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sldIdLst>
    <p:sldId id="256" r:id="rId6"/>
    <p:sldId id="2089281528" r:id="rId7"/>
    <p:sldId id="2089281529" r:id="rId8"/>
    <p:sldId id="2089281531" r:id="rId9"/>
    <p:sldId id="2089281530" r:id="rId10"/>
    <p:sldId id="2089281532" r:id="rId11"/>
    <p:sldId id="2089281533" r:id="rId12"/>
    <p:sldId id="2089281534" r:id="rId13"/>
    <p:sldId id="2089281535" r:id="rId14"/>
    <p:sldId id="2089281536" r:id="rId15"/>
    <p:sldId id="2089281537" r:id="rId16"/>
    <p:sldId id="2089281539" r:id="rId17"/>
    <p:sldId id="2089281540" r:id="rId18"/>
    <p:sldId id="2089281541" r:id="rId19"/>
    <p:sldId id="2089281542" r:id="rId20"/>
    <p:sldId id="2089281543" r:id="rId21"/>
    <p:sldId id="2089281544" r:id="rId22"/>
    <p:sldId id="2089281545" r:id="rId23"/>
    <p:sldId id="2089281546" r:id="rId24"/>
    <p:sldId id="2089281547" r:id="rId25"/>
    <p:sldId id="2089281548" r:id="rId26"/>
    <p:sldId id="2089281527"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FEBDCB-9162-9A18-768E-1C396E899787}" name="東根 奏能子" initials="" userId="S::sonoko.higashine@motex.co.jp::a8324251-a0a7-4b3f-9d18-1f159578f0a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1E1A"/>
    <a:srgbClr val="F2F2F2"/>
    <a:srgbClr val="A5A5A5"/>
    <a:srgbClr val="1DA78E"/>
    <a:srgbClr val="C00000"/>
    <a:srgbClr val="FF999A"/>
    <a:srgbClr val="EDEDED"/>
    <a:srgbClr val="A50021"/>
    <a:srgbClr val="FE6666"/>
    <a:srgbClr val="FEF0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07987-7039-8548-8E02-C35A916F46FE}" v="129" dt="2024-11-15T01:58:35.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43"/>
    <p:restoredTop sz="94719"/>
  </p:normalViewPr>
  <p:slideViewPr>
    <p:cSldViewPr snapToGrid="0">
      <p:cViewPr varScale="1">
        <p:scale>
          <a:sx n="152" d="100"/>
          <a:sy n="152" d="100"/>
        </p:scale>
        <p:origin x="14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ogo.yasuuraoka.MOTEX\Desktop\&#23455;&#24907;&#35519;&#26619;\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45673406320347"/>
          <c:y val="5.4202417659288009E-2"/>
          <c:w val="0.62553667462591311"/>
          <c:h val="0.92478538515247233"/>
        </c:manualLayout>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3E50-E94F-9E5D-6D3ACB3AE2E5}"/>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3E50-E94F-9E5D-6D3ACB3AE2E5}"/>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3E50-E94F-9E5D-6D3ACB3AE2E5}"/>
              </c:ext>
            </c:extLst>
          </c:dPt>
          <c:dLbls>
            <c:dLbl>
              <c:idx val="0"/>
              <c:layout>
                <c:manualLayout>
                  <c:x val="-0.16765527166911739"/>
                  <c:y val="2.9137239447894463E-2"/>
                </c:manualLayout>
              </c:layout>
              <c:tx>
                <c:rich>
                  <a:bodyPr/>
                  <a:lstStyle/>
                  <a:p>
                    <a:r>
                      <a:rPr lang="ja-JP" altLang="en-US"/>
                      <a:t>既に導入している</a:t>
                    </a:r>
                  </a:p>
                  <a:p>
                    <a:r>
                      <a:rPr lang="en-US" altLang="ja-JP" sz="1800" dirty="0"/>
                      <a:t>50.9</a:t>
                    </a:r>
                    <a:r>
                      <a:rPr lang="ja-JP" altLang="en-US" sz="1800"/>
                      <a:t>％</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3848408507795968"/>
                      <c:h val="0.27375941836240569"/>
                    </c:manualLayout>
                  </c15:layout>
                  <c15:showDataLabelsRange val="0"/>
                </c:ext>
                <c:ext xmlns:c16="http://schemas.microsoft.com/office/drawing/2014/chart" uri="{C3380CC4-5D6E-409C-BE32-E72D297353CC}">
                  <c16:uniqueId val="{00000001-3E50-E94F-9E5D-6D3ACB3AE2E5}"/>
                </c:ext>
              </c:extLst>
            </c:dLbl>
            <c:dLbl>
              <c:idx val="1"/>
              <c:layout>
                <c:manualLayout>
                  <c:x val="0.17245889516171048"/>
                  <c:y val="-0.2111137413060325"/>
                </c:manualLayout>
              </c:layout>
              <c:tx>
                <c:rich>
                  <a:bodyPr rot="0" spcFirstLastPara="1" vertOverflow="ellipsis" vert="horz" wrap="square" anchor="ctr" anchorCtr="1"/>
                  <a:lstStyle/>
                  <a:p>
                    <a:pPr>
                      <a:defRPr sz="1000" b="0" i="0" u="none" strike="noStrike" kern="1200" baseline="0">
                        <a:solidFill>
                          <a:schemeClr val="bg1"/>
                        </a:solidFill>
                        <a:latin typeface="+mn-ea"/>
                        <a:ea typeface="+mn-ea"/>
                        <a:cs typeface="+mn-cs"/>
                      </a:defRPr>
                    </a:pPr>
                    <a:r>
                      <a:rPr lang="ja-JP" altLang="en-US" sz="1000"/>
                      <a:t>導入していないが</a:t>
                    </a:r>
                  </a:p>
                  <a:p>
                    <a:pPr>
                      <a:defRPr sz="1000">
                        <a:solidFill>
                          <a:schemeClr val="bg1"/>
                        </a:solidFill>
                      </a:defRPr>
                    </a:pPr>
                    <a:r>
                      <a:rPr lang="ja-JP" altLang="en-US" sz="1000"/>
                      <a:t>導入を予定・検討している</a:t>
                    </a:r>
                  </a:p>
                  <a:p>
                    <a:pPr>
                      <a:defRPr sz="1000">
                        <a:solidFill>
                          <a:schemeClr val="bg1"/>
                        </a:solidFill>
                      </a:defRPr>
                    </a:pPr>
                    <a:r>
                      <a:rPr lang="en-US" altLang="ja-JP" sz="1800" dirty="0"/>
                      <a:t>30.8</a:t>
                    </a:r>
                    <a:r>
                      <a:rPr lang="ja-JP" altLang="en-US" sz="1800"/>
                      <a:t>％</a:t>
                    </a:r>
                  </a:p>
                </c:rich>
              </c:tx>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ea"/>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41666665310307122"/>
                      <c:h val="0.26989319625032065"/>
                    </c:manualLayout>
                  </c15:layout>
                  <c15:showDataLabelsRange val="0"/>
                </c:ext>
                <c:ext xmlns:c16="http://schemas.microsoft.com/office/drawing/2014/chart" uri="{C3380CC4-5D6E-409C-BE32-E72D297353CC}">
                  <c16:uniqueId val="{00000003-3E50-E94F-9E5D-6D3ACB3AE2E5}"/>
                </c:ext>
              </c:extLst>
            </c:dLbl>
            <c:dLbl>
              <c:idx val="2"/>
              <c:layout>
                <c:manualLayout>
                  <c:x val="0.19951632799697266"/>
                  <c:y val="0.15794970369976888"/>
                </c:manualLayout>
              </c:layout>
              <c:tx>
                <c:rich>
                  <a:bodyPr/>
                  <a:lstStyle/>
                  <a:p>
                    <a:r>
                      <a:rPr lang="ja-JP" altLang="en-US"/>
                      <a:t>導入しておらず</a:t>
                    </a:r>
                  </a:p>
                  <a:p>
                    <a:r>
                      <a:rPr lang="ja-JP" altLang="en-US"/>
                      <a:t>検討もしていない</a:t>
                    </a:r>
                  </a:p>
                  <a:p>
                    <a:r>
                      <a:rPr lang="en-US" altLang="ja-JP"/>
                      <a:t>18.3</a:t>
                    </a:r>
                    <a:r>
                      <a:rPr lang="ja-JP" altLang="en-US"/>
                      <a:t>％</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43055555555555558"/>
                      <c:h val="0.22337962962962962"/>
                    </c:manualLayout>
                  </c15:layout>
                  <c15:showDataLabelsRange val="0"/>
                </c:ext>
                <c:ext xmlns:c16="http://schemas.microsoft.com/office/drawing/2014/chart" uri="{C3380CC4-5D6E-409C-BE32-E72D297353CC}">
                  <c16:uniqueId val="{00000005-3E50-E94F-9E5D-6D3ACB3AE2E5}"/>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ea"/>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Sheet1!$B$3:$B$5</c:f>
              <c:strCache>
                <c:ptCount val="3"/>
                <c:pt idx="0">
                  <c:v>はい（既に導入している）</c:v>
                </c:pt>
                <c:pt idx="1">
                  <c:v>はい（導入を予定・検討している）</c:v>
                </c:pt>
                <c:pt idx="2">
                  <c:v>いいえ（現在はその予定はなく、検討も行っていない）</c:v>
                </c:pt>
              </c:strCache>
            </c:strRef>
          </c:cat>
          <c:val>
            <c:numRef>
              <c:f>Sheet1!$C$3:$C$5</c:f>
              <c:numCache>
                <c:formatCode>0.00%</c:formatCode>
                <c:ptCount val="3"/>
                <c:pt idx="0">
                  <c:v>0.50890000000000002</c:v>
                </c:pt>
                <c:pt idx="1">
                  <c:v>0.30769999999999997</c:v>
                </c:pt>
                <c:pt idx="2">
                  <c:v>0.18340000000000001</c:v>
                </c:pt>
              </c:numCache>
            </c:numRef>
          </c:val>
          <c:extLst>
            <c:ext xmlns:c16="http://schemas.microsoft.com/office/drawing/2014/chart" uri="{C3380CC4-5D6E-409C-BE32-E72D297353CC}">
              <c16:uniqueId val="{00000006-3E50-E94F-9E5D-6D3ACB3AE2E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ea"/>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AE35-244B-94DB-368BB8739508}"/>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AE35-244B-94DB-368BB8739508}"/>
              </c:ext>
            </c:extLst>
          </c:dPt>
          <c:dLbls>
            <c:dLbl>
              <c:idx val="0"/>
              <c:layout>
                <c:manualLayout>
                  <c:x val="-0.29335668107943169"/>
                  <c:y val="-0.19482576831895385"/>
                </c:manualLayout>
              </c:layout>
              <c:tx>
                <c:rich>
                  <a:bodyPr/>
                  <a:lstStyle/>
                  <a:p>
                    <a:r>
                      <a:rPr lang="ja-JP" altLang="en-US" sz="1050">
                        <a:solidFill>
                          <a:schemeClr val="bg1"/>
                        </a:solidFill>
                      </a:rPr>
                      <a:t>クラウド型の</a:t>
                    </a:r>
                    <a:r>
                      <a:rPr lang="en" altLang="ja-JP" sz="1050" dirty="0">
                        <a:solidFill>
                          <a:schemeClr val="bg1"/>
                        </a:solidFill>
                      </a:rPr>
                      <a:t>IT</a:t>
                    </a:r>
                    <a:r>
                      <a:rPr lang="ja-JP" altLang="en-US" sz="1050">
                        <a:solidFill>
                          <a:schemeClr val="bg1"/>
                        </a:solidFill>
                      </a:rPr>
                      <a:t>資産管理ツールを導入・検討している</a:t>
                    </a:r>
                  </a:p>
                  <a:p>
                    <a:fld id="{47B129FA-F710-4C76-8EDD-40F6F76CF9EA}" type="VALUE">
                      <a:rPr lang="en-US" altLang="ja-JP" sz="1800" smtClean="0">
                        <a:solidFill>
                          <a:schemeClr val="bg1"/>
                        </a:solidFill>
                      </a:rPr>
                      <a:pPr/>
                      <a:t>[値]</a:t>
                    </a:fld>
                    <a:endParaRPr lang="ja-JP" alt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31066698735881876"/>
                      <c:h val="0.23595721878822651"/>
                    </c:manualLayout>
                  </c15:layout>
                  <c15:dlblFieldTable/>
                  <c15:showDataLabelsRange val="0"/>
                </c:ext>
                <c:ext xmlns:c16="http://schemas.microsoft.com/office/drawing/2014/chart" uri="{C3380CC4-5D6E-409C-BE32-E72D297353CC}">
                  <c16:uniqueId val="{00000001-AE35-244B-94DB-368BB8739508}"/>
                </c:ext>
              </c:extLst>
            </c:dLbl>
            <c:dLbl>
              <c:idx val="1"/>
              <c:layout>
                <c:manualLayout>
                  <c:x val="4.1998158141105406E-2"/>
                  <c:y val="3.3682518375786182E-2"/>
                </c:manualLayout>
              </c:layout>
              <c:tx>
                <c:rich>
                  <a:bodyPr/>
                  <a:lstStyle/>
                  <a:p>
                    <a:r>
                      <a:rPr lang="ja-JP" altLang="en-US" sz="900"/>
                      <a:t>オンプレミス型の</a:t>
                    </a:r>
                    <a:r>
                      <a:rPr lang="en" altLang="ja-JP" sz="900"/>
                      <a:t>IT</a:t>
                    </a:r>
                    <a:r>
                      <a:rPr lang="ja-JP" altLang="en-US" sz="900"/>
                      <a:t>資産管理ツール</a:t>
                    </a:r>
                  </a:p>
                  <a:p>
                    <a:r>
                      <a:rPr lang="ja-JP" altLang="en-US" sz="900"/>
                      <a:t>を導入・検討している</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130912673179771"/>
                      <c:h val="0.23880294878595315"/>
                    </c:manualLayout>
                  </c15:layout>
                  <c15:showDataLabelsRange val="0"/>
                </c:ext>
                <c:ext xmlns:c16="http://schemas.microsoft.com/office/drawing/2014/chart" uri="{C3380CC4-5D6E-409C-BE32-E72D297353CC}">
                  <c16:uniqueId val="{00000003-AE35-244B-94DB-368BB8739508}"/>
                </c:ext>
              </c:extLst>
            </c:dLbl>
            <c:spPr>
              <a:noFill/>
              <a:ln>
                <a:noFill/>
              </a:ln>
              <a:effectLst/>
            </c:spPr>
            <c:txPr>
              <a:bodyPr rot="0" spcFirstLastPara="1" vertOverflow="ellipsis" vert="horz" wrap="square" anchor="ctr" anchorCtr="1"/>
              <a:lstStyle/>
              <a:p>
                <a:pPr>
                  <a:defRPr lang="ja-JP" sz="900" b="0" i="0" u="none" strike="noStrike" kern="1200" baseline="0">
                    <a:solidFill>
                      <a:schemeClr val="tx1">
                        <a:lumMod val="75000"/>
                        <a:lumOff val="25000"/>
                      </a:schemeClr>
                    </a:solidFill>
                    <a:latin typeface="+mn-ea"/>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PCをIT資産管理ツールで管理しているか!$B$51:$B$52</c:f>
              <c:strCache>
                <c:ptCount val="2"/>
                <c:pt idx="0">
                  <c:v>クラウド型のIT資産管理ツールを導入（予定・検討）している</c:v>
                </c:pt>
                <c:pt idx="1">
                  <c:v>オンプレミス型のIT資産管理ツールを導入（予定・検討）している</c:v>
                </c:pt>
              </c:strCache>
            </c:strRef>
          </c:cat>
          <c:val>
            <c:numRef>
              <c:f>PCをIT資産管理ツールで管理しているか!$C$51:$C$52</c:f>
              <c:numCache>
                <c:formatCode>0.0%</c:formatCode>
                <c:ptCount val="2"/>
                <c:pt idx="0">
                  <c:v>0.81279999999999997</c:v>
                </c:pt>
                <c:pt idx="1">
                  <c:v>0.18720000000000001</c:v>
                </c:pt>
              </c:numCache>
            </c:numRef>
          </c:val>
          <c:extLst>
            <c:ext xmlns:c16="http://schemas.microsoft.com/office/drawing/2014/chart" uri="{C3380CC4-5D6E-409C-BE32-E72D297353CC}">
              <c16:uniqueId val="{00000004-AE35-244B-94DB-368BB873950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CFD18-96FA-CA48-ADE9-20A5FE82D766}" type="datetimeFigureOut">
              <a:rPr kumimoji="1" lang="ja-JP" altLang="en-US" smtClean="0"/>
              <a:t>2024/12/24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12876-1FA9-2140-9EB3-0BAD6019C71C}" type="slidenum">
              <a:rPr kumimoji="1" lang="ja-JP" altLang="en-US" smtClean="0"/>
              <a:t>‹#›</a:t>
            </a:fld>
            <a:endParaRPr kumimoji="1" lang="ja-JP" altLang="en-US"/>
          </a:p>
        </p:txBody>
      </p:sp>
    </p:spTree>
    <p:extLst>
      <p:ext uri="{BB962C8B-B14F-4D97-AF65-F5344CB8AC3E}">
        <p14:creationId xmlns:p14="http://schemas.microsoft.com/office/powerpoint/2010/main" val="28807775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mailto:support@motex.co.jp" TargetMode="External"/><Relationship Id="rId4" Type="http://schemas.openxmlformats.org/officeDocument/2006/relationships/hyperlink" Target="mailto:sales@motex.co.jp"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mailto:security-sales@motex.co.jp"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mailto:support@motex.co.jp" TargetMode="External"/><Relationship Id="rId4" Type="http://schemas.openxmlformats.org/officeDocument/2006/relationships/hyperlink" Target="mailto:product@motex.co.jp"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6" name="図 5" descr="ダイアグラム が含まれている画像&#10;&#10;自動的に生成された説明">
            <a:extLst>
              <a:ext uri="{FF2B5EF4-FFF2-40B4-BE49-F238E27FC236}">
                <a16:creationId xmlns:a16="http://schemas.microsoft.com/office/drawing/2014/main" id="{F02F4B8C-F1AE-F912-34C3-D33D64081747}"/>
              </a:ext>
            </a:extLst>
          </p:cNvPr>
          <p:cNvPicPr>
            <a:picLocks noChangeAspect="1"/>
          </p:cNvPicPr>
          <p:nvPr userDrawn="1"/>
        </p:nvPicPr>
        <p:blipFill>
          <a:blip r:embed="rId2"/>
          <a:stretch>
            <a:fillRect/>
          </a:stretch>
        </p:blipFill>
        <p:spPr>
          <a:xfrm>
            <a:off x="0" y="-1"/>
            <a:ext cx="12192000" cy="6864403"/>
          </a:xfrm>
          <a:prstGeom prst="rect">
            <a:avLst/>
          </a:prstGeom>
        </p:spPr>
      </p:pic>
      <p:sp>
        <p:nvSpPr>
          <p:cNvPr id="7" name="テキスト プレースホルダー 9">
            <a:extLst>
              <a:ext uri="{FF2B5EF4-FFF2-40B4-BE49-F238E27FC236}">
                <a16:creationId xmlns:a16="http://schemas.microsoft.com/office/drawing/2014/main" id="{313D0476-B0FA-6B24-D868-98EB2BC400DE}"/>
              </a:ext>
            </a:extLst>
          </p:cNvPr>
          <p:cNvSpPr>
            <a:spLocks noGrp="1"/>
          </p:cNvSpPr>
          <p:nvPr>
            <p:ph type="body" sz="quarter" idx="14"/>
          </p:nvPr>
        </p:nvSpPr>
        <p:spPr>
          <a:xfrm>
            <a:off x="2264112" y="4486330"/>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mn-ea"/>
                <a:ea typeface="+mn-ea"/>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8" name="テキスト プレースホルダー 9">
            <a:extLst>
              <a:ext uri="{FF2B5EF4-FFF2-40B4-BE49-F238E27FC236}">
                <a16:creationId xmlns:a16="http://schemas.microsoft.com/office/drawing/2014/main" id="{B3703918-7829-0599-B4FC-846355B2C6FA}"/>
              </a:ext>
            </a:extLst>
          </p:cNvPr>
          <p:cNvSpPr>
            <a:spLocks noGrp="1"/>
          </p:cNvSpPr>
          <p:nvPr>
            <p:ph type="body" sz="quarter" idx="12"/>
          </p:nvPr>
        </p:nvSpPr>
        <p:spPr>
          <a:xfrm>
            <a:off x="2264113" y="5184191"/>
            <a:ext cx="6067204" cy="263149"/>
          </a:xfrm>
          <a:prstGeom prst="rect">
            <a:avLst/>
          </a:prstGeom>
        </p:spPr>
        <p:txBody>
          <a:bodyPr wrap="square">
            <a:spAutoFit/>
          </a:bodyPr>
          <a:lstStyle>
            <a:lvl1pPr marL="0" indent="0" algn="l">
              <a:buNone/>
              <a:defRPr sz="1200" b="1">
                <a:solidFill>
                  <a:schemeClr val="tx1">
                    <a:lumMod val="75000"/>
                    <a:lumOff val="25000"/>
                  </a:schemeClr>
                </a:solidFill>
                <a:latin typeface="+mn-ea"/>
                <a:ea typeface="+mn-ea"/>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9">
            <a:extLst>
              <a:ext uri="{FF2B5EF4-FFF2-40B4-BE49-F238E27FC236}">
                <a16:creationId xmlns:a16="http://schemas.microsoft.com/office/drawing/2014/main" id="{8F29EFF6-6FB0-D08B-82EE-94A397CA8833}"/>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b="1">
                <a:solidFill>
                  <a:schemeClr val="tx1">
                    <a:lumMod val="75000"/>
                    <a:lumOff val="25000"/>
                  </a:schemeClr>
                </a:solidFill>
                <a:latin typeface="+mn-ea"/>
                <a:ea typeface="+mn-ea"/>
                <a:cs typeface="メイリオ" panose="020B0604030504040204" pitchFamily="50" charset="-128"/>
              </a:defRPr>
            </a:lvl1pPr>
          </a:lstStyle>
          <a:p>
            <a:pPr lvl="0"/>
            <a:r>
              <a:rPr kumimoji="1" lang="ja-JP" altLang="en-US"/>
              <a:t>マスター テキストの書式設定</a:t>
            </a:r>
          </a:p>
        </p:txBody>
      </p:sp>
      <p:sp>
        <p:nvSpPr>
          <p:cNvPr id="10" name="正方形/長方形 9">
            <a:extLst>
              <a:ext uri="{FF2B5EF4-FFF2-40B4-BE49-F238E27FC236}">
                <a16:creationId xmlns:a16="http://schemas.microsoft.com/office/drawing/2014/main" id="{BB7EEAF1-840F-E2DE-7D5F-C07F25EC4AEF}"/>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bg1"/>
                </a:solidFill>
                <a:effectLst/>
                <a:latin typeface="+mn-ea"/>
                <a:ea typeface="+mn-ea"/>
                <a:cs typeface="メイリオ" panose="020B0604030504040204" pitchFamily="50" charset="-128"/>
              </a:rPr>
              <a:t>© MOTEX Inc.</a:t>
            </a:r>
          </a:p>
        </p:txBody>
      </p:sp>
    </p:spTree>
    <p:extLst>
      <p:ext uri="{BB962C8B-B14F-4D97-AF65-F5344CB8AC3E}">
        <p14:creationId xmlns:p14="http://schemas.microsoft.com/office/powerpoint/2010/main" val="4118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裏表紙2">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672084F8-7BEE-318B-8878-C7BD1BC1296C}"/>
              </a:ext>
            </a:extLst>
          </p:cNvPr>
          <p:cNvPicPr>
            <a:picLocks noChangeAspect="1"/>
          </p:cNvPicPr>
          <p:nvPr userDrawn="1"/>
        </p:nvPicPr>
        <p:blipFill>
          <a:blip r:embed="rId2"/>
          <a:stretch>
            <a:fillRect/>
          </a:stretch>
        </p:blipFill>
        <p:spPr>
          <a:xfrm>
            <a:off x="0" y="-1"/>
            <a:ext cx="12192000" cy="6864403"/>
          </a:xfrm>
          <a:prstGeom prst="rect">
            <a:avLst/>
          </a:prstGeom>
        </p:spPr>
      </p:pic>
      <p:sp>
        <p:nvSpPr>
          <p:cNvPr id="2" name="テキスト ボックス 1">
            <a:extLst>
              <a:ext uri="{FF2B5EF4-FFF2-40B4-BE49-F238E27FC236}">
                <a16:creationId xmlns:a16="http://schemas.microsoft.com/office/drawing/2014/main" id="{B7449701-AAC2-20DC-1F30-00DD539F9BF5}"/>
              </a:ext>
            </a:extLst>
          </p:cNvPr>
          <p:cNvSpPr txBox="1"/>
          <p:nvPr userDrawn="1"/>
        </p:nvSpPr>
        <p:spPr>
          <a:xfrm>
            <a:off x="126123" y="5923942"/>
            <a:ext cx="7020910" cy="6601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n-ea"/>
                <a:ea typeface="+mn-ea"/>
              </a:rPr>
              <a:t>・記載の会社名および製品名・サービス名は、各社の商標または登録商標です。</a:t>
            </a:r>
            <a:endParaRPr kumimoji="1" lang="en-US" altLang="ja-JP" sz="900">
              <a:solidFill>
                <a:schemeClr val="tx1">
                  <a:lumMod val="75000"/>
                  <a:lumOff val="25000"/>
                </a:schemeClr>
              </a:solidFill>
              <a:latin typeface="+mn-ea"/>
              <a:ea typeface="+mn-ea"/>
            </a:endParaRPr>
          </a:p>
          <a:p>
            <a:pPr>
              <a:lnSpc>
                <a:spcPct val="140000"/>
              </a:lnSpc>
            </a:pPr>
            <a:r>
              <a:rPr kumimoji="1" lang="ja-JP" altLang="en-US" sz="900">
                <a:solidFill>
                  <a:schemeClr val="tx1">
                    <a:lumMod val="75000"/>
                    <a:lumOff val="25000"/>
                  </a:schemeClr>
                </a:solidFill>
                <a:latin typeface="+mn-ea"/>
                <a:ea typeface="+mn-ea"/>
              </a:rPr>
              <a:t>・製品の仕様・サービスの内容は予告なく変更させていただく場合があります。</a:t>
            </a:r>
            <a:endParaRPr kumimoji="1" lang="en-US" altLang="ja-JP" sz="900">
              <a:solidFill>
                <a:schemeClr val="tx1">
                  <a:lumMod val="75000"/>
                  <a:lumOff val="25000"/>
                </a:schemeClr>
              </a:solidFill>
              <a:latin typeface="+mn-ea"/>
              <a:ea typeface="+mn-ea"/>
            </a:endParaRPr>
          </a:p>
          <a:p>
            <a:pPr>
              <a:lnSpc>
                <a:spcPct val="140000"/>
              </a:lnSpc>
            </a:pPr>
            <a:r>
              <a:rPr kumimoji="1" lang="ja-JP" altLang="en-US" sz="900">
                <a:solidFill>
                  <a:schemeClr val="tx1">
                    <a:lumMod val="75000"/>
                    <a:lumOff val="25000"/>
                  </a:schemeClr>
                </a:solidFill>
                <a:latin typeface="+mn-ea"/>
                <a:ea typeface="+mn-ea"/>
              </a:rPr>
              <a:t>・</a:t>
            </a:r>
            <a:r>
              <a:rPr kumimoji="1" lang="en-US" altLang="ja-JP" sz="900">
                <a:solidFill>
                  <a:schemeClr val="tx1">
                    <a:lumMod val="75000"/>
                    <a:lumOff val="25000"/>
                  </a:schemeClr>
                </a:solidFill>
                <a:latin typeface="+mn-ea"/>
                <a:ea typeface="+mn-ea"/>
              </a:rPr>
              <a:t>MOTEX </a:t>
            </a:r>
            <a:r>
              <a:rPr kumimoji="1" lang="ja-JP" altLang="en-US" sz="900">
                <a:solidFill>
                  <a:schemeClr val="tx1">
                    <a:lumMod val="75000"/>
                    <a:lumOff val="25000"/>
                  </a:schemeClr>
                </a:solidFill>
                <a:latin typeface="+mn-ea"/>
                <a:ea typeface="+mn-ea"/>
              </a:rPr>
              <a:t>はエムオーテックス株式会社の略称です。</a:t>
            </a:r>
          </a:p>
        </p:txBody>
      </p:sp>
      <p:pic>
        <p:nvPicPr>
          <p:cNvPr id="4" name="図 3">
            <a:extLst>
              <a:ext uri="{FF2B5EF4-FFF2-40B4-BE49-F238E27FC236}">
                <a16:creationId xmlns:a16="http://schemas.microsoft.com/office/drawing/2014/main" id="{A9E8C8CE-D826-3F3E-4163-4AFD7E6FD6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49490" y="2107460"/>
            <a:ext cx="2693020" cy="904855"/>
          </a:xfrm>
          <a:prstGeom prst="rect">
            <a:avLst/>
          </a:prstGeom>
        </p:spPr>
      </p:pic>
      <p:sp>
        <p:nvSpPr>
          <p:cNvPr id="5" name="正方形/長方形 4">
            <a:extLst>
              <a:ext uri="{FF2B5EF4-FFF2-40B4-BE49-F238E27FC236}">
                <a16:creationId xmlns:a16="http://schemas.microsoft.com/office/drawing/2014/main" id="{97FEDC9F-9111-C3C4-4513-D826F8F95B91}"/>
              </a:ext>
            </a:extLst>
          </p:cNvPr>
          <p:cNvSpPr/>
          <p:nvPr userDrawn="1"/>
        </p:nvSpPr>
        <p:spPr>
          <a:xfrm>
            <a:off x="1841204" y="3314002"/>
            <a:ext cx="8509592" cy="21545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AutoShape 78">
            <a:extLst>
              <a:ext uri="{FF2B5EF4-FFF2-40B4-BE49-F238E27FC236}">
                <a16:creationId xmlns:a16="http://schemas.microsoft.com/office/drawing/2014/main" id="{52A8F744-BEFA-AF12-57BE-CCAAECA4E8EF}"/>
              </a:ext>
            </a:extLst>
          </p:cNvPr>
          <p:cNvSpPr>
            <a:spLocks noChangeArrowheads="1"/>
          </p:cNvSpPr>
          <p:nvPr userDrawn="1"/>
        </p:nvSpPr>
        <p:spPr bwMode="auto">
          <a:xfrm>
            <a:off x="2132681" y="3443825"/>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mn-ea"/>
                <a:ea typeface="+mn-ea"/>
              </a:rPr>
              <a:t>本資料に関するお問い合わせ</a:t>
            </a:r>
            <a:endParaRPr lang="en-US" altLang="ja-JP" sz="1200" b="1">
              <a:solidFill>
                <a:schemeClr val="tx1">
                  <a:lumMod val="75000"/>
                  <a:lumOff val="25000"/>
                </a:schemeClr>
              </a:solidFill>
              <a:latin typeface="+mn-ea"/>
              <a:ea typeface="+mn-ea"/>
            </a:endParaRPr>
          </a:p>
        </p:txBody>
      </p:sp>
      <p:graphicFrame>
        <p:nvGraphicFramePr>
          <p:cNvPr id="7" name="表 6">
            <a:extLst>
              <a:ext uri="{FF2B5EF4-FFF2-40B4-BE49-F238E27FC236}">
                <a16:creationId xmlns:a16="http://schemas.microsoft.com/office/drawing/2014/main" id="{BEFC6CBE-C558-3178-DF62-6B723C582115}"/>
              </a:ext>
            </a:extLst>
          </p:cNvPr>
          <p:cNvGraphicFramePr>
            <a:graphicFrameLocks noGrp="1"/>
          </p:cNvGraphicFramePr>
          <p:nvPr userDrawn="1">
            <p:extLst>
              <p:ext uri="{D42A27DB-BD31-4B8C-83A1-F6EECF244321}">
                <p14:modId xmlns:p14="http://schemas.microsoft.com/office/powerpoint/2010/main" val="4210232683"/>
              </p:ext>
            </p:extLst>
          </p:nvPr>
        </p:nvGraphicFramePr>
        <p:xfrm>
          <a:off x="2124802" y="3798458"/>
          <a:ext cx="2741482" cy="155448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a:txBody>
                    <a:bodyPr/>
                    <a:lstStyle/>
                    <a:p>
                      <a:r>
                        <a:rPr kumimoji="1" lang="ja-JP" altLang="en-US" sz="1100">
                          <a:solidFill>
                            <a:schemeClr val="tx1">
                              <a:lumMod val="75000"/>
                              <a:lumOff val="25000"/>
                            </a:schemeClr>
                          </a:solidFill>
                          <a:latin typeface="+mn-ea"/>
                          <a:ea typeface="+mn-ea"/>
                        </a:rPr>
                        <a:t>■</a:t>
                      </a:r>
                      <a:r>
                        <a:rPr kumimoji="1" lang="en-US" altLang="ja-JP" sz="1100">
                          <a:solidFill>
                            <a:schemeClr val="tx1">
                              <a:lumMod val="75000"/>
                              <a:lumOff val="25000"/>
                            </a:schemeClr>
                          </a:solidFill>
                          <a:latin typeface="+mn-ea"/>
                          <a:ea typeface="+mn-ea"/>
                        </a:rPr>
                        <a:t> </a:t>
                      </a:r>
                      <a:r>
                        <a:rPr kumimoji="1" lang="ja-JP" altLang="en-US" sz="1100">
                          <a:solidFill>
                            <a:schemeClr val="tx1">
                              <a:lumMod val="75000"/>
                              <a:lumOff val="25000"/>
                            </a:schemeClr>
                          </a:solidFill>
                          <a:latin typeface="+mn-ea"/>
                          <a:ea typeface="+mn-ea"/>
                        </a:rPr>
                        <a:t>営業本部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kumimoji="1" lang="ja-JP" altLang="en-US" sz="11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a:txBody>
                    <a:bodyPr/>
                    <a:lstStyle/>
                    <a:p>
                      <a:pPr algn="r"/>
                      <a:r>
                        <a:rPr kumimoji="1" lang="ja-JP" altLang="en-US" sz="1100">
                          <a:solidFill>
                            <a:schemeClr val="tx1">
                              <a:lumMod val="75000"/>
                              <a:lumOff val="25000"/>
                            </a:schemeClr>
                          </a:solidFill>
                          <a:latin typeface="+mn-ea"/>
                          <a:ea typeface="+mn-ea"/>
                        </a:rPr>
                        <a:t>大阪本社</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n-ea"/>
                          <a:ea typeface="+mn-ea"/>
                        </a:rPr>
                        <a:t>06-6308-8980</a:t>
                      </a:r>
                      <a:endParaRPr kumimoji="1" lang="ja-JP" altLang="en-US" sz="11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ja-JP" altLang="en-US" sz="1100">
                          <a:solidFill>
                            <a:schemeClr val="tx1">
                              <a:lumMod val="75000"/>
                              <a:lumOff val="25000"/>
                            </a:schemeClr>
                          </a:solidFill>
                          <a:latin typeface="+mn-ea"/>
                          <a:ea typeface="+mn-ea"/>
                        </a:rPr>
                        <a:t>東京本部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n-ea"/>
                          <a:ea typeface="+mn-ea"/>
                        </a:rPr>
                        <a:t>03-3455-1811</a:t>
                      </a:r>
                      <a:endParaRPr kumimoji="1" lang="ja-JP" altLang="en-US" sz="11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137160">
                <a:tc>
                  <a:txBody>
                    <a:bodyPr/>
                    <a:lstStyle/>
                    <a:p>
                      <a:pPr algn="r"/>
                      <a:r>
                        <a:rPr kumimoji="1" lang="ja-JP" altLang="en-US" sz="1100">
                          <a:solidFill>
                            <a:schemeClr val="tx1">
                              <a:lumMod val="75000"/>
                              <a:lumOff val="25000"/>
                            </a:schemeClr>
                          </a:solidFill>
                          <a:latin typeface="+mn-ea"/>
                          <a:ea typeface="+mn-ea"/>
                        </a:rPr>
                        <a:t>名古屋支店</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n-ea"/>
                          <a:ea typeface="+mn-ea"/>
                        </a:rPr>
                        <a:t>052-253-7346</a:t>
                      </a:r>
                      <a:endParaRPr kumimoji="1" lang="ja-JP" altLang="en-US" sz="11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r h="137160">
                <a:tc>
                  <a:txBody>
                    <a:bodyPr/>
                    <a:lstStyle/>
                    <a:p>
                      <a:pPr algn="r"/>
                      <a:r>
                        <a:rPr kumimoji="1" lang="ja-JP" altLang="en-US" sz="1100">
                          <a:solidFill>
                            <a:schemeClr val="tx1">
                              <a:lumMod val="75000"/>
                              <a:lumOff val="25000"/>
                            </a:schemeClr>
                          </a:solidFill>
                          <a:latin typeface="+mn-ea"/>
                          <a:ea typeface="+mn-ea"/>
                        </a:rPr>
                        <a:t>九州営業所</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n-ea"/>
                          <a:ea typeface="+mn-ea"/>
                        </a:rPr>
                        <a:t>092-419-2390</a:t>
                      </a:r>
                      <a:endParaRPr kumimoji="1" lang="ja-JP" altLang="en-US" sz="11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9528522"/>
                  </a:ext>
                </a:extLst>
              </a:tr>
              <a:tr h="137160">
                <a:tc>
                  <a:txBody>
                    <a:bodyPr/>
                    <a:lstStyle/>
                    <a:p>
                      <a:pPr algn="r"/>
                      <a:r>
                        <a:rPr kumimoji="1" lang="en-US" altLang="ja-JP" sz="1100">
                          <a:solidFill>
                            <a:schemeClr val="tx1">
                              <a:lumMod val="75000"/>
                              <a:lumOff val="25000"/>
                            </a:schemeClr>
                          </a:solidFill>
                          <a:latin typeface="+mn-ea"/>
                          <a:ea typeface="+mn-ea"/>
                        </a:rPr>
                        <a:t>E-mail</a:t>
                      </a:r>
                      <a:endParaRPr kumimoji="1" lang="ja-JP" altLang="en-US" sz="1100">
                        <a:solidFill>
                          <a:schemeClr val="tx1">
                            <a:lumMod val="75000"/>
                            <a:lumOff val="25000"/>
                          </a:schemeClr>
                        </a:solidFill>
                        <a:latin typeface="+mn-ea"/>
                        <a:ea typeface="+mn-ea"/>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n-ea"/>
                          <a:ea typeface="+mn-ea"/>
                          <a:hlinkClick r:id="rId4">
                            <a:extLst>
                              <a:ext uri="{A12FA001-AC4F-418D-AE19-62706E023703}">
                                <ahyp:hlinkClr xmlns:ahyp="http://schemas.microsoft.com/office/drawing/2018/hyperlinkcolor" val="tx"/>
                              </a:ext>
                            </a:extLst>
                          </a:hlinkClick>
                        </a:rPr>
                        <a:t>sales@motex.co.jp</a:t>
                      </a:r>
                      <a:endParaRPr kumimoji="1" lang="en-US" altLang="ja-JP" sz="11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501713"/>
                  </a:ext>
                </a:extLst>
              </a:tr>
            </a:tbl>
          </a:graphicData>
        </a:graphic>
      </p:graphicFrame>
      <p:graphicFrame>
        <p:nvGraphicFramePr>
          <p:cNvPr id="8" name="表 13">
            <a:extLst>
              <a:ext uri="{FF2B5EF4-FFF2-40B4-BE49-F238E27FC236}">
                <a16:creationId xmlns:a16="http://schemas.microsoft.com/office/drawing/2014/main" id="{CBFC2C0C-DCA0-CF6D-4229-8FBCC798C86D}"/>
              </a:ext>
            </a:extLst>
          </p:cNvPr>
          <p:cNvGraphicFramePr>
            <a:graphicFrameLocks noGrp="1"/>
          </p:cNvGraphicFramePr>
          <p:nvPr userDrawn="1">
            <p:extLst>
              <p:ext uri="{D42A27DB-BD31-4B8C-83A1-F6EECF244321}">
                <p14:modId xmlns:p14="http://schemas.microsoft.com/office/powerpoint/2010/main" val="3815071526"/>
              </p:ext>
            </p:extLst>
          </p:nvPr>
        </p:nvGraphicFramePr>
        <p:xfrm>
          <a:off x="4929350" y="3807814"/>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n-ea"/>
                          <a:ea typeface="+mn-ea"/>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n-ea"/>
                          <a:ea typeface="+mn-ea"/>
                        </a:rPr>
                        <a:t>0120-968-995</a:t>
                      </a:r>
                      <a:r>
                        <a:rPr kumimoji="1" lang="en-US" altLang="ja-JP" sz="1000">
                          <a:solidFill>
                            <a:schemeClr val="tx1">
                              <a:lumMod val="75000"/>
                              <a:lumOff val="25000"/>
                            </a:schemeClr>
                          </a:solidFill>
                          <a:latin typeface="+mn-ea"/>
                          <a:ea typeface="+mn-ea"/>
                        </a:rPr>
                        <a:t> </a:t>
                      </a:r>
                      <a:r>
                        <a:rPr kumimoji="1" lang="ja-JP" altLang="en-US" sz="1000">
                          <a:solidFill>
                            <a:schemeClr val="tx1">
                              <a:lumMod val="75000"/>
                              <a:lumOff val="25000"/>
                            </a:schemeClr>
                          </a:solidFill>
                          <a:latin typeface="+mn-ea"/>
                          <a:ea typeface="+mn-ea"/>
                        </a:rPr>
                        <a:t>（携帯・</a:t>
                      </a:r>
                      <a:r>
                        <a:rPr kumimoji="1" lang="en" altLang="ja-JP" sz="1000">
                          <a:solidFill>
                            <a:schemeClr val="tx1">
                              <a:lumMod val="75000"/>
                              <a:lumOff val="25000"/>
                            </a:schemeClr>
                          </a:solidFill>
                          <a:latin typeface="+mn-ea"/>
                          <a:ea typeface="+mn-ea"/>
                        </a:rPr>
                        <a:t>PHS</a:t>
                      </a:r>
                      <a:r>
                        <a:rPr kumimoji="1" lang="ja-JP" altLang="en-US" sz="1000">
                          <a:solidFill>
                            <a:schemeClr val="tx1">
                              <a:lumMod val="75000"/>
                              <a:lumOff val="25000"/>
                            </a:schemeClr>
                          </a:solidFill>
                          <a:latin typeface="+mn-ea"/>
                          <a:ea typeface="+mn-ea"/>
                        </a:rPr>
                        <a:t>からは</a:t>
                      </a:r>
                      <a:r>
                        <a:rPr kumimoji="1" lang="en-US" altLang="ja-JP" sz="1000">
                          <a:solidFill>
                            <a:schemeClr val="tx1">
                              <a:lumMod val="75000"/>
                              <a:lumOff val="25000"/>
                            </a:schemeClr>
                          </a:solidFill>
                          <a:latin typeface="+mn-ea"/>
                          <a:ea typeface="+mn-ea"/>
                        </a:rPr>
                        <a:t>06-6308-8981</a:t>
                      </a:r>
                      <a:r>
                        <a:rPr kumimoji="1" lang="ja-JP" altLang="en-US" sz="1000">
                          <a:solidFill>
                            <a:schemeClr val="tx1">
                              <a:lumMod val="75000"/>
                              <a:lumOff val="25000"/>
                            </a:schemeClr>
                          </a:solidFill>
                          <a:latin typeface="+mn-ea"/>
                          <a:ea typeface="+mn-ea"/>
                        </a:rPr>
                        <a:t>）</a:t>
                      </a:r>
                      <a:endParaRPr kumimoji="1" lang="en-US" altLang="ja-JP" sz="11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n-ea"/>
                          <a:ea typeface="+mn-ea"/>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n-ea"/>
                          <a:ea typeface="+mn-ea"/>
                        </a:rPr>
                        <a:t>9:30</a:t>
                      </a:r>
                      <a:r>
                        <a:rPr kumimoji="1" lang="ja-JP" altLang="en-US" sz="1100">
                          <a:solidFill>
                            <a:schemeClr val="tx1">
                              <a:lumMod val="75000"/>
                              <a:lumOff val="25000"/>
                            </a:schemeClr>
                          </a:solidFill>
                          <a:latin typeface="+mn-ea"/>
                          <a:ea typeface="+mn-ea"/>
                        </a:rPr>
                        <a:t>～</a:t>
                      </a:r>
                      <a:r>
                        <a:rPr kumimoji="1" lang="en-US" altLang="ja-JP" sz="1100">
                          <a:solidFill>
                            <a:schemeClr val="tx1">
                              <a:lumMod val="75000"/>
                              <a:lumOff val="25000"/>
                            </a:schemeClr>
                          </a:solidFill>
                          <a:latin typeface="+mn-ea"/>
                          <a:ea typeface="+mn-ea"/>
                        </a:rPr>
                        <a:t>12:00/13:00〜17:30</a:t>
                      </a:r>
                      <a:r>
                        <a:rPr kumimoji="1" lang="ja-JP" altLang="en-US" sz="1000">
                          <a:solidFill>
                            <a:schemeClr val="tx1">
                              <a:lumMod val="75000"/>
                              <a:lumOff val="25000"/>
                            </a:schemeClr>
                          </a:solidFill>
                          <a:latin typeface="+mn-ea"/>
                          <a:ea typeface="+mn-ea"/>
                        </a:rPr>
                        <a:t>（平日、祝祭日除く）</a:t>
                      </a:r>
                      <a:endParaRPr kumimoji="1" lang="ja-JP" altLang="en-US" sz="11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n-ea"/>
                          <a:ea typeface="+mn-ea"/>
                        </a:rPr>
                        <a:t>E-mail </a:t>
                      </a:r>
                      <a:r>
                        <a:rPr kumimoji="1" lang="ja-JP" altLang="en-US" sz="1100">
                          <a:solidFill>
                            <a:schemeClr val="tx1">
                              <a:lumMod val="75000"/>
                              <a:lumOff val="25000"/>
                            </a:schemeClr>
                          </a:solidFill>
                          <a:latin typeface="+mn-ea"/>
                          <a:ea typeface="+mn-ea"/>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n-ea"/>
                          <a:ea typeface="+mn-ea"/>
                          <a:hlinkClick r:id="rId5">
                            <a:extLst>
                              <a:ext uri="{A12FA001-AC4F-418D-AE19-62706E023703}">
                                <ahyp:hlinkClr xmlns:ahyp="http://schemas.microsoft.com/office/drawing/2018/hyperlinkcolor" val="tx"/>
                              </a:ext>
                            </a:extLst>
                          </a:hlinkClick>
                        </a:rPr>
                        <a:t>support@motex.co.jp</a:t>
                      </a:r>
                      <a:endParaRPr kumimoji="1" lang="en-US" altLang="ja-JP" sz="11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9" name="AutoShape 78">
            <a:extLst>
              <a:ext uri="{FF2B5EF4-FFF2-40B4-BE49-F238E27FC236}">
                <a16:creationId xmlns:a16="http://schemas.microsoft.com/office/drawing/2014/main" id="{E1E37200-5D43-A1A3-809F-AF9E7735A025}"/>
              </a:ext>
            </a:extLst>
          </p:cNvPr>
          <p:cNvSpPr>
            <a:spLocks noChangeArrowheads="1"/>
          </p:cNvSpPr>
          <p:nvPr userDrawn="1"/>
        </p:nvSpPr>
        <p:spPr bwMode="auto">
          <a:xfrm>
            <a:off x="4907141" y="3453181"/>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mn-ea"/>
                <a:ea typeface="+mn-ea"/>
              </a:rPr>
              <a:t>ご導入後の製品利用に関するお問い合わせ</a:t>
            </a:r>
            <a:endParaRPr lang="en-US" altLang="ja-JP" sz="1200" b="1">
              <a:solidFill>
                <a:schemeClr val="tx1">
                  <a:lumMod val="75000"/>
                  <a:lumOff val="25000"/>
                </a:schemeClr>
              </a:solidFill>
              <a:latin typeface="+mn-ea"/>
              <a:ea typeface="+mn-ea"/>
            </a:endParaRPr>
          </a:p>
        </p:txBody>
      </p:sp>
      <p:sp>
        <p:nvSpPr>
          <p:cNvPr id="10" name="正方形/長方形 9">
            <a:extLst>
              <a:ext uri="{FF2B5EF4-FFF2-40B4-BE49-F238E27FC236}">
                <a16:creationId xmlns:a16="http://schemas.microsoft.com/office/drawing/2014/main" id="{9CEA4477-5352-8CC6-1028-F3F725D8334C}"/>
              </a:ext>
            </a:extLst>
          </p:cNvPr>
          <p:cNvSpPr/>
          <p:nvPr userDrawn="1"/>
        </p:nvSpPr>
        <p:spPr>
          <a:xfrm>
            <a:off x="131267" y="6593935"/>
            <a:ext cx="4100564"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Yu Gothic" panose="020B0400000000000000" pitchFamily="34" charset="-128"/>
                <a:ea typeface="Yu Gothic" panose="020B0400000000000000" pitchFamily="34" charset="-128"/>
                <a:cs typeface="メイリオ" panose="020B0604030504040204" pitchFamily="50" charset="-128"/>
              </a:rPr>
              <a:t>© MOTEX Inc.</a:t>
            </a:r>
          </a:p>
        </p:txBody>
      </p:sp>
    </p:spTree>
    <p:extLst>
      <p:ext uri="{BB962C8B-B14F-4D97-AF65-F5344CB8AC3E}">
        <p14:creationId xmlns:p14="http://schemas.microsoft.com/office/powerpoint/2010/main" val="268336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裏表紙3">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F7247576-0FDD-B553-098C-358F31745F1F}"/>
              </a:ext>
            </a:extLst>
          </p:cNvPr>
          <p:cNvPicPr>
            <a:picLocks noChangeAspect="1"/>
          </p:cNvPicPr>
          <p:nvPr userDrawn="1"/>
        </p:nvPicPr>
        <p:blipFill>
          <a:blip r:embed="rId2"/>
          <a:stretch>
            <a:fillRect/>
          </a:stretch>
        </p:blipFill>
        <p:spPr>
          <a:xfrm>
            <a:off x="0" y="-1"/>
            <a:ext cx="12192000" cy="6864403"/>
          </a:xfrm>
          <a:prstGeom prst="rect">
            <a:avLst/>
          </a:prstGeom>
        </p:spPr>
      </p:pic>
      <p:pic>
        <p:nvPicPr>
          <p:cNvPr id="5" name="図 4">
            <a:extLst>
              <a:ext uri="{FF2B5EF4-FFF2-40B4-BE49-F238E27FC236}">
                <a16:creationId xmlns:a16="http://schemas.microsoft.com/office/drawing/2014/main" id="{6F65A6C0-789B-7448-81DE-47BA54A54F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6" name="正方形/長方形 5">
            <a:extLst>
              <a:ext uri="{FF2B5EF4-FFF2-40B4-BE49-F238E27FC236}">
                <a16:creationId xmlns:a16="http://schemas.microsoft.com/office/drawing/2014/main" id="{136B9CAE-61D0-D54D-A51F-01C7F21DFF0D}"/>
              </a:ext>
            </a:extLst>
          </p:cNvPr>
          <p:cNvSpPr/>
          <p:nvPr userDrawn="1"/>
        </p:nvSpPr>
        <p:spPr>
          <a:xfrm>
            <a:off x="1841204" y="3640006"/>
            <a:ext cx="8509592" cy="152071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AutoShape 78">
            <a:extLst>
              <a:ext uri="{FF2B5EF4-FFF2-40B4-BE49-F238E27FC236}">
                <a16:creationId xmlns:a16="http://schemas.microsoft.com/office/drawing/2014/main" id="{398E8761-AEA7-6940-8968-E5D3C165285E}"/>
              </a:ext>
            </a:extLst>
          </p:cNvPr>
          <p:cNvSpPr>
            <a:spLocks noChangeArrowheads="1"/>
          </p:cNvSpPr>
          <p:nvPr userDrawn="1"/>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mn-ea"/>
                <a:ea typeface="+mn-ea"/>
              </a:rPr>
              <a:t>本資料に関するお問い合わせ</a:t>
            </a:r>
            <a:endParaRPr lang="en-US" altLang="ja-JP" sz="1200" b="1">
              <a:solidFill>
                <a:schemeClr val="tx1">
                  <a:lumMod val="75000"/>
                  <a:lumOff val="25000"/>
                </a:schemeClr>
              </a:solidFill>
              <a:latin typeface="+mn-ea"/>
              <a:ea typeface="+mn-ea"/>
            </a:endParaRPr>
          </a:p>
        </p:txBody>
      </p:sp>
      <p:graphicFrame>
        <p:nvGraphicFramePr>
          <p:cNvPr id="8" name="表 13">
            <a:extLst>
              <a:ext uri="{FF2B5EF4-FFF2-40B4-BE49-F238E27FC236}">
                <a16:creationId xmlns:a16="http://schemas.microsoft.com/office/drawing/2014/main" id="{ECC98DC4-ADEE-854E-BB5D-E1EE97A7A929}"/>
              </a:ext>
            </a:extLst>
          </p:cNvPr>
          <p:cNvGraphicFramePr>
            <a:graphicFrameLocks noGrp="1"/>
          </p:cNvGraphicFramePr>
          <p:nvPr userDrawn="1">
            <p:extLst>
              <p:ext uri="{D42A27DB-BD31-4B8C-83A1-F6EECF244321}">
                <p14:modId xmlns:p14="http://schemas.microsoft.com/office/powerpoint/2010/main" val="2605818737"/>
              </p:ext>
            </p:extLst>
          </p:nvPr>
        </p:nvGraphicFramePr>
        <p:xfrm>
          <a:off x="2124802" y="4124462"/>
          <a:ext cx="3148238" cy="77724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2081591">
                  <a:extLst>
                    <a:ext uri="{9D8B030D-6E8A-4147-A177-3AD203B41FA5}">
                      <a16:colId xmlns:a16="http://schemas.microsoft.com/office/drawing/2014/main" val="3762983370"/>
                    </a:ext>
                  </a:extLst>
                </a:gridCol>
              </a:tblGrid>
              <a:tr h="137160">
                <a:tc gridSpan="2">
                  <a:txBody>
                    <a:bodyPr/>
                    <a:lstStyle/>
                    <a:p>
                      <a:r>
                        <a:rPr kumimoji="1" lang="ja-JP" altLang="en-US" sz="1100">
                          <a:solidFill>
                            <a:schemeClr val="tx1">
                              <a:lumMod val="75000"/>
                              <a:lumOff val="25000"/>
                            </a:schemeClr>
                          </a:solidFill>
                          <a:latin typeface="+mn-ea"/>
                          <a:ea typeface="+mn-ea"/>
                        </a:rPr>
                        <a:t>■</a:t>
                      </a:r>
                      <a:r>
                        <a:rPr kumimoji="1" lang="en-US" altLang="ja-JP" sz="1100">
                          <a:solidFill>
                            <a:schemeClr val="tx1">
                              <a:lumMod val="75000"/>
                              <a:lumOff val="25000"/>
                            </a:schemeClr>
                          </a:solidFill>
                          <a:latin typeface="+mn-ea"/>
                          <a:ea typeface="+mn-ea"/>
                        </a:rPr>
                        <a:t> </a:t>
                      </a:r>
                      <a:r>
                        <a:rPr kumimoji="1" lang="ja-JP" altLang="en-US" sz="1100">
                          <a:solidFill>
                            <a:schemeClr val="tx1">
                              <a:lumMod val="75000"/>
                              <a:lumOff val="25000"/>
                            </a:schemeClr>
                          </a:solidFill>
                          <a:latin typeface="+mn-ea"/>
                          <a:ea typeface="+mn-ea"/>
                        </a:rPr>
                        <a:t>営業本部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gridSpan="2">
                  <a:txBody>
                    <a:bodyPr/>
                    <a:lstStyle/>
                    <a:p>
                      <a:pPr algn="l"/>
                      <a:r>
                        <a:rPr kumimoji="1" lang="ja-JP" altLang="en-US" sz="1100">
                          <a:solidFill>
                            <a:schemeClr val="tx1">
                              <a:lumMod val="75000"/>
                              <a:lumOff val="25000"/>
                            </a:schemeClr>
                          </a:solidFill>
                          <a:latin typeface="+mn-ea"/>
                          <a:ea typeface="+mn-ea"/>
                        </a:rPr>
                        <a:t>　</a:t>
                      </a:r>
                      <a:r>
                        <a:rPr kumimoji="1" lang="en-US" altLang="ja-JP" sz="1100">
                          <a:solidFill>
                            <a:schemeClr val="tx1">
                              <a:lumMod val="75000"/>
                              <a:lumOff val="25000"/>
                            </a:schemeClr>
                          </a:solidFill>
                          <a:latin typeface="+mn-ea"/>
                          <a:ea typeface="+mn-ea"/>
                        </a:rPr>
                        <a:t> </a:t>
                      </a:r>
                      <a:r>
                        <a:rPr kumimoji="1" lang="ja-JP" altLang="en-US" sz="1100">
                          <a:solidFill>
                            <a:schemeClr val="tx1">
                              <a:lumMod val="75000"/>
                              <a:lumOff val="25000"/>
                            </a:schemeClr>
                          </a:solidFill>
                          <a:latin typeface="+mn-ea"/>
                          <a:ea typeface="+mn-ea"/>
                        </a:rPr>
                        <a:t>プロフェッショナルサービス営業部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en-US" altLang="ja-JP" sz="1100">
                          <a:solidFill>
                            <a:schemeClr val="tx1">
                              <a:lumMod val="75000"/>
                              <a:lumOff val="25000"/>
                            </a:schemeClr>
                          </a:solidFill>
                          <a:latin typeface="+mn-ea"/>
                          <a:ea typeface="+mn-ea"/>
                        </a:rPr>
                        <a:t>E-mail</a:t>
                      </a:r>
                      <a:endParaRPr kumimoji="1" lang="ja-JP" altLang="en-US" sz="1100">
                        <a:solidFill>
                          <a:schemeClr val="tx1">
                            <a:lumMod val="75000"/>
                            <a:lumOff val="25000"/>
                          </a:schemeClr>
                        </a:solidFill>
                        <a:latin typeface="+mn-ea"/>
                        <a:ea typeface="+mn-ea"/>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n-ea"/>
                          <a:ea typeface="+mn-ea"/>
                          <a:hlinkClick r:id="rId4"/>
                        </a:rPr>
                        <a:t>security-sales@motex.co.jp</a:t>
                      </a:r>
                      <a:endParaRPr kumimoji="1" lang="en-US" altLang="ja-JP" sz="11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bl>
          </a:graphicData>
        </a:graphic>
      </p:graphicFrame>
      <p:graphicFrame>
        <p:nvGraphicFramePr>
          <p:cNvPr id="9" name="表 13">
            <a:extLst>
              <a:ext uri="{FF2B5EF4-FFF2-40B4-BE49-F238E27FC236}">
                <a16:creationId xmlns:a16="http://schemas.microsoft.com/office/drawing/2014/main" id="{BA0107EA-8999-C64F-9262-9B571C56525D}"/>
              </a:ext>
            </a:extLst>
          </p:cNvPr>
          <p:cNvGraphicFramePr>
            <a:graphicFrameLocks noGrp="1"/>
          </p:cNvGraphicFramePr>
          <p:nvPr userDrawn="1">
            <p:extLst>
              <p:ext uri="{D42A27DB-BD31-4B8C-83A1-F6EECF244321}">
                <p14:modId xmlns:p14="http://schemas.microsoft.com/office/powerpoint/2010/main" val="1175014201"/>
              </p:ext>
            </p:extLst>
          </p:nvPr>
        </p:nvGraphicFramePr>
        <p:xfrm>
          <a:off x="5265674" y="4133818"/>
          <a:ext cx="4876807" cy="777240"/>
        </p:xfrm>
        <a:graphic>
          <a:graphicData uri="http://schemas.openxmlformats.org/drawingml/2006/table">
            <a:tbl>
              <a:tblPr firstRow="1" bandRow="1">
                <a:tableStyleId>{5940675A-B579-460E-94D1-54222C63F5DA}</a:tableStyleId>
              </a:tblPr>
              <a:tblGrid>
                <a:gridCol w="1484673">
                  <a:extLst>
                    <a:ext uri="{9D8B030D-6E8A-4147-A177-3AD203B41FA5}">
                      <a16:colId xmlns:a16="http://schemas.microsoft.com/office/drawing/2014/main" val="1082877658"/>
                    </a:ext>
                  </a:extLst>
                </a:gridCol>
                <a:gridCol w="3392134">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n-ea"/>
                          <a:ea typeface="+mn-ea"/>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n-ea"/>
                          <a:ea typeface="+mn-ea"/>
                        </a:rPr>
                        <a:t>0120-968-995</a:t>
                      </a:r>
                      <a:r>
                        <a:rPr kumimoji="1" lang="en-US" altLang="ja-JP" sz="1000">
                          <a:solidFill>
                            <a:schemeClr val="tx1">
                              <a:lumMod val="75000"/>
                              <a:lumOff val="25000"/>
                            </a:schemeClr>
                          </a:solidFill>
                          <a:latin typeface="+mn-ea"/>
                          <a:ea typeface="+mn-ea"/>
                        </a:rPr>
                        <a:t> </a:t>
                      </a:r>
                      <a:r>
                        <a:rPr kumimoji="1" lang="ja-JP" altLang="en-US" sz="1000">
                          <a:solidFill>
                            <a:schemeClr val="tx1">
                              <a:lumMod val="75000"/>
                              <a:lumOff val="25000"/>
                            </a:schemeClr>
                          </a:solidFill>
                          <a:latin typeface="+mn-ea"/>
                          <a:ea typeface="+mn-ea"/>
                        </a:rPr>
                        <a:t>（携帯・</a:t>
                      </a:r>
                      <a:r>
                        <a:rPr kumimoji="1" lang="en" altLang="ja-JP" sz="1000">
                          <a:solidFill>
                            <a:schemeClr val="tx1">
                              <a:lumMod val="75000"/>
                              <a:lumOff val="25000"/>
                            </a:schemeClr>
                          </a:solidFill>
                          <a:latin typeface="+mn-ea"/>
                          <a:ea typeface="+mn-ea"/>
                        </a:rPr>
                        <a:t>PHS</a:t>
                      </a:r>
                      <a:r>
                        <a:rPr kumimoji="1" lang="ja-JP" altLang="en-US" sz="1000">
                          <a:solidFill>
                            <a:schemeClr val="tx1">
                              <a:lumMod val="75000"/>
                              <a:lumOff val="25000"/>
                            </a:schemeClr>
                          </a:solidFill>
                          <a:latin typeface="+mn-ea"/>
                          <a:ea typeface="+mn-ea"/>
                        </a:rPr>
                        <a:t>からは</a:t>
                      </a:r>
                      <a:r>
                        <a:rPr kumimoji="1" lang="en-US" altLang="ja-JP" sz="1000">
                          <a:solidFill>
                            <a:schemeClr val="tx1">
                              <a:lumMod val="75000"/>
                              <a:lumOff val="25000"/>
                            </a:schemeClr>
                          </a:solidFill>
                          <a:latin typeface="+mn-ea"/>
                          <a:ea typeface="+mn-ea"/>
                        </a:rPr>
                        <a:t>06-6308-8981</a:t>
                      </a:r>
                      <a:r>
                        <a:rPr kumimoji="1" lang="ja-JP" altLang="en-US" sz="1000">
                          <a:solidFill>
                            <a:schemeClr val="tx1">
                              <a:lumMod val="75000"/>
                              <a:lumOff val="25000"/>
                            </a:schemeClr>
                          </a:solidFill>
                          <a:latin typeface="+mn-ea"/>
                          <a:ea typeface="+mn-ea"/>
                        </a:rPr>
                        <a:t>）</a:t>
                      </a:r>
                      <a:endParaRPr kumimoji="1" lang="en-US" altLang="ja-JP" sz="11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n-ea"/>
                          <a:ea typeface="+mn-ea"/>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n-ea"/>
                          <a:ea typeface="+mn-ea"/>
                        </a:rPr>
                        <a:t>9:30</a:t>
                      </a:r>
                      <a:r>
                        <a:rPr kumimoji="1" lang="ja-JP" altLang="en-US" sz="1100">
                          <a:solidFill>
                            <a:schemeClr val="tx1">
                              <a:lumMod val="75000"/>
                              <a:lumOff val="25000"/>
                            </a:schemeClr>
                          </a:solidFill>
                          <a:latin typeface="+mn-ea"/>
                          <a:ea typeface="+mn-ea"/>
                        </a:rPr>
                        <a:t>～</a:t>
                      </a:r>
                      <a:r>
                        <a:rPr kumimoji="1" lang="en-US" altLang="ja-JP" sz="1100">
                          <a:solidFill>
                            <a:schemeClr val="tx1">
                              <a:lumMod val="75000"/>
                              <a:lumOff val="25000"/>
                            </a:schemeClr>
                          </a:solidFill>
                          <a:latin typeface="+mn-ea"/>
                          <a:ea typeface="+mn-ea"/>
                        </a:rPr>
                        <a:t>12:00/13:00〜17:30</a:t>
                      </a:r>
                      <a:r>
                        <a:rPr kumimoji="1" lang="ja-JP" altLang="en-US" sz="1000">
                          <a:solidFill>
                            <a:schemeClr val="tx1">
                              <a:lumMod val="75000"/>
                              <a:lumOff val="25000"/>
                            </a:schemeClr>
                          </a:solidFill>
                          <a:latin typeface="+mn-ea"/>
                          <a:ea typeface="+mn-ea"/>
                        </a:rPr>
                        <a:t>（平日、祝祭日除く）</a:t>
                      </a:r>
                      <a:endParaRPr kumimoji="1" lang="ja-JP" altLang="en-US" sz="11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chemeClr val="tx1">
                            <a:lumMod val="75000"/>
                            <a:lumOff val="25000"/>
                          </a:schemeClr>
                        </a:solidFill>
                        <a:latin typeface="+mn-ea"/>
                        <a:ea typeface="+mn-ea"/>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kumimoji="1" lang="en-US" altLang="ja-JP" sz="1100">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0" name="AutoShape 78">
            <a:extLst>
              <a:ext uri="{FF2B5EF4-FFF2-40B4-BE49-F238E27FC236}">
                <a16:creationId xmlns:a16="http://schemas.microsoft.com/office/drawing/2014/main" id="{82630660-5C6C-B34B-9D16-D0103DFC11D8}"/>
              </a:ext>
            </a:extLst>
          </p:cNvPr>
          <p:cNvSpPr>
            <a:spLocks noChangeArrowheads="1"/>
          </p:cNvSpPr>
          <p:nvPr userDrawn="1"/>
        </p:nvSpPr>
        <p:spPr bwMode="auto">
          <a:xfrm>
            <a:off x="52627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mn-ea"/>
                <a:ea typeface="+mn-ea"/>
              </a:rPr>
              <a:t>ご導入後の製品利用に関するお問い合わせ</a:t>
            </a:r>
            <a:endParaRPr lang="en-US" altLang="ja-JP" sz="1200" b="1">
              <a:solidFill>
                <a:schemeClr val="tx1">
                  <a:lumMod val="75000"/>
                  <a:lumOff val="25000"/>
                </a:schemeClr>
              </a:solidFill>
              <a:latin typeface="+mn-ea"/>
              <a:ea typeface="+mn-ea"/>
            </a:endParaRPr>
          </a:p>
        </p:txBody>
      </p:sp>
      <p:sp>
        <p:nvSpPr>
          <p:cNvPr id="3" name="テキスト ボックス 2">
            <a:extLst>
              <a:ext uri="{FF2B5EF4-FFF2-40B4-BE49-F238E27FC236}">
                <a16:creationId xmlns:a16="http://schemas.microsoft.com/office/drawing/2014/main" id="{E79E6979-45BE-F529-8978-ECBCB18A26FD}"/>
              </a:ext>
            </a:extLst>
          </p:cNvPr>
          <p:cNvSpPr txBox="1"/>
          <p:nvPr userDrawn="1"/>
        </p:nvSpPr>
        <p:spPr>
          <a:xfrm>
            <a:off x="126123" y="5923942"/>
            <a:ext cx="7020910" cy="6601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n-ea"/>
                <a:ea typeface="+mn-ea"/>
              </a:rPr>
              <a:t>・記載の会社名および製品名・サービス名は、各社の商標または登録商標です。</a:t>
            </a:r>
            <a:endParaRPr kumimoji="1" lang="en-US" altLang="ja-JP" sz="900">
              <a:solidFill>
                <a:schemeClr val="tx1">
                  <a:lumMod val="75000"/>
                  <a:lumOff val="25000"/>
                </a:schemeClr>
              </a:solidFill>
              <a:latin typeface="+mn-ea"/>
              <a:ea typeface="+mn-ea"/>
            </a:endParaRPr>
          </a:p>
          <a:p>
            <a:pPr>
              <a:lnSpc>
                <a:spcPct val="140000"/>
              </a:lnSpc>
            </a:pPr>
            <a:r>
              <a:rPr kumimoji="1" lang="ja-JP" altLang="en-US" sz="900">
                <a:solidFill>
                  <a:schemeClr val="tx1">
                    <a:lumMod val="75000"/>
                    <a:lumOff val="25000"/>
                  </a:schemeClr>
                </a:solidFill>
                <a:latin typeface="+mn-ea"/>
                <a:ea typeface="+mn-ea"/>
              </a:rPr>
              <a:t>・製品の仕様・サービスの内容は予告なく変更させていただく場合があります。</a:t>
            </a:r>
            <a:endParaRPr kumimoji="1" lang="en-US" altLang="ja-JP" sz="900">
              <a:solidFill>
                <a:schemeClr val="tx1">
                  <a:lumMod val="75000"/>
                  <a:lumOff val="25000"/>
                </a:schemeClr>
              </a:solidFill>
              <a:latin typeface="+mn-ea"/>
              <a:ea typeface="+mn-ea"/>
            </a:endParaRPr>
          </a:p>
          <a:p>
            <a:pPr>
              <a:lnSpc>
                <a:spcPct val="140000"/>
              </a:lnSpc>
            </a:pPr>
            <a:r>
              <a:rPr kumimoji="1" lang="ja-JP" altLang="en-US" sz="900">
                <a:solidFill>
                  <a:schemeClr val="tx1">
                    <a:lumMod val="75000"/>
                    <a:lumOff val="25000"/>
                  </a:schemeClr>
                </a:solidFill>
                <a:latin typeface="+mn-ea"/>
                <a:ea typeface="+mn-ea"/>
              </a:rPr>
              <a:t>・</a:t>
            </a:r>
            <a:r>
              <a:rPr kumimoji="1" lang="en-US" altLang="ja-JP" sz="900">
                <a:solidFill>
                  <a:schemeClr val="tx1">
                    <a:lumMod val="75000"/>
                    <a:lumOff val="25000"/>
                  </a:schemeClr>
                </a:solidFill>
                <a:latin typeface="+mn-ea"/>
                <a:ea typeface="+mn-ea"/>
              </a:rPr>
              <a:t>MOTEX </a:t>
            </a:r>
            <a:r>
              <a:rPr kumimoji="1" lang="ja-JP" altLang="en-US" sz="900">
                <a:solidFill>
                  <a:schemeClr val="tx1">
                    <a:lumMod val="75000"/>
                    <a:lumOff val="25000"/>
                  </a:schemeClr>
                </a:solidFill>
                <a:latin typeface="+mn-ea"/>
                <a:ea typeface="+mn-ea"/>
              </a:rPr>
              <a:t>はエムオーテックス株式会社の略称です。</a:t>
            </a:r>
          </a:p>
        </p:txBody>
      </p:sp>
      <p:sp>
        <p:nvSpPr>
          <p:cNvPr id="4" name="正方形/長方形 3">
            <a:extLst>
              <a:ext uri="{FF2B5EF4-FFF2-40B4-BE49-F238E27FC236}">
                <a16:creationId xmlns:a16="http://schemas.microsoft.com/office/drawing/2014/main" id="{68A316B1-9F71-71A9-9327-2CB392B1EFA7}"/>
              </a:ext>
            </a:extLst>
          </p:cNvPr>
          <p:cNvSpPr/>
          <p:nvPr userDrawn="1"/>
        </p:nvSpPr>
        <p:spPr>
          <a:xfrm>
            <a:off x="131267" y="6593935"/>
            <a:ext cx="4100564"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Yu Gothic" panose="020B0400000000000000" pitchFamily="34" charset="-128"/>
                <a:ea typeface="Yu Gothic" panose="020B0400000000000000" pitchFamily="34" charset="-128"/>
                <a:cs typeface="メイリオ" panose="020B0604030504040204" pitchFamily="50" charset="-128"/>
              </a:rPr>
              <a:t>© MOTEX Inc.</a:t>
            </a:r>
          </a:p>
        </p:txBody>
      </p:sp>
    </p:spTree>
    <p:extLst>
      <p:ext uri="{BB962C8B-B14F-4D97-AF65-F5344CB8AC3E}">
        <p14:creationId xmlns:p14="http://schemas.microsoft.com/office/powerpoint/2010/main" val="1249136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裏表紙4">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987357D0-CE00-570A-317F-FABF67F74E41}"/>
              </a:ext>
            </a:extLst>
          </p:cNvPr>
          <p:cNvPicPr>
            <a:picLocks noChangeAspect="1"/>
          </p:cNvPicPr>
          <p:nvPr userDrawn="1"/>
        </p:nvPicPr>
        <p:blipFill>
          <a:blip r:embed="rId2"/>
          <a:stretch>
            <a:fillRect/>
          </a:stretch>
        </p:blipFill>
        <p:spPr>
          <a:xfrm>
            <a:off x="0" y="-1"/>
            <a:ext cx="12192000" cy="6864403"/>
          </a:xfrm>
          <a:prstGeom prst="rect">
            <a:avLst/>
          </a:prstGeom>
        </p:spPr>
      </p:pic>
      <p:pic>
        <p:nvPicPr>
          <p:cNvPr id="3" name="図 2">
            <a:extLst>
              <a:ext uri="{FF2B5EF4-FFF2-40B4-BE49-F238E27FC236}">
                <a16:creationId xmlns:a16="http://schemas.microsoft.com/office/drawing/2014/main" id="{7BDEF60C-D0AE-ACFA-0ED3-08F03ABE08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49490" y="2976573"/>
            <a:ext cx="2693020" cy="904855"/>
          </a:xfrm>
          <a:prstGeom prst="rect">
            <a:avLst/>
          </a:prstGeom>
        </p:spPr>
      </p:pic>
      <p:sp>
        <p:nvSpPr>
          <p:cNvPr id="4" name="正方形/長方形 3">
            <a:extLst>
              <a:ext uri="{FF2B5EF4-FFF2-40B4-BE49-F238E27FC236}">
                <a16:creationId xmlns:a16="http://schemas.microsoft.com/office/drawing/2014/main" id="{E27A98D3-A151-36A1-5085-912859217795}"/>
              </a:ext>
            </a:extLst>
          </p:cNvPr>
          <p:cNvSpPr/>
          <p:nvPr userDrawn="1"/>
        </p:nvSpPr>
        <p:spPr>
          <a:xfrm>
            <a:off x="131267" y="6593935"/>
            <a:ext cx="4100564"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Yu Gothic" panose="020B0400000000000000" pitchFamily="34" charset="-128"/>
                <a:ea typeface="Yu Gothic" panose="020B0400000000000000" pitchFamily="34" charset="-128"/>
                <a:cs typeface="メイリオ" panose="020B0604030504040204" pitchFamily="50" charset="-128"/>
              </a:rPr>
              <a:t>© MOTEX Inc.</a:t>
            </a:r>
          </a:p>
        </p:txBody>
      </p:sp>
    </p:spTree>
    <p:extLst>
      <p:ext uri="{BB962C8B-B14F-4D97-AF65-F5344CB8AC3E}">
        <p14:creationId xmlns:p14="http://schemas.microsoft.com/office/powerpoint/2010/main" val="429206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背景">
    <p:spTree>
      <p:nvGrpSpPr>
        <p:cNvPr id="1" name=""/>
        <p:cNvGrpSpPr/>
        <p:nvPr/>
      </p:nvGrpSpPr>
      <p:grpSpPr>
        <a:xfrm>
          <a:off x="0" y="0"/>
          <a:ext cx="0" cy="0"/>
          <a:chOff x="0" y="0"/>
          <a:chExt cx="0" cy="0"/>
        </a:xfrm>
      </p:grpSpPr>
      <p:pic>
        <p:nvPicPr>
          <p:cNvPr id="9" name="図 8" descr="背景パターン が含まれている画像&#10;&#10;自動的に生成された説明">
            <a:extLst>
              <a:ext uri="{FF2B5EF4-FFF2-40B4-BE49-F238E27FC236}">
                <a16:creationId xmlns:a16="http://schemas.microsoft.com/office/drawing/2014/main" id="{5BD16F7F-B1A8-05B7-E9EC-C28271B934C6}"/>
              </a:ext>
            </a:extLst>
          </p:cNvPr>
          <p:cNvPicPr>
            <a:picLocks noChangeAspect="1"/>
          </p:cNvPicPr>
          <p:nvPr userDrawn="1"/>
        </p:nvPicPr>
        <p:blipFill>
          <a:blip r:embed="rId2"/>
          <a:stretch>
            <a:fillRect/>
          </a:stretch>
        </p:blipFill>
        <p:spPr>
          <a:xfrm>
            <a:off x="0" y="-1"/>
            <a:ext cx="12192000" cy="6864403"/>
          </a:xfrm>
          <a:prstGeom prst="rect">
            <a:avLst/>
          </a:prstGeom>
        </p:spPr>
      </p:pic>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mn-ea"/>
                <a:ea typeface="+mn-ea"/>
                <a:cs typeface="メイリオ" panose="020B0604030504040204" pitchFamily="50" charset="-128"/>
              </a:rPr>
              <a:pPr algn="ctr">
                <a:defRPr/>
              </a:pPr>
              <a:t>‹#›</a:t>
            </a:fld>
            <a:endParaRPr lang="en-US" altLang="ja-JP" sz="1000">
              <a:solidFill>
                <a:schemeClr val="tx1">
                  <a:lumMod val="50000"/>
                  <a:lumOff val="50000"/>
                </a:schemeClr>
              </a:solidFill>
              <a:latin typeface="+mn-ea"/>
              <a:ea typeface="+mn-ea"/>
              <a:cs typeface="メイリオ" panose="020B0604030504040204" pitchFamily="50" charset="-128"/>
            </a:endParaRPr>
          </a:p>
        </p:txBody>
      </p:sp>
      <p:sp>
        <p:nvSpPr>
          <p:cNvPr id="2" name="正方形/長方形 1">
            <a:extLst>
              <a:ext uri="{FF2B5EF4-FFF2-40B4-BE49-F238E27FC236}">
                <a16:creationId xmlns:a16="http://schemas.microsoft.com/office/drawing/2014/main" id="{B3756140-16D7-7C9D-E77C-6E71C39D0282}"/>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mn-ea"/>
                <a:ea typeface="+mn-ea"/>
                <a:cs typeface="メイリオ" panose="020B0604030504040204" pitchFamily="50" charset="-128"/>
              </a:rPr>
              <a:t>© MOTEX Inc.</a:t>
            </a:r>
          </a:p>
        </p:txBody>
      </p:sp>
    </p:spTree>
    <p:extLst>
      <p:ext uri="{BB962C8B-B14F-4D97-AF65-F5344CB8AC3E}">
        <p14:creationId xmlns:p14="http://schemas.microsoft.com/office/powerpoint/2010/main" val="4023563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扉　タイトル">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26287A15-79FE-6AE7-08E3-B539659D5524}"/>
              </a:ext>
            </a:extLst>
          </p:cNvPr>
          <p:cNvPicPr>
            <a:picLocks noChangeAspect="1"/>
          </p:cNvPicPr>
          <p:nvPr userDrawn="1"/>
        </p:nvPicPr>
        <p:blipFill>
          <a:blip r:embed="rId2"/>
          <a:stretch>
            <a:fillRect/>
          </a:stretch>
        </p:blipFill>
        <p:spPr>
          <a:xfrm>
            <a:off x="-1" y="-1"/>
            <a:ext cx="12191999" cy="6864403"/>
          </a:xfrm>
          <a:prstGeom prst="rect">
            <a:avLst/>
          </a:prstGeom>
        </p:spPr>
      </p:pic>
      <p:sp>
        <p:nvSpPr>
          <p:cNvPr id="2" name="正方形/長方形 1">
            <a:extLst>
              <a:ext uri="{FF2B5EF4-FFF2-40B4-BE49-F238E27FC236}">
                <a16:creationId xmlns:a16="http://schemas.microsoft.com/office/drawing/2014/main" id="{C65A59FB-6F2C-2F7E-F431-08167B322A7A}"/>
              </a:ext>
            </a:extLst>
          </p:cNvPr>
          <p:cNvSpPr>
            <a:spLocks/>
          </p:cNvSpPr>
          <p:nvPr userDrawn="1"/>
        </p:nvSpPr>
        <p:spPr>
          <a:xfrm flipV="1">
            <a:off x="-1" y="2574156"/>
            <a:ext cx="12191999" cy="1828360"/>
          </a:xfrm>
          <a:prstGeom prst="rect">
            <a:avLst/>
          </a:prstGeom>
          <a:gradFill flip="none" rotWithShape="1">
            <a:gsLst>
              <a:gs pos="0">
                <a:srgbClr val="FEF0E8">
                  <a:lumMod val="100000"/>
                </a:srgbClr>
              </a:gs>
              <a:gs pos="82000">
                <a:srgbClr val="E71E1A"/>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 4">
            <a:extLst>
              <a:ext uri="{FF2B5EF4-FFF2-40B4-BE49-F238E27FC236}">
                <a16:creationId xmlns:a16="http://schemas.microsoft.com/office/drawing/2014/main" id="{73CCCF64-0F05-9816-58E2-B86C69AB4D93}"/>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mn-ea"/>
                <a:ea typeface="+mn-ea"/>
                <a:cs typeface="メイリオ" panose="020B0604030504040204" pitchFamily="50" charset="-128"/>
              </a:rPr>
              <a:pPr algn="ctr">
                <a:defRPr/>
              </a:pPr>
              <a:t>‹#›</a:t>
            </a:fld>
            <a:endParaRPr lang="en-US" altLang="ja-JP" sz="1000">
              <a:solidFill>
                <a:schemeClr val="tx1">
                  <a:lumMod val="50000"/>
                  <a:lumOff val="50000"/>
                </a:schemeClr>
              </a:solidFill>
              <a:latin typeface="+mn-ea"/>
              <a:ea typeface="+mn-ea"/>
              <a:cs typeface="メイリオ" panose="020B0604030504040204" pitchFamily="50" charset="-128"/>
            </a:endParaRPr>
          </a:p>
        </p:txBody>
      </p:sp>
      <p:sp>
        <p:nvSpPr>
          <p:cNvPr id="5" name="正方形/長方形 4">
            <a:extLst>
              <a:ext uri="{FF2B5EF4-FFF2-40B4-BE49-F238E27FC236}">
                <a16:creationId xmlns:a16="http://schemas.microsoft.com/office/drawing/2014/main" id="{DD9AC6AD-9723-CC68-D0B9-4FFEA112B278}"/>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mn-ea"/>
                <a:ea typeface="+mn-ea"/>
                <a:cs typeface="メイリオ" panose="020B0604030504040204" pitchFamily="50" charset="-128"/>
              </a:rPr>
              <a:t>© MOTEX Inc.</a:t>
            </a:r>
          </a:p>
        </p:txBody>
      </p:sp>
      <p:sp>
        <p:nvSpPr>
          <p:cNvPr id="6" name="テキスト プレースホルダー 9">
            <a:extLst>
              <a:ext uri="{FF2B5EF4-FFF2-40B4-BE49-F238E27FC236}">
                <a16:creationId xmlns:a16="http://schemas.microsoft.com/office/drawing/2014/main" id="{8819DF2C-EC50-1CFE-AC8C-875E7BEFD2D2}"/>
              </a:ext>
            </a:extLst>
          </p:cNvPr>
          <p:cNvSpPr>
            <a:spLocks noGrp="1"/>
          </p:cNvSpPr>
          <p:nvPr>
            <p:ph type="body" sz="quarter" idx="14"/>
          </p:nvPr>
        </p:nvSpPr>
        <p:spPr>
          <a:xfrm>
            <a:off x="1846430" y="3295695"/>
            <a:ext cx="8914090" cy="433965"/>
          </a:xfrm>
          <a:prstGeom prst="rect">
            <a:avLst/>
          </a:prstGeom>
        </p:spPr>
        <p:txBody>
          <a:bodyPr wrap="square" anchor="t" anchorCtr="0">
            <a:spAutoFit/>
          </a:bodyPr>
          <a:lstStyle>
            <a:lvl1pPr marL="0" indent="0">
              <a:buNone/>
              <a:defRPr sz="2400" b="1">
                <a:solidFill>
                  <a:schemeClr val="bg1"/>
                </a:solidFill>
                <a:latin typeface="+mn-ea"/>
                <a:ea typeface="+mn-ea"/>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9" name="テキスト プレースホルダー 9">
            <a:extLst>
              <a:ext uri="{FF2B5EF4-FFF2-40B4-BE49-F238E27FC236}">
                <a16:creationId xmlns:a16="http://schemas.microsoft.com/office/drawing/2014/main" id="{6A90D818-443A-E681-C76F-827DBEF955B1}"/>
              </a:ext>
            </a:extLst>
          </p:cNvPr>
          <p:cNvSpPr>
            <a:spLocks noGrp="1"/>
          </p:cNvSpPr>
          <p:nvPr>
            <p:ph type="body" sz="quarter" idx="15"/>
          </p:nvPr>
        </p:nvSpPr>
        <p:spPr>
          <a:xfrm>
            <a:off x="1846429" y="3787210"/>
            <a:ext cx="8914090" cy="369140"/>
          </a:xfrm>
          <a:prstGeom prst="rect">
            <a:avLst/>
          </a:prstGeom>
        </p:spPr>
        <p:txBody>
          <a:bodyPr wrap="square" anchor="t" anchorCtr="0">
            <a:spAutoFit/>
          </a:bodyPr>
          <a:lstStyle>
            <a:lvl1pPr marL="0" indent="0">
              <a:lnSpc>
                <a:spcPct val="140000"/>
              </a:lnSpc>
              <a:spcBef>
                <a:spcPts val="0"/>
              </a:spcBef>
              <a:buNone/>
              <a:defRPr sz="1400">
                <a:solidFill>
                  <a:schemeClr val="bg1"/>
                </a:solidFill>
                <a:latin typeface="+mn-ea"/>
                <a:ea typeface="+mn-ea"/>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7" name="テキスト プレースホルダー 9">
            <a:extLst>
              <a:ext uri="{FF2B5EF4-FFF2-40B4-BE49-F238E27FC236}">
                <a16:creationId xmlns:a16="http://schemas.microsoft.com/office/drawing/2014/main" id="{8D039DDB-487F-C66D-C37B-87F82F5B4E20}"/>
              </a:ext>
            </a:extLst>
          </p:cNvPr>
          <p:cNvSpPr>
            <a:spLocks noGrp="1"/>
          </p:cNvSpPr>
          <p:nvPr>
            <p:ph type="body" sz="quarter" idx="16" hasCustomPrompt="1"/>
          </p:nvPr>
        </p:nvSpPr>
        <p:spPr>
          <a:xfrm>
            <a:off x="368206" y="3188331"/>
            <a:ext cx="1277593" cy="1013739"/>
          </a:xfrm>
          <a:prstGeom prst="rect">
            <a:avLst/>
          </a:prstGeom>
        </p:spPr>
        <p:txBody>
          <a:bodyPr wrap="square" anchor="t" anchorCtr="0">
            <a:spAutoFit/>
          </a:bodyPr>
          <a:lstStyle>
            <a:lvl1pPr marL="0" indent="0">
              <a:buNone/>
              <a:defRPr sz="6600" b="1" i="0">
                <a:ln>
                  <a:solidFill>
                    <a:schemeClr val="bg1"/>
                  </a:solidFill>
                </a:ln>
                <a:solidFill>
                  <a:schemeClr val="bg1"/>
                </a:solidFill>
                <a:latin typeface="Yu Gothic" panose="020B0400000000000000" pitchFamily="34" charset="-128"/>
                <a:ea typeface="Yu Gothic" panose="020B0400000000000000" pitchFamily="34" charset="-128"/>
                <a:cs typeface="Arial" panose="020B0604020202020204" pitchFamily="34" charset="0"/>
              </a:defRPr>
            </a:lvl1pPr>
          </a:lstStyle>
          <a:p>
            <a:pPr lvl="0"/>
            <a:r>
              <a:rPr kumimoji="1" lang="en-US" altLang="ja-JP"/>
              <a:t>01.</a:t>
            </a:r>
          </a:p>
        </p:txBody>
      </p:sp>
      <p:sp>
        <p:nvSpPr>
          <p:cNvPr id="12" name="テキスト プレースホルダー 9">
            <a:extLst>
              <a:ext uri="{FF2B5EF4-FFF2-40B4-BE49-F238E27FC236}">
                <a16:creationId xmlns:a16="http://schemas.microsoft.com/office/drawing/2014/main" id="{7CDB58D7-2C6D-5A36-CFC6-440214D58826}"/>
              </a:ext>
            </a:extLst>
          </p:cNvPr>
          <p:cNvSpPr>
            <a:spLocks noGrp="1"/>
          </p:cNvSpPr>
          <p:nvPr>
            <p:ph type="body" sz="quarter" idx="17" hasCustomPrompt="1"/>
          </p:nvPr>
        </p:nvSpPr>
        <p:spPr>
          <a:xfrm>
            <a:off x="368206" y="2828798"/>
            <a:ext cx="1277593" cy="344325"/>
          </a:xfrm>
          <a:prstGeom prst="rect">
            <a:avLst/>
          </a:prstGeom>
        </p:spPr>
        <p:txBody>
          <a:bodyPr wrap="square" anchor="t" anchorCtr="0">
            <a:spAutoFit/>
          </a:bodyPr>
          <a:lstStyle>
            <a:lvl1pPr marL="0" indent="0" algn="ctr">
              <a:buNone/>
              <a:defRPr sz="1800" b="0" i="0">
                <a:ln>
                  <a:solidFill>
                    <a:schemeClr val="bg1"/>
                  </a:solidFill>
                </a:ln>
                <a:solidFill>
                  <a:schemeClr val="bg1">
                    <a:lumMod val="75000"/>
                  </a:schemeClr>
                </a:solidFill>
                <a:latin typeface="Yu Gothic" panose="020B0400000000000000" pitchFamily="34" charset="-128"/>
                <a:ea typeface="Yu Gothic" panose="020B0400000000000000" pitchFamily="34" charset="-128"/>
                <a:cs typeface="Arial" panose="020B0604020202020204" pitchFamily="34" charset="0"/>
              </a:defRPr>
            </a:lvl1pPr>
          </a:lstStyle>
          <a:p>
            <a:pPr lvl="0"/>
            <a:r>
              <a:rPr kumimoji="1" lang="en-US" altLang="ja-JP"/>
              <a:t>chapter</a:t>
            </a:r>
          </a:p>
        </p:txBody>
      </p:sp>
    </p:spTree>
    <p:extLst>
      <p:ext uri="{BB962C8B-B14F-4D97-AF65-F5344CB8AC3E}">
        <p14:creationId xmlns:p14="http://schemas.microsoft.com/office/powerpoint/2010/main" val="162318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扉　タイトル(プロダクトに依存しないスライド用)">
    <p:spTree>
      <p:nvGrpSpPr>
        <p:cNvPr id="1" name=""/>
        <p:cNvGrpSpPr/>
        <p:nvPr/>
      </p:nvGrpSpPr>
      <p:grpSpPr>
        <a:xfrm>
          <a:off x="0" y="0"/>
          <a:ext cx="0" cy="0"/>
          <a:chOff x="0" y="0"/>
          <a:chExt cx="0" cy="0"/>
        </a:xfrm>
      </p:grpSpPr>
      <p:pic>
        <p:nvPicPr>
          <p:cNvPr id="8" name="図 7" descr="背景パターン&#10;&#10;自動的に生成された説明">
            <a:extLst>
              <a:ext uri="{FF2B5EF4-FFF2-40B4-BE49-F238E27FC236}">
                <a16:creationId xmlns:a16="http://schemas.microsoft.com/office/drawing/2014/main" id="{6255C36F-72EF-70AC-A4A1-B19E8452BB9A}"/>
              </a:ext>
            </a:extLst>
          </p:cNvPr>
          <p:cNvPicPr>
            <a:picLocks noChangeAspect="1"/>
          </p:cNvPicPr>
          <p:nvPr userDrawn="1"/>
        </p:nvPicPr>
        <p:blipFill>
          <a:blip r:embed="rId2"/>
          <a:stretch>
            <a:fillRect/>
          </a:stretch>
        </p:blipFill>
        <p:spPr>
          <a:xfrm>
            <a:off x="0" y="-1"/>
            <a:ext cx="12192000" cy="6864403"/>
          </a:xfrm>
          <a:prstGeom prst="rect">
            <a:avLst/>
          </a:prstGeom>
        </p:spPr>
      </p:pic>
      <p:sp>
        <p:nvSpPr>
          <p:cNvPr id="2" name="正方形/長方形 1">
            <a:extLst>
              <a:ext uri="{FF2B5EF4-FFF2-40B4-BE49-F238E27FC236}">
                <a16:creationId xmlns:a16="http://schemas.microsoft.com/office/drawing/2014/main" id="{C65A59FB-6F2C-2F7E-F431-08167B322A7A}"/>
              </a:ext>
            </a:extLst>
          </p:cNvPr>
          <p:cNvSpPr>
            <a:spLocks/>
          </p:cNvSpPr>
          <p:nvPr userDrawn="1"/>
        </p:nvSpPr>
        <p:spPr>
          <a:xfrm flipV="1">
            <a:off x="-1" y="2574156"/>
            <a:ext cx="12191999" cy="1828360"/>
          </a:xfrm>
          <a:prstGeom prst="rect">
            <a:avLst/>
          </a:prstGeom>
          <a:gradFill flip="none" rotWithShape="1">
            <a:gsLst>
              <a:gs pos="0">
                <a:srgbClr val="FEF0E8">
                  <a:lumMod val="100000"/>
                </a:srgbClr>
              </a:gs>
              <a:gs pos="82000">
                <a:srgbClr val="A5002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 4">
            <a:extLst>
              <a:ext uri="{FF2B5EF4-FFF2-40B4-BE49-F238E27FC236}">
                <a16:creationId xmlns:a16="http://schemas.microsoft.com/office/drawing/2014/main" id="{73CCCF64-0F05-9816-58E2-B86C69AB4D93}"/>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mn-ea"/>
                <a:ea typeface="+mn-ea"/>
                <a:cs typeface="メイリオ" panose="020B0604030504040204" pitchFamily="50" charset="-128"/>
              </a:rPr>
              <a:pPr algn="ctr">
                <a:defRPr/>
              </a:pPr>
              <a:t>‹#›</a:t>
            </a:fld>
            <a:endParaRPr lang="en-US" altLang="ja-JP" sz="1000">
              <a:solidFill>
                <a:schemeClr val="tx1">
                  <a:lumMod val="50000"/>
                  <a:lumOff val="50000"/>
                </a:schemeClr>
              </a:solidFill>
              <a:latin typeface="+mn-ea"/>
              <a:ea typeface="+mn-ea"/>
              <a:cs typeface="メイリオ" panose="020B0604030504040204" pitchFamily="50" charset="-128"/>
            </a:endParaRPr>
          </a:p>
        </p:txBody>
      </p:sp>
      <p:sp>
        <p:nvSpPr>
          <p:cNvPr id="5" name="正方形/長方形 4">
            <a:extLst>
              <a:ext uri="{FF2B5EF4-FFF2-40B4-BE49-F238E27FC236}">
                <a16:creationId xmlns:a16="http://schemas.microsoft.com/office/drawing/2014/main" id="{DD9AC6AD-9723-CC68-D0B9-4FFEA112B278}"/>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mn-ea"/>
                <a:ea typeface="+mn-ea"/>
                <a:cs typeface="メイリオ" panose="020B0604030504040204" pitchFamily="50" charset="-128"/>
              </a:rPr>
              <a:t>© MOTEX Inc.</a:t>
            </a:r>
          </a:p>
        </p:txBody>
      </p:sp>
      <p:sp>
        <p:nvSpPr>
          <p:cNvPr id="6" name="テキスト プレースホルダー 9">
            <a:extLst>
              <a:ext uri="{FF2B5EF4-FFF2-40B4-BE49-F238E27FC236}">
                <a16:creationId xmlns:a16="http://schemas.microsoft.com/office/drawing/2014/main" id="{8819DF2C-EC50-1CFE-AC8C-875E7BEFD2D2}"/>
              </a:ext>
            </a:extLst>
          </p:cNvPr>
          <p:cNvSpPr>
            <a:spLocks noGrp="1"/>
          </p:cNvSpPr>
          <p:nvPr>
            <p:ph type="body" sz="quarter" idx="14"/>
          </p:nvPr>
        </p:nvSpPr>
        <p:spPr>
          <a:xfrm>
            <a:off x="1846430" y="3295695"/>
            <a:ext cx="8914090" cy="433965"/>
          </a:xfrm>
          <a:prstGeom prst="rect">
            <a:avLst/>
          </a:prstGeom>
        </p:spPr>
        <p:txBody>
          <a:bodyPr wrap="square" anchor="t" anchorCtr="0">
            <a:spAutoFit/>
          </a:bodyPr>
          <a:lstStyle>
            <a:lvl1pPr marL="0" indent="0">
              <a:buNone/>
              <a:defRPr sz="2400" b="1">
                <a:solidFill>
                  <a:schemeClr val="bg1"/>
                </a:solidFill>
                <a:latin typeface="+mn-ea"/>
                <a:ea typeface="+mn-ea"/>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9" name="テキスト プレースホルダー 9">
            <a:extLst>
              <a:ext uri="{FF2B5EF4-FFF2-40B4-BE49-F238E27FC236}">
                <a16:creationId xmlns:a16="http://schemas.microsoft.com/office/drawing/2014/main" id="{6A90D818-443A-E681-C76F-827DBEF955B1}"/>
              </a:ext>
            </a:extLst>
          </p:cNvPr>
          <p:cNvSpPr>
            <a:spLocks noGrp="1"/>
          </p:cNvSpPr>
          <p:nvPr>
            <p:ph type="body" sz="quarter" idx="15"/>
          </p:nvPr>
        </p:nvSpPr>
        <p:spPr>
          <a:xfrm>
            <a:off x="1846429" y="3787210"/>
            <a:ext cx="8914090" cy="369140"/>
          </a:xfrm>
          <a:prstGeom prst="rect">
            <a:avLst/>
          </a:prstGeom>
        </p:spPr>
        <p:txBody>
          <a:bodyPr wrap="square" anchor="t" anchorCtr="0">
            <a:spAutoFit/>
          </a:bodyPr>
          <a:lstStyle>
            <a:lvl1pPr marL="0" indent="0">
              <a:lnSpc>
                <a:spcPct val="140000"/>
              </a:lnSpc>
              <a:spcBef>
                <a:spcPts val="0"/>
              </a:spcBef>
              <a:buNone/>
              <a:defRPr sz="1400">
                <a:solidFill>
                  <a:schemeClr val="bg1"/>
                </a:solidFill>
                <a:latin typeface="+mn-ea"/>
                <a:ea typeface="+mn-ea"/>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7" name="テキスト プレースホルダー 9">
            <a:extLst>
              <a:ext uri="{FF2B5EF4-FFF2-40B4-BE49-F238E27FC236}">
                <a16:creationId xmlns:a16="http://schemas.microsoft.com/office/drawing/2014/main" id="{8D039DDB-487F-C66D-C37B-87F82F5B4E20}"/>
              </a:ext>
            </a:extLst>
          </p:cNvPr>
          <p:cNvSpPr>
            <a:spLocks noGrp="1"/>
          </p:cNvSpPr>
          <p:nvPr>
            <p:ph type="body" sz="quarter" idx="16" hasCustomPrompt="1"/>
          </p:nvPr>
        </p:nvSpPr>
        <p:spPr>
          <a:xfrm>
            <a:off x="368206" y="3188331"/>
            <a:ext cx="1277593" cy="1013739"/>
          </a:xfrm>
          <a:prstGeom prst="rect">
            <a:avLst/>
          </a:prstGeom>
        </p:spPr>
        <p:txBody>
          <a:bodyPr wrap="square" anchor="t" anchorCtr="0">
            <a:spAutoFit/>
          </a:bodyPr>
          <a:lstStyle>
            <a:lvl1pPr marL="0" indent="0">
              <a:buNone/>
              <a:defRPr sz="6600" b="1" i="0">
                <a:ln>
                  <a:solidFill>
                    <a:schemeClr val="bg1"/>
                  </a:solidFill>
                </a:ln>
                <a:solidFill>
                  <a:schemeClr val="bg1"/>
                </a:solidFill>
                <a:latin typeface="Yu Gothic" panose="020B0400000000000000" pitchFamily="34" charset="-128"/>
                <a:ea typeface="Yu Gothic" panose="020B0400000000000000" pitchFamily="34" charset="-128"/>
                <a:cs typeface="Arial" panose="020B0604020202020204" pitchFamily="34" charset="0"/>
              </a:defRPr>
            </a:lvl1pPr>
          </a:lstStyle>
          <a:p>
            <a:pPr lvl="0"/>
            <a:r>
              <a:rPr kumimoji="1" lang="en-US" altLang="ja-JP"/>
              <a:t>01.</a:t>
            </a:r>
          </a:p>
        </p:txBody>
      </p:sp>
      <p:sp>
        <p:nvSpPr>
          <p:cNvPr id="12" name="テキスト プレースホルダー 9">
            <a:extLst>
              <a:ext uri="{FF2B5EF4-FFF2-40B4-BE49-F238E27FC236}">
                <a16:creationId xmlns:a16="http://schemas.microsoft.com/office/drawing/2014/main" id="{7CDB58D7-2C6D-5A36-CFC6-440214D58826}"/>
              </a:ext>
            </a:extLst>
          </p:cNvPr>
          <p:cNvSpPr>
            <a:spLocks noGrp="1"/>
          </p:cNvSpPr>
          <p:nvPr>
            <p:ph type="body" sz="quarter" idx="17" hasCustomPrompt="1"/>
          </p:nvPr>
        </p:nvSpPr>
        <p:spPr>
          <a:xfrm>
            <a:off x="368206" y="2828798"/>
            <a:ext cx="1277593" cy="344325"/>
          </a:xfrm>
          <a:prstGeom prst="rect">
            <a:avLst/>
          </a:prstGeom>
        </p:spPr>
        <p:txBody>
          <a:bodyPr wrap="square" anchor="t" anchorCtr="0">
            <a:spAutoFit/>
          </a:bodyPr>
          <a:lstStyle>
            <a:lvl1pPr marL="0" indent="0" algn="ctr">
              <a:buNone/>
              <a:defRPr sz="1800" b="0" i="0">
                <a:ln>
                  <a:solidFill>
                    <a:schemeClr val="bg1"/>
                  </a:solidFill>
                </a:ln>
                <a:solidFill>
                  <a:schemeClr val="bg1">
                    <a:lumMod val="75000"/>
                  </a:schemeClr>
                </a:solidFill>
                <a:latin typeface="Yu Gothic" panose="020B0400000000000000" pitchFamily="34" charset="-128"/>
                <a:ea typeface="Yu Gothic" panose="020B0400000000000000" pitchFamily="34" charset="-128"/>
                <a:cs typeface="Arial" panose="020B0604020202020204" pitchFamily="34" charset="0"/>
              </a:defRPr>
            </a:lvl1pPr>
          </a:lstStyle>
          <a:p>
            <a:pPr lvl="0"/>
            <a:r>
              <a:rPr kumimoji="1" lang="en-US" altLang="ja-JP"/>
              <a:t>chapter</a:t>
            </a:r>
          </a:p>
        </p:txBody>
      </p:sp>
    </p:spTree>
    <p:extLst>
      <p:ext uri="{BB962C8B-B14F-4D97-AF65-F5344CB8AC3E}">
        <p14:creationId xmlns:p14="http://schemas.microsoft.com/office/powerpoint/2010/main" val="326308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ンテンツスライド1">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315C064-F926-C266-5577-45112CDC1815}"/>
              </a:ext>
            </a:extLst>
          </p:cNvPr>
          <p:cNvSpPr/>
          <p:nvPr userDrawn="1"/>
        </p:nvSpPr>
        <p:spPr>
          <a:xfrm>
            <a:off x="336338" y="182268"/>
            <a:ext cx="45719" cy="402725"/>
          </a:xfrm>
          <a:prstGeom prst="rect">
            <a:avLst/>
          </a:prstGeom>
          <a:solidFill>
            <a:srgbClr val="E5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プレースホルダー 9">
            <a:extLst>
              <a:ext uri="{FF2B5EF4-FFF2-40B4-BE49-F238E27FC236}">
                <a16:creationId xmlns:a16="http://schemas.microsoft.com/office/drawing/2014/main" id="{BC86F901-87B7-B73C-FE16-2B9FF706AAD3}"/>
              </a:ext>
            </a:extLst>
          </p:cNvPr>
          <p:cNvSpPr>
            <a:spLocks noGrp="1"/>
          </p:cNvSpPr>
          <p:nvPr>
            <p:ph type="body" sz="quarter" idx="15"/>
          </p:nvPr>
        </p:nvSpPr>
        <p:spPr>
          <a:xfrm>
            <a:off x="413588" y="258658"/>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n-ea"/>
                <a:ea typeface="+mn-ea"/>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9">
            <a:extLst>
              <a:ext uri="{FF2B5EF4-FFF2-40B4-BE49-F238E27FC236}">
                <a16:creationId xmlns:a16="http://schemas.microsoft.com/office/drawing/2014/main" id="{996D19DA-B53F-7D10-E025-D34DC551523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mn-ea"/>
                <a:ea typeface="+mn-ea"/>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5">
            <a:extLst>
              <a:ext uri="{FF2B5EF4-FFF2-40B4-BE49-F238E27FC236}">
                <a16:creationId xmlns:a16="http://schemas.microsoft.com/office/drawing/2014/main" id="{DCA5B88C-B5B8-6324-A735-5D8F6812C6AD}"/>
              </a:ext>
            </a:extLst>
          </p:cNvPr>
          <p:cNvSpPr>
            <a:spLocks noGrp="1"/>
          </p:cNvSpPr>
          <p:nvPr>
            <p:ph type="body" sz="quarter" idx="13"/>
          </p:nvPr>
        </p:nvSpPr>
        <p:spPr>
          <a:xfrm>
            <a:off x="263132" y="1165806"/>
            <a:ext cx="11665736" cy="329577"/>
          </a:xfrm>
          <a:prstGeom prst="rect">
            <a:avLst/>
          </a:prstGeom>
        </p:spPr>
        <p:txBody>
          <a:bodyPr wrap="square" anchor="t" anchorCtr="0">
            <a:spAutoFit/>
          </a:bodyPr>
          <a:lstStyle>
            <a:lvl1pPr marL="0" indent="0" algn="ctr">
              <a:lnSpc>
                <a:spcPct val="140000"/>
              </a:lnSpc>
              <a:spcBef>
                <a:spcPts val="0"/>
              </a:spcBef>
              <a:buNone/>
              <a:defRPr sz="1200" b="1">
                <a:solidFill>
                  <a:schemeClr val="tx1">
                    <a:lumMod val="75000"/>
                    <a:lumOff val="25000"/>
                  </a:schemeClr>
                </a:solidFill>
                <a:latin typeface="+mn-ea"/>
                <a:ea typeface="+mn-ea"/>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スライド番号プレースホルダ 4">
            <a:extLst>
              <a:ext uri="{FF2B5EF4-FFF2-40B4-BE49-F238E27FC236}">
                <a16:creationId xmlns:a16="http://schemas.microsoft.com/office/drawing/2014/main" id="{37329351-8762-58D6-9AAB-D21DE794CEE6}"/>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mn-ea"/>
                <a:ea typeface="+mn-ea"/>
                <a:cs typeface="メイリオ" panose="020B0604030504040204" pitchFamily="50" charset="-128"/>
              </a:rPr>
              <a:pPr algn="ctr">
                <a:defRPr/>
              </a:pPr>
              <a:t>‹#›</a:t>
            </a:fld>
            <a:endParaRPr lang="en-US" altLang="ja-JP" sz="1000">
              <a:solidFill>
                <a:schemeClr val="tx1">
                  <a:lumMod val="50000"/>
                  <a:lumOff val="50000"/>
                </a:schemeClr>
              </a:solidFill>
              <a:latin typeface="+mn-ea"/>
              <a:ea typeface="+mn-ea"/>
              <a:cs typeface="メイリオ" panose="020B0604030504040204" pitchFamily="50" charset="-128"/>
            </a:endParaRPr>
          </a:p>
        </p:txBody>
      </p:sp>
      <p:sp>
        <p:nvSpPr>
          <p:cNvPr id="8" name="正方形/長方形 7">
            <a:extLst>
              <a:ext uri="{FF2B5EF4-FFF2-40B4-BE49-F238E27FC236}">
                <a16:creationId xmlns:a16="http://schemas.microsoft.com/office/drawing/2014/main" id="{E04A93F8-D046-1B3E-26B4-1BD65711BC7C}"/>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mn-ea"/>
                <a:ea typeface="+mn-ea"/>
                <a:cs typeface="メイリオ" panose="020B0604030504040204" pitchFamily="50" charset="-128"/>
              </a:rPr>
              <a:t>© MOTEX Inc.</a:t>
            </a:r>
          </a:p>
        </p:txBody>
      </p:sp>
      <p:sp>
        <p:nvSpPr>
          <p:cNvPr id="13" name="縦書きテキスト プレースホルダー 12">
            <a:extLst>
              <a:ext uri="{FF2B5EF4-FFF2-40B4-BE49-F238E27FC236}">
                <a16:creationId xmlns:a16="http://schemas.microsoft.com/office/drawing/2014/main" id="{7A786580-EF87-4726-F88D-C76F17CFF39E}"/>
              </a:ext>
            </a:extLst>
          </p:cNvPr>
          <p:cNvSpPr>
            <a:spLocks noGrp="1"/>
          </p:cNvSpPr>
          <p:nvPr>
            <p:ph type="body" orient="vert" sz="quarter" idx="16"/>
          </p:nvPr>
        </p:nvSpPr>
        <p:spPr>
          <a:xfrm>
            <a:off x="87638" y="736268"/>
            <a:ext cx="309563" cy="5187453"/>
          </a:xfrm>
          <a:prstGeom prst="rect">
            <a:avLst/>
          </a:prstGeom>
        </p:spPr>
        <p:txBody>
          <a:bodyPr vert="eaVert" anchor="ctr"/>
          <a:lstStyle>
            <a:lvl1pPr marL="0" indent="0" algn="l">
              <a:buNone/>
              <a:defRPr sz="1050" b="1">
                <a:solidFill>
                  <a:schemeClr val="bg1">
                    <a:lumMod val="75000"/>
                  </a:schemeClr>
                </a:solidFill>
              </a:defRPr>
            </a:lvl1pPr>
          </a:lstStyle>
          <a:p>
            <a:pPr lvl="0"/>
            <a:endParaRPr kumimoji="1" lang="ja-JP" altLang="en-US"/>
          </a:p>
        </p:txBody>
      </p:sp>
    </p:spTree>
    <p:extLst>
      <p:ext uri="{BB962C8B-B14F-4D97-AF65-F5344CB8AC3E}">
        <p14:creationId xmlns:p14="http://schemas.microsoft.com/office/powerpoint/2010/main" val="3740556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コンテンツスライド2">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315C064-F926-C266-5577-45112CDC1815}"/>
              </a:ext>
            </a:extLst>
          </p:cNvPr>
          <p:cNvSpPr/>
          <p:nvPr userDrawn="1"/>
        </p:nvSpPr>
        <p:spPr>
          <a:xfrm>
            <a:off x="336338" y="182268"/>
            <a:ext cx="45719" cy="402725"/>
          </a:xfrm>
          <a:prstGeom prst="rect">
            <a:avLst/>
          </a:prstGeom>
          <a:solidFill>
            <a:srgbClr val="E5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プレースホルダー 9">
            <a:extLst>
              <a:ext uri="{FF2B5EF4-FFF2-40B4-BE49-F238E27FC236}">
                <a16:creationId xmlns:a16="http://schemas.microsoft.com/office/drawing/2014/main" id="{BC86F901-87B7-B73C-FE16-2B9FF706AAD3}"/>
              </a:ext>
            </a:extLst>
          </p:cNvPr>
          <p:cNvSpPr>
            <a:spLocks noGrp="1"/>
          </p:cNvSpPr>
          <p:nvPr>
            <p:ph type="body" sz="quarter" idx="15"/>
          </p:nvPr>
        </p:nvSpPr>
        <p:spPr>
          <a:xfrm>
            <a:off x="413588" y="258658"/>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n-ea"/>
                <a:ea typeface="+mn-ea"/>
                <a:cs typeface="Meiryo" panose="020B0604030504040204" pitchFamily="34" charset="-128"/>
              </a:defRPr>
            </a:lvl1pPr>
          </a:lstStyle>
          <a:p>
            <a:pPr lvl="0"/>
            <a:r>
              <a:rPr kumimoji="1" lang="ja-JP" altLang="en-US"/>
              <a:t>マスター テキストの書式設定</a:t>
            </a:r>
            <a:endParaRPr kumimoji="1" lang="en-US" altLang="ja-JP"/>
          </a:p>
        </p:txBody>
      </p:sp>
      <p:sp>
        <p:nvSpPr>
          <p:cNvPr id="7" name="スライド番号プレースホルダ 4">
            <a:extLst>
              <a:ext uri="{FF2B5EF4-FFF2-40B4-BE49-F238E27FC236}">
                <a16:creationId xmlns:a16="http://schemas.microsoft.com/office/drawing/2014/main" id="{37329351-8762-58D6-9AAB-D21DE794CEE6}"/>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mn-ea"/>
                <a:ea typeface="+mn-ea"/>
                <a:cs typeface="メイリオ" panose="020B0604030504040204" pitchFamily="50" charset="-128"/>
              </a:rPr>
              <a:pPr algn="ctr">
                <a:defRPr/>
              </a:pPr>
              <a:t>‹#›</a:t>
            </a:fld>
            <a:endParaRPr lang="en-US" altLang="ja-JP" sz="1000">
              <a:solidFill>
                <a:schemeClr val="tx1">
                  <a:lumMod val="50000"/>
                  <a:lumOff val="50000"/>
                </a:schemeClr>
              </a:solidFill>
              <a:latin typeface="+mn-ea"/>
              <a:ea typeface="+mn-ea"/>
              <a:cs typeface="メイリオ" panose="020B0604030504040204" pitchFamily="50" charset="-128"/>
            </a:endParaRPr>
          </a:p>
        </p:txBody>
      </p:sp>
      <p:sp>
        <p:nvSpPr>
          <p:cNvPr id="8" name="正方形/長方形 7">
            <a:extLst>
              <a:ext uri="{FF2B5EF4-FFF2-40B4-BE49-F238E27FC236}">
                <a16:creationId xmlns:a16="http://schemas.microsoft.com/office/drawing/2014/main" id="{E04A93F8-D046-1B3E-26B4-1BD65711BC7C}"/>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mn-ea"/>
                <a:ea typeface="+mn-ea"/>
                <a:cs typeface="メイリオ" panose="020B0604030504040204" pitchFamily="50" charset="-128"/>
              </a:rPr>
              <a:t>© MOTEX Inc.</a:t>
            </a:r>
          </a:p>
        </p:txBody>
      </p:sp>
      <p:sp>
        <p:nvSpPr>
          <p:cNvPr id="13" name="縦書きテキスト プレースホルダー 12">
            <a:extLst>
              <a:ext uri="{FF2B5EF4-FFF2-40B4-BE49-F238E27FC236}">
                <a16:creationId xmlns:a16="http://schemas.microsoft.com/office/drawing/2014/main" id="{7A786580-EF87-4726-F88D-C76F17CFF39E}"/>
              </a:ext>
            </a:extLst>
          </p:cNvPr>
          <p:cNvSpPr>
            <a:spLocks noGrp="1"/>
          </p:cNvSpPr>
          <p:nvPr>
            <p:ph type="body" orient="vert" sz="quarter" idx="16"/>
          </p:nvPr>
        </p:nvSpPr>
        <p:spPr>
          <a:xfrm>
            <a:off x="87638" y="736268"/>
            <a:ext cx="309563" cy="5569116"/>
          </a:xfrm>
          <a:prstGeom prst="rect">
            <a:avLst/>
          </a:prstGeom>
        </p:spPr>
        <p:txBody>
          <a:bodyPr vert="eaVert" anchor="ctr"/>
          <a:lstStyle>
            <a:lvl1pPr marL="0" indent="0" algn="l">
              <a:buNone/>
              <a:defRPr sz="1050" b="1">
                <a:solidFill>
                  <a:schemeClr val="bg1">
                    <a:lumMod val="75000"/>
                  </a:schemeClr>
                </a:solidFill>
              </a:defRPr>
            </a:lvl1pPr>
          </a:lstStyle>
          <a:p>
            <a:pPr lvl="0"/>
            <a:endParaRPr kumimoji="1" lang="ja-JP" altLang="en-US"/>
          </a:p>
        </p:txBody>
      </p:sp>
      <p:sp>
        <p:nvSpPr>
          <p:cNvPr id="2" name="テキスト プレースホルダー 5">
            <a:extLst>
              <a:ext uri="{FF2B5EF4-FFF2-40B4-BE49-F238E27FC236}">
                <a16:creationId xmlns:a16="http://schemas.microsoft.com/office/drawing/2014/main" id="{A8D1CD40-3925-1D52-4C4B-A141B1B34A45}"/>
              </a:ext>
            </a:extLst>
          </p:cNvPr>
          <p:cNvSpPr>
            <a:spLocks noGrp="1"/>
          </p:cNvSpPr>
          <p:nvPr>
            <p:ph type="body" sz="quarter" idx="17"/>
          </p:nvPr>
        </p:nvSpPr>
        <p:spPr>
          <a:xfrm>
            <a:off x="366288" y="747224"/>
            <a:ext cx="11459424" cy="329577"/>
          </a:xfrm>
          <a:prstGeom prst="rect">
            <a:avLst/>
          </a:prstGeom>
        </p:spPr>
        <p:txBody>
          <a:bodyPr wrap="square" anchor="t" anchorCtr="0">
            <a:spAutoFit/>
          </a:bodyPr>
          <a:lstStyle>
            <a:lvl1pPr marL="0" indent="0" algn="just">
              <a:lnSpc>
                <a:spcPct val="140000"/>
              </a:lnSpc>
              <a:spcBef>
                <a:spcPts val="0"/>
              </a:spcBef>
              <a:buNone/>
              <a:defRPr sz="1200" b="1">
                <a:solidFill>
                  <a:schemeClr val="tx1">
                    <a:lumMod val="75000"/>
                    <a:lumOff val="25000"/>
                  </a:schemeClr>
                </a:solidFill>
                <a:latin typeface="+mn-ea"/>
                <a:ea typeface="+mn-ea"/>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55590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ンテンツスライド3">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3AA289DE-FBEF-15A8-217A-30F22209C43E}"/>
              </a:ext>
            </a:extLst>
          </p:cNvPr>
          <p:cNvPicPr>
            <a:picLocks noChangeAspect="1"/>
          </p:cNvPicPr>
          <p:nvPr userDrawn="1"/>
        </p:nvPicPr>
        <p:blipFill>
          <a:blip r:embed="rId2"/>
          <a:stretch>
            <a:fillRect/>
          </a:stretch>
        </p:blipFill>
        <p:spPr>
          <a:xfrm>
            <a:off x="0" y="-1"/>
            <a:ext cx="12192000" cy="6864403"/>
          </a:xfrm>
          <a:prstGeom prst="rect">
            <a:avLst/>
          </a:prstGeom>
        </p:spPr>
      </p:pic>
      <p:sp>
        <p:nvSpPr>
          <p:cNvPr id="3" name="正方形/長方形 2">
            <a:extLst>
              <a:ext uri="{FF2B5EF4-FFF2-40B4-BE49-F238E27FC236}">
                <a16:creationId xmlns:a16="http://schemas.microsoft.com/office/drawing/2014/main" id="{4315C064-F926-C266-5577-45112CDC1815}"/>
              </a:ext>
            </a:extLst>
          </p:cNvPr>
          <p:cNvSpPr/>
          <p:nvPr userDrawn="1"/>
        </p:nvSpPr>
        <p:spPr>
          <a:xfrm>
            <a:off x="336338" y="182268"/>
            <a:ext cx="45719" cy="402725"/>
          </a:xfrm>
          <a:prstGeom prst="rect">
            <a:avLst/>
          </a:prstGeom>
          <a:solidFill>
            <a:srgbClr val="E5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プレースホルダー 9">
            <a:extLst>
              <a:ext uri="{FF2B5EF4-FFF2-40B4-BE49-F238E27FC236}">
                <a16:creationId xmlns:a16="http://schemas.microsoft.com/office/drawing/2014/main" id="{BC86F901-87B7-B73C-FE16-2B9FF706AAD3}"/>
              </a:ext>
            </a:extLst>
          </p:cNvPr>
          <p:cNvSpPr>
            <a:spLocks noGrp="1"/>
          </p:cNvSpPr>
          <p:nvPr>
            <p:ph type="body" sz="quarter" idx="15"/>
          </p:nvPr>
        </p:nvSpPr>
        <p:spPr>
          <a:xfrm>
            <a:off x="413588" y="258658"/>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n-ea"/>
                <a:ea typeface="+mn-ea"/>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9">
            <a:extLst>
              <a:ext uri="{FF2B5EF4-FFF2-40B4-BE49-F238E27FC236}">
                <a16:creationId xmlns:a16="http://schemas.microsoft.com/office/drawing/2014/main" id="{996D19DA-B53F-7D10-E025-D34DC551523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mn-ea"/>
                <a:ea typeface="+mn-ea"/>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5">
            <a:extLst>
              <a:ext uri="{FF2B5EF4-FFF2-40B4-BE49-F238E27FC236}">
                <a16:creationId xmlns:a16="http://schemas.microsoft.com/office/drawing/2014/main" id="{DCA5B88C-B5B8-6324-A735-5D8F6812C6AD}"/>
              </a:ext>
            </a:extLst>
          </p:cNvPr>
          <p:cNvSpPr>
            <a:spLocks noGrp="1"/>
          </p:cNvSpPr>
          <p:nvPr>
            <p:ph type="body" sz="quarter" idx="13"/>
          </p:nvPr>
        </p:nvSpPr>
        <p:spPr>
          <a:xfrm>
            <a:off x="263132" y="1165806"/>
            <a:ext cx="11665736" cy="329577"/>
          </a:xfrm>
          <a:prstGeom prst="rect">
            <a:avLst/>
          </a:prstGeom>
        </p:spPr>
        <p:txBody>
          <a:bodyPr wrap="square" anchor="t" anchorCtr="0">
            <a:spAutoFit/>
          </a:bodyPr>
          <a:lstStyle>
            <a:lvl1pPr marL="0" indent="0" algn="ctr">
              <a:lnSpc>
                <a:spcPct val="140000"/>
              </a:lnSpc>
              <a:spcBef>
                <a:spcPts val="0"/>
              </a:spcBef>
              <a:buNone/>
              <a:defRPr sz="1200" b="1">
                <a:solidFill>
                  <a:schemeClr val="tx1">
                    <a:lumMod val="75000"/>
                    <a:lumOff val="25000"/>
                  </a:schemeClr>
                </a:solidFill>
                <a:latin typeface="+mn-ea"/>
                <a:ea typeface="+mn-ea"/>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スライド番号プレースホルダ 4">
            <a:extLst>
              <a:ext uri="{FF2B5EF4-FFF2-40B4-BE49-F238E27FC236}">
                <a16:creationId xmlns:a16="http://schemas.microsoft.com/office/drawing/2014/main" id="{37329351-8762-58D6-9AAB-D21DE794CEE6}"/>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mn-ea"/>
                <a:ea typeface="+mn-ea"/>
                <a:cs typeface="メイリオ" panose="020B0604030504040204" pitchFamily="50" charset="-128"/>
              </a:rPr>
              <a:pPr algn="ctr">
                <a:defRPr/>
              </a:pPr>
              <a:t>‹#›</a:t>
            </a:fld>
            <a:endParaRPr lang="en-US" altLang="ja-JP" sz="1000">
              <a:solidFill>
                <a:schemeClr val="tx1">
                  <a:lumMod val="50000"/>
                  <a:lumOff val="50000"/>
                </a:schemeClr>
              </a:solidFill>
              <a:latin typeface="+mn-ea"/>
              <a:ea typeface="+mn-ea"/>
              <a:cs typeface="メイリオ" panose="020B0604030504040204" pitchFamily="50" charset="-128"/>
            </a:endParaRPr>
          </a:p>
        </p:txBody>
      </p:sp>
      <p:sp>
        <p:nvSpPr>
          <p:cNvPr id="8" name="正方形/長方形 7">
            <a:extLst>
              <a:ext uri="{FF2B5EF4-FFF2-40B4-BE49-F238E27FC236}">
                <a16:creationId xmlns:a16="http://schemas.microsoft.com/office/drawing/2014/main" id="{E04A93F8-D046-1B3E-26B4-1BD65711BC7C}"/>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mn-ea"/>
                <a:ea typeface="+mn-ea"/>
                <a:cs typeface="メイリオ" panose="020B0604030504040204" pitchFamily="50" charset="-128"/>
              </a:rPr>
              <a:t>© MOTEX Inc.</a:t>
            </a:r>
          </a:p>
        </p:txBody>
      </p:sp>
      <p:sp>
        <p:nvSpPr>
          <p:cNvPr id="13" name="縦書きテキスト プレースホルダー 12">
            <a:extLst>
              <a:ext uri="{FF2B5EF4-FFF2-40B4-BE49-F238E27FC236}">
                <a16:creationId xmlns:a16="http://schemas.microsoft.com/office/drawing/2014/main" id="{7A786580-EF87-4726-F88D-C76F17CFF39E}"/>
              </a:ext>
            </a:extLst>
          </p:cNvPr>
          <p:cNvSpPr>
            <a:spLocks noGrp="1"/>
          </p:cNvSpPr>
          <p:nvPr>
            <p:ph type="body" orient="vert" sz="quarter" idx="16"/>
          </p:nvPr>
        </p:nvSpPr>
        <p:spPr>
          <a:xfrm>
            <a:off x="87638" y="736268"/>
            <a:ext cx="309563" cy="5187453"/>
          </a:xfrm>
          <a:prstGeom prst="rect">
            <a:avLst/>
          </a:prstGeom>
        </p:spPr>
        <p:txBody>
          <a:bodyPr vert="eaVert" anchor="ctr"/>
          <a:lstStyle>
            <a:lvl1pPr marL="0" indent="0" algn="l">
              <a:buNone/>
              <a:defRPr sz="1050" b="1">
                <a:solidFill>
                  <a:schemeClr val="bg1">
                    <a:lumMod val="75000"/>
                  </a:schemeClr>
                </a:solidFill>
              </a:defRPr>
            </a:lvl1pPr>
          </a:lstStyle>
          <a:p>
            <a:pPr lvl="0"/>
            <a:endParaRPr kumimoji="1" lang="ja-JP" altLang="en-US"/>
          </a:p>
        </p:txBody>
      </p:sp>
    </p:spTree>
    <p:extLst>
      <p:ext uri="{BB962C8B-B14F-4D97-AF65-F5344CB8AC3E}">
        <p14:creationId xmlns:p14="http://schemas.microsoft.com/office/powerpoint/2010/main" val="263320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コンテンツスライド(白紙)">
    <p:spTree>
      <p:nvGrpSpPr>
        <p:cNvPr id="1" name=""/>
        <p:cNvGrpSpPr/>
        <p:nvPr/>
      </p:nvGrpSpPr>
      <p:grpSpPr>
        <a:xfrm>
          <a:off x="0" y="0"/>
          <a:ext cx="0" cy="0"/>
          <a:chOff x="0" y="0"/>
          <a:chExt cx="0" cy="0"/>
        </a:xfrm>
      </p:grpSpPr>
      <p:sp>
        <p:nvSpPr>
          <p:cNvPr id="3" name="スライド番号プレースホルダ 4">
            <a:extLst>
              <a:ext uri="{FF2B5EF4-FFF2-40B4-BE49-F238E27FC236}">
                <a16:creationId xmlns:a16="http://schemas.microsoft.com/office/drawing/2014/main" id="{E636E8AE-6457-C69D-3463-CC0D8CF8C3D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mn-ea"/>
                <a:ea typeface="+mn-ea"/>
                <a:cs typeface="メイリオ" panose="020B0604030504040204" pitchFamily="50" charset="-128"/>
              </a:rPr>
              <a:pPr algn="ctr">
                <a:defRPr/>
              </a:pPr>
              <a:t>‹#›</a:t>
            </a:fld>
            <a:endParaRPr lang="en-US" altLang="ja-JP" sz="1000">
              <a:solidFill>
                <a:schemeClr val="tx1">
                  <a:lumMod val="50000"/>
                  <a:lumOff val="50000"/>
                </a:schemeClr>
              </a:solidFill>
              <a:latin typeface="+mn-ea"/>
              <a:ea typeface="+mn-ea"/>
              <a:cs typeface="メイリオ" panose="020B0604030504040204" pitchFamily="50" charset="-128"/>
            </a:endParaRPr>
          </a:p>
        </p:txBody>
      </p:sp>
      <p:sp>
        <p:nvSpPr>
          <p:cNvPr id="4" name="正方形/長方形 3">
            <a:extLst>
              <a:ext uri="{FF2B5EF4-FFF2-40B4-BE49-F238E27FC236}">
                <a16:creationId xmlns:a16="http://schemas.microsoft.com/office/drawing/2014/main" id="{E0BC1639-2716-B918-F565-40A637FD45AA}"/>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mn-ea"/>
                <a:ea typeface="+mn-ea"/>
                <a:cs typeface="メイリオ" panose="020B0604030504040204" pitchFamily="50" charset="-128"/>
              </a:rPr>
              <a:t>© MOTEX Inc.</a:t>
            </a:r>
          </a:p>
        </p:txBody>
      </p:sp>
      <p:sp>
        <p:nvSpPr>
          <p:cNvPr id="5" name="テキスト プレースホルダー 9">
            <a:extLst>
              <a:ext uri="{FF2B5EF4-FFF2-40B4-BE49-F238E27FC236}">
                <a16:creationId xmlns:a16="http://schemas.microsoft.com/office/drawing/2014/main" id="{A3C44A77-AD0F-D798-1B98-C354A08BCCAB}"/>
              </a:ext>
            </a:extLst>
          </p:cNvPr>
          <p:cNvSpPr>
            <a:spLocks noGrp="1"/>
          </p:cNvSpPr>
          <p:nvPr>
            <p:ph type="body" sz="quarter" idx="15"/>
          </p:nvPr>
        </p:nvSpPr>
        <p:spPr>
          <a:xfrm>
            <a:off x="870788" y="229169"/>
            <a:ext cx="11074573" cy="248914"/>
          </a:xfrm>
          <a:prstGeom prst="rect">
            <a:avLst/>
          </a:prstGeom>
        </p:spPr>
        <p:txBody>
          <a:bodyPr wrap="square" anchor="t" anchorCtr="0">
            <a:spAutoFit/>
          </a:bodyPr>
          <a:lstStyle>
            <a:lvl1pPr marL="0" indent="0" algn="r">
              <a:buNone/>
              <a:defRPr sz="1100" b="1" i="0">
                <a:solidFill>
                  <a:schemeClr val="bg1">
                    <a:lumMod val="50000"/>
                  </a:schemeClr>
                </a:solidFill>
                <a:latin typeface="+mn-ea"/>
                <a:ea typeface="+mn-ea"/>
                <a:cs typeface="Meiryo" panose="020B0604030504040204" pitchFamily="34" charset="-128"/>
              </a:defRPr>
            </a:lvl1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52869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裏表紙">
    <p:spTree>
      <p:nvGrpSpPr>
        <p:cNvPr id="1" name=""/>
        <p:cNvGrpSpPr/>
        <p:nvPr/>
      </p:nvGrpSpPr>
      <p:grpSpPr>
        <a:xfrm>
          <a:off x="0" y="0"/>
          <a:ext cx="0" cy="0"/>
          <a:chOff x="0" y="0"/>
          <a:chExt cx="0" cy="0"/>
        </a:xfrm>
      </p:grpSpPr>
      <p:pic>
        <p:nvPicPr>
          <p:cNvPr id="11" name="図 10" descr="背景パターン&#10;&#10;自動的に生成された説明">
            <a:extLst>
              <a:ext uri="{FF2B5EF4-FFF2-40B4-BE49-F238E27FC236}">
                <a16:creationId xmlns:a16="http://schemas.microsoft.com/office/drawing/2014/main" id="{3486C009-EC94-6D8F-0EB7-D2431534945B}"/>
              </a:ext>
            </a:extLst>
          </p:cNvPr>
          <p:cNvPicPr>
            <a:picLocks noChangeAspect="1"/>
          </p:cNvPicPr>
          <p:nvPr userDrawn="1"/>
        </p:nvPicPr>
        <p:blipFill>
          <a:blip r:embed="rId2"/>
          <a:stretch>
            <a:fillRect/>
          </a:stretch>
        </p:blipFill>
        <p:spPr>
          <a:xfrm>
            <a:off x="0" y="-1"/>
            <a:ext cx="12192000" cy="6864403"/>
          </a:xfrm>
          <a:prstGeom prst="rect">
            <a:avLst/>
          </a:prstGeom>
        </p:spPr>
      </p:pic>
      <p:pic>
        <p:nvPicPr>
          <p:cNvPr id="5" name="図 4">
            <a:extLst>
              <a:ext uri="{FF2B5EF4-FFF2-40B4-BE49-F238E27FC236}">
                <a16:creationId xmlns:a16="http://schemas.microsoft.com/office/drawing/2014/main" id="{6F65A6C0-789B-7448-81DE-47BA54A54F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6" name="正方形/長方形 5">
            <a:extLst>
              <a:ext uri="{FF2B5EF4-FFF2-40B4-BE49-F238E27FC236}">
                <a16:creationId xmlns:a16="http://schemas.microsoft.com/office/drawing/2014/main" id="{136B9CAE-61D0-D54D-A51F-01C7F21DFF0D}"/>
              </a:ext>
            </a:extLst>
          </p:cNvPr>
          <p:cNvSpPr/>
          <p:nvPr/>
        </p:nvSpPr>
        <p:spPr>
          <a:xfrm>
            <a:off x="1841204" y="3640006"/>
            <a:ext cx="8509592" cy="152071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7" name="AutoShape 78">
            <a:extLst>
              <a:ext uri="{FF2B5EF4-FFF2-40B4-BE49-F238E27FC236}">
                <a16:creationId xmlns:a16="http://schemas.microsoft.com/office/drawing/2014/main" id="{398E8761-AEA7-6940-8968-E5D3C165285E}"/>
              </a:ext>
            </a:extLst>
          </p:cNvPr>
          <p:cNvSpPr>
            <a:spLocks noChangeArrowheads="1"/>
          </p:cNvSpPr>
          <p:nvPr/>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本資料に関するお問い合わせ</a:t>
            </a:r>
            <a:endParaRPr lang="en-US" altLang="ja-JP" sz="1200" b="1">
              <a:solidFill>
                <a:schemeClr val="tx1">
                  <a:lumMod val="75000"/>
                  <a:lumOff val="25000"/>
                </a:schemeClr>
              </a:solidFill>
              <a:latin typeface="Yu Gothic" panose="020B0400000000000000" pitchFamily="34" charset="-128"/>
              <a:ea typeface="Yu Gothic" panose="020B0400000000000000" pitchFamily="34" charset="-128"/>
            </a:endParaRPr>
          </a:p>
        </p:txBody>
      </p:sp>
      <p:graphicFrame>
        <p:nvGraphicFramePr>
          <p:cNvPr id="8" name="表 13">
            <a:extLst>
              <a:ext uri="{FF2B5EF4-FFF2-40B4-BE49-F238E27FC236}">
                <a16:creationId xmlns:a16="http://schemas.microsoft.com/office/drawing/2014/main" id="{ECC98DC4-ADEE-854E-BB5D-E1EE97A7A929}"/>
              </a:ext>
            </a:extLst>
          </p:cNvPr>
          <p:cNvGraphicFramePr>
            <a:graphicFrameLocks noGrp="1"/>
          </p:cNvGraphicFramePr>
          <p:nvPr>
            <p:extLst>
              <p:ext uri="{D42A27DB-BD31-4B8C-83A1-F6EECF244321}">
                <p14:modId xmlns:p14="http://schemas.microsoft.com/office/powerpoint/2010/main" val="458306744"/>
              </p:ext>
            </p:extLst>
          </p:nvPr>
        </p:nvGraphicFramePr>
        <p:xfrm>
          <a:off x="2124802" y="4124462"/>
          <a:ext cx="2741482" cy="77724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gridSpan="2">
                  <a:txBody>
                    <a:bodyPr/>
                    <a:lstStyle/>
                    <a:p>
                      <a:r>
                        <a:rPr kumimoji="1" lang="ja-JP" altLang="en-US" sz="1100">
                          <a:solidFill>
                            <a:schemeClr val="tx1">
                              <a:lumMod val="75000"/>
                              <a:lumOff val="25000"/>
                            </a:schemeClr>
                          </a:solidFill>
                          <a:latin typeface="Yu Gothic" panose="020B0400000000000000" pitchFamily="34" charset="-128"/>
                          <a:ea typeface="Yu Gothic" panose="020B0400000000000000" pitchFamily="34" charset="-128"/>
                        </a:rPr>
                        <a:t>■</a:t>
                      </a:r>
                      <a:r>
                        <a:rPr kumimoji="1" lang="en-US" altLang="ja-JP" sz="1100">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1100">
                          <a:solidFill>
                            <a:schemeClr val="tx1">
                              <a:lumMod val="75000"/>
                              <a:lumOff val="25000"/>
                            </a:schemeClr>
                          </a:solidFill>
                          <a:latin typeface="Yu Gothic" panose="020B0400000000000000" pitchFamily="34" charset="-128"/>
                          <a:ea typeface="Yu Gothic" panose="020B0400000000000000" pitchFamily="34" charset="-128"/>
                        </a:rPr>
                        <a:t>マーケティング本部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91229">
                <a:tc gridSpan="2">
                  <a:txBody>
                    <a:bodyPr/>
                    <a:lstStyle/>
                    <a:p>
                      <a:pPr algn="l"/>
                      <a:r>
                        <a:rPr kumimoji="1" lang="ja-JP" altLang="en-US" sz="1100">
                          <a:solidFill>
                            <a:schemeClr val="tx1">
                              <a:lumMod val="75000"/>
                              <a:lumOff val="25000"/>
                            </a:schemeClr>
                          </a:solidFill>
                          <a:latin typeface="Yu Gothic" panose="020B0400000000000000" pitchFamily="34" charset="-128"/>
                          <a:ea typeface="Yu Gothic" panose="020B0400000000000000" pitchFamily="34" charset="-128"/>
                        </a:rPr>
                        <a:t>　</a:t>
                      </a:r>
                      <a:r>
                        <a:rPr kumimoji="1" lang="en-US" altLang="ja-JP" sz="1100">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1100">
                          <a:solidFill>
                            <a:schemeClr val="tx1">
                              <a:lumMod val="75000"/>
                              <a:lumOff val="25000"/>
                            </a:schemeClr>
                          </a:solidFill>
                          <a:latin typeface="Yu Gothic" panose="020B0400000000000000" pitchFamily="34" charset="-128"/>
                          <a:ea typeface="Yu Gothic" panose="020B0400000000000000" pitchFamily="34" charset="-128"/>
                        </a:rPr>
                        <a:t>プロダクトマーケティング部</a:t>
                      </a:r>
                      <a:endParaRPr kumimoji="1" lang="en-US" altLang="ja-JP" sz="1100">
                        <a:solidFill>
                          <a:schemeClr val="tx1">
                            <a:lumMod val="75000"/>
                            <a:lumOff val="25000"/>
                          </a:schemeClr>
                        </a:solidFill>
                        <a:latin typeface="Yu Gothic" panose="020B0400000000000000" pitchFamily="34" charset="-128"/>
                        <a:ea typeface="Yu Gothic" panose="020B0400000000000000"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l"/>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en-US" altLang="ja-JP" sz="1100">
                          <a:solidFill>
                            <a:schemeClr val="tx1">
                              <a:lumMod val="75000"/>
                              <a:lumOff val="25000"/>
                            </a:schemeClr>
                          </a:solidFill>
                          <a:latin typeface="Yu Gothic" panose="020B0400000000000000" pitchFamily="34" charset="-128"/>
                          <a:ea typeface="Yu Gothic" panose="020B0400000000000000" pitchFamily="34" charset="-128"/>
                        </a:rPr>
                        <a:t>E-mail</a:t>
                      </a:r>
                      <a:endParaRPr kumimoji="1" lang="ja-JP" altLang="en-US" sz="1100">
                        <a:solidFill>
                          <a:schemeClr val="tx1">
                            <a:lumMod val="75000"/>
                            <a:lumOff val="25000"/>
                          </a:schemeClr>
                        </a:solidFill>
                        <a:latin typeface="Yu Gothic" panose="020B0400000000000000" pitchFamily="34" charset="-128"/>
                        <a:ea typeface="Yu Gothic" panose="020B0400000000000000"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Yu Gothic" panose="020B0400000000000000" pitchFamily="34" charset="-128"/>
                          <a:ea typeface="Yu Gothic" panose="020B0400000000000000" pitchFamily="34" charset="-128"/>
                          <a:hlinkClick r:id="rId4"/>
                        </a:rPr>
                        <a:t>product@motex.co.jp</a:t>
                      </a:r>
                      <a:endParaRPr kumimoji="1" lang="en-US" altLang="ja-JP" sz="1100">
                        <a:solidFill>
                          <a:schemeClr val="tx1">
                            <a:lumMod val="75000"/>
                            <a:lumOff val="25000"/>
                          </a:schemeClr>
                        </a:solidFill>
                        <a:latin typeface="Yu Gothic" panose="020B0400000000000000" pitchFamily="34" charset="-128"/>
                        <a:ea typeface="Yu Gothic" panose="020B0400000000000000"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bl>
          </a:graphicData>
        </a:graphic>
      </p:graphicFrame>
      <p:graphicFrame>
        <p:nvGraphicFramePr>
          <p:cNvPr id="9" name="表 13">
            <a:extLst>
              <a:ext uri="{FF2B5EF4-FFF2-40B4-BE49-F238E27FC236}">
                <a16:creationId xmlns:a16="http://schemas.microsoft.com/office/drawing/2014/main" id="{BA0107EA-8999-C64F-9262-9B571C56525D}"/>
              </a:ext>
            </a:extLst>
          </p:cNvPr>
          <p:cNvGraphicFramePr>
            <a:graphicFrameLocks noGrp="1"/>
          </p:cNvGraphicFramePr>
          <p:nvPr>
            <p:extLst>
              <p:ext uri="{D42A27DB-BD31-4B8C-83A1-F6EECF244321}">
                <p14:modId xmlns:p14="http://schemas.microsoft.com/office/powerpoint/2010/main" val="1599739689"/>
              </p:ext>
            </p:extLst>
          </p:nvPr>
        </p:nvGraphicFramePr>
        <p:xfrm>
          <a:off x="4929350" y="4133818"/>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Yu Gothic" panose="020B0400000000000000" pitchFamily="34" charset="-128"/>
                          <a:ea typeface="Yu Gothic" panose="020B0400000000000000"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Yu Gothic" panose="020B0400000000000000" pitchFamily="34" charset="-128"/>
                          <a:ea typeface="Yu Gothic" panose="020B0400000000000000" pitchFamily="34" charset="-128"/>
                        </a:rPr>
                        <a:t>0120-968-995</a:t>
                      </a:r>
                      <a:r>
                        <a:rPr kumimoji="1" lang="en-US" altLang="ja-JP" sz="1000">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1000">
                          <a:solidFill>
                            <a:schemeClr val="tx1">
                              <a:lumMod val="75000"/>
                              <a:lumOff val="25000"/>
                            </a:schemeClr>
                          </a:solidFill>
                          <a:latin typeface="Yu Gothic" panose="020B0400000000000000" pitchFamily="34" charset="-128"/>
                          <a:ea typeface="Yu Gothic" panose="020B0400000000000000" pitchFamily="34" charset="-128"/>
                        </a:rPr>
                        <a:t>（携帯・</a:t>
                      </a:r>
                      <a:r>
                        <a:rPr kumimoji="1" lang="en" altLang="ja-JP" sz="1000">
                          <a:solidFill>
                            <a:schemeClr val="tx1">
                              <a:lumMod val="75000"/>
                              <a:lumOff val="25000"/>
                            </a:schemeClr>
                          </a:solidFill>
                          <a:latin typeface="Yu Gothic" panose="020B0400000000000000" pitchFamily="34" charset="-128"/>
                          <a:ea typeface="Yu Gothic" panose="020B0400000000000000" pitchFamily="34" charset="-128"/>
                        </a:rPr>
                        <a:t>PHS</a:t>
                      </a:r>
                      <a:r>
                        <a:rPr kumimoji="1" lang="ja-JP" altLang="en-US" sz="1000">
                          <a:solidFill>
                            <a:schemeClr val="tx1">
                              <a:lumMod val="75000"/>
                              <a:lumOff val="25000"/>
                            </a:schemeClr>
                          </a:solidFill>
                          <a:latin typeface="Yu Gothic" panose="020B0400000000000000" pitchFamily="34" charset="-128"/>
                          <a:ea typeface="Yu Gothic" panose="020B0400000000000000" pitchFamily="34" charset="-128"/>
                        </a:rPr>
                        <a:t>からは</a:t>
                      </a:r>
                      <a:r>
                        <a:rPr kumimoji="1" lang="en-US" altLang="ja-JP" sz="1000">
                          <a:solidFill>
                            <a:schemeClr val="tx1">
                              <a:lumMod val="75000"/>
                              <a:lumOff val="25000"/>
                            </a:schemeClr>
                          </a:solidFill>
                          <a:latin typeface="Yu Gothic" panose="020B0400000000000000" pitchFamily="34" charset="-128"/>
                          <a:ea typeface="Yu Gothic" panose="020B0400000000000000" pitchFamily="34" charset="-128"/>
                        </a:rPr>
                        <a:t>06-6308-8981</a:t>
                      </a:r>
                      <a:r>
                        <a:rPr kumimoji="1" lang="ja-JP" altLang="en-US" sz="1000">
                          <a:solidFill>
                            <a:schemeClr val="tx1">
                              <a:lumMod val="75000"/>
                              <a:lumOff val="25000"/>
                            </a:schemeClr>
                          </a:solidFill>
                          <a:latin typeface="Yu Gothic" panose="020B0400000000000000" pitchFamily="34" charset="-128"/>
                          <a:ea typeface="Yu Gothic" panose="020B0400000000000000" pitchFamily="34" charset="-128"/>
                        </a:rPr>
                        <a:t>）</a:t>
                      </a:r>
                      <a:endParaRPr kumimoji="1" lang="en-US" altLang="ja-JP" sz="1100">
                        <a:solidFill>
                          <a:schemeClr val="tx1">
                            <a:lumMod val="75000"/>
                            <a:lumOff val="25000"/>
                          </a:schemeClr>
                        </a:solidFill>
                        <a:latin typeface="Yu Gothic" panose="020B0400000000000000" pitchFamily="34" charset="-128"/>
                        <a:ea typeface="Yu Gothic" panose="020B0400000000000000"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Yu Gothic" panose="020B0400000000000000" pitchFamily="34" charset="-128"/>
                          <a:ea typeface="Yu Gothic" panose="020B0400000000000000" pitchFamily="34" charset="-128"/>
                        </a:rPr>
                        <a:t>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Yu Gothic" panose="020B0400000000000000" pitchFamily="34" charset="-128"/>
                          <a:ea typeface="Yu Gothic" panose="020B0400000000000000" pitchFamily="34" charset="-128"/>
                        </a:rPr>
                        <a:t>9:30</a:t>
                      </a:r>
                      <a:r>
                        <a:rPr kumimoji="1" lang="ja-JP" altLang="en-US" sz="1100">
                          <a:solidFill>
                            <a:schemeClr val="tx1">
                              <a:lumMod val="75000"/>
                              <a:lumOff val="25000"/>
                            </a:schemeClr>
                          </a:solidFill>
                          <a:latin typeface="Yu Gothic" panose="020B0400000000000000" pitchFamily="34" charset="-128"/>
                          <a:ea typeface="Yu Gothic" panose="020B0400000000000000" pitchFamily="34" charset="-128"/>
                        </a:rPr>
                        <a:t>～</a:t>
                      </a:r>
                      <a:r>
                        <a:rPr kumimoji="1" lang="en-US" altLang="ja-JP" sz="1100">
                          <a:solidFill>
                            <a:schemeClr val="tx1">
                              <a:lumMod val="75000"/>
                              <a:lumOff val="25000"/>
                            </a:schemeClr>
                          </a:solidFill>
                          <a:latin typeface="Yu Gothic" panose="020B0400000000000000" pitchFamily="34" charset="-128"/>
                          <a:ea typeface="Yu Gothic" panose="020B0400000000000000" pitchFamily="34" charset="-128"/>
                        </a:rPr>
                        <a:t>12:00/13:00〜17:30</a:t>
                      </a:r>
                      <a:r>
                        <a:rPr kumimoji="1" lang="ja-JP" altLang="en-US" sz="1000">
                          <a:solidFill>
                            <a:schemeClr val="tx1">
                              <a:lumMod val="75000"/>
                              <a:lumOff val="25000"/>
                            </a:schemeClr>
                          </a:solidFill>
                          <a:latin typeface="Yu Gothic" panose="020B0400000000000000" pitchFamily="34" charset="-128"/>
                          <a:ea typeface="Yu Gothic" panose="020B0400000000000000" pitchFamily="34" charset="-128"/>
                        </a:rPr>
                        <a:t>（平日、祝祭日除く）</a:t>
                      </a:r>
                      <a:endParaRPr kumimoji="1" lang="ja-JP" altLang="en-US" sz="1100">
                        <a:solidFill>
                          <a:schemeClr val="tx1">
                            <a:lumMod val="75000"/>
                            <a:lumOff val="25000"/>
                          </a:schemeClr>
                        </a:solidFill>
                        <a:latin typeface="Yu Gothic" panose="020B0400000000000000" pitchFamily="34" charset="-128"/>
                        <a:ea typeface="Yu Gothic" panose="020B0400000000000000"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Yu Gothic" panose="020B0400000000000000" pitchFamily="34" charset="-128"/>
                          <a:ea typeface="Yu Gothic" panose="020B0400000000000000" pitchFamily="34" charset="-128"/>
                        </a:rPr>
                        <a:t>E-mail</a:t>
                      </a:r>
                      <a:r>
                        <a:rPr kumimoji="1" lang="ja-JP" altLang="en-US" sz="1100">
                          <a:solidFill>
                            <a:schemeClr val="tx1">
                              <a:lumMod val="75000"/>
                              <a:lumOff val="25000"/>
                            </a:schemeClr>
                          </a:solidFill>
                          <a:latin typeface="+mn-ea"/>
                          <a:ea typeface="+mn-ea"/>
                        </a:rPr>
                        <a:t>お問い合わせ</a:t>
                      </a:r>
                      <a:endParaRPr kumimoji="1" lang="ja-JP" altLang="en-US" sz="1100">
                        <a:solidFill>
                          <a:schemeClr val="tx1">
                            <a:lumMod val="75000"/>
                            <a:lumOff val="25000"/>
                          </a:schemeClr>
                        </a:solidFill>
                        <a:latin typeface="Yu Gothic" panose="020B0400000000000000" pitchFamily="34" charset="-128"/>
                        <a:ea typeface="Yu Gothic" panose="020B0400000000000000"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Yu Gothic" panose="020B0400000000000000" pitchFamily="34" charset="-128"/>
                          <a:ea typeface="Yu Gothic" panose="020B0400000000000000" pitchFamily="34" charset="-128"/>
                          <a:hlinkClick r:id="rId5"/>
                        </a:rPr>
                        <a:t>support@motex.co.jp</a:t>
                      </a:r>
                      <a:endParaRPr kumimoji="1" lang="en-US" altLang="ja-JP" sz="1100">
                        <a:latin typeface="Yu Gothic" panose="020B0400000000000000" pitchFamily="34" charset="-128"/>
                        <a:ea typeface="Yu Gothic" panose="020B0400000000000000"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0" name="AutoShape 78">
            <a:extLst>
              <a:ext uri="{FF2B5EF4-FFF2-40B4-BE49-F238E27FC236}">
                <a16:creationId xmlns:a16="http://schemas.microsoft.com/office/drawing/2014/main" id="{82630660-5C6C-B34B-9D16-D0103DFC11D8}"/>
              </a:ext>
            </a:extLst>
          </p:cNvPr>
          <p:cNvSpPr>
            <a:spLocks noChangeArrowheads="1"/>
          </p:cNvSpPr>
          <p:nvPr/>
        </p:nvSpPr>
        <p:spPr bwMode="auto">
          <a:xfrm>
            <a:off x="49071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Yu Gothic" panose="020B0400000000000000" pitchFamily="34" charset="-128"/>
                <a:ea typeface="Yu Gothic" panose="020B0400000000000000" pitchFamily="34" charset="-128"/>
              </a:rPr>
              <a:t>ご導入後の製品利用に関するお問い合わせ</a:t>
            </a:r>
            <a:endParaRPr lang="en-US" altLang="ja-JP" sz="1200"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 name="正方形/長方形 2">
            <a:extLst>
              <a:ext uri="{FF2B5EF4-FFF2-40B4-BE49-F238E27FC236}">
                <a16:creationId xmlns:a16="http://schemas.microsoft.com/office/drawing/2014/main" id="{9F6DD3BF-3AA5-D974-3139-4661E2F3C8E5}"/>
              </a:ext>
            </a:extLst>
          </p:cNvPr>
          <p:cNvSpPr/>
          <p:nvPr userDrawn="1"/>
        </p:nvSpPr>
        <p:spPr>
          <a:xfrm>
            <a:off x="131267" y="6593935"/>
            <a:ext cx="4100564"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Yu Gothic" panose="020B0400000000000000" pitchFamily="34" charset="-128"/>
                <a:ea typeface="Yu Gothic" panose="020B0400000000000000" pitchFamily="34" charset="-128"/>
                <a:cs typeface="メイリオ" panose="020B0604030504040204" pitchFamily="50" charset="-128"/>
              </a:rPr>
              <a:t>© MOTEX Inc.</a:t>
            </a:r>
          </a:p>
        </p:txBody>
      </p:sp>
      <p:sp>
        <p:nvSpPr>
          <p:cNvPr id="4" name="テキスト ボックス 3">
            <a:extLst>
              <a:ext uri="{FF2B5EF4-FFF2-40B4-BE49-F238E27FC236}">
                <a16:creationId xmlns:a16="http://schemas.microsoft.com/office/drawing/2014/main" id="{B9C646C6-EC53-EB21-6043-2672E4A39A4E}"/>
              </a:ext>
            </a:extLst>
          </p:cNvPr>
          <p:cNvSpPr txBox="1"/>
          <p:nvPr userDrawn="1"/>
        </p:nvSpPr>
        <p:spPr>
          <a:xfrm>
            <a:off x="126123" y="5923942"/>
            <a:ext cx="7020910" cy="6601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n-ea"/>
                <a:ea typeface="+mn-ea"/>
              </a:rPr>
              <a:t>・記載の会社名および製品名・サービス名は、各社の商標または登録商標です。</a:t>
            </a:r>
            <a:endParaRPr kumimoji="1" lang="en-US" altLang="ja-JP" sz="900">
              <a:solidFill>
                <a:schemeClr val="tx1">
                  <a:lumMod val="75000"/>
                  <a:lumOff val="25000"/>
                </a:schemeClr>
              </a:solidFill>
              <a:latin typeface="+mn-ea"/>
              <a:ea typeface="+mn-ea"/>
            </a:endParaRPr>
          </a:p>
          <a:p>
            <a:pPr>
              <a:lnSpc>
                <a:spcPct val="140000"/>
              </a:lnSpc>
            </a:pPr>
            <a:r>
              <a:rPr kumimoji="1" lang="ja-JP" altLang="en-US" sz="900">
                <a:solidFill>
                  <a:schemeClr val="tx1">
                    <a:lumMod val="75000"/>
                    <a:lumOff val="25000"/>
                  </a:schemeClr>
                </a:solidFill>
                <a:latin typeface="+mn-ea"/>
                <a:ea typeface="+mn-ea"/>
              </a:rPr>
              <a:t>・製品の仕様・サービスの内容は予告なく変更させていただく場合があります。</a:t>
            </a:r>
            <a:endParaRPr kumimoji="1" lang="en-US" altLang="ja-JP" sz="900">
              <a:solidFill>
                <a:schemeClr val="tx1">
                  <a:lumMod val="75000"/>
                  <a:lumOff val="25000"/>
                </a:schemeClr>
              </a:solidFill>
              <a:latin typeface="+mn-ea"/>
              <a:ea typeface="+mn-ea"/>
            </a:endParaRPr>
          </a:p>
          <a:p>
            <a:pPr>
              <a:lnSpc>
                <a:spcPct val="140000"/>
              </a:lnSpc>
            </a:pPr>
            <a:r>
              <a:rPr kumimoji="1" lang="ja-JP" altLang="en-US" sz="900">
                <a:solidFill>
                  <a:schemeClr val="tx1">
                    <a:lumMod val="75000"/>
                    <a:lumOff val="25000"/>
                  </a:schemeClr>
                </a:solidFill>
                <a:latin typeface="+mn-ea"/>
                <a:ea typeface="+mn-ea"/>
              </a:rPr>
              <a:t>・</a:t>
            </a:r>
            <a:r>
              <a:rPr kumimoji="1" lang="en-US" altLang="ja-JP" sz="900">
                <a:solidFill>
                  <a:schemeClr val="tx1">
                    <a:lumMod val="75000"/>
                    <a:lumOff val="25000"/>
                  </a:schemeClr>
                </a:solidFill>
                <a:latin typeface="+mn-ea"/>
                <a:ea typeface="+mn-ea"/>
              </a:rPr>
              <a:t>MOTEX </a:t>
            </a:r>
            <a:r>
              <a:rPr kumimoji="1" lang="ja-JP" altLang="en-US" sz="900">
                <a:solidFill>
                  <a:schemeClr val="tx1">
                    <a:lumMod val="75000"/>
                    <a:lumOff val="25000"/>
                  </a:schemeClr>
                </a:solidFill>
                <a:latin typeface="+mn-ea"/>
                <a:ea typeface="+mn-ea"/>
              </a:rPr>
              <a:t>はエムオーテックス株式会社の略称です。</a:t>
            </a:r>
          </a:p>
        </p:txBody>
      </p:sp>
    </p:spTree>
    <p:extLst>
      <p:ext uri="{BB962C8B-B14F-4D97-AF65-F5344CB8AC3E}">
        <p14:creationId xmlns:p14="http://schemas.microsoft.com/office/powerpoint/2010/main" val="162589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856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4" r:id="rId3"/>
    <p:sldLayoutId id="2147483681" r:id="rId4"/>
    <p:sldLayoutId id="2147483662" r:id="rId5"/>
    <p:sldLayoutId id="2147483668" r:id="rId6"/>
    <p:sldLayoutId id="2147483669" r:id="rId7"/>
    <p:sldLayoutId id="2147483663" r:id="rId8"/>
    <p:sldLayoutId id="2147483683" r:id="rId9"/>
    <p:sldLayoutId id="2147483684" r:id="rId10"/>
    <p:sldLayoutId id="2147483686" r:id="rId11"/>
    <p:sldLayoutId id="214748368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learn.microsoft.com/ja-jp/defender-xdr/advanced-hunting-schema-tables?view=o365-worldwid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lanscope.jp/case/20240823_2919/" TargetMode="External"/><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lanscope.jp/trend/23271/" TargetMode="External"/><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ppc.go.jp/personalinfo/legal/leakAction/" TargetMode="External"/><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C01DC04-3740-E9BD-C333-830495035721}"/>
              </a:ext>
            </a:extLst>
          </p:cNvPr>
          <p:cNvSpPr>
            <a:spLocks noGrp="1"/>
          </p:cNvSpPr>
          <p:nvPr>
            <p:ph type="body" sz="quarter" idx="14"/>
          </p:nvPr>
        </p:nvSpPr>
        <p:spPr>
          <a:xfrm>
            <a:off x="2264112" y="4486330"/>
            <a:ext cx="7802755" cy="776751"/>
          </a:xfrm>
        </p:spPr>
        <p:txBody>
          <a:bodyPr/>
          <a:lstStyle/>
          <a:p>
            <a:r>
              <a:rPr kumimoji="1" lang="en-US" altLang="ja-JP" dirty="0"/>
              <a:t>LANSCOPE </a:t>
            </a:r>
            <a:r>
              <a:rPr kumimoji="1" lang="ja-JP" altLang="en-US"/>
              <a:t>エンドポイントマネージャー</a:t>
            </a:r>
            <a:r>
              <a:rPr kumimoji="1" lang="en-US" altLang="ja-JP" dirty="0"/>
              <a:t> </a:t>
            </a:r>
            <a:r>
              <a:rPr kumimoji="1" lang="ja-JP" altLang="en-US"/>
              <a:t>クラウド版</a:t>
            </a:r>
            <a:r>
              <a:rPr lang="en-US" altLang="ja-JP" dirty="0"/>
              <a:t> </a:t>
            </a:r>
          </a:p>
          <a:p>
            <a:r>
              <a:rPr lang="en-US" altLang="ja-JP" dirty="0"/>
              <a:t>Microsoft Intune </a:t>
            </a:r>
            <a:r>
              <a:rPr lang="ja-JP" altLang="en-US"/>
              <a:t>ご利用者様向け</a:t>
            </a:r>
            <a:r>
              <a:rPr lang="en-US" altLang="ja-JP" dirty="0"/>
              <a:t> </a:t>
            </a:r>
            <a:r>
              <a:rPr lang="ja-JP" altLang="en-US"/>
              <a:t>ご提案資料</a:t>
            </a:r>
            <a:endParaRPr kumimoji="1" lang="ja-JP" altLang="en-US"/>
          </a:p>
        </p:txBody>
      </p:sp>
      <p:sp>
        <p:nvSpPr>
          <p:cNvPr id="3" name="テキスト プレースホルダー 2">
            <a:extLst>
              <a:ext uri="{FF2B5EF4-FFF2-40B4-BE49-F238E27FC236}">
                <a16:creationId xmlns:a16="http://schemas.microsoft.com/office/drawing/2014/main" id="{D3581A46-FADD-6584-5628-B1D1CAEDFA56}"/>
              </a:ext>
            </a:extLst>
          </p:cNvPr>
          <p:cNvSpPr>
            <a:spLocks noGrp="1"/>
          </p:cNvSpPr>
          <p:nvPr>
            <p:ph type="body" sz="quarter" idx="12"/>
          </p:nvPr>
        </p:nvSpPr>
        <p:spPr>
          <a:xfrm>
            <a:off x="2264113" y="5461028"/>
            <a:ext cx="6067204" cy="263149"/>
          </a:xfrm>
        </p:spPr>
        <p:txBody>
          <a:bodyPr/>
          <a:lstStyle/>
          <a:p>
            <a:r>
              <a:rPr kumimoji="1" lang="en-US" altLang="ja-JP" dirty="0">
                <a:solidFill>
                  <a:srgbClr val="E71E1A"/>
                </a:solidFill>
              </a:rPr>
              <a:t>Microsoft Intune </a:t>
            </a:r>
            <a:r>
              <a:rPr kumimoji="1" lang="ja-JP" altLang="en-US">
                <a:solidFill>
                  <a:srgbClr val="E71E1A"/>
                </a:solidFill>
              </a:rPr>
              <a:t>と</a:t>
            </a:r>
            <a:r>
              <a:rPr kumimoji="1" lang="en-US" altLang="ja-JP" dirty="0">
                <a:solidFill>
                  <a:srgbClr val="E71E1A"/>
                </a:solidFill>
              </a:rPr>
              <a:t> LANSCOPE </a:t>
            </a:r>
            <a:r>
              <a:rPr kumimoji="1" lang="ja-JP" altLang="en-US">
                <a:solidFill>
                  <a:srgbClr val="E71E1A"/>
                </a:solidFill>
              </a:rPr>
              <a:t>エンドポイントマネージャー</a:t>
            </a:r>
            <a:r>
              <a:rPr kumimoji="1" lang="en-US" altLang="ja-JP" dirty="0">
                <a:solidFill>
                  <a:srgbClr val="E71E1A"/>
                </a:solidFill>
              </a:rPr>
              <a:t> </a:t>
            </a:r>
            <a:r>
              <a:rPr kumimoji="1" lang="ja-JP" altLang="en-US">
                <a:solidFill>
                  <a:srgbClr val="E71E1A"/>
                </a:solidFill>
              </a:rPr>
              <a:t>クラウド版の比較</a:t>
            </a:r>
          </a:p>
        </p:txBody>
      </p:sp>
      <p:sp>
        <p:nvSpPr>
          <p:cNvPr id="4" name="テキスト プレースホルダー 3">
            <a:extLst>
              <a:ext uri="{FF2B5EF4-FFF2-40B4-BE49-F238E27FC236}">
                <a16:creationId xmlns:a16="http://schemas.microsoft.com/office/drawing/2014/main" id="{5A2C692C-0191-AE20-F68F-30A543672DF3}"/>
              </a:ext>
            </a:extLst>
          </p:cNvPr>
          <p:cNvSpPr>
            <a:spLocks noGrp="1"/>
          </p:cNvSpPr>
          <p:nvPr>
            <p:ph type="body" sz="quarter" idx="13"/>
          </p:nvPr>
        </p:nvSpPr>
        <p:spPr>
          <a:xfrm>
            <a:off x="5297715" y="6031414"/>
            <a:ext cx="6544912" cy="526491"/>
          </a:xfrm>
        </p:spPr>
        <p:txBody>
          <a:bodyPr/>
          <a:lstStyle/>
          <a:p>
            <a:r>
              <a:rPr kumimoji="1" lang="en-US" altLang="ja-JP" dirty="0"/>
              <a:t>2024</a:t>
            </a:r>
            <a:r>
              <a:rPr kumimoji="1" lang="ja-JP" altLang="en-US"/>
              <a:t>年</a:t>
            </a:r>
            <a:r>
              <a:rPr kumimoji="1" lang="en-US" altLang="ja-JP" dirty="0"/>
              <a:t>11</a:t>
            </a:r>
            <a:r>
              <a:rPr kumimoji="1" lang="ja-JP" altLang="en-US"/>
              <a:t>月</a:t>
            </a:r>
            <a:endParaRPr kumimoji="1" lang="en-US" altLang="ja-JP" dirty="0"/>
          </a:p>
          <a:p>
            <a:r>
              <a:rPr lang="ja-JP" altLang="en-US"/>
              <a:t>エムオーテックス株式会社</a:t>
            </a:r>
            <a:r>
              <a:rPr lang="en-US" altLang="ja-JP" dirty="0"/>
              <a:t> </a:t>
            </a:r>
            <a:r>
              <a:rPr lang="ja-JP" altLang="en-US"/>
              <a:t>プロダクトマーケティング部</a:t>
            </a:r>
            <a:endParaRPr kumimoji="1" lang="ja-JP" altLang="en-US"/>
          </a:p>
        </p:txBody>
      </p:sp>
    </p:spTree>
    <p:extLst>
      <p:ext uri="{BB962C8B-B14F-4D97-AF65-F5344CB8AC3E}">
        <p14:creationId xmlns:p14="http://schemas.microsoft.com/office/powerpoint/2010/main" val="2526420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7504AD7-FABF-1085-3FCF-2EC94234B35B}"/>
              </a:ext>
            </a:extLst>
          </p:cNvPr>
          <p:cNvSpPr>
            <a:spLocks noGrp="1"/>
          </p:cNvSpPr>
          <p:nvPr>
            <p:ph type="body" sz="quarter" idx="15"/>
          </p:nvPr>
        </p:nvSpPr>
        <p:spPr>
          <a:xfrm>
            <a:off x="413588" y="258658"/>
            <a:ext cx="11074573" cy="287771"/>
          </a:xfrm>
        </p:spPr>
        <p:txBody>
          <a:bodyPr/>
          <a:lstStyle/>
          <a:p>
            <a:r>
              <a:rPr lang="en-US" altLang="ja-JP" dirty="0"/>
              <a:t>Microsoft Intune </a:t>
            </a:r>
            <a:r>
              <a:rPr lang="ja-JP" altLang="en-US"/>
              <a:t>に</a:t>
            </a:r>
            <a:r>
              <a:rPr lang="en-US" altLang="ja-JP" dirty="0"/>
              <a:t> IT </a:t>
            </a:r>
            <a:r>
              <a:rPr lang="ja-JP" altLang="en-US"/>
              <a:t>資産管理・セキュリティを</a:t>
            </a:r>
            <a:r>
              <a:rPr lang="en-US" altLang="ja-JP" dirty="0"/>
              <a:t> </a:t>
            </a:r>
            <a:r>
              <a:rPr lang="ja-JP" altLang="en-US"/>
              <a:t>“全振り”</a:t>
            </a:r>
            <a:r>
              <a:rPr lang="en-US" altLang="ja-JP" dirty="0"/>
              <a:t> </a:t>
            </a:r>
            <a:r>
              <a:rPr lang="ja-JP" altLang="en-US"/>
              <a:t>して差し支えないか？</a:t>
            </a:r>
          </a:p>
        </p:txBody>
      </p:sp>
      <p:sp>
        <p:nvSpPr>
          <p:cNvPr id="3" name="テキスト プレースホルダー 2">
            <a:extLst>
              <a:ext uri="{FF2B5EF4-FFF2-40B4-BE49-F238E27FC236}">
                <a16:creationId xmlns:a16="http://schemas.microsoft.com/office/drawing/2014/main" id="{176AA23C-ABF2-2307-0A05-9F2F481E617C}"/>
              </a:ext>
            </a:extLst>
          </p:cNvPr>
          <p:cNvSpPr>
            <a:spLocks noGrp="1"/>
          </p:cNvSpPr>
          <p:nvPr>
            <p:ph type="body" sz="quarter" idx="11"/>
          </p:nvPr>
        </p:nvSpPr>
        <p:spPr>
          <a:xfrm>
            <a:off x="263132" y="690627"/>
            <a:ext cx="11665736" cy="835293"/>
          </a:xfrm>
        </p:spPr>
        <p:txBody>
          <a:bodyPr/>
          <a:lstStyle/>
          <a:p>
            <a:r>
              <a:rPr lang="ja-JP" altLang="en-US"/>
              <a:t>現在の運用と照らし合わせて、</a:t>
            </a:r>
            <a:r>
              <a:rPr lang="en-US" altLang="ja-JP" dirty="0"/>
              <a:t>Microsoft Intune </a:t>
            </a:r>
            <a:r>
              <a:rPr lang="ja-JP" altLang="en-US"/>
              <a:t>に切り替えても課題が生じないか？</a:t>
            </a:r>
            <a:endParaRPr lang="en-US" altLang="ja-JP" dirty="0"/>
          </a:p>
          <a:p>
            <a:r>
              <a:rPr lang="ja-JP" altLang="en-US"/>
              <a:t>セキュリティが経営課題となる昨今において、組織内での合意形成が必要</a:t>
            </a:r>
          </a:p>
        </p:txBody>
      </p:sp>
      <p:sp>
        <p:nvSpPr>
          <p:cNvPr id="6" name="テキスト ボックス 5">
            <a:extLst>
              <a:ext uri="{FF2B5EF4-FFF2-40B4-BE49-F238E27FC236}">
                <a16:creationId xmlns:a16="http://schemas.microsoft.com/office/drawing/2014/main" id="{E7B92738-6988-E412-2E09-84F690E395AF}"/>
              </a:ext>
            </a:extLst>
          </p:cNvPr>
          <p:cNvSpPr txBox="1"/>
          <p:nvPr/>
        </p:nvSpPr>
        <p:spPr>
          <a:xfrm>
            <a:off x="445487" y="2307387"/>
            <a:ext cx="551144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E71E1A"/>
                </a:solidFill>
                <a:effectLst/>
                <a:uLnTx/>
                <a:uFillTx/>
                <a:latin typeface="+mn-ea"/>
                <a:cs typeface="+mn-cs"/>
              </a:rPr>
              <a:t>01</a:t>
            </a:r>
            <a:r>
              <a:rPr kumimoji="1" lang="ja-JP" altLang="en-US" sz="1600" b="1" i="0" u="none" strike="noStrike" kern="1200" cap="none" spc="0" normalizeH="0" baseline="0" noProof="0">
                <a:ln>
                  <a:noFill/>
                </a:ln>
                <a:solidFill>
                  <a:srgbClr val="E71E1A"/>
                </a:solidFill>
                <a:effectLst/>
                <a:uLnTx/>
                <a:uFillTx/>
                <a:latin typeface="+mn-ea"/>
                <a:cs typeface="+mn-cs"/>
              </a:rPr>
              <a:t>　</a:t>
            </a:r>
            <a:r>
              <a:rPr kumimoji="1" lang="en-US" altLang="ja-JP" sz="1600" b="1" i="0" u="none" strike="noStrike" kern="1200" cap="none" spc="0" normalizeH="0" baseline="0" noProof="0" dirty="0">
                <a:ln>
                  <a:noFill/>
                </a:ln>
                <a:solidFill>
                  <a:srgbClr val="E71E1A"/>
                </a:solidFill>
                <a:effectLst/>
                <a:uLnTx/>
                <a:uFillTx/>
                <a:latin typeface="+mn-ea"/>
                <a:cs typeface="+mn-cs"/>
              </a:rPr>
              <a:t>  </a:t>
            </a:r>
            <a:r>
              <a:rPr lang="ja-JP" altLang="en-US" sz="1600" b="1">
                <a:solidFill>
                  <a:srgbClr val="E71E1A"/>
                </a:solidFill>
                <a:latin typeface="+mn-ea"/>
              </a:rPr>
              <a:t>さまざまな業務用ツールの</a:t>
            </a:r>
            <a:r>
              <a:rPr lang="en-US" altLang="ja-JP" sz="1600" b="1" dirty="0">
                <a:solidFill>
                  <a:srgbClr val="E71E1A"/>
                </a:solidFill>
                <a:latin typeface="+mn-ea"/>
              </a:rPr>
              <a:t> Microsoft 365 </a:t>
            </a:r>
            <a:r>
              <a:rPr lang="ja-JP" altLang="en-US" sz="1600" b="1">
                <a:solidFill>
                  <a:srgbClr val="E71E1A"/>
                </a:solidFill>
                <a:latin typeface="+mn-ea"/>
              </a:rPr>
              <a:t>への統合</a:t>
            </a:r>
            <a:endParaRPr kumimoji="1" lang="ja-JP" altLang="en-US" sz="1600" b="1" i="0" u="none" strike="noStrike" kern="1200" cap="none" spc="0" normalizeH="0" baseline="0" noProof="0">
              <a:ln>
                <a:noFill/>
              </a:ln>
              <a:solidFill>
                <a:srgbClr val="E71E1A"/>
              </a:solidFill>
              <a:effectLst/>
              <a:uLnTx/>
              <a:uFillTx/>
              <a:latin typeface="+mn-ea"/>
              <a:cs typeface="+mn-cs"/>
            </a:endParaRPr>
          </a:p>
        </p:txBody>
      </p:sp>
      <p:sp>
        <p:nvSpPr>
          <p:cNvPr id="7" name="正方形/長方形 6">
            <a:extLst>
              <a:ext uri="{FF2B5EF4-FFF2-40B4-BE49-F238E27FC236}">
                <a16:creationId xmlns:a16="http://schemas.microsoft.com/office/drawing/2014/main" id="{7DE22D67-60E9-38C3-FDD0-603B5C845D8B}"/>
              </a:ext>
            </a:extLst>
          </p:cNvPr>
          <p:cNvSpPr/>
          <p:nvPr/>
        </p:nvSpPr>
        <p:spPr>
          <a:xfrm>
            <a:off x="914972" y="2336810"/>
            <a:ext cx="25807" cy="256469"/>
          </a:xfrm>
          <a:prstGeom prst="rect">
            <a:avLst/>
          </a:prstGeom>
          <a:solidFill>
            <a:srgbClr val="E71E1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8" name="テキスト ボックス 7">
            <a:extLst>
              <a:ext uri="{FF2B5EF4-FFF2-40B4-BE49-F238E27FC236}">
                <a16:creationId xmlns:a16="http://schemas.microsoft.com/office/drawing/2014/main" id="{D93F265A-CED4-B26B-55AC-2B6B09CE395B}"/>
              </a:ext>
            </a:extLst>
          </p:cNvPr>
          <p:cNvSpPr txBox="1"/>
          <p:nvPr/>
        </p:nvSpPr>
        <p:spPr>
          <a:xfrm>
            <a:off x="445487" y="2731564"/>
            <a:ext cx="11074573" cy="588110"/>
          </a:xfrm>
          <a:prstGeom prst="rect">
            <a:avLst/>
          </a:prstGeom>
          <a:noFill/>
        </p:spPr>
        <p:txBody>
          <a:bodyPr wrap="square" rtlCol="0">
            <a:spAutoFit/>
          </a:bodyPr>
          <a:lstStyle/>
          <a:p>
            <a:pPr marL="0" marR="0" lvl="0" indent="0" algn="just" defTabSz="457200" rtl="0" eaLnBrk="1" fontAlgn="auto" latinLnBrk="0" hangingPunct="1">
              <a:lnSpc>
                <a:spcPct val="14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製品が異なるため、言わば “当たり前” ですが、</a:t>
            </a:r>
            <a:r>
              <a:rPr kumimoji="1" lang="en" altLang="ja-JP" sz="1200" b="0" i="0" u="none" strike="noStrike" kern="1200" cap="none" spc="0" normalizeH="0" baseline="0" noProof="0" dirty="0">
                <a:ln>
                  <a:noFill/>
                </a:ln>
                <a:solidFill>
                  <a:prstClr val="black">
                    <a:lumMod val="75000"/>
                    <a:lumOff val="25000"/>
                  </a:prstClr>
                </a:solidFill>
                <a:effectLst/>
                <a:uLnTx/>
                <a:uFillTx/>
                <a:latin typeface="+mn-ea"/>
                <a:cs typeface="+mn-cs"/>
              </a:rPr>
              <a:t>Microsoft Intune </a:t>
            </a: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と </a:t>
            </a:r>
            <a:r>
              <a:rPr kumimoji="1" lang="en" altLang="ja-JP" sz="1200" b="0" i="0" u="none" strike="noStrike" kern="1200" cap="none" spc="0" normalizeH="0" baseline="0" noProof="0" dirty="0">
                <a:ln>
                  <a:noFill/>
                </a:ln>
                <a:solidFill>
                  <a:prstClr val="black">
                    <a:lumMod val="75000"/>
                    <a:lumOff val="25000"/>
                  </a:prstClr>
                </a:solidFill>
                <a:effectLst/>
                <a:uLnTx/>
                <a:uFillTx/>
                <a:latin typeface="+mn-ea"/>
                <a:cs typeface="+mn-cs"/>
              </a:rPr>
              <a:t>IT </a:t>
            </a: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資産管理ツールで機能差があります。検討を進めていく上で、</a:t>
            </a:r>
            <a:r>
              <a:rPr kumimoji="1" lang="ja-JP" altLang="en-US" sz="1200" b="1" i="0" u="none" strike="noStrike" kern="1200" cap="none" spc="0" normalizeH="0" baseline="0" noProof="0">
                <a:ln>
                  <a:noFill/>
                </a:ln>
                <a:solidFill>
                  <a:prstClr val="black">
                    <a:lumMod val="75000"/>
                    <a:lumOff val="25000"/>
                  </a:prstClr>
                </a:solidFill>
                <a:effectLst/>
                <a:uLnTx/>
                <a:uFillTx/>
                <a:latin typeface="+mn-ea"/>
                <a:cs typeface="+mn-cs"/>
              </a:rPr>
              <a:t>操作ログ管理だけでなく </a:t>
            </a:r>
            <a:r>
              <a:rPr kumimoji="1" lang="en" altLang="ja-JP" sz="1200" b="1" i="0" u="none" strike="noStrike" kern="1200" cap="none" spc="0" normalizeH="0" baseline="0" noProof="0" dirty="0">
                <a:ln>
                  <a:noFill/>
                </a:ln>
                <a:solidFill>
                  <a:prstClr val="black">
                    <a:lumMod val="75000"/>
                    <a:lumOff val="25000"/>
                  </a:prstClr>
                </a:solidFill>
                <a:effectLst/>
                <a:uLnTx/>
                <a:uFillTx/>
                <a:latin typeface="+mn-ea"/>
                <a:cs typeface="+mn-cs"/>
              </a:rPr>
              <a:t>IT </a:t>
            </a:r>
            <a:r>
              <a:rPr kumimoji="1" lang="ja-JP" altLang="en-US" sz="1200" b="1" i="0" u="none" strike="noStrike" kern="1200" cap="none" spc="0" normalizeH="0" baseline="0" noProof="0">
                <a:ln>
                  <a:noFill/>
                </a:ln>
                <a:solidFill>
                  <a:prstClr val="black">
                    <a:lumMod val="75000"/>
                    <a:lumOff val="25000"/>
                  </a:prstClr>
                </a:solidFill>
                <a:effectLst/>
                <a:uLnTx/>
                <a:uFillTx/>
                <a:latin typeface="+mn-ea"/>
                <a:cs typeface="+mn-cs"/>
              </a:rPr>
              <a:t>資産管理ツールやセキュリティの一部機能を、エンドポイントマネージャーを利用して運用する判断</a:t>
            </a: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を行ったお客様もいらっしゃいます。</a:t>
            </a:r>
          </a:p>
        </p:txBody>
      </p:sp>
      <p:sp>
        <p:nvSpPr>
          <p:cNvPr id="9" name="テキスト ボックス 8">
            <a:extLst>
              <a:ext uri="{FF2B5EF4-FFF2-40B4-BE49-F238E27FC236}">
                <a16:creationId xmlns:a16="http://schemas.microsoft.com/office/drawing/2014/main" id="{A78F7501-5B71-14A3-ECD5-B2A4EA9FD11D}"/>
              </a:ext>
            </a:extLst>
          </p:cNvPr>
          <p:cNvSpPr txBox="1"/>
          <p:nvPr/>
        </p:nvSpPr>
        <p:spPr>
          <a:xfrm>
            <a:off x="445487" y="3793268"/>
            <a:ext cx="606768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E71E1A"/>
                </a:solidFill>
                <a:effectLst/>
                <a:uLnTx/>
                <a:uFillTx/>
                <a:latin typeface="+mn-ea"/>
                <a:cs typeface="+mn-cs"/>
              </a:rPr>
              <a:t>02</a:t>
            </a:r>
            <a:r>
              <a:rPr kumimoji="1" lang="ja-JP" altLang="en-US" sz="1600" b="1" i="0" u="none" strike="noStrike" kern="1200" cap="none" spc="0" normalizeH="0" baseline="0" noProof="0">
                <a:ln>
                  <a:noFill/>
                </a:ln>
                <a:solidFill>
                  <a:srgbClr val="E71E1A"/>
                </a:solidFill>
                <a:effectLst/>
                <a:uLnTx/>
                <a:uFillTx/>
                <a:latin typeface="+mn-ea"/>
                <a:cs typeface="+mn-cs"/>
              </a:rPr>
              <a:t>　</a:t>
            </a:r>
            <a:r>
              <a:rPr kumimoji="1" lang="en-US" altLang="ja-JP" sz="1600" b="1" i="0" u="none" strike="noStrike" kern="1200" cap="none" spc="0" normalizeH="0" baseline="0" noProof="0" dirty="0">
                <a:ln>
                  <a:noFill/>
                </a:ln>
                <a:solidFill>
                  <a:srgbClr val="E71E1A"/>
                </a:solidFill>
                <a:effectLst/>
                <a:uLnTx/>
                <a:uFillTx/>
                <a:latin typeface="+mn-ea"/>
                <a:cs typeface="+mn-cs"/>
              </a:rPr>
              <a:t>  Microsoft 365 </a:t>
            </a:r>
            <a:r>
              <a:rPr kumimoji="1" lang="ja-JP" altLang="en-US" sz="1600" b="1" i="0" u="none" strike="noStrike" kern="1200" cap="none" spc="0" normalizeH="0" baseline="0" noProof="0">
                <a:ln>
                  <a:noFill/>
                </a:ln>
                <a:solidFill>
                  <a:srgbClr val="E71E1A"/>
                </a:solidFill>
                <a:effectLst/>
                <a:uLnTx/>
                <a:uFillTx/>
                <a:latin typeface="+mn-ea"/>
                <a:cs typeface="+mn-cs"/>
              </a:rPr>
              <a:t>への統合による管理の効率化とコスト削減</a:t>
            </a:r>
          </a:p>
        </p:txBody>
      </p:sp>
      <p:sp>
        <p:nvSpPr>
          <p:cNvPr id="10" name="正方形/長方形 9">
            <a:extLst>
              <a:ext uri="{FF2B5EF4-FFF2-40B4-BE49-F238E27FC236}">
                <a16:creationId xmlns:a16="http://schemas.microsoft.com/office/drawing/2014/main" id="{623382B3-6A23-F4B1-97BC-7C64472A9754}"/>
              </a:ext>
            </a:extLst>
          </p:cNvPr>
          <p:cNvSpPr/>
          <p:nvPr/>
        </p:nvSpPr>
        <p:spPr>
          <a:xfrm>
            <a:off x="914972" y="3822691"/>
            <a:ext cx="25807" cy="256469"/>
          </a:xfrm>
          <a:prstGeom prst="rect">
            <a:avLst/>
          </a:prstGeom>
          <a:solidFill>
            <a:srgbClr val="E71E1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11" name="テキスト ボックス 10">
            <a:extLst>
              <a:ext uri="{FF2B5EF4-FFF2-40B4-BE49-F238E27FC236}">
                <a16:creationId xmlns:a16="http://schemas.microsoft.com/office/drawing/2014/main" id="{817432B5-A00E-DA8D-8E85-EB7657A0540F}"/>
              </a:ext>
            </a:extLst>
          </p:cNvPr>
          <p:cNvSpPr txBox="1"/>
          <p:nvPr/>
        </p:nvSpPr>
        <p:spPr>
          <a:xfrm>
            <a:off x="445487" y="4217445"/>
            <a:ext cx="11074573" cy="1105174"/>
          </a:xfrm>
          <a:prstGeom prst="rect">
            <a:avLst/>
          </a:prstGeom>
          <a:noFill/>
        </p:spPr>
        <p:txBody>
          <a:bodyPr wrap="square" rtlCol="0">
            <a:spAutoFit/>
          </a:bodyPr>
          <a:lstStyle/>
          <a:p>
            <a:pPr marL="0" marR="0" lvl="0" indent="0" algn="just" defTabSz="457200" rtl="0" eaLnBrk="1" fontAlgn="auto" latinLnBrk="0" hangingPunct="1">
              <a:lnSpc>
                <a:spcPct val="14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これまで </a:t>
            </a:r>
            <a:r>
              <a:rPr kumimoji="1" lang="en" altLang="ja-JP" sz="1200" b="0" i="0" u="none" strike="noStrike" kern="1200" cap="none" spc="0" normalizeH="0" baseline="0" noProof="0" dirty="0">
                <a:ln>
                  <a:noFill/>
                </a:ln>
                <a:solidFill>
                  <a:prstClr val="black">
                    <a:lumMod val="75000"/>
                    <a:lumOff val="25000"/>
                  </a:prstClr>
                </a:solidFill>
                <a:effectLst/>
                <a:uLnTx/>
                <a:uFillTx/>
                <a:latin typeface="+mn-ea"/>
                <a:cs typeface="+mn-cs"/>
              </a:rPr>
              <a:t>IT </a:t>
            </a: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資産管理ツールで行っていた管理を、</a:t>
            </a:r>
            <a:r>
              <a:rPr kumimoji="1" lang="en" altLang="ja-JP" sz="1200" b="0" i="0" u="none" strike="noStrike" kern="1200" cap="none" spc="0" normalizeH="0" baseline="0" noProof="0" dirty="0">
                <a:ln>
                  <a:noFill/>
                </a:ln>
                <a:solidFill>
                  <a:prstClr val="black">
                    <a:lumMod val="75000"/>
                    <a:lumOff val="25000"/>
                  </a:prstClr>
                </a:solidFill>
                <a:effectLst/>
                <a:uLnTx/>
                <a:uFillTx/>
                <a:latin typeface="+mn-ea"/>
                <a:cs typeface="+mn-cs"/>
              </a:rPr>
              <a:t>Microsoft Intune </a:t>
            </a: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に移管することで、日々の運用や管理に支障が出てしまうケースもあります。それは、日々ツールを利用される担当者様の製品の使い勝手、さらには仕様面においても留意ポイントがあるかもしれません。例えば、インストールアプリの情報はストアアプリだけでなく、「プログラムと機能」内で確認できるストア外のアプリも確認できるか、資産情報の収集のタイミングなど、</a:t>
            </a:r>
            <a:r>
              <a:rPr kumimoji="1" lang="ja-JP" altLang="en-US" sz="1200" b="1" i="0" u="none" strike="noStrike" kern="1200" cap="none" spc="0" normalizeH="0" baseline="0" noProof="0">
                <a:ln>
                  <a:noFill/>
                </a:ln>
                <a:solidFill>
                  <a:prstClr val="black">
                    <a:lumMod val="75000"/>
                    <a:lumOff val="25000"/>
                  </a:prstClr>
                </a:solidFill>
                <a:effectLst/>
                <a:uLnTx/>
                <a:uFillTx/>
                <a:latin typeface="+mn-ea"/>
                <a:cs typeface="+mn-cs"/>
              </a:rPr>
              <a:t>機能の◯✕だけでなく、現運用に即した検討が必要</a:t>
            </a: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です。</a:t>
            </a:r>
          </a:p>
        </p:txBody>
      </p:sp>
    </p:spTree>
    <p:extLst>
      <p:ext uri="{BB962C8B-B14F-4D97-AF65-F5344CB8AC3E}">
        <p14:creationId xmlns:p14="http://schemas.microsoft.com/office/powerpoint/2010/main" val="446340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7E2751A-9843-7C3B-2EF1-55E537084A53}"/>
              </a:ext>
            </a:extLst>
          </p:cNvPr>
          <p:cNvSpPr>
            <a:spLocks noGrp="1"/>
          </p:cNvSpPr>
          <p:nvPr>
            <p:ph type="body" sz="quarter" idx="15"/>
          </p:nvPr>
        </p:nvSpPr>
        <p:spPr>
          <a:xfrm>
            <a:off x="413588" y="258658"/>
            <a:ext cx="11074573" cy="287771"/>
          </a:xfrm>
        </p:spPr>
        <p:txBody>
          <a:bodyPr/>
          <a:lstStyle/>
          <a:p>
            <a:r>
              <a:rPr kumimoji="1" lang="en-US" altLang="ja-JP" dirty="0"/>
              <a:t>Intune </a:t>
            </a:r>
            <a:r>
              <a:rPr kumimoji="1" lang="ja-JP" altLang="en-US"/>
              <a:t>とエンドポイントマネージャー</a:t>
            </a:r>
            <a:r>
              <a:rPr kumimoji="1" lang="en-US" altLang="ja-JP" dirty="0"/>
              <a:t> </a:t>
            </a:r>
            <a:r>
              <a:rPr kumimoji="1" lang="ja-JP" altLang="en-US"/>
              <a:t>オンプレミス版・クラウド版の比較</a:t>
            </a:r>
            <a:r>
              <a:rPr kumimoji="1" lang="ja-JP" altLang="en-US" sz="900"/>
              <a:t>（エンドポイントマネージャーのオンプレミス版・クラウド版でも機能・仕様差があります）</a:t>
            </a:r>
            <a:endParaRPr kumimoji="1" lang="ja-JP" altLang="en-US"/>
          </a:p>
        </p:txBody>
      </p:sp>
      <p:graphicFrame>
        <p:nvGraphicFramePr>
          <p:cNvPr id="6" name="表 4">
            <a:extLst>
              <a:ext uri="{FF2B5EF4-FFF2-40B4-BE49-F238E27FC236}">
                <a16:creationId xmlns:a16="http://schemas.microsoft.com/office/drawing/2014/main" id="{07A8510B-DE74-98F9-C5FD-FEE59C217B7D}"/>
              </a:ext>
            </a:extLst>
          </p:cNvPr>
          <p:cNvGraphicFramePr>
            <a:graphicFrameLocks noGrp="1"/>
          </p:cNvGraphicFramePr>
          <p:nvPr>
            <p:extLst>
              <p:ext uri="{D42A27DB-BD31-4B8C-83A1-F6EECF244321}">
                <p14:modId xmlns:p14="http://schemas.microsoft.com/office/powerpoint/2010/main" val="3821758106"/>
              </p:ext>
            </p:extLst>
          </p:nvPr>
        </p:nvGraphicFramePr>
        <p:xfrm>
          <a:off x="337424" y="694499"/>
          <a:ext cx="11482665" cy="5893692"/>
        </p:xfrm>
        <a:graphic>
          <a:graphicData uri="http://schemas.openxmlformats.org/drawingml/2006/table">
            <a:tbl>
              <a:tblPr firstRow="1" bandRow="1">
                <a:tableStyleId>{5940675A-B579-460E-94D1-54222C63F5DA}</a:tableStyleId>
              </a:tblPr>
              <a:tblGrid>
                <a:gridCol w="3487956">
                  <a:extLst>
                    <a:ext uri="{9D8B030D-6E8A-4147-A177-3AD203B41FA5}">
                      <a16:colId xmlns:a16="http://schemas.microsoft.com/office/drawing/2014/main" val="3151440816"/>
                    </a:ext>
                  </a:extLst>
                </a:gridCol>
                <a:gridCol w="2664903">
                  <a:extLst>
                    <a:ext uri="{9D8B030D-6E8A-4147-A177-3AD203B41FA5}">
                      <a16:colId xmlns:a16="http://schemas.microsoft.com/office/drawing/2014/main" val="1305146007"/>
                    </a:ext>
                  </a:extLst>
                </a:gridCol>
                <a:gridCol w="2664903">
                  <a:extLst>
                    <a:ext uri="{9D8B030D-6E8A-4147-A177-3AD203B41FA5}">
                      <a16:colId xmlns:a16="http://schemas.microsoft.com/office/drawing/2014/main" val="3688941045"/>
                    </a:ext>
                  </a:extLst>
                </a:gridCol>
                <a:gridCol w="2664903">
                  <a:extLst>
                    <a:ext uri="{9D8B030D-6E8A-4147-A177-3AD203B41FA5}">
                      <a16:colId xmlns:a16="http://schemas.microsoft.com/office/drawing/2014/main" val="2159999055"/>
                    </a:ext>
                  </a:extLst>
                </a:gridCol>
              </a:tblGrid>
              <a:tr h="280652">
                <a:tc>
                  <a:txBody>
                    <a:bodyPr/>
                    <a:lstStyle/>
                    <a:p>
                      <a:pPr algn="l">
                        <a:lnSpc>
                          <a:spcPct val="120000"/>
                        </a:lnSpc>
                      </a:pPr>
                      <a:r>
                        <a:rPr kumimoji="1" lang="ja-JP" altLang="en-US" sz="1000">
                          <a:solidFill>
                            <a:schemeClr val="tx1">
                              <a:lumMod val="75000"/>
                              <a:lumOff val="25000"/>
                            </a:schemeClr>
                          </a:solidFill>
                          <a:latin typeface="+mn-ea"/>
                          <a:ea typeface="+mn-ea"/>
                        </a:rPr>
                        <a:t>項目はエンドポイントマネージャー実装機能に準拠</a:t>
                      </a:r>
                    </a:p>
                  </a:txBody>
                  <a:tcPr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000">
                          <a:solidFill>
                            <a:schemeClr val="bg1"/>
                          </a:solidFill>
                          <a:latin typeface="+mn-ea"/>
                          <a:ea typeface="+mn-ea"/>
                        </a:rPr>
                        <a:t>Microsoft Intune</a:t>
                      </a:r>
                      <a:endParaRPr kumimoji="1" lang="ja-JP" altLang="en-US" sz="1000">
                        <a:solidFill>
                          <a:schemeClr val="bg1"/>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9649F"/>
                    </a:solidFill>
                  </a:tcPr>
                </a:tc>
                <a:tc>
                  <a:txBody>
                    <a:bodyPr/>
                    <a:lstStyle/>
                    <a:p>
                      <a:pPr algn="ctr">
                        <a:lnSpc>
                          <a:spcPct val="120000"/>
                        </a:lnSpc>
                      </a:pPr>
                      <a:r>
                        <a:rPr kumimoji="1" lang="ja-JP" altLang="en-US" sz="1000">
                          <a:solidFill>
                            <a:schemeClr val="bg1"/>
                          </a:solidFill>
                          <a:latin typeface="+mn-ea"/>
                          <a:ea typeface="+mn-ea"/>
                        </a:rPr>
                        <a:t>エンドポイントマネージャー</a:t>
                      </a:r>
                      <a:r>
                        <a:rPr kumimoji="1" lang="en-US" altLang="ja-JP" sz="1000">
                          <a:solidFill>
                            <a:schemeClr val="bg1"/>
                          </a:solidFill>
                          <a:latin typeface="+mn-ea"/>
                          <a:ea typeface="+mn-ea"/>
                        </a:rPr>
                        <a:t> </a:t>
                      </a:r>
                      <a:r>
                        <a:rPr kumimoji="1" lang="ja-JP" altLang="en-US" sz="1000">
                          <a:solidFill>
                            <a:schemeClr val="bg1"/>
                          </a:solidFill>
                          <a:latin typeface="+mn-ea"/>
                          <a:ea typeface="+mn-ea"/>
                        </a:rPr>
                        <a:t>オンプレ版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a:lnSpc>
                          <a:spcPct val="120000"/>
                        </a:lnSpc>
                      </a:pPr>
                      <a:r>
                        <a:rPr kumimoji="1" lang="ja-JP" altLang="en-US" sz="1000">
                          <a:solidFill>
                            <a:schemeClr val="bg1"/>
                          </a:solidFill>
                          <a:latin typeface="+mn-ea"/>
                          <a:ea typeface="+mn-ea"/>
                        </a:rPr>
                        <a:t>エンドポイントマネージャー</a:t>
                      </a:r>
                      <a:r>
                        <a:rPr kumimoji="1" lang="en-US" altLang="ja-JP" sz="1000">
                          <a:solidFill>
                            <a:schemeClr val="bg1"/>
                          </a:solidFill>
                          <a:latin typeface="+mn-ea"/>
                          <a:ea typeface="+mn-ea"/>
                        </a:rPr>
                        <a:t> </a:t>
                      </a:r>
                      <a:r>
                        <a:rPr kumimoji="1" lang="ja-JP" altLang="en-US" sz="1000">
                          <a:solidFill>
                            <a:schemeClr val="bg1"/>
                          </a:solidFill>
                          <a:latin typeface="+mn-ea"/>
                          <a:ea typeface="+mn-ea"/>
                        </a:rPr>
                        <a:t>クラウド版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2795276843"/>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管理コンソールの権限分散</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892554183"/>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管理コンソール上の操作履歴取得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863271648"/>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ハードウェア情報の取得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r>
                        <a:rPr kumimoji="1" lang="ja-JP" altLang="en-US" sz="1000" b="1">
                          <a:solidFill>
                            <a:srgbClr val="C00000"/>
                          </a:solidFill>
                          <a:latin typeface="+mn-ea"/>
                          <a:ea typeface="+mn-ea"/>
                        </a:rPr>
                        <a:t>収集間隔は</a:t>
                      </a:r>
                      <a:r>
                        <a:rPr kumimoji="1" lang="en-US" altLang="ja-JP" sz="1000" b="1">
                          <a:solidFill>
                            <a:srgbClr val="C00000"/>
                          </a:solidFill>
                          <a:latin typeface="+mn-ea"/>
                          <a:ea typeface="+mn-ea"/>
                        </a:rPr>
                        <a:t>7</a:t>
                      </a:r>
                      <a:r>
                        <a:rPr kumimoji="1" lang="ja-JP" altLang="en-US" sz="1000" b="1">
                          <a:solidFill>
                            <a:srgbClr val="C00000"/>
                          </a:solidFill>
                          <a:latin typeface="+mn-ea"/>
                          <a:ea typeface="+mn-ea"/>
                        </a:rPr>
                        <a:t>日</a:t>
                      </a: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●（定期収集間隔は</a:t>
                      </a:r>
                      <a:r>
                        <a:rPr kumimoji="1" lang="en-US" altLang="ja-JP" sz="1000" dirty="0">
                          <a:solidFill>
                            <a:schemeClr val="tx1">
                              <a:lumMod val="75000"/>
                              <a:lumOff val="25000"/>
                            </a:schemeClr>
                          </a:solidFill>
                          <a:latin typeface="+mn-ea"/>
                          <a:ea typeface="+mn-ea"/>
                        </a:rPr>
                        <a:t>1</a:t>
                      </a:r>
                      <a:r>
                        <a:rPr kumimoji="1" lang="ja-JP" altLang="en-US" sz="1000">
                          <a:solidFill>
                            <a:schemeClr val="tx1">
                              <a:lumMod val="75000"/>
                              <a:lumOff val="25000"/>
                            </a:schemeClr>
                          </a:solidFill>
                          <a:latin typeface="+mn-ea"/>
                          <a:ea typeface="+mn-ea"/>
                        </a:rPr>
                        <a:t>時間）</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●（定期収集間隔は</a:t>
                      </a:r>
                      <a:r>
                        <a:rPr kumimoji="1" lang="en-US" altLang="ja-JP" sz="1000" dirty="0">
                          <a:solidFill>
                            <a:schemeClr val="tx1">
                              <a:lumMod val="75000"/>
                              <a:lumOff val="25000"/>
                            </a:schemeClr>
                          </a:solidFill>
                          <a:latin typeface="+mn-ea"/>
                          <a:ea typeface="+mn-ea"/>
                        </a:rPr>
                        <a:t>12</a:t>
                      </a:r>
                      <a:r>
                        <a:rPr kumimoji="1" lang="ja-JP" altLang="en-US" sz="1000">
                          <a:solidFill>
                            <a:schemeClr val="tx1">
                              <a:lumMod val="75000"/>
                              <a:lumOff val="25000"/>
                            </a:schemeClr>
                          </a:solidFill>
                          <a:latin typeface="+mn-ea"/>
                          <a:ea typeface="+mn-ea"/>
                        </a:rPr>
                        <a:t>時間</a:t>
                      </a:r>
                      <a:r>
                        <a:rPr kumimoji="1" lang="en-US" altLang="ja-JP" sz="1000" dirty="0">
                          <a:solidFill>
                            <a:schemeClr val="tx1">
                              <a:lumMod val="75000"/>
                              <a:lumOff val="25000"/>
                            </a:schemeClr>
                          </a:solidFill>
                          <a:latin typeface="+mn-ea"/>
                          <a:ea typeface="+mn-ea"/>
                        </a:rPr>
                        <a:t>/</a:t>
                      </a:r>
                      <a:r>
                        <a:rPr kumimoji="1" lang="ja-JP" altLang="en-US" sz="1000">
                          <a:solidFill>
                            <a:schemeClr val="tx1">
                              <a:lumMod val="75000"/>
                              <a:lumOff val="25000"/>
                            </a:schemeClr>
                          </a:solidFill>
                          <a:latin typeface="+mn-ea"/>
                          <a:ea typeface="+mn-ea"/>
                        </a:rPr>
                        <a:t>手動実行）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799480126"/>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インストールアプリ情報の取得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r>
                        <a:rPr kumimoji="1" lang="ja-JP" altLang="en-US" sz="1000" b="1">
                          <a:solidFill>
                            <a:srgbClr val="C00000"/>
                          </a:solidFill>
                          <a:latin typeface="+mn-ea"/>
                          <a:ea typeface="+mn-ea"/>
                        </a:rPr>
                        <a:t>収集間隔は</a:t>
                      </a:r>
                      <a:r>
                        <a:rPr kumimoji="1" lang="en-US" altLang="ja-JP" sz="1000" b="1">
                          <a:solidFill>
                            <a:srgbClr val="C00000"/>
                          </a:solidFill>
                          <a:latin typeface="+mn-ea"/>
                          <a:ea typeface="+mn-ea"/>
                        </a:rPr>
                        <a:t>7</a:t>
                      </a:r>
                      <a:r>
                        <a:rPr kumimoji="1" lang="ja-JP" altLang="en-US" sz="1000" b="1">
                          <a:solidFill>
                            <a:srgbClr val="C00000"/>
                          </a:solidFill>
                          <a:latin typeface="+mn-ea"/>
                          <a:ea typeface="+mn-ea"/>
                        </a:rPr>
                        <a:t>日・ストアアプリのみ</a:t>
                      </a: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●（定期収集間隔は</a:t>
                      </a:r>
                      <a:r>
                        <a:rPr kumimoji="1" lang="en-US" altLang="ja-JP" sz="1000" dirty="0">
                          <a:solidFill>
                            <a:schemeClr val="tx1">
                              <a:lumMod val="75000"/>
                              <a:lumOff val="25000"/>
                            </a:schemeClr>
                          </a:solidFill>
                          <a:latin typeface="+mn-ea"/>
                          <a:ea typeface="+mn-ea"/>
                        </a:rPr>
                        <a:t>1</a:t>
                      </a:r>
                      <a:r>
                        <a:rPr kumimoji="1" lang="ja-JP" altLang="en-US" sz="1000">
                          <a:solidFill>
                            <a:schemeClr val="tx1">
                              <a:lumMod val="75000"/>
                              <a:lumOff val="25000"/>
                            </a:schemeClr>
                          </a:solidFill>
                          <a:latin typeface="+mn-ea"/>
                          <a:ea typeface="+mn-ea"/>
                        </a:rPr>
                        <a:t>時間）</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●（定期収集間隔は</a:t>
                      </a:r>
                      <a:r>
                        <a:rPr kumimoji="1" lang="en-US" altLang="ja-JP" sz="1000" dirty="0">
                          <a:solidFill>
                            <a:schemeClr val="tx1">
                              <a:lumMod val="75000"/>
                              <a:lumOff val="25000"/>
                            </a:schemeClr>
                          </a:solidFill>
                          <a:latin typeface="+mn-ea"/>
                          <a:ea typeface="+mn-ea"/>
                        </a:rPr>
                        <a:t>12</a:t>
                      </a:r>
                      <a:r>
                        <a:rPr kumimoji="1" lang="ja-JP" altLang="en-US" sz="1000">
                          <a:solidFill>
                            <a:schemeClr val="tx1">
                              <a:lumMod val="75000"/>
                              <a:lumOff val="25000"/>
                            </a:schemeClr>
                          </a:solidFill>
                          <a:latin typeface="+mn-ea"/>
                          <a:ea typeface="+mn-ea"/>
                        </a:rPr>
                        <a:t>時間</a:t>
                      </a:r>
                      <a:r>
                        <a:rPr kumimoji="1" lang="en-US" altLang="ja-JP" sz="1000" dirty="0">
                          <a:solidFill>
                            <a:schemeClr val="tx1">
                              <a:lumMod val="75000"/>
                              <a:lumOff val="25000"/>
                            </a:schemeClr>
                          </a:solidFill>
                          <a:latin typeface="+mn-ea"/>
                          <a:ea typeface="+mn-ea"/>
                        </a:rPr>
                        <a:t>/</a:t>
                      </a:r>
                      <a:r>
                        <a:rPr kumimoji="1" lang="ja-JP" altLang="en-US" sz="1000">
                          <a:solidFill>
                            <a:schemeClr val="tx1">
                              <a:lumMod val="75000"/>
                              <a:lumOff val="25000"/>
                            </a:schemeClr>
                          </a:solidFill>
                          <a:latin typeface="+mn-ea"/>
                          <a:ea typeface="+mn-ea"/>
                        </a:rPr>
                        <a:t>手動実行）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625576903"/>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ソフトウェアライセンス管理（</a:t>
                      </a:r>
                      <a:r>
                        <a:rPr kumimoji="1" lang="en-US" altLang="ja-JP" sz="1000">
                          <a:solidFill>
                            <a:schemeClr val="tx1">
                              <a:lumMod val="75000"/>
                              <a:lumOff val="25000"/>
                            </a:schemeClr>
                          </a:solidFill>
                          <a:latin typeface="+mn-ea"/>
                          <a:ea typeface="+mn-ea"/>
                        </a:rPr>
                        <a:t>SAM)</a:t>
                      </a:r>
                      <a:endParaRPr kumimoji="1" lang="ja-JP" altLang="en-US" sz="10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r>
                        <a:rPr kumimoji="1" lang="en-US" altLang="ja-JP" sz="1000">
                          <a:solidFill>
                            <a:schemeClr val="tx1">
                              <a:lumMod val="75000"/>
                              <a:lumOff val="25000"/>
                            </a:schemeClr>
                          </a:solidFill>
                          <a:latin typeface="+mn-ea"/>
                          <a:ea typeface="+mn-ea"/>
                        </a:rPr>
                        <a:t>SARMS </a:t>
                      </a:r>
                      <a:r>
                        <a:rPr kumimoji="1" lang="ja-JP" altLang="en-US" sz="1000">
                          <a:solidFill>
                            <a:schemeClr val="tx1">
                              <a:lumMod val="75000"/>
                              <a:lumOff val="25000"/>
                            </a:schemeClr>
                          </a:solidFill>
                          <a:latin typeface="+mn-ea"/>
                          <a:ea typeface="+mn-ea"/>
                        </a:rPr>
                        <a:t>連携の必要あり）</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914103614"/>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アプリ</a:t>
                      </a:r>
                      <a:r>
                        <a:rPr kumimoji="1" lang="en-US" altLang="ja-JP" sz="1000">
                          <a:solidFill>
                            <a:schemeClr val="tx1">
                              <a:lumMod val="75000"/>
                              <a:lumOff val="25000"/>
                            </a:schemeClr>
                          </a:solidFill>
                          <a:latin typeface="+mn-ea"/>
                          <a:ea typeface="+mn-ea"/>
                        </a:rPr>
                        <a:t> / </a:t>
                      </a:r>
                      <a:r>
                        <a:rPr kumimoji="1" lang="ja-JP" altLang="en-US" sz="1000">
                          <a:solidFill>
                            <a:schemeClr val="tx1">
                              <a:lumMod val="75000"/>
                              <a:lumOff val="25000"/>
                            </a:schemeClr>
                          </a:solidFill>
                          <a:latin typeface="+mn-ea"/>
                          <a:ea typeface="+mn-ea"/>
                        </a:rPr>
                        <a:t>ファイル配信</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479985773"/>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メッセージ・アンケート配信</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833194356"/>
                  </a:ext>
                </a:extLst>
              </a:tr>
              <a:tr h="280652">
                <a:tc>
                  <a:txBody>
                    <a:bodyPr/>
                    <a:lstStyle/>
                    <a:p>
                      <a:pPr>
                        <a:lnSpc>
                          <a:spcPct val="120000"/>
                        </a:lnSpc>
                      </a:pPr>
                      <a:r>
                        <a:rPr kumimoji="1" lang="en-US" altLang="ja-JP" sz="1000">
                          <a:solidFill>
                            <a:schemeClr val="tx1">
                              <a:lumMod val="75000"/>
                              <a:lumOff val="25000"/>
                            </a:schemeClr>
                          </a:solidFill>
                          <a:latin typeface="+mn-ea"/>
                          <a:ea typeface="+mn-ea"/>
                        </a:rPr>
                        <a:t>BitLocker </a:t>
                      </a:r>
                      <a:r>
                        <a:rPr kumimoji="1" lang="ja-JP" altLang="en-US" sz="1000">
                          <a:solidFill>
                            <a:schemeClr val="tx1">
                              <a:lumMod val="75000"/>
                              <a:lumOff val="25000"/>
                            </a:schemeClr>
                          </a:solidFill>
                          <a:latin typeface="+mn-ea"/>
                          <a:ea typeface="+mn-ea"/>
                        </a:rPr>
                        <a:t>回復キーの取得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945018073"/>
                  </a:ext>
                </a:extLst>
              </a:tr>
              <a:tr h="280652">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000">
                          <a:solidFill>
                            <a:schemeClr val="tx1">
                              <a:lumMod val="75000"/>
                              <a:lumOff val="25000"/>
                            </a:schemeClr>
                          </a:solidFill>
                          <a:latin typeface="+mn-ea"/>
                          <a:ea typeface="+mn-ea"/>
                        </a:rPr>
                        <a:t>FU</a:t>
                      </a:r>
                      <a:r>
                        <a:rPr kumimoji="1" lang="ja-JP" altLang="en-US" sz="1000">
                          <a:solidFill>
                            <a:schemeClr val="tx1">
                              <a:lumMod val="75000"/>
                              <a:lumOff val="25000"/>
                            </a:schemeClr>
                          </a:solidFill>
                          <a:latin typeface="+mn-ea"/>
                          <a:ea typeface="+mn-ea"/>
                        </a:rPr>
                        <a:t>・</a:t>
                      </a:r>
                      <a:r>
                        <a:rPr kumimoji="1" lang="en-US" altLang="ja-JP" sz="1000">
                          <a:solidFill>
                            <a:schemeClr val="tx1">
                              <a:lumMod val="75000"/>
                              <a:lumOff val="25000"/>
                            </a:schemeClr>
                          </a:solidFill>
                          <a:latin typeface="+mn-ea"/>
                          <a:ea typeface="+mn-ea"/>
                        </a:rPr>
                        <a:t>QU </a:t>
                      </a:r>
                      <a:r>
                        <a:rPr kumimoji="1" lang="ja-JP" altLang="en-US" sz="1000">
                          <a:solidFill>
                            <a:schemeClr val="tx1">
                              <a:lumMod val="75000"/>
                              <a:lumOff val="25000"/>
                            </a:schemeClr>
                          </a:solidFill>
                          <a:latin typeface="+mn-ea"/>
                          <a:ea typeface="+mn-ea"/>
                        </a:rPr>
                        <a:t>の配布・適用・適用状況の把握</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434859644"/>
                  </a:ext>
                </a:extLst>
              </a:tr>
              <a:tr h="280652">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a:solidFill>
                            <a:schemeClr val="tx1">
                              <a:lumMod val="75000"/>
                              <a:lumOff val="25000"/>
                            </a:schemeClr>
                          </a:solidFill>
                          <a:latin typeface="+mn-ea"/>
                          <a:ea typeface="+mn-ea"/>
                        </a:rPr>
                        <a:t>記録メディアの使用禁止・読取専用設定</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965328611"/>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記録メディアの</a:t>
                      </a:r>
                      <a:r>
                        <a:rPr kumimoji="1" lang="en-US" altLang="ja-JP" sz="1000">
                          <a:solidFill>
                            <a:schemeClr val="tx1">
                              <a:lumMod val="75000"/>
                              <a:lumOff val="25000"/>
                            </a:schemeClr>
                          </a:solidFill>
                          <a:latin typeface="+mn-ea"/>
                          <a:ea typeface="+mn-ea"/>
                        </a:rPr>
                        <a:t> PC </a:t>
                      </a:r>
                      <a:r>
                        <a:rPr kumimoji="1" lang="ja-JP" altLang="en-US" sz="1000">
                          <a:solidFill>
                            <a:schemeClr val="tx1">
                              <a:lumMod val="75000"/>
                              <a:lumOff val="25000"/>
                            </a:schemeClr>
                          </a:solidFill>
                          <a:latin typeface="+mn-ea"/>
                          <a:ea typeface="+mn-ea"/>
                        </a:rPr>
                        <a:t>単位での制御設定</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631060888"/>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記録メディア利用の一時許可設定</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206760994"/>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記録メディアのシリアル単位での許可登録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414988104"/>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ログオン・ログオフログ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582619252"/>
                  </a:ext>
                </a:extLst>
              </a:tr>
              <a:tr h="280652">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a:solidFill>
                            <a:schemeClr val="tx1">
                              <a:lumMod val="75000"/>
                              <a:lumOff val="25000"/>
                            </a:schemeClr>
                          </a:solidFill>
                          <a:latin typeface="+mn-ea"/>
                          <a:ea typeface="+mn-ea"/>
                        </a:rPr>
                        <a:t>ウィンドウタイトル（アプリ利用）ログの取得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153446209"/>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ファイル操作ログ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088836850"/>
                  </a:ext>
                </a:extLst>
              </a:tr>
              <a:tr h="280652">
                <a:tc>
                  <a:txBody>
                    <a:bodyPr/>
                    <a:lstStyle/>
                    <a:p>
                      <a:pPr>
                        <a:lnSpc>
                          <a:spcPct val="120000"/>
                        </a:lnSpc>
                      </a:pPr>
                      <a:r>
                        <a:rPr kumimoji="1" lang="en-US" altLang="ja-JP" sz="1000">
                          <a:solidFill>
                            <a:schemeClr val="tx1">
                              <a:lumMod val="75000"/>
                              <a:lumOff val="25000"/>
                            </a:schemeClr>
                          </a:solidFill>
                          <a:latin typeface="+mn-ea"/>
                          <a:ea typeface="+mn-ea"/>
                        </a:rPr>
                        <a:t>Web </a:t>
                      </a:r>
                      <a:r>
                        <a:rPr kumimoji="1" lang="ja-JP" altLang="en-US" sz="1000">
                          <a:solidFill>
                            <a:schemeClr val="tx1">
                              <a:lumMod val="75000"/>
                              <a:lumOff val="25000"/>
                            </a:schemeClr>
                          </a:solidFill>
                          <a:latin typeface="+mn-ea"/>
                          <a:ea typeface="+mn-ea"/>
                        </a:rPr>
                        <a:t>アクセスログ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644241261"/>
                  </a:ext>
                </a:extLst>
              </a:tr>
              <a:tr h="280652">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a:solidFill>
                            <a:schemeClr val="tx1">
                              <a:lumMod val="75000"/>
                              <a:lumOff val="25000"/>
                            </a:schemeClr>
                          </a:solidFill>
                          <a:latin typeface="+mn-ea"/>
                          <a:ea typeface="+mn-ea"/>
                        </a:rPr>
                        <a:t>プリントログ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237377272"/>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周辺機器接続ログ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802061632"/>
                  </a:ext>
                </a:extLst>
              </a:tr>
              <a:tr h="280652">
                <a:tc>
                  <a:txBody>
                    <a:bodyPr/>
                    <a:lstStyle/>
                    <a:p>
                      <a:pPr>
                        <a:lnSpc>
                          <a:spcPct val="120000"/>
                        </a:lnSpc>
                      </a:pPr>
                      <a:r>
                        <a:rPr kumimoji="1" lang="ja-JP" altLang="en-US" sz="1000">
                          <a:solidFill>
                            <a:schemeClr val="tx1">
                              <a:lumMod val="75000"/>
                              <a:lumOff val="25000"/>
                            </a:schemeClr>
                          </a:solidFill>
                          <a:latin typeface="+mn-ea"/>
                          <a:ea typeface="+mn-ea"/>
                        </a:rPr>
                        <a:t>アプリ稼働・アプリ通ログ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n-ea"/>
                          <a:ea typeface="+mn-ea"/>
                        </a:rPr>
                        <a:t>●（オプション機能）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63441800"/>
                  </a:ext>
                </a:extLst>
              </a:tr>
            </a:tbl>
          </a:graphicData>
        </a:graphic>
      </p:graphicFrame>
    </p:spTree>
    <p:extLst>
      <p:ext uri="{BB962C8B-B14F-4D97-AF65-F5344CB8AC3E}">
        <p14:creationId xmlns:p14="http://schemas.microsoft.com/office/powerpoint/2010/main" val="268964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7B254E15-9CCE-E5BB-1CEF-B935BFBDBA0B}"/>
              </a:ext>
            </a:extLst>
          </p:cNvPr>
          <p:cNvSpPr>
            <a:spLocks noGrp="1"/>
          </p:cNvSpPr>
          <p:nvPr>
            <p:ph type="body" sz="quarter" idx="15"/>
          </p:nvPr>
        </p:nvSpPr>
        <p:spPr/>
        <p:txBody>
          <a:bodyPr/>
          <a:lstStyle/>
          <a:p>
            <a:r>
              <a:rPr lang="ja-JP" altLang="en-US"/>
              <a:t>参考：</a:t>
            </a:r>
            <a:r>
              <a:rPr lang="en-US" altLang="ja-JP" dirty="0"/>
              <a:t>Microsoft Intune </a:t>
            </a:r>
            <a:r>
              <a:rPr lang="ja-JP" altLang="en-US"/>
              <a:t>で取得できるログ</a:t>
            </a:r>
          </a:p>
        </p:txBody>
      </p:sp>
      <p:sp>
        <p:nvSpPr>
          <p:cNvPr id="8" name="テキスト プレースホルダー 7">
            <a:extLst>
              <a:ext uri="{FF2B5EF4-FFF2-40B4-BE49-F238E27FC236}">
                <a16:creationId xmlns:a16="http://schemas.microsoft.com/office/drawing/2014/main" id="{FA4D77FF-8E0E-D514-5151-453F9EA62E5F}"/>
              </a:ext>
            </a:extLst>
          </p:cNvPr>
          <p:cNvSpPr>
            <a:spLocks noGrp="1"/>
          </p:cNvSpPr>
          <p:nvPr>
            <p:ph type="body" sz="quarter" idx="17"/>
          </p:nvPr>
        </p:nvSpPr>
        <p:spPr>
          <a:xfrm>
            <a:off x="366288" y="747224"/>
            <a:ext cx="11459424" cy="2397836"/>
          </a:xfrm>
        </p:spPr>
        <p:txBody>
          <a:bodyPr/>
          <a:lstStyle/>
          <a:p>
            <a:r>
              <a:rPr lang="en" altLang="ja-JP" b="0" dirty="0"/>
              <a:t>Microsoft Intune </a:t>
            </a:r>
            <a:r>
              <a:rPr lang="ja-JP" altLang="en-US" b="0"/>
              <a:t>においても、下記のようなログが取得できます。</a:t>
            </a:r>
          </a:p>
          <a:p>
            <a:r>
              <a:rPr lang="ja-JP" altLang="en-US" b="0"/>
              <a:t>出典：</a:t>
            </a:r>
            <a:r>
              <a:rPr lang="en" altLang="ja-JP" b="0" dirty="0">
                <a:hlinkClick r:id="rId2"/>
              </a:rPr>
              <a:t>https://learn.microsoft.com/ja-jp/defender-xdr/advanced-hunting-schema-tables?view=o365-worldwide</a:t>
            </a:r>
            <a:endParaRPr lang="en" altLang="ja-JP" b="0" dirty="0"/>
          </a:p>
          <a:p>
            <a:r>
              <a:rPr lang="ja-JP" altLang="en" b="0"/>
              <a:t>・</a:t>
            </a:r>
            <a:r>
              <a:rPr lang="en" altLang="ja-JP" b="0" dirty="0"/>
              <a:t>Microsoft Defender</a:t>
            </a:r>
            <a:r>
              <a:rPr lang="ja-JP" altLang="en-US" b="0"/>
              <a:t>ウイルス対策やエクスプロイト保護などのセキュリティ コントロールによってトリガーされるイベントを含む、複数のイベントの種類</a:t>
            </a:r>
          </a:p>
          <a:p>
            <a:r>
              <a:rPr lang="ja-JP" altLang="en-US" b="0"/>
              <a:t>・ファイルの作成、変更、およびその他のファイル システム イベント</a:t>
            </a:r>
          </a:p>
          <a:p>
            <a:r>
              <a:rPr lang="ja-JP" altLang="en-US" b="0"/>
              <a:t>・プロセスの作成と関連イベント</a:t>
            </a:r>
          </a:p>
          <a:p>
            <a:endParaRPr lang="ja-JP" altLang="en-US" b="0"/>
          </a:p>
          <a:p>
            <a:r>
              <a:rPr lang="ja-JP" altLang="en-US" b="0"/>
              <a:t>しかし、</a:t>
            </a:r>
            <a:r>
              <a:rPr lang="en" altLang="ja-JP" b="0" dirty="0"/>
              <a:t>LANSCOPE </a:t>
            </a:r>
            <a:r>
              <a:rPr lang="ja-JP" altLang="en-US" b="0"/>
              <a:t>エンドポイントマネージャー クラウド版で取得できるウィンドウタイトルログや </a:t>
            </a:r>
            <a:r>
              <a:rPr lang="en" altLang="ja-JP" b="0" dirty="0"/>
              <a:t>Web </a:t>
            </a:r>
            <a:r>
              <a:rPr lang="ja-JP" altLang="en-US" b="0"/>
              <a:t>アクセスログ、記録メディアの利用ログなど</a:t>
            </a:r>
          </a:p>
          <a:p>
            <a:r>
              <a:rPr lang="en" altLang="ja-JP" b="0" dirty="0"/>
              <a:t>PC </a:t>
            </a:r>
            <a:r>
              <a:rPr lang="ja-JP" altLang="en-US" b="0"/>
              <a:t>利用者の操作に基づくログは </a:t>
            </a:r>
            <a:r>
              <a:rPr lang="en" altLang="ja-JP" b="0" dirty="0"/>
              <a:t>Microsoft Intune </a:t>
            </a:r>
            <a:r>
              <a:rPr lang="ja-JP" altLang="en-US" b="0"/>
              <a:t>では網羅的に取得できません。</a:t>
            </a:r>
          </a:p>
          <a:p>
            <a:r>
              <a:rPr lang="ja-JP" altLang="en-US" b="0"/>
              <a:t>内部統制・情報漏洩対策の観点からも、</a:t>
            </a:r>
            <a:r>
              <a:rPr lang="en" altLang="ja-JP" b="0" dirty="0"/>
              <a:t>PC </a:t>
            </a:r>
            <a:r>
              <a:rPr lang="ja-JP" altLang="en-US" b="0"/>
              <a:t>の利用状況を見える化する場合、</a:t>
            </a:r>
            <a:r>
              <a:rPr lang="en" altLang="ja-JP" b="0" dirty="0"/>
              <a:t>IT </a:t>
            </a:r>
            <a:r>
              <a:rPr lang="ja-JP" altLang="en-US" b="0"/>
              <a:t>資産管理ツールの併用を推奨します。</a:t>
            </a:r>
          </a:p>
        </p:txBody>
      </p:sp>
    </p:spTree>
    <p:extLst>
      <p:ext uri="{BB962C8B-B14F-4D97-AF65-F5344CB8AC3E}">
        <p14:creationId xmlns:p14="http://schemas.microsoft.com/office/powerpoint/2010/main" val="103284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83B8AD1-7F14-BA78-B522-1B5C629D6490}"/>
              </a:ext>
            </a:extLst>
          </p:cNvPr>
          <p:cNvSpPr>
            <a:spLocks noGrp="1"/>
          </p:cNvSpPr>
          <p:nvPr>
            <p:ph type="body" sz="quarter" idx="14"/>
          </p:nvPr>
        </p:nvSpPr>
        <p:spPr>
          <a:xfrm>
            <a:off x="1846430" y="3295695"/>
            <a:ext cx="8914090" cy="427361"/>
          </a:xfrm>
        </p:spPr>
        <p:txBody>
          <a:bodyPr/>
          <a:lstStyle/>
          <a:p>
            <a:r>
              <a:rPr lang="en-US" altLang="ja-JP" dirty="0"/>
              <a:t>Microsoft Intune </a:t>
            </a:r>
            <a:r>
              <a:rPr lang="ja-JP" altLang="en-US"/>
              <a:t>併用の導入事例・ユーザーヒアリング</a:t>
            </a:r>
            <a:endParaRPr lang="en-US" altLang="ja-JP" dirty="0"/>
          </a:p>
        </p:txBody>
      </p:sp>
    </p:spTree>
    <p:extLst>
      <p:ext uri="{BB962C8B-B14F-4D97-AF65-F5344CB8AC3E}">
        <p14:creationId xmlns:p14="http://schemas.microsoft.com/office/powerpoint/2010/main" val="152303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F726262D-7056-A26C-0DCE-C06FE8C65C7C}"/>
              </a:ext>
            </a:extLst>
          </p:cNvPr>
          <p:cNvSpPr>
            <a:spLocks/>
          </p:cNvSpPr>
          <p:nvPr/>
        </p:nvSpPr>
        <p:spPr>
          <a:xfrm flipV="1">
            <a:off x="1" y="711799"/>
            <a:ext cx="12191999" cy="1863620"/>
          </a:xfrm>
          <a:prstGeom prst="rect">
            <a:avLst/>
          </a:prstGeom>
          <a:gradFill flip="none" rotWithShape="1">
            <a:gsLst>
              <a:gs pos="0">
                <a:srgbClr val="FEF0E8">
                  <a:lumMod val="100000"/>
                </a:srgbClr>
              </a:gs>
              <a:gs pos="82000">
                <a:srgbClr val="E71E1A"/>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E7097AE-7A0D-C884-48A8-D623E6036BAE}"/>
              </a:ext>
            </a:extLst>
          </p:cNvPr>
          <p:cNvSpPr txBox="1"/>
          <p:nvPr/>
        </p:nvSpPr>
        <p:spPr>
          <a:xfrm>
            <a:off x="327171" y="947956"/>
            <a:ext cx="6606296" cy="307777"/>
          </a:xfrm>
          <a:prstGeom prst="rect">
            <a:avLst/>
          </a:prstGeom>
          <a:noFill/>
        </p:spPr>
        <p:txBody>
          <a:bodyPr wrap="none" rtlCol="0">
            <a:spAutoFit/>
          </a:bodyPr>
          <a:lstStyle/>
          <a:p>
            <a:r>
              <a:rPr kumimoji="1" lang="ja-JP" altLang="en-US" sz="1400" b="1">
                <a:solidFill>
                  <a:schemeClr val="bg1"/>
                </a:solidFill>
              </a:rPr>
              <a:t>アルファテック・ソリューションズ株式会社</a:t>
            </a:r>
            <a:r>
              <a:rPr kumimoji="1" lang="en-US" altLang="ja-JP" sz="1400" b="1" dirty="0">
                <a:solidFill>
                  <a:schemeClr val="bg1"/>
                </a:solidFill>
              </a:rPr>
              <a:t> </a:t>
            </a:r>
            <a:r>
              <a:rPr kumimoji="1" lang="ja-JP" altLang="en-US" sz="1400" b="1">
                <a:solidFill>
                  <a:schemeClr val="bg1"/>
                </a:solidFill>
              </a:rPr>
              <a:t>様（</a:t>
            </a:r>
            <a:r>
              <a:rPr kumimoji="1" lang="en-US" altLang="ja-JP" sz="1400" b="1" dirty="0">
                <a:solidFill>
                  <a:schemeClr val="bg1"/>
                </a:solidFill>
              </a:rPr>
              <a:t>IT</a:t>
            </a:r>
            <a:r>
              <a:rPr kumimoji="1" lang="ja-JP" altLang="en-US" sz="1400" b="1">
                <a:solidFill>
                  <a:schemeClr val="bg1"/>
                </a:solidFill>
              </a:rPr>
              <a:t>・情報通信</a:t>
            </a:r>
            <a:r>
              <a:rPr kumimoji="1" lang="en-US" altLang="ja-JP" sz="1400" b="1" dirty="0">
                <a:solidFill>
                  <a:schemeClr val="bg1"/>
                </a:solidFill>
              </a:rPr>
              <a:t> / 100〜299</a:t>
            </a:r>
            <a:r>
              <a:rPr kumimoji="1" lang="ja-JP" altLang="en-US" sz="1400" b="1">
                <a:solidFill>
                  <a:schemeClr val="bg1"/>
                </a:solidFill>
              </a:rPr>
              <a:t>名）</a:t>
            </a:r>
          </a:p>
        </p:txBody>
      </p:sp>
      <p:sp>
        <p:nvSpPr>
          <p:cNvPr id="13" name="テキスト ボックス 12">
            <a:extLst>
              <a:ext uri="{FF2B5EF4-FFF2-40B4-BE49-F238E27FC236}">
                <a16:creationId xmlns:a16="http://schemas.microsoft.com/office/drawing/2014/main" id="{CF19C397-8268-2A02-DD86-8EA644B36F65}"/>
              </a:ext>
            </a:extLst>
          </p:cNvPr>
          <p:cNvSpPr txBox="1"/>
          <p:nvPr/>
        </p:nvSpPr>
        <p:spPr>
          <a:xfrm>
            <a:off x="318782" y="1257083"/>
            <a:ext cx="11148968" cy="1147558"/>
          </a:xfrm>
          <a:prstGeom prst="rect">
            <a:avLst/>
          </a:prstGeom>
          <a:noFill/>
        </p:spPr>
        <p:txBody>
          <a:bodyPr wrap="square" rtlCol="0">
            <a:spAutoFit/>
          </a:bodyPr>
          <a:lstStyle/>
          <a:p>
            <a:pPr>
              <a:lnSpc>
                <a:spcPct val="150000"/>
              </a:lnSpc>
            </a:pPr>
            <a:r>
              <a:rPr kumimoji="1" lang="ja-JP" altLang="en-US" sz="2400" b="1">
                <a:solidFill>
                  <a:schemeClr val="bg1"/>
                </a:solidFill>
              </a:rPr>
              <a:t>エンドポイントマネージャー</a:t>
            </a:r>
            <a:r>
              <a:rPr kumimoji="1" lang="en-US" altLang="ja-JP" sz="2400" b="1" dirty="0">
                <a:solidFill>
                  <a:schemeClr val="bg1"/>
                </a:solidFill>
              </a:rPr>
              <a:t> </a:t>
            </a:r>
            <a:r>
              <a:rPr kumimoji="1" lang="ja-JP" altLang="en-US" sz="2400" b="1">
                <a:solidFill>
                  <a:schemeClr val="bg1"/>
                </a:solidFill>
              </a:rPr>
              <a:t>クラウド版を</a:t>
            </a:r>
            <a:endParaRPr kumimoji="1" lang="en-US" altLang="ja-JP" sz="2400" b="1" dirty="0">
              <a:solidFill>
                <a:schemeClr val="bg1"/>
              </a:solidFill>
            </a:endParaRPr>
          </a:p>
          <a:p>
            <a:pPr>
              <a:lnSpc>
                <a:spcPct val="150000"/>
              </a:lnSpc>
            </a:pPr>
            <a:r>
              <a:rPr lang="en-US" altLang="ja-JP" sz="2400" b="1" dirty="0">
                <a:solidFill>
                  <a:schemeClr val="bg1"/>
                </a:solidFill>
              </a:rPr>
              <a:t>Microsoft Intune </a:t>
            </a:r>
            <a:r>
              <a:rPr lang="ja-JP" altLang="en-US" sz="2400" b="1">
                <a:solidFill>
                  <a:schemeClr val="bg1"/>
                </a:solidFill>
              </a:rPr>
              <a:t>と併用し、端末管理・ログ管理を確立</a:t>
            </a:r>
            <a:endParaRPr kumimoji="1" lang="ja-JP" altLang="en-US" sz="2400" b="1">
              <a:solidFill>
                <a:schemeClr val="bg1"/>
              </a:solidFill>
            </a:endParaRPr>
          </a:p>
        </p:txBody>
      </p:sp>
      <p:sp>
        <p:nvSpPr>
          <p:cNvPr id="14" name="テキスト ボックス 13">
            <a:extLst>
              <a:ext uri="{FF2B5EF4-FFF2-40B4-BE49-F238E27FC236}">
                <a16:creationId xmlns:a16="http://schemas.microsoft.com/office/drawing/2014/main" id="{A9CC4A1E-8D16-4904-8B4C-BDB2FBCB52B0}"/>
              </a:ext>
            </a:extLst>
          </p:cNvPr>
          <p:cNvSpPr txBox="1"/>
          <p:nvPr/>
        </p:nvSpPr>
        <p:spPr>
          <a:xfrm>
            <a:off x="436229" y="3767086"/>
            <a:ext cx="11090242" cy="588110"/>
          </a:xfrm>
          <a:prstGeom prst="rect">
            <a:avLst/>
          </a:prstGeom>
          <a:noFill/>
        </p:spPr>
        <p:txBody>
          <a:bodyPr wrap="square" rtlCol="0">
            <a:spAutoFit/>
          </a:bodyPr>
          <a:lstStyle/>
          <a:p>
            <a:pPr algn="just">
              <a:lnSpc>
                <a:spcPct val="140000"/>
              </a:lnSpc>
            </a:pPr>
            <a:r>
              <a:rPr lang="ja-JP" altLang="en-US" sz="1200">
                <a:solidFill>
                  <a:schemeClr val="tx1">
                    <a:lumMod val="75000"/>
                    <a:lumOff val="25000"/>
                  </a:schemeClr>
                </a:solidFill>
                <a:latin typeface="Yu Gothic" panose="020B0400000000000000" pitchFamily="34" charset="-128"/>
                <a:ea typeface="Yu Gothic" panose="020B0400000000000000" pitchFamily="34" charset="-128"/>
                <a:cs typeface="Meiryo" charset="-128"/>
              </a:rPr>
              <a:t>オンプレミス型のように環境を構築する必要がないクラウド型の製品である点は選定の大前提であった。</a:t>
            </a:r>
            <a:endParaRPr lang="en-US" altLang="ja-JP" sz="1200" dirty="0">
              <a:solidFill>
                <a:schemeClr val="tx1">
                  <a:lumMod val="75000"/>
                  <a:lumOff val="25000"/>
                </a:schemeClr>
              </a:solidFill>
              <a:latin typeface="Yu Gothic" panose="020B0400000000000000" pitchFamily="34" charset="-128"/>
              <a:ea typeface="Yu Gothic" panose="020B0400000000000000" pitchFamily="34" charset="-128"/>
              <a:cs typeface="Meiryo" charset="-128"/>
            </a:endParaRPr>
          </a:p>
          <a:p>
            <a:pPr algn="just">
              <a:lnSpc>
                <a:spcPct val="140000"/>
              </a:lnSpc>
            </a:pPr>
            <a:r>
              <a:rPr lang="ja-JP" altLang="en-US" sz="1200">
                <a:solidFill>
                  <a:schemeClr val="tx1">
                    <a:lumMod val="75000"/>
                    <a:lumOff val="25000"/>
                  </a:schemeClr>
                </a:solidFill>
                <a:latin typeface="Yu Gothic" panose="020B0400000000000000" pitchFamily="34" charset="-128"/>
                <a:ea typeface="Yu Gothic" panose="020B0400000000000000" pitchFamily="34" charset="-128"/>
                <a:cs typeface="Meiryo" charset="-128"/>
              </a:rPr>
              <a:t>「</a:t>
            </a:r>
            <a:r>
              <a:rPr lang="en-US" altLang="ja-JP" sz="1200" dirty="0">
                <a:solidFill>
                  <a:schemeClr val="tx1">
                    <a:lumMod val="75000"/>
                    <a:lumOff val="25000"/>
                  </a:schemeClr>
                </a:solidFill>
                <a:latin typeface="Yu Gothic" panose="020B0400000000000000" pitchFamily="34" charset="-128"/>
                <a:ea typeface="Yu Gothic" panose="020B0400000000000000" pitchFamily="34" charset="-128"/>
                <a:cs typeface="Meiryo" charset="-128"/>
              </a:rPr>
              <a:t>Microsoft Intune</a:t>
            </a:r>
            <a:r>
              <a:rPr lang="ja-JP" altLang="en-US" sz="1200">
                <a:solidFill>
                  <a:schemeClr val="tx1">
                    <a:lumMod val="75000"/>
                    <a:lumOff val="25000"/>
                  </a:schemeClr>
                </a:solidFill>
                <a:latin typeface="Yu Gothic" panose="020B0400000000000000" pitchFamily="34" charset="-128"/>
                <a:ea typeface="Yu Gothic" panose="020B0400000000000000" pitchFamily="34" charset="-128"/>
                <a:cs typeface="Meiryo" charset="-128"/>
              </a:rPr>
              <a:t>」と併用して、内部統制を目的とした操作ログの収集と管理ができる点を評価。</a:t>
            </a:r>
          </a:p>
        </p:txBody>
      </p:sp>
      <p:sp>
        <p:nvSpPr>
          <p:cNvPr id="15" name="テキスト ボックス 14">
            <a:extLst>
              <a:ext uri="{FF2B5EF4-FFF2-40B4-BE49-F238E27FC236}">
                <a16:creationId xmlns:a16="http://schemas.microsoft.com/office/drawing/2014/main" id="{6DDC3044-CCF9-9F72-768F-A1D6F9E9FA9E}"/>
              </a:ext>
            </a:extLst>
          </p:cNvPr>
          <p:cNvSpPr txBox="1"/>
          <p:nvPr/>
        </p:nvSpPr>
        <p:spPr>
          <a:xfrm>
            <a:off x="523039" y="3378051"/>
            <a:ext cx="10481878" cy="307777"/>
          </a:xfrm>
          <a:prstGeom prst="rect">
            <a:avLst/>
          </a:prstGeom>
          <a:noFill/>
        </p:spPr>
        <p:txBody>
          <a:bodyPr wrap="square" rtlCol="0">
            <a:spAutoFit/>
          </a:bodyPr>
          <a:lstStyle/>
          <a:p>
            <a:r>
              <a:rPr lang="ja-JP" altLang="en-US" sz="1400" b="1">
                <a:solidFill>
                  <a:srgbClr val="E71E1A"/>
                </a:solidFill>
                <a:latin typeface="Yu Gothic" panose="020B0400000000000000" pitchFamily="34" charset="-128"/>
                <a:ea typeface="Yu Gothic" panose="020B0400000000000000" pitchFamily="34" charset="-128"/>
              </a:rPr>
              <a:t>基盤構築が不要なクラウド製品で、「</a:t>
            </a:r>
            <a:r>
              <a:rPr lang="en-US" altLang="ja-JP" sz="1400" b="1" dirty="0">
                <a:solidFill>
                  <a:srgbClr val="E71E1A"/>
                </a:solidFill>
                <a:latin typeface="Yu Gothic" panose="020B0400000000000000" pitchFamily="34" charset="-128"/>
                <a:ea typeface="Yu Gothic" panose="020B0400000000000000" pitchFamily="34" charset="-128"/>
              </a:rPr>
              <a:t>Microsoft Intune</a:t>
            </a:r>
            <a:r>
              <a:rPr lang="ja-JP" altLang="en-US" sz="1400" b="1">
                <a:solidFill>
                  <a:srgbClr val="E71E1A"/>
                </a:solidFill>
                <a:latin typeface="Yu Gothic" panose="020B0400000000000000" pitchFamily="34" charset="-128"/>
                <a:ea typeface="Yu Gothic" panose="020B0400000000000000" pitchFamily="34" charset="-128"/>
              </a:rPr>
              <a:t>」と併用してログ管理ができること</a:t>
            </a:r>
            <a:endParaRPr kumimoji="1" lang="ja-JP" altLang="en-US" sz="1400" b="1">
              <a:solidFill>
                <a:srgbClr val="E71E1A"/>
              </a:solidFill>
              <a:latin typeface="Yu Gothic" panose="020B0400000000000000" pitchFamily="34" charset="-128"/>
              <a:ea typeface="Yu Gothic" panose="020B0400000000000000" pitchFamily="34" charset="-128"/>
            </a:endParaRPr>
          </a:p>
        </p:txBody>
      </p:sp>
      <p:cxnSp>
        <p:nvCxnSpPr>
          <p:cNvPr id="16" name="直線コネクタ 15">
            <a:extLst>
              <a:ext uri="{FF2B5EF4-FFF2-40B4-BE49-F238E27FC236}">
                <a16:creationId xmlns:a16="http://schemas.microsoft.com/office/drawing/2014/main" id="{E0EF82C6-94FE-8311-982A-489DC93FD453}"/>
              </a:ext>
            </a:extLst>
          </p:cNvPr>
          <p:cNvCxnSpPr>
            <a:cxnSpLocks/>
          </p:cNvCxnSpPr>
          <p:nvPr/>
        </p:nvCxnSpPr>
        <p:spPr>
          <a:xfrm>
            <a:off x="436229" y="3727566"/>
            <a:ext cx="11098633"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C5834D81-70FD-E141-CF18-0BD6FDDA3137}"/>
              </a:ext>
            </a:extLst>
          </p:cNvPr>
          <p:cNvSpPr/>
          <p:nvPr/>
        </p:nvSpPr>
        <p:spPr>
          <a:xfrm>
            <a:off x="436229" y="3413320"/>
            <a:ext cx="45719" cy="224693"/>
          </a:xfrm>
          <a:prstGeom prst="rect">
            <a:avLst/>
          </a:prstGeom>
          <a:solidFill>
            <a:srgbClr val="E71E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9" name="角丸四角形 18">
            <a:extLst>
              <a:ext uri="{FF2B5EF4-FFF2-40B4-BE49-F238E27FC236}">
                <a16:creationId xmlns:a16="http://schemas.microsoft.com/office/drawing/2014/main" id="{5CEFD234-7F2E-CE3A-5AF5-0D99AE2D8EDE}"/>
              </a:ext>
            </a:extLst>
          </p:cNvPr>
          <p:cNvSpPr/>
          <p:nvPr/>
        </p:nvSpPr>
        <p:spPr>
          <a:xfrm>
            <a:off x="427839" y="2952925"/>
            <a:ext cx="1728132" cy="276837"/>
          </a:xfrm>
          <a:prstGeom prst="round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t>選定ポイント</a:t>
            </a:r>
          </a:p>
        </p:txBody>
      </p:sp>
      <p:sp>
        <p:nvSpPr>
          <p:cNvPr id="20" name="テキスト ボックス 19">
            <a:extLst>
              <a:ext uri="{FF2B5EF4-FFF2-40B4-BE49-F238E27FC236}">
                <a16:creationId xmlns:a16="http://schemas.microsoft.com/office/drawing/2014/main" id="{5EBC3E5C-3C3E-992B-D592-9AB6AC268336}"/>
              </a:ext>
            </a:extLst>
          </p:cNvPr>
          <p:cNvSpPr txBox="1"/>
          <p:nvPr/>
        </p:nvSpPr>
        <p:spPr>
          <a:xfrm>
            <a:off x="444618" y="5513394"/>
            <a:ext cx="11174133" cy="846642"/>
          </a:xfrm>
          <a:prstGeom prst="rect">
            <a:avLst/>
          </a:prstGeom>
          <a:noFill/>
        </p:spPr>
        <p:txBody>
          <a:bodyPr wrap="square" rtlCol="0">
            <a:spAutoFit/>
          </a:bodyPr>
          <a:lstStyle/>
          <a:p>
            <a:pPr algn="just">
              <a:lnSpc>
                <a:spcPct val="140000"/>
              </a:lnSpc>
            </a:pPr>
            <a:r>
              <a:rPr lang="ja-JP" altLang="en-US" sz="1200">
                <a:solidFill>
                  <a:schemeClr val="tx1">
                    <a:lumMod val="75000"/>
                    <a:lumOff val="25000"/>
                  </a:schemeClr>
                </a:solidFill>
                <a:latin typeface="Yu Gothic" panose="020B0400000000000000" pitchFamily="34" charset="-128"/>
                <a:ea typeface="Yu Gothic" panose="020B0400000000000000" pitchFamily="34" charset="-128"/>
                <a:cs typeface="Meiryo" charset="-128"/>
              </a:rPr>
              <a:t>デバイスポリシーの設定やキッティング作業の効率化を目的として、「</a:t>
            </a:r>
            <a:r>
              <a:rPr lang="en-US" altLang="ja-JP" sz="1200" dirty="0">
                <a:solidFill>
                  <a:schemeClr val="tx1">
                    <a:lumMod val="75000"/>
                    <a:lumOff val="25000"/>
                  </a:schemeClr>
                </a:solidFill>
                <a:latin typeface="Yu Gothic" panose="020B0400000000000000" pitchFamily="34" charset="-128"/>
                <a:ea typeface="Yu Gothic" panose="020B0400000000000000" pitchFamily="34" charset="-128"/>
                <a:cs typeface="Meiryo" charset="-128"/>
              </a:rPr>
              <a:t>Microsoft Intune</a:t>
            </a:r>
            <a:r>
              <a:rPr lang="ja-JP" altLang="en-US" sz="1200">
                <a:solidFill>
                  <a:schemeClr val="tx1">
                    <a:lumMod val="75000"/>
                    <a:lumOff val="25000"/>
                  </a:schemeClr>
                </a:solidFill>
                <a:latin typeface="Yu Gothic" panose="020B0400000000000000" pitchFamily="34" charset="-128"/>
                <a:ea typeface="Yu Gothic" panose="020B0400000000000000" pitchFamily="34" charset="-128"/>
                <a:cs typeface="Meiryo" charset="-128"/>
              </a:rPr>
              <a:t>」を利用することはすでに決まっていた。そのため、</a:t>
            </a:r>
            <a:r>
              <a:rPr lang="en-US" altLang="ja-JP" sz="1200" dirty="0">
                <a:solidFill>
                  <a:schemeClr val="tx1">
                    <a:lumMod val="75000"/>
                    <a:lumOff val="25000"/>
                  </a:schemeClr>
                </a:solidFill>
                <a:latin typeface="Yu Gothic" panose="020B0400000000000000" pitchFamily="34" charset="-128"/>
                <a:ea typeface="Yu Gothic" panose="020B0400000000000000" pitchFamily="34" charset="-128"/>
                <a:cs typeface="Meiryo" charset="-128"/>
              </a:rPr>
              <a:t>IT </a:t>
            </a:r>
            <a:r>
              <a:rPr lang="ja-JP" altLang="en-US" sz="1200">
                <a:solidFill>
                  <a:schemeClr val="tx1">
                    <a:lumMod val="75000"/>
                    <a:lumOff val="25000"/>
                  </a:schemeClr>
                </a:solidFill>
                <a:latin typeface="Yu Gothic" panose="020B0400000000000000" pitchFamily="34" charset="-128"/>
                <a:ea typeface="Yu Gothic" panose="020B0400000000000000" pitchFamily="34" charset="-128"/>
                <a:cs typeface="Meiryo" charset="-128"/>
              </a:rPr>
              <a:t>資産管理ツールの必要性については、社内でも議論となったが、</a:t>
            </a:r>
            <a:r>
              <a:rPr lang="en-US" altLang="ja-JP" sz="1200" dirty="0">
                <a:solidFill>
                  <a:schemeClr val="tx1">
                    <a:lumMod val="75000"/>
                    <a:lumOff val="25000"/>
                  </a:schemeClr>
                </a:solidFill>
                <a:latin typeface="Yu Gothic" panose="020B0400000000000000" pitchFamily="34" charset="-128"/>
                <a:ea typeface="Yu Gothic" panose="020B0400000000000000" pitchFamily="34" charset="-128"/>
                <a:cs typeface="Meiryo" charset="-128"/>
              </a:rPr>
              <a:t>Microsoft Intune </a:t>
            </a:r>
            <a:r>
              <a:rPr lang="ja-JP" altLang="en-US" sz="1200">
                <a:solidFill>
                  <a:schemeClr val="tx1">
                    <a:lumMod val="75000"/>
                    <a:lumOff val="25000"/>
                  </a:schemeClr>
                </a:solidFill>
                <a:latin typeface="Yu Gothic" panose="020B0400000000000000" pitchFamily="34" charset="-128"/>
                <a:ea typeface="Yu Gothic" panose="020B0400000000000000" pitchFamily="34" charset="-128"/>
                <a:cs typeface="Meiryo" charset="-128"/>
              </a:rPr>
              <a:t>は操作ログを取得する機能を有していなかったことから、エンドポイントマネージャー</a:t>
            </a:r>
            <a:r>
              <a:rPr lang="en-US" altLang="ja-JP" sz="1200" dirty="0">
                <a:solidFill>
                  <a:schemeClr val="tx1">
                    <a:lumMod val="75000"/>
                    <a:lumOff val="25000"/>
                  </a:schemeClr>
                </a:solidFill>
                <a:latin typeface="Yu Gothic" panose="020B0400000000000000" pitchFamily="34" charset="-128"/>
                <a:ea typeface="Yu Gothic" panose="020B0400000000000000" pitchFamily="34" charset="-128"/>
                <a:cs typeface="Meiryo" charset="-128"/>
              </a:rPr>
              <a:t> </a:t>
            </a:r>
            <a:r>
              <a:rPr lang="ja-JP" altLang="en-US" sz="1200">
                <a:solidFill>
                  <a:schemeClr val="tx1">
                    <a:lumMod val="75000"/>
                    <a:lumOff val="25000"/>
                  </a:schemeClr>
                </a:solidFill>
                <a:latin typeface="Yu Gothic" panose="020B0400000000000000" pitchFamily="34" charset="-128"/>
                <a:ea typeface="Yu Gothic" panose="020B0400000000000000" pitchFamily="34" charset="-128"/>
                <a:cs typeface="Meiryo" charset="-128"/>
              </a:rPr>
              <a:t>クラウド版を併用して端末管理を行っていくことを決定した。</a:t>
            </a:r>
            <a:endParaRPr lang="en-US" altLang="ja-JP" sz="1200" dirty="0">
              <a:solidFill>
                <a:schemeClr val="tx1">
                  <a:lumMod val="75000"/>
                  <a:lumOff val="25000"/>
                </a:schemeClr>
              </a:solidFill>
              <a:latin typeface="Yu Gothic" panose="020B0400000000000000" pitchFamily="34" charset="-128"/>
              <a:ea typeface="Yu Gothic" panose="020B0400000000000000" pitchFamily="34" charset="-128"/>
              <a:cs typeface="Meiryo" charset="-128"/>
            </a:endParaRPr>
          </a:p>
        </p:txBody>
      </p:sp>
      <p:sp>
        <p:nvSpPr>
          <p:cNvPr id="21" name="テキスト ボックス 20">
            <a:extLst>
              <a:ext uri="{FF2B5EF4-FFF2-40B4-BE49-F238E27FC236}">
                <a16:creationId xmlns:a16="http://schemas.microsoft.com/office/drawing/2014/main" id="{04E0D10F-332A-FC45-23AA-BE9F4CBF6DE3}"/>
              </a:ext>
            </a:extLst>
          </p:cNvPr>
          <p:cNvSpPr txBox="1"/>
          <p:nvPr/>
        </p:nvSpPr>
        <p:spPr>
          <a:xfrm>
            <a:off x="531429" y="5124359"/>
            <a:ext cx="10481878" cy="307777"/>
          </a:xfrm>
          <a:prstGeom prst="rect">
            <a:avLst/>
          </a:prstGeom>
          <a:noFill/>
        </p:spPr>
        <p:txBody>
          <a:bodyPr wrap="square" rtlCol="0">
            <a:spAutoFit/>
          </a:bodyPr>
          <a:lstStyle/>
          <a:p>
            <a:r>
              <a:rPr lang="en-US" altLang="ja-JP" sz="1400" b="1" dirty="0">
                <a:solidFill>
                  <a:srgbClr val="E71E1A"/>
                </a:solidFill>
                <a:latin typeface="Yu Gothic" panose="020B0400000000000000" pitchFamily="34" charset="-128"/>
                <a:ea typeface="Yu Gothic" panose="020B0400000000000000" pitchFamily="34" charset="-128"/>
              </a:rPr>
              <a:t>Microsoft Intune </a:t>
            </a:r>
            <a:r>
              <a:rPr lang="ja-JP" altLang="en-US" sz="1400" b="1">
                <a:solidFill>
                  <a:srgbClr val="E71E1A"/>
                </a:solidFill>
                <a:latin typeface="Yu Gothic" panose="020B0400000000000000" pitchFamily="34" charset="-128"/>
                <a:ea typeface="Yu Gothic" panose="020B0400000000000000" pitchFamily="34" charset="-128"/>
              </a:rPr>
              <a:t>と</a:t>
            </a:r>
            <a:r>
              <a:rPr lang="en-US" altLang="ja-JP" sz="1400" b="1" dirty="0">
                <a:solidFill>
                  <a:srgbClr val="E71E1A"/>
                </a:solidFill>
                <a:latin typeface="Yu Gothic" panose="020B0400000000000000" pitchFamily="34" charset="-128"/>
                <a:ea typeface="Yu Gothic" panose="020B0400000000000000" pitchFamily="34" charset="-128"/>
              </a:rPr>
              <a:t> </a:t>
            </a:r>
            <a:r>
              <a:rPr lang="ja-JP" altLang="en-US" sz="1400" b="1">
                <a:solidFill>
                  <a:srgbClr val="E71E1A"/>
                </a:solidFill>
                <a:latin typeface="Yu Gothic" panose="020B0400000000000000" pitchFamily="34" charset="-128"/>
                <a:ea typeface="Yu Gothic" panose="020B0400000000000000" pitchFamily="34" charset="-128"/>
              </a:rPr>
              <a:t>エンドポイントマネージャー</a:t>
            </a:r>
            <a:r>
              <a:rPr lang="en-US" altLang="ja-JP" sz="1400" b="1" dirty="0">
                <a:solidFill>
                  <a:srgbClr val="E71E1A"/>
                </a:solidFill>
                <a:latin typeface="Yu Gothic" panose="020B0400000000000000" pitchFamily="34" charset="-128"/>
                <a:ea typeface="Yu Gothic" panose="020B0400000000000000" pitchFamily="34" charset="-128"/>
              </a:rPr>
              <a:t> </a:t>
            </a:r>
            <a:r>
              <a:rPr lang="ja-JP" altLang="en-US" sz="1400" b="1">
                <a:solidFill>
                  <a:srgbClr val="E71E1A"/>
                </a:solidFill>
                <a:latin typeface="Yu Gothic" panose="020B0400000000000000" pitchFamily="34" charset="-128"/>
                <a:ea typeface="Yu Gothic" panose="020B0400000000000000" pitchFamily="34" charset="-128"/>
              </a:rPr>
              <a:t>クラウド版の“棲み分け”</a:t>
            </a:r>
            <a:endParaRPr kumimoji="1" lang="ja-JP" altLang="en-US" sz="1400" b="1">
              <a:solidFill>
                <a:srgbClr val="E71E1A"/>
              </a:solidFill>
              <a:latin typeface="Yu Gothic" panose="020B0400000000000000" pitchFamily="34" charset="-128"/>
              <a:ea typeface="Yu Gothic" panose="020B0400000000000000" pitchFamily="34" charset="-128"/>
            </a:endParaRPr>
          </a:p>
        </p:txBody>
      </p:sp>
      <p:cxnSp>
        <p:nvCxnSpPr>
          <p:cNvPr id="22" name="直線コネクタ 21">
            <a:extLst>
              <a:ext uri="{FF2B5EF4-FFF2-40B4-BE49-F238E27FC236}">
                <a16:creationId xmlns:a16="http://schemas.microsoft.com/office/drawing/2014/main" id="{558EDDB6-1557-1414-0895-F8EED300C042}"/>
              </a:ext>
            </a:extLst>
          </p:cNvPr>
          <p:cNvCxnSpPr>
            <a:cxnSpLocks/>
          </p:cNvCxnSpPr>
          <p:nvPr/>
        </p:nvCxnSpPr>
        <p:spPr>
          <a:xfrm>
            <a:off x="444619" y="5473874"/>
            <a:ext cx="11090243"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44DBDDAE-0F14-054E-0FF0-5BFBE2D9DA16}"/>
              </a:ext>
            </a:extLst>
          </p:cNvPr>
          <p:cNvSpPr/>
          <p:nvPr/>
        </p:nvSpPr>
        <p:spPr>
          <a:xfrm>
            <a:off x="444619" y="5159628"/>
            <a:ext cx="45719" cy="224693"/>
          </a:xfrm>
          <a:prstGeom prst="rect">
            <a:avLst/>
          </a:prstGeom>
          <a:solidFill>
            <a:srgbClr val="E71E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24" name="角丸四角形 23">
            <a:extLst>
              <a:ext uri="{FF2B5EF4-FFF2-40B4-BE49-F238E27FC236}">
                <a16:creationId xmlns:a16="http://schemas.microsoft.com/office/drawing/2014/main" id="{E19C75D7-B305-63B2-B034-8127962A2536}"/>
              </a:ext>
            </a:extLst>
          </p:cNvPr>
          <p:cNvSpPr/>
          <p:nvPr/>
        </p:nvSpPr>
        <p:spPr>
          <a:xfrm>
            <a:off x="436229" y="4699233"/>
            <a:ext cx="1728132" cy="276837"/>
          </a:xfrm>
          <a:prstGeom prst="round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t>運用方法</a:t>
            </a:r>
          </a:p>
        </p:txBody>
      </p:sp>
      <p:pic>
        <p:nvPicPr>
          <p:cNvPr id="1026" name="Picture 2">
            <a:extLst>
              <a:ext uri="{FF2B5EF4-FFF2-40B4-BE49-F238E27FC236}">
                <a16:creationId xmlns:a16="http://schemas.microsoft.com/office/drawing/2014/main" id="{41B50D4C-B71A-893C-03B3-5C8798A00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002" y="975887"/>
            <a:ext cx="3360805" cy="1344322"/>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プレースホルダー 32">
            <a:extLst>
              <a:ext uri="{FF2B5EF4-FFF2-40B4-BE49-F238E27FC236}">
                <a16:creationId xmlns:a16="http://schemas.microsoft.com/office/drawing/2014/main" id="{E48A7823-1684-AEEF-3209-A01B51149708}"/>
              </a:ext>
            </a:extLst>
          </p:cNvPr>
          <p:cNvSpPr>
            <a:spLocks noGrp="1"/>
          </p:cNvSpPr>
          <p:nvPr>
            <p:ph type="body" sz="quarter" idx="15"/>
          </p:nvPr>
        </p:nvSpPr>
        <p:spPr/>
        <p:txBody>
          <a:bodyPr/>
          <a:lstStyle/>
          <a:p>
            <a:r>
              <a:rPr lang="ja-JP" altLang="en-US"/>
              <a:t>導入事例（</a:t>
            </a:r>
            <a:r>
              <a:rPr lang="en" altLang="ja-JP" dirty="0">
                <a:hlinkClick r:id="rId3"/>
              </a:rPr>
              <a:t>https://www.lanscope.jp/case/20240823_2919/</a:t>
            </a:r>
            <a:r>
              <a:rPr lang="ja-JP" altLang="en-US"/>
              <a:t>）</a:t>
            </a:r>
          </a:p>
        </p:txBody>
      </p:sp>
    </p:spTree>
    <p:extLst>
      <p:ext uri="{BB962C8B-B14F-4D97-AF65-F5344CB8AC3E}">
        <p14:creationId xmlns:p14="http://schemas.microsoft.com/office/powerpoint/2010/main" val="1808328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454C16E-94B4-E107-D892-F98503322EF4}"/>
              </a:ext>
            </a:extLst>
          </p:cNvPr>
          <p:cNvSpPr>
            <a:spLocks noGrp="1"/>
          </p:cNvSpPr>
          <p:nvPr>
            <p:ph type="body" sz="quarter" idx="15"/>
          </p:nvPr>
        </p:nvSpPr>
        <p:spPr/>
        <p:txBody>
          <a:bodyPr/>
          <a:lstStyle/>
          <a:p>
            <a:r>
              <a:rPr kumimoji="1" lang="ja-JP" altLang="en-US"/>
              <a:t>ユーザー様</a:t>
            </a:r>
            <a:r>
              <a:rPr kumimoji="1" lang="en-US" altLang="ja-JP" dirty="0"/>
              <a:t> </a:t>
            </a:r>
            <a:r>
              <a:rPr kumimoji="1" lang="ja-JP" altLang="en-US"/>
              <a:t>ヒアリング</a:t>
            </a:r>
          </a:p>
        </p:txBody>
      </p:sp>
      <p:graphicFrame>
        <p:nvGraphicFramePr>
          <p:cNvPr id="3" name="表 6">
            <a:extLst>
              <a:ext uri="{FF2B5EF4-FFF2-40B4-BE49-F238E27FC236}">
                <a16:creationId xmlns:a16="http://schemas.microsoft.com/office/drawing/2014/main" id="{753D2AED-E720-E31A-886B-AED862FC3BF5}"/>
              </a:ext>
            </a:extLst>
          </p:cNvPr>
          <p:cNvGraphicFramePr>
            <a:graphicFrameLocks noGrp="1"/>
          </p:cNvGraphicFramePr>
          <p:nvPr>
            <p:extLst>
              <p:ext uri="{D42A27DB-BD31-4B8C-83A1-F6EECF244321}">
                <p14:modId xmlns:p14="http://schemas.microsoft.com/office/powerpoint/2010/main" val="3416376358"/>
              </p:ext>
            </p:extLst>
          </p:nvPr>
        </p:nvGraphicFramePr>
        <p:xfrm>
          <a:off x="346475" y="736444"/>
          <a:ext cx="11381334" cy="5697910"/>
        </p:xfrm>
        <a:graphic>
          <a:graphicData uri="http://schemas.openxmlformats.org/drawingml/2006/table">
            <a:tbl>
              <a:tblPr firstRow="1" bandRow="1">
                <a:tableStyleId>{5940675A-B579-460E-94D1-54222C63F5DA}</a:tableStyleId>
              </a:tblPr>
              <a:tblGrid>
                <a:gridCol w="509202">
                  <a:extLst>
                    <a:ext uri="{9D8B030D-6E8A-4147-A177-3AD203B41FA5}">
                      <a16:colId xmlns:a16="http://schemas.microsoft.com/office/drawing/2014/main" val="4065891640"/>
                    </a:ext>
                  </a:extLst>
                </a:gridCol>
                <a:gridCol w="427839">
                  <a:extLst>
                    <a:ext uri="{9D8B030D-6E8A-4147-A177-3AD203B41FA5}">
                      <a16:colId xmlns:a16="http://schemas.microsoft.com/office/drawing/2014/main" val="879790171"/>
                    </a:ext>
                  </a:extLst>
                </a:gridCol>
                <a:gridCol w="1199625">
                  <a:extLst>
                    <a:ext uri="{9D8B030D-6E8A-4147-A177-3AD203B41FA5}">
                      <a16:colId xmlns:a16="http://schemas.microsoft.com/office/drawing/2014/main" val="447368955"/>
                    </a:ext>
                  </a:extLst>
                </a:gridCol>
                <a:gridCol w="1065402">
                  <a:extLst>
                    <a:ext uri="{9D8B030D-6E8A-4147-A177-3AD203B41FA5}">
                      <a16:colId xmlns:a16="http://schemas.microsoft.com/office/drawing/2014/main" val="1978373363"/>
                    </a:ext>
                  </a:extLst>
                </a:gridCol>
                <a:gridCol w="1442907">
                  <a:extLst>
                    <a:ext uri="{9D8B030D-6E8A-4147-A177-3AD203B41FA5}">
                      <a16:colId xmlns:a16="http://schemas.microsoft.com/office/drawing/2014/main" val="3452425048"/>
                    </a:ext>
                  </a:extLst>
                </a:gridCol>
                <a:gridCol w="1813111">
                  <a:extLst>
                    <a:ext uri="{9D8B030D-6E8A-4147-A177-3AD203B41FA5}">
                      <a16:colId xmlns:a16="http://schemas.microsoft.com/office/drawing/2014/main" val="4137405623"/>
                    </a:ext>
                  </a:extLst>
                </a:gridCol>
                <a:gridCol w="1650670">
                  <a:extLst>
                    <a:ext uri="{9D8B030D-6E8A-4147-A177-3AD203B41FA5}">
                      <a16:colId xmlns:a16="http://schemas.microsoft.com/office/drawing/2014/main" val="1984780189"/>
                    </a:ext>
                  </a:extLst>
                </a:gridCol>
                <a:gridCol w="3272578">
                  <a:extLst>
                    <a:ext uri="{9D8B030D-6E8A-4147-A177-3AD203B41FA5}">
                      <a16:colId xmlns:a16="http://schemas.microsoft.com/office/drawing/2014/main" val="3918390296"/>
                    </a:ext>
                  </a:extLst>
                </a:gridCol>
              </a:tblGrid>
              <a:tr h="358807">
                <a:tc gridSpan="8">
                  <a:txBody>
                    <a:bodyPr/>
                    <a:lstStyle/>
                    <a:p>
                      <a:pPr algn="just">
                        <a:lnSpc>
                          <a:spcPct val="120000"/>
                        </a:lnSpc>
                      </a:pPr>
                      <a:r>
                        <a:rPr kumimoji="1" lang="en-US" altLang="ja-JP" sz="1200" b="1" dirty="0">
                          <a:solidFill>
                            <a:schemeClr val="tx1">
                              <a:lumMod val="75000"/>
                              <a:lumOff val="25000"/>
                            </a:schemeClr>
                          </a:solidFill>
                          <a:latin typeface="+mn-ea"/>
                          <a:ea typeface="+mn-ea"/>
                        </a:rPr>
                        <a:t>【</a:t>
                      </a:r>
                      <a:r>
                        <a:rPr kumimoji="1" lang="ja-JP" altLang="en-US" sz="1200" b="1">
                          <a:solidFill>
                            <a:schemeClr val="tx1">
                              <a:lumMod val="75000"/>
                              <a:lumOff val="25000"/>
                            </a:schemeClr>
                          </a:solidFill>
                          <a:latin typeface="+mn-ea"/>
                          <a:ea typeface="+mn-ea"/>
                        </a:rPr>
                        <a:t>ヒアリング</a:t>
                      </a:r>
                      <a:r>
                        <a:rPr kumimoji="1" lang="en-US" altLang="ja-JP" sz="1200" b="1" dirty="0">
                          <a:solidFill>
                            <a:schemeClr val="tx1">
                              <a:lumMod val="75000"/>
                              <a:lumOff val="25000"/>
                            </a:schemeClr>
                          </a:solidFill>
                          <a:latin typeface="+mn-ea"/>
                          <a:ea typeface="+mn-ea"/>
                        </a:rPr>
                        <a:t> No.1】Microsoft</a:t>
                      </a:r>
                      <a:r>
                        <a:rPr kumimoji="1" lang="ja-JP" altLang="en-US" sz="1200" b="1">
                          <a:solidFill>
                            <a:schemeClr val="tx1">
                              <a:lumMod val="75000"/>
                              <a:lumOff val="25000"/>
                            </a:schemeClr>
                          </a:solidFill>
                          <a:latin typeface="+mn-ea"/>
                          <a:ea typeface="+mn-ea"/>
                        </a:rPr>
                        <a:t> </a:t>
                      </a:r>
                      <a:r>
                        <a:rPr kumimoji="1" lang="en-US" altLang="ja-JP" sz="1200" b="1" dirty="0">
                          <a:solidFill>
                            <a:schemeClr val="tx1">
                              <a:lumMod val="75000"/>
                              <a:lumOff val="25000"/>
                            </a:schemeClr>
                          </a:solidFill>
                          <a:latin typeface="+mn-ea"/>
                          <a:ea typeface="+mn-ea"/>
                        </a:rPr>
                        <a:t>Intune </a:t>
                      </a:r>
                      <a:r>
                        <a:rPr kumimoji="1" lang="ja-JP" altLang="en-US" sz="1200" b="1">
                          <a:solidFill>
                            <a:schemeClr val="tx1">
                              <a:lumMod val="75000"/>
                              <a:lumOff val="25000"/>
                            </a:schemeClr>
                          </a:solidFill>
                          <a:latin typeface="+mn-ea"/>
                          <a:ea typeface="+mn-ea"/>
                        </a:rPr>
                        <a:t>✕</a:t>
                      </a:r>
                      <a:r>
                        <a:rPr kumimoji="1" lang="en-US" altLang="ja-JP" sz="1200" b="1" dirty="0">
                          <a:solidFill>
                            <a:schemeClr val="tx1">
                              <a:lumMod val="75000"/>
                              <a:lumOff val="25000"/>
                            </a:schemeClr>
                          </a:solidFill>
                          <a:latin typeface="+mn-ea"/>
                          <a:ea typeface="+mn-ea"/>
                        </a:rPr>
                        <a:t> </a:t>
                      </a:r>
                      <a:r>
                        <a:rPr kumimoji="1" lang="ja-JP" altLang="en-US" sz="1200" b="1">
                          <a:solidFill>
                            <a:schemeClr val="tx1">
                              <a:lumMod val="75000"/>
                              <a:lumOff val="25000"/>
                            </a:schemeClr>
                          </a:solidFill>
                          <a:latin typeface="+mn-ea"/>
                          <a:ea typeface="+mn-ea"/>
                        </a:rPr>
                        <a:t>エンドポイントマネージャー</a:t>
                      </a:r>
                      <a:r>
                        <a:rPr kumimoji="1" lang="en-US" altLang="ja-JP" sz="1200" b="1" dirty="0">
                          <a:solidFill>
                            <a:schemeClr val="tx1">
                              <a:lumMod val="75000"/>
                              <a:lumOff val="25000"/>
                            </a:schemeClr>
                          </a:solidFill>
                          <a:latin typeface="+mn-ea"/>
                          <a:ea typeface="+mn-ea"/>
                        </a:rPr>
                        <a:t> </a:t>
                      </a:r>
                      <a:r>
                        <a:rPr kumimoji="1" lang="ja-JP" altLang="en-US" sz="1200" b="1">
                          <a:solidFill>
                            <a:srgbClr val="E71E1A"/>
                          </a:solidFill>
                          <a:latin typeface="+mn-ea"/>
                          <a:ea typeface="+mn-ea"/>
                        </a:rPr>
                        <a:t>クラウド版</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1E1A">
                        <a:alpha val="9804"/>
                      </a:srgbClr>
                    </a:solidFill>
                  </a:tcPr>
                </a:tc>
                <a:tc hMerge="1">
                  <a:txBody>
                    <a:bodyPr/>
                    <a:lstStyle/>
                    <a:p>
                      <a:pPr algn="just">
                        <a:lnSpc>
                          <a:spcPct val="120000"/>
                        </a:lnSpc>
                      </a:pPr>
                      <a:endParaRPr kumimoji="1" lang="ja-JP" altLang="en-US" sz="11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15599853"/>
                  </a:ext>
                </a:extLst>
              </a:tr>
              <a:tr h="152261">
                <a:tc>
                  <a:txBody>
                    <a:bodyPr/>
                    <a:lstStyle/>
                    <a:p>
                      <a:pPr algn="just">
                        <a:lnSpc>
                          <a:spcPct val="120000"/>
                        </a:lnSpc>
                      </a:pPr>
                      <a:endParaRPr kumimoji="1" lang="ja-JP" altLang="en-US" sz="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7">
                  <a:txBody>
                    <a:bodyPr/>
                    <a:lstStyle/>
                    <a:p>
                      <a:pPr algn="just">
                        <a:lnSpc>
                          <a:spcPct val="120000"/>
                        </a:lnSpc>
                      </a:pPr>
                      <a:endParaRPr kumimoji="1" lang="ja-JP" altLang="en-US" sz="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58956080"/>
                  </a:ext>
                </a:extLst>
              </a:tr>
              <a:tr h="360957">
                <a:tc gridSpan="2">
                  <a:txBody>
                    <a:bodyPr/>
                    <a:lstStyle/>
                    <a:p>
                      <a:pPr algn="ctr">
                        <a:lnSpc>
                          <a:spcPct val="120000"/>
                        </a:lnSpc>
                      </a:pPr>
                      <a:r>
                        <a:rPr kumimoji="1" lang="ja-JP" altLang="en-US" sz="1200" b="1">
                          <a:solidFill>
                            <a:schemeClr val="bg1"/>
                          </a:solidFill>
                          <a:latin typeface="+mn-ea"/>
                          <a:ea typeface="+mn-ea"/>
                        </a:rPr>
                        <a:t>業種</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gn="just">
                        <a:lnSpc>
                          <a:spcPct val="120000"/>
                        </a:lnSpc>
                      </a:pPr>
                      <a:endParaRPr kumimoji="1" lang="ja-JP" altLang="en-US" sz="11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a:lnSpc>
                          <a:spcPct val="120000"/>
                        </a:lnSpc>
                      </a:pPr>
                      <a:r>
                        <a:rPr kumimoji="1" lang="ja-JP" altLang="en-US" sz="1200" b="1">
                          <a:solidFill>
                            <a:schemeClr val="tx1">
                              <a:lumMod val="75000"/>
                              <a:lumOff val="25000"/>
                            </a:schemeClr>
                          </a:solidFill>
                          <a:latin typeface="+mn-ea"/>
                          <a:ea typeface="+mn-ea"/>
                        </a:rPr>
                        <a:t>情報通信業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120000"/>
                        </a:lnSpc>
                      </a:pPr>
                      <a:r>
                        <a:rPr kumimoji="1" lang="ja-JP" altLang="en-US" sz="1200" b="1">
                          <a:solidFill>
                            <a:schemeClr val="bg1"/>
                          </a:solidFill>
                          <a:latin typeface="+mn-ea"/>
                          <a:ea typeface="+mn-ea"/>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l">
                        <a:lnSpc>
                          <a:spcPct val="120000"/>
                        </a:lnSpc>
                      </a:pPr>
                      <a:r>
                        <a:rPr kumimoji="1" lang="en-US" altLang="ja-JP" sz="1200" b="1">
                          <a:solidFill>
                            <a:schemeClr val="tx1">
                              <a:lumMod val="75000"/>
                              <a:lumOff val="25000"/>
                            </a:schemeClr>
                          </a:solidFill>
                          <a:latin typeface="+mn-ea"/>
                          <a:ea typeface="+mn-ea"/>
                        </a:rPr>
                        <a:t>500-999</a:t>
                      </a:r>
                      <a:r>
                        <a:rPr kumimoji="1" lang="ja-JP" altLang="en-US" sz="1200" b="1">
                          <a:solidFill>
                            <a:schemeClr val="tx1">
                              <a:lumMod val="75000"/>
                              <a:lumOff val="25000"/>
                            </a:schemeClr>
                          </a:solidFill>
                          <a:latin typeface="+mn-ea"/>
                          <a:ea typeface="+mn-ea"/>
                        </a:rPr>
                        <a:t>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120000"/>
                        </a:lnSpc>
                      </a:pPr>
                      <a:r>
                        <a:rPr kumimoji="1" lang="ja-JP" altLang="en-US" sz="1200" b="1">
                          <a:solidFill>
                            <a:schemeClr val="bg1"/>
                          </a:solidFill>
                          <a:latin typeface="+mn-ea"/>
                          <a:ea typeface="+mn-ea"/>
                        </a:rPr>
                        <a:t>利用している</a:t>
                      </a:r>
                      <a:r>
                        <a:rPr kumimoji="1" lang="en-US" altLang="ja-JP" sz="1200" b="1" dirty="0">
                          <a:solidFill>
                            <a:schemeClr val="bg1"/>
                          </a:solidFill>
                          <a:latin typeface="+mn-ea"/>
                          <a:ea typeface="+mn-ea"/>
                        </a:rPr>
                        <a:t> M365</a:t>
                      </a:r>
                      <a:endParaRPr kumimoji="1" lang="ja-JP" altLang="en-US" sz="1200" b="1">
                        <a:solidFill>
                          <a:schemeClr val="bg1"/>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l">
                        <a:lnSpc>
                          <a:spcPct val="120000"/>
                        </a:lnSpc>
                      </a:pPr>
                      <a:r>
                        <a:rPr kumimoji="1" lang="en-US" altLang="ja-JP" sz="1200" b="1">
                          <a:solidFill>
                            <a:schemeClr val="tx1">
                              <a:lumMod val="75000"/>
                              <a:lumOff val="25000"/>
                            </a:schemeClr>
                          </a:solidFill>
                          <a:latin typeface="+mn-ea"/>
                          <a:ea typeface="+mn-ea"/>
                        </a:rPr>
                        <a:t>Microsoft 365 E3</a:t>
                      </a:r>
                      <a:endParaRPr kumimoji="1" lang="ja-JP" altLang="en-US" sz="1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120000"/>
                        </a:lnSpc>
                      </a:pPr>
                      <a:endParaRPr kumimoji="1" lang="ja-JP" altLang="en-US" sz="1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02115329"/>
                  </a:ext>
                </a:extLst>
              </a:tr>
              <a:tr h="152261">
                <a:tc>
                  <a:txBody>
                    <a:bodyPr/>
                    <a:lstStyle/>
                    <a:p>
                      <a:pPr algn="just">
                        <a:lnSpc>
                          <a:spcPct val="120000"/>
                        </a:lnSpc>
                      </a:pPr>
                      <a:endParaRPr kumimoji="1" lang="ja-JP" altLang="en-US" sz="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7">
                  <a:txBody>
                    <a:bodyPr/>
                    <a:lstStyle/>
                    <a:p>
                      <a:pPr algn="just">
                        <a:lnSpc>
                          <a:spcPct val="120000"/>
                        </a:lnSpc>
                      </a:pPr>
                      <a:endParaRPr kumimoji="1" lang="ja-JP" altLang="en-US" sz="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72300761"/>
                  </a:ext>
                </a:extLst>
              </a:tr>
              <a:tr h="360957">
                <a:tc>
                  <a:txBody>
                    <a:bodyPr/>
                    <a:lstStyle/>
                    <a:p>
                      <a:pPr algn="just">
                        <a:lnSpc>
                          <a:spcPct val="120000"/>
                        </a:lnSpc>
                      </a:pPr>
                      <a:r>
                        <a:rPr kumimoji="1" lang="en-US" altLang="ja-JP" sz="1200" b="1">
                          <a:solidFill>
                            <a:schemeClr val="tx1">
                              <a:lumMod val="75000"/>
                              <a:lumOff val="25000"/>
                            </a:schemeClr>
                          </a:solidFill>
                          <a:latin typeface="+mn-ea"/>
                          <a:ea typeface="+mn-ea"/>
                        </a:rPr>
                        <a:t>Q1</a:t>
                      </a:r>
                      <a:endParaRPr kumimoji="1" lang="ja-JP" altLang="en-US" sz="1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ja-JP" altLang="en-US" sz="1200" b="1">
                          <a:solidFill>
                            <a:schemeClr val="tx1">
                              <a:lumMod val="75000"/>
                              <a:lumOff val="25000"/>
                            </a:schemeClr>
                          </a:solidFill>
                          <a:latin typeface="+mn-ea"/>
                          <a:ea typeface="+mn-ea"/>
                        </a:rPr>
                        <a:t>管理ツールに採用している製品は何ですか？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84288888"/>
                  </a:ext>
                </a:extLst>
              </a:tr>
              <a:tr h="361494">
                <a:tc>
                  <a:txBody>
                    <a:bodyPr/>
                    <a:lstStyle/>
                    <a:p>
                      <a:pPr algn="just">
                        <a:lnSpc>
                          <a:spcPct val="120000"/>
                        </a:lnSpc>
                      </a:pPr>
                      <a:r>
                        <a:rPr kumimoji="1" lang="en-US" altLang="ja-JP" sz="1200">
                          <a:solidFill>
                            <a:schemeClr val="tx1">
                              <a:lumMod val="75000"/>
                              <a:lumOff val="25000"/>
                            </a:schemeClr>
                          </a:solidFill>
                          <a:latin typeface="+mn-ea"/>
                          <a:ea typeface="+mn-ea"/>
                        </a:rPr>
                        <a:t>A1</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en-US" altLang="ja-JP" sz="1200">
                          <a:solidFill>
                            <a:schemeClr val="tx1">
                              <a:lumMod val="75000"/>
                              <a:lumOff val="25000"/>
                            </a:schemeClr>
                          </a:solidFill>
                          <a:latin typeface="+mn-ea"/>
                          <a:ea typeface="+mn-ea"/>
                        </a:rPr>
                        <a:t>Microsoft Intune </a:t>
                      </a:r>
                      <a:r>
                        <a:rPr kumimoji="1" lang="ja-JP" altLang="en-US" sz="1200">
                          <a:solidFill>
                            <a:schemeClr val="tx1">
                              <a:lumMod val="75000"/>
                              <a:lumOff val="25000"/>
                            </a:schemeClr>
                          </a:solidFill>
                          <a:latin typeface="+mn-ea"/>
                          <a:ea typeface="+mn-ea"/>
                        </a:rPr>
                        <a:t>と</a:t>
                      </a:r>
                      <a:r>
                        <a:rPr kumimoji="1" lang="en-US" altLang="ja-JP" sz="1200">
                          <a:solidFill>
                            <a:schemeClr val="tx1">
                              <a:lumMod val="75000"/>
                              <a:lumOff val="25000"/>
                            </a:schemeClr>
                          </a:solidFill>
                          <a:latin typeface="+mn-ea"/>
                          <a:ea typeface="+mn-ea"/>
                        </a:rPr>
                        <a:t> </a:t>
                      </a:r>
                      <a:r>
                        <a:rPr kumimoji="1" lang="ja-JP" altLang="en-US" sz="1200">
                          <a:solidFill>
                            <a:schemeClr val="tx1">
                              <a:lumMod val="75000"/>
                              <a:lumOff val="25000"/>
                            </a:schemeClr>
                          </a:solidFill>
                          <a:latin typeface="+mn-ea"/>
                          <a:ea typeface="+mn-ea"/>
                        </a:rPr>
                        <a:t>エンドポイントマネージャー</a:t>
                      </a:r>
                      <a:r>
                        <a:rPr kumimoji="1" lang="en-US" altLang="ja-JP" sz="1200">
                          <a:solidFill>
                            <a:schemeClr val="tx1">
                              <a:lumMod val="75000"/>
                              <a:lumOff val="25000"/>
                            </a:schemeClr>
                          </a:solidFill>
                          <a:latin typeface="+mn-ea"/>
                          <a:ea typeface="+mn-ea"/>
                        </a:rPr>
                        <a:t> </a:t>
                      </a:r>
                      <a:r>
                        <a:rPr kumimoji="1" lang="ja-JP" altLang="en-US" sz="1200">
                          <a:solidFill>
                            <a:schemeClr val="tx1">
                              <a:lumMod val="75000"/>
                              <a:lumOff val="25000"/>
                            </a:schemeClr>
                          </a:solidFill>
                          <a:latin typeface="+mn-ea"/>
                          <a:ea typeface="+mn-ea"/>
                        </a:rPr>
                        <a:t>クラウド版の両方で管理しています。</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58624941"/>
                  </a:ext>
                </a:extLst>
              </a:tr>
              <a:tr h="152337">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1" lang="ja-JP" altLang="en-US" sz="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1" lang="ja-JP" altLang="en-US" sz="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13394094"/>
                  </a:ext>
                </a:extLst>
              </a:tr>
              <a:tr h="360957">
                <a:tc>
                  <a:txBody>
                    <a:bodyPr/>
                    <a:lstStyle/>
                    <a:p>
                      <a:pPr algn="just">
                        <a:lnSpc>
                          <a:spcPct val="120000"/>
                        </a:lnSpc>
                      </a:pPr>
                      <a:r>
                        <a:rPr kumimoji="1" lang="en-US" altLang="ja-JP" sz="1200" b="1">
                          <a:solidFill>
                            <a:schemeClr val="tx1">
                              <a:lumMod val="75000"/>
                              <a:lumOff val="25000"/>
                            </a:schemeClr>
                          </a:solidFill>
                          <a:latin typeface="+mn-ea"/>
                          <a:ea typeface="+mn-ea"/>
                        </a:rPr>
                        <a:t>Q2</a:t>
                      </a:r>
                      <a:endParaRPr kumimoji="1" lang="ja-JP" altLang="en-US" sz="1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ja-JP" altLang="en-US" sz="1200" b="1">
                          <a:solidFill>
                            <a:schemeClr val="tx1">
                              <a:lumMod val="75000"/>
                              <a:lumOff val="25000"/>
                            </a:schemeClr>
                          </a:solidFill>
                          <a:latin typeface="+mn-ea"/>
                          <a:ea typeface="+mn-ea"/>
                        </a:rPr>
                        <a:t>両方の製品で運用することを決めた背景・経緯について教えてください。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0608115"/>
                  </a:ext>
                </a:extLst>
              </a:tr>
              <a:tr h="1157579">
                <a:tc>
                  <a:txBody>
                    <a:bodyPr/>
                    <a:lstStyle/>
                    <a:p>
                      <a:pPr algn="just">
                        <a:lnSpc>
                          <a:spcPct val="120000"/>
                        </a:lnSpc>
                      </a:pPr>
                      <a:r>
                        <a:rPr kumimoji="1" lang="en-US" altLang="ja-JP" sz="1200">
                          <a:solidFill>
                            <a:schemeClr val="tx1">
                              <a:lumMod val="75000"/>
                              <a:lumOff val="25000"/>
                            </a:schemeClr>
                          </a:solidFill>
                          <a:latin typeface="+mn-ea"/>
                          <a:ea typeface="+mn-ea"/>
                        </a:rPr>
                        <a:t>A2</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ja-JP" altLang="en-US" sz="1200">
                          <a:solidFill>
                            <a:schemeClr val="tx1">
                              <a:lumMod val="75000"/>
                              <a:lumOff val="25000"/>
                            </a:schemeClr>
                          </a:solidFill>
                          <a:latin typeface="+mn-ea"/>
                          <a:ea typeface="+mn-ea"/>
                        </a:rPr>
                        <a:t>もともと、エンドポイントマネージャー</a:t>
                      </a:r>
                      <a:r>
                        <a:rPr kumimoji="1" lang="en-US" altLang="ja-JP" sz="1200">
                          <a:solidFill>
                            <a:schemeClr val="tx1">
                              <a:lumMod val="75000"/>
                              <a:lumOff val="25000"/>
                            </a:schemeClr>
                          </a:solidFill>
                          <a:latin typeface="+mn-ea"/>
                          <a:ea typeface="+mn-ea"/>
                        </a:rPr>
                        <a:t> </a:t>
                      </a:r>
                      <a:r>
                        <a:rPr kumimoji="1" lang="ja-JP" altLang="en-US" sz="1200">
                          <a:solidFill>
                            <a:schemeClr val="tx1">
                              <a:lumMod val="75000"/>
                              <a:lumOff val="25000"/>
                            </a:schemeClr>
                          </a:solidFill>
                          <a:latin typeface="+mn-ea"/>
                          <a:ea typeface="+mn-ea"/>
                        </a:rPr>
                        <a:t>オンプレミス版を利用していましたが、クラウド版への移行を検討しました。</a:t>
                      </a:r>
                      <a:r>
                        <a:rPr kumimoji="1" lang="en-US" altLang="ja-JP" sz="1200">
                          <a:solidFill>
                            <a:schemeClr val="tx1">
                              <a:lumMod val="75000"/>
                              <a:lumOff val="25000"/>
                            </a:schemeClr>
                          </a:solidFill>
                          <a:latin typeface="+mn-ea"/>
                          <a:ea typeface="+mn-ea"/>
                        </a:rPr>
                        <a:t>Microsoft Intune </a:t>
                      </a:r>
                      <a:r>
                        <a:rPr kumimoji="1" lang="ja-JP" altLang="en-US" sz="1200">
                          <a:solidFill>
                            <a:schemeClr val="tx1">
                              <a:lumMod val="75000"/>
                              <a:lumOff val="25000"/>
                            </a:schemeClr>
                          </a:solidFill>
                          <a:latin typeface="+mn-ea"/>
                          <a:ea typeface="+mn-ea"/>
                        </a:rPr>
                        <a:t>を利用できる</a:t>
                      </a:r>
                      <a:r>
                        <a:rPr kumimoji="1" lang="en-US" altLang="ja-JP" sz="1200">
                          <a:solidFill>
                            <a:schemeClr val="tx1">
                              <a:lumMod val="75000"/>
                              <a:lumOff val="25000"/>
                            </a:schemeClr>
                          </a:solidFill>
                          <a:latin typeface="+mn-ea"/>
                          <a:ea typeface="+mn-ea"/>
                        </a:rPr>
                        <a:t> Microsoft 365 </a:t>
                      </a:r>
                      <a:r>
                        <a:rPr kumimoji="1" lang="ja-JP" altLang="en-US" sz="1200">
                          <a:solidFill>
                            <a:schemeClr val="tx1">
                              <a:lumMod val="75000"/>
                              <a:lumOff val="25000"/>
                            </a:schemeClr>
                          </a:solidFill>
                          <a:latin typeface="+mn-ea"/>
                          <a:ea typeface="+mn-ea"/>
                        </a:rPr>
                        <a:t>ライセンスを保有していたので、比較を行いました。</a:t>
                      </a:r>
                      <a:endParaRPr kumimoji="1" lang="en-US" altLang="ja-JP" sz="1200">
                        <a:solidFill>
                          <a:schemeClr val="tx1">
                            <a:lumMod val="75000"/>
                            <a:lumOff val="25000"/>
                          </a:schemeClr>
                        </a:solidFill>
                        <a:latin typeface="+mn-ea"/>
                        <a:ea typeface="+mn-ea"/>
                      </a:endParaRPr>
                    </a:p>
                    <a:p>
                      <a:pPr algn="just">
                        <a:lnSpc>
                          <a:spcPct val="120000"/>
                        </a:lnSpc>
                      </a:pPr>
                      <a:r>
                        <a:rPr kumimoji="1" lang="ja-JP" altLang="en-US" sz="1200">
                          <a:solidFill>
                            <a:schemeClr val="tx1">
                              <a:lumMod val="75000"/>
                              <a:lumOff val="25000"/>
                            </a:schemeClr>
                          </a:solidFill>
                          <a:latin typeface="+mn-ea"/>
                          <a:ea typeface="+mn-ea"/>
                        </a:rPr>
                        <a:t>結果、</a:t>
                      </a:r>
                      <a:r>
                        <a:rPr kumimoji="1" lang="en-US" altLang="ja-JP" sz="1200">
                          <a:solidFill>
                            <a:schemeClr val="tx1">
                              <a:lumMod val="75000"/>
                              <a:lumOff val="25000"/>
                            </a:schemeClr>
                          </a:solidFill>
                          <a:latin typeface="+mn-ea"/>
                          <a:ea typeface="+mn-ea"/>
                        </a:rPr>
                        <a:t>Intune </a:t>
                      </a:r>
                      <a:r>
                        <a:rPr kumimoji="1" lang="ja-JP" altLang="en-US" sz="1200">
                          <a:solidFill>
                            <a:schemeClr val="tx1">
                              <a:lumMod val="75000"/>
                              <a:lumOff val="25000"/>
                            </a:schemeClr>
                          </a:solidFill>
                          <a:latin typeface="+mn-ea"/>
                          <a:ea typeface="+mn-ea"/>
                        </a:rPr>
                        <a:t>では操作ログが取得できなかったこと、一方で条件付きアクセスなどの</a:t>
                      </a:r>
                      <a:r>
                        <a:rPr kumimoji="1" lang="en-US" altLang="ja-JP" sz="1200">
                          <a:solidFill>
                            <a:schemeClr val="tx1">
                              <a:lumMod val="75000"/>
                              <a:lumOff val="25000"/>
                            </a:schemeClr>
                          </a:solidFill>
                          <a:latin typeface="+mn-ea"/>
                          <a:ea typeface="+mn-ea"/>
                        </a:rPr>
                        <a:t> Intune </a:t>
                      </a:r>
                      <a:r>
                        <a:rPr kumimoji="1" lang="ja-JP" altLang="en-US" sz="1200">
                          <a:solidFill>
                            <a:schemeClr val="tx1">
                              <a:lumMod val="75000"/>
                              <a:lumOff val="25000"/>
                            </a:schemeClr>
                          </a:solidFill>
                          <a:latin typeface="+mn-ea"/>
                          <a:ea typeface="+mn-ea"/>
                        </a:rPr>
                        <a:t>にしか無い機能もあったことから、双方で管理する方針を決めました。</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58800178"/>
                  </a:ext>
                </a:extLst>
              </a:tr>
              <a:tr h="152337">
                <a:tc>
                  <a:txBody>
                    <a:bodyPr/>
                    <a:lstStyle/>
                    <a:p>
                      <a:pPr algn="just">
                        <a:lnSpc>
                          <a:spcPct val="120000"/>
                        </a:lnSpc>
                      </a:pPr>
                      <a:endParaRPr kumimoji="1" lang="ja-JP" altLang="en-US" sz="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endParaRPr kumimoji="1" lang="ja-JP" altLang="en-US" sz="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46812413"/>
                  </a:ext>
                </a:extLst>
              </a:tr>
              <a:tr h="360957">
                <a:tc>
                  <a:txBody>
                    <a:bodyPr/>
                    <a:lstStyle/>
                    <a:p>
                      <a:pPr algn="just">
                        <a:lnSpc>
                          <a:spcPct val="120000"/>
                        </a:lnSpc>
                      </a:pPr>
                      <a:r>
                        <a:rPr kumimoji="1" lang="en-US" altLang="ja-JP" sz="1200" b="1">
                          <a:solidFill>
                            <a:schemeClr val="tx1">
                              <a:lumMod val="75000"/>
                              <a:lumOff val="25000"/>
                            </a:schemeClr>
                          </a:solidFill>
                          <a:latin typeface="+mn-ea"/>
                          <a:ea typeface="+mn-ea"/>
                        </a:rPr>
                        <a:t>Q3</a:t>
                      </a:r>
                      <a:endParaRPr kumimoji="1" lang="ja-JP" altLang="en-US" sz="1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ja-JP" altLang="en-US" sz="1200" b="1">
                          <a:solidFill>
                            <a:schemeClr val="tx1">
                              <a:lumMod val="75000"/>
                              <a:lumOff val="25000"/>
                            </a:schemeClr>
                          </a:solidFill>
                          <a:latin typeface="+mn-ea"/>
                          <a:ea typeface="+mn-ea"/>
                        </a:rPr>
                        <a:t>複数のツールを利用することへの抵抗はありませんでしたか？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11482317"/>
                  </a:ext>
                </a:extLst>
              </a:tr>
              <a:tr h="626856">
                <a:tc>
                  <a:txBody>
                    <a:bodyPr/>
                    <a:lstStyle/>
                    <a:p>
                      <a:pPr algn="just">
                        <a:lnSpc>
                          <a:spcPct val="120000"/>
                        </a:lnSpc>
                      </a:pPr>
                      <a:r>
                        <a:rPr kumimoji="1" lang="en-US" altLang="ja-JP" sz="1200">
                          <a:solidFill>
                            <a:schemeClr val="tx1">
                              <a:lumMod val="75000"/>
                              <a:lumOff val="25000"/>
                            </a:schemeClr>
                          </a:solidFill>
                          <a:latin typeface="+mn-ea"/>
                          <a:ea typeface="+mn-ea"/>
                        </a:rPr>
                        <a:t>A3</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ja-JP" altLang="en-US" sz="1200">
                          <a:solidFill>
                            <a:schemeClr val="tx1">
                              <a:lumMod val="75000"/>
                              <a:lumOff val="25000"/>
                            </a:schemeClr>
                          </a:solidFill>
                          <a:latin typeface="+mn-ea"/>
                          <a:ea typeface="+mn-ea"/>
                        </a:rPr>
                        <a:t>検討時、部署内でもその声はありました。ただ、弊社の場合は、実現したい要件をクリアすることを優先しました。エンドポイントマネージャー</a:t>
                      </a:r>
                      <a:r>
                        <a:rPr kumimoji="1" lang="en-US" altLang="ja-JP" sz="1200">
                          <a:solidFill>
                            <a:schemeClr val="tx1">
                              <a:lumMod val="75000"/>
                              <a:lumOff val="25000"/>
                            </a:schemeClr>
                          </a:solidFill>
                          <a:latin typeface="+mn-ea"/>
                          <a:ea typeface="+mn-ea"/>
                        </a:rPr>
                        <a:t> </a:t>
                      </a:r>
                      <a:r>
                        <a:rPr kumimoji="1" lang="ja-JP" altLang="en-US" sz="1200">
                          <a:solidFill>
                            <a:schemeClr val="tx1">
                              <a:lumMod val="75000"/>
                              <a:lumOff val="25000"/>
                            </a:schemeClr>
                          </a:solidFill>
                          <a:latin typeface="+mn-ea"/>
                          <a:ea typeface="+mn-ea"/>
                        </a:rPr>
                        <a:t>クラウド版は操作ログの取得・管理だけでなく、</a:t>
                      </a:r>
                      <a:r>
                        <a:rPr kumimoji="1" lang="en-US" altLang="ja-JP" sz="1200">
                          <a:solidFill>
                            <a:schemeClr val="tx1">
                              <a:lumMod val="75000"/>
                              <a:lumOff val="25000"/>
                            </a:schemeClr>
                          </a:solidFill>
                          <a:latin typeface="+mn-ea"/>
                          <a:ea typeface="+mn-ea"/>
                        </a:rPr>
                        <a:t>PC </a:t>
                      </a:r>
                      <a:r>
                        <a:rPr kumimoji="1" lang="ja-JP" altLang="en-US" sz="1200">
                          <a:solidFill>
                            <a:schemeClr val="tx1">
                              <a:lumMod val="75000"/>
                              <a:lumOff val="25000"/>
                            </a:schemeClr>
                          </a:solidFill>
                          <a:latin typeface="+mn-ea"/>
                          <a:ea typeface="+mn-ea"/>
                        </a:rPr>
                        <a:t>の棚卸し業務など</a:t>
                      </a:r>
                      <a:r>
                        <a:rPr kumimoji="1" lang="en-US" altLang="ja-JP" sz="1200">
                          <a:solidFill>
                            <a:schemeClr val="tx1">
                              <a:lumMod val="75000"/>
                              <a:lumOff val="25000"/>
                            </a:schemeClr>
                          </a:solidFill>
                          <a:latin typeface="+mn-ea"/>
                          <a:ea typeface="+mn-ea"/>
                        </a:rPr>
                        <a:t> IT </a:t>
                      </a:r>
                      <a:r>
                        <a:rPr kumimoji="1" lang="ja-JP" altLang="en-US" sz="1200">
                          <a:solidFill>
                            <a:schemeClr val="tx1">
                              <a:lumMod val="75000"/>
                              <a:lumOff val="25000"/>
                            </a:schemeClr>
                          </a:solidFill>
                          <a:latin typeface="+mn-ea"/>
                          <a:ea typeface="+mn-ea"/>
                        </a:rPr>
                        <a:t>資産管理にも活用しています。</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54004942"/>
                  </a:ext>
                </a:extLst>
              </a:tr>
              <a:tr h="152337">
                <a:tc>
                  <a:txBody>
                    <a:bodyPr/>
                    <a:lstStyle/>
                    <a:p>
                      <a:pPr algn="just">
                        <a:lnSpc>
                          <a:spcPct val="120000"/>
                        </a:lnSpc>
                      </a:pPr>
                      <a:endParaRPr kumimoji="1" lang="ja-JP" altLang="en-US" sz="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endParaRPr kumimoji="1" lang="ja-JP" altLang="en-US" sz="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89592266"/>
                  </a:ext>
                </a:extLst>
              </a:tr>
              <a:tr h="360957">
                <a:tc>
                  <a:txBody>
                    <a:bodyPr/>
                    <a:lstStyle/>
                    <a:p>
                      <a:pPr algn="just">
                        <a:lnSpc>
                          <a:spcPct val="120000"/>
                        </a:lnSpc>
                      </a:pPr>
                      <a:r>
                        <a:rPr kumimoji="1" lang="en-US" altLang="ja-JP" sz="1200" b="1">
                          <a:solidFill>
                            <a:schemeClr val="tx1">
                              <a:lumMod val="75000"/>
                              <a:lumOff val="25000"/>
                            </a:schemeClr>
                          </a:solidFill>
                          <a:latin typeface="+mn-ea"/>
                          <a:ea typeface="+mn-ea"/>
                        </a:rPr>
                        <a:t>Q4</a:t>
                      </a:r>
                      <a:endParaRPr kumimoji="1" lang="ja-JP" altLang="en-US" sz="1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en-US" altLang="ja-JP" sz="1200" b="1">
                          <a:solidFill>
                            <a:schemeClr val="tx1">
                              <a:lumMod val="75000"/>
                              <a:lumOff val="25000"/>
                            </a:schemeClr>
                          </a:solidFill>
                          <a:latin typeface="+mn-ea"/>
                          <a:ea typeface="+mn-ea"/>
                        </a:rPr>
                        <a:t>IT </a:t>
                      </a:r>
                      <a:r>
                        <a:rPr kumimoji="1" lang="ja-JP" altLang="en-US" sz="1200" b="1">
                          <a:solidFill>
                            <a:schemeClr val="tx1">
                              <a:lumMod val="75000"/>
                              <a:lumOff val="25000"/>
                            </a:schemeClr>
                          </a:solidFill>
                          <a:latin typeface="+mn-ea"/>
                          <a:ea typeface="+mn-ea"/>
                        </a:rPr>
                        <a:t>資産管理を</a:t>
                      </a:r>
                      <a:r>
                        <a:rPr kumimoji="1" lang="en-US" altLang="ja-JP" sz="1200" b="1">
                          <a:solidFill>
                            <a:schemeClr val="tx1">
                              <a:lumMod val="75000"/>
                              <a:lumOff val="25000"/>
                            </a:schemeClr>
                          </a:solidFill>
                          <a:latin typeface="+mn-ea"/>
                          <a:ea typeface="+mn-ea"/>
                        </a:rPr>
                        <a:t> Microsoft Intune </a:t>
                      </a:r>
                      <a:r>
                        <a:rPr kumimoji="1" lang="ja-JP" altLang="en-US" sz="1200" b="1">
                          <a:solidFill>
                            <a:schemeClr val="tx1">
                              <a:lumMod val="75000"/>
                              <a:lumOff val="25000"/>
                            </a:schemeClr>
                          </a:solidFill>
                          <a:latin typeface="+mn-ea"/>
                          <a:ea typeface="+mn-ea"/>
                        </a:rPr>
                        <a:t>ではなく、エンドポイントマネージャーで行っている理由を教えてください。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90241577"/>
                  </a:ext>
                </a:extLst>
              </a:tr>
              <a:tr h="626856">
                <a:tc>
                  <a:txBody>
                    <a:bodyPr/>
                    <a:lstStyle/>
                    <a:p>
                      <a:pPr algn="just">
                        <a:lnSpc>
                          <a:spcPct val="120000"/>
                        </a:lnSpc>
                      </a:pPr>
                      <a:r>
                        <a:rPr kumimoji="1" lang="en-US" altLang="ja-JP" sz="1200">
                          <a:solidFill>
                            <a:schemeClr val="tx1">
                              <a:lumMod val="75000"/>
                              <a:lumOff val="25000"/>
                            </a:schemeClr>
                          </a:solidFill>
                          <a:latin typeface="+mn-ea"/>
                          <a:ea typeface="+mn-ea"/>
                        </a:rPr>
                        <a:t>A4</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ja-JP" altLang="en-US" sz="1200">
                          <a:solidFill>
                            <a:schemeClr val="tx1">
                              <a:lumMod val="75000"/>
                              <a:lumOff val="25000"/>
                            </a:schemeClr>
                          </a:solidFill>
                          <a:latin typeface="+mn-ea"/>
                          <a:ea typeface="+mn-ea"/>
                        </a:rPr>
                        <a:t>実際に使ってみた上での操作性ですね。自動収集する情報の確認だけでなく、</a:t>
                      </a:r>
                      <a:r>
                        <a:rPr kumimoji="1" lang="en-US" altLang="ja-JP" sz="1200" dirty="0">
                          <a:solidFill>
                            <a:schemeClr val="tx1">
                              <a:lumMod val="75000"/>
                              <a:lumOff val="25000"/>
                            </a:schemeClr>
                          </a:solidFill>
                          <a:latin typeface="+mn-ea"/>
                          <a:ea typeface="+mn-ea"/>
                        </a:rPr>
                        <a:t>PC </a:t>
                      </a:r>
                      <a:r>
                        <a:rPr kumimoji="1" lang="ja-JP" altLang="en-US" sz="1200">
                          <a:solidFill>
                            <a:schemeClr val="tx1">
                              <a:lumMod val="75000"/>
                              <a:lumOff val="25000"/>
                            </a:schemeClr>
                          </a:solidFill>
                          <a:latin typeface="+mn-ea"/>
                          <a:ea typeface="+mn-ea"/>
                        </a:rPr>
                        <a:t>の購入日・修理対応履歴など手動登録する作業もあるので、そういったところを運用してみると、部署内のメンバーからは「エンドポイントマネージャーの方が使いやすい」という声が多かったことが理由です。</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7210472"/>
                  </a:ext>
                </a:extLst>
              </a:tr>
            </a:tbl>
          </a:graphicData>
        </a:graphic>
      </p:graphicFrame>
    </p:spTree>
    <p:extLst>
      <p:ext uri="{BB962C8B-B14F-4D97-AF65-F5344CB8AC3E}">
        <p14:creationId xmlns:p14="http://schemas.microsoft.com/office/powerpoint/2010/main" val="4094448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A5556-1D27-9A58-1854-1F3F32189D72}"/>
            </a:ext>
          </a:extLst>
        </p:cNvPr>
        <p:cNvGrpSpPr/>
        <p:nvPr/>
      </p:nvGrpSpPr>
      <p:grpSpPr>
        <a:xfrm>
          <a:off x="0" y="0"/>
          <a:ext cx="0" cy="0"/>
          <a:chOff x="0" y="0"/>
          <a:chExt cx="0" cy="0"/>
        </a:xfrm>
      </p:grpSpPr>
      <p:graphicFrame>
        <p:nvGraphicFramePr>
          <p:cNvPr id="4" name="表 6">
            <a:extLst>
              <a:ext uri="{FF2B5EF4-FFF2-40B4-BE49-F238E27FC236}">
                <a16:creationId xmlns:a16="http://schemas.microsoft.com/office/drawing/2014/main" id="{00FF280B-5141-EC05-64B5-28838EE654CA}"/>
              </a:ext>
            </a:extLst>
          </p:cNvPr>
          <p:cNvGraphicFramePr>
            <a:graphicFrameLocks noGrp="1"/>
          </p:cNvGraphicFramePr>
          <p:nvPr>
            <p:extLst>
              <p:ext uri="{D42A27DB-BD31-4B8C-83A1-F6EECF244321}">
                <p14:modId xmlns:p14="http://schemas.microsoft.com/office/powerpoint/2010/main" val="277463291"/>
              </p:ext>
            </p:extLst>
          </p:nvPr>
        </p:nvGraphicFramePr>
        <p:xfrm>
          <a:off x="346475" y="778390"/>
          <a:ext cx="11381334" cy="5655965"/>
        </p:xfrm>
        <a:graphic>
          <a:graphicData uri="http://schemas.openxmlformats.org/drawingml/2006/table">
            <a:tbl>
              <a:tblPr firstRow="1" bandRow="1">
                <a:tableStyleId>{5940675A-B579-460E-94D1-54222C63F5DA}</a:tableStyleId>
              </a:tblPr>
              <a:tblGrid>
                <a:gridCol w="509202">
                  <a:extLst>
                    <a:ext uri="{9D8B030D-6E8A-4147-A177-3AD203B41FA5}">
                      <a16:colId xmlns:a16="http://schemas.microsoft.com/office/drawing/2014/main" val="4065891640"/>
                    </a:ext>
                  </a:extLst>
                </a:gridCol>
                <a:gridCol w="427839">
                  <a:extLst>
                    <a:ext uri="{9D8B030D-6E8A-4147-A177-3AD203B41FA5}">
                      <a16:colId xmlns:a16="http://schemas.microsoft.com/office/drawing/2014/main" val="879790171"/>
                    </a:ext>
                  </a:extLst>
                </a:gridCol>
                <a:gridCol w="1199625">
                  <a:extLst>
                    <a:ext uri="{9D8B030D-6E8A-4147-A177-3AD203B41FA5}">
                      <a16:colId xmlns:a16="http://schemas.microsoft.com/office/drawing/2014/main" val="447368955"/>
                    </a:ext>
                  </a:extLst>
                </a:gridCol>
                <a:gridCol w="1065402">
                  <a:extLst>
                    <a:ext uri="{9D8B030D-6E8A-4147-A177-3AD203B41FA5}">
                      <a16:colId xmlns:a16="http://schemas.microsoft.com/office/drawing/2014/main" val="1978373363"/>
                    </a:ext>
                  </a:extLst>
                </a:gridCol>
                <a:gridCol w="1442907">
                  <a:extLst>
                    <a:ext uri="{9D8B030D-6E8A-4147-A177-3AD203B41FA5}">
                      <a16:colId xmlns:a16="http://schemas.microsoft.com/office/drawing/2014/main" val="3452425048"/>
                    </a:ext>
                  </a:extLst>
                </a:gridCol>
                <a:gridCol w="1813111">
                  <a:extLst>
                    <a:ext uri="{9D8B030D-6E8A-4147-A177-3AD203B41FA5}">
                      <a16:colId xmlns:a16="http://schemas.microsoft.com/office/drawing/2014/main" val="4137405623"/>
                    </a:ext>
                  </a:extLst>
                </a:gridCol>
                <a:gridCol w="1650670">
                  <a:extLst>
                    <a:ext uri="{9D8B030D-6E8A-4147-A177-3AD203B41FA5}">
                      <a16:colId xmlns:a16="http://schemas.microsoft.com/office/drawing/2014/main" val="1984780189"/>
                    </a:ext>
                  </a:extLst>
                </a:gridCol>
                <a:gridCol w="3272578">
                  <a:extLst>
                    <a:ext uri="{9D8B030D-6E8A-4147-A177-3AD203B41FA5}">
                      <a16:colId xmlns:a16="http://schemas.microsoft.com/office/drawing/2014/main" val="3918390296"/>
                    </a:ext>
                  </a:extLst>
                </a:gridCol>
              </a:tblGrid>
              <a:tr h="343627">
                <a:tc gridSpan="8">
                  <a:txBody>
                    <a:bodyPr/>
                    <a:lstStyle/>
                    <a:p>
                      <a:pPr algn="just">
                        <a:lnSpc>
                          <a:spcPct val="120000"/>
                        </a:lnSpc>
                      </a:pPr>
                      <a:r>
                        <a:rPr kumimoji="1" lang="en-US" altLang="ja-JP" sz="1200" b="1" dirty="0">
                          <a:solidFill>
                            <a:schemeClr val="tx1">
                              <a:lumMod val="75000"/>
                              <a:lumOff val="25000"/>
                            </a:schemeClr>
                          </a:solidFill>
                          <a:latin typeface="+mn-ea"/>
                          <a:ea typeface="+mn-ea"/>
                        </a:rPr>
                        <a:t>【</a:t>
                      </a:r>
                      <a:r>
                        <a:rPr kumimoji="1" lang="ja-JP" altLang="en-US" sz="1200" b="1">
                          <a:solidFill>
                            <a:schemeClr val="tx1">
                              <a:lumMod val="75000"/>
                              <a:lumOff val="25000"/>
                            </a:schemeClr>
                          </a:solidFill>
                          <a:latin typeface="+mn-ea"/>
                          <a:ea typeface="+mn-ea"/>
                        </a:rPr>
                        <a:t>ヒアリング</a:t>
                      </a:r>
                      <a:r>
                        <a:rPr kumimoji="1" lang="en-US" altLang="ja-JP" sz="1200" b="1" dirty="0">
                          <a:solidFill>
                            <a:schemeClr val="tx1">
                              <a:lumMod val="75000"/>
                              <a:lumOff val="25000"/>
                            </a:schemeClr>
                          </a:solidFill>
                          <a:latin typeface="+mn-ea"/>
                          <a:ea typeface="+mn-ea"/>
                        </a:rPr>
                        <a:t> No.2】Microsoft</a:t>
                      </a:r>
                      <a:r>
                        <a:rPr kumimoji="1" lang="ja-JP" altLang="en-US" sz="1200" b="1">
                          <a:solidFill>
                            <a:schemeClr val="tx1">
                              <a:lumMod val="75000"/>
                              <a:lumOff val="25000"/>
                            </a:schemeClr>
                          </a:solidFill>
                          <a:latin typeface="+mn-ea"/>
                          <a:ea typeface="+mn-ea"/>
                        </a:rPr>
                        <a:t> </a:t>
                      </a:r>
                      <a:r>
                        <a:rPr kumimoji="1" lang="en-US" altLang="ja-JP" sz="1200" b="1" dirty="0">
                          <a:solidFill>
                            <a:schemeClr val="tx1">
                              <a:lumMod val="75000"/>
                              <a:lumOff val="25000"/>
                            </a:schemeClr>
                          </a:solidFill>
                          <a:latin typeface="+mn-ea"/>
                          <a:ea typeface="+mn-ea"/>
                        </a:rPr>
                        <a:t>Intune </a:t>
                      </a:r>
                      <a:r>
                        <a:rPr kumimoji="1" lang="ja-JP" altLang="en-US" sz="1200" b="1">
                          <a:solidFill>
                            <a:schemeClr val="tx1">
                              <a:lumMod val="75000"/>
                              <a:lumOff val="25000"/>
                            </a:schemeClr>
                          </a:solidFill>
                          <a:latin typeface="+mn-ea"/>
                          <a:ea typeface="+mn-ea"/>
                        </a:rPr>
                        <a:t>✕</a:t>
                      </a:r>
                      <a:r>
                        <a:rPr kumimoji="1" lang="en-US" altLang="ja-JP" sz="1200" b="1" dirty="0">
                          <a:solidFill>
                            <a:schemeClr val="tx1">
                              <a:lumMod val="75000"/>
                              <a:lumOff val="25000"/>
                            </a:schemeClr>
                          </a:solidFill>
                          <a:latin typeface="+mn-ea"/>
                          <a:ea typeface="+mn-ea"/>
                        </a:rPr>
                        <a:t> </a:t>
                      </a:r>
                      <a:r>
                        <a:rPr kumimoji="1" lang="ja-JP" altLang="en-US" sz="1200" b="1">
                          <a:solidFill>
                            <a:schemeClr val="tx1">
                              <a:lumMod val="75000"/>
                              <a:lumOff val="25000"/>
                            </a:schemeClr>
                          </a:solidFill>
                          <a:latin typeface="+mn-ea"/>
                          <a:ea typeface="+mn-ea"/>
                        </a:rPr>
                        <a:t>エンドポイントマネージャー</a:t>
                      </a:r>
                      <a:r>
                        <a:rPr kumimoji="1" lang="en-US" altLang="ja-JP" sz="1200" b="1" dirty="0">
                          <a:solidFill>
                            <a:schemeClr val="tx1">
                              <a:lumMod val="75000"/>
                              <a:lumOff val="25000"/>
                            </a:schemeClr>
                          </a:solidFill>
                          <a:latin typeface="+mn-ea"/>
                          <a:ea typeface="+mn-ea"/>
                        </a:rPr>
                        <a:t> </a:t>
                      </a:r>
                      <a:r>
                        <a:rPr kumimoji="1" lang="ja-JP" altLang="en-US" sz="1200" b="1">
                          <a:solidFill>
                            <a:srgbClr val="E71E1A"/>
                          </a:solidFill>
                          <a:latin typeface="+mn-ea"/>
                          <a:ea typeface="+mn-ea"/>
                        </a:rPr>
                        <a:t>オンプレミス版</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1E1A">
                        <a:alpha val="9804"/>
                      </a:srgbClr>
                    </a:solidFill>
                  </a:tcPr>
                </a:tc>
                <a:tc hMerge="1">
                  <a:txBody>
                    <a:bodyPr/>
                    <a:lstStyle/>
                    <a:p>
                      <a:pPr algn="just">
                        <a:lnSpc>
                          <a:spcPct val="120000"/>
                        </a:lnSpc>
                      </a:pPr>
                      <a:endParaRPr kumimoji="1" lang="ja-JP" altLang="en-US" sz="11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15599853"/>
                  </a:ext>
                </a:extLst>
              </a:tr>
              <a:tr h="144046">
                <a:tc>
                  <a:txBody>
                    <a:bodyPr/>
                    <a:lstStyle/>
                    <a:p>
                      <a:pPr algn="just">
                        <a:lnSpc>
                          <a:spcPct val="120000"/>
                        </a:lnSpc>
                      </a:pPr>
                      <a:endParaRPr kumimoji="1" lang="ja-JP" altLang="en-US" sz="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7">
                  <a:txBody>
                    <a:bodyPr/>
                    <a:lstStyle/>
                    <a:p>
                      <a:pPr algn="just">
                        <a:lnSpc>
                          <a:spcPct val="120000"/>
                        </a:lnSpc>
                      </a:pPr>
                      <a:endParaRPr kumimoji="1" lang="ja-JP" altLang="en-US" sz="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58956080"/>
                  </a:ext>
                </a:extLst>
              </a:tr>
              <a:tr h="343627">
                <a:tc gridSpan="2">
                  <a:txBody>
                    <a:bodyPr/>
                    <a:lstStyle/>
                    <a:p>
                      <a:pPr algn="ctr">
                        <a:lnSpc>
                          <a:spcPct val="120000"/>
                        </a:lnSpc>
                      </a:pPr>
                      <a:r>
                        <a:rPr kumimoji="1" lang="ja-JP" altLang="en-US" sz="1200" b="1">
                          <a:solidFill>
                            <a:schemeClr val="bg1"/>
                          </a:solidFill>
                          <a:latin typeface="+mn-ea"/>
                          <a:ea typeface="+mn-ea"/>
                        </a:rPr>
                        <a:t>業種</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gn="just">
                        <a:lnSpc>
                          <a:spcPct val="120000"/>
                        </a:lnSpc>
                      </a:pPr>
                      <a:endParaRPr kumimoji="1" lang="ja-JP" altLang="en-US" sz="11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a:lnSpc>
                          <a:spcPct val="120000"/>
                        </a:lnSpc>
                      </a:pPr>
                      <a:r>
                        <a:rPr kumimoji="1" lang="ja-JP" altLang="en-US" sz="1200" b="1">
                          <a:solidFill>
                            <a:schemeClr val="tx1">
                              <a:lumMod val="75000"/>
                              <a:lumOff val="25000"/>
                            </a:schemeClr>
                          </a:solidFill>
                          <a:latin typeface="+mn-ea"/>
                          <a:ea typeface="+mn-ea"/>
                        </a:rPr>
                        <a:t>製造業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120000"/>
                        </a:lnSpc>
                      </a:pPr>
                      <a:r>
                        <a:rPr kumimoji="1" lang="ja-JP" altLang="en-US" sz="1200" b="1">
                          <a:solidFill>
                            <a:schemeClr val="bg1"/>
                          </a:solidFill>
                          <a:latin typeface="+mn-ea"/>
                          <a:ea typeface="+mn-ea"/>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l">
                        <a:lnSpc>
                          <a:spcPct val="120000"/>
                        </a:lnSpc>
                      </a:pPr>
                      <a:r>
                        <a:rPr kumimoji="1" lang="en-US" altLang="ja-JP" sz="1200" b="1">
                          <a:solidFill>
                            <a:schemeClr val="tx1">
                              <a:lumMod val="75000"/>
                              <a:lumOff val="25000"/>
                            </a:schemeClr>
                          </a:solidFill>
                          <a:latin typeface="+mn-ea"/>
                          <a:ea typeface="+mn-ea"/>
                        </a:rPr>
                        <a:t>5,000</a:t>
                      </a:r>
                      <a:r>
                        <a:rPr kumimoji="1" lang="ja-JP" altLang="en-US" sz="1200" b="1">
                          <a:solidFill>
                            <a:schemeClr val="tx1">
                              <a:lumMod val="75000"/>
                              <a:lumOff val="25000"/>
                            </a:schemeClr>
                          </a:solidFill>
                          <a:latin typeface="+mn-ea"/>
                          <a:ea typeface="+mn-ea"/>
                        </a:rPr>
                        <a:t>名以上</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120000"/>
                        </a:lnSpc>
                      </a:pPr>
                      <a:r>
                        <a:rPr kumimoji="1" lang="ja-JP" altLang="en-US" sz="1200" b="1">
                          <a:solidFill>
                            <a:schemeClr val="bg1"/>
                          </a:solidFill>
                          <a:latin typeface="+mn-ea"/>
                          <a:ea typeface="+mn-ea"/>
                        </a:rPr>
                        <a:t>利用している</a:t>
                      </a:r>
                      <a:r>
                        <a:rPr kumimoji="1" lang="en-US" altLang="ja-JP" sz="1200" b="1" dirty="0">
                          <a:solidFill>
                            <a:schemeClr val="bg1"/>
                          </a:solidFill>
                          <a:latin typeface="+mn-ea"/>
                          <a:ea typeface="+mn-ea"/>
                        </a:rPr>
                        <a:t> M365</a:t>
                      </a:r>
                      <a:endParaRPr kumimoji="1" lang="ja-JP" altLang="en-US" sz="1200" b="1">
                        <a:solidFill>
                          <a:schemeClr val="bg1"/>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l">
                        <a:lnSpc>
                          <a:spcPct val="120000"/>
                        </a:lnSpc>
                      </a:pPr>
                      <a:r>
                        <a:rPr kumimoji="1" lang="en-US" altLang="ja-JP" sz="1200" b="1">
                          <a:solidFill>
                            <a:schemeClr val="tx1">
                              <a:lumMod val="75000"/>
                              <a:lumOff val="25000"/>
                            </a:schemeClr>
                          </a:solidFill>
                          <a:latin typeface="+mn-ea"/>
                          <a:ea typeface="+mn-ea"/>
                        </a:rPr>
                        <a:t>Microsoft 365 E3</a:t>
                      </a:r>
                      <a:endParaRPr kumimoji="1" lang="ja-JP" altLang="en-US" sz="1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120000"/>
                        </a:lnSpc>
                      </a:pPr>
                      <a:endParaRPr kumimoji="1" lang="ja-JP" altLang="en-US" sz="1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02115329"/>
                  </a:ext>
                </a:extLst>
              </a:tr>
              <a:tr h="144046">
                <a:tc>
                  <a:txBody>
                    <a:bodyPr/>
                    <a:lstStyle/>
                    <a:p>
                      <a:pPr algn="just">
                        <a:lnSpc>
                          <a:spcPct val="120000"/>
                        </a:lnSpc>
                      </a:pPr>
                      <a:endParaRPr kumimoji="1" lang="ja-JP" altLang="en-US" sz="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7">
                  <a:txBody>
                    <a:bodyPr/>
                    <a:lstStyle/>
                    <a:p>
                      <a:pPr algn="just">
                        <a:lnSpc>
                          <a:spcPct val="120000"/>
                        </a:lnSpc>
                      </a:pPr>
                      <a:endParaRPr kumimoji="1" lang="ja-JP" altLang="en-US" sz="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72300761"/>
                  </a:ext>
                </a:extLst>
              </a:tr>
              <a:tr h="343627">
                <a:tc>
                  <a:txBody>
                    <a:bodyPr/>
                    <a:lstStyle/>
                    <a:p>
                      <a:pPr algn="just">
                        <a:lnSpc>
                          <a:spcPct val="120000"/>
                        </a:lnSpc>
                      </a:pPr>
                      <a:r>
                        <a:rPr kumimoji="1" lang="en-US" altLang="ja-JP" sz="1200" b="1">
                          <a:solidFill>
                            <a:schemeClr val="tx1">
                              <a:lumMod val="75000"/>
                              <a:lumOff val="25000"/>
                            </a:schemeClr>
                          </a:solidFill>
                          <a:latin typeface="+mn-ea"/>
                          <a:ea typeface="+mn-ea"/>
                        </a:rPr>
                        <a:t>Q1</a:t>
                      </a:r>
                      <a:endParaRPr kumimoji="1" lang="ja-JP" altLang="en-US" sz="1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ja-JP" altLang="en-US" sz="1200" b="1">
                          <a:solidFill>
                            <a:schemeClr val="tx1">
                              <a:lumMod val="75000"/>
                              <a:lumOff val="25000"/>
                            </a:schemeClr>
                          </a:solidFill>
                          <a:latin typeface="+mn-ea"/>
                          <a:ea typeface="+mn-ea"/>
                        </a:rPr>
                        <a:t>管理ツールに採用している製品は何ですか？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84288888"/>
                  </a:ext>
                </a:extLst>
              </a:tr>
              <a:tr h="593538">
                <a:tc>
                  <a:txBody>
                    <a:bodyPr/>
                    <a:lstStyle/>
                    <a:p>
                      <a:pPr algn="just">
                        <a:lnSpc>
                          <a:spcPct val="120000"/>
                        </a:lnSpc>
                      </a:pPr>
                      <a:r>
                        <a:rPr kumimoji="1" lang="en-US" altLang="ja-JP" sz="1200">
                          <a:solidFill>
                            <a:schemeClr val="tx1">
                              <a:lumMod val="75000"/>
                              <a:lumOff val="25000"/>
                            </a:schemeClr>
                          </a:solidFill>
                          <a:latin typeface="+mn-ea"/>
                          <a:ea typeface="+mn-ea"/>
                        </a:rPr>
                        <a:t>A1</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en-US" altLang="ja-JP" sz="1200">
                          <a:solidFill>
                            <a:schemeClr val="tx1">
                              <a:lumMod val="75000"/>
                              <a:lumOff val="25000"/>
                            </a:schemeClr>
                          </a:solidFill>
                          <a:latin typeface="+mn-ea"/>
                          <a:ea typeface="+mn-ea"/>
                        </a:rPr>
                        <a:t>Microsoft Intune </a:t>
                      </a:r>
                      <a:r>
                        <a:rPr kumimoji="1" lang="ja-JP" altLang="en-US" sz="1200">
                          <a:solidFill>
                            <a:schemeClr val="tx1">
                              <a:lumMod val="75000"/>
                              <a:lumOff val="25000"/>
                            </a:schemeClr>
                          </a:solidFill>
                          <a:latin typeface="+mn-ea"/>
                          <a:ea typeface="+mn-ea"/>
                        </a:rPr>
                        <a:t>と</a:t>
                      </a:r>
                      <a:r>
                        <a:rPr kumimoji="1" lang="en-US" altLang="ja-JP" sz="1200">
                          <a:solidFill>
                            <a:schemeClr val="tx1">
                              <a:lumMod val="75000"/>
                              <a:lumOff val="25000"/>
                            </a:schemeClr>
                          </a:solidFill>
                          <a:latin typeface="+mn-ea"/>
                          <a:ea typeface="+mn-ea"/>
                        </a:rPr>
                        <a:t> </a:t>
                      </a:r>
                      <a:r>
                        <a:rPr kumimoji="1" lang="ja-JP" altLang="en-US" sz="1200">
                          <a:solidFill>
                            <a:schemeClr val="tx1">
                              <a:lumMod val="75000"/>
                              <a:lumOff val="25000"/>
                            </a:schemeClr>
                          </a:solidFill>
                          <a:latin typeface="+mn-ea"/>
                          <a:ea typeface="+mn-ea"/>
                        </a:rPr>
                        <a:t>エンドポイントマネージャー</a:t>
                      </a:r>
                      <a:r>
                        <a:rPr kumimoji="1" lang="en-US" altLang="ja-JP" sz="1200">
                          <a:solidFill>
                            <a:schemeClr val="tx1">
                              <a:lumMod val="75000"/>
                              <a:lumOff val="25000"/>
                            </a:schemeClr>
                          </a:solidFill>
                          <a:latin typeface="+mn-ea"/>
                          <a:ea typeface="+mn-ea"/>
                        </a:rPr>
                        <a:t> </a:t>
                      </a:r>
                      <a:r>
                        <a:rPr kumimoji="1" lang="ja-JP" altLang="en-US" sz="1200">
                          <a:solidFill>
                            <a:schemeClr val="tx1">
                              <a:lumMod val="75000"/>
                              <a:lumOff val="25000"/>
                            </a:schemeClr>
                          </a:solidFill>
                          <a:latin typeface="+mn-ea"/>
                          <a:ea typeface="+mn-ea"/>
                        </a:rPr>
                        <a:t>オンプレミス版の両方で管理しています。もともとエンドポイントマネージャー</a:t>
                      </a:r>
                      <a:r>
                        <a:rPr kumimoji="1" lang="en-US" altLang="ja-JP" sz="1200">
                          <a:solidFill>
                            <a:schemeClr val="tx1">
                              <a:lumMod val="75000"/>
                              <a:lumOff val="25000"/>
                            </a:schemeClr>
                          </a:solidFill>
                          <a:latin typeface="+mn-ea"/>
                          <a:ea typeface="+mn-ea"/>
                        </a:rPr>
                        <a:t> </a:t>
                      </a:r>
                      <a:r>
                        <a:rPr kumimoji="1" lang="ja-JP" altLang="en-US" sz="1200">
                          <a:solidFill>
                            <a:schemeClr val="tx1">
                              <a:lumMod val="75000"/>
                              <a:lumOff val="25000"/>
                            </a:schemeClr>
                          </a:solidFill>
                          <a:latin typeface="+mn-ea"/>
                          <a:ea typeface="+mn-ea"/>
                        </a:rPr>
                        <a:t>オンプレミス版は利用しており、最近になり</a:t>
                      </a:r>
                      <a:r>
                        <a:rPr kumimoji="1" lang="en-US" altLang="ja-JP" sz="1200">
                          <a:solidFill>
                            <a:schemeClr val="tx1">
                              <a:lumMod val="75000"/>
                              <a:lumOff val="25000"/>
                            </a:schemeClr>
                          </a:solidFill>
                          <a:latin typeface="+mn-ea"/>
                          <a:ea typeface="+mn-ea"/>
                        </a:rPr>
                        <a:t> Microsoft Intune </a:t>
                      </a:r>
                      <a:r>
                        <a:rPr kumimoji="1" lang="ja-JP" altLang="en-US" sz="1200">
                          <a:solidFill>
                            <a:schemeClr val="tx1">
                              <a:lumMod val="75000"/>
                              <a:lumOff val="25000"/>
                            </a:schemeClr>
                          </a:solidFill>
                          <a:latin typeface="+mn-ea"/>
                          <a:ea typeface="+mn-ea"/>
                        </a:rPr>
                        <a:t>での管理も行っています。</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58624941"/>
                  </a:ext>
                </a:extLst>
              </a:tr>
              <a:tr h="144046">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1" lang="ja-JP" altLang="en-US" sz="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1" lang="ja-JP" altLang="en-US" sz="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13394094"/>
                  </a:ext>
                </a:extLst>
              </a:tr>
              <a:tr h="343627">
                <a:tc>
                  <a:txBody>
                    <a:bodyPr/>
                    <a:lstStyle/>
                    <a:p>
                      <a:pPr algn="just">
                        <a:lnSpc>
                          <a:spcPct val="120000"/>
                        </a:lnSpc>
                      </a:pPr>
                      <a:r>
                        <a:rPr kumimoji="1" lang="en-US" altLang="ja-JP" sz="1200" b="1">
                          <a:solidFill>
                            <a:schemeClr val="tx1">
                              <a:lumMod val="75000"/>
                              <a:lumOff val="25000"/>
                            </a:schemeClr>
                          </a:solidFill>
                          <a:latin typeface="+mn-ea"/>
                          <a:ea typeface="+mn-ea"/>
                        </a:rPr>
                        <a:t>Q2</a:t>
                      </a:r>
                      <a:endParaRPr kumimoji="1" lang="ja-JP" altLang="en-US" sz="1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en-US" altLang="ja-JP" sz="1200" b="1">
                          <a:solidFill>
                            <a:schemeClr val="tx1">
                              <a:lumMod val="75000"/>
                              <a:lumOff val="25000"/>
                            </a:schemeClr>
                          </a:solidFill>
                          <a:latin typeface="+mn-ea"/>
                          <a:ea typeface="+mn-ea"/>
                        </a:rPr>
                        <a:t>Microsoft Intune </a:t>
                      </a:r>
                      <a:r>
                        <a:rPr kumimoji="1" lang="ja-JP" altLang="en-US" sz="1200" b="1">
                          <a:solidFill>
                            <a:schemeClr val="tx1">
                              <a:lumMod val="75000"/>
                              <a:lumOff val="25000"/>
                            </a:schemeClr>
                          </a:solidFill>
                          <a:latin typeface="+mn-ea"/>
                          <a:ea typeface="+mn-ea"/>
                        </a:rPr>
                        <a:t>を検討することになったきっかけはどのようなものでしょうか？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0608115"/>
                  </a:ext>
                </a:extLst>
              </a:tr>
              <a:tr h="1093359">
                <a:tc>
                  <a:txBody>
                    <a:bodyPr/>
                    <a:lstStyle/>
                    <a:p>
                      <a:pPr algn="just">
                        <a:lnSpc>
                          <a:spcPct val="120000"/>
                        </a:lnSpc>
                      </a:pPr>
                      <a:r>
                        <a:rPr kumimoji="1" lang="en-US" altLang="ja-JP" sz="1200">
                          <a:solidFill>
                            <a:schemeClr val="tx1">
                              <a:lumMod val="75000"/>
                              <a:lumOff val="25000"/>
                            </a:schemeClr>
                          </a:solidFill>
                          <a:latin typeface="+mn-ea"/>
                          <a:ea typeface="+mn-ea"/>
                        </a:rPr>
                        <a:t>A2</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ja-JP" altLang="en-US" sz="1200">
                          <a:solidFill>
                            <a:schemeClr val="tx1">
                              <a:lumMod val="75000"/>
                              <a:lumOff val="25000"/>
                            </a:schemeClr>
                          </a:solidFill>
                          <a:latin typeface="+mn-ea"/>
                          <a:ea typeface="+mn-ea"/>
                        </a:rPr>
                        <a:t>もともとは、会社として導入しているシステムやサービスをできる限り</a:t>
                      </a:r>
                      <a:r>
                        <a:rPr kumimoji="1" lang="en-US" altLang="ja-JP" sz="1200">
                          <a:solidFill>
                            <a:schemeClr val="tx1">
                              <a:lumMod val="75000"/>
                              <a:lumOff val="25000"/>
                            </a:schemeClr>
                          </a:solidFill>
                          <a:latin typeface="+mn-ea"/>
                          <a:ea typeface="+mn-ea"/>
                        </a:rPr>
                        <a:t> Microsoft 365 </a:t>
                      </a:r>
                      <a:r>
                        <a:rPr kumimoji="1" lang="ja-JP" altLang="en-US" sz="1200">
                          <a:solidFill>
                            <a:schemeClr val="tx1">
                              <a:lumMod val="75000"/>
                              <a:lumOff val="25000"/>
                            </a:schemeClr>
                          </a:solidFill>
                          <a:latin typeface="+mn-ea"/>
                          <a:ea typeface="+mn-ea"/>
                        </a:rPr>
                        <a:t>に統合しようという流れで検討をはじめました。ただ、調べていくうちに、</a:t>
                      </a:r>
                      <a:r>
                        <a:rPr kumimoji="1" lang="en-US" altLang="ja-JP" sz="1200">
                          <a:solidFill>
                            <a:schemeClr val="tx1">
                              <a:lumMod val="75000"/>
                              <a:lumOff val="25000"/>
                            </a:schemeClr>
                          </a:solidFill>
                          <a:latin typeface="+mn-ea"/>
                          <a:ea typeface="+mn-ea"/>
                        </a:rPr>
                        <a:t>Intune </a:t>
                      </a:r>
                      <a:r>
                        <a:rPr kumimoji="1" lang="ja-JP" altLang="en-US" sz="1200">
                          <a:solidFill>
                            <a:schemeClr val="tx1">
                              <a:lumMod val="75000"/>
                              <a:lumOff val="25000"/>
                            </a:schemeClr>
                          </a:solidFill>
                          <a:latin typeface="+mn-ea"/>
                          <a:ea typeface="+mn-ea"/>
                        </a:rPr>
                        <a:t>を使ってセキュリティレベルを向上できる部分もあれば、エンドポイントマネージャー</a:t>
                      </a:r>
                      <a:r>
                        <a:rPr kumimoji="1" lang="en-US" altLang="ja-JP" sz="1200">
                          <a:solidFill>
                            <a:schemeClr val="tx1">
                              <a:lumMod val="75000"/>
                              <a:lumOff val="25000"/>
                            </a:schemeClr>
                          </a:solidFill>
                          <a:latin typeface="+mn-ea"/>
                          <a:ea typeface="+mn-ea"/>
                        </a:rPr>
                        <a:t> </a:t>
                      </a:r>
                      <a:r>
                        <a:rPr kumimoji="1" lang="ja-JP" altLang="en-US" sz="1200">
                          <a:solidFill>
                            <a:schemeClr val="tx1">
                              <a:lumMod val="75000"/>
                              <a:lumOff val="25000"/>
                            </a:schemeClr>
                          </a:solidFill>
                          <a:latin typeface="+mn-ea"/>
                          <a:ea typeface="+mn-ea"/>
                        </a:rPr>
                        <a:t>オンプレミス版でないと運用できない部分もあるなど、それぞれのメリットとデメリットを洗い出せたことから、両製品で運用していくことを経営層に説明しました。コストが変わらないこと、セキュリティレベルを向上できるといった理由からも了承を得ることができました。</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58800178"/>
                  </a:ext>
                </a:extLst>
              </a:tr>
              <a:tr h="144046">
                <a:tc>
                  <a:txBody>
                    <a:bodyPr/>
                    <a:lstStyle/>
                    <a:p>
                      <a:pPr algn="just">
                        <a:lnSpc>
                          <a:spcPct val="120000"/>
                        </a:lnSpc>
                      </a:pPr>
                      <a:endParaRPr kumimoji="1" lang="ja-JP" altLang="en-US" sz="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endParaRPr kumimoji="1" lang="ja-JP" altLang="en-US" sz="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46812413"/>
                  </a:ext>
                </a:extLst>
              </a:tr>
              <a:tr h="343627">
                <a:tc>
                  <a:txBody>
                    <a:bodyPr/>
                    <a:lstStyle/>
                    <a:p>
                      <a:pPr algn="just">
                        <a:lnSpc>
                          <a:spcPct val="120000"/>
                        </a:lnSpc>
                      </a:pPr>
                      <a:r>
                        <a:rPr kumimoji="1" lang="en-US" altLang="ja-JP" sz="1200" b="1">
                          <a:solidFill>
                            <a:schemeClr val="tx1">
                              <a:lumMod val="75000"/>
                              <a:lumOff val="25000"/>
                            </a:schemeClr>
                          </a:solidFill>
                          <a:latin typeface="+mn-ea"/>
                          <a:ea typeface="+mn-ea"/>
                        </a:rPr>
                        <a:t>Q3</a:t>
                      </a:r>
                      <a:endParaRPr kumimoji="1" lang="ja-JP" altLang="en-US" sz="1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ja-JP" altLang="en-US" sz="1200" b="1">
                          <a:solidFill>
                            <a:schemeClr val="tx1">
                              <a:lumMod val="75000"/>
                              <a:lumOff val="25000"/>
                            </a:schemeClr>
                          </a:solidFill>
                          <a:latin typeface="+mn-ea"/>
                          <a:ea typeface="+mn-ea"/>
                        </a:rPr>
                        <a:t>両方の製品で運用することを決めた背景・経緯について教えてください。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11482317"/>
                  </a:ext>
                </a:extLst>
              </a:tr>
              <a:tr h="593538">
                <a:tc>
                  <a:txBody>
                    <a:bodyPr/>
                    <a:lstStyle/>
                    <a:p>
                      <a:pPr algn="just">
                        <a:lnSpc>
                          <a:spcPct val="120000"/>
                        </a:lnSpc>
                      </a:pPr>
                      <a:r>
                        <a:rPr kumimoji="1" lang="en-US" altLang="ja-JP" sz="1200">
                          <a:solidFill>
                            <a:schemeClr val="tx1">
                              <a:lumMod val="75000"/>
                              <a:lumOff val="25000"/>
                            </a:schemeClr>
                          </a:solidFill>
                          <a:latin typeface="+mn-ea"/>
                          <a:ea typeface="+mn-ea"/>
                        </a:rPr>
                        <a:t>A3</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ja-JP" altLang="en-US" sz="1200">
                          <a:solidFill>
                            <a:schemeClr val="tx1">
                              <a:lumMod val="75000"/>
                              <a:lumOff val="25000"/>
                            </a:schemeClr>
                          </a:solidFill>
                          <a:latin typeface="+mn-ea"/>
                          <a:ea typeface="+mn-ea"/>
                        </a:rPr>
                        <a:t>インターネットに接続しないイントラ環境下の</a:t>
                      </a:r>
                      <a:r>
                        <a:rPr kumimoji="1" lang="en-US" altLang="ja-JP" sz="1200">
                          <a:solidFill>
                            <a:schemeClr val="tx1">
                              <a:lumMod val="75000"/>
                              <a:lumOff val="25000"/>
                            </a:schemeClr>
                          </a:solidFill>
                          <a:latin typeface="+mn-ea"/>
                          <a:ea typeface="+mn-ea"/>
                        </a:rPr>
                        <a:t> PC </a:t>
                      </a:r>
                      <a:r>
                        <a:rPr kumimoji="1" lang="ja-JP" altLang="en-US" sz="1200">
                          <a:solidFill>
                            <a:schemeClr val="tx1">
                              <a:lumMod val="75000"/>
                              <a:lumOff val="25000"/>
                            </a:schemeClr>
                          </a:solidFill>
                          <a:latin typeface="+mn-ea"/>
                          <a:ea typeface="+mn-ea"/>
                        </a:rPr>
                        <a:t>も管理していくために、エンドポイントマネージャー</a:t>
                      </a:r>
                      <a:r>
                        <a:rPr kumimoji="1" lang="en-US" altLang="ja-JP" sz="1200">
                          <a:solidFill>
                            <a:schemeClr val="tx1">
                              <a:lumMod val="75000"/>
                              <a:lumOff val="25000"/>
                            </a:schemeClr>
                          </a:solidFill>
                          <a:latin typeface="+mn-ea"/>
                          <a:ea typeface="+mn-ea"/>
                        </a:rPr>
                        <a:t> </a:t>
                      </a:r>
                      <a:r>
                        <a:rPr kumimoji="1" lang="ja-JP" altLang="en-US" sz="1200">
                          <a:solidFill>
                            <a:schemeClr val="tx1">
                              <a:lumMod val="75000"/>
                              <a:lumOff val="25000"/>
                            </a:schemeClr>
                          </a:solidFill>
                          <a:latin typeface="+mn-ea"/>
                          <a:ea typeface="+mn-ea"/>
                        </a:rPr>
                        <a:t>オンプレミス版の利用継続は必須でした。その他の</a:t>
                      </a:r>
                      <a:r>
                        <a:rPr kumimoji="1" lang="en-US" altLang="ja-JP" sz="1200">
                          <a:solidFill>
                            <a:schemeClr val="tx1">
                              <a:lumMod val="75000"/>
                              <a:lumOff val="25000"/>
                            </a:schemeClr>
                          </a:solidFill>
                          <a:latin typeface="+mn-ea"/>
                          <a:ea typeface="+mn-ea"/>
                        </a:rPr>
                        <a:t> PC </a:t>
                      </a:r>
                      <a:r>
                        <a:rPr kumimoji="1" lang="ja-JP" altLang="en-US" sz="1200">
                          <a:solidFill>
                            <a:schemeClr val="tx1">
                              <a:lumMod val="75000"/>
                              <a:lumOff val="25000"/>
                            </a:schemeClr>
                          </a:solidFill>
                          <a:latin typeface="+mn-ea"/>
                          <a:ea typeface="+mn-ea"/>
                        </a:rPr>
                        <a:t>についても、操作ログの取得や</a:t>
                      </a:r>
                      <a:r>
                        <a:rPr kumimoji="1" lang="en-US" altLang="ja-JP" sz="1200">
                          <a:solidFill>
                            <a:schemeClr val="tx1">
                              <a:lumMod val="75000"/>
                              <a:lumOff val="25000"/>
                            </a:schemeClr>
                          </a:solidFill>
                          <a:latin typeface="+mn-ea"/>
                          <a:ea typeface="+mn-ea"/>
                        </a:rPr>
                        <a:t> IT </a:t>
                      </a:r>
                      <a:r>
                        <a:rPr kumimoji="1" lang="ja-JP" altLang="en-US" sz="1200">
                          <a:solidFill>
                            <a:schemeClr val="tx1">
                              <a:lumMod val="75000"/>
                              <a:lumOff val="25000"/>
                            </a:schemeClr>
                          </a:solidFill>
                          <a:latin typeface="+mn-ea"/>
                          <a:ea typeface="+mn-ea"/>
                        </a:rPr>
                        <a:t>資産管理などの側面で、エンドポイントマネージャーでの管理は継続しています。</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54004942"/>
                  </a:ext>
                </a:extLst>
              </a:tr>
              <a:tr h="144046">
                <a:tc>
                  <a:txBody>
                    <a:bodyPr/>
                    <a:lstStyle/>
                    <a:p>
                      <a:pPr algn="just">
                        <a:lnSpc>
                          <a:spcPct val="120000"/>
                        </a:lnSpc>
                      </a:pPr>
                      <a:endParaRPr kumimoji="1" lang="ja-JP" altLang="en-US" sz="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endParaRPr kumimoji="1" lang="ja-JP" altLang="en-US" sz="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89592266"/>
                  </a:ext>
                </a:extLst>
              </a:tr>
              <a:tr h="343627">
                <a:tc>
                  <a:txBody>
                    <a:bodyPr/>
                    <a:lstStyle/>
                    <a:p>
                      <a:pPr algn="just">
                        <a:lnSpc>
                          <a:spcPct val="120000"/>
                        </a:lnSpc>
                      </a:pPr>
                      <a:r>
                        <a:rPr kumimoji="1" lang="en-US" altLang="ja-JP" sz="1200" b="1">
                          <a:solidFill>
                            <a:schemeClr val="tx1">
                              <a:lumMod val="75000"/>
                              <a:lumOff val="25000"/>
                            </a:schemeClr>
                          </a:solidFill>
                          <a:latin typeface="+mn-ea"/>
                          <a:ea typeface="+mn-ea"/>
                        </a:rPr>
                        <a:t>Q4</a:t>
                      </a:r>
                      <a:endParaRPr kumimoji="1" lang="ja-JP" altLang="en-US" sz="1200" b="1">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en-US" altLang="ja-JP" sz="1200" b="1">
                          <a:solidFill>
                            <a:schemeClr val="tx1">
                              <a:lumMod val="75000"/>
                              <a:lumOff val="25000"/>
                            </a:schemeClr>
                          </a:solidFill>
                          <a:latin typeface="+mn-ea"/>
                          <a:ea typeface="+mn-ea"/>
                        </a:rPr>
                        <a:t>Microsoft Intune </a:t>
                      </a:r>
                      <a:r>
                        <a:rPr kumimoji="1" lang="ja-JP" altLang="en-US" sz="1200" b="1">
                          <a:solidFill>
                            <a:schemeClr val="tx1">
                              <a:lumMod val="75000"/>
                              <a:lumOff val="25000"/>
                            </a:schemeClr>
                          </a:solidFill>
                          <a:latin typeface="+mn-ea"/>
                          <a:ea typeface="+mn-ea"/>
                        </a:rPr>
                        <a:t>はどのようなシーンで利用されていますか？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90241577"/>
                  </a:ext>
                </a:extLst>
              </a:tr>
              <a:tr h="593538">
                <a:tc>
                  <a:txBody>
                    <a:bodyPr/>
                    <a:lstStyle/>
                    <a:p>
                      <a:pPr algn="just">
                        <a:lnSpc>
                          <a:spcPct val="120000"/>
                        </a:lnSpc>
                      </a:pPr>
                      <a:r>
                        <a:rPr kumimoji="1" lang="en-US" altLang="ja-JP" sz="1200">
                          <a:solidFill>
                            <a:schemeClr val="tx1">
                              <a:lumMod val="75000"/>
                              <a:lumOff val="25000"/>
                            </a:schemeClr>
                          </a:solidFill>
                          <a:latin typeface="+mn-ea"/>
                          <a:ea typeface="+mn-ea"/>
                        </a:rPr>
                        <a:t>A4</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en-US" altLang="ja-JP" sz="1200" dirty="0">
                          <a:solidFill>
                            <a:schemeClr val="tx1">
                              <a:lumMod val="75000"/>
                              <a:lumOff val="25000"/>
                            </a:schemeClr>
                          </a:solidFill>
                          <a:latin typeface="+mn-ea"/>
                          <a:ea typeface="+mn-ea"/>
                        </a:rPr>
                        <a:t>BitLocker </a:t>
                      </a:r>
                      <a:r>
                        <a:rPr kumimoji="1" lang="ja-JP" altLang="en-US" sz="1200">
                          <a:solidFill>
                            <a:schemeClr val="tx1">
                              <a:lumMod val="75000"/>
                              <a:lumOff val="25000"/>
                            </a:schemeClr>
                          </a:solidFill>
                          <a:latin typeface="+mn-ea"/>
                          <a:ea typeface="+mn-ea"/>
                        </a:rPr>
                        <a:t>設定の強制有効化やログインパスワードのポリシーなど、エンドポイントマネージャーでは実現できない部分、主に</a:t>
                      </a:r>
                      <a:r>
                        <a:rPr kumimoji="1" lang="en-US" altLang="ja-JP" sz="1200" dirty="0">
                          <a:solidFill>
                            <a:schemeClr val="tx1">
                              <a:lumMod val="75000"/>
                              <a:lumOff val="25000"/>
                            </a:schemeClr>
                          </a:solidFill>
                          <a:latin typeface="+mn-ea"/>
                          <a:ea typeface="+mn-ea"/>
                        </a:rPr>
                        <a:t> Windows PC </a:t>
                      </a:r>
                      <a:r>
                        <a:rPr kumimoji="1" lang="ja-JP" altLang="en-US" sz="1200">
                          <a:solidFill>
                            <a:schemeClr val="tx1">
                              <a:lumMod val="75000"/>
                              <a:lumOff val="25000"/>
                            </a:schemeClr>
                          </a:solidFill>
                          <a:latin typeface="+mn-ea"/>
                          <a:ea typeface="+mn-ea"/>
                        </a:rPr>
                        <a:t>を制御するために利用しています。</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7210472"/>
                  </a:ext>
                </a:extLst>
              </a:tr>
            </a:tbl>
          </a:graphicData>
        </a:graphic>
      </p:graphicFrame>
      <p:sp>
        <p:nvSpPr>
          <p:cNvPr id="2" name="テキスト プレースホルダー 1">
            <a:extLst>
              <a:ext uri="{FF2B5EF4-FFF2-40B4-BE49-F238E27FC236}">
                <a16:creationId xmlns:a16="http://schemas.microsoft.com/office/drawing/2014/main" id="{32F8910C-73CB-F457-008E-2B6E16916777}"/>
              </a:ext>
            </a:extLst>
          </p:cNvPr>
          <p:cNvSpPr>
            <a:spLocks noGrp="1"/>
          </p:cNvSpPr>
          <p:nvPr>
            <p:ph type="body" sz="quarter" idx="15"/>
          </p:nvPr>
        </p:nvSpPr>
        <p:spPr/>
        <p:txBody>
          <a:bodyPr/>
          <a:lstStyle/>
          <a:p>
            <a:r>
              <a:rPr kumimoji="1" lang="ja-JP" altLang="en-US"/>
              <a:t>ユーザー様</a:t>
            </a:r>
            <a:r>
              <a:rPr kumimoji="1" lang="en-US" altLang="ja-JP" dirty="0"/>
              <a:t> </a:t>
            </a:r>
            <a:r>
              <a:rPr kumimoji="1" lang="ja-JP" altLang="en-US"/>
              <a:t>ヒアリング</a:t>
            </a:r>
          </a:p>
        </p:txBody>
      </p:sp>
    </p:spTree>
    <p:extLst>
      <p:ext uri="{BB962C8B-B14F-4D97-AF65-F5344CB8AC3E}">
        <p14:creationId xmlns:p14="http://schemas.microsoft.com/office/powerpoint/2010/main" val="403077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E5FA5C62-8CA8-9961-5034-6FC806496F94}"/>
              </a:ext>
            </a:extLst>
          </p:cNvPr>
          <p:cNvSpPr>
            <a:spLocks noGrp="1"/>
          </p:cNvSpPr>
          <p:nvPr>
            <p:ph type="body" sz="quarter" idx="14"/>
          </p:nvPr>
        </p:nvSpPr>
        <p:spPr/>
        <p:txBody>
          <a:bodyPr/>
          <a:lstStyle/>
          <a:p>
            <a:r>
              <a:rPr lang="en-US" altLang="ja-JP" dirty="0"/>
              <a:t>Appendix </a:t>
            </a:r>
            <a:r>
              <a:rPr lang="ja-JP" altLang="en-US"/>
              <a:t>操作ログ取得の必要性や利用シーン</a:t>
            </a:r>
          </a:p>
        </p:txBody>
      </p:sp>
    </p:spTree>
    <p:extLst>
      <p:ext uri="{BB962C8B-B14F-4D97-AF65-F5344CB8AC3E}">
        <p14:creationId xmlns:p14="http://schemas.microsoft.com/office/powerpoint/2010/main" val="3511312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4587774B-4245-6C7A-FA11-D980C25F7017}"/>
              </a:ext>
            </a:extLst>
          </p:cNvPr>
          <p:cNvSpPr>
            <a:spLocks noGrp="1"/>
          </p:cNvSpPr>
          <p:nvPr>
            <p:ph type="body" sz="quarter" idx="15"/>
          </p:nvPr>
        </p:nvSpPr>
        <p:spPr/>
        <p:txBody>
          <a:bodyPr/>
          <a:lstStyle/>
          <a:p>
            <a:r>
              <a:rPr lang="ja-JP" altLang="en-US"/>
              <a:t>操作ログ取得の必要性：内部不正対策</a:t>
            </a:r>
          </a:p>
        </p:txBody>
      </p:sp>
      <p:sp>
        <p:nvSpPr>
          <p:cNvPr id="6" name="テキスト プレースホルダー 5">
            <a:extLst>
              <a:ext uri="{FF2B5EF4-FFF2-40B4-BE49-F238E27FC236}">
                <a16:creationId xmlns:a16="http://schemas.microsoft.com/office/drawing/2014/main" id="{BF096AE4-CF65-F394-E308-860E14B86FB6}"/>
              </a:ext>
            </a:extLst>
          </p:cNvPr>
          <p:cNvSpPr>
            <a:spLocks noGrp="1"/>
          </p:cNvSpPr>
          <p:nvPr>
            <p:ph type="body" sz="quarter" idx="11"/>
          </p:nvPr>
        </p:nvSpPr>
        <p:spPr>
          <a:xfrm>
            <a:off x="263132" y="690627"/>
            <a:ext cx="11665736" cy="447495"/>
          </a:xfrm>
        </p:spPr>
        <p:txBody>
          <a:bodyPr/>
          <a:lstStyle/>
          <a:p>
            <a:r>
              <a:rPr lang="ja-JP" altLang="en-US"/>
              <a:t>内部不正を抑止するため、最も効果的な対策は「操作ログ取得」による抑止効果</a:t>
            </a:r>
          </a:p>
        </p:txBody>
      </p:sp>
      <p:sp>
        <p:nvSpPr>
          <p:cNvPr id="7" name="テキスト プレースホルダー 6">
            <a:extLst>
              <a:ext uri="{FF2B5EF4-FFF2-40B4-BE49-F238E27FC236}">
                <a16:creationId xmlns:a16="http://schemas.microsoft.com/office/drawing/2014/main" id="{944D81CE-5548-4789-286D-F960FE4570E2}"/>
              </a:ext>
            </a:extLst>
          </p:cNvPr>
          <p:cNvSpPr>
            <a:spLocks noGrp="1"/>
          </p:cNvSpPr>
          <p:nvPr>
            <p:ph type="body" sz="quarter" idx="13"/>
          </p:nvPr>
        </p:nvSpPr>
        <p:spPr>
          <a:xfrm>
            <a:off x="263132" y="1165806"/>
            <a:ext cx="11665736" cy="329129"/>
          </a:xfrm>
        </p:spPr>
        <p:txBody>
          <a:bodyPr/>
          <a:lstStyle/>
          <a:p>
            <a:r>
              <a:rPr lang="ja-JP" altLang="en-US"/>
              <a:t>「操作証拠が残る」・「操作が監視されている」環境を作り、心理的な抑止効果を働かせることが有効</a:t>
            </a:r>
          </a:p>
        </p:txBody>
      </p:sp>
      <p:graphicFrame>
        <p:nvGraphicFramePr>
          <p:cNvPr id="10" name="表 10">
            <a:extLst>
              <a:ext uri="{FF2B5EF4-FFF2-40B4-BE49-F238E27FC236}">
                <a16:creationId xmlns:a16="http://schemas.microsoft.com/office/drawing/2014/main" id="{EE698910-9086-B22B-F8DF-F85ADCC15AD8}"/>
              </a:ext>
            </a:extLst>
          </p:cNvPr>
          <p:cNvGraphicFramePr>
            <a:graphicFrameLocks noGrp="1"/>
          </p:cNvGraphicFramePr>
          <p:nvPr>
            <p:extLst>
              <p:ext uri="{D42A27DB-BD31-4B8C-83A1-F6EECF244321}">
                <p14:modId xmlns:p14="http://schemas.microsoft.com/office/powerpoint/2010/main" val="1882278252"/>
              </p:ext>
            </p:extLst>
          </p:nvPr>
        </p:nvGraphicFramePr>
        <p:xfrm>
          <a:off x="1175949" y="2618558"/>
          <a:ext cx="9756018" cy="2888982"/>
        </p:xfrm>
        <a:graphic>
          <a:graphicData uri="http://schemas.openxmlformats.org/drawingml/2006/table">
            <a:tbl>
              <a:tblPr firstRow="1" bandRow="1">
                <a:tableStyleId>{F5AB1C69-6EDB-4FF4-983F-18BD219EF322}</a:tableStyleId>
              </a:tblPr>
              <a:tblGrid>
                <a:gridCol w="1237795">
                  <a:extLst>
                    <a:ext uri="{9D8B030D-6E8A-4147-A177-3AD203B41FA5}">
                      <a16:colId xmlns:a16="http://schemas.microsoft.com/office/drawing/2014/main" val="2123536111"/>
                    </a:ext>
                  </a:extLst>
                </a:gridCol>
                <a:gridCol w="1362728">
                  <a:extLst>
                    <a:ext uri="{9D8B030D-6E8A-4147-A177-3AD203B41FA5}">
                      <a16:colId xmlns:a16="http://schemas.microsoft.com/office/drawing/2014/main" val="2349172216"/>
                    </a:ext>
                  </a:extLst>
                </a:gridCol>
                <a:gridCol w="7155495">
                  <a:extLst>
                    <a:ext uri="{9D8B030D-6E8A-4147-A177-3AD203B41FA5}">
                      <a16:colId xmlns:a16="http://schemas.microsoft.com/office/drawing/2014/main" val="2400247806"/>
                    </a:ext>
                  </a:extLst>
                </a:gridCol>
              </a:tblGrid>
              <a:tr h="536122">
                <a:tc>
                  <a:txBody>
                    <a:bodyPr/>
                    <a:lstStyle/>
                    <a:p>
                      <a:pPr algn="ctr" fontAlgn="ctr"/>
                      <a:r>
                        <a:rPr lang="ja-JP" altLang="en-US" sz="1200" u="none" strike="noStrike">
                          <a:effectLst/>
                          <a:latin typeface="+mn-ea"/>
                          <a:ea typeface="+mn-ea"/>
                        </a:rPr>
                        <a:t>順位</a:t>
                      </a:r>
                      <a:endParaRPr lang="ja-JP" altLang="en-US" sz="1200" b="0" i="0" u="none" strike="noStrike">
                        <a:solidFill>
                          <a:srgbClr val="FFFFFF"/>
                        </a:solidFill>
                        <a:effectLst/>
                        <a:latin typeface="+mn-ea"/>
                        <a:ea typeface="+mn-ea"/>
                      </a:endParaRP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71E1A"/>
                    </a:solidFill>
                  </a:tcPr>
                </a:tc>
                <a:tc>
                  <a:txBody>
                    <a:bodyPr/>
                    <a:lstStyle/>
                    <a:p>
                      <a:pPr algn="ctr" fontAlgn="ctr"/>
                      <a:r>
                        <a:rPr lang="ja-JP" altLang="en-US" sz="1200" u="none" strike="noStrike">
                          <a:effectLst/>
                          <a:latin typeface="+mn-ea"/>
                          <a:ea typeface="+mn-ea"/>
                        </a:rPr>
                        <a:t>割合</a:t>
                      </a:r>
                      <a:r>
                        <a:rPr lang="en-US" altLang="ja-JP" sz="700" u="none" strike="noStrike" dirty="0">
                          <a:effectLst/>
                          <a:latin typeface="+mn-ea"/>
                          <a:ea typeface="+mn-ea"/>
                        </a:rPr>
                        <a:t>※1</a:t>
                      </a:r>
                      <a:endParaRPr lang="en-US" altLang="ja-JP" sz="1200" b="0" i="0" u="none" strike="noStrike" dirty="0">
                        <a:solidFill>
                          <a:srgbClr val="FFFFFF"/>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71E1A"/>
                    </a:solidFill>
                  </a:tcPr>
                </a:tc>
                <a:tc>
                  <a:txBody>
                    <a:bodyPr/>
                    <a:lstStyle/>
                    <a:p>
                      <a:pPr algn="ctr" fontAlgn="ctr"/>
                      <a:r>
                        <a:rPr lang="ja-JP" altLang="en-US" sz="1200" u="none" strike="noStrike">
                          <a:effectLst/>
                          <a:latin typeface="+mn-ea"/>
                          <a:ea typeface="+mn-ea"/>
                        </a:rPr>
                        <a:t>内容</a:t>
                      </a:r>
                      <a:endParaRPr lang="ja-JP" altLang="en-US" sz="1200" b="0" i="0" u="none" strike="noStrike">
                        <a:solidFill>
                          <a:srgbClr val="FFFFFF"/>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71E1A"/>
                    </a:solidFill>
                  </a:tcPr>
                </a:tc>
                <a:extLst>
                  <a:ext uri="{0D108BD9-81ED-4DB2-BD59-A6C34878D82A}">
                    <a16:rowId xmlns:a16="http://schemas.microsoft.com/office/drawing/2014/main" val="2677554046"/>
                  </a:ext>
                </a:extLst>
              </a:tr>
              <a:tr h="470572">
                <a:tc>
                  <a:txBody>
                    <a:bodyPr/>
                    <a:lstStyle/>
                    <a:p>
                      <a:pPr algn="ctr" fontAlgn="ctr"/>
                      <a:r>
                        <a:rPr lang="en-US" altLang="ja-JP" sz="1400" b="1" u="none" strike="noStrike">
                          <a:solidFill>
                            <a:schemeClr val="tx1">
                              <a:lumMod val="75000"/>
                              <a:lumOff val="25000"/>
                            </a:schemeClr>
                          </a:solidFill>
                          <a:effectLst/>
                          <a:latin typeface="+mn-ea"/>
                          <a:ea typeface="+mn-ea"/>
                        </a:rPr>
                        <a:t>1</a:t>
                      </a:r>
                      <a:r>
                        <a:rPr lang="ja-JP" altLang="en-US" sz="1400" b="1" u="none" strike="noStrike">
                          <a:solidFill>
                            <a:schemeClr val="tx1">
                              <a:lumMod val="75000"/>
                              <a:lumOff val="25000"/>
                            </a:schemeClr>
                          </a:solidFill>
                          <a:effectLst/>
                          <a:latin typeface="+mn-ea"/>
                          <a:ea typeface="+mn-ea"/>
                        </a:rPr>
                        <a:t>位</a:t>
                      </a:r>
                      <a:endParaRPr lang="ja-JP" altLang="en-US" sz="1400" b="1"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ctr"/>
                      <a:r>
                        <a:rPr lang="en-US" altLang="ja-JP" sz="1400" b="1" u="none" strike="noStrike">
                          <a:solidFill>
                            <a:schemeClr val="tx1">
                              <a:lumMod val="75000"/>
                              <a:lumOff val="25000"/>
                            </a:schemeClr>
                          </a:solidFill>
                          <a:effectLst/>
                          <a:latin typeface="+mn-ea"/>
                          <a:ea typeface="+mn-ea"/>
                        </a:rPr>
                        <a:t>54.2%</a:t>
                      </a:r>
                      <a:endParaRPr lang="en-US" altLang="ja-JP" sz="1400" b="1"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l" fontAlgn="ctr"/>
                      <a:r>
                        <a:rPr lang="ja-JP" altLang="en-US" sz="1400" b="1" u="none" strike="noStrike">
                          <a:solidFill>
                            <a:schemeClr val="tx1">
                              <a:lumMod val="75000"/>
                              <a:lumOff val="25000"/>
                            </a:schemeClr>
                          </a:solidFill>
                          <a:effectLst/>
                          <a:latin typeface="+mn-ea"/>
                          <a:ea typeface="+mn-ea"/>
                        </a:rPr>
                        <a:t>　社内システムの操作の証拠が残る</a:t>
                      </a:r>
                      <a:endParaRPr lang="ja-JP" altLang="en-US" sz="1400" b="1"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84888711"/>
                  </a:ext>
                </a:extLst>
              </a:tr>
              <a:tr h="470572">
                <a:tc>
                  <a:txBody>
                    <a:bodyPr/>
                    <a:lstStyle/>
                    <a:p>
                      <a:pPr algn="ctr" fontAlgn="ctr"/>
                      <a:r>
                        <a:rPr lang="en-US" altLang="ja-JP" sz="1400" b="1" u="none" strike="noStrike">
                          <a:solidFill>
                            <a:schemeClr val="tx1">
                              <a:lumMod val="75000"/>
                              <a:lumOff val="25000"/>
                            </a:schemeClr>
                          </a:solidFill>
                          <a:effectLst/>
                          <a:latin typeface="+mn-ea"/>
                          <a:ea typeface="+mn-ea"/>
                        </a:rPr>
                        <a:t>2</a:t>
                      </a:r>
                      <a:r>
                        <a:rPr lang="ja-JP" altLang="en-US" sz="1400" b="1" u="none" strike="noStrike">
                          <a:solidFill>
                            <a:schemeClr val="tx1">
                              <a:lumMod val="75000"/>
                              <a:lumOff val="25000"/>
                            </a:schemeClr>
                          </a:solidFill>
                          <a:effectLst/>
                          <a:latin typeface="+mn-ea"/>
                          <a:ea typeface="+mn-ea"/>
                        </a:rPr>
                        <a:t>位</a:t>
                      </a:r>
                      <a:endParaRPr lang="ja-JP" altLang="en-US" sz="1400" b="1"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altLang="ja-JP" sz="1400" u="none" strike="noStrike">
                          <a:solidFill>
                            <a:schemeClr val="tx1">
                              <a:lumMod val="75000"/>
                              <a:lumOff val="25000"/>
                            </a:schemeClr>
                          </a:solidFill>
                          <a:effectLst/>
                          <a:latin typeface="+mn-ea"/>
                          <a:ea typeface="+mn-ea"/>
                        </a:rPr>
                        <a:t>37.5%</a:t>
                      </a:r>
                      <a:endParaRPr lang="en-US" altLang="ja-JP" sz="1400" b="0"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ja-JP" altLang="en-US" sz="1400" u="none" strike="noStrike">
                          <a:solidFill>
                            <a:schemeClr val="tx1">
                              <a:lumMod val="75000"/>
                              <a:lumOff val="25000"/>
                            </a:schemeClr>
                          </a:solidFill>
                          <a:effectLst/>
                          <a:latin typeface="+mn-ea"/>
                          <a:ea typeface="+mn-ea"/>
                        </a:rPr>
                        <a:t>　顧客情報などの重要な情報にアクセスした人が監視される</a:t>
                      </a:r>
                      <a:endParaRPr lang="ja-JP" altLang="en-US" sz="1400" b="0"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24238612"/>
                  </a:ext>
                </a:extLst>
              </a:tr>
              <a:tr h="470572">
                <a:tc>
                  <a:txBody>
                    <a:bodyPr/>
                    <a:lstStyle/>
                    <a:p>
                      <a:pPr algn="ctr" fontAlgn="ctr"/>
                      <a:r>
                        <a:rPr lang="en-US" altLang="ja-JP" sz="1400" b="1" u="none" strike="noStrike">
                          <a:solidFill>
                            <a:schemeClr val="tx1">
                              <a:lumMod val="75000"/>
                              <a:lumOff val="25000"/>
                            </a:schemeClr>
                          </a:solidFill>
                          <a:effectLst/>
                          <a:latin typeface="+mn-ea"/>
                          <a:ea typeface="+mn-ea"/>
                        </a:rPr>
                        <a:t>3</a:t>
                      </a:r>
                      <a:r>
                        <a:rPr lang="ja-JP" altLang="en-US" sz="1400" b="1" u="none" strike="noStrike">
                          <a:solidFill>
                            <a:schemeClr val="tx1">
                              <a:lumMod val="75000"/>
                              <a:lumOff val="25000"/>
                            </a:schemeClr>
                          </a:solidFill>
                          <a:effectLst/>
                          <a:latin typeface="+mn-ea"/>
                          <a:ea typeface="+mn-ea"/>
                        </a:rPr>
                        <a:t>位</a:t>
                      </a:r>
                      <a:endParaRPr lang="ja-JP" altLang="en-US" sz="1400" b="1"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ctr"/>
                      <a:r>
                        <a:rPr lang="en-US" altLang="ja-JP" sz="1400" u="none" strike="noStrike">
                          <a:solidFill>
                            <a:schemeClr val="tx1">
                              <a:lumMod val="75000"/>
                              <a:lumOff val="25000"/>
                            </a:schemeClr>
                          </a:solidFill>
                          <a:effectLst/>
                          <a:latin typeface="+mn-ea"/>
                          <a:ea typeface="+mn-ea"/>
                        </a:rPr>
                        <a:t>36.2%</a:t>
                      </a:r>
                      <a:endParaRPr lang="en-US" altLang="ja-JP" sz="1400" b="0"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l" fontAlgn="ctr"/>
                      <a:r>
                        <a:rPr lang="ja-JP" altLang="en-US" sz="1400" u="none" strike="noStrike">
                          <a:solidFill>
                            <a:schemeClr val="tx1">
                              <a:lumMod val="75000"/>
                              <a:lumOff val="25000"/>
                            </a:schemeClr>
                          </a:solidFill>
                          <a:effectLst/>
                          <a:latin typeface="+mn-ea"/>
                          <a:ea typeface="+mn-ea"/>
                        </a:rPr>
                        <a:t>　これまでに同僚が行ったルール違反が発覚し、処罰されたことがある</a:t>
                      </a:r>
                      <a:endParaRPr lang="ja-JP" altLang="en-US" sz="1400" b="0"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86833380"/>
                  </a:ext>
                </a:extLst>
              </a:tr>
              <a:tr h="470572">
                <a:tc>
                  <a:txBody>
                    <a:bodyPr/>
                    <a:lstStyle/>
                    <a:p>
                      <a:pPr algn="ctr" fontAlgn="ctr"/>
                      <a:r>
                        <a:rPr lang="en-US" altLang="ja-JP" sz="1400" b="1" u="none" strike="noStrike">
                          <a:solidFill>
                            <a:schemeClr val="tx1">
                              <a:lumMod val="75000"/>
                              <a:lumOff val="25000"/>
                            </a:schemeClr>
                          </a:solidFill>
                          <a:effectLst/>
                          <a:latin typeface="+mn-ea"/>
                          <a:ea typeface="+mn-ea"/>
                        </a:rPr>
                        <a:t>4</a:t>
                      </a:r>
                      <a:r>
                        <a:rPr lang="ja-JP" altLang="en-US" sz="1400" b="1" u="none" strike="noStrike">
                          <a:solidFill>
                            <a:schemeClr val="tx1">
                              <a:lumMod val="75000"/>
                              <a:lumOff val="25000"/>
                            </a:schemeClr>
                          </a:solidFill>
                          <a:effectLst/>
                          <a:latin typeface="+mn-ea"/>
                          <a:ea typeface="+mn-ea"/>
                        </a:rPr>
                        <a:t>位</a:t>
                      </a:r>
                      <a:endParaRPr lang="ja-JP" altLang="en-US" sz="1400" b="1"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altLang="ja-JP" sz="1400" u="none" strike="noStrike">
                          <a:solidFill>
                            <a:schemeClr val="tx1">
                              <a:lumMod val="75000"/>
                              <a:lumOff val="25000"/>
                            </a:schemeClr>
                          </a:solidFill>
                          <a:effectLst/>
                          <a:latin typeface="+mn-ea"/>
                          <a:ea typeface="+mn-ea"/>
                        </a:rPr>
                        <a:t>31.6%</a:t>
                      </a:r>
                      <a:endParaRPr lang="en-US" altLang="ja-JP" sz="1400" b="0"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ja-JP" altLang="en-US" sz="1400" u="none" strike="noStrike">
                          <a:solidFill>
                            <a:schemeClr val="tx1">
                              <a:lumMod val="75000"/>
                              <a:lumOff val="25000"/>
                            </a:schemeClr>
                          </a:solidFill>
                          <a:effectLst/>
                          <a:latin typeface="+mn-ea"/>
                          <a:ea typeface="+mn-ea"/>
                        </a:rPr>
                        <a:t>　社内システムにログインするための</a:t>
                      </a:r>
                      <a:r>
                        <a:rPr lang="en-US" altLang="ja-JP" sz="1400" u="none" strike="noStrike">
                          <a:solidFill>
                            <a:schemeClr val="tx1">
                              <a:lumMod val="75000"/>
                              <a:lumOff val="25000"/>
                            </a:schemeClr>
                          </a:solidFill>
                          <a:effectLst/>
                          <a:latin typeface="+mn-ea"/>
                          <a:ea typeface="+mn-ea"/>
                        </a:rPr>
                        <a:t>ID</a:t>
                      </a:r>
                      <a:r>
                        <a:rPr lang="ja-JP" altLang="en-US" sz="1400" u="none" strike="noStrike">
                          <a:solidFill>
                            <a:schemeClr val="tx1">
                              <a:lumMod val="75000"/>
                              <a:lumOff val="25000"/>
                            </a:schemeClr>
                          </a:solidFill>
                          <a:effectLst/>
                          <a:latin typeface="+mn-ea"/>
                          <a:ea typeface="+mn-ea"/>
                        </a:rPr>
                        <a:t>やパスワードの管理を徹底する</a:t>
                      </a:r>
                      <a:endParaRPr lang="ja-JP" altLang="en-US" sz="1400" b="0"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99451482"/>
                  </a:ext>
                </a:extLst>
              </a:tr>
              <a:tr h="470572">
                <a:tc>
                  <a:txBody>
                    <a:bodyPr/>
                    <a:lstStyle/>
                    <a:p>
                      <a:pPr algn="ctr" fontAlgn="ctr"/>
                      <a:r>
                        <a:rPr lang="en-US" altLang="ja-JP" sz="1400" b="1" u="none" strike="noStrike">
                          <a:solidFill>
                            <a:schemeClr val="tx1">
                              <a:lumMod val="75000"/>
                              <a:lumOff val="25000"/>
                            </a:schemeClr>
                          </a:solidFill>
                          <a:effectLst/>
                          <a:latin typeface="+mn-ea"/>
                          <a:ea typeface="+mn-ea"/>
                        </a:rPr>
                        <a:t>5</a:t>
                      </a:r>
                      <a:r>
                        <a:rPr lang="ja-JP" altLang="en-US" sz="1400" b="1" u="none" strike="noStrike">
                          <a:solidFill>
                            <a:schemeClr val="tx1">
                              <a:lumMod val="75000"/>
                              <a:lumOff val="25000"/>
                            </a:schemeClr>
                          </a:solidFill>
                          <a:effectLst/>
                          <a:latin typeface="+mn-ea"/>
                          <a:ea typeface="+mn-ea"/>
                        </a:rPr>
                        <a:t>位</a:t>
                      </a:r>
                      <a:endParaRPr lang="ja-JP" altLang="en-US" sz="1400" b="1"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US" altLang="ja-JP" sz="1400" u="none" strike="noStrike">
                          <a:solidFill>
                            <a:schemeClr val="tx1">
                              <a:lumMod val="75000"/>
                              <a:lumOff val="25000"/>
                            </a:schemeClr>
                          </a:solidFill>
                          <a:effectLst/>
                          <a:latin typeface="+mn-ea"/>
                          <a:ea typeface="+mn-ea"/>
                        </a:rPr>
                        <a:t>31.4%</a:t>
                      </a:r>
                      <a:endParaRPr lang="en-US" altLang="ja-JP" sz="1400" b="0"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l" fontAlgn="ctr"/>
                      <a:r>
                        <a:rPr lang="ja-JP" altLang="en-US" sz="1400" u="none" strike="noStrike">
                          <a:solidFill>
                            <a:schemeClr val="tx1">
                              <a:lumMod val="75000"/>
                              <a:lumOff val="25000"/>
                            </a:schemeClr>
                          </a:solidFill>
                          <a:effectLst/>
                          <a:latin typeface="+mn-ea"/>
                          <a:ea typeface="+mn-ea"/>
                        </a:rPr>
                        <a:t>　顧客情報などの重要な情報を持ち出した場合の罰則規定を強化する</a:t>
                      </a:r>
                      <a:endParaRPr lang="ja-JP" altLang="en-US" sz="1400" b="0" i="0" u="none" strike="noStrike">
                        <a:solidFill>
                          <a:schemeClr val="tx1">
                            <a:lumMod val="75000"/>
                            <a:lumOff val="25000"/>
                          </a:schemeClr>
                        </a:solidFill>
                        <a:effectLst/>
                        <a:latin typeface="+mn-ea"/>
                        <a:ea typeface="+mn-ea"/>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137896356"/>
                  </a:ext>
                </a:extLst>
              </a:tr>
            </a:tbl>
          </a:graphicData>
        </a:graphic>
      </p:graphicFrame>
      <p:sp>
        <p:nvSpPr>
          <p:cNvPr id="11" name="テキスト ボックス 3">
            <a:extLst>
              <a:ext uri="{FF2B5EF4-FFF2-40B4-BE49-F238E27FC236}">
                <a16:creationId xmlns:a16="http://schemas.microsoft.com/office/drawing/2014/main" id="{EB31D6E2-437B-9824-80FB-157E33239ABC}"/>
              </a:ext>
            </a:extLst>
          </p:cNvPr>
          <p:cNvSpPr txBox="1">
            <a:spLocks noChangeArrowheads="1"/>
          </p:cNvSpPr>
          <p:nvPr/>
        </p:nvSpPr>
        <p:spPr bwMode="auto">
          <a:xfrm>
            <a:off x="1454526" y="2139104"/>
            <a:ext cx="9144000"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algn="ctr"/>
            <a:r>
              <a:rPr lang="ja-JP" altLang="en-US" sz="1400" b="1">
                <a:solidFill>
                  <a:schemeClr val="tx1">
                    <a:lumMod val="65000"/>
                    <a:lumOff val="35000"/>
                  </a:schemeClr>
                </a:solidFill>
                <a:latin typeface="+mn-ea"/>
                <a:ea typeface="+mn-ea"/>
                <a:cs typeface="メイリオ" panose="020B0604030504040204" pitchFamily="50" charset="-128"/>
              </a:rPr>
              <a:t>＜従業員の内部不正の意識が低下する対策＞</a:t>
            </a:r>
            <a:endParaRPr lang="en-US" altLang="ja-JP" sz="1400">
              <a:solidFill>
                <a:schemeClr val="tx1">
                  <a:lumMod val="65000"/>
                  <a:lumOff val="35000"/>
                </a:schemeClr>
              </a:solidFill>
              <a:latin typeface="+mn-ea"/>
              <a:ea typeface="+mn-ea"/>
              <a:cs typeface="メイリオ" pitchFamily="50" charset="-128"/>
            </a:endParaRPr>
          </a:p>
        </p:txBody>
      </p:sp>
      <p:sp>
        <p:nvSpPr>
          <p:cNvPr id="12" name="正方形/長方形 11">
            <a:extLst>
              <a:ext uri="{FF2B5EF4-FFF2-40B4-BE49-F238E27FC236}">
                <a16:creationId xmlns:a16="http://schemas.microsoft.com/office/drawing/2014/main" id="{EA289A65-FE4C-2FD7-B087-11AD412D2250}"/>
              </a:ext>
            </a:extLst>
          </p:cNvPr>
          <p:cNvSpPr/>
          <p:nvPr/>
        </p:nvSpPr>
        <p:spPr>
          <a:xfrm>
            <a:off x="2655899" y="5619837"/>
            <a:ext cx="8276068" cy="215444"/>
          </a:xfrm>
          <a:prstGeom prst="rect">
            <a:avLst/>
          </a:prstGeom>
        </p:spPr>
        <p:txBody>
          <a:bodyPr wrap="square">
            <a:spAutoFit/>
          </a:bodyPr>
          <a:lstStyle/>
          <a:p>
            <a:pPr algn="r"/>
            <a:r>
              <a:rPr lang="en-US" altLang="ja-JP" sz="800">
                <a:solidFill>
                  <a:schemeClr val="tx1">
                    <a:lumMod val="75000"/>
                    <a:lumOff val="25000"/>
                  </a:schemeClr>
                </a:solidFill>
                <a:latin typeface="+mn-ea"/>
                <a:cs typeface="メイリオ" panose="020B0604030504040204" pitchFamily="50" charset="-128"/>
              </a:rPr>
              <a:t>※</a:t>
            </a:r>
            <a:r>
              <a:rPr lang="ja-JP" altLang="en-US" sz="800">
                <a:solidFill>
                  <a:schemeClr val="tx1">
                    <a:lumMod val="75000"/>
                    <a:lumOff val="25000"/>
                  </a:schemeClr>
                </a:solidFill>
                <a:latin typeface="+mn-ea"/>
                <a:cs typeface="メイリオ" panose="020B0604030504040204" pitchFamily="50" charset="-128"/>
              </a:rPr>
              <a:t>１ 内部不正への気持ちが低下すると回答した回答者の割合。 （社員</a:t>
            </a:r>
            <a:r>
              <a:rPr lang="en-US" altLang="ja-JP" sz="800">
                <a:solidFill>
                  <a:schemeClr val="tx1">
                    <a:lumMod val="75000"/>
                    <a:lumOff val="25000"/>
                  </a:schemeClr>
                </a:solidFill>
                <a:latin typeface="+mn-ea"/>
                <a:cs typeface="メイリオ" panose="020B0604030504040204" pitchFamily="50" charset="-128"/>
              </a:rPr>
              <a:t>:n=3,000</a:t>
            </a:r>
            <a:r>
              <a:rPr lang="ja-JP" altLang="en-US" sz="800">
                <a:solidFill>
                  <a:schemeClr val="tx1">
                    <a:lumMod val="75000"/>
                    <a:lumOff val="25000"/>
                  </a:schemeClr>
                </a:solidFill>
                <a:latin typeface="+mn-ea"/>
                <a:cs typeface="メイリオ" panose="020B0604030504040204" pitchFamily="50" charset="-128"/>
              </a:rPr>
              <a:t>）情報処理推進機構（</a:t>
            </a:r>
            <a:r>
              <a:rPr lang="en-US" altLang="ja-JP" sz="800">
                <a:solidFill>
                  <a:schemeClr val="tx1">
                    <a:lumMod val="75000"/>
                    <a:lumOff val="25000"/>
                  </a:schemeClr>
                </a:solidFill>
                <a:latin typeface="+mn-ea"/>
                <a:cs typeface="メイリオ" panose="020B0604030504040204" pitchFamily="50" charset="-128"/>
              </a:rPr>
              <a:t>IPA</a:t>
            </a:r>
            <a:r>
              <a:rPr lang="ja-JP" altLang="en-US" sz="800">
                <a:solidFill>
                  <a:schemeClr val="tx1">
                    <a:lumMod val="75000"/>
                    <a:lumOff val="25000"/>
                  </a:schemeClr>
                </a:solidFill>
                <a:latin typeface="+mn-ea"/>
                <a:cs typeface="メイリオ" panose="020B0604030504040204" pitchFamily="50" charset="-128"/>
              </a:rPr>
              <a:t>）「組織内部者の不正行為によるインシデント調査」</a:t>
            </a:r>
          </a:p>
        </p:txBody>
      </p:sp>
      <p:sp>
        <p:nvSpPr>
          <p:cNvPr id="13" name="正方形/長方形 12">
            <a:extLst>
              <a:ext uri="{FF2B5EF4-FFF2-40B4-BE49-F238E27FC236}">
                <a16:creationId xmlns:a16="http://schemas.microsoft.com/office/drawing/2014/main" id="{2172615D-5BD2-B251-FC39-4E99626F5830}"/>
              </a:ext>
            </a:extLst>
          </p:cNvPr>
          <p:cNvSpPr/>
          <p:nvPr/>
        </p:nvSpPr>
        <p:spPr>
          <a:xfrm>
            <a:off x="1197427" y="3155639"/>
            <a:ext cx="9711365" cy="474529"/>
          </a:xfrm>
          <a:prstGeom prst="rect">
            <a:avLst/>
          </a:prstGeom>
          <a:noFill/>
          <a:ln w="38100">
            <a:solidFill>
              <a:srgbClr val="E71E1A"/>
            </a:solid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3805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E02220B-5B24-E46E-FC6E-E9FA7051609A}"/>
              </a:ext>
            </a:extLst>
          </p:cNvPr>
          <p:cNvSpPr>
            <a:spLocks noGrp="1"/>
          </p:cNvSpPr>
          <p:nvPr>
            <p:ph type="body" sz="quarter" idx="15"/>
          </p:nvPr>
        </p:nvSpPr>
        <p:spPr/>
        <p:txBody>
          <a:bodyPr/>
          <a:lstStyle/>
          <a:p>
            <a:r>
              <a:rPr kumimoji="1" lang="ja-JP" altLang="en-US"/>
              <a:t>操作ログ取得の必要性：個人情報保護法への対応（安全管理措置）</a:t>
            </a:r>
          </a:p>
        </p:txBody>
      </p:sp>
      <p:sp>
        <p:nvSpPr>
          <p:cNvPr id="3" name="テキスト プレースホルダー 2">
            <a:extLst>
              <a:ext uri="{FF2B5EF4-FFF2-40B4-BE49-F238E27FC236}">
                <a16:creationId xmlns:a16="http://schemas.microsoft.com/office/drawing/2014/main" id="{2594F98E-D3EE-AFD5-E9B8-1D7A0033C263}"/>
              </a:ext>
            </a:extLst>
          </p:cNvPr>
          <p:cNvSpPr>
            <a:spLocks noGrp="1"/>
          </p:cNvSpPr>
          <p:nvPr>
            <p:ph type="body" sz="quarter" idx="11"/>
          </p:nvPr>
        </p:nvSpPr>
        <p:spPr>
          <a:xfrm>
            <a:off x="263132" y="690627"/>
            <a:ext cx="11665736" cy="447495"/>
          </a:xfrm>
        </p:spPr>
        <p:txBody>
          <a:bodyPr/>
          <a:lstStyle/>
          <a:p>
            <a:r>
              <a:rPr lang="ja-JP" altLang="en-US"/>
              <a:t>個人情報保護のために必要な４つの「安全管理措置」が掲げられています</a:t>
            </a:r>
          </a:p>
        </p:txBody>
      </p:sp>
      <p:sp>
        <p:nvSpPr>
          <p:cNvPr id="4" name="テキスト プレースホルダー 3">
            <a:extLst>
              <a:ext uri="{FF2B5EF4-FFF2-40B4-BE49-F238E27FC236}">
                <a16:creationId xmlns:a16="http://schemas.microsoft.com/office/drawing/2014/main" id="{CBBADA4C-B3D3-7068-0285-E1CBB0B6C7F5}"/>
              </a:ext>
            </a:extLst>
          </p:cNvPr>
          <p:cNvSpPr>
            <a:spLocks noGrp="1"/>
          </p:cNvSpPr>
          <p:nvPr>
            <p:ph type="body" sz="quarter" idx="13"/>
          </p:nvPr>
        </p:nvSpPr>
        <p:spPr>
          <a:xfrm>
            <a:off x="263132" y="1165806"/>
            <a:ext cx="11665736" cy="329129"/>
          </a:xfrm>
        </p:spPr>
        <p:txBody>
          <a:bodyPr/>
          <a:lstStyle/>
          <a:p>
            <a:r>
              <a:rPr lang="ja-JP" altLang="en-US"/>
              <a:t>事業者が個人情報の漏えいや滅失などの防止等のために設けられたのが「安全管理措置」（個人情報保護法</a:t>
            </a:r>
            <a:r>
              <a:rPr lang="en-US" altLang="ja-JP" dirty="0"/>
              <a:t>20</a:t>
            </a:r>
            <a:r>
              <a:rPr lang="ja-JP" altLang="en-US"/>
              <a:t>条）です</a:t>
            </a:r>
          </a:p>
        </p:txBody>
      </p:sp>
      <p:graphicFrame>
        <p:nvGraphicFramePr>
          <p:cNvPr id="6" name="表 14">
            <a:extLst>
              <a:ext uri="{FF2B5EF4-FFF2-40B4-BE49-F238E27FC236}">
                <a16:creationId xmlns:a16="http://schemas.microsoft.com/office/drawing/2014/main" id="{FEF56043-1DC3-3E6B-E2B0-2A9D96B040DB}"/>
              </a:ext>
            </a:extLst>
          </p:cNvPr>
          <p:cNvGraphicFramePr>
            <a:graphicFrameLocks noGrp="1"/>
          </p:cNvGraphicFramePr>
          <p:nvPr>
            <p:extLst>
              <p:ext uri="{D42A27DB-BD31-4B8C-83A1-F6EECF244321}">
                <p14:modId xmlns:p14="http://schemas.microsoft.com/office/powerpoint/2010/main" val="1914783609"/>
              </p:ext>
            </p:extLst>
          </p:nvPr>
        </p:nvGraphicFramePr>
        <p:xfrm>
          <a:off x="413588" y="1750017"/>
          <a:ext cx="11303491" cy="953262"/>
        </p:xfrm>
        <a:graphic>
          <a:graphicData uri="http://schemas.openxmlformats.org/drawingml/2006/table">
            <a:tbl>
              <a:tblPr firstRow="1" bandRow="1">
                <a:tableStyleId>{5940675A-B579-460E-94D1-54222C63F5DA}</a:tableStyleId>
              </a:tblPr>
              <a:tblGrid>
                <a:gridCol w="11303491">
                  <a:extLst>
                    <a:ext uri="{9D8B030D-6E8A-4147-A177-3AD203B41FA5}">
                      <a16:colId xmlns:a16="http://schemas.microsoft.com/office/drawing/2014/main" val="4152824631"/>
                    </a:ext>
                  </a:extLst>
                </a:gridCol>
              </a:tblGrid>
              <a:tr h="370840">
                <a:tc>
                  <a:txBody>
                    <a:bodyPr/>
                    <a:lstStyle/>
                    <a:p>
                      <a:pPr>
                        <a:lnSpc>
                          <a:spcPct val="140000"/>
                        </a:lnSpc>
                      </a:pPr>
                      <a:r>
                        <a:rPr kumimoji="1" lang="ja-JP" altLang="en-US" sz="1200" b="1">
                          <a:solidFill>
                            <a:schemeClr val="tx1">
                              <a:lumMod val="75000"/>
                              <a:lumOff val="25000"/>
                            </a:schemeClr>
                          </a:solidFill>
                          <a:latin typeface="+mn-ea"/>
                          <a:ea typeface="+mn-ea"/>
                        </a:rPr>
                        <a:t>個人情報保護法</a:t>
                      </a:r>
                      <a:r>
                        <a:rPr kumimoji="1" lang="en-US" altLang="ja-JP" sz="1200" b="1">
                          <a:solidFill>
                            <a:schemeClr val="tx1">
                              <a:lumMod val="75000"/>
                              <a:lumOff val="25000"/>
                            </a:schemeClr>
                          </a:solidFill>
                          <a:latin typeface="+mn-ea"/>
                          <a:ea typeface="+mn-ea"/>
                        </a:rPr>
                        <a:t> </a:t>
                      </a:r>
                      <a:r>
                        <a:rPr kumimoji="1" lang="ja-JP" altLang="en-US" sz="1200" b="1">
                          <a:solidFill>
                            <a:schemeClr val="tx1">
                              <a:lumMod val="75000"/>
                              <a:lumOff val="25000"/>
                            </a:schemeClr>
                          </a:solidFill>
                          <a:latin typeface="+mn-ea"/>
                          <a:ea typeface="+mn-ea"/>
                        </a:rPr>
                        <a:t>第</a:t>
                      </a:r>
                      <a:r>
                        <a:rPr kumimoji="1" lang="en-US" altLang="ja-JP" sz="1200" b="1">
                          <a:solidFill>
                            <a:schemeClr val="tx1">
                              <a:lumMod val="75000"/>
                              <a:lumOff val="25000"/>
                            </a:schemeClr>
                          </a:solidFill>
                          <a:latin typeface="+mn-ea"/>
                          <a:ea typeface="+mn-ea"/>
                        </a:rPr>
                        <a:t>20</a:t>
                      </a:r>
                      <a:r>
                        <a:rPr kumimoji="1" lang="ja-JP" altLang="en-US" sz="1200" b="1">
                          <a:solidFill>
                            <a:schemeClr val="tx1">
                              <a:lumMod val="75000"/>
                              <a:lumOff val="25000"/>
                            </a:schemeClr>
                          </a:solidFill>
                          <a:latin typeface="+mn-ea"/>
                          <a:ea typeface="+mn-ea"/>
                        </a:rPr>
                        <a:t>条（安全管理措置）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49059928"/>
                  </a:ext>
                </a:extLst>
              </a:tr>
              <a:tr h="370840">
                <a:tc>
                  <a:txBody>
                    <a:bodyPr/>
                    <a:lstStyle/>
                    <a:p>
                      <a:pPr>
                        <a:lnSpc>
                          <a:spcPct val="140000"/>
                        </a:lnSpc>
                      </a:pPr>
                      <a:r>
                        <a:rPr kumimoji="1" lang="ja-JP" altLang="en-US" sz="1200">
                          <a:solidFill>
                            <a:schemeClr val="tx1">
                              <a:lumMod val="75000"/>
                              <a:lumOff val="25000"/>
                            </a:schemeClr>
                          </a:solidFill>
                          <a:latin typeface="+mn-ea"/>
                          <a:ea typeface="+mn-ea"/>
                        </a:rPr>
                        <a:t>個人情報取扱事業者は、その取り扱う個人データの漏えい、滅失又は毀損の防止その他の個人データの安全管理のために必要かつ適切な措置を講じなければならない。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76411640"/>
                  </a:ext>
                </a:extLst>
              </a:tr>
            </a:tbl>
          </a:graphicData>
        </a:graphic>
      </p:graphicFrame>
      <p:graphicFrame>
        <p:nvGraphicFramePr>
          <p:cNvPr id="7" name="表 14">
            <a:extLst>
              <a:ext uri="{FF2B5EF4-FFF2-40B4-BE49-F238E27FC236}">
                <a16:creationId xmlns:a16="http://schemas.microsoft.com/office/drawing/2014/main" id="{F82A8517-AF38-717D-26C7-7D6E7E555039}"/>
              </a:ext>
            </a:extLst>
          </p:cNvPr>
          <p:cNvGraphicFramePr>
            <a:graphicFrameLocks noGrp="1"/>
          </p:cNvGraphicFramePr>
          <p:nvPr>
            <p:extLst>
              <p:ext uri="{D42A27DB-BD31-4B8C-83A1-F6EECF244321}">
                <p14:modId xmlns:p14="http://schemas.microsoft.com/office/powerpoint/2010/main" val="3782778750"/>
              </p:ext>
            </p:extLst>
          </p:nvPr>
        </p:nvGraphicFramePr>
        <p:xfrm>
          <a:off x="413587" y="2864178"/>
          <a:ext cx="11303491" cy="2277364"/>
        </p:xfrm>
        <a:graphic>
          <a:graphicData uri="http://schemas.openxmlformats.org/drawingml/2006/table">
            <a:tbl>
              <a:tblPr firstRow="1" bandRow="1">
                <a:tableStyleId>{5940675A-B579-460E-94D1-54222C63F5DA}</a:tableStyleId>
              </a:tblPr>
              <a:tblGrid>
                <a:gridCol w="2191390">
                  <a:extLst>
                    <a:ext uri="{9D8B030D-6E8A-4147-A177-3AD203B41FA5}">
                      <a16:colId xmlns:a16="http://schemas.microsoft.com/office/drawing/2014/main" val="4152824631"/>
                    </a:ext>
                  </a:extLst>
                </a:gridCol>
                <a:gridCol w="9112101">
                  <a:extLst>
                    <a:ext uri="{9D8B030D-6E8A-4147-A177-3AD203B41FA5}">
                      <a16:colId xmlns:a16="http://schemas.microsoft.com/office/drawing/2014/main" val="400188591"/>
                    </a:ext>
                  </a:extLst>
                </a:gridCol>
              </a:tblGrid>
              <a:tr h="370840">
                <a:tc gridSpan="2">
                  <a:txBody>
                    <a:bodyPr/>
                    <a:lstStyle/>
                    <a:p>
                      <a:pPr>
                        <a:lnSpc>
                          <a:spcPct val="140000"/>
                        </a:lnSpc>
                      </a:pPr>
                      <a:r>
                        <a:rPr kumimoji="1" lang="ja-JP" altLang="en-US" sz="1200" b="1">
                          <a:solidFill>
                            <a:schemeClr val="tx1">
                              <a:lumMod val="75000"/>
                              <a:lumOff val="25000"/>
                            </a:schemeClr>
                          </a:solidFill>
                          <a:latin typeface="+mn-ea"/>
                          <a:ea typeface="+mn-ea"/>
                        </a:rPr>
                        <a:t>個人情報保護委員会が定める「安全管理措置」ガイドライン</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4249059928"/>
                  </a:ext>
                </a:extLst>
              </a:tr>
              <a:tr h="370840">
                <a:tc>
                  <a:txBody>
                    <a:bodyPr/>
                    <a:lstStyle/>
                    <a:p>
                      <a:pPr>
                        <a:lnSpc>
                          <a:spcPct val="140000"/>
                        </a:lnSpc>
                      </a:pPr>
                      <a:r>
                        <a:rPr kumimoji="1" lang="ja-JP" altLang="en-US" sz="1200">
                          <a:solidFill>
                            <a:schemeClr val="tx1">
                              <a:lumMod val="75000"/>
                              <a:lumOff val="25000"/>
                            </a:schemeClr>
                          </a:solidFill>
                          <a:latin typeface="+mn-ea"/>
                          <a:ea typeface="+mn-ea"/>
                        </a:rPr>
                        <a:t>組織的安全管理措置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40000"/>
                        </a:lnSpc>
                      </a:pPr>
                      <a:r>
                        <a:rPr kumimoji="1" lang="ja-JP" altLang="en-US" sz="1200">
                          <a:solidFill>
                            <a:schemeClr val="tx1">
                              <a:lumMod val="75000"/>
                              <a:lumOff val="25000"/>
                            </a:schemeClr>
                          </a:solidFill>
                          <a:latin typeface="+mn-ea"/>
                          <a:ea typeface="+mn-ea"/>
                        </a:rPr>
                        <a:t>組織体制の整備／個人データの取扱いに係る規律に従った運用／個人データの取扱状況を確認する手段の整備／漏えい等の事案に対応する体制の整備／取扱状況の把握及び安全管理措置の見直し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76411640"/>
                  </a:ext>
                </a:extLst>
              </a:tr>
              <a:tr h="370840">
                <a:tc>
                  <a:txBody>
                    <a:bodyPr/>
                    <a:lstStyle/>
                    <a:p>
                      <a:pPr>
                        <a:lnSpc>
                          <a:spcPct val="140000"/>
                        </a:lnSpc>
                      </a:pPr>
                      <a:r>
                        <a:rPr kumimoji="1" lang="ja-JP" altLang="en-US" sz="1200">
                          <a:solidFill>
                            <a:schemeClr val="tx1">
                              <a:lumMod val="75000"/>
                              <a:lumOff val="25000"/>
                            </a:schemeClr>
                          </a:solidFill>
                          <a:latin typeface="+mn-ea"/>
                          <a:ea typeface="+mn-ea"/>
                        </a:rPr>
                        <a:t>人的安全管理措置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40000"/>
                        </a:lnSpc>
                      </a:pPr>
                      <a:r>
                        <a:rPr kumimoji="1" lang="ja-JP" altLang="en-US" sz="1200">
                          <a:solidFill>
                            <a:schemeClr val="tx1">
                              <a:lumMod val="75000"/>
                              <a:lumOff val="25000"/>
                            </a:schemeClr>
                          </a:solidFill>
                          <a:latin typeface="+mn-ea"/>
                          <a:ea typeface="+mn-ea"/>
                        </a:rPr>
                        <a:t>従業者に、個人データの適正な取扱いを周知徹底するとともに適切な教育を行わなければならない。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562908"/>
                  </a:ext>
                </a:extLst>
              </a:tr>
              <a:tr h="370840">
                <a:tc>
                  <a:txBody>
                    <a:bodyPr/>
                    <a:lstStyle/>
                    <a:p>
                      <a:pPr>
                        <a:lnSpc>
                          <a:spcPct val="140000"/>
                        </a:lnSpc>
                      </a:pPr>
                      <a:r>
                        <a:rPr kumimoji="1" lang="ja-JP" altLang="en-US" sz="1200">
                          <a:solidFill>
                            <a:schemeClr val="tx1">
                              <a:lumMod val="75000"/>
                              <a:lumOff val="25000"/>
                            </a:schemeClr>
                          </a:solidFill>
                          <a:latin typeface="+mn-ea"/>
                          <a:ea typeface="+mn-ea"/>
                        </a:rPr>
                        <a:t>物理的安全管理措置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40000"/>
                        </a:lnSpc>
                      </a:pPr>
                      <a:r>
                        <a:rPr kumimoji="1" lang="ja-JP" altLang="en-US" sz="1200">
                          <a:solidFill>
                            <a:schemeClr val="tx1">
                              <a:lumMod val="75000"/>
                              <a:lumOff val="25000"/>
                            </a:schemeClr>
                          </a:solidFill>
                          <a:latin typeface="+mn-ea"/>
                          <a:ea typeface="+mn-ea"/>
                        </a:rPr>
                        <a:t>個人データを取り扱う区域の管理／機器及び電子媒体等の盗難等の防止／電子媒体等を持ち運ぶ場合の漏えい等の防止／個人データの削除及び機器、電子媒体等の廃棄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92522116"/>
                  </a:ext>
                </a:extLst>
              </a:tr>
              <a:tr h="370840">
                <a:tc>
                  <a:txBody>
                    <a:bodyPr/>
                    <a:lstStyle/>
                    <a:p>
                      <a:pPr>
                        <a:lnSpc>
                          <a:spcPct val="140000"/>
                        </a:lnSpc>
                      </a:pPr>
                      <a:r>
                        <a:rPr kumimoji="1" lang="ja-JP" altLang="en-US" sz="1200">
                          <a:solidFill>
                            <a:schemeClr val="tx1">
                              <a:lumMod val="75000"/>
                              <a:lumOff val="25000"/>
                            </a:schemeClr>
                          </a:solidFill>
                          <a:latin typeface="+mn-ea"/>
                          <a:ea typeface="+mn-ea"/>
                        </a:rPr>
                        <a:t>技術的安全管理措置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40000"/>
                        </a:lnSpc>
                      </a:pPr>
                      <a:r>
                        <a:rPr kumimoji="1" lang="ja-JP" altLang="en-US" sz="1200">
                          <a:solidFill>
                            <a:schemeClr val="tx1">
                              <a:lumMod val="75000"/>
                              <a:lumOff val="25000"/>
                            </a:schemeClr>
                          </a:solidFill>
                          <a:latin typeface="+mn-ea"/>
                          <a:ea typeface="+mn-ea"/>
                        </a:rPr>
                        <a:t>アクセス制御／アクセス者の識別と認証／外部からの不正アクセス等の防止／情報システムの使用に伴う漏えい等の防止</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37145872"/>
                  </a:ext>
                </a:extLst>
              </a:tr>
            </a:tbl>
          </a:graphicData>
        </a:graphic>
      </p:graphicFrame>
      <p:pic>
        <p:nvPicPr>
          <p:cNvPr id="8" name="図 7">
            <a:extLst>
              <a:ext uri="{FF2B5EF4-FFF2-40B4-BE49-F238E27FC236}">
                <a16:creationId xmlns:a16="http://schemas.microsoft.com/office/drawing/2014/main" id="{20E22C76-B838-875B-0655-4B045599CC98}"/>
              </a:ext>
            </a:extLst>
          </p:cNvPr>
          <p:cNvPicPr>
            <a:picLocks noChangeAspect="1"/>
          </p:cNvPicPr>
          <p:nvPr/>
        </p:nvPicPr>
        <p:blipFill>
          <a:blip r:embed="rId2"/>
          <a:stretch>
            <a:fillRect/>
          </a:stretch>
        </p:blipFill>
        <p:spPr>
          <a:xfrm>
            <a:off x="412028" y="5305235"/>
            <a:ext cx="2076462" cy="1282956"/>
          </a:xfrm>
          <a:prstGeom prst="rect">
            <a:avLst/>
          </a:prstGeom>
        </p:spPr>
      </p:pic>
      <p:sp>
        <p:nvSpPr>
          <p:cNvPr id="9" name="テキスト ボックス 8">
            <a:extLst>
              <a:ext uri="{FF2B5EF4-FFF2-40B4-BE49-F238E27FC236}">
                <a16:creationId xmlns:a16="http://schemas.microsoft.com/office/drawing/2014/main" id="{80BF82DD-4128-BFCE-3EF6-B87B9BE002A2}"/>
              </a:ext>
            </a:extLst>
          </p:cNvPr>
          <p:cNvSpPr txBox="1"/>
          <p:nvPr/>
        </p:nvSpPr>
        <p:spPr>
          <a:xfrm>
            <a:off x="2488490" y="6367666"/>
            <a:ext cx="4398961" cy="261610"/>
          </a:xfrm>
          <a:prstGeom prst="rect">
            <a:avLst/>
          </a:prstGeom>
          <a:noFill/>
        </p:spPr>
        <p:txBody>
          <a:bodyPr wrap="none" rtlCol="0">
            <a:spAutoFit/>
          </a:bodyPr>
          <a:lstStyle/>
          <a:p>
            <a:r>
              <a:rPr kumimoji="1" lang="ja-JP" altLang="en-US" sz="1100">
                <a:solidFill>
                  <a:schemeClr val="tx1">
                    <a:lumMod val="75000"/>
                    <a:lumOff val="25000"/>
                  </a:schemeClr>
                </a:solidFill>
                <a:latin typeface="+mn-ea"/>
              </a:rPr>
              <a:t>◀</a:t>
            </a:r>
            <a:r>
              <a:rPr kumimoji="1" lang="en-US" altLang="ja-JP" sz="1100">
                <a:solidFill>
                  <a:schemeClr val="tx1">
                    <a:lumMod val="75000"/>
                    <a:lumOff val="25000"/>
                  </a:schemeClr>
                </a:solidFill>
                <a:latin typeface="+mn-ea"/>
              </a:rPr>
              <a:t> </a:t>
            </a:r>
            <a:r>
              <a:rPr kumimoji="1" lang="en-US" altLang="ja-JP" sz="1100">
                <a:solidFill>
                  <a:schemeClr val="tx1">
                    <a:lumMod val="75000"/>
                    <a:lumOff val="25000"/>
                  </a:schemeClr>
                </a:solidFill>
                <a:latin typeface="+mn-ea"/>
                <a:hlinkClick r:id="rId3"/>
              </a:rPr>
              <a:t>LANSCOPE </a:t>
            </a:r>
            <a:r>
              <a:rPr kumimoji="1" lang="ja-JP" altLang="en-US" sz="1100">
                <a:solidFill>
                  <a:schemeClr val="tx1">
                    <a:lumMod val="75000"/>
                    <a:lumOff val="25000"/>
                  </a:schemeClr>
                </a:solidFill>
                <a:latin typeface="+mn-ea"/>
                <a:hlinkClick r:id="rId3"/>
              </a:rPr>
              <a:t>で行う安全管理措置についてブログ＆動画で解説！</a:t>
            </a:r>
            <a:endParaRPr kumimoji="1" lang="en" altLang="ja-JP" sz="1100">
              <a:solidFill>
                <a:schemeClr val="tx1">
                  <a:lumMod val="75000"/>
                  <a:lumOff val="25000"/>
                </a:schemeClr>
              </a:solidFill>
              <a:latin typeface="+mn-ea"/>
            </a:endParaRPr>
          </a:p>
        </p:txBody>
      </p:sp>
      <p:pic>
        <p:nvPicPr>
          <p:cNvPr id="10" name="図 9">
            <a:extLst>
              <a:ext uri="{FF2B5EF4-FFF2-40B4-BE49-F238E27FC236}">
                <a16:creationId xmlns:a16="http://schemas.microsoft.com/office/drawing/2014/main" id="{465AEC07-D1CB-14A0-F533-87F2F559C782}"/>
              </a:ext>
            </a:extLst>
          </p:cNvPr>
          <p:cNvPicPr>
            <a:picLocks noChangeAspect="1"/>
          </p:cNvPicPr>
          <p:nvPr/>
        </p:nvPicPr>
        <p:blipFill>
          <a:blip r:embed="rId4"/>
          <a:stretch>
            <a:fillRect/>
          </a:stretch>
        </p:blipFill>
        <p:spPr>
          <a:xfrm>
            <a:off x="2629203" y="5413190"/>
            <a:ext cx="936822" cy="919473"/>
          </a:xfrm>
          <a:prstGeom prst="rect">
            <a:avLst/>
          </a:prstGeom>
        </p:spPr>
      </p:pic>
    </p:spTree>
    <p:extLst>
      <p:ext uri="{BB962C8B-B14F-4D97-AF65-F5344CB8AC3E}">
        <p14:creationId xmlns:p14="http://schemas.microsoft.com/office/powerpoint/2010/main" val="392931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C935DAD7-3CCD-95E5-C17F-C3BF87BAE21D}"/>
              </a:ext>
            </a:extLst>
          </p:cNvPr>
          <p:cNvSpPr>
            <a:spLocks noGrp="1"/>
          </p:cNvSpPr>
          <p:nvPr>
            <p:ph type="body" sz="quarter" idx="15"/>
          </p:nvPr>
        </p:nvSpPr>
        <p:spPr/>
        <p:txBody>
          <a:bodyPr/>
          <a:lstStyle/>
          <a:p>
            <a:r>
              <a:rPr lang="ja-JP" altLang="en-US"/>
              <a:t>なぜ</a:t>
            </a:r>
            <a:r>
              <a:rPr lang="en-US" altLang="ja-JP" dirty="0"/>
              <a:t> Microsoft Intune </a:t>
            </a:r>
            <a:r>
              <a:rPr lang="ja-JP" altLang="en-US"/>
              <a:t>の導入が進んでいるのか？</a:t>
            </a:r>
          </a:p>
        </p:txBody>
      </p:sp>
      <p:sp>
        <p:nvSpPr>
          <p:cNvPr id="6" name="テキスト ボックス 5">
            <a:extLst>
              <a:ext uri="{FF2B5EF4-FFF2-40B4-BE49-F238E27FC236}">
                <a16:creationId xmlns:a16="http://schemas.microsoft.com/office/drawing/2014/main" id="{FEFC0EB6-D649-30FD-5C98-07610F3492FD}"/>
              </a:ext>
            </a:extLst>
          </p:cNvPr>
          <p:cNvSpPr txBox="1"/>
          <p:nvPr/>
        </p:nvSpPr>
        <p:spPr>
          <a:xfrm>
            <a:off x="445487" y="1325874"/>
            <a:ext cx="551144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E71E1A"/>
                </a:solidFill>
                <a:effectLst/>
                <a:uLnTx/>
                <a:uFillTx/>
                <a:latin typeface="+mn-ea"/>
                <a:cs typeface="+mn-cs"/>
              </a:rPr>
              <a:t>01</a:t>
            </a:r>
            <a:r>
              <a:rPr kumimoji="1" lang="ja-JP" altLang="en-US" sz="1600" b="1" i="0" u="none" strike="noStrike" kern="1200" cap="none" spc="0" normalizeH="0" baseline="0" noProof="0">
                <a:ln>
                  <a:noFill/>
                </a:ln>
                <a:solidFill>
                  <a:srgbClr val="E71E1A"/>
                </a:solidFill>
                <a:effectLst/>
                <a:uLnTx/>
                <a:uFillTx/>
                <a:latin typeface="+mn-ea"/>
                <a:cs typeface="+mn-cs"/>
              </a:rPr>
              <a:t>　</a:t>
            </a:r>
            <a:r>
              <a:rPr kumimoji="1" lang="en-US" altLang="ja-JP" sz="1600" b="1" i="0" u="none" strike="noStrike" kern="1200" cap="none" spc="0" normalizeH="0" baseline="0" noProof="0" dirty="0">
                <a:ln>
                  <a:noFill/>
                </a:ln>
                <a:solidFill>
                  <a:srgbClr val="E71E1A"/>
                </a:solidFill>
                <a:effectLst/>
                <a:uLnTx/>
                <a:uFillTx/>
                <a:latin typeface="+mn-ea"/>
                <a:cs typeface="+mn-cs"/>
              </a:rPr>
              <a:t>  </a:t>
            </a:r>
            <a:r>
              <a:rPr lang="ja-JP" altLang="en-US" sz="1600" b="1">
                <a:solidFill>
                  <a:srgbClr val="E71E1A"/>
                </a:solidFill>
                <a:latin typeface="+mn-ea"/>
              </a:rPr>
              <a:t>さまざまな業務用ツールの</a:t>
            </a:r>
            <a:r>
              <a:rPr lang="en-US" altLang="ja-JP" sz="1600" b="1" dirty="0">
                <a:solidFill>
                  <a:srgbClr val="E71E1A"/>
                </a:solidFill>
                <a:latin typeface="+mn-ea"/>
              </a:rPr>
              <a:t> Microsoft 365 </a:t>
            </a:r>
            <a:r>
              <a:rPr lang="ja-JP" altLang="en-US" sz="1600" b="1">
                <a:solidFill>
                  <a:srgbClr val="E71E1A"/>
                </a:solidFill>
                <a:latin typeface="+mn-ea"/>
              </a:rPr>
              <a:t>への統合</a:t>
            </a:r>
            <a:endParaRPr kumimoji="1" lang="ja-JP" altLang="en-US" sz="1600" b="1" i="0" u="none" strike="noStrike" kern="1200" cap="none" spc="0" normalizeH="0" baseline="0" noProof="0">
              <a:ln>
                <a:noFill/>
              </a:ln>
              <a:solidFill>
                <a:srgbClr val="E71E1A"/>
              </a:solidFill>
              <a:effectLst/>
              <a:uLnTx/>
              <a:uFillTx/>
              <a:latin typeface="+mn-ea"/>
              <a:cs typeface="+mn-cs"/>
            </a:endParaRPr>
          </a:p>
        </p:txBody>
      </p:sp>
      <p:sp>
        <p:nvSpPr>
          <p:cNvPr id="7" name="正方形/長方形 6">
            <a:extLst>
              <a:ext uri="{FF2B5EF4-FFF2-40B4-BE49-F238E27FC236}">
                <a16:creationId xmlns:a16="http://schemas.microsoft.com/office/drawing/2014/main" id="{47C81E00-7799-E1E3-A287-389602DA70A9}"/>
              </a:ext>
            </a:extLst>
          </p:cNvPr>
          <p:cNvSpPr/>
          <p:nvPr/>
        </p:nvSpPr>
        <p:spPr>
          <a:xfrm>
            <a:off x="914972" y="1355297"/>
            <a:ext cx="25807" cy="256469"/>
          </a:xfrm>
          <a:prstGeom prst="rect">
            <a:avLst/>
          </a:prstGeom>
          <a:solidFill>
            <a:srgbClr val="E71E1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8" name="テキスト ボックス 7">
            <a:extLst>
              <a:ext uri="{FF2B5EF4-FFF2-40B4-BE49-F238E27FC236}">
                <a16:creationId xmlns:a16="http://schemas.microsoft.com/office/drawing/2014/main" id="{1BDE858D-41AB-C9FB-32BA-4C8C5FFC814F}"/>
              </a:ext>
            </a:extLst>
          </p:cNvPr>
          <p:cNvSpPr txBox="1"/>
          <p:nvPr/>
        </p:nvSpPr>
        <p:spPr>
          <a:xfrm>
            <a:off x="445487" y="1750051"/>
            <a:ext cx="11074573" cy="588110"/>
          </a:xfrm>
          <a:prstGeom prst="rect">
            <a:avLst/>
          </a:prstGeom>
          <a:noFill/>
        </p:spPr>
        <p:txBody>
          <a:bodyPr wrap="square" rtlCol="0">
            <a:spAutoFit/>
          </a:bodyPr>
          <a:lstStyle/>
          <a:p>
            <a:pPr marL="0" marR="0" lvl="0" indent="0" algn="just" defTabSz="457200" rtl="0" eaLnBrk="1" fontAlgn="auto" latinLnBrk="0" hangingPunct="1">
              <a:lnSpc>
                <a:spcPct val="14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ビジネスチャットやグループウェア、ビデオ会議システム、クラウドストレージサービスなど企業・組織が利用してきた多岐にわたるクラウドサービスを </a:t>
            </a:r>
            <a:r>
              <a:rPr kumimoji="1" lang="en" altLang="ja-JP" sz="1200" b="0" i="0" u="none" strike="noStrike" kern="1200" cap="none" spc="0" normalizeH="0" baseline="0" noProof="0" dirty="0">
                <a:ln>
                  <a:noFill/>
                </a:ln>
                <a:solidFill>
                  <a:prstClr val="black">
                    <a:lumMod val="75000"/>
                    <a:lumOff val="25000"/>
                  </a:prstClr>
                </a:solidFill>
                <a:effectLst/>
                <a:uLnTx/>
                <a:uFillTx/>
                <a:latin typeface="+mn-ea"/>
                <a:cs typeface="+mn-cs"/>
              </a:rPr>
              <a:t>Microsoft 365 </a:t>
            </a: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に統合する傾向があります。</a:t>
            </a:r>
            <a:r>
              <a:rPr kumimoji="1" lang="en" altLang="ja-JP" sz="1200" b="1" i="0" u="none" strike="noStrike" kern="1200" cap="none" spc="0" normalizeH="0" baseline="0" noProof="0" dirty="0">
                <a:ln>
                  <a:noFill/>
                </a:ln>
                <a:solidFill>
                  <a:prstClr val="black">
                    <a:lumMod val="75000"/>
                    <a:lumOff val="25000"/>
                  </a:prstClr>
                </a:solidFill>
                <a:effectLst/>
                <a:uLnTx/>
                <a:uFillTx/>
                <a:latin typeface="+mn-ea"/>
                <a:cs typeface="+mn-cs"/>
              </a:rPr>
              <a:t>IT </a:t>
            </a:r>
            <a:r>
              <a:rPr kumimoji="1" lang="ja-JP" altLang="en-US" sz="1200" b="1" i="0" u="none" strike="noStrike" kern="1200" cap="none" spc="0" normalizeH="0" baseline="0" noProof="0">
                <a:ln>
                  <a:noFill/>
                </a:ln>
                <a:solidFill>
                  <a:prstClr val="black">
                    <a:lumMod val="75000"/>
                    <a:lumOff val="25000"/>
                  </a:prstClr>
                </a:solidFill>
                <a:effectLst/>
                <a:uLnTx/>
                <a:uFillTx/>
                <a:latin typeface="+mn-ea"/>
                <a:cs typeface="+mn-cs"/>
              </a:rPr>
              <a:t>資産管理・セキュリティの領域も例外ではなく、</a:t>
            </a:r>
            <a:r>
              <a:rPr kumimoji="1" lang="en" altLang="ja-JP" sz="1200" b="1" i="0" u="none" strike="noStrike" kern="1200" cap="none" spc="0" normalizeH="0" baseline="0" noProof="0" dirty="0">
                <a:ln>
                  <a:noFill/>
                </a:ln>
                <a:solidFill>
                  <a:prstClr val="black">
                    <a:lumMod val="75000"/>
                    <a:lumOff val="25000"/>
                  </a:prstClr>
                </a:solidFill>
                <a:effectLst/>
                <a:uLnTx/>
                <a:uFillTx/>
                <a:latin typeface="+mn-ea"/>
                <a:cs typeface="+mn-cs"/>
              </a:rPr>
              <a:t>Microsoft Intune </a:t>
            </a:r>
            <a:r>
              <a:rPr kumimoji="1" lang="ja-JP" altLang="en-US" sz="1200" b="1" i="0" u="none" strike="noStrike" kern="1200" cap="none" spc="0" normalizeH="0" baseline="0" noProof="0">
                <a:ln>
                  <a:noFill/>
                </a:ln>
                <a:solidFill>
                  <a:prstClr val="black">
                    <a:lumMod val="75000"/>
                    <a:lumOff val="25000"/>
                  </a:prstClr>
                </a:solidFill>
                <a:effectLst/>
                <a:uLnTx/>
                <a:uFillTx/>
                <a:latin typeface="+mn-ea"/>
                <a:cs typeface="+mn-cs"/>
              </a:rPr>
              <a:t>にデバイス管理を統合する動き</a:t>
            </a: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が見られます。</a:t>
            </a:r>
          </a:p>
        </p:txBody>
      </p:sp>
      <p:sp>
        <p:nvSpPr>
          <p:cNvPr id="9" name="テキスト ボックス 8">
            <a:extLst>
              <a:ext uri="{FF2B5EF4-FFF2-40B4-BE49-F238E27FC236}">
                <a16:creationId xmlns:a16="http://schemas.microsoft.com/office/drawing/2014/main" id="{D20BE482-6732-E204-AA67-075D70BD34CD}"/>
              </a:ext>
            </a:extLst>
          </p:cNvPr>
          <p:cNvSpPr txBox="1"/>
          <p:nvPr/>
        </p:nvSpPr>
        <p:spPr>
          <a:xfrm>
            <a:off x="445487" y="2811755"/>
            <a:ext cx="606768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E71E1A"/>
                </a:solidFill>
                <a:effectLst/>
                <a:uLnTx/>
                <a:uFillTx/>
                <a:latin typeface="+mn-ea"/>
                <a:cs typeface="+mn-cs"/>
              </a:rPr>
              <a:t>02</a:t>
            </a:r>
            <a:r>
              <a:rPr kumimoji="1" lang="ja-JP" altLang="en-US" sz="1600" b="1" i="0" u="none" strike="noStrike" kern="1200" cap="none" spc="0" normalizeH="0" baseline="0" noProof="0">
                <a:ln>
                  <a:noFill/>
                </a:ln>
                <a:solidFill>
                  <a:srgbClr val="E71E1A"/>
                </a:solidFill>
                <a:effectLst/>
                <a:uLnTx/>
                <a:uFillTx/>
                <a:latin typeface="+mn-ea"/>
                <a:cs typeface="+mn-cs"/>
              </a:rPr>
              <a:t>　</a:t>
            </a:r>
            <a:r>
              <a:rPr kumimoji="1" lang="en-US" altLang="ja-JP" sz="1600" b="1" i="0" u="none" strike="noStrike" kern="1200" cap="none" spc="0" normalizeH="0" baseline="0" noProof="0" dirty="0">
                <a:ln>
                  <a:noFill/>
                </a:ln>
                <a:solidFill>
                  <a:srgbClr val="E71E1A"/>
                </a:solidFill>
                <a:effectLst/>
                <a:uLnTx/>
                <a:uFillTx/>
                <a:latin typeface="+mn-ea"/>
                <a:cs typeface="+mn-cs"/>
              </a:rPr>
              <a:t>  Microsoft 365 </a:t>
            </a:r>
            <a:r>
              <a:rPr kumimoji="1" lang="ja-JP" altLang="en-US" sz="1600" b="1" i="0" u="none" strike="noStrike" kern="1200" cap="none" spc="0" normalizeH="0" baseline="0" noProof="0">
                <a:ln>
                  <a:noFill/>
                </a:ln>
                <a:solidFill>
                  <a:srgbClr val="E71E1A"/>
                </a:solidFill>
                <a:effectLst/>
                <a:uLnTx/>
                <a:uFillTx/>
                <a:latin typeface="+mn-ea"/>
                <a:cs typeface="+mn-cs"/>
              </a:rPr>
              <a:t>への統合による管理の効率化とコスト削減</a:t>
            </a:r>
          </a:p>
        </p:txBody>
      </p:sp>
      <p:sp>
        <p:nvSpPr>
          <p:cNvPr id="10" name="正方形/長方形 9">
            <a:extLst>
              <a:ext uri="{FF2B5EF4-FFF2-40B4-BE49-F238E27FC236}">
                <a16:creationId xmlns:a16="http://schemas.microsoft.com/office/drawing/2014/main" id="{71DF71D5-4A3A-9F77-18FE-E04EE2867B81}"/>
              </a:ext>
            </a:extLst>
          </p:cNvPr>
          <p:cNvSpPr/>
          <p:nvPr/>
        </p:nvSpPr>
        <p:spPr>
          <a:xfrm>
            <a:off x="914972" y="2841178"/>
            <a:ext cx="25807" cy="256469"/>
          </a:xfrm>
          <a:prstGeom prst="rect">
            <a:avLst/>
          </a:prstGeom>
          <a:solidFill>
            <a:srgbClr val="E71E1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11" name="テキスト ボックス 10">
            <a:extLst>
              <a:ext uri="{FF2B5EF4-FFF2-40B4-BE49-F238E27FC236}">
                <a16:creationId xmlns:a16="http://schemas.microsoft.com/office/drawing/2014/main" id="{BC6EE7C5-9705-5C3F-B5F4-8165B3F1D6A0}"/>
              </a:ext>
            </a:extLst>
          </p:cNvPr>
          <p:cNvSpPr txBox="1"/>
          <p:nvPr/>
        </p:nvSpPr>
        <p:spPr>
          <a:xfrm>
            <a:off x="445487" y="3235932"/>
            <a:ext cx="11074573" cy="846642"/>
          </a:xfrm>
          <a:prstGeom prst="rect">
            <a:avLst/>
          </a:prstGeom>
          <a:noFill/>
        </p:spPr>
        <p:txBody>
          <a:bodyPr wrap="square" rtlCol="0">
            <a:spAutoFit/>
          </a:bodyPr>
          <a:lstStyle/>
          <a:p>
            <a:pPr marL="0" marR="0" lvl="0" indent="0" algn="just" defTabSz="457200" rtl="0" eaLnBrk="1" fontAlgn="auto" latinLnBrk="0" hangingPunct="1">
              <a:lnSpc>
                <a:spcPct val="14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サービスの利用を </a:t>
            </a:r>
            <a:r>
              <a:rPr kumimoji="1" lang="en" altLang="ja-JP" sz="1200" b="0" i="0" u="none" strike="noStrike" kern="1200" cap="none" spc="0" normalizeH="0" baseline="0" noProof="0" dirty="0">
                <a:ln>
                  <a:noFill/>
                </a:ln>
                <a:solidFill>
                  <a:prstClr val="black">
                    <a:lumMod val="75000"/>
                    <a:lumOff val="25000"/>
                  </a:prstClr>
                </a:solidFill>
                <a:effectLst/>
                <a:uLnTx/>
                <a:uFillTx/>
                <a:latin typeface="+mn-ea"/>
                <a:cs typeface="+mn-cs"/>
              </a:rPr>
              <a:t>Microsoft 365 </a:t>
            </a: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に統合することによって、情報システム担当者による管理の効率化はもちろん、コストの削減にもつながります。すでに、</a:t>
            </a:r>
            <a:r>
              <a:rPr kumimoji="1" lang="en" altLang="ja-JP" sz="1200" b="0" i="0" u="none" strike="noStrike" kern="1200" cap="none" spc="0" normalizeH="0" baseline="0" noProof="0" dirty="0">
                <a:ln>
                  <a:noFill/>
                </a:ln>
                <a:solidFill>
                  <a:prstClr val="black">
                    <a:lumMod val="75000"/>
                    <a:lumOff val="25000"/>
                  </a:prstClr>
                </a:solidFill>
                <a:effectLst/>
                <a:uLnTx/>
                <a:uFillTx/>
                <a:latin typeface="+mn-ea"/>
                <a:cs typeface="+mn-cs"/>
              </a:rPr>
              <a:t>Microsoft 365 Business Premium </a:t>
            </a: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や </a:t>
            </a:r>
            <a:r>
              <a:rPr kumimoji="1" lang="en" altLang="ja-JP" sz="1200" b="0" i="0" u="none" strike="noStrike" kern="1200" cap="none" spc="0" normalizeH="0" baseline="0" noProof="0" dirty="0">
                <a:ln>
                  <a:noFill/>
                </a:ln>
                <a:solidFill>
                  <a:prstClr val="black">
                    <a:lumMod val="75000"/>
                    <a:lumOff val="25000"/>
                  </a:prstClr>
                </a:solidFill>
                <a:effectLst/>
                <a:uLnTx/>
                <a:uFillTx/>
                <a:latin typeface="+mn-ea"/>
                <a:cs typeface="+mn-cs"/>
              </a:rPr>
              <a:t>Microsoft 365 E3 / E5 </a:t>
            </a: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を利用している組織にとって、</a:t>
            </a:r>
            <a:r>
              <a:rPr kumimoji="1" lang="en" altLang="ja-JP" sz="1200" b="1" i="0" u="none" strike="noStrike" kern="1200" cap="none" spc="0" normalizeH="0" baseline="0" noProof="0" dirty="0">
                <a:ln>
                  <a:noFill/>
                </a:ln>
                <a:solidFill>
                  <a:prstClr val="black">
                    <a:lumMod val="75000"/>
                    <a:lumOff val="25000"/>
                  </a:prstClr>
                </a:solidFill>
                <a:effectLst/>
                <a:uLnTx/>
                <a:uFillTx/>
                <a:latin typeface="+mn-ea"/>
                <a:cs typeface="+mn-cs"/>
              </a:rPr>
              <a:t>Microsoft Intune </a:t>
            </a:r>
            <a:r>
              <a:rPr kumimoji="1" lang="ja-JP" altLang="en-US" sz="1200" b="1" i="0" u="none" strike="noStrike" kern="1200" cap="none" spc="0" normalizeH="0" baseline="0" noProof="0">
                <a:ln>
                  <a:noFill/>
                </a:ln>
                <a:solidFill>
                  <a:prstClr val="black">
                    <a:lumMod val="75000"/>
                    <a:lumOff val="25000"/>
                  </a:prstClr>
                </a:solidFill>
                <a:effectLst/>
                <a:uLnTx/>
                <a:uFillTx/>
                <a:latin typeface="+mn-ea"/>
                <a:cs typeface="+mn-cs"/>
              </a:rPr>
              <a:t>を追加コストなしで利用できる</a:t>
            </a: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点もポイントの一つです。</a:t>
            </a:r>
          </a:p>
        </p:txBody>
      </p:sp>
      <p:sp>
        <p:nvSpPr>
          <p:cNvPr id="12" name="テキスト ボックス 11">
            <a:extLst>
              <a:ext uri="{FF2B5EF4-FFF2-40B4-BE49-F238E27FC236}">
                <a16:creationId xmlns:a16="http://schemas.microsoft.com/office/drawing/2014/main" id="{2F976643-2BE4-513C-5886-B8C6A075ABBC}"/>
              </a:ext>
            </a:extLst>
          </p:cNvPr>
          <p:cNvSpPr txBox="1"/>
          <p:nvPr/>
        </p:nvSpPr>
        <p:spPr>
          <a:xfrm>
            <a:off x="445487" y="4482841"/>
            <a:ext cx="379302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E71E1A"/>
                </a:solidFill>
                <a:effectLst/>
                <a:uLnTx/>
                <a:uFillTx/>
                <a:latin typeface="+mn-ea"/>
                <a:cs typeface="+mn-cs"/>
              </a:rPr>
              <a:t>03     </a:t>
            </a:r>
            <a:r>
              <a:rPr lang="ja-JP" altLang="en-US" sz="1600" b="1">
                <a:solidFill>
                  <a:srgbClr val="E71E1A"/>
                </a:solidFill>
                <a:latin typeface="+mn-ea"/>
              </a:rPr>
              <a:t>ゼロトラストセキュリティの実現</a:t>
            </a:r>
            <a:endParaRPr kumimoji="1" lang="ja-JP" altLang="en-US" sz="1600" b="1" i="0" u="none" strike="noStrike" kern="1200" cap="none" spc="0" normalizeH="0" baseline="0" noProof="0">
              <a:ln>
                <a:noFill/>
              </a:ln>
              <a:solidFill>
                <a:srgbClr val="E71E1A"/>
              </a:solidFill>
              <a:effectLst/>
              <a:uLnTx/>
              <a:uFillTx/>
              <a:latin typeface="+mn-ea"/>
              <a:cs typeface="+mn-cs"/>
            </a:endParaRPr>
          </a:p>
        </p:txBody>
      </p:sp>
      <p:sp>
        <p:nvSpPr>
          <p:cNvPr id="13" name="正方形/長方形 12">
            <a:extLst>
              <a:ext uri="{FF2B5EF4-FFF2-40B4-BE49-F238E27FC236}">
                <a16:creationId xmlns:a16="http://schemas.microsoft.com/office/drawing/2014/main" id="{7784979D-5E70-56F5-2EB9-0720B30134E2}"/>
              </a:ext>
            </a:extLst>
          </p:cNvPr>
          <p:cNvSpPr/>
          <p:nvPr/>
        </p:nvSpPr>
        <p:spPr>
          <a:xfrm>
            <a:off x="914972" y="4512264"/>
            <a:ext cx="25807" cy="256469"/>
          </a:xfrm>
          <a:prstGeom prst="rect">
            <a:avLst/>
          </a:prstGeom>
          <a:solidFill>
            <a:srgbClr val="E71E1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14" name="テキスト ボックス 13">
            <a:extLst>
              <a:ext uri="{FF2B5EF4-FFF2-40B4-BE49-F238E27FC236}">
                <a16:creationId xmlns:a16="http://schemas.microsoft.com/office/drawing/2014/main" id="{FBBA0FA0-E201-7103-4C93-5E03AA85D856}"/>
              </a:ext>
            </a:extLst>
          </p:cNvPr>
          <p:cNvSpPr txBox="1"/>
          <p:nvPr/>
        </p:nvSpPr>
        <p:spPr>
          <a:xfrm>
            <a:off x="445487" y="4907018"/>
            <a:ext cx="11074573" cy="588110"/>
          </a:xfrm>
          <a:prstGeom prst="rect">
            <a:avLst/>
          </a:prstGeom>
          <a:noFill/>
        </p:spPr>
        <p:txBody>
          <a:bodyPr wrap="square" rtlCol="0">
            <a:spAutoFit/>
          </a:bodyPr>
          <a:lstStyle/>
          <a:p>
            <a:pPr marL="0" marR="0" lvl="0" indent="0" algn="just" defTabSz="457200" rtl="0" eaLnBrk="1" fontAlgn="auto" latinLnBrk="0" hangingPunct="1">
              <a:lnSpc>
                <a:spcPct val="14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社内ネットワークへの攻撃の日常化、業務用システムのクラウド化などを背景に、境界型セキュリティの限界を迎えています。このような背景の中、ゼロトラストセキュリティの強化が求められており、</a:t>
            </a:r>
            <a:r>
              <a:rPr kumimoji="1" lang="en" altLang="ja-JP" sz="1200" b="1" i="0" u="none" strike="noStrike" kern="1200" cap="none" spc="0" normalizeH="0" baseline="0" noProof="0" dirty="0">
                <a:ln>
                  <a:noFill/>
                </a:ln>
                <a:solidFill>
                  <a:prstClr val="black">
                    <a:lumMod val="75000"/>
                    <a:lumOff val="25000"/>
                  </a:prstClr>
                </a:solidFill>
                <a:effectLst/>
                <a:uLnTx/>
                <a:uFillTx/>
                <a:latin typeface="+mn-ea"/>
                <a:cs typeface="+mn-cs"/>
              </a:rPr>
              <a:t>Microsoft Intune </a:t>
            </a:r>
            <a:r>
              <a:rPr kumimoji="1" lang="ja-JP" altLang="en-US" sz="1200" b="1" i="0" u="none" strike="noStrike" kern="1200" cap="none" spc="0" normalizeH="0" baseline="0" noProof="0">
                <a:ln>
                  <a:noFill/>
                </a:ln>
                <a:solidFill>
                  <a:prstClr val="black">
                    <a:lumMod val="75000"/>
                    <a:lumOff val="25000"/>
                  </a:prstClr>
                </a:solidFill>
                <a:effectLst/>
                <a:uLnTx/>
                <a:uFillTx/>
                <a:latin typeface="+mn-ea"/>
                <a:cs typeface="+mn-cs"/>
              </a:rPr>
              <a:t>の条件付きアクセス機能</a:t>
            </a:r>
            <a:r>
              <a:rPr kumimoji="1" lang="ja-JP" altLang="en-US" sz="1200" b="0" i="0" u="none" strike="noStrike" kern="1200" cap="none" spc="0" normalizeH="0" baseline="0" noProof="0">
                <a:ln>
                  <a:noFill/>
                </a:ln>
                <a:solidFill>
                  <a:prstClr val="black">
                    <a:lumMod val="75000"/>
                    <a:lumOff val="25000"/>
                  </a:prstClr>
                </a:solidFill>
                <a:effectLst/>
                <a:uLnTx/>
                <a:uFillTx/>
                <a:latin typeface="+mn-ea"/>
                <a:cs typeface="+mn-cs"/>
              </a:rPr>
              <a:t>の利用検討が加速しています。</a:t>
            </a:r>
          </a:p>
        </p:txBody>
      </p:sp>
    </p:spTree>
    <p:extLst>
      <p:ext uri="{BB962C8B-B14F-4D97-AF65-F5344CB8AC3E}">
        <p14:creationId xmlns:p14="http://schemas.microsoft.com/office/powerpoint/2010/main" val="2565199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FCCB995-5CDB-0642-B883-E9D96F7F8BF8}"/>
              </a:ext>
            </a:extLst>
          </p:cNvPr>
          <p:cNvSpPr>
            <a:spLocks noGrp="1"/>
          </p:cNvSpPr>
          <p:nvPr>
            <p:ph type="body" sz="quarter" idx="15"/>
          </p:nvPr>
        </p:nvSpPr>
        <p:spPr/>
        <p:txBody>
          <a:bodyPr/>
          <a:lstStyle/>
          <a:p>
            <a:r>
              <a:rPr kumimoji="1" lang="ja-JP" altLang="en-US"/>
              <a:t>操作ログ取得の必要性：個人情報保護法への対応（報告義務）</a:t>
            </a:r>
          </a:p>
        </p:txBody>
      </p:sp>
      <p:sp>
        <p:nvSpPr>
          <p:cNvPr id="3" name="テキスト プレースホルダー 2">
            <a:extLst>
              <a:ext uri="{FF2B5EF4-FFF2-40B4-BE49-F238E27FC236}">
                <a16:creationId xmlns:a16="http://schemas.microsoft.com/office/drawing/2014/main" id="{8A76AA71-CB23-9D07-AB00-983918B577F8}"/>
              </a:ext>
            </a:extLst>
          </p:cNvPr>
          <p:cNvSpPr>
            <a:spLocks noGrp="1"/>
          </p:cNvSpPr>
          <p:nvPr>
            <p:ph type="body" sz="quarter" idx="11"/>
          </p:nvPr>
        </p:nvSpPr>
        <p:spPr>
          <a:xfrm>
            <a:off x="263132" y="690627"/>
            <a:ext cx="11665736" cy="835293"/>
          </a:xfrm>
        </p:spPr>
        <p:txBody>
          <a:bodyPr/>
          <a:lstStyle/>
          <a:p>
            <a:r>
              <a:rPr kumimoji="1" lang="ja-JP" altLang="en-US"/>
              <a:t>情報漏洩時、個人情報保護委員会への報告が義務化（</a:t>
            </a:r>
            <a:r>
              <a:rPr kumimoji="1" lang="en-US" altLang="ja-JP" dirty="0"/>
              <a:t>2022</a:t>
            </a:r>
            <a:r>
              <a:rPr kumimoji="1" lang="ja-JP" altLang="en-US"/>
              <a:t>年</a:t>
            </a:r>
            <a:r>
              <a:rPr kumimoji="1" lang="en-US" altLang="ja-JP" dirty="0"/>
              <a:t>4</a:t>
            </a:r>
            <a:r>
              <a:rPr kumimoji="1" lang="ja-JP" altLang="en-US"/>
              <a:t>月改正法）</a:t>
            </a:r>
            <a:endParaRPr kumimoji="1" lang="en-US" altLang="ja-JP" dirty="0"/>
          </a:p>
          <a:p>
            <a:r>
              <a:rPr lang="ja-JP" altLang="en-US"/>
              <a:t>事実経過や発生原因の報告に、操作ログが活用できる場合も</a:t>
            </a:r>
            <a:endParaRPr kumimoji="1" lang="ja-JP" altLang="en-US"/>
          </a:p>
        </p:txBody>
      </p:sp>
      <p:pic>
        <p:nvPicPr>
          <p:cNvPr id="6" name="図 5">
            <a:extLst>
              <a:ext uri="{FF2B5EF4-FFF2-40B4-BE49-F238E27FC236}">
                <a16:creationId xmlns:a16="http://schemas.microsoft.com/office/drawing/2014/main" id="{C5A5D99B-138D-E594-4026-2EB7ED67DB25}"/>
              </a:ext>
            </a:extLst>
          </p:cNvPr>
          <p:cNvPicPr>
            <a:picLocks noChangeAspect="1"/>
          </p:cNvPicPr>
          <p:nvPr/>
        </p:nvPicPr>
        <p:blipFill>
          <a:blip r:embed="rId2"/>
          <a:stretch>
            <a:fillRect/>
          </a:stretch>
        </p:blipFill>
        <p:spPr>
          <a:xfrm>
            <a:off x="5950874" y="2115570"/>
            <a:ext cx="5956459" cy="5667768"/>
          </a:xfrm>
          <a:prstGeom prst="rect">
            <a:avLst/>
          </a:prstGeom>
          <a:ln w="6350">
            <a:solidFill>
              <a:schemeClr val="bg1">
                <a:lumMod val="65000"/>
              </a:schemeClr>
            </a:solidFill>
          </a:ln>
        </p:spPr>
      </p:pic>
      <p:sp>
        <p:nvSpPr>
          <p:cNvPr id="7" name="テキスト ボックス 6">
            <a:extLst>
              <a:ext uri="{FF2B5EF4-FFF2-40B4-BE49-F238E27FC236}">
                <a16:creationId xmlns:a16="http://schemas.microsoft.com/office/drawing/2014/main" id="{1F86E96C-527C-BBE6-B5D8-C65319A86CFB}"/>
              </a:ext>
            </a:extLst>
          </p:cNvPr>
          <p:cNvSpPr txBox="1"/>
          <p:nvPr/>
        </p:nvSpPr>
        <p:spPr>
          <a:xfrm>
            <a:off x="5858539" y="1732243"/>
            <a:ext cx="5165517" cy="276999"/>
          </a:xfrm>
          <a:prstGeom prst="rect">
            <a:avLst/>
          </a:prstGeom>
          <a:noFill/>
        </p:spPr>
        <p:txBody>
          <a:bodyPr wrap="none" rtlCol="0">
            <a:spAutoFit/>
          </a:bodyPr>
          <a:lstStyle/>
          <a:p>
            <a:r>
              <a:rPr kumimoji="1" lang="ja-JP" altLang="en-US" sz="1200">
                <a:solidFill>
                  <a:schemeClr val="tx1">
                    <a:lumMod val="75000"/>
                    <a:lumOff val="25000"/>
                  </a:schemeClr>
                </a:solidFill>
                <a:latin typeface="+mn-ea"/>
              </a:rPr>
              <a:t>▼報告様式：</a:t>
            </a:r>
            <a:r>
              <a:rPr kumimoji="1" lang="en" altLang="ja-JP" sz="1200">
                <a:solidFill>
                  <a:schemeClr val="tx1">
                    <a:lumMod val="75000"/>
                    <a:lumOff val="25000"/>
                  </a:schemeClr>
                </a:solidFill>
                <a:latin typeface="+mn-ea"/>
                <a:hlinkClick r:id="rId3"/>
              </a:rPr>
              <a:t>https://www.ppc.go.jp/personalinfo/legal/leakAction/</a:t>
            </a:r>
            <a:endParaRPr kumimoji="1" lang="en" altLang="ja-JP" sz="1200">
              <a:solidFill>
                <a:schemeClr val="tx1">
                  <a:lumMod val="75000"/>
                  <a:lumOff val="25000"/>
                </a:schemeClr>
              </a:solidFill>
              <a:latin typeface="+mn-ea"/>
            </a:endParaRPr>
          </a:p>
        </p:txBody>
      </p:sp>
      <p:sp>
        <p:nvSpPr>
          <p:cNvPr id="8" name="テキスト ボックス 7">
            <a:extLst>
              <a:ext uri="{FF2B5EF4-FFF2-40B4-BE49-F238E27FC236}">
                <a16:creationId xmlns:a16="http://schemas.microsoft.com/office/drawing/2014/main" id="{617B9818-0D15-B954-1B63-AA87CDC4697B}"/>
              </a:ext>
            </a:extLst>
          </p:cNvPr>
          <p:cNvSpPr txBox="1"/>
          <p:nvPr/>
        </p:nvSpPr>
        <p:spPr>
          <a:xfrm>
            <a:off x="345924" y="1764682"/>
            <a:ext cx="3080285" cy="307777"/>
          </a:xfrm>
          <a:prstGeom prst="rect">
            <a:avLst/>
          </a:prstGeom>
          <a:noFill/>
        </p:spPr>
        <p:txBody>
          <a:bodyPr wrap="square" rtlCol="0">
            <a:spAutoFit/>
          </a:bodyPr>
          <a:lstStyle/>
          <a:p>
            <a:r>
              <a:rPr kumimoji="1" lang="ja-JP" altLang="en-US" sz="1400" b="1">
                <a:solidFill>
                  <a:schemeClr val="tx1">
                    <a:lumMod val="75000"/>
                    <a:lumOff val="25000"/>
                  </a:schemeClr>
                </a:solidFill>
                <a:latin typeface="+mn-ea"/>
              </a:rPr>
              <a:t>報告が必要なケース</a:t>
            </a:r>
          </a:p>
        </p:txBody>
      </p:sp>
      <p:cxnSp>
        <p:nvCxnSpPr>
          <p:cNvPr id="9" name="直線コネクタ 8">
            <a:extLst>
              <a:ext uri="{FF2B5EF4-FFF2-40B4-BE49-F238E27FC236}">
                <a16:creationId xmlns:a16="http://schemas.microsoft.com/office/drawing/2014/main" id="{F228F0CD-6716-46F1-352B-2F62C7E55D83}"/>
              </a:ext>
            </a:extLst>
          </p:cNvPr>
          <p:cNvCxnSpPr/>
          <p:nvPr/>
        </p:nvCxnSpPr>
        <p:spPr>
          <a:xfrm>
            <a:off x="414666" y="2083090"/>
            <a:ext cx="444440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DE23424C-F3FE-ADF5-13D8-37550059A1C8}"/>
              </a:ext>
            </a:extLst>
          </p:cNvPr>
          <p:cNvSpPr txBox="1"/>
          <p:nvPr/>
        </p:nvSpPr>
        <p:spPr>
          <a:xfrm>
            <a:off x="388456" y="2162134"/>
            <a:ext cx="5353125" cy="1302664"/>
          </a:xfrm>
          <a:prstGeom prst="rect">
            <a:avLst/>
          </a:prstGeom>
          <a:noFill/>
        </p:spPr>
        <p:txBody>
          <a:bodyPr wrap="square" rtlCol="0">
            <a:spAutoFit/>
          </a:bodyPr>
          <a:lstStyle/>
          <a:p>
            <a:pPr marL="285750" indent="-285750">
              <a:lnSpc>
                <a:spcPct val="120000"/>
              </a:lnSpc>
              <a:buFont typeface="Wingdings" pitchFamily="2" charset="2"/>
              <a:buChar char="l"/>
            </a:pPr>
            <a:r>
              <a:rPr kumimoji="1" lang="ja-JP" altLang="en-US" sz="1100">
                <a:solidFill>
                  <a:schemeClr val="tx1">
                    <a:lumMod val="75000"/>
                    <a:lumOff val="25000"/>
                  </a:schemeClr>
                </a:solidFill>
                <a:latin typeface="+mn-ea"/>
              </a:rPr>
              <a:t>要配慮個人情報が含まれる個人データの漏洩</a:t>
            </a:r>
            <a:endParaRPr kumimoji="1" lang="en-US" altLang="ja-JP" sz="1100">
              <a:solidFill>
                <a:schemeClr val="tx1">
                  <a:lumMod val="75000"/>
                  <a:lumOff val="25000"/>
                </a:schemeClr>
              </a:solidFill>
              <a:latin typeface="+mn-ea"/>
            </a:endParaRPr>
          </a:p>
          <a:p>
            <a:pPr marL="285750" indent="-285750">
              <a:lnSpc>
                <a:spcPct val="120000"/>
              </a:lnSpc>
              <a:buFont typeface="Wingdings" pitchFamily="2" charset="2"/>
              <a:buChar char="l"/>
            </a:pPr>
            <a:r>
              <a:rPr lang="ja-JP" altLang="en-US" sz="1100" b="0" i="0">
                <a:solidFill>
                  <a:srgbClr val="333333"/>
                </a:solidFill>
                <a:effectLst/>
                <a:latin typeface="+mn-ea"/>
              </a:rPr>
              <a:t>不正に利用されることにより財産的被害が生じるおそれがある個人データの漏えい等（又はそのおそれ）</a:t>
            </a:r>
            <a:endParaRPr lang="en-US" altLang="ja-JP" sz="1100" b="0" i="0">
              <a:solidFill>
                <a:srgbClr val="333333"/>
              </a:solidFill>
              <a:effectLst/>
              <a:latin typeface="+mn-ea"/>
            </a:endParaRPr>
          </a:p>
          <a:p>
            <a:pPr marL="285750" indent="-285750">
              <a:lnSpc>
                <a:spcPct val="120000"/>
              </a:lnSpc>
              <a:buFont typeface="Wingdings" pitchFamily="2" charset="2"/>
              <a:buChar char="l"/>
            </a:pPr>
            <a:r>
              <a:rPr kumimoji="1" lang="ja-JP" altLang="en-US" sz="1100">
                <a:solidFill>
                  <a:schemeClr val="tx1">
                    <a:lumMod val="75000"/>
                    <a:lumOff val="25000"/>
                  </a:schemeClr>
                </a:solidFill>
                <a:latin typeface="+mn-ea"/>
              </a:rPr>
              <a:t>不正の目的をもって行われたおそれがある個人データの漏えい等（又はそのおそれ）</a:t>
            </a:r>
            <a:endParaRPr kumimoji="1" lang="en-US" altLang="ja-JP" sz="1100">
              <a:solidFill>
                <a:srgbClr val="333333"/>
              </a:solidFill>
              <a:latin typeface="+mn-ea"/>
            </a:endParaRPr>
          </a:p>
          <a:p>
            <a:pPr marL="285750" indent="-285750">
              <a:lnSpc>
                <a:spcPct val="120000"/>
              </a:lnSpc>
              <a:buFont typeface="Wingdings" pitchFamily="2" charset="2"/>
              <a:buChar char="l"/>
            </a:pPr>
            <a:r>
              <a:rPr kumimoji="1" lang="ja-JP" altLang="en-US" sz="1100">
                <a:solidFill>
                  <a:schemeClr val="tx1">
                    <a:lumMod val="75000"/>
                    <a:lumOff val="25000"/>
                  </a:schemeClr>
                </a:solidFill>
                <a:latin typeface="+mn-ea"/>
              </a:rPr>
              <a:t>個人データに係る本人の数が</a:t>
            </a:r>
            <a:r>
              <a:rPr kumimoji="1" lang="en-US" altLang="ja-JP" sz="1100">
                <a:solidFill>
                  <a:schemeClr val="tx1">
                    <a:lumMod val="75000"/>
                    <a:lumOff val="25000"/>
                  </a:schemeClr>
                </a:solidFill>
                <a:latin typeface="+mn-ea"/>
              </a:rPr>
              <a:t>1,000</a:t>
            </a:r>
            <a:r>
              <a:rPr kumimoji="1" lang="ja-JP" altLang="en-US" sz="1100">
                <a:solidFill>
                  <a:schemeClr val="tx1">
                    <a:lumMod val="75000"/>
                    <a:lumOff val="25000"/>
                  </a:schemeClr>
                </a:solidFill>
                <a:latin typeface="+mn-ea"/>
              </a:rPr>
              <a:t>人を超える漏えい等（又はそのおそれ）</a:t>
            </a:r>
          </a:p>
        </p:txBody>
      </p:sp>
      <p:sp>
        <p:nvSpPr>
          <p:cNvPr id="11" name="テキスト ボックス 10">
            <a:extLst>
              <a:ext uri="{FF2B5EF4-FFF2-40B4-BE49-F238E27FC236}">
                <a16:creationId xmlns:a16="http://schemas.microsoft.com/office/drawing/2014/main" id="{B14C8AD0-8869-5922-002A-0E0754EB4BB3}"/>
              </a:ext>
            </a:extLst>
          </p:cNvPr>
          <p:cNvSpPr txBox="1"/>
          <p:nvPr/>
        </p:nvSpPr>
        <p:spPr>
          <a:xfrm>
            <a:off x="345924" y="3685709"/>
            <a:ext cx="3080285" cy="307777"/>
          </a:xfrm>
          <a:prstGeom prst="rect">
            <a:avLst/>
          </a:prstGeom>
          <a:noFill/>
        </p:spPr>
        <p:txBody>
          <a:bodyPr wrap="square" rtlCol="0">
            <a:spAutoFit/>
          </a:bodyPr>
          <a:lstStyle/>
          <a:p>
            <a:r>
              <a:rPr kumimoji="1" lang="ja-JP" altLang="en-US" sz="1400" b="1">
                <a:solidFill>
                  <a:schemeClr val="tx1">
                    <a:lumMod val="75000"/>
                    <a:lumOff val="25000"/>
                  </a:schemeClr>
                </a:solidFill>
                <a:latin typeface="+mn-ea"/>
              </a:rPr>
              <a:t>報告の期限</a:t>
            </a:r>
          </a:p>
        </p:txBody>
      </p:sp>
      <p:cxnSp>
        <p:nvCxnSpPr>
          <p:cNvPr id="12" name="直線コネクタ 11">
            <a:extLst>
              <a:ext uri="{FF2B5EF4-FFF2-40B4-BE49-F238E27FC236}">
                <a16:creationId xmlns:a16="http://schemas.microsoft.com/office/drawing/2014/main" id="{443EC3EF-5059-492C-F1CD-0E13B7C399BF}"/>
              </a:ext>
            </a:extLst>
          </p:cNvPr>
          <p:cNvCxnSpPr/>
          <p:nvPr/>
        </p:nvCxnSpPr>
        <p:spPr>
          <a:xfrm>
            <a:off x="414666" y="4004117"/>
            <a:ext cx="444440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表 14">
            <a:extLst>
              <a:ext uri="{FF2B5EF4-FFF2-40B4-BE49-F238E27FC236}">
                <a16:creationId xmlns:a16="http://schemas.microsoft.com/office/drawing/2014/main" id="{017C1240-A3C9-1E5F-D71D-1E4138B5E9C5}"/>
              </a:ext>
            </a:extLst>
          </p:cNvPr>
          <p:cNvGraphicFramePr>
            <a:graphicFrameLocks noGrp="1"/>
          </p:cNvGraphicFramePr>
          <p:nvPr>
            <p:extLst>
              <p:ext uri="{D42A27DB-BD31-4B8C-83A1-F6EECF244321}">
                <p14:modId xmlns:p14="http://schemas.microsoft.com/office/powerpoint/2010/main" val="2641425900"/>
              </p:ext>
            </p:extLst>
          </p:nvPr>
        </p:nvGraphicFramePr>
        <p:xfrm>
          <a:off x="413588" y="4110446"/>
          <a:ext cx="5125976" cy="741680"/>
        </p:xfrm>
        <a:graphic>
          <a:graphicData uri="http://schemas.openxmlformats.org/drawingml/2006/table">
            <a:tbl>
              <a:tblPr firstRow="1" bandRow="1">
                <a:tableStyleId>{5940675A-B579-460E-94D1-54222C63F5DA}</a:tableStyleId>
              </a:tblPr>
              <a:tblGrid>
                <a:gridCol w="1170663">
                  <a:extLst>
                    <a:ext uri="{9D8B030D-6E8A-4147-A177-3AD203B41FA5}">
                      <a16:colId xmlns:a16="http://schemas.microsoft.com/office/drawing/2014/main" val="2867077706"/>
                    </a:ext>
                  </a:extLst>
                </a:gridCol>
                <a:gridCol w="3955313">
                  <a:extLst>
                    <a:ext uri="{9D8B030D-6E8A-4147-A177-3AD203B41FA5}">
                      <a16:colId xmlns:a16="http://schemas.microsoft.com/office/drawing/2014/main" val="4152824631"/>
                    </a:ext>
                  </a:extLst>
                </a:gridCol>
              </a:tblGrid>
              <a:tr h="370840">
                <a:tc>
                  <a:txBody>
                    <a:bodyPr/>
                    <a:lstStyle/>
                    <a:p>
                      <a:pPr>
                        <a:lnSpc>
                          <a:spcPct val="120000"/>
                        </a:lnSpc>
                      </a:pPr>
                      <a:r>
                        <a:rPr kumimoji="1" lang="ja-JP" altLang="en-US" sz="1100">
                          <a:solidFill>
                            <a:schemeClr val="tx1">
                              <a:lumMod val="75000"/>
                              <a:lumOff val="25000"/>
                            </a:schemeClr>
                          </a:solidFill>
                          <a:latin typeface="+mn-ea"/>
                          <a:ea typeface="+mn-ea"/>
                        </a:rPr>
                        <a:t>速報（新規）</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nSpc>
                          <a:spcPct val="120000"/>
                        </a:lnSpc>
                      </a:pPr>
                      <a:r>
                        <a:rPr kumimoji="1" lang="ja-JP" altLang="en-US" sz="1100">
                          <a:solidFill>
                            <a:schemeClr val="tx1">
                              <a:lumMod val="75000"/>
                              <a:lumOff val="25000"/>
                            </a:schemeClr>
                          </a:solidFill>
                          <a:latin typeface="+mn-ea"/>
                          <a:ea typeface="+mn-ea"/>
                        </a:rPr>
                        <a:t>発覚日から</a:t>
                      </a:r>
                      <a:r>
                        <a:rPr kumimoji="1" lang="en-US" altLang="ja-JP" sz="1100">
                          <a:solidFill>
                            <a:schemeClr val="tx1">
                              <a:lumMod val="75000"/>
                              <a:lumOff val="25000"/>
                            </a:schemeClr>
                          </a:solidFill>
                          <a:latin typeface="+mn-ea"/>
                          <a:ea typeface="+mn-ea"/>
                        </a:rPr>
                        <a:t> 3〜5</a:t>
                      </a:r>
                      <a:r>
                        <a:rPr kumimoji="1" lang="ja-JP" altLang="en-US" sz="1100">
                          <a:solidFill>
                            <a:schemeClr val="tx1">
                              <a:lumMod val="75000"/>
                              <a:lumOff val="25000"/>
                            </a:schemeClr>
                          </a:solidFill>
                          <a:latin typeface="+mn-ea"/>
                          <a:ea typeface="+mn-ea"/>
                        </a:rPr>
                        <a:t>日以内</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49059928"/>
                  </a:ext>
                </a:extLst>
              </a:tr>
              <a:tr h="370840">
                <a:tc>
                  <a:txBody>
                    <a:bodyPr/>
                    <a:lstStyle/>
                    <a:p>
                      <a:pPr>
                        <a:lnSpc>
                          <a:spcPct val="120000"/>
                        </a:lnSpc>
                      </a:pPr>
                      <a:r>
                        <a:rPr kumimoji="1" lang="ja-JP" altLang="en-US" sz="1100">
                          <a:solidFill>
                            <a:schemeClr val="tx1">
                              <a:lumMod val="75000"/>
                              <a:lumOff val="25000"/>
                            </a:schemeClr>
                          </a:solidFill>
                          <a:latin typeface="+mn-ea"/>
                          <a:ea typeface="+mn-ea"/>
                        </a:rPr>
                        <a:t>確報（続報）</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nSpc>
                          <a:spcPct val="120000"/>
                        </a:lnSpc>
                      </a:pPr>
                      <a:r>
                        <a:rPr kumimoji="1" lang="ja-JP" altLang="en-US" sz="1100">
                          <a:solidFill>
                            <a:schemeClr val="tx1">
                              <a:lumMod val="75000"/>
                              <a:lumOff val="25000"/>
                            </a:schemeClr>
                          </a:solidFill>
                          <a:latin typeface="+mn-ea"/>
                          <a:ea typeface="+mn-ea"/>
                        </a:rPr>
                        <a:t>発覚日から</a:t>
                      </a:r>
                      <a:r>
                        <a:rPr kumimoji="1" lang="en-US" altLang="ja-JP" sz="1100" dirty="0">
                          <a:solidFill>
                            <a:schemeClr val="tx1">
                              <a:lumMod val="75000"/>
                              <a:lumOff val="25000"/>
                            </a:schemeClr>
                          </a:solidFill>
                          <a:latin typeface="+mn-ea"/>
                          <a:ea typeface="+mn-ea"/>
                        </a:rPr>
                        <a:t> 30</a:t>
                      </a:r>
                      <a:r>
                        <a:rPr kumimoji="1" lang="ja-JP" altLang="en-US" sz="1100">
                          <a:solidFill>
                            <a:schemeClr val="tx1">
                              <a:lumMod val="75000"/>
                              <a:lumOff val="25000"/>
                            </a:schemeClr>
                          </a:solidFill>
                          <a:latin typeface="+mn-ea"/>
                          <a:ea typeface="+mn-ea"/>
                        </a:rPr>
                        <a:t>日以内または</a:t>
                      </a:r>
                      <a:r>
                        <a:rPr kumimoji="1" lang="en-US" altLang="ja-JP" sz="1100" dirty="0">
                          <a:solidFill>
                            <a:schemeClr val="tx1">
                              <a:lumMod val="75000"/>
                              <a:lumOff val="25000"/>
                            </a:schemeClr>
                          </a:solidFill>
                          <a:latin typeface="+mn-ea"/>
                          <a:ea typeface="+mn-ea"/>
                        </a:rPr>
                        <a:t>60</a:t>
                      </a:r>
                      <a:r>
                        <a:rPr kumimoji="1" lang="ja-JP" altLang="en-US" sz="1100">
                          <a:solidFill>
                            <a:schemeClr val="tx1">
                              <a:lumMod val="75000"/>
                              <a:lumOff val="25000"/>
                            </a:schemeClr>
                          </a:solidFill>
                          <a:latin typeface="+mn-ea"/>
                          <a:ea typeface="+mn-ea"/>
                        </a:rPr>
                        <a:t>日以内</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76411640"/>
                  </a:ext>
                </a:extLst>
              </a:tr>
            </a:tbl>
          </a:graphicData>
        </a:graphic>
      </p:graphicFrame>
      <p:sp>
        <p:nvSpPr>
          <p:cNvPr id="14" name="テキスト ボックス 13">
            <a:extLst>
              <a:ext uri="{FF2B5EF4-FFF2-40B4-BE49-F238E27FC236}">
                <a16:creationId xmlns:a16="http://schemas.microsoft.com/office/drawing/2014/main" id="{BAFBBC7D-ABA2-EDD0-D695-8D653B505BEC}"/>
              </a:ext>
            </a:extLst>
          </p:cNvPr>
          <p:cNvSpPr txBox="1"/>
          <p:nvPr/>
        </p:nvSpPr>
        <p:spPr>
          <a:xfrm>
            <a:off x="345924" y="5150100"/>
            <a:ext cx="3080285" cy="307777"/>
          </a:xfrm>
          <a:prstGeom prst="rect">
            <a:avLst/>
          </a:prstGeom>
          <a:noFill/>
        </p:spPr>
        <p:txBody>
          <a:bodyPr wrap="square" rtlCol="0">
            <a:spAutoFit/>
          </a:bodyPr>
          <a:lstStyle/>
          <a:p>
            <a:r>
              <a:rPr kumimoji="1" lang="ja-JP" altLang="en-US" sz="1400" b="1">
                <a:solidFill>
                  <a:schemeClr val="tx1">
                    <a:lumMod val="75000"/>
                    <a:lumOff val="25000"/>
                  </a:schemeClr>
                </a:solidFill>
                <a:latin typeface="+mn-ea"/>
              </a:rPr>
              <a:t>報告内容</a:t>
            </a:r>
          </a:p>
        </p:txBody>
      </p:sp>
      <p:cxnSp>
        <p:nvCxnSpPr>
          <p:cNvPr id="15" name="直線コネクタ 14">
            <a:extLst>
              <a:ext uri="{FF2B5EF4-FFF2-40B4-BE49-F238E27FC236}">
                <a16:creationId xmlns:a16="http://schemas.microsoft.com/office/drawing/2014/main" id="{F037FFB2-5409-BA69-8528-6CDEFF139D9E}"/>
              </a:ext>
            </a:extLst>
          </p:cNvPr>
          <p:cNvCxnSpPr/>
          <p:nvPr/>
        </p:nvCxnSpPr>
        <p:spPr>
          <a:xfrm>
            <a:off x="414666" y="5468508"/>
            <a:ext cx="444440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4238B24A-2747-E823-B3A8-03A1AE6FF4D1}"/>
              </a:ext>
            </a:extLst>
          </p:cNvPr>
          <p:cNvSpPr txBox="1"/>
          <p:nvPr/>
        </p:nvSpPr>
        <p:spPr>
          <a:xfrm>
            <a:off x="345924" y="5535508"/>
            <a:ext cx="5353125" cy="1099532"/>
          </a:xfrm>
          <a:prstGeom prst="rect">
            <a:avLst/>
          </a:prstGeom>
          <a:noFill/>
        </p:spPr>
        <p:txBody>
          <a:bodyPr wrap="square" rtlCol="0">
            <a:spAutoFit/>
          </a:bodyPr>
          <a:lstStyle/>
          <a:p>
            <a:pPr marL="285750" indent="-285750">
              <a:lnSpc>
                <a:spcPct val="120000"/>
              </a:lnSpc>
              <a:buFont typeface="Wingdings" pitchFamily="2" charset="2"/>
              <a:buChar char="l"/>
            </a:pPr>
            <a:r>
              <a:rPr kumimoji="1" lang="ja-JP" altLang="en-US" sz="1100">
                <a:solidFill>
                  <a:schemeClr val="tx1">
                    <a:lumMod val="75000"/>
                    <a:lumOff val="25000"/>
                  </a:schemeClr>
                </a:solidFill>
                <a:latin typeface="+mn-ea"/>
              </a:rPr>
              <a:t>事実経過（概要、発覚の経緯・発覚後の事実経過等）</a:t>
            </a:r>
            <a:endParaRPr kumimoji="1" lang="en-US" altLang="ja-JP" sz="1100">
              <a:solidFill>
                <a:schemeClr val="tx1">
                  <a:lumMod val="75000"/>
                  <a:lumOff val="25000"/>
                </a:schemeClr>
              </a:solidFill>
              <a:latin typeface="+mn-ea"/>
            </a:endParaRPr>
          </a:p>
          <a:p>
            <a:pPr marL="285750" indent="-285750">
              <a:lnSpc>
                <a:spcPct val="120000"/>
              </a:lnSpc>
              <a:buFont typeface="Wingdings" pitchFamily="2" charset="2"/>
              <a:buChar char="l"/>
            </a:pPr>
            <a:r>
              <a:rPr kumimoji="1" lang="ja-JP" altLang="en-US" sz="1100">
                <a:solidFill>
                  <a:schemeClr val="tx1">
                    <a:lumMod val="75000"/>
                    <a:lumOff val="25000"/>
                  </a:schemeClr>
                </a:solidFill>
                <a:latin typeface="+mn-ea"/>
              </a:rPr>
              <a:t>漏洩が発生した、またはそのおそれがある個人データの項目</a:t>
            </a:r>
            <a:endParaRPr kumimoji="1" lang="en-US" altLang="ja-JP" sz="1100">
              <a:solidFill>
                <a:schemeClr val="tx1">
                  <a:lumMod val="75000"/>
                  <a:lumOff val="25000"/>
                </a:schemeClr>
              </a:solidFill>
              <a:latin typeface="+mn-ea"/>
            </a:endParaRPr>
          </a:p>
          <a:p>
            <a:pPr marL="285750" indent="-285750">
              <a:lnSpc>
                <a:spcPct val="120000"/>
              </a:lnSpc>
              <a:buFont typeface="Wingdings" pitchFamily="2" charset="2"/>
              <a:buChar char="l"/>
            </a:pPr>
            <a:r>
              <a:rPr kumimoji="1" lang="ja-JP" altLang="en-US" sz="1100">
                <a:solidFill>
                  <a:schemeClr val="tx1">
                    <a:lumMod val="75000"/>
                    <a:lumOff val="25000"/>
                  </a:schemeClr>
                </a:solidFill>
                <a:latin typeface="+mn-ea"/>
              </a:rPr>
              <a:t>発生原因</a:t>
            </a:r>
            <a:endParaRPr kumimoji="1" lang="en-US" altLang="ja-JP" sz="1100">
              <a:solidFill>
                <a:schemeClr val="tx1">
                  <a:lumMod val="75000"/>
                  <a:lumOff val="25000"/>
                </a:schemeClr>
              </a:solidFill>
              <a:latin typeface="+mn-ea"/>
            </a:endParaRPr>
          </a:p>
          <a:p>
            <a:pPr marL="285750" indent="-285750">
              <a:lnSpc>
                <a:spcPct val="120000"/>
              </a:lnSpc>
              <a:buFont typeface="Wingdings" pitchFamily="2" charset="2"/>
              <a:buChar char="l"/>
            </a:pPr>
            <a:r>
              <a:rPr kumimoji="1" lang="ja-JP" altLang="en-US" sz="1100">
                <a:solidFill>
                  <a:schemeClr val="tx1">
                    <a:lumMod val="75000"/>
                    <a:lumOff val="25000"/>
                  </a:schemeClr>
                </a:solidFill>
                <a:latin typeface="+mn-ea"/>
              </a:rPr>
              <a:t>二次被害またはそのおそれの有無と内容</a:t>
            </a:r>
            <a:endParaRPr kumimoji="1" lang="en-US" altLang="ja-JP" sz="1100">
              <a:solidFill>
                <a:schemeClr val="tx1">
                  <a:lumMod val="75000"/>
                  <a:lumOff val="25000"/>
                </a:schemeClr>
              </a:solidFill>
              <a:latin typeface="+mn-ea"/>
            </a:endParaRPr>
          </a:p>
          <a:p>
            <a:pPr marL="285750" indent="-285750">
              <a:lnSpc>
                <a:spcPct val="120000"/>
              </a:lnSpc>
              <a:buFont typeface="Wingdings" pitchFamily="2" charset="2"/>
              <a:buChar char="l"/>
            </a:pPr>
            <a:r>
              <a:rPr kumimoji="1" lang="ja-JP" altLang="en-US" sz="1100">
                <a:solidFill>
                  <a:schemeClr val="tx1">
                    <a:lumMod val="75000"/>
                    <a:lumOff val="25000"/>
                  </a:schemeClr>
                </a:solidFill>
                <a:latin typeface="+mn-ea"/>
              </a:rPr>
              <a:t>再発防止策</a:t>
            </a:r>
          </a:p>
        </p:txBody>
      </p:sp>
    </p:spTree>
    <p:extLst>
      <p:ext uri="{BB962C8B-B14F-4D97-AF65-F5344CB8AC3E}">
        <p14:creationId xmlns:p14="http://schemas.microsoft.com/office/powerpoint/2010/main" val="330553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0360C5A-9F36-ACF5-39A3-4ACD61AE84DF}"/>
              </a:ext>
            </a:extLst>
          </p:cNvPr>
          <p:cNvSpPr>
            <a:spLocks noGrp="1"/>
          </p:cNvSpPr>
          <p:nvPr>
            <p:ph type="body" sz="quarter" idx="15"/>
          </p:nvPr>
        </p:nvSpPr>
        <p:spPr/>
        <p:txBody>
          <a:bodyPr/>
          <a:lstStyle/>
          <a:p>
            <a:r>
              <a:rPr kumimoji="1" lang="ja-JP" altLang="en-US"/>
              <a:t>操作ログ取得の必要性：インシデント発生時の原因把握</a:t>
            </a:r>
          </a:p>
        </p:txBody>
      </p:sp>
      <p:sp>
        <p:nvSpPr>
          <p:cNvPr id="3" name="テキスト プレースホルダー 2">
            <a:extLst>
              <a:ext uri="{FF2B5EF4-FFF2-40B4-BE49-F238E27FC236}">
                <a16:creationId xmlns:a16="http://schemas.microsoft.com/office/drawing/2014/main" id="{F07C8354-AA43-3E2A-6A51-24695C9D9844}"/>
              </a:ext>
            </a:extLst>
          </p:cNvPr>
          <p:cNvSpPr>
            <a:spLocks noGrp="1"/>
          </p:cNvSpPr>
          <p:nvPr>
            <p:ph type="body" sz="quarter" idx="11"/>
          </p:nvPr>
        </p:nvSpPr>
        <p:spPr>
          <a:xfrm>
            <a:off x="263132" y="690627"/>
            <a:ext cx="11665736" cy="447495"/>
          </a:xfrm>
        </p:spPr>
        <p:txBody>
          <a:bodyPr/>
          <a:lstStyle/>
          <a:p>
            <a:r>
              <a:rPr lang="ja-JP" altLang="en-US"/>
              <a:t>アンチウイルス製品や</a:t>
            </a:r>
            <a:r>
              <a:rPr lang="en-US" altLang="ja-JP" dirty="0"/>
              <a:t> NDR</a:t>
            </a:r>
            <a:r>
              <a:rPr lang="ja-JP" altLang="en-US"/>
              <a:t>、</a:t>
            </a:r>
            <a:r>
              <a:rPr lang="en-US" altLang="ja-JP" dirty="0"/>
              <a:t>EDR </a:t>
            </a:r>
            <a:r>
              <a:rPr lang="ja-JP" altLang="en-US"/>
              <a:t>で検知した情報をベースに、操作ログでより詳細な流入原因を探れます</a:t>
            </a:r>
          </a:p>
        </p:txBody>
      </p:sp>
      <p:sp>
        <p:nvSpPr>
          <p:cNvPr id="4" name="テキスト プレースホルダー 3">
            <a:extLst>
              <a:ext uri="{FF2B5EF4-FFF2-40B4-BE49-F238E27FC236}">
                <a16:creationId xmlns:a16="http://schemas.microsoft.com/office/drawing/2014/main" id="{37CDC1E0-6954-1000-3D8B-95D1F406E4EF}"/>
              </a:ext>
            </a:extLst>
          </p:cNvPr>
          <p:cNvSpPr>
            <a:spLocks noGrp="1"/>
          </p:cNvSpPr>
          <p:nvPr>
            <p:ph type="body" sz="quarter" idx="13"/>
          </p:nvPr>
        </p:nvSpPr>
        <p:spPr>
          <a:xfrm>
            <a:off x="263132" y="1165806"/>
            <a:ext cx="11665736" cy="329129"/>
          </a:xfrm>
        </p:spPr>
        <p:txBody>
          <a:bodyPr/>
          <a:lstStyle/>
          <a:p>
            <a:r>
              <a:rPr lang="ja-JP" altLang="en-US"/>
              <a:t>下記例は、</a:t>
            </a:r>
            <a:r>
              <a:rPr lang="en-US" altLang="ja-JP" dirty="0"/>
              <a:t>MOTEX </a:t>
            </a:r>
            <a:r>
              <a:rPr lang="ja-JP" altLang="en-US"/>
              <a:t>が提供する「</a:t>
            </a:r>
            <a:r>
              <a:rPr lang="en-US" altLang="ja-JP" dirty="0"/>
              <a:t>LANSCOPE </a:t>
            </a:r>
            <a:r>
              <a:rPr lang="ja-JP" altLang="en-US"/>
              <a:t>サイバープロテクション</a:t>
            </a:r>
            <a:r>
              <a:rPr lang="en-US" altLang="ja-JP" dirty="0"/>
              <a:t> powered by </a:t>
            </a:r>
            <a:r>
              <a:rPr lang="en-US" altLang="ja-JP" dirty="0" err="1"/>
              <a:t>CylancePROTECT</a:t>
            </a:r>
            <a:r>
              <a:rPr lang="en-US" altLang="ja-JP" dirty="0"/>
              <a:t> / Deep Instinct</a:t>
            </a:r>
            <a:r>
              <a:rPr lang="ja-JP" altLang="en-US"/>
              <a:t>」を利用した例です</a:t>
            </a:r>
          </a:p>
        </p:txBody>
      </p:sp>
      <p:pic>
        <p:nvPicPr>
          <p:cNvPr id="6" name="図 5">
            <a:extLst>
              <a:ext uri="{FF2B5EF4-FFF2-40B4-BE49-F238E27FC236}">
                <a16:creationId xmlns:a16="http://schemas.microsoft.com/office/drawing/2014/main" id="{E2B37D9C-C0B6-AB07-C347-FB0864762F4D}"/>
              </a:ext>
            </a:extLst>
          </p:cNvPr>
          <p:cNvPicPr>
            <a:picLocks noChangeAspect="1"/>
          </p:cNvPicPr>
          <p:nvPr/>
        </p:nvPicPr>
        <p:blipFill>
          <a:blip r:embed="rId2"/>
          <a:stretch>
            <a:fillRect/>
          </a:stretch>
        </p:blipFill>
        <p:spPr>
          <a:xfrm>
            <a:off x="413588" y="1834377"/>
            <a:ext cx="7944006" cy="4392892"/>
          </a:xfrm>
          <a:prstGeom prst="rect">
            <a:avLst/>
          </a:prstGeom>
          <a:ln>
            <a:solidFill>
              <a:schemeClr val="tx1">
                <a:lumMod val="75000"/>
                <a:lumOff val="25000"/>
              </a:schemeClr>
            </a:solidFill>
          </a:ln>
        </p:spPr>
      </p:pic>
      <p:sp>
        <p:nvSpPr>
          <p:cNvPr id="7" name="テキスト ボックス 6">
            <a:extLst>
              <a:ext uri="{FF2B5EF4-FFF2-40B4-BE49-F238E27FC236}">
                <a16:creationId xmlns:a16="http://schemas.microsoft.com/office/drawing/2014/main" id="{0CBC8BD1-A156-4F93-5195-7DEEF48A7753}"/>
              </a:ext>
            </a:extLst>
          </p:cNvPr>
          <p:cNvSpPr txBox="1"/>
          <p:nvPr/>
        </p:nvSpPr>
        <p:spPr>
          <a:xfrm>
            <a:off x="9016173" y="2317225"/>
            <a:ext cx="3198831" cy="2031325"/>
          </a:xfrm>
          <a:prstGeom prst="rect">
            <a:avLst/>
          </a:prstGeom>
          <a:noFill/>
        </p:spPr>
        <p:txBody>
          <a:bodyPr wrap="square" rtlCol="0">
            <a:spAutoFit/>
          </a:bodyPr>
          <a:lstStyle/>
          <a:p>
            <a:r>
              <a:rPr kumimoji="1" lang="en-US" altLang="ja-JP" sz="1400" b="1" dirty="0">
                <a:solidFill>
                  <a:schemeClr val="tx1">
                    <a:lumMod val="75000"/>
                    <a:lumOff val="25000"/>
                  </a:schemeClr>
                </a:solidFill>
                <a:latin typeface="+mn-ea"/>
              </a:rPr>
              <a:t>Outlook </a:t>
            </a:r>
            <a:r>
              <a:rPr kumimoji="1" lang="ja-JP" altLang="en-US" sz="1400" b="1">
                <a:solidFill>
                  <a:schemeClr val="tx1">
                    <a:lumMod val="75000"/>
                    <a:lumOff val="25000"/>
                  </a:schemeClr>
                </a:solidFill>
                <a:latin typeface="+mn-ea"/>
              </a:rPr>
              <a:t>を起動</a:t>
            </a:r>
            <a:endParaRPr kumimoji="1" lang="en-US" altLang="ja-JP" sz="1400" b="1" dirty="0">
              <a:solidFill>
                <a:schemeClr val="tx1">
                  <a:lumMod val="75000"/>
                  <a:lumOff val="25000"/>
                </a:schemeClr>
              </a:solidFill>
              <a:latin typeface="+mn-ea"/>
            </a:endParaRPr>
          </a:p>
          <a:p>
            <a:endParaRPr kumimoji="1" lang="en-US" altLang="ja-JP" sz="1400" b="1" dirty="0">
              <a:solidFill>
                <a:schemeClr val="tx1">
                  <a:lumMod val="75000"/>
                  <a:lumOff val="25000"/>
                </a:schemeClr>
              </a:solidFill>
              <a:latin typeface="+mn-ea"/>
            </a:endParaRPr>
          </a:p>
          <a:p>
            <a:r>
              <a:rPr kumimoji="1" lang="ja-JP" altLang="en-US" sz="1400" b="1">
                <a:solidFill>
                  <a:schemeClr val="tx1">
                    <a:lumMod val="75000"/>
                    <a:lumOff val="25000"/>
                  </a:schemeClr>
                </a:solidFill>
                <a:latin typeface="+mn-ea"/>
              </a:rPr>
              <a:t>メールを開封</a:t>
            </a:r>
            <a:endParaRPr kumimoji="1" lang="en-US" altLang="ja-JP" sz="1400" b="1" dirty="0">
              <a:solidFill>
                <a:schemeClr val="tx1">
                  <a:lumMod val="75000"/>
                  <a:lumOff val="25000"/>
                </a:schemeClr>
              </a:solidFill>
              <a:latin typeface="+mn-ea"/>
            </a:endParaRPr>
          </a:p>
          <a:p>
            <a:endParaRPr kumimoji="1" lang="en-US" altLang="ja-JP" sz="1400" b="1" dirty="0">
              <a:solidFill>
                <a:schemeClr val="tx1">
                  <a:lumMod val="75000"/>
                  <a:lumOff val="25000"/>
                </a:schemeClr>
              </a:solidFill>
              <a:latin typeface="+mn-ea"/>
            </a:endParaRPr>
          </a:p>
          <a:p>
            <a:r>
              <a:rPr kumimoji="1" lang="ja-JP" altLang="en-US" sz="1400" b="1">
                <a:solidFill>
                  <a:schemeClr val="tx1">
                    <a:lumMod val="75000"/>
                    <a:lumOff val="25000"/>
                  </a:schemeClr>
                </a:solidFill>
                <a:latin typeface="+mn-ea"/>
              </a:rPr>
              <a:t>添付ファイルの </a:t>
            </a:r>
            <a:r>
              <a:rPr kumimoji="1" lang="en-US" altLang="ja-JP" sz="1400" b="1" dirty="0">
                <a:solidFill>
                  <a:schemeClr val="tx1">
                    <a:lumMod val="75000"/>
                    <a:lumOff val="25000"/>
                  </a:schemeClr>
                </a:solidFill>
                <a:latin typeface="+mn-ea"/>
              </a:rPr>
              <a:t>Excel </a:t>
            </a:r>
            <a:r>
              <a:rPr kumimoji="1" lang="ja-JP" altLang="en-US" sz="1400" b="1">
                <a:solidFill>
                  <a:schemeClr val="tx1">
                    <a:lumMod val="75000"/>
                    <a:lumOff val="25000"/>
                  </a:schemeClr>
                </a:solidFill>
                <a:latin typeface="+mn-ea"/>
              </a:rPr>
              <a:t>を起動</a:t>
            </a:r>
            <a:endParaRPr kumimoji="1" lang="en-US" altLang="ja-JP" sz="1400" b="1" dirty="0">
              <a:solidFill>
                <a:schemeClr val="tx1">
                  <a:lumMod val="75000"/>
                  <a:lumOff val="25000"/>
                </a:schemeClr>
              </a:solidFill>
              <a:latin typeface="+mn-ea"/>
            </a:endParaRPr>
          </a:p>
          <a:p>
            <a:endParaRPr kumimoji="1" lang="en-US" altLang="ja-JP" sz="1400" b="1" dirty="0">
              <a:solidFill>
                <a:schemeClr val="tx1">
                  <a:lumMod val="75000"/>
                  <a:lumOff val="25000"/>
                </a:schemeClr>
              </a:solidFill>
              <a:latin typeface="+mn-ea"/>
            </a:endParaRPr>
          </a:p>
          <a:p>
            <a:r>
              <a:rPr kumimoji="1" lang="ja-JP" altLang="en-US" sz="1400" b="1">
                <a:solidFill>
                  <a:schemeClr val="tx1">
                    <a:lumMod val="75000"/>
                    <a:lumOff val="25000"/>
                  </a:schemeClr>
                </a:solidFill>
                <a:latin typeface="+mn-ea"/>
              </a:rPr>
              <a:t>「見積書</a:t>
            </a:r>
            <a:r>
              <a:rPr kumimoji="1" lang="en-US" altLang="ja-JP" sz="1400" b="1" dirty="0">
                <a:solidFill>
                  <a:schemeClr val="tx1">
                    <a:lumMod val="75000"/>
                    <a:lumOff val="25000"/>
                  </a:schemeClr>
                </a:solidFill>
                <a:latin typeface="+mn-ea"/>
              </a:rPr>
              <a:t>.xlsx</a:t>
            </a:r>
            <a:r>
              <a:rPr kumimoji="1" lang="ja-JP" altLang="en-US" sz="1400" b="1">
                <a:solidFill>
                  <a:schemeClr val="tx1">
                    <a:lumMod val="75000"/>
                    <a:lumOff val="25000"/>
                  </a:schemeClr>
                </a:solidFill>
                <a:latin typeface="+mn-ea"/>
              </a:rPr>
              <a:t>」が画面表示</a:t>
            </a:r>
            <a:endParaRPr kumimoji="1" lang="en-US" altLang="ja-JP" sz="1400" b="1" dirty="0">
              <a:solidFill>
                <a:schemeClr val="tx1">
                  <a:lumMod val="75000"/>
                  <a:lumOff val="25000"/>
                </a:schemeClr>
              </a:solidFill>
              <a:latin typeface="+mn-ea"/>
            </a:endParaRPr>
          </a:p>
          <a:p>
            <a:endParaRPr kumimoji="1" lang="en-US" altLang="ja-JP" sz="1400" b="1" dirty="0">
              <a:solidFill>
                <a:schemeClr val="tx1">
                  <a:lumMod val="75000"/>
                  <a:lumOff val="25000"/>
                </a:schemeClr>
              </a:solidFill>
              <a:latin typeface="+mn-ea"/>
            </a:endParaRPr>
          </a:p>
          <a:p>
            <a:r>
              <a:rPr kumimoji="1" lang="en-US" altLang="ja-JP" sz="1400" b="1" dirty="0">
                <a:solidFill>
                  <a:schemeClr val="tx1">
                    <a:lumMod val="75000"/>
                    <a:lumOff val="25000"/>
                  </a:schemeClr>
                </a:solidFill>
                <a:latin typeface="+mn-ea"/>
              </a:rPr>
              <a:t>Deep Instinct </a:t>
            </a:r>
            <a:r>
              <a:rPr kumimoji="1" lang="ja-JP" altLang="en-US" sz="1400" b="1">
                <a:solidFill>
                  <a:schemeClr val="tx1">
                    <a:lumMod val="75000"/>
                    <a:lumOff val="25000"/>
                  </a:schemeClr>
                </a:solidFill>
                <a:latin typeface="+mn-ea"/>
              </a:rPr>
              <a:t>で検知</a:t>
            </a:r>
            <a:endParaRPr kumimoji="1" lang="en-US" altLang="ja-JP" sz="1400" b="1" dirty="0">
              <a:solidFill>
                <a:schemeClr val="tx1">
                  <a:lumMod val="75000"/>
                  <a:lumOff val="25000"/>
                </a:schemeClr>
              </a:solidFill>
              <a:latin typeface="+mn-ea"/>
            </a:endParaRPr>
          </a:p>
        </p:txBody>
      </p:sp>
      <p:sp>
        <p:nvSpPr>
          <p:cNvPr id="8" name="AutoShape 3">
            <a:extLst>
              <a:ext uri="{FF2B5EF4-FFF2-40B4-BE49-F238E27FC236}">
                <a16:creationId xmlns:a16="http://schemas.microsoft.com/office/drawing/2014/main" id="{C79D0B46-4308-F3FA-4534-EED9A412BC89}"/>
              </a:ext>
            </a:extLst>
          </p:cNvPr>
          <p:cNvSpPr>
            <a:spLocks noChangeArrowheads="1"/>
          </p:cNvSpPr>
          <p:nvPr/>
        </p:nvSpPr>
        <p:spPr bwMode="auto">
          <a:xfrm>
            <a:off x="8639217" y="1814446"/>
            <a:ext cx="2962186" cy="368010"/>
          </a:xfrm>
          <a:prstGeom prst="roundRect">
            <a:avLst>
              <a:gd name="adj" fmla="val 8397"/>
            </a:avLst>
          </a:prstGeom>
          <a:solidFill>
            <a:schemeClr val="accent1">
              <a:alpha val="87000"/>
            </a:schemeClr>
          </a:solidFill>
          <a:ln>
            <a:noFill/>
          </a:ln>
          <a:effectLst/>
        </p:spPr>
        <p:txBody>
          <a:bodyPr wrap="square" lIns="108000" tIns="108000" rIns="108000" bIns="72000" anchor="ctr" anchorCtr="0">
            <a:spAutoFit/>
          </a:bodyPr>
          <a:lstStyle/>
          <a:p>
            <a:pPr algn="ctr"/>
            <a:r>
              <a:rPr lang="ja-JP" altLang="en-US" sz="1100" b="1">
                <a:solidFill>
                  <a:srgbClr val="FFFFFF"/>
                </a:solidFill>
                <a:latin typeface="+mn-ea"/>
                <a:cs typeface="メイリオ" panose="020B0604030504040204" pitchFamily="50" charset="-128"/>
              </a:rPr>
              <a:t>流入原因の操作ログ</a:t>
            </a:r>
            <a:endParaRPr lang="en-US" altLang="ja-JP" sz="1100" b="1" dirty="0">
              <a:solidFill>
                <a:srgbClr val="FFFFFF"/>
              </a:solidFill>
              <a:latin typeface="+mn-ea"/>
              <a:cs typeface="メイリオ" panose="020B0604030504040204" pitchFamily="50" charset="-128"/>
            </a:endParaRPr>
          </a:p>
        </p:txBody>
      </p:sp>
      <p:sp>
        <p:nvSpPr>
          <p:cNvPr id="9" name="四角形: 角を丸くする 9">
            <a:extLst>
              <a:ext uri="{FF2B5EF4-FFF2-40B4-BE49-F238E27FC236}">
                <a16:creationId xmlns:a16="http://schemas.microsoft.com/office/drawing/2014/main" id="{C2897689-DB1F-4A1E-FFA1-8E5815479D3A}"/>
              </a:ext>
            </a:extLst>
          </p:cNvPr>
          <p:cNvSpPr/>
          <p:nvPr/>
        </p:nvSpPr>
        <p:spPr>
          <a:xfrm>
            <a:off x="8747737" y="2365912"/>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a:latin typeface="+mn-ea"/>
                <a:cs typeface="メイリオ" panose="020B0604030504040204" pitchFamily="50" charset="-128"/>
              </a:rPr>
              <a:t>１</a:t>
            </a:r>
          </a:p>
        </p:txBody>
      </p:sp>
      <p:sp>
        <p:nvSpPr>
          <p:cNvPr id="10" name="四角形: 角を丸くする 10">
            <a:extLst>
              <a:ext uri="{FF2B5EF4-FFF2-40B4-BE49-F238E27FC236}">
                <a16:creationId xmlns:a16="http://schemas.microsoft.com/office/drawing/2014/main" id="{EDF7805B-3D8C-F501-1902-BD42C27D57D0}"/>
              </a:ext>
            </a:extLst>
          </p:cNvPr>
          <p:cNvSpPr/>
          <p:nvPr/>
        </p:nvSpPr>
        <p:spPr>
          <a:xfrm>
            <a:off x="8747737" y="2791357"/>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mn-ea"/>
                <a:cs typeface="メイリオ" panose="020B0604030504040204" pitchFamily="50" charset="-128"/>
              </a:rPr>
              <a:t>2</a:t>
            </a:r>
            <a:endParaRPr lang="ja-JP" altLang="en-US" sz="1200" b="1">
              <a:latin typeface="+mn-ea"/>
              <a:cs typeface="メイリオ" panose="020B0604030504040204" pitchFamily="50" charset="-128"/>
            </a:endParaRPr>
          </a:p>
        </p:txBody>
      </p:sp>
      <p:sp>
        <p:nvSpPr>
          <p:cNvPr id="11" name="四角形: 角を丸くする 11">
            <a:extLst>
              <a:ext uri="{FF2B5EF4-FFF2-40B4-BE49-F238E27FC236}">
                <a16:creationId xmlns:a16="http://schemas.microsoft.com/office/drawing/2014/main" id="{4B9B32DB-C3AF-352C-B9A1-5B590AA89CAB}"/>
              </a:ext>
            </a:extLst>
          </p:cNvPr>
          <p:cNvSpPr/>
          <p:nvPr/>
        </p:nvSpPr>
        <p:spPr>
          <a:xfrm>
            <a:off x="8747737" y="3226035"/>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mn-ea"/>
                <a:cs typeface="メイリオ" panose="020B0604030504040204" pitchFamily="50" charset="-128"/>
              </a:rPr>
              <a:t>3</a:t>
            </a:r>
            <a:endParaRPr lang="ja-JP" altLang="en-US" sz="1200" b="1">
              <a:latin typeface="+mn-ea"/>
              <a:cs typeface="メイリオ" panose="020B0604030504040204" pitchFamily="50" charset="-128"/>
            </a:endParaRPr>
          </a:p>
        </p:txBody>
      </p:sp>
      <p:sp>
        <p:nvSpPr>
          <p:cNvPr id="12" name="四角形: 角を丸くする 12">
            <a:extLst>
              <a:ext uri="{FF2B5EF4-FFF2-40B4-BE49-F238E27FC236}">
                <a16:creationId xmlns:a16="http://schemas.microsoft.com/office/drawing/2014/main" id="{69B21EDF-C98C-EE40-197F-B7DAEDF6D645}"/>
              </a:ext>
            </a:extLst>
          </p:cNvPr>
          <p:cNvSpPr/>
          <p:nvPr/>
        </p:nvSpPr>
        <p:spPr>
          <a:xfrm>
            <a:off x="8747737" y="3642053"/>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mn-ea"/>
                <a:cs typeface="メイリオ" panose="020B0604030504040204" pitchFamily="50" charset="-128"/>
              </a:rPr>
              <a:t>4</a:t>
            </a:r>
            <a:endParaRPr lang="ja-JP" altLang="en-US" sz="1200" b="1">
              <a:latin typeface="+mn-ea"/>
              <a:cs typeface="メイリオ" panose="020B0604030504040204" pitchFamily="50" charset="-128"/>
            </a:endParaRPr>
          </a:p>
        </p:txBody>
      </p:sp>
      <p:sp>
        <p:nvSpPr>
          <p:cNvPr id="13" name="四角形: 角を丸くする 13">
            <a:extLst>
              <a:ext uri="{FF2B5EF4-FFF2-40B4-BE49-F238E27FC236}">
                <a16:creationId xmlns:a16="http://schemas.microsoft.com/office/drawing/2014/main" id="{7B0F3720-4143-5E2D-796F-4036B74ECADD}"/>
              </a:ext>
            </a:extLst>
          </p:cNvPr>
          <p:cNvSpPr/>
          <p:nvPr/>
        </p:nvSpPr>
        <p:spPr>
          <a:xfrm>
            <a:off x="8747737" y="4067498"/>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mn-ea"/>
                <a:cs typeface="メイリオ" panose="020B0604030504040204" pitchFamily="50" charset="-128"/>
              </a:rPr>
              <a:t>5</a:t>
            </a:r>
            <a:endParaRPr lang="ja-JP" altLang="en-US" sz="1200" b="1">
              <a:latin typeface="+mn-ea"/>
              <a:cs typeface="メイリオ" panose="020B0604030504040204" pitchFamily="50" charset="-128"/>
            </a:endParaRPr>
          </a:p>
        </p:txBody>
      </p:sp>
      <p:pic>
        <p:nvPicPr>
          <p:cNvPr id="14" name="図 13">
            <a:extLst>
              <a:ext uri="{FF2B5EF4-FFF2-40B4-BE49-F238E27FC236}">
                <a16:creationId xmlns:a16="http://schemas.microsoft.com/office/drawing/2014/main" id="{EFC1C6E7-2036-33A6-0CFF-C87C2C8879EE}"/>
              </a:ext>
            </a:extLst>
          </p:cNvPr>
          <p:cNvPicPr>
            <a:picLocks noChangeAspect="1"/>
          </p:cNvPicPr>
          <p:nvPr/>
        </p:nvPicPr>
        <p:blipFill>
          <a:blip r:embed="rId3"/>
          <a:stretch>
            <a:fillRect/>
          </a:stretch>
        </p:blipFill>
        <p:spPr>
          <a:xfrm flipH="1">
            <a:off x="8785558" y="5252601"/>
            <a:ext cx="465422" cy="1033391"/>
          </a:xfrm>
          <a:prstGeom prst="rect">
            <a:avLst/>
          </a:prstGeom>
        </p:spPr>
      </p:pic>
      <p:sp>
        <p:nvSpPr>
          <p:cNvPr id="15" name="円形吹き出し 20">
            <a:extLst>
              <a:ext uri="{FF2B5EF4-FFF2-40B4-BE49-F238E27FC236}">
                <a16:creationId xmlns:a16="http://schemas.microsoft.com/office/drawing/2014/main" id="{B3C8F75A-93AD-72ED-6CCF-C44C5B477D6F}"/>
              </a:ext>
            </a:extLst>
          </p:cNvPr>
          <p:cNvSpPr/>
          <p:nvPr/>
        </p:nvSpPr>
        <p:spPr>
          <a:xfrm>
            <a:off x="9372674" y="4424051"/>
            <a:ext cx="1664594" cy="1616844"/>
          </a:xfrm>
          <a:prstGeom prst="wedgeEllipseCallout">
            <a:avLst>
              <a:gd name="adj1" fmla="val -57788"/>
              <a:gd name="adj2" fmla="val 30600"/>
            </a:avLst>
          </a:prstGeom>
          <a:solidFill>
            <a:srgbClr val="C00000">
              <a:alpha val="9804"/>
            </a:srgbClr>
          </a:solidFill>
          <a:ln w="12700">
            <a:solidFill>
              <a:srgbClr val="E71E1A"/>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16" name="テキスト ボックス 15">
            <a:extLst>
              <a:ext uri="{FF2B5EF4-FFF2-40B4-BE49-F238E27FC236}">
                <a16:creationId xmlns:a16="http://schemas.microsoft.com/office/drawing/2014/main" id="{9AC63B4C-F979-50D1-42B6-9716F4501FC3}"/>
              </a:ext>
            </a:extLst>
          </p:cNvPr>
          <p:cNvSpPr txBox="1"/>
          <p:nvPr/>
        </p:nvSpPr>
        <p:spPr>
          <a:xfrm>
            <a:off x="9481055" y="4751075"/>
            <a:ext cx="1447832" cy="969496"/>
          </a:xfrm>
          <a:prstGeom prst="rect">
            <a:avLst/>
          </a:prstGeom>
          <a:noFill/>
        </p:spPr>
        <p:txBody>
          <a:bodyPr wrap="none" rtlCol="0">
            <a:spAutoFit/>
          </a:bodyPr>
          <a:lstStyle/>
          <a:p>
            <a:pPr algn="ctr">
              <a:lnSpc>
                <a:spcPct val="120000"/>
              </a:lnSpc>
            </a:pPr>
            <a:r>
              <a:rPr kumimoji="1" lang="ja-JP" altLang="en-US" sz="1200">
                <a:solidFill>
                  <a:srgbClr val="E71E1A"/>
                </a:solidFill>
                <a:latin typeface="+mn-ea"/>
              </a:rPr>
              <a:t>「見積書</a:t>
            </a:r>
            <a:r>
              <a:rPr kumimoji="1" lang="en-US" altLang="ja-JP" sz="1200" dirty="0">
                <a:solidFill>
                  <a:srgbClr val="E71E1A"/>
                </a:solidFill>
                <a:latin typeface="+mn-ea"/>
              </a:rPr>
              <a:t>.xlsx</a:t>
            </a:r>
            <a:r>
              <a:rPr kumimoji="1" lang="ja-JP" altLang="en-US" sz="1200">
                <a:solidFill>
                  <a:srgbClr val="E71E1A"/>
                </a:solidFill>
                <a:latin typeface="+mn-ea"/>
              </a:rPr>
              <a:t>」に</a:t>
            </a:r>
            <a:endParaRPr kumimoji="1" lang="en-US" altLang="ja-JP" sz="1200" dirty="0">
              <a:solidFill>
                <a:srgbClr val="E71E1A"/>
              </a:solidFill>
              <a:latin typeface="+mn-ea"/>
            </a:endParaRPr>
          </a:p>
          <a:p>
            <a:pPr algn="ctr">
              <a:lnSpc>
                <a:spcPct val="120000"/>
              </a:lnSpc>
            </a:pPr>
            <a:r>
              <a:rPr kumimoji="1" lang="ja-JP" altLang="en-US" sz="1200">
                <a:solidFill>
                  <a:srgbClr val="E71E1A"/>
                </a:solidFill>
                <a:latin typeface="+mn-ea"/>
              </a:rPr>
              <a:t>マルウェアを</a:t>
            </a:r>
            <a:endParaRPr kumimoji="1" lang="en-US" altLang="ja-JP" sz="1200" dirty="0">
              <a:solidFill>
                <a:srgbClr val="E71E1A"/>
              </a:solidFill>
              <a:latin typeface="+mn-ea"/>
            </a:endParaRPr>
          </a:p>
          <a:p>
            <a:pPr algn="ctr">
              <a:lnSpc>
                <a:spcPct val="120000"/>
              </a:lnSpc>
            </a:pPr>
            <a:r>
              <a:rPr kumimoji="1" lang="ja-JP" altLang="en-US" sz="1200">
                <a:solidFill>
                  <a:srgbClr val="E71E1A"/>
                </a:solidFill>
                <a:latin typeface="+mn-ea"/>
              </a:rPr>
              <a:t>呼び込むマクロが</a:t>
            </a:r>
            <a:endParaRPr kumimoji="1" lang="en-US" altLang="ja-JP" sz="1200" dirty="0">
              <a:solidFill>
                <a:srgbClr val="E71E1A"/>
              </a:solidFill>
              <a:latin typeface="+mn-ea"/>
            </a:endParaRPr>
          </a:p>
          <a:p>
            <a:pPr algn="ctr">
              <a:lnSpc>
                <a:spcPct val="120000"/>
              </a:lnSpc>
            </a:pPr>
            <a:r>
              <a:rPr kumimoji="1" lang="ja-JP" altLang="en-US" sz="1200">
                <a:solidFill>
                  <a:srgbClr val="E71E1A"/>
                </a:solidFill>
                <a:latin typeface="+mn-ea"/>
              </a:rPr>
              <a:t>仕組まれていた！</a:t>
            </a:r>
            <a:endParaRPr kumimoji="1" lang="en-US" altLang="ja-JP" sz="1200" dirty="0">
              <a:solidFill>
                <a:srgbClr val="E71E1A"/>
              </a:solidFill>
              <a:latin typeface="+mn-ea"/>
            </a:endParaRPr>
          </a:p>
        </p:txBody>
      </p:sp>
      <p:sp>
        <p:nvSpPr>
          <p:cNvPr id="17" name="フリーフォーム: 図形 17">
            <a:extLst>
              <a:ext uri="{FF2B5EF4-FFF2-40B4-BE49-F238E27FC236}">
                <a16:creationId xmlns:a16="http://schemas.microsoft.com/office/drawing/2014/main" id="{AC84DB39-6674-96DE-C003-7AFBD3F82A12}"/>
              </a:ext>
            </a:extLst>
          </p:cNvPr>
          <p:cNvSpPr/>
          <p:nvPr/>
        </p:nvSpPr>
        <p:spPr>
          <a:xfrm>
            <a:off x="7950945" y="3314383"/>
            <a:ext cx="725864" cy="967918"/>
          </a:xfrm>
          <a:custGeom>
            <a:avLst/>
            <a:gdLst>
              <a:gd name="connsiteX0" fmla="*/ 0 w 914400"/>
              <a:gd name="connsiteY0" fmla="*/ 933254 h 933254"/>
              <a:gd name="connsiteX1" fmla="*/ 0 w 914400"/>
              <a:gd name="connsiteY1" fmla="*/ 0 h 933254"/>
              <a:gd name="connsiteX2" fmla="*/ 914400 w 914400"/>
              <a:gd name="connsiteY2" fmla="*/ 0 h 933254"/>
            </a:gdLst>
            <a:ahLst/>
            <a:cxnLst>
              <a:cxn ang="0">
                <a:pos x="connsiteX0" y="connsiteY0"/>
              </a:cxn>
              <a:cxn ang="0">
                <a:pos x="connsiteX1" y="connsiteY1"/>
              </a:cxn>
              <a:cxn ang="0">
                <a:pos x="connsiteX2" y="connsiteY2"/>
              </a:cxn>
            </a:cxnLst>
            <a:rect l="l" t="t" r="r" b="b"/>
            <a:pathLst>
              <a:path w="914400" h="933254">
                <a:moveTo>
                  <a:pt x="0" y="933254"/>
                </a:moveTo>
                <a:lnTo>
                  <a:pt x="0" y="0"/>
                </a:lnTo>
                <a:lnTo>
                  <a:pt x="914400" y="0"/>
                </a:lnTo>
              </a:path>
            </a:pathLst>
          </a:custGeom>
          <a:noFill/>
          <a:ln w="19050">
            <a:solidFill>
              <a:srgbClr val="E71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55CC86FC-5AA8-0337-2804-12A62BBD47A7}"/>
              </a:ext>
            </a:extLst>
          </p:cNvPr>
          <p:cNvCxnSpPr>
            <a:cxnSpLocks/>
          </p:cNvCxnSpPr>
          <p:nvPr/>
        </p:nvCxnSpPr>
        <p:spPr>
          <a:xfrm>
            <a:off x="8667384" y="2315148"/>
            <a:ext cx="0" cy="2064470"/>
          </a:xfrm>
          <a:prstGeom prst="line">
            <a:avLst/>
          </a:prstGeom>
          <a:ln w="19050">
            <a:solidFill>
              <a:srgbClr val="E71E1A"/>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7664EE7D-CE02-80EE-8EBA-2DF219777EF1}"/>
              </a:ext>
            </a:extLst>
          </p:cNvPr>
          <p:cNvSpPr txBox="1"/>
          <p:nvPr/>
        </p:nvSpPr>
        <p:spPr>
          <a:xfrm>
            <a:off x="1795243" y="4282301"/>
            <a:ext cx="6562351" cy="1030566"/>
          </a:xfrm>
          <a:prstGeom prst="rect">
            <a:avLst/>
          </a:prstGeom>
          <a:noFill/>
          <a:ln w="19050">
            <a:solidFill>
              <a:srgbClr val="E71E1A"/>
            </a:solidFill>
          </a:ln>
        </p:spPr>
        <p:txBody>
          <a:bodyPr wrap="square" rtlCol="0">
            <a:spAutoFit/>
          </a:bodyPr>
          <a:lstStyle/>
          <a:p>
            <a:endParaRPr kumimoji="1" lang="ja-JP" altLang="en-US"/>
          </a:p>
        </p:txBody>
      </p:sp>
    </p:spTree>
    <p:extLst>
      <p:ext uri="{BB962C8B-B14F-4D97-AF65-F5344CB8AC3E}">
        <p14:creationId xmlns:p14="http://schemas.microsoft.com/office/powerpoint/2010/main" val="38502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5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34AF5B1-DE9E-00B3-F355-509B91839C74}"/>
              </a:ext>
            </a:extLst>
          </p:cNvPr>
          <p:cNvSpPr>
            <a:spLocks noGrp="1"/>
          </p:cNvSpPr>
          <p:nvPr>
            <p:ph type="body" sz="quarter" idx="15"/>
          </p:nvPr>
        </p:nvSpPr>
        <p:spPr/>
        <p:txBody>
          <a:bodyPr/>
          <a:lstStyle/>
          <a:p>
            <a:r>
              <a:rPr kumimoji="1" lang="ja-JP" altLang="en-US"/>
              <a:t>参考：</a:t>
            </a:r>
            <a:r>
              <a:rPr kumimoji="1" lang="en-US" altLang="ja-JP" dirty="0"/>
              <a:t>01. </a:t>
            </a:r>
            <a:r>
              <a:rPr kumimoji="1" lang="ja-JP" altLang="en-US"/>
              <a:t>さまざまな業務用ツールの</a:t>
            </a:r>
            <a:r>
              <a:rPr kumimoji="1" lang="en-US" altLang="ja-JP" dirty="0"/>
              <a:t> Microsoft 365 </a:t>
            </a:r>
            <a:r>
              <a:rPr kumimoji="1" lang="ja-JP" altLang="en-US"/>
              <a:t>への統合</a:t>
            </a:r>
          </a:p>
        </p:txBody>
      </p:sp>
      <p:sp>
        <p:nvSpPr>
          <p:cNvPr id="3" name="テキスト プレースホルダー 2">
            <a:extLst>
              <a:ext uri="{FF2B5EF4-FFF2-40B4-BE49-F238E27FC236}">
                <a16:creationId xmlns:a16="http://schemas.microsoft.com/office/drawing/2014/main" id="{DABD3B0A-F167-EE78-821C-24F4680237DD}"/>
              </a:ext>
            </a:extLst>
          </p:cNvPr>
          <p:cNvSpPr>
            <a:spLocks noGrp="1"/>
          </p:cNvSpPr>
          <p:nvPr>
            <p:ph type="body" sz="quarter" idx="11"/>
          </p:nvPr>
        </p:nvSpPr>
        <p:spPr>
          <a:xfrm>
            <a:off x="263132" y="690627"/>
            <a:ext cx="11665736" cy="835293"/>
          </a:xfrm>
        </p:spPr>
        <p:txBody>
          <a:bodyPr/>
          <a:lstStyle/>
          <a:p>
            <a:r>
              <a:rPr lang="ja-JP" altLang="en-US"/>
              <a:t>ビジネスチャット・ストレージなど、これまで各専業ベンダーから導入していたクラウドサービスを</a:t>
            </a:r>
            <a:endParaRPr lang="en-US" altLang="ja-JP" dirty="0"/>
          </a:p>
          <a:p>
            <a:r>
              <a:rPr lang="en-US" altLang="ja-JP" dirty="0"/>
              <a:t>Microsoft 365 </a:t>
            </a:r>
            <a:r>
              <a:rPr lang="ja-JP" altLang="en-US"/>
              <a:t>が提供するアプリケーションに統合する動きに</a:t>
            </a:r>
          </a:p>
        </p:txBody>
      </p:sp>
      <p:sp>
        <p:nvSpPr>
          <p:cNvPr id="6" name="正方形/長方形 5">
            <a:extLst>
              <a:ext uri="{FF2B5EF4-FFF2-40B4-BE49-F238E27FC236}">
                <a16:creationId xmlns:a16="http://schemas.microsoft.com/office/drawing/2014/main" id="{AAC40BB7-8F34-6C4A-277B-7C6632BE72E1}"/>
              </a:ext>
            </a:extLst>
          </p:cNvPr>
          <p:cNvSpPr/>
          <p:nvPr/>
        </p:nvSpPr>
        <p:spPr>
          <a:xfrm>
            <a:off x="413588" y="1728132"/>
            <a:ext cx="5416761" cy="462233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6185468-44E5-D974-45E6-2EC94750B8D2}"/>
              </a:ext>
            </a:extLst>
          </p:cNvPr>
          <p:cNvSpPr/>
          <p:nvPr/>
        </p:nvSpPr>
        <p:spPr>
          <a:xfrm>
            <a:off x="591155" y="1880532"/>
            <a:ext cx="5046247" cy="5774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600">
                <a:solidFill>
                  <a:schemeClr val="tx1">
                    <a:lumMod val="75000"/>
                    <a:lumOff val="25000"/>
                  </a:schemeClr>
                </a:solidFill>
                <a:latin typeface="+mn-ea"/>
              </a:rPr>
              <a:t>各専業ベンダーのサービス</a:t>
            </a:r>
          </a:p>
        </p:txBody>
      </p:sp>
      <p:sp>
        <p:nvSpPr>
          <p:cNvPr id="8" name="テキスト ボックス 7">
            <a:extLst>
              <a:ext uri="{FF2B5EF4-FFF2-40B4-BE49-F238E27FC236}">
                <a16:creationId xmlns:a16="http://schemas.microsoft.com/office/drawing/2014/main" id="{D7CDFA81-D191-DD7D-FEDC-FAB9E4693CDE}"/>
              </a:ext>
            </a:extLst>
          </p:cNvPr>
          <p:cNvSpPr txBox="1"/>
          <p:nvPr/>
        </p:nvSpPr>
        <p:spPr>
          <a:xfrm>
            <a:off x="598845" y="2435174"/>
            <a:ext cx="5038557" cy="3810274"/>
          </a:xfrm>
          <a:prstGeom prst="rect">
            <a:avLst/>
          </a:prstGeom>
          <a:noFill/>
        </p:spPr>
        <p:txBody>
          <a:bodyPr wrap="square" rtlCol="0">
            <a:spAutoFit/>
          </a:bodyPr>
          <a:lstStyle/>
          <a:p>
            <a:pPr marL="285750" indent="-285750">
              <a:lnSpc>
                <a:spcPct val="220000"/>
              </a:lnSpc>
              <a:buFont typeface="Wingdings" pitchFamily="2" charset="2"/>
              <a:buChar char="l"/>
            </a:pPr>
            <a:r>
              <a:rPr kumimoji="1" lang="ja-JP" altLang="en-US" sz="1600">
                <a:solidFill>
                  <a:schemeClr val="tx1">
                    <a:lumMod val="75000"/>
                    <a:lumOff val="25000"/>
                  </a:schemeClr>
                </a:solidFill>
                <a:latin typeface="+mn-ea"/>
              </a:rPr>
              <a:t>シングルサインオン</a:t>
            </a:r>
            <a:endParaRPr kumimoji="1" lang="en-US" altLang="ja-JP" sz="1600">
              <a:solidFill>
                <a:schemeClr val="tx1">
                  <a:lumMod val="75000"/>
                  <a:lumOff val="25000"/>
                </a:schemeClr>
              </a:solidFill>
              <a:latin typeface="+mn-ea"/>
            </a:endParaRPr>
          </a:p>
          <a:p>
            <a:pPr marL="285750" indent="-285750">
              <a:lnSpc>
                <a:spcPct val="220000"/>
              </a:lnSpc>
              <a:buFont typeface="Wingdings" pitchFamily="2" charset="2"/>
              <a:buChar char="l"/>
            </a:pPr>
            <a:r>
              <a:rPr kumimoji="1" lang="ja-JP" altLang="en-US" sz="1600">
                <a:solidFill>
                  <a:schemeClr val="tx1">
                    <a:lumMod val="75000"/>
                    <a:lumOff val="25000"/>
                  </a:schemeClr>
                </a:solidFill>
                <a:latin typeface="+mn-ea"/>
              </a:rPr>
              <a:t>ビジネスチャット</a:t>
            </a:r>
            <a:endParaRPr kumimoji="1" lang="en-US" altLang="ja-JP" sz="1600">
              <a:solidFill>
                <a:schemeClr val="tx1">
                  <a:lumMod val="75000"/>
                  <a:lumOff val="25000"/>
                </a:schemeClr>
              </a:solidFill>
              <a:latin typeface="+mn-ea"/>
            </a:endParaRPr>
          </a:p>
          <a:p>
            <a:pPr marL="285750" indent="-285750">
              <a:lnSpc>
                <a:spcPct val="220000"/>
              </a:lnSpc>
              <a:buFont typeface="Wingdings" pitchFamily="2" charset="2"/>
              <a:buChar char="l"/>
            </a:pPr>
            <a:r>
              <a:rPr kumimoji="1" lang="ja-JP" altLang="en-US" sz="1600">
                <a:solidFill>
                  <a:schemeClr val="tx1">
                    <a:lumMod val="75000"/>
                    <a:lumOff val="25000"/>
                  </a:schemeClr>
                </a:solidFill>
                <a:latin typeface="+mn-ea"/>
              </a:rPr>
              <a:t>ビデオ会議ツール</a:t>
            </a:r>
            <a:endParaRPr kumimoji="1" lang="en-US" altLang="ja-JP" sz="1600">
              <a:solidFill>
                <a:schemeClr val="tx1">
                  <a:lumMod val="75000"/>
                  <a:lumOff val="25000"/>
                </a:schemeClr>
              </a:solidFill>
              <a:latin typeface="+mn-ea"/>
            </a:endParaRPr>
          </a:p>
          <a:p>
            <a:pPr marL="285750" indent="-285750">
              <a:lnSpc>
                <a:spcPct val="220000"/>
              </a:lnSpc>
              <a:buFont typeface="Wingdings" pitchFamily="2" charset="2"/>
              <a:buChar char="l"/>
            </a:pPr>
            <a:r>
              <a:rPr kumimoji="1" lang="ja-JP" altLang="en-US" sz="1600">
                <a:solidFill>
                  <a:schemeClr val="tx1">
                    <a:lumMod val="75000"/>
                    <a:lumOff val="25000"/>
                  </a:schemeClr>
                </a:solidFill>
                <a:latin typeface="+mn-ea"/>
              </a:rPr>
              <a:t>クラウドストレージ</a:t>
            </a:r>
            <a:r>
              <a:rPr kumimoji="1" lang="en-US" altLang="ja-JP" sz="1600">
                <a:solidFill>
                  <a:schemeClr val="tx1">
                    <a:lumMod val="75000"/>
                    <a:lumOff val="25000"/>
                  </a:schemeClr>
                </a:solidFill>
                <a:latin typeface="+mn-ea"/>
              </a:rPr>
              <a:t> / </a:t>
            </a:r>
            <a:r>
              <a:rPr kumimoji="1" lang="ja-JP" altLang="en-US" sz="1600">
                <a:solidFill>
                  <a:schemeClr val="tx1">
                    <a:lumMod val="75000"/>
                    <a:lumOff val="25000"/>
                  </a:schemeClr>
                </a:solidFill>
                <a:latin typeface="+mn-ea"/>
              </a:rPr>
              <a:t>ファイルサーバー</a:t>
            </a:r>
            <a:endParaRPr kumimoji="1" lang="en-US" altLang="ja-JP" sz="1600">
              <a:solidFill>
                <a:schemeClr val="tx1">
                  <a:lumMod val="75000"/>
                  <a:lumOff val="25000"/>
                </a:schemeClr>
              </a:solidFill>
              <a:latin typeface="+mn-ea"/>
            </a:endParaRPr>
          </a:p>
          <a:p>
            <a:pPr marL="285750" indent="-285750">
              <a:lnSpc>
                <a:spcPct val="220000"/>
              </a:lnSpc>
              <a:buFont typeface="Wingdings" pitchFamily="2" charset="2"/>
              <a:buChar char="l"/>
            </a:pPr>
            <a:r>
              <a:rPr kumimoji="1" lang="ja-JP" altLang="en-US" sz="1600">
                <a:solidFill>
                  <a:schemeClr val="tx1">
                    <a:lumMod val="75000"/>
                    <a:lumOff val="25000"/>
                  </a:schemeClr>
                </a:solidFill>
                <a:latin typeface="+mn-ea"/>
              </a:rPr>
              <a:t>社外とのファイル共有</a:t>
            </a:r>
            <a:endParaRPr kumimoji="1" lang="en-US" altLang="ja-JP" sz="1600">
              <a:solidFill>
                <a:schemeClr val="tx1">
                  <a:lumMod val="75000"/>
                  <a:lumOff val="25000"/>
                </a:schemeClr>
              </a:solidFill>
              <a:latin typeface="+mn-ea"/>
            </a:endParaRPr>
          </a:p>
          <a:p>
            <a:pPr marL="285750" indent="-285750">
              <a:lnSpc>
                <a:spcPct val="220000"/>
              </a:lnSpc>
              <a:buFont typeface="Wingdings" pitchFamily="2" charset="2"/>
              <a:buChar char="l"/>
            </a:pPr>
            <a:r>
              <a:rPr kumimoji="1" lang="ja-JP" altLang="en-US" sz="1600">
                <a:solidFill>
                  <a:schemeClr val="tx1">
                    <a:lumMod val="75000"/>
                    <a:lumOff val="25000"/>
                  </a:schemeClr>
                </a:solidFill>
                <a:latin typeface="+mn-ea"/>
              </a:rPr>
              <a:t>情報共有</a:t>
            </a:r>
            <a:r>
              <a:rPr kumimoji="1" lang="en-US" altLang="ja-JP" sz="1600">
                <a:solidFill>
                  <a:schemeClr val="tx1">
                    <a:lumMod val="75000"/>
                    <a:lumOff val="25000"/>
                  </a:schemeClr>
                </a:solidFill>
                <a:latin typeface="+mn-ea"/>
              </a:rPr>
              <a:t> / </a:t>
            </a:r>
            <a:r>
              <a:rPr kumimoji="1" lang="ja-JP" altLang="en-US" sz="1600">
                <a:solidFill>
                  <a:schemeClr val="tx1">
                    <a:lumMod val="75000"/>
                    <a:lumOff val="25000"/>
                  </a:schemeClr>
                </a:solidFill>
                <a:latin typeface="+mn-ea"/>
              </a:rPr>
              <a:t>タスク管理</a:t>
            </a:r>
            <a:endParaRPr kumimoji="1" lang="en-US" altLang="ja-JP" sz="1600">
              <a:solidFill>
                <a:schemeClr val="tx1">
                  <a:lumMod val="75000"/>
                  <a:lumOff val="25000"/>
                </a:schemeClr>
              </a:solidFill>
              <a:latin typeface="+mn-ea"/>
            </a:endParaRPr>
          </a:p>
          <a:p>
            <a:pPr marL="285750" indent="-285750">
              <a:lnSpc>
                <a:spcPct val="220000"/>
              </a:lnSpc>
              <a:buFont typeface="Wingdings" pitchFamily="2" charset="2"/>
              <a:buChar char="l"/>
            </a:pPr>
            <a:r>
              <a:rPr kumimoji="1" lang="ja-JP" altLang="en-US" sz="1600">
                <a:solidFill>
                  <a:schemeClr val="tx1">
                    <a:lumMod val="75000"/>
                    <a:lumOff val="25000"/>
                  </a:schemeClr>
                </a:solidFill>
                <a:latin typeface="+mn-ea"/>
              </a:rPr>
              <a:t>グループウェア（スケジュール管理）</a:t>
            </a:r>
            <a:endParaRPr kumimoji="1" lang="en-US" altLang="ja-JP" sz="1600">
              <a:solidFill>
                <a:schemeClr val="tx1">
                  <a:lumMod val="75000"/>
                  <a:lumOff val="25000"/>
                </a:schemeClr>
              </a:solidFill>
              <a:latin typeface="+mn-ea"/>
            </a:endParaRPr>
          </a:p>
        </p:txBody>
      </p:sp>
      <p:sp>
        <p:nvSpPr>
          <p:cNvPr id="9" name="正方形/長方形 8">
            <a:extLst>
              <a:ext uri="{FF2B5EF4-FFF2-40B4-BE49-F238E27FC236}">
                <a16:creationId xmlns:a16="http://schemas.microsoft.com/office/drawing/2014/main" id="{C6EFA220-772E-DF40-1F9C-A50948F1DA8F}"/>
              </a:ext>
            </a:extLst>
          </p:cNvPr>
          <p:cNvSpPr/>
          <p:nvPr/>
        </p:nvSpPr>
        <p:spPr>
          <a:xfrm>
            <a:off x="6429892" y="1728132"/>
            <a:ext cx="5416761" cy="4622334"/>
          </a:xfrm>
          <a:prstGeom prst="rect">
            <a:avLst/>
          </a:prstGeom>
          <a:solidFill>
            <a:srgbClr val="29649F">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B12BB5E-67D8-14B7-7F9B-1A7379DBFD62}"/>
              </a:ext>
            </a:extLst>
          </p:cNvPr>
          <p:cNvSpPr/>
          <p:nvPr/>
        </p:nvSpPr>
        <p:spPr>
          <a:xfrm>
            <a:off x="6607459" y="1880532"/>
            <a:ext cx="5046247" cy="577442"/>
          </a:xfrm>
          <a:prstGeom prst="rect">
            <a:avLst/>
          </a:prstGeom>
          <a:solidFill>
            <a:srgbClr val="296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sz="1600">
                <a:solidFill>
                  <a:schemeClr val="bg1"/>
                </a:solidFill>
                <a:latin typeface="+mn-ea"/>
              </a:rPr>
              <a:t>Microsoft 365</a:t>
            </a:r>
            <a:endParaRPr kumimoji="1" lang="ja-JP" altLang="en-US" sz="1600">
              <a:solidFill>
                <a:schemeClr val="bg1"/>
              </a:solidFill>
              <a:latin typeface="+mn-ea"/>
            </a:endParaRPr>
          </a:p>
        </p:txBody>
      </p:sp>
      <p:grpSp>
        <p:nvGrpSpPr>
          <p:cNvPr id="11" name="グループ化 10">
            <a:extLst>
              <a:ext uri="{FF2B5EF4-FFF2-40B4-BE49-F238E27FC236}">
                <a16:creationId xmlns:a16="http://schemas.microsoft.com/office/drawing/2014/main" id="{905F1036-6CA4-2C39-23C0-AA1D5C941783}"/>
              </a:ext>
            </a:extLst>
          </p:cNvPr>
          <p:cNvGrpSpPr/>
          <p:nvPr/>
        </p:nvGrpSpPr>
        <p:grpSpPr>
          <a:xfrm>
            <a:off x="6848123" y="2579968"/>
            <a:ext cx="4514583" cy="882896"/>
            <a:chOff x="6839734" y="2613524"/>
            <a:chExt cx="4514583" cy="882896"/>
          </a:xfrm>
        </p:grpSpPr>
        <p:grpSp>
          <p:nvGrpSpPr>
            <p:cNvPr id="12" name="グループ化 11">
              <a:extLst>
                <a:ext uri="{FF2B5EF4-FFF2-40B4-BE49-F238E27FC236}">
                  <a16:creationId xmlns:a16="http://schemas.microsoft.com/office/drawing/2014/main" id="{0E4C9F7A-9798-A06F-3C96-1560E47B05E8}"/>
                </a:ext>
              </a:extLst>
            </p:cNvPr>
            <p:cNvGrpSpPr/>
            <p:nvPr/>
          </p:nvGrpSpPr>
          <p:grpSpPr>
            <a:xfrm>
              <a:off x="6839734" y="2632113"/>
              <a:ext cx="4514583" cy="861768"/>
              <a:chOff x="6608338" y="2677486"/>
              <a:chExt cx="4514583" cy="861768"/>
            </a:xfrm>
          </p:grpSpPr>
          <p:pic>
            <p:nvPicPr>
              <p:cNvPr id="14" name="Picture 4" descr="SharePoint - Microsoft 2023 Overview: Pricing, Ratings &amp; Details |  TechnologyAdvice">
                <a:extLst>
                  <a:ext uri="{FF2B5EF4-FFF2-40B4-BE49-F238E27FC236}">
                    <a16:creationId xmlns:a16="http://schemas.microsoft.com/office/drawing/2014/main" id="{29976579-C16C-BF93-20BD-B064236D05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660"/>
              <a:stretch/>
            </p:blipFill>
            <p:spPr bwMode="auto">
              <a:xfrm>
                <a:off x="8194353" y="2677486"/>
                <a:ext cx="555967" cy="861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解決済み]：起動時にOutlookのクラッシュを修復する方法-情報| Remoソフトウェア">
                <a:extLst>
                  <a:ext uri="{FF2B5EF4-FFF2-40B4-BE49-F238E27FC236}">
                    <a16:creationId xmlns:a16="http://schemas.microsoft.com/office/drawing/2014/main" id="{59D4A7DC-D2CD-DDCB-28E7-CE6293726B5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02" t="22926" r="65797" b="28824"/>
              <a:stretch/>
            </p:blipFill>
            <p:spPr bwMode="auto">
              <a:xfrm>
                <a:off x="10472847" y="2801732"/>
                <a:ext cx="650074" cy="6247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シンプルな『OneNote』こそ、臨床現場で使えるノートアプリ。 - ビジネスマン勤務医">
                <a:extLst>
                  <a:ext uri="{FF2B5EF4-FFF2-40B4-BE49-F238E27FC236}">
                    <a16:creationId xmlns:a16="http://schemas.microsoft.com/office/drawing/2014/main" id="{1544E95F-1A52-CE0A-3737-1C2013E9D73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845" t="23897" r="59754" b="24004"/>
              <a:stretch/>
            </p:blipFill>
            <p:spPr bwMode="auto">
              <a:xfrm>
                <a:off x="9749166" y="2816265"/>
                <a:ext cx="586097" cy="584209"/>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41201912-9768-AB46-47C3-66315DEAF719}"/>
                  </a:ext>
                </a:extLst>
              </p:cNvPr>
              <p:cNvPicPr>
                <a:picLocks noChangeAspect="1"/>
              </p:cNvPicPr>
              <p:nvPr/>
            </p:nvPicPr>
            <p:blipFill>
              <a:blip r:embed="rId5"/>
              <a:stretch>
                <a:fillRect/>
              </a:stretch>
            </p:blipFill>
            <p:spPr>
              <a:xfrm>
                <a:off x="8908287" y="2869398"/>
                <a:ext cx="703296" cy="461830"/>
              </a:xfrm>
              <a:prstGeom prst="rect">
                <a:avLst/>
              </a:prstGeom>
            </p:spPr>
          </p:pic>
          <p:pic>
            <p:nvPicPr>
              <p:cNvPr id="18" name="Picture 16" descr="AzureAD統合開発 - 株式会社ヘッドウォータース">
                <a:extLst>
                  <a:ext uri="{FF2B5EF4-FFF2-40B4-BE49-F238E27FC236}">
                    <a16:creationId xmlns:a16="http://schemas.microsoft.com/office/drawing/2014/main" id="{C4F7D02E-0F3D-F9BA-CD0D-6260012CC2DE}"/>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2536" t="15154" r="26020" b="14775"/>
              <a:stretch/>
            </p:blipFill>
            <p:spPr bwMode="auto">
              <a:xfrm>
                <a:off x="6608338" y="2784621"/>
                <a:ext cx="695435" cy="647500"/>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8" descr="Microsoft Teams - Google Play のアプリ">
              <a:extLst>
                <a:ext uri="{FF2B5EF4-FFF2-40B4-BE49-F238E27FC236}">
                  <a16:creationId xmlns:a16="http://schemas.microsoft.com/office/drawing/2014/main" id="{A156F020-F350-CAA9-D3CA-1470A40AD84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9297" y="2613524"/>
              <a:ext cx="882896" cy="88289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テキスト ボックス 18">
            <a:extLst>
              <a:ext uri="{FF2B5EF4-FFF2-40B4-BE49-F238E27FC236}">
                <a16:creationId xmlns:a16="http://schemas.microsoft.com/office/drawing/2014/main" id="{13026B82-6526-425F-645E-08AE304E7C94}"/>
              </a:ext>
            </a:extLst>
          </p:cNvPr>
          <p:cNvSpPr txBox="1"/>
          <p:nvPr/>
        </p:nvSpPr>
        <p:spPr>
          <a:xfrm>
            <a:off x="6540347" y="3506103"/>
            <a:ext cx="5416761" cy="1908215"/>
          </a:xfrm>
          <a:prstGeom prst="rect">
            <a:avLst/>
          </a:prstGeom>
          <a:noFill/>
        </p:spPr>
        <p:txBody>
          <a:bodyPr wrap="square" rtlCol="0">
            <a:spAutoFit/>
          </a:bodyPr>
          <a:lstStyle/>
          <a:p>
            <a:pPr marL="285750" indent="-285750">
              <a:lnSpc>
                <a:spcPct val="150000"/>
              </a:lnSpc>
              <a:buFont typeface="Wingdings" pitchFamily="2" charset="2"/>
              <a:buChar char="l"/>
            </a:pPr>
            <a:r>
              <a:rPr lang="en-US" altLang="ja-JP" sz="1600" dirty="0">
                <a:solidFill>
                  <a:schemeClr val="tx1">
                    <a:lumMod val="75000"/>
                    <a:lumOff val="25000"/>
                  </a:schemeClr>
                </a:solidFill>
                <a:latin typeface="+mn-ea"/>
              </a:rPr>
              <a:t>Entra</a:t>
            </a:r>
            <a:r>
              <a:rPr kumimoji="1" lang="en-US" altLang="ja-JP" sz="1600" dirty="0">
                <a:solidFill>
                  <a:schemeClr val="tx1">
                    <a:lumMod val="75000"/>
                    <a:lumOff val="25000"/>
                  </a:schemeClr>
                </a:solidFill>
                <a:latin typeface="+mn-ea"/>
              </a:rPr>
              <a:t> ID</a:t>
            </a:r>
            <a:r>
              <a:rPr kumimoji="1" lang="ja-JP" altLang="en-US" sz="1600">
                <a:solidFill>
                  <a:schemeClr val="tx1">
                    <a:lumMod val="75000"/>
                    <a:lumOff val="25000"/>
                  </a:schemeClr>
                </a:solidFill>
                <a:latin typeface="+mn-ea"/>
              </a:rPr>
              <a:t>（シングルサインオン）</a:t>
            </a:r>
            <a:endParaRPr kumimoji="1" lang="en-US" altLang="ja-JP" sz="1600" dirty="0">
              <a:solidFill>
                <a:schemeClr val="tx1">
                  <a:lumMod val="75000"/>
                  <a:lumOff val="25000"/>
                </a:schemeClr>
              </a:solidFill>
              <a:latin typeface="+mn-ea"/>
            </a:endParaRPr>
          </a:p>
          <a:p>
            <a:pPr marL="285750" indent="-285750">
              <a:lnSpc>
                <a:spcPct val="150000"/>
              </a:lnSpc>
              <a:buFont typeface="Wingdings" pitchFamily="2" charset="2"/>
              <a:buChar char="l"/>
            </a:pPr>
            <a:r>
              <a:rPr kumimoji="1" lang="en-US" altLang="ja-JP" sz="1600" dirty="0">
                <a:solidFill>
                  <a:schemeClr val="tx1">
                    <a:lumMod val="75000"/>
                    <a:lumOff val="25000"/>
                  </a:schemeClr>
                </a:solidFill>
                <a:latin typeface="+mn-ea"/>
              </a:rPr>
              <a:t>Microsoft Teams</a:t>
            </a:r>
            <a:r>
              <a:rPr kumimoji="1" lang="ja-JP" altLang="en-US" sz="1600">
                <a:solidFill>
                  <a:schemeClr val="tx1">
                    <a:lumMod val="75000"/>
                    <a:lumOff val="25000"/>
                  </a:schemeClr>
                </a:solidFill>
                <a:latin typeface="+mn-ea"/>
              </a:rPr>
              <a:t>（ビジネスチャット・ビデオ会議）</a:t>
            </a:r>
            <a:endParaRPr kumimoji="1" lang="en-US" altLang="ja-JP" sz="1600" dirty="0">
              <a:solidFill>
                <a:schemeClr val="tx1">
                  <a:lumMod val="75000"/>
                  <a:lumOff val="25000"/>
                </a:schemeClr>
              </a:solidFill>
              <a:latin typeface="+mn-ea"/>
            </a:endParaRPr>
          </a:p>
          <a:p>
            <a:pPr marL="285750" indent="-285750">
              <a:lnSpc>
                <a:spcPct val="150000"/>
              </a:lnSpc>
              <a:buFont typeface="Wingdings" pitchFamily="2" charset="2"/>
              <a:buChar char="l"/>
            </a:pPr>
            <a:r>
              <a:rPr kumimoji="1" lang="en-US" altLang="ja-JP" sz="1600" dirty="0">
                <a:solidFill>
                  <a:schemeClr val="tx1">
                    <a:lumMod val="75000"/>
                    <a:lumOff val="25000"/>
                  </a:schemeClr>
                </a:solidFill>
                <a:latin typeface="+mn-ea"/>
              </a:rPr>
              <a:t>SharePoint / OneDrive </a:t>
            </a:r>
            <a:r>
              <a:rPr kumimoji="1" lang="ja-JP" altLang="en-US" sz="1600">
                <a:solidFill>
                  <a:schemeClr val="tx1">
                    <a:lumMod val="75000"/>
                    <a:lumOff val="25000"/>
                  </a:schemeClr>
                </a:solidFill>
                <a:latin typeface="+mn-ea"/>
              </a:rPr>
              <a:t>（ストレージ）</a:t>
            </a:r>
            <a:endParaRPr kumimoji="1" lang="en-US" altLang="ja-JP" sz="1600" dirty="0">
              <a:solidFill>
                <a:schemeClr val="tx1">
                  <a:lumMod val="75000"/>
                  <a:lumOff val="25000"/>
                </a:schemeClr>
              </a:solidFill>
              <a:latin typeface="+mn-ea"/>
            </a:endParaRPr>
          </a:p>
          <a:p>
            <a:pPr marL="285750" indent="-285750">
              <a:lnSpc>
                <a:spcPct val="150000"/>
              </a:lnSpc>
              <a:buFont typeface="Wingdings" pitchFamily="2" charset="2"/>
              <a:buChar char="l"/>
            </a:pPr>
            <a:r>
              <a:rPr kumimoji="1" lang="en-US" altLang="ja-JP" sz="1600" dirty="0">
                <a:solidFill>
                  <a:schemeClr val="tx1">
                    <a:lumMod val="75000"/>
                    <a:lumOff val="25000"/>
                  </a:schemeClr>
                </a:solidFill>
                <a:latin typeface="+mn-ea"/>
              </a:rPr>
              <a:t>OneNote</a:t>
            </a:r>
            <a:r>
              <a:rPr kumimoji="1" lang="ja-JP" altLang="en-US" sz="1600">
                <a:solidFill>
                  <a:schemeClr val="tx1">
                    <a:lumMod val="75000"/>
                    <a:lumOff val="25000"/>
                  </a:schemeClr>
                </a:solidFill>
                <a:latin typeface="+mn-ea"/>
              </a:rPr>
              <a:t>（情報共有</a:t>
            </a:r>
            <a:r>
              <a:rPr kumimoji="1" lang="en-US" altLang="ja-JP" sz="1600" dirty="0">
                <a:solidFill>
                  <a:schemeClr val="tx1">
                    <a:lumMod val="75000"/>
                    <a:lumOff val="25000"/>
                  </a:schemeClr>
                </a:solidFill>
                <a:latin typeface="+mn-ea"/>
              </a:rPr>
              <a:t> / </a:t>
            </a:r>
            <a:r>
              <a:rPr kumimoji="1" lang="ja-JP" altLang="en-US" sz="1600">
                <a:solidFill>
                  <a:schemeClr val="tx1">
                    <a:lumMod val="75000"/>
                    <a:lumOff val="25000"/>
                  </a:schemeClr>
                </a:solidFill>
                <a:latin typeface="+mn-ea"/>
              </a:rPr>
              <a:t>タスク管理）</a:t>
            </a:r>
            <a:endParaRPr kumimoji="1" lang="en-US" altLang="ja-JP" sz="1600" dirty="0">
              <a:solidFill>
                <a:schemeClr val="tx1">
                  <a:lumMod val="75000"/>
                  <a:lumOff val="25000"/>
                </a:schemeClr>
              </a:solidFill>
              <a:latin typeface="+mn-ea"/>
            </a:endParaRPr>
          </a:p>
          <a:p>
            <a:pPr marL="285750" indent="-285750">
              <a:lnSpc>
                <a:spcPct val="150000"/>
              </a:lnSpc>
              <a:buFont typeface="Wingdings" pitchFamily="2" charset="2"/>
              <a:buChar char="l"/>
            </a:pPr>
            <a:r>
              <a:rPr kumimoji="1" lang="en-US" altLang="ja-JP" sz="1600" dirty="0">
                <a:solidFill>
                  <a:schemeClr val="tx1">
                    <a:lumMod val="75000"/>
                    <a:lumOff val="25000"/>
                  </a:schemeClr>
                </a:solidFill>
                <a:latin typeface="+mn-ea"/>
              </a:rPr>
              <a:t>Outlook</a:t>
            </a:r>
            <a:r>
              <a:rPr kumimoji="1" lang="ja-JP" altLang="en-US" sz="1600">
                <a:solidFill>
                  <a:schemeClr val="tx1">
                    <a:lumMod val="75000"/>
                    <a:lumOff val="25000"/>
                  </a:schemeClr>
                </a:solidFill>
                <a:latin typeface="+mn-ea"/>
              </a:rPr>
              <a:t>（グループウェア）</a:t>
            </a:r>
            <a:endParaRPr kumimoji="1" lang="en-US" altLang="ja-JP" sz="1600" dirty="0">
              <a:solidFill>
                <a:schemeClr val="tx1">
                  <a:lumMod val="75000"/>
                  <a:lumOff val="25000"/>
                </a:schemeClr>
              </a:solidFill>
              <a:latin typeface="+mn-ea"/>
            </a:endParaRPr>
          </a:p>
        </p:txBody>
      </p:sp>
      <p:sp>
        <p:nvSpPr>
          <p:cNvPr id="20" name="右矢印 19">
            <a:extLst>
              <a:ext uri="{FF2B5EF4-FFF2-40B4-BE49-F238E27FC236}">
                <a16:creationId xmlns:a16="http://schemas.microsoft.com/office/drawing/2014/main" id="{6626D928-F1ED-3E96-8D53-1E947315F0AC}"/>
              </a:ext>
            </a:extLst>
          </p:cNvPr>
          <p:cNvSpPr/>
          <p:nvPr/>
        </p:nvSpPr>
        <p:spPr>
          <a:xfrm>
            <a:off x="5822660" y="3471478"/>
            <a:ext cx="717688" cy="1217968"/>
          </a:xfrm>
          <a:prstGeom prst="right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132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393915D-8EE6-8948-BAFC-DB1D92992EE2}"/>
              </a:ext>
            </a:extLst>
          </p:cNvPr>
          <p:cNvSpPr>
            <a:spLocks noGrp="1"/>
          </p:cNvSpPr>
          <p:nvPr>
            <p:ph type="body" sz="quarter" idx="15"/>
          </p:nvPr>
        </p:nvSpPr>
        <p:spPr>
          <a:xfrm>
            <a:off x="413588" y="258658"/>
            <a:ext cx="11074573" cy="287771"/>
          </a:xfrm>
        </p:spPr>
        <p:txBody>
          <a:bodyPr/>
          <a:lstStyle/>
          <a:p>
            <a:r>
              <a:rPr kumimoji="1" lang="ja-JP" altLang="en-US"/>
              <a:t>参考：</a:t>
            </a:r>
            <a:r>
              <a:rPr kumimoji="1" lang="en-US" altLang="ja-JP" dirty="0"/>
              <a:t>02. Microsoft 365 </a:t>
            </a:r>
            <a:r>
              <a:rPr kumimoji="1" lang="ja-JP" altLang="en-US"/>
              <a:t>の統合による管理の効率化とコスト削減</a:t>
            </a:r>
          </a:p>
        </p:txBody>
      </p:sp>
      <p:sp>
        <p:nvSpPr>
          <p:cNvPr id="3" name="テキスト プレースホルダー 2">
            <a:extLst>
              <a:ext uri="{FF2B5EF4-FFF2-40B4-BE49-F238E27FC236}">
                <a16:creationId xmlns:a16="http://schemas.microsoft.com/office/drawing/2014/main" id="{74FD7398-FBF2-BCD1-3DCE-B116E0E5545E}"/>
              </a:ext>
            </a:extLst>
          </p:cNvPr>
          <p:cNvSpPr>
            <a:spLocks noGrp="1"/>
          </p:cNvSpPr>
          <p:nvPr>
            <p:ph type="body" sz="quarter" idx="11"/>
          </p:nvPr>
        </p:nvSpPr>
        <p:spPr>
          <a:xfrm>
            <a:off x="263132" y="690627"/>
            <a:ext cx="11665736" cy="835293"/>
          </a:xfrm>
        </p:spPr>
        <p:txBody>
          <a:bodyPr/>
          <a:lstStyle/>
          <a:p>
            <a:r>
              <a:rPr lang="en-US" altLang="ja-JP" dirty="0"/>
              <a:t>M365 Business Premium</a:t>
            </a:r>
            <a:r>
              <a:rPr lang="ja-JP" altLang="en-US"/>
              <a:t>・</a:t>
            </a:r>
            <a:r>
              <a:rPr lang="en-US" altLang="ja-JP" dirty="0"/>
              <a:t>M365 E3</a:t>
            </a:r>
            <a:r>
              <a:rPr lang="ja-JP" altLang="en-US"/>
              <a:t>・</a:t>
            </a:r>
            <a:r>
              <a:rPr lang="en-US" altLang="ja-JP" dirty="0"/>
              <a:t>M365 E5 </a:t>
            </a:r>
            <a:r>
              <a:rPr lang="ja-JP" altLang="en-US"/>
              <a:t>であれば</a:t>
            </a:r>
            <a:endParaRPr lang="en-US" altLang="ja-JP" dirty="0"/>
          </a:p>
          <a:p>
            <a:r>
              <a:rPr lang="ja-JP" altLang="en-US"/>
              <a:t>追加料金なしで</a:t>
            </a:r>
            <a:r>
              <a:rPr lang="en-US" altLang="ja-JP" dirty="0"/>
              <a:t> Microsoft Intune </a:t>
            </a:r>
            <a:r>
              <a:rPr lang="ja-JP" altLang="en-US"/>
              <a:t>の利用が可能</a:t>
            </a:r>
            <a:endParaRPr kumimoji="1" lang="ja-JP" altLang="en-US"/>
          </a:p>
        </p:txBody>
      </p:sp>
      <p:graphicFrame>
        <p:nvGraphicFramePr>
          <p:cNvPr id="6" name="表 4">
            <a:extLst>
              <a:ext uri="{FF2B5EF4-FFF2-40B4-BE49-F238E27FC236}">
                <a16:creationId xmlns:a16="http://schemas.microsoft.com/office/drawing/2014/main" id="{247CBA29-565E-C7B0-D115-31323277FC02}"/>
              </a:ext>
            </a:extLst>
          </p:cNvPr>
          <p:cNvGraphicFramePr>
            <a:graphicFrameLocks noGrp="1"/>
          </p:cNvGraphicFramePr>
          <p:nvPr>
            <p:extLst>
              <p:ext uri="{D42A27DB-BD31-4B8C-83A1-F6EECF244321}">
                <p14:modId xmlns:p14="http://schemas.microsoft.com/office/powerpoint/2010/main" val="1342786292"/>
              </p:ext>
            </p:extLst>
          </p:nvPr>
        </p:nvGraphicFramePr>
        <p:xfrm>
          <a:off x="396809" y="1732547"/>
          <a:ext cx="11389529" cy="4743753"/>
        </p:xfrm>
        <a:graphic>
          <a:graphicData uri="http://schemas.openxmlformats.org/drawingml/2006/table">
            <a:tbl>
              <a:tblPr firstRow="1" bandRow="1">
                <a:tableStyleId>{5940675A-B579-460E-94D1-54222C63F5DA}</a:tableStyleId>
              </a:tblPr>
              <a:tblGrid>
                <a:gridCol w="1695432">
                  <a:extLst>
                    <a:ext uri="{9D8B030D-6E8A-4147-A177-3AD203B41FA5}">
                      <a16:colId xmlns:a16="http://schemas.microsoft.com/office/drawing/2014/main" val="1742729447"/>
                    </a:ext>
                  </a:extLst>
                </a:gridCol>
                <a:gridCol w="4182036">
                  <a:extLst>
                    <a:ext uri="{9D8B030D-6E8A-4147-A177-3AD203B41FA5}">
                      <a16:colId xmlns:a16="http://schemas.microsoft.com/office/drawing/2014/main" val="4186658820"/>
                    </a:ext>
                  </a:extLst>
                </a:gridCol>
                <a:gridCol w="3518226">
                  <a:extLst>
                    <a:ext uri="{9D8B030D-6E8A-4147-A177-3AD203B41FA5}">
                      <a16:colId xmlns:a16="http://schemas.microsoft.com/office/drawing/2014/main" val="1880879958"/>
                    </a:ext>
                  </a:extLst>
                </a:gridCol>
                <a:gridCol w="1993835">
                  <a:extLst>
                    <a:ext uri="{9D8B030D-6E8A-4147-A177-3AD203B41FA5}">
                      <a16:colId xmlns:a16="http://schemas.microsoft.com/office/drawing/2014/main" val="1182190850"/>
                    </a:ext>
                  </a:extLst>
                </a:gridCol>
              </a:tblGrid>
              <a:tr h="308649">
                <a:tc>
                  <a:txBody>
                    <a:bodyPr/>
                    <a:lstStyle/>
                    <a:p>
                      <a:pPr algn="ctr">
                        <a:lnSpc>
                          <a:spcPct val="120000"/>
                        </a:lnSpc>
                      </a:pPr>
                      <a:endParaRPr kumimoji="1" lang="ja-JP" altLang="en-US" sz="1200">
                        <a:solidFill>
                          <a:schemeClr val="tx1">
                            <a:lumMod val="75000"/>
                            <a:lumOff val="25000"/>
                          </a:schemeClr>
                        </a:solidFill>
                        <a:latin typeface="+mn-ea"/>
                        <a:ea typeface="+mn-ea"/>
                      </a:endParaRPr>
                    </a:p>
                  </a:txBody>
                  <a:tcPr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200" b="1">
                          <a:solidFill>
                            <a:schemeClr val="bg1"/>
                          </a:solidFill>
                          <a:latin typeface="+mn-ea"/>
                          <a:ea typeface="+mn-ea"/>
                        </a:rPr>
                        <a:t>プラン</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solidFill>
                  </a:tcPr>
                </a:tc>
                <a:tc>
                  <a:txBody>
                    <a:bodyPr/>
                    <a:lstStyle/>
                    <a:p>
                      <a:pPr algn="ctr">
                        <a:lnSpc>
                          <a:spcPct val="120000"/>
                        </a:lnSpc>
                      </a:pPr>
                      <a:r>
                        <a:rPr kumimoji="1" lang="ja-JP" altLang="en-US" sz="1200" b="1">
                          <a:solidFill>
                            <a:schemeClr val="bg1"/>
                          </a:solidFill>
                          <a:latin typeface="+mn-ea"/>
                          <a:ea typeface="+mn-ea"/>
                        </a:rPr>
                        <a:t>価格（月額</a:t>
                      </a:r>
                      <a:r>
                        <a:rPr kumimoji="1" lang="en-US" altLang="ja-JP" sz="1200" b="1">
                          <a:solidFill>
                            <a:schemeClr val="bg1"/>
                          </a:solidFill>
                          <a:latin typeface="+mn-ea"/>
                          <a:ea typeface="+mn-ea"/>
                        </a:rPr>
                        <a:t>1</a:t>
                      </a:r>
                      <a:r>
                        <a:rPr kumimoji="1" lang="ja-JP" altLang="en-US" sz="1200" b="1">
                          <a:solidFill>
                            <a:schemeClr val="bg1"/>
                          </a:solidFill>
                          <a:latin typeface="+mn-ea"/>
                          <a:ea typeface="+mn-ea"/>
                        </a:rPr>
                        <a:t>ユーザーあたり）</a:t>
                      </a:r>
                      <a:endParaRPr kumimoji="1" lang="en-US" altLang="ja-JP" sz="1200" b="1">
                        <a:solidFill>
                          <a:schemeClr val="bg1"/>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solidFill>
                  </a:tcPr>
                </a:tc>
                <a:tc>
                  <a:txBody>
                    <a:bodyPr/>
                    <a:lstStyle/>
                    <a:p>
                      <a:pPr algn="ctr">
                        <a:lnSpc>
                          <a:spcPct val="120000"/>
                        </a:lnSpc>
                      </a:pPr>
                      <a:r>
                        <a:rPr kumimoji="1" lang="en-US" altLang="ja-JP" sz="1200" b="1">
                          <a:solidFill>
                            <a:schemeClr val="bg1"/>
                          </a:solidFill>
                          <a:latin typeface="+mn-ea"/>
                          <a:ea typeface="+mn-ea"/>
                        </a:rPr>
                        <a:t>Intune </a:t>
                      </a:r>
                      <a:r>
                        <a:rPr kumimoji="1" lang="ja-JP" altLang="en-US" sz="1200" b="1">
                          <a:solidFill>
                            <a:schemeClr val="bg1"/>
                          </a:solidFill>
                          <a:latin typeface="+mn-ea"/>
                          <a:ea typeface="+mn-ea"/>
                        </a:rPr>
                        <a:t>利用可否</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662292689"/>
                  </a:ext>
                </a:extLst>
              </a:tr>
              <a:tr h="554388">
                <a:tc rowSpan="3">
                  <a:txBody>
                    <a:bodyPr/>
                    <a:lstStyle/>
                    <a:p>
                      <a:pPr algn="ctr">
                        <a:lnSpc>
                          <a:spcPct val="120000"/>
                        </a:lnSpc>
                      </a:pPr>
                      <a:r>
                        <a:rPr kumimoji="1" lang="ja-JP" altLang="en-US" sz="1200">
                          <a:solidFill>
                            <a:schemeClr val="tx1">
                              <a:lumMod val="75000"/>
                              <a:lumOff val="25000"/>
                            </a:schemeClr>
                          </a:solidFill>
                          <a:latin typeface="+mn-ea"/>
                          <a:ea typeface="+mn-ea"/>
                        </a:rPr>
                        <a:t>一般企業向け</a:t>
                      </a:r>
                      <a:endParaRPr kumimoji="1" lang="en-US" altLang="ja-JP" sz="1200">
                        <a:solidFill>
                          <a:schemeClr val="tx1">
                            <a:lumMod val="75000"/>
                            <a:lumOff val="25000"/>
                          </a:schemeClr>
                        </a:solidFill>
                        <a:latin typeface="+mn-ea"/>
                        <a:ea typeface="+mn-ea"/>
                      </a:endParaRPr>
                    </a:p>
                    <a:p>
                      <a:pPr algn="ctr">
                        <a:lnSpc>
                          <a:spcPct val="120000"/>
                        </a:lnSpc>
                      </a:pPr>
                      <a:r>
                        <a:rPr kumimoji="1" lang="en-US" altLang="ja-JP" sz="1200">
                          <a:solidFill>
                            <a:schemeClr val="tx1">
                              <a:lumMod val="75000"/>
                              <a:lumOff val="25000"/>
                            </a:schemeClr>
                          </a:solidFill>
                          <a:latin typeface="+mn-ea"/>
                          <a:ea typeface="+mn-ea"/>
                        </a:rPr>
                        <a:t>300</a:t>
                      </a:r>
                      <a:r>
                        <a:rPr kumimoji="1" lang="ja-JP" altLang="en-US" sz="1200">
                          <a:solidFill>
                            <a:schemeClr val="tx1">
                              <a:lumMod val="75000"/>
                              <a:lumOff val="25000"/>
                            </a:schemeClr>
                          </a:solidFill>
                          <a:latin typeface="+mn-ea"/>
                          <a:ea typeface="+mn-ea"/>
                        </a:rPr>
                        <a:t>名以下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n-ea"/>
                          <a:ea typeface="+mn-ea"/>
                        </a:rPr>
                        <a:t>Microsoft 365 Business Basic</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n-ea"/>
                          <a:ea typeface="+mn-ea"/>
                        </a:rPr>
                        <a:t>¥750</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2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469718951"/>
                  </a:ext>
                </a:extLst>
              </a:tr>
              <a:tr h="554388">
                <a:tc vMerge="1">
                  <a:txBody>
                    <a:bodyPr/>
                    <a:lstStyle/>
                    <a:p>
                      <a:pPr algn="ctr">
                        <a:lnSpc>
                          <a:spcPct val="120000"/>
                        </a:lnSpc>
                      </a:pP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n-ea"/>
                          <a:ea typeface="+mn-ea"/>
                        </a:rPr>
                        <a:t>Microsoft 365 Business Standard</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n-ea"/>
                          <a:ea typeface="+mn-ea"/>
                        </a:rPr>
                        <a:t>¥1,560</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2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58116030"/>
                  </a:ext>
                </a:extLst>
              </a:tr>
              <a:tr h="554388">
                <a:tc vMerge="1">
                  <a:txBody>
                    <a:bodyPr/>
                    <a:lstStyle/>
                    <a:p>
                      <a:pPr algn="ctr">
                        <a:lnSpc>
                          <a:spcPct val="120000"/>
                        </a:lnSpc>
                      </a:pP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1200" dirty="0">
                          <a:solidFill>
                            <a:schemeClr val="tx1">
                              <a:lumMod val="75000"/>
                              <a:lumOff val="25000"/>
                            </a:schemeClr>
                          </a:solidFill>
                          <a:latin typeface="+mn-ea"/>
                          <a:ea typeface="+mn-ea"/>
                        </a:rPr>
                        <a:t>Microsoft 365 Business Premium</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en-US" altLang="ja-JP" sz="1200">
                          <a:solidFill>
                            <a:schemeClr val="tx1">
                              <a:lumMod val="75000"/>
                              <a:lumOff val="25000"/>
                            </a:schemeClr>
                          </a:solidFill>
                          <a:latin typeface="+mn-ea"/>
                          <a:ea typeface="+mn-ea"/>
                        </a:rPr>
                        <a:t>¥2,750</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2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793306993"/>
                  </a:ext>
                </a:extLst>
              </a:tr>
              <a:tr h="554388">
                <a:tc rowSpan="5">
                  <a:txBody>
                    <a:bodyPr/>
                    <a:lstStyle/>
                    <a:p>
                      <a:pPr algn="ctr">
                        <a:lnSpc>
                          <a:spcPct val="120000"/>
                        </a:lnSpc>
                      </a:pPr>
                      <a:r>
                        <a:rPr kumimoji="1" lang="ja-JP" altLang="en-US" sz="1200">
                          <a:solidFill>
                            <a:schemeClr val="tx1">
                              <a:lumMod val="75000"/>
                              <a:lumOff val="25000"/>
                            </a:schemeClr>
                          </a:solidFill>
                          <a:latin typeface="+mn-ea"/>
                          <a:ea typeface="+mn-ea"/>
                        </a:rPr>
                        <a:t>大手企業向け</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n-ea"/>
                          <a:ea typeface="+mn-ea"/>
                        </a:rPr>
                        <a:t>Office 365 E1</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n-ea"/>
                          <a:ea typeface="+mn-ea"/>
                        </a:rPr>
                        <a:t>¥1,250</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2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65859376"/>
                  </a:ext>
                </a:extLst>
              </a:tr>
              <a:tr h="554388">
                <a:tc vMerge="1">
                  <a:txBody>
                    <a:bodyPr/>
                    <a:lstStyle/>
                    <a:p>
                      <a:pPr algn="ctr">
                        <a:lnSpc>
                          <a:spcPct val="120000"/>
                        </a:lnSpc>
                      </a:pP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n-ea"/>
                          <a:ea typeface="+mn-ea"/>
                        </a:rPr>
                        <a:t>Office 365 E3 </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n-ea"/>
                          <a:ea typeface="+mn-ea"/>
                        </a:rPr>
                        <a:t>¥2,880</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2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3077561"/>
                  </a:ext>
                </a:extLst>
              </a:tr>
              <a:tr h="554388">
                <a:tc vMerge="1">
                  <a:txBody>
                    <a:bodyPr/>
                    <a:lstStyle/>
                    <a:p>
                      <a:pPr algn="ctr">
                        <a:lnSpc>
                          <a:spcPct val="120000"/>
                        </a:lnSpc>
                      </a:pP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n-ea"/>
                          <a:ea typeface="+mn-ea"/>
                        </a:rPr>
                        <a:t>Office 365 E5</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n-ea"/>
                          <a:ea typeface="+mn-ea"/>
                        </a:rPr>
                        <a:t>¥4,750</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2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84228518"/>
                  </a:ext>
                </a:extLst>
              </a:tr>
              <a:tr h="554388">
                <a:tc vMerge="1">
                  <a:txBody>
                    <a:bodyPr/>
                    <a:lstStyle/>
                    <a:p>
                      <a:pPr algn="ctr">
                        <a:lnSpc>
                          <a:spcPct val="120000"/>
                        </a:lnSpc>
                      </a:pP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n-ea"/>
                          <a:ea typeface="+mn-ea"/>
                        </a:rPr>
                        <a:t>Microsoft 365 E3</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en-US" altLang="ja-JP" sz="1200">
                          <a:solidFill>
                            <a:schemeClr val="tx1">
                              <a:lumMod val="75000"/>
                              <a:lumOff val="25000"/>
                            </a:schemeClr>
                          </a:solidFill>
                          <a:latin typeface="+mn-ea"/>
                          <a:ea typeface="+mn-ea"/>
                        </a:rPr>
                        <a:t>¥4,500</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2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46003668"/>
                  </a:ext>
                </a:extLst>
              </a:tr>
              <a:tr h="554388">
                <a:tc vMerge="1">
                  <a:txBody>
                    <a:bodyPr/>
                    <a:lstStyle/>
                    <a:p>
                      <a:pPr algn="ctr">
                        <a:lnSpc>
                          <a:spcPct val="120000"/>
                        </a:lnSpc>
                      </a:pP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n-ea"/>
                          <a:ea typeface="+mn-ea"/>
                        </a:rPr>
                        <a:t>Microsoft 365 E5</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en-US" altLang="ja-JP" sz="1200">
                          <a:solidFill>
                            <a:schemeClr val="tx1">
                              <a:lumMod val="75000"/>
                              <a:lumOff val="25000"/>
                            </a:schemeClr>
                          </a:solidFill>
                          <a:latin typeface="+mn-ea"/>
                          <a:ea typeface="+mn-ea"/>
                        </a:rPr>
                        <a:t>¥7,130</a:t>
                      </a:r>
                      <a:endParaRPr kumimoji="1" lang="ja-JP" altLang="en-US" sz="1200">
                        <a:solidFill>
                          <a:schemeClr val="tx1">
                            <a:lumMod val="75000"/>
                            <a:lumOff val="25000"/>
                          </a:schemeClr>
                        </a:solidFill>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200">
                          <a:solidFill>
                            <a:schemeClr val="tx1">
                              <a:lumMod val="75000"/>
                              <a:lumOff val="25000"/>
                            </a:schemeClr>
                          </a:solidFill>
                          <a:latin typeface="+mn-ea"/>
                          <a:ea typeface="+mn-ea"/>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897013950"/>
                  </a:ext>
                </a:extLst>
              </a:tr>
            </a:tbl>
          </a:graphicData>
        </a:graphic>
      </p:graphicFrame>
      <p:sp>
        <p:nvSpPr>
          <p:cNvPr id="7" name="正方形/長方形 6">
            <a:extLst>
              <a:ext uri="{FF2B5EF4-FFF2-40B4-BE49-F238E27FC236}">
                <a16:creationId xmlns:a16="http://schemas.microsoft.com/office/drawing/2014/main" id="{2A39A19D-EAA2-EED3-A88C-91EB098C9589}"/>
              </a:ext>
            </a:extLst>
          </p:cNvPr>
          <p:cNvSpPr/>
          <p:nvPr/>
        </p:nvSpPr>
        <p:spPr>
          <a:xfrm>
            <a:off x="9781562" y="3135660"/>
            <a:ext cx="2004775" cy="568961"/>
          </a:xfrm>
          <a:prstGeom prst="rect">
            <a:avLst/>
          </a:prstGeom>
          <a:noFill/>
          <a:ln w="28575">
            <a:solidFill>
              <a:srgbClr val="E71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AB2E1388-7224-2790-C8E2-FC5D89B8521F}"/>
              </a:ext>
            </a:extLst>
          </p:cNvPr>
          <p:cNvSpPr/>
          <p:nvPr/>
        </p:nvSpPr>
        <p:spPr>
          <a:xfrm>
            <a:off x="9790416" y="5346675"/>
            <a:ext cx="2004775" cy="1129628"/>
          </a:xfrm>
          <a:prstGeom prst="rect">
            <a:avLst/>
          </a:prstGeom>
          <a:noFill/>
          <a:ln w="28575">
            <a:solidFill>
              <a:srgbClr val="E71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4321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DA5FD45A-BA38-0C55-D932-0489E2341C9B}"/>
              </a:ext>
            </a:extLst>
          </p:cNvPr>
          <p:cNvPicPr>
            <a:picLocks noChangeAspect="1"/>
          </p:cNvPicPr>
          <p:nvPr/>
        </p:nvPicPr>
        <p:blipFill>
          <a:blip r:embed="rId2"/>
          <a:stretch>
            <a:fillRect/>
          </a:stretch>
        </p:blipFill>
        <p:spPr>
          <a:xfrm>
            <a:off x="2636346" y="4691973"/>
            <a:ext cx="1154545" cy="944628"/>
          </a:xfrm>
          <a:prstGeom prst="rect">
            <a:avLst/>
          </a:prstGeom>
        </p:spPr>
      </p:pic>
      <p:pic>
        <p:nvPicPr>
          <p:cNvPr id="54" name="図 53">
            <a:extLst>
              <a:ext uri="{FF2B5EF4-FFF2-40B4-BE49-F238E27FC236}">
                <a16:creationId xmlns:a16="http://schemas.microsoft.com/office/drawing/2014/main" id="{83B1460D-6F1D-7BFA-62F5-0B8D31F1EA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0018" y="2668427"/>
            <a:ext cx="1007604" cy="734711"/>
          </a:xfrm>
          <a:prstGeom prst="rect">
            <a:avLst/>
          </a:prstGeom>
        </p:spPr>
      </p:pic>
      <p:sp>
        <p:nvSpPr>
          <p:cNvPr id="2" name="テキスト プレースホルダー 1">
            <a:extLst>
              <a:ext uri="{FF2B5EF4-FFF2-40B4-BE49-F238E27FC236}">
                <a16:creationId xmlns:a16="http://schemas.microsoft.com/office/drawing/2014/main" id="{03076C28-FF8B-B0AC-B0AA-D1D9754BFBCA}"/>
              </a:ext>
            </a:extLst>
          </p:cNvPr>
          <p:cNvSpPr>
            <a:spLocks noGrp="1"/>
          </p:cNvSpPr>
          <p:nvPr>
            <p:ph type="body" sz="quarter" idx="15"/>
          </p:nvPr>
        </p:nvSpPr>
        <p:spPr/>
        <p:txBody>
          <a:bodyPr/>
          <a:lstStyle/>
          <a:p>
            <a:r>
              <a:rPr kumimoji="1" lang="ja-JP" altLang="en-US"/>
              <a:t>参考：</a:t>
            </a:r>
            <a:r>
              <a:rPr kumimoji="1" lang="en-US" altLang="ja-JP" dirty="0"/>
              <a:t>03. </a:t>
            </a:r>
            <a:r>
              <a:rPr kumimoji="1" lang="ja-JP" altLang="en-US"/>
              <a:t>ゼロトラストセキュリティに実現</a:t>
            </a:r>
          </a:p>
        </p:txBody>
      </p:sp>
      <p:sp>
        <p:nvSpPr>
          <p:cNvPr id="3" name="テキスト プレースホルダー 2">
            <a:extLst>
              <a:ext uri="{FF2B5EF4-FFF2-40B4-BE49-F238E27FC236}">
                <a16:creationId xmlns:a16="http://schemas.microsoft.com/office/drawing/2014/main" id="{72058B3B-363B-3997-F789-77A74EAD6A08}"/>
              </a:ext>
            </a:extLst>
          </p:cNvPr>
          <p:cNvSpPr>
            <a:spLocks noGrp="1"/>
          </p:cNvSpPr>
          <p:nvPr>
            <p:ph type="body" sz="quarter" idx="11"/>
          </p:nvPr>
        </p:nvSpPr>
        <p:spPr>
          <a:xfrm>
            <a:off x="263132" y="690627"/>
            <a:ext cx="11665736" cy="447495"/>
          </a:xfrm>
        </p:spPr>
        <p:txBody>
          <a:bodyPr/>
          <a:lstStyle/>
          <a:p>
            <a:r>
              <a:rPr kumimoji="1" lang="ja-JP" altLang="en-US"/>
              <a:t>「社内＝信頼できる」という時代ではなくなり、エンドポイントを保護・管理することに集中するセキュリティ</a:t>
            </a:r>
          </a:p>
        </p:txBody>
      </p:sp>
      <p:sp>
        <p:nvSpPr>
          <p:cNvPr id="6" name="正方形/長方形 5">
            <a:extLst>
              <a:ext uri="{FF2B5EF4-FFF2-40B4-BE49-F238E27FC236}">
                <a16:creationId xmlns:a16="http://schemas.microsoft.com/office/drawing/2014/main" id="{34CED9F8-07CA-C659-2EE6-04F9C5AE6117}"/>
              </a:ext>
            </a:extLst>
          </p:cNvPr>
          <p:cNvSpPr/>
          <p:nvPr/>
        </p:nvSpPr>
        <p:spPr>
          <a:xfrm>
            <a:off x="6479993" y="1657831"/>
            <a:ext cx="5333265" cy="198425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三角形 6">
            <a:extLst>
              <a:ext uri="{FF2B5EF4-FFF2-40B4-BE49-F238E27FC236}">
                <a16:creationId xmlns:a16="http://schemas.microsoft.com/office/drawing/2014/main" id="{632B94CF-D82F-DEC6-5250-9D88AF296697}"/>
              </a:ext>
            </a:extLst>
          </p:cNvPr>
          <p:cNvSpPr/>
          <p:nvPr/>
        </p:nvSpPr>
        <p:spPr>
          <a:xfrm>
            <a:off x="815409" y="4674030"/>
            <a:ext cx="1242131" cy="9381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A3BC7C8-D5DE-353D-DC57-11594F7AC82E}"/>
              </a:ext>
            </a:extLst>
          </p:cNvPr>
          <p:cNvSpPr/>
          <p:nvPr/>
        </p:nvSpPr>
        <p:spPr>
          <a:xfrm>
            <a:off x="266449" y="3901953"/>
            <a:ext cx="5682412" cy="2632526"/>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F04A79B3-04DC-D3BC-2E3A-DA456787DB1D}"/>
              </a:ext>
            </a:extLst>
          </p:cNvPr>
          <p:cNvCxnSpPr>
            <a:cxnSpLocks/>
          </p:cNvCxnSpPr>
          <p:nvPr/>
        </p:nvCxnSpPr>
        <p:spPr>
          <a:xfrm>
            <a:off x="494378" y="5937709"/>
            <a:ext cx="496910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F9ECEBB-DEA8-D55E-7633-3E7CE840B42F}"/>
              </a:ext>
            </a:extLst>
          </p:cNvPr>
          <p:cNvCxnSpPr/>
          <p:nvPr/>
        </p:nvCxnSpPr>
        <p:spPr>
          <a:xfrm>
            <a:off x="1436474" y="5697746"/>
            <a:ext cx="0" cy="2432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3A6C460-8C37-63A6-0D6E-F0532EDF6943}"/>
              </a:ext>
            </a:extLst>
          </p:cNvPr>
          <p:cNvCxnSpPr/>
          <p:nvPr/>
        </p:nvCxnSpPr>
        <p:spPr>
          <a:xfrm>
            <a:off x="3219626" y="5697746"/>
            <a:ext cx="0" cy="2432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9E4B0FA-8B8A-3AF7-3093-D48BD025228E}"/>
              </a:ext>
            </a:extLst>
          </p:cNvPr>
          <p:cNvCxnSpPr/>
          <p:nvPr/>
        </p:nvCxnSpPr>
        <p:spPr>
          <a:xfrm>
            <a:off x="4910275" y="5697746"/>
            <a:ext cx="0" cy="2432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EADDD9A1-2347-3ADE-694C-4A4D469EC1A5}"/>
              </a:ext>
            </a:extLst>
          </p:cNvPr>
          <p:cNvSpPr txBox="1"/>
          <p:nvPr/>
        </p:nvSpPr>
        <p:spPr>
          <a:xfrm>
            <a:off x="755704" y="5998855"/>
            <a:ext cx="1441420" cy="307777"/>
          </a:xfrm>
          <a:prstGeom prst="rect">
            <a:avLst/>
          </a:prstGeom>
          <a:noFill/>
        </p:spPr>
        <p:txBody>
          <a:bodyPr wrap="none" rtlCol="0">
            <a:spAutoFit/>
          </a:bodyPr>
          <a:lstStyle/>
          <a:p>
            <a:r>
              <a:rPr kumimoji="1" lang="ja-JP" altLang="en-US" sz="1400" b="1">
                <a:solidFill>
                  <a:schemeClr val="tx1">
                    <a:lumMod val="75000"/>
                    <a:lumOff val="25000"/>
                  </a:schemeClr>
                </a:solidFill>
                <a:latin typeface="+mn-ea"/>
              </a:rPr>
              <a:t>アカウント管理</a:t>
            </a:r>
          </a:p>
        </p:txBody>
      </p:sp>
      <p:sp>
        <p:nvSpPr>
          <p:cNvPr id="18" name="テキスト ボックス 17">
            <a:extLst>
              <a:ext uri="{FF2B5EF4-FFF2-40B4-BE49-F238E27FC236}">
                <a16:creationId xmlns:a16="http://schemas.microsoft.com/office/drawing/2014/main" id="{97AAADF5-717D-3C65-61A4-35D7B0D5FDD0}"/>
              </a:ext>
            </a:extLst>
          </p:cNvPr>
          <p:cNvSpPr txBox="1"/>
          <p:nvPr/>
        </p:nvSpPr>
        <p:spPr>
          <a:xfrm>
            <a:off x="2539536" y="5989462"/>
            <a:ext cx="1980029" cy="307777"/>
          </a:xfrm>
          <a:prstGeom prst="rect">
            <a:avLst/>
          </a:prstGeom>
          <a:noFill/>
        </p:spPr>
        <p:txBody>
          <a:bodyPr wrap="none" rtlCol="0">
            <a:spAutoFit/>
          </a:bodyPr>
          <a:lstStyle/>
          <a:p>
            <a:r>
              <a:rPr kumimoji="1" lang="ja-JP" altLang="en-US" sz="1400" b="1">
                <a:solidFill>
                  <a:schemeClr val="tx1">
                    <a:lumMod val="75000"/>
                    <a:lumOff val="25000"/>
                  </a:schemeClr>
                </a:solidFill>
                <a:latin typeface="+mn-ea"/>
              </a:rPr>
              <a:t>サーバ、業務システム</a:t>
            </a:r>
          </a:p>
        </p:txBody>
      </p:sp>
      <p:grpSp>
        <p:nvGrpSpPr>
          <p:cNvPr id="21" name="グループ化 20">
            <a:extLst>
              <a:ext uri="{FF2B5EF4-FFF2-40B4-BE49-F238E27FC236}">
                <a16:creationId xmlns:a16="http://schemas.microsoft.com/office/drawing/2014/main" id="{4EDE841D-8219-3252-F5CF-40D5AF0C6D62}"/>
              </a:ext>
            </a:extLst>
          </p:cNvPr>
          <p:cNvGrpSpPr/>
          <p:nvPr/>
        </p:nvGrpSpPr>
        <p:grpSpPr>
          <a:xfrm>
            <a:off x="583652" y="1340222"/>
            <a:ext cx="2968971" cy="932450"/>
            <a:chOff x="583652" y="1340222"/>
            <a:chExt cx="2968971" cy="932450"/>
          </a:xfrm>
        </p:grpSpPr>
        <p:sp>
          <p:nvSpPr>
            <p:cNvPr id="22" name="円/楕円 21">
              <a:extLst>
                <a:ext uri="{FF2B5EF4-FFF2-40B4-BE49-F238E27FC236}">
                  <a16:creationId xmlns:a16="http://schemas.microsoft.com/office/drawing/2014/main" id="{DB5B3355-CB3D-11F2-7369-5405E5F37B45}"/>
                </a:ext>
              </a:extLst>
            </p:cNvPr>
            <p:cNvSpPr/>
            <p:nvPr/>
          </p:nvSpPr>
          <p:spPr>
            <a:xfrm>
              <a:off x="584041" y="1340222"/>
              <a:ext cx="949163" cy="927431"/>
            </a:xfrm>
            <a:prstGeom prst="ellipse">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E535E5A-55B3-2EA5-C845-F26BFAC4AE3F}"/>
                </a:ext>
              </a:extLst>
            </p:cNvPr>
            <p:cNvSpPr txBox="1"/>
            <p:nvPr/>
          </p:nvSpPr>
          <p:spPr>
            <a:xfrm>
              <a:off x="583652" y="1688379"/>
              <a:ext cx="899605" cy="276999"/>
            </a:xfrm>
            <a:prstGeom prst="rect">
              <a:avLst/>
            </a:prstGeom>
            <a:noFill/>
          </p:spPr>
          <p:txBody>
            <a:bodyPr wrap="none" rtlCol="0">
              <a:spAutoFit/>
            </a:bodyPr>
            <a:lstStyle/>
            <a:p>
              <a:r>
                <a:rPr kumimoji="1" lang="en-US" altLang="ja-JP" sz="1200" b="1" dirty="0">
                  <a:solidFill>
                    <a:schemeClr val="accent1"/>
                  </a:solidFill>
                  <a:latin typeface="+mn-ea"/>
                </a:rPr>
                <a:t>Office365</a:t>
              </a:r>
              <a:endParaRPr kumimoji="1" lang="ja-JP" altLang="en-US" sz="1200" b="1">
                <a:solidFill>
                  <a:schemeClr val="accent1"/>
                </a:solidFill>
                <a:latin typeface="+mn-ea"/>
              </a:endParaRPr>
            </a:p>
          </p:txBody>
        </p:sp>
        <p:sp>
          <p:nvSpPr>
            <p:cNvPr id="24" name="円/楕円 23">
              <a:extLst>
                <a:ext uri="{FF2B5EF4-FFF2-40B4-BE49-F238E27FC236}">
                  <a16:creationId xmlns:a16="http://schemas.microsoft.com/office/drawing/2014/main" id="{0DC086BC-1B06-46A0-942B-C807D5D38A3F}"/>
                </a:ext>
              </a:extLst>
            </p:cNvPr>
            <p:cNvSpPr/>
            <p:nvPr/>
          </p:nvSpPr>
          <p:spPr>
            <a:xfrm>
              <a:off x="1589512" y="1340222"/>
              <a:ext cx="949163" cy="927431"/>
            </a:xfrm>
            <a:prstGeom prst="ellipse">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BA71E41-BD78-9E60-3CAE-4A74DC38C177}"/>
                </a:ext>
              </a:extLst>
            </p:cNvPr>
            <p:cNvSpPr txBox="1"/>
            <p:nvPr/>
          </p:nvSpPr>
          <p:spPr>
            <a:xfrm>
              <a:off x="1560591" y="1564379"/>
              <a:ext cx="1007006" cy="461665"/>
            </a:xfrm>
            <a:prstGeom prst="rect">
              <a:avLst/>
            </a:prstGeom>
            <a:noFill/>
          </p:spPr>
          <p:txBody>
            <a:bodyPr wrap="none" rtlCol="0">
              <a:spAutoFit/>
            </a:bodyPr>
            <a:lstStyle/>
            <a:p>
              <a:pPr algn="ctr"/>
              <a:r>
                <a:rPr kumimoji="1" lang="en-US" altLang="ja-JP" sz="1200" b="1">
                  <a:solidFill>
                    <a:schemeClr val="accent1"/>
                  </a:solidFill>
                  <a:latin typeface="+mn-ea"/>
                </a:rPr>
                <a:t>Google</a:t>
              </a:r>
            </a:p>
            <a:p>
              <a:pPr algn="ctr"/>
              <a:r>
                <a:rPr kumimoji="1" lang="en-US" altLang="ja-JP" sz="1200" b="1">
                  <a:solidFill>
                    <a:schemeClr val="accent1"/>
                  </a:solidFill>
                  <a:latin typeface="+mn-ea"/>
                </a:rPr>
                <a:t>Workspace</a:t>
              </a:r>
              <a:endParaRPr kumimoji="1" lang="ja-JP" altLang="en-US" sz="1200" b="1">
                <a:solidFill>
                  <a:schemeClr val="accent1"/>
                </a:solidFill>
                <a:latin typeface="+mn-ea"/>
              </a:endParaRPr>
            </a:p>
          </p:txBody>
        </p:sp>
        <p:sp>
          <p:nvSpPr>
            <p:cNvPr id="26" name="円/楕円 25">
              <a:extLst>
                <a:ext uri="{FF2B5EF4-FFF2-40B4-BE49-F238E27FC236}">
                  <a16:creationId xmlns:a16="http://schemas.microsoft.com/office/drawing/2014/main" id="{64C49315-D8D8-0338-A576-5B0086064F4B}"/>
                </a:ext>
              </a:extLst>
            </p:cNvPr>
            <p:cNvSpPr/>
            <p:nvPr/>
          </p:nvSpPr>
          <p:spPr>
            <a:xfrm>
              <a:off x="2589767" y="1345241"/>
              <a:ext cx="949163" cy="927431"/>
            </a:xfrm>
            <a:prstGeom prst="ellipse">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877E0C0-3980-F7D3-9472-CF2B2F7B0744}"/>
                </a:ext>
              </a:extLst>
            </p:cNvPr>
            <p:cNvSpPr txBox="1"/>
            <p:nvPr/>
          </p:nvSpPr>
          <p:spPr>
            <a:xfrm>
              <a:off x="2576074" y="1685008"/>
              <a:ext cx="976549" cy="276999"/>
            </a:xfrm>
            <a:prstGeom prst="rect">
              <a:avLst/>
            </a:prstGeom>
            <a:noFill/>
          </p:spPr>
          <p:txBody>
            <a:bodyPr wrap="none" rtlCol="0">
              <a:spAutoFit/>
            </a:bodyPr>
            <a:lstStyle/>
            <a:p>
              <a:pPr algn="ctr"/>
              <a:r>
                <a:rPr kumimoji="1" lang="en-US" altLang="ja-JP" sz="1200" b="1">
                  <a:solidFill>
                    <a:schemeClr val="accent1"/>
                  </a:solidFill>
                  <a:latin typeface="+mn-ea"/>
                </a:rPr>
                <a:t>Salesforce</a:t>
              </a:r>
              <a:endParaRPr kumimoji="1" lang="ja-JP" altLang="en-US" sz="1200" b="1">
                <a:solidFill>
                  <a:schemeClr val="accent1"/>
                </a:solidFill>
                <a:latin typeface="+mn-ea"/>
              </a:endParaRPr>
            </a:p>
          </p:txBody>
        </p:sp>
      </p:grpSp>
      <p:cxnSp>
        <p:nvCxnSpPr>
          <p:cNvPr id="28" name="直線コネクタ 27">
            <a:extLst>
              <a:ext uri="{FF2B5EF4-FFF2-40B4-BE49-F238E27FC236}">
                <a16:creationId xmlns:a16="http://schemas.microsoft.com/office/drawing/2014/main" id="{BA05D285-C7E6-7263-35E9-194C977339AF}"/>
              </a:ext>
            </a:extLst>
          </p:cNvPr>
          <p:cNvCxnSpPr/>
          <p:nvPr/>
        </p:nvCxnSpPr>
        <p:spPr>
          <a:xfrm>
            <a:off x="1015588" y="3306971"/>
            <a:ext cx="0" cy="35613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95244AD-D0BA-D952-3ABA-A98F24747011}"/>
              </a:ext>
            </a:extLst>
          </p:cNvPr>
          <p:cNvCxnSpPr/>
          <p:nvPr/>
        </p:nvCxnSpPr>
        <p:spPr>
          <a:xfrm>
            <a:off x="1015588" y="2345355"/>
            <a:ext cx="0" cy="35613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FA81E06-75E6-AB58-1D7B-BBE677180920}"/>
              </a:ext>
            </a:extLst>
          </p:cNvPr>
          <p:cNvCxnSpPr>
            <a:cxnSpLocks/>
          </p:cNvCxnSpPr>
          <p:nvPr/>
        </p:nvCxnSpPr>
        <p:spPr>
          <a:xfrm flipH="1">
            <a:off x="1015588" y="2340183"/>
            <a:ext cx="1041952" cy="3613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EEC41FA-C6F7-F0B3-3353-46F361DC6CD6}"/>
              </a:ext>
            </a:extLst>
          </p:cNvPr>
          <p:cNvCxnSpPr>
            <a:cxnSpLocks/>
          </p:cNvCxnSpPr>
          <p:nvPr/>
        </p:nvCxnSpPr>
        <p:spPr>
          <a:xfrm flipH="1">
            <a:off x="1013781" y="2343668"/>
            <a:ext cx="2050567" cy="35782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332A3C4D-0A5C-EC5C-5346-A5AAAC4A003F}"/>
              </a:ext>
            </a:extLst>
          </p:cNvPr>
          <p:cNvSpPr txBox="1"/>
          <p:nvPr/>
        </p:nvSpPr>
        <p:spPr>
          <a:xfrm>
            <a:off x="1401492" y="4008747"/>
            <a:ext cx="1082348" cy="307777"/>
          </a:xfrm>
          <a:prstGeom prst="rect">
            <a:avLst/>
          </a:prstGeom>
          <a:noFill/>
        </p:spPr>
        <p:txBody>
          <a:bodyPr wrap="none" rtlCol="0">
            <a:spAutoFit/>
          </a:bodyPr>
          <a:lstStyle/>
          <a:p>
            <a:r>
              <a:rPr kumimoji="1" lang="ja-JP" altLang="en-US" sz="1400" b="1">
                <a:solidFill>
                  <a:schemeClr val="tx1">
                    <a:lumMod val="75000"/>
                    <a:lumOff val="25000"/>
                  </a:schemeClr>
                </a:solidFill>
                <a:latin typeface="+mn-ea"/>
              </a:rPr>
              <a:t>信頼ゾーン</a:t>
            </a:r>
          </a:p>
        </p:txBody>
      </p:sp>
      <p:sp>
        <p:nvSpPr>
          <p:cNvPr id="33" name="テキスト ボックス 32">
            <a:extLst>
              <a:ext uri="{FF2B5EF4-FFF2-40B4-BE49-F238E27FC236}">
                <a16:creationId xmlns:a16="http://schemas.microsoft.com/office/drawing/2014/main" id="{9804CA43-110D-0295-6EAF-FD745A4488BC}"/>
              </a:ext>
            </a:extLst>
          </p:cNvPr>
          <p:cNvSpPr txBox="1"/>
          <p:nvPr/>
        </p:nvSpPr>
        <p:spPr>
          <a:xfrm>
            <a:off x="1408337" y="3508965"/>
            <a:ext cx="1261884" cy="307777"/>
          </a:xfrm>
          <a:prstGeom prst="rect">
            <a:avLst/>
          </a:prstGeom>
          <a:noFill/>
        </p:spPr>
        <p:txBody>
          <a:bodyPr wrap="none" rtlCol="0">
            <a:spAutoFit/>
          </a:bodyPr>
          <a:lstStyle/>
          <a:p>
            <a:r>
              <a:rPr kumimoji="1" lang="ja-JP" altLang="en-US" sz="1400" b="1">
                <a:solidFill>
                  <a:schemeClr val="tx1">
                    <a:lumMod val="75000"/>
                    <a:lumOff val="25000"/>
                  </a:schemeClr>
                </a:solidFill>
                <a:latin typeface="+mn-ea"/>
              </a:rPr>
              <a:t>非信頼ゾーン</a:t>
            </a:r>
          </a:p>
        </p:txBody>
      </p:sp>
      <p:sp>
        <p:nvSpPr>
          <p:cNvPr id="36" name="テキスト ボックス 35">
            <a:extLst>
              <a:ext uri="{FF2B5EF4-FFF2-40B4-BE49-F238E27FC236}">
                <a16:creationId xmlns:a16="http://schemas.microsoft.com/office/drawing/2014/main" id="{44E83668-9E51-EFA3-640E-21FF6E211556}"/>
              </a:ext>
            </a:extLst>
          </p:cNvPr>
          <p:cNvSpPr txBox="1"/>
          <p:nvPr/>
        </p:nvSpPr>
        <p:spPr>
          <a:xfrm>
            <a:off x="3918219" y="1825344"/>
            <a:ext cx="1694696" cy="307777"/>
          </a:xfrm>
          <a:prstGeom prst="rect">
            <a:avLst/>
          </a:prstGeom>
          <a:noFill/>
        </p:spPr>
        <p:txBody>
          <a:bodyPr wrap="none" rtlCol="0">
            <a:spAutoFit/>
          </a:bodyPr>
          <a:lstStyle/>
          <a:p>
            <a:pPr algn="ctr"/>
            <a:r>
              <a:rPr kumimoji="1" lang="ja-JP" altLang="en-US" sz="1400" b="1">
                <a:solidFill>
                  <a:schemeClr val="tx1">
                    <a:lumMod val="75000"/>
                    <a:lumOff val="25000"/>
                  </a:schemeClr>
                </a:solidFill>
                <a:latin typeface="+mn-ea"/>
              </a:rPr>
              <a:t>社外</a:t>
            </a:r>
            <a:r>
              <a:rPr kumimoji="1" lang="en-US" altLang="ja-JP" sz="1400" b="1">
                <a:solidFill>
                  <a:schemeClr val="tx1">
                    <a:lumMod val="75000"/>
                    <a:lumOff val="25000"/>
                  </a:schemeClr>
                </a:solidFill>
                <a:latin typeface="+mn-ea"/>
              </a:rPr>
              <a:t>PC</a:t>
            </a:r>
            <a:r>
              <a:rPr kumimoji="1" lang="ja-JP" altLang="en-US" sz="1400" b="1">
                <a:solidFill>
                  <a:schemeClr val="tx1">
                    <a:lumMod val="75000"/>
                    <a:lumOff val="25000"/>
                  </a:schemeClr>
                </a:solidFill>
                <a:latin typeface="+mn-ea"/>
              </a:rPr>
              <a:t>・モバイル</a:t>
            </a:r>
          </a:p>
        </p:txBody>
      </p:sp>
      <p:cxnSp>
        <p:nvCxnSpPr>
          <p:cNvPr id="37" name="直線コネクタ 36">
            <a:extLst>
              <a:ext uri="{FF2B5EF4-FFF2-40B4-BE49-F238E27FC236}">
                <a16:creationId xmlns:a16="http://schemas.microsoft.com/office/drawing/2014/main" id="{531EAB77-5317-704E-4D3D-E766E7511B49}"/>
              </a:ext>
            </a:extLst>
          </p:cNvPr>
          <p:cNvCxnSpPr>
            <a:cxnSpLocks/>
          </p:cNvCxnSpPr>
          <p:nvPr/>
        </p:nvCxnSpPr>
        <p:spPr>
          <a:xfrm flipH="1">
            <a:off x="4668543" y="3121431"/>
            <a:ext cx="1" cy="635909"/>
          </a:xfrm>
          <a:prstGeom prst="line">
            <a:avLst/>
          </a:prstGeom>
          <a:ln w="1905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72ED2E28-8441-C159-7C1C-ED146F27DB62}"/>
              </a:ext>
            </a:extLst>
          </p:cNvPr>
          <p:cNvSpPr txBox="1"/>
          <p:nvPr/>
        </p:nvSpPr>
        <p:spPr>
          <a:xfrm>
            <a:off x="4065885" y="3288776"/>
            <a:ext cx="585417" cy="307777"/>
          </a:xfrm>
          <a:prstGeom prst="rect">
            <a:avLst/>
          </a:prstGeom>
          <a:noFill/>
        </p:spPr>
        <p:txBody>
          <a:bodyPr wrap="none" rtlCol="0">
            <a:spAutoFit/>
          </a:bodyPr>
          <a:lstStyle/>
          <a:p>
            <a:pPr algn="ctr"/>
            <a:r>
              <a:rPr kumimoji="1" lang="en-US" altLang="ja-JP" sz="1400" b="1">
                <a:solidFill>
                  <a:schemeClr val="tx1">
                    <a:lumMod val="75000"/>
                    <a:lumOff val="25000"/>
                  </a:schemeClr>
                </a:solidFill>
                <a:latin typeface="+mn-ea"/>
              </a:rPr>
              <a:t>VPN</a:t>
            </a:r>
            <a:endParaRPr kumimoji="1" lang="ja-JP" altLang="en-US" sz="1400" b="1">
              <a:solidFill>
                <a:schemeClr val="tx1">
                  <a:lumMod val="75000"/>
                  <a:lumOff val="25000"/>
                </a:schemeClr>
              </a:solidFill>
              <a:latin typeface="+mn-ea"/>
            </a:endParaRPr>
          </a:p>
        </p:txBody>
      </p:sp>
      <p:cxnSp>
        <p:nvCxnSpPr>
          <p:cNvPr id="39" name="直線矢印コネクタ 38">
            <a:extLst>
              <a:ext uri="{FF2B5EF4-FFF2-40B4-BE49-F238E27FC236}">
                <a16:creationId xmlns:a16="http://schemas.microsoft.com/office/drawing/2014/main" id="{47677F86-7610-9760-C433-B11BD053683F}"/>
              </a:ext>
            </a:extLst>
          </p:cNvPr>
          <p:cNvCxnSpPr>
            <a:cxnSpLocks/>
          </p:cNvCxnSpPr>
          <p:nvPr/>
        </p:nvCxnSpPr>
        <p:spPr>
          <a:xfrm flipH="1">
            <a:off x="4806559" y="3409827"/>
            <a:ext cx="590075" cy="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77B7B82-AA89-AE17-EB80-F99CCD49D016}"/>
              </a:ext>
            </a:extLst>
          </p:cNvPr>
          <p:cNvSpPr txBox="1"/>
          <p:nvPr/>
        </p:nvSpPr>
        <p:spPr>
          <a:xfrm>
            <a:off x="4859069" y="3463077"/>
            <a:ext cx="543739" cy="307777"/>
          </a:xfrm>
          <a:prstGeom prst="rect">
            <a:avLst/>
          </a:prstGeom>
          <a:noFill/>
        </p:spPr>
        <p:txBody>
          <a:bodyPr wrap="none" rtlCol="0">
            <a:spAutoFit/>
          </a:bodyPr>
          <a:lstStyle/>
          <a:p>
            <a:pPr algn="ctr"/>
            <a:r>
              <a:rPr kumimoji="1" lang="ja-JP" altLang="en-US" sz="1400" b="1">
                <a:solidFill>
                  <a:srgbClr val="C00000"/>
                </a:solidFill>
                <a:latin typeface="+mn-ea"/>
              </a:rPr>
              <a:t>攻撃</a:t>
            </a:r>
          </a:p>
        </p:txBody>
      </p:sp>
      <p:sp>
        <p:nvSpPr>
          <p:cNvPr id="42" name="テキスト ボックス 41">
            <a:extLst>
              <a:ext uri="{FF2B5EF4-FFF2-40B4-BE49-F238E27FC236}">
                <a16:creationId xmlns:a16="http://schemas.microsoft.com/office/drawing/2014/main" id="{35C6B724-BB50-F3FF-9C70-4C4A72E440F9}"/>
              </a:ext>
            </a:extLst>
          </p:cNvPr>
          <p:cNvSpPr txBox="1"/>
          <p:nvPr/>
        </p:nvSpPr>
        <p:spPr>
          <a:xfrm>
            <a:off x="3159777" y="4233034"/>
            <a:ext cx="543739" cy="307777"/>
          </a:xfrm>
          <a:prstGeom prst="rect">
            <a:avLst/>
          </a:prstGeom>
          <a:noFill/>
        </p:spPr>
        <p:txBody>
          <a:bodyPr wrap="none" rtlCol="0">
            <a:spAutoFit/>
          </a:bodyPr>
          <a:lstStyle/>
          <a:p>
            <a:pPr algn="ctr"/>
            <a:r>
              <a:rPr kumimoji="1" lang="ja-JP" altLang="en-US" sz="1400" b="1">
                <a:solidFill>
                  <a:srgbClr val="C00000"/>
                </a:solidFill>
                <a:latin typeface="+mn-ea"/>
              </a:rPr>
              <a:t>攻撃</a:t>
            </a:r>
          </a:p>
        </p:txBody>
      </p:sp>
      <p:sp>
        <p:nvSpPr>
          <p:cNvPr id="44" name="テキスト ボックス 43">
            <a:extLst>
              <a:ext uri="{FF2B5EF4-FFF2-40B4-BE49-F238E27FC236}">
                <a16:creationId xmlns:a16="http://schemas.microsoft.com/office/drawing/2014/main" id="{7A2A8D73-22F9-6278-C7D7-47BF10F27ABB}"/>
              </a:ext>
            </a:extLst>
          </p:cNvPr>
          <p:cNvSpPr txBox="1"/>
          <p:nvPr/>
        </p:nvSpPr>
        <p:spPr>
          <a:xfrm>
            <a:off x="6930280" y="1921572"/>
            <a:ext cx="4862330" cy="372410"/>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mn-ea"/>
              </a:rPr>
              <a:t>社内（信頼ゾーン）にあった業務システムのクラウド化</a:t>
            </a:r>
          </a:p>
        </p:txBody>
      </p:sp>
      <p:pic>
        <p:nvPicPr>
          <p:cNvPr id="45" name="グラフィックス 44" descr="バッジ: チェックマーク 1 単色塗りつぶし">
            <a:extLst>
              <a:ext uri="{FF2B5EF4-FFF2-40B4-BE49-F238E27FC236}">
                <a16:creationId xmlns:a16="http://schemas.microsoft.com/office/drawing/2014/main" id="{816498E9-D2F5-7D88-46E3-464A14D017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65627" y="1921750"/>
            <a:ext cx="387795" cy="387795"/>
          </a:xfrm>
          <a:prstGeom prst="rect">
            <a:avLst/>
          </a:prstGeom>
        </p:spPr>
      </p:pic>
      <p:sp>
        <p:nvSpPr>
          <p:cNvPr id="46" name="テキスト ボックス 45">
            <a:extLst>
              <a:ext uri="{FF2B5EF4-FFF2-40B4-BE49-F238E27FC236}">
                <a16:creationId xmlns:a16="http://schemas.microsoft.com/office/drawing/2014/main" id="{85987307-01DB-6A8D-7A6F-D13E828D983A}"/>
              </a:ext>
            </a:extLst>
          </p:cNvPr>
          <p:cNvSpPr txBox="1"/>
          <p:nvPr/>
        </p:nvSpPr>
        <p:spPr>
          <a:xfrm>
            <a:off x="6930280" y="2413755"/>
            <a:ext cx="4862330" cy="971804"/>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mn-ea"/>
              </a:rPr>
              <a:t>信頼ゾーンへの攻撃が当たり前に。</a:t>
            </a:r>
            <a:r>
              <a:rPr kumimoji="1" lang="en-US" altLang="ja-JP" sz="1400">
                <a:solidFill>
                  <a:schemeClr val="tx1">
                    <a:lumMod val="75000"/>
                    <a:lumOff val="25000"/>
                  </a:schemeClr>
                </a:solidFill>
                <a:latin typeface="+mn-ea"/>
              </a:rPr>
              <a:t>PC </a:t>
            </a:r>
            <a:r>
              <a:rPr kumimoji="1" lang="ja-JP" altLang="en-US" sz="1400">
                <a:solidFill>
                  <a:schemeClr val="tx1">
                    <a:lumMod val="75000"/>
                    <a:lumOff val="25000"/>
                  </a:schemeClr>
                </a:solidFill>
                <a:latin typeface="+mn-ea"/>
              </a:rPr>
              <a:t>や</a:t>
            </a:r>
            <a:r>
              <a:rPr kumimoji="1" lang="en-US" altLang="ja-JP" sz="1400">
                <a:solidFill>
                  <a:schemeClr val="tx1">
                    <a:lumMod val="75000"/>
                    <a:lumOff val="25000"/>
                  </a:schemeClr>
                </a:solidFill>
                <a:latin typeface="+mn-ea"/>
              </a:rPr>
              <a:t> VPN </a:t>
            </a:r>
            <a:r>
              <a:rPr kumimoji="1" lang="ja-JP" altLang="en-US" sz="1400">
                <a:solidFill>
                  <a:schemeClr val="tx1">
                    <a:lumMod val="75000"/>
                    <a:lumOff val="25000"/>
                  </a:schemeClr>
                </a:solidFill>
                <a:latin typeface="+mn-ea"/>
              </a:rPr>
              <a:t>の脆弱性を狙い、信頼ゾーンへの侵入・攻撃も。</a:t>
            </a:r>
            <a:endParaRPr kumimoji="1" lang="en-US" altLang="ja-JP" sz="1400">
              <a:solidFill>
                <a:schemeClr val="tx1">
                  <a:lumMod val="75000"/>
                  <a:lumOff val="25000"/>
                </a:schemeClr>
              </a:solidFill>
              <a:latin typeface="+mn-ea"/>
            </a:endParaRPr>
          </a:p>
          <a:p>
            <a:pPr>
              <a:lnSpc>
                <a:spcPct val="140000"/>
              </a:lnSpc>
            </a:pPr>
            <a:r>
              <a:rPr kumimoji="1" lang="ja-JP" altLang="en-US" sz="1400">
                <a:solidFill>
                  <a:schemeClr val="tx1">
                    <a:lumMod val="75000"/>
                    <a:lumOff val="25000"/>
                  </a:schemeClr>
                </a:solidFill>
                <a:latin typeface="+mn-ea"/>
              </a:rPr>
              <a:t>→</a:t>
            </a:r>
            <a:r>
              <a:rPr kumimoji="1" lang="en-US" altLang="ja-JP" sz="1400">
                <a:solidFill>
                  <a:schemeClr val="tx1">
                    <a:lumMod val="75000"/>
                    <a:lumOff val="25000"/>
                  </a:schemeClr>
                </a:solidFill>
                <a:latin typeface="+mn-ea"/>
              </a:rPr>
              <a:t> </a:t>
            </a:r>
            <a:r>
              <a:rPr kumimoji="1" lang="ja-JP" altLang="en-US" sz="1400">
                <a:solidFill>
                  <a:schemeClr val="tx1">
                    <a:lumMod val="75000"/>
                    <a:lumOff val="25000"/>
                  </a:schemeClr>
                </a:solidFill>
                <a:latin typeface="+mn-ea"/>
              </a:rPr>
              <a:t>社内／社外の境界線でのセキュリティの限界</a:t>
            </a:r>
          </a:p>
        </p:txBody>
      </p:sp>
      <p:pic>
        <p:nvPicPr>
          <p:cNvPr id="47" name="グラフィックス 46" descr="バッジ: チェックマーク 1 単色塗りつぶし">
            <a:extLst>
              <a:ext uri="{FF2B5EF4-FFF2-40B4-BE49-F238E27FC236}">
                <a16:creationId xmlns:a16="http://schemas.microsoft.com/office/drawing/2014/main" id="{3F9C59B7-7776-D2EC-FFB0-A28A65556A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65627" y="2413933"/>
            <a:ext cx="387795" cy="387795"/>
          </a:xfrm>
          <a:prstGeom prst="rect">
            <a:avLst/>
          </a:prstGeom>
        </p:spPr>
      </p:pic>
      <p:sp>
        <p:nvSpPr>
          <p:cNvPr id="48" name="下矢印 47">
            <a:extLst>
              <a:ext uri="{FF2B5EF4-FFF2-40B4-BE49-F238E27FC236}">
                <a16:creationId xmlns:a16="http://schemas.microsoft.com/office/drawing/2014/main" id="{4BAAF53F-04C7-3A14-05BC-FEB8FA512318}"/>
              </a:ext>
            </a:extLst>
          </p:cNvPr>
          <p:cNvSpPr/>
          <p:nvPr/>
        </p:nvSpPr>
        <p:spPr>
          <a:xfrm>
            <a:off x="8744609" y="3727296"/>
            <a:ext cx="840828" cy="331109"/>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633916E7-437B-30BE-F01D-00EFA2BD94A6}"/>
              </a:ext>
            </a:extLst>
          </p:cNvPr>
          <p:cNvSpPr/>
          <p:nvPr/>
        </p:nvSpPr>
        <p:spPr>
          <a:xfrm>
            <a:off x="6469483" y="4146349"/>
            <a:ext cx="5333265" cy="1984256"/>
          </a:xfrm>
          <a:prstGeom prst="rect">
            <a:avLst/>
          </a:prstGeom>
          <a:solidFill>
            <a:srgbClr val="C00000">
              <a:alpha val="9804"/>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E111C8DD-D718-A8AE-44CD-7C0B0E8D0714}"/>
              </a:ext>
            </a:extLst>
          </p:cNvPr>
          <p:cNvSpPr txBox="1"/>
          <p:nvPr/>
        </p:nvSpPr>
        <p:spPr>
          <a:xfrm>
            <a:off x="6919770" y="4335273"/>
            <a:ext cx="4862330" cy="932307"/>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mn-ea"/>
              </a:rPr>
              <a:t>社内</a:t>
            </a:r>
            <a:r>
              <a:rPr kumimoji="1" lang="en-US" altLang="ja-JP" sz="1400">
                <a:solidFill>
                  <a:schemeClr val="tx1">
                    <a:lumMod val="75000"/>
                    <a:lumOff val="25000"/>
                  </a:schemeClr>
                </a:solidFill>
                <a:latin typeface="+mn-ea"/>
              </a:rPr>
              <a:t>/</a:t>
            </a:r>
            <a:r>
              <a:rPr kumimoji="1" lang="ja-JP" altLang="en-US" sz="1400">
                <a:solidFill>
                  <a:schemeClr val="tx1">
                    <a:lumMod val="75000"/>
                    <a:lumOff val="25000"/>
                  </a:schemeClr>
                </a:solidFill>
                <a:latin typeface="+mn-ea"/>
              </a:rPr>
              <a:t>社外問わずにデバイス、アクセスを</a:t>
            </a:r>
            <a:r>
              <a:rPr kumimoji="1" lang="ja-JP" altLang="en-US" sz="1400" u="sng">
                <a:solidFill>
                  <a:schemeClr val="tx1">
                    <a:lumMod val="75000"/>
                    <a:lumOff val="25000"/>
                  </a:schemeClr>
                </a:solidFill>
                <a:latin typeface="+mn-ea"/>
              </a:rPr>
              <a:t>信頼しない（＝ゼロトラスト）ことを前提</a:t>
            </a:r>
            <a:r>
              <a:rPr kumimoji="1" lang="ja-JP" altLang="en-US" sz="1400">
                <a:solidFill>
                  <a:schemeClr val="tx1">
                    <a:lumMod val="75000"/>
                    <a:lumOff val="25000"/>
                  </a:schemeClr>
                </a:solidFill>
                <a:latin typeface="+mn-ea"/>
              </a:rPr>
              <a:t>とする</a:t>
            </a:r>
            <a:endParaRPr kumimoji="1" lang="en-US" altLang="ja-JP" sz="1400">
              <a:solidFill>
                <a:schemeClr val="tx1">
                  <a:lumMod val="75000"/>
                  <a:lumOff val="25000"/>
                </a:schemeClr>
              </a:solidFill>
              <a:latin typeface="+mn-ea"/>
            </a:endParaRPr>
          </a:p>
          <a:p>
            <a:pPr>
              <a:lnSpc>
                <a:spcPct val="140000"/>
              </a:lnSpc>
            </a:pPr>
            <a:r>
              <a:rPr kumimoji="1" lang="en-US" altLang="ja-JP" sz="1100">
                <a:solidFill>
                  <a:schemeClr val="tx1">
                    <a:lumMod val="75000"/>
                    <a:lumOff val="25000"/>
                  </a:schemeClr>
                </a:solidFill>
                <a:latin typeface="+mn-ea"/>
              </a:rPr>
              <a:t>Ex. VPN</a:t>
            </a:r>
            <a:r>
              <a:rPr kumimoji="1" lang="ja-JP" altLang="en-US" sz="1100">
                <a:solidFill>
                  <a:schemeClr val="tx1">
                    <a:lumMod val="75000"/>
                    <a:lumOff val="25000"/>
                  </a:schemeClr>
                </a:solidFill>
                <a:latin typeface="+mn-ea"/>
              </a:rPr>
              <a:t>のように一度の認証でアクセス「可」としない</a:t>
            </a:r>
          </a:p>
        </p:txBody>
      </p:sp>
      <p:pic>
        <p:nvPicPr>
          <p:cNvPr id="51" name="グラフィックス 50" descr="バッジ: チェックマーク 1 単色塗りつぶし">
            <a:extLst>
              <a:ext uri="{FF2B5EF4-FFF2-40B4-BE49-F238E27FC236}">
                <a16:creationId xmlns:a16="http://schemas.microsoft.com/office/drawing/2014/main" id="{AED3C421-BC3E-8C02-F98D-CADB94EB7E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55117" y="4335451"/>
            <a:ext cx="387795" cy="387795"/>
          </a:xfrm>
          <a:prstGeom prst="rect">
            <a:avLst/>
          </a:prstGeom>
        </p:spPr>
      </p:pic>
      <p:sp>
        <p:nvSpPr>
          <p:cNvPr id="52" name="テキスト ボックス 51">
            <a:extLst>
              <a:ext uri="{FF2B5EF4-FFF2-40B4-BE49-F238E27FC236}">
                <a16:creationId xmlns:a16="http://schemas.microsoft.com/office/drawing/2014/main" id="{6A0D45BA-7C9A-AF37-DCA1-407D72EABF7D}"/>
              </a:ext>
            </a:extLst>
          </p:cNvPr>
          <p:cNvSpPr txBox="1"/>
          <p:nvPr/>
        </p:nvSpPr>
        <p:spPr>
          <a:xfrm>
            <a:off x="6919770" y="5304147"/>
            <a:ext cx="4862330" cy="670183"/>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mn-ea"/>
              </a:rPr>
              <a:t>具体的な手法の一つとして、社内／社外の境界を定義せず、</a:t>
            </a:r>
            <a:r>
              <a:rPr kumimoji="1" lang="ja-JP" altLang="en-US" sz="1400">
                <a:solidFill>
                  <a:srgbClr val="C00000"/>
                </a:solidFill>
                <a:latin typeface="+mn-ea"/>
              </a:rPr>
              <a:t>エンドポイントを保護・管理することに集中</a:t>
            </a:r>
          </a:p>
        </p:txBody>
      </p:sp>
      <p:pic>
        <p:nvPicPr>
          <p:cNvPr id="53" name="グラフィックス 52" descr="バッジ: チェックマーク 1 単色塗りつぶし">
            <a:extLst>
              <a:ext uri="{FF2B5EF4-FFF2-40B4-BE49-F238E27FC236}">
                <a16:creationId xmlns:a16="http://schemas.microsoft.com/office/drawing/2014/main" id="{18DED8DC-D693-383D-52C9-5EF9005D14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55117" y="5304325"/>
            <a:ext cx="387795" cy="387795"/>
          </a:xfrm>
          <a:prstGeom prst="rect">
            <a:avLst/>
          </a:prstGeom>
        </p:spPr>
      </p:pic>
      <p:pic>
        <p:nvPicPr>
          <p:cNvPr id="55" name="図 54">
            <a:extLst>
              <a:ext uri="{FF2B5EF4-FFF2-40B4-BE49-F238E27FC236}">
                <a16:creationId xmlns:a16="http://schemas.microsoft.com/office/drawing/2014/main" id="{F66AEDE3-3917-966E-A8E1-6705152795E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58945" y="4930611"/>
            <a:ext cx="985714" cy="717599"/>
          </a:xfrm>
          <a:prstGeom prst="rect">
            <a:avLst/>
          </a:prstGeom>
        </p:spPr>
      </p:pic>
      <p:pic>
        <p:nvPicPr>
          <p:cNvPr id="57" name="図 56">
            <a:extLst>
              <a:ext uri="{FF2B5EF4-FFF2-40B4-BE49-F238E27FC236}">
                <a16:creationId xmlns:a16="http://schemas.microsoft.com/office/drawing/2014/main" id="{E66D3203-1022-E0C3-AF54-FBAFEDC209CC}"/>
              </a:ext>
            </a:extLst>
          </p:cNvPr>
          <p:cNvPicPr>
            <a:picLocks noChangeAspect="1"/>
          </p:cNvPicPr>
          <p:nvPr/>
        </p:nvPicPr>
        <p:blipFill>
          <a:blip r:embed="rId9"/>
          <a:stretch>
            <a:fillRect/>
          </a:stretch>
        </p:blipFill>
        <p:spPr>
          <a:xfrm>
            <a:off x="4177010" y="5047319"/>
            <a:ext cx="752430" cy="616163"/>
          </a:xfrm>
          <a:prstGeom prst="rect">
            <a:avLst/>
          </a:prstGeom>
        </p:spPr>
      </p:pic>
      <p:pic>
        <p:nvPicPr>
          <p:cNvPr id="58" name="図 57">
            <a:extLst>
              <a:ext uri="{FF2B5EF4-FFF2-40B4-BE49-F238E27FC236}">
                <a16:creationId xmlns:a16="http://schemas.microsoft.com/office/drawing/2014/main" id="{BF6DE687-FBD8-EECA-FD60-042AD7D85BFE}"/>
              </a:ext>
            </a:extLst>
          </p:cNvPr>
          <p:cNvPicPr>
            <a:picLocks noChangeAspect="1"/>
          </p:cNvPicPr>
          <p:nvPr/>
        </p:nvPicPr>
        <p:blipFill>
          <a:blip r:embed="rId9"/>
          <a:stretch>
            <a:fillRect/>
          </a:stretch>
        </p:blipFill>
        <p:spPr>
          <a:xfrm>
            <a:off x="4881424" y="5047319"/>
            <a:ext cx="752430" cy="616163"/>
          </a:xfrm>
          <a:prstGeom prst="rect">
            <a:avLst/>
          </a:prstGeom>
        </p:spPr>
      </p:pic>
      <p:pic>
        <p:nvPicPr>
          <p:cNvPr id="59" name="図 58">
            <a:extLst>
              <a:ext uri="{FF2B5EF4-FFF2-40B4-BE49-F238E27FC236}">
                <a16:creationId xmlns:a16="http://schemas.microsoft.com/office/drawing/2014/main" id="{C2BA5012-F999-5917-0021-F78E1698AC4A}"/>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4852042" y="2307016"/>
            <a:ext cx="562960" cy="687003"/>
          </a:xfrm>
          <a:prstGeom prst="rect">
            <a:avLst/>
          </a:prstGeom>
        </p:spPr>
      </p:pic>
      <p:pic>
        <p:nvPicPr>
          <p:cNvPr id="60" name="図 59">
            <a:extLst>
              <a:ext uri="{FF2B5EF4-FFF2-40B4-BE49-F238E27FC236}">
                <a16:creationId xmlns:a16="http://schemas.microsoft.com/office/drawing/2014/main" id="{031AFB70-E816-5908-4F67-A4F6AA921E3C}"/>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3709187" y="2255342"/>
            <a:ext cx="1183170" cy="725169"/>
          </a:xfrm>
          <a:prstGeom prst="rect">
            <a:avLst/>
          </a:prstGeom>
        </p:spPr>
      </p:pic>
      <p:pic>
        <p:nvPicPr>
          <p:cNvPr id="61" name="図 60">
            <a:extLst>
              <a:ext uri="{FF2B5EF4-FFF2-40B4-BE49-F238E27FC236}">
                <a16:creationId xmlns:a16="http://schemas.microsoft.com/office/drawing/2014/main" id="{BBCBE677-E7DD-A1A2-0985-2C674020F547}"/>
              </a:ext>
            </a:extLst>
          </p:cNvPr>
          <p:cNvPicPr>
            <a:picLocks noChangeAspect="1"/>
          </p:cNvPicPr>
          <p:nvPr/>
        </p:nvPicPr>
        <p:blipFill>
          <a:blip r:embed="rId12">
            <a:clrChange>
              <a:clrFrom>
                <a:srgbClr val="FFFFFF"/>
              </a:clrFrom>
              <a:clrTo>
                <a:srgbClr val="FFFFFF">
                  <a:alpha val="0"/>
                </a:srgbClr>
              </a:clrTo>
            </a:clrChange>
            <a:duotone>
              <a:prstClr val="black"/>
              <a:srgbClr val="E71E1A">
                <a:tint val="45000"/>
                <a:satMod val="400000"/>
              </a:srgbClr>
            </a:duotone>
          </a:blip>
          <a:stretch>
            <a:fillRect/>
          </a:stretch>
        </p:blipFill>
        <p:spPr>
          <a:xfrm>
            <a:off x="5375444" y="3049836"/>
            <a:ext cx="706086" cy="677460"/>
          </a:xfrm>
          <a:prstGeom prst="rect">
            <a:avLst/>
          </a:prstGeom>
        </p:spPr>
      </p:pic>
      <p:pic>
        <p:nvPicPr>
          <p:cNvPr id="62" name="図 61">
            <a:extLst>
              <a:ext uri="{FF2B5EF4-FFF2-40B4-BE49-F238E27FC236}">
                <a16:creationId xmlns:a16="http://schemas.microsoft.com/office/drawing/2014/main" id="{236522DD-16F0-A988-BC50-6BC2AB6DC92D}"/>
              </a:ext>
            </a:extLst>
          </p:cNvPr>
          <p:cNvPicPr>
            <a:picLocks noChangeAspect="1"/>
          </p:cNvPicPr>
          <p:nvPr/>
        </p:nvPicPr>
        <p:blipFill>
          <a:blip r:embed="rId12">
            <a:clrChange>
              <a:clrFrom>
                <a:srgbClr val="FFFFFF"/>
              </a:clrFrom>
              <a:clrTo>
                <a:srgbClr val="FFFFFF">
                  <a:alpha val="0"/>
                </a:srgbClr>
              </a:clrTo>
            </a:clrChange>
            <a:duotone>
              <a:prstClr val="black"/>
              <a:srgbClr val="E71E1A">
                <a:tint val="45000"/>
                <a:satMod val="400000"/>
              </a:srgbClr>
            </a:duotone>
          </a:blip>
          <a:stretch>
            <a:fillRect/>
          </a:stretch>
        </p:blipFill>
        <p:spPr>
          <a:xfrm>
            <a:off x="3586180" y="4012518"/>
            <a:ext cx="706086" cy="677460"/>
          </a:xfrm>
          <a:prstGeom prst="rect">
            <a:avLst/>
          </a:prstGeom>
        </p:spPr>
      </p:pic>
      <p:pic>
        <p:nvPicPr>
          <p:cNvPr id="63" name="図 62">
            <a:extLst>
              <a:ext uri="{FF2B5EF4-FFF2-40B4-BE49-F238E27FC236}">
                <a16:creationId xmlns:a16="http://schemas.microsoft.com/office/drawing/2014/main" id="{8C7C4906-CE53-2D84-EFA2-F8C37BDFD015}"/>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31554" y="3550892"/>
            <a:ext cx="742950" cy="658228"/>
          </a:xfrm>
          <a:prstGeom prst="rect">
            <a:avLst/>
          </a:prstGeom>
        </p:spPr>
      </p:pic>
    </p:spTree>
    <p:extLst>
      <p:ext uri="{BB962C8B-B14F-4D97-AF65-F5344CB8AC3E}">
        <p14:creationId xmlns:p14="http://schemas.microsoft.com/office/powerpoint/2010/main" val="341704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F92F8B66-BE94-06A8-3255-CACD9E8C9A2B}"/>
              </a:ext>
            </a:extLst>
          </p:cNvPr>
          <p:cNvPicPr>
            <a:picLocks noChangeAspect="1"/>
          </p:cNvPicPr>
          <p:nvPr/>
        </p:nvPicPr>
        <p:blipFill>
          <a:blip r:embed="rId2"/>
          <a:stretch>
            <a:fillRect/>
          </a:stretch>
        </p:blipFill>
        <p:spPr>
          <a:xfrm>
            <a:off x="6254840" y="3230181"/>
            <a:ext cx="1211795" cy="992336"/>
          </a:xfrm>
          <a:prstGeom prst="rect">
            <a:avLst/>
          </a:prstGeom>
        </p:spPr>
      </p:pic>
      <p:pic>
        <p:nvPicPr>
          <p:cNvPr id="27" name="図 26">
            <a:extLst>
              <a:ext uri="{FF2B5EF4-FFF2-40B4-BE49-F238E27FC236}">
                <a16:creationId xmlns:a16="http://schemas.microsoft.com/office/drawing/2014/main" id="{399950A5-749D-2C12-BB8D-D67F06C0178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346078" y="3339703"/>
            <a:ext cx="1183170" cy="725169"/>
          </a:xfrm>
          <a:prstGeom prst="rect">
            <a:avLst/>
          </a:prstGeom>
        </p:spPr>
      </p:pic>
      <p:sp>
        <p:nvSpPr>
          <p:cNvPr id="2" name="テキスト プレースホルダー 1">
            <a:extLst>
              <a:ext uri="{FF2B5EF4-FFF2-40B4-BE49-F238E27FC236}">
                <a16:creationId xmlns:a16="http://schemas.microsoft.com/office/drawing/2014/main" id="{1398EA17-6F75-1076-013D-F40C31CDCFCB}"/>
              </a:ext>
            </a:extLst>
          </p:cNvPr>
          <p:cNvSpPr>
            <a:spLocks noGrp="1"/>
          </p:cNvSpPr>
          <p:nvPr>
            <p:ph type="body" sz="quarter" idx="15"/>
          </p:nvPr>
        </p:nvSpPr>
        <p:spPr/>
        <p:txBody>
          <a:bodyPr/>
          <a:lstStyle/>
          <a:p>
            <a:r>
              <a:rPr kumimoji="1" lang="ja-JP" altLang="en-US"/>
              <a:t>これまでのエンドポイント管理</a:t>
            </a:r>
          </a:p>
        </p:txBody>
      </p:sp>
      <p:sp>
        <p:nvSpPr>
          <p:cNvPr id="3" name="テキスト プレースホルダー 2">
            <a:extLst>
              <a:ext uri="{FF2B5EF4-FFF2-40B4-BE49-F238E27FC236}">
                <a16:creationId xmlns:a16="http://schemas.microsoft.com/office/drawing/2014/main" id="{2FA443A6-766B-AEF2-EBDE-166596B19D9E}"/>
              </a:ext>
            </a:extLst>
          </p:cNvPr>
          <p:cNvSpPr>
            <a:spLocks noGrp="1"/>
          </p:cNvSpPr>
          <p:nvPr>
            <p:ph type="body" sz="quarter" idx="11"/>
          </p:nvPr>
        </p:nvSpPr>
        <p:spPr>
          <a:xfrm>
            <a:off x="263132" y="690627"/>
            <a:ext cx="11665736" cy="835293"/>
          </a:xfrm>
        </p:spPr>
        <p:txBody>
          <a:bodyPr/>
          <a:lstStyle/>
          <a:p>
            <a:r>
              <a:rPr lang="ja-JP" altLang="en-US"/>
              <a:t>これまでの社内の</a:t>
            </a:r>
            <a:r>
              <a:rPr lang="en-US" altLang="ja-JP" dirty="0"/>
              <a:t> IT </a:t>
            </a:r>
            <a:r>
              <a:rPr lang="ja-JP" altLang="en-US"/>
              <a:t>資産（＝</a:t>
            </a:r>
            <a:r>
              <a:rPr lang="en-US" altLang="ja-JP" dirty="0"/>
              <a:t>PC</a:t>
            </a:r>
            <a:r>
              <a:rPr lang="ja-JP" altLang="en-US"/>
              <a:t>）管理は、</a:t>
            </a:r>
            <a:endParaRPr lang="en-US" altLang="ja-JP" dirty="0"/>
          </a:p>
          <a:p>
            <a:r>
              <a:rPr lang="ja-JP" altLang="en-US"/>
              <a:t>オンプレミス型の</a:t>
            </a:r>
            <a:r>
              <a:rPr lang="en-US" altLang="ja-JP" dirty="0"/>
              <a:t> IT </a:t>
            </a:r>
            <a:r>
              <a:rPr lang="ja-JP" altLang="en-US"/>
              <a:t>資産管理ツールで行うのが</a:t>
            </a:r>
            <a:r>
              <a:rPr lang="en-US" altLang="ja-JP" dirty="0"/>
              <a:t> </a:t>
            </a:r>
            <a:r>
              <a:rPr lang="ja-JP" altLang="en-US"/>
              <a:t>“当たり前”</a:t>
            </a:r>
            <a:endParaRPr kumimoji="1" lang="ja-JP" altLang="en-US"/>
          </a:p>
        </p:txBody>
      </p:sp>
      <p:sp>
        <p:nvSpPr>
          <p:cNvPr id="8" name="テキスト ボックス 7">
            <a:extLst>
              <a:ext uri="{FF2B5EF4-FFF2-40B4-BE49-F238E27FC236}">
                <a16:creationId xmlns:a16="http://schemas.microsoft.com/office/drawing/2014/main" id="{F2D76F09-673B-0E3C-0878-EC566ED9F927}"/>
              </a:ext>
            </a:extLst>
          </p:cNvPr>
          <p:cNvSpPr txBox="1"/>
          <p:nvPr/>
        </p:nvSpPr>
        <p:spPr>
          <a:xfrm>
            <a:off x="467982" y="1994175"/>
            <a:ext cx="3443380" cy="717119"/>
          </a:xfrm>
          <a:prstGeom prst="rect">
            <a:avLst/>
          </a:prstGeom>
          <a:noFill/>
        </p:spPr>
        <p:txBody>
          <a:bodyPr wrap="none" rtlCol="0">
            <a:spAutoFit/>
          </a:bodyPr>
          <a:lstStyle/>
          <a:p>
            <a:pPr algn="ctr">
              <a:lnSpc>
                <a:spcPct val="140000"/>
              </a:lnSpc>
            </a:pPr>
            <a:r>
              <a:rPr kumimoji="1" lang="ja-JP" altLang="en-US" sz="1600" b="1">
                <a:solidFill>
                  <a:schemeClr val="tx1">
                    <a:lumMod val="75000"/>
                    <a:lumOff val="25000"/>
                  </a:schemeClr>
                </a:solidFill>
                <a:latin typeface="+mn-ea"/>
              </a:rPr>
              <a:t>特に管理していない</a:t>
            </a:r>
            <a:r>
              <a:rPr kumimoji="1" lang="en-US" altLang="ja-JP" sz="1600" b="1">
                <a:solidFill>
                  <a:schemeClr val="tx1">
                    <a:lumMod val="75000"/>
                    <a:lumOff val="25000"/>
                  </a:schemeClr>
                </a:solidFill>
                <a:latin typeface="+mn-ea"/>
              </a:rPr>
              <a:t> or Excel </a:t>
            </a:r>
            <a:r>
              <a:rPr kumimoji="1" lang="ja-JP" altLang="en-US" sz="1600" b="1">
                <a:solidFill>
                  <a:schemeClr val="tx1">
                    <a:lumMod val="75000"/>
                    <a:lumOff val="25000"/>
                  </a:schemeClr>
                </a:solidFill>
                <a:latin typeface="+mn-ea"/>
              </a:rPr>
              <a:t>台帳</a:t>
            </a:r>
            <a:endParaRPr kumimoji="1" lang="en-US" altLang="ja-JP" sz="1600" b="1">
              <a:solidFill>
                <a:schemeClr val="tx1">
                  <a:lumMod val="75000"/>
                  <a:lumOff val="25000"/>
                </a:schemeClr>
              </a:solidFill>
              <a:latin typeface="+mn-ea"/>
            </a:endParaRPr>
          </a:p>
          <a:p>
            <a:pPr algn="ctr">
              <a:lnSpc>
                <a:spcPct val="140000"/>
              </a:lnSpc>
            </a:pPr>
            <a:r>
              <a:rPr kumimoji="1" lang="en-US" altLang="ja-JP" sz="1400">
                <a:solidFill>
                  <a:schemeClr val="tx1">
                    <a:lumMod val="75000"/>
                    <a:lumOff val="25000"/>
                  </a:schemeClr>
                </a:solidFill>
                <a:latin typeface="+mn-ea"/>
              </a:rPr>
              <a:t>1990</a:t>
            </a:r>
            <a:r>
              <a:rPr kumimoji="1" lang="ja-JP" altLang="en-US" sz="1400">
                <a:solidFill>
                  <a:schemeClr val="tx1">
                    <a:lumMod val="75000"/>
                    <a:lumOff val="25000"/>
                  </a:schemeClr>
                </a:solidFill>
                <a:latin typeface="+mn-ea"/>
              </a:rPr>
              <a:t>年代</a:t>
            </a:r>
            <a:r>
              <a:rPr kumimoji="1" lang="en-US" altLang="ja-JP" sz="1400">
                <a:solidFill>
                  <a:schemeClr val="tx1">
                    <a:lumMod val="75000"/>
                    <a:lumOff val="25000"/>
                  </a:schemeClr>
                </a:solidFill>
                <a:latin typeface="+mn-ea"/>
              </a:rPr>
              <a:t>〜2000</a:t>
            </a:r>
            <a:r>
              <a:rPr kumimoji="1" lang="ja-JP" altLang="en-US" sz="1400">
                <a:solidFill>
                  <a:schemeClr val="tx1">
                    <a:lumMod val="75000"/>
                    <a:lumOff val="25000"/>
                  </a:schemeClr>
                </a:solidFill>
                <a:latin typeface="+mn-ea"/>
              </a:rPr>
              <a:t>年代前半</a:t>
            </a:r>
            <a:endParaRPr kumimoji="1" lang="en-US" altLang="ja-JP" sz="1400">
              <a:solidFill>
                <a:schemeClr val="tx1">
                  <a:lumMod val="75000"/>
                  <a:lumOff val="25000"/>
                </a:schemeClr>
              </a:solidFill>
              <a:latin typeface="+mn-ea"/>
            </a:endParaRPr>
          </a:p>
        </p:txBody>
      </p:sp>
      <p:sp>
        <p:nvSpPr>
          <p:cNvPr id="9" name="三角形 8">
            <a:extLst>
              <a:ext uri="{FF2B5EF4-FFF2-40B4-BE49-F238E27FC236}">
                <a16:creationId xmlns:a16="http://schemas.microsoft.com/office/drawing/2014/main" id="{315EE5E8-339E-D518-769B-40DC9763E3E2}"/>
              </a:ext>
            </a:extLst>
          </p:cNvPr>
          <p:cNvSpPr/>
          <p:nvPr/>
        </p:nvSpPr>
        <p:spPr>
          <a:xfrm>
            <a:off x="2047314" y="4775102"/>
            <a:ext cx="233764" cy="1665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id="{854A7256-FB82-AAA5-C95B-2B5BF5F89122}"/>
              </a:ext>
            </a:extLst>
          </p:cNvPr>
          <p:cNvSpPr/>
          <p:nvPr/>
        </p:nvSpPr>
        <p:spPr>
          <a:xfrm>
            <a:off x="596044" y="4931298"/>
            <a:ext cx="3136305" cy="763941"/>
          </a:xfrm>
          <a:prstGeom prst="roundRect">
            <a:avLst>
              <a:gd name="adj" fmla="val 950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en-US" altLang="ja-JP" sz="1400" dirty="0">
                <a:solidFill>
                  <a:schemeClr val="bg1"/>
                </a:solidFill>
                <a:latin typeface="+mn-ea"/>
              </a:rPr>
              <a:t>PC </a:t>
            </a:r>
            <a:r>
              <a:rPr lang="ja-JP" altLang="en-US" sz="1400">
                <a:solidFill>
                  <a:schemeClr val="bg1"/>
                </a:solidFill>
                <a:latin typeface="+mn-ea"/>
              </a:rPr>
              <a:t>そのものが「資産」の時代</a:t>
            </a:r>
            <a:endParaRPr lang="en-US" altLang="ja-JP" sz="1400" dirty="0">
              <a:solidFill>
                <a:schemeClr val="bg1"/>
              </a:solidFill>
              <a:latin typeface="+mn-ea"/>
            </a:endParaRPr>
          </a:p>
          <a:p>
            <a:pPr algn="ctr">
              <a:lnSpc>
                <a:spcPct val="120000"/>
              </a:lnSpc>
            </a:pPr>
            <a:r>
              <a:rPr lang="ja-JP" altLang="en-US" sz="1400">
                <a:solidFill>
                  <a:schemeClr val="bg1"/>
                </a:solidFill>
                <a:latin typeface="+mn-ea"/>
              </a:rPr>
              <a:t>誰がどの</a:t>
            </a:r>
            <a:r>
              <a:rPr lang="en-US" altLang="ja-JP" sz="1400" dirty="0">
                <a:solidFill>
                  <a:schemeClr val="bg1"/>
                </a:solidFill>
                <a:latin typeface="+mn-ea"/>
              </a:rPr>
              <a:t> PC </a:t>
            </a:r>
            <a:r>
              <a:rPr lang="ja-JP" altLang="en-US" sz="1400">
                <a:solidFill>
                  <a:schemeClr val="bg1"/>
                </a:solidFill>
                <a:latin typeface="+mn-ea"/>
              </a:rPr>
              <a:t>を保有しているか？</a:t>
            </a:r>
            <a:endParaRPr lang="en-US" altLang="ja-JP" sz="1400" dirty="0">
              <a:solidFill>
                <a:schemeClr val="bg1"/>
              </a:solidFill>
              <a:latin typeface="+mn-ea"/>
            </a:endParaRPr>
          </a:p>
        </p:txBody>
      </p:sp>
      <p:grpSp>
        <p:nvGrpSpPr>
          <p:cNvPr id="11" name="グループ化 10">
            <a:extLst>
              <a:ext uri="{FF2B5EF4-FFF2-40B4-BE49-F238E27FC236}">
                <a16:creationId xmlns:a16="http://schemas.microsoft.com/office/drawing/2014/main" id="{1AD9B3C0-3FDB-A038-72BD-CCC5F43A3E48}"/>
              </a:ext>
            </a:extLst>
          </p:cNvPr>
          <p:cNvGrpSpPr/>
          <p:nvPr/>
        </p:nvGrpSpPr>
        <p:grpSpPr>
          <a:xfrm>
            <a:off x="4479614" y="1994174"/>
            <a:ext cx="3136305" cy="3701065"/>
            <a:chOff x="4479614" y="1931114"/>
            <a:chExt cx="3136305" cy="3701065"/>
          </a:xfrm>
        </p:grpSpPr>
        <p:sp>
          <p:nvSpPr>
            <p:cNvPr id="12" name="テキスト ボックス 11">
              <a:extLst>
                <a:ext uri="{FF2B5EF4-FFF2-40B4-BE49-F238E27FC236}">
                  <a16:creationId xmlns:a16="http://schemas.microsoft.com/office/drawing/2014/main" id="{2FEC8226-9463-2E9B-2DD5-8AF67734F997}"/>
                </a:ext>
              </a:extLst>
            </p:cNvPr>
            <p:cNvSpPr txBox="1"/>
            <p:nvPr/>
          </p:nvSpPr>
          <p:spPr>
            <a:xfrm>
              <a:off x="4629809" y="1931114"/>
              <a:ext cx="2698175" cy="717119"/>
            </a:xfrm>
            <a:prstGeom prst="rect">
              <a:avLst/>
            </a:prstGeom>
            <a:noFill/>
          </p:spPr>
          <p:txBody>
            <a:bodyPr wrap="none" rtlCol="0">
              <a:spAutoFit/>
            </a:bodyPr>
            <a:lstStyle/>
            <a:p>
              <a:pPr algn="ctr">
                <a:lnSpc>
                  <a:spcPct val="140000"/>
                </a:lnSpc>
              </a:pPr>
              <a:r>
                <a:rPr kumimoji="1" lang="en-US" altLang="ja-JP" sz="1600" b="1">
                  <a:solidFill>
                    <a:schemeClr val="tx1">
                      <a:lumMod val="75000"/>
                      <a:lumOff val="25000"/>
                    </a:schemeClr>
                  </a:solidFill>
                  <a:latin typeface="+mn-ea"/>
                </a:rPr>
                <a:t>IT </a:t>
              </a:r>
              <a:r>
                <a:rPr kumimoji="1" lang="ja-JP" altLang="en-US" sz="1600" b="1">
                  <a:solidFill>
                    <a:schemeClr val="tx1">
                      <a:lumMod val="75000"/>
                      <a:lumOff val="25000"/>
                    </a:schemeClr>
                  </a:solidFill>
                  <a:latin typeface="+mn-ea"/>
                </a:rPr>
                <a:t>資産管理ツールを導入</a:t>
              </a:r>
              <a:endParaRPr kumimoji="1" lang="en-US" altLang="ja-JP" sz="1600" b="1">
                <a:solidFill>
                  <a:schemeClr val="tx1">
                    <a:lumMod val="75000"/>
                    <a:lumOff val="25000"/>
                  </a:schemeClr>
                </a:solidFill>
                <a:latin typeface="+mn-ea"/>
              </a:endParaRPr>
            </a:p>
            <a:p>
              <a:pPr algn="ctr">
                <a:lnSpc>
                  <a:spcPct val="140000"/>
                </a:lnSpc>
              </a:pPr>
              <a:r>
                <a:rPr kumimoji="1" lang="en-US" altLang="ja-JP" sz="1400">
                  <a:solidFill>
                    <a:schemeClr val="tx1">
                      <a:lumMod val="75000"/>
                      <a:lumOff val="25000"/>
                    </a:schemeClr>
                  </a:solidFill>
                  <a:latin typeface="+mn-ea"/>
                </a:rPr>
                <a:t>2000</a:t>
              </a:r>
              <a:r>
                <a:rPr kumimoji="1" lang="ja-JP" altLang="en-US" sz="1400">
                  <a:solidFill>
                    <a:schemeClr val="tx1">
                      <a:lumMod val="75000"/>
                      <a:lumOff val="25000"/>
                    </a:schemeClr>
                  </a:solidFill>
                  <a:latin typeface="+mn-ea"/>
                </a:rPr>
                <a:t>年代後半</a:t>
              </a:r>
              <a:r>
                <a:rPr kumimoji="1" lang="en-US" altLang="ja-JP" sz="1400">
                  <a:solidFill>
                    <a:schemeClr val="tx1">
                      <a:lumMod val="75000"/>
                      <a:lumOff val="25000"/>
                    </a:schemeClr>
                  </a:solidFill>
                  <a:latin typeface="+mn-ea"/>
                </a:rPr>
                <a:t>〜2010</a:t>
              </a:r>
              <a:r>
                <a:rPr kumimoji="1" lang="ja-JP" altLang="en-US" sz="1400">
                  <a:solidFill>
                    <a:schemeClr val="tx1">
                      <a:lumMod val="75000"/>
                      <a:lumOff val="25000"/>
                    </a:schemeClr>
                  </a:solidFill>
                  <a:latin typeface="+mn-ea"/>
                </a:rPr>
                <a:t>年代前半</a:t>
              </a:r>
            </a:p>
          </p:txBody>
        </p:sp>
        <p:cxnSp>
          <p:nvCxnSpPr>
            <p:cNvPr id="15" name="直線矢印コネクタ 14">
              <a:extLst>
                <a:ext uri="{FF2B5EF4-FFF2-40B4-BE49-F238E27FC236}">
                  <a16:creationId xmlns:a16="http://schemas.microsoft.com/office/drawing/2014/main" id="{14804DAF-B950-60F7-A8DB-3DF5F21A3C86}"/>
                </a:ext>
              </a:extLst>
            </p:cNvPr>
            <p:cNvCxnSpPr/>
            <p:nvPr/>
          </p:nvCxnSpPr>
          <p:spPr>
            <a:xfrm>
              <a:off x="5569774" y="3613125"/>
              <a:ext cx="608037" cy="0"/>
            </a:xfrm>
            <a:prstGeom prst="straightConnector1">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三角形 15">
              <a:extLst>
                <a:ext uri="{FF2B5EF4-FFF2-40B4-BE49-F238E27FC236}">
                  <a16:creationId xmlns:a16="http://schemas.microsoft.com/office/drawing/2014/main" id="{F184A16B-3E83-FAB9-1206-42706AAEA9CE}"/>
                </a:ext>
              </a:extLst>
            </p:cNvPr>
            <p:cNvSpPr/>
            <p:nvPr/>
          </p:nvSpPr>
          <p:spPr>
            <a:xfrm>
              <a:off x="5930884" y="4712042"/>
              <a:ext cx="233764" cy="1665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7" name="角丸四角形 16">
              <a:extLst>
                <a:ext uri="{FF2B5EF4-FFF2-40B4-BE49-F238E27FC236}">
                  <a16:creationId xmlns:a16="http://schemas.microsoft.com/office/drawing/2014/main" id="{12A48B54-23EA-3000-AE82-F8F6B4A8C905}"/>
                </a:ext>
              </a:extLst>
            </p:cNvPr>
            <p:cNvSpPr/>
            <p:nvPr/>
          </p:nvSpPr>
          <p:spPr>
            <a:xfrm>
              <a:off x="4479614" y="4868238"/>
              <a:ext cx="3136305" cy="763941"/>
            </a:xfrm>
            <a:prstGeom prst="roundRect">
              <a:avLst>
                <a:gd name="adj" fmla="val 950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en-US" altLang="ja-JP" sz="1400">
                  <a:solidFill>
                    <a:schemeClr val="bg1"/>
                  </a:solidFill>
                  <a:latin typeface="+mn-ea"/>
                </a:rPr>
                <a:t>PC </a:t>
              </a:r>
              <a:r>
                <a:rPr lang="ja-JP" altLang="en-US" sz="1400">
                  <a:solidFill>
                    <a:schemeClr val="bg1"/>
                  </a:solidFill>
                  <a:latin typeface="+mn-ea"/>
                </a:rPr>
                <a:t>内に保存されるデータが資産</a:t>
              </a:r>
              <a:endParaRPr lang="en-US" altLang="ja-JP" sz="1400">
                <a:solidFill>
                  <a:schemeClr val="bg1"/>
                </a:solidFill>
                <a:latin typeface="+mn-ea"/>
              </a:endParaRPr>
            </a:p>
            <a:p>
              <a:pPr algn="ctr">
                <a:lnSpc>
                  <a:spcPct val="120000"/>
                </a:lnSpc>
              </a:pPr>
              <a:r>
                <a:rPr lang="ja-JP" altLang="en-US" sz="1400">
                  <a:solidFill>
                    <a:schemeClr val="bg1"/>
                  </a:solidFill>
                  <a:latin typeface="+mn-ea"/>
                </a:rPr>
                <a:t>専門ツールの導入の必要性</a:t>
              </a:r>
              <a:endParaRPr lang="en-US" altLang="ja-JP" sz="1400">
                <a:solidFill>
                  <a:schemeClr val="bg1"/>
                </a:solidFill>
                <a:latin typeface="+mn-ea"/>
              </a:endParaRPr>
            </a:p>
          </p:txBody>
        </p:sp>
      </p:grpSp>
      <p:grpSp>
        <p:nvGrpSpPr>
          <p:cNvPr id="18" name="グループ化 17">
            <a:extLst>
              <a:ext uri="{FF2B5EF4-FFF2-40B4-BE49-F238E27FC236}">
                <a16:creationId xmlns:a16="http://schemas.microsoft.com/office/drawing/2014/main" id="{E2B50763-A093-9923-AEE8-A58A94CE31F2}"/>
              </a:ext>
            </a:extLst>
          </p:cNvPr>
          <p:cNvGrpSpPr/>
          <p:nvPr/>
        </p:nvGrpSpPr>
        <p:grpSpPr>
          <a:xfrm>
            <a:off x="8220307" y="1994174"/>
            <a:ext cx="3366627" cy="3701065"/>
            <a:chOff x="8220307" y="1931114"/>
            <a:chExt cx="3366627" cy="3701065"/>
          </a:xfrm>
        </p:grpSpPr>
        <p:sp>
          <p:nvSpPr>
            <p:cNvPr id="19" name="テキスト ボックス 18">
              <a:extLst>
                <a:ext uri="{FF2B5EF4-FFF2-40B4-BE49-F238E27FC236}">
                  <a16:creationId xmlns:a16="http://schemas.microsoft.com/office/drawing/2014/main" id="{5E259C25-E81C-1DE7-3CCD-F0137F791B5B}"/>
                </a:ext>
              </a:extLst>
            </p:cNvPr>
            <p:cNvSpPr txBox="1"/>
            <p:nvPr/>
          </p:nvSpPr>
          <p:spPr>
            <a:xfrm>
              <a:off x="8220307" y="1931114"/>
              <a:ext cx="3366627" cy="717119"/>
            </a:xfrm>
            <a:prstGeom prst="rect">
              <a:avLst/>
            </a:prstGeom>
            <a:noFill/>
          </p:spPr>
          <p:txBody>
            <a:bodyPr wrap="none" rtlCol="0">
              <a:spAutoFit/>
            </a:bodyPr>
            <a:lstStyle/>
            <a:p>
              <a:pPr algn="ctr">
                <a:lnSpc>
                  <a:spcPct val="140000"/>
                </a:lnSpc>
              </a:pPr>
              <a:r>
                <a:rPr kumimoji="1" lang="en-US" altLang="ja-JP" sz="1600" b="1" dirty="0">
                  <a:solidFill>
                    <a:srgbClr val="E71E1A"/>
                  </a:solidFill>
                  <a:latin typeface="+mn-ea"/>
                </a:rPr>
                <a:t>IT </a:t>
              </a:r>
              <a:r>
                <a:rPr kumimoji="1" lang="ja-JP" altLang="en-US" sz="1600" b="1">
                  <a:solidFill>
                    <a:srgbClr val="E71E1A"/>
                  </a:solidFill>
                  <a:latin typeface="+mn-ea"/>
                </a:rPr>
                <a:t>資産管理ツールのクラウド検討</a:t>
              </a:r>
              <a:endParaRPr kumimoji="1" lang="en-US" altLang="ja-JP" sz="1600" b="1" dirty="0">
                <a:solidFill>
                  <a:srgbClr val="E71E1A"/>
                </a:solidFill>
                <a:latin typeface="+mn-ea"/>
              </a:endParaRPr>
            </a:p>
            <a:p>
              <a:pPr algn="ctr">
                <a:lnSpc>
                  <a:spcPct val="140000"/>
                </a:lnSpc>
              </a:pPr>
              <a:r>
                <a:rPr kumimoji="1" lang="en-US" altLang="ja-JP" sz="1400" dirty="0">
                  <a:solidFill>
                    <a:srgbClr val="E71E1A"/>
                  </a:solidFill>
                  <a:latin typeface="+mn-ea"/>
                </a:rPr>
                <a:t>2010</a:t>
              </a:r>
              <a:r>
                <a:rPr kumimoji="1" lang="ja-JP" altLang="en-US" sz="1400">
                  <a:solidFill>
                    <a:srgbClr val="E71E1A"/>
                  </a:solidFill>
                  <a:latin typeface="+mn-ea"/>
                </a:rPr>
                <a:t>年代後半</a:t>
              </a:r>
              <a:r>
                <a:rPr kumimoji="1" lang="en-US" altLang="ja-JP" sz="1400" dirty="0">
                  <a:solidFill>
                    <a:srgbClr val="E71E1A"/>
                  </a:solidFill>
                  <a:latin typeface="+mn-ea"/>
                </a:rPr>
                <a:t>〜</a:t>
              </a:r>
              <a:r>
                <a:rPr kumimoji="1" lang="ja-JP" altLang="en-US" sz="1400">
                  <a:solidFill>
                    <a:srgbClr val="E71E1A"/>
                  </a:solidFill>
                  <a:latin typeface="+mn-ea"/>
                </a:rPr>
                <a:t>現在</a:t>
              </a:r>
            </a:p>
          </p:txBody>
        </p:sp>
        <p:cxnSp>
          <p:nvCxnSpPr>
            <p:cNvPr id="22" name="直線矢印コネクタ 21">
              <a:extLst>
                <a:ext uri="{FF2B5EF4-FFF2-40B4-BE49-F238E27FC236}">
                  <a16:creationId xmlns:a16="http://schemas.microsoft.com/office/drawing/2014/main" id="{030D70F9-D0AA-EE85-E971-067E3FC4A51D}"/>
                </a:ext>
              </a:extLst>
            </p:cNvPr>
            <p:cNvCxnSpPr/>
            <p:nvPr/>
          </p:nvCxnSpPr>
          <p:spPr>
            <a:xfrm>
              <a:off x="9699177" y="3610864"/>
              <a:ext cx="608037" cy="0"/>
            </a:xfrm>
            <a:prstGeom prst="straightConnector1">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三角形 22">
              <a:extLst>
                <a:ext uri="{FF2B5EF4-FFF2-40B4-BE49-F238E27FC236}">
                  <a16:creationId xmlns:a16="http://schemas.microsoft.com/office/drawing/2014/main" id="{364B366D-61EF-21EB-2C77-AEF7098B558F}"/>
                </a:ext>
              </a:extLst>
            </p:cNvPr>
            <p:cNvSpPr/>
            <p:nvPr/>
          </p:nvSpPr>
          <p:spPr>
            <a:xfrm>
              <a:off x="9844213" y="4712042"/>
              <a:ext cx="233764" cy="166545"/>
            </a:xfrm>
            <a:prstGeom prst="triangle">
              <a:avLst/>
            </a:prstGeom>
            <a:solidFill>
              <a:srgbClr val="E71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角丸四角形 23">
              <a:extLst>
                <a:ext uri="{FF2B5EF4-FFF2-40B4-BE49-F238E27FC236}">
                  <a16:creationId xmlns:a16="http://schemas.microsoft.com/office/drawing/2014/main" id="{F08BA269-31AE-A9B5-165A-24B3D88D4D7C}"/>
                </a:ext>
              </a:extLst>
            </p:cNvPr>
            <p:cNvSpPr/>
            <p:nvPr/>
          </p:nvSpPr>
          <p:spPr>
            <a:xfrm>
              <a:off x="8392943" y="4868238"/>
              <a:ext cx="3136305" cy="763941"/>
            </a:xfrm>
            <a:prstGeom prst="roundRect">
              <a:avLst>
                <a:gd name="adj" fmla="val 9506"/>
              </a:avLst>
            </a:prstGeom>
            <a:solidFill>
              <a:srgbClr val="E71E1A"/>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ja-JP" altLang="en-US" sz="1400">
                  <a:solidFill>
                    <a:schemeClr val="bg1"/>
                  </a:solidFill>
                  <a:latin typeface="+mn-ea"/>
                </a:rPr>
                <a:t>オンプレミスの</a:t>
              </a:r>
              <a:r>
                <a:rPr lang="en-US" altLang="ja-JP" sz="1400">
                  <a:solidFill>
                    <a:schemeClr val="bg1"/>
                  </a:solidFill>
                  <a:latin typeface="+mn-ea"/>
                </a:rPr>
                <a:t> IT </a:t>
              </a:r>
              <a:r>
                <a:rPr lang="ja-JP" altLang="en-US" sz="1400">
                  <a:solidFill>
                    <a:schemeClr val="bg1"/>
                  </a:solidFill>
                  <a:latin typeface="+mn-ea"/>
                </a:rPr>
                <a:t>資産管理ツールをクラウド化</a:t>
              </a:r>
              <a:r>
                <a:rPr lang="en-US" altLang="ja-JP" sz="1400" baseline="30000">
                  <a:solidFill>
                    <a:schemeClr val="bg1"/>
                  </a:solidFill>
                  <a:latin typeface="+mn-ea"/>
                </a:rPr>
                <a:t>※</a:t>
              </a:r>
              <a:r>
                <a:rPr lang="ja-JP" altLang="en-US" sz="1400">
                  <a:solidFill>
                    <a:schemeClr val="bg1"/>
                  </a:solidFill>
                  <a:latin typeface="+mn-ea"/>
                </a:rPr>
                <a:t>する動き</a:t>
              </a:r>
              <a:endParaRPr lang="en-US" altLang="ja-JP" sz="1400">
                <a:solidFill>
                  <a:schemeClr val="bg1"/>
                </a:solidFill>
                <a:latin typeface="+mn-ea"/>
              </a:endParaRPr>
            </a:p>
          </p:txBody>
        </p:sp>
      </p:grpSp>
      <p:sp>
        <p:nvSpPr>
          <p:cNvPr id="25" name="テキスト ボックス 24">
            <a:extLst>
              <a:ext uri="{FF2B5EF4-FFF2-40B4-BE49-F238E27FC236}">
                <a16:creationId xmlns:a16="http://schemas.microsoft.com/office/drawing/2014/main" id="{44A47264-F4DA-D724-07E4-D3D93ACA0F43}"/>
              </a:ext>
            </a:extLst>
          </p:cNvPr>
          <p:cNvSpPr txBox="1"/>
          <p:nvPr/>
        </p:nvSpPr>
        <p:spPr>
          <a:xfrm>
            <a:off x="7327984" y="6398648"/>
            <a:ext cx="4709804" cy="232051"/>
          </a:xfrm>
          <a:prstGeom prst="rect">
            <a:avLst/>
          </a:prstGeom>
          <a:noFill/>
        </p:spPr>
        <p:txBody>
          <a:bodyPr wrap="square" rtlCol="0">
            <a:spAutoFit/>
          </a:bodyPr>
          <a:lstStyle/>
          <a:p>
            <a:pPr algn="r">
              <a:lnSpc>
                <a:spcPct val="120000"/>
              </a:lnSpc>
            </a:pPr>
            <a:r>
              <a:rPr lang="en-US" altLang="ja-JP" sz="800">
                <a:solidFill>
                  <a:schemeClr val="tx1">
                    <a:lumMod val="75000"/>
                    <a:lumOff val="25000"/>
                  </a:schemeClr>
                </a:solidFill>
                <a:latin typeface="+mn-ea"/>
              </a:rPr>
              <a:t>※ </a:t>
            </a:r>
            <a:r>
              <a:rPr lang="ja-JP" altLang="en-US" sz="800">
                <a:solidFill>
                  <a:schemeClr val="tx1">
                    <a:lumMod val="75000"/>
                    <a:lumOff val="25000"/>
                  </a:schemeClr>
                </a:solidFill>
                <a:latin typeface="+mn-ea"/>
              </a:rPr>
              <a:t>オンプレミス型のツールを</a:t>
            </a:r>
            <a:r>
              <a:rPr lang="en-US" altLang="ja-JP" sz="800">
                <a:solidFill>
                  <a:schemeClr val="tx1">
                    <a:lumMod val="75000"/>
                    <a:lumOff val="25000"/>
                  </a:schemeClr>
                </a:solidFill>
                <a:latin typeface="+mn-ea"/>
              </a:rPr>
              <a:t> AWS </a:t>
            </a:r>
            <a:r>
              <a:rPr lang="ja-JP" altLang="en-US" sz="800">
                <a:solidFill>
                  <a:schemeClr val="tx1">
                    <a:lumMod val="75000"/>
                    <a:lumOff val="25000"/>
                  </a:schemeClr>
                </a:solidFill>
                <a:latin typeface="+mn-ea"/>
              </a:rPr>
              <a:t>や</a:t>
            </a:r>
            <a:r>
              <a:rPr lang="en-US" altLang="ja-JP" sz="800">
                <a:solidFill>
                  <a:schemeClr val="tx1">
                    <a:lumMod val="75000"/>
                    <a:lumOff val="25000"/>
                  </a:schemeClr>
                </a:solidFill>
                <a:latin typeface="+mn-ea"/>
              </a:rPr>
              <a:t> Microsoft Azure </a:t>
            </a:r>
            <a:r>
              <a:rPr lang="ja-JP" altLang="en-US" sz="800">
                <a:solidFill>
                  <a:schemeClr val="tx1">
                    <a:lumMod val="75000"/>
                    <a:lumOff val="25000"/>
                  </a:schemeClr>
                </a:solidFill>
                <a:latin typeface="+mn-ea"/>
              </a:rPr>
              <a:t>などの</a:t>
            </a:r>
            <a:r>
              <a:rPr lang="en-US" altLang="ja-JP" sz="800">
                <a:solidFill>
                  <a:schemeClr val="tx1">
                    <a:lumMod val="75000"/>
                    <a:lumOff val="25000"/>
                  </a:schemeClr>
                </a:solidFill>
                <a:latin typeface="+mn-ea"/>
              </a:rPr>
              <a:t> IaaS </a:t>
            </a:r>
            <a:r>
              <a:rPr lang="ja-JP" altLang="en-US" sz="800">
                <a:solidFill>
                  <a:schemeClr val="tx1">
                    <a:lumMod val="75000"/>
                    <a:lumOff val="25000"/>
                  </a:schemeClr>
                </a:solidFill>
                <a:latin typeface="+mn-ea"/>
              </a:rPr>
              <a:t>に構築することも含む</a:t>
            </a:r>
            <a:endParaRPr lang="en-US" altLang="ja-JP" sz="800">
              <a:solidFill>
                <a:schemeClr val="tx1">
                  <a:lumMod val="75000"/>
                  <a:lumOff val="25000"/>
                </a:schemeClr>
              </a:solidFill>
              <a:latin typeface="+mn-ea"/>
            </a:endParaRPr>
          </a:p>
        </p:txBody>
      </p:sp>
      <p:pic>
        <p:nvPicPr>
          <p:cNvPr id="28" name="図 27">
            <a:extLst>
              <a:ext uri="{FF2B5EF4-FFF2-40B4-BE49-F238E27FC236}">
                <a16:creationId xmlns:a16="http://schemas.microsoft.com/office/drawing/2014/main" id="{391E414D-83F3-E773-9363-929B2B52BD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479379" y="3354342"/>
            <a:ext cx="1108364" cy="808182"/>
          </a:xfrm>
          <a:prstGeom prst="rect">
            <a:avLst/>
          </a:prstGeom>
        </p:spPr>
      </p:pic>
      <p:pic>
        <p:nvPicPr>
          <p:cNvPr id="29" name="図 28">
            <a:extLst>
              <a:ext uri="{FF2B5EF4-FFF2-40B4-BE49-F238E27FC236}">
                <a16:creationId xmlns:a16="http://schemas.microsoft.com/office/drawing/2014/main" id="{8D6C3F92-354F-1100-363F-D45A4E9F343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5965" y="3036917"/>
            <a:ext cx="949960" cy="1327150"/>
          </a:xfrm>
          <a:prstGeom prst="rect">
            <a:avLst/>
          </a:prstGeom>
        </p:spPr>
      </p:pic>
      <p:pic>
        <p:nvPicPr>
          <p:cNvPr id="30" name="図 29">
            <a:extLst>
              <a:ext uri="{FF2B5EF4-FFF2-40B4-BE49-F238E27FC236}">
                <a16:creationId xmlns:a16="http://schemas.microsoft.com/office/drawing/2014/main" id="{05333F70-6BF0-4D85-2735-9D2F3AD6C709}"/>
              </a:ext>
            </a:extLst>
          </p:cNvPr>
          <p:cNvPicPr>
            <a:picLocks noChangeAspect="1"/>
          </p:cNvPicPr>
          <p:nvPr/>
        </p:nvPicPr>
        <p:blipFill>
          <a:blip r:embed="rId6"/>
          <a:stretch>
            <a:fillRect/>
          </a:stretch>
        </p:blipFill>
        <p:spPr>
          <a:xfrm>
            <a:off x="1046596" y="2985650"/>
            <a:ext cx="1117600" cy="1358900"/>
          </a:xfrm>
          <a:prstGeom prst="rect">
            <a:avLst/>
          </a:prstGeom>
        </p:spPr>
      </p:pic>
      <p:pic>
        <p:nvPicPr>
          <p:cNvPr id="31" name="図 30">
            <a:extLst>
              <a:ext uri="{FF2B5EF4-FFF2-40B4-BE49-F238E27FC236}">
                <a16:creationId xmlns:a16="http://schemas.microsoft.com/office/drawing/2014/main" id="{4400A619-2EC8-1DC3-11DF-0A78E602952B}"/>
              </a:ext>
            </a:extLst>
          </p:cNvPr>
          <p:cNvPicPr>
            <a:picLocks noChangeAspect="1"/>
          </p:cNvPicPr>
          <p:nvPr/>
        </p:nvPicPr>
        <p:blipFill>
          <a:blip r:embed="rId6"/>
          <a:stretch>
            <a:fillRect/>
          </a:stretch>
        </p:blipFill>
        <p:spPr>
          <a:xfrm>
            <a:off x="2257480" y="2985650"/>
            <a:ext cx="1117600" cy="1358900"/>
          </a:xfrm>
          <a:prstGeom prst="rect">
            <a:avLst/>
          </a:prstGeom>
        </p:spPr>
      </p:pic>
    </p:spTree>
    <p:extLst>
      <p:ext uri="{BB962C8B-B14F-4D97-AF65-F5344CB8AC3E}">
        <p14:creationId xmlns:p14="http://schemas.microsoft.com/office/powerpoint/2010/main" val="224189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02AAA22-EE21-87B8-FD98-AEC05EA7E5B8}"/>
              </a:ext>
            </a:extLst>
          </p:cNvPr>
          <p:cNvSpPr>
            <a:spLocks noGrp="1"/>
          </p:cNvSpPr>
          <p:nvPr>
            <p:ph type="body" sz="quarter" idx="15"/>
          </p:nvPr>
        </p:nvSpPr>
        <p:spPr/>
        <p:txBody>
          <a:bodyPr/>
          <a:lstStyle/>
          <a:p>
            <a:r>
              <a:rPr kumimoji="1" lang="en-US" altLang="ja-JP" dirty="0"/>
              <a:t>IT </a:t>
            </a:r>
            <a:r>
              <a:rPr kumimoji="1" lang="ja-JP" altLang="en-US"/>
              <a:t>資産管理ツールのクラウド検討</a:t>
            </a:r>
            <a:r>
              <a:rPr kumimoji="1" lang="en-US" altLang="ja-JP" baseline="30000" dirty="0"/>
              <a:t>※</a:t>
            </a:r>
            <a:endParaRPr kumimoji="1" lang="ja-JP" altLang="en-US" baseline="30000"/>
          </a:p>
        </p:txBody>
      </p:sp>
      <p:sp>
        <p:nvSpPr>
          <p:cNvPr id="3" name="テキスト プレースホルダー 2">
            <a:extLst>
              <a:ext uri="{FF2B5EF4-FFF2-40B4-BE49-F238E27FC236}">
                <a16:creationId xmlns:a16="http://schemas.microsoft.com/office/drawing/2014/main" id="{E7548D12-39C1-217B-CAB7-EB49D85E0525}"/>
              </a:ext>
            </a:extLst>
          </p:cNvPr>
          <p:cNvSpPr>
            <a:spLocks noGrp="1"/>
          </p:cNvSpPr>
          <p:nvPr>
            <p:ph type="body" sz="quarter" idx="11"/>
          </p:nvPr>
        </p:nvSpPr>
        <p:spPr>
          <a:xfrm>
            <a:off x="263132" y="690627"/>
            <a:ext cx="11665736" cy="835293"/>
          </a:xfrm>
        </p:spPr>
        <p:txBody>
          <a:bodyPr/>
          <a:lstStyle/>
          <a:p>
            <a:r>
              <a:rPr kumimoji="1" lang="en-US" altLang="ja-JP" dirty="0"/>
              <a:t>IT </a:t>
            </a:r>
            <a:r>
              <a:rPr kumimoji="1" lang="ja-JP" altLang="en-US"/>
              <a:t>資産管理ツールの導入（予定含む）率は</a:t>
            </a:r>
            <a:r>
              <a:rPr kumimoji="1" lang="en-US" altLang="ja-JP" dirty="0"/>
              <a:t> </a:t>
            </a:r>
            <a:r>
              <a:rPr lang="en-US" altLang="ja-JP" dirty="0"/>
              <a:t>80%</a:t>
            </a:r>
            <a:r>
              <a:rPr lang="ja-JP" altLang="en-US"/>
              <a:t>以上、</a:t>
            </a:r>
            <a:endParaRPr lang="en-US" altLang="ja-JP" dirty="0"/>
          </a:p>
          <a:p>
            <a:r>
              <a:rPr kumimoji="1" lang="ja-JP" altLang="en-US"/>
              <a:t>そのうちクラウド型のツールの導入</a:t>
            </a:r>
            <a:r>
              <a:rPr kumimoji="1" lang="en-US" altLang="ja-JP" dirty="0"/>
              <a:t> or </a:t>
            </a:r>
            <a:r>
              <a:rPr kumimoji="1" lang="ja-JP" altLang="en-US"/>
              <a:t>検討</a:t>
            </a:r>
            <a:r>
              <a:rPr lang="ja-JP" altLang="en-US"/>
              <a:t>も</a:t>
            </a:r>
            <a:r>
              <a:rPr lang="en-US" altLang="ja-JP" dirty="0"/>
              <a:t> 80%</a:t>
            </a:r>
            <a:r>
              <a:rPr lang="ja-JP" altLang="en-US"/>
              <a:t>以上にのぼる</a:t>
            </a:r>
            <a:endParaRPr kumimoji="1" lang="ja-JP" altLang="en-US"/>
          </a:p>
        </p:txBody>
      </p:sp>
      <p:sp>
        <p:nvSpPr>
          <p:cNvPr id="6" name="テキスト ボックス 5">
            <a:extLst>
              <a:ext uri="{FF2B5EF4-FFF2-40B4-BE49-F238E27FC236}">
                <a16:creationId xmlns:a16="http://schemas.microsoft.com/office/drawing/2014/main" id="{D871A9DE-9A7B-A8C7-AD2E-CE85BE95A2B3}"/>
              </a:ext>
            </a:extLst>
          </p:cNvPr>
          <p:cNvSpPr txBox="1"/>
          <p:nvPr/>
        </p:nvSpPr>
        <p:spPr>
          <a:xfrm>
            <a:off x="138359" y="6414690"/>
            <a:ext cx="7128715" cy="232051"/>
          </a:xfrm>
          <a:prstGeom prst="rect">
            <a:avLst/>
          </a:prstGeom>
          <a:noFill/>
        </p:spPr>
        <p:txBody>
          <a:bodyPr wrap="square" rtlCol="0">
            <a:spAutoFit/>
          </a:bodyPr>
          <a:lstStyle/>
          <a:p>
            <a:pPr>
              <a:lnSpc>
                <a:spcPct val="120000"/>
              </a:lnSpc>
            </a:pPr>
            <a:r>
              <a:rPr lang="en-US" altLang="ja-JP" sz="800" dirty="0">
                <a:solidFill>
                  <a:schemeClr val="tx1">
                    <a:lumMod val="75000"/>
                    <a:lumOff val="25000"/>
                  </a:schemeClr>
                </a:solidFill>
                <a:latin typeface="+mn-ea"/>
              </a:rPr>
              <a:t>※</a:t>
            </a:r>
            <a:r>
              <a:rPr lang="ja-JP" altLang="en-US" sz="800">
                <a:solidFill>
                  <a:schemeClr val="tx1">
                    <a:lumMod val="75000"/>
                    <a:lumOff val="25000"/>
                  </a:schemeClr>
                </a:solidFill>
                <a:latin typeface="+mn-ea"/>
              </a:rPr>
              <a:t>「</a:t>
            </a:r>
            <a:r>
              <a:rPr lang="en-US" altLang="ja-JP" sz="800" dirty="0">
                <a:solidFill>
                  <a:schemeClr val="tx1">
                    <a:lumMod val="75000"/>
                    <a:lumOff val="25000"/>
                  </a:schemeClr>
                </a:solidFill>
                <a:latin typeface="+mn-ea"/>
              </a:rPr>
              <a:t>IT</a:t>
            </a:r>
            <a:r>
              <a:rPr lang="ja-JP" altLang="en-US" sz="800">
                <a:solidFill>
                  <a:schemeClr val="tx1">
                    <a:lumMod val="75000"/>
                    <a:lumOff val="25000"/>
                  </a:schemeClr>
                </a:solidFill>
                <a:latin typeface="+mn-ea"/>
              </a:rPr>
              <a:t>資産管理（</a:t>
            </a:r>
            <a:r>
              <a:rPr lang="en-US" altLang="ja-JP" sz="800" dirty="0">
                <a:solidFill>
                  <a:schemeClr val="tx1">
                    <a:lumMod val="75000"/>
                    <a:lumOff val="25000"/>
                  </a:schemeClr>
                </a:solidFill>
                <a:latin typeface="+mn-ea"/>
              </a:rPr>
              <a:t>PC</a:t>
            </a:r>
            <a:r>
              <a:rPr lang="ja-JP" altLang="en-US" sz="800">
                <a:solidFill>
                  <a:schemeClr val="tx1">
                    <a:lumMod val="75000"/>
                    <a:lumOff val="25000"/>
                  </a:schemeClr>
                </a:solidFill>
                <a:latin typeface="+mn-ea"/>
              </a:rPr>
              <a:t>管理）ツールのクラウド移行実態」に関する調査</a:t>
            </a:r>
            <a:r>
              <a:rPr lang="en-US" altLang="ja-JP" sz="800" dirty="0">
                <a:solidFill>
                  <a:schemeClr val="tx1">
                    <a:lumMod val="75000"/>
                    <a:lumOff val="25000"/>
                  </a:schemeClr>
                </a:solidFill>
                <a:latin typeface="+mn-ea"/>
              </a:rPr>
              <a:t> </a:t>
            </a:r>
            <a:r>
              <a:rPr lang="ja-JP" altLang="en-US" sz="800">
                <a:solidFill>
                  <a:schemeClr val="tx1">
                    <a:lumMod val="75000"/>
                    <a:lumOff val="25000"/>
                  </a:schemeClr>
                </a:solidFill>
                <a:latin typeface="+mn-ea"/>
              </a:rPr>
              <a:t>エムオーテックス調べ（モニター提供元：ゼネラルリサーチ株式会社）</a:t>
            </a:r>
            <a:endParaRPr lang="en-US" altLang="ja-JP" sz="800" dirty="0">
              <a:solidFill>
                <a:schemeClr val="tx1">
                  <a:lumMod val="75000"/>
                  <a:lumOff val="25000"/>
                </a:schemeClr>
              </a:solidFill>
              <a:latin typeface="+mn-ea"/>
            </a:endParaRPr>
          </a:p>
        </p:txBody>
      </p:sp>
      <p:grpSp>
        <p:nvGrpSpPr>
          <p:cNvPr id="7" name="グループ化 6">
            <a:extLst>
              <a:ext uri="{FF2B5EF4-FFF2-40B4-BE49-F238E27FC236}">
                <a16:creationId xmlns:a16="http://schemas.microsoft.com/office/drawing/2014/main" id="{BD29DA65-C319-5D26-264F-BA9A305CDF73}"/>
              </a:ext>
            </a:extLst>
          </p:cNvPr>
          <p:cNvGrpSpPr/>
          <p:nvPr/>
        </p:nvGrpSpPr>
        <p:grpSpPr>
          <a:xfrm>
            <a:off x="-83813" y="1735432"/>
            <a:ext cx="12359627" cy="5003761"/>
            <a:chOff x="-430759" y="1584430"/>
            <a:chExt cx="12359627" cy="5003761"/>
          </a:xfrm>
        </p:grpSpPr>
        <p:sp>
          <p:nvSpPr>
            <p:cNvPr id="8" name="テキスト ボックス 7">
              <a:extLst>
                <a:ext uri="{FF2B5EF4-FFF2-40B4-BE49-F238E27FC236}">
                  <a16:creationId xmlns:a16="http://schemas.microsoft.com/office/drawing/2014/main" id="{299ED40B-2BBC-38B9-D936-B301BCE950B6}"/>
                </a:ext>
              </a:extLst>
            </p:cNvPr>
            <p:cNvSpPr txBox="1"/>
            <p:nvPr/>
          </p:nvSpPr>
          <p:spPr>
            <a:xfrm>
              <a:off x="1342945" y="1584430"/>
              <a:ext cx="3368230" cy="590931"/>
            </a:xfrm>
            <a:prstGeom prst="rect">
              <a:avLst/>
            </a:prstGeom>
            <a:noFill/>
          </p:spPr>
          <p:txBody>
            <a:bodyPr wrap="none" lIns="91440" tIns="45720" rIns="91440" bIns="45720" rtlCol="0" anchor="t">
              <a:spAutoFit/>
            </a:bodyPr>
            <a:lstStyle/>
            <a:p>
              <a:pPr algn="ctr">
                <a:lnSpc>
                  <a:spcPct val="140000"/>
                </a:lnSpc>
              </a:pPr>
              <a:r>
                <a:rPr kumimoji="1" lang="ja-JP" altLang="en-US" sz="1200">
                  <a:solidFill>
                    <a:schemeClr val="tx1">
                      <a:lumMod val="75000"/>
                      <a:lumOff val="25000"/>
                    </a:schemeClr>
                  </a:solidFill>
                  <a:latin typeface="+mn-ea"/>
                </a:rPr>
                <a:t>社内の </a:t>
              </a:r>
              <a:r>
                <a:rPr kumimoji="1" lang="en-US" altLang="ja-JP" sz="1200" dirty="0">
                  <a:solidFill>
                    <a:schemeClr val="tx1">
                      <a:lumMod val="75000"/>
                      <a:lumOff val="25000"/>
                    </a:schemeClr>
                  </a:solidFill>
                  <a:latin typeface="+mn-ea"/>
                </a:rPr>
                <a:t>PC </a:t>
              </a:r>
              <a:r>
                <a:rPr kumimoji="1" lang="ja-JP" altLang="en-US" sz="1200">
                  <a:solidFill>
                    <a:schemeClr val="tx1">
                      <a:lumMod val="75000"/>
                      <a:lumOff val="25000"/>
                    </a:schemeClr>
                  </a:solidFill>
                  <a:latin typeface="+mn-ea"/>
                </a:rPr>
                <a:t>に関する情報を</a:t>
              </a:r>
              <a:r>
                <a:rPr kumimoji="1" lang="en-US" altLang="ja-JP" sz="1200" dirty="0">
                  <a:solidFill>
                    <a:schemeClr val="tx1">
                      <a:lumMod val="75000"/>
                      <a:lumOff val="25000"/>
                    </a:schemeClr>
                  </a:solidFill>
                  <a:latin typeface="+mn-ea"/>
                </a:rPr>
                <a:t> IT </a:t>
              </a:r>
              <a:r>
                <a:rPr kumimoji="1" lang="ja-JP" altLang="en-US" sz="1200">
                  <a:solidFill>
                    <a:schemeClr val="tx1">
                      <a:lumMod val="75000"/>
                      <a:lumOff val="25000"/>
                    </a:schemeClr>
                  </a:solidFill>
                  <a:latin typeface="+mn-ea"/>
                </a:rPr>
                <a:t>資産管理ツール</a:t>
              </a:r>
              <a:endParaRPr kumimoji="1" lang="en-US" altLang="ja-JP" sz="1200" dirty="0">
                <a:solidFill>
                  <a:schemeClr val="tx1">
                    <a:lumMod val="75000"/>
                    <a:lumOff val="25000"/>
                  </a:schemeClr>
                </a:solidFill>
                <a:latin typeface="+mn-ea"/>
              </a:endParaRPr>
            </a:p>
            <a:p>
              <a:pPr algn="ctr">
                <a:lnSpc>
                  <a:spcPct val="140000"/>
                </a:lnSpc>
              </a:pPr>
              <a:r>
                <a:rPr kumimoji="1" lang="ja-JP" altLang="en-US" sz="1200">
                  <a:solidFill>
                    <a:schemeClr val="tx1">
                      <a:lumMod val="75000"/>
                      <a:lumOff val="25000"/>
                    </a:schemeClr>
                  </a:solidFill>
                  <a:latin typeface="+mn-ea"/>
                </a:rPr>
                <a:t>で管理していますか（</a:t>
              </a:r>
              <a:r>
                <a:rPr kumimoji="1" lang="en-US" altLang="ja-JP" sz="1200" dirty="0">
                  <a:solidFill>
                    <a:schemeClr val="tx1">
                      <a:lumMod val="75000"/>
                      <a:lumOff val="25000"/>
                    </a:schemeClr>
                  </a:solidFill>
                  <a:latin typeface="+mn-ea"/>
                </a:rPr>
                <a:t>n=1,014</a:t>
              </a:r>
              <a:r>
                <a:rPr kumimoji="1" lang="ja-JP" altLang="en-US" sz="1200">
                  <a:solidFill>
                    <a:schemeClr val="tx1">
                      <a:lumMod val="75000"/>
                      <a:lumOff val="25000"/>
                    </a:schemeClr>
                  </a:solidFill>
                  <a:latin typeface="+mn-ea"/>
                </a:rPr>
                <a:t>）</a:t>
              </a:r>
              <a:endParaRPr kumimoji="1" lang="en-US" altLang="ja-JP" sz="1200" dirty="0">
                <a:solidFill>
                  <a:schemeClr val="tx1">
                    <a:lumMod val="75000"/>
                    <a:lumOff val="25000"/>
                  </a:schemeClr>
                </a:solidFill>
                <a:latin typeface="+mn-ea"/>
              </a:endParaRPr>
            </a:p>
          </p:txBody>
        </p:sp>
        <p:graphicFrame>
          <p:nvGraphicFramePr>
            <p:cNvPr id="9" name="グラフ 8">
              <a:extLst>
                <a:ext uri="{FF2B5EF4-FFF2-40B4-BE49-F238E27FC236}">
                  <a16:creationId xmlns:a16="http://schemas.microsoft.com/office/drawing/2014/main" id="{C1F7660A-FD7F-2C29-3776-BDEC92E70A56}"/>
                </a:ext>
              </a:extLst>
            </p:cNvPr>
            <p:cNvGraphicFramePr>
              <a:graphicFrameLocks/>
            </p:cNvGraphicFramePr>
            <p:nvPr>
              <p:extLst>
                <p:ext uri="{D42A27DB-BD31-4B8C-83A1-F6EECF244321}">
                  <p14:modId xmlns:p14="http://schemas.microsoft.com/office/powerpoint/2010/main" val="1712630135"/>
                </p:ext>
              </p:extLst>
            </p:nvPr>
          </p:nvGraphicFramePr>
          <p:xfrm>
            <a:off x="-430759" y="2181245"/>
            <a:ext cx="6915637" cy="40474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496A334F-9FB6-5A7B-13DE-579BE947FD45}"/>
                </a:ext>
              </a:extLst>
            </p:cNvPr>
            <p:cNvGraphicFramePr>
              <a:graphicFrameLocks/>
            </p:cNvGraphicFramePr>
            <p:nvPr>
              <p:extLst>
                <p:ext uri="{D42A27DB-BD31-4B8C-83A1-F6EECF244321}">
                  <p14:modId xmlns:p14="http://schemas.microsoft.com/office/powerpoint/2010/main" val="1579738920"/>
                </p:ext>
              </p:extLst>
            </p:nvPr>
          </p:nvGraphicFramePr>
          <p:xfrm>
            <a:off x="4856665" y="1969341"/>
            <a:ext cx="7072203" cy="4618850"/>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2377D1FF-A4E3-A7C0-8DE2-08B288E97D42}"/>
                </a:ext>
              </a:extLst>
            </p:cNvPr>
            <p:cNvSpPr txBox="1"/>
            <p:nvPr/>
          </p:nvSpPr>
          <p:spPr>
            <a:xfrm>
              <a:off x="6616591" y="1585567"/>
              <a:ext cx="3419526" cy="590931"/>
            </a:xfrm>
            <a:prstGeom prst="rect">
              <a:avLst/>
            </a:prstGeom>
            <a:noFill/>
          </p:spPr>
          <p:txBody>
            <a:bodyPr wrap="none" lIns="91440" tIns="45720" rIns="91440" bIns="45720" rtlCol="0" anchor="t">
              <a:spAutoFit/>
            </a:bodyPr>
            <a:lstStyle/>
            <a:p>
              <a:pPr algn="ctr">
                <a:lnSpc>
                  <a:spcPct val="140000"/>
                </a:lnSpc>
              </a:pPr>
              <a:r>
                <a:rPr kumimoji="1" lang="ja-JP" altLang="en-US" sz="1200">
                  <a:solidFill>
                    <a:schemeClr val="tx1">
                      <a:lumMod val="75000"/>
                      <a:lumOff val="25000"/>
                    </a:schemeClr>
                  </a:solidFill>
                  <a:latin typeface="+mn-ea"/>
                </a:rPr>
                <a:t>導入（予定・検討も含む）しているのは、</a:t>
              </a:r>
              <a:endParaRPr kumimoji="1" lang="en-US" altLang="ja-JP" sz="1200">
                <a:solidFill>
                  <a:schemeClr val="tx1">
                    <a:lumMod val="75000"/>
                    <a:lumOff val="25000"/>
                  </a:schemeClr>
                </a:solidFill>
                <a:latin typeface="+mn-ea"/>
              </a:endParaRPr>
            </a:p>
            <a:p>
              <a:pPr algn="ctr">
                <a:lnSpc>
                  <a:spcPct val="140000"/>
                </a:lnSpc>
              </a:pPr>
              <a:r>
                <a:rPr kumimoji="1" lang="ja-JP" altLang="en-US" sz="1200">
                  <a:solidFill>
                    <a:schemeClr val="tx1">
                      <a:lumMod val="75000"/>
                      <a:lumOff val="25000"/>
                    </a:schemeClr>
                  </a:solidFill>
                  <a:latin typeface="+mn-ea"/>
                </a:rPr>
                <a:t>どちらの </a:t>
              </a:r>
              <a:r>
                <a:rPr kumimoji="1" lang="en-US" altLang="ja-JP" sz="1200">
                  <a:solidFill>
                    <a:schemeClr val="tx1">
                      <a:lumMod val="75000"/>
                      <a:lumOff val="25000"/>
                    </a:schemeClr>
                  </a:solidFill>
                  <a:latin typeface="+mn-ea"/>
                </a:rPr>
                <a:t>IT </a:t>
              </a:r>
              <a:r>
                <a:rPr kumimoji="1" lang="ja-JP" altLang="en-US" sz="1200">
                  <a:solidFill>
                    <a:schemeClr val="tx1">
                      <a:lumMod val="75000"/>
                      <a:lumOff val="25000"/>
                    </a:schemeClr>
                  </a:solidFill>
                  <a:latin typeface="+mn-ea"/>
                </a:rPr>
                <a:t>資産管理ツールですか（</a:t>
              </a:r>
              <a:r>
                <a:rPr kumimoji="1" lang="en-US" altLang="ja-JP" sz="1200">
                  <a:solidFill>
                    <a:schemeClr val="tx1">
                      <a:lumMod val="75000"/>
                      <a:lumOff val="25000"/>
                    </a:schemeClr>
                  </a:solidFill>
                  <a:latin typeface="+mn-ea"/>
                </a:rPr>
                <a:t>n=828</a:t>
              </a:r>
              <a:r>
                <a:rPr kumimoji="1" lang="ja-JP" altLang="en-US" sz="1200">
                  <a:solidFill>
                    <a:schemeClr val="tx1">
                      <a:lumMod val="75000"/>
                      <a:lumOff val="25000"/>
                    </a:schemeClr>
                  </a:solidFill>
                  <a:latin typeface="+mn-ea"/>
                </a:rPr>
                <a:t>）</a:t>
              </a:r>
              <a:endParaRPr kumimoji="1" lang="en-US" altLang="ja-JP" sz="1200">
                <a:solidFill>
                  <a:schemeClr val="tx1">
                    <a:lumMod val="75000"/>
                    <a:lumOff val="25000"/>
                  </a:schemeClr>
                </a:solidFill>
                <a:latin typeface="+mn-ea"/>
              </a:endParaRPr>
            </a:p>
          </p:txBody>
        </p:sp>
        <p:sp>
          <p:nvSpPr>
            <p:cNvPr id="12" name="テキスト ボックス 11">
              <a:extLst>
                <a:ext uri="{FF2B5EF4-FFF2-40B4-BE49-F238E27FC236}">
                  <a16:creationId xmlns:a16="http://schemas.microsoft.com/office/drawing/2014/main" id="{73851664-7061-23E0-7A80-D008D33944F8}"/>
                </a:ext>
              </a:extLst>
            </p:cNvPr>
            <p:cNvSpPr txBox="1"/>
            <p:nvPr/>
          </p:nvSpPr>
          <p:spPr>
            <a:xfrm>
              <a:off x="7352413" y="3045630"/>
              <a:ext cx="708847" cy="369140"/>
            </a:xfrm>
            <a:prstGeom prst="rect">
              <a:avLst/>
            </a:prstGeom>
            <a:noFill/>
          </p:spPr>
          <p:txBody>
            <a:bodyPr wrap="none" lIns="91440" tIns="45720" rIns="91440" bIns="45720" rtlCol="0" anchor="t">
              <a:spAutoFit/>
            </a:bodyPr>
            <a:lstStyle/>
            <a:p>
              <a:pPr algn="ctr">
                <a:lnSpc>
                  <a:spcPct val="140000"/>
                </a:lnSpc>
              </a:pPr>
              <a:r>
                <a:rPr lang="en-US" altLang="ja-JP" sz="1400" dirty="0">
                  <a:solidFill>
                    <a:schemeClr val="bg1"/>
                  </a:solidFill>
                  <a:latin typeface="+mn-ea"/>
                </a:rPr>
                <a:t>18.7</a:t>
              </a:r>
              <a:r>
                <a:rPr lang="ja-JP" altLang="en-US" sz="1400">
                  <a:solidFill>
                    <a:schemeClr val="bg1"/>
                  </a:solidFill>
                  <a:latin typeface="+mn-ea"/>
                </a:rPr>
                <a:t>％</a:t>
              </a:r>
              <a:endParaRPr lang="ja-JP" altLang="ja-JP" sz="1400">
                <a:solidFill>
                  <a:schemeClr val="bg1"/>
                </a:solidFill>
                <a:latin typeface="+mn-ea"/>
              </a:endParaRPr>
            </a:p>
          </p:txBody>
        </p:sp>
      </p:grpSp>
    </p:spTree>
    <p:extLst>
      <p:ext uri="{BB962C8B-B14F-4D97-AF65-F5344CB8AC3E}">
        <p14:creationId xmlns:p14="http://schemas.microsoft.com/office/powerpoint/2010/main" val="1402558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28113E8-606C-8C25-58E9-FC4A65D9389A}"/>
              </a:ext>
            </a:extLst>
          </p:cNvPr>
          <p:cNvSpPr>
            <a:spLocks noGrp="1"/>
          </p:cNvSpPr>
          <p:nvPr>
            <p:ph type="body" sz="quarter" idx="15"/>
          </p:nvPr>
        </p:nvSpPr>
        <p:spPr/>
        <p:txBody>
          <a:bodyPr/>
          <a:lstStyle/>
          <a:p>
            <a:r>
              <a:rPr kumimoji="1" lang="en-US" altLang="ja-JP" dirty="0"/>
              <a:t>Microsoft 365 </a:t>
            </a:r>
            <a:r>
              <a:rPr kumimoji="1" lang="ja-JP" altLang="en-US"/>
              <a:t>の導入と</a:t>
            </a:r>
            <a:r>
              <a:rPr kumimoji="1" lang="en-US" altLang="ja-JP" dirty="0"/>
              <a:t> IT </a:t>
            </a:r>
            <a:r>
              <a:rPr kumimoji="1" lang="ja-JP" altLang="en-US"/>
              <a:t>資産管理ツールのクラウド化</a:t>
            </a:r>
          </a:p>
        </p:txBody>
      </p:sp>
      <p:sp>
        <p:nvSpPr>
          <p:cNvPr id="3" name="テキスト プレースホルダー 2">
            <a:extLst>
              <a:ext uri="{FF2B5EF4-FFF2-40B4-BE49-F238E27FC236}">
                <a16:creationId xmlns:a16="http://schemas.microsoft.com/office/drawing/2014/main" id="{882FBABB-D129-93B3-C957-CC99A42E9392}"/>
              </a:ext>
            </a:extLst>
          </p:cNvPr>
          <p:cNvSpPr>
            <a:spLocks noGrp="1"/>
          </p:cNvSpPr>
          <p:nvPr>
            <p:ph type="body" sz="quarter" idx="11"/>
          </p:nvPr>
        </p:nvSpPr>
        <p:spPr>
          <a:xfrm>
            <a:off x="263132" y="690627"/>
            <a:ext cx="11665736" cy="835293"/>
          </a:xfrm>
        </p:spPr>
        <p:txBody>
          <a:bodyPr/>
          <a:lstStyle/>
          <a:p>
            <a:r>
              <a:rPr lang="en-US" altLang="ja-JP" dirty="0"/>
              <a:t>Microsoft 365 </a:t>
            </a:r>
            <a:r>
              <a:rPr lang="ja-JP" altLang="en-US"/>
              <a:t>の活用促進と</a:t>
            </a:r>
            <a:r>
              <a:rPr lang="en-US" altLang="ja-JP" dirty="0"/>
              <a:t> IT </a:t>
            </a:r>
            <a:r>
              <a:rPr lang="ja-JP" altLang="en-US"/>
              <a:t>資産管理ツールのクラウド検討に伴い、</a:t>
            </a:r>
            <a:endParaRPr lang="en-US" altLang="ja-JP" dirty="0"/>
          </a:p>
          <a:p>
            <a:r>
              <a:rPr lang="en-US" altLang="ja-JP" dirty="0"/>
              <a:t>Microsoft Intune </a:t>
            </a:r>
            <a:r>
              <a:rPr lang="ja-JP" altLang="en-US"/>
              <a:t>と</a:t>
            </a:r>
            <a:r>
              <a:rPr lang="en-US" altLang="ja-JP" dirty="0"/>
              <a:t> IT </a:t>
            </a:r>
            <a:r>
              <a:rPr lang="ja-JP" altLang="en-US"/>
              <a:t>資産管理ツールを比較選定する傾向に。選定の大きなポイントはログ管理の有無</a:t>
            </a:r>
          </a:p>
        </p:txBody>
      </p:sp>
      <p:sp>
        <p:nvSpPr>
          <p:cNvPr id="6" name="四角形: 上の 2 つの角を丸める 44">
            <a:extLst>
              <a:ext uri="{FF2B5EF4-FFF2-40B4-BE49-F238E27FC236}">
                <a16:creationId xmlns:a16="http://schemas.microsoft.com/office/drawing/2014/main" id="{4D6842A5-9897-955C-85CE-EEC7445A01E4}"/>
              </a:ext>
            </a:extLst>
          </p:cNvPr>
          <p:cNvSpPr/>
          <p:nvPr/>
        </p:nvSpPr>
        <p:spPr>
          <a:xfrm>
            <a:off x="836033" y="1972430"/>
            <a:ext cx="4541922" cy="654699"/>
          </a:xfrm>
          <a:prstGeom prst="round2SameRect">
            <a:avLst>
              <a:gd name="adj1" fmla="val 29246"/>
              <a:gd name="adj2" fmla="val 0"/>
            </a:avLst>
          </a:prstGeom>
          <a:solidFill>
            <a:srgbClr val="296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Microsoft Intune</a:t>
            </a:r>
            <a:endParaRPr kumimoji="1" lang="ja-JP" altLang="en-US"/>
          </a:p>
        </p:txBody>
      </p:sp>
      <p:sp>
        <p:nvSpPr>
          <p:cNvPr id="7" name="四角形: 角を丸くする 45">
            <a:extLst>
              <a:ext uri="{FF2B5EF4-FFF2-40B4-BE49-F238E27FC236}">
                <a16:creationId xmlns:a16="http://schemas.microsoft.com/office/drawing/2014/main" id="{0C73AFF8-1B1D-DA28-3ED3-F9ED75890E38}"/>
              </a:ext>
            </a:extLst>
          </p:cNvPr>
          <p:cNvSpPr/>
          <p:nvPr/>
        </p:nvSpPr>
        <p:spPr>
          <a:xfrm>
            <a:off x="838192" y="1989431"/>
            <a:ext cx="4530762" cy="4411369"/>
          </a:xfrm>
          <a:prstGeom prst="roundRect">
            <a:avLst>
              <a:gd name="adj" fmla="val 7227"/>
            </a:avLst>
          </a:prstGeom>
          <a:noFill/>
          <a:ln>
            <a:solidFill>
              <a:srgbClr val="296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12">
            <a:extLst>
              <a:ext uri="{FF2B5EF4-FFF2-40B4-BE49-F238E27FC236}">
                <a16:creationId xmlns:a16="http://schemas.microsoft.com/office/drawing/2014/main" id="{196F1C0B-6759-C3A8-155D-9DF3E825B8A9}"/>
              </a:ext>
            </a:extLst>
          </p:cNvPr>
          <p:cNvGraphicFramePr>
            <a:graphicFrameLocks noGrp="1"/>
          </p:cNvGraphicFramePr>
          <p:nvPr>
            <p:extLst>
              <p:ext uri="{D42A27DB-BD31-4B8C-83A1-F6EECF244321}">
                <p14:modId xmlns:p14="http://schemas.microsoft.com/office/powerpoint/2010/main" val="2716319751"/>
              </p:ext>
            </p:extLst>
          </p:nvPr>
        </p:nvGraphicFramePr>
        <p:xfrm>
          <a:off x="974987" y="2794142"/>
          <a:ext cx="4251354" cy="3365325"/>
        </p:xfrm>
        <a:graphic>
          <a:graphicData uri="http://schemas.openxmlformats.org/drawingml/2006/table">
            <a:tbl>
              <a:tblPr firstRow="1" bandRow="1">
                <a:tableStyleId>{5940675A-B579-460E-94D1-54222C63F5DA}</a:tableStyleId>
              </a:tblPr>
              <a:tblGrid>
                <a:gridCol w="1415875">
                  <a:extLst>
                    <a:ext uri="{9D8B030D-6E8A-4147-A177-3AD203B41FA5}">
                      <a16:colId xmlns:a16="http://schemas.microsoft.com/office/drawing/2014/main" val="1718562064"/>
                    </a:ext>
                  </a:extLst>
                </a:gridCol>
                <a:gridCol w="2835479">
                  <a:extLst>
                    <a:ext uri="{9D8B030D-6E8A-4147-A177-3AD203B41FA5}">
                      <a16:colId xmlns:a16="http://schemas.microsoft.com/office/drawing/2014/main" val="841767603"/>
                    </a:ext>
                  </a:extLst>
                </a:gridCol>
              </a:tblGrid>
              <a:tr h="673065">
                <a:tc rowSpan="2">
                  <a:txBody>
                    <a:bodyPr/>
                    <a:lstStyle/>
                    <a:p>
                      <a:pPr algn="ctr">
                        <a:lnSpc>
                          <a:spcPct val="120000"/>
                        </a:lnSpc>
                      </a:pPr>
                      <a:r>
                        <a:rPr kumimoji="1" lang="en-US" altLang="ja-JP" sz="1400">
                          <a:solidFill>
                            <a:schemeClr val="tx1">
                              <a:lumMod val="75000"/>
                              <a:lumOff val="25000"/>
                            </a:schemeClr>
                          </a:solidFill>
                          <a:latin typeface="+mn-ea"/>
                          <a:ea typeface="+mn-ea"/>
                        </a:rPr>
                        <a:t>IT </a:t>
                      </a:r>
                      <a:r>
                        <a:rPr kumimoji="1" lang="ja-JP" altLang="en-US" sz="1400">
                          <a:solidFill>
                            <a:schemeClr val="tx1">
                              <a:lumMod val="75000"/>
                              <a:lumOff val="25000"/>
                            </a:schemeClr>
                          </a:solidFill>
                          <a:latin typeface="+mn-ea"/>
                          <a:ea typeface="+mn-ea"/>
                        </a:rPr>
                        <a:t>資産管理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nSpc>
                          <a:spcPct val="120000"/>
                        </a:lnSpc>
                      </a:pPr>
                      <a:r>
                        <a:rPr kumimoji="1" lang="ja-JP" altLang="en-US" sz="1400">
                          <a:solidFill>
                            <a:schemeClr val="tx1">
                              <a:lumMod val="75000"/>
                              <a:lumOff val="25000"/>
                            </a:schemeClr>
                          </a:solidFill>
                          <a:latin typeface="+mn-ea"/>
                          <a:ea typeface="+mn-ea"/>
                        </a:rPr>
                        <a:t>デバイス情報の取得・管理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49558649"/>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ja-JP" altLang="en-US" sz="1400">
                          <a:solidFill>
                            <a:schemeClr val="tx1">
                              <a:lumMod val="75000"/>
                              <a:lumOff val="25000"/>
                            </a:schemeClr>
                          </a:solidFill>
                          <a:latin typeface="+mn-ea"/>
                          <a:ea typeface="+mn-ea"/>
                        </a:rPr>
                        <a:t>アプリ配信・利用禁止</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98949227"/>
                  </a:ext>
                </a:extLst>
              </a:tr>
              <a:tr h="673065">
                <a:tc rowSpan="2">
                  <a:txBody>
                    <a:bodyPr/>
                    <a:lstStyle/>
                    <a:p>
                      <a:pPr algn="ctr">
                        <a:lnSpc>
                          <a:spcPct val="120000"/>
                        </a:lnSpc>
                      </a:pPr>
                      <a:r>
                        <a:rPr kumimoji="1" lang="ja-JP" altLang="en-US" sz="1400">
                          <a:solidFill>
                            <a:schemeClr val="tx1">
                              <a:lumMod val="75000"/>
                              <a:lumOff val="25000"/>
                            </a:schemeClr>
                          </a:solidFill>
                          <a:latin typeface="+mn-ea"/>
                          <a:ea typeface="+mn-ea"/>
                        </a:rPr>
                        <a:t>セキュリティ</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nSpc>
                          <a:spcPct val="120000"/>
                        </a:lnSpc>
                      </a:pPr>
                      <a:r>
                        <a:rPr kumimoji="1" lang="ja-JP" altLang="en-US" sz="1400">
                          <a:solidFill>
                            <a:schemeClr val="tx1">
                              <a:lumMod val="75000"/>
                              <a:lumOff val="25000"/>
                            </a:schemeClr>
                          </a:solidFill>
                          <a:latin typeface="+mn-ea"/>
                          <a:ea typeface="+mn-ea"/>
                        </a:rPr>
                        <a:t>記録メディア制御</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6131658"/>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en-US" altLang="ja-JP" sz="1400">
                          <a:solidFill>
                            <a:schemeClr val="tx1">
                              <a:lumMod val="75000"/>
                              <a:lumOff val="25000"/>
                            </a:schemeClr>
                          </a:solidFill>
                          <a:latin typeface="+mn-ea"/>
                          <a:ea typeface="+mn-ea"/>
                        </a:rPr>
                        <a:t>Windows</a:t>
                      </a:r>
                      <a:r>
                        <a:rPr kumimoji="1" lang="ja-JP" altLang="en-US" sz="1400">
                          <a:solidFill>
                            <a:schemeClr val="tx1">
                              <a:lumMod val="75000"/>
                              <a:lumOff val="25000"/>
                            </a:schemeClr>
                          </a:solidFill>
                          <a:latin typeface="+mn-ea"/>
                          <a:ea typeface="+mn-ea"/>
                        </a:rPr>
                        <a:t> アップデート管理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30857078"/>
                  </a:ext>
                </a:extLst>
              </a:tr>
              <a:tr h="673065">
                <a:tc>
                  <a:txBody>
                    <a:bodyPr/>
                    <a:lstStyle/>
                    <a:p>
                      <a:pPr algn="ctr">
                        <a:lnSpc>
                          <a:spcPct val="120000"/>
                        </a:lnSpc>
                      </a:pPr>
                      <a:r>
                        <a:rPr kumimoji="1" lang="ja-JP" altLang="en-US" sz="1400">
                          <a:solidFill>
                            <a:schemeClr val="tx1">
                              <a:lumMod val="75000"/>
                              <a:lumOff val="25000"/>
                            </a:schemeClr>
                          </a:solidFill>
                          <a:latin typeface="+mn-ea"/>
                          <a:ea typeface="+mn-ea"/>
                        </a:rPr>
                        <a:t>操作ログ管理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chemeClr val="accent5">
                        <a:lumMod val="40000"/>
                        <a:lumOff val="60000"/>
                      </a:schemeClr>
                    </a:solidFill>
                  </a:tcPr>
                </a:tc>
                <a:tc>
                  <a:txBody>
                    <a:bodyPr/>
                    <a:lstStyle/>
                    <a:p>
                      <a:pPr>
                        <a:lnSpc>
                          <a:spcPct val="120000"/>
                        </a:lnSpc>
                      </a:pPr>
                      <a:r>
                        <a:rPr kumimoji="1" lang="ja-JP" altLang="en-US" sz="1400">
                          <a:solidFill>
                            <a:schemeClr val="tx1">
                              <a:lumMod val="75000"/>
                              <a:lumOff val="25000"/>
                            </a:schemeClr>
                          </a:solidFill>
                          <a:latin typeface="+mn-ea"/>
                          <a:ea typeface="+mn-ea"/>
                        </a:rPr>
                        <a:t>操作ログ取得</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91043736"/>
                  </a:ext>
                </a:extLst>
              </a:tr>
            </a:tbl>
          </a:graphicData>
        </a:graphic>
      </p:graphicFrame>
      <p:sp>
        <p:nvSpPr>
          <p:cNvPr id="10" name="正方形/長方形 9">
            <a:extLst>
              <a:ext uri="{FF2B5EF4-FFF2-40B4-BE49-F238E27FC236}">
                <a16:creationId xmlns:a16="http://schemas.microsoft.com/office/drawing/2014/main" id="{51B3F540-7843-5D9C-306B-84108BC12752}"/>
              </a:ext>
            </a:extLst>
          </p:cNvPr>
          <p:cNvSpPr/>
          <p:nvPr/>
        </p:nvSpPr>
        <p:spPr>
          <a:xfrm>
            <a:off x="974988" y="5519956"/>
            <a:ext cx="4251354" cy="639511"/>
          </a:xfrm>
          <a:prstGeom prst="rect">
            <a:avLst/>
          </a:prstGeom>
          <a:solidFill>
            <a:srgbClr val="FA7C79">
              <a:alpha val="50196"/>
            </a:srgbClr>
          </a:solidFill>
          <a:ln w="381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bg1"/>
                </a:solidFill>
                <a:latin typeface="+mn-ea"/>
              </a:rPr>
              <a:t>Intune </a:t>
            </a:r>
            <a:r>
              <a:rPr kumimoji="1" lang="ja-JP" altLang="en-US" b="1">
                <a:solidFill>
                  <a:schemeClr val="bg1"/>
                </a:solidFill>
                <a:latin typeface="+mn-ea"/>
              </a:rPr>
              <a:t>では未実装</a:t>
            </a:r>
          </a:p>
        </p:txBody>
      </p:sp>
      <p:sp>
        <p:nvSpPr>
          <p:cNvPr id="11" name="四角形: 上の 2 つの角を丸める 44">
            <a:extLst>
              <a:ext uri="{FF2B5EF4-FFF2-40B4-BE49-F238E27FC236}">
                <a16:creationId xmlns:a16="http://schemas.microsoft.com/office/drawing/2014/main" id="{60E6A3D0-DFFA-A88A-E6EA-E5ED03C53285}"/>
              </a:ext>
            </a:extLst>
          </p:cNvPr>
          <p:cNvSpPr/>
          <p:nvPr/>
        </p:nvSpPr>
        <p:spPr>
          <a:xfrm>
            <a:off x="6681320" y="1972430"/>
            <a:ext cx="4541922" cy="654699"/>
          </a:xfrm>
          <a:prstGeom prst="round2SameRect">
            <a:avLst>
              <a:gd name="adj1" fmla="val 27917"/>
              <a:gd name="adj2" fmla="val 0"/>
            </a:avLst>
          </a:prstGeom>
          <a:solidFill>
            <a:srgbClr val="E71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IT </a:t>
            </a:r>
            <a:r>
              <a:rPr kumimoji="1" lang="ja-JP" altLang="en-US"/>
              <a:t>資産管理ツール</a:t>
            </a:r>
          </a:p>
        </p:txBody>
      </p:sp>
      <p:sp>
        <p:nvSpPr>
          <p:cNvPr id="12" name="四角形: 角を丸くする 45">
            <a:extLst>
              <a:ext uri="{FF2B5EF4-FFF2-40B4-BE49-F238E27FC236}">
                <a16:creationId xmlns:a16="http://schemas.microsoft.com/office/drawing/2014/main" id="{5957B27C-007E-2ED6-2408-6B76C885E01F}"/>
              </a:ext>
            </a:extLst>
          </p:cNvPr>
          <p:cNvSpPr/>
          <p:nvPr/>
        </p:nvSpPr>
        <p:spPr>
          <a:xfrm>
            <a:off x="6686250" y="1989431"/>
            <a:ext cx="4530762" cy="4411369"/>
          </a:xfrm>
          <a:prstGeom prst="roundRect">
            <a:avLst>
              <a:gd name="adj" fmla="val 7227"/>
            </a:avLst>
          </a:prstGeom>
          <a:noFill/>
          <a:ln>
            <a:solidFill>
              <a:srgbClr val="E71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表 12">
            <a:extLst>
              <a:ext uri="{FF2B5EF4-FFF2-40B4-BE49-F238E27FC236}">
                <a16:creationId xmlns:a16="http://schemas.microsoft.com/office/drawing/2014/main" id="{A51A3F9F-BB86-398E-D645-936E6B1480E9}"/>
              </a:ext>
            </a:extLst>
          </p:cNvPr>
          <p:cNvGraphicFramePr>
            <a:graphicFrameLocks noGrp="1"/>
          </p:cNvGraphicFramePr>
          <p:nvPr>
            <p:extLst>
              <p:ext uri="{D42A27DB-BD31-4B8C-83A1-F6EECF244321}">
                <p14:modId xmlns:p14="http://schemas.microsoft.com/office/powerpoint/2010/main" val="2227305601"/>
              </p:ext>
            </p:extLst>
          </p:nvPr>
        </p:nvGraphicFramePr>
        <p:xfrm>
          <a:off x="6823045" y="2794142"/>
          <a:ext cx="4251354" cy="3365325"/>
        </p:xfrm>
        <a:graphic>
          <a:graphicData uri="http://schemas.openxmlformats.org/drawingml/2006/table">
            <a:tbl>
              <a:tblPr firstRow="1" bandRow="1">
                <a:tableStyleId>{5940675A-B579-460E-94D1-54222C63F5DA}</a:tableStyleId>
              </a:tblPr>
              <a:tblGrid>
                <a:gridCol w="1415875">
                  <a:extLst>
                    <a:ext uri="{9D8B030D-6E8A-4147-A177-3AD203B41FA5}">
                      <a16:colId xmlns:a16="http://schemas.microsoft.com/office/drawing/2014/main" val="1718562064"/>
                    </a:ext>
                  </a:extLst>
                </a:gridCol>
                <a:gridCol w="2835479">
                  <a:extLst>
                    <a:ext uri="{9D8B030D-6E8A-4147-A177-3AD203B41FA5}">
                      <a16:colId xmlns:a16="http://schemas.microsoft.com/office/drawing/2014/main" val="841767603"/>
                    </a:ext>
                  </a:extLst>
                </a:gridCol>
              </a:tblGrid>
              <a:tr h="673065">
                <a:tc rowSpan="2">
                  <a:txBody>
                    <a:bodyPr/>
                    <a:lstStyle/>
                    <a:p>
                      <a:pPr algn="ctr">
                        <a:lnSpc>
                          <a:spcPct val="120000"/>
                        </a:lnSpc>
                      </a:pPr>
                      <a:r>
                        <a:rPr kumimoji="1" lang="en-US" altLang="ja-JP" sz="1400">
                          <a:solidFill>
                            <a:schemeClr val="tx1">
                              <a:lumMod val="75000"/>
                              <a:lumOff val="25000"/>
                            </a:schemeClr>
                          </a:solidFill>
                          <a:latin typeface="+mn-ea"/>
                          <a:ea typeface="+mn-ea"/>
                        </a:rPr>
                        <a:t>IT </a:t>
                      </a:r>
                      <a:r>
                        <a:rPr kumimoji="1" lang="ja-JP" altLang="en-US" sz="1400">
                          <a:solidFill>
                            <a:schemeClr val="tx1">
                              <a:lumMod val="75000"/>
                              <a:lumOff val="25000"/>
                            </a:schemeClr>
                          </a:solidFill>
                          <a:latin typeface="+mn-ea"/>
                          <a:ea typeface="+mn-ea"/>
                        </a:rPr>
                        <a:t>資産管理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alpha val="20000"/>
                      </a:srgbClr>
                    </a:solidFill>
                  </a:tcPr>
                </a:tc>
                <a:tc>
                  <a:txBody>
                    <a:bodyPr/>
                    <a:lstStyle/>
                    <a:p>
                      <a:pPr>
                        <a:lnSpc>
                          <a:spcPct val="120000"/>
                        </a:lnSpc>
                      </a:pPr>
                      <a:r>
                        <a:rPr kumimoji="1" lang="ja-JP" altLang="en-US" sz="1400">
                          <a:solidFill>
                            <a:schemeClr val="tx1">
                              <a:lumMod val="75000"/>
                              <a:lumOff val="25000"/>
                            </a:schemeClr>
                          </a:solidFill>
                          <a:latin typeface="+mn-ea"/>
                          <a:ea typeface="+mn-ea"/>
                        </a:rPr>
                        <a:t>デバイス情報の取得・管理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349558649"/>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ja-JP" altLang="en-US" sz="1400">
                          <a:solidFill>
                            <a:schemeClr val="tx1">
                              <a:lumMod val="75000"/>
                              <a:lumOff val="25000"/>
                            </a:schemeClr>
                          </a:solidFill>
                          <a:latin typeface="+mn-ea"/>
                          <a:ea typeface="+mn-ea"/>
                        </a:rPr>
                        <a:t>アプリ配信・利用禁止</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898949227"/>
                  </a:ext>
                </a:extLst>
              </a:tr>
              <a:tr h="673065">
                <a:tc rowSpan="2">
                  <a:txBody>
                    <a:bodyPr/>
                    <a:lstStyle/>
                    <a:p>
                      <a:pPr algn="ctr">
                        <a:lnSpc>
                          <a:spcPct val="120000"/>
                        </a:lnSpc>
                      </a:pPr>
                      <a:r>
                        <a:rPr kumimoji="1" lang="ja-JP" altLang="en-US" sz="1400">
                          <a:solidFill>
                            <a:schemeClr val="tx1">
                              <a:lumMod val="75000"/>
                              <a:lumOff val="25000"/>
                            </a:schemeClr>
                          </a:solidFill>
                          <a:latin typeface="+mn-ea"/>
                          <a:ea typeface="+mn-ea"/>
                        </a:rPr>
                        <a:t>セキュリティ</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alpha val="20000"/>
                      </a:srgbClr>
                    </a:solidFill>
                  </a:tcPr>
                </a:tc>
                <a:tc>
                  <a:txBody>
                    <a:bodyPr/>
                    <a:lstStyle/>
                    <a:p>
                      <a:pPr>
                        <a:lnSpc>
                          <a:spcPct val="120000"/>
                        </a:lnSpc>
                      </a:pPr>
                      <a:r>
                        <a:rPr kumimoji="1" lang="ja-JP" altLang="en-US" sz="1400">
                          <a:solidFill>
                            <a:schemeClr val="tx1">
                              <a:lumMod val="75000"/>
                              <a:lumOff val="25000"/>
                            </a:schemeClr>
                          </a:solidFill>
                          <a:latin typeface="+mn-ea"/>
                          <a:ea typeface="+mn-ea"/>
                        </a:rPr>
                        <a:t>記録メディア制御</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36131658"/>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en-US" altLang="ja-JP" sz="1400">
                          <a:solidFill>
                            <a:schemeClr val="tx1">
                              <a:lumMod val="75000"/>
                              <a:lumOff val="25000"/>
                            </a:schemeClr>
                          </a:solidFill>
                          <a:latin typeface="+mn-ea"/>
                          <a:ea typeface="+mn-ea"/>
                        </a:rPr>
                        <a:t>Windows</a:t>
                      </a:r>
                      <a:r>
                        <a:rPr kumimoji="1" lang="ja-JP" altLang="en-US" sz="1400">
                          <a:solidFill>
                            <a:schemeClr val="tx1">
                              <a:lumMod val="75000"/>
                              <a:lumOff val="25000"/>
                            </a:schemeClr>
                          </a:solidFill>
                          <a:latin typeface="+mn-ea"/>
                          <a:ea typeface="+mn-ea"/>
                        </a:rPr>
                        <a:t> アップデート管理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630857078"/>
                  </a:ext>
                </a:extLst>
              </a:tr>
              <a:tr h="673065">
                <a:tc>
                  <a:txBody>
                    <a:bodyPr/>
                    <a:lstStyle/>
                    <a:p>
                      <a:pPr algn="ctr">
                        <a:lnSpc>
                          <a:spcPct val="120000"/>
                        </a:lnSpc>
                      </a:pPr>
                      <a:r>
                        <a:rPr kumimoji="1" lang="ja-JP" altLang="en-US" sz="1400">
                          <a:solidFill>
                            <a:schemeClr val="tx1">
                              <a:lumMod val="75000"/>
                              <a:lumOff val="25000"/>
                            </a:schemeClr>
                          </a:solidFill>
                          <a:latin typeface="+mn-ea"/>
                          <a:ea typeface="+mn-ea"/>
                        </a:rPr>
                        <a:t>操作ログ管理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C00000">
                        <a:alpha val="20000"/>
                      </a:srgbClr>
                    </a:solidFill>
                  </a:tcPr>
                </a:tc>
                <a:tc>
                  <a:txBody>
                    <a:bodyPr/>
                    <a:lstStyle/>
                    <a:p>
                      <a:pPr>
                        <a:lnSpc>
                          <a:spcPct val="120000"/>
                        </a:lnSpc>
                      </a:pPr>
                      <a:r>
                        <a:rPr kumimoji="1" lang="ja-JP" altLang="en-US" sz="1400">
                          <a:solidFill>
                            <a:schemeClr val="tx1">
                              <a:lumMod val="75000"/>
                              <a:lumOff val="25000"/>
                            </a:schemeClr>
                          </a:solidFill>
                          <a:latin typeface="+mn-ea"/>
                          <a:ea typeface="+mn-ea"/>
                        </a:rPr>
                        <a:t>操作ログ取得</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391043736"/>
                  </a:ext>
                </a:extLst>
              </a:tr>
            </a:tbl>
          </a:graphicData>
        </a:graphic>
      </p:graphicFrame>
      <p:cxnSp>
        <p:nvCxnSpPr>
          <p:cNvPr id="15" name="直線矢印コネクタ 14">
            <a:extLst>
              <a:ext uri="{FF2B5EF4-FFF2-40B4-BE49-F238E27FC236}">
                <a16:creationId xmlns:a16="http://schemas.microsoft.com/office/drawing/2014/main" id="{71ECF303-78EC-8DC4-81A2-C487E799C004}"/>
              </a:ext>
            </a:extLst>
          </p:cNvPr>
          <p:cNvCxnSpPr>
            <a:cxnSpLocks/>
            <a:stCxn id="10" idx="3"/>
          </p:cNvCxnSpPr>
          <p:nvPr/>
        </p:nvCxnSpPr>
        <p:spPr>
          <a:xfrm>
            <a:off x="5226342" y="5839712"/>
            <a:ext cx="1596703" cy="0"/>
          </a:xfrm>
          <a:prstGeom prst="straightConnector1">
            <a:avLst/>
          </a:prstGeom>
          <a:ln w="76200">
            <a:solidFill>
              <a:srgbClr val="FA7C7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B4A0CCA3-986C-AC4B-D6EE-D8A7FECB7F80}"/>
              </a:ext>
            </a:extLst>
          </p:cNvPr>
          <p:cNvSpPr/>
          <p:nvPr/>
        </p:nvSpPr>
        <p:spPr>
          <a:xfrm>
            <a:off x="6831434" y="5528345"/>
            <a:ext cx="4242965" cy="631118"/>
          </a:xfrm>
          <a:prstGeom prst="rect">
            <a:avLst/>
          </a:prstGeom>
          <a:noFill/>
          <a:ln w="381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1BDBC74-1C08-BD91-A7C0-119BE5BF6C9B}"/>
              </a:ext>
            </a:extLst>
          </p:cNvPr>
          <p:cNvSpPr txBox="1"/>
          <p:nvPr/>
        </p:nvSpPr>
        <p:spPr>
          <a:xfrm>
            <a:off x="5719690" y="3955893"/>
            <a:ext cx="615874" cy="461665"/>
          </a:xfrm>
          <a:prstGeom prst="rect">
            <a:avLst/>
          </a:prstGeom>
          <a:noFill/>
        </p:spPr>
        <p:txBody>
          <a:bodyPr wrap="none" rtlCol="0">
            <a:spAutoFit/>
          </a:bodyPr>
          <a:lstStyle/>
          <a:p>
            <a:pPr algn="ctr"/>
            <a:r>
              <a:rPr kumimoji="1" lang="en-US" altLang="ja-JP" sz="2400" b="1">
                <a:solidFill>
                  <a:schemeClr val="tx1">
                    <a:lumMod val="75000"/>
                    <a:lumOff val="25000"/>
                  </a:schemeClr>
                </a:solidFill>
                <a:highlight>
                  <a:srgbClr val="FFFF00"/>
                </a:highlight>
                <a:latin typeface="+mn-ea"/>
              </a:rPr>
              <a:t>VS</a:t>
            </a:r>
            <a:endParaRPr kumimoji="1" lang="ja-JP" altLang="en-US" sz="2400" b="1">
              <a:solidFill>
                <a:schemeClr val="tx1">
                  <a:lumMod val="75000"/>
                  <a:lumOff val="25000"/>
                </a:schemeClr>
              </a:solidFill>
              <a:highlight>
                <a:srgbClr val="FFFF00"/>
              </a:highlight>
              <a:latin typeface="+mn-ea"/>
            </a:endParaRPr>
          </a:p>
        </p:txBody>
      </p:sp>
    </p:spTree>
    <p:extLst>
      <p:ext uri="{BB962C8B-B14F-4D97-AF65-F5344CB8AC3E}">
        <p14:creationId xmlns:p14="http://schemas.microsoft.com/office/powerpoint/2010/main" val="223666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7C530-C243-C0D1-2CE8-DA6E331CBF4B}"/>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BCAAB4A-D92E-A221-11A9-119CF271948C}"/>
              </a:ext>
            </a:extLst>
          </p:cNvPr>
          <p:cNvSpPr>
            <a:spLocks noGrp="1"/>
          </p:cNvSpPr>
          <p:nvPr>
            <p:ph type="body" sz="quarter" idx="15"/>
          </p:nvPr>
        </p:nvSpPr>
        <p:spPr/>
        <p:txBody>
          <a:bodyPr/>
          <a:lstStyle/>
          <a:p>
            <a:r>
              <a:rPr kumimoji="1" lang="en-US" altLang="ja-JP" dirty="0"/>
              <a:t>Microsoft 365 </a:t>
            </a:r>
            <a:r>
              <a:rPr kumimoji="1" lang="ja-JP" altLang="en-US"/>
              <a:t>の導入と</a:t>
            </a:r>
            <a:r>
              <a:rPr kumimoji="1" lang="en-US" altLang="ja-JP" dirty="0"/>
              <a:t> IT </a:t>
            </a:r>
            <a:r>
              <a:rPr kumimoji="1" lang="ja-JP" altLang="en-US"/>
              <a:t>資産管理ツールのクラウド化</a:t>
            </a:r>
          </a:p>
        </p:txBody>
      </p:sp>
      <p:sp>
        <p:nvSpPr>
          <p:cNvPr id="27" name="テキスト プレースホルダー 26">
            <a:extLst>
              <a:ext uri="{FF2B5EF4-FFF2-40B4-BE49-F238E27FC236}">
                <a16:creationId xmlns:a16="http://schemas.microsoft.com/office/drawing/2014/main" id="{5805204F-7BC5-7578-8089-61A7730548F6}"/>
              </a:ext>
            </a:extLst>
          </p:cNvPr>
          <p:cNvSpPr>
            <a:spLocks noGrp="1"/>
          </p:cNvSpPr>
          <p:nvPr>
            <p:ph type="body" sz="quarter" idx="11"/>
          </p:nvPr>
        </p:nvSpPr>
        <p:spPr>
          <a:xfrm>
            <a:off x="263132" y="690627"/>
            <a:ext cx="11665736" cy="447495"/>
          </a:xfrm>
        </p:spPr>
        <p:txBody>
          <a:bodyPr/>
          <a:lstStyle/>
          <a:p>
            <a:r>
              <a:rPr kumimoji="1" lang="en-US" altLang="ja-JP" dirty="0"/>
              <a:t>Microsoft Intune </a:t>
            </a:r>
            <a:r>
              <a:rPr kumimoji="1" lang="ja-JP" altLang="en-US"/>
              <a:t>によるデバイス管理に加えて、操作ログ取得要件は</a:t>
            </a:r>
            <a:r>
              <a:rPr kumimoji="1" lang="en-US" altLang="ja-JP" dirty="0"/>
              <a:t> IT </a:t>
            </a:r>
            <a:r>
              <a:rPr kumimoji="1" lang="ja-JP" altLang="en-US"/>
              <a:t>資産管理ツールでクリア</a:t>
            </a:r>
          </a:p>
        </p:txBody>
      </p:sp>
      <p:sp>
        <p:nvSpPr>
          <p:cNvPr id="28" name="テキスト プレースホルダー 27">
            <a:extLst>
              <a:ext uri="{FF2B5EF4-FFF2-40B4-BE49-F238E27FC236}">
                <a16:creationId xmlns:a16="http://schemas.microsoft.com/office/drawing/2014/main" id="{4DAF2CBF-3F65-D6D1-0BFB-411ED0B22950}"/>
              </a:ext>
            </a:extLst>
          </p:cNvPr>
          <p:cNvSpPr>
            <a:spLocks noGrp="1"/>
          </p:cNvSpPr>
          <p:nvPr>
            <p:ph type="body" sz="quarter" idx="13"/>
          </p:nvPr>
        </p:nvSpPr>
        <p:spPr>
          <a:xfrm>
            <a:off x="263132" y="1165806"/>
            <a:ext cx="11665736" cy="587597"/>
          </a:xfrm>
        </p:spPr>
        <p:txBody>
          <a:bodyPr/>
          <a:lstStyle/>
          <a:p>
            <a:r>
              <a:rPr lang="en-US" altLang="ja-JP" dirty="0"/>
              <a:t>2</a:t>
            </a:r>
            <a:r>
              <a:rPr lang="ja-JP" altLang="en-US"/>
              <a:t>つの製品で管理・運用を行っていくことになるものの、使途がはっきりしているため、運用が煩雑になりづらいという声も。</a:t>
            </a:r>
            <a:endParaRPr lang="en-US" altLang="ja-JP" dirty="0"/>
          </a:p>
          <a:p>
            <a:r>
              <a:rPr lang="ja-JP" altLang="en-US"/>
              <a:t>また</a:t>
            </a:r>
            <a:r>
              <a:rPr lang="en-US" altLang="ja-JP" dirty="0"/>
              <a:t> M365 E3 / E5 </a:t>
            </a:r>
            <a:r>
              <a:rPr lang="ja-JP" altLang="en-US"/>
              <a:t>を導入している場合はこれまでとコストが変わらないという利点も後押しに。</a:t>
            </a:r>
          </a:p>
        </p:txBody>
      </p:sp>
      <p:sp>
        <p:nvSpPr>
          <p:cNvPr id="4" name="四角形: 上の 2 つの角を丸める 44">
            <a:extLst>
              <a:ext uri="{FF2B5EF4-FFF2-40B4-BE49-F238E27FC236}">
                <a16:creationId xmlns:a16="http://schemas.microsoft.com/office/drawing/2014/main" id="{0334698C-80C0-7752-0FD9-148197D311B4}"/>
              </a:ext>
            </a:extLst>
          </p:cNvPr>
          <p:cNvSpPr/>
          <p:nvPr/>
        </p:nvSpPr>
        <p:spPr>
          <a:xfrm>
            <a:off x="836033" y="1981042"/>
            <a:ext cx="4545432" cy="637698"/>
          </a:xfrm>
          <a:prstGeom prst="round2SameRect">
            <a:avLst>
              <a:gd name="adj1" fmla="val 27917"/>
              <a:gd name="adj2" fmla="val 0"/>
            </a:avLst>
          </a:prstGeom>
          <a:solidFill>
            <a:srgbClr val="296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Microsoft Intune</a:t>
            </a:r>
            <a:endParaRPr kumimoji="1" lang="ja-JP" altLang="en-US"/>
          </a:p>
        </p:txBody>
      </p:sp>
      <p:sp>
        <p:nvSpPr>
          <p:cNvPr id="5" name="四角形: 角を丸くする 45">
            <a:extLst>
              <a:ext uri="{FF2B5EF4-FFF2-40B4-BE49-F238E27FC236}">
                <a16:creationId xmlns:a16="http://schemas.microsoft.com/office/drawing/2014/main" id="{C348692A-D872-DDD7-7E8C-C89D32BC6460}"/>
              </a:ext>
            </a:extLst>
          </p:cNvPr>
          <p:cNvSpPr/>
          <p:nvPr/>
        </p:nvSpPr>
        <p:spPr>
          <a:xfrm>
            <a:off x="838192" y="1989431"/>
            <a:ext cx="4530762" cy="4411369"/>
          </a:xfrm>
          <a:prstGeom prst="roundRect">
            <a:avLst>
              <a:gd name="adj" fmla="val 7227"/>
            </a:avLst>
          </a:prstGeom>
          <a:noFill/>
          <a:ln>
            <a:solidFill>
              <a:srgbClr val="296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2">
            <a:extLst>
              <a:ext uri="{FF2B5EF4-FFF2-40B4-BE49-F238E27FC236}">
                <a16:creationId xmlns:a16="http://schemas.microsoft.com/office/drawing/2014/main" id="{F64F07E2-D33C-4E01-741C-F4E43B5939D4}"/>
              </a:ext>
            </a:extLst>
          </p:cNvPr>
          <p:cNvGraphicFramePr>
            <a:graphicFrameLocks noGrp="1"/>
          </p:cNvGraphicFramePr>
          <p:nvPr>
            <p:extLst>
              <p:ext uri="{D42A27DB-BD31-4B8C-83A1-F6EECF244321}">
                <p14:modId xmlns:p14="http://schemas.microsoft.com/office/powerpoint/2010/main" val="2682176520"/>
              </p:ext>
            </p:extLst>
          </p:nvPr>
        </p:nvGraphicFramePr>
        <p:xfrm>
          <a:off x="974987" y="2794142"/>
          <a:ext cx="4251354" cy="3365325"/>
        </p:xfrm>
        <a:graphic>
          <a:graphicData uri="http://schemas.openxmlformats.org/drawingml/2006/table">
            <a:tbl>
              <a:tblPr firstRow="1" bandRow="1">
                <a:tableStyleId>{5940675A-B579-460E-94D1-54222C63F5DA}</a:tableStyleId>
              </a:tblPr>
              <a:tblGrid>
                <a:gridCol w="1415875">
                  <a:extLst>
                    <a:ext uri="{9D8B030D-6E8A-4147-A177-3AD203B41FA5}">
                      <a16:colId xmlns:a16="http://schemas.microsoft.com/office/drawing/2014/main" val="1718562064"/>
                    </a:ext>
                  </a:extLst>
                </a:gridCol>
                <a:gridCol w="2835479">
                  <a:extLst>
                    <a:ext uri="{9D8B030D-6E8A-4147-A177-3AD203B41FA5}">
                      <a16:colId xmlns:a16="http://schemas.microsoft.com/office/drawing/2014/main" val="841767603"/>
                    </a:ext>
                  </a:extLst>
                </a:gridCol>
              </a:tblGrid>
              <a:tr h="673065">
                <a:tc rowSpan="2">
                  <a:txBody>
                    <a:bodyPr/>
                    <a:lstStyle/>
                    <a:p>
                      <a:pPr algn="ctr">
                        <a:lnSpc>
                          <a:spcPct val="120000"/>
                        </a:lnSpc>
                      </a:pPr>
                      <a:r>
                        <a:rPr kumimoji="1" lang="en-US" altLang="ja-JP" sz="1400">
                          <a:solidFill>
                            <a:schemeClr val="tx1">
                              <a:lumMod val="75000"/>
                              <a:lumOff val="25000"/>
                            </a:schemeClr>
                          </a:solidFill>
                          <a:latin typeface="+mn-ea"/>
                          <a:ea typeface="+mn-ea"/>
                        </a:rPr>
                        <a:t>IT </a:t>
                      </a:r>
                      <a:r>
                        <a:rPr kumimoji="1" lang="ja-JP" altLang="en-US" sz="1400">
                          <a:solidFill>
                            <a:schemeClr val="tx1">
                              <a:lumMod val="75000"/>
                              <a:lumOff val="25000"/>
                            </a:schemeClr>
                          </a:solidFill>
                          <a:latin typeface="+mn-ea"/>
                          <a:ea typeface="+mn-ea"/>
                        </a:rPr>
                        <a:t>資産管理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nSpc>
                          <a:spcPct val="120000"/>
                        </a:lnSpc>
                      </a:pPr>
                      <a:r>
                        <a:rPr kumimoji="1" lang="ja-JP" altLang="en-US" sz="1400">
                          <a:solidFill>
                            <a:schemeClr val="tx1">
                              <a:lumMod val="75000"/>
                              <a:lumOff val="25000"/>
                            </a:schemeClr>
                          </a:solidFill>
                          <a:latin typeface="+mn-ea"/>
                          <a:ea typeface="+mn-ea"/>
                        </a:rPr>
                        <a:t>デバイス情報の取得・管理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49558649"/>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ja-JP" altLang="en-US" sz="1400">
                          <a:solidFill>
                            <a:schemeClr val="tx1">
                              <a:lumMod val="75000"/>
                              <a:lumOff val="25000"/>
                            </a:schemeClr>
                          </a:solidFill>
                          <a:latin typeface="+mn-ea"/>
                          <a:ea typeface="+mn-ea"/>
                        </a:rPr>
                        <a:t>アプリ配信・利用禁止</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98949227"/>
                  </a:ext>
                </a:extLst>
              </a:tr>
              <a:tr h="673065">
                <a:tc rowSpan="2">
                  <a:txBody>
                    <a:bodyPr/>
                    <a:lstStyle/>
                    <a:p>
                      <a:pPr algn="ctr">
                        <a:lnSpc>
                          <a:spcPct val="120000"/>
                        </a:lnSpc>
                      </a:pPr>
                      <a:r>
                        <a:rPr kumimoji="1" lang="ja-JP" altLang="en-US" sz="1400">
                          <a:solidFill>
                            <a:schemeClr val="tx1">
                              <a:lumMod val="75000"/>
                              <a:lumOff val="25000"/>
                            </a:schemeClr>
                          </a:solidFill>
                          <a:latin typeface="+mn-ea"/>
                          <a:ea typeface="+mn-ea"/>
                        </a:rPr>
                        <a:t>セキュリティ</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nSpc>
                          <a:spcPct val="120000"/>
                        </a:lnSpc>
                      </a:pPr>
                      <a:r>
                        <a:rPr kumimoji="1" lang="ja-JP" altLang="en-US" sz="1400">
                          <a:solidFill>
                            <a:schemeClr val="tx1">
                              <a:lumMod val="75000"/>
                              <a:lumOff val="25000"/>
                            </a:schemeClr>
                          </a:solidFill>
                          <a:latin typeface="+mn-ea"/>
                          <a:ea typeface="+mn-ea"/>
                        </a:rPr>
                        <a:t>記録メディア制御</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6131658"/>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en-US" altLang="ja-JP" sz="1400">
                          <a:solidFill>
                            <a:schemeClr val="tx1">
                              <a:lumMod val="75000"/>
                              <a:lumOff val="25000"/>
                            </a:schemeClr>
                          </a:solidFill>
                          <a:latin typeface="+mn-ea"/>
                          <a:ea typeface="+mn-ea"/>
                        </a:rPr>
                        <a:t>Windows</a:t>
                      </a:r>
                      <a:r>
                        <a:rPr kumimoji="1" lang="ja-JP" altLang="en-US" sz="1400">
                          <a:solidFill>
                            <a:schemeClr val="tx1">
                              <a:lumMod val="75000"/>
                              <a:lumOff val="25000"/>
                            </a:schemeClr>
                          </a:solidFill>
                          <a:latin typeface="+mn-ea"/>
                          <a:ea typeface="+mn-ea"/>
                        </a:rPr>
                        <a:t> アップデート管理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30857078"/>
                  </a:ext>
                </a:extLst>
              </a:tr>
              <a:tr h="673065">
                <a:tc>
                  <a:txBody>
                    <a:bodyPr/>
                    <a:lstStyle/>
                    <a:p>
                      <a:pPr algn="ctr">
                        <a:lnSpc>
                          <a:spcPct val="120000"/>
                        </a:lnSpc>
                      </a:pPr>
                      <a:r>
                        <a:rPr kumimoji="1" lang="ja-JP" altLang="en-US" sz="1400">
                          <a:solidFill>
                            <a:schemeClr val="accent3">
                              <a:lumMod val="40000"/>
                              <a:lumOff val="60000"/>
                            </a:schemeClr>
                          </a:solidFill>
                          <a:latin typeface="+mn-ea"/>
                          <a:ea typeface="+mn-ea"/>
                        </a:rPr>
                        <a:t>操作ログ管理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chemeClr val="accent3">
                        <a:lumMod val="20000"/>
                        <a:lumOff val="80000"/>
                      </a:schemeClr>
                    </a:solidFill>
                  </a:tcPr>
                </a:tc>
                <a:tc>
                  <a:txBody>
                    <a:bodyPr/>
                    <a:lstStyle/>
                    <a:p>
                      <a:pPr>
                        <a:lnSpc>
                          <a:spcPct val="120000"/>
                        </a:lnSpc>
                      </a:pPr>
                      <a:r>
                        <a:rPr kumimoji="1" lang="ja-JP" altLang="en-US" sz="1400">
                          <a:solidFill>
                            <a:schemeClr val="accent3">
                              <a:lumMod val="40000"/>
                              <a:lumOff val="60000"/>
                            </a:schemeClr>
                          </a:solidFill>
                          <a:latin typeface="+mn-ea"/>
                          <a:ea typeface="+mn-ea"/>
                        </a:rPr>
                        <a:t>操作ログ取得</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91043736"/>
                  </a:ext>
                </a:extLst>
              </a:tr>
            </a:tbl>
          </a:graphicData>
        </a:graphic>
      </p:graphicFrame>
      <p:sp>
        <p:nvSpPr>
          <p:cNvPr id="20" name="四角形: 上の 2 つの角を丸める 44">
            <a:extLst>
              <a:ext uri="{FF2B5EF4-FFF2-40B4-BE49-F238E27FC236}">
                <a16:creationId xmlns:a16="http://schemas.microsoft.com/office/drawing/2014/main" id="{77E5707B-3EA0-DBB9-EE18-3BEB4D61CD4F}"/>
              </a:ext>
            </a:extLst>
          </p:cNvPr>
          <p:cNvSpPr/>
          <p:nvPr/>
        </p:nvSpPr>
        <p:spPr>
          <a:xfrm>
            <a:off x="6669421" y="1981042"/>
            <a:ext cx="4545432" cy="637698"/>
          </a:xfrm>
          <a:prstGeom prst="round2SameRect">
            <a:avLst>
              <a:gd name="adj1" fmla="val 27917"/>
              <a:gd name="adj2" fmla="val 0"/>
            </a:avLst>
          </a:prstGeom>
          <a:solidFill>
            <a:srgbClr val="E71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IT </a:t>
            </a:r>
            <a:r>
              <a:rPr kumimoji="1" lang="ja-JP" altLang="en-US"/>
              <a:t>資産管理ツール</a:t>
            </a:r>
          </a:p>
        </p:txBody>
      </p:sp>
      <p:sp>
        <p:nvSpPr>
          <p:cNvPr id="21" name="四角形: 角を丸くする 45">
            <a:extLst>
              <a:ext uri="{FF2B5EF4-FFF2-40B4-BE49-F238E27FC236}">
                <a16:creationId xmlns:a16="http://schemas.microsoft.com/office/drawing/2014/main" id="{A52646C5-C3B3-10C9-AE61-5F48C1983836}"/>
              </a:ext>
            </a:extLst>
          </p:cNvPr>
          <p:cNvSpPr/>
          <p:nvPr/>
        </p:nvSpPr>
        <p:spPr>
          <a:xfrm>
            <a:off x="6686250" y="1989431"/>
            <a:ext cx="4530762" cy="4411369"/>
          </a:xfrm>
          <a:prstGeom prst="roundRect">
            <a:avLst>
              <a:gd name="adj" fmla="val 7227"/>
            </a:avLst>
          </a:prstGeom>
          <a:noFill/>
          <a:ln>
            <a:solidFill>
              <a:srgbClr val="E71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表 12">
            <a:extLst>
              <a:ext uri="{FF2B5EF4-FFF2-40B4-BE49-F238E27FC236}">
                <a16:creationId xmlns:a16="http://schemas.microsoft.com/office/drawing/2014/main" id="{C53B92FE-756E-2C15-B1E9-1216E92CADB5}"/>
              </a:ext>
            </a:extLst>
          </p:cNvPr>
          <p:cNvGraphicFramePr>
            <a:graphicFrameLocks noGrp="1"/>
          </p:cNvGraphicFramePr>
          <p:nvPr>
            <p:extLst>
              <p:ext uri="{D42A27DB-BD31-4B8C-83A1-F6EECF244321}">
                <p14:modId xmlns:p14="http://schemas.microsoft.com/office/powerpoint/2010/main" val="3816861725"/>
              </p:ext>
            </p:extLst>
          </p:nvPr>
        </p:nvGraphicFramePr>
        <p:xfrm>
          <a:off x="6823045" y="2794142"/>
          <a:ext cx="4251354" cy="3365325"/>
        </p:xfrm>
        <a:graphic>
          <a:graphicData uri="http://schemas.openxmlformats.org/drawingml/2006/table">
            <a:tbl>
              <a:tblPr firstRow="1" bandRow="1">
                <a:tableStyleId>{5940675A-B579-460E-94D1-54222C63F5DA}</a:tableStyleId>
              </a:tblPr>
              <a:tblGrid>
                <a:gridCol w="1415875">
                  <a:extLst>
                    <a:ext uri="{9D8B030D-6E8A-4147-A177-3AD203B41FA5}">
                      <a16:colId xmlns:a16="http://schemas.microsoft.com/office/drawing/2014/main" val="1718562064"/>
                    </a:ext>
                  </a:extLst>
                </a:gridCol>
                <a:gridCol w="2835479">
                  <a:extLst>
                    <a:ext uri="{9D8B030D-6E8A-4147-A177-3AD203B41FA5}">
                      <a16:colId xmlns:a16="http://schemas.microsoft.com/office/drawing/2014/main" val="841767603"/>
                    </a:ext>
                  </a:extLst>
                </a:gridCol>
              </a:tblGrid>
              <a:tr h="673065">
                <a:tc rowSpan="2">
                  <a:txBody>
                    <a:bodyPr/>
                    <a:lstStyle/>
                    <a:p>
                      <a:pPr algn="ctr">
                        <a:lnSpc>
                          <a:spcPct val="120000"/>
                        </a:lnSpc>
                      </a:pPr>
                      <a:r>
                        <a:rPr kumimoji="1" lang="en-US" altLang="ja-JP" sz="1400">
                          <a:solidFill>
                            <a:schemeClr val="accent3">
                              <a:lumMod val="40000"/>
                              <a:lumOff val="60000"/>
                            </a:schemeClr>
                          </a:solidFill>
                          <a:latin typeface="+mn-ea"/>
                          <a:ea typeface="+mn-ea"/>
                        </a:rPr>
                        <a:t>IT </a:t>
                      </a:r>
                      <a:r>
                        <a:rPr kumimoji="1" lang="ja-JP" altLang="en-US" sz="1400">
                          <a:solidFill>
                            <a:schemeClr val="accent3">
                              <a:lumMod val="40000"/>
                              <a:lumOff val="60000"/>
                            </a:schemeClr>
                          </a:solidFill>
                          <a:latin typeface="+mn-ea"/>
                          <a:ea typeface="+mn-ea"/>
                        </a:rPr>
                        <a:t>資産管理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nSpc>
                          <a:spcPct val="120000"/>
                        </a:lnSpc>
                      </a:pPr>
                      <a:r>
                        <a:rPr kumimoji="1" lang="ja-JP" altLang="en-US" sz="1400">
                          <a:solidFill>
                            <a:schemeClr val="accent3">
                              <a:lumMod val="40000"/>
                              <a:lumOff val="60000"/>
                            </a:schemeClr>
                          </a:solidFill>
                          <a:latin typeface="+mn-ea"/>
                          <a:ea typeface="+mn-ea"/>
                        </a:rPr>
                        <a:t>デバイス情報の取得・管理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49558649"/>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ja-JP" altLang="en-US" sz="1400">
                          <a:solidFill>
                            <a:schemeClr val="accent3">
                              <a:lumMod val="40000"/>
                              <a:lumOff val="60000"/>
                            </a:schemeClr>
                          </a:solidFill>
                          <a:latin typeface="+mn-ea"/>
                          <a:ea typeface="+mn-ea"/>
                        </a:rPr>
                        <a:t>アプリ配信・利用禁止</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898949227"/>
                  </a:ext>
                </a:extLst>
              </a:tr>
              <a:tr h="673065">
                <a:tc rowSpan="2">
                  <a:txBody>
                    <a:bodyPr/>
                    <a:lstStyle/>
                    <a:p>
                      <a:pPr algn="ctr">
                        <a:lnSpc>
                          <a:spcPct val="120000"/>
                        </a:lnSpc>
                      </a:pPr>
                      <a:r>
                        <a:rPr kumimoji="1" lang="ja-JP" altLang="en-US" sz="1400">
                          <a:solidFill>
                            <a:schemeClr val="accent3">
                              <a:lumMod val="40000"/>
                              <a:lumOff val="60000"/>
                            </a:schemeClr>
                          </a:solidFill>
                          <a:latin typeface="+mn-ea"/>
                          <a:ea typeface="+mn-ea"/>
                        </a:rPr>
                        <a:t>セキュリティ</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nSpc>
                          <a:spcPct val="120000"/>
                        </a:lnSpc>
                      </a:pPr>
                      <a:r>
                        <a:rPr kumimoji="1" lang="ja-JP" altLang="en-US" sz="1400">
                          <a:solidFill>
                            <a:schemeClr val="accent3">
                              <a:lumMod val="40000"/>
                              <a:lumOff val="60000"/>
                            </a:schemeClr>
                          </a:solidFill>
                          <a:latin typeface="+mn-ea"/>
                          <a:ea typeface="+mn-ea"/>
                        </a:rPr>
                        <a:t>記録メディア制御</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6131658"/>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en-US" altLang="ja-JP" sz="1400">
                          <a:solidFill>
                            <a:schemeClr val="accent3">
                              <a:lumMod val="40000"/>
                              <a:lumOff val="60000"/>
                            </a:schemeClr>
                          </a:solidFill>
                          <a:latin typeface="+mn-ea"/>
                          <a:ea typeface="+mn-ea"/>
                        </a:rPr>
                        <a:t>Windows</a:t>
                      </a:r>
                      <a:r>
                        <a:rPr kumimoji="1" lang="ja-JP" altLang="en-US" sz="1400">
                          <a:solidFill>
                            <a:schemeClr val="accent3">
                              <a:lumMod val="40000"/>
                              <a:lumOff val="60000"/>
                            </a:schemeClr>
                          </a:solidFill>
                          <a:latin typeface="+mn-ea"/>
                          <a:ea typeface="+mn-ea"/>
                        </a:rPr>
                        <a:t> アップデート管理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30857078"/>
                  </a:ext>
                </a:extLst>
              </a:tr>
              <a:tr h="673065">
                <a:tc>
                  <a:txBody>
                    <a:bodyPr/>
                    <a:lstStyle/>
                    <a:p>
                      <a:pPr algn="ctr">
                        <a:lnSpc>
                          <a:spcPct val="120000"/>
                        </a:lnSpc>
                      </a:pPr>
                      <a:r>
                        <a:rPr kumimoji="1" lang="ja-JP" altLang="en-US" sz="1400" b="1">
                          <a:solidFill>
                            <a:schemeClr val="tx1">
                              <a:lumMod val="75000"/>
                              <a:lumOff val="25000"/>
                            </a:schemeClr>
                          </a:solidFill>
                          <a:latin typeface="+mn-ea"/>
                          <a:ea typeface="+mn-ea"/>
                        </a:rPr>
                        <a:t>操作ログ管理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C00000">
                        <a:alpha val="20000"/>
                      </a:srgbClr>
                    </a:solidFill>
                  </a:tcPr>
                </a:tc>
                <a:tc>
                  <a:txBody>
                    <a:bodyPr/>
                    <a:lstStyle/>
                    <a:p>
                      <a:pPr>
                        <a:lnSpc>
                          <a:spcPct val="120000"/>
                        </a:lnSpc>
                      </a:pPr>
                      <a:r>
                        <a:rPr kumimoji="1" lang="ja-JP" altLang="en-US" sz="1400" b="1">
                          <a:solidFill>
                            <a:schemeClr val="tx1">
                              <a:lumMod val="75000"/>
                              <a:lumOff val="25000"/>
                            </a:schemeClr>
                          </a:solidFill>
                          <a:latin typeface="+mn-ea"/>
                          <a:ea typeface="+mn-ea"/>
                        </a:rPr>
                        <a:t>操作ログ取得</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391043736"/>
                  </a:ext>
                </a:extLst>
              </a:tr>
            </a:tbl>
          </a:graphicData>
        </a:graphic>
      </p:graphicFrame>
      <p:sp>
        <p:nvSpPr>
          <p:cNvPr id="24" name="正方形/長方形 23">
            <a:extLst>
              <a:ext uri="{FF2B5EF4-FFF2-40B4-BE49-F238E27FC236}">
                <a16:creationId xmlns:a16="http://schemas.microsoft.com/office/drawing/2014/main" id="{59E72F2B-C6E6-E3DA-DFA2-D16AC476B00B}"/>
              </a:ext>
            </a:extLst>
          </p:cNvPr>
          <p:cNvSpPr/>
          <p:nvPr/>
        </p:nvSpPr>
        <p:spPr>
          <a:xfrm>
            <a:off x="6831434" y="5528345"/>
            <a:ext cx="4242965" cy="631118"/>
          </a:xfrm>
          <a:prstGeom prst="rect">
            <a:avLst/>
          </a:prstGeom>
          <a:noFill/>
          <a:ln w="381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A9FB176-152B-F6B8-1A5C-7DB0FA432829}"/>
              </a:ext>
            </a:extLst>
          </p:cNvPr>
          <p:cNvSpPr txBox="1"/>
          <p:nvPr/>
        </p:nvSpPr>
        <p:spPr>
          <a:xfrm>
            <a:off x="5575421" y="3955893"/>
            <a:ext cx="904414" cy="461665"/>
          </a:xfrm>
          <a:prstGeom prst="rect">
            <a:avLst/>
          </a:prstGeom>
          <a:noFill/>
        </p:spPr>
        <p:txBody>
          <a:bodyPr wrap="none" rtlCol="0">
            <a:spAutoFit/>
          </a:bodyPr>
          <a:lstStyle/>
          <a:p>
            <a:pPr algn="ctr"/>
            <a:r>
              <a:rPr kumimoji="1" lang="en-US" altLang="ja-JP" sz="2400" b="1" dirty="0">
                <a:solidFill>
                  <a:schemeClr val="tx1">
                    <a:lumMod val="75000"/>
                    <a:lumOff val="25000"/>
                  </a:schemeClr>
                </a:solidFill>
                <a:highlight>
                  <a:srgbClr val="FFFF00"/>
                </a:highlight>
                <a:latin typeface="+mn-ea"/>
              </a:rPr>
              <a:t>AND</a:t>
            </a:r>
            <a:endParaRPr kumimoji="1" lang="ja-JP" altLang="en-US" sz="2400" b="1">
              <a:solidFill>
                <a:schemeClr val="tx1">
                  <a:lumMod val="75000"/>
                  <a:lumOff val="25000"/>
                </a:schemeClr>
              </a:solidFill>
              <a:highlight>
                <a:srgbClr val="FFFF00"/>
              </a:highlight>
              <a:latin typeface="+mn-ea"/>
            </a:endParaRPr>
          </a:p>
        </p:txBody>
      </p:sp>
      <p:sp>
        <p:nvSpPr>
          <p:cNvPr id="26" name="正方形/長方形 25">
            <a:extLst>
              <a:ext uri="{FF2B5EF4-FFF2-40B4-BE49-F238E27FC236}">
                <a16:creationId xmlns:a16="http://schemas.microsoft.com/office/drawing/2014/main" id="{48AA3E61-554D-F776-8462-B3FC6ADC718C}"/>
              </a:ext>
            </a:extLst>
          </p:cNvPr>
          <p:cNvSpPr/>
          <p:nvPr/>
        </p:nvSpPr>
        <p:spPr>
          <a:xfrm>
            <a:off x="983376" y="2787014"/>
            <a:ext cx="4242965" cy="2665830"/>
          </a:xfrm>
          <a:prstGeom prst="rect">
            <a:avLst/>
          </a:prstGeom>
          <a:noFill/>
          <a:ln w="381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3192859"/>
      </p:ext>
    </p:extLst>
  </p:cSld>
  <p:clrMapOvr>
    <a:masterClrMapping/>
  </p:clrMapOvr>
</p:sld>
</file>

<file path=ppt/theme/theme1.xml><?xml version="1.0" encoding="utf-8"?>
<a:theme xmlns:a="http://schemas.openxmlformats.org/drawingml/2006/main" name="EM クラウド">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_x6570__x5b57_ xmlns="79ee9245-d882-4ddc-9b39-e6678e7416f0" xsi:nil="true"/>
    <_x9234__x6728__x30c6__x30b9__x30c8_ xmlns="79ee9245-d882-4ddc-9b39-e6678e7416f0" xsi:nil="true"/>
    <_x65e5__x4ed8__x3068__x6642__x523b_ xmlns="79ee9245-d882-4ddc-9b39-e6678e7416f0" xsi:nil="true"/>
    <_x6570__x5024_ xmlns="79ee9245-d882-4ddc-9b39-e6678e7416f0" xsi:nil="true"/>
    <_x30ea__x30f3__x30af_ xmlns="79ee9245-d882-4ddc-9b39-e6678e7416f0">
      <Url xsi:nil="true"/>
      <Description xsi:nil="true"/>
    </_x30ea__x30f3__x30af_>
    <lcf76f155ced4ddcb4097134ff3c332f xmlns="79ee9245-d882-4ddc-9b39-e6678e7416f0">
      <Terms xmlns="http://schemas.microsoft.com/office/infopath/2007/PartnerControls"/>
    </lcf76f155ced4ddcb4097134ff3c332f>
    <_x8907__x6570__x884c__x30c6__x30ad__x30b9__x30c8_ xmlns="79ee9245-d882-4ddc-9b39-e6678e7416f0" xsi:nil="true"/>
    <_x7ba1__x7406__x756a__x53f7_ xmlns="79ee9245-d882-4ddc-9b39-e6678e7416f0">RC-311</_x7ba1__x7406__x756a__x53f7_>
    <TaxCatchAll xmlns="f8486722-456f-4c86-9af7-b8b16200fae9" xsi:nil="true"/>
    <_Flow_SignoffStatus xmlns="79ee9245-d882-4ddc-9b39-e6678e7416f0" xsi:nil="true"/>
    <_x8ca9__x58f2__x5e97_ xmlns="79ee9245-d882-4ddc-9b39-e6678e7416f0" xsi:nil="true"/>
    <_dlc_Exempt xmlns="http://schemas.microsoft.com/sharepoint/v3" xsi:nil="true"/>
    <_x006c_nu1 xmlns="79ee9245-d882-4ddc-9b39-e6678e7416f0">
      <UserInfo>
        <DisplayName/>
        <AccountId xsi:nil="true"/>
        <AccountType/>
      </UserInfo>
    </_x006c_nu1>
    <_x88dc__x8db3_ xmlns="79ee9245-d882-4ddc-9b39-e6678e7416f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8" ma:contentTypeDescription="新しいドキュメントを作成します。" ma:contentTypeScope="" ma:versionID="d5504341630249a40c616d5a33f8bbd3">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14f0da70e35be2c4458b99e418808474"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element ref="ns2:_x6570__x5024_" minOccurs="0"/>
                <xsd:element ref="ns2:MediaServiceObjectDetectorVersions" minOccurs="0"/>
                <xsd:element ref="ns2:MediaServiceSearchProperties" minOccurs="0"/>
                <xsd:element ref="ns2:_x88dc__x8db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element name="_x6570__x5024_" ma:index="34" nillable="true" ma:displayName="数値" ma:format="Dropdown" ma:internalName="_x6570__x5024_" ma:percentage="FALSE">
      <xsd:simpleType>
        <xsd:restriction base="dms:Number"/>
      </xsd:simpleType>
    </xsd:element>
    <xsd:element name="MediaServiceObjectDetectorVersions" ma:index="3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element name="_x88dc__x8db3_" ma:index="37" nillable="true" ma:displayName="補足" ma:description="提案資料や技術的な補足資料、チラシ等のフォルダ" ma:format="Dropdown" ma:internalName="_x88dc__x8db3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9B061E-A050-4EAA-BDBF-4FFE515669F8}">
  <ds:schemaRefs>
    <ds:schemaRef ds:uri="office.server.policy"/>
  </ds:schemaRefs>
</ds:datastoreItem>
</file>

<file path=customXml/itemProps2.xml><?xml version="1.0" encoding="utf-8"?>
<ds:datastoreItem xmlns:ds="http://schemas.openxmlformats.org/officeDocument/2006/customXml" ds:itemID="{9E92F485-7246-423D-AC82-D0F663F00AD2}">
  <ds:schemaRefs>
    <ds:schemaRef ds:uri="http://schemas.microsoft.com/office/2006/documentManagement/types"/>
    <ds:schemaRef ds:uri="http://schemas.microsoft.com/sharepoint/v3"/>
    <ds:schemaRef ds:uri="http://www.w3.org/XML/1998/namespace"/>
    <ds:schemaRef ds:uri="http://schemas.microsoft.com/office/infopath/2007/PartnerControls"/>
    <ds:schemaRef ds:uri="http://purl.org/dc/terms/"/>
    <ds:schemaRef ds:uri="http://schemas.openxmlformats.org/package/2006/metadata/core-properties"/>
    <ds:schemaRef ds:uri="http://purl.org/dc/elements/1.1/"/>
    <ds:schemaRef ds:uri="f8486722-456f-4c86-9af7-b8b16200fae9"/>
    <ds:schemaRef ds:uri="79ee9245-d882-4ddc-9b39-e6678e7416f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4C30D4E-6051-455A-B142-9D77CD430000}">
  <ds:schemaRefs>
    <ds:schemaRef ds:uri="http://schemas.microsoft.com/sharepoint/v3/contenttype/forms"/>
  </ds:schemaRefs>
</ds:datastoreItem>
</file>

<file path=customXml/itemProps4.xml><?xml version="1.0" encoding="utf-8"?>
<ds:datastoreItem xmlns:ds="http://schemas.openxmlformats.org/officeDocument/2006/customXml" ds:itemID="{6FB244B9-E742-4F26-BF0B-8E5F55F52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ee9245-d882-4ddc-9b39-e6678e7416f0"/>
    <ds:schemaRef ds:uri="f8486722-456f-4c86-9af7-b8b16200f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834</TotalTime>
  <Words>3538</Words>
  <Application>Microsoft Office PowerPoint</Application>
  <PresentationFormat>ワイド画面</PresentationFormat>
  <Paragraphs>408</Paragraphs>
  <Slides>22</Slides>
  <Notes>0</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EM クラウド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武藤 諒</dc:creator>
  <cp:lastModifiedBy>武藤 諒</cp:lastModifiedBy>
  <cp:revision>5</cp:revision>
  <dcterms:created xsi:type="dcterms:W3CDTF">2024-10-31T00:11:24Z</dcterms:created>
  <dcterms:modified xsi:type="dcterms:W3CDTF">2024-12-25T07:39:48Z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MediaServiceImageTags">
    <vt:lpwstr/>
  </property>
</Properties>
</file>