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5"/>
    <p:sldMasterId id="2147483737" r:id="rId6"/>
  </p:sldMasterIdLst>
  <p:notesMasterIdLst>
    <p:notesMasterId r:id="rId28"/>
  </p:notesMasterIdLst>
  <p:sldIdLst>
    <p:sldId id="2089281461" r:id="rId7"/>
    <p:sldId id="2089281447" r:id="rId8"/>
    <p:sldId id="2089281460" r:id="rId9"/>
    <p:sldId id="2089281459" r:id="rId10"/>
    <p:sldId id="2089281111" r:id="rId11"/>
    <p:sldId id="2089281455" r:id="rId12"/>
    <p:sldId id="2089281115" r:id="rId13"/>
    <p:sldId id="2089281457" r:id="rId14"/>
    <p:sldId id="2089281089" r:id="rId15"/>
    <p:sldId id="2089281108" r:id="rId16"/>
    <p:sldId id="550143144" r:id="rId17"/>
    <p:sldId id="2089281458" r:id="rId18"/>
    <p:sldId id="2089281092" r:id="rId19"/>
    <p:sldId id="369" r:id="rId20"/>
    <p:sldId id="2089281098" r:id="rId21"/>
    <p:sldId id="2089281094" r:id="rId22"/>
    <p:sldId id="2089281114" r:id="rId23"/>
    <p:sldId id="2089281456" r:id="rId24"/>
    <p:sldId id="2089281095" r:id="rId25"/>
    <p:sldId id="550143140" r:id="rId26"/>
    <p:sldId id="35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C0055D-8A4B-9F6E-FC99-A05F900FE120}" name="河戸 愛実" initials="河戸" userId="S::manami.kawato@motex.co.jp::0850d006-ba72-4ae3-a28f-5c3e7ee3ec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CC9"/>
    <a:srgbClr val="EDEDED"/>
    <a:srgbClr val="FFFFFF"/>
    <a:srgbClr val="008CC9"/>
    <a:srgbClr val="008CC8"/>
    <a:srgbClr val="EEEEEE"/>
    <a:srgbClr val="006FBC"/>
    <a:srgbClr val="FF7C79"/>
    <a:srgbClr val="5E7999"/>
    <a:srgbClr val="9B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C8E1F0-863B-6C69-9664-8CE84313BB98}" v="2" dt="2024-11-05T05:30:11.40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E40DC-2F99-4DB0-86D5-ABC063C330E9}" type="datetimeFigureOut">
              <a:rPr kumimoji="1" lang="ja-JP" altLang="en-US" smtClean="0"/>
              <a:t>2024/12/25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A6856-1729-4F1E-BACA-A4EDC5CFF4BD}" type="slidenum">
              <a:rPr kumimoji="1" lang="ja-JP" altLang="en-US" smtClean="0"/>
              <a:t>‹#›</a:t>
            </a:fld>
            <a:endParaRPr kumimoji="1" lang="ja-JP" altLang="en-US"/>
          </a:p>
        </p:txBody>
      </p:sp>
    </p:spTree>
    <p:extLst>
      <p:ext uri="{BB962C8B-B14F-4D97-AF65-F5344CB8AC3E}">
        <p14:creationId xmlns:p14="http://schemas.microsoft.com/office/powerpoint/2010/main" val="8650497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情報漏洩の手段・経路を次ページに書く</a:t>
            </a:r>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86FA6856-1729-4F1E-BACA-A4EDC5CFF4BD}" type="slidenum">
              <a:rPr kumimoji="1" lang="ja-JP" altLang="en-US" smtClean="0"/>
              <a:t>2</a:t>
            </a:fld>
            <a:endParaRPr kumimoji="1" lang="ja-JP" altLang="en-US"/>
          </a:p>
        </p:txBody>
      </p:sp>
    </p:spTree>
    <p:extLst>
      <p:ext uri="{BB962C8B-B14F-4D97-AF65-F5344CB8AC3E}">
        <p14:creationId xmlns:p14="http://schemas.microsoft.com/office/powerpoint/2010/main" val="205061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1CC62-D6DD-D6BB-241D-17E727813D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59FA9FE-FA80-ABEF-B458-28A58876324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5ACF9B-81FC-26DC-501E-3BEE051B52C8}"/>
              </a:ext>
            </a:extLst>
          </p:cNvPr>
          <p:cNvSpPr>
            <a:spLocks noGrp="1"/>
          </p:cNvSpPr>
          <p:nvPr>
            <p:ph type="body" idx="1"/>
          </p:nvPr>
        </p:nvSpPr>
        <p:spPr/>
        <p:txBody>
          <a:bodyPr/>
          <a:lstStyle/>
          <a:p>
            <a:r>
              <a:rPr lang="ja-JP" altLang="en-US">
                <a:latin typeface="Calibri"/>
                <a:ea typeface="游ゴシック"/>
                <a:cs typeface="Calibri"/>
              </a:rPr>
              <a:t>情報漏洩の手段・経路を次ページに書く</a:t>
            </a:r>
            <a:endParaRPr lang="en-US" altLang="ja-JP">
              <a:latin typeface="Calibri"/>
              <a:ea typeface="Calibri"/>
              <a:cs typeface="Calibri"/>
            </a:endParaRPr>
          </a:p>
        </p:txBody>
      </p:sp>
      <p:sp>
        <p:nvSpPr>
          <p:cNvPr id="4" name="スライド番号プレースホルダー 3">
            <a:extLst>
              <a:ext uri="{FF2B5EF4-FFF2-40B4-BE49-F238E27FC236}">
                <a16:creationId xmlns:a16="http://schemas.microsoft.com/office/drawing/2014/main" id="{CE9F1AD7-710E-9090-1AC6-FE0E59E4EE91}"/>
              </a:ext>
            </a:extLst>
          </p:cNvPr>
          <p:cNvSpPr>
            <a:spLocks noGrp="1"/>
          </p:cNvSpPr>
          <p:nvPr>
            <p:ph type="sldNum" sz="quarter" idx="5"/>
          </p:nvPr>
        </p:nvSpPr>
        <p:spPr/>
        <p:txBody>
          <a:bodyPr/>
          <a:lstStyle/>
          <a:p>
            <a:fld id="{86FA6856-1729-4F1E-BACA-A4EDC5CFF4BD}" type="slidenum">
              <a:rPr kumimoji="1" lang="ja-JP" altLang="en-US" smtClean="0"/>
              <a:t>4</a:t>
            </a:fld>
            <a:endParaRPr kumimoji="1" lang="ja-JP" altLang="en-US"/>
          </a:p>
        </p:txBody>
      </p:sp>
    </p:spTree>
    <p:extLst>
      <p:ext uri="{BB962C8B-B14F-4D97-AF65-F5344CB8AC3E}">
        <p14:creationId xmlns:p14="http://schemas.microsoft.com/office/powerpoint/2010/main" val="97208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86FA6856-1729-4F1E-BACA-A4EDC5CFF4BD}" type="slidenum">
              <a:rPr kumimoji="1" lang="ja-JP" altLang="en-US" smtClean="0"/>
              <a:t>5</a:t>
            </a:fld>
            <a:endParaRPr kumimoji="1" lang="ja-JP" altLang="en-US"/>
          </a:p>
        </p:txBody>
      </p:sp>
    </p:spTree>
    <p:extLst>
      <p:ext uri="{BB962C8B-B14F-4D97-AF65-F5344CB8AC3E}">
        <p14:creationId xmlns:p14="http://schemas.microsoft.com/office/powerpoint/2010/main" val="19042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10</a:t>
            </a:fld>
            <a:endParaRPr kumimoji="1" lang="ja-JP" altLang="en-US"/>
          </a:p>
        </p:txBody>
      </p:sp>
    </p:spTree>
    <p:extLst>
      <p:ext uri="{BB962C8B-B14F-4D97-AF65-F5344CB8AC3E}">
        <p14:creationId xmlns:p14="http://schemas.microsoft.com/office/powerpoint/2010/main" val="60005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062FA-0A11-241F-6A27-09873D29AFB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5967891-29B3-F6B6-8231-7AD2F5F7E4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C9504B-77A9-5ECB-BD18-DD026854FFD2}"/>
              </a:ext>
            </a:extLst>
          </p:cNvPr>
          <p:cNvSpPr>
            <a:spLocks noGrp="1"/>
          </p:cNvSpPr>
          <p:nvPr>
            <p:ph type="body" idx="1"/>
          </p:nvPr>
        </p:nvSpPr>
        <p:spPr/>
        <p:txBody>
          <a:bodyPr/>
          <a:lstStyle/>
          <a:p>
            <a:r>
              <a:rPr lang="ja-JP" altLang="en-US">
                <a:latin typeface="Calibri"/>
                <a:ea typeface="游ゴシック"/>
                <a:cs typeface="Calibri"/>
              </a:rPr>
              <a:t>情報漏洩の手段・経路を次ページに書く</a:t>
            </a:r>
            <a:endParaRPr lang="en-US" altLang="ja-JP">
              <a:latin typeface="Calibri"/>
              <a:ea typeface="Calibri"/>
              <a:cs typeface="Calibri"/>
            </a:endParaRPr>
          </a:p>
        </p:txBody>
      </p:sp>
      <p:sp>
        <p:nvSpPr>
          <p:cNvPr id="4" name="スライド番号プレースホルダー 3">
            <a:extLst>
              <a:ext uri="{FF2B5EF4-FFF2-40B4-BE49-F238E27FC236}">
                <a16:creationId xmlns:a16="http://schemas.microsoft.com/office/drawing/2014/main" id="{D0B0317C-7631-F689-59DE-AD745A394746}"/>
              </a:ext>
            </a:extLst>
          </p:cNvPr>
          <p:cNvSpPr>
            <a:spLocks noGrp="1"/>
          </p:cNvSpPr>
          <p:nvPr>
            <p:ph type="sldNum" sz="quarter" idx="5"/>
          </p:nvPr>
        </p:nvSpPr>
        <p:spPr/>
        <p:txBody>
          <a:bodyPr/>
          <a:lstStyle/>
          <a:p>
            <a:fld id="{86FA6856-1729-4F1E-BACA-A4EDC5CFF4BD}" type="slidenum">
              <a:rPr kumimoji="1" lang="ja-JP" altLang="en-US" smtClean="0"/>
              <a:t>12</a:t>
            </a:fld>
            <a:endParaRPr kumimoji="1" lang="ja-JP" altLang="en-US"/>
          </a:p>
        </p:txBody>
      </p:sp>
    </p:spTree>
    <p:extLst>
      <p:ext uri="{BB962C8B-B14F-4D97-AF65-F5344CB8AC3E}">
        <p14:creationId xmlns:p14="http://schemas.microsoft.com/office/powerpoint/2010/main" val="285537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00EDEAE-CFAB-49B0-A2FC-EF82183EB596}" type="slidenum">
              <a:rPr kumimoji="1" lang="ja-JP" altLang="en-US" smtClean="0"/>
              <a:t>13</a:t>
            </a:fld>
            <a:endParaRPr kumimoji="1" lang="ja-JP" altLang="en-US"/>
          </a:p>
        </p:txBody>
      </p:sp>
    </p:spTree>
    <p:extLst>
      <p:ext uri="{BB962C8B-B14F-4D97-AF65-F5344CB8AC3E}">
        <p14:creationId xmlns:p14="http://schemas.microsoft.com/office/powerpoint/2010/main" val="233711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sales@motex.co.jp" TargetMode="External"/><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hyperlink" Target="mailto:support@motex.co.jp"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product@motex.co.jp" TargetMode="External"/><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hyperlink" Target="mailto:support@motex.co.jp"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security-sales@motex.co.jp"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YNCPIT_3カラム">
    <p:spTree>
      <p:nvGrpSpPr>
        <p:cNvPr id="1" name=""/>
        <p:cNvGrpSpPr/>
        <p:nvPr/>
      </p:nvGrpSpPr>
      <p:grpSpPr>
        <a:xfrm>
          <a:off x="0" y="0"/>
          <a:ext cx="0" cy="0"/>
          <a:chOff x="0" y="0"/>
          <a:chExt cx="0" cy="0"/>
        </a:xfrm>
      </p:grpSpPr>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3" name="スライド番号プレースホルダ 4">
            <a:extLst>
              <a:ext uri="{FF2B5EF4-FFF2-40B4-BE49-F238E27FC236}">
                <a16:creationId xmlns:a16="http://schemas.microsoft.com/office/drawing/2014/main" id="{CD1BCCC3-B905-16BF-8AFD-8ABB05816EB6}"/>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9">
            <a:extLst>
              <a:ext uri="{FF2B5EF4-FFF2-40B4-BE49-F238E27FC236}">
                <a16:creationId xmlns:a16="http://schemas.microsoft.com/office/drawing/2014/main" id="{F318059F-8D12-470B-FA76-ADEAE0E4348E}"/>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正方形/長方形 4">
            <a:extLst>
              <a:ext uri="{FF2B5EF4-FFF2-40B4-BE49-F238E27FC236}">
                <a16:creationId xmlns:a16="http://schemas.microsoft.com/office/drawing/2014/main" id="{8F05816D-3F63-2FE4-F821-4A193EB60BDF}"/>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テキスト プレースホルダー 9">
            <a:extLst>
              <a:ext uri="{FF2B5EF4-FFF2-40B4-BE49-F238E27FC236}">
                <a16:creationId xmlns:a16="http://schemas.microsoft.com/office/drawing/2014/main" id="{DC397BBA-9556-B6E5-56F4-EB3D03C81DBB}"/>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正方形/長方形 9">
            <a:extLst>
              <a:ext uri="{FF2B5EF4-FFF2-40B4-BE49-F238E27FC236}">
                <a16:creationId xmlns:a16="http://schemas.microsoft.com/office/drawing/2014/main" id="{9A5FF06F-B672-AB02-C95A-0281B0C5EC38}"/>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013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0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ユーザー設定レイアウト">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3A1F8E-1C9B-7344-BDDA-5220A4925C34}"/>
              </a:ext>
            </a:extLst>
          </p:cNvPr>
          <p:cNvSpPr txBox="1"/>
          <p:nvPr/>
        </p:nvSpPr>
        <p:spPr>
          <a:xfrm>
            <a:off x="126123" y="6154524"/>
            <a:ext cx="7020910" cy="4662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pic>
        <p:nvPicPr>
          <p:cNvPr id="11" name="図 10">
            <a:extLst>
              <a:ext uri="{FF2B5EF4-FFF2-40B4-BE49-F238E27FC236}">
                <a16:creationId xmlns:a16="http://schemas.microsoft.com/office/drawing/2014/main" id="{C30B8CCE-B5BE-304C-B99F-BF6B755380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12" name="正方形/長方形 11">
            <a:extLst>
              <a:ext uri="{FF2B5EF4-FFF2-40B4-BE49-F238E27FC236}">
                <a16:creationId xmlns:a16="http://schemas.microsoft.com/office/drawing/2014/main" id="{8559A977-4F9B-F04E-A84F-0DBCCB26D292}"/>
              </a:ext>
            </a:extLst>
          </p:cNvPr>
          <p:cNvSpPr/>
          <p:nvPr/>
        </p:nvSpPr>
        <p:spPr>
          <a:xfrm>
            <a:off x="1841204" y="3640006"/>
            <a:ext cx="8509592" cy="21545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AutoShape 78">
            <a:extLst>
              <a:ext uri="{FF2B5EF4-FFF2-40B4-BE49-F238E27FC236}">
                <a16:creationId xmlns:a16="http://schemas.microsoft.com/office/drawing/2014/main" id="{35A600BE-CC20-2E4E-8E92-6DF221467313}"/>
              </a:ext>
            </a:extLst>
          </p:cNvPr>
          <p:cNvSpPr>
            <a:spLocks noChangeArrowheads="1"/>
          </p:cNvSpPr>
          <p:nvPr/>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製品に関するお問い合わせ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14" name="表 13">
            <a:extLst>
              <a:ext uri="{FF2B5EF4-FFF2-40B4-BE49-F238E27FC236}">
                <a16:creationId xmlns:a16="http://schemas.microsoft.com/office/drawing/2014/main" id="{D328A163-FF65-BB46-90AE-8DA958675D85}"/>
              </a:ext>
            </a:extLst>
          </p:cNvPr>
          <p:cNvGraphicFramePr>
            <a:graphicFrameLocks noGrp="1"/>
          </p:cNvGraphicFramePr>
          <p:nvPr>
            <p:extLst>
              <p:ext uri="{D42A27DB-BD31-4B8C-83A1-F6EECF244321}">
                <p14:modId xmlns:p14="http://schemas.microsoft.com/office/powerpoint/2010/main" val="62222000"/>
              </p:ext>
            </p:extLst>
          </p:nvPr>
        </p:nvGraphicFramePr>
        <p:xfrm>
          <a:off x="2124802" y="4124462"/>
          <a:ext cx="2741482" cy="155448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営業本部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大阪本社</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06-6308-8980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東京本部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03-5460-0775</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名古屋支店</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052-253-7346</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九州営業所</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092-419-2390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9528522"/>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3"/>
                        </a:rPr>
                        <a:t>sales@motex.co.jp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501713"/>
                  </a:ext>
                </a:extLst>
              </a:tr>
            </a:tbl>
          </a:graphicData>
        </a:graphic>
      </p:graphicFrame>
      <p:graphicFrame>
        <p:nvGraphicFramePr>
          <p:cNvPr id="15" name="表 13">
            <a:extLst>
              <a:ext uri="{FF2B5EF4-FFF2-40B4-BE49-F238E27FC236}">
                <a16:creationId xmlns:a16="http://schemas.microsoft.com/office/drawing/2014/main" id="{BD31F1FD-9E81-9245-897A-B660C1AD6B30}"/>
              </a:ext>
            </a:extLst>
          </p:cNvPr>
          <p:cNvGraphicFramePr>
            <a:graphicFrameLocks noGrp="1"/>
          </p:cNvGraphicFramePr>
          <p:nvPr>
            <p:extLst>
              <p:ext uri="{D42A27DB-BD31-4B8C-83A1-F6EECF244321}">
                <p14:modId xmlns:p14="http://schemas.microsoft.com/office/powerpoint/2010/main" val="3587183095"/>
              </p:ext>
            </p:extLst>
          </p:nvPr>
        </p:nvGraphicFramePr>
        <p:xfrm>
          <a:off x="4929350" y="4133818"/>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6" name="AutoShape 78">
            <a:extLst>
              <a:ext uri="{FF2B5EF4-FFF2-40B4-BE49-F238E27FC236}">
                <a16:creationId xmlns:a16="http://schemas.microsoft.com/office/drawing/2014/main" id="{1EE58FEB-2635-C946-B523-C8E9FF9A8A2C}"/>
              </a:ext>
            </a:extLst>
          </p:cNvPr>
          <p:cNvSpPr>
            <a:spLocks noChangeArrowheads="1"/>
          </p:cNvSpPr>
          <p:nvPr/>
        </p:nvSpPr>
        <p:spPr bwMode="auto">
          <a:xfrm>
            <a:off x="49071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11461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F65A6C0-789B-7448-81DE-47BA54A54F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3" name="テキスト ボックス 2">
            <a:extLst>
              <a:ext uri="{FF2B5EF4-FFF2-40B4-BE49-F238E27FC236}">
                <a16:creationId xmlns:a16="http://schemas.microsoft.com/office/drawing/2014/main" id="{373A1F8E-1C9B-7344-BDDA-5220A4925C34}"/>
              </a:ext>
            </a:extLst>
          </p:cNvPr>
          <p:cNvSpPr txBox="1"/>
          <p:nvPr/>
        </p:nvSpPr>
        <p:spPr>
          <a:xfrm>
            <a:off x="126123" y="6154524"/>
            <a:ext cx="7020910" cy="4662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sp>
        <p:nvSpPr>
          <p:cNvPr id="6" name="正方形/長方形 5">
            <a:extLst>
              <a:ext uri="{FF2B5EF4-FFF2-40B4-BE49-F238E27FC236}">
                <a16:creationId xmlns:a16="http://schemas.microsoft.com/office/drawing/2014/main" id="{136B9CAE-61D0-D54D-A51F-01C7F21DFF0D}"/>
              </a:ext>
            </a:extLst>
          </p:cNvPr>
          <p:cNvSpPr/>
          <p:nvPr/>
        </p:nvSpPr>
        <p:spPr>
          <a:xfrm>
            <a:off x="1841204" y="3640006"/>
            <a:ext cx="8509592" cy="152071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AutoShape 78">
            <a:extLst>
              <a:ext uri="{FF2B5EF4-FFF2-40B4-BE49-F238E27FC236}">
                <a16:creationId xmlns:a16="http://schemas.microsoft.com/office/drawing/2014/main" id="{398E8761-AEA7-6940-8968-E5D3C165285E}"/>
              </a:ext>
            </a:extLst>
          </p:cNvPr>
          <p:cNvSpPr>
            <a:spLocks noChangeArrowheads="1"/>
          </p:cNvSpPr>
          <p:nvPr/>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本資料に関するお問い合わせ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8" name="表 13">
            <a:extLst>
              <a:ext uri="{FF2B5EF4-FFF2-40B4-BE49-F238E27FC236}">
                <a16:creationId xmlns:a16="http://schemas.microsoft.com/office/drawing/2014/main" id="{ECC98DC4-ADEE-854E-BB5D-E1EE97A7A929}"/>
              </a:ext>
            </a:extLst>
          </p:cNvPr>
          <p:cNvGraphicFramePr>
            <a:graphicFrameLocks noGrp="1"/>
          </p:cNvGraphicFramePr>
          <p:nvPr>
            <p:extLst>
              <p:ext uri="{D42A27DB-BD31-4B8C-83A1-F6EECF244321}">
                <p14:modId xmlns:p14="http://schemas.microsoft.com/office/powerpoint/2010/main" val="1740982899"/>
              </p:ext>
            </p:extLst>
          </p:nvPr>
        </p:nvGraphicFramePr>
        <p:xfrm>
          <a:off x="2124802" y="4124462"/>
          <a:ext cx="2741482" cy="77724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gridSpan="2">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マーケティング本部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gridSpan="2">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プロダクトマーケティング部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hlinkClick r:id="rId3"/>
                        </a:rPr>
                        <a:t>product@motex.co.jp</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bl>
          </a:graphicData>
        </a:graphic>
      </p:graphicFrame>
      <p:graphicFrame>
        <p:nvGraphicFramePr>
          <p:cNvPr id="9" name="表 13">
            <a:extLst>
              <a:ext uri="{FF2B5EF4-FFF2-40B4-BE49-F238E27FC236}">
                <a16:creationId xmlns:a16="http://schemas.microsoft.com/office/drawing/2014/main" id="{BA0107EA-8999-C64F-9262-9B571C56525D}"/>
              </a:ext>
            </a:extLst>
          </p:cNvPr>
          <p:cNvGraphicFramePr>
            <a:graphicFrameLocks noGrp="1"/>
          </p:cNvGraphicFramePr>
          <p:nvPr>
            <p:extLst>
              <p:ext uri="{D42A27DB-BD31-4B8C-83A1-F6EECF244321}">
                <p14:modId xmlns:p14="http://schemas.microsoft.com/office/powerpoint/2010/main" val="2278316475"/>
              </p:ext>
            </p:extLst>
          </p:nvPr>
        </p:nvGraphicFramePr>
        <p:xfrm>
          <a:off x="4929350" y="4133818"/>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0" name="AutoShape 78">
            <a:extLst>
              <a:ext uri="{FF2B5EF4-FFF2-40B4-BE49-F238E27FC236}">
                <a16:creationId xmlns:a16="http://schemas.microsoft.com/office/drawing/2014/main" id="{82630660-5C6C-B34B-9D16-D0103DFC11D8}"/>
              </a:ext>
            </a:extLst>
          </p:cNvPr>
          <p:cNvSpPr>
            <a:spLocks noChangeArrowheads="1"/>
          </p:cNvSpPr>
          <p:nvPr/>
        </p:nvSpPr>
        <p:spPr bwMode="auto">
          <a:xfrm>
            <a:off x="49071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59522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3_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F65A6C0-789B-7448-81DE-47BA54A54F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3" name="テキスト ボックス 2">
            <a:extLst>
              <a:ext uri="{FF2B5EF4-FFF2-40B4-BE49-F238E27FC236}">
                <a16:creationId xmlns:a16="http://schemas.microsoft.com/office/drawing/2014/main" id="{373A1F8E-1C9B-7344-BDDA-5220A4925C34}"/>
              </a:ext>
            </a:extLst>
          </p:cNvPr>
          <p:cNvSpPr txBox="1"/>
          <p:nvPr/>
        </p:nvSpPr>
        <p:spPr>
          <a:xfrm>
            <a:off x="126123" y="6154524"/>
            <a:ext cx="7020910" cy="4662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sp>
        <p:nvSpPr>
          <p:cNvPr id="6" name="正方形/長方形 5">
            <a:extLst>
              <a:ext uri="{FF2B5EF4-FFF2-40B4-BE49-F238E27FC236}">
                <a16:creationId xmlns:a16="http://schemas.microsoft.com/office/drawing/2014/main" id="{136B9CAE-61D0-D54D-A51F-01C7F21DFF0D}"/>
              </a:ext>
            </a:extLst>
          </p:cNvPr>
          <p:cNvSpPr/>
          <p:nvPr/>
        </p:nvSpPr>
        <p:spPr>
          <a:xfrm>
            <a:off x="1841204" y="3640006"/>
            <a:ext cx="8509592" cy="152071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AutoShape 78">
            <a:extLst>
              <a:ext uri="{FF2B5EF4-FFF2-40B4-BE49-F238E27FC236}">
                <a16:creationId xmlns:a16="http://schemas.microsoft.com/office/drawing/2014/main" id="{398E8761-AEA7-6940-8968-E5D3C165285E}"/>
              </a:ext>
            </a:extLst>
          </p:cNvPr>
          <p:cNvSpPr>
            <a:spLocks noChangeArrowheads="1"/>
          </p:cNvSpPr>
          <p:nvPr/>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本資料に関するお問い合わせ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8" name="表 13">
            <a:extLst>
              <a:ext uri="{FF2B5EF4-FFF2-40B4-BE49-F238E27FC236}">
                <a16:creationId xmlns:a16="http://schemas.microsoft.com/office/drawing/2014/main" id="{ECC98DC4-ADEE-854E-BB5D-E1EE97A7A929}"/>
              </a:ext>
            </a:extLst>
          </p:cNvPr>
          <p:cNvGraphicFramePr>
            <a:graphicFrameLocks noGrp="1"/>
          </p:cNvGraphicFramePr>
          <p:nvPr>
            <p:extLst>
              <p:ext uri="{D42A27DB-BD31-4B8C-83A1-F6EECF244321}">
                <p14:modId xmlns:p14="http://schemas.microsoft.com/office/powerpoint/2010/main" val="1850506469"/>
              </p:ext>
            </p:extLst>
          </p:nvPr>
        </p:nvGraphicFramePr>
        <p:xfrm>
          <a:off x="2124802" y="4124462"/>
          <a:ext cx="3148238" cy="77724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2081591">
                  <a:extLst>
                    <a:ext uri="{9D8B030D-6E8A-4147-A177-3AD203B41FA5}">
                      <a16:colId xmlns:a16="http://schemas.microsoft.com/office/drawing/2014/main" val="3762983370"/>
                    </a:ext>
                  </a:extLst>
                </a:gridCol>
              </a:tblGrid>
              <a:tr h="137160">
                <a:tc gridSpan="2">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営業本部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gridSpan="2">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en-US" altLang="ja-JP" sz="1100" err="1">
                          <a:solidFill>
                            <a:schemeClr val="tx1">
                              <a:lumMod val="75000"/>
                              <a:lumOff val="25000"/>
                            </a:schemeClr>
                          </a:solidFill>
                          <a:latin typeface="Meiryo" panose="020B0604030504040204" pitchFamily="34" charset="-128"/>
                          <a:ea typeface="Meiryo" panose="020B0604030504040204" pitchFamily="34" charset="-128"/>
                        </a:rPr>
                        <a:t>SecureOWL</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営業部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hlinkClick r:id="rId3"/>
                        </a:rPr>
                        <a:t>security-sales@motex.co.jp</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bl>
          </a:graphicData>
        </a:graphic>
      </p:graphicFrame>
      <p:graphicFrame>
        <p:nvGraphicFramePr>
          <p:cNvPr id="9" name="表 13">
            <a:extLst>
              <a:ext uri="{FF2B5EF4-FFF2-40B4-BE49-F238E27FC236}">
                <a16:creationId xmlns:a16="http://schemas.microsoft.com/office/drawing/2014/main" id="{BA0107EA-8999-C64F-9262-9B571C56525D}"/>
              </a:ext>
            </a:extLst>
          </p:cNvPr>
          <p:cNvGraphicFramePr>
            <a:graphicFrameLocks noGrp="1"/>
          </p:cNvGraphicFramePr>
          <p:nvPr>
            <p:extLst>
              <p:ext uri="{D42A27DB-BD31-4B8C-83A1-F6EECF244321}">
                <p14:modId xmlns:p14="http://schemas.microsoft.com/office/powerpoint/2010/main" val="2403215820"/>
              </p:ext>
            </p:extLst>
          </p:nvPr>
        </p:nvGraphicFramePr>
        <p:xfrm>
          <a:off x="5265674" y="4133818"/>
          <a:ext cx="4876807" cy="929640"/>
        </p:xfrm>
        <a:graphic>
          <a:graphicData uri="http://schemas.openxmlformats.org/drawingml/2006/table">
            <a:tbl>
              <a:tblPr firstRow="1" bandRow="1">
                <a:tableStyleId>{5940675A-B579-460E-94D1-54222C63F5DA}</a:tableStyleId>
              </a:tblPr>
              <a:tblGrid>
                <a:gridCol w="1484673">
                  <a:extLst>
                    <a:ext uri="{9D8B030D-6E8A-4147-A177-3AD203B41FA5}">
                      <a16:colId xmlns:a16="http://schemas.microsoft.com/office/drawing/2014/main" val="1082877658"/>
                    </a:ext>
                  </a:extLst>
                </a:gridCol>
                <a:gridCol w="3392134">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0" name="AutoShape 78">
            <a:extLst>
              <a:ext uri="{FF2B5EF4-FFF2-40B4-BE49-F238E27FC236}">
                <a16:creationId xmlns:a16="http://schemas.microsoft.com/office/drawing/2014/main" id="{82630660-5C6C-B34B-9D16-D0103DFC11D8}"/>
              </a:ext>
            </a:extLst>
          </p:cNvPr>
          <p:cNvSpPr>
            <a:spLocks noChangeArrowheads="1"/>
          </p:cNvSpPr>
          <p:nvPr/>
        </p:nvSpPr>
        <p:spPr bwMode="auto">
          <a:xfrm>
            <a:off x="52627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1219933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LANSCOPE_1">
    <p:spTree>
      <p:nvGrpSpPr>
        <p:cNvPr id="1" name=""/>
        <p:cNvGrpSpPr/>
        <p:nvPr/>
      </p:nvGrpSpPr>
      <p:grpSpPr>
        <a:xfrm>
          <a:off x="0" y="0"/>
          <a:ext cx="0" cy="0"/>
          <a:chOff x="0" y="0"/>
          <a:chExt cx="0" cy="0"/>
        </a:xfrm>
      </p:grpSpPr>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プレースホルダー 9">
            <a:extLst>
              <a:ext uri="{FF2B5EF4-FFF2-40B4-BE49-F238E27FC236}">
                <a16:creationId xmlns:a16="http://schemas.microsoft.com/office/drawing/2014/main" id="{C2159617-1BD3-E0D9-EEB7-10F00F4B13B0}"/>
              </a:ext>
            </a:extLst>
          </p:cNvPr>
          <p:cNvSpPr>
            <a:spLocks noGrp="1"/>
          </p:cNvSpPr>
          <p:nvPr>
            <p:ph type="body" sz="quarter" idx="15"/>
          </p:nvPr>
        </p:nvSpPr>
        <p:spPr>
          <a:xfrm>
            <a:off x="263132" y="700152"/>
            <a:ext cx="11665736" cy="452432"/>
          </a:xfrm>
          <a:prstGeom prst="rect">
            <a:avLst/>
          </a:prstGeom>
        </p:spPr>
        <p:txBody>
          <a:bodyPr wrap="square" anchor="ctr" anchorCtr="0">
            <a:noAutofit/>
          </a:bodyPr>
          <a:lstStyle>
            <a:lvl1pPr marL="0" indent="0" algn="ctr">
              <a:buNone/>
              <a:defRPr sz="18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BD9FE2E6-6FE1-81BD-6329-7485B41142C2}"/>
              </a:ext>
            </a:extLst>
          </p:cNvPr>
          <p:cNvSpPr>
            <a:spLocks noGrp="1"/>
          </p:cNvSpPr>
          <p:nvPr>
            <p:ph type="body" sz="quarter" idx="13"/>
          </p:nvPr>
        </p:nvSpPr>
        <p:spPr>
          <a:xfrm>
            <a:off x="385880" y="219792"/>
            <a:ext cx="11515280" cy="372410"/>
          </a:xfrm>
          <a:prstGeom prst="rect">
            <a:avLst/>
          </a:prstGeom>
        </p:spPr>
        <p:txBody>
          <a:bodyPr wrap="square" bIns="108000" anchor="ctr" anchorCtr="0">
            <a:noAutofit/>
          </a:bodyPr>
          <a:lstStyle>
            <a:lvl1pPr marL="0" indent="0" algn="l">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7" name="正方形/長方形 6">
            <a:extLst>
              <a:ext uri="{FF2B5EF4-FFF2-40B4-BE49-F238E27FC236}">
                <a16:creationId xmlns:a16="http://schemas.microsoft.com/office/drawing/2014/main" id="{DD5AC6F2-3DE1-BA54-0B97-E4FF8C24E773}"/>
              </a:ext>
            </a:extLst>
          </p:cNvPr>
          <p:cNvSpPr/>
          <p:nvPr/>
        </p:nvSpPr>
        <p:spPr>
          <a:xfrm>
            <a:off x="336338" y="182268"/>
            <a:ext cx="45719" cy="402725"/>
          </a:xfrm>
          <a:prstGeom prst="rect">
            <a:avLst/>
          </a:prstGeom>
          <a:solidFill>
            <a:srgbClr val="4BB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988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NSCOPE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263132" y="700152"/>
            <a:ext cx="11665736" cy="452432"/>
          </a:xfrm>
          <a:prstGeom prst="rect">
            <a:avLst/>
          </a:prstGeom>
        </p:spPr>
        <p:txBody>
          <a:bodyPr wrap="square" anchor="ctr" anchorCtr="0">
            <a:noAutofit/>
          </a:bodyPr>
          <a:lstStyle>
            <a:lvl1pPr marL="0" indent="0" algn="ctr">
              <a:buNone/>
              <a:defRPr sz="18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85880" y="219792"/>
            <a:ext cx="11515280" cy="372410"/>
          </a:xfrm>
          <a:prstGeom prst="rect">
            <a:avLst/>
          </a:prstGeom>
        </p:spPr>
        <p:txBody>
          <a:bodyPr wrap="square" bIns="108000" anchor="ctr" anchorCtr="0">
            <a:noAutofit/>
          </a:bodyPr>
          <a:lstStyle>
            <a:lvl1pPr marL="0" indent="0" algn="l">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8" name="正方形/長方形 7">
            <a:extLst>
              <a:ext uri="{FF2B5EF4-FFF2-40B4-BE49-F238E27FC236}">
                <a16:creationId xmlns:a16="http://schemas.microsoft.com/office/drawing/2014/main" id="{94AAD312-20CC-6D44-93F7-4C0A289D368C}"/>
              </a:ext>
            </a:extLst>
          </p:cNvPr>
          <p:cNvSpPr/>
          <p:nvPr/>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24197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YNCPIT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819D501-8CCA-EA47-A79F-6C275595410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Tree>
    <p:extLst>
      <p:ext uri="{BB962C8B-B14F-4D97-AF65-F5344CB8AC3E}">
        <p14:creationId xmlns:p14="http://schemas.microsoft.com/office/powerpoint/2010/main" val="302724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YNCPIT_2カラム">
    <p:spTree>
      <p:nvGrpSpPr>
        <p:cNvPr id="1" name=""/>
        <p:cNvGrpSpPr/>
        <p:nvPr/>
      </p:nvGrpSpPr>
      <p:grpSpPr>
        <a:xfrm>
          <a:off x="0" y="0"/>
          <a:ext cx="0" cy="0"/>
          <a:chOff x="0" y="0"/>
          <a:chExt cx="0" cy="0"/>
        </a:xfrm>
      </p:grpSpPr>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プレースホルダー 9">
            <a:extLst>
              <a:ext uri="{FF2B5EF4-FFF2-40B4-BE49-F238E27FC236}">
                <a16:creationId xmlns:a16="http://schemas.microsoft.com/office/drawing/2014/main" id="{90AC317D-F7EB-44B7-1EA4-C4E7ABBCB97F}"/>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 name="正方形/長方形 3">
            <a:extLst>
              <a:ext uri="{FF2B5EF4-FFF2-40B4-BE49-F238E27FC236}">
                <a16:creationId xmlns:a16="http://schemas.microsoft.com/office/drawing/2014/main" id="{999715F7-9882-14D0-7961-0A811AC748D0}"/>
              </a:ext>
            </a:extLst>
          </p:cNvPr>
          <p:cNvSpPr/>
          <p:nvPr/>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テキスト プレースホルダー 9">
            <a:extLst>
              <a:ext uri="{FF2B5EF4-FFF2-40B4-BE49-F238E27FC236}">
                <a16:creationId xmlns:a16="http://schemas.microsoft.com/office/drawing/2014/main" id="{99E51B9E-5085-1642-98D8-1E4B3B50D705}"/>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正方形/長方形 8">
            <a:extLst>
              <a:ext uri="{FF2B5EF4-FFF2-40B4-BE49-F238E27FC236}">
                <a16:creationId xmlns:a16="http://schemas.microsoft.com/office/drawing/2014/main" id="{0B0309D1-C573-9A9B-D99B-28E1AB6AAB1F}"/>
              </a:ext>
            </a:extLst>
          </p:cNvPr>
          <p:cNvSpPr/>
          <p:nvPr/>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3757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n-ea"/>
                <a:ea typeface="+mn-ea"/>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a typeface="+mn-ea"/>
            </a:endParaRPr>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819D501-8CCA-EA47-A79F-6C275595410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mn-ea"/>
                <a:ea typeface="+mn-ea"/>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mn-ea"/>
                <a:ea typeface="+mn-ea"/>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171287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YNCPIT_2カラム">
    <p:spTree>
      <p:nvGrpSpPr>
        <p:cNvPr id="1" name=""/>
        <p:cNvGrpSpPr/>
        <p:nvPr/>
      </p:nvGrpSpPr>
      <p:grpSpPr>
        <a:xfrm>
          <a:off x="0" y="0"/>
          <a:ext cx="0" cy="0"/>
          <a:chOff x="0" y="0"/>
          <a:chExt cx="0" cy="0"/>
        </a:xfrm>
      </p:grpSpPr>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プレースホルダー 9">
            <a:extLst>
              <a:ext uri="{FF2B5EF4-FFF2-40B4-BE49-F238E27FC236}">
                <a16:creationId xmlns:a16="http://schemas.microsoft.com/office/drawing/2014/main" id="{90AC317D-F7EB-44B7-1EA4-C4E7ABBCB97F}"/>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 name="正方形/長方形 3">
            <a:extLst>
              <a:ext uri="{FF2B5EF4-FFF2-40B4-BE49-F238E27FC236}">
                <a16:creationId xmlns:a16="http://schemas.microsoft.com/office/drawing/2014/main" id="{999715F7-9882-14D0-7961-0A811AC748D0}"/>
              </a:ext>
            </a:extLst>
          </p:cNvPr>
          <p:cNvSpPr/>
          <p:nvPr/>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テキスト プレースホルダー 9">
            <a:extLst>
              <a:ext uri="{FF2B5EF4-FFF2-40B4-BE49-F238E27FC236}">
                <a16:creationId xmlns:a16="http://schemas.microsoft.com/office/drawing/2014/main" id="{99E51B9E-5085-1642-98D8-1E4B3B50D705}"/>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正方形/長方形 8">
            <a:extLst>
              <a:ext uri="{FF2B5EF4-FFF2-40B4-BE49-F238E27FC236}">
                <a16:creationId xmlns:a16="http://schemas.microsoft.com/office/drawing/2014/main" id="{0B0309D1-C573-9A9B-D99B-28E1AB6AAB1F}"/>
              </a:ext>
            </a:extLst>
          </p:cNvPr>
          <p:cNvSpPr/>
          <p:nvPr/>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9810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YNCPIT_2カラム（小）">
    <p:spTree>
      <p:nvGrpSpPr>
        <p:cNvPr id="1" name=""/>
        <p:cNvGrpSpPr/>
        <p:nvPr/>
      </p:nvGrpSpPr>
      <p:grpSpPr>
        <a:xfrm>
          <a:off x="0" y="0"/>
          <a:ext cx="0" cy="0"/>
          <a:chOff x="0" y="0"/>
          <a:chExt cx="0" cy="0"/>
        </a:xfrm>
      </p:grpSpPr>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09961625-C8BD-C948-9226-1F11F08B4739}"/>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3" name="スライド番号プレースホルダ 4">
            <a:extLst>
              <a:ext uri="{FF2B5EF4-FFF2-40B4-BE49-F238E27FC236}">
                <a16:creationId xmlns:a16="http://schemas.microsoft.com/office/drawing/2014/main" id="{8506FE17-E519-506A-C691-307D6583245F}"/>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9">
            <a:extLst>
              <a:ext uri="{FF2B5EF4-FFF2-40B4-BE49-F238E27FC236}">
                <a16:creationId xmlns:a16="http://schemas.microsoft.com/office/drawing/2014/main" id="{451CCA7C-0ED5-C6FC-FF26-D47ED43608F2}"/>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正方形/長方形 4">
            <a:extLst>
              <a:ext uri="{FF2B5EF4-FFF2-40B4-BE49-F238E27FC236}">
                <a16:creationId xmlns:a16="http://schemas.microsoft.com/office/drawing/2014/main" id="{871FE0D5-8161-70BE-3782-BBC4103CCF16}"/>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708DA778-8004-F04F-D3E1-8088B8BF7E7E}"/>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8763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LANSCOPE_1">
    <p:spTree>
      <p:nvGrpSpPr>
        <p:cNvPr id="1" name=""/>
        <p:cNvGrpSpPr/>
        <p:nvPr/>
      </p:nvGrpSpPr>
      <p:grpSpPr>
        <a:xfrm>
          <a:off x="0" y="0"/>
          <a:ext cx="0" cy="0"/>
          <a:chOff x="0" y="0"/>
          <a:chExt cx="0" cy="0"/>
        </a:xfrm>
      </p:grpSpPr>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プレースホルダー 9">
            <a:extLst>
              <a:ext uri="{FF2B5EF4-FFF2-40B4-BE49-F238E27FC236}">
                <a16:creationId xmlns:a16="http://schemas.microsoft.com/office/drawing/2014/main" id="{C2159617-1BD3-E0D9-EEB7-10F00F4B13B0}"/>
              </a:ext>
            </a:extLst>
          </p:cNvPr>
          <p:cNvSpPr>
            <a:spLocks noGrp="1"/>
          </p:cNvSpPr>
          <p:nvPr>
            <p:ph type="body" sz="quarter" idx="15"/>
          </p:nvPr>
        </p:nvSpPr>
        <p:spPr>
          <a:xfrm>
            <a:off x="263132" y="700152"/>
            <a:ext cx="11665736" cy="452432"/>
          </a:xfrm>
          <a:prstGeom prst="rect">
            <a:avLst/>
          </a:prstGeom>
        </p:spPr>
        <p:txBody>
          <a:bodyPr wrap="square" anchor="ctr" anchorCtr="0">
            <a:noAutofit/>
          </a:bodyPr>
          <a:lstStyle>
            <a:lvl1pPr marL="0" indent="0" algn="ctr">
              <a:buNone/>
              <a:defRPr sz="18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BD9FE2E6-6FE1-81BD-6329-7485B41142C2}"/>
              </a:ext>
            </a:extLst>
          </p:cNvPr>
          <p:cNvSpPr>
            <a:spLocks noGrp="1"/>
          </p:cNvSpPr>
          <p:nvPr>
            <p:ph type="body" sz="quarter" idx="13"/>
          </p:nvPr>
        </p:nvSpPr>
        <p:spPr>
          <a:xfrm>
            <a:off x="385880" y="219792"/>
            <a:ext cx="11515280" cy="372410"/>
          </a:xfrm>
          <a:prstGeom prst="rect">
            <a:avLst/>
          </a:prstGeom>
        </p:spPr>
        <p:txBody>
          <a:bodyPr wrap="square" bIns="108000" anchor="ctr" anchorCtr="0">
            <a:noAutofit/>
          </a:bodyPr>
          <a:lstStyle>
            <a:lvl1pPr marL="0" indent="0" algn="l">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7" name="正方形/長方形 6">
            <a:extLst>
              <a:ext uri="{FF2B5EF4-FFF2-40B4-BE49-F238E27FC236}">
                <a16:creationId xmlns:a16="http://schemas.microsoft.com/office/drawing/2014/main" id="{DD5AC6F2-3DE1-BA54-0B97-E4FF8C24E773}"/>
              </a:ext>
            </a:extLst>
          </p:cNvPr>
          <p:cNvSpPr/>
          <p:nvPr/>
        </p:nvSpPr>
        <p:spPr>
          <a:xfrm>
            <a:off x="336338" y="182268"/>
            <a:ext cx="45719" cy="402725"/>
          </a:xfrm>
          <a:prstGeom prst="rect">
            <a:avLst/>
          </a:prstGeom>
          <a:solidFill>
            <a:srgbClr val="4BB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387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ANSCOPE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263132" y="700152"/>
            <a:ext cx="11665736" cy="452432"/>
          </a:xfrm>
          <a:prstGeom prst="rect">
            <a:avLst/>
          </a:prstGeom>
        </p:spPr>
        <p:txBody>
          <a:bodyPr wrap="square" anchor="ctr" anchorCtr="0">
            <a:noAutofit/>
          </a:bodyPr>
          <a:lstStyle>
            <a:lvl1pPr marL="0" indent="0" algn="ctr">
              <a:buNone/>
              <a:defRPr sz="18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85880" y="219792"/>
            <a:ext cx="11515280" cy="372410"/>
          </a:xfrm>
          <a:prstGeom prst="rect">
            <a:avLst/>
          </a:prstGeom>
        </p:spPr>
        <p:txBody>
          <a:bodyPr wrap="square" bIns="108000" anchor="ctr" anchorCtr="0">
            <a:noAutofit/>
          </a:bodyPr>
          <a:lstStyle>
            <a:lvl1pPr marL="0" indent="0" algn="l">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8" name="正方形/長方形 7">
            <a:extLst>
              <a:ext uri="{FF2B5EF4-FFF2-40B4-BE49-F238E27FC236}">
                <a16:creationId xmlns:a16="http://schemas.microsoft.com/office/drawing/2014/main" id="{94AAD312-20CC-6D44-93F7-4C0A289D368C}"/>
              </a:ext>
            </a:extLst>
          </p:cNvPr>
          <p:cNvSpPr/>
          <p:nvPr/>
        </p:nvSpPr>
        <p:spPr>
          <a:xfrm>
            <a:off x="336338" y="182268"/>
            <a:ext cx="45719" cy="402725"/>
          </a:xfrm>
          <a:prstGeom prst="rect">
            <a:avLst/>
          </a:prstGeom>
          <a:solidFill>
            <a:srgbClr val="4BB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9256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CA表紙_1">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8DD10E9-9E8F-8642-A88A-6D84F7419F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925" y="2510572"/>
            <a:ext cx="3884747" cy="939448"/>
          </a:xfrm>
          <a:prstGeom prst="rect">
            <a:avLst/>
          </a:prstGeom>
        </p:spPr>
      </p:pic>
      <p:pic>
        <p:nvPicPr>
          <p:cNvPr id="17" name="図 16">
            <a:extLst>
              <a:ext uri="{FF2B5EF4-FFF2-40B4-BE49-F238E27FC236}">
                <a16:creationId xmlns:a16="http://schemas.microsoft.com/office/drawing/2014/main" id="{60F10B59-D7F2-4B04-9ADD-860A85FD7E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06" t="29850" r="3800" b="-8080"/>
          <a:stretch/>
        </p:blipFill>
        <p:spPr>
          <a:xfrm>
            <a:off x="2198080" y="0"/>
            <a:ext cx="9993920" cy="5812221"/>
          </a:xfrm>
          <a:prstGeom prst="rect">
            <a:avLst/>
          </a:prstGeom>
        </p:spPr>
      </p:pic>
      <p:sp>
        <p:nvSpPr>
          <p:cNvPr id="10" name="テキスト プレースホルダー 9">
            <a:extLst>
              <a:ext uri="{FF2B5EF4-FFF2-40B4-BE49-F238E27FC236}">
                <a16:creationId xmlns:a16="http://schemas.microsoft.com/office/drawing/2014/main" id="{621B4D05-7F96-924D-A85A-50E12DD73C68}"/>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1" name="テキスト プレースホルダー 9">
            <a:extLst>
              <a:ext uri="{FF2B5EF4-FFF2-40B4-BE49-F238E27FC236}">
                <a16:creationId xmlns:a16="http://schemas.microsoft.com/office/drawing/2014/main" id="{0F8C2D4D-98AB-014E-99B1-34E8134F36CA}"/>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テキスト プレースホルダー 9">
            <a:extLst>
              <a:ext uri="{FF2B5EF4-FFF2-40B4-BE49-F238E27FC236}">
                <a16:creationId xmlns:a16="http://schemas.microsoft.com/office/drawing/2014/main" id="{A0AFA187-775A-6946-B167-CED07F88933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38282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Sタイトルスライド">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9812FFD6-58A1-4D41-9784-C0210B4DB677}"/>
              </a:ext>
            </a:extLst>
          </p:cNvPr>
          <p:cNvCxnSpPr/>
          <p:nvPr/>
        </p:nvCxnSpPr>
        <p:spPr>
          <a:xfrm>
            <a:off x="560896" y="2174840"/>
            <a:ext cx="9447265" cy="0"/>
          </a:xfrm>
          <a:prstGeom prst="line">
            <a:avLst/>
          </a:prstGeom>
          <a:ln w="19050">
            <a:solidFill>
              <a:srgbClr val="008CC8"/>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9">
            <a:extLst>
              <a:ext uri="{FF2B5EF4-FFF2-40B4-BE49-F238E27FC236}">
                <a16:creationId xmlns:a16="http://schemas.microsoft.com/office/drawing/2014/main" id="{67704A8A-9CDC-8649-A349-8E0371A54C04}"/>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53D1E697-124B-A840-B154-7A8B6C19EDE2}"/>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188B44A5-C8A6-5D41-8956-FF1B8FEF3967}"/>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4713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521E1E47-E6F9-A458-AC85-3A531479DDC5}"/>
              </a:ext>
            </a:extLst>
          </p:cNvPr>
          <p:cNvGrpSpPr/>
          <p:nvPr userDrawn="1"/>
        </p:nvGrpSpPr>
        <p:grpSpPr>
          <a:xfrm>
            <a:off x="0" y="0"/>
            <a:ext cx="12192000" cy="6857832"/>
            <a:chOff x="0" y="0"/>
            <a:chExt cx="12192000" cy="6857832"/>
          </a:xfrm>
        </p:grpSpPr>
        <p:sp>
          <p:nvSpPr>
            <p:cNvPr id="4" name="正方形/長方形 3">
              <a:extLst>
                <a:ext uri="{FF2B5EF4-FFF2-40B4-BE49-F238E27FC236}">
                  <a16:creationId xmlns:a16="http://schemas.microsoft.com/office/drawing/2014/main" id="{1AA9814C-24F9-5278-08CE-45B30C21F86C}"/>
                </a:ext>
              </a:extLst>
            </p:cNvPr>
            <p:cNvSpPr/>
            <p:nvPr userDrawn="1"/>
          </p:nvSpPr>
          <p:spPr>
            <a:xfrm>
              <a:off x="0" y="0"/>
              <a:ext cx="1450109" cy="6857665"/>
            </a:xfrm>
            <a:prstGeom prst="rect">
              <a:avLst/>
            </a:prstGeom>
            <a:gradFill>
              <a:gsLst>
                <a:gs pos="0">
                  <a:srgbClr val="FBFBFB"/>
                </a:gs>
                <a:gs pos="76000">
                  <a:srgbClr val="F6F6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7BEB188D-FF12-01D5-B954-D2C3CDF629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6691" y="167"/>
              <a:ext cx="11305309" cy="6857665"/>
            </a:xfrm>
            <a:prstGeom prst="rect">
              <a:avLst/>
            </a:prstGeom>
          </p:spPr>
        </p:pic>
      </p:grpSp>
    </p:spTree>
    <p:extLst>
      <p:ext uri="{BB962C8B-B14F-4D97-AF65-F5344CB8AC3E}">
        <p14:creationId xmlns:p14="http://schemas.microsoft.com/office/powerpoint/2010/main" val="364151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ユーザー設定レイアウト">
    <p:spTree>
      <p:nvGrpSpPr>
        <p:cNvPr id="1" name=""/>
        <p:cNvGrpSpPr/>
        <p:nvPr/>
      </p:nvGrpSpPr>
      <p:grpSpPr>
        <a:xfrm>
          <a:off x="0" y="0"/>
          <a:ext cx="0" cy="0"/>
          <a:chOff x="0" y="0"/>
          <a:chExt cx="0" cy="0"/>
        </a:xfrm>
      </p:grpSpPr>
      <p:pic>
        <p:nvPicPr>
          <p:cNvPr id="6" name="図 5" descr="海の上を歩いている人の白黒写真&#10;&#10;中程度の精度で自動的に生成された説明">
            <a:extLst>
              <a:ext uri="{FF2B5EF4-FFF2-40B4-BE49-F238E27FC236}">
                <a16:creationId xmlns:a16="http://schemas.microsoft.com/office/drawing/2014/main" id="{2ECD9417-7546-64E9-9F07-018510E5D9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00" y="0"/>
            <a:ext cx="12230100" cy="6858000"/>
          </a:xfrm>
          <a:prstGeom prst="rect">
            <a:avLst/>
          </a:prstGeom>
        </p:spPr>
      </p:pic>
    </p:spTree>
    <p:extLst>
      <p:ext uri="{BB962C8B-B14F-4D97-AF65-F5344CB8AC3E}">
        <p14:creationId xmlns:p14="http://schemas.microsoft.com/office/powerpoint/2010/main" val="3343141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3FF6D9-DFAD-9445-ACDE-009B203F6397}"/>
              </a:ext>
            </a:extLst>
          </p:cNvPr>
          <p:cNvSpPr/>
          <p:nvPr/>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28654073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54" r:id="rId4"/>
    <p:sldLayoutId id="2147483755"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0C37B00-F74E-DA40-BF3F-6AB647E421A4}"/>
              </a:ext>
            </a:extLst>
          </p:cNvPr>
          <p:cNvSpPr/>
          <p:nvPr/>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3122752968"/>
      </p:ext>
    </p:extLst>
  </p:cSld>
  <p:clrMap bg1="lt1" tx1="dk1" bg2="lt2" tx2="dk2" accent1="accent1" accent2="accent2" accent3="accent3" accent4="accent4" accent5="accent5" accent6="accent6" hlink="hlink" folHlink="folHlink"/>
  <p:sldLayoutIdLst>
    <p:sldLayoutId id="2147483738" r:id="rId1"/>
    <p:sldLayoutId id="2147483741" r:id="rId2"/>
    <p:sldLayoutId id="2147483752" r:id="rId3"/>
    <p:sldLayoutId id="2147483743" r:id="rId4"/>
    <p:sldLayoutId id="2147483744" r:id="rId5"/>
    <p:sldLayoutId id="2147483745" r:id="rId6"/>
    <p:sldLayoutId id="2147483746" r:id="rId7"/>
    <p:sldLayoutId id="2147483747" r:id="rId8"/>
    <p:sldLayoutId id="2147483753" r:id="rId9"/>
    <p:sldLayoutId id="2147483756" r:id="rId10"/>
    <p:sldLayoutId id="2147483757" r:id="rId11"/>
    <p:sldLayoutId id="2147483758" r:id="rId12"/>
    <p:sldLayoutId id="214748375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6.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29.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svg"/></Relationships>
</file>

<file path=ppt/slides/_rels/slide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8.xml"/><Relationship Id="rId5" Type="http://schemas.openxmlformats.org/officeDocument/2006/relationships/image" Target="../media/image73.pn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1.svg"/><Relationship Id="rId7"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16.xml"/><Relationship Id="rId6" Type="http://schemas.openxmlformats.org/officeDocument/2006/relationships/image" Target="../media/image34.emf"/><Relationship Id="rId5" Type="http://schemas.openxmlformats.org/officeDocument/2006/relationships/image" Target="../media/image33.sv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hyperlink" Target="https://learn.microsoft.com/ja-jp/microsoft-365/security/office-365-security/safe-links-about" TargetMode="External"/><Relationship Id="rId2" Type="http://schemas.openxmlformats.org/officeDocument/2006/relationships/hyperlink" Target="https://learn.microsoft.com/ja-jp/purview/alert-policies" TargetMode="Externa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図形&#10;&#10;中程度の精度で自動的に生成された説明">
            <a:extLst>
              <a:ext uri="{FF2B5EF4-FFF2-40B4-BE49-F238E27FC236}">
                <a16:creationId xmlns:a16="http://schemas.microsoft.com/office/drawing/2014/main" id="{48DF7589-695A-FB28-C829-504858317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21" y="431230"/>
            <a:ext cx="2725115" cy="65947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93C2F475-6227-E821-84DC-A80115788C8D}"/>
              </a:ext>
            </a:extLst>
          </p:cNvPr>
          <p:cNvSpPr txBox="1"/>
          <p:nvPr/>
        </p:nvSpPr>
        <p:spPr>
          <a:xfrm>
            <a:off x="222322" y="3739521"/>
            <a:ext cx="6154491" cy="1136208"/>
          </a:xfrm>
          <a:prstGeom prst="rect">
            <a:avLst/>
          </a:prstGeom>
          <a:noFill/>
        </p:spPr>
        <p:txBody>
          <a:bodyPr wrap="square" lIns="91440" tIns="45720" rIns="91440" bIns="45720" anchor="t">
            <a:spAutoFit/>
          </a:bodyPr>
          <a:lstStyle/>
          <a:p>
            <a:pPr>
              <a:lnSpc>
                <a:spcPts val="4200"/>
              </a:lnSpc>
            </a:pPr>
            <a:r>
              <a:rPr lang="ja-JP" altLang="en-US" sz="3200" b="1">
                <a:solidFill>
                  <a:srgbClr val="008CC8"/>
                </a:solidFill>
                <a:latin typeface="Hiragino Kaku Gothic Pro W6" panose="020B0300000000000000" pitchFamily="34" charset="-128"/>
                <a:ea typeface="Hiragino Kaku Gothic Pro W6" panose="020B0300000000000000" pitchFamily="34" charset="-128"/>
              </a:rPr>
              <a:t>情報漏洩のリスクを</a:t>
            </a:r>
            <a:endParaRPr lang="en-US" altLang="ja-JP" sz="3200" b="1">
              <a:solidFill>
                <a:srgbClr val="008CC8"/>
              </a:solidFill>
              <a:latin typeface="Hiragino Kaku Gothic Pro W6" panose="020B0300000000000000" pitchFamily="34" charset="-128"/>
              <a:ea typeface="Hiragino Kaku Gothic Pro W6" panose="020B0300000000000000" pitchFamily="34" charset="-128"/>
            </a:endParaRPr>
          </a:p>
          <a:p>
            <a:pPr>
              <a:lnSpc>
                <a:spcPts val="4200"/>
              </a:lnSpc>
            </a:pPr>
            <a:r>
              <a:rPr lang="ja-JP" altLang="en-US" sz="3200" b="1">
                <a:solidFill>
                  <a:srgbClr val="008CC8"/>
                </a:solidFill>
                <a:latin typeface="Hiragino Kaku Gothic Pro W6" panose="020B0300000000000000" pitchFamily="34" charset="-128"/>
                <a:ea typeface="Hiragino Kaku Gothic Pro W6" panose="020B0300000000000000" pitchFamily="34" charset="-128"/>
              </a:rPr>
              <a:t>リアルタイムに把握する方法</a:t>
            </a:r>
          </a:p>
        </p:txBody>
      </p:sp>
      <p:sp>
        <p:nvSpPr>
          <p:cNvPr id="6" name="テキスト ボックス 5">
            <a:extLst>
              <a:ext uri="{FF2B5EF4-FFF2-40B4-BE49-F238E27FC236}">
                <a16:creationId xmlns:a16="http://schemas.microsoft.com/office/drawing/2014/main" id="{AC66D61E-94B4-FD0E-3258-CC48750E2B36}"/>
              </a:ext>
            </a:extLst>
          </p:cNvPr>
          <p:cNvSpPr txBox="1"/>
          <p:nvPr/>
        </p:nvSpPr>
        <p:spPr>
          <a:xfrm>
            <a:off x="222321" y="2072509"/>
            <a:ext cx="6818521" cy="1646605"/>
          </a:xfrm>
          <a:prstGeom prst="rect">
            <a:avLst/>
          </a:prstGeom>
          <a:noFill/>
        </p:spPr>
        <p:txBody>
          <a:bodyPr wrap="square" lIns="91440" tIns="45720" rIns="91440" bIns="45720" anchor="t">
            <a:spAutoFit/>
          </a:bodyPr>
          <a:lstStyle/>
          <a:p>
            <a:pPr>
              <a:spcBef>
                <a:spcPts val="600"/>
              </a:spcBef>
            </a:pPr>
            <a:r>
              <a:rPr lang="en-US" altLang="ja-JP" sz="4800" b="1" spc="300">
                <a:solidFill>
                  <a:schemeClr val="tx1">
                    <a:lumMod val="75000"/>
                    <a:lumOff val="25000"/>
                  </a:schemeClr>
                </a:solidFill>
                <a:latin typeface="Hiragino Kaku Gothic Pro W6" panose="020B0300000000000000" pitchFamily="34" charset="-128"/>
                <a:ea typeface="Hiragino Kaku Gothic Pro W6" panose="020B0300000000000000" pitchFamily="34" charset="-128"/>
              </a:rPr>
              <a:t>Microsoft 365</a:t>
            </a:r>
            <a:r>
              <a:rPr lang="ja-JP" altLang="en-US" sz="4800" b="1" spc="300">
                <a:solidFill>
                  <a:schemeClr val="tx1">
                    <a:lumMod val="75000"/>
                    <a:lumOff val="25000"/>
                  </a:schemeClr>
                </a:solidFill>
                <a:latin typeface="Hiragino Kaku Gothic Pro W6" panose="020B0300000000000000" pitchFamily="34" charset="-128"/>
                <a:ea typeface="Hiragino Kaku Gothic Pro W6" panose="020B0300000000000000" pitchFamily="34" charset="-128"/>
              </a:rPr>
              <a:t>の</a:t>
            </a:r>
            <a:endParaRPr lang="en-US" altLang="ja-JP" sz="4800" b="1" spc="300">
              <a:solidFill>
                <a:schemeClr val="tx1">
                  <a:lumMod val="75000"/>
                  <a:lumOff val="25000"/>
                </a:schemeClr>
              </a:solidFill>
              <a:latin typeface="Hiragino Kaku Gothic Pro W6" panose="020B0300000000000000" pitchFamily="34" charset="-128"/>
              <a:ea typeface="Hiragino Kaku Gothic Pro W6" panose="020B0300000000000000" pitchFamily="34" charset="-128"/>
            </a:endParaRPr>
          </a:p>
          <a:p>
            <a:pPr>
              <a:spcBef>
                <a:spcPts val="600"/>
              </a:spcBef>
            </a:pPr>
            <a:r>
              <a:rPr lang="ja-JP" altLang="en-US" sz="4800" b="1" spc="300">
                <a:solidFill>
                  <a:schemeClr val="tx1">
                    <a:lumMod val="75000"/>
                    <a:lumOff val="25000"/>
                  </a:schemeClr>
                </a:solidFill>
                <a:latin typeface="Hiragino Kaku Gothic Pro W6" panose="020B0300000000000000" pitchFamily="34" charset="-128"/>
                <a:ea typeface="Hiragino Kaku Gothic Pro W6" panose="020B0300000000000000" pitchFamily="34" charset="-128"/>
              </a:rPr>
              <a:t>不審な操作を検知！</a:t>
            </a:r>
            <a:endParaRPr lang="en-US" altLang="ja-JP" sz="4800" b="1" spc="300">
              <a:solidFill>
                <a:schemeClr val="tx1">
                  <a:lumMod val="75000"/>
                  <a:lumOff val="25000"/>
                </a:schemeClr>
              </a:solidFill>
              <a:latin typeface="Hiragino Kaku Gothic Pro W6" panose="020B0300000000000000" pitchFamily="34" charset="-128"/>
              <a:ea typeface="Hiragino Kaku Gothic Pro W6" panose="020B0300000000000000" pitchFamily="34" charset="-128"/>
            </a:endParaRPr>
          </a:p>
        </p:txBody>
      </p:sp>
      <p:pic>
        <p:nvPicPr>
          <p:cNvPr id="7" name="shutterstock_2219679761_re.png" descr="アイコン&#10;&#10;自動的に生成された説明">
            <a:extLst>
              <a:ext uri="{FF2B5EF4-FFF2-40B4-BE49-F238E27FC236}">
                <a16:creationId xmlns:a16="http://schemas.microsoft.com/office/drawing/2014/main" id="{3E342A10-6FAF-ED9E-807F-B92E756C4EAD}"/>
              </a:ext>
            </a:extLst>
          </p:cNvPr>
          <p:cNvPicPr>
            <a:picLocks noChangeAspect="1"/>
          </p:cNvPicPr>
          <p:nvPr/>
        </p:nvPicPr>
        <p:blipFill rotWithShape="1">
          <a:blip r:embed="rId3">
            <a:extLst>
              <a:ext uri="{28A0092B-C50C-407E-A947-70E740481C1C}">
                <a14:useLocalDpi xmlns:a14="http://schemas.microsoft.com/office/drawing/2010/main" val="0"/>
              </a:ext>
            </a:extLst>
          </a:blip>
          <a:srcRect r="9522" b="8956"/>
          <a:stretch/>
        </p:blipFill>
        <p:spPr>
          <a:xfrm>
            <a:off x="5665459" y="228356"/>
            <a:ext cx="6525018" cy="6565850"/>
          </a:xfrm>
          <a:prstGeom prst="rect">
            <a:avLst/>
          </a:prstGeom>
        </p:spPr>
      </p:pic>
      <p:sp>
        <p:nvSpPr>
          <p:cNvPr id="9" name="正方形/長方形 8">
            <a:extLst>
              <a:ext uri="{FF2B5EF4-FFF2-40B4-BE49-F238E27FC236}">
                <a16:creationId xmlns:a16="http://schemas.microsoft.com/office/drawing/2014/main" id="{3F5D3F54-FE42-54FB-9D7C-920B15A22905}"/>
              </a:ext>
            </a:extLst>
          </p:cNvPr>
          <p:cNvSpPr/>
          <p:nvPr/>
        </p:nvSpPr>
        <p:spPr>
          <a:xfrm>
            <a:off x="0" y="0"/>
            <a:ext cx="12192000" cy="161841"/>
          </a:xfrm>
          <a:prstGeom prst="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952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0CE1108-E98B-BA42-99FE-02A3A455A416}"/>
              </a:ext>
            </a:extLst>
          </p:cNvPr>
          <p:cNvSpPr>
            <a:spLocks noGrp="1"/>
          </p:cNvSpPr>
          <p:nvPr>
            <p:ph type="body" sz="quarter" idx="15"/>
          </p:nvPr>
        </p:nvSpPr>
        <p:spPr>
          <a:prstGeom prst="rect">
            <a:avLst/>
          </a:prstGeom>
        </p:spPr>
        <p:txBody>
          <a:bodyPr/>
          <a:lstStyle/>
          <a:p>
            <a:r>
              <a:rPr kumimoji="1" lang="ja-JP" altLang="en-US"/>
              <a:t>ソリューション紹介「</a:t>
            </a:r>
            <a:r>
              <a:rPr kumimoji="1" lang="en-US" altLang="ja-JP"/>
              <a:t>LANSCOPE </a:t>
            </a:r>
            <a:r>
              <a:rPr kumimoji="1" lang="ja-JP" altLang="en-US"/>
              <a:t>セキュリティオーディター</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2B55B658-43AB-F94F-9596-E79EFCD41865}"/>
              </a:ext>
            </a:extLst>
          </p:cNvPr>
          <p:cNvSpPr>
            <a:spLocks noGrp="1"/>
          </p:cNvSpPr>
          <p:nvPr>
            <p:ph type="body" sz="quarter" idx="11"/>
          </p:nvPr>
        </p:nvSpPr>
        <p:spPr/>
        <p:txBody>
          <a:bodyPr/>
          <a:lstStyle/>
          <a:p>
            <a:r>
              <a:rPr lang="en-US" altLang="ja-JP"/>
              <a:t>Microsoft 365 </a:t>
            </a:r>
            <a:r>
              <a:rPr lang="ja-JP" altLang="en-US"/>
              <a:t>連携で</a:t>
            </a:r>
            <a:r>
              <a:rPr lang="en-US" altLang="ja-JP"/>
              <a:t> </a:t>
            </a:r>
            <a:r>
              <a:rPr lang="ja-JP" altLang="en-US">
                <a:solidFill>
                  <a:srgbClr val="138CC9"/>
                </a:solidFill>
              </a:rPr>
              <a:t>セキュリティリスクの把握</a:t>
            </a:r>
            <a:r>
              <a:rPr lang="ja-JP" altLang="en-US"/>
              <a:t>から</a:t>
            </a:r>
            <a:r>
              <a:rPr lang="ja-JP" altLang="en-US">
                <a:solidFill>
                  <a:srgbClr val="3790C6"/>
                </a:solidFill>
              </a:rPr>
              <a:t>社内</a:t>
            </a:r>
            <a:r>
              <a:rPr lang="ja-JP" altLang="en-US">
                <a:solidFill>
                  <a:srgbClr val="138CC9"/>
                </a:solidFill>
              </a:rPr>
              <a:t>ルールの通知</a:t>
            </a:r>
            <a:r>
              <a:rPr lang="ja-JP" altLang="en-US">
                <a:solidFill>
                  <a:schemeClr val="bg2">
                    <a:lumMod val="25000"/>
                  </a:schemeClr>
                </a:solidFill>
              </a:rPr>
              <a:t>までを</a:t>
            </a:r>
            <a:r>
              <a:rPr lang="ja-JP" altLang="en-US"/>
              <a:t>自動化</a:t>
            </a:r>
            <a:endParaRPr lang="en-US" altLang="ja-JP"/>
          </a:p>
        </p:txBody>
      </p:sp>
      <p:sp>
        <p:nvSpPr>
          <p:cNvPr id="4" name="テキスト プレースホルダー 3">
            <a:extLst>
              <a:ext uri="{FF2B5EF4-FFF2-40B4-BE49-F238E27FC236}">
                <a16:creationId xmlns:a16="http://schemas.microsoft.com/office/drawing/2014/main" id="{94C2CA37-AF01-2445-B76E-91D1D4763679}"/>
              </a:ext>
            </a:extLst>
          </p:cNvPr>
          <p:cNvSpPr>
            <a:spLocks noGrp="1"/>
          </p:cNvSpPr>
          <p:nvPr>
            <p:ph type="body" sz="quarter" idx="13"/>
          </p:nvPr>
        </p:nvSpPr>
        <p:spPr/>
        <p:txBody>
          <a:bodyPr/>
          <a:lstStyle/>
          <a:p>
            <a:r>
              <a:rPr lang="ja-JP" altLang="en-US"/>
              <a:t>複雑なセキュリティ業務を自動化し、管理者だけでなくユーザー自身が課題を解決できる最適なフローを提供します​</a:t>
            </a:r>
          </a:p>
        </p:txBody>
      </p:sp>
      <p:sp>
        <p:nvSpPr>
          <p:cNvPr id="8" name="正方形/長方形 7">
            <a:extLst>
              <a:ext uri="{FF2B5EF4-FFF2-40B4-BE49-F238E27FC236}">
                <a16:creationId xmlns:a16="http://schemas.microsoft.com/office/drawing/2014/main" id="{877DE308-AB45-3446-A52F-11F2E5372BA9}"/>
              </a:ext>
            </a:extLst>
          </p:cNvPr>
          <p:cNvSpPr/>
          <p:nvPr/>
        </p:nvSpPr>
        <p:spPr>
          <a:xfrm>
            <a:off x="565297" y="4951782"/>
            <a:ext cx="5698867" cy="1224951"/>
          </a:xfrm>
          <a:prstGeom prst="rect">
            <a:avLst/>
          </a:prstGeom>
        </p:spPr>
        <p:txBody>
          <a:bodyPr wrap="square">
            <a:spAutoFit/>
          </a:bodyPr>
          <a:lstStyle/>
          <a:p>
            <a:pPr>
              <a:lnSpc>
                <a:spcPct val="140000"/>
              </a:lnSpc>
            </a:pPr>
            <a:r>
              <a:rPr lang="ja-JP" altLang="en-US" sz="1400" b="1" i="0">
                <a:solidFill>
                  <a:srgbClr val="138CC9"/>
                </a:solidFill>
                <a:effectLst/>
                <a:highlight>
                  <a:srgbClr val="FFFFFF"/>
                </a:highlight>
                <a:latin typeface="Meiryo" panose="020B0604030504040204" pitchFamily="34" charset="-128"/>
                <a:ea typeface="Meiryo" panose="020B0604030504040204" pitchFamily="34" charset="-128"/>
              </a:rPr>
              <a:t>アラート通知</a:t>
            </a:r>
            <a:endParaRPr lang="en-US" altLang="ja-JP" sz="1400" b="1" i="0">
              <a:solidFill>
                <a:srgbClr val="138CC9"/>
              </a:solidFill>
              <a:effectLst/>
              <a:highlight>
                <a:srgbClr val="FFFFFF"/>
              </a:highlight>
              <a:latin typeface="Meiryo" panose="020B0604030504040204" pitchFamily="34" charset="-128"/>
              <a:ea typeface="Meiryo" panose="020B0604030504040204" pitchFamily="34" charset="-128"/>
            </a:endParaRPr>
          </a:p>
          <a:p>
            <a:pPr>
              <a:lnSpc>
                <a:spcPct val="140000"/>
              </a:lnSpc>
            </a:pPr>
            <a:r>
              <a:rPr lang="en-US" altLang="ja-JP" sz="2000" b="0" i="0">
                <a:solidFill>
                  <a:schemeClr val="tx1">
                    <a:lumMod val="75000"/>
                    <a:lumOff val="25000"/>
                  </a:schemeClr>
                </a:solidFill>
                <a:effectLst/>
                <a:highlight>
                  <a:srgbClr val="FFFFFF"/>
                </a:highlight>
                <a:latin typeface="Meiryo" panose="020B0604030504040204" pitchFamily="34" charset="-128"/>
                <a:ea typeface="Meiryo" panose="020B0604030504040204" pitchFamily="34" charset="-128"/>
              </a:rPr>
              <a:t>Microsoft 365 </a:t>
            </a:r>
            <a:r>
              <a:rPr lang="ja-JP" altLang="en-US" sz="2000" b="0" i="0">
                <a:solidFill>
                  <a:schemeClr val="tx1">
                    <a:lumMod val="75000"/>
                    <a:lumOff val="25000"/>
                  </a:schemeClr>
                </a:solidFill>
                <a:effectLst/>
                <a:highlight>
                  <a:srgbClr val="FFFFFF"/>
                </a:highlight>
                <a:latin typeface="Meiryo" panose="020B0604030504040204" pitchFamily="34" charset="-128"/>
                <a:ea typeface="Meiryo" panose="020B0604030504040204" pitchFamily="34" charset="-128"/>
              </a:rPr>
              <a:t>のリスクある操作を</a:t>
            </a:r>
            <a:endParaRPr lang="en-US" altLang="ja-JP" sz="2000" b="0" i="0">
              <a:solidFill>
                <a:schemeClr val="tx1">
                  <a:lumMod val="75000"/>
                  <a:lumOff val="25000"/>
                </a:schemeClr>
              </a:solidFill>
              <a:effectLst/>
              <a:highlight>
                <a:srgbClr val="FFFFFF"/>
              </a:highlight>
              <a:latin typeface="Meiryo" panose="020B0604030504040204" pitchFamily="34" charset="-128"/>
              <a:ea typeface="Meiryo" panose="020B0604030504040204" pitchFamily="34" charset="-128"/>
            </a:endParaRPr>
          </a:p>
          <a:p>
            <a:pPr>
              <a:lnSpc>
                <a:spcPct val="140000"/>
              </a:lnSpc>
            </a:pPr>
            <a:r>
              <a:rPr lang="ja-JP" altLang="en-US" sz="2000" b="0" i="0">
                <a:solidFill>
                  <a:schemeClr val="tx1">
                    <a:lumMod val="75000"/>
                    <a:lumOff val="25000"/>
                  </a:schemeClr>
                </a:solidFill>
                <a:effectLst/>
                <a:highlight>
                  <a:srgbClr val="FFFFFF"/>
                </a:highlight>
                <a:latin typeface="Meiryo" panose="020B0604030504040204" pitchFamily="34" charset="-128"/>
                <a:ea typeface="Meiryo" panose="020B0604030504040204" pitchFamily="34" charset="-128"/>
              </a:rPr>
              <a:t>利用者本人・管理者に通知</a:t>
            </a:r>
            <a:endParaRPr lang="en-US" altLang="ja-JP" sz="20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0B344350-DC98-4642-946A-6F33201073CA}"/>
              </a:ext>
            </a:extLst>
          </p:cNvPr>
          <p:cNvSpPr/>
          <p:nvPr/>
        </p:nvSpPr>
        <p:spPr>
          <a:xfrm>
            <a:off x="565296" y="3370431"/>
            <a:ext cx="6308469" cy="1224951"/>
          </a:xfrm>
          <a:prstGeom prst="rect">
            <a:avLst/>
          </a:prstGeom>
        </p:spPr>
        <p:txBody>
          <a:bodyPr wrap="square">
            <a:spAutoFit/>
          </a:bodyPr>
          <a:lstStyle/>
          <a:p>
            <a:pPr>
              <a:lnSpc>
                <a:spcPct val="140000"/>
              </a:lnSpc>
            </a:pPr>
            <a:r>
              <a:rPr lang="ja-JP" altLang="en-US" sz="1400" b="1" i="0">
                <a:solidFill>
                  <a:srgbClr val="138CC9"/>
                </a:solidFill>
                <a:effectLst/>
                <a:highlight>
                  <a:srgbClr val="FFFFFF"/>
                </a:highlight>
                <a:latin typeface="Meiryo" panose="020B0604030504040204" pitchFamily="34" charset="-128"/>
                <a:ea typeface="Meiryo" panose="020B0604030504040204" pitchFamily="34" charset="-128"/>
              </a:rPr>
              <a:t>監査ログの長期保存</a:t>
            </a:r>
            <a:endParaRPr lang="en-US" altLang="ja-JP" sz="1400" b="1" i="0">
              <a:solidFill>
                <a:srgbClr val="138CC9"/>
              </a:solidFill>
              <a:effectLst/>
              <a:highlight>
                <a:srgbClr val="FFFFFF"/>
              </a:highlight>
              <a:latin typeface="Meiryo" panose="020B0604030504040204" pitchFamily="34" charset="-128"/>
              <a:ea typeface="Meiryo" panose="020B0604030504040204" pitchFamily="34" charset="-128"/>
            </a:endParaRPr>
          </a:p>
          <a:p>
            <a:pPr>
              <a:lnSpc>
                <a:spcPct val="140000"/>
              </a:lnSpc>
            </a:pPr>
            <a:r>
              <a:rPr lang="ja-JP" altLang="en-US" sz="2000" b="0" i="0">
                <a:solidFill>
                  <a:schemeClr val="tx1">
                    <a:lumMod val="75000"/>
                    <a:lumOff val="25000"/>
                  </a:schemeClr>
                </a:solidFill>
                <a:effectLst/>
                <a:highlight>
                  <a:srgbClr val="FFFFFF"/>
                </a:highlight>
                <a:latin typeface="Meiryo" panose="020B0604030504040204" pitchFamily="34" charset="-128"/>
                <a:ea typeface="Meiryo" panose="020B0604030504040204" pitchFamily="34" charset="-128"/>
              </a:rPr>
              <a:t>取得した監査ログを</a:t>
            </a:r>
            <a:r>
              <a:rPr lang="en-US" altLang="ja-JP" sz="2000" b="0" i="0">
                <a:solidFill>
                  <a:schemeClr val="tx1">
                    <a:lumMod val="75000"/>
                    <a:lumOff val="25000"/>
                  </a:schemeClr>
                </a:solidFill>
                <a:effectLst/>
                <a:highlight>
                  <a:srgbClr val="FFFFFF"/>
                </a:highlight>
                <a:latin typeface="Meiryo" panose="020B0604030504040204" pitchFamily="34" charset="-128"/>
                <a:ea typeface="Meiryo" panose="020B0604030504040204" pitchFamily="34" charset="-128"/>
              </a:rPr>
              <a:t>25</a:t>
            </a:r>
            <a:r>
              <a:rPr lang="ja-JP" altLang="en-US" sz="2000" b="0" i="0">
                <a:solidFill>
                  <a:schemeClr val="tx1">
                    <a:lumMod val="75000"/>
                    <a:lumOff val="25000"/>
                  </a:schemeClr>
                </a:solidFill>
                <a:effectLst/>
                <a:highlight>
                  <a:srgbClr val="FFFFFF"/>
                </a:highlight>
                <a:latin typeface="Meiryo" panose="020B0604030504040204" pitchFamily="34" charset="-128"/>
                <a:ea typeface="Meiryo" panose="020B0604030504040204" pitchFamily="34" charset="-128"/>
              </a:rPr>
              <a:t>ヶ月間保存、</a:t>
            </a:r>
            <a:endParaRPr lang="en-US" altLang="ja-JP" sz="2000" b="0" i="0">
              <a:solidFill>
                <a:schemeClr val="tx1">
                  <a:lumMod val="75000"/>
                  <a:lumOff val="25000"/>
                </a:schemeClr>
              </a:solidFill>
              <a:effectLst/>
              <a:highlight>
                <a:srgbClr val="FFFFFF"/>
              </a:highlight>
              <a:latin typeface="Meiryo" panose="020B0604030504040204" pitchFamily="34" charset="-128"/>
              <a:ea typeface="Meiryo" panose="020B0604030504040204" pitchFamily="34" charset="-128"/>
            </a:endParaRPr>
          </a:p>
          <a:p>
            <a:pPr>
              <a:lnSpc>
                <a:spcPct val="140000"/>
              </a:lnSpc>
            </a:pPr>
            <a:r>
              <a:rPr lang="ja-JP" altLang="en-US" sz="2000" b="0" i="0">
                <a:solidFill>
                  <a:schemeClr val="tx1">
                    <a:lumMod val="75000"/>
                    <a:lumOff val="25000"/>
                  </a:schemeClr>
                </a:solidFill>
                <a:effectLst/>
                <a:highlight>
                  <a:srgbClr val="FFFFFF"/>
                </a:highlight>
                <a:latin typeface="Meiryo" panose="020B0604030504040204" pitchFamily="34" charset="-128"/>
                <a:ea typeface="Meiryo" panose="020B0604030504040204" pitchFamily="34" charset="-128"/>
              </a:rPr>
              <a:t>全期間のログを一括で出力可能</a:t>
            </a:r>
            <a:endParaRPr lang="en-US" altLang="ja-JP" sz="20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DA6FA122-873C-434D-90CF-7CA9EC789794}"/>
              </a:ext>
            </a:extLst>
          </p:cNvPr>
          <p:cNvSpPr/>
          <p:nvPr/>
        </p:nvSpPr>
        <p:spPr>
          <a:xfrm>
            <a:off x="565298" y="1830262"/>
            <a:ext cx="5698866" cy="1224951"/>
          </a:xfrm>
          <a:prstGeom prst="rect">
            <a:avLst/>
          </a:prstGeom>
        </p:spPr>
        <p:txBody>
          <a:bodyPr wrap="square">
            <a:spAutoFit/>
          </a:bodyPr>
          <a:lstStyle/>
          <a:p>
            <a:pPr>
              <a:lnSpc>
                <a:spcPct val="140000"/>
              </a:lnSpc>
            </a:pPr>
            <a:r>
              <a:rPr lang="ja-JP" altLang="en-US" sz="1400" b="1">
                <a:solidFill>
                  <a:srgbClr val="138CC9"/>
                </a:solidFill>
                <a:latin typeface="Meiryo" panose="020B0604030504040204" pitchFamily="34" charset="-128"/>
                <a:ea typeface="Meiryo" panose="020B0604030504040204" pitchFamily="34" charset="-128"/>
                <a:cs typeface="メイリオ" pitchFamily="50" charset="-128"/>
              </a:rPr>
              <a:t>現状把握</a:t>
            </a:r>
            <a:endParaRPr lang="en-US" altLang="ja-JP" sz="1400" b="1">
              <a:solidFill>
                <a:srgbClr val="138CC9"/>
              </a:solidFill>
              <a:latin typeface="Meiryo" panose="020B0604030504040204" pitchFamily="34" charset="-128"/>
              <a:ea typeface="Meiryo" panose="020B0604030504040204" pitchFamily="34" charset="-128"/>
              <a:cs typeface="メイリオ" pitchFamily="50" charset="-128"/>
            </a:endParaRPr>
          </a:p>
          <a:p>
            <a:pPr>
              <a:lnSpc>
                <a:spcPct val="140000"/>
              </a:lnSpc>
            </a:pPr>
            <a:r>
              <a:rPr lang="ja-JP" altLang="en-US" sz="2000">
                <a:solidFill>
                  <a:schemeClr val="tx1">
                    <a:lumMod val="75000"/>
                    <a:lumOff val="25000"/>
                  </a:schemeClr>
                </a:solidFill>
                <a:latin typeface="Meiryo" panose="020B0604030504040204" pitchFamily="34" charset="-128"/>
                <a:ea typeface="Meiryo" panose="020B0604030504040204" pitchFamily="34" charset="-128"/>
              </a:rPr>
              <a:t>取得したログを分かりやすくレポートに</a:t>
            </a:r>
            <a:endParaRPr lang="en-US" altLang="ja-JP" sz="20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lang="ja-JP" altLang="en-US" sz="2000">
                <a:solidFill>
                  <a:schemeClr val="tx1">
                    <a:lumMod val="75000"/>
                    <a:lumOff val="25000"/>
                  </a:schemeClr>
                </a:solidFill>
                <a:latin typeface="Meiryo" panose="020B0604030504040204" pitchFamily="34" charset="-128"/>
                <a:ea typeface="Meiryo" panose="020B0604030504040204" pitchFamily="34" charset="-128"/>
              </a:rPr>
              <a:t>利用状況とセキュリティリスクを可視化</a:t>
            </a:r>
            <a:endParaRPr lang="en-US" altLang="ja-JP" sz="20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5" name="図 4" descr="グラフィカル ユーザー インターフェイス, アプリケーション&#10;&#10;説明は自動で生成されたものです">
            <a:extLst>
              <a:ext uri="{FF2B5EF4-FFF2-40B4-BE49-F238E27FC236}">
                <a16:creationId xmlns:a16="http://schemas.microsoft.com/office/drawing/2014/main" id="{33F2989C-0CEB-3485-C4B8-355CC6AA157F}"/>
              </a:ext>
            </a:extLst>
          </p:cNvPr>
          <p:cNvPicPr>
            <a:picLocks noChangeAspect="1"/>
          </p:cNvPicPr>
          <p:nvPr/>
        </p:nvPicPr>
        <p:blipFill>
          <a:blip r:embed="rId3"/>
          <a:stretch>
            <a:fillRect/>
          </a:stretch>
        </p:blipFill>
        <p:spPr>
          <a:xfrm>
            <a:off x="5663656" y="1829909"/>
            <a:ext cx="6532716" cy="4513416"/>
          </a:xfrm>
          <a:prstGeom prst="rect">
            <a:avLst/>
          </a:prstGeom>
        </p:spPr>
      </p:pic>
    </p:spTree>
    <p:extLst>
      <p:ext uri="{BB962C8B-B14F-4D97-AF65-F5344CB8AC3E}">
        <p14:creationId xmlns:p14="http://schemas.microsoft.com/office/powerpoint/2010/main" val="261962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プレースホルダー 27">
            <a:extLst>
              <a:ext uri="{FF2B5EF4-FFF2-40B4-BE49-F238E27FC236}">
                <a16:creationId xmlns:a16="http://schemas.microsoft.com/office/drawing/2014/main" id="{3585CA0F-1BE9-B8E7-D2BA-54A43E106568}"/>
              </a:ext>
            </a:extLst>
          </p:cNvPr>
          <p:cNvSpPr>
            <a:spLocks noGrp="1"/>
          </p:cNvSpPr>
          <p:nvPr>
            <p:ph type="body" sz="quarter" idx="15"/>
          </p:nvPr>
        </p:nvSpPr>
        <p:spPr>
          <a:xfrm>
            <a:off x="413588" y="269809"/>
            <a:ext cx="11074573" cy="291618"/>
          </a:xfrm>
        </p:spPr>
        <p:txBody>
          <a:bodyPr/>
          <a:lstStyle/>
          <a:p>
            <a:r>
              <a:rPr kumimoji="1" lang="en-US" altLang="ja-JP">
                <a:latin typeface="メイリオ" panose="020B0604030504040204" pitchFamily="50" charset="-128"/>
                <a:ea typeface="メイリオ" panose="020B0604030504040204" pitchFamily="50" charset="-128"/>
              </a:rPr>
              <a:t>LANSCOPE </a:t>
            </a:r>
            <a:r>
              <a:rPr kumimoji="1" lang="ja-JP" altLang="en-US">
                <a:latin typeface="メイリオ" panose="020B0604030504040204" pitchFamily="50" charset="-128"/>
                <a:ea typeface="メイリオ" panose="020B0604030504040204" pitchFamily="50" charset="-128"/>
              </a:rPr>
              <a:t>セキュリティオーディターとは</a:t>
            </a:r>
          </a:p>
        </p:txBody>
      </p:sp>
      <p:sp>
        <p:nvSpPr>
          <p:cNvPr id="2" name="テキスト プレースホルダー 1">
            <a:extLst>
              <a:ext uri="{FF2B5EF4-FFF2-40B4-BE49-F238E27FC236}">
                <a16:creationId xmlns:a16="http://schemas.microsoft.com/office/drawing/2014/main" id="{8162ACAC-D55B-6D4A-9206-35AB576BB5D4}"/>
              </a:ext>
            </a:extLst>
          </p:cNvPr>
          <p:cNvSpPr>
            <a:spLocks noGrp="1"/>
          </p:cNvSpPr>
          <p:nvPr>
            <p:ph type="body" sz="quarter" idx="11"/>
          </p:nvPr>
        </p:nvSpPr>
        <p:spPr>
          <a:xfrm>
            <a:off x="263132" y="690627"/>
            <a:ext cx="11665736" cy="452432"/>
          </a:xfrm>
        </p:spPr>
        <p:txBody>
          <a:bodyPr/>
          <a:lstStyle/>
          <a:p>
            <a:r>
              <a:rPr lang="en-US" altLang="ja-JP" sz="1800">
                <a:solidFill>
                  <a:srgbClr val="3790C6"/>
                </a:solidFill>
                <a:latin typeface="メイリオ" panose="020B0604030504040204" pitchFamily="50" charset="-128"/>
                <a:ea typeface="メイリオ" panose="020B0604030504040204" pitchFamily="50" charset="-128"/>
              </a:rPr>
              <a:t>Microsoft</a:t>
            </a:r>
            <a:r>
              <a:rPr lang="ja-JP" altLang="en-US" sz="1800">
                <a:solidFill>
                  <a:srgbClr val="3790C6"/>
                </a:solidFill>
                <a:latin typeface="メイリオ" panose="020B0604030504040204" pitchFamily="50" charset="-128"/>
                <a:ea typeface="メイリオ" panose="020B0604030504040204" pitchFamily="50" charset="-128"/>
              </a:rPr>
              <a:t> </a:t>
            </a:r>
            <a:r>
              <a:rPr lang="en-US" altLang="ja-JP" sz="1800">
                <a:solidFill>
                  <a:srgbClr val="3790C6"/>
                </a:solidFill>
                <a:latin typeface="メイリオ" panose="020B0604030504040204" pitchFamily="50" charset="-128"/>
                <a:ea typeface="メイリオ" panose="020B0604030504040204" pitchFamily="50" charset="-128"/>
              </a:rPr>
              <a:t>365</a:t>
            </a:r>
            <a:r>
              <a:rPr lang="ja-JP" altLang="en-US" sz="1800">
                <a:solidFill>
                  <a:srgbClr val="3790C6"/>
                </a:solidFill>
                <a:latin typeface="メイリオ" panose="020B0604030504040204" pitchFamily="50" charset="-128"/>
                <a:ea typeface="メイリオ" panose="020B0604030504040204" pitchFamily="50" charset="-128"/>
              </a:rPr>
              <a:t> の監査ログ</a:t>
            </a:r>
            <a:r>
              <a:rPr lang="ja-JP" altLang="en-US" sz="1800">
                <a:solidFill>
                  <a:schemeClr val="bg2">
                    <a:lumMod val="25000"/>
                  </a:schemeClr>
                </a:solidFill>
                <a:latin typeface="メイリオ" panose="020B0604030504040204" pitchFamily="50" charset="-128"/>
                <a:ea typeface="メイリオ" panose="020B0604030504040204" pitchFamily="50" charset="-128"/>
              </a:rPr>
              <a:t>と</a:t>
            </a:r>
            <a:r>
              <a:rPr lang="en-US" altLang="ja-JP" sz="1800">
                <a:solidFill>
                  <a:schemeClr val="bg2">
                    <a:lumMod val="25000"/>
                  </a:schemeClr>
                </a:solidFill>
                <a:latin typeface="メイリオ" panose="020B0604030504040204" pitchFamily="50" charset="-128"/>
                <a:ea typeface="メイリオ" panose="020B0604030504040204" pitchFamily="50" charset="-128"/>
              </a:rPr>
              <a:t>API</a:t>
            </a:r>
            <a:r>
              <a:rPr lang="ja-JP" altLang="en-US" sz="1800">
                <a:solidFill>
                  <a:schemeClr val="bg2">
                    <a:lumMod val="25000"/>
                  </a:schemeClr>
                </a:solidFill>
                <a:latin typeface="メイリオ" panose="020B0604030504040204" pitchFamily="50" charset="-128"/>
                <a:ea typeface="メイリオ" panose="020B0604030504040204" pitchFamily="50" charset="-128"/>
              </a:rPr>
              <a:t>取得情報を組み合せ、</a:t>
            </a:r>
            <a:r>
              <a:rPr lang="ja-JP" altLang="en-US" sz="1800">
                <a:solidFill>
                  <a:srgbClr val="C00000"/>
                </a:solidFill>
                <a:latin typeface="メイリオ" panose="020B0604030504040204" pitchFamily="50" charset="-128"/>
                <a:ea typeface="メイリオ" panose="020B0604030504040204" pitchFamily="50" charset="-128"/>
              </a:rPr>
              <a:t>セキュリティリスクを見える化</a:t>
            </a:r>
            <a:r>
              <a:rPr lang="ja-JP" altLang="en-US" sz="1800">
                <a:solidFill>
                  <a:schemeClr val="bg2">
                    <a:lumMod val="25000"/>
                  </a:schemeClr>
                </a:solidFill>
                <a:latin typeface="メイリオ" panose="020B0604030504040204" pitchFamily="50" charset="-128"/>
                <a:ea typeface="メイリオ" panose="020B0604030504040204" pitchFamily="50" charset="-128"/>
              </a:rPr>
              <a:t>します</a:t>
            </a:r>
            <a:endParaRPr lang="en-US" altLang="ja-JP" sz="1800">
              <a:solidFill>
                <a:schemeClr val="bg2">
                  <a:lumMod val="2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D7FD3B5-FF06-154C-B905-BD15E1390350}"/>
              </a:ext>
            </a:extLst>
          </p:cNvPr>
          <p:cNvSpPr txBox="1"/>
          <p:nvPr/>
        </p:nvSpPr>
        <p:spPr>
          <a:xfrm>
            <a:off x="5723476" y="1887054"/>
            <a:ext cx="718145" cy="360850"/>
          </a:xfrm>
          <a:prstGeom prst="rect">
            <a:avLst/>
          </a:prstGeom>
          <a:solidFill>
            <a:schemeClr val="bg1"/>
          </a:solidFill>
        </p:spPr>
        <p:txBody>
          <a:bodyPr wrap="none" lIns="0" tIns="72000" rIns="0" bIns="72000" rtlCol="0" anchor="ctr">
            <a:spAutoFit/>
          </a:bodyPr>
          <a:lstStyle/>
          <a:p>
            <a:pPr algn="ctr"/>
            <a:r>
              <a:rPr kumimoji="1" lang="ja-JP" altLang="en-US" sz="1400" b="1">
                <a:solidFill>
                  <a:schemeClr val="tx1">
                    <a:lumMod val="65000"/>
                    <a:lumOff val="35000"/>
                  </a:schemeClr>
                </a:solidFill>
                <a:latin typeface="メイリオ" panose="020B0604030504040204" pitchFamily="50" charset="-128"/>
                <a:ea typeface="メイリオ" panose="020B0604030504040204" pitchFamily="50" charset="-128"/>
              </a:rPr>
              <a:t>監査ログ</a:t>
            </a:r>
          </a:p>
        </p:txBody>
      </p:sp>
      <p:grpSp>
        <p:nvGrpSpPr>
          <p:cNvPr id="7" name="グループ化 6">
            <a:extLst>
              <a:ext uri="{FF2B5EF4-FFF2-40B4-BE49-F238E27FC236}">
                <a16:creationId xmlns:a16="http://schemas.microsoft.com/office/drawing/2014/main" id="{15643811-0AD3-214C-B80A-DCED4E967E45}"/>
              </a:ext>
            </a:extLst>
          </p:cNvPr>
          <p:cNvGrpSpPr/>
          <p:nvPr/>
        </p:nvGrpSpPr>
        <p:grpSpPr>
          <a:xfrm>
            <a:off x="7430301" y="2202828"/>
            <a:ext cx="4329388" cy="3928750"/>
            <a:chOff x="7440607" y="2361369"/>
            <a:chExt cx="4329388" cy="3928750"/>
          </a:xfrm>
        </p:grpSpPr>
        <p:sp>
          <p:nvSpPr>
            <p:cNvPr id="8" name="角丸四角形 7">
              <a:extLst>
                <a:ext uri="{FF2B5EF4-FFF2-40B4-BE49-F238E27FC236}">
                  <a16:creationId xmlns:a16="http://schemas.microsoft.com/office/drawing/2014/main" id="{AFCC3F1A-7CF2-4347-AFEC-6C2474029AF8}"/>
                </a:ext>
              </a:extLst>
            </p:cNvPr>
            <p:cNvSpPr/>
            <p:nvPr/>
          </p:nvSpPr>
          <p:spPr>
            <a:xfrm>
              <a:off x="7700691" y="2361369"/>
              <a:ext cx="4069304" cy="3928750"/>
            </a:xfrm>
            <a:prstGeom prst="roundRect">
              <a:avLst>
                <a:gd name="adj" fmla="val 6045"/>
              </a:avLst>
            </a:prstGeom>
            <a:solidFill>
              <a:schemeClr val="bg1"/>
            </a:solidFill>
            <a:ln w="38100">
              <a:solidFill>
                <a:srgbClr val="008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メイリオ" panose="020B0604030504040204" pitchFamily="50" charset="-128"/>
                <a:ea typeface="メイリオ" panose="020B0604030504040204" pitchFamily="50" charset="-128"/>
              </a:endParaRPr>
            </a:p>
          </p:txBody>
        </p:sp>
        <p:sp>
          <p:nvSpPr>
            <p:cNvPr id="9" name="直角三角形 8">
              <a:extLst>
                <a:ext uri="{FF2B5EF4-FFF2-40B4-BE49-F238E27FC236}">
                  <a16:creationId xmlns:a16="http://schemas.microsoft.com/office/drawing/2014/main" id="{D8E16D21-35F5-6649-B09E-C3827EB9A1DE}"/>
                </a:ext>
              </a:extLst>
            </p:cNvPr>
            <p:cNvSpPr/>
            <p:nvPr/>
          </p:nvSpPr>
          <p:spPr>
            <a:xfrm flipH="1" flipV="1">
              <a:off x="7440607" y="5652764"/>
              <a:ext cx="251154" cy="195971"/>
            </a:xfrm>
            <a:prstGeom prst="rtTriangle">
              <a:avLst/>
            </a:prstGeom>
            <a:solidFill>
              <a:srgbClr val="008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latin typeface="メイリオ" panose="020B0604030504040204" pitchFamily="50" charset="-128"/>
                <a:ea typeface="メイリオ" panose="020B0604030504040204" pitchFamily="50" charset="-128"/>
              </a:endParaRPr>
            </a:p>
          </p:txBody>
        </p:sp>
        <p:sp>
          <p:nvSpPr>
            <p:cNvPr id="10" name="テキスト プレースホルダー 4">
              <a:extLst>
                <a:ext uri="{FF2B5EF4-FFF2-40B4-BE49-F238E27FC236}">
                  <a16:creationId xmlns:a16="http://schemas.microsoft.com/office/drawing/2014/main" id="{241611C4-E5C8-9C47-ACB5-8E842DD61C79}"/>
                </a:ext>
              </a:extLst>
            </p:cNvPr>
            <p:cNvSpPr txBox="1">
              <a:spLocks/>
            </p:cNvSpPr>
            <p:nvPr/>
          </p:nvSpPr>
          <p:spPr>
            <a:xfrm>
              <a:off x="7980628" y="2699193"/>
              <a:ext cx="3462486" cy="2557623"/>
            </a:xfrm>
            <a:prstGeom prst="rect">
              <a:avLst/>
            </a:prstGeom>
          </p:spPr>
          <p:txBody>
            <a:bodyPr wrap="none" lIns="0" tIns="0" rIns="0" bIns="0" anchor="t" anchorCtr="0">
              <a:spAutoFit/>
            </a:bodyPr>
            <a:lstStyle>
              <a:lvl1pPr marL="0" marR="0" indent="0" algn="l" defTabSz="914400" rtl="0" eaLnBrk="1" fontAlgn="auto" latinLnBrk="0" hangingPunct="1">
                <a:lnSpc>
                  <a:spcPct val="140000"/>
                </a:lnSpc>
                <a:spcBef>
                  <a:spcPts val="0"/>
                </a:spcBef>
                <a:spcAft>
                  <a:spcPts val="0"/>
                </a:spcAft>
                <a:buClrTx/>
                <a:buSzTx/>
                <a:buFont typeface="Arial" panose="020B0604020202020204" pitchFamily="34" charset="0"/>
                <a:buNone/>
                <a:tabLst/>
                <a:defRPr kumimoji="1" sz="1400" b="0" kern="1200">
                  <a:solidFill>
                    <a:schemeClr val="tx1">
                      <a:lumMod val="85000"/>
                      <a:lumOff val="15000"/>
                    </a:schemeClr>
                  </a:solidFill>
                  <a:latin typeface="Yu Gothic" panose="020B0400000000000000" pitchFamily="34" charset="-128"/>
                  <a:ea typeface="Yu Gothic" panose="020B0400000000000000" pitchFamily="34" charset="-128"/>
                  <a:cs typeface="Yu Gothic" panose="020B0400000000000000" pitchFamily="34" charset="-128"/>
                </a:defRPr>
              </a:lvl1pPr>
              <a:lvl2pPr marL="457200" indent="0" algn="ctr" defTabSz="914400" rtl="0" eaLnBrk="1" latinLnBrk="0" hangingPunct="1">
                <a:lnSpc>
                  <a:spcPct val="90000"/>
                </a:lnSpc>
                <a:spcBef>
                  <a:spcPts val="500"/>
                </a:spcBef>
                <a:buFont typeface="Arial"/>
                <a:buNone/>
                <a:defRPr kumimoji="1" sz="2000" kern="1200">
                  <a:solidFill>
                    <a:schemeClr val="tx1">
                      <a:lumMod val="65000"/>
                      <a:lumOff val="35000"/>
                    </a:schemeClr>
                  </a:solidFill>
                  <a:latin typeface="Meiryo" panose="020B0604030504040204" pitchFamily="34" charset="-128"/>
                  <a:ea typeface="Meiryo" panose="020B0604030504040204" pitchFamily="34" charset="-128"/>
                  <a:cs typeface="+mn-cs"/>
                </a:defRPr>
              </a:lvl2pPr>
              <a:lvl3pPr marL="914400" indent="0" algn="ctr" defTabSz="914400" rtl="0" eaLnBrk="1" latinLnBrk="0" hangingPunct="1">
                <a:lnSpc>
                  <a:spcPct val="90000"/>
                </a:lnSpc>
                <a:spcBef>
                  <a:spcPts val="500"/>
                </a:spcBef>
                <a:buFont typeface="Arial"/>
                <a:buNone/>
                <a:defRPr kumimoji="1" sz="2000" kern="1200">
                  <a:solidFill>
                    <a:schemeClr val="tx1">
                      <a:lumMod val="65000"/>
                      <a:lumOff val="35000"/>
                    </a:schemeClr>
                  </a:solidFill>
                  <a:latin typeface="Meiryo" panose="020B0604030504040204" pitchFamily="34" charset="-128"/>
                  <a:ea typeface="Meiryo" panose="020B0604030504040204" pitchFamily="34" charset="-128"/>
                  <a:cs typeface="+mn-cs"/>
                </a:defRPr>
              </a:lvl3pPr>
              <a:lvl4pPr marL="1371600" indent="0" algn="ctr" defTabSz="914400" rtl="0" eaLnBrk="1" latinLnBrk="0" hangingPunct="1">
                <a:lnSpc>
                  <a:spcPct val="90000"/>
                </a:lnSpc>
                <a:spcBef>
                  <a:spcPts val="500"/>
                </a:spcBef>
                <a:buFont typeface="Arial"/>
                <a:buNone/>
                <a:defRPr kumimoji="1" sz="1800" kern="1200">
                  <a:solidFill>
                    <a:schemeClr val="tx1">
                      <a:lumMod val="65000"/>
                      <a:lumOff val="35000"/>
                    </a:schemeClr>
                  </a:solidFill>
                  <a:latin typeface="Meiryo" panose="020B0604030504040204" pitchFamily="34" charset="-128"/>
                  <a:ea typeface="Meiryo" panose="020B0604030504040204" pitchFamily="34" charset="-128"/>
                  <a:cs typeface="+mn-cs"/>
                </a:defRPr>
              </a:lvl4pPr>
              <a:lvl5pPr marL="1828800" indent="0" algn="ctr" defTabSz="914400" rtl="0" eaLnBrk="1" latinLnBrk="0" hangingPunct="1">
                <a:lnSpc>
                  <a:spcPct val="90000"/>
                </a:lnSpc>
                <a:spcBef>
                  <a:spcPts val="500"/>
                </a:spcBef>
                <a:buFont typeface="Arial"/>
                <a:buNone/>
                <a:defRPr kumimoji="1" sz="1800" kern="1200">
                  <a:solidFill>
                    <a:schemeClr val="tx1">
                      <a:lumMod val="65000"/>
                      <a:lumOff val="35000"/>
                    </a:schemeClr>
                  </a:solidFill>
                  <a:latin typeface="Meiryo" panose="020B0604030504040204" pitchFamily="34" charset="-128"/>
                  <a:ea typeface="Meiryo" panose="020B0604030504040204" pitchFamily="34" charset="-128"/>
                  <a:cs typeface="+mn-cs"/>
                </a:defRPr>
              </a:lvl5pPr>
              <a:lvl6pPr marL="2286000" indent="0" algn="ctr" defTabSz="914400" rtl="0" eaLnBrk="1" latinLnBrk="0" hangingPunct="1">
                <a:lnSpc>
                  <a:spcPct val="90000"/>
                </a:lnSpc>
                <a:spcBef>
                  <a:spcPts val="500"/>
                </a:spcBef>
                <a:buFont typeface="Arial"/>
                <a:buNone/>
                <a:defRPr kumimoji="1" sz="1800" kern="1200">
                  <a:solidFill>
                    <a:schemeClr val="tx1">
                      <a:lumMod val="65000"/>
                      <a:lumOff val="35000"/>
                    </a:schemeClr>
                  </a:solidFill>
                  <a:latin typeface="Meiryo" panose="020B0604030504040204" pitchFamily="34" charset="-128"/>
                  <a:ea typeface="Meiryo" panose="020B0604030504040204" pitchFamily="34" charset="-128"/>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a:lstStyle>
            <a:p>
              <a:pPr algn="ct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アラート通知</a:t>
              </a:r>
              <a:endParaRPr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800" b="1">
                  <a:solidFill>
                    <a:schemeClr val="tx1">
                      <a:lumMod val="75000"/>
                      <a:lumOff val="25000"/>
                    </a:schemeClr>
                  </a:solidFill>
                  <a:latin typeface="メイリオ" panose="020B0604030504040204" pitchFamily="50" charset="-128"/>
                  <a:ea typeface="メイリオ" panose="020B0604030504040204" pitchFamily="50" charset="-128"/>
                </a:rPr>
                <a:t>　・組織外共有アラート</a:t>
              </a:r>
            </a:p>
            <a:p>
              <a:r>
                <a:rPr lang="ja-JP" altLang="en-US" sz="1800" b="1">
                  <a:solidFill>
                    <a:schemeClr val="tx1">
                      <a:lumMod val="75000"/>
                      <a:lumOff val="25000"/>
                    </a:schemeClr>
                  </a:solidFill>
                  <a:latin typeface="メイリオ" panose="020B0604030504040204" pitchFamily="50" charset="-128"/>
                  <a:ea typeface="メイリオ" panose="020B0604030504040204" pitchFamily="50" charset="-128"/>
                </a:rPr>
                <a:t>　・キーワード共有アラート</a:t>
              </a:r>
            </a:p>
            <a:p>
              <a:r>
                <a:rPr lang="ja-JP" altLang="en-US" sz="1800" b="1">
                  <a:solidFill>
                    <a:schemeClr val="tx1">
                      <a:lumMod val="75000"/>
                      <a:lumOff val="25000"/>
                    </a:schemeClr>
                  </a:solidFill>
                  <a:latin typeface="メイリオ" panose="020B0604030504040204" pitchFamily="50" charset="-128"/>
                  <a:ea typeface="メイリオ" panose="020B0604030504040204" pitchFamily="50" charset="-128"/>
                </a:rPr>
                <a:t>　・時間外操作アラート</a:t>
              </a:r>
            </a:p>
            <a:p>
              <a:r>
                <a:rPr lang="ja-JP" altLang="en-US" sz="1800" b="1">
                  <a:solidFill>
                    <a:schemeClr val="tx1">
                      <a:lumMod val="75000"/>
                      <a:lumOff val="25000"/>
                    </a:schemeClr>
                  </a:solidFill>
                  <a:latin typeface="メイリオ" panose="020B0604030504040204" pitchFamily="50" charset="-128"/>
                  <a:ea typeface="メイリオ" panose="020B0604030504040204" pitchFamily="50" charset="-128"/>
                </a:rPr>
                <a:t>　・ゲストユーザー招待アラート</a:t>
              </a:r>
              <a:endParaRPr lang="en-US" altLang="ja-JP" sz="1800" b="1">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800" b="1">
                  <a:solidFill>
                    <a:schemeClr val="tx1">
                      <a:lumMod val="75000"/>
                      <a:lumOff val="25000"/>
                    </a:schemeClr>
                  </a:solidFill>
                  <a:latin typeface="メイリオ" panose="020B0604030504040204" pitchFamily="50" charset="-128"/>
                  <a:ea typeface="メイリオ" panose="020B0604030504040204" pitchFamily="50" charset="-128"/>
                </a:rPr>
                <a:t>　</a:t>
              </a:r>
              <a:endParaRPr lang="en-US" altLang="ja-JP" sz="1800" b="1">
                <a:solidFill>
                  <a:schemeClr val="tx1">
                    <a:lumMod val="75000"/>
                    <a:lumOff val="25000"/>
                  </a:schemeClr>
                </a:solidFill>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0B1CD8A6-910C-1749-BBF4-8FAD20B89A2A}"/>
              </a:ext>
            </a:extLst>
          </p:cNvPr>
          <p:cNvGrpSpPr/>
          <p:nvPr/>
        </p:nvGrpSpPr>
        <p:grpSpPr>
          <a:xfrm>
            <a:off x="401424" y="1646041"/>
            <a:ext cx="4013079" cy="350386"/>
            <a:chOff x="253568" y="1794364"/>
            <a:chExt cx="4013079" cy="350386"/>
          </a:xfrm>
        </p:grpSpPr>
        <p:sp>
          <p:nvSpPr>
            <p:cNvPr id="12" name="正方形/長方形 11">
              <a:extLst>
                <a:ext uri="{FF2B5EF4-FFF2-40B4-BE49-F238E27FC236}">
                  <a16:creationId xmlns:a16="http://schemas.microsoft.com/office/drawing/2014/main" id="{86565CAD-51B0-6742-B91D-AF039CE3F94D}"/>
                </a:ext>
              </a:extLst>
            </p:cNvPr>
            <p:cNvSpPr/>
            <p:nvPr/>
          </p:nvSpPr>
          <p:spPr>
            <a:xfrm>
              <a:off x="526305" y="1806196"/>
              <a:ext cx="3467616" cy="338554"/>
            </a:xfrm>
            <a:prstGeom prst="rect">
              <a:avLst/>
            </a:prstGeom>
          </p:spPr>
          <p:txBody>
            <a:bodyPr wrap="none">
              <a:spAutoFit/>
            </a:bodyPr>
            <a:lstStyle/>
            <a:p>
              <a:pPr algn="ct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管理者に情報漏洩リスクをレポート</a:t>
              </a:r>
            </a:p>
          </p:txBody>
        </p:sp>
        <p:grpSp>
          <p:nvGrpSpPr>
            <p:cNvPr id="13" name="グループ化 12">
              <a:extLst>
                <a:ext uri="{FF2B5EF4-FFF2-40B4-BE49-F238E27FC236}">
                  <a16:creationId xmlns:a16="http://schemas.microsoft.com/office/drawing/2014/main" id="{0E9E44A9-5864-1C45-A637-9FD561E8DEAC}"/>
                </a:ext>
              </a:extLst>
            </p:cNvPr>
            <p:cNvGrpSpPr/>
            <p:nvPr/>
          </p:nvGrpSpPr>
          <p:grpSpPr>
            <a:xfrm>
              <a:off x="253568" y="1794364"/>
              <a:ext cx="4013079" cy="329937"/>
              <a:chOff x="-57578" y="2088857"/>
              <a:chExt cx="5352836" cy="363243"/>
            </a:xfrm>
          </p:grpSpPr>
          <p:cxnSp>
            <p:nvCxnSpPr>
              <p:cNvPr id="14" name="直線コネクタ 13">
                <a:extLst>
                  <a:ext uri="{FF2B5EF4-FFF2-40B4-BE49-F238E27FC236}">
                    <a16:creationId xmlns:a16="http://schemas.microsoft.com/office/drawing/2014/main" id="{560FE302-B2B7-AF40-AE74-27574126CFD6}"/>
                  </a:ext>
                </a:extLst>
              </p:cNvPr>
              <p:cNvCxnSpPr/>
              <p:nvPr/>
            </p:nvCxnSpPr>
            <p:spPr>
              <a:xfrm>
                <a:off x="-57578" y="2092926"/>
                <a:ext cx="359174" cy="3591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738F0F0-CBA7-B94A-8B69-3BEF7E728DD6}"/>
                  </a:ext>
                </a:extLst>
              </p:cNvPr>
              <p:cNvCxnSpPr>
                <a:cxnSpLocks/>
              </p:cNvCxnSpPr>
              <p:nvPr/>
            </p:nvCxnSpPr>
            <p:spPr>
              <a:xfrm flipH="1">
                <a:off x="4936084" y="2088857"/>
                <a:ext cx="359174" cy="3591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グループ化 15">
            <a:extLst>
              <a:ext uri="{FF2B5EF4-FFF2-40B4-BE49-F238E27FC236}">
                <a16:creationId xmlns:a16="http://schemas.microsoft.com/office/drawing/2014/main" id="{4E949534-087A-9542-959F-B3C10FDD0151}"/>
              </a:ext>
            </a:extLst>
          </p:cNvPr>
          <p:cNvGrpSpPr/>
          <p:nvPr/>
        </p:nvGrpSpPr>
        <p:grpSpPr>
          <a:xfrm>
            <a:off x="7696147" y="1649143"/>
            <a:ext cx="3978376" cy="339066"/>
            <a:chOff x="7688319" y="1793440"/>
            <a:chExt cx="3978376" cy="339066"/>
          </a:xfrm>
        </p:grpSpPr>
        <p:sp>
          <p:nvSpPr>
            <p:cNvPr id="17" name="正方形/長方形 16">
              <a:extLst>
                <a:ext uri="{FF2B5EF4-FFF2-40B4-BE49-F238E27FC236}">
                  <a16:creationId xmlns:a16="http://schemas.microsoft.com/office/drawing/2014/main" id="{BE5C370F-B558-4841-ACF6-47C414BA2ACC}"/>
                </a:ext>
              </a:extLst>
            </p:cNvPr>
            <p:cNvSpPr/>
            <p:nvPr/>
          </p:nvSpPr>
          <p:spPr>
            <a:xfrm>
              <a:off x="8267706" y="1793952"/>
              <a:ext cx="2852063" cy="338554"/>
            </a:xfrm>
            <a:prstGeom prst="rect">
              <a:avLst/>
            </a:prstGeom>
          </p:spPr>
          <p:txBody>
            <a:bodyPr wrap="none">
              <a:spAutoFit/>
            </a:bodyPr>
            <a:lstStyle/>
            <a:p>
              <a:pPr algn="ct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本人・管理者にチャット通知</a:t>
              </a:r>
            </a:p>
          </p:txBody>
        </p:sp>
        <p:grpSp>
          <p:nvGrpSpPr>
            <p:cNvPr id="18" name="グループ化 17">
              <a:extLst>
                <a:ext uri="{FF2B5EF4-FFF2-40B4-BE49-F238E27FC236}">
                  <a16:creationId xmlns:a16="http://schemas.microsoft.com/office/drawing/2014/main" id="{0B9FDE00-5126-784F-98EB-571559590A47}"/>
                </a:ext>
              </a:extLst>
            </p:cNvPr>
            <p:cNvGrpSpPr/>
            <p:nvPr/>
          </p:nvGrpSpPr>
          <p:grpSpPr>
            <a:xfrm>
              <a:off x="7688319" y="1793440"/>
              <a:ext cx="3978376" cy="329937"/>
              <a:chOff x="73102" y="2088857"/>
              <a:chExt cx="5306540" cy="363243"/>
            </a:xfrm>
          </p:grpSpPr>
          <p:cxnSp>
            <p:nvCxnSpPr>
              <p:cNvPr id="19" name="直線コネクタ 18">
                <a:extLst>
                  <a:ext uri="{FF2B5EF4-FFF2-40B4-BE49-F238E27FC236}">
                    <a16:creationId xmlns:a16="http://schemas.microsoft.com/office/drawing/2014/main" id="{956A513D-9B8C-9745-A203-EA2429B0840D}"/>
                  </a:ext>
                </a:extLst>
              </p:cNvPr>
              <p:cNvCxnSpPr/>
              <p:nvPr/>
            </p:nvCxnSpPr>
            <p:spPr>
              <a:xfrm>
                <a:off x="73102" y="2092926"/>
                <a:ext cx="359174" cy="3591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4FD3919-8579-FB47-AFF2-2270EBBA9708}"/>
                  </a:ext>
                </a:extLst>
              </p:cNvPr>
              <p:cNvCxnSpPr>
                <a:cxnSpLocks/>
              </p:cNvCxnSpPr>
              <p:nvPr/>
            </p:nvCxnSpPr>
            <p:spPr>
              <a:xfrm flipH="1">
                <a:off x="5020468" y="2088857"/>
                <a:ext cx="359174" cy="3591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 name="グループ化 20">
            <a:extLst>
              <a:ext uri="{FF2B5EF4-FFF2-40B4-BE49-F238E27FC236}">
                <a16:creationId xmlns:a16="http://schemas.microsoft.com/office/drawing/2014/main" id="{BD1C1FF4-AADC-4347-BE99-5CB97C89CE9B}"/>
              </a:ext>
            </a:extLst>
          </p:cNvPr>
          <p:cNvGrpSpPr/>
          <p:nvPr/>
        </p:nvGrpSpPr>
        <p:grpSpPr>
          <a:xfrm>
            <a:off x="422005" y="2222845"/>
            <a:ext cx="4255852" cy="3908733"/>
            <a:chOff x="422005" y="2382686"/>
            <a:chExt cx="4255852" cy="3908733"/>
          </a:xfrm>
        </p:grpSpPr>
        <p:sp>
          <p:nvSpPr>
            <p:cNvPr id="22" name="角丸四角形 21">
              <a:extLst>
                <a:ext uri="{FF2B5EF4-FFF2-40B4-BE49-F238E27FC236}">
                  <a16:creationId xmlns:a16="http://schemas.microsoft.com/office/drawing/2014/main" id="{60DF35AD-E7E6-2744-88E2-F8D9B7896224}"/>
                </a:ext>
              </a:extLst>
            </p:cNvPr>
            <p:cNvSpPr/>
            <p:nvPr/>
          </p:nvSpPr>
          <p:spPr>
            <a:xfrm>
              <a:off x="422005" y="2382686"/>
              <a:ext cx="3990700" cy="3908733"/>
            </a:xfrm>
            <a:prstGeom prst="roundRect">
              <a:avLst>
                <a:gd name="adj" fmla="val 6045"/>
              </a:avLst>
            </a:prstGeom>
            <a:solidFill>
              <a:schemeClr val="bg1"/>
            </a:solidFill>
            <a:ln w="38100">
              <a:solidFill>
                <a:srgbClr val="008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メイリオ" panose="020B0604030504040204" pitchFamily="50" charset="-128"/>
                <a:ea typeface="メイリオ" panose="020B0604030504040204" pitchFamily="50" charset="-128"/>
              </a:endParaRPr>
            </a:p>
          </p:txBody>
        </p:sp>
        <p:sp>
          <p:nvSpPr>
            <p:cNvPr id="23" name="直角三角形 22">
              <a:extLst>
                <a:ext uri="{FF2B5EF4-FFF2-40B4-BE49-F238E27FC236}">
                  <a16:creationId xmlns:a16="http://schemas.microsoft.com/office/drawing/2014/main" id="{18C3582B-6742-2946-B488-803E2A90A83F}"/>
                </a:ext>
              </a:extLst>
            </p:cNvPr>
            <p:cNvSpPr/>
            <p:nvPr/>
          </p:nvSpPr>
          <p:spPr>
            <a:xfrm flipV="1">
              <a:off x="4426703" y="3765015"/>
              <a:ext cx="251154" cy="195972"/>
            </a:xfrm>
            <a:prstGeom prst="rtTriangle">
              <a:avLst/>
            </a:prstGeom>
            <a:solidFill>
              <a:srgbClr val="008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0D0D7690-C76F-C141-BA1E-1317BC713605}"/>
                </a:ext>
              </a:extLst>
            </p:cNvPr>
            <p:cNvSpPr txBox="1"/>
            <p:nvPr/>
          </p:nvSpPr>
          <p:spPr>
            <a:xfrm>
              <a:off x="587937" y="2607435"/>
              <a:ext cx="3669732" cy="450913"/>
            </a:xfrm>
            <a:prstGeom prst="rect">
              <a:avLst/>
            </a:prstGeom>
            <a:noFill/>
          </p:spPr>
          <p:txBody>
            <a:bodyPr wrap="none" tIns="0" bIns="0" rtlCol="0" anchor="ctr">
              <a:noAutofit/>
            </a:bodyPr>
            <a:lstStyle/>
            <a:p>
              <a:pPr algn="ct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利用状況チェック</a:t>
              </a:r>
              <a:endParaRPr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F2DEBCA5-5882-3941-8145-CF716BA128B9}"/>
                </a:ext>
              </a:extLst>
            </p:cNvPr>
            <p:cNvSpPr txBox="1"/>
            <p:nvPr/>
          </p:nvSpPr>
          <p:spPr>
            <a:xfrm>
              <a:off x="547144" y="4407220"/>
              <a:ext cx="3760121" cy="450913"/>
            </a:xfrm>
            <a:prstGeom prst="rect">
              <a:avLst/>
            </a:prstGeom>
            <a:noFill/>
          </p:spPr>
          <p:txBody>
            <a:bodyPr wrap="none" tIns="0" bIns="0" rtlCol="0" anchor="ctr">
              <a:noAutofit/>
            </a:bodyPr>
            <a:lstStyle/>
            <a:p>
              <a:pPr algn="ct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アラート設定</a:t>
              </a:r>
              <a:endParaRPr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grpSp>
      <p:pic>
        <p:nvPicPr>
          <p:cNvPr id="29" name="図 28">
            <a:extLst>
              <a:ext uri="{FF2B5EF4-FFF2-40B4-BE49-F238E27FC236}">
                <a16:creationId xmlns:a16="http://schemas.microsoft.com/office/drawing/2014/main" id="{8D1E5475-840A-7A47-B1F9-6076ADBBEB5F}"/>
              </a:ext>
            </a:extLst>
          </p:cNvPr>
          <p:cNvPicPr>
            <a:picLocks noChangeAspect="1"/>
          </p:cNvPicPr>
          <p:nvPr/>
        </p:nvPicPr>
        <p:blipFill>
          <a:blip r:embed="rId2"/>
          <a:stretch>
            <a:fillRect/>
          </a:stretch>
        </p:blipFill>
        <p:spPr>
          <a:xfrm>
            <a:off x="5039600" y="1546749"/>
            <a:ext cx="2114307" cy="343752"/>
          </a:xfrm>
          <a:prstGeom prst="rect">
            <a:avLst/>
          </a:prstGeom>
        </p:spPr>
      </p:pic>
      <p:grpSp>
        <p:nvGrpSpPr>
          <p:cNvPr id="30" name="グループ化 29">
            <a:extLst>
              <a:ext uri="{FF2B5EF4-FFF2-40B4-BE49-F238E27FC236}">
                <a16:creationId xmlns:a16="http://schemas.microsoft.com/office/drawing/2014/main" id="{65BD3375-B9C7-4E47-A032-3ED2B6CB1277}"/>
              </a:ext>
            </a:extLst>
          </p:cNvPr>
          <p:cNvGrpSpPr/>
          <p:nvPr/>
        </p:nvGrpSpPr>
        <p:grpSpPr>
          <a:xfrm>
            <a:off x="5432359" y="4226499"/>
            <a:ext cx="1810898" cy="2068586"/>
            <a:chOff x="5432359" y="4428380"/>
            <a:chExt cx="1810898" cy="2068586"/>
          </a:xfrm>
        </p:grpSpPr>
        <p:cxnSp>
          <p:nvCxnSpPr>
            <p:cNvPr id="31" name="直線コネクタ 30">
              <a:extLst>
                <a:ext uri="{FF2B5EF4-FFF2-40B4-BE49-F238E27FC236}">
                  <a16:creationId xmlns:a16="http://schemas.microsoft.com/office/drawing/2014/main" id="{6BEA8068-9B2C-9040-ADDB-068A67FF190E}"/>
                </a:ext>
              </a:extLst>
            </p:cNvPr>
            <p:cNvCxnSpPr>
              <a:cxnSpLocks/>
            </p:cNvCxnSpPr>
            <p:nvPr/>
          </p:nvCxnSpPr>
          <p:spPr>
            <a:xfrm>
              <a:off x="6095012" y="4428380"/>
              <a:ext cx="0" cy="127017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32" name="グラフィックス 31">
              <a:extLst>
                <a:ext uri="{FF2B5EF4-FFF2-40B4-BE49-F238E27FC236}">
                  <a16:creationId xmlns:a16="http://schemas.microsoft.com/office/drawing/2014/main" id="{180EC421-3A08-DB40-9899-FD815583AC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2359" y="5421325"/>
              <a:ext cx="1374066" cy="1075641"/>
            </a:xfrm>
            <a:prstGeom prst="rect">
              <a:avLst/>
            </a:prstGeom>
          </p:spPr>
        </p:pic>
        <p:sp>
          <p:nvSpPr>
            <p:cNvPr id="33" name="正方形/長方形 32">
              <a:extLst>
                <a:ext uri="{FF2B5EF4-FFF2-40B4-BE49-F238E27FC236}">
                  <a16:creationId xmlns:a16="http://schemas.microsoft.com/office/drawing/2014/main" id="{BCAA1977-8A17-6D47-9954-4F7B433EB157}"/>
                </a:ext>
              </a:extLst>
            </p:cNvPr>
            <p:cNvSpPr/>
            <p:nvPr/>
          </p:nvSpPr>
          <p:spPr>
            <a:xfrm>
              <a:off x="6494334" y="5527497"/>
              <a:ext cx="748923" cy="261610"/>
            </a:xfrm>
            <a:prstGeom prst="rect">
              <a:avLst/>
            </a:prstGeom>
          </p:spPr>
          <p:txBody>
            <a:bodyPr wrap="none">
              <a:spAutoFit/>
            </a:bodyPr>
            <a:lstStyle/>
            <a:p>
              <a:r>
                <a:rPr lang="ja-JP" altLang="en-US" sz="1100" b="1">
                  <a:solidFill>
                    <a:schemeClr val="tx1">
                      <a:lumMod val="75000"/>
                      <a:lumOff val="25000"/>
                    </a:schemeClr>
                  </a:solidFill>
                  <a:latin typeface="メイリオ" panose="020B0604030504040204" pitchFamily="50" charset="-128"/>
                  <a:ea typeface="メイリオ" panose="020B0604030504040204" pitchFamily="50" charset="-128"/>
                </a:rPr>
                <a:t>ユーザー</a:t>
              </a:r>
            </a:p>
          </p:txBody>
        </p:sp>
        <p:pic>
          <p:nvPicPr>
            <p:cNvPr id="34" name="図 33">
              <a:extLst>
                <a:ext uri="{FF2B5EF4-FFF2-40B4-BE49-F238E27FC236}">
                  <a16:creationId xmlns:a16="http://schemas.microsoft.com/office/drawing/2014/main" id="{4A665444-452A-D240-8A78-6C83C12BDC40}"/>
                </a:ext>
              </a:extLst>
            </p:cNvPr>
            <p:cNvPicPr>
              <a:picLocks noChangeAspect="1"/>
            </p:cNvPicPr>
            <p:nvPr/>
          </p:nvPicPr>
          <p:blipFill>
            <a:blip r:embed="rId5"/>
            <a:stretch>
              <a:fillRect/>
            </a:stretch>
          </p:blipFill>
          <p:spPr>
            <a:xfrm>
              <a:off x="5895760" y="4874012"/>
              <a:ext cx="360000" cy="334800"/>
            </a:xfrm>
            <a:prstGeom prst="rect">
              <a:avLst/>
            </a:prstGeom>
          </p:spPr>
        </p:pic>
      </p:grpSp>
      <p:grpSp>
        <p:nvGrpSpPr>
          <p:cNvPr id="35" name="グループ化 34">
            <a:extLst>
              <a:ext uri="{FF2B5EF4-FFF2-40B4-BE49-F238E27FC236}">
                <a16:creationId xmlns:a16="http://schemas.microsoft.com/office/drawing/2014/main" id="{6F2741AC-978B-5248-A105-9BD614CCDA20}"/>
              </a:ext>
            </a:extLst>
          </p:cNvPr>
          <p:cNvGrpSpPr/>
          <p:nvPr/>
        </p:nvGrpSpPr>
        <p:grpSpPr>
          <a:xfrm>
            <a:off x="4787815" y="3230846"/>
            <a:ext cx="2529450" cy="1600824"/>
            <a:chOff x="4787815" y="3222527"/>
            <a:chExt cx="2529450" cy="1600824"/>
          </a:xfrm>
        </p:grpSpPr>
        <p:pic>
          <p:nvPicPr>
            <p:cNvPr id="36" name="グラフィックス 35">
              <a:extLst>
                <a:ext uri="{FF2B5EF4-FFF2-40B4-BE49-F238E27FC236}">
                  <a16:creationId xmlns:a16="http://schemas.microsoft.com/office/drawing/2014/main" id="{E776BBCD-16D3-F941-AE5B-B1634BA05C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787815" y="3222527"/>
              <a:ext cx="2529450" cy="1280949"/>
            </a:xfrm>
            <a:prstGeom prst="rect">
              <a:avLst/>
            </a:prstGeom>
          </p:spPr>
        </p:pic>
        <p:sp>
          <p:nvSpPr>
            <p:cNvPr id="37" name="正方形/長方形 36">
              <a:extLst>
                <a:ext uri="{FF2B5EF4-FFF2-40B4-BE49-F238E27FC236}">
                  <a16:creationId xmlns:a16="http://schemas.microsoft.com/office/drawing/2014/main" id="{407A5D17-82E1-6A4C-8E19-59DC0389A4E2}"/>
                </a:ext>
              </a:extLst>
            </p:cNvPr>
            <p:cNvSpPr/>
            <p:nvPr/>
          </p:nvSpPr>
          <p:spPr>
            <a:xfrm>
              <a:off x="4882595" y="4561741"/>
              <a:ext cx="607859" cy="261610"/>
            </a:xfrm>
            <a:prstGeom prst="rect">
              <a:avLst/>
            </a:prstGeom>
          </p:spPr>
          <p:txBody>
            <a:bodyPr wrap="none">
              <a:spAutoFit/>
            </a:bodyPr>
            <a:lstStyle/>
            <a:p>
              <a:r>
                <a:rPr lang="ja-JP" altLang="en-US" sz="1100" b="1">
                  <a:solidFill>
                    <a:schemeClr val="tx1">
                      <a:lumMod val="75000"/>
                      <a:lumOff val="25000"/>
                    </a:schemeClr>
                  </a:solidFill>
                  <a:latin typeface="メイリオ" panose="020B0604030504040204" pitchFamily="50" charset="-128"/>
                  <a:ea typeface="メイリオ" panose="020B0604030504040204" pitchFamily="50" charset="-128"/>
                </a:rPr>
                <a:t>情シス</a:t>
              </a:r>
            </a:p>
          </p:txBody>
        </p:sp>
      </p:grpSp>
      <p:pic>
        <p:nvPicPr>
          <p:cNvPr id="45" name="図 44">
            <a:extLst>
              <a:ext uri="{FF2B5EF4-FFF2-40B4-BE49-F238E27FC236}">
                <a16:creationId xmlns:a16="http://schemas.microsoft.com/office/drawing/2014/main" id="{6D576480-7F21-4F6D-ABBF-B82B12DE5D32}"/>
              </a:ext>
            </a:extLst>
          </p:cNvPr>
          <p:cNvPicPr>
            <a:picLocks noChangeAspect="1"/>
          </p:cNvPicPr>
          <p:nvPr/>
        </p:nvPicPr>
        <p:blipFill rotWithShape="1">
          <a:blip r:embed="rId8"/>
          <a:srcRect l="-480" t="2996" r="369"/>
          <a:stretch/>
        </p:blipFill>
        <p:spPr>
          <a:xfrm>
            <a:off x="509293" y="2944420"/>
            <a:ext cx="3782750" cy="1078569"/>
          </a:xfrm>
          <a:prstGeom prst="rect">
            <a:avLst/>
          </a:prstGeom>
        </p:spPr>
      </p:pic>
      <p:sp>
        <p:nvSpPr>
          <p:cNvPr id="25" name="テキスト プレースホルダー 7">
            <a:extLst>
              <a:ext uri="{FF2B5EF4-FFF2-40B4-BE49-F238E27FC236}">
                <a16:creationId xmlns:a16="http://schemas.microsoft.com/office/drawing/2014/main" id="{98BC93F4-4667-5523-6893-6239B12E6A5E}"/>
              </a:ext>
            </a:extLst>
          </p:cNvPr>
          <p:cNvSpPr txBox="1">
            <a:spLocks/>
          </p:cNvSpPr>
          <p:nvPr/>
        </p:nvSpPr>
        <p:spPr>
          <a:xfrm>
            <a:off x="23392" y="831665"/>
            <a:ext cx="12192000" cy="486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US" altLang="ja-JP" sz="1800" b="1">
              <a:latin typeface="メイリオ" panose="020B0604030504040204" pitchFamily="50" charset="-128"/>
              <a:ea typeface="メイリオ" panose="020B0604030504040204" pitchFamily="50" charset="-128"/>
            </a:endParaRPr>
          </a:p>
        </p:txBody>
      </p:sp>
      <p:pic>
        <p:nvPicPr>
          <p:cNvPr id="42" name="図 41" descr="図形&#10;&#10;中程度の精度で自動的に生成された説明">
            <a:extLst>
              <a:ext uri="{FF2B5EF4-FFF2-40B4-BE49-F238E27FC236}">
                <a16:creationId xmlns:a16="http://schemas.microsoft.com/office/drawing/2014/main" id="{32E8D243-A731-7C53-B1D4-F90A1677313B}"/>
              </a:ext>
            </a:extLst>
          </p:cNvPr>
          <p:cNvPicPr>
            <a:picLocks noChangeAspect="1"/>
          </p:cNvPicPr>
          <p:nvPr/>
        </p:nvPicPr>
        <p:blipFill>
          <a:blip r:embed="rId9"/>
          <a:stretch>
            <a:fillRect/>
          </a:stretch>
        </p:blipFill>
        <p:spPr>
          <a:xfrm>
            <a:off x="4949529" y="2694971"/>
            <a:ext cx="2002689" cy="480210"/>
          </a:xfrm>
          <a:prstGeom prst="rect">
            <a:avLst/>
          </a:prstGeom>
        </p:spPr>
      </p:pic>
      <p:pic>
        <p:nvPicPr>
          <p:cNvPr id="5" name="グラフィックス 4" descr="同期中のクラウド 枠線">
            <a:extLst>
              <a:ext uri="{FF2B5EF4-FFF2-40B4-BE49-F238E27FC236}">
                <a16:creationId xmlns:a16="http://schemas.microsoft.com/office/drawing/2014/main" id="{A5F0ADBE-0902-8045-BB2A-3DED8A7F26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08821" y="2092674"/>
            <a:ext cx="775865" cy="747971"/>
          </a:xfrm>
          <a:prstGeom prst="rect">
            <a:avLst/>
          </a:prstGeom>
        </p:spPr>
      </p:pic>
      <p:grpSp>
        <p:nvGrpSpPr>
          <p:cNvPr id="26" name="グループ化 25">
            <a:extLst>
              <a:ext uri="{FF2B5EF4-FFF2-40B4-BE49-F238E27FC236}">
                <a16:creationId xmlns:a16="http://schemas.microsoft.com/office/drawing/2014/main" id="{41638D46-220B-B97F-A857-509E9271DC2C}"/>
              </a:ext>
            </a:extLst>
          </p:cNvPr>
          <p:cNvGrpSpPr/>
          <p:nvPr/>
        </p:nvGrpSpPr>
        <p:grpSpPr>
          <a:xfrm>
            <a:off x="527504" y="4687308"/>
            <a:ext cx="3777251" cy="1123466"/>
            <a:chOff x="527504" y="4687308"/>
            <a:chExt cx="3777251" cy="1123466"/>
          </a:xfrm>
        </p:grpSpPr>
        <p:pic>
          <p:nvPicPr>
            <p:cNvPr id="43" name="図 42">
              <a:extLst>
                <a:ext uri="{FF2B5EF4-FFF2-40B4-BE49-F238E27FC236}">
                  <a16:creationId xmlns:a16="http://schemas.microsoft.com/office/drawing/2014/main" id="{EBE43FF5-7DAA-4F01-B4B9-65CC8C0EB1A4}"/>
                </a:ext>
              </a:extLst>
            </p:cNvPr>
            <p:cNvPicPr>
              <a:picLocks noChangeAspect="1"/>
            </p:cNvPicPr>
            <p:nvPr/>
          </p:nvPicPr>
          <p:blipFill>
            <a:blip r:embed="rId12"/>
            <a:stretch>
              <a:fillRect/>
            </a:stretch>
          </p:blipFill>
          <p:spPr>
            <a:xfrm>
              <a:off x="527504" y="4687308"/>
              <a:ext cx="3777251" cy="1123466"/>
            </a:xfrm>
            <a:prstGeom prst="rect">
              <a:avLst/>
            </a:prstGeom>
          </p:spPr>
        </p:pic>
        <p:pic>
          <p:nvPicPr>
            <p:cNvPr id="4" name="図 3">
              <a:extLst>
                <a:ext uri="{FF2B5EF4-FFF2-40B4-BE49-F238E27FC236}">
                  <a16:creationId xmlns:a16="http://schemas.microsoft.com/office/drawing/2014/main" id="{EBCDA67C-CE7D-17D8-6FDA-7FA53CC0CA73}"/>
                </a:ext>
              </a:extLst>
            </p:cNvPr>
            <p:cNvPicPr>
              <a:picLocks noChangeAspect="1"/>
            </p:cNvPicPr>
            <p:nvPr/>
          </p:nvPicPr>
          <p:blipFill rotWithShape="1">
            <a:blip r:embed="rId13"/>
            <a:srcRect l="531"/>
            <a:stretch/>
          </p:blipFill>
          <p:spPr>
            <a:xfrm>
              <a:off x="2426578" y="4723671"/>
              <a:ext cx="1831091" cy="1024655"/>
            </a:xfrm>
            <a:prstGeom prst="rect">
              <a:avLst/>
            </a:prstGeom>
          </p:spPr>
        </p:pic>
      </p:grpSp>
      <p:grpSp>
        <p:nvGrpSpPr>
          <p:cNvPr id="39" name="グループ化 38">
            <a:extLst>
              <a:ext uri="{FF2B5EF4-FFF2-40B4-BE49-F238E27FC236}">
                <a16:creationId xmlns:a16="http://schemas.microsoft.com/office/drawing/2014/main" id="{436628DA-9D1F-00DC-99C7-AFED2227A345}"/>
              </a:ext>
            </a:extLst>
          </p:cNvPr>
          <p:cNvGrpSpPr/>
          <p:nvPr/>
        </p:nvGrpSpPr>
        <p:grpSpPr>
          <a:xfrm>
            <a:off x="5334178" y="3302604"/>
            <a:ext cx="1510132" cy="812369"/>
            <a:chOff x="5334178" y="3302604"/>
            <a:chExt cx="1510132" cy="812369"/>
          </a:xfrm>
        </p:grpSpPr>
        <p:pic>
          <p:nvPicPr>
            <p:cNvPr id="47" name="図 46">
              <a:extLst>
                <a:ext uri="{FF2B5EF4-FFF2-40B4-BE49-F238E27FC236}">
                  <a16:creationId xmlns:a16="http://schemas.microsoft.com/office/drawing/2014/main" id="{0D5941BB-8D14-4244-8460-42A1DF3DB010}"/>
                </a:ext>
              </a:extLst>
            </p:cNvPr>
            <p:cNvPicPr>
              <a:picLocks noChangeAspect="1"/>
            </p:cNvPicPr>
            <p:nvPr/>
          </p:nvPicPr>
          <p:blipFill rotWithShape="1">
            <a:blip r:embed="rId14"/>
            <a:srcRect l="3798" t="23369" r="33346" b="21265"/>
            <a:stretch/>
          </p:blipFill>
          <p:spPr>
            <a:xfrm>
              <a:off x="5334178" y="3302604"/>
              <a:ext cx="1510132" cy="812369"/>
            </a:xfrm>
            <a:prstGeom prst="rect">
              <a:avLst/>
            </a:prstGeom>
          </p:spPr>
        </p:pic>
        <p:pic>
          <p:nvPicPr>
            <p:cNvPr id="38" name="図 37">
              <a:extLst>
                <a:ext uri="{FF2B5EF4-FFF2-40B4-BE49-F238E27FC236}">
                  <a16:creationId xmlns:a16="http://schemas.microsoft.com/office/drawing/2014/main" id="{439A0415-0888-66B9-E232-95A0F5C8265C}"/>
                </a:ext>
              </a:extLst>
            </p:cNvPr>
            <p:cNvPicPr>
              <a:picLocks noChangeAspect="1"/>
            </p:cNvPicPr>
            <p:nvPr/>
          </p:nvPicPr>
          <p:blipFill rotWithShape="1">
            <a:blip r:embed="rId13"/>
            <a:srcRect l="748" t="1" b="10240"/>
            <a:stretch/>
          </p:blipFill>
          <p:spPr>
            <a:xfrm>
              <a:off x="6110894" y="3745785"/>
              <a:ext cx="733416" cy="369188"/>
            </a:xfrm>
            <a:prstGeom prst="rect">
              <a:avLst/>
            </a:prstGeom>
          </p:spPr>
        </p:pic>
      </p:grpSp>
    </p:spTree>
    <p:extLst>
      <p:ext uri="{BB962C8B-B14F-4D97-AF65-F5344CB8AC3E}">
        <p14:creationId xmlns:p14="http://schemas.microsoft.com/office/powerpoint/2010/main" val="3160140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CB310-10F4-2EC7-EEE8-908039994554}"/>
            </a:ext>
          </a:extLst>
        </p:cNvPr>
        <p:cNvGrpSpPr/>
        <p:nvPr/>
      </p:nvGrpSpPr>
      <p:grpSpPr>
        <a:xfrm>
          <a:off x="0" y="0"/>
          <a:ext cx="0" cy="0"/>
          <a:chOff x="0" y="0"/>
          <a:chExt cx="0" cy="0"/>
        </a:xfrm>
      </p:grpSpPr>
      <p:sp>
        <p:nvSpPr>
          <p:cNvPr id="25" name="楕円 24">
            <a:extLst>
              <a:ext uri="{FF2B5EF4-FFF2-40B4-BE49-F238E27FC236}">
                <a16:creationId xmlns:a16="http://schemas.microsoft.com/office/drawing/2014/main" id="{BBF74F00-05E6-CF82-2486-63E9530F4225}"/>
              </a:ext>
            </a:extLst>
          </p:cNvPr>
          <p:cNvSpPr/>
          <p:nvPr/>
        </p:nvSpPr>
        <p:spPr>
          <a:xfrm>
            <a:off x="8386085" y="2602367"/>
            <a:ext cx="2595914" cy="2460843"/>
          </a:xfrm>
          <a:prstGeom prst="ellipse">
            <a:avLst/>
          </a:prstGeom>
          <a:solidFill>
            <a:schemeClr val="bg1"/>
          </a:solidFill>
          <a:ln w="73025">
            <a:gradFill flip="none" rotWithShape="1">
              <a:gsLst>
                <a:gs pos="0">
                  <a:srgbClr val="0070C0"/>
                </a:gs>
                <a:gs pos="100000">
                  <a:srgbClr val="002060"/>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solidFill>
                <a:srgbClr val="0070C0"/>
              </a:solidFill>
              <a:latin typeface="メイリオ" panose="020B0604030504040204" pitchFamily="50" charset="-128"/>
              <a:ea typeface="メイリオ" panose="020B0604030504040204" pitchFamily="50" charset="-128"/>
            </a:endParaRPr>
          </a:p>
        </p:txBody>
      </p:sp>
      <p:sp>
        <p:nvSpPr>
          <p:cNvPr id="24" name="楕円 23">
            <a:extLst>
              <a:ext uri="{FF2B5EF4-FFF2-40B4-BE49-F238E27FC236}">
                <a16:creationId xmlns:a16="http://schemas.microsoft.com/office/drawing/2014/main" id="{6A71176F-1C14-554D-8817-0E668699FFE6}"/>
              </a:ext>
            </a:extLst>
          </p:cNvPr>
          <p:cNvSpPr/>
          <p:nvPr/>
        </p:nvSpPr>
        <p:spPr>
          <a:xfrm>
            <a:off x="4611247" y="2518050"/>
            <a:ext cx="2595914" cy="2460843"/>
          </a:xfrm>
          <a:prstGeom prst="ellipse">
            <a:avLst/>
          </a:prstGeom>
          <a:solidFill>
            <a:schemeClr val="bg1"/>
          </a:solidFill>
          <a:ln w="73025">
            <a:gradFill flip="none" rotWithShape="1">
              <a:gsLst>
                <a:gs pos="0">
                  <a:srgbClr val="0070C0"/>
                </a:gs>
                <a:gs pos="100000">
                  <a:srgbClr val="002060"/>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solidFill>
                <a:srgbClr val="0070C0"/>
              </a:solidFill>
              <a:latin typeface="メイリオ" panose="020B0604030504040204" pitchFamily="50" charset="-128"/>
              <a:ea typeface="メイリオ" panose="020B0604030504040204" pitchFamily="50" charset="-128"/>
            </a:endParaRPr>
          </a:p>
        </p:txBody>
      </p:sp>
      <p:sp>
        <p:nvSpPr>
          <p:cNvPr id="16" name="楕円 15">
            <a:extLst>
              <a:ext uri="{FF2B5EF4-FFF2-40B4-BE49-F238E27FC236}">
                <a16:creationId xmlns:a16="http://schemas.microsoft.com/office/drawing/2014/main" id="{6983B77C-A349-4C70-A4F8-7AA6A325DE88}"/>
              </a:ext>
            </a:extLst>
          </p:cNvPr>
          <p:cNvSpPr/>
          <p:nvPr/>
        </p:nvSpPr>
        <p:spPr>
          <a:xfrm>
            <a:off x="874196" y="2471828"/>
            <a:ext cx="2595914" cy="2460843"/>
          </a:xfrm>
          <a:prstGeom prst="ellipse">
            <a:avLst/>
          </a:prstGeom>
          <a:solidFill>
            <a:schemeClr val="bg1"/>
          </a:solidFill>
          <a:ln w="73025">
            <a:gradFill flip="none" rotWithShape="1">
              <a:gsLst>
                <a:gs pos="0">
                  <a:srgbClr val="0070C0"/>
                </a:gs>
                <a:gs pos="100000">
                  <a:srgbClr val="002060"/>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solidFill>
                <a:srgbClr val="0070C0"/>
              </a:solidFill>
              <a:latin typeface="メイリオ" panose="020B0604030504040204" pitchFamily="50" charset="-128"/>
              <a:ea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620B911B-0AE8-40D0-673A-7352632E8A03}"/>
              </a:ext>
            </a:extLst>
          </p:cNvPr>
          <p:cNvSpPr>
            <a:spLocks noGrp="1"/>
          </p:cNvSpPr>
          <p:nvPr>
            <p:ph type="body" sz="quarter" idx="15"/>
          </p:nvPr>
        </p:nvSpPr>
        <p:spPr>
          <a:xfrm>
            <a:off x="413588" y="269809"/>
            <a:ext cx="11074573" cy="291618"/>
          </a:xfrm>
        </p:spPr>
        <p:txBody>
          <a:bodyPr wrap="square" lIns="91440" tIns="45720" rIns="91440" bIns="45720" anchor="t" anchorCtr="0">
            <a:spAutoFit/>
          </a:bodyPr>
          <a:lstStyle/>
          <a:p>
            <a:r>
              <a:rPr kumimoji="1" lang="en-US" altLang="ja-JP" b="0">
                <a:latin typeface="メイリオ" panose="020B0604030504040204" pitchFamily="50" charset="-128"/>
                <a:ea typeface="メイリオ" panose="020B0604030504040204" pitchFamily="50" charset="-128"/>
              </a:rPr>
              <a:t>LANSCOPE </a:t>
            </a:r>
            <a:r>
              <a:rPr kumimoji="1" lang="ja-JP" altLang="en-US" b="0">
                <a:latin typeface="メイリオ" panose="020B0604030504040204" pitchFamily="50" charset="-128"/>
                <a:ea typeface="メイリオ" panose="020B0604030504040204" pitchFamily="50" charset="-128"/>
              </a:rPr>
              <a:t>セキュリティオーディターのカバー範囲</a:t>
            </a:r>
          </a:p>
        </p:txBody>
      </p:sp>
      <p:sp>
        <p:nvSpPr>
          <p:cNvPr id="5" name="テキスト プレースホルダー 4">
            <a:extLst>
              <a:ext uri="{FF2B5EF4-FFF2-40B4-BE49-F238E27FC236}">
                <a16:creationId xmlns:a16="http://schemas.microsoft.com/office/drawing/2014/main" id="{7761E1B9-8744-D951-91C1-FB830D8ACB1C}"/>
              </a:ext>
            </a:extLst>
          </p:cNvPr>
          <p:cNvSpPr>
            <a:spLocks noGrp="1"/>
          </p:cNvSpPr>
          <p:nvPr>
            <p:ph type="body" sz="quarter" idx="11"/>
          </p:nvPr>
        </p:nvSpPr>
        <p:spPr>
          <a:xfrm>
            <a:off x="263132" y="690627"/>
            <a:ext cx="11665736" cy="452432"/>
          </a:xfrm>
        </p:spPr>
        <p:txBody>
          <a:bodyPr wrap="square" lIns="91440" tIns="45720" rIns="91440" bIns="45720" anchor="t" anchorCtr="0">
            <a:spAutoFit/>
          </a:bodyPr>
          <a:lstStyle/>
          <a:p>
            <a:r>
              <a:rPr kumimoji="1" lang="ja-JP" altLang="en-US" b="0">
                <a:latin typeface="メイリオ"/>
                <a:ea typeface="メイリオ"/>
              </a:rPr>
              <a:t>セキュリティオーディターなら</a:t>
            </a:r>
            <a:r>
              <a:rPr kumimoji="1" lang="en-US" altLang="ja-JP" b="0">
                <a:latin typeface="メイリオ"/>
                <a:ea typeface="メイリオ"/>
              </a:rPr>
              <a:t>Microsoft 365</a:t>
            </a:r>
            <a:r>
              <a:rPr kumimoji="1" lang="ja-JP" altLang="en-US" b="0">
                <a:latin typeface="メイリオ"/>
                <a:ea typeface="メイリオ"/>
              </a:rPr>
              <a:t>の利用状況の「</a:t>
            </a:r>
            <a:r>
              <a:rPr lang="ja-JP" altLang="en-US" b="0">
                <a:latin typeface="メイリオ"/>
                <a:ea typeface="メイリオ"/>
              </a:rPr>
              <a:t>現状</a:t>
            </a:r>
            <a:r>
              <a:rPr kumimoji="1" lang="ja-JP" altLang="en-US" b="0">
                <a:latin typeface="メイリオ"/>
                <a:ea typeface="メイリオ"/>
              </a:rPr>
              <a:t>把握」～</a:t>
            </a:r>
            <a:r>
              <a:rPr lang="ja-JP" altLang="en-US" b="0">
                <a:latin typeface="メイリオ"/>
                <a:ea typeface="メイリオ"/>
              </a:rPr>
              <a:t>「原因分析」</a:t>
            </a:r>
            <a:r>
              <a:rPr kumimoji="1" lang="ja-JP" altLang="en-US" b="0">
                <a:latin typeface="メイリオ"/>
                <a:ea typeface="メイリオ"/>
              </a:rPr>
              <a:t>まで</a:t>
            </a:r>
            <a:r>
              <a:rPr lang="ja-JP" altLang="en-US" b="0">
                <a:latin typeface="メイリオ"/>
                <a:ea typeface="メイリオ"/>
              </a:rPr>
              <a:t>をカバー</a:t>
            </a:r>
            <a:endParaRPr kumimoji="1" lang="ja-JP" altLang="en-US" b="0">
              <a:latin typeface="メイリオ"/>
              <a:ea typeface="メイリオ"/>
            </a:endParaRPr>
          </a:p>
        </p:txBody>
      </p:sp>
      <p:pic>
        <p:nvPicPr>
          <p:cNvPr id="1030" name="Picture 6" descr="アイコン&#10;&#10;自動的に生成された説明">
            <a:extLst>
              <a:ext uri="{FF2B5EF4-FFF2-40B4-BE49-F238E27FC236}">
                <a16:creationId xmlns:a16="http://schemas.microsoft.com/office/drawing/2014/main" id="{0D333A60-C73A-7998-6D35-727543C83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680" y="2934374"/>
            <a:ext cx="968376" cy="9683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アイコン&#10;&#10;自動的に生成された説明">
            <a:extLst>
              <a:ext uri="{FF2B5EF4-FFF2-40B4-BE49-F238E27FC236}">
                <a16:creationId xmlns:a16="http://schemas.microsoft.com/office/drawing/2014/main" id="{5597EFA4-C3B1-DA06-5E98-02939A145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9854" y="2995864"/>
            <a:ext cx="968376" cy="968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32F5904-43D3-6543-5718-E665A230E5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965" y="2997703"/>
            <a:ext cx="968376" cy="968376"/>
          </a:xfrm>
          <a:prstGeom prst="rect">
            <a:avLst/>
          </a:prstGeom>
          <a:noFill/>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8CA256AB-8D3E-4A10-A309-ED901521711A}"/>
              </a:ext>
            </a:extLst>
          </p:cNvPr>
          <p:cNvSpPr/>
          <p:nvPr/>
        </p:nvSpPr>
        <p:spPr>
          <a:xfrm>
            <a:off x="826289" y="1572055"/>
            <a:ext cx="6627446" cy="332399"/>
          </a:xfrm>
          <a:prstGeom prst="roundRect">
            <a:avLst/>
          </a:prstGeom>
          <a:solidFill>
            <a:srgbClr val="10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a:solidFill>
                  <a:schemeClr val="bg1"/>
                </a:solidFill>
                <a:latin typeface="メイリオ" panose="020B0604030504040204" pitchFamily="50" charset="-128"/>
                <a:ea typeface="メイリオ" panose="020B0604030504040204" pitchFamily="50" charset="-128"/>
              </a:rPr>
              <a:t>現状把握</a:t>
            </a:r>
          </a:p>
        </p:txBody>
      </p:sp>
      <p:sp>
        <p:nvSpPr>
          <p:cNvPr id="13" name="四角形: 角を丸くする 12">
            <a:extLst>
              <a:ext uri="{FF2B5EF4-FFF2-40B4-BE49-F238E27FC236}">
                <a16:creationId xmlns:a16="http://schemas.microsoft.com/office/drawing/2014/main" id="{B34543CE-8764-4E82-9F7D-9F3663AE4E8F}"/>
              </a:ext>
            </a:extLst>
          </p:cNvPr>
          <p:cNvSpPr/>
          <p:nvPr/>
        </p:nvSpPr>
        <p:spPr>
          <a:xfrm>
            <a:off x="7892628" y="1564998"/>
            <a:ext cx="3461657" cy="33239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a:solidFill>
                  <a:schemeClr val="bg1"/>
                </a:solidFill>
                <a:latin typeface="メイリオ" panose="020B0604030504040204" pitchFamily="50" charset="-128"/>
                <a:ea typeface="メイリオ" panose="020B0604030504040204" pitchFamily="50" charset="-128"/>
              </a:rPr>
              <a:t>原因分析</a:t>
            </a:r>
          </a:p>
        </p:txBody>
      </p:sp>
      <p:sp>
        <p:nvSpPr>
          <p:cNvPr id="19" name="正方形/長方形 18">
            <a:extLst>
              <a:ext uri="{FF2B5EF4-FFF2-40B4-BE49-F238E27FC236}">
                <a16:creationId xmlns:a16="http://schemas.microsoft.com/office/drawing/2014/main" id="{21F7F1A4-D938-4245-8503-6C5F280688F7}"/>
              </a:ext>
            </a:extLst>
          </p:cNvPr>
          <p:cNvSpPr/>
          <p:nvPr/>
        </p:nvSpPr>
        <p:spPr>
          <a:xfrm>
            <a:off x="1474346" y="4138252"/>
            <a:ext cx="1355054" cy="38856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可視化</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5231583A-79E7-C1C7-4E2D-1C2F5971CC4A}"/>
              </a:ext>
            </a:extLst>
          </p:cNvPr>
          <p:cNvSpPr/>
          <p:nvPr/>
        </p:nvSpPr>
        <p:spPr>
          <a:xfrm>
            <a:off x="5212126" y="4222233"/>
            <a:ext cx="1355054" cy="38856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検知</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2" name="加算記号 21">
            <a:extLst>
              <a:ext uri="{FF2B5EF4-FFF2-40B4-BE49-F238E27FC236}">
                <a16:creationId xmlns:a16="http://schemas.microsoft.com/office/drawing/2014/main" id="{C8276C92-E348-9B56-6844-92A0CE05AD22}"/>
              </a:ext>
            </a:extLst>
          </p:cNvPr>
          <p:cNvSpPr/>
          <p:nvPr/>
        </p:nvSpPr>
        <p:spPr>
          <a:xfrm>
            <a:off x="3668711" y="3330128"/>
            <a:ext cx="752736" cy="836689"/>
          </a:xfrm>
          <a:prstGeom prst="mathPlus">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F8D169D2-E979-0D87-4AA3-DDA1D0336649}"/>
              </a:ext>
            </a:extLst>
          </p:cNvPr>
          <p:cNvSpPr/>
          <p:nvPr/>
        </p:nvSpPr>
        <p:spPr>
          <a:xfrm>
            <a:off x="7369073" y="3647184"/>
            <a:ext cx="762835" cy="418345"/>
          </a:xfrm>
          <a:prstGeom prst="rightArrow">
            <a:avLst/>
          </a:prstGeom>
          <a:solidFill>
            <a:schemeClr val="tx1">
              <a:lumMod val="65000"/>
              <a:lumOff val="35000"/>
            </a:schemeClr>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050C69C-28BF-C2F7-F118-784B3AEE9C6D}"/>
              </a:ext>
            </a:extLst>
          </p:cNvPr>
          <p:cNvSpPr txBox="1"/>
          <p:nvPr/>
        </p:nvSpPr>
        <p:spPr>
          <a:xfrm>
            <a:off x="753052" y="5213483"/>
            <a:ext cx="2863631" cy="832920"/>
          </a:xfrm>
          <a:prstGeom prst="rect">
            <a:avLst/>
          </a:prstGeom>
          <a:noFill/>
        </p:spPr>
        <p:txBody>
          <a:bodyPr wrap="square" rtlCol="0">
            <a:spAutoFit/>
          </a:bodyPr>
          <a:lstStyle/>
          <a:p>
            <a:pPr algn="ctr">
              <a:lnSpc>
                <a:spcPct val="150000"/>
              </a:lnSpc>
            </a:pPr>
            <a:r>
              <a:rPr kumimoji="1" lang="en-US" altLang="ja-JP" sz="1100">
                <a:latin typeface="メイリオ" panose="020B0604030504040204" pitchFamily="50" charset="-128"/>
                <a:ea typeface="メイリオ" panose="020B0604030504040204" pitchFamily="50" charset="-128"/>
              </a:rPr>
              <a:t>Microsoft 365</a:t>
            </a:r>
            <a:r>
              <a:rPr kumimoji="1" lang="ja-JP" altLang="en-US" sz="1100">
                <a:latin typeface="メイリオ" panose="020B0604030504040204" pitchFamily="50" charset="-128"/>
                <a:ea typeface="メイリオ" panose="020B0604030504040204" pitchFamily="50" charset="-128"/>
              </a:rPr>
              <a:t>の監査ログを可視化し、</a:t>
            </a:r>
            <a:endParaRPr kumimoji="1" lang="en-US" altLang="ja-JP" sz="1100">
              <a:latin typeface="メイリオ" panose="020B0604030504040204" pitchFamily="50" charset="-128"/>
              <a:ea typeface="メイリオ" panose="020B0604030504040204" pitchFamily="50" charset="-128"/>
            </a:endParaRPr>
          </a:p>
          <a:p>
            <a:pPr algn="ctr">
              <a:lnSpc>
                <a:spcPct val="150000"/>
              </a:lnSpc>
            </a:pPr>
            <a:r>
              <a:rPr kumimoji="1" lang="ja-JP" altLang="en-US" sz="1100">
                <a:latin typeface="メイリオ" panose="020B0604030504040204" pitchFamily="50" charset="-128"/>
                <a:ea typeface="メイリオ" panose="020B0604030504040204" pitchFamily="50" charset="-128"/>
              </a:rPr>
              <a:t>「誰が」・「いつ」・「何の端末から」</a:t>
            </a:r>
            <a:endParaRPr kumimoji="1" lang="en-US" altLang="ja-JP" sz="1100">
              <a:latin typeface="メイリオ" panose="020B0604030504040204" pitchFamily="50" charset="-128"/>
              <a:ea typeface="メイリオ" panose="020B0604030504040204" pitchFamily="50" charset="-128"/>
            </a:endParaRPr>
          </a:p>
          <a:p>
            <a:pPr algn="ctr">
              <a:lnSpc>
                <a:spcPct val="150000"/>
              </a:lnSpc>
            </a:pPr>
            <a:r>
              <a:rPr kumimoji="1" lang="ja-JP" altLang="en-US" sz="1100">
                <a:latin typeface="メイリオ" panose="020B0604030504040204" pitchFamily="50" charset="-128"/>
                <a:ea typeface="メイリオ" panose="020B0604030504040204" pitchFamily="50" charset="-128"/>
              </a:rPr>
              <a:t>・「何の操作をしたか」を徹底チェック</a:t>
            </a:r>
          </a:p>
        </p:txBody>
      </p:sp>
      <p:sp>
        <p:nvSpPr>
          <p:cNvPr id="27" name="テキスト ボックス 26">
            <a:extLst>
              <a:ext uri="{FF2B5EF4-FFF2-40B4-BE49-F238E27FC236}">
                <a16:creationId xmlns:a16="http://schemas.microsoft.com/office/drawing/2014/main" id="{77AB8010-7C84-C0D2-BABD-B9AC88DE54E4}"/>
              </a:ext>
            </a:extLst>
          </p:cNvPr>
          <p:cNvSpPr txBox="1"/>
          <p:nvPr/>
        </p:nvSpPr>
        <p:spPr>
          <a:xfrm>
            <a:off x="4548675" y="5252653"/>
            <a:ext cx="2804398" cy="832920"/>
          </a:xfrm>
          <a:prstGeom prst="rect">
            <a:avLst/>
          </a:prstGeom>
          <a:noFill/>
        </p:spPr>
        <p:txBody>
          <a:bodyPr wrap="square" rtlCol="0">
            <a:spAutoFit/>
          </a:bodyPr>
          <a:lstStyle/>
          <a:p>
            <a:pPr algn="ctr">
              <a:lnSpc>
                <a:spcPct val="150000"/>
              </a:lnSpc>
            </a:pPr>
            <a:r>
              <a:rPr kumimoji="1" lang="ja-JP" altLang="en-US" sz="1100">
                <a:latin typeface="メイリオ" panose="020B0604030504040204" pitchFamily="50" charset="-128"/>
                <a:ea typeface="メイリオ" panose="020B0604030504040204" pitchFamily="50" charset="-128"/>
              </a:rPr>
              <a:t>外部とのファイル共有やゲストユーザーの招待、業務時間外操作など不審な操作に対し、アラートを設定</a:t>
            </a:r>
          </a:p>
        </p:txBody>
      </p:sp>
      <p:sp>
        <p:nvSpPr>
          <p:cNvPr id="28" name="テキスト ボックス 27">
            <a:extLst>
              <a:ext uri="{FF2B5EF4-FFF2-40B4-BE49-F238E27FC236}">
                <a16:creationId xmlns:a16="http://schemas.microsoft.com/office/drawing/2014/main" id="{8527EC00-BC39-FB24-D560-3843BA439479}"/>
              </a:ext>
            </a:extLst>
          </p:cNvPr>
          <p:cNvSpPr txBox="1"/>
          <p:nvPr/>
        </p:nvSpPr>
        <p:spPr>
          <a:xfrm>
            <a:off x="8386085" y="5252653"/>
            <a:ext cx="2665030" cy="832920"/>
          </a:xfrm>
          <a:prstGeom prst="rect">
            <a:avLst/>
          </a:prstGeom>
          <a:noFill/>
        </p:spPr>
        <p:txBody>
          <a:bodyPr wrap="square" rtlCol="0">
            <a:spAutoFit/>
          </a:bodyPr>
          <a:lstStyle/>
          <a:p>
            <a:pPr algn="ctr">
              <a:lnSpc>
                <a:spcPct val="150000"/>
              </a:lnSpc>
            </a:pPr>
            <a:r>
              <a:rPr kumimoji="1" lang="ja-JP" altLang="en-US" sz="1100">
                <a:latin typeface="メイリオ" panose="020B0604030504040204" pitchFamily="50" charset="-128"/>
                <a:ea typeface="メイリオ" panose="020B0604030504040204" pitchFamily="50" charset="-128"/>
              </a:rPr>
              <a:t>ログを</a:t>
            </a:r>
            <a:r>
              <a:rPr kumimoji="1" lang="en-US" altLang="ja-JP" sz="1100">
                <a:latin typeface="メイリオ" panose="020B0604030504040204" pitchFamily="50" charset="-128"/>
                <a:ea typeface="メイリオ" panose="020B0604030504040204" pitchFamily="50" charset="-128"/>
              </a:rPr>
              <a:t>25</a:t>
            </a:r>
            <a:r>
              <a:rPr kumimoji="1" lang="ja-JP" altLang="en-US" sz="1100">
                <a:latin typeface="メイリオ" panose="020B0604030504040204" pitchFamily="50" charset="-128"/>
                <a:ea typeface="メイリオ" panose="020B0604030504040204" pitchFamily="50" charset="-128"/>
              </a:rPr>
              <a:t>ヶ月間システム上で</a:t>
            </a:r>
            <a:endParaRPr kumimoji="1" lang="en-US" altLang="ja-JP" sz="1100">
              <a:latin typeface="メイリオ" panose="020B0604030504040204" pitchFamily="50" charset="-128"/>
              <a:ea typeface="メイリオ" panose="020B0604030504040204" pitchFamily="50" charset="-128"/>
            </a:endParaRPr>
          </a:p>
          <a:p>
            <a:pPr algn="ctr">
              <a:lnSpc>
                <a:spcPct val="150000"/>
              </a:lnSpc>
            </a:pPr>
            <a:r>
              <a:rPr kumimoji="1" lang="ja-JP" altLang="en-US" sz="1100">
                <a:latin typeface="メイリオ" panose="020B0604030504040204" pitchFamily="50" charset="-128"/>
                <a:ea typeface="メイリオ" panose="020B0604030504040204" pitchFamily="50" charset="-128"/>
              </a:rPr>
              <a:t>長期保存し、インシデント発生時の</a:t>
            </a:r>
            <a:endParaRPr kumimoji="1" lang="en-US" altLang="ja-JP" sz="1100">
              <a:latin typeface="メイリオ" panose="020B0604030504040204" pitchFamily="50" charset="-128"/>
              <a:ea typeface="メイリオ" panose="020B0604030504040204" pitchFamily="50" charset="-128"/>
            </a:endParaRPr>
          </a:p>
          <a:p>
            <a:pPr algn="ctr">
              <a:lnSpc>
                <a:spcPct val="150000"/>
              </a:lnSpc>
            </a:pPr>
            <a:r>
              <a:rPr kumimoji="1" lang="ja-JP" altLang="en-US" sz="1100">
                <a:latin typeface="メイリオ" panose="020B0604030504040204" pitchFamily="50" charset="-128"/>
                <a:ea typeface="メイリオ" panose="020B0604030504040204" pitchFamily="50" charset="-128"/>
              </a:rPr>
              <a:t>調査用データとして活用</a:t>
            </a:r>
            <a:endParaRPr kumimoji="1" lang="en-US" altLang="ja-JP" sz="110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2F4E1F31-9B6E-76F3-5687-FC6C22142AC8}"/>
              </a:ext>
            </a:extLst>
          </p:cNvPr>
          <p:cNvSpPr/>
          <p:nvPr/>
        </p:nvSpPr>
        <p:spPr>
          <a:xfrm>
            <a:off x="9006515" y="4274701"/>
            <a:ext cx="1355054" cy="38856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ログ保存</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5664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説明は自動で生成されたものです">
            <a:extLst>
              <a:ext uri="{FF2B5EF4-FFF2-40B4-BE49-F238E27FC236}">
                <a16:creationId xmlns:a16="http://schemas.microsoft.com/office/drawing/2014/main" id="{6F25F884-B0CE-7D05-B285-8768E14BD20C}"/>
              </a:ext>
            </a:extLst>
          </p:cNvPr>
          <p:cNvPicPr>
            <a:picLocks noChangeAspect="1"/>
          </p:cNvPicPr>
          <p:nvPr/>
        </p:nvPicPr>
        <p:blipFill rotWithShape="1">
          <a:blip r:embed="rId3"/>
          <a:srcRect r="4555" b="203"/>
          <a:stretch/>
        </p:blipFill>
        <p:spPr>
          <a:xfrm>
            <a:off x="576376" y="1263550"/>
            <a:ext cx="11039247" cy="5132317"/>
          </a:xfrm>
          <a:prstGeom prst="rect">
            <a:avLst/>
          </a:prstGeom>
        </p:spPr>
      </p:pic>
      <p:pic>
        <p:nvPicPr>
          <p:cNvPr id="46" name="図 45" descr="グラフィカル ユーザー インターフェイス, アプリケーション&#10;&#10;自動的に生成された説明">
            <a:extLst>
              <a:ext uri="{FF2B5EF4-FFF2-40B4-BE49-F238E27FC236}">
                <a16:creationId xmlns:a16="http://schemas.microsoft.com/office/drawing/2014/main" id="{5102120C-C234-AC4E-85AD-B517529B9B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589" t="11395" r="1155"/>
          <a:stretch/>
        </p:blipFill>
        <p:spPr>
          <a:xfrm>
            <a:off x="870857" y="1559032"/>
            <a:ext cx="10626013" cy="4471077"/>
          </a:xfrm>
          <a:prstGeom prst="rect">
            <a:avLst/>
          </a:prstGeom>
          <a:ln>
            <a:solidFill>
              <a:srgbClr val="EEEEEE"/>
            </a:solidFill>
          </a:ln>
        </p:spPr>
      </p:pic>
      <p:sp>
        <p:nvSpPr>
          <p:cNvPr id="5" name="テキスト プレースホルダー 4">
            <a:extLst>
              <a:ext uri="{FF2B5EF4-FFF2-40B4-BE49-F238E27FC236}">
                <a16:creationId xmlns:a16="http://schemas.microsoft.com/office/drawing/2014/main" id="{80A0A6DF-C94C-E117-8433-8A09D2167625}"/>
              </a:ext>
            </a:extLst>
          </p:cNvPr>
          <p:cNvSpPr>
            <a:spLocks noGrp="1"/>
          </p:cNvSpPr>
          <p:nvPr>
            <p:ph type="body" sz="quarter" idx="15"/>
          </p:nvPr>
        </p:nvSpPr>
        <p:spPr>
          <a:xfrm>
            <a:off x="413588" y="269809"/>
            <a:ext cx="11074573" cy="291618"/>
          </a:xfrm>
        </p:spPr>
        <p:txBody>
          <a:bodyPr/>
          <a:lstStyle/>
          <a:p>
            <a:r>
              <a:rPr lang="en-US" altLang="ja-JP"/>
              <a:t>Microsoft</a:t>
            </a:r>
            <a:r>
              <a:rPr lang="ja-JP" altLang="en-US"/>
              <a:t> </a:t>
            </a:r>
            <a:r>
              <a:rPr lang="en-US" altLang="ja-JP"/>
              <a:t>365</a:t>
            </a:r>
            <a:r>
              <a:rPr lang="ja-JP" altLang="en-US"/>
              <a:t> の監査ログを分かりやすく見える化</a:t>
            </a:r>
          </a:p>
        </p:txBody>
      </p:sp>
      <p:sp>
        <p:nvSpPr>
          <p:cNvPr id="9" name="テキスト プレースホルダー 8">
            <a:extLst>
              <a:ext uri="{FF2B5EF4-FFF2-40B4-BE49-F238E27FC236}">
                <a16:creationId xmlns:a16="http://schemas.microsoft.com/office/drawing/2014/main" id="{5A23A184-D4AC-8D4A-B8FF-E1C3CE739161}"/>
              </a:ext>
            </a:extLst>
          </p:cNvPr>
          <p:cNvSpPr>
            <a:spLocks noGrp="1"/>
          </p:cNvSpPr>
          <p:nvPr>
            <p:ph type="body" sz="quarter" idx="11"/>
          </p:nvPr>
        </p:nvSpPr>
        <p:spPr>
          <a:xfrm>
            <a:off x="263132" y="690627"/>
            <a:ext cx="11665736" cy="452432"/>
          </a:xfrm>
        </p:spPr>
        <p:txBody>
          <a:bodyPr/>
          <a:lstStyle/>
          <a:p>
            <a:r>
              <a:rPr lang="en-US" altLang="ja-JP"/>
              <a:t>Microsoft</a:t>
            </a:r>
            <a:r>
              <a:rPr lang="ja-JP" altLang="en-US"/>
              <a:t> </a:t>
            </a:r>
            <a:r>
              <a:rPr lang="en-US" altLang="ja-JP"/>
              <a:t>365</a:t>
            </a:r>
            <a:r>
              <a:rPr lang="ja-JP" altLang="en-US"/>
              <a:t> の監査ログを自動収集し、ユーザーの操作状況を見える化</a:t>
            </a:r>
            <a:endParaRPr lang="en-US" altLang="ja-JP"/>
          </a:p>
        </p:txBody>
      </p:sp>
      <p:sp>
        <p:nvSpPr>
          <p:cNvPr id="39" name="角丸四角形 70">
            <a:extLst>
              <a:ext uri="{FF2B5EF4-FFF2-40B4-BE49-F238E27FC236}">
                <a16:creationId xmlns:a16="http://schemas.microsoft.com/office/drawing/2014/main" id="{F688F735-102D-2A60-5A73-4DD48035C51F}"/>
              </a:ext>
            </a:extLst>
          </p:cNvPr>
          <p:cNvSpPr/>
          <p:nvPr/>
        </p:nvSpPr>
        <p:spPr>
          <a:xfrm>
            <a:off x="1336009" y="2086759"/>
            <a:ext cx="1730399" cy="3943350"/>
          </a:xfrm>
          <a:prstGeom prst="roundRect">
            <a:avLst>
              <a:gd name="adj" fmla="val 2056"/>
            </a:avLst>
          </a:prstGeom>
          <a:noFill/>
          <a:ln w="25400">
            <a:solidFill>
              <a:srgbClr val="FF7C7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73">
            <a:extLst>
              <a:ext uri="{FF2B5EF4-FFF2-40B4-BE49-F238E27FC236}">
                <a16:creationId xmlns:a16="http://schemas.microsoft.com/office/drawing/2014/main" id="{F291D974-A1CB-8F99-8271-0D1B0DD8EE07}"/>
              </a:ext>
            </a:extLst>
          </p:cNvPr>
          <p:cNvSpPr/>
          <p:nvPr/>
        </p:nvSpPr>
        <p:spPr>
          <a:xfrm>
            <a:off x="1657109" y="1779671"/>
            <a:ext cx="1088197" cy="436516"/>
          </a:xfrm>
          <a:prstGeom prst="roundRect">
            <a:avLst>
              <a:gd name="adj" fmla="val 9506"/>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200">
                <a:solidFill>
                  <a:schemeClr val="bg1"/>
                </a:solidFill>
                <a:latin typeface="メイリオ" panose="020B0604030504040204" pitchFamily="50" charset="-128"/>
                <a:ea typeface="メイリオ" panose="020B0604030504040204" pitchFamily="50" charset="-128"/>
              </a:rPr>
              <a:t>誰が</a:t>
            </a:r>
            <a:endParaRPr lang="en-US" altLang="ja-JP" sz="1200">
              <a:solidFill>
                <a:schemeClr val="bg1"/>
              </a:solidFill>
              <a:latin typeface="メイリオ" panose="020B0604030504040204" pitchFamily="50" charset="-128"/>
              <a:ea typeface="メイリオ" panose="020B0604030504040204" pitchFamily="50" charset="-128"/>
            </a:endParaRPr>
          </a:p>
        </p:txBody>
      </p:sp>
      <p:sp>
        <p:nvSpPr>
          <p:cNvPr id="40" name="角丸四角形 70">
            <a:extLst>
              <a:ext uri="{FF2B5EF4-FFF2-40B4-BE49-F238E27FC236}">
                <a16:creationId xmlns:a16="http://schemas.microsoft.com/office/drawing/2014/main" id="{D708EB63-C2BA-C8E0-B565-062ACB33789E}"/>
              </a:ext>
            </a:extLst>
          </p:cNvPr>
          <p:cNvSpPr/>
          <p:nvPr/>
        </p:nvSpPr>
        <p:spPr>
          <a:xfrm>
            <a:off x="4036773" y="2018338"/>
            <a:ext cx="830511" cy="3943350"/>
          </a:xfrm>
          <a:prstGeom prst="roundRect">
            <a:avLst>
              <a:gd name="adj" fmla="val 2056"/>
            </a:avLst>
          </a:prstGeom>
          <a:noFill/>
          <a:ln w="25400">
            <a:solidFill>
              <a:srgbClr val="FF7C7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73">
            <a:extLst>
              <a:ext uri="{FF2B5EF4-FFF2-40B4-BE49-F238E27FC236}">
                <a16:creationId xmlns:a16="http://schemas.microsoft.com/office/drawing/2014/main" id="{4A9D6E90-8D81-94E3-069D-CB29E0F0D144}"/>
              </a:ext>
            </a:extLst>
          </p:cNvPr>
          <p:cNvSpPr/>
          <p:nvPr/>
        </p:nvSpPr>
        <p:spPr>
          <a:xfrm>
            <a:off x="4100849" y="1745710"/>
            <a:ext cx="698582" cy="436516"/>
          </a:xfrm>
          <a:prstGeom prst="roundRect">
            <a:avLst>
              <a:gd name="adj" fmla="val 9506"/>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200">
                <a:solidFill>
                  <a:schemeClr val="bg1"/>
                </a:solidFill>
                <a:latin typeface="メイリオ" panose="020B0604030504040204" pitchFamily="50" charset="-128"/>
                <a:ea typeface="メイリオ" panose="020B0604030504040204" pitchFamily="50" charset="-128"/>
              </a:rPr>
              <a:t>どこで</a:t>
            </a:r>
            <a:endParaRPr lang="en-US" altLang="ja-JP" sz="1200">
              <a:solidFill>
                <a:schemeClr val="bg1"/>
              </a:solidFill>
              <a:latin typeface="メイリオ" panose="020B0604030504040204" pitchFamily="50" charset="-128"/>
              <a:ea typeface="メイリオ" panose="020B0604030504040204" pitchFamily="50" charset="-128"/>
            </a:endParaRPr>
          </a:p>
        </p:txBody>
      </p:sp>
      <p:sp>
        <p:nvSpPr>
          <p:cNvPr id="41" name="角丸四角形 70">
            <a:extLst>
              <a:ext uri="{FF2B5EF4-FFF2-40B4-BE49-F238E27FC236}">
                <a16:creationId xmlns:a16="http://schemas.microsoft.com/office/drawing/2014/main" id="{C7720FEB-99D0-ECFE-902A-B467F3A96665}"/>
              </a:ext>
            </a:extLst>
          </p:cNvPr>
          <p:cNvSpPr/>
          <p:nvPr/>
        </p:nvSpPr>
        <p:spPr>
          <a:xfrm>
            <a:off x="4910839" y="2018338"/>
            <a:ext cx="908130" cy="3943350"/>
          </a:xfrm>
          <a:prstGeom prst="roundRect">
            <a:avLst>
              <a:gd name="adj" fmla="val 2056"/>
            </a:avLst>
          </a:prstGeom>
          <a:noFill/>
          <a:ln w="25400">
            <a:solidFill>
              <a:srgbClr val="FF7C7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73">
            <a:extLst>
              <a:ext uri="{FF2B5EF4-FFF2-40B4-BE49-F238E27FC236}">
                <a16:creationId xmlns:a16="http://schemas.microsoft.com/office/drawing/2014/main" id="{79D49B63-3A60-90AD-E34C-70DB0FD791BE}"/>
              </a:ext>
            </a:extLst>
          </p:cNvPr>
          <p:cNvSpPr/>
          <p:nvPr/>
        </p:nvSpPr>
        <p:spPr>
          <a:xfrm>
            <a:off x="4999011" y="1773715"/>
            <a:ext cx="698582" cy="436516"/>
          </a:xfrm>
          <a:prstGeom prst="roundRect">
            <a:avLst>
              <a:gd name="adj" fmla="val 9506"/>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200">
                <a:solidFill>
                  <a:schemeClr val="bg1"/>
                </a:solidFill>
                <a:latin typeface="メイリオ" panose="020B0604030504040204" pitchFamily="50" charset="-128"/>
                <a:ea typeface="メイリオ" panose="020B0604030504040204" pitchFamily="50" charset="-128"/>
              </a:rPr>
              <a:t>いつ</a:t>
            </a:r>
            <a:endParaRPr lang="en-US" altLang="ja-JP" sz="1200">
              <a:solidFill>
                <a:schemeClr val="bg1"/>
              </a:solidFill>
              <a:latin typeface="メイリオ" panose="020B0604030504040204" pitchFamily="50" charset="-128"/>
              <a:ea typeface="メイリオ" panose="020B0604030504040204" pitchFamily="50" charset="-128"/>
            </a:endParaRPr>
          </a:p>
        </p:txBody>
      </p:sp>
      <p:sp>
        <p:nvSpPr>
          <p:cNvPr id="43" name="角丸四角形 70">
            <a:extLst>
              <a:ext uri="{FF2B5EF4-FFF2-40B4-BE49-F238E27FC236}">
                <a16:creationId xmlns:a16="http://schemas.microsoft.com/office/drawing/2014/main" id="{C7C96C38-0CF1-24D4-2F46-F06FBA47C5EE}"/>
              </a:ext>
            </a:extLst>
          </p:cNvPr>
          <p:cNvSpPr/>
          <p:nvPr/>
        </p:nvSpPr>
        <p:spPr>
          <a:xfrm>
            <a:off x="5853814" y="2018338"/>
            <a:ext cx="850980" cy="3943350"/>
          </a:xfrm>
          <a:prstGeom prst="roundRect">
            <a:avLst>
              <a:gd name="adj" fmla="val 2056"/>
            </a:avLst>
          </a:prstGeom>
          <a:noFill/>
          <a:ln w="25400">
            <a:solidFill>
              <a:srgbClr val="FF7C7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73">
            <a:extLst>
              <a:ext uri="{FF2B5EF4-FFF2-40B4-BE49-F238E27FC236}">
                <a16:creationId xmlns:a16="http://schemas.microsoft.com/office/drawing/2014/main" id="{6D2B0FEC-2E5D-9A19-B1CB-E67FFF4FF4B4}"/>
              </a:ext>
            </a:extLst>
          </p:cNvPr>
          <p:cNvSpPr/>
          <p:nvPr/>
        </p:nvSpPr>
        <p:spPr>
          <a:xfrm>
            <a:off x="5860204" y="1773715"/>
            <a:ext cx="838200" cy="436516"/>
          </a:xfrm>
          <a:prstGeom prst="roundRect">
            <a:avLst>
              <a:gd name="adj" fmla="val 9506"/>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200">
                <a:solidFill>
                  <a:schemeClr val="bg1"/>
                </a:solidFill>
                <a:latin typeface="メイリオ" panose="020B0604030504040204" pitchFamily="50" charset="-128"/>
                <a:ea typeface="メイリオ" panose="020B0604030504040204" pitchFamily="50" charset="-128"/>
              </a:rPr>
              <a:t>どの</a:t>
            </a:r>
            <a:endParaRPr lang="en-US" altLang="ja-JP" sz="1200">
              <a:solidFill>
                <a:schemeClr val="bg1"/>
              </a:solidFill>
              <a:latin typeface="メイリオ" panose="020B0604030504040204" pitchFamily="50" charset="-128"/>
              <a:ea typeface="メイリオ" panose="020B0604030504040204" pitchFamily="50" charset="-128"/>
            </a:endParaRPr>
          </a:p>
          <a:p>
            <a:pPr algn="ctr"/>
            <a:r>
              <a:rPr lang="ja-JP" altLang="en-US" sz="1200">
                <a:solidFill>
                  <a:schemeClr val="bg1"/>
                </a:solidFill>
                <a:latin typeface="メイリオ" panose="020B0604030504040204" pitchFamily="50" charset="-128"/>
                <a:ea typeface="メイリオ" panose="020B0604030504040204" pitchFamily="50" charset="-128"/>
              </a:rPr>
              <a:t>アプリで</a:t>
            </a:r>
            <a:endParaRPr lang="en-US" altLang="ja-JP" sz="1200">
              <a:solidFill>
                <a:schemeClr val="bg1"/>
              </a:solidFill>
              <a:latin typeface="メイリオ" panose="020B0604030504040204" pitchFamily="50" charset="-128"/>
              <a:ea typeface="メイリオ" panose="020B0604030504040204" pitchFamily="50" charset="-128"/>
            </a:endParaRPr>
          </a:p>
        </p:txBody>
      </p:sp>
      <p:sp>
        <p:nvSpPr>
          <p:cNvPr id="45" name="角丸四角形 70">
            <a:extLst>
              <a:ext uri="{FF2B5EF4-FFF2-40B4-BE49-F238E27FC236}">
                <a16:creationId xmlns:a16="http://schemas.microsoft.com/office/drawing/2014/main" id="{80675934-E5BE-06B5-23A4-6252088E6E88}"/>
              </a:ext>
            </a:extLst>
          </p:cNvPr>
          <p:cNvSpPr/>
          <p:nvPr/>
        </p:nvSpPr>
        <p:spPr>
          <a:xfrm>
            <a:off x="6766582" y="2018338"/>
            <a:ext cx="2413862" cy="3943350"/>
          </a:xfrm>
          <a:prstGeom prst="roundRect">
            <a:avLst>
              <a:gd name="adj" fmla="val 2056"/>
            </a:avLst>
          </a:prstGeom>
          <a:noFill/>
          <a:ln w="25400">
            <a:solidFill>
              <a:srgbClr val="FF7C7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3">
            <a:extLst>
              <a:ext uri="{FF2B5EF4-FFF2-40B4-BE49-F238E27FC236}">
                <a16:creationId xmlns:a16="http://schemas.microsoft.com/office/drawing/2014/main" id="{03F999E9-3F29-7CE5-C738-6E442B34EC02}"/>
              </a:ext>
            </a:extLst>
          </p:cNvPr>
          <p:cNvSpPr/>
          <p:nvPr/>
        </p:nvSpPr>
        <p:spPr>
          <a:xfrm>
            <a:off x="6855984" y="1773715"/>
            <a:ext cx="2206665" cy="436516"/>
          </a:xfrm>
          <a:prstGeom prst="roundRect">
            <a:avLst>
              <a:gd name="adj" fmla="val 9506"/>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200">
                <a:solidFill>
                  <a:schemeClr val="bg1"/>
                </a:solidFill>
                <a:latin typeface="メイリオ" panose="020B0604030504040204" pitchFamily="50" charset="-128"/>
                <a:ea typeface="メイリオ" panose="020B0604030504040204" pitchFamily="50" charset="-128"/>
              </a:rPr>
              <a:t>何をしたのか</a:t>
            </a:r>
            <a:endParaRPr lang="en-US" altLang="ja-JP" sz="1200">
              <a:solidFill>
                <a:schemeClr val="bg1"/>
              </a:solidFill>
              <a:latin typeface="メイリオ" panose="020B0604030504040204" pitchFamily="50" charset="-128"/>
              <a:ea typeface="メイリオ" panose="020B0604030504040204" pitchFamily="50" charset="-128"/>
            </a:endParaRPr>
          </a:p>
        </p:txBody>
      </p:sp>
      <p:sp>
        <p:nvSpPr>
          <p:cNvPr id="78" name="角丸四角形 70">
            <a:extLst>
              <a:ext uri="{FF2B5EF4-FFF2-40B4-BE49-F238E27FC236}">
                <a16:creationId xmlns:a16="http://schemas.microsoft.com/office/drawing/2014/main" id="{0955F4C1-71E4-C943-355E-B0760494A2E1}"/>
              </a:ext>
            </a:extLst>
          </p:cNvPr>
          <p:cNvSpPr/>
          <p:nvPr/>
        </p:nvSpPr>
        <p:spPr>
          <a:xfrm>
            <a:off x="10365089" y="2018338"/>
            <a:ext cx="1114569" cy="3943350"/>
          </a:xfrm>
          <a:prstGeom prst="roundRect">
            <a:avLst>
              <a:gd name="adj" fmla="val 2056"/>
            </a:avLst>
          </a:prstGeom>
          <a:noFill/>
          <a:ln w="25400">
            <a:solidFill>
              <a:srgbClr val="FF7C7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3">
            <a:extLst>
              <a:ext uri="{FF2B5EF4-FFF2-40B4-BE49-F238E27FC236}">
                <a16:creationId xmlns:a16="http://schemas.microsoft.com/office/drawing/2014/main" id="{5A5F5377-1581-F92C-52DB-F9EE13FD6CF6}"/>
              </a:ext>
            </a:extLst>
          </p:cNvPr>
          <p:cNvSpPr/>
          <p:nvPr/>
        </p:nvSpPr>
        <p:spPr>
          <a:xfrm>
            <a:off x="10474036" y="1790260"/>
            <a:ext cx="888316" cy="436516"/>
          </a:xfrm>
          <a:prstGeom prst="roundRect">
            <a:avLst>
              <a:gd name="adj" fmla="val 9506"/>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200">
                <a:solidFill>
                  <a:schemeClr val="bg1"/>
                </a:solidFill>
                <a:latin typeface="メイリオ" panose="020B0604030504040204" pitchFamily="50" charset="-128"/>
                <a:ea typeface="メイリオ" panose="020B0604030504040204" pitchFamily="50" charset="-128"/>
              </a:rPr>
              <a:t>問題操作</a:t>
            </a:r>
            <a:endParaRPr lang="en-US" altLang="ja-JP" sz="1200">
              <a:solidFill>
                <a:schemeClr val="bg1"/>
              </a:solidFill>
              <a:latin typeface="メイリオ" panose="020B0604030504040204" pitchFamily="50" charset="-128"/>
              <a:ea typeface="メイリオ" panose="020B0604030504040204" pitchFamily="50" charset="-128"/>
            </a:endParaRPr>
          </a:p>
        </p:txBody>
      </p:sp>
      <p:sp>
        <p:nvSpPr>
          <p:cNvPr id="2" name="フリーフォーム: 図形 1">
            <a:extLst>
              <a:ext uri="{FF2B5EF4-FFF2-40B4-BE49-F238E27FC236}">
                <a16:creationId xmlns:a16="http://schemas.microsoft.com/office/drawing/2014/main" id="{5C9589E5-78BA-1659-F263-3879AE6D358A}"/>
              </a:ext>
            </a:extLst>
          </p:cNvPr>
          <p:cNvSpPr/>
          <p:nvPr/>
        </p:nvSpPr>
        <p:spPr>
          <a:xfrm flipH="1">
            <a:off x="9799723" y="2879853"/>
            <a:ext cx="1534912" cy="914400"/>
          </a:xfrm>
          <a:custGeom>
            <a:avLst/>
            <a:gdLst>
              <a:gd name="connsiteX0" fmla="*/ 617208 w 2009597"/>
              <a:gd name="connsiteY0" fmla="*/ 0 h 516178"/>
              <a:gd name="connsiteX1" fmla="*/ 700001 w 2009597"/>
              <a:gd name="connsiteY1" fmla="*/ 208281 h 516178"/>
              <a:gd name="connsiteX2" fmla="*/ 1980328 w 2009597"/>
              <a:gd name="connsiteY2" fmla="*/ 208281 h 516178"/>
              <a:gd name="connsiteX3" fmla="*/ 2009597 w 2009597"/>
              <a:gd name="connsiteY3" fmla="*/ 237550 h 516178"/>
              <a:gd name="connsiteX4" fmla="*/ 2009597 w 2009597"/>
              <a:gd name="connsiteY4" fmla="*/ 486909 h 516178"/>
              <a:gd name="connsiteX5" fmla="*/ 1980328 w 2009597"/>
              <a:gd name="connsiteY5" fmla="*/ 516178 h 516178"/>
              <a:gd name="connsiteX6" fmla="*/ 29269 w 2009597"/>
              <a:gd name="connsiteY6" fmla="*/ 516178 h 516178"/>
              <a:gd name="connsiteX7" fmla="*/ 0 w 2009597"/>
              <a:gd name="connsiteY7" fmla="*/ 486909 h 516178"/>
              <a:gd name="connsiteX8" fmla="*/ 0 w 2009597"/>
              <a:gd name="connsiteY8" fmla="*/ 237550 h 516178"/>
              <a:gd name="connsiteX9" fmla="*/ 29269 w 2009597"/>
              <a:gd name="connsiteY9" fmla="*/ 208281 h 516178"/>
              <a:gd name="connsiteX10" fmla="*/ 534414 w 2009597"/>
              <a:gd name="connsiteY10" fmla="*/ 208281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9597" h="516178">
                <a:moveTo>
                  <a:pt x="617208" y="0"/>
                </a:moveTo>
                <a:lnTo>
                  <a:pt x="700001" y="208281"/>
                </a:lnTo>
                <a:lnTo>
                  <a:pt x="1980328" y="208281"/>
                </a:lnTo>
                <a:cubicBezTo>
                  <a:pt x="1996493" y="208281"/>
                  <a:pt x="2009597" y="221385"/>
                  <a:pt x="2009597" y="237550"/>
                </a:cubicBezTo>
                <a:lnTo>
                  <a:pt x="2009597" y="486909"/>
                </a:lnTo>
                <a:cubicBezTo>
                  <a:pt x="2009597" y="503074"/>
                  <a:pt x="1996493" y="516178"/>
                  <a:pt x="1980328" y="516178"/>
                </a:cubicBezTo>
                <a:lnTo>
                  <a:pt x="29269" y="516178"/>
                </a:lnTo>
                <a:cubicBezTo>
                  <a:pt x="13104" y="516178"/>
                  <a:pt x="0" y="503074"/>
                  <a:pt x="0" y="486909"/>
                </a:cubicBezTo>
                <a:lnTo>
                  <a:pt x="0" y="237550"/>
                </a:lnTo>
                <a:cubicBezTo>
                  <a:pt x="0" y="221385"/>
                  <a:pt x="13104" y="208281"/>
                  <a:pt x="29269" y="208281"/>
                </a:cubicBezTo>
                <a:lnTo>
                  <a:pt x="534414" y="208281"/>
                </a:lnTo>
                <a:close/>
              </a:path>
            </a:pathLst>
          </a:custGeom>
          <a:solidFill>
            <a:schemeClr val="bg1"/>
          </a:solidFill>
          <a:ln w="22225" cap="rnd">
            <a:solidFill>
              <a:srgbClr val="FF7C79"/>
            </a:solidFill>
            <a:round/>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pPr algn="ctr"/>
            <a:endParaRPr lang="en-US" altLang="ja-JP" sz="1200" b="1">
              <a:solidFill>
                <a:schemeClr val="bg1"/>
              </a:solidFill>
            </a:endParaRPr>
          </a:p>
        </p:txBody>
      </p:sp>
      <p:sp>
        <p:nvSpPr>
          <p:cNvPr id="6" name="テキスト ボックス 5">
            <a:extLst>
              <a:ext uri="{FF2B5EF4-FFF2-40B4-BE49-F238E27FC236}">
                <a16:creationId xmlns:a16="http://schemas.microsoft.com/office/drawing/2014/main" id="{A04624C7-7741-093C-F4C1-BEBE22DEA003}"/>
              </a:ext>
            </a:extLst>
          </p:cNvPr>
          <p:cNvSpPr txBox="1"/>
          <p:nvPr/>
        </p:nvSpPr>
        <p:spPr>
          <a:xfrm>
            <a:off x="9809248" y="3257688"/>
            <a:ext cx="1522564" cy="516167"/>
          </a:xfrm>
          <a:prstGeom prst="rect">
            <a:avLst/>
          </a:prstGeom>
          <a:noFill/>
        </p:spPr>
        <p:txBody>
          <a:bodyPr wrap="square">
            <a:spAutoFit/>
          </a:bodyPr>
          <a:lstStyle/>
          <a:p>
            <a:pPr algn="ctr">
              <a:lnSpc>
                <a:spcPts val="1700"/>
              </a:lnSpc>
            </a:pPr>
            <a:r>
              <a:rPr lang="ja-JP" altLang="en-US" sz="1100" b="1">
                <a:solidFill>
                  <a:schemeClr val="tx1">
                    <a:lumMod val="75000"/>
                    <a:lumOff val="25000"/>
                  </a:schemeClr>
                </a:solidFill>
                <a:latin typeface="メイリオ" panose="020B0604030504040204" pitchFamily="50" charset="-128"/>
                <a:ea typeface="メイリオ" panose="020B0604030504040204" pitchFamily="50" charset="-128"/>
              </a:rPr>
              <a:t>リスクのある操作は</a:t>
            </a:r>
            <a:endParaRPr lang="en-US" altLang="ja-JP" sz="11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1700"/>
              </a:lnSpc>
            </a:pPr>
            <a:r>
              <a:rPr lang="ja-JP" altLang="en-US" sz="1100" b="1">
                <a:solidFill>
                  <a:schemeClr val="tx1">
                    <a:lumMod val="75000"/>
                    <a:lumOff val="25000"/>
                  </a:schemeClr>
                </a:solidFill>
                <a:latin typeface="メイリオ" panose="020B0604030504040204" pitchFamily="50" charset="-128"/>
                <a:ea typeface="メイリオ" panose="020B0604030504040204" pitchFamily="50" charset="-128"/>
              </a:rPr>
              <a:t>アラート管理が可能</a:t>
            </a:r>
            <a:endParaRPr lang="en-US" altLang="ja-JP" sz="1100" b="1">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1206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説明は自動で生成されたものです">
            <a:extLst>
              <a:ext uri="{FF2B5EF4-FFF2-40B4-BE49-F238E27FC236}">
                <a16:creationId xmlns:a16="http://schemas.microsoft.com/office/drawing/2014/main" id="{5C2E5F8B-1F9C-338B-7228-81ABE308BFC5}"/>
              </a:ext>
            </a:extLst>
          </p:cNvPr>
          <p:cNvPicPr>
            <a:picLocks noChangeAspect="1"/>
          </p:cNvPicPr>
          <p:nvPr/>
        </p:nvPicPr>
        <p:blipFill rotWithShape="1">
          <a:blip r:embed="rId2"/>
          <a:srcRect r="4555" b="203"/>
          <a:stretch/>
        </p:blipFill>
        <p:spPr>
          <a:xfrm>
            <a:off x="820718" y="1284361"/>
            <a:ext cx="10411220" cy="5132317"/>
          </a:xfrm>
          <a:prstGeom prst="rect">
            <a:avLst/>
          </a:prstGeom>
        </p:spPr>
      </p:pic>
      <p:sp>
        <p:nvSpPr>
          <p:cNvPr id="2" name="テキスト プレースホルダー 1">
            <a:extLst>
              <a:ext uri="{FF2B5EF4-FFF2-40B4-BE49-F238E27FC236}">
                <a16:creationId xmlns:a16="http://schemas.microsoft.com/office/drawing/2014/main" id="{03707ED6-7B64-152F-253A-A5DA7EA4C611}"/>
              </a:ext>
            </a:extLst>
          </p:cNvPr>
          <p:cNvSpPr>
            <a:spLocks noGrp="1"/>
          </p:cNvSpPr>
          <p:nvPr>
            <p:ph type="body" sz="quarter" idx="15"/>
          </p:nvPr>
        </p:nvSpPr>
        <p:spPr/>
        <p:txBody>
          <a:bodyPr/>
          <a:lstStyle/>
          <a:p>
            <a:r>
              <a:rPr kumimoji="1" lang="ja-JP" altLang="en-US"/>
              <a:t>レポート</a:t>
            </a:r>
            <a:endParaRPr lang="ja-JP" altLang="en-US"/>
          </a:p>
        </p:txBody>
      </p:sp>
      <p:sp>
        <p:nvSpPr>
          <p:cNvPr id="13" name="角丸四角形 70">
            <a:extLst>
              <a:ext uri="{FF2B5EF4-FFF2-40B4-BE49-F238E27FC236}">
                <a16:creationId xmlns:a16="http://schemas.microsoft.com/office/drawing/2014/main" id="{18293FD0-5B91-B48A-AF03-BDC21FCA00DD}"/>
              </a:ext>
            </a:extLst>
          </p:cNvPr>
          <p:cNvSpPr/>
          <p:nvPr/>
        </p:nvSpPr>
        <p:spPr>
          <a:xfrm>
            <a:off x="1219200" y="4278492"/>
            <a:ext cx="6363955" cy="1779846"/>
          </a:xfrm>
          <a:prstGeom prst="roundRect">
            <a:avLst>
              <a:gd name="adj" fmla="val 2056"/>
            </a:avLst>
          </a:prstGeom>
          <a:noFill/>
          <a:ln w="25400">
            <a:solidFill>
              <a:srgbClr val="FF7C7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テキスト プレースホルダー 2">
            <a:extLst>
              <a:ext uri="{FF2B5EF4-FFF2-40B4-BE49-F238E27FC236}">
                <a16:creationId xmlns:a16="http://schemas.microsoft.com/office/drawing/2014/main" id="{55CF6F58-DA0D-D1F2-1474-3B55B6E24923}"/>
              </a:ext>
            </a:extLst>
          </p:cNvPr>
          <p:cNvSpPr txBox="1">
            <a:spLocks/>
          </p:cNvSpPr>
          <p:nvPr/>
        </p:nvSpPr>
        <p:spPr>
          <a:xfrm>
            <a:off x="413588" y="643166"/>
            <a:ext cx="11665736" cy="452432"/>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取得したログを元にレポーティング！外部へのデータ共有やゲストユーザーの招待を一目で把握</a:t>
            </a:r>
          </a:p>
        </p:txBody>
      </p:sp>
      <p:sp>
        <p:nvSpPr>
          <p:cNvPr id="8" name="フリーフォーム: 図形 7">
            <a:extLst>
              <a:ext uri="{FF2B5EF4-FFF2-40B4-BE49-F238E27FC236}">
                <a16:creationId xmlns:a16="http://schemas.microsoft.com/office/drawing/2014/main" id="{E8C668DF-069C-460B-D87F-29A65B26FEFA}"/>
              </a:ext>
            </a:extLst>
          </p:cNvPr>
          <p:cNvSpPr/>
          <p:nvPr/>
        </p:nvSpPr>
        <p:spPr>
          <a:xfrm>
            <a:off x="4340993" y="5577992"/>
            <a:ext cx="2423848" cy="914400"/>
          </a:xfrm>
          <a:custGeom>
            <a:avLst/>
            <a:gdLst>
              <a:gd name="connsiteX0" fmla="*/ 617208 w 2009597"/>
              <a:gd name="connsiteY0" fmla="*/ 0 h 516178"/>
              <a:gd name="connsiteX1" fmla="*/ 700001 w 2009597"/>
              <a:gd name="connsiteY1" fmla="*/ 208281 h 516178"/>
              <a:gd name="connsiteX2" fmla="*/ 1980328 w 2009597"/>
              <a:gd name="connsiteY2" fmla="*/ 208281 h 516178"/>
              <a:gd name="connsiteX3" fmla="*/ 2009597 w 2009597"/>
              <a:gd name="connsiteY3" fmla="*/ 237550 h 516178"/>
              <a:gd name="connsiteX4" fmla="*/ 2009597 w 2009597"/>
              <a:gd name="connsiteY4" fmla="*/ 486909 h 516178"/>
              <a:gd name="connsiteX5" fmla="*/ 1980328 w 2009597"/>
              <a:gd name="connsiteY5" fmla="*/ 516178 h 516178"/>
              <a:gd name="connsiteX6" fmla="*/ 29269 w 2009597"/>
              <a:gd name="connsiteY6" fmla="*/ 516178 h 516178"/>
              <a:gd name="connsiteX7" fmla="*/ 0 w 2009597"/>
              <a:gd name="connsiteY7" fmla="*/ 486909 h 516178"/>
              <a:gd name="connsiteX8" fmla="*/ 0 w 2009597"/>
              <a:gd name="connsiteY8" fmla="*/ 237550 h 516178"/>
              <a:gd name="connsiteX9" fmla="*/ 29269 w 2009597"/>
              <a:gd name="connsiteY9" fmla="*/ 208281 h 516178"/>
              <a:gd name="connsiteX10" fmla="*/ 534414 w 2009597"/>
              <a:gd name="connsiteY10" fmla="*/ 208281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9597" h="516178">
                <a:moveTo>
                  <a:pt x="617208" y="0"/>
                </a:moveTo>
                <a:lnTo>
                  <a:pt x="700001" y="208281"/>
                </a:lnTo>
                <a:lnTo>
                  <a:pt x="1980328" y="208281"/>
                </a:lnTo>
                <a:cubicBezTo>
                  <a:pt x="1996493" y="208281"/>
                  <a:pt x="2009597" y="221385"/>
                  <a:pt x="2009597" y="237550"/>
                </a:cubicBezTo>
                <a:lnTo>
                  <a:pt x="2009597" y="486909"/>
                </a:lnTo>
                <a:cubicBezTo>
                  <a:pt x="2009597" y="503074"/>
                  <a:pt x="1996493" y="516178"/>
                  <a:pt x="1980328" y="516178"/>
                </a:cubicBezTo>
                <a:lnTo>
                  <a:pt x="29269" y="516178"/>
                </a:lnTo>
                <a:cubicBezTo>
                  <a:pt x="13104" y="516178"/>
                  <a:pt x="0" y="503074"/>
                  <a:pt x="0" y="486909"/>
                </a:cubicBezTo>
                <a:lnTo>
                  <a:pt x="0" y="237550"/>
                </a:lnTo>
                <a:cubicBezTo>
                  <a:pt x="0" y="221385"/>
                  <a:pt x="13104" y="208281"/>
                  <a:pt x="29269" y="208281"/>
                </a:cubicBezTo>
                <a:lnTo>
                  <a:pt x="534414" y="208281"/>
                </a:lnTo>
                <a:close/>
              </a:path>
            </a:pathLst>
          </a:custGeom>
          <a:solidFill>
            <a:schemeClr val="bg1"/>
          </a:solidFill>
          <a:ln w="22225" cap="rnd">
            <a:solidFill>
              <a:srgbClr val="FF7C79"/>
            </a:solidFill>
            <a:round/>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pPr algn="ctr"/>
            <a:endParaRPr lang="en-US" altLang="ja-JP" sz="1200" b="1">
              <a:solidFill>
                <a:schemeClr val="bg1"/>
              </a:solidFill>
            </a:endParaRPr>
          </a:p>
        </p:txBody>
      </p:sp>
      <p:sp>
        <p:nvSpPr>
          <p:cNvPr id="9" name="テキスト ボックス 8">
            <a:extLst>
              <a:ext uri="{FF2B5EF4-FFF2-40B4-BE49-F238E27FC236}">
                <a16:creationId xmlns:a16="http://schemas.microsoft.com/office/drawing/2014/main" id="{C94C1F8E-0641-F9A8-166D-4AF1C81D90C5}"/>
              </a:ext>
            </a:extLst>
          </p:cNvPr>
          <p:cNvSpPr txBox="1"/>
          <p:nvPr/>
        </p:nvSpPr>
        <p:spPr>
          <a:xfrm>
            <a:off x="4358411" y="5953835"/>
            <a:ext cx="2423848" cy="516167"/>
          </a:xfrm>
          <a:prstGeom prst="rect">
            <a:avLst/>
          </a:prstGeom>
          <a:noFill/>
        </p:spPr>
        <p:txBody>
          <a:bodyPr wrap="square">
            <a:spAutoFit/>
          </a:bodyPr>
          <a:lstStyle/>
          <a:p>
            <a:pPr>
              <a:lnSpc>
                <a:spcPts val="1700"/>
              </a:lnSpc>
            </a:pPr>
            <a:r>
              <a:rPr lang="ja-JP" altLang="en-US" sz="1100" b="1">
                <a:solidFill>
                  <a:schemeClr val="tx1">
                    <a:lumMod val="75000"/>
                    <a:lumOff val="25000"/>
                  </a:schemeClr>
                </a:solidFill>
                <a:latin typeface="メイリオ" panose="020B0604030504040204" pitchFamily="50" charset="-128"/>
                <a:ea typeface="メイリオ" panose="020B0604030504040204" pitchFamily="50" charset="-128"/>
              </a:rPr>
              <a:t>退職予定者のうち、</a:t>
            </a:r>
            <a:endParaRPr lang="en-US" altLang="ja-JP" sz="11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1700"/>
              </a:lnSpc>
            </a:pPr>
            <a:r>
              <a:rPr lang="en-US" altLang="ja-JP" sz="1100" b="1">
                <a:solidFill>
                  <a:schemeClr val="tx1">
                    <a:lumMod val="75000"/>
                    <a:lumOff val="25000"/>
                  </a:schemeClr>
                </a:solidFill>
                <a:latin typeface="メイリオ" panose="020B0604030504040204" pitchFamily="50" charset="-128"/>
                <a:ea typeface="メイリオ" panose="020B0604030504040204" pitchFamily="50" charset="-128"/>
              </a:rPr>
              <a:t>3</a:t>
            </a:r>
            <a:r>
              <a:rPr lang="ja-JP" altLang="en-US" sz="1100" b="1">
                <a:solidFill>
                  <a:schemeClr val="tx1">
                    <a:lumMod val="75000"/>
                    <a:lumOff val="25000"/>
                  </a:schemeClr>
                </a:solidFill>
                <a:latin typeface="メイリオ" panose="020B0604030504040204" pitchFamily="50" charset="-128"/>
                <a:ea typeface="メイリオ" panose="020B0604030504040204" pitchFamily="50" charset="-128"/>
              </a:rPr>
              <a:t>名がリスクある操作を行っている</a:t>
            </a:r>
            <a:endParaRPr lang="en-US" altLang="ja-JP" sz="11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角丸四角形 73">
            <a:extLst>
              <a:ext uri="{FF2B5EF4-FFF2-40B4-BE49-F238E27FC236}">
                <a16:creationId xmlns:a16="http://schemas.microsoft.com/office/drawing/2014/main" id="{27FD1DB1-360C-3E81-C642-5F26BB457A51}"/>
              </a:ext>
            </a:extLst>
          </p:cNvPr>
          <p:cNvSpPr/>
          <p:nvPr/>
        </p:nvSpPr>
        <p:spPr>
          <a:xfrm>
            <a:off x="1219200" y="4069305"/>
            <a:ext cx="2595154" cy="229612"/>
          </a:xfrm>
          <a:prstGeom prst="roundRect">
            <a:avLst>
              <a:gd name="adj" fmla="val 9506"/>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100" b="1">
                <a:solidFill>
                  <a:schemeClr val="bg1"/>
                </a:solidFill>
                <a:latin typeface="メイリオ" panose="020B0604030504040204" pitchFamily="50" charset="-128"/>
                <a:ea typeface="メイリオ" panose="020B0604030504040204" pitchFamily="50" charset="-128"/>
              </a:rPr>
              <a:t>アラート通知の状況も一目でわかる！</a:t>
            </a:r>
            <a:endParaRPr lang="en-US" altLang="ja-JP" sz="1100" b="1">
              <a:solidFill>
                <a:schemeClr val="bg1"/>
              </a:solidFill>
              <a:latin typeface="メイリオ" panose="020B0604030504040204" pitchFamily="50" charset="-128"/>
              <a:ea typeface="メイリオ" panose="020B0604030504040204" pitchFamily="50" charset="-128"/>
            </a:endParaRPr>
          </a:p>
        </p:txBody>
      </p:sp>
      <p:sp>
        <p:nvSpPr>
          <p:cNvPr id="6" name="フリーフォーム: 図形 5">
            <a:extLst>
              <a:ext uri="{FF2B5EF4-FFF2-40B4-BE49-F238E27FC236}">
                <a16:creationId xmlns:a16="http://schemas.microsoft.com/office/drawing/2014/main" id="{2338FA97-2802-8104-0ECB-3346E61B361B}"/>
              </a:ext>
            </a:extLst>
          </p:cNvPr>
          <p:cNvSpPr/>
          <p:nvPr/>
        </p:nvSpPr>
        <p:spPr>
          <a:xfrm>
            <a:off x="1151085" y="5529896"/>
            <a:ext cx="2423848" cy="914400"/>
          </a:xfrm>
          <a:custGeom>
            <a:avLst/>
            <a:gdLst>
              <a:gd name="connsiteX0" fmla="*/ 617208 w 2009597"/>
              <a:gd name="connsiteY0" fmla="*/ 0 h 516178"/>
              <a:gd name="connsiteX1" fmla="*/ 700001 w 2009597"/>
              <a:gd name="connsiteY1" fmla="*/ 208281 h 516178"/>
              <a:gd name="connsiteX2" fmla="*/ 1980328 w 2009597"/>
              <a:gd name="connsiteY2" fmla="*/ 208281 h 516178"/>
              <a:gd name="connsiteX3" fmla="*/ 2009597 w 2009597"/>
              <a:gd name="connsiteY3" fmla="*/ 237550 h 516178"/>
              <a:gd name="connsiteX4" fmla="*/ 2009597 w 2009597"/>
              <a:gd name="connsiteY4" fmla="*/ 486909 h 516178"/>
              <a:gd name="connsiteX5" fmla="*/ 1980328 w 2009597"/>
              <a:gd name="connsiteY5" fmla="*/ 516178 h 516178"/>
              <a:gd name="connsiteX6" fmla="*/ 29269 w 2009597"/>
              <a:gd name="connsiteY6" fmla="*/ 516178 h 516178"/>
              <a:gd name="connsiteX7" fmla="*/ 0 w 2009597"/>
              <a:gd name="connsiteY7" fmla="*/ 486909 h 516178"/>
              <a:gd name="connsiteX8" fmla="*/ 0 w 2009597"/>
              <a:gd name="connsiteY8" fmla="*/ 237550 h 516178"/>
              <a:gd name="connsiteX9" fmla="*/ 29269 w 2009597"/>
              <a:gd name="connsiteY9" fmla="*/ 208281 h 516178"/>
              <a:gd name="connsiteX10" fmla="*/ 534414 w 2009597"/>
              <a:gd name="connsiteY10" fmla="*/ 208281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9597" h="516178">
                <a:moveTo>
                  <a:pt x="617208" y="0"/>
                </a:moveTo>
                <a:lnTo>
                  <a:pt x="700001" y="208281"/>
                </a:lnTo>
                <a:lnTo>
                  <a:pt x="1980328" y="208281"/>
                </a:lnTo>
                <a:cubicBezTo>
                  <a:pt x="1996493" y="208281"/>
                  <a:pt x="2009597" y="221385"/>
                  <a:pt x="2009597" y="237550"/>
                </a:cubicBezTo>
                <a:lnTo>
                  <a:pt x="2009597" y="486909"/>
                </a:lnTo>
                <a:cubicBezTo>
                  <a:pt x="2009597" y="503074"/>
                  <a:pt x="1996493" y="516178"/>
                  <a:pt x="1980328" y="516178"/>
                </a:cubicBezTo>
                <a:lnTo>
                  <a:pt x="29269" y="516178"/>
                </a:lnTo>
                <a:cubicBezTo>
                  <a:pt x="13104" y="516178"/>
                  <a:pt x="0" y="503074"/>
                  <a:pt x="0" y="486909"/>
                </a:cubicBezTo>
                <a:lnTo>
                  <a:pt x="0" y="237550"/>
                </a:lnTo>
                <a:cubicBezTo>
                  <a:pt x="0" y="221385"/>
                  <a:pt x="13104" y="208281"/>
                  <a:pt x="29269" y="208281"/>
                </a:cubicBezTo>
                <a:lnTo>
                  <a:pt x="534414" y="208281"/>
                </a:lnTo>
                <a:close/>
              </a:path>
            </a:pathLst>
          </a:custGeom>
          <a:solidFill>
            <a:schemeClr val="bg1"/>
          </a:solidFill>
          <a:ln w="22225" cap="rnd">
            <a:solidFill>
              <a:srgbClr val="FF7C79"/>
            </a:solidFill>
            <a:round/>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pPr algn="ctr"/>
            <a:endParaRPr lang="en-US" altLang="ja-JP" sz="1200" b="1">
              <a:solidFill>
                <a:schemeClr val="bg1"/>
              </a:solidFill>
            </a:endParaRPr>
          </a:p>
        </p:txBody>
      </p:sp>
      <p:sp>
        <p:nvSpPr>
          <p:cNvPr id="3" name="テキスト ボックス 2">
            <a:extLst>
              <a:ext uri="{FF2B5EF4-FFF2-40B4-BE49-F238E27FC236}">
                <a16:creationId xmlns:a16="http://schemas.microsoft.com/office/drawing/2014/main" id="{17D8EC75-A2D8-B76F-B476-A65B504192F1}"/>
              </a:ext>
            </a:extLst>
          </p:cNvPr>
          <p:cNvSpPr txBox="1"/>
          <p:nvPr/>
        </p:nvSpPr>
        <p:spPr>
          <a:xfrm>
            <a:off x="1116249" y="5914004"/>
            <a:ext cx="2545768" cy="516167"/>
          </a:xfrm>
          <a:prstGeom prst="rect">
            <a:avLst/>
          </a:prstGeom>
          <a:noFill/>
        </p:spPr>
        <p:txBody>
          <a:bodyPr wrap="square">
            <a:spAutoFit/>
          </a:bodyPr>
          <a:lstStyle/>
          <a:p>
            <a:pPr>
              <a:lnSpc>
                <a:spcPts val="1700"/>
              </a:lnSpc>
            </a:pPr>
            <a:r>
              <a:rPr lang="ja-JP" altLang="en-US" sz="1100" b="1">
                <a:solidFill>
                  <a:schemeClr val="tx1">
                    <a:lumMod val="75000"/>
                    <a:lumOff val="25000"/>
                  </a:schemeClr>
                </a:solidFill>
                <a:latin typeface="メイリオ" panose="020B0604030504040204" pitchFamily="50" charset="-128"/>
                <a:ea typeface="メイリオ" panose="020B0604030504040204" pitchFamily="50" charset="-128"/>
              </a:rPr>
              <a:t>社員</a:t>
            </a:r>
            <a:r>
              <a:rPr lang="en-US" altLang="ja-JP" sz="1100" b="1">
                <a:solidFill>
                  <a:schemeClr val="tx1">
                    <a:lumMod val="75000"/>
                    <a:lumOff val="25000"/>
                  </a:schemeClr>
                </a:solidFill>
                <a:latin typeface="メイリオ" panose="020B0604030504040204" pitchFamily="50" charset="-128"/>
                <a:ea typeface="メイリオ" panose="020B0604030504040204" pitchFamily="50" charset="-128"/>
              </a:rPr>
              <a:t>300</a:t>
            </a:r>
            <a:r>
              <a:rPr lang="ja-JP" altLang="en-US" sz="1100" b="1">
                <a:solidFill>
                  <a:schemeClr val="tx1">
                    <a:lumMod val="75000"/>
                    <a:lumOff val="25000"/>
                  </a:schemeClr>
                </a:solidFill>
                <a:latin typeface="メイリオ" panose="020B0604030504040204" pitchFamily="50" charset="-128"/>
                <a:ea typeface="メイリオ" panose="020B0604030504040204" pitchFamily="50" charset="-128"/>
              </a:rPr>
              <a:t>名のうち、</a:t>
            </a:r>
            <a:endParaRPr lang="en-US" altLang="ja-JP" sz="11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1700"/>
              </a:lnSpc>
            </a:pPr>
            <a:r>
              <a:rPr lang="en-US" altLang="ja-JP" sz="1100" b="1">
                <a:solidFill>
                  <a:schemeClr val="tx1">
                    <a:lumMod val="75000"/>
                    <a:lumOff val="25000"/>
                  </a:schemeClr>
                </a:solidFill>
                <a:latin typeface="メイリオ" panose="020B0604030504040204" pitchFamily="50" charset="-128"/>
                <a:ea typeface="メイリオ" panose="020B0604030504040204" pitchFamily="50" charset="-128"/>
              </a:rPr>
              <a:t>20</a:t>
            </a:r>
            <a:r>
              <a:rPr lang="ja-JP" altLang="en-US" sz="1100" b="1">
                <a:solidFill>
                  <a:schemeClr val="tx1">
                    <a:lumMod val="75000"/>
                    <a:lumOff val="25000"/>
                  </a:schemeClr>
                </a:solidFill>
                <a:latin typeface="メイリオ" panose="020B0604030504040204" pitchFamily="50" charset="-128"/>
                <a:ea typeface="メイリオ" panose="020B0604030504040204" pitchFamily="50" charset="-128"/>
              </a:rPr>
              <a:t>名がリスクある操作を行っている</a:t>
            </a:r>
            <a:endParaRPr lang="en-US" altLang="ja-JP" sz="1100" b="1">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7532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B6A2CE9-390A-3A56-62B7-0CF12A84D222}"/>
              </a:ext>
            </a:extLst>
          </p:cNvPr>
          <p:cNvSpPr>
            <a:spLocks noGrp="1"/>
          </p:cNvSpPr>
          <p:nvPr>
            <p:ph type="body" sz="quarter" idx="15"/>
          </p:nvPr>
        </p:nvSpPr>
        <p:spPr>
          <a:xfrm>
            <a:off x="413588" y="269809"/>
            <a:ext cx="11074573" cy="291618"/>
          </a:xfrm>
        </p:spPr>
        <p:txBody>
          <a:bodyPr/>
          <a:lstStyle/>
          <a:p>
            <a:r>
              <a:rPr lang="ja-JP" altLang="en-US"/>
              <a:t>セキュリティオーディターで設定できる、４つのアラートポリシー</a:t>
            </a:r>
          </a:p>
        </p:txBody>
      </p:sp>
      <p:sp>
        <p:nvSpPr>
          <p:cNvPr id="3" name="テキスト プレースホルダー 2">
            <a:extLst>
              <a:ext uri="{FF2B5EF4-FFF2-40B4-BE49-F238E27FC236}">
                <a16:creationId xmlns:a16="http://schemas.microsoft.com/office/drawing/2014/main" id="{92623CE3-DDF1-D076-D3D7-93A2FF9945B9}"/>
              </a:ext>
            </a:extLst>
          </p:cNvPr>
          <p:cNvSpPr>
            <a:spLocks noGrp="1"/>
          </p:cNvSpPr>
          <p:nvPr>
            <p:ph type="body" sz="quarter" idx="11"/>
          </p:nvPr>
        </p:nvSpPr>
        <p:spPr/>
        <p:txBody>
          <a:bodyPr/>
          <a:lstStyle/>
          <a:p>
            <a:r>
              <a:rPr lang="ja-JP" altLang="en-US"/>
              <a:t>下記の４つのアラートポリシーで、不審な操作を検知できます</a:t>
            </a:r>
            <a:endParaRPr kumimoji="1" lang="ja-JP" altLang="en-US"/>
          </a:p>
        </p:txBody>
      </p:sp>
      <p:sp>
        <p:nvSpPr>
          <p:cNvPr id="16" name="正方形/長方形 15">
            <a:extLst>
              <a:ext uri="{FF2B5EF4-FFF2-40B4-BE49-F238E27FC236}">
                <a16:creationId xmlns:a16="http://schemas.microsoft.com/office/drawing/2014/main" id="{FB089274-C642-751A-23FC-B2E72ADFF2E1}"/>
              </a:ext>
            </a:extLst>
          </p:cNvPr>
          <p:cNvSpPr/>
          <p:nvPr/>
        </p:nvSpPr>
        <p:spPr>
          <a:xfrm>
            <a:off x="747432" y="4075612"/>
            <a:ext cx="5203442" cy="2325195"/>
          </a:xfrm>
          <a:prstGeom prst="rect">
            <a:avLst/>
          </a:prstGeom>
          <a:noFill/>
          <a:ln>
            <a:solidFill>
              <a:schemeClr val="tx1">
                <a:lumMod val="50000"/>
                <a:lumOff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CAD9EBA3-20BC-2A6F-9466-92767128B4A0}"/>
              </a:ext>
            </a:extLst>
          </p:cNvPr>
          <p:cNvSpPr/>
          <p:nvPr/>
        </p:nvSpPr>
        <p:spPr>
          <a:xfrm>
            <a:off x="6241126" y="4075612"/>
            <a:ext cx="5203442" cy="2325195"/>
          </a:xfrm>
          <a:prstGeom prst="rect">
            <a:avLst/>
          </a:prstGeom>
          <a:noFill/>
          <a:ln>
            <a:solidFill>
              <a:schemeClr val="tx1">
                <a:lumMod val="50000"/>
                <a:lumOff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BE4BA69-9C68-833F-9410-019297B038B3}"/>
              </a:ext>
            </a:extLst>
          </p:cNvPr>
          <p:cNvSpPr/>
          <p:nvPr/>
        </p:nvSpPr>
        <p:spPr>
          <a:xfrm>
            <a:off x="747432" y="1456168"/>
            <a:ext cx="5203442" cy="2325195"/>
          </a:xfrm>
          <a:prstGeom prst="rect">
            <a:avLst/>
          </a:prstGeom>
          <a:noFill/>
          <a:ln>
            <a:solidFill>
              <a:schemeClr val="tx1">
                <a:lumMod val="50000"/>
                <a:lumOff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8728427-BB1B-03BD-B6BD-8BE183B1F970}"/>
              </a:ext>
            </a:extLst>
          </p:cNvPr>
          <p:cNvSpPr/>
          <p:nvPr/>
        </p:nvSpPr>
        <p:spPr>
          <a:xfrm>
            <a:off x="6249835" y="1455447"/>
            <a:ext cx="5203442" cy="2325195"/>
          </a:xfrm>
          <a:prstGeom prst="rect">
            <a:avLst/>
          </a:prstGeom>
          <a:noFill/>
          <a:ln>
            <a:solidFill>
              <a:schemeClr val="tx1">
                <a:lumMod val="50000"/>
                <a:lumOff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18D46DD-582C-114E-5C2C-CC8DF7205349}"/>
              </a:ext>
            </a:extLst>
          </p:cNvPr>
          <p:cNvSpPr/>
          <p:nvPr/>
        </p:nvSpPr>
        <p:spPr>
          <a:xfrm>
            <a:off x="747432" y="1439084"/>
            <a:ext cx="5203442" cy="452431"/>
          </a:xfrm>
          <a:prstGeom prst="rect">
            <a:avLst/>
          </a:prstGeom>
          <a:solidFill>
            <a:srgbClr val="008CC8"/>
          </a:solidFill>
          <a:ln>
            <a:solidFill>
              <a:schemeClr val="tx1">
                <a:lumMod val="50000"/>
                <a:lumOff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F26F0121-32B1-8C04-9B09-DE8D523A6305}"/>
              </a:ext>
            </a:extLst>
          </p:cNvPr>
          <p:cNvSpPr txBox="1"/>
          <p:nvPr/>
        </p:nvSpPr>
        <p:spPr>
          <a:xfrm>
            <a:off x="2232244" y="1520129"/>
            <a:ext cx="2547330" cy="369332"/>
          </a:xfrm>
          <a:prstGeom prst="rect">
            <a:avLst/>
          </a:prstGeom>
          <a:noFill/>
        </p:spPr>
        <p:txBody>
          <a:bodyPr wrap="square" rtlCol="0">
            <a:spAutoFit/>
          </a:bodyPr>
          <a:lstStyle/>
          <a:p>
            <a:r>
              <a:rPr kumimoji="1" lang="ja-JP" altLang="en-US" b="1">
                <a:solidFill>
                  <a:schemeClr val="bg1"/>
                </a:solidFill>
                <a:latin typeface="メイリオ" panose="020B0604030504040204" pitchFamily="50" charset="-128"/>
                <a:ea typeface="メイリオ" panose="020B0604030504040204" pitchFamily="50" charset="-128"/>
              </a:rPr>
              <a:t>組織外共有アラート</a:t>
            </a:r>
          </a:p>
        </p:txBody>
      </p:sp>
      <p:sp>
        <p:nvSpPr>
          <p:cNvPr id="27" name="正方形/長方形 26">
            <a:extLst>
              <a:ext uri="{FF2B5EF4-FFF2-40B4-BE49-F238E27FC236}">
                <a16:creationId xmlns:a16="http://schemas.microsoft.com/office/drawing/2014/main" id="{CE4BC135-69DE-81EC-AC87-2DFEB9B17A51}"/>
              </a:ext>
            </a:extLst>
          </p:cNvPr>
          <p:cNvSpPr/>
          <p:nvPr/>
        </p:nvSpPr>
        <p:spPr>
          <a:xfrm>
            <a:off x="6249835" y="1438029"/>
            <a:ext cx="5203442" cy="452431"/>
          </a:xfrm>
          <a:prstGeom prst="rect">
            <a:avLst/>
          </a:prstGeom>
          <a:solidFill>
            <a:srgbClr val="008CC8"/>
          </a:solidFill>
          <a:ln>
            <a:solidFill>
              <a:schemeClr val="tx1">
                <a:lumMod val="50000"/>
                <a:lumOff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3F9B01E-B258-3C33-BB40-F10391E64323}"/>
              </a:ext>
            </a:extLst>
          </p:cNvPr>
          <p:cNvSpPr txBox="1"/>
          <p:nvPr/>
        </p:nvSpPr>
        <p:spPr>
          <a:xfrm>
            <a:off x="7569182" y="1501365"/>
            <a:ext cx="2968190" cy="369332"/>
          </a:xfrm>
          <a:prstGeom prst="rect">
            <a:avLst/>
          </a:prstGeom>
          <a:noFill/>
        </p:spPr>
        <p:txBody>
          <a:bodyPr wrap="square" rtlCol="0">
            <a:spAutoFit/>
          </a:bodyPr>
          <a:lstStyle/>
          <a:p>
            <a:r>
              <a:rPr kumimoji="1" lang="ja-JP" altLang="en-US" b="1">
                <a:solidFill>
                  <a:schemeClr val="bg1"/>
                </a:solidFill>
                <a:latin typeface="メイリオ" panose="020B0604030504040204" pitchFamily="50" charset="-128"/>
                <a:ea typeface="メイリオ" panose="020B0604030504040204" pitchFamily="50" charset="-128"/>
              </a:rPr>
              <a:t>キーワード共有アラート</a:t>
            </a:r>
          </a:p>
        </p:txBody>
      </p:sp>
      <p:sp>
        <p:nvSpPr>
          <p:cNvPr id="28" name="正方形/長方形 27">
            <a:extLst>
              <a:ext uri="{FF2B5EF4-FFF2-40B4-BE49-F238E27FC236}">
                <a16:creationId xmlns:a16="http://schemas.microsoft.com/office/drawing/2014/main" id="{1E704CED-F9FB-D1D9-EF18-831CA35B7A07}"/>
              </a:ext>
            </a:extLst>
          </p:cNvPr>
          <p:cNvSpPr/>
          <p:nvPr/>
        </p:nvSpPr>
        <p:spPr>
          <a:xfrm>
            <a:off x="747432" y="4077502"/>
            <a:ext cx="5203442" cy="452431"/>
          </a:xfrm>
          <a:prstGeom prst="rect">
            <a:avLst/>
          </a:prstGeom>
          <a:solidFill>
            <a:srgbClr val="008CC8"/>
          </a:solidFill>
          <a:ln>
            <a:solidFill>
              <a:schemeClr val="tx1">
                <a:lumMod val="50000"/>
                <a:lumOff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300B45D3-77C1-7B2D-A75A-C3D3FBED854F}"/>
              </a:ext>
            </a:extLst>
          </p:cNvPr>
          <p:cNvSpPr/>
          <p:nvPr/>
        </p:nvSpPr>
        <p:spPr>
          <a:xfrm>
            <a:off x="6241126" y="4066903"/>
            <a:ext cx="5203442" cy="452431"/>
          </a:xfrm>
          <a:prstGeom prst="rect">
            <a:avLst/>
          </a:prstGeom>
          <a:solidFill>
            <a:srgbClr val="008CC8"/>
          </a:solidFill>
          <a:ln>
            <a:solidFill>
              <a:schemeClr val="tx1">
                <a:lumMod val="50000"/>
                <a:lumOff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4369715-1C16-6831-2A6A-1A94BFA2FD2F}"/>
              </a:ext>
            </a:extLst>
          </p:cNvPr>
          <p:cNvSpPr txBox="1"/>
          <p:nvPr/>
        </p:nvSpPr>
        <p:spPr>
          <a:xfrm>
            <a:off x="2266296" y="4162620"/>
            <a:ext cx="2547330" cy="369332"/>
          </a:xfrm>
          <a:prstGeom prst="rect">
            <a:avLst/>
          </a:prstGeom>
          <a:noFill/>
          <a:effectLst/>
        </p:spPr>
        <p:txBody>
          <a:bodyPr wrap="square" rtlCol="0">
            <a:spAutoFit/>
          </a:bodyPr>
          <a:lstStyle/>
          <a:p>
            <a:r>
              <a:rPr kumimoji="1" lang="ja-JP" altLang="en-US" b="1">
                <a:solidFill>
                  <a:schemeClr val="bg1"/>
                </a:solidFill>
                <a:latin typeface="メイリオ" panose="020B0604030504040204" pitchFamily="50" charset="-128"/>
                <a:ea typeface="メイリオ" panose="020B0604030504040204" pitchFamily="50" charset="-128"/>
              </a:rPr>
              <a:t>時間外操作アラート</a:t>
            </a:r>
          </a:p>
        </p:txBody>
      </p:sp>
      <p:sp>
        <p:nvSpPr>
          <p:cNvPr id="21" name="テキスト ボックス 20">
            <a:extLst>
              <a:ext uri="{FF2B5EF4-FFF2-40B4-BE49-F238E27FC236}">
                <a16:creationId xmlns:a16="http://schemas.microsoft.com/office/drawing/2014/main" id="{6692817F-F103-A994-3E6A-FE913E87FCC5}"/>
              </a:ext>
            </a:extLst>
          </p:cNvPr>
          <p:cNvSpPr txBox="1"/>
          <p:nvPr/>
        </p:nvSpPr>
        <p:spPr>
          <a:xfrm>
            <a:off x="7209577" y="4141216"/>
            <a:ext cx="3687399" cy="369332"/>
          </a:xfrm>
          <a:prstGeom prst="rect">
            <a:avLst/>
          </a:prstGeom>
          <a:noFill/>
        </p:spPr>
        <p:txBody>
          <a:bodyPr wrap="square" rtlCol="0">
            <a:spAutoFit/>
          </a:bodyPr>
          <a:lstStyle/>
          <a:p>
            <a:r>
              <a:rPr kumimoji="1" lang="ja-JP" altLang="en-US" b="1">
                <a:solidFill>
                  <a:schemeClr val="bg1"/>
                </a:solidFill>
                <a:latin typeface="メイリオ" panose="020B0604030504040204" pitchFamily="50" charset="-128"/>
                <a:ea typeface="メイリオ" panose="020B0604030504040204" pitchFamily="50" charset="-128"/>
              </a:rPr>
              <a:t>ゲストユーザーの招待アラート</a:t>
            </a:r>
          </a:p>
        </p:txBody>
      </p:sp>
      <p:sp>
        <p:nvSpPr>
          <p:cNvPr id="34" name="テキスト ボックス 33">
            <a:extLst>
              <a:ext uri="{FF2B5EF4-FFF2-40B4-BE49-F238E27FC236}">
                <a16:creationId xmlns:a16="http://schemas.microsoft.com/office/drawing/2014/main" id="{8B3F8F67-8815-4907-B978-89E510054A33}"/>
              </a:ext>
            </a:extLst>
          </p:cNvPr>
          <p:cNvSpPr txBox="1"/>
          <p:nvPr/>
        </p:nvSpPr>
        <p:spPr>
          <a:xfrm>
            <a:off x="926710" y="6037704"/>
            <a:ext cx="4827468" cy="261610"/>
          </a:xfrm>
          <a:prstGeom prst="rect">
            <a:avLst/>
          </a:prstGeom>
          <a:noFill/>
        </p:spPr>
        <p:txBody>
          <a:bodyPr wrap="square" rtlCol="0">
            <a:spAutoFit/>
          </a:bodyPr>
          <a:lstStyle/>
          <a:p>
            <a:r>
              <a:rPr kumimoji="1" lang="ja-JP" altLang="en-US" sz="1050">
                <a:latin typeface="メイリオ" panose="020B0604030504040204" pitchFamily="50" charset="-128"/>
                <a:ea typeface="メイリオ" panose="020B0604030504040204" pitchFamily="50" charset="-128"/>
              </a:rPr>
              <a:t>設定例）従業員が</a:t>
            </a:r>
            <a:r>
              <a:rPr kumimoji="1" lang="en-US" altLang="ja-JP" sz="1050">
                <a:latin typeface="メイリオ" panose="020B0604030504040204" pitchFamily="50" charset="-128"/>
                <a:ea typeface="メイリオ" panose="020B0604030504040204" pitchFamily="50" charset="-128"/>
              </a:rPr>
              <a:t>AM0:00</a:t>
            </a:r>
            <a:r>
              <a:rPr kumimoji="1" lang="ja-JP" altLang="en-US" sz="1050">
                <a:latin typeface="メイリオ" panose="020B0604030504040204" pitchFamily="50" charset="-128"/>
                <a:ea typeface="メイリオ" panose="020B0604030504040204" pitchFamily="50" charset="-128"/>
              </a:rPr>
              <a:t>～</a:t>
            </a:r>
            <a:r>
              <a:rPr kumimoji="1" lang="en-US" altLang="ja-JP" sz="1050">
                <a:latin typeface="メイリオ" panose="020B0604030504040204" pitchFamily="50" charset="-128"/>
                <a:ea typeface="メイリオ" panose="020B0604030504040204" pitchFamily="50" charset="-128"/>
              </a:rPr>
              <a:t>5:00</a:t>
            </a:r>
            <a:r>
              <a:rPr kumimoji="1" lang="ja-JP" altLang="en-US" sz="1050">
                <a:latin typeface="メイリオ" panose="020B0604030504040204" pitchFamily="50" charset="-128"/>
                <a:ea typeface="メイリオ" panose="020B0604030504040204" pitchFamily="50" charset="-128"/>
              </a:rPr>
              <a:t>の間で作業をしていたらアラート</a:t>
            </a:r>
          </a:p>
        </p:txBody>
      </p:sp>
      <p:pic>
        <p:nvPicPr>
          <p:cNvPr id="1026" name="Picture 2">
            <a:extLst>
              <a:ext uri="{FF2B5EF4-FFF2-40B4-BE49-F238E27FC236}">
                <a16:creationId xmlns:a16="http://schemas.microsoft.com/office/drawing/2014/main" id="{9A9F312F-E3C9-ECE7-8AE1-DF219AF3D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818" y="4766728"/>
            <a:ext cx="1140069" cy="11400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7BF24B6-7DB4-FA9F-F939-11386B902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475" y="4692801"/>
            <a:ext cx="1146774" cy="11467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アイコン が含まれている画像&#10;&#10;自動的に生成された説明">
            <a:extLst>
              <a:ext uri="{FF2B5EF4-FFF2-40B4-BE49-F238E27FC236}">
                <a16:creationId xmlns:a16="http://schemas.microsoft.com/office/drawing/2014/main" id="{BD746474-46BF-44C4-FBDC-9B86945B2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227376" y="2158650"/>
            <a:ext cx="655334" cy="123807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ダイアグラム&#10;&#10;自動的に生成された説明">
            <a:extLst>
              <a:ext uri="{FF2B5EF4-FFF2-40B4-BE49-F238E27FC236}">
                <a16:creationId xmlns:a16="http://schemas.microsoft.com/office/drawing/2014/main" id="{D2E7C9A9-03E0-50D3-6F0C-D1D13AC21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3946" y="2107850"/>
            <a:ext cx="919711" cy="1238073"/>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81ACC9F6-B16C-5582-FB3C-71CDF41053B4}"/>
              </a:ext>
            </a:extLst>
          </p:cNvPr>
          <p:cNvSpPr txBox="1"/>
          <p:nvPr/>
        </p:nvSpPr>
        <p:spPr>
          <a:xfrm>
            <a:off x="837612" y="3429000"/>
            <a:ext cx="4827468" cy="253916"/>
          </a:xfrm>
          <a:prstGeom prst="rect">
            <a:avLst/>
          </a:prstGeom>
          <a:noFill/>
        </p:spPr>
        <p:txBody>
          <a:bodyPr wrap="square" rtlCol="0">
            <a:spAutoFit/>
          </a:bodyPr>
          <a:lstStyle/>
          <a:p>
            <a:r>
              <a:rPr kumimoji="1" lang="ja-JP" altLang="en-US" sz="1050">
                <a:latin typeface="メイリオ" panose="020B0604030504040204" pitchFamily="50" charset="-128"/>
                <a:ea typeface="メイリオ" panose="020B0604030504040204" pitchFamily="50" charset="-128"/>
              </a:rPr>
              <a:t>設定例）従業員が社外へサービス設計書のファイルを共有したらアラート</a:t>
            </a:r>
          </a:p>
        </p:txBody>
      </p:sp>
      <p:sp>
        <p:nvSpPr>
          <p:cNvPr id="39" name="テキスト ボックス 38">
            <a:extLst>
              <a:ext uri="{FF2B5EF4-FFF2-40B4-BE49-F238E27FC236}">
                <a16:creationId xmlns:a16="http://schemas.microsoft.com/office/drawing/2014/main" id="{28278060-E872-2AC4-744A-B7F92900EB3F}"/>
              </a:ext>
            </a:extLst>
          </p:cNvPr>
          <p:cNvSpPr txBox="1"/>
          <p:nvPr/>
        </p:nvSpPr>
        <p:spPr>
          <a:xfrm>
            <a:off x="6429113" y="3284746"/>
            <a:ext cx="4827468" cy="415498"/>
          </a:xfrm>
          <a:prstGeom prst="rect">
            <a:avLst/>
          </a:prstGeom>
          <a:noFill/>
        </p:spPr>
        <p:txBody>
          <a:bodyPr wrap="square" rtlCol="0">
            <a:spAutoFit/>
          </a:bodyPr>
          <a:lstStyle/>
          <a:p>
            <a:r>
              <a:rPr kumimoji="1" lang="ja-JP" altLang="en-US" sz="1050">
                <a:latin typeface="メイリオ" panose="020B0604030504040204" pitchFamily="50" charset="-128"/>
                <a:ea typeface="メイリオ" panose="020B0604030504040204" pitchFamily="50" charset="-128"/>
              </a:rPr>
              <a:t>設定例）従業員が「売上データ」「個人情報」「社外秘」という</a:t>
            </a:r>
            <a:endParaRPr kumimoji="1" lang="en-US" altLang="ja-JP" sz="1050">
              <a:latin typeface="メイリオ" panose="020B0604030504040204" pitchFamily="50" charset="-128"/>
              <a:ea typeface="メイリオ" panose="020B0604030504040204" pitchFamily="50" charset="-128"/>
            </a:endParaRPr>
          </a:p>
          <a:p>
            <a:r>
              <a:rPr kumimoji="1" lang="ja-JP" altLang="en-US" sz="1050">
                <a:latin typeface="メイリオ" panose="020B0604030504040204" pitchFamily="50" charset="-128"/>
                <a:ea typeface="メイリオ" panose="020B0604030504040204" pitchFamily="50" charset="-128"/>
              </a:rPr>
              <a:t>　　　　キーワードを含むファイル名のデータを社外共有したらアラート</a:t>
            </a:r>
          </a:p>
        </p:txBody>
      </p:sp>
      <p:sp>
        <p:nvSpPr>
          <p:cNvPr id="40" name="テキスト ボックス 39">
            <a:extLst>
              <a:ext uri="{FF2B5EF4-FFF2-40B4-BE49-F238E27FC236}">
                <a16:creationId xmlns:a16="http://schemas.microsoft.com/office/drawing/2014/main" id="{3C96A9A2-BFF7-0793-2BA0-3DB63E1DD719}"/>
              </a:ext>
            </a:extLst>
          </p:cNvPr>
          <p:cNvSpPr txBox="1"/>
          <p:nvPr/>
        </p:nvSpPr>
        <p:spPr>
          <a:xfrm>
            <a:off x="6429113" y="6056310"/>
            <a:ext cx="4827468" cy="253916"/>
          </a:xfrm>
          <a:prstGeom prst="rect">
            <a:avLst/>
          </a:prstGeom>
          <a:noFill/>
        </p:spPr>
        <p:txBody>
          <a:bodyPr wrap="square" rtlCol="0">
            <a:spAutoFit/>
          </a:bodyPr>
          <a:lstStyle/>
          <a:p>
            <a:r>
              <a:rPr kumimoji="1" lang="ja-JP" altLang="en-US" sz="1050">
                <a:latin typeface="メイリオ" panose="020B0604030504040204" pitchFamily="50" charset="-128"/>
                <a:ea typeface="メイリオ" panose="020B0604030504040204" pitchFamily="50" charset="-128"/>
              </a:rPr>
              <a:t>設定例）従業員がゲストユーザーを招待したらアラート</a:t>
            </a:r>
          </a:p>
        </p:txBody>
      </p:sp>
      <p:pic>
        <p:nvPicPr>
          <p:cNvPr id="1033" name="Picture 9">
            <a:extLst>
              <a:ext uri="{FF2B5EF4-FFF2-40B4-BE49-F238E27FC236}">
                <a16:creationId xmlns:a16="http://schemas.microsoft.com/office/drawing/2014/main" id="{B1214E16-CE33-A6C6-237A-719E305C2B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2987" y="2061063"/>
            <a:ext cx="968330" cy="1102882"/>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8A2732FF-C9D4-A76D-631B-82FF933797E0}"/>
              </a:ext>
            </a:extLst>
          </p:cNvPr>
          <p:cNvSpPr txBox="1"/>
          <p:nvPr/>
        </p:nvSpPr>
        <p:spPr>
          <a:xfrm>
            <a:off x="774982" y="2028298"/>
            <a:ext cx="4827468" cy="1295547"/>
          </a:xfrm>
          <a:prstGeom prst="rect">
            <a:avLst/>
          </a:prstGeom>
          <a:noFill/>
        </p:spPr>
        <p:txBody>
          <a:bodyPr wrap="square" rtlCol="0">
            <a:spAutoFit/>
          </a:bodyPr>
          <a:lstStyle/>
          <a:p>
            <a:pPr>
              <a:lnSpc>
                <a:spcPct val="150000"/>
              </a:lnSpc>
            </a:pPr>
            <a:r>
              <a:rPr kumimoji="1" lang="ja-JP" altLang="en-US" sz="1100" b="1">
                <a:solidFill>
                  <a:schemeClr val="accent5">
                    <a:lumMod val="75000"/>
                  </a:schemeClr>
                </a:solidFill>
                <a:latin typeface="+mj-ea"/>
                <a:ea typeface="+mj-ea"/>
              </a:rPr>
              <a:t>組織外に特定のファイル・フォルダを共有したらアラート</a:t>
            </a:r>
            <a:endParaRPr kumimoji="1" lang="en-US" altLang="ja-JP" sz="1100" b="1">
              <a:solidFill>
                <a:schemeClr val="accent5">
                  <a:lumMod val="75000"/>
                </a:schemeClr>
              </a:solidFill>
              <a:latin typeface="+mj-ea"/>
              <a:ea typeface="+mj-ea"/>
            </a:endParaRPr>
          </a:p>
          <a:p>
            <a:pPr>
              <a:lnSpc>
                <a:spcPct val="150000"/>
              </a:lnSpc>
            </a:pPr>
            <a:endParaRPr kumimoji="1" lang="en-US" altLang="ja-JP" sz="1050" b="1">
              <a:solidFill>
                <a:schemeClr val="accent5">
                  <a:lumMod val="75000"/>
                </a:schemeClr>
              </a:solidFill>
              <a:latin typeface="+mj-ea"/>
              <a:ea typeface="+mj-ea"/>
            </a:endParaRPr>
          </a:p>
          <a:p>
            <a:pPr>
              <a:lnSpc>
                <a:spcPct val="150000"/>
              </a:lnSpc>
            </a:pPr>
            <a:r>
              <a:rPr kumimoji="1" lang="ja-JP" altLang="en-US" sz="1050" b="1">
                <a:solidFill>
                  <a:schemeClr val="accent5">
                    <a:lumMod val="75000"/>
                  </a:schemeClr>
                </a:solidFill>
                <a:latin typeface="+mj-ea"/>
                <a:ea typeface="+mj-ea"/>
              </a:rPr>
              <a:t>⇒</a:t>
            </a:r>
            <a:r>
              <a:rPr kumimoji="1" lang="en-US" altLang="ja-JP" sz="1050" b="1">
                <a:solidFill>
                  <a:schemeClr val="accent5">
                    <a:lumMod val="75000"/>
                  </a:schemeClr>
                </a:solidFill>
                <a:latin typeface="+mj-ea"/>
                <a:ea typeface="+mj-ea"/>
              </a:rPr>
              <a:t>SharePoint</a:t>
            </a:r>
            <a:r>
              <a:rPr kumimoji="1" lang="ja-JP" altLang="en-US" sz="1050" b="1">
                <a:solidFill>
                  <a:schemeClr val="accent5">
                    <a:lumMod val="75000"/>
                  </a:schemeClr>
                </a:solidFill>
                <a:latin typeface="+mj-ea"/>
                <a:ea typeface="+mj-ea"/>
              </a:rPr>
              <a:t>や</a:t>
            </a:r>
            <a:r>
              <a:rPr kumimoji="1" lang="en-US" altLang="ja-JP" sz="1050" b="1">
                <a:solidFill>
                  <a:schemeClr val="accent5">
                    <a:lumMod val="75000"/>
                  </a:schemeClr>
                </a:solidFill>
                <a:latin typeface="+mj-ea"/>
                <a:ea typeface="+mj-ea"/>
              </a:rPr>
              <a:t>OneDrive</a:t>
            </a:r>
            <a:r>
              <a:rPr kumimoji="1" lang="ja-JP" altLang="en-US" sz="1050" b="1">
                <a:solidFill>
                  <a:schemeClr val="accent5">
                    <a:lumMod val="75000"/>
                  </a:schemeClr>
                </a:solidFill>
                <a:latin typeface="+mj-ea"/>
                <a:ea typeface="+mj-ea"/>
              </a:rPr>
              <a:t>に置かれている、</a:t>
            </a:r>
            <a:endParaRPr kumimoji="1" lang="en-US" altLang="ja-JP" sz="1050" b="1">
              <a:solidFill>
                <a:schemeClr val="accent5">
                  <a:lumMod val="75000"/>
                </a:schemeClr>
              </a:solidFill>
              <a:latin typeface="+mj-ea"/>
              <a:ea typeface="+mj-ea"/>
            </a:endParaRPr>
          </a:p>
          <a:p>
            <a:pPr>
              <a:lnSpc>
                <a:spcPct val="150000"/>
              </a:lnSpc>
            </a:pPr>
            <a:r>
              <a:rPr kumimoji="1" lang="ja-JP" altLang="en-US" sz="1050" b="1">
                <a:solidFill>
                  <a:schemeClr val="accent5">
                    <a:lumMod val="75000"/>
                  </a:schemeClr>
                </a:solidFill>
                <a:latin typeface="+mj-ea"/>
                <a:ea typeface="+mj-ea"/>
              </a:rPr>
              <a:t>　自社の機密情報が外部に漏れていないかをチェックできます</a:t>
            </a:r>
          </a:p>
          <a:p>
            <a:pPr>
              <a:lnSpc>
                <a:spcPct val="150000"/>
              </a:lnSpc>
            </a:pPr>
            <a:endParaRPr kumimoji="1" lang="ja-JP" altLang="en-US" sz="1050">
              <a:latin typeface="+mj-ea"/>
              <a:ea typeface="+mj-ea"/>
            </a:endParaRPr>
          </a:p>
        </p:txBody>
      </p:sp>
      <p:sp>
        <p:nvSpPr>
          <p:cNvPr id="42" name="テキスト ボックス 41">
            <a:extLst>
              <a:ext uri="{FF2B5EF4-FFF2-40B4-BE49-F238E27FC236}">
                <a16:creationId xmlns:a16="http://schemas.microsoft.com/office/drawing/2014/main" id="{DDC1B3B6-89ED-0DB6-F8BF-B9D6C24F59F1}"/>
              </a:ext>
            </a:extLst>
          </p:cNvPr>
          <p:cNvSpPr txBox="1"/>
          <p:nvPr/>
        </p:nvSpPr>
        <p:spPr>
          <a:xfrm>
            <a:off x="6268510" y="2041300"/>
            <a:ext cx="4827468" cy="1284006"/>
          </a:xfrm>
          <a:prstGeom prst="rect">
            <a:avLst/>
          </a:prstGeom>
          <a:noFill/>
        </p:spPr>
        <p:txBody>
          <a:bodyPr wrap="square" rtlCol="0">
            <a:spAutoFit/>
          </a:bodyPr>
          <a:lstStyle/>
          <a:p>
            <a:pPr>
              <a:lnSpc>
                <a:spcPct val="150000"/>
              </a:lnSpc>
            </a:pPr>
            <a:r>
              <a:rPr kumimoji="1" lang="ja-JP" altLang="en-US" sz="1050" b="1">
                <a:solidFill>
                  <a:schemeClr val="accent5">
                    <a:lumMod val="75000"/>
                  </a:schemeClr>
                </a:solidFill>
                <a:latin typeface="+mj-ea"/>
                <a:ea typeface="+mj-ea"/>
              </a:rPr>
              <a:t>特定のキーワードを含むファイル・フォルダを共有したらアラート</a:t>
            </a:r>
            <a:endParaRPr kumimoji="1" lang="en-US" altLang="ja-JP" sz="1050" b="1">
              <a:solidFill>
                <a:schemeClr val="accent5">
                  <a:lumMod val="75000"/>
                </a:schemeClr>
              </a:solidFill>
              <a:latin typeface="+mj-ea"/>
              <a:ea typeface="+mj-ea"/>
            </a:endParaRPr>
          </a:p>
          <a:p>
            <a:pPr>
              <a:lnSpc>
                <a:spcPct val="150000"/>
              </a:lnSpc>
            </a:pPr>
            <a:endParaRPr kumimoji="1" lang="en-US" altLang="ja-JP" sz="1050">
              <a:latin typeface="+mj-ea"/>
              <a:ea typeface="+mj-ea"/>
            </a:endParaRPr>
          </a:p>
          <a:p>
            <a:pPr>
              <a:lnSpc>
                <a:spcPct val="150000"/>
              </a:lnSpc>
            </a:pPr>
            <a:r>
              <a:rPr kumimoji="1" lang="ja-JP" altLang="en-US" sz="1050" b="1">
                <a:solidFill>
                  <a:schemeClr val="accent5">
                    <a:lumMod val="75000"/>
                  </a:schemeClr>
                </a:solidFill>
                <a:latin typeface="+mj-ea"/>
                <a:ea typeface="+mj-ea"/>
              </a:rPr>
              <a:t>⇒</a:t>
            </a:r>
            <a:r>
              <a:rPr kumimoji="1" lang="en-US" altLang="ja-JP" sz="1050" b="1">
                <a:solidFill>
                  <a:schemeClr val="accent5">
                    <a:lumMod val="75000"/>
                  </a:schemeClr>
                </a:solidFill>
                <a:latin typeface="+mj-ea"/>
                <a:ea typeface="+mj-ea"/>
              </a:rPr>
              <a:t>SharePoint</a:t>
            </a:r>
            <a:r>
              <a:rPr kumimoji="1" lang="ja-JP" altLang="en-US" sz="1050" b="1">
                <a:solidFill>
                  <a:schemeClr val="accent5">
                    <a:lumMod val="75000"/>
                  </a:schemeClr>
                </a:solidFill>
                <a:latin typeface="+mj-ea"/>
                <a:ea typeface="+mj-ea"/>
              </a:rPr>
              <a:t>や</a:t>
            </a:r>
            <a:r>
              <a:rPr kumimoji="1" lang="en-US" altLang="ja-JP" sz="1050" b="1">
                <a:solidFill>
                  <a:schemeClr val="accent5">
                    <a:lumMod val="75000"/>
                  </a:schemeClr>
                </a:solidFill>
                <a:latin typeface="+mj-ea"/>
                <a:ea typeface="+mj-ea"/>
              </a:rPr>
              <a:t>OneDrive</a:t>
            </a:r>
            <a:r>
              <a:rPr kumimoji="1" lang="ja-JP" altLang="en-US" sz="1050" b="1">
                <a:solidFill>
                  <a:schemeClr val="accent5">
                    <a:lumMod val="75000"/>
                  </a:schemeClr>
                </a:solidFill>
                <a:latin typeface="+mj-ea"/>
                <a:ea typeface="+mj-ea"/>
              </a:rPr>
              <a:t>に置かれている、</a:t>
            </a:r>
            <a:endParaRPr kumimoji="1" lang="en-US" altLang="ja-JP" sz="1050" b="1">
              <a:solidFill>
                <a:schemeClr val="accent5">
                  <a:lumMod val="75000"/>
                </a:schemeClr>
              </a:solidFill>
              <a:latin typeface="+mj-ea"/>
              <a:ea typeface="+mj-ea"/>
            </a:endParaRPr>
          </a:p>
          <a:p>
            <a:pPr>
              <a:lnSpc>
                <a:spcPct val="150000"/>
              </a:lnSpc>
            </a:pPr>
            <a:r>
              <a:rPr kumimoji="1" lang="ja-JP" altLang="en-US" sz="1050" b="1">
                <a:solidFill>
                  <a:schemeClr val="accent5">
                    <a:lumMod val="75000"/>
                  </a:schemeClr>
                </a:solidFill>
                <a:latin typeface="+mj-ea"/>
                <a:ea typeface="+mj-ea"/>
              </a:rPr>
              <a:t>　自社の機密情報が外部に漏れていないかをチェックできます</a:t>
            </a:r>
          </a:p>
          <a:p>
            <a:pPr>
              <a:lnSpc>
                <a:spcPct val="150000"/>
              </a:lnSpc>
            </a:pPr>
            <a:endParaRPr kumimoji="1" lang="ja-JP" altLang="en-US" sz="1050">
              <a:latin typeface="+mj-ea"/>
              <a:ea typeface="+mj-ea"/>
            </a:endParaRPr>
          </a:p>
        </p:txBody>
      </p:sp>
      <p:sp>
        <p:nvSpPr>
          <p:cNvPr id="43" name="テキスト ボックス 42">
            <a:extLst>
              <a:ext uri="{FF2B5EF4-FFF2-40B4-BE49-F238E27FC236}">
                <a16:creationId xmlns:a16="http://schemas.microsoft.com/office/drawing/2014/main" id="{86567FB8-EF51-963A-756C-FC57CDD0930A}"/>
              </a:ext>
            </a:extLst>
          </p:cNvPr>
          <p:cNvSpPr txBox="1"/>
          <p:nvPr/>
        </p:nvSpPr>
        <p:spPr>
          <a:xfrm>
            <a:off x="785420" y="4658836"/>
            <a:ext cx="4827468" cy="1041632"/>
          </a:xfrm>
          <a:prstGeom prst="rect">
            <a:avLst/>
          </a:prstGeom>
          <a:noFill/>
        </p:spPr>
        <p:txBody>
          <a:bodyPr wrap="square" lIns="91440" tIns="45720" rIns="91440" bIns="45720" rtlCol="0" anchor="t">
            <a:spAutoFit/>
          </a:bodyPr>
          <a:lstStyle/>
          <a:p>
            <a:pPr>
              <a:lnSpc>
                <a:spcPct val="150000"/>
              </a:lnSpc>
            </a:pPr>
            <a:r>
              <a:rPr kumimoji="1" lang="ja-JP" altLang="en-US" sz="1050" b="1">
                <a:solidFill>
                  <a:schemeClr val="accent5">
                    <a:lumMod val="75000"/>
                  </a:schemeClr>
                </a:solidFill>
                <a:latin typeface="メイリオ"/>
                <a:ea typeface="メイリオ"/>
              </a:rPr>
              <a:t>平日早朝・深夜・休日などの業務時間外に操作を行ったらアラート</a:t>
            </a:r>
            <a:endParaRPr kumimoji="1" lang="en-US" altLang="ja-JP" sz="1050" b="1">
              <a:solidFill>
                <a:schemeClr val="accent5">
                  <a:lumMod val="75000"/>
                </a:schemeClr>
              </a:solidFill>
              <a:latin typeface="メイリオ"/>
              <a:ea typeface="メイリオ"/>
            </a:endParaRPr>
          </a:p>
          <a:p>
            <a:pPr>
              <a:lnSpc>
                <a:spcPct val="150000"/>
              </a:lnSpc>
            </a:pPr>
            <a:endParaRPr kumimoji="1" lang="en-US" altLang="ja-JP" sz="1050" b="1">
              <a:solidFill>
                <a:schemeClr val="accent5">
                  <a:lumMod val="75000"/>
                </a:schemeClr>
              </a:solidFill>
              <a:latin typeface="+mj-ea"/>
              <a:ea typeface="+mj-ea"/>
            </a:endParaRPr>
          </a:p>
          <a:p>
            <a:pPr>
              <a:lnSpc>
                <a:spcPct val="150000"/>
              </a:lnSpc>
            </a:pPr>
            <a:r>
              <a:rPr kumimoji="1" lang="ja-JP" altLang="en-US" sz="1050" b="1">
                <a:solidFill>
                  <a:schemeClr val="accent5">
                    <a:lumMod val="75000"/>
                  </a:schemeClr>
                </a:solidFill>
                <a:latin typeface="+mj-ea"/>
                <a:ea typeface="+mj-ea"/>
              </a:rPr>
              <a:t>⇒サービス残業の有無の把握だけでなく、</a:t>
            </a:r>
            <a:endParaRPr kumimoji="1" lang="en-US" altLang="ja-JP" sz="1050" b="1">
              <a:solidFill>
                <a:schemeClr val="accent5">
                  <a:lumMod val="75000"/>
                </a:schemeClr>
              </a:solidFill>
              <a:latin typeface="+mj-ea"/>
              <a:ea typeface="+mj-ea"/>
            </a:endParaRPr>
          </a:p>
          <a:p>
            <a:pPr>
              <a:lnSpc>
                <a:spcPct val="150000"/>
              </a:lnSpc>
            </a:pPr>
            <a:r>
              <a:rPr kumimoji="1" lang="ja-JP" altLang="en-US" sz="1050" b="1">
                <a:solidFill>
                  <a:schemeClr val="accent5">
                    <a:lumMod val="75000"/>
                  </a:schemeClr>
                </a:solidFill>
                <a:latin typeface="+mj-ea"/>
                <a:ea typeface="+mj-ea"/>
              </a:rPr>
              <a:t>　アカウントの乗っ取りの可能性もチェックできます</a:t>
            </a:r>
            <a:endParaRPr kumimoji="1" lang="en-US" altLang="ja-JP" sz="1050" b="1">
              <a:solidFill>
                <a:schemeClr val="accent5">
                  <a:lumMod val="75000"/>
                </a:schemeClr>
              </a:solidFill>
              <a:latin typeface="+mj-ea"/>
              <a:ea typeface="+mj-ea"/>
            </a:endParaRPr>
          </a:p>
        </p:txBody>
      </p:sp>
      <p:sp>
        <p:nvSpPr>
          <p:cNvPr id="44" name="テキスト ボックス 43">
            <a:extLst>
              <a:ext uri="{FF2B5EF4-FFF2-40B4-BE49-F238E27FC236}">
                <a16:creationId xmlns:a16="http://schemas.microsoft.com/office/drawing/2014/main" id="{353A47C3-BE2F-B31B-6936-4B3D131A15B8}"/>
              </a:ext>
            </a:extLst>
          </p:cNvPr>
          <p:cNvSpPr txBox="1"/>
          <p:nvPr/>
        </p:nvSpPr>
        <p:spPr>
          <a:xfrm>
            <a:off x="6268510" y="4648982"/>
            <a:ext cx="4827468" cy="1041632"/>
          </a:xfrm>
          <a:prstGeom prst="rect">
            <a:avLst/>
          </a:prstGeom>
          <a:noFill/>
        </p:spPr>
        <p:txBody>
          <a:bodyPr wrap="square" lIns="91440" tIns="45720" rIns="91440" bIns="45720" rtlCol="0" anchor="t">
            <a:spAutoFit/>
          </a:bodyPr>
          <a:lstStyle/>
          <a:p>
            <a:pPr>
              <a:lnSpc>
                <a:spcPct val="150000"/>
              </a:lnSpc>
            </a:pPr>
            <a:r>
              <a:rPr kumimoji="1" lang="ja-JP" altLang="en-US" sz="1050" b="1">
                <a:solidFill>
                  <a:schemeClr val="accent5">
                    <a:lumMod val="75000"/>
                  </a:schemeClr>
                </a:solidFill>
                <a:latin typeface="+mj-ea"/>
                <a:ea typeface="+mj-ea"/>
              </a:rPr>
              <a:t>ユーザーがゲストユーザーを招待したらアラート</a:t>
            </a:r>
            <a:endParaRPr kumimoji="1" lang="en-US" altLang="ja-JP" sz="1050" b="1">
              <a:solidFill>
                <a:schemeClr val="accent5">
                  <a:lumMod val="75000"/>
                </a:schemeClr>
              </a:solidFill>
              <a:latin typeface="+mj-ea"/>
              <a:ea typeface="+mj-ea"/>
            </a:endParaRPr>
          </a:p>
          <a:p>
            <a:pPr>
              <a:lnSpc>
                <a:spcPct val="150000"/>
              </a:lnSpc>
            </a:pPr>
            <a:endParaRPr kumimoji="1" lang="en-US" altLang="ja-JP" sz="1050" b="1">
              <a:solidFill>
                <a:schemeClr val="accent5">
                  <a:lumMod val="75000"/>
                </a:schemeClr>
              </a:solidFill>
              <a:latin typeface="+mj-ea"/>
              <a:ea typeface="+mj-ea"/>
            </a:endParaRPr>
          </a:p>
          <a:p>
            <a:pPr>
              <a:lnSpc>
                <a:spcPct val="150000"/>
              </a:lnSpc>
            </a:pPr>
            <a:r>
              <a:rPr kumimoji="1" lang="ja-JP" altLang="en-US" sz="1050" b="1">
                <a:solidFill>
                  <a:schemeClr val="accent5">
                    <a:lumMod val="75000"/>
                  </a:schemeClr>
                </a:solidFill>
                <a:latin typeface="メイリオ"/>
                <a:ea typeface="メイリオ"/>
              </a:rPr>
              <a:t>⇒組織外のゲストユーザーをむやみに招待すると、</a:t>
            </a:r>
            <a:endParaRPr kumimoji="1" lang="en-US" altLang="ja-JP" sz="1050" b="1">
              <a:solidFill>
                <a:schemeClr val="accent5">
                  <a:lumMod val="75000"/>
                </a:schemeClr>
              </a:solidFill>
              <a:latin typeface="メイリオ"/>
              <a:ea typeface="メイリオ"/>
            </a:endParaRPr>
          </a:p>
          <a:p>
            <a:pPr>
              <a:lnSpc>
                <a:spcPct val="150000"/>
              </a:lnSpc>
            </a:pPr>
            <a:r>
              <a:rPr kumimoji="1" lang="ja-JP" altLang="en-US" sz="1050" b="1">
                <a:solidFill>
                  <a:schemeClr val="accent5">
                    <a:lumMod val="75000"/>
                  </a:schemeClr>
                </a:solidFill>
                <a:latin typeface="メイリオ"/>
                <a:ea typeface="メイリオ"/>
              </a:rPr>
              <a:t>　情報漏洩のリスクが高まるため、招待状況をチェックできます</a:t>
            </a:r>
            <a:endParaRPr kumimoji="1" lang="en-US" altLang="ja-JP" sz="1050" b="1">
              <a:solidFill>
                <a:schemeClr val="accent5">
                  <a:lumMod val="75000"/>
                </a:schemeClr>
              </a:solidFill>
              <a:latin typeface="メイリオ"/>
              <a:ea typeface="メイリオ"/>
            </a:endParaRPr>
          </a:p>
        </p:txBody>
      </p:sp>
    </p:spTree>
    <p:extLst>
      <p:ext uri="{BB962C8B-B14F-4D97-AF65-F5344CB8AC3E}">
        <p14:creationId xmlns:p14="http://schemas.microsoft.com/office/powerpoint/2010/main" val="621193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DBE04136-5BC7-6013-26C1-BCD09B45CB19}"/>
              </a:ext>
            </a:extLst>
          </p:cNvPr>
          <p:cNvSpPr>
            <a:spLocks noGrp="1"/>
          </p:cNvSpPr>
          <p:nvPr>
            <p:ph type="body" sz="quarter" idx="13"/>
          </p:nvPr>
        </p:nvSpPr>
        <p:spPr>
          <a:xfrm>
            <a:off x="263132" y="1172743"/>
            <a:ext cx="11665736" cy="461665"/>
          </a:xfrm>
        </p:spPr>
        <p:txBody>
          <a:bodyPr wrap="square" lIns="91440" tIns="45720" rIns="91440" bIns="45720" anchor="t" anchorCtr="0">
            <a:spAutoFit/>
          </a:bodyPr>
          <a:lstStyle/>
          <a:p>
            <a:pPr>
              <a:lnSpc>
                <a:spcPct val="100000"/>
              </a:lnSpc>
            </a:pPr>
            <a:r>
              <a:rPr lang="ja-JP" altLang="en-US"/>
              <a:t>組織外共有アラート・キーワード共有アラート・時間外操作アラート・ゲストユーザー招待アラートを通知します</a:t>
            </a:r>
          </a:p>
          <a:p>
            <a:pPr>
              <a:lnSpc>
                <a:spcPct val="100000"/>
              </a:lnSpc>
            </a:pPr>
            <a:endParaRPr lang="ja-JP" altLang="ja-JP"/>
          </a:p>
        </p:txBody>
      </p:sp>
      <p:sp>
        <p:nvSpPr>
          <p:cNvPr id="14" name="テキスト プレースホルダー 13">
            <a:extLst>
              <a:ext uri="{FF2B5EF4-FFF2-40B4-BE49-F238E27FC236}">
                <a16:creationId xmlns:a16="http://schemas.microsoft.com/office/drawing/2014/main" id="{773C3113-E45A-BCF7-AB20-F5EBA36936E5}"/>
              </a:ext>
            </a:extLst>
          </p:cNvPr>
          <p:cNvSpPr>
            <a:spLocks noGrp="1"/>
          </p:cNvSpPr>
          <p:nvPr>
            <p:ph type="body" sz="quarter" idx="15"/>
          </p:nvPr>
        </p:nvSpPr>
        <p:spPr>
          <a:prstGeom prst="rect">
            <a:avLst/>
          </a:prstGeom>
        </p:spPr>
        <p:txBody>
          <a:bodyPr wrap="square" lIns="91440" tIns="45720" rIns="91440" bIns="45720" anchor="t" anchorCtr="0">
            <a:spAutoFit/>
          </a:bodyPr>
          <a:lstStyle/>
          <a:p>
            <a:r>
              <a:rPr lang="ja-JP" altLang="ja-JP">
                <a:cs typeface="+mn-ea"/>
              </a:rPr>
              <a:t>アラート</a:t>
            </a:r>
            <a:r>
              <a:rPr lang="ja-JP" altLang="en-US">
                <a:cs typeface="+mn-ea"/>
              </a:rPr>
              <a:t>通知</a:t>
            </a:r>
            <a:endParaRPr lang="ja-JP" altLang="en-US"/>
          </a:p>
        </p:txBody>
      </p:sp>
      <p:sp>
        <p:nvSpPr>
          <p:cNvPr id="15" name="テキスト プレースホルダー 1">
            <a:extLst>
              <a:ext uri="{FF2B5EF4-FFF2-40B4-BE49-F238E27FC236}">
                <a16:creationId xmlns:a16="http://schemas.microsoft.com/office/drawing/2014/main" id="{8F4E55A1-F73C-4AB8-BAEC-DEE806501368}"/>
              </a:ext>
            </a:extLst>
          </p:cNvPr>
          <p:cNvSpPr>
            <a:spLocks noGrp="1"/>
          </p:cNvSpPr>
          <p:nvPr>
            <p:ph type="body" sz="quarter" idx="11"/>
          </p:nvPr>
        </p:nvSpPr>
        <p:spPr>
          <a:xfrm>
            <a:off x="263132" y="690627"/>
            <a:ext cx="11665736" cy="452432"/>
          </a:xfrm>
        </p:spPr>
        <p:txBody>
          <a:bodyPr/>
          <a:lstStyle/>
          <a:p>
            <a:r>
              <a:rPr lang="ja-JP" altLang="en-US"/>
              <a:t>情報漏洩リスクがあることを管理者に通知するだけでなく、本人にも警告通知が可能</a:t>
            </a:r>
          </a:p>
        </p:txBody>
      </p:sp>
      <p:grpSp>
        <p:nvGrpSpPr>
          <p:cNvPr id="12" name="グループ化 11">
            <a:extLst>
              <a:ext uri="{FF2B5EF4-FFF2-40B4-BE49-F238E27FC236}">
                <a16:creationId xmlns:a16="http://schemas.microsoft.com/office/drawing/2014/main" id="{5052FF1E-F5D1-290F-E288-998F410319EE}"/>
              </a:ext>
            </a:extLst>
          </p:cNvPr>
          <p:cNvGrpSpPr/>
          <p:nvPr/>
        </p:nvGrpSpPr>
        <p:grpSpPr>
          <a:xfrm>
            <a:off x="1971428" y="1601415"/>
            <a:ext cx="3743973" cy="4677742"/>
            <a:chOff x="1071575" y="881551"/>
            <a:chExt cx="4651223" cy="5811266"/>
          </a:xfrm>
        </p:grpSpPr>
        <p:pic>
          <p:nvPicPr>
            <p:cNvPr id="5" name="図 4" descr="テキスト, 手紙&#10;&#10;自動的に生成された説明">
              <a:extLst>
                <a:ext uri="{FF2B5EF4-FFF2-40B4-BE49-F238E27FC236}">
                  <a16:creationId xmlns:a16="http://schemas.microsoft.com/office/drawing/2014/main" id="{8F19AF29-24F5-4DC8-9F57-4550F5DCE3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575" y="881551"/>
              <a:ext cx="4651223" cy="5811266"/>
            </a:xfrm>
            <a:prstGeom prst="rect">
              <a:avLst/>
            </a:prstGeom>
          </p:spPr>
        </p:pic>
        <p:grpSp>
          <p:nvGrpSpPr>
            <p:cNvPr id="2" name="グループ化 1">
              <a:extLst>
                <a:ext uri="{FF2B5EF4-FFF2-40B4-BE49-F238E27FC236}">
                  <a16:creationId xmlns:a16="http://schemas.microsoft.com/office/drawing/2014/main" id="{A2EA281E-215D-1EF5-8484-4575EE77EE45}"/>
                </a:ext>
              </a:extLst>
            </p:cNvPr>
            <p:cNvGrpSpPr/>
            <p:nvPr/>
          </p:nvGrpSpPr>
          <p:grpSpPr>
            <a:xfrm>
              <a:off x="1071575" y="891660"/>
              <a:ext cx="1187417" cy="346637"/>
              <a:chOff x="1241571" y="809855"/>
              <a:chExt cx="1057013" cy="308569"/>
            </a:xfrm>
          </p:grpSpPr>
          <p:sp>
            <p:nvSpPr>
              <p:cNvPr id="3" name="正方形/長方形 2">
                <a:extLst>
                  <a:ext uri="{FF2B5EF4-FFF2-40B4-BE49-F238E27FC236}">
                    <a16:creationId xmlns:a16="http://schemas.microsoft.com/office/drawing/2014/main" id="{49B46D3D-3E89-612E-D272-E0C351D748D2}"/>
                  </a:ext>
                </a:extLst>
              </p:cNvPr>
              <p:cNvSpPr/>
              <p:nvPr/>
            </p:nvSpPr>
            <p:spPr>
              <a:xfrm>
                <a:off x="1241571" y="809855"/>
                <a:ext cx="978295" cy="29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A1770C2F-A2D5-43D9-E108-DCBD0CF1900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41571" y="866366"/>
                <a:ext cx="1057013" cy="252058"/>
              </a:xfrm>
              <a:prstGeom prst="rect">
                <a:avLst/>
              </a:prstGeom>
            </p:spPr>
          </p:pic>
        </p:grpSp>
      </p:grpSp>
      <p:pic>
        <p:nvPicPr>
          <p:cNvPr id="16" name="図 15" descr="アイコン が含まれている画像&#10;&#10;自動的に生成された説明">
            <a:extLst>
              <a:ext uri="{FF2B5EF4-FFF2-40B4-BE49-F238E27FC236}">
                <a16:creationId xmlns:a16="http://schemas.microsoft.com/office/drawing/2014/main" id="{E487B5F4-66B8-078D-9A49-A77AFE6EDE9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33426" y="4867366"/>
            <a:ext cx="831374" cy="1720825"/>
          </a:xfrm>
          <a:custGeom>
            <a:avLst/>
            <a:gdLst>
              <a:gd name="connsiteX0" fmla="*/ 0 w 1047750"/>
              <a:gd name="connsiteY0" fmla="*/ 0 h 2168692"/>
              <a:gd name="connsiteX1" fmla="*/ 857250 w 1047750"/>
              <a:gd name="connsiteY1" fmla="*/ 225592 h 2168692"/>
              <a:gd name="connsiteX2" fmla="*/ 1047750 w 1047750"/>
              <a:gd name="connsiteY2" fmla="*/ 1025692 h 2168692"/>
              <a:gd name="connsiteX3" fmla="*/ 838200 w 1047750"/>
              <a:gd name="connsiteY3" fmla="*/ 2111542 h 2168692"/>
              <a:gd name="connsiteX4" fmla="*/ 19050 w 1047750"/>
              <a:gd name="connsiteY4" fmla="*/ 2168692 h 2168692"/>
              <a:gd name="connsiteX5" fmla="*/ 0 w 1047750"/>
              <a:gd name="connsiteY5" fmla="*/ 2131691 h 216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0" h="2168692">
                <a:moveTo>
                  <a:pt x="0" y="0"/>
                </a:moveTo>
                <a:lnTo>
                  <a:pt x="857250" y="225592"/>
                </a:lnTo>
                <a:lnTo>
                  <a:pt x="1047750" y="1025692"/>
                </a:lnTo>
                <a:lnTo>
                  <a:pt x="838200" y="2111542"/>
                </a:lnTo>
                <a:lnTo>
                  <a:pt x="19050" y="2168692"/>
                </a:lnTo>
                <a:lnTo>
                  <a:pt x="0" y="2131691"/>
                </a:lnTo>
                <a:close/>
              </a:path>
            </a:pathLst>
          </a:custGeom>
        </p:spPr>
      </p:pic>
      <p:pic>
        <p:nvPicPr>
          <p:cNvPr id="6" name="図 5">
            <a:extLst>
              <a:ext uri="{FF2B5EF4-FFF2-40B4-BE49-F238E27FC236}">
                <a16:creationId xmlns:a16="http://schemas.microsoft.com/office/drawing/2014/main" id="{13EB000B-542A-4B11-9C6B-68479E27B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1369" y="1598919"/>
            <a:ext cx="3743972" cy="4679966"/>
          </a:xfrm>
          <a:prstGeom prst="rect">
            <a:avLst/>
          </a:prstGeom>
        </p:spPr>
      </p:pic>
      <p:grpSp>
        <p:nvGrpSpPr>
          <p:cNvPr id="7" name="グループ化 6">
            <a:extLst>
              <a:ext uri="{FF2B5EF4-FFF2-40B4-BE49-F238E27FC236}">
                <a16:creationId xmlns:a16="http://schemas.microsoft.com/office/drawing/2014/main" id="{739A6597-4361-1205-64D0-468A91E7BB6B}"/>
              </a:ext>
            </a:extLst>
          </p:cNvPr>
          <p:cNvGrpSpPr/>
          <p:nvPr/>
        </p:nvGrpSpPr>
        <p:grpSpPr>
          <a:xfrm>
            <a:off x="7777999" y="1609280"/>
            <a:ext cx="955804" cy="279023"/>
            <a:chOff x="1241571" y="809855"/>
            <a:chExt cx="1057013" cy="308569"/>
          </a:xfrm>
        </p:grpSpPr>
        <p:sp>
          <p:nvSpPr>
            <p:cNvPr id="8" name="正方形/長方形 7">
              <a:extLst>
                <a:ext uri="{FF2B5EF4-FFF2-40B4-BE49-F238E27FC236}">
                  <a16:creationId xmlns:a16="http://schemas.microsoft.com/office/drawing/2014/main" id="{14187CF3-24C0-F1E9-F624-6C27564E72CC}"/>
                </a:ext>
              </a:extLst>
            </p:cNvPr>
            <p:cNvSpPr/>
            <p:nvPr/>
          </p:nvSpPr>
          <p:spPr>
            <a:xfrm>
              <a:off x="1241571" y="809855"/>
              <a:ext cx="978295" cy="29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3D8831C6-E67A-C82A-6C95-0214A68BA5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41571" y="866366"/>
              <a:ext cx="1057013" cy="252058"/>
            </a:xfrm>
            <a:prstGeom prst="rect">
              <a:avLst/>
            </a:prstGeom>
          </p:spPr>
        </p:pic>
      </p:grpSp>
      <p:pic>
        <p:nvPicPr>
          <p:cNvPr id="20" name="図 19" descr="ダイアグラム&#10;&#10;自動的に生成された説明">
            <a:extLst>
              <a:ext uri="{FF2B5EF4-FFF2-40B4-BE49-F238E27FC236}">
                <a16:creationId xmlns:a16="http://schemas.microsoft.com/office/drawing/2014/main" id="{15F657A4-2727-4901-2A0F-FC001EF3258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14234" y="4867330"/>
            <a:ext cx="1240708" cy="1662266"/>
          </a:xfrm>
          <a:custGeom>
            <a:avLst/>
            <a:gdLst>
              <a:gd name="connsiteX0" fmla="*/ 709766 w 1240708"/>
              <a:gd name="connsiteY0" fmla="*/ 0 h 1662266"/>
              <a:gd name="connsiteX1" fmla="*/ 1240708 w 1240708"/>
              <a:gd name="connsiteY1" fmla="*/ 589935 h 1662266"/>
              <a:gd name="connsiteX2" fmla="*/ 1152218 w 1240708"/>
              <a:gd name="connsiteY2" fmla="*/ 1592826 h 1662266"/>
              <a:gd name="connsiteX3" fmla="*/ 1023550 w 1240708"/>
              <a:gd name="connsiteY3" fmla="*/ 1662266 h 1662266"/>
              <a:gd name="connsiteX4" fmla="*/ 0 w 1240708"/>
              <a:gd name="connsiteY4" fmla="*/ 1662266 h 1662266"/>
              <a:gd name="connsiteX5" fmla="*/ 0 w 1240708"/>
              <a:gd name="connsiteY5" fmla="*/ 35050 h 16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708" h="1662266">
                <a:moveTo>
                  <a:pt x="709766" y="0"/>
                </a:moveTo>
                <a:lnTo>
                  <a:pt x="1240708" y="589935"/>
                </a:lnTo>
                <a:lnTo>
                  <a:pt x="1152218" y="1592826"/>
                </a:lnTo>
                <a:lnTo>
                  <a:pt x="1023550" y="1662266"/>
                </a:lnTo>
                <a:lnTo>
                  <a:pt x="0" y="1662266"/>
                </a:lnTo>
                <a:lnTo>
                  <a:pt x="0" y="35050"/>
                </a:lnTo>
                <a:close/>
              </a:path>
            </a:pathLst>
          </a:custGeom>
        </p:spPr>
      </p:pic>
      <p:sp>
        <p:nvSpPr>
          <p:cNvPr id="21" name="テキスト ボックス 20">
            <a:extLst>
              <a:ext uri="{FF2B5EF4-FFF2-40B4-BE49-F238E27FC236}">
                <a16:creationId xmlns:a16="http://schemas.microsoft.com/office/drawing/2014/main" id="{26CD63BD-C7A4-929A-A45A-0E6FB7F0F89D}"/>
              </a:ext>
            </a:extLst>
          </p:cNvPr>
          <p:cNvSpPr txBox="1"/>
          <p:nvPr/>
        </p:nvSpPr>
        <p:spPr>
          <a:xfrm>
            <a:off x="814234" y="6407591"/>
            <a:ext cx="1062290" cy="261610"/>
          </a:xfrm>
          <a:prstGeom prst="rect">
            <a:avLst/>
          </a:prstGeom>
          <a:noFill/>
        </p:spPr>
        <p:txBody>
          <a:bodyPr wrap="square">
            <a:spAutoFit/>
          </a:bodyPr>
          <a:lstStyle/>
          <a:p>
            <a:pPr algn="ctr"/>
            <a:r>
              <a:rPr lang="ja-JP" altLang="en-US" sz="1100">
                <a:solidFill>
                  <a:schemeClr val="tx1">
                    <a:lumMod val="75000"/>
                    <a:lumOff val="25000"/>
                  </a:schemeClr>
                </a:solidFill>
                <a:latin typeface="+mn-ea"/>
              </a:rPr>
              <a:t>管理者</a:t>
            </a:r>
            <a:endParaRPr lang="en-US" altLang="ja-JP" sz="1100">
              <a:solidFill>
                <a:schemeClr val="tx1">
                  <a:lumMod val="75000"/>
                  <a:lumOff val="25000"/>
                </a:schemeClr>
              </a:solidFill>
              <a:latin typeface="+mn-ea"/>
            </a:endParaRPr>
          </a:p>
        </p:txBody>
      </p:sp>
      <p:sp>
        <p:nvSpPr>
          <p:cNvPr id="22" name="テキスト ボックス 21">
            <a:extLst>
              <a:ext uri="{FF2B5EF4-FFF2-40B4-BE49-F238E27FC236}">
                <a16:creationId xmlns:a16="http://schemas.microsoft.com/office/drawing/2014/main" id="{664A1DE9-33E0-1AF5-CAB4-744AC46C6C7C}"/>
              </a:ext>
            </a:extLst>
          </p:cNvPr>
          <p:cNvSpPr txBox="1"/>
          <p:nvPr/>
        </p:nvSpPr>
        <p:spPr>
          <a:xfrm>
            <a:off x="6812672" y="6358266"/>
            <a:ext cx="1062290" cy="261610"/>
          </a:xfrm>
          <a:prstGeom prst="rect">
            <a:avLst/>
          </a:prstGeom>
          <a:noFill/>
        </p:spPr>
        <p:txBody>
          <a:bodyPr wrap="square">
            <a:spAutoFit/>
          </a:bodyPr>
          <a:lstStyle/>
          <a:p>
            <a:pPr algn="ctr"/>
            <a:r>
              <a:rPr lang="ja-JP" altLang="en-US" sz="1100">
                <a:solidFill>
                  <a:schemeClr val="tx1">
                    <a:lumMod val="75000"/>
                    <a:lumOff val="25000"/>
                  </a:schemeClr>
                </a:solidFill>
                <a:latin typeface="+mn-ea"/>
              </a:rPr>
              <a:t>従業員</a:t>
            </a:r>
            <a:endParaRPr lang="en-US" altLang="ja-JP" sz="1100">
              <a:solidFill>
                <a:schemeClr val="tx1">
                  <a:lumMod val="75000"/>
                  <a:lumOff val="25000"/>
                </a:schemeClr>
              </a:solidFill>
              <a:latin typeface="+mn-ea"/>
            </a:endParaRPr>
          </a:p>
        </p:txBody>
      </p:sp>
      <p:grpSp>
        <p:nvGrpSpPr>
          <p:cNvPr id="25" name="グループ化 24">
            <a:extLst>
              <a:ext uri="{FF2B5EF4-FFF2-40B4-BE49-F238E27FC236}">
                <a16:creationId xmlns:a16="http://schemas.microsoft.com/office/drawing/2014/main" id="{06B9EB5F-1282-DA44-42EA-DF0922E7871E}"/>
              </a:ext>
            </a:extLst>
          </p:cNvPr>
          <p:cNvGrpSpPr/>
          <p:nvPr/>
        </p:nvGrpSpPr>
        <p:grpSpPr>
          <a:xfrm>
            <a:off x="413588" y="3952567"/>
            <a:ext cx="1366051" cy="1060059"/>
            <a:chOff x="413588" y="3952567"/>
            <a:chExt cx="1366051" cy="1060059"/>
          </a:xfrm>
          <a:solidFill>
            <a:srgbClr val="008CC8"/>
          </a:solidFill>
        </p:grpSpPr>
        <p:sp>
          <p:nvSpPr>
            <p:cNvPr id="23" name="三角形 72">
              <a:extLst>
                <a:ext uri="{FF2B5EF4-FFF2-40B4-BE49-F238E27FC236}">
                  <a16:creationId xmlns:a16="http://schemas.microsoft.com/office/drawing/2014/main" id="{94BBA0C0-C45D-D0C2-9128-6865EA63B52D}"/>
                </a:ext>
              </a:extLst>
            </p:cNvPr>
            <p:cNvSpPr/>
            <p:nvPr/>
          </p:nvSpPr>
          <p:spPr>
            <a:xfrm rot="10800000">
              <a:off x="921963" y="4704435"/>
              <a:ext cx="349301" cy="3081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73">
              <a:extLst>
                <a:ext uri="{FF2B5EF4-FFF2-40B4-BE49-F238E27FC236}">
                  <a16:creationId xmlns:a16="http://schemas.microsoft.com/office/drawing/2014/main" id="{3302CD46-4A13-4BB5-9C2A-7BF560DCB43C}"/>
                </a:ext>
              </a:extLst>
            </p:cNvPr>
            <p:cNvSpPr/>
            <p:nvPr/>
          </p:nvSpPr>
          <p:spPr>
            <a:xfrm>
              <a:off x="413588" y="3952567"/>
              <a:ext cx="1366051" cy="905963"/>
            </a:xfrm>
            <a:prstGeom prst="roundRect">
              <a:avLst>
                <a:gd name="adj" fmla="val 95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600"/>
                </a:lnSpc>
              </a:pPr>
              <a:r>
                <a:rPr lang="ja-JP" altLang="en-US" sz="1100" b="1">
                  <a:solidFill>
                    <a:schemeClr val="bg1"/>
                  </a:solidFill>
                  <a:latin typeface="メイリオ" panose="020B0604030504040204" pitchFamily="50" charset="-128"/>
                  <a:ea typeface="メイリオ" panose="020B0604030504040204" pitchFamily="50" charset="-128"/>
                </a:rPr>
                <a:t>組織外共有禁止ルールなのに！</a:t>
              </a:r>
              <a:endParaRPr lang="en-US" altLang="ja-JP" sz="1100" b="1">
                <a:solidFill>
                  <a:schemeClr val="bg1"/>
                </a:solidFill>
                <a:latin typeface="メイリオ" panose="020B0604030504040204" pitchFamily="50" charset="-128"/>
                <a:ea typeface="メイリオ" panose="020B0604030504040204" pitchFamily="50" charset="-128"/>
              </a:endParaRPr>
            </a:p>
            <a:p>
              <a:pPr algn="ctr">
                <a:lnSpc>
                  <a:spcPts val="1600"/>
                </a:lnSpc>
              </a:pPr>
              <a:r>
                <a:rPr lang="ja-JP" altLang="en-US" sz="1100">
                  <a:solidFill>
                    <a:schemeClr val="bg1"/>
                  </a:solidFill>
                  <a:latin typeface="メイリオ" panose="020B0604030504040204" pitchFamily="50" charset="-128"/>
                  <a:ea typeface="メイリオ" panose="020B0604030504040204" pitchFamily="50" charset="-128"/>
                </a:rPr>
                <a:t>スグに確認だ</a:t>
              </a:r>
              <a:endParaRPr lang="en-US" altLang="ja-JP" sz="1100">
                <a:solidFill>
                  <a:schemeClr val="bg1"/>
                </a:solidFill>
                <a:latin typeface="メイリオ" panose="020B0604030504040204" pitchFamily="50" charset="-128"/>
                <a:ea typeface="メイリオ" panose="020B0604030504040204" pitchFamily="50" charset="-128"/>
              </a:endParaRPr>
            </a:p>
          </p:txBody>
        </p:sp>
      </p:grpSp>
      <p:grpSp>
        <p:nvGrpSpPr>
          <p:cNvPr id="26" name="グループ化 25">
            <a:extLst>
              <a:ext uri="{FF2B5EF4-FFF2-40B4-BE49-F238E27FC236}">
                <a16:creationId xmlns:a16="http://schemas.microsoft.com/office/drawing/2014/main" id="{CCD4BA8D-7EF6-E529-354B-0C47BD49B004}"/>
              </a:ext>
            </a:extLst>
          </p:cNvPr>
          <p:cNvGrpSpPr/>
          <p:nvPr/>
        </p:nvGrpSpPr>
        <p:grpSpPr>
          <a:xfrm>
            <a:off x="6450595" y="3952567"/>
            <a:ext cx="1366051" cy="1060059"/>
            <a:chOff x="413588" y="3952567"/>
            <a:chExt cx="1366051" cy="1060059"/>
          </a:xfrm>
          <a:solidFill>
            <a:srgbClr val="008CC8"/>
          </a:solidFill>
        </p:grpSpPr>
        <p:sp>
          <p:nvSpPr>
            <p:cNvPr id="27" name="三角形 72">
              <a:extLst>
                <a:ext uri="{FF2B5EF4-FFF2-40B4-BE49-F238E27FC236}">
                  <a16:creationId xmlns:a16="http://schemas.microsoft.com/office/drawing/2014/main" id="{43D080E9-DC29-EA70-5483-E734FC4916B4}"/>
                </a:ext>
              </a:extLst>
            </p:cNvPr>
            <p:cNvSpPr/>
            <p:nvPr/>
          </p:nvSpPr>
          <p:spPr>
            <a:xfrm rot="10800000">
              <a:off x="921963" y="4704435"/>
              <a:ext cx="349301" cy="3081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73">
              <a:extLst>
                <a:ext uri="{FF2B5EF4-FFF2-40B4-BE49-F238E27FC236}">
                  <a16:creationId xmlns:a16="http://schemas.microsoft.com/office/drawing/2014/main" id="{AAE061DC-0397-F9BA-191D-0873DCF278AE}"/>
                </a:ext>
              </a:extLst>
            </p:cNvPr>
            <p:cNvSpPr/>
            <p:nvPr/>
          </p:nvSpPr>
          <p:spPr>
            <a:xfrm>
              <a:off x="413588" y="3952567"/>
              <a:ext cx="1366051" cy="905963"/>
            </a:xfrm>
            <a:prstGeom prst="roundRect">
              <a:avLst>
                <a:gd name="adj" fmla="val 95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600"/>
                </a:lnSpc>
              </a:pPr>
              <a:r>
                <a:rPr lang="ja-JP" altLang="en-US" sz="1100">
                  <a:solidFill>
                    <a:schemeClr val="bg1"/>
                  </a:solidFill>
                  <a:latin typeface="メイリオ" panose="020B0604030504040204" pitchFamily="50" charset="-128"/>
                  <a:ea typeface="メイリオ" panose="020B0604030504040204" pitchFamily="50" charset="-128"/>
                </a:rPr>
                <a:t>あ！</a:t>
              </a:r>
              <a:r>
                <a:rPr lang="ja-JP" altLang="en-US" sz="1100" b="1">
                  <a:solidFill>
                    <a:schemeClr val="bg1"/>
                  </a:solidFill>
                  <a:latin typeface="メイリオ" panose="020B0604030504040204" pitchFamily="50" charset="-128"/>
                  <a:ea typeface="メイリオ" panose="020B0604030504040204" pitchFamily="50" charset="-128"/>
                </a:rPr>
                <a:t>ユーザ招待も</a:t>
              </a:r>
              <a:r>
                <a:rPr lang="en-US" altLang="ja-JP" sz="1100" b="1">
                  <a:solidFill>
                    <a:schemeClr val="bg1"/>
                  </a:solidFill>
                  <a:latin typeface="メイリオ" panose="020B0604030504040204" pitchFamily="50" charset="-128"/>
                  <a:ea typeface="メイリオ" panose="020B0604030504040204" pitchFamily="50" charset="-128"/>
                </a:rPr>
                <a:t>NG</a:t>
              </a:r>
              <a:r>
                <a:rPr lang="ja-JP" altLang="en-US" sz="1100" b="1">
                  <a:solidFill>
                    <a:schemeClr val="bg1"/>
                  </a:solidFill>
                  <a:latin typeface="メイリオ" panose="020B0604030504040204" pitchFamily="50" charset="-128"/>
                  <a:ea typeface="メイリオ" panose="020B0604030504040204" pitchFamily="50" charset="-128"/>
                </a:rPr>
                <a:t>だったんだ</a:t>
              </a:r>
              <a:endParaRPr lang="en-US" altLang="ja-JP" sz="1100" b="1">
                <a:solidFill>
                  <a:schemeClr val="bg1"/>
                </a:solidFill>
                <a:latin typeface="メイリオ" panose="020B0604030504040204" pitchFamily="50" charset="-128"/>
                <a:ea typeface="メイリオ" panose="020B0604030504040204" pitchFamily="50" charset="-128"/>
              </a:endParaRPr>
            </a:p>
            <a:p>
              <a:pPr algn="ctr">
                <a:lnSpc>
                  <a:spcPts val="1600"/>
                </a:lnSpc>
              </a:pPr>
              <a:r>
                <a:rPr lang="ja-JP" altLang="en-US" sz="1100">
                  <a:solidFill>
                    <a:schemeClr val="bg1"/>
                  </a:solidFill>
                  <a:latin typeface="メイリオ" panose="020B0604030504040204" pitchFamily="50" charset="-128"/>
                  <a:ea typeface="メイリオ" panose="020B0604030504040204" pitchFamily="50" charset="-128"/>
                </a:rPr>
                <a:t>取り消ししなきゃ</a:t>
              </a:r>
              <a:endParaRPr lang="en-US" altLang="ja-JP" sz="1100">
                <a:solidFill>
                  <a:schemeClr val="bg1"/>
                </a:solidFill>
                <a:latin typeface="メイリオ" panose="020B0604030504040204" pitchFamily="50" charset="-128"/>
                <a:ea typeface="メイリオ" panose="020B0604030504040204" pitchFamily="50" charset="-128"/>
              </a:endParaRPr>
            </a:p>
          </p:txBody>
        </p:sp>
      </p:grpSp>
      <p:grpSp>
        <p:nvGrpSpPr>
          <p:cNvPr id="31" name="グループ化 30">
            <a:extLst>
              <a:ext uri="{FF2B5EF4-FFF2-40B4-BE49-F238E27FC236}">
                <a16:creationId xmlns:a16="http://schemas.microsoft.com/office/drawing/2014/main" id="{50B196BA-A42B-678F-962B-9997E5A8F098}"/>
              </a:ext>
            </a:extLst>
          </p:cNvPr>
          <p:cNvGrpSpPr/>
          <p:nvPr/>
        </p:nvGrpSpPr>
        <p:grpSpPr>
          <a:xfrm>
            <a:off x="658074" y="4957934"/>
            <a:ext cx="234434" cy="316497"/>
            <a:chOff x="1046022" y="1819146"/>
            <a:chExt cx="684326" cy="923872"/>
          </a:xfrm>
        </p:grpSpPr>
        <p:sp>
          <p:nvSpPr>
            <p:cNvPr id="29" name="二等辺三角形 28">
              <a:extLst>
                <a:ext uri="{FF2B5EF4-FFF2-40B4-BE49-F238E27FC236}">
                  <a16:creationId xmlns:a16="http://schemas.microsoft.com/office/drawing/2014/main" id="{CE48734E-BE07-6597-097D-FD33DF622F0D}"/>
                </a:ext>
              </a:extLst>
            </p:cNvPr>
            <p:cNvSpPr/>
            <p:nvPr/>
          </p:nvSpPr>
          <p:spPr>
            <a:xfrm>
              <a:off x="1046022" y="1986116"/>
              <a:ext cx="684326" cy="589936"/>
            </a:xfrm>
            <a:prstGeom prst="triangle">
              <a:avLst>
                <a:gd name="adj" fmla="val 50928"/>
              </a:avLst>
            </a:prstGeom>
            <a:solidFill>
              <a:srgbClr val="C0000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30" name="テキスト ボックス 29">
              <a:extLst>
                <a:ext uri="{FF2B5EF4-FFF2-40B4-BE49-F238E27FC236}">
                  <a16:creationId xmlns:a16="http://schemas.microsoft.com/office/drawing/2014/main" id="{3B32D45A-725B-C2C6-918F-4088D5AFDAE8}"/>
                </a:ext>
              </a:extLst>
            </p:cNvPr>
            <p:cNvSpPr txBox="1"/>
            <p:nvPr/>
          </p:nvSpPr>
          <p:spPr>
            <a:xfrm>
              <a:off x="1156462" y="1819146"/>
              <a:ext cx="463447" cy="923872"/>
            </a:xfrm>
            <a:prstGeom prst="rect">
              <a:avLst/>
            </a:prstGeom>
            <a:noFill/>
          </p:spPr>
          <p:txBody>
            <a:bodyPr wrap="square" rtlCol="0">
              <a:spAutoFit/>
            </a:bodyPr>
            <a:lstStyle/>
            <a:p>
              <a:pPr algn="ctr">
                <a:lnSpc>
                  <a:spcPts val="2000"/>
                </a:lnSpc>
              </a:pPr>
              <a:r>
                <a:rPr kumimoji="1" lang="ja-JP" altLang="en-US" sz="1100" b="1">
                  <a:solidFill>
                    <a:schemeClr val="bg1"/>
                  </a:solidFill>
                </a:rPr>
                <a:t>！</a:t>
              </a:r>
              <a:endParaRPr kumimoji="1" lang="en-US" altLang="ja-JP" sz="1100" b="1">
                <a:solidFill>
                  <a:schemeClr val="bg1"/>
                </a:solidFill>
              </a:endParaRPr>
            </a:p>
          </p:txBody>
        </p:sp>
      </p:grpSp>
      <p:grpSp>
        <p:nvGrpSpPr>
          <p:cNvPr id="32" name="グループ化 31">
            <a:extLst>
              <a:ext uri="{FF2B5EF4-FFF2-40B4-BE49-F238E27FC236}">
                <a16:creationId xmlns:a16="http://schemas.microsoft.com/office/drawing/2014/main" id="{4A922CDE-13C4-C526-2402-454CF1FBC5D3}"/>
              </a:ext>
            </a:extLst>
          </p:cNvPr>
          <p:cNvGrpSpPr/>
          <p:nvPr/>
        </p:nvGrpSpPr>
        <p:grpSpPr>
          <a:xfrm>
            <a:off x="6881074" y="4957934"/>
            <a:ext cx="234434" cy="316497"/>
            <a:chOff x="1046022" y="1819146"/>
            <a:chExt cx="684326" cy="923872"/>
          </a:xfrm>
        </p:grpSpPr>
        <p:sp>
          <p:nvSpPr>
            <p:cNvPr id="33" name="二等辺三角形 32">
              <a:extLst>
                <a:ext uri="{FF2B5EF4-FFF2-40B4-BE49-F238E27FC236}">
                  <a16:creationId xmlns:a16="http://schemas.microsoft.com/office/drawing/2014/main" id="{AC6EAE85-1A14-2380-840D-5F4231928DC5}"/>
                </a:ext>
              </a:extLst>
            </p:cNvPr>
            <p:cNvSpPr/>
            <p:nvPr/>
          </p:nvSpPr>
          <p:spPr>
            <a:xfrm>
              <a:off x="1046022" y="1986116"/>
              <a:ext cx="684326" cy="589936"/>
            </a:xfrm>
            <a:prstGeom prst="triangle">
              <a:avLst>
                <a:gd name="adj" fmla="val 50928"/>
              </a:avLst>
            </a:prstGeom>
            <a:solidFill>
              <a:srgbClr val="C0000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34" name="テキスト ボックス 33">
              <a:extLst>
                <a:ext uri="{FF2B5EF4-FFF2-40B4-BE49-F238E27FC236}">
                  <a16:creationId xmlns:a16="http://schemas.microsoft.com/office/drawing/2014/main" id="{A60385D4-063D-7C40-92B3-733B963E2646}"/>
                </a:ext>
              </a:extLst>
            </p:cNvPr>
            <p:cNvSpPr txBox="1"/>
            <p:nvPr/>
          </p:nvSpPr>
          <p:spPr>
            <a:xfrm>
              <a:off x="1156462" y="1819146"/>
              <a:ext cx="463447" cy="923872"/>
            </a:xfrm>
            <a:prstGeom prst="rect">
              <a:avLst/>
            </a:prstGeom>
            <a:noFill/>
          </p:spPr>
          <p:txBody>
            <a:bodyPr wrap="square" rtlCol="0">
              <a:spAutoFit/>
            </a:bodyPr>
            <a:lstStyle/>
            <a:p>
              <a:pPr algn="ctr">
                <a:lnSpc>
                  <a:spcPts val="2000"/>
                </a:lnSpc>
              </a:pPr>
              <a:r>
                <a:rPr kumimoji="1" lang="ja-JP" altLang="en-US" sz="1100" b="1">
                  <a:solidFill>
                    <a:schemeClr val="bg1"/>
                  </a:solidFill>
                </a:rPr>
                <a:t>！</a:t>
              </a:r>
              <a:endParaRPr kumimoji="1" lang="en-US" altLang="ja-JP" sz="1100" b="1">
                <a:solidFill>
                  <a:schemeClr val="bg1"/>
                </a:solidFill>
              </a:endParaRPr>
            </a:p>
          </p:txBody>
        </p:sp>
      </p:grpSp>
    </p:spTree>
    <p:extLst>
      <p:ext uri="{BB962C8B-B14F-4D97-AF65-F5344CB8AC3E}">
        <p14:creationId xmlns:p14="http://schemas.microsoft.com/office/powerpoint/2010/main" val="3232105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コンピューターのスクリーンショット&#10;&#10;自動的に生成された説明">
            <a:extLst>
              <a:ext uri="{FF2B5EF4-FFF2-40B4-BE49-F238E27FC236}">
                <a16:creationId xmlns:a16="http://schemas.microsoft.com/office/drawing/2014/main" id="{406ED9F6-6CC4-53DA-A190-3AED4C483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7" y="1272259"/>
            <a:ext cx="10694126" cy="5205252"/>
          </a:xfrm>
          <a:prstGeom prst="rect">
            <a:avLst/>
          </a:prstGeom>
        </p:spPr>
      </p:pic>
      <p:sp>
        <p:nvSpPr>
          <p:cNvPr id="2" name="テキスト プレースホルダー 1">
            <a:extLst>
              <a:ext uri="{FF2B5EF4-FFF2-40B4-BE49-F238E27FC236}">
                <a16:creationId xmlns:a16="http://schemas.microsoft.com/office/drawing/2014/main" id="{2ADB7DAE-695F-921C-FD2B-569A567B2B35}"/>
              </a:ext>
            </a:extLst>
          </p:cNvPr>
          <p:cNvSpPr>
            <a:spLocks noGrp="1"/>
          </p:cNvSpPr>
          <p:nvPr>
            <p:ph type="body" sz="quarter" idx="15"/>
          </p:nvPr>
        </p:nvSpPr>
        <p:spPr/>
        <p:txBody>
          <a:bodyPr/>
          <a:lstStyle/>
          <a:p>
            <a:r>
              <a:rPr kumimoji="1" lang="ja-JP" altLang="en-US"/>
              <a:t>アラートの</a:t>
            </a:r>
            <a:r>
              <a:rPr lang="ja-JP" altLang="en-US"/>
              <a:t>詳細イメージ①</a:t>
            </a:r>
            <a:endParaRPr kumimoji="1" lang="ja-JP" altLang="en-US"/>
          </a:p>
        </p:txBody>
      </p:sp>
      <p:sp>
        <p:nvSpPr>
          <p:cNvPr id="3" name="テキスト プレースホルダー 2">
            <a:extLst>
              <a:ext uri="{FF2B5EF4-FFF2-40B4-BE49-F238E27FC236}">
                <a16:creationId xmlns:a16="http://schemas.microsoft.com/office/drawing/2014/main" id="{03C4CC8B-0444-5A46-4903-5E36035092E8}"/>
              </a:ext>
            </a:extLst>
          </p:cNvPr>
          <p:cNvSpPr>
            <a:spLocks noGrp="1"/>
          </p:cNvSpPr>
          <p:nvPr>
            <p:ph type="body" sz="quarter" idx="11"/>
          </p:nvPr>
        </p:nvSpPr>
        <p:spPr/>
        <p:txBody>
          <a:bodyPr/>
          <a:lstStyle/>
          <a:p>
            <a:r>
              <a:rPr kumimoji="1" lang="ja-JP" altLang="en-US"/>
              <a:t>サマリー画面では、どこの部署の誰が、何件アラートを発生させたかを確認できます</a:t>
            </a:r>
          </a:p>
        </p:txBody>
      </p:sp>
      <p:grpSp>
        <p:nvGrpSpPr>
          <p:cNvPr id="10" name="グループ化 9">
            <a:extLst>
              <a:ext uri="{FF2B5EF4-FFF2-40B4-BE49-F238E27FC236}">
                <a16:creationId xmlns:a16="http://schemas.microsoft.com/office/drawing/2014/main" id="{7DE9D2FF-C1CD-CAD3-689A-737D85A21BEA}"/>
              </a:ext>
            </a:extLst>
          </p:cNvPr>
          <p:cNvGrpSpPr/>
          <p:nvPr/>
        </p:nvGrpSpPr>
        <p:grpSpPr>
          <a:xfrm>
            <a:off x="1392198" y="1992645"/>
            <a:ext cx="9876692" cy="4382029"/>
            <a:chOff x="1775378" y="2288745"/>
            <a:chExt cx="9876692" cy="4382029"/>
          </a:xfrm>
        </p:grpSpPr>
        <p:sp>
          <p:nvSpPr>
            <p:cNvPr id="20" name="角丸四角形 70">
              <a:extLst>
                <a:ext uri="{FF2B5EF4-FFF2-40B4-BE49-F238E27FC236}">
                  <a16:creationId xmlns:a16="http://schemas.microsoft.com/office/drawing/2014/main" id="{685BE6D1-7E40-F94E-4E32-4C270B0120AD}"/>
                </a:ext>
              </a:extLst>
            </p:cNvPr>
            <p:cNvSpPr/>
            <p:nvPr/>
          </p:nvSpPr>
          <p:spPr>
            <a:xfrm>
              <a:off x="7445828" y="2747087"/>
              <a:ext cx="4206242" cy="3923687"/>
            </a:xfrm>
            <a:prstGeom prst="roundRect">
              <a:avLst>
                <a:gd name="adj" fmla="val 2056"/>
              </a:avLst>
            </a:prstGeom>
            <a:noFill/>
            <a:ln w="25400">
              <a:solidFill>
                <a:srgbClr val="FF7C7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73">
              <a:extLst>
                <a:ext uri="{FF2B5EF4-FFF2-40B4-BE49-F238E27FC236}">
                  <a16:creationId xmlns:a16="http://schemas.microsoft.com/office/drawing/2014/main" id="{9B894AF3-0D22-5FDC-AE49-7FB95877F838}"/>
                </a:ext>
              </a:extLst>
            </p:cNvPr>
            <p:cNvSpPr/>
            <p:nvPr/>
          </p:nvSpPr>
          <p:spPr>
            <a:xfrm>
              <a:off x="7844170" y="2288745"/>
              <a:ext cx="3579797" cy="284408"/>
            </a:xfrm>
            <a:prstGeom prst="roundRect">
              <a:avLst>
                <a:gd name="adj" fmla="val 9506"/>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200">
                  <a:solidFill>
                    <a:schemeClr val="bg1"/>
                  </a:solidFill>
                  <a:latin typeface="メイリオ" panose="020B0604030504040204" pitchFamily="50" charset="-128"/>
                  <a:ea typeface="メイリオ" panose="020B0604030504040204" pitchFamily="50" charset="-128"/>
                </a:rPr>
                <a:t>アラート種別毎のアラート数</a:t>
              </a:r>
              <a:endParaRPr lang="en-US" altLang="ja-JP" sz="1200">
                <a:solidFill>
                  <a:schemeClr val="bg1"/>
                </a:solidFill>
                <a:latin typeface="メイリオ" panose="020B0604030504040204" pitchFamily="50" charset="-128"/>
                <a:ea typeface="メイリオ" panose="020B0604030504040204" pitchFamily="50" charset="-128"/>
              </a:endParaRPr>
            </a:p>
          </p:txBody>
        </p:sp>
        <p:sp>
          <p:nvSpPr>
            <p:cNvPr id="30" name="角丸四角形 70">
              <a:extLst>
                <a:ext uri="{FF2B5EF4-FFF2-40B4-BE49-F238E27FC236}">
                  <a16:creationId xmlns:a16="http://schemas.microsoft.com/office/drawing/2014/main" id="{2A891A91-ED2A-8552-BDA8-D31C69BB6069}"/>
                </a:ext>
              </a:extLst>
            </p:cNvPr>
            <p:cNvSpPr/>
            <p:nvPr/>
          </p:nvSpPr>
          <p:spPr>
            <a:xfrm>
              <a:off x="1775378" y="2747222"/>
              <a:ext cx="3265420" cy="3923552"/>
            </a:xfrm>
            <a:prstGeom prst="roundRect">
              <a:avLst>
                <a:gd name="adj" fmla="val 2056"/>
              </a:avLst>
            </a:prstGeom>
            <a:noFill/>
            <a:ln w="25400">
              <a:solidFill>
                <a:srgbClr val="FF7C7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3">
              <a:extLst>
                <a:ext uri="{FF2B5EF4-FFF2-40B4-BE49-F238E27FC236}">
                  <a16:creationId xmlns:a16="http://schemas.microsoft.com/office/drawing/2014/main" id="{D8923235-9C67-0D59-DB18-4907556E2108}"/>
                </a:ext>
              </a:extLst>
            </p:cNvPr>
            <p:cNvSpPr/>
            <p:nvPr/>
          </p:nvSpPr>
          <p:spPr>
            <a:xfrm>
              <a:off x="1775378" y="2298386"/>
              <a:ext cx="3013166" cy="279098"/>
            </a:xfrm>
            <a:prstGeom prst="roundRect">
              <a:avLst>
                <a:gd name="adj" fmla="val 9506"/>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200">
                  <a:solidFill>
                    <a:schemeClr val="bg1"/>
                  </a:solidFill>
                  <a:latin typeface="メイリオ" panose="020B0604030504040204" pitchFamily="50" charset="-128"/>
                  <a:ea typeface="メイリオ" panose="020B0604030504040204" pitchFamily="50" charset="-128"/>
                </a:rPr>
                <a:t>どの部署の誰が</a:t>
              </a:r>
              <a:endParaRPr lang="en-US" altLang="ja-JP" sz="1200">
                <a:solidFill>
                  <a:schemeClr val="bg1"/>
                </a:solidFill>
                <a:latin typeface="メイリオ" panose="020B0604030504040204" pitchFamily="50" charset="-128"/>
                <a:ea typeface="メイリオ" panose="020B0604030504040204" pitchFamily="50" charset="-128"/>
              </a:endParaRPr>
            </a:p>
          </p:txBody>
        </p:sp>
        <p:pic>
          <p:nvPicPr>
            <p:cNvPr id="4" name="グラフィックス 3">
              <a:extLst>
                <a:ext uri="{FF2B5EF4-FFF2-40B4-BE49-F238E27FC236}">
                  <a16:creationId xmlns:a16="http://schemas.microsoft.com/office/drawing/2014/main" id="{92F57DE0-4138-0328-2AF7-DADFA4F162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5828" y="2716158"/>
              <a:ext cx="489742" cy="592846"/>
            </a:xfrm>
            <a:prstGeom prst="rect">
              <a:avLst/>
            </a:prstGeom>
          </p:spPr>
        </p:pic>
        <p:sp>
          <p:nvSpPr>
            <p:cNvPr id="5" name="フリーフォーム: 図形 4">
              <a:extLst>
                <a:ext uri="{FF2B5EF4-FFF2-40B4-BE49-F238E27FC236}">
                  <a16:creationId xmlns:a16="http://schemas.microsoft.com/office/drawing/2014/main" id="{4EDD3B4D-66BB-1F11-E4CD-552B19AA5094}"/>
                </a:ext>
              </a:extLst>
            </p:cNvPr>
            <p:cNvSpPr/>
            <p:nvPr/>
          </p:nvSpPr>
          <p:spPr>
            <a:xfrm flipH="1">
              <a:off x="6820580" y="3226797"/>
              <a:ext cx="1302750" cy="914400"/>
            </a:xfrm>
            <a:custGeom>
              <a:avLst/>
              <a:gdLst>
                <a:gd name="connsiteX0" fmla="*/ 617208 w 2009597"/>
                <a:gd name="connsiteY0" fmla="*/ 0 h 516178"/>
                <a:gd name="connsiteX1" fmla="*/ 700001 w 2009597"/>
                <a:gd name="connsiteY1" fmla="*/ 208281 h 516178"/>
                <a:gd name="connsiteX2" fmla="*/ 1980328 w 2009597"/>
                <a:gd name="connsiteY2" fmla="*/ 208281 h 516178"/>
                <a:gd name="connsiteX3" fmla="*/ 2009597 w 2009597"/>
                <a:gd name="connsiteY3" fmla="*/ 237550 h 516178"/>
                <a:gd name="connsiteX4" fmla="*/ 2009597 w 2009597"/>
                <a:gd name="connsiteY4" fmla="*/ 486909 h 516178"/>
                <a:gd name="connsiteX5" fmla="*/ 1980328 w 2009597"/>
                <a:gd name="connsiteY5" fmla="*/ 516178 h 516178"/>
                <a:gd name="connsiteX6" fmla="*/ 29269 w 2009597"/>
                <a:gd name="connsiteY6" fmla="*/ 516178 h 516178"/>
                <a:gd name="connsiteX7" fmla="*/ 0 w 2009597"/>
                <a:gd name="connsiteY7" fmla="*/ 486909 h 516178"/>
                <a:gd name="connsiteX8" fmla="*/ 0 w 2009597"/>
                <a:gd name="connsiteY8" fmla="*/ 237550 h 516178"/>
                <a:gd name="connsiteX9" fmla="*/ 29269 w 2009597"/>
                <a:gd name="connsiteY9" fmla="*/ 208281 h 516178"/>
                <a:gd name="connsiteX10" fmla="*/ 534414 w 2009597"/>
                <a:gd name="connsiteY10" fmla="*/ 208281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9597" h="516178">
                  <a:moveTo>
                    <a:pt x="617208" y="0"/>
                  </a:moveTo>
                  <a:lnTo>
                    <a:pt x="700001" y="208281"/>
                  </a:lnTo>
                  <a:lnTo>
                    <a:pt x="1980328" y="208281"/>
                  </a:lnTo>
                  <a:cubicBezTo>
                    <a:pt x="1996493" y="208281"/>
                    <a:pt x="2009597" y="221385"/>
                    <a:pt x="2009597" y="237550"/>
                  </a:cubicBezTo>
                  <a:lnTo>
                    <a:pt x="2009597" y="486909"/>
                  </a:lnTo>
                  <a:cubicBezTo>
                    <a:pt x="2009597" y="503074"/>
                    <a:pt x="1996493" y="516178"/>
                    <a:pt x="1980328" y="516178"/>
                  </a:cubicBezTo>
                  <a:lnTo>
                    <a:pt x="29269" y="516178"/>
                  </a:lnTo>
                  <a:cubicBezTo>
                    <a:pt x="13104" y="516178"/>
                    <a:pt x="0" y="503074"/>
                    <a:pt x="0" y="486909"/>
                  </a:cubicBezTo>
                  <a:lnTo>
                    <a:pt x="0" y="237550"/>
                  </a:lnTo>
                  <a:cubicBezTo>
                    <a:pt x="0" y="221385"/>
                    <a:pt x="13104" y="208281"/>
                    <a:pt x="29269" y="208281"/>
                  </a:cubicBezTo>
                  <a:lnTo>
                    <a:pt x="534414" y="208281"/>
                  </a:lnTo>
                  <a:close/>
                </a:path>
              </a:pathLst>
            </a:custGeom>
            <a:solidFill>
              <a:schemeClr val="bg1"/>
            </a:solidFill>
            <a:ln w="22225" cap="rnd">
              <a:solidFill>
                <a:srgbClr val="FF7C79"/>
              </a:solidFill>
              <a:round/>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pPr algn="ctr"/>
              <a:endParaRPr lang="en-US" altLang="ja-JP" sz="1200" b="1">
                <a:solidFill>
                  <a:schemeClr val="bg1"/>
                </a:solidFill>
              </a:endParaRPr>
            </a:p>
          </p:txBody>
        </p:sp>
        <p:sp>
          <p:nvSpPr>
            <p:cNvPr id="6" name="テキスト ボックス 5">
              <a:extLst>
                <a:ext uri="{FF2B5EF4-FFF2-40B4-BE49-F238E27FC236}">
                  <a16:creationId xmlns:a16="http://schemas.microsoft.com/office/drawing/2014/main" id="{87C57622-9BA3-5C1C-66A1-23C63DE3F4A7}"/>
                </a:ext>
              </a:extLst>
            </p:cNvPr>
            <p:cNvSpPr txBox="1"/>
            <p:nvPr/>
          </p:nvSpPr>
          <p:spPr>
            <a:xfrm>
              <a:off x="6814226" y="3625030"/>
              <a:ext cx="1309104" cy="516167"/>
            </a:xfrm>
            <a:prstGeom prst="rect">
              <a:avLst/>
            </a:prstGeom>
            <a:noFill/>
          </p:spPr>
          <p:txBody>
            <a:bodyPr wrap="square">
              <a:spAutoFit/>
            </a:bodyPr>
            <a:lstStyle/>
            <a:p>
              <a:pPr algn="ctr">
                <a:lnSpc>
                  <a:spcPts val="1700"/>
                </a:lnSpc>
              </a:pPr>
              <a:r>
                <a:rPr lang="en-US" altLang="ja-JP" sz="1100" b="1">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1100" b="1">
                  <a:solidFill>
                    <a:schemeClr val="tx1">
                      <a:lumMod val="75000"/>
                      <a:lumOff val="25000"/>
                    </a:schemeClr>
                  </a:solidFill>
                  <a:latin typeface="メイリオ" panose="020B0604030504040204" pitchFamily="50" charset="-128"/>
                  <a:ea typeface="メイリオ" panose="020B0604030504040204" pitchFamily="50" charset="-128"/>
                </a:rPr>
                <a:t>件もアラートが</a:t>
              </a:r>
              <a:endParaRPr lang="en-US" altLang="ja-JP" sz="11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1700"/>
                </a:lnSpc>
              </a:pPr>
              <a:r>
                <a:rPr lang="ja-JP" altLang="en-US" sz="1100" b="1">
                  <a:solidFill>
                    <a:schemeClr val="tx1">
                      <a:lumMod val="75000"/>
                      <a:lumOff val="25000"/>
                    </a:schemeClr>
                  </a:solidFill>
                  <a:latin typeface="メイリオ" panose="020B0604030504040204" pitchFamily="50" charset="-128"/>
                  <a:ea typeface="メイリオ" panose="020B0604030504040204" pitchFamily="50" charset="-128"/>
                </a:rPr>
                <a:t>発生している</a:t>
              </a:r>
              <a:endParaRPr lang="en-US" altLang="ja-JP" sz="1100" b="1">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95629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5DAC8-3900-96D4-5E84-3DA01FF4DD2C}"/>
            </a:ext>
          </a:extLst>
        </p:cNvPr>
        <p:cNvGrpSpPr/>
        <p:nvPr/>
      </p:nvGrpSpPr>
      <p:grpSpPr>
        <a:xfrm>
          <a:off x="0" y="0"/>
          <a:ext cx="0" cy="0"/>
          <a:chOff x="0" y="0"/>
          <a:chExt cx="0" cy="0"/>
        </a:xfrm>
      </p:grpSpPr>
      <p:pic>
        <p:nvPicPr>
          <p:cNvPr id="9" name="図 8" descr="テーブル&#10;&#10;自動的に生成された説明">
            <a:extLst>
              <a:ext uri="{FF2B5EF4-FFF2-40B4-BE49-F238E27FC236}">
                <a16:creationId xmlns:a16="http://schemas.microsoft.com/office/drawing/2014/main" id="{2E2098DF-3640-3ABB-86BF-9D9E038CA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1470120"/>
            <a:ext cx="10607040" cy="3331090"/>
          </a:xfrm>
          <a:prstGeom prst="rect">
            <a:avLst/>
          </a:prstGeom>
          <a:ln>
            <a:solidFill>
              <a:schemeClr val="tx1">
                <a:lumMod val="50000"/>
                <a:lumOff val="50000"/>
              </a:schemeClr>
            </a:solidFill>
          </a:ln>
        </p:spPr>
      </p:pic>
      <p:sp>
        <p:nvSpPr>
          <p:cNvPr id="2" name="テキスト プレースホルダー 1">
            <a:extLst>
              <a:ext uri="{FF2B5EF4-FFF2-40B4-BE49-F238E27FC236}">
                <a16:creationId xmlns:a16="http://schemas.microsoft.com/office/drawing/2014/main" id="{467CBA6B-E7E7-9310-B9F7-5EDC1E553A1F}"/>
              </a:ext>
            </a:extLst>
          </p:cNvPr>
          <p:cNvSpPr>
            <a:spLocks noGrp="1"/>
          </p:cNvSpPr>
          <p:nvPr>
            <p:ph type="body" sz="quarter" idx="15"/>
          </p:nvPr>
        </p:nvSpPr>
        <p:spPr/>
        <p:txBody>
          <a:bodyPr/>
          <a:lstStyle/>
          <a:p>
            <a:r>
              <a:rPr lang="ja-JP" altLang="en-US"/>
              <a:t>アラートの詳細イメージ②</a:t>
            </a:r>
            <a:endParaRPr kumimoji="1" lang="ja-JP" altLang="en-US"/>
          </a:p>
        </p:txBody>
      </p:sp>
      <p:sp>
        <p:nvSpPr>
          <p:cNvPr id="3" name="テキスト プレースホルダー 2">
            <a:extLst>
              <a:ext uri="{FF2B5EF4-FFF2-40B4-BE49-F238E27FC236}">
                <a16:creationId xmlns:a16="http://schemas.microsoft.com/office/drawing/2014/main" id="{2EBDE359-8E10-E4AD-BC6F-B818801B76FF}"/>
              </a:ext>
            </a:extLst>
          </p:cNvPr>
          <p:cNvSpPr>
            <a:spLocks noGrp="1"/>
          </p:cNvSpPr>
          <p:nvPr>
            <p:ph type="body" sz="quarter" idx="11"/>
          </p:nvPr>
        </p:nvSpPr>
        <p:spPr/>
        <p:txBody>
          <a:bodyPr/>
          <a:lstStyle/>
          <a:p>
            <a:r>
              <a:rPr kumimoji="1" lang="ja-JP" altLang="en-US"/>
              <a:t>「いつ」「誰が」「なんの操作違反をしたのか」、レポートから詳細も確認可能</a:t>
            </a:r>
          </a:p>
        </p:txBody>
      </p:sp>
      <p:sp>
        <p:nvSpPr>
          <p:cNvPr id="5" name="フリーフォーム: 図形 4">
            <a:extLst>
              <a:ext uri="{FF2B5EF4-FFF2-40B4-BE49-F238E27FC236}">
                <a16:creationId xmlns:a16="http://schemas.microsoft.com/office/drawing/2014/main" id="{C3DD0A22-6E5B-297C-5788-21A203CCC507}"/>
              </a:ext>
            </a:extLst>
          </p:cNvPr>
          <p:cNvSpPr/>
          <p:nvPr/>
        </p:nvSpPr>
        <p:spPr>
          <a:xfrm flipH="1">
            <a:off x="4849900" y="3438697"/>
            <a:ext cx="5025437" cy="946150"/>
          </a:xfrm>
          <a:custGeom>
            <a:avLst/>
            <a:gdLst>
              <a:gd name="connsiteX0" fmla="*/ 617208 w 2009597"/>
              <a:gd name="connsiteY0" fmla="*/ 0 h 516178"/>
              <a:gd name="connsiteX1" fmla="*/ 700001 w 2009597"/>
              <a:gd name="connsiteY1" fmla="*/ 208281 h 516178"/>
              <a:gd name="connsiteX2" fmla="*/ 1980328 w 2009597"/>
              <a:gd name="connsiteY2" fmla="*/ 208281 h 516178"/>
              <a:gd name="connsiteX3" fmla="*/ 2009597 w 2009597"/>
              <a:gd name="connsiteY3" fmla="*/ 237550 h 516178"/>
              <a:gd name="connsiteX4" fmla="*/ 2009597 w 2009597"/>
              <a:gd name="connsiteY4" fmla="*/ 486909 h 516178"/>
              <a:gd name="connsiteX5" fmla="*/ 1980328 w 2009597"/>
              <a:gd name="connsiteY5" fmla="*/ 516178 h 516178"/>
              <a:gd name="connsiteX6" fmla="*/ 29269 w 2009597"/>
              <a:gd name="connsiteY6" fmla="*/ 516178 h 516178"/>
              <a:gd name="connsiteX7" fmla="*/ 0 w 2009597"/>
              <a:gd name="connsiteY7" fmla="*/ 486909 h 516178"/>
              <a:gd name="connsiteX8" fmla="*/ 0 w 2009597"/>
              <a:gd name="connsiteY8" fmla="*/ 237550 h 516178"/>
              <a:gd name="connsiteX9" fmla="*/ 29269 w 2009597"/>
              <a:gd name="connsiteY9" fmla="*/ 208281 h 516178"/>
              <a:gd name="connsiteX10" fmla="*/ 534414 w 2009597"/>
              <a:gd name="connsiteY10" fmla="*/ 208281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9597" h="516178">
                <a:moveTo>
                  <a:pt x="617208" y="0"/>
                </a:moveTo>
                <a:lnTo>
                  <a:pt x="700001" y="208281"/>
                </a:lnTo>
                <a:lnTo>
                  <a:pt x="1980328" y="208281"/>
                </a:lnTo>
                <a:cubicBezTo>
                  <a:pt x="1996493" y="208281"/>
                  <a:pt x="2009597" y="221385"/>
                  <a:pt x="2009597" y="237550"/>
                </a:cubicBezTo>
                <a:lnTo>
                  <a:pt x="2009597" y="486909"/>
                </a:lnTo>
                <a:cubicBezTo>
                  <a:pt x="2009597" y="503074"/>
                  <a:pt x="1996493" y="516178"/>
                  <a:pt x="1980328" y="516178"/>
                </a:cubicBezTo>
                <a:lnTo>
                  <a:pt x="29269" y="516178"/>
                </a:lnTo>
                <a:cubicBezTo>
                  <a:pt x="13104" y="516178"/>
                  <a:pt x="0" y="503074"/>
                  <a:pt x="0" y="486909"/>
                </a:cubicBezTo>
                <a:lnTo>
                  <a:pt x="0" y="237550"/>
                </a:lnTo>
                <a:cubicBezTo>
                  <a:pt x="0" y="221385"/>
                  <a:pt x="13104" y="208281"/>
                  <a:pt x="29269" y="208281"/>
                </a:cubicBezTo>
                <a:lnTo>
                  <a:pt x="534414" y="208281"/>
                </a:lnTo>
                <a:close/>
              </a:path>
            </a:pathLst>
          </a:custGeom>
          <a:solidFill>
            <a:schemeClr val="bg1"/>
          </a:solidFill>
          <a:ln w="22225" cap="rnd">
            <a:solidFill>
              <a:srgbClr val="FF7C79"/>
            </a:solidFill>
            <a:round/>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pPr algn="ctr"/>
            <a:endParaRPr lang="en-US" altLang="ja-JP" sz="1200" b="1">
              <a:solidFill>
                <a:schemeClr val="bg1"/>
              </a:solidFill>
            </a:endParaRPr>
          </a:p>
        </p:txBody>
      </p:sp>
      <p:sp>
        <p:nvSpPr>
          <p:cNvPr id="7" name="テキスト ボックス 6">
            <a:extLst>
              <a:ext uri="{FF2B5EF4-FFF2-40B4-BE49-F238E27FC236}">
                <a16:creationId xmlns:a16="http://schemas.microsoft.com/office/drawing/2014/main" id="{15744618-3609-D4B2-50CD-D13B24745A0F}"/>
              </a:ext>
            </a:extLst>
          </p:cNvPr>
          <p:cNvSpPr txBox="1"/>
          <p:nvPr/>
        </p:nvSpPr>
        <p:spPr>
          <a:xfrm>
            <a:off x="4780046" y="3892493"/>
            <a:ext cx="4912728" cy="516167"/>
          </a:xfrm>
          <a:prstGeom prst="rect">
            <a:avLst/>
          </a:prstGeom>
          <a:noFill/>
        </p:spPr>
        <p:txBody>
          <a:bodyPr wrap="square" lIns="91440" tIns="45720" rIns="91440" bIns="45720" anchor="t">
            <a:spAutoFit/>
          </a:bodyPr>
          <a:lstStyle/>
          <a:p>
            <a:pPr algn="ctr">
              <a:lnSpc>
                <a:spcPts val="1700"/>
              </a:lnSpc>
            </a:pPr>
            <a:r>
              <a:rPr lang="en-US" altLang="ja-JP" sz="1100" b="1">
                <a:solidFill>
                  <a:schemeClr val="tx1">
                    <a:lumMod val="75000"/>
                    <a:lumOff val="25000"/>
                  </a:schemeClr>
                </a:solidFill>
                <a:latin typeface="メイリオ"/>
                <a:ea typeface="メイリオ"/>
              </a:rPr>
              <a:t>「</a:t>
            </a:r>
            <a:r>
              <a:rPr lang="en-US" altLang="ja-JP" sz="1100" b="1" err="1">
                <a:solidFill>
                  <a:schemeClr val="tx1">
                    <a:lumMod val="75000"/>
                    <a:lumOff val="25000"/>
                  </a:schemeClr>
                </a:solidFill>
                <a:latin typeface="メイリオ"/>
                <a:ea typeface="メイリオ"/>
              </a:rPr>
              <a:t>関東エリアの顧客情報」のファイルや</a:t>
            </a:r>
            <a:r>
              <a:rPr lang="en-US" altLang="ja-JP" sz="1100" b="1">
                <a:solidFill>
                  <a:schemeClr val="tx1">
                    <a:lumMod val="75000"/>
                    <a:lumOff val="25000"/>
                  </a:schemeClr>
                </a:solidFill>
                <a:latin typeface="メイリオ"/>
                <a:ea typeface="メイリオ"/>
              </a:rPr>
              <a:t>、「</a:t>
            </a:r>
            <a:r>
              <a:rPr lang="en-US" altLang="ja-JP" sz="1100" b="1" err="1">
                <a:solidFill>
                  <a:schemeClr val="tx1">
                    <a:lumMod val="75000"/>
                    <a:lumOff val="25000"/>
                  </a:schemeClr>
                </a:solidFill>
                <a:latin typeface="メイリオ"/>
                <a:ea typeface="メイリオ"/>
              </a:rPr>
              <a:t>プロダクトロードマップ」のファイルが共有されている！本人に詳細を確認しよう</a:t>
            </a:r>
            <a:r>
              <a:rPr lang="en-US" altLang="ja-JP" sz="1100" b="1">
                <a:solidFill>
                  <a:schemeClr val="tx1">
                    <a:lumMod val="75000"/>
                    <a:lumOff val="25000"/>
                  </a:schemeClr>
                </a:solidFill>
                <a:latin typeface="メイリオ"/>
                <a:ea typeface="メイリオ"/>
              </a:rPr>
              <a:t>！</a:t>
            </a:r>
            <a:endParaRPr lang="en-US">
              <a:solidFill>
                <a:schemeClr val="tx1">
                  <a:lumMod val="75000"/>
                  <a:lumOff val="25000"/>
                </a:schemeClr>
              </a:solidFill>
              <a:ea typeface="Calibri"/>
              <a:cs typeface="Calibri"/>
            </a:endParaRPr>
          </a:p>
        </p:txBody>
      </p:sp>
    </p:spTree>
    <p:extLst>
      <p:ext uri="{BB962C8B-B14F-4D97-AF65-F5344CB8AC3E}">
        <p14:creationId xmlns:p14="http://schemas.microsoft.com/office/powerpoint/2010/main" val="258874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1396BD6F-9DD5-1083-1DBD-7DD737823B35}"/>
              </a:ext>
            </a:extLst>
          </p:cNvPr>
          <p:cNvSpPr/>
          <p:nvPr/>
        </p:nvSpPr>
        <p:spPr>
          <a:xfrm>
            <a:off x="385881" y="2156460"/>
            <a:ext cx="8348544" cy="10490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a:extLst>
              <a:ext uri="{FF2B5EF4-FFF2-40B4-BE49-F238E27FC236}">
                <a16:creationId xmlns:a16="http://schemas.microsoft.com/office/drawing/2014/main" id="{C18196D9-DBCA-5142-ABF4-043D555241CA}"/>
              </a:ext>
            </a:extLst>
          </p:cNvPr>
          <p:cNvSpPr>
            <a:spLocks noGrp="1"/>
          </p:cNvSpPr>
          <p:nvPr>
            <p:ph type="body" sz="quarter" idx="15"/>
          </p:nvPr>
        </p:nvSpPr>
        <p:spPr/>
        <p:txBody>
          <a:bodyPr/>
          <a:lstStyle/>
          <a:p>
            <a:r>
              <a:rPr kumimoji="1" lang="en-US" altLang="ja-JP"/>
              <a:t>LANSCOPE </a:t>
            </a:r>
            <a:r>
              <a:rPr kumimoji="1" lang="ja-JP" altLang="en-US"/>
              <a:t>セキュリティオーディター事例</a:t>
            </a:r>
          </a:p>
        </p:txBody>
      </p:sp>
      <p:sp>
        <p:nvSpPr>
          <p:cNvPr id="4" name="テキスト ボックス 3">
            <a:extLst>
              <a:ext uri="{FF2B5EF4-FFF2-40B4-BE49-F238E27FC236}">
                <a16:creationId xmlns:a16="http://schemas.microsoft.com/office/drawing/2014/main" id="{BE49A88D-0EBF-F877-9B5D-0F36388797E2}"/>
              </a:ext>
            </a:extLst>
          </p:cNvPr>
          <p:cNvSpPr txBox="1">
            <a:spLocks noChangeArrowheads="1"/>
          </p:cNvSpPr>
          <p:nvPr/>
        </p:nvSpPr>
        <p:spPr bwMode="auto">
          <a:xfrm>
            <a:off x="343147" y="896741"/>
            <a:ext cx="8659586" cy="106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nchor="t">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a:lnSpc>
                <a:spcPct val="150000"/>
              </a:lnSpc>
            </a:pPr>
            <a:r>
              <a:rPr lang="ja-JP" altLang="en-US" sz="2200" b="1">
                <a:solidFill>
                  <a:schemeClr val="tx1">
                    <a:lumMod val="65000"/>
                    <a:lumOff val="35000"/>
                  </a:schemeClr>
                </a:solidFill>
                <a:latin typeface="Meiryo"/>
                <a:ea typeface="Meiryo"/>
              </a:rPr>
              <a:t>Microsoft 365 の仕様変更によるセキュリティリスクを見える化</a:t>
            </a:r>
            <a:endParaRPr lang="en-US" altLang="ja-JP" sz="2200">
              <a:solidFill>
                <a:schemeClr val="tx1">
                  <a:lumMod val="65000"/>
                  <a:lumOff val="35000"/>
                </a:schemeClr>
              </a:solidFill>
              <a:cs typeface="Arial" charset="0"/>
            </a:endParaRPr>
          </a:p>
          <a:p>
            <a:pPr>
              <a:lnSpc>
                <a:spcPct val="150000"/>
              </a:lnSpc>
            </a:pPr>
            <a:r>
              <a:rPr lang="ja-JP" altLang="en-US" sz="2200" b="1">
                <a:solidFill>
                  <a:schemeClr val="tx1">
                    <a:lumMod val="65000"/>
                    <a:lumOff val="35000"/>
                  </a:schemeClr>
                </a:solidFill>
                <a:latin typeface="Meiryo"/>
                <a:ea typeface="Meiryo"/>
              </a:rPr>
              <a:t>ルールに反する情報共有を管理者と従業員にアラートで通知</a:t>
            </a:r>
            <a:endParaRPr lang="ja-JP" altLang="ja-JP" sz="2200">
              <a:solidFill>
                <a:schemeClr val="tx1">
                  <a:lumMod val="65000"/>
                  <a:lumOff val="35000"/>
                </a:schemeClr>
              </a:solidFill>
              <a:cs typeface="Arial"/>
            </a:endParaRPr>
          </a:p>
        </p:txBody>
      </p:sp>
      <p:sp>
        <p:nvSpPr>
          <p:cNvPr id="14" name="正方形/長方形 13">
            <a:extLst>
              <a:ext uri="{FF2B5EF4-FFF2-40B4-BE49-F238E27FC236}">
                <a16:creationId xmlns:a16="http://schemas.microsoft.com/office/drawing/2014/main" id="{07AB373A-933C-3ECF-4A70-6F0A20056970}"/>
              </a:ext>
            </a:extLst>
          </p:cNvPr>
          <p:cNvSpPr/>
          <p:nvPr/>
        </p:nvSpPr>
        <p:spPr>
          <a:xfrm>
            <a:off x="9012820" y="694455"/>
            <a:ext cx="2863078" cy="2511071"/>
          </a:xfrm>
          <a:prstGeom prst="rect">
            <a:avLst/>
          </a:prstGeom>
          <a:solidFill>
            <a:schemeClr val="bg1">
              <a:alpha val="95000"/>
            </a:schemeClr>
          </a:solidFill>
          <a:ln w="6350">
            <a:solidFill>
              <a:srgbClr val="2F8CC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36" name="角丸四角形 15">
            <a:extLst>
              <a:ext uri="{FF2B5EF4-FFF2-40B4-BE49-F238E27FC236}">
                <a16:creationId xmlns:a16="http://schemas.microsoft.com/office/drawing/2014/main" id="{64F2A73C-E0EA-046A-044D-1A82B55135E1}"/>
              </a:ext>
            </a:extLst>
          </p:cNvPr>
          <p:cNvSpPr/>
          <p:nvPr/>
        </p:nvSpPr>
        <p:spPr>
          <a:xfrm>
            <a:off x="9172387" y="1246314"/>
            <a:ext cx="1261884" cy="27215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kumimoji="1" lang="ja-JP" altLang="en-US" sz="1000">
                <a:solidFill>
                  <a:schemeClr val="tx1">
                    <a:lumMod val="65000"/>
                    <a:lumOff val="35000"/>
                  </a:schemeClr>
                </a:solidFill>
                <a:latin typeface="メイリオ" panose="020B0604030504040204" pitchFamily="50" charset="-128"/>
                <a:ea typeface="メイリオ" panose="020B0604030504040204" pitchFamily="50" charset="-128"/>
              </a:rPr>
              <a:t>デバイス数</a:t>
            </a:r>
          </a:p>
        </p:txBody>
      </p:sp>
      <p:sp>
        <p:nvSpPr>
          <p:cNvPr id="37" name="角丸四角形 16">
            <a:extLst>
              <a:ext uri="{FF2B5EF4-FFF2-40B4-BE49-F238E27FC236}">
                <a16:creationId xmlns:a16="http://schemas.microsoft.com/office/drawing/2014/main" id="{709D852A-ADB3-7104-DA4B-E5896B46C331}"/>
              </a:ext>
            </a:extLst>
          </p:cNvPr>
          <p:cNvSpPr/>
          <p:nvPr/>
        </p:nvSpPr>
        <p:spPr>
          <a:xfrm>
            <a:off x="9172387" y="1670160"/>
            <a:ext cx="1261884" cy="27215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kumimoji="1" lang="ja-JP" altLang="en-US" sz="1000">
                <a:solidFill>
                  <a:schemeClr val="tx1">
                    <a:lumMod val="65000"/>
                    <a:lumOff val="35000"/>
                  </a:schemeClr>
                </a:solidFill>
                <a:latin typeface="メイリオ" panose="020B0604030504040204" pitchFamily="50" charset="-128"/>
                <a:ea typeface="メイリオ" panose="020B0604030504040204" pitchFamily="50" charset="-128"/>
              </a:rPr>
              <a:t>担当部署</a:t>
            </a:r>
          </a:p>
        </p:txBody>
      </p:sp>
      <p:sp>
        <p:nvSpPr>
          <p:cNvPr id="38" name="テキスト ボックス 37">
            <a:extLst>
              <a:ext uri="{FF2B5EF4-FFF2-40B4-BE49-F238E27FC236}">
                <a16:creationId xmlns:a16="http://schemas.microsoft.com/office/drawing/2014/main" id="{09DE8778-A947-CD58-7935-8B8BD0FE3970}"/>
              </a:ext>
            </a:extLst>
          </p:cNvPr>
          <p:cNvSpPr txBox="1"/>
          <p:nvPr/>
        </p:nvSpPr>
        <p:spPr>
          <a:xfrm>
            <a:off x="10525807" y="1249831"/>
            <a:ext cx="553357" cy="246221"/>
          </a:xfrm>
          <a:prstGeom prst="rect">
            <a:avLst/>
          </a:prstGeom>
          <a:noFill/>
        </p:spPr>
        <p:txBody>
          <a:bodyPr wrap="none" rtlCol="0">
            <a:spAutoFit/>
          </a:bodyPr>
          <a:lstStyle/>
          <a:p>
            <a:r>
              <a:rPr kumimoji="1" lang="en-US" altLang="ja-JP" sz="10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520</a:t>
            </a:r>
            <a:r>
              <a:rPr kumimoji="1" lang="ja-JP" altLang="en-US" sz="10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名</a:t>
            </a:r>
          </a:p>
        </p:txBody>
      </p:sp>
      <p:sp>
        <p:nvSpPr>
          <p:cNvPr id="39" name="テキスト ボックス 38">
            <a:extLst>
              <a:ext uri="{FF2B5EF4-FFF2-40B4-BE49-F238E27FC236}">
                <a16:creationId xmlns:a16="http://schemas.microsoft.com/office/drawing/2014/main" id="{907B5C28-E318-1971-18E8-6CC86DA0DA2F}"/>
              </a:ext>
            </a:extLst>
          </p:cNvPr>
          <p:cNvSpPr txBox="1"/>
          <p:nvPr/>
        </p:nvSpPr>
        <p:spPr>
          <a:xfrm>
            <a:off x="10525807" y="1671333"/>
            <a:ext cx="1082348" cy="246221"/>
          </a:xfrm>
          <a:prstGeom prst="rect">
            <a:avLst/>
          </a:prstGeom>
          <a:noFill/>
        </p:spPr>
        <p:txBody>
          <a:bodyPr wrap="none" rtlCol="0">
            <a:spAutoFit/>
          </a:bodyPr>
          <a:lstStyle/>
          <a:p>
            <a:r>
              <a:rPr lang="ja-JP" altLang="en-US" sz="10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情報システム部</a:t>
            </a:r>
            <a:endParaRPr kumimoji="1" lang="ja-JP" altLang="en-US" sz="10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13">
            <a:extLst>
              <a:ext uri="{FF2B5EF4-FFF2-40B4-BE49-F238E27FC236}">
                <a16:creationId xmlns:a16="http://schemas.microsoft.com/office/drawing/2014/main" id="{C30E7A5E-DD4A-1089-972C-530F49FFF022}"/>
              </a:ext>
            </a:extLst>
          </p:cNvPr>
          <p:cNvSpPr/>
          <p:nvPr/>
        </p:nvSpPr>
        <p:spPr>
          <a:xfrm>
            <a:off x="9094268" y="896741"/>
            <a:ext cx="2863078" cy="263824"/>
          </a:xfrm>
          <a:prstGeom prst="roundRect">
            <a:avLst/>
          </a:prstGeom>
          <a:noFill/>
          <a:ln w="12700" cap="flat" cmpd="sng" algn="ctr">
            <a:noFill/>
            <a:prstDash val="solid"/>
          </a:ln>
          <a:effectLst/>
        </p:spPr>
        <p:txBody>
          <a:bodyPr lIns="0" r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a:defRPr/>
            </a:pPr>
            <a:r>
              <a:rPr lang="en-US" altLang="ja-JP" sz="105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情報通信業 </a:t>
            </a:r>
            <a:r>
              <a:rPr lang="en-US" altLang="ja-JP" sz="105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05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社</a:t>
            </a:r>
            <a:r>
              <a:rPr lang="en-US" altLang="ja-JP" sz="105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1" name="表 28">
            <a:extLst>
              <a:ext uri="{FF2B5EF4-FFF2-40B4-BE49-F238E27FC236}">
                <a16:creationId xmlns:a16="http://schemas.microsoft.com/office/drawing/2014/main" id="{A588E6C6-2497-4D13-EF3F-38F6073D06E3}"/>
              </a:ext>
            </a:extLst>
          </p:cNvPr>
          <p:cNvGraphicFramePr>
            <a:graphicFrameLocks noGrp="1"/>
          </p:cNvGraphicFramePr>
          <p:nvPr>
            <p:extLst>
              <p:ext uri="{D42A27DB-BD31-4B8C-83A1-F6EECF244321}">
                <p14:modId xmlns:p14="http://schemas.microsoft.com/office/powerpoint/2010/main" val="3926050679"/>
              </p:ext>
            </p:extLst>
          </p:nvPr>
        </p:nvGraphicFramePr>
        <p:xfrm>
          <a:off x="9102607" y="2113317"/>
          <a:ext cx="2703512" cy="851535"/>
        </p:xfrm>
        <a:graphic>
          <a:graphicData uri="http://schemas.openxmlformats.org/drawingml/2006/table">
            <a:tbl>
              <a:tblPr firstRow="1" bandRow="1">
                <a:tableStyleId>{5C22544A-7EE6-4342-B048-85BDC9FD1C3A}</a:tableStyleId>
              </a:tblPr>
              <a:tblGrid>
                <a:gridCol w="1335175">
                  <a:extLst>
                    <a:ext uri="{9D8B030D-6E8A-4147-A177-3AD203B41FA5}">
                      <a16:colId xmlns:a16="http://schemas.microsoft.com/office/drawing/2014/main" val="4040501083"/>
                    </a:ext>
                  </a:extLst>
                </a:gridCol>
                <a:gridCol w="1368337">
                  <a:extLst>
                    <a:ext uri="{9D8B030D-6E8A-4147-A177-3AD203B41FA5}">
                      <a16:colId xmlns:a16="http://schemas.microsoft.com/office/drawing/2014/main" val="551650158"/>
                    </a:ext>
                  </a:extLst>
                </a:gridCol>
              </a:tblGrid>
              <a:tr h="199046">
                <a:tc>
                  <a:txBody>
                    <a:bodyPr/>
                    <a:lstStyle/>
                    <a:p>
                      <a:r>
                        <a:rPr kumimoji="1" lang="ja-JP" altLang="en-US" sz="900" b="0">
                          <a:solidFill>
                            <a:schemeClr val="tx1">
                              <a:lumMod val="75000"/>
                              <a:lumOff val="25000"/>
                            </a:schemeClr>
                          </a:solidFill>
                          <a:latin typeface="メイリオ" panose="020B0604030504040204" pitchFamily="50" charset="-128"/>
                          <a:ea typeface="メイリオ" panose="020B0604030504040204" pitchFamily="50" charset="-128"/>
                        </a:rPr>
                        <a:t>●ご利用の</a:t>
                      </a:r>
                      <a:endParaRPr kumimoji="1" lang="en-US" altLang="ja-JP" sz="900" b="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900" b="0">
                          <a:solidFill>
                            <a:schemeClr val="tx1">
                              <a:lumMod val="75000"/>
                              <a:lumOff val="25000"/>
                            </a:schemeClr>
                          </a:solidFill>
                          <a:latin typeface="メイリオ" panose="020B0604030504040204" pitchFamily="50" charset="-128"/>
                          <a:ea typeface="メイリオ" panose="020B0604030504040204" pitchFamily="50" charset="-128"/>
                        </a:rPr>
                        <a:t>Microsoft</a:t>
                      </a:r>
                      <a:r>
                        <a:rPr kumimoji="1" lang="ja-JP" altLang="en-US" sz="900" b="0">
                          <a:solidFill>
                            <a:schemeClr val="tx1">
                              <a:lumMod val="75000"/>
                              <a:lumOff val="25000"/>
                            </a:schemeClr>
                          </a:solidFill>
                          <a:latin typeface="メイリオ" panose="020B0604030504040204" pitchFamily="50" charset="-128"/>
                          <a:ea typeface="メイリオ" panose="020B0604030504040204" pitchFamily="50" charset="-128"/>
                        </a:rPr>
                        <a:t>ライセンス</a:t>
                      </a:r>
                    </a:p>
                  </a:txBody>
                  <a:tcPr anchor="ctr">
                    <a:noFill/>
                  </a:tcPr>
                </a:tc>
                <a:tc>
                  <a:txBody>
                    <a:bodyPr/>
                    <a:lstStyle/>
                    <a:p>
                      <a:pPr>
                        <a:lnSpc>
                          <a:spcPct val="150000"/>
                        </a:lnSpc>
                      </a:pPr>
                      <a:r>
                        <a:rPr kumimoji="1" lang="en-US" altLang="ja-JP" sz="900" b="0">
                          <a:solidFill>
                            <a:schemeClr val="tx1">
                              <a:lumMod val="75000"/>
                              <a:lumOff val="25000"/>
                            </a:schemeClr>
                          </a:solidFill>
                          <a:latin typeface="メイリオ" panose="020B0604030504040204" pitchFamily="50" charset="-128"/>
                          <a:ea typeface="メイリオ" panose="020B0604030504040204" pitchFamily="50" charset="-128"/>
                        </a:rPr>
                        <a:t>Microsoft 365 E5</a:t>
                      </a:r>
                      <a:endParaRPr kumimoji="1" lang="ja-JP" altLang="en-US" sz="900" b="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noFill/>
                  </a:tcPr>
                </a:tc>
                <a:extLst>
                  <a:ext uri="{0D108BD9-81ED-4DB2-BD59-A6C34878D82A}">
                    <a16:rowId xmlns:a16="http://schemas.microsoft.com/office/drawing/2014/main" val="422135487"/>
                  </a:ext>
                </a:extLst>
              </a:tr>
              <a:tr h="199046">
                <a:tc>
                  <a:txBody>
                    <a:bodyPr/>
                    <a:lstStyle/>
                    <a:p>
                      <a:r>
                        <a:rPr kumimoji="1" lang="ja-JP" altLang="en-US" sz="900" b="0">
                          <a:solidFill>
                            <a:schemeClr val="tx1">
                              <a:lumMod val="75000"/>
                              <a:lumOff val="25000"/>
                            </a:schemeClr>
                          </a:solidFill>
                          <a:latin typeface="メイリオ" panose="020B0604030504040204" pitchFamily="50" charset="-128"/>
                          <a:ea typeface="メイリオ" panose="020B0604030504040204" pitchFamily="50" charset="-128"/>
                        </a:rPr>
                        <a:t>●ご利用の</a:t>
                      </a:r>
                      <a:endParaRPr kumimoji="1" lang="en-US" altLang="ja-JP" sz="900" b="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900" b="0">
                          <a:solidFill>
                            <a:schemeClr val="tx1">
                              <a:lumMod val="75000"/>
                              <a:lumOff val="25000"/>
                            </a:schemeClr>
                          </a:solidFill>
                          <a:latin typeface="メイリオ" panose="020B0604030504040204" pitchFamily="50" charset="-128"/>
                          <a:ea typeface="メイリオ" panose="020B0604030504040204" pitchFamily="50" charset="-128"/>
                        </a:rPr>
                        <a:t>ビジネスチャット</a:t>
                      </a:r>
                    </a:p>
                  </a:txBody>
                  <a:tcPr anchor="ctr">
                    <a:noFill/>
                  </a:tcPr>
                </a:tc>
                <a:tc>
                  <a:txBody>
                    <a:bodyPr/>
                    <a:lstStyle/>
                    <a:p>
                      <a:pPr>
                        <a:lnSpc>
                          <a:spcPct val="150000"/>
                        </a:lnSpc>
                      </a:pPr>
                      <a:r>
                        <a:rPr kumimoji="1" lang="en-US" altLang="ja-JP" sz="900" b="0">
                          <a:solidFill>
                            <a:schemeClr val="tx1">
                              <a:lumMod val="75000"/>
                              <a:lumOff val="25000"/>
                            </a:schemeClr>
                          </a:solidFill>
                          <a:latin typeface="メイリオ" panose="020B0604030504040204" pitchFamily="50" charset="-128"/>
                          <a:ea typeface="メイリオ" panose="020B0604030504040204" pitchFamily="50" charset="-128"/>
                        </a:rPr>
                        <a:t>Microsoft Teams</a:t>
                      </a:r>
                    </a:p>
                    <a:p>
                      <a:pPr>
                        <a:lnSpc>
                          <a:spcPct val="150000"/>
                        </a:lnSpc>
                      </a:pPr>
                      <a:r>
                        <a:rPr kumimoji="1" lang="en-US" altLang="ja-JP" sz="900" b="0">
                          <a:solidFill>
                            <a:schemeClr val="tx1">
                              <a:lumMod val="75000"/>
                              <a:lumOff val="25000"/>
                            </a:schemeClr>
                          </a:solidFill>
                          <a:latin typeface="メイリオ" panose="020B0604030504040204" pitchFamily="50" charset="-128"/>
                          <a:ea typeface="メイリオ" panose="020B0604030504040204" pitchFamily="50" charset="-128"/>
                        </a:rPr>
                        <a:t>LINE WORKS</a:t>
                      </a:r>
                      <a:endParaRPr kumimoji="1" lang="ja-JP" altLang="en-US" sz="900" b="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noFill/>
                  </a:tcPr>
                </a:tc>
                <a:extLst>
                  <a:ext uri="{0D108BD9-81ED-4DB2-BD59-A6C34878D82A}">
                    <a16:rowId xmlns:a16="http://schemas.microsoft.com/office/drawing/2014/main" val="2066501388"/>
                  </a:ext>
                </a:extLst>
              </a:tr>
            </a:tbl>
          </a:graphicData>
        </a:graphic>
      </p:graphicFrame>
      <p:grpSp>
        <p:nvGrpSpPr>
          <p:cNvPr id="42" name="グループ化 41">
            <a:extLst>
              <a:ext uri="{FF2B5EF4-FFF2-40B4-BE49-F238E27FC236}">
                <a16:creationId xmlns:a16="http://schemas.microsoft.com/office/drawing/2014/main" id="{945DAF79-C127-A3EA-3AE5-04C8F0B36F00}"/>
              </a:ext>
            </a:extLst>
          </p:cNvPr>
          <p:cNvGrpSpPr/>
          <p:nvPr/>
        </p:nvGrpSpPr>
        <p:grpSpPr>
          <a:xfrm>
            <a:off x="678180" y="2301014"/>
            <a:ext cx="1544440" cy="314346"/>
            <a:chOff x="547868" y="2708839"/>
            <a:chExt cx="1844666" cy="314346"/>
          </a:xfrm>
        </p:grpSpPr>
        <p:sp>
          <p:nvSpPr>
            <p:cNvPr id="43" name="角丸四角形 45">
              <a:extLst>
                <a:ext uri="{FF2B5EF4-FFF2-40B4-BE49-F238E27FC236}">
                  <a16:creationId xmlns:a16="http://schemas.microsoft.com/office/drawing/2014/main" id="{239B01BF-069B-ACDA-B708-E41F1455F9BA}"/>
                </a:ext>
              </a:extLst>
            </p:cNvPr>
            <p:cNvSpPr/>
            <p:nvPr/>
          </p:nvSpPr>
          <p:spPr>
            <a:xfrm>
              <a:off x="547868" y="2708839"/>
              <a:ext cx="1844666" cy="31434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7D29DE40-1104-FA5E-B592-E0286BE95C58}"/>
                </a:ext>
              </a:extLst>
            </p:cNvPr>
            <p:cNvSpPr txBox="1"/>
            <p:nvPr/>
          </p:nvSpPr>
          <p:spPr>
            <a:xfrm>
              <a:off x="723680" y="2740031"/>
              <a:ext cx="1515337" cy="276999"/>
            </a:xfrm>
            <a:prstGeom prst="rect">
              <a:avLst/>
            </a:prstGeom>
            <a:noFill/>
          </p:spPr>
          <p:txBody>
            <a:bodyPr wrap="squar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rPr>
                <a:t>導入経緯・課題</a:t>
              </a:r>
            </a:p>
          </p:txBody>
        </p:sp>
      </p:grpSp>
      <p:sp>
        <p:nvSpPr>
          <p:cNvPr id="45" name="AutoShape 271">
            <a:extLst>
              <a:ext uri="{FF2B5EF4-FFF2-40B4-BE49-F238E27FC236}">
                <a16:creationId xmlns:a16="http://schemas.microsoft.com/office/drawing/2014/main" id="{B1ADC50F-BC07-5E93-71E2-77B7898FB648}"/>
              </a:ext>
            </a:extLst>
          </p:cNvPr>
          <p:cNvSpPr>
            <a:spLocks noChangeArrowheads="1"/>
          </p:cNvSpPr>
          <p:nvPr/>
        </p:nvSpPr>
        <p:spPr bwMode="auto">
          <a:xfrm>
            <a:off x="744266" y="2713444"/>
            <a:ext cx="7142986" cy="296235"/>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algn="just">
              <a:lnSpc>
                <a:spcPct val="150000"/>
              </a:lnSpc>
            </a:pPr>
            <a:r>
              <a:rPr lang="ja-JP" altLang="en-US" sz="1400">
                <a:solidFill>
                  <a:schemeClr val="tx1">
                    <a:lumMod val="65000"/>
                    <a:lumOff val="35000"/>
                  </a:schemeClr>
                </a:solidFill>
                <a:latin typeface="Meiryo"/>
                <a:ea typeface="Meiryo"/>
              </a:rPr>
              <a:t>Microsoft 365 の運用は初期設定時のままだったので使われ方に不安があった</a:t>
            </a:r>
            <a:endParaRPr lang="en-US" altLang="ja-JP" sz="1400">
              <a:solidFill>
                <a:schemeClr val="tx1">
                  <a:lumMod val="65000"/>
                  <a:lumOff val="35000"/>
                </a:schemeClr>
              </a:solidFill>
              <a:latin typeface="Meiryo"/>
              <a:ea typeface="Meiryo"/>
            </a:endParaRPr>
          </a:p>
        </p:txBody>
      </p:sp>
      <p:sp>
        <p:nvSpPr>
          <p:cNvPr id="47" name="AutoShape 271">
            <a:extLst>
              <a:ext uri="{FF2B5EF4-FFF2-40B4-BE49-F238E27FC236}">
                <a16:creationId xmlns:a16="http://schemas.microsoft.com/office/drawing/2014/main" id="{8F7B08F2-F170-DF8F-EE23-49EFB7DA20FD}"/>
              </a:ext>
            </a:extLst>
          </p:cNvPr>
          <p:cNvSpPr>
            <a:spLocks noChangeArrowheads="1"/>
          </p:cNvSpPr>
          <p:nvPr/>
        </p:nvSpPr>
        <p:spPr bwMode="auto">
          <a:xfrm>
            <a:off x="6461101" y="4204988"/>
            <a:ext cx="5279784" cy="1963358"/>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ts val="2600"/>
              </a:lnSpc>
            </a:pPr>
            <a:r>
              <a:rPr lang="ja-JP" altLang="en-US" sz="1200">
                <a:solidFill>
                  <a:schemeClr val="tx1">
                    <a:lumMod val="65000"/>
                    <a:lumOff val="35000"/>
                  </a:schemeClr>
                </a:solidFill>
                <a:latin typeface="Meiryo" panose="020B0604030504040204" pitchFamily="34" charset="-128"/>
                <a:ea typeface="Meiryo" panose="020B0604030504040204" pitchFamily="34" charset="-128"/>
              </a:rPr>
              <a:t>社内ルールとして、</a:t>
            </a:r>
            <a:r>
              <a:rPr lang="en-US" altLang="ja-JP" sz="1200" b="1">
                <a:solidFill>
                  <a:schemeClr val="tx1">
                    <a:lumMod val="65000"/>
                    <a:lumOff val="35000"/>
                  </a:schemeClr>
                </a:solidFill>
                <a:latin typeface="Meiryo" panose="020B0604030504040204" pitchFamily="34" charset="-128"/>
                <a:ea typeface="Meiryo" panose="020B0604030504040204" pitchFamily="34" charset="-128"/>
              </a:rPr>
              <a:t>Microsoft 365</a:t>
            </a:r>
            <a:r>
              <a:rPr lang="ja-JP" altLang="en-US" sz="1200" b="1">
                <a:solidFill>
                  <a:schemeClr val="tx1">
                    <a:lumMod val="65000"/>
                    <a:lumOff val="35000"/>
                  </a:schemeClr>
                </a:solidFill>
                <a:latin typeface="Meiryo" panose="020B0604030504040204" pitchFamily="34" charset="-128"/>
                <a:ea typeface="Meiryo" panose="020B0604030504040204" pitchFamily="34" charset="-128"/>
              </a:rPr>
              <a:t>のゲストユーザー招待も禁止</a:t>
            </a:r>
            <a:r>
              <a:rPr lang="ja-JP" altLang="en-US" sz="1200">
                <a:solidFill>
                  <a:schemeClr val="tx1">
                    <a:lumMod val="65000"/>
                    <a:lumOff val="35000"/>
                  </a:schemeClr>
                </a:solidFill>
                <a:latin typeface="Meiryo" panose="020B0604030504040204" pitchFamily="34" charset="-128"/>
                <a:ea typeface="Meiryo" panose="020B0604030504040204" pitchFamily="34" charset="-128"/>
              </a:rPr>
              <a:t>していた。さらにセキュリティオーディタ</a:t>
            </a:r>
            <a:r>
              <a:rPr lang="en-US" altLang="ja-JP" sz="1200">
                <a:solidFill>
                  <a:schemeClr val="tx1">
                    <a:lumMod val="65000"/>
                    <a:lumOff val="35000"/>
                  </a:schemeClr>
                </a:solidFill>
                <a:latin typeface="Meiryo" panose="020B0604030504040204" pitchFamily="34" charset="-128"/>
                <a:ea typeface="Meiryo" panose="020B0604030504040204" pitchFamily="34" charset="-128"/>
              </a:rPr>
              <a:t>―</a:t>
            </a:r>
            <a:r>
              <a:rPr lang="ja-JP" altLang="en-US" sz="1200">
                <a:solidFill>
                  <a:schemeClr val="tx1">
                    <a:lumMod val="65000"/>
                    <a:lumOff val="35000"/>
                  </a:schemeClr>
                </a:solidFill>
                <a:latin typeface="Meiryo" panose="020B0604030504040204" pitchFamily="34" charset="-128"/>
                <a:ea typeface="Meiryo" panose="020B0604030504040204" pitchFamily="34" charset="-128"/>
              </a:rPr>
              <a:t>の</a:t>
            </a:r>
            <a:r>
              <a:rPr lang="ja-JP" altLang="en-US" sz="1200" b="1">
                <a:solidFill>
                  <a:schemeClr val="tx1">
                    <a:lumMod val="65000"/>
                    <a:lumOff val="35000"/>
                  </a:schemeClr>
                </a:solidFill>
                <a:latin typeface="Meiryo" panose="020B0604030504040204" pitchFamily="34" charset="-128"/>
                <a:ea typeface="Meiryo" panose="020B0604030504040204" pitchFamily="34" charset="-128"/>
              </a:rPr>
              <a:t>ゲストユーザー招待アラート設定</a:t>
            </a:r>
            <a:r>
              <a:rPr lang="ja-JP" altLang="en-US" sz="1200">
                <a:solidFill>
                  <a:schemeClr val="tx1">
                    <a:lumMod val="65000"/>
                    <a:lumOff val="35000"/>
                  </a:schemeClr>
                </a:solidFill>
                <a:latin typeface="Meiryo" panose="020B0604030504040204" pitchFamily="34" charset="-128"/>
                <a:ea typeface="Meiryo" panose="020B0604030504040204" pitchFamily="34" charset="-128"/>
              </a:rPr>
              <a:t>も行っており、</a:t>
            </a:r>
            <a:r>
              <a:rPr lang="ja-JP" altLang="en-US" sz="1200" b="1">
                <a:solidFill>
                  <a:schemeClr val="tx1">
                    <a:lumMod val="65000"/>
                    <a:lumOff val="35000"/>
                  </a:schemeClr>
                </a:solidFill>
                <a:latin typeface="Meiryo" panose="020B0604030504040204" pitchFamily="34" charset="-128"/>
                <a:ea typeface="Meiryo" panose="020B0604030504040204" pitchFamily="34" charset="-128"/>
              </a:rPr>
              <a:t>従業員へも警告通知が届くように設定</a:t>
            </a:r>
            <a:r>
              <a:rPr lang="ja-JP" altLang="en-US" sz="1200">
                <a:solidFill>
                  <a:schemeClr val="tx1">
                    <a:lumMod val="65000"/>
                    <a:lumOff val="35000"/>
                  </a:schemeClr>
                </a:solidFill>
                <a:latin typeface="Meiryo" panose="020B0604030504040204" pitchFamily="34" charset="-128"/>
                <a:ea typeface="Meiryo" panose="020B0604030504040204" pitchFamily="34" charset="-128"/>
              </a:rPr>
              <a:t>していた。ある時、うっかりゲストユーザーの招待を行ってしまった従業員がおり、</a:t>
            </a:r>
            <a:r>
              <a:rPr lang="ja-JP" altLang="en-US" sz="1200" b="1">
                <a:solidFill>
                  <a:schemeClr val="tx1">
                    <a:lumMod val="65000"/>
                    <a:lumOff val="35000"/>
                  </a:schemeClr>
                </a:solidFill>
                <a:latin typeface="Meiryo" panose="020B0604030504040204" pitchFamily="34" charset="-128"/>
                <a:ea typeface="Meiryo" panose="020B0604030504040204" pitchFamily="34" charset="-128"/>
              </a:rPr>
              <a:t>通知が来ることで問題操作であることに気が付いた</a:t>
            </a:r>
            <a:r>
              <a:rPr lang="ja-JP" altLang="en-US" sz="1200">
                <a:solidFill>
                  <a:schemeClr val="tx1">
                    <a:lumMod val="65000"/>
                    <a:lumOff val="35000"/>
                  </a:schemeClr>
                </a:solidFill>
                <a:latin typeface="Meiryo" panose="020B0604030504040204" pitchFamily="34" charset="-128"/>
                <a:ea typeface="Meiryo" panose="020B0604030504040204" pitchFamily="34" charset="-128"/>
              </a:rPr>
              <a:t>ということがあり、セキュリティ啓蒙にも繋がっている。</a:t>
            </a:r>
            <a:endParaRPr lang="en-US" altLang="ja-JP" sz="1200" b="1">
              <a:solidFill>
                <a:schemeClr val="tx1">
                  <a:lumMod val="65000"/>
                  <a:lumOff val="35000"/>
                </a:schemeClr>
              </a:solidFill>
              <a:latin typeface="Meiryo" panose="020B0604030504040204" pitchFamily="34" charset="-128"/>
              <a:ea typeface="Meiryo" panose="020B0604030504040204" pitchFamily="34" charset="-128"/>
            </a:endParaRPr>
          </a:p>
        </p:txBody>
      </p:sp>
      <p:grpSp>
        <p:nvGrpSpPr>
          <p:cNvPr id="48" name="グループ化 47">
            <a:extLst>
              <a:ext uri="{FF2B5EF4-FFF2-40B4-BE49-F238E27FC236}">
                <a16:creationId xmlns:a16="http://schemas.microsoft.com/office/drawing/2014/main" id="{8138CE8C-B0A8-2404-1C3D-BFF5D864B234}"/>
              </a:ext>
            </a:extLst>
          </p:cNvPr>
          <p:cNvGrpSpPr/>
          <p:nvPr/>
        </p:nvGrpSpPr>
        <p:grpSpPr>
          <a:xfrm>
            <a:off x="654098" y="3776725"/>
            <a:ext cx="1844666" cy="314346"/>
            <a:chOff x="547868" y="2708839"/>
            <a:chExt cx="1844666" cy="314346"/>
          </a:xfrm>
        </p:grpSpPr>
        <p:sp>
          <p:nvSpPr>
            <p:cNvPr id="49" name="角丸四角形 45">
              <a:extLst>
                <a:ext uri="{FF2B5EF4-FFF2-40B4-BE49-F238E27FC236}">
                  <a16:creationId xmlns:a16="http://schemas.microsoft.com/office/drawing/2014/main" id="{3FDB1A6E-C5B7-2C12-B1B1-9FFF27CAA811}"/>
                </a:ext>
              </a:extLst>
            </p:cNvPr>
            <p:cNvSpPr/>
            <p:nvPr/>
          </p:nvSpPr>
          <p:spPr>
            <a:xfrm>
              <a:off x="547868" y="2708839"/>
              <a:ext cx="1844666" cy="314346"/>
            </a:xfrm>
            <a:prstGeom prst="roundRect">
              <a:avLst/>
            </a:prstGeom>
            <a:solidFill>
              <a:srgbClr val="E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A78EC1E5-C9BE-BF15-23C1-2A4C5B5E68FC}"/>
                </a:ext>
              </a:extLst>
            </p:cNvPr>
            <p:cNvSpPr txBox="1"/>
            <p:nvPr/>
          </p:nvSpPr>
          <p:spPr>
            <a:xfrm>
              <a:off x="743344" y="2730199"/>
              <a:ext cx="1261885" cy="276999"/>
            </a:xfrm>
            <a:prstGeom prst="rect">
              <a:avLst/>
            </a:prstGeom>
            <a:noFill/>
          </p:spPr>
          <p:txBody>
            <a:bodyPr wrap="non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rPr>
                <a:t>導入効果（１）</a:t>
              </a:r>
            </a:p>
          </p:txBody>
        </p:sp>
      </p:grpSp>
      <p:sp>
        <p:nvSpPr>
          <p:cNvPr id="51" name="AutoShape 271">
            <a:extLst>
              <a:ext uri="{FF2B5EF4-FFF2-40B4-BE49-F238E27FC236}">
                <a16:creationId xmlns:a16="http://schemas.microsoft.com/office/drawing/2014/main" id="{82F79A25-A3E8-FB0C-2712-DF4E85F9EF62}"/>
              </a:ext>
            </a:extLst>
          </p:cNvPr>
          <p:cNvSpPr>
            <a:spLocks noChangeArrowheads="1"/>
          </p:cNvSpPr>
          <p:nvPr/>
        </p:nvSpPr>
        <p:spPr bwMode="auto">
          <a:xfrm>
            <a:off x="678180" y="4210514"/>
            <a:ext cx="5084308" cy="1963358"/>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algn="just">
              <a:lnSpc>
                <a:spcPts val="2600"/>
              </a:lnSpc>
            </a:pPr>
            <a:r>
              <a:rPr lang="ja-JP" altLang="en-US" sz="1200">
                <a:solidFill>
                  <a:schemeClr val="tx1">
                    <a:lumMod val="65000"/>
                    <a:lumOff val="35000"/>
                  </a:schemeClr>
                </a:solidFill>
                <a:latin typeface="Meiryo"/>
                <a:ea typeface="Meiryo"/>
              </a:rPr>
              <a:t>社内ルールとして</a:t>
            </a:r>
            <a:r>
              <a:rPr lang="en-US" altLang="ja-JP" sz="1200" b="1">
                <a:solidFill>
                  <a:schemeClr val="tx1">
                    <a:lumMod val="65000"/>
                    <a:lumOff val="35000"/>
                  </a:schemeClr>
                </a:solidFill>
                <a:latin typeface="Meiryo"/>
                <a:ea typeface="Meiryo"/>
              </a:rPr>
              <a:t>Microsoft 365</a:t>
            </a:r>
            <a:r>
              <a:rPr lang="ja-JP" altLang="en-US" sz="1200" b="1">
                <a:solidFill>
                  <a:schemeClr val="tx1">
                    <a:lumMod val="65000"/>
                    <a:lumOff val="35000"/>
                  </a:schemeClr>
                </a:solidFill>
                <a:latin typeface="Meiryo"/>
                <a:ea typeface="Meiryo"/>
              </a:rPr>
              <a:t>の外部共有設定を禁止</a:t>
            </a:r>
            <a:r>
              <a:rPr lang="ja-JP" altLang="en-US" sz="1200">
                <a:solidFill>
                  <a:schemeClr val="tx1">
                    <a:lumMod val="65000"/>
                    <a:lumOff val="35000"/>
                  </a:schemeClr>
                </a:solidFill>
                <a:latin typeface="Meiryo"/>
                <a:ea typeface="Meiryo"/>
              </a:rPr>
              <a:t>にしていたが、</a:t>
            </a:r>
            <a:r>
              <a:rPr lang="en-US" altLang="ja-JP" sz="1200" b="1">
                <a:solidFill>
                  <a:schemeClr val="tx1">
                    <a:lumMod val="65000"/>
                    <a:lumOff val="35000"/>
                  </a:schemeClr>
                </a:solidFill>
                <a:latin typeface="Meiryo"/>
                <a:ea typeface="Meiryo"/>
              </a:rPr>
              <a:t>Microsoft 365</a:t>
            </a:r>
            <a:r>
              <a:rPr lang="ja-JP" altLang="en-US" sz="1200" b="1">
                <a:solidFill>
                  <a:schemeClr val="tx1">
                    <a:lumMod val="65000"/>
                    <a:lumOff val="35000"/>
                  </a:schemeClr>
                </a:solidFill>
                <a:latin typeface="Meiryo"/>
                <a:ea typeface="Meiryo"/>
              </a:rPr>
              <a:t>レポート</a:t>
            </a:r>
            <a:r>
              <a:rPr lang="ja-JP" altLang="en-US" sz="1200">
                <a:solidFill>
                  <a:schemeClr val="tx1">
                    <a:lumMod val="65000"/>
                    <a:lumOff val="35000"/>
                  </a:schemeClr>
                </a:solidFill>
                <a:latin typeface="Meiryo"/>
                <a:ea typeface="Meiryo"/>
              </a:rPr>
              <a:t>を確認したところ、「アプリ別共有リンク数」レポートに</a:t>
            </a:r>
            <a:r>
              <a:rPr lang="ja-JP" altLang="en-US" sz="1200" b="1">
                <a:solidFill>
                  <a:schemeClr val="tx1">
                    <a:lumMod val="65000"/>
                    <a:lumOff val="35000"/>
                  </a:schemeClr>
                </a:solidFill>
                <a:latin typeface="Meiryo"/>
                <a:ea typeface="Meiryo"/>
              </a:rPr>
              <a:t>、禁止していたはずの社外共有がある</a:t>
            </a:r>
            <a:r>
              <a:rPr lang="ja-JP" altLang="en-US" sz="1200">
                <a:solidFill>
                  <a:schemeClr val="tx1">
                    <a:lumMod val="65000"/>
                    <a:lumOff val="35000"/>
                  </a:schemeClr>
                </a:solidFill>
                <a:latin typeface="Meiryo"/>
                <a:ea typeface="Meiryo"/>
              </a:rPr>
              <a:t>ことが分かった。急いで確認したところ、</a:t>
            </a:r>
            <a:r>
              <a:rPr lang="en-US" altLang="ja-JP" sz="1200">
                <a:solidFill>
                  <a:schemeClr val="tx1">
                    <a:lumMod val="65000"/>
                    <a:lumOff val="35000"/>
                  </a:schemeClr>
                </a:solidFill>
                <a:latin typeface="Meiryo"/>
                <a:ea typeface="Meiryo"/>
              </a:rPr>
              <a:t>Microsoft 365</a:t>
            </a:r>
            <a:r>
              <a:rPr lang="ja-JP" altLang="en-US" sz="1200">
                <a:solidFill>
                  <a:schemeClr val="tx1">
                    <a:lumMod val="65000"/>
                    <a:lumOff val="35000"/>
                  </a:schemeClr>
                </a:solidFill>
                <a:latin typeface="Meiryo"/>
                <a:ea typeface="Meiryo"/>
              </a:rPr>
              <a:t>の</a:t>
            </a:r>
            <a:r>
              <a:rPr lang="ja-JP" altLang="en-US" sz="1200" b="1">
                <a:solidFill>
                  <a:schemeClr val="tx1">
                    <a:lumMod val="65000"/>
                    <a:lumOff val="35000"/>
                  </a:schemeClr>
                </a:solidFill>
                <a:latin typeface="Meiryo"/>
                <a:ea typeface="Meiryo"/>
              </a:rPr>
              <a:t>バージョンアップのタイミングで仕様が変更され、設定漏れ</a:t>
            </a:r>
            <a:r>
              <a:rPr lang="ja-JP" altLang="en-US" sz="1200">
                <a:solidFill>
                  <a:schemeClr val="tx1">
                    <a:lumMod val="65000"/>
                    <a:lumOff val="35000"/>
                  </a:schemeClr>
                </a:solidFill>
                <a:latin typeface="Meiryo"/>
                <a:ea typeface="Meiryo"/>
              </a:rPr>
              <a:t>があることが発覚。インシデント発生前に発見・対策ができた。</a:t>
            </a:r>
          </a:p>
        </p:txBody>
      </p:sp>
      <p:grpSp>
        <p:nvGrpSpPr>
          <p:cNvPr id="52" name="グループ化 51">
            <a:extLst>
              <a:ext uri="{FF2B5EF4-FFF2-40B4-BE49-F238E27FC236}">
                <a16:creationId xmlns:a16="http://schemas.microsoft.com/office/drawing/2014/main" id="{9B1528BB-918C-DF37-DFBC-22973A9BB663}"/>
              </a:ext>
            </a:extLst>
          </p:cNvPr>
          <p:cNvGrpSpPr/>
          <p:nvPr/>
        </p:nvGrpSpPr>
        <p:grpSpPr>
          <a:xfrm>
            <a:off x="6437019" y="3771199"/>
            <a:ext cx="1844666" cy="314346"/>
            <a:chOff x="547868" y="2708839"/>
            <a:chExt cx="1844666" cy="314346"/>
          </a:xfrm>
        </p:grpSpPr>
        <p:sp>
          <p:nvSpPr>
            <p:cNvPr id="53" name="角丸四角形 45">
              <a:extLst>
                <a:ext uri="{FF2B5EF4-FFF2-40B4-BE49-F238E27FC236}">
                  <a16:creationId xmlns:a16="http://schemas.microsoft.com/office/drawing/2014/main" id="{E1F569CB-1AFA-C734-E85E-834D200404B6}"/>
                </a:ext>
              </a:extLst>
            </p:cNvPr>
            <p:cNvSpPr/>
            <p:nvPr/>
          </p:nvSpPr>
          <p:spPr>
            <a:xfrm>
              <a:off x="547868" y="2708839"/>
              <a:ext cx="1844666" cy="314346"/>
            </a:xfrm>
            <a:prstGeom prst="roundRect">
              <a:avLst/>
            </a:prstGeom>
            <a:solidFill>
              <a:srgbClr val="E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7940D686-C578-8647-82EE-67421F0BB537}"/>
                </a:ext>
              </a:extLst>
            </p:cNvPr>
            <p:cNvSpPr txBox="1"/>
            <p:nvPr/>
          </p:nvSpPr>
          <p:spPr>
            <a:xfrm>
              <a:off x="743344" y="2730199"/>
              <a:ext cx="1261885" cy="276999"/>
            </a:xfrm>
            <a:prstGeom prst="rect">
              <a:avLst/>
            </a:prstGeom>
            <a:noFill/>
          </p:spPr>
          <p:txBody>
            <a:bodyPr wrap="non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rPr>
                <a:t>導入効果（２）</a:t>
              </a:r>
            </a:p>
          </p:txBody>
        </p:sp>
      </p:grpSp>
      <p:sp>
        <p:nvSpPr>
          <p:cNvPr id="58" name="AutoShape 271">
            <a:extLst>
              <a:ext uri="{FF2B5EF4-FFF2-40B4-BE49-F238E27FC236}">
                <a16:creationId xmlns:a16="http://schemas.microsoft.com/office/drawing/2014/main" id="{885DBC9F-46D8-D879-C1CF-23FE7315601F}"/>
              </a:ext>
            </a:extLst>
          </p:cNvPr>
          <p:cNvSpPr>
            <a:spLocks noChangeArrowheads="1"/>
          </p:cNvSpPr>
          <p:nvPr/>
        </p:nvSpPr>
        <p:spPr bwMode="auto">
          <a:xfrm>
            <a:off x="2694240" y="3778849"/>
            <a:ext cx="2958429" cy="290464"/>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ts val="2600"/>
              </a:lnSpc>
            </a:pPr>
            <a:r>
              <a:rPr lang="en-US" altLang="ja-JP" sz="1050">
                <a:solidFill>
                  <a:srgbClr val="E34F4E"/>
                </a:solidFill>
                <a:latin typeface="Meiryo" panose="020B0604030504040204" pitchFamily="34" charset="-128"/>
                <a:ea typeface="Meiryo" panose="020B0604030504040204" pitchFamily="34" charset="-128"/>
              </a:rPr>
              <a:t>Microsoft 365</a:t>
            </a:r>
            <a:r>
              <a:rPr lang="ja-JP" altLang="en-US" sz="1050">
                <a:solidFill>
                  <a:srgbClr val="E34F4E"/>
                </a:solidFill>
                <a:latin typeface="Meiryo" panose="020B0604030504040204" pitchFamily="34" charset="-128"/>
                <a:ea typeface="Meiryo" panose="020B0604030504040204" pitchFamily="34" charset="-128"/>
              </a:rPr>
              <a:t>レポート／アプリ別共有リンク数</a:t>
            </a:r>
            <a:endParaRPr lang="en-US" altLang="ja-JP" sz="1050">
              <a:solidFill>
                <a:srgbClr val="E34F4E"/>
              </a:solidFill>
              <a:latin typeface="Meiryo" panose="020B0604030504040204" pitchFamily="34" charset="-128"/>
              <a:ea typeface="Meiryo" panose="020B0604030504040204" pitchFamily="34" charset="-128"/>
            </a:endParaRPr>
          </a:p>
        </p:txBody>
      </p:sp>
      <p:sp>
        <p:nvSpPr>
          <p:cNvPr id="59" name="AutoShape 271">
            <a:extLst>
              <a:ext uri="{FF2B5EF4-FFF2-40B4-BE49-F238E27FC236}">
                <a16:creationId xmlns:a16="http://schemas.microsoft.com/office/drawing/2014/main" id="{5DFA0656-6026-1A32-E4F0-5D94CA7AA61E}"/>
              </a:ext>
            </a:extLst>
          </p:cNvPr>
          <p:cNvSpPr>
            <a:spLocks noChangeArrowheads="1"/>
          </p:cNvSpPr>
          <p:nvPr/>
        </p:nvSpPr>
        <p:spPr bwMode="auto">
          <a:xfrm>
            <a:off x="8436739" y="3773323"/>
            <a:ext cx="3304146" cy="290464"/>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ts val="2600"/>
              </a:lnSpc>
            </a:pPr>
            <a:r>
              <a:rPr lang="en-US" altLang="ja-JP" sz="1050">
                <a:solidFill>
                  <a:srgbClr val="E34F4E"/>
                </a:solidFill>
                <a:latin typeface="Meiryo" panose="020B0604030504040204" pitchFamily="34" charset="-128"/>
                <a:ea typeface="Meiryo" panose="020B0604030504040204" pitchFamily="34" charset="-128"/>
              </a:rPr>
              <a:t>Microsoft 365</a:t>
            </a:r>
            <a:r>
              <a:rPr lang="ja-JP" altLang="en-US" sz="1050">
                <a:solidFill>
                  <a:srgbClr val="E34F4E"/>
                </a:solidFill>
                <a:latin typeface="Meiryo" panose="020B0604030504040204" pitchFamily="34" charset="-128"/>
                <a:ea typeface="Meiryo" panose="020B0604030504040204" pitchFamily="34" charset="-128"/>
              </a:rPr>
              <a:t>レポート／ゲストユーザー招待アラート</a:t>
            </a:r>
            <a:endParaRPr lang="en-US" altLang="ja-JP" sz="1050">
              <a:solidFill>
                <a:srgbClr val="E34F4E"/>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16608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社外秘｜シルエット イラストの無料ダウンロードサイト「シルエットAC」">
            <a:extLst>
              <a:ext uri="{FF2B5EF4-FFF2-40B4-BE49-F238E27FC236}">
                <a16:creationId xmlns:a16="http://schemas.microsoft.com/office/drawing/2014/main" id="{0E22D861-6530-AACA-CD2A-015799E2F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743" y="4438438"/>
            <a:ext cx="834448" cy="615428"/>
          </a:xfrm>
          <a:prstGeom prst="rect">
            <a:avLst/>
          </a:prstGeom>
          <a:noFill/>
          <a:extLst>
            <a:ext uri="{909E8E84-426E-40DD-AFC4-6F175D3DCCD1}">
              <a14:hiddenFill xmlns:a14="http://schemas.microsoft.com/office/drawing/2010/main">
                <a:solidFill>
                  <a:srgbClr val="FFFFFF"/>
                </a:solidFill>
              </a14:hiddenFill>
            </a:ext>
          </a:extLst>
        </p:spPr>
      </p:pic>
      <p:pic>
        <p:nvPicPr>
          <p:cNvPr id="28" name="グラフィックス 11" descr="雲 単色塗りつぶし">
            <a:extLst>
              <a:ext uri="{FF2B5EF4-FFF2-40B4-BE49-F238E27FC236}">
                <a16:creationId xmlns:a16="http://schemas.microsoft.com/office/drawing/2014/main" id="{DE3FE28A-4B4A-682B-5533-92B80C07BF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22068" y="2636702"/>
            <a:ext cx="1871230" cy="1871227"/>
          </a:xfrm>
          <a:prstGeom prst="rect">
            <a:avLst/>
          </a:prstGeom>
        </p:spPr>
      </p:pic>
      <p:sp>
        <p:nvSpPr>
          <p:cNvPr id="2" name="テキスト プレースホルダー 1">
            <a:extLst>
              <a:ext uri="{FF2B5EF4-FFF2-40B4-BE49-F238E27FC236}">
                <a16:creationId xmlns:a16="http://schemas.microsoft.com/office/drawing/2014/main" id="{03C1C2A3-3242-98BF-571C-B612AC6A6B51}"/>
              </a:ext>
            </a:extLst>
          </p:cNvPr>
          <p:cNvSpPr>
            <a:spLocks noGrp="1"/>
          </p:cNvSpPr>
          <p:nvPr>
            <p:ph type="body" sz="quarter" idx="15"/>
          </p:nvPr>
        </p:nvSpPr>
        <p:spPr>
          <a:xfrm>
            <a:off x="413588" y="269809"/>
            <a:ext cx="11074573" cy="291618"/>
          </a:xfrm>
        </p:spPr>
        <p:txBody>
          <a:bodyPr wrap="square" lIns="91440" tIns="45720" rIns="91440" bIns="45720" anchor="t" anchorCtr="0">
            <a:spAutoFit/>
          </a:bodyPr>
          <a:lstStyle/>
          <a:p>
            <a:r>
              <a:rPr lang="ja-JP" altLang="en-US" b="0">
                <a:latin typeface="メイリオ"/>
                <a:ea typeface="メイリオ"/>
              </a:rPr>
              <a:t>Microsoft 365に関する、情報漏洩のインシデント</a:t>
            </a:r>
          </a:p>
        </p:txBody>
      </p:sp>
      <p:sp>
        <p:nvSpPr>
          <p:cNvPr id="5" name="テキスト プレースホルダー 4">
            <a:extLst>
              <a:ext uri="{FF2B5EF4-FFF2-40B4-BE49-F238E27FC236}">
                <a16:creationId xmlns:a16="http://schemas.microsoft.com/office/drawing/2014/main" id="{E29E8E24-3E04-2CA5-D8D7-16290F93486E}"/>
              </a:ext>
            </a:extLst>
          </p:cNvPr>
          <p:cNvSpPr>
            <a:spLocks noGrp="1"/>
          </p:cNvSpPr>
          <p:nvPr>
            <p:ph type="body" sz="quarter" idx="11"/>
          </p:nvPr>
        </p:nvSpPr>
        <p:spPr>
          <a:xfrm>
            <a:off x="263132" y="690627"/>
            <a:ext cx="11665736" cy="835293"/>
          </a:xfrm>
        </p:spPr>
        <p:txBody>
          <a:bodyPr wrap="square" lIns="91440" tIns="45720" rIns="91440" bIns="45720" anchor="t" anchorCtr="0">
            <a:spAutoFit/>
          </a:bodyPr>
          <a:lstStyle/>
          <a:p>
            <a:r>
              <a:rPr lang="ja-JP" altLang="en-US" b="0">
                <a:latin typeface="メイリオ"/>
                <a:ea typeface="メイリオ"/>
              </a:rPr>
              <a:t>Microsoft 365は利便性が高い一方で、特有の情報漏洩リスクが多数存在</a:t>
            </a:r>
            <a:endParaRPr lang="en-US" altLang="ja-JP" b="0">
              <a:latin typeface="メイリオ"/>
              <a:ea typeface="メイリオ"/>
            </a:endParaRPr>
          </a:p>
          <a:p>
            <a:r>
              <a:rPr lang="en-US" altLang="ja-JP" b="0">
                <a:latin typeface="メイリオ"/>
                <a:ea typeface="メイリオ"/>
              </a:rPr>
              <a:t>Microsoft 365</a:t>
            </a:r>
            <a:r>
              <a:rPr lang="ja-JP" altLang="en-US" b="0">
                <a:latin typeface="メイリオ"/>
                <a:ea typeface="メイリオ"/>
              </a:rPr>
              <a:t>を介した情報漏洩事故も多数発生しています</a:t>
            </a:r>
            <a:endParaRPr lang="en-US" altLang="ja-JP" b="0">
              <a:latin typeface="メイリオ"/>
              <a:ea typeface="メイリオ"/>
            </a:endParaRPr>
          </a:p>
        </p:txBody>
      </p:sp>
      <p:sp>
        <p:nvSpPr>
          <p:cNvPr id="26" name="TextBox 1">
            <a:extLst>
              <a:ext uri="{FF2B5EF4-FFF2-40B4-BE49-F238E27FC236}">
                <a16:creationId xmlns:a16="http://schemas.microsoft.com/office/drawing/2014/main" id="{36746D8E-6360-7343-1F95-FD3AEAD957E4}"/>
              </a:ext>
            </a:extLst>
          </p:cNvPr>
          <p:cNvSpPr txBox="1"/>
          <p:nvPr/>
        </p:nvSpPr>
        <p:spPr>
          <a:xfrm>
            <a:off x="2144334" y="3600480"/>
            <a:ext cx="1492716" cy="3172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a:solidFill>
                  <a:schemeClr val="bg1"/>
                </a:solidFill>
                <a:latin typeface="メイリオ" panose="020B0604030504040204" pitchFamily="50" charset="-128"/>
                <a:ea typeface="メイリオ" panose="020B0604030504040204" pitchFamily="50" charset="-128"/>
              </a:rPr>
              <a:t>Microsoft 365</a:t>
            </a:r>
          </a:p>
        </p:txBody>
      </p:sp>
      <p:pic>
        <p:nvPicPr>
          <p:cNvPr id="30" name="図 29" descr="アイコン&#10;&#10;中程度の精度で自動的に生成された説明">
            <a:extLst>
              <a:ext uri="{FF2B5EF4-FFF2-40B4-BE49-F238E27FC236}">
                <a16:creationId xmlns:a16="http://schemas.microsoft.com/office/drawing/2014/main" id="{199CAA08-6010-C3BB-1CD7-759421BD4323}"/>
              </a:ext>
            </a:extLst>
          </p:cNvPr>
          <p:cNvPicPr>
            <a:picLocks noChangeAspect="1"/>
          </p:cNvPicPr>
          <p:nvPr/>
        </p:nvPicPr>
        <p:blipFill>
          <a:blip r:embed="rId6"/>
          <a:stretch>
            <a:fillRect/>
          </a:stretch>
        </p:blipFill>
        <p:spPr>
          <a:xfrm>
            <a:off x="5314216" y="4047680"/>
            <a:ext cx="1112522" cy="920498"/>
          </a:xfrm>
          <a:prstGeom prst="rect">
            <a:avLst/>
          </a:prstGeom>
        </p:spPr>
      </p:pic>
      <p:pic>
        <p:nvPicPr>
          <p:cNvPr id="32" name="図 31" descr="アイコン が含まれている画像&#10;&#10;自動的に生成された説明">
            <a:extLst>
              <a:ext uri="{FF2B5EF4-FFF2-40B4-BE49-F238E27FC236}">
                <a16:creationId xmlns:a16="http://schemas.microsoft.com/office/drawing/2014/main" id="{1A4359BC-6CB6-6709-9574-5E9C6151942D}"/>
              </a:ext>
            </a:extLst>
          </p:cNvPr>
          <p:cNvPicPr>
            <a:picLocks noChangeAspect="1"/>
          </p:cNvPicPr>
          <p:nvPr/>
        </p:nvPicPr>
        <p:blipFill>
          <a:blip r:embed="rId7"/>
          <a:stretch>
            <a:fillRect/>
          </a:stretch>
        </p:blipFill>
        <p:spPr>
          <a:xfrm>
            <a:off x="2361954" y="5051041"/>
            <a:ext cx="1075946" cy="862586"/>
          </a:xfrm>
          <a:prstGeom prst="rect">
            <a:avLst/>
          </a:prstGeom>
        </p:spPr>
      </p:pic>
      <p:pic>
        <p:nvPicPr>
          <p:cNvPr id="36" name="図 35" descr="図形, 四角形&#10;&#10;自動的に生成された説明">
            <a:extLst>
              <a:ext uri="{FF2B5EF4-FFF2-40B4-BE49-F238E27FC236}">
                <a16:creationId xmlns:a16="http://schemas.microsoft.com/office/drawing/2014/main" id="{644C6950-3EFB-3CDE-1138-0639FF131699}"/>
              </a:ext>
            </a:extLst>
          </p:cNvPr>
          <p:cNvPicPr>
            <a:picLocks noChangeAspect="1"/>
          </p:cNvPicPr>
          <p:nvPr/>
        </p:nvPicPr>
        <p:blipFill>
          <a:blip r:embed="rId8"/>
          <a:stretch>
            <a:fillRect/>
          </a:stretch>
        </p:blipFill>
        <p:spPr>
          <a:xfrm>
            <a:off x="5561776" y="2571555"/>
            <a:ext cx="1060706" cy="627889"/>
          </a:xfrm>
          <a:prstGeom prst="rect">
            <a:avLst/>
          </a:prstGeom>
        </p:spPr>
      </p:pic>
      <p:pic>
        <p:nvPicPr>
          <p:cNvPr id="38" name="図 37" descr="図形, 正方形&#10;&#10;自動的に生成された説明">
            <a:extLst>
              <a:ext uri="{FF2B5EF4-FFF2-40B4-BE49-F238E27FC236}">
                <a16:creationId xmlns:a16="http://schemas.microsoft.com/office/drawing/2014/main" id="{BF1AE557-0735-AD43-1226-FD9E400439A4}"/>
              </a:ext>
            </a:extLst>
          </p:cNvPr>
          <p:cNvPicPr>
            <a:picLocks noChangeAspect="1"/>
          </p:cNvPicPr>
          <p:nvPr/>
        </p:nvPicPr>
        <p:blipFill>
          <a:blip r:embed="rId9"/>
          <a:stretch>
            <a:fillRect/>
          </a:stretch>
        </p:blipFill>
        <p:spPr>
          <a:xfrm>
            <a:off x="5129811" y="2571555"/>
            <a:ext cx="368809" cy="585217"/>
          </a:xfrm>
          <a:prstGeom prst="rect">
            <a:avLst/>
          </a:prstGeom>
        </p:spPr>
      </p:pic>
      <p:cxnSp>
        <p:nvCxnSpPr>
          <p:cNvPr id="39" name="直線矢印コネクタ 38">
            <a:extLst>
              <a:ext uri="{FF2B5EF4-FFF2-40B4-BE49-F238E27FC236}">
                <a16:creationId xmlns:a16="http://schemas.microsoft.com/office/drawing/2014/main" id="{34E5B98A-E6FF-07B8-5FE3-A6B9E2417A3E}"/>
              </a:ext>
            </a:extLst>
          </p:cNvPr>
          <p:cNvCxnSpPr>
            <a:cxnSpLocks/>
          </p:cNvCxnSpPr>
          <p:nvPr/>
        </p:nvCxnSpPr>
        <p:spPr>
          <a:xfrm flipV="1">
            <a:off x="2899927" y="4119423"/>
            <a:ext cx="0" cy="888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256D7BB5-758E-A73C-5A4B-E08B91657EAE}"/>
              </a:ext>
            </a:extLst>
          </p:cNvPr>
          <p:cNvSpPr txBox="1"/>
          <p:nvPr/>
        </p:nvSpPr>
        <p:spPr>
          <a:xfrm>
            <a:off x="74283" y="2205147"/>
            <a:ext cx="1723549" cy="332399"/>
          </a:xfrm>
          <a:prstGeom prst="rect">
            <a:avLst/>
          </a:prstGeom>
          <a:noFill/>
        </p:spPr>
        <p:txBody>
          <a:bodyPr wrap="none" lIns="91440" tIns="45720" rIns="91440" bIns="45720" rtlCol="0" anchor="t">
            <a:spAutoFit/>
          </a:bodyPr>
          <a:lstStyle/>
          <a:p>
            <a:pPr algn="ct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悪意を持ったユーザー</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908971A6-2E4B-2B30-7CD1-48C2975313AE}"/>
              </a:ext>
            </a:extLst>
          </p:cNvPr>
          <p:cNvSpPr txBox="1"/>
          <p:nvPr/>
        </p:nvSpPr>
        <p:spPr>
          <a:xfrm>
            <a:off x="5314216" y="3696106"/>
            <a:ext cx="1261884" cy="332399"/>
          </a:xfrm>
          <a:prstGeom prst="rect">
            <a:avLst/>
          </a:prstGeom>
          <a:noFill/>
        </p:spPr>
        <p:txBody>
          <a:bodyPr wrap="none" lIns="91440" tIns="45720" rIns="91440" bIns="45720" rtlCol="0" anchor="t">
            <a:spAutoFit/>
          </a:bodyPr>
          <a:lstStyle/>
          <a:p>
            <a:pPr algn="ct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組織外ユーザー</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5A402147-4871-5B97-5BA9-E85E4667A01A}"/>
              </a:ext>
            </a:extLst>
          </p:cNvPr>
          <p:cNvSpPr txBox="1"/>
          <p:nvPr/>
        </p:nvSpPr>
        <p:spPr>
          <a:xfrm>
            <a:off x="2499818" y="6002841"/>
            <a:ext cx="800219" cy="332399"/>
          </a:xfrm>
          <a:prstGeom prst="rect">
            <a:avLst/>
          </a:prstGeom>
          <a:noFill/>
        </p:spPr>
        <p:txBody>
          <a:bodyPr wrap="none" lIns="91440" tIns="45720" rIns="91440" bIns="45720" rtlCol="0" anchor="t">
            <a:spAutoFit/>
          </a:bodyPr>
          <a:lstStyle/>
          <a:p>
            <a:pPr algn="ct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社用端末</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742C755A-0229-1D3D-F50B-CFFE1C81C8AF}"/>
              </a:ext>
            </a:extLst>
          </p:cNvPr>
          <p:cNvSpPr txBox="1"/>
          <p:nvPr/>
        </p:nvSpPr>
        <p:spPr>
          <a:xfrm>
            <a:off x="1729807" y="4205146"/>
            <a:ext cx="1107996" cy="332399"/>
          </a:xfrm>
          <a:prstGeom prst="rect">
            <a:avLst/>
          </a:prstGeom>
          <a:noFill/>
        </p:spPr>
        <p:txBody>
          <a:bodyPr wrap="none" lIns="91440" tIns="45720" rIns="91440" bIns="45720" rtlCol="0" anchor="t">
            <a:spAutoFit/>
          </a:bodyPr>
          <a:lstStyle/>
          <a:p>
            <a:pPr algn="ct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アップロード</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cxnSp>
        <p:nvCxnSpPr>
          <p:cNvPr id="50" name="直線矢印コネクタ 49">
            <a:extLst>
              <a:ext uri="{FF2B5EF4-FFF2-40B4-BE49-F238E27FC236}">
                <a16:creationId xmlns:a16="http://schemas.microsoft.com/office/drawing/2014/main" id="{38C5E33B-862E-5452-95E8-2C42CB7390F3}"/>
              </a:ext>
            </a:extLst>
          </p:cNvPr>
          <p:cNvCxnSpPr>
            <a:cxnSpLocks/>
          </p:cNvCxnSpPr>
          <p:nvPr/>
        </p:nvCxnSpPr>
        <p:spPr>
          <a:xfrm>
            <a:off x="3890413" y="3572315"/>
            <a:ext cx="82075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1AE683BF-43A4-967A-F431-59D8A18D0FC0}"/>
              </a:ext>
            </a:extLst>
          </p:cNvPr>
          <p:cNvSpPr txBox="1"/>
          <p:nvPr/>
        </p:nvSpPr>
        <p:spPr>
          <a:xfrm>
            <a:off x="3637050" y="3614862"/>
            <a:ext cx="1492716" cy="332399"/>
          </a:xfrm>
          <a:prstGeom prst="rect">
            <a:avLst/>
          </a:prstGeom>
          <a:noFill/>
        </p:spPr>
        <p:txBody>
          <a:bodyPr wrap="square" lIns="91440" tIns="45720" rIns="91440" bIns="45720" rtlCol="0" anchor="t">
            <a:spAutoFit/>
          </a:bodyPr>
          <a:lstStyle/>
          <a:p>
            <a:pPr algn="ct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閲覧</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ダウンロード</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CC2E203C-6AA1-A579-8A2A-A89B8E025197}"/>
              </a:ext>
            </a:extLst>
          </p:cNvPr>
          <p:cNvSpPr txBox="1"/>
          <p:nvPr/>
        </p:nvSpPr>
        <p:spPr>
          <a:xfrm>
            <a:off x="1376459" y="2580425"/>
            <a:ext cx="1492716" cy="332399"/>
          </a:xfrm>
          <a:prstGeom prst="rect">
            <a:avLst/>
          </a:prstGeom>
          <a:noFill/>
        </p:spPr>
        <p:txBody>
          <a:bodyPr wrap="square" lIns="91440" tIns="45720" rIns="91440" bIns="45720" rtlCol="0" anchor="t">
            <a:spAutoFit/>
          </a:bodyPr>
          <a:lstStyle/>
          <a:p>
            <a:pPr algn="ct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不正アクセス</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59" name="図 58" descr="アイコン&#10;&#10;自動的に生成された説明">
            <a:extLst>
              <a:ext uri="{FF2B5EF4-FFF2-40B4-BE49-F238E27FC236}">
                <a16:creationId xmlns:a16="http://schemas.microsoft.com/office/drawing/2014/main" id="{E471502E-E03E-8CE4-F43A-A882A738484A}"/>
              </a:ext>
            </a:extLst>
          </p:cNvPr>
          <p:cNvPicPr>
            <a:picLocks noChangeAspect="1"/>
          </p:cNvPicPr>
          <p:nvPr/>
        </p:nvPicPr>
        <p:blipFill>
          <a:blip r:embed="rId10"/>
          <a:stretch>
            <a:fillRect/>
          </a:stretch>
        </p:blipFill>
        <p:spPr>
          <a:xfrm>
            <a:off x="563169" y="2618384"/>
            <a:ext cx="745778" cy="765121"/>
          </a:xfrm>
          <a:prstGeom prst="rect">
            <a:avLst/>
          </a:prstGeom>
        </p:spPr>
      </p:pic>
      <p:cxnSp>
        <p:nvCxnSpPr>
          <p:cNvPr id="66" name="直線矢印コネクタ 65">
            <a:extLst>
              <a:ext uri="{FF2B5EF4-FFF2-40B4-BE49-F238E27FC236}">
                <a16:creationId xmlns:a16="http://schemas.microsoft.com/office/drawing/2014/main" id="{9DDB12ED-1632-E292-F7C3-B7CF59753798}"/>
              </a:ext>
            </a:extLst>
          </p:cNvPr>
          <p:cNvCxnSpPr>
            <a:cxnSpLocks/>
          </p:cNvCxnSpPr>
          <p:nvPr/>
        </p:nvCxnSpPr>
        <p:spPr>
          <a:xfrm>
            <a:off x="1476595" y="2853212"/>
            <a:ext cx="516905" cy="4075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0B91F8FF-0DDB-9B7A-4369-F0763D8A91E8}"/>
              </a:ext>
            </a:extLst>
          </p:cNvPr>
          <p:cNvSpPr txBox="1"/>
          <p:nvPr/>
        </p:nvSpPr>
        <p:spPr>
          <a:xfrm>
            <a:off x="5589930" y="2186402"/>
            <a:ext cx="800219" cy="332399"/>
          </a:xfrm>
          <a:prstGeom prst="rect">
            <a:avLst/>
          </a:prstGeom>
          <a:noFill/>
        </p:spPr>
        <p:txBody>
          <a:bodyPr wrap="none" lIns="91440" tIns="45720" rIns="91440" bIns="45720" rtlCol="0" anchor="t">
            <a:spAutoFit/>
          </a:bodyPr>
          <a:lstStyle/>
          <a:p>
            <a:pPr algn="ct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個人端末</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3" name="正方形/長方形 72">
            <a:extLst>
              <a:ext uri="{FF2B5EF4-FFF2-40B4-BE49-F238E27FC236}">
                <a16:creationId xmlns:a16="http://schemas.microsoft.com/office/drawing/2014/main" id="{F5EA55F2-F639-97CF-CC12-9EE2086AC7F5}"/>
              </a:ext>
            </a:extLst>
          </p:cNvPr>
          <p:cNvSpPr/>
          <p:nvPr/>
        </p:nvSpPr>
        <p:spPr>
          <a:xfrm>
            <a:off x="6929875" y="1892122"/>
            <a:ext cx="4767743" cy="4449809"/>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7" name="テキスト ボックス 76">
            <a:extLst>
              <a:ext uri="{FF2B5EF4-FFF2-40B4-BE49-F238E27FC236}">
                <a16:creationId xmlns:a16="http://schemas.microsoft.com/office/drawing/2014/main" id="{FECEAB3C-5A1E-4712-FA67-2EE855AF6AC2}"/>
              </a:ext>
            </a:extLst>
          </p:cNvPr>
          <p:cNvSpPr txBox="1"/>
          <p:nvPr/>
        </p:nvSpPr>
        <p:spPr>
          <a:xfrm>
            <a:off x="7131770" y="2617886"/>
            <a:ext cx="4572000" cy="1230337"/>
          </a:xfrm>
          <a:prstGeom prst="rect">
            <a:avLst/>
          </a:prstGeom>
          <a:noFill/>
        </p:spPr>
        <p:txBody>
          <a:bodyPr wrap="square" lIns="91440" tIns="45720" rIns="91440" bIns="45720" rtlCol="0" anchor="t">
            <a:spAutoFit/>
          </a:bodyPr>
          <a:lstStyle/>
          <a:p>
            <a:pPr>
              <a:lnSpc>
                <a:spcPct val="140000"/>
              </a:lnSpc>
            </a:pP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 </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sz="1400" b="1">
                <a:solidFill>
                  <a:schemeClr val="tx1">
                    <a:lumMod val="75000"/>
                    <a:lumOff val="25000"/>
                  </a:schemeClr>
                </a:solidFill>
                <a:latin typeface="メイリオ" panose="020B0604030504040204" pitchFamily="50" charset="-128"/>
                <a:ea typeface="メイリオ" panose="020B0604030504040204" pitchFamily="50" charset="-128"/>
              </a:rPr>
              <a:t>Microsoft 365</a:t>
            </a:r>
            <a:r>
              <a:rPr kumimoji="1" lang="ja-JP" sz="1400" b="1">
                <a:solidFill>
                  <a:schemeClr val="tx1">
                    <a:lumMod val="75000"/>
                    <a:lumOff val="25000"/>
                  </a:schemeClr>
                </a:solidFill>
                <a:latin typeface="メイリオ" panose="020B0604030504040204" pitchFamily="50" charset="-128"/>
                <a:ea typeface="メイリオ" panose="020B0604030504040204" pitchFamily="50" charset="-128"/>
              </a:rPr>
              <a:t>への</a:t>
            </a:r>
            <a:r>
              <a:rPr kumimoji="1" lang="ja-JP" sz="1400" b="1">
                <a:solidFill>
                  <a:srgbClr val="C00000"/>
                </a:solidFill>
                <a:latin typeface="メイリオ" panose="020B0604030504040204" pitchFamily="50" charset="-128"/>
                <a:ea typeface="メイリオ" panose="020B0604030504040204" pitchFamily="50" charset="-128"/>
              </a:rPr>
              <a:t>不正アクセスにより</a:t>
            </a:r>
            <a:endParaRPr lang="en-US" sz="1400">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sz="1400" b="1">
                <a:solidFill>
                  <a:srgbClr val="C00000"/>
                </a:solidFill>
                <a:latin typeface="メイリオ" panose="020B0604030504040204" pitchFamily="50" charset="-128"/>
                <a:ea typeface="メイリオ" panose="020B0604030504040204" pitchFamily="50" charset="-128"/>
              </a:rPr>
              <a:t>個人情報が</a:t>
            </a:r>
            <a:r>
              <a:rPr kumimoji="1" lang="en-US" altLang="ja-JP" sz="1400" b="1">
                <a:solidFill>
                  <a:srgbClr val="C00000"/>
                </a:solidFill>
                <a:latin typeface="メイリオ" panose="020B0604030504040204" pitchFamily="50" charset="-128"/>
                <a:ea typeface="メイリオ" panose="020B0604030504040204" pitchFamily="50" charset="-128"/>
              </a:rPr>
              <a:t>1.1</a:t>
            </a:r>
            <a:r>
              <a:rPr kumimoji="1" lang="ja-JP" sz="1400" b="1">
                <a:solidFill>
                  <a:srgbClr val="C00000"/>
                </a:solidFill>
                <a:latin typeface="メイリオ" panose="020B0604030504040204" pitchFamily="50" charset="-128"/>
                <a:ea typeface="メイリオ" panose="020B0604030504040204" pitchFamily="50" charset="-128"/>
              </a:rPr>
              <a:t>万件流出</a:t>
            </a:r>
            <a:endParaRPr lang="ja-JP" sz="1400">
              <a:solidFill>
                <a:srgbClr val="000000"/>
              </a:solidFill>
              <a:latin typeface="メイリオ" panose="020B0604030504040204" pitchFamily="50" charset="-128"/>
              <a:ea typeface="メイリオ" panose="020B0604030504040204" pitchFamily="50" charset="-128"/>
            </a:endParaRPr>
          </a:p>
          <a:p>
            <a:pPr>
              <a:lnSpc>
                <a:spcPct val="140000"/>
              </a:lnSpc>
            </a:pPr>
            <a:endParaRPr lang="ja-JP" altLang="en-US"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A1B2F56F-9A08-A50A-2DDC-AD21699D421D}"/>
              </a:ext>
            </a:extLst>
          </p:cNvPr>
          <p:cNvSpPr txBox="1"/>
          <p:nvPr/>
        </p:nvSpPr>
        <p:spPr>
          <a:xfrm>
            <a:off x="7347082" y="2023870"/>
            <a:ext cx="3708259" cy="372410"/>
          </a:xfrm>
          <a:prstGeom prst="rect">
            <a:avLst/>
          </a:prstGeom>
          <a:noFill/>
        </p:spPr>
        <p:txBody>
          <a:bodyPr wrap="none" lIns="91440" tIns="45720" rIns="91440" bIns="45720" rtlCol="0" anchor="t">
            <a:spAutoFit/>
          </a:bodyPr>
          <a:lstStyle/>
          <a:p>
            <a:pPr algn="ctr">
              <a:lnSpc>
                <a:spcPct val="140000"/>
              </a:lnSpc>
            </a:pP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【Microsoft 365</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を介した情報漏洩事故</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3" name="テキスト ボックス 2">
            <a:extLst>
              <a:ext uri="{FF2B5EF4-FFF2-40B4-BE49-F238E27FC236}">
                <a16:creationId xmlns:a16="http://schemas.microsoft.com/office/drawing/2014/main" id="{0AB8C293-37EE-4523-4243-D32FD7A90E6C}"/>
              </a:ext>
            </a:extLst>
          </p:cNvPr>
          <p:cNvSpPr txBox="1"/>
          <p:nvPr/>
        </p:nvSpPr>
        <p:spPr>
          <a:xfrm>
            <a:off x="7161849" y="3851122"/>
            <a:ext cx="4572000" cy="928716"/>
          </a:xfrm>
          <a:prstGeom prst="rect">
            <a:avLst/>
          </a:prstGeom>
          <a:noFill/>
        </p:spPr>
        <p:txBody>
          <a:bodyPr wrap="square" lIns="91440" tIns="45720" rIns="91440" bIns="45720" rtlCol="0" anchor="t">
            <a:spAutoFit/>
          </a:bodyPr>
          <a:lstStyle/>
          <a:p>
            <a:pPr>
              <a:lnSpc>
                <a:spcPct val="140000"/>
              </a:lnSpc>
            </a:pP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個人情報300件を含むファイルを</a:t>
            </a:r>
          </a:p>
          <a:p>
            <a:pPr>
              <a:lnSpc>
                <a:spcPct val="140000"/>
              </a:lnSpc>
            </a:pPr>
            <a:r>
              <a:rPr lang="en-US" altLang="ja-JP" sz="1400" b="1" err="1">
                <a:solidFill>
                  <a:srgbClr val="BF0000"/>
                </a:solidFill>
                <a:latin typeface="メイリオ" panose="020B0604030504040204" pitchFamily="50" charset="-128"/>
                <a:ea typeface="メイリオ" panose="020B0604030504040204" pitchFamily="50" charset="-128"/>
              </a:rPr>
              <a:t>誤ってTeamsにアップロード</a:t>
            </a:r>
            <a:endParaRPr lang="en-US" altLang="ja-JP" sz="1400" b="1">
              <a:solidFill>
                <a:srgbClr val="BF0000"/>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CDC1D38E-E5FF-4E0E-043E-BD2D307A73E9}"/>
              </a:ext>
            </a:extLst>
          </p:cNvPr>
          <p:cNvSpPr/>
          <p:nvPr/>
        </p:nvSpPr>
        <p:spPr>
          <a:xfrm>
            <a:off x="7218946" y="2596815"/>
            <a:ext cx="1132974" cy="240632"/>
          </a:xfrm>
          <a:prstGeom prst="roundRect">
            <a:avLst/>
          </a:prstGeom>
          <a:solidFill>
            <a:srgbClr val="B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sz="1200" b="1">
              <a:solidFill>
                <a:srgbClr val="FFFFFF"/>
              </a:solidFill>
              <a:latin typeface="メイリオ" panose="020B0604030504040204" pitchFamily="50" charset="-128"/>
              <a:ea typeface="メイリオ" panose="020B0604030504040204" pitchFamily="50" charset="-128"/>
              <a:cs typeface="Calibri"/>
            </a:endParaRPr>
          </a:p>
        </p:txBody>
      </p:sp>
      <p:sp>
        <p:nvSpPr>
          <p:cNvPr id="9" name="テキスト ボックス 8">
            <a:extLst>
              <a:ext uri="{FF2B5EF4-FFF2-40B4-BE49-F238E27FC236}">
                <a16:creationId xmlns:a16="http://schemas.microsoft.com/office/drawing/2014/main" id="{49F74B36-F8A5-DA97-A58B-0BA4138B5C89}"/>
              </a:ext>
            </a:extLst>
          </p:cNvPr>
          <p:cNvSpPr txBox="1"/>
          <p:nvPr/>
        </p:nvSpPr>
        <p:spPr>
          <a:xfrm>
            <a:off x="7259052" y="2596815"/>
            <a:ext cx="161423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b="1">
                <a:solidFill>
                  <a:schemeClr val="bg1"/>
                </a:solidFill>
                <a:latin typeface="メイリオ" panose="020B0604030504040204" pitchFamily="50" charset="-128"/>
                <a:ea typeface="メイリオ" panose="020B0604030504040204" pitchFamily="50" charset="-128"/>
                <a:cs typeface="Calibri"/>
              </a:rPr>
              <a:t>不正アクセス</a:t>
            </a:r>
          </a:p>
        </p:txBody>
      </p:sp>
      <p:sp>
        <p:nvSpPr>
          <p:cNvPr id="11" name="四角形: 角を丸くする 10">
            <a:extLst>
              <a:ext uri="{FF2B5EF4-FFF2-40B4-BE49-F238E27FC236}">
                <a16:creationId xmlns:a16="http://schemas.microsoft.com/office/drawing/2014/main" id="{15FD58B7-347D-BD42-9E4F-D15BF69AC2AA}"/>
              </a:ext>
            </a:extLst>
          </p:cNvPr>
          <p:cNvSpPr/>
          <p:nvPr/>
        </p:nvSpPr>
        <p:spPr>
          <a:xfrm>
            <a:off x="7218944" y="3840077"/>
            <a:ext cx="1935080" cy="250659"/>
          </a:xfrm>
          <a:prstGeom prst="roundRect">
            <a:avLst/>
          </a:prstGeom>
          <a:solidFill>
            <a:srgbClr val="B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sz="1200" b="1">
              <a:solidFill>
                <a:srgbClr val="FFFFFF"/>
              </a:solidFill>
              <a:latin typeface="メイリオ" panose="020B0604030504040204" pitchFamily="50" charset="-128"/>
              <a:ea typeface="メイリオ" panose="020B0604030504040204" pitchFamily="50" charset="-128"/>
              <a:cs typeface="Calibri"/>
            </a:endParaRPr>
          </a:p>
        </p:txBody>
      </p:sp>
      <p:sp>
        <p:nvSpPr>
          <p:cNvPr id="10" name="テキスト ボックス 9">
            <a:extLst>
              <a:ext uri="{FF2B5EF4-FFF2-40B4-BE49-F238E27FC236}">
                <a16:creationId xmlns:a16="http://schemas.microsoft.com/office/drawing/2014/main" id="{CC7DBA17-FCF9-9494-8464-794A90555355}"/>
              </a:ext>
            </a:extLst>
          </p:cNvPr>
          <p:cNvSpPr txBox="1"/>
          <p:nvPr/>
        </p:nvSpPr>
        <p:spPr>
          <a:xfrm>
            <a:off x="7269079" y="3840077"/>
            <a:ext cx="193507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b="1">
                <a:solidFill>
                  <a:schemeClr val="bg1"/>
                </a:solidFill>
                <a:latin typeface="メイリオ" panose="020B0604030504040204" pitchFamily="50" charset="-128"/>
                <a:ea typeface="メイリオ" panose="020B0604030504040204" pitchFamily="50" charset="-128"/>
                <a:cs typeface="Calibri"/>
              </a:rPr>
              <a:t>外部へのデータ共有ミス</a:t>
            </a:r>
          </a:p>
        </p:txBody>
      </p:sp>
      <p:sp>
        <p:nvSpPr>
          <p:cNvPr id="12" name="四角形: 角を丸くする 11">
            <a:extLst>
              <a:ext uri="{FF2B5EF4-FFF2-40B4-BE49-F238E27FC236}">
                <a16:creationId xmlns:a16="http://schemas.microsoft.com/office/drawing/2014/main" id="{A7049499-2604-A382-8CC7-1704916EAEA9}"/>
              </a:ext>
            </a:extLst>
          </p:cNvPr>
          <p:cNvSpPr/>
          <p:nvPr/>
        </p:nvSpPr>
        <p:spPr>
          <a:xfrm>
            <a:off x="7218944" y="5083341"/>
            <a:ext cx="1383632" cy="290763"/>
          </a:xfrm>
          <a:prstGeom prst="roundRect">
            <a:avLst/>
          </a:prstGeom>
          <a:solidFill>
            <a:srgbClr val="B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sz="1200" b="1">
              <a:solidFill>
                <a:srgbClr val="FFFFFF"/>
              </a:solidFill>
              <a:latin typeface="メイリオ" panose="020B0604030504040204" pitchFamily="50" charset="-128"/>
              <a:ea typeface="メイリオ" panose="020B0604030504040204" pitchFamily="50" charset="-128"/>
              <a:cs typeface="Calibri"/>
            </a:endParaRPr>
          </a:p>
        </p:txBody>
      </p:sp>
      <p:sp>
        <p:nvSpPr>
          <p:cNvPr id="13" name="テキスト ボックス 12">
            <a:extLst>
              <a:ext uri="{FF2B5EF4-FFF2-40B4-BE49-F238E27FC236}">
                <a16:creationId xmlns:a16="http://schemas.microsoft.com/office/drawing/2014/main" id="{2E8CA92D-11E9-8DEA-32DC-3251E1D39576}"/>
              </a:ext>
            </a:extLst>
          </p:cNvPr>
          <p:cNvSpPr txBox="1"/>
          <p:nvPr/>
        </p:nvSpPr>
        <p:spPr>
          <a:xfrm>
            <a:off x="7269078" y="5093366"/>
            <a:ext cx="161423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b="1">
                <a:solidFill>
                  <a:schemeClr val="bg1"/>
                </a:solidFill>
                <a:latin typeface="メイリオ" panose="020B0604030504040204" pitchFamily="50" charset="-128"/>
                <a:ea typeface="メイリオ" panose="020B0604030504040204" pitchFamily="50" charset="-128"/>
                <a:cs typeface="Calibri"/>
              </a:rPr>
              <a:t>権限設定のミス</a:t>
            </a:r>
          </a:p>
        </p:txBody>
      </p:sp>
      <p:sp>
        <p:nvSpPr>
          <p:cNvPr id="14" name="テキスト ボックス 13">
            <a:extLst>
              <a:ext uri="{FF2B5EF4-FFF2-40B4-BE49-F238E27FC236}">
                <a16:creationId xmlns:a16="http://schemas.microsoft.com/office/drawing/2014/main" id="{A63705B1-29AD-7B2A-F5B6-2A9646CD9442}"/>
              </a:ext>
            </a:extLst>
          </p:cNvPr>
          <p:cNvSpPr txBox="1"/>
          <p:nvPr/>
        </p:nvSpPr>
        <p:spPr>
          <a:xfrm>
            <a:off x="7181902" y="5395175"/>
            <a:ext cx="4572000" cy="670183"/>
          </a:xfrm>
          <a:prstGeom prst="rect">
            <a:avLst/>
          </a:prstGeom>
          <a:noFill/>
        </p:spPr>
        <p:txBody>
          <a:bodyPr wrap="square" lIns="91440" tIns="45720" rIns="91440" bIns="45720" rtlCol="0" anchor="t">
            <a:spAutoFit/>
          </a:bodyPr>
          <a:lstStyle/>
          <a:p>
            <a:pPr>
              <a:lnSpc>
                <a:spcPct val="140000"/>
              </a:lnSpc>
            </a:pPr>
            <a:r>
              <a:rPr lang="en-US" altLang="ja-JP" sz="1400" b="1" err="1">
                <a:solidFill>
                  <a:srgbClr val="BF0000"/>
                </a:solidFill>
                <a:latin typeface="メイリオ" panose="020B0604030504040204" pitchFamily="50" charset="-128"/>
                <a:ea typeface="メイリオ" panose="020B0604030504040204" pitchFamily="50" charset="-128"/>
              </a:rPr>
              <a:t>ファイルの権限設定ミスにより</a:t>
            </a:r>
            <a:endParaRPr lang="en-US" altLang="ja-JP" sz="1400" b="1">
              <a:solidFill>
                <a:srgbClr val="BF0000"/>
              </a:solidFill>
              <a:latin typeface="メイリオ" panose="020B0604030504040204" pitchFamily="50" charset="-128"/>
              <a:ea typeface="メイリオ" panose="020B0604030504040204" pitchFamily="50" charset="-128"/>
            </a:endParaRPr>
          </a:p>
          <a:p>
            <a:pPr>
              <a:lnSpc>
                <a:spcPct val="140000"/>
              </a:lnSpc>
            </a:pP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122件の情報漏洩</a:t>
            </a:r>
          </a:p>
        </p:txBody>
      </p:sp>
    </p:spTree>
    <p:extLst>
      <p:ext uri="{BB962C8B-B14F-4D97-AF65-F5344CB8AC3E}">
        <p14:creationId xmlns:p14="http://schemas.microsoft.com/office/powerpoint/2010/main" val="1106486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9CC251A-4FA1-8EB4-B064-4142B9632DFD}"/>
              </a:ext>
            </a:extLst>
          </p:cNvPr>
          <p:cNvSpPr/>
          <p:nvPr/>
        </p:nvSpPr>
        <p:spPr>
          <a:xfrm>
            <a:off x="722713" y="1398009"/>
            <a:ext cx="8687987" cy="800219"/>
          </a:xfrm>
          <a:prstGeom prst="rect">
            <a:avLst/>
          </a:prstGeom>
          <a:effectLst>
            <a:glow rad="63500">
              <a:schemeClr val="bg1">
                <a:alpha val="55000"/>
              </a:schemeClr>
            </a:glow>
          </a:effectLst>
        </p:spPr>
        <p:txBody>
          <a:bodyPr wrap="square" lIns="91440" tIns="45720" rIns="91440" bIns="45720" anchor="t">
            <a:spAutoFit/>
          </a:bodyPr>
          <a:lstStyle/>
          <a:p>
            <a:pPr>
              <a:lnSpc>
                <a:spcPct val="120000"/>
              </a:lnSpc>
            </a:pPr>
            <a:r>
              <a:rPr kumimoji="1" lang="en-US" altLang="ja-JP" sz="4000" b="1">
                <a:solidFill>
                  <a:schemeClr val="tx1">
                    <a:lumMod val="95000"/>
                    <a:lumOff val="5000"/>
                  </a:schemeClr>
                </a:solidFill>
                <a:effectLst>
                  <a:glow rad="139700">
                    <a:schemeClr val="bg1">
                      <a:alpha val="40000"/>
                    </a:schemeClr>
                  </a:glow>
                </a:effectLst>
                <a:latin typeface="Meiryo"/>
                <a:ea typeface="Meiryo"/>
              </a:rPr>
              <a:t>60</a:t>
            </a:r>
            <a:r>
              <a:rPr kumimoji="1" lang="ja-JP" altLang="en-US" sz="4000" b="1">
                <a:solidFill>
                  <a:schemeClr val="tx1">
                    <a:lumMod val="95000"/>
                    <a:lumOff val="5000"/>
                  </a:schemeClr>
                </a:solidFill>
                <a:effectLst>
                  <a:glow rad="139700">
                    <a:schemeClr val="bg1">
                      <a:alpha val="40000"/>
                    </a:schemeClr>
                  </a:glow>
                </a:effectLst>
                <a:latin typeface="Meiryo"/>
                <a:ea typeface="Meiryo"/>
              </a:rPr>
              <a:t>日間無料体験 受付中！</a:t>
            </a:r>
          </a:p>
        </p:txBody>
      </p:sp>
      <p:sp>
        <p:nvSpPr>
          <p:cNvPr id="3" name="テキスト ボックス 2">
            <a:extLst>
              <a:ext uri="{FF2B5EF4-FFF2-40B4-BE49-F238E27FC236}">
                <a16:creationId xmlns:a16="http://schemas.microsoft.com/office/drawing/2014/main" id="{5220C74F-330F-9AC0-3808-3EAE1ADD5B4D}"/>
              </a:ext>
            </a:extLst>
          </p:cNvPr>
          <p:cNvSpPr txBox="1"/>
          <p:nvPr/>
        </p:nvSpPr>
        <p:spPr>
          <a:xfrm>
            <a:off x="697052" y="2458821"/>
            <a:ext cx="7894498" cy="1500411"/>
          </a:xfrm>
          <a:prstGeom prst="rect">
            <a:avLst/>
          </a:prstGeom>
          <a:noFill/>
        </p:spPr>
        <p:txBody>
          <a:bodyPr wrap="square" rtlCol="0">
            <a:spAutoFit/>
          </a:bodyPr>
          <a:lstStyle/>
          <a:p>
            <a:pPr>
              <a:lnSpc>
                <a:spcPts val="2800"/>
              </a:lnSpc>
            </a:pPr>
            <a:r>
              <a:rPr lang="en-US" altLang="ja-JP" sz="1600">
                <a:solidFill>
                  <a:srgbClr val="404040"/>
                </a:solidFill>
                <a:ea typeface="メイリオ" panose="020B0604030504040204" pitchFamily="50" charset="-128"/>
              </a:rPr>
              <a:t>LANSCOPE </a:t>
            </a:r>
            <a:r>
              <a:rPr lang="ja-JP" altLang="en-US" sz="1600">
                <a:solidFill>
                  <a:srgbClr val="404040"/>
                </a:solidFill>
                <a:ea typeface="メイリオ" panose="020B0604030504040204" pitchFamily="50" charset="-128"/>
              </a:rPr>
              <a:t>セキュリティオーディタ</a:t>
            </a:r>
            <a:r>
              <a:rPr lang="en-US" altLang="ja-JP" sz="1600">
                <a:solidFill>
                  <a:srgbClr val="404040"/>
                </a:solidFill>
                <a:ea typeface="メイリオ" panose="020B0604030504040204" pitchFamily="50" charset="-128"/>
              </a:rPr>
              <a:t>―</a:t>
            </a:r>
            <a:r>
              <a:rPr lang="ja-JP" altLang="en-US" sz="1600">
                <a:solidFill>
                  <a:srgbClr val="404040"/>
                </a:solidFill>
                <a:ea typeface="メイリオ" panose="020B0604030504040204" pitchFamily="50" charset="-128"/>
              </a:rPr>
              <a:t>の</a:t>
            </a:r>
            <a:r>
              <a:rPr lang="ja-JP" altLang="en-US" sz="1600" b="1" i="0" u="none" strike="noStrike">
                <a:solidFill>
                  <a:srgbClr val="008CC9"/>
                </a:solidFill>
                <a:effectLst/>
                <a:ea typeface="メイリオ" panose="020B0604030504040204" pitchFamily="50" charset="-128"/>
              </a:rPr>
              <a:t>全機能</a:t>
            </a:r>
            <a:r>
              <a:rPr lang="ja-JP" altLang="en-US" sz="1600" b="0" i="0" u="none" strike="noStrike">
                <a:solidFill>
                  <a:srgbClr val="404040"/>
                </a:solidFill>
                <a:effectLst/>
                <a:ea typeface="メイリオ" panose="020B0604030504040204" pitchFamily="50" charset="-128"/>
              </a:rPr>
              <a:t>を</a:t>
            </a:r>
            <a:r>
              <a:rPr lang="en-US" altLang="ja-JP" sz="1600" b="0" i="0" u="none" strike="noStrike">
                <a:solidFill>
                  <a:srgbClr val="404040"/>
                </a:solidFill>
                <a:effectLst/>
                <a:ea typeface="メイリオ" panose="020B0604030504040204" pitchFamily="50" charset="-128"/>
              </a:rPr>
              <a:t>50</a:t>
            </a:r>
            <a:r>
              <a:rPr lang="ja-JP" altLang="en-US" sz="1600" b="0" i="0" u="none" strike="noStrike">
                <a:solidFill>
                  <a:srgbClr val="404040"/>
                </a:solidFill>
                <a:effectLst/>
                <a:ea typeface="メイリオ" panose="020B0604030504040204" pitchFamily="50" charset="-128"/>
              </a:rPr>
              <a:t>ユーザーまで利用可能です。</a:t>
            </a:r>
            <a:endParaRPr lang="en-US" altLang="ja-JP" sz="1600" b="0" i="0" u="none" strike="noStrike">
              <a:solidFill>
                <a:srgbClr val="404040"/>
              </a:solidFill>
              <a:effectLst/>
              <a:ea typeface="メイリオ" panose="020B0604030504040204" pitchFamily="50" charset="-128"/>
            </a:endParaRPr>
          </a:p>
          <a:p>
            <a:pPr>
              <a:lnSpc>
                <a:spcPts val="2800"/>
              </a:lnSpc>
            </a:pPr>
            <a:r>
              <a:rPr lang="ja-JP" altLang="en-US" sz="1600">
                <a:solidFill>
                  <a:srgbClr val="404040"/>
                </a:solidFill>
                <a:ea typeface="メイリオ" panose="020B0604030504040204" pitchFamily="50" charset="-128"/>
              </a:rPr>
              <a:t>初期設定は最短</a:t>
            </a:r>
            <a:r>
              <a:rPr lang="en-US" altLang="ja-JP" sz="1600">
                <a:solidFill>
                  <a:srgbClr val="404040"/>
                </a:solidFill>
                <a:ea typeface="メイリオ" panose="020B0604030504040204" pitchFamily="50" charset="-128"/>
              </a:rPr>
              <a:t>30</a:t>
            </a:r>
            <a:r>
              <a:rPr lang="ja-JP" altLang="en-US" sz="1600">
                <a:solidFill>
                  <a:srgbClr val="404040"/>
                </a:solidFill>
                <a:ea typeface="メイリオ" panose="020B0604030504040204" pitchFamily="50" charset="-128"/>
              </a:rPr>
              <a:t>分で完了、</a:t>
            </a:r>
            <a:r>
              <a:rPr lang="en-US" altLang="ja-JP" sz="1600">
                <a:solidFill>
                  <a:srgbClr val="404040"/>
                </a:solidFill>
                <a:ea typeface="メイリオ" panose="020B0604030504040204" pitchFamily="50" charset="-128"/>
              </a:rPr>
              <a:t>60</a:t>
            </a:r>
            <a:r>
              <a:rPr lang="ja-JP" altLang="en-US" sz="1600">
                <a:solidFill>
                  <a:srgbClr val="404040"/>
                </a:solidFill>
                <a:ea typeface="メイリオ" panose="020B0604030504040204" pitchFamily="50" charset="-128"/>
              </a:rPr>
              <a:t>日間しっかり試験運用できます。</a:t>
            </a:r>
            <a:r>
              <a:rPr lang="ja-JP" altLang="en-US" sz="1600" b="0" i="0" u="none" strike="noStrike">
                <a:solidFill>
                  <a:srgbClr val="404040"/>
                </a:solidFill>
                <a:effectLst/>
                <a:ea typeface="メイリオ" panose="020B0604030504040204" pitchFamily="50" charset="-128"/>
              </a:rPr>
              <a:t>体験中でも導入後と同様に、使い方や運用支援を製品専任スタッフが行いますので安心してお試しいただけます。気に入れば無料体験版のデータをそのまま</a:t>
            </a:r>
            <a:r>
              <a:rPr lang="ja-JP" altLang="en-US" sz="1600" b="1" i="0" u="none" strike="noStrike">
                <a:solidFill>
                  <a:srgbClr val="008CC9"/>
                </a:solidFill>
                <a:effectLst/>
                <a:ea typeface="メイリオ" panose="020B0604030504040204" pitchFamily="50" charset="-128"/>
              </a:rPr>
              <a:t>製品版へ移行</a:t>
            </a:r>
            <a:r>
              <a:rPr lang="ja-JP" altLang="en-US" sz="1600" b="0" i="0" u="none" strike="noStrike">
                <a:solidFill>
                  <a:srgbClr val="404040"/>
                </a:solidFill>
                <a:effectLst/>
                <a:ea typeface="メイリオ" panose="020B0604030504040204" pitchFamily="50" charset="-128"/>
              </a:rPr>
              <a:t>も可能です。</a:t>
            </a:r>
            <a:r>
              <a:rPr lang="ja-JP" altLang="en-US" sz="1600" b="0" i="0">
                <a:solidFill>
                  <a:srgbClr val="000000"/>
                </a:solidFill>
                <a:effectLst/>
                <a:latin typeface="メイリオ" panose="020B0604030504040204" pitchFamily="50" charset="-128"/>
                <a:ea typeface="メイリオ" panose="020B0604030504040204" pitchFamily="50" charset="-128"/>
              </a:rPr>
              <a:t>​</a:t>
            </a: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0EF17B4A-6215-7C5E-4A46-26E37760BC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65563" y="553183"/>
            <a:ext cx="3019408" cy="730183"/>
          </a:xfrm>
          <a:prstGeom prst="rect">
            <a:avLst/>
          </a:prstGeom>
          <a:effectLst>
            <a:glow rad="63500">
              <a:schemeClr val="bg1">
                <a:alpha val="55000"/>
              </a:schemeClr>
            </a:glow>
          </a:effectLst>
        </p:spPr>
      </p:pic>
      <p:sp>
        <p:nvSpPr>
          <p:cNvPr id="5" name="正方形/長方形 4">
            <a:extLst>
              <a:ext uri="{FF2B5EF4-FFF2-40B4-BE49-F238E27FC236}">
                <a16:creationId xmlns:a16="http://schemas.microsoft.com/office/drawing/2014/main" id="{3DFCB334-1DB8-0D3B-A3BE-22445D8E9E6A}"/>
              </a:ext>
            </a:extLst>
          </p:cNvPr>
          <p:cNvSpPr/>
          <p:nvPr/>
        </p:nvSpPr>
        <p:spPr>
          <a:xfrm>
            <a:off x="7632545" y="6296250"/>
            <a:ext cx="4157998" cy="307777"/>
          </a:xfrm>
          <a:prstGeom prst="rect">
            <a:avLst/>
          </a:prstGeom>
        </p:spPr>
        <p:txBody>
          <a:bodyPr wrap="none">
            <a:spAutoFit/>
          </a:bodyPr>
          <a:lstStyle/>
          <a:p>
            <a:r>
              <a:rPr lang="en-US" altLang="ja-JP" sz="1400">
                <a:solidFill>
                  <a:schemeClr val="tx1">
                    <a:lumMod val="75000"/>
                    <a:lumOff val="25000"/>
                  </a:schemeClr>
                </a:solidFill>
                <a:latin typeface="Arial" panose="020B0604020202020204" pitchFamily="34" charset="0"/>
                <a:cs typeface="Arial" panose="020B0604020202020204" pitchFamily="34" charset="0"/>
              </a:rPr>
              <a:t>https://go.motex.co.jp/l/320351/2018-11-22/21kdt6</a:t>
            </a:r>
            <a:endParaRPr lang="ja-JP" altLang="en-US" sz="140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3F1D069B-2082-BF01-9224-3849F07655F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08391" y="4405258"/>
            <a:ext cx="1584333" cy="1575041"/>
          </a:xfrm>
          <a:prstGeom prst="rect">
            <a:avLst/>
          </a:prstGeom>
        </p:spPr>
      </p:pic>
      <p:sp>
        <p:nvSpPr>
          <p:cNvPr id="17" name="角丸四角形 19">
            <a:extLst>
              <a:ext uri="{FF2B5EF4-FFF2-40B4-BE49-F238E27FC236}">
                <a16:creationId xmlns:a16="http://schemas.microsoft.com/office/drawing/2014/main" id="{EB62991B-6728-C000-4601-E136DB47BECF}"/>
              </a:ext>
            </a:extLst>
          </p:cNvPr>
          <p:cNvSpPr/>
          <p:nvPr/>
        </p:nvSpPr>
        <p:spPr>
          <a:xfrm>
            <a:off x="749711" y="4429036"/>
            <a:ext cx="3816000" cy="288032"/>
          </a:xfrm>
          <a:prstGeom prst="round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1582C"/>
              </a:solidFill>
            </a:endParaRPr>
          </a:p>
        </p:txBody>
      </p:sp>
      <p:sp>
        <p:nvSpPr>
          <p:cNvPr id="18" name="正方形/長方形 17">
            <a:extLst>
              <a:ext uri="{FF2B5EF4-FFF2-40B4-BE49-F238E27FC236}">
                <a16:creationId xmlns:a16="http://schemas.microsoft.com/office/drawing/2014/main" id="{9E35FE5C-5558-4761-6CB5-49F1284768A9}"/>
              </a:ext>
            </a:extLst>
          </p:cNvPr>
          <p:cNvSpPr/>
          <p:nvPr/>
        </p:nvSpPr>
        <p:spPr>
          <a:xfrm>
            <a:off x="867109" y="4384528"/>
            <a:ext cx="3251890" cy="346249"/>
          </a:xfrm>
          <a:prstGeom prst="rect">
            <a:avLst/>
          </a:prstGeom>
        </p:spPr>
        <p:txBody>
          <a:bodyPr wrap="square">
            <a:spAutoFit/>
          </a:bodyPr>
          <a:lstStyle/>
          <a:p>
            <a:pPr>
              <a:lnSpc>
                <a:spcPct val="150000"/>
              </a:lnSpc>
            </a:pPr>
            <a:r>
              <a:rPr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ユーザー様専用サイトの利用</a:t>
            </a:r>
          </a:p>
        </p:txBody>
      </p:sp>
      <p:sp>
        <p:nvSpPr>
          <p:cNvPr id="19" name="角丸四角形 19">
            <a:extLst>
              <a:ext uri="{FF2B5EF4-FFF2-40B4-BE49-F238E27FC236}">
                <a16:creationId xmlns:a16="http://schemas.microsoft.com/office/drawing/2014/main" id="{784F709E-392A-8DBB-87E6-F6D0AB876606}"/>
              </a:ext>
            </a:extLst>
          </p:cNvPr>
          <p:cNvSpPr/>
          <p:nvPr/>
        </p:nvSpPr>
        <p:spPr>
          <a:xfrm>
            <a:off x="5608263" y="4429036"/>
            <a:ext cx="3816000" cy="288032"/>
          </a:xfrm>
          <a:prstGeom prst="roundRect">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srgbClr val="F1582C"/>
              </a:solidFill>
            </a:endParaRPr>
          </a:p>
        </p:txBody>
      </p:sp>
      <p:sp>
        <p:nvSpPr>
          <p:cNvPr id="20" name="正方形/長方形 19">
            <a:extLst>
              <a:ext uri="{FF2B5EF4-FFF2-40B4-BE49-F238E27FC236}">
                <a16:creationId xmlns:a16="http://schemas.microsoft.com/office/drawing/2014/main" id="{F413C923-6C92-985C-8E65-477D74065305}"/>
              </a:ext>
            </a:extLst>
          </p:cNvPr>
          <p:cNvSpPr/>
          <p:nvPr/>
        </p:nvSpPr>
        <p:spPr>
          <a:xfrm>
            <a:off x="5757794" y="4384528"/>
            <a:ext cx="3251890" cy="346249"/>
          </a:xfrm>
          <a:prstGeom prst="rect">
            <a:avLst/>
          </a:prstGeom>
        </p:spPr>
        <p:txBody>
          <a:bodyPr wrap="square">
            <a:spAutoFit/>
          </a:bodyPr>
          <a:lstStyle/>
          <a:p>
            <a:pPr>
              <a:lnSpc>
                <a:spcPct val="150000"/>
              </a:lnSpc>
            </a:pPr>
            <a:r>
              <a:rPr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ヘルプデスクサポ</a:t>
            </a:r>
            <a:r>
              <a:rPr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ト</a:t>
            </a:r>
          </a:p>
        </p:txBody>
      </p:sp>
      <p:sp>
        <p:nvSpPr>
          <p:cNvPr id="21" name="テキスト ボックス 20">
            <a:extLst>
              <a:ext uri="{FF2B5EF4-FFF2-40B4-BE49-F238E27FC236}">
                <a16:creationId xmlns:a16="http://schemas.microsoft.com/office/drawing/2014/main" id="{11836E3E-FF76-7884-0BF6-E3FB9F68F026}"/>
              </a:ext>
            </a:extLst>
          </p:cNvPr>
          <p:cNvSpPr txBox="1"/>
          <p:nvPr/>
        </p:nvSpPr>
        <p:spPr>
          <a:xfrm>
            <a:off x="5681306" y="4902556"/>
            <a:ext cx="2414944" cy="1100301"/>
          </a:xfrm>
          <a:prstGeom prst="rect">
            <a:avLst/>
          </a:prstGeom>
          <a:noFill/>
        </p:spPr>
        <p:txBody>
          <a:bodyPr wrap="square" rtlCol="0">
            <a:spAutoFit/>
          </a:bodyPr>
          <a:lstStyle/>
          <a:p>
            <a:pPr>
              <a:lnSpc>
                <a:spcPts val="2000"/>
              </a:lnSpc>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ユーザー様と同様に電話やメールによる問い合わせが可能です。お困りごとなどお気軽にご相談ください</a:t>
            </a:r>
          </a:p>
        </p:txBody>
      </p:sp>
      <p:sp>
        <p:nvSpPr>
          <p:cNvPr id="22" name="テキスト ボックス 21">
            <a:extLst>
              <a:ext uri="{FF2B5EF4-FFF2-40B4-BE49-F238E27FC236}">
                <a16:creationId xmlns:a16="http://schemas.microsoft.com/office/drawing/2014/main" id="{89437725-51F8-4B0B-33F7-8B5BB416B8F5}"/>
              </a:ext>
            </a:extLst>
          </p:cNvPr>
          <p:cNvSpPr txBox="1"/>
          <p:nvPr/>
        </p:nvSpPr>
        <p:spPr>
          <a:xfrm>
            <a:off x="867108" y="4902556"/>
            <a:ext cx="2358407" cy="1100301"/>
          </a:xfrm>
          <a:prstGeom prst="rect">
            <a:avLst/>
          </a:prstGeom>
          <a:noFill/>
        </p:spPr>
        <p:txBody>
          <a:bodyPr wrap="square" rtlCol="0">
            <a:spAutoFit/>
          </a:bodyPr>
          <a:lstStyle/>
          <a:p>
            <a:pPr>
              <a:lnSpc>
                <a:spcPts val="2000"/>
              </a:lnSpc>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ユーザー様しか利用できない専用サイトを利用できます。マニュアルや活用方法などを掲載しています</a:t>
            </a:r>
          </a:p>
        </p:txBody>
      </p:sp>
      <p:pic>
        <p:nvPicPr>
          <p:cNvPr id="29" name="図 28">
            <a:extLst>
              <a:ext uri="{FF2B5EF4-FFF2-40B4-BE49-F238E27FC236}">
                <a16:creationId xmlns:a16="http://schemas.microsoft.com/office/drawing/2014/main" id="{F14898A4-DA1E-F81A-2616-63AEC944232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25516" y="4628053"/>
            <a:ext cx="1430554" cy="1430554"/>
          </a:xfrm>
          <a:prstGeom prst="rect">
            <a:avLst/>
          </a:prstGeom>
        </p:spPr>
      </p:pic>
      <p:pic>
        <p:nvPicPr>
          <p:cNvPr id="30" name="図 29">
            <a:extLst>
              <a:ext uri="{FF2B5EF4-FFF2-40B4-BE49-F238E27FC236}">
                <a16:creationId xmlns:a16="http://schemas.microsoft.com/office/drawing/2014/main" id="{12DBEF0F-EE4D-1780-2626-DB5C7D77771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107233" y="4557652"/>
            <a:ext cx="1430554" cy="1430554"/>
          </a:xfrm>
          <a:prstGeom prst="rect">
            <a:avLst/>
          </a:prstGeom>
        </p:spPr>
      </p:pic>
    </p:spTree>
    <p:extLst>
      <p:ext uri="{BB962C8B-B14F-4D97-AF65-F5344CB8AC3E}">
        <p14:creationId xmlns:p14="http://schemas.microsoft.com/office/powerpoint/2010/main" val="4246512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51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6ED129E-4DE9-31D5-0AFD-C52F3A7DEC83}"/>
              </a:ext>
            </a:extLst>
          </p:cNvPr>
          <p:cNvSpPr>
            <a:spLocks noGrp="1"/>
          </p:cNvSpPr>
          <p:nvPr>
            <p:ph type="body" sz="quarter" idx="15"/>
          </p:nvPr>
        </p:nvSpPr>
        <p:spPr/>
        <p:txBody>
          <a:bodyPr wrap="square" lIns="91440" tIns="45720" rIns="91440" bIns="45720" anchor="t" anchorCtr="0">
            <a:spAutoFit/>
          </a:bodyPr>
          <a:lstStyle/>
          <a:p>
            <a:r>
              <a:rPr lang="ja-JP" b="0">
                <a:latin typeface="Meiryo"/>
                <a:ea typeface="Meiryo"/>
              </a:rPr>
              <a:t>情報漏えい対策の手段の一つ</a:t>
            </a:r>
            <a:r>
              <a:rPr lang="ja-JP" altLang="en-US" b="0">
                <a:latin typeface="Meiryo"/>
                <a:ea typeface="Meiryo"/>
              </a:rPr>
              <a:t>、</a:t>
            </a:r>
            <a:r>
              <a:rPr lang="en-US" altLang="ja-JP" b="0">
                <a:latin typeface="Meiryo"/>
              </a:rPr>
              <a:t>『</a:t>
            </a:r>
            <a:r>
              <a:rPr lang="ja-JP" b="0">
                <a:latin typeface="Meiryo"/>
                <a:ea typeface="Meiryo"/>
              </a:rPr>
              <a:t>ログ取得</a:t>
            </a:r>
            <a:r>
              <a:rPr lang="en-US" altLang="ja-JP" b="0">
                <a:latin typeface="Meiryo"/>
              </a:rPr>
              <a:t>』</a:t>
            </a:r>
            <a:endParaRPr lang="ja-JP" b="0"/>
          </a:p>
        </p:txBody>
      </p:sp>
      <p:sp>
        <p:nvSpPr>
          <p:cNvPr id="3" name="テキスト プレースホルダー 2">
            <a:extLst>
              <a:ext uri="{FF2B5EF4-FFF2-40B4-BE49-F238E27FC236}">
                <a16:creationId xmlns:a16="http://schemas.microsoft.com/office/drawing/2014/main" id="{7735924B-CC2A-E348-1FCA-1000D194A3AA}"/>
              </a:ext>
            </a:extLst>
          </p:cNvPr>
          <p:cNvSpPr>
            <a:spLocks noGrp="1"/>
          </p:cNvSpPr>
          <p:nvPr>
            <p:ph type="body" sz="quarter" idx="11"/>
          </p:nvPr>
        </p:nvSpPr>
        <p:spPr>
          <a:xfrm>
            <a:off x="263132" y="690627"/>
            <a:ext cx="11665736" cy="831894"/>
          </a:xfrm>
        </p:spPr>
        <p:txBody>
          <a:bodyPr wrap="square" lIns="91440" tIns="45720" rIns="91440" bIns="45720" anchor="t" anchorCtr="0">
            <a:spAutoFit/>
          </a:bodyPr>
          <a:lstStyle/>
          <a:p>
            <a:r>
              <a:rPr lang="ja-JP" b="0">
                <a:latin typeface="Meiryo"/>
                <a:ea typeface="Meiryo"/>
              </a:rPr>
              <a:t>インシデント発生時に行った対応は「本人ヒアリング」と「ログなどの確認」</a:t>
            </a:r>
            <a:endParaRPr lang="ja-JP" b="0">
              <a:solidFill>
                <a:srgbClr val="000000"/>
              </a:solidFill>
              <a:latin typeface="Meiryo"/>
              <a:ea typeface="Meiryo"/>
            </a:endParaRPr>
          </a:p>
          <a:p>
            <a:endParaRPr lang="ja-JP" altLang="en-US"/>
          </a:p>
        </p:txBody>
      </p:sp>
      <p:pic>
        <p:nvPicPr>
          <p:cNvPr id="5" name="図 4" descr="グラフィカル ユーザー インターフェイス, アプリケーション, タイムライン&#10;&#10;自動的に生成された説明">
            <a:extLst>
              <a:ext uri="{FF2B5EF4-FFF2-40B4-BE49-F238E27FC236}">
                <a16:creationId xmlns:a16="http://schemas.microsoft.com/office/drawing/2014/main" id="{97A61A47-D6E2-2857-F45A-90CDA7EFDC47}"/>
              </a:ext>
            </a:extLst>
          </p:cNvPr>
          <p:cNvPicPr>
            <a:picLocks noChangeAspect="1"/>
          </p:cNvPicPr>
          <p:nvPr/>
        </p:nvPicPr>
        <p:blipFill>
          <a:blip r:embed="rId2"/>
          <a:stretch>
            <a:fillRect/>
          </a:stretch>
        </p:blipFill>
        <p:spPr>
          <a:xfrm>
            <a:off x="2085975" y="1568595"/>
            <a:ext cx="8020050" cy="4657725"/>
          </a:xfrm>
          <a:prstGeom prst="rect">
            <a:avLst/>
          </a:prstGeom>
        </p:spPr>
      </p:pic>
      <p:sp>
        <p:nvSpPr>
          <p:cNvPr id="6" name="正方形/長方形 5">
            <a:extLst>
              <a:ext uri="{FF2B5EF4-FFF2-40B4-BE49-F238E27FC236}">
                <a16:creationId xmlns:a16="http://schemas.microsoft.com/office/drawing/2014/main" id="{3F61ABB1-216F-45EC-9486-23D65A1F875F}"/>
              </a:ext>
            </a:extLst>
          </p:cNvPr>
          <p:cNvSpPr/>
          <p:nvPr/>
        </p:nvSpPr>
        <p:spPr>
          <a:xfrm>
            <a:off x="4401561" y="6358040"/>
            <a:ext cx="7086600" cy="2616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ja-JP" sz="11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引用</a:t>
            </a:r>
            <a:r>
              <a:rPr lang="en-US" altLang="ja-JP" sz="1100">
                <a:solidFill>
                  <a:schemeClr val="tx1">
                    <a:lumMod val="75000"/>
                    <a:lumOff val="25000"/>
                  </a:schemeClr>
                </a:solidFill>
                <a:latin typeface="メイリオ" panose="020B0604030504040204" pitchFamily="50" charset="-128"/>
                <a:ea typeface="メイリオ" panose="020B0604030504040204" pitchFamily="50" charset="-128"/>
              </a:rPr>
              <a:t>IPA</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「企業における営業秘密管理に関する実態調査</a:t>
            </a:r>
            <a:r>
              <a:rPr lang="en-US" altLang="ja-JP" sz="1100">
                <a:solidFill>
                  <a:schemeClr val="tx1">
                    <a:lumMod val="75000"/>
                    <a:lumOff val="25000"/>
                  </a:schemeClr>
                </a:solidFill>
                <a:latin typeface="メイリオ" panose="020B0604030504040204" pitchFamily="50" charset="-128"/>
                <a:ea typeface="メイリオ" panose="020B0604030504040204" pitchFamily="50" charset="-128"/>
              </a:rPr>
              <a:t>2020</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」報告書</a:t>
            </a:r>
          </a:p>
        </p:txBody>
      </p:sp>
    </p:spTree>
    <p:extLst>
      <p:ext uri="{BB962C8B-B14F-4D97-AF65-F5344CB8AC3E}">
        <p14:creationId xmlns:p14="http://schemas.microsoft.com/office/powerpoint/2010/main" val="278978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8A8C0-3D2E-4E35-CE85-1745660C647F}"/>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7F550D45-334B-48D9-B55C-7AE864D1247C}"/>
              </a:ext>
            </a:extLst>
          </p:cNvPr>
          <p:cNvSpPr/>
          <p:nvPr/>
        </p:nvSpPr>
        <p:spPr>
          <a:xfrm flipH="1">
            <a:off x="7730647" y="4749451"/>
            <a:ext cx="3232951" cy="59700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星: 10 pt 36">
            <a:extLst>
              <a:ext uri="{FF2B5EF4-FFF2-40B4-BE49-F238E27FC236}">
                <a16:creationId xmlns:a16="http://schemas.microsoft.com/office/drawing/2014/main" id="{53DC0BD4-F6DF-945F-5E7D-F3D7BF7AF27F}"/>
              </a:ext>
            </a:extLst>
          </p:cNvPr>
          <p:cNvSpPr/>
          <p:nvPr/>
        </p:nvSpPr>
        <p:spPr>
          <a:xfrm>
            <a:off x="5190739" y="4016735"/>
            <a:ext cx="2315326" cy="1818242"/>
          </a:xfrm>
          <a:prstGeom prst="star1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a:extLst>
              <a:ext uri="{FF2B5EF4-FFF2-40B4-BE49-F238E27FC236}">
                <a16:creationId xmlns:a16="http://schemas.microsoft.com/office/drawing/2014/main" id="{E033DD76-4588-ED59-554D-00C73E6A677C}"/>
              </a:ext>
            </a:extLst>
          </p:cNvPr>
          <p:cNvSpPr/>
          <p:nvPr/>
        </p:nvSpPr>
        <p:spPr>
          <a:xfrm rot="8645527">
            <a:off x="3943046" y="2749497"/>
            <a:ext cx="223341" cy="365921"/>
          </a:xfrm>
          <a:prstGeom prst="triangle">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0678C5FE-2791-EF8B-4942-AE39DBC21F2C}"/>
              </a:ext>
            </a:extLst>
          </p:cNvPr>
          <p:cNvSpPr/>
          <p:nvPr/>
        </p:nvSpPr>
        <p:spPr>
          <a:xfrm>
            <a:off x="3377436" y="2135548"/>
            <a:ext cx="1729693" cy="726073"/>
          </a:xfrm>
          <a:prstGeom prst="roundRect">
            <a:avLst>
              <a:gd name="adj" fmla="val 31932"/>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3926E892-ECCD-0094-CE1B-84BB86B25AAE}"/>
              </a:ext>
            </a:extLst>
          </p:cNvPr>
          <p:cNvSpPr>
            <a:spLocks noGrp="1"/>
          </p:cNvSpPr>
          <p:nvPr>
            <p:ph type="body" sz="quarter" idx="15"/>
          </p:nvPr>
        </p:nvSpPr>
        <p:spPr>
          <a:xfrm>
            <a:off x="413588" y="269809"/>
            <a:ext cx="11074573" cy="291618"/>
          </a:xfrm>
        </p:spPr>
        <p:txBody>
          <a:bodyPr wrap="square" lIns="91440" tIns="45720" rIns="91440" bIns="45720" anchor="t" anchorCtr="0">
            <a:spAutoFit/>
          </a:bodyPr>
          <a:lstStyle/>
          <a:p>
            <a:r>
              <a:rPr lang="ja-JP" altLang="en-US" b="0">
                <a:latin typeface="メイリオ"/>
                <a:ea typeface="メイリオ"/>
              </a:rPr>
              <a:t>しかしログの管理にも限界が・・</a:t>
            </a:r>
          </a:p>
        </p:txBody>
      </p:sp>
      <p:sp>
        <p:nvSpPr>
          <p:cNvPr id="5" name="テキスト プレースホルダー 4">
            <a:extLst>
              <a:ext uri="{FF2B5EF4-FFF2-40B4-BE49-F238E27FC236}">
                <a16:creationId xmlns:a16="http://schemas.microsoft.com/office/drawing/2014/main" id="{18757DCF-D8EE-3175-DB88-47C736503DEC}"/>
              </a:ext>
            </a:extLst>
          </p:cNvPr>
          <p:cNvSpPr>
            <a:spLocks noGrp="1"/>
          </p:cNvSpPr>
          <p:nvPr>
            <p:ph type="body" sz="quarter" idx="11"/>
          </p:nvPr>
        </p:nvSpPr>
        <p:spPr>
          <a:xfrm>
            <a:off x="263132" y="690627"/>
            <a:ext cx="11665736" cy="840230"/>
          </a:xfrm>
        </p:spPr>
        <p:txBody>
          <a:bodyPr wrap="square" lIns="91440" tIns="45720" rIns="91440" bIns="45720" anchor="t" anchorCtr="0">
            <a:spAutoFit/>
          </a:bodyPr>
          <a:lstStyle/>
          <a:p>
            <a:r>
              <a:rPr lang="ja-JP" altLang="en-US" b="0">
                <a:latin typeface="メイリオ"/>
                <a:ea typeface="メイリオ"/>
              </a:rPr>
              <a:t>日々の監視を怠ると情報漏洩のインシデント発覚までの</a:t>
            </a:r>
            <a:endParaRPr lang="en-US" altLang="ja-JP" b="0">
              <a:latin typeface="メイリオ"/>
              <a:ea typeface="メイリオ"/>
            </a:endParaRPr>
          </a:p>
          <a:p>
            <a:r>
              <a:rPr lang="ja-JP" altLang="en-US" b="0">
                <a:latin typeface="メイリオ" panose="020B0604030504040204" pitchFamily="50" charset="-128"/>
                <a:ea typeface="メイリオ" panose="020B0604030504040204" pitchFamily="50" charset="-128"/>
              </a:rPr>
              <a:t>対応の遅れにより被害が拡大してしまう恐れも</a:t>
            </a:r>
            <a:endParaRPr lang="en-US" altLang="ja-JP" b="0">
              <a:latin typeface="メイリオ" panose="020B0604030504040204" pitchFamily="50" charset="-128"/>
              <a:ea typeface="メイリオ" panose="020B0604030504040204" pitchFamily="50" charset="-128"/>
            </a:endParaRPr>
          </a:p>
        </p:txBody>
      </p:sp>
      <p:pic>
        <p:nvPicPr>
          <p:cNvPr id="6" name="図 5" descr="アイコン&#10;&#10;自動的に生成された説明">
            <a:extLst>
              <a:ext uri="{FF2B5EF4-FFF2-40B4-BE49-F238E27FC236}">
                <a16:creationId xmlns:a16="http://schemas.microsoft.com/office/drawing/2014/main" id="{D0F66B95-8A6E-B148-8CC4-2004BDA26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67" y="2803445"/>
            <a:ext cx="1496571" cy="1085090"/>
          </a:xfrm>
          <a:prstGeom prst="rect">
            <a:avLst/>
          </a:prstGeom>
        </p:spPr>
      </p:pic>
      <p:pic>
        <p:nvPicPr>
          <p:cNvPr id="10" name="図 9" descr="アイコン&#10;&#10;中程度の精度で自動的に生成された説明">
            <a:extLst>
              <a:ext uri="{FF2B5EF4-FFF2-40B4-BE49-F238E27FC236}">
                <a16:creationId xmlns:a16="http://schemas.microsoft.com/office/drawing/2014/main" id="{2F1CFBF1-99E4-1FF7-2BA5-DAF98B0A7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4573" y="2876514"/>
            <a:ext cx="1224796" cy="1013393"/>
          </a:xfrm>
          <a:prstGeom prst="rect">
            <a:avLst/>
          </a:prstGeom>
        </p:spPr>
      </p:pic>
      <p:pic>
        <p:nvPicPr>
          <p:cNvPr id="12" name="図 11" descr="黒い背景に白い文字がある&#10;&#10;中程度の精度で自動的に生成された説明">
            <a:extLst>
              <a:ext uri="{FF2B5EF4-FFF2-40B4-BE49-F238E27FC236}">
                <a16:creationId xmlns:a16="http://schemas.microsoft.com/office/drawing/2014/main" id="{097D003D-C06E-DD90-30B4-5227A7FF6E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5195" y="4846224"/>
            <a:ext cx="1060706" cy="627889"/>
          </a:xfrm>
          <a:prstGeom prst="rect">
            <a:avLst/>
          </a:prstGeom>
        </p:spPr>
      </p:pic>
      <p:pic>
        <p:nvPicPr>
          <p:cNvPr id="14" name="図 13" descr="ロゴ&#10;&#10;中程度の精度で自動的に生成された説明">
            <a:extLst>
              <a:ext uri="{FF2B5EF4-FFF2-40B4-BE49-F238E27FC236}">
                <a16:creationId xmlns:a16="http://schemas.microsoft.com/office/drawing/2014/main" id="{3055010E-DA07-A760-F132-A36E73EE07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958" y="4393650"/>
            <a:ext cx="721710" cy="674153"/>
          </a:xfrm>
          <a:prstGeom prst="rect">
            <a:avLst/>
          </a:prstGeom>
        </p:spPr>
      </p:pic>
      <p:sp>
        <p:nvSpPr>
          <p:cNvPr id="16" name="テキスト ボックス 15">
            <a:extLst>
              <a:ext uri="{FF2B5EF4-FFF2-40B4-BE49-F238E27FC236}">
                <a16:creationId xmlns:a16="http://schemas.microsoft.com/office/drawing/2014/main" id="{4DC250F1-CA17-086F-F82E-540F71CBAE73}"/>
              </a:ext>
            </a:extLst>
          </p:cNvPr>
          <p:cNvSpPr txBox="1"/>
          <p:nvPr/>
        </p:nvSpPr>
        <p:spPr>
          <a:xfrm>
            <a:off x="1039879" y="4012602"/>
            <a:ext cx="659538" cy="261610"/>
          </a:xfrm>
          <a:prstGeom prst="rect">
            <a:avLst/>
          </a:prstGeom>
          <a:noFill/>
        </p:spPr>
        <p:txBody>
          <a:bodyPr wrap="square" rtlCol="0">
            <a:spAutoFit/>
          </a:bodyPr>
          <a:lstStyle/>
          <a:p>
            <a:r>
              <a:rPr kumimoji="1" lang="ja-JP" altLang="en-US" sz="1100">
                <a:latin typeface="メイリオ" panose="020B0604030504040204" pitchFamily="50" charset="-128"/>
                <a:ea typeface="メイリオ" panose="020B0604030504040204" pitchFamily="50" charset="-128"/>
              </a:rPr>
              <a:t>攻撃者</a:t>
            </a:r>
          </a:p>
        </p:txBody>
      </p:sp>
      <p:pic>
        <p:nvPicPr>
          <p:cNvPr id="18" name="図 17" descr="ロゴ&#10;&#10;自動的に生成された説明">
            <a:extLst>
              <a:ext uri="{FF2B5EF4-FFF2-40B4-BE49-F238E27FC236}">
                <a16:creationId xmlns:a16="http://schemas.microsoft.com/office/drawing/2014/main" id="{DF3A5A3C-38A2-358C-EF42-D4D7FBB73B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2912" y="2272123"/>
            <a:ext cx="1905752" cy="1290993"/>
          </a:xfrm>
          <a:prstGeom prst="rect">
            <a:avLst/>
          </a:prstGeom>
        </p:spPr>
      </p:pic>
      <p:sp>
        <p:nvSpPr>
          <p:cNvPr id="19" name="テキスト ボックス 18">
            <a:extLst>
              <a:ext uri="{FF2B5EF4-FFF2-40B4-BE49-F238E27FC236}">
                <a16:creationId xmlns:a16="http://schemas.microsoft.com/office/drawing/2014/main" id="{3EA90675-441D-E164-7D46-84EC3A46FA17}"/>
              </a:ext>
            </a:extLst>
          </p:cNvPr>
          <p:cNvSpPr txBox="1"/>
          <p:nvPr/>
        </p:nvSpPr>
        <p:spPr>
          <a:xfrm>
            <a:off x="5595332" y="3649890"/>
            <a:ext cx="1327592" cy="261610"/>
          </a:xfrm>
          <a:prstGeom prst="rect">
            <a:avLst/>
          </a:prstGeom>
          <a:noFill/>
        </p:spPr>
        <p:txBody>
          <a:bodyPr wrap="square" lIns="91440" tIns="45720" rIns="91440" bIns="45720" rtlCol="0" anchor="t">
            <a:spAutoFit/>
          </a:bodyPr>
          <a:lstStyle/>
          <a:p>
            <a:pPr algn="ctr"/>
            <a:r>
              <a:rPr kumimoji="1" lang="en-US" altLang="ja-JP" sz="1100">
                <a:latin typeface="メイリオ"/>
                <a:ea typeface="メイリオ"/>
              </a:rPr>
              <a:t>Microsoft 365</a:t>
            </a:r>
          </a:p>
        </p:txBody>
      </p:sp>
      <p:sp>
        <p:nvSpPr>
          <p:cNvPr id="20" name="テキスト ボックス 19">
            <a:extLst>
              <a:ext uri="{FF2B5EF4-FFF2-40B4-BE49-F238E27FC236}">
                <a16:creationId xmlns:a16="http://schemas.microsoft.com/office/drawing/2014/main" id="{61012656-9D79-E043-3FD3-FA479D82944C}"/>
              </a:ext>
            </a:extLst>
          </p:cNvPr>
          <p:cNvSpPr txBox="1"/>
          <p:nvPr/>
        </p:nvSpPr>
        <p:spPr>
          <a:xfrm>
            <a:off x="10826400" y="4011089"/>
            <a:ext cx="669977" cy="261610"/>
          </a:xfrm>
          <a:prstGeom prst="rect">
            <a:avLst/>
          </a:prstGeom>
          <a:noFill/>
        </p:spPr>
        <p:txBody>
          <a:bodyPr wrap="square" rtlCol="0">
            <a:spAutoFit/>
          </a:bodyPr>
          <a:lstStyle/>
          <a:p>
            <a:r>
              <a:rPr kumimoji="1" lang="ja-JP" altLang="en-US" sz="1100">
                <a:latin typeface="メイリオ" panose="020B0604030504040204" pitchFamily="50" charset="-128"/>
                <a:ea typeface="メイリオ" panose="020B0604030504040204" pitchFamily="50" charset="-128"/>
              </a:rPr>
              <a:t>従業員</a:t>
            </a:r>
          </a:p>
        </p:txBody>
      </p:sp>
      <p:sp>
        <p:nvSpPr>
          <p:cNvPr id="21" name="矢印: 右 20">
            <a:extLst>
              <a:ext uri="{FF2B5EF4-FFF2-40B4-BE49-F238E27FC236}">
                <a16:creationId xmlns:a16="http://schemas.microsoft.com/office/drawing/2014/main" id="{EDE29F59-C9B4-AF93-8F92-841CCD26EFA3}"/>
              </a:ext>
            </a:extLst>
          </p:cNvPr>
          <p:cNvSpPr/>
          <p:nvPr/>
        </p:nvSpPr>
        <p:spPr>
          <a:xfrm rot="10800000">
            <a:off x="2120941" y="3675314"/>
            <a:ext cx="3066472" cy="211018"/>
          </a:xfrm>
          <a:prstGeom prst="rightArrow">
            <a:avLst/>
          </a:prstGeom>
          <a:solidFill>
            <a:srgbClr val="108C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68AA2E1-BC1D-4801-A090-21BD5F16EA0F}"/>
              </a:ext>
            </a:extLst>
          </p:cNvPr>
          <p:cNvSpPr txBox="1"/>
          <p:nvPr/>
        </p:nvSpPr>
        <p:spPr>
          <a:xfrm>
            <a:off x="3355131" y="2188247"/>
            <a:ext cx="1794676" cy="579005"/>
          </a:xfrm>
          <a:prstGeom prst="rect">
            <a:avLst/>
          </a:prstGeom>
          <a:noFill/>
        </p:spPr>
        <p:txBody>
          <a:bodyPr wrap="square" rtlCol="0">
            <a:spAutoFit/>
          </a:bodyPr>
          <a:lstStyle/>
          <a:p>
            <a:pPr algn="ctr">
              <a:lnSpc>
                <a:spcPct val="150000"/>
              </a:lnSpc>
            </a:pPr>
            <a:r>
              <a:rPr kumimoji="1" lang="ja-JP" altLang="en-US" sz="1100">
                <a:latin typeface="メイリオ" panose="020B0604030504040204" pitchFamily="50" charset="-128"/>
                <a:ea typeface="メイリオ" panose="020B0604030504040204" pitchFamily="50" charset="-128"/>
              </a:rPr>
              <a:t>従業員のアカウントに</a:t>
            </a:r>
            <a:endParaRPr kumimoji="1" lang="en-US" altLang="ja-JP" sz="1100">
              <a:latin typeface="メイリオ" panose="020B0604030504040204" pitchFamily="50" charset="-128"/>
              <a:ea typeface="メイリオ" panose="020B0604030504040204" pitchFamily="50" charset="-128"/>
            </a:endParaRPr>
          </a:p>
          <a:p>
            <a:pPr algn="ctr">
              <a:lnSpc>
                <a:spcPct val="150000"/>
              </a:lnSpc>
            </a:pPr>
            <a:r>
              <a:rPr kumimoji="1" lang="ja-JP" altLang="en-US" sz="1100">
                <a:latin typeface="メイリオ" panose="020B0604030504040204" pitchFamily="50" charset="-128"/>
                <a:ea typeface="メイリオ" panose="020B0604030504040204" pitchFamily="50" charset="-128"/>
              </a:rPr>
              <a:t>不正アクセス</a:t>
            </a:r>
          </a:p>
        </p:txBody>
      </p:sp>
      <p:sp>
        <p:nvSpPr>
          <p:cNvPr id="26" name="四角形: 角を丸くする 25">
            <a:extLst>
              <a:ext uri="{FF2B5EF4-FFF2-40B4-BE49-F238E27FC236}">
                <a16:creationId xmlns:a16="http://schemas.microsoft.com/office/drawing/2014/main" id="{7FB74301-A5AB-2C6C-AB02-7BE22FB80734}"/>
              </a:ext>
            </a:extLst>
          </p:cNvPr>
          <p:cNvSpPr/>
          <p:nvPr/>
        </p:nvSpPr>
        <p:spPr>
          <a:xfrm>
            <a:off x="2081790" y="4483187"/>
            <a:ext cx="1729693" cy="726073"/>
          </a:xfrm>
          <a:prstGeom prst="roundRect">
            <a:avLst>
              <a:gd name="adj" fmla="val 31932"/>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5D202E5-7A18-FDB5-2257-F7D16CF630CC}"/>
              </a:ext>
            </a:extLst>
          </p:cNvPr>
          <p:cNvSpPr txBox="1"/>
          <p:nvPr/>
        </p:nvSpPr>
        <p:spPr>
          <a:xfrm>
            <a:off x="2081790" y="4544200"/>
            <a:ext cx="1828665" cy="579005"/>
          </a:xfrm>
          <a:prstGeom prst="rect">
            <a:avLst/>
          </a:prstGeom>
          <a:noFill/>
        </p:spPr>
        <p:txBody>
          <a:bodyPr wrap="square" rtlCol="0">
            <a:spAutoFit/>
          </a:bodyPr>
          <a:lstStyle/>
          <a:p>
            <a:pPr algn="ctr">
              <a:lnSpc>
                <a:spcPct val="150000"/>
              </a:lnSpc>
            </a:pPr>
            <a:r>
              <a:rPr kumimoji="1" lang="ja-JP" altLang="en-US" sz="1100">
                <a:latin typeface="メイリオ" panose="020B0604030504040204" pitchFamily="50" charset="-128"/>
                <a:ea typeface="メイリオ" panose="020B0604030504040204" pitchFamily="50" charset="-128"/>
              </a:rPr>
              <a:t>アカウントを乗っ取り、</a:t>
            </a:r>
            <a:endParaRPr kumimoji="1" lang="en-US" altLang="ja-JP" sz="1100">
              <a:latin typeface="メイリオ" panose="020B0604030504040204" pitchFamily="50" charset="-128"/>
              <a:ea typeface="メイリオ" panose="020B0604030504040204" pitchFamily="50" charset="-128"/>
            </a:endParaRPr>
          </a:p>
          <a:p>
            <a:pPr algn="ctr">
              <a:lnSpc>
                <a:spcPct val="150000"/>
              </a:lnSpc>
            </a:pPr>
            <a:r>
              <a:rPr kumimoji="1" lang="ja-JP" altLang="en-US" sz="1100">
                <a:latin typeface="メイリオ" panose="020B0604030504040204" pitchFamily="50" charset="-128"/>
                <a:ea typeface="メイリオ" panose="020B0604030504040204" pitchFamily="50" charset="-128"/>
              </a:rPr>
              <a:t>機密情報を持ち出し</a:t>
            </a:r>
          </a:p>
        </p:txBody>
      </p:sp>
      <p:sp>
        <p:nvSpPr>
          <p:cNvPr id="27" name="二等辺三角形 26">
            <a:extLst>
              <a:ext uri="{FF2B5EF4-FFF2-40B4-BE49-F238E27FC236}">
                <a16:creationId xmlns:a16="http://schemas.microsoft.com/office/drawing/2014/main" id="{5DCE7EF1-0F65-DC87-1941-0D4CDA65A534}"/>
              </a:ext>
            </a:extLst>
          </p:cNvPr>
          <p:cNvSpPr/>
          <p:nvPr/>
        </p:nvSpPr>
        <p:spPr>
          <a:xfrm rot="20849871">
            <a:off x="3033081" y="4211058"/>
            <a:ext cx="223341" cy="365921"/>
          </a:xfrm>
          <a:prstGeom prst="triangle">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222346FF-9751-7627-8F3A-72541A2D12F2}"/>
              </a:ext>
            </a:extLst>
          </p:cNvPr>
          <p:cNvSpPr/>
          <p:nvPr/>
        </p:nvSpPr>
        <p:spPr>
          <a:xfrm>
            <a:off x="7164260" y="3597582"/>
            <a:ext cx="3035157" cy="219857"/>
          </a:xfrm>
          <a:prstGeom prst="rightArrow">
            <a:avLst/>
          </a:prstGeom>
          <a:solidFill>
            <a:srgbClr val="108C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427D770B-A498-F876-9CD4-6D77D26A2A73}"/>
              </a:ext>
            </a:extLst>
          </p:cNvPr>
          <p:cNvSpPr/>
          <p:nvPr/>
        </p:nvSpPr>
        <p:spPr>
          <a:xfrm rot="8645527">
            <a:off x="8410380" y="2827603"/>
            <a:ext cx="223341" cy="365921"/>
          </a:xfrm>
          <a:prstGeom prst="triangle">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8DA08BE6-0448-CFE3-B8EF-A3EA8D00586E}"/>
              </a:ext>
            </a:extLst>
          </p:cNvPr>
          <p:cNvSpPr/>
          <p:nvPr/>
        </p:nvSpPr>
        <p:spPr>
          <a:xfrm>
            <a:off x="7844770" y="2213654"/>
            <a:ext cx="2219240" cy="726073"/>
          </a:xfrm>
          <a:prstGeom prst="roundRect">
            <a:avLst>
              <a:gd name="adj" fmla="val 31932"/>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9E330F0-3FEC-EA34-EF34-0A599520AA97}"/>
              </a:ext>
            </a:extLst>
          </p:cNvPr>
          <p:cNvSpPr txBox="1"/>
          <p:nvPr/>
        </p:nvSpPr>
        <p:spPr>
          <a:xfrm>
            <a:off x="7822465" y="2266353"/>
            <a:ext cx="2219240" cy="579005"/>
          </a:xfrm>
          <a:prstGeom prst="rect">
            <a:avLst/>
          </a:prstGeom>
          <a:noFill/>
        </p:spPr>
        <p:txBody>
          <a:bodyPr wrap="square" rtlCol="0">
            <a:spAutoFit/>
          </a:bodyPr>
          <a:lstStyle/>
          <a:p>
            <a:pPr algn="ctr">
              <a:lnSpc>
                <a:spcPct val="150000"/>
              </a:lnSpc>
            </a:pPr>
            <a:r>
              <a:rPr kumimoji="1" lang="ja-JP" altLang="en-US" sz="1100">
                <a:latin typeface="メイリオ" panose="020B0604030504040204" pitchFamily="50" charset="-128"/>
                <a:ea typeface="メイリオ" panose="020B0604030504040204" pitchFamily="50" charset="-128"/>
              </a:rPr>
              <a:t>操作をミスして、</a:t>
            </a:r>
            <a:endParaRPr kumimoji="1" lang="en-US" altLang="ja-JP" sz="1100">
              <a:latin typeface="メイリオ" panose="020B0604030504040204" pitchFamily="50" charset="-128"/>
              <a:ea typeface="メイリオ" panose="020B0604030504040204" pitchFamily="50" charset="-128"/>
            </a:endParaRPr>
          </a:p>
          <a:p>
            <a:pPr algn="ctr">
              <a:lnSpc>
                <a:spcPct val="150000"/>
              </a:lnSpc>
            </a:pPr>
            <a:r>
              <a:rPr kumimoji="1" lang="ja-JP" altLang="en-US" sz="1100">
                <a:latin typeface="メイリオ" panose="020B0604030504040204" pitchFamily="50" charset="-128"/>
                <a:ea typeface="メイリオ" panose="020B0604030504040204" pitchFamily="50" charset="-128"/>
              </a:rPr>
              <a:t>外部ユーザーに機密情報を共有</a:t>
            </a:r>
            <a:endParaRPr kumimoji="1" lang="en-US" altLang="ja-JP" sz="110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0570687D-6A1B-DCD8-A151-8FEC99FF77AD}"/>
              </a:ext>
            </a:extLst>
          </p:cNvPr>
          <p:cNvSpPr txBox="1"/>
          <p:nvPr/>
        </p:nvSpPr>
        <p:spPr>
          <a:xfrm>
            <a:off x="7718354" y="4728149"/>
            <a:ext cx="3243690" cy="623248"/>
          </a:xfrm>
          <a:prstGeom prst="rect">
            <a:avLst/>
          </a:prstGeom>
          <a:noFill/>
        </p:spPr>
        <p:txBody>
          <a:bodyPr wrap="square" lIns="91440" tIns="45720" rIns="91440" bIns="45720" rtlCol="0" anchor="t">
            <a:spAutoFit/>
          </a:bodyPr>
          <a:lstStyle/>
          <a:p>
            <a:pPr algn="ctr">
              <a:lnSpc>
                <a:spcPct val="150000"/>
              </a:lnSpc>
            </a:pPr>
            <a:r>
              <a:rPr kumimoji="1" lang="ja-JP" altLang="en-US" sz="1200">
                <a:latin typeface="メイリオ"/>
                <a:ea typeface="メイリオ"/>
              </a:rPr>
              <a:t>操作状況をしっかり監視できておらず、</a:t>
            </a:r>
            <a:endParaRPr kumimoji="1" lang="en-US" altLang="ja-JP" sz="1200">
              <a:latin typeface="メイリオ"/>
              <a:ea typeface="メイリオ"/>
            </a:endParaRPr>
          </a:p>
          <a:p>
            <a:pPr algn="ctr">
              <a:lnSpc>
                <a:spcPct val="150000"/>
              </a:lnSpc>
            </a:pPr>
            <a:r>
              <a:rPr kumimoji="1" lang="ja-JP" altLang="en-US" sz="1200">
                <a:latin typeface="メイリオ"/>
                <a:ea typeface="メイリオ"/>
              </a:rPr>
              <a:t>インシデントに気付くのが遅れた！</a:t>
            </a:r>
            <a:endParaRPr lang="ja-JP" altLang="en-US" sz="1200">
              <a:latin typeface="メイリオ"/>
              <a:ea typeface="メイリオ"/>
            </a:endParaRPr>
          </a:p>
        </p:txBody>
      </p:sp>
      <p:pic>
        <p:nvPicPr>
          <p:cNvPr id="34" name="グラフィックス 33" descr="警告 単色塗りつぶし">
            <a:extLst>
              <a:ext uri="{FF2B5EF4-FFF2-40B4-BE49-F238E27FC236}">
                <a16:creationId xmlns:a16="http://schemas.microsoft.com/office/drawing/2014/main" id="{54DF6A94-62A5-1EC9-6F6D-50460CC76D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81924" y="4306250"/>
            <a:ext cx="276242" cy="276242"/>
          </a:xfrm>
          <a:prstGeom prst="rect">
            <a:avLst/>
          </a:prstGeom>
        </p:spPr>
      </p:pic>
      <p:pic>
        <p:nvPicPr>
          <p:cNvPr id="35" name="グラフィックス 34" descr="警告 単色塗りつぶし">
            <a:extLst>
              <a:ext uri="{FF2B5EF4-FFF2-40B4-BE49-F238E27FC236}">
                <a16:creationId xmlns:a16="http://schemas.microsoft.com/office/drawing/2014/main" id="{BFADB10E-D51E-1146-1B86-F843CDA26A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03584" y="2156439"/>
            <a:ext cx="276242" cy="276242"/>
          </a:xfrm>
          <a:prstGeom prst="rect">
            <a:avLst/>
          </a:prstGeom>
        </p:spPr>
      </p:pic>
      <p:pic>
        <p:nvPicPr>
          <p:cNvPr id="38" name="グラフィックス 37" descr="警告 単色塗りつぶし">
            <a:extLst>
              <a:ext uri="{FF2B5EF4-FFF2-40B4-BE49-F238E27FC236}">
                <a16:creationId xmlns:a16="http://schemas.microsoft.com/office/drawing/2014/main" id="{8C946400-E759-2869-8148-2447213C2B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28574" y="4645111"/>
            <a:ext cx="276242" cy="276242"/>
          </a:xfrm>
          <a:prstGeom prst="rect">
            <a:avLst/>
          </a:prstGeom>
        </p:spPr>
      </p:pic>
      <p:sp>
        <p:nvSpPr>
          <p:cNvPr id="3" name="矢印: 右 2">
            <a:extLst>
              <a:ext uri="{FF2B5EF4-FFF2-40B4-BE49-F238E27FC236}">
                <a16:creationId xmlns:a16="http://schemas.microsoft.com/office/drawing/2014/main" id="{8C2086EB-956E-4327-DF72-EF90F926BBB5}"/>
              </a:ext>
            </a:extLst>
          </p:cNvPr>
          <p:cNvSpPr/>
          <p:nvPr/>
        </p:nvSpPr>
        <p:spPr>
          <a:xfrm>
            <a:off x="2235762" y="3341286"/>
            <a:ext cx="3066472" cy="211018"/>
          </a:xfrm>
          <a:prstGeom prst="rightArrow">
            <a:avLst/>
          </a:prstGeom>
          <a:solidFill>
            <a:srgbClr val="108C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アイコン&#10;&#10;自動的に生成された説明">
            <a:extLst>
              <a:ext uri="{FF2B5EF4-FFF2-40B4-BE49-F238E27FC236}">
                <a16:creationId xmlns:a16="http://schemas.microsoft.com/office/drawing/2014/main" id="{9E472D32-F061-B3C9-38F6-F563114239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946" y="3071456"/>
            <a:ext cx="527719" cy="569498"/>
          </a:xfrm>
          <a:prstGeom prst="rect">
            <a:avLst/>
          </a:prstGeom>
        </p:spPr>
      </p:pic>
      <p:pic>
        <p:nvPicPr>
          <p:cNvPr id="4" name="図 3" descr="挿絵 が含まれている画像&#10;&#10;説明は自動で生成されたものです">
            <a:extLst>
              <a:ext uri="{FF2B5EF4-FFF2-40B4-BE49-F238E27FC236}">
                <a16:creationId xmlns:a16="http://schemas.microsoft.com/office/drawing/2014/main" id="{C3C74AF2-6987-EF82-0194-1F2D7B536C1B}"/>
              </a:ext>
            </a:extLst>
          </p:cNvPr>
          <p:cNvPicPr>
            <a:picLocks noChangeAspect="1"/>
          </p:cNvPicPr>
          <p:nvPr/>
        </p:nvPicPr>
        <p:blipFill>
          <a:blip r:embed="rId11"/>
          <a:stretch>
            <a:fillRect/>
          </a:stretch>
        </p:blipFill>
        <p:spPr>
          <a:xfrm>
            <a:off x="6967472" y="4744753"/>
            <a:ext cx="1211111" cy="1094984"/>
          </a:xfrm>
          <a:prstGeom prst="rect">
            <a:avLst/>
          </a:prstGeom>
        </p:spPr>
      </p:pic>
      <p:sp>
        <p:nvSpPr>
          <p:cNvPr id="7" name="テキスト ボックス 6">
            <a:extLst>
              <a:ext uri="{FF2B5EF4-FFF2-40B4-BE49-F238E27FC236}">
                <a16:creationId xmlns:a16="http://schemas.microsoft.com/office/drawing/2014/main" id="{3048EA51-F0A6-E7C6-EF84-B7B7EB3D7F42}"/>
              </a:ext>
            </a:extLst>
          </p:cNvPr>
          <p:cNvSpPr txBox="1"/>
          <p:nvPr/>
        </p:nvSpPr>
        <p:spPr>
          <a:xfrm>
            <a:off x="7073248" y="5975013"/>
            <a:ext cx="659538" cy="261610"/>
          </a:xfrm>
          <a:prstGeom prst="rect">
            <a:avLst/>
          </a:prstGeom>
          <a:noFill/>
        </p:spPr>
        <p:txBody>
          <a:bodyPr wrap="square" lIns="91440" tIns="45720" rIns="91440" bIns="45720" rtlCol="0" anchor="t">
            <a:spAutoFit/>
          </a:bodyPr>
          <a:lstStyle/>
          <a:p>
            <a:r>
              <a:rPr lang="ja-JP" altLang="en-US" sz="1100">
                <a:latin typeface="メイリオ" panose="020B0604030504040204" pitchFamily="50" charset="-128"/>
                <a:ea typeface="メイリオ" panose="020B0604030504040204" pitchFamily="50" charset="-128"/>
              </a:rPr>
              <a:t>管理者</a:t>
            </a:r>
          </a:p>
        </p:txBody>
      </p:sp>
      <p:pic>
        <p:nvPicPr>
          <p:cNvPr id="9" name="図 8">
            <a:extLst>
              <a:ext uri="{FF2B5EF4-FFF2-40B4-BE49-F238E27FC236}">
                <a16:creationId xmlns:a16="http://schemas.microsoft.com/office/drawing/2014/main" id="{A0EEB2F1-CF55-29D5-821B-EB6D3FCEC500}"/>
              </a:ext>
            </a:extLst>
          </p:cNvPr>
          <p:cNvPicPr>
            <a:picLocks noChangeAspect="1"/>
          </p:cNvPicPr>
          <p:nvPr/>
        </p:nvPicPr>
        <p:blipFill>
          <a:blip r:embed="rId12"/>
          <a:stretch>
            <a:fillRect/>
          </a:stretch>
        </p:blipFill>
        <p:spPr>
          <a:xfrm>
            <a:off x="2790369" y="3599406"/>
            <a:ext cx="536140" cy="431627"/>
          </a:xfrm>
          <a:prstGeom prst="rect">
            <a:avLst/>
          </a:prstGeom>
        </p:spPr>
      </p:pic>
      <p:pic>
        <p:nvPicPr>
          <p:cNvPr id="11" name="図 10" descr="アイコン&#10;&#10;説明は自動で生成されたものです">
            <a:extLst>
              <a:ext uri="{FF2B5EF4-FFF2-40B4-BE49-F238E27FC236}">
                <a16:creationId xmlns:a16="http://schemas.microsoft.com/office/drawing/2014/main" id="{D4D3A73D-539E-D15C-5325-CD054BACB140}"/>
              </a:ext>
            </a:extLst>
          </p:cNvPr>
          <p:cNvPicPr>
            <a:picLocks noChangeAspect="1"/>
          </p:cNvPicPr>
          <p:nvPr/>
        </p:nvPicPr>
        <p:blipFill>
          <a:blip r:embed="rId13"/>
          <a:stretch>
            <a:fillRect/>
          </a:stretch>
        </p:blipFill>
        <p:spPr>
          <a:xfrm>
            <a:off x="8718767" y="3059481"/>
            <a:ext cx="558193" cy="540708"/>
          </a:xfrm>
          <a:prstGeom prst="rect">
            <a:avLst/>
          </a:prstGeom>
        </p:spPr>
      </p:pic>
    </p:spTree>
    <p:extLst>
      <p:ext uri="{BB962C8B-B14F-4D97-AF65-F5344CB8AC3E}">
        <p14:creationId xmlns:p14="http://schemas.microsoft.com/office/powerpoint/2010/main" val="167221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B9E406F5-4FEE-ADAD-9C44-D99E9F67BF0C}"/>
              </a:ext>
            </a:extLst>
          </p:cNvPr>
          <p:cNvSpPr>
            <a:spLocks noGrp="1"/>
          </p:cNvSpPr>
          <p:nvPr>
            <p:ph type="body" sz="quarter" idx="15"/>
          </p:nvPr>
        </p:nvSpPr>
        <p:spPr>
          <a:xfrm>
            <a:off x="413588" y="269809"/>
            <a:ext cx="11074573" cy="291618"/>
          </a:xfrm>
        </p:spPr>
        <p:txBody>
          <a:bodyPr/>
          <a:lstStyle/>
          <a:p>
            <a:r>
              <a:rPr lang="en-US" altLang="ja-JP"/>
              <a:t>Microsoft 365</a:t>
            </a:r>
            <a:r>
              <a:rPr lang="ja-JP" altLang="en-US"/>
              <a:t>からの情報漏洩を予防するために</a:t>
            </a:r>
          </a:p>
        </p:txBody>
      </p:sp>
      <p:sp>
        <p:nvSpPr>
          <p:cNvPr id="2" name="テキスト プレースホルダー 1">
            <a:extLst>
              <a:ext uri="{FF2B5EF4-FFF2-40B4-BE49-F238E27FC236}">
                <a16:creationId xmlns:a16="http://schemas.microsoft.com/office/drawing/2014/main" id="{8D6007B2-1DC2-1BF1-20F2-5F7FADA94CBE}"/>
              </a:ext>
            </a:extLst>
          </p:cNvPr>
          <p:cNvSpPr>
            <a:spLocks noGrp="1"/>
          </p:cNvSpPr>
          <p:nvPr>
            <p:ph type="body" sz="quarter" idx="11"/>
          </p:nvPr>
        </p:nvSpPr>
        <p:spPr>
          <a:xfrm>
            <a:off x="263132" y="690627"/>
            <a:ext cx="11665736" cy="840230"/>
          </a:xfrm>
        </p:spPr>
        <p:txBody>
          <a:bodyPr wrap="square" lIns="91440" tIns="45720" rIns="91440" bIns="45720" anchor="t" anchorCtr="0">
            <a:spAutoFit/>
          </a:bodyPr>
          <a:lstStyle/>
          <a:p>
            <a:r>
              <a:rPr lang="ja-JP" altLang="en-US">
                <a:latin typeface="メイリオ"/>
                <a:ea typeface="メイリオ"/>
              </a:rPr>
              <a:t>ログの確認は属人的な作業なため、システムとして検知する仕組みづくりが大切</a:t>
            </a:r>
            <a:endParaRPr lang="ja-JP" altLang="en-US"/>
          </a:p>
          <a:p>
            <a:endParaRPr lang="ja-JP" altLang="en-US"/>
          </a:p>
        </p:txBody>
      </p:sp>
      <p:pic>
        <p:nvPicPr>
          <p:cNvPr id="4098" name="Picture 2">
            <a:extLst>
              <a:ext uri="{FF2B5EF4-FFF2-40B4-BE49-F238E27FC236}">
                <a16:creationId xmlns:a16="http://schemas.microsoft.com/office/drawing/2014/main" id="{8036A2E1-0E3C-A3DD-7395-A90A0BE05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6698" y="3380163"/>
            <a:ext cx="1154349" cy="12192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7016F2B9-11CC-63EB-9AE4-2C136B86C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018" y="3368451"/>
            <a:ext cx="1143000" cy="121920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425BC544-22AA-D3E0-636D-8AD5401BBAE7}"/>
              </a:ext>
            </a:extLst>
          </p:cNvPr>
          <p:cNvSpPr txBox="1"/>
          <p:nvPr/>
        </p:nvSpPr>
        <p:spPr>
          <a:xfrm>
            <a:off x="4551873" y="1787890"/>
            <a:ext cx="3257390" cy="800219"/>
          </a:xfrm>
          <a:prstGeom prst="rect">
            <a:avLst/>
          </a:prstGeom>
          <a:noFill/>
        </p:spPr>
        <p:txBody>
          <a:bodyPr wrap="square" lIns="91440" tIns="45720" rIns="91440" bIns="45720" rtlCol="0" anchor="t">
            <a:spAutoFit/>
          </a:bodyPr>
          <a:lstStyle/>
          <a:p>
            <a:pPr algn="ctr">
              <a:lnSpc>
                <a:spcPct val="150000"/>
              </a:lnSpc>
            </a:pPr>
            <a:r>
              <a:rPr lang="ja-JP" altLang="en-US" sz="1600">
                <a:latin typeface="メイリオ"/>
                <a:ea typeface="メイリオ"/>
              </a:rPr>
              <a:t>外部から不正アクセスを</a:t>
            </a:r>
            <a:endParaRPr lang="ja-JP" altLang="en-US" sz="1600">
              <a:latin typeface="メイリオ" panose="020B0604030504040204" pitchFamily="50" charset="-128"/>
              <a:ea typeface="メイリオ" panose="020B0604030504040204" pitchFamily="50" charset="-128"/>
            </a:endParaRPr>
          </a:p>
          <a:p>
            <a:pPr algn="ctr">
              <a:lnSpc>
                <a:spcPct val="150000"/>
              </a:lnSpc>
            </a:pPr>
            <a:r>
              <a:rPr lang="ja-JP" altLang="en-US" sz="1600">
                <a:latin typeface="メイリオ"/>
                <a:ea typeface="メイリオ"/>
              </a:rPr>
              <a:t>受けていないかチェック</a:t>
            </a:r>
            <a:endParaRPr lang="ja-JP" altLang="en-US" sz="160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E61BDB7-9282-C421-022E-14203ED2CDFC}"/>
              </a:ext>
            </a:extLst>
          </p:cNvPr>
          <p:cNvSpPr txBox="1"/>
          <p:nvPr/>
        </p:nvSpPr>
        <p:spPr>
          <a:xfrm>
            <a:off x="1193074" y="5810903"/>
            <a:ext cx="9771017" cy="369332"/>
          </a:xfrm>
          <a:prstGeom prst="rect">
            <a:avLst/>
          </a:prstGeom>
          <a:noFill/>
        </p:spPr>
        <p:txBody>
          <a:bodyPr wrap="square" lIns="91440" tIns="45720" rIns="91440" bIns="45720" anchor="t">
            <a:spAutoFit/>
          </a:bodyPr>
          <a:lstStyle/>
          <a:p>
            <a:r>
              <a:rPr lang="en-US" altLang="ja-JP">
                <a:solidFill>
                  <a:schemeClr val="tx1">
                    <a:lumMod val="75000"/>
                    <a:lumOff val="25000"/>
                  </a:schemeClr>
                </a:solidFill>
                <a:latin typeface="メイリオ"/>
                <a:ea typeface="メイリオ"/>
              </a:rPr>
              <a:t>Microsoft 365</a:t>
            </a:r>
            <a:r>
              <a:rPr lang="ja-JP" altLang="en-US">
                <a:solidFill>
                  <a:schemeClr val="tx1">
                    <a:lumMod val="75000"/>
                    <a:lumOff val="25000"/>
                  </a:schemeClr>
                </a:solidFill>
                <a:latin typeface="メイリオ"/>
                <a:ea typeface="メイリオ"/>
              </a:rPr>
              <a:t>の不審な操作に対して、他のシステムと同様に</a:t>
            </a:r>
            <a:r>
              <a:rPr lang="ja-JP" altLang="en-US" b="1">
                <a:solidFill>
                  <a:schemeClr val="tx1">
                    <a:lumMod val="75000"/>
                    <a:lumOff val="25000"/>
                  </a:schemeClr>
                </a:solidFill>
                <a:latin typeface="メイリオ"/>
                <a:ea typeface="メイリオ"/>
              </a:rPr>
              <a:t>アラートの設定</a:t>
            </a:r>
            <a:r>
              <a:rPr lang="ja-JP" altLang="en-US">
                <a:solidFill>
                  <a:schemeClr val="tx1">
                    <a:lumMod val="75000"/>
                    <a:lumOff val="25000"/>
                  </a:schemeClr>
                </a:solidFill>
                <a:latin typeface="メイリオ"/>
                <a:ea typeface="メイリオ"/>
              </a:rPr>
              <a:t>がお勧めです</a:t>
            </a:r>
          </a:p>
        </p:txBody>
      </p:sp>
      <p:sp>
        <p:nvSpPr>
          <p:cNvPr id="9" name="正方形/長方形 8">
            <a:extLst>
              <a:ext uri="{FF2B5EF4-FFF2-40B4-BE49-F238E27FC236}">
                <a16:creationId xmlns:a16="http://schemas.microsoft.com/office/drawing/2014/main" id="{47F7E23B-85F2-5F9B-339F-A917C3DF7C65}"/>
              </a:ext>
            </a:extLst>
          </p:cNvPr>
          <p:cNvSpPr/>
          <p:nvPr/>
        </p:nvSpPr>
        <p:spPr>
          <a:xfrm>
            <a:off x="853440" y="5712789"/>
            <a:ext cx="10398034" cy="549234"/>
          </a:xfrm>
          <a:prstGeom prst="rect">
            <a:avLst/>
          </a:prstGeom>
          <a:noFill/>
          <a:ln>
            <a:solidFill>
              <a:srgbClr val="008C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1" name="Picture 5" descr="ダイアグラム&#10;&#10;自動的に生成された説明">
            <a:extLst>
              <a:ext uri="{FF2B5EF4-FFF2-40B4-BE49-F238E27FC236}">
                <a16:creationId xmlns:a16="http://schemas.microsoft.com/office/drawing/2014/main" id="{9150FDB8-1D10-258A-25DD-B87ED6EECA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165" y="2800271"/>
            <a:ext cx="1485900" cy="200025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22018AB3-B03A-13E6-3C92-0B6AC8328D49}"/>
              </a:ext>
            </a:extLst>
          </p:cNvPr>
          <p:cNvSpPr txBox="1"/>
          <p:nvPr/>
        </p:nvSpPr>
        <p:spPr>
          <a:xfrm>
            <a:off x="263132" y="1789526"/>
            <a:ext cx="4283892" cy="800219"/>
          </a:xfrm>
          <a:prstGeom prst="rect">
            <a:avLst/>
          </a:prstGeom>
          <a:noFill/>
        </p:spPr>
        <p:txBody>
          <a:bodyPr wrap="square" lIns="91440" tIns="45720" rIns="91440" bIns="45720" rtlCol="0" anchor="t">
            <a:spAutoFit/>
          </a:bodyPr>
          <a:lstStyle/>
          <a:p>
            <a:pPr algn="ctr">
              <a:lnSpc>
                <a:spcPct val="150000"/>
              </a:lnSpc>
            </a:pPr>
            <a:r>
              <a:rPr lang="ja-JP" altLang="en-US" sz="1600">
                <a:latin typeface="メイリオ"/>
                <a:ea typeface="メイリオ"/>
              </a:rPr>
              <a:t>退職者がライバル企業へ</a:t>
            </a:r>
            <a:endParaRPr lang="ja-JP"/>
          </a:p>
          <a:p>
            <a:pPr algn="ctr">
              <a:lnSpc>
                <a:spcPct val="150000"/>
              </a:lnSpc>
            </a:pPr>
            <a:r>
              <a:rPr lang="ja-JP" altLang="en-US" sz="1600">
                <a:latin typeface="メイリオ"/>
                <a:ea typeface="メイリオ"/>
              </a:rPr>
              <a:t>情報持ち出ししていないかチェック</a:t>
            </a:r>
          </a:p>
        </p:txBody>
      </p:sp>
      <p:sp>
        <p:nvSpPr>
          <p:cNvPr id="3" name="テキスト ボックス 2">
            <a:extLst>
              <a:ext uri="{FF2B5EF4-FFF2-40B4-BE49-F238E27FC236}">
                <a16:creationId xmlns:a16="http://schemas.microsoft.com/office/drawing/2014/main" id="{5A6DC7A6-F09E-1261-5D83-8C7F7F3FDCEE}"/>
              </a:ext>
            </a:extLst>
          </p:cNvPr>
          <p:cNvSpPr txBox="1"/>
          <p:nvPr/>
        </p:nvSpPr>
        <p:spPr>
          <a:xfrm>
            <a:off x="8236268" y="1787889"/>
            <a:ext cx="3257390" cy="800219"/>
          </a:xfrm>
          <a:prstGeom prst="rect">
            <a:avLst/>
          </a:prstGeom>
          <a:noFill/>
        </p:spPr>
        <p:txBody>
          <a:bodyPr wrap="square" lIns="91440" tIns="45720" rIns="91440" bIns="45720" rtlCol="0" anchor="t">
            <a:spAutoFit/>
          </a:bodyPr>
          <a:lstStyle/>
          <a:p>
            <a:pPr algn="ctr">
              <a:lnSpc>
                <a:spcPct val="150000"/>
              </a:lnSpc>
            </a:pPr>
            <a:r>
              <a:rPr lang="ja-JP" altLang="en-US" sz="1600">
                <a:latin typeface="メイリオ"/>
                <a:ea typeface="メイリオ"/>
              </a:rPr>
              <a:t>社外へ自社の機密情報が</a:t>
            </a:r>
          </a:p>
          <a:p>
            <a:pPr algn="ctr">
              <a:lnSpc>
                <a:spcPct val="150000"/>
              </a:lnSpc>
            </a:pPr>
            <a:r>
              <a:rPr lang="ja-JP" altLang="en-US" sz="1600">
                <a:latin typeface="メイリオ"/>
                <a:ea typeface="メイリオ"/>
              </a:rPr>
              <a:t>流出していないかチェック</a:t>
            </a:r>
            <a:endParaRPr lang="ja-JP" altLang="en-US"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2050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170C2-5F52-68ED-B331-268098E6C906}"/>
            </a:ext>
          </a:extLst>
        </p:cNvPr>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1FE9F44B-EF08-FDFD-5411-D708F2EE4EEC}"/>
              </a:ext>
            </a:extLst>
          </p:cNvPr>
          <p:cNvSpPr>
            <a:spLocks noGrp="1"/>
          </p:cNvSpPr>
          <p:nvPr>
            <p:ph type="body" sz="quarter" idx="15"/>
          </p:nvPr>
        </p:nvSpPr>
        <p:spPr>
          <a:xfrm>
            <a:off x="413588" y="269809"/>
            <a:ext cx="11074573" cy="291618"/>
          </a:xfrm>
        </p:spPr>
        <p:txBody>
          <a:bodyPr/>
          <a:lstStyle/>
          <a:p>
            <a:r>
              <a:rPr lang="ja-JP" altLang="en-US"/>
              <a:t>アラート設定について</a:t>
            </a:r>
          </a:p>
        </p:txBody>
      </p:sp>
      <p:sp>
        <p:nvSpPr>
          <p:cNvPr id="2" name="テキスト プレースホルダー 1">
            <a:extLst>
              <a:ext uri="{FF2B5EF4-FFF2-40B4-BE49-F238E27FC236}">
                <a16:creationId xmlns:a16="http://schemas.microsoft.com/office/drawing/2014/main" id="{5595AEEC-C2CA-07DF-1C09-EDC5EA272A0E}"/>
              </a:ext>
            </a:extLst>
          </p:cNvPr>
          <p:cNvSpPr>
            <a:spLocks noGrp="1"/>
          </p:cNvSpPr>
          <p:nvPr>
            <p:ph type="body" sz="quarter" idx="11"/>
          </p:nvPr>
        </p:nvSpPr>
        <p:spPr>
          <a:xfrm>
            <a:off x="263132" y="690627"/>
            <a:ext cx="11665736" cy="840230"/>
          </a:xfrm>
        </p:spPr>
        <p:txBody>
          <a:bodyPr/>
          <a:lstStyle/>
          <a:p>
            <a:r>
              <a:rPr lang="ja-JP" altLang="en-US"/>
              <a:t>情報漏洩のリスクのある操作があった時点で、即時に対応できる仕組みづくりを</a:t>
            </a:r>
          </a:p>
          <a:p>
            <a:endParaRPr lang="ja-JP" altLang="en-US"/>
          </a:p>
        </p:txBody>
      </p:sp>
      <p:sp>
        <p:nvSpPr>
          <p:cNvPr id="5" name="四角形: 角を丸くする 4">
            <a:extLst>
              <a:ext uri="{FF2B5EF4-FFF2-40B4-BE49-F238E27FC236}">
                <a16:creationId xmlns:a16="http://schemas.microsoft.com/office/drawing/2014/main" id="{5F96847A-C26D-A0EC-6477-85C410CD9254}"/>
              </a:ext>
            </a:extLst>
          </p:cNvPr>
          <p:cNvSpPr/>
          <p:nvPr/>
        </p:nvSpPr>
        <p:spPr>
          <a:xfrm>
            <a:off x="975358" y="3842729"/>
            <a:ext cx="5454697" cy="348343"/>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b="1">
                <a:latin typeface="メイリオ"/>
                <a:ea typeface="メイリオ"/>
              </a:rPr>
              <a:t>Microsoft 365のアラート設定を行うメリット</a:t>
            </a:r>
          </a:p>
        </p:txBody>
      </p:sp>
      <p:sp>
        <p:nvSpPr>
          <p:cNvPr id="9" name="テキスト ボックス 8">
            <a:extLst>
              <a:ext uri="{FF2B5EF4-FFF2-40B4-BE49-F238E27FC236}">
                <a16:creationId xmlns:a16="http://schemas.microsoft.com/office/drawing/2014/main" id="{9B3290D9-3CDB-5F2A-5699-6BBDD09F452A}"/>
              </a:ext>
            </a:extLst>
          </p:cNvPr>
          <p:cNvSpPr txBox="1"/>
          <p:nvPr/>
        </p:nvSpPr>
        <p:spPr>
          <a:xfrm>
            <a:off x="1166713" y="2004887"/>
            <a:ext cx="8438607" cy="1015663"/>
          </a:xfrm>
          <a:prstGeom prst="rect">
            <a:avLst/>
          </a:prstGeom>
          <a:noFill/>
        </p:spPr>
        <p:txBody>
          <a:bodyPr wrap="square" rtlCol="0">
            <a:spAutoFit/>
          </a:bodyPr>
          <a:lstStyle/>
          <a:p>
            <a:pPr>
              <a:lnSpc>
                <a:spcPct val="200000"/>
              </a:lnSpc>
            </a:pPr>
            <a:r>
              <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rPr>
              <a:t>ユーザーの特定の操作やイベントに対して通知を行う機能</a:t>
            </a:r>
            <a:endPar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200000"/>
              </a:lnSpc>
            </a:pPr>
            <a:r>
              <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rPr>
              <a:t>メール、ポップアップ、モバイル通知など様々な通知方法がある</a:t>
            </a:r>
            <a:endPar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0ED42E6C-F980-B8F4-B435-633F29EE225D}"/>
              </a:ext>
            </a:extLst>
          </p:cNvPr>
          <p:cNvSpPr txBox="1"/>
          <p:nvPr/>
        </p:nvSpPr>
        <p:spPr>
          <a:xfrm>
            <a:off x="1543934" y="4403343"/>
            <a:ext cx="6426924" cy="430887"/>
          </a:xfrm>
          <a:prstGeom prst="rect">
            <a:avLst/>
          </a:prstGeom>
          <a:noFill/>
        </p:spPr>
        <p:txBody>
          <a:bodyPr wrap="square" rtlCol="0">
            <a:spAutoFit/>
          </a:bodyPr>
          <a:lstStyle/>
          <a:p>
            <a:pPr>
              <a:lnSpc>
                <a:spcPct val="150000"/>
              </a:lnSpc>
            </a:pPr>
            <a:r>
              <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rPr>
              <a:t>セキュリティインシデントの早期発見と運用管理の効率化</a:t>
            </a:r>
          </a:p>
        </p:txBody>
      </p:sp>
      <p:sp>
        <p:nvSpPr>
          <p:cNvPr id="13" name="テキスト ボックス 12">
            <a:extLst>
              <a:ext uri="{FF2B5EF4-FFF2-40B4-BE49-F238E27FC236}">
                <a16:creationId xmlns:a16="http://schemas.microsoft.com/office/drawing/2014/main" id="{720CDED1-5E8E-0017-F351-A5A77646025A}"/>
              </a:ext>
            </a:extLst>
          </p:cNvPr>
          <p:cNvSpPr txBox="1"/>
          <p:nvPr/>
        </p:nvSpPr>
        <p:spPr>
          <a:xfrm>
            <a:off x="1543934" y="5311492"/>
            <a:ext cx="7726682" cy="430887"/>
          </a:xfrm>
          <a:prstGeom prst="rect">
            <a:avLst/>
          </a:prstGeom>
          <a:noFill/>
        </p:spPr>
        <p:txBody>
          <a:bodyPr wrap="square" rtlCol="0">
            <a:spAutoFit/>
          </a:bodyPr>
          <a:lstStyle/>
          <a:p>
            <a:pPr>
              <a:lnSpc>
                <a:spcPct val="150000"/>
              </a:lnSpc>
            </a:pPr>
            <a:r>
              <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rPr>
              <a:t>アラートを通じてユーザーに対するセキュリティ意識の向上</a:t>
            </a:r>
          </a:p>
        </p:txBody>
      </p:sp>
      <p:pic>
        <p:nvPicPr>
          <p:cNvPr id="15" name="グラフィックス 14" descr="バッジ: チェックマーク 1 単色塗りつぶし">
            <a:extLst>
              <a:ext uri="{FF2B5EF4-FFF2-40B4-BE49-F238E27FC236}">
                <a16:creationId xmlns:a16="http://schemas.microsoft.com/office/drawing/2014/main" id="{77A099B7-B6AA-C114-5895-26AFC0785D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9890" y="4486797"/>
            <a:ext cx="324394" cy="324394"/>
          </a:xfrm>
          <a:prstGeom prst="rect">
            <a:avLst/>
          </a:prstGeom>
        </p:spPr>
      </p:pic>
      <p:pic>
        <p:nvPicPr>
          <p:cNvPr id="16" name="グラフィックス 15" descr="バッジ: チェックマーク 1 単色塗りつぶし">
            <a:extLst>
              <a:ext uri="{FF2B5EF4-FFF2-40B4-BE49-F238E27FC236}">
                <a16:creationId xmlns:a16="http://schemas.microsoft.com/office/drawing/2014/main" id="{F5D57841-578B-FD2D-1676-9D57C43353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5189" y="5381120"/>
            <a:ext cx="324394" cy="324394"/>
          </a:xfrm>
          <a:prstGeom prst="rect">
            <a:avLst/>
          </a:prstGeom>
        </p:spPr>
      </p:pic>
      <p:sp>
        <p:nvSpPr>
          <p:cNvPr id="17" name="正方形/長方形 16">
            <a:extLst>
              <a:ext uri="{FF2B5EF4-FFF2-40B4-BE49-F238E27FC236}">
                <a16:creationId xmlns:a16="http://schemas.microsoft.com/office/drawing/2014/main" id="{12435AFB-D129-8A00-B7A2-206E8D7BBC9B}"/>
              </a:ext>
            </a:extLst>
          </p:cNvPr>
          <p:cNvSpPr/>
          <p:nvPr/>
        </p:nvSpPr>
        <p:spPr>
          <a:xfrm>
            <a:off x="984061" y="4191072"/>
            <a:ext cx="9992750" cy="2122642"/>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00287B7A-02ED-CDBF-1B57-C681D0149677}"/>
              </a:ext>
            </a:extLst>
          </p:cNvPr>
          <p:cNvSpPr/>
          <p:nvPr/>
        </p:nvSpPr>
        <p:spPr>
          <a:xfrm>
            <a:off x="975359" y="1512151"/>
            <a:ext cx="3335385" cy="348343"/>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アラート設定とは</a:t>
            </a:r>
          </a:p>
        </p:txBody>
      </p:sp>
      <p:sp>
        <p:nvSpPr>
          <p:cNvPr id="19" name="正方形/長方形 18">
            <a:extLst>
              <a:ext uri="{FF2B5EF4-FFF2-40B4-BE49-F238E27FC236}">
                <a16:creationId xmlns:a16="http://schemas.microsoft.com/office/drawing/2014/main" id="{655FC387-DE5F-6CA4-4C72-F6B917AC89E3}"/>
              </a:ext>
            </a:extLst>
          </p:cNvPr>
          <p:cNvSpPr/>
          <p:nvPr/>
        </p:nvSpPr>
        <p:spPr>
          <a:xfrm>
            <a:off x="984060" y="1860494"/>
            <a:ext cx="9992749" cy="1524313"/>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AutoShape 4">
            <a:extLst>
              <a:ext uri="{FF2B5EF4-FFF2-40B4-BE49-F238E27FC236}">
                <a16:creationId xmlns:a16="http://schemas.microsoft.com/office/drawing/2014/main" id="{5AFE1365-AF99-DD63-356F-0E5499A863F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5" name="グループ化 24">
            <a:extLst>
              <a:ext uri="{FF2B5EF4-FFF2-40B4-BE49-F238E27FC236}">
                <a16:creationId xmlns:a16="http://schemas.microsoft.com/office/drawing/2014/main" id="{21384BA5-7F84-8939-7855-D9EF59F49F8E}"/>
              </a:ext>
            </a:extLst>
          </p:cNvPr>
          <p:cNvGrpSpPr/>
          <p:nvPr/>
        </p:nvGrpSpPr>
        <p:grpSpPr>
          <a:xfrm>
            <a:off x="9827332" y="2029976"/>
            <a:ext cx="692787" cy="1305577"/>
            <a:chOff x="10793623" y="4947317"/>
            <a:chExt cx="576186" cy="1145381"/>
          </a:xfrm>
        </p:grpSpPr>
        <p:sp>
          <p:nvSpPr>
            <p:cNvPr id="28" name="楕円 27">
              <a:extLst>
                <a:ext uri="{FF2B5EF4-FFF2-40B4-BE49-F238E27FC236}">
                  <a16:creationId xmlns:a16="http://schemas.microsoft.com/office/drawing/2014/main" id="{B0644F13-0362-6B49-AF76-CF3B7B92C0A4}"/>
                </a:ext>
              </a:extLst>
            </p:cNvPr>
            <p:cNvSpPr/>
            <p:nvPr/>
          </p:nvSpPr>
          <p:spPr>
            <a:xfrm rot="21172097">
              <a:off x="10998871" y="5908204"/>
              <a:ext cx="370938" cy="1844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pic>
          <p:nvPicPr>
            <p:cNvPr id="29" name="グラフィックス 33">
              <a:extLst>
                <a:ext uri="{FF2B5EF4-FFF2-40B4-BE49-F238E27FC236}">
                  <a16:creationId xmlns:a16="http://schemas.microsoft.com/office/drawing/2014/main" id="{F8CD06AE-E96A-C6B6-9ED9-CD29015D25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793623" y="4947317"/>
              <a:ext cx="524746" cy="1099948"/>
            </a:xfrm>
            <a:prstGeom prst="rect">
              <a:avLst/>
            </a:prstGeom>
          </p:spPr>
        </p:pic>
      </p:grpSp>
      <p:pic>
        <p:nvPicPr>
          <p:cNvPr id="26" name="図 25">
            <a:extLst>
              <a:ext uri="{FF2B5EF4-FFF2-40B4-BE49-F238E27FC236}">
                <a16:creationId xmlns:a16="http://schemas.microsoft.com/office/drawing/2014/main" id="{A8C4D6E0-82F9-F909-BBBF-3B53DA1AE7B7}"/>
              </a:ext>
            </a:extLst>
          </p:cNvPr>
          <p:cNvPicPr>
            <a:picLocks noChangeAspect="1"/>
          </p:cNvPicPr>
          <p:nvPr/>
        </p:nvPicPr>
        <p:blipFill>
          <a:blip r:embed="rId6"/>
          <a:stretch>
            <a:fillRect/>
          </a:stretch>
        </p:blipFill>
        <p:spPr>
          <a:xfrm>
            <a:off x="9116750" y="2494635"/>
            <a:ext cx="885499" cy="581724"/>
          </a:xfrm>
          <a:prstGeom prst="rect">
            <a:avLst/>
          </a:prstGeom>
        </p:spPr>
      </p:pic>
      <p:sp>
        <p:nvSpPr>
          <p:cNvPr id="27" name="Text Box 29">
            <a:extLst>
              <a:ext uri="{FF2B5EF4-FFF2-40B4-BE49-F238E27FC236}">
                <a16:creationId xmlns:a16="http://schemas.microsoft.com/office/drawing/2014/main" id="{9AF0B49D-3323-1489-AB48-E1A5E1F6AA1E}"/>
              </a:ext>
            </a:extLst>
          </p:cNvPr>
          <p:cNvSpPr txBox="1">
            <a:spLocks noChangeArrowheads="1"/>
          </p:cNvSpPr>
          <p:nvPr/>
        </p:nvSpPr>
        <p:spPr bwMode="auto">
          <a:xfrm rot="1465874">
            <a:off x="10278687" y="1954355"/>
            <a:ext cx="519671" cy="303929"/>
          </a:xfrm>
          <a:prstGeom prst="rect">
            <a:avLst/>
          </a:prstGeom>
          <a:noFill/>
          <a:ln>
            <a:noFill/>
          </a:ln>
          <a:effectLst>
            <a:prstShdw prst="shdw17" dist="17961" dir="2700000">
              <a:schemeClr val="accent1">
                <a:gamma/>
                <a:shade val="60000"/>
                <a:invGamma/>
              </a:schemeClr>
            </a:prstShdw>
          </a:effec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defRPr/>
            </a:pPr>
            <a:r>
              <a:rPr lang="ja-JP" altLang="en-US" sz="1000" b="1">
                <a:solidFill>
                  <a:srgbClr val="C00000"/>
                </a:solidFill>
                <a:latin typeface="メイリオ" panose="020B0604030504040204" pitchFamily="50" charset="-128"/>
                <a:ea typeface="メイリオ" panose="020B0604030504040204" pitchFamily="50" charset="-128"/>
                <a:cs typeface="Meiryo UI" pitchFamily="50" charset="-128"/>
              </a:rPr>
              <a:t>？？</a:t>
            </a:r>
            <a:endParaRPr lang="en-US" altLang="ja-JP" sz="1000" b="1" baseline="30000">
              <a:solidFill>
                <a:srgbClr val="C00000"/>
              </a:solidFill>
              <a:latin typeface="メイリオ" panose="020B0604030504040204" pitchFamily="50" charset="-128"/>
              <a:ea typeface="メイリオ" panose="020B0604030504040204" pitchFamily="50" charset="-128"/>
              <a:cs typeface="Meiryo UI" pitchFamily="50" charset="-128"/>
            </a:endParaRPr>
          </a:p>
        </p:txBody>
      </p:sp>
      <p:pic>
        <p:nvPicPr>
          <p:cNvPr id="21" name="グラフィックス 20" descr="警告 単色塗りつぶし">
            <a:extLst>
              <a:ext uri="{FF2B5EF4-FFF2-40B4-BE49-F238E27FC236}">
                <a16:creationId xmlns:a16="http://schemas.microsoft.com/office/drawing/2014/main" id="{E9F0ABEB-E9DB-2C89-169E-17EA19DD8D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04297" y="2310263"/>
            <a:ext cx="266319" cy="266319"/>
          </a:xfrm>
          <a:prstGeom prst="rect">
            <a:avLst/>
          </a:prstGeom>
        </p:spPr>
      </p:pic>
      <p:sp>
        <p:nvSpPr>
          <p:cNvPr id="30" name="テキスト ボックス 29">
            <a:extLst>
              <a:ext uri="{FF2B5EF4-FFF2-40B4-BE49-F238E27FC236}">
                <a16:creationId xmlns:a16="http://schemas.microsoft.com/office/drawing/2014/main" id="{298407C3-BD4B-F11D-276B-EAF764357C4F}"/>
              </a:ext>
            </a:extLst>
          </p:cNvPr>
          <p:cNvSpPr txBox="1"/>
          <p:nvPr/>
        </p:nvSpPr>
        <p:spPr>
          <a:xfrm>
            <a:off x="1574377" y="5709982"/>
            <a:ext cx="10354491" cy="346249"/>
          </a:xfrm>
          <a:prstGeom prst="rect">
            <a:avLst/>
          </a:prstGeom>
          <a:noFill/>
        </p:spPr>
        <p:txBody>
          <a:bodyPr wrap="square" rtlCol="0">
            <a:spAutoFit/>
          </a:bodyPr>
          <a:lstStyle/>
          <a:p>
            <a:pPr>
              <a:lnSpc>
                <a:spcPct val="150000"/>
              </a:lnSpc>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アラートの通知先を管理者だけでなくユーザーにも指定することで、「怪しい操作をしたら注意される！」という問題意識が生まれる</a:t>
            </a:r>
          </a:p>
        </p:txBody>
      </p:sp>
      <p:sp>
        <p:nvSpPr>
          <p:cNvPr id="31" name="テキスト ボックス 30">
            <a:extLst>
              <a:ext uri="{FF2B5EF4-FFF2-40B4-BE49-F238E27FC236}">
                <a16:creationId xmlns:a16="http://schemas.microsoft.com/office/drawing/2014/main" id="{A7D1F968-E48C-2407-EB61-1943002C1CB3}"/>
              </a:ext>
            </a:extLst>
          </p:cNvPr>
          <p:cNvSpPr txBox="1"/>
          <p:nvPr/>
        </p:nvSpPr>
        <p:spPr>
          <a:xfrm>
            <a:off x="1546669" y="4808805"/>
            <a:ext cx="10354491" cy="346249"/>
          </a:xfrm>
          <a:prstGeom prst="rect">
            <a:avLst/>
          </a:prstGeom>
          <a:noFill/>
        </p:spPr>
        <p:txBody>
          <a:bodyPr wrap="square" rtlCol="0">
            <a:spAutoFit/>
          </a:bodyPr>
          <a:lstStyle/>
          <a:p>
            <a:pPr>
              <a:lnSpc>
                <a:spcPct val="150000"/>
              </a:lnSpc>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不審な操作について、リアルタイムで自動通知がされるため、いち早くインシデントに気づくことができる</a:t>
            </a:r>
          </a:p>
        </p:txBody>
      </p:sp>
    </p:spTree>
    <p:extLst>
      <p:ext uri="{BB962C8B-B14F-4D97-AF65-F5344CB8AC3E}">
        <p14:creationId xmlns:p14="http://schemas.microsoft.com/office/powerpoint/2010/main" val="7660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プレースホルダー 14">
            <a:extLst>
              <a:ext uri="{FF2B5EF4-FFF2-40B4-BE49-F238E27FC236}">
                <a16:creationId xmlns:a16="http://schemas.microsoft.com/office/drawing/2014/main" id="{9C3ECAC1-8E6C-B3B9-92F4-7B45C466C34A}"/>
              </a:ext>
            </a:extLst>
          </p:cNvPr>
          <p:cNvSpPr>
            <a:spLocks noGrp="1"/>
          </p:cNvSpPr>
          <p:nvPr>
            <p:ph type="body" sz="quarter" idx="15"/>
          </p:nvPr>
        </p:nvSpPr>
        <p:spPr>
          <a:xfrm>
            <a:off x="413588" y="269809"/>
            <a:ext cx="11074573" cy="291618"/>
          </a:xfrm>
        </p:spPr>
        <p:txBody>
          <a:bodyPr/>
          <a:lstStyle/>
          <a:p>
            <a:r>
              <a:rPr kumimoji="1" lang="en-US" altLang="ja-JP"/>
              <a:t>Microsoft 365</a:t>
            </a:r>
            <a:r>
              <a:rPr kumimoji="1" lang="ja-JP" altLang="en-US"/>
              <a:t>の標準機能として設定できるアラート</a:t>
            </a:r>
          </a:p>
        </p:txBody>
      </p:sp>
      <p:sp>
        <p:nvSpPr>
          <p:cNvPr id="3" name="テキスト プレースホルダー 2">
            <a:extLst>
              <a:ext uri="{FF2B5EF4-FFF2-40B4-BE49-F238E27FC236}">
                <a16:creationId xmlns:a16="http://schemas.microsoft.com/office/drawing/2014/main" id="{C3AA0121-88FF-C881-F493-1CE44448C9D0}"/>
              </a:ext>
            </a:extLst>
          </p:cNvPr>
          <p:cNvSpPr>
            <a:spLocks noGrp="1"/>
          </p:cNvSpPr>
          <p:nvPr>
            <p:ph type="body" sz="quarter" idx="11"/>
          </p:nvPr>
        </p:nvSpPr>
        <p:spPr>
          <a:xfrm>
            <a:off x="263132" y="690627"/>
            <a:ext cx="11665736" cy="452432"/>
          </a:xfrm>
        </p:spPr>
        <p:txBody>
          <a:bodyPr/>
          <a:lstStyle/>
          <a:p>
            <a:r>
              <a:rPr kumimoji="1" lang="ja-JP" altLang="en-US"/>
              <a:t>一部のライセンスで、</a:t>
            </a:r>
            <a:r>
              <a:rPr lang="en-US" altLang="ja-JP" i="0">
                <a:solidFill>
                  <a:srgbClr val="161616"/>
                </a:solidFill>
                <a:effectLst/>
                <a:latin typeface="Segoe UI" panose="020B0502040204020203" pitchFamily="34" charset="0"/>
              </a:rPr>
              <a:t>Microsoft Purview </a:t>
            </a:r>
            <a:r>
              <a:rPr lang="ja-JP" altLang="en-US" i="0">
                <a:solidFill>
                  <a:srgbClr val="161616"/>
                </a:solidFill>
                <a:effectLst/>
                <a:latin typeface="Segoe UI" panose="020B0502040204020203" pitchFamily="34" charset="0"/>
              </a:rPr>
              <a:t>コンプライアンス ポータル</a:t>
            </a:r>
            <a:r>
              <a:rPr kumimoji="1" lang="ja-JP" altLang="en-US"/>
              <a:t>からアラート設定が可能です</a:t>
            </a:r>
          </a:p>
        </p:txBody>
      </p:sp>
      <p:sp>
        <p:nvSpPr>
          <p:cNvPr id="4" name="テキスト ボックス 3">
            <a:extLst>
              <a:ext uri="{FF2B5EF4-FFF2-40B4-BE49-F238E27FC236}">
                <a16:creationId xmlns:a16="http://schemas.microsoft.com/office/drawing/2014/main" id="{7F0B35C0-98F6-8A9B-790A-5D080924B554}"/>
              </a:ext>
            </a:extLst>
          </p:cNvPr>
          <p:cNvSpPr txBox="1"/>
          <p:nvPr/>
        </p:nvSpPr>
        <p:spPr>
          <a:xfrm>
            <a:off x="602466" y="5847634"/>
            <a:ext cx="6662058" cy="276999"/>
          </a:xfrm>
          <a:prstGeom prst="rect">
            <a:avLst/>
          </a:prstGeom>
          <a:noFill/>
        </p:spPr>
        <p:txBody>
          <a:bodyPr wrap="square" rtlCol="0">
            <a:spAutoFit/>
          </a:bodyPr>
          <a:lstStyle/>
          <a:p>
            <a:r>
              <a:rPr kumimoji="1" lang="en-US" altLang="ja-JP" sz="1200">
                <a:latin typeface="Meiryo UI" panose="020B0604030504040204" pitchFamily="50" charset="-128"/>
                <a:ea typeface="Meiryo UI" panose="020B0604030504040204" pitchFamily="50" charset="-128"/>
                <a:hlinkClick r:id="rId2"/>
              </a:rPr>
              <a:t>https://learn.microsoft.com/ja-jp/purview/alert-policies</a:t>
            </a:r>
            <a:endParaRPr kumimoji="1" lang="en-US" altLang="ja-JP" sz="120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6392C6F-7785-AFF2-CA26-88342D4FC8C7}"/>
              </a:ext>
            </a:extLst>
          </p:cNvPr>
          <p:cNvSpPr txBox="1"/>
          <p:nvPr/>
        </p:nvSpPr>
        <p:spPr>
          <a:xfrm>
            <a:off x="501404" y="5621437"/>
            <a:ext cx="5110057"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▼参考　</a:t>
            </a:r>
            <a:r>
              <a:rPr kumimoji="1" lang="en-US" altLang="ja-JP" sz="1200">
                <a:latin typeface="メイリオ" panose="020B0604030504040204" pitchFamily="50" charset="-128"/>
                <a:ea typeface="メイリオ" panose="020B0604030504040204" pitchFamily="50" charset="-128"/>
              </a:rPr>
              <a:t>Microsoft 365 </a:t>
            </a:r>
            <a:r>
              <a:rPr kumimoji="1" lang="ja-JP" altLang="en-US" sz="1200">
                <a:latin typeface="メイリオ" panose="020B0604030504040204" pitchFamily="50" charset="-128"/>
                <a:ea typeface="メイリオ" panose="020B0604030504040204" pitchFamily="50" charset="-128"/>
              </a:rPr>
              <a:t>のアラートポリシー</a:t>
            </a:r>
          </a:p>
        </p:txBody>
      </p:sp>
      <p:graphicFrame>
        <p:nvGraphicFramePr>
          <p:cNvPr id="6" name="表 5">
            <a:extLst>
              <a:ext uri="{FF2B5EF4-FFF2-40B4-BE49-F238E27FC236}">
                <a16:creationId xmlns:a16="http://schemas.microsoft.com/office/drawing/2014/main" id="{83F5EBAB-CA24-B039-548F-5AEA5DB1B17C}"/>
              </a:ext>
            </a:extLst>
          </p:cNvPr>
          <p:cNvGraphicFramePr>
            <a:graphicFrameLocks noGrp="1"/>
          </p:cNvGraphicFramePr>
          <p:nvPr>
            <p:extLst>
              <p:ext uri="{D42A27DB-BD31-4B8C-83A1-F6EECF244321}">
                <p14:modId xmlns:p14="http://schemas.microsoft.com/office/powerpoint/2010/main" val="1566031081"/>
              </p:ext>
            </p:extLst>
          </p:nvPr>
        </p:nvGraphicFramePr>
        <p:xfrm>
          <a:off x="685506" y="2297275"/>
          <a:ext cx="5939245" cy="2674620"/>
        </p:xfrm>
        <a:graphic>
          <a:graphicData uri="http://schemas.openxmlformats.org/drawingml/2006/table">
            <a:tbl>
              <a:tblPr/>
              <a:tblGrid>
                <a:gridCol w="1225206">
                  <a:extLst>
                    <a:ext uri="{9D8B030D-6E8A-4147-A177-3AD203B41FA5}">
                      <a16:colId xmlns:a16="http://schemas.microsoft.com/office/drawing/2014/main" val="600384698"/>
                    </a:ext>
                  </a:extLst>
                </a:gridCol>
                <a:gridCol w="1203998">
                  <a:extLst>
                    <a:ext uri="{9D8B030D-6E8A-4147-A177-3AD203B41FA5}">
                      <a16:colId xmlns:a16="http://schemas.microsoft.com/office/drawing/2014/main" val="3243820858"/>
                    </a:ext>
                  </a:extLst>
                </a:gridCol>
                <a:gridCol w="3510041">
                  <a:extLst>
                    <a:ext uri="{9D8B030D-6E8A-4147-A177-3AD203B41FA5}">
                      <a16:colId xmlns:a16="http://schemas.microsoft.com/office/drawing/2014/main" val="1066351011"/>
                    </a:ext>
                  </a:extLst>
                </a:gridCol>
              </a:tblGrid>
              <a:tr h="0">
                <a:tc>
                  <a:txBody>
                    <a:bodyPr/>
                    <a:lstStyle/>
                    <a:p>
                      <a:pPr algn="ctr" fontAlgn="base"/>
                      <a:r>
                        <a:rPr lang="ja-JP" altLang="en-US" sz="1050" b="1" i="0">
                          <a:solidFill>
                            <a:srgbClr val="FFFFFF"/>
                          </a:solidFill>
                          <a:effectLst/>
                          <a:latin typeface="メイリオ" panose="020B0604030504040204" pitchFamily="50" charset="-128"/>
                          <a:ea typeface="メイリオ" panose="020B0604030504040204" pitchFamily="50" charset="-128"/>
                        </a:rPr>
                        <a:t>対象ライセンス</a:t>
                      </a:r>
                      <a:endParaRPr lang="ja-JP" altLang="en-US" b="1" i="0">
                        <a:solidFill>
                          <a:srgbClr val="FFFFFF"/>
                        </a:solidFill>
                        <a:effectLst/>
                        <a:latin typeface="メイリオ" panose="020B0604030504040204" pitchFamily="50" charset="-128"/>
                        <a:ea typeface="メイリオ" panose="020B0604030504040204" pitchFamily="50" charset="-128"/>
                      </a:endParaRPr>
                    </a:p>
                  </a:txBody>
                  <a:tcPr anchor="ctr">
                    <a:lnL w="7620" cap="flat" cmpd="sng" algn="ctr">
                      <a:solidFill>
                        <a:srgbClr val="A6A6A6"/>
                      </a:solidFill>
                      <a:prstDash val="solid"/>
                      <a:round/>
                      <a:headEnd type="none" w="med" len="med"/>
                      <a:tailEnd type="none" w="med" len="med"/>
                    </a:lnL>
                    <a:lnR w="7620" cap="flat" cmpd="sng" algn="ctr">
                      <a:solidFill>
                        <a:srgbClr val="A6A6A6"/>
                      </a:solidFill>
                      <a:prstDash val="solid"/>
                      <a:round/>
                      <a:headEnd type="none" w="med" len="med"/>
                      <a:tailEnd type="none" w="med" len="med"/>
                    </a:lnR>
                    <a:lnT w="7620" cap="flat" cmpd="sng" algn="ctr">
                      <a:solidFill>
                        <a:srgbClr val="A6A6A6"/>
                      </a:solidFill>
                      <a:prstDash val="solid"/>
                      <a:round/>
                      <a:headEnd type="none" w="med" len="med"/>
                      <a:tailEnd type="none" w="med" len="med"/>
                    </a:lnT>
                    <a:lnB w="7620" cap="flat" cmpd="sng" algn="ctr">
                      <a:solidFill>
                        <a:srgbClr val="A6A6A6"/>
                      </a:solidFill>
                      <a:prstDash val="solid"/>
                      <a:round/>
                      <a:headEnd type="none" w="med" len="med"/>
                      <a:tailEnd type="none" w="med" len="med"/>
                    </a:lnB>
                    <a:solidFill>
                      <a:srgbClr val="1F4E79"/>
                    </a:solidFill>
                  </a:tcPr>
                </a:tc>
                <a:tc>
                  <a:txBody>
                    <a:bodyPr/>
                    <a:lstStyle/>
                    <a:p>
                      <a:pPr algn="ctr" fontAlgn="base"/>
                      <a:r>
                        <a:rPr lang="ja-JP" altLang="en-US" sz="1050" b="1" i="0">
                          <a:solidFill>
                            <a:srgbClr val="FFFFFF"/>
                          </a:solidFill>
                          <a:effectLst/>
                          <a:latin typeface="メイリオ" panose="020B0604030504040204" pitchFamily="50" charset="-128"/>
                          <a:ea typeface="メイリオ" panose="020B0604030504040204" pitchFamily="50" charset="-128"/>
                        </a:rPr>
                        <a:t>カテゴリ</a:t>
                      </a:r>
                      <a:endParaRPr lang="en-US" altLang="ja-JP" b="1" i="0">
                        <a:solidFill>
                          <a:srgbClr val="FFFFFF"/>
                        </a:solidFill>
                        <a:effectLst/>
                        <a:latin typeface="メイリオ" panose="020B0604030504040204" pitchFamily="50" charset="-128"/>
                        <a:ea typeface="メイリオ" panose="020B0604030504040204" pitchFamily="50" charset="-128"/>
                      </a:endParaRPr>
                    </a:p>
                  </a:txBody>
                  <a:tcPr anchor="ctr">
                    <a:lnL w="7620" cap="flat" cmpd="sng" algn="ctr">
                      <a:solidFill>
                        <a:srgbClr val="A6A6A6"/>
                      </a:solidFill>
                      <a:prstDash val="solid"/>
                      <a:round/>
                      <a:headEnd type="none" w="med" len="med"/>
                      <a:tailEnd type="none" w="med" len="med"/>
                    </a:lnL>
                    <a:lnR w="7620" cap="flat" cmpd="sng" algn="ctr">
                      <a:solidFill>
                        <a:srgbClr val="A6A6A6"/>
                      </a:solidFill>
                      <a:prstDash val="solid"/>
                      <a:round/>
                      <a:headEnd type="none" w="med" len="med"/>
                      <a:tailEnd type="none" w="med" len="med"/>
                    </a:lnR>
                    <a:lnT w="7620" cap="flat" cmpd="sng" algn="ctr">
                      <a:solidFill>
                        <a:srgbClr val="A6A6A6"/>
                      </a:solidFill>
                      <a:prstDash val="solid"/>
                      <a:round/>
                      <a:headEnd type="none" w="med" len="med"/>
                      <a:tailEnd type="none" w="med" len="med"/>
                    </a:lnT>
                    <a:lnB w="7620" cap="flat" cmpd="sng" algn="ctr">
                      <a:solidFill>
                        <a:srgbClr val="A6A6A6"/>
                      </a:solidFill>
                      <a:prstDash val="solid"/>
                      <a:round/>
                      <a:headEnd type="none" w="med" len="med"/>
                      <a:tailEnd type="none" w="med" len="med"/>
                    </a:lnB>
                    <a:solidFill>
                      <a:srgbClr val="1F4E79"/>
                    </a:solidFill>
                  </a:tcPr>
                </a:tc>
                <a:tc>
                  <a:txBody>
                    <a:bodyPr/>
                    <a:lstStyle/>
                    <a:p>
                      <a:pPr algn="ctr" fontAlgn="base"/>
                      <a:r>
                        <a:rPr lang="ja-JP" altLang="en-US" sz="1050" b="1" i="0">
                          <a:solidFill>
                            <a:srgbClr val="FFFFFF"/>
                          </a:solidFill>
                          <a:effectLst/>
                          <a:latin typeface="メイリオ" panose="020B0604030504040204" pitchFamily="50" charset="-128"/>
                          <a:ea typeface="メイリオ" panose="020B0604030504040204" pitchFamily="50" charset="-128"/>
                        </a:rPr>
                        <a:t>説明​</a:t>
                      </a:r>
                      <a:endParaRPr lang="ja-JP" altLang="en-US" b="1" i="0">
                        <a:solidFill>
                          <a:srgbClr val="FFFFFF"/>
                        </a:solidFill>
                        <a:effectLst/>
                        <a:latin typeface="メイリオ" panose="020B0604030504040204" pitchFamily="50" charset="-128"/>
                        <a:ea typeface="メイリオ" panose="020B0604030504040204" pitchFamily="50" charset="-128"/>
                      </a:endParaRPr>
                    </a:p>
                  </a:txBody>
                  <a:tcPr anchor="ctr">
                    <a:lnL w="7620" cap="flat" cmpd="sng" algn="ctr">
                      <a:solidFill>
                        <a:srgbClr val="A6A6A6"/>
                      </a:solidFill>
                      <a:prstDash val="solid"/>
                      <a:round/>
                      <a:headEnd type="none" w="med" len="med"/>
                      <a:tailEnd type="none" w="med" len="med"/>
                    </a:lnL>
                    <a:lnR w="7620" cap="flat" cmpd="sng" algn="ctr">
                      <a:solidFill>
                        <a:srgbClr val="A6A6A6"/>
                      </a:solidFill>
                      <a:prstDash val="solid"/>
                      <a:round/>
                      <a:headEnd type="none" w="med" len="med"/>
                      <a:tailEnd type="none" w="med" len="med"/>
                    </a:lnR>
                    <a:lnT w="7620" cap="flat" cmpd="sng" algn="ctr">
                      <a:solidFill>
                        <a:srgbClr val="A6A6A6"/>
                      </a:solidFill>
                      <a:prstDash val="solid"/>
                      <a:round/>
                      <a:headEnd type="none" w="med" len="med"/>
                      <a:tailEnd type="none" w="med" len="med"/>
                    </a:lnT>
                    <a:lnB w="7620" cap="flat" cmpd="sng" algn="ctr">
                      <a:solidFill>
                        <a:srgbClr val="A6A6A6"/>
                      </a:solidFill>
                      <a:prstDash val="solid"/>
                      <a:round/>
                      <a:headEnd type="none" w="med" len="med"/>
                      <a:tailEnd type="none" w="med" len="med"/>
                    </a:lnB>
                    <a:solidFill>
                      <a:srgbClr val="1F4E79"/>
                    </a:solidFill>
                  </a:tcPr>
                </a:tc>
                <a:extLst>
                  <a:ext uri="{0D108BD9-81ED-4DB2-BD59-A6C34878D82A}">
                    <a16:rowId xmlns:a16="http://schemas.microsoft.com/office/drawing/2014/main" val="2044946285"/>
                  </a:ext>
                </a:extLst>
              </a:tr>
              <a:tr h="518160">
                <a:tc>
                  <a:txBody>
                    <a:bodyPr/>
                    <a:lstStyle/>
                    <a:p>
                      <a:pPr algn="ctr" fontAlgn="base"/>
                      <a:r>
                        <a:rPr kumimoji="1" lang="en-US" altLang="ja-JP" sz="10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E5/G5 </a:t>
                      </a:r>
                      <a:r>
                        <a:rPr kumimoji="1" lang="ja-JP" altLang="en-US" sz="10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または </a:t>
                      </a:r>
                      <a:r>
                        <a:rPr kumimoji="1" lang="en-US" altLang="ja-JP" sz="10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Defender for Office 365 Plan 2 </a:t>
                      </a:r>
                      <a:r>
                        <a:rPr kumimoji="1" lang="ja-JP" altLang="en-US" sz="10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アドオン サブスクリプション</a:t>
                      </a:r>
                      <a:endParaRPr lang="ja-JP" altLang="en-US" sz="10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anchor="ctr">
                    <a:lnL w="7620" cap="flat" cmpd="sng" algn="ctr">
                      <a:solidFill>
                        <a:srgbClr val="A6A6A6"/>
                      </a:solidFill>
                      <a:prstDash val="solid"/>
                      <a:round/>
                      <a:headEnd type="none" w="med" len="med"/>
                      <a:tailEnd type="none" w="med" len="med"/>
                    </a:lnL>
                    <a:lnR w="7620" cap="flat" cmpd="sng" algn="ctr">
                      <a:solidFill>
                        <a:srgbClr val="A6A6A6"/>
                      </a:solidFill>
                      <a:prstDash val="solid"/>
                      <a:round/>
                      <a:headEnd type="none" w="med" len="med"/>
                      <a:tailEnd type="none" w="med" len="med"/>
                    </a:lnR>
                    <a:lnT w="7620" cap="flat" cmpd="sng" algn="ctr">
                      <a:solidFill>
                        <a:srgbClr val="A6A6A6"/>
                      </a:solidFill>
                      <a:prstDash val="solid"/>
                      <a:round/>
                      <a:headEnd type="none" w="med" len="med"/>
                      <a:tailEnd type="none" w="med" len="med"/>
                    </a:lnT>
                    <a:lnB w="7620" cap="flat" cmpd="sng" algn="ctr">
                      <a:solidFill>
                        <a:srgbClr val="A6A6A6"/>
                      </a:solidFill>
                      <a:prstDash val="solid"/>
                      <a:round/>
                      <a:headEnd type="none" w="med" len="med"/>
                      <a:tailEnd type="none" w="med" len="med"/>
                    </a:lnB>
                    <a:noFill/>
                  </a:tcPr>
                </a:tc>
                <a:tc>
                  <a:txBody>
                    <a:bodyPr/>
                    <a:lstStyle/>
                    <a:p>
                      <a:pPr algn="ctr" fontAlgn="base"/>
                      <a:r>
                        <a:rPr kumimoji="1" lang="ja-JP" altLang="en-US" sz="11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異常な量の外部ファイル共有</a:t>
                      </a:r>
                      <a:endParaRPr lang="en-US" altLang="ja-JP"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anchor="ctr">
                    <a:lnL w="7620" cap="flat" cmpd="sng" algn="ctr">
                      <a:solidFill>
                        <a:srgbClr val="A6A6A6"/>
                      </a:solidFill>
                      <a:prstDash val="solid"/>
                      <a:round/>
                      <a:headEnd type="none" w="med" len="med"/>
                      <a:tailEnd type="none" w="med" len="med"/>
                    </a:lnL>
                    <a:lnR w="7620" cap="flat" cmpd="sng" algn="ctr">
                      <a:solidFill>
                        <a:srgbClr val="A6A6A6"/>
                      </a:solidFill>
                      <a:prstDash val="solid"/>
                      <a:round/>
                      <a:headEnd type="none" w="med" len="med"/>
                      <a:tailEnd type="none" w="med" len="med"/>
                    </a:lnR>
                    <a:lnT w="7620" cap="flat" cmpd="sng" algn="ctr">
                      <a:solidFill>
                        <a:srgbClr val="A6A6A6"/>
                      </a:solidFill>
                      <a:prstDash val="solid"/>
                      <a:round/>
                      <a:headEnd type="none" w="med" len="med"/>
                      <a:tailEnd type="none" w="med" len="med"/>
                    </a:lnT>
                    <a:lnB w="7620" cap="flat" cmpd="sng" algn="ctr">
                      <a:solidFill>
                        <a:srgbClr val="A6A6A6"/>
                      </a:solidFill>
                      <a:prstDash val="solid"/>
                      <a:round/>
                      <a:headEnd type="none" w="med" len="med"/>
                      <a:tailEnd type="none" w="med" len="med"/>
                    </a:lnB>
                    <a:noFill/>
                  </a:tcPr>
                </a:tc>
                <a:tc>
                  <a:txBody>
                    <a:bodyPr/>
                    <a:lstStyle/>
                    <a:p>
                      <a:pPr algn="l" fontAlgn="base"/>
                      <a:r>
                        <a:rPr kumimoji="1" lang="en-US" altLang="ja-JP" sz="12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SharePoint </a:t>
                      </a:r>
                      <a:r>
                        <a:rPr kumimoji="1" lang="ja-JP" altLang="en-US" sz="12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または </a:t>
                      </a:r>
                      <a:r>
                        <a:rPr kumimoji="1" lang="en-US" altLang="ja-JP" sz="12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OneDrive </a:t>
                      </a:r>
                      <a:r>
                        <a:rPr kumimoji="1" lang="ja-JP" altLang="en-US" sz="12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内の異常に多数のファイルが組織外のユーザーと共有された場合に、アラート</a:t>
                      </a:r>
                      <a:endPar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anchor="ctr">
                    <a:lnL w="7620" cap="flat" cmpd="sng" algn="ctr">
                      <a:solidFill>
                        <a:srgbClr val="A6A6A6"/>
                      </a:solidFill>
                      <a:prstDash val="solid"/>
                      <a:round/>
                      <a:headEnd type="none" w="med" len="med"/>
                      <a:tailEnd type="none" w="med" len="med"/>
                    </a:lnL>
                    <a:lnR w="7620" cap="flat" cmpd="sng" algn="ctr">
                      <a:solidFill>
                        <a:srgbClr val="A6A6A6"/>
                      </a:solidFill>
                      <a:prstDash val="solid"/>
                      <a:round/>
                      <a:headEnd type="none" w="med" len="med"/>
                      <a:tailEnd type="none" w="med" len="med"/>
                    </a:lnR>
                    <a:lnT w="7620" cap="flat" cmpd="sng" algn="ctr">
                      <a:solidFill>
                        <a:srgbClr val="A6A6A6"/>
                      </a:solidFill>
                      <a:prstDash val="solid"/>
                      <a:round/>
                      <a:headEnd type="none" w="med" len="med"/>
                      <a:tailEnd type="none" w="med" len="med"/>
                    </a:lnT>
                    <a:lnB w="762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309961204"/>
                  </a:ext>
                </a:extLst>
              </a:tr>
              <a:tr h="624840">
                <a:tc>
                  <a:txBody>
                    <a:bodyPr/>
                    <a:lstStyle/>
                    <a:p>
                      <a:pPr algn="ctr" fontAlgn="base"/>
                      <a:r>
                        <a:rPr lang="ja-JP" altLang="en-US" sz="1050" b="0" i="0">
                          <a:solidFill>
                            <a:schemeClr val="tx1">
                              <a:lumMod val="75000"/>
                              <a:lumOff val="25000"/>
                            </a:schemeClr>
                          </a:solidFill>
                          <a:effectLst/>
                          <a:latin typeface="メイリオ" panose="020B0604030504040204" pitchFamily="50" charset="-128"/>
                          <a:ea typeface="メイリオ" panose="020B0604030504040204" pitchFamily="50" charset="-128"/>
                        </a:rPr>
                        <a:t>​</a:t>
                      </a:r>
                      <a:r>
                        <a:rPr kumimoji="1" lang="en-US" altLang="ja-JP" sz="11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E5/G5 </a:t>
                      </a:r>
                      <a:r>
                        <a:rPr kumimoji="1" lang="ja-JP" altLang="en-US" sz="11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または </a:t>
                      </a:r>
                      <a:r>
                        <a:rPr kumimoji="1" lang="en-US" altLang="ja-JP" sz="11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Defender for Office 365 Plan 2 </a:t>
                      </a:r>
                      <a:r>
                        <a:rPr kumimoji="1" lang="ja-JP" altLang="en-US" sz="11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アドオン サブスクリプション</a:t>
                      </a:r>
                      <a:endParaRPr lang="ja-JP" altLang="en-US"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anchor="ctr">
                    <a:lnL w="7620" cap="flat" cmpd="sng" algn="ctr">
                      <a:solidFill>
                        <a:srgbClr val="A6A6A6"/>
                      </a:solidFill>
                      <a:prstDash val="solid"/>
                      <a:round/>
                      <a:headEnd type="none" w="med" len="med"/>
                      <a:tailEnd type="none" w="med" len="med"/>
                    </a:lnL>
                    <a:lnR w="7620" cap="flat" cmpd="sng" algn="ctr">
                      <a:solidFill>
                        <a:srgbClr val="A6A6A6"/>
                      </a:solidFill>
                      <a:prstDash val="solid"/>
                      <a:round/>
                      <a:headEnd type="none" w="med" len="med"/>
                      <a:tailEnd type="none" w="med" len="med"/>
                    </a:lnR>
                    <a:lnT w="7620" cap="flat" cmpd="sng" algn="ctr">
                      <a:solidFill>
                        <a:srgbClr val="A6A6A6"/>
                      </a:solidFill>
                      <a:prstDash val="solid"/>
                      <a:round/>
                      <a:headEnd type="none" w="med" len="med"/>
                      <a:tailEnd type="none" w="med" len="med"/>
                    </a:lnT>
                    <a:lnB w="7620" cap="flat" cmpd="sng" algn="ctr">
                      <a:solidFill>
                        <a:srgbClr val="A6A6A6"/>
                      </a:solidFill>
                      <a:prstDash val="solid"/>
                      <a:round/>
                      <a:headEnd type="none" w="med" len="med"/>
                      <a:tailEnd type="none" w="med" len="med"/>
                    </a:lnB>
                    <a:noFill/>
                  </a:tcPr>
                </a:tc>
                <a:tc>
                  <a:txBody>
                    <a:bodyPr/>
                    <a:lstStyle/>
                    <a:p>
                      <a:pPr algn="ctr" fontAlgn="base"/>
                      <a:r>
                        <a:rPr kumimoji="1" lang="ja-JP" altLang="en-US" sz="11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悪意のある可能性のある </a:t>
                      </a:r>
                      <a:r>
                        <a:rPr kumimoji="1" lang="en-US" altLang="ja-JP" sz="11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URL </a:t>
                      </a:r>
                      <a:r>
                        <a:rPr kumimoji="1" lang="ja-JP" altLang="en-US" sz="11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をクリック</a:t>
                      </a:r>
                      <a:endParaRPr lang="en-US" altLang="ja-JP"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anchor="ctr">
                    <a:lnL w="7620" cap="flat" cmpd="sng" algn="ctr">
                      <a:solidFill>
                        <a:srgbClr val="A6A6A6"/>
                      </a:solidFill>
                      <a:prstDash val="solid"/>
                      <a:round/>
                      <a:headEnd type="none" w="med" len="med"/>
                      <a:tailEnd type="none" w="med" len="med"/>
                    </a:lnL>
                    <a:lnR w="7620" cap="flat" cmpd="sng" algn="ctr">
                      <a:solidFill>
                        <a:srgbClr val="A6A6A6"/>
                      </a:solidFill>
                      <a:prstDash val="solid"/>
                      <a:round/>
                      <a:headEnd type="none" w="med" len="med"/>
                      <a:tailEnd type="none" w="med" len="med"/>
                    </a:lnR>
                    <a:lnT w="7620" cap="flat" cmpd="sng" algn="ctr">
                      <a:solidFill>
                        <a:srgbClr val="A6A6A6"/>
                      </a:solidFill>
                      <a:prstDash val="solid"/>
                      <a:round/>
                      <a:headEnd type="none" w="med" len="med"/>
                      <a:tailEnd type="none" w="med" len="med"/>
                    </a:lnT>
                    <a:lnB w="7620" cap="flat" cmpd="sng" algn="ctr">
                      <a:solidFill>
                        <a:srgbClr val="A6A6A6"/>
                      </a:solidFill>
                      <a:prstDash val="solid"/>
                      <a:round/>
                      <a:headEnd type="none" w="med" len="med"/>
                      <a:tailEnd type="none" w="med" len="med"/>
                    </a:lnB>
                    <a:noFill/>
                  </a:tcPr>
                </a:tc>
                <a:tc>
                  <a:txBody>
                    <a:bodyPr/>
                    <a:lstStyle/>
                    <a:p>
                      <a:pPr algn="l" fontAlgn="base"/>
                      <a:r>
                        <a:rPr kumimoji="1" lang="ja-JP" altLang="en-US" sz="12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組織内の</a:t>
                      </a:r>
                      <a:r>
                        <a:rPr kumimoji="1" lang="ja-JP" altLang="en-US" sz="1200" b="0" i="0" u="none" strike="noStrike" kern="1200">
                          <a:solidFill>
                            <a:schemeClr val="tx1"/>
                          </a:solidFill>
                          <a:effectLst/>
                          <a:latin typeface="メイリオ" panose="020B0604030504040204" pitchFamily="50" charset="-128"/>
                          <a:ea typeface="メイリオ" panose="020B0604030504040204" pitchFamily="50" charset="-128"/>
                          <a:cs typeface="+mn-cs"/>
                          <a:hlinkClick r:id="rId3"/>
                        </a:rPr>
                        <a:t>セーフ リンク</a:t>
                      </a:r>
                      <a:r>
                        <a:rPr kumimoji="1" lang="ja-JP" altLang="en-US" sz="12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で保護されているユーザーが悪意のあるリンクをクリックすると、アラートを生成</a:t>
                      </a:r>
                      <a:endPar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anchor="ctr">
                    <a:lnL w="7620" cap="flat" cmpd="sng" algn="ctr">
                      <a:solidFill>
                        <a:srgbClr val="A6A6A6"/>
                      </a:solidFill>
                      <a:prstDash val="solid"/>
                      <a:round/>
                      <a:headEnd type="none" w="med" len="med"/>
                      <a:tailEnd type="none" w="med" len="med"/>
                    </a:lnL>
                    <a:lnR w="7620" cap="flat" cmpd="sng" algn="ctr">
                      <a:solidFill>
                        <a:srgbClr val="A6A6A6"/>
                      </a:solidFill>
                      <a:prstDash val="solid"/>
                      <a:round/>
                      <a:headEnd type="none" w="med" len="med"/>
                      <a:tailEnd type="none" w="med" len="med"/>
                    </a:lnR>
                    <a:lnT w="7620" cap="flat" cmpd="sng" algn="ctr">
                      <a:solidFill>
                        <a:srgbClr val="A6A6A6"/>
                      </a:solidFill>
                      <a:prstDash val="solid"/>
                      <a:round/>
                      <a:headEnd type="none" w="med" len="med"/>
                      <a:tailEnd type="none" w="med" len="med"/>
                    </a:lnT>
                    <a:lnB w="762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4007574335"/>
                  </a:ext>
                </a:extLst>
              </a:tr>
              <a:tr h="624840">
                <a:tc>
                  <a:txBody>
                    <a:bodyPr/>
                    <a:lstStyle/>
                    <a:p>
                      <a:pPr algn="ctr" fontAlgn="base"/>
                      <a:r>
                        <a:rPr kumimoji="1" lang="en-US" altLang="ja-JP" sz="1100" b="0" i="0" kern="1200">
                          <a:solidFill>
                            <a:schemeClr val="tx1">
                              <a:lumMod val="75000"/>
                              <a:lumOff val="25000"/>
                            </a:schemeClr>
                          </a:solidFill>
                          <a:effectLst/>
                          <a:latin typeface="+mn-lt"/>
                          <a:ea typeface="+mn-ea"/>
                          <a:cs typeface="+mn-cs"/>
                        </a:rPr>
                        <a:t>E1/F1/G1</a:t>
                      </a:r>
                      <a:r>
                        <a:rPr kumimoji="1" lang="ja-JP" altLang="en-US" sz="1100" b="0" i="0" kern="1200">
                          <a:solidFill>
                            <a:schemeClr val="tx1">
                              <a:lumMod val="75000"/>
                              <a:lumOff val="25000"/>
                            </a:schemeClr>
                          </a:solidFill>
                          <a:effectLst/>
                          <a:latin typeface="+mn-lt"/>
                          <a:ea typeface="+mn-ea"/>
                          <a:cs typeface="+mn-cs"/>
                        </a:rPr>
                        <a:t>、</a:t>
                      </a:r>
                      <a:r>
                        <a:rPr kumimoji="1" lang="en-US" altLang="ja-JP" sz="1100" b="0" i="0" kern="1200">
                          <a:solidFill>
                            <a:schemeClr val="tx1">
                              <a:lumMod val="75000"/>
                              <a:lumOff val="25000"/>
                            </a:schemeClr>
                          </a:solidFill>
                          <a:effectLst/>
                          <a:latin typeface="+mn-lt"/>
                          <a:ea typeface="+mn-ea"/>
                          <a:cs typeface="+mn-cs"/>
                        </a:rPr>
                        <a:t>E3/F3/G3</a:t>
                      </a:r>
                      <a:r>
                        <a:rPr kumimoji="1" lang="ja-JP" altLang="en-US" sz="1100" b="0" i="0" kern="1200">
                          <a:solidFill>
                            <a:schemeClr val="tx1">
                              <a:lumMod val="75000"/>
                              <a:lumOff val="25000"/>
                            </a:schemeClr>
                          </a:solidFill>
                          <a:effectLst/>
                          <a:latin typeface="+mn-lt"/>
                          <a:ea typeface="+mn-ea"/>
                          <a:cs typeface="+mn-cs"/>
                        </a:rPr>
                        <a:t>、または </a:t>
                      </a:r>
                      <a:r>
                        <a:rPr kumimoji="1" lang="en-US" altLang="ja-JP" sz="1100" b="0" i="0" kern="1200">
                          <a:solidFill>
                            <a:schemeClr val="tx1">
                              <a:lumMod val="75000"/>
                              <a:lumOff val="25000"/>
                            </a:schemeClr>
                          </a:solidFill>
                          <a:effectLst/>
                          <a:latin typeface="+mn-lt"/>
                          <a:ea typeface="+mn-ea"/>
                          <a:cs typeface="+mn-cs"/>
                        </a:rPr>
                        <a:t>E5/G5</a:t>
                      </a:r>
                      <a:r>
                        <a:rPr lang="ja-JP" altLang="en-US" sz="1050" b="0" i="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anchor="ctr">
                    <a:lnL w="7620" cap="flat" cmpd="sng" algn="ctr">
                      <a:solidFill>
                        <a:srgbClr val="A6A6A6"/>
                      </a:solidFill>
                      <a:prstDash val="solid"/>
                      <a:round/>
                      <a:headEnd type="none" w="med" len="med"/>
                      <a:tailEnd type="none" w="med" len="med"/>
                    </a:lnL>
                    <a:lnR w="7620" cap="flat" cmpd="sng" algn="ctr">
                      <a:solidFill>
                        <a:srgbClr val="A6A6A6"/>
                      </a:solidFill>
                      <a:prstDash val="solid"/>
                      <a:round/>
                      <a:headEnd type="none" w="med" len="med"/>
                      <a:tailEnd type="none" w="med" len="med"/>
                    </a:lnR>
                    <a:lnT w="7620" cap="flat" cmpd="sng" algn="ctr">
                      <a:solidFill>
                        <a:srgbClr val="A6A6A6"/>
                      </a:solidFill>
                      <a:prstDash val="solid"/>
                      <a:round/>
                      <a:headEnd type="none" w="med" len="med"/>
                      <a:tailEnd type="none" w="med" len="med"/>
                    </a:lnT>
                    <a:lnB w="7620" cap="flat" cmpd="sng" algn="ctr">
                      <a:solidFill>
                        <a:srgbClr val="A6A6A6"/>
                      </a:solidFill>
                      <a:prstDash val="solid"/>
                      <a:round/>
                      <a:headEnd type="none" w="med" len="med"/>
                      <a:tailEnd type="none" w="med" len="med"/>
                    </a:lnB>
                    <a:noFill/>
                  </a:tcPr>
                </a:tc>
                <a:tc>
                  <a:txBody>
                    <a:bodyPr/>
                    <a:lstStyle/>
                    <a:p>
                      <a:pPr algn="ctr" fontAlgn="base"/>
                      <a:r>
                        <a:rPr kumimoji="1" lang="ja-JP" altLang="en-US" sz="11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不審なメール送信パターンが検出されました</a:t>
                      </a:r>
                      <a:endParaRPr lang="en-US" altLang="ja-JP"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anchor="ctr">
                    <a:lnL w="7620" cap="flat" cmpd="sng" algn="ctr">
                      <a:solidFill>
                        <a:srgbClr val="A6A6A6"/>
                      </a:solidFill>
                      <a:prstDash val="solid"/>
                      <a:round/>
                      <a:headEnd type="none" w="med" len="med"/>
                      <a:tailEnd type="none" w="med" len="med"/>
                    </a:lnL>
                    <a:lnR w="7620" cap="flat" cmpd="sng" algn="ctr">
                      <a:solidFill>
                        <a:srgbClr val="A6A6A6"/>
                      </a:solidFill>
                      <a:prstDash val="solid"/>
                      <a:round/>
                      <a:headEnd type="none" w="med" len="med"/>
                      <a:tailEnd type="none" w="med" len="med"/>
                    </a:lnR>
                    <a:lnT w="7620" cap="flat" cmpd="sng" algn="ctr">
                      <a:solidFill>
                        <a:srgbClr val="A6A6A6"/>
                      </a:solidFill>
                      <a:prstDash val="solid"/>
                      <a:round/>
                      <a:headEnd type="none" w="med" len="med"/>
                      <a:tailEnd type="none" w="med" len="med"/>
                    </a:lnT>
                    <a:lnB w="7620" cap="flat" cmpd="sng" algn="ctr">
                      <a:solidFill>
                        <a:srgbClr val="A6A6A6"/>
                      </a:solidFill>
                      <a:prstDash val="solid"/>
                      <a:round/>
                      <a:headEnd type="none" w="med" len="med"/>
                      <a:tailEnd type="none" w="med" len="med"/>
                    </a:lnB>
                    <a:noFill/>
                  </a:tcPr>
                </a:tc>
                <a:tc>
                  <a:txBody>
                    <a:bodyPr/>
                    <a:lstStyle/>
                    <a:p>
                      <a:pPr algn="l" fontAlgn="base"/>
                      <a:r>
                        <a:rPr kumimoji="1" lang="ja-JP" altLang="en-US" sz="12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組織内の誰かが疑わしいメールを送信し、電子メールの送信が制限されるリスクがある場合にアラートを生成</a:t>
                      </a:r>
                      <a:endPar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anchor="ctr">
                    <a:lnL w="7620" cap="flat" cmpd="sng" algn="ctr">
                      <a:solidFill>
                        <a:srgbClr val="A6A6A6"/>
                      </a:solidFill>
                      <a:prstDash val="solid"/>
                      <a:round/>
                      <a:headEnd type="none" w="med" len="med"/>
                      <a:tailEnd type="none" w="med" len="med"/>
                    </a:lnL>
                    <a:lnR w="7620" cap="flat" cmpd="sng" algn="ctr">
                      <a:solidFill>
                        <a:srgbClr val="A6A6A6"/>
                      </a:solidFill>
                      <a:prstDash val="solid"/>
                      <a:round/>
                      <a:headEnd type="none" w="med" len="med"/>
                      <a:tailEnd type="none" w="med" len="med"/>
                    </a:lnR>
                    <a:lnT w="7620" cap="flat" cmpd="sng" algn="ctr">
                      <a:solidFill>
                        <a:srgbClr val="A6A6A6"/>
                      </a:solidFill>
                      <a:prstDash val="solid"/>
                      <a:round/>
                      <a:headEnd type="none" w="med" len="med"/>
                      <a:tailEnd type="none" w="med" len="med"/>
                    </a:lnT>
                    <a:lnB w="762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000700015"/>
                  </a:ext>
                </a:extLst>
              </a:tr>
            </a:tbl>
          </a:graphicData>
        </a:graphic>
      </p:graphicFrame>
      <p:sp>
        <p:nvSpPr>
          <p:cNvPr id="7" name="Rectangle 1">
            <a:extLst>
              <a:ext uri="{FF2B5EF4-FFF2-40B4-BE49-F238E27FC236}">
                <a16:creationId xmlns:a16="http://schemas.microsoft.com/office/drawing/2014/main" id="{73ED7987-5B4F-80AE-1FA9-489F12D234FC}"/>
              </a:ext>
            </a:extLst>
          </p:cNvPr>
          <p:cNvSpPr>
            <a:spLocks noChangeArrowheads="1"/>
          </p:cNvSpPr>
          <p:nvPr/>
        </p:nvSpPr>
        <p:spPr bwMode="auto">
          <a:xfrm>
            <a:off x="501404" y="1277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 </a:t>
            </a:r>
            <a:endParaRPr kumimoji="0" lang="ja-JP" altLang="ja-J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9" name="図 8" descr="グラフィカル ユーザー インターフェイス&#10;&#10;自動的に生成された説明">
            <a:extLst>
              <a:ext uri="{FF2B5EF4-FFF2-40B4-BE49-F238E27FC236}">
                <a16:creationId xmlns:a16="http://schemas.microsoft.com/office/drawing/2014/main" id="{0C09398A-0B8F-F7E3-92F1-523720965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768" y="2291663"/>
            <a:ext cx="3983638" cy="2688509"/>
          </a:xfrm>
          <a:prstGeom prst="rect">
            <a:avLst/>
          </a:prstGeom>
        </p:spPr>
      </p:pic>
      <p:sp>
        <p:nvSpPr>
          <p:cNvPr id="10" name="角丸四角形 73">
            <a:extLst>
              <a:ext uri="{FF2B5EF4-FFF2-40B4-BE49-F238E27FC236}">
                <a16:creationId xmlns:a16="http://schemas.microsoft.com/office/drawing/2014/main" id="{CE711F9F-6D04-816F-3610-7D7240CB1AD0}"/>
              </a:ext>
            </a:extLst>
          </p:cNvPr>
          <p:cNvSpPr/>
          <p:nvPr/>
        </p:nvSpPr>
        <p:spPr>
          <a:xfrm>
            <a:off x="7264523" y="1673043"/>
            <a:ext cx="2627208" cy="405382"/>
          </a:xfrm>
          <a:prstGeom prst="roundRect">
            <a:avLst>
              <a:gd name="adj" fmla="val 9506"/>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600"/>
              </a:lnSpc>
            </a:pPr>
            <a:r>
              <a:rPr lang="ja-JP" altLang="en-US" sz="1100">
                <a:solidFill>
                  <a:schemeClr val="bg1"/>
                </a:solidFill>
                <a:latin typeface="メイリオ" panose="020B0604030504040204" pitchFamily="50" charset="-128"/>
                <a:ea typeface="メイリオ" panose="020B0604030504040204" pitchFamily="50" charset="-128"/>
              </a:rPr>
              <a:t>設定済みのアラート　レポート画面</a:t>
            </a:r>
            <a:endParaRPr lang="en-US" altLang="ja-JP" sz="1100">
              <a:solidFill>
                <a:schemeClr val="bg1"/>
              </a:solidFill>
              <a:latin typeface="メイリオ" panose="020B0604030504040204" pitchFamily="50" charset="-128"/>
              <a:ea typeface="メイリオ" panose="020B0604030504040204" pitchFamily="50" charset="-128"/>
            </a:endParaRPr>
          </a:p>
        </p:txBody>
      </p:sp>
      <p:sp>
        <p:nvSpPr>
          <p:cNvPr id="11" name="二等辺三角形 10">
            <a:extLst>
              <a:ext uri="{FF2B5EF4-FFF2-40B4-BE49-F238E27FC236}">
                <a16:creationId xmlns:a16="http://schemas.microsoft.com/office/drawing/2014/main" id="{C4CFB8D4-B416-0FC8-BB05-0D5F6A87937C}"/>
              </a:ext>
            </a:extLst>
          </p:cNvPr>
          <p:cNvSpPr/>
          <p:nvPr/>
        </p:nvSpPr>
        <p:spPr>
          <a:xfrm rot="9495946">
            <a:off x="7553280" y="2034763"/>
            <a:ext cx="113211" cy="276999"/>
          </a:xfrm>
          <a:prstGeom prst="triangle">
            <a:avLst/>
          </a:prstGeom>
          <a:solidFill>
            <a:srgbClr val="008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E9DD85CB-609F-EB20-8859-1D876479A563}"/>
              </a:ext>
            </a:extLst>
          </p:cNvPr>
          <p:cNvCxnSpPr>
            <a:cxnSpLocks/>
          </p:cNvCxnSpPr>
          <p:nvPr/>
        </p:nvCxnSpPr>
        <p:spPr>
          <a:xfrm>
            <a:off x="7158768" y="4966984"/>
            <a:ext cx="3983638" cy="491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D03AEAD4-4827-77FE-6AF7-93149581E90A}"/>
              </a:ext>
            </a:extLst>
          </p:cNvPr>
          <p:cNvSpPr txBox="1"/>
          <p:nvPr/>
        </p:nvSpPr>
        <p:spPr>
          <a:xfrm>
            <a:off x="685506" y="1852961"/>
            <a:ext cx="5862778" cy="338554"/>
          </a:xfrm>
          <a:prstGeom prst="rect">
            <a:avLst/>
          </a:prstGeom>
          <a:noFill/>
        </p:spPr>
        <p:txBody>
          <a:bodyPr wrap="square" rtlCol="0">
            <a:spAutoFit/>
          </a:bodyPr>
          <a:lstStyle/>
          <a:p>
            <a:r>
              <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rPr>
              <a:t>セキュリティに関するアラートの設定例（一部抜粋）</a:t>
            </a:r>
          </a:p>
        </p:txBody>
      </p:sp>
    </p:spTree>
    <p:extLst>
      <p:ext uri="{BB962C8B-B14F-4D97-AF65-F5344CB8AC3E}">
        <p14:creationId xmlns:p14="http://schemas.microsoft.com/office/powerpoint/2010/main" val="302128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E97D2-EDC7-224D-D243-6B2E3D08C085}"/>
            </a:ext>
          </a:extLst>
        </p:cNvPr>
        <p:cNvGrpSpPr/>
        <p:nvPr/>
      </p:nvGrpSpPr>
      <p:grpSpPr>
        <a:xfrm>
          <a:off x="0" y="0"/>
          <a:ext cx="0" cy="0"/>
          <a:chOff x="0" y="0"/>
          <a:chExt cx="0" cy="0"/>
        </a:xfrm>
      </p:grpSpPr>
      <p:sp>
        <p:nvSpPr>
          <p:cNvPr id="17" name="テキスト プレースホルダー 16">
            <a:extLst>
              <a:ext uri="{FF2B5EF4-FFF2-40B4-BE49-F238E27FC236}">
                <a16:creationId xmlns:a16="http://schemas.microsoft.com/office/drawing/2014/main" id="{8B45B4EE-6C51-54B9-816F-DEFEAB89FD2F}"/>
              </a:ext>
            </a:extLst>
          </p:cNvPr>
          <p:cNvSpPr>
            <a:spLocks noGrp="1"/>
          </p:cNvSpPr>
          <p:nvPr>
            <p:ph type="body" sz="quarter" idx="15"/>
          </p:nvPr>
        </p:nvSpPr>
        <p:spPr>
          <a:xfrm>
            <a:off x="413588" y="269809"/>
            <a:ext cx="11074573" cy="291618"/>
          </a:xfrm>
        </p:spPr>
        <p:txBody>
          <a:bodyPr/>
          <a:lstStyle/>
          <a:p>
            <a:r>
              <a:rPr kumimoji="1" lang="en-US" altLang="ja-JP"/>
              <a:t>Microsoft 365 </a:t>
            </a:r>
            <a:r>
              <a:rPr kumimoji="1" lang="ja-JP" altLang="en-US"/>
              <a:t>の標準機能として設定できるアラート</a:t>
            </a:r>
          </a:p>
        </p:txBody>
      </p:sp>
      <p:sp>
        <p:nvSpPr>
          <p:cNvPr id="3" name="テキスト プレースホルダー 2">
            <a:extLst>
              <a:ext uri="{FF2B5EF4-FFF2-40B4-BE49-F238E27FC236}">
                <a16:creationId xmlns:a16="http://schemas.microsoft.com/office/drawing/2014/main" id="{3EAF7331-B2ED-9496-3660-7B2C30556EB2}"/>
              </a:ext>
            </a:extLst>
          </p:cNvPr>
          <p:cNvSpPr>
            <a:spLocks noGrp="1"/>
          </p:cNvSpPr>
          <p:nvPr>
            <p:ph type="body" sz="quarter" idx="11"/>
          </p:nvPr>
        </p:nvSpPr>
        <p:spPr>
          <a:xfrm>
            <a:off x="263132" y="690627"/>
            <a:ext cx="11665736" cy="452432"/>
          </a:xfrm>
        </p:spPr>
        <p:txBody>
          <a:bodyPr/>
          <a:lstStyle/>
          <a:p>
            <a:r>
              <a:rPr lang="ja-JP" altLang="en-US" i="0">
                <a:solidFill>
                  <a:srgbClr val="161616"/>
                </a:solidFill>
                <a:effectLst/>
                <a:latin typeface="Segoe UI" panose="020B0502040204020203" pitchFamily="34" charset="0"/>
              </a:rPr>
              <a:t>設定済みのアラートは</a:t>
            </a:r>
            <a:r>
              <a:rPr lang="en-US" altLang="ja-JP" i="0">
                <a:solidFill>
                  <a:srgbClr val="161616"/>
                </a:solidFill>
                <a:effectLst/>
                <a:latin typeface="Segoe UI" panose="020B0502040204020203" pitchFamily="34" charset="0"/>
              </a:rPr>
              <a:t> Microsoft Purview </a:t>
            </a:r>
            <a:r>
              <a:rPr lang="ja-JP" altLang="en-US" i="0">
                <a:solidFill>
                  <a:srgbClr val="161616"/>
                </a:solidFill>
                <a:effectLst/>
                <a:latin typeface="Segoe UI" panose="020B0502040204020203" pitchFamily="34" charset="0"/>
              </a:rPr>
              <a:t>コンプライアンス ポータルから、詳細を確認できますが</a:t>
            </a:r>
            <a:r>
              <a:rPr lang="en-US" altLang="ja-JP">
                <a:solidFill>
                  <a:srgbClr val="161616"/>
                </a:solidFill>
                <a:latin typeface="Segoe UI" panose="020B0502040204020203" pitchFamily="34" charset="0"/>
              </a:rPr>
              <a:t>‥</a:t>
            </a:r>
            <a:endParaRPr kumimoji="1" lang="ja-JP" altLang="en-US"/>
          </a:p>
        </p:txBody>
      </p:sp>
      <p:sp>
        <p:nvSpPr>
          <p:cNvPr id="7" name="Rectangle 1">
            <a:extLst>
              <a:ext uri="{FF2B5EF4-FFF2-40B4-BE49-F238E27FC236}">
                <a16:creationId xmlns:a16="http://schemas.microsoft.com/office/drawing/2014/main" id="{1A8B62AA-997E-1232-C06D-D07617C871DB}"/>
              </a:ext>
            </a:extLst>
          </p:cNvPr>
          <p:cNvSpPr>
            <a:spLocks noChangeArrowheads="1"/>
          </p:cNvSpPr>
          <p:nvPr/>
        </p:nvSpPr>
        <p:spPr bwMode="auto">
          <a:xfrm>
            <a:off x="501404" y="1277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 </a:t>
            </a:r>
            <a:endParaRPr kumimoji="0" lang="ja-JP" altLang="ja-J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 name="角丸四角形 73">
            <a:extLst>
              <a:ext uri="{FF2B5EF4-FFF2-40B4-BE49-F238E27FC236}">
                <a16:creationId xmlns:a16="http://schemas.microsoft.com/office/drawing/2014/main" id="{00D0D216-A878-5A3E-084F-4B201905F548}"/>
              </a:ext>
            </a:extLst>
          </p:cNvPr>
          <p:cNvSpPr/>
          <p:nvPr/>
        </p:nvSpPr>
        <p:spPr>
          <a:xfrm>
            <a:off x="8539316" y="2272660"/>
            <a:ext cx="3082413" cy="1855639"/>
          </a:xfrm>
          <a:prstGeom prst="roundRect">
            <a:avLst>
              <a:gd name="adj" fmla="val 9506"/>
            </a:avLst>
          </a:prstGeom>
          <a:solidFill>
            <a:srgbClr val="008CC8"/>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nSpc>
                <a:spcPct val="150000"/>
              </a:lnSpc>
            </a:pPr>
            <a:r>
              <a:rPr lang="ja-JP" altLang="en-US" sz="1200" b="1">
                <a:solidFill>
                  <a:schemeClr val="bg1"/>
                </a:solidFill>
                <a:latin typeface="メイリオ" panose="020B0604030504040204" pitchFamily="50" charset="-128"/>
                <a:ea typeface="メイリオ" panose="020B0604030504040204" pitchFamily="50" charset="-128"/>
              </a:rPr>
              <a:t>そもそものアラートの設定ができる</a:t>
            </a:r>
            <a:endParaRPr lang="en-US" altLang="ja-JP" sz="1200" b="1">
              <a:solidFill>
                <a:schemeClr val="bg1"/>
              </a:solidFill>
              <a:latin typeface="メイリオ" panose="020B0604030504040204" pitchFamily="50" charset="-128"/>
              <a:ea typeface="メイリオ" panose="020B0604030504040204" pitchFamily="50" charset="-128"/>
            </a:endParaRPr>
          </a:p>
          <a:p>
            <a:pPr>
              <a:lnSpc>
                <a:spcPct val="150000"/>
              </a:lnSpc>
            </a:pPr>
            <a:r>
              <a:rPr lang="ja-JP" altLang="en-US" sz="1200" b="1">
                <a:solidFill>
                  <a:schemeClr val="bg1"/>
                </a:solidFill>
                <a:latin typeface="メイリオ" panose="020B0604030504040204" pitchFamily="50" charset="-128"/>
                <a:ea typeface="メイリオ" panose="020B0604030504040204" pitchFamily="50" charset="-128"/>
              </a:rPr>
              <a:t>ライセンスが限られていることや、</a:t>
            </a:r>
            <a:endParaRPr lang="en-US" altLang="ja-JP" sz="1200" b="1">
              <a:solidFill>
                <a:schemeClr val="bg1"/>
              </a:solidFill>
              <a:latin typeface="メイリオ" panose="020B0604030504040204" pitchFamily="50" charset="-128"/>
              <a:ea typeface="メイリオ" panose="020B0604030504040204" pitchFamily="50" charset="-128"/>
            </a:endParaRPr>
          </a:p>
          <a:p>
            <a:pPr>
              <a:lnSpc>
                <a:spcPct val="150000"/>
              </a:lnSpc>
            </a:pPr>
            <a:r>
              <a:rPr lang="ja-JP" altLang="en-US" sz="1200" b="1">
                <a:solidFill>
                  <a:schemeClr val="bg1"/>
                </a:solidFill>
                <a:latin typeface="メイリオ" panose="020B0604030504040204" pitchFamily="50" charset="-128"/>
                <a:ea typeface="メイリオ" panose="020B0604030504040204" pitchFamily="50" charset="-128"/>
              </a:rPr>
              <a:t>設定の作業・発生したアラートの</a:t>
            </a:r>
            <a:endParaRPr lang="en-US" altLang="ja-JP" sz="1200" b="1">
              <a:solidFill>
                <a:schemeClr val="bg1"/>
              </a:solidFill>
              <a:latin typeface="メイリオ" panose="020B0604030504040204" pitchFamily="50" charset="-128"/>
              <a:ea typeface="メイリオ" panose="020B0604030504040204" pitchFamily="50" charset="-128"/>
            </a:endParaRPr>
          </a:p>
          <a:p>
            <a:pPr>
              <a:lnSpc>
                <a:spcPct val="150000"/>
              </a:lnSpc>
            </a:pPr>
            <a:r>
              <a:rPr lang="ja-JP" altLang="en-US" sz="1200" b="1">
                <a:solidFill>
                  <a:schemeClr val="bg1"/>
                </a:solidFill>
                <a:latin typeface="メイリオ" panose="020B0604030504040204" pitchFamily="50" charset="-128"/>
                <a:ea typeface="メイリオ" panose="020B0604030504040204" pitchFamily="50" charset="-128"/>
              </a:rPr>
              <a:t>確認が難しいことが難点</a:t>
            </a:r>
            <a:endParaRPr lang="en-US" altLang="ja-JP" sz="1200" b="1">
              <a:solidFill>
                <a:schemeClr val="bg1"/>
              </a:solidFill>
              <a:latin typeface="メイリオ" panose="020B0604030504040204" pitchFamily="50" charset="-128"/>
              <a:ea typeface="メイリオ" panose="020B0604030504040204" pitchFamily="50" charset="-128"/>
            </a:endParaRPr>
          </a:p>
        </p:txBody>
      </p:sp>
      <p:sp>
        <p:nvSpPr>
          <p:cNvPr id="11" name="二等辺三角形 10">
            <a:extLst>
              <a:ext uri="{FF2B5EF4-FFF2-40B4-BE49-F238E27FC236}">
                <a16:creationId xmlns:a16="http://schemas.microsoft.com/office/drawing/2014/main" id="{02ED7C8F-259B-72DF-1726-3314842D296A}"/>
              </a:ext>
            </a:extLst>
          </p:cNvPr>
          <p:cNvSpPr/>
          <p:nvPr/>
        </p:nvSpPr>
        <p:spPr>
          <a:xfrm rot="16200000">
            <a:off x="8333467" y="2575679"/>
            <a:ext cx="175491" cy="381668"/>
          </a:xfrm>
          <a:prstGeom prst="triangle">
            <a:avLst/>
          </a:prstGeom>
          <a:solidFill>
            <a:srgbClr val="008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6761F60-1EB8-8A2B-8C62-C85871A61EA7}"/>
              </a:ext>
            </a:extLst>
          </p:cNvPr>
          <p:cNvSpPr txBox="1"/>
          <p:nvPr/>
        </p:nvSpPr>
        <p:spPr>
          <a:xfrm>
            <a:off x="1089835" y="5616625"/>
            <a:ext cx="10012329" cy="888705"/>
          </a:xfrm>
          <a:prstGeom prst="rect">
            <a:avLst/>
          </a:prstGeom>
          <a:noFill/>
        </p:spPr>
        <p:txBody>
          <a:bodyPr wrap="square" lIns="91440" tIns="45720" rIns="91440" bIns="45720" anchor="t">
            <a:spAutoFit/>
          </a:bodyPr>
          <a:lstStyle/>
          <a:p>
            <a:pPr>
              <a:lnSpc>
                <a:spcPct val="150000"/>
              </a:lnSpc>
            </a:pPr>
            <a:r>
              <a:rPr lang="ja-JP" altLang="en-US">
                <a:solidFill>
                  <a:schemeClr val="tx1">
                    <a:lumMod val="75000"/>
                    <a:lumOff val="25000"/>
                  </a:schemeClr>
                </a:solidFill>
                <a:latin typeface="メイリオ" panose="020B0604030504040204" pitchFamily="50" charset="-128"/>
                <a:ea typeface="メイリオ" panose="020B0604030504040204" pitchFamily="50" charset="-128"/>
              </a:rPr>
              <a:t>ログの確認と合わせて、セキュリティ対策に関するアラート設定をより効率的に実施するには、</a:t>
            </a:r>
            <a:endParaRPr lang="en-US" altLang="ja-JP">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lang="ja-JP" altLang="en-US">
                <a:solidFill>
                  <a:schemeClr val="tx1">
                    <a:lumMod val="75000"/>
                    <a:lumOff val="25000"/>
                  </a:schemeClr>
                </a:solidFill>
                <a:latin typeface="メイリオ"/>
                <a:ea typeface="メイリオ"/>
              </a:rPr>
              <a:t>専用のツール導入もお勧めです</a:t>
            </a:r>
          </a:p>
        </p:txBody>
      </p:sp>
      <p:sp>
        <p:nvSpPr>
          <p:cNvPr id="12" name="正方形/長方形 11">
            <a:extLst>
              <a:ext uri="{FF2B5EF4-FFF2-40B4-BE49-F238E27FC236}">
                <a16:creationId xmlns:a16="http://schemas.microsoft.com/office/drawing/2014/main" id="{F465E0C3-4595-F6EC-9493-BEA6FC913206}"/>
              </a:ext>
            </a:extLst>
          </p:cNvPr>
          <p:cNvSpPr/>
          <p:nvPr/>
        </p:nvSpPr>
        <p:spPr>
          <a:xfrm>
            <a:off x="853440" y="5588422"/>
            <a:ext cx="10398034" cy="945113"/>
          </a:xfrm>
          <a:prstGeom prst="rect">
            <a:avLst/>
          </a:prstGeom>
          <a:noFill/>
          <a:ln>
            <a:solidFill>
              <a:srgbClr val="008C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グラフィカル ユーザー インターフェイス, アプリケーション&#10;&#10;自動的に生成された説明">
            <a:extLst>
              <a:ext uri="{FF2B5EF4-FFF2-40B4-BE49-F238E27FC236}">
                <a16:creationId xmlns:a16="http://schemas.microsoft.com/office/drawing/2014/main" id="{EF09D1A1-62F7-CD78-8B5E-0D29CCD92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 y="1597548"/>
            <a:ext cx="7376938" cy="3662904"/>
          </a:xfrm>
          <a:prstGeom prst="rect">
            <a:avLst/>
          </a:prstGeom>
        </p:spPr>
      </p:pic>
      <p:pic>
        <p:nvPicPr>
          <p:cNvPr id="2050" name="Picture 2" descr="シャツ が含まれている画像&#10;&#10;自動的に生成された説明">
            <a:extLst>
              <a:ext uri="{FF2B5EF4-FFF2-40B4-BE49-F238E27FC236}">
                <a16:creationId xmlns:a16="http://schemas.microsoft.com/office/drawing/2014/main" id="{2F18FC21-8CEC-6180-C5AC-A39679F3C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5175" y="4431374"/>
            <a:ext cx="1752598" cy="105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4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1F2EF846-2CC0-711C-3C7A-C5A5D6D079D2}"/>
              </a:ext>
            </a:extLst>
          </p:cNvPr>
          <p:cNvSpPr>
            <a:spLocks noGrp="1"/>
          </p:cNvSpPr>
          <p:nvPr>
            <p:ph type="body" sz="quarter" idx="14"/>
          </p:nvPr>
        </p:nvSpPr>
        <p:spPr>
          <a:xfrm>
            <a:off x="643242" y="1681977"/>
            <a:ext cx="9469693" cy="348557"/>
          </a:xfrm>
        </p:spPr>
        <p:txBody>
          <a:bodyPr/>
          <a:lstStyle/>
          <a:p>
            <a:r>
              <a:rPr lang="en-US" altLang="ja-JP"/>
              <a:t>LANSCOPE </a:t>
            </a:r>
            <a:r>
              <a:rPr lang="ja-JP" altLang="en-US"/>
              <a:t>セキュリティオーディターで情報漏洩の兆候をキャッチ</a:t>
            </a:r>
          </a:p>
        </p:txBody>
      </p:sp>
      <p:sp>
        <p:nvSpPr>
          <p:cNvPr id="5" name="テキスト プレースホルダー 4">
            <a:extLst>
              <a:ext uri="{FF2B5EF4-FFF2-40B4-BE49-F238E27FC236}">
                <a16:creationId xmlns:a16="http://schemas.microsoft.com/office/drawing/2014/main" id="{FCFEA8FA-BCB3-F71B-AC3A-D38EF5327347}"/>
              </a:ext>
            </a:extLst>
          </p:cNvPr>
          <p:cNvSpPr>
            <a:spLocks noGrp="1"/>
          </p:cNvSpPr>
          <p:nvPr>
            <p:ph type="body" sz="quarter" idx="15"/>
          </p:nvPr>
        </p:nvSpPr>
        <p:spPr/>
        <p:txBody>
          <a:bodyPr/>
          <a:lstStyle/>
          <a:p>
            <a:r>
              <a:rPr lang="en-US" altLang="ja-JP"/>
              <a:t>Microsoft 365 </a:t>
            </a:r>
            <a:r>
              <a:rPr lang="ja-JP" altLang="en-US"/>
              <a:t>のログ管理とアラート設定</a:t>
            </a:r>
          </a:p>
        </p:txBody>
      </p:sp>
    </p:spTree>
    <p:extLst>
      <p:ext uri="{BB962C8B-B14F-4D97-AF65-F5344CB8AC3E}">
        <p14:creationId xmlns:p14="http://schemas.microsoft.com/office/powerpoint/2010/main" val="322751193"/>
      </p:ext>
    </p:extLst>
  </p:cSld>
  <p:clrMapOvr>
    <a:masterClrMapping/>
  </p:clrMapOvr>
</p:sld>
</file>

<file path=ppt/theme/theme1.xml><?xml version="1.0" encoding="utf-8"?>
<a:theme xmlns:a="http://schemas.openxmlformats.org/drawingml/2006/main" name="SAU×PF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U×PFS" id="{E380CB5C-B18E-4C6A-ACAB-9E00E92B92FE}" vid="{CFD4066F-3262-4AF5-99B0-A3C7C973E607}"/>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ヒラギノ角ゴ">
      <a:majorFont>
        <a:latin typeface="Century Gothic"/>
        <a:ea typeface="ヒラギノ角ゴ Std W6"/>
        <a:cs typeface=""/>
      </a:majorFont>
      <a:minorFont>
        <a:latin typeface="Century Gothic"/>
        <a:ea typeface="ヒラギノ角ゴ StdN W2"/>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x6570__x5b57_ xmlns="79ee9245-d882-4ddc-9b39-e6678e7416f0" xsi:nil="true"/>
    <_x9234__x6728__x30c6__x30b9__x30c8_ xmlns="79ee9245-d882-4ddc-9b39-e6678e7416f0" xsi:nil="true"/>
    <_x65e5__x4ed8__x3068__x6642__x523b_ xmlns="79ee9245-d882-4ddc-9b39-e6678e7416f0" xsi:nil="true"/>
    <_x30ea__x30f3__x30af_ xmlns="79ee9245-d882-4ddc-9b39-e6678e7416f0">
      <Url xsi:nil="true"/>
      <Description xsi:nil="true"/>
    </_x30ea__x30f3__x30af_>
    <_x8907__x6570__x884c__x30c6__x30ad__x30b9__x30c8_ xmlns="79ee9245-d882-4ddc-9b39-e6678e7416f0" xsi:nil="true"/>
    <_x7ba1__x7406__x756a__x53f7_ xmlns="79ee9245-d882-4ddc-9b39-e6678e7416f0">RC-311</_x7ba1__x7406__x756a__x53f7_>
    <_Flow_SignoffStatus xmlns="79ee9245-d882-4ddc-9b39-e6678e7416f0" xsi:nil="true"/>
    <_x8ca9__x58f2__x5e97_ xmlns="79ee9245-d882-4ddc-9b39-e6678e7416f0" xsi:nil="true"/>
    <_dlc_Exempt xmlns="http://schemas.microsoft.com/sharepoint/v3" xsi:nil="true"/>
    <_x006c_nu1 xmlns="79ee9245-d882-4ddc-9b39-e6678e7416f0">
      <UserInfo>
        <DisplayName/>
        <AccountId xsi:nil="true"/>
        <AccountType/>
      </UserInfo>
    </_x006c_nu1>
    <lcf76f155ced4ddcb4097134ff3c332f xmlns="79ee9245-d882-4ddc-9b39-e6678e7416f0">
      <Terms xmlns="http://schemas.microsoft.com/office/infopath/2007/PartnerControls"/>
    </lcf76f155ced4ddcb4097134ff3c332f>
    <TaxCatchAll xmlns="f8486722-456f-4c86-9af7-b8b16200fae9" xsi:nil="true"/>
    <SharedWithUsers xmlns="f8486722-456f-4c86-9af7-b8b16200fae9">
      <UserInfo>
        <DisplayName/>
        <AccountId xsi:nil="true"/>
        <AccountType/>
      </UserInfo>
    </SharedWithUsers>
    <MediaLengthInSeconds xmlns="79ee9245-d882-4ddc-9b39-e6678e7416f0" xsi:nil="true"/>
    <_x6570__x5024_ xmlns="79ee9245-d882-4ddc-9b39-e6678e7416f0" xsi:nil="true"/>
    <_x88dc__x8db3_ xmlns="79ee9245-d882-4ddc-9b39-e6678e7416f0" xsi:nil="true"/>
  </documentManagement>
</p:properties>
</file>

<file path=customXml/item2.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8" ma:contentTypeDescription="新しいドキュメントを作成します。" ma:contentTypeScope="" ma:versionID="d5504341630249a40c616d5a33f8bbd3">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14f0da70e35be2c4458b99e418808474"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element ref="ns2:_x6570__x5024_" minOccurs="0"/>
                <xsd:element ref="ns2:MediaServiceObjectDetectorVersions" minOccurs="0"/>
                <xsd:element ref="ns2:MediaServiceSearchProperties" minOccurs="0"/>
                <xsd:element ref="ns2:_x88dc__x8db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element name="_x6570__x5024_" ma:index="34" nillable="true" ma:displayName="数値" ma:format="Dropdown" ma:internalName="_x6570__x5024_" ma:percentage="FALSE">
      <xsd:simpleType>
        <xsd:restriction base="dms:Number"/>
      </xsd:simpleType>
    </xsd:element>
    <xsd:element name="MediaServiceObjectDetectorVersions" ma:index="3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element name="_x88dc__x8db3_" ma:index="37" nillable="true" ma:displayName="補足" ma:description="提案資料や技術的な補足資料、チラシ等のフォルダ" ma:format="Dropdown" ma:internalName="_x88dc__x8db3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7434BD-A21E-490F-BFC7-DE065236DD77}">
  <ds:schemaRefs>
    <ds:schemaRef ds:uri="79ee9245-d882-4ddc-9b39-e6678e7416f0"/>
    <ds:schemaRef ds:uri="http://schemas.microsoft.com/office/2006/documentManagement/types"/>
    <ds:schemaRef ds:uri="f8486722-456f-4c86-9af7-b8b16200fae9"/>
    <ds:schemaRef ds:uri="http://purl.org/dc/elements/1.1/"/>
    <ds:schemaRef ds:uri="http://purl.org/dc/term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F30D3762-0CAC-47D0-94CE-81D8877F5133}">
  <ds:schemaRefs>
    <ds:schemaRef ds:uri="office.server.policy"/>
  </ds:schemaRefs>
</ds:datastoreItem>
</file>

<file path=customXml/itemProps3.xml><?xml version="1.0" encoding="utf-8"?>
<ds:datastoreItem xmlns:ds="http://schemas.openxmlformats.org/officeDocument/2006/customXml" ds:itemID="{1B262BD3-5353-4A2F-A230-53EAF2F626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ee9245-d882-4ddc-9b39-e6678e7416f0"/>
    <ds:schemaRef ds:uri="f8486722-456f-4c86-9af7-b8b16200f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A490BC9-A19C-404E-8425-AFC711EB2D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2022最新テンプレ</Template>
  <TotalTime>0</TotalTime>
  <Words>1989</Words>
  <Application>Microsoft Office PowerPoint</Application>
  <PresentationFormat>ワイド画面</PresentationFormat>
  <Paragraphs>242</Paragraphs>
  <Slides>21</Slides>
  <Notes>6</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21</vt:i4>
      </vt:variant>
    </vt:vector>
  </HeadingPairs>
  <TitlesOfParts>
    <vt:vector size="31" baseType="lpstr">
      <vt:lpstr>Hiragino Kaku Gothic Pro W6</vt:lpstr>
      <vt:lpstr>Meiryo UI</vt:lpstr>
      <vt:lpstr>Meiryo</vt:lpstr>
      <vt:lpstr>Meiryo</vt:lpstr>
      <vt:lpstr>游ゴシック</vt:lpstr>
      <vt:lpstr>Arial</vt:lpstr>
      <vt:lpstr>Calibri</vt:lpstr>
      <vt:lpstr>Segoe UI</vt:lpstr>
      <vt:lpstr>SAU×PFS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大久保 優花</cp:lastModifiedBy>
  <cp:revision>2</cp:revision>
  <dcterms:created xsi:type="dcterms:W3CDTF">2022-04-25T05:15:30Z</dcterms:created>
  <dcterms:modified xsi:type="dcterms:W3CDTF">2024-12-25T07:28:07Z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MediaServiceImageTags">
    <vt:lpwstr/>
  </property>
  <property fmtid="{D5CDD505-2E9C-101B-9397-08002B2CF9AE}" pid="4" name="Order">
    <vt:r8>2191700</vt:r8>
  </property>
  <property fmtid="{D5CDD505-2E9C-101B-9397-08002B2CF9AE}" pid="5" name="ComplianceAssetId">
    <vt:lpwstr/>
  </property>
  <property fmtid="{D5CDD505-2E9C-101B-9397-08002B2CF9AE}" pid="6" name="_activity">
    <vt:lpwstr>{"FileActivityType":"6","FileActivityTimeStamp":"2022-11-29T10:15:43.023Z","FileActivityUsersOnPage":[{"DisplayName":"河戸 愛実","Id":"manami.kawato@motex.co.jp"}]}</vt:lpwstr>
  </property>
  <property fmtid="{D5CDD505-2E9C-101B-9397-08002B2CF9AE}" pid="7" name="_ExtendedDescription">
    <vt:lpwstr/>
  </property>
  <property fmtid="{D5CDD505-2E9C-101B-9397-08002B2CF9AE}" pid="8" name="TriggerFlowInfo">
    <vt:lpwstr/>
  </property>
</Properties>
</file>