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8"/>
  </p:notesMasterIdLst>
  <p:handoutMasterIdLst>
    <p:handoutMasterId r:id="rId9"/>
  </p:handoutMasterIdLst>
  <p:sldIdLst>
    <p:sldId id="288" r:id="rId6"/>
    <p:sldId id="284" r:id="rId7"/>
  </p:sldIdLst>
  <p:sldSz cx="6858000" cy="9906000" type="A4"/>
  <p:notesSz cx="6735763" cy="9866313"/>
  <p:defaultTex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p:defaultTextStyle>
  <p:extLst>
    <p:ext uri="{EFAFB233-063F-42B5-8137-9DF3F51BA10A}">
      <p15:sldGuideLst xmlns:p15="http://schemas.microsoft.com/office/powerpoint/2012/main">
        <p15:guide id="1" orient="horz" pos="4277" userDrawn="1">
          <p15:clr>
            <a:srgbClr val="A4A3A4"/>
          </p15:clr>
        </p15:guide>
        <p15:guide id="3" orient="horz" pos="3120" userDrawn="1">
          <p15:clr>
            <a:srgbClr val="A4A3A4"/>
          </p15:clr>
        </p15:guide>
        <p15:guide id="4" orient="horz" pos="557" userDrawn="1">
          <p15:clr>
            <a:srgbClr val="A4A3A4"/>
          </p15:clr>
        </p15:guide>
        <p15:guide id="5" pos="2137" userDrawn="1">
          <p15:clr>
            <a:srgbClr val="A4A3A4"/>
          </p15:clr>
        </p15:guide>
        <p15:guide id="6" pos="142" userDrawn="1">
          <p15:clr>
            <a:srgbClr val="A4A3A4"/>
          </p15:clr>
        </p15:guide>
        <p15:guide id="8" pos="4133" userDrawn="1">
          <p15:clr>
            <a:srgbClr val="A4A3A4"/>
          </p15:clr>
        </p15:guide>
        <p15:guide id="9" pos="11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道 知子" initials="大道" lastIdx="2" clrIdx="0">
    <p:extLst>
      <p:ext uri="{19B8F6BF-5375-455C-9EA6-DF929625EA0E}">
        <p15:presenceInfo xmlns:p15="http://schemas.microsoft.com/office/powerpoint/2012/main" userId="S::tomoko.omichi@motex.co.jp::e85bddc3-2fce-4cdd-8e7e-b308ee160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F63"/>
    <a:srgbClr val="48738F"/>
    <a:srgbClr val="A188F2"/>
    <a:srgbClr val="079DDE"/>
    <a:srgbClr val="DDF1FA"/>
    <a:srgbClr val="3BBDDD"/>
    <a:srgbClr val="E654BE"/>
    <a:srgbClr val="69639B"/>
    <a:srgbClr val="1A687A"/>
    <a:srgbClr val="64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9292B-531D-8B86-5FA2-85CF4459FA00}" v="3" dt="2023-06-30T06:41:03.424"/>
    <p1510:client id="{9538DFB4-D64E-43EC-8A40-BD240B10FE89}" v="6" dt="2023-06-06T10:25:37.4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73" autoAdjust="0"/>
  </p:normalViewPr>
  <p:slideViewPr>
    <p:cSldViewPr snapToGrid="0">
      <p:cViewPr varScale="1">
        <p:scale>
          <a:sx n="52" d="100"/>
          <a:sy n="52" d="100"/>
        </p:scale>
        <p:origin x="2068" y="52"/>
      </p:cViewPr>
      <p:guideLst>
        <p:guide orient="horz" pos="4277"/>
        <p:guide orient="horz" pos="3120"/>
        <p:guide orient="horz" pos="557"/>
        <p:guide pos="2137"/>
        <p:guide pos="142"/>
        <p:guide pos="4133"/>
        <p:guide pos="11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defRPr sz="1200">
                <a:solidFill>
                  <a:schemeClr val="tx1"/>
                </a:solidFill>
                <a:latin typeface="Arial" charset="0"/>
                <a:ea typeface="ＭＳ Ｐゴシック" pitchFamily="50" charset="-128"/>
              </a:defRPr>
            </a:lvl1pPr>
          </a:lstStyle>
          <a:p>
            <a:pPr>
              <a:defRPr/>
            </a:pPr>
            <a:endParaRPr lang="en-US">
              <a:latin typeface="メイリオ" panose="020B0604030504040204" pitchFamily="50" charset="-128"/>
              <a:ea typeface="メイリオ" panose="020B0604030504040204" pitchFamily="50" charset="-128"/>
            </a:endParaRPr>
          </a:p>
        </p:txBody>
      </p:sp>
      <p:sp>
        <p:nvSpPr>
          <p:cNvPr id="16387" name="Rectangle 3"/>
          <p:cNvSpPr>
            <a:spLocks noGrp="1" noChangeArrowheads="1"/>
          </p:cNvSpPr>
          <p:nvPr>
            <p:ph type="dt" sz="quarter" idx="1"/>
          </p:nvPr>
        </p:nvSpPr>
        <p:spPr bwMode="auto">
          <a:xfrm>
            <a:off x="3810000" y="0"/>
            <a:ext cx="2895600"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a:solidFill>
                  <a:schemeClr val="tx1"/>
                </a:solidFill>
                <a:latin typeface="Arial" charset="0"/>
                <a:ea typeface="ＭＳ Ｐゴシック" pitchFamily="50" charset="-128"/>
              </a:defRPr>
            </a:lvl1pPr>
          </a:lstStyle>
          <a:p>
            <a:pPr>
              <a:defRPr/>
            </a:pPr>
            <a:endParaRPr lang="en-US">
              <a:latin typeface="メイリオ" panose="020B0604030504040204" pitchFamily="50" charset="-128"/>
              <a:ea typeface="メイリオ" panose="020B0604030504040204" pitchFamily="50" charset="-128"/>
            </a:endParaRPr>
          </a:p>
        </p:txBody>
      </p:sp>
      <p:sp>
        <p:nvSpPr>
          <p:cNvPr id="16388" name="Rectangle 4"/>
          <p:cNvSpPr>
            <a:spLocks noGrp="1" noChangeArrowheads="1"/>
          </p:cNvSpPr>
          <p:nvPr>
            <p:ph type="ftr" sz="quarter" idx="2"/>
          </p:nvPr>
        </p:nvSpPr>
        <p:spPr bwMode="auto">
          <a:xfrm>
            <a:off x="0" y="9372601"/>
            <a:ext cx="2895600" cy="45720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defRPr sz="1200">
                <a:solidFill>
                  <a:schemeClr val="tx1"/>
                </a:solidFill>
                <a:latin typeface="Arial" charset="0"/>
                <a:ea typeface="ＭＳ Ｐゴシック" pitchFamily="50" charset="-128"/>
              </a:defRPr>
            </a:lvl1pPr>
          </a:lstStyle>
          <a:p>
            <a:pPr>
              <a:defRPr/>
            </a:pPr>
            <a:endParaRPr lang="en-US">
              <a:latin typeface="メイリオ" panose="020B0604030504040204" pitchFamily="50" charset="-128"/>
              <a:ea typeface="メイリオ" panose="020B0604030504040204" pitchFamily="50" charset="-128"/>
            </a:endParaRPr>
          </a:p>
        </p:txBody>
      </p:sp>
      <p:sp>
        <p:nvSpPr>
          <p:cNvPr id="16389" name="Rectangle 5"/>
          <p:cNvSpPr>
            <a:spLocks noGrp="1" noChangeArrowheads="1"/>
          </p:cNvSpPr>
          <p:nvPr>
            <p:ph type="sldNum" sz="quarter" idx="3"/>
          </p:nvPr>
        </p:nvSpPr>
        <p:spPr bwMode="auto">
          <a:xfrm>
            <a:off x="3810000" y="9372601"/>
            <a:ext cx="2895600" cy="45720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a:solidFill>
                  <a:schemeClr val="tx1"/>
                </a:solidFill>
                <a:latin typeface="Arial" charset="0"/>
                <a:ea typeface="ＭＳ Ｐゴシック" pitchFamily="50" charset="-128"/>
              </a:defRPr>
            </a:lvl1pPr>
          </a:lstStyle>
          <a:p>
            <a:pPr>
              <a:defRPr/>
            </a:pPr>
            <a:fld id="{23062FBC-D171-4263-92BA-F1A0963E1285}" type="slidenum">
              <a:rPr lang="en-US">
                <a:latin typeface="メイリオ" panose="020B0604030504040204" pitchFamily="50" charset="-128"/>
                <a:ea typeface="メイリオ" panose="020B0604030504040204" pitchFamily="50" charset="-128"/>
              </a:rPr>
              <a:pPr>
                <a:defRPr/>
              </a:pPr>
              <a:t>‹#›</a:t>
            </a:fld>
            <a:endParaRPr 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651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defRPr sz="1200">
                <a:solidFill>
                  <a:schemeClr val="tx1"/>
                </a:solidFill>
                <a:latin typeface="メイリオ" panose="020B0604030504040204" pitchFamily="50" charset="-128"/>
                <a:ea typeface="メイリオ" panose="020B0604030504040204" pitchFamily="50" charset="-128"/>
              </a:defRPr>
            </a:lvl1pPr>
          </a:lstStyle>
          <a:p>
            <a:pPr>
              <a:defRPr/>
            </a:pPr>
            <a:endParaRPr lang="en-US" altLang="ja-JP"/>
          </a:p>
        </p:txBody>
      </p:sp>
      <p:sp>
        <p:nvSpPr>
          <p:cNvPr id="57347"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a:solidFill>
                  <a:schemeClr val="tx1"/>
                </a:solidFill>
                <a:latin typeface="メイリオ" panose="020B0604030504040204" pitchFamily="50" charset="-128"/>
                <a:ea typeface="メイリオ" panose="020B060403050404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125663" y="762000"/>
            <a:ext cx="2530475"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914401" y="4724400"/>
            <a:ext cx="4953000" cy="44196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7350" name="Rectangle 6"/>
          <p:cNvSpPr>
            <a:spLocks noGrp="1" noChangeArrowheads="1"/>
          </p:cNvSpPr>
          <p:nvPr>
            <p:ph type="ftr" sz="quarter" idx="4"/>
          </p:nvPr>
        </p:nvSpPr>
        <p:spPr bwMode="auto">
          <a:xfrm>
            <a:off x="0" y="9372601"/>
            <a:ext cx="2895600" cy="45720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defRPr sz="1200">
                <a:solidFill>
                  <a:schemeClr val="tx1"/>
                </a:solidFill>
                <a:latin typeface="メイリオ" panose="020B0604030504040204" pitchFamily="50" charset="-128"/>
                <a:ea typeface="メイリオ" panose="020B0604030504040204" pitchFamily="50" charset="-128"/>
              </a:defRPr>
            </a:lvl1pPr>
          </a:lstStyle>
          <a:p>
            <a:pPr>
              <a:defRPr/>
            </a:pPr>
            <a:endParaRPr lang="en-US" altLang="ja-JP"/>
          </a:p>
        </p:txBody>
      </p:sp>
      <p:sp>
        <p:nvSpPr>
          <p:cNvPr id="57351" name="Rectangle 7"/>
          <p:cNvSpPr>
            <a:spLocks noGrp="1" noChangeArrowheads="1"/>
          </p:cNvSpPr>
          <p:nvPr>
            <p:ph type="sldNum" sz="quarter" idx="5"/>
          </p:nvPr>
        </p:nvSpPr>
        <p:spPr bwMode="auto">
          <a:xfrm>
            <a:off x="3810000" y="9372601"/>
            <a:ext cx="2895600" cy="45720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a:solidFill>
                  <a:schemeClr val="tx1"/>
                </a:solidFill>
                <a:latin typeface="メイリオ" panose="020B0604030504040204" pitchFamily="50" charset="-128"/>
                <a:ea typeface="メイリオ" panose="020B0604030504040204" pitchFamily="50" charset="-128"/>
              </a:defRPr>
            </a:lvl1pPr>
          </a:lstStyle>
          <a:p>
            <a:pPr>
              <a:defRPr/>
            </a:pPr>
            <a:fld id="{2AB411FD-0C54-4B94-94F9-C26D3648E3A7}" type="slidenum">
              <a:rPr lang="en-US" altLang="ja-JP" smtClean="0"/>
              <a:pPr>
                <a:defRPr/>
              </a:pPr>
              <a:t>‹#›</a:t>
            </a:fld>
            <a:endParaRPr lang="en-US" altLang="ja-JP"/>
          </a:p>
        </p:txBody>
      </p:sp>
    </p:spTree>
    <p:extLst>
      <p:ext uri="{BB962C8B-B14F-4D97-AF65-F5344CB8AC3E}">
        <p14:creationId xmlns:p14="http://schemas.microsoft.com/office/powerpoint/2010/main" val="1860956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42903" indent="-285732" algn="l" eaLnBrk="0" hangingPunct="0">
              <a:spcBef>
                <a:spcPct val="30000"/>
              </a:spcBef>
              <a:defRPr kumimoji="1" sz="1200">
                <a:solidFill>
                  <a:schemeClr val="tx1"/>
                </a:solidFill>
                <a:latin typeface="Arial" charset="0"/>
                <a:ea typeface="ＭＳ Ｐ明朝" pitchFamily="18" charset="-128"/>
              </a:defRPr>
            </a:lvl2pPr>
            <a:lvl3pPr marL="1142928" indent="-228586" algn="l" eaLnBrk="0" hangingPunct="0">
              <a:spcBef>
                <a:spcPct val="30000"/>
              </a:spcBef>
              <a:defRPr kumimoji="1" sz="1200">
                <a:solidFill>
                  <a:schemeClr val="tx1"/>
                </a:solidFill>
                <a:latin typeface="Arial" charset="0"/>
                <a:ea typeface="ＭＳ Ｐ明朝" pitchFamily="18" charset="-128"/>
              </a:defRPr>
            </a:lvl3pPr>
            <a:lvl4pPr marL="1600099" indent="-228586" algn="l" eaLnBrk="0" hangingPunct="0">
              <a:spcBef>
                <a:spcPct val="30000"/>
              </a:spcBef>
              <a:defRPr kumimoji="1" sz="1200">
                <a:solidFill>
                  <a:schemeClr val="tx1"/>
                </a:solidFill>
                <a:latin typeface="Arial" charset="0"/>
                <a:ea typeface="ＭＳ Ｐ明朝" pitchFamily="18" charset="-128"/>
              </a:defRPr>
            </a:lvl4pPr>
            <a:lvl5pPr marL="2057269" indent="-228586" algn="l" eaLnBrk="0" hangingPunct="0">
              <a:spcBef>
                <a:spcPct val="30000"/>
              </a:spcBef>
              <a:defRPr kumimoji="1" sz="1200">
                <a:solidFill>
                  <a:schemeClr val="tx1"/>
                </a:solidFill>
                <a:latin typeface="Arial" charset="0"/>
                <a:ea typeface="ＭＳ Ｐ明朝" pitchFamily="18" charset="-128"/>
              </a:defRPr>
            </a:lvl5pPr>
            <a:lvl6pPr marL="2514440" indent="-228586"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612" indent="-22858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8783" indent="-22858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5954" indent="-22858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D551AD54-691D-4D08-8064-48FDB740DC3A}" type="slidenum">
              <a:rPr lang="en-US" altLang="ja-JP" smtClean="0">
                <a:latin typeface="メイリオ" panose="020B0604030504040204" pitchFamily="50" charset="-128"/>
                <a:ea typeface="メイリオ" panose="020B0604030504040204" pitchFamily="50" charset="-128"/>
              </a:rPr>
              <a:pPr algn="r" eaLnBrk="1" hangingPunct="1">
                <a:spcBef>
                  <a:spcPct val="0"/>
                </a:spcBef>
              </a:pPr>
              <a:t>1</a:t>
            </a:fld>
            <a:endParaRPr lang="en-US" altLang="ja-JP">
              <a:latin typeface="メイリオ" panose="020B0604030504040204" pitchFamily="50" charset="-128"/>
              <a:ea typeface="メイリオ" panose="020B060403050404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98257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AB411FD-0C54-4B94-94F9-C26D3648E3A7}" type="slidenum">
              <a:rPr lang="en-US" altLang="ja-JP" smtClean="0"/>
              <a:pPr>
                <a:defRPr/>
              </a:pPr>
              <a:t>2</a:t>
            </a:fld>
            <a:endParaRPr lang="en-US" altLang="ja-JP"/>
          </a:p>
        </p:txBody>
      </p:sp>
    </p:spTree>
    <p:extLst>
      <p:ext uri="{BB962C8B-B14F-4D97-AF65-F5344CB8AC3E}">
        <p14:creationId xmlns:p14="http://schemas.microsoft.com/office/powerpoint/2010/main" val="388863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84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藍">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F15BED5-3137-4594-8E31-68380F5A87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206" r="7646"/>
          <a:stretch/>
        </p:blipFill>
        <p:spPr>
          <a:xfrm>
            <a:off x="1002455" y="1556401"/>
            <a:ext cx="5855545" cy="7704753"/>
          </a:xfrm>
          <a:prstGeom prst="rect">
            <a:avLst/>
          </a:prstGeom>
        </p:spPr>
      </p:pic>
    </p:spTree>
    <p:extLst>
      <p:ext uri="{BB962C8B-B14F-4D97-AF65-F5344CB8AC3E}">
        <p14:creationId xmlns:p14="http://schemas.microsoft.com/office/powerpoint/2010/main" val="3631854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06389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security-sales@motex.co.jp"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2952E3E8-7915-4317-AE8E-3848E89BA095}"/>
              </a:ext>
            </a:extLst>
          </p:cNvPr>
          <p:cNvSpPr txBox="1"/>
          <p:nvPr/>
        </p:nvSpPr>
        <p:spPr>
          <a:xfrm>
            <a:off x="490444" y="7493502"/>
            <a:ext cx="1931875" cy="1967846"/>
          </a:xfrm>
          <a:prstGeom prst="rect">
            <a:avLst/>
          </a:prstGeom>
          <a:noFill/>
        </p:spPr>
        <p:txBody>
          <a:bodyPr wrap="square" rtlCol="0">
            <a:spAutoFit/>
          </a:bodyPr>
          <a:lstStyle/>
          <a:p>
            <a:pPr algn="l" rtl="0" fontAlgn="base">
              <a:lnSpc>
                <a:spcPct val="150000"/>
              </a:lnSpc>
            </a:pPr>
            <a:r>
              <a:rPr lang="ja-JP" altLang="ja-JP" sz="1200" b="1" i="0" u="sng" strike="noStrike" dirty="0">
                <a:solidFill>
                  <a:schemeClr val="tx1">
                    <a:lumMod val="75000"/>
                    <a:lumOff val="25000"/>
                  </a:schemeClr>
                </a:solidFill>
                <a:effectLst/>
                <a:latin typeface="Meiryo UI" panose="020B0604030504040204" pitchFamily="50" charset="-128"/>
                <a:ea typeface="Meiryo" panose="020B0604030504040204" pitchFamily="50" charset="-128"/>
              </a:rPr>
              <a:t>企業</a:t>
            </a:r>
            <a:r>
              <a:rPr lang="en-US" altLang="ja-JP" sz="1200" b="1" i="0" u="sng" strike="noStrike" dirty="0">
                <a:solidFill>
                  <a:schemeClr val="tx1">
                    <a:lumMod val="75000"/>
                    <a:lumOff val="25000"/>
                  </a:schemeClr>
                </a:solidFill>
                <a:effectLst/>
                <a:latin typeface="Meiryo" panose="020B0604030504040204" pitchFamily="50" charset="-128"/>
                <a:ea typeface="Meiryo UI" panose="020B0604030504040204" pitchFamily="50" charset="-128"/>
              </a:rPr>
              <a:t>Web</a:t>
            </a:r>
            <a:r>
              <a:rPr lang="ja-JP" altLang="ja-JP" sz="1200" b="1" i="0" u="sng" strike="noStrike" dirty="0">
                <a:solidFill>
                  <a:schemeClr val="tx1">
                    <a:lumMod val="75000"/>
                    <a:lumOff val="25000"/>
                  </a:schemeClr>
                </a:solidFill>
                <a:effectLst/>
                <a:latin typeface="Meiryo UI" panose="020B0604030504040204" pitchFamily="50" charset="-128"/>
                <a:ea typeface="Meiryo" panose="020B0604030504040204" pitchFamily="50" charset="-128"/>
              </a:rPr>
              <a:t>サイト</a:t>
            </a:r>
            <a:r>
              <a:rPr lang="ja-JP" altLang="ja-JP" sz="1200" i="0" strike="noStrike" dirty="0">
                <a:solidFill>
                  <a:schemeClr val="tx1">
                    <a:lumMod val="75000"/>
                    <a:lumOff val="25000"/>
                  </a:schemeClr>
                </a:solidFill>
                <a:effectLst/>
                <a:latin typeface="Meiryo UI" panose="020B0604030504040204" pitchFamily="50" charset="-128"/>
                <a:ea typeface="Meiryo" panose="020B0604030504040204" pitchFamily="50" charset="-128"/>
              </a:rPr>
              <a:t>や</a:t>
            </a:r>
            <a:r>
              <a:rPr lang="en-US" altLang="ja-JP" sz="1200" b="1" i="0" u="sng" strike="noStrike" dirty="0">
                <a:solidFill>
                  <a:schemeClr val="tx1">
                    <a:lumMod val="75000"/>
                    <a:lumOff val="25000"/>
                  </a:schemeClr>
                </a:solidFill>
                <a:effectLst/>
                <a:latin typeface="Meiryo" panose="020B0604030504040204" pitchFamily="50" charset="-128"/>
                <a:ea typeface="Meiryo UI" panose="020B0604030504040204" pitchFamily="50" charset="-128"/>
              </a:rPr>
              <a:t>EC</a:t>
            </a:r>
            <a:r>
              <a:rPr lang="ja-JP" altLang="ja-JP" sz="1200" b="1" i="0" u="sng" strike="noStrike" dirty="0">
                <a:solidFill>
                  <a:schemeClr val="tx1">
                    <a:lumMod val="75000"/>
                    <a:lumOff val="25000"/>
                  </a:schemeClr>
                </a:solidFill>
                <a:effectLst/>
                <a:latin typeface="Meiryo UI" panose="020B0604030504040204" pitchFamily="50" charset="-128"/>
                <a:ea typeface="Meiryo" panose="020B0604030504040204" pitchFamily="50" charset="-128"/>
              </a:rPr>
              <a:t>サイト、</a:t>
            </a:r>
            <a:r>
              <a:rPr lang="en-US" altLang="ja-JP" sz="1200" b="1" i="0" u="sng" strike="noStrike" dirty="0">
                <a:solidFill>
                  <a:schemeClr val="tx1">
                    <a:lumMod val="75000"/>
                    <a:lumOff val="25000"/>
                  </a:schemeClr>
                </a:solidFill>
                <a:effectLst/>
                <a:latin typeface="Meiryo" panose="020B0604030504040204" pitchFamily="50" charset="-128"/>
                <a:ea typeface="Meiryo UI" panose="020B0604030504040204" pitchFamily="50" charset="-128"/>
              </a:rPr>
              <a:t>SNS</a:t>
            </a:r>
            <a:r>
              <a:rPr lang="ja-JP" altLang="ja-JP"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など、</a:t>
            </a:r>
            <a:r>
              <a:rPr lang="en-US" altLang="ja-JP" sz="1200" b="0" i="0" u="none" strike="noStrike" dirty="0">
                <a:solidFill>
                  <a:schemeClr val="tx1">
                    <a:lumMod val="75000"/>
                    <a:lumOff val="25000"/>
                  </a:schemeClr>
                </a:solidFill>
                <a:effectLst/>
                <a:latin typeface="Meiryo" panose="020B0604030504040204" pitchFamily="50" charset="-128"/>
                <a:ea typeface="Meiryo UI" panose="020B0604030504040204" pitchFamily="50" charset="-128"/>
              </a:rPr>
              <a:t>​</a:t>
            </a:r>
            <a:r>
              <a:rPr lang="en-US" altLang="ja-JP" sz="1200" b="0" i="0" dirty="0">
                <a:solidFill>
                  <a:schemeClr val="tx1">
                    <a:lumMod val="75000"/>
                    <a:lumOff val="25000"/>
                  </a:schemeClr>
                </a:solidFill>
                <a:effectLst/>
                <a:latin typeface="Meiryo" panose="020B0604030504040204" pitchFamily="50" charset="-128"/>
                <a:ea typeface="Meiryo UI" panose="020B0604030504040204" pitchFamily="50" charset="-128"/>
              </a:rPr>
              <a:t>​</a:t>
            </a:r>
            <a:r>
              <a:rPr lang="ja-JP" altLang="ja-JP"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お客様独自で開発された</a:t>
            </a:r>
            <a:r>
              <a:rPr lang="en-US" altLang="ja-JP" sz="1200" b="0" i="0" u="none" strike="noStrike" dirty="0">
                <a:solidFill>
                  <a:schemeClr val="tx1">
                    <a:lumMod val="75000"/>
                    <a:lumOff val="25000"/>
                  </a:schemeClr>
                </a:solidFill>
                <a:effectLst/>
                <a:latin typeface="Meiryo" panose="020B0604030504040204" pitchFamily="50" charset="-128"/>
                <a:ea typeface="Meiryo UI" panose="020B0604030504040204" pitchFamily="50" charset="-128"/>
              </a:rPr>
              <a:t>Web</a:t>
            </a:r>
            <a:r>
              <a:rPr lang="ja-JP" altLang="ja-JP"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アプリケーションに対し、脆弱性の有無を</a:t>
            </a:r>
            <a:r>
              <a:rPr lang="ja-JP" altLang="en-US"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調査します。</a:t>
            </a:r>
            <a:endParaRPr lang="en-US" altLang="ja-JP" sz="900" b="0" i="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a:lnSpc>
                <a:spcPts val="1800"/>
              </a:lnSpc>
            </a:pPr>
            <a:endParaRPr lang="en-US" altLang="ja-JP" sz="1050" b="1" u="sng"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2" name="正方形/長方形 41">
            <a:extLst>
              <a:ext uri="{FF2B5EF4-FFF2-40B4-BE49-F238E27FC236}">
                <a16:creationId xmlns:a16="http://schemas.microsoft.com/office/drawing/2014/main" id="{11FC60AC-1E14-EF97-CBD9-257B257CB391}"/>
              </a:ext>
            </a:extLst>
          </p:cNvPr>
          <p:cNvSpPr/>
          <p:nvPr/>
        </p:nvSpPr>
        <p:spPr>
          <a:xfrm>
            <a:off x="4674712" y="6300529"/>
            <a:ext cx="1840743" cy="914400"/>
          </a:xfrm>
          <a:prstGeom prst="rect">
            <a:avLst/>
          </a:prstGeom>
          <a:gradFill flip="none" rotWithShape="1">
            <a:gsLst>
              <a:gs pos="0">
                <a:schemeClr val="bg1">
                  <a:alpha val="0"/>
                </a:schemeClr>
              </a:gs>
              <a:gs pos="71000">
                <a:srgbClr val="FFFFFF"/>
              </a:gs>
              <a:gs pos="41000">
                <a:schemeClr val="bg1">
                  <a:alpha val="76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9278B48A-8B94-42B2-8E7A-373BC5F9B82A}"/>
              </a:ext>
            </a:extLst>
          </p:cNvPr>
          <p:cNvSpPr txBox="1"/>
          <p:nvPr/>
        </p:nvSpPr>
        <p:spPr>
          <a:xfrm>
            <a:off x="2496970" y="6862909"/>
            <a:ext cx="1958074" cy="330860"/>
          </a:xfrm>
          <a:prstGeom prst="rect">
            <a:avLst/>
          </a:prstGeom>
          <a:noFill/>
        </p:spPr>
        <p:txBody>
          <a:bodyPr wrap="square" rtlCol="0">
            <a:spAutoFit/>
          </a:bodyPr>
          <a:lstStyle/>
          <a:p>
            <a:pPr algn="ctr">
              <a:lnSpc>
                <a:spcPts val="2000"/>
              </a:lnSpc>
            </a:pPr>
            <a:r>
              <a:rPr lang="ja-JP" altLang="en-US" sz="1200" b="1" dirty="0">
                <a:solidFill>
                  <a:srgbClr val="48738F"/>
                </a:solidFill>
                <a:latin typeface="Meiryo" panose="020B0604030504040204" pitchFamily="34" charset="-128"/>
                <a:ea typeface="Meiryo" panose="020B0604030504040204" pitchFamily="34" charset="-128"/>
              </a:rPr>
              <a:t>ネットワーク健康診断</a:t>
            </a:r>
            <a:endParaRPr lang="en-US" altLang="ja-JP" sz="1200" b="1" dirty="0">
              <a:solidFill>
                <a:srgbClr val="48738F"/>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C68E259B-DCE1-4C1C-80EF-D26A65634E66}"/>
              </a:ext>
            </a:extLst>
          </p:cNvPr>
          <p:cNvSpPr txBox="1"/>
          <p:nvPr/>
        </p:nvSpPr>
        <p:spPr>
          <a:xfrm>
            <a:off x="445753" y="6761361"/>
            <a:ext cx="1984334" cy="587340"/>
          </a:xfrm>
          <a:prstGeom prst="rect">
            <a:avLst/>
          </a:prstGeom>
          <a:noFill/>
          <a:ln>
            <a:noFill/>
          </a:ln>
        </p:spPr>
        <p:txBody>
          <a:bodyPr wrap="square" rtlCol="0">
            <a:spAutoFit/>
          </a:bodyPr>
          <a:lstStyle/>
          <a:p>
            <a:pPr algn="ctr">
              <a:lnSpc>
                <a:spcPts val="2000"/>
              </a:lnSpc>
            </a:pPr>
            <a:r>
              <a:rPr lang="en-US" altLang="ja-JP" sz="1200" b="1" dirty="0">
                <a:solidFill>
                  <a:srgbClr val="48738F"/>
                </a:solidFill>
                <a:latin typeface="Meiryo" panose="020B0604030504040204" pitchFamily="34" charset="-128"/>
                <a:ea typeface="Meiryo" panose="020B0604030504040204" pitchFamily="34" charset="-128"/>
              </a:rPr>
              <a:t>Web</a:t>
            </a:r>
            <a:r>
              <a:rPr lang="ja-JP" altLang="en-US" sz="1200" b="1" dirty="0">
                <a:solidFill>
                  <a:srgbClr val="48738F"/>
                </a:solidFill>
                <a:latin typeface="Meiryo" panose="020B0604030504040204" pitchFamily="34" charset="-128"/>
                <a:ea typeface="Meiryo" panose="020B0604030504040204" pitchFamily="34" charset="-128"/>
              </a:rPr>
              <a:t>アプリケーション</a:t>
            </a:r>
            <a:endParaRPr lang="en-US" altLang="ja-JP" sz="1200" b="1" dirty="0">
              <a:solidFill>
                <a:srgbClr val="48738F"/>
              </a:solidFill>
              <a:latin typeface="Meiryo" panose="020B0604030504040204" pitchFamily="34" charset="-128"/>
              <a:ea typeface="Meiryo" panose="020B0604030504040204" pitchFamily="34" charset="-128"/>
            </a:endParaRPr>
          </a:p>
          <a:p>
            <a:pPr algn="ctr">
              <a:lnSpc>
                <a:spcPts val="2000"/>
              </a:lnSpc>
            </a:pPr>
            <a:r>
              <a:rPr lang="ja-JP" altLang="en-US" sz="1200" b="1" dirty="0">
                <a:solidFill>
                  <a:srgbClr val="48738F"/>
                </a:solidFill>
                <a:latin typeface="Meiryo" panose="020B0604030504040204" pitchFamily="34" charset="-128"/>
                <a:ea typeface="Meiryo" panose="020B0604030504040204" pitchFamily="34" charset="-128"/>
              </a:rPr>
              <a:t>健康診断</a:t>
            </a:r>
            <a:endParaRPr lang="en-US" altLang="ja-JP" sz="1200" b="1" dirty="0">
              <a:solidFill>
                <a:srgbClr val="48738F"/>
              </a:solidFill>
              <a:latin typeface="Meiryo" panose="020B0604030504040204" pitchFamily="34" charset="-128"/>
              <a:ea typeface="Meiryo" panose="020B0604030504040204" pitchFamily="34" charset="-128"/>
            </a:endParaRPr>
          </a:p>
        </p:txBody>
      </p:sp>
      <p:sp>
        <p:nvSpPr>
          <p:cNvPr id="60" name="テキスト ボックス 34">
            <a:extLst>
              <a:ext uri="{FF2B5EF4-FFF2-40B4-BE49-F238E27FC236}">
                <a16:creationId xmlns:a16="http://schemas.microsoft.com/office/drawing/2014/main" id="{760E7C50-344E-4747-A1A8-165B77880EFA}"/>
              </a:ext>
            </a:extLst>
          </p:cNvPr>
          <p:cNvSpPr txBox="1"/>
          <p:nvPr/>
        </p:nvSpPr>
        <p:spPr>
          <a:xfrm>
            <a:off x="4623501" y="6746904"/>
            <a:ext cx="1909656" cy="587340"/>
          </a:xfrm>
          <a:prstGeom prst="rect">
            <a:avLst/>
          </a:prstGeom>
          <a:noFill/>
        </p:spPr>
        <p:txBody>
          <a:bodyPr wrap="square" lIns="91440" tIns="45720" rIns="91440" bIns="45720" rtlCol="0" anchor="t">
            <a:spAutoFit/>
          </a:bodyPr>
          <a:lstStyle/>
          <a:p>
            <a:pPr algn="ctr">
              <a:lnSpc>
                <a:spcPts val="2000"/>
              </a:lnSpc>
            </a:pPr>
            <a:r>
              <a:rPr lang="en-US" altLang="ja-JP" sz="1200" b="1" dirty="0">
                <a:solidFill>
                  <a:srgbClr val="48738F"/>
                </a:solidFill>
                <a:latin typeface="Meiryo" panose="020B0604030504040204" pitchFamily="34" charset="-128"/>
                <a:ea typeface="Meiryo" panose="020B0604030504040204" pitchFamily="34" charset="-128"/>
              </a:rPr>
              <a:t>Microsoft 365</a:t>
            </a:r>
          </a:p>
          <a:p>
            <a:pPr algn="ctr">
              <a:lnSpc>
                <a:spcPts val="2000"/>
              </a:lnSpc>
            </a:pPr>
            <a:r>
              <a:rPr lang="ja-JP" altLang="en-US" sz="1200" b="1" dirty="0">
                <a:solidFill>
                  <a:srgbClr val="48738F"/>
                </a:solidFill>
                <a:latin typeface="Meiryo" panose="020B0604030504040204" pitchFamily="34" charset="-128"/>
                <a:ea typeface="Meiryo" panose="020B0604030504040204" pitchFamily="34" charset="-128"/>
              </a:rPr>
              <a:t>健康診断</a:t>
            </a:r>
            <a:endParaRPr lang="en-US" altLang="ja-JP" sz="1200" b="1" dirty="0">
              <a:solidFill>
                <a:srgbClr val="48738F"/>
              </a:solidFill>
              <a:latin typeface="Meiryo" panose="020B0604030504040204" pitchFamily="34" charset="-128"/>
              <a:ea typeface="Meiryo" panose="020B0604030504040204" pitchFamily="34" charset="-128"/>
            </a:endParaRPr>
          </a:p>
        </p:txBody>
      </p:sp>
      <p:sp>
        <p:nvSpPr>
          <p:cNvPr id="22" name="正方形/長方形 21">
            <a:extLst>
              <a:ext uri="{FF2B5EF4-FFF2-40B4-BE49-F238E27FC236}">
                <a16:creationId xmlns:a16="http://schemas.microsoft.com/office/drawing/2014/main" id="{5102D1DB-C488-92A7-CBEA-6B2B32248198}"/>
              </a:ext>
            </a:extLst>
          </p:cNvPr>
          <p:cNvSpPr/>
          <p:nvPr/>
        </p:nvSpPr>
        <p:spPr>
          <a:xfrm>
            <a:off x="-1" y="9311485"/>
            <a:ext cx="6858001" cy="604085"/>
          </a:xfrm>
          <a:prstGeom prst="rect">
            <a:avLst/>
          </a:prstGeom>
          <a:solidFill>
            <a:srgbClr val="487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8937C5F-FDFF-3A03-76B1-E791377BC29A}"/>
              </a:ext>
            </a:extLst>
          </p:cNvPr>
          <p:cNvSpPr txBox="1"/>
          <p:nvPr/>
        </p:nvSpPr>
        <p:spPr>
          <a:xfrm>
            <a:off x="249498" y="9436987"/>
            <a:ext cx="6571990" cy="300082"/>
          </a:xfrm>
          <a:prstGeom prst="rect">
            <a:avLst/>
          </a:prstGeom>
          <a:noFill/>
        </p:spPr>
        <p:txBody>
          <a:bodyPr wrap="square" rtlCol="0">
            <a:spAutoFit/>
          </a:bodyPr>
          <a:lstStyle/>
          <a:p>
            <a:pPr algn="ctr">
              <a:lnSpc>
                <a:spcPts val="1600"/>
              </a:lnSpc>
            </a:pPr>
            <a:r>
              <a:rPr lang="en-US" altLang="ja-JP" sz="1400" b="1" dirty="0">
                <a:solidFill>
                  <a:schemeClr val="bg1"/>
                </a:solidFill>
                <a:latin typeface="Meiryo" panose="020B0604030504040204" pitchFamily="34" charset="-128"/>
                <a:ea typeface="Meiryo" panose="020B0604030504040204" pitchFamily="34" charset="-128"/>
              </a:rPr>
              <a:t>12,000</a:t>
            </a:r>
            <a:r>
              <a:rPr lang="ja-JP" altLang="en-US" sz="1400" b="1" dirty="0">
                <a:solidFill>
                  <a:schemeClr val="bg1"/>
                </a:solidFill>
                <a:latin typeface="Meiryo" panose="020B0604030504040204" pitchFamily="34" charset="-128"/>
                <a:ea typeface="Meiryo" panose="020B0604030504040204" pitchFamily="34" charset="-128"/>
              </a:rPr>
              <a:t>件以上の実績を誇る診断のプロフェッショナル集団が対応します</a:t>
            </a:r>
            <a:endParaRPr kumimoji="1" lang="ja-JP" altLang="en-US" sz="1050" b="1" dirty="0">
              <a:solidFill>
                <a:schemeClr val="bg1"/>
              </a:solidFill>
              <a:latin typeface="Meiryo" panose="020B0604030504040204" pitchFamily="34" charset="-128"/>
              <a:ea typeface="Meiryo" panose="020B0604030504040204" pitchFamily="34" charset="-128"/>
            </a:endParaRPr>
          </a:p>
        </p:txBody>
      </p:sp>
      <p:pic>
        <p:nvPicPr>
          <p:cNvPr id="2" name="Picture 4">
            <a:extLst>
              <a:ext uri="{FF2B5EF4-FFF2-40B4-BE49-F238E27FC236}">
                <a16:creationId xmlns:a16="http://schemas.microsoft.com/office/drawing/2014/main" id="{C26A91E1-B0C2-883B-8674-C6AB4F88B8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02281" y="295456"/>
            <a:ext cx="1672535" cy="31504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A270D902-1A25-9135-9DA2-C0C4DEB5EE24}"/>
              </a:ext>
            </a:extLst>
          </p:cNvPr>
          <p:cNvPicPr>
            <a:picLocks noChangeAspect="1"/>
          </p:cNvPicPr>
          <p:nvPr/>
        </p:nvPicPr>
        <p:blipFill rotWithShape="1">
          <a:blip r:embed="rId4">
            <a:extLst>
              <a:ext uri="{28A0092B-C50C-407E-A947-70E740481C1C}">
                <a14:useLocalDpi xmlns:a14="http://schemas.microsoft.com/office/drawing/2010/main" val="0"/>
              </a:ext>
            </a:extLst>
          </a:blip>
          <a:srcRect l="7179" t="18517" r="37652" b="19280"/>
          <a:stretch/>
        </p:blipFill>
        <p:spPr>
          <a:xfrm>
            <a:off x="167331" y="1859106"/>
            <a:ext cx="6550521" cy="4616063"/>
          </a:xfrm>
          <a:prstGeom prst="rect">
            <a:avLst/>
          </a:prstGeom>
        </p:spPr>
      </p:pic>
      <p:sp>
        <p:nvSpPr>
          <p:cNvPr id="17" name="テキスト ボックス 16">
            <a:extLst>
              <a:ext uri="{FF2B5EF4-FFF2-40B4-BE49-F238E27FC236}">
                <a16:creationId xmlns:a16="http://schemas.microsoft.com/office/drawing/2014/main" id="{9BD81852-27E3-1830-34E9-A7FE7B18AE96}"/>
              </a:ext>
            </a:extLst>
          </p:cNvPr>
          <p:cNvSpPr txBox="1"/>
          <p:nvPr/>
        </p:nvSpPr>
        <p:spPr>
          <a:xfrm>
            <a:off x="-36513" y="770216"/>
            <a:ext cx="6858001" cy="1400383"/>
          </a:xfrm>
          <a:prstGeom prst="rect">
            <a:avLst/>
          </a:prstGeom>
          <a:noFill/>
        </p:spPr>
        <p:txBody>
          <a:bodyPr wrap="square" lIns="91440" tIns="45720" rIns="91440" bIns="45720" rtlCol="0" anchor="t">
            <a:spAutoFit/>
          </a:bodyPr>
          <a:lstStyle/>
          <a:p>
            <a:pPr>
              <a:lnSpc>
                <a:spcPct val="200000"/>
              </a:lnSpc>
            </a:pPr>
            <a:r>
              <a:rPr lang="ja-JP" altLang="en-US" sz="1800" b="1" dirty="0">
                <a:solidFill>
                  <a:srgbClr val="444F63"/>
                </a:solidFill>
                <a:effectLst>
                  <a:outerShdw blurRad="38100" dist="38100" dir="2700000" algn="tl">
                    <a:srgbClr val="000000">
                      <a:alpha val="43137"/>
                    </a:srgbClr>
                  </a:outerShdw>
                </a:effectLst>
                <a:latin typeface="メイリオ"/>
                <a:ea typeface="メイリオ"/>
              </a:rPr>
              <a:t>企業のセキュリティリスクを素早くチェック！</a:t>
            </a:r>
            <a:endParaRPr lang="en-US" altLang="ja-JP" sz="1800" b="1" dirty="0">
              <a:solidFill>
                <a:srgbClr val="444F63"/>
              </a:solidFill>
              <a:effectLst>
                <a:outerShdw blurRad="38100" dist="38100" dir="2700000" algn="tl">
                  <a:srgbClr val="000000">
                    <a:alpha val="43137"/>
                  </a:srgbClr>
                </a:outerShdw>
              </a:effectLst>
              <a:latin typeface="メイリオ"/>
              <a:ea typeface="メイリオ"/>
            </a:endParaRPr>
          </a:p>
          <a:p>
            <a:pPr>
              <a:lnSpc>
                <a:spcPct val="200000"/>
              </a:lnSpc>
            </a:pPr>
            <a:r>
              <a:rPr lang="ja-JP" altLang="en-US" sz="2800" b="1" dirty="0">
                <a:solidFill>
                  <a:srgbClr val="444F63"/>
                </a:solidFill>
                <a:effectLst>
                  <a:outerShdw blurRad="38100" dist="38100" dir="2700000" algn="tl">
                    <a:srgbClr val="000000">
                      <a:alpha val="43137"/>
                    </a:srgbClr>
                  </a:outerShdw>
                </a:effectLst>
                <a:latin typeface="メイリオ"/>
                <a:ea typeface="メイリオ"/>
              </a:rPr>
              <a:t>セキュリティ健康診断</a:t>
            </a:r>
          </a:p>
        </p:txBody>
      </p:sp>
      <p:sp>
        <p:nvSpPr>
          <p:cNvPr id="19" name="テキスト ボックス 18">
            <a:extLst>
              <a:ext uri="{FF2B5EF4-FFF2-40B4-BE49-F238E27FC236}">
                <a16:creationId xmlns:a16="http://schemas.microsoft.com/office/drawing/2014/main" id="{EE54DD9D-7868-9F6A-2745-5DC41CFAD75D}"/>
              </a:ext>
            </a:extLst>
          </p:cNvPr>
          <p:cNvSpPr txBox="1"/>
          <p:nvPr/>
        </p:nvSpPr>
        <p:spPr>
          <a:xfrm>
            <a:off x="2536996" y="7518656"/>
            <a:ext cx="1803748" cy="2000548"/>
          </a:xfrm>
          <a:prstGeom prst="rect">
            <a:avLst/>
          </a:prstGeom>
          <a:noFill/>
        </p:spPr>
        <p:txBody>
          <a:bodyPr wrap="square" rtlCol="0">
            <a:spAutoFit/>
          </a:bodyPr>
          <a:lstStyle/>
          <a:p>
            <a:pPr algn="just" rtl="0" fontAlgn="base">
              <a:lnSpc>
                <a:spcPct val="150000"/>
              </a:lnSpc>
            </a:pPr>
            <a:r>
              <a:rPr lang="ja-JP" altLang="ja-JP" sz="1200" b="1" i="0" u="sng" strike="noStrike" dirty="0">
                <a:solidFill>
                  <a:schemeClr val="tx1">
                    <a:lumMod val="75000"/>
                    <a:lumOff val="25000"/>
                  </a:schemeClr>
                </a:solidFill>
                <a:effectLst/>
                <a:latin typeface="Meiryo UI" panose="020B0604030504040204" pitchFamily="50" charset="-128"/>
                <a:ea typeface="Meiryo" panose="020B0604030504040204" pitchFamily="50" charset="-128"/>
              </a:rPr>
              <a:t>ネットワーク機器、サーバー</a:t>
            </a:r>
            <a:r>
              <a:rPr lang="ja-JP" altLang="en-US"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など</a:t>
            </a:r>
            <a:r>
              <a:rPr lang="ja-JP" altLang="ja-JP"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インターネットからの脅威に対するリスクを調査します</a:t>
            </a:r>
            <a:r>
              <a:rPr lang="ja-JP" altLang="en-US"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a:t>
            </a:r>
            <a:endParaRPr lang="en-US" altLang="ja-JP" b="0" i="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just" rtl="0" fontAlgn="base"/>
            <a:r>
              <a:rPr lang="en-US" altLang="ja-JP" sz="1800" b="0" i="0" u="none" strike="noStrike" dirty="0">
                <a:solidFill>
                  <a:schemeClr val="tx1">
                    <a:lumMod val="75000"/>
                    <a:lumOff val="25000"/>
                  </a:schemeClr>
                </a:solidFill>
                <a:effectLst/>
                <a:latin typeface="Meiryo" panose="020B0604030504040204" pitchFamily="50" charset="-128"/>
                <a:ea typeface="Meiryo UI" panose="020B0604030504040204" pitchFamily="50" charset="-128"/>
              </a:rPr>
              <a:t>​</a:t>
            </a:r>
            <a:r>
              <a:rPr lang="en-US" altLang="ja-JP" sz="1800" b="0" i="0" dirty="0">
                <a:solidFill>
                  <a:schemeClr val="tx1">
                    <a:lumMod val="75000"/>
                    <a:lumOff val="25000"/>
                  </a:schemeClr>
                </a:solidFill>
                <a:effectLst/>
                <a:latin typeface="Meiryo" panose="020B0604030504040204" pitchFamily="50" charset="-128"/>
                <a:ea typeface="Meiryo UI" panose="020B0604030504040204" pitchFamily="50" charset="-128"/>
              </a:rPr>
              <a:t>​</a:t>
            </a:r>
            <a:endParaRPr lang="en-US" altLang="ja-JP" b="0" i="0" dirty="0">
              <a:solidFill>
                <a:schemeClr val="tx1">
                  <a:lumMod val="75000"/>
                  <a:lumOff val="25000"/>
                </a:schemeClr>
              </a:solidFill>
              <a:effectLst/>
              <a:latin typeface="Meiryo UI" panose="020B0604030504040204" pitchFamily="50" charset="-128"/>
              <a:ea typeface="Meiryo UI" panose="020B0604030504040204" pitchFamily="50" charset="-128"/>
            </a:endParaRPr>
          </a:p>
          <a:p>
            <a:endParaRPr kumimoji="1" lang="ja-JP" altLang="en-US" dirty="0"/>
          </a:p>
        </p:txBody>
      </p:sp>
      <p:sp>
        <p:nvSpPr>
          <p:cNvPr id="20" name="テキスト ボックス 19">
            <a:extLst>
              <a:ext uri="{FF2B5EF4-FFF2-40B4-BE49-F238E27FC236}">
                <a16:creationId xmlns:a16="http://schemas.microsoft.com/office/drawing/2014/main" id="{E40FCB11-E46C-3A55-C224-1B72184441C6}"/>
              </a:ext>
            </a:extLst>
          </p:cNvPr>
          <p:cNvSpPr txBox="1"/>
          <p:nvPr/>
        </p:nvSpPr>
        <p:spPr>
          <a:xfrm>
            <a:off x="4623912" y="7513918"/>
            <a:ext cx="1931875" cy="1460015"/>
          </a:xfrm>
          <a:prstGeom prst="rect">
            <a:avLst/>
          </a:prstGeom>
          <a:noFill/>
        </p:spPr>
        <p:txBody>
          <a:bodyPr wrap="square" rtlCol="0">
            <a:spAutoFit/>
          </a:bodyPr>
          <a:lstStyle/>
          <a:p>
            <a:pPr algn="just" rtl="0" fontAlgn="base">
              <a:lnSpc>
                <a:spcPct val="150000"/>
              </a:lnSpc>
            </a:pPr>
            <a:r>
              <a:rPr lang="en-US" altLang="ja-JP" sz="1400" b="1" i="0" u="sng" strike="noStrike" dirty="0">
                <a:solidFill>
                  <a:schemeClr val="tx1">
                    <a:lumMod val="75000"/>
                    <a:lumOff val="25000"/>
                  </a:schemeClr>
                </a:solidFill>
                <a:effectLst/>
                <a:latin typeface="Meiryo" panose="020B0604030504040204" pitchFamily="50" charset="-128"/>
                <a:ea typeface="Meiryo UI" panose="020B0604030504040204" pitchFamily="50" charset="-128"/>
              </a:rPr>
              <a:t>Microsoft</a:t>
            </a:r>
            <a:r>
              <a:rPr lang="ja-JP" altLang="en-US" sz="1400" b="1" u="sng" dirty="0">
                <a:solidFill>
                  <a:schemeClr val="tx1">
                    <a:lumMod val="75000"/>
                    <a:lumOff val="25000"/>
                  </a:schemeClr>
                </a:solidFill>
                <a:latin typeface="Meiryo UI" panose="020B0604030504040204" pitchFamily="50" charset="-128"/>
                <a:ea typeface="Meiryo" panose="020B0604030504040204" pitchFamily="50" charset="-128"/>
              </a:rPr>
              <a:t> </a:t>
            </a:r>
            <a:r>
              <a:rPr lang="en-US" altLang="ja-JP" sz="1400" b="1" i="0" u="sng" strike="noStrike" dirty="0">
                <a:solidFill>
                  <a:schemeClr val="tx1">
                    <a:lumMod val="75000"/>
                    <a:lumOff val="25000"/>
                  </a:schemeClr>
                </a:solidFill>
                <a:effectLst/>
                <a:latin typeface="Meiryo" panose="020B0604030504040204" pitchFamily="50" charset="-128"/>
                <a:ea typeface="Meiryo UI" panose="020B0604030504040204" pitchFamily="50" charset="-128"/>
              </a:rPr>
              <a:t>365</a:t>
            </a:r>
            <a:r>
              <a:rPr lang="ja-JP" altLang="en-US" sz="1200" dirty="0">
                <a:solidFill>
                  <a:schemeClr val="tx1">
                    <a:lumMod val="75000"/>
                    <a:lumOff val="25000"/>
                  </a:schemeClr>
                </a:solidFill>
                <a:latin typeface="Meiryo UI" panose="020B0604030504040204" pitchFamily="50" charset="-128"/>
                <a:ea typeface="Meiryo" panose="020B0604030504040204" pitchFamily="50" charset="-128"/>
              </a:rPr>
              <a:t>の管理者</a:t>
            </a:r>
            <a:r>
              <a:rPr lang="ja-JP" altLang="ja-JP"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設定</a:t>
            </a:r>
            <a:r>
              <a:rPr lang="ja-JP" altLang="en-US" sz="1200" b="0" i="0" u="none" strike="noStrike" dirty="0">
                <a:solidFill>
                  <a:schemeClr val="tx1">
                    <a:lumMod val="75000"/>
                    <a:lumOff val="25000"/>
                  </a:schemeClr>
                </a:solidFill>
                <a:effectLst/>
                <a:latin typeface="Meiryo UI" panose="020B0604030504040204" pitchFamily="50" charset="-128"/>
                <a:ea typeface="Meiryo" panose="020B0604030504040204" pitchFamily="50" charset="-128"/>
              </a:rPr>
              <a:t>に対し、セキュリティ上の不備の有無を調査します。</a:t>
            </a:r>
            <a:r>
              <a:rPr lang="en-US" altLang="ja-JP" sz="1200" b="0" i="0" u="none" strike="noStrike" dirty="0">
                <a:solidFill>
                  <a:schemeClr val="tx1">
                    <a:lumMod val="75000"/>
                    <a:lumOff val="25000"/>
                  </a:schemeClr>
                </a:solidFill>
                <a:effectLst/>
                <a:latin typeface="Meiryo" panose="020B0604030504040204" pitchFamily="50" charset="-128"/>
                <a:ea typeface="Meiryo UI" panose="020B0604030504040204" pitchFamily="50" charset="-128"/>
              </a:rPr>
              <a:t>​</a:t>
            </a:r>
            <a:r>
              <a:rPr lang="en-US" altLang="ja-JP" sz="1200" b="0" i="0" dirty="0">
                <a:solidFill>
                  <a:schemeClr val="tx1">
                    <a:lumMod val="75000"/>
                    <a:lumOff val="25000"/>
                  </a:schemeClr>
                </a:solidFill>
                <a:effectLst/>
                <a:latin typeface="Meiryo" panose="020B0604030504040204" pitchFamily="50" charset="-128"/>
                <a:ea typeface="Meiryo UI" panose="020B0604030504040204" pitchFamily="50" charset="-128"/>
              </a:rPr>
              <a:t>​</a:t>
            </a:r>
            <a:endParaRPr lang="en-US" altLang="ja-JP" sz="900" b="0" i="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a:lnSpc>
                <a:spcPts val="1800"/>
              </a:lnSpc>
            </a:pPr>
            <a:endParaRPr lang="en-US" altLang="ja-JP" sz="1050" b="1" u="sng"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 name="四角形: 角を丸くする 3">
            <a:extLst>
              <a:ext uri="{FF2B5EF4-FFF2-40B4-BE49-F238E27FC236}">
                <a16:creationId xmlns:a16="http://schemas.microsoft.com/office/drawing/2014/main" id="{4BD8C004-C4AB-8E81-D7F7-0D994789C11C}"/>
              </a:ext>
            </a:extLst>
          </p:cNvPr>
          <p:cNvSpPr/>
          <p:nvPr/>
        </p:nvSpPr>
        <p:spPr>
          <a:xfrm>
            <a:off x="513221" y="6715914"/>
            <a:ext cx="1799260" cy="624849"/>
          </a:xfrm>
          <a:prstGeom prst="roundRect">
            <a:avLst/>
          </a:prstGeom>
          <a:noFill/>
          <a:ln>
            <a:solidFill>
              <a:srgbClr val="487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D91CBB2F-402D-3E9C-4954-AB0FF8346A63}"/>
              </a:ext>
            </a:extLst>
          </p:cNvPr>
          <p:cNvSpPr/>
          <p:nvPr/>
        </p:nvSpPr>
        <p:spPr>
          <a:xfrm>
            <a:off x="2568361" y="6728150"/>
            <a:ext cx="1799260" cy="624849"/>
          </a:xfrm>
          <a:prstGeom prst="roundRect">
            <a:avLst/>
          </a:prstGeom>
          <a:noFill/>
          <a:ln>
            <a:solidFill>
              <a:srgbClr val="487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D0FDAE33-56CE-79DB-4354-17FB1311779D}"/>
              </a:ext>
            </a:extLst>
          </p:cNvPr>
          <p:cNvSpPr/>
          <p:nvPr/>
        </p:nvSpPr>
        <p:spPr>
          <a:xfrm>
            <a:off x="4649312" y="6730740"/>
            <a:ext cx="1799260" cy="624849"/>
          </a:xfrm>
          <a:prstGeom prst="roundRect">
            <a:avLst/>
          </a:prstGeom>
          <a:noFill/>
          <a:ln>
            <a:solidFill>
              <a:srgbClr val="487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878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1FB48EDC-6A7B-D446-F832-D15132679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03" y="6351084"/>
            <a:ext cx="1490919" cy="2084482"/>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BF216F59-5A73-414B-BB36-0E595138CDC5}"/>
              </a:ext>
            </a:extLst>
          </p:cNvPr>
          <p:cNvSpPr/>
          <p:nvPr/>
        </p:nvSpPr>
        <p:spPr>
          <a:xfrm>
            <a:off x="4158919" y="8604258"/>
            <a:ext cx="2584218" cy="1134631"/>
          </a:xfrm>
          <a:prstGeom prst="roundRect">
            <a:avLst>
              <a:gd name="adj" fmla="val 72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ctr" rtl="0" fontAlgn="base">
              <a:spcBef>
                <a:spcPct val="0"/>
              </a:spcBef>
              <a:spcAft>
                <a:spcPct val="0"/>
              </a:spcAft>
              <a:defRPr kumimoji="1" sz="1600" kern="1200">
                <a:solidFill>
                  <a:schemeClr val="lt1"/>
                </a:solidFill>
                <a:latin typeface="+mn-lt"/>
                <a:ea typeface="+mn-ea"/>
                <a:cs typeface="+mn-cs"/>
              </a:defRPr>
            </a:lvl1pPr>
            <a:lvl2pPr marL="457200" algn="ctr" rtl="0" fontAlgn="base">
              <a:spcBef>
                <a:spcPct val="0"/>
              </a:spcBef>
              <a:spcAft>
                <a:spcPct val="0"/>
              </a:spcAft>
              <a:defRPr kumimoji="1" sz="1600" kern="1200">
                <a:solidFill>
                  <a:schemeClr val="lt1"/>
                </a:solidFill>
                <a:latin typeface="+mn-lt"/>
                <a:ea typeface="+mn-ea"/>
                <a:cs typeface="+mn-cs"/>
              </a:defRPr>
            </a:lvl2pPr>
            <a:lvl3pPr marL="914400" algn="ctr" rtl="0" fontAlgn="base">
              <a:spcBef>
                <a:spcPct val="0"/>
              </a:spcBef>
              <a:spcAft>
                <a:spcPct val="0"/>
              </a:spcAft>
              <a:defRPr kumimoji="1" sz="1600" kern="1200">
                <a:solidFill>
                  <a:schemeClr val="lt1"/>
                </a:solidFill>
                <a:latin typeface="+mn-lt"/>
                <a:ea typeface="+mn-ea"/>
                <a:cs typeface="+mn-cs"/>
              </a:defRPr>
            </a:lvl3pPr>
            <a:lvl4pPr marL="1371600" algn="ctr" rtl="0" fontAlgn="base">
              <a:spcBef>
                <a:spcPct val="0"/>
              </a:spcBef>
              <a:spcAft>
                <a:spcPct val="0"/>
              </a:spcAft>
              <a:defRPr kumimoji="1" sz="1600" kern="1200">
                <a:solidFill>
                  <a:schemeClr val="lt1"/>
                </a:solidFill>
                <a:latin typeface="+mn-lt"/>
                <a:ea typeface="+mn-ea"/>
                <a:cs typeface="+mn-cs"/>
              </a:defRPr>
            </a:lvl4pPr>
            <a:lvl5pPr marL="1828800" algn="ctr" rtl="0" fontAlgn="base">
              <a:spcBef>
                <a:spcPct val="0"/>
              </a:spcBef>
              <a:spcAft>
                <a:spcPct val="0"/>
              </a:spcAft>
              <a:defRPr kumimoji="1" sz="1600" kern="1200">
                <a:solidFill>
                  <a:schemeClr val="lt1"/>
                </a:solidFill>
                <a:latin typeface="+mn-lt"/>
                <a:ea typeface="+mn-ea"/>
                <a:cs typeface="+mn-cs"/>
              </a:defRPr>
            </a:lvl5pPr>
            <a:lvl6pPr marL="2286000" algn="l" defTabSz="914400" rtl="0" eaLnBrk="1" latinLnBrk="0" hangingPunct="1">
              <a:defRPr kumimoji="1" sz="1600" kern="1200">
                <a:solidFill>
                  <a:schemeClr val="lt1"/>
                </a:solidFill>
                <a:latin typeface="+mn-lt"/>
                <a:ea typeface="+mn-ea"/>
                <a:cs typeface="+mn-cs"/>
              </a:defRPr>
            </a:lvl6pPr>
            <a:lvl7pPr marL="2743200" algn="l" defTabSz="914400" rtl="0" eaLnBrk="1" latinLnBrk="0" hangingPunct="1">
              <a:defRPr kumimoji="1" sz="1600" kern="1200">
                <a:solidFill>
                  <a:schemeClr val="lt1"/>
                </a:solidFill>
                <a:latin typeface="+mn-lt"/>
                <a:ea typeface="+mn-ea"/>
                <a:cs typeface="+mn-cs"/>
              </a:defRPr>
            </a:lvl7pPr>
            <a:lvl8pPr marL="3200400" algn="l" defTabSz="914400" rtl="0" eaLnBrk="1" latinLnBrk="0" hangingPunct="1">
              <a:defRPr kumimoji="1" sz="1600" kern="1200">
                <a:solidFill>
                  <a:schemeClr val="lt1"/>
                </a:solidFill>
                <a:latin typeface="+mn-lt"/>
                <a:ea typeface="+mn-ea"/>
                <a:cs typeface="+mn-cs"/>
              </a:defRPr>
            </a:lvl8pPr>
            <a:lvl9pPr marL="3657600" algn="l" defTabSz="914400" rtl="0" eaLnBrk="1" latinLnBrk="0" hangingPunct="1">
              <a:defRPr kumimoji="1" sz="1600" kern="1200">
                <a:solidFill>
                  <a:schemeClr val="lt1"/>
                </a:solidFill>
                <a:latin typeface="+mn-lt"/>
                <a:ea typeface="+mn-ea"/>
                <a:cs typeface="+mn-cs"/>
              </a:defRPr>
            </a:lvl9pPr>
          </a:lstStyle>
          <a:p>
            <a:endParaRPr lang="ja-JP" altLang="en-US"/>
          </a:p>
        </p:txBody>
      </p:sp>
      <p:sp>
        <p:nvSpPr>
          <p:cNvPr id="6" name="テキスト ボックス 5">
            <a:extLst>
              <a:ext uri="{FF2B5EF4-FFF2-40B4-BE49-F238E27FC236}">
                <a16:creationId xmlns:a16="http://schemas.microsoft.com/office/drawing/2014/main" id="{DE6C5F08-739B-41FF-9A3B-C3F633C4273A}"/>
              </a:ext>
            </a:extLst>
          </p:cNvPr>
          <p:cNvSpPr txBox="1"/>
          <p:nvPr/>
        </p:nvSpPr>
        <p:spPr>
          <a:xfrm>
            <a:off x="4177255" y="8668187"/>
            <a:ext cx="902811" cy="200055"/>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r>
              <a:rPr kumimoji="1" lang="ja-JP" altLang="en-US" sz="7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p>
        </p:txBody>
      </p:sp>
      <p:sp>
        <p:nvSpPr>
          <p:cNvPr id="176" name="テキスト ボックス 1">
            <a:extLst>
              <a:ext uri="{FF2B5EF4-FFF2-40B4-BE49-F238E27FC236}">
                <a16:creationId xmlns:a16="http://schemas.microsoft.com/office/drawing/2014/main" id="{0D1C90D9-8924-5C2A-A118-6223CD63CA4C}"/>
              </a:ext>
            </a:extLst>
          </p:cNvPr>
          <p:cNvSpPr txBox="1"/>
          <p:nvPr/>
        </p:nvSpPr>
        <p:spPr>
          <a:xfrm>
            <a:off x="172983" y="8508177"/>
            <a:ext cx="2646878" cy="33855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エムオーテックス株式会社</a:t>
            </a:r>
          </a:p>
        </p:txBody>
      </p:sp>
      <p:sp>
        <p:nvSpPr>
          <p:cNvPr id="177" name="正方形/長方形 176">
            <a:extLst>
              <a:ext uri="{FF2B5EF4-FFF2-40B4-BE49-F238E27FC236}">
                <a16:creationId xmlns:a16="http://schemas.microsoft.com/office/drawing/2014/main" id="{64598384-9378-AA73-304D-3DBFC7907AAD}"/>
              </a:ext>
            </a:extLst>
          </p:cNvPr>
          <p:cNvSpPr/>
          <p:nvPr/>
        </p:nvSpPr>
        <p:spPr>
          <a:xfrm>
            <a:off x="114862" y="8798707"/>
            <a:ext cx="4044057" cy="1007968"/>
          </a:xfrm>
          <a:prstGeom prst="rect">
            <a:avLst/>
          </a:prstGeom>
        </p:spPr>
        <p:txBody>
          <a:bodyPr wrap="square">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大　阪</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532-0011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大阪市淀川区西中島</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5-12-12</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ｴﾑｵｰﾃｯｸｽ新大阪ビル</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東　京</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108-0073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東京都港区三田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3-5-19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住友不動産東京三田ｶﾞｰﾃﾞﾝﾀﾜｰ</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22F</a:t>
            </a: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名古屋</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460-0003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名古屋市中区錦</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1-11-11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名古屋ｲﾝﾀｰｼﾃｨ</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3F</a:t>
            </a: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九　州</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812-0011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福岡市博多区博多駅前</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1-15-20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NMF</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博多駅前ﾋﾞﾙ</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2F</a:t>
            </a:r>
          </a:p>
          <a:p>
            <a:pPr algn="l">
              <a:lnSpc>
                <a:spcPts val="1200"/>
              </a:lnSpc>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850-0862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長崎県長崎市出島町</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1-41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ｸﾚｲﾝﾊｰﾊﾞｰ長崎ﾋﾞﾙ</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3F</a:t>
            </a:r>
            <a:endPar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200"/>
              </a:lnSpc>
            </a:pP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8" name="テキスト ボックス 51">
            <a:extLst>
              <a:ext uri="{FF2B5EF4-FFF2-40B4-BE49-F238E27FC236}">
                <a16:creationId xmlns:a16="http://schemas.microsoft.com/office/drawing/2014/main" id="{65A9C2F4-470B-0BF5-9E75-A5F9A0CAE273}"/>
              </a:ext>
            </a:extLst>
          </p:cNvPr>
          <p:cNvSpPr txBox="1"/>
          <p:nvPr/>
        </p:nvSpPr>
        <p:spPr>
          <a:xfrm>
            <a:off x="195086" y="9605273"/>
            <a:ext cx="2499402" cy="200055"/>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r>
              <a:rPr kumimoji="1"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お問い合わせ窓口：営業部</a:t>
            </a:r>
            <a:r>
              <a:rPr kumimoji="1"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4"/>
              </a:rPr>
              <a:t>security-sales@motex.co.jp</a:t>
            </a:r>
            <a:endParaRPr kumimoji="1"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四角形: 角を丸くする 34">
            <a:extLst>
              <a:ext uri="{FF2B5EF4-FFF2-40B4-BE49-F238E27FC236}">
                <a16:creationId xmlns:a16="http://schemas.microsoft.com/office/drawing/2014/main" id="{0A74D49C-529A-037F-0E5F-6265854CD7A8}"/>
              </a:ext>
            </a:extLst>
          </p:cNvPr>
          <p:cNvSpPr/>
          <p:nvPr/>
        </p:nvSpPr>
        <p:spPr>
          <a:xfrm>
            <a:off x="239445" y="3219316"/>
            <a:ext cx="6323828" cy="337014"/>
          </a:xfrm>
          <a:prstGeom prst="roundRect">
            <a:avLst/>
          </a:prstGeom>
          <a:solidFill>
            <a:srgbClr val="487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rPr>
              <a:t>セキュリティ健康診断の</a:t>
            </a:r>
            <a:r>
              <a:rPr lang="ja-JP" altLang="en-US" b="1" dirty="0">
                <a:latin typeface="メイリオ" panose="020B0604030504040204" pitchFamily="50" charset="-128"/>
                <a:ea typeface="メイリオ" panose="020B0604030504040204" pitchFamily="50" charset="-128"/>
              </a:rPr>
              <a:t>３</a:t>
            </a:r>
            <a:r>
              <a:rPr lang="ja-JP" altLang="en-US" sz="1200" b="1" dirty="0">
                <a:latin typeface="メイリオ" panose="020B0604030504040204" pitchFamily="50" charset="-128"/>
                <a:ea typeface="メイリオ" panose="020B0604030504040204" pitchFamily="50" charset="-128"/>
              </a:rPr>
              <a:t>つのポイント</a:t>
            </a:r>
            <a:endParaRPr kumimoji="1" lang="ja-JP" altLang="en-US" sz="1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7D1CB150-B503-2786-48A3-5217D9312B06}"/>
              </a:ext>
            </a:extLst>
          </p:cNvPr>
          <p:cNvSpPr txBox="1"/>
          <p:nvPr/>
        </p:nvSpPr>
        <p:spPr>
          <a:xfrm>
            <a:off x="-321410" y="3593612"/>
            <a:ext cx="3276600" cy="276999"/>
          </a:xfrm>
          <a:prstGeom prst="rect">
            <a:avLst/>
          </a:prstGeom>
          <a:noFill/>
        </p:spPr>
        <p:txBody>
          <a:bodyPr wrap="square" lIns="91440" tIns="45720" rIns="91440" bIns="45720" rtlCol="0" anchor="t">
            <a:spAutoFit/>
          </a:bodyPr>
          <a:lstStyle/>
          <a:p>
            <a:r>
              <a:rPr kumimoji="1" lang="ja-JP" altLang="en-US" sz="1200" b="1" dirty="0">
                <a:solidFill>
                  <a:schemeClr val="tx1">
                    <a:lumMod val="75000"/>
                    <a:lumOff val="25000"/>
                  </a:schemeClr>
                </a:solidFill>
                <a:latin typeface="メイリオ"/>
                <a:ea typeface="メイリオ"/>
              </a:rPr>
              <a:t>ポイントを押さえた項目</a:t>
            </a:r>
            <a:endParaRPr lang="ja-JP" altLang="en-US" sz="1200" b="1" dirty="0">
              <a:solidFill>
                <a:schemeClr val="tx1">
                  <a:lumMod val="75000"/>
                  <a:lumOff val="25000"/>
                </a:schemeClr>
              </a:solidFill>
              <a:latin typeface="メイリオ"/>
              <a:ea typeface="メイリオ"/>
            </a:endParaRPr>
          </a:p>
        </p:txBody>
      </p:sp>
      <p:sp>
        <p:nvSpPr>
          <p:cNvPr id="57" name="テキスト ボックス 56">
            <a:extLst>
              <a:ext uri="{FF2B5EF4-FFF2-40B4-BE49-F238E27FC236}">
                <a16:creationId xmlns:a16="http://schemas.microsoft.com/office/drawing/2014/main" id="{65920C8C-40BE-1B3C-EB60-7FB557860B0D}"/>
              </a:ext>
            </a:extLst>
          </p:cNvPr>
          <p:cNvSpPr txBox="1"/>
          <p:nvPr/>
        </p:nvSpPr>
        <p:spPr>
          <a:xfrm>
            <a:off x="4125794" y="3610688"/>
            <a:ext cx="2786743" cy="276999"/>
          </a:xfrm>
          <a:prstGeom prst="rect">
            <a:avLst/>
          </a:prstGeom>
          <a:noFill/>
        </p:spPr>
        <p:txBody>
          <a:bodyPr wrap="square" lIns="91440" tIns="45720" rIns="91440" bIns="45720" rtlCol="0" anchor="t">
            <a:spAutoFit/>
          </a:bodyPr>
          <a:lstStyle/>
          <a:p>
            <a:r>
              <a:rPr kumimoji="1" lang="ja-JP" altLang="en-US" sz="1200" b="1" dirty="0">
                <a:solidFill>
                  <a:schemeClr val="tx1">
                    <a:lumMod val="75000"/>
                    <a:lumOff val="25000"/>
                  </a:schemeClr>
                </a:solidFill>
                <a:latin typeface="メイリオ"/>
                <a:ea typeface="メイリオ"/>
              </a:rPr>
              <a:t>スピーディーな対応</a:t>
            </a:r>
            <a:endParaRPr lang="ja-JP" altLang="en-US" sz="1200" b="1" dirty="0">
              <a:solidFill>
                <a:schemeClr val="tx1">
                  <a:lumMod val="75000"/>
                  <a:lumOff val="25000"/>
                </a:schemeClr>
              </a:solidFill>
              <a:latin typeface="メイリオ"/>
              <a:ea typeface="メイリオ"/>
            </a:endParaRPr>
          </a:p>
        </p:txBody>
      </p:sp>
      <p:sp>
        <p:nvSpPr>
          <p:cNvPr id="60" name="テキスト ボックス 59">
            <a:extLst>
              <a:ext uri="{FF2B5EF4-FFF2-40B4-BE49-F238E27FC236}">
                <a16:creationId xmlns:a16="http://schemas.microsoft.com/office/drawing/2014/main" id="{DCFEBD49-45EA-4648-72FF-3EE405C03BE4}"/>
              </a:ext>
            </a:extLst>
          </p:cNvPr>
          <p:cNvSpPr txBox="1"/>
          <p:nvPr/>
        </p:nvSpPr>
        <p:spPr>
          <a:xfrm>
            <a:off x="2624841" y="3605408"/>
            <a:ext cx="1607693" cy="276999"/>
          </a:xfrm>
          <a:prstGeom prst="rect">
            <a:avLst/>
          </a:prstGeom>
          <a:noFill/>
        </p:spPr>
        <p:txBody>
          <a:bodyPr wrap="square" lIns="91440" tIns="45720" rIns="91440" bIns="45720" rtlCol="0" anchor="t">
            <a:spAutoFit/>
          </a:bodyPr>
          <a:lstStyle/>
          <a:p>
            <a:r>
              <a:rPr kumimoji="1" lang="ja-JP" altLang="en-US" sz="1200" b="1" dirty="0">
                <a:solidFill>
                  <a:schemeClr val="tx1">
                    <a:lumMod val="75000"/>
                    <a:lumOff val="25000"/>
                  </a:schemeClr>
                </a:solidFill>
                <a:latin typeface="メイリオ"/>
                <a:ea typeface="メイリオ"/>
              </a:rPr>
              <a:t>リーズナブルな価格</a:t>
            </a:r>
            <a:endParaRPr lang="ja-JP" altLang="en-US" sz="1200" b="1" dirty="0">
              <a:solidFill>
                <a:schemeClr val="tx1">
                  <a:lumMod val="75000"/>
                  <a:lumOff val="25000"/>
                </a:schemeClr>
              </a:solidFill>
              <a:latin typeface="メイリオ"/>
              <a:ea typeface="メイリオ"/>
            </a:endParaRPr>
          </a:p>
        </p:txBody>
      </p:sp>
      <p:sp>
        <p:nvSpPr>
          <p:cNvPr id="61" name="テキスト ボックス 60">
            <a:extLst>
              <a:ext uri="{FF2B5EF4-FFF2-40B4-BE49-F238E27FC236}">
                <a16:creationId xmlns:a16="http://schemas.microsoft.com/office/drawing/2014/main" id="{2463C053-C2D8-4861-A8F0-9BA3542770D3}"/>
              </a:ext>
            </a:extLst>
          </p:cNvPr>
          <p:cNvSpPr txBox="1"/>
          <p:nvPr/>
        </p:nvSpPr>
        <p:spPr>
          <a:xfrm>
            <a:off x="4044367" y="4862685"/>
            <a:ext cx="2987826" cy="490519"/>
          </a:xfrm>
          <a:prstGeom prst="rect">
            <a:avLst/>
          </a:prstGeom>
          <a:noFill/>
        </p:spPr>
        <p:txBody>
          <a:bodyPr wrap="square" lIns="91440" tIns="45720" rIns="91440" bIns="45720" rtlCol="0" anchor="t">
            <a:spAutoFit/>
          </a:bodyPr>
          <a:lstStyle/>
          <a:p>
            <a:pPr algn="ctr">
              <a:lnSpc>
                <a:spcPct val="150000"/>
              </a:lnSpc>
            </a:pPr>
            <a:r>
              <a:rPr kumimoji="1" lang="ja-JP" altLang="en-US" sz="900" dirty="0">
                <a:solidFill>
                  <a:schemeClr val="tx1">
                    <a:lumMod val="75000"/>
                    <a:lumOff val="25000"/>
                  </a:schemeClr>
                </a:solidFill>
                <a:latin typeface="メイリオ"/>
                <a:ea typeface="メイリオ"/>
              </a:rPr>
              <a:t>作業開始～報告書の納品まで</a:t>
            </a:r>
            <a:endParaRPr kumimoji="1" lang="en-US" altLang="ja-JP" sz="900" dirty="0">
              <a:solidFill>
                <a:schemeClr val="tx1">
                  <a:lumMod val="75000"/>
                  <a:lumOff val="25000"/>
                </a:schemeClr>
              </a:solidFill>
              <a:latin typeface="メイリオ"/>
              <a:ea typeface="メイリオ"/>
            </a:endParaRPr>
          </a:p>
          <a:p>
            <a:pPr algn="ctr">
              <a:lnSpc>
                <a:spcPct val="150000"/>
              </a:lnSpc>
            </a:pPr>
            <a:r>
              <a:rPr kumimoji="1" lang="ja-JP" altLang="en-US" sz="900" dirty="0">
                <a:solidFill>
                  <a:schemeClr val="tx1">
                    <a:lumMod val="75000"/>
                    <a:lumOff val="25000"/>
                  </a:schemeClr>
                </a:solidFill>
                <a:latin typeface="メイリオ"/>
                <a:ea typeface="メイリオ"/>
              </a:rPr>
              <a:t>最短</a:t>
            </a:r>
            <a:r>
              <a:rPr kumimoji="1" lang="en-US" altLang="ja-JP" sz="900" b="1" dirty="0">
                <a:solidFill>
                  <a:schemeClr val="tx1">
                    <a:lumMod val="75000"/>
                    <a:lumOff val="25000"/>
                  </a:schemeClr>
                </a:solidFill>
                <a:latin typeface="メイリオ"/>
                <a:ea typeface="メイリオ"/>
              </a:rPr>
              <a:t>5</a:t>
            </a:r>
            <a:r>
              <a:rPr kumimoji="1" lang="ja-JP" altLang="en-US" sz="900" dirty="0">
                <a:solidFill>
                  <a:schemeClr val="tx1">
                    <a:lumMod val="75000"/>
                    <a:lumOff val="25000"/>
                  </a:schemeClr>
                </a:solidFill>
                <a:latin typeface="メイリオ"/>
                <a:ea typeface="メイリオ"/>
              </a:rPr>
              <a:t>日で対応が可能です</a:t>
            </a:r>
            <a:endParaRPr lang="ja-JP" altLang="en-US" sz="900" dirty="0">
              <a:solidFill>
                <a:schemeClr val="tx1">
                  <a:lumMod val="75000"/>
                  <a:lumOff val="25000"/>
                </a:schemeClr>
              </a:solidFill>
              <a:latin typeface="メイリオ"/>
              <a:ea typeface="メイリオ"/>
            </a:endParaRPr>
          </a:p>
        </p:txBody>
      </p:sp>
      <p:pic>
        <p:nvPicPr>
          <p:cNvPr id="63" name="Picture 13">
            <a:extLst>
              <a:ext uri="{FF2B5EF4-FFF2-40B4-BE49-F238E27FC236}">
                <a16:creationId xmlns:a16="http://schemas.microsoft.com/office/drawing/2014/main" id="{56297960-04D2-C6FF-5B30-34046916D35A}"/>
              </a:ext>
            </a:extLst>
          </p:cNvPr>
          <p:cNvPicPr>
            <a:picLocks noChangeAspect="1"/>
          </p:cNvPicPr>
          <p:nvPr/>
        </p:nvPicPr>
        <p:blipFill rotWithShape="1">
          <a:blip r:embed="rId5"/>
          <a:srcRect l="20077" t="15058" r="21622" b="14672"/>
          <a:stretch/>
        </p:blipFill>
        <p:spPr>
          <a:xfrm>
            <a:off x="893424" y="4041742"/>
            <a:ext cx="715873" cy="862841"/>
          </a:xfrm>
          <a:prstGeom prst="rect">
            <a:avLst/>
          </a:prstGeom>
        </p:spPr>
      </p:pic>
      <p:sp>
        <p:nvSpPr>
          <p:cNvPr id="64" name="テキスト ボックス 12">
            <a:extLst>
              <a:ext uri="{FF2B5EF4-FFF2-40B4-BE49-F238E27FC236}">
                <a16:creationId xmlns:a16="http://schemas.microsoft.com/office/drawing/2014/main" id="{D2E28A0E-8DDC-9028-2E4A-4C9436734A4D}"/>
              </a:ext>
            </a:extLst>
          </p:cNvPr>
          <p:cNvSpPr txBox="1"/>
          <p:nvPr/>
        </p:nvSpPr>
        <p:spPr>
          <a:xfrm>
            <a:off x="-76481" y="4868582"/>
            <a:ext cx="2786743" cy="906017"/>
          </a:xfrm>
          <a:prstGeom prst="rect">
            <a:avLst/>
          </a:prstGeom>
          <a:noFill/>
        </p:spPr>
        <p:txBody>
          <a:bodyPr wrap="square" lIns="91440" tIns="45720" rIns="91440" bIns="45720" rtlCol="0" anchor="t">
            <a:spAutoFit/>
          </a:bodyPr>
          <a:lstStyle/>
          <a:p>
            <a:pPr algn="ctr">
              <a:lnSpc>
                <a:spcPct val="150000"/>
              </a:lnSpc>
            </a:pPr>
            <a:r>
              <a:rPr lang="ja-JP" altLang="en-US" sz="900" dirty="0">
                <a:solidFill>
                  <a:schemeClr val="tx1">
                    <a:lumMod val="75000"/>
                    <a:lumOff val="25000"/>
                  </a:schemeClr>
                </a:solidFill>
                <a:latin typeface="メイリオ"/>
                <a:ea typeface="メイリオ"/>
              </a:rPr>
              <a:t>ベテランの診断メンバーが、</a:t>
            </a:r>
          </a:p>
          <a:p>
            <a:pPr algn="ctr">
              <a:lnSpc>
                <a:spcPct val="150000"/>
              </a:lnSpc>
            </a:pPr>
            <a:r>
              <a:rPr lang="ja-JP" altLang="en-US" sz="900" dirty="0">
                <a:solidFill>
                  <a:schemeClr val="tx1">
                    <a:lumMod val="75000"/>
                    <a:lumOff val="25000"/>
                  </a:schemeClr>
                </a:solidFill>
                <a:latin typeface="メイリオ"/>
                <a:ea typeface="メイリオ"/>
              </a:rPr>
              <a:t>「ここだけは対策してほしい」</a:t>
            </a:r>
            <a:endParaRPr lang="en-US" altLang="ja-JP" sz="900" dirty="0">
              <a:solidFill>
                <a:schemeClr val="tx1">
                  <a:lumMod val="75000"/>
                  <a:lumOff val="25000"/>
                </a:schemeClr>
              </a:solidFill>
              <a:latin typeface="メイリオ"/>
              <a:ea typeface="メイリオ"/>
            </a:endParaRPr>
          </a:p>
          <a:p>
            <a:pPr algn="ctr">
              <a:lnSpc>
                <a:spcPct val="150000"/>
              </a:lnSpc>
            </a:pPr>
            <a:r>
              <a:rPr lang="ja-JP" altLang="en-US" sz="900" dirty="0">
                <a:solidFill>
                  <a:schemeClr val="tx1">
                    <a:lumMod val="75000"/>
                    <a:lumOff val="25000"/>
                  </a:schemeClr>
                </a:solidFill>
                <a:latin typeface="メイリオ"/>
                <a:ea typeface="メイリオ"/>
              </a:rPr>
              <a:t>重要な検査項目を選定し</a:t>
            </a:r>
          </a:p>
          <a:p>
            <a:pPr algn="ctr">
              <a:lnSpc>
                <a:spcPct val="150000"/>
              </a:lnSpc>
            </a:pPr>
            <a:r>
              <a:rPr lang="ja-JP" altLang="en-US" sz="900" dirty="0">
                <a:solidFill>
                  <a:schemeClr val="tx1">
                    <a:lumMod val="75000"/>
                    <a:lumOff val="25000"/>
                  </a:schemeClr>
                </a:solidFill>
                <a:latin typeface="メイリオ"/>
                <a:ea typeface="メイリオ"/>
              </a:rPr>
              <a:t>診断を実施します</a:t>
            </a:r>
          </a:p>
        </p:txBody>
      </p:sp>
      <p:pic>
        <p:nvPicPr>
          <p:cNvPr id="65" name="Picture 11">
            <a:extLst>
              <a:ext uri="{FF2B5EF4-FFF2-40B4-BE49-F238E27FC236}">
                <a16:creationId xmlns:a16="http://schemas.microsoft.com/office/drawing/2014/main" id="{04A68909-2A5D-7D75-61C8-52A52A51AB79}"/>
              </a:ext>
            </a:extLst>
          </p:cNvPr>
          <p:cNvPicPr>
            <a:picLocks noChangeAspect="1"/>
          </p:cNvPicPr>
          <p:nvPr/>
        </p:nvPicPr>
        <p:blipFill>
          <a:blip r:embed="rId6"/>
          <a:stretch>
            <a:fillRect/>
          </a:stretch>
        </p:blipFill>
        <p:spPr>
          <a:xfrm>
            <a:off x="4886625" y="3936278"/>
            <a:ext cx="1292866" cy="1046552"/>
          </a:xfrm>
          <a:prstGeom prst="rect">
            <a:avLst/>
          </a:prstGeom>
        </p:spPr>
      </p:pic>
      <p:pic>
        <p:nvPicPr>
          <p:cNvPr id="66" name="Picture 14">
            <a:extLst>
              <a:ext uri="{FF2B5EF4-FFF2-40B4-BE49-F238E27FC236}">
                <a16:creationId xmlns:a16="http://schemas.microsoft.com/office/drawing/2014/main" id="{7CA9B9B4-C306-CB77-C57A-A6352772C4A8}"/>
              </a:ext>
            </a:extLst>
          </p:cNvPr>
          <p:cNvPicPr>
            <a:picLocks noChangeAspect="1"/>
          </p:cNvPicPr>
          <p:nvPr/>
        </p:nvPicPr>
        <p:blipFill>
          <a:blip r:embed="rId7"/>
          <a:stretch>
            <a:fillRect/>
          </a:stretch>
        </p:blipFill>
        <p:spPr>
          <a:xfrm>
            <a:off x="3070333" y="3944570"/>
            <a:ext cx="868293" cy="908405"/>
          </a:xfrm>
          <a:prstGeom prst="rect">
            <a:avLst/>
          </a:prstGeom>
        </p:spPr>
      </p:pic>
      <p:sp>
        <p:nvSpPr>
          <p:cNvPr id="67" name="テキスト ボックス 12">
            <a:extLst>
              <a:ext uri="{FF2B5EF4-FFF2-40B4-BE49-F238E27FC236}">
                <a16:creationId xmlns:a16="http://schemas.microsoft.com/office/drawing/2014/main" id="{7BA68DEA-0D1F-1118-43DF-89C3CE191B66}"/>
              </a:ext>
            </a:extLst>
          </p:cNvPr>
          <p:cNvSpPr txBox="1"/>
          <p:nvPr/>
        </p:nvSpPr>
        <p:spPr>
          <a:xfrm>
            <a:off x="2035315" y="4870547"/>
            <a:ext cx="2786743" cy="906017"/>
          </a:xfrm>
          <a:prstGeom prst="rect">
            <a:avLst/>
          </a:prstGeom>
          <a:noFill/>
        </p:spPr>
        <p:txBody>
          <a:bodyPr wrap="square" lIns="91440" tIns="45720" rIns="91440" bIns="45720" rtlCol="0" anchor="t">
            <a:spAutoFit/>
          </a:bodyPr>
          <a:lstStyle/>
          <a:p>
            <a:pPr algn="ctr">
              <a:lnSpc>
                <a:spcPct val="150000"/>
              </a:lnSpc>
            </a:pPr>
            <a:r>
              <a:rPr lang="ja-JP" altLang="en-US" sz="900" dirty="0">
                <a:solidFill>
                  <a:schemeClr val="tx1">
                    <a:lumMod val="75000"/>
                    <a:lumOff val="25000"/>
                  </a:schemeClr>
                </a:solidFill>
                <a:latin typeface="メイリオ"/>
                <a:ea typeface="メイリオ"/>
              </a:rPr>
              <a:t>従来の通常診断プランに比べ、</a:t>
            </a:r>
          </a:p>
          <a:p>
            <a:pPr algn="ctr">
              <a:lnSpc>
                <a:spcPct val="150000"/>
              </a:lnSpc>
            </a:pPr>
            <a:r>
              <a:rPr lang="ja-JP" altLang="en-US" sz="900" dirty="0">
                <a:solidFill>
                  <a:schemeClr val="tx1">
                    <a:lumMod val="75000"/>
                    <a:lumOff val="25000"/>
                  </a:schemeClr>
                </a:solidFill>
                <a:latin typeface="メイリオ"/>
                <a:ea typeface="メイリオ"/>
              </a:rPr>
              <a:t>診断項目数を厳選することで</a:t>
            </a:r>
          </a:p>
          <a:p>
            <a:pPr algn="ctr">
              <a:lnSpc>
                <a:spcPct val="150000"/>
              </a:lnSpc>
            </a:pPr>
            <a:r>
              <a:rPr lang="ja-JP" altLang="en-US" sz="900" dirty="0">
                <a:solidFill>
                  <a:schemeClr val="tx1">
                    <a:lumMod val="75000"/>
                    <a:lumOff val="25000"/>
                  </a:schemeClr>
                </a:solidFill>
                <a:latin typeface="メイリオ"/>
                <a:ea typeface="メイリオ"/>
              </a:rPr>
              <a:t>リーズナブルに</a:t>
            </a:r>
          </a:p>
          <a:p>
            <a:pPr algn="ctr">
              <a:lnSpc>
                <a:spcPct val="150000"/>
              </a:lnSpc>
            </a:pPr>
            <a:r>
              <a:rPr lang="ja-JP" altLang="en-US" sz="900" dirty="0">
                <a:solidFill>
                  <a:schemeClr val="tx1">
                    <a:lumMod val="75000"/>
                    <a:lumOff val="25000"/>
                  </a:schemeClr>
                </a:solidFill>
                <a:latin typeface="メイリオ"/>
                <a:ea typeface="メイリオ"/>
              </a:rPr>
              <a:t>お気軽に受けられます</a:t>
            </a:r>
            <a:endParaRPr lang="ja-JP" altLang="en-US" sz="1100" dirty="0">
              <a:solidFill>
                <a:schemeClr val="tx1">
                  <a:lumMod val="75000"/>
                  <a:lumOff val="25000"/>
                </a:schemeClr>
              </a:solidFill>
              <a:latin typeface="メイリオ"/>
              <a:ea typeface="メイリオ"/>
            </a:endParaRPr>
          </a:p>
        </p:txBody>
      </p:sp>
      <p:sp>
        <p:nvSpPr>
          <p:cNvPr id="69" name="四角形: 角を丸くする 68">
            <a:extLst>
              <a:ext uri="{FF2B5EF4-FFF2-40B4-BE49-F238E27FC236}">
                <a16:creationId xmlns:a16="http://schemas.microsoft.com/office/drawing/2014/main" id="{5D0B2607-1616-B5A0-2619-B0A6DEEF8853}"/>
              </a:ext>
            </a:extLst>
          </p:cNvPr>
          <p:cNvSpPr/>
          <p:nvPr/>
        </p:nvSpPr>
        <p:spPr>
          <a:xfrm>
            <a:off x="234852" y="5842921"/>
            <a:ext cx="6323828" cy="337014"/>
          </a:xfrm>
          <a:prstGeom prst="roundRect">
            <a:avLst/>
          </a:prstGeom>
          <a:solidFill>
            <a:srgbClr val="487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分かりやすい報告書</a:t>
            </a:r>
          </a:p>
        </p:txBody>
      </p:sp>
      <p:pic>
        <p:nvPicPr>
          <p:cNvPr id="1026" name="Picture 2">
            <a:extLst>
              <a:ext uri="{FF2B5EF4-FFF2-40B4-BE49-F238E27FC236}">
                <a16:creationId xmlns:a16="http://schemas.microsoft.com/office/drawing/2014/main" id="{4DE77460-0AEE-E1E0-39B6-1B845F7CF4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8919" y="6230093"/>
            <a:ext cx="1487583" cy="208448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3">
            <a:extLst>
              <a:ext uri="{FF2B5EF4-FFF2-40B4-BE49-F238E27FC236}">
                <a16:creationId xmlns:a16="http://schemas.microsoft.com/office/drawing/2014/main" id="{4B062F15-72FB-F11F-70C5-35CFF7E9DA48}"/>
              </a:ext>
            </a:extLst>
          </p:cNvPr>
          <p:cNvPicPr>
            <a:picLocks noChangeAspect="1"/>
          </p:cNvPicPr>
          <p:nvPr/>
        </p:nvPicPr>
        <p:blipFill>
          <a:blip r:embed="rId9"/>
          <a:stretch>
            <a:fillRect/>
          </a:stretch>
        </p:blipFill>
        <p:spPr>
          <a:xfrm flipH="1">
            <a:off x="3532761" y="7500014"/>
            <a:ext cx="1174960" cy="1231962"/>
          </a:xfrm>
          <a:prstGeom prst="rect">
            <a:avLst/>
          </a:prstGeom>
        </p:spPr>
      </p:pic>
      <p:sp>
        <p:nvSpPr>
          <p:cNvPr id="3" name="四角形: 角を丸くする 2">
            <a:extLst>
              <a:ext uri="{FF2B5EF4-FFF2-40B4-BE49-F238E27FC236}">
                <a16:creationId xmlns:a16="http://schemas.microsoft.com/office/drawing/2014/main" id="{71A2DA87-CAF1-C2C3-0438-0F426CA800B2}"/>
              </a:ext>
            </a:extLst>
          </p:cNvPr>
          <p:cNvSpPr/>
          <p:nvPr/>
        </p:nvSpPr>
        <p:spPr>
          <a:xfrm>
            <a:off x="411897" y="6603507"/>
            <a:ext cx="3016790" cy="1364397"/>
          </a:xfrm>
          <a:prstGeom prst="roundRect">
            <a:avLst/>
          </a:prstGeom>
          <a:solidFill>
            <a:srgbClr val="DD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a:extLst>
              <a:ext uri="{FF2B5EF4-FFF2-40B4-BE49-F238E27FC236}">
                <a16:creationId xmlns:a16="http://schemas.microsoft.com/office/drawing/2014/main" id="{65799C0A-6FA5-773A-01B5-90A0D654A869}"/>
              </a:ext>
            </a:extLst>
          </p:cNvPr>
          <p:cNvSpPr/>
          <p:nvPr/>
        </p:nvSpPr>
        <p:spPr>
          <a:xfrm rot="7706041">
            <a:off x="3193930" y="7165619"/>
            <a:ext cx="336963" cy="826718"/>
          </a:xfrm>
          <a:prstGeom prst="triangle">
            <a:avLst/>
          </a:prstGeom>
          <a:solidFill>
            <a:srgbClr val="DD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C5D245C-0FAA-8675-BA94-DFBFC3AD6A81}"/>
              </a:ext>
            </a:extLst>
          </p:cNvPr>
          <p:cNvSpPr txBox="1"/>
          <p:nvPr/>
        </p:nvSpPr>
        <p:spPr>
          <a:xfrm>
            <a:off x="334541" y="6753225"/>
            <a:ext cx="3094146" cy="1354217"/>
          </a:xfrm>
          <a:prstGeom prst="rect">
            <a:avLst/>
          </a:prstGeom>
          <a:noFill/>
        </p:spPr>
        <p:txBody>
          <a:bodyPr wrap="square" rtlCol="0">
            <a:spAutoFit/>
          </a:bodyPr>
          <a:lstStyle/>
          <a:p>
            <a:pPr>
              <a:lnSpc>
                <a:spcPct val="150000"/>
              </a:lnSpc>
            </a:pP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「緊急確認」「経過観察」「異常なし」</a:t>
            </a:r>
            <a:endPar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などのランクで、診断結果をご報告</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診断員からの</a:t>
            </a: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総合所見</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と、</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脆弱性への対処方法</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も記載しています</a:t>
            </a:r>
          </a:p>
          <a:p>
            <a:endParaRPr kumimoji="1" lang="ja-JP" altLang="en-US" dirty="0"/>
          </a:p>
        </p:txBody>
      </p:sp>
      <p:graphicFrame>
        <p:nvGraphicFramePr>
          <p:cNvPr id="8" name="表 7">
            <a:extLst>
              <a:ext uri="{FF2B5EF4-FFF2-40B4-BE49-F238E27FC236}">
                <a16:creationId xmlns:a16="http://schemas.microsoft.com/office/drawing/2014/main" id="{9A2BCD1A-30E7-31D2-29EE-4787E0B829C4}"/>
              </a:ext>
            </a:extLst>
          </p:cNvPr>
          <p:cNvGraphicFramePr>
            <a:graphicFrameLocks noGrp="1"/>
          </p:cNvGraphicFramePr>
          <p:nvPr>
            <p:extLst>
              <p:ext uri="{D42A27DB-BD31-4B8C-83A1-F6EECF244321}">
                <p14:modId xmlns:p14="http://schemas.microsoft.com/office/powerpoint/2010/main" val="1626733417"/>
              </p:ext>
            </p:extLst>
          </p:nvPr>
        </p:nvGraphicFramePr>
        <p:xfrm>
          <a:off x="261117" y="225087"/>
          <a:ext cx="6262742" cy="2775816"/>
        </p:xfrm>
        <a:graphic>
          <a:graphicData uri="http://schemas.openxmlformats.org/drawingml/2006/table">
            <a:tbl>
              <a:tblPr/>
              <a:tblGrid>
                <a:gridCol w="2691912">
                  <a:extLst>
                    <a:ext uri="{9D8B030D-6E8A-4147-A177-3AD203B41FA5}">
                      <a16:colId xmlns:a16="http://schemas.microsoft.com/office/drawing/2014/main" val="1735454530"/>
                    </a:ext>
                  </a:extLst>
                </a:gridCol>
                <a:gridCol w="1059641">
                  <a:extLst>
                    <a:ext uri="{9D8B030D-6E8A-4147-A177-3AD203B41FA5}">
                      <a16:colId xmlns:a16="http://schemas.microsoft.com/office/drawing/2014/main" val="1271227427"/>
                    </a:ext>
                  </a:extLst>
                </a:gridCol>
                <a:gridCol w="1830834">
                  <a:extLst>
                    <a:ext uri="{9D8B030D-6E8A-4147-A177-3AD203B41FA5}">
                      <a16:colId xmlns:a16="http://schemas.microsoft.com/office/drawing/2014/main" val="410245393"/>
                    </a:ext>
                  </a:extLst>
                </a:gridCol>
                <a:gridCol w="680355">
                  <a:extLst>
                    <a:ext uri="{9D8B030D-6E8A-4147-A177-3AD203B41FA5}">
                      <a16:colId xmlns:a16="http://schemas.microsoft.com/office/drawing/2014/main" val="2705770392"/>
                    </a:ext>
                  </a:extLst>
                </a:gridCol>
              </a:tblGrid>
              <a:tr h="171762">
                <a:tc>
                  <a:txBody>
                    <a:bodyPr/>
                    <a:lstStyle/>
                    <a:p>
                      <a:pPr algn="ctr" fontAlgn="base"/>
                      <a:r>
                        <a:rPr lang="ja-JP" altLang="en-US" sz="1000" b="1" i="0" dirty="0">
                          <a:solidFill>
                            <a:srgbClr val="FFFFFF"/>
                          </a:solidFill>
                          <a:effectLst/>
                          <a:ea typeface="メイリオ" panose="020B0604030504040204" pitchFamily="50" charset="-128"/>
                        </a:rPr>
                        <a:t>サービス​</a:t>
                      </a:r>
                      <a:endParaRPr lang="ja-JP" altLang="en-US" sz="1800" b="1" i="0" dirty="0">
                        <a:solidFill>
                          <a:srgbClr val="FFFFFF"/>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solidFill>
                      <a:srgbClr val="48738F"/>
                    </a:solidFill>
                  </a:tcPr>
                </a:tc>
                <a:tc>
                  <a:txBody>
                    <a:bodyPr/>
                    <a:lstStyle/>
                    <a:p>
                      <a:pPr algn="ctr" fontAlgn="base"/>
                      <a:r>
                        <a:rPr lang="ja-JP" altLang="en-US" sz="1000" b="1" i="0" dirty="0">
                          <a:solidFill>
                            <a:srgbClr val="FFFFFF"/>
                          </a:solidFill>
                          <a:effectLst/>
                          <a:ea typeface="メイリオ" panose="020B0604030504040204" pitchFamily="50" charset="-128"/>
                        </a:rPr>
                        <a:t>診断対象</a:t>
                      </a:r>
                      <a:r>
                        <a:rPr lang="ja-JP" altLang="en-US" sz="1000" b="1" i="0" dirty="0">
                          <a:solidFill>
                            <a:srgbClr val="FFFFFF"/>
                          </a:solidFill>
                          <a:effectLst/>
                          <a:latin typeface="メイリオ" panose="020B0604030504040204" pitchFamily="50" charset="-128"/>
                        </a:rPr>
                        <a:t>​</a:t>
                      </a:r>
                      <a:endParaRPr lang="ja-JP" altLang="en-US" sz="1800" b="1" i="0" dirty="0">
                        <a:solidFill>
                          <a:srgbClr val="FFFFFF"/>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solidFill>
                      <a:srgbClr val="48738F"/>
                    </a:solidFill>
                  </a:tcPr>
                </a:tc>
                <a:tc>
                  <a:txBody>
                    <a:bodyPr/>
                    <a:lstStyle/>
                    <a:p>
                      <a:pPr algn="ctr" fontAlgn="base"/>
                      <a:r>
                        <a:rPr lang="ja-JP" altLang="en-US" sz="1000" b="1" i="0" dirty="0">
                          <a:solidFill>
                            <a:srgbClr val="FFFFFF"/>
                          </a:solidFill>
                          <a:effectLst/>
                          <a:ea typeface="メイリオ" panose="020B0604030504040204" pitchFamily="50" charset="-128"/>
                        </a:rPr>
                        <a:t>見つかるリスク</a:t>
                      </a:r>
                      <a:r>
                        <a:rPr lang="ja-JP" altLang="en-US" sz="1000" b="1" i="0" dirty="0">
                          <a:solidFill>
                            <a:srgbClr val="FFFFFF"/>
                          </a:solidFill>
                          <a:effectLst/>
                          <a:latin typeface="メイリオ" panose="020B0604030504040204" pitchFamily="50" charset="-128"/>
                        </a:rPr>
                        <a:t>​</a:t>
                      </a:r>
                      <a:endParaRPr lang="ja-JP" altLang="en-US" sz="1800" b="1" i="0" dirty="0">
                        <a:solidFill>
                          <a:srgbClr val="FFFFFF"/>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solidFill>
                      <a:srgbClr val="48738F"/>
                    </a:solidFill>
                  </a:tcPr>
                </a:tc>
                <a:tc>
                  <a:txBody>
                    <a:bodyPr/>
                    <a:lstStyle/>
                    <a:p>
                      <a:pPr algn="ctr" fontAlgn="base"/>
                      <a:r>
                        <a:rPr lang="ja-JP" altLang="en-US" sz="1000" b="1" i="0" dirty="0">
                          <a:solidFill>
                            <a:srgbClr val="FFFFFF"/>
                          </a:solidFill>
                          <a:effectLst/>
                          <a:latin typeface="メイリオ" panose="020B0604030504040204" pitchFamily="50" charset="-128"/>
                          <a:ea typeface="メイリオ" panose="020B0604030504040204" pitchFamily="50" charset="-128"/>
                        </a:rPr>
                        <a:t>価格</a:t>
                      </a: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solidFill>
                      <a:srgbClr val="48738F"/>
                    </a:solidFill>
                  </a:tcPr>
                </a:tc>
                <a:extLst>
                  <a:ext uri="{0D108BD9-81ED-4DB2-BD59-A6C34878D82A}">
                    <a16:rowId xmlns:a16="http://schemas.microsoft.com/office/drawing/2014/main" val="160207728"/>
                  </a:ext>
                </a:extLst>
              </a:tr>
              <a:tr h="561224">
                <a:tc>
                  <a:txBody>
                    <a:bodyPr/>
                    <a:lstStyle/>
                    <a:p>
                      <a:pPr algn="l" fontAlgn="base">
                        <a:lnSpc>
                          <a:spcPct val="150000"/>
                        </a:lnSpc>
                      </a:pPr>
                      <a:r>
                        <a:rPr lang="en-US" altLang="ja-JP" sz="800" b="1" i="0" dirty="0">
                          <a:solidFill>
                            <a:srgbClr val="203864"/>
                          </a:solidFill>
                          <a:effectLst/>
                          <a:latin typeface="メイリオ" panose="020B0604030504040204" pitchFamily="50" charset="-128"/>
                        </a:rPr>
                        <a:t>Web</a:t>
                      </a:r>
                      <a:r>
                        <a:rPr lang="ja-JP" altLang="en-US" sz="800" b="1" i="0" dirty="0">
                          <a:solidFill>
                            <a:srgbClr val="203864"/>
                          </a:solidFill>
                          <a:effectLst/>
                          <a:ea typeface="メイリオ" panose="020B0604030504040204" pitchFamily="50" charset="-128"/>
                        </a:rPr>
                        <a:t>アプリケーション健康診断</a:t>
                      </a:r>
                      <a:r>
                        <a:rPr lang="ja-JP" altLang="en-US" sz="700" b="0" i="0" dirty="0">
                          <a:solidFill>
                            <a:srgbClr val="32568A"/>
                          </a:solidFill>
                          <a:effectLst/>
                          <a:latin typeface="メイリオ" panose="020B0604030504040204" pitchFamily="50" charset="-128"/>
                        </a:rPr>
                        <a:t>​</a:t>
                      </a:r>
                      <a:endParaRPr lang="ja-JP" altLang="en-US" sz="1200" b="0" i="0" dirty="0">
                        <a:solidFill>
                          <a:srgbClr val="000000"/>
                        </a:solidFill>
                        <a:effectLst/>
                      </a:endParaRPr>
                    </a:p>
                    <a:p>
                      <a:pPr algn="l" fontAlgn="base">
                        <a:lnSpc>
                          <a:spcPct val="150000"/>
                        </a:lnSpc>
                      </a:pPr>
                      <a:r>
                        <a:rPr lang="ja-JP" altLang="en-US" sz="800" b="0" i="0" u="none" strike="noStrike" dirty="0">
                          <a:solidFill>
                            <a:srgbClr val="333333"/>
                          </a:solidFill>
                          <a:effectLst/>
                          <a:ea typeface="Meiryo" panose="020B0604030504040204" pitchFamily="50" charset="-128"/>
                        </a:rPr>
                        <a:t>ホームページや</a:t>
                      </a:r>
                      <a:r>
                        <a:rPr lang="en-US" altLang="ja-JP" sz="800" b="0" i="0" u="none" strike="noStrike" dirty="0">
                          <a:solidFill>
                            <a:srgbClr val="333333"/>
                          </a:solidFill>
                          <a:effectLst/>
                          <a:ea typeface="Meiryo" panose="020B0604030504040204" pitchFamily="50" charset="-128"/>
                        </a:rPr>
                        <a:t>EC</a:t>
                      </a:r>
                      <a:r>
                        <a:rPr lang="ja-JP" altLang="en-US" sz="800" b="0" i="0" u="none" strike="noStrike" dirty="0">
                          <a:solidFill>
                            <a:srgbClr val="333333"/>
                          </a:solidFill>
                          <a:effectLst/>
                          <a:ea typeface="Meiryo" panose="020B0604030504040204" pitchFamily="50" charset="-128"/>
                        </a:rPr>
                        <a:t>サイト、</a:t>
                      </a:r>
                      <a:r>
                        <a:rPr lang="en-US" altLang="ja-JP" sz="800" b="0" i="0" u="none" strike="noStrike" dirty="0">
                          <a:solidFill>
                            <a:srgbClr val="333333"/>
                          </a:solidFill>
                          <a:effectLst/>
                          <a:ea typeface="Meiryo" panose="020B0604030504040204" pitchFamily="50" charset="-128"/>
                        </a:rPr>
                        <a:t>SNS</a:t>
                      </a:r>
                      <a:r>
                        <a:rPr lang="ja-JP" altLang="en-US" sz="800" b="0" i="0" u="none" strike="noStrike" dirty="0">
                          <a:solidFill>
                            <a:srgbClr val="333333"/>
                          </a:solidFill>
                          <a:effectLst/>
                          <a:ea typeface="Meiryo" panose="020B0604030504040204" pitchFamily="50" charset="-128"/>
                        </a:rPr>
                        <a:t>などインターネットに公開する</a:t>
                      </a:r>
                      <a:r>
                        <a:rPr lang="en-US" altLang="ja-JP" sz="800" b="0" i="0" u="none" strike="noStrike" dirty="0">
                          <a:solidFill>
                            <a:srgbClr val="333333"/>
                          </a:solidFill>
                          <a:effectLst/>
                          <a:ea typeface="Meiryo" panose="020B0604030504040204" pitchFamily="50" charset="-128"/>
                        </a:rPr>
                        <a:t>Web</a:t>
                      </a:r>
                      <a:r>
                        <a:rPr lang="ja-JP" altLang="en-US" sz="800" b="0" i="0" u="none" strike="noStrike" dirty="0">
                          <a:solidFill>
                            <a:srgbClr val="333333"/>
                          </a:solidFill>
                          <a:effectLst/>
                          <a:ea typeface="Meiryo" panose="020B0604030504040204" pitchFamily="50" charset="-128"/>
                        </a:rPr>
                        <a:t>アプリケーションに対し、</a:t>
                      </a:r>
                      <a:r>
                        <a:rPr lang="ja-JP" altLang="en-US" sz="800" b="0" i="0" u="none" strike="noStrike" dirty="0">
                          <a:solidFill>
                            <a:srgbClr val="404040"/>
                          </a:solidFill>
                          <a:effectLst/>
                          <a:ea typeface="Meiryo" panose="020B0604030504040204" pitchFamily="50" charset="-128"/>
                        </a:rPr>
                        <a:t>当社がインターネットを経由して抜き取り診断（調査）を行い、レポートを提供します。</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l" fontAlgn="base"/>
                      <a:r>
                        <a:rPr lang="en-US" altLang="ja-JP" sz="800" b="0" i="0" dirty="0">
                          <a:solidFill>
                            <a:srgbClr val="404040"/>
                          </a:solidFill>
                          <a:effectLst/>
                          <a:latin typeface="メイリオ" panose="020B0604030504040204" pitchFamily="50" charset="-128"/>
                        </a:rPr>
                        <a:t>Web </a:t>
                      </a:r>
                      <a:r>
                        <a:rPr lang="ja-JP" altLang="en-US" sz="800" b="0" i="0" dirty="0">
                          <a:solidFill>
                            <a:srgbClr val="404040"/>
                          </a:solidFill>
                          <a:effectLst/>
                          <a:ea typeface="メイリオ" panose="020B0604030504040204" pitchFamily="50" charset="-128"/>
                        </a:rPr>
                        <a:t>サーバ</a:t>
                      </a:r>
                      <a:r>
                        <a:rPr lang="ja-JP" altLang="en-US" sz="800" b="0" i="0" dirty="0">
                          <a:solidFill>
                            <a:srgbClr val="404040"/>
                          </a:solidFill>
                          <a:effectLst/>
                          <a:latin typeface="メイリオ" panose="020B0604030504040204" pitchFamily="50" charset="-128"/>
                        </a:rPr>
                        <a:t> </a:t>
                      </a:r>
                      <a:r>
                        <a:rPr lang="en-US" altLang="ja-JP" sz="800" b="0" i="0" dirty="0">
                          <a:solidFill>
                            <a:srgbClr val="404040"/>
                          </a:solidFill>
                          <a:effectLst/>
                          <a:latin typeface="メイリオ" panose="020B0604030504040204" pitchFamily="50" charset="-128"/>
                        </a:rPr>
                        <a:t>/ Web </a:t>
                      </a:r>
                      <a:r>
                        <a:rPr lang="ja-JP" altLang="en-US" sz="800" b="0" i="0" dirty="0">
                          <a:solidFill>
                            <a:srgbClr val="404040"/>
                          </a:solidFill>
                          <a:effectLst/>
                          <a:ea typeface="メイリオ" panose="020B0604030504040204" pitchFamily="50" charset="-128"/>
                        </a:rPr>
                        <a:t>アプリケーション</a:t>
                      </a:r>
                      <a:r>
                        <a:rPr lang="ja-JP" altLang="en-US" sz="800" b="0" i="0" dirty="0">
                          <a:solidFill>
                            <a:srgbClr val="404040"/>
                          </a:solidFill>
                          <a:effectLst/>
                          <a:latin typeface="メイリオ" panose="020B0604030504040204" pitchFamily="50" charset="-128"/>
                        </a:rPr>
                        <a:t>​</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just" fontAlgn="base"/>
                      <a:r>
                        <a:rPr lang="en-US" altLang="ja-JP" sz="800" b="0" i="0" dirty="0">
                          <a:solidFill>
                            <a:srgbClr val="404040"/>
                          </a:solidFill>
                          <a:effectLst/>
                          <a:latin typeface="メイリオ" panose="020B0604030504040204" pitchFamily="50" charset="-128"/>
                        </a:rPr>
                        <a:t>Web </a:t>
                      </a:r>
                      <a:r>
                        <a:rPr lang="ja-JP" altLang="en-US" sz="800" b="0" i="0" dirty="0">
                          <a:solidFill>
                            <a:srgbClr val="404040"/>
                          </a:solidFill>
                          <a:effectLst/>
                          <a:ea typeface="メイリオ" panose="020B0604030504040204" pitchFamily="50" charset="-128"/>
                        </a:rPr>
                        <a:t>アプリケーションの脆弱性</a:t>
                      </a:r>
                      <a:endParaRPr lang="en-US" altLang="ja-JP" sz="800" b="0" i="0" dirty="0">
                        <a:solidFill>
                          <a:srgbClr val="404040"/>
                        </a:solidFill>
                        <a:effectLst/>
                        <a:ea typeface="メイリオ" panose="020B0604030504040204" pitchFamily="50" charset="-128"/>
                      </a:endParaRPr>
                    </a:p>
                    <a:p>
                      <a:pPr algn="just" fontAlgn="base"/>
                      <a:r>
                        <a:rPr lang="ja-JP" altLang="en-US" sz="800" b="0" i="0" dirty="0">
                          <a:solidFill>
                            <a:srgbClr val="404040"/>
                          </a:solidFill>
                          <a:effectLst/>
                          <a:ea typeface="メイリオ" panose="020B0604030504040204" pitchFamily="50" charset="-128"/>
                        </a:rPr>
                        <a:t>（</a:t>
                      </a:r>
                      <a:r>
                        <a:rPr lang="en-US" altLang="ja-JP" sz="800" b="0" i="0" dirty="0">
                          <a:solidFill>
                            <a:srgbClr val="404040"/>
                          </a:solidFill>
                          <a:effectLst/>
                          <a:ea typeface="メイリオ" panose="020B0604030504040204" pitchFamily="50" charset="-128"/>
                        </a:rPr>
                        <a:t>XSS, SQL</a:t>
                      </a:r>
                      <a:r>
                        <a:rPr lang="ja-JP" altLang="en-US" sz="800" b="0" i="0" dirty="0">
                          <a:solidFill>
                            <a:srgbClr val="404040"/>
                          </a:solidFill>
                          <a:effectLst/>
                          <a:ea typeface="メイリオ" panose="020B0604030504040204" pitchFamily="50" charset="-128"/>
                        </a:rPr>
                        <a:t>インジェクション、認証周りの脆弱性等）​</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just" fontAlgn="base"/>
                      <a:r>
                        <a:rPr lang="ja-JP" altLang="en-US" sz="800" b="0" i="0" dirty="0">
                          <a:solidFill>
                            <a:srgbClr val="000000"/>
                          </a:solidFill>
                          <a:effectLst/>
                          <a:latin typeface="メイリオ" panose="020B0604030504040204" pitchFamily="50" charset="-128"/>
                          <a:ea typeface="メイリオ" panose="020B0604030504040204" pitchFamily="50" charset="-128"/>
                        </a:rPr>
                        <a:t>￥</a:t>
                      </a:r>
                      <a:r>
                        <a:rPr lang="en-US" altLang="ja-JP" sz="800" b="0" i="0" dirty="0">
                          <a:solidFill>
                            <a:srgbClr val="000000"/>
                          </a:solidFill>
                          <a:effectLst/>
                          <a:latin typeface="メイリオ" panose="020B0604030504040204" pitchFamily="50" charset="-128"/>
                          <a:ea typeface="メイリオ" panose="020B0604030504040204" pitchFamily="50" charset="-128"/>
                        </a:rPr>
                        <a:t>300,000</a:t>
                      </a:r>
                      <a:endParaRPr lang="ja-JP" altLang="en-US" sz="800" b="0" i="0" dirty="0">
                        <a:solidFill>
                          <a:srgbClr val="000000"/>
                        </a:solidFill>
                        <a:effectLst/>
                        <a:latin typeface="メイリオ" panose="020B0604030504040204" pitchFamily="50" charset="-128"/>
                        <a:ea typeface="メイリオ" panose="020B0604030504040204" pitchFamily="50" charset="-128"/>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17575244"/>
                  </a:ext>
                </a:extLst>
              </a:tr>
              <a:tr h="279239">
                <a:tc rowSpan="2">
                  <a:txBody>
                    <a:bodyPr/>
                    <a:lstStyle/>
                    <a:p>
                      <a:pPr algn="l" fontAlgn="base">
                        <a:lnSpc>
                          <a:spcPct val="150000"/>
                        </a:lnSpc>
                      </a:pPr>
                      <a:r>
                        <a:rPr lang="ja-JP" altLang="en-US" sz="800" b="1" i="0" u="none" strike="noStrike" dirty="0">
                          <a:solidFill>
                            <a:srgbClr val="2E4E7F"/>
                          </a:solidFill>
                          <a:effectLst/>
                          <a:ea typeface="メイリオ" panose="020B0604030504040204" pitchFamily="50" charset="-128"/>
                        </a:rPr>
                        <a:t>ネットワーク健康診断</a:t>
                      </a:r>
                      <a:endParaRPr lang="en-US" altLang="ja-JP" sz="800" b="1" i="0" u="none" strike="noStrike" dirty="0">
                        <a:solidFill>
                          <a:srgbClr val="2E4E7F"/>
                        </a:solidFill>
                        <a:effectLst/>
                        <a:ea typeface="メイリオ" panose="020B0604030504040204" pitchFamily="50" charset="-128"/>
                      </a:endParaRPr>
                    </a:p>
                    <a:p>
                      <a:pPr algn="l" fontAlgn="base">
                        <a:lnSpc>
                          <a:spcPct val="150000"/>
                        </a:lnSpc>
                      </a:pPr>
                      <a:r>
                        <a:rPr lang="ja-JP" altLang="en-US" sz="800" b="0" i="0" u="none" strike="noStrike" dirty="0">
                          <a:solidFill>
                            <a:srgbClr val="333333"/>
                          </a:solidFill>
                          <a:effectLst/>
                          <a:ea typeface="Meiryo" panose="020B0604030504040204" pitchFamily="50" charset="-128"/>
                        </a:rPr>
                        <a:t>診断対象のサーバやネットワーク機器上で稼働する</a:t>
                      </a:r>
                      <a:r>
                        <a:rPr lang="en-US" altLang="ja-JP" sz="800" b="0" i="0" u="none" strike="noStrike" dirty="0">
                          <a:solidFill>
                            <a:srgbClr val="333333"/>
                          </a:solidFill>
                          <a:effectLst/>
                          <a:latin typeface="Meiryo" panose="020B0604030504040204" pitchFamily="50" charset="-128"/>
                        </a:rPr>
                        <a:t>OS</a:t>
                      </a:r>
                      <a:r>
                        <a:rPr lang="ja-JP" altLang="en-US" sz="800" b="0" i="0" u="none" strike="noStrike" dirty="0">
                          <a:solidFill>
                            <a:srgbClr val="333333"/>
                          </a:solidFill>
                          <a:effectLst/>
                          <a:ea typeface="Meiryo" panose="020B0604030504040204" pitchFamily="50" charset="-128"/>
                        </a:rPr>
                        <a:t>やミドルウェアに対し、当社がインターネットを経由して診断（調査）を行い、レポートを提供します。</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rowSpan="2">
                  <a:txBody>
                    <a:bodyPr/>
                    <a:lstStyle/>
                    <a:p>
                      <a:pPr algn="l" fontAlgn="base"/>
                      <a:r>
                        <a:rPr lang="en-US" altLang="ja-JP" sz="800" b="0" i="0" dirty="0">
                          <a:solidFill>
                            <a:srgbClr val="404040"/>
                          </a:solidFill>
                          <a:effectLst/>
                          <a:latin typeface="メイリオ" panose="020B0604030504040204" pitchFamily="50" charset="-128"/>
                        </a:rPr>
                        <a:t>Web </a:t>
                      </a:r>
                      <a:r>
                        <a:rPr lang="ja-JP" altLang="en-US" sz="800" b="0" i="0" dirty="0">
                          <a:solidFill>
                            <a:srgbClr val="404040"/>
                          </a:solidFill>
                          <a:effectLst/>
                          <a:ea typeface="メイリオ" panose="020B0604030504040204" pitchFamily="50" charset="-128"/>
                        </a:rPr>
                        <a:t>サーバ</a:t>
                      </a:r>
                      <a:r>
                        <a:rPr lang="ja-JP" altLang="en-US" sz="800" b="0" i="0" dirty="0">
                          <a:solidFill>
                            <a:srgbClr val="404040"/>
                          </a:solidFill>
                          <a:effectLst/>
                          <a:latin typeface="メイリオ" panose="020B0604030504040204" pitchFamily="50" charset="-128"/>
                        </a:rPr>
                        <a:t> </a:t>
                      </a:r>
                      <a:r>
                        <a:rPr lang="en-US" altLang="ja-JP" sz="800" b="0" i="0" dirty="0">
                          <a:solidFill>
                            <a:srgbClr val="404040"/>
                          </a:solidFill>
                          <a:effectLst/>
                          <a:latin typeface="メイリオ" panose="020B0604030504040204" pitchFamily="50" charset="-128"/>
                        </a:rPr>
                        <a:t>/ </a:t>
                      </a:r>
                      <a:r>
                        <a:rPr lang="ja-JP" altLang="en-US" sz="800" b="0" i="0" dirty="0">
                          <a:solidFill>
                            <a:srgbClr val="404040"/>
                          </a:solidFill>
                          <a:effectLst/>
                          <a:ea typeface="メイリオ" panose="020B0604030504040204" pitchFamily="50" charset="-128"/>
                        </a:rPr>
                        <a:t>ルーター</a:t>
                      </a:r>
                      <a:r>
                        <a:rPr lang="ja-JP" altLang="en-US" sz="800" b="0" i="0" dirty="0">
                          <a:solidFill>
                            <a:srgbClr val="404040"/>
                          </a:solidFill>
                          <a:effectLst/>
                          <a:latin typeface="メイリオ" panose="020B0604030504040204" pitchFamily="50" charset="-128"/>
                        </a:rPr>
                        <a:t> </a:t>
                      </a:r>
                      <a:r>
                        <a:rPr lang="en-US" altLang="ja-JP" sz="800" b="0" i="0" dirty="0">
                          <a:solidFill>
                            <a:srgbClr val="404040"/>
                          </a:solidFill>
                          <a:effectLst/>
                          <a:latin typeface="メイリオ" panose="020B0604030504040204" pitchFamily="50" charset="-128"/>
                        </a:rPr>
                        <a:t>/ DNS </a:t>
                      </a:r>
                      <a:r>
                        <a:rPr lang="ja-JP" altLang="en-US" sz="800" b="0" i="0" dirty="0">
                          <a:solidFill>
                            <a:srgbClr val="404040"/>
                          </a:solidFill>
                          <a:effectLst/>
                          <a:ea typeface="メイリオ" panose="020B0604030504040204" pitchFamily="50" charset="-128"/>
                        </a:rPr>
                        <a:t>サーバ</a:t>
                      </a:r>
                      <a:r>
                        <a:rPr lang="ja-JP" altLang="en-US" sz="800" b="0" i="0" dirty="0">
                          <a:solidFill>
                            <a:srgbClr val="404040"/>
                          </a:solidFill>
                          <a:effectLst/>
                          <a:latin typeface="メイリオ" panose="020B0604030504040204" pitchFamily="50" charset="-128"/>
                        </a:rPr>
                        <a:t>​</a:t>
                      </a:r>
                      <a:endParaRPr lang="ja-JP" altLang="en-US" sz="1400" b="0" i="0" dirty="0">
                        <a:solidFill>
                          <a:srgbClr val="000000"/>
                        </a:solidFill>
                        <a:effectLst/>
                      </a:endParaRPr>
                    </a:p>
                    <a:p>
                      <a:pPr algn="l" fontAlgn="base"/>
                      <a:r>
                        <a:rPr lang="en-US" altLang="ja-JP" sz="800" b="0" i="0" dirty="0">
                          <a:solidFill>
                            <a:srgbClr val="404040"/>
                          </a:solidFill>
                          <a:effectLst/>
                          <a:latin typeface="メイリオ" panose="020B0604030504040204" pitchFamily="50" charset="-128"/>
                        </a:rPr>
                        <a:t>Mail </a:t>
                      </a:r>
                      <a:r>
                        <a:rPr lang="ja-JP" altLang="en-US" sz="800" b="0" i="0" dirty="0">
                          <a:solidFill>
                            <a:srgbClr val="404040"/>
                          </a:solidFill>
                          <a:effectLst/>
                          <a:ea typeface="メイリオ" panose="020B0604030504040204" pitchFamily="50" charset="-128"/>
                        </a:rPr>
                        <a:t>サーバ</a:t>
                      </a:r>
                      <a:r>
                        <a:rPr lang="ja-JP" altLang="en-US" sz="800" b="0" i="0" dirty="0">
                          <a:solidFill>
                            <a:srgbClr val="404040"/>
                          </a:solidFill>
                          <a:effectLst/>
                          <a:latin typeface="メイリオ" panose="020B0604030504040204" pitchFamily="50" charset="-128"/>
                        </a:rPr>
                        <a:t> </a:t>
                      </a:r>
                      <a:r>
                        <a:rPr lang="en-US" altLang="ja-JP" sz="800" b="0" i="0" dirty="0">
                          <a:solidFill>
                            <a:srgbClr val="404040"/>
                          </a:solidFill>
                          <a:effectLst/>
                          <a:latin typeface="メイリオ" panose="020B0604030504040204" pitchFamily="50" charset="-128"/>
                        </a:rPr>
                        <a:t>/ </a:t>
                      </a:r>
                      <a:r>
                        <a:rPr lang="en-US" altLang="ja-JP" sz="800" b="0" i="0" dirty="0" err="1">
                          <a:solidFill>
                            <a:srgbClr val="404040"/>
                          </a:solidFill>
                          <a:effectLst/>
                          <a:latin typeface="メイリオ" panose="020B0604030504040204" pitchFamily="50" charset="-128"/>
                        </a:rPr>
                        <a:t>FireWall</a:t>
                      </a:r>
                      <a:r>
                        <a:rPr lang="en-US" altLang="ja-JP" sz="800" b="0" i="0" dirty="0">
                          <a:solidFill>
                            <a:srgbClr val="404040"/>
                          </a:solidFill>
                          <a:effectLst/>
                          <a:latin typeface="メイリオ" panose="020B0604030504040204" pitchFamily="50" charset="-128"/>
                        </a:rPr>
                        <a:t> </a:t>
                      </a:r>
                      <a:r>
                        <a:rPr lang="ja-JP" altLang="en-US" sz="800" b="0" i="0" dirty="0">
                          <a:solidFill>
                            <a:srgbClr val="404040"/>
                          </a:solidFill>
                          <a:effectLst/>
                          <a:ea typeface="メイリオ" panose="020B0604030504040204" pitchFamily="50" charset="-128"/>
                        </a:rPr>
                        <a:t>等​</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just" fontAlgn="base"/>
                      <a:r>
                        <a:rPr lang="ja-JP" altLang="en-US" sz="800" b="0" i="0" dirty="0">
                          <a:solidFill>
                            <a:srgbClr val="404040"/>
                          </a:solidFill>
                          <a:effectLst/>
                          <a:ea typeface="メイリオ" panose="020B0604030504040204" pitchFamily="50" charset="-128"/>
                        </a:rPr>
                        <a:t>ミドルウェアの脆弱性</a:t>
                      </a:r>
                      <a:endParaRPr lang="en-US" altLang="ja-JP" sz="800" b="0" i="0" dirty="0">
                        <a:solidFill>
                          <a:srgbClr val="404040"/>
                        </a:solidFill>
                        <a:effectLst/>
                        <a:ea typeface="メイリオ" panose="020B0604030504040204" pitchFamily="50" charset="-128"/>
                      </a:endParaRPr>
                    </a:p>
                    <a:p>
                      <a:pPr algn="just" fontAlgn="base"/>
                      <a:r>
                        <a:rPr lang="ja-JP" altLang="en-US" sz="800" b="0" i="0" dirty="0">
                          <a:solidFill>
                            <a:srgbClr val="404040"/>
                          </a:solidFill>
                          <a:effectLst/>
                          <a:ea typeface="メイリオ" panose="020B0604030504040204" pitchFamily="50" charset="-128"/>
                        </a:rPr>
                        <a:t>（</a:t>
                      </a:r>
                      <a:r>
                        <a:rPr lang="en-US" sz="800" b="0" i="0" dirty="0">
                          <a:solidFill>
                            <a:srgbClr val="404040"/>
                          </a:solidFill>
                          <a:effectLst/>
                          <a:latin typeface="メイリオ" panose="020B0604030504040204" pitchFamily="50" charset="-128"/>
                        </a:rPr>
                        <a:t>Apache</a:t>
                      </a:r>
                      <a:r>
                        <a:rPr lang="ja-JP" altLang="en-US" sz="800" b="0" i="0" dirty="0">
                          <a:solidFill>
                            <a:srgbClr val="404040"/>
                          </a:solidFill>
                          <a:effectLst/>
                          <a:ea typeface="メイリオ" panose="020B0604030504040204" pitchFamily="50" charset="-128"/>
                        </a:rPr>
                        <a:t>、</a:t>
                      </a:r>
                      <a:r>
                        <a:rPr lang="en-US" sz="800" b="0" i="0" dirty="0">
                          <a:solidFill>
                            <a:srgbClr val="404040"/>
                          </a:solidFill>
                          <a:effectLst/>
                          <a:latin typeface="メイリオ" panose="020B0604030504040204" pitchFamily="50" charset="-128"/>
                        </a:rPr>
                        <a:t>IIS / </a:t>
                      </a:r>
                      <a:r>
                        <a:rPr lang="en-US" sz="800" b="0" i="0" dirty="0" err="1">
                          <a:solidFill>
                            <a:srgbClr val="404040"/>
                          </a:solidFill>
                          <a:effectLst/>
                          <a:latin typeface="メイリオ" panose="020B0604030504040204" pitchFamily="50" charset="-128"/>
                        </a:rPr>
                        <a:t>sendmail</a:t>
                      </a:r>
                      <a:r>
                        <a:rPr lang="en-US" sz="800" b="0" i="0" dirty="0">
                          <a:solidFill>
                            <a:srgbClr val="404040"/>
                          </a:solidFill>
                          <a:effectLst/>
                          <a:latin typeface="メイリオ" panose="020B0604030504040204" pitchFamily="50" charset="-128"/>
                        </a:rPr>
                        <a:t> / bind </a:t>
                      </a:r>
                      <a:r>
                        <a:rPr lang="ja-JP" altLang="en-US" sz="800" b="0" i="0" dirty="0">
                          <a:solidFill>
                            <a:srgbClr val="404040"/>
                          </a:solidFill>
                          <a:effectLst/>
                          <a:ea typeface="メイリオ" panose="020B0604030504040204" pitchFamily="50" charset="-128"/>
                        </a:rPr>
                        <a:t>等）　​</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rowSpan="2">
                  <a:txBody>
                    <a:bodyPr/>
                    <a:lstStyle/>
                    <a:p>
                      <a:pPr algn="just" fontAlgn="base"/>
                      <a:r>
                        <a:rPr lang="ja-JP" altLang="en-US" sz="800" b="0" i="0" dirty="0">
                          <a:solidFill>
                            <a:srgbClr val="000000"/>
                          </a:solidFill>
                          <a:effectLst/>
                          <a:latin typeface="メイリオ" panose="020B0604030504040204" pitchFamily="50" charset="-128"/>
                          <a:ea typeface="メイリオ" panose="020B0604030504040204" pitchFamily="50" charset="-128"/>
                        </a:rPr>
                        <a:t>￥</a:t>
                      </a:r>
                      <a:r>
                        <a:rPr lang="en-US" altLang="ja-JP" sz="800" b="0" i="0" dirty="0">
                          <a:solidFill>
                            <a:srgbClr val="000000"/>
                          </a:solidFill>
                          <a:effectLst/>
                          <a:latin typeface="メイリオ" panose="020B0604030504040204" pitchFamily="50" charset="-128"/>
                          <a:ea typeface="メイリオ" panose="020B0604030504040204" pitchFamily="50" charset="-128"/>
                        </a:rPr>
                        <a:t>200,000</a:t>
                      </a:r>
                      <a:endParaRPr lang="ja-JP" altLang="en-US" sz="800" b="0" i="0" dirty="0">
                        <a:solidFill>
                          <a:srgbClr val="000000"/>
                        </a:solidFill>
                        <a:effectLst/>
                        <a:latin typeface="メイリオ" panose="020B0604030504040204" pitchFamily="50" charset="-128"/>
                        <a:ea typeface="メイリオ" panose="020B0604030504040204" pitchFamily="50" charset="-128"/>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10975148"/>
                  </a:ext>
                </a:extLst>
              </a:tr>
              <a:tr h="132458">
                <a:tc vMerge="1">
                  <a:txBody>
                    <a:bodyPr/>
                    <a:lstStyle/>
                    <a:p>
                      <a:endParaRPr kumimoji="1" lang="ja-JP" altLang="en-US"/>
                    </a:p>
                  </a:txBody>
                  <a:tcPr/>
                </a:tc>
                <a:tc vMerge="1">
                  <a:txBody>
                    <a:bodyPr/>
                    <a:lstStyle/>
                    <a:p>
                      <a:endParaRPr kumimoji="1" lang="ja-JP" altLang="en-US"/>
                    </a:p>
                  </a:txBody>
                  <a:tcPr/>
                </a:tc>
                <a:tc>
                  <a:txBody>
                    <a:bodyPr/>
                    <a:lstStyle/>
                    <a:p>
                      <a:pPr algn="just" fontAlgn="base"/>
                      <a:r>
                        <a:rPr lang="ja-JP" altLang="en-US" sz="800" b="0" i="0" dirty="0">
                          <a:solidFill>
                            <a:srgbClr val="404040"/>
                          </a:solidFill>
                          <a:effectLst/>
                          <a:ea typeface="メイリオ" panose="020B0604030504040204" pitchFamily="50" charset="-128"/>
                        </a:rPr>
                        <a:t>サーバー</a:t>
                      </a:r>
                      <a:r>
                        <a:rPr lang="ja-JP" altLang="en-US" sz="800" b="0" i="0" dirty="0">
                          <a:solidFill>
                            <a:srgbClr val="404040"/>
                          </a:solidFill>
                          <a:effectLst/>
                          <a:latin typeface="メイリオ" panose="020B0604030504040204" pitchFamily="50" charset="-128"/>
                        </a:rPr>
                        <a:t> </a:t>
                      </a:r>
                      <a:r>
                        <a:rPr lang="en-US" sz="800" b="0" i="0" dirty="0">
                          <a:solidFill>
                            <a:srgbClr val="404040"/>
                          </a:solidFill>
                          <a:effectLst/>
                          <a:latin typeface="メイリオ" panose="020B0604030504040204" pitchFamily="50" charset="-128"/>
                        </a:rPr>
                        <a:t>OS </a:t>
                      </a:r>
                      <a:r>
                        <a:rPr lang="ja-JP" altLang="en-US" sz="800" b="0" i="0" dirty="0">
                          <a:solidFill>
                            <a:srgbClr val="404040"/>
                          </a:solidFill>
                          <a:effectLst/>
                          <a:ea typeface="メイリオ" panose="020B0604030504040204" pitchFamily="50" charset="-128"/>
                        </a:rPr>
                        <a:t>の脆弱性（</a:t>
                      </a:r>
                      <a:r>
                        <a:rPr lang="en-US" sz="800" b="0" i="0" dirty="0">
                          <a:solidFill>
                            <a:srgbClr val="404040"/>
                          </a:solidFill>
                          <a:effectLst/>
                          <a:latin typeface="メイリオ" panose="020B0604030504040204" pitchFamily="50" charset="-128"/>
                        </a:rPr>
                        <a:t>Windows / Linux </a:t>
                      </a:r>
                      <a:r>
                        <a:rPr lang="ja-JP" altLang="en-US" sz="800" b="0" i="0" dirty="0">
                          <a:solidFill>
                            <a:srgbClr val="404040"/>
                          </a:solidFill>
                          <a:effectLst/>
                          <a:ea typeface="メイリオ" panose="020B0604030504040204" pitchFamily="50" charset="-128"/>
                        </a:rPr>
                        <a:t>等）</a:t>
                      </a:r>
                      <a:r>
                        <a:rPr lang="ja-JP" altLang="en-US" sz="800" b="0" i="0" dirty="0">
                          <a:solidFill>
                            <a:srgbClr val="404040"/>
                          </a:solidFill>
                          <a:effectLst/>
                          <a:latin typeface="メイリオ" panose="020B0604030504040204" pitchFamily="50" charset="-128"/>
                        </a:rPr>
                        <a:t>​</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vMerge="1">
                  <a:txBody>
                    <a:bodyPr/>
                    <a:lstStyle/>
                    <a:p>
                      <a:pPr algn="just" fontAlgn="base"/>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29635519"/>
                  </a:ext>
                </a:extLst>
              </a:tr>
              <a:tr h="494193">
                <a:tc>
                  <a:txBody>
                    <a:bodyPr/>
                    <a:lstStyle/>
                    <a:p>
                      <a:pPr algn="l" fontAlgn="base">
                        <a:lnSpc>
                          <a:spcPct val="150000"/>
                        </a:lnSpc>
                      </a:pPr>
                      <a:r>
                        <a:rPr lang="en-US" altLang="ja-JP" sz="800" b="1" i="0" u="none" strike="noStrike" dirty="0">
                          <a:solidFill>
                            <a:srgbClr val="32568A"/>
                          </a:solidFill>
                          <a:effectLst/>
                          <a:latin typeface="メイリオ" panose="020B0604030504040204" pitchFamily="50" charset="-128"/>
                        </a:rPr>
                        <a:t>Microsoft 365</a:t>
                      </a:r>
                      <a:r>
                        <a:rPr lang="ja-JP" altLang="en-US" sz="800" b="1" i="0" u="none" strike="noStrike" dirty="0">
                          <a:solidFill>
                            <a:srgbClr val="32568A"/>
                          </a:solidFill>
                          <a:effectLst/>
                          <a:ea typeface="メイリオ" panose="020B0604030504040204" pitchFamily="50" charset="-128"/>
                        </a:rPr>
                        <a:t>健康診断</a:t>
                      </a:r>
                      <a:endParaRPr lang="ja-JP" altLang="en-US" sz="1400" b="0" i="0" dirty="0">
                        <a:solidFill>
                          <a:srgbClr val="000000"/>
                        </a:solidFill>
                        <a:effectLst/>
                      </a:endParaRPr>
                    </a:p>
                    <a:p>
                      <a:pPr algn="l" fontAlgn="base">
                        <a:lnSpc>
                          <a:spcPct val="150000"/>
                        </a:lnSpc>
                      </a:pPr>
                      <a:r>
                        <a:rPr lang="en-US" altLang="ja-JP" sz="800" b="0" i="0" u="none" strike="noStrike" dirty="0">
                          <a:solidFill>
                            <a:srgbClr val="404040"/>
                          </a:solidFill>
                          <a:effectLst/>
                          <a:ea typeface="メイリオ" panose="020B0604030504040204" pitchFamily="50" charset="-128"/>
                        </a:rPr>
                        <a:t>Microsoft 365</a:t>
                      </a:r>
                      <a:r>
                        <a:rPr lang="ja-JP" altLang="en-US" sz="800" b="0" i="0" u="none" strike="noStrike" dirty="0">
                          <a:solidFill>
                            <a:srgbClr val="404040"/>
                          </a:solidFill>
                          <a:effectLst/>
                          <a:ea typeface="メイリオ" panose="020B0604030504040204" pitchFamily="50" charset="-128"/>
                        </a:rPr>
                        <a:t>の管理画面上での設定に対して、セキュリティ上、問題のある設定や脆弱な設定になっていないかを当社が診断を行い、レポートを提供します。</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l" fontAlgn="base"/>
                      <a:r>
                        <a:rPr lang="en-US" sz="800" b="0" i="0" dirty="0">
                          <a:solidFill>
                            <a:srgbClr val="404040"/>
                          </a:solidFill>
                          <a:effectLst/>
                          <a:latin typeface="メイリオ" panose="020B0604030504040204" pitchFamily="50" charset="-128"/>
                        </a:rPr>
                        <a:t>Microsoft 365​</a:t>
                      </a:r>
                      <a:endParaRPr 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just" fontAlgn="base"/>
                      <a:r>
                        <a:rPr lang="ja-JP" altLang="en-US" sz="800" b="0" i="0" dirty="0">
                          <a:solidFill>
                            <a:srgbClr val="404040"/>
                          </a:solidFill>
                          <a:effectLst/>
                          <a:ea typeface="メイリオ" panose="020B0604030504040204" pitchFamily="50" charset="-128"/>
                        </a:rPr>
                        <a:t>管理設定ミスによるリスク（基本認証・多要素認証・ユーザー権限の設定等）</a:t>
                      </a:r>
                      <a:r>
                        <a:rPr lang="ja-JP" altLang="en-US" sz="800" b="0" i="0" dirty="0">
                          <a:solidFill>
                            <a:srgbClr val="404040"/>
                          </a:solidFill>
                          <a:effectLst/>
                          <a:latin typeface="メイリオ" panose="020B0604030504040204" pitchFamily="50" charset="-128"/>
                        </a:rPr>
                        <a:t>​</a:t>
                      </a:r>
                      <a:endParaRPr lang="ja-JP" altLang="en-US" sz="1400" b="0" i="0" dirty="0">
                        <a:solidFill>
                          <a:srgbClr val="000000"/>
                        </a:solidFill>
                        <a:effectLst/>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tc>
                  <a:txBody>
                    <a:bodyPr/>
                    <a:lstStyle/>
                    <a:p>
                      <a:pPr algn="just" fontAlgn="base"/>
                      <a:r>
                        <a:rPr lang="ja-JP" altLang="en-US" sz="800" b="0" i="0" dirty="0">
                          <a:solidFill>
                            <a:srgbClr val="000000"/>
                          </a:solidFill>
                          <a:effectLst/>
                          <a:latin typeface="メイリオ" panose="020B0604030504040204" pitchFamily="50" charset="-128"/>
                          <a:ea typeface="メイリオ" panose="020B0604030504040204" pitchFamily="50" charset="-128"/>
                        </a:rPr>
                        <a:t>￥</a:t>
                      </a:r>
                      <a:r>
                        <a:rPr lang="en-US" altLang="ja-JP" sz="800" b="0" i="0" dirty="0">
                          <a:solidFill>
                            <a:srgbClr val="000000"/>
                          </a:solidFill>
                          <a:effectLst/>
                          <a:latin typeface="メイリオ" panose="020B0604030504040204" pitchFamily="50" charset="-128"/>
                          <a:ea typeface="メイリオ" panose="020B0604030504040204" pitchFamily="50" charset="-128"/>
                        </a:rPr>
                        <a:t>360,000</a:t>
                      </a:r>
                      <a:endParaRPr lang="ja-JP" altLang="en-US" sz="800" b="0" i="0" dirty="0">
                        <a:solidFill>
                          <a:srgbClr val="000000"/>
                        </a:solidFill>
                        <a:effectLst/>
                        <a:latin typeface="メイリオ" panose="020B0604030504040204" pitchFamily="50" charset="-128"/>
                        <a:ea typeface="メイリオ" panose="020B0604030504040204" pitchFamily="50" charset="-128"/>
                      </a:endParaRPr>
                    </a:p>
                  </a:txBody>
                  <a:tcPr marL="72925" marR="72925" marT="36462" marB="36462" anchor="ctr">
                    <a:lnL w="8992" cap="flat" cmpd="sng" algn="ctr">
                      <a:solidFill>
                        <a:srgbClr val="A6A6A6"/>
                      </a:solidFill>
                      <a:prstDash val="solid"/>
                      <a:round/>
                      <a:headEnd type="none" w="med" len="med"/>
                      <a:tailEnd type="none" w="med" len="med"/>
                    </a:lnL>
                    <a:lnR w="8992" cap="flat" cmpd="sng" algn="ctr">
                      <a:solidFill>
                        <a:srgbClr val="A6A6A6"/>
                      </a:solidFill>
                      <a:prstDash val="solid"/>
                      <a:round/>
                      <a:headEnd type="none" w="med" len="med"/>
                      <a:tailEnd type="none" w="med" len="med"/>
                    </a:lnR>
                    <a:lnT w="8992" cap="flat" cmpd="sng" algn="ctr">
                      <a:solidFill>
                        <a:srgbClr val="A6A6A6"/>
                      </a:solidFill>
                      <a:prstDash val="solid"/>
                      <a:round/>
                      <a:headEnd type="none" w="med" len="med"/>
                      <a:tailEnd type="none" w="med" len="med"/>
                    </a:lnT>
                    <a:lnB w="899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62948743"/>
                  </a:ext>
                </a:extLst>
              </a:tr>
            </a:tbl>
          </a:graphicData>
        </a:graphic>
      </p:graphicFrame>
      <p:sp>
        <p:nvSpPr>
          <p:cNvPr id="11" name="テキスト ボックス 10">
            <a:extLst>
              <a:ext uri="{FF2B5EF4-FFF2-40B4-BE49-F238E27FC236}">
                <a16:creationId xmlns:a16="http://schemas.microsoft.com/office/drawing/2014/main" id="{04FB0554-8BB2-A003-70C4-6651E5973489}"/>
              </a:ext>
            </a:extLst>
          </p:cNvPr>
          <p:cNvSpPr txBox="1"/>
          <p:nvPr/>
        </p:nvSpPr>
        <p:spPr>
          <a:xfrm>
            <a:off x="4609806" y="3011343"/>
            <a:ext cx="2896342" cy="200055"/>
          </a:xfrm>
          <a:prstGeom prst="rect">
            <a:avLst/>
          </a:prstGeom>
          <a:noFill/>
        </p:spPr>
        <p:txBody>
          <a:bodyPr wrap="square" rtlCol="0">
            <a:spAutoFit/>
          </a:bodyPr>
          <a:lstStyle/>
          <a:p>
            <a:r>
              <a:rPr kumimoji="1" lang="en-US" altLang="ja-JP" sz="700"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700" dirty="0">
                <a:solidFill>
                  <a:schemeClr val="tx1">
                    <a:lumMod val="65000"/>
                    <a:lumOff val="35000"/>
                  </a:schemeClr>
                </a:solidFill>
                <a:latin typeface="メイリオ" panose="020B0604030504040204" pitchFamily="50" charset="-128"/>
                <a:ea typeface="メイリオ" panose="020B0604030504040204" pitchFamily="50" charset="-128"/>
              </a:rPr>
              <a:t>価格は税抜きです</a:t>
            </a:r>
          </a:p>
        </p:txBody>
      </p:sp>
    </p:spTree>
    <p:extLst>
      <p:ext uri="{BB962C8B-B14F-4D97-AF65-F5344CB8AC3E}">
        <p14:creationId xmlns:p14="http://schemas.microsoft.com/office/powerpoint/2010/main" val="3999285218"/>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7" ma:contentTypeDescription="新しいドキュメントを作成します。" ma:contentTypeScope="" ma:versionID="5c7a993ee9606dd098424905bf2cf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d127740d6985e2ef594be3716ab6a87d"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9234__x6728__x30c6__x30b9__x30c8_ xmlns="79ee9245-d882-4ddc-9b39-e6678e7416f0" xsi:nil="true"/>
    <_x8ca9__x58f2__x5e97_ xmlns="79ee9245-d882-4ddc-9b39-e6678e7416f0" xsi:nil="true"/>
    <_x6570__x5024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documentManagement>
</p:properties>
</file>

<file path=customXml/itemProps1.xml><?xml version="1.0" encoding="utf-8"?>
<ds:datastoreItem xmlns:ds="http://schemas.openxmlformats.org/officeDocument/2006/customXml" ds:itemID="{12F77241-2724-41E5-A9BE-E8A47F8E1E61}">
  <ds:schemaRefs>
    <ds:schemaRef ds:uri="http://schemas.microsoft.com/sharepoint/v3/contenttype/forms"/>
  </ds:schemaRefs>
</ds:datastoreItem>
</file>

<file path=customXml/itemProps2.xml><?xml version="1.0" encoding="utf-8"?>
<ds:datastoreItem xmlns:ds="http://schemas.openxmlformats.org/officeDocument/2006/customXml" ds:itemID="{C4501528-52BA-4C9D-8CDA-E56632B9B6A7}"/>
</file>

<file path=customXml/itemProps3.xml><?xml version="1.0" encoding="utf-8"?>
<ds:datastoreItem xmlns:ds="http://schemas.openxmlformats.org/officeDocument/2006/customXml" ds:itemID="{657767A7-8298-44FE-86DF-077486731250}">
  <ds:schemaRefs>
    <ds:schemaRef ds:uri="office.server.policy"/>
  </ds:schemaRefs>
</ds:datastoreItem>
</file>

<file path=customXml/itemProps4.xml><?xml version="1.0" encoding="utf-8"?>
<ds:datastoreItem xmlns:ds="http://schemas.openxmlformats.org/officeDocument/2006/customXml" ds:itemID="{4DA6DBB9-559E-45F5-A243-4A45D78792BB}">
  <ds:schemaRefs>
    <ds:schemaRef ds:uri="http://purl.org/dc/dcmitype/"/>
    <ds:schemaRef ds:uri="http://schemas.microsoft.com/sharepoint/v3"/>
    <ds:schemaRef ds:uri="http://purl.org/dc/terms/"/>
    <ds:schemaRef ds:uri="http://schemas.openxmlformats.org/package/2006/metadata/core-properties"/>
    <ds:schemaRef ds:uri="http://purl.org/dc/elements/1.1/"/>
    <ds:schemaRef ds:uri="http://www.w3.org/XML/1998/namespace"/>
    <ds:schemaRef ds:uri="f8486722-456f-4c86-9af7-b8b16200fae9"/>
    <ds:schemaRef ds:uri="http://schemas.microsoft.com/office/2006/documentManagement/types"/>
    <ds:schemaRef ds:uri="http://schemas.microsoft.com/office/infopath/2007/PartnerControls"/>
    <ds:schemaRef ds:uri="79ee9245-d882-4ddc-9b39-e6678e7416f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1280</TotalTime>
  <Words>523</Words>
  <Application>Microsoft Office PowerPoint</Application>
  <PresentationFormat>A4 210 x 297 mm</PresentationFormat>
  <Paragraphs>65</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Meiryo UI</vt:lpstr>
      <vt:lpstr>Meiryo</vt:lpstr>
      <vt:lpstr>Meiryo</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大道知子</dc:creator>
  <cp:lastModifiedBy>入谷 茜</cp:lastModifiedBy>
  <cp:revision>23</cp:revision>
  <cp:lastPrinted>2022-03-22T02:42:26Z</cp:lastPrinted>
  <dcterms:modified xsi:type="dcterms:W3CDTF">2023-06-30T06:51:44Z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