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3"/>
  </p:sldMasterIdLst>
  <p:sldIdLst>
    <p:sldId id="256" r:id="rId4"/>
    <p:sldId id="260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B96"/>
    <a:srgbClr val="9DE8FF"/>
    <a:srgbClr val="E435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C6F9864-B804-4432-AA75-C073F0B3B419}" v="5" dt="2024-04-02T07:52:05.2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>
        <p:scale>
          <a:sx n="100" d="100"/>
          <a:sy n="100" d="100"/>
        </p:scale>
        <p:origin x="1896" y="72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microsoft.com/office/2015/10/relationships/revisionInfo" Target="revisionInfo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22447-FC3F-4A77-8175-68CEEA92410D}" type="datetimeFigureOut">
              <a:rPr kumimoji="1" lang="ja-JP" altLang="en-US" smtClean="0"/>
              <a:t>2024/4/2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8775E-A799-4CE5-82C9-EE718CABD9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0690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22447-FC3F-4A77-8175-68CEEA92410D}" type="datetimeFigureOut">
              <a:rPr kumimoji="1" lang="ja-JP" altLang="en-US" smtClean="0"/>
              <a:t>2024/4/2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8775E-A799-4CE5-82C9-EE718CABD9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767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22447-FC3F-4A77-8175-68CEEA92410D}" type="datetimeFigureOut">
              <a:rPr kumimoji="1" lang="ja-JP" altLang="en-US" smtClean="0"/>
              <a:t>2024/4/2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8775E-A799-4CE5-82C9-EE718CABD9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5159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22447-FC3F-4A77-8175-68CEEA92410D}" type="datetimeFigureOut">
              <a:rPr kumimoji="1" lang="ja-JP" altLang="en-US" smtClean="0"/>
              <a:t>2024/4/2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8775E-A799-4CE5-82C9-EE718CABD9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8431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22447-FC3F-4A77-8175-68CEEA92410D}" type="datetimeFigureOut">
              <a:rPr kumimoji="1" lang="ja-JP" altLang="en-US" smtClean="0"/>
              <a:t>2024/4/2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8775E-A799-4CE5-82C9-EE718CABD9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9744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22447-FC3F-4A77-8175-68CEEA92410D}" type="datetimeFigureOut">
              <a:rPr kumimoji="1" lang="ja-JP" altLang="en-US" smtClean="0"/>
              <a:t>2024/4/2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8775E-A799-4CE5-82C9-EE718CABD9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734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22447-FC3F-4A77-8175-68CEEA92410D}" type="datetimeFigureOut">
              <a:rPr kumimoji="1" lang="ja-JP" altLang="en-US" smtClean="0"/>
              <a:t>2024/4/2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8775E-A799-4CE5-82C9-EE718CABD9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8707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22447-FC3F-4A77-8175-68CEEA92410D}" type="datetimeFigureOut">
              <a:rPr kumimoji="1" lang="ja-JP" altLang="en-US" smtClean="0"/>
              <a:t>2024/4/2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8775E-A799-4CE5-82C9-EE718CABD9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7759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22447-FC3F-4A77-8175-68CEEA92410D}" type="datetimeFigureOut">
              <a:rPr kumimoji="1" lang="ja-JP" altLang="en-US" smtClean="0"/>
              <a:t>2024/4/2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8775E-A799-4CE5-82C9-EE718CABD9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5398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22447-FC3F-4A77-8175-68CEEA92410D}" type="datetimeFigureOut">
              <a:rPr kumimoji="1" lang="ja-JP" altLang="en-US" smtClean="0"/>
              <a:t>2024/4/2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8775E-A799-4CE5-82C9-EE718CABD9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4163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22447-FC3F-4A77-8175-68CEEA92410D}" type="datetimeFigureOut">
              <a:rPr kumimoji="1" lang="ja-JP" altLang="en-US" smtClean="0"/>
              <a:t>2024/4/2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8775E-A799-4CE5-82C9-EE718CABD9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5196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222447-FC3F-4A77-8175-68CEEA92410D}" type="datetimeFigureOut">
              <a:rPr kumimoji="1" lang="ja-JP" altLang="en-US" smtClean="0"/>
              <a:t>2024/4/2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8775E-A799-4CE5-82C9-EE718CABD9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7598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hyperlink" Target="https://www.soliton.co.jp/smarton/newfa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1.wdp"/><Relationship Id="rId7" Type="http://schemas.openxmlformats.org/officeDocument/2006/relationships/image" Target="../media/image13.png"/><Relationship Id="rId12" Type="http://schemas.openxmlformats.org/officeDocument/2006/relationships/image" Target="../media/image18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1D89FE35-2663-4C56-A8EA-40603C1488BA}"/>
              </a:ext>
            </a:extLst>
          </p:cNvPr>
          <p:cNvSpPr/>
          <p:nvPr/>
        </p:nvSpPr>
        <p:spPr>
          <a:xfrm>
            <a:off x="-11785" y="5609726"/>
            <a:ext cx="6878580" cy="81999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FBFDD519-A7E5-5AE6-9038-EF72DB3D3763}"/>
              </a:ext>
            </a:extLst>
          </p:cNvPr>
          <p:cNvSpPr/>
          <p:nvPr/>
        </p:nvSpPr>
        <p:spPr>
          <a:xfrm>
            <a:off x="8795" y="662950"/>
            <a:ext cx="6858000" cy="13750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4" name="図 3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8D42293C-3E9A-EE6F-0CE2-C7CFAA55F5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58" y="181560"/>
            <a:ext cx="1295893" cy="335100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E5BE7EBE-C07F-C4B2-57A0-D770F7370FDD}"/>
              </a:ext>
            </a:extLst>
          </p:cNvPr>
          <p:cNvSpPr/>
          <p:nvPr/>
        </p:nvSpPr>
        <p:spPr>
          <a:xfrm>
            <a:off x="295157" y="763598"/>
            <a:ext cx="6264696" cy="12241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en-US" altLang="ja-JP" sz="28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Windows</a:t>
            </a:r>
            <a:r>
              <a:rPr kumimoji="1" lang="ja-JP" altLang="en-US" sz="28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 </a:t>
            </a:r>
            <a:r>
              <a:rPr kumimoji="1" lang="en-US" altLang="ja-JP" sz="28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11</a:t>
            </a:r>
            <a:r>
              <a:rPr kumimoji="1" lang="ja-JP" altLang="en-US" sz="28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から</a:t>
            </a:r>
            <a:endParaRPr kumimoji="1" lang="en-US" altLang="ja-JP" sz="28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en-US" altLang="ja-JP" sz="36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“ </a:t>
            </a:r>
            <a:r>
              <a:rPr kumimoji="1" lang="ja-JP" altLang="en-US" sz="36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パスレス</a:t>
            </a:r>
            <a:r>
              <a:rPr kumimoji="1" lang="ja-JP" altLang="en-US" sz="105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 </a:t>
            </a:r>
            <a:r>
              <a:rPr kumimoji="1" lang="en-US" altLang="ja-JP" sz="36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”</a:t>
            </a:r>
            <a:r>
              <a:rPr kumimoji="1" lang="ja-JP" altLang="en-US" sz="28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を始めてみませんか？</a:t>
            </a:r>
            <a:endParaRPr kumimoji="1" lang="en-US" altLang="ja-JP" sz="28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39E080E1-01C9-8778-5D21-5096C630DAFB}"/>
              </a:ext>
            </a:extLst>
          </p:cNvPr>
          <p:cNvGrpSpPr>
            <a:grpSpLocks noChangeAspect="1"/>
          </p:cNvGrpSpPr>
          <p:nvPr/>
        </p:nvGrpSpPr>
        <p:grpSpPr>
          <a:xfrm>
            <a:off x="2745902" y="2950943"/>
            <a:ext cx="999509" cy="1224505"/>
            <a:chOff x="4793801" y="1705905"/>
            <a:chExt cx="1033310" cy="1231019"/>
          </a:xfrm>
          <a:effectLst/>
        </p:grpSpPr>
        <p:pic>
          <p:nvPicPr>
            <p:cNvPr id="6" name="Picture 7">
              <a:extLst>
                <a:ext uri="{FF2B5EF4-FFF2-40B4-BE49-F238E27FC236}">
                  <a16:creationId xmlns:a16="http://schemas.microsoft.com/office/drawing/2014/main" id="{11B725E0-3AEC-AE1F-B279-FF4B70B589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3801" y="1705905"/>
              <a:ext cx="1033310" cy="434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8" name="グループ化 7">
              <a:extLst>
                <a:ext uri="{FF2B5EF4-FFF2-40B4-BE49-F238E27FC236}">
                  <a16:creationId xmlns:a16="http://schemas.microsoft.com/office/drawing/2014/main" id="{6DD94FBD-9EC6-D7AB-F045-80731852A2FA}"/>
                </a:ext>
              </a:extLst>
            </p:cNvPr>
            <p:cNvGrpSpPr/>
            <p:nvPr/>
          </p:nvGrpSpPr>
          <p:grpSpPr>
            <a:xfrm>
              <a:off x="4933243" y="1898829"/>
              <a:ext cx="754425" cy="1038095"/>
              <a:chOff x="8316416" y="2569916"/>
              <a:chExt cx="618223" cy="850680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0545F384-4510-A02E-0863-17F9F8353F6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8316416" y="2569916"/>
                <a:ext cx="618223" cy="8506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6">
                <a:extLst>
                  <a:ext uri="{FF2B5EF4-FFF2-40B4-BE49-F238E27FC236}">
                    <a16:creationId xmlns:a16="http://schemas.microsoft.com/office/drawing/2014/main" id="{1407F361-DFE4-C12F-41F3-370E4851365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83383" y="2975162"/>
                <a:ext cx="46706" cy="530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1" name="Picture 6">
                <a:extLst>
                  <a:ext uri="{FF2B5EF4-FFF2-40B4-BE49-F238E27FC236}">
                    <a16:creationId xmlns:a16="http://schemas.microsoft.com/office/drawing/2014/main" id="{40F1B212-81B9-E3F1-326D-4E9887BA9B6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8521430" y="2974376"/>
                <a:ext cx="45719" cy="519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9FAB5014-2A8B-D1E6-F21D-87E595005577}"/>
              </a:ext>
            </a:extLst>
          </p:cNvPr>
          <p:cNvSpPr/>
          <p:nvPr/>
        </p:nvSpPr>
        <p:spPr>
          <a:xfrm>
            <a:off x="-76073" y="4485915"/>
            <a:ext cx="6974560" cy="8802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altLang="ja-JP" sz="14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Windows10</a:t>
            </a:r>
            <a:r>
              <a:rPr lang="ja-JP" altLang="en-US" sz="14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のサポート終了が間近に迫り、</a:t>
            </a:r>
            <a:endParaRPr lang="en-US" altLang="ja-JP" sz="1400" b="1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メイリオ" panose="020B0604030504040204" pitchFamily="50" charset="-128"/>
            </a:endParaRPr>
          </a:p>
          <a:p>
            <a:pPr algn="ctr">
              <a:lnSpc>
                <a:spcPct val="120000"/>
              </a:lnSpc>
            </a:pPr>
            <a:r>
              <a:rPr kumimoji="1" lang="en-US" altLang="ja-JP" sz="14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Windows11</a:t>
            </a:r>
            <a:r>
              <a:rPr kumimoji="1" lang="ja-JP" altLang="en-US" sz="14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へ移行・</a:t>
            </a:r>
            <a:r>
              <a:rPr kumimoji="1" lang="en-US" altLang="ja-JP" sz="14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PC</a:t>
            </a:r>
            <a:r>
              <a:rPr kumimoji="1" lang="ja-JP" altLang="en-US" sz="14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買い替えに合わせて、“セキュリティ強化”の一環として　</a:t>
            </a:r>
            <a:endParaRPr kumimoji="1" lang="en-US" altLang="ja-JP" sz="1400" b="1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メイリオ" panose="020B0604030504040204" pitchFamily="50" charset="-128"/>
            </a:endParaRPr>
          </a:p>
          <a:p>
            <a:pPr algn="ctr">
              <a:lnSpc>
                <a:spcPct val="120000"/>
              </a:lnSpc>
            </a:pPr>
            <a:r>
              <a:rPr kumimoji="1" lang="ja-JP" altLang="en-US" sz="1400" b="1" dirty="0">
                <a:solidFill>
                  <a:srgbClr val="C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パスワードレス運用</a:t>
            </a:r>
            <a:r>
              <a:rPr kumimoji="1" lang="ja-JP" altLang="en-US" sz="14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として「顔認証」を導入する組織が増えています。</a:t>
            </a:r>
            <a:endParaRPr kumimoji="1" lang="en-US" altLang="ja-JP" sz="1400" b="1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13" name="吹き出し: 角を丸めた四角形 12">
            <a:extLst>
              <a:ext uri="{FF2B5EF4-FFF2-40B4-BE49-F238E27FC236}">
                <a16:creationId xmlns:a16="http://schemas.microsoft.com/office/drawing/2014/main" id="{CE6C6D99-CC53-D236-88B7-85DA89BFD0B5}"/>
              </a:ext>
            </a:extLst>
          </p:cNvPr>
          <p:cNvSpPr/>
          <p:nvPr/>
        </p:nvSpPr>
        <p:spPr>
          <a:xfrm>
            <a:off x="160494" y="2768590"/>
            <a:ext cx="2551329" cy="697364"/>
          </a:xfrm>
          <a:prstGeom prst="wedgeRoundRectCallout">
            <a:avLst>
              <a:gd name="adj1" fmla="val 46423"/>
              <a:gd name="adj2" fmla="val 79086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Windows 10 </a:t>
            </a:r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サポート終了</a:t>
            </a:r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2025</a:t>
            </a: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</a:t>
            </a:r>
            <a:r>
              <a:rPr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10</a:t>
            </a: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月</a:t>
            </a:r>
            <a:r>
              <a:rPr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14</a:t>
            </a: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日</a:t>
            </a:r>
            <a:endParaRPr kumimoji="1" lang="ja-JP" altLang="en-US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5" name="吹き出し: 角を丸めた四角形 14">
            <a:extLst>
              <a:ext uri="{FF2B5EF4-FFF2-40B4-BE49-F238E27FC236}">
                <a16:creationId xmlns:a16="http://schemas.microsoft.com/office/drawing/2014/main" id="{D195E5D8-4B5B-6738-A2B7-EAF2597EA5F2}"/>
              </a:ext>
            </a:extLst>
          </p:cNvPr>
          <p:cNvSpPr/>
          <p:nvPr/>
        </p:nvSpPr>
        <p:spPr>
          <a:xfrm>
            <a:off x="3429000" y="2395627"/>
            <a:ext cx="2738922" cy="551407"/>
          </a:xfrm>
          <a:prstGeom prst="wedgeRoundRectCallout">
            <a:avLst>
              <a:gd name="adj1" fmla="val -32383"/>
              <a:gd name="adj2" fmla="val 104256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テレワーク・モバイルワークの</a:t>
            </a: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セキュリティ</a:t>
            </a:r>
            <a:endParaRPr kumimoji="1" lang="ja-JP" altLang="en-US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7" name="吹き出し: 角を丸めた四角形 16">
            <a:extLst>
              <a:ext uri="{FF2B5EF4-FFF2-40B4-BE49-F238E27FC236}">
                <a16:creationId xmlns:a16="http://schemas.microsoft.com/office/drawing/2014/main" id="{8C217B9B-3D50-5E8D-6C40-B248AF62A5C7}"/>
              </a:ext>
            </a:extLst>
          </p:cNvPr>
          <p:cNvSpPr/>
          <p:nvPr/>
        </p:nvSpPr>
        <p:spPr>
          <a:xfrm>
            <a:off x="3991600" y="3576611"/>
            <a:ext cx="2207574" cy="551407"/>
          </a:xfrm>
          <a:prstGeom prst="wedgeRoundRectCallout">
            <a:avLst>
              <a:gd name="adj1" fmla="val -57526"/>
              <a:gd name="adj2" fmla="val -11679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パスワードの漏えい</a:t>
            </a:r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使いまわし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0CACF58B-A3F7-ED37-5A7C-A2497D14FD59}"/>
              </a:ext>
            </a:extLst>
          </p:cNvPr>
          <p:cNvSpPr txBox="1"/>
          <p:nvPr/>
        </p:nvSpPr>
        <p:spPr>
          <a:xfrm>
            <a:off x="3162753" y="5677436"/>
            <a:ext cx="3951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　                       </a:t>
            </a:r>
            <a:r>
              <a:rPr kumimoji="1" lang="ja-JP" altLang="en-US" sz="3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顔認証</a:t>
            </a:r>
            <a:endParaRPr kumimoji="1" lang="ja-JP" altLang="en-US" sz="20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4" name="楕円 43">
            <a:extLst>
              <a:ext uri="{FF2B5EF4-FFF2-40B4-BE49-F238E27FC236}">
                <a16:creationId xmlns:a16="http://schemas.microsoft.com/office/drawing/2014/main" id="{C10824CB-C2F2-4DC6-CE37-D8FF36F1013A}"/>
              </a:ext>
            </a:extLst>
          </p:cNvPr>
          <p:cNvSpPr/>
          <p:nvPr/>
        </p:nvSpPr>
        <p:spPr>
          <a:xfrm>
            <a:off x="3773743" y="6710043"/>
            <a:ext cx="2459998" cy="565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endParaRPr kumimoji="1" lang="ja-JP" altLang="en-US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39E1FA35-C83C-39E6-799B-47811895A95B}"/>
              </a:ext>
            </a:extLst>
          </p:cNvPr>
          <p:cNvSpPr txBox="1"/>
          <p:nvPr/>
        </p:nvSpPr>
        <p:spPr>
          <a:xfrm>
            <a:off x="3898334" y="6787771"/>
            <a:ext cx="2210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認証が速い</a:t>
            </a:r>
          </a:p>
        </p:txBody>
      </p:sp>
      <p:sp>
        <p:nvSpPr>
          <p:cNvPr id="39" name="楕円 38">
            <a:extLst>
              <a:ext uri="{FF2B5EF4-FFF2-40B4-BE49-F238E27FC236}">
                <a16:creationId xmlns:a16="http://schemas.microsoft.com/office/drawing/2014/main" id="{4E6E88CF-5E22-A5C7-37B5-64598693CC11}"/>
              </a:ext>
            </a:extLst>
          </p:cNvPr>
          <p:cNvSpPr/>
          <p:nvPr/>
        </p:nvSpPr>
        <p:spPr>
          <a:xfrm>
            <a:off x="3797653" y="7872535"/>
            <a:ext cx="2459998" cy="565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endParaRPr kumimoji="1" lang="ja-JP" altLang="en-US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CDADA3D2-A077-4B7B-9630-224196ED08E3}"/>
              </a:ext>
            </a:extLst>
          </p:cNvPr>
          <p:cNvSpPr txBox="1"/>
          <p:nvPr/>
        </p:nvSpPr>
        <p:spPr>
          <a:xfrm>
            <a:off x="3922243" y="7996895"/>
            <a:ext cx="2210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不正利用防止</a:t>
            </a:r>
          </a:p>
        </p:txBody>
      </p:sp>
      <p:sp>
        <p:nvSpPr>
          <p:cNvPr id="37" name="楕円 36">
            <a:extLst>
              <a:ext uri="{FF2B5EF4-FFF2-40B4-BE49-F238E27FC236}">
                <a16:creationId xmlns:a16="http://schemas.microsoft.com/office/drawing/2014/main" id="{B443F574-44E4-3193-D6D5-6CE045441917}"/>
              </a:ext>
            </a:extLst>
          </p:cNvPr>
          <p:cNvSpPr/>
          <p:nvPr/>
        </p:nvSpPr>
        <p:spPr>
          <a:xfrm>
            <a:off x="3797653" y="7300123"/>
            <a:ext cx="2459998" cy="565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endParaRPr kumimoji="1" lang="ja-JP" altLang="en-US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BD1A1EA6-83FA-D2B7-BBED-E412B3BC89AC}"/>
              </a:ext>
            </a:extLst>
          </p:cNvPr>
          <p:cNvSpPr txBox="1"/>
          <p:nvPr/>
        </p:nvSpPr>
        <p:spPr>
          <a:xfrm>
            <a:off x="3922243" y="7424483"/>
            <a:ext cx="2210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周辺機器不要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963CD90F-CAF2-E925-EB4C-9854D10F8443}"/>
              </a:ext>
            </a:extLst>
          </p:cNvPr>
          <p:cNvSpPr txBox="1"/>
          <p:nvPr/>
        </p:nvSpPr>
        <p:spPr>
          <a:xfrm>
            <a:off x="5628311" y="7430123"/>
            <a:ext cx="55032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endParaRPr kumimoji="1" lang="ja-JP" altLang="en-US" sz="7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48" name="図 47">
            <a:extLst>
              <a:ext uri="{FF2B5EF4-FFF2-40B4-BE49-F238E27FC236}">
                <a16:creationId xmlns:a16="http://schemas.microsoft.com/office/drawing/2014/main" id="{25A16B91-ED10-8C51-DF5E-5F5CBC097E9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66" y="6732113"/>
            <a:ext cx="3194629" cy="1796129"/>
          </a:xfrm>
          <a:prstGeom prst="rect">
            <a:avLst/>
          </a:prstGeom>
        </p:spPr>
      </p:pic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9ACD0C27-1154-C519-2BF0-F2B3598BA718}"/>
              </a:ext>
            </a:extLst>
          </p:cNvPr>
          <p:cNvSpPr/>
          <p:nvPr/>
        </p:nvSpPr>
        <p:spPr>
          <a:xfrm>
            <a:off x="5162814" y="8467769"/>
            <a:ext cx="1162913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en-US" altLang="ja-JP" sz="7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※PC</a:t>
            </a:r>
            <a:r>
              <a:rPr kumimoji="1" lang="ja-JP" altLang="en-US" sz="7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内蔵カメラ利用時</a:t>
            </a:r>
            <a:endParaRPr kumimoji="1" lang="en-US" altLang="ja-JP" sz="700" dirty="0">
              <a:latin typeface="BIZ UDPゴシック" panose="020B0400000000000000" pitchFamily="50" charset="-128"/>
              <a:ea typeface="BIZ UDPゴシック" panose="020B0400000000000000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4DC65FE5-C3E4-8C98-72CE-81C7A1A0148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66207" y="5823726"/>
            <a:ext cx="2094815" cy="362229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AE27ACF-83F9-7C79-EB18-9DE9E4539CCB}"/>
              </a:ext>
            </a:extLst>
          </p:cNvPr>
          <p:cNvSpPr txBox="1"/>
          <p:nvPr/>
        </p:nvSpPr>
        <p:spPr>
          <a:xfrm>
            <a:off x="2334768" y="9476647"/>
            <a:ext cx="282804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ja-JP" sz="1050" b="1" u="sng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Times New Roman" panose="02020603050405020304" pitchFamily="18" charset="0"/>
                <a:hlinkClick r:id="rId9"/>
              </a:rPr>
              <a:t>https://www.soliton.co.jp/smarton/newfa</a:t>
            </a:r>
            <a:endParaRPr lang="ja-JP" altLang="ja-JP" sz="1050" b="1" u="sng" kern="1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Yu Gothic UI" panose="020B0500000000000000" pitchFamily="50" charset="-128"/>
              <a:ea typeface="Yu Gothic UI" panose="020B0500000000000000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24" name="図 23">
            <a:extLst>
              <a:ext uri="{FF2B5EF4-FFF2-40B4-BE49-F238E27FC236}">
                <a16:creationId xmlns:a16="http://schemas.microsoft.com/office/drawing/2014/main" id="{85FEF59D-DBA6-966F-3B33-499D6D8C706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43962" y="8875076"/>
            <a:ext cx="1009848" cy="1009848"/>
          </a:xfrm>
          <a:prstGeom prst="rect">
            <a:avLst/>
          </a:prstGeom>
        </p:spPr>
      </p:pic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6685B089-3F86-822A-9C2F-9709B9F846FA}"/>
              </a:ext>
            </a:extLst>
          </p:cNvPr>
          <p:cNvSpPr txBox="1"/>
          <p:nvPr/>
        </p:nvSpPr>
        <p:spPr>
          <a:xfrm>
            <a:off x="2287698" y="9050665"/>
            <a:ext cx="3427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>
                <a:solidFill>
                  <a:srgbClr val="003B96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顔認証エンジンデモ動画公開中</a:t>
            </a:r>
            <a:r>
              <a:rPr kumimoji="1" lang="en-US" altLang="ja-JP" b="1" dirty="0">
                <a:solidFill>
                  <a:srgbClr val="003B96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!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F1006A3-D2C6-026E-F561-5054ED8D95F0}"/>
              </a:ext>
            </a:extLst>
          </p:cNvPr>
          <p:cNvSpPr txBox="1"/>
          <p:nvPr/>
        </p:nvSpPr>
        <p:spPr>
          <a:xfrm>
            <a:off x="-20580" y="5701025"/>
            <a:ext cx="34925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3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パスレスに最適！</a:t>
            </a:r>
            <a:endParaRPr kumimoji="1" lang="ja-JP" altLang="en-US" sz="20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2E9284BE-B49F-4107-8335-939957F014F4}"/>
              </a:ext>
            </a:extLst>
          </p:cNvPr>
          <p:cNvSpPr txBox="1"/>
          <p:nvPr/>
        </p:nvSpPr>
        <p:spPr>
          <a:xfrm>
            <a:off x="3025066" y="311064"/>
            <a:ext cx="3787711" cy="3385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ja-JP" sz="16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Windows10</a:t>
            </a:r>
            <a:r>
              <a:rPr lang="ja-JP" altLang="en-US" sz="16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 サポート終了目前！</a:t>
            </a:r>
            <a:endParaRPr lang="ja-JP" altLang="en-US" sz="1600" dirty="0"/>
          </a:p>
        </p:txBody>
      </p: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9C697EA0-42E4-412F-8DF1-ED310BD585F0}"/>
              </a:ext>
            </a:extLst>
          </p:cNvPr>
          <p:cNvCxnSpPr/>
          <p:nvPr/>
        </p:nvCxnSpPr>
        <p:spPr>
          <a:xfrm>
            <a:off x="-11785" y="5601843"/>
            <a:ext cx="687858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D9EC6DD3-F001-466E-9604-2E5805E1C370}"/>
              </a:ext>
            </a:extLst>
          </p:cNvPr>
          <p:cNvCxnSpPr/>
          <p:nvPr/>
        </p:nvCxnSpPr>
        <p:spPr>
          <a:xfrm>
            <a:off x="-20580" y="6438900"/>
            <a:ext cx="687858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7090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C7C429-1CC4-2BDE-C887-AB6DB00EE2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正方形/長方形 60">
            <a:extLst>
              <a:ext uri="{FF2B5EF4-FFF2-40B4-BE49-F238E27FC236}">
                <a16:creationId xmlns:a16="http://schemas.microsoft.com/office/drawing/2014/main" id="{93583FB9-8ED3-378B-8926-6A252432E000}"/>
              </a:ext>
            </a:extLst>
          </p:cNvPr>
          <p:cNvSpPr/>
          <p:nvPr/>
        </p:nvSpPr>
        <p:spPr>
          <a:xfrm>
            <a:off x="2743200" y="8885591"/>
            <a:ext cx="4023868" cy="96815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295D91FB-0082-BA88-2E6C-0F25380CD919}"/>
              </a:ext>
            </a:extLst>
          </p:cNvPr>
          <p:cNvGrpSpPr/>
          <p:nvPr/>
        </p:nvGrpSpPr>
        <p:grpSpPr>
          <a:xfrm>
            <a:off x="0" y="8191"/>
            <a:ext cx="6858000" cy="1844659"/>
            <a:chOff x="0" y="-37323"/>
            <a:chExt cx="6858000" cy="1378035"/>
          </a:xfrm>
        </p:grpSpPr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F08E6DB4-8EB5-8445-5B6F-58B43CCF029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37323"/>
              <a:ext cx="6858000" cy="1378035"/>
            </a:xfrm>
            <a:prstGeom prst="rect">
              <a:avLst/>
            </a:prstGeom>
          </p:spPr>
        </p:pic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B228726F-455B-CBDF-A5D0-1285B4D05D87}"/>
                </a:ext>
              </a:extLst>
            </p:cNvPr>
            <p:cNvSpPr/>
            <p:nvPr/>
          </p:nvSpPr>
          <p:spPr>
            <a:xfrm>
              <a:off x="0" y="-37323"/>
              <a:ext cx="6858000" cy="1378034"/>
            </a:xfrm>
            <a:prstGeom prst="rect">
              <a:avLst/>
            </a:prstGeom>
            <a:gradFill flip="none" rotWithShape="1">
              <a:gsLst>
                <a:gs pos="72000">
                  <a:schemeClr val="bg1">
                    <a:alpha val="51000"/>
                  </a:schemeClr>
                </a:gs>
                <a:gs pos="1000">
                  <a:schemeClr val="bg1">
                    <a:alpha val="69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</p:grp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59E2191-141C-BA05-0738-39FD2462DC76}"/>
              </a:ext>
            </a:extLst>
          </p:cNvPr>
          <p:cNvSpPr txBox="1"/>
          <p:nvPr/>
        </p:nvSpPr>
        <p:spPr>
          <a:xfrm>
            <a:off x="569539" y="926153"/>
            <a:ext cx="44203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18</a:t>
            </a:r>
            <a:r>
              <a:rPr kumimoji="1" lang="ja-JP" altLang="en-US" sz="3200" b="1" dirty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年連続 </a:t>
            </a:r>
            <a:r>
              <a:rPr lang="ja-JP" altLang="en-US" sz="3200" b="1" dirty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国内シェア</a:t>
            </a:r>
            <a:endParaRPr kumimoji="1" lang="ja-JP" altLang="en-US" sz="3600" b="1" dirty="0">
              <a:solidFill>
                <a:schemeClr val="tx2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BC5CB822-431F-A8DB-49E4-60850842954D}"/>
              </a:ext>
            </a:extLst>
          </p:cNvPr>
          <p:cNvGrpSpPr/>
          <p:nvPr/>
        </p:nvGrpSpPr>
        <p:grpSpPr>
          <a:xfrm>
            <a:off x="4935157" y="468261"/>
            <a:ext cx="1106940" cy="1008112"/>
            <a:chOff x="605513" y="3803246"/>
            <a:chExt cx="1022592" cy="949086"/>
          </a:xfrm>
        </p:grpSpPr>
        <p:sp>
          <p:nvSpPr>
            <p:cNvPr id="13" name="楕円 12">
              <a:extLst>
                <a:ext uri="{FF2B5EF4-FFF2-40B4-BE49-F238E27FC236}">
                  <a16:creationId xmlns:a16="http://schemas.microsoft.com/office/drawing/2014/main" id="{25EA8A89-4C11-D18F-47E7-A8E103714523}"/>
                </a:ext>
              </a:extLst>
            </p:cNvPr>
            <p:cNvSpPr/>
            <p:nvPr/>
          </p:nvSpPr>
          <p:spPr>
            <a:xfrm>
              <a:off x="605513" y="3803246"/>
              <a:ext cx="949086" cy="94908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2B86ECE3-AED3-976F-98FE-82D3DBFB04D9}"/>
                </a:ext>
              </a:extLst>
            </p:cNvPr>
            <p:cNvSpPr txBox="1"/>
            <p:nvPr/>
          </p:nvSpPr>
          <p:spPr>
            <a:xfrm>
              <a:off x="607144" y="3989474"/>
              <a:ext cx="1020961" cy="6084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>
                  <a:solidFill>
                    <a:srgbClr val="00206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No.</a:t>
              </a:r>
              <a:r>
                <a:rPr kumimoji="1" lang="en-US" altLang="ja-JP" sz="3600" b="1" dirty="0">
                  <a:solidFill>
                    <a:srgbClr val="00206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1</a:t>
              </a:r>
              <a:endParaRPr kumimoji="1" lang="ja-JP" altLang="en-US" sz="28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F9CEEE85-39CB-08AB-9F0D-F2C26999D640}"/>
              </a:ext>
            </a:extLst>
          </p:cNvPr>
          <p:cNvSpPr txBox="1"/>
          <p:nvPr/>
        </p:nvSpPr>
        <p:spPr>
          <a:xfrm>
            <a:off x="591309" y="1499596"/>
            <a:ext cx="50919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1" lang="ja-JP" altLang="en-US" sz="800" dirty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富士キメラ総研「</a:t>
            </a:r>
            <a:r>
              <a:rPr kumimoji="1" lang="en-US" altLang="ja-JP" sz="800" dirty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2004</a:t>
            </a:r>
            <a:r>
              <a:rPr kumimoji="1" lang="ja-JP" altLang="en-US" sz="800" dirty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～</a:t>
            </a:r>
            <a:r>
              <a:rPr kumimoji="1" lang="en-US" altLang="ja-JP" sz="800" dirty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2021</a:t>
            </a:r>
            <a:r>
              <a:rPr kumimoji="1" lang="ja-JP" altLang="en-US" sz="800" dirty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ネットワークセキュリティビジネス調査総覧 デバイス認証ツール」</a:t>
            </a:r>
          </a:p>
        </p:txBody>
      </p: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BE4A8115-F42B-4216-6A92-E01E1B18DE52}"/>
              </a:ext>
            </a:extLst>
          </p:cNvPr>
          <p:cNvGrpSpPr/>
          <p:nvPr/>
        </p:nvGrpSpPr>
        <p:grpSpPr>
          <a:xfrm>
            <a:off x="96688" y="2165219"/>
            <a:ext cx="3153736" cy="375275"/>
            <a:chOff x="185976" y="2116387"/>
            <a:chExt cx="3153736" cy="375275"/>
          </a:xfrm>
        </p:grpSpPr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A7E32C07-46A2-6F28-BDC7-A4ADBE7DAC1E}"/>
                </a:ext>
              </a:extLst>
            </p:cNvPr>
            <p:cNvSpPr txBox="1"/>
            <p:nvPr/>
          </p:nvSpPr>
          <p:spPr>
            <a:xfrm>
              <a:off x="185976" y="2116387"/>
              <a:ext cx="25417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b="1" dirty="0">
                  <a:solidFill>
                    <a:srgbClr val="003B96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確実な本人認証</a:t>
              </a:r>
            </a:p>
          </p:txBody>
        </p:sp>
        <p:sp>
          <p:nvSpPr>
            <p:cNvPr id="18" name="正方形/長方形 17">
              <a:extLst>
                <a:ext uri="{FF2B5EF4-FFF2-40B4-BE49-F238E27FC236}">
                  <a16:creationId xmlns:a16="http://schemas.microsoft.com/office/drawing/2014/main" id="{61C3B606-4D02-3357-F695-ACF8009C1E93}"/>
                </a:ext>
              </a:extLst>
            </p:cNvPr>
            <p:cNvSpPr/>
            <p:nvPr/>
          </p:nvSpPr>
          <p:spPr>
            <a:xfrm>
              <a:off x="185976" y="2455662"/>
              <a:ext cx="3153736" cy="36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288FC9FB-A5E0-46E1-E161-AB1C60B4D513}"/>
              </a:ext>
            </a:extLst>
          </p:cNvPr>
          <p:cNvSpPr/>
          <p:nvPr/>
        </p:nvSpPr>
        <p:spPr>
          <a:xfrm>
            <a:off x="96336" y="2579000"/>
            <a:ext cx="3129678" cy="1270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顔認証で</a:t>
            </a:r>
            <a:r>
              <a:rPr lang="en-US" altLang="ja-JP" sz="1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PC</a:t>
            </a:r>
            <a:r>
              <a:rPr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利用者を確実に特定</a:t>
            </a:r>
            <a:endParaRPr lang="en-US" altLang="ja-JP" sz="1100" dirty="0">
              <a:latin typeface="BIZ UDPゴシック" panose="020B0400000000000000" pitchFamily="50" charset="-128"/>
              <a:ea typeface="BIZ UDPゴシック" panose="020B0400000000000000" pitchFamily="50" charset="-128"/>
              <a:cs typeface="メイリオ" panose="020B0604030504040204" pitchFamily="50" charset="-128"/>
            </a:endParaRP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パスワードと組み合わせた多要素認証なら</a:t>
            </a:r>
            <a:br>
              <a:rPr lang="en-US" altLang="ja-JP" sz="1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</a:br>
            <a:r>
              <a:rPr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さらに安全に</a:t>
            </a:r>
            <a:endParaRPr lang="en-US" altLang="ja-JP" sz="1100" dirty="0">
              <a:latin typeface="BIZ UDPゴシック" panose="020B0400000000000000" pitchFamily="50" charset="-128"/>
              <a:ea typeface="BIZ UDPゴシック" panose="020B0400000000000000" pitchFamily="50" charset="-128"/>
              <a:cs typeface="メイリオ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10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　 </a:t>
            </a:r>
            <a:r>
              <a:rPr lang="en-US" altLang="ja-JP" sz="10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(</a:t>
            </a:r>
            <a:r>
              <a:rPr lang="ja-JP" altLang="en-US" sz="10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ログオン時はパスワード＋顔、ロック解除時は</a:t>
            </a:r>
            <a:endParaRPr lang="en-US" altLang="ja-JP" sz="1000" dirty="0">
              <a:latin typeface="BIZ UDPゴシック" panose="020B0400000000000000" pitchFamily="50" charset="-128"/>
              <a:ea typeface="BIZ UDPゴシック" panose="020B0400000000000000" pitchFamily="50" charset="-128"/>
              <a:cs typeface="メイリオ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10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　　顔のみなど柔軟な設定も可能</a:t>
            </a:r>
            <a:r>
              <a:rPr lang="en-US" altLang="ja-JP" sz="10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)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kumimoji="1"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共用</a:t>
            </a:r>
            <a:r>
              <a:rPr kumimoji="1" lang="en-US" altLang="ja-JP" sz="1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PC</a:t>
            </a:r>
            <a:r>
              <a:rPr kumimoji="1"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でも利用できます</a:t>
            </a:r>
            <a:endParaRPr kumimoji="1" lang="en-US" altLang="ja-JP" sz="1100" dirty="0">
              <a:latin typeface="BIZ UDPゴシック" panose="020B0400000000000000" pitchFamily="50" charset="-128"/>
              <a:ea typeface="BIZ UDPゴシック" panose="020B0400000000000000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5EAE818A-059F-0025-1CB8-B9406588AB07}"/>
              </a:ext>
            </a:extLst>
          </p:cNvPr>
          <p:cNvGrpSpPr/>
          <p:nvPr/>
        </p:nvGrpSpPr>
        <p:grpSpPr>
          <a:xfrm>
            <a:off x="3429000" y="2171569"/>
            <a:ext cx="3153736" cy="375275"/>
            <a:chOff x="185976" y="2116387"/>
            <a:chExt cx="3153736" cy="375275"/>
          </a:xfrm>
        </p:grpSpPr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C188243D-E750-015B-C2FA-04DC480CE1F6}"/>
                </a:ext>
              </a:extLst>
            </p:cNvPr>
            <p:cNvSpPr txBox="1"/>
            <p:nvPr/>
          </p:nvSpPr>
          <p:spPr>
            <a:xfrm>
              <a:off x="185976" y="2116387"/>
              <a:ext cx="30882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b="1" dirty="0">
                  <a:solidFill>
                    <a:srgbClr val="003B96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顔認証だから「安心」</a:t>
              </a:r>
              <a:endParaRPr kumimoji="1" lang="ja-JP" altLang="en-US" b="1" dirty="0">
                <a:solidFill>
                  <a:srgbClr val="003B96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22" name="正方形/長方形 21">
              <a:extLst>
                <a:ext uri="{FF2B5EF4-FFF2-40B4-BE49-F238E27FC236}">
                  <a16:creationId xmlns:a16="http://schemas.microsoft.com/office/drawing/2014/main" id="{898921EC-EC1A-F58C-441A-089EC77FF9BB}"/>
                </a:ext>
              </a:extLst>
            </p:cNvPr>
            <p:cNvSpPr/>
            <p:nvPr/>
          </p:nvSpPr>
          <p:spPr>
            <a:xfrm>
              <a:off x="185976" y="2455662"/>
              <a:ext cx="3153736" cy="36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grpSp>
        <p:nvGrpSpPr>
          <p:cNvPr id="40" name="グループ化 39">
            <a:extLst>
              <a:ext uri="{FF2B5EF4-FFF2-40B4-BE49-F238E27FC236}">
                <a16:creationId xmlns:a16="http://schemas.microsoft.com/office/drawing/2014/main" id="{8AB83AC4-4919-F439-7F14-465ECDD292C4}"/>
              </a:ext>
            </a:extLst>
          </p:cNvPr>
          <p:cNvGrpSpPr/>
          <p:nvPr/>
        </p:nvGrpSpPr>
        <p:grpSpPr>
          <a:xfrm>
            <a:off x="72279" y="5267983"/>
            <a:ext cx="3153737" cy="375275"/>
            <a:chOff x="185975" y="2116387"/>
            <a:chExt cx="3153737" cy="375275"/>
          </a:xfrm>
        </p:grpSpPr>
        <p:sp>
          <p:nvSpPr>
            <p:cNvPr id="41" name="テキスト ボックス 40">
              <a:extLst>
                <a:ext uri="{FF2B5EF4-FFF2-40B4-BE49-F238E27FC236}">
                  <a16:creationId xmlns:a16="http://schemas.microsoft.com/office/drawing/2014/main" id="{4525BEAF-F91C-2B0E-6BCA-654375DF6AD7}"/>
                </a:ext>
              </a:extLst>
            </p:cNvPr>
            <p:cNvSpPr txBox="1"/>
            <p:nvPr/>
          </p:nvSpPr>
          <p:spPr>
            <a:xfrm>
              <a:off x="185975" y="2116387"/>
              <a:ext cx="31537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b="1" dirty="0">
                  <a:solidFill>
                    <a:srgbClr val="003B96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運用を考慮した管理機能</a:t>
              </a:r>
              <a:endParaRPr kumimoji="1" lang="ja-JP" altLang="en-US" b="1" dirty="0">
                <a:solidFill>
                  <a:srgbClr val="003B96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42" name="正方形/長方形 41">
              <a:extLst>
                <a:ext uri="{FF2B5EF4-FFF2-40B4-BE49-F238E27FC236}">
                  <a16:creationId xmlns:a16="http://schemas.microsoft.com/office/drawing/2014/main" id="{C0590710-F393-1B64-0537-368A6E9C714E}"/>
                </a:ext>
              </a:extLst>
            </p:cNvPr>
            <p:cNvSpPr/>
            <p:nvPr/>
          </p:nvSpPr>
          <p:spPr>
            <a:xfrm>
              <a:off x="185976" y="2455662"/>
              <a:ext cx="3153736" cy="36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grpSp>
        <p:nvGrpSpPr>
          <p:cNvPr id="44" name="グループ化 43">
            <a:extLst>
              <a:ext uri="{FF2B5EF4-FFF2-40B4-BE49-F238E27FC236}">
                <a16:creationId xmlns:a16="http://schemas.microsoft.com/office/drawing/2014/main" id="{7E33ADCE-0677-F6E6-4EE2-5F135313FE31}"/>
              </a:ext>
            </a:extLst>
          </p:cNvPr>
          <p:cNvGrpSpPr/>
          <p:nvPr/>
        </p:nvGrpSpPr>
        <p:grpSpPr>
          <a:xfrm>
            <a:off x="3429000" y="5255282"/>
            <a:ext cx="3153737" cy="387975"/>
            <a:chOff x="185975" y="2103687"/>
            <a:chExt cx="3153737" cy="387975"/>
          </a:xfrm>
        </p:grpSpPr>
        <p:sp>
          <p:nvSpPr>
            <p:cNvPr id="45" name="テキスト ボックス 44">
              <a:extLst>
                <a:ext uri="{FF2B5EF4-FFF2-40B4-BE49-F238E27FC236}">
                  <a16:creationId xmlns:a16="http://schemas.microsoft.com/office/drawing/2014/main" id="{D8255B6E-7080-834F-DFC4-E1876D549655}"/>
                </a:ext>
              </a:extLst>
            </p:cNvPr>
            <p:cNvSpPr txBox="1"/>
            <p:nvPr/>
          </p:nvSpPr>
          <p:spPr>
            <a:xfrm>
              <a:off x="185975" y="2103687"/>
              <a:ext cx="31537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b="1" dirty="0">
                  <a:solidFill>
                    <a:srgbClr val="003B96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シングルサインオン</a:t>
              </a:r>
              <a:endParaRPr kumimoji="1" lang="ja-JP" altLang="en-US" b="1" dirty="0">
                <a:solidFill>
                  <a:srgbClr val="003B96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46" name="正方形/長方形 45">
              <a:extLst>
                <a:ext uri="{FF2B5EF4-FFF2-40B4-BE49-F238E27FC236}">
                  <a16:creationId xmlns:a16="http://schemas.microsoft.com/office/drawing/2014/main" id="{6D5AEB5A-BFE3-C67C-6106-1686A453A647}"/>
                </a:ext>
              </a:extLst>
            </p:cNvPr>
            <p:cNvSpPr/>
            <p:nvPr/>
          </p:nvSpPr>
          <p:spPr>
            <a:xfrm>
              <a:off x="185976" y="2455662"/>
              <a:ext cx="3153736" cy="36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AA5F5E9F-DD42-ACA9-D3C6-0660619FA53B}"/>
              </a:ext>
            </a:extLst>
          </p:cNvPr>
          <p:cNvSpPr/>
          <p:nvPr/>
        </p:nvSpPr>
        <p:spPr>
          <a:xfrm>
            <a:off x="3420232" y="5836537"/>
            <a:ext cx="3191046" cy="7763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20000"/>
              </a:lnSpc>
            </a:pPr>
            <a:r>
              <a:rPr kumimoji="1" lang="en-US" altLang="ja-JP" sz="1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PC</a:t>
            </a:r>
            <a:r>
              <a:rPr kumimoji="1"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ログオン後に必要となる、業務に利用するアプリケーションや</a:t>
            </a:r>
            <a:r>
              <a:rPr kumimoji="1" lang="en-US" altLang="ja-JP" sz="1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Web</a:t>
            </a:r>
            <a:r>
              <a:rPr kumimoji="1"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、</a:t>
            </a:r>
            <a:r>
              <a:rPr kumimoji="1" lang="en-US" altLang="ja-JP" sz="1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VPN</a:t>
            </a:r>
            <a:r>
              <a:rPr kumimoji="1"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クライアントなどのパスワードを一元的に管理し、自動送出します。</a:t>
            </a:r>
            <a:endParaRPr kumimoji="1" lang="en-US" altLang="ja-JP" sz="1100" dirty="0">
              <a:latin typeface="BIZ UDPゴシック" panose="020B0400000000000000" pitchFamily="50" charset="-128"/>
              <a:ea typeface="BIZ UDPゴシック" panose="020B04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10B5FE60-1984-DD2E-F937-F37F03725520}"/>
              </a:ext>
            </a:extLst>
          </p:cNvPr>
          <p:cNvSpPr txBox="1"/>
          <p:nvPr/>
        </p:nvSpPr>
        <p:spPr>
          <a:xfrm>
            <a:off x="5683209" y="713073"/>
            <a:ext cx="42641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endParaRPr kumimoji="1" lang="ja-JP" altLang="en-US" sz="7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D96E8801-8B3F-E4FF-945C-B9FB46F80D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530" y="265383"/>
            <a:ext cx="3374003" cy="583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E8A1F9F1-19EB-716E-5E1E-DDBF8545ED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571" y="3866058"/>
            <a:ext cx="2880912" cy="1038596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09523F3-2160-A250-D3FE-5521C1309DAA}"/>
              </a:ext>
            </a:extLst>
          </p:cNvPr>
          <p:cNvSpPr txBox="1"/>
          <p:nvPr/>
        </p:nvSpPr>
        <p:spPr>
          <a:xfrm>
            <a:off x="1212746" y="4917297"/>
            <a:ext cx="2208063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「顔＋</a:t>
            </a:r>
            <a:r>
              <a:rPr lang="en-US" altLang="ja-JP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IC</a:t>
            </a:r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カード」などの組み合わせも可能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48ACFDEB-D4A8-9AFB-8B27-F9C07250A1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78972" y="2723570"/>
            <a:ext cx="1072595" cy="574604"/>
          </a:xfrm>
          <a:prstGeom prst="rect">
            <a:avLst/>
          </a:prstGeom>
        </p:spPr>
      </p:pic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0B06C88C-DD66-5058-6E31-A48B91B2A080}"/>
              </a:ext>
            </a:extLst>
          </p:cNvPr>
          <p:cNvSpPr txBox="1"/>
          <p:nvPr/>
        </p:nvSpPr>
        <p:spPr>
          <a:xfrm>
            <a:off x="4448839" y="2718364"/>
            <a:ext cx="23569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b="1" dirty="0">
                <a:solidFill>
                  <a:srgbClr val="003B96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マスク対応</a:t>
            </a:r>
          </a:p>
          <a:p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マスク装着時の認証にも対応。マスクを外したり、</a:t>
            </a:r>
            <a:endParaRPr lang="en-US" altLang="ja-JP" sz="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ずらしたりせず、スムーズな顔認証ができます。</a:t>
            </a:r>
          </a:p>
        </p:txBody>
      </p:sp>
      <p:pic>
        <p:nvPicPr>
          <p:cNvPr id="30" name="図 29">
            <a:extLst>
              <a:ext uri="{FF2B5EF4-FFF2-40B4-BE49-F238E27FC236}">
                <a16:creationId xmlns:a16="http://schemas.microsoft.com/office/drawing/2014/main" id="{BF31FAF4-521A-93AD-23AF-A09B05E91F9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78972" y="3578721"/>
            <a:ext cx="1072594" cy="574604"/>
          </a:xfrm>
          <a:prstGeom prst="rect">
            <a:avLst/>
          </a:prstGeom>
        </p:spPr>
      </p:pic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DC32BAAD-C031-4B2E-746F-620AF0465D15}"/>
              </a:ext>
            </a:extLst>
          </p:cNvPr>
          <p:cNvSpPr txBox="1"/>
          <p:nvPr/>
        </p:nvSpPr>
        <p:spPr>
          <a:xfrm>
            <a:off x="4449064" y="3503635"/>
            <a:ext cx="23569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b="1" dirty="0">
                <a:solidFill>
                  <a:srgbClr val="003B96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顔動き検知機能</a:t>
            </a:r>
          </a:p>
          <a:p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瞬き、首振りなど顔の動きをチェックし、写真を使ったなりすましを抑止します。</a:t>
            </a:r>
          </a:p>
        </p:txBody>
      </p:sp>
      <p:pic>
        <p:nvPicPr>
          <p:cNvPr id="32" name="図 31">
            <a:extLst>
              <a:ext uri="{FF2B5EF4-FFF2-40B4-BE49-F238E27FC236}">
                <a16:creationId xmlns:a16="http://schemas.microsoft.com/office/drawing/2014/main" id="{A83C63EF-435B-ABC8-6299-286C6E62407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78972" y="4302332"/>
            <a:ext cx="1072594" cy="574604"/>
          </a:xfrm>
          <a:prstGeom prst="rect">
            <a:avLst/>
          </a:prstGeom>
        </p:spPr>
      </p:pic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3F6BC61D-9D57-AAD2-4ACF-8C5A81C5FE2B}"/>
              </a:ext>
            </a:extLst>
          </p:cNvPr>
          <p:cNvSpPr txBox="1"/>
          <p:nvPr/>
        </p:nvSpPr>
        <p:spPr>
          <a:xfrm>
            <a:off x="4449064" y="4265111"/>
            <a:ext cx="23569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b="1" dirty="0">
                <a:solidFill>
                  <a:srgbClr val="003B96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離席ロック機能</a:t>
            </a:r>
          </a:p>
          <a:p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ユーザーが</a:t>
            </a:r>
            <a:r>
              <a:rPr lang="en-US" altLang="ja-JP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PC</a:t>
            </a:r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から離れたときに自動ロック。離席時の覗き見や人の入れ替わりによる不正利用を防止します。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8FBE638D-7883-7A47-C0CA-9762CF238611}"/>
              </a:ext>
            </a:extLst>
          </p:cNvPr>
          <p:cNvSpPr txBox="1"/>
          <p:nvPr/>
        </p:nvSpPr>
        <p:spPr>
          <a:xfrm>
            <a:off x="149229" y="5836537"/>
            <a:ext cx="3113553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b="1" dirty="0">
                <a:solidFill>
                  <a:srgbClr val="003B96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大規模でも他拠点でも、導入が簡単</a:t>
            </a:r>
          </a:p>
          <a:p>
            <a:pPr algn="just"/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　　　　　　　　</a:t>
            </a:r>
            <a:endParaRPr lang="en-US" altLang="ja-JP" sz="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just"/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　　　　　　　　　●ユーザーや</a:t>
            </a:r>
            <a:r>
              <a:rPr lang="en-US" altLang="ja-JP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IC</a:t>
            </a:r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カード情報等の一括登録</a:t>
            </a:r>
          </a:p>
          <a:p>
            <a:pPr algn="just"/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　　　　　　　　　●顔写真での事前一括登録［顔認証］</a:t>
            </a:r>
          </a:p>
          <a:p>
            <a:pPr algn="just"/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　　　　　　　　　●管理者権限の分散・委譲</a:t>
            </a:r>
          </a:p>
          <a:p>
            <a:pPr algn="just"/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　　　　　　　　　●初回利用時に利用者自身で登録</a:t>
            </a:r>
          </a:p>
        </p:txBody>
      </p:sp>
      <p:pic>
        <p:nvPicPr>
          <p:cNvPr id="38" name="図 37">
            <a:extLst>
              <a:ext uri="{FF2B5EF4-FFF2-40B4-BE49-F238E27FC236}">
                <a16:creationId xmlns:a16="http://schemas.microsoft.com/office/drawing/2014/main" id="{0479EE31-440E-AA5D-42DA-A8C389C704E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3135" y="6163444"/>
            <a:ext cx="649916" cy="649916"/>
          </a:xfrm>
          <a:prstGeom prst="rect">
            <a:avLst/>
          </a:prstGeom>
        </p:spPr>
      </p:pic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8578FDAC-4162-4DA6-7B11-EE89E00FA9BF}"/>
              </a:ext>
            </a:extLst>
          </p:cNvPr>
          <p:cNvSpPr txBox="1"/>
          <p:nvPr/>
        </p:nvSpPr>
        <p:spPr>
          <a:xfrm>
            <a:off x="152204" y="7079003"/>
            <a:ext cx="224234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b="1" dirty="0">
                <a:solidFill>
                  <a:srgbClr val="003B96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もしもの時も、業務を止めない</a:t>
            </a:r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　　　　　　　</a:t>
            </a:r>
            <a:endParaRPr lang="en-US" altLang="ja-JP" sz="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DE9308D2-6512-1952-3452-02C072D0BE95}"/>
              </a:ext>
            </a:extLst>
          </p:cNvPr>
          <p:cNvSpPr txBox="1"/>
          <p:nvPr/>
        </p:nvSpPr>
        <p:spPr>
          <a:xfrm>
            <a:off x="169896" y="7363771"/>
            <a:ext cx="190627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800" dirty="0"/>
              <a:t>利用者の怪我や</a:t>
            </a:r>
            <a:r>
              <a:rPr lang="en-US" altLang="ja-JP" sz="800" dirty="0"/>
              <a:t>IC</a:t>
            </a:r>
            <a:r>
              <a:rPr lang="ja-JP" altLang="en-US" sz="800" dirty="0"/>
              <a:t>カード忘れ、紛失など、</a:t>
            </a:r>
            <a:br>
              <a:rPr lang="en-US" altLang="ja-JP" sz="800" dirty="0"/>
            </a:br>
            <a:r>
              <a:rPr lang="ja-JP" altLang="en-US" sz="800" dirty="0"/>
              <a:t>認証が行えない場合の運用も配慮します</a:t>
            </a:r>
            <a:endParaRPr lang="ja-JP" altLang="en-US" dirty="0"/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EAADA0F0-3316-8908-F7DA-971FFB3C1C5F}"/>
              </a:ext>
            </a:extLst>
          </p:cNvPr>
          <p:cNvSpPr txBox="1"/>
          <p:nvPr/>
        </p:nvSpPr>
        <p:spPr>
          <a:xfrm>
            <a:off x="1034296" y="7740584"/>
            <a:ext cx="22161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●代用コード（期間</a:t>
            </a:r>
            <a:r>
              <a:rPr lang="en-US" altLang="ja-JP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/</a:t>
            </a:r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回数限定のパスワード）</a:t>
            </a:r>
          </a:p>
          <a:p>
            <a:pPr algn="just"/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●緊急回避モード</a:t>
            </a:r>
          </a:p>
          <a:p>
            <a:pPr algn="just"/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●臨時カード発行</a:t>
            </a:r>
          </a:p>
          <a:p>
            <a:pPr algn="just"/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●</a:t>
            </a:r>
            <a:r>
              <a:rPr lang="en-US" altLang="ja-JP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IC</a:t>
            </a:r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カード失効</a:t>
            </a:r>
            <a:r>
              <a:rPr lang="en-US" altLang="ja-JP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/</a:t>
            </a:r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再発行</a:t>
            </a:r>
          </a:p>
        </p:txBody>
      </p:sp>
      <p:pic>
        <p:nvPicPr>
          <p:cNvPr id="58" name="図 57">
            <a:extLst>
              <a:ext uri="{FF2B5EF4-FFF2-40B4-BE49-F238E27FC236}">
                <a16:creationId xmlns:a16="http://schemas.microsoft.com/office/drawing/2014/main" id="{81E7E51D-AE39-4C42-0112-F2616E24707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0776" y="7734150"/>
            <a:ext cx="676658" cy="676658"/>
          </a:xfrm>
          <a:prstGeom prst="rect">
            <a:avLst/>
          </a:prstGeom>
        </p:spPr>
      </p:pic>
      <p:pic>
        <p:nvPicPr>
          <p:cNvPr id="59" name="図 58">
            <a:extLst>
              <a:ext uri="{FF2B5EF4-FFF2-40B4-BE49-F238E27FC236}">
                <a16:creationId xmlns:a16="http://schemas.microsoft.com/office/drawing/2014/main" id="{052B9B94-BD0C-6D38-5A81-C2C88483893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78972" y="6636270"/>
            <a:ext cx="3273567" cy="1689089"/>
          </a:xfrm>
          <a:prstGeom prst="rect">
            <a:avLst/>
          </a:prstGeom>
        </p:spPr>
      </p:pic>
      <p:pic>
        <p:nvPicPr>
          <p:cNvPr id="48" name="図 47">
            <a:extLst>
              <a:ext uri="{FF2B5EF4-FFF2-40B4-BE49-F238E27FC236}">
                <a16:creationId xmlns:a16="http://schemas.microsoft.com/office/drawing/2014/main" id="{66785F88-ECEC-4C55-9B19-5694F92187B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18" y="8962688"/>
            <a:ext cx="2512574" cy="207669"/>
          </a:xfrm>
          <a:prstGeom prst="rect">
            <a:avLst/>
          </a:prstGeom>
        </p:spPr>
      </p:pic>
      <p:sp>
        <p:nvSpPr>
          <p:cNvPr id="49" name="タイトル 3">
            <a:extLst>
              <a:ext uri="{FF2B5EF4-FFF2-40B4-BE49-F238E27FC236}">
                <a16:creationId xmlns:a16="http://schemas.microsoft.com/office/drawing/2014/main" id="{35A47DE3-D293-4AED-B2CB-0CCFC15FBE37}"/>
              </a:ext>
            </a:extLst>
          </p:cNvPr>
          <p:cNvSpPr txBox="1">
            <a:spLocks/>
          </p:cNvSpPr>
          <p:nvPr/>
        </p:nvSpPr>
        <p:spPr>
          <a:xfrm>
            <a:off x="194527" y="9269433"/>
            <a:ext cx="2367955" cy="51909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286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>
                <a:tab pos="893763" algn="l"/>
                <a:tab pos="2238375" algn="l"/>
              </a:tabLst>
            </a:pPr>
            <a:r>
              <a:rPr lang="ja-JP" altLang="en-US" sz="9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〒 </a:t>
            </a:r>
            <a:r>
              <a:rPr lang="en-US" altLang="ja-JP" sz="9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160-0022</a:t>
            </a:r>
            <a:r>
              <a:rPr lang="ja-JP" altLang="en-US" sz="9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東京都新宿区新宿 </a:t>
            </a:r>
            <a:r>
              <a:rPr lang="en-US" altLang="ja-JP" sz="9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2-4-3</a:t>
            </a:r>
            <a:br>
              <a:rPr lang="en-US" altLang="ja-JP" sz="9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lang="en-US" altLang="ja-JP" sz="9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TEL  03-5360-3811</a:t>
            </a:r>
          </a:p>
          <a:p>
            <a:pPr defTabSz="6286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>
                <a:tab pos="893763" algn="l"/>
                <a:tab pos="2238375" algn="l"/>
              </a:tabLst>
            </a:pPr>
            <a:r>
              <a:rPr lang="en-US" altLang="ja-JP" sz="9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itchFamily="50" charset="-128"/>
              </a:rPr>
              <a:t>E-mail</a:t>
            </a:r>
            <a:r>
              <a:rPr lang="ja-JP" altLang="en-US" sz="9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itchFamily="50" charset="-128"/>
              </a:rPr>
              <a:t>：</a:t>
            </a:r>
            <a:r>
              <a:rPr lang="en-US" altLang="ja-JP" sz="9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netsales@soliton.co.jp	</a:t>
            </a:r>
            <a:endParaRPr lang="ja-JP" altLang="en-US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410617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ユーザー定義 3">
      <a:majorFont>
        <a:latin typeface="Meiryo UI"/>
        <a:ea typeface="Meiryo UI"/>
        <a:cs typeface=""/>
      </a:majorFont>
      <a:minorFont>
        <a:latin typeface="Meiryo UI"/>
        <a:ea typeface="Meiryo UI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558B12BF71A0204EAFB4FC23339CDF7A" ma:contentTypeVersion="14" ma:contentTypeDescription="新しいドキュメントを作成します。" ma:contentTypeScope="" ma:versionID="dff82db0500dd97126f283760c423bea">
  <xsd:schema xmlns:xsd="http://www.w3.org/2001/XMLSchema" xmlns:xs="http://www.w3.org/2001/XMLSchema" xmlns:p="http://schemas.microsoft.com/office/2006/metadata/properties" xmlns:ns2="f741df37-4362-4910-b0e2-c3f861cf549a" xmlns:ns3="9e839402-c1f0-45e7-a08b-874f20c8a980" targetNamespace="http://schemas.microsoft.com/office/2006/metadata/properties" ma:root="true" ma:fieldsID="bf89041d77d159967d9cd00fddfd6a4b" ns2:_="" ns3:_="">
    <xsd:import namespace="f741df37-4362-4910-b0e2-c3f861cf549a"/>
    <xsd:import namespace="9e839402-c1f0-45e7-a08b-874f20c8a98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41df37-4362-4910-b0e2-c3f861cf549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画像タグ" ma:readOnly="false" ma:fieldId="{5cf76f15-5ced-4ddc-b409-7134ff3c332f}" ma:taxonomyMulti="true" ma:sspId="53fe42dc-78af-4070-a844-d00a63b91a0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839402-c1f0-45e7-a08b-874f20c8a98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c137f508-430c-4bdf-a06d-74ec0b420f64}" ma:internalName="TaxCatchAll" ma:showField="CatchAllData" ma:web="9e839402-c1f0-45e7-a08b-874f20c8a98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155B3EC-53A7-4655-9A2D-D3BDDA7ABF1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741df37-4362-4910-b0e2-c3f861cf549a"/>
    <ds:schemaRef ds:uri="9e839402-c1f0-45e7-a08b-874f20c8a98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8CE28A5-97FD-459B-8752-84AABFB4140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513</Words>
  <Application>Microsoft Office PowerPoint</Application>
  <PresentationFormat>A4 210 x 297 mm</PresentationFormat>
  <Paragraphs>57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8" baseType="lpstr">
      <vt:lpstr>BIZ UDPゴシック</vt:lpstr>
      <vt:lpstr>Meiryo UI</vt:lpstr>
      <vt:lpstr>Yu Gothic UI</vt:lpstr>
      <vt:lpstr>メイリオ</vt:lpstr>
      <vt:lpstr>Arial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2024-02-27T15:01:14Z</dcterms:created>
  <dcterms:modified xsi:type="dcterms:W3CDTF">2024-04-02T08:06:22Z</dcterms:modified>
</cp:coreProperties>
</file>