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266" r:id="rId6"/>
    <p:sldId id="265" r:id="rId7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73">
          <p15:clr>
            <a:srgbClr val="A4A3A4"/>
          </p15:clr>
        </p15:guide>
        <p15:guide id="2" orient="horz" pos="5456">
          <p15:clr>
            <a:srgbClr val="A4A3A4"/>
          </p15:clr>
        </p15:guide>
        <p15:guide id="3" orient="horz" pos="2167" userDrawn="1">
          <p15:clr>
            <a:srgbClr val="A4A3A4"/>
          </p15:clr>
        </p15:guide>
        <p15:guide id="4" orient="horz" pos="361">
          <p15:clr>
            <a:srgbClr val="A4A3A4"/>
          </p15:clr>
        </p15:guide>
        <p15:guide id="5" orient="horz" pos="716">
          <p15:clr>
            <a:srgbClr val="A4A3A4"/>
          </p15:clr>
        </p15:guide>
        <p15:guide id="6" orient="horz" pos="1419">
          <p15:clr>
            <a:srgbClr val="A4A3A4"/>
          </p15:clr>
        </p15:guide>
        <p15:guide id="7" orient="horz" pos="1079">
          <p15:clr>
            <a:srgbClr val="A4A3A4"/>
          </p15:clr>
        </p15:guide>
        <p15:guide id="8" pos="210" userDrawn="1">
          <p15:clr>
            <a:srgbClr val="A4A3A4"/>
          </p15:clr>
        </p15:guide>
        <p15:guide id="9" pos="3249">
          <p15:clr>
            <a:srgbClr val="A4A3A4"/>
          </p15:clr>
        </p15:guide>
        <p15:guide id="10" pos="1139" userDrawn="1">
          <p15:clr>
            <a:srgbClr val="A4A3A4"/>
          </p15:clr>
        </p15:guide>
        <p15:guide id="11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696"/>
    <a:srgbClr val="016CBA"/>
    <a:srgbClr val="000000"/>
    <a:srgbClr val="FF276E"/>
    <a:srgbClr val="ADC3E7"/>
    <a:srgbClr val="FFFFFF"/>
    <a:srgbClr val="FFFF99"/>
    <a:srgbClr val="FFFFCC"/>
    <a:srgbClr val="FFFFDD"/>
    <a:srgbClr val="AFD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03032A-2B66-4A65-A0A9-BE607D09EDD0}" v="182" dt="2023-06-30T06:16:12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7" autoAdjust="0"/>
    <p:restoredTop sz="96408" autoAdjust="0"/>
  </p:normalViewPr>
  <p:slideViewPr>
    <p:cSldViewPr snapToGrid="0" snapToObjects="1" showGuides="1">
      <p:cViewPr>
        <p:scale>
          <a:sx n="50" d="100"/>
          <a:sy n="50" d="100"/>
        </p:scale>
        <p:origin x="2460" y="-132"/>
      </p:cViewPr>
      <p:guideLst>
        <p:guide orient="horz" pos="4073"/>
        <p:guide orient="horz" pos="5456"/>
        <p:guide orient="horz" pos="2167"/>
        <p:guide orient="horz" pos="361"/>
        <p:guide orient="horz" pos="716"/>
        <p:guide orient="horz" pos="1419"/>
        <p:guide orient="horz" pos="1079"/>
        <p:guide pos="210"/>
        <p:guide pos="3249"/>
        <p:guide pos="1139"/>
        <p:guide pos="216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00C69AE-E265-4095-B1AA-170DAA840E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A611296-53DD-4462-BD33-5A081B0885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84CE5FE-9715-4775-9291-7A6E74A7E5F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542825E-35B4-487A-A4E1-6392653048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E31C0B8-F7D3-4500-8033-E7CFDC3BD6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050">
            <a:extLst>
              <a:ext uri="{FF2B5EF4-FFF2-40B4-BE49-F238E27FC236}">
                <a16:creationId xmlns:a16="http://schemas.microsoft.com/office/drawing/2014/main" id="{A97CEEBB-FC81-4D0A-8392-C7665E280E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7347" name="Rectangle 2051">
            <a:extLst>
              <a:ext uri="{FF2B5EF4-FFF2-40B4-BE49-F238E27FC236}">
                <a16:creationId xmlns:a16="http://schemas.microsoft.com/office/drawing/2014/main" id="{EFBFCC52-A612-47E2-964A-B4CFB85680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2052">
            <a:extLst>
              <a:ext uri="{FF2B5EF4-FFF2-40B4-BE49-F238E27FC236}">
                <a16:creationId xmlns:a16="http://schemas.microsoft.com/office/drawing/2014/main" id="{0A80D7DC-E1B8-4B42-90B4-CCDFC3E5184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4075" y="760413"/>
            <a:ext cx="2533650" cy="3659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2053">
            <a:extLst>
              <a:ext uri="{FF2B5EF4-FFF2-40B4-BE49-F238E27FC236}">
                <a16:creationId xmlns:a16="http://schemas.microsoft.com/office/drawing/2014/main" id="{0DD38935-960F-468C-A832-AF888F8239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7350" name="Rectangle 2054">
            <a:extLst>
              <a:ext uri="{FF2B5EF4-FFF2-40B4-BE49-F238E27FC236}">
                <a16:creationId xmlns:a16="http://schemas.microsoft.com/office/drawing/2014/main" id="{F7E4891E-ED44-4107-82A8-B83772BA8B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7351" name="Rectangle 2055">
            <a:extLst>
              <a:ext uri="{FF2B5EF4-FFF2-40B4-BE49-F238E27FC236}">
                <a16:creationId xmlns:a16="http://schemas.microsoft.com/office/drawing/2014/main" id="{914AC36F-D1E6-4DF5-9CB7-B1DB76E95D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8" rIns="91415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17C42B-CB80-4348-9397-DDB5A7E651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5">
            <a:extLst>
              <a:ext uri="{FF2B5EF4-FFF2-40B4-BE49-F238E27FC236}">
                <a16:creationId xmlns:a16="http://schemas.microsoft.com/office/drawing/2014/main" id="{3355FB0E-59BA-4F1B-98A6-AF0AC1FCBA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4106C9D-74A6-4604-890B-62A84075DBB9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E875541-D4BE-4CC7-B358-D12634F7FE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87ED55-453C-4B33-81BE-FA1126956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66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055">
            <a:extLst>
              <a:ext uri="{FF2B5EF4-FFF2-40B4-BE49-F238E27FC236}">
                <a16:creationId xmlns:a16="http://schemas.microsoft.com/office/drawing/2014/main" id="{533999E9-5615-4358-B8B7-3BF63A0BBB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A0DDD6D-0333-4311-858D-7EE459C6527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6EA301F-0A5D-4C45-8719-E2ACBB9AA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D15A26AE-5E05-4778-9877-0E3916926C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637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8495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3712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1906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2005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250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3634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238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749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9121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7484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12625EE-FCF2-48CD-B0DF-AD723B06B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" y="4133"/>
            <a:ext cx="6852391" cy="4125861"/>
          </a:xfrm>
          <a:prstGeom prst="rect">
            <a:avLst/>
          </a:prstGeom>
        </p:spPr>
      </p:pic>
      <p:sp>
        <p:nvSpPr>
          <p:cNvPr id="3074" name="正方形/長方形 19">
            <a:extLst>
              <a:ext uri="{FF2B5EF4-FFF2-40B4-BE49-F238E27FC236}">
                <a16:creationId xmlns:a16="http://schemas.microsoft.com/office/drawing/2014/main" id="{BC1A1302-302E-4331-B331-ABB2560F5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4086225"/>
            <a:ext cx="6869112" cy="504825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075" name="角丸四角形 8">
            <a:extLst>
              <a:ext uri="{FF2B5EF4-FFF2-40B4-BE49-F238E27FC236}">
                <a16:creationId xmlns:a16="http://schemas.microsoft.com/office/drawing/2014/main" id="{E69C4D88-13FF-4C1D-A988-6184D427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8" y="4203700"/>
            <a:ext cx="6646862" cy="4803775"/>
          </a:xfrm>
          <a:prstGeom prst="roundRect">
            <a:avLst>
              <a:gd name="adj" fmla="val 3463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grpSp>
        <p:nvGrpSpPr>
          <p:cNvPr id="3101" name="グループ化 6">
            <a:extLst>
              <a:ext uri="{FF2B5EF4-FFF2-40B4-BE49-F238E27FC236}">
                <a16:creationId xmlns:a16="http://schemas.microsoft.com/office/drawing/2014/main" id="{81D20022-0794-4FDD-8C82-D3E8C67558C1}"/>
              </a:ext>
            </a:extLst>
          </p:cNvPr>
          <p:cNvGrpSpPr>
            <a:grpSpLocks/>
          </p:cNvGrpSpPr>
          <p:nvPr/>
        </p:nvGrpSpPr>
        <p:grpSpPr bwMode="auto">
          <a:xfrm>
            <a:off x="274795" y="4363244"/>
            <a:ext cx="6230780" cy="4525433"/>
            <a:chOff x="274649" y="4258291"/>
            <a:chExt cx="6230925" cy="5356888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C7F9665C-8875-4CBA-B595-2935AE445927}"/>
                </a:ext>
              </a:extLst>
            </p:cNvPr>
            <p:cNvSpPr/>
            <p:nvPr/>
          </p:nvSpPr>
          <p:spPr>
            <a:xfrm>
              <a:off x="274492" y="4255473"/>
              <a:ext cx="6231082" cy="16931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206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F4E8E292-B399-416D-9ABF-4E675A7506BD}"/>
                </a:ext>
              </a:extLst>
            </p:cNvPr>
            <p:cNvSpPr/>
            <p:nvPr/>
          </p:nvSpPr>
          <p:spPr>
            <a:xfrm>
              <a:off x="274492" y="6080146"/>
              <a:ext cx="6231082" cy="16912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206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D4EC96B8-7D1F-4048-BCF1-3AD1E543ECFB}"/>
                </a:ext>
              </a:extLst>
            </p:cNvPr>
            <p:cNvSpPr/>
            <p:nvPr/>
          </p:nvSpPr>
          <p:spPr>
            <a:xfrm>
              <a:off x="274492" y="7923613"/>
              <a:ext cx="6231082" cy="169125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206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3077" name="テキスト ボックス 56">
            <a:extLst>
              <a:ext uri="{FF2B5EF4-FFF2-40B4-BE49-F238E27FC236}">
                <a16:creationId xmlns:a16="http://schemas.microsoft.com/office/drawing/2014/main" id="{8D1A9493-48A9-4358-A637-0D15ADAB0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1997075"/>
            <a:ext cx="65960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こんな現状で</a:t>
            </a:r>
            <a:r>
              <a:rPr lang="ja-JP" altLang="en-US" sz="3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お困り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ではないですか？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078" name="直線コネクタ 49">
            <a:extLst>
              <a:ext uri="{FF2B5EF4-FFF2-40B4-BE49-F238E27FC236}">
                <a16:creationId xmlns:a16="http://schemas.microsoft.com/office/drawing/2014/main" id="{15DC4592-64E1-4EFF-B5E1-8B538ABE1A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88" y="9134475"/>
            <a:ext cx="686593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" name="テキスト ボックス 56">
            <a:extLst>
              <a:ext uri="{FF2B5EF4-FFF2-40B4-BE49-F238E27FC236}">
                <a16:creationId xmlns:a16="http://schemas.microsoft.com/office/drawing/2014/main" id="{611099E3-83A6-4F21-9BDF-82D3D4097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8" y="1673225"/>
            <a:ext cx="6757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「労務管理」「リモートワーク」であるあるの課題</a:t>
            </a:r>
            <a:r>
              <a:rPr lang="en-US" altLang="ja-JP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7873125-D9B6-479C-BEDA-96418BC1DEE0}"/>
              </a:ext>
            </a:extLst>
          </p:cNvPr>
          <p:cNvSpPr txBox="1"/>
          <p:nvPr/>
        </p:nvSpPr>
        <p:spPr>
          <a:xfrm>
            <a:off x="1717675" y="4579938"/>
            <a:ext cx="51704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□  残業は申告通りにしてる？？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5EB527-9C2E-4249-8262-ACEB72E263F3}"/>
              </a:ext>
            </a:extLst>
          </p:cNvPr>
          <p:cNvSpPr txBox="1"/>
          <p:nvPr/>
        </p:nvSpPr>
        <p:spPr>
          <a:xfrm>
            <a:off x="2168525" y="4899025"/>
            <a:ext cx="3949700" cy="738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残業中はちゃんと業務を行っている・・・・？サービス残業も気になる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‼</a:t>
            </a:r>
          </a:p>
        </p:txBody>
      </p:sp>
      <p:sp>
        <p:nvSpPr>
          <p:cNvPr id="3088" name="Text Box 130">
            <a:extLst>
              <a:ext uri="{FF2B5EF4-FFF2-40B4-BE49-F238E27FC236}">
                <a16:creationId xmlns:a16="http://schemas.microsoft.com/office/drawing/2014/main" id="{AE678CF7-E4E2-48D3-A6CC-1659D581A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99" y="9454141"/>
            <a:ext cx="1911263" cy="368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が解決します！</a:t>
            </a:r>
            <a:endParaRPr lang="en-US" altLang="ja-JP" sz="18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06CE755-7D1A-43A1-AE27-9DC3687306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03" y="4301051"/>
            <a:ext cx="1071522" cy="1489415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B06E6CE-EEFE-9B9D-4228-81B4C7C94F31}"/>
              </a:ext>
            </a:extLst>
          </p:cNvPr>
          <p:cNvGrpSpPr/>
          <p:nvPr/>
        </p:nvGrpSpPr>
        <p:grpSpPr>
          <a:xfrm>
            <a:off x="300276" y="7327167"/>
            <a:ext cx="6587887" cy="1561905"/>
            <a:chOff x="300276" y="5770511"/>
            <a:chExt cx="6587887" cy="1561905"/>
          </a:xfrm>
        </p:grpSpPr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87A163B2-8DEF-4023-AB1E-9816FCF54F91}"/>
                </a:ext>
              </a:extLst>
            </p:cNvPr>
            <p:cNvSpPr txBox="1"/>
            <p:nvPr/>
          </p:nvSpPr>
          <p:spPr>
            <a:xfrm>
              <a:off x="1717675" y="6103938"/>
              <a:ext cx="5170488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□  リモートワークは安全なのかな？</a:t>
              </a:r>
              <a:endParaRPr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24F472AE-F4D6-4D96-A77A-C5F3A76994A9}"/>
                </a:ext>
              </a:extLst>
            </p:cNvPr>
            <p:cNvSpPr txBox="1"/>
            <p:nvPr/>
          </p:nvSpPr>
          <p:spPr>
            <a:xfrm>
              <a:off x="2168525" y="6451600"/>
              <a:ext cx="3949700" cy="7117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ja-JP" altLang="en-US">
                  <a:solidFill>
                    <a:schemeClr val="tx1">
                      <a:lumMod val="65000"/>
                      <a:lumOff val="3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情報漏えいや</a:t>
              </a:r>
              <a:r>
                <a:rPr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ウイルス感染・・・</a:t>
              </a:r>
              <a:endPara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lnSpc>
                  <a:spcPct val="150000"/>
                </a:lnSpc>
                <a:defRPr/>
              </a:pPr>
              <a:r>
                <a:rPr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「もしもの時」がちょっと心配なんです</a:t>
              </a:r>
              <a:endPara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B98272F-09F5-41F5-9250-0C0B78B8A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276" y="5770511"/>
              <a:ext cx="1269841" cy="1561905"/>
            </a:xfrm>
            <a:prstGeom prst="rect">
              <a:avLst/>
            </a:prstGeom>
          </p:spPr>
        </p:pic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45C9386-4E59-3742-C78C-7DBFB6AFAF99}"/>
              </a:ext>
            </a:extLst>
          </p:cNvPr>
          <p:cNvGrpSpPr/>
          <p:nvPr/>
        </p:nvGrpSpPr>
        <p:grpSpPr>
          <a:xfrm>
            <a:off x="267695" y="5852658"/>
            <a:ext cx="6119411" cy="1561905"/>
            <a:chOff x="250904" y="7401022"/>
            <a:chExt cx="6119411" cy="1561905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0F1E0781-9A3B-4DBF-9A02-4C1A40D70773}"/>
                </a:ext>
              </a:extLst>
            </p:cNvPr>
            <p:cNvSpPr txBox="1"/>
            <p:nvPr/>
          </p:nvSpPr>
          <p:spPr>
            <a:xfrm>
              <a:off x="1711325" y="7654925"/>
              <a:ext cx="3688830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ja-JP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□  ヘルプデスクが大変・・・</a:t>
              </a: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EDC129C-BE50-40E8-A9D0-8A4AB65A26EA}"/>
                </a:ext>
              </a:extLst>
            </p:cNvPr>
            <p:cNvSpPr txBox="1"/>
            <p:nvPr/>
          </p:nvSpPr>
          <p:spPr>
            <a:xfrm>
              <a:off x="2168524" y="8004175"/>
              <a:ext cx="4201791" cy="7117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hangingPunct="1">
                <a:lnSpc>
                  <a:spcPct val="150000"/>
                </a:lnSpc>
                <a:defRPr/>
              </a:pPr>
              <a:r>
                <a:rPr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電話やチャットで問い合わせされてもよく状況が把握できない・・・画面を見られれば早いのに</a:t>
              </a:r>
              <a:r>
                <a:rPr lang="en-US" altLang="ja-JP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‼</a:t>
              </a:r>
            </a:p>
          </p:txBody>
        </p:sp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72194FDC-E33C-42EF-92CB-FDE1F35BB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904" y="7401022"/>
              <a:ext cx="1269841" cy="1561905"/>
            </a:xfrm>
            <a:prstGeom prst="rect">
              <a:avLst/>
            </a:prstGeom>
          </p:spPr>
        </p:pic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0ED1401-5BBC-4F35-A9A5-B53B0DD63CE5}"/>
              </a:ext>
            </a:extLst>
          </p:cNvPr>
          <p:cNvSpPr/>
          <p:nvPr/>
        </p:nvSpPr>
        <p:spPr bwMode="auto">
          <a:xfrm>
            <a:off x="2805" y="0"/>
            <a:ext cx="6859958" cy="9901238"/>
          </a:xfrm>
          <a:prstGeom prst="rect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6" name="図 5" descr="図形&#10;&#10;中程度の精度で自動的に生成された説明">
            <a:extLst>
              <a:ext uri="{FF2B5EF4-FFF2-40B4-BE49-F238E27FC236}">
                <a16:creationId xmlns:a16="http://schemas.microsoft.com/office/drawing/2014/main" id="{4121EEFE-F0EB-240F-CF80-58B541E7A00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5" t="3206" b="34511"/>
          <a:stretch/>
        </p:blipFill>
        <p:spPr>
          <a:xfrm>
            <a:off x="1279456" y="9309157"/>
            <a:ext cx="2719851" cy="455516"/>
          </a:xfrm>
          <a:prstGeom prst="rect">
            <a:avLst/>
          </a:prstGeom>
        </p:spPr>
      </p:pic>
      <p:sp>
        <p:nvSpPr>
          <p:cNvPr id="7" name="Text Box 130">
            <a:extLst>
              <a:ext uri="{FF2B5EF4-FFF2-40B4-BE49-F238E27FC236}">
                <a16:creationId xmlns:a16="http://schemas.microsoft.com/office/drawing/2014/main" id="{65F0975F-AACE-0C59-3788-2F26C5DD2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415" y="9422755"/>
            <a:ext cx="19112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シリーズ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Text Box 130">
            <a:extLst>
              <a:ext uri="{FF2B5EF4-FFF2-40B4-BE49-F238E27FC236}">
                <a16:creationId xmlns:a16="http://schemas.microsoft.com/office/drawing/2014/main" id="{71BCDC26-7FA8-A95B-2221-BA476601C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4" y="9453533"/>
            <a:ext cx="1911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その課題、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00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1ABAB193-D61E-86E7-2968-49227D88521D}"/>
              </a:ext>
            </a:extLst>
          </p:cNvPr>
          <p:cNvSpPr/>
          <p:nvPr/>
        </p:nvSpPr>
        <p:spPr>
          <a:xfrm>
            <a:off x="3488722" y="1214569"/>
            <a:ext cx="3132000" cy="3582420"/>
          </a:xfrm>
          <a:prstGeom prst="rect">
            <a:avLst/>
          </a:prstGeom>
          <a:solidFill>
            <a:srgbClr val="F86696">
              <a:alpha val="12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73A2E841-697D-A5C0-A6C9-69FE187B0E79}"/>
              </a:ext>
            </a:extLst>
          </p:cNvPr>
          <p:cNvSpPr/>
          <p:nvPr/>
        </p:nvSpPr>
        <p:spPr bwMode="auto">
          <a:xfrm>
            <a:off x="3611319" y="1728396"/>
            <a:ext cx="2908070" cy="292517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5C0C83B-0D76-F412-D69F-02F59D9F32D8}"/>
              </a:ext>
            </a:extLst>
          </p:cNvPr>
          <p:cNvSpPr/>
          <p:nvPr/>
        </p:nvSpPr>
        <p:spPr>
          <a:xfrm>
            <a:off x="249326" y="1214569"/>
            <a:ext cx="3132000" cy="3582420"/>
          </a:xfrm>
          <a:prstGeom prst="rect">
            <a:avLst/>
          </a:prstGeom>
          <a:solidFill>
            <a:srgbClr val="F86696">
              <a:alpha val="12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9FB00FCF-4A07-ED80-79F9-5521AF0D90AE}"/>
              </a:ext>
            </a:extLst>
          </p:cNvPr>
          <p:cNvSpPr/>
          <p:nvPr/>
        </p:nvSpPr>
        <p:spPr bwMode="auto">
          <a:xfrm>
            <a:off x="355364" y="1728396"/>
            <a:ext cx="2908070" cy="292517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110" name="図 109" descr="図形&#10;&#10;中程度の精度で自動的に生成された説明">
            <a:extLst>
              <a:ext uri="{FF2B5EF4-FFF2-40B4-BE49-F238E27FC236}">
                <a16:creationId xmlns:a16="http://schemas.microsoft.com/office/drawing/2014/main" id="{2F49031C-0C5A-3A9F-7FF3-C010BCFAD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716" y="2152275"/>
            <a:ext cx="2459815" cy="582977"/>
          </a:xfrm>
          <a:prstGeom prst="rect">
            <a:avLst/>
          </a:prstGeom>
        </p:spPr>
      </p:pic>
      <p:sp>
        <p:nvSpPr>
          <p:cNvPr id="5123" name="Rectangle 14">
            <a:extLst>
              <a:ext uri="{FF2B5EF4-FFF2-40B4-BE49-F238E27FC236}">
                <a16:creationId xmlns:a16="http://schemas.microsoft.com/office/drawing/2014/main" id="{8592CBEC-C90A-495E-9543-BA6AE46C8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4463" y="1470025"/>
            <a:ext cx="18986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5124" name="Rectangle 15">
            <a:extLst>
              <a:ext uri="{FF2B5EF4-FFF2-40B4-BE49-F238E27FC236}">
                <a16:creationId xmlns:a16="http://schemas.microsoft.com/office/drawing/2014/main" id="{C32F86A8-ABC1-40E9-A802-91C6447FA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98263" y="1470025"/>
            <a:ext cx="18986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18" name="テキスト ボックス 1">
            <a:extLst>
              <a:ext uri="{FF2B5EF4-FFF2-40B4-BE49-F238E27FC236}">
                <a16:creationId xmlns:a16="http://schemas.microsoft.com/office/drawing/2014/main" id="{5F975384-89C9-B2FA-FB36-04F4279A605E}"/>
              </a:ext>
            </a:extLst>
          </p:cNvPr>
          <p:cNvSpPr txBox="1"/>
          <p:nvPr/>
        </p:nvSpPr>
        <p:spPr>
          <a:xfrm>
            <a:off x="130273" y="8629573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r>
              <a:rPr kumimoji="1" lang="ja-JP" altLang="en-US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エムオーテックス株式会社</a:t>
            </a:r>
          </a:p>
        </p:txBody>
      </p:sp>
      <p:sp>
        <p:nvSpPr>
          <p:cNvPr id="19" name="テキスト ボックス 51">
            <a:extLst>
              <a:ext uri="{FF2B5EF4-FFF2-40B4-BE49-F238E27FC236}">
                <a16:creationId xmlns:a16="http://schemas.microsoft.com/office/drawing/2014/main" id="{A7ABC6DA-CE1E-D3BC-4F31-A5C2D3E20E5D}"/>
              </a:ext>
            </a:extLst>
          </p:cNvPr>
          <p:cNvSpPr txBox="1"/>
          <p:nvPr/>
        </p:nvSpPr>
        <p:spPr>
          <a:xfrm>
            <a:off x="2640555" y="8706113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●お問い合わせ窓口：営業部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5AD6F0A-9925-AFF0-5BC4-164CDAB822E4}"/>
              </a:ext>
            </a:extLst>
          </p:cNvPr>
          <p:cNvSpPr/>
          <p:nvPr/>
        </p:nvSpPr>
        <p:spPr>
          <a:xfrm>
            <a:off x="114862" y="8923631"/>
            <a:ext cx="4509047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　阪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532-0011 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大阪市淀川区西中島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5-12-12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エムオーテックス新大阪ビル</a:t>
            </a: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　京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108-0073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東京都港区三田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3-5-19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住友不動産東京三田ガーデンタワー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460-0003 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名古屋市中区錦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1-11-11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名古屋インターシティ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　州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812-0011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福岡市博多区博多駅前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1-15-20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NMF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博多駅前ビル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06-6308-8980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大阪・九州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03-3455-1811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052-253-7346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9A3A01F8-843C-8948-E7E7-E3133ED0D76A}"/>
              </a:ext>
            </a:extLst>
          </p:cNvPr>
          <p:cNvSpPr/>
          <p:nvPr/>
        </p:nvSpPr>
        <p:spPr>
          <a:xfrm>
            <a:off x="4387646" y="8604258"/>
            <a:ext cx="2281556" cy="1134631"/>
          </a:xfrm>
          <a:prstGeom prst="roundRect">
            <a:avLst>
              <a:gd name="adj" fmla="val 729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40C7A69-DBC6-2D93-CCD7-0323EE35B515}"/>
              </a:ext>
            </a:extLst>
          </p:cNvPr>
          <p:cNvSpPr txBox="1"/>
          <p:nvPr/>
        </p:nvSpPr>
        <p:spPr>
          <a:xfrm>
            <a:off x="4391107" y="8668187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7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●お問い合わせ先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8BFA1E8-EC5C-E51F-22B7-30344C0350B9}"/>
              </a:ext>
            </a:extLst>
          </p:cNvPr>
          <p:cNvSpPr/>
          <p:nvPr/>
        </p:nvSpPr>
        <p:spPr>
          <a:xfrm>
            <a:off x="1" y="0"/>
            <a:ext cx="6869250" cy="1116000"/>
          </a:xfrm>
          <a:prstGeom prst="rect">
            <a:avLst/>
          </a:prstGeom>
          <a:solidFill>
            <a:srgbClr val="016C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プレースホルダー 1">
            <a:extLst>
              <a:ext uri="{FF2B5EF4-FFF2-40B4-BE49-F238E27FC236}">
                <a16:creationId xmlns:a16="http://schemas.microsoft.com/office/drawing/2014/main" id="{E989DD25-C149-4995-570B-B46A74726F61}"/>
              </a:ext>
            </a:extLst>
          </p:cNvPr>
          <p:cNvSpPr txBox="1">
            <a:spLocks/>
          </p:cNvSpPr>
          <p:nvPr/>
        </p:nvSpPr>
        <p:spPr>
          <a:xfrm>
            <a:off x="243000" y="351260"/>
            <a:ext cx="6372000" cy="406144"/>
          </a:xfrm>
          <a:prstGeom prst="rect">
            <a:avLst/>
          </a:prstGeom>
        </p:spPr>
        <p:txBody>
          <a:bodyPr wrap="square" bIns="10800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300" normalizeH="0" baseline="0" noProof="0" dirty="0">
                <a:ln w="0">
                  <a:noFill/>
                </a:ln>
                <a:solidFill>
                  <a:schemeClr val="bg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「労務管理」「リモートワーク」の課題を</a:t>
            </a:r>
            <a:endParaRPr kumimoji="1" lang="en-US" altLang="ja-JP" sz="1800" b="1" i="0" u="none" strike="noStrike" kern="1200" cap="none" spc="300" normalizeH="0" baseline="0" noProof="0" dirty="0">
              <a:ln w="0">
                <a:noFill/>
              </a:ln>
              <a:solidFill>
                <a:schemeClr val="bg1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800" b="1" spc="300" dirty="0">
                <a:ln w="0">
                  <a:noFill/>
                </a:ln>
                <a:solidFill>
                  <a:schemeClr val="bg1"/>
                </a:solidFill>
              </a:rPr>
              <a:t>　　　　　　 　　シリーズで解決</a:t>
            </a:r>
            <a:r>
              <a:rPr lang="en-US" altLang="ja-JP" sz="1800" b="1" spc="300" dirty="0">
                <a:ln w="0">
                  <a:noFill/>
                </a:ln>
                <a:solidFill>
                  <a:schemeClr val="bg1"/>
                </a:solidFill>
              </a:rPr>
              <a:t>‼</a:t>
            </a:r>
            <a:endParaRPr kumimoji="1" lang="en-US" altLang="ja-JP" sz="1800" b="1" i="0" u="none" strike="noStrike" kern="1200" cap="none" spc="300" normalizeH="0" baseline="0" noProof="0" dirty="0">
              <a:ln w="0">
                <a:noFill/>
              </a:ln>
              <a:solidFill>
                <a:schemeClr val="bg1"/>
              </a:solidFill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9" name="図 88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1F7365EC-9152-185D-0163-257E7A5BC4A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0" b="29393"/>
          <a:stretch/>
        </p:blipFill>
        <p:spPr>
          <a:xfrm>
            <a:off x="1376409" y="545334"/>
            <a:ext cx="1953145" cy="344901"/>
          </a:xfrm>
          <a:prstGeom prst="rect">
            <a:avLst/>
          </a:prstGeom>
        </p:spPr>
      </p:pic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DDF935F7-1F8F-B6AE-ED00-D48501556707}"/>
              </a:ext>
            </a:extLst>
          </p:cNvPr>
          <p:cNvSpPr/>
          <p:nvPr/>
        </p:nvSpPr>
        <p:spPr>
          <a:xfrm>
            <a:off x="313015" y="1313347"/>
            <a:ext cx="24721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☑　残業は申告通りにしてる？？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2B05C19C-DEE6-5931-27E8-A3898F634185}"/>
              </a:ext>
            </a:extLst>
          </p:cNvPr>
          <p:cNvSpPr/>
          <p:nvPr/>
        </p:nvSpPr>
        <p:spPr>
          <a:xfrm>
            <a:off x="450091" y="2875248"/>
            <a:ext cx="2700318" cy="1594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残業時間中の</a:t>
            </a:r>
            <a:r>
              <a: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操作をチェックし、業務内容から残業の実態を把握。　不必要な残業を抑止。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操作ログから業務の開始・終了時刻を把握。申告情報と突合せをしてサービス残業を発見。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94" name="図 93" descr="図形&#10;&#10;中程度の精度で自動的に生成された説明">
            <a:extLst>
              <a:ext uri="{FF2B5EF4-FFF2-40B4-BE49-F238E27FC236}">
                <a16:creationId xmlns:a16="http://schemas.microsoft.com/office/drawing/2014/main" id="{90B9ECA4-819D-BF67-C92C-C85B22F796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43" y="2259923"/>
            <a:ext cx="2459815" cy="489503"/>
          </a:xfrm>
          <a:prstGeom prst="rect">
            <a:avLst/>
          </a:prstGeom>
        </p:spPr>
      </p:pic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BDFB29CF-36A3-89AD-F2EB-4F7A5DBE466C}"/>
              </a:ext>
            </a:extLst>
          </p:cNvPr>
          <p:cNvSpPr/>
          <p:nvPr/>
        </p:nvSpPr>
        <p:spPr>
          <a:xfrm>
            <a:off x="3552411" y="1313347"/>
            <a:ext cx="23182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☑　ヘルプデスクが大変・・・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8A16988-BF34-B24B-B5C7-94090ED4A888}"/>
              </a:ext>
            </a:extLst>
          </p:cNvPr>
          <p:cNvSpPr/>
          <p:nvPr/>
        </p:nvSpPr>
        <p:spPr>
          <a:xfrm>
            <a:off x="3701464" y="2875248"/>
            <a:ext cx="2700318" cy="1594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ヘルプデスク業務やメンテナンス作業がいつでも、どこからでも可能に。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画面共有、ファイル転送もできる双方向型。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接続先のデバイスにはプログラムのインストールなしで接続可能。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CB40347-0E35-8F16-F2EA-3320DA9DB46E}"/>
              </a:ext>
            </a:extLst>
          </p:cNvPr>
          <p:cNvSpPr/>
          <p:nvPr/>
        </p:nvSpPr>
        <p:spPr>
          <a:xfrm>
            <a:off x="249326" y="4892054"/>
            <a:ext cx="6365674" cy="3582420"/>
          </a:xfrm>
          <a:prstGeom prst="rect">
            <a:avLst/>
          </a:prstGeom>
          <a:solidFill>
            <a:srgbClr val="F86696">
              <a:alpha val="12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D54AA562-F984-375C-0BA0-8858A8B4FD4F}"/>
              </a:ext>
            </a:extLst>
          </p:cNvPr>
          <p:cNvSpPr/>
          <p:nvPr/>
        </p:nvSpPr>
        <p:spPr>
          <a:xfrm>
            <a:off x="313015" y="5003532"/>
            <a:ext cx="27799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☑　リモートワークは安全なのかな？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9B08580E-40A3-0270-471B-CD1872F633E3}"/>
              </a:ext>
            </a:extLst>
          </p:cNvPr>
          <p:cNvSpPr/>
          <p:nvPr/>
        </p:nvSpPr>
        <p:spPr bwMode="auto">
          <a:xfrm>
            <a:off x="347969" y="5368145"/>
            <a:ext cx="2908070" cy="292517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7B2D216F-5182-6595-A0FC-52E5E83F36A4}"/>
              </a:ext>
            </a:extLst>
          </p:cNvPr>
          <p:cNvSpPr/>
          <p:nvPr/>
        </p:nvSpPr>
        <p:spPr>
          <a:xfrm>
            <a:off x="450091" y="6493226"/>
            <a:ext cx="2700318" cy="1594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操作ログの記録で不正操作を抑止。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ログから内部不正につながる操作がないかをチェック。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アップロードや外部記憶デバイスへの書き込みなど、情報漏えいリスクの高い操作は禁止。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5" name="図 114" descr="図形&#10;&#10;中程度の精度で自動的に生成された説明">
            <a:extLst>
              <a:ext uri="{FF2B5EF4-FFF2-40B4-BE49-F238E27FC236}">
                <a16:creationId xmlns:a16="http://schemas.microsoft.com/office/drawing/2014/main" id="{5E88C6E3-C9EA-C3FF-FA76-3F1956D1CE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43" y="5870644"/>
            <a:ext cx="2459815" cy="489503"/>
          </a:xfrm>
          <a:prstGeom prst="rect">
            <a:avLst/>
          </a:prstGeom>
        </p:spPr>
      </p:pic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92F0285E-5D6A-4300-053A-B34F0426FF6C}"/>
              </a:ext>
            </a:extLst>
          </p:cNvPr>
          <p:cNvSpPr/>
          <p:nvPr/>
        </p:nvSpPr>
        <p:spPr bwMode="auto">
          <a:xfrm>
            <a:off x="3146712" y="5368145"/>
            <a:ext cx="3372677" cy="292517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C542A07A-7CDF-1B9B-CF56-5BF7145066AB}"/>
              </a:ext>
            </a:extLst>
          </p:cNvPr>
          <p:cNvSpPr/>
          <p:nvPr/>
        </p:nvSpPr>
        <p:spPr>
          <a:xfrm>
            <a:off x="3701464" y="6493226"/>
            <a:ext cx="2700318" cy="1594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パターンファイルの更新は不要で、最小限の負荷で稼働。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クラウド型なので面倒なサーバー構築やメンテナンスも不要。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ネットワーク環境問わず、オフラインでも変わらない検知率。</a:t>
            </a:r>
            <a:endParaRPr lang="en-US" altLang="ja-JP" sz="11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20" name="図 119" descr="図形&#10;&#10;中程度の精度で自動的に生成された説明">
            <a:extLst>
              <a:ext uri="{FF2B5EF4-FFF2-40B4-BE49-F238E27FC236}">
                <a16:creationId xmlns:a16="http://schemas.microsoft.com/office/drawing/2014/main" id="{2784E4B7-EACE-4B74-DDD9-EE6000E4F1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462" y="5870644"/>
            <a:ext cx="2344322" cy="501685"/>
          </a:xfrm>
          <a:prstGeom prst="rect">
            <a:avLst/>
          </a:prstGeom>
        </p:spPr>
      </p:pic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5BF48E43-E8F4-91B2-9B52-923481F23C76}"/>
              </a:ext>
            </a:extLst>
          </p:cNvPr>
          <p:cNvSpPr/>
          <p:nvPr/>
        </p:nvSpPr>
        <p:spPr>
          <a:xfrm>
            <a:off x="815044" y="5505288"/>
            <a:ext cx="19704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 内部不正を監視・制御 ー</a:t>
            </a:r>
            <a:endParaRPr lang="en-US" altLang="ja-JP" sz="1100" b="1" dirty="0">
              <a:solidFill>
                <a:srgbClr val="F8669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BB73CDB0-49A5-DCEB-86DE-B4452D8BB338}"/>
              </a:ext>
            </a:extLst>
          </p:cNvPr>
          <p:cNvSpPr/>
          <p:nvPr/>
        </p:nvSpPr>
        <p:spPr>
          <a:xfrm>
            <a:off x="3773077" y="5505288"/>
            <a:ext cx="255711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 </a:t>
            </a:r>
            <a:r>
              <a:rPr lang="en-US" altLang="ja-JP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AI</a:t>
            </a: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技術でウイルスを</a:t>
            </a:r>
            <a:r>
              <a:rPr lang="en-US" altLang="ja-JP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99</a:t>
            </a: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r>
              <a:rPr lang="en-US" altLang="ja-JP" sz="6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検知</a:t>
            </a:r>
            <a:r>
              <a:rPr lang="en-US" altLang="ja-JP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endParaRPr lang="en-US" altLang="ja-JP" sz="1100" b="1" dirty="0">
              <a:solidFill>
                <a:srgbClr val="F8669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B558FCD1-E324-935E-3610-194A4695525E}"/>
              </a:ext>
            </a:extLst>
          </p:cNvPr>
          <p:cNvCxnSpPr/>
          <p:nvPr/>
        </p:nvCxnSpPr>
        <p:spPr bwMode="auto">
          <a:xfrm>
            <a:off x="3423409" y="5510071"/>
            <a:ext cx="0" cy="27129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DF048055-8849-DCC2-DC75-2C6D7BDB5EC2}"/>
              </a:ext>
            </a:extLst>
          </p:cNvPr>
          <p:cNvSpPr/>
          <p:nvPr/>
        </p:nvSpPr>
        <p:spPr>
          <a:xfrm>
            <a:off x="885578" y="1851284"/>
            <a:ext cx="18293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 操作ログで実態把握 ー</a:t>
            </a:r>
            <a:endParaRPr lang="en-US" altLang="ja-JP" sz="1100" b="1" dirty="0">
              <a:solidFill>
                <a:srgbClr val="F8669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FB5066B8-08EE-A91F-0431-BCD1F684E457}"/>
              </a:ext>
            </a:extLst>
          </p:cNvPr>
          <p:cNvSpPr/>
          <p:nvPr/>
        </p:nvSpPr>
        <p:spPr>
          <a:xfrm>
            <a:off x="4066419" y="1851284"/>
            <a:ext cx="19704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ja-JP" altLang="en-US" sz="1100" b="1" dirty="0">
                <a:solidFill>
                  <a:srgbClr val="F866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 リモートコントロール ー</a:t>
            </a:r>
            <a:endParaRPr lang="en-US" altLang="ja-JP" sz="1100" b="1" dirty="0">
              <a:solidFill>
                <a:srgbClr val="F8669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FF0098-465A-9EBB-3555-D2F57EA8E8C3}"/>
              </a:ext>
            </a:extLst>
          </p:cNvPr>
          <p:cNvSpPr txBox="1"/>
          <p:nvPr/>
        </p:nvSpPr>
        <p:spPr>
          <a:xfrm>
            <a:off x="4127770" y="8033150"/>
            <a:ext cx="216784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base"/>
            <a:r>
              <a:rPr lang="en-US" altLang="ja-JP" sz="500" b="0" i="0" dirty="0">
                <a:solidFill>
                  <a:schemeClr val="bg1">
                    <a:lumMod val="5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 2018 NSS Labs Advanced Endpoint Protection Test</a:t>
            </a:r>
            <a:r>
              <a:rPr lang="ja-JP" altLang="en-US" sz="500" b="0" i="0" dirty="0">
                <a:solidFill>
                  <a:schemeClr val="bg1">
                    <a:lumMod val="50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結果より</a:t>
            </a:r>
          </a:p>
          <a:p>
            <a:pPr algn="r"/>
            <a:br>
              <a:rPr lang="ja-JP" altLang="en-US" sz="5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5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F1B8B26459E1498F4748E521128168" ma:contentTypeVersion="36" ma:contentTypeDescription="新しいドキュメントを作成します。" ma:contentTypeScope="" ma:versionID="bd024a99ca598d3df49529c7876a3a53">
  <xsd:schema xmlns:xsd="http://www.w3.org/2001/XMLSchema" xmlns:xs="http://www.w3.org/2001/XMLSchema" xmlns:p="http://schemas.microsoft.com/office/2006/metadata/properties" xmlns:ns1="http://schemas.microsoft.com/sharepoint/v3" xmlns:ns2="79ee9245-d882-4ddc-9b39-e6678e7416f0" xmlns:ns3="f8486722-456f-4c86-9af7-b8b16200fae9" targetNamespace="http://schemas.microsoft.com/office/2006/metadata/properties" ma:root="true" ma:fieldsID="9fe51e1b7ccc6d02e9d296c82d3b2215" ns1:_="" ns2:_="" ns3:_="">
    <xsd:import namespace="http://schemas.microsoft.com/sharepoint/v3"/>
    <xsd:import namespace="79ee9245-d882-4ddc-9b39-e6678e7416f0"/>
    <xsd:import namespace="f8486722-456f-4c86-9af7-b8b16200fae9"/>
    <xsd:element name="properties">
      <xsd:complexType>
        <xsd:sequence>
          <xsd:element name="documentManagement">
            <xsd:complexType>
              <xsd:all>
                <xsd:element ref="ns2:_x30ea__x30f3__x30af_" minOccurs="0"/>
                <xsd:element ref="ns2:_x8907__x6570__x884c__x30c6__x30ad__x30b9__x30c8_" minOccurs="0"/>
                <xsd:element ref="ns2:_x65e5__x4ed8__x3068__x6642__x523b_" minOccurs="0"/>
                <xsd:element ref="ns2:_Flow_SignoffStatus" minOccurs="0"/>
                <xsd:element ref="ns2:_x006c_nu1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1:_dlc_Exempt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x7ba1__x7406__x756a__x53f7_" minOccurs="0"/>
                <xsd:element ref="ns2:MediaLengthInSeconds" minOccurs="0"/>
                <xsd:element ref="ns2:_x6570__x5b57_" minOccurs="0"/>
                <xsd:element ref="ns2:_x8ca9__x58f2__x5e97_" minOccurs="0"/>
                <xsd:element ref="ns2:_x9234__x6728__x30c6__x30b9__x30c8_" minOccurs="0"/>
                <xsd:element ref="ns3:TaxCatchAll" minOccurs="0"/>
                <xsd:element ref="ns2:lcf76f155ced4ddcb4097134ff3c332f" minOccurs="0"/>
                <xsd:element ref="ns2:_x6570__x5024_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5" nillable="true" ma:displayName="ポリシー適用除外" ma:hidden="true" ma:internalName="_dlc_Exemp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9245-d882-4ddc-9b39-e6678e7416f0" elementFormDefault="qualified">
    <xsd:import namespace="http://schemas.microsoft.com/office/2006/documentManagement/types"/>
    <xsd:import namespace="http://schemas.microsoft.com/office/infopath/2007/PartnerControls"/>
    <xsd:element name="_x30ea__x30f3__x30af_" ma:index="2" nillable="true" ma:displayName="リンク" ma:format="Hyperlink" ma:internalName="_x30ea__x30f3__x30af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8907__x6570__x884c__x30c6__x30ad__x30b9__x30c8_" ma:index="3" nillable="true" ma:displayName="複数行テキスト" ma:format="Dropdown" ma:internalName="_x8907__x6570__x884c__x30c6__x30ad__x30b9__x30c8_" ma:readOnly="false">
      <xsd:simpleType>
        <xsd:restriction base="dms:Note">
          <xsd:maxLength value="255"/>
        </xsd:restriction>
      </xsd:simpleType>
    </xsd:element>
    <xsd:element name="_x65e5__x4ed8__x3068__x6642__x523b_" ma:index="4" nillable="true" ma:displayName="日付と時刻" ma:format="DateOnly" ma:internalName="_x65e5__x4ed8__x3068__x6642__x523b_" ma:readOnly="false">
      <xsd:simpleType>
        <xsd:restriction base="dms:DateTime"/>
      </xsd:simpleType>
    </xsd:element>
    <xsd:element name="_Flow_SignoffStatus" ma:index="5" nillable="true" ma:displayName="承認の状態" ma:internalName="_x627f__x8a8d__x306e__x72b6__x614b_" ma:readOnly="false">
      <xsd:simpleType>
        <xsd:restriction base="dms:Text"/>
      </xsd:simpleType>
    </xsd:element>
    <xsd:element name="_x006c_nu1" ma:index="6" nillable="true" ma:displayName="ユーザーまたはグループ" ma:list="UserInfo" ma:internalName="_x006c_nu1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4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hidden="true" ma:internalName="MediaServiceKeyPoints" ma:readOnly="true">
      <xsd:simpleType>
        <xsd:restriction base="dms:Note"/>
      </xsd:simpleType>
    </xsd:element>
    <xsd:element name="_x7ba1__x7406__x756a__x53f7_" ma:index="26" nillable="true" ma:displayName="管理番号" ma:default="RC-311" ma:format="Dropdown" ma:hidden="true" ma:internalName="_x7ba1__x7406__x756a__x53f7_" ma:readOnly="false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_x6570__x5b57_" ma:index="28" nillable="true" ma:displayName="数字" ma:format="Dropdown" ma:internalName="_x6570__x5b57_" ma:percentage="FALSE">
      <xsd:simpleType>
        <xsd:restriction base="dms:Number"/>
      </xsd:simpleType>
    </xsd:element>
    <xsd:element name="_x8ca9__x58f2__x5e97_" ma:index="29" nillable="true" ma:displayName="販売店" ma:description="販売店フラグ" ma:format="Dropdown" ma:internalName="_x8ca9__x58f2__x5e97_">
      <xsd:simpleType>
        <xsd:restriction base="dms:Text">
          <xsd:maxLength value="255"/>
        </xsd:restriction>
      </xsd:simpleType>
    </xsd:element>
    <xsd:element name="_x9234__x6728__x30c6__x30b9__x30c8_" ma:index="30" nillable="true" ma:displayName="鈴木テスト" ma:format="Dropdown" ma:internalName="_x9234__x6728__x30c6__x30b9__x30c8_">
      <xsd:simpleType>
        <xsd:restriction base="dms:Text">
          <xsd:maxLength value="255"/>
        </xsd:restriction>
      </xsd:simpleType>
    </xsd:element>
    <xsd:element name="lcf76f155ced4ddcb4097134ff3c332f" ma:index="33" nillable="true" ma:taxonomy="true" ma:internalName="lcf76f155ced4ddcb4097134ff3c332f" ma:taxonomyFieldName="MediaServiceImageTags" ma:displayName="画像タグ" ma:readOnly="false" ma:fieldId="{5cf76f15-5ced-4ddc-b409-7134ff3c332f}" ma:taxonomyMulti="true" ma:sspId="a6d06bc7-5879-467c-9b3f-73b6e2086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6570__x5024_" ma:index="34" nillable="true" ma:displayName="数値" ma:format="Dropdown" ma:internalName="_x6570__x5024_" ma:percentage="FALSE">
      <xsd:simpleType>
        <xsd:restriction base="dms:Number"/>
      </xsd:simpleType>
    </xsd:element>
    <xsd:element name="MediaServiceObjectDetectorVersions" ma:index="3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86722-456f-4c86-9af7-b8b16200fa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hidden="true" ma:internalName="SharedWithDetails" ma:readOnly="true">
      <xsd:simpleType>
        <xsd:restriction base="dms:Note"/>
      </xsd:simpleType>
    </xsd:element>
    <xsd:element name="TaxCatchAll" ma:index="31" nillable="true" ma:displayName="Taxonomy Catch All Column" ma:hidden="true" ma:list="{72d96897-07c3-42b6-8db8-34333439000d}" ma:internalName="TaxCatchAll" ma:showField="CatchAllData" ma:web="f8486722-456f-4c86-9af7-b8b16200f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コンテンツ タイプ"/>
        <xsd:element ref="dc:title" minOccurs="0" maxOccurs="1" ma:index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70__x5b57_ xmlns="79ee9245-d882-4ddc-9b39-e6678e7416f0" xsi:nil="true"/>
    <_x9234__x6728__x30c6__x30b9__x30c8_ xmlns="79ee9245-d882-4ddc-9b39-e6678e7416f0" xsi:nil="true"/>
    <_x65e5__x4ed8__x3068__x6642__x523b_ xmlns="79ee9245-d882-4ddc-9b39-e6678e7416f0" xsi:nil="true"/>
    <_x6570__x5024_ xmlns="79ee9245-d882-4ddc-9b39-e6678e7416f0" xsi:nil="true"/>
    <_x30ea__x30f3__x30af_ xmlns="79ee9245-d882-4ddc-9b39-e6678e7416f0">
      <Url xsi:nil="true"/>
      <Description xsi:nil="true"/>
    </_x30ea__x30f3__x30af_>
    <lcf76f155ced4ddcb4097134ff3c332f xmlns="79ee9245-d882-4ddc-9b39-e6678e7416f0">
      <Terms xmlns="http://schemas.microsoft.com/office/infopath/2007/PartnerControls"/>
    </lcf76f155ced4ddcb4097134ff3c332f>
    <_x8907__x6570__x884c__x30c6__x30ad__x30b9__x30c8_ xmlns="79ee9245-d882-4ddc-9b39-e6678e7416f0" xsi:nil="true"/>
    <_x7ba1__x7406__x756a__x53f7_ xmlns="79ee9245-d882-4ddc-9b39-e6678e7416f0">RC-311</_x7ba1__x7406__x756a__x53f7_>
    <TaxCatchAll xmlns="f8486722-456f-4c86-9af7-b8b16200fae9" xsi:nil="true"/>
    <_Flow_SignoffStatus xmlns="79ee9245-d882-4ddc-9b39-e6678e7416f0" xsi:nil="true"/>
    <_x8ca9__x58f2__x5e97_ xmlns="79ee9245-d882-4ddc-9b39-e6678e7416f0" xsi:nil="true"/>
    <_dlc_Exempt xmlns="http://schemas.microsoft.com/sharepoint/v3" xsi:nil="true"/>
    <_x006c_nu1 xmlns="79ee9245-d882-4ddc-9b39-e6678e7416f0">
      <UserInfo>
        <DisplayName/>
        <AccountId xsi:nil="true"/>
        <AccountType/>
      </UserInfo>
    </_x006c_nu1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6F1B8B26459E1498F4748E521128168|1757814118" UniqueId="f37f348f-1288-400b-a566-16401018dade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Props1.xml><?xml version="1.0" encoding="utf-8"?>
<ds:datastoreItem xmlns:ds="http://schemas.openxmlformats.org/officeDocument/2006/customXml" ds:itemID="{B175D1C8-9C81-4693-85E6-324A3665B8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ee9245-d882-4ddc-9b39-e6678e7416f0"/>
    <ds:schemaRef ds:uri="f8486722-456f-4c86-9af7-b8b16200f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E5D634-4A9A-47CA-BE1A-D24CB61C86C1}">
  <ds:schemaRefs>
    <ds:schemaRef ds:uri="http://schemas.microsoft.com/office/2006/metadata/properties"/>
    <ds:schemaRef ds:uri="http://schemas.microsoft.com/office/infopath/2007/PartnerControls"/>
    <ds:schemaRef ds:uri="79ee9245-d882-4ddc-9b39-e6678e7416f0"/>
    <ds:schemaRef ds:uri="f8486722-456f-4c86-9af7-b8b16200fae9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72310E31-C80D-437C-A8EC-AF68EDBC08E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AB9839B-96F3-483D-BDD7-2104C476B04D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110087</TotalTime>
  <Words>435</Words>
  <Application>Microsoft Office PowerPoint</Application>
  <PresentationFormat>A4 210 x 297 mm</PresentationFormat>
  <Paragraphs>44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相沢 将太</dc:creator>
  <cp:lastModifiedBy>鈴木 菜摘</cp:lastModifiedBy>
  <cp:revision>431</cp:revision>
  <cp:lastPrinted>2014-11-25T23:45:29Z</cp:lastPrinted>
  <dcterms:modified xsi:type="dcterms:W3CDTF">2023-10-27T04:35:42Z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0x010100E6F1B8B26459E1498F4748E521128168</vt:lpwstr>
  </property>
</Properties>
</file>