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83" r:id="rId6"/>
  </p:sldMasterIdLst>
  <p:notesMasterIdLst>
    <p:notesMasterId r:id="rId27"/>
  </p:notesMasterIdLst>
  <p:sldIdLst>
    <p:sldId id="385" r:id="rId7"/>
    <p:sldId id="361" r:id="rId8"/>
    <p:sldId id="370" r:id="rId9"/>
    <p:sldId id="369" r:id="rId10"/>
    <p:sldId id="362" r:id="rId11"/>
    <p:sldId id="363" r:id="rId12"/>
    <p:sldId id="366" r:id="rId13"/>
    <p:sldId id="368" r:id="rId14"/>
    <p:sldId id="372" r:id="rId15"/>
    <p:sldId id="375" r:id="rId16"/>
    <p:sldId id="376" r:id="rId17"/>
    <p:sldId id="360" r:id="rId18"/>
    <p:sldId id="377" r:id="rId19"/>
    <p:sldId id="379" r:id="rId20"/>
    <p:sldId id="380" r:id="rId21"/>
    <p:sldId id="381" r:id="rId22"/>
    <p:sldId id="383" r:id="rId23"/>
    <p:sldId id="382" r:id="rId24"/>
    <p:sldId id="384" r:id="rId25"/>
    <p:sldId id="34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29649F"/>
    <a:srgbClr val="FAD771"/>
    <a:srgbClr val="FA7C79"/>
    <a:srgbClr val="3E5BA9"/>
    <a:srgbClr val="479471"/>
    <a:srgbClr val="3CCE81"/>
    <a:srgbClr val="113961"/>
    <a:srgbClr val="0A60AF"/>
    <a:srgbClr val="2E4E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EE8F5-E0DF-CC44-8BC2-76B3CBC52875}" v="2" dt="2023-08-25T04:38:16.736"/>
    <p1510:client id="{C4E50283-5572-E43C-F6ED-0B714FB7772D}" v="2" dt="2023-09-12T07:10:59.5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氏江 知沙" userId="S::chisa.ujie@motex.co.jp::6e3b047d-ad5b-4146-a9b4-870b94d232e6" providerId="AD" clId="Web-{C4E50283-5572-E43C-F6ED-0B714FB7772D}"/>
    <pc:docChg chg="addSld delSld">
      <pc:chgData name="氏江 知沙" userId="S::chisa.ujie@motex.co.jp::6e3b047d-ad5b-4146-a9b4-870b94d232e6" providerId="AD" clId="Web-{C4E50283-5572-E43C-F6ED-0B714FB7772D}" dt="2023-09-12T07:10:59.520" v="1"/>
      <pc:docMkLst>
        <pc:docMk/>
      </pc:docMkLst>
      <pc:sldChg chg="del">
        <pc:chgData name="氏江 知沙" userId="S::chisa.ujie@motex.co.jp::6e3b047d-ad5b-4146-a9b4-870b94d232e6" providerId="AD" clId="Web-{C4E50283-5572-E43C-F6ED-0B714FB7772D}" dt="2023-09-12T07:10:59.520" v="1"/>
        <pc:sldMkLst>
          <pc:docMk/>
          <pc:sldMk cId="198055729" sldId="256"/>
        </pc:sldMkLst>
      </pc:sldChg>
      <pc:sldChg chg="add">
        <pc:chgData name="氏江 知沙" userId="S::chisa.ujie@motex.co.jp::6e3b047d-ad5b-4146-a9b4-870b94d232e6" providerId="AD" clId="Web-{C4E50283-5572-E43C-F6ED-0B714FB7772D}" dt="2023-09-12T07:10:52.707" v="0"/>
        <pc:sldMkLst>
          <pc:docMk/>
          <pc:sldMk cId="4143040424" sldId="385"/>
        </pc:sldMkLst>
      </pc:sldChg>
    </pc:docChg>
  </pc:docChgLst>
  <pc:docChgLst>
    <pc:chgData name="武藤 諒" userId="29d31a6a-ddb8-428f-b769-823de40fa675" providerId="ADAL" clId="{B4DEE8F5-E0DF-CC44-8BC2-76B3CBC52875}"/>
    <pc:docChg chg="modSld">
      <pc:chgData name="武藤 諒" userId="29d31a6a-ddb8-428f-b769-823de40fa675" providerId="ADAL" clId="{B4DEE8F5-E0DF-CC44-8BC2-76B3CBC52875}" dt="2023-09-05T10:24:49.984" v="7" actId="20577"/>
      <pc:docMkLst>
        <pc:docMk/>
      </pc:docMkLst>
      <pc:sldChg chg="modAnim">
        <pc:chgData name="武藤 諒" userId="29d31a6a-ddb8-428f-b769-823de40fa675" providerId="ADAL" clId="{B4DEE8F5-E0DF-CC44-8BC2-76B3CBC52875}" dt="2023-09-05T10:21:21.575" v="0"/>
        <pc:sldMkLst>
          <pc:docMk/>
          <pc:sldMk cId="1416987528" sldId="363"/>
        </pc:sldMkLst>
      </pc:sldChg>
      <pc:sldChg chg="modSp mod">
        <pc:chgData name="武藤 諒" userId="29d31a6a-ddb8-428f-b769-823de40fa675" providerId="ADAL" clId="{B4DEE8F5-E0DF-CC44-8BC2-76B3CBC52875}" dt="2023-09-05T10:23:58.650" v="2" actId="20577"/>
        <pc:sldMkLst>
          <pc:docMk/>
          <pc:sldMk cId="2307565924" sldId="366"/>
        </pc:sldMkLst>
        <pc:spChg chg="mod">
          <ac:chgData name="武藤 諒" userId="29d31a6a-ddb8-428f-b769-823de40fa675" providerId="ADAL" clId="{B4DEE8F5-E0DF-CC44-8BC2-76B3CBC52875}" dt="2023-09-05T10:23:58.650" v="2" actId="20577"/>
          <ac:spMkLst>
            <pc:docMk/>
            <pc:sldMk cId="2307565924" sldId="366"/>
            <ac:spMk id="13" creationId="{0D5C3588-038D-8111-AC93-E306C5659F15}"/>
          </ac:spMkLst>
        </pc:spChg>
      </pc:sldChg>
      <pc:sldChg chg="modSp mod">
        <pc:chgData name="武藤 諒" userId="29d31a6a-ddb8-428f-b769-823de40fa675" providerId="ADAL" clId="{B4DEE8F5-E0DF-CC44-8BC2-76B3CBC52875}" dt="2023-09-05T10:24:28.620" v="4" actId="20577"/>
        <pc:sldMkLst>
          <pc:docMk/>
          <pc:sldMk cId="3297230675" sldId="379"/>
        </pc:sldMkLst>
        <pc:graphicFrameChg chg="modGraphic">
          <ac:chgData name="武藤 諒" userId="29d31a6a-ddb8-428f-b769-823de40fa675" providerId="ADAL" clId="{B4DEE8F5-E0DF-CC44-8BC2-76B3CBC52875}" dt="2023-09-05T10:24:28.620" v="4" actId="20577"/>
          <ac:graphicFrameMkLst>
            <pc:docMk/>
            <pc:sldMk cId="3297230675" sldId="379"/>
            <ac:graphicFrameMk id="3" creationId="{88109874-363A-EF96-24CA-2B3800ED375E}"/>
          </ac:graphicFrameMkLst>
        </pc:graphicFrameChg>
      </pc:sldChg>
      <pc:sldChg chg="modSp mod">
        <pc:chgData name="武藤 諒" userId="29d31a6a-ddb8-428f-b769-823de40fa675" providerId="ADAL" clId="{B4DEE8F5-E0DF-CC44-8BC2-76B3CBC52875}" dt="2023-09-05T10:24:49.984" v="7" actId="20577"/>
        <pc:sldMkLst>
          <pc:docMk/>
          <pc:sldMk cId="2543764661" sldId="383"/>
        </pc:sldMkLst>
        <pc:graphicFrameChg chg="modGraphic">
          <ac:chgData name="武藤 諒" userId="29d31a6a-ddb8-428f-b769-823de40fa675" providerId="ADAL" clId="{B4DEE8F5-E0DF-CC44-8BC2-76B3CBC52875}" dt="2023-09-05T10:24:49.984" v="7" actId="20577"/>
          <ac:graphicFrameMkLst>
            <pc:docMk/>
            <pc:sldMk cId="2543764661" sldId="383"/>
            <ac:graphicFrameMk id="13" creationId="{E4165141-9B21-CFA8-97CB-08818C147EE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ogo.yasuuraoka.MOTEX\Desktop\&#23455;&#24907;&#35519;&#26619;\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45673406320347"/>
          <c:y val="5.4202417659288009E-2"/>
          <c:w val="0.62553667462591311"/>
          <c:h val="0.92478538515247233"/>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3FF7-5C45-8ECE-A79840845124}"/>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3FF7-5C45-8ECE-A79840845124}"/>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3FF7-5C45-8ECE-A79840845124}"/>
              </c:ext>
            </c:extLst>
          </c:dPt>
          <c:dLbls>
            <c:dLbl>
              <c:idx val="0"/>
              <c:layout>
                <c:manualLayout>
                  <c:x val="-0.16765527166911739"/>
                  <c:y val="2.9137239447894463E-2"/>
                </c:manualLayout>
              </c:layout>
              <c:tx>
                <c:rich>
                  <a:bodyPr rot="0" spcFirstLastPara="1" vertOverflow="ellipsis" vert="horz" wrap="square" lIns="38100" tIns="19050" rIns="38100" bIns="19050" anchor="ctr" anchorCtr="1">
                    <a:noAutofit/>
                  </a:bodyPr>
                  <a:lstStyle/>
                  <a:p>
                    <a:pPr>
                      <a:defRPr lang="ja-JP" sz="1400" b="0" i="0" u="none" strike="noStrike" kern="1200" baseline="0">
                        <a:solidFill>
                          <a:schemeClr val="bg1"/>
                        </a:solidFill>
                        <a:latin typeface="メイリオ" panose="020B0604030504040204" pitchFamily="50" charset="-128"/>
                        <a:ea typeface="メイリオ" panose="020B0604030504040204" pitchFamily="50" charset="-128"/>
                        <a:cs typeface="+mn-cs"/>
                      </a:defRPr>
                    </a:pPr>
                    <a:r>
                      <a:rPr lang="ja-JP" altLang="en-US" sz="1050">
                        <a:solidFill>
                          <a:schemeClr val="bg1"/>
                        </a:solidFill>
                        <a:latin typeface="メイリオ" panose="020B0604030504040204" pitchFamily="50" charset="-128"/>
                        <a:ea typeface="メイリオ" panose="020B0604030504040204" pitchFamily="50" charset="-128"/>
                      </a:rPr>
                      <a:t>既に導入している</a:t>
                    </a:r>
                  </a:p>
                  <a:p>
                    <a:pPr>
                      <a:defRPr lang="ja-JP" sz="1400">
                        <a:solidFill>
                          <a:schemeClr val="bg1"/>
                        </a:solidFill>
                        <a:latin typeface="メイリオ" panose="020B0604030504040204" pitchFamily="50" charset="-128"/>
                        <a:ea typeface="メイリオ" panose="020B0604030504040204" pitchFamily="50" charset="-128"/>
                      </a:defRPr>
                    </a:pPr>
                    <a:r>
                      <a:rPr lang="en-US" altLang="ja-JP" sz="1800"/>
                      <a:t>50.9</a:t>
                    </a:r>
                    <a:r>
                      <a:rPr lang="ja-JP" altLang="en-US" sz="1800"/>
                      <a:t>％</a:t>
                    </a:r>
                  </a:p>
                </c:rich>
              </c:tx>
              <c:spPr>
                <a:noFill/>
                <a:ln>
                  <a:noFill/>
                </a:ln>
                <a:effectLst/>
              </c:spPr>
              <c:txPr>
                <a:bodyPr rot="0" spcFirstLastPara="1" vertOverflow="ellipsis" vert="horz" wrap="square" lIns="38100" tIns="19050" rIns="38100" bIns="19050" anchor="ctr" anchorCtr="1">
                  <a:noAutofit/>
                </a:bodyPr>
                <a:lstStyle/>
                <a:p>
                  <a:pPr>
                    <a:defRPr lang="ja-JP" sz="14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33848408507795968"/>
                      <c:h val="0.27375941836240569"/>
                    </c:manualLayout>
                  </c15:layout>
                  <c15:showDataLabelsRange val="0"/>
                </c:ext>
                <c:ext xmlns:c16="http://schemas.microsoft.com/office/drawing/2014/chart" uri="{C3380CC4-5D6E-409C-BE32-E72D297353CC}">
                  <c16:uniqueId val="{00000001-3FF7-5C45-8ECE-A79840845124}"/>
                </c:ext>
              </c:extLst>
            </c:dLbl>
            <c:dLbl>
              <c:idx val="1"/>
              <c:layout>
                <c:manualLayout>
                  <c:x val="0.17245889516171048"/>
                  <c:y val="-0.2111137413060325"/>
                </c:manualLayout>
              </c:layout>
              <c:tx>
                <c:rich>
                  <a:bodyPr rot="0" spcFirstLastPara="1" vertOverflow="ellipsis" vert="horz" wrap="square" lIns="38100" tIns="19050" rIns="38100" bIns="19050" anchor="ctr" anchorCtr="1">
                    <a:noAutofit/>
                  </a:bodyPr>
                  <a:lstStyle/>
                  <a:p>
                    <a:pPr>
                      <a:defRPr lang="ja-JP" sz="1200" b="0" i="0" u="none" strike="noStrike" kern="1200" baseline="0">
                        <a:solidFill>
                          <a:schemeClr val="bg1"/>
                        </a:solidFill>
                        <a:latin typeface="メイリオ" panose="020B0604030504040204" pitchFamily="50" charset="-128"/>
                        <a:ea typeface="メイリオ" panose="020B0604030504040204" pitchFamily="50" charset="-128"/>
                        <a:cs typeface="+mn-cs"/>
                      </a:defRPr>
                    </a:pPr>
                    <a:r>
                      <a:rPr lang="ja-JP" altLang="en-US" sz="1050">
                        <a:solidFill>
                          <a:schemeClr val="bg1"/>
                        </a:solidFill>
                        <a:latin typeface="メイリオ" panose="020B0604030504040204" pitchFamily="50" charset="-128"/>
                        <a:ea typeface="メイリオ" panose="020B0604030504040204" pitchFamily="50" charset="-128"/>
                      </a:rPr>
                      <a:t>導入していないが</a:t>
                    </a:r>
                  </a:p>
                  <a:p>
                    <a:pPr>
                      <a:defRPr lang="ja-JP" sz="1200">
                        <a:solidFill>
                          <a:schemeClr val="bg1"/>
                        </a:solidFill>
                        <a:latin typeface="メイリオ" panose="020B0604030504040204" pitchFamily="50" charset="-128"/>
                        <a:ea typeface="メイリオ" panose="020B0604030504040204" pitchFamily="50" charset="-128"/>
                      </a:defRPr>
                    </a:pPr>
                    <a:r>
                      <a:rPr lang="ja-JP" altLang="en-US" sz="1050">
                        <a:solidFill>
                          <a:schemeClr val="bg1"/>
                        </a:solidFill>
                        <a:latin typeface="メイリオ" panose="020B0604030504040204" pitchFamily="50" charset="-128"/>
                        <a:ea typeface="メイリオ" panose="020B0604030504040204" pitchFamily="50" charset="-128"/>
                      </a:rPr>
                      <a:t>導入を予定・検討している</a:t>
                    </a:r>
                  </a:p>
                  <a:p>
                    <a:pPr>
                      <a:defRPr lang="ja-JP" sz="1200">
                        <a:solidFill>
                          <a:schemeClr val="bg1"/>
                        </a:solidFill>
                        <a:latin typeface="メイリオ" panose="020B0604030504040204" pitchFamily="50" charset="-128"/>
                        <a:ea typeface="メイリオ" panose="020B0604030504040204" pitchFamily="50" charset="-128"/>
                      </a:defRPr>
                    </a:pPr>
                    <a:r>
                      <a:rPr lang="en-US" altLang="ja-JP" sz="1800">
                        <a:solidFill>
                          <a:schemeClr val="bg1"/>
                        </a:solidFill>
                        <a:latin typeface="メイリオ" panose="020B0604030504040204" pitchFamily="50" charset="-128"/>
                        <a:ea typeface="メイリオ" panose="020B0604030504040204" pitchFamily="50" charset="-128"/>
                      </a:rPr>
                      <a:t>30.8</a:t>
                    </a:r>
                    <a:r>
                      <a:rPr lang="ja-JP" altLang="en-US" sz="1800">
                        <a:solidFill>
                          <a:schemeClr val="bg1"/>
                        </a:solidFill>
                        <a:latin typeface="メイリオ" panose="020B0604030504040204" pitchFamily="50" charset="-128"/>
                        <a:ea typeface="メイリオ" panose="020B0604030504040204" pitchFamily="50" charset="-128"/>
                      </a:rPr>
                      <a:t>％</a:t>
                    </a:r>
                    <a:endParaRPr lang="ja-JP" altLang="en-US"/>
                  </a:p>
                </c:rich>
              </c:tx>
              <c:spPr>
                <a:noFill/>
                <a:ln>
                  <a:noFill/>
                </a:ln>
                <a:effectLst/>
              </c:spPr>
              <c:txPr>
                <a:bodyPr rot="0" spcFirstLastPara="1" vertOverflow="ellipsis" vert="horz" wrap="square" lIns="38100" tIns="19050" rIns="38100" bIns="19050" anchor="ctr" anchorCtr="1">
                  <a:noAutofit/>
                </a:bodyPr>
                <a:lstStyle/>
                <a:p>
                  <a:pPr>
                    <a:defRPr lang="ja-JP" sz="12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41666665310307122"/>
                      <c:h val="0.26989319625032065"/>
                    </c:manualLayout>
                  </c15:layout>
                  <c15:showDataLabelsRange val="0"/>
                </c:ext>
                <c:ext xmlns:c16="http://schemas.microsoft.com/office/drawing/2014/chart" uri="{C3380CC4-5D6E-409C-BE32-E72D297353CC}">
                  <c16:uniqueId val="{00000003-3FF7-5C45-8ECE-A79840845124}"/>
                </c:ext>
              </c:extLst>
            </c:dLbl>
            <c:dLbl>
              <c:idx val="2"/>
              <c:layout>
                <c:manualLayout>
                  <c:x val="0.19217071268210159"/>
                  <c:y val="0.15167411925425942"/>
                </c:manualLayout>
              </c:layout>
              <c:tx>
                <c:rich>
                  <a:bodyPr rot="0" spcFirstLastPara="1" vertOverflow="ellipsis" vert="horz" wrap="square" lIns="38100" tIns="19050" rIns="38100" bIns="19050" anchor="ctr" anchorCtr="1">
                    <a:noAutofit/>
                  </a:bodyPr>
                  <a:lstStyle/>
                  <a:p>
                    <a:pPr>
                      <a:defRPr lang="ja-JP" sz="900" b="0" i="0" u="none" strike="noStrike" kern="1200" baseline="0">
                        <a:solidFill>
                          <a:schemeClr val="bg1"/>
                        </a:solidFill>
                        <a:latin typeface="メイリオ" panose="020B0604030504040204" pitchFamily="50" charset="-128"/>
                        <a:ea typeface="メイリオ" panose="020B0604030504040204" pitchFamily="50" charset="-128"/>
                        <a:cs typeface="+mn-cs"/>
                      </a:defRPr>
                    </a:pPr>
                    <a:r>
                      <a:rPr lang="ja-JP" altLang="en-US" sz="800">
                        <a:solidFill>
                          <a:schemeClr val="bg1"/>
                        </a:solidFill>
                        <a:latin typeface="メイリオ" panose="020B0604030504040204" pitchFamily="50" charset="-128"/>
                        <a:ea typeface="メイリオ" panose="020B0604030504040204" pitchFamily="50" charset="-128"/>
                      </a:rPr>
                      <a:t>導入しておらず</a:t>
                    </a:r>
                  </a:p>
                  <a:p>
                    <a:pPr>
                      <a:defRPr lang="ja-JP">
                        <a:solidFill>
                          <a:schemeClr val="bg1"/>
                        </a:solidFill>
                        <a:latin typeface="メイリオ" panose="020B0604030504040204" pitchFamily="50" charset="-128"/>
                        <a:ea typeface="メイリオ" panose="020B0604030504040204" pitchFamily="50" charset="-128"/>
                      </a:defRPr>
                    </a:pPr>
                    <a:r>
                      <a:rPr lang="ja-JP" altLang="en-US" sz="800">
                        <a:solidFill>
                          <a:schemeClr val="bg1"/>
                        </a:solidFill>
                        <a:latin typeface="メイリオ" panose="020B0604030504040204" pitchFamily="50" charset="-128"/>
                        <a:ea typeface="メイリオ" panose="020B0604030504040204" pitchFamily="50" charset="-128"/>
                      </a:rPr>
                      <a:t>検討もしていない</a:t>
                    </a:r>
                  </a:p>
                  <a:p>
                    <a:pPr>
                      <a:defRPr lang="ja-JP">
                        <a:solidFill>
                          <a:schemeClr val="bg1"/>
                        </a:solidFill>
                        <a:latin typeface="メイリオ" panose="020B0604030504040204" pitchFamily="50" charset="-128"/>
                        <a:ea typeface="メイリオ" panose="020B0604030504040204" pitchFamily="50" charset="-128"/>
                      </a:defRPr>
                    </a:pPr>
                    <a:r>
                      <a:rPr lang="en-US" altLang="ja-JP" sz="1600">
                        <a:solidFill>
                          <a:schemeClr val="bg1"/>
                        </a:solidFill>
                        <a:latin typeface="メイリオ" panose="020B0604030504040204" pitchFamily="50" charset="-128"/>
                        <a:ea typeface="メイリオ" panose="020B0604030504040204" pitchFamily="50" charset="-128"/>
                      </a:rPr>
                      <a:t>18.3</a:t>
                    </a:r>
                    <a:r>
                      <a:rPr lang="ja-JP" altLang="en-US" sz="1600">
                        <a:solidFill>
                          <a:schemeClr val="bg1"/>
                        </a:solidFill>
                        <a:latin typeface="メイリオ" panose="020B0604030504040204" pitchFamily="50" charset="-128"/>
                        <a:ea typeface="メイリオ" panose="020B0604030504040204" pitchFamily="50" charset="-128"/>
                      </a:rPr>
                      <a:t>％</a:t>
                    </a:r>
                    <a:endParaRPr lang="ja-JP" altLang="en-US"/>
                  </a:p>
                </c:rich>
              </c:tx>
              <c:spPr>
                <a:noFill/>
                <a:ln>
                  <a:noFill/>
                </a:ln>
                <a:effectLst/>
              </c:spPr>
              <c:txPr>
                <a:bodyPr rot="0" spcFirstLastPara="1" vertOverflow="ellipsis" vert="horz" wrap="square" lIns="38100" tIns="19050" rIns="38100" bIns="19050" anchor="ctr" anchorCtr="1">
                  <a:noAutofit/>
                </a:bodyPr>
                <a:lstStyle/>
                <a:p>
                  <a:pPr>
                    <a:defRPr lang="ja-JP" sz="9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43055555555555558"/>
                      <c:h val="0.22337962962962962"/>
                    </c:manualLayout>
                  </c15:layout>
                  <c15:showDataLabelsRange val="0"/>
                </c:ext>
                <c:ext xmlns:c16="http://schemas.microsoft.com/office/drawing/2014/chart" uri="{C3380CC4-5D6E-409C-BE32-E72D297353CC}">
                  <c16:uniqueId val="{00000005-3FF7-5C45-8ECE-A79840845124}"/>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Sheet1!$B$3:$B$5</c:f>
              <c:strCache>
                <c:ptCount val="3"/>
                <c:pt idx="0">
                  <c:v>はい（既に導入している）</c:v>
                </c:pt>
                <c:pt idx="1">
                  <c:v>はい（導入を予定・検討している）</c:v>
                </c:pt>
                <c:pt idx="2">
                  <c:v>いいえ（現在はその予定はなく、検討も行っていない）</c:v>
                </c:pt>
              </c:strCache>
            </c:strRef>
          </c:cat>
          <c:val>
            <c:numRef>
              <c:f>Sheet1!$C$3:$C$5</c:f>
              <c:numCache>
                <c:formatCode>0.00%</c:formatCode>
                <c:ptCount val="3"/>
                <c:pt idx="0">
                  <c:v>0.50890000000000002</c:v>
                </c:pt>
                <c:pt idx="1">
                  <c:v>0.30769999999999997</c:v>
                </c:pt>
                <c:pt idx="2">
                  <c:v>0.18340000000000001</c:v>
                </c:pt>
              </c:numCache>
            </c:numRef>
          </c:val>
          <c:extLst>
            <c:ext xmlns:c16="http://schemas.microsoft.com/office/drawing/2014/chart" uri="{C3380CC4-5D6E-409C-BE32-E72D297353CC}">
              <c16:uniqueId val="{00000006-3FF7-5C45-8ECE-A7984084512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58C5-114C-B210-3627C10F01FD}"/>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58C5-114C-B210-3627C10F01FD}"/>
              </c:ext>
            </c:extLst>
          </c:dPt>
          <c:dLbls>
            <c:dLbl>
              <c:idx val="0"/>
              <c:layout>
                <c:manualLayout>
                  <c:x val="-0.29335668107943169"/>
                  <c:y val="-0.19482576831895385"/>
                </c:manualLayout>
              </c:layout>
              <c:tx>
                <c:rich>
                  <a:bodyPr/>
                  <a:lstStyle/>
                  <a:p>
                    <a:r>
                      <a:rPr lang="ja-JP" altLang="en-US" sz="1050">
                        <a:solidFill>
                          <a:schemeClr val="bg1"/>
                        </a:solidFill>
                      </a:rPr>
                      <a:t>クラウド型の</a:t>
                    </a:r>
                    <a:r>
                      <a:rPr lang="af-ZA" altLang="ja-JP" sz="1050">
                        <a:solidFill>
                          <a:schemeClr val="bg1"/>
                        </a:solidFill>
                      </a:rPr>
                      <a:t>IT</a:t>
                    </a:r>
                    <a:r>
                      <a:rPr lang="ja-JP" altLang="en-US" sz="1050">
                        <a:solidFill>
                          <a:schemeClr val="bg1"/>
                        </a:solidFill>
                      </a:rPr>
                      <a:t>資産管理ツールを導入・検討している</a:t>
                    </a:r>
                  </a:p>
                  <a:p>
                    <a:fld id="{47B129FA-F710-4C76-8EDD-40F6F76CF9EA}" type="VALUE">
                      <a:rPr lang="en-US" altLang="ja-JP" sz="1800" smtClean="0">
                        <a:solidFill>
                          <a:schemeClr val="bg1"/>
                        </a:solidFill>
                      </a:rPr>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31066698735881876"/>
                      <c:h val="0.23595721878822651"/>
                    </c:manualLayout>
                  </c15:layout>
                  <c15:dlblFieldTable/>
                  <c15:showDataLabelsRange val="0"/>
                </c:ext>
                <c:ext xmlns:c16="http://schemas.microsoft.com/office/drawing/2014/chart" uri="{C3380CC4-5D6E-409C-BE32-E72D297353CC}">
                  <c16:uniqueId val="{00000001-58C5-114C-B210-3627C10F01FD}"/>
                </c:ext>
              </c:extLst>
            </c:dLbl>
            <c:dLbl>
              <c:idx val="1"/>
              <c:layout>
                <c:manualLayout>
                  <c:x val="4.1998158141105406E-2"/>
                  <c:y val="3.3682518375786182E-2"/>
                </c:manualLayout>
              </c:layout>
              <c:tx>
                <c:rich>
                  <a:bodyPr/>
                  <a:lstStyle/>
                  <a:p>
                    <a:r>
                      <a:rPr lang="ja-JP" altLang="en-US" sz="900"/>
                      <a:t>オンプレミス型の</a:t>
                    </a:r>
                    <a:r>
                      <a:rPr lang="af-ZA" altLang="ja-JP" sz="900"/>
                      <a:t>IT</a:t>
                    </a:r>
                    <a:r>
                      <a:rPr lang="ja-JP" altLang="en-US" sz="900"/>
                      <a:t>資産管理ツール</a:t>
                    </a:r>
                  </a:p>
                  <a:p>
                    <a:r>
                      <a:rPr lang="ja-JP" altLang="en-US" sz="900"/>
                      <a:t>を導入・検討している</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130912673179771"/>
                      <c:h val="0.23880294878595315"/>
                    </c:manualLayout>
                  </c15:layout>
                  <c15:showDataLabelsRange val="0"/>
                </c:ext>
                <c:ext xmlns:c16="http://schemas.microsoft.com/office/drawing/2014/chart" uri="{C3380CC4-5D6E-409C-BE32-E72D297353CC}">
                  <c16:uniqueId val="{00000003-58C5-114C-B210-3627C10F01FD}"/>
                </c:ext>
              </c:extLst>
            </c:dLbl>
            <c:spPr>
              <a:noFill/>
              <a:ln>
                <a:noFill/>
              </a:ln>
              <a:effectLst/>
            </c:spPr>
            <c:txPr>
              <a:bodyPr rot="0" spcFirstLastPara="1" vertOverflow="ellipsis" vert="horz" wrap="square" anchor="ctr" anchorCtr="1"/>
              <a:lstStyle/>
              <a:p>
                <a:pPr>
                  <a:defRPr lang="ja-JP" sz="9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PCをIT資産管理ツールで管理しているか!$B$51:$B$52</c:f>
              <c:strCache>
                <c:ptCount val="2"/>
                <c:pt idx="0">
                  <c:v>クラウド型のIT資産管理ツールを導入（予定・検討）している</c:v>
                </c:pt>
                <c:pt idx="1">
                  <c:v>オンプレミス型のIT資産管理ツールを導入（予定・検討）している</c:v>
                </c:pt>
              </c:strCache>
            </c:strRef>
          </c:cat>
          <c:val>
            <c:numRef>
              <c:f>PCをIT資産管理ツールで管理しているか!$C$51:$C$52</c:f>
              <c:numCache>
                <c:formatCode>0.0%</c:formatCode>
                <c:ptCount val="2"/>
                <c:pt idx="0">
                  <c:v>0.81279999999999997</c:v>
                </c:pt>
                <c:pt idx="1">
                  <c:v>0.18720000000000001</c:v>
                </c:pt>
              </c:numCache>
            </c:numRef>
          </c:val>
          <c:extLst>
            <c:ext xmlns:c16="http://schemas.microsoft.com/office/drawing/2014/chart" uri="{C3380CC4-5D6E-409C-BE32-E72D297353CC}">
              <c16:uniqueId val="{00000004-58C5-114C-B210-3627C10F01F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2</a:t>
            </a:fld>
            <a:endParaRPr kumimoji="1" lang="ja-JP" altLang="en-US"/>
          </a:p>
        </p:txBody>
      </p:sp>
    </p:spTree>
    <p:extLst>
      <p:ext uri="{BB962C8B-B14F-4D97-AF65-F5344CB8AC3E}">
        <p14:creationId xmlns:p14="http://schemas.microsoft.com/office/powerpoint/2010/main" val="346693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8</a:t>
            </a:fld>
            <a:endParaRPr kumimoji="1" lang="ja-JP" altLang="en-US"/>
          </a:p>
        </p:txBody>
      </p:sp>
    </p:spTree>
    <p:extLst>
      <p:ext uri="{BB962C8B-B14F-4D97-AF65-F5344CB8AC3E}">
        <p14:creationId xmlns:p14="http://schemas.microsoft.com/office/powerpoint/2010/main" val="2266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13</a:t>
            </a:fld>
            <a:endParaRPr kumimoji="1" lang="ja-JP" altLang="en-US"/>
          </a:p>
        </p:txBody>
      </p:sp>
    </p:spTree>
    <p:extLst>
      <p:ext uri="{BB962C8B-B14F-4D97-AF65-F5344CB8AC3E}">
        <p14:creationId xmlns:p14="http://schemas.microsoft.com/office/powerpoint/2010/main" val="95087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DCB2A7-50E1-8B4F-A518-53B84619FF4B}" type="slidenum">
              <a:rPr kumimoji="1" lang="ja-JP" altLang="en-US" smtClean="0"/>
              <a:t>14</a:t>
            </a:fld>
            <a:endParaRPr kumimoji="1" lang="ja-JP" altLang="en-US"/>
          </a:p>
        </p:txBody>
      </p:sp>
    </p:spTree>
    <p:extLst>
      <p:ext uri="{BB962C8B-B14F-4D97-AF65-F5344CB8AC3E}">
        <p14:creationId xmlns:p14="http://schemas.microsoft.com/office/powerpoint/2010/main" val="275464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mailto:support@motex.co.jp"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8C6305D6-0565-A049-83C5-49B39AE42087}"/>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47954FD-6B16-C94C-860C-CE2B83D3C0D9}"/>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8088D2B-F093-E041-96D9-39662E08DA3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4D72A2D5-1417-9743-A97C-0848ACAA364E}"/>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ureOWL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A47ECDBE-7E9F-5747-B9DC-0D60162AD88B}"/>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13B0B91E-A3B1-5748-B930-58366E070942}"/>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D017D000-C900-8B4E-B3CA-B4135D44CA6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12BA17-6A9E-9546-A57A-605E93AC0108}"/>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05E086CD-0A75-C048-9930-5FC993D1C22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758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ureOWL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0EEE1594-0956-8046-8641-7E66C9E22136}"/>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F2D76327-A058-2346-98EE-990965D44D10}"/>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307B7915-8287-B244-910C-50C875578C04}"/>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963B395C-CF1F-4F4B-868D-B14574754A0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94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共通_1">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共通_2">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クラウド表紙_1">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5" y="3905104"/>
            <a:ext cx="645258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602965"/>
            <a:ext cx="645258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pic>
        <p:nvPicPr>
          <p:cNvPr id="2" name="図 1">
            <a:extLst>
              <a:ext uri="{FF2B5EF4-FFF2-40B4-BE49-F238E27FC236}">
                <a16:creationId xmlns:a16="http://schemas.microsoft.com/office/drawing/2014/main" id="{BB60C873-0975-7042-B46C-0A2D4403B4A1}"/>
              </a:ext>
            </a:extLst>
          </p:cNvPr>
          <p:cNvPicPr>
            <a:picLocks noChangeAspect="1"/>
          </p:cNvPicPr>
          <p:nvPr userDrawn="1"/>
        </p:nvPicPr>
        <p:blipFill>
          <a:blip r:embed="rId3"/>
          <a:stretch>
            <a:fillRect/>
          </a:stretch>
        </p:blipFill>
        <p:spPr>
          <a:xfrm>
            <a:off x="560627" y="2465142"/>
            <a:ext cx="3884747" cy="963858"/>
          </a:xfrm>
          <a:prstGeom prst="rect">
            <a:avLst/>
          </a:prstGeom>
        </p:spPr>
      </p:pic>
      <p:sp>
        <p:nvSpPr>
          <p:cNvPr id="3" name="正方形/長方形 2">
            <a:extLst>
              <a:ext uri="{FF2B5EF4-FFF2-40B4-BE49-F238E27FC236}">
                <a16:creationId xmlns:a16="http://schemas.microsoft.com/office/drawing/2014/main" id="{A22CB8B8-83A5-ACB0-4468-6DA3A5BBC76D}"/>
              </a:ext>
            </a:extLst>
          </p:cNvPr>
          <p:cNvSpPr/>
          <p:nvPr userDrawn="1"/>
        </p:nvSpPr>
        <p:spPr>
          <a:xfrm>
            <a:off x="2560320" y="2465142"/>
            <a:ext cx="1168842" cy="206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136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5923942"/>
            <a:ext cx="7020910" cy="6601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・製品の仕様・サービスの内容は予告なく変更させていただく場合があります。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107460"/>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314002"/>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443825"/>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3490253467"/>
              </p:ext>
            </p:extLst>
          </p:nvPr>
        </p:nvGraphicFramePr>
        <p:xfrm>
          <a:off x="2124802" y="3798458"/>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03-3455-1811</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703391807"/>
              </p:ext>
            </p:extLst>
          </p:nvPr>
        </p:nvGraphicFramePr>
        <p:xfrm>
          <a:off x="4929350" y="3807814"/>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453181"/>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48655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SCOPE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NCPIT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OCON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B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23E6D2FF-F5B7-6944-94ED-46AA6BA637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7FFBBA1-195E-004E-B3A4-82887D286C0B}"/>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0EADCC57-4DD7-9B41-984B-D919095EB41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47D31E48-F113-1B42-9058-0DF80B72073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F7D668B3-0477-7745-819C-4D16BAA601F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8" r:id="rId9"/>
    <p:sldLayoutId id="2147483749" r:id="rId10"/>
    <p:sldLayoutId id="2147483745" r:id="rId11"/>
    <p:sldLayoutId id="2147483746" r:id="rId12"/>
    <p:sldLayoutId id="2147483737" r:id="rId13"/>
    <p:sldLayoutId id="2147483665" r:id="rId14"/>
    <p:sldLayoutId id="2147483667"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662" r:id="rId1"/>
    <p:sldLayoutId id="2147483715" r:id="rId2"/>
    <p:sldLayoutId id="2147483676"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nscope.jp/trend/23271/" TargetMode="External"/><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https://www.ppc.go.jp/personalinfo/legal/leakAction/" TargetMode="External"/><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25.svg"/><Relationship Id="rId5" Type="http://schemas.openxmlformats.org/officeDocument/2006/relationships/image" Target="../media/image35.svg"/><Relationship Id="rId10" Type="http://schemas.openxmlformats.org/officeDocument/2006/relationships/image" Target="../media/image24.png"/><Relationship Id="rId4" Type="http://schemas.openxmlformats.org/officeDocument/2006/relationships/image" Target="../media/image34.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BF71F1B-41F0-ACE3-097A-9B289EDE2007}"/>
              </a:ext>
            </a:extLst>
          </p:cNvPr>
          <p:cNvPicPr>
            <a:picLocks noChangeAspect="1"/>
          </p:cNvPicPr>
          <p:nvPr/>
        </p:nvPicPr>
        <p:blipFill rotWithShape="1">
          <a:blip r:embed="rId3"/>
          <a:srcRect l="-41956" t="-21318" r="17518" b="8480"/>
          <a:stretch/>
        </p:blipFill>
        <p:spPr>
          <a:xfrm>
            <a:off x="2657475" y="0"/>
            <a:ext cx="9534525" cy="6857999"/>
          </a:xfrm>
          <a:prstGeom prst="rect">
            <a:avLst/>
          </a:prstGeom>
        </p:spPr>
      </p:pic>
      <p:sp>
        <p:nvSpPr>
          <p:cNvPr id="4" name="テキスト プレースホルダー 3">
            <a:extLst>
              <a:ext uri="{FF2B5EF4-FFF2-40B4-BE49-F238E27FC236}">
                <a16:creationId xmlns:a16="http://schemas.microsoft.com/office/drawing/2014/main" id="{10C1D51C-F45E-A64B-8F64-8605F5CA6790}"/>
              </a:ext>
            </a:extLst>
          </p:cNvPr>
          <p:cNvSpPr>
            <a:spLocks noGrp="1"/>
          </p:cNvSpPr>
          <p:nvPr>
            <p:ph type="body" sz="quarter" idx="13"/>
          </p:nvPr>
        </p:nvSpPr>
        <p:spPr>
          <a:xfrm>
            <a:off x="186572" y="6485938"/>
            <a:ext cx="4556878" cy="230832"/>
          </a:xfrm>
          <a:prstGeom prst="rect">
            <a:avLst/>
          </a:prstGeom>
        </p:spPr>
        <p:txBody>
          <a:bodyPr/>
          <a:lstStyle/>
          <a:p>
            <a:pPr algn="l">
              <a:lnSpc>
                <a:spcPct val="100000"/>
              </a:lnSpc>
              <a:spcBef>
                <a:spcPts val="400"/>
              </a:spcBef>
            </a:pPr>
            <a:r>
              <a:rPr lang="en-US" altLang="ja-JP" sz="900" dirty="0">
                <a:latin typeface="Hiragino Kaku Gothic Pro W3" panose="020B0300000000000000" pitchFamily="34" charset="-128"/>
                <a:ea typeface="Hiragino Kaku Gothic Pro W3" panose="020B0300000000000000" pitchFamily="34" charset="-128"/>
              </a:rPr>
              <a:t>2023</a:t>
            </a:r>
            <a:r>
              <a:rPr lang="ja-JP" altLang="en-US" sz="900">
                <a:latin typeface="Hiragino Kaku Gothic Pro W3" panose="020B0300000000000000" pitchFamily="34" charset="-128"/>
                <a:ea typeface="Hiragino Kaku Gothic Pro W3" panose="020B0300000000000000" pitchFamily="34" charset="-128"/>
              </a:rPr>
              <a:t>年</a:t>
            </a:r>
            <a:r>
              <a:rPr lang="en-US" altLang="ja-JP" sz="900" dirty="0">
                <a:latin typeface="Hiragino Kaku Gothic Pro W3" panose="020B0300000000000000" pitchFamily="34" charset="-128"/>
                <a:ea typeface="Hiragino Kaku Gothic Pro W3" panose="020B0300000000000000" pitchFamily="34" charset="-128"/>
              </a:rPr>
              <a:t>9</a:t>
            </a:r>
            <a:r>
              <a:rPr lang="ja-JP" altLang="en-US" sz="900">
                <a:latin typeface="Hiragino Kaku Gothic Pro W3" panose="020B0300000000000000" pitchFamily="34" charset="-128"/>
                <a:ea typeface="Hiragino Kaku Gothic Pro W3" panose="020B0300000000000000" pitchFamily="34" charset="-128"/>
              </a:rPr>
              <a:t>月　エムオーテックス株式会社</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プロダクトマーケティング部</a:t>
            </a:r>
            <a:endParaRPr lang="en-US" altLang="ja-JP" sz="900" dirty="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624354A5-E1C0-47E4-2131-31C93F8A06D8}"/>
              </a:ext>
            </a:extLst>
          </p:cNvPr>
          <p:cNvSpPr txBox="1"/>
          <p:nvPr/>
        </p:nvSpPr>
        <p:spPr>
          <a:xfrm>
            <a:off x="186572" y="5937244"/>
            <a:ext cx="5528428" cy="457882"/>
          </a:xfrm>
          <a:prstGeom prst="rect">
            <a:avLst/>
          </a:prstGeom>
          <a:noFill/>
        </p:spPr>
        <p:txBody>
          <a:bodyPr wrap="square" rtlCol="0">
            <a:spAutoFit/>
          </a:bodyPr>
          <a:lstStyle/>
          <a:p>
            <a:pPr>
              <a:lnSpc>
                <a:spcPct val="140000"/>
              </a:lnSpc>
            </a:pPr>
            <a:r>
              <a:rPr lang="ja-JP" altLang="en-US" sz="9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本資料内の</a:t>
            </a:r>
            <a:r>
              <a:rPr lang="en-US" altLang="ja-JP" sz="9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 Microsoft Intune </a:t>
            </a:r>
            <a:r>
              <a:rPr lang="ja-JP" altLang="en-US" sz="9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に関連する記載は製品サイト等の公開情報に基づいて作成しています。</a:t>
            </a:r>
            <a:endParaRPr lang="en-US" altLang="ja-JP" sz="900" dirty="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a:p>
            <a:pPr>
              <a:lnSpc>
                <a:spcPct val="140000"/>
              </a:lnSpc>
            </a:pPr>
            <a:r>
              <a:rPr kumimoji="1" lang="ja-JP" altLang="en-US" sz="900">
                <a:solidFill>
                  <a:schemeClr val="tx1">
                    <a:lumMod val="75000"/>
                    <a:lumOff val="25000"/>
                  </a:schemeClr>
                </a:solidFill>
                <a:latin typeface="Hiragino Kaku Gothic Pro W3" panose="020B0300000000000000" pitchFamily="34" charset="-128"/>
                <a:ea typeface="Hiragino Kaku Gothic Pro W3" panose="020B0300000000000000" pitchFamily="34" charset="-128"/>
              </a:rPr>
              <a:t>実際の仕様・動作と異なる場合がありますので予めご了承ください。</a:t>
            </a:r>
            <a:endParaRPr lang="ja-JP" altLang="en-US" sz="900">
              <a:solidFill>
                <a:schemeClr val="tx1">
                  <a:lumMod val="75000"/>
                  <a:lumOff val="25000"/>
                </a:schemeClr>
              </a:solidFill>
              <a:latin typeface="Hiragino Kaku Gothic Pro W3" panose="020B0300000000000000" pitchFamily="34" charset="-128"/>
              <a:ea typeface="Hiragino Kaku Gothic Pro W3" panose="020B0300000000000000" pitchFamily="34" charset="-128"/>
            </a:endParaRPr>
          </a:p>
        </p:txBody>
      </p:sp>
      <p:sp>
        <p:nvSpPr>
          <p:cNvPr id="7" name="テキスト プレースホルダー 6">
            <a:extLst>
              <a:ext uri="{FF2B5EF4-FFF2-40B4-BE49-F238E27FC236}">
                <a16:creationId xmlns:a16="http://schemas.microsoft.com/office/drawing/2014/main" id="{4C047E58-857E-DD4F-9F57-33610A722D58}"/>
              </a:ext>
            </a:extLst>
          </p:cNvPr>
          <p:cNvSpPr>
            <a:spLocks noGrp="1"/>
          </p:cNvSpPr>
          <p:nvPr>
            <p:ph type="body" sz="quarter" idx="12"/>
          </p:nvPr>
        </p:nvSpPr>
        <p:spPr>
          <a:xfrm>
            <a:off x="230788" y="3675874"/>
            <a:ext cx="5528428" cy="630942"/>
          </a:xfrm>
          <a:prstGeom prst="rect">
            <a:avLst/>
          </a:prstGeom>
        </p:spPr>
        <p:txBody>
          <a:bodyPr wrap="square" lIns="91440" tIns="45720" rIns="91440" bIns="45720" anchor="t">
            <a:spAutoFit/>
          </a:bodyPr>
          <a:lstStyle/>
          <a:p>
            <a:pPr>
              <a:lnSpc>
                <a:spcPct val="100000"/>
              </a:lnSpc>
              <a:spcBef>
                <a:spcPts val="600"/>
              </a:spcBef>
            </a:pPr>
            <a:r>
              <a:rPr lang="en-US" altLang="ja-JP" sz="1500" b="1" dirty="0">
                <a:latin typeface="Hiragino Kaku Gothic Pro W6" panose="020B0300000000000000" pitchFamily="34" charset="-128"/>
                <a:ea typeface="Hiragino Kaku Gothic Pro W6"/>
              </a:rPr>
              <a:t>Microsoft Intune</a:t>
            </a:r>
            <a:r>
              <a:rPr lang="ja-JP" altLang="en-US" sz="1500" b="1">
                <a:latin typeface="Hiragino Kaku Gothic Pro W6" panose="020B0300000000000000" pitchFamily="34" charset="-128"/>
                <a:ea typeface="Hiragino Kaku Gothic Pro W6"/>
              </a:rPr>
              <a:t>・</a:t>
            </a:r>
            <a:r>
              <a:rPr lang="en-US" altLang="ja-JP" sz="1500" b="1" dirty="0">
                <a:latin typeface="Hiragino Kaku Gothic Pro W6" panose="020B0300000000000000" pitchFamily="34" charset="-128"/>
                <a:ea typeface="Hiragino Kaku Gothic Pro W6"/>
              </a:rPr>
              <a:t>IT </a:t>
            </a:r>
            <a:r>
              <a:rPr lang="ja-JP" altLang="en-US" sz="1500" b="1">
                <a:latin typeface="Hiragino Kaku Gothic Pro W6" panose="020B0300000000000000" pitchFamily="34" charset="-128"/>
                <a:ea typeface="Hiragino Kaku Gothic Pro W6"/>
              </a:rPr>
              <a:t>資産管理ツールの比較と</a:t>
            </a:r>
            <a:endParaRPr lang="en-US" altLang="ja-JP" sz="1500" b="1" dirty="0">
              <a:latin typeface="Hiragino Kaku Gothic Pro W6" panose="020B0300000000000000" pitchFamily="34" charset="-128"/>
              <a:ea typeface="Hiragino Kaku Gothic Pro W6"/>
            </a:endParaRPr>
          </a:p>
          <a:p>
            <a:pPr>
              <a:lnSpc>
                <a:spcPct val="100000"/>
              </a:lnSpc>
              <a:spcBef>
                <a:spcPts val="600"/>
              </a:spcBef>
            </a:pPr>
            <a:r>
              <a:rPr lang="en-US" altLang="ja-JP" sz="1500" b="1" dirty="0">
                <a:latin typeface="Hiragino Kaku Gothic Pro W6" panose="020B0300000000000000" pitchFamily="34" charset="-128"/>
                <a:ea typeface="Hiragino Kaku Gothic Pro W6"/>
              </a:rPr>
              <a:t>LANSCOPE </a:t>
            </a:r>
            <a:r>
              <a:rPr lang="ja-JP" altLang="en-US" sz="1500" b="1">
                <a:latin typeface="Hiragino Kaku Gothic Pro W6" panose="020B0300000000000000" pitchFamily="34" charset="-128"/>
                <a:ea typeface="Hiragino Kaku Gothic Pro W6"/>
              </a:rPr>
              <a:t>エンドポイントマネージャー 導入事例をご紹介</a:t>
            </a:r>
            <a:endParaRPr lang="en-US" altLang="ja-JP" sz="1500" b="1" dirty="0">
              <a:latin typeface="Hiragino Kaku Gothic Pro W6" panose="020B0300000000000000" pitchFamily="34" charset="-128"/>
              <a:ea typeface="Hiragino Kaku Gothic Pro W6"/>
            </a:endParaRPr>
          </a:p>
        </p:txBody>
      </p:sp>
      <p:sp>
        <p:nvSpPr>
          <p:cNvPr id="9" name="テキスト プレースホルダー 8">
            <a:extLst>
              <a:ext uri="{FF2B5EF4-FFF2-40B4-BE49-F238E27FC236}">
                <a16:creationId xmlns:a16="http://schemas.microsoft.com/office/drawing/2014/main" id="{DE8D061F-79B5-4A40-B32C-402F6B5FE724}"/>
              </a:ext>
            </a:extLst>
          </p:cNvPr>
          <p:cNvSpPr>
            <a:spLocks noGrp="1"/>
          </p:cNvSpPr>
          <p:nvPr>
            <p:ph type="body" sz="quarter" idx="14"/>
          </p:nvPr>
        </p:nvSpPr>
        <p:spPr>
          <a:xfrm>
            <a:off x="230788" y="2256493"/>
            <a:ext cx="8827486" cy="1328569"/>
          </a:xfrm>
          <a:prstGeom prst="rect">
            <a:avLst/>
          </a:prstGeom>
        </p:spPr>
        <p:txBody>
          <a:bodyPr/>
          <a:lstStyle/>
          <a:p>
            <a:r>
              <a:rPr lang="en-US" altLang="ja-JP" sz="4000" dirty="0">
                <a:solidFill>
                  <a:srgbClr val="0076D8"/>
                </a:solidFill>
                <a:latin typeface="Hiragino Kaku Gothic Pro W6" panose="020B0300000000000000" pitchFamily="34" charset="-128"/>
                <a:ea typeface="Hiragino Kaku Gothic Pro W6" panose="020B0300000000000000" pitchFamily="34" charset="-128"/>
              </a:rPr>
              <a:t>Microsoft Intune </a:t>
            </a:r>
            <a:r>
              <a:rPr lang="ja-JP" altLang="en-US" sz="4000">
                <a:latin typeface="Hiragino Kaku Gothic Pro W6" panose="020B0300000000000000" pitchFamily="34" charset="-128"/>
                <a:ea typeface="Hiragino Kaku Gothic Pro W6" panose="020B0300000000000000" pitchFamily="34" charset="-128"/>
              </a:rPr>
              <a:t>を導入したら、</a:t>
            </a:r>
            <a:endParaRPr lang="en-US" altLang="ja-JP" sz="4000" dirty="0">
              <a:latin typeface="Hiragino Kaku Gothic Pro W6" panose="020B0300000000000000" pitchFamily="34" charset="-128"/>
              <a:ea typeface="Hiragino Kaku Gothic Pro W6" panose="020B0300000000000000" pitchFamily="34" charset="-128"/>
            </a:endParaRPr>
          </a:p>
          <a:p>
            <a:r>
              <a:rPr lang="en-US" altLang="ja-JP" sz="4000" dirty="0">
                <a:latin typeface="Hiragino Kaku Gothic Pro W6" panose="020B0300000000000000" pitchFamily="34" charset="-128"/>
                <a:ea typeface="Hiragino Kaku Gothic Pro W6" panose="020B0300000000000000" pitchFamily="34" charset="-128"/>
              </a:rPr>
              <a:t>IT </a:t>
            </a:r>
            <a:r>
              <a:rPr lang="ja-JP" altLang="en-US" sz="4000">
                <a:latin typeface="Hiragino Kaku Gothic Pro W6" panose="020B0300000000000000" pitchFamily="34" charset="-128"/>
                <a:ea typeface="Hiragino Kaku Gothic Pro W6" panose="020B0300000000000000" pitchFamily="34" charset="-128"/>
              </a:rPr>
              <a:t>資産管理ツールは不要！？</a:t>
            </a:r>
          </a:p>
        </p:txBody>
      </p:sp>
      <p:pic>
        <p:nvPicPr>
          <p:cNvPr id="12" name="図 11" descr="図形&#10;&#10;中程度の精度で自動的に生成された説明">
            <a:extLst>
              <a:ext uri="{FF2B5EF4-FFF2-40B4-BE49-F238E27FC236}">
                <a16:creationId xmlns:a16="http://schemas.microsoft.com/office/drawing/2014/main" id="{BA0B1F87-FC7A-A637-E3FA-A4EE2406D8B4}"/>
              </a:ext>
            </a:extLst>
          </p:cNvPr>
          <p:cNvPicPr>
            <a:picLocks noChangeAspect="1"/>
          </p:cNvPicPr>
          <p:nvPr/>
        </p:nvPicPr>
        <p:blipFill>
          <a:blip r:embed="rId4"/>
          <a:stretch>
            <a:fillRect/>
          </a:stretch>
        </p:blipFill>
        <p:spPr>
          <a:xfrm>
            <a:off x="359377" y="551382"/>
            <a:ext cx="2843967" cy="568794"/>
          </a:xfrm>
          <a:prstGeom prst="rect">
            <a:avLst/>
          </a:prstGeom>
        </p:spPr>
      </p:pic>
    </p:spTree>
    <p:extLst>
      <p:ext uri="{BB962C8B-B14F-4D97-AF65-F5344CB8AC3E}">
        <p14:creationId xmlns:p14="http://schemas.microsoft.com/office/powerpoint/2010/main" val="414304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a:extLst>
              <a:ext uri="{FF2B5EF4-FFF2-40B4-BE49-F238E27FC236}">
                <a16:creationId xmlns:a16="http://schemas.microsoft.com/office/drawing/2014/main" id="{15BD2AF3-212B-F0D1-09FB-E2A59FCCB29F}"/>
              </a:ext>
            </a:extLst>
          </p:cNvPr>
          <p:cNvSpPr/>
          <p:nvPr/>
        </p:nvSpPr>
        <p:spPr>
          <a:xfrm>
            <a:off x="3216412" y="5601719"/>
            <a:ext cx="4068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45065881-4FB8-15E0-3A37-78850B1CBABA}"/>
              </a:ext>
            </a:extLst>
          </p:cNvPr>
          <p:cNvSpPr>
            <a:spLocks noGrp="1"/>
          </p:cNvSpPr>
          <p:nvPr>
            <p:ph type="body" sz="quarter" idx="15"/>
          </p:nvPr>
        </p:nvSpPr>
        <p:spPr/>
        <p:txBody>
          <a:bodyPr/>
          <a:lstStyle/>
          <a:p>
            <a:r>
              <a:rPr lang="en-US" altLang="ja-JP"/>
              <a:t>Microsoft Intune </a:t>
            </a:r>
            <a:r>
              <a:rPr lang="ja-JP" altLang="en-US"/>
              <a:t>に</a:t>
            </a:r>
            <a:r>
              <a:rPr lang="en-US" altLang="ja-JP"/>
              <a:t> IT </a:t>
            </a:r>
            <a:r>
              <a:rPr lang="ja-JP" altLang="en-US"/>
              <a:t>資産管理・セキュリティを</a:t>
            </a:r>
            <a:r>
              <a:rPr lang="en-US" altLang="ja-JP"/>
              <a:t> </a:t>
            </a:r>
            <a:r>
              <a:rPr lang="ja-JP" altLang="en-US"/>
              <a:t>“全振り”</a:t>
            </a:r>
            <a:r>
              <a:rPr lang="en-US" altLang="ja-JP"/>
              <a:t> </a:t>
            </a:r>
            <a:r>
              <a:rPr lang="ja-JP" altLang="en-US"/>
              <a:t>して差し支えないか？</a:t>
            </a:r>
          </a:p>
        </p:txBody>
      </p:sp>
      <p:sp>
        <p:nvSpPr>
          <p:cNvPr id="2" name="テキスト プレースホルダー 1">
            <a:extLst>
              <a:ext uri="{FF2B5EF4-FFF2-40B4-BE49-F238E27FC236}">
                <a16:creationId xmlns:a16="http://schemas.microsoft.com/office/drawing/2014/main" id="{CD9A944C-00C5-7830-2BD4-E06812B8EB22}"/>
              </a:ext>
            </a:extLst>
          </p:cNvPr>
          <p:cNvSpPr>
            <a:spLocks noGrp="1"/>
          </p:cNvSpPr>
          <p:nvPr>
            <p:ph type="body" sz="quarter" idx="11"/>
          </p:nvPr>
        </p:nvSpPr>
        <p:spPr>
          <a:xfrm>
            <a:off x="263132" y="690627"/>
            <a:ext cx="11665736" cy="840230"/>
          </a:xfrm>
        </p:spPr>
        <p:txBody>
          <a:bodyPr/>
          <a:lstStyle/>
          <a:p>
            <a:r>
              <a:rPr lang="ja-JP" altLang="en-US"/>
              <a:t>現在の運用と照らし合わせて、</a:t>
            </a:r>
            <a:r>
              <a:rPr lang="en-US" altLang="ja-JP"/>
              <a:t>Microsoft Intune </a:t>
            </a:r>
            <a:r>
              <a:rPr lang="ja-JP" altLang="en-US"/>
              <a:t>に切り替えても課題が生じないか？</a:t>
            </a:r>
            <a:endParaRPr lang="en-US" altLang="ja-JP"/>
          </a:p>
          <a:p>
            <a:r>
              <a:rPr lang="ja-JP" altLang="en-US"/>
              <a:t>セキュリティが経営課題となる昨今において、組織内での合意形成が必要</a:t>
            </a:r>
          </a:p>
        </p:txBody>
      </p:sp>
      <p:sp>
        <p:nvSpPr>
          <p:cNvPr id="20" name="角丸四角形 19">
            <a:extLst>
              <a:ext uri="{FF2B5EF4-FFF2-40B4-BE49-F238E27FC236}">
                <a16:creationId xmlns:a16="http://schemas.microsoft.com/office/drawing/2014/main" id="{2414E435-A2EE-43FC-5851-796DFDAA66E5}"/>
              </a:ext>
            </a:extLst>
          </p:cNvPr>
          <p:cNvSpPr/>
          <p:nvPr/>
        </p:nvSpPr>
        <p:spPr>
          <a:xfrm>
            <a:off x="6990060" y="5013092"/>
            <a:ext cx="2556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a:extLst>
              <a:ext uri="{FF2B5EF4-FFF2-40B4-BE49-F238E27FC236}">
                <a16:creationId xmlns:a16="http://schemas.microsoft.com/office/drawing/2014/main" id="{78164F71-C603-6FA2-11D5-0BAC60301DFA}"/>
              </a:ext>
            </a:extLst>
          </p:cNvPr>
          <p:cNvSpPr/>
          <p:nvPr/>
        </p:nvSpPr>
        <p:spPr>
          <a:xfrm>
            <a:off x="2422450" y="2921728"/>
            <a:ext cx="8352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5D86B00-9941-BC5A-742B-CE4378ED0432}"/>
              </a:ext>
            </a:extLst>
          </p:cNvPr>
          <p:cNvSpPr/>
          <p:nvPr/>
        </p:nvSpPr>
        <p:spPr>
          <a:xfrm>
            <a:off x="989399" y="1895254"/>
            <a:ext cx="25807" cy="3413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5" name="テキスト ボックス 24">
            <a:extLst>
              <a:ext uri="{FF2B5EF4-FFF2-40B4-BE49-F238E27FC236}">
                <a16:creationId xmlns:a16="http://schemas.microsoft.com/office/drawing/2014/main" id="{46BC6101-1FB2-19FC-A62E-F4F77E736216}"/>
              </a:ext>
            </a:extLst>
          </p:cNvPr>
          <p:cNvSpPr txBox="1"/>
          <p:nvPr/>
        </p:nvSpPr>
        <p:spPr>
          <a:xfrm>
            <a:off x="445487" y="2410400"/>
            <a:ext cx="11301026" cy="975652"/>
          </a:xfrm>
          <a:prstGeom prst="rect">
            <a:avLst/>
          </a:prstGeom>
          <a:noFill/>
        </p:spPr>
        <p:txBody>
          <a:bodyPr wrap="square" rtlCol="0">
            <a:spAutoFit/>
          </a:bodyPr>
          <a:lstStyle/>
          <a:p>
            <a:pPr algn="just">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製品が異なるため、言わば “当たり前” ですが、</a:t>
            </a:r>
            <a:r>
              <a:rPr kumimoji="1" lang="en" altLang="ja-JP" sz="14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と</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資産管理ツールで機能差があります。検討を進めていく上で、操作ログ管理だけでなく </a:t>
            </a:r>
            <a:r>
              <a:rPr kumimoji="1" lang="en" altLang="ja-JP" sz="14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資産管理ツールやセキュリティの一部機能を、エンドポイントマネージャーを利用して運用する判断を行ったお客様もいらっしゃいます。</a:t>
            </a:r>
          </a:p>
        </p:txBody>
      </p:sp>
      <p:sp>
        <p:nvSpPr>
          <p:cNvPr id="26" name="テキスト ボックス 25">
            <a:extLst>
              <a:ext uri="{FF2B5EF4-FFF2-40B4-BE49-F238E27FC236}">
                <a16:creationId xmlns:a16="http://schemas.microsoft.com/office/drawing/2014/main" id="{34DA4575-6F50-2306-91EE-8D58C27C94CA}"/>
              </a:ext>
            </a:extLst>
          </p:cNvPr>
          <p:cNvSpPr txBox="1"/>
          <p:nvPr/>
        </p:nvSpPr>
        <p:spPr>
          <a:xfrm>
            <a:off x="445486" y="1902229"/>
            <a:ext cx="11074573" cy="400110"/>
          </a:xfrm>
          <a:prstGeom prst="rect">
            <a:avLst/>
          </a:prstGeom>
          <a:noFill/>
        </p:spPr>
        <p:txBody>
          <a:bodyPr wrap="square" rtlCol="0">
            <a:spAutoFit/>
          </a:bodyPr>
          <a:lstStyle/>
          <a:p>
            <a:r>
              <a:rPr kumimoji="1" lang="en-US" altLang="ja-JP" sz="2000">
                <a:solidFill>
                  <a:srgbClr val="29649F"/>
                </a:solidFill>
                <a:latin typeface="Meiryo" panose="020B0604030504040204" pitchFamily="34" charset="-128"/>
                <a:ea typeface="Meiryo" panose="020B0604030504040204" pitchFamily="34" charset="-128"/>
              </a:rPr>
              <a:t>01</a:t>
            </a:r>
            <a:r>
              <a:rPr kumimoji="1" lang="ja-JP" altLang="en-US" sz="2000">
                <a:solidFill>
                  <a:srgbClr val="29649F"/>
                </a:solidFill>
                <a:latin typeface="Meiryo" panose="020B0604030504040204" pitchFamily="34" charset="-128"/>
                <a:ea typeface="Meiryo" panose="020B0604030504040204" pitchFamily="34" charset="-128"/>
              </a:rPr>
              <a:t>　</a:t>
            </a:r>
            <a:r>
              <a:rPr kumimoji="1" lang="en-US" altLang="ja-JP" sz="2000">
                <a:solidFill>
                  <a:srgbClr val="29649F"/>
                </a:solidFill>
                <a:latin typeface="Meiryo" panose="020B0604030504040204" pitchFamily="34" charset="-128"/>
                <a:ea typeface="Meiryo" panose="020B0604030504040204" pitchFamily="34" charset="-128"/>
              </a:rPr>
              <a:t> </a:t>
            </a:r>
            <a:r>
              <a:rPr kumimoji="1" lang="ja-JP" altLang="en-US" sz="2000">
                <a:solidFill>
                  <a:srgbClr val="29649F"/>
                </a:solidFill>
                <a:latin typeface="Meiryo" panose="020B0604030504040204" pitchFamily="34" charset="-128"/>
                <a:ea typeface="Meiryo" panose="020B0604030504040204" pitchFamily="34" charset="-128"/>
              </a:rPr>
              <a:t>機能差がある</a:t>
            </a:r>
          </a:p>
        </p:txBody>
      </p:sp>
      <p:sp>
        <p:nvSpPr>
          <p:cNvPr id="27" name="正方形/長方形 26">
            <a:extLst>
              <a:ext uri="{FF2B5EF4-FFF2-40B4-BE49-F238E27FC236}">
                <a16:creationId xmlns:a16="http://schemas.microsoft.com/office/drawing/2014/main" id="{7B4FF57F-7580-E4D3-51A9-730565C8A23C}"/>
              </a:ext>
            </a:extLst>
          </p:cNvPr>
          <p:cNvSpPr/>
          <p:nvPr/>
        </p:nvSpPr>
        <p:spPr>
          <a:xfrm>
            <a:off x="989399" y="3968733"/>
            <a:ext cx="25807" cy="3413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8" name="テキスト ボックス 27">
            <a:extLst>
              <a:ext uri="{FF2B5EF4-FFF2-40B4-BE49-F238E27FC236}">
                <a16:creationId xmlns:a16="http://schemas.microsoft.com/office/drawing/2014/main" id="{E21DF30B-E23B-88EE-A432-065F206ABC7B}"/>
              </a:ext>
            </a:extLst>
          </p:cNvPr>
          <p:cNvSpPr txBox="1"/>
          <p:nvPr/>
        </p:nvSpPr>
        <p:spPr>
          <a:xfrm>
            <a:off x="445487" y="4483879"/>
            <a:ext cx="11301026" cy="1277273"/>
          </a:xfrm>
          <a:prstGeom prst="rect">
            <a:avLst/>
          </a:prstGeom>
          <a:noFill/>
        </p:spPr>
        <p:txBody>
          <a:bodyPr wrap="square" rtlCol="0">
            <a:spAutoFit/>
          </a:bodyPr>
          <a:lstStyle/>
          <a:p>
            <a:pPr algn="just">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これまで</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資産管理ツールで行っていた管理を、</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に移管することで、日々の運用や管理に支障が出てしまうケースもあります。それは、日々ツールを利用される担当者様の製品の使い勝手、さらには仕様面においても留意ポイントがあるかもしれません。例えば、インストールアプリの情報はストアアプリだけでなく、「プログラムと機能」内で確認できるストア外のアプリも確認できるか、資産情報の収集のタイミングなど、機能の◯✕だけでなく、現運用に即した検討が必要です。</a:t>
            </a:r>
          </a:p>
        </p:txBody>
      </p:sp>
      <p:sp>
        <p:nvSpPr>
          <p:cNvPr id="29" name="テキスト ボックス 28">
            <a:extLst>
              <a:ext uri="{FF2B5EF4-FFF2-40B4-BE49-F238E27FC236}">
                <a16:creationId xmlns:a16="http://schemas.microsoft.com/office/drawing/2014/main" id="{10A23A56-1D63-0A62-FADB-7966AFEA2D6F}"/>
              </a:ext>
            </a:extLst>
          </p:cNvPr>
          <p:cNvSpPr txBox="1"/>
          <p:nvPr/>
        </p:nvSpPr>
        <p:spPr>
          <a:xfrm>
            <a:off x="445486" y="3975708"/>
            <a:ext cx="11074573" cy="400110"/>
          </a:xfrm>
          <a:prstGeom prst="rect">
            <a:avLst/>
          </a:prstGeom>
          <a:noFill/>
        </p:spPr>
        <p:txBody>
          <a:bodyPr wrap="square" rtlCol="0">
            <a:spAutoFit/>
          </a:bodyPr>
          <a:lstStyle/>
          <a:p>
            <a:r>
              <a:rPr kumimoji="1" lang="en-US" altLang="ja-JP" sz="2000">
                <a:solidFill>
                  <a:srgbClr val="29649F"/>
                </a:solidFill>
                <a:latin typeface="Meiryo" panose="020B0604030504040204" pitchFamily="34" charset="-128"/>
                <a:ea typeface="Meiryo" panose="020B0604030504040204" pitchFamily="34" charset="-128"/>
              </a:rPr>
              <a:t>02</a:t>
            </a:r>
            <a:r>
              <a:rPr kumimoji="1" lang="ja-JP" altLang="en-US" sz="2000">
                <a:solidFill>
                  <a:srgbClr val="29649F"/>
                </a:solidFill>
                <a:latin typeface="Meiryo" panose="020B0604030504040204" pitchFamily="34" charset="-128"/>
                <a:ea typeface="Meiryo" panose="020B0604030504040204" pitchFamily="34" charset="-128"/>
              </a:rPr>
              <a:t>　</a:t>
            </a:r>
            <a:r>
              <a:rPr kumimoji="1" lang="en-US" altLang="ja-JP" sz="2000">
                <a:solidFill>
                  <a:srgbClr val="29649F"/>
                </a:solidFill>
                <a:latin typeface="Meiryo" panose="020B0604030504040204" pitchFamily="34" charset="-128"/>
                <a:ea typeface="Meiryo" panose="020B0604030504040204" pitchFamily="34" charset="-128"/>
              </a:rPr>
              <a:t> Microsoft Intune </a:t>
            </a:r>
            <a:r>
              <a:rPr kumimoji="1" lang="ja-JP" altLang="en-US" sz="2000">
                <a:solidFill>
                  <a:srgbClr val="29649F"/>
                </a:solidFill>
                <a:latin typeface="Meiryo" panose="020B0604030504040204" pitchFamily="34" charset="-128"/>
                <a:ea typeface="Meiryo" panose="020B0604030504040204" pitchFamily="34" charset="-128"/>
              </a:rPr>
              <a:t>で運用できるか、組織の考え方や担当者様によって差がある</a:t>
            </a:r>
          </a:p>
        </p:txBody>
      </p:sp>
    </p:spTree>
    <p:extLst>
      <p:ext uri="{BB962C8B-B14F-4D97-AF65-F5344CB8AC3E}">
        <p14:creationId xmlns:p14="http://schemas.microsoft.com/office/powerpoint/2010/main" val="408747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E899DB9-D5DC-F478-B090-0679739456B3}"/>
              </a:ext>
            </a:extLst>
          </p:cNvPr>
          <p:cNvSpPr>
            <a:spLocks noGrp="1"/>
          </p:cNvSpPr>
          <p:nvPr>
            <p:ph type="body" sz="quarter" idx="15"/>
          </p:nvPr>
        </p:nvSpPr>
        <p:spPr>
          <a:xfrm>
            <a:off x="413588" y="269809"/>
            <a:ext cx="11482665" cy="291618"/>
          </a:xfrm>
        </p:spPr>
        <p:txBody>
          <a:bodyPr/>
          <a:lstStyle/>
          <a:p>
            <a:r>
              <a:rPr kumimoji="1" lang="en-US" altLang="ja-JP"/>
              <a:t>Microsoft Intune </a:t>
            </a:r>
            <a:r>
              <a:rPr kumimoji="1" lang="ja-JP" altLang="en-US"/>
              <a:t>とエンドポイントマネージャー</a:t>
            </a:r>
            <a:r>
              <a:rPr kumimoji="1" lang="en-US" altLang="ja-JP"/>
              <a:t> </a:t>
            </a:r>
            <a:r>
              <a:rPr kumimoji="1" lang="ja-JP" altLang="en-US"/>
              <a:t>オンプレミス版・クラウド版の比較　</a:t>
            </a:r>
            <a:r>
              <a:rPr kumimoji="1" lang="ja-JP" altLang="en-US" sz="800" b="1">
                <a:solidFill>
                  <a:srgbClr val="C00000"/>
                </a:solidFill>
              </a:rPr>
              <a:t>エンドポイントマネージャーのオンプレミス版・クラウド版でも機能・仕様差があります。</a:t>
            </a:r>
            <a:endParaRPr kumimoji="1" lang="ja-JP" altLang="en-US" b="1">
              <a:solidFill>
                <a:srgbClr val="C00000"/>
              </a:solidFill>
            </a:endParaRPr>
          </a:p>
        </p:txBody>
      </p:sp>
      <p:graphicFrame>
        <p:nvGraphicFramePr>
          <p:cNvPr id="4" name="表 4">
            <a:extLst>
              <a:ext uri="{FF2B5EF4-FFF2-40B4-BE49-F238E27FC236}">
                <a16:creationId xmlns:a16="http://schemas.microsoft.com/office/drawing/2014/main" id="{AFF8B6BC-9D9B-F449-9069-FF3D87843309}"/>
              </a:ext>
            </a:extLst>
          </p:cNvPr>
          <p:cNvGraphicFramePr>
            <a:graphicFrameLocks noGrp="1"/>
          </p:cNvGraphicFramePr>
          <p:nvPr>
            <p:extLst>
              <p:ext uri="{D42A27DB-BD31-4B8C-83A1-F6EECF244321}">
                <p14:modId xmlns:p14="http://schemas.microsoft.com/office/powerpoint/2010/main" val="1034007311"/>
              </p:ext>
            </p:extLst>
          </p:nvPr>
        </p:nvGraphicFramePr>
        <p:xfrm>
          <a:off x="337424" y="694499"/>
          <a:ext cx="11482665" cy="5893692"/>
        </p:xfrm>
        <a:graphic>
          <a:graphicData uri="http://schemas.openxmlformats.org/drawingml/2006/table">
            <a:tbl>
              <a:tblPr firstRow="1" bandRow="1">
                <a:tableStyleId>{5940675A-B579-460E-94D1-54222C63F5DA}</a:tableStyleId>
              </a:tblPr>
              <a:tblGrid>
                <a:gridCol w="3487956">
                  <a:extLst>
                    <a:ext uri="{9D8B030D-6E8A-4147-A177-3AD203B41FA5}">
                      <a16:colId xmlns:a16="http://schemas.microsoft.com/office/drawing/2014/main" val="3151440816"/>
                    </a:ext>
                  </a:extLst>
                </a:gridCol>
                <a:gridCol w="2664903">
                  <a:extLst>
                    <a:ext uri="{9D8B030D-6E8A-4147-A177-3AD203B41FA5}">
                      <a16:colId xmlns:a16="http://schemas.microsoft.com/office/drawing/2014/main" val="1305146007"/>
                    </a:ext>
                  </a:extLst>
                </a:gridCol>
                <a:gridCol w="2664903">
                  <a:extLst>
                    <a:ext uri="{9D8B030D-6E8A-4147-A177-3AD203B41FA5}">
                      <a16:colId xmlns:a16="http://schemas.microsoft.com/office/drawing/2014/main" val="3688941045"/>
                    </a:ext>
                  </a:extLst>
                </a:gridCol>
                <a:gridCol w="2664903">
                  <a:extLst>
                    <a:ext uri="{9D8B030D-6E8A-4147-A177-3AD203B41FA5}">
                      <a16:colId xmlns:a16="http://schemas.microsoft.com/office/drawing/2014/main" val="2159999055"/>
                    </a:ext>
                  </a:extLst>
                </a:gridCol>
              </a:tblGrid>
              <a:tr h="280652">
                <a:tc>
                  <a:txBody>
                    <a:bodyPr/>
                    <a:lstStyle/>
                    <a:p>
                      <a:pPr algn="l">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項目はエンドポイントマネージャー実装機能に準拠</a:t>
                      </a:r>
                    </a:p>
                  </a:txBody>
                  <a:tcPr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000">
                          <a:solidFill>
                            <a:schemeClr val="bg1"/>
                          </a:solidFill>
                          <a:latin typeface="Meiryo" panose="020B0604030504040204" pitchFamily="34" charset="-128"/>
                          <a:ea typeface="Meiryo" panose="020B0604030504040204" pitchFamily="34" charset="-128"/>
                        </a:rPr>
                        <a:t>Microsoft Intune</a:t>
                      </a:r>
                      <a:endParaRPr kumimoji="1" lang="ja-JP" altLang="en-US" sz="1000">
                        <a:solidFill>
                          <a:schemeClr val="bg1"/>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29649F"/>
                    </a:solidFill>
                  </a:tcPr>
                </a:tc>
                <a:tc>
                  <a:txBody>
                    <a:bodyPr/>
                    <a:lstStyle/>
                    <a:p>
                      <a:pPr algn="ctr">
                        <a:lnSpc>
                          <a:spcPct val="120000"/>
                        </a:lnSpc>
                      </a:pPr>
                      <a:r>
                        <a:rPr kumimoji="1" lang="ja-JP" altLang="en-US" sz="1000">
                          <a:solidFill>
                            <a:schemeClr val="bg1"/>
                          </a:solidFill>
                          <a:latin typeface="Meiryo" panose="020B0604030504040204" pitchFamily="34" charset="-128"/>
                          <a:ea typeface="Meiryo" panose="020B0604030504040204" pitchFamily="34" charset="-128"/>
                        </a:rPr>
                        <a:t>エンドポイントマネージャー</a:t>
                      </a:r>
                      <a:r>
                        <a:rPr kumimoji="1" lang="en-US" altLang="ja-JP" sz="1000">
                          <a:solidFill>
                            <a:schemeClr val="bg1"/>
                          </a:solidFill>
                          <a:latin typeface="Meiryo" panose="020B0604030504040204" pitchFamily="34" charset="-128"/>
                          <a:ea typeface="Meiryo" panose="020B0604030504040204" pitchFamily="34" charset="-128"/>
                        </a:rPr>
                        <a:t> </a:t>
                      </a:r>
                      <a:r>
                        <a:rPr kumimoji="1" lang="ja-JP" altLang="en-US" sz="1000">
                          <a:solidFill>
                            <a:schemeClr val="bg1"/>
                          </a:solidFill>
                          <a:latin typeface="Meiryo" panose="020B0604030504040204" pitchFamily="34" charset="-128"/>
                          <a:ea typeface="Meiryo" panose="020B0604030504040204" pitchFamily="34" charset="-128"/>
                        </a:rPr>
                        <a:t>オンプレ版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a:lnSpc>
                          <a:spcPct val="120000"/>
                        </a:lnSpc>
                      </a:pPr>
                      <a:r>
                        <a:rPr kumimoji="1" lang="ja-JP" altLang="en-US" sz="1000">
                          <a:solidFill>
                            <a:schemeClr val="bg1"/>
                          </a:solidFill>
                          <a:latin typeface="Meiryo" panose="020B0604030504040204" pitchFamily="34" charset="-128"/>
                          <a:ea typeface="Meiryo" panose="020B0604030504040204" pitchFamily="34" charset="-128"/>
                        </a:rPr>
                        <a:t>エンドポイントマネージャー</a:t>
                      </a:r>
                      <a:r>
                        <a:rPr kumimoji="1" lang="en-US" altLang="ja-JP" sz="1000">
                          <a:solidFill>
                            <a:schemeClr val="bg1"/>
                          </a:solidFill>
                          <a:latin typeface="Meiryo" panose="020B0604030504040204" pitchFamily="34" charset="-128"/>
                          <a:ea typeface="Meiryo" panose="020B0604030504040204" pitchFamily="34" charset="-128"/>
                        </a:rPr>
                        <a:t> </a:t>
                      </a:r>
                      <a:r>
                        <a:rPr kumimoji="1" lang="ja-JP" altLang="en-US" sz="1000">
                          <a:solidFill>
                            <a:schemeClr val="bg1"/>
                          </a:solidFill>
                          <a:latin typeface="Meiryo" panose="020B0604030504040204" pitchFamily="34" charset="-128"/>
                          <a:ea typeface="Meiryo" panose="020B0604030504040204" pitchFamily="34" charset="-128"/>
                        </a:rPr>
                        <a:t>クラウド版</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2795276843"/>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管理コンソールの権限分散</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892554183"/>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管理コンソール上の操作履歴取得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863271648"/>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ハードウェア情報の取得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00" b="1">
                          <a:solidFill>
                            <a:srgbClr val="C00000"/>
                          </a:solidFill>
                          <a:latin typeface="Meiryo" panose="020B0604030504040204" pitchFamily="34" charset="-128"/>
                          <a:ea typeface="Meiryo" panose="020B0604030504040204" pitchFamily="34" charset="-128"/>
                        </a:rPr>
                        <a:t>収集間隔は</a:t>
                      </a:r>
                      <a:r>
                        <a:rPr kumimoji="1" lang="en-US" altLang="ja-JP" sz="1000" b="1">
                          <a:solidFill>
                            <a:srgbClr val="C00000"/>
                          </a:solidFill>
                          <a:latin typeface="Meiryo" panose="020B0604030504040204" pitchFamily="34" charset="-128"/>
                          <a:ea typeface="Meiryo" panose="020B0604030504040204" pitchFamily="34" charset="-128"/>
                        </a:rPr>
                        <a:t>7</a:t>
                      </a:r>
                      <a:r>
                        <a:rPr kumimoji="1" lang="ja-JP" altLang="en-US" sz="1000" b="1">
                          <a:solidFill>
                            <a:srgbClr val="C00000"/>
                          </a:solidFill>
                          <a:latin typeface="Meiryo" panose="020B0604030504040204" pitchFamily="34" charset="-128"/>
                          <a:ea typeface="Meiryo" panose="020B0604030504040204" pitchFamily="34" charset="-128"/>
                        </a:rPr>
                        <a:t>日</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●（収集間隔は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●（収集間隔は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799480126"/>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インストールアプリ情報の取得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00" b="1">
                          <a:solidFill>
                            <a:srgbClr val="C00000"/>
                          </a:solidFill>
                          <a:latin typeface="Meiryo" panose="020B0604030504040204" pitchFamily="34" charset="-128"/>
                          <a:ea typeface="Meiryo" panose="020B0604030504040204" pitchFamily="34" charset="-128"/>
                        </a:rPr>
                        <a:t>収集間隔は</a:t>
                      </a:r>
                      <a:r>
                        <a:rPr kumimoji="1" lang="en-US" altLang="ja-JP" sz="1000" b="1">
                          <a:solidFill>
                            <a:srgbClr val="C00000"/>
                          </a:solidFill>
                          <a:latin typeface="Meiryo" panose="020B0604030504040204" pitchFamily="34" charset="-128"/>
                          <a:ea typeface="Meiryo" panose="020B0604030504040204" pitchFamily="34" charset="-128"/>
                        </a:rPr>
                        <a:t>7</a:t>
                      </a:r>
                      <a:r>
                        <a:rPr kumimoji="1" lang="ja-JP" altLang="en-US" sz="1000" b="1">
                          <a:solidFill>
                            <a:srgbClr val="C00000"/>
                          </a:solidFill>
                          <a:latin typeface="Meiryo" panose="020B0604030504040204" pitchFamily="34" charset="-128"/>
                          <a:ea typeface="Meiryo" panose="020B0604030504040204" pitchFamily="34" charset="-128"/>
                        </a:rPr>
                        <a:t>日・ストアアプリのみ</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●（収集間隔は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●（収集間隔は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時間）</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625576903"/>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ソフトウェアライセンス管理（</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SAM)</a:t>
                      </a:r>
                      <a:endParaRPr kumimoji="1" lang="ja-JP" altLang="en-US" sz="10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SARMS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連携の必要あり）</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914103614"/>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アプリ</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ファイル配信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479985773"/>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メッセージ・アンケート配信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833194356"/>
                  </a:ext>
                </a:extLst>
              </a:tr>
              <a:tr h="280652">
                <a:tc>
                  <a:txBody>
                    <a:bodyPr/>
                    <a:lstStyle/>
                    <a:p>
                      <a:pPr>
                        <a:lnSpc>
                          <a:spcPct val="120000"/>
                        </a:lnSpc>
                      </a:pP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BitLocker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回復キーの取得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945018073"/>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FU</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QU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の配布・適用・適用状況の把握</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434859644"/>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記録メディアの使用禁止・読取専用設定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965328611"/>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記録メディアの</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PC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単位での制御設定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631060888"/>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記録メディア利用の一時許可設定</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206760994"/>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記録メディアのシリアル単位での許可登録</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414988104"/>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ログオン・ログオフログ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582619252"/>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ウィンドウタイトル（アプリ利用）ログの取得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153446209"/>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ファイル操作ログ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088836850"/>
                  </a:ext>
                </a:extLst>
              </a:tr>
              <a:tr h="280652">
                <a:tc>
                  <a:txBody>
                    <a:bodyPr/>
                    <a:lstStyle/>
                    <a:p>
                      <a:pPr>
                        <a:lnSpc>
                          <a:spcPct val="120000"/>
                        </a:lnSpc>
                      </a:pP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アクセスログ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644241261"/>
                  </a:ext>
                </a:extLst>
              </a:tr>
              <a:tr h="28065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プリントログ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237377272"/>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周辺機器接続ログ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802061632"/>
                  </a:ext>
                </a:extLst>
              </a:tr>
              <a:tr h="280652">
                <a:tc>
                  <a:txBody>
                    <a:bodyPr/>
                    <a:lstStyle/>
                    <a:p>
                      <a:pP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アプリ稼働・アプリ通ログ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●（オプション機能）</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63441800"/>
                  </a:ext>
                </a:extLst>
              </a:tr>
            </a:tbl>
          </a:graphicData>
        </a:graphic>
      </p:graphicFrame>
    </p:spTree>
    <p:extLst>
      <p:ext uri="{BB962C8B-B14F-4D97-AF65-F5344CB8AC3E}">
        <p14:creationId xmlns:p14="http://schemas.microsoft.com/office/powerpoint/2010/main" val="278167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3D34F5-CADB-79D8-D3F3-F5F7B08049FD}"/>
              </a:ext>
            </a:extLst>
          </p:cNvPr>
          <p:cNvSpPr>
            <a:spLocks noGrp="1"/>
          </p:cNvSpPr>
          <p:nvPr>
            <p:ph type="body" sz="quarter" idx="14"/>
          </p:nvPr>
        </p:nvSpPr>
        <p:spPr/>
        <p:txBody>
          <a:bodyPr/>
          <a:lstStyle/>
          <a:p>
            <a:r>
              <a:rPr lang="en-US" altLang="ja-JP"/>
              <a:t>Microsoft Intune </a:t>
            </a:r>
            <a:r>
              <a:rPr lang="ja-JP" altLang="en-US"/>
              <a:t>と</a:t>
            </a:r>
            <a:r>
              <a:rPr lang="en-US" altLang="ja-JP"/>
              <a:t> </a:t>
            </a:r>
            <a:r>
              <a:rPr lang="ja-JP" altLang="en-US"/>
              <a:t>エンドポイントマネージャー</a:t>
            </a:r>
            <a:r>
              <a:rPr lang="en-US" altLang="ja-JP"/>
              <a:t> </a:t>
            </a:r>
            <a:r>
              <a:rPr lang="ja-JP" altLang="en-US"/>
              <a:t>導入事例</a:t>
            </a:r>
          </a:p>
        </p:txBody>
      </p:sp>
      <p:sp>
        <p:nvSpPr>
          <p:cNvPr id="6" name="テキスト プレースホルダー 5">
            <a:extLst>
              <a:ext uri="{FF2B5EF4-FFF2-40B4-BE49-F238E27FC236}">
                <a16:creationId xmlns:a16="http://schemas.microsoft.com/office/drawing/2014/main" id="{B73C6DD1-6066-24F9-AA1D-2DDDB65FB4FD}"/>
              </a:ext>
            </a:extLst>
          </p:cNvPr>
          <p:cNvSpPr>
            <a:spLocks noGrp="1"/>
          </p:cNvSpPr>
          <p:nvPr>
            <p:ph type="body" sz="quarter" idx="15"/>
          </p:nvPr>
        </p:nvSpPr>
        <p:spPr/>
        <p:txBody>
          <a:bodyPr/>
          <a:lstStyle/>
          <a:p>
            <a:r>
              <a:rPr lang="en-US" altLang="ja-JP"/>
              <a:t>Microsoft Intune </a:t>
            </a:r>
            <a:r>
              <a:rPr lang="ja-JP" altLang="en-US"/>
              <a:t>とエンドポイントマネージャーの双方で</a:t>
            </a:r>
            <a:r>
              <a:rPr lang="en-US" altLang="ja-JP"/>
              <a:t> PC </a:t>
            </a:r>
            <a:r>
              <a:rPr lang="ja-JP" altLang="en-US"/>
              <a:t>を管理しているユーザー様の事例です</a:t>
            </a:r>
          </a:p>
        </p:txBody>
      </p:sp>
    </p:spTree>
    <p:extLst>
      <p:ext uri="{BB962C8B-B14F-4D97-AF65-F5344CB8AC3E}">
        <p14:creationId xmlns:p14="http://schemas.microsoft.com/office/powerpoint/2010/main" val="305108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E5CE7AF1-80E4-1AF4-1279-E9D69DA5B988}"/>
              </a:ext>
            </a:extLst>
          </p:cNvPr>
          <p:cNvSpPr>
            <a:spLocks noGrp="1"/>
          </p:cNvSpPr>
          <p:nvPr>
            <p:ph type="body" sz="quarter" idx="15"/>
          </p:nvPr>
        </p:nvSpPr>
        <p:spPr/>
        <p:txBody>
          <a:bodyPr/>
          <a:lstStyle/>
          <a:p>
            <a:r>
              <a:rPr lang="ja-JP" altLang="en-US"/>
              <a:t>導入事例</a:t>
            </a:r>
            <a:r>
              <a:rPr lang="en-US" altLang="ja-JP"/>
              <a:t> Microsoft Intune ✕ </a:t>
            </a:r>
            <a:r>
              <a:rPr lang="ja-JP" altLang="en-US"/>
              <a:t>エンドポイントマネージャー クラウド版</a:t>
            </a:r>
          </a:p>
        </p:txBody>
      </p:sp>
      <p:graphicFrame>
        <p:nvGraphicFramePr>
          <p:cNvPr id="6" name="表 6">
            <a:extLst>
              <a:ext uri="{FF2B5EF4-FFF2-40B4-BE49-F238E27FC236}">
                <a16:creationId xmlns:a16="http://schemas.microsoft.com/office/drawing/2014/main" id="{7D59405D-2C9F-A998-E249-DF1CE691E2F8}"/>
              </a:ext>
            </a:extLst>
          </p:cNvPr>
          <p:cNvGraphicFramePr>
            <a:graphicFrameLocks noGrp="1"/>
          </p:cNvGraphicFramePr>
          <p:nvPr>
            <p:extLst>
              <p:ext uri="{D42A27DB-BD31-4B8C-83A1-F6EECF244321}">
                <p14:modId xmlns:p14="http://schemas.microsoft.com/office/powerpoint/2010/main" val="2510345386"/>
              </p:ext>
            </p:extLst>
          </p:nvPr>
        </p:nvGraphicFramePr>
        <p:xfrm>
          <a:off x="346475" y="736445"/>
          <a:ext cx="11381334" cy="4747260"/>
        </p:xfrm>
        <a:graphic>
          <a:graphicData uri="http://schemas.openxmlformats.org/drawingml/2006/table">
            <a:tbl>
              <a:tblPr firstRow="1" bandRow="1">
                <a:tableStyleId>{5940675A-B579-460E-94D1-54222C63F5DA}</a:tableStyleId>
              </a:tblPr>
              <a:tblGrid>
                <a:gridCol w="509202">
                  <a:extLst>
                    <a:ext uri="{9D8B030D-6E8A-4147-A177-3AD203B41FA5}">
                      <a16:colId xmlns:a16="http://schemas.microsoft.com/office/drawing/2014/main" val="4065891640"/>
                    </a:ext>
                  </a:extLst>
                </a:gridCol>
                <a:gridCol w="427839">
                  <a:extLst>
                    <a:ext uri="{9D8B030D-6E8A-4147-A177-3AD203B41FA5}">
                      <a16:colId xmlns:a16="http://schemas.microsoft.com/office/drawing/2014/main" val="879790171"/>
                    </a:ext>
                  </a:extLst>
                </a:gridCol>
                <a:gridCol w="1199625">
                  <a:extLst>
                    <a:ext uri="{9D8B030D-6E8A-4147-A177-3AD203B41FA5}">
                      <a16:colId xmlns:a16="http://schemas.microsoft.com/office/drawing/2014/main" val="447368955"/>
                    </a:ext>
                  </a:extLst>
                </a:gridCol>
                <a:gridCol w="1065402">
                  <a:extLst>
                    <a:ext uri="{9D8B030D-6E8A-4147-A177-3AD203B41FA5}">
                      <a16:colId xmlns:a16="http://schemas.microsoft.com/office/drawing/2014/main" val="1978373363"/>
                    </a:ext>
                  </a:extLst>
                </a:gridCol>
                <a:gridCol w="1442907">
                  <a:extLst>
                    <a:ext uri="{9D8B030D-6E8A-4147-A177-3AD203B41FA5}">
                      <a16:colId xmlns:a16="http://schemas.microsoft.com/office/drawing/2014/main" val="3452425048"/>
                    </a:ext>
                  </a:extLst>
                </a:gridCol>
                <a:gridCol w="1813111">
                  <a:extLst>
                    <a:ext uri="{9D8B030D-6E8A-4147-A177-3AD203B41FA5}">
                      <a16:colId xmlns:a16="http://schemas.microsoft.com/office/drawing/2014/main" val="4137405623"/>
                    </a:ext>
                  </a:extLst>
                </a:gridCol>
                <a:gridCol w="1650670">
                  <a:extLst>
                    <a:ext uri="{9D8B030D-6E8A-4147-A177-3AD203B41FA5}">
                      <a16:colId xmlns:a16="http://schemas.microsoft.com/office/drawing/2014/main" val="1984780189"/>
                    </a:ext>
                  </a:extLst>
                </a:gridCol>
                <a:gridCol w="3272578">
                  <a:extLst>
                    <a:ext uri="{9D8B030D-6E8A-4147-A177-3AD203B41FA5}">
                      <a16:colId xmlns:a16="http://schemas.microsoft.com/office/drawing/2014/main" val="3918390296"/>
                    </a:ext>
                  </a:extLst>
                </a:gridCol>
              </a:tblGrid>
              <a:tr h="140201">
                <a:tc gridSpan="8">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導入事例</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No.1】Microsoft</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Intune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エンドポイントマネージャー</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クラウド版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5599853"/>
                  </a:ext>
                </a:extLst>
              </a:tr>
              <a:tr h="0">
                <a:tc>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58956080"/>
                  </a:ext>
                </a:extLst>
              </a:tr>
              <a:tr h="242166">
                <a:tc gridSpan="2">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業種</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情報通信業</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従業員数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500-999</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名</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利用している</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M365</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Microsoft 365 E3</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2115329"/>
                  </a:ext>
                </a:extLst>
              </a:tr>
              <a:tr h="0">
                <a:tc>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00761"/>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Q1</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管理ツールに採用している製品は何ですか？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4288888"/>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A1</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と</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クラウド版の両方で管理しています。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8624941"/>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3394094"/>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Q2</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両方の製品で運用することを決めた背景・経緯について教えてください。</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0608115"/>
                  </a:ext>
                </a:extLst>
              </a:tr>
              <a:tr h="446095">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A2</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もともと、エンドポイントマネージャー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オンプレミス版を利用していましたが、クラウド版への移行を検討しました。</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を利用できる</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Microsoft 365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ライセンスを保有していたので、比較を行いました。</a:t>
                      </a:r>
                      <a:endParaRPr kumimoji="1" lang="en-US" altLang="ja-JP" sz="1200">
                        <a:solidFill>
                          <a:schemeClr val="tx1">
                            <a:lumMod val="75000"/>
                            <a:lumOff val="25000"/>
                          </a:schemeClr>
                        </a:solidFill>
                        <a:latin typeface="Meiryo" panose="020B0604030504040204" pitchFamily="34" charset="-128"/>
                        <a:ea typeface="Meiryo" panose="020B0604030504040204" pitchFamily="34" charset="-128"/>
                      </a:endParaRPr>
                    </a:p>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結果、</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では操作ログが取得できなかったこと、一方で条件付きアクセスなどの</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にしか無い機能もあったことから、双方で管理する方針を決めました。</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800178"/>
                  </a:ext>
                </a:extLst>
              </a:tr>
              <a:tr h="0">
                <a:tc>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6812413"/>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Q3</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複数のツールを利用することへの抵抗はありませんでしたか？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482317"/>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A3</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検討時、部署内でもその声はありました。ただ、弊社の場合は、実現したい要件をクリアすることを優先しました。エンドポイントマネージャー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クラウド版は操作ログの取得・管理だけでなく、</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PC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の棚卸し業務など</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資産管理にも活用しています。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4004942"/>
                  </a:ext>
                </a:extLst>
              </a:tr>
              <a:tr h="0">
                <a:tc>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592266"/>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Q4</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資産管理を</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Microsoft Intune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ではなく、エンドポイントマネージャーで行っている理由を教えてください。</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0241577"/>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A4</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実際に使ってみた上での操作性ですね。自動収集する情報の確認だけでなく、</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PC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の購入日・修理対応履歴など手動登録する作業もあるので、そういったところを運用してみると、部署内のメンバーからは「エンドポイントマネージャーの方が使いやすい」という声が多かったことが理由で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7210472"/>
                  </a:ext>
                </a:extLst>
              </a:tr>
            </a:tbl>
          </a:graphicData>
        </a:graphic>
      </p:graphicFrame>
    </p:spTree>
    <p:extLst>
      <p:ext uri="{BB962C8B-B14F-4D97-AF65-F5344CB8AC3E}">
        <p14:creationId xmlns:p14="http://schemas.microsoft.com/office/powerpoint/2010/main" val="5894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3C86D55-3879-F9BD-6B2E-ADB2FBE77656}"/>
              </a:ext>
            </a:extLst>
          </p:cNvPr>
          <p:cNvSpPr>
            <a:spLocks noGrp="1"/>
          </p:cNvSpPr>
          <p:nvPr>
            <p:ph type="body" sz="quarter" idx="15"/>
          </p:nvPr>
        </p:nvSpPr>
        <p:spPr>
          <a:xfrm>
            <a:off x="413588" y="269809"/>
            <a:ext cx="11074573" cy="291618"/>
          </a:xfrm>
        </p:spPr>
        <p:txBody>
          <a:bodyPr/>
          <a:lstStyle/>
          <a:p>
            <a:r>
              <a:rPr lang="ja-JP" altLang="en-US"/>
              <a:t>導入事例</a:t>
            </a:r>
            <a:r>
              <a:rPr lang="en-US" altLang="ja-JP"/>
              <a:t> Microsoft Intune ✕ </a:t>
            </a:r>
            <a:r>
              <a:rPr lang="ja-JP" altLang="en-US"/>
              <a:t>エンドポイントマネージャー オンプレミス版</a:t>
            </a:r>
          </a:p>
        </p:txBody>
      </p:sp>
      <p:graphicFrame>
        <p:nvGraphicFramePr>
          <p:cNvPr id="3" name="表 6">
            <a:extLst>
              <a:ext uri="{FF2B5EF4-FFF2-40B4-BE49-F238E27FC236}">
                <a16:creationId xmlns:a16="http://schemas.microsoft.com/office/drawing/2014/main" id="{88109874-363A-EF96-24CA-2B3800ED375E}"/>
              </a:ext>
            </a:extLst>
          </p:cNvPr>
          <p:cNvGraphicFramePr>
            <a:graphicFrameLocks noGrp="1"/>
          </p:cNvGraphicFramePr>
          <p:nvPr>
            <p:extLst>
              <p:ext uri="{D42A27DB-BD31-4B8C-83A1-F6EECF244321}">
                <p14:modId xmlns:p14="http://schemas.microsoft.com/office/powerpoint/2010/main" val="3478074057"/>
              </p:ext>
            </p:extLst>
          </p:nvPr>
        </p:nvGraphicFramePr>
        <p:xfrm>
          <a:off x="346475" y="736445"/>
          <a:ext cx="11381334" cy="4966716"/>
        </p:xfrm>
        <a:graphic>
          <a:graphicData uri="http://schemas.openxmlformats.org/drawingml/2006/table">
            <a:tbl>
              <a:tblPr firstRow="1" bandRow="1">
                <a:tableStyleId>{5940675A-B579-460E-94D1-54222C63F5DA}</a:tableStyleId>
              </a:tblPr>
              <a:tblGrid>
                <a:gridCol w="509202">
                  <a:extLst>
                    <a:ext uri="{9D8B030D-6E8A-4147-A177-3AD203B41FA5}">
                      <a16:colId xmlns:a16="http://schemas.microsoft.com/office/drawing/2014/main" val="4065891640"/>
                    </a:ext>
                  </a:extLst>
                </a:gridCol>
                <a:gridCol w="427839">
                  <a:extLst>
                    <a:ext uri="{9D8B030D-6E8A-4147-A177-3AD203B41FA5}">
                      <a16:colId xmlns:a16="http://schemas.microsoft.com/office/drawing/2014/main" val="879790171"/>
                    </a:ext>
                  </a:extLst>
                </a:gridCol>
                <a:gridCol w="1199625">
                  <a:extLst>
                    <a:ext uri="{9D8B030D-6E8A-4147-A177-3AD203B41FA5}">
                      <a16:colId xmlns:a16="http://schemas.microsoft.com/office/drawing/2014/main" val="447368955"/>
                    </a:ext>
                  </a:extLst>
                </a:gridCol>
                <a:gridCol w="1065402">
                  <a:extLst>
                    <a:ext uri="{9D8B030D-6E8A-4147-A177-3AD203B41FA5}">
                      <a16:colId xmlns:a16="http://schemas.microsoft.com/office/drawing/2014/main" val="1978373363"/>
                    </a:ext>
                  </a:extLst>
                </a:gridCol>
                <a:gridCol w="1442907">
                  <a:extLst>
                    <a:ext uri="{9D8B030D-6E8A-4147-A177-3AD203B41FA5}">
                      <a16:colId xmlns:a16="http://schemas.microsoft.com/office/drawing/2014/main" val="3452425048"/>
                    </a:ext>
                  </a:extLst>
                </a:gridCol>
                <a:gridCol w="1813111">
                  <a:extLst>
                    <a:ext uri="{9D8B030D-6E8A-4147-A177-3AD203B41FA5}">
                      <a16:colId xmlns:a16="http://schemas.microsoft.com/office/drawing/2014/main" val="4137405623"/>
                    </a:ext>
                  </a:extLst>
                </a:gridCol>
                <a:gridCol w="1650670">
                  <a:extLst>
                    <a:ext uri="{9D8B030D-6E8A-4147-A177-3AD203B41FA5}">
                      <a16:colId xmlns:a16="http://schemas.microsoft.com/office/drawing/2014/main" val="1984780189"/>
                    </a:ext>
                  </a:extLst>
                </a:gridCol>
                <a:gridCol w="3272578">
                  <a:extLst>
                    <a:ext uri="{9D8B030D-6E8A-4147-A177-3AD203B41FA5}">
                      <a16:colId xmlns:a16="http://schemas.microsoft.com/office/drawing/2014/main" val="3918390296"/>
                    </a:ext>
                  </a:extLst>
                </a:gridCol>
              </a:tblGrid>
              <a:tr h="140201">
                <a:tc gridSpan="8">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導入事例</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No.2】Microsoft</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Intune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エンドポイントマネージャー</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オンプレミス版</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20000"/>
                        <a:lumOff val="8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5599853"/>
                  </a:ext>
                </a:extLst>
              </a:tr>
              <a:tr h="0">
                <a:tc>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58956080"/>
                  </a:ext>
                </a:extLst>
              </a:tr>
              <a:tr h="242166">
                <a:tc gridSpan="2">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業種</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pPr algn="just">
                        <a:lnSpc>
                          <a:spcPct val="120000"/>
                        </a:lnSpc>
                      </a:pPr>
                      <a:endParaRPr kumimoji="1" lang="ja-JP" altLang="en-US" sz="11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l">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製造業</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従業員数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5,000</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名以上</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利用している</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M365</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l">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Microsoft 365 E3</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lnSpc>
                          <a:spcPct val="120000"/>
                        </a:lnSpc>
                      </a:pP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02115329"/>
                  </a:ext>
                </a:extLst>
              </a:tr>
              <a:tr h="0">
                <a:tc>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gridSpan="7">
                  <a:txBody>
                    <a:bodyPr/>
                    <a:lstStyle/>
                    <a:p>
                      <a:pPr algn="just">
                        <a:lnSpc>
                          <a:spcPct val="120000"/>
                        </a:lnSpc>
                      </a:pPr>
                      <a:endParaRPr kumimoji="1" lang="ja-JP" altLang="en-US" sz="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00761"/>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Q1</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管理ツールに採用している製品は何ですか？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84288888"/>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A1</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と</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オンプレミス版の両方で管理しています。もともとエンドポイントマネージャー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オンプレミス版は利用しており、最近になり</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Microsoft 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での管理も行っています。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8624941"/>
                  </a:ext>
                </a:extLst>
              </a:tr>
              <a:tr h="0">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13394094"/>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Q2</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を検討することになったきっかけはどのようなものでしょうか？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0608115"/>
                  </a:ext>
                </a:extLst>
              </a:tr>
              <a:tr h="446095">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A2</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もともとは、会社として導入しているシステムやサービスをできる限り</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Microsoft 365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に統合しようという流れで検討をはじめました。ただ、調べていくうちに、</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Intune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を使ってセキュリティレベルを向上できる部分もあれば、エンドポイントマネージャー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オンプレミス版でないと運用できない部分もあるなど、それぞれのメリットとデメリットを洗い出せたことから、両製品で運用していくことを経営層に説明しました。コストが変わらないこと、セキュリティレベルを向上できるといった理由からも了承を得ることができました。</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58800178"/>
                  </a:ext>
                </a:extLst>
              </a:tr>
              <a:tr h="0">
                <a:tc>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6812413"/>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Q3</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両方の製品で運用することを決めた背景・経緯について教えてください。</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11482317"/>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A3</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インターネットに接続しないイントラ環境下の</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PC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も管理していくために、エンドポイントマネージャー</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オンプレミス版の利用継続は必須でした。その他の</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PC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についても、操作ログの取得や</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IT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資産管理などの側面で、エンドポイントマネージャーでの管理は継続しています。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54004942"/>
                  </a:ext>
                </a:extLst>
              </a:tr>
              <a:tr h="0">
                <a:tc>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endParaRPr kumimoji="1" lang="ja-JP" altLang="en-US" sz="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592266"/>
                  </a:ext>
                </a:extLst>
              </a:tr>
              <a:tr h="140201">
                <a:tc>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Q4</a:t>
                      </a:r>
                      <a:endParaRPr kumimoji="1" lang="ja-JP" altLang="en-US" sz="1200" b="1">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gridSpan="7">
                  <a:txBody>
                    <a:bodyPr/>
                    <a:lstStyle/>
                    <a:p>
                      <a:pPr algn="just">
                        <a:lnSpc>
                          <a:spcPct val="120000"/>
                        </a:lnSpc>
                      </a:pP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はどのようなシーンで利用されていますか？</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0241577"/>
                  </a:ext>
                </a:extLst>
              </a:tr>
              <a:tr h="140201">
                <a:tc>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A4</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7">
                  <a:txBody>
                    <a:bodyPr/>
                    <a:lstStyle/>
                    <a:p>
                      <a:pPr algn="just">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BitLocker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設定の強制有効化やログインパスワードのポリシーなど、エンドポイントマネージャーでは実現できない部分、主に</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Windows PC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を制御するために利用しています。</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7210472"/>
                  </a:ext>
                </a:extLst>
              </a:tr>
            </a:tbl>
          </a:graphicData>
        </a:graphic>
      </p:graphicFrame>
    </p:spTree>
    <p:extLst>
      <p:ext uri="{BB962C8B-B14F-4D97-AF65-F5344CB8AC3E}">
        <p14:creationId xmlns:p14="http://schemas.microsoft.com/office/powerpoint/2010/main" val="329723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88CE6122-755F-F88E-E5F1-2A2A299DB9EF}"/>
              </a:ext>
            </a:extLst>
          </p:cNvPr>
          <p:cNvSpPr>
            <a:spLocks noGrp="1"/>
          </p:cNvSpPr>
          <p:nvPr>
            <p:ph type="body" sz="quarter" idx="14"/>
          </p:nvPr>
        </p:nvSpPr>
        <p:spPr/>
        <p:txBody>
          <a:bodyPr/>
          <a:lstStyle/>
          <a:p>
            <a:r>
              <a:rPr lang="en-US" altLang="ja-JP"/>
              <a:t>Appendix </a:t>
            </a:r>
            <a:r>
              <a:rPr lang="ja-JP" altLang="en-US"/>
              <a:t>操作ログ取得の必要性や利用シーン</a:t>
            </a:r>
          </a:p>
        </p:txBody>
      </p:sp>
      <p:sp>
        <p:nvSpPr>
          <p:cNvPr id="6" name="テキスト プレースホルダー 5">
            <a:extLst>
              <a:ext uri="{FF2B5EF4-FFF2-40B4-BE49-F238E27FC236}">
                <a16:creationId xmlns:a16="http://schemas.microsoft.com/office/drawing/2014/main" id="{67A5A462-CC43-C585-A07B-F2D29FBF4778}"/>
              </a:ext>
            </a:extLst>
          </p:cNvPr>
          <p:cNvSpPr>
            <a:spLocks noGrp="1"/>
          </p:cNvSpPr>
          <p:nvPr>
            <p:ph type="body" sz="quarter" idx="15"/>
          </p:nvPr>
        </p:nvSpPr>
        <p:spPr>
          <a:xfrm>
            <a:off x="643242" y="2373870"/>
            <a:ext cx="9318901" cy="1277273"/>
          </a:xfrm>
        </p:spPr>
        <p:txBody>
          <a:bodyPr/>
          <a:lstStyle/>
          <a:p>
            <a:r>
              <a:rPr lang="ja-JP" altLang="en-US"/>
              <a:t>内部不正対策</a:t>
            </a:r>
            <a:endParaRPr lang="en-US" altLang="ja-JP"/>
          </a:p>
          <a:p>
            <a:r>
              <a:rPr lang="ja-JP" altLang="en-US"/>
              <a:t>個人情報保護法への対応（安全管理措置）</a:t>
            </a:r>
            <a:endParaRPr lang="en-US" altLang="ja-JP"/>
          </a:p>
          <a:p>
            <a:r>
              <a:rPr lang="ja-JP" altLang="en-US"/>
              <a:t>個人情報保護法への対応（情報漏洩時の報告義務）</a:t>
            </a:r>
            <a:endParaRPr lang="en-US" altLang="ja-JP"/>
          </a:p>
          <a:p>
            <a:r>
              <a:rPr lang="ja-JP" altLang="en-US"/>
              <a:t>マルウェア感染時の原因把握</a:t>
            </a:r>
          </a:p>
        </p:txBody>
      </p:sp>
    </p:spTree>
    <p:extLst>
      <p:ext uri="{BB962C8B-B14F-4D97-AF65-F5344CB8AC3E}">
        <p14:creationId xmlns:p14="http://schemas.microsoft.com/office/powerpoint/2010/main" val="173386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BD69170B-2456-CD75-2680-5046859941AC}"/>
              </a:ext>
            </a:extLst>
          </p:cNvPr>
          <p:cNvSpPr>
            <a:spLocks noGrp="1"/>
          </p:cNvSpPr>
          <p:nvPr>
            <p:ph type="body" sz="quarter" idx="15"/>
          </p:nvPr>
        </p:nvSpPr>
        <p:spPr>
          <a:xfrm>
            <a:off x="413588" y="269809"/>
            <a:ext cx="11074573" cy="291618"/>
          </a:xfrm>
        </p:spPr>
        <p:txBody>
          <a:bodyPr/>
          <a:lstStyle/>
          <a:p>
            <a:r>
              <a:rPr lang="ja-JP" altLang="en-US"/>
              <a:t>操作ログ取得の必要性：内部不正対策</a:t>
            </a:r>
          </a:p>
        </p:txBody>
      </p:sp>
      <p:sp>
        <p:nvSpPr>
          <p:cNvPr id="4" name="テキスト プレースホルダー 3">
            <a:extLst>
              <a:ext uri="{FF2B5EF4-FFF2-40B4-BE49-F238E27FC236}">
                <a16:creationId xmlns:a16="http://schemas.microsoft.com/office/drawing/2014/main" id="{5EFECD9A-097D-8B30-3F78-F8289C98D7B4}"/>
              </a:ext>
            </a:extLst>
          </p:cNvPr>
          <p:cNvSpPr>
            <a:spLocks noGrp="1"/>
          </p:cNvSpPr>
          <p:nvPr>
            <p:ph type="body" sz="quarter" idx="11"/>
          </p:nvPr>
        </p:nvSpPr>
        <p:spPr/>
        <p:txBody>
          <a:bodyPr/>
          <a:lstStyle/>
          <a:p>
            <a:r>
              <a:rPr lang="ja-JP" altLang="en-US"/>
              <a:t>内部不正を抑止するため、最も効果的な対策は「操作ログ取得」による抑止効果</a:t>
            </a:r>
          </a:p>
        </p:txBody>
      </p:sp>
      <p:sp>
        <p:nvSpPr>
          <p:cNvPr id="12" name="テキスト プレースホルダー 11">
            <a:extLst>
              <a:ext uri="{FF2B5EF4-FFF2-40B4-BE49-F238E27FC236}">
                <a16:creationId xmlns:a16="http://schemas.microsoft.com/office/drawing/2014/main" id="{209AFC2A-EDA2-FF99-2EF7-4869400CB3C7}"/>
              </a:ext>
            </a:extLst>
          </p:cNvPr>
          <p:cNvSpPr>
            <a:spLocks noGrp="1"/>
          </p:cNvSpPr>
          <p:nvPr>
            <p:ph type="body" sz="quarter" idx="13"/>
          </p:nvPr>
        </p:nvSpPr>
        <p:spPr>
          <a:xfrm>
            <a:off x="263132" y="1172743"/>
            <a:ext cx="11665736" cy="332399"/>
          </a:xfrm>
        </p:spPr>
        <p:txBody>
          <a:bodyPr/>
          <a:lstStyle/>
          <a:p>
            <a:r>
              <a:rPr lang="ja-JP" altLang="en-US"/>
              <a:t>「操作証拠が残る」・「操作が監視されている」環境を作り、心理的な抑止効果を働かせることが有効</a:t>
            </a:r>
          </a:p>
        </p:txBody>
      </p:sp>
      <p:graphicFrame>
        <p:nvGraphicFramePr>
          <p:cNvPr id="14" name="表 10">
            <a:extLst>
              <a:ext uri="{FF2B5EF4-FFF2-40B4-BE49-F238E27FC236}">
                <a16:creationId xmlns:a16="http://schemas.microsoft.com/office/drawing/2014/main" id="{A0829DA9-FA1C-4AC1-450B-A8B52F67F06C}"/>
              </a:ext>
            </a:extLst>
          </p:cNvPr>
          <p:cNvGraphicFramePr>
            <a:graphicFrameLocks noGrp="1"/>
          </p:cNvGraphicFramePr>
          <p:nvPr>
            <p:extLst>
              <p:ext uri="{D42A27DB-BD31-4B8C-83A1-F6EECF244321}">
                <p14:modId xmlns:p14="http://schemas.microsoft.com/office/powerpoint/2010/main" val="700355954"/>
              </p:ext>
            </p:extLst>
          </p:nvPr>
        </p:nvGraphicFramePr>
        <p:xfrm>
          <a:off x="1175949" y="2618558"/>
          <a:ext cx="9756018" cy="2888982"/>
        </p:xfrm>
        <a:graphic>
          <a:graphicData uri="http://schemas.openxmlformats.org/drawingml/2006/table">
            <a:tbl>
              <a:tblPr firstRow="1" bandRow="1">
                <a:tableStyleId>{F5AB1C69-6EDB-4FF4-983F-18BD219EF322}</a:tableStyleId>
              </a:tblPr>
              <a:tblGrid>
                <a:gridCol w="1237795">
                  <a:extLst>
                    <a:ext uri="{9D8B030D-6E8A-4147-A177-3AD203B41FA5}">
                      <a16:colId xmlns:a16="http://schemas.microsoft.com/office/drawing/2014/main" val="2123536111"/>
                    </a:ext>
                  </a:extLst>
                </a:gridCol>
                <a:gridCol w="1362728">
                  <a:extLst>
                    <a:ext uri="{9D8B030D-6E8A-4147-A177-3AD203B41FA5}">
                      <a16:colId xmlns:a16="http://schemas.microsoft.com/office/drawing/2014/main" val="2349172216"/>
                    </a:ext>
                  </a:extLst>
                </a:gridCol>
                <a:gridCol w="7155495">
                  <a:extLst>
                    <a:ext uri="{9D8B030D-6E8A-4147-A177-3AD203B41FA5}">
                      <a16:colId xmlns:a16="http://schemas.microsoft.com/office/drawing/2014/main" val="2400247806"/>
                    </a:ext>
                  </a:extLst>
                </a:gridCol>
              </a:tblGrid>
              <a:tr h="536122">
                <a:tc>
                  <a:txBody>
                    <a:bodyPr/>
                    <a:lstStyle/>
                    <a:p>
                      <a:pPr algn="ctr" fontAlgn="ctr"/>
                      <a:r>
                        <a:rPr lang="ja-JP" altLang="en-US" sz="1200" u="none" strike="noStrike">
                          <a:effectLst/>
                          <a:latin typeface="メイリオ" panose="020B0604030504040204" pitchFamily="50" charset="-128"/>
                          <a:ea typeface="メイリオ" panose="020B0604030504040204" pitchFamily="50" charset="-128"/>
                        </a:rPr>
                        <a:t>順位</a:t>
                      </a:r>
                      <a:endParaRPr lang="ja-JP" altLang="en-US" sz="1200" b="0" i="0" u="none" strike="noStrike">
                        <a:solidFill>
                          <a:srgbClr val="FFFFFF"/>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ctr"/>
                      <a:r>
                        <a:rPr lang="ja-JP" altLang="en-US" sz="1200" u="none" strike="noStrike">
                          <a:effectLst/>
                          <a:latin typeface="メイリオ" panose="020B0604030504040204" pitchFamily="50" charset="-128"/>
                          <a:ea typeface="メイリオ" panose="020B0604030504040204" pitchFamily="50" charset="-128"/>
                        </a:rPr>
                        <a:t>割合</a:t>
                      </a:r>
                      <a:r>
                        <a:rPr lang="en-US" altLang="ja-JP" sz="700" u="none" strike="noStrike">
                          <a:effectLst/>
                          <a:latin typeface="メイリオ" panose="020B0604030504040204" pitchFamily="50" charset="-128"/>
                          <a:ea typeface="メイリオ" panose="020B0604030504040204" pitchFamily="50" charset="-128"/>
                        </a:rPr>
                        <a:t>※1</a:t>
                      </a:r>
                      <a:endParaRPr lang="en-US" altLang="ja-JP" sz="1200" b="0" i="0" u="none" strike="noStrike">
                        <a:solidFill>
                          <a:srgbClr val="FFFFFF"/>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00000"/>
                    </a:solidFill>
                  </a:tcPr>
                </a:tc>
                <a:tc>
                  <a:txBody>
                    <a:bodyPr/>
                    <a:lstStyle/>
                    <a:p>
                      <a:pPr algn="ctr" fontAlgn="ctr"/>
                      <a:r>
                        <a:rPr lang="ja-JP" altLang="en-US" sz="1200" u="none" strike="noStrike">
                          <a:effectLst/>
                          <a:latin typeface="メイリオ" panose="020B0604030504040204" pitchFamily="50" charset="-128"/>
                          <a:ea typeface="メイリオ" panose="020B0604030504040204" pitchFamily="50" charset="-128"/>
                        </a:rPr>
                        <a:t>内容</a:t>
                      </a:r>
                      <a:endParaRPr lang="ja-JP" altLang="en-US" sz="1200" b="0" i="0" u="none" strike="noStrike">
                        <a:solidFill>
                          <a:srgbClr val="FFFFFF"/>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2677554046"/>
                  </a:ext>
                </a:extLst>
              </a:tr>
              <a:tr h="470572">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54.2%</a:t>
                      </a:r>
                      <a:endParaRPr lang="en-US" altLang="ja-JP"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l" fontAlgn="ct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　社内システムの操作の証拠が残る</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84888711"/>
                  </a:ext>
                </a:extLst>
              </a:tr>
              <a:tr h="470572">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37.5%</a:t>
                      </a:r>
                      <a:endParaRPr lang="en-US" altLang="ja-JP"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ja-JP" altLang="en-US"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　顧客情報などの重要な情報にアクセスした人が監視される</a:t>
                      </a:r>
                      <a:endParaRPr lang="ja-JP" altLang="en-US"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4238612"/>
                  </a:ext>
                </a:extLst>
              </a:tr>
              <a:tr h="470572">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36.2%</a:t>
                      </a:r>
                      <a:endParaRPr lang="en-US" altLang="ja-JP"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l" fontAlgn="ctr"/>
                      <a:r>
                        <a:rPr lang="ja-JP" altLang="en-US"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　これまでに同僚が行ったルール違反が発覚し、処罰されたことがある</a:t>
                      </a:r>
                      <a:endParaRPr lang="ja-JP" altLang="en-US"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86833380"/>
                  </a:ext>
                </a:extLst>
              </a:tr>
              <a:tr h="470572">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r>
                        <a:rPr lang="en-US" altLang="ja-JP"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31.6%</a:t>
                      </a:r>
                      <a:endParaRPr lang="en-US" altLang="ja-JP"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ja-JP" altLang="en-US"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　社内システムにログインするための</a:t>
                      </a:r>
                      <a:r>
                        <a:rPr lang="en-US" altLang="ja-JP"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ID</a:t>
                      </a:r>
                      <a:r>
                        <a:rPr lang="ja-JP" altLang="en-US"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やパスワードの管理を徹底する</a:t>
                      </a:r>
                      <a:endParaRPr lang="ja-JP" altLang="en-US"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9451482"/>
                  </a:ext>
                </a:extLst>
              </a:tr>
              <a:tr h="470572">
                <a:tc>
                  <a:txBody>
                    <a:bodyPr/>
                    <a:lstStyle/>
                    <a:p>
                      <a:pPr algn="ctr" fontAlgn="ctr"/>
                      <a:r>
                        <a:rPr lang="en-US" altLang="ja-JP"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400" b="1"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ja-JP" altLang="en-US" sz="1400" b="1"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ctr" fontAlgn="ctr"/>
                      <a:r>
                        <a:rPr lang="en-US" altLang="ja-JP"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31.4%</a:t>
                      </a:r>
                      <a:endParaRPr lang="en-US" altLang="ja-JP"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tc>
                  <a:txBody>
                    <a:bodyPr/>
                    <a:lstStyle/>
                    <a:p>
                      <a:pPr algn="l" fontAlgn="ctr"/>
                      <a:r>
                        <a:rPr lang="ja-JP" altLang="en-US" sz="140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　顧客情報などの重要な情報を持ち出した場合の罰則規定を強化する</a:t>
                      </a:r>
                      <a:endParaRPr lang="ja-JP" altLang="en-US" sz="14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137896356"/>
                  </a:ext>
                </a:extLst>
              </a:tr>
            </a:tbl>
          </a:graphicData>
        </a:graphic>
      </p:graphicFrame>
      <p:sp>
        <p:nvSpPr>
          <p:cNvPr id="15" name="テキスト ボックス 3">
            <a:extLst>
              <a:ext uri="{FF2B5EF4-FFF2-40B4-BE49-F238E27FC236}">
                <a16:creationId xmlns:a16="http://schemas.microsoft.com/office/drawing/2014/main" id="{F737B369-1989-E66A-8322-B9174BABF14A}"/>
              </a:ext>
            </a:extLst>
          </p:cNvPr>
          <p:cNvSpPr txBox="1">
            <a:spLocks noChangeArrowheads="1"/>
          </p:cNvSpPr>
          <p:nvPr/>
        </p:nvSpPr>
        <p:spPr bwMode="auto">
          <a:xfrm>
            <a:off x="1454526" y="2139104"/>
            <a:ext cx="9144000"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kumimoji="1" sz="2000">
                <a:solidFill>
                  <a:schemeClr val="tx1"/>
                </a:solidFill>
                <a:latin typeface="Arial" charset="0"/>
                <a:ea typeface="ＭＳ Ｐゴシック" charset="-128"/>
              </a:defRPr>
            </a:lvl1pPr>
            <a:lvl2pPr marL="742950" indent="-285750" eaLnBrk="0" hangingPunct="0">
              <a:defRPr kumimoji="1" sz="2000">
                <a:solidFill>
                  <a:schemeClr val="tx1"/>
                </a:solidFill>
                <a:latin typeface="Arial" charset="0"/>
                <a:ea typeface="ＭＳ Ｐゴシック" charset="-128"/>
              </a:defRPr>
            </a:lvl2pPr>
            <a:lvl3pPr marL="1143000" indent="-228600" eaLnBrk="0" hangingPunct="0">
              <a:defRPr kumimoji="1" sz="2000">
                <a:solidFill>
                  <a:schemeClr val="tx1"/>
                </a:solidFill>
                <a:latin typeface="Arial" charset="0"/>
                <a:ea typeface="ＭＳ Ｐゴシック" charset="-128"/>
              </a:defRPr>
            </a:lvl3pPr>
            <a:lvl4pPr marL="1600200" indent="-228600" eaLnBrk="0" hangingPunct="0">
              <a:defRPr kumimoji="1" sz="2000">
                <a:solidFill>
                  <a:schemeClr val="tx1"/>
                </a:solidFill>
                <a:latin typeface="Arial" charset="0"/>
                <a:ea typeface="ＭＳ Ｐゴシック" charset="-128"/>
              </a:defRPr>
            </a:lvl4pPr>
            <a:lvl5pPr marL="2057400" indent="-228600" eaLnBrk="0" hangingPunct="0">
              <a:defRPr kumimoji="1" sz="20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0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0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0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000">
                <a:solidFill>
                  <a:schemeClr val="tx1"/>
                </a:solidFill>
                <a:latin typeface="Arial" charset="0"/>
                <a:ea typeface="ＭＳ Ｐゴシック" charset="-128"/>
              </a:defRPr>
            </a:lvl9pPr>
          </a:lstStyle>
          <a:p>
            <a:pPr algn="ctr"/>
            <a:r>
              <a:rPr lang="ja-JP" altLang="en-US" sz="14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＜従業員の内部不正の意識が低下する対策＞</a:t>
            </a:r>
            <a:endParaRPr lang="en-US" altLang="ja-JP" sz="140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16" name="正方形/長方形 15">
            <a:extLst>
              <a:ext uri="{FF2B5EF4-FFF2-40B4-BE49-F238E27FC236}">
                <a16:creationId xmlns:a16="http://schemas.microsoft.com/office/drawing/2014/main" id="{3487B98F-ACC6-B30D-36BE-AA41227F2D0C}"/>
              </a:ext>
            </a:extLst>
          </p:cNvPr>
          <p:cNvSpPr/>
          <p:nvPr/>
        </p:nvSpPr>
        <p:spPr>
          <a:xfrm>
            <a:off x="2655899" y="5619837"/>
            <a:ext cx="8276068" cy="215444"/>
          </a:xfrm>
          <a:prstGeom prst="rect">
            <a:avLst/>
          </a:prstGeom>
        </p:spPr>
        <p:txBody>
          <a:bodyPr wrap="square">
            <a:spAutoFit/>
          </a:bodyPr>
          <a:lstStyle/>
          <a:p>
            <a:pPr algn="r"/>
            <a:r>
              <a:rPr lang="en-US" altLang="ja-JP"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１ 内部不正への気持ちが低下すると回答した回答者の割合。 （社員</a:t>
            </a:r>
            <a:r>
              <a:rPr lang="en-US" altLang="ja-JP"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:n=3,000</a:t>
            </a:r>
            <a:r>
              <a:rPr lang="ja-JP" altLang="en-US"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）情報処理推進機構（</a:t>
            </a:r>
            <a:r>
              <a:rPr lang="en-US" altLang="ja-JP"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IPA</a:t>
            </a:r>
            <a:r>
              <a:rPr lang="ja-JP" altLang="en-US" sz="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）「組織内部者の不正行為によるインシデント調査」</a:t>
            </a:r>
          </a:p>
        </p:txBody>
      </p:sp>
      <p:sp>
        <p:nvSpPr>
          <p:cNvPr id="17" name="正方形/長方形 16">
            <a:extLst>
              <a:ext uri="{FF2B5EF4-FFF2-40B4-BE49-F238E27FC236}">
                <a16:creationId xmlns:a16="http://schemas.microsoft.com/office/drawing/2014/main" id="{FA47CE5C-35B6-75ED-B6F6-445D97954F50}"/>
              </a:ext>
            </a:extLst>
          </p:cNvPr>
          <p:cNvSpPr/>
          <p:nvPr/>
        </p:nvSpPr>
        <p:spPr>
          <a:xfrm>
            <a:off x="1197427" y="3155639"/>
            <a:ext cx="9711365" cy="4745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247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590F32E3-6B7A-6D59-2339-37478DE41566}"/>
              </a:ext>
            </a:extLst>
          </p:cNvPr>
          <p:cNvSpPr>
            <a:spLocks noGrp="1"/>
          </p:cNvSpPr>
          <p:nvPr>
            <p:ph type="body" sz="quarter" idx="15"/>
          </p:nvPr>
        </p:nvSpPr>
        <p:spPr/>
        <p:txBody>
          <a:bodyPr/>
          <a:lstStyle/>
          <a:p>
            <a:r>
              <a:rPr kumimoji="1" lang="ja-JP" altLang="en-US"/>
              <a:t>操作ログ取得の必要性：個人情報保護法への対応（安全管理措置）</a:t>
            </a:r>
          </a:p>
        </p:txBody>
      </p:sp>
      <p:sp>
        <p:nvSpPr>
          <p:cNvPr id="16" name="テキスト プレースホルダー 15">
            <a:extLst>
              <a:ext uri="{FF2B5EF4-FFF2-40B4-BE49-F238E27FC236}">
                <a16:creationId xmlns:a16="http://schemas.microsoft.com/office/drawing/2014/main" id="{E726D906-FFDB-FFC1-5942-28ECB2EDE3A9}"/>
              </a:ext>
            </a:extLst>
          </p:cNvPr>
          <p:cNvSpPr>
            <a:spLocks noGrp="1"/>
          </p:cNvSpPr>
          <p:nvPr>
            <p:ph type="body" sz="quarter" idx="11"/>
          </p:nvPr>
        </p:nvSpPr>
        <p:spPr>
          <a:xfrm>
            <a:off x="263132" y="690627"/>
            <a:ext cx="11665736" cy="452432"/>
          </a:xfrm>
        </p:spPr>
        <p:txBody>
          <a:bodyPr/>
          <a:lstStyle/>
          <a:p>
            <a:r>
              <a:rPr lang="ja-JP" altLang="en-US"/>
              <a:t>個人情報保護のために必要な４つの「安全管理措置」が掲げられています</a:t>
            </a:r>
          </a:p>
        </p:txBody>
      </p:sp>
      <p:sp>
        <p:nvSpPr>
          <p:cNvPr id="17" name="テキスト プレースホルダー 16">
            <a:extLst>
              <a:ext uri="{FF2B5EF4-FFF2-40B4-BE49-F238E27FC236}">
                <a16:creationId xmlns:a16="http://schemas.microsoft.com/office/drawing/2014/main" id="{11775DC0-22A6-9680-E468-8392C1879EC9}"/>
              </a:ext>
            </a:extLst>
          </p:cNvPr>
          <p:cNvSpPr>
            <a:spLocks noGrp="1"/>
          </p:cNvSpPr>
          <p:nvPr>
            <p:ph type="body" sz="quarter" idx="13"/>
          </p:nvPr>
        </p:nvSpPr>
        <p:spPr>
          <a:xfrm>
            <a:off x="263132" y="1172743"/>
            <a:ext cx="11665736" cy="332399"/>
          </a:xfrm>
        </p:spPr>
        <p:txBody>
          <a:bodyPr/>
          <a:lstStyle/>
          <a:p>
            <a:r>
              <a:rPr lang="ja-JP" altLang="en-US"/>
              <a:t>事業者が個人情報の漏えいや滅失などの防止等のために設けられたのが「安全管理措置」（個人情報保護法</a:t>
            </a:r>
            <a:r>
              <a:rPr lang="en-US" altLang="ja-JP"/>
              <a:t>20</a:t>
            </a:r>
            <a:r>
              <a:rPr lang="ja-JP" altLang="en-US"/>
              <a:t>条）です</a:t>
            </a:r>
          </a:p>
        </p:txBody>
      </p:sp>
      <p:graphicFrame>
        <p:nvGraphicFramePr>
          <p:cNvPr id="8" name="表 14">
            <a:extLst>
              <a:ext uri="{FF2B5EF4-FFF2-40B4-BE49-F238E27FC236}">
                <a16:creationId xmlns:a16="http://schemas.microsoft.com/office/drawing/2014/main" id="{1F5B3625-1D4B-155A-3C1B-A7A4216CFC97}"/>
              </a:ext>
            </a:extLst>
          </p:cNvPr>
          <p:cNvGraphicFramePr>
            <a:graphicFrameLocks noGrp="1"/>
          </p:cNvGraphicFramePr>
          <p:nvPr>
            <p:extLst>
              <p:ext uri="{D42A27DB-BD31-4B8C-83A1-F6EECF244321}">
                <p14:modId xmlns:p14="http://schemas.microsoft.com/office/powerpoint/2010/main" val="2091337920"/>
              </p:ext>
            </p:extLst>
          </p:nvPr>
        </p:nvGraphicFramePr>
        <p:xfrm>
          <a:off x="413588" y="1750017"/>
          <a:ext cx="11303491" cy="956056"/>
        </p:xfrm>
        <a:graphic>
          <a:graphicData uri="http://schemas.openxmlformats.org/drawingml/2006/table">
            <a:tbl>
              <a:tblPr firstRow="1" bandRow="1">
                <a:tableStyleId>{5940675A-B579-460E-94D1-54222C63F5DA}</a:tableStyleId>
              </a:tblPr>
              <a:tblGrid>
                <a:gridCol w="11303491">
                  <a:extLst>
                    <a:ext uri="{9D8B030D-6E8A-4147-A177-3AD203B41FA5}">
                      <a16:colId xmlns:a16="http://schemas.microsoft.com/office/drawing/2014/main" val="4152824631"/>
                    </a:ext>
                  </a:extLst>
                </a:gridCol>
              </a:tblGrid>
              <a:tr h="370840">
                <a:tc>
                  <a:txBody>
                    <a:bodyPr/>
                    <a:lstStyle/>
                    <a:p>
                      <a:pPr>
                        <a:lnSpc>
                          <a:spcPct val="14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個人情報保護法</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第</a:t>
                      </a:r>
                      <a:r>
                        <a:rPr kumimoji="1" lang="en-US" altLang="ja-JP" sz="1200" b="1">
                          <a:solidFill>
                            <a:schemeClr val="tx1">
                              <a:lumMod val="75000"/>
                              <a:lumOff val="25000"/>
                            </a:schemeClr>
                          </a:solidFill>
                          <a:latin typeface="Meiryo" panose="020B0604030504040204" pitchFamily="34" charset="-128"/>
                          <a:ea typeface="Meiryo" panose="020B0604030504040204" pitchFamily="34" charset="-128"/>
                        </a:rPr>
                        <a:t>20</a:t>
                      </a: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条（安全管理措置）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49059928"/>
                  </a:ext>
                </a:extLst>
              </a:tr>
              <a:tr h="370840">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個人情報取扱事業者は、その取り扱う個人データの漏えい、滅失又は毀損の防止その他の個人データの安全管理のために必要かつ適切な措置を講じなければならない。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bl>
          </a:graphicData>
        </a:graphic>
      </p:graphicFrame>
      <p:graphicFrame>
        <p:nvGraphicFramePr>
          <p:cNvPr id="13" name="表 14">
            <a:extLst>
              <a:ext uri="{FF2B5EF4-FFF2-40B4-BE49-F238E27FC236}">
                <a16:creationId xmlns:a16="http://schemas.microsoft.com/office/drawing/2014/main" id="{E4165141-9B21-CFA8-97CB-08818C147EE0}"/>
              </a:ext>
            </a:extLst>
          </p:cNvPr>
          <p:cNvGraphicFramePr>
            <a:graphicFrameLocks noGrp="1"/>
          </p:cNvGraphicFramePr>
          <p:nvPr>
            <p:extLst>
              <p:ext uri="{D42A27DB-BD31-4B8C-83A1-F6EECF244321}">
                <p14:modId xmlns:p14="http://schemas.microsoft.com/office/powerpoint/2010/main" val="2431738176"/>
              </p:ext>
            </p:extLst>
          </p:nvPr>
        </p:nvGraphicFramePr>
        <p:xfrm>
          <a:off x="413587" y="2864178"/>
          <a:ext cx="11303491" cy="2282952"/>
        </p:xfrm>
        <a:graphic>
          <a:graphicData uri="http://schemas.openxmlformats.org/drawingml/2006/table">
            <a:tbl>
              <a:tblPr firstRow="1" bandRow="1">
                <a:tableStyleId>{5940675A-B579-460E-94D1-54222C63F5DA}</a:tableStyleId>
              </a:tblPr>
              <a:tblGrid>
                <a:gridCol w="2191390">
                  <a:extLst>
                    <a:ext uri="{9D8B030D-6E8A-4147-A177-3AD203B41FA5}">
                      <a16:colId xmlns:a16="http://schemas.microsoft.com/office/drawing/2014/main" val="4152824631"/>
                    </a:ext>
                  </a:extLst>
                </a:gridCol>
                <a:gridCol w="9112101">
                  <a:extLst>
                    <a:ext uri="{9D8B030D-6E8A-4147-A177-3AD203B41FA5}">
                      <a16:colId xmlns:a16="http://schemas.microsoft.com/office/drawing/2014/main" val="400188591"/>
                    </a:ext>
                  </a:extLst>
                </a:gridCol>
              </a:tblGrid>
              <a:tr h="370840">
                <a:tc gridSpan="2">
                  <a:txBody>
                    <a:bodyPr/>
                    <a:lstStyle/>
                    <a:p>
                      <a:pPr>
                        <a:lnSpc>
                          <a:spcPct val="140000"/>
                        </a:lnSpc>
                      </a:pPr>
                      <a:r>
                        <a:rPr kumimoji="1" lang="ja-JP" altLang="en-US" sz="1200" b="1">
                          <a:solidFill>
                            <a:schemeClr val="tx1">
                              <a:lumMod val="75000"/>
                              <a:lumOff val="25000"/>
                            </a:schemeClr>
                          </a:solidFill>
                          <a:latin typeface="Meiryo" panose="020B0604030504040204" pitchFamily="34" charset="-128"/>
                          <a:ea typeface="Meiryo" panose="020B0604030504040204" pitchFamily="34" charset="-128"/>
                        </a:rPr>
                        <a:t>個人情報保護委員会が定める「安全管理措置」ガイドライン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249059928"/>
                  </a:ext>
                </a:extLst>
              </a:tr>
              <a:tr h="370840">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組織的安全管理措置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組織体制の整備／個人データの取扱いに係る規律に従った運用／個人データの取扱状況を確認する手段の整備／漏えい等の事案に対応する体制の整備／取扱状況の把握及び安全管理措置の見直し</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r h="370840">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人的安全管理措置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従業者に、個人データの適正な取扱いを周知徹底するとともに適切な教育を行わなければならない。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562908"/>
                  </a:ext>
                </a:extLst>
              </a:tr>
              <a:tr h="370840">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物理的安全管理措置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個人データを取り扱う区域の管理／機器及び電子媒体等の盗難等の防止／電子媒体等を持ち運ぶ場合の漏えい等の防止／個人データの削除及び機器、電子媒体等の廃棄</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92522116"/>
                  </a:ext>
                </a:extLst>
              </a:tr>
              <a:tr h="370840">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技術的安全管理措置</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アクセス制御／アクセス者の識別と認証／外部からの不正アクセス等の防止／情報システムの使用に伴う漏えい等の防止</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37145872"/>
                  </a:ext>
                </a:extLst>
              </a:tr>
            </a:tbl>
          </a:graphicData>
        </a:graphic>
      </p:graphicFrame>
      <p:pic>
        <p:nvPicPr>
          <p:cNvPr id="18" name="図 17">
            <a:extLst>
              <a:ext uri="{FF2B5EF4-FFF2-40B4-BE49-F238E27FC236}">
                <a16:creationId xmlns:a16="http://schemas.microsoft.com/office/drawing/2014/main" id="{22A5B4B1-CC75-621A-00AE-4BECF5AA3070}"/>
              </a:ext>
            </a:extLst>
          </p:cNvPr>
          <p:cNvPicPr>
            <a:picLocks noChangeAspect="1"/>
          </p:cNvPicPr>
          <p:nvPr/>
        </p:nvPicPr>
        <p:blipFill>
          <a:blip r:embed="rId2"/>
          <a:stretch>
            <a:fillRect/>
          </a:stretch>
        </p:blipFill>
        <p:spPr>
          <a:xfrm>
            <a:off x="412028" y="5305235"/>
            <a:ext cx="2076462" cy="1282956"/>
          </a:xfrm>
          <a:prstGeom prst="rect">
            <a:avLst/>
          </a:prstGeom>
        </p:spPr>
      </p:pic>
      <p:sp>
        <p:nvSpPr>
          <p:cNvPr id="19" name="テキスト ボックス 18">
            <a:extLst>
              <a:ext uri="{FF2B5EF4-FFF2-40B4-BE49-F238E27FC236}">
                <a16:creationId xmlns:a16="http://schemas.microsoft.com/office/drawing/2014/main" id="{FED95D28-D572-FDA5-CDE9-8DAE50ECD39E}"/>
              </a:ext>
            </a:extLst>
          </p:cNvPr>
          <p:cNvSpPr txBox="1"/>
          <p:nvPr/>
        </p:nvSpPr>
        <p:spPr>
          <a:xfrm>
            <a:off x="2488490" y="6367666"/>
            <a:ext cx="4791696" cy="276999"/>
          </a:xfrm>
          <a:prstGeom prst="rect">
            <a:avLst/>
          </a:prstGeom>
          <a:noFill/>
        </p:spPr>
        <p:txBody>
          <a:bodyPr wrap="none" rtlCol="0">
            <a:spAutoFit/>
          </a:bodyPr>
          <a:lstStyle/>
          <a:p>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200">
                <a:solidFill>
                  <a:schemeClr val="tx1">
                    <a:lumMod val="75000"/>
                    <a:lumOff val="25000"/>
                  </a:schemeClr>
                </a:solidFill>
                <a:latin typeface="Meiryo" panose="020B0604030504040204" pitchFamily="34" charset="-128"/>
                <a:ea typeface="Meiryo" panose="020B0604030504040204" pitchFamily="34" charset="-128"/>
                <a:hlinkClick r:id="rId3"/>
              </a:rPr>
              <a:t>LANSCOPE </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hlinkClick r:id="rId3"/>
              </a:rPr>
              <a:t>で行う安全管理措置についてブログ＆動画で解説！</a:t>
            </a:r>
            <a:endParaRPr kumimoji="1" lang="en" altLang="ja-JP" sz="1200">
              <a:solidFill>
                <a:schemeClr val="tx1">
                  <a:lumMod val="75000"/>
                  <a:lumOff val="25000"/>
                </a:schemeClr>
              </a:solidFill>
              <a:latin typeface="Meiryo" panose="020B0604030504040204" pitchFamily="34" charset="-128"/>
              <a:ea typeface="Meiryo" panose="020B0604030504040204" pitchFamily="34" charset="-128"/>
            </a:endParaRPr>
          </a:p>
        </p:txBody>
      </p:sp>
      <p:pic>
        <p:nvPicPr>
          <p:cNvPr id="20" name="図 19">
            <a:extLst>
              <a:ext uri="{FF2B5EF4-FFF2-40B4-BE49-F238E27FC236}">
                <a16:creationId xmlns:a16="http://schemas.microsoft.com/office/drawing/2014/main" id="{4FF2E5EF-66FF-C4F9-8CF3-83D3019C3ED6}"/>
              </a:ext>
            </a:extLst>
          </p:cNvPr>
          <p:cNvPicPr>
            <a:picLocks noChangeAspect="1"/>
          </p:cNvPicPr>
          <p:nvPr/>
        </p:nvPicPr>
        <p:blipFill>
          <a:blip r:embed="rId4"/>
          <a:stretch>
            <a:fillRect/>
          </a:stretch>
        </p:blipFill>
        <p:spPr>
          <a:xfrm>
            <a:off x="2629203" y="5413190"/>
            <a:ext cx="936822" cy="919473"/>
          </a:xfrm>
          <a:prstGeom prst="rect">
            <a:avLst/>
          </a:prstGeom>
        </p:spPr>
      </p:pic>
    </p:spTree>
    <p:extLst>
      <p:ext uri="{BB962C8B-B14F-4D97-AF65-F5344CB8AC3E}">
        <p14:creationId xmlns:p14="http://schemas.microsoft.com/office/powerpoint/2010/main" val="254376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9BC129EE-7F52-CD84-7427-07C3CC34DDD8}"/>
              </a:ext>
            </a:extLst>
          </p:cNvPr>
          <p:cNvSpPr>
            <a:spLocks noGrp="1"/>
          </p:cNvSpPr>
          <p:nvPr>
            <p:ph type="body" sz="quarter" idx="15"/>
          </p:nvPr>
        </p:nvSpPr>
        <p:spPr>
          <a:xfrm>
            <a:off x="413588" y="269809"/>
            <a:ext cx="11074573" cy="291618"/>
          </a:xfrm>
        </p:spPr>
        <p:txBody>
          <a:bodyPr/>
          <a:lstStyle/>
          <a:p>
            <a:r>
              <a:rPr kumimoji="1" lang="ja-JP" altLang="en-US"/>
              <a:t>操作ログ取得の必要性：個人情報保護法への対応（報告義務）</a:t>
            </a:r>
          </a:p>
        </p:txBody>
      </p:sp>
      <p:sp>
        <p:nvSpPr>
          <p:cNvPr id="2" name="テキスト プレースホルダー 1">
            <a:extLst>
              <a:ext uri="{FF2B5EF4-FFF2-40B4-BE49-F238E27FC236}">
                <a16:creationId xmlns:a16="http://schemas.microsoft.com/office/drawing/2014/main" id="{C5FDBA53-545B-6550-995E-63B23AA742EA}"/>
              </a:ext>
            </a:extLst>
          </p:cNvPr>
          <p:cNvSpPr>
            <a:spLocks noGrp="1"/>
          </p:cNvSpPr>
          <p:nvPr>
            <p:ph type="body" sz="quarter" idx="11"/>
          </p:nvPr>
        </p:nvSpPr>
        <p:spPr>
          <a:xfrm>
            <a:off x="263132" y="690627"/>
            <a:ext cx="11665736" cy="840230"/>
          </a:xfrm>
        </p:spPr>
        <p:txBody>
          <a:bodyPr/>
          <a:lstStyle/>
          <a:p>
            <a:r>
              <a:rPr kumimoji="1" lang="ja-JP" altLang="en-US"/>
              <a:t>情報漏洩時、個人情報保護委員会への報告が義務化（</a:t>
            </a:r>
            <a:r>
              <a:rPr kumimoji="1" lang="en-US" altLang="ja-JP"/>
              <a:t>2022</a:t>
            </a:r>
            <a:r>
              <a:rPr kumimoji="1" lang="ja-JP" altLang="en-US"/>
              <a:t>年</a:t>
            </a:r>
            <a:r>
              <a:rPr kumimoji="1" lang="en-US" altLang="ja-JP"/>
              <a:t>4</a:t>
            </a:r>
            <a:r>
              <a:rPr kumimoji="1" lang="ja-JP" altLang="en-US"/>
              <a:t>月改正法）</a:t>
            </a:r>
            <a:endParaRPr kumimoji="1" lang="en-US" altLang="ja-JP"/>
          </a:p>
          <a:p>
            <a:r>
              <a:rPr lang="ja-JP" altLang="en-US"/>
              <a:t>事実経過や発生原因の報告に、操作ログが活用できる場合も</a:t>
            </a:r>
            <a:endParaRPr kumimoji="1" lang="ja-JP" altLang="en-US"/>
          </a:p>
        </p:txBody>
      </p:sp>
      <p:pic>
        <p:nvPicPr>
          <p:cNvPr id="6" name="図 5">
            <a:extLst>
              <a:ext uri="{FF2B5EF4-FFF2-40B4-BE49-F238E27FC236}">
                <a16:creationId xmlns:a16="http://schemas.microsoft.com/office/drawing/2014/main" id="{B3C8A7CF-CE0E-2667-659E-B37217C476C2}"/>
              </a:ext>
            </a:extLst>
          </p:cNvPr>
          <p:cNvPicPr>
            <a:picLocks noChangeAspect="1"/>
          </p:cNvPicPr>
          <p:nvPr/>
        </p:nvPicPr>
        <p:blipFill>
          <a:blip r:embed="rId2"/>
          <a:stretch>
            <a:fillRect/>
          </a:stretch>
        </p:blipFill>
        <p:spPr>
          <a:xfrm>
            <a:off x="5950874" y="2115570"/>
            <a:ext cx="5956459" cy="5667768"/>
          </a:xfrm>
          <a:prstGeom prst="rect">
            <a:avLst/>
          </a:prstGeom>
          <a:ln w="6350">
            <a:solidFill>
              <a:schemeClr val="bg1">
                <a:lumMod val="65000"/>
              </a:schemeClr>
            </a:solidFill>
          </a:ln>
        </p:spPr>
      </p:pic>
      <p:sp>
        <p:nvSpPr>
          <p:cNvPr id="7" name="テキスト ボックス 6">
            <a:extLst>
              <a:ext uri="{FF2B5EF4-FFF2-40B4-BE49-F238E27FC236}">
                <a16:creationId xmlns:a16="http://schemas.microsoft.com/office/drawing/2014/main" id="{6B6E85CD-F39B-B253-A72D-940540C4F379}"/>
              </a:ext>
            </a:extLst>
          </p:cNvPr>
          <p:cNvSpPr txBox="1"/>
          <p:nvPr/>
        </p:nvSpPr>
        <p:spPr>
          <a:xfrm>
            <a:off x="5858539" y="1732243"/>
            <a:ext cx="5165517" cy="276999"/>
          </a:xfrm>
          <a:prstGeom prst="rect">
            <a:avLst/>
          </a:prstGeom>
          <a:noFill/>
        </p:spPr>
        <p:txBody>
          <a:bodyPr wrap="none" rtlCol="0">
            <a:spAutoFit/>
          </a:bodyPr>
          <a:lstStyle/>
          <a:p>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▼報告様式：</a:t>
            </a:r>
            <a:r>
              <a:rPr kumimoji="1" lang="en" altLang="ja-JP" sz="1200">
                <a:solidFill>
                  <a:schemeClr val="tx1">
                    <a:lumMod val="75000"/>
                    <a:lumOff val="25000"/>
                  </a:schemeClr>
                </a:solidFill>
                <a:latin typeface="Meiryo" panose="020B0604030504040204" pitchFamily="34" charset="-128"/>
                <a:ea typeface="Meiryo" panose="020B0604030504040204" pitchFamily="34" charset="-128"/>
                <a:hlinkClick r:id="rId3"/>
              </a:rPr>
              <a:t>https://www.ppc.go.jp/personalinfo/legal/leakAction/</a:t>
            </a:r>
            <a:endParaRPr kumimoji="1" lang="en" altLang="ja-JP" sz="12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2AC9D4F-0316-E26C-51A6-A086674D4A62}"/>
              </a:ext>
            </a:extLst>
          </p:cNvPr>
          <p:cNvSpPr txBox="1"/>
          <p:nvPr/>
        </p:nvSpPr>
        <p:spPr>
          <a:xfrm>
            <a:off x="345924" y="1764682"/>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報告が必要なケース</a:t>
            </a:r>
          </a:p>
        </p:txBody>
      </p:sp>
      <p:cxnSp>
        <p:nvCxnSpPr>
          <p:cNvPr id="10" name="直線コネクタ 9">
            <a:extLst>
              <a:ext uri="{FF2B5EF4-FFF2-40B4-BE49-F238E27FC236}">
                <a16:creationId xmlns:a16="http://schemas.microsoft.com/office/drawing/2014/main" id="{FCEBE744-602E-3CC6-B7D6-26C74AF3FFDF}"/>
              </a:ext>
            </a:extLst>
          </p:cNvPr>
          <p:cNvCxnSpPr/>
          <p:nvPr/>
        </p:nvCxnSpPr>
        <p:spPr>
          <a:xfrm>
            <a:off x="414666" y="2083090"/>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CD58409-CDCD-68BF-A9BB-6CBF50E81A37}"/>
              </a:ext>
            </a:extLst>
          </p:cNvPr>
          <p:cNvSpPr txBox="1"/>
          <p:nvPr/>
        </p:nvSpPr>
        <p:spPr>
          <a:xfrm>
            <a:off x="388456" y="2162134"/>
            <a:ext cx="5353125" cy="1302664"/>
          </a:xfrm>
          <a:prstGeom prst="rect">
            <a:avLst/>
          </a:prstGeom>
          <a:noFill/>
        </p:spPr>
        <p:txBody>
          <a:bodyPr wrap="square" rtlCol="0">
            <a:spAutoFit/>
          </a:bodyPr>
          <a:lstStyle/>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要配慮個人情報が含まれる個人データの漏洩</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l"/>
            </a:pPr>
            <a:r>
              <a:rPr lang="ja-JP" altLang="en-US" sz="1100" b="0" i="0">
                <a:solidFill>
                  <a:srgbClr val="333333"/>
                </a:solidFill>
                <a:effectLst/>
                <a:latin typeface="メイリオ" panose="020B0604030504040204" pitchFamily="34" charset="-128"/>
                <a:ea typeface="メイリオ" panose="020B0604030504040204" pitchFamily="34" charset="-128"/>
              </a:rPr>
              <a:t>不正に利用されることにより財産的被害が生じるおそれがある個人データの漏えい等（又はそのおそれ）</a:t>
            </a:r>
            <a:endParaRPr lang="en-US" altLang="ja-JP" sz="1100" b="0" i="0">
              <a:solidFill>
                <a:srgbClr val="333333"/>
              </a:solidFill>
              <a:effectLst/>
              <a:latin typeface="メイリオ" panose="020B0604030504040204" pitchFamily="34" charset="-128"/>
              <a:ea typeface="メイリオ"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不正の目的をもって行われたおそれがある個人データの漏えい等（又はそのおそれ）</a:t>
            </a:r>
            <a:endParaRPr kumimoji="1" lang="en-US" altLang="ja-JP" sz="1100">
              <a:solidFill>
                <a:srgbClr val="333333"/>
              </a:solidFill>
              <a:latin typeface="メイリオ" panose="020B0604030504040204" pitchFamily="34" charset="-128"/>
              <a:ea typeface="メイリオ"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個人データに係る本人の数が</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1,000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人を超える漏えい等（又はそのおそれ）</a:t>
            </a:r>
          </a:p>
        </p:txBody>
      </p:sp>
      <p:sp>
        <p:nvSpPr>
          <p:cNvPr id="12" name="テキスト ボックス 11">
            <a:extLst>
              <a:ext uri="{FF2B5EF4-FFF2-40B4-BE49-F238E27FC236}">
                <a16:creationId xmlns:a16="http://schemas.microsoft.com/office/drawing/2014/main" id="{9FE5AA8E-C087-E57F-5AF9-9A805FD19A2B}"/>
              </a:ext>
            </a:extLst>
          </p:cNvPr>
          <p:cNvSpPr txBox="1"/>
          <p:nvPr/>
        </p:nvSpPr>
        <p:spPr>
          <a:xfrm>
            <a:off x="345924" y="3685709"/>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報告の期限</a:t>
            </a:r>
          </a:p>
        </p:txBody>
      </p:sp>
      <p:cxnSp>
        <p:nvCxnSpPr>
          <p:cNvPr id="13" name="直線コネクタ 12">
            <a:extLst>
              <a:ext uri="{FF2B5EF4-FFF2-40B4-BE49-F238E27FC236}">
                <a16:creationId xmlns:a16="http://schemas.microsoft.com/office/drawing/2014/main" id="{C8818BB2-9E8C-DB1D-6B58-B418084AFD32}"/>
              </a:ext>
            </a:extLst>
          </p:cNvPr>
          <p:cNvCxnSpPr/>
          <p:nvPr/>
        </p:nvCxnSpPr>
        <p:spPr>
          <a:xfrm>
            <a:off x="414666" y="4004117"/>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表 14">
            <a:extLst>
              <a:ext uri="{FF2B5EF4-FFF2-40B4-BE49-F238E27FC236}">
                <a16:creationId xmlns:a16="http://schemas.microsoft.com/office/drawing/2014/main" id="{6F2D90D8-01B5-8539-8C70-AFCCE08BC0D0}"/>
              </a:ext>
            </a:extLst>
          </p:cNvPr>
          <p:cNvGraphicFramePr>
            <a:graphicFrameLocks noGrp="1"/>
          </p:cNvGraphicFramePr>
          <p:nvPr>
            <p:extLst>
              <p:ext uri="{D42A27DB-BD31-4B8C-83A1-F6EECF244321}">
                <p14:modId xmlns:p14="http://schemas.microsoft.com/office/powerpoint/2010/main" val="918322896"/>
              </p:ext>
            </p:extLst>
          </p:nvPr>
        </p:nvGraphicFramePr>
        <p:xfrm>
          <a:off x="413588" y="4110446"/>
          <a:ext cx="5125976" cy="741680"/>
        </p:xfrm>
        <a:graphic>
          <a:graphicData uri="http://schemas.openxmlformats.org/drawingml/2006/table">
            <a:tbl>
              <a:tblPr firstRow="1" bandRow="1">
                <a:tableStyleId>{5940675A-B579-460E-94D1-54222C63F5DA}</a:tableStyleId>
              </a:tblPr>
              <a:tblGrid>
                <a:gridCol w="1170663">
                  <a:extLst>
                    <a:ext uri="{9D8B030D-6E8A-4147-A177-3AD203B41FA5}">
                      <a16:colId xmlns:a16="http://schemas.microsoft.com/office/drawing/2014/main" val="2867077706"/>
                    </a:ext>
                  </a:extLst>
                </a:gridCol>
                <a:gridCol w="3955313">
                  <a:extLst>
                    <a:ext uri="{9D8B030D-6E8A-4147-A177-3AD203B41FA5}">
                      <a16:colId xmlns:a16="http://schemas.microsoft.com/office/drawing/2014/main" val="4152824631"/>
                    </a:ext>
                  </a:extLst>
                </a:gridCol>
              </a:tblGrid>
              <a:tr h="370840">
                <a:tc>
                  <a:txBody>
                    <a:bodyPr/>
                    <a:lstStyle/>
                    <a:p>
                      <a:pPr>
                        <a:lnSpc>
                          <a:spcPct val="120000"/>
                        </a:lnSpc>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速報（新規）</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発覚日から</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3〜5</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日以内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49059928"/>
                  </a:ext>
                </a:extLst>
              </a:tr>
              <a:tr h="370840">
                <a:tc>
                  <a:txBody>
                    <a:bodyPr/>
                    <a:lstStyle/>
                    <a:p>
                      <a:pPr>
                        <a:lnSpc>
                          <a:spcPct val="120000"/>
                        </a:lnSpc>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確報（続報）</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発覚日から</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日以内または</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60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日以内</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76411640"/>
                  </a:ext>
                </a:extLst>
              </a:tr>
            </a:tbl>
          </a:graphicData>
        </a:graphic>
      </p:graphicFrame>
      <p:sp>
        <p:nvSpPr>
          <p:cNvPr id="15" name="テキスト ボックス 14">
            <a:extLst>
              <a:ext uri="{FF2B5EF4-FFF2-40B4-BE49-F238E27FC236}">
                <a16:creationId xmlns:a16="http://schemas.microsoft.com/office/drawing/2014/main" id="{4E1E5E3F-8768-BB6B-65C3-C07A9897CBE3}"/>
              </a:ext>
            </a:extLst>
          </p:cNvPr>
          <p:cNvSpPr txBox="1"/>
          <p:nvPr/>
        </p:nvSpPr>
        <p:spPr>
          <a:xfrm>
            <a:off x="345924" y="5150100"/>
            <a:ext cx="308028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報告内容</a:t>
            </a:r>
          </a:p>
        </p:txBody>
      </p:sp>
      <p:cxnSp>
        <p:nvCxnSpPr>
          <p:cNvPr id="16" name="直線コネクタ 15">
            <a:extLst>
              <a:ext uri="{FF2B5EF4-FFF2-40B4-BE49-F238E27FC236}">
                <a16:creationId xmlns:a16="http://schemas.microsoft.com/office/drawing/2014/main" id="{BA6F0FCE-06B0-8F7B-AF37-3518AF569DD1}"/>
              </a:ext>
            </a:extLst>
          </p:cNvPr>
          <p:cNvCxnSpPr/>
          <p:nvPr/>
        </p:nvCxnSpPr>
        <p:spPr>
          <a:xfrm>
            <a:off x="414666" y="5468508"/>
            <a:ext cx="44444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6A6B827-7997-67F4-F6D2-07A975BFCA0F}"/>
              </a:ext>
            </a:extLst>
          </p:cNvPr>
          <p:cNvSpPr txBox="1"/>
          <p:nvPr/>
        </p:nvSpPr>
        <p:spPr>
          <a:xfrm>
            <a:off x="345924" y="5535508"/>
            <a:ext cx="5353125" cy="1099532"/>
          </a:xfrm>
          <a:prstGeom prst="rect">
            <a:avLst/>
          </a:prstGeom>
          <a:noFill/>
        </p:spPr>
        <p:txBody>
          <a:bodyPr wrap="square" rtlCol="0">
            <a:spAutoFit/>
          </a:bodyPr>
          <a:lstStyle/>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事実経過（概要、発覚の経緯・発覚後の事実経過等）</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漏洩が発生した、またはそのおそれがある個人データの項目</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発生原因</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二次被害またはそのおそれの有無と内容</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20000"/>
              </a:lnSpc>
              <a:buFont typeface="Wingdings" pitchFamily="2" charset="2"/>
              <a:buChar char="l"/>
            </a:pP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再発防止策</a:t>
            </a:r>
          </a:p>
        </p:txBody>
      </p:sp>
    </p:spTree>
    <p:extLst>
      <p:ext uri="{BB962C8B-B14F-4D97-AF65-F5344CB8AC3E}">
        <p14:creationId xmlns:p14="http://schemas.microsoft.com/office/powerpoint/2010/main" val="18591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A64B0A3F-3C1F-D4FA-0789-CFB2B5DDA580}"/>
              </a:ext>
            </a:extLst>
          </p:cNvPr>
          <p:cNvSpPr>
            <a:spLocks noGrp="1"/>
          </p:cNvSpPr>
          <p:nvPr>
            <p:ph type="body" sz="quarter" idx="15"/>
          </p:nvPr>
        </p:nvSpPr>
        <p:spPr/>
        <p:txBody>
          <a:bodyPr/>
          <a:lstStyle/>
          <a:p>
            <a:r>
              <a:rPr kumimoji="1" lang="ja-JP" altLang="en-US"/>
              <a:t>操作ログ取得の必要性：マルウェア感染時の原因把握</a:t>
            </a:r>
          </a:p>
        </p:txBody>
      </p:sp>
      <p:sp>
        <p:nvSpPr>
          <p:cNvPr id="32" name="テキスト プレースホルダー 31">
            <a:extLst>
              <a:ext uri="{FF2B5EF4-FFF2-40B4-BE49-F238E27FC236}">
                <a16:creationId xmlns:a16="http://schemas.microsoft.com/office/drawing/2014/main" id="{805DA9CD-D13B-117D-0E82-6EC7D344AF15}"/>
              </a:ext>
            </a:extLst>
          </p:cNvPr>
          <p:cNvSpPr>
            <a:spLocks noGrp="1"/>
          </p:cNvSpPr>
          <p:nvPr>
            <p:ph type="body" sz="quarter" idx="11"/>
          </p:nvPr>
        </p:nvSpPr>
        <p:spPr/>
        <p:txBody>
          <a:bodyPr/>
          <a:lstStyle/>
          <a:p>
            <a:r>
              <a:rPr lang="ja-JP" altLang="en-US"/>
              <a:t>アンチウイルス製品や</a:t>
            </a:r>
            <a:r>
              <a:rPr lang="en-US" altLang="ja-JP"/>
              <a:t> NDR</a:t>
            </a:r>
            <a:r>
              <a:rPr lang="ja-JP" altLang="en-US"/>
              <a:t>、</a:t>
            </a:r>
            <a:r>
              <a:rPr lang="en-US" altLang="ja-JP"/>
              <a:t>EDR </a:t>
            </a:r>
            <a:r>
              <a:rPr lang="ja-JP" altLang="en-US"/>
              <a:t>で検知した情報をベースに、操作ログでより詳細な流入原因を探れます</a:t>
            </a:r>
          </a:p>
        </p:txBody>
      </p:sp>
      <p:sp>
        <p:nvSpPr>
          <p:cNvPr id="33" name="テキスト プレースホルダー 32">
            <a:extLst>
              <a:ext uri="{FF2B5EF4-FFF2-40B4-BE49-F238E27FC236}">
                <a16:creationId xmlns:a16="http://schemas.microsoft.com/office/drawing/2014/main" id="{4F6D4A44-C6BA-255F-6685-1615CEE249EE}"/>
              </a:ext>
            </a:extLst>
          </p:cNvPr>
          <p:cNvSpPr>
            <a:spLocks noGrp="1"/>
          </p:cNvSpPr>
          <p:nvPr>
            <p:ph type="body" sz="quarter" idx="13"/>
          </p:nvPr>
        </p:nvSpPr>
        <p:spPr/>
        <p:txBody>
          <a:bodyPr/>
          <a:lstStyle/>
          <a:p>
            <a:r>
              <a:rPr lang="ja-JP" altLang="en-US"/>
              <a:t>下記例は、</a:t>
            </a:r>
            <a:r>
              <a:rPr lang="en-US" altLang="ja-JP"/>
              <a:t>MOTEX </a:t>
            </a:r>
            <a:r>
              <a:rPr lang="ja-JP" altLang="en-US"/>
              <a:t>が提供する「</a:t>
            </a:r>
            <a:r>
              <a:rPr lang="en-US" altLang="ja-JP"/>
              <a:t>LANSCOPE </a:t>
            </a:r>
            <a:r>
              <a:rPr lang="ja-JP" altLang="en-US"/>
              <a:t>サイバープロテクション</a:t>
            </a:r>
            <a:r>
              <a:rPr lang="en-US" altLang="ja-JP"/>
              <a:t> powered by </a:t>
            </a:r>
            <a:r>
              <a:rPr lang="en-US" altLang="ja-JP" err="1"/>
              <a:t>CylancePROTECT</a:t>
            </a:r>
            <a:r>
              <a:rPr lang="en-US" altLang="ja-JP"/>
              <a:t> / Deep Instinct</a:t>
            </a:r>
            <a:r>
              <a:rPr lang="ja-JP" altLang="en-US"/>
              <a:t>」を利用した例です</a:t>
            </a:r>
          </a:p>
        </p:txBody>
      </p:sp>
      <p:pic>
        <p:nvPicPr>
          <p:cNvPr id="17" name="図 16">
            <a:extLst>
              <a:ext uri="{FF2B5EF4-FFF2-40B4-BE49-F238E27FC236}">
                <a16:creationId xmlns:a16="http://schemas.microsoft.com/office/drawing/2014/main" id="{AD6D32AE-4E7A-4704-BC6E-A26CBBDEE9DF}"/>
              </a:ext>
            </a:extLst>
          </p:cNvPr>
          <p:cNvPicPr>
            <a:picLocks noChangeAspect="1"/>
          </p:cNvPicPr>
          <p:nvPr/>
        </p:nvPicPr>
        <p:blipFill>
          <a:blip r:embed="rId2"/>
          <a:stretch>
            <a:fillRect/>
          </a:stretch>
        </p:blipFill>
        <p:spPr>
          <a:xfrm>
            <a:off x="413588" y="1834377"/>
            <a:ext cx="7944006" cy="4392892"/>
          </a:xfrm>
          <a:prstGeom prst="rect">
            <a:avLst/>
          </a:prstGeom>
          <a:ln>
            <a:solidFill>
              <a:schemeClr val="tx1">
                <a:lumMod val="75000"/>
                <a:lumOff val="25000"/>
              </a:schemeClr>
            </a:solidFill>
          </a:ln>
        </p:spPr>
      </p:pic>
      <p:sp>
        <p:nvSpPr>
          <p:cNvPr id="18" name="テキスト ボックス 17">
            <a:extLst>
              <a:ext uri="{FF2B5EF4-FFF2-40B4-BE49-F238E27FC236}">
                <a16:creationId xmlns:a16="http://schemas.microsoft.com/office/drawing/2014/main" id="{600FA6A5-10FC-7DFF-850C-F6D9198FAEC4}"/>
              </a:ext>
            </a:extLst>
          </p:cNvPr>
          <p:cNvSpPr txBox="1"/>
          <p:nvPr/>
        </p:nvSpPr>
        <p:spPr>
          <a:xfrm>
            <a:off x="9016173" y="2334003"/>
            <a:ext cx="3198831" cy="2031325"/>
          </a:xfrm>
          <a:prstGeom prst="rect">
            <a:avLst/>
          </a:prstGeom>
          <a:noFill/>
        </p:spPr>
        <p:txBody>
          <a:bodyPr wrap="square" rtlCol="0">
            <a:spAutoFit/>
          </a:bodyPr>
          <a:lstStyle/>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Outlook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メールを開封</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添付ファイルの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Excel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「見積書</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.xlsx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」が画面表示</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AutoShape 3">
            <a:extLst>
              <a:ext uri="{FF2B5EF4-FFF2-40B4-BE49-F238E27FC236}">
                <a16:creationId xmlns:a16="http://schemas.microsoft.com/office/drawing/2014/main" id="{2C31340B-F5DD-4CF5-5472-CA5D58935FED}"/>
              </a:ext>
            </a:extLst>
          </p:cNvPr>
          <p:cNvSpPr>
            <a:spLocks noChangeArrowheads="1"/>
          </p:cNvSpPr>
          <p:nvPr/>
        </p:nvSpPr>
        <p:spPr bwMode="auto">
          <a:xfrm>
            <a:off x="8639217" y="1814446"/>
            <a:ext cx="2962186" cy="368010"/>
          </a:xfrm>
          <a:prstGeom prst="roundRect">
            <a:avLst>
              <a:gd name="adj" fmla="val 8397"/>
            </a:avLst>
          </a:prstGeom>
          <a:solidFill>
            <a:schemeClr val="accent1">
              <a:alpha val="87000"/>
            </a:schemeClr>
          </a:solidFill>
          <a:ln>
            <a:noFill/>
          </a:ln>
          <a:effectLst/>
        </p:spPr>
        <p:txBody>
          <a:bodyPr wrap="square" lIns="108000" tIns="108000" rIns="108000" bIns="72000" anchor="ctr" anchorCtr="0">
            <a:spAutoFit/>
          </a:bodyP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流入原因の操作ログ</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四角形: 角を丸くする 9">
            <a:extLst>
              <a:ext uri="{FF2B5EF4-FFF2-40B4-BE49-F238E27FC236}">
                <a16:creationId xmlns:a16="http://schemas.microsoft.com/office/drawing/2014/main" id="{058624F9-0D35-F91C-DE27-149072A95D71}"/>
              </a:ext>
            </a:extLst>
          </p:cNvPr>
          <p:cNvSpPr/>
          <p:nvPr/>
        </p:nvSpPr>
        <p:spPr>
          <a:xfrm>
            <a:off x="8747737" y="2365912"/>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21" name="四角形: 角を丸くする 10">
            <a:extLst>
              <a:ext uri="{FF2B5EF4-FFF2-40B4-BE49-F238E27FC236}">
                <a16:creationId xmlns:a16="http://schemas.microsoft.com/office/drawing/2014/main" id="{1BCC266F-5EB4-28F4-46F8-7737936E44A3}"/>
              </a:ext>
            </a:extLst>
          </p:cNvPr>
          <p:cNvSpPr/>
          <p:nvPr/>
        </p:nvSpPr>
        <p:spPr>
          <a:xfrm>
            <a:off x="8747737" y="2791357"/>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 角を丸くする 11">
            <a:extLst>
              <a:ext uri="{FF2B5EF4-FFF2-40B4-BE49-F238E27FC236}">
                <a16:creationId xmlns:a16="http://schemas.microsoft.com/office/drawing/2014/main" id="{3619CC57-A154-0265-5DE0-948E6099DA45}"/>
              </a:ext>
            </a:extLst>
          </p:cNvPr>
          <p:cNvSpPr/>
          <p:nvPr/>
        </p:nvSpPr>
        <p:spPr>
          <a:xfrm>
            <a:off x="8747737" y="3226035"/>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12">
            <a:extLst>
              <a:ext uri="{FF2B5EF4-FFF2-40B4-BE49-F238E27FC236}">
                <a16:creationId xmlns:a16="http://schemas.microsoft.com/office/drawing/2014/main" id="{AE2DEE55-F18F-74AF-3790-22C9EC8F3A35}"/>
              </a:ext>
            </a:extLst>
          </p:cNvPr>
          <p:cNvSpPr/>
          <p:nvPr/>
        </p:nvSpPr>
        <p:spPr>
          <a:xfrm>
            <a:off x="8747737" y="3642053"/>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四角形: 角を丸くする 13">
            <a:extLst>
              <a:ext uri="{FF2B5EF4-FFF2-40B4-BE49-F238E27FC236}">
                <a16:creationId xmlns:a16="http://schemas.microsoft.com/office/drawing/2014/main" id="{6424B1A0-E18A-0C3D-5407-67055C144CBC}"/>
              </a:ext>
            </a:extLst>
          </p:cNvPr>
          <p:cNvSpPr/>
          <p:nvPr/>
        </p:nvSpPr>
        <p:spPr>
          <a:xfrm>
            <a:off x="8747737" y="4067498"/>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a:extLst>
              <a:ext uri="{FF2B5EF4-FFF2-40B4-BE49-F238E27FC236}">
                <a16:creationId xmlns:a16="http://schemas.microsoft.com/office/drawing/2014/main" id="{48F58159-51FD-8781-00DD-72FE59B3A2DB}"/>
              </a:ext>
            </a:extLst>
          </p:cNvPr>
          <p:cNvPicPr>
            <a:picLocks noChangeAspect="1"/>
          </p:cNvPicPr>
          <p:nvPr/>
        </p:nvPicPr>
        <p:blipFill>
          <a:blip r:embed="rId3"/>
          <a:stretch>
            <a:fillRect/>
          </a:stretch>
        </p:blipFill>
        <p:spPr>
          <a:xfrm flipH="1">
            <a:off x="8785558" y="5193878"/>
            <a:ext cx="465422" cy="1033391"/>
          </a:xfrm>
          <a:prstGeom prst="rect">
            <a:avLst/>
          </a:prstGeom>
        </p:spPr>
      </p:pic>
      <p:sp>
        <p:nvSpPr>
          <p:cNvPr id="26" name="円形吹き出し 20">
            <a:extLst>
              <a:ext uri="{FF2B5EF4-FFF2-40B4-BE49-F238E27FC236}">
                <a16:creationId xmlns:a16="http://schemas.microsoft.com/office/drawing/2014/main" id="{3620C0CE-AB6C-32B0-3F4E-96F6F3E49ABD}"/>
              </a:ext>
            </a:extLst>
          </p:cNvPr>
          <p:cNvSpPr/>
          <p:nvPr/>
        </p:nvSpPr>
        <p:spPr>
          <a:xfrm>
            <a:off x="9372674" y="4365328"/>
            <a:ext cx="1839946" cy="1616844"/>
          </a:xfrm>
          <a:prstGeom prst="wedgeEllipseCallout">
            <a:avLst>
              <a:gd name="adj1" fmla="val -57788"/>
              <a:gd name="adj2" fmla="val 30600"/>
            </a:avLst>
          </a:prstGeom>
          <a:solidFill>
            <a:srgbClr val="C00000">
              <a:alpha val="9804"/>
            </a:srgbClr>
          </a:solidFill>
          <a:ln w="12700">
            <a:solidFill>
              <a:srgbClr val="C0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27" name="テキスト ボックス 26">
            <a:extLst>
              <a:ext uri="{FF2B5EF4-FFF2-40B4-BE49-F238E27FC236}">
                <a16:creationId xmlns:a16="http://schemas.microsoft.com/office/drawing/2014/main" id="{E2AF661C-CA04-9AA9-55B5-71DDAC90F268}"/>
              </a:ext>
            </a:extLst>
          </p:cNvPr>
          <p:cNvSpPr txBox="1"/>
          <p:nvPr/>
        </p:nvSpPr>
        <p:spPr>
          <a:xfrm>
            <a:off x="9589445" y="4709130"/>
            <a:ext cx="1447832" cy="969496"/>
          </a:xfrm>
          <a:prstGeom prst="rect">
            <a:avLst/>
          </a:prstGeom>
          <a:noFill/>
        </p:spPr>
        <p:txBody>
          <a:bodyPr wrap="none" rtlCol="0">
            <a:spAutoFit/>
          </a:bodyPr>
          <a:lstStyle/>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「見積書</a:t>
            </a:r>
            <a:r>
              <a:rPr kumimoji="1" lang="en-US" altLang="ja-JP" sz="1200">
                <a:solidFill>
                  <a:srgbClr val="C00000"/>
                </a:solidFill>
                <a:latin typeface="Meiryo" panose="020B0604030504040204" pitchFamily="34" charset="-128"/>
                <a:ea typeface="Meiryo" panose="020B0604030504040204" pitchFamily="34" charset="-128"/>
              </a:rPr>
              <a:t>.xlsx</a:t>
            </a:r>
            <a:r>
              <a:rPr kumimoji="1" lang="ja-JP" altLang="en-US" sz="1200">
                <a:solidFill>
                  <a:srgbClr val="C00000"/>
                </a:solidFill>
                <a:latin typeface="Meiryo" panose="020B0604030504040204" pitchFamily="34" charset="-128"/>
                <a:ea typeface="Meiryo" panose="020B0604030504040204" pitchFamily="34" charset="-128"/>
              </a:rPr>
              <a:t>」に</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マルウェアを</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呼び込むマクロが</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仕組まれていた！</a:t>
            </a:r>
            <a:endParaRPr kumimoji="1" lang="en-US" altLang="ja-JP" sz="1200">
              <a:solidFill>
                <a:srgbClr val="C00000"/>
              </a:solidFill>
              <a:latin typeface="Meiryo" panose="020B0604030504040204" pitchFamily="34" charset="-128"/>
              <a:ea typeface="Meiryo" panose="020B0604030504040204" pitchFamily="34" charset="-128"/>
            </a:endParaRPr>
          </a:p>
        </p:txBody>
      </p:sp>
      <p:sp>
        <p:nvSpPr>
          <p:cNvPr id="28" name="フリーフォーム: 図形 17">
            <a:extLst>
              <a:ext uri="{FF2B5EF4-FFF2-40B4-BE49-F238E27FC236}">
                <a16:creationId xmlns:a16="http://schemas.microsoft.com/office/drawing/2014/main" id="{49DCA9E7-99B9-0854-856D-134BAFE0C447}"/>
              </a:ext>
            </a:extLst>
          </p:cNvPr>
          <p:cNvSpPr/>
          <p:nvPr/>
        </p:nvSpPr>
        <p:spPr>
          <a:xfrm>
            <a:off x="7950945" y="3314383"/>
            <a:ext cx="725864" cy="967918"/>
          </a:xfrm>
          <a:custGeom>
            <a:avLst/>
            <a:gdLst>
              <a:gd name="connsiteX0" fmla="*/ 0 w 914400"/>
              <a:gd name="connsiteY0" fmla="*/ 933254 h 933254"/>
              <a:gd name="connsiteX1" fmla="*/ 0 w 914400"/>
              <a:gd name="connsiteY1" fmla="*/ 0 h 933254"/>
              <a:gd name="connsiteX2" fmla="*/ 914400 w 914400"/>
              <a:gd name="connsiteY2" fmla="*/ 0 h 933254"/>
            </a:gdLst>
            <a:ahLst/>
            <a:cxnLst>
              <a:cxn ang="0">
                <a:pos x="connsiteX0" y="connsiteY0"/>
              </a:cxn>
              <a:cxn ang="0">
                <a:pos x="connsiteX1" y="connsiteY1"/>
              </a:cxn>
              <a:cxn ang="0">
                <a:pos x="connsiteX2" y="connsiteY2"/>
              </a:cxn>
            </a:cxnLst>
            <a:rect l="l" t="t" r="r" b="b"/>
            <a:pathLst>
              <a:path w="914400" h="933254">
                <a:moveTo>
                  <a:pt x="0" y="933254"/>
                </a:moveTo>
                <a:lnTo>
                  <a:pt x="0" y="0"/>
                </a:lnTo>
                <a:lnTo>
                  <a:pt x="91440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C594D69E-B94F-4B27-2381-B8224FA6F7A5}"/>
              </a:ext>
            </a:extLst>
          </p:cNvPr>
          <p:cNvCxnSpPr>
            <a:cxnSpLocks/>
          </p:cNvCxnSpPr>
          <p:nvPr/>
        </p:nvCxnSpPr>
        <p:spPr>
          <a:xfrm>
            <a:off x="8667384" y="2315148"/>
            <a:ext cx="0" cy="20644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B347202-3BAE-C16C-E39F-3809C3B261B1}"/>
              </a:ext>
            </a:extLst>
          </p:cNvPr>
          <p:cNvSpPr txBox="1"/>
          <p:nvPr/>
        </p:nvSpPr>
        <p:spPr>
          <a:xfrm>
            <a:off x="1795243" y="4282301"/>
            <a:ext cx="6562351" cy="1030566"/>
          </a:xfrm>
          <a:prstGeom prst="rect">
            <a:avLst/>
          </a:prstGeom>
          <a:noFill/>
          <a:ln w="19050">
            <a:solidFill>
              <a:srgbClr val="C00000"/>
            </a:solidFill>
          </a:ln>
        </p:spPr>
        <p:txBody>
          <a:bodyPr wrap="square" rtlCol="0">
            <a:spAutoFit/>
          </a:bodyPr>
          <a:lstStyle/>
          <a:p>
            <a:endParaRPr kumimoji="1" lang="ja-JP" altLang="en-US"/>
          </a:p>
        </p:txBody>
      </p:sp>
    </p:spTree>
    <p:extLst>
      <p:ext uri="{BB962C8B-B14F-4D97-AF65-F5344CB8AC3E}">
        <p14:creationId xmlns:p14="http://schemas.microsoft.com/office/powerpoint/2010/main" val="303292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C360ECE-D31C-DC37-7CAE-6468D911919E}"/>
              </a:ext>
            </a:extLst>
          </p:cNvPr>
          <p:cNvSpPr/>
          <p:nvPr/>
        </p:nvSpPr>
        <p:spPr>
          <a:xfrm>
            <a:off x="531936" y="2288534"/>
            <a:ext cx="2016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E7CEFECC-3AAC-B866-E282-E4E7B5FA2C5E}"/>
              </a:ext>
            </a:extLst>
          </p:cNvPr>
          <p:cNvSpPr/>
          <p:nvPr/>
        </p:nvSpPr>
        <p:spPr>
          <a:xfrm>
            <a:off x="9632593" y="3869793"/>
            <a:ext cx="2016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a:extLst>
              <a:ext uri="{FF2B5EF4-FFF2-40B4-BE49-F238E27FC236}">
                <a16:creationId xmlns:a16="http://schemas.microsoft.com/office/drawing/2014/main" id="{00F33BA3-7060-5FFC-15F8-08095FE293F2}"/>
              </a:ext>
            </a:extLst>
          </p:cNvPr>
          <p:cNvSpPr/>
          <p:nvPr/>
        </p:nvSpPr>
        <p:spPr>
          <a:xfrm>
            <a:off x="5425712" y="1971376"/>
            <a:ext cx="6300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a:extLst>
              <a:ext uri="{FF2B5EF4-FFF2-40B4-BE49-F238E27FC236}">
                <a16:creationId xmlns:a16="http://schemas.microsoft.com/office/drawing/2014/main" id="{315A78F4-35D6-28C9-FFE2-DB6FC062F2A7}"/>
              </a:ext>
            </a:extLst>
          </p:cNvPr>
          <p:cNvSpPr/>
          <p:nvPr/>
        </p:nvSpPr>
        <p:spPr>
          <a:xfrm>
            <a:off x="531936" y="4175526"/>
            <a:ext cx="2016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a:extLst>
              <a:ext uri="{FF2B5EF4-FFF2-40B4-BE49-F238E27FC236}">
                <a16:creationId xmlns:a16="http://schemas.microsoft.com/office/drawing/2014/main" id="{6094BAE1-1E8D-02F8-952A-5874F8ED5404}"/>
              </a:ext>
            </a:extLst>
          </p:cNvPr>
          <p:cNvSpPr/>
          <p:nvPr/>
        </p:nvSpPr>
        <p:spPr>
          <a:xfrm>
            <a:off x="5706545" y="5782467"/>
            <a:ext cx="3420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3">
            <a:extLst>
              <a:ext uri="{FF2B5EF4-FFF2-40B4-BE49-F238E27FC236}">
                <a16:creationId xmlns:a16="http://schemas.microsoft.com/office/drawing/2014/main" id="{5F7D2838-245A-B3B1-3B51-BFD076776A29}"/>
              </a:ext>
            </a:extLst>
          </p:cNvPr>
          <p:cNvSpPr>
            <a:spLocks noGrp="1"/>
          </p:cNvSpPr>
          <p:nvPr>
            <p:ph type="body" sz="quarter" idx="15"/>
          </p:nvPr>
        </p:nvSpPr>
        <p:spPr/>
        <p:txBody>
          <a:bodyPr/>
          <a:lstStyle/>
          <a:p>
            <a:r>
              <a:rPr lang="ja-JP" altLang="en-US"/>
              <a:t>なぜ</a:t>
            </a:r>
            <a:r>
              <a:rPr lang="en-US" altLang="ja-JP"/>
              <a:t> Microsoft Intune </a:t>
            </a:r>
            <a:r>
              <a:rPr lang="ja-JP" altLang="en-US"/>
              <a:t>の導入が進んでいるのか？</a:t>
            </a:r>
          </a:p>
        </p:txBody>
      </p:sp>
      <p:sp>
        <p:nvSpPr>
          <p:cNvPr id="6" name="正方形/長方形 5">
            <a:extLst>
              <a:ext uri="{FF2B5EF4-FFF2-40B4-BE49-F238E27FC236}">
                <a16:creationId xmlns:a16="http://schemas.microsoft.com/office/drawing/2014/main" id="{6778D1BB-15F8-A9AC-7008-7FC17576E680}"/>
              </a:ext>
            </a:extLst>
          </p:cNvPr>
          <p:cNvSpPr/>
          <p:nvPr/>
        </p:nvSpPr>
        <p:spPr>
          <a:xfrm>
            <a:off x="989399" y="944902"/>
            <a:ext cx="25807" cy="3413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7" name="テキスト ボックス 6">
            <a:extLst>
              <a:ext uri="{FF2B5EF4-FFF2-40B4-BE49-F238E27FC236}">
                <a16:creationId xmlns:a16="http://schemas.microsoft.com/office/drawing/2014/main" id="{CF486CC9-0A4D-E1FF-A2C3-2B0043AA7CEC}"/>
              </a:ext>
            </a:extLst>
          </p:cNvPr>
          <p:cNvSpPr txBox="1"/>
          <p:nvPr/>
        </p:nvSpPr>
        <p:spPr>
          <a:xfrm>
            <a:off x="445487" y="1460048"/>
            <a:ext cx="11301026" cy="975652"/>
          </a:xfrm>
          <a:prstGeom prst="rect">
            <a:avLst/>
          </a:prstGeom>
          <a:noFill/>
        </p:spPr>
        <p:txBody>
          <a:bodyPr wrap="square" rtlCol="0">
            <a:spAutoFit/>
          </a:bodyPr>
          <a:lstStyle/>
          <a:p>
            <a:pPr algn="just">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ビジネスチャットやグループウェア、ビデオ会議システム、クラウドストレージサービスなど企業・組織が利用してきた多岐にわたるクラウドサービスを</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Microsoft 365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に統合する傾向があります。</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資産管理・セキュリティの領域も例外ではなく、</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にデバイス管理を統合する動きが見られます。</a:t>
            </a:r>
          </a:p>
        </p:txBody>
      </p:sp>
      <p:sp>
        <p:nvSpPr>
          <p:cNvPr id="10" name="テキスト ボックス 9">
            <a:extLst>
              <a:ext uri="{FF2B5EF4-FFF2-40B4-BE49-F238E27FC236}">
                <a16:creationId xmlns:a16="http://schemas.microsoft.com/office/drawing/2014/main" id="{8F4DD3DF-F76B-94BA-9604-B6A8D4ACDB45}"/>
              </a:ext>
            </a:extLst>
          </p:cNvPr>
          <p:cNvSpPr txBox="1"/>
          <p:nvPr/>
        </p:nvSpPr>
        <p:spPr>
          <a:xfrm>
            <a:off x="445486" y="951877"/>
            <a:ext cx="11074573" cy="400110"/>
          </a:xfrm>
          <a:prstGeom prst="rect">
            <a:avLst/>
          </a:prstGeom>
          <a:noFill/>
        </p:spPr>
        <p:txBody>
          <a:bodyPr wrap="square" rtlCol="0">
            <a:spAutoFit/>
          </a:bodyPr>
          <a:lstStyle/>
          <a:p>
            <a:r>
              <a:rPr kumimoji="1" lang="en-US" altLang="ja-JP" sz="2000">
                <a:solidFill>
                  <a:srgbClr val="29649F"/>
                </a:solidFill>
                <a:latin typeface="Meiryo" panose="020B0604030504040204" pitchFamily="34" charset="-128"/>
                <a:ea typeface="Meiryo" panose="020B0604030504040204" pitchFamily="34" charset="-128"/>
              </a:rPr>
              <a:t>01</a:t>
            </a:r>
            <a:r>
              <a:rPr kumimoji="1" lang="ja-JP" altLang="en-US" sz="2000">
                <a:solidFill>
                  <a:srgbClr val="29649F"/>
                </a:solidFill>
                <a:latin typeface="Meiryo" panose="020B0604030504040204" pitchFamily="34" charset="-128"/>
                <a:ea typeface="Meiryo" panose="020B0604030504040204" pitchFamily="34" charset="-128"/>
              </a:rPr>
              <a:t>　</a:t>
            </a:r>
            <a:r>
              <a:rPr kumimoji="1" lang="en-US" altLang="ja-JP" sz="2000">
                <a:solidFill>
                  <a:srgbClr val="29649F"/>
                </a:solidFill>
                <a:latin typeface="Meiryo" panose="020B0604030504040204" pitchFamily="34" charset="-128"/>
                <a:ea typeface="Meiryo" panose="020B0604030504040204" pitchFamily="34" charset="-128"/>
              </a:rPr>
              <a:t> </a:t>
            </a:r>
            <a:r>
              <a:rPr kumimoji="1" lang="ja-JP" altLang="en-US" sz="2000">
                <a:solidFill>
                  <a:srgbClr val="29649F"/>
                </a:solidFill>
                <a:latin typeface="Meiryo" panose="020B0604030504040204" pitchFamily="34" charset="-128"/>
                <a:ea typeface="Meiryo" panose="020B0604030504040204" pitchFamily="34" charset="-128"/>
              </a:rPr>
              <a:t>さまざまな業務用ツールの</a:t>
            </a:r>
            <a:r>
              <a:rPr kumimoji="1" lang="en-US" altLang="ja-JP" sz="2000">
                <a:solidFill>
                  <a:srgbClr val="29649F"/>
                </a:solidFill>
                <a:latin typeface="Meiryo" panose="020B0604030504040204" pitchFamily="34" charset="-128"/>
                <a:ea typeface="Meiryo" panose="020B0604030504040204" pitchFamily="34" charset="-128"/>
              </a:rPr>
              <a:t> Microsoft 365 </a:t>
            </a:r>
            <a:r>
              <a:rPr kumimoji="1" lang="ja-JP" altLang="en-US" sz="2000">
                <a:solidFill>
                  <a:srgbClr val="29649F"/>
                </a:solidFill>
                <a:latin typeface="Meiryo" panose="020B0604030504040204" pitchFamily="34" charset="-128"/>
                <a:ea typeface="Meiryo" panose="020B0604030504040204" pitchFamily="34" charset="-128"/>
              </a:rPr>
              <a:t>への統合</a:t>
            </a:r>
          </a:p>
        </p:txBody>
      </p:sp>
      <p:sp>
        <p:nvSpPr>
          <p:cNvPr id="11" name="正方形/長方形 10">
            <a:extLst>
              <a:ext uri="{FF2B5EF4-FFF2-40B4-BE49-F238E27FC236}">
                <a16:creationId xmlns:a16="http://schemas.microsoft.com/office/drawing/2014/main" id="{9D9C81E2-4B04-89E9-06F8-32B831B03177}"/>
              </a:ext>
            </a:extLst>
          </p:cNvPr>
          <p:cNvSpPr/>
          <p:nvPr/>
        </p:nvSpPr>
        <p:spPr>
          <a:xfrm>
            <a:off x="989399" y="2817045"/>
            <a:ext cx="25807" cy="3413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2" name="テキスト ボックス 11">
            <a:extLst>
              <a:ext uri="{FF2B5EF4-FFF2-40B4-BE49-F238E27FC236}">
                <a16:creationId xmlns:a16="http://schemas.microsoft.com/office/drawing/2014/main" id="{8631E391-0CB6-5CDD-6F2B-15A59CBF1CCC}"/>
              </a:ext>
            </a:extLst>
          </p:cNvPr>
          <p:cNvSpPr txBox="1"/>
          <p:nvPr/>
        </p:nvSpPr>
        <p:spPr>
          <a:xfrm>
            <a:off x="445487" y="3332191"/>
            <a:ext cx="11301026" cy="975652"/>
          </a:xfrm>
          <a:prstGeom prst="rect">
            <a:avLst/>
          </a:prstGeom>
          <a:noFill/>
        </p:spPr>
        <p:txBody>
          <a:bodyPr wrap="square" rtlCol="0">
            <a:spAutoFit/>
          </a:bodyPr>
          <a:lstStyle/>
          <a:p>
            <a:pPr algn="just">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サービスの利用を</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Microsoft 365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に統合することによって、情報システム担当者による管理の効率化はもちろん、コストの削減にもつながります。すでに、</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Microsoft 365 Business Premium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や</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Microsoft 365 E3 / E5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を利用している組織にとって、</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を追加コストなしで利用できる点もポイントの一つです。</a:t>
            </a:r>
          </a:p>
        </p:txBody>
      </p:sp>
      <p:sp>
        <p:nvSpPr>
          <p:cNvPr id="13" name="テキスト ボックス 12">
            <a:extLst>
              <a:ext uri="{FF2B5EF4-FFF2-40B4-BE49-F238E27FC236}">
                <a16:creationId xmlns:a16="http://schemas.microsoft.com/office/drawing/2014/main" id="{4720C8A0-A238-B046-1149-5D2BD876544C}"/>
              </a:ext>
            </a:extLst>
          </p:cNvPr>
          <p:cNvSpPr txBox="1"/>
          <p:nvPr/>
        </p:nvSpPr>
        <p:spPr>
          <a:xfrm>
            <a:off x="445486" y="2824020"/>
            <a:ext cx="11074573" cy="400110"/>
          </a:xfrm>
          <a:prstGeom prst="rect">
            <a:avLst/>
          </a:prstGeom>
          <a:noFill/>
        </p:spPr>
        <p:txBody>
          <a:bodyPr wrap="square" rtlCol="0">
            <a:spAutoFit/>
          </a:bodyPr>
          <a:lstStyle/>
          <a:p>
            <a:r>
              <a:rPr kumimoji="1" lang="en-US" altLang="ja-JP" sz="2000">
                <a:solidFill>
                  <a:srgbClr val="29649F"/>
                </a:solidFill>
                <a:latin typeface="Meiryo" panose="020B0604030504040204" pitchFamily="34" charset="-128"/>
                <a:ea typeface="Meiryo" panose="020B0604030504040204" pitchFamily="34" charset="-128"/>
              </a:rPr>
              <a:t>02</a:t>
            </a:r>
            <a:r>
              <a:rPr kumimoji="1" lang="ja-JP" altLang="en-US" sz="2000">
                <a:solidFill>
                  <a:srgbClr val="29649F"/>
                </a:solidFill>
                <a:latin typeface="Meiryo" panose="020B0604030504040204" pitchFamily="34" charset="-128"/>
                <a:ea typeface="Meiryo" panose="020B0604030504040204" pitchFamily="34" charset="-128"/>
              </a:rPr>
              <a:t>　</a:t>
            </a:r>
            <a:r>
              <a:rPr kumimoji="1" lang="en-US" altLang="ja-JP" sz="2000">
                <a:solidFill>
                  <a:srgbClr val="29649F"/>
                </a:solidFill>
                <a:latin typeface="Meiryo" panose="020B0604030504040204" pitchFamily="34" charset="-128"/>
                <a:ea typeface="Meiryo" panose="020B0604030504040204" pitchFamily="34" charset="-128"/>
              </a:rPr>
              <a:t> Microsoft 365 </a:t>
            </a:r>
            <a:r>
              <a:rPr kumimoji="1" lang="ja-JP" altLang="en-US" sz="2000">
                <a:solidFill>
                  <a:srgbClr val="29649F"/>
                </a:solidFill>
                <a:latin typeface="Meiryo" panose="020B0604030504040204" pitchFamily="34" charset="-128"/>
                <a:ea typeface="Meiryo" panose="020B0604030504040204" pitchFamily="34" charset="-128"/>
              </a:rPr>
              <a:t>の統合による管理の効率化とコスト削減</a:t>
            </a:r>
          </a:p>
        </p:txBody>
      </p:sp>
      <p:sp>
        <p:nvSpPr>
          <p:cNvPr id="14" name="正方形/長方形 13">
            <a:extLst>
              <a:ext uri="{FF2B5EF4-FFF2-40B4-BE49-F238E27FC236}">
                <a16:creationId xmlns:a16="http://schemas.microsoft.com/office/drawing/2014/main" id="{DEEB977B-4CA3-8233-B8FB-733FA3B26F35}"/>
              </a:ext>
            </a:extLst>
          </p:cNvPr>
          <p:cNvSpPr/>
          <p:nvPr/>
        </p:nvSpPr>
        <p:spPr>
          <a:xfrm>
            <a:off x="989399" y="4729719"/>
            <a:ext cx="25807" cy="3413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5" name="テキスト ボックス 14">
            <a:extLst>
              <a:ext uri="{FF2B5EF4-FFF2-40B4-BE49-F238E27FC236}">
                <a16:creationId xmlns:a16="http://schemas.microsoft.com/office/drawing/2014/main" id="{D526D8A2-AB19-D034-D93F-035999A9D6CD}"/>
              </a:ext>
            </a:extLst>
          </p:cNvPr>
          <p:cNvSpPr txBox="1"/>
          <p:nvPr/>
        </p:nvSpPr>
        <p:spPr>
          <a:xfrm>
            <a:off x="445487" y="5244865"/>
            <a:ext cx="11301026" cy="674031"/>
          </a:xfrm>
          <a:prstGeom prst="rect">
            <a:avLst/>
          </a:prstGeom>
          <a:noFill/>
        </p:spPr>
        <p:txBody>
          <a:bodyPr wrap="square" rtlCol="0">
            <a:spAutoFit/>
          </a:bodyPr>
          <a:lstStyle/>
          <a:p>
            <a:pPr algn="just">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社内ネットワークへの攻撃の日常化、業務用システムのクラウド化などを背景に、境界型セキュリティの限界を迎えています。このような背景の中、ゼロトラストセキュリティの強化が求められており、</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Microsoft Intune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の条件付きアクセス機能の利用検討が加速しています。</a:t>
            </a:r>
          </a:p>
        </p:txBody>
      </p:sp>
      <p:sp>
        <p:nvSpPr>
          <p:cNvPr id="16" name="テキスト ボックス 15">
            <a:extLst>
              <a:ext uri="{FF2B5EF4-FFF2-40B4-BE49-F238E27FC236}">
                <a16:creationId xmlns:a16="http://schemas.microsoft.com/office/drawing/2014/main" id="{2C4E753D-394D-2CAC-7767-4992AC2CDC46}"/>
              </a:ext>
            </a:extLst>
          </p:cNvPr>
          <p:cNvSpPr txBox="1"/>
          <p:nvPr/>
        </p:nvSpPr>
        <p:spPr>
          <a:xfrm>
            <a:off x="445486" y="4736694"/>
            <a:ext cx="11074573" cy="400110"/>
          </a:xfrm>
          <a:prstGeom prst="rect">
            <a:avLst/>
          </a:prstGeom>
          <a:noFill/>
        </p:spPr>
        <p:txBody>
          <a:bodyPr wrap="square" rtlCol="0">
            <a:spAutoFit/>
          </a:bodyPr>
          <a:lstStyle/>
          <a:p>
            <a:r>
              <a:rPr kumimoji="1" lang="en-US" altLang="ja-JP" sz="2000">
                <a:solidFill>
                  <a:srgbClr val="29649F"/>
                </a:solidFill>
                <a:latin typeface="Meiryo" panose="020B0604030504040204" pitchFamily="34" charset="-128"/>
                <a:ea typeface="Meiryo" panose="020B0604030504040204" pitchFamily="34" charset="-128"/>
              </a:rPr>
              <a:t>03</a:t>
            </a:r>
            <a:r>
              <a:rPr kumimoji="1" lang="ja-JP" altLang="en-US" sz="2000">
                <a:solidFill>
                  <a:srgbClr val="29649F"/>
                </a:solidFill>
                <a:latin typeface="Meiryo" panose="020B0604030504040204" pitchFamily="34" charset="-128"/>
                <a:ea typeface="Meiryo" panose="020B0604030504040204" pitchFamily="34" charset="-128"/>
              </a:rPr>
              <a:t>　</a:t>
            </a:r>
            <a:r>
              <a:rPr kumimoji="1" lang="en-US" altLang="ja-JP" sz="2000">
                <a:solidFill>
                  <a:srgbClr val="29649F"/>
                </a:solidFill>
                <a:latin typeface="Meiryo" panose="020B0604030504040204" pitchFamily="34" charset="-128"/>
                <a:ea typeface="Meiryo" panose="020B0604030504040204" pitchFamily="34" charset="-128"/>
              </a:rPr>
              <a:t> </a:t>
            </a:r>
            <a:r>
              <a:rPr kumimoji="1" lang="ja-JP" altLang="en-US" sz="2000">
                <a:solidFill>
                  <a:srgbClr val="29649F"/>
                </a:solidFill>
                <a:latin typeface="Meiryo" panose="020B0604030504040204" pitchFamily="34" charset="-128"/>
                <a:ea typeface="Meiryo" panose="020B0604030504040204" pitchFamily="34" charset="-128"/>
              </a:rPr>
              <a:t>ゼロトラストセキュリティの実現</a:t>
            </a:r>
          </a:p>
        </p:txBody>
      </p:sp>
    </p:spTree>
    <p:extLst>
      <p:ext uri="{BB962C8B-B14F-4D97-AF65-F5344CB8AC3E}">
        <p14:creationId xmlns:p14="http://schemas.microsoft.com/office/powerpoint/2010/main" val="1477915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3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DC76B86D-D4E4-4275-AB46-1F4FF98A2448}"/>
              </a:ext>
            </a:extLst>
          </p:cNvPr>
          <p:cNvSpPr>
            <a:spLocks noGrp="1"/>
          </p:cNvSpPr>
          <p:nvPr>
            <p:ph type="body" sz="quarter" idx="15"/>
          </p:nvPr>
        </p:nvSpPr>
        <p:spPr>
          <a:xfrm>
            <a:off x="413588" y="269809"/>
            <a:ext cx="11074573" cy="291618"/>
          </a:xfrm>
        </p:spPr>
        <p:txBody>
          <a:bodyPr/>
          <a:lstStyle/>
          <a:p>
            <a:r>
              <a:rPr kumimoji="1" lang="ja-JP" altLang="en-US"/>
              <a:t>参考：</a:t>
            </a:r>
            <a:r>
              <a:rPr kumimoji="1" lang="en-US" altLang="ja-JP"/>
              <a:t>01. </a:t>
            </a:r>
            <a:r>
              <a:rPr kumimoji="1" lang="ja-JP" altLang="en-US"/>
              <a:t>さまざまな業務用ツールの </a:t>
            </a:r>
            <a:r>
              <a:rPr kumimoji="1" lang="en-US" altLang="ja-JP"/>
              <a:t>Microsoft 365 </a:t>
            </a:r>
            <a:r>
              <a:rPr kumimoji="1" lang="ja-JP" altLang="en-US"/>
              <a:t>への統合</a:t>
            </a:r>
          </a:p>
        </p:txBody>
      </p:sp>
      <p:sp>
        <p:nvSpPr>
          <p:cNvPr id="7" name="テキスト プレースホルダー 6">
            <a:extLst>
              <a:ext uri="{FF2B5EF4-FFF2-40B4-BE49-F238E27FC236}">
                <a16:creationId xmlns:a16="http://schemas.microsoft.com/office/drawing/2014/main" id="{B24F5928-9409-BA14-63A3-6DDC533C93E9}"/>
              </a:ext>
            </a:extLst>
          </p:cNvPr>
          <p:cNvSpPr>
            <a:spLocks noGrp="1"/>
          </p:cNvSpPr>
          <p:nvPr>
            <p:ph type="body" sz="quarter" idx="11"/>
          </p:nvPr>
        </p:nvSpPr>
        <p:spPr>
          <a:xfrm>
            <a:off x="263132" y="690627"/>
            <a:ext cx="11665736" cy="840230"/>
          </a:xfrm>
        </p:spPr>
        <p:txBody>
          <a:bodyPr/>
          <a:lstStyle/>
          <a:p>
            <a:r>
              <a:rPr lang="ja-JP" altLang="en-US"/>
              <a:t>ビジネスチャット・ストレージなど、これまで各専業ベンダーから導入していたクラウドサービスを</a:t>
            </a:r>
            <a:endParaRPr lang="en-US" altLang="ja-JP"/>
          </a:p>
          <a:p>
            <a:r>
              <a:rPr lang="en-US" altLang="ja-JP"/>
              <a:t>Microsoft 365 </a:t>
            </a:r>
            <a:r>
              <a:rPr lang="ja-JP" altLang="en-US"/>
              <a:t>が提供するアプリケーションに統合する動きに。</a:t>
            </a:r>
          </a:p>
        </p:txBody>
      </p:sp>
      <p:sp>
        <p:nvSpPr>
          <p:cNvPr id="8" name="正方形/長方形 7">
            <a:extLst>
              <a:ext uri="{FF2B5EF4-FFF2-40B4-BE49-F238E27FC236}">
                <a16:creationId xmlns:a16="http://schemas.microsoft.com/office/drawing/2014/main" id="{CE9DBFFD-1143-5A3F-661B-517A76719BA2}"/>
              </a:ext>
            </a:extLst>
          </p:cNvPr>
          <p:cNvSpPr/>
          <p:nvPr/>
        </p:nvSpPr>
        <p:spPr>
          <a:xfrm>
            <a:off x="413588" y="1795244"/>
            <a:ext cx="5416761" cy="462233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2CC8DB6-4A7E-5906-3158-7A1F26DDB079}"/>
              </a:ext>
            </a:extLst>
          </p:cNvPr>
          <p:cNvSpPr/>
          <p:nvPr/>
        </p:nvSpPr>
        <p:spPr>
          <a:xfrm>
            <a:off x="591155" y="1947644"/>
            <a:ext cx="5046247" cy="577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各専業ベンダーのサービス</a:t>
            </a:r>
          </a:p>
        </p:txBody>
      </p:sp>
      <p:sp>
        <p:nvSpPr>
          <p:cNvPr id="10" name="テキスト ボックス 9">
            <a:extLst>
              <a:ext uri="{FF2B5EF4-FFF2-40B4-BE49-F238E27FC236}">
                <a16:creationId xmlns:a16="http://schemas.microsoft.com/office/drawing/2014/main" id="{951856D0-324A-5309-C22E-7BD500027BAA}"/>
              </a:ext>
            </a:extLst>
          </p:cNvPr>
          <p:cNvSpPr txBox="1"/>
          <p:nvPr/>
        </p:nvSpPr>
        <p:spPr>
          <a:xfrm>
            <a:off x="598845" y="2502286"/>
            <a:ext cx="5038557" cy="3810274"/>
          </a:xfrm>
          <a:prstGeom prst="rect">
            <a:avLst/>
          </a:prstGeom>
          <a:noFill/>
        </p:spPr>
        <p:txBody>
          <a:bodyPr wrap="square" rtlCol="0">
            <a:spAutoFit/>
          </a:bodyPr>
          <a:lstStyle/>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シングルサインオン</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ビジネスチャット</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ビデオ会議ツール</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クラウドストレージ</a:t>
            </a: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ファイルサーバー</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社外とのファイル共有</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情報共有</a:t>
            </a: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タスク管理</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220000"/>
              </a:lnSpc>
              <a:buFont typeface="Wingdings" pitchFamily="2" charset="2"/>
              <a:buChar char="l"/>
            </a:pP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グループウェア（スケジュール管理）</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ECE451B7-01EE-180C-B487-0AFF3CD41453}"/>
              </a:ext>
            </a:extLst>
          </p:cNvPr>
          <p:cNvSpPr/>
          <p:nvPr/>
        </p:nvSpPr>
        <p:spPr>
          <a:xfrm>
            <a:off x="6429892" y="1795244"/>
            <a:ext cx="5416761" cy="4622334"/>
          </a:xfrm>
          <a:prstGeom prst="rect">
            <a:avLst/>
          </a:prstGeom>
          <a:solidFill>
            <a:srgbClr val="29649F">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26244CE-6B94-BB91-39D3-7A6157D189F6}"/>
              </a:ext>
            </a:extLst>
          </p:cNvPr>
          <p:cNvSpPr/>
          <p:nvPr/>
        </p:nvSpPr>
        <p:spPr>
          <a:xfrm>
            <a:off x="6607459" y="1947644"/>
            <a:ext cx="5046247" cy="577442"/>
          </a:xfrm>
          <a:prstGeom prst="rect">
            <a:avLst/>
          </a:prstGeom>
          <a:solidFill>
            <a:srgbClr val="296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ja-JP" sz="1600">
                <a:solidFill>
                  <a:schemeClr val="bg1"/>
                </a:solidFill>
                <a:latin typeface="Meiryo" panose="020B0604030504040204" pitchFamily="34" charset="-128"/>
                <a:ea typeface="Meiryo" panose="020B0604030504040204" pitchFamily="34" charset="-128"/>
              </a:rPr>
              <a:t>Microsoft 365</a:t>
            </a:r>
            <a:endParaRPr kumimoji="1" lang="ja-JP" altLang="en-US" sz="1600">
              <a:solidFill>
                <a:schemeClr val="bg1"/>
              </a:solidFill>
              <a:latin typeface="Meiryo" panose="020B0604030504040204" pitchFamily="34" charset="-128"/>
              <a:ea typeface="Meiryo" panose="020B0604030504040204" pitchFamily="34" charset="-128"/>
            </a:endParaRPr>
          </a:p>
        </p:txBody>
      </p:sp>
      <p:grpSp>
        <p:nvGrpSpPr>
          <p:cNvPr id="20" name="グループ化 19">
            <a:extLst>
              <a:ext uri="{FF2B5EF4-FFF2-40B4-BE49-F238E27FC236}">
                <a16:creationId xmlns:a16="http://schemas.microsoft.com/office/drawing/2014/main" id="{08BE1291-89EA-3401-0E11-3C7A6F924D36}"/>
              </a:ext>
            </a:extLst>
          </p:cNvPr>
          <p:cNvGrpSpPr/>
          <p:nvPr/>
        </p:nvGrpSpPr>
        <p:grpSpPr>
          <a:xfrm>
            <a:off x="6848123" y="2647080"/>
            <a:ext cx="4514583" cy="882896"/>
            <a:chOff x="6839734" y="2613524"/>
            <a:chExt cx="4514583" cy="882896"/>
          </a:xfrm>
        </p:grpSpPr>
        <p:grpSp>
          <p:nvGrpSpPr>
            <p:cNvPr id="19" name="グループ化 18">
              <a:extLst>
                <a:ext uri="{FF2B5EF4-FFF2-40B4-BE49-F238E27FC236}">
                  <a16:creationId xmlns:a16="http://schemas.microsoft.com/office/drawing/2014/main" id="{11EF6D96-A911-A7DD-5F49-9A0D7AD9451A}"/>
                </a:ext>
              </a:extLst>
            </p:cNvPr>
            <p:cNvGrpSpPr/>
            <p:nvPr/>
          </p:nvGrpSpPr>
          <p:grpSpPr>
            <a:xfrm>
              <a:off x="6839734" y="2632113"/>
              <a:ext cx="4514583" cy="861768"/>
              <a:chOff x="6608338" y="2677486"/>
              <a:chExt cx="4514583" cy="861768"/>
            </a:xfrm>
          </p:grpSpPr>
          <p:pic>
            <p:nvPicPr>
              <p:cNvPr id="2052" name="Picture 4" descr="SharePoint - Microsoft 2023 Overview: Pricing, Ratings &amp; Details |  TechnologyAdvice">
                <a:extLst>
                  <a:ext uri="{FF2B5EF4-FFF2-40B4-BE49-F238E27FC236}">
                    <a16:creationId xmlns:a16="http://schemas.microsoft.com/office/drawing/2014/main" id="{68783FDC-6BC0-3872-E5FC-DB5E8A2EF0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660"/>
              <a:stretch/>
            </p:blipFill>
            <p:spPr bwMode="auto">
              <a:xfrm>
                <a:off x="8194353" y="2677486"/>
                <a:ext cx="555967" cy="861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解決済み]：起動時にOutlookのクラッシュを修復する方法-情報| Remoソフトウェア">
                <a:extLst>
                  <a:ext uri="{FF2B5EF4-FFF2-40B4-BE49-F238E27FC236}">
                    <a16:creationId xmlns:a16="http://schemas.microsoft.com/office/drawing/2014/main" id="{FB850BAA-3BFC-BD65-7506-B8FA98CCF81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102" t="22926" r="65797" b="28824"/>
              <a:stretch/>
            </p:blipFill>
            <p:spPr bwMode="auto">
              <a:xfrm>
                <a:off x="10472847" y="2801732"/>
                <a:ext cx="650074" cy="6247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シンプルな『OneNote』こそ、臨床現場で使えるノートアプリ。 - ビジネスマン勤務医">
                <a:extLst>
                  <a:ext uri="{FF2B5EF4-FFF2-40B4-BE49-F238E27FC236}">
                    <a16:creationId xmlns:a16="http://schemas.microsoft.com/office/drawing/2014/main" id="{06AAE119-F6C3-7EE0-03C5-74DAA0F4836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845" t="23897" r="59754" b="24004"/>
              <a:stretch/>
            </p:blipFill>
            <p:spPr bwMode="auto">
              <a:xfrm>
                <a:off x="9749166" y="2816265"/>
                <a:ext cx="586097" cy="584209"/>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4D371105-CE4E-7875-EF37-059D8A7217AF}"/>
                  </a:ext>
                </a:extLst>
              </p:cNvPr>
              <p:cNvPicPr>
                <a:picLocks noChangeAspect="1"/>
              </p:cNvPicPr>
              <p:nvPr/>
            </p:nvPicPr>
            <p:blipFill>
              <a:blip r:embed="rId5"/>
              <a:stretch>
                <a:fillRect/>
              </a:stretch>
            </p:blipFill>
            <p:spPr>
              <a:xfrm>
                <a:off x="8908287" y="2869398"/>
                <a:ext cx="703296" cy="461830"/>
              </a:xfrm>
              <a:prstGeom prst="rect">
                <a:avLst/>
              </a:prstGeom>
            </p:spPr>
          </p:pic>
          <p:pic>
            <p:nvPicPr>
              <p:cNvPr id="2064" name="Picture 16" descr="AzureAD統合開発 - 株式会社ヘッドウォータース">
                <a:extLst>
                  <a:ext uri="{FF2B5EF4-FFF2-40B4-BE49-F238E27FC236}">
                    <a16:creationId xmlns:a16="http://schemas.microsoft.com/office/drawing/2014/main" id="{00407EDA-86C9-D014-1D57-29F682970287}"/>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2536" t="15154" r="26020" b="14775"/>
              <a:stretch/>
            </p:blipFill>
            <p:spPr bwMode="auto">
              <a:xfrm>
                <a:off x="6608338" y="2784621"/>
                <a:ext cx="695435" cy="6475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66" name="Picture 18" descr="Microsoft Teams - Google Play のアプリ">
              <a:extLst>
                <a:ext uri="{FF2B5EF4-FFF2-40B4-BE49-F238E27FC236}">
                  <a16:creationId xmlns:a16="http://schemas.microsoft.com/office/drawing/2014/main" id="{0E130F54-103D-47CA-800A-563F19780B8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9297" y="2613524"/>
              <a:ext cx="882896" cy="88289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テキスト ボックス 20">
            <a:extLst>
              <a:ext uri="{FF2B5EF4-FFF2-40B4-BE49-F238E27FC236}">
                <a16:creationId xmlns:a16="http://schemas.microsoft.com/office/drawing/2014/main" id="{1260A295-D5A9-027B-F4F8-D89C7FDAA986}"/>
              </a:ext>
            </a:extLst>
          </p:cNvPr>
          <p:cNvSpPr txBox="1"/>
          <p:nvPr/>
        </p:nvSpPr>
        <p:spPr>
          <a:xfrm>
            <a:off x="6540347" y="3573215"/>
            <a:ext cx="5416761" cy="1908215"/>
          </a:xfrm>
          <a:prstGeom prst="rect">
            <a:avLst/>
          </a:prstGeom>
          <a:noFill/>
        </p:spPr>
        <p:txBody>
          <a:bodyPr wrap="square" rtlCol="0">
            <a:spAutoFit/>
          </a:bodyPr>
          <a:lstStyle/>
          <a:p>
            <a:pPr marL="285750" indent="-285750">
              <a:lnSpc>
                <a:spcPct val="150000"/>
              </a:lnSpc>
              <a:buFont typeface="Wingdings" pitchFamily="2" charset="2"/>
              <a:buChar char="l"/>
            </a:pP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Azure AD</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（シングルサインオン）</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50000"/>
              </a:lnSpc>
              <a:buFont typeface="Wingdings" pitchFamily="2" charset="2"/>
              <a:buChar char="l"/>
            </a:pP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Microsoft Teams</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（ビジネスチャット・ビデオ会議）</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50000"/>
              </a:lnSpc>
              <a:buFont typeface="Wingdings" pitchFamily="2" charset="2"/>
              <a:buChar char="l"/>
            </a:pP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SharePoint / OneDrive </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（ストレージ）</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50000"/>
              </a:lnSpc>
              <a:buFont typeface="Wingdings" pitchFamily="2" charset="2"/>
              <a:buChar char="l"/>
            </a:pP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OneNote</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（情報共有</a:t>
            </a: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 / </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タスク管理）</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a:p>
            <a:pPr marL="285750" indent="-285750">
              <a:lnSpc>
                <a:spcPct val="150000"/>
              </a:lnSpc>
              <a:buFont typeface="Wingdings" pitchFamily="2" charset="2"/>
              <a:buChar char="l"/>
            </a:pPr>
            <a:r>
              <a:rPr kumimoji="1" lang="en-US" altLang="ja-JP" sz="1600">
                <a:solidFill>
                  <a:schemeClr val="tx1">
                    <a:lumMod val="75000"/>
                    <a:lumOff val="25000"/>
                  </a:schemeClr>
                </a:solidFill>
                <a:latin typeface="Meiryo" panose="020B0604030504040204" pitchFamily="34" charset="-128"/>
                <a:ea typeface="Meiryo" panose="020B0604030504040204" pitchFamily="34" charset="-128"/>
              </a:rPr>
              <a:t>Outlook</a:t>
            </a:r>
            <a:r>
              <a:rPr kumimoji="1" lang="ja-JP" altLang="en-US" sz="1600">
                <a:solidFill>
                  <a:schemeClr val="tx1">
                    <a:lumMod val="75000"/>
                    <a:lumOff val="25000"/>
                  </a:schemeClr>
                </a:solidFill>
                <a:latin typeface="Meiryo" panose="020B0604030504040204" pitchFamily="34" charset="-128"/>
                <a:ea typeface="Meiryo" panose="020B0604030504040204" pitchFamily="34" charset="-128"/>
              </a:rPr>
              <a:t>（グループウェア）</a:t>
            </a:r>
            <a:endParaRPr kumimoji="1" lang="en-US" altLang="ja-JP" sz="16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22" name="右矢印 21">
            <a:extLst>
              <a:ext uri="{FF2B5EF4-FFF2-40B4-BE49-F238E27FC236}">
                <a16:creationId xmlns:a16="http://schemas.microsoft.com/office/drawing/2014/main" id="{66013CAC-06CA-4737-B9D8-B434C6BC2133}"/>
              </a:ext>
            </a:extLst>
          </p:cNvPr>
          <p:cNvSpPr/>
          <p:nvPr/>
        </p:nvSpPr>
        <p:spPr>
          <a:xfrm>
            <a:off x="5822660" y="3538590"/>
            <a:ext cx="717688" cy="1217968"/>
          </a:xfrm>
          <a:prstGeom prst="right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525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B4610ACC-066F-D340-1BFE-AC68F3668632}"/>
              </a:ext>
            </a:extLst>
          </p:cNvPr>
          <p:cNvSpPr/>
          <p:nvPr/>
        </p:nvSpPr>
        <p:spPr>
          <a:xfrm>
            <a:off x="3623149" y="1363069"/>
            <a:ext cx="1565416"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4">
            <a:extLst>
              <a:ext uri="{FF2B5EF4-FFF2-40B4-BE49-F238E27FC236}">
                <a16:creationId xmlns:a16="http://schemas.microsoft.com/office/drawing/2014/main" id="{DC76B86D-D4E4-4275-AB46-1F4FF98A2448}"/>
              </a:ext>
            </a:extLst>
          </p:cNvPr>
          <p:cNvSpPr>
            <a:spLocks noGrp="1"/>
          </p:cNvSpPr>
          <p:nvPr>
            <p:ph type="body" sz="quarter" idx="15"/>
          </p:nvPr>
        </p:nvSpPr>
        <p:spPr>
          <a:xfrm>
            <a:off x="413588" y="269809"/>
            <a:ext cx="11074573" cy="291618"/>
          </a:xfrm>
        </p:spPr>
        <p:txBody>
          <a:bodyPr/>
          <a:lstStyle/>
          <a:p>
            <a:r>
              <a:rPr kumimoji="1" lang="ja-JP" altLang="en-US"/>
              <a:t>参考：</a:t>
            </a:r>
            <a:r>
              <a:rPr kumimoji="1" lang="en-US" altLang="ja-JP"/>
              <a:t>02. Microsoft 365 </a:t>
            </a:r>
            <a:r>
              <a:rPr kumimoji="1" lang="ja-JP" altLang="en-US"/>
              <a:t>の統合による管理の効率化とコスト削減</a:t>
            </a:r>
          </a:p>
        </p:txBody>
      </p:sp>
      <p:sp>
        <p:nvSpPr>
          <p:cNvPr id="7" name="テキスト プレースホルダー 6">
            <a:extLst>
              <a:ext uri="{FF2B5EF4-FFF2-40B4-BE49-F238E27FC236}">
                <a16:creationId xmlns:a16="http://schemas.microsoft.com/office/drawing/2014/main" id="{B24F5928-9409-BA14-63A3-6DDC533C93E9}"/>
              </a:ext>
            </a:extLst>
          </p:cNvPr>
          <p:cNvSpPr>
            <a:spLocks noGrp="1"/>
          </p:cNvSpPr>
          <p:nvPr>
            <p:ph type="body" sz="quarter" idx="11"/>
          </p:nvPr>
        </p:nvSpPr>
        <p:spPr>
          <a:xfrm>
            <a:off x="263132" y="690627"/>
            <a:ext cx="11665736" cy="840230"/>
          </a:xfrm>
        </p:spPr>
        <p:txBody>
          <a:bodyPr/>
          <a:lstStyle/>
          <a:p>
            <a:r>
              <a:rPr lang="en-US" altLang="ja-JP"/>
              <a:t>M365 Business Premium</a:t>
            </a:r>
            <a:r>
              <a:rPr lang="ja-JP" altLang="en-US"/>
              <a:t>・</a:t>
            </a:r>
            <a:r>
              <a:rPr lang="en-US" altLang="ja-JP"/>
              <a:t>M365 E3</a:t>
            </a:r>
            <a:r>
              <a:rPr lang="ja-JP" altLang="en-US"/>
              <a:t>・</a:t>
            </a:r>
            <a:r>
              <a:rPr lang="en-US" altLang="ja-JP"/>
              <a:t>M365 E5 </a:t>
            </a:r>
            <a:r>
              <a:rPr lang="ja-JP" altLang="en-US"/>
              <a:t>であれば</a:t>
            </a:r>
            <a:endParaRPr lang="en-US" altLang="ja-JP"/>
          </a:p>
          <a:p>
            <a:r>
              <a:rPr lang="ja-JP" altLang="en-US"/>
              <a:t>追加料金なしで</a:t>
            </a:r>
            <a:r>
              <a:rPr lang="en-US" altLang="ja-JP"/>
              <a:t> Microsoft Intune </a:t>
            </a:r>
            <a:r>
              <a:rPr lang="ja-JP" altLang="en-US"/>
              <a:t>の利用が可能</a:t>
            </a:r>
          </a:p>
        </p:txBody>
      </p:sp>
      <p:graphicFrame>
        <p:nvGraphicFramePr>
          <p:cNvPr id="8" name="表 4">
            <a:extLst>
              <a:ext uri="{FF2B5EF4-FFF2-40B4-BE49-F238E27FC236}">
                <a16:creationId xmlns:a16="http://schemas.microsoft.com/office/drawing/2014/main" id="{08422B9A-9FAE-9640-3A81-6989B6FA8974}"/>
              </a:ext>
            </a:extLst>
          </p:cNvPr>
          <p:cNvGraphicFramePr>
            <a:graphicFrameLocks noGrp="1"/>
          </p:cNvGraphicFramePr>
          <p:nvPr>
            <p:extLst>
              <p:ext uri="{D42A27DB-BD31-4B8C-83A1-F6EECF244321}">
                <p14:modId xmlns:p14="http://schemas.microsoft.com/office/powerpoint/2010/main" val="1172589023"/>
              </p:ext>
            </p:extLst>
          </p:nvPr>
        </p:nvGraphicFramePr>
        <p:xfrm>
          <a:off x="396809" y="1615067"/>
          <a:ext cx="11389529" cy="4861236"/>
        </p:xfrm>
        <a:graphic>
          <a:graphicData uri="http://schemas.openxmlformats.org/drawingml/2006/table">
            <a:tbl>
              <a:tblPr firstRow="1" bandRow="1">
                <a:tableStyleId>{5940675A-B579-460E-94D1-54222C63F5DA}</a:tableStyleId>
              </a:tblPr>
              <a:tblGrid>
                <a:gridCol w="1695432">
                  <a:extLst>
                    <a:ext uri="{9D8B030D-6E8A-4147-A177-3AD203B41FA5}">
                      <a16:colId xmlns:a16="http://schemas.microsoft.com/office/drawing/2014/main" val="1742729447"/>
                    </a:ext>
                  </a:extLst>
                </a:gridCol>
                <a:gridCol w="4182036">
                  <a:extLst>
                    <a:ext uri="{9D8B030D-6E8A-4147-A177-3AD203B41FA5}">
                      <a16:colId xmlns:a16="http://schemas.microsoft.com/office/drawing/2014/main" val="4186658820"/>
                    </a:ext>
                  </a:extLst>
                </a:gridCol>
                <a:gridCol w="3518226">
                  <a:extLst>
                    <a:ext uri="{9D8B030D-6E8A-4147-A177-3AD203B41FA5}">
                      <a16:colId xmlns:a16="http://schemas.microsoft.com/office/drawing/2014/main" val="1880879958"/>
                    </a:ext>
                  </a:extLst>
                </a:gridCol>
                <a:gridCol w="1993835">
                  <a:extLst>
                    <a:ext uri="{9D8B030D-6E8A-4147-A177-3AD203B41FA5}">
                      <a16:colId xmlns:a16="http://schemas.microsoft.com/office/drawing/2014/main" val="1182190850"/>
                    </a:ext>
                  </a:extLst>
                </a:gridCol>
              </a:tblGrid>
              <a:tr h="316292">
                <a:tc>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b="1">
                          <a:solidFill>
                            <a:schemeClr val="bg1"/>
                          </a:solidFill>
                          <a:latin typeface="Meiryo" panose="020B0604030504040204" pitchFamily="34" charset="-128"/>
                          <a:ea typeface="Meiryo" panose="020B0604030504040204" pitchFamily="34" charset="-128"/>
                        </a:rPr>
                        <a:t>プラン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tc>
                  <a:txBody>
                    <a:bodyPr/>
                    <a:lstStyle/>
                    <a:p>
                      <a:pPr algn="ctr">
                        <a:lnSpc>
                          <a:spcPct val="120000"/>
                        </a:lnSpc>
                      </a:pPr>
                      <a:r>
                        <a:rPr kumimoji="1" lang="ja-JP" altLang="en-US" sz="1200" b="1">
                          <a:solidFill>
                            <a:schemeClr val="bg1"/>
                          </a:solidFill>
                          <a:latin typeface="Meiryo" panose="020B0604030504040204" pitchFamily="34" charset="-128"/>
                          <a:ea typeface="Meiryo" panose="020B0604030504040204" pitchFamily="34" charset="-128"/>
                        </a:rPr>
                        <a:t>価格（月額</a:t>
                      </a:r>
                      <a:r>
                        <a:rPr kumimoji="1" lang="en-US" altLang="ja-JP" sz="1200" b="1">
                          <a:solidFill>
                            <a:schemeClr val="bg1"/>
                          </a:solidFill>
                          <a:latin typeface="Meiryo" panose="020B0604030504040204" pitchFamily="34" charset="-128"/>
                          <a:ea typeface="Meiryo" panose="020B0604030504040204" pitchFamily="34" charset="-128"/>
                        </a:rPr>
                        <a:t>1</a:t>
                      </a:r>
                      <a:r>
                        <a:rPr kumimoji="1" lang="ja-JP" altLang="en-US" sz="1200" b="1">
                          <a:solidFill>
                            <a:schemeClr val="bg1"/>
                          </a:solidFill>
                          <a:latin typeface="Meiryo" panose="020B0604030504040204" pitchFamily="34" charset="-128"/>
                          <a:ea typeface="Meiryo" panose="020B0604030504040204" pitchFamily="34" charset="-128"/>
                        </a:rPr>
                        <a:t>ユーザーあたり）</a:t>
                      </a:r>
                      <a:endParaRPr kumimoji="1" lang="en-US" altLang="ja-JP" sz="1200" b="1">
                        <a:solidFill>
                          <a:schemeClr val="bg1"/>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tc>
                  <a:txBody>
                    <a:bodyPr/>
                    <a:lstStyle/>
                    <a:p>
                      <a:pPr algn="ctr">
                        <a:lnSpc>
                          <a:spcPct val="120000"/>
                        </a:lnSpc>
                      </a:pPr>
                      <a:r>
                        <a:rPr kumimoji="1" lang="en-US" altLang="ja-JP" sz="1200" b="1">
                          <a:solidFill>
                            <a:schemeClr val="bg1"/>
                          </a:solidFill>
                          <a:latin typeface="Meiryo" panose="020B0604030504040204" pitchFamily="34" charset="-128"/>
                          <a:ea typeface="Meiryo" panose="020B0604030504040204" pitchFamily="34" charset="-128"/>
                        </a:rPr>
                        <a:t>Intune </a:t>
                      </a:r>
                      <a:r>
                        <a:rPr kumimoji="1" lang="ja-JP" altLang="en-US" sz="1200" b="1">
                          <a:solidFill>
                            <a:schemeClr val="bg1"/>
                          </a:solidFill>
                          <a:latin typeface="Meiryo" panose="020B0604030504040204" pitchFamily="34" charset="-128"/>
                          <a:ea typeface="Meiryo" panose="020B0604030504040204" pitchFamily="34" charset="-128"/>
                        </a:rPr>
                        <a:t>利用可否</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val="1662292689"/>
                  </a:ext>
                </a:extLst>
              </a:tr>
              <a:tr h="568118">
                <a:tc rowSpan="3">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一般企業向け</a:t>
                      </a:r>
                      <a:endParaRPr kumimoji="1" lang="en-US" altLang="ja-JP" sz="120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300</a:t>
                      </a: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名以下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365 Business Basic</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¥750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69718951"/>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365 Business Standard</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¥1,560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58116030"/>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365 Business Premium</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¥2,750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793306993"/>
                  </a:ext>
                </a:extLst>
              </a:tr>
              <a:tr h="568118">
                <a:tc rowSpan="5">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大手企業向け</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Office 365 E1</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¥1,250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65859376"/>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Office 365 E3 </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¥2,880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3077561"/>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Office 365 E5</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¥4,750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84228518"/>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365 E3</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¥4,500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46003668"/>
                  </a:ext>
                </a:extLst>
              </a:tr>
              <a:tr h="568118">
                <a:tc vMerge="1">
                  <a:txBody>
                    <a:bodyPr/>
                    <a:lstStyle/>
                    <a:p>
                      <a:pPr algn="ctr">
                        <a:lnSpc>
                          <a:spcPct val="120000"/>
                        </a:lnSpc>
                      </a:pP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Microsoft 365 E5</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en-US" altLang="ja-JP" sz="1200">
                          <a:solidFill>
                            <a:schemeClr val="tx1">
                              <a:lumMod val="75000"/>
                              <a:lumOff val="25000"/>
                            </a:schemeClr>
                          </a:solidFill>
                          <a:latin typeface="Meiryo" panose="020B0604030504040204" pitchFamily="34" charset="-128"/>
                          <a:ea typeface="Meiryo" panose="020B0604030504040204" pitchFamily="34" charset="-128"/>
                        </a:rPr>
                        <a:t>¥7,130</a:t>
                      </a:r>
                      <a:endParaRPr kumimoji="1" lang="ja-JP" altLang="en-US" sz="12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tc>
                  <a:txBody>
                    <a:bodyPr/>
                    <a:lstStyle/>
                    <a:p>
                      <a:pPr algn="ctr">
                        <a:lnSpc>
                          <a:spcPct val="12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3897013950"/>
                  </a:ext>
                </a:extLst>
              </a:tr>
            </a:tbl>
          </a:graphicData>
        </a:graphic>
      </p:graphicFrame>
      <p:sp>
        <p:nvSpPr>
          <p:cNvPr id="9" name="正方形/長方形 8">
            <a:extLst>
              <a:ext uri="{FF2B5EF4-FFF2-40B4-BE49-F238E27FC236}">
                <a16:creationId xmlns:a16="http://schemas.microsoft.com/office/drawing/2014/main" id="{80B8F69E-77B0-D0F5-FBF0-415B7571B972}"/>
              </a:ext>
            </a:extLst>
          </p:cNvPr>
          <p:cNvSpPr/>
          <p:nvPr/>
        </p:nvSpPr>
        <p:spPr>
          <a:xfrm>
            <a:off x="9781562" y="3063471"/>
            <a:ext cx="2004775" cy="568961"/>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084EFC5-F304-4144-9B57-FB504FFBFEBA}"/>
              </a:ext>
            </a:extLst>
          </p:cNvPr>
          <p:cNvSpPr/>
          <p:nvPr/>
        </p:nvSpPr>
        <p:spPr>
          <a:xfrm>
            <a:off x="9790416" y="5346675"/>
            <a:ext cx="2004775" cy="1129628"/>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85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B6BA9A24-EB6E-FEF4-DFC6-EF19AE98BBD3}"/>
              </a:ext>
            </a:extLst>
          </p:cNvPr>
          <p:cNvSpPr>
            <a:spLocks noGrp="1"/>
          </p:cNvSpPr>
          <p:nvPr>
            <p:ph type="body" sz="quarter" idx="15"/>
          </p:nvPr>
        </p:nvSpPr>
        <p:spPr>
          <a:xfrm>
            <a:off x="413588" y="269809"/>
            <a:ext cx="11074573" cy="291618"/>
          </a:xfrm>
        </p:spPr>
        <p:txBody>
          <a:bodyPr/>
          <a:lstStyle/>
          <a:p>
            <a:r>
              <a:rPr kumimoji="1" lang="ja-JP" altLang="en-US"/>
              <a:t>参考：</a:t>
            </a:r>
            <a:r>
              <a:rPr kumimoji="1" lang="en-US" altLang="ja-JP"/>
              <a:t>03. </a:t>
            </a:r>
            <a:r>
              <a:rPr kumimoji="1" lang="ja-JP" altLang="en-US"/>
              <a:t>ゼロトラストセキュリティの実現とは？</a:t>
            </a:r>
          </a:p>
        </p:txBody>
      </p:sp>
      <p:sp>
        <p:nvSpPr>
          <p:cNvPr id="2" name="テキスト プレースホルダー 1">
            <a:extLst>
              <a:ext uri="{FF2B5EF4-FFF2-40B4-BE49-F238E27FC236}">
                <a16:creationId xmlns:a16="http://schemas.microsoft.com/office/drawing/2014/main" id="{C180D0EE-B534-5D02-DA42-FAF692B4C038}"/>
              </a:ext>
            </a:extLst>
          </p:cNvPr>
          <p:cNvSpPr>
            <a:spLocks noGrp="1"/>
          </p:cNvSpPr>
          <p:nvPr>
            <p:ph type="body" sz="quarter" idx="11"/>
          </p:nvPr>
        </p:nvSpPr>
        <p:spPr>
          <a:xfrm>
            <a:off x="263132" y="690627"/>
            <a:ext cx="11665736" cy="452432"/>
          </a:xfrm>
        </p:spPr>
        <p:txBody>
          <a:bodyPr/>
          <a:lstStyle/>
          <a:p>
            <a:r>
              <a:rPr kumimoji="1" lang="ja-JP" altLang="en-US"/>
              <a:t>「社内＝信頼できる」という時代ではなくなり、エンドポイントを保護・管理することに集中するセキュリティ</a:t>
            </a:r>
          </a:p>
        </p:txBody>
      </p:sp>
      <p:sp>
        <p:nvSpPr>
          <p:cNvPr id="6" name="正方形/長方形 5">
            <a:extLst>
              <a:ext uri="{FF2B5EF4-FFF2-40B4-BE49-F238E27FC236}">
                <a16:creationId xmlns:a16="http://schemas.microsoft.com/office/drawing/2014/main" id="{89958666-E790-7492-86DB-8CB319BB18FC}"/>
              </a:ext>
            </a:extLst>
          </p:cNvPr>
          <p:cNvSpPr/>
          <p:nvPr/>
        </p:nvSpPr>
        <p:spPr>
          <a:xfrm>
            <a:off x="6479993" y="1657831"/>
            <a:ext cx="5333265" cy="1984256"/>
          </a:xfrm>
          <a:prstGeom prst="rect">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三角形 6">
            <a:extLst>
              <a:ext uri="{FF2B5EF4-FFF2-40B4-BE49-F238E27FC236}">
                <a16:creationId xmlns:a16="http://schemas.microsoft.com/office/drawing/2014/main" id="{67DED4C1-0F63-310C-508E-72985C54BDA4}"/>
              </a:ext>
            </a:extLst>
          </p:cNvPr>
          <p:cNvSpPr/>
          <p:nvPr/>
        </p:nvSpPr>
        <p:spPr>
          <a:xfrm>
            <a:off x="815409" y="4674030"/>
            <a:ext cx="1242131" cy="938114"/>
          </a:xfrm>
          <a:prstGeom prst="triangl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ユーザー 枠線">
            <a:extLst>
              <a:ext uri="{FF2B5EF4-FFF2-40B4-BE49-F238E27FC236}">
                <a16:creationId xmlns:a16="http://schemas.microsoft.com/office/drawing/2014/main" id="{07EF4602-0920-C0AC-C8D6-C020560CB7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8623" y="4925093"/>
            <a:ext cx="755703" cy="755703"/>
          </a:xfrm>
          <a:prstGeom prst="rect">
            <a:avLst/>
          </a:prstGeom>
        </p:spPr>
      </p:pic>
      <p:pic>
        <p:nvPicPr>
          <p:cNvPr id="9" name="グラフィックス 8" descr="コンピューター 単色塗りつぶし">
            <a:extLst>
              <a:ext uri="{FF2B5EF4-FFF2-40B4-BE49-F238E27FC236}">
                <a16:creationId xmlns:a16="http://schemas.microsoft.com/office/drawing/2014/main" id="{6D229C68-EB96-B694-8840-11BF3E22B31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5871"/>
          <a:stretch/>
        </p:blipFill>
        <p:spPr>
          <a:xfrm>
            <a:off x="3146287" y="4216948"/>
            <a:ext cx="608144" cy="1781907"/>
          </a:xfrm>
          <a:prstGeom prst="rect">
            <a:avLst/>
          </a:prstGeom>
        </p:spPr>
      </p:pic>
      <p:pic>
        <p:nvPicPr>
          <p:cNvPr id="10" name="グラフィックス 9" descr="コンピューター 枠線">
            <a:extLst>
              <a:ext uri="{FF2B5EF4-FFF2-40B4-BE49-F238E27FC236}">
                <a16:creationId xmlns:a16="http://schemas.microsoft.com/office/drawing/2014/main" id="{C64D1E9B-E4EA-0A9D-9D50-18D2AE808C7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5871"/>
          <a:stretch/>
        </p:blipFill>
        <p:spPr>
          <a:xfrm>
            <a:off x="2689380" y="4598936"/>
            <a:ext cx="456907" cy="1338773"/>
          </a:xfrm>
          <a:prstGeom prst="rect">
            <a:avLst/>
          </a:prstGeom>
        </p:spPr>
      </p:pic>
      <p:pic>
        <p:nvPicPr>
          <p:cNvPr id="11" name="グラフィックス 10" descr="コンピューター 枠線">
            <a:extLst>
              <a:ext uri="{FF2B5EF4-FFF2-40B4-BE49-F238E27FC236}">
                <a16:creationId xmlns:a16="http://schemas.microsoft.com/office/drawing/2014/main" id="{EFE0A82A-82EE-B59A-B76B-57CD1ED3D1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7063" y="4718202"/>
            <a:ext cx="1106424" cy="1106424"/>
          </a:xfrm>
          <a:prstGeom prst="rect">
            <a:avLst/>
          </a:prstGeom>
        </p:spPr>
      </p:pic>
      <p:sp>
        <p:nvSpPr>
          <p:cNvPr id="12" name="正方形/長方形 11">
            <a:extLst>
              <a:ext uri="{FF2B5EF4-FFF2-40B4-BE49-F238E27FC236}">
                <a16:creationId xmlns:a16="http://schemas.microsoft.com/office/drawing/2014/main" id="{133565EC-0248-BF75-27BF-1A3765FF4EE2}"/>
              </a:ext>
            </a:extLst>
          </p:cNvPr>
          <p:cNvSpPr/>
          <p:nvPr/>
        </p:nvSpPr>
        <p:spPr>
          <a:xfrm>
            <a:off x="266449" y="3901953"/>
            <a:ext cx="5682412" cy="2632526"/>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7E5C3F58-FE12-5609-21D2-0619F769E3B9}"/>
              </a:ext>
            </a:extLst>
          </p:cNvPr>
          <p:cNvCxnSpPr>
            <a:cxnSpLocks/>
          </p:cNvCxnSpPr>
          <p:nvPr/>
        </p:nvCxnSpPr>
        <p:spPr>
          <a:xfrm>
            <a:off x="494378" y="5937709"/>
            <a:ext cx="496910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06257DA-28C2-68EA-9D99-C0E2E7C869D5}"/>
              </a:ext>
            </a:extLst>
          </p:cNvPr>
          <p:cNvCxnSpPr/>
          <p:nvPr/>
        </p:nvCxnSpPr>
        <p:spPr>
          <a:xfrm>
            <a:off x="1436474"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CD3FD75-A6B8-9CC7-1162-9AEC1E3A63F2}"/>
              </a:ext>
            </a:extLst>
          </p:cNvPr>
          <p:cNvCxnSpPr/>
          <p:nvPr/>
        </p:nvCxnSpPr>
        <p:spPr>
          <a:xfrm>
            <a:off x="3219626"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0841755B-8ED1-60D0-9C75-F46FA324346F}"/>
              </a:ext>
            </a:extLst>
          </p:cNvPr>
          <p:cNvCxnSpPr/>
          <p:nvPr/>
        </p:nvCxnSpPr>
        <p:spPr>
          <a:xfrm>
            <a:off x="4910275" y="5697746"/>
            <a:ext cx="0" cy="2432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D4AA8F9C-6D24-330D-BF2B-0610555E212D}"/>
              </a:ext>
            </a:extLst>
          </p:cNvPr>
          <p:cNvSpPr txBox="1"/>
          <p:nvPr/>
        </p:nvSpPr>
        <p:spPr>
          <a:xfrm>
            <a:off x="755704" y="5998855"/>
            <a:ext cx="1441420"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アカウント管理</a:t>
            </a:r>
          </a:p>
        </p:txBody>
      </p:sp>
      <p:sp>
        <p:nvSpPr>
          <p:cNvPr id="18" name="テキスト ボックス 17">
            <a:extLst>
              <a:ext uri="{FF2B5EF4-FFF2-40B4-BE49-F238E27FC236}">
                <a16:creationId xmlns:a16="http://schemas.microsoft.com/office/drawing/2014/main" id="{1E62054F-6DB7-1531-1F3A-B74AC5E9A230}"/>
              </a:ext>
            </a:extLst>
          </p:cNvPr>
          <p:cNvSpPr txBox="1"/>
          <p:nvPr/>
        </p:nvSpPr>
        <p:spPr>
          <a:xfrm>
            <a:off x="2539536" y="5989462"/>
            <a:ext cx="1980029"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サーバ、業務システム</a:t>
            </a:r>
          </a:p>
        </p:txBody>
      </p:sp>
      <p:pic>
        <p:nvPicPr>
          <p:cNvPr id="19" name="グラフィックス 18" descr="レンガ造りの壁 単色塗りつぶし">
            <a:extLst>
              <a:ext uri="{FF2B5EF4-FFF2-40B4-BE49-F238E27FC236}">
                <a16:creationId xmlns:a16="http://schemas.microsoft.com/office/drawing/2014/main" id="{B5084969-DF08-EA0F-0E07-BE0CA62C29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1507" y="3575132"/>
            <a:ext cx="624548" cy="624548"/>
          </a:xfrm>
          <a:prstGeom prst="rect">
            <a:avLst/>
          </a:prstGeom>
        </p:spPr>
      </p:pic>
      <p:pic>
        <p:nvPicPr>
          <p:cNvPr id="20" name="グラフィックス 19" descr="雲 枠線">
            <a:extLst>
              <a:ext uri="{FF2B5EF4-FFF2-40B4-BE49-F238E27FC236}">
                <a16:creationId xmlns:a16="http://schemas.microsoft.com/office/drawing/2014/main" id="{3F9B6769-EB72-D25A-9B3E-DED1BA996B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5411" y="2470013"/>
            <a:ext cx="1106424" cy="1106424"/>
          </a:xfrm>
          <a:prstGeom prst="rect">
            <a:avLst/>
          </a:prstGeom>
        </p:spPr>
      </p:pic>
      <p:grpSp>
        <p:nvGrpSpPr>
          <p:cNvPr id="21" name="グループ化 20">
            <a:extLst>
              <a:ext uri="{FF2B5EF4-FFF2-40B4-BE49-F238E27FC236}">
                <a16:creationId xmlns:a16="http://schemas.microsoft.com/office/drawing/2014/main" id="{560AE3C3-0990-ED32-7CBF-8DBB2D85EF58}"/>
              </a:ext>
            </a:extLst>
          </p:cNvPr>
          <p:cNvGrpSpPr/>
          <p:nvPr/>
        </p:nvGrpSpPr>
        <p:grpSpPr>
          <a:xfrm>
            <a:off x="583652" y="1340222"/>
            <a:ext cx="2992888" cy="932450"/>
            <a:chOff x="583652" y="1340222"/>
            <a:chExt cx="2992888" cy="932450"/>
          </a:xfrm>
        </p:grpSpPr>
        <p:sp>
          <p:nvSpPr>
            <p:cNvPr id="22" name="円/楕円 21">
              <a:extLst>
                <a:ext uri="{FF2B5EF4-FFF2-40B4-BE49-F238E27FC236}">
                  <a16:creationId xmlns:a16="http://schemas.microsoft.com/office/drawing/2014/main" id="{2EBC1118-5777-2907-3D99-F10744ED7331}"/>
                </a:ext>
              </a:extLst>
            </p:cNvPr>
            <p:cNvSpPr/>
            <p:nvPr/>
          </p:nvSpPr>
          <p:spPr>
            <a:xfrm>
              <a:off x="584041" y="1340222"/>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9341432-730D-2672-1261-BCD965A40F87}"/>
                </a:ext>
              </a:extLst>
            </p:cNvPr>
            <p:cNvSpPr txBox="1"/>
            <p:nvPr/>
          </p:nvSpPr>
          <p:spPr>
            <a:xfrm>
              <a:off x="583652" y="1688379"/>
              <a:ext cx="973343" cy="276999"/>
            </a:xfrm>
            <a:prstGeom prst="rect">
              <a:avLst/>
            </a:prstGeom>
            <a:noFill/>
          </p:spPr>
          <p:txBody>
            <a:bodyPr wrap="none" rtlCol="0">
              <a:spAutoFit/>
            </a:bodyPr>
            <a:lstStyle/>
            <a:p>
              <a:r>
                <a:rPr kumimoji="1" lang="en-US" altLang="ja-JP" sz="1200" b="1">
                  <a:solidFill>
                    <a:schemeClr val="accent1"/>
                  </a:solidFill>
                  <a:latin typeface="Meiryo" panose="020B0604030504040204" pitchFamily="34" charset="-128"/>
                  <a:ea typeface="Meiryo" panose="020B0604030504040204" pitchFamily="34" charset="-128"/>
                </a:rPr>
                <a:t>Office365</a:t>
              </a:r>
              <a:endParaRPr kumimoji="1" lang="ja-JP" altLang="en-US" sz="1200" b="1">
                <a:solidFill>
                  <a:schemeClr val="accent1"/>
                </a:solidFill>
                <a:latin typeface="Meiryo" panose="020B0604030504040204" pitchFamily="34" charset="-128"/>
                <a:ea typeface="Meiryo" panose="020B0604030504040204" pitchFamily="34" charset="-128"/>
              </a:endParaRPr>
            </a:p>
          </p:txBody>
        </p:sp>
        <p:sp>
          <p:nvSpPr>
            <p:cNvPr id="24" name="円/楕円 23">
              <a:extLst>
                <a:ext uri="{FF2B5EF4-FFF2-40B4-BE49-F238E27FC236}">
                  <a16:creationId xmlns:a16="http://schemas.microsoft.com/office/drawing/2014/main" id="{C98CF2A5-88CE-F613-BFB9-CB54D235AEA8}"/>
                </a:ext>
              </a:extLst>
            </p:cNvPr>
            <p:cNvSpPr/>
            <p:nvPr/>
          </p:nvSpPr>
          <p:spPr>
            <a:xfrm>
              <a:off x="1589512" y="1340222"/>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1341703-B092-437B-2E90-27D9A1061391}"/>
                </a:ext>
              </a:extLst>
            </p:cNvPr>
            <p:cNvSpPr txBox="1"/>
            <p:nvPr/>
          </p:nvSpPr>
          <p:spPr>
            <a:xfrm>
              <a:off x="1528210" y="1564379"/>
              <a:ext cx="1071768" cy="461665"/>
            </a:xfrm>
            <a:prstGeom prst="rect">
              <a:avLst/>
            </a:prstGeom>
            <a:noFill/>
          </p:spPr>
          <p:txBody>
            <a:bodyPr wrap="none" rtlCol="0">
              <a:spAutoFit/>
            </a:bodyPr>
            <a:lstStyle/>
            <a:p>
              <a:pPr algn="ctr"/>
              <a:r>
                <a:rPr kumimoji="1" lang="en-US" altLang="ja-JP" sz="1200" b="1">
                  <a:solidFill>
                    <a:schemeClr val="accent1"/>
                  </a:solidFill>
                  <a:latin typeface="Meiryo" panose="020B0604030504040204" pitchFamily="34" charset="-128"/>
                  <a:ea typeface="Meiryo" panose="020B0604030504040204" pitchFamily="34" charset="-128"/>
                </a:rPr>
                <a:t>Google</a:t>
              </a:r>
            </a:p>
            <a:p>
              <a:pPr algn="ctr"/>
              <a:r>
                <a:rPr kumimoji="1" lang="en-US" altLang="ja-JP" sz="1200" b="1">
                  <a:solidFill>
                    <a:schemeClr val="accent1"/>
                  </a:solidFill>
                  <a:latin typeface="Meiryo" panose="020B0604030504040204" pitchFamily="34" charset="-128"/>
                  <a:ea typeface="Meiryo" panose="020B0604030504040204" pitchFamily="34" charset="-128"/>
                </a:rPr>
                <a:t>Workspace</a:t>
              </a:r>
              <a:endParaRPr kumimoji="1" lang="ja-JP" altLang="en-US" sz="1200" b="1">
                <a:solidFill>
                  <a:schemeClr val="accent1"/>
                </a:solidFill>
                <a:latin typeface="Meiryo" panose="020B0604030504040204" pitchFamily="34" charset="-128"/>
                <a:ea typeface="Meiryo" panose="020B0604030504040204" pitchFamily="34" charset="-128"/>
              </a:endParaRPr>
            </a:p>
          </p:txBody>
        </p:sp>
        <p:sp>
          <p:nvSpPr>
            <p:cNvPr id="26" name="円/楕円 25">
              <a:extLst>
                <a:ext uri="{FF2B5EF4-FFF2-40B4-BE49-F238E27FC236}">
                  <a16:creationId xmlns:a16="http://schemas.microsoft.com/office/drawing/2014/main" id="{C6985B32-9093-8539-6DB7-0B6473600E7F}"/>
                </a:ext>
              </a:extLst>
            </p:cNvPr>
            <p:cNvSpPr/>
            <p:nvPr/>
          </p:nvSpPr>
          <p:spPr>
            <a:xfrm>
              <a:off x="2589767" y="1345241"/>
              <a:ext cx="949163" cy="927431"/>
            </a:xfrm>
            <a:prstGeom prst="ellipse">
              <a:avLst/>
            </a:prstGeom>
            <a:solidFill>
              <a:schemeClr val="accent5">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D10BBBF-B8C4-447D-A4A2-AFD8C140F7FB}"/>
                </a:ext>
              </a:extLst>
            </p:cNvPr>
            <p:cNvSpPr txBox="1"/>
            <p:nvPr/>
          </p:nvSpPr>
          <p:spPr>
            <a:xfrm>
              <a:off x="2552157" y="1685008"/>
              <a:ext cx="1024383" cy="276999"/>
            </a:xfrm>
            <a:prstGeom prst="rect">
              <a:avLst/>
            </a:prstGeom>
            <a:noFill/>
          </p:spPr>
          <p:txBody>
            <a:bodyPr wrap="none" rtlCol="0">
              <a:spAutoFit/>
            </a:bodyPr>
            <a:lstStyle/>
            <a:p>
              <a:pPr algn="ctr"/>
              <a:r>
                <a:rPr kumimoji="1" lang="en-US" altLang="ja-JP" sz="1200" b="1">
                  <a:solidFill>
                    <a:schemeClr val="accent1"/>
                  </a:solidFill>
                  <a:latin typeface="Meiryo" panose="020B0604030504040204" pitchFamily="34" charset="-128"/>
                  <a:ea typeface="Meiryo" panose="020B0604030504040204" pitchFamily="34" charset="-128"/>
                </a:rPr>
                <a:t>Salesforce</a:t>
              </a:r>
              <a:endParaRPr kumimoji="1" lang="ja-JP" altLang="en-US" sz="1200" b="1">
                <a:solidFill>
                  <a:schemeClr val="accent1"/>
                </a:solidFill>
                <a:latin typeface="Meiryo" panose="020B0604030504040204" pitchFamily="34" charset="-128"/>
                <a:ea typeface="Meiryo" panose="020B0604030504040204" pitchFamily="34" charset="-128"/>
              </a:endParaRPr>
            </a:p>
          </p:txBody>
        </p:sp>
      </p:grpSp>
      <p:cxnSp>
        <p:nvCxnSpPr>
          <p:cNvPr id="28" name="直線コネクタ 27">
            <a:extLst>
              <a:ext uri="{FF2B5EF4-FFF2-40B4-BE49-F238E27FC236}">
                <a16:creationId xmlns:a16="http://schemas.microsoft.com/office/drawing/2014/main" id="{AF4683A8-8C1B-E177-8B4C-2E41AC207FC5}"/>
              </a:ext>
            </a:extLst>
          </p:cNvPr>
          <p:cNvCxnSpPr/>
          <p:nvPr/>
        </p:nvCxnSpPr>
        <p:spPr>
          <a:xfrm>
            <a:off x="1015588" y="3306971"/>
            <a:ext cx="0" cy="3561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FE92076-C770-7A34-1559-A408497EB0D7}"/>
              </a:ext>
            </a:extLst>
          </p:cNvPr>
          <p:cNvCxnSpPr/>
          <p:nvPr/>
        </p:nvCxnSpPr>
        <p:spPr>
          <a:xfrm>
            <a:off x="1015588" y="2345355"/>
            <a:ext cx="0" cy="35613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41CA33B2-C632-052F-933A-BA5E8202111E}"/>
              </a:ext>
            </a:extLst>
          </p:cNvPr>
          <p:cNvCxnSpPr>
            <a:cxnSpLocks/>
          </p:cNvCxnSpPr>
          <p:nvPr/>
        </p:nvCxnSpPr>
        <p:spPr>
          <a:xfrm flipH="1">
            <a:off x="1015588" y="2340183"/>
            <a:ext cx="1041952" cy="3613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69FE9E7E-5DD0-99ED-6D05-49FADC0EA61C}"/>
              </a:ext>
            </a:extLst>
          </p:cNvPr>
          <p:cNvCxnSpPr>
            <a:cxnSpLocks/>
          </p:cNvCxnSpPr>
          <p:nvPr/>
        </p:nvCxnSpPr>
        <p:spPr>
          <a:xfrm flipH="1">
            <a:off x="1013781" y="2343668"/>
            <a:ext cx="2050567" cy="35782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24616DA-5B9F-2316-1C4D-B314126E3BA6}"/>
              </a:ext>
            </a:extLst>
          </p:cNvPr>
          <p:cNvSpPr txBox="1"/>
          <p:nvPr/>
        </p:nvSpPr>
        <p:spPr>
          <a:xfrm>
            <a:off x="1401492" y="4008747"/>
            <a:ext cx="1082348"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信頼ゾーン</a:t>
            </a:r>
          </a:p>
        </p:txBody>
      </p:sp>
      <p:sp>
        <p:nvSpPr>
          <p:cNvPr id="33" name="テキスト ボックス 32">
            <a:extLst>
              <a:ext uri="{FF2B5EF4-FFF2-40B4-BE49-F238E27FC236}">
                <a16:creationId xmlns:a16="http://schemas.microsoft.com/office/drawing/2014/main" id="{2797EB62-2AB7-0826-BB1A-52AA5B4A39C7}"/>
              </a:ext>
            </a:extLst>
          </p:cNvPr>
          <p:cNvSpPr txBox="1"/>
          <p:nvPr/>
        </p:nvSpPr>
        <p:spPr>
          <a:xfrm>
            <a:off x="1408337" y="3508965"/>
            <a:ext cx="1261884" cy="307777"/>
          </a:xfrm>
          <a:prstGeom prst="rect">
            <a:avLst/>
          </a:prstGeom>
          <a:noFill/>
        </p:spPr>
        <p:txBody>
          <a:bodyPr wrap="none" rtlCol="0">
            <a:spAutoFit/>
          </a:bodyPr>
          <a:lstStyle/>
          <a:p>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非信頼ゾーン</a:t>
            </a:r>
          </a:p>
        </p:txBody>
      </p:sp>
      <p:pic>
        <p:nvPicPr>
          <p:cNvPr id="34" name="グラフィックス 33" descr="悪魔の顔 (塗りつぶしなし) 単色塗りつぶし">
            <a:extLst>
              <a:ext uri="{FF2B5EF4-FFF2-40B4-BE49-F238E27FC236}">
                <a16:creationId xmlns:a16="http://schemas.microsoft.com/office/drawing/2014/main" id="{EF7F711D-87E7-ED36-43B8-9880B92A0D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68851" y="3166076"/>
            <a:ext cx="516155" cy="516155"/>
          </a:xfrm>
          <a:prstGeom prst="rect">
            <a:avLst/>
          </a:prstGeom>
        </p:spPr>
      </p:pic>
      <p:pic>
        <p:nvPicPr>
          <p:cNvPr id="35" name="グラフィックス 34" descr="ノート PC 枠線">
            <a:extLst>
              <a:ext uri="{FF2B5EF4-FFF2-40B4-BE49-F238E27FC236}">
                <a16:creationId xmlns:a16="http://schemas.microsoft.com/office/drawing/2014/main" id="{52181837-3FAF-29C6-C2CA-29741FD11E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32995" y="2069112"/>
            <a:ext cx="1106424" cy="1106424"/>
          </a:xfrm>
          <a:prstGeom prst="rect">
            <a:avLst/>
          </a:prstGeom>
        </p:spPr>
      </p:pic>
      <p:sp>
        <p:nvSpPr>
          <p:cNvPr id="36" name="テキスト ボックス 35">
            <a:extLst>
              <a:ext uri="{FF2B5EF4-FFF2-40B4-BE49-F238E27FC236}">
                <a16:creationId xmlns:a16="http://schemas.microsoft.com/office/drawing/2014/main" id="{025DA786-B09F-AEB1-581E-DE555FB07020}"/>
              </a:ext>
            </a:extLst>
          </p:cNvPr>
          <p:cNvSpPr txBox="1"/>
          <p:nvPr/>
        </p:nvSpPr>
        <p:spPr>
          <a:xfrm>
            <a:off x="3918219" y="1825344"/>
            <a:ext cx="1694696" cy="307777"/>
          </a:xfrm>
          <a:prstGeom prst="rect">
            <a:avLst/>
          </a:prstGeom>
          <a:noFill/>
        </p:spPr>
        <p:txBody>
          <a:bodyPr wrap="none" rtlCol="0">
            <a:spAutoFit/>
          </a:bodyPr>
          <a:lstStyle/>
          <a:p>
            <a:pPr algn="ct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社外</a:t>
            </a:r>
            <a:r>
              <a:rPr kumimoji="1" lang="en-US" altLang="ja-JP" sz="1400" b="1">
                <a:solidFill>
                  <a:schemeClr val="tx1">
                    <a:lumMod val="75000"/>
                    <a:lumOff val="25000"/>
                  </a:schemeClr>
                </a:solidFill>
                <a:latin typeface="Meiryo" panose="020B0604030504040204" pitchFamily="34" charset="-128"/>
                <a:ea typeface="Meiryo" panose="020B0604030504040204" pitchFamily="34" charset="-128"/>
              </a:rPr>
              <a:t>PC</a:t>
            </a: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・モバイル</a:t>
            </a:r>
          </a:p>
        </p:txBody>
      </p:sp>
      <p:cxnSp>
        <p:nvCxnSpPr>
          <p:cNvPr id="37" name="直線コネクタ 36">
            <a:extLst>
              <a:ext uri="{FF2B5EF4-FFF2-40B4-BE49-F238E27FC236}">
                <a16:creationId xmlns:a16="http://schemas.microsoft.com/office/drawing/2014/main" id="{6E392CCC-6833-DFA7-25B6-28A17B2C3330}"/>
              </a:ext>
            </a:extLst>
          </p:cNvPr>
          <p:cNvCxnSpPr>
            <a:cxnSpLocks/>
          </p:cNvCxnSpPr>
          <p:nvPr/>
        </p:nvCxnSpPr>
        <p:spPr>
          <a:xfrm flipH="1">
            <a:off x="4668543" y="3121431"/>
            <a:ext cx="1" cy="635909"/>
          </a:xfrm>
          <a:prstGeom prst="line">
            <a:avLst/>
          </a:prstGeom>
          <a:ln w="1905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B025CE35-FCE9-123A-0FE7-6A458FADC5BE}"/>
              </a:ext>
            </a:extLst>
          </p:cNvPr>
          <p:cNvSpPr txBox="1"/>
          <p:nvPr/>
        </p:nvSpPr>
        <p:spPr>
          <a:xfrm>
            <a:off x="4065885" y="3288776"/>
            <a:ext cx="585417" cy="307777"/>
          </a:xfrm>
          <a:prstGeom prst="rect">
            <a:avLst/>
          </a:prstGeom>
          <a:noFill/>
        </p:spPr>
        <p:txBody>
          <a:bodyPr wrap="none" rtlCol="0">
            <a:spAutoFit/>
          </a:bodyPr>
          <a:lstStyle/>
          <a:p>
            <a:pPr algn="ctr"/>
            <a:r>
              <a:rPr kumimoji="1" lang="en-US" altLang="ja-JP" sz="1400" b="1">
                <a:solidFill>
                  <a:schemeClr val="tx1">
                    <a:lumMod val="75000"/>
                    <a:lumOff val="25000"/>
                  </a:schemeClr>
                </a:solidFill>
                <a:latin typeface="Meiryo" panose="020B0604030504040204" pitchFamily="34" charset="-128"/>
                <a:ea typeface="Meiryo" panose="020B0604030504040204" pitchFamily="34" charset="-128"/>
              </a:rPr>
              <a:t>VPN</a:t>
            </a:r>
            <a:endParaRPr kumimoji="1" lang="ja-JP" altLang="en-US" sz="1400" b="1">
              <a:solidFill>
                <a:schemeClr val="tx1">
                  <a:lumMod val="75000"/>
                  <a:lumOff val="25000"/>
                </a:schemeClr>
              </a:solidFill>
              <a:latin typeface="Meiryo" panose="020B0604030504040204" pitchFamily="34" charset="-128"/>
              <a:ea typeface="Meiryo" panose="020B0604030504040204" pitchFamily="34" charset="-128"/>
            </a:endParaRPr>
          </a:p>
        </p:txBody>
      </p:sp>
      <p:cxnSp>
        <p:nvCxnSpPr>
          <p:cNvPr id="39" name="直線矢印コネクタ 38">
            <a:extLst>
              <a:ext uri="{FF2B5EF4-FFF2-40B4-BE49-F238E27FC236}">
                <a16:creationId xmlns:a16="http://schemas.microsoft.com/office/drawing/2014/main" id="{407C18BD-47AF-82E1-FC12-EF1F1C079C0C}"/>
              </a:ext>
            </a:extLst>
          </p:cNvPr>
          <p:cNvCxnSpPr>
            <a:cxnSpLocks/>
          </p:cNvCxnSpPr>
          <p:nvPr/>
        </p:nvCxnSpPr>
        <p:spPr>
          <a:xfrm flipH="1">
            <a:off x="4806559" y="3409827"/>
            <a:ext cx="590075" cy="0"/>
          </a:xfrm>
          <a:prstGeom prst="straightConnector1">
            <a:avLst/>
          </a:prstGeom>
          <a:ln w="190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0" name="グラフィックス 39" descr="悪魔の顔 (塗りつぶしなし) 単色塗りつぶし">
            <a:extLst>
              <a:ext uri="{FF2B5EF4-FFF2-40B4-BE49-F238E27FC236}">
                <a16:creationId xmlns:a16="http://schemas.microsoft.com/office/drawing/2014/main" id="{2D1ABC89-A4E0-BC24-BE96-1E4D4C4B5F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84434" y="4147851"/>
            <a:ext cx="516155" cy="516155"/>
          </a:xfrm>
          <a:prstGeom prst="rect">
            <a:avLst/>
          </a:prstGeom>
        </p:spPr>
      </p:pic>
      <p:sp>
        <p:nvSpPr>
          <p:cNvPr id="41" name="テキスト ボックス 40">
            <a:extLst>
              <a:ext uri="{FF2B5EF4-FFF2-40B4-BE49-F238E27FC236}">
                <a16:creationId xmlns:a16="http://schemas.microsoft.com/office/drawing/2014/main" id="{64F2083D-3C4A-0E14-4049-0FEF427446E8}"/>
              </a:ext>
            </a:extLst>
          </p:cNvPr>
          <p:cNvSpPr txBox="1"/>
          <p:nvPr/>
        </p:nvSpPr>
        <p:spPr>
          <a:xfrm>
            <a:off x="4859069" y="3463077"/>
            <a:ext cx="543739" cy="307777"/>
          </a:xfrm>
          <a:prstGeom prst="rect">
            <a:avLst/>
          </a:prstGeom>
          <a:noFill/>
        </p:spPr>
        <p:txBody>
          <a:bodyPr wrap="none" rtlCol="0">
            <a:spAutoFit/>
          </a:bodyPr>
          <a:lstStyle/>
          <a:p>
            <a:pPr algn="ctr"/>
            <a:r>
              <a:rPr kumimoji="1" lang="ja-JP" altLang="en-US" sz="1400" b="1">
                <a:solidFill>
                  <a:srgbClr val="C00000"/>
                </a:solidFill>
                <a:latin typeface="Meiryo" panose="020B0604030504040204" pitchFamily="34" charset="-128"/>
                <a:ea typeface="Meiryo" panose="020B0604030504040204" pitchFamily="34" charset="-128"/>
              </a:rPr>
              <a:t>攻撃</a:t>
            </a:r>
          </a:p>
        </p:txBody>
      </p:sp>
      <p:sp>
        <p:nvSpPr>
          <p:cNvPr id="42" name="テキスト ボックス 41">
            <a:extLst>
              <a:ext uri="{FF2B5EF4-FFF2-40B4-BE49-F238E27FC236}">
                <a16:creationId xmlns:a16="http://schemas.microsoft.com/office/drawing/2014/main" id="{A8674D0D-9B07-141A-95ED-5230128974B3}"/>
              </a:ext>
            </a:extLst>
          </p:cNvPr>
          <p:cNvSpPr txBox="1"/>
          <p:nvPr/>
        </p:nvSpPr>
        <p:spPr>
          <a:xfrm>
            <a:off x="3159777" y="4233034"/>
            <a:ext cx="543739" cy="307777"/>
          </a:xfrm>
          <a:prstGeom prst="rect">
            <a:avLst/>
          </a:prstGeom>
          <a:noFill/>
        </p:spPr>
        <p:txBody>
          <a:bodyPr wrap="none" rtlCol="0">
            <a:spAutoFit/>
          </a:bodyPr>
          <a:lstStyle/>
          <a:p>
            <a:pPr algn="ctr"/>
            <a:r>
              <a:rPr kumimoji="1" lang="ja-JP" altLang="en-US" sz="1400" b="1">
                <a:solidFill>
                  <a:srgbClr val="C00000"/>
                </a:solidFill>
                <a:latin typeface="Meiryo" panose="020B0604030504040204" pitchFamily="34" charset="-128"/>
                <a:ea typeface="Meiryo" panose="020B0604030504040204" pitchFamily="34" charset="-128"/>
              </a:rPr>
              <a:t>攻撃</a:t>
            </a:r>
          </a:p>
        </p:txBody>
      </p:sp>
      <p:pic>
        <p:nvPicPr>
          <p:cNvPr id="43" name="グラフィックス 42" descr="スマート フォン 枠線">
            <a:extLst>
              <a:ext uri="{FF2B5EF4-FFF2-40B4-BE49-F238E27FC236}">
                <a16:creationId xmlns:a16="http://schemas.microsoft.com/office/drawing/2014/main" id="{9939739C-36E1-A938-BC52-72ECBE0BDE8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83622" y="2144484"/>
            <a:ext cx="914400" cy="914400"/>
          </a:xfrm>
          <a:prstGeom prst="rect">
            <a:avLst/>
          </a:prstGeom>
        </p:spPr>
      </p:pic>
      <p:sp>
        <p:nvSpPr>
          <p:cNvPr id="44" name="テキスト ボックス 43">
            <a:extLst>
              <a:ext uri="{FF2B5EF4-FFF2-40B4-BE49-F238E27FC236}">
                <a16:creationId xmlns:a16="http://schemas.microsoft.com/office/drawing/2014/main" id="{8BE2949A-7358-E9A6-341F-71B660E884B9}"/>
              </a:ext>
            </a:extLst>
          </p:cNvPr>
          <p:cNvSpPr txBox="1"/>
          <p:nvPr/>
        </p:nvSpPr>
        <p:spPr>
          <a:xfrm>
            <a:off x="6930280" y="1921572"/>
            <a:ext cx="4862330" cy="372410"/>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社内（信頼ゾーン）にあった業務システムのクラウド化</a:t>
            </a:r>
          </a:p>
        </p:txBody>
      </p:sp>
      <p:pic>
        <p:nvPicPr>
          <p:cNvPr id="45" name="グラフィックス 44" descr="バッジ: チェックマーク 1 単色塗りつぶし">
            <a:extLst>
              <a:ext uri="{FF2B5EF4-FFF2-40B4-BE49-F238E27FC236}">
                <a16:creationId xmlns:a16="http://schemas.microsoft.com/office/drawing/2014/main" id="{C382DC99-964D-1483-C8C5-81414F35057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65627" y="1921750"/>
            <a:ext cx="387795" cy="387795"/>
          </a:xfrm>
          <a:prstGeom prst="rect">
            <a:avLst/>
          </a:prstGeom>
        </p:spPr>
      </p:pic>
      <p:sp>
        <p:nvSpPr>
          <p:cNvPr id="46" name="テキスト ボックス 45">
            <a:extLst>
              <a:ext uri="{FF2B5EF4-FFF2-40B4-BE49-F238E27FC236}">
                <a16:creationId xmlns:a16="http://schemas.microsoft.com/office/drawing/2014/main" id="{CB939DC0-F713-61AD-EC99-08CDD8820063}"/>
              </a:ext>
            </a:extLst>
          </p:cNvPr>
          <p:cNvSpPr txBox="1"/>
          <p:nvPr/>
        </p:nvSpPr>
        <p:spPr>
          <a:xfrm>
            <a:off x="6930280" y="2413755"/>
            <a:ext cx="4862330" cy="971804"/>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信頼ゾーンへの攻撃が当たり前に。</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PC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や</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VPN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の脆弱性を狙い、信頼ゾーンへの侵入・攻撃も。</a:t>
            </a:r>
            <a:endParaRPr kumimoji="1"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社内／社外の境界線でのセキュリティの限界</a:t>
            </a:r>
          </a:p>
        </p:txBody>
      </p:sp>
      <p:pic>
        <p:nvPicPr>
          <p:cNvPr id="47" name="グラフィックス 46" descr="バッジ: チェックマーク 1 単色塗りつぶし">
            <a:extLst>
              <a:ext uri="{FF2B5EF4-FFF2-40B4-BE49-F238E27FC236}">
                <a16:creationId xmlns:a16="http://schemas.microsoft.com/office/drawing/2014/main" id="{AF20782E-4DEA-E6B1-D9C1-96914A41BC1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65627" y="2413933"/>
            <a:ext cx="387795" cy="387795"/>
          </a:xfrm>
          <a:prstGeom prst="rect">
            <a:avLst/>
          </a:prstGeom>
        </p:spPr>
      </p:pic>
      <p:sp>
        <p:nvSpPr>
          <p:cNvPr id="48" name="下矢印 47">
            <a:extLst>
              <a:ext uri="{FF2B5EF4-FFF2-40B4-BE49-F238E27FC236}">
                <a16:creationId xmlns:a16="http://schemas.microsoft.com/office/drawing/2014/main" id="{B6DD6082-C24E-B988-0F45-BD24C2C32E37}"/>
              </a:ext>
            </a:extLst>
          </p:cNvPr>
          <p:cNvSpPr/>
          <p:nvPr/>
        </p:nvSpPr>
        <p:spPr>
          <a:xfrm>
            <a:off x="8744609" y="3727296"/>
            <a:ext cx="840828" cy="331109"/>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2C89A65-6751-D173-92EF-A4E4067F2416}"/>
              </a:ext>
            </a:extLst>
          </p:cNvPr>
          <p:cNvSpPr/>
          <p:nvPr/>
        </p:nvSpPr>
        <p:spPr>
          <a:xfrm>
            <a:off x="6469483" y="4146349"/>
            <a:ext cx="5333265" cy="1984256"/>
          </a:xfrm>
          <a:prstGeom prst="rect">
            <a:avLst/>
          </a:prstGeom>
          <a:solidFill>
            <a:srgbClr val="C00000">
              <a:alpha val="9804"/>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8F8BC137-8FA9-C581-220B-027A7D11D23A}"/>
              </a:ext>
            </a:extLst>
          </p:cNvPr>
          <p:cNvSpPr txBox="1"/>
          <p:nvPr/>
        </p:nvSpPr>
        <p:spPr>
          <a:xfrm>
            <a:off x="6919770" y="4335273"/>
            <a:ext cx="4862330" cy="932307"/>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社内</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社外問わずにデバイス、アクセスを</a:t>
            </a:r>
            <a:r>
              <a:rPr kumimoji="1" lang="ja-JP" altLang="en-US" sz="1400" u="sng">
                <a:solidFill>
                  <a:schemeClr val="tx1">
                    <a:lumMod val="75000"/>
                    <a:lumOff val="25000"/>
                  </a:schemeClr>
                </a:solidFill>
                <a:latin typeface="Meiryo" panose="020B0604030504040204" pitchFamily="34" charset="-128"/>
                <a:ea typeface="Meiryo" panose="020B0604030504040204" pitchFamily="34" charset="-128"/>
              </a:rPr>
              <a:t>信頼しない（＝ゼロトラスト）ことを前提</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とする</a:t>
            </a:r>
            <a:endParaRPr kumimoji="1" lang="en-US" altLang="ja-JP" sz="14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Ex. VPN</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のように一度の認証でアクセス「可」としない</a:t>
            </a:r>
          </a:p>
        </p:txBody>
      </p:sp>
      <p:pic>
        <p:nvPicPr>
          <p:cNvPr id="51" name="グラフィックス 50" descr="バッジ: チェックマーク 1 単色塗りつぶし">
            <a:extLst>
              <a:ext uri="{FF2B5EF4-FFF2-40B4-BE49-F238E27FC236}">
                <a16:creationId xmlns:a16="http://schemas.microsoft.com/office/drawing/2014/main" id="{CF0A3497-AF5E-EDD3-C1A8-2788129116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55117" y="4335451"/>
            <a:ext cx="387795" cy="387795"/>
          </a:xfrm>
          <a:prstGeom prst="rect">
            <a:avLst/>
          </a:prstGeom>
        </p:spPr>
      </p:pic>
      <p:sp>
        <p:nvSpPr>
          <p:cNvPr id="52" name="テキスト ボックス 51">
            <a:extLst>
              <a:ext uri="{FF2B5EF4-FFF2-40B4-BE49-F238E27FC236}">
                <a16:creationId xmlns:a16="http://schemas.microsoft.com/office/drawing/2014/main" id="{17E56B1B-64FF-FD18-EEFB-55ECD4F12CB9}"/>
              </a:ext>
            </a:extLst>
          </p:cNvPr>
          <p:cNvSpPr txBox="1"/>
          <p:nvPr/>
        </p:nvSpPr>
        <p:spPr>
          <a:xfrm>
            <a:off x="6919770" y="5304147"/>
            <a:ext cx="4862330" cy="670183"/>
          </a:xfrm>
          <a:prstGeom prst="rect">
            <a:avLst/>
          </a:prstGeom>
          <a:noFill/>
        </p:spPr>
        <p:txBody>
          <a:bodyPr wrap="square" rtlCol="0">
            <a:spAutoFit/>
          </a:bodyPr>
          <a:lstStyle/>
          <a:p>
            <a:pPr>
              <a:lnSpc>
                <a:spcPct val="14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具体的な手法の一つとして、社内／社外の境界を定義せず、</a:t>
            </a:r>
            <a:r>
              <a:rPr kumimoji="1" lang="ja-JP" altLang="en-US" sz="1400">
                <a:solidFill>
                  <a:srgbClr val="C00000"/>
                </a:solidFill>
                <a:latin typeface="Meiryo" panose="020B0604030504040204" pitchFamily="34" charset="-128"/>
                <a:ea typeface="Meiryo" panose="020B0604030504040204" pitchFamily="34" charset="-128"/>
              </a:rPr>
              <a:t>エンドポイントを保護・管理することに集中</a:t>
            </a:r>
          </a:p>
        </p:txBody>
      </p:sp>
      <p:pic>
        <p:nvPicPr>
          <p:cNvPr id="53" name="グラフィックス 52" descr="バッジ: チェックマーク 1 単色塗りつぶし">
            <a:extLst>
              <a:ext uri="{FF2B5EF4-FFF2-40B4-BE49-F238E27FC236}">
                <a16:creationId xmlns:a16="http://schemas.microsoft.com/office/drawing/2014/main" id="{B84283E0-4A80-0739-4512-3B1D517720F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555117" y="5304325"/>
            <a:ext cx="387795" cy="387795"/>
          </a:xfrm>
          <a:prstGeom prst="rect">
            <a:avLst/>
          </a:prstGeom>
        </p:spPr>
      </p:pic>
    </p:spTree>
    <p:extLst>
      <p:ext uri="{BB962C8B-B14F-4D97-AF65-F5344CB8AC3E}">
        <p14:creationId xmlns:p14="http://schemas.microsoft.com/office/powerpoint/2010/main" val="7985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847471AD-FFDB-4484-11E2-C64AAE0B8BA2}"/>
              </a:ext>
            </a:extLst>
          </p:cNvPr>
          <p:cNvSpPr>
            <a:spLocks noGrp="1"/>
          </p:cNvSpPr>
          <p:nvPr>
            <p:ph type="body" sz="quarter" idx="15"/>
          </p:nvPr>
        </p:nvSpPr>
        <p:spPr/>
        <p:txBody>
          <a:bodyPr/>
          <a:lstStyle/>
          <a:p>
            <a:r>
              <a:rPr lang="ja-JP" altLang="en-US"/>
              <a:t>これまでのエンドポイント管理</a:t>
            </a:r>
          </a:p>
        </p:txBody>
      </p:sp>
      <p:sp>
        <p:nvSpPr>
          <p:cNvPr id="4" name="テキスト プレースホルダー 3">
            <a:extLst>
              <a:ext uri="{FF2B5EF4-FFF2-40B4-BE49-F238E27FC236}">
                <a16:creationId xmlns:a16="http://schemas.microsoft.com/office/drawing/2014/main" id="{942E497E-23DC-F247-CF4E-B985128B54BF}"/>
              </a:ext>
            </a:extLst>
          </p:cNvPr>
          <p:cNvSpPr>
            <a:spLocks noGrp="1"/>
          </p:cNvSpPr>
          <p:nvPr>
            <p:ph type="body" sz="quarter" idx="11"/>
          </p:nvPr>
        </p:nvSpPr>
        <p:spPr>
          <a:xfrm>
            <a:off x="263132" y="690627"/>
            <a:ext cx="11665736" cy="840230"/>
          </a:xfrm>
        </p:spPr>
        <p:txBody>
          <a:bodyPr/>
          <a:lstStyle/>
          <a:p>
            <a:r>
              <a:rPr lang="ja-JP" altLang="en-US"/>
              <a:t>これまでの社内の</a:t>
            </a:r>
            <a:r>
              <a:rPr lang="en-US" altLang="ja-JP"/>
              <a:t> IT </a:t>
            </a:r>
            <a:r>
              <a:rPr lang="ja-JP" altLang="en-US"/>
              <a:t>資産（＝</a:t>
            </a:r>
            <a:r>
              <a:rPr lang="en-US" altLang="ja-JP"/>
              <a:t>PC</a:t>
            </a:r>
            <a:r>
              <a:rPr lang="ja-JP" altLang="en-US"/>
              <a:t>）管理は、</a:t>
            </a:r>
            <a:endParaRPr lang="en-US" altLang="ja-JP"/>
          </a:p>
          <a:p>
            <a:r>
              <a:rPr lang="ja-JP" altLang="en-US"/>
              <a:t>オンプレミス型の</a:t>
            </a:r>
            <a:r>
              <a:rPr lang="en-US" altLang="ja-JP"/>
              <a:t> IT </a:t>
            </a:r>
            <a:r>
              <a:rPr lang="ja-JP" altLang="en-US"/>
              <a:t>資産管理ツールで行うのが</a:t>
            </a:r>
            <a:r>
              <a:rPr lang="en-US" altLang="ja-JP"/>
              <a:t> </a:t>
            </a:r>
            <a:r>
              <a:rPr lang="ja-JP" altLang="en-US"/>
              <a:t>“当たり前”</a:t>
            </a:r>
          </a:p>
        </p:txBody>
      </p:sp>
      <p:pic>
        <p:nvPicPr>
          <p:cNvPr id="2" name="グラフィックス 1" descr="テーブル 枠線">
            <a:extLst>
              <a:ext uri="{FF2B5EF4-FFF2-40B4-BE49-F238E27FC236}">
                <a16:creationId xmlns:a16="http://schemas.microsoft.com/office/drawing/2014/main" id="{245A0B72-FEE1-11DE-A719-6257172904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869" y="2629760"/>
            <a:ext cx="2259498" cy="2259498"/>
          </a:xfrm>
          <a:prstGeom prst="rect">
            <a:avLst/>
          </a:prstGeom>
        </p:spPr>
      </p:pic>
      <p:pic>
        <p:nvPicPr>
          <p:cNvPr id="3" name="グラフィックス 2" descr="ドキュメント 枠線">
            <a:extLst>
              <a:ext uri="{FF2B5EF4-FFF2-40B4-BE49-F238E27FC236}">
                <a16:creationId xmlns:a16="http://schemas.microsoft.com/office/drawing/2014/main" id="{4D0A95FE-F960-F701-CA61-1F99F27D09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26909" y="3392851"/>
            <a:ext cx="1106424" cy="1106424"/>
          </a:xfrm>
          <a:prstGeom prst="rect">
            <a:avLst/>
          </a:prstGeom>
        </p:spPr>
      </p:pic>
      <p:sp>
        <p:nvSpPr>
          <p:cNvPr id="7" name="テキスト ボックス 6">
            <a:extLst>
              <a:ext uri="{FF2B5EF4-FFF2-40B4-BE49-F238E27FC236}">
                <a16:creationId xmlns:a16="http://schemas.microsoft.com/office/drawing/2014/main" id="{588B1EE3-1076-EDE9-E17B-C3801380DD6D}"/>
              </a:ext>
            </a:extLst>
          </p:cNvPr>
          <p:cNvSpPr txBox="1"/>
          <p:nvPr/>
        </p:nvSpPr>
        <p:spPr>
          <a:xfrm>
            <a:off x="467982" y="1994175"/>
            <a:ext cx="3443380" cy="717119"/>
          </a:xfrm>
          <a:prstGeom prst="rect">
            <a:avLst/>
          </a:prstGeom>
          <a:noFill/>
        </p:spPr>
        <p:txBody>
          <a:bodyPr wrap="none" rtlCol="0">
            <a:spAutoFit/>
          </a:bodyPr>
          <a:lstStyle/>
          <a:p>
            <a:pPr algn="ctr">
              <a:lnSpc>
                <a:spcPct val="140000"/>
              </a:lnSpc>
            </a:pP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特に管理していない</a:t>
            </a:r>
            <a:r>
              <a:rPr kumimoji="1" lang="en-US" altLang="ja-JP" sz="1600" b="1">
                <a:solidFill>
                  <a:schemeClr val="tx1">
                    <a:lumMod val="75000"/>
                    <a:lumOff val="25000"/>
                  </a:schemeClr>
                </a:solidFill>
                <a:latin typeface="Meiryo" panose="020B0604030504040204" pitchFamily="34" charset="-128"/>
                <a:ea typeface="Meiryo" panose="020B0604030504040204" pitchFamily="34" charset="-128"/>
              </a:rPr>
              <a:t> or Excel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台帳</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1990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〜2000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年代前半</a:t>
            </a:r>
            <a:endParaRPr kumimoji="1" lang="en-US" altLang="ja-JP" sz="1400">
              <a:solidFill>
                <a:schemeClr val="tx1">
                  <a:lumMod val="75000"/>
                  <a:lumOff val="25000"/>
                </a:schemeClr>
              </a:solidFill>
              <a:latin typeface="Meiryo" panose="020B0604030504040204" pitchFamily="34" charset="-128"/>
              <a:ea typeface="Meiryo" panose="020B0604030504040204" pitchFamily="34" charset="-128"/>
            </a:endParaRPr>
          </a:p>
        </p:txBody>
      </p:sp>
      <p:sp>
        <p:nvSpPr>
          <p:cNvPr id="8" name="三角形 7">
            <a:extLst>
              <a:ext uri="{FF2B5EF4-FFF2-40B4-BE49-F238E27FC236}">
                <a16:creationId xmlns:a16="http://schemas.microsoft.com/office/drawing/2014/main" id="{C780922C-89A0-5AFB-0E4D-58986E58436B}"/>
              </a:ext>
            </a:extLst>
          </p:cNvPr>
          <p:cNvSpPr/>
          <p:nvPr/>
        </p:nvSpPr>
        <p:spPr>
          <a:xfrm>
            <a:off x="2047314" y="477510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B5676E54-5343-F394-B1ED-FFF18C603DC2}"/>
              </a:ext>
            </a:extLst>
          </p:cNvPr>
          <p:cNvSpPr/>
          <p:nvPr/>
        </p:nvSpPr>
        <p:spPr>
          <a:xfrm>
            <a:off x="596044" y="493129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a:solidFill>
                  <a:schemeClr val="bg1"/>
                </a:solidFill>
                <a:latin typeface="Meiryo" panose="020B0604030504040204" pitchFamily="34" charset="-128"/>
                <a:ea typeface="Meiryo" panose="020B0604030504040204" pitchFamily="34" charset="-128"/>
              </a:rPr>
              <a:t>PC </a:t>
            </a:r>
            <a:r>
              <a:rPr lang="ja-JP" altLang="en-US" sz="1400">
                <a:solidFill>
                  <a:schemeClr val="bg1"/>
                </a:solidFill>
                <a:latin typeface="Meiryo" panose="020B0604030504040204" pitchFamily="34" charset="-128"/>
                <a:ea typeface="Meiryo" panose="020B0604030504040204" pitchFamily="34" charset="-128"/>
              </a:rPr>
              <a:t>そのものが「資産」の時代</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誰がどの</a:t>
            </a:r>
            <a:r>
              <a:rPr lang="en-US" altLang="ja-JP" sz="1400">
                <a:solidFill>
                  <a:schemeClr val="bg1"/>
                </a:solidFill>
                <a:latin typeface="Meiryo" panose="020B0604030504040204" pitchFamily="34" charset="-128"/>
                <a:ea typeface="Meiryo" panose="020B0604030504040204" pitchFamily="34" charset="-128"/>
              </a:rPr>
              <a:t> PC </a:t>
            </a:r>
            <a:r>
              <a:rPr lang="ja-JP" altLang="en-US" sz="1400">
                <a:solidFill>
                  <a:schemeClr val="bg1"/>
                </a:solidFill>
                <a:latin typeface="Meiryo" panose="020B0604030504040204" pitchFamily="34" charset="-128"/>
                <a:ea typeface="Meiryo" panose="020B0604030504040204" pitchFamily="34" charset="-128"/>
              </a:rPr>
              <a:t>を保有しているか？</a:t>
            </a:r>
            <a:endParaRPr lang="en-US" altLang="ja-JP" sz="1400">
              <a:solidFill>
                <a:schemeClr val="bg1"/>
              </a:solidFill>
              <a:latin typeface="Meiryo" panose="020B0604030504040204" pitchFamily="34" charset="-128"/>
              <a:ea typeface="Meiryo" panose="020B0604030504040204" pitchFamily="34" charset="-128"/>
            </a:endParaRPr>
          </a:p>
        </p:txBody>
      </p:sp>
      <p:grpSp>
        <p:nvGrpSpPr>
          <p:cNvPr id="10" name="グループ化 9">
            <a:extLst>
              <a:ext uri="{FF2B5EF4-FFF2-40B4-BE49-F238E27FC236}">
                <a16:creationId xmlns:a16="http://schemas.microsoft.com/office/drawing/2014/main" id="{53D771C5-2373-BC78-9D1C-D26CEF5EF298}"/>
              </a:ext>
            </a:extLst>
          </p:cNvPr>
          <p:cNvGrpSpPr/>
          <p:nvPr/>
        </p:nvGrpSpPr>
        <p:grpSpPr>
          <a:xfrm>
            <a:off x="4479614" y="1994174"/>
            <a:ext cx="3136305" cy="3701065"/>
            <a:chOff x="4479614" y="1931114"/>
            <a:chExt cx="3136305" cy="3701065"/>
          </a:xfrm>
        </p:grpSpPr>
        <p:sp>
          <p:nvSpPr>
            <p:cNvPr id="11" name="テキスト ボックス 10">
              <a:extLst>
                <a:ext uri="{FF2B5EF4-FFF2-40B4-BE49-F238E27FC236}">
                  <a16:creationId xmlns:a16="http://schemas.microsoft.com/office/drawing/2014/main" id="{FF8227E3-5225-2811-B4DD-03291F34D633}"/>
                </a:ext>
              </a:extLst>
            </p:cNvPr>
            <p:cNvSpPr txBox="1"/>
            <p:nvPr/>
          </p:nvSpPr>
          <p:spPr>
            <a:xfrm>
              <a:off x="4629809" y="1931114"/>
              <a:ext cx="2698175" cy="717119"/>
            </a:xfrm>
            <a:prstGeom prst="rect">
              <a:avLst/>
            </a:prstGeom>
            <a:noFill/>
          </p:spPr>
          <p:txBody>
            <a:bodyPr wrap="none" rtlCol="0">
              <a:spAutoFit/>
            </a:bodyPr>
            <a:lstStyle/>
            <a:p>
              <a:pPr algn="ctr">
                <a:lnSpc>
                  <a:spcPct val="140000"/>
                </a:lnSpc>
              </a:pPr>
              <a:r>
                <a:rPr kumimoji="1" lang="en-US" altLang="ja-JP" sz="1600" b="1">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600" b="1">
                  <a:solidFill>
                    <a:schemeClr val="tx1">
                      <a:lumMod val="75000"/>
                      <a:lumOff val="25000"/>
                    </a:schemeClr>
                  </a:solidFill>
                  <a:latin typeface="Meiryo" panose="020B0604030504040204" pitchFamily="34" charset="-128"/>
                  <a:ea typeface="Meiryo" panose="020B0604030504040204" pitchFamily="34" charset="-128"/>
                </a:rPr>
                <a:t>資産管理ツールを導入</a:t>
              </a:r>
              <a:endParaRPr kumimoji="1" lang="en-US" altLang="ja-JP" sz="1600" b="1">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2000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年代後半</a:t>
              </a: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〜2010</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年代前半</a:t>
              </a:r>
            </a:p>
          </p:txBody>
        </p:sp>
        <p:pic>
          <p:nvPicPr>
            <p:cNvPr id="12" name="グラフィックス 11" descr="コンピューター 枠線">
              <a:extLst>
                <a:ext uri="{FF2B5EF4-FFF2-40B4-BE49-F238E27FC236}">
                  <a16:creationId xmlns:a16="http://schemas.microsoft.com/office/drawing/2014/main" id="{6E0E551D-8D8F-F5E0-11B8-366E2B81707A}"/>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6304" t="15217" b="17935"/>
            <a:stretch/>
          </p:blipFill>
          <p:spPr>
            <a:xfrm>
              <a:off x="4635166" y="2874115"/>
              <a:ext cx="787400" cy="1562100"/>
            </a:xfrm>
            <a:prstGeom prst="rect">
              <a:avLst/>
            </a:prstGeom>
          </p:spPr>
        </p:pic>
        <p:pic>
          <p:nvPicPr>
            <p:cNvPr id="13" name="グラフィックス 12" descr="コンピューター 枠線">
              <a:extLst>
                <a:ext uri="{FF2B5EF4-FFF2-40B4-BE49-F238E27FC236}">
                  <a16:creationId xmlns:a16="http://schemas.microsoft.com/office/drawing/2014/main" id="{11760B46-F449-E8C0-D9BA-4129F1C70DF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4584" r="34483" b="13673"/>
            <a:stretch/>
          </p:blipFill>
          <p:spPr>
            <a:xfrm>
              <a:off x="6346233" y="3168185"/>
              <a:ext cx="964841" cy="1056528"/>
            </a:xfrm>
            <a:prstGeom prst="rect">
              <a:avLst/>
            </a:prstGeom>
          </p:spPr>
        </p:pic>
        <p:cxnSp>
          <p:nvCxnSpPr>
            <p:cNvPr id="14" name="直線矢印コネクタ 13">
              <a:extLst>
                <a:ext uri="{FF2B5EF4-FFF2-40B4-BE49-F238E27FC236}">
                  <a16:creationId xmlns:a16="http://schemas.microsoft.com/office/drawing/2014/main" id="{E7175E86-C1CB-1FD9-3650-B0ED77AB68CA}"/>
                </a:ext>
              </a:extLst>
            </p:cNvPr>
            <p:cNvCxnSpPr/>
            <p:nvPr/>
          </p:nvCxnSpPr>
          <p:spPr>
            <a:xfrm>
              <a:off x="5569774" y="3613125"/>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三角形 14">
              <a:extLst>
                <a:ext uri="{FF2B5EF4-FFF2-40B4-BE49-F238E27FC236}">
                  <a16:creationId xmlns:a16="http://schemas.microsoft.com/office/drawing/2014/main" id="{DCECC55B-3918-53D1-02BB-12EEB7D6A053}"/>
                </a:ext>
              </a:extLst>
            </p:cNvPr>
            <p:cNvSpPr/>
            <p:nvPr/>
          </p:nvSpPr>
          <p:spPr>
            <a:xfrm>
              <a:off x="5930884" y="4712042"/>
              <a:ext cx="233764" cy="1665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a:extLst>
                <a:ext uri="{FF2B5EF4-FFF2-40B4-BE49-F238E27FC236}">
                  <a16:creationId xmlns:a16="http://schemas.microsoft.com/office/drawing/2014/main" id="{BB31328F-2E61-8AD8-B29F-CC36D8EE3A31}"/>
                </a:ext>
              </a:extLst>
            </p:cNvPr>
            <p:cNvSpPr/>
            <p:nvPr/>
          </p:nvSpPr>
          <p:spPr>
            <a:xfrm>
              <a:off x="4479614" y="4868238"/>
              <a:ext cx="3136305" cy="763941"/>
            </a:xfrm>
            <a:prstGeom prst="roundRect">
              <a:avLst>
                <a:gd name="adj" fmla="val 950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en-US" altLang="ja-JP" sz="1400">
                  <a:solidFill>
                    <a:schemeClr val="bg1"/>
                  </a:solidFill>
                  <a:latin typeface="Meiryo" panose="020B0604030504040204" pitchFamily="34" charset="-128"/>
                  <a:ea typeface="Meiryo" panose="020B0604030504040204" pitchFamily="34" charset="-128"/>
                </a:rPr>
                <a:t>PC </a:t>
              </a:r>
              <a:r>
                <a:rPr lang="ja-JP" altLang="en-US" sz="1400">
                  <a:solidFill>
                    <a:schemeClr val="bg1"/>
                  </a:solidFill>
                  <a:latin typeface="Meiryo" panose="020B0604030504040204" pitchFamily="34" charset="-128"/>
                  <a:ea typeface="Meiryo" panose="020B0604030504040204" pitchFamily="34" charset="-128"/>
                </a:rPr>
                <a:t>内に保存されるデータが資産</a:t>
              </a:r>
              <a:endParaRPr lang="en-US" altLang="ja-JP" sz="1400">
                <a:solidFill>
                  <a:schemeClr val="bg1"/>
                </a:solidFill>
                <a:latin typeface="Meiryo" panose="020B0604030504040204" pitchFamily="34" charset="-128"/>
                <a:ea typeface="Meiryo" panose="020B0604030504040204" pitchFamily="34" charset="-128"/>
              </a:endParaRPr>
            </a:p>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専門ツールの導入の必要性</a:t>
              </a:r>
              <a:endParaRPr lang="en-US" altLang="ja-JP" sz="1400">
                <a:solidFill>
                  <a:schemeClr val="bg1"/>
                </a:solidFill>
                <a:latin typeface="Meiryo" panose="020B0604030504040204" pitchFamily="34" charset="-128"/>
                <a:ea typeface="Meiryo" panose="020B0604030504040204" pitchFamily="34" charset="-128"/>
              </a:endParaRPr>
            </a:p>
          </p:txBody>
        </p:sp>
      </p:grpSp>
      <p:grpSp>
        <p:nvGrpSpPr>
          <p:cNvPr id="17" name="グループ化 16">
            <a:extLst>
              <a:ext uri="{FF2B5EF4-FFF2-40B4-BE49-F238E27FC236}">
                <a16:creationId xmlns:a16="http://schemas.microsoft.com/office/drawing/2014/main" id="{05685A71-B2C0-81A7-4AEB-6092A74BD2E1}"/>
              </a:ext>
            </a:extLst>
          </p:cNvPr>
          <p:cNvGrpSpPr/>
          <p:nvPr/>
        </p:nvGrpSpPr>
        <p:grpSpPr>
          <a:xfrm>
            <a:off x="8220307" y="1994174"/>
            <a:ext cx="3366627" cy="3701065"/>
            <a:chOff x="8220307" y="1931114"/>
            <a:chExt cx="3366627" cy="3701065"/>
          </a:xfrm>
        </p:grpSpPr>
        <p:sp>
          <p:nvSpPr>
            <p:cNvPr id="18" name="テキスト ボックス 17">
              <a:extLst>
                <a:ext uri="{FF2B5EF4-FFF2-40B4-BE49-F238E27FC236}">
                  <a16:creationId xmlns:a16="http://schemas.microsoft.com/office/drawing/2014/main" id="{20E64196-60FD-4FDD-65AA-91E69065EB13}"/>
                </a:ext>
              </a:extLst>
            </p:cNvPr>
            <p:cNvSpPr txBox="1"/>
            <p:nvPr/>
          </p:nvSpPr>
          <p:spPr>
            <a:xfrm>
              <a:off x="8220307" y="1931114"/>
              <a:ext cx="3366627" cy="717119"/>
            </a:xfrm>
            <a:prstGeom prst="rect">
              <a:avLst/>
            </a:prstGeom>
            <a:noFill/>
          </p:spPr>
          <p:txBody>
            <a:bodyPr wrap="none" rtlCol="0">
              <a:spAutoFit/>
            </a:bodyPr>
            <a:lstStyle/>
            <a:p>
              <a:pPr algn="ctr">
                <a:lnSpc>
                  <a:spcPct val="140000"/>
                </a:lnSpc>
              </a:pPr>
              <a:r>
                <a:rPr kumimoji="1" lang="en-US" altLang="ja-JP" sz="1600" b="1">
                  <a:solidFill>
                    <a:srgbClr val="0070C0"/>
                  </a:solidFill>
                  <a:latin typeface="Meiryo" panose="020B0604030504040204" pitchFamily="34" charset="-128"/>
                  <a:ea typeface="Meiryo" panose="020B0604030504040204" pitchFamily="34" charset="-128"/>
                </a:rPr>
                <a:t>IT </a:t>
              </a:r>
              <a:r>
                <a:rPr kumimoji="1" lang="ja-JP" altLang="en-US" sz="1600" b="1">
                  <a:solidFill>
                    <a:srgbClr val="0070C0"/>
                  </a:solidFill>
                  <a:latin typeface="Meiryo" panose="020B0604030504040204" pitchFamily="34" charset="-128"/>
                  <a:ea typeface="Meiryo" panose="020B0604030504040204" pitchFamily="34" charset="-128"/>
                </a:rPr>
                <a:t>資産管理ツールのクラウド検討</a:t>
              </a:r>
              <a:endParaRPr kumimoji="1" lang="en-US" altLang="ja-JP" sz="1600" b="1">
                <a:solidFill>
                  <a:srgbClr val="0070C0"/>
                </a:solidFill>
                <a:latin typeface="Meiryo" panose="020B0604030504040204" pitchFamily="34" charset="-128"/>
                <a:ea typeface="Meiryo" panose="020B0604030504040204" pitchFamily="34" charset="-128"/>
              </a:endParaRPr>
            </a:p>
            <a:p>
              <a:pPr algn="ctr">
                <a:lnSpc>
                  <a:spcPct val="140000"/>
                </a:lnSpc>
              </a:pPr>
              <a:r>
                <a:rPr kumimoji="1" lang="en-US" altLang="ja-JP" sz="1400">
                  <a:solidFill>
                    <a:srgbClr val="0070C0"/>
                  </a:solidFill>
                  <a:latin typeface="Meiryo" panose="020B0604030504040204" pitchFamily="34" charset="-128"/>
                  <a:ea typeface="Meiryo" panose="020B0604030504040204" pitchFamily="34" charset="-128"/>
                </a:rPr>
                <a:t>2010</a:t>
              </a:r>
              <a:r>
                <a:rPr kumimoji="1" lang="ja-JP" altLang="en-US" sz="1400">
                  <a:solidFill>
                    <a:srgbClr val="0070C0"/>
                  </a:solidFill>
                  <a:latin typeface="Meiryo" panose="020B0604030504040204" pitchFamily="34" charset="-128"/>
                  <a:ea typeface="Meiryo" panose="020B0604030504040204" pitchFamily="34" charset="-128"/>
                </a:rPr>
                <a:t>年代後半</a:t>
              </a:r>
              <a:r>
                <a:rPr kumimoji="1" lang="en-US" altLang="ja-JP" sz="1400">
                  <a:solidFill>
                    <a:srgbClr val="0070C0"/>
                  </a:solidFill>
                  <a:latin typeface="Meiryo" panose="020B0604030504040204" pitchFamily="34" charset="-128"/>
                  <a:ea typeface="Meiryo" panose="020B0604030504040204" pitchFamily="34" charset="-128"/>
                </a:rPr>
                <a:t>〜</a:t>
              </a:r>
              <a:r>
                <a:rPr kumimoji="1" lang="ja-JP" altLang="en-US" sz="1400">
                  <a:solidFill>
                    <a:srgbClr val="0070C0"/>
                  </a:solidFill>
                  <a:latin typeface="Meiryo" panose="020B0604030504040204" pitchFamily="34" charset="-128"/>
                  <a:ea typeface="Meiryo" panose="020B0604030504040204" pitchFamily="34" charset="-128"/>
                </a:rPr>
                <a:t>現在</a:t>
              </a:r>
            </a:p>
          </p:txBody>
        </p:sp>
        <p:pic>
          <p:nvPicPr>
            <p:cNvPr id="19" name="グラフィックス 18" descr="雲 枠線">
              <a:extLst>
                <a:ext uri="{FF2B5EF4-FFF2-40B4-BE49-F238E27FC236}">
                  <a16:creationId xmlns:a16="http://schemas.microsoft.com/office/drawing/2014/main" id="{7A537029-356B-5D33-D4FA-055CB89397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73895" y="3062572"/>
              <a:ext cx="1217066" cy="1217066"/>
            </a:xfrm>
            <a:prstGeom prst="rect">
              <a:avLst/>
            </a:prstGeom>
          </p:spPr>
        </p:pic>
        <p:pic>
          <p:nvPicPr>
            <p:cNvPr id="20" name="グラフィックス 19" descr="ノート PC 枠線">
              <a:extLst>
                <a:ext uri="{FF2B5EF4-FFF2-40B4-BE49-F238E27FC236}">
                  <a16:creationId xmlns:a16="http://schemas.microsoft.com/office/drawing/2014/main" id="{6626D412-FCDF-B2DD-BCB4-DFCC49D9D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22824" y="3077124"/>
              <a:ext cx="1106424" cy="1106424"/>
            </a:xfrm>
            <a:prstGeom prst="rect">
              <a:avLst/>
            </a:prstGeom>
          </p:spPr>
        </p:pic>
        <p:cxnSp>
          <p:nvCxnSpPr>
            <p:cNvPr id="21" name="直線矢印コネクタ 20">
              <a:extLst>
                <a:ext uri="{FF2B5EF4-FFF2-40B4-BE49-F238E27FC236}">
                  <a16:creationId xmlns:a16="http://schemas.microsoft.com/office/drawing/2014/main" id="{32958B51-53C4-7184-7FB5-CE730618D0C3}"/>
                </a:ext>
              </a:extLst>
            </p:cNvPr>
            <p:cNvCxnSpPr/>
            <p:nvPr/>
          </p:nvCxnSpPr>
          <p:spPr>
            <a:xfrm>
              <a:off x="9699177" y="3610864"/>
              <a:ext cx="608037" cy="0"/>
            </a:xfrm>
            <a:prstGeom prst="straightConnector1">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三角形 21">
              <a:extLst>
                <a:ext uri="{FF2B5EF4-FFF2-40B4-BE49-F238E27FC236}">
                  <a16:creationId xmlns:a16="http://schemas.microsoft.com/office/drawing/2014/main" id="{A4569395-21B2-79B6-8CF9-FF5C747F46A5}"/>
                </a:ext>
              </a:extLst>
            </p:cNvPr>
            <p:cNvSpPr/>
            <p:nvPr/>
          </p:nvSpPr>
          <p:spPr>
            <a:xfrm>
              <a:off x="9844213" y="4712042"/>
              <a:ext cx="233764" cy="16654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a:extLst>
                <a:ext uri="{FF2B5EF4-FFF2-40B4-BE49-F238E27FC236}">
                  <a16:creationId xmlns:a16="http://schemas.microsoft.com/office/drawing/2014/main" id="{3872CBB2-2970-8C0C-0F96-10353ED8B721}"/>
                </a:ext>
              </a:extLst>
            </p:cNvPr>
            <p:cNvSpPr/>
            <p:nvPr/>
          </p:nvSpPr>
          <p:spPr>
            <a:xfrm>
              <a:off x="8392943" y="4868238"/>
              <a:ext cx="3136305" cy="763941"/>
            </a:xfrm>
            <a:prstGeom prst="roundRect">
              <a:avLst>
                <a:gd name="adj" fmla="val 950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120000"/>
                </a:lnSpc>
              </a:pPr>
              <a:r>
                <a:rPr lang="ja-JP" altLang="en-US" sz="1400">
                  <a:solidFill>
                    <a:schemeClr val="bg1"/>
                  </a:solidFill>
                  <a:latin typeface="Meiryo" panose="020B0604030504040204" pitchFamily="34" charset="-128"/>
                  <a:ea typeface="Meiryo" panose="020B0604030504040204" pitchFamily="34" charset="-128"/>
                </a:rPr>
                <a:t>オンプレミスの</a:t>
              </a:r>
              <a:r>
                <a:rPr lang="en-US" altLang="ja-JP" sz="1400">
                  <a:solidFill>
                    <a:schemeClr val="bg1"/>
                  </a:solidFill>
                  <a:latin typeface="Meiryo" panose="020B0604030504040204" pitchFamily="34" charset="-128"/>
                  <a:ea typeface="Meiryo" panose="020B0604030504040204" pitchFamily="34" charset="-128"/>
                </a:rPr>
                <a:t> IT </a:t>
              </a:r>
              <a:r>
                <a:rPr lang="ja-JP" altLang="en-US" sz="1400">
                  <a:solidFill>
                    <a:schemeClr val="bg1"/>
                  </a:solidFill>
                  <a:latin typeface="Meiryo" panose="020B0604030504040204" pitchFamily="34" charset="-128"/>
                  <a:ea typeface="Meiryo" panose="020B0604030504040204" pitchFamily="34" charset="-128"/>
                </a:rPr>
                <a:t>資産管理ツールをクラウド化</a:t>
              </a:r>
              <a:r>
                <a:rPr lang="en-US" altLang="ja-JP" sz="1400" baseline="30000">
                  <a:solidFill>
                    <a:schemeClr val="bg1"/>
                  </a:solidFill>
                  <a:latin typeface="Meiryo" panose="020B0604030504040204" pitchFamily="34" charset="-128"/>
                  <a:ea typeface="Meiryo" panose="020B0604030504040204" pitchFamily="34" charset="-128"/>
                </a:rPr>
                <a:t>※</a:t>
              </a:r>
              <a:r>
                <a:rPr lang="ja-JP" altLang="en-US" sz="1400">
                  <a:solidFill>
                    <a:schemeClr val="bg1"/>
                  </a:solidFill>
                  <a:latin typeface="Meiryo" panose="020B0604030504040204" pitchFamily="34" charset="-128"/>
                  <a:ea typeface="Meiryo" panose="020B0604030504040204" pitchFamily="34" charset="-128"/>
                </a:rPr>
                <a:t>する動き</a:t>
              </a:r>
              <a:endParaRPr lang="en-US" altLang="ja-JP" sz="1400">
                <a:solidFill>
                  <a:schemeClr val="bg1"/>
                </a:solidFill>
                <a:latin typeface="Meiryo" panose="020B0604030504040204" pitchFamily="34" charset="-128"/>
                <a:ea typeface="Meiryo" panose="020B0604030504040204" pitchFamily="34" charset="-128"/>
              </a:endParaRPr>
            </a:p>
          </p:txBody>
        </p:sp>
      </p:grpSp>
      <p:sp>
        <p:nvSpPr>
          <p:cNvPr id="5" name="テキスト ボックス 4">
            <a:extLst>
              <a:ext uri="{FF2B5EF4-FFF2-40B4-BE49-F238E27FC236}">
                <a16:creationId xmlns:a16="http://schemas.microsoft.com/office/drawing/2014/main" id="{5FBE618B-09AA-514C-B917-CB1EB4A8AD3E}"/>
              </a:ext>
            </a:extLst>
          </p:cNvPr>
          <p:cNvSpPr txBox="1"/>
          <p:nvPr/>
        </p:nvSpPr>
        <p:spPr>
          <a:xfrm>
            <a:off x="138359" y="6446774"/>
            <a:ext cx="6605515" cy="198516"/>
          </a:xfrm>
          <a:prstGeom prst="rect">
            <a:avLst/>
          </a:prstGeom>
          <a:noFill/>
        </p:spPr>
        <p:txBody>
          <a:bodyPr wrap="square" rtlCol="0">
            <a:spAutoFit/>
          </a:bodyPr>
          <a:lstStyle/>
          <a:p>
            <a:pPr>
              <a:lnSpc>
                <a:spcPct val="120000"/>
              </a:lnSpc>
            </a:pPr>
            <a:r>
              <a:rPr lang="en-US" altLang="ja-JP" sz="600">
                <a:solidFill>
                  <a:schemeClr val="tx1">
                    <a:lumMod val="75000"/>
                    <a:lumOff val="25000"/>
                  </a:schemeClr>
                </a:solidFill>
                <a:latin typeface="Meiryo" panose="020B0604030504040204" pitchFamily="34" charset="-128"/>
                <a:ea typeface="Meiryo" panose="020B0604030504040204" pitchFamily="34" charset="-128"/>
              </a:rPr>
              <a:t>※ </a:t>
            </a:r>
            <a:r>
              <a:rPr lang="ja-JP" altLang="en-US" sz="600">
                <a:solidFill>
                  <a:schemeClr val="tx1">
                    <a:lumMod val="75000"/>
                    <a:lumOff val="25000"/>
                  </a:schemeClr>
                </a:solidFill>
                <a:latin typeface="Meiryo" panose="020B0604030504040204" pitchFamily="34" charset="-128"/>
                <a:ea typeface="Meiryo" panose="020B0604030504040204" pitchFamily="34" charset="-128"/>
              </a:rPr>
              <a:t>オンプレミス型のツールを</a:t>
            </a:r>
            <a:r>
              <a:rPr lang="en-US" altLang="ja-JP" sz="600">
                <a:solidFill>
                  <a:schemeClr val="tx1">
                    <a:lumMod val="75000"/>
                    <a:lumOff val="25000"/>
                  </a:schemeClr>
                </a:solidFill>
                <a:latin typeface="Meiryo" panose="020B0604030504040204" pitchFamily="34" charset="-128"/>
                <a:ea typeface="Meiryo" panose="020B0604030504040204" pitchFamily="34" charset="-128"/>
              </a:rPr>
              <a:t> AWS </a:t>
            </a:r>
            <a:r>
              <a:rPr lang="ja-JP" altLang="en-US" sz="600">
                <a:solidFill>
                  <a:schemeClr val="tx1">
                    <a:lumMod val="75000"/>
                    <a:lumOff val="25000"/>
                  </a:schemeClr>
                </a:solidFill>
                <a:latin typeface="Meiryo" panose="020B0604030504040204" pitchFamily="34" charset="-128"/>
                <a:ea typeface="Meiryo" panose="020B0604030504040204" pitchFamily="34" charset="-128"/>
              </a:rPr>
              <a:t>や</a:t>
            </a:r>
            <a:r>
              <a:rPr lang="en-US" altLang="ja-JP" sz="600">
                <a:solidFill>
                  <a:schemeClr val="tx1">
                    <a:lumMod val="75000"/>
                    <a:lumOff val="25000"/>
                  </a:schemeClr>
                </a:solidFill>
                <a:latin typeface="Meiryo" panose="020B0604030504040204" pitchFamily="34" charset="-128"/>
                <a:ea typeface="Meiryo" panose="020B0604030504040204" pitchFamily="34" charset="-128"/>
              </a:rPr>
              <a:t> Microsoft Azure </a:t>
            </a:r>
            <a:r>
              <a:rPr lang="ja-JP" altLang="en-US" sz="600">
                <a:solidFill>
                  <a:schemeClr val="tx1">
                    <a:lumMod val="75000"/>
                    <a:lumOff val="25000"/>
                  </a:schemeClr>
                </a:solidFill>
                <a:latin typeface="Meiryo" panose="020B0604030504040204" pitchFamily="34" charset="-128"/>
                <a:ea typeface="Meiryo" panose="020B0604030504040204" pitchFamily="34" charset="-128"/>
              </a:rPr>
              <a:t>などの</a:t>
            </a:r>
            <a:r>
              <a:rPr lang="en-US" altLang="ja-JP" sz="600">
                <a:solidFill>
                  <a:schemeClr val="tx1">
                    <a:lumMod val="75000"/>
                    <a:lumOff val="25000"/>
                  </a:schemeClr>
                </a:solidFill>
                <a:latin typeface="Meiryo" panose="020B0604030504040204" pitchFamily="34" charset="-128"/>
                <a:ea typeface="Meiryo" panose="020B0604030504040204" pitchFamily="34" charset="-128"/>
              </a:rPr>
              <a:t> IaaS </a:t>
            </a:r>
            <a:r>
              <a:rPr lang="ja-JP" altLang="en-US" sz="600">
                <a:solidFill>
                  <a:schemeClr val="tx1">
                    <a:lumMod val="75000"/>
                    <a:lumOff val="25000"/>
                  </a:schemeClr>
                </a:solidFill>
                <a:latin typeface="Meiryo" panose="020B0604030504040204" pitchFamily="34" charset="-128"/>
                <a:ea typeface="Meiryo" panose="020B0604030504040204" pitchFamily="34" charset="-128"/>
              </a:rPr>
              <a:t>に構築することも含む</a:t>
            </a:r>
            <a:endParaRPr lang="en-US" altLang="ja-JP" sz="60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416987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a:extLst>
              <a:ext uri="{FF2B5EF4-FFF2-40B4-BE49-F238E27FC236}">
                <a16:creationId xmlns:a16="http://schemas.microsoft.com/office/drawing/2014/main" id="{2113BD23-E10B-A731-0E55-067A2CA3D36A}"/>
              </a:ext>
            </a:extLst>
          </p:cNvPr>
          <p:cNvSpPr/>
          <p:nvPr/>
        </p:nvSpPr>
        <p:spPr>
          <a:xfrm>
            <a:off x="7553703" y="1363069"/>
            <a:ext cx="972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4">
            <a:extLst>
              <a:ext uri="{FF2B5EF4-FFF2-40B4-BE49-F238E27FC236}">
                <a16:creationId xmlns:a16="http://schemas.microsoft.com/office/drawing/2014/main" id="{BC2EB554-3C15-FFEC-7FEB-E0C88984A2CD}"/>
              </a:ext>
            </a:extLst>
          </p:cNvPr>
          <p:cNvSpPr>
            <a:spLocks noGrp="1"/>
          </p:cNvSpPr>
          <p:nvPr>
            <p:ph type="body" sz="quarter" idx="15"/>
          </p:nvPr>
        </p:nvSpPr>
        <p:spPr>
          <a:xfrm>
            <a:off x="413588" y="269809"/>
            <a:ext cx="11074573" cy="291618"/>
          </a:xfrm>
        </p:spPr>
        <p:txBody>
          <a:bodyPr/>
          <a:lstStyle/>
          <a:p>
            <a:r>
              <a:rPr kumimoji="1" lang="en-US" altLang="ja-JP"/>
              <a:t>IT </a:t>
            </a:r>
            <a:r>
              <a:rPr kumimoji="1" lang="ja-JP" altLang="en-US"/>
              <a:t>資産管理ツールのクラウド検討</a:t>
            </a:r>
            <a:r>
              <a:rPr kumimoji="1" lang="en-US" altLang="ja-JP" baseline="30000"/>
              <a:t>※</a:t>
            </a:r>
            <a:endParaRPr kumimoji="1" lang="ja-JP" altLang="en-US" baseline="30000"/>
          </a:p>
        </p:txBody>
      </p:sp>
      <p:sp>
        <p:nvSpPr>
          <p:cNvPr id="2" name="テキスト プレースホルダー 1">
            <a:extLst>
              <a:ext uri="{FF2B5EF4-FFF2-40B4-BE49-F238E27FC236}">
                <a16:creationId xmlns:a16="http://schemas.microsoft.com/office/drawing/2014/main" id="{525EA9FA-F79A-76CD-7220-C345ED1E4E6B}"/>
              </a:ext>
            </a:extLst>
          </p:cNvPr>
          <p:cNvSpPr>
            <a:spLocks noGrp="1"/>
          </p:cNvSpPr>
          <p:nvPr>
            <p:ph type="body" sz="quarter" idx="11"/>
          </p:nvPr>
        </p:nvSpPr>
        <p:spPr>
          <a:xfrm>
            <a:off x="263132" y="690627"/>
            <a:ext cx="11665736" cy="840230"/>
          </a:xfrm>
        </p:spPr>
        <p:txBody>
          <a:bodyPr/>
          <a:lstStyle/>
          <a:p>
            <a:r>
              <a:rPr kumimoji="1" lang="en-US" altLang="ja-JP"/>
              <a:t>IT </a:t>
            </a:r>
            <a:r>
              <a:rPr kumimoji="1" lang="ja-JP" altLang="en-US"/>
              <a:t>資産管理ツールの導入（予定含む）率は</a:t>
            </a:r>
            <a:r>
              <a:rPr kumimoji="1" lang="en-US" altLang="ja-JP"/>
              <a:t> </a:t>
            </a:r>
            <a:r>
              <a:rPr lang="en-US" altLang="ja-JP"/>
              <a:t>80%</a:t>
            </a:r>
            <a:r>
              <a:rPr lang="ja-JP" altLang="en-US"/>
              <a:t>以上、</a:t>
            </a:r>
            <a:endParaRPr lang="en-US" altLang="ja-JP"/>
          </a:p>
          <a:p>
            <a:r>
              <a:rPr kumimoji="1" lang="ja-JP" altLang="en-US"/>
              <a:t>そのうちクラウド型のツールの導入</a:t>
            </a:r>
            <a:r>
              <a:rPr kumimoji="1" lang="en-US" altLang="ja-JP"/>
              <a:t> or </a:t>
            </a:r>
            <a:r>
              <a:rPr kumimoji="1" lang="ja-JP" altLang="en-US"/>
              <a:t>検討</a:t>
            </a:r>
            <a:r>
              <a:rPr lang="ja-JP" altLang="en-US"/>
              <a:t>も</a:t>
            </a:r>
            <a:r>
              <a:rPr lang="en-US" altLang="ja-JP"/>
              <a:t> 80%</a:t>
            </a:r>
            <a:r>
              <a:rPr lang="ja-JP" altLang="en-US"/>
              <a:t>以上にのぼる</a:t>
            </a:r>
            <a:endParaRPr kumimoji="1" lang="en-US" altLang="ja-JP"/>
          </a:p>
        </p:txBody>
      </p:sp>
      <p:grpSp>
        <p:nvGrpSpPr>
          <p:cNvPr id="14" name="グループ化 13">
            <a:extLst>
              <a:ext uri="{FF2B5EF4-FFF2-40B4-BE49-F238E27FC236}">
                <a16:creationId xmlns:a16="http://schemas.microsoft.com/office/drawing/2014/main" id="{96A6245E-A144-911A-7BEC-9AD760B7E470}"/>
              </a:ext>
            </a:extLst>
          </p:cNvPr>
          <p:cNvGrpSpPr/>
          <p:nvPr/>
        </p:nvGrpSpPr>
        <p:grpSpPr>
          <a:xfrm>
            <a:off x="-83813" y="1735432"/>
            <a:ext cx="12359627" cy="5003761"/>
            <a:chOff x="-430759" y="1584430"/>
            <a:chExt cx="12359627" cy="5003761"/>
          </a:xfrm>
        </p:grpSpPr>
        <p:sp>
          <p:nvSpPr>
            <p:cNvPr id="6" name="テキスト ボックス 5">
              <a:extLst>
                <a:ext uri="{FF2B5EF4-FFF2-40B4-BE49-F238E27FC236}">
                  <a16:creationId xmlns:a16="http://schemas.microsoft.com/office/drawing/2014/main" id="{5FD1D261-CDD0-BA78-934D-792AE5B4D26E}"/>
                </a:ext>
              </a:extLst>
            </p:cNvPr>
            <p:cNvSpPr txBox="1"/>
            <p:nvPr/>
          </p:nvSpPr>
          <p:spPr>
            <a:xfrm>
              <a:off x="1342945" y="1584430"/>
              <a:ext cx="3368230" cy="590931"/>
            </a:xfrm>
            <a:prstGeom prst="rect">
              <a:avLst/>
            </a:prstGeom>
            <a:noFill/>
          </p:spPr>
          <p:txBody>
            <a:bodyPr wrap="none" lIns="91440" tIns="45720" rIns="91440" bIns="45720" rtlCol="0" anchor="t">
              <a:spAutoFit/>
            </a:bodyPr>
            <a:lstStyle/>
            <a:p>
              <a:pPr algn="ctr">
                <a:lnSpc>
                  <a:spcPct val="140000"/>
                </a:lnSpc>
              </a:pPr>
              <a:r>
                <a:rPr kumimoji="1" lang="ja-JP" altLang="en-US" sz="1200">
                  <a:solidFill>
                    <a:schemeClr val="tx1">
                      <a:lumMod val="75000"/>
                      <a:lumOff val="25000"/>
                    </a:schemeClr>
                  </a:solidFill>
                  <a:latin typeface="Meiryo"/>
                  <a:ea typeface="Meiryo"/>
                </a:rPr>
                <a:t>社内の </a:t>
              </a:r>
              <a:r>
                <a:rPr kumimoji="1" lang="en-US" altLang="ja-JP" sz="1200">
                  <a:solidFill>
                    <a:schemeClr val="tx1">
                      <a:lumMod val="75000"/>
                      <a:lumOff val="25000"/>
                    </a:schemeClr>
                  </a:solidFill>
                  <a:latin typeface="Meiryo"/>
                  <a:ea typeface="Meiryo"/>
                </a:rPr>
                <a:t>PC </a:t>
              </a:r>
              <a:r>
                <a:rPr kumimoji="1" lang="ja-JP" altLang="en-US" sz="1200">
                  <a:solidFill>
                    <a:schemeClr val="tx1">
                      <a:lumMod val="75000"/>
                      <a:lumOff val="25000"/>
                    </a:schemeClr>
                  </a:solidFill>
                  <a:latin typeface="Meiryo"/>
                  <a:ea typeface="Meiryo"/>
                </a:rPr>
                <a:t>に関する情報を</a:t>
              </a:r>
              <a:r>
                <a:rPr kumimoji="1" lang="en-US" altLang="ja-JP" sz="1200">
                  <a:solidFill>
                    <a:schemeClr val="tx1">
                      <a:lumMod val="75000"/>
                      <a:lumOff val="25000"/>
                    </a:schemeClr>
                  </a:solidFill>
                  <a:latin typeface="Meiryo"/>
                  <a:ea typeface="Meiryo"/>
                </a:rPr>
                <a:t> IT </a:t>
              </a:r>
              <a:r>
                <a:rPr kumimoji="1" lang="ja-JP" altLang="en-US" sz="1200">
                  <a:solidFill>
                    <a:schemeClr val="tx1">
                      <a:lumMod val="75000"/>
                      <a:lumOff val="25000"/>
                    </a:schemeClr>
                  </a:solidFill>
                  <a:latin typeface="Meiryo"/>
                  <a:ea typeface="Meiryo"/>
                </a:rPr>
                <a:t>資産管理ツール</a:t>
              </a:r>
              <a:endParaRPr kumimoji="1" lang="en-US" altLang="ja-JP" sz="1200">
                <a:solidFill>
                  <a:schemeClr val="tx1">
                    <a:lumMod val="75000"/>
                    <a:lumOff val="25000"/>
                  </a:schemeClr>
                </a:solidFill>
                <a:latin typeface="Meiryo"/>
                <a:ea typeface="Meiryo"/>
              </a:endParaRPr>
            </a:p>
            <a:p>
              <a:pPr algn="ctr">
                <a:lnSpc>
                  <a:spcPct val="140000"/>
                </a:lnSpc>
              </a:pPr>
              <a:r>
                <a:rPr kumimoji="1" lang="ja-JP" altLang="en-US" sz="1200">
                  <a:solidFill>
                    <a:schemeClr val="tx1">
                      <a:lumMod val="75000"/>
                      <a:lumOff val="25000"/>
                    </a:schemeClr>
                  </a:solidFill>
                  <a:latin typeface="Meiryo"/>
                  <a:ea typeface="Meiryo"/>
                </a:rPr>
                <a:t>で管理していますか（</a:t>
              </a:r>
              <a:r>
                <a:rPr kumimoji="1" lang="en-US" altLang="ja-JP" sz="1200">
                  <a:solidFill>
                    <a:schemeClr val="tx1">
                      <a:lumMod val="75000"/>
                      <a:lumOff val="25000"/>
                    </a:schemeClr>
                  </a:solidFill>
                  <a:latin typeface="Meiryo"/>
                  <a:ea typeface="Meiryo"/>
                </a:rPr>
                <a:t>n=1,014</a:t>
              </a:r>
              <a:r>
                <a:rPr kumimoji="1" lang="ja-JP" altLang="en-US" sz="1200">
                  <a:solidFill>
                    <a:schemeClr val="tx1">
                      <a:lumMod val="75000"/>
                      <a:lumOff val="25000"/>
                    </a:schemeClr>
                  </a:solidFill>
                  <a:latin typeface="Meiryo"/>
                  <a:ea typeface="Meiryo"/>
                </a:rPr>
                <a:t>）</a:t>
              </a:r>
              <a:endParaRPr kumimoji="1" lang="en-US" altLang="ja-JP" sz="1200">
                <a:solidFill>
                  <a:schemeClr val="tx1">
                    <a:lumMod val="75000"/>
                    <a:lumOff val="25000"/>
                  </a:schemeClr>
                </a:solidFill>
                <a:latin typeface="Meiryo"/>
                <a:ea typeface="Meiryo"/>
              </a:endParaRPr>
            </a:p>
          </p:txBody>
        </p:sp>
        <p:graphicFrame>
          <p:nvGraphicFramePr>
            <p:cNvPr id="7" name="グラフ 6">
              <a:extLst>
                <a:ext uri="{FF2B5EF4-FFF2-40B4-BE49-F238E27FC236}">
                  <a16:creationId xmlns:a16="http://schemas.microsoft.com/office/drawing/2014/main" id="{0FD5C12F-5D1A-DBA0-ED6A-15BED0293850}"/>
                </a:ext>
              </a:extLst>
            </p:cNvPr>
            <p:cNvGraphicFramePr>
              <a:graphicFrameLocks/>
            </p:cNvGraphicFramePr>
            <p:nvPr>
              <p:extLst>
                <p:ext uri="{D42A27DB-BD31-4B8C-83A1-F6EECF244321}">
                  <p14:modId xmlns:p14="http://schemas.microsoft.com/office/powerpoint/2010/main" val="483384992"/>
                </p:ext>
              </p:extLst>
            </p:nvPr>
          </p:nvGraphicFramePr>
          <p:xfrm>
            <a:off x="-430759" y="2181245"/>
            <a:ext cx="6915637" cy="40474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a:extLst>
                <a:ext uri="{FF2B5EF4-FFF2-40B4-BE49-F238E27FC236}">
                  <a16:creationId xmlns:a16="http://schemas.microsoft.com/office/drawing/2014/main" id="{30DDFBD9-A00E-0DBB-731F-E1E4C06DEDB9}"/>
                </a:ext>
              </a:extLst>
            </p:cNvPr>
            <p:cNvGraphicFramePr>
              <a:graphicFrameLocks/>
            </p:cNvGraphicFramePr>
            <p:nvPr>
              <p:extLst>
                <p:ext uri="{D42A27DB-BD31-4B8C-83A1-F6EECF244321}">
                  <p14:modId xmlns:p14="http://schemas.microsoft.com/office/powerpoint/2010/main" val="1374568499"/>
                </p:ext>
              </p:extLst>
            </p:nvPr>
          </p:nvGraphicFramePr>
          <p:xfrm>
            <a:off x="4856665" y="1969341"/>
            <a:ext cx="7072203" cy="4618850"/>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a:extLst>
                <a:ext uri="{FF2B5EF4-FFF2-40B4-BE49-F238E27FC236}">
                  <a16:creationId xmlns:a16="http://schemas.microsoft.com/office/drawing/2014/main" id="{130675FC-9405-FDB0-4C06-1DC90D556C6D}"/>
                </a:ext>
              </a:extLst>
            </p:cNvPr>
            <p:cNvSpPr txBox="1"/>
            <p:nvPr/>
          </p:nvSpPr>
          <p:spPr>
            <a:xfrm>
              <a:off x="6616591" y="1585567"/>
              <a:ext cx="3419526" cy="590931"/>
            </a:xfrm>
            <a:prstGeom prst="rect">
              <a:avLst/>
            </a:prstGeom>
            <a:noFill/>
          </p:spPr>
          <p:txBody>
            <a:bodyPr wrap="none" lIns="91440" tIns="45720" rIns="91440" bIns="45720" rtlCol="0" anchor="t">
              <a:spAutoFit/>
            </a:bodyPr>
            <a:lstStyle/>
            <a:p>
              <a:pPr algn="ctr">
                <a:lnSpc>
                  <a:spcPct val="140000"/>
                </a:lnSpc>
              </a:pPr>
              <a:r>
                <a:rPr kumimoji="1" lang="ja-JP" altLang="en-US" sz="1200">
                  <a:solidFill>
                    <a:schemeClr val="tx1">
                      <a:lumMod val="75000"/>
                      <a:lumOff val="25000"/>
                    </a:schemeClr>
                  </a:solidFill>
                  <a:latin typeface="Meiryo" panose="020B0604030504040204" pitchFamily="34" charset="-128"/>
                  <a:ea typeface="Meiryo" panose="020B0604030504040204" pitchFamily="34" charset="-128"/>
                </a:rPr>
                <a:t>導入（予定・検討も含む）しているのは、</a:t>
              </a:r>
              <a:endParaRPr kumimoji="1" lang="en-US" altLang="ja-JP" sz="1200">
                <a:solidFill>
                  <a:schemeClr val="tx1">
                    <a:lumMod val="75000"/>
                    <a:lumOff val="25000"/>
                  </a:schemeClr>
                </a:solidFill>
                <a:latin typeface="Meiryo" panose="020B0604030504040204" pitchFamily="34" charset="-128"/>
                <a:ea typeface="Meiryo" panose="020B0604030504040204" pitchFamily="34" charset="-128"/>
              </a:endParaRPr>
            </a:p>
            <a:p>
              <a:pPr algn="ctr">
                <a:lnSpc>
                  <a:spcPct val="140000"/>
                </a:lnSpc>
              </a:pPr>
              <a:r>
                <a:rPr kumimoji="1" lang="ja-JP" altLang="en-US" sz="1200">
                  <a:solidFill>
                    <a:schemeClr val="tx1">
                      <a:lumMod val="75000"/>
                      <a:lumOff val="25000"/>
                    </a:schemeClr>
                  </a:solidFill>
                  <a:latin typeface="Meiryo"/>
                  <a:ea typeface="Meiryo"/>
                </a:rPr>
                <a:t>どちらの </a:t>
              </a:r>
              <a:r>
                <a:rPr kumimoji="1" lang="en-US" altLang="ja-JP" sz="1200">
                  <a:solidFill>
                    <a:schemeClr val="tx1">
                      <a:lumMod val="75000"/>
                      <a:lumOff val="25000"/>
                    </a:schemeClr>
                  </a:solidFill>
                  <a:latin typeface="Meiryo"/>
                  <a:ea typeface="Meiryo"/>
                </a:rPr>
                <a:t>IT </a:t>
              </a:r>
              <a:r>
                <a:rPr kumimoji="1" lang="ja-JP" altLang="en-US" sz="1200">
                  <a:solidFill>
                    <a:schemeClr val="tx1">
                      <a:lumMod val="75000"/>
                      <a:lumOff val="25000"/>
                    </a:schemeClr>
                  </a:solidFill>
                  <a:latin typeface="Meiryo"/>
                  <a:ea typeface="Meiryo"/>
                </a:rPr>
                <a:t>資産管理ツールですか（</a:t>
              </a:r>
              <a:r>
                <a:rPr kumimoji="1" lang="en-US" altLang="ja-JP" sz="1200">
                  <a:solidFill>
                    <a:schemeClr val="tx1">
                      <a:lumMod val="75000"/>
                      <a:lumOff val="25000"/>
                    </a:schemeClr>
                  </a:solidFill>
                  <a:latin typeface="Meiryo"/>
                  <a:ea typeface="Meiryo"/>
                </a:rPr>
                <a:t>n=828</a:t>
              </a:r>
              <a:r>
                <a:rPr kumimoji="1" lang="ja-JP" altLang="en-US" sz="1200">
                  <a:solidFill>
                    <a:schemeClr val="tx1">
                      <a:lumMod val="75000"/>
                      <a:lumOff val="25000"/>
                    </a:schemeClr>
                  </a:solidFill>
                  <a:latin typeface="Meiryo"/>
                  <a:ea typeface="Meiryo"/>
                </a:rPr>
                <a:t>）</a:t>
              </a:r>
              <a:endParaRPr kumimoji="1" lang="en-US" altLang="ja-JP" sz="1200">
                <a:solidFill>
                  <a:schemeClr val="tx1">
                    <a:lumMod val="75000"/>
                    <a:lumOff val="25000"/>
                  </a:schemeClr>
                </a:solidFill>
                <a:latin typeface="Meiryo"/>
                <a:ea typeface="Meiryo"/>
              </a:endParaRPr>
            </a:p>
          </p:txBody>
        </p:sp>
        <p:sp>
          <p:nvSpPr>
            <p:cNvPr id="13" name="テキスト ボックス 12">
              <a:extLst>
                <a:ext uri="{FF2B5EF4-FFF2-40B4-BE49-F238E27FC236}">
                  <a16:creationId xmlns:a16="http://schemas.microsoft.com/office/drawing/2014/main" id="{0D5C3588-038D-8111-AC93-E306C5659F15}"/>
                </a:ext>
              </a:extLst>
            </p:cNvPr>
            <p:cNvSpPr txBox="1"/>
            <p:nvPr/>
          </p:nvSpPr>
          <p:spPr>
            <a:xfrm>
              <a:off x="7325161" y="3045630"/>
              <a:ext cx="763351" cy="372410"/>
            </a:xfrm>
            <a:prstGeom prst="rect">
              <a:avLst/>
            </a:prstGeom>
            <a:noFill/>
          </p:spPr>
          <p:txBody>
            <a:bodyPr wrap="none" lIns="91440" tIns="45720" rIns="91440" bIns="45720" rtlCol="0" anchor="t">
              <a:spAutoFit/>
            </a:bodyPr>
            <a:lstStyle/>
            <a:p>
              <a:pPr algn="ctr">
                <a:lnSpc>
                  <a:spcPct val="140000"/>
                </a:lnSpc>
              </a:pPr>
              <a:r>
                <a:rPr lang="en-US" altLang="ja-JP" sz="1400">
                  <a:solidFill>
                    <a:schemeClr val="bg1"/>
                  </a:solidFill>
                  <a:latin typeface="Meiryo"/>
                  <a:ea typeface="Meiryo"/>
                </a:rPr>
                <a:t>18.7</a:t>
              </a:r>
              <a:r>
                <a:rPr lang="ja-JP" altLang="en-US" sz="1400">
                  <a:solidFill>
                    <a:schemeClr val="bg1"/>
                  </a:solidFill>
                  <a:latin typeface="Meiryo"/>
                  <a:ea typeface="Meiryo"/>
                </a:rPr>
                <a:t>％</a:t>
              </a:r>
              <a:endParaRPr lang="ja-JP" altLang="ja-JP" sz="1400">
                <a:solidFill>
                  <a:schemeClr val="bg1"/>
                </a:solidFill>
                <a:latin typeface="Meiryo"/>
                <a:ea typeface="Meiryo"/>
              </a:endParaRPr>
            </a:p>
          </p:txBody>
        </p:sp>
      </p:grpSp>
      <p:sp>
        <p:nvSpPr>
          <p:cNvPr id="18" name="テキスト ボックス 17">
            <a:extLst>
              <a:ext uri="{FF2B5EF4-FFF2-40B4-BE49-F238E27FC236}">
                <a16:creationId xmlns:a16="http://schemas.microsoft.com/office/drawing/2014/main" id="{57E53FD7-08A2-3D97-342D-5B26C987BDD8}"/>
              </a:ext>
            </a:extLst>
          </p:cNvPr>
          <p:cNvSpPr txBox="1"/>
          <p:nvPr/>
        </p:nvSpPr>
        <p:spPr>
          <a:xfrm>
            <a:off x="138359" y="6446774"/>
            <a:ext cx="6605515" cy="198516"/>
          </a:xfrm>
          <a:prstGeom prst="rect">
            <a:avLst/>
          </a:prstGeom>
          <a:noFill/>
        </p:spPr>
        <p:txBody>
          <a:bodyPr wrap="square" rtlCol="0">
            <a:spAutoFit/>
          </a:bodyPr>
          <a:lstStyle/>
          <a:p>
            <a:pPr>
              <a:lnSpc>
                <a:spcPct val="120000"/>
              </a:lnSpc>
            </a:pPr>
            <a:r>
              <a:rPr lang="en-US" altLang="ja-JP" sz="600">
                <a:solidFill>
                  <a:schemeClr val="tx1">
                    <a:lumMod val="75000"/>
                    <a:lumOff val="25000"/>
                  </a:schemeClr>
                </a:solidFill>
                <a:latin typeface="Meiryo" panose="020B0604030504040204" pitchFamily="34" charset="-128"/>
                <a:ea typeface="Meiryo" panose="020B0604030504040204" pitchFamily="34" charset="-128"/>
              </a:rPr>
              <a:t>※</a:t>
            </a:r>
            <a:r>
              <a:rPr lang="ja-JP" altLang="en-US" sz="600">
                <a:solidFill>
                  <a:schemeClr val="tx1">
                    <a:lumMod val="75000"/>
                    <a:lumOff val="25000"/>
                  </a:schemeClr>
                </a:solidFill>
                <a:latin typeface="Meiryo" panose="020B0604030504040204" pitchFamily="34" charset="-128"/>
                <a:ea typeface="Meiryo" panose="020B0604030504040204" pitchFamily="34" charset="-128"/>
              </a:rPr>
              <a:t>「</a:t>
            </a:r>
            <a:r>
              <a:rPr lang="en-US" altLang="ja-JP" sz="600">
                <a:solidFill>
                  <a:schemeClr val="tx1">
                    <a:lumMod val="75000"/>
                    <a:lumOff val="25000"/>
                  </a:schemeClr>
                </a:solidFill>
                <a:latin typeface="Meiryo" panose="020B0604030504040204" pitchFamily="34" charset="-128"/>
                <a:ea typeface="Meiryo" panose="020B0604030504040204" pitchFamily="34" charset="-128"/>
              </a:rPr>
              <a:t>IT</a:t>
            </a:r>
            <a:r>
              <a:rPr lang="ja-JP" altLang="en-US" sz="600">
                <a:solidFill>
                  <a:schemeClr val="tx1">
                    <a:lumMod val="75000"/>
                    <a:lumOff val="25000"/>
                  </a:schemeClr>
                </a:solidFill>
                <a:latin typeface="Meiryo" panose="020B0604030504040204" pitchFamily="34" charset="-128"/>
                <a:ea typeface="Meiryo" panose="020B0604030504040204" pitchFamily="34" charset="-128"/>
              </a:rPr>
              <a:t>資産管理（</a:t>
            </a:r>
            <a:r>
              <a:rPr lang="en-US" altLang="ja-JP" sz="600">
                <a:solidFill>
                  <a:schemeClr val="tx1">
                    <a:lumMod val="75000"/>
                    <a:lumOff val="25000"/>
                  </a:schemeClr>
                </a:solidFill>
                <a:latin typeface="Meiryo" panose="020B0604030504040204" pitchFamily="34" charset="-128"/>
                <a:ea typeface="Meiryo" panose="020B0604030504040204" pitchFamily="34" charset="-128"/>
              </a:rPr>
              <a:t>PC</a:t>
            </a:r>
            <a:r>
              <a:rPr lang="ja-JP" altLang="en-US" sz="600">
                <a:solidFill>
                  <a:schemeClr val="tx1">
                    <a:lumMod val="75000"/>
                    <a:lumOff val="25000"/>
                  </a:schemeClr>
                </a:solidFill>
                <a:latin typeface="Meiryo" panose="020B0604030504040204" pitchFamily="34" charset="-128"/>
                <a:ea typeface="Meiryo" panose="020B0604030504040204" pitchFamily="34" charset="-128"/>
              </a:rPr>
              <a:t>管理）ツールのクラウド移行実態」に関する調査</a:t>
            </a:r>
            <a:r>
              <a:rPr lang="en-US" altLang="ja-JP" sz="600">
                <a:solidFill>
                  <a:schemeClr val="tx1">
                    <a:lumMod val="75000"/>
                    <a:lumOff val="25000"/>
                  </a:schemeClr>
                </a:solidFill>
                <a:latin typeface="Meiryo" panose="020B0604030504040204" pitchFamily="34" charset="-128"/>
                <a:ea typeface="Meiryo" panose="020B0604030504040204" pitchFamily="34" charset="-128"/>
              </a:rPr>
              <a:t> </a:t>
            </a:r>
            <a:r>
              <a:rPr lang="ja-JP" altLang="en-US" sz="600">
                <a:solidFill>
                  <a:schemeClr val="tx1">
                    <a:lumMod val="75000"/>
                    <a:lumOff val="25000"/>
                  </a:schemeClr>
                </a:solidFill>
                <a:latin typeface="Meiryo" panose="020B0604030504040204" pitchFamily="34" charset="-128"/>
                <a:ea typeface="Meiryo" panose="020B0604030504040204" pitchFamily="34" charset="-128"/>
              </a:rPr>
              <a:t>エムオーテックス調べ（モニター提供元：ゼネラルリサーチ株式会社）</a:t>
            </a:r>
            <a:endParaRPr lang="en-US" altLang="ja-JP" sz="60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0756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a:extLst>
              <a:ext uri="{FF2B5EF4-FFF2-40B4-BE49-F238E27FC236}">
                <a16:creationId xmlns:a16="http://schemas.microsoft.com/office/drawing/2014/main" id="{6C29661D-191A-9AC9-DC01-5D518B1505F4}"/>
              </a:ext>
            </a:extLst>
          </p:cNvPr>
          <p:cNvSpPr/>
          <p:nvPr/>
        </p:nvSpPr>
        <p:spPr>
          <a:xfrm>
            <a:off x="7359176" y="1355545"/>
            <a:ext cx="3420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C33E8922-8660-5FB1-1981-C5B808FF2BE0}"/>
              </a:ext>
            </a:extLst>
          </p:cNvPr>
          <p:cNvSpPr>
            <a:spLocks noGrp="1"/>
          </p:cNvSpPr>
          <p:nvPr>
            <p:ph type="body" sz="quarter" idx="15"/>
          </p:nvPr>
        </p:nvSpPr>
        <p:spPr/>
        <p:txBody>
          <a:bodyPr/>
          <a:lstStyle/>
          <a:p>
            <a:r>
              <a:rPr lang="en-US" altLang="ja-JP"/>
              <a:t>Microsoft 365 </a:t>
            </a:r>
            <a:r>
              <a:rPr lang="ja-JP" altLang="en-US"/>
              <a:t>の導入と</a:t>
            </a:r>
            <a:r>
              <a:rPr lang="en-US" altLang="ja-JP"/>
              <a:t> IT </a:t>
            </a:r>
            <a:r>
              <a:rPr lang="ja-JP" altLang="en-US"/>
              <a:t>資産管理ツールのクラウド化</a:t>
            </a:r>
          </a:p>
        </p:txBody>
      </p:sp>
      <p:sp>
        <p:nvSpPr>
          <p:cNvPr id="4" name="テキスト プレースホルダー 3">
            <a:extLst>
              <a:ext uri="{FF2B5EF4-FFF2-40B4-BE49-F238E27FC236}">
                <a16:creationId xmlns:a16="http://schemas.microsoft.com/office/drawing/2014/main" id="{2055FE48-0962-5AC4-E585-589B283E5A30}"/>
              </a:ext>
            </a:extLst>
          </p:cNvPr>
          <p:cNvSpPr>
            <a:spLocks noGrp="1"/>
          </p:cNvSpPr>
          <p:nvPr>
            <p:ph type="body" sz="quarter" idx="11"/>
          </p:nvPr>
        </p:nvSpPr>
        <p:spPr>
          <a:xfrm>
            <a:off x="263132" y="690627"/>
            <a:ext cx="11665736" cy="840230"/>
          </a:xfrm>
        </p:spPr>
        <p:txBody>
          <a:bodyPr/>
          <a:lstStyle/>
          <a:p>
            <a:r>
              <a:rPr lang="en-US" altLang="ja-JP"/>
              <a:t>Microsoft 365 </a:t>
            </a:r>
            <a:r>
              <a:rPr lang="ja-JP" altLang="en-US"/>
              <a:t>の活用促進と</a:t>
            </a:r>
            <a:r>
              <a:rPr lang="en-US" altLang="ja-JP"/>
              <a:t> IT </a:t>
            </a:r>
            <a:r>
              <a:rPr lang="ja-JP" altLang="en-US"/>
              <a:t>資産管理ツールのクラウド検討に伴い、</a:t>
            </a:r>
            <a:endParaRPr lang="en-US" altLang="ja-JP"/>
          </a:p>
          <a:p>
            <a:r>
              <a:rPr lang="en-US" altLang="ja-JP"/>
              <a:t>Microsoft Intune </a:t>
            </a:r>
            <a:r>
              <a:rPr lang="ja-JP" altLang="en-US"/>
              <a:t>と</a:t>
            </a:r>
            <a:r>
              <a:rPr lang="en-US" altLang="ja-JP"/>
              <a:t> IT </a:t>
            </a:r>
            <a:r>
              <a:rPr lang="ja-JP" altLang="en-US"/>
              <a:t>資産管理ツールを比較選定する傾向に。選定の大きなポイントはログ管理の有無</a:t>
            </a:r>
          </a:p>
        </p:txBody>
      </p:sp>
      <p:sp>
        <p:nvSpPr>
          <p:cNvPr id="7" name="四角形: 上の 2 つの角を丸める 44">
            <a:extLst>
              <a:ext uri="{FF2B5EF4-FFF2-40B4-BE49-F238E27FC236}">
                <a16:creationId xmlns:a16="http://schemas.microsoft.com/office/drawing/2014/main" id="{1A2F52AC-BEC9-A8F8-078B-5020BB32651F}"/>
              </a:ext>
            </a:extLst>
          </p:cNvPr>
          <p:cNvSpPr/>
          <p:nvPr/>
        </p:nvSpPr>
        <p:spPr>
          <a:xfrm>
            <a:off x="847193" y="1996017"/>
            <a:ext cx="4519602" cy="631112"/>
          </a:xfrm>
          <a:prstGeom prst="round2SameRect">
            <a:avLst>
              <a:gd name="adj1" fmla="val 27917"/>
              <a:gd name="adj2" fmla="val 0"/>
            </a:avLst>
          </a:prstGeom>
          <a:solidFill>
            <a:srgbClr val="29649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45">
            <a:extLst>
              <a:ext uri="{FF2B5EF4-FFF2-40B4-BE49-F238E27FC236}">
                <a16:creationId xmlns:a16="http://schemas.microsoft.com/office/drawing/2014/main" id="{336A966C-8C66-C783-D834-7F108F394AC7}"/>
              </a:ext>
            </a:extLst>
          </p:cNvPr>
          <p:cNvSpPr/>
          <p:nvPr/>
        </p:nvSpPr>
        <p:spPr>
          <a:xfrm>
            <a:off x="838192" y="1989431"/>
            <a:ext cx="4530762" cy="4411369"/>
          </a:xfrm>
          <a:prstGeom prst="roundRect">
            <a:avLst>
              <a:gd name="adj" fmla="val 7227"/>
            </a:avLst>
          </a:prstGeom>
          <a:noFill/>
          <a:ln>
            <a:solidFill>
              <a:srgbClr val="29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CEFB9D0-C972-E062-BFC5-819426043C2A}"/>
              </a:ext>
            </a:extLst>
          </p:cNvPr>
          <p:cNvSpPr txBox="1"/>
          <p:nvPr/>
        </p:nvSpPr>
        <p:spPr>
          <a:xfrm>
            <a:off x="2260051" y="2070992"/>
            <a:ext cx="1825243" cy="412421"/>
          </a:xfrm>
          <a:prstGeom prst="rect">
            <a:avLst/>
          </a:prstGeom>
          <a:noFill/>
        </p:spPr>
        <p:txBody>
          <a:bodyPr wrap="none" lIns="91440" tIns="45720" rIns="91440" bIns="45720" rtlCol="0" anchor="t">
            <a:spAutoFit/>
          </a:bodyPr>
          <a:lstStyle/>
          <a:p>
            <a:pPr algn="ctr">
              <a:lnSpc>
                <a:spcPct val="140000"/>
              </a:lnSpc>
            </a:pPr>
            <a:r>
              <a:rPr kumimoji="1" lang="en-US" altLang="ja-JP" sz="1600">
                <a:solidFill>
                  <a:schemeClr val="bg1"/>
                </a:solidFill>
                <a:latin typeface="Meiryo"/>
                <a:ea typeface="Meiryo"/>
              </a:rPr>
              <a:t>Microsoft Intune</a:t>
            </a:r>
          </a:p>
        </p:txBody>
      </p:sp>
      <p:graphicFrame>
        <p:nvGraphicFramePr>
          <p:cNvPr id="12" name="表 12">
            <a:extLst>
              <a:ext uri="{FF2B5EF4-FFF2-40B4-BE49-F238E27FC236}">
                <a16:creationId xmlns:a16="http://schemas.microsoft.com/office/drawing/2014/main" id="{7A614A50-EF3F-C1C8-092C-8877E4D23479}"/>
              </a:ext>
            </a:extLst>
          </p:cNvPr>
          <p:cNvGraphicFramePr>
            <a:graphicFrameLocks noGrp="1"/>
          </p:cNvGraphicFramePr>
          <p:nvPr>
            <p:extLst>
              <p:ext uri="{D42A27DB-BD31-4B8C-83A1-F6EECF244321}">
                <p14:modId xmlns:p14="http://schemas.microsoft.com/office/powerpoint/2010/main" val="4245386330"/>
              </p:ext>
            </p:extLst>
          </p:nvPr>
        </p:nvGraphicFramePr>
        <p:xfrm>
          <a:off x="974987"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Windows</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1043736"/>
                  </a:ext>
                </a:extLst>
              </a:tr>
            </a:tbl>
          </a:graphicData>
        </a:graphic>
      </p:graphicFrame>
      <p:sp>
        <p:nvSpPr>
          <p:cNvPr id="13" name="正方形/長方形 12">
            <a:extLst>
              <a:ext uri="{FF2B5EF4-FFF2-40B4-BE49-F238E27FC236}">
                <a16:creationId xmlns:a16="http://schemas.microsoft.com/office/drawing/2014/main" id="{B57E841A-DFD2-A3BF-EC34-B184F898FA8A}"/>
              </a:ext>
            </a:extLst>
          </p:cNvPr>
          <p:cNvSpPr/>
          <p:nvPr/>
        </p:nvSpPr>
        <p:spPr>
          <a:xfrm>
            <a:off x="974988" y="5519956"/>
            <a:ext cx="4251354" cy="639511"/>
          </a:xfrm>
          <a:prstGeom prst="rect">
            <a:avLst/>
          </a:prstGeom>
          <a:solidFill>
            <a:srgbClr val="FA7C79">
              <a:alpha val="50196"/>
            </a:srgbClr>
          </a:solid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bg1"/>
                </a:solidFill>
                <a:latin typeface="Meiryo" panose="020B0604030504040204" pitchFamily="34" charset="-128"/>
                <a:ea typeface="Meiryo" panose="020B0604030504040204" pitchFamily="34" charset="-128"/>
              </a:rPr>
              <a:t>Intune </a:t>
            </a:r>
            <a:r>
              <a:rPr kumimoji="1" lang="ja-JP" altLang="en-US" b="1">
                <a:solidFill>
                  <a:schemeClr val="bg1"/>
                </a:solidFill>
                <a:latin typeface="Meiryo" panose="020B0604030504040204" pitchFamily="34" charset="-128"/>
                <a:ea typeface="Meiryo" panose="020B0604030504040204" pitchFamily="34" charset="-128"/>
              </a:rPr>
              <a:t>では未実装</a:t>
            </a:r>
          </a:p>
        </p:txBody>
      </p:sp>
      <p:sp>
        <p:nvSpPr>
          <p:cNvPr id="16" name="四角形: 上の 2 つの角を丸める 44">
            <a:extLst>
              <a:ext uri="{FF2B5EF4-FFF2-40B4-BE49-F238E27FC236}">
                <a16:creationId xmlns:a16="http://schemas.microsoft.com/office/drawing/2014/main" id="{1FD89E5D-90E0-F314-23F7-D455D5D8E706}"/>
              </a:ext>
            </a:extLst>
          </p:cNvPr>
          <p:cNvSpPr/>
          <p:nvPr/>
        </p:nvSpPr>
        <p:spPr>
          <a:xfrm>
            <a:off x="6695251" y="1996017"/>
            <a:ext cx="4519602" cy="631112"/>
          </a:xfrm>
          <a:prstGeom prst="round2SameRect">
            <a:avLst>
              <a:gd name="adj1" fmla="val 27917"/>
              <a:gd name="adj2" fmla="val 0"/>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45">
            <a:extLst>
              <a:ext uri="{FF2B5EF4-FFF2-40B4-BE49-F238E27FC236}">
                <a16:creationId xmlns:a16="http://schemas.microsoft.com/office/drawing/2014/main" id="{93DD34A5-ADCA-CB24-13B5-E943F3345FBB}"/>
              </a:ext>
            </a:extLst>
          </p:cNvPr>
          <p:cNvSpPr/>
          <p:nvPr/>
        </p:nvSpPr>
        <p:spPr>
          <a:xfrm>
            <a:off x="6686250" y="1989431"/>
            <a:ext cx="4530762" cy="4411369"/>
          </a:xfrm>
          <a:prstGeom prst="roundRect">
            <a:avLst>
              <a:gd name="adj" fmla="val 722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2">
            <a:extLst>
              <a:ext uri="{FF2B5EF4-FFF2-40B4-BE49-F238E27FC236}">
                <a16:creationId xmlns:a16="http://schemas.microsoft.com/office/drawing/2014/main" id="{956F085B-4AF1-15ED-8815-FECD0B4BC6AD}"/>
              </a:ext>
            </a:extLst>
          </p:cNvPr>
          <p:cNvGraphicFramePr>
            <a:graphicFrameLocks noGrp="1"/>
          </p:cNvGraphicFramePr>
          <p:nvPr>
            <p:extLst>
              <p:ext uri="{D42A27DB-BD31-4B8C-83A1-F6EECF244321}">
                <p14:modId xmlns:p14="http://schemas.microsoft.com/office/powerpoint/2010/main" val="2818901194"/>
              </p:ext>
            </p:extLst>
          </p:nvPr>
        </p:nvGraphicFramePr>
        <p:xfrm>
          <a:off x="6823045"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Windows</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91043736"/>
                  </a:ext>
                </a:extLst>
              </a:tr>
            </a:tbl>
          </a:graphicData>
        </a:graphic>
      </p:graphicFrame>
      <p:sp>
        <p:nvSpPr>
          <p:cNvPr id="19" name="テキスト ボックス 18">
            <a:extLst>
              <a:ext uri="{FF2B5EF4-FFF2-40B4-BE49-F238E27FC236}">
                <a16:creationId xmlns:a16="http://schemas.microsoft.com/office/drawing/2014/main" id="{5A94DEB7-4419-6490-A9FE-D873649E15FE}"/>
              </a:ext>
            </a:extLst>
          </p:cNvPr>
          <p:cNvSpPr txBox="1"/>
          <p:nvPr/>
        </p:nvSpPr>
        <p:spPr>
          <a:xfrm>
            <a:off x="7996379" y="2081665"/>
            <a:ext cx="1904688" cy="412421"/>
          </a:xfrm>
          <a:prstGeom prst="rect">
            <a:avLst/>
          </a:prstGeom>
          <a:noFill/>
        </p:spPr>
        <p:txBody>
          <a:bodyPr wrap="none" lIns="91440" tIns="45720" rIns="91440" bIns="45720" rtlCol="0" anchor="t">
            <a:spAutoFit/>
          </a:bodyPr>
          <a:lstStyle/>
          <a:p>
            <a:pPr algn="ctr">
              <a:lnSpc>
                <a:spcPct val="140000"/>
              </a:lnSpc>
            </a:pPr>
            <a:r>
              <a:rPr kumimoji="1" lang="en-US" altLang="ja-JP" sz="1600">
                <a:solidFill>
                  <a:schemeClr val="bg1"/>
                </a:solidFill>
                <a:latin typeface="Meiryo"/>
                <a:ea typeface="Meiryo"/>
              </a:rPr>
              <a:t>IT </a:t>
            </a:r>
            <a:r>
              <a:rPr kumimoji="1" lang="ja-JP" altLang="en-US" sz="1600">
                <a:solidFill>
                  <a:schemeClr val="bg1"/>
                </a:solidFill>
                <a:latin typeface="Meiryo"/>
                <a:ea typeface="Meiryo"/>
              </a:rPr>
              <a:t>資産管理ツール</a:t>
            </a:r>
            <a:endParaRPr kumimoji="1" lang="en-US" altLang="ja-JP" sz="1600">
              <a:solidFill>
                <a:schemeClr val="bg1"/>
              </a:solidFill>
              <a:latin typeface="Meiryo"/>
              <a:ea typeface="Meiryo"/>
            </a:endParaRPr>
          </a:p>
        </p:txBody>
      </p:sp>
      <p:cxnSp>
        <p:nvCxnSpPr>
          <p:cNvPr id="15" name="直線矢印コネクタ 14">
            <a:extLst>
              <a:ext uri="{FF2B5EF4-FFF2-40B4-BE49-F238E27FC236}">
                <a16:creationId xmlns:a16="http://schemas.microsoft.com/office/drawing/2014/main" id="{E9027AD4-D238-8E3E-772F-99C39292ECD9}"/>
              </a:ext>
            </a:extLst>
          </p:cNvPr>
          <p:cNvCxnSpPr>
            <a:cxnSpLocks/>
            <a:stCxn id="13" idx="3"/>
          </p:cNvCxnSpPr>
          <p:nvPr/>
        </p:nvCxnSpPr>
        <p:spPr>
          <a:xfrm>
            <a:off x="5226342" y="5839712"/>
            <a:ext cx="1596703" cy="0"/>
          </a:xfrm>
          <a:prstGeom prst="straightConnector1">
            <a:avLst/>
          </a:prstGeom>
          <a:ln w="76200">
            <a:solidFill>
              <a:srgbClr val="FA7C7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5604EA0-22A3-FB01-4707-71DFAC342761}"/>
              </a:ext>
            </a:extLst>
          </p:cNvPr>
          <p:cNvSpPr/>
          <p:nvPr/>
        </p:nvSpPr>
        <p:spPr>
          <a:xfrm>
            <a:off x="6831434" y="5528345"/>
            <a:ext cx="4242965" cy="631118"/>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28ED5E2-3599-1624-1204-E7AAB3A7C3AB}"/>
              </a:ext>
            </a:extLst>
          </p:cNvPr>
          <p:cNvSpPr txBox="1"/>
          <p:nvPr/>
        </p:nvSpPr>
        <p:spPr>
          <a:xfrm>
            <a:off x="5719690" y="3955893"/>
            <a:ext cx="615874" cy="461665"/>
          </a:xfrm>
          <a:prstGeom prst="rect">
            <a:avLst/>
          </a:prstGeom>
          <a:noFill/>
        </p:spPr>
        <p:txBody>
          <a:bodyPr wrap="none" rtlCol="0">
            <a:spAutoFit/>
          </a:bodyPr>
          <a:lstStyle/>
          <a:p>
            <a:pPr algn="ctr"/>
            <a:r>
              <a:rPr kumimoji="1" lang="en-US" altLang="ja-JP" sz="2400" b="1">
                <a:solidFill>
                  <a:schemeClr val="tx1">
                    <a:lumMod val="75000"/>
                    <a:lumOff val="25000"/>
                  </a:schemeClr>
                </a:solidFill>
                <a:highlight>
                  <a:srgbClr val="FFFF00"/>
                </a:highlight>
                <a:latin typeface="Meiryo" panose="020B0604030504040204" pitchFamily="34" charset="-128"/>
                <a:ea typeface="Meiryo" panose="020B0604030504040204" pitchFamily="34" charset="-128"/>
              </a:rPr>
              <a:t>VS</a:t>
            </a:r>
            <a:endParaRPr kumimoji="1" lang="ja-JP" altLang="en-US" sz="2400" b="1">
              <a:solidFill>
                <a:schemeClr val="tx1">
                  <a:lumMod val="75000"/>
                  <a:lumOff val="25000"/>
                </a:schemeClr>
              </a:solidFill>
              <a:highlight>
                <a:srgbClr val="FFFF00"/>
              </a:highligh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6004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a:extLst>
              <a:ext uri="{FF2B5EF4-FFF2-40B4-BE49-F238E27FC236}">
                <a16:creationId xmlns:a16="http://schemas.microsoft.com/office/drawing/2014/main" id="{56A9BAB8-BB32-5A4D-E5A0-8491ACC522F0}"/>
              </a:ext>
            </a:extLst>
          </p:cNvPr>
          <p:cNvSpPr/>
          <p:nvPr/>
        </p:nvSpPr>
        <p:spPr>
          <a:xfrm>
            <a:off x="5710106" y="1359550"/>
            <a:ext cx="4392000" cy="7587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4">
            <a:extLst>
              <a:ext uri="{FF2B5EF4-FFF2-40B4-BE49-F238E27FC236}">
                <a16:creationId xmlns:a16="http://schemas.microsoft.com/office/drawing/2014/main" id="{2BB17330-8819-CA16-53EB-98547690ACA6}"/>
              </a:ext>
            </a:extLst>
          </p:cNvPr>
          <p:cNvSpPr>
            <a:spLocks noGrp="1"/>
          </p:cNvSpPr>
          <p:nvPr>
            <p:ph type="body" sz="quarter" idx="15"/>
          </p:nvPr>
        </p:nvSpPr>
        <p:spPr/>
        <p:txBody>
          <a:bodyPr/>
          <a:lstStyle/>
          <a:p>
            <a:r>
              <a:rPr kumimoji="1" lang="ja-JP" altLang="en-US"/>
              <a:t>最近の傾向</a:t>
            </a:r>
          </a:p>
        </p:txBody>
      </p:sp>
      <p:sp>
        <p:nvSpPr>
          <p:cNvPr id="2" name="テキスト プレースホルダー 1">
            <a:extLst>
              <a:ext uri="{FF2B5EF4-FFF2-40B4-BE49-F238E27FC236}">
                <a16:creationId xmlns:a16="http://schemas.microsoft.com/office/drawing/2014/main" id="{6C7B9947-0A3F-9503-2D71-ED629DCD54CE}"/>
              </a:ext>
            </a:extLst>
          </p:cNvPr>
          <p:cNvSpPr>
            <a:spLocks noGrp="1"/>
          </p:cNvSpPr>
          <p:nvPr>
            <p:ph type="body" sz="quarter" idx="11"/>
          </p:nvPr>
        </p:nvSpPr>
        <p:spPr/>
        <p:txBody>
          <a:bodyPr/>
          <a:lstStyle/>
          <a:p>
            <a:r>
              <a:rPr kumimoji="1" lang="en-US" altLang="ja-JP"/>
              <a:t>Microsoft Intune </a:t>
            </a:r>
            <a:r>
              <a:rPr kumimoji="1" lang="ja-JP" altLang="en-US"/>
              <a:t>によるデバイス管理に加えて、操作ログ取得要件は</a:t>
            </a:r>
            <a:r>
              <a:rPr kumimoji="1" lang="en-US" altLang="ja-JP"/>
              <a:t> IT </a:t>
            </a:r>
            <a:r>
              <a:rPr kumimoji="1" lang="ja-JP" altLang="en-US"/>
              <a:t>資産管理ツールでクリア</a:t>
            </a:r>
          </a:p>
        </p:txBody>
      </p:sp>
      <p:sp>
        <p:nvSpPr>
          <p:cNvPr id="6" name="テキスト プレースホルダー 5">
            <a:extLst>
              <a:ext uri="{FF2B5EF4-FFF2-40B4-BE49-F238E27FC236}">
                <a16:creationId xmlns:a16="http://schemas.microsoft.com/office/drawing/2014/main" id="{21803740-769E-21C7-7DF8-6117568D6462}"/>
              </a:ext>
            </a:extLst>
          </p:cNvPr>
          <p:cNvSpPr>
            <a:spLocks noGrp="1"/>
          </p:cNvSpPr>
          <p:nvPr>
            <p:ph type="body" sz="quarter" idx="13"/>
          </p:nvPr>
        </p:nvSpPr>
        <p:spPr>
          <a:xfrm>
            <a:off x="263132" y="1172743"/>
            <a:ext cx="11665736" cy="590931"/>
          </a:xfrm>
        </p:spPr>
        <p:txBody>
          <a:bodyPr/>
          <a:lstStyle/>
          <a:p>
            <a:r>
              <a:rPr lang="en-US" altLang="ja-JP"/>
              <a:t>2</a:t>
            </a:r>
            <a:r>
              <a:rPr lang="ja-JP" altLang="en-US"/>
              <a:t>つの製品で管理・運用を行っていくことになるものの、使途がはっきりしているため、運用が煩雑になりづらいという声も。</a:t>
            </a:r>
            <a:endParaRPr lang="en-US" altLang="ja-JP"/>
          </a:p>
          <a:p>
            <a:r>
              <a:rPr lang="ja-JP" altLang="en-US"/>
              <a:t>また</a:t>
            </a:r>
            <a:r>
              <a:rPr lang="en-US" altLang="ja-JP"/>
              <a:t> M365 E3 / E5 </a:t>
            </a:r>
            <a:r>
              <a:rPr lang="ja-JP" altLang="en-US"/>
              <a:t>を導入している場合はこれまでとコストが変わらないという利点も後押しに。</a:t>
            </a:r>
          </a:p>
        </p:txBody>
      </p:sp>
      <p:sp>
        <p:nvSpPr>
          <p:cNvPr id="19" name="四角形: 上の 2 つの角を丸める 44">
            <a:extLst>
              <a:ext uri="{FF2B5EF4-FFF2-40B4-BE49-F238E27FC236}">
                <a16:creationId xmlns:a16="http://schemas.microsoft.com/office/drawing/2014/main" id="{E041E4F9-6020-92BE-ED76-3AA7A73089A6}"/>
              </a:ext>
            </a:extLst>
          </p:cNvPr>
          <p:cNvSpPr/>
          <p:nvPr/>
        </p:nvSpPr>
        <p:spPr>
          <a:xfrm>
            <a:off x="847193" y="1996017"/>
            <a:ext cx="4519602" cy="631112"/>
          </a:xfrm>
          <a:prstGeom prst="round2SameRect">
            <a:avLst>
              <a:gd name="adj1" fmla="val 27917"/>
              <a:gd name="adj2" fmla="val 0"/>
            </a:avLst>
          </a:prstGeom>
          <a:solidFill>
            <a:srgbClr val="29649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45">
            <a:extLst>
              <a:ext uri="{FF2B5EF4-FFF2-40B4-BE49-F238E27FC236}">
                <a16:creationId xmlns:a16="http://schemas.microsoft.com/office/drawing/2014/main" id="{3AC4423D-6FC1-F3BC-BB5A-2BFA869465D6}"/>
              </a:ext>
            </a:extLst>
          </p:cNvPr>
          <p:cNvSpPr/>
          <p:nvPr/>
        </p:nvSpPr>
        <p:spPr>
          <a:xfrm>
            <a:off x="838192" y="1989431"/>
            <a:ext cx="4530762" cy="4411369"/>
          </a:xfrm>
          <a:prstGeom prst="roundRect">
            <a:avLst>
              <a:gd name="adj" fmla="val 7227"/>
            </a:avLst>
          </a:prstGeom>
          <a:noFill/>
          <a:ln>
            <a:solidFill>
              <a:srgbClr val="296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192799B2-7406-BEE8-FA4E-3F7E272586ED}"/>
              </a:ext>
            </a:extLst>
          </p:cNvPr>
          <p:cNvSpPr txBox="1"/>
          <p:nvPr/>
        </p:nvSpPr>
        <p:spPr>
          <a:xfrm>
            <a:off x="2260051" y="2070992"/>
            <a:ext cx="1825243" cy="412421"/>
          </a:xfrm>
          <a:prstGeom prst="rect">
            <a:avLst/>
          </a:prstGeom>
          <a:noFill/>
        </p:spPr>
        <p:txBody>
          <a:bodyPr wrap="none" lIns="91440" tIns="45720" rIns="91440" bIns="45720" rtlCol="0" anchor="t">
            <a:spAutoFit/>
          </a:bodyPr>
          <a:lstStyle/>
          <a:p>
            <a:pPr algn="ctr">
              <a:lnSpc>
                <a:spcPct val="140000"/>
              </a:lnSpc>
            </a:pPr>
            <a:r>
              <a:rPr kumimoji="1" lang="en-US" altLang="ja-JP" sz="1600">
                <a:solidFill>
                  <a:schemeClr val="bg1"/>
                </a:solidFill>
                <a:latin typeface="Meiryo"/>
                <a:ea typeface="Meiryo"/>
              </a:rPr>
              <a:t>Microsoft Intune</a:t>
            </a:r>
          </a:p>
        </p:txBody>
      </p:sp>
      <p:graphicFrame>
        <p:nvGraphicFramePr>
          <p:cNvPr id="22" name="表 12">
            <a:extLst>
              <a:ext uri="{FF2B5EF4-FFF2-40B4-BE49-F238E27FC236}">
                <a16:creationId xmlns:a16="http://schemas.microsoft.com/office/drawing/2014/main" id="{216E0A78-0265-3F42-87C6-B3E75DFE95A9}"/>
              </a:ext>
            </a:extLst>
          </p:cNvPr>
          <p:cNvGraphicFramePr>
            <a:graphicFrameLocks noGrp="1"/>
          </p:cNvGraphicFramePr>
          <p:nvPr>
            <p:extLst>
              <p:ext uri="{D42A27DB-BD31-4B8C-83A1-F6EECF244321}">
                <p14:modId xmlns:p14="http://schemas.microsoft.com/office/powerpoint/2010/main" val="1492006583"/>
              </p:ext>
            </p:extLst>
          </p:nvPr>
        </p:nvGraphicFramePr>
        <p:xfrm>
          <a:off x="974987"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IT </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tx1">
                              <a:lumMod val="75000"/>
                              <a:lumOff val="25000"/>
                            </a:schemeClr>
                          </a:solidFill>
                          <a:latin typeface="Meiryo" panose="020B0604030504040204" pitchFamily="34" charset="-128"/>
                          <a:ea typeface="Meiryo" panose="020B0604030504040204" pitchFamily="34" charset="-128"/>
                        </a:rPr>
                        <a:t>Windows</a:t>
                      </a: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1043736"/>
                  </a:ext>
                </a:extLst>
              </a:tr>
            </a:tbl>
          </a:graphicData>
        </a:graphic>
      </p:graphicFrame>
      <p:sp>
        <p:nvSpPr>
          <p:cNvPr id="24" name="四角形: 上の 2 つの角を丸める 44">
            <a:extLst>
              <a:ext uri="{FF2B5EF4-FFF2-40B4-BE49-F238E27FC236}">
                <a16:creationId xmlns:a16="http://schemas.microsoft.com/office/drawing/2014/main" id="{93627D73-9595-FF6A-AB4B-27E1EE9D1FAE}"/>
              </a:ext>
            </a:extLst>
          </p:cNvPr>
          <p:cNvSpPr/>
          <p:nvPr/>
        </p:nvSpPr>
        <p:spPr>
          <a:xfrm>
            <a:off x="6695251" y="1996017"/>
            <a:ext cx="4519602" cy="631112"/>
          </a:xfrm>
          <a:prstGeom prst="round2SameRect">
            <a:avLst>
              <a:gd name="adj1" fmla="val 27917"/>
              <a:gd name="adj2" fmla="val 0"/>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45">
            <a:extLst>
              <a:ext uri="{FF2B5EF4-FFF2-40B4-BE49-F238E27FC236}">
                <a16:creationId xmlns:a16="http://schemas.microsoft.com/office/drawing/2014/main" id="{2E0203B7-BC9C-6EAA-6292-404D1CB5725D}"/>
              </a:ext>
            </a:extLst>
          </p:cNvPr>
          <p:cNvSpPr/>
          <p:nvPr/>
        </p:nvSpPr>
        <p:spPr>
          <a:xfrm>
            <a:off x="6686250" y="1989431"/>
            <a:ext cx="4530762" cy="4411369"/>
          </a:xfrm>
          <a:prstGeom prst="roundRect">
            <a:avLst>
              <a:gd name="adj" fmla="val 722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12">
            <a:extLst>
              <a:ext uri="{FF2B5EF4-FFF2-40B4-BE49-F238E27FC236}">
                <a16:creationId xmlns:a16="http://schemas.microsoft.com/office/drawing/2014/main" id="{DB69561C-CC76-0D95-7D0A-808E72F74AB6}"/>
              </a:ext>
            </a:extLst>
          </p:cNvPr>
          <p:cNvGraphicFramePr>
            <a:graphicFrameLocks noGrp="1"/>
          </p:cNvGraphicFramePr>
          <p:nvPr>
            <p:extLst>
              <p:ext uri="{D42A27DB-BD31-4B8C-83A1-F6EECF244321}">
                <p14:modId xmlns:p14="http://schemas.microsoft.com/office/powerpoint/2010/main" val="2157969030"/>
              </p:ext>
            </p:extLst>
          </p:nvPr>
        </p:nvGraphicFramePr>
        <p:xfrm>
          <a:off x="6823045" y="2794142"/>
          <a:ext cx="4251354" cy="3365325"/>
        </p:xfrm>
        <a:graphic>
          <a:graphicData uri="http://schemas.openxmlformats.org/drawingml/2006/table">
            <a:tbl>
              <a:tblPr firstRow="1" bandRow="1">
                <a:tableStyleId>{5940675A-B579-460E-94D1-54222C63F5DA}</a:tableStyleId>
              </a:tblPr>
              <a:tblGrid>
                <a:gridCol w="1415875">
                  <a:extLst>
                    <a:ext uri="{9D8B030D-6E8A-4147-A177-3AD203B41FA5}">
                      <a16:colId xmlns:a16="http://schemas.microsoft.com/office/drawing/2014/main" val="1718562064"/>
                    </a:ext>
                  </a:extLst>
                </a:gridCol>
                <a:gridCol w="2835479">
                  <a:extLst>
                    <a:ext uri="{9D8B030D-6E8A-4147-A177-3AD203B41FA5}">
                      <a16:colId xmlns:a16="http://schemas.microsoft.com/office/drawing/2014/main" val="841767603"/>
                    </a:ext>
                  </a:extLst>
                </a:gridCol>
              </a:tblGrid>
              <a:tr h="673065">
                <a:tc rowSpan="2">
                  <a:txBody>
                    <a:bodyPr/>
                    <a:lstStyle/>
                    <a:p>
                      <a:pPr algn="ctr">
                        <a:lnSpc>
                          <a:spcPct val="120000"/>
                        </a:lnSpc>
                      </a:pPr>
                      <a:r>
                        <a:rPr kumimoji="1" lang="en-US" altLang="ja-JP" sz="1400">
                          <a:solidFill>
                            <a:schemeClr val="accent3">
                              <a:lumMod val="40000"/>
                              <a:lumOff val="60000"/>
                            </a:schemeClr>
                          </a:solidFill>
                          <a:latin typeface="Meiryo" panose="020B0604030504040204" pitchFamily="34" charset="-128"/>
                          <a:ea typeface="Meiryo" panose="020B0604030504040204" pitchFamily="34" charset="-128"/>
                        </a:rPr>
                        <a:t>IT </a:t>
                      </a: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資産管理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デバイス情報の取得・管理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49558649"/>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アプリ配信・利用禁止</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98949227"/>
                  </a:ext>
                </a:extLst>
              </a:tr>
              <a:tr h="673065">
                <a:tc rowSpan="2">
                  <a:txBody>
                    <a:bodyPr/>
                    <a:lstStyle/>
                    <a:p>
                      <a:pPr algn="ct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セキュリティ</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nSpc>
                          <a:spcPct val="120000"/>
                        </a:lnSpc>
                      </a:pP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記録メディア制御</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6131658"/>
                  </a:ext>
                </a:extLst>
              </a:tr>
              <a:tr h="673065">
                <a:tc vMerge="1">
                  <a:txBody>
                    <a:bodyPr/>
                    <a:lstStyle/>
                    <a:p>
                      <a:pPr>
                        <a:lnSpc>
                          <a:spcPct val="120000"/>
                        </a:lnSpc>
                      </a:pPr>
                      <a:endParaRPr kumimoji="1" lang="ja-JP" altLang="en-US" sz="14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nSpc>
                          <a:spcPct val="120000"/>
                        </a:lnSpc>
                      </a:pPr>
                      <a:r>
                        <a:rPr kumimoji="1" lang="en-US" altLang="ja-JP" sz="1400">
                          <a:solidFill>
                            <a:schemeClr val="accent3">
                              <a:lumMod val="40000"/>
                              <a:lumOff val="60000"/>
                            </a:schemeClr>
                          </a:solidFill>
                          <a:latin typeface="Meiryo" panose="020B0604030504040204" pitchFamily="34" charset="-128"/>
                          <a:ea typeface="Meiryo" panose="020B0604030504040204" pitchFamily="34" charset="-128"/>
                        </a:rPr>
                        <a:t>Windows</a:t>
                      </a:r>
                      <a:r>
                        <a:rPr kumimoji="1" lang="ja-JP" altLang="en-US" sz="1400">
                          <a:solidFill>
                            <a:schemeClr val="accent3">
                              <a:lumMod val="40000"/>
                              <a:lumOff val="60000"/>
                            </a:schemeClr>
                          </a:solidFill>
                          <a:latin typeface="Meiryo" panose="020B0604030504040204" pitchFamily="34" charset="-128"/>
                          <a:ea typeface="Meiryo" panose="020B0604030504040204" pitchFamily="34" charset="-128"/>
                        </a:rPr>
                        <a:t> アップデート管理</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30857078"/>
                  </a:ext>
                </a:extLst>
              </a:tr>
              <a:tr h="673065">
                <a:tc>
                  <a:txBody>
                    <a:bodyPr/>
                    <a:lstStyle/>
                    <a:p>
                      <a:pPr algn="ct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操作ログ管理</a:t>
                      </a:r>
                    </a:p>
                  </a:txBody>
                  <a:tcPr anchor="ctr">
                    <a:lnL w="635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20000"/>
                      </a:srgbClr>
                    </a:solidFill>
                  </a:tcPr>
                </a:tc>
                <a:tc>
                  <a:txBody>
                    <a:bodyPr/>
                    <a:lstStyle/>
                    <a:p>
                      <a:pPr>
                        <a:lnSpc>
                          <a:spcPct val="120000"/>
                        </a:lnSpc>
                      </a:pPr>
                      <a:r>
                        <a:rPr kumimoji="1" lang="ja-JP" altLang="en-US" sz="1400">
                          <a:solidFill>
                            <a:schemeClr val="tx1">
                              <a:lumMod val="75000"/>
                              <a:lumOff val="25000"/>
                            </a:schemeClr>
                          </a:solidFill>
                          <a:latin typeface="Meiryo" panose="020B0604030504040204" pitchFamily="34" charset="-128"/>
                          <a:ea typeface="Meiryo" panose="020B0604030504040204" pitchFamily="34" charset="-128"/>
                        </a:rPr>
                        <a:t>操作ログ取得</a:t>
                      </a:r>
                    </a:p>
                  </a:txBody>
                  <a:tcPr anchor="ctr">
                    <a:lnL w="762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val="1391043736"/>
                  </a:ext>
                </a:extLst>
              </a:tr>
            </a:tbl>
          </a:graphicData>
        </a:graphic>
      </p:graphicFrame>
      <p:sp>
        <p:nvSpPr>
          <p:cNvPr id="27" name="テキスト ボックス 26">
            <a:extLst>
              <a:ext uri="{FF2B5EF4-FFF2-40B4-BE49-F238E27FC236}">
                <a16:creationId xmlns:a16="http://schemas.microsoft.com/office/drawing/2014/main" id="{873DE060-ADBF-DE24-A001-519F68F9BD86}"/>
              </a:ext>
            </a:extLst>
          </p:cNvPr>
          <p:cNvSpPr txBox="1"/>
          <p:nvPr/>
        </p:nvSpPr>
        <p:spPr>
          <a:xfrm>
            <a:off x="7996379" y="2081665"/>
            <a:ext cx="1904688" cy="412421"/>
          </a:xfrm>
          <a:prstGeom prst="rect">
            <a:avLst/>
          </a:prstGeom>
          <a:noFill/>
        </p:spPr>
        <p:txBody>
          <a:bodyPr wrap="none" lIns="91440" tIns="45720" rIns="91440" bIns="45720" rtlCol="0" anchor="t">
            <a:spAutoFit/>
          </a:bodyPr>
          <a:lstStyle/>
          <a:p>
            <a:pPr algn="ctr">
              <a:lnSpc>
                <a:spcPct val="140000"/>
              </a:lnSpc>
            </a:pPr>
            <a:r>
              <a:rPr kumimoji="1" lang="en-US" altLang="ja-JP" sz="1600">
                <a:solidFill>
                  <a:schemeClr val="bg1"/>
                </a:solidFill>
                <a:latin typeface="Meiryo"/>
                <a:ea typeface="Meiryo"/>
              </a:rPr>
              <a:t>IT </a:t>
            </a:r>
            <a:r>
              <a:rPr kumimoji="1" lang="ja-JP" altLang="en-US" sz="1600">
                <a:solidFill>
                  <a:schemeClr val="bg1"/>
                </a:solidFill>
                <a:latin typeface="Meiryo"/>
                <a:ea typeface="Meiryo"/>
              </a:rPr>
              <a:t>資産管理ツール</a:t>
            </a:r>
            <a:endParaRPr kumimoji="1" lang="en-US" altLang="ja-JP" sz="1600">
              <a:solidFill>
                <a:schemeClr val="bg1"/>
              </a:solidFill>
              <a:latin typeface="Meiryo"/>
              <a:ea typeface="Meiryo"/>
            </a:endParaRPr>
          </a:p>
        </p:txBody>
      </p:sp>
      <p:sp>
        <p:nvSpPr>
          <p:cNvPr id="29" name="正方形/長方形 28">
            <a:extLst>
              <a:ext uri="{FF2B5EF4-FFF2-40B4-BE49-F238E27FC236}">
                <a16:creationId xmlns:a16="http://schemas.microsoft.com/office/drawing/2014/main" id="{B37364F1-E0B5-8170-C9AF-68CF1A401B21}"/>
              </a:ext>
            </a:extLst>
          </p:cNvPr>
          <p:cNvSpPr/>
          <p:nvPr/>
        </p:nvSpPr>
        <p:spPr>
          <a:xfrm>
            <a:off x="6831434" y="5528345"/>
            <a:ext cx="4242965" cy="631118"/>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9CD9875-6238-6174-0198-37EE3801FE51}"/>
              </a:ext>
            </a:extLst>
          </p:cNvPr>
          <p:cNvSpPr txBox="1"/>
          <p:nvPr/>
        </p:nvSpPr>
        <p:spPr>
          <a:xfrm>
            <a:off x="5575421" y="3955893"/>
            <a:ext cx="904414" cy="461665"/>
          </a:xfrm>
          <a:prstGeom prst="rect">
            <a:avLst/>
          </a:prstGeom>
          <a:noFill/>
        </p:spPr>
        <p:txBody>
          <a:bodyPr wrap="none" rtlCol="0">
            <a:spAutoFit/>
          </a:bodyPr>
          <a:lstStyle/>
          <a:p>
            <a:pPr algn="ctr"/>
            <a:r>
              <a:rPr kumimoji="1" lang="en-US" altLang="ja-JP" sz="2400" b="1">
                <a:solidFill>
                  <a:schemeClr val="tx1">
                    <a:lumMod val="75000"/>
                    <a:lumOff val="25000"/>
                  </a:schemeClr>
                </a:solidFill>
                <a:highlight>
                  <a:srgbClr val="FFFF00"/>
                </a:highlight>
                <a:latin typeface="Meiryo" panose="020B0604030504040204" pitchFamily="34" charset="-128"/>
                <a:ea typeface="Meiryo" panose="020B0604030504040204" pitchFamily="34" charset="-128"/>
              </a:rPr>
              <a:t>AND</a:t>
            </a:r>
            <a:endParaRPr kumimoji="1" lang="ja-JP" altLang="en-US" sz="2400" b="1">
              <a:solidFill>
                <a:schemeClr val="tx1">
                  <a:lumMod val="75000"/>
                  <a:lumOff val="25000"/>
                </a:schemeClr>
              </a:solidFill>
              <a:highlight>
                <a:srgbClr val="FFFF00"/>
              </a:highlight>
              <a:latin typeface="Meiryo" panose="020B0604030504040204" pitchFamily="34" charset="-128"/>
              <a:ea typeface="Meiryo" panose="020B0604030504040204" pitchFamily="34" charset="-128"/>
            </a:endParaRPr>
          </a:p>
        </p:txBody>
      </p:sp>
      <p:sp>
        <p:nvSpPr>
          <p:cNvPr id="31" name="正方形/長方形 30">
            <a:extLst>
              <a:ext uri="{FF2B5EF4-FFF2-40B4-BE49-F238E27FC236}">
                <a16:creationId xmlns:a16="http://schemas.microsoft.com/office/drawing/2014/main" id="{7444E618-096A-8C18-2CEA-C09EC71E30EA}"/>
              </a:ext>
            </a:extLst>
          </p:cNvPr>
          <p:cNvSpPr/>
          <p:nvPr/>
        </p:nvSpPr>
        <p:spPr>
          <a:xfrm>
            <a:off x="983376" y="2787014"/>
            <a:ext cx="4242965" cy="2665830"/>
          </a:xfrm>
          <a:prstGeom prst="rect">
            <a:avLst/>
          </a:prstGeom>
          <a:noFill/>
          <a:ln w="38100">
            <a:solidFill>
              <a:srgbClr val="FF7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74702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8ca9__x58f2__x5e97_ xmlns="79ee9245-d882-4ddc-9b39-e6678e7416f0" xsi:nil="true"/>
    <_x6570__x5024_ xmlns="79ee9245-d882-4ddc-9b39-e6678e7416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6" ma:contentTypeDescription="新しいドキュメントを作成します。" ma:contentTypeScope="" ma:versionID="bd024a99ca598d3df49529c7876a3a53">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9fe51e1b7ccc6d02e9d296c82d3b2215"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element ref="ns2:_x6570__x5024_"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element name="_x6570__x5024_" ma:index="34" nillable="true" ma:displayName="数値" ma:format="Dropdown" ma:internalName="_x6570__x5024_" ma:percentage="FALSE">
      <xsd:simpleType>
        <xsd:restriction base="dms:Number"/>
      </xsd:simpleType>
    </xsd:element>
    <xsd:element name="MediaServiceObjectDetectorVersions" ma:index="3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0503C9-217F-4C73-A816-325894B63793}">
  <ds:schemaRefs>
    <ds:schemaRef ds:uri="office.server.policy"/>
  </ds:schemaRefs>
</ds:datastoreItem>
</file>

<file path=customXml/itemProps2.xml><?xml version="1.0" encoding="utf-8"?>
<ds:datastoreItem xmlns:ds="http://schemas.openxmlformats.org/officeDocument/2006/customXml" ds:itemID="{89F19815-645A-47AA-9B74-825EBBA92A3D}">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089646-3B26-41E9-ADFF-6D2CAF0C0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9A9AAF4-F586-4CD4-9488-210FBF1A79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ワイド画面</PresentationFormat>
  <Slides>20</Slides>
  <Notes>4</Notes>
  <HiddenSlides>0</HiddenSlides>
  <ScaleCrop>false</ScaleCrop>
  <HeadingPairs>
    <vt:vector size="4" baseType="variant">
      <vt:variant>
        <vt:lpstr>テーマ</vt:lpstr>
      </vt:variant>
      <vt:variant>
        <vt:i4>2</vt:i4>
      </vt:variant>
      <vt:variant>
        <vt:lpstr>スライド タイトル</vt:lpstr>
      </vt:variant>
      <vt:variant>
        <vt:i4>20</vt:i4>
      </vt:variant>
    </vt:vector>
  </HeadingPairs>
  <TitlesOfParts>
    <vt:vector size="22" baseType="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revision>3</cp:revision>
  <dcterms:created xsi:type="dcterms:W3CDTF">2020-02-11T07:08:10Z</dcterms:created>
  <dcterms:modified xsi:type="dcterms:W3CDTF">2023-09-12T07:11:02Z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