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672" r:id="rId6"/>
  </p:sldMasterIdLst>
  <p:notesMasterIdLst>
    <p:notesMasterId r:id="rId9"/>
  </p:notesMasterIdLst>
  <p:handoutMasterIdLst>
    <p:handoutMasterId r:id="rId10"/>
  </p:handoutMasterIdLst>
  <p:sldIdLst>
    <p:sldId id="267" r:id="rId7"/>
    <p:sldId id="268" r:id="rId8"/>
  </p:sldIdLst>
  <p:sldSz cx="6858000" cy="9906000" type="A4"/>
  <p:notesSz cx="6735763" cy="9866313"/>
  <p:defaultTex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p:defaultTextStyle>
  <p:extLst>
    <p:ext uri="{EFAFB233-063F-42B5-8137-9DF3F51BA10A}">
      <p15:sldGuideLst xmlns:p15="http://schemas.microsoft.com/office/powerpoint/2012/main">
        <p15:guide id="1" orient="horz" pos="4186" userDrawn="1">
          <p15:clr>
            <a:srgbClr val="A4A3A4"/>
          </p15:clr>
        </p15:guide>
        <p15:guide id="2" orient="horz" pos="6023" userDrawn="1">
          <p15:clr>
            <a:srgbClr val="A4A3A4"/>
          </p15:clr>
        </p15:guide>
        <p15:guide id="3" orient="horz" pos="3301" userDrawn="1">
          <p15:clr>
            <a:srgbClr val="A4A3A4"/>
          </p15:clr>
        </p15:guide>
        <p15:guide id="4" orient="horz" pos="875" userDrawn="1">
          <p15:clr>
            <a:srgbClr val="A4A3A4"/>
          </p15:clr>
        </p15:guide>
        <p15:guide id="5" pos="2153">
          <p15:clr>
            <a:srgbClr val="A4A3A4"/>
          </p15:clr>
        </p15:guide>
        <p15:guide id="6" pos="154">
          <p15:clr>
            <a:srgbClr val="A4A3A4"/>
          </p15:clr>
        </p15:guide>
        <p15:guide id="7" pos="1139" userDrawn="1">
          <p15:clr>
            <a:srgbClr val="A4A3A4"/>
          </p15:clr>
        </p15:guide>
        <p15:guide id="8" pos="4320" userDrawn="1">
          <p15:clr>
            <a:srgbClr val="A4A3A4"/>
          </p15:clr>
        </p15:guide>
        <p15:guide id="9" pos="4156" userDrawn="1">
          <p15:clr>
            <a:srgbClr val="A4A3A4"/>
          </p15:clr>
        </p15:guide>
        <p15:guide id="10" pos="2183" userDrawn="1">
          <p15:clr>
            <a:srgbClr val="A4A3A4"/>
          </p15:clr>
        </p15:guide>
        <p15:guide id="11" pos="254" userDrawn="1">
          <p15:clr>
            <a:srgbClr val="A4A3A4"/>
          </p15:clr>
        </p15:guide>
        <p15:guide id="12" pos="4065" userDrawn="1">
          <p15:clr>
            <a:srgbClr val="A4A3A4"/>
          </p15:clr>
        </p15:guide>
        <p15:guide id="13" orient="horz" pos="5388" userDrawn="1">
          <p15:clr>
            <a:srgbClr val="A4A3A4"/>
          </p15:clr>
        </p15:guide>
        <p15:guide id="14" orient="horz" pos="4730" userDrawn="1">
          <p15:clr>
            <a:srgbClr val="A4A3A4"/>
          </p15:clr>
        </p15:guide>
        <p15:guide id="15" orient="horz" pos="203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B4B"/>
    <a:srgbClr val="FFAAAA"/>
    <a:srgbClr val="FFE200"/>
    <a:srgbClr val="333333"/>
    <a:srgbClr val="7F7F7F"/>
    <a:srgbClr val="009370"/>
    <a:srgbClr val="003D8C"/>
    <a:srgbClr val="54AEC2"/>
    <a:srgbClr val="33CC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B0CCCC-4CFA-468E-B22C-57008AA03721}" v="133" dt="2023-06-08T07:41:41.5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833" autoAdjust="0"/>
  </p:normalViewPr>
  <p:slideViewPr>
    <p:cSldViewPr snapToGrid="0">
      <p:cViewPr>
        <p:scale>
          <a:sx n="75" d="100"/>
          <a:sy n="75" d="100"/>
        </p:scale>
        <p:origin x="1680" y="-618"/>
      </p:cViewPr>
      <p:guideLst>
        <p:guide orient="horz" pos="4186"/>
        <p:guide orient="horz" pos="6023"/>
        <p:guide orient="horz" pos="3301"/>
        <p:guide orient="horz" pos="875"/>
        <p:guide pos="2153"/>
        <p:guide pos="154"/>
        <p:guide pos="1139"/>
        <p:guide pos="4320"/>
        <p:guide pos="4156"/>
        <p:guide pos="2183"/>
        <p:guide pos="254"/>
        <p:guide pos="4065"/>
        <p:guide orient="horz" pos="5388"/>
        <p:guide orient="horz" pos="4730"/>
        <p:guide orient="horz" pos="2031"/>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presProps" Target="presProps.xml"/><Relationship Id="rId5" Type="http://schemas.openxmlformats.org/officeDocument/2006/relationships/slideMaster" Target="slideMasters/slideMaster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7"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8" name="Rectangle 4"/>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ea typeface="ＭＳ Ｐゴシック" pitchFamily="50" charset="-128"/>
              </a:defRPr>
            </a:lvl1pPr>
          </a:lstStyle>
          <a:p>
            <a:pPr>
              <a:defRPr/>
            </a:pPr>
            <a:endParaRPr lang="en-US">
              <a:latin typeface="メイリオ" panose="020B0604030504040204" pitchFamily="50" charset="-128"/>
              <a:ea typeface="メイリオ" panose="020B0604030504040204" pitchFamily="50" charset="-128"/>
            </a:endParaRPr>
          </a:p>
        </p:txBody>
      </p:sp>
      <p:sp>
        <p:nvSpPr>
          <p:cNvPr id="16389" name="Rectangle 5"/>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ea typeface="ＭＳ Ｐゴシック" pitchFamily="50" charset="-128"/>
              </a:defRPr>
            </a:lvl1pPr>
          </a:lstStyle>
          <a:p>
            <a:pPr>
              <a:defRPr/>
            </a:pPr>
            <a:fld id="{23062FBC-D171-4263-92BA-F1A0963E1285}" type="slidenum">
              <a:rPr lang="en-US">
                <a:latin typeface="メイリオ" panose="020B0604030504040204" pitchFamily="50" charset="-128"/>
                <a:ea typeface="メイリオ" panose="020B0604030504040204" pitchFamily="50" charset="-128"/>
              </a:rPr>
              <a:pPr>
                <a:defRPr/>
              </a:pPr>
              <a:t>‹#›</a:t>
            </a:fld>
            <a:endParaRPr lang="en-US">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6512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47"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2124075" y="762000"/>
            <a:ext cx="2533650" cy="3657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9" name="Rectangle 5"/>
          <p:cNvSpPr>
            <a:spLocks noGrp="1" noChangeArrowheads="1"/>
          </p:cNvSpPr>
          <p:nvPr>
            <p:ph type="body" sz="quarter" idx="3"/>
          </p:nvPr>
        </p:nvSpPr>
        <p:spPr bwMode="auto">
          <a:xfrm>
            <a:off x="914400" y="4724400"/>
            <a:ext cx="4953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7350" name="Rectangle 6"/>
          <p:cNvSpPr>
            <a:spLocks noGrp="1" noChangeArrowheads="1"/>
          </p:cNvSpPr>
          <p:nvPr>
            <p:ph type="ftr" sz="quarter" idx="4"/>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メイリオ" panose="020B0604030504040204" pitchFamily="50" charset="-128"/>
                <a:ea typeface="メイリオ" panose="020B0604030504040204" pitchFamily="50" charset="-128"/>
              </a:defRPr>
            </a:lvl1pPr>
          </a:lstStyle>
          <a:p>
            <a:pPr>
              <a:defRPr/>
            </a:pPr>
            <a:endParaRPr lang="en-US" altLang="ja-JP"/>
          </a:p>
        </p:txBody>
      </p:sp>
      <p:sp>
        <p:nvSpPr>
          <p:cNvPr id="57351" name="Rectangle 7"/>
          <p:cNvSpPr>
            <a:spLocks noGrp="1" noChangeArrowheads="1"/>
          </p:cNvSpPr>
          <p:nvPr>
            <p:ph type="sldNum" sz="quarter" idx="5"/>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メイリオ" panose="020B0604030504040204" pitchFamily="50" charset="-128"/>
                <a:ea typeface="メイリオ" panose="020B0604030504040204" pitchFamily="50" charset="-128"/>
              </a:defRPr>
            </a:lvl1pPr>
          </a:lstStyle>
          <a:p>
            <a:pPr>
              <a:defRPr/>
            </a:pPr>
            <a:fld id="{2AB411FD-0C54-4B94-94F9-C26D3648E3A7}" type="slidenum">
              <a:rPr lang="en-US" altLang="ja-JP" smtClean="0"/>
              <a:pPr>
                <a:defRPr/>
              </a:pPr>
              <a:t>‹#›</a:t>
            </a:fld>
            <a:endParaRPr lang="en-US" altLang="ja-JP"/>
          </a:p>
        </p:txBody>
      </p:sp>
    </p:spTree>
    <p:extLst>
      <p:ext uri="{BB962C8B-B14F-4D97-AF65-F5344CB8AC3E}">
        <p14:creationId xmlns:p14="http://schemas.microsoft.com/office/powerpoint/2010/main" val="18609564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1pPr>
    <a:lvl2pPr marL="4572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2pPr>
    <a:lvl3pPr marL="9144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3pPr>
    <a:lvl4pPr marL="13716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4pPr>
    <a:lvl5pPr marL="1828800" algn="l" rtl="0" eaLnBrk="0" fontAlgn="base" hangingPunct="0">
      <a:spcBef>
        <a:spcPct val="30000"/>
      </a:spcBef>
      <a:spcAft>
        <a:spcPct val="0"/>
      </a:spcAft>
      <a:defRPr kumimoji="1"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2AB411FD-0C54-4B94-94F9-C26D3648E3A7}" type="slidenum">
              <a:rPr lang="en-US" altLang="ja-JP" smtClean="0"/>
              <a:pPr>
                <a:defRPr/>
              </a:pPr>
              <a:t>1</a:t>
            </a:fld>
            <a:endParaRPr lang="en-US" altLang="ja-JP"/>
          </a:p>
        </p:txBody>
      </p:sp>
    </p:spTree>
    <p:extLst>
      <p:ext uri="{BB962C8B-B14F-4D97-AF65-F5344CB8AC3E}">
        <p14:creationId xmlns:p14="http://schemas.microsoft.com/office/powerpoint/2010/main" val="180519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1048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2311400"/>
            <a:ext cx="6172200" cy="6537325"/>
          </a:xfrm>
          <a:prstGeom prst="rect">
            <a:avLst/>
          </a:prstGeom>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92426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a:prstGeom prst="rect">
            <a:avLst/>
          </a:prstGeom>
        </p:spPr>
        <p:txBody>
          <a:bodyPr vert="eaVert"/>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875"/>
            <a:ext cx="4476750" cy="8451850"/>
          </a:xfrm>
          <a:prstGeom prst="rect">
            <a:avLst/>
          </a:prstGeom>
        </p:spPr>
        <p:txBody>
          <a:bodyPr vert="eaVert"/>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12611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2753465023"/>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40317376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3653424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1229925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3837116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15659076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27392296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2088993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342900" y="2311400"/>
            <a:ext cx="6172200" cy="6537325"/>
          </a:xfrm>
          <a:prstGeom prst="rect">
            <a:avLst/>
          </a:prstGeo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6497960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22875077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24899921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1967263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a:prstGeom prst="rect">
            <a:avLst/>
          </a:prstGeom>
        </p:spPr>
        <p:txBody>
          <a:bodyPr anchor="t"/>
          <a:lstStyle>
            <a:lvl1pPr algn="l">
              <a:defRPr sz="4000" b="1" cap="all">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541338" y="4198938"/>
            <a:ext cx="5829300" cy="2166937"/>
          </a:xfrm>
          <a:prstGeom prst="rect">
            <a:avLst/>
          </a:prstGeom>
        </p:spPr>
        <p:txBody>
          <a:bodyPr anchor="b"/>
          <a:lstStyle>
            <a:lvl1pPr marL="0" indent="0">
              <a:buNone/>
              <a:defRPr sz="2000">
                <a:latin typeface="メイリオ" panose="020B0604030504040204" pitchFamily="50" charset="-128"/>
                <a:ea typeface="メイリオ"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93180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sz="half" idx="1"/>
          </p:nvPr>
        </p:nvSpPr>
        <p:spPr>
          <a:xfrm>
            <a:off x="342900" y="2311400"/>
            <a:ext cx="3009900" cy="6537325"/>
          </a:xfrm>
          <a:prstGeom prst="rect">
            <a:avLst/>
          </a:prstGeom>
        </p:spPr>
        <p:txBody>
          <a:bodyPr/>
          <a:lstStyle>
            <a:lvl1pPr>
              <a:defRPr sz="2800">
                <a:latin typeface="メイリオ" panose="020B0604030504040204" pitchFamily="50" charset="-128"/>
                <a:ea typeface="メイリオ" panose="020B0604030504040204" pitchFamily="50" charset="-128"/>
              </a:defRPr>
            </a:lvl1pPr>
            <a:lvl2pPr>
              <a:defRPr sz="24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505200" y="2311400"/>
            <a:ext cx="3009900" cy="6537325"/>
          </a:xfrm>
          <a:prstGeom prst="rect">
            <a:avLst/>
          </a:prstGeom>
        </p:spPr>
        <p:txBody>
          <a:bodyPr/>
          <a:lstStyle>
            <a:lvl1pPr>
              <a:defRPr sz="2800">
                <a:latin typeface="メイリオ" panose="020B0604030504040204" pitchFamily="50" charset="-128"/>
                <a:ea typeface="メイリオ" panose="020B0604030504040204" pitchFamily="50" charset="-128"/>
              </a:defRPr>
            </a:lvl1pPr>
            <a:lvl2pPr>
              <a:defRPr sz="2400">
                <a:latin typeface="メイリオ" panose="020B0604030504040204" pitchFamily="50" charset="-128"/>
                <a:ea typeface="メイリオ" panose="020B0604030504040204" pitchFamily="50" charset="-128"/>
              </a:defRPr>
            </a:lvl2pPr>
            <a:lvl3pPr>
              <a:defRPr sz="2000">
                <a:latin typeface="メイリオ" panose="020B0604030504040204" pitchFamily="50" charset="-128"/>
                <a:ea typeface="メイリオ" panose="020B0604030504040204" pitchFamily="50" charset="-128"/>
              </a:defRPr>
            </a:lvl3pPr>
            <a:lvl4pPr>
              <a:defRPr sz="1800">
                <a:latin typeface="メイリオ" panose="020B0604030504040204" pitchFamily="50" charset="-128"/>
                <a:ea typeface="メイリオ" panose="020B0604030504040204" pitchFamily="50" charset="-128"/>
              </a:defRPr>
            </a:lvl4pPr>
            <a:lvl5pPr>
              <a:defRPr sz="1800">
                <a:latin typeface="メイリオ" panose="020B0604030504040204" pitchFamily="50" charset="-128"/>
                <a:ea typeface="メイリオ" panose="020B0604030504040204" pitchFamily="50" charset="-128"/>
              </a:defRPr>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1057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738"/>
            <a:ext cx="3030538" cy="923925"/>
          </a:xfrm>
          <a:prstGeom prst="rect">
            <a:avLst/>
          </a:prstGeo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663"/>
            <a:ext cx="3030538" cy="5707062"/>
          </a:xfrm>
          <a:prstGeom prst="rect">
            <a:avLst/>
          </a:prstGeo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4563" y="2217738"/>
            <a:ext cx="3030537" cy="923925"/>
          </a:xfrm>
          <a:prstGeom prst="rect">
            <a:avLst/>
          </a:prstGeom>
        </p:spPr>
        <p:txBody>
          <a:bodyPr anchor="b"/>
          <a:lstStyle>
            <a:lvl1pPr marL="0" indent="0">
              <a:buNone/>
              <a:defRPr sz="2400" b="1">
                <a:latin typeface="メイリオ" panose="020B0604030504040204" pitchFamily="50" charset="-128"/>
                <a:ea typeface="メイリオ" panose="020B0604030504040204" pitchFamily="50"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4563" y="3141663"/>
            <a:ext cx="3030537" cy="5707062"/>
          </a:xfrm>
          <a:prstGeom prst="rect">
            <a:avLst/>
          </a:prstGeom>
        </p:spPr>
        <p:txBody>
          <a:bodyPr/>
          <a:lstStyle>
            <a:lvl1pPr>
              <a:defRPr sz="2400">
                <a:latin typeface="メイリオ" panose="020B0604030504040204" pitchFamily="50" charset="-128"/>
                <a:ea typeface="メイリオ" panose="020B0604030504040204" pitchFamily="50" charset="-128"/>
              </a:defRPr>
            </a:lvl1pPr>
            <a:lvl2pPr>
              <a:defRPr sz="2000">
                <a:latin typeface="メイリオ" panose="020B0604030504040204" pitchFamily="50" charset="-128"/>
                <a:ea typeface="メイリオ" panose="020B0604030504040204" pitchFamily="50" charset="-128"/>
              </a:defRPr>
            </a:lvl2pPr>
            <a:lvl3pPr>
              <a:defRPr sz="1800">
                <a:latin typeface="メイリオ" panose="020B0604030504040204" pitchFamily="50" charset="-128"/>
                <a:ea typeface="メイリオ" panose="020B0604030504040204" pitchFamily="50" charset="-128"/>
              </a:defRPr>
            </a:lvl3pPr>
            <a:lvl4pPr>
              <a:defRPr sz="1600">
                <a:latin typeface="メイリオ" panose="020B0604030504040204" pitchFamily="50" charset="-128"/>
                <a:ea typeface="メイリオ" panose="020B0604030504040204" pitchFamily="50" charset="-128"/>
              </a:defRPr>
            </a:lvl4pPr>
            <a:lvl5pPr>
              <a:defRPr sz="1600">
                <a:latin typeface="メイリオ" panose="020B0604030504040204" pitchFamily="50" charset="-128"/>
                <a:ea typeface="メイリオ" panose="020B0604030504040204" pitchFamily="50" charset="-128"/>
              </a:defRPr>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182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Tree>
    <p:extLst>
      <p:ext uri="{BB962C8B-B14F-4D97-AF65-F5344CB8AC3E}">
        <p14:creationId xmlns:p14="http://schemas.microsoft.com/office/powerpoint/2010/main" val="3341671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866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a:prstGeom prst="rect">
            <a:avLst/>
          </a:prstGeom>
        </p:spPr>
        <p:txBody>
          <a:bodyPr anchor="b"/>
          <a:lstStyle>
            <a:lvl1pPr algn="l">
              <a:defRPr sz="2000" b="1">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コンテンツ プレースホルダ 2"/>
          <p:cNvSpPr>
            <a:spLocks noGrp="1"/>
          </p:cNvSpPr>
          <p:nvPr>
            <p:ph idx="1"/>
          </p:nvPr>
        </p:nvSpPr>
        <p:spPr>
          <a:xfrm>
            <a:off x="2681288" y="393700"/>
            <a:ext cx="3833812" cy="8455025"/>
          </a:xfrm>
          <a:prstGeom prst="rect">
            <a:avLst/>
          </a:prstGeom>
        </p:spPr>
        <p:txBody>
          <a:bodyPr/>
          <a:lstStyle>
            <a:lvl1pPr>
              <a:defRPr sz="3200">
                <a:latin typeface="メイリオ" panose="020B0604030504040204" pitchFamily="50" charset="-128"/>
                <a:ea typeface="メイリオ" panose="020B0604030504040204" pitchFamily="50" charset="-128"/>
              </a:defRPr>
            </a:lvl1pPr>
            <a:lvl2pPr>
              <a:defRPr sz="2800">
                <a:latin typeface="メイリオ" panose="020B0604030504040204" pitchFamily="50" charset="-128"/>
                <a:ea typeface="メイリオ" panose="020B0604030504040204" pitchFamily="50" charset="-128"/>
              </a:defRPr>
            </a:lvl2pPr>
            <a:lvl3pPr>
              <a:defRPr sz="2400">
                <a:latin typeface="メイリオ" panose="020B0604030504040204" pitchFamily="50" charset="-128"/>
                <a:ea typeface="メイリオ" panose="020B0604030504040204" pitchFamily="50" charset="-128"/>
              </a:defRPr>
            </a:lvl3pPr>
            <a:lvl4pPr>
              <a:defRPr sz="2000">
                <a:latin typeface="メイリオ" panose="020B0604030504040204" pitchFamily="50" charset="-128"/>
                <a:ea typeface="メイリオ" panose="020B0604030504040204" pitchFamily="50" charset="-128"/>
              </a:defRPr>
            </a:lvl4pPr>
            <a:lvl5pPr>
              <a:defRPr sz="2000">
                <a:latin typeface="メイリオ" panose="020B0604030504040204" pitchFamily="50" charset="-128"/>
                <a:ea typeface="メイリオ" panose="020B0604030504040204" pitchFamily="50" charset="-128"/>
              </a:defRPr>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0" y="2073275"/>
            <a:ext cx="2255838" cy="677545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4042192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a:prstGeom prst="rect">
            <a:avLst/>
          </a:prstGeom>
        </p:spPr>
        <p:txBody>
          <a:bodyPr anchor="b"/>
          <a:lstStyle>
            <a:lvl1pPr algn="l">
              <a:defRPr sz="2000" b="1">
                <a:latin typeface="メイリオ" panose="020B0604030504040204" pitchFamily="50" charset="-128"/>
                <a:ea typeface="メイリオ" panose="020B0604030504040204" pitchFamily="50" charset="-128"/>
              </a:defRPr>
            </a:lvl1pPr>
          </a:lstStyle>
          <a:p>
            <a:r>
              <a:rPr lang="ja-JP" altLang="en-US"/>
              <a:t>マスタ タイトルの書式設定</a:t>
            </a:r>
          </a:p>
        </p:txBody>
      </p:sp>
      <p:sp>
        <p:nvSpPr>
          <p:cNvPr id="3" name="図プレースホルダ 2"/>
          <p:cNvSpPr>
            <a:spLocks noGrp="1"/>
          </p:cNvSpPr>
          <p:nvPr>
            <p:ph type="pic" idx="1"/>
          </p:nvPr>
        </p:nvSpPr>
        <p:spPr>
          <a:xfrm>
            <a:off x="1344613" y="885825"/>
            <a:ext cx="4114800" cy="5943600"/>
          </a:xfrm>
          <a:prstGeom prst="rect">
            <a:avLst/>
          </a:prstGeom>
        </p:spPr>
        <p:txBody>
          <a:bodyPr/>
          <a:lstStyle>
            <a:lvl1pPr marL="0" indent="0">
              <a:buNone/>
              <a:defRPr sz="3200">
                <a:latin typeface="メイリオ" panose="020B0604030504040204" pitchFamily="50" charset="-128"/>
                <a:ea typeface="メイリオ" panose="020B0604030504040204" pitchFamily="50" charset="-128"/>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613" y="7753350"/>
            <a:ext cx="4114800" cy="1162050"/>
          </a:xfrm>
          <a:prstGeom prst="rect">
            <a:avLst/>
          </a:prstGeom>
        </p:spPr>
        <p:txBody>
          <a:bodyPr/>
          <a:lstStyle>
            <a:lvl1pPr marL="0" indent="0">
              <a:buNone/>
              <a:defRPr sz="1400">
                <a:latin typeface="メイリオ" panose="020B0604030504040204" pitchFamily="50" charset="-128"/>
                <a:ea typeface="メイリオ" panose="020B0604030504040204" pitchFamily="50" charset="-128"/>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101162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kumimoji="1" b="1">
          <a:solidFill>
            <a:schemeClr val="bg1"/>
          </a:solidFill>
          <a:latin typeface="+mj-lt"/>
          <a:ea typeface="+mj-ea"/>
          <a:cs typeface="+mj-cs"/>
        </a:defRPr>
      </a:lvl1pPr>
      <a:lvl2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b="1">
          <a:solidFill>
            <a:schemeClr val="bg1"/>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b="1">
          <a:solidFill>
            <a:schemeClr val="bg1"/>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48CC120-D628-49B6-97BF-826C9F7C85CF}" type="datetimeFigureOut">
              <a:rPr kumimoji="1" lang="ja-JP" altLang="en-US" smtClean="0"/>
              <a:t>2023/8/25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CC64B0D-BAF3-4254-A89F-685065367257}" type="slidenum">
              <a:rPr kumimoji="1" lang="ja-JP" altLang="en-US" smtClean="0"/>
              <a:t>‹#›</a:t>
            </a:fld>
            <a:endParaRPr kumimoji="1" lang="ja-JP" altLang="en-US"/>
          </a:p>
        </p:txBody>
      </p:sp>
    </p:spTree>
    <p:extLst>
      <p:ext uri="{BB962C8B-B14F-4D97-AF65-F5344CB8AC3E}">
        <p14:creationId xmlns:p14="http://schemas.microsoft.com/office/powerpoint/2010/main" val="34275651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png"/><Relationship Id="rId3" Type="http://schemas.openxmlformats.org/officeDocument/2006/relationships/image" Target="../media/image1.png"/><Relationship Id="rId7" Type="http://schemas.microsoft.com/office/2007/relationships/hdphoto" Target="../media/hdphoto1.wdp"/><Relationship Id="rId12" Type="http://schemas.microsoft.com/office/2007/relationships/hdphoto" Target="../media/hdphoto2.wdp"/><Relationship Id="rId17" Type="http://schemas.openxmlformats.org/officeDocument/2006/relationships/image" Target="../media/image13.png"/><Relationship Id="rId2" Type="http://schemas.openxmlformats.org/officeDocument/2006/relationships/notesSlide" Target="../notesSlides/notesSlide1.xml"/><Relationship Id="rId16" Type="http://schemas.openxmlformats.org/officeDocument/2006/relationships/image" Target="../media/image12.jpeg"/><Relationship Id="rId1" Type="http://schemas.openxmlformats.org/officeDocument/2006/relationships/slideLayout" Target="../slideLayouts/slideLayout12.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1.jpe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0.jpeg"/></Relationships>
</file>

<file path=ppt/slides/_rels/slide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72">
            <a:extLst>
              <a:ext uri="{FF2B5EF4-FFF2-40B4-BE49-F238E27FC236}">
                <a16:creationId xmlns:a16="http://schemas.microsoft.com/office/drawing/2014/main" id="{087EC1CA-322A-9D4D-C92A-C0E7A8D0281E}"/>
              </a:ext>
            </a:extLst>
          </p:cNvPr>
          <p:cNvSpPr/>
          <p:nvPr/>
        </p:nvSpPr>
        <p:spPr>
          <a:xfrm>
            <a:off x="-4157" y="-42837"/>
            <a:ext cx="6862159" cy="1239675"/>
          </a:xfrm>
          <a:prstGeom prst="rect">
            <a:avLst/>
          </a:prstGeom>
          <a:solidFill>
            <a:srgbClr val="FFAA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a:ea typeface="メイリオ"/>
              <a:cs typeface="+mn-cs"/>
            </a:endParaRPr>
          </a:p>
        </p:txBody>
      </p:sp>
      <p:pic>
        <p:nvPicPr>
          <p:cNvPr id="81" name="図 80" descr="挿絵 が含まれている画像&#10;&#10;自動的に生成された説明">
            <a:extLst>
              <a:ext uri="{FF2B5EF4-FFF2-40B4-BE49-F238E27FC236}">
                <a16:creationId xmlns:a16="http://schemas.microsoft.com/office/drawing/2014/main" id="{63366C8A-BE2B-7E82-71AD-5335E4A747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6340" y="171674"/>
            <a:ext cx="1209215" cy="315605"/>
          </a:xfrm>
          <a:prstGeom prst="rect">
            <a:avLst/>
          </a:prstGeom>
        </p:spPr>
      </p:pic>
      <p:sp>
        <p:nvSpPr>
          <p:cNvPr id="48" name="正方形/長方形 47">
            <a:extLst>
              <a:ext uri="{FF2B5EF4-FFF2-40B4-BE49-F238E27FC236}">
                <a16:creationId xmlns:a16="http://schemas.microsoft.com/office/drawing/2014/main" id="{76CB5FF3-4A23-4AD3-D33A-8B07EFE8910A}"/>
              </a:ext>
            </a:extLst>
          </p:cNvPr>
          <p:cNvSpPr/>
          <p:nvPr/>
        </p:nvSpPr>
        <p:spPr>
          <a:xfrm>
            <a:off x="-39009" y="6230656"/>
            <a:ext cx="6931331" cy="461599"/>
          </a:xfrm>
          <a:prstGeom prst="rect">
            <a:avLst/>
          </a:prstGeom>
          <a:solidFill>
            <a:srgbClr val="FFAA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lumMod val="75000"/>
                  <a:lumOff val="25000"/>
                </a:prstClr>
              </a:solidFill>
              <a:effectLst/>
              <a:uLnTx/>
              <a:uFillTx/>
              <a:latin typeface="メイリオ"/>
              <a:ea typeface="メイリオ"/>
              <a:cs typeface="+mn-cs"/>
            </a:endParaRPr>
          </a:p>
        </p:txBody>
      </p:sp>
      <p:sp>
        <p:nvSpPr>
          <p:cNvPr id="22" name="正方形/長方形 21">
            <a:extLst>
              <a:ext uri="{FF2B5EF4-FFF2-40B4-BE49-F238E27FC236}">
                <a16:creationId xmlns:a16="http://schemas.microsoft.com/office/drawing/2014/main" id="{A9A706CD-8927-9B36-7240-EBD1DE60FFD5}"/>
              </a:ext>
            </a:extLst>
          </p:cNvPr>
          <p:cNvSpPr/>
          <p:nvPr/>
        </p:nvSpPr>
        <p:spPr>
          <a:xfrm>
            <a:off x="-25577" y="9617506"/>
            <a:ext cx="6931331" cy="332399"/>
          </a:xfrm>
          <a:prstGeom prst="rect">
            <a:avLst/>
          </a:prstGeom>
          <a:solidFill>
            <a:srgbClr val="FFAA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lumMod val="75000"/>
                  <a:lumOff val="25000"/>
                </a:prstClr>
              </a:solidFill>
              <a:effectLst/>
              <a:uLnTx/>
              <a:uFillTx/>
              <a:latin typeface="メイリオ"/>
              <a:ea typeface="メイリオ"/>
              <a:cs typeface="+mn-cs"/>
            </a:endParaRPr>
          </a:p>
        </p:txBody>
      </p:sp>
      <p:sp>
        <p:nvSpPr>
          <p:cNvPr id="23" name="テキスト プレースホルダー 11">
            <a:extLst>
              <a:ext uri="{FF2B5EF4-FFF2-40B4-BE49-F238E27FC236}">
                <a16:creationId xmlns:a16="http://schemas.microsoft.com/office/drawing/2014/main" id="{05844B3B-73E3-2D4F-3E13-AE424DC1FD83}"/>
              </a:ext>
            </a:extLst>
          </p:cNvPr>
          <p:cNvSpPr txBox="1">
            <a:spLocks/>
          </p:cNvSpPr>
          <p:nvPr/>
        </p:nvSpPr>
        <p:spPr>
          <a:xfrm>
            <a:off x="1678329" y="9617226"/>
            <a:ext cx="5093515" cy="312393"/>
          </a:xfrm>
          <a:prstGeom prst="rect">
            <a:avLst/>
          </a:prstGeom>
        </p:spPr>
        <p:txBody>
          <a:bodyPr wrap="square" anchor="t" anchorCtr="0">
            <a:spAutoFit/>
          </a:bodyPr>
          <a:lstStyle>
            <a:lvl1pPr marL="0" indent="0" algn="ctr" defTabSz="914400" rtl="0" eaLnBrk="1" latinLnBrk="0" hangingPunct="1">
              <a:lnSpc>
                <a:spcPct val="140000"/>
              </a:lnSpc>
              <a:spcBef>
                <a:spcPts val="0"/>
              </a:spcBef>
              <a:buFont typeface="Arial" panose="020B0604020202020204" pitchFamily="34" charset="0"/>
              <a:buNone/>
              <a:defRPr kumimoji="1" sz="1200" b="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400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万全の対策はできていますか？裏面を</a:t>
            </a:r>
            <a:r>
              <a:rPr kumimoji="1" lang="en-US" altLang="ja-JP" sz="11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Check</a:t>
            </a:r>
            <a:r>
              <a:rPr kumimoji="1" lang="ja-JP" altLang="en-US" sz="1100" b="0"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p>
        </p:txBody>
      </p:sp>
      <p:sp>
        <p:nvSpPr>
          <p:cNvPr id="33" name="テキスト プレースホルダー 1">
            <a:extLst>
              <a:ext uri="{FF2B5EF4-FFF2-40B4-BE49-F238E27FC236}">
                <a16:creationId xmlns:a16="http://schemas.microsoft.com/office/drawing/2014/main" id="{1458116E-3961-7F64-C308-5E37399087CE}"/>
              </a:ext>
            </a:extLst>
          </p:cNvPr>
          <p:cNvSpPr txBox="1">
            <a:spLocks/>
          </p:cNvSpPr>
          <p:nvPr/>
        </p:nvSpPr>
        <p:spPr>
          <a:xfrm>
            <a:off x="294925" y="-25798"/>
            <a:ext cx="6251596" cy="1285664"/>
          </a:xfrm>
          <a:prstGeom prst="rect">
            <a:avLst/>
          </a:prstGeom>
          <a:ln>
            <a:noFill/>
          </a:ln>
        </p:spPr>
        <p:txBody>
          <a:bodyPr wrap="square" bIns="108000" anchor="ctr" anchorCtr="0">
            <a:noAutofit/>
          </a:bodyPr>
          <a:lstStyle>
            <a:lvl1pPr marL="0" indent="0" algn="l" defTabSz="914400" rtl="0" eaLnBrk="1" latinLnBrk="0" hangingPunct="1">
              <a:lnSpc>
                <a:spcPct val="140000"/>
              </a:lnSpc>
              <a:spcBef>
                <a:spcPts val="0"/>
              </a:spcBef>
              <a:buFont typeface="Arial" panose="020B0604020202020204" pitchFamily="34" charset="0"/>
              <a:buNone/>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40000"/>
              </a:lnSpc>
              <a:spcBef>
                <a:spcPts val="0"/>
              </a:spcBef>
              <a:spcAft>
                <a:spcPts val="0"/>
              </a:spcAft>
              <a:buClrTx/>
              <a:buSzTx/>
              <a:buFont typeface="Arial" panose="020B0604020202020204" pitchFamily="34" charset="0"/>
              <a:buNone/>
              <a:tabLst/>
              <a:defRPr/>
            </a:pPr>
            <a:r>
              <a:rPr kumimoji="1" lang="ja-JP" altLang="en-US"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a:t>
            </a:r>
            <a:r>
              <a:rPr kumimoji="1" lang="ja-JP" altLang="en-US" sz="20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脆弱性</a:t>
            </a:r>
            <a:r>
              <a:rPr kumimoji="1" lang="ja-JP" altLang="en-US"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」の対策は万全？</a:t>
            </a:r>
            <a:endParaRPr kumimoji="1" lang="en-US" altLang="ja-JP"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40000"/>
              </a:lnSpc>
              <a:spcBef>
                <a:spcPts val="0"/>
              </a:spcBef>
              <a:spcAft>
                <a:spcPts val="0"/>
              </a:spcAft>
              <a:buClrTx/>
              <a:buSzTx/>
              <a:buFont typeface="Arial" panose="020B0604020202020204" pitchFamily="34" charset="0"/>
              <a:buNone/>
              <a:tabLst/>
              <a:defRPr/>
            </a:pPr>
            <a:r>
              <a:rPr kumimoji="1" lang="ja-JP" altLang="en-US"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確かな対策で</a:t>
            </a:r>
            <a:r>
              <a:rPr kumimoji="1" lang="ja-JP" altLang="en-US" sz="20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安心</a:t>
            </a:r>
            <a:r>
              <a:rPr kumimoji="1" lang="ja-JP" altLang="en-US"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を手に入れよう！</a:t>
            </a:r>
            <a:endParaRPr kumimoji="1" lang="en-US" altLang="ja-JP" sz="20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2898A60C-5ECA-C4B5-5F4A-FAAE39145D85}"/>
              </a:ext>
            </a:extLst>
          </p:cNvPr>
          <p:cNvSpPr txBox="1"/>
          <p:nvPr/>
        </p:nvSpPr>
        <p:spPr>
          <a:xfrm>
            <a:off x="281545" y="8601683"/>
            <a:ext cx="2072228" cy="886781"/>
          </a:xfrm>
          <a:prstGeom prst="rect">
            <a:avLst/>
          </a:prstGeom>
          <a:noFill/>
        </p:spPr>
        <p:txBody>
          <a:bodyPr wrap="square" rtlCol="0">
            <a:spAutoFit/>
          </a:bodyPr>
          <a:lstStyle/>
          <a:p>
            <a:pPr algn="l">
              <a:lnSpc>
                <a:spcPct val="150000"/>
              </a:lnSpc>
              <a:buClr>
                <a:schemeClr val="accent1"/>
              </a:buClr>
              <a:buSzPct val="110000"/>
            </a:pP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データセンターに設置された</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rPr>
              <a:t>VPN</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装置に脆弱性があり、これを浸入口として社内ネットワークへの不正アクセスが発生。取引先の金融機関口座情報や個人情報が漏えいし、さらには</a:t>
            </a:r>
            <a:r>
              <a:rPr lang="ja-JP" altLang="en-US" sz="700" b="1" dirty="0">
                <a:solidFill>
                  <a:schemeClr val="tx1">
                    <a:lumMod val="75000"/>
                    <a:lumOff val="25000"/>
                  </a:schemeClr>
                </a:solidFill>
                <a:latin typeface="メイリオ" panose="020B0604030504040204" pitchFamily="50" charset="-128"/>
                <a:ea typeface="メイリオ" panose="020B0604030504040204" pitchFamily="50" charset="-128"/>
              </a:rPr>
              <a:t>取引先の重要機密の漏えい</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も疑われる事態となった。</a:t>
            </a:r>
          </a:p>
        </p:txBody>
      </p:sp>
      <p:sp>
        <p:nvSpPr>
          <p:cNvPr id="47" name="テキスト プレースホルダー 1">
            <a:extLst>
              <a:ext uri="{FF2B5EF4-FFF2-40B4-BE49-F238E27FC236}">
                <a16:creationId xmlns:a16="http://schemas.microsoft.com/office/drawing/2014/main" id="{C0FB8920-375D-84A7-ACAA-7CF8445A1A2A}"/>
              </a:ext>
            </a:extLst>
          </p:cNvPr>
          <p:cNvSpPr txBox="1">
            <a:spLocks/>
          </p:cNvSpPr>
          <p:nvPr/>
        </p:nvSpPr>
        <p:spPr>
          <a:xfrm>
            <a:off x="133605" y="6325493"/>
            <a:ext cx="6500075" cy="37241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spcAft>
                <a:spcPts val="0"/>
              </a:spcAft>
              <a:buNone/>
            </a:pPr>
            <a:r>
              <a:rPr lang="ja-JP" altLang="en-US" sz="1400" b="1" dirty="0">
                <a:solidFill>
                  <a:schemeClr val="bg1"/>
                </a:solidFill>
              </a:rPr>
              <a:t>脆弱性を悪用した攻撃で事業の存続を揺るがす大きな被害が発生することも</a:t>
            </a:r>
            <a:r>
              <a:rPr lang="en-US" altLang="ja-JP" sz="1400" b="1" dirty="0">
                <a:solidFill>
                  <a:schemeClr val="bg1"/>
                </a:solidFill>
              </a:rPr>
              <a:t>…</a:t>
            </a:r>
            <a:endParaRPr lang="ja-JP" altLang="en-US" sz="1400" b="1" dirty="0">
              <a:solidFill>
                <a:schemeClr val="bg1"/>
              </a:solidFill>
            </a:endParaRPr>
          </a:p>
        </p:txBody>
      </p:sp>
      <p:grpSp>
        <p:nvGrpSpPr>
          <p:cNvPr id="147" name="グループ化 146">
            <a:extLst>
              <a:ext uri="{FF2B5EF4-FFF2-40B4-BE49-F238E27FC236}">
                <a16:creationId xmlns:a16="http://schemas.microsoft.com/office/drawing/2014/main" id="{0C35FA84-56A1-1A79-A080-02C939C5D8FB}"/>
              </a:ext>
            </a:extLst>
          </p:cNvPr>
          <p:cNvGrpSpPr/>
          <p:nvPr/>
        </p:nvGrpSpPr>
        <p:grpSpPr>
          <a:xfrm>
            <a:off x="566072" y="1777968"/>
            <a:ext cx="5695423" cy="2837729"/>
            <a:chOff x="280565" y="2523012"/>
            <a:chExt cx="6264964" cy="3121502"/>
          </a:xfrm>
        </p:grpSpPr>
        <p:cxnSp>
          <p:nvCxnSpPr>
            <p:cNvPr id="122" name="直線コネクタ 121">
              <a:extLst>
                <a:ext uri="{FF2B5EF4-FFF2-40B4-BE49-F238E27FC236}">
                  <a16:creationId xmlns:a16="http://schemas.microsoft.com/office/drawing/2014/main" id="{6AF4A1D9-F3CE-1117-22EE-45D407B5583B}"/>
                </a:ext>
              </a:extLst>
            </p:cNvPr>
            <p:cNvCxnSpPr>
              <a:cxnSpLocks/>
            </p:cNvCxnSpPr>
            <p:nvPr/>
          </p:nvCxnSpPr>
          <p:spPr>
            <a:xfrm flipH="1">
              <a:off x="4426445" y="3422433"/>
              <a:ext cx="1103419" cy="811296"/>
            </a:xfrm>
            <a:prstGeom prst="line">
              <a:avLst/>
            </a:prstGeom>
            <a:ln w="57150" cmpd="dbl">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5" name="直線コネクタ 114">
              <a:extLst>
                <a:ext uri="{FF2B5EF4-FFF2-40B4-BE49-F238E27FC236}">
                  <a16:creationId xmlns:a16="http://schemas.microsoft.com/office/drawing/2014/main" id="{2715B97E-43A4-FB5A-23B5-B0E477A24C49}"/>
                </a:ext>
              </a:extLst>
            </p:cNvPr>
            <p:cNvCxnSpPr>
              <a:cxnSpLocks/>
            </p:cNvCxnSpPr>
            <p:nvPr/>
          </p:nvCxnSpPr>
          <p:spPr>
            <a:xfrm>
              <a:off x="4449792" y="4227425"/>
              <a:ext cx="1365122" cy="892063"/>
            </a:xfrm>
            <a:prstGeom prst="line">
              <a:avLst/>
            </a:prstGeom>
            <a:ln w="57150" cmpd="dbl">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70EA7EEC-E3E5-598F-0DE3-0129B7D58454}"/>
                </a:ext>
              </a:extLst>
            </p:cNvPr>
            <p:cNvCxnSpPr>
              <a:cxnSpLocks/>
            </p:cNvCxnSpPr>
            <p:nvPr/>
          </p:nvCxnSpPr>
          <p:spPr>
            <a:xfrm>
              <a:off x="4409849" y="4227425"/>
              <a:ext cx="16596" cy="1155477"/>
            </a:xfrm>
            <a:prstGeom prst="line">
              <a:avLst/>
            </a:prstGeom>
            <a:ln w="57150" cmpd="dbl">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915DF703-729E-E512-D6C2-62CA3F6F06F1}"/>
                </a:ext>
              </a:extLst>
            </p:cNvPr>
            <p:cNvCxnSpPr>
              <a:cxnSpLocks/>
            </p:cNvCxnSpPr>
            <p:nvPr/>
          </p:nvCxnSpPr>
          <p:spPr>
            <a:xfrm>
              <a:off x="3469982" y="4173800"/>
              <a:ext cx="675027" cy="0"/>
            </a:xfrm>
            <a:prstGeom prst="line">
              <a:avLst/>
            </a:prstGeom>
            <a:ln w="57150" cmpd="dbl">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1" name="四角形: 角を丸くする 90">
              <a:extLst>
                <a:ext uri="{FF2B5EF4-FFF2-40B4-BE49-F238E27FC236}">
                  <a16:creationId xmlns:a16="http://schemas.microsoft.com/office/drawing/2014/main" id="{93BE2814-3244-6882-D1CB-E5132A86A7BD}"/>
                </a:ext>
              </a:extLst>
            </p:cNvPr>
            <p:cNvSpPr/>
            <p:nvPr/>
          </p:nvSpPr>
          <p:spPr>
            <a:xfrm>
              <a:off x="644628" y="3425145"/>
              <a:ext cx="2816361" cy="2191450"/>
            </a:xfrm>
            <a:prstGeom prst="roundRect">
              <a:avLst>
                <a:gd name="adj" fmla="val 7974"/>
              </a:avLst>
            </a:prstGeom>
            <a:noFill/>
            <a:ln w="47625" cmpd="dbl">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descr="コンピューターの画面&#10;&#10;自動的に生成された説明">
              <a:extLst>
                <a:ext uri="{FF2B5EF4-FFF2-40B4-BE49-F238E27FC236}">
                  <a16:creationId xmlns:a16="http://schemas.microsoft.com/office/drawing/2014/main" id="{B6D9DB76-3676-4831-81EF-DCBCC6E24A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9098" y="5017058"/>
              <a:ext cx="665389" cy="356690"/>
            </a:xfrm>
            <a:prstGeom prst="rect">
              <a:avLst/>
            </a:prstGeom>
          </p:spPr>
        </p:pic>
        <p:pic>
          <p:nvPicPr>
            <p:cNvPr id="7" name="図 6" descr="グラフィカル ユーザー インターフェイス, アプリケーション&#10;&#10;自動的に生成された説明">
              <a:extLst>
                <a:ext uri="{FF2B5EF4-FFF2-40B4-BE49-F238E27FC236}">
                  <a16:creationId xmlns:a16="http://schemas.microsoft.com/office/drawing/2014/main" id="{7F1D0160-826C-6CBF-B685-17BE428CEED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82049" y="3711118"/>
              <a:ext cx="683537" cy="983064"/>
            </a:xfrm>
            <a:prstGeom prst="rect">
              <a:avLst/>
            </a:prstGeom>
          </p:spPr>
        </p:pic>
        <p:pic>
          <p:nvPicPr>
            <p:cNvPr id="9" name="図 8" descr="ダイアグラム&#10;&#10;自動的に生成された説明">
              <a:extLst>
                <a:ext uri="{FF2B5EF4-FFF2-40B4-BE49-F238E27FC236}">
                  <a16:creationId xmlns:a16="http://schemas.microsoft.com/office/drawing/2014/main" id="{610809D0-2FC7-7242-D8FB-A164D3002685}"/>
                </a:ext>
              </a:extLst>
            </p:cNvPr>
            <p:cNvPicPr>
              <a:picLocks noChangeAspect="1"/>
            </p:cNvPicPr>
            <p:nvPr/>
          </p:nvPicPr>
          <p:blipFill rotWithShape="1">
            <a:blip r:embed="rId6" cstate="print">
              <a:extLst>
                <a:ext uri="{BEBA8EAE-BF5A-486C-A8C5-ECC9F3942E4B}">
                  <a14:imgProps xmlns:a14="http://schemas.microsoft.com/office/drawing/2010/main">
                    <a14:imgLayer r:embed="rId7">
                      <a14:imgEffect>
                        <a14:backgroundRemoval t="55734" b="65347" l="80404" r="94302"/>
                      </a14:imgEffect>
                    </a14:imgLayer>
                  </a14:imgProps>
                </a:ext>
                <a:ext uri="{28A0092B-C50C-407E-A947-70E740481C1C}">
                  <a14:useLocalDpi xmlns:a14="http://schemas.microsoft.com/office/drawing/2010/main" val="0"/>
                </a:ext>
              </a:extLst>
            </a:blip>
            <a:srcRect l="78667" t="54532" r="3961" b="33451"/>
            <a:stretch/>
          </p:blipFill>
          <p:spPr>
            <a:xfrm>
              <a:off x="3534793" y="3551373"/>
              <a:ext cx="1149148" cy="794925"/>
            </a:xfrm>
            <a:prstGeom prst="rect">
              <a:avLst/>
            </a:prstGeom>
          </p:spPr>
        </p:pic>
        <p:pic>
          <p:nvPicPr>
            <p:cNvPr id="10" name="図 9" descr="コンピューターの画面&#10;&#10;自動的に生成された説明">
              <a:extLst>
                <a:ext uri="{FF2B5EF4-FFF2-40B4-BE49-F238E27FC236}">
                  <a16:creationId xmlns:a16="http://schemas.microsoft.com/office/drawing/2014/main" id="{591EE81C-6048-CBF3-C251-1BEA70AFD91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68164" y="5017058"/>
              <a:ext cx="665389" cy="356690"/>
            </a:xfrm>
            <a:prstGeom prst="rect">
              <a:avLst/>
            </a:prstGeom>
          </p:spPr>
        </p:pic>
        <p:pic>
          <p:nvPicPr>
            <p:cNvPr id="11" name="図 10" descr="コンピューターの画面&#10;&#10;自動的に生成された説明">
              <a:extLst>
                <a:ext uri="{FF2B5EF4-FFF2-40B4-BE49-F238E27FC236}">
                  <a16:creationId xmlns:a16="http://schemas.microsoft.com/office/drawing/2014/main" id="{A8128D20-CAF1-4E8A-1046-3B3172AE5F5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67229" y="5017058"/>
              <a:ext cx="665389" cy="356690"/>
            </a:xfrm>
            <a:prstGeom prst="rect">
              <a:avLst/>
            </a:prstGeom>
          </p:spPr>
        </p:pic>
        <p:pic>
          <p:nvPicPr>
            <p:cNvPr id="16" name="図 15" descr="絵と文字の加工写真&#10;&#10;中程度の精度で自動的に生成された説明">
              <a:extLst>
                <a:ext uri="{FF2B5EF4-FFF2-40B4-BE49-F238E27FC236}">
                  <a16:creationId xmlns:a16="http://schemas.microsoft.com/office/drawing/2014/main" id="{C05C6060-4F6D-9862-5FC4-F461A1220D9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76517" y="5109317"/>
              <a:ext cx="555781" cy="535197"/>
            </a:xfrm>
            <a:prstGeom prst="rect">
              <a:avLst/>
            </a:prstGeom>
          </p:spPr>
        </p:pic>
        <p:pic>
          <p:nvPicPr>
            <p:cNvPr id="19" name="図 18" descr="文字が書かれている&#10;&#10;中程度の精度で自動的に生成された説明">
              <a:extLst>
                <a:ext uri="{FF2B5EF4-FFF2-40B4-BE49-F238E27FC236}">
                  <a16:creationId xmlns:a16="http://schemas.microsoft.com/office/drawing/2014/main" id="{9F5D10F8-5FE9-37F9-3705-74336491CAB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55686" y="4863883"/>
              <a:ext cx="942791" cy="581879"/>
            </a:xfrm>
            <a:prstGeom prst="rect">
              <a:avLst/>
            </a:prstGeom>
          </p:spPr>
        </p:pic>
        <p:pic>
          <p:nvPicPr>
            <p:cNvPr id="21" name="図 20" descr="グラフィカル ユーザー インターフェイス, アプリケーション&#10;&#10;中程度の精度で自動的に生成された説明">
              <a:extLst>
                <a:ext uri="{FF2B5EF4-FFF2-40B4-BE49-F238E27FC236}">
                  <a16:creationId xmlns:a16="http://schemas.microsoft.com/office/drawing/2014/main" id="{0D5DA809-9332-0658-C6F0-D04A5169070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418471" y="3149902"/>
              <a:ext cx="683537" cy="704166"/>
            </a:xfrm>
            <a:prstGeom prst="rect">
              <a:avLst/>
            </a:prstGeom>
          </p:spPr>
        </p:pic>
        <p:grpSp>
          <p:nvGrpSpPr>
            <p:cNvPr id="32" name="グループ化 31">
              <a:extLst>
                <a:ext uri="{FF2B5EF4-FFF2-40B4-BE49-F238E27FC236}">
                  <a16:creationId xmlns:a16="http://schemas.microsoft.com/office/drawing/2014/main" id="{BAEEF0B0-1555-BCD3-C841-7064ABF3B84B}"/>
                </a:ext>
              </a:extLst>
            </p:cNvPr>
            <p:cNvGrpSpPr/>
            <p:nvPr/>
          </p:nvGrpSpPr>
          <p:grpSpPr>
            <a:xfrm>
              <a:off x="352425" y="2901102"/>
              <a:ext cx="1524593" cy="1105445"/>
              <a:chOff x="713641" y="2732059"/>
              <a:chExt cx="1043284" cy="721693"/>
            </a:xfrm>
          </p:grpSpPr>
          <p:pic>
            <p:nvPicPr>
              <p:cNvPr id="29" name="図 28" descr="ダイアグラム&#10;&#10;自動的に生成された説明">
                <a:extLst>
                  <a:ext uri="{FF2B5EF4-FFF2-40B4-BE49-F238E27FC236}">
                    <a16:creationId xmlns:a16="http://schemas.microsoft.com/office/drawing/2014/main" id="{63C3C1B6-AA4B-E605-6D3C-B5DF71A5CB80}"/>
                  </a:ext>
                </a:extLst>
              </p:cNvPr>
              <p:cNvPicPr>
                <a:picLocks noChangeAspect="1"/>
              </p:cNvPicPr>
              <p:nvPr/>
            </p:nvPicPr>
            <p:blipFill rotWithShape="1">
              <a:blip r:embed="rId11" cstate="print">
                <a:extLst>
                  <a:ext uri="{BEBA8EAE-BF5A-486C-A8C5-ECC9F3942E4B}">
                    <a14:imgProps xmlns:a14="http://schemas.microsoft.com/office/drawing/2010/main">
                      <a14:imgLayer r:embed="rId12">
                        <a14:imgEffect>
                          <a14:backgroundRemoval t="33751" b="43371" l="79709" r="94058">
                            <a14:foregroundMark x1="79709" y1="39774" x2="79709" y2="39774"/>
                          </a14:backgroundRemoval>
                        </a14:imgEffect>
                      </a14:imgLayer>
                    </a14:imgProps>
                  </a:ext>
                  <a:ext uri="{28A0092B-C50C-407E-A947-70E740481C1C}">
                    <a14:useLocalDpi xmlns:a14="http://schemas.microsoft.com/office/drawing/2010/main" val="0"/>
                  </a:ext>
                </a:extLst>
              </a:blip>
              <a:srcRect l="78458" t="32588" r="4170" b="55395"/>
              <a:stretch/>
            </p:blipFill>
            <p:spPr>
              <a:xfrm>
                <a:off x="713641" y="2732059"/>
                <a:ext cx="1043284" cy="721693"/>
              </a:xfrm>
              <a:prstGeom prst="rect">
                <a:avLst/>
              </a:prstGeom>
            </p:spPr>
          </p:pic>
          <p:sp>
            <p:nvSpPr>
              <p:cNvPr id="30" name="正方形/長方形 29">
                <a:extLst>
                  <a:ext uri="{FF2B5EF4-FFF2-40B4-BE49-F238E27FC236}">
                    <a16:creationId xmlns:a16="http://schemas.microsoft.com/office/drawing/2014/main" id="{9116FC0F-D717-9DD8-66EC-67C87241FABE}"/>
                  </a:ext>
                </a:extLst>
              </p:cNvPr>
              <p:cNvSpPr/>
              <p:nvPr/>
            </p:nvSpPr>
            <p:spPr>
              <a:xfrm>
                <a:off x="1106243" y="2888575"/>
                <a:ext cx="349177" cy="356690"/>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9" name="グループ化 48">
              <a:extLst>
                <a:ext uri="{FF2B5EF4-FFF2-40B4-BE49-F238E27FC236}">
                  <a16:creationId xmlns:a16="http://schemas.microsoft.com/office/drawing/2014/main" id="{E508935D-6AEC-3CE1-F359-051326773A0E}"/>
                </a:ext>
              </a:extLst>
            </p:cNvPr>
            <p:cNvGrpSpPr/>
            <p:nvPr/>
          </p:nvGrpSpPr>
          <p:grpSpPr>
            <a:xfrm>
              <a:off x="790678" y="4410600"/>
              <a:ext cx="1022228" cy="567164"/>
              <a:chOff x="-1241937" y="3972869"/>
              <a:chExt cx="1022228" cy="567164"/>
            </a:xfrm>
          </p:grpSpPr>
          <p:sp>
            <p:nvSpPr>
              <p:cNvPr id="25" name="四角形: 角を丸くする 24">
                <a:extLst>
                  <a:ext uri="{FF2B5EF4-FFF2-40B4-BE49-F238E27FC236}">
                    <a16:creationId xmlns:a16="http://schemas.microsoft.com/office/drawing/2014/main" id="{ABFCF03F-5A9C-D9E2-DB6D-01E2D8943E51}"/>
                  </a:ext>
                </a:extLst>
              </p:cNvPr>
              <p:cNvSpPr/>
              <p:nvPr/>
            </p:nvSpPr>
            <p:spPr>
              <a:xfrm>
                <a:off x="-1103971" y="3991538"/>
                <a:ext cx="77273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a:extLst>
                  <a:ext uri="{FF2B5EF4-FFF2-40B4-BE49-F238E27FC236}">
                    <a16:creationId xmlns:a16="http://schemas.microsoft.com/office/drawing/2014/main" id="{70B91DED-C778-58DC-DADB-E0321498E29F}"/>
                  </a:ext>
                </a:extLst>
              </p:cNvPr>
              <p:cNvSpPr/>
              <p:nvPr/>
            </p:nvSpPr>
            <p:spPr>
              <a:xfrm rot="10800000">
                <a:off x="-87122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011D59CC-D99B-5FFE-9D36-B9AB5E6ED9EA}"/>
                  </a:ext>
                </a:extLst>
              </p:cNvPr>
              <p:cNvSpPr txBox="1"/>
              <p:nvPr/>
            </p:nvSpPr>
            <p:spPr>
              <a:xfrm>
                <a:off x="-1241937" y="3972869"/>
                <a:ext cx="1022228" cy="430887"/>
              </a:xfrm>
              <a:prstGeom prst="rect">
                <a:avLst/>
              </a:prstGeom>
              <a:noFill/>
            </p:spPr>
            <p:txBody>
              <a:bodyPr wrap="square" rtlCol="0">
                <a:spAutoFit/>
              </a:bodyPr>
              <a:lstStyle/>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OS</a:t>
                </a:r>
                <a:endPar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業務アプリ</a:t>
                </a:r>
              </a:p>
            </p:txBody>
          </p:sp>
        </p:grpSp>
        <p:grpSp>
          <p:nvGrpSpPr>
            <p:cNvPr id="50" name="グループ化 49">
              <a:extLst>
                <a:ext uri="{FF2B5EF4-FFF2-40B4-BE49-F238E27FC236}">
                  <a16:creationId xmlns:a16="http://schemas.microsoft.com/office/drawing/2014/main" id="{FF691713-6A82-AD41-998B-283615BD462C}"/>
                </a:ext>
              </a:extLst>
            </p:cNvPr>
            <p:cNvGrpSpPr/>
            <p:nvPr/>
          </p:nvGrpSpPr>
          <p:grpSpPr>
            <a:xfrm>
              <a:off x="2212703" y="3108337"/>
              <a:ext cx="1022228" cy="567164"/>
              <a:chOff x="-1387987" y="3972869"/>
              <a:chExt cx="1022228" cy="567164"/>
            </a:xfrm>
          </p:grpSpPr>
          <p:sp>
            <p:nvSpPr>
              <p:cNvPr id="51" name="四角形: 角を丸くする 50">
                <a:extLst>
                  <a:ext uri="{FF2B5EF4-FFF2-40B4-BE49-F238E27FC236}">
                    <a16:creationId xmlns:a16="http://schemas.microsoft.com/office/drawing/2014/main" id="{15ED1BAE-4B99-7CD2-7EFB-F85D910DB2EF}"/>
                  </a:ext>
                </a:extLst>
              </p:cNvPr>
              <p:cNvSpPr/>
              <p:nvPr/>
            </p:nvSpPr>
            <p:spPr>
              <a:xfrm>
                <a:off x="-1250021" y="3991538"/>
                <a:ext cx="77273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二等辺三角形 51">
                <a:extLst>
                  <a:ext uri="{FF2B5EF4-FFF2-40B4-BE49-F238E27FC236}">
                    <a16:creationId xmlns:a16="http://schemas.microsoft.com/office/drawing/2014/main" id="{9E5D0781-5959-9095-4CA5-9F2C623A7BAF}"/>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F233350-2EC9-503F-902E-B04898321AB4}"/>
                  </a:ext>
                </a:extLst>
              </p:cNvPr>
              <p:cNvSpPr txBox="1"/>
              <p:nvPr/>
            </p:nvSpPr>
            <p:spPr>
              <a:xfrm>
                <a:off x="-1387987" y="3972869"/>
                <a:ext cx="1022228" cy="430887"/>
              </a:xfrm>
              <a:prstGeom prst="rect">
                <a:avLst/>
              </a:prstGeom>
              <a:noFill/>
            </p:spPr>
            <p:txBody>
              <a:bodyPr wrap="square" rtlCol="0">
                <a:spAutoFit/>
              </a:bodyPr>
              <a:lstStyle/>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OS</a:t>
                </a:r>
                <a:endPar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業務アプリ</a:t>
                </a:r>
              </a:p>
            </p:txBody>
          </p:sp>
        </p:grpSp>
        <p:grpSp>
          <p:nvGrpSpPr>
            <p:cNvPr id="55" name="グループ化 54">
              <a:extLst>
                <a:ext uri="{FF2B5EF4-FFF2-40B4-BE49-F238E27FC236}">
                  <a16:creationId xmlns:a16="http://schemas.microsoft.com/office/drawing/2014/main" id="{16A4500A-0DA2-9AC7-8C92-2BDE23436045}"/>
                </a:ext>
              </a:extLst>
            </p:cNvPr>
            <p:cNvGrpSpPr/>
            <p:nvPr/>
          </p:nvGrpSpPr>
          <p:grpSpPr>
            <a:xfrm>
              <a:off x="280565" y="2539647"/>
              <a:ext cx="1360585" cy="634789"/>
              <a:chOff x="-1536211" y="3986839"/>
              <a:chExt cx="1360585" cy="634789"/>
            </a:xfrm>
          </p:grpSpPr>
          <p:sp>
            <p:nvSpPr>
              <p:cNvPr id="56" name="四角形: 角を丸くする 55">
                <a:extLst>
                  <a:ext uri="{FF2B5EF4-FFF2-40B4-BE49-F238E27FC236}">
                    <a16:creationId xmlns:a16="http://schemas.microsoft.com/office/drawing/2014/main" id="{1A020124-A5A1-0D14-2A07-0A8383797A93}"/>
                  </a:ext>
                </a:extLst>
              </p:cNvPr>
              <p:cNvSpPr/>
              <p:nvPr/>
            </p:nvSpPr>
            <p:spPr>
              <a:xfrm>
                <a:off x="-1421984" y="3991538"/>
                <a:ext cx="1116659"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二等辺三角形 56">
                <a:extLst>
                  <a:ext uri="{FF2B5EF4-FFF2-40B4-BE49-F238E27FC236}">
                    <a16:creationId xmlns:a16="http://schemas.microsoft.com/office/drawing/2014/main" id="{18239279-3009-00F0-3A5D-C2A085A9223A}"/>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a:extLst>
                  <a:ext uri="{FF2B5EF4-FFF2-40B4-BE49-F238E27FC236}">
                    <a16:creationId xmlns:a16="http://schemas.microsoft.com/office/drawing/2014/main" id="{FA10A2BE-6E18-4CBC-1B89-282A0A2586B6}"/>
                  </a:ext>
                </a:extLst>
              </p:cNvPr>
              <p:cNvSpPr txBox="1"/>
              <p:nvPr/>
            </p:nvSpPr>
            <p:spPr>
              <a:xfrm>
                <a:off x="-1536211" y="3986839"/>
                <a:ext cx="1360585" cy="634789"/>
              </a:xfrm>
              <a:prstGeom prst="rect">
                <a:avLst/>
              </a:prstGeom>
              <a:noFill/>
            </p:spPr>
            <p:txBody>
              <a:bodyPr wrap="square" rtlCol="0">
                <a:spAutoFit/>
              </a:bodyPr>
              <a:lstStyle/>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クラウド</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基盤／サービス</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grpSp>
          <p:nvGrpSpPr>
            <p:cNvPr id="59" name="グループ化 58">
              <a:extLst>
                <a:ext uri="{FF2B5EF4-FFF2-40B4-BE49-F238E27FC236}">
                  <a16:creationId xmlns:a16="http://schemas.microsoft.com/office/drawing/2014/main" id="{B3DCAC50-59D2-8D61-0014-6CDA447EC0CF}"/>
                </a:ext>
              </a:extLst>
            </p:cNvPr>
            <p:cNvGrpSpPr/>
            <p:nvPr/>
          </p:nvGrpSpPr>
          <p:grpSpPr>
            <a:xfrm>
              <a:off x="3598253" y="3254015"/>
              <a:ext cx="1022228" cy="567164"/>
              <a:chOff x="-1387987" y="3972869"/>
              <a:chExt cx="1022228" cy="567164"/>
            </a:xfrm>
          </p:grpSpPr>
          <p:sp>
            <p:nvSpPr>
              <p:cNvPr id="60" name="四角形: 角を丸くする 59">
                <a:extLst>
                  <a:ext uri="{FF2B5EF4-FFF2-40B4-BE49-F238E27FC236}">
                    <a16:creationId xmlns:a16="http://schemas.microsoft.com/office/drawing/2014/main" id="{9986D86F-A72E-444E-7F00-280CC7FD792D}"/>
                  </a:ext>
                </a:extLst>
              </p:cNvPr>
              <p:cNvSpPr/>
              <p:nvPr/>
            </p:nvSpPr>
            <p:spPr>
              <a:xfrm>
                <a:off x="-1250021" y="3991538"/>
                <a:ext cx="77273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二等辺三角形 62">
                <a:extLst>
                  <a:ext uri="{FF2B5EF4-FFF2-40B4-BE49-F238E27FC236}">
                    <a16:creationId xmlns:a16="http://schemas.microsoft.com/office/drawing/2014/main" id="{0D573C24-33A0-4C2B-0369-52C64740562B}"/>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D72909F2-411B-2E0F-4942-35117E152A8E}"/>
                  </a:ext>
                </a:extLst>
              </p:cNvPr>
              <p:cNvSpPr txBox="1"/>
              <p:nvPr/>
            </p:nvSpPr>
            <p:spPr>
              <a:xfrm>
                <a:off x="-1387987" y="3972869"/>
                <a:ext cx="1022228" cy="430887"/>
              </a:xfrm>
              <a:prstGeom prst="rect">
                <a:avLst/>
              </a:prstGeom>
              <a:noFill/>
            </p:spPr>
            <p:txBody>
              <a:bodyPr wrap="square" rtlCol="0">
                <a:spAutoFit/>
              </a:bodyPr>
              <a:lstStyle/>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N/W</a:t>
                </a:r>
              </a:p>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機器</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grpSp>
        <p:grpSp>
          <p:nvGrpSpPr>
            <p:cNvPr id="65" name="グループ化 64">
              <a:extLst>
                <a:ext uri="{FF2B5EF4-FFF2-40B4-BE49-F238E27FC236}">
                  <a16:creationId xmlns:a16="http://schemas.microsoft.com/office/drawing/2014/main" id="{70E70EC2-A3B4-4D42-BD40-1D6AEC3A9631}"/>
                </a:ext>
              </a:extLst>
            </p:cNvPr>
            <p:cNvGrpSpPr/>
            <p:nvPr/>
          </p:nvGrpSpPr>
          <p:grpSpPr>
            <a:xfrm>
              <a:off x="5249125" y="2523012"/>
              <a:ext cx="1022228" cy="567164"/>
              <a:chOff x="-1387987" y="3972869"/>
              <a:chExt cx="1022228" cy="567164"/>
            </a:xfrm>
          </p:grpSpPr>
          <p:sp>
            <p:nvSpPr>
              <p:cNvPr id="66" name="四角形: 角を丸くする 65">
                <a:extLst>
                  <a:ext uri="{FF2B5EF4-FFF2-40B4-BE49-F238E27FC236}">
                    <a16:creationId xmlns:a16="http://schemas.microsoft.com/office/drawing/2014/main" id="{2C95B10C-02C2-183F-7481-95C8E37E9B6D}"/>
                  </a:ext>
                </a:extLst>
              </p:cNvPr>
              <p:cNvSpPr/>
              <p:nvPr/>
            </p:nvSpPr>
            <p:spPr>
              <a:xfrm>
                <a:off x="-1250021" y="3991538"/>
                <a:ext cx="77273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二等辺三角形 66">
                <a:extLst>
                  <a:ext uri="{FF2B5EF4-FFF2-40B4-BE49-F238E27FC236}">
                    <a16:creationId xmlns:a16="http://schemas.microsoft.com/office/drawing/2014/main" id="{30A712B5-6268-996D-7203-01FD48A371DD}"/>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a:extLst>
                  <a:ext uri="{FF2B5EF4-FFF2-40B4-BE49-F238E27FC236}">
                    <a16:creationId xmlns:a16="http://schemas.microsoft.com/office/drawing/2014/main" id="{F2A87F09-5AC6-FB68-DE86-8D984BD3A0CD}"/>
                  </a:ext>
                </a:extLst>
              </p:cNvPr>
              <p:cNvSpPr txBox="1"/>
              <p:nvPr/>
            </p:nvSpPr>
            <p:spPr>
              <a:xfrm>
                <a:off x="-1387987" y="3972869"/>
                <a:ext cx="1022228" cy="430887"/>
              </a:xfrm>
              <a:prstGeom prst="rect">
                <a:avLst/>
              </a:prstGeom>
              <a:noFill/>
            </p:spPr>
            <p:txBody>
              <a:bodyPr wrap="square" rtlCol="0">
                <a:spAutoFit/>
              </a:bodyPr>
              <a:lstStyle/>
              <a:p>
                <a:r>
                  <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Web</a:t>
                </a:r>
              </a:p>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サイト</a:t>
                </a:r>
              </a:p>
            </p:txBody>
          </p:sp>
        </p:grpSp>
        <p:grpSp>
          <p:nvGrpSpPr>
            <p:cNvPr id="72" name="グループ化 71">
              <a:extLst>
                <a:ext uri="{FF2B5EF4-FFF2-40B4-BE49-F238E27FC236}">
                  <a16:creationId xmlns:a16="http://schemas.microsoft.com/office/drawing/2014/main" id="{6C5CB194-D40D-523A-FD01-F90227622189}"/>
                </a:ext>
              </a:extLst>
            </p:cNvPr>
            <p:cNvGrpSpPr/>
            <p:nvPr/>
          </p:nvGrpSpPr>
          <p:grpSpPr>
            <a:xfrm>
              <a:off x="5308633" y="4208756"/>
              <a:ext cx="1236896" cy="634789"/>
              <a:chOff x="-1495321" y="3972869"/>
              <a:chExt cx="1236896" cy="634789"/>
            </a:xfrm>
          </p:grpSpPr>
          <p:sp>
            <p:nvSpPr>
              <p:cNvPr id="75" name="四角形: 角を丸くする 74">
                <a:extLst>
                  <a:ext uri="{FF2B5EF4-FFF2-40B4-BE49-F238E27FC236}">
                    <a16:creationId xmlns:a16="http://schemas.microsoft.com/office/drawing/2014/main" id="{0D524B99-7814-2879-66F0-329CAAE5DF68}"/>
                  </a:ext>
                </a:extLst>
              </p:cNvPr>
              <p:cNvSpPr/>
              <p:nvPr/>
            </p:nvSpPr>
            <p:spPr>
              <a:xfrm>
                <a:off x="-1370686" y="3991538"/>
                <a:ext cx="101406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二等辺三角形 77">
                <a:extLst>
                  <a:ext uri="{FF2B5EF4-FFF2-40B4-BE49-F238E27FC236}">
                    <a16:creationId xmlns:a16="http://schemas.microsoft.com/office/drawing/2014/main" id="{9C667C24-C4B0-87A5-E64C-9D6EFF80D10B}"/>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CD02AFEC-21C7-41AD-F8E0-16CCD816F97A}"/>
                  </a:ext>
                </a:extLst>
              </p:cNvPr>
              <p:cNvSpPr txBox="1"/>
              <p:nvPr/>
            </p:nvSpPr>
            <p:spPr>
              <a:xfrm>
                <a:off x="-1495321" y="3972869"/>
                <a:ext cx="1236896" cy="634789"/>
              </a:xfrm>
              <a:prstGeom prst="rect">
                <a:avLst/>
              </a:prstGeom>
              <a:noFill/>
            </p:spPr>
            <p:txBody>
              <a:bodyPr wrap="square" rtlCol="0">
                <a:spAutoFit/>
              </a:bodyP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グループ会社</a:t>
                </a:r>
                <a:endParaRPr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取引先</a:t>
                </a:r>
              </a:p>
            </p:txBody>
          </p:sp>
        </p:grpSp>
        <p:grpSp>
          <p:nvGrpSpPr>
            <p:cNvPr id="83" name="グループ化 82">
              <a:extLst>
                <a:ext uri="{FF2B5EF4-FFF2-40B4-BE49-F238E27FC236}">
                  <a16:creationId xmlns:a16="http://schemas.microsoft.com/office/drawing/2014/main" id="{1113798F-B6DF-55BF-9151-3F65C208B699}"/>
                </a:ext>
              </a:extLst>
            </p:cNvPr>
            <p:cNvGrpSpPr/>
            <p:nvPr/>
          </p:nvGrpSpPr>
          <p:grpSpPr>
            <a:xfrm>
              <a:off x="4043293" y="4542153"/>
              <a:ext cx="1022228" cy="567164"/>
              <a:chOff x="-1387987" y="3972869"/>
              <a:chExt cx="1022228" cy="567164"/>
            </a:xfrm>
          </p:grpSpPr>
          <p:sp>
            <p:nvSpPr>
              <p:cNvPr id="84" name="四角形: 角を丸くする 83">
                <a:extLst>
                  <a:ext uri="{FF2B5EF4-FFF2-40B4-BE49-F238E27FC236}">
                    <a16:creationId xmlns:a16="http://schemas.microsoft.com/office/drawing/2014/main" id="{884BD00F-3C28-A028-B10E-B6DF593F5384}"/>
                  </a:ext>
                </a:extLst>
              </p:cNvPr>
              <p:cNvSpPr/>
              <p:nvPr/>
            </p:nvSpPr>
            <p:spPr>
              <a:xfrm>
                <a:off x="-1250021" y="3991538"/>
                <a:ext cx="772732" cy="396465"/>
              </a:xfrm>
              <a:prstGeom prst="roundRect">
                <a:avLst>
                  <a:gd name="adj" fmla="val 8736"/>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二等辺三角形 84">
                <a:extLst>
                  <a:ext uri="{FF2B5EF4-FFF2-40B4-BE49-F238E27FC236}">
                    <a16:creationId xmlns:a16="http://schemas.microsoft.com/office/drawing/2014/main" id="{AB1A62CE-118D-CCDF-5B1F-E2AB14605811}"/>
                  </a:ext>
                </a:extLst>
              </p:cNvPr>
              <p:cNvSpPr/>
              <p:nvPr/>
            </p:nvSpPr>
            <p:spPr>
              <a:xfrm rot="10800000">
                <a:off x="-1017279" y="4248677"/>
                <a:ext cx="307248" cy="291356"/>
              </a:xfrm>
              <a:prstGeom prst="triangle">
                <a:avLst/>
              </a:prstGeom>
              <a:solidFill>
                <a:srgbClr val="FFE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66EA5A29-93EB-C322-0CF7-82811093D485}"/>
                  </a:ext>
                </a:extLst>
              </p:cNvPr>
              <p:cNvSpPr txBox="1"/>
              <p:nvPr/>
            </p:nvSpPr>
            <p:spPr>
              <a:xfrm>
                <a:off x="-1387987" y="3972869"/>
                <a:ext cx="1022228" cy="457047"/>
              </a:xfrm>
              <a:prstGeom prst="rect">
                <a:avLst/>
              </a:prstGeom>
              <a:noFill/>
            </p:spPr>
            <p:txBody>
              <a:bodyPr wrap="square" rtlCol="0">
                <a:spAutoFit/>
              </a:bodyPr>
              <a:lstStyle/>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社外</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Wi-Fi</a:t>
                </a: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機器</a:t>
                </a:r>
              </a:p>
            </p:txBody>
          </p:sp>
        </p:grpSp>
        <p:pic>
          <p:nvPicPr>
            <p:cNvPr id="136" name="図 135">
              <a:extLst>
                <a:ext uri="{FF2B5EF4-FFF2-40B4-BE49-F238E27FC236}">
                  <a16:creationId xmlns:a16="http://schemas.microsoft.com/office/drawing/2014/main" id="{DB25D587-7E09-3A41-74AE-B033227B181B}"/>
                </a:ext>
              </a:extLst>
            </p:cNvPr>
            <p:cNvPicPr>
              <a:picLocks noChangeAspect="1"/>
            </p:cNvPicPr>
            <p:nvPr/>
          </p:nvPicPr>
          <p:blipFill>
            <a:blip r:embed="rId13"/>
            <a:stretch>
              <a:fillRect/>
            </a:stretch>
          </p:blipFill>
          <p:spPr>
            <a:xfrm>
              <a:off x="2527552" y="4080039"/>
              <a:ext cx="392530" cy="418385"/>
            </a:xfrm>
            <a:prstGeom prst="rect">
              <a:avLst/>
            </a:prstGeom>
          </p:spPr>
        </p:pic>
        <p:pic>
          <p:nvPicPr>
            <p:cNvPr id="137" name="図 136">
              <a:extLst>
                <a:ext uri="{FF2B5EF4-FFF2-40B4-BE49-F238E27FC236}">
                  <a16:creationId xmlns:a16="http://schemas.microsoft.com/office/drawing/2014/main" id="{E326C37D-46C5-CCC7-E1EF-334786C28B65}"/>
                </a:ext>
              </a:extLst>
            </p:cNvPr>
            <p:cNvPicPr>
              <a:picLocks noChangeAspect="1"/>
            </p:cNvPicPr>
            <p:nvPr/>
          </p:nvPicPr>
          <p:blipFill>
            <a:blip r:embed="rId13"/>
            <a:stretch>
              <a:fillRect/>
            </a:stretch>
          </p:blipFill>
          <p:spPr>
            <a:xfrm>
              <a:off x="902344" y="3233396"/>
              <a:ext cx="392530" cy="418385"/>
            </a:xfrm>
            <a:prstGeom prst="rect">
              <a:avLst/>
            </a:prstGeom>
          </p:spPr>
        </p:pic>
        <p:pic>
          <p:nvPicPr>
            <p:cNvPr id="138" name="図 137">
              <a:extLst>
                <a:ext uri="{FF2B5EF4-FFF2-40B4-BE49-F238E27FC236}">
                  <a16:creationId xmlns:a16="http://schemas.microsoft.com/office/drawing/2014/main" id="{A5026F77-059A-E8D2-BB86-5AD0BD223C3C}"/>
                </a:ext>
              </a:extLst>
            </p:cNvPr>
            <p:cNvPicPr>
              <a:picLocks noChangeAspect="1"/>
            </p:cNvPicPr>
            <p:nvPr/>
          </p:nvPicPr>
          <p:blipFill>
            <a:blip r:embed="rId13"/>
            <a:stretch>
              <a:fillRect/>
            </a:stretch>
          </p:blipFill>
          <p:spPr>
            <a:xfrm>
              <a:off x="4262278" y="3797354"/>
              <a:ext cx="392530" cy="418385"/>
            </a:xfrm>
            <a:prstGeom prst="rect">
              <a:avLst/>
            </a:prstGeom>
          </p:spPr>
        </p:pic>
        <p:pic>
          <p:nvPicPr>
            <p:cNvPr id="139" name="図 138">
              <a:extLst>
                <a:ext uri="{FF2B5EF4-FFF2-40B4-BE49-F238E27FC236}">
                  <a16:creationId xmlns:a16="http://schemas.microsoft.com/office/drawing/2014/main" id="{D111A0F1-FA5C-0622-A082-F29CB5B37E29}"/>
                </a:ext>
              </a:extLst>
            </p:cNvPr>
            <p:cNvPicPr>
              <a:picLocks noChangeAspect="1"/>
            </p:cNvPicPr>
            <p:nvPr/>
          </p:nvPicPr>
          <p:blipFill>
            <a:blip r:embed="rId13"/>
            <a:stretch>
              <a:fillRect/>
            </a:stretch>
          </p:blipFill>
          <p:spPr>
            <a:xfrm>
              <a:off x="5563974" y="3330031"/>
              <a:ext cx="392530" cy="418385"/>
            </a:xfrm>
            <a:prstGeom prst="rect">
              <a:avLst/>
            </a:prstGeom>
          </p:spPr>
        </p:pic>
        <p:pic>
          <p:nvPicPr>
            <p:cNvPr id="140" name="図 139">
              <a:extLst>
                <a:ext uri="{FF2B5EF4-FFF2-40B4-BE49-F238E27FC236}">
                  <a16:creationId xmlns:a16="http://schemas.microsoft.com/office/drawing/2014/main" id="{18077D0F-A8F2-5536-3A1C-8729C2DD88CA}"/>
                </a:ext>
              </a:extLst>
            </p:cNvPr>
            <p:cNvPicPr>
              <a:picLocks noChangeAspect="1"/>
            </p:cNvPicPr>
            <p:nvPr/>
          </p:nvPicPr>
          <p:blipFill>
            <a:blip r:embed="rId13"/>
            <a:stretch>
              <a:fillRect/>
            </a:stretch>
          </p:blipFill>
          <p:spPr>
            <a:xfrm>
              <a:off x="6097335" y="4724570"/>
              <a:ext cx="392530" cy="418385"/>
            </a:xfrm>
            <a:prstGeom prst="rect">
              <a:avLst/>
            </a:prstGeom>
          </p:spPr>
        </p:pic>
        <p:pic>
          <p:nvPicPr>
            <p:cNvPr id="141" name="図 140">
              <a:extLst>
                <a:ext uri="{FF2B5EF4-FFF2-40B4-BE49-F238E27FC236}">
                  <a16:creationId xmlns:a16="http://schemas.microsoft.com/office/drawing/2014/main" id="{79A36C63-24A5-BE6A-2E4F-23D323411344}"/>
                </a:ext>
              </a:extLst>
            </p:cNvPr>
            <p:cNvPicPr>
              <a:picLocks noChangeAspect="1"/>
            </p:cNvPicPr>
            <p:nvPr/>
          </p:nvPicPr>
          <p:blipFill>
            <a:blip r:embed="rId13"/>
            <a:stretch>
              <a:fillRect/>
            </a:stretch>
          </p:blipFill>
          <p:spPr>
            <a:xfrm>
              <a:off x="4658122" y="4973040"/>
              <a:ext cx="392530" cy="418385"/>
            </a:xfrm>
            <a:prstGeom prst="rect">
              <a:avLst/>
            </a:prstGeom>
          </p:spPr>
        </p:pic>
        <p:pic>
          <p:nvPicPr>
            <p:cNvPr id="142" name="図 141">
              <a:extLst>
                <a:ext uri="{FF2B5EF4-FFF2-40B4-BE49-F238E27FC236}">
                  <a16:creationId xmlns:a16="http://schemas.microsoft.com/office/drawing/2014/main" id="{6CA97AE8-6C7F-7A84-8F18-BB88F4184BAC}"/>
                </a:ext>
              </a:extLst>
            </p:cNvPr>
            <p:cNvPicPr>
              <a:picLocks noChangeAspect="1"/>
            </p:cNvPicPr>
            <p:nvPr/>
          </p:nvPicPr>
          <p:blipFill>
            <a:blip r:embed="rId13"/>
            <a:stretch>
              <a:fillRect/>
            </a:stretch>
          </p:blipFill>
          <p:spPr>
            <a:xfrm>
              <a:off x="1167740" y="5053342"/>
              <a:ext cx="268104" cy="285763"/>
            </a:xfrm>
            <a:prstGeom prst="rect">
              <a:avLst/>
            </a:prstGeom>
          </p:spPr>
        </p:pic>
      </p:grpSp>
      <p:grpSp>
        <p:nvGrpSpPr>
          <p:cNvPr id="155" name="グループ化 154">
            <a:extLst>
              <a:ext uri="{FF2B5EF4-FFF2-40B4-BE49-F238E27FC236}">
                <a16:creationId xmlns:a16="http://schemas.microsoft.com/office/drawing/2014/main" id="{AF285B0A-2F1B-36C5-7ACD-F84868223785}"/>
              </a:ext>
            </a:extLst>
          </p:cNvPr>
          <p:cNvGrpSpPr/>
          <p:nvPr/>
        </p:nvGrpSpPr>
        <p:grpSpPr>
          <a:xfrm>
            <a:off x="723119" y="6847920"/>
            <a:ext cx="1189081" cy="261610"/>
            <a:chOff x="782594" y="7012290"/>
            <a:chExt cx="1189081" cy="261610"/>
          </a:xfrm>
        </p:grpSpPr>
        <p:cxnSp>
          <p:nvCxnSpPr>
            <p:cNvPr id="153" name="直線コネクタ 152">
              <a:extLst>
                <a:ext uri="{FF2B5EF4-FFF2-40B4-BE49-F238E27FC236}">
                  <a16:creationId xmlns:a16="http://schemas.microsoft.com/office/drawing/2014/main" id="{E99A583E-D163-9C44-316B-4DE80DB3B68B}"/>
                </a:ext>
              </a:extLst>
            </p:cNvPr>
            <p:cNvCxnSpPr>
              <a:cxnSpLocks/>
            </p:cNvCxnSpPr>
            <p:nvPr/>
          </p:nvCxnSpPr>
          <p:spPr>
            <a:xfrm>
              <a:off x="782594" y="7109014"/>
              <a:ext cx="1189081" cy="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
          <p:nvSpPr>
            <p:cNvPr id="154" name="正方形/長方形 153">
              <a:extLst>
                <a:ext uri="{FF2B5EF4-FFF2-40B4-BE49-F238E27FC236}">
                  <a16:creationId xmlns:a16="http://schemas.microsoft.com/office/drawing/2014/main" id="{BD61A56E-0B8D-810E-60FF-9A6C97100083}"/>
                </a:ext>
              </a:extLst>
            </p:cNvPr>
            <p:cNvSpPr/>
            <p:nvPr/>
          </p:nvSpPr>
          <p:spPr>
            <a:xfrm>
              <a:off x="1076032" y="7012290"/>
              <a:ext cx="602205" cy="137998"/>
            </a:xfrm>
            <a:prstGeom prst="rect">
              <a:avLst/>
            </a:prstGeom>
            <a:solidFill>
              <a:schemeClr val="bg1"/>
            </a:solidFill>
            <a:ln w="47625"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9" name="テキスト ボックス 148">
              <a:extLst>
                <a:ext uri="{FF2B5EF4-FFF2-40B4-BE49-F238E27FC236}">
                  <a16:creationId xmlns:a16="http://schemas.microsoft.com/office/drawing/2014/main" id="{C638FEB8-18C2-7F56-10F3-89241748024F}"/>
                </a:ext>
              </a:extLst>
            </p:cNvPr>
            <p:cNvSpPr txBox="1"/>
            <p:nvPr/>
          </p:nvSpPr>
          <p:spPr>
            <a:xfrm>
              <a:off x="1073205" y="7012290"/>
              <a:ext cx="607859" cy="261610"/>
            </a:xfrm>
            <a:prstGeom prst="rect">
              <a:avLst/>
            </a:prstGeom>
            <a:noFill/>
          </p:spPr>
          <p:txBody>
            <a:bodyPr wrap="none" rtlCol="0">
              <a:spAutoFit/>
            </a:bodyPr>
            <a:lstStyle/>
            <a:p>
              <a:pPr algn="l"/>
              <a:r>
                <a:rPr kumimoji="1" lang="ja-JP" altLang="en-US" sz="1050" b="1" dirty="0">
                  <a:solidFill>
                    <a:srgbClr val="FFAAAA"/>
                  </a:solidFill>
                  <a:latin typeface="メイリオ" panose="020B0604030504040204" pitchFamily="50" charset="-128"/>
                  <a:ea typeface="メイリオ" panose="020B0604030504040204" pitchFamily="50" charset="-128"/>
                </a:rPr>
                <a:t>事例①</a:t>
              </a:r>
            </a:p>
          </p:txBody>
        </p:sp>
      </p:grpSp>
      <p:sp>
        <p:nvSpPr>
          <p:cNvPr id="151" name="テキスト ボックス 150">
            <a:extLst>
              <a:ext uri="{FF2B5EF4-FFF2-40B4-BE49-F238E27FC236}">
                <a16:creationId xmlns:a16="http://schemas.microsoft.com/office/drawing/2014/main" id="{E0C84D4D-C1D5-ECA9-3EA1-799A23B1BC29}"/>
              </a:ext>
            </a:extLst>
          </p:cNvPr>
          <p:cNvSpPr txBox="1"/>
          <p:nvPr/>
        </p:nvSpPr>
        <p:spPr>
          <a:xfrm>
            <a:off x="-32803" y="7062482"/>
            <a:ext cx="2700924" cy="430887"/>
          </a:xfrm>
          <a:prstGeom prst="rect">
            <a:avLst/>
          </a:prstGeom>
          <a:noFill/>
        </p:spPr>
        <p:txBody>
          <a:bodyPr wrap="square" rtlCol="0">
            <a:spAutoFit/>
          </a:bodyPr>
          <a:lstStyle/>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VPN</a:t>
            </a: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機器の脆弱性を悪用されて</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取引先の重要機密が漏えい</a:t>
            </a:r>
          </a:p>
        </p:txBody>
      </p:sp>
      <p:cxnSp>
        <p:nvCxnSpPr>
          <p:cNvPr id="156" name="直線コネクタ 155">
            <a:extLst>
              <a:ext uri="{FF2B5EF4-FFF2-40B4-BE49-F238E27FC236}">
                <a16:creationId xmlns:a16="http://schemas.microsoft.com/office/drawing/2014/main" id="{45908707-FA05-EC9D-43F6-CDF4217C12C2}"/>
              </a:ext>
            </a:extLst>
          </p:cNvPr>
          <p:cNvCxnSpPr>
            <a:cxnSpLocks/>
          </p:cNvCxnSpPr>
          <p:nvPr/>
        </p:nvCxnSpPr>
        <p:spPr>
          <a:xfrm>
            <a:off x="2362200" y="6844216"/>
            <a:ext cx="0" cy="259200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161" name="グループ化 160">
            <a:extLst>
              <a:ext uri="{FF2B5EF4-FFF2-40B4-BE49-F238E27FC236}">
                <a16:creationId xmlns:a16="http://schemas.microsoft.com/office/drawing/2014/main" id="{D2F451D2-12B3-89D1-8A3A-4EC9A286B7F1}"/>
              </a:ext>
            </a:extLst>
          </p:cNvPr>
          <p:cNvGrpSpPr/>
          <p:nvPr/>
        </p:nvGrpSpPr>
        <p:grpSpPr>
          <a:xfrm>
            <a:off x="2834459" y="6847920"/>
            <a:ext cx="1189081" cy="261610"/>
            <a:chOff x="782594" y="7012290"/>
            <a:chExt cx="1189081" cy="261610"/>
          </a:xfrm>
        </p:grpSpPr>
        <p:cxnSp>
          <p:nvCxnSpPr>
            <p:cNvPr id="162" name="直線コネクタ 161">
              <a:extLst>
                <a:ext uri="{FF2B5EF4-FFF2-40B4-BE49-F238E27FC236}">
                  <a16:creationId xmlns:a16="http://schemas.microsoft.com/office/drawing/2014/main" id="{A37587FF-AB9D-DA52-26D4-6108255CD5F5}"/>
                </a:ext>
              </a:extLst>
            </p:cNvPr>
            <p:cNvCxnSpPr>
              <a:cxnSpLocks/>
            </p:cNvCxnSpPr>
            <p:nvPr/>
          </p:nvCxnSpPr>
          <p:spPr>
            <a:xfrm>
              <a:off x="782594" y="7109014"/>
              <a:ext cx="1189081" cy="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
          <p:nvSpPr>
            <p:cNvPr id="163" name="正方形/長方形 162">
              <a:extLst>
                <a:ext uri="{FF2B5EF4-FFF2-40B4-BE49-F238E27FC236}">
                  <a16:creationId xmlns:a16="http://schemas.microsoft.com/office/drawing/2014/main" id="{9C8B1724-C492-E193-83ED-5E59FD6FC73E}"/>
                </a:ext>
              </a:extLst>
            </p:cNvPr>
            <p:cNvSpPr/>
            <p:nvPr/>
          </p:nvSpPr>
          <p:spPr>
            <a:xfrm>
              <a:off x="1076032" y="7012290"/>
              <a:ext cx="602205" cy="137998"/>
            </a:xfrm>
            <a:prstGeom prst="rect">
              <a:avLst/>
            </a:prstGeom>
            <a:solidFill>
              <a:schemeClr val="bg1"/>
            </a:solidFill>
            <a:ln w="47625"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a:extLst>
                <a:ext uri="{FF2B5EF4-FFF2-40B4-BE49-F238E27FC236}">
                  <a16:creationId xmlns:a16="http://schemas.microsoft.com/office/drawing/2014/main" id="{A895E1BC-6B7D-B558-F693-15B16E441BA5}"/>
                </a:ext>
              </a:extLst>
            </p:cNvPr>
            <p:cNvSpPr txBox="1"/>
            <p:nvPr/>
          </p:nvSpPr>
          <p:spPr>
            <a:xfrm>
              <a:off x="1073205" y="7012290"/>
              <a:ext cx="607859" cy="261610"/>
            </a:xfrm>
            <a:prstGeom prst="rect">
              <a:avLst/>
            </a:prstGeom>
            <a:noFill/>
          </p:spPr>
          <p:txBody>
            <a:bodyPr wrap="none" rtlCol="0">
              <a:spAutoFit/>
            </a:bodyPr>
            <a:lstStyle/>
            <a:p>
              <a:pPr algn="l"/>
              <a:r>
                <a:rPr kumimoji="1" lang="ja-JP" altLang="en-US" sz="1050" b="1" dirty="0">
                  <a:solidFill>
                    <a:srgbClr val="FFAAAA"/>
                  </a:solidFill>
                  <a:latin typeface="メイリオ" panose="020B0604030504040204" pitchFamily="50" charset="-128"/>
                  <a:ea typeface="メイリオ" panose="020B0604030504040204" pitchFamily="50" charset="-128"/>
                </a:rPr>
                <a:t>事例②</a:t>
              </a:r>
            </a:p>
          </p:txBody>
        </p:sp>
      </p:grpSp>
      <p:sp>
        <p:nvSpPr>
          <p:cNvPr id="165" name="テキスト ボックス 164">
            <a:extLst>
              <a:ext uri="{FF2B5EF4-FFF2-40B4-BE49-F238E27FC236}">
                <a16:creationId xmlns:a16="http://schemas.microsoft.com/office/drawing/2014/main" id="{2D10DDE2-92D8-AFC9-87D0-3A7F9A612B0E}"/>
              </a:ext>
            </a:extLst>
          </p:cNvPr>
          <p:cNvSpPr txBox="1"/>
          <p:nvPr/>
        </p:nvSpPr>
        <p:spPr>
          <a:xfrm>
            <a:off x="2078537" y="7062482"/>
            <a:ext cx="2700924" cy="415498"/>
          </a:xfrm>
          <a:prstGeom prst="rect">
            <a:avLst/>
          </a:prstGeom>
          <a:noFill/>
        </p:spPr>
        <p:txBody>
          <a:bodyPr wrap="square" rtlCol="0">
            <a:spAutoFit/>
          </a:bodyPr>
          <a:lstStyle/>
          <a:p>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Web</a:t>
            </a: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サイトの脆弱性をつかれて</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顧客の決済情報が漏えい</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66" name="直線コネクタ 165">
            <a:extLst>
              <a:ext uri="{FF2B5EF4-FFF2-40B4-BE49-F238E27FC236}">
                <a16:creationId xmlns:a16="http://schemas.microsoft.com/office/drawing/2014/main" id="{7BE4B131-E251-E52B-4927-5354B2E9526C}"/>
              </a:ext>
            </a:extLst>
          </p:cNvPr>
          <p:cNvCxnSpPr>
            <a:cxnSpLocks/>
          </p:cNvCxnSpPr>
          <p:nvPr/>
        </p:nvCxnSpPr>
        <p:spPr>
          <a:xfrm>
            <a:off x="4479925" y="6844216"/>
            <a:ext cx="0" cy="259200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grpSp>
        <p:nvGrpSpPr>
          <p:cNvPr id="167" name="グループ化 166">
            <a:extLst>
              <a:ext uri="{FF2B5EF4-FFF2-40B4-BE49-F238E27FC236}">
                <a16:creationId xmlns:a16="http://schemas.microsoft.com/office/drawing/2014/main" id="{D62ADDA6-2D84-2F76-9341-DE62A12F2277}"/>
              </a:ext>
            </a:extLst>
          </p:cNvPr>
          <p:cNvGrpSpPr/>
          <p:nvPr/>
        </p:nvGrpSpPr>
        <p:grpSpPr>
          <a:xfrm>
            <a:off x="4964239" y="6847920"/>
            <a:ext cx="1189081" cy="253916"/>
            <a:chOff x="782594" y="7012290"/>
            <a:chExt cx="1189081" cy="253916"/>
          </a:xfrm>
        </p:grpSpPr>
        <p:cxnSp>
          <p:nvCxnSpPr>
            <p:cNvPr id="168" name="直線コネクタ 167">
              <a:extLst>
                <a:ext uri="{FF2B5EF4-FFF2-40B4-BE49-F238E27FC236}">
                  <a16:creationId xmlns:a16="http://schemas.microsoft.com/office/drawing/2014/main" id="{C5A8A9E4-615A-FA11-766D-08BEB9CFB542}"/>
                </a:ext>
              </a:extLst>
            </p:cNvPr>
            <p:cNvCxnSpPr>
              <a:cxnSpLocks/>
            </p:cNvCxnSpPr>
            <p:nvPr/>
          </p:nvCxnSpPr>
          <p:spPr>
            <a:xfrm>
              <a:off x="782594" y="7109014"/>
              <a:ext cx="1189081" cy="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
          <p:nvSpPr>
            <p:cNvPr id="169" name="正方形/長方形 168">
              <a:extLst>
                <a:ext uri="{FF2B5EF4-FFF2-40B4-BE49-F238E27FC236}">
                  <a16:creationId xmlns:a16="http://schemas.microsoft.com/office/drawing/2014/main" id="{48F3ADCE-196F-2C86-40DF-6DF5DAC56C8A}"/>
                </a:ext>
              </a:extLst>
            </p:cNvPr>
            <p:cNvSpPr/>
            <p:nvPr/>
          </p:nvSpPr>
          <p:spPr>
            <a:xfrm>
              <a:off x="1076032" y="7012290"/>
              <a:ext cx="602205" cy="137998"/>
            </a:xfrm>
            <a:prstGeom prst="rect">
              <a:avLst/>
            </a:prstGeom>
            <a:solidFill>
              <a:schemeClr val="bg1"/>
            </a:solidFill>
            <a:ln w="47625"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a:extLst>
                <a:ext uri="{FF2B5EF4-FFF2-40B4-BE49-F238E27FC236}">
                  <a16:creationId xmlns:a16="http://schemas.microsoft.com/office/drawing/2014/main" id="{D089E84A-1323-42CB-B3AE-5B1E5B784FD3}"/>
                </a:ext>
              </a:extLst>
            </p:cNvPr>
            <p:cNvSpPr txBox="1"/>
            <p:nvPr/>
          </p:nvSpPr>
          <p:spPr>
            <a:xfrm>
              <a:off x="1073205" y="7012290"/>
              <a:ext cx="588623" cy="253916"/>
            </a:xfrm>
            <a:prstGeom prst="rect">
              <a:avLst/>
            </a:prstGeom>
            <a:noFill/>
          </p:spPr>
          <p:txBody>
            <a:bodyPr wrap="none" rtlCol="0">
              <a:spAutoFit/>
            </a:bodyPr>
            <a:lstStyle/>
            <a:p>
              <a:pPr algn="l"/>
              <a:r>
                <a:rPr kumimoji="1" lang="ja-JP" altLang="en-US" sz="1050" b="1" dirty="0">
                  <a:solidFill>
                    <a:srgbClr val="FFAAAA"/>
                  </a:solidFill>
                  <a:latin typeface="メイリオ" panose="020B0604030504040204" pitchFamily="50" charset="-128"/>
                  <a:ea typeface="メイリオ" panose="020B0604030504040204" pitchFamily="50" charset="-128"/>
                </a:rPr>
                <a:t>事例③</a:t>
              </a:r>
            </a:p>
          </p:txBody>
        </p:sp>
      </p:grpSp>
      <p:sp>
        <p:nvSpPr>
          <p:cNvPr id="171" name="テキスト ボックス 170">
            <a:extLst>
              <a:ext uri="{FF2B5EF4-FFF2-40B4-BE49-F238E27FC236}">
                <a16:creationId xmlns:a16="http://schemas.microsoft.com/office/drawing/2014/main" id="{0ECCCF7B-D774-4114-FA96-A70CC62ACF30}"/>
              </a:ext>
            </a:extLst>
          </p:cNvPr>
          <p:cNvSpPr txBox="1"/>
          <p:nvPr/>
        </p:nvSpPr>
        <p:spPr>
          <a:xfrm>
            <a:off x="4208317" y="7062482"/>
            <a:ext cx="2700924" cy="415498"/>
          </a:xfrm>
          <a:prstGeom prst="rect">
            <a:avLst/>
          </a:prstGeom>
          <a:noFill/>
        </p:spPr>
        <p:txBody>
          <a:bodyPr wrap="square" rtlCol="0">
            <a:spAutoFit/>
          </a:bodyPr>
          <a:lstStyle/>
          <a:p>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主要な業務アプリの脆弱性には</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攻撃ツールが存在</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177" name="直線コネクタ 176">
            <a:extLst>
              <a:ext uri="{FF2B5EF4-FFF2-40B4-BE49-F238E27FC236}">
                <a16:creationId xmlns:a16="http://schemas.microsoft.com/office/drawing/2014/main" id="{5C86D4CE-9D6E-5D42-3EAF-9D7986918CED}"/>
              </a:ext>
            </a:extLst>
          </p:cNvPr>
          <p:cNvCxnSpPr>
            <a:cxnSpLocks/>
          </p:cNvCxnSpPr>
          <p:nvPr/>
        </p:nvCxnSpPr>
        <p:spPr>
          <a:xfrm>
            <a:off x="244475" y="6844216"/>
            <a:ext cx="0" cy="259200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B633B30F-BBCD-E6CA-9301-0FA121469ED0}"/>
              </a:ext>
            </a:extLst>
          </p:cNvPr>
          <p:cNvCxnSpPr>
            <a:cxnSpLocks/>
          </p:cNvCxnSpPr>
          <p:nvPr/>
        </p:nvCxnSpPr>
        <p:spPr>
          <a:xfrm>
            <a:off x="6597650" y="6844216"/>
            <a:ext cx="0" cy="2592000"/>
          </a:xfrm>
          <a:prstGeom prst="line">
            <a:avLst/>
          </a:prstGeom>
          <a:ln>
            <a:solidFill>
              <a:srgbClr val="7F7F7F"/>
            </a:solidFill>
          </a:ln>
        </p:spPr>
        <p:style>
          <a:lnRef idx="1">
            <a:schemeClr val="accent1"/>
          </a:lnRef>
          <a:fillRef idx="0">
            <a:schemeClr val="accent1"/>
          </a:fillRef>
          <a:effectRef idx="0">
            <a:schemeClr val="accent1"/>
          </a:effectRef>
          <a:fontRef idx="minor">
            <a:schemeClr val="tx1"/>
          </a:fontRef>
        </p:style>
      </p:cxnSp>
      <p:pic>
        <p:nvPicPr>
          <p:cNvPr id="8" name="図 7" descr="テーブル, 光, 水 が含まれている画像&#10;&#10;自動的に生成された説明">
            <a:extLst>
              <a:ext uri="{FF2B5EF4-FFF2-40B4-BE49-F238E27FC236}">
                <a16:creationId xmlns:a16="http://schemas.microsoft.com/office/drawing/2014/main" id="{3B6E4A78-8A32-CBB2-1BA1-440BB17F8C33}"/>
              </a:ext>
            </a:extLst>
          </p:cNvPr>
          <p:cNvPicPr>
            <a:picLocks noChangeAspect="1"/>
          </p:cNvPicPr>
          <p:nvPr/>
        </p:nvPicPr>
        <p:blipFill rotWithShape="1">
          <a:blip r:embed="rId14" cstate="print">
            <a:alphaModFix amt="70000"/>
            <a:extLst>
              <a:ext uri="{28A0092B-C50C-407E-A947-70E740481C1C}">
                <a14:useLocalDpi xmlns:a14="http://schemas.microsoft.com/office/drawing/2010/main" val="0"/>
              </a:ext>
            </a:extLst>
          </a:blip>
          <a:srcRect l="15042" t="7679" r="40570" b="48566"/>
          <a:stretch/>
        </p:blipFill>
        <p:spPr>
          <a:xfrm>
            <a:off x="369522" y="7517357"/>
            <a:ext cx="1896274" cy="1051406"/>
          </a:xfrm>
          <a:prstGeom prst="rect">
            <a:avLst/>
          </a:prstGeom>
        </p:spPr>
      </p:pic>
      <p:pic>
        <p:nvPicPr>
          <p:cNvPr id="14" name="図 13" descr="グラフィカル ユーザー インターフェイス&#10;&#10;自動的に生成された説明">
            <a:extLst>
              <a:ext uri="{FF2B5EF4-FFF2-40B4-BE49-F238E27FC236}">
                <a16:creationId xmlns:a16="http://schemas.microsoft.com/office/drawing/2014/main" id="{1EA496DB-0F9E-FBD7-C4C5-AC4887360AE5}"/>
              </a:ext>
            </a:extLst>
          </p:cNvPr>
          <p:cNvPicPr>
            <a:picLocks noChangeAspect="1"/>
          </p:cNvPicPr>
          <p:nvPr/>
        </p:nvPicPr>
        <p:blipFill rotWithShape="1">
          <a:blip r:embed="rId15" cstate="print">
            <a:alphaModFix amt="70000"/>
            <a:extLst>
              <a:ext uri="{28A0092B-C50C-407E-A947-70E740481C1C}">
                <a14:useLocalDpi xmlns:a14="http://schemas.microsoft.com/office/drawing/2010/main" val="0"/>
              </a:ext>
            </a:extLst>
          </a:blip>
          <a:srcRect t="15864"/>
          <a:stretch/>
        </p:blipFill>
        <p:spPr>
          <a:xfrm>
            <a:off x="2486590" y="7515863"/>
            <a:ext cx="1884818" cy="1054395"/>
          </a:xfrm>
          <a:prstGeom prst="rect">
            <a:avLst/>
          </a:prstGeom>
        </p:spPr>
      </p:pic>
      <p:pic>
        <p:nvPicPr>
          <p:cNvPr id="17" name="図 16">
            <a:extLst>
              <a:ext uri="{FF2B5EF4-FFF2-40B4-BE49-F238E27FC236}">
                <a16:creationId xmlns:a16="http://schemas.microsoft.com/office/drawing/2014/main" id="{17DCFCF0-FAA0-2A60-93C5-4AEC4F2D4C0C}"/>
              </a:ext>
            </a:extLst>
          </p:cNvPr>
          <p:cNvPicPr>
            <a:picLocks noChangeAspect="1"/>
          </p:cNvPicPr>
          <p:nvPr/>
        </p:nvPicPr>
        <p:blipFill rotWithShape="1">
          <a:blip r:embed="rId16" cstate="print">
            <a:alphaModFix amt="70000"/>
            <a:extLst>
              <a:ext uri="{28A0092B-C50C-407E-A947-70E740481C1C}">
                <a14:useLocalDpi xmlns:a14="http://schemas.microsoft.com/office/drawing/2010/main" val="0"/>
              </a:ext>
            </a:extLst>
          </a:blip>
          <a:srcRect l="10005" t="1769" r="25752" b="12313"/>
          <a:stretch/>
        </p:blipFill>
        <p:spPr>
          <a:xfrm>
            <a:off x="4618122" y="7515863"/>
            <a:ext cx="1881315" cy="1037587"/>
          </a:xfrm>
          <a:prstGeom prst="rect">
            <a:avLst/>
          </a:prstGeom>
        </p:spPr>
      </p:pic>
      <p:sp>
        <p:nvSpPr>
          <p:cNvPr id="31" name="テキスト ボックス 30">
            <a:extLst>
              <a:ext uri="{FF2B5EF4-FFF2-40B4-BE49-F238E27FC236}">
                <a16:creationId xmlns:a16="http://schemas.microsoft.com/office/drawing/2014/main" id="{95A869E2-D4C9-733A-C0CB-778707F4F651}"/>
              </a:ext>
            </a:extLst>
          </p:cNvPr>
          <p:cNvSpPr txBox="1"/>
          <p:nvPr/>
        </p:nvSpPr>
        <p:spPr>
          <a:xfrm>
            <a:off x="2392885" y="8625111"/>
            <a:ext cx="2072228" cy="886781"/>
          </a:xfrm>
          <a:prstGeom prst="rect">
            <a:avLst/>
          </a:prstGeom>
          <a:noFill/>
        </p:spPr>
        <p:txBody>
          <a:bodyPr wrap="square" rtlCol="0">
            <a:spAutoFit/>
          </a:bodyPr>
          <a:lstStyle/>
          <a:p>
            <a:pPr algn="l">
              <a:lnSpc>
                <a:spcPct val="150000"/>
              </a:lnSpc>
              <a:buClr>
                <a:schemeClr val="accent1"/>
              </a:buClr>
              <a:buSzPct val="110000"/>
            </a:pP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運営する</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rPr>
              <a:t>EC</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サイトが何者かのサイバー攻撃を受け、過去決裁に使用されたユーザーのクレジットカード情報が流出。攻撃者は、被害サイトの脆弱性利用して</a:t>
            </a:r>
            <a:r>
              <a:rPr lang="ja-JP" altLang="en-US" sz="700" b="1" dirty="0">
                <a:solidFill>
                  <a:schemeClr val="tx1">
                    <a:lumMod val="75000"/>
                    <a:lumOff val="25000"/>
                  </a:schemeClr>
                </a:solidFill>
                <a:latin typeface="メイリオ" panose="020B0604030504040204" pitchFamily="50" charset="-128"/>
                <a:ea typeface="メイリオ" panose="020B0604030504040204" pitchFamily="50" charset="-128"/>
              </a:rPr>
              <a:t>決済用アプリケーションを改ざん</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していた。</a:t>
            </a:r>
          </a:p>
        </p:txBody>
      </p:sp>
      <p:sp>
        <p:nvSpPr>
          <p:cNvPr id="87" name="テキスト ボックス 86">
            <a:extLst>
              <a:ext uri="{FF2B5EF4-FFF2-40B4-BE49-F238E27FC236}">
                <a16:creationId xmlns:a16="http://schemas.microsoft.com/office/drawing/2014/main" id="{F3FFD629-BC43-7129-2186-B60E95768787}"/>
              </a:ext>
            </a:extLst>
          </p:cNvPr>
          <p:cNvSpPr txBox="1"/>
          <p:nvPr/>
        </p:nvSpPr>
        <p:spPr>
          <a:xfrm>
            <a:off x="4522665" y="8620363"/>
            <a:ext cx="2072228" cy="886781"/>
          </a:xfrm>
          <a:prstGeom prst="rect">
            <a:avLst/>
          </a:prstGeom>
          <a:noFill/>
        </p:spPr>
        <p:txBody>
          <a:bodyPr wrap="square" rtlCol="0">
            <a:spAutoFit/>
          </a:bodyPr>
          <a:lstStyle/>
          <a:p>
            <a:pPr algn="l">
              <a:lnSpc>
                <a:spcPct val="150000"/>
              </a:lnSpc>
              <a:buClr>
                <a:schemeClr val="accent1"/>
              </a:buClr>
              <a:buSzPct val="110000"/>
            </a:pP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ブラウザアプリや</a:t>
            </a:r>
            <a:r>
              <a:rPr lang="en-US" altLang="ja-JP" sz="700" dirty="0">
                <a:solidFill>
                  <a:schemeClr val="tx1">
                    <a:lumMod val="75000"/>
                    <a:lumOff val="25000"/>
                  </a:schemeClr>
                </a:solidFill>
                <a:latin typeface="メイリオ" panose="020B0604030504040204" pitchFamily="50" charset="-128"/>
                <a:ea typeface="メイリオ" panose="020B0604030504040204" pitchFamily="50" charset="-128"/>
              </a:rPr>
              <a:t>Adobe</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などの主要な業務アプリには「エクスプロイトキット」と呼ばれる、それぞれの</a:t>
            </a:r>
            <a:r>
              <a:rPr lang="ja-JP" altLang="en-US" sz="700" b="1" dirty="0">
                <a:solidFill>
                  <a:schemeClr val="tx1">
                    <a:lumMod val="75000"/>
                    <a:lumOff val="25000"/>
                  </a:schemeClr>
                </a:solidFill>
                <a:latin typeface="メイリオ" panose="020B0604030504040204" pitchFamily="50" charset="-128"/>
                <a:ea typeface="メイリオ" panose="020B0604030504040204" pitchFamily="50" charset="-128"/>
              </a:rPr>
              <a:t>脆弱性を利用した攻撃ツール</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が存在。闇サイトで売買されており、</a:t>
            </a:r>
            <a:r>
              <a:rPr lang="ja-JP" altLang="en-US" sz="700" b="1" dirty="0">
                <a:solidFill>
                  <a:schemeClr val="tx1">
                    <a:lumMod val="75000"/>
                    <a:lumOff val="25000"/>
                  </a:schemeClr>
                </a:solidFill>
                <a:latin typeface="メイリオ" panose="020B0604030504040204" pitchFamily="50" charset="-128"/>
                <a:ea typeface="メイリオ" panose="020B0604030504040204" pitchFamily="50" charset="-128"/>
              </a:rPr>
              <a:t>簡単に脆弱性を悪用した攻撃が可能</a:t>
            </a:r>
            <a:r>
              <a:rPr lang="ja-JP" altLang="en-US" sz="700" dirty="0">
                <a:solidFill>
                  <a:schemeClr val="tx1">
                    <a:lumMod val="75000"/>
                    <a:lumOff val="25000"/>
                  </a:schemeClr>
                </a:solidFill>
                <a:latin typeface="メイリオ" panose="020B0604030504040204" pitchFamily="50" charset="-128"/>
                <a:ea typeface="メイリオ" panose="020B0604030504040204" pitchFamily="50" charset="-128"/>
              </a:rPr>
              <a:t>。</a:t>
            </a:r>
          </a:p>
        </p:txBody>
      </p:sp>
      <p:sp>
        <p:nvSpPr>
          <p:cNvPr id="2" name="四角形: 角を丸くする 1">
            <a:extLst>
              <a:ext uri="{FF2B5EF4-FFF2-40B4-BE49-F238E27FC236}">
                <a16:creationId xmlns:a16="http://schemas.microsoft.com/office/drawing/2014/main" id="{D1488A90-7662-4D20-B08E-F90B8B768806}"/>
              </a:ext>
            </a:extLst>
          </p:cNvPr>
          <p:cNvSpPr/>
          <p:nvPr/>
        </p:nvSpPr>
        <p:spPr>
          <a:xfrm>
            <a:off x="398097" y="5390686"/>
            <a:ext cx="6209989" cy="711892"/>
          </a:xfrm>
          <a:prstGeom prst="roundRect">
            <a:avLst>
              <a:gd name="adj" fmla="val 6669"/>
            </a:avLst>
          </a:prstGeom>
          <a:solidFill>
            <a:schemeClr val="bg1">
              <a:lumMod val="65000"/>
              <a:alpha val="1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descr="図形, 四角形&#10;&#10;自動的に生成された説明">
            <a:extLst>
              <a:ext uri="{FF2B5EF4-FFF2-40B4-BE49-F238E27FC236}">
                <a16:creationId xmlns:a16="http://schemas.microsoft.com/office/drawing/2014/main" id="{C4270B8A-A52F-83E7-B566-CEB12AFBE4E7}"/>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00997" y="4853618"/>
            <a:ext cx="1565550" cy="296598"/>
          </a:xfrm>
          <a:prstGeom prst="rect">
            <a:avLst/>
          </a:prstGeom>
        </p:spPr>
      </p:pic>
      <p:sp>
        <p:nvSpPr>
          <p:cNvPr id="5" name="テキスト プレースホルダー 1">
            <a:extLst>
              <a:ext uri="{FF2B5EF4-FFF2-40B4-BE49-F238E27FC236}">
                <a16:creationId xmlns:a16="http://schemas.microsoft.com/office/drawing/2014/main" id="{2E9A3F1D-A17A-1A85-60AD-74B92D9BD0AE}"/>
              </a:ext>
            </a:extLst>
          </p:cNvPr>
          <p:cNvSpPr txBox="1">
            <a:spLocks/>
          </p:cNvSpPr>
          <p:nvPr/>
        </p:nvSpPr>
        <p:spPr>
          <a:xfrm>
            <a:off x="243585" y="4898116"/>
            <a:ext cx="1587515" cy="37241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spcAft>
                <a:spcPts val="0"/>
              </a:spcAft>
              <a:buNone/>
            </a:pPr>
            <a:r>
              <a:rPr lang="en-US" altLang="ja-JP" sz="1050" b="1" spc="600" dirty="0">
                <a:solidFill>
                  <a:schemeClr val="bg1"/>
                </a:solidFill>
              </a:rPr>
              <a:t>Pick UP</a:t>
            </a:r>
            <a:endParaRPr lang="ja-JP" altLang="en-US" sz="1050" b="1" spc="600" dirty="0">
              <a:solidFill>
                <a:schemeClr val="bg1"/>
              </a:solidFill>
            </a:endParaRPr>
          </a:p>
        </p:txBody>
      </p:sp>
      <p:sp>
        <p:nvSpPr>
          <p:cNvPr id="6" name="テキスト ボックス 5">
            <a:extLst>
              <a:ext uri="{FF2B5EF4-FFF2-40B4-BE49-F238E27FC236}">
                <a16:creationId xmlns:a16="http://schemas.microsoft.com/office/drawing/2014/main" id="{AAF8F167-E069-5BDB-22C9-F280BA9079D0}"/>
              </a:ext>
            </a:extLst>
          </p:cNvPr>
          <p:cNvSpPr txBox="1"/>
          <p:nvPr/>
        </p:nvSpPr>
        <p:spPr>
          <a:xfrm>
            <a:off x="291982" y="5124706"/>
            <a:ext cx="6253157" cy="325089"/>
          </a:xfrm>
          <a:prstGeom prst="rect">
            <a:avLst/>
          </a:prstGeom>
          <a:noFill/>
        </p:spPr>
        <p:txBody>
          <a:bodyPr wrap="square" rtlCol="0">
            <a:spAutoFit/>
          </a:bodyPr>
          <a:lstStyle/>
          <a:p>
            <a:pPr algn="l">
              <a:lnSpc>
                <a:spcPct val="150000"/>
              </a:lnSpc>
              <a:buClr>
                <a:schemeClr val="accent1"/>
              </a:buClr>
              <a:buSzPct val="110000"/>
            </a:pPr>
            <a:r>
              <a:rPr lang="ja-JP" altLang="en-US" sz="1100" dirty="0">
                <a:solidFill>
                  <a:srgbClr val="FF4B4B"/>
                </a:solidFill>
                <a:latin typeface="メイリオ" panose="020B0604030504040204" pitchFamily="50" charset="-128"/>
                <a:ea typeface="メイリオ" panose="020B0604030504040204" pitchFamily="50" charset="-128"/>
              </a:rPr>
              <a:t>ランサムウェア感染の</a:t>
            </a:r>
            <a:r>
              <a:rPr lang="en-US" altLang="ja-JP" sz="1100" dirty="0">
                <a:solidFill>
                  <a:srgbClr val="FF4B4B"/>
                </a:solidFill>
                <a:latin typeface="メイリオ" panose="020B0604030504040204" pitchFamily="50" charset="-128"/>
                <a:ea typeface="メイリオ" panose="020B0604030504040204" pitchFamily="50" charset="-128"/>
              </a:rPr>
              <a:t>8</a:t>
            </a:r>
            <a:r>
              <a:rPr lang="ja-JP" altLang="en-US" sz="1100" dirty="0">
                <a:solidFill>
                  <a:srgbClr val="FF4B4B"/>
                </a:solidFill>
                <a:latin typeface="メイリオ" panose="020B0604030504040204" pitchFamily="50" charset="-128"/>
                <a:ea typeface="メイリオ" panose="020B0604030504040204" pitchFamily="50" charset="-128"/>
              </a:rPr>
              <a:t>割がリモート接続機器の脆弱性の悪用によるものだと判明</a:t>
            </a:r>
          </a:p>
        </p:txBody>
      </p:sp>
      <p:sp>
        <p:nvSpPr>
          <p:cNvPr id="15" name="テキスト ボックス 14">
            <a:extLst>
              <a:ext uri="{FF2B5EF4-FFF2-40B4-BE49-F238E27FC236}">
                <a16:creationId xmlns:a16="http://schemas.microsoft.com/office/drawing/2014/main" id="{298CA6C5-3713-D01D-BDDA-DD60472832D2}"/>
              </a:ext>
            </a:extLst>
          </p:cNvPr>
          <p:cNvSpPr txBox="1"/>
          <p:nvPr/>
        </p:nvSpPr>
        <p:spPr>
          <a:xfrm>
            <a:off x="293115" y="5381564"/>
            <a:ext cx="6392440" cy="886781"/>
          </a:xfrm>
          <a:prstGeom prst="rect">
            <a:avLst/>
          </a:prstGeom>
          <a:noFill/>
        </p:spPr>
        <p:txBody>
          <a:bodyPr wrap="square">
            <a:spAutoFit/>
          </a:bodyPr>
          <a:lstStyle/>
          <a:p>
            <a:pPr marL="85725" marR="33020" indent="0" algn="l" defTabSz="914400" rtl="0" eaLnBrk="1" latinLnBrk="0" hangingPunct="1">
              <a:lnSpc>
                <a:spcPct val="150000"/>
              </a:lnSpc>
              <a:spcBef>
                <a:spcPts val="0"/>
              </a:spcBef>
            </a:pP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警視庁が令和</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5</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年</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3</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月に発表した「令和４年におけるサイバー空間をめぐる脅威の情勢等について」によると、ランサムウェアの感染経路について</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VPN</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機器からの侵入が</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63</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件で</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62</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％、リモートデスクトップからの侵入が</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19</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件で</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19</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％を占め、テレワーク等に利用される機器等のぜい弱性や強度の弱い認証情報等を利用して侵入したと考えられるものが</a:t>
            </a:r>
            <a:r>
              <a:rPr kumimoji="1" lang="en-US" altLang="ja-JP" sz="700" kern="1200" dirty="0">
                <a:solidFill>
                  <a:schemeClr val="tx1">
                    <a:lumMod val="75000"/>
                    <a:lumOff val="25000"/>
                  </a:schemeClr>
                </a:solidFill>
                <a:latin typeface="メイリオ" panose="020B0604030504040204" pitchFamily="50" charset="-128"/>
                <a:ea typeface="メイリオ" panose="020B0604030504040204" pitchFamily="50" charset="-128"/>
              </a:rPr>
              <a:t>81</a:t>
            </a:r>
            <a:r>
              <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rPr>
              <a:t>％と大半を占めたとのことです。自社で管理するリモート接続機器は安全でも、グループ会社や取引先の機器に脆弱性があり、そこを侵入口にしてランサムウェア感染してしまう例もあります。現在の対策で十分だと自信を持って言えるでしょうか？</a:t>
            </a:r>
          </a:p>
          <a:p>
            <a:pPr marL="85725" marR="33020" indent="0" algn="l" defTabSz="914400" rtl="0" eaLnBrk="1" latinLnBrk="0" hangingPunct="1">
              <a:lnSpc>
                <a:spcPct val="150000"/>
              </a:lnSpc>
              <a:spcBef>
                <a:spcPts val="0"/>
              </a:spcBef>
            </a:pPr>
            <a:endParaRPr kumimoji="1" lang="ja-JP" altLang="en-US" sz="700" kern="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cxnSp>
        <p:nvCxnSpPr>
          <p:cNvPr id="20" name="直線コネクタ 19">
            <a:extLst>
              <a:ext uri="{FF2B5EF4-FFF2-40B4-BE49-F238E27FC236}">
                <a16:creationId xmlns:a16="http://schemas.microsoft.com/office/drawing/2014/main" id="{B9EE4C31-33E4-F7AC-C92F-719E88019409}"/>
              </a:ext>
            </a:extLst>
          </p:cNvPr>
          <p:cNvCxnSpPr>
            <a:cxnSpLocks/>
          </p:cNvCxnSpPr>
          <p:nvPr/>
        </p:nvCxnSpPr>
        <p:spPr>
          <a:xfrm>
            <a:off x="569124" y="1457272"/>
            <a:ext cx="5719753" cy="14521"/>
          </a:xfrm>
          <a:prstGeom prst="line">
            <a:avLst/>
          </a:prstGeom>
          <a:ln>
            <a:solidFill>
              <a:srgbClr val="FF4B4B"/>
            </a:solidFill>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3A258237-C0EB-7137-7ED5-7B4AB401C1B6}"/>
              </a:ext>
            </a:extLst>
          </p:cNvPr>
          <p:cNvSpPr/>
          <p:nvPr/>
        </p:nvSpPr>
        <p:spPr>
          <a:xfrm>
            <a:off x="1288827" y="1394822"/>
            <a:ext cx="4280346" cy="178159"/>
          </a:xfrm>
          <a:prstGeom prst="rect">
            <a:avLst/>
          </a:prstGeom>
          <a:solidFill>
            <a:schemeClr val="bg1"/>
          </a:solidFill>
          <a:ln w="47625"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6" name="テキスト プレースホルダー 1">
            <a:extLst>
              <a:ext uri="{FF2B5EF4-FFF2-40B4-BE49-F238E27FC236}">
                <a16:creationId xmlns:a16="http://schemas.microsoft.com/office/drawing/2014/main" id="{750CABF6-E984-CF43-DBBE-3C29DA94F6A6}"/>
              </a:ext>
            </a:extLst>
          </p:cNvPr>
          <p:cNvSpPr txBox="1">
            <a:spLocks/>
          </p:cNvSpPr>
          <p:nvPr/>
        </p:nvSpPr>
        <p:spPr>
          <a:xfrm>
            <a:off x="178963" y="1292289"/>
            <a:ext cx="6500075" cy="354910"/>
          </a:xfrm>
          <a:prstGeom prst="rect">
            <a:avLst/>
          </a:prstGeom>
        </p:spPr>
        <p:txBody>
          <a:bodyPr lIns="91440" tIns="45720" rIns="91440" bIns="45720" anchor="t"/>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lnSpc>
                <a:spcPct val="150000"/>
              </a:lnSpc>
              <a:spcBef>
                <a:spcPts val="0"/>
              </a:spcBef>
              <a:spcAft>
                <a:spcPts val="0"/>
              </a:spcAft>
              <a:buNone/>
            </a:pPr>
            <a:r>
              <a:rPr lang="ja-JP" altLang="en-US" sz="1100" dirty="0">
                <a:solidFill>
                  <a:schemeClr val="tx1">
                    <a:lumMod val="75000"/>
                    <a:lumOff val="25000"/>
                  </a:schemeClr>
                </a:solidFill>
              </a:rPr>
              <a:t>あらゆる場所に存在する脆弱性。どこまで対策できていますか？</a:t>
            </a:r>
          </a:p>
        </p:txBody>
      </p:sp>
    </p:spTree>
    <p:extLst>
      <p:ext uri="{BB962C8B-B14F-4D97-AF65-F5344CB8AC3E}">
        <p14:creationId xmlns:p14="http://schemas.microsoft.com/office/powerpoint/2010/main" val="1858105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a:extLst>
              <a:ext uri="{FF2B5EF4-FFF2-40B4-BE49-F238E27FC236}">
                <a16:creationId xmlns:a16="http://schemas.microsoft.com/office/drawing/2014/main" id="{74BD277C-1A14-6777-3706-0F3D23E4B79D}"/>
              </a:ext>
            </a:extLst>
          </p:cNvPr>
          <p:cNvSpPr txBox="1"/>
          <p:nvPr/>
        </p:nvSpPr>
        <p:spPr>
          <a:xfrm>
            <a:off x="130273" y="8629573"/>
            <a:ext cx="2646878" cy="33855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ja-JP" altLang="en-US" sz="16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エムオーテックス株式会社</a:t>
            </a:r>
          </a:p>
        </p:txBody>
      </p:sp>
      <p:sp>
        <p:nvSpPr>
          <p:cNvPr id="5" name="テキスト ボックス 51">
            <a:extLst>
              <a:ext uri="{FF2B5EF4-FFF2-40B4-BE49-F238E27FC236}">
                <a16:creationId xmlns:a16="http://schemas.microsoft.com/office/drawing/2014/main" id="{80ED5BDC-EE59-D00F-A471-10232B278647}"/>
              </a:ext>
            </a:extLst>
          </p:cNvPr>
          <p:cNvSpPr txBox="1"/>
          <p:nvPr/>
        </p:nvSpPr>
        <p:spPr>
          <a:xfrm>
            <a:off x="2640555" y="8706113"/>
            <a:ext cx="1518364" cy="215444"/>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1" lang="ja-JP" altLang="en-US"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●お問い合わせ窓口：営業部</a:t>
            </a:r>
          </a:p>
        </p:txBody>
      </p:sp>
      <p:sp>
        <p:nvSpPr>
          <p:cNvPr id="6" name="正方形/長方形 5">
            <a:extLst>
              <a:ext uri="{FF2B5EF4-FFF2-40B4-BE49-F238E27FC236}">
                <a16:creationId xmlns:a16="http://schemas.microsoft.com/office/drawing/2014/main" id="{D43E38C8-1AC8-383F-0D7D-E9A084F7D9E3}"/>
              </a:ext>
            </a:extLst>
          </p:cNvPr>
          <p:cNvSpPr/>
          <p:nvPr/>
        </p:nvSpPr>
        <p:spPr>
          <a:xfrm>
            <a:off x="114862" y="8923631"/>
            <a:ext cx="4509047" cy="861774"/>
          </a:xfrm>
          <a:prstGeom prst="rect">
            <a:avLst/>
          </a:prstGeom>
        </p:spPr>
        <p:txBody>
          <a:bodyPr wrap="square">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4572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　阪</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532-0011 </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大阪市淀川区西中島</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5-12-12</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エムオーテックス新大阪ビル</a:t>
            </a:r>
            <a:endPar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4572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東　京</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108-0073</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東京都港区三田</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3-5-19</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住友不動産東京三田ガーデンタワー</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22F</a:t>
            </a:r>
          </a:p>
          <a:p>
            <a:pPr marL="0" marR="0" lvl="0" indent="0" algn="l" defTabSz="4572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460-0003 </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名古屋市中区錦</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1-11-11</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名古屋インターシティ</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3F</a:t>
            </a:r>
          </a:p>
          <a:p>
            <a:pPr marL="0" marR="0" lvl="0" indent="0" algn="l" defTabSz="4572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九　州</a:t>
            </a:r>
            <a:r>
              <a:rPr kumimoji="1" lang="en-US" altLang="ja-JP" sz="800" b="1" i="0" u="none" strike="noStrike" kern="1200" cap="none" spc="0" normalizeH="0" baseline="0" noProof="0">
                <a:ln>
                  <a:noFill/>
                </a:ln>
                <a:solidFill>
                  <a:srgbClr val="C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812-0011</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福岡市博多区博多駅前</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1-15-20</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NMF</a:t>
            </a:r>
            <a:r>
              <a:rPr kumimoji="1" lang="ja-JP" altLang="en-US"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博多駅前ビル</a:t>
            </a:r>
            <a:r>
              <a:rPr kumimoji="1" lang="en-US" altLang="ja-JP" sz="8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2F</a:t>
            </a:r>
          </a:p>
          <a:p>
            <a:pPr marL="0" marR="0" lvl="0" indent="0" algn="l" defTabSz="457200" rtl="0" eaLnBrk="1" fontAlgn="base" latinLnBrk="0" hangingPunct="1">
              <a:lnSpc>
                <a:spcPts val="1200"/>
              </a:lnSpc>
              <a:spcBef>
                <a:spcPct val="0"/>
              </a:spcBef>
              <a:spcAft>
                <a:spcPct val="0"/>
              </a:spcAft>
              <a:buClrTx/>
              <a:buSzTx/>
              <a:buFontTx/>
              <a:buNone/>
              <a:tabLst/>
              <a:defRPr/>
            </a:pPr>
            <a:r>
              <a:rPr kumimoji="1"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06-6308-8980</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大阪・九州</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0"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03-3455-1811</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東京</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052-253-7346</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名古屋</a:t>
            </a:r>
            <a:r>
              <a:rPr kumimoji="1" lang="en-US" altLang="ja-JP" sz="6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7" name="四角形: 角を丸くする 6">
            <a:extLst>
              <a:ext uri="{FF2B5EF4-FFF2-40B4-BE49-F238E27FC236}">
                <a16:creationId xmlns:a16="http://schemas.microsoft.com/office/drawing/2014/main" id="{CD6984EE-053D-10AA-B198-DCDAE8AFFB3A}"/>
              </a:ext>
            </a:extLst>
          </p:cNvPr>
          <p:cNvSpPr/>
          <p:nvPr/>
        </p:nvSpPr>
        <p:spPr>
          <a:xfrm>
            <a:off x="4387646" y="8604258"/>
            <a:ext cx="2281556" cy="1134631"/>
          </a:xfrm>
          <a:prstGeom prst="roundRect">
            <a:avLst>
              <a:gd name="adj" fmla="val 729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algn="ctr" rtl="0" fontAlgn="base">
              <a:spcBef>
                <a:spcPct val="0"/>
              </a:spcBef>
              <a:spcAft>
                <a:spcPct val="0"/>
              </a:spcAft>
              <a:defRPr kumimoji="1" sz="1600" kern="1200">
                <a:solidFill>
                  <a:schemeClr val="lt1"/>
                </a:solidFill>
                <a:latin typeface="+mn-lt"/>
                <a:ea typeface="+mn-ea"/>
                <a:cs typeface="+mn-cs"/>
              </a:defRPr>
            </a:lvl1pPr>
            <a:lvl2pPr marL="457200" algn="ctr" rtl="0" fontAlgn="base">
              <a:spcBef>
                <a:spcPct val="0"/>
              </a:spcBef>
              <a:spcAft>
                <a:spcPct val="0"/>
              </a:spcAft>
              <a:defRPr kumimoji="1" sz="1600" kern="1200">
                <a:solidFill>
                  <a:schemeClr val="lt1"/>
                </a:solidFill>
                <a:latin typeface="+mn-lt"/>
                <a:ea typeface="+mn-ea"/>
                <a:cs typeface="+mn-cs"/>
              </a:defRPr>
            </a:lvl2pPr>
            <a:lvl3pPr marL="914400" algn="ctr" rtl="0" fontAlgn="base">
              <a:spcBef>
                <a:spcPct val="0"/>
              </a:spcBef>
              <a:spcAft>
                <a:spcPct val="0"/>
              </a:spcAft>
              <a:defRPr kumimoji="1" sz="1600" kern="1200">
                <a:solidFill>
                  <a:schemeClr val="lt1"/>
                </a:solidFill>
                <a:latin typeface="+mn-lt"/>
                <a:ea typeface="+mn-ea"/>
                <a:cs typeface="+mn-cs"/>
              </a:defRPr>
            </a:lvl3pPr>
            <a:lvl4pPr marL="1371600" algn="ctr" rtl="0" fontAlgn="base">
              <a:spcBef>
                <a:spcPct val="0"/>
              </a:spcBef>
              <a:spcAft>
                <a:spcPct val="0"/>
              </a:spcAft>
              <a:defRPr kumimoji="1" sz="1600" kern="1200">
                <a:solidFill>
                  <a:schemeClr val="lt1"/>
                </a:solidFill>
                <a:latin typeface="+mn-lt"/>
                <a:ea typeface="+mn-ea"/>
                <a:cs typeface="+mn-cs"/>
              </a:defRPr>
            </a:lvl4pPr>
            <a:lvl5pPr marL="1828800" algn="ctr" rtl="0" fontAlgn="base">
              <a:spcBef>
                <a:spcPct val="0"/>
              </a:spcBef>
              <a:spcAft>
                <a:spcPct val="0"/>
              </a:spcAft>
              <a:defRPr kumimoji="1" sz="1600" kern="1200">
                <a:solidFill>
                  <a:schemeClr val="lt1"/>
                </a:solidFill>
                <a:latin typeface="+mn-lt"/>
                <a:ea typeface="+mn-ea"/>
                <a:cs typeface="+mn-cs"/>
              </a:defRPr>
            </a:lvl5pPr>
            <a:lvl6pPr marL="2286000" algn="l" defTabSz="914400" rtl="0" eaLnBrk="1" latinLnBrk="0" hangingPunct="1">
              <a:defRPr kumimoji="1" sz="1600" kern="1200">
                <a:solidFill>
                  <a:schemeClr val="lt1"/>
                </a:solidFill>
                <a:latin typeface="+mn-lt"/>
                <a:ea typeface="+mn-ea"/>
                <a:cs typeface="+mn-cs"/>
              </a:defRPr>
            </a:lvl6pPr>
            <a:lvl7pPr marL="2743200" algn="l" defTabSz="914400" rtl="0" eaLnBrk="1" latinLnBrk="0" hangingPunct="1">
              <a:defRPr kumimoji="1" sz="1600" kern="1200">
                <a:solidFill>
                  <a:schemeClr val="lt1"/>
                </a:solidFill>
                <a:latin typeface="+mn-lt"/>
                <a:ea typeface="+mn-ea"/>
                <a:cs typeface="+mn-cs"/>
              </a:defRPr>
            </a:lvl7pPr>
            <a:lvl8pPr marL="3200400" algn="l" defTabSz="914400" rtl="0" eaLnBrk="1" latinLnBrk="0" hangingPunct="1">
              <a:defRPr kumimoji="1" sz="1600" kern="1200">
                <a:solidFill>
                  <a:schemeClr val="lt1"/>
                </a:solidFill>
                <a:latin typeface="+mn-lt"/>
                <a:ea typeface="+mn-ea"/>
                <a:cs typeface="+mn-cs"/>
              </a:defRPr>
            </a:lvl8pPr>
            <a:lvl9pPr marL="3657600" algn="l" defTabSz="914400" rtl="0" eaLnBrk="1" latinLnBrk="0" hangingPunct="1">
              <a:defRPr kumimoji="1" sz="1600" kern="1200">
                <a:solidFill>
                  <a:schemeClr val="lt1"/>
                </a:solidFill>
                <a:latin typeface="+mn-lt"/>
                <a:ea typeface="+mn-ea"/>
                <a:cs typeface="+mn-cs"/>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a:ln>
                <a:noFill/>
              </a:ln>
              <a:solidFill>
                <a:prstClr val="white"/>
              </a:solidFill>
              <a:effectLst/>
              <a:uLnTx/>
              <a:uFillTx/>
              <a:latin typeface="メイリオ"/>
              <a:ea typeface="メイリオ"/>
              <a:cs typeface="+mn-cs"/>
            </a:endParaRPr>
          </a:p>
        </p:txBody>
      </p:sp>
      <p:sp>
        <p:nvSpPr>
          <p:cNvPr id="8" name="テキスト ボックス 7">
            <a:extLst>
              <a:ext uri="{FF2B5EF4-FFF2-40B4-BE49-F238E27FC236}">
                <a16:creationId xmlns:a16="http://schemas.microsoft.com/office/drawing/2014/main" id="{21D81437-6D30-9598-49FE-190056DB9173}"/>
              </a:ext>
            </a:extLst>
          </p:cNvPr>
          <p:cNvSpPr txBox="1"/>
          <p:nvPr/>
        </p:nvSpPr>
        <p:spPr>
          <a:xfrm>
            <a:off x="4376157" y="8721502"/>
            <a:ext cx="902811" cy="200055"/>
          </a:xfrm>
          <a:prstGeom prst="rect">
            <a:avLst/>
          </a:prstGeom>
          <a:noFill/>
        </p:spPr>
        <p:txBody>
          <a:bodyPr wrap="none" rtlCol="0">
            <a:spAutoFit/>
          </a:bodyPr>
          <a:lstStyle>
            <a:defPPr>
              <a:defRPr lang="ja-JP"/>
            </a:defPPr>
            <a:lvl1pPr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1pPr>
            <a:lvl2pPr marL="4572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2pPr>
            <a:lvl3pPr marL="9144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3pPr>
            <a:lvl4pPr marL="13716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4pPr>
            <a:lvl5pPr marL="1828800" algn="ctr" rtl="0" fontAlgn="base">
              <a:spcBef>
                <a:spcPct val="0"/>
              </a:spcBef>
              <a:spcAft>
                <a:spcPct val="0"/>
              </a:spcAft>
              <a:defRPr kumimoji="1" sz="1600" kern="1200">
                <a:solidFill>
                  <a:srgbClr val="FF7C80"/>
                </a:solidFill>
                <a:latin typeface="HGP創英角ｺﾞｼｯｸUB" pitchFamily="50" charset="-128"/>
                <a:ea typeface="HGP創英角ｺﾞｼｯｸUB" pitchFamily="50" charset="-128"/>
                <a:cs typeface="+mn-cs"/>
              </a:defRPr>
            </a:lvl5pPr>
            <a:lvl6pPr marL="22860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6pPr>
            <a:lvl7pPr marL="27432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7pPr>
            <a:lvl8pPr marL="32004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8pPr>
            <a:lvl9pPr marL="3657600" algn="l" defTabSz="914400" rtl="0" eaLnBrk="1" latinLnBrk="0" hangingPunct="1">
              <a:defRPr kumimoji="1" sz="1600" kern="1200">
                <a:solidFill>
                  <a:srgbClr val="FF7C80"/>
                </a:solidFill>
                <a:latin typeface="HGP創英角ｺﾞｼｯｸUB" pitchFamily="50" charset="-128"/>
                <a:ea typeface="HGP創英角ｺﾞｼｯｸUB" pitchFamily="50" charset="-128"/>
                <a:cs typeface="+mn-cs"/>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●お問い合わせ先</a:t>
            </a:r>
          </a:p>
        </p:txBody>
      </p:sp>
      <p:sp>
        <p:nvSpPr>
          <p:cNvPr id="10" name="正方形/長方形 9">
            <a:extLst>
              <a:ext uri="{FF2B5EF4-FFF2-40B4-BE49-F238E27FC236}">
                <a16:creationId xmlns:a16="http://schemas.microsoft.com/office/drawing/2014/main" id="{1C0DF8A3-6DB0-BAFE-2F14-38667A82C8E0}"/>
              </a:ext>
            </a:extLst>
          </p:cNvPr>
          <p:cNvSpPr/>
          <p:nvPr/>
        </p:nvSpPr>
        <p:spPr>
          <a:xfrm>
            <a:off x="1" y="0"/>
            <a:ext cx="6869250" cy="919167"/>
          </a:xfrm>
          <a:prstGeom prst="rect">
            <a:avLst/>
          </a:prstGeom>
          <a:solidFill>
            <a:srgbClr val="FFAA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a:ea typeface="メイリオ"/>
              <a:cs typeface="+mn-cs"/>
            </a:endParaRPr>
          </a:p>
        </p:txBody>
      </p:sp>
      <p:sp>
        <p:nvSpPr>
          <p:cNvPr id="11" name="テキスト プレースホルダー 1">
            <a:extLst>
              <a:ext uri="{FF2B5EF4-FFF2-40B4-BE49-F238E27FC236}">
                <a16:creationId xmlns:a16="http://schemas.microsoft.com/office/drawing/2014/main" id="{E314BD75-D30F-DEBA-70BA-2762D4356244}"/>
              </a:ext>
            </a:extLst>
          </p:cNvPr>
          <p:cNvSpPr txBox="1">
            <a:spLocks/>
          </p:cNvSpPr>
          <p:nvPr/>
        </p:nvSpPr>
        <p:spPr>
          <a:xfrm>
            <a:off x="243000" y="162577"/>
            <a:ext cx="6372000" cy="645806"/>
          </a:xfrm>
          <a:prstGeom prst="rect">
            <a:avLst/>
          </a:prstGeom>
        </p:spPr>
        <p:txBody>
          <a:bodyPr wrap="square" bIns="108000" anchor="ctr" anchorCtr="0">
            <a:noAutofit/>
          </a:bodyPr>
          <a:lstStyle>
            <a:lvl1pPr marL="0" indent="0" algn="l" defTabSz="914400" rtl="0" eaLnBrk="1" latinLnBrk="0" hangingPunct="1">
              <a:lnSpc>
                <a:spcPct val="140000"/>
              </a:lnSpc>
              <a:spcBef>
                <a:spcPts val="0"/>
              </a:spcBef>
              <a:buFont typeface="Arial" panose="020B0604020202020204" pitchFamily="34" charset="0"/>
              <a:buNone/>
              <a:defRPr kumimoji="1" sz="1400" kern="120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l" defTabSz="914400" rtl="0" eaLnBrk="1" latinLnBrk="0" hangingPunct="1">
              <a:lnSpc>
                <a:spcPct val="90000"/>
              </a:lnSpc>
              <a:spcBef>
                <a:spcPts val="500"/>
              </a:spcBef>
              <a:buFont typeface="Arial" panose="020B0604020202020204" pitchFamily="34" charset="0"/>
              <a:buNone/>
              <a:defRPr kumimoji="1"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40000"/>
              </a:lnSpc>
              <a:spcBef>
                <a:spcPts val="0"/>
              </a:spcBef>
              <a:spcAft>
                <a:spcPts val="0"/>
              </a:spcAft>
              <a:buClrTx/>
              <a:buSzTx/>
              <a:buFont typeface="Arial" panose="020B0604020202020204" pitchFamily="34" charset="0"/>
              <a:buNone/>
              <a:tabLst/>
              <a:defRPr/>
            </a:pPr>
            <a:r>
              <a:rPr kumimoji="1" lang="en-US" altLang="ja-JP" sz="18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LANSCOPE </a:t>
            </a:r>
            <a:r>
              <a:rPr lang="ja-JP" altLang="en-US" sz="1800" spc="300" dirty="0">
                <a:solidFill>
                  <a:prstClr val="white"/>
                </a:solidFill>
              </a:rPr>
              <a:t>シリーズ</a:t>
            </a:r>
            <a:r>
              <a:rPr kumimoji="1" lang="ja-JP" altLang="en-US" sz="18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で実現する</a:t>
            </a:r>
            <a:endParaRPr kumimoji="1" lang="en-US" altLang="ja-JP" sz="18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40000"/>
              </a:lnSpc>
              <a:spcBef>
                <a:spcPts val="0"/>
              </a:spcBef>
              <a:spcAft>
                <a:spcPts val="0"/>
              </a:spcAft>
              <a:buClrTx/>
              <a:buSzTx/>
              <a:buFont typeface="Arial" panose="020B0604020202020204" pitchFamily="34" charset="0"/>
              <a:buNone/>
              <a:tabLst/>
              <a:defRPr/>
            </a:pPr>
            <a:r>
              <a:rPr kumimoji="1" lang="ja-JP" altLang="en-US" sz="1800" b="1"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「予防＋未然防御」</a:t>
            </a:r>
            <a:r>
              <a:rPr kumimoji="1" lang="ja-JP" altLang="en-US" sz="1800" i="0" u="none" strike="noStrike" kern="1200" cap="none" spc="30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の脆弱性対策</a:t>
            </a:r>
          </a:p>
        </p:txBody>
      </p:sp>
      <p:sp>
        <p:nvSpPr>
          <p:cNvPr id="12" name="テキスト ボックス 11">
            <a:extLst>
              <a:ext uri="{FF2B5EF4-FFF2-40B4-BE49-F238E27FC236}">
                <a16:creationId xmlns:a16="http://schemas.microsoft.com/office/drawing/2014/main" id="{0612E9DF-0206-1D10-BFDD-4C3CAF8C471B}"/>
              </a:ext>
            </a:extLst>
          </p:cNvPr>
          <p:cNvSpPr txBox="1"/>
          <p:nvPr/>
        </p:nvSpPr>
        <p:spPr>
          <a:xfrm>
            <a:off x="316307" y="2237658"/>
            <a:ext cx="417422" cy="1873478"/>
          </a:xfrm>
          <a:prstGeom prst="rect">
            <a:avLst/>
          </a:prstGeom>
          <a:noFill/>
        </p:spPr>
        <p:txBody>
          <a:bodyPr vert="eaVert" wrap="square" rtlCol="0">
            <a:spAutoFit/>
          </a:bodyPr>
          <a:lstStyle/>
          <a:p>
            <a:pPr>
              <a:lnSpc>
                <a:spcPct val="150000"/>
              </a:lnSpc>
              <a:buClr>
                <a:schemeClr val="accent1"/>
              </a:buClr>
              <a:buSzPct val="110000"/>
            </a:pPr>
            <a:r>
              <a:rPr lang="ja-JP" altLang="en-US" sz="1100" dirty="0">
                <a:solidFill>
                  <a:srgbClr val="FFAAAA"/>
                </a:solidFill>
                <a:latin typeface="メイリオ" panose="020B0604030504040204" pitchFamily="50" charset="-128"/>
                <a:ea typeface="メイリオ" panose="020B0604030504040204" pitchFamily="50" charset="-128"/>
              </a:rPr>
              <a:t>脆弱性を発見して</a:t>
            </a:r>
            <a:r>
              <a:rPr lang="ja-JP" altLang="en-US" sz="1100" b="1" dirty="0">
                <a:solidFill>
                  <a:srgbClr val="FFAAAA"/>
                </a:solidFill>
                <a:latin typeface="メイリオ" panose="020B0604030504040204" pitchFamily="50" charset="-128"/>
                <a:ea typeface="メイリオ" panose="020B0604030504040204" pitchFamily="50" charset="-128"/>
              </a:rPr>
              <a:t>予防</a:t>
            </a:r>
          </a:p>
        </p:txBody>
      </p:sp>
      <p:sp>
        <p:nvSpPr>
          <p:cNvPr id="13" name="テキスト ボックス 12">
            <a:extLst>
              <a:ext uri="{FF2B5EF4-FFF2-40B4-BE49-F238E27FC236}">
                <a16:creationId xmlns:a16="http://schemas.microsoft.com/office/drawing/2014/main" id="{FF555BDB-4A1C-401D-49FB-070A448F637B}"/>
              </a:ext>
            </a:extLst>
          </p:cNvPr>
          <p:cNvSpPr txBox="1"/>
          <p:nvPr/>
        </p:nvSpPr>
        <p:spPr>
          <a:xfrm>
            <a:off x="316307" y="4525409"/>
            <a:ext cx="417422" cy="2013041"/>
          </a:xfrm>
          <a:prstGeom prst="rect">
            <a:avLst/>
          </a:prstGeom>
          <a:noFill/>
        </p:spPr>
        <p:txBody>
          <a:bodyPr vert="eaVert" wrap="square" rtlCol="0">
            <a:spAutoFit/>
          </a:bodyPr>
          <a:lstStyle/>
          <a:p>
            <a:pPr>
              <a:lnSpc>
                <a:spcPct val="150000"/>
              </a:lnSpc>
              <a:buClr>
                <a:schemeClr val="accent1"/>
              </a:buClr>
              <a:buSzPct val="110000"/>
            </a:pPr>
            <a:r>
              <a:rPr lang="ja-JP" altLang="en-US" sz="1100" dirty="0">
                <a:solidFill>
                  <a:srgbClr val="FFAAAA"/>
                </a:solidFill>
                <a:latin typeface="メイリオ" panose="020B0604030504040204" pitchFamily="50" charset="-128"/>
                <a:ea typeface="メイリオ" panose="020B0604030504040204" pitchFamily="50" charset="-128"/>
              </a:rPr>
              <a:t>サイバー攻撃を</a:t>
            </a:r>
            <a:r>
              <a:rPr lang="ja-JP" altLang="en-US" sz="1100" b="1" dirty="0">
                <a:solidFill>
                  <a:srgbClr val="FFAAAA"/>
                </a:solidFill>
                <a:latin typeface="メイリオ" panose="020B0604030504040204" pitchFamily="50" charset="-128"/>
                <a:ea typeface="メイリオ" panose="020B0604030504040204" pitchFamily="50" charset="-128"/>
              </a:rPr>
              <a:t>未然に防ぐ</a:t>
            </a:r>
          </a:p>
        </p:txBody>
      </p:sp>
      <p:sp>
        <p:nvSpPr>
          <p:cNvPr id="21" name="テキスト ボックス 20">
            <a:extLst>
              <a:ext uri="{FF2B5EF4-FFF2-40B4-BE49-F238E27FC236}">
                <a16:creationId xmlns:a16="http://schemas.microsoft.com/office/drawing/2014/main" id="{4ECC402C-7B68-B86B-5621-77C184CBEA31}"/>
              </a:ext>
            </a:extLst>
          </p:cNvPr>
          <p:cNvSpPr txBox="1"/>
          <p:nvPr/>
        </p:nvSpPr>
        <p:spPr>
          <a:xfrm>
            <a:off x="892646" y="1710155"/>
            <a:ext cx="2646877" cy="325089"/>
          </a:xfrm>
          <a:prstGeom prst="rect">
            <a:avLst/>
          </a:prstGeom>
          <a:noFill/>
        </p:spPr>
        <p:txBody>
          <a:bodyPr vert="horz" wrap="square" rtlCol="0">
            <a:spAutoFit/>
          </a:bodyPr>
          <a:lstStyle/>
          <a:p>
            <a:pPr>
              <a:lnSpc>
                <a:spcPct val="150000"/>
              </a:lnSpc>
              <a:buClr>
                <a:schemeClr val="accent1"/>
              </a:buClr>
              <a:buSzPct val="110000"/>
            </a:pPr>
            <a:r>
              <a:rPr lang="ja-JP" altLang="en-US" sz="1100" b="1" dirty="0">
                <a:solidFill>
                  <a:srgbClr val="FFAAAA"/>
                </a:solidFill>
                <a:latin typeface="メイリオ" panose="020B0604030504040204" pitchFamily="50" charset="-128"/>
                <a:ea typeface="メイリオ" panose="020B0604030504040204" pitchFamily="50" charset="-128"/>
              </a:rPr>
              <a:t>エンドポイント</a:t>
            </a:r>
            <a:r>
              <a:rPr lang="ja-JP" altLang="en-US" sz="1100" dirty="0">
                <a:solidFill>
                  <a:srgbClr val="FFAAAA"/>
                </a:solidFill>
                <a:latin typeface="メイリオ" panose="020B0604030504040204" pitchFamily="50" charset="-128"/>
                <a:ea typeface="メイリオ" panose="020B0604030504040204" pitchFamily="50" charset="-128"/>
              </a:rPr>
              <a:t>の対策</a:t>
            </a:r>
          </a:p>
        </p:txBody>
      </p:sp>
      <p:sp>
        <p:nvSpPr>
          <p:cNvPr id="22" name="テキスト ボックス 21">
            <a:extLst>
              <a:ext uri="{FF2B5EF4-FFF2-40B4-BE49-F238E27FC236}">
                <a16:creationId xmlns:a16="http://schemas.microsoft.com/office/drawing/2014/main" id="{5154C14B-02AF-0700-813E-8BF156E960CA}"/>
              </a:ext>
            </a:extLst>
          </p:cNvPr>
          <p:cNvSpPr txBox="1"/>
          <p:nvPr/>
        </p:nvSpPr>
        <p:spPr>
          <a:xfrm>
            <a:off x="3839358" y="1687939"/>
            <a:ext cx="2646877" cy="325089"/>
          </a:xfrm>
          <a:prstGeom prst="rect">
            <a:avLst/>
          </a:prstGeom>
          <a:noFill/>
        </p:spPr>
        <p:txBody>
          <a:bodyPr vert="horz" wrap="square" rtlCol="0">
            <a:spAutoFit/>
          </a:bodyPr>
          <a:lstStyle/>
          <a:p>
            <a:pPr>
              <a:lnSpc>
                <a:spcPct val="150000"/>
              </a:lnSpc>
              <a:buClr>
                <a:schemeClr val="accent1"/>
              </a:buClr>
              <a:buSzPct val="110000"/>
            </a:pPr>
            <a:r>
              <a:rPr lang="ja-JP" altLang="en-US" sz="1100" b="1" dirty="0">
                <a:solidFill>
                  <a:srgbClr val="FFAAAA"/>
                </a:solidFill>
                <a:latin typeface="メイリオ" panose="020B0604030504040204" pitchFamily="50" charset="-128"/>
                <a:ea typeface="メイリオ" panose="020B0604030504040204" pitchFamily="50" charset="-128"/>
              </a:rPr>
              <a:t>システム・ネットワーク</a:t>
            </a:r>
            <a:r>
              <a:rPr lang="ja-JP" altLang="en-US" sz="1100" dirty="0">
                <a:solidFill>
                  <a:srgbClr val="FFAAAA"/>
                </a:solidFill>
                <a:latin typeface="メイリオ" panose="020B0604030504040204" pitchFamily="50" charset="-128"/>
                <a:ea typeface="メイリオ" panose="020B0604030504040204" pitchFamily="50" charset="-128"/>
              </a:rPr>
              <a:t>の対策</a:t>
            </a:r>
          </a:p>
        </p:txBody>
      </p:sp>
      <p:pic>
        <p:nvPicPr>
          <p:cNvPr id="35" name="図 34" descr="図形&#10;&#10;中程度の精度で自動的に生成された説明">
            <a:extLst>
              <a:ext uri="{FF2B5EF4-FFF2-40B4-BE49-F238E27FC236}">
                <a16:creationId xmlns:a16="http://schemas.microsoft.com/office/drawing/2014/main" id="{6D061A8E-61C9-D69D-41B0-FE8F72DE7AA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13456" y="2297371"/>
            <a:ext cx="1688847" cy="317503"/>
          </a:xfrm>
          <a:prstGeom prst="rect">
            <a:avLst/>
          </a:prstGeom>
        </p:spPr>
      </p:pic>
      <p:pic>
        <p:nvPicPr>
          <p:cNvPr id="32" name="図 31">
            <a:extLst>
              <a:ext uri="{FF2B5EF4-FFF2-40B4-BE49-F238E27FC236}">
                <a16:creationId xmlns:a16="http://schemas.microsoft.com/office/drawing/2014/main" id="{BB7EBA55-E478-B8AA-5B6E-576481CF623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365543" y="2287344"/>
            <a:ext cx="1688847" cy="337558"/>
          </a:xfrm>
          <a:prstGeom prst="rect">
            <a:avLst/>
          </a:prstGeom>
        </p:spPr>
      </p:pic>
      <p:sp>
        <p:nvSpPr>
          <p:cNvPr id="33" name="テキスト ボックス 32">
            <a:extLst>
              <a:ext uri="{FF2B5EF4-FFF2-40B4-BE49-F238E27FC236}">
                <a16:creationId xmlns:a16="http://schemas.microsoft.com/office/drawing/2014/main" id="{9ADA3015-50A9-DA3C-E26F-9FE8DF8B9C8C}"/>
              </a:ext>
            </a:extLst>
          </p:cNvPr>
          <p:cNvSpPr txBox="1"/>
          <p:nvPr/>
        </p:nvSpPr>
        <p:spPr>
          <a:xfrm>
            <a:off x="875799" y="3311485"/>
            <a:ext cx="2668335" cy="815608"/>
          </a:xfrm>
          <a:prstGeom prst="rect">
            <a:avLst/>
          </a:prstGeom>
          <a:noFill/>
        </p:spPr>
        <p:txBody>
          <a:bodyPr wrap="square" rtlCol="0">
            <a:spAutoFit/>
          </a:bodyPr>
          <a:lstStyle/>
          <a:p>
            <a:pPr marL="171450" indent="-171450" algn="l">
              <a:lnSpc>
                <a:spcPct val="150000"/>
              </a:lnSpc>
              <a:buClr>
                <a:schemeClr val="tx1">
                  <a:lumMod val="75000"/>
                  <a:lumOff val="25000"/>
                </a:schemeClr>
              </a:buClr>
              <a:buSzPct val="110000"/>
              <a:buFont typeface="Arial" panose="020B0604020202020204" pitchFamily="34" charset="0"/>
              <a:buChar char="•"/>
            </a:pP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OS</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やアプリのバージョン情報を自動収集</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更新プログラム、最新バージョンのアップデート</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テレワーク、海外拠点もクラウドで一元管理</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豊富なセキュリティ対策機能と使いやすさを両立</a:t>
            </a:r>
          </a:p>
        </p:txBody>
      </p:sp>
      <p:sp>
        <p:nvSpPr>
          <p:cNvPr id="36" name="テキスト ボックス 35">
            <a:extLst>
              <a:ext uri="{FF2B5EF4-FFF2-40B4-BE49-F238E27FC236}">
                <a16:creationId xmlns:a16="http://schemas.microsoft.com/office/drawing/2014/main" id="{64503E54-544E-C6C1-4D22-9ADACE72AF89}"/>
              </a:ext>
            </a:extLst>
          </p:cNvPr>
          <p:cNvSpPr txBox="1"/>
          <p:nvPr/>
        </p:nvSpPr>
        <p:spPr>
          <a:xfrm>
            <a:off x="875799" y="2680075"/>
            <a:ext cx="2668335" cy="630942"/>
          </a:xfrm>
          <a:prstGeom prst="rect">
            <a:avLst/>
          </a:prstGeom>
          <a:noFill/>
        </p:spPr>
        <p:txBody>
          <a:bodyPr wrap="square" rtlCol="0">
            <a:spAutoFit/>
          </a:bodyPr>
          <a:lstStyle/>
          <a:p>
            <a:pPr algn="l">
              <a:lnSpc>
                <a:spcPct val="150000"/>
              </a:lnSpc>
              <a:buClr>
                <a:schemeClr val="accent1"/>
              </a:buClr>
              <a:buSzPct val="110000"/>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資産情報の自動取得やアプリ配信で、</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PC</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・スマホ・タブレットの</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資産管理を効率化できるクラウド</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資産管理・</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MDM</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ツールです。</a:t>
            </a:r>
          </a:p>
        </p:txBody>
      </p:sp>
      <p:sp>
        <p:nvSpPr>
          <p:cNvPr id="40" name="テキスト ボックス 39">
            <a:extLst>
              <a:ext uri="{FF2B5EF4-FFF2-40B4-BE49-F238E27FC236}">
                <a16:creationId xmlns:a16="http://schemas.microsoft.com/office/drawing/2014/main" id="{74EED27B-8CBD-8C2E-FC33-6ED2B2F110A0}"/>
              </a:ext>
            </a:extLst>
          </p:cNvPr>
          <p:cNvSpPr txBox="1"/>
          <p:nvPr/>
        </p:nvSpPr>
        <p:spPr>
          <a:xfrm>
            <a:off x="3751271" y="2651500"/>
            <a:ext cx="2813217" cy="446276"/>
          </a:xfrm>
          <a:prstGeom prst="rect">
            <a:avLst/>
          </a:prstGeom>
          <a:noFill/>
        </p:spPr>
        <p:txBody>
          <a:bodyPr wrap="square" rtlCol="0">
            <a:spAutoFit/>
          </a:bodyPr>
          <a:lstStyle/>
          <a:p>
            <a:pPr algn="l">
              <a:lnSpc>
                <a:spcPct val="150000"/>
              </a:lnSpc>
              <a:buClr>
                <a:schemeClr val="accent1"/>
              </a:buClr>
              <a:buSzPct val="110000"/>
            </a:pP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5</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種類のパッケージで情報システム全体のリスクチェックの実現を支援します。</a:t>
            </a:r>
          </a:p>
        </p:txBody>
      </p:sp>
      <p:graphicFrame>
        <p:nvGraphicFramePr>
          <p:cNvPr id="44" name="表 43">
            <a:extLst>
              <a:ext uri="{FF2B5EF4-FFF2-40B4-BE49-F238E27FC236}">
                <a16:creationId xmlns:a16="http://schemas.microsoft.com/office/drawing/2014/main" id="{7F1FEAA1-591E-EE25-59A4-A2B5653E1410}"/>
              </a:ext>
            </a:extLst>
          </p:cNvPr>
          <p:cNvGraphicFramePr>
            <a:graphicFrameLocks noGrp="1"/>
          </p:cNvGraphicFramePr>
          <p:nvPr/>
        </p:nvGraphicFramePr>
        <p:xfrm>
          <a:off x="3800209" y="3131130"/>
          <a:ext cx="1479050" cy="441960"/>
        </p:xfrm>
        <a:graphic>
          <a:graphicData uri="http://schemas.openxmlformats.org/drawingml/2006/table">
            <a:tbl>
              <a:tblPr firstRow="1" bandRow="1">
                <a:tableStyleId>{5C22544A-7EE6-4342-B048-85BDC9FD1C3A}</a:tableStyleId>
              </a:tblPr>
              <a:tblGrid>
                <a:gridCol w="1479050">
                  <a:extLst>
                    <a:ext uri="{9D8B030D-6E8A-4147-A177-3AD203B41FA5}">
                      <a16:colId xmlns:a16="http://schemas.microsoft.com/office/drawing/2014/main" val="3563962951"/>
                    </a:ext>
                  </a:extLst>
                </a:gridCol>
              </a:tblGrid>
              <a:tr h="337416">
                <a:tc>
                  <a:txBody>
                    <a:bodyPr/>
                    <a:lstStyle/>
                    <a:p>
                      <a:pPr lvl="0">
                        <a:lnSpc>
                          <a:spcPct val="100000"/>
                        </a:lnSpc>
                        <a:spcAft>
                          <a:spcPct val="0"/>
                        </a:spcAft>
                        <a:buNone/>
                      </a:pPr>
                      <a:r>
                        <a:rPr lang="en-US" altLang="ja-JP" sz="800" b="1" i="0" u="none" strike="noStrike" kern="0" noProof="0" dirty="0">
                          <a:solidFill>
                            <a:srgbClr val="32568A"/>
                          </a:solidFill>
                          <a:latin typeface="メイリオ"/>
                          <a:ea typeface="メイリオ"/>
                        </a:rPr>
                        <a:t>Web</a:t>
                      </a:r>
                      <a:r>
                        <a:rPr lang="ja-JP" sz="800" b="1" i="0" u="none" strike="noStrike" kern="0" noProof="0" dirty="0">
                          <a:solidFill>
                            <a:srgbClr val="32568A"/>
                          </a:solidFill>
                          <a:latin typeface="メイリオ"/>
                          <a:ea typeface="メイリオ"/>
                        </a:rPr>
                        <a:t>アプリケーション</a:t>
                      </a:r>
                      <a:endParaRPr lang="en-US" altLang="ja-JP" sz="800" b="1" i="0" u="none" strike="noStrike" kern="0" noProof="0" dirty="0">
                        <a:solidFill>
                          <a:srgbClr val="32568A"/>
                        </a:solidFill>
                        <a:latin typeface="メイリオ"/>
                        <a:ea typeface="メイリオ"/>
                      </a:endParaRPr>
                    </a:p>
                    <a:p>
                      <a:pPr lvl="0">
                        <a:lnSpc>
                          <a:spcPct val="100000"/>
                        </a:lnSpc>
                        <a:spcAft>
                          <a:spcPct val="0"/>
                        </a:spcAft>
                        <a:buNone/>
                      </a:pPr>
                      <a:r>
                        <a:rPr lang="ja-JP" sz="800" b="1" i="0" u="none" strike="noStrike" kern="0" noProof="0" dirty="0">
                          <a:solidFill>
                            <a:srgbClr val="32568A"/>
                          </a:solidFill>
                          <a:latin typeface="メイリオ"/>
                          <a:ea typeface="メイリオ"/>
                        </a:rPr>
                        <a:t>脆弱性診断</a:t>
                      </a:r>
                      <a:endParaRPr lang="en-US" altLang="ja-JP" sz="800" b="1" i="0" u="none" strike="noStrike" kern="0" noProof="0" dirty="0">
                        <a:solidFill>
                          <a:srgbClr val="32568A"/>
                        </a:solidFill>
                        <a:latin typeface="メイリオ"/>
                        <a:ea typeface="メイリオ"/>
                      </a:endParaRPr>
                    </a:p>
                    <a:p>
                      <a:pPr lvl="0">
                        <a:lnSpc>
                          <a:spcPct val="100000"/>
                        </a:lnSpc>
                        <a:spcAft>
                          <a:spcPct val="0"/>
                        </a:spcAft>
                        <a:buNone/>
                      </a:pPr>
                      <a:r>
                        <a:rPr lang="en-US" altLang="ja-JP" sz="700" b="0" i="0" u="none" strike="noStrike" kern="0" noProof="0" dirty="0">
                          <a:solidFill>
                            <a:schemeClr val="tx1">
                              <a:lumMod val="75000"/>
                              <a:lumOff val="25000"/>
                            </a:schemeClr>
                          </a:solidFill>
                          <a:latin typeface="メイリオ"/>
                          <a:ea typeface="メイリオ"/>
                        </a:rPr>
                        <a:t>HP</a:t>
                      </a:r>
                      <a:r>
                        <a:rPr lang="ja-JP" altLang="en-US" sz="700" b="0" i="0" u="none" strike="noStrike" kern="0" noProof="0" dirty="0">
                          <a:solidFill>
                            <a:schemeClr val="tx1">
                              <a:lumMod val="75000"/>
                              <a:lumOff val="25000"/>
                            </a:schemeClr>
                          </a:solidFill>
                          <a:latin typeface="メイリオ"/>
                          <a:ea typeface="メイリオ"/>
                        </a:rPr>
                        <a:t>、</a:t>
                      </a:r>
                      <a:r>
                        <a:rPr lang="en-US" altLang="ja-JP" sz="700" b="0" i="0" u="none" strike="noStrike" kern="0" noProof="0" dirty="0">
                          <a:solidFill>
                            <a:schemeClr val="tx1">
                              <a:lumMod val="75000"/>
                              <a:lumOff val="25000"/>
                            </a:schemeClr>
                          </a:solidFill>
                          <a:latin typeface="メイリオ"/>
                          <a:ea typeface="メイリオ"/>
                        </a:rPr>
                        <a:t>EC</a:t>
                      </a:r>
                      <a:r>
                        <a:rPr lang="ja-JP" altLang="en-US" sz="700" b="0" i="0" u="none" strike="noStrike" kern="0" noProof="0" dirty="0">
                          <a:solidFill>
                            <a:schemeClr val="tx1">
                              <a:lumMod val="75000"/>
                              <a:lumOff val="25000"/>
                            </a:schemeClr>
                          </a:solidFill>
                          <a:latin typeface="メイリオ"/>
                          <a:ea typeface="メイリオ"/>
                        </a:rPr>
                        <a:t>サイト、</a:t>
                      </a:r>
                      <a:r>
                        <a:rPr lang="en-US" altLang="ja-JP" sz="700" b="0" i="0" u="none" strike="noStrike" kern="0" noProof="0" dirty="0">
                          <a:solidFill>
                            <a:schemeClr val="tx1">
                              <a:lumMod val="75000"/>
                              <a:lumOff val="25000"/>
                            </a:schemeClr>
                          </a:solidFill>
                          <a:latin typeface="メイリオ"/>
                          <a:ea typeface="メイリオ"/>
                        </a:rPr>
                        <a:t>SNS</a:t>
                      </a:r>
                      <a:endParaRPr lang="ja-JP" altLang="en-US" sz="700" b="0" i="0" u="none" strike="noStrike" kern="0" noProof="0" dirty="0">
                        <a:solidFill>
                          <a:schemeClr val="tx1">
                            <a:lumMod val="75000"/>
                            <a:lumOff val="25000"/>
                          </a:schemeClr>
                        </a:solidFill>
                        <a:latin typeface="メイリオ"/>
                        <a:ea typeface="メイリオ"/>
                      </a:endParaRPr>
                    </a:p>
                  </a:txBody>
                  <a:tcPr anchor="ctr">
                    <a:lnL w="6350">
                      <a:noFill/>
                    </a:lnL>
                    <a:lnR w="6350" cap="flat" cmpd="sng" algn="ctr">
                      <a:noFill/>
                      <a:prstDash val="solid"/>
                      <a:round/>
                      <a:headEnd type="none" w="med" len="med"/>
                      <a:tailEnd type="none" w="med" len="med"/>
                    </a:lnR>
                    <a:lnT w="6350">
                      <a:noFill/>
                    </a:lnT>
                    <a:lnB w="6350">
                      <a:noFill/>
                    </a:lnB>
                    <a:lnTlToBr w="12700" cmpd="sng">
                      <a:noFill/>
                      <a:prstDash val="solid"/>
                    </a:lnTlToBr>
                    <a:lnBlToTr w="12700" cmpd="sng">
                      <a:noFill/>
                      <a:prstDash val="solid"/>
                    </a:lnBlToTr>
                    <a:noFill/>
                  </a:tcPr>
                </a:tc>
                <a:extLst>
                  <a:ext uri="{0D108BD9-81ED-4DB2-BD59-A6C34878D82A}">
                    <a16:rowId xmlns:a16="http://schemas.microsoft.com/office/drawing/2014/main" val="709745035"/>
                  </a:ext>
                </a:extLst>
              </a:tr>
            </a:tbl>
          </a:graphicData>
        </a:graphic>
      </p:graphicFrame>
      <p:graphicFrame>
        <p:nvGraphicFramePr>
          <p:cNvPr id="46" name="表 45">
            <a:extLst>
              <a:ext uri="{FF2B5EF4-FFF2-40B4-BE49-F238E27FC236}">
                <a16:creationId xmlns:a16="http://schemas.microsoft.com/office/drawing/2014/main" id="{A06F9508-F284-A597-4248-07190E23C515}"/>
              </a:ext>
            </a:extLst>
          </p:cNvPr>
          <p:cNvGraphicFramePr>
            <a:graphicFrameLocks noGrp="1"/>
          </p:cNvGraphicFramePr>
          <p:nvPr/>
        </p:nvGraphicFramePr>
        <p:xfrm>
          <a:off x="3800209" y="3629512"/>
          <a:ext cx="1479050" cy="581752"/>
        </p:xfrm>
        <a:graphic>
          <a:graphicData uri="http://schemas.openxmlformats.org/drawingml/2006/table">
            <a:tbl>
              <a:tblPr firstRow="1" bandRow="1">
                <a:tableStyleId>{5C22544A-7EE6-4342-B048-85BDC9FD1C3A}</a:tableStyleId>
              </a:tblPr>
              <a:tblGrid>
                <a:gridCol w="1479050">
                  <a:extLst>
                    <a:ext uri="{9D8B030D-6E8A-4147-A177-3AD203B41FA5}">
                      <a16:colId xmlns:a16="http://schemas.microsoft.com/office/drawing/2014/main" val="3563962951"/>
                    </a:ext>
                  </a:extLst>
                </a:gridCol>
              </a:tblGrid>
              <a:tr h="581752">
                <a:tc>
                  <a:txBody>
                    <a:bodyPr/>
                    <a:lstStyle/>
                    <a:p>
                      <a:pPr lvl="0">
                        <a:lnSpc>
                          <a:spcPct val="100000"/>
                        </a:lnSpc>
                        <a:spcAft>
                          <a:spcPct val="0"/>
                        </a:spcAft>
                        <a:buNone/>
                      </a:pPr>
                      <a:r>
                        <a:rPr lang="ja-JP" sz="800" b="1" i="0" u="none" strike="noStrike" kern="0" noProof="0" dirty="0">
                          <a:solidFill>
                            <a:srgbClr val="32568A"/>
                          </a:solidFill>
                          <a:latin typeface="メイリオ"/>
                          <a:ea typeface="メイリオ"/>
                        </a:rPr>
                        <a:t>ネットワーク脆弱性診断</a:t>
                      </a:r>
                      <a:endParaRPr lang="en-US" altLang="ja-JP" sz="800" b="1" i="0" u="none" strike="noStrike" kern="0" noProof="0" dirty="0">
                        <a:solidFill>
                          <a:srgbClr val="32568A"/>
                        </a:solidFill>
                        <a:latin typeface="メイリオ"/>
                        <a:ea typeface="メイリオ"/>
                      </a:endParaRPr>
                    </a:p>
                    <a:p>
                      <a:pPr lvl="0">
                        <a:lnSpc>
                          <a:spcPct val="100000"/>
                        </a:lnSpc>
                        <a:spcAft>
                          <a:spcPct val="0"/>
                        </a:spcAft>
                        <a:buNone/>
                      </a:pPr>
                      <a:r>
                        <a:rPr lang="ja-JP" altLang="en-US" sz="700" b="0" i="0" u="none" strike="noStrike" kern="0" noProof="0" dirty="0">
                          <a:solidFill>
                            <a:schemeClr val="tx1">
                              <a:lumMod val="75000"/>
                              <a:lumOff val="25000"/>
                            </a:schemeClr>
                          </a:solidFill>
                          <a:latin typeface="メイリオ"/>
                          <a:ea typeface="メイリオ"/>
                        </a:rPr>
                        <a:t>診断対象のサーバやネットワーク機器で稼働する</a:t>
                      </a:r>
                      <a:r>
                        <a:rPr lang="en-US" altLang="ja-JP" sz="700" b="0" i="0" u="none" strike="noStrike" kern="0" noProof="0" dirty="0">
                          <a:solidFill>
                            <a:schemeClr val="tx1">
                              <a:lumMod val="75000"/>
                              <a:lumOff val="25000"/>
                            </a:schemeClr>
                          </a:solidFill>
                          <a:latin typeface="メイリオ"/>
                          <a:ea typeface="メイリオ"/>
                        </a:rPr>
                        <a:t>OS</a:t>
                      </a:r>
                      <a:r>
                        <a:rPr lang="ja-JP" altLang="en-US" sz="700" b="0" i="0" u="none" strike="noStrike" kern="0" noProof="0" dirty="0">
                          <a:solidFill>
                            <a:schemeClr val="tx1">
                              <a:lumMod val="75000"/>
                              <a:lumOff val="25000"/>
                            </a:schemeClr>
                          </a:solidFill>
                          <a:latin typeface="メイリオ"/>
                          <a:ea typeface="メイリオ"/>
                        </a:rPr>
                        <a:t>やミドルウェア</a:t>
                      </a:r>
                    </a:p>
                  </a:txBody>
                  <a:tcPr anchor="ctr">
                    <a:lnL w="6350">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a:noFill/>
                    </a:lnB>
                    <a:lnTlToBr w="12700" cmpd="sng">
                      <a:noFill/>
                      <a:prstDash val="solid"/>
                    </a:lnTlToBr>
                    <a:lnBlToTr w="12700" cmpd="sng">
                      <a:noFill/>
                      <a:prstDash val="solid"/>
                    </a:lnBlToTr>
                    <a:noFill/>
                  </a:tcPr>
                </a:tc>
                <a:extLst>
                  <a:ext uri="{0D108BD9-81ED-4DB2-BD59-A6C34878D82A}">
                    <a16:rowId xmlns:a16="http://schemas.microsoft.com/office/drawing/2014/main" val="2210064160"/>
                  </a:ext>
                </a:extLst>
              </a:tr>
            </a:tbl>
          </a:graphicData>
        </a:graphic>
      </p:graphicFrame>
      <p:graphicFrame>
        <p:nvGraphicFramePr>
          <p:cNvPr id="47" name="表 46">
            <a:extLst>
              <a:ext uri="{FF2B5EF4-FFF2-40B4-BE49-F238E27FC236}">
                <a16:creationId xmlns:a16="http://schemas.microsoft.com/office/drawing/2014/main" id="{AFA7EE86-7672-ED25-383F-346639B061AE}"/>
              </a:ext>
            </a:extLst>
          </p:cNvPr>
          <p:cNvGraphicFramePr>
            <a:graphicFrameLocks noGrp="1"/>
          </p:cNvGraphicFramePr>
          <p:nvPr/>
        </p:nvGraphicFramePr>
        <p:xfrm>
          <a:off x="5115241" y="3128928"/>
          <a:ext cx="1479050" cy="337416"/>
        </p:xfrm>
        <a:graphic>
          <a:graphicData uri="http://schemas.openxmlformats.org/drawingml/2006/table">
            <a:tbl>
              <a:tblPr firstRow="1" bandRow="1">
                <a:tableStyleId>{5C22544A-7EE6-4342-B048-85BDC9FD1C3A}</a:tableStyleId>
              </a:tblPr>
              <a:tblGrid>
                <a:gridCol w="1479050">
                  <a:extLst>
                    <a:ext uri="{9D8B030D-6E8A-4147-A177-3AD203B41FA5}">
                      <a16:colId xmlns:a16="http://schemas.microsoft.com/office/drawing/2014/main" val="565501176"/>
                    </a:ext>
                  </a:extLst>
                </a:gridCol>
              </a:tblGrid>
              <a:tr h="337416">
                <a:tc>
                  <a:txBody>
                    <a:bodyPr/>
                    <a:lstStyle/>
                    <a:p>
                      <a:pPr marL="0" marR="0" lvl="0" indent="0" algn="l" defTabSz="914400" rtl="0" eaLnBrk="1" fontAlgn="auto" latinLnBrk="0" hangingPunct="1">
                        <a:lnSpc>
                          <a:spcPct val="100000"/>
                        </a:lnSpc>
                        <a:spcBef>
                          <a:spcPts val="0"/>
                        </a:spcBef>
                        <a:spcAft>
                          <a:spcPct val="0"/>
                        </a:spcAft>
                        <a:buClrTx/>
                        <a:buSzTx/>
                        <a:buFontTx/>
                        <a:buNone/>
                        <a:tabLst/>
                        <a:defRPr/>
                      </a:pPr>
                      <a:r>
                        <a:rPr lang="ja-JP" sz="800" b="1" i="0" u="none" strike="noStrike" kern="0" noProof="0" dirty="0">
                          <a:solidFill>
                            <a:srgbClr val="32568A"/>
                          </a:solidFill>
                          <a:latin typeface="メイリオ"/>
                          <a:ea typeface="メイリオ"/>
                        </a:rPr>
                        <a:t>クラウドセキュリティ診断</a:t>
                      </a:r>
                      <a:endParaRPr lang="en-US" altLang="ja-JP" sz="800" b="1" i="0" u="none" strike="noStrike" kern="0" noProof="0" dirty="0">
                        <a:solidFill>
                          <a:srgbClr val="32568A"/>
                        </a:solidFill>
                        <a:latin typeface="メイリオ"/>
                        <a:ea typeface="メイリオ"/>
                      </a:endParaRPr>
                    </a:p>
                    <a:p>
                      <a:pPr marL="0" marR="0" lvl="0" indent="0" algn="l" defTabSz="914400" rtl="0" eaLnBrk="1" fontAlgn="auto" latinLnBrk="0" hangingPunct="1">
                        <a:lnSpc>
                          <a:spcPct val="100000"/>
                        </a:lnSpc>
                        <a:spcBef>
                          <a:spcPts val="0"/>
                        </a:spcBef>
                        <a:spcAft>
                          <a:spcPct val="0"/>
                        </a:spcAft>
                        <a:buClrTx/>
                        <a:buSzTx/>
                        <a:buFontTx/>
                        <a:buNone/>
                        <a:tabLst/>
                        <a:defRPr/>
                      </a:pPr>
                      <a:r>
                        <a:rPr lang="ja-JP" altLang="en-US" sz="700" b="0" i="0" u="none" strike="noStrike" kern="0" noProof="0" dirty="0">
                          <a:solidFill>
                            <a:schemeClr val="tx1">
                              <a:lumMod val="75000"/>
                              <a:lumOff val="25000"/>
                            </a:schemeClr>
                          </a:solidFill>
                          <a:latin typeface="メイリオ" panose="020B0604030504040204" pitchFamily="50" charset="-128"/>
                          <a:ea typeface="メイリオ" panose="020B0604030504040204" pitchFamily="50" charset="-128"/>
                        </a:rPr>
                        <a:t>クラウドサービスの設定</a:t>
                      </a:r>
                      <a:endParaRPr lang="ja-JP" altLang="en-US" sz="800" b="0" i="0" u="none" strike="noStrike" kern="0" noProof="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6350">
                      <a:noFill/>
                    </a:lnL>
                    <a:lnR w="6350">
                      <a:noFill/>
                    </a:lnR>
                    <a:lnT w="6350">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09745035"/>
                  </a:ext>
                </a:extLst>
              </a:tr>
            </a:tbl>
          </a:graphicData>
        </a:graphic>
      </p:graphicFrame>
      <p:graphicFrame>
        <p:nvGraphicFramePr>
          <p:cNvPr id="48" name="表 47">
            <a:extLst>
              <a:ext uri="{FF2B5EF4-FFF2-40B4-BE49-F238E27FC236}">
                <a16:creationId xmlns:a16="http://schemas.microsoft.com/office/drawing/2014/main" id="{5CB77C3E-8DF0-DC59-AA46-ACB97755AAE2}"/>
              </a:ext>
            </a:extLst>
          </p:cNvPr>
          <p:cNvGraphicFramePr>
            <a:graphicFrameLocks noGrp="1"/>
          </p:cNvGraphicFramePr>
          <p:nvPr/>
        </p:nvGraphicFramePr>
        <p:xfrm>
          <a:off x="5115241" y="3436328"/>
          <a:ext cx="1479050" cy="320040"/>
        </p:xfrm>
        <a:graphic>
          <a:graphicData uri="http://schemas.openxmlformats.org/drawingml/2006/table">
            <a:tbl>
              <a:tblPr firstRow="1" bandRow="1">
                <a:tableStyleId>{5C22544A-7EE6-4342-B048-85BDC9FD1C3A}</a:tableStyleId>
              </a:tblPr>
              <a:tblGrid>
                <a:gridCol w="1479050">
                  <a:extLst>
                    <a:ext uri="{9D8B030D-6E8A-4147-A177-3AD203B41FA5}">
                      <a16:colId xmlns:a16="http://schemas.microsoft.com/office/drawing/2014/main" val="257692823"/>
                    </a:ext>
                  </a:extLst>
                </a:gridCol>
              </a:tblGrid>
              <a:tr h="244336">
                <a:tc>
                  <a:txBody>
                    <a:bodyPr/>
                    <a:lstStyle/>
                    <a:p>
                      <a:pPr marL="0" marR="0" lvl="0" indent="0" algn="l" defTabSz="742862" rtl="0" eaLnBrk="1" fontAlgn="auto" latinLnBrk="0" hangingPunct="1">
                        <a:lnSpc>
                          <a:spcPct val="100000"/>
                        </a:lnSpc>
                        <a:spcBef>
                          <a:spcPts val="0"/>
                        </a:spcBef>
                        <a:spcAft>
                          <a:spcPts val="0"/>
                        </a:spcAft>
                        <a:buClrTx/>
                        <a:buSzTx/>
                        <a:buFontTx/>
                        <a:buNone/>
                        <a:tabLst/>
                        <a:defRPr/>
                      </a:pPr>
                      <a:r>
                        <a:rPr lang="ja-JP" sz="800" b="1" i="0" u="none" strike="noStrike" kern="0" noProof="0" dirty="0">
                          <a:solidFill>
                            <a:srgbClr val="32568A"/>
                          </a:solidFill>
                          <a:latin typeface="メイリオ"/>
                          <a:ea typeface="メイリオ"/>
                        </a:rPr>
                        <a:t>サイバーリスク健康診断</a:t>
                      </a:r>
                      <a:endParaRPr lang="en-US" altLang="ja-JP" sz="800" b="1" i="0" u="none" strike="noStrike" kern="0" noProof="0" dirty="0">
                        <a:solidFill>
                          <a:srgbClr val="32568A"/>
                        </a:solidFill>
                        <a:latin typeface="メイリオ"/>
                        <a:ea typeface="メイリオ"/>
                      </a:endParaRPr>
                    </a:p>
                    <a:p>
                      <a:pPr marL="0" marR="0" lvl="0" indent="0" algn="l" defTabSz="742862" rtl="0" eaLnBrk="1" fontAlgn="auto" latinLnBrk="0" hangingPunct="1">
                        <a:lnSpc>
                          <a:spcPct val="100000"/>
                        </a:lnSpc>
                        <a:spcBef>
                          <a:spcPts val="0"/>
                        </a:spcBef>
                        <a:spcAft>
                          <a:spcPts val="0"/>
                        </a:spcAft>
                        <a:buClrTx/>
                        <a:buSzTx/>
                        <a:buFontTx/>
                        <a:buNone/>
                        <a:tabLst/>
                        <a:defRPr/>
                      </a:pPr>
                      <a:r>
                        <a:rPr lang="ja-JP" altLang="en-US" sz="700" b="0" i="0" u="none" strike="noStrike" kern="0" noProof="0" dirty="0">
                          <a:solidFill>
                            <a:schemeClr val="tx1">
                              <a:lumMod val="75000"/>
                              <a:lumOff val="25000"/>
                            </a:schemeClr>
                          </a:solidFill>
                          <a:latin typeface="メイリオ"/>
                          <a:ea typeface="メイリオ"/>
                        </a:rPr>
                        <a:t>自社の外部公開資産</a:t>
                      </a:r>
                    </a:p>
                  </a:txBody>
                  <a:tcPr anchor="ctr">
                    <a:lnL w="6350">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64282"/>
                  </a:ext>
                </a:extLst>
              </a:tr>
            </a:tbl>
          </a:graphicData>
        </a:graphic>
      </p:graphicFrame>
      <p:graphicFrame>
        <p:nvGraphicFramePr>
          <p:cNvPr id="51" name="表 50">
            <a:extLst>
              <a:ext uri="{FF2B5EF4-FFF2-40B4-BE49-F238E27FC236}">
                <a16:creationId xmlns:a16="http://schemas.microsoft.com/office/drawing/2014/main" id="{D9709569-0B22-797E-0B49-5EC95F4D41E7}"/>
              </a:ext>
            </a:extLst>
          </p:cNvPr>
          <p:cNvGraphicFramePr>
            <a:graphicFrameLocks noGrp="1"/>
          </p:cNvGraphicFramePr>
          <p:nvPr/>
        </p:nvGraphicFramePr>
        <p:xfrm>
          <a:off x="5115241" y="3752719"/>
          <a:ext cx="1479050" cy="441960"/>
        </p:xfrm>
        <a:graphic>
          <a:graphicData uri="http://schemas.openxmlformats.org/drawingml/2006/table">
            <a:tbl>
              <a:tblPr firstRow="1" bandRow="1">
                <a:tableStyleId>{5C22544A-7EE6-4342-B048-85BDC9FD1C3A}</a:tableStyleId>
              </a:tblPr>
              <a:tblGrid>
                <a:gridCol w="1479050">
                  <a:extLst>
                    <a:ext uri="{9D8B030D-6E8A-4147-A177-3AD203B41FA5}">
                      <a16:colId xmlns:a16="http://schemas.microsoft.com/office/drawing/2014/main" val="257692823"/>
                    </a:ext>
                  </a:extLst>
                </a:gridCol>
              </a:tblGrid>
              <a:tr h="337416">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800" b="1" i="0" u="none" strike="noStrike" dirty="0">
                          <a:solidFill>
                            <a:srgbClr val="32568A"/>
                          </a:solidFill>
                          <a:effectLst/>
                          <a:ea typeface="メイリオ"/>
                        </a:rPr>
                        <a:t>グループセキュリティ</a:t>
                      </a:r>
                      <a:endParaRPr lang="en-US" altLang="ja-JP" sz="800" b="1" i="0" u="none" strike="noStrike" dirty="0">
                        <a:solidFill>
                          <a:srgbClr val="32568A"/>
                        </a:solidFill>
                        <a:effectLst/>
                        <a:ea typeface="メイリオ"/>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ja-JP" altLang="en-US" sz="800" b="1" i="0" u="none" strike="noStrike" dirty="0">
                          <a:solidFill>
                            <a:srgbClr val="32568A"/>
                          </a:solidFill>
                          <a:effectLst/>
                          <a:ea typeface="メイリオ"/>
                        </a:rPr>
                        <a:t>レポーティング</a:t>
                      </a:r>
                      <a:endParaRPr lang="ja-JP" altLang="en-US" sz="800" b="0" i="0" dirty="0">
                        <a:solidFill>
                          <a:srgbClr val="000000"/>
                        </a:solidFill>
                        <a:effectLst/>
                      </a:endParaRPr>
                    </a:p>
                    <a:p>
                      <a:pPr algn="l" rtl="0" fontAlgn="base"/>
                      <a:r>
                        <a:rPr lang="ja-JP" altLang="en-US" sz="700" b="0" i="0" u="none" strike="noStrike" dirty="0">
                          <a:solidFill>
                            <a:srgbClr val="404040"/>
                          </a:solidFill>
                          <a:effectLst/>
                          <a:ea typeface="メイリオ"/>
                        </a:rPr>
                        <a:t>グループ会社の外部公開資産</a:t>
                      </a:r>
                      <a:endParaRPr lang="ja-JP" altLang="en-US" sz="700" b="0" i="0" dirty="0">
                        <a:solidFill>
                          <a:srgbClr val="000000"/>
                        </a:solidFill>
                        <a:effectLst/>
                        <a:latin typeface="メイリオ"/>
                      </a:endParaRPr>
                    </a:p>
                  </a:txBody>
                  <a:tcPr anchor="ctr">
                    <a:lnL w="6350">
                      <a:noFill/>
                    </a:lnL>
                    <a:lnR w="6350">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6043547"/>
                  </a:ext>
                </a:extLst>
              </a:tr>
            </a:tbl>
          </a:graphicData>
        </a:graphic>
      </p:graphicFrame>
      <p:cxnSp>
        <p:nvCxnSpPr>
          <p:cNvPr id="59" name="直線コネクタ 58">
            <a:extLst>
              <a:ext uri="{FF2B5EF4-FFF2-40B4-BE49-F238E27FC236}">
                <a16:creationId xmlns:a16="http://schemas.microsoft.com/office/drawing/2014/main" id="{87A766F6-0DB5-339F-DB3A-1A7642700D0C}"/>
              </a:ext>
            </a:extLst>
          </p:cNvPr>
          <p:cNvCxnSpPr>
            <a:cxnSpLocks/>
          </p:cNvCxnSpPr>
          <p:nvPr/>
        </p:nvCxnSpPr>
        <p:spPr>
          <a:xfrm>
            <a:off x="3694257" y="1651399"/>
            <a:ext cx="0" cy="504000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6596B476-7A7B-6E72-DD79-663A8244C406}"/>
              </a:ext>
            </a:extLst>
          </p:cNvPr>
          <p:cNvSpPr txBox="1"/>
          <p:nvPr/>
        </p:nvSpPr>
        <p:spPr>
          <a:xfrm>
            <a:off x="3751271" y="5070401"/>
            <a:ext cx="2813217" cy="630942"/>
          </a:xfrm>
          <a:prstGeom prst="rect">
            <a:avLst/>
          </a:prstGeom>
          <a:noFill/>
        </p:spPr>
        <p:txBody>
          <a:bodyPr wrap="square" rtlCol="0">
            <a:spAutoFit/>
          </a:bodyPr>
          <a:lstStyle/>
          <a:p>
            <a:pPr algn="l">
              <a:lnSpc>
                <a:spcPct val="150000"/>
              </a:lnSpc>
              <a:buClr>
                <a:schemeClr val="accent1"/>
              </a:buClr>
              <a:buSzPct val="110000"/>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ネットワーク機器に流れるトラフィックを基に、</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AI</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がネットワークに接続したデバイスやユーザーの行動パターンを学習・分析。未知のサイバー攻撃を検知します。</a:t>
            </a:r>
          </a:p>
        </p:txBody>
      </p:sp>
      <p:grpSp>
        <p:nvGrpSpPr>
          <p:cNvPr id="86" name="グループ化 85">
            <a:extLst>
              <a:ext uri="{FF2B5EF4-FFF2-40B4-BE49-F238E27FC236}">
                <a16:creationId xmlns:a16="http://schemas.microsoft.com/office/drawing/2014/main" id="{8B559BBE-F278-528F-0860-3809B6A38AEC}"/>
              </a:ext>
            </a:extLst>
          </p:cNvPr>
          <p:cNvGrpSpPr/>
          <p:nvPr/>
        </p:nvGrpSpPr>
        <p:grpSpPr>
          <a:xfrm>
            <a:off x="3631024" y="4582757"/>
            <a:ext cx="3053710" cy="558480"/>
            <a:chOff x="3543940" y="3769961"/>
            <a:chExt cx="3053710" cy="558480"/>
          </a:xfrm>
        </p:grpSpPr>
        <p:pic>
          <p:nvPicPr>
            <p:cNvPr id="63" name="図 62" descr="図形&#10;&#10;中程度の精度で自動的に生成された説明">
              <a:extLst>
                <a:ext uri="{FF2B5EF4-FFF2-40B4-BE49-F238E27FC236}">
                  <a16:creationId xmlns:a16="http://schemas.microsoft.com/office/drawing/2014/main" id="{85C9F965-1C4E-1E0D-DB15-0643F0A8E02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372" y="3769961"/>
              <a:ext cx="1688847" cy="317503"/>
            </a:xfrm>
            <a:prstGeom prst="rect">
              <a:avLst/>
            </a:prstGeom>
          </p:spPr>
        </p:pic>
        <p:sp>
          <p:nvSpPr>
            <p:cNvPr id="78" name="テキスト プレースホルダー 14">
              <a:extLst>
                <a:ext uri="{FF2B5EF4-FFF2-40B4-BE49-F238E27FC236}">
                  <a16:creationId xmlns:a16="http://schemas.microsoft.com/office/drawing/2014/main" id="{C6541AF2-2511-0AAF-C823-73876A982218}"/>
                </a:ext>
              </a:extLst>
            </p:cNvPr>
            <p:cNvSpPr txBox="1">
              <a:spLocks/>
            </p:cNvSpPr>
            <p:nvPr/>
          </p:nvSpPr>
          <p:spPr>
            <a:xfrm>
              <a:off x="3543940" y="4035570"/>
              <a:ext cx="3053710" cy="292871"/>
            </a:xfrm>
            <a:prstGeom prst="rect">
              <a:avLst/>
            </a:prstGeom>
          </p:spPr>
          <p:txBody>
            <a:bodyPr anchor="ct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spcAft>
                  <a:spcPts val="0"/>
                </a:spcAft>
                <a:buNone/>
              </a:pPr>
              <a:r>
                <a:rPr lang="ja-JP" altLang="en-US" sz="700" b="1" dirty="0">
                  <a:solidFill>
                    <a:schemeClr val="tx1">
                      <a:lumMod val="75000"/>
                      <a:lumOff val="25000"/>
                    </a:schemeClr>
                  </a:solidFill>
                </a:rPr>
                <a:t>ﾈｯﾄﾜｰｸ脅威検知ﾊﾟｯｹｰｼﾞ </a:t>
              </a:r>
              <a:r>
                <a:rPr lang="en-US" altLang="ja-JP" sz="700" b="1" dirty="0">
                  <a:solidFill>
                    <a:schemeClr val="tx1">
                      <a:lumMod val="75000"/>
                      <a:lumOff val="25000"/>
                    </a:schemeClr>
                  </a:solidFill>
                </a:rPr>
                <a:t>powered by Darktrace</a:t>
              </a:r>
            </a:p>
          </p:txBody>
        </p:sp>
      </p:grpSp>
      <p:sp>
        <p:nvSpPr>
          <p:cNvPr id="79" name="テキスト ボックス 78">
            <a:extLst>
              <a:ext uri="{FF2B5EF4-FFF2-40B4-BE49-F238E27FC236}">
                <a16:creationId xmlns:a16="http://schemas.microsoft.com/office/drawing/2014/main" id="{970894AA-23AB-AE9C-9F51-F9D4B4DA364D}"/>
              </a:ext>
            </a:extLst>
          </p:cNvPr>
          <p:cNvSpPr txBox="1"/>
          <p:nvPr/>
        </p:nvSpPr>
        <p:spPr>
          <a:xfrm>
            <a:off x="3823712" y="5692347"/>
            <a:ext cx="2668335" cy="815608"/>
          </a:xfrm>
          <a:prstGeom prst="rect">
            <a:avLst/>
          </a:prstGeom>
          <a:noFill/>
        </p:spPr>
        <p:txBody>
          <a:bodyPr wrap="square" rtlCol="0">
            <a:spAutoFit/>
          </a:bodyPr>
          <a:lstStyle/>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「教師なし機械学習」 により自社環境固有のユーザやデバイスの⽣活パターンを常に分析</a:t>
            </a: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アプライアンス型で最短</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1</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時間で簡単に導入可能</a:t>
            </a:r>
            <a:endPar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endParaRPr>
          </a:p>
          <a:p>
            <a:pPr marL="171450" indent="-171450" algn="l">
              <a:lnSpc>
                <a:spcPct val="150000"/>
              </a:lnSpc>
              <a:buClr>
                <a:schemeClr val="tx1">
                  <a:lumMod val="75000"/>
                  <a:lumOff val="25000"/>
                </a:schemeClr>
              </a:buClr>
              <a:buSzPct val="110000"/>
              <a:buFont typeface="Arial" panose="020B0604020202020204" pitchFamily="34" charset="0"/>
              <a:buChar char="•"/>
            </a:pP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3D</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グラフィックで複雑な業務環境をビジュアル化</a:t>
            </a:r>
          </a:p>
        </p:txBody>
      </p:sp>
      <p:sp>
        <p:nvSpPr>
          <p:cNvPr id="82" name="テキスト ボックス 81">
            <a:extLst>
              <a:ext uri="{FF2B5EF4-FFF2-40B4-BE49-F238E27FC236}">
                <a16:creationId xmlns:a16="http://schemas.microsoft.com/office/drawing/2014/main" id="{0C66EE14-88F3-1774-5E27-7C8E808E936A}"/>
              </a:ext>
            </a:extLst>
          </p:cNvPr>
          <p:cNvSpPr txBox="1"/>
          <p:nvPr/>
        </p:nvSpPr>
        <p:spPr>
          <a:xfrm>
            <a:off x="803358" y="5064014"/>
            <a:ext cx="2813217" cy="630942"/>
          </a:xfrm>
          <a:prstGeom prst="rect">
            <a:avLst/>
          </a:prstGeom>
          <a:noFill/>
        </p:spPr>
        <p:txBody>
          <a:bodyPr wrap="square" rtlCol="0">
            <a:spAutoFit/>
          </a:bodyPr>
          <a:lstStyle/>
          <a:p>
            <a:pPr algn="l">
              <a:lnSpc>
                <a:spcPct val="150000"/>
              </a:lnSpc>
            </a:pPr>
            <a:r>
              <a:rPr lang="en-US" altLang="ja-JP" sz="800" b="0" i="0" dirty="0">
                <a:solidFill>
                  <a:srgbClr val="333333"/>
                </a:solidFill>
                <a:effectLst/>
                <a:latin typeface="メイリオ" panose="020B0604030504040204" pitchFamily="50" charset="-128"/>
                <a:ea typeface="メイリオ" panose="020B0604030504040204" pitchFamily="50" charset="-128"/>
              </a:rPr>
              <a:t>AI</a:t>
            </a:r>
            <a:r>
              <a:rPr lang="ja-JP" altLang="en-US" sz="800" b="0" i="0" dirty="0">
                <a:solidFill>
                  <a:srgbClr val="333333"/>
                </a:solidFill>
                <a:effectLst/>
                <a:latin typeface="メイリオ" panose="020B0604030504040204" pitchFamily="50" charset="-128"/>
                <a:ea typeface="メイリオ" panose="020B0604030504040204" pitchFamily="50" charset="-128"/>
              </a:rPr>
              <a:t>によるこれまでにない検知方式を採用したアンチウイルス。シグネチャレスでパッチの有無に左右されないため、未知のマルウェアにも即対応が可能です。</a:t>
            </a:r>
          </a:p>
        </p:txBody>
      </p:sp>
      <p:sp>
        <p:nvSpPr>
          <p:cNvPr id="84" name="テキスト ボックス 83">
            <a:extLst>
              <a:ext uri="{FF2B5EF4-FFF2-40B4-BE49-F238E27FC236}">
                <a16:creationId xmlns:a16="http://schemas.microsoft.com/office/drawing/2014/main" id="{59A8E72F-93DA-4F04-5928-D1349EE5750F}"/>
              </a:ext>
            </a:extLst>
          </p:cNvPr>
          <p:cNvSpPr txBox="1"/>
          <p:nvPr/>
        </p:nvSpPr>
        <p:spPr>
          <a:xfrm>
            <a:off x="875799" y="5685960"/>
            <a:ext cx="2668335" cy="815608"/>
          </a:xfrm>
          <a:prstGeom prst="rect">
            <a:avLst/>
          </a:prstGeom>
          <a:noFill/>
        </p:spPr>
        <p:txBody>
          <a:bodyPr wrap="square" rtlCol="0">
            <a:spAutoFit/>
          </a:bodyPr>
          <a:lstStyle/>
          <a:p>
            <a:pPr marL="171450" indent="-171450" algn="l">
              <a:lnSpc>
                <a:spcPct val="150000"/>
              </a:lnSpc>
              <a:buClr>
                <a:schemeClr val="tx1">
                  <a:lumMod val="75000"/>
                  <a:lumOff val="25000"/>
                </a:schemeClr>
              </a:buClr>
              <a:buSzPct val="110000"/>
              <a:buFont typeface="Arial" panose="020B0604020202020204" pitchFamily="34" charset="0"/>
              <a:buChar char="•"/>
            </a:pP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AI</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による機械学習の特許技術でマルウェア検知率</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99</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％を実現</a:t>
            </a:r>
            <a:r>
              <a:rPr lang="en-US" altLang="ja-JP" sz="500" dirty="0">
                <a:solidFill>
                  <a:schemeClr val="tx1">
                    <a:lumMod val="75000"/>
                    <a:lumOff val="25000"/>
                  </a:schemeClr>
                </a:solidFill>
                <a:latin typeface="メイリオ" panose="020B0604030504040204" pitchFamily="50" charset="-128"/>
                <a:ea typeface="メイリオ" panose="020B0604030504040204" pitchFamily="50" charset="-128"/>
              </a:rPr>
              <a:t>※</a:t>
            </a: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パターンファイルの更新不要</a:t>
            </a: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クラウド型でサーバ構築やメンテナンス不要</a:t>
            </a:r>
          </a:p>
        </p:txBody>
      </p:sp>
      <p:pic>
        <p:nvPicPr>
          <p:cNvPr id="50" name="図 49">
            <a:extLst>
              <a:ext uri="{FF2B5EF4-FFF2-40B4-BE49-F238E27FC236}">
                <a16:creationId xmlns:a16="http://schemas.microsoft.com/office/drawing/2014/main" id="{6C02C87D-D932-6320-D334-9F0D2BEEC4E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63332" y="4641522"/>
            <a:ext cx="1693268" cy="363504"/>
          </a:xfrm>
          <a:prstGeom prst="rect">
            <a:avLst/>
          </a:prstGeom>
        </p:spPr>
      </p:pic>
      <p:sp>
        <p:nvSpPr>
          <p:cNvPr id="77" name="テキスト ボックス 76">
            <a:extLst>
              <a:ext uri="{FF2B5EF4-FFF2-40B4-BE49-F238E27FC236}">
                <a16:creationId xmlns:a16="http://schemas.microsoft.com/office/drawing/2014/main" id="{6B2A56C7-DE86-7111-E878-71583033F9DD}"/>
              </a:ext>
            </a:extLst>
          </p:cNvPr>
          <p:cNvSpPr txBox="1"/>
          <p:nvPr/>
        </p:nvSpPr>
        <p:spPr>
          <a:xfrm>
            <a:off x="1144053" y="6375984"/>
            <a:ext cx="2503587" cy="226985"/>
          </a:xfrm>
          <a:prstGeom prst="rect">
            <a:avLst/>
          </a:prstGeom>
          <a:noFill/>
        </p:spPr>
        <p:txBody>
          <a:bodyPr wrap="square" rtlCol="0">
            <a:spAutoFit/>
          </a:bodyPr>
          <a:lstStyle/>
          <a:p>
            <a:pPr algn="r">
              <a:lnSpc>
                <a:spcPct val="200000"/>
              </a:lnSpc>
              <a:buClr>
                <a:schemeClr val="accent1"/>
              </a:buClr>
              <a:buSzPct val="110000"/>
            </a:pPr>
            <a:r>
              <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2018 NSS Labs Advanced Endpoint Protection Test</a:t>
            </a:r>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結果より</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99" name="直線コネクタ 98">
            <a:extLst>
              <a:ext uri="{FF2B5EF4-FFF2-40B4-BE49-F238E27FC236}">
                <a16:creationId xmlns:a16="http://schemas.microsoft.com/office/drawing/2014/main" id="{4BD2AFEC-AEF2-3F39-6F1F-DAE99D26C444}"/>
              </a:ext>
            </a:extLst>
          </p:cNvPr>
          <p:cNvCxnSpPr>
            <a:cxnSpLocks/>
          </p:cNvCxnSpPr>
          <p:nvPr/>
        </p:nvCxnSpPr>
        <p:spPr>
          <a:xfrm>
            <a:off x="781154" y="1651399"/>
            <a:ext cx="0" cy="504000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a:extLst>
              <a:ext uri="{FF2B5EF4-FFF2-40B4-BE49-F238E27FC236}">
                <a16:creationId xmlns:a16="http://schemas.microsoft.com/office/drawing/2014/main" id="{6D0DC29B-478E-C0D1-3C9A-2CC044DB8F9E}"/>
              </a:ext>
            </a:extLst>
          </p:cNvPr>
          <p:cNvCxnSpPr>
            <a:cxnSpLocks/>
          </p:cNvCxnSpPr>
          <p:nvPr/>
        </p:nvCxnSpPr>
        <p:spPr>
          <a:xfrm>
            <a:off x="6607360" y="1651399"/>
            <a:ext cx="0" cy="504000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
        <p:nvSpPr>
          <p:cNvPr id="103" name="四角形: 角を丸くする 102">
            <a:extLst>
              <a:ext uri="{FF2B5EF4-FFF2-40B4-BE49-F238E27FC236}">
                <a16:creationId xmlns:a16="http://schemas.microsoft.com/office/drawing/2014/main" id="{99CABE4F-7934-D71A-5CC5-3C87FC2D52C4}"/>
              </a:ext>
            </a:extLst>
          </p:cNvPr>
          <p:cNvSpPr/>
          <p:nvPr/>
        </p:nvSpPr>
        <p:spPr>
          <a:xfrm>
            <a:off x="244475" y="7521032"/>
            <a:ext cx="6359867" cy="904419"/>
          </a:xfrm>
          <a:prstGeom prst="roundRect">
            <a:avLst>
              <a:gd name="adj" fmla="val 0"/>
            </a:avLst>
          </a:prstGeom>
          <a:solidFill>
            <a:schemeClr val="bg1">
              <a:lumMod val="65000"/>
              <a:alpha val="12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a:extLst>
              <a:ext uri="{FF2B5EF4-FFF2-40B4-BE49-F238E27FC236}">
                <a16:creationId xmlns:a16="http://schemas.microsoft.com/office/drawing/2014/main" id="{EE8DEAA9-FD59-00C0-CE3D-C4896F1A8F5E}"/>
              </a:ext>
            </a:extLst>
          </p:cNvPr>
          <p:cNvSpPr txBox="1"/>
          <p:nvPr/>
        </p:nvSpPr>
        <p:spPr>
          <a:xfrm>
            <a:off x="291982" y="7176772"/>
            <a:ext cx="6253157" cy="325089"/>
          </a:xfrm>
          <a:prstGeom prst="rect">
            <a:avLst/>
          </a:prstGeom>
          <a:noFill/>
        </p:spPr>
        <p:txBody>
          <a:bodyPr wrap="square" rtlCol="0">
            <a:spAutoFit/>
          </a:bodyPr>
          <a:lstStyle/>
          <a:p>
            <a:pPr algn="l">
              <a:lnSpc>
                <a:spcPct val="150000"/>
              </a:lnSpc>
              <a:buClr>
                <a:schemeClr val="accent1"/>
              </a:buClr>
              <a:buSzPct val="110000"/>
            </a:pP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セキュリティスコアリングサービスで</a:t>
            </a:r>
            <a:r>
              <a:rPr lang="ja-JP" altLang="en-US" sz="1050" b="1" dirty="0">
                <a:solidFill>
                  <a:srgbClr val="FF4B4B"/>
                </a:solidFill>
                <a:latin typeface="メイリオ" panose="020B0604030504040204" pitchFamily="50" charset="-128"/>
                <a:ea typeface="メイリオ" panose="020B0604030504040204" pitchFamily="50" charset="-128"/>
              </a:rPr>
              <a:t>サプライチェーンの脆弱性</a:t>
            </a:r>
            <a:r>
              <a:rPr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をチェックしましょう！</a:t>
            </a:r>
          </a:p>
        </p:txBody>
      </p:sp>
      <p:sp>
        <p:nvSpPr>
          <p:cNvPr id="108" name="テキスト ボックス 107">
            <a:extLst>
              <a:ext uri="{FF2B5EF4-FFF2-40B4-BE49-F238E27FC236}">
                <a16:creationId xmlns:a16="http://schemas.microsoft.com/office/drawing/2014/main" id="{BA821372-0C54-A753-86DA-B027F62A08E0}"/>
              </a:ext>
            </a:extLst>
          </p:cNvPr>
          <p:cNvSpPr txBox="1"/>
          <p:nvPr/>
        </p:nvSpPr>
        <p:spPr>
          <a:xfrm>
            <a:off x="2948592" y="7566732"/>
            <a:ext cx="3537643" cy="261610"/>
          </a:xfrm>
          <a:prstGeom prst="rect">
            <a:avLst/>
          </a:prstGeom>
          <a:noFill/>
        </p:spPr>
        <p:txBody>
          <a:bodyPr wrap="square">
            <a:spAutoFit/>
          </a:bodyPr>
          <a:lstStyle/>
          <a:p>
            <a:pPr marL="85725" marR="33020" indent="0" algn="l" defTabSz="914400" rtl="0" eaLnBrk="1" latinLnBrk="0" hangingPunct="1">
              <a:lnSpc>
                <a:spcPct val="150000"/>
              </a:lnSpc>
              <a:spcBef>
                <a:spcPts val="0"/>
              </a:spcBef>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サプライチェーンのサイバーリスクを総合的に可視化・管理できます。</a:t>
            </a:r>
            <a:endParaRPr kumimoji="1" lang="ja-JP" altLang="en-US" sz="800" kern="1200" dirty="0">
              <a:solidFill>
                <a:schemeClr val="tx1">
                  <a:lumMod val="75000"/>
                  <a:lumOff val="25000"/>
                </a:schemeClr>
              </a:solidFill>
              <a:latin typeface="メイリオ" panose="020B0604030504040204" pitchFamily="50" charset="-128"/>
              <a:ea typeface="メイリオ" panose="020B0604030504040204" pitchFamily="50" charset="-128"/>
            </a:endParaRPr>
          </a:p>
        </p:txBody>
      </p:sp>
      <p:sp>
        <p:nvSpPr>
          <p:cNvPr id="110" name="テキスト プレースホルダー 1">
            <a:extLst>
              <a:ext uri="{FF2B5EF4-FFF2-40B4-BE49-F238E27FC236}">
                <a16:creationId xmlns:a16="http://schemas.microsoft.com/office/drawing/2014/main" id="{4519607C-0978-3535-E1B7-CFD6592434B0}"/>
              </a:ext>
            </a:extLst>
          </p:cNvPr>
          <p:cNvSpPr txBox="1">
            <a:spLocks/>
          </p:cNvSpPr>
          <p:nvPr/>
        </p:nvSpPr>
        <p:spPr>
          <a:xfrm>
            <a:off x="255430" y="1014613"/>
            <a:ext cx="6371998" cy="97047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lnSpc>
                <a:spcPct val="150000"/>
              </a:lnSpc>
              <a:spcBef>
                <a:spcPts val="0"/>
              </a:spcBef>
              <a:spcAft>
                <a:spcPts val="0"/>
              </a:spcAft>
              <a:buNone/>
            </a:pPr>
            <a:r>
              <a:rPr lang="en-US" altLang="ja-JP" sz="1050" dirty="0">
                <a:solidFill>
                  <a:schemeClr val="tx1">
                    <a:lumMod val="75000"/>
                    <a:lumOff val="25000"/>
                  </a:schemeClr>
                </a:solidFill>
              </a:rPr>
              <a:t>LANSCOPE</a:t>
            </a:r>
            <a:r>
              <a:rPr lang="ja-JP" altLang="en-US" sz="1050" dirty="0">
                <a:solidFill>
                  <a:schemeClr val="tx1">
                    <a:lumMod val="75000"/>
                    <a:lumOff val="25000"/>
                  </a:schemeClr>
                </a:solidFill>
              </a:rPr>
              <a:t>シリーズは、エンドポイントの</a:t>
            </a:r>
            <a:r>
              <a:rPr lang="en-US" altLang="ja-JP" sz="1050" dirty="0">
                <a:solidFill>
                  <a:schemeClr val="tx1">
                    <a:lumMod val="75000"/>
                    <a:lumOff val="25000"/>
                  </a:schemeClr>
                </a:solidFill>
              </a:rPr>
              <a:t>IT</a:t>
            </a:r>
            <a:r>
              <a:rPr lang="ja-JP" altLang="en-US" sz="1050" dirty="0">
                <a:solidFill>
                  <a:schemeClr val="tx1">
                    <a:lumMod val="75000"/>
                    <a:lumOff val="25000"/>
                  </a:schemeClr>
                </a:solidFill>
              </a:rPr>
              <a:t>資産管理・情報漏えい対策から、ウイルス対策、</a:t>
            </a:r>
            <a:endParaRPr lang="en-US" altLang="ja-JP" sz="1050" dirty="0">
              <a:solidFill>
                <a:schemeClr val="tx1">
                  <a:lumMod val="75000"/>
                  <a:lumOff val="25000"/>
                </a:schemeClr>
              </a:solidFill>
            </a:endParaRPr>
          </a:p>
          <a:p>
            <a:pPr marL="0" indent="0" algn="ctr" fontAlgn="auto">
              <a:lnSpc>
                <a:spcPct val="150000"/>
              </a:lnSpc>
              <a:spcBef>
                <a:spcPts val="0"/>
              </a:spcBef>
              <a:spcAft>
                <a:spcPts val="0"/>
              </a:spcAft>
              <a:buNone/>
            </a:pPr>
            <a:r>
              <a:rPr lang="ja-JP" altLang="en-US" sz="1050" dirty="0">
                <a:solidFill>
                  <a:schemeClr val="tx1">
                    <a:lumMod val="75000"/>
                    <a:lumOff val="25000"/>
                  </a:schemeClr>
                </a:solidFill>
              </a:rPr>
              <a:t>セキュリティ診断まで、サイバーセキュリティにかかわる様々な課題を解決します。</a:t>
            </a:r>
          </a:p>
        </p:txBody>
      </p:sp>
      <p:grpSp>
        <p:nvGrpSpPr>
          <p:cNvPr id="17" name="グループ化 16">
            <a:extLst>
              <a:ext uri="{FF2B5EF4-FFF2-40B4-BE49-F238E27FC236}">
                <a16:creationId xmlns:a16="http://schemas.microsoft.com/office/drawing/2014/main" id="{43097144-0394-5645-27C7-08AEDA4D2423}"/>
              </a:ext>
            </a:extLst>
          </p:cNvPr>
          <p:cNvGrpSpPr/>
          <p:nvPr/>
        </p:nvGrpSpPr>
        <p:grpSpPr>
          <a:xfrm>
            <a:off x="193620" y="6865458"/>
            <a:ext cx="2328165" cy="438855"/>
            <a:chOff x="41220" y="6817833"/>
            <a:chExt cx="2328165" cy="438855"/>
          </a:xfrm>
        </p:grpSpPr>
        <p:pic>
          <p:nvPicPr>
            <p:cNvPr id="16" name="図 15" descr="四角形&#10;&#10;低い精度で自動的に生成された説明">
              <a:extLst>
                <a:ext uri="{FF2B5EF4-FFF2-40B4-BE49-F238E27FC236}">
                  <a16:creationId xmlns:a16="http://schemas.microsoft.com/office/drawing/2014/main" id="{C81BA95B-6159-90F2-5AA0-DBFCB3FF1212}"/>
                </a:ext>
              </a:extLst>
            </p:cNvPr>
            <p:cNvPicPr>
              <a:picLocks noChangeAspect="1"/>
            </p:cNvPicPr>
            <p:nvPr/>
          </p:nvPicPr>
          <p:blipFill>
            <a:blip r:embed="rId5">
              <a:lum bright="70000" contrast="-70000"/>
              <a:extLst>
                <a:ext uri="{28A0092B-C50C-407E-A947-70E740481C1C}">
                  <a14:useLocalDpi xmlns:a14="http://schemas.microsoft.com/office/drawing/2010/main" val="0"/>
                </a:ext>
              </a:extLst>
            </a:blip>
            <a:stretch>
              <a:fillRect/>
            </a:stretch>
          </p:blipFill>
          <p:spPr>
            <a:xfrm>
              <a:off x="47612" y="6817833"/>
              <a:ext cx="2272155" cy="368339"/>
            </a:xfrm>
            <a:prstGeom prst="rect">
              <a:avLst/>
            </a:prstGeom>
          </p:spPr>
        </p:pic>
        <p:sp>
          <p:nvSpPr>
            <p:cNvPr id="105" name="テキスト プレースホルダー 1">
              <a:extLst>
                <a:ext uri="{FF2B5EF4-FFF2-40B4-BE49-F238E27FC236}">
                  <a16:creationId xmlns:a16="http://schemas.microsoft.com/office/drawing/2014/main" id="{843DE774-D04E-9C80-F73C-8E79BEE5895D}"/>
                </a:ext>
              </a:extLst>
            </p:cNvPr>
            <p:cNvSpPr txBox="1">
              <a:spLocks/>
            </p:cNvSpPr>
            <p:nvPr/>
          </p:nvSpPr>
          <p:spPr>
            <a:xfrm>
              <a:off x="41220" y="6884278"/>
              <a:ext cx="2328165" cy="37241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spcAft>
                  <a:spcPts val="0"/>
                </a:spcAft>
                <a:buNone/>
              </a:pPr>
              <a:r>
                <a:rPr lang="ja-JP" altLang="en-US" sz="1000" dirty="0">
                  <a:solidFill>
                    <a:schemeClr val="tx1">
                      <a:lumMod val="75000"/>
                      <a:lumOff val="25000"/>
                    </a:schemeClr>
                  </a:solidFill>
                </a:rPr>
                <a:t>自社の対策は万全という方は</a:t>
              </a:r>
              <a:r>
                <a:rPr lang="en-US" altLang="ja-JP" sz="1000" dirty="0">
                  <a:solidFill>
                    <a:schemeClr val="tx1">
                      <a:lumMod val="75000"/>
                      <a:lumOff val="25000"/>
                    </a:schemeClr>
                  </a:solidFill>
                </a:rPr>
                <a:t>…</a:t>
              </a:r>
              <a:endParaRPr lang="ja-JP" altLang="en-US" sz="1000" dirty="0">
                <a:solidFill>
                  <a:schemeClr val="tx1">
                    <a:lumMod val="75000"/>
                    <a:lumOff val="25000"/>
                  </a:schemeClr>
                </a:solidFill>
              </a:endParaRPr>
            </a:p>
          </p:txBody>
        </p:sp>
      </p:grpSp>
      <p:grpSp>
        <p:nvGrpSpPr>
          <p:cNvPr id="18" name="グループ化 17">
            <a:extLst>
              <a:ext uri="{FF2B5EF4-FFF2-40B4-BE49-F238E27FC236}">
                <a16:creationId xmlns:a16="http://schemas.microsoft.com/office/drawing/2014/main" id="{972D7D21-591B-2334-0B2C-91DE83D5D932}"/>
              </a:ext>
            </a:extLst>
          </p:cNvPr>
          <p:cNvGrpSpPr/>
          <p:nvPr/>
        </p:nvGrpSpPr>
        <p:grpSpPr>
          <a:xfrm>
            <a:off x="193620" y="7770519"/>
            <a:ext cx="3053710" cy="558480"/>
            <a:chOff x="3543940" y="3769961"/>
            <a:chExt cx="3053710" cy="558480"/>
          </a:xfrm>
        </p:grpSpPr>
        <p:pic>
          <p:nvPicPr>
            <p:cNvPr id="19" name="図 18" descr="図形&#10;&#10;中程度の精度で自動的に生成された説明">
              <a:extLst>
                <a:ext uri="{FF2B5EF4-FFF2-40B4-BE49-F238E27FC236}">
                  <a16:creationId xmlns:a16="http://schemas.microsoft.com/office/drawing/2014/main" id="{11810F39-6BCE-1D5D-8AB0-595E2B920E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6372" y="3769961"/>
              <a:ext cx="1688847" cy="317503"/>
            </a:xfrm>
            <a:prstGeom prst="rect">
              <a:avLst/>
            </a:prstGeom>
          </p:spPr>
        </p:pic>
        <p:sp>
          <p:nvSpPr>
            <p:cNvPr id="20" name="テキスト プレースホルダー 14">
              <a:extLst>
                <a:ext uri="{FF2B5EF4-FFF2-40B4-BE49-F238E27FC236}">
                  <a16:creationId xmlns:a16="http://schemas.microsoft.com/office/drawing/2014/main" id="{91F448CC-D17B-4229-8033-58E0619388F6}"/>
                </a:ext>
              </a:extLst>
            </p:cNvPr>
            <p:cNvSpPr txBox="1">
              <a:spLocks/>
            </p:cNvSpPr>
            <p:nvPr/>
          </p:nvSpPr>
          <p:spPr>
            <a:xfrm>
              <a:off x="3543940" y="4035570"/>
              <a:ext cx="3053710" cy="292871"/>
            </a:xfrm>
            <a:prstGeom prst="rect">
              <a:avLst/>
            </a:prstGeom>
          </p:spPr>
          <p:txBody>
            <a:bodyPr anchor="ct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indent="0" algn="ctr" fontAlgn="auto">
                <a:spcAft>
                  <a:spcPts val="0"/>
                </a:spcAft>
                <a:buNone/>
              </a:pPr>
              <a:r>
                <a:rPr lang="ja-JP" altLang="en-US" sz="700" b="1" dirty="0">
                  <a:solidFill>
                    <a:schemeClr val="tx1">
                      <a:lumMod val="75000"/>
                      <a:lumOff val="25000"/>
                    </a:schemeClr>
                  </a:solidFill>
                </a:rPr>
                <a:t>ｻﾌﾟﾗｲﾁｪｰﾝﾘｽｸ評価ﾊﾟｯｹｰｼﾞ </a:t>
              </a:r>
              <a:r>
                <a:rPr lang="en-US" altLang="ja-JP" sz="700" b="1" dirty="0">
                  <a:solidFill>
                    <a:schemeClr val="tx1">
                      <a:lumMod val="75000"/>
                      <a:lumOff val="25000"/>
                    </a:schemeClr>
                  </a:solidFill>
                </a:rPr>
                <a:t>powered by </a:t>
              </a:r>
              <a:r>
                <a:rPr lang="en-US" altLang="ja-JP" sz="700" b="1" dirty="0" err="1">
                  <a:solidFill>
                    <a:schemeClr val="tx1">
                      <a:lumMod val="75000"/>
                      <a:lumOff val="25000"/>
                    </a:schemeClr>
                  </a:solidFill>
                </a:rPr>
                <a:t>Panorays</a:t>
              </a:r>
              <a:endParaRPr lang="en-US" altLang="ja-JP" sz="700" b="1" dirty="0">
                <a:solidFill>
                  <a:schemeClr val="tx1">
                    <a:lumMod val="75000"/>
                    <a:lumOff val="25000"/>
                  </a:schemeClr>
                </a:solidFill>
              </a:endParaRPr>
            </a:p>
          </p:txBody>
        </p:sp>
      </p:grpSp>
      <p:sp>
        <p:nvSpPr>
          <p:cNvPr id="23" name="テキスト ボックス 22">
            <a:extLst>
              <a:ext uri="{FF2B5EF4-FFF2-40B4-BE49-F238E27FC236}">
                <a16:creationId xmlns:a16="http://schemas.microsoft.com/office/drawing/2014/main" id="{D8BB7604-3913-3F16-C3A6-4A207151308C}"/>
              </a:ext>
            </a:extLst>
          </p:cNvPr>
          <p:cNvSpPr txBox="1"/>
          <p:nvPr/>
        </p:nvSpPr>
        <p:spPr>
          <a:xfrm>
            <a:off x="3053478" y="7791444"/>
            <a:ext cx="3444246" cy="630942"/>
          </a:xfrm>
          <a:prstGeom prst="rect">
            <a:avLst/>
          </a:prstGeom>
          <a:noFill/>
        </p:spPr>
        <p:txBody>
          <a:bodyPr wrap="square" rtlCol="0">
            <a:spAutoFit/>
          </a:bodyPr>
          <a:lstStyle/>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アタックサーフェス</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外部公開の</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IT</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資産のサイバーリスク</a:t>
            </a:r>
            <a:r>
              <a:rPr lang="en-US" altLang="ja-JP" sz="8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の可視化</a:t>
            </a: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オンライン調査票による内在するリスクの可視化</a:t>
            </a:r>
          </a:p>
          <a:p>
            <a:pPr marL="171450" indent="-171450" algn="l">
              <a:lnSpc>
                <a:spcPct val="150000"/>
              </a:lnSpc>
              <a:buClr>
                <a:schemeClr val="tx1">
                  <a:lumMod val="75000"/>
                  <a:lumOff val="25000"/>
                </a:schemeClr>
              </a:buClr>
              <a:buSzPct val="110000"/>
              <a:buFont typeface="Arial" panose="020B0604020202020204" pitchFamily="34" charset="0"/>
              <a:buChar char="•"/>
            </a:pPr>
            <a:r>
              <a:rPr lang="ja-JP" altLang="en-US" sz="800" dirty="0">
                <a:solidFill>
                  <a:schemeClr val="tx1">
                    <a:lumMod val="75000"/>
                    <a:lumOff val="25000"/>
                  </a:schemeClr>
                </a:solidFill>
                <a:latin typeface="メイリオ" panose="020B0604030504040204" pitchFamily="50" charset="-128"/>
                <a:ea typeface="メイリオ" panose="020B0604030504040204" pitchFamily="50" charset="-128"/>
              </a:rPr>
              <a:t>サイバーリスクを自動スコアリング</a:t>
            </a:r>
          </a:p>
        </p:txBody>
      </p:sp>
      <p:cxnSp>
        <p:nvCxnSpPr>
          <p:cNvPr id="2" name="直線コネクタ 1">
            <a:extLst>
              <a:ext uri="{FF2B5EF4-FFF2-40B4-BE49-F238E27FC236}">
                <a16:creationId xmlns:a16="http://schemas.microsoft.com/office/drawing/2014/main" id="{CD8F8E0D-26DC-A518-8746-5AF48A7B022D}"/>
              </a:ext>
            </a:extLst>
          </p:cNvPr>
          <p:cNvCxnSpPr>
            <a:cxnSpLocks/>
          </p:cNvCxnSpPr>
          <p:nvPr/>
        </p:nvCxnSpPr>
        <p:spPr>
          <a:xfrm>
            <a:off x="316307" y="4376886"/>
            <a:ext cx="6288035" cy="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2621ED8F-41F8-0898-551C-C3D600E98C63}"/>
              </a:ext>
            </a:extLst>
          </p:cNvPr>
          <p:cNvCxnSpPr>
            <a:cxnSpLocks/>
          </p:cNvCxnSpPr>
          <p:nvPr/>
        </p:nvCxnSpPr>
        <p:spPr>
          <a:xfrm>
            <a:off x="316307" y="2043330"/>
            <a:ext cx="6288035" cy="0"/>
          </a:xfrm>
          <a:prstGeom prst="line">
            <a:avLst/>
          </a:prstGeom>
          <a:ln>
            <a:solidFill>
              <a:srgbClr val="FFAAA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678449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2700" cap="flat" cmpd="sng" algn="ctr">
          <a:solidFill>
            <a:srgbClr val="808080"/>
          </a:solid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solidFill>
          <a:srgbClr val="FFFF99"/>
        </a:solidFill>
        <a:ln w="12700" cap="flat" cmpd="sng" algn="ctr">
          <a:solidFill>
            <a:srgbClr val="808080"/>
          </a:solidFill>
          <a:prstDash val="solid"/>
          <a:round/>
          <a:headEnd type="none" w="med" len="med"/>
          <a:tailEnd type="none" w="med" len="med"/>
        </a:ln>
        <a:effectLst>
          <a:outerShdw dist="107763" dir="2700000" algn="ctr" rotWithShape="0">
            <a:schemeClr val="bg2">
              <a:alpha val="50000"/>
            </a:schemeClr>
          </a:outerShdw>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600" b="0" i="0" u="none" strike="noStrike" cap="none" normalizeH="0" baseline="0" smtClean="0">
            <a:ln>
              <a:noFill/>
            </a:ln>
            <a:solidFill>
              <a:srgbClr val="FF7C80"/>
            </a:solidFill>
            <a:effectLst/>
            <a:latin typeface="HGP創英角ｺﾞｼｯｸUB" pitchFamily="50" charset="-128"/>
            <a:ea typeface="HGP創英角ｺﾞｼｯｸUB" pitchFamily="50" charset="-128"/>
          </a:defRPr>
        </a:defPPr>
      </a:lstStyle>
    </a:lnDef>
    <a:txDef>
      <a:spPr>
        <a:noFill/>
      </a:spPr>
      <a:bodyPr wrap="square" rtlCol="0">
        <a:spAutoFit/>
      </a:bodyPr>
      <a:lstStyle>
        <a:defPPr algn="l">
          <a:defRPr kumimoji="1"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47625" cmpd="dbl">
          <a:solidFill>
            <a:schemeClr val="bg1">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1100" b="1" dirty="0" smtClean="0">
            <a:solidFill>
              <a:schemeClr val="tx1">
                <a:lumMod val="75000"/>
                <a:lumOff val="25000"/>
              </a:schemeClr>
            </a:solidFill>
            <a:latin typeface="メイリオ" panose="020B0604030504040204" pitchFamily="50" charset="-128"/>
            <a:ea typeface="メイリオ" panose="020B0604030504040204" pitchFamily="50" charset="-128"/>
          </a:defRPr>
        </a:defPPr>
      </a:lstStyle>
    </a:txDef>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x65e5__x4ed8__x3068__x6642__x523b_ xmlns="79ee9245-d882-4ddc-9b39-e6678e7416f0" xsi:nil="true"/>
    <_x30ea__x30f3__x30af_ xmlns="79ee9245-d882-4ddc-9b39-e6678e7416f0">
      <Url xsi:nil="true"/>
      <Description xsi:nil="true"/>
    </_x30ea__x30f3__x30af_>
    <_x8907__x6570__x884c__x30c6__x30ad__x30b9__x30c8_ xmlns="79ee9245-d882-4ddc-9b39-e6678e7416f0" xsi:nil="true"/>
    <_x7ba1__x7406__x756a__x53f7_ xmlns="79ee9245-d882-4ddc-9b39-e6678e7416f0">RC-311</_x7ba1__x7406__x756a__x53f7_>
    <_Flow_SignoffStatus xmlns="79ee9245-d882-4ddc-9b39-e6678e7416f0" xsi:nil="true"/>
    <_dlc_Exempt xmlns="http://schemas.microsoft.com/sharepoint/v3" xsi:nil="true"/>
    <_x006c_nu1 xmlns="79ee9245-d882-4ddc-9b39-e6678e7416f0">
      <UserInfo>
        <DisplayName/>
        <AccountId xsi:nil="true"/>
        <AccountType/>
      </UserInfo>
    </_x006c_nu1>
    <_x6570__x5b57_ xmlns="79ee9245-d882-4ddc-9b39-e6678e7416f0" xsi:nil="true"/>
    <_x9234__x6728__x30c6__x30b9__x30c8_ xmlns="79ee9245-d882-4ddc-9b39-e6678e7416f0" xsi:nil="true"/>
    <lcf76f155ced4ddcb4097134ff3c332f xmlns="79ee9245-d882-4ddc-9b39-e6678e7416f0">
      <Terms xmlns="http://schemas.microsoft.com/office/infopath/2007/PartnerControls"/>
    </lcf76f155ced4ddcb4097134ff3c332f>
    <TaxCatchAll xmlns="f8486722-456f-4c86-9af7-b8b16200fae9" xsi:nil="true"/>
    <_x8ca9__x58f2__x5e97_ xmlns="79ee9245-d882-4ddc-9b39-e6678e7416f0" xsi:nil="true"/>
    <SharedWithUsers xmlns="f8486722-456f-4c86-9af7-b8b16200fae9">
      <UserInfo>
        <DisplayName/>
        <AccountId xsi:nil="true"/>
        <AccountType/>
      </UserInfo>
    </SharedWithUsers>
    <MediaLengthInSeconds xmlns="79ee9245-d882-4ddc-9b39-e6678e7416f0" xsi:nil="true"/>
    <_x6570__x5024_ xmlns="79ee9245-d882-4ddc-9b39-e6678e7416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E6F1B8B26459E1498F4748E521128168" ma:contentTypeVersion="35" ma:contentTypeDescription="新しいドキュメントを作成します。" ma:contentTypeScope="" ma:versionID="40a3c7f8c06d9d7f208ce6598501acf8">
  <xsd:schema xmlns:xsd="http://www.w3.org/2001/XMLSchema" xmlns:xs="http://www.w3.org/2001/XMLSchema" xmlns:p="http://schemas.microsoft.com/office/2006/metadata/properties" xmlns:ns1="http://schemas.microsoft.com/sharepoint/v3" xmlns:ns2="79ee9245-d882-4ddc-9b39-e6678e7416f0" xmlns:ns3="f8486722-456f-4c86-9af7-b8b16200fae9" targetNamespace="http://schemas.microsoft.com/office/2006/metadata/properties" ma:root="true" ma:fieldsID="459ccba2d6293dcf1e0a9da6c9e5570e" ns1:_="" ns2:_="" ns3:_="">
    <xsd:import namespace="http://schemas.microsoft.com/sharepoint/v3"/>
    <xsd:import namespace="79ee9245-d882-4ddc-9b39-e6678e7416f0"/>
    <xsd:import namespace="f8486722-456f-4c86-9af7-b8b16200fae9"/>
    <xsd:element name="properties">
      <xsd:complexType>
        <xsd:sequence>
          <xsd:element name="documentManagement">
            <xsd:complexType>
              <xsd:all>
                <xsd:element ref="ns2:_x30ea__x30f3__x30af_" minOccurs="0"/>
                <xsd:element ref="ns2:_x8907__x6570__x884c__x30c6__x30ad__x30b9__x30c8_" minOccurs="0"/>
                <xsd:element ref="ns2:_x65e5__x4ed8__x3068__x6642__x523b_" minOccurs="0"/>
                <xsd:element ref="ns2:_Flow_SignoffStatus" minOccurs="0"/>
                <xsd:element ref="ns2:_x006c_nu1" minOccurs="0"/>
                <xsd:element ref="ns3:SharedWithUsers" minOccurs="0"/>
                <xsd:element ref="ns3:SharedWithDetails" minOccurs="0"/>
                <xsd:element ref="ns2:MediaServiceMetadata" minOccurs="0"/>
                <xsd:element ref="ns2:MediaServiceFastMetadata" minOccurs="0"/>
                <xsd:element ref="ns2:MediaServiceDateTaken" minOccurs="0"/>
                <xsd:element ref="ns2:MediaServiceAutoTags" minOccurs="0"/>
                <xsd:element ref="ns2:MediaServiceOCR" minOccurs="0"/>
                <xsd:element ref="ns1:_dlc_Exempt" minOccurs="0"/>
                <xsd:element ref="ns2:MediaServiceEventHashCode" minOccurs="0"/>
                <xsd:element ref="ns2:MediaServiceGenerationTime" minOccurs="0"/>
                <xsd:element ref="ns2:MediaServiceLocation" minOccurs="0"/>
                <xsd:element ref="ns2:MediaServiceAutoKeyPoints" minOccurs="0"/>
                <xsd:element ref="ns2:MediaServiceKeyPoints" minOccurs="0"/>
                <xsd:element ref="ns2:_x7ba1__x7406__x756a__x53f7_" minOccurs="0"/>
                <xsd:element ref="ns2:MediaLengthInSeconds" minOccurs="0"/>
                <xsd:element ref="ns2:_x6570__x5b57_" minOccurs="0"/>
                <xsd:element ref="ns2:_x8ca9__x58f2__x5e97_" minOccurs="0"/>
                <xsd:element ref="ns2:_x9234__x6728__x30c6__x30b9__x30c8_" minOccurs="0"/>
                <xsd:element ref="ns3:TaxCatchAll" minOccurs="0"/>
                <xsd:element ref="ns2:lcf76f155ced4ddcb4097134ff3c332f" minOccurs="0"/>
                <xsd:element ref="ns2:_x6570__x5024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5" nillable="true" ma:displayName="ポリシー適用除外"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9ee9245-d882-4ddc-9b39-e6678e7416f0" elementFormDefault="qualified">
    <xsd:import namespace="http://schemas.microsoft.com/office/2006/documentManagement/types"/>
    <xsd:import namespace="http://schemas.microsoft.com/office/infopath/2007/PartnerControls"/>
    <xsd:element name="_x30ea__x30f3__x30af_" ma:index="2" nillable="true" ma:displayName="リンク" ma:format="Hyperlink" ma:internalName="_x30ea__x30f3__x30af_"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x8907__x6570__x884c__x30c6__x30ad__x30b9__x30c8_" ma:index="3" nillable="true" ma:displayName="複数行テキスト" ma:format="Dropdown" ma:internalName="_x8907__x6570__x884c__x30c6__x30ad__x30b9__x30c8_" ma:readOnly="false">
      <xsd:simpleType>
        <xsd:restriction base="dms:Note">
          <xsd:maxLength value="255"/>
        </xsd:restriction>
      </xsd:simpleType>
    </xsd:element>
    <xsd:element name="_x65e5__x4ed8__x3068__x6642__x523b_" ma:index="4" nillable="true" ma:displayName="日付と時刻" ma:format="DateOnly" ma:internalName="_x65e5__x4ed8__x3068__x6642__x523b_" ma:readOnly="false">
      <xsd:simpleType>
        <xsd:restriction base="dms:DateTime"/>
      </xsd:simpleType>
    </xsd:element>
    <xsd:element name="_Flow_SignoffStatus" ma:index="5" nillable="true" ma:displayName="承認の状態" ma:internalName="_x627f__x8a8d__x306e__x72b6__x614b_" ma:readOnly="false">
      <xsd:simpleType>
        <xsd:restriction base="dms:Text"/>
      </xsd:simpleType>
    </xsd:element>
    <xsd:element name="_x006c_nu1" ma:index="6" nillable="true" ma:displayName="ユーザーまたはグループ" ma:list="UserInfo" ma:internalName="_x006c_nu1"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hidden="true" ma:internalName="MediaServiceAutoTags" ma:readOnly="true">
      <xsd:simpleType>
        <xsd:restriction base="dms:Text"/>
      </xsd:simpleType>
    </xsd:element>
    <xsd:element name="MediaServiceOCR" ma:index="14" nillable="true" ma:displayName="MediaServiceOCR" ma:hidden="true" ma:internalName="MediaServiceOCR" ma:readOnly="true">
      <xsd:simpleType>
        <xsd:restriction base="dms:Note"/>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Location" ma:index="20" nillable="true" ma:displayName="Location" ma:hidden="true"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hidden="true" ma:internalName="MediaServiceKeyPoints" ma:readOnly="true">
      <xsd:simpleType>
        <xsd:restriction base="dms:Note"/>
      </xsd:simpleType>
    </xsd:element>
    <xsd:element name="_x7ba1__x7406__x756a__x53f7_" ma:index="26" nillable="true" ma:displayName="管理番号" ma:default="RC-311" ma:format="Dropdown" ma:hidden="true" ma:internalName="_x7ba1__x7406__x756a__x53f7_" ma:readOnly="false">
      <xsd:simpleType>
        <xsd:restriction base="dms:Text">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_x6570__x5b57_" ma:index="28" nillable="true" ma:displayName="数字" ma:format="Dropdown" ma:internalName="_x6570__x5b57_" ma:percentage="FALSE">
      <xsd:simpleType>
        <xsd:restriction base="dms:Number"/>
      </xsd:simpleType>
    </xsd:element>
    <xsd:element name="_x8ca9__x58f2__x5e97_" ma:index="29" nillable="true" ma:displayName="販売店" ma:description="販売店フラグ" ma:format="Dropdown" ma:internalName="_x8ca9__x58f2__x5e97_">
      <xsd:simpleType>
        <xsd:restriction base="dms:Text">
          <xsd:maxLength value="255"/>
        </xsd:restriction>
      </xsd:simpleType>
    </xsd:element>
    <xsd:element name="_x9234__x6728__x30c6__x30b9__x30c8_" ma:index="30" nillable="true" ma:displayName="鈴木テスト" ma:format="Dropdown" ma:internalName="_x9234__x6728__x30c6__x30b9__x30c8_">
      <xsd:simpleType>
        <xsd:restriction base="dms:Text">
          <xsd:maxLength value="255"/>
        </xsd:restriction>
      </xsd:simpleType>
    </xsd:element>
    <xsd:element name="lcf76f155ced4ddcb4097134ff3c332f" ma:index="33" nillable="true" ma:taxonomy="true" ma:internalName="lcf76f155ced4ddcb4097134ff3c332f" ma:taxonomyFieldName="MediaServiceImageTags" ma:displayName="画像タグ" ma:readOnly="false" ma:fieldId="{5cf76f15-5ced-4ddc-b409-7134ff3c332f}" ma:taxonomyMulti="true" ma:sspId="a6d06bc7-5879-467c-9b3f-73b6e2086efd" ma:termSetId="09814cd3-568e-fe90-9814-8d621ff8fb84" ma:anchorId="fba54fb3-c3e1-fe81-a776-ca4b69148c4d" ma:open="true" ma:isKeyword="false">
      <xsd:complexType>
        <xsd:sequence>
          <xsd:element ref="pc:Terms" minOccurs="0" maxOccurs="1"/>
        </xsd:sequence>
      </xsd:complexType>
    </xsd:element>
    <xsd:element name="_x6570__x5024_" ma:index="34" nillable="true" ma:displayName="数値" ma:format="Dropdown" ma:internalName="_x6570__x5024_"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8486722-456f-4c86-9af7-b8b16200fae9" elementFormDefault="qualified">
    <xsd:import namespace="http://schemas.microsoft.com/office/2006/documentManagement/types"/>
    <xsd:import namespace="http://schemas.microsoft.com/office/infopath/2007/PartnerControls"/>
    <xsd:element name="SharedWithUsers" ma:index="8" nillable="true" ma:displayName="共有相手" ma:description=""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description="" ma:hidden="true" ma:internalName="SharedWithDetails" ma:readOnly="true">
      <xsd:simpleType>
        <xsd:restriction base="dms:Note"/>
      </xsd:simpleType>
    </xsd:element>
    <xsd:element name="TaxCatchAll" ma:index="31" nillable="true" ma:displayName="Taxonomy Catch All Column" ma:hidden="true" ma:list="{72d96897-07c3-42b6-8db8-34333439000d}" ma:internalName="TaxCatchAll" ma:showField="CatchAllData" ma:web="f8486722-456f-4c86-9af7-b8b16200fa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コンテンツ タイプ"/>
        <xsd:element ref="dc:title" minOccurs="0" maxOccurs="1" ma:index="1"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p:Policy xmlns:p="office.server.policy" id="" local="true">
  <p:Name>ドキュメント</p:Name>
  <p:Description/>
  <p:Statement/>
  <p:PolicyItems>
    <p:PolicyItem featureId="Microsoft.Office.RecordsManagement.PolicyFeatures.PolicyAudit" staticId="0x010100E6F1B8B26459E1498F4748E521128168|1757814118" UniqueId="f37f348f-1288-400b-a566-16401018dade">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Props1.xml><?xml version="1.0" encoding="utf-8"?>
<ds:datastoreItem xmlns:ds="http://schemas.openxmlformats.org/officeDocument/2006/customXml" ds:itemID="{46E11D3D-F147-41F9-B519-700BE71C9EA0}">
  <ds:schemaRefs>
    <ds:schemaRef ds:uri="http://purl.org/dc/terms/"/>
    <ds:schemaRef ds:uri="http://schemas.openxmlformats.org/package/2006/metadata/core-properties"/>
    <ds:schemaRef ds:uri="http://www.w3.org/XML/1998/namespace"/>
    <ds:schemaRef ds:uri="http://purl.org/dc/dcmitype/"/>
    <ds:schemaRef ds:uri="http://schemas.microsoft.com/office/2006/documentManagement/types"/>
    <ds:schemaRef ds:uri="http://schemas.microsoft.com/office/2006/metadata/properties"/>
    <ds:schemaRef ds:uri="http://schemas.microsoft.com/office/infopath/2007/PartnerControls"/>
    <ds:schemaRef ds:uri="http://purl.org/dc/elements/1.1/"/>
    <ds:schemaRef ds:uri="f8486722-456f-4c86-9af7-b8b16200fae9"/>
    <ds:schemaRef ds:uri="79ee9245-d882-4ddc-9b39-e6678e7416f0"/>
    <ds:schemaRef ds:uri="http://schemas.microsoft.com/sharepoint/v3"/>
  </ds:schemaRefs>
</ds:datastoreItem>
</file>

<file path=customXml/itemProps2.xml><?xml version="1.0" encoding="utf-8"?>
<ds:datastoreItem xmlns:ds="http://schemas.openxmlformats.org/officeDocument/2006/customXml" ds:itemID="{2C8D853C-BCCC-4C47-A202-27828329FF14}">
  <ds:schemaRefs>
    <ds:schemaRef ds:uri="http://schemas.microsoft.com/sharepoint/v3/contenttype/forms"/>
  </ds:schemaRefs>
</ds:datastoreItem>
</file>

<file path=customXml/itemProps3.xml><?xml version="1.0" encoding="utf-8"?>
<ds:datastoreItem xmlns:ds="http://schemas.openxmlformats.org/officeDocument/2006/customXml" ds:itemID="{E9FC3AC6-FF8E-4B47-9DC1-0EE0E00DE85D}">
  <ds:schemaRefs>
    <ds:schemaRef ds:uri="79ee9245-d882-4ddc-9b39-e6678e7416f0"/>
    <ds:schemaRef ds:uri="f8486722-456f-4c86-9af7-b8b16200fae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DDE81AB1-A84A-4030-A7DD-07F4EBA3AB3E}">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otalTime>487</TotalTime>
  <Words>926</Words>
  <Application>Microsoft Office PowerPoint</Application>
  <PresentationFormat>A4 210 x 297 mm</PresentationFormat>
  <Paragraphs>86</Paragraphs>
  <Slides>2</Slides>
  <Notes>1</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標準デザイン</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鈴木 菜摘</cp:lastModifiedBy>
  <cp:revision>21</cp:revision>
  <cp:lastPrinted>2017-03-31T05:27:43Z</cp:lastPrinted>
  <dcterms:modified xsi:type="dcterms:W3CDTF">2023-08-25T08:07:05Z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0x010100E6F1B8B26459E1498F4748E521128168</vt:lpwstr>
  </property>
  <property fmtid="{D5CDD505-2E9C-101B-9397-08002B2CF9AE}" pid="3" name="MediaServiceImageTags">
    <vt:lpwstr/>
  </property>
  <property fmtid="{D5CDD505-2E9C-101B-9397-08002B2CF9AE}" pid="4" name="Order">
    <vt:r8>350400</vt:r8>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ies>
</file>