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8"/>
  </p:notesMasterIdLst>
  <p:sldIdLst>
    <p:sldId id="550143168" r:id="rId6"/>
    <p:sldId id="550143169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19" userDrawn="1">
          <p15:clr>
            <a:srgbClr val="A4A3A4"/>
          </p15:clr>
        </p15:guide>
        <p15:guide id="2" pos="4178" userDrawn="1">
          <p15:clr>
            <a:srgbClr val="A4A3A4"/>
          </p15:clr>
        </p15:guide>
        <p15:guide id="3" orient="horz" pos="3120" userDrawn="1">
          <p15:clr>
            <a:srgbClr val="A4A3A4"/>
          </p15:clr>
        </p15:guide>
        <p15:guide id="4" pos="3181" userDrawn="1">
          <p15:clr>
            <a:srgbClr val="A4A3A4"/>
          </p15:clr>
        </p15:guide>
        <p15:guide id="5" pos="1139" userDrawn="1">
          <p15:clr>
            <a:srgbClr val="A4A3A4"/>
          </p15:clr>
        </p15:guide>
        <p15:guide id="6" orient="horz" pos="3347" userDrawn="1">
          <p15:clr>
            <a:srgbClr val="A4A3A4"/>
          </p15:clr>
        </p15:guide>
        <p15:guide id="7" orient="horz" pos="209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A00"/>
    <a:srgbClr val="3EC1D3"/>
    <a:srgbClr val="FBFBE9"/>
    <a:srgbClr val="E6E6E6"/>
    <a:srgbClr val="FF7260"/>
    <a:srgbClr val="FFF5C3"/>
    <a:srgbClr val="9BD7D5"/>
    <a:srgbClr val="056674"/>
    <a:srgbClr val="FF4B5C"/>
    <a:srgbClr val="ECF4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8" d="100"/>
          <a:sy n="78" d="100"/>
        </p:scale>
        <p:origin x="2328" y="102"/>
      </p:cViewPr>
      <p:guideLst>
        <p:guide pos="119"/>
        <p:guide pos="4178"/>
        <p:guide orient="horz" pos="3120"/>
        <p:guide pos="3181"/>
        <p:guide pos="1139"/>
        <p:guide orient="horz" pos="3347"/>
        <p:guide orient="horz" pos="2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246456455951265E-2"/>
          <c:y val="4.0417907710430766E-2"/>
          <c:w val="0.97275348236900117"/>
          <c:h val="0.959582037181053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EC1D3"/>
              </a:solidFill>
              <a:ln>
                <a:solidFill>
                  <a:srgbClr val="3EC1D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15D-46A4-A3E2-536935811185}"/>
              </c:ext>
            </c:extLst>
          </c:dPt>
          <c:dPt>
            <c:idx val="1"/>
            <c:invertIfNegative val="0"/>
            <c:bubble3D val="0"/>
            <c:spPr>
              <a:solidFill>
                <a:srgbClr val="3EC1D3"/>
              </a:solidFill>
              <a:ln>
                <a:solidFill>
                  <a:srgbClr val="3EC1D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15D-46A4-A3E2-536935811185}"/>
              </c:ext>
            </c:extLst>
          </c:dPt>
          <c:dPt>
            <c:idx val="2"/>
            <c:invertIfNegative val="0"/>
            <c:bubble3D val="0"/>
            <c:spPr>
              <a:solidFill>
                <a:srgbClr val="FF9A00"/>
              </a:solidFill>
              <a:ln>
                <a:solidFill>
                  <a:srgbClr val="FF9A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15D-46A4-A3E2-536935811185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15D-46A4-A3E2-536935811185}"/>
              </c:ext>
            </c:extLst>
          </c:dPt>
          <c:cat>
            <c:strRef>
              <c:f>Sheet1!$A$2:$A$5</c:f>
              <c:strCache>
                <c:ptCount val="4"/>
                <c:pt idx="0">
                  <c:v>カテゴリ 1</c:v>
                </c:pt>
                <c:pt idx="1">
                  <c:v>カテゴリ 2</c:v>
                </c:pt>
                <c:pt idx="2">
                  <c:v>カテゴリ 3</c:v>
                </c:pt>
                <c:pt idx="3">
                  <c:v>カテゴリ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</c:v>
                </c:pt>
                <c:pt idx="1">
                  <c:v>30</c:v>
                </c:pt>
                <c:pt idx="2">
                  <c:v>32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15D-46A4-A3E2-5369358111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38933647"/>
        <c:axId val="838930319"/>
      </c:barChart>
      <c:catAx>
        <c:axId val="838933647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38930319"/>
        <c:crosses val="autoZero"/>
        <c:auto val="1"/>
        <c:lblAlgn val="ctr"/>
        <c:lblOffset val="100"/>
        <c:noMultiLvlLbl val="0"/>
      </c:catAx>
      <c:valAx>
        <c:axId val="83893031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389336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3EC1D3"/>
              </a:solidFill>
              <a:ln>
                <a:solidFill>
                  <a:srgbClr val="3EC1D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28C-48B7-88C3-9542BEC22349}"/>
              </c:ext>
            </c:extLst>
          </c:dPt>
          <c:dPt>
            <c:idx val="2"/>
            <c:invertIfNegative val="0"/>
            <c:bubble3D val="0"/>
            <c:spPr>
              <a:solidFill>
                <a:srgbClr val="FF9A00"/>
              </a:solidFill>
              <a:ln>
                <a:solidFill>
                  <a:srgbClr val="FF9A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28C-48B7-88C3-9542BEC22349}"/>
              </c:ext>
            </c:extLst>
          </c:dPt>
          <c:cat>
            <c:strRef>
              <c:f>Sheet1!$A$2:$A$5</c:f>
              <c:strCache>
                <c:ptCount val="4"/>
                <c:pt idx="0">
                  <c:v>C</c:v>
                </c:pt>
                <c:pt idx="1">
                  <c:v>D</c:v>
                </c:pt>
                <c:pt idx="2">
                  <c:v>E</c:v>
                </c:pt>
                <c:pt idx="3">
                  <c:v>F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</c:v>
                </c:pt>
                <c:pt idx="1">
                  <c:v>36</c:v>
                </c:pt>
                <c:pt idx="2">
                  <c:v>36</c:v>
                </c:pt>
                <c:pt idx="3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28C-48B7-88C3-9542BEC223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25639711"/>
        <c:axId val="725644703"/>
      </c:barChart>
      <c:catAx>
        <c:axId val="72563971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25644703"/>
        <c:crosses val="autoZero"/>
        <c:auto val="1"/>
        <c:lblAlgn val="ctr"/>
        <c:lblOffset val="100"/>
        <c:noMultiLvlLbl val="0"/>
      </c:catAx>
      <c:valAx>
        <c:axId val="725644703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256397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F7-4A0F-B86F-E159DD08F5EF}"/>
              </c:ext>
            </c:extLst>
          </c:dPt>
          <c:dPt>
            <c:idx val="1"/>
            <c:bubble3D val="0"/>
            <c:spPr>
              <a:solidFill>
                <a:srgbClr val="FF9A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3F7-4A0F-B86F-E159DD08F5EF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F7-4A0F-B86F-E159DD08F5E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3F7-4A0F-B86F-E159DD08F5EF}"/>
              </c:ext>
            </c:extLst>
          </c:dPt>
          <c:cat>
            <c:strRef>
              <c:f>Sheet1!$A$2:$A$5</c:f>
              <c:strCache>
                <c:ptCount val="3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67</c:v>
                </c:pt>
                <c:pt idx="1">
                  <c:v>30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3F7-4A0F-B86F-E159DD08F5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2144B-3679-4CC4-A64D-BC667D00F782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9BCB91-CCBE-4C8D-A2AD-887D01A5B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98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9BCB91-CCBE-4C8D-A2AD-887D01A5B5C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901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616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20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40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93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2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757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962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15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72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7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296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CC120-D628-49B6-97BF-826C9F7C85CF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24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13" Type="http://schemas.openxmlformats.org/officeDocument/2006/relationships/image" Target="../media/image8.sv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11" Type="http://schemas.openxmlformats.org/officeDocument/2006/relationships/image" Target="../media/image6.svg"/><Relationship Id="rId5" Type="http://schemas.openxmlformats.org/officeDocument/2006/relationships/chart" Target="../charts/chart2.xml"/><Relationship Id="rId10" Type="http://schemas.openxmlformats.org/officeDocument/2006/relationships/image" Target="../media/image5.png"/><Relationship Id="rId4" Type="http://schemas.openxmlformats.org/officeDocument/2006/relationships/chart" Target="../charts/chart1.xm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0133DBD-2B74-74B6-BE7C-5292E6FC27DC}"/>
              </a:ext>
            </a:extLst>
          </p:cNvPr>
          <p:cNvSpPr txBox="1"/>
          <p:nvPr/>
        </p:nvSpPr>
        <p:spPr>
          <a:xfrm>
            <a:off x="917744" y="9352538"/>
            <a:ext cx="5854100" cy="43088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600" b="1">
                <a:solidFill>
                  <a:schemeClr val="bg1"/>
                </a:solidFill>
              </a:rPr>
              <a:t>サプライチェーン</a:t>
            </a: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087EC1CA-322A-9D4D-C92A-C0E7A8D0281E}"/>
              </a:ext>
            </a:extLst>
          </p:cNvPr>
          <p:cNvSpPr/>
          <p:nvPr/>
        </p:nvSpPr>
        <p:spPr>
          <a:xfrm>
            <a:off x="-7167" y="-17891"/>
            <a:ext cx="6853995" cy="2149212"/>
          </a:xfrm>
          <a:prstGeom prst="rect">
            <a:avLst/>
          </a:prstGeom>
          <a:solidFill>
            <a:srgbClr val="FF9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12FDA95-DFB4-E977-5E2C-7FC4D7A7E481}"/>
              </a:ext>
            </a:extLst>
          </p:cNvPr>
          <p:cNvSpPr/>
          <p:nvPr/>
        </p:nvSpPr>
        <p:spPr>
          <a:xfrm>
            <a:off x="-365759" y="700153"/>
            <a:ext cx="7694018" cy="150426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 descr="ロゴ, アイコン&#10;&#10;自動的に生成された説明">
            <a:extLst>
              <a:ext uri="{FF2B5EF4-FFF2-40B4-BE49-F238E27FC236}">
                <a16:creationId xmlns:a16="http://schemas.microsoft.com/office/drawing/2014/main" id="{5C5FE14F-A53C-5F88-62B7-568DB7BB5D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151" y="147115"/>
            <a:ext cx="1241367" cy="372410"/>
          </a:xfrm>
          <a:prstGeom prst="rect">
            <a:avLst/>
          </a:prstGeom>
        </p:spPr>
      </p:pic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9A706CD-8927-9B36-7240-EBD1DE60FFD5}"/>
              </a:ext>
            </a:extLst>
          </p:cNvPr>
          <p:cNvSpPr/>
          <p:nvPr/>
        </p:nvSpPr>
        <p:spPr>
          <a:xfrm>
            <a:off x="-25577" y="8787938"/>
            <a:ext cx="6931331" cy="1161967"/>
          </a:xfrm>
          <a:prstGeom prst="rect">
            <a:avLst/>
          </a:prstGeom>
          <a:solidFill>
            <a:srgbClr val="FF9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テキスト プレースホルダー 11">
            <a:extLst>
              <a:ext uri="{FF2B5EF4-FFF2-40B4-BE49-F238E27FC236}">
                <a16:creationId xmlns:a16="http://schemas.microsoft.com/office/drawing/2014/main" id="{05844B3B-73E3-2D4F-3E13-AE424DC1FD83}"/>
              </a:ext>
            </a:extLst>
          </p:cNvPr>
          <p:cNvSpPr txBox="1">
            <a:spLocks/>
          </p:cNvSpPr>
          <p:nvPr/>
        </p:nvSpPr>
        <p:spPr>
          <a:xfrm>
            <a:off x="1613375" y="9620662"/>
            <a:ext cx="5093515" cy="312393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 algn="ctr" defTabSz="9144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2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裏面を</a:t>
            </a:r>
            <a:r>
              <a:rPr kumimoji="1" lang="en-US" altLang="ja-JP" sz="105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Check</a:t>
            </a:r>
            <a:r>
              <a:rPr kumimoji="1" lang="ja-JP" altLang="en-US" sz="105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！→→→</a:t>
            </a:r>
          </a:p>
        </p:txBody>
      </p:sp>
      <p:sp>
        <p:nvSpPr>
          <p:cNvPr id="18" name="吹き出し: 円形 17">
            <a:extLst>
              <a:ext uri="{FF2B5EF4-FFF2-40B4-BE49-F238E27FC236}">
                <a16:creationId xmlns:a16="http://schemas.microsoft.com/office/drawing/2014/main" id="{722E43C6-EC01-D8B6-EB6B-FB3B322C313F}"/>
              </a:ext>
            </a:extLst>
          </p:cNvPr>
          <p:cNvSpPr/>
          <p:nvPr/>
        </p:nvSpPr>
        <p:spPr>
          <a:xfrm>
            <a:off x="224256" y="106709"/>
            <a:ext cx="2222993" cy="807412"/>
          </a:xfrm>
          <a:prstGeom prst="wedgeEllipseCallout">
            <a:avLst>
              <a:gd name="adj1" fmla="val 32264"/>
              <a:gd name="adj2" fmla="val 56147"/>
            </a:avLst>
          </a:prstGeom>
          <a:solidFill>
            <a:schemeClr val="bg1"/>
          </a:solidFill>
          <a:ln>
            <a:solidFill>
              <a:srgbClr val="FF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66"/>
              </a:solidFill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78E8CB7-FB59-2A93-DE3B-6FDF1E973EBF}"/>
              </a:ext>
            </a:extLst>
          </p:cNvPr>
          <p:cNvGrpSpPr/>
          <p:nvPr/>
        </p:nvGrpSpPr>
        <p:grpSpPr>
          <a:xfrm>
            <a:off x="118394" y="2754780"/>
            <a:ext cx="7665567" cy="2747961"/>
            <a:chOff x="146235" y="2396552"/>
            <a:chExt cx="7665567" cy="2747961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AAABE67F-144A-3EA0-0A60-99FC003CED26}"/>
                </a:ext>
              </a:extLst>
            </p:cNvPr>
            <p:cNvGrpSpPr/>
            <p:nvPr/>
          </p:nvGrpSpPr>
          <p:grpSpPr>
            <a:xfrm>
              <a:off x="3996499" y="2396552"/>
              <a:ext cx="3815303" cy="2608920"/>
              <a:chOff x="7727504" y="975438"/>
              <a:chExt cx="5281264" cy="4253762"/>
            </a:xfrm>
          </p:grpSpPr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32515E73-2777-0E96-3A80-0F4AB0A381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920536" y="2204864"/>
                <a:ext cx="0" cy="3024336"/>
              </a:xfrm>
              <a:prstGeom prst="line">
                <a:avLst/>
              </a:prstGeom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5C658393-35A7-5483-C1F5-A44E57C76C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12424" y="2204864"/>
                <a:ext cx="0" cy="3024336"/>
              </a:xfrm>
              <a:prstGeom prst="line">
                <a:avLst/>
              </a:prstGeom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>
                <a:extLst>
                  <a:ext uri="{FF2B5EF4-FFF2-40B4-BE49-F238E27FC236}">
                    <a16:creationId xmlns:a16="http://schemas.microsoft.com/office/drawing/2014/main" id="{723EEE69-ECA8-4284-0400-5B6BD8A51A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04312" y="2204864"/>
                <a:ext cx="0" cy="3024336"/>
              </a:xfrm>
              <a:prstGeom prst="line">
                <a:avLst/>
              </a:prstGeom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28" name="グラフ 27">
                <a:extLst>
                  <a:ext uri="{FF2B5EF4-FFF2-40B4-BE49-F238E27FC236}">
                    <a16:creationId xmlns:a16="http://schemas.microsoft.com/office/drawing/2014/main" id="{8627D1A8-CC45-8658-7894-CDC17379FC8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000838058"/>
                  </p:ext>
                </p:extLst>
              </p:nvPr>
            </p:nvGraphicFramePr>
            <p:xfrm>
              <a:off x="7777114" y="975438"/>
              <a:ext cx="5231654" cy="425376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954C9F86-3B2A-A6B5-DE0C-4AC0A3D4E542}"/>
                  </a:ext>
                </a:extLst>
              </p:cNvPr>
              <p:cNvSpPr txBox="1"/>
              <p:nvPr/>
            </p:nvSpPr>
            <p:spPr>
              <a:xfrm>
                <a:off x="8735617" y="1975355"/>
                <a:ext cx="864096" cy="269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10%</a:t>
                </a:r>
                <a:endParaRPr kumimoji="1" lang="ja-JP" altLang="en-US" sz="45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2AC42C9B-3061-2C61-7895-DA1578184E68}"/>
                  </a:ext>
                </a:extLst>
              </p:cNvPr>
              <p:cNvSpPr txBox="1"/>
              <p:nvPr/>
            </p:nvSpPr>
            <p:spPr>
              <a:xfrm>
                <a:off x="9743728" y="1975355"/>
                <a:ext cx="864096" cy="269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20%</a:t>
                </a:r>
                <a:endParaRPr kumimoji="1" lang="ja-JP" altLang="en-US" sz="4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B3DF05DF-B46A-DCB1-2E44-AE27BC28A7DB}"/>
                  </a:ext>
                </a:extLst>
              </p:cNvPr>
              <p:cNvSpPr txBox="1"/>
              <p:nvPr/>
            </p:nvSpPr>
            <p:spPr>
              <a:xfrm>
                <a:off x="10751841" y="1975355"/>
                <a:ext cx="864096" cy="269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30%</a:t>
                </a:r>
                <a:endParaRPr kumimoji="1" lang="ja-JP" altLang="en-US" sz="45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1D0CDF68-E620-17F4-2F1B-EF379D22756D}"/>
                  </a:ext>
                </a:extLst>
              </p:cNvPr>
              <p:cNvSpPr txBox="1"/>
              <p:nvPr/>
            </p:nvSpPr>
            <p:spPr>
              <a:xfrm>
                <a:off x="7727504" y="1975355"/>
                <a:ext cx="864096" cy="269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0%</a:t>
                </a:r>
                <a:endParaRPr kumimoji="1" lang="ja-JP" altLang="en-US" sz="45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57F6888A-9627-ED85-37A5-645FE2E64B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96200" y="2204864"/>
                <a:ext cx="0" cy="3024336"/>
              </a:xfrm>
              <a:prstGeom prst="line">
                <a:avLst/>
              </a:prstGeom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FB12716E-51E5-DD56-F113-630BB8005006}"/>
                </a:ext>
              </a:extLst>
            </p:cNvPr>
            <p:cNvGrpSpPr/>
            <p:nvPr/>
          </p:nvGrpSpPr>
          <p:grpSpPr>
            <a:xfrm>
              <a:off x="146235" y="2644765"/>
              <a:ext cx="6406901" cy="2499748"/>
              <a:chOff x="146235" y="2644765"/>
              <a:chExt cx="6406901" cy="2499748"/>
            </a:xfrm>
          </p:grpSpPr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FE82A019-CD48-6415-DF40-6C713FCB3AC9}"/>
                  </a:ext>
                </a:extLst>
              </p:cNvPr>
              <p:cNvSpPr txBox="1"/>
              <p:nvPr/>
            </p:nvSpPr>
            <p:spPr>
              <a:xfrm>
                <a:off x="3385136" y="3819291"/>
                <a:ext cx="3168000" cy="1080000"/>
              </a:xfrm>
              <a:prstGeom prst="rect">
                <a:avLst/>
              </a:prstGeom>
              <a:noFill/>
              <a:ln>
                <a:solidFill>
                  <a:srgbClr val="3EC1D3"/>
                </a:solidFill>
              </a:ln>
            </p:spPr>
            <p:txBody>
              <a:bodyPr wrap="square" rtlCol="0">
                <a:noAutofit/>
              </a:bodyPr>
              <a:lstStyle/>
              <a:p>
                <a:endParaRPr kumimoji="1" lang="ja-JP" altLang="en-US" sz="1013"/>
              </a:p>
            </p:txBody>
          </p:sp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60D64E82-419B-097A-1B7F-EE271F294029}"/>
                  </a:ext>
                </a:extLst>
              </p:cNvPr>
              <p:cNvSpPr txBox="1"/>
              <p:nvPr/>
            </p:nvSpPr>
            <p:spPr>
              <a:xfrm>
                <a:off x="3385136" y="3245125"/>
                <a:ext cx="3168000" cy="382062"/>
              </a:xfrm>
              <a:prstGeom prst="rect">
                <a:avLst/>
              </a:prstGeom>
              <a:noFill/>
              <a:ln>
                <a:solidFill>
                  <a:srgbClr val="FF9A00"/>
                </a:solidFill>
              </a:ln>
            </p:spPr>
            <p:txBody>
              <a:bodyPr wrap="square" rtlCol="0">
                <a:noAutofit/>
              </a:bodyPr>
              <a:lstStyle/>
              <a:p>
                <a:endParaRPr kumimoji="1" lang="ja-JP" altLang="en-US" sz="1013" dirty="0"/>
              </a:p>
            </p:txBody>
          </p:sp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2DB261C6-F7EB-E99F-0F0D-A869E37F9B2C}"/>
                  </a:ext>
                </a:extLst>
              </p:cNvPr>
              <p:cNvSpPr txBox="1"/>
              <p:nvPr/>
            </p:nvSpPr>
            <p:spPr>
              <a:xfrm>
                <a:off x="349510" y="2644765"/>
                <a:ext cx="2847600" cy="231795"/>
              </a:xfrm>
              <a:prstGeom prst="rect">
                <a:avLst/>
              </a:prstGeom>
              <a:solidFill>
                <a:srgbClr val="FBFBE9"/>
              </a:solidFill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kumimoji="1" lang="en-US" altLang="ja-JP" sz="788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Q.</a:t>
                </a:r>
                <a:r>
                  <a:rPr kumimoji="1" lang="ja-JP" altLang="en-US" sz="788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en-US" altLang="ja-JP" sz="788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EDR </a:t>
                </a:r>
                <a:r>
                  <a:rPr kumimoji="1" lang="ja-JP" altLang="en-US" sz="788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を導入した理由を教えてください</a:t>
                </a:r>
                <a:r>
                  <a:rPr kumimoji="1" lang="ja-JP" altLang="en-US" sz="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（有効回答数：</a:t>
                </a:r>
                <a:r>
                  <a:rPr kumimoji="1" lang="en-US" altLang="ja-JP" sz="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618</a:t>
                </a:r>
                <a:r>
                  <a:rPr kumimoji="1" lang="ja-JP" altLang="en-US" sz="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 </a:t>
                </a:r>
                <a:endParaRPr kumimoji="1" lang="en-US" altLang="ja-JP" sz="788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AE78B405-30A1-4F17-C5AD-6EEA3DFF3EDB}"/>
                  </a:ext>
                </a:extLst>
              </p:cNvPr>
              <p:cNvSpPr txBox="1"/>
              <p:nvPr/>
            </p:nvSpPr>
            <p:spPr>
              <a:xfrm>
                <a:off x="3660527" y="2644765"/>
                <a:ext cx="2847093" cy="230400"/>
              </a:xfrm>
              <a:prstGeom prst="rect">
                <a:avLst/>
              </a:prstGeom>
              <a:solidFill>
                <a:srgbClr val="FBFBE9"/>
              </a:solidFill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kumimoji="1" lang="en-US" altLang="ja-JP" sz="788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Q. EDR </a:t>
                </a:r>
                <a:r>
                  <a:rPr kumimoji="1" lang="ja-JP" altLang="en-US" sz="788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運用で困ったことを教えてください</a:t>
                </a:r>
                <a:r>
                  <a:rPr kumimoji="1" lang="ja-JP" altLang="en-US" sz="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（有効回答数：</a:t>
                </a:r>
                <a:r>
                  <a:rPr kumimoji="1" lang="en-US" altLang="ja-JP" sz="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618</a:t>
                </a:r>
                <a:r>
                  <a:rPr kumimoji="1" lang="ja-JP" altLang="en-US" sz="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 </a:t>
                </a:r>
                <a:endParaRPr kumimoji="1" lang="en-US" altLang="ja-JP" sz="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340B63BC-EF81-893B-D95B-11A3BCFE82B7}"/>
                  </a:ext>
                </a:extLst>
              </p:cNvPr>
              <p:cNvSpPr txBox="1"/>
              <p:nvPr/>
            </p:nvSpPr>
            <p:spPr>
              <a:xfrm>
                <a:off x="3371405" y="3328149"/>
                <a:ext cx="76958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7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誤検知が多い</a:t>
                </a:r>
              </a:p>
            </p:txBody>
          </p:sp>
          <p:grpSp>
            <p:nvGrpSpPr>
              <p:cNvPr id="76" name="グループ化 75">
                <a:extLst>
                  <a:ext uri="{FF2B5EF4-FFF2-40B4-BE49-F238E27FC236}">
                    <a16:creationId xmlns:a16="http://schemas.microsoft.com/office/drawing/2014/main" id="{8FAD30A4-D063-39DB-7AEA-5FEB6D329984}"/>
                  </a:ext>
                </a:extLst>
              </p:cNvPr>
              <p:cNvGrpSpPr/>
              <p:nvPr/>
            </p:nvGrpSpPr>
            <p:grpSpPr>
              <a:xfrm>
                <a:off x="146235" y="2957269"/>
                <a:ext cx="3241379" cy="2187244"/>
                <a:chOff x="349127" y="1700808"/>
                <a:chExt cx="5762447" cy="3888434"/>
              </a:xfrm>
            </p:grpSpPr>
            <p:graphicFrame>
              <p:nvGraphicFramePr>
                <p:cNvPr id="77" name="グラフ 76">
                  <a:extLst>
                    <a:ext uri="{FF2B5EF4-FFF2-40B4-BE49-F238E27FC236}">
                      <a16:creationId xmlns:a16="http://schemas.microsoft.com/office/drawing/2014/main" id="{A7626957-FDD0-3829-69D7-44CF06EA2161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607627346"/>
                    </p:ext>
                  </p:extLst>
                </p:nvPr>
              </p:nvGraphicFramePr>
              <p:xfrm>
                <a:off x="1631502" y="1772817"/>
                <a:ext cx="4480072" cy="3816425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5"/>
                </a:graphicData>
              </a:graphic>
            </p:graphicFrame>
            <p:sp>
              <p:nvSpPr>
                <p:cNvPr id="78" name="テキスト ボックス 77">
                  <a:extLst>
                    <a:ext uri="{FF2B5EF4-FFF2-40B4-BE49-F238E27FC236}">
                      <a16:creationId xmlns:a16="http://schemas.microsoft.com/office/drawing/2014/main" id="{B48C6A84-89D2-3A5E-EF45-785C8BD983E8}"/>
                    </a:ext>
                  </a:extLst>
                </p:cNvPr>
                <p:cNvSpPr txBox="1"/>
                <p:nvPr/>
              </p:nvSpPr>
              <p:spPr>
                <a:xfrm>
                  <a:off x="581808" y="2266845"/>
                  <a:ext cx="1285393" cy="3556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7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検知率が高い</a:t>
                  </a:r>
                </a:p>
              </p:txBody>
            </p:sp>
            <p:sp>
              <p:nvSpPr>
                <p:cNvPr id="79" name="テキスト ボックス 78">
                  <a:extLst>
                    <a:ext uri="{FF2B5EF4-FFF2-40B4-BE49-F238E27FC236}">
                      <a16:creationId xmlns:a16="http://schemas.microsoft.com/office/drawing/2014/main" id="{CEDD655E-8CC7-F337-B254-745A74A74DCF}"/>
                    </a:ext>
                  </a:extLst>
                </p:cNvPr>
                <p:cNvSpPr txBox="1"/>
                <p:nvPr/>
              </p:nvSpPr>
              <p:spPr>
                <a:xfrm>
                  <a:off x="501468" y="3122687"/>
                  <a:ext cx="1446068" cy="3556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7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誤検知が少ない</a:t>
                  </a:r>
                </a:p>
              </p:txBody>
            </p:sp>
            <p:sp>
              <p:nvSpPr>
                <p:cNvPr id="80" name="テキスト ボックス 79">
                  <a:extLst>
                    <a:ext uri="{FF2B5EF4-FFF2-40B4-BE49-F238E27FC236}">
                      <a16:creationId xmlns:a16="http://schemas.microsoft.com/office/drawing/2014/main" id="{CA6513F0-1C28-F20E-F216-FF21BE89D330}"/>
                    </a:ext>
                  </a:extLst>
                </p:cNvPr>
                <p:cNvSpPr txBox="1"/>
                <p:nvPr/>
              </p:nvSpPr>
              <p:spPr>
                <a:xfrm>
                  <a:off x="349127" y="3933597"/>
                  <a:ext cx="1606738" cy="3556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7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導入・運用が簡単</a:t>
                  </a:r>
                </a:p>
              </p:txBody>
            </p:sp>
            <p:sp>
              <p:nvSpPr>
                <p:cNvPr id="81" name="テキスト ボックス 80">
                  <a:extLst>
                    <a:ext uri="{FF2B5EF4-FFF2-40B4-BE49-F238E27FC236}">
                      <a16:creationId xmlns:a16="http://schemas.microsoft.com/office/drawing/2014/main" id="{777B50FD-02F4-06FD-8192-3B50CE542699}"/>
                    </a:ext>
                  </a:extLst>
                </p:cNvPr>
                <p:cNvSpPr txBox="1"/>
                <p:nvPr/>
              </p:nvSpPr>
              <p:spPr>
                <a:xfrm>
                  <a:off x="801996" y="4748069"/>
                  <a:ext cx="1205055" cy="3556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7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動作が軽い</a:t>
                  </a:r>
                </a:p>
              </p:txBody>
            </p:sp>
            <p:sp>
              <p:nvSpPr>
                <p:cNvPr id="82" name="テキスト ボックス 81">
                  <a:extLst>
                    <a:ext uri="{FF2B5EF4-FFF2-40B4-BE49-F238E27FC236}">
                      <a16:creationId xmlns:a16="http://schemas.microsoft.com/office/drawing/2014/main" id="{FB66F8BB-4857-8008-D4BC-340FE0EE3B95}"/>
                    </a:ext>
                  </a:extLst>
                </p:cNvPr>
                <p:cNvSpPr txBox="1"/>
                <p:nvPr/>
              </p:nvSpPr>
              <p:spPr>
                <a:xfrm>
                  <a:off x="2927648" y="1700808"/>
                  <a:ext cx="864096" cy="2872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5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20%</a:t>
                  </a:r>
                  <a:endParaRPr kumimoji="1" lang="ja-JP" altLang="en-US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3" name="テキスト ボックス 82">
                  <a:extLst>
                    <a:ext uri="{FF2B5EF4-FFF2-40B4-BE49-F238E27FC236}">
                      <a16:creationId xmlns:a16="http://schemas.microsoft.com/office/drawing/2014/main" id="{1D9009E3-D9D3-1C64-B5DE-5BC08FD12DC6}"/>
                    </a:ext>
                  </a:extLst>
                </p:cNvPr>
                <p:cNvSpPr txBox="1"/>
                <p:nvPr/>
              </p:nvSpPr>
              <p:spPr>
                <a:xfrm>
                  <a:off x="2279577" y="1700808"/>
                  <a:ext cx="864096" cy="2872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5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10%</a:t>
                  </a:r>
                  <a:endParaRPr kumimoji="1" lang="ja-JP" altLang="en-US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4" name="テキスト ボックス 83">
                  <a:extLst>
                    <a:ext uri="{FF2B5EF4-FFF2-40B4-BE49-F238E27FC236}">
                      <a16:creationId xmlns:a16="http://schemas.microsoft.com/office/drawing/2014/main" id="{756A7BA9-552A-E835-B837-230F674CAC71}"/>
                    </a:ext>
                  </a:extLst>
                </p:cNvPr>
                <p:cNvSpPr txBox="1"/>
                <p:nvPr/>
              </p:nvSpPr>
              <p:spPr>
                <a:xfrm>
                  <a:off x="3575720" y="1700808"/>
                  <a:ext cx="864096" cy="2872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5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30%</a:t>
                  </a:r>
                  <a:endParaRPr kumimoji="1" lang="ja-JP" altLang="en-US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5" name="テキスト ボックス 84">
                  <a:extLst>
                    <a:ext uri="{FF2B5EF4-FFF2-40B4-BE49-F238E27FC236}">
                      <a16:creationId xmlns:a16="http://schemas.microsoft.com/office/drawing/2014/main" id="{4E32CA35-2E7D-9E33-7AAC-CA2DC17FB0FF}"/>
                    </a:ext>
                  </a:extLst>
                </p:cNvPr>
                <p:cNvSpPr txBox="1"/>
                <p:nvPr/>
              </p:nvSpPr>
              <p:spPr>
                <a:xfrm>
                  <a:off x="4223791" y="1700808"/>
                  <a:ext cx="864096" cy="2872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5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40%</a:t>
                  </a:r>
                  <a:endParaRPr kumimoji="1" lang="ja-JP" altLang="en-US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6" name="テキスト ボックス 85">
                  <a:extLst>
                    <a:ext uri="{FF2B5EF4-FFF2-40B4-BE49-F238E27FC236}">
                      <a16:creationId xmlns:a16="http://schemas.microsoft.com/office/drawing/2014/main" id="{F4A54D22-7A59-4878-77AB-C118177E4072}"/>
                    </a:ext>
                  </a:extLst>
                </p:cNvPr>
                <p:cNvSpPr txBox="1"/>
                <p:nvPr/>
              </p:nvSpPr>
              <p:spPr>
                <a:xfrm>
                  <a:off x="4871864" y="1700808"/>
                  <a:ext cx="864096" cy="2872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5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50%</a:t>
                  </a:r>
                  <a:endParaRPr kumimoji="1" lang="ja-JP" altLang="en-US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7" name="テキスト ボックス 86">
                  <a:extLst>
                    <a:ext uri="{FF2B5EF4-FFF2-40B4-BE49-F238E27FC236}">
                      <a16:creationId xmlns:a16="http://schemas.microsoft.com/office/drawing/2014/main" id="{9F9469EF-87E4-66F6-2422-75CDA5914D37}"/>
                    </a:ext>
                  </a:extLst>
                </p:cNvPr>
                <p:cNvSpPr txBox="1"/>
                <p:nvPr/>
              </p:nvSpPr>
              <p:spPr>
                <a:xfrm>
                  <a:off x="1631504" y="1700808"/>
                  <a:ext cx="864096" cy="2872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5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0%</a:t>
                  </a:r>
                  <a:endParaRPr kumimoji="1" lang="ja-JP" altLang="en-US" sz="4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8" name="正方形/長方形 87">
                  <a:extLst>
                    <a:ext uri="{FF2B5EF4-FFF2-40B4-BE49-F238E27FC236}">
                      <a16:creationId xmlns:a16="http://schemas.microsoft.com/office/drawing/2014/main" id="{66CC4158-6041-9C78-F90C-938F09E943E7}"/>
                    </a:ext>
                  </a:extLst>
                </p:cNvPr>
                <p:cNvSpPr/>
                <p:nvPr/>
              </p:nvSpPr>
              <p:spPr>
                <a:xfrm>
                  <a:off x="5591944" y="1700808"/>
                  <a:ext cx="288032" cy="381642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13"/>
                </a:p>
              </p:txBody>
            </p:sp>
          </p:grpSp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16F5F701-6C77-8903-2CFE-593A56B82698}"/>
                  </a:ext>
                </a:extLst>
              </p:cNvPr>
              <p:cNvSpPr txBox="1"/>
              <p:nvPr/>
            </p:nvSpPr>
            <p:spPr>
              <a:xfrm>
                <a:off x="3290396" y="3876087"/>
                <a:ext cx="931604" cy="345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kumimoji="1" lang="ja-JP" altLang="en-US" sz="7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設定方法が</a:t>
                </a:r>
                <a:endParaRPr kumimoji="1" lang="en-US" altLang="ja-JP" sz="7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kumimoji="1" lang="ja-JP" altLang="en-US" sz="7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分からない</a:t>
                </a:r>
              </a:p>
            </p:txBody>
          </p:sp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8F605397-41C3-48A3-428F-EA99E06808F3}"/>
                  </a:ext>
                </a:extLst>
              </p:cNvPr>
              <p:cNvSpPr txBox="1"/>
              <p:nvPr/>
            </p:nvSpPr>
            <p:spPr>
              <a:xfrm>
                <a:off x="3261659" y="4528298"/>
                <a:ext cx="989079" cy="345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kumimoji="1" lang="ja-JP" altLang="en-US" sz="7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検知時の対応が</a:t>
                </a:r>
                <a:endParaRPr kumimoji="1" lang="en-US" altLang="ja-JP" sz="7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kumimoji="1" lang="ja-JP" altLang="en-US" sz="7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分からない</a:t>
                </a:r>
              </a:p>
            </p:txBody>
          </p:sp>
          <p:sp>
            <p:nvSpPr>
              <p:cNvPr id="91" name="フリーフォーム: 図形 90">
                <a:extLst>
                  <a:ext uri="{FF2B5EF4-FFF2-40B4-BE49-F238E27FC236}">
                    <a16:creationId xmlns:a16="http://schemas.microsoft.com/office/drawing/2014/main" id="{4FDDA13E-3327-4009-1CD8-3E8D62AC8DF2}"/>
                  </a:ext>
                </a:extLst>
              </p:cNvPr>
              <p:cNvSpPr/>
              <p:nvPr/>
            </p:nvSpPr>
            <p:spPr>
              <a:xfrm>
                <a:off x="3066027" y="3467650"/>
                <a:ext cx="314000" cy="332696"/>
              </a:xfrm>
              <a:custGeom>
                <a:avLst/>
                <a:gdLst>
                  <a:gd name="connsiteX0" fmla="*/ 0 w 1376313"/>
                  <a:gd name="connsiteY0" fmla="*/ 659876 h 659876"/>
                  <a:gd name="connsiteX1" fmla="*/ 725864 w 1376313"/>
                  <a:gd name="connsiteY1" fmla="*/ 659876 h 659876"/>
                  <a:gd name="connsiteX2" fmla="*/ 725864 w 1376313"/>
                  <a:gd name="connsiteY2" fmla="*/ 0 h 659876"/>
                  <a:gd name="connsiteX3" fmla="*/ 1376313 w 1376313"/>
                  <a:gd name="connsiteY3" fmla="*/ 0 h 659876"/>
                  <a:gd name="connsiteX4" fmla="*/ 1376313 w 1376313"/>
                  <a:gd name="connsiteY4" fmla="*/ 0 h 659876"/>
                  <a:gd name="connsiteX5" fmla="*/ 1376313 w 1376313"/>
                  <a:gd name="connsiteY5" fmla="*/ 0 h 659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76313" h="659876">
                    <a:moveTo>
                      <a:pt x="0" y="659876"/>
                    </a:moveTo>
                    <a:lnTo>
                      <a:pt x="725864" y="659876"/>
                    </a:lnTo>
                    <a:lnTo>
                      <a:pt x="725864" y="0"/>
                    </a:lnTo>
                    <a:lnTo>
                      <a:pt x="1376313" y="0"/>
                    </a:lnTo>
                    <a:lnTo>
                      <a:pt x="1376313" y="0"/>
                    </a:lnTo>
                    <a:lnTo>
                      <a:pt x="1376313" y="0"/>
                    </a:lnTo>
                  </a:path>
                </a:pathLst>
              </a:custGeom>
              <a:noFill/>
              <a:ln>
                <a:solidFill>
                  <a:srgbClr val="FF9A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cxnSp>
            <p:nvCxnSpPr>
              <p:cNvPr id="92" name="直線コネクタ 91">
                <a:extLst>
                  <a:ext uri="{FF2B5EF4-FFF2-40B4-BE49-F238E27FC236}">
                    <a16:creationId xmlns:a16="http://schemas.microsoft.com/office/drawing/2014/main" id="{54B1900A-FBAC-5378-674F-9072F20318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64750" y="4304490"/>
                <a:ext cx="320311" cy="0"/>
              </a:xfrm>
              <a:prstGeom prst="line">
                <a:avLst/>
              </a:prstGeom>
              <a:ln w="12700">
                <a:solidFill>
                  <a:srgbClr val="3EC1D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398F607F-EB1E-893A-7A11-5273869F5F79}"/>
                  </a:ext>
                </a:extLst>
              </p:cNvPr>
              <p:cNvSpPr txBox="1"/>
              <p:nvPr/>
            </p:nvSpPr>
            <p:spPr>
              <a:xfrm>
                <a:off x="185075" y="3687801"/>
                <a:ext cx="2880000" cy="288000"/>
              </a:xfrm>
              <a:prstGeom prst="rect">
                <a:avLst/>
              </a:prstGeom>
              <a:noFill/>
              <a:ln>
                <a:solidFill>
                  <a:srgbClr val="FF9A00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ja-JP" altLang="en-US" sz="1013" dirty="0"/>
              </a:p>
            </p:txBody>
          </p:sp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06F7E1BF-2C71-4820-6B4F-A7D05A0A49BD}"/>
                  </a:ext>
                </a:extLst>
              </p:cNvPr>
              <p:cNvSpPr txBox="1"/>
              <p:nvPr/>
            </p:nvSpPr>
            <p:spPr>
              <a:xfrm>
                <a:off x="185075" y="4159908"/>
                <a:ext cx="2880000" cy="288000"/>
              </a:xfrm>
              <a:prstGeom prst="rect">
                <a:avLst/>
              </a:prstGeom>
              <a:noFill/>
              <a:ln>
                <a:solidFill>
                  <a:srgbClr val="3EC1D3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ja-JP" altLang="en-US" sz="1013" dirty="0"/>
              </a:p>
            </p:txBody>
          </p:sp>
        </p:grpSp>
      </p:grp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2C0D9FA9-7D24-C477-5203-91A826572BF6}"/>
              </a:ext>
            </a:extLst>
          </p:cNvPr>
          <p:cNvSpPr txBox="1"/>
          <p:nvPr/>
        </p:nvSpPr>
        <p:spPr>
          <a:xfrm>
            <a:off x="322649" y="6141856"/>
            <a:ext cx="2847600" cy="231795"/>
          </a:xfrm>
          <a:prstGeom prst="rect">
            <a:avLst/>
          </a:prstGeom>
          <a:solidFill>
            <a:srgbClr val="FBFBE9"/>
          </a:solidFill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en-US" altLang="ja-JP" sz="788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Q.</a:t>
            </a:r>
            <a:r>
              <a:rPr kumimoji="1" lang="ja-JP" altLang="en-US" sz="788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今後も</a:t>
            </a:r>
            <a:r>
              <a:rPr kumimoji="1" lang="en-US" altLang="ja-JP" sz="788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EDR</a:t>
            </a:r>
            <a:r>
              <a:rPr kumimoji="1" lang="ja-JP" altLang="en-US" sz="788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の利用を継続しますか</a:t>
            </a:r>
            <a:r>
              <a:rPr kumimoji="1" lang="ja-JP" altLang="en-US" sz="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（有効回答数：</a:t>
            </a:r>
            <a:r>
              <a:rPr kumimoji="1" lang="en-US" altLang="ja-JP" sz="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618</a:t>
            </a:r>
            <a:r>
              <a:rPr kumimoji="1" lang="ja-JP" altLang="en-US" sz="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 </a:t>
            </a:r>
            <a:endParaRPr kumimoji="1" lang="en-US" altLang="ja-JP" sz="788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7D98B794-3B31-54F4-E346-5C0E9895550A}"/>
              </a:ext>
            </a:extLst>
          </p:cNvPr>
          <p:cNvSpPr txBox="1"/>
          <p:nvPr/>
        </p:nvSpPr>
        <p:spPr>
          <a:xfrm>
            <a:off x="3629568" y="6141856"/>
            <a:ext cx="2847600" cy="231795"/>
          </a:xfrm>
          <a:prstGeom prst="rect">
            <a:avLst/>
          </a:prstGeom>
          <a:solidFill>
            <a:srgbClr val="FBFBE9"/>
          </a:solidFill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en-US" altLang="ja-JP" sz="788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Q. </a:t>
            </a:r>
            <a:r>
              <a:rPr kumimoji="1" lang="ja-JP" altLang="en-US" sz="788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継続利用を迷っている理由を教えてください</a:t>
            </a:r>
            <a:r>
              <a:rPr kumimoji="1" lang="ja-JP" altLang="en-US" sz="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（有効回答数：</a:t>
            </a:r>
            <a:r>
              <a:rPr kumimoji="1" lang="en-US" altLang="ja-JP" sz="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133</a:t>
            </a:r>
            <a:r>
              <a:rPr kumimoji="1" lang="ja-JP" altLang="en-US" sz="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 </a:t>
            </a:r>
            <a:endParaRPr kumimoji="1" lang="en-US" altLang="ja-JP" sz="788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04" name="グラフ 103">
            <a:extLst>
              <a:ext uri="{FF2B5EF4-FFF2-40B4-BE49-F238E27FC236}">
                <a16:creationId xmlns:a16="http://schemas.microsoft.com/office/drawing/2014/main" id="{17C4E0F0-609B-CF51-4C24-366CFC636B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0887631"/>
              </p:ext>
            </p:extLst>
          </p:nvPr>
        </p:nvGraphicFramePr>
        <p:xfrm>
          <a:off x="152046" y="6574486"/>
          <a:ext cx="3196283" cy="1749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D95F031C-44AF-8EDB-E77D-AE95E46B33F9}"/>
              </a:ext>
            </a:extLst>
          </p:cNvPr>
          <p:cNvSpPr txBox="1"/>
          <p:nvPr/>
        </p:nvSpPr>
        <p:spPr>
          <a:xfrm>
            <a:off x="1447883" y="7602711"/>
            <a:ext cx="1093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継続利用する</a:t>
            </a:r>
            <a:endParaRPr kumimoji="1" lang="en-US" altLang="ja-JP" sz="8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67</a:t>
            </a:r>
            <a:r>
              <a:rPr kumimoji="1" lang="ja-JP" altLang="en-US" sz="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D1D33054-4E27-1559-931A-29429ED36220}"/>
              </a:ext>
            </a:extLst>
          </p:cNvPr>
          <p:cNvSpPr txBox="1"/>
          <p:nvPr/>
        </p:nvSpPr>
        <p:spPr>
          <a:xfrm>
            <a:off x="871545" y="7137688"/>
            <a:ext cx="960091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迷っている</a:t>
            </a:r>
            <a:endParaRPr kumimoji="1" lang="en-US" altLang="ja-JP" sz="8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105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05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42CB82D5-5E8F-AC58-ED00-76FDC4C10ECD}"/>
              </a:ext>
            </a:extLst>
          </p:cNvPr>
          <p:cNvSpPr txBox="1"/>
          <p:nvPr/>
        </p:nvSpPr>
        <p:spPr>
          <a:xfrm>
            <a:off x="310061" y="6484784"/>
            <a:ext cx="1034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解約する</a:t>
            </a:r>
            <a:r>
              <a:rPr kumimoji="1" lang="en-US" altLang="ja-JP" sz="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解約した</a:t>
            </a:r>
            <a:endParaRPr kumimoji="1" lang="en-US" altLang="ja-JP" sz="7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920E07DD-BE8A-2E10-79A0-BD91C1FD397F}"/>
              </a:ext>
            </a:extLst>
          </p:cNvPr>
          <p:cNvSpPr txBox="1"/>
          <p:nvPr/>
        </p:nvSpPr>
        <p:spPr>
          <a:xfrm>
            <a:off x="5651432" y="7813288"/>
            <a:ext cx="1046672" cy="510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8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・誤検知が多い</a:t>
            </a:r>
            <a:endParaRPr kumimoji="1" lang="en-US" altLang="ja-JP" sz="8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8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・画面表示が</a:t>
            </a:r>
            <a:endParaRPr kumimoji="1" lang="en-US" altLang="ja-JP" sz="8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8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分かりにくい</a:t>
            </a:r>
            <a:endParaRPr kumimoji="1" lang="en-US" altLang="ja-JP" sz="8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9" name="フリーフォーム: 図形 108">
            <a:extLst>
              <a:ext uri="{FF2B5EF4-FFF2-40B4-BE49-F238E27FC236}">
                <a16:creationId xmlns:a16="http://schemas.microsoft.com/office/drawing/2014/main" id="{91B6C043-E1B3-2A37-9F70-E617348C76E1}"/>
              </a:ext>
            </a:extLst>
          </p:cNvPr>
          <p:cNvSpPr/>
          <p:nvPr/>
        </p:nvSpPr>
        <p:spPr>
          <a:xfrm>
            <a:off x="1226041" y="6611442"/>
            <a:ext cx="471588" cy="131954"/>
          </a:xfrm>
          <a:custGeom>
            <a:avLst/>
            <a:gdLst>
              <a:gd name="connsiteX0" fmla="*/ 0 w 1517715"/>
              <a:gd name="connsiteY0" fmla="*/ 0 h 245096"/>
              <a:gd name="connsiteX1" fmla="*/ 1272618 w 1517715"/>
              <a:gd name="connsiteY1" fmla="*/ 0 h 245096"/>
              <a:gd name="connsiteX2" fmla="*/ 1517714 w 1517715"/>
              <a:gd name="connsiteY2" fmla="*/ 245096 h 245096"/>
              <a:gd name="connsiteX3" fmla="*/ 1517715 w 1517715"/>
              <a:gd name="connsiteY3" fmla="*/ 245096 h 245096"/>
              <a:gd name="connsiteX4" fmla="*/ 1517715 w 1517715"/>
              <a:gd name="connsiteY4" fmla="*/ 245096 h 245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7715" h="245096">
                <a:moveTo>
                  <a:pt x="0" y="0"/>
                </a:moveTo>
                <a:lnTo>
                  <a:pt x="1272618" y="0"/>
                </a:lnTo>
                <a:lnTo>
                  <a:pt x="1517714" y="245096"/>
                </a:lnTo>
                <a:lnTo>
                  <a:pt x="1517715" y="245096"/>
                </a:lnTo>
                <a:lnTo>
                  <a:pt x="1517715" y="245096"/>
                </a:lnTo>
              </a:path>
            </a:pathLst>
          </a:cu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6BACEA79-8E8F-84B0-5BE2-B06D854D1440}"/>
              </a:ext>
            </a:extLst>
          </p:cNvPr>
          <p:cNvSpPr txBox="1"/>
          <p:nvPr/>
        </p:nvSpPr>
        <p:spPr>
          <a:xfrm>
            <a:off x="3432624" y="7813288"/>
            <a:ext cx="2016794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kumimoji="1" lang="ja-JP" altLang="en-US" sz="8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・価格が高い</a:t>
            </a:r>
            <a:endParaRPr kumimoji="1" lang="en-US" altLang="ja-JP" sz="8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40000"/>
              </a:lnSpc>
            </a:pPr>
            <a:r>
              <a:rPr kumimoji="1" lang="ja-JP" altLang="en-US" sz="8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・費用対効果が不明瞭</a:t>
            </a:r>
            <a:endParaRPr kumimoji="1" lang="en-US" altLang="ja-JP" sz="8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FD89B0F5-6993-1591-4035-18A28A76E891}"/>
              </a:ext>
            </a:extLst>
          </p:cNvPr>
          <p:cNvSpPr txBox="1"/>
          <p:nvPr/>
        </p:nvSpPr>
        <p:spPr>
          <a:xfrm>
            <a:off x="3590715" y="6579436"/>
            <a:ext cx="850306" cy="216000"/>
          </a:xfrm>
          <a:prstGeom prst="rect">
            <a:avLst/>
          </a:prstGeom>
          <a:solidFill>
            <a:srgbClr val="FF9A00"/>
          </a:solidFill>
          <a:ln>
            <a:solidFill>
              <a:srgbClr val="FF9A00"/>
            </a:solidFill>
          </a:ln>
        </p:spPr>
        <p:txBody>
          <a:bodyPr wrap="square" tIns="72000" rtlCol="0" anchor="ctr">
            <a:noAutofit/>
          </a:bodyPr>
          <a:lstStyle/>
          <a:p>
            <a:pPr algn="ctr"/>
            <a:r>
              <a:rPr kumimoji="1" lang="ja-JP" altLang="en-US" sz="9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金額面</a:t>
            </a: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B97095CA-42A0-B9A0-11FA-41446A9FF021}"/>
              </a:ext>
            </a:extLst>
          </p:cNvPr>
          <p:cNvSpPr txBox="1"/>
          <p:nvPr/>
        </p:nvSpPr>
        <p:spPr>
          <a:xfrm>
            <a:off x="4628298" y="6579436"/>
            <a:ext cx="850604" cy="216000"/>
          </a:xfrm>
          <a:prstGeom prst="rect">
            <a:avLst/>
          </a:prstGeom>
          <a:solidFill>
            <a:srgbClr val="3EC1D3"/>
          </a:solidFill>
          <a:ln>
            <a:solidFill>
              <a:srgbClr val="3EC1D3"/>
            </a:solidFill>
          </a:ln>
        </p:spPr>
        <p:txBody>
          <a:bodyPr wrap="square" tIns="72000" anchor="ctr">
            <a:noAutofit/>
          </a:bodyPr>
          <a:lstStyle/>
          <a:p>
            <a:pPr algn="ctr"/>
            <a:r>
              <a:rPr kumimoji="1"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運用面</a:t>
            </a:r>
            <a:endParaRPr kumimoji="1" lang="en-US" altLang="ja-JP" sz="9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ACFA9958-6CAB-C4FB-C239-3B6B6B3AFC58}"/>
              </a:ext>
            </a:extLst>
          </p:cNvPr>
          <p:cNvSpPr txBox="1"/>
          <p:nvPr/>
        </p:nvSpPr>
        <p:spPr>
          <a:xfrm>
            <a:off x="4515477" y="7813288"/>
            <a:ext cx="2088232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kumimoji="1" lang="ja-JP" altLang="en-US" sz="8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・使い方が分からない</a:t>
            </a:r>
            <a:endParaRPr kumimoji="1" lang="en-US" altLang="ja-JP" sz="8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40000"/>
              </a:lnSpc>
            </a:pPr>
            <a:r>
              <a:rPr kumimoji="1" lang="ja-JP" altLang="en-US" sz="8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・上手く扱えていない</a:t>
            </a:r>
            <a:endParaRPr kumimoji="1" lang="en-US" altLang="ja-JP" sz="8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4AE12B05-ABEF-8A3C-9B3B-78B394A3669B}"/>
              </a:ext>
            </a:extLst>
          </p:cNvPr>
          <p:cNvSpPr txBox="1"/>
          <p:nvPr/>
        </p:nvSpPr>
        <p:spPr>
          <a:xfrm>
            <a:off x="5666180" y="6579436"/>
            <a:ext cx="850306" cy="21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tIns="72000" rtlCol="0" anchor="ctr">
            <a:noAutofit/>
          </a:bodyPr>
          <a:lstStyle/>
          <a:p>
            <a:pPr algn="ctr"/>
            <a:r>
              <a:rPr kumimoji="1" lang="ja-JP" altLang="en-US" sz="9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性能面</a:t>
            </a:r>
          </a:p>
        </p:txBody>
      </p:sp>
      <p:pic>
        <p:nvPicPr>
          <p:cNvPr id="129" name="グラフィックス 128" descr="オフィス ワーカー (男性) 単色塗りつぶし">
            <a:extLst>
              <a:ext uri="{FF2B5EF4-FFF2-40B4-BE49-F238E27FC236}">
                <a16:creationId xmlns:a16="http://schemas.microsoft.com/office/drawing/2014/main" id="{1E16AAD4-1CDD-8228-B815-04B34A061F4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686354" y="6980521"/>
            <a:ext cx="677828" cy="677828"/>
          </a:xfrm>
          <a:prstGeom prst="rect">
            <a:avLst/>
          </a:prstGeom>
        </p:spPr>
      </p:pic>
      <p:grpSp>
        <p:nvGrpSpPr>
          <p:cNvPr id="130" name="グループ化 129">
            <a:extLst>
              <a:ext uri="{FF2B5EF4-FFF2-40B4-BE49-F238E27FC236}">
                <a16:creationId xmlns:a16="http://schemas.microsoft.com/office/drawing/2014/main" id="{F3F6BEBD-6AAF-1B32-3F3A-68B240C403E9}"/>
              </a:ext>
            </a:extLst>
          </p:cNvPr>
          <p:cNvGrpSpPr/>
          <p:nvPr/>
        </p:nvGrpSpPr>
        <p:grpSpPr>
          <a:xfrm>
            <a:off x="5207190" y="6970537"/>
            <a:ext cx="136428" cy="198879"/>
            <a:chOff x="-1187777" y="1904214"/>
            <a:chExt cx="219957" cy="1074246"/>
          </a:xfrm>
        </p:grpSpPr>
        <p:cxnSp>
          <p:nvCxnSpPr>
            <p:cNvPr id="131" name="直線コネクタ 130">
              <a:extLst>
                <a:ext uri="{FF2B5EF4-FFF2-40B4-BE49-F238E27FC236}">
                  <a16:creationId xmlns:a16="http://schemas.microsoft.com/office/drawing/2014/main" id="{BC94B17A-938B-1828-5BC4-EAC375232D9A}"/>
                </a:ext>
              </a:extLst>
            </p:cNvPr>
            <p:cNvCxnSpPr/>
            <p:nvPr/>
          </p:nvCxnSpPr>
          <p:spPr>
            <a:xfrm>
              <a:off x="-1187777" y="1904214"/>
              <a:ext cx="0" cy="769446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16438E52-FE8C-1CA1-5A61-E00227CC1284}"/>
                </a:ext>
              </a:extLst>
            </p:cNvPr>
            <p:cNvCxnSpPr/>
            <p:nvPr/>
          </p:nvCxnSpPr>
          <p:spPr>
            <a:xfrm>
              <a:off x="-1082512" y="2056614"/>
              <a:ext cx="0" cy="769445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>
              <a:extLst>
                <a:ext uri="{FF2B5EF4-FFF2-40B4-BE49-F238E27FC236}">
                  <a16:creationId xmlns:a16="http://schemas.microsoft.com/office/drawing/2014/main" id="{9E7C5284-86F0-7105-25F2-1B848BEB759C}"/>
                </a:ext>
              </a:extLst>
            </p:cNvPr>
            <p:cNvCxnSpPr/>
            <p:nvPr/>
          </p:nvCxnSpPr>
          <p:spPr>
            <a:xfrm>
              <a:off x="-967820" y="2209015"/>
              <a:ext cx="0" cy="769445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BF0A3CAC-8C3A-BE6D-628C-842548C92BA8}"/>
              </a:ext>
            </a:extLst>
          </p:cNvPr>
          <p:cNvGrpSpPr/>
          <p:nvPr/>
        </p:nvGrpSpPr>
        <p:grpSpPr>
          <a:xfrm>
            <a:off x="5672778" y="6922249"/>
            <a:ext cx="848352" cy="731448"/>
            <a:chOff x="9167455" y="7475052"/>
            <a:chExt cx="1203837" cy="1021677"/>
          </a:xfrm>
        </p:grpSpPr>
        <p:pic>
          <p:nvPicPr>
            <p:cNvPr id="134" name="図 133" descr="アイコン&#10;&#10;自動的に生成された説明">
              <a:extLst>
                <a:ext uri="{FF2B5EF4-FFF2-40B4-BE49-F238E27FC236}">
                  <a16:creationId xmlns:a16="http://schemas.microsoft.com/office/drawing/2014/main" id="{DBAF8AC7-622D-2A16-BF57-D509F1DD207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9167455" y="7475052"/>
              <a:ext cx="592038" cy="592039"/>
            </a:xfrm>
            <a:prstGeom prst="rect">
              <a:avLst/>
            </a:prstGeom>
          </p:spPr>
        </p:pic>
        <p:sp>
          <p:nvSpPr>
            <p:cNvPr id="135" name="吹き出し: 円形 134">
              <a:extLst>
                <a:ext uri="{FF2B5EF4-FFF2-40B4-BE49-F238E27FC236}">
                  <a16:creationId xmlns:a16="http://schemas.microsoft.com/office/drawing/2014/main" id="{BED2C971-318B-F629-9416-42B654D00E27}"/>
                </a:ext>
              </a:extLst>
            </p:cNvPr>
            <p:cNvSpPr/>
            <p:nvPr/>
          </p:nvSpPr>
          <p:spPr>
            <a:xfrm>
              <a:off x="9939244" y="7488179"/>
              <a:ext cx="432048" cy="360040"/>
            </a:xfrm>
            <a:prstGeom prst="wedgeEllipseCallou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？</a:t>
              </a:r>
            </a:p>
          </p:txBody>
        </p:sp>
        <p:pic>
          <p:nvPicPr>
            <p:cNvPr id="136" name="グラフィックス 135" descr="オフィス ワーカー (女性) 単色塗りつぶし">
              <a:extLst>
                <a:ext uri="{FF2B5EF4-FFF2-40B4-BE49-F238E27FC236}">
                  <a16:creationId xmlns:a16="http://schemas.microsoft.com/office/drawing/2014/main" id="{EC10435D-8E9A-FF79-3A09-98D4FAA7532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579740" y="7834542"/>
              <a:ext cx="662187" cy="662187"/>
            </a:xfrm>
            <a:prstGeom prst="rect">
              <a:avLst/>
            </a:prstGeom>
          </p:spPr>
        </p:pic>
      </p:grpSp>
      <p:pic>
        <p:nvPicPr>
          <p:cNvPr id="139" name="グラフィックス 138" descr="お金 単色塗りつぶし">
            <a:extLst>
              <a:ext uri="{FF2B5EF4-FFF2-40B4-BE49-F238E27FC236}">
                <a16:creationId xmlns:a16="http://schemas.microsoft.com/office/drawing/2014/main" id="{B21DA5B4-152C-83FD-323C-BC51E2503D4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641146" y="6958212"/>
            <a:ext cx="677827" cy="677827"/>
          </a:xfrm>
          <a:prstGeom prst="rect">
            <a:avLst/>
          </a:prstGeom>
        </p:spPr>
      </p:pic>
      <p:sp>
        <p:nvSpPr>
          <p:cNvPr id="144" name="テキスト プレースホルダー 11">
            <a:extLst>
              <a:ext uri="{FF2B5EF4-FFF2-40B4-BE49-F238E27FC236}">
                <a16:creationId xmlns:a16="http://schemas.microsoft.com/office/drawing/2014/main" id="{860ABF61-5B04-3967-7664-4B0D45952415}"/>
              </a:ext>
            </a:extLst>
          </p:cNvPr>
          <p:cNvSpPr txBox="1">
            <a:spLocks/>
          </p:cNvSpPr>
          <p:nvPr/>
        </p:nvSpPr>
        <p:spPr>
          <a:xfrm>
            <a:off x="450105" y="8899950"/>
            <a:ext cx="5875018" cy="904863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 algn="ctr" defTabSz="9144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2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8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LANSCOPE</a:t>
            </a:r>
            <a:r>
              <a:rPr kumimoji="1" lang="ja-JP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ならお客様のニーズに合わせて</a:t>
            </a:r>
            <a:endParaRPr kumimoji="1" lang="en-US" altLang="ja-JP" sz="1800" b="1" i="0" u="none" strike="noStrike" kern="1200" cap="none" spc="3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3EC1D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最適な</a:t>
            </a:r>
            <a:r>
              <a:rPr kumimoji="1" lang="en-US" altLang="ja-JP" sz="2400" b="1" i="0" u="none" strike="noStrike" kern="1200" cap="none" spc="300" normalizeH="0" baseline="0" noProof="0" dirty="0">
                <a:ln>
                  <a:noFill/>
                </a:ln>
                <a:solidFill>
                  <a:srgbClr val="3EC1D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EDR</a:t>
            </a:r>
            <a:r>
              <a:rPr lang="ja-JP" altLang="en-US" sz="1800" b="1" spc="300" dirty="0">
                <a:solidFill>
                  <a:schemeClr val="bg1"/>
                </a:solidFill>
              </a:rPr>
              <a:t>のご提案が可能です！</a:t>
            </a:r>
            <a:endParaRPr kumimoji="1" lang="ja-JP" altLang="en-US" sz="1800" b="1" i="0" u="none" strike="noStrike" kern="1200" cap="none" spc="3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プレースホルダー 1">
            <a:extLst>
              <a:ext uri="{FF2B5EF4-FFF2-40B4-BE49-F238E27FC236}">
                <a16:creationId xmlns:a16="http://schemas.microsoft.com/office/drawing/2014/main" id="{D232448A-BB9B-532F-0CB0-7BDC298EF6C1}"/>
              </a:ext>
            </a:extLst>
          </p:cNvPr>
          <p:cNvSpPr txBox="1">
            <a:spLocks/>
          </p:cNvSpPr>
          <p:nvPr/>
        </p:nvSpPr>
        <p:spPr>
          <a:xfrm>
            <a:off x="233951" y="300332"/>
            <a:ext cx="2279149" cy="405350"/>
          </a:xfrm>
          <a:prstGeom prst="rect">
            <a:avLst/>
          </a:prstGeom>
          <a:noFill/>
        </p:spPr>
        <p:txBody>
          <a:bodyPr tIns="108000" anchor="ctr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600" b="1" dirty="0">
                <a:solidFill>
                  <a:srgbClr val="FF9A00"/>
                </a:solidFill>
                <a:latin typeface="+mn-ea"/>
              </a:rPr>
              <a:t>EDR</a:t>
            </a:r>
            <a:r>
              <a:rPr lang="ja-JP" altLang="en-US" sz="1600" b="1" dirty="0">
                <a:solidFill>
                  <a:srgbClr val="FF9A00"/>
                </a:solidFill>
                <a:latin typeface="+mn-ea"/>
              </a:rPr>
              <a:t>の</a:t>
            </a:r>
            <a:endParaRPr lang="en-US" altLang="ja-JP" sz="1600" b="1" dirty="0">
              <a:solidFill>
                <a:srgbClr val="FF9A00"/>
              </a:solidFill>
              <a:latin typeface="+mn-ea"/>
            </a:endParaRPr>
          </a:p>
          <a:p>
            <a:pPr marL="0" indent="0" algn="ctr">
              <a:buNone/>
            </a:pPr>
            <a:r>
              <a:rPr lang="ja-JP" altLang="en-US" sz="1600" b="1" dirty="0">
                <a:solidFill>
                  <a:srgbClr val="FF9A00"/>
                </a:solidFill>
                <a:latin typeface="+mn-ea"/>
              </a:rPr>
              <a:t>利用実態を調査！</a:t>
            </a:r>
          </a:p>
        </p:txBody>
      </p:sp>
      <p:sp>
        <p:nvSpPr>
          <p:cNvPr id="44" name="テキスト プレースホルダー 1">
            <a:extLst>
              <a:ext uri="{FF2B5EF4-FFF2-40B4-BE49-F238E27FC236}">
                <a16:creationId xmlns:a16="http://schemas.microsoft.com/office/drawing/2014/main" id="{7A265794-CC17-40C8-E65C-27B08A4C6C90}"/>
              </a:ext>
            </a:extLst>
          </p:cNvPr>
          <p:cNvSpPr txBox="1">
            <a:spLocks/>
          </p:cNvSpPr>
          <p:nvPr/>
        </p:nvSpPr>
        <p:spPr>
          <a:xfrm>
            <a:off x="464627" y="8351789"/>
            <a:ext cx="5943880" cy="405350"/>
          </a:xfrm>
          <a:prstGeom prst="rect">
            <a:avLst/>
          </a:prstGeom>
          <a:noFill/>
        </p:spPr>
        <p:txBody>
          <a:bodyPr tIns="108000" anchor="ctr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400" b="1" dirty="0">
                <a:solidFill>
                  <a:srgbClr val="FF9A00"/>
                </a:solidFill>
                <a:latin typeface="+mn-ea"/>
              </a:rPr>
              <a:t>想定通りの運用が難しく、十分に</a:t>
            </a:r>
            <a:r>
              <a:rPr lang="en-US" altLang="ja-JP" sz="1400" b="1" dirty="0">
                <a:solidFill>
                  <a:srgbClr val="FF9A00"/>
                </a:solidFill>
                <a:latin typeface="+mn-ea"/>
              </a:rPr>
              <a:t>EDR</a:t>
            </a:r>
            <a:r>
              <a:rPr lang="ja-JP" altLang="en-US" sz="1400" b="1" dirty="0">
                <a:solidFill>
                  <a:srgbClr val="FF9A00"/>
                </a:solidFill>
                <a:latin typeface="+mn-ea"/>
              </a:rPr>
              <a:t>を使いこなせないケースが多発</a:t>
            </a:r>
            <a:r>
              <a:rPr lang="en-US" altLang="ja-JP" sz="1400" b="1" dirty="0">
                <a:solidFill>
                  <a:srgbClr val="FF9A00"/>
                </a:solidFill>
                <a:latin typeface="+mn-ea"/>
              </a:rPr>
              <a:t>…</a:t>
            </a:r>
          </a:p>
        </p:txBody>
      </p:sp>
      <p:sp>
        <p:nvSpPr>
          <p:cNvPr id="5" name="テキスト プレースホルダー 1">
            <a:extLst>
              <a:ext uri="{FF2B5EF4-FFF2-40B4-BE49-F238E27FC236}">
                <a16:creationId xmlns:a16="http://schemas.microsoft.com/office/drawing/2014/main" id="{7A2A5C0A-6997-3AB3-548D-02EFF3766E9C}"/>
              </a:ext>
            </a:extLst>
          </p:cNvPr>
          <p:cNvSpPr txBox="1">
            <a:spLocks/>
          </p:cNvSpPr>
          <p:nvPr/>
        </p:nvSpPr>
        <p:spPr>
          <a:xfrm>
            <a:off x="118394" y="1489751"/>
            <a:ext cx="6584826" cy="372410"/>
          </a:xfrm>
          <a:prstGeom prst="rect">
            <a:avLst/>
          </a:prstGeom>
        </p:spPr>
        <p:txBody>
          <a:bodyPr wrap="square" bIns="10800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4800" b="1" i="0" u="none" strike="noStrike" kern="1200" cap="none" spc="300" normalizeH="0" baseline="0" noProof="0" dirty="0">
                <a:ln>
                  <a:noFill/>
                </a:ln>
                <a:solidFill>
                  <a:srgbClr val="3EC1D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EDR</a:t>
            </a:r>
            <a:r>
              <a:rPr kumimoji="1" lang="ja-JP" altLang="en-US" sz="32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3200" b="1" spc="300" dirty="0">
                <a:solidFill>
                  <a:schemeClr val="bg1"/>
                </a:solidFill>
              </a:rPr>
              <a:t>リアルご存じですか</a:t>
            </a:r>
            <a:r>
              <a:rPr kumimoji="1" lang="ja-JP" altLang="en-US" sz="32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3200" b="1" i="0" u="none" strike="noStrike" kern="1200" cap="none" spc="3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A55BD0C-8050-0E7F-E856-F42125D89CB1}"/>
              </a:ext>
            </a:extLst>
          </p:cNvPr>
          <p:cNvSpPr txBox="1"/>
          <p:nvPr/>
        </p:nvSpPr>
        <p:spPr>
          <a:xfrm>
            <a:off x="1748471" y="1213096"/>
            <a:ext cx="205346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spc="300" dirty="0">
                <a:solidFill>
                  <a:srgbClr val="3EC1D3"/>
                </a:solidFill>
              </a:rPr>
              <a:t>・・・</a:t>
            </a:r>
          </a:p>
        </p:txBody>
      </p:sp>
      <p:sp>
        <p:nvSpPr>
          <p:cNvPr id="11" name="テキスト プレースホルダー 1">
            <a:extLst>
              <a:ext uri="{FF2B5EF4-FFF2-40B4-BE49-F238E27FC236}">
                <a16:creationId xmlns:a16="http://schemas.microsoft.com/office/drawing/2014/main" id="{824392F3-6FEF-6A1F-7548-5B14C43E00C5}"/>
              </a:ext>
            </a:extLst>
          </p:cNvPr>
          <p:cNvSpPr txBox="1">
            <a:spLocks/>
          </p:cNvSpPr>
          <p:nvPr/>
        </p:nvSpPr>
        <p:spPr>
          <a:xfrm>
            <a:off x="2007520" y="939717"/>
            <a:ext cx="5226442" cy="372410"/>
          </a:xfrm>
          <a:prstGeom prst="rect">
            <a:avLst/>
          </a:prstGeom>
          <a:ln>
            <a:noFill/>
          </a:ln>
        </p:spPr>
        <p:txBody>
          <a:bodyPr wrap="square" bIns="10800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300" normalizeH="0" baseline="0" noProof="0" dirty="0"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その導入ちょっと待って</a:t>
            </a:r>
            <a:r>
              <a:rPr lang="ja-JP" altLang="en-US" sz="2000" b="1" spc="300" dirty="0">
                <a:solidFill>
                  <a:schemeClr val="bg1"/>
                </a:solidFill>
              </a:rPr>
              <a:t>！</a:t>
            </a:r>
            <a:endParaRPr kumimoji="1" lang="en-US" altLang="ja-JP" sz="2000" b="1" i="0" u="none" strike="noStrike" kern="1200" cap="none" spc="300" normalizeH="0" baseline="0" noProof="0" dirty="0"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0F872A96-8CF4-FAAB-8E13-49ADE0D6B1B5}"/>
              </a:ext>
            </a:extLst>
          </p:cNvPr>
          <p:cNvGrpSpPr/>
          <p:nvPr/>
        </p:nvGrpSpPr>
        <p:grpSpPr>
          <a:xfrm>
            <a:off x="275153" y="2324162"/>
            <a:ext cx="6267748" cy="470561"/>
            <a:chOff x="275153" y="2382037"/>
            <a:chExt cx="6267748" cy="470561"/>
          </a:xfrm>
        </p:grpSpPr>
        <p:sp>
          <p:nvSpPr>
            <p:cNvPr id="16" name="テキスト プレースホルダー 1">
              <a:extLst>
                <a:ext uri="{FF2B5EF4-FFF2-40B4-BE49-F238E27FC236}">
                  <a16:creationId xmlns:a16="http://schemas.microsoft.com/office/drawing/2014/main" id="{246AE33E-8762-3DC1-0469-F8C6A4FEC854}"/>
                </a:ext>
              </a:extLst>
            </p:cNvPr>
            <p:cNvSpPr txBox="1">
              <a:spLocks/>
            </p:cNvSpPr>
            <p:nvPr/>
          </p:nvSpPr>
          <p:spPr>
            <a:xfrm>
              <a:off x="1432731" y="2406301"/>
              <a:ext cx="4642777" cy="405350"/>
            </a:xfrm>
            <a:prstGeom prst="rect">
              <a:avLst/>
            </a:prstGeom>
            <a:noFill/>
          </p:spPr>
          <p:txBody>
            <a:bodyPr tIns="108000" anchor="ctr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16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誤検知が多い、運用が難しい</a:t>
              </a: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C958ED1A-B35B-A118-2CEA-CCB56F7D8824}"/>
                </a:ext>
              </a:extLst>
            </p:cNvPr>
            <p:cNvSpPr/>
            <p:nvPr/>
          </p:nvSpPr>
          <p:spPr>
            <a:xfrm>
              <a:off x="275153" y="2382037"/>
              <a:ext cx="1065375" cy="455298"/>
            </a:xfrm>
            <a:prstGeom prst="rect">
              <a:avLst/>
            </a:prstGeom>
            <a:solidFill>
              <a:srgbClr val="FF9A00"/>
            </a:solidFill>
            <a:ln w="38100">
              <a:solidFill>
                <a:srgbClr val="FF9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rtlCol="0" anchor="ctr"/>
            <a:lstStyle/>
            <a:p>
              <a:pPr algn="ctr"/>
              <a:r>
                <a:rPr kumimoji="1" lang="ja-JP" altLang="en-US" sz="1600" b="1" spc="300">
                  <a:solidFill>
                    <a:schemeClr val="bg1"/>
                  </a:solidFill>
                </a:rPr>
                <a:t>実態</a:t>
              </a:r>
              <a:r>
                <a:rPr kumimoji="1" lang="en-US" altLang="ja-JP" sz="1600" b="1" spc="300">
                  <a:solidFill>
                    <a:schemeClr val="bg1"/>
                  </a:solidFill>
                </a:rPr>
                <a:t>1</a:t>
              </a:r>
              <a:endParaRPr kumimoji="1" lang="ja-JP" altLang="en-US" sz="1600" b="1" spc="300">
                <a:solidFill>
                  <a:schemeClr val="bg1"/>
                </a:solidFill>
              </a:endParaRPr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0CFD12F-2088-5BEE-46F5-7D9FADBCB0DB}"/>
                </a:ext>
              </a:extLst>
            </p:cNvPr>
            <p:cNvCxnSpPr>
              <a:cxnSpLocks/>
            </p:cNvCxnSpPr>
            <p:nvPr/>
          </p:nvCxnSpPr>
          <p:spPr>
            <a:xfrm>
              <a:off x="275153" y="2852598"/>
              <a:ext cx="6267748" cy="0"/>
            </a:xfrm>
            <a:prstGeom prst="line">
              <a:avLst/>
            </a:prstGeom>
            <a:ln w="19050">
              <a:solidFill>
                <a:srgbClr val="FF9A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196AD7C0-EAC6-23BC-1B9C-C792F4BCB796}"/>
              </a:ext>
            </a:extLst>
          </p:cNvPr>
          <p:cNvGrpSpPr/>
          <p:nvPr/>
        </p:nvGrpSpPr>
        <p:grpSpPr>
          <a:xfrm>
            <a:off x="275153" y="5439878"/>
            <a:ext cx="6267748" cy="470561"/>
            <a:chOff x="275153" y="5578778"/>
            <a:chExt cx="6267748" cy="470561"/>
          </a:xfrm>
        </p:grpSpPr>
        <p:sp>
          <p:nvSpPr>
            <p:cNvPr id="24" name="テキスト プレースホルダー 1">
              <a:extLst>
                <a:ext uri="{FF2B5EF4-FFF2-40B4-BE49-F238E27FC236}">
                  <a16:creationId xmlns:a16="http://schemas.microsoft.com/office/drawing/2014/main" id="{52A53187-94CC-CBEB-762C-E6A080594E0D}"/>
                </a:ext>
              </a:extLst>
            </p:cNvPr>
            <p:cNvSpPr txBox="1">
              <a:spLocks/>
            </p:cNvSpPr>
            <p:nvPr/>
          </p:nvSpPr>
          <p:spPr>
            <a:xfrm>
              <a:off x="1432731" y="5617809"/>
              <a:ext cx="4642777" cy="405350"/>
            </a:xfrm>
            <a:prstGeom prst="rect">
              <a:avLst/>
            </a:prstGeom>
            <a:noFill/>
          </p:spPr>
          <p:txBody>
            <a:bodyPr tIns="108000" anchor="ctr"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16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費用対効果を感じにくい</a:t>
              </a:r>
              <a:endParaRPr lang="en-US" altLang="ja-JP" sz="1600" b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4E71B08E-1C27-F817-6D9F-AF9BCD4F7924}"/>
                </a:ext>
              </a:extLst>
            </p:cNvPr>
            <p:cNvSpPr/>
            <p:nvPr/>
          </p:nvSpPr>
          <p:spPr>
            <a:xfrm>
              <a:off x="275153" y="5578778"/>
              <a:ext cx="1065375" cy="455298"/>
            </a:xfrm>
            <a:prstGeom prst="rect">
              <a:avLst/>
            </a:prstGeom>
            <a:solidFill>
              <a:srgbClr val="FF9A00"/>
            </a:solidFill>
            <a:ln w="38100">
              <a:solidFill>
                <a:srgbClr val="FF9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rtlCol="0" anchor="ctr"/>
            <a:lstStyle/>
            <a:p>
              <a:pPr algn="ctr"/>
              <a:r>
                <a:rPr kumimoji="1" lang="ja-JP" altLang="en-US" sz="1600" b="1" spc="300">
                  <a:solidFill>
                    <a:schemeClr val="bg1"/>
                  </a:solidFill>
                </a:rPr>
                <a:t>実態</a:t>
              </a:r>
              <a:r>
                <a:rPr kumimoji="1" lang="en-US" altLang="ja-JP" sz="1600" b="1" spc="300">
                  <a:solidFill>
                    <a:schemeClr val="bg1"/>
                  </a:solidFill>
                </a:rPr>
                <a:t>2</a:t>
              </a:r>
              <a:endParaRPr kumimoji="1" lang="ja-JP" altLang="en-US" sz="1600" b="1" spc="300">
                <a:solidFill>
                  <a:schemeClr val="bg1"/>
                </a:solidFill>
              </a:endParaRPr>
            </a:p>
          </p:txBody>
        </p: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A8B895E6-7099-1526-AA2D-B91CB7B815AD}"/>
                </a:ext>
              </a:extLst>
            </p:cNvPr>
            <p:cNvCxnSpPr>
              <a:cxnSpLocks/>
            </p:cNvCxnSpPr>
            <p:nvPr/>
          </p:nvCxnSpPr>
          <p:spPr>
            <a:xfrm>
              <a:off x="275153" y="6049339"/>
              <a:ext cx="6267748" cy="0"/>
            </a:xfrm>
            <a:prstGeom prst="line">
              <a:avLst/>
            </a:prstGeom>
            <a:ln w="19050">
              <a:solidFill>
                <a:srgbClr val="FF9A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05437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FE3569DF-CA8E-90AA-7649-6D5BC89E3427}"/>
              </a:ext>
            </a:extLst>
          </p:cNvPr>
          <p:cNvSpPr/>
          <p:nvPr/>
        </p:nvSpPr>
        <p:spPr>
          <a:xfrm>
            <a:off x="3489418" y="4711842"/>
            <a:ext cx="3132000" cy="3744000"/>
          </a:xfrm>
          <a:prstGeom prst="rect">
            <a:avLst/>
          </a:prstGeom>
          <a:solidFill>
            <a:srgbClr val="FBFBE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AED13BC6-E9AD-DD64-4246-5B95A8678BE9}"/>
              </a:ext>
            </a:extLst>
          </p:cNvPr>
          <p:cNvSpPr/>
          <p:nvPr/>
        </p:nvSpPr>
        <p:spPr>
          <a:xfrm>
            <a:off x="3603813" y="5564276"/>
            <a:ext cx="2903211" cy="39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XDR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を実現したい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B5626EB0-8A33-6BE6-A22E-2CAF99BAB659}"/>
              </a:ext>
            </a:extLst>
          </p:cNvPr>
          <p:cNvSpPr/>
          <p:nvPr/>
        </p:nvSpPr>
        <p:spPr>
          <a:xfrm>
            <a:off x="249326" y="1247378"/>
            <a:ext cx="3132000" cy="3348000"/>
          </a:xfrm>
          <a:prstGeom prst="rect">
            <a:avLst/>
          </a:prstGeom>
          <a:solidFill>
            <a:srgbClr val="FBFBE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BB665155-AE02-5E16-4C05-710093B752FF}"/>
              </a:ext>
            </a:extLst>
          </p:cNvPr>
          <p:cNvSpPr/>
          <p:nvPr/>
        </p:nvSpPr>
        <p:spPr>
          <a:xfrm>
            <a:off x="3489418" y="1247378"/>
            <a:ext cx="3132000" cy="3348000"/>
          </a:xfrm>
          <a:prstGeom prst="rect">
            <a:avLst/>
          </a:prstGeom>
          <a:solidFill>
            <a:srgbClr val="FBFBE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DABC618E-6F64-678E-E03F-CFE9710BA677}"/>
              </a:ext>
            </a:extLst>
          </p:cNvPr>
          <p:cNvSpPr/>
          <p:nvPr/>
        </p:nvSpPr>
        <p:spPr>
          <a:xfrm>
            <a:off x="249326" y="4711842"/>
            <a:ext cx="3132000" cy="3744000"/>
          </a:xfrm>
          <a:prstGeom prst="rect">
            <a:avLst/>
          </a:prstGeom>
          <a:solidFill>
            <a:srgbClr val="FBFBE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1">
            <a:extLst>
              <a:ext uri="{FF2B5EF4-FFF2-40B4-BE49-F238E27FC236}">
                <a16:creationId xmlns:a16="http://schemas.microsoft.com/office/drawing/2014/main" id="{74BD277C-1A14-6777-3706-0F3D23E4B79D}"/>
              </a:ext>
            </a:extLst>
          </p:cNvPr>
          <p:cNvSpPr txBox="1"/>
          <p:nvPr/>
        </p:nvSpPr>
        <p:spPr>
          <a:xfrm>
            <a:off x="130273" y="8629573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r>
              <a:rPr kumimoji="1" lang="ja-JP" altLang="en-US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エムオーテックス株式会社</a:t>
            </a:r>
          </a:p>
        </p:txBody>
      </p:sp>
      <p:sp>
        <p:nvSpPr>
          <p:cNvPr id="5" name="テキスト ボックス 51">
            <a:extLst>
              <a:ext uri="{FF2B5EF4-FFF2-40B4-BE49-F238E27FC236}">
                <a16:creationId xmlns:a16="http://schemas.microsoft.com/office/drawing/2014/main" id="{80ED5BDC-EE59-D00F-A471-10232B278647}"/>
              </a:ext>
            </a:extLst>
          </p:cNvPr>
          <p:cNvSpPr txBox="1"/>
          <p:nvPr/>
        </p:nvSpPr>
        <p:spPr>
          <a:xfrm>
            <a:off x="2640555" y="8706113"/>
            <a:ext cx="151836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/>
            <a:r>
              <a:rPr kumimoji="1" lang="ja-JP" altLang="en-US" sz="8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●お問い合わせ窓口：営業部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43E38C8-1AC8-383F-0D7D-E9A084F7D9E3}"/>
              </a:ext>
            </a:extLst>
          </p:cNvPr>
          <p:cNvSpPr/>
          <p:nvPr/>
        </p:nvSpPr>
        <p:spPr>
          <a:xfrm>
            <a:off x="114862" y="8923631"/>
            <a:ext cx="4509047" cy="86177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>
              <a:lnSpc>
                <a:spcPts val="1200"/>
              </a:lnSpc>
            </a:pP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　阪</a:t>
            </a: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532-0011 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大阪市淀川区西中島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5-12-12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エムオーテックス新大阪ビル</a:t>
            </a:r>
            <a:endParaRPr lang="en-US" altLang="ja-JP" sz="8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1200"/>
              </a:lnSpc>
            </a:pP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　京</a:t>
            </a: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108-0073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東京都港区三田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3-5-19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住友不動産東京三田ガーデンタワー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</a:t>
            </a: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460-0003 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名古屋市中区錦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1-11-11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名古屋インターシティ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九　州</a:t>
            </a: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812-0011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福岡市博多区博多駅前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1-15-20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NMF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博多駅前ビル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06-6308-8980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大阪・九州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03-3455-1811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(</a:t>
            </a:r>
            <a:r>
              <a:rPr lang="ja-JP" altLang="en-US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052-253-7346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D6984EE-053D-10AA-B198-DCDAE8AFFB3A}"/>
              </a:ext>
            </a:extLst>
          </p:cNvPr>
          <p:cNvSpPr/>
          <p:nvPr/>
        </p:nvSpPr>
        <p:spPr>
          <a:xfrm>
            <a:off x="4387646" y="8604258"/>
            <a:ext cx="2281556" cy="1134631"/>
          </a:xfrm>
          <a:prstGeom prst="roundRect">
            <a:avLst>
              <a:gd name="adj" fmla="val 729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1D81437-6D30-9598-49FE-190056DB9173}"/>
              </a:ext>
            </a:extLst>
          </p:cNvPr>
          <p:cNvSpPr txBox="1"/>
          <p:nvPr/>
        </p:nvSpPr>
        <p:spPr>
          <a:xfrm>
            <a:off x="4391107" y="8668187"/>
            <a:ext cx="90281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/>
            <a:r>
              <a:rPr kumimoji="1" lang="ja-JP" altLang="en-US" sz="7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●お問い合わせ先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C0DF8A3-6DB0-BAFE-2F14-38667A82C8E0}"/>
              </a:ext>
            </a:extLst>
          </p:cNvPr>
          <p:cNvSpPr/>
          <p:nvPr/>
        </p:nvSpPr>
        <p:spPr>
          <a:xfrm>
            <a:off x="1" y="0"/>
            <a:ext cx="6869250" cy="1116000"/>
          </a:xfrm>
          <a:prstGeom prst="rect">
            <a:avLst/>
          </a:prstGeom>
          <a:solidFill>
            <a:srgbClr val="FF9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プレースホルダー 1">
            <a:extLst>
              <a:ext uri="{FF2B5EF4-FFF2-40B4-BE49-F238E27FC236}">
                <a16:creationId xmlns:a16="http://schemas.microsoft.com/office/drawing/2014/main" id="{E314BD75-D30F-DEBA-70BA-2762D4356244}"/>
              </a:ext>
            </a:extLst>
          </p:cNvPr>
          <p:cNvSpPr txBox="1">
            <a:spLocks/>
          </p:cNvSpPr>
          <p:nvPr/>
        </p:nvSpPr>
        <p:spPr>
          <a:xfrm>
            <a:off x="243000" y="162577"/>
            <a:ext cx="6372000" cy="406144"/>
          </a:xfrm>
          <a:prstGeom prst="rect">
            <a:avLst/>
          </a:prstGeom>
        </p:spPr>
        <p:txBody>
          <a:bodyPr wrap="square" bIns="10800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800" b="1" i="0" u="none" strike="noStrike" kern="1200" cap="none" spc="300" normalizeH="0" baseline="0" noProof="0">
                <a:ln w="0">
                  <a:noFill/>
                </a:ln>
                <a:solidFill>
                  <a:schemeClr val="bg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目指すレベルから選ぶ外部脅威対策</a:t>
            </a:r>
            <a:endParaRPr kumimoji="1" lang="en-US" altLang="ja-JP" sz="1800" b="1" i="0" u="none" strike="noStrike" kern="1200" cap="none" spc="300" normalizeH="0" baseline="0" noProof="0">
              <a:ln w="0">
                <a:noFill/>
              </a:ln>
              <a:solidFill>
                <a:schemeClr val="bg1"/>
              </a:solidFill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BAA9DF31-906B-13A7-AECE-BB74BE3568E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585410" y="3109076"/>
            <a:ext cx="1575606" cy="348621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35CD5DE6-F0A5-9CBA-8141-E45CABB7DB4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585410" y="2676627"/>
            <a:ext cx="1653994" cy="346185"/>
          </a:xfrm>
          <a:prstGeom prst="rect">
            <a:avLst/>
          </a:prstGeom>
        </p:spPr>
      </p:pic>
      <p:pic>
        <p:nvPicPr>
          <p:cNvPr id="47" name="図 1">
            <a:extLst>
              <a:ext uri="{FF2B5EF4-FFF2-40B4-BE49-F238E27FC236}">
                <a16:creationId xmlns:a16="http://schemas.microsoft.com/office/drawing/2014/main" id="{CD35D68D-9D50-7B0A-A9C6-E3552E8C2F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430784" y="7225503"/>
            <a:ext cx="1723323" cy="204156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09B1F76-80CF-9C82-51E5-3DD3A32B27E3}"/>
              </a:ext>
            </a:extLst>
          </p:cNvPr>
          <p:cNvSpPr/>
          <p:nvPr/>
        </p:nvSpPr>
        <p:spPr>
          <a:xfrm>
            <a:off x="375249" y="1960545"/>
            <a:ext cx="2876832" cy="558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アンチウイルスだけで</a:t>
            </a:r>
            <a:endParaRPr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  <a:p>
            <a:pPr algn="ctr">
              <a:lnSpc>
                <a:spcPct val="130000"/>
              </a:lnSpc>
            </a:pPr>
            <a:r>
              <a:rPr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端末隔離まで実行したい</a:t>
            </a:r>
            <a:endParaRPr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D1B8B9D-B329-B8A1-51F6-1EA515EAAA11}"/>
              </a:ext>
            </a:extLst>
          </p:cNvPr>
          <p:cNvSpPr/>
          <p:nvPr/>
        </p:nvSpPr>
        <p:spPr>
          <a:xfrm>
            <a:off x="3595457" y="1960545"/>
            <a:ext cx="2903211" cy="558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運用をプロに任せて</a:t>
            </a:r>
            <a:endParaRPr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  <a:p>
            <a:pPr algn="ctr">
              <a:lnSpc>
                <a:spcPct val="130000"/>
              </a:lnSpc>
            </a:pPr>
            <a:r>
              <a:rPr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EDR</a:t>
            </a:r>
            <a:r>
              <a:rPr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を利用したい</a:t>
            </a:r>
            <a:endParaRPr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285D6D-E54E-6D76-97E6-6D9951886A6C}"/>
              </a:ext>
            </a:extLst>
          </p:cNvPr>
          <p:cNvSpPr/>
          <p:nvPr/>
        </p:nvSpPr>
        <p:spPr>
          <a:xfrm>
            <a:off x="172610" y="5490051"/>
            <a:ext cx="3272198" cy="558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エンドポイントとネットワークの</a:t>
            </a:r>
            <a:endParaRPr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  <a:p>
            <a:pPr algn="ctr">
              <a:lnSpc>
                <a:spcPct val="130000"/>
              </a:lnSpc>
            </a:pPr>
            <a:r>
              <a:rPr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両方でセキュリティを強化したい</a:t>
            </a:r>
            <a:endParaRPr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pic>
        <p:nvPicPr>
          <p:cNvPr id="14" name="図 4" descr="ロゴ&#10;&#10;説明は自動で生成されたものです">
            <a:extLst>
              <a:ext uri="{FF2B5EF4-FFF2-40B4-BE49-F238E27FC236}">
                <a16:creationId xmlns:a16="http://schemas.microsoft.com/office/drawing/2014/main" id="{87276389-E11F-5E82-AED5-6E30402D5F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92961" y="2871921"/>
            <a:ext cx="1614865" cy="763225"/>
          </a:xfrm>
          <a:prstGeom prst="rect">
            <a:avLst/>
          </a:prstGeom>
        </p:spPr>
      </p:pic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FACCD316-1510-A6A3-9303-9D2E15BB365B}"/>
              </a:ext>
            </a:extLst>
          </p:cNvPr>
          <p:cNvSpPr/>
          <p:nvPr/>
        </p:nvSpPr>
        <p:spPr>
          <a:xfrm>
            <a:off x="4542284" y="3543961"/>
            <a:ext cx="1818571" cy="290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ja-JP" sz="1050" b="1">
                <a:solidFill>
                  <a:srgbClr val="57575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OPTICS</a:t>
            </a:r>
            <a:r>
              <a:rPr lang="ja-JP" altLang="en-US" sz="1050" b="1">
                <a:solidFill>
                  <a:srgbClr val="57575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運用監視サービス</a:t>
            </a:r>
            <a:endParaRPr lang="en-US" altLang="ja-JP" sz="1050" b="1">
              <a:solidFill>
                <a:srgbClr val="57575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BB586853-3D11-2887-3437-9340488C3AF6}"/>
              </a:ext>
            </a:extLst>
          </p:cNvPr>
          <p:cNvSpPr/>
          <p:nvPr/>
        </p:nvSpPr>
        <p:spPr>
          <a:xfrm>
            <a:off x="345997" y="3775717"/>
            <a:ext cx="2876832" cy="718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kumimoji="1"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年額</a:t>
            </a:r>
            <a:r>
              <a:rPr kumimoji="1" lang="en-US" altLang="ja-JP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\</a:t>
            </a:r>
            <a:r>
              <a:rPr kumimoji="1" lang="en-US" altLang="ja-JP" sz="2000" b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3,600</a:t>
            </a:r>
            <a:r>
              <a:rPr kumimoji="1" lang="en-US" altLang="ja-JP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台</a:t>
            </a:r>
            <a:r>
              <a:rPr kumimoji="1" lang="en-US" altLang="ja-JP" sz="9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税抜</a:t>
            </a:r>
            <a:r>
              <a:rPr kumimoji="1" lang="en-US" altLang="ja-JP" sz="9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で始められる</a:t>
            </a:r>
            <a:endParaRPr kumimoji="1" lang="en-US" altLang="ja-JP" sz="12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30000"/>
              </a:lnSpc>
            </a:pPr>
            <a:r>
              <a:rPr kumimoji="1"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次世代型</a:t>
            </a:r>
            <a:r>
              <a:rPr kumimoji="1" lang="en-US" altLang="ja-JP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AI</a:t>
            </a:r>
            <a:r>
              <a:rPr kumimoji="1"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アンチウイルス</a:t>
            </a:r>
          </a:p>
        </p:txBody>
      </p:sp>
      <p:sp>
        <p:nvSpPr>
          <p:cNvPr id="99" name="四角形: 角を丸くする 98">
            <a:extLst>
              <a:ext uri="{FF2B5EF4-FFF2-40B4-BE49-F238E27FC236}">
                <a16:creationId xmlns:a16="http://schemas.microsoft.com/office/drawing/2014/main" id="{BD0241C8-B888-A69A-4DAD-053EC2AF2ECE}"/>
              </a:ext>
            </a:extLst>
          </p:cNvPr>
          <p:cNvSpPr/>
          <p:nvPr/>
        </p:nvSpPr>
        <p:spPr>
          <a:xfrm>
            <a:off x="3776220" y="2722319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FF9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NGAV</a:t>
            </a:r>
            <a:endParaRPr kumimoji="1" lang="ja-JP" altLang="en-US" sz="1050" b="1"/>
          </a:p>
        </p:txBody>
      </p: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C82AC8D5-1D3F-E34B-DED3-9662B3E5B989}"/>
              </a:ext>
            </a:extLst>
          </p:cNvPr>
          <p:cNvCxnSpPr>
            <a:cxnSpLocks/>
          </p:cNvCxnSpPr>
          <p:nvPr/>
        </p:nvCxnSpPr>
        <p:spPr>
          <a:xfrm>
            <a:off x="441496" y="2528504"/>
            <a:ext cx="2744339" cy="0"/>
          </a:xfrm>
          <a:prstGeom prst="line">
            <a:avLst/>
          </a:prstGeom>
          <a:ln w="19050">
            <a:solidFill>
              <a:srgbClr val="FF9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4C49B238-5120-9895-6D7B-FD5F9DF84037}"/>
              </a:ext>
            </a:extLst>
          </p:cNvPr>
          <p:cNvCxnSpPr>
            <a:cxnSpLocks/>
          </p:cNvCxnSpPr>
          <p:nvPr/>
        </p:nvCxnSpPr>
        <p:spPr>
          <a:xfrm>
            <a:off x="443157" y="6059329"/>
            <a:ext cx="2744339" cy="0"/>
          </a:xfrm>
          <a:prstGeom prst="line">
            <a:avLst/>
          </a:prstGeom>
          <a:ln w="19050">
            <a:solidFill>
              <a:srgbClr val="FF9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>
            <a:extLst>
              <a:ext uri="{FF2B5EF4-FFF2-40B4-BE49-F238E27FC236}">
                <a16:creationId xmlns:a16="http://schemas.microsoft.com/office/drawing/2014/main" id="{F3FD73C2-2F07-CC1C-8C48-8697C4EB6C01}"/>
              </a:ext>
            </a:extLst>
          </p:cNvPr>
          <p:cNvCxnSpPr>
            <a:cxnSpLocks/>
          </p:cNvCxnSpPr>
          <p:nvPr/>
        </p:nvCxnSpPr>
        <p:spPr>
          <a:xfrm>
            <a:off x="3683249" y="6059329"/>
            <a:ext cx="2744339" cy="0"/>
          </a:xfrm>
          <a:prstGeom prst="line">
            <a:avLst/>
          </a:prstGeom>
          <a:ln w="19050">
            <a:solidFill>
              <a:srgbClr val="3EC1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70DD179-263F-F4CF-1CD6-FA7564C72564}"/>
              </a:ext>
            </a:extLst>
          </p:cNvPr>
          <p:cNvSpPr/>
          <p:nvPr/>
        </p:nvSpPr>
        <p:spPr>
          <a:xfrm>
            <a:off x="3812261" y="3949342"/>
            <a:ext cx="2580093" cy="558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次世代型</a:t>
            </a:r>
            <a:r>
              <a:rPr lang="en-US" altLang="ja-JP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AI</a:t>
            </a:r>
            <a:r>
              <a:rPr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アンチウイルスと</a:t>
            </a:r>
            <a:endParaRPr lang="en-US" altLang="ja-JP" sz="12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  <a:p>
            <a:pPr algn="ctr">
              <a:lnSpc>
                <a:spcPct val="130000"/>
              </a:lnSpc>
            </a:pPr>
            <a:r>
              <a:rPr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運用監視付きの</a:t>
            </a:r>
            <a:r>
              <a:rPr lang="en-US" altLang="ja-JP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EDR</a:t>
            </a:r>
          </a:p>
        </p:txBody>
      </p:sp>
      <p:pic>
        <p:nvPicPr>
          <p:cNvPr id="16" name="図 4" descr="ロゴ&#10;&#10;説明は自動で生成されたものです">
            <a:extLst>
              <a:ext uri="{FF2B5EF4-FFF2-40B4-BE49-F238E27FC236}">
                <a16:creationId xmlns:a16="http://schemas.microsoft.com/office/drawing/2014/main" id="{B876C69B-1376-A569-669D-9B1659A0EA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30784" y="6289573"/>
            <a:ext cx="1453079" cy="686761"/>
          </a:xfrm>
          <a:prstGeom prst="rect">
            <a:avLst/>
          </a:prstGeom>
        </p:spPr>
      </p:pic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CAB66CA1-7C9A-3C20-6E95-21CEDB178B03}"/>
              </a:ext>
            </a:extLst>
          </p:cNvPr>
          <p:cNvSpPr/>
          <p:nvPr/>
        </p:nvSpPr>
        <p:spPr>
          <a:xfrm>
            <a:off x="3776220" y="3146945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FF9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EDR</a:t>
            </a:r>
            <a:endParaRPr kumimoji="1" lang="ja-JP" altLang="en-US" sz="1050" b="1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32826917-18A5-D8D2-FAF1-BDAEB3B94D56}"/>
              </a:ext>
            </a:extLst>
          </p:cNvPr>
          <p:cNvSpPr/>
          <p:nvPr/>
        </p:nvSpPr>
        <p:spPr>
          <a:xfrm>
            <a:off x="466188" y="3216446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FF9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NGAV</a:t>
            </a:r>
            <a:endParaRPr kumimoji="1" lang="ja-JP" altLang="en-US" sz="1050" b="1"/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0120F043-5975-2220-DDE2-5F4965D215E1}"/>
              </a:ext>
            </a:extLst>
          </p:cNvPr>
          <p:cNvSpPr/>
          <p:nvPr/>
        </p:nvSpPr>
        <p:spPr>
          <a:xfrm>
            <a:off x="3776220" y="3571571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FF9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SOC</a:t>
            </a:r>
            <a:endParaRPr kumimoji="1" lang="ja-JP" altLang="en-US" sz="1050" b="1"/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D117492E-9C68-55A7-49B1-A065ED9F8DBA}"/>
              </a:ext>
            </a:extLst>
          </p:cNvPr>
          <p:cNvSpPr/>
          <p:nvPr/>
        </p:nvSpPr>
        <p:spPr>
          <a:xfrm>
            <a:off x="492239" y="6519448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FF9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NGAV</a:t>
            </a:r>
            <a:endParaRPr kumimoji="1" lang="ja-JP" altLang="en-US" sz="1050" b="1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38EDE44D-707E-2DC3-1D93-39FDBCEB1DE8}"/>
              </a:ext>
            </a:extLst>
          </p:cNvPr>
          <p:cNvSpPr/>
          <p:nvPr/>
        </p:nvSpPr>
        <p:spPr>
          <a:xfrm>
            <a:off x="492239" y="7214076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FF9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NDR</a:t>
            </a:r>
            <a:endParaRPr kumimoji="1" lang="ja-JP" altLang="en-US" sz="1050" b="1"/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37DDBF70-3E68-4106-2421-9561D9E210F0}"/>
              </a:ext>
            </a:extLst>
          </p:cNvPr>
          <p:cNvSpPr/>
          <p:nvPr/>
        </p:nvSpPr>
        <p:spPr>
          <a:xfrm>
            <a:off x="3742346" y="6288123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FF9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NGAV</a:t>
            </a:r>
            <a:endParaRPr kumimoji="1" lang="ja-JP" altLang="en-US" sz="1050" b="1"/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826D60D6-C4FB-8FC5-6059-0FB804FC9F28}"/>
              </a:ext>
            </a:extLst>
          </p:cNvPr>
          <p:cNvSpPr/>
          <p:nvPr/>
        </p:nvSpPr>
        <p:spPr>
          <a:xfrm>
            <a:off x="3742346" y="6680617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FF9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EDR</a:t>
            </a:r>
            <a:endParaRPr kumimoji="1" lang="ja-JP" altLang="en-US" sz="1050" b="1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6FE3350A-0A10-B9C3-2F7A-8DA35F7F3B09}"/>
              </a:ext>
            </a:extLst>
          </p:cNvPr>
          <p:cNvSpPr/>
          <p:nvPr/>
        </p:nvSpPr>
        <p:spPr>
          <a:xfrm>
            <a:off x="3742346" y="7073111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FF9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SOC</a:t>
            </a:r>
            <a:endParaRPr kumimoji="1" lang="ja-JP" altLang="en-US" sz="1050" b="1"/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911AD75F-DB4E-C087-4918-FAF546D392F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547002" y="6655067"/>
            <a:ext cx="1575606" cy="348621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6A913630-5DC8-4F47-1D62-AA6F8FBC352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547002" y="6213962"/>
            <a:ext cx="1653994" cy="346185"/>
          </a:xfrm>
          <a:prstGeom prst="rect">
            <a:avLst/>
          </a:prstGeom>
        </p:spPr>
      </p:pic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2F6816AF-0B99-7F4E-0ACD-37B2508A19E5}"/>
              </a:ext>
            </a:extLst>
          </p:cNvPr>
          <p:cNvSpPr/>
          <p:nvPr/>
        </p:nvSpPr>
        <p:spPr>
          <a:xfrm>
            <a:off x="4500702" y="7051108"/>
            <a:ext cx="1818571" cy="290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ja-JP" sz="1050" b="1">
                <a:solidFill>
                  <a:srgbClr val="57575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OPTICS</a:t>
            </a:r>
            <a:r>
              <a:rPr lang="ja-JP" altLang="en-US" sz="1050" b="1">
                <a:solidFill>
                  <a:srgbClr val="57575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運用監視サービス</a:t>
            </a:r>
            <a:endParaRPr lang="en-US" altLang="ja-JP" sz="1050" b="1">
              <a:solidFill>
                <a:srgbClr val="57575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pic>
        <p:nvPicPr>
          <p:cNvPr id="32" name="図 1">
            <a:extLst>
              <a:ext uri="{FF2B5EF4-FFF2-40B4-BE49-F238E27FC236}">
                <a16:creationId xmlns:a16="http://schemas.microsoft.com/office/drawing/2014/main" id="{B4FA380E-8085-2E9A-A086-D6955D032C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4581727" y="7460050"/>
            <a:ext cx="1723323" cy="204156"/>
          </a:xfrm>
          <a:prstGeom prst="rect">
            <a:avLst/>
          </a:prstGeom>
        </p:spPr>
      </p:pic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F734412F-465B-9917-FE83-B113C43AB5E1}"/>
              </a:ext>
            </a:extLst>
          </p:cNvPr>
          <p:cNvSpPr/>
          <p:nvPr/>
        </p:nvSpPr>
        <p:spPr>
          <a:xfrm>
            <a:off x="3742346" y="7465605"/>
            <a:ext cx="643812" cy="227011"/>
          </a:xfrm>
          <a:prstGeom prst="roundRect">
            <a:avLst>
              <a:gd name="adj" fmla="val 36892"/>
            </a:avLst>
          </a:prstGeom>
          <a:solidFill>
            <a:srgbClr val="FF9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kumimoji="1" lang="en-US" altLang="ja-JP" sz="1050" b="1"/>
              <a:t>NDR</a:t>
            </a:r>
            <a:endParaRPr kumimoji="1" lang="ja-JP" altLang="en-US" sz="1050" b="1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3895C47A-6B7D-E5D0-FED0-B492CD5C6401}"/>
              </a:ext>
            </a:extLst>
          </p:cNvPr>
          <p:cNvSpPr/>
          <p:nvPr/>
        </p:nvSpPr>
        <p:spPr>
          <a:xfrm>
            <a:off x="617062" y="7804361"/>
            <a:ext cx="2580093" cy="558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次世代型</a:t>
            </a:r>
            <a:r>
              <a:rPr lang="en-US" altLang="ja-JP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AI</a:t>
            </a:r>
            <a:r>
              <a:rPr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アンチウイルスと</a:t>
            </a:r>
            <a:endParaRPr lang="en-US" altLang="ja-JP" sz="12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  <a:p>
            <a:pPr algn="ctr">
              <a:lnSpc>
                <a:spcPct val="130000"/>
              </a:lnSpc>
            </a:pPr>
            <a:r>
              <a:rPr lang="en-US" altLang="ja-JP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AI</a:t>
            </a:r>
            <a:r>
              <a:rPr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活用のネットワーク監視</a:t>
            </a:r>
            <a:endParaRPr lang="en-US" altLang="ja-JP" sz="12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BA382D4-6538-BEEA-47D8-A4002553E5B4}"/>
              </a:ext>
            </a:extLst>
          </p:cNvPr>
          <p:cNvSpPr/>
          <p:nvPr/>
        </p:nvSpPr>
        <p:spPr>
          <a:xfrm>
            <a:off x="3798847" y="7804361"/>
            <a:ext cx="2580093" cy="558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エンドポイントもネットワークも</a:t>
            </a:r>
            <a:endParaRPr lang="en-US" altLang="ja-JP" sz="12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  <a:p>
            <a:pPr algn="ctr">
              <a:lnSpc>
                <a:spcPct val="130000"/>
              </a:lnSpc>
            </a:pPr>
            <a:r>
              <a:rPr lang="en-US" altLang="ja-JP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EDR</a:t>
            </a:r>
            <a:r>
              <a:rPr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も監視も全部まとめて</a:t>
            </a:r>
            <a:endParaRPr lang="en-US" altLang="ja-JP" sz="12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pic>
        <p:nvPicPr>
          <p:cNvPr id="18" name="図 17" descr="黒い背景に白い文字がある&#10;&#10;低い精度で自動的に生成された説明">
            <a:extLst>
              <a:ext uri="{FF2B5EF4-FFF2-40B4-BE49-F238E27FC236}">
                <a16:creationId xmlns:a16="http://schemas.microsoft.com/office/drawing/2014/main" id="{8FE68B8E-BCB4-73A8-2868-2F8E6AADAE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137" y="609523"/>
            <a:ext cx="1821297" cy="389758"/>
          </a:xfrm>
          <a:prstGeom prst="rect">
            <a:avLst/>
          </a:prstGeom>
        </p:spPr>
      </p:pic>
      <p:pic>
        <p:nvPicPr>
          <p:cNvPr id="38" name="図 37" descr="黒い背景に白い文字がある&#10;&#10;低い精度で自動的に生成された説明">
            <a:extLst>
              <a:ext uri="{FF2B5EF4-FFF2-40B4-BE49-F238E27FC236}">
                <a16:creationId xmlns:a16="http://schemas.microsoft.com/office/drawing/2014/main" id="{141F576A-C650-8F14-DE26-C0A58BB6A59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478" y="633200"/>
            <a:ext cx="1821297" cy="342404"/>
          </a:xfrm>
          <a:prstGeom prst="rect">
            <a:avLst/>
          </a:prstGeom>
        </p:spPr>
      </p:pic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E6F812FC-791F-7427-3EFC-F6F66F754701}"/>
              </a:ext>
            </a:extLst>
          </p:cNvPr>
          <p:cNvSpPr/>
          <p:nvPr/>
        </p:nvSpPr>
        <p:spPr>
          <a:xfrm>
            <a:off x="1054372" y="1477494"/>
            <a:ext cx="15075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b="1" dirty="0">
                <a:ln w="25400">
                  <a:solidFill>
                    <a:srgbClr val="FF9A00"/>
                  </a:solidFill>
                </a:ln>
                <a:solidFill>
                  <a:schemeClr val="bg1"/>
                </a:solidFill>
                <a:latin typeface="+mn-ea"/>
                <a:cs typeface="ZWAdobeF" pitchFamily="2" charset="0"/>
              </a:rPr>
              <a:t>A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D266276D-E786-6D01-F4CF-0A11B64A8381}"/>
              </a:ext>
            </a:extLst>
          </p:cNvPr>
          <p:cNvSpPr/>
          <p:nvPr/>
        </p:nvSpPr>
        <p:spPr>
          <a:xfrm>
            <a:off x="1402532" y="1306517"/>
            <a:ext cx="8298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1050" b="1" dirty="0">
                <a:solidFill>
                  <a:srgbClr val="FF9A00"/>
                </a:solidFill>
                <a:latin typeface="+mn-ea"/>
                <a:cs typeface="ZWAdobeF" pitchFamily="2" charset="0"/>
              </a:rPr>
              <a:t>PLAN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E80E4D04-B658-FC42-C592-6EE03246E355}"/>
              </a:ext>
            </a:extLst>
          </p:cNvPr>
          <p:cNvSpPr/>
          <p:nvPr/>
        </p:nvSpPr>
        <p:spPr>
          <a:xfrm>
            <a:off x="4306646" y="1477494"/>
            <a:ext cx="15075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b="1" dirty="0">
                <a:ln w="25400">
                  <a:solidFill>
                    <a:srgbClr val="FF9A00"/>
                  </a:solidFill>
                </a:ln>
                <a:solidFill>
                  <a:schemeClr val="bg1"/>
                </a:solidFill>
                <a:latin typeface="+mn-ea"/>
                <a:cs typeface="ZWAdobeF" pitchFamily="2" charset="0"/>
              </a:rPr>
              <a:t>B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012FDA88-878C-FDD9-F4FB-1DF8220A1232}"/>
              </a:ext>
            </a:extLst>
          </p:cNvPr>
          <p:cNvSpPr/>
          <p:nvPr/>
        </p:nvSpPr>
        <p:spPr>
          <a:xfrm>
            <a:off x="4654806" y="1306517"/>
            <a:ext cx="8298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1050" b="1" dirty="0">
                <a:solidFill>
                  <a:srgbClr val="FF9A00"/>
                </a:solidFill>
                <a:latin typeface="+mn-ea"/>
                <a:cs typeface="ZWAdobeF" pitchFamily="2" charset="0"/>
              </a:rPr>
              <a:t>PLAN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A3D63551-7080-F3CB-42FE-D3F76D9C2A07}"/>
              </a:ext>
            </a:extLst>
          </p:cNvPr>
          <p:cNvSpPr/>
          <p:nvPr/>
        </p:nvSpPr>
        <p:spPr>
          <a:xfrm>
            <a:off x="1061587" y="4985720"/>
            <a:ext cx="15075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b="1" dirty="0">
                <a:ln w="25400">
                  <a:solidFill>
                    <a:srgbClr val="FF9A00"/>
                  </a:solidFill>
                </a:ln>
                <a:solidFill>
                  <a:schemeClr val="bg1"/>
                </a:solidFill>
                <a:latin typeface="+mn-ea"/>
                <a:cs typeface="ZWAdobeF" pitchFamily="2" charset="0"/>
              </a:rPr>
              <a:t>C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B3EEA759-6725-1419-F429-602AE60EF051}"/>
              </a:ext>
            </a:extLst>
          </p:cNvPr>
          <p:cNvSpPr/>
          <p:nvPr/>
        </p:nvSpPr>
        <p:spPr>
          <a:xfrm>
            <a:off x="1402532" y="4814743"/>
            <a:ext cx="8298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1050" b="1" dirty="0">
                <a:solidFill>
                  <a:srgbClr val="FF9A00"/>
                </a:solidFill>
                <a:latin typeface="+mn-ea"/>
                <a:cs typeface="ZWAdobeF" pitchFamily="2" charset="0"/>
              </a:rPr>
              <a:t>PLAN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679DBD07-FBEE-0ED2-ACFF-0B32C438010A}"/>
              </a:ext>
            </a:extLst>
          </p:cNvPr>
          <p:cNvSpPr/>
          <p:nvPr/>
        </p:nvSpPr>
        <p:spPr>
          <a:xfrm>
            <a:off x="4313861" y="4985720"/>
            <a:ext cx="15075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b="1" dirty="0">
                <a:ln w="25400">
                  <a:solidFill>
                    <a:srgbClr val="FF9A00"/>
                  </a:solidFill>
                </a:ln>
                <a:solidFill>
                  <a:schemeClr val="bg1"/>
                </a:solidFill>
                <a:latin typeface="+mn-ea"/>
                <a:cs typeface="ZWAdobeF" pitchFamily="2" charset="0"/>
              </a:rPr>
              <a:t>D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1FBF64BC-BE60-ACB9-7F42-FEBB60AF17DD}"/>
              </a:ext>
            </a:extLst>
          </p:cNvPr>
          <p:cNvSpPr/>
          <p:nvPr/>
        </p:nvSpPr>
        <p:spPr>
          <a:xfrm>
            <a:off x="4654806" y="4814743"/>
            <a:ext cx="8298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1050" b="1" dirty="0">
                <a:solidFill>
                  <a:srgbClr val="FF9A00"/>
                </a:solidFill>
                <a:latin typeface="+mn-ea"/>
                <a:cs typeface="ZWAdobeF" pitchFamily="2" charset="0"/>
              </a:rPr>
              <a:t>PLAN</a:t>
            </a: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9EA09FB8-184E-B618-71F2-E2FC432E4B33}"/>
              </a:ext>
            </a:extLst>
          </p:cNvPr>
          <p:cNvCxnSpPr>
            <a:cxnSpLocks/>
          </p:cNvCxnSpPr>
          <p:nvPr/>
        </p:nvCxnSpPr>
        <p:spPr>
          <a:xfrm>
            <a:off x="441496" y="1936692"/>
            <a:ext cx="2744339" cy="0"/>
          </a:xfrm>
          <a:prstGeom prst="line">
            <a:avLst/>
          </a:prstGeom>
          <a:ln w="19050">
            <a:solidFill>
              <a:srgbClr val="FF9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7FFF5AF2-F362-7648-5BDF-194503A096B2}"/>
              </a:ext>
            </a:extLst>
          </p:cNvPr>
          <p:cNvCxnSpPr>
            <a:cxnSpLocks/>
          </p:cNvCxnSpPr>
          <p:nvPr/>
        </p:nvCxnSpPr>
        <p:spPr>
          <a:xfrm>
            <a:off x="3674893" y="2528504"/>
            <a:ext cx="2744339" cy="0"/>
          </a:xfrm>
          <a:prstGeom prst="line">
            <a:avLst/>
          </a:prstGeom>
          <a:ln w="19050">
            <a:solidFill>
              <a:srgbClr val="FF9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695154D7-FF22-152B-B51D-871F39D4ECA2}"/>
              </a:ext>
            </a:extLst>
          </p:cNvPr>
          <p:cNvCxnSpPr>
            <a:cxnSpLocks/>
          </p:cNvCxnSpPr>
          <p:nvPr/>
        </p:nvCxnSpPr>
        <p:spPr>
          <a:xfrm>
            <a:off x="3674893" y="1936692"/>
            <a:ext cx="2744339" cy="0"/>
          </a:xfrm>
          <a:prstGeom prst="line">
            <a:avLst/>
          </a:prstGeom>
          <a:ln w="19050">
            <a:solidFill>
              <a:srgbClr val="FF9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A4974E1B-F182-528F-1C03-EFD6D5447BF5}"/>
              </a:ext>
            </a:extLst>
          </p:cNvPr>
          <p:cNvCxnSpPr>
            <a:cxnSpLocks/>
          </p:cNvCxnSpPr>
          <p:nvPr/>
        </p:nvCxnSpPr>
        <p:spPr>
          <a:xfrm>
            <a:off x="3683249" y="6060676"/>
            <a:ext cx="2744339" cy="0"/>
          </a:xfrm>
          <a:prstGeom prst="line">
            <a:avLst/>
          </a:prstGeom>
          <a:ln w="19050">
            <a:solidFill>
              <a:srgbClr val="FF9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07D0DE5B-A9FB-4F4A-0DC0-E3F99A1115D3}"/>
              </a:ext>
            </a:extLst>
          </p:cNvPr>
          <p:cNvCxnSpPr>
            <a:cxnSpLocks/>
          </p:cNvCxnSpPr>
          <p:nvPr/>
        </p:nvCxnSpPr>
        <p:spPr>
          <a:xfrm>
            <a:off x="3683249" y="5468864"/>
            <a:ext cx="2744339" cy="0"/>
          </a:xfrm>
          <a:prstGeom prst="line">
            <a:avLst/>
          </a:prstGeom>
          <a:ln w="19050">
            <a:solidFill>
              <a:srgbClr val="FF9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B3EF05A6-3058-A5A5-7D44-12A6BDEAF4E5}"/>
              </a:ext>
            </a:extLst>
          </p:cNvPr>
          <p:cNvCxnSpPr>
            <a:cxnSpLocks/>
          </p:cNvCxnSpPr>
          <p:nvPr/>
        </p:nvCxnSpPr>
        <p:spPr>
          <a:xfrm>
            <a:off x="443157" y="5468864"/>
            <a:ext cx="2744339" cy="0"/>
          </a:xfrm>
          <a:prstGeom prst="line">
            <a:avLst/>
          </a:prstGeom>
          <a:ln w="19050">
            <a:solidFill>
              <a:srgbClr val="FF9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318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ドキュメント</p:Name>
  <p:Description/>
  <p:Statement/>
  <p:PolicyItems>
    <p:PolicyItem featureId="Microsoft.Office.RecordsManagement.PolicyFeatures.PolicyAudit" staticId="0x010100E6F1B8B26459E1498F4748E521128168|1757814118" UniqueId="f37f348f-1288-400b-a566-16401018dade">
      <p:Name>監査</p:Name>
      <p:Description>ドキュメントおよびリスト アイテムに対するユーザーの操作を監査し、監査ログに記録します。</p:Description>
      <p:CustomData>
        <Audit>
          <Update/>
          <CheckInOut/>
          <MoveCopy/>
          <DeleteRestore/>
        </Audit>
      </p:CustomData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6570__x5b57_ xmlns="79ee9245-d882-4ddc-9b39-e6678e7416f0" xsi:nil="true"/>
    <_x9234__x6728__x30c6__x30b9__x30c8_ xmlns="79ee9245-d882-4ddc-9b39-e6678e7416f0" xsi:nil="true"/>
    <_x65e5__x4ed8__x3068__x6642__x523b_ xmlns="79ee9245-d882-4ddc-9b39-e6678e7416f0" xsi:nil="true"/>
    <_x6570__x5024_ xmlns="79ee9245-d882-4ddc-9b39-e6678e7416f0" xsi:nil="true"/>
    <_x30ea__x30f3__x30af_ xmlns="79ee9245-d882-4ddc-9b39-e6678e7416f0">
      <Url xsi:nil="true"/>
      <Description xsi:nil="true"/>
    </_x30ea__x30f3__x30af_>
    <lcf76f155ced4ddcb4097134ff3c332f xmlns="79ee9245-d882-4ddc-9b39-e6678e7416f0">
      <Terms xmlns="http://schemas.microsoft.com/office/infopath/2007/PartnerControls"/>
    </lcf76f155ced4ddcb4097134ff3c332f>
    <_x8907__x6570__x884c__x30c6__x30ad__x30b9__x30c8_ xmlns="79ee9245-d882-4ddc-9b39-e6678e7416f0" xsi:nil="true"/>
    <_x7ba1__x7406__x756a__x53f7_ xmlns="79ee9245-d882-4ddc-9b39-e6678e7416f0">RC-311</_x7ba1__x7406__x756a__x53f7_>
    <TaxCatchAll xmlns="f8486722-456f-4c86-9af7-b8b16200fae9" xsi:nil="true"/>
    <_Flow_SignoffStatus xmlns="79ee9245-d882-4ddc-9b39-e6678e7416f0" xsi:nil="true"/>
    <_x8ca9__x58f2__x5e97_ xmlns="79ee9245-d882-4ddc-9b39-e6678e7416f0" xsi:nil="true"/>
    <_dlc_Exempt xmlns="http://schemas.microsoft.com/sharepoint/v3" xsi:nil="true"/>
    <_x006c_nu1 xmlns="79ee9245-d882-4ddc-9b39-e6678e7416f0">
      <UserInfo>
        <DisplayName/>
        <AccountId xsi:nil="true"/>
        <AccountType/>
      </UserInfo>
    </_x006c_nu1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6F1B8B26459E1498F4748E521128168" ma:contentTypeVersion="36" ma:contentTypeDescription="新しいドキュメントを作成します。" ma:contentTypeScope="" ma:versionID="bd024a99ca598d3df49529c7876a3a53">
  <xsd:schema xmlns:xsd="http://www.w3.org/2001/XMLSchema" xmlns:xs="http://www.w3.org/2001/XMLSchema" xmlns:p="http://schemas.microsoft.com/office/2006/metadata/properties" xmlns:ns1="http://schemas.microsoft.com/sharepoint/v3" xmlns:ns2="79ee9245-d882-4ddc-9b39-e6678e7416f0" xmlns:ns3="f8486722-456f-4c86-9af7-b8b16200fae9" targetNamespace="http://schemas.microsoft.com/office/2006/metadata/properties" ma:root="true" ma:fieldsID="9fe51e1b7ccc6d02e9d296c82d3b2215" ns1:_="" ns2:_="" ns3:_="">
    <xsd:import namespace="http://schemas.microsoft.com/sharepoint/v3"/>
    <xsd:import namespace="79ee9245-d882-4ddc-9b39-e6678e7416f0"/>
    <xsd:import namespace="f8486722-456f-4c86-9af7-b8b16200fae9"/>
    <xsd:element name="properties">
      <xsd:complexType>
        <xsd:sequence>
          <xsd:element name="documentManagement">
            <xsd:complexType>
              <xsd:all>
                <xsd:element ref="ns2:_x30ea__x30f3__x30af_" minOccurs="0"/>
                <xsd:element ref="ns2:_x8907__x6570__x884c__x30c6__x30ad__x30b9__x30c8_" minOccurs="0"/>
                <xsd:element ref="ns2:_x65e5__x4ed8__x3068__x6642__x523b_" minOccurs="0"/>
                <xsd:element ref="ns2:_Flow_SignoffStatus" minOccurs="0"/>
                <xsd:element ref="ns2:_x006c_nu1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1:_dlc_Exempt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_x7ba1__x7406__x756a__x53f7_" minOccurs="0"/>
                <xsd:element ref="ns2:MediaLengthInSeconds" minOccurs="0"/>
                <xsd:element ref="ns2:_x6570__x5b57_" minOccurs="0"/>
                <xsd:element ref="ns2:_x8ca9__x58f2__x5e97_" minOccurs="0"/>
                <xsd:element ref="ns2:_x9234__x6728__x30c6__x30b9__x30c8_" minOccurs="0"/>
                <xsd:element ref="ns3:TaxCatchAll" minOccurs="0"/>
                <xsd:element ref="ns2:lcf76f155ced4ddcb4097134ff3c332f" minOccurs="0"/>
                <xsd:element ref="ns2:_x6570__x5024_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5" nillable="true" ma:displayName="ポリシー適用除外" ma:hidden="true" ma:internalName="_dlc_Exemp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e9245-d882-4ddc-9b39-e6678e7416f0" elementFormDefault="qualified">
    <xsd:import namespace="http://schemas.microsoft.com/office/2006/documentManagement/types"/>
    <xsd:import namespace="http://schemas.microsoft.com/office/infopath/2007/PartnerControls"/>
    <xsd:element name="_x30ea__x30f3__x30af_" ma:index="2" nillable="true" ma:displayName="リンク" ma:format="Hyperlink" ma:internalName="_x30ea__x30f3__x30af_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x8907__x6570__x884c__x30c6__x30ad__x30b9__x30c8_" ma:index="3" nillable="true" ma:displayName="複数行テキスト" ma:format="Dropdown" ma:internalName="_x8907__x6570__x884c__x30c6__x30ad__x30b9__x30c8_" ma:readOnly="false">
      <xsd:simpleType>
        <xsd:restriction base="dms:Note">
          <xsd:maxLength value="255"/>
        </xsd:restriction>
      </xsd:simpleType>
    </xsd:element>
    <xsd:element name="_x65e5__x4ed8__x3068__x6642__x523b_" ma:index="4" nillable="true" ma:displayName="日付と時刻" ma:format="DateOnly" ma:internalName="_x65e5__x4ed8__x3068__x6642__x523b_" ma:readOnly="false">
      <xsd:simpleType>
        <xsd:restriction base="dms:DateTime"/>
      </xsd:simpleType>
    </xsd:element>
    <xsd:element name="_Flow_SignoffStatus" ma:index="5" nillable="true" ma:displayName="承認の状態" ma:internalName="_x627f__x8a8d__x306e__x72b6__x614b_" ma:readOnly="false">
      <xsd:simpleType>
        <xsd:restriction base="dms:Text"/>
      </xsd:simpleType>
    </xsd:element>
    <xsd:element name="_x006c_nu1" ma:index="6" nillable="true" ma:displayName="ユーザーまたはグループ" ma:list="UserInfo" ma:internalName="_x006c_nu1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hidden="true" ma:internalName="MediaServiceAutoTags" ma:readOnly="true">
      <xsd:simpleType>
        <xsd:restriction base="dms:Text"/>
      </xsd:simpleType>
    </xsd:element>
    <xsd:element name="MediaServiceOCR" ma:index="14" nillable="true" ma:displayName="MediaServiceOCR" ma:hidden="true" ma:internalName="MediaServiceOCR" ma:readOnly="true">
      <xsd:simpleType>
        <xsd:restriction base="dms:Note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20" nillable="true" ma:displayName="Location" ma:hidden="true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hidden="true" ma:internalName="MediaServiceKeyPoints" ma:readOnly="true">
      <xsd:simpleType>
        <xsd:restriction base="dms:Note"/>
      </xsd:simpleType>
    </xsd:element>
    <xsd:element name="_x7ba1__x7406__x756a__x53f7_" ma:index="26" nillable="true" ma:displayName="管理番号" ma:default="RC-311" ma:format="Dropdown" ma:hidden="true" ma:internalName="_x7ba1__x7406__x756a__x53f7_" ma:readOnly="false">
      <xsd:simpleType>
        <xsd:restriction base="dms:Text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_x6570__x5b57_" ma:index="28" nillable="true" ma:displayName="数字" ma:format="Dropdown" ma:internalName="_x6570__x5b57_" ma:percentage="FALSE">
      <xsd:simpleType>
        <xsd:restriction base="dms:Number"/>
      </xsd:simpleType>
    </xsd:element>
    <xsd:element name="_x8ca9__x58f2__x5e97_" ma:index="29" nillable="true" ma:displayName="販売店" ma:description="販売店フラグ" ma:format="Dropdown" ma:internalName="_x8ca9__x58f2__x5e97_">
      <xsd:simpleType>
        <xsd:restriction base="dms:Text">
          <xsd:maxLength value="255"/>
        </xsd:restriction>
      </xsd:simpleType>
    </xsd:element>
    <xsd:element name="_x9234__x6728__x30c6__x30b9__x30c8_" ma:index="30" nillable="true" ma:displayName="鈴木テスト" ma:format="Dropdown" ma:internalName="_x9234__x6728__x30c6__x30b9__x30c8_">
      <xsd:simpleType>
        <xsd:restriction base="dms:Text">
          <xsd:maxLength value="255"/>
        </xsd:restriction>
      </xsd:simpleType>
    </xsd:element>
    <xsd:element name="lcf76f155ced4ddcb4097134ff3c332f" ma:index="33" nillable="true" ma:taxonomy="true" ma:internalName="lcf76f155ced4ddcb4097134ff3c332f" ma:taxonomyFieldName="MediaServiceImageTags" ma:displayName="画像タグ" ma:readOnly="false" ma:fieldId="{5cf76f15-5ced-4ddc-b409-7134ff3c332f}" ma:taxonomyMulti="true" ma:sspId="a6d06bc7-5879-467c-9b3f-73b6e2086e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6570__x5024_" ma:index="34" nillable="true" ma:displayName="数値" ma:format="Dropdown" ma:internalName="_x6570__x5024_" ma:percentage="FALSE">
      <xsd:simpleType>
        <xsd:restriction base="dms:Number"/>
      </xsd:simpleType>
    </xsd:element>
    <xsd:element name="MediaServiceObjectDetectorVersions" ma:index="3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486722-456f-4c86-9af7-b8b16200fa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description="" ma:hidden="true" ma:internalName="SharedWithDetails" ma:readOnly="true">
      <xsd:simpleType>
        <xsd:restriction base="dms:Note"/>
      </xsd:simpleType>
    </xsd:element>
    <xsd:element name="TaxCatchAll" ma:index="31" nillable="true" ma:displayName="Taxonomy Catch All Column" ma:hidden="true" ma:list="{72d96897-07c3-42b6-8db8-34333439000d}" ma:internalName="TaxCatchAll" ma:showField="CatchAllData" ma:web="f8486722-456f-4c86-9af7-b8b16200fa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コンテンツ タイプ"/>
        <xsd:element ref="dc:title" minOccurs="0" maxOccurs="1" ma:index="1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0A65A6-FB5A-42E1-B1B0-EF217A23AD8E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BC595FB6-A2E7-4CC7-BD01-186A62F45C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158B4D-7842-42E6-8157-5EC07B981777}">
  <ds:schemaRefs>
    <ds:schemaRef ds:uri="http://schemas.microsoft.com/office/infopath/2007/PartnerControls"/>
    <ds:schemaRef ds:uri="http://purl.org/dc/elements/1.1/"/>
    <ds:schemaRef ds:uri="http://purl.org/dc/terms/"/>
    <ds:schemaRef ds:uri="f8486722-456f-4c86-9af7-b8b16200fae9"/>
    <ds:schemaRef ds:uri="http://purl.org/dc/dcmitype/"/>
    <ds:schemaRef ds:uri="http://schemas.microsoft.com/office/2006/documentManagement/types"/>
    <ds:schemaRef ds:uri="79ee9245-d882-4ddc-9b39-e6678e7416f0"/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14E7144C-A619-4C00-8D79-D33A91B608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ee9245-d882-4ddc-9b39-e6678e7416f0"/>
    <ds:schemaRef ds:uri="f8486722-456f-4c86-9af7-b8b16200fa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</TotalTime>
  <Words>431</Words>
  <Application>Microsoft Office PowerPoint</Application>
  <PresentationFormat>A4 210 x 297 mm</PresentationFormat>
  <Paragraphs>99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優花</dc:creator>
  <cp:lastModifiedBy>大久保 優花</cp:lastModifiedBy>
  <cp:revision>2</cp:revision>
  <dcterms:created xsi:type="dcterms:W3CDTF">2023-04-17T06:19:54Z</dcterms:created>
  <dcterms:modified xsi:type="dcterms:W3CDTF">2023-08-25T08:06:40Z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0x010100E6F1B8B26459E1498F4748E521128168</vt:lpwstr>
  </property>
  <property fmtid="{D5CDD505-2E9C-101B-9397-08002B2CF9AE}" pid="3" name="MediaServiceImageTags">
    <vt:lpwstr/>
  </property>
</Properties>
</file>