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2" r:id="rId6"/>
  </p:sldMasterIdLst>
  <p:notesMasterIdLst>
    <p:notesMasterId r:id="rId9"/>
  </p:notesMasterIdLst>
  <p:handoutMasterIdLst>
    <p:handoutMasterId r:id="rId10"/>
  </p:handoutMasterIdLst>
  <p:sldIdLst>
    <p:sldId id="550143168" r:id="rId7"/>
    <p:sldId id="550143174" r:id="rId8"/>
  </p:sldIdLst>
  <p:sldSz cx="6858000" cy="9906000" type="A4"/>
  <p:notesSz cx="6735763" cy="9866313"/>
  <p:defaultTex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p:defaultTextStyle>
  <p:extLst>
    <p:ext uri="{EFAFB233-063F-42B5-8137-9DF3F51BA10A}">
      <p15:sldGuideLst xmlns:p15="http://schemas.microsoft.com/office/powerpoint/2012/main">
        <p15:guide id="1" orient="horz" pos="4186" userDrawn="1">
          <p15:clr>
            <a:srgbClr val="A4A3A4"/>
          </p15:clr>
        </p15:guide>
        <p15:guide id="2" orient="horz" pos="6023" userDrawn="1">
          <p15:clr>
            <a:srgbClr val="A4A3A4"/>
          </p15:clr>
        </p15:guide>
        <p15:guide id="3" orient="horz" pos="3301" userDrawn="1">
          <p15:clr>
            <a:srgbClr val="A4A3A4"/>
          </p15:clr>
        </p15:guide>
        <p15:guide id="4" orient="horz" pos="875" userDrawn="1">
          <p15:clr>
            <a:srgbClr val="A4A3A4"/>
          </p15:clr>
        </p15:guide>
        <p15:guide id="5" pos="2153">
          <p15:clr>
            <a:srgbClr val="A4A3A4"/>
          </p15:clr>
        </p15:guide>
        <p15:guide id="6" pos="154">
          <p15:clr>
            <a:srgbClr val="A4A3A4"/>
          </p15:clr>
        </p15:guide>
        <p15:guide id="7" pos="1139" userDrawn="1">
          <p15:clr>
            <a:srgbClr val="A4A3A4"/>
          </p15:clr>
        </p15:guide>
        <p15:guide id="8" pos="4320" userDrawn="1">
          <p15:clr>
            <a:srgbClr val="A4A3A4"/>
          </p15:clr>
        </p15:guide>
        <p15:guide id="9" pos="4156" userDrawn="1">
          <p15:clr>
            <a:srgbClr val="A4A3A4"/>
          </p15:clr>
        </p15:guide>
        <p15:guide id="10" pos="2183" userDrawn="1">
          <p15:clr>
            <a:srgbClr val="A4A3A4"/>
          </p15:clr>
        </p15:guide>
        <p15:guide id="11" pos="254" userDrawn="1">
          <p15:clr>
            <a:srgbClr val="A4A3A4"/>
          </p15:clr>
        </p15:guide>
        <p15:guide id="12" pos="4065" userDrawn="1">
          <p15:clr>
            <a:srgbClr val="A4A3A4"/>
          </p15:clr>
        </p15:guide>
        <p15:guide id="13" orient="horz" pos="5388" userDrawn="1">
          <p15:clr>
            <a:srgbClr val="A4A3A4"/>
          </p15:clr>
        </p15:guide>
        <p15:guide id="14" orient="horz" pos="4730" userDrawn="1">
          <p15:clr>
            <a:srgbClr val="A4A3A4"/>
          </p15:clr>
        </p15:guide>
        <p15:guide id="15" orient="horz" pos="20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C00000"/>
    <a:srgbClr val="6C6C6C"/>
    <a:srgbClr val="607A69"/>
    <a:srgbClr val="FF4B4B"/>
    <a:srgbClr val="FFAAAA"/>
    <a:srgbClr val="FFE200"/>
    <a:srgbClr val="333333"/>
    <a:srgbClr val="7F7F7F"/>
    <a:srgbClr val="009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39940-DA7A-4325-B92D-064FAF78D746}" v="292" dt="2023-05-25T10:42:48.404"/>
    <p1510:client id="{639BB39D-967C-4C73-6E4E-5CF21667E73F}" v="3" dt="2023-05-29T00:09:44.193"/>
    <p1510:client id="{90CFC4CA-E162-94D8-B0AE-24E5BE42B5EC}" v="3" dt="2023-06-16T00:24:10.851"/>
    <p1510:client id="{F636C3C5-5CAE-6CFA-C1C4-667EF8ED16E2}" v="12" dt="2023-06-15T10:25:00.7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82" autoAdjust="0"/>
  </p:normalViewPr>
  <p:slideViewPr>
    <p:cSldViewPr snapToGrid="0">
      <p:cViewPr varScale="1">
        <p:scale>
          <a:sx n="70" d="100"/>
          <a:sy n="70" d="100"/>
        </p:scale>
        <p:origin x="3288" y="126"/>
      </p:cViewPr>
      <p:guideLst>
        <p:guide orient="horz" pos="4186"/>
        <p:guide orient="horz" pos="6023"/>
        <p:guide orient="horz" pos="3301"/>
        <p:guide orient="horz" pos="875"/>
        <p:guide pos="2153"/>
        <p:guide pos="154"/>
        <p:guide pos="1139"/>
        <p:guide pos="4320"/>
        <p:guide pos="4156"/>
        <p:guide pos="2183"/>
        <p:guide pos="254"/>
        <p:guide pos="4065"/>
        <p:guide orient="horz" pos="5388"/>
        <p:guide orient="horz" pos="4730"/>
        <p:guide orient="horz" pos="20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ＭＳ Ｐゴシック" pitchFamily="50" charset="-128"/>
              </a:defRPr>
            </a:lvl1pPr>
          </a:lstStyle>
          <a:p>
            <a:pPr>
              <a:defRPr/>
            </a:pPr>
            <a:endParaRPr lang="en-US">
              <a:latin typeface="メイリオ" panose="020B0604030504040204" pitchFamily="50" charset="-128"/>
              <a:ea typeface="メイリオ" panose="020B0604030504040204" pitchFamily="50" charset="-128"/>
            </a:endParaRPr>
          </a:p>
        </p:txBody>
      </p:sp>
      <p:sp>
        <p:nvSpPr>
          <p:cNvPr id="16387" name="Rectangle 3"/>
          <p:cNvSpPr>
            <a:spLocks noGrp="1" noChangeArrowheads="1"/>
          </p:cNvSpPr>
          <p:nvPr>
            <p:ph type="dt" sz="quarter"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50" charset="-128"/>
              </a:defRPr>
            </a:lvl1pPr>
          </a:lstStyle>
          <a:p>
            <a:pPr>
              <a:defRPr/>
            </a:pPr>
            <a:endParaRPr lang="en-US">
              <a:latin typeface="メイリオ" panose="020B0604030504040204" pitchFamily="50" charset="-128"/>
              <a:ea typeface="メイリオ" panose="020B0604030504040204" pitchFamily="50" charset="-128"/>
            </a:endParaRPr>
          </a:p>
        </p:txBody>
      </p:sp>
      <p:sp>
        <p:nvSpPr>
          <p:cNvPr id="16388" name="Rectangle 4"/>
          <p:cNvSpPr>
            <a:spLocks noGrp="1" noChangeArrowheads="1"/>
          </p:cNvSpPr>
          <p:nvPr>
            <p:ph type="ftr" sz="quarter" idx="2"/>
          </p:nvPr>
        </p:nvSpPr>
        <p:spPr bwMode="auto">
          <a:xfrm>
            <a:off x="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ＭＳ Ｐゴシック" pitchFamily="50" charset="-128"/>
              </a:defRPr>
            </a:lvl1pPr>
          </a:lstStyle>
          <a:p>
            <a:pPr>
              <a:defRPr/>
            </a:pPr>
            <a:endParaRPr lang="en-US">
              <a:latin typeface="メイリオ" panose="020B0604030504040204" pitchFamily="50" charset="-128"/>
              <a:ea typeface="メイリオ" panose="020B0604030504040204" pitchFamily="50" charset="-128"/>
            </a:endParaRPr>
          </a:p>
        </p:txBody>
      </p:sp>
      <p:sp>
        <p:nvSpPr>
          <p:cNvPr id="16389" name="Rectangle 5"/>
          <p:cNvSpPr>
            <a:spLocks noGrp="1" noChangeArrowheads="1"/>
          </p:cNvSpPr>
          <p:nvPr>
            <p:ph type="sldNum" sz="quarter" idx="3"/>
          </p:nvPr>
        </p:nvSpPr>
        <p:spPr bwMode="auto">
          <a:xfrm>
            <a:off x="381000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50" charset="-128"/>
              </a:defRPr>
            </a:lvl1pPr>
          </a:lstStyle>
          <a:p>
            <a:pPr>
              <a:defRPr/>
            </a:pPr>
            <a:fld id="{23062FBC-D171-4263-92BA-F1A0963E1285}" type="slidenum">
              <a:rPr lang="en-US">
                <a:latin typeface="メイリオ" panose="020B0604030504040204" pitchFamily="50" charset="-128"/>
                <a:ea typeface="メイリオ" panose="020B0604030504040204" pitchFamily="50" charset="-128"/>
              </a:rPr>
              <a:pPr>
                <a:defRPr/>
              </a:pPr>
              <a:t>‹#›</a:t>
            </a:fld>
            <a:endParaRPr 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651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メイリオ" panose="020B0604030504040204" pitchFamily="50" charset="-128"/>
                <a:ea typeface="メイリオ" panose="020B0604030504040204" pitchFamily="50" charset="-128"/>
              </a:defRPr>
            </a:lvl1pPr>
          </a:lstStyle>
          <a:p>
            <a:pPr>
              <a:defRPr/>
            </a:pPr>
            <a:endParaRPr lang="en-US" altLang="ja-JP"/>
          </a:p>
        </p:txBody>
      </p:sp>
      <p:sp>
        <p:nvSpPr>
          <p:cNvPr id="57347"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メイリオ" panose="020B0604030504040204" pitchFamily="50" charset="-128"/>
                <a:ea typeface="メイリオ" panose="020B060403050404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124075" y="762000"/>
            <a:ext cx="253365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7350" name="Rectangle 6"/>
          <p:cNvSpPr>
            <a:spLocks noGrp="1" noChangeArrowheads="1"/>
          </p:cNvSpPr>
          <p:nvPr>
            <p:ph type="ftr" sz="quarter" idx="4"/>
          </p:nvPr>
        </p:nvSpPr>
        <p:spPr bwMode="auto">
          <a:xfrm>
            <a:off x="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メイリオ" panose="020B0604030504040204" pitchFamily="50" charset="-128"/>
                <a:ea typeface="メイリオ" panose="020B0604030504040204" pitchFamily="50" charset="-128"/>
              </a:defRPr>
            </a:lvl1pPr>
          </a:lstStyle>
          <a:p>
            <a:pPr>
              <a:defRPr/>
            </a:pPr>
            <a:endParaRPr lang="en-US" altLang="ja-JP"/>
          </a:p>
        </p:txBody>
      </p:sp>
      <p:sp>
        <p:nvSpPr>
          <p:cNvPr id="57351" name="Rectangle 7"/>
          <p:cNvSpPr>
            <a:spLocks noGrp="1" noChangeArrowheads="1"/>
          </p:cNvSpPr>
          <p:nvPr>
            <p:ph type="sldNum" sz="quarter" idx="5"/>
          </p:nvPr>
        </p:nvSpPr>
        <p:spPr bwMode="auto">
          <a:xfrm>
            <a:off x="381000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メイリオ" panose="020B0604030504040204" pitchFamily="50" charset="-128"/>
                <a:ea typeface="メイリオ" panose="020B0604030504040204" pitchFamily="50" charset="-128"/>
              </a:defRPr>
            </a:lvl1pPr>
          </a:lstStyle>
          <a:p>
            <a:pPr>
              <a:defRPr/>
            </a:pPr>
            <a:fld id="{2AB411FD-0C54-4B94-94F9-C26D3648E3A7}" type="slidenum">
              <a:rPr lang="en-US" altLang="ja-JP" smtClean="0"/>
              <a:pPr>
                <a:defRPr/>
              </a:pPr>
              <a:t>‹#›</a:t>
            </a:fld>
            <a:endParaRPr lang="en-US" altLang="ja-JP"/>
          </a:p>
        </p:txBody>
      </p:sp>
    </p:spTree>
    <p:extLst>
      <p:ext uri="{BB962C8B-B14F-4D97-AF65-F5344CB8AC3E}">
        <p14:creationId xmlns:p14="http://schemas.microsoft.com/office/powerpoint/2010/main" val="1860956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0" fontAlgn="base" hangingPunct="0">
      <a:spcBef>
        <a:spcPct val="30000"/>
      </a:spcBef>
      <a:spcAft>
        <a:spcPct val="0"/>
      </a:spcAft>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42903" indent="-285732" algn="l" eaLnBrk="0" hangingPunct="0">
              <a:spcBef>
                <a:spcPct val="30000"/>
              </a:spcBef>
              <a:defRPr kumimoji="1" sz="1200">
                <a:solidFill>
                  <a:schemeClr val="tx1"/>
                </a:solidFill>
                <a:latin typeface="Arial" charset="0"/>
                <a:ea typeface="ＭＳ Ｐ明朝" pitchFamily="18" charset="-128"/>
              </a:defRPr>
            </a:lvl2pPr>
            <a:lvl3pPr marL="1142928" indent="-228586" algn="l" eaLnBrk="0" hangingPunct="0">
              <a:spcBef>
                <a:spcPct val="30000"/>
              </a:spcBef>
              <a:defRPr kumimoji="1" sz="1200">
                <a:solidFill>
                  <a:schemeClr val="tx1"/>
                </a:solidFill>
                <a:latin typeface="Arial" charset="0"/>
                <a:ea typeface="ＭＳ Ｐ明朝" pitchFamily="18" charset="-128"/>
              </a:defRPr>
            </a:lvl3pPr>
            <a:lvl4pPr marL="1600099" indent="-228586" algn="l" eaLnBrk="0" hangingPunct="0">
              <a:spcBef>
                <a:spcPct val="30000"/>
              </a:spcBef>
              <a:defRPr kumimoji="1" sz="1200">
                <a:solidFill>
                  <a:schemeClr val="tx1"/>
                </a:solidFill>
                <a:latin typeface="Arial" charset="0"/>
                <a:ea typeface="ＭＳ Ｐ明朝" pitchFamily="18" charset="-128"/>
              </a:defRPr>
            </a:lvl4pPr>
            <a:lvl5pPr marL="2057269" indent="-228586" algn="l" eaLnBrk="0" hangingPunct="0">
              <a:spcBef>
                <a:spcPct val="30000"/>
              </a:spcBef>
              <a:defRPr kumimoji="1" sz="1200">
                <a:solidFill>
                  <a:schemeClr val="tx1"/>
                </a:solidFill>
                <a:latin typeface="Arial" charset="0"/>
                <a:ea typeface="ＭＳ Ｐ明朝" pitchFamily="18" charset="-128"/>
              </a:defRPr>
            </a:lvl5pPr>
            <a:lvl6pPr marL="2514440" indent="-228586"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612" indent="-22858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8783" indent="-22858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5954" indent="-22858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D551AD54-691D-4D08-8064-48FDB740DC3A}" type="slidenum">
              <a:rPr lang="en-US" altLang="ja-JP" smtClean="0">
                <a:latin typeface="メイリオ" panose="020B0604030504040204" pitchFamily="50" charset="-128"/>
                <a:ea typeface="メイリオ" panose="020B0604030504040204" pitchFamily="50" charset="-128"/>
              </a:rPr>
              <a:pPr algn="r" eaLnBrk="1" hangingPunct="1">
                <a:spcBef>
                  <a:spcPct val="0"/>
                </a:spcBef>
              </a:pPr>
              <a:t>1</a:t>
            </a:fld>
            <a:endParaRPr lang="en-US" altLang="ja-JP" dirty="0">
              <a:latin typeface="メイリオ" panose="020B0604030504040204" pitchFamily="50" charset="-128"/>
              <a:ea typeface="メイリオ" panose="020B0604030504040204" pitchFamily="50"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406369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B411FD-0C54-4B94-94F9-C26D3648E3A7}" type="slidenum">
              <a:rPr kumimoji="1" lang="en-US" altLang="ja-JP" sz="12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64164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04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2311400"/>
            <a:ext cx="6172200" cy="6537325"/>
          </a:xfrm>
          <a:prstGeom prst="rect">
            <a:avLst/>
          </a:prstGeom>
        </p:spPr>
        <p:txBody>
          <a:bodyPr vert="eaVert"/>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9242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a:prstGeom prst="rect">
            <a:avLst/>
          </a:prstGeom>
        </p:spPr>
        <p:txBody>
          <a:bodyPr vert="eaVert"/>
          <a:lstStyle>
            <a:lvl1pPr>
              <a:defRPr>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96875"/>
            <a:ext cx="4476750" cy="8451850"/>
          </a:xfrm>
          <a:prstGeom prst="rect">
            <a:avLst/>
          </a:prstGeom>
        </p:spPr>
        <p:txBody>
          <a:bodyPr vert="eaVert"/>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1261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2753465023"/>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403173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365342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122992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38371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156590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273922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208899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コンテンツ プレースホルダ 2"/>
          <p:cNvSpPr>
            <a:spLocks noGrp="1"/>
          </p:cNvSpPr>
          <p:nvPr>
            <p:ph idx="1"/>
          </p:nvPr>
        </p:nvSpPr>
        <p:spPr>
          <a:xfrm>
            <a:off x="342900" y="2311400"/>
            <a:ext cx="6172200" cy="6537325"/>
          </a:xfrm>
          <a:prstGeom prst="rect">
            <a:avLst/>
          </a:prstGeo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49796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2287507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2489992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CC120-D628-49B6-97BF-826C9F7C85CF}" type="datetimeFigureOut">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196726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a:prstGeom prst="rect">
            <a:avLst/>
          </a:prstGeom>
        </p:spPr>
        <p:txBody>
          <a:bodyPr anchor="t"/>
          <a:lstStyle>
            <a:lvl1pPr algn="l">
              <a:defRPr sz="4000" b="1" cap="a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テキスト プレースホルダ 2"/>
          <p:cNvSpPr>
            <a:spLocks noGrp="1"/>
          </p:cNvSpPr>
          <p:nvPr>
            <p:ph type="body" idx="1"/>
          </p:nvPr>
        </p:nvSpPr>
        <p:spPr>
          <a:xfrm>
            <a:off x="541338" y="4198938"/>
            <a:ext cx="5829300" cy="2166937"/>
          </a:xfrm>
          <a:prstGeom prst="rect">
            <a:avLst/>
          </a:prstGeom>
        </p:spPr>
        <p:txBody>
          <a:bodyPr anchor="b"/>
          <a:lstStyle>
            <a:lvl1pPr marL="0" indent="0">
              <a:buNone/>
              <a:defRPr sz="2000">
                <a:latin typeface="メイリオ" panose="020B0604030504040204" pitchFamily="50" charset="-128"/>
                <a:ea typeface="メイリオ" panose="020B0604030504040204"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93180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コンテンツ プレースホルダ 2"/>
          <p:cNvSpPr>
            <a:spLocks noGrp="1"/>
          </p:cNvSpPr>
          <p:nvPr>
            <p:ph sz="half" idx="1"/>
          </p:nvPr>
        </p:nvSpPr>
        <p:spPr>
          <a:xfrm>
            <a:off x="342900" y="2311400"/>
            <a:ext cx="3009900" cy="6537325"/>
          </a:xfrm>
          <a:prstGeom prst="rect">
            <a:avLst/>
          </a:prstGeo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505200" y="2311400"/>
            <a:ext cx="3009900" cy="6537325"/>
          </a:xfrm>
          <a:prstGeom prst="rect">
            <a:avLst/>
          </a:prstGeo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10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738"/>
            <a:ext cx="3030538" cy="923925"/>
          </a:xfrm>
          <a:prstGeom prst="rect">
            <a:avLst/>
          </a:prstGeom>
        </p:spPr>
        <p:txBody>
          <a:bodyPr anchor="b"/>
          <a:lstStyle>
            <a:lvl1pPr marL="0" indent="0">
              <a:buNone/>
              <a:defRPr sz="2400" b="1">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663"/>
            <a:ext cx="3030538" cy="5707062"/>
          </a:xfrm>
          <a:prstGeom prst="rect">
            <a:avLst/>
          </a:prstGeom>
        </p:spPr>
        <p:txBody>
          <a:bodyPr/>
          <a:lstStyle>
            <a:lvl1pPr>
              <a:defRPr sz="24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600">
                <a:latin typeface="メイリオ" panose="020B0604030504040204" pitchFamily="50" charset="-128"/>
                <a:ea typeface="メイリオ" panose="020B0604030504040204" pitchFamily="50" charset="-128"/>
              </a:defRPr>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4563" y="2217738"/>
            <a:ext cx="3030537" cy="923925"/>
          </a:xfrm>
          <a:prstGeom prst="rect">
            <a:avLst/>
          </a:prstGeom>
        </p:spPr>
        <p:txBody>
          <a:bodyPr anchor="b"/>
          <a:lstStyle>
            <a:lvl1pPr marL="0" indent="0">
              <a:buNone/>
              <a:defRPr sz="2400" b="1">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4563" y="3141663"/>
            <a:ext cx="3030537" cy="5707062"/>
          </a:xfrm>
          <a:prstGeom prst="rect">
            <a:avLst/>
          </a:prstGeom>
        </p:spPr>
        <p:txBody>
          <a:bodyPr/>
          <a:lstStyle>
            <a:lvl1pPr>
              <a:defRPr sz="24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600">
                <a:latin typeface="メイリオ" panose="020B0604030504040204" pitchFamily="50" charset="-128"/>
                <a:ea typeface="メイリオ" panose="020B0604030504040204" pitchFamily="50" charset="-128"/>
              </a:defRPr>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3182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a:prstGeom prst="rect">
            <a:avLst/>
          </a:prstGeom>
        </p:spPr>
        <p:txBody>
          <a:bodyPr/>
          <a:lstStyle>
            <a:lvl1pPr>
              <a:defRPr>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Tree>
    <p:extLst>
      <p:ext uri="{BB962C8B-B14F-4D97-AF65-F5344CB8AC3E}">
        <p14:creationId xmlns:p14="http://schemas.microsoft.com/office/powerpoint/2010/main" val="334167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a:prstGeom prst="rect">
            <a:avLst/>
          </a:prstGeom>
        </p:spPr>
        <p:txBody>
          <a:bodyPr anchor="b"/>
          <a:lstStyle>
            <a:lvl1pPr algn="l">
              <a:defRPr sz="2000" b="1">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コンテンツ プレースホルダ 2"/>
          <p:cNvSpPr>
            <a:spLocks noGrp="1"/>
          </p:cNvSpPr>
          <p:nvPr>
            <p:ph idx="1"/>
          </p:nvPr>
        </p:nvSpPr>
        <p:spPr>
          <a:xfrm>
            <a:off x="2681288" y="393700"/>
            <a:ext cx="3833812" cy="8455025"/>
          </a:xfrm>
          <a:prstGeom prst="rect">
            <a:avLst/>
          </a:prstGeom>
        </p:spPr>
        <p:txBody>
          <a:bodyPr/>
          <a:lstStyle>
            <a:lvl1pPr>
              <a:defRPr sz="3200">
                <a:latin typeface="メイリオ" panose="020B0604030504040204" pitchFamily="50" charset="-128"/>
                <a:ea typeface="メイリオ" panose="020B0604030504040204" pitchFamily="50" charset="-128"/>
              </a:defRPr>
            </a:lvl1pPr>
            <a:lvl2pPr>
              <a:defRPr sz="2800">
                <a:latin typeface="メイリオ" panose="020B0604030504040204" pitchFamily="50" charset="-128"/>
                <a:ea typeface="メイリオ" panose="020B0604030504040204" pitchFamily="50" charset="-128"/>
              </a:defRPr>
            </a:lvl2pPr>
            <a:lvl3pPr>
              <a:defRPr sz="24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3275"/>
            <a:ext cx="2255838" cy="6775450"/>
          </a:xfrm>
          <a:prstGeom prst="rect">
            <a:avLst/>
          </a:prstGeom>
        </p:spPr>
        <p:txBody>
          <a:bodyPr/>
          <a:lstStyle>
            <a:lvl1pPr marL="0" indent="0">
              <a:buNone/>
              <a:defRPr sz="1400">
                <a:latin typeface="メイリオ" panose="020B0604030504040204" pitchFamily="50" charset="-128"/>
                <a:ea typeface="メイリオ" panose="020B060403050404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404219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a:prstGeom prst="rect">
            <a:avLst/>
          </a:prstGeom>
        </p:spPr>
        <p:txBody>
          <a:bodyPr anchor="b"/>
          <a:lstStyle>
            <a:lvl1pPr algn="l">
              <a:defRPr sz="2000" b="1">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図プレースホルダ 2"/>
          <p:cNvSpPr>
            <a:spLocks noGrp="1"/>
          </p:cNvSpPr>
          <p:nvPr>
            <p:ph type="pic" idx="1"/>
          </p:nvPr>
        </p:nvSpPr>
        <p:spPr>
          <a:xfrm>
            <a:off x="1344613" y="885825"/>
            <a:ext cx="4114800" cy="5943600"/>
          </a:xfrm>
          <a:prstGeom prst="rect">
            <a:avLst/>
          </a:prstGeom>
        </p:spPr>
        <p:txBody>
          <a:bodyPr/>
          <a:lstStyle>
            <a:lvl1pPr marL="0" indent="0">
              <a:buNone/>
              <a:defRPr sz="3200">
                <a:latin typeface="メイリオ" panose="020B0604030504040204" pitchFamily="50" charset="-128"/>
                <a:ea typeface="メイリオ"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613" y="7753350"/>
            <a:ext cx="4114800" cy="1162050"/>
          </a:xfrm>
          <a:prstGeom prst="rect">
            <a:avLst/>
          </a:prstGeom>
        </p:spPr>
        <p:txBody>
          <a:bodyPr/>
          <a:lstStyle>
            <a:lvl1pPr marL="0" indent="0">
              <a:buNone/>
              <a:defRPr sz="1400">
                <a:latin typeface="メイリオ" panose="020B0604030504040204" pitchFamily="50" charset="-128"/>
                <a:ea typeface="メイリオ" panose="020B060403050404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01162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kumimoji="1" b="1">
          <a:solidFill>
            <a:schemeClr val="bg1"/>
          </a:solidFill>
          <a:latin typeface="+mj-lt"/>
          <a:ea typeface="+mj-ea"/>
          <a:cs typeface="+mj-cs"/>
        </a:defRPr>
      </a:lvl1pPr>
      <a:lvl2pPr algn="l" rtl="0" eaLnBrk="0" fontAlgn="base" hangingPunct="0">
        <a:spcBef>
          <a:spcPct val="0"/>
        </a:spcBef>
        <a:spcAft>
          <a:spcPct val="0"/>
        </a:spcAft>
        <a:defRPr kumimoji="1" b="1">
          <a:solidFill>
            <a:schemeClr val="bg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b="1">
          <a:solidFill>
            <a:schemeClr val="bg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b="1">
          <a:solidFill>
            <a:schemeClr val="bg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b="1">
          <a:solidFill>
            <a:schemeClr val="bg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b="1">
          <a:solidFill>
            <a:schemeClr val="bg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b="1">
          <a:solidFill>
            <a:schemeClr val="bg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b="1">
          <a:solidFill>
            <a:schemeClr val="bg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b="1">
          <a:solidFill>
            <a:schemeClr val="bg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8CC120-D628-49B6-97BF-826C9F7C85CF}" type="datetimeFigureOut">
              <a:rPr kumimoji="1" lang="ja-JP" altLang="en-US" smtClean="0"/>
              <a:t>2023/7/27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CC64B0D-BAF3-4254-A89F-685065367257}" type="slidenum">
              <a:rPr kumimoji="1" lang="ja-JP" altLang="en-US" smtClean="0"/>
              <a:t>‹#›</a:t>
            </a:fld>
            <a:endParaRPr kumimoji="1" lang="ja-JP" altLang="en-US"/>
          </a:p>
        </p:txBody>
      </p:sp>
    </p:spTree>
    <p:extLst>
      <p:ext uri="{BB962C8B-B14F-4D97-AF65-F5344CB8AC3E}">
        <p14:creationId xmlns:p14="http://schemas.microsoft.com/office/powerpoint/2010/main" val="3427565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bwMode="auto">
          <a:xfrm>
            <a:off x="-10611" y="425753"/>
            <a:ext cx="6879600" cy="1656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15" name="楕円 14">
            <a:extLst>
              <a:ext uri="{FF2B5EF4-FFF2-40B4-BE49-F238E27FC236}">
                <a16:creationId xmlns:a16="http://schemas.microsoft.com/office/drawing/2014/main" id="{D971813C-3043-45A5-9A36-38C95D0625FC}"/>
              </a:ext>
            </a:extLst>
          </p:cNvPr>
          <p:cNvSpPr/>
          <p:nvPr/>
        </p:nvSpPr>
        <p:spPr>
          <a:xfrm>
            <a:off x="-12136" y="-360948"/>
            <a:ext cx="1654741" cy="10771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 name="図 19">
            <a:extLst>
              <a:ext uri="{FF2B5EF4-FFF2-40B4-BE49-F238E27FC236}">
                <a16:creationId xmlns:a16="http://schemas.microsoft.com/office/drawing/2014/main" id="{A8199A7C-BA3E-0FB3-B0C3-963CA6A7BB8E}"/>
              </a:ext>
            </a:extLst>
          </p:cNvPr>
          <p:cNvPicPr>
            <a:picLocks noChangeAspect="1"/>
          </p:cNvPicPr>
          <p:nvPr/>
        </p:nvPicPr>
        <p:blipFill>
          <a:blip r:embed="rId3"/>
          <a:stretch>
            <a:fillRect/>
          </a:stretch>
        </p:blipFill>
        <p:spPr>
          <a:xfrm>
            <a:off x="0" y="1973239"/>
            <a:ext cx="6858000" cy="3643992"/>
          </a:xfrm>
          <a:prstGeom prst="rect">
            <a:avLst/>
          </a:prstGeom>
        </p:spPr>
      </p:pic>
      <p:sp>
        <p:nvSpPr>
          <p:cNvPr id="82947" name="AutoShape 3"/>
          <p:cNvSpPr>
            <a:spLocks noChangeArrowheads="1"/>
          </p:cNvSpPr>
          <p:nvPr/>
        </p:nvSpPr>
        <p:spPr bwMode="auto">
          <a:xfrm>
            <a:off x="-10611" y="9534525"/>
            <a:ext cx="6876550" cy="374650"/>
          </a:xfrm>
          <a:prstGeom prst="roundRect">
            <a:avLst>
              <a:gd name="adj" fmla="val 50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そうなってしまう前に・・・　必要な対策は裏面を</a:t>
            </a:r>
            <a:r>
              <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Check</a:t>
            </a: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4" name="正方形/長方形 3"/>
          <p:cNvSpPr/>
          <p:nvPr/>
        </p:nvSpPr>
        <p:spPr>
          <a:xfrm>
            <a:off x="-216929" y="572820"/>
            <a:ext cx="7098079" cy="1331134"/>
          </a:xfrm>
          <a:prstGeom prst="rect">
            <a:avLst/>
          </a:prstGeom>
        </p:spPr>
        <p:txBody>
          <a:bodyPr wrap="square" anchor="ctr">
            <a:spAutoFit/>
          </a:bodyPr>
          <a:lstStyle/>
          <a:p>
            <a:pPr defTabSz="914099">
              <a:lnSpc>
                <a:spcPct val="150000"/>
              </a:lnSpc>
            </a:pPr>
            <a:r>
              <a:rPr lang="ja-JP" altLang="en-US"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某自動車メーカーの</a:t>
            </a:r>
            <a:r>
              <a:rPr lang="ja-JP" altLang="en-US" sz="28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国内全工場</a:t>
            </a:r>
            <a:r>
              <a:rPr lang="ja-JP" altLang="en-US"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が</a:t>
            </a:r>
            <a:r>
              <a:rPr lang="ja-JP" altLang="en-US" sz="28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停止</a:t>
            </a:r>
            <a:r>
              <a:rPr lang="ja-JP" altLang="en-US"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の事態に</a:t>
            </a:r>
            <a:endParaRPr lang="en-US" altLang="ja-JP"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endParaRPr>
          </a:p>
          <a:p>
            <a:pPr defTabSz="914099">
              <a:lnSpc>
                <a:spcPct val="150000"/>
              </a:lnSpc>
            </a:pPr>
            <a:r>
              <a:rPr lang="ja-JP" altLang="en-US"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原因は</a:t>
            </a:r>
            <a:r>
              <a:rPr lang="ja-JP" altLang="en-US" sz="28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取引先企業</a:t>
            </a:r>
            <a:r>
              <a:rPr lang="ja-JP" altLang="en-US" sz="20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の</a:t>
            </a:r>
            <a:r>
              <a:rPr lang="ja-JP" altLang="en-US" sz="28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マルウェア感染</a:t>
            </a:r>
            <a:endParaRPr lang="en-US" altLang="ja-JP" sz="2800"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endParaRPr>
          </a:p>
        </p:txBody>
      </p:sp>
      <p:pic>
        <p:nvPicPr>
          <p:cNvPr id="3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8290" y1="19512" x2="58290" y2="19512"/>
                        <a14:foregroundMark x1="71503" y1="12195" x2="71503" y2="12195"/>
                        <a14:foregroundMark x1="85492" y1="24390" x2="85492" y2="24390"/>
                      </a14:backgroundRemoval>
                    </a14:imgEffect>
                  </a14:imgLayer>
                </a14:imgProps>
              </a:ext>
              <a:ext uri="{28A0092B-C50C-407E-A947-70E740481C1C}">
                <a14:useLocalDpi xmlns:a14="http://schemas.microsoft.com/office/drawing/2010/main" val="0"/>
              </a:ext>
            </a:extLst>
          </a:blip>
          <a:srcRect/>
          <a:stretch>
            <a:fillRect/>
          </a:stretch>
        </p:blipFill>
        <p:spPr bwMode="auto">
          <a:xfrm>
            <a:off x="5637309" y="50264"/>
            <a:ext cx="1054061" cy="33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正方形/長方形 34"/>
          <p:cNvSpPr/>
          <p:nvPr/>
        </p:nvSpPr>
        <p:spPr bwMode="auto">
          <a:xfrm>
            <a:off x="-12075" y="2122135"/>
            <a:ext cx="6879600" cy="54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2" name="正方形/長方形 21"/>
          <p:cNvSpPr/>
          <p:nvPr/>
        </p:nvSpPr>
        <p:spPr>
          <a:xfrm rot="5400000">
            <a:off x="3070165" y="1957508"/>
            <a:ext cx="737252" cy="73638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23" name="正方形/長方形 22"/>
          <p:cNvSpPr/>
          <p:nvPr/>
        </p:nvSpPr>
        <p:spPr>
          <a:xfrm>
            <a:off x="-258725" y="5286634"/>
            <a:ext cx="7403175" cy="714042"/>
          </a:xfrm>
          <a:prstGeom prst="rect">
            <a:avLst/>
          </a:prstGeom>
        </p:spPr>
        <p:txBody>
          <a:bodyPr wrap="square">
            <a:spAutoFit/>
          </a:bodyPr>
          <a:lstStyle/>
          <a:p>
            <a:pPr defTabSz="914099">
              <a:lnSpc>
                <a:spcPct val="130000"/>
              </a:lnSpc>
            </a:pPr>
            <a:r>
              <a:rPr lang="ja-JP" alt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取引先や親会社に迷惑をかけてしまうケースも・・・</a:t>
            </a:r>
            <a:endParaRPr lang="en-US" altLang="ja-JP"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endParaRPr>
          </a:p>
          <a:p>
            <a:pPr defTabSz="914099">
              <a:lnSpc>
                <a:spcPct val="130000"/>
              </a:lnSpc>
            </a:pPr>
            <a:r>
              <a:rPr lang="ja-JP" altLang="en-US"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中小企業こそ軽視できない</a:t>
            </a:r>
            <a:r>
              <a:rPr lang="ja-JP" altLang="en-US"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rPr>
              <a:t>サプライチェーンリスク</a:t>
            </a:r>
            <a:endParaRPr lang="en-US" altLang="ja-JP" b="1" spc="-50" dirty="0">
              <a:gradFill>
                <a:gsLst>
                  <a:gs pos="0">
                    <a:srgbClr val="FFFFFF"/>
                  </a:gs>
                  <a:gs pos="100000">
                    <a:srgbClr val="FFFFFF"/>
                  </a:gs>
                </a:gsLst>
                <a:lin ang="5400000" scaled="0"/>
              </a:gra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Segoe UI" pitchFamily="34" charset="0"/>
            </a:endParaRPr>
          </a:p>
        </p:txBody>
      </p:sp>
      <p:sp>
        <p:nvSpPr>
          <p:cNvPr id="2" name="テキスト ボックス 1">
            <a:extLst>
              <a:ext uri="{FF2B5EF4-FFF2-40B4-BE49-F238E27FC236}">
                <a16:creationId xmlns:a16="http://schemas.microsoft.com/office/drawing/2014/main" id="{7FD35CAD-3F19-CFCC-7206-36945A95F25C}"/>
              </a:ext>
            </a:extLst>
          </p:cNvPr>
          <p:cNvSpPr txBox="1"/>
          <p:nvPr/>
        </p:nvSpPr>
        <p:spPr>
          <a:xfrm>
            <a:off x="255972" y="7949846"/>
            <a:ext cx="2074629" cy="1321516"/>
          </a:xfrm>
          <a:prstGeom prst="rect">
            <a:avLst/>
          </a:prstGeom>
          <a:noFill/>
        </p:spPr>
        <p:txBody>
          <a:bodyPr wrap="square" rtlCol="0">
            <a:spAutoFit/>
          </a:bodyPr>
          <a:lstStyle/>
          <a:p>
            <a:pPr algn="l">
              <a:lnSpc>
                <a:spcPct val="150000"/>
              </a:lnSpc>
              <a:buClr>
                <a:schemeClr val="accent1"/>
              </a:buClr>
              <a:buSzPct val="110000"/>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部品をつくるサプライチェーン企業がサイバー攻撃を受け、部品供給を管理するシステムが影響を受けた。結果、国内全</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14</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か所の工場が稼働停止に。子会社のリモート接続機器の脆弱性が原因と言われている。</a:t>
            </a:r>
          </a:p>
        </p:txBody>
      </p:sp>
      <p:sp>
        <p:nvSpPr>
          <p:cNvPr id="6" name="テキスト ボックス 5">
            <a:extLst>
              <a:ext uri="{FF2B5EF4-FFF2-40B4-BE49-F238E27FC236}">
                <a16:creationId xmlns:a16="http://schemas.microsoft.com/office/drawing/2014/main" id="{7D3C3634-0285-B447-279C-F02369995B71}"/>
              </a:ext>
            </a:extLst>
          </p:cNvPr>
          <p:cNvSpPr txBox="1"/>
          <p:nvPr/>
        </p:nvSpPr>
        <p:spPr>
          <a:xfrm>
            <a:off x="98601" y="7397888"/>
            <a:ext cx="2232000" cy="523220"/>
          </a:xfrm>
          <a:prstGeom prst="rect">
            <a:avLst/>
          </a:prstGeom>
          <a:noFill/>
        </p:spPr>
        <p:txBody>
          <a:bodyPr wrap="square">
            <a:spAutoFit/>
          </a:bodyPr>
          <a:lstStyle/>
          <a:p>
            <a:pPr defTabSz="457200" fontAlgn="auto">
              <a:spcBef>
                <a:spcPts val="0"/>
              </a:spcBef>
              <a:spcAft>
                <a:spcPts val="0"/>
              </a:spcAft>
            </a:pPr>
            <a:r>
              <a:rPr lang="zh-TW" altLang="en-US" sz="1400" dirty="0">
                <a:solidFill>
                  <a:srgbClr val="C00000"/>
                </a:solidFill>
                <a:latin typeface="メイリオ" panose="020B0604030504040204" pitchFamily="50" charset="-128"/>
                <a:ea typeface="メイリオ" panose="020B0604030504040204" pitchFamily="50" charset="-128"/>
              </a:rPr>
              <a:t>某自動車会社</a:t>
            </a:r>
          </a:p>
          <a:p>
            <a:pPr defTabSz="457200" fontAlgn="auto">
              <a:spcBef>
                <a:spcPts val="0"/>
              </a:spcBef>
              <a:spcAft>
                <a:spcPts val="0"/>
              </a:spcAft>
            </a:pPr>
            <a:r>
              <a:rPr kumimoji="1" lang="en-US" altLang="ja-JP" sz="1400" dirty="0">
                <a:solidFill>
                  <a:srgbClr val="C00000"/>
                </a:solidFill>
                <a:latin typeface="メイリオ" panose="020B0604030504040204" pitchFamily="50" charset="-128"/>
                <a:ea typeface="メイリオ" panose="020B0604030504040204" pitchFamily="50" charset="-128"/>
              </a:rPr>
              <a:t>14</a:t>
            </a:r>
            <a:r>
              <a:rPr kumimoji="1" lang="ja-JP" altLang="en-US" sz="1400" dirty="0">
                <a:solidFill>
                  <a:srgbClr val="C00000"/>
                </a:solidFill>
                <a:latin typeface="メイリオ" panose="020B0604030504040204" pitchFamily="50" charset="-128"/>
                <a:ea typeface="メイリオ" panose="020B0604030504040204" pitchFamily="50" charset="-128"/>
              </a:rPr>
              <a:t>か所工場の稼働停止</a:t>
            </a:r>
            <a:endParaRPr lang="en-US" altLang="ja-JP" sz="1400" dirty="0">
              <a:solidFill>
                <a:srgbClr val="C0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DBC2CA-4330-611F-4D34-73310E8914B7}"/>
              </a:ext>
            </a:extLst>
          </p:cNvPr>
          <p:cNvSpPr txBox="1"/>
          <p:nvPr/>
        </p:nvSpPr>
        <p:spPr>
          <a:xfrm>
            <a:off x="2407441" y="7930114"/>
            <a:ext cx="2074629" cy="1529265"/>
          </a:xfrm>
          <a:prstGeom prst="rect">
            <a:avLst/>
          </a:prstGeom>
          <a:noFill/>
        </p:spPr>
        <p:txBody>
          <a:bodyPr wrap="square" rtlCol="0">
            <a:spAutoFit/>
          </a:bodyPr>
          <a:lstStyle/>
          <a:p>
            <a:pPr algn="l">
              <a:lnSpc>
                <a:spcPct val="150000"/>
              </a:lnSpc>
              <a:buClr>
                <a:schemeClr val="accent1"/>
              </a:buClr>
              <a:buSzPct val="110000"/>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給食を委託する給食サプライチェーン企業経由で病院システムに侵入され、電子カルテがランサムウェアに感染。約</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か月のサービス停止となった。原因は、給食サプライチェーン企業のリモート接続機器の脆弱性。</a:t>
            </a:r>
          </a:p>
        </p:txBody>
      </p:sp>
      <p:sp>
        <p:nvSpPr>
          <p:cNvPr id="8" name="テキスト ボックス 7">
            <a:extLst>
              <a:ext uri="{FF2B5EF4-FFF2-40B4-BE49-F238E27FC236}">
                <a16:creationId xmlns:a16="http://schemas.microsoft.com/office/drawing/2014/main" id="{EC9EB150-FE0A-828D-8153-11D527230A8B}"/>
              </a:ext>
            </a:extLst>
          </p:cNvPr>
          <p:cNvSpPr txBox="1"/>
          <p:nvPr/>
        </p:nvSpPr>
        <p:spPr>
          <a:xfrm>
            <a:off x="2360873" y="7397888"/>
            <a:ext cx="2232000" cy="523220"/>
          </a:xfrm>
          <a:prstGeom prst="rect">
            <a:avLst/>
          </a:prstGeom>
          <a:noFill/>
        </p:spPr>
        <p:txBody>
          <a:bodyPr wrap="square">
            <a:spAutoFit/>
          </a:bodyPr>
          <a:lstStyle/>
          <a:p>
            <a:pPr defTabSz="457200" fontAlgn="auto">
              <a:spcBef>
                <a:spcPts val="0"/>
              </a:spcBef>
              <a:spcAft>
                <a:spcPts val="0"/>
              </a:spcAft>
            </a:pPr>
            <a:r>
              <a:rPr kumimoji="1" lang="ja-JP" altLang="en-US" sz="1400" dirty="0">
                <a:solidFill>
                  <a:srgbClr val="C00000"/>
                </a:solidFill>
                <a:latin typeface="メイリオ" panose="020B0604030504040204" pitchFamily="50" charset="-128"/>
                <a:ea typeface="メイリオ" panose="020B0604030504040204" pitchFamily="50" charset="-128"/>
              </a:rPr>
              <a:t>某医療機関</a:t>
            </a:r>
          </a:p>
          <a:p>
            <a:pPr defTabSz="457200" fontAlgn="auto">
              <a:spcBef>
                <a:spcPts val="0"/>
              </a:spcBef>
              <a:spcAft>
                <a:spcPts val="0"/>
              </a:spcAft>
            </a:pPr>
            <a:r>
              <a:rPr kumimoji="1" lang="ja-JP" altLang="en-US" sz="1400" dirty="0">
                <a:solidFill>
                  <a:srgbClr val="C00000"/>
                </a:solidFill>
                <a:latin typeface="メイリオ" panose="020B0604030504040204" pitchFamily="50" charset="-128"/>
                <a:ea typeface="メイリオ" panose="020B0604030504040204" pitchFamily="50" charset="-128"/>
              </a:rPr>
              <a:t>約</a:t>
            </a:r>
            <a:r>
              <a:rPr kumimoji="1" lang="en-US" altLang="ja-JP" sz="1400" dirty="0">
                <a:solidFill>
                  <a:srgbClr val="C00000"/>
                </a:solidFill>
                <a:latin typeface="メイリオ" panose="020B0604030504040204" pitchFamily="50" charset="-128"/>
                <a:ea typeface="メイリオ" panose="020B0604030504040204" pitchFamily="50" charset="-128"/>
              </a:rPr>
              <a:t>2</a:t>
            </a:r>
            <a:r>
              <a:rPr lang="ja-JP" altLang="en-US" sz="1400" dirty="0">
                <a:solidFill>
                  <a:srgbClr val="C00000"/>
                </a:solidFill>
                <a:latin typeface="メイリオ" panose="020B0604030504040204" pitchFamily="50" charset="-128"/>
                <a:ea typeface="メイリオ" panose="020B0604030504040204" pitchFamily="50" charset="-128"/>
              </a:rPr>
              <a:t>か</a:t>
            </a:r>
            <a:r>
              <a:rPr kumimoji="1" lang="ja-JP" altLang="en-US" sz="1400" dirty="0">
                <a:solidFill>
                  <a:srgbClr val="C00000"/>
                </a:solidFill>
                <a:latin typeface="メイリオ" panose="020B0604030504040204" pitchFamily="50" charset="-128"/>
                <a:ea typeface="メイリオ" panose="020B0604030504040204" pitchFamily="50" charset="-128"/>
              </a:rPr>
              <a:t>月のサービス停止</a:t>
            </a:r>
            <a:endParaRPr lang="ja-JP" altLang="en-US" sz="1400" dirty="0">
              <a:solidFill>
                <a:srgbClr val="C0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882D5D2-4369-0389-FE0E-722127254C97}"/>
              </a:ext>
            </a:extLst>
          </p:cNvPr>
          <p:cNvSpPr txBox="1"/>
          <p:nvPr/>
        </p:nvSpPr>
        <p:spPr>
          <a:xfrm>
            <a:off x="4663730" y="7930114"/>
            <a:ext cx="2074629" cy="1529265"/>
          </a:xfrm>
          <a:prstGeom prst="rect">
            <a:avLst/>
          </a:prstGeom>
          <a:noFill/>
        </p:spPr>
        <p:txBody>
          <a:bodyPr wrap="square" rtlCol="0">
            <a:spAutoFit/>
          </a:bodyPr>
          <a:lstStyle/>
          <a:p>
            <a:pPr algn="l">
              <a:lnSpc>
                <a:spcPct val="150000"/>
              </a:lnSpc>
              <a:buClr>
                <a:schemeClr val="accent1"/>
              </a:buClr>
              <a:buSzPct val="110000"/>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攻撃者は、セキュリティが脆弱な中国にある関係会社を踏み台にして、不正アクセスを敢行。政府機関や電力会社など</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10</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を超える企業の機密情報へアクセスできる状態に。アンチウイルスソフトのアップデート不足が原因だった。</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A1A0A23-D591-E1B4-6D06-BC786B337F92}"/>
              </a:ext>
            </a:extLst>
          </p:cNvPr>
          <p:cNvSpPr txBox="1"/>
          <p:nvPr/>
        </p:nvSpPr>
        <p:spPr>
          <a:xfrm>
            <a:off x="4585045" y="7426626"/>
            <a:ext cx="2232000" cy="523220"/>
          </a:xfrm>
          <a:prstGeom prst="rect">
            <a:avLst/>
          </a:prstGeom>
          <a:noFill/>
        </p:spPr>
        <p:txBody>
          <a:bodyPr wrap="square">
            <a:spAutoFit/>
          </a:bodyPr>
          <a:lstStyle/>
          <a:p>
            <a:pPr defTabSz="457200" fontAlgn="auto">
              <a:spcBef>
                <a:spcPts val="0"/>
              </a:spcBef>
              <a:spcAft>
                <a:spcPts val="0"/>
              </a:spcAft>
            </a:pPr>
            <a:r>
              <a:rPr lang="ja-JP" altLang="en-US" sz="1400" dirty="0">
                <a:solidFill>
                  <a:srgbClr val="C00000"/>
                </a:solidFill>
                <a:latin typeface="メイリオ" panose="020B0604030504040204" pitchFamily="50" charset="-128"/>
                <a:ea typeface="メイリオ" panose="020B0604030504040204" pitchFamily="50" charset="-128"/>
              </a:rPr>
              <a:t>某電子機器会社</a:t>
            </a:r>
            <a:endParaRPr lang="en-US" altLang="ja-JP" sz="1400" dirty="0">
              <a:solidFill>
                <a:srgbClr val="C00000"/>
              </a:solidFill>
              <a:latin typeface="メイリオ" panose="020B0604030504040204" pitchFamily="50" charset="-128"/>
              <a:ea typeface="メイリオ" panose="020B0604030504040204" pitchFamily="50" charset="-128"/>
            </a:endParaRPr>
          </a:p>
          <a:p>
            <a:pPr defTabSz="457200" fontAlgn="auto">
              <a:spcBef>
                <a:spcPts val="0"/>
              </a:spcBef>
              <a:spcAft>
                <a:spcPts val="0"/>
              </a:spcAft>
            </a:pPr>
            <a:r>
              <a:rPr lang="zh-TW" altLang="en-US" sz="1400" dirty="0">
                <a:solidFill>
                  <a:srgbClr val="C00000"/>
                </a:solidFill>
                <a:latin typeface="メイリオ" panose="020B0604030504040204" pitchFamily="50" charset="-128"/>
                <a:ea typeface="メイリオ" panose="020B0604030504040204" pitchFamily="50" charset="-128"/>
              </a:rPr>
              <a:t>機密情報流出</a:t>
            </a:r>
            <a:r>
              <a:rPr lang="ja-JP" altLang="en-US" sz="1400" dirty="0">
                <a:solidFill>
                  <a:srgbClr val="C00000"/>
                </a:solidFill>
                <a:latin typeface="メイリオ" panose="020B0604030504040204" pitchFamily="50" charset="-128"/>
                <a:ea typeface="メイリオ" panose="020B0604030504040204" pitchFamily="50" charset="-128"/>
              </a:rPr>
              <a:t>の恐れ</a:t>
            </a:r>
            <a:endParaRPr lang="en-US" altLang="ja-JP" sz="1400" dirty="0">
              <a:solidFill>
                <a:srgbClr val="C00000"/>
              </a:solidFill>
              <a:latin typeface="メイリオ" panose="020B0604030504040204" pitchFamily="50" charset="-128"/>
              <a:ea typeface="メイリオ" panose="020B0604030504040204" pitchFamily="50" charset="-128"/>
            </a:endParaRPr>
          </a:p>
        </p:txBody>
      </p:sp>
      <p:pic>
        <p:nvPicPr>
          <p:cNvPr id="24" name="図 23" descr="アイコン&#10;&#10;自動的に生成された説明">
            <a:extLst>
              <a:ext uri="{FF2B5EF4-FFF2-40B4-BE49-F238E27FC236}">
                <a16:creationId xmlns:a16="http://schemas.microsoft.com/office/drawing/2014/main" id="{9849D287-EECD-03B8-85D0-6ECCCD5AE3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38" y="6364161"/>
            <a:ext cx="1094754" cy="1094754"/>
          </a:xfrm>
          <a:prstGeom prst="rect">
            <a:avLst/>
          </a:prstGeom>
        </p:spPr>
      </p:pic>
      <p:pic>
        <p:nvPicPr>
          <p:cNvPr id="26" name="図 25" descr="QR コード&#10;&#10;自動的に生成された説明">
            <a:extLst>
              <a:ext uri="{FF2B5EF4-FFF2-40B4-BE49-F238E27FC236}">
                <a16:creationId xmlns:a16="http://schemas.microsoft.com/office/drawing/2014/main" id="{262E3F59-EBF2-BF3F-C0C8-366664835A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6631" y="6465489"/>
            <a:ext cx="762066" cy="762066"/>
          </a:xfrm>
          <a:prstGeom prst="rect">
            <a:avLst/>
          </a:prstGeom>
        </p:spPr>
      </p:pic>
      <p:pic>
        <p:nvPicPr>
          <p:cNvPr id="30" name="図 29" descr="アイコン&#10;&#10;自動的に生成された説明">
            <a:extLst>
              <a:ext uri="{FF2B5EF4-FFF2-40B4-BE49-F238E27FC236}">
                <a16:creationId xmlns:a16="http://schemas.microsoft.com/office/drawing/2014/main" id="{C355CDEF-EB36-F97D-45D8-15A859D75B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7140" y="6409526"/>
            <a:ext cx="854033" cy="854033"/>
          </a:xfrm>
          <a:prstGeom prst="rect">
            <a:avLst/>
          </a:prstGeom>
        </p:spPr>
      </p:pic>
      <p:grpSp>
        <p:nvGrpSpPr>
          <p:cNvPr id="21" name="グループ化 20">
            <a:extLst>
              <a:ext uri="{FF2B5EF4-FFF2-40B4-BE49-F238E27FC236}">
                <a16:creationId xmlns:a16="http://schemas.microsoft.com/office/drawing/2014/main" id="{55E8D2F2-D68F-6A57-C0FA-A68C51F1B1F9}"/>
              </a:ext>
            </a:extLst>
          </p:cNvPr>
          <p:cNvGrpSpPr/>
          <p:nvPr/>
        </p:nvGrpSpPr>
        <p:grpSpPr>
          <a:xfrm>
            <a:off x="569115" y="6109234"/>
            <a:ext cx="1189081" cy="261610"/>
            <a:chOff x="782594" y="7012290"/>
            <a:chExt cx="1189081" cy="261610"/>
          </a:xfrm>
        </p:grpSpPr>
        <p:cxnSp>
          <p:nvCxnSpPr>
            <p:cNvPr id="25" name="直線コネクタ 24">
              <a:extLst>
                <a:ext uri="{FF2B5EF4-FFF2-40B4-BE49-F238E27FC236}">
                  <a16:creationId xmlns:a16="http://schemas.microsoft.com/office/drawing/2014/main" id="{6E7327A7-4BFF-5C75-834A-2246B805DBC0}"/>
                </a:ext>
              </a:extLst>
            </p:cNvPr>
            <p:cNvCxnSpPr>
              <a:cxnSpLocks/>
            </p:cNvCxnSpPr>
            <p:nvPr/>
          </p:nvCxnSpPr>
          <p:spPr>
            <a:xfrm>
              <a:off x="782594" y="7109014"/>
              <a:ext cx="11890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A46756F0-1899-0AAA-8861-D6F5B6E05EA0}"/>
                </a:ext>
              </a:extLst>
            </p:cNvPr>
            <p:cNvSpPr/>
            <p:nvPr/>
          </p:nvSpPr>
          <p:spPr>
            <a:xfrm>
              <a:off x="1076032" y="7012290"/>
              <a:ext cx="602205" cy="137998"/>
            </a:xfrm>
            <a:prstGeom prst="rect">
              <a:avLst/>
            </a:prstGeom>
            <a:solidFill>
              <a:schemeClr val="bg1"/>
            </a:solidFill>
            <a:ln w="47625"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F4E79"/>
                </a:solidFill>
              </a:endParaRPr>
            </a:p>
          </p:txBody>
        </p:sp>
        <p:sp>
          <p:nvSpPr>
            <p:cNvPr id="29" name="テキスト ボックス 28">
              <a:extLst>
                <a:ext uri="{FF2B5EF4-FFF2-40B4-BE49-F238E27FC236}">
                  <a16:creationId xmlns:a16="http://schemas.microsoft.com/office/drawing/2014/main" id="{EE34A53A-1920-E57C-96DC-E7369746E0CF}"/>
                </a:ext>
              </a:extLst>
            </p:cNvPr>
            <p:cNvSpPr txBox="1"/>
            <p:nvPr/>
          </p:nvSpPr>
          <p:spPr>
            <a:xfrm>
              <a:off x="1073205" y="7012290"/>
              <a:ext cx="607859" cy="261610"/>
            </a:xfrm>
            <a:prstGeom prst="rect">
              <a:avLst/>
            </a:prstGeom>
            <a:noFill/>
          </p:spPr>
          <p:txBody>
            <a:bodyPr wrap="none" rtlCol="0">
              <a:spAutoFit/>
            </a:bodyPr>
            <a:lstStyle/>
            <a:p>
              <a:pPr algn="l"/>
              <a:r>
                <a:rPr kumimoji="1" lang="ja-JP" altLang="en-US" sz="1050" b="1" dirty="0">
                  <a:solidFill>
                    <a:srgbClr val="1F4E79"/>
                  </a:solidFill>
                  <a:latin typeface="メイリオ" panose="020B0604030504040204" pitchFamily="50" charset="-128"/>
                  <a:ea typeface="メイリオ" panose="020B0604030504040204" pitchFamily="50" charset="-128"/>
                </a:rPr>
                <a:t>事例①</a:t>
              </a:r>
            </a:p>
          </p:txBody>
        </p:sp>
      </p:grpSp>
      <p:grpSp>
        <p:nvGrpSpPr>
          <p:cNvPr id="32" name="グループ化 31">
            <a:extLst>
              <a:ext uri="{FF2B5EF4-FFF2-40B4-BE49-F238E27FC236}">
                <a16:creationId xmlns:a16="http://schemas.microsoft.com/office/drawing/2014/main" id="{EDC67AED-0755-9BDB-0F69-4B07130843D6}"/>
              </a:ext>
            </a:extLst>
          </p:cNvPr>
          <p:cNvGrpSpPr/>
          <p:nvPr/>
        </p:nvGrpSpPr>
        <p:grpSpPr>
          <a:xfrm>
            <a:off x="2833123" y="6101540"/>
            <a:ext cx="1189081" cy="261610"/>
            <a:chOff x="782594" y="7012290"/>
            <a:chExt cx="1189081" cy="261610"/>
          </a:xfrm>
        </p:grpSpPr>
        <p:cxnSp>
          <p:nvCxnSpPr>
            <p:cNvPr id="33" name="直線コネクタ 32">
              <a:extLst>
                <a:ext uri="{FF2B5EF4-FFF2-40B4-BE49-F238E27FC236}">
                  <a16:creationId xmlns:a16="http://schemas.microsoft.com/office/drawing/2014/main" id="{185078C6-C4C0-541B-45E6-BD52286D7256}"/>
                </a:ext>
              </a:extLst>
            </p:cNvPr>
            <p:cNvCxnSpPr>
              <a:cxnSpLocks/>
            </p:cNvCxnSpPr>
            <p:nvPr/>
          </p:nvCxnSpPr>
          <p:spPr>
            <a:xfrm>
              <a:off x="782594" y="7109014"/>
              <a:ext cx="11890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D625F3E8-8570-6224-C183-F90DDD5BA4EA}"/>
                </a:ext>
              </a:extLst>
            </p:cNvPr>
            <p:cNvSpPr/>
            <p:nvPr/>
          </p:nvSpPr>
          <p:spPr>
            <a:xfrm>
              <a:off x="1076032" y="7012290"/>
              <a:ext cx="602205" cy="137998"/>
            </a:xfrm>
            <a:prstGeom prst="rect">
              <a:avLst/>
            </a:prstGeom>
            <a:solidFill>
              <a:schemeClr val="bg1"/>
            </a:solidFill>
            <a:ln w="47625"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F4E79"/>
                </a:solidFill>
              </a:endParaRPr>
            </a:p>
          </p:txBody>
        </p:sp>
        <p:sp>
          <p:nvSpPr>
            <p:cNvPr id="37" name="テキスト ボックス 36">
              <a:extLst>
                <a:ext uri="{FF2B5EF4-FFF2-40B4-BE49-F238E27FC236}">
                  <a16:creationId xmlns:a16="http://schemas.microsoft.com/office/drawing/2014/main" id="{051CA6A3-ADB0-0E43-4D03-B8610F42F432}"/>
                </a:ext>
              </a:extLst>
            </p:cNvPr>
            <p:cNvSpPr txBox="1"/>
            <p:nvPr/>
          </p:nvSpPr>
          <p:spPr>
            <a:xfrm>
              <a:off x="1073205" y="7012290"/>
              <a:ext cx="607859" cy="261610"/>
            </a:xfrm>
            <a:prstGeom prst="rect">
              <a:avLst/>
            </a:prstGeom>
            <a:noFill/>
          </p:spPr>
          <p:txBody>
            <a:bodyPr wrap="none" rtlCol="0">
              <a:spAutoFit/>
            </a:bodyPr>
            <a:lstStyle/>
            <a:p>
              <a:pPr algn="l"/>
              <a:r>
                <a:rPr kumimoji="1" lang="ja-JP" altLang="en-US" sz="1050" b="1" dirty="0">
                  <a:solidFill>
                    <a:srgbClr val="1F4E79"/>
                  </a:solidFill>
                  <a:latin typeface="メイリオ" panose="020B0604030504040204" pitchFamily="50" charset="-128"/>
                  <a:ea typeface="メイリオ" panose="020B0604030504040204" pitchFamily="50" charset="-128"/>
                </a:rPr>
                <a:t>事例②</a:t>
              </a:r>
            </a:p>
          </p:txBody>
        </p:sp>
      </p:grpSp>
      <p:grpSp>
        <p:nvGrpSpPr>
          <p:cNvPr id="38" name="グループ化 37">
            <a:extLst>
              <a:ext uri="{FF2B5EF4-FFF2-40B4-BE49-F238E27FC236}">
                <a16:creationId xmlns:a16="http://schemas.microsoft.com/office/drawing/2014/main" id="{88C3DACF-77DC-1B68-8F2B-F381EDB11BF9}"/>
              </a:ext>
            </a:extLst>
          </p:cNvPr>
          <p:cNvGrpSpPr/>
          <p:nvPr/>
        </p:nvGrpSpPr>
        <p:grpSpPr>
          <a:xfrm>
            <a:off x="5060892" y="6109234"/>
            <a:ext cx="1189081" cy="253916"/>
            <a:chOff x="782594" y="7012290"/>
            <a:chExt cx="1189081" cy="253916"/>
          </a:xfrm>
        </p:grpSpPr>
        <p:cxnSp>
          <p:nvCxnSpPr>
            <p:cNvPr id="39" name="直線コネクタ 38">
              <a:extLst>
                <a:ext uri="{FF2B5EF4-FFF2-40B4-BE49-F238E27FC236}">
                  <a16:creationId xmlns:a16="http://schemas.microsoft.com/office/drawing/2014/main" id="{C12E5920-251E-7E72-267F-0AA72BE2EAE9}"/>
                </a:ext>
              </a:extLst>
            </p:cNvPr>
            <p:cNvCxnSpPr>
              <a:cxnSpLocks/>
            </p:cNvCxnSpPr>
            <p:nvPr/>
          </p:nvCxnSpPr>
          <p:spPr>
            <a:xfrm>
              <a:off x="782594" y="7109014"/>
              <a:ext cx="11890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CABC7BB2-33CE-572E-5E8E-FD92A3C430DF}"/>
                </a:ext>
              </a:extLst>
            </p:cNvPr>
            <p:cNvSpPr/>
            <p:nvPr/>
          </p:nvSpPr>
          <p:spPr>
            <a:xfrm>
              <a:off x="1076032" y="7012290"/>
              <a:ext cx="602205" cy="137998"/>
            </a:xfrm>
            <a:prstGeom prst="rect">
              <a:avLst/>
            </a:prstGeom>
            <a:solidFill>
              <a:schemeClr val="bg1"/>
            </a:solidFill>
            <a:ln w="47625"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F4E79"/>
                </a:solidFill>
              </a:endParaRPr>
            </a:p>
          </p:txBody>
        </p:sp>
        <p:sp>
          <p:nvSpPr>
            <p:cNvPr id="41" name="テキスト ボックス 40">
              <a:extLst>
                <a:ext uri="{FF2B5EF4-FFF2-40B4-BE49-F238E27FC236}">
                  <a16:creationId xmlns:a16="http://schemas.microsoft.com/office/drawing/2014/main" id="{F3ED8023-299D-8E35-BF36-1673F21D0B52}"/>
                </a:ext>
              </a:extLst>
            </p:cNvPr>
            <p:cNvSpPr txBox="1"/>
            <p:nvPr/>
          </p:nvSpPr>
          <p:spPr>
            <a:xfrm>
              <a:off x="1073205" y="7012290"/>
              <a:ext cx="588623" cy="253916"/>
            </a:xfrm>
            <a:prstGeom prst="rect">
              <a:avLst/>
            </a:prstGeom>
            <a:noFill/>
          </p:spPr>
          <p:txBody>
            <a:bodyPr wrap="none" rtlCol="0">
              <a:spAutoFit/>
            </a:bodyPr>
            <a:lstStyle/>
            <a:p>
              <a:pPr algn="l"/>
              <a:r>
                <a:rPr kumimoji="1" lang="ja-JP" altLang="en-US" sz="1050" b="1" dirty="0">
                  <a:solidFill>
                    <a:srgbClr val="1F4E79"/>
                  </a:solidFill>
                  <a:latin typeface="メイリオ" panose="020B0604030504040204" pitchFamily="50" charset="-128"/>
                  <a:ea typeface="メイリオ" panose="020B0604030504040204" pitchFamily="50" charset="-128"/>
                </a:rPr>
                <a:t>事例③</a:t>
              </a:r>
            </a:p>
          </p:txBody>
        </p:sp>
      </p:grpSp>
      <p:sp>
        <p:nvSpPr>
          <p:cNvPr id="14" name="テキスト ボックス 13">
            <a:extLst>
              <a:ext uri="{FF2B5EF4-FFF2-40B4-BE49-F238E27FC236}">
                <a16:creationId xmlns:a16="http://schemas.microsoft.com/office/drawing/2014/main" id="{4E4DC3EC-AE3F-127A-CFB7-9625518FB845}"/>
              </a:ext>
            </a:extLst>
          </p:cNvPr>
          <p:cNvSpPr txBox="1"/>
          <p:nvPr/>
        </p:nvSpPr>
        <p:spPr>
          <a:xfrm>
            <a:off x="-169736" y="-6004"/>
            <a:ext cx="2034540" cy="646331"/>
          </a:xfrm>
          <a:prstGeom prst="rect">
            <a:avLst/>
          </a:prstGeom>
          <a:noFill/>
        </p:spPr>
        <p:txBody>
          <a:bodyPr wrap="square">
            <a:spAutoFit/>
          </a:bodyPr>
          <a:lstStyle/>
          <a:p>
            <a:pPr fontAlgn="auto">
              <a:spcBef>
                <a:spcPts val="0"/>
              </a:spcBef>
              <a:spcAft>
                <a:spcPts val="0"/>
              </a:spcAft>
              <a:defRPr/>
            </a:pPr>
            <a:r>
              <a:rPr lang="ja-JP" altLang="en-US" sz="1200" b="1" dirty="0">
                <a:solidFill>
                  <a:prstClr val="white"/>
                </a:solidFill>
                <a:latin typeface="メイリオ" panose="020B0604030504040204" pitchFamily="50" charset="-128"/>
                <a:ea typeface="メイリオ" panose="020B0604030504040204" pitchFamily="50" charset="-128"/>
              </a:rPr>
              <a:t>製造業向け！</a:t>
            </a:r>
          </a:p>
          <a:p>
            <a:pPr fontAlgn="auto">
              <a:spcBef>
                <a:spcPts val="0"/>
              </a:spcBef>
              <a:spcAft>
                <a:spcPts val="0"/>
              </a:spcAft>
              <a:defRPr/>
            </a:pPr>
            <a:r>
              <a:rPr lang="ja-JP" altLang="en-US" sz="1200" b="1" dirty="0">
                <a:solidFill>
                  <a:prstClr val="white"/>
                </a:solidFill>
                <a:latin typeface="メイリオ" panose="020B0604030504040204" pitchFamily="50" charset="-128"/>
                <a:ea typeface="メイリオ" panose="020B0604030504040204" pitchFamily="50" charset="-128"/>
              </a:rPr>
              <a:t>サプライヤーの</a:t>
            </a:r>
            <a:endParaRPr lang="en-US" altLang="ja-JP" sz="1200" b="1" dirty="0">
              <a:solidFill>
                <a:prstClr val="white"/>
              </a:solidFill>
              <a:latin typeface="メイリオ" panose="020B0604030504040204" pitchFamily="50" charset="-128"/>
              <a:ea typeface="メイリオ" panose="020B0604030504040204" pitchFamily="50" charset="-128"/>
            </a:endParaRPr>
          </a:p>
          <a:p>
            <a:pPr fontAlgn="auto">
              <a:spcBef>
                <a:spcPts val="0"/>
              </a:spcBef>
              <a:spcAft>
                <a:spcPts val="0"/>
              </a:spcAft>
              <a:defRPr/>
            </a:pPr>
            <a:r>
              <a:rPr lang="ja-JP" altLang="en-US" sz="1200" b="1" dirty="0">
                <a:solidFill>
                  <a:prstClr val="white"/>
                </a:solidFill>
                <a:latin typeface="メイリオ" panose="020B0604030504040204" pitchFamily="50" charset="-128"/>
                <a:ea typeface="メイリオ" panose="020B0604030504040204" pitchFamily="50" charset="-128"/>
              </a:rPr>
              <a:t>お悩み解決！</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1643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74BD277C-1A14-6777-3706-0F3D23E4B79D}"/>
              </a:ext>
            </a:extLst>
          </p:cNvPr>
          <p:cNvSpPr txBox="1"/>
          <p:nvPr/>
        </p:nvSpPr>
        <p:spPr>
          <a:xfrm>
            <a:off x="130273" y="8629573"/>
            <a:ext cx="2646878" cy="33855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エムオーテックス株式会社</a:t>
            </a:r>
          </a:p>
        </p:txBody>
      </p:sp>
      <p:sp>
        <p:nvSpPr>
          <p:cNvPr id="5" name="テキスト ボックス 51">
            <a:extLst>
              <a:ext uri="{FF2B5EF4-FFF2-40B4-BE49-F238E27FC236}">
                <a16:creationId xmlns:a16="http://schemas.microsoft.com/office/drawing/2014/main" id="{80ED5BDC-EE59-D00F-A471-10232B278647}"/>
              </a:ext>
            </a:extLst>
          </p:cNvPr>
          <p:cNvSpPr txBox="1"/>
          <p:nvPr/>
        </p:nvSpPr>
        <p:spPr>
          <a:xfrm>
            <a:off x="2640555" y="8706113"/>
            <a:ext cx="1518364" cy="21544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●お問い合わせ窓口：営業部</a:t>
            </a:r>
          </a:p>
        </p:txBody>
      </p:sp>
      <p:sp>
        <p:nvSpPr>
          <p:cNvPr id="6" name="正方形/長方形 5">
            <a:extLst>
              <a:ext uri="{FF2B5EF4-FFF2-40B4-BE49-F238E27FC236}">
                <a16:creationId xmlns:a16="http://schemas.microsoft.com/office/drawing/2014/main" id="{D43E38C8-1AC8-383F-0D7D-E9A084F7D9E3}"/>
              </a:ext>
            </a:extLst>
          </p:cNvPr>
          <p:cNvSpPr/>
          <p:nvPr/>
        </p:nvSpPr>
        <p:spPr>
          <a:xfrm>
            <a:off x="114862" y="8923631"/>
            <a:ext cx="4509047" cy="861774"/>
          </a:xfrm>
          <a:prstGeom prst="rect">
            <a:avLst/>
          </a:prstGeom>
        </p:spPr>
        <p:txBody>
          <a:bodyPr wrap="square">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marL="0" marR="0" lvl="0" indent="0" algn="l" defTabSz="457200" rtl="0" eaLnBrk="1" fontAlgn="base" latinLnBrk="0" hangingPunct="1">
              <a:lnSpc>
                <a:spcPts val="1200"/>
              </a:lnSpc>
              <a:spcBef>
                <a:spcPct val="0"/>
              </a:spcBef>
              <a:spcAft>
                <a:spcPct val="0"/>
              </a:spcAft>
              <a:buClrTx/>
              <a:buSzTx/>
              <a:buFontTx/>
              <a:buNone/>
              <a:tabLst/>
              <a:defRPr/>
            </a:pP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　阪</a:t>
            </a: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532-0011 </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大阪市淀川区西中島</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5-12-12</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エムオーテックス新大阪ビル</a:t>
            </a:r>
            <a:endPar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base" latinLnBrk="0" hangingPunct="1">
              <a:lnSpc>
                <a:spcPts val="1200"/>
              </a:lnSpc>
              <a:spcBef>
                <a:spcPct val="0"/>
              </a:spcBef>
              <a:spcAft>
                <a:spcPct val="0"/>
              </a:spcAft>
              <a:buClrTx/>
              <a:buSzTx/>
              <a:buFontTx/>
              <a:buNone/>
              <a:tabLst/>
              <a:defRPr/>
            </a:pP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東　京</a:t>
            </a: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108-0073</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東京都港区三田</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3-5-19</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住友不動産東京三田ガーデンタワー</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22F</a:t>
            </a:r>
          </a:p>
          <a:p>
            <a:pPr marL="0" marR="0" lvl="0" indent="0" algn="l" defTabSz="457200" rtl="0" eaLnBrk="1" fontAlgn="base" latinLnBrk="0" hangingPunct="1">
              <a:lnSpc>
                <a:spcPts val="1200"/>
              </a:lnSpc>
              <a:spcBef>
                <a:spcPct val="0"/>
              </a:spcBef>
              <a:spcAft>
                <a:spcPct val="0"/>
              </a:spcAft>
              <a:buClrTx/>
              <a:buSzTx/>
              <a:buFontTx/>
              <a:buNone/>
              <a:tabLst/>
              <a:defRPr/>
            </a:pP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名古屋</a:t>
            </a: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460-0003 </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名古屋市中区錦</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1-11-11</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名古屋インターシティ</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3F</a:t>
            </a:r>
          </a:p>
          <a:p>
            <a:pPr marL="0" marR="0" lvl="0" indent="0" algn="l" defTabSz="457200" rtl="0" eaLnBrk="1" fontAlgn="base" latinLnBrk="0" hangingPunct="1">
              <a:lnSpc>
                <a:spcPts val="1200"/>
              </a:lnSpc>
              <a:spcBef>
                <a:spcPct val="0"/>
              </a:spcBef>
              <a:spcAft>
                <a:spcPct val="0"/>
              </a:spcAft>
              <a:buClrTx/>
              <a:buSzTx/>
              <a:buFontTx/>
              <a:buNone/>
              <a:tabLst/>
              <a:defRPr/>
            </a:pP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九　州</a:t>
            </a:r>
            <a:r>
              <a:rPr kumimoji="1" lang="en-US" altLang="ja-JP" sz="8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812-0011</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福岡市博多区博多駅前</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1-15-20</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NMF</a:t>
            </a: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博多駅前ビル</a:t>
            </a:r>
            <a:r>
              <a:rPr kumimoji="1" lang="en-US" altLang="ja-JP" sz="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2F</a:t>
            </a:r>
          </a:p>
          <a:p>
            <a:pPr marL="0" marR="0" lvl="0" indent="0" algn="l" defTabSz="457200" rtl="0" eaLnBrk="1" fontAlgn="base" latinLnBrk="0" hangingPunct="1">
              <a:lnSpc>
                <a:spcPts val="1200"/>
              </a:lnSpc>
              <a:spcBef>
                <a:spcPct val="0"/>
              </a:spcBef>
              <a:spcAft>
                <a:spcPct val="0"/>
              </a:spcAft>
              <a:buClrTx/>
              <a:buSzTx/>
              <a:buFontTx/>
              <a:buNone/>
              <a:tabLst/>
              <a:defRPr/>
            </a:pPr>
            <a:r>
              <a:rPr kumimoji="1" lang="en-US" altLang="ja-JP" sz="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06-6308-8980</a:t>
            </a:r>
            <a:r>
              <a:rPr kumimoji="1" lang="en-US" altLang="ja-JP"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大阪・九州</a:t>
            </a:r>
            <a:r>
              <a:rPr kumimoji="1" lang="en-US" altLang="ja-JP"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03-3455-1811</a:t>
            </a:r>
            <a:r>
              <a:rPr kumimoji="1" lang="en-US" altLang="ja-JP"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東京</a:t>
            </a:r>
            <a:r>
              <a:rPr kumimoji="1" lang="en-US" altLang="ja-JP"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052-253-7346</a:t>
            </a:r>
            <a:r>
              <a:rPr kumimoji="1" lang="en-US" altLang="ja-JP"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名古屋</a:t>
            </a:r>
            <a:r>
              <a:rPr kumimoji="1" lang="en-US" altLang="ja-JP" sz="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四角形: 角を丸くする 6">
            <a:extLst>
              <a:ext uri="{FF2B5EF4-FFF2-40B4-BE49-F238E27FC236}">
                <a16:creationId xmlns:a16="http://schemas.microsoft.com/office/drawing/2014/main" id="{CD6984EE-053D-10AA-B198-DCDAE8AFFB3A}"/>
              </a:ext>
            </a:extLst>
          </p:cNvPr>
          <p:cNvSpPr/>
          <p:nvPr/>
        </p:nvSpPr>
        <p:spPr>
          <a:xfrm>
            <a:off x="4387646" y="8604258"/>
            <a:ext cx="2281556" cy="1134631"/>
          </a:xfrm>
          <a:prstGeom prst="roundRect">
            <a:avLst>
              <a:gd name="adj" fmla="val 72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ctr" rtl="0" fontAlgn="base">
              <a:spcBef>
                <a:spcPct val="0"/>
              </a:spcBef>
              <a:spcAft>
                <a:spcPct val="0"/>
              </a:spcAft>
              <a:defRPr kumimoji="1" sz="1600" kern="1200">
                <a:solidFill>
                  <a:schemeClr val="lt1"/>
                </a:solidFill>
                <a:latin typeface="+mn-lt"/>
                <a:ea typeface="+mn-ea"/>
                <a:cs typeface="+mn-cs"/>
              </a:defRPr>
            </a:lvl1pPr>
            <a:lvl2pPr marL="457200" algn="ctr" rtl="0" fontAlgn="base">
              <a:spcBef>
                <a:spcPct val="0"/>
              </a:spcBef>
              <a:spcAft>
                <a:spcPct val="0"/>
              </a:spcAft>
              <a:defRPr kumimoji="1" sz="1600" kern="1200">
                <a:solidFill>
                  <a:schemeClr val="lt1"/>
                </a:solidFill>
                <a:latin typeface="+mn-lt"/>
                <a:ea typeface="+mn-ea"/>
                <a:cs typeface="+mn-cs"/>
              </a:defRPr>
            </a:lvl2pPr>
            <a:lvl3pPr marL="914400" algn="ctr" rtl="0" fontAlgn="base">
              <a:spcBef>
                <a:spcPct val="0"/>
              </a:spcBef>
              <a:spcAft>
                <a:spcPct val="0"/>
              </a:spcAft>
              <a:defRPr kumimoji="1" sz="1600" kern="1200">
                <a:solidFill>
                  <a:schemeClr val="lt1"/>
                </a:solidFill>
                <a:latin typeface="+mn-lt"/>
                <a:ea typeface="+mn-ea"/>
                <a:cs typeface="+mn-cs"/>
              </a:defRPr>
            </a:lvl3pPr>
            <a:lvl4pPr marL="1371600" algn="ctr" rtl="0" fontAlgn="base">
              <a:spcBef>
                <a:spcPct val="0"/>
              </a:spcBef>
              <a:spcAft>
                <a:spcPct val="0"/>
              </a:spcAft>
              <a:defRPr kumimoji="1" sz="1600" kern="1200">
                <a:solidFill>
                  <a:schemeClr val="lt1"/>
                </a:solidFill>
                <a:latin typeface="+mn-lt"/>
                <a:ea typeface="+mn-ea"/>
                <a:cs typeface="+mn-cs"/>
              </a:defRPr>
            </a:lvl4pPr>
            <a:lvl5pPr marL="1828800" algn="ctr" rtl="0" fontAlgn="base">
              <a:spcBef>
                <a:spcPct val="0"/>
              </a:spcBef>
              <a:spcAft>
                <a:spcPct val="0"/>
              </a:spcAft>
              <a:defRPr kumimoji="1" sz="1600" kern="1200">
                <a:solidFill>
                  <a:schemeClr val="lt1"/>
                </a:solidFill>
                <a:latin typeface="+mn-lt"/>
                <a:ea typeface="+mn-ea"/>
                <a:cs typeface="+mn-cs"/>
              </a:defRPr>
            </a:lvl5pPr>
            <a:lvl6pPr marL="2286000" algn="l" defTabSz="914400" rtl="0" eaLnBrk="1" latinLnBrk="0" hangingPunct="1">
              <a:defRPr kumimoji="1" sz="1600" kern="1200">
                <a:solidFill>
                  <a:schemeClr val="lt1"/>
                </a:solidFill>
                <a:latin typeface="+mn-lt"/>
                <a:ea typeface="+mn-ea"/>
                <a:cs typeface="+mn-cs"/>
              </a:defRPr>
            </a:lvl6pPr>
            <a:lvl7pPr marL="2743200" algn="l" defTabSz="914400" rtl="0" eaLnBrk="1" latinLnBrk="0" hangingPunct="1">
              <a:defRPr kumimoji="1" sz="1600" kern="1200">
                <a:solidFill>
                  <a:schemeClr val="lt1"/>
                </a:solidFill>
                <a:latin typeface="+mn-lt"/>
                <a:ea typeface="+mn-ea"/>
                <a:cs typeface="+mn-cs"/>
              </a:defRPr>
            </a:lvl7pPr>
            <a:lvl8pPr marL="3200400" algn="l" defTabSz="914400" rtl="0" eaLnBrk="1" latinLnBrk="0" hangingPunct="1">
              <a:defRPr kumimoji="1" sz="1600" kern="1200">
                <a:solidFill>
                  <a:schemeClr val="lt1"/>
                </a:solidFill>
                <a:latin typeface="+mn-lt"/>
                <a:ea typeface="+mn-ea"/>
                <a:cs typeface="+mn-cs"/>
              </a:defRPr>
            </a:lvl8pPr>
            <a:lvl9pPr marL="3657600" algn="l" defTabSz="914400" rtl="0" eaLnBrk="1" latinLnBrk="0" hangingPunct="1">
              <a:defRPr kumimoji="1" sz="16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 name="テキスト ボックス 7">
            <a:extLst>
              <a:ext uri="{FF2B5EF4-FFF2-40B4-BE49-F238E27FC236}">
                <a16:creationId xmlns:a16="http://schemas.microsoft.com/office/drawing/2014/main" id="{21D81437-6D30-9598-49FE-190056DB9173}"/>
              </a:ext>
            </a:extLst>
          </p:cNvPr>
          <p:cNvSpPr txBox="1"/>
          <p:nvPr/>
        </p:nvSpPr>
        <p:spPr>
          <a:xfrm>
            <a:off x="4391107" y="8668187"/>
            <a:ext cx="902811" cy="200055"/>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7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●お問い合わせ先</a:t>
            </a:r>
          </a:p>
        </p:txBody>
      </p:sp>
      <p:sp>
        <p:nvSpPr>
          <p:cNvPr id="63" name="テキスト ボックス 62">
            <a:extLst>
              <a:ext uri="{FF2B5EF4-FFF2-40B4-BE49-F238E27FC236}">
                <a16:creationId xmlns:a16="http://schemas.microsoft.com/office/drawing/2014/main" id="{5B844931-A710-AC65-2763-8068621BFDE3}"/>
              </a:ext>
            </a:extLst>
          </p:cNvPr>
          <p:cNvSpPr txBox="1"/>
          <p:nvPr/>
        </p:nvSpPr>
        <p:spPr>
          <a:xfrm>
            <a:off x="352411" y="3959838"/>
            <a:ext cx="63516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発見されたセキュリティリスクは、</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LANSCOPE</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で解決！</a:t>
            </a:r>
          </a:p>
        </p:txBody>
      </p:sp>
      <p:grpSp>
        <p:nvGrpSpPr>
          <p:cNvPr id="13" name="グループ化 12">
            <a:extLst>
              <a:ext uri="{FF2B5EF4-FFF2-40B4-BE49-F238E27FC236}">
                <a16:creationId xmlns:a16="http://schemas.microsoft.com/office/drawing/2014/main" id="{247A4EB5-2F95-29AE-F9D2-7057421F2A97}"/>
              </a:ext>
            </a:extLst>
          </p:cNvPr>
          <p:cNvGrpSpPr/>
          <p:nvPr/>
        </p:nvGrpSpPr>
        <p:grpSpPr>
          <a:xfrm>
            <a:off x="126776" y="3566458"/>
            <a:ext cx="3051210" cy="295697"/>
            <a:chOff x="654063" y="3070111"/>
            <a:chExt cx="1082154" cy="261530"/>
          </a:xfrm>
          <a:solidFill>
            <a:schemeClr val="bg2">
              <a:lumMod val="75000"/>
            </a:schemeClr>
          </a:solidFill>
        </p:grpSpPr>
        <p:sp>
          <p:nvSpPr>
            <p:cNvPr id="14" name="四角形: 角を丸くする 13">
              <a:extLst>
                <a:ext uri="{FF2B5EF4-FFF2-40B4-BE49-F238E27FC236}">
                  <a16:creationId xmlns:a16="http://schemas.microsoft.com/office/drawing/2014/main" id="{2BE400D2-EEF8-25CC-F358-B2467ED0B8E6}"/>
                </a:ext>
              </a:extLst>
            </p:cNvPr>
            <p:cNvSpPr/>
            <p:nvPr/>
          </p:nvSpPr>
          <p:spPr>
            <a:xfrm>
              <a:off x="654063" y="3070111"/>
              <a:ext cx="1082154" cy="25890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5" name="テキスト ボックス 14">
              <a:extLst>
                <a:ext uri="{FF2B5EF4-FFF2-40B4-BE49-F238E27FC236}">
                  <a16:creationId xmlns:a16="http://schemas.microsoft.com/office/drawing/2014/main" id="{37ABC6F4-4F3A-D341-ECEC-55181BCEF0CF}"/>
                </a:ext>
              </a:extLst>
            </p:cNvPr>
            <p:cNvSpPr txBox="1"/>
            <p:nvPr/>
          </p:nvSpPr>
          <p:spPr>
            <a:xfrm>
              <a:off x="695413" y="3107064"/>
              <a:ext cx="986555" cy="224577"/>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30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Step</a:t>
              </a:r>
              <a:r>
                <a:rPr kumimoji="1" lang="ja-JP" altLang="en-US" sz="1050" b="1" i="0" u="none" strike="noStrike" kern="1200" cap="none" spc="30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２：</a:t>
              </a:r>
              <a:r>
                <a:rPr kumimoji="1" lang="ja-JP" altLang="en-US"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セキュリティリスクへの対策</a:t>
              </a:r>
              <a:endParaRPr kumimoji="1" lang="en-US" altLang="ja-JP" sz="1050" b="1" i="0" u="none" strike="noStrike" kern="1200" cap="none" spc="30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17" name="正方形/長方形 16">
            <a:extLst>
              <a:ext uri="{FF2B5EF4-FFF2-40B4-BE49-F238E27FC236}">
                <a16:creationId xmlns:a16="http://schemas.microsoft.com/office/drawing/2014/main" id="{41EEC0F6-BF3C-773B-0FF6-17BE7C0A2F78}"/>
              </a:ext>
            </a:extLst>
          </p:cNvPr>
          <p:cNvSpPr/>
          <p:nvPr/>
        </p:nvSpPr>
        <p:spPr>
          <a:xfrm>
            <a:off x="1" y="2"/>
            <a:ext cx="6869250" cy="48851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テキスト プレースホルダー 1">
            <a:extLst>
              <a:ext uri="{FF2B5EF4-FFF2-40B4-BE49-F238E27FC236}">
                <a16:creationId xmlns:a16="http://schemas.microsoft.com/office/drawing/2014/main" id="{00D473D5-2816-2423-FB42-24B8B3630789}"/>
              </a:ext>
            </a:extLst>
          </p:cNvPr>
          <p:cNvSpPr txBox="1">
            <a:spLocks/>
          </p:cNvSpPr>
          <p:nvPr/>
        </p:nvSpPr>
        <p:spPr>
          <a:xfrm>
            <a:off x="243000" y="-28524"/>
            <a:ext cx="6372000" cy="645806"/>
          </a:xfrm>
          <a:prstGeom prst="rect">
            <a:avLst/>
          </a:prstGeom>
        </p:spPr>
        <p:txBody>
          <a:bodyPr wrap="square" bIns="108000" anchor="ctr" anchorCtr="0">
            <a:noAutofit/>
          </a:bodyPr>
          <a:lstStyle>
            <a:lvl1pPr marL="0" indent="0" algn="l" defTabSz="914400" rtl="0" eaLnBrk="1" latinLnBrk="0" hangingPunct="1">
              <a:lnSpc>
                <a:spcPct val="140000"/>
              </a:lnSpc>
              <a:spcBef>
                <a:spcPts val="0"/>
              </a:spcBef>
              <a:buFont typeface="Arial" panose="020B0604020202020204" pitchFamily="34" charset="0"/>
              <a:buNone/>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 typeface="Arial" panose="020B0604020202020204" pitchFamily="34" charset="0"/>
              <a:buNone/>
              <a:tabLst/>
              <a:defRPr/>
            </a:pPr>
            <a:r>
              <a:rPr kumimoji="1" lang="en-US" altLang="ja-JP" sz="1800" b="1" i="0" u="none" strike="noStrike" kern="1200" cap="none" spc="300" normalizeH="0" baseline="0" noProof="0" dirty="0">
                <a:ln w="0">
                  <a:noFill/>
                </a:ln>
                <a:solidFill>
                  <a:prstClr val="white"/>
                </a:solidFill>
                <a:effectLst/>
                <a:uLnTx/>
                <a:uFillTx/>
                <a:latin typeface="メイリオ" panose="020B0604030504040204" pitchFamily="50" charset="-128"/>
                <a:ea typeface="メイリオ" panose="020B0604030504040204" pitchFamily="50" charset="-128"/>
              </a:rPr>
              <a:t>LANSCOPE</a:t>
            </a:r>
            <a:r>
              <a:rPr kumimoji="1" lang="ja-JP" altLang="en-US" sz="1800" b="1" i="0" u="none" strike="noStrike" kern="1200" cap="none" spc="300" normalizeH="0" baseline="0" noProof="0" dirty="0">
                <a:ln w="0">
                  <a:noFill/>
                </a:ln>
                <a:solidFill>
                  <a:prstClr val="white"/>
                </a:solidFill>
                <a:effectLst/>
                <a:uLnTx/>
                <a:uFillTx/>
                <a:latin typeface="メイリオ" panose="020B0604030504040204" pitchFamily="50" charset="-128"/>
                <a:ea typeface="メイリオ" panose="020B0604030504040204" pitchFamily="50" charset="-128"/>
              </a:rPr>
              <a:t> でサプライチェーンリスク対策！</a:t>
            </a:r>
            <a:endParaRPr kumimoji="1" lang="en-US" altLang="ja-JP" sz="1800" b="1" i="0" u="none" strike="noStrike" kern="1200" cap="none" spc="300" normalizeH="0" baseline="0" noProof="0" dirty="0">
              <a:ln w="0">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5B748902-2F6F-3C48-6C6E-798650450B3C}"/>
              </a:ext>
            </a:extLst>
          </p:cNvPr>
          <p:cNvSpPr txBox="1"/>
          <p:nvPr/>
        </p:nvSpPr>
        <p:spPr>
          <a:xfrm>
            <a:off x="309321" y="955018"/>
            <a:ext cx="63516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迷惑をかける前に</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自社のセキュリティリスクを第三者目線でチェック！</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37" name="グループ化 36">
            <a:extLst>
              <a:ext uri="{FF2B5EF4-FFF2-40B4-BE49-F238E27FC236}">
                <a16:creationId xmlns:a16="http://schemas.microsoft.com/office/drawing/2014/main" id="{FD1A6205-D624-0C17-25C9-A9E2BCDDA758}"/>
              </a:ext>
            </a:extLst>
          </p:cNvPr>
          <p:cNvGrpSpPr/>
          <p:nvPr/>
        </p:nvGrpSpPr>
        <p:grpSpPr>
          <a:xfrm>
            <a:off x="106349" y="557711"/>
            <a:ext cx="3051210" cy="292727"/>
            <a:chOff x="654063" y="3070111"/>
            <a:chExt cx="1082154" cy="258903"/>
          </a:xfrm>
          <a:solidFill>
            <a:schemeClr val="bg2">
              <a:lumMod val="75000"/>
            </a:schemeClr>
          </a:solidFill>
        </p:grpSpPr>
        <p:sp>
          <p:nvSpPr>
            <p:cNvPr id="40" name="四角形: 角を丸くする 39">
              <a:extLst>
                <a:ext uri="{FF2B5EF4-FFF2-40B4-BE49-F238E27FC236}">
                  <a16:creationId xmlns:a16="http://schemas.microsoft.com/office/drawing/2014/main" id="{0045F0FE-1A20-2F41-E146-A347094CE4A6}"/>
                </a:ext>
              </a:extLst>
            </p:cNvPr>
            <p:cNvSpPr/>
            <p:nvPr/>
          </p:nvSpPr>
          <p:spPr>
            <a:xfrm>
              <a:off x="654063" y="3070111"/>
              <a:ext cx="1082154" cy="25890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4" name="テキスト ボックス 43">
              <a:extLst>
                <a:ext uri="{FF2B5EF4-FFF2-40B4-BE49-F238E27FC236}">
                  <a16:creationId xmlns:a16="http://schemas.microsoft.com/office/drawing/2014/main" id="{5CA0A617-D2C0-9CF8-EF19-EFF40772726C}"/>
                </a:ext>
              </a:extLst>
            </p:cNvPr>
            <p:cNvSpPr txBox="1"/>
            <p:nvPr/>
          </p:nvSpPr>
          <p:spPr>
            <a:xfrm>
              <a:off x="695413" y="3107064"/>
              <a:ext cx="986555" cy="201647"/>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30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Step1</a:t>
              </a:r>
              <a:r>
                <a:rPr kumimoji="1" lang="ja-JP" altLang="en-US" sz="1050" b="1" i="0" u="none" strike="noStrike" kern="1200" cap="none" spc="30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10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セキュリティリスクの可視化</a:t>
              </a:r>
              <a:endParaRPr kumimoji="1" lang="en-US" altLang="ja-JP" sz="1050" b="1" i="0" u="none" strike="noStrike" kern="1200" cap="none" spc="30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pic>
        <p:nvPicPr>
          <p:cNvPr id="45" name="図 44">
            <a:extLst>
              <a:ext uri="{FF2B5EF4-FFF2-40B4-BE49-F238E27FC236}">
                <a16:creationId xmlns:a16="http://schemas.microsoft.com/office/drawing/2014/main" id="{CE383675-E29B-D25F-CE09-1680A17F6AF3}"/>
              </a:ext>
            </a:extLst>
          </p:cNvPr>
          <p:cNvPicPr>
            <a:picLocks noChangeAspect="1"/>
          </p:cNvPicPr>
          <p:nvPr/>
        </p:nvPicPr>
        <p:blipFill>
          <a:blip r:embed="rId3"/>
          <a:stretch>
            <a:fillRect/>
          </a:stretch>
        </p:blipFill>
        <p:spPr>
          <a:xfrm>
            <a:off x="4047153" y="4607475"/>
            <a:ext cx="1944424" cy="365552"/>
          </a:xfrm>
          <a:prstGeom prst="rect">
            <a:avLst/>
          </a:prstGeom>
        </p:spPr>
      </p:pic>
      <p:sp>
        <p:nvSpPr>
          <p:cNvPr id="47" name="テキスト ボックス 46">
            <a:extLst>
              <a:ext uri="{FF2B5EF4-FFF2-40B4-BE49-F238E27FC236}">
                <a16:creationId xmlns:a16="http://schemas.microsoft.com/office/drawing/2014/main" id="{5A85F897-83C3-5B73-4136-4566163AF6DE}"/>
              </a:ext>
            </a:extLst>
          </p:cNvPr>
          <p:cNvSpPr txBox="1"/>
          <p:nvPr/>
        </p:nvSpPr>
        <p:spPr>
          <a:xfrm>
            <a:off x="3335196" y="4327077"/>
            <a:ext cx="3232479" cy="2616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認証情報の漏えい対策！</a:t>
            </a:r>
          </a:p>
        </p:txBody>
      </p:sp>
      <p:sp>
        <p:nvSpPr>
          <p:cNvPr id="48" name="テキスト ボックス 47">
            <a:extLst>
              <a:ext uri="{FF2B5EF4-FFF2-40B4-BE49-F238E27FC236}">
                <a16:creationId xmlns:a16="http://schemas.microsoft.com/office/drawing/2014/main" id="{FC9884AF-1162-3FA6-4F2C-2A19E098112C}"/>
              </a:ext>
            </a:extLst>
          </p:cNvPr>
          <p:cNvSpPr txBox="1"/>
          <p:nvPr/>
        </p:nvSpPr>
        <p:spPr>
          <a:xfrm>
            <a:off x="3235894" y="5046857"/>
            <a:ext cx="3560747"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ネットワーク脅威検知パッケージ </a:t>
            </a:r>
            <a:r>
              <a:rPr kumimoji="1" lang="en-US" altLang="ja-JP"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powered by Darktrace</a:t>
            </a:r>
          </a:p>
        </p:txBody>
      </p:sp>
      <p:sp>
        <p:nvSpPr>
          <p:cNvPr id="49" name="テキスト ボックス 48">
            <a:extLst>
              <a:ext uri="{FF2B5EF4-FFF2-40B4-BE49-F238E27FC236}">
                <a16:creationId xmlns:a16="http://schemas.microsoft.com/office/drawing/2014/main" id="{89089666-8F1E-945D-F8DD-EF5A2B7CE127}"/>
              </a:ext>
            </a:extLst>
          </p:cNvPr>
          <p:cNvSpPr txBox="1"/>
          <p:nvPr/>
        </p:nvSpPr>
        <p:spPr>
          <a:xfrm>
            <a:off x="290325" y="4311514"/>
            <a:ext cx="327053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第三者目線で設定不備を</a:t>
            </a:r>
            <a:r>
              <a:rPr lang="ja-JP" altLang="en-US" sz="1050" b="1" dirty="0">
                <a:solidFill>
                  <a:srgbClr val="1F4E79"/>
                </a:solidFill>
                <a:latin typeface="メイリオ" panose="020B0604030504040204" pitchFamily="50" charset="-128"/>
                <a:ea typeface="メイリオ" panose="020B0604030504040204" pitchFamily="50" charset="-128"/>
              </a:rPr>
              <a:t>詳細に調査</a:t>
            </a: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a:t>
            </a:r>
          </a:p>
        </p:txBody>
      </p:sp>
      <p:pic>
        <p:nvPicPr>
          <p:cNvPr id="50" name="図 49">
            <a:extLst>
              <a:ext uri="{FF2B5EF4-FFF2-40B4-BE49-F238E27FC236}">
                <a16:creationId xmlns:a16="http://schemas.microsoft.com/office/drawing/2014/main" id="{A0539FF8-E488-BCD0-FF60-0E26E4CF0DE8}"/>
              </a:ext>
            </a:extLst>
          </p:cNvPr>
          <p:cNvPicPr>
            <a:picLocks noChangeAspect="1"/>
          </p:cNvPicPr>
          <p:nvPr/>
        </p:nvPicPr>
        <p:blipFill>
          <a:blip r:embed="rId3"/>
          <a:stretch>
            <a:fillRect/>
          </a:stretch>
        </p:blipFill>
        <p:spPr>
          <a:xfrm>
            <a:off x="920081" y="4614439"/>
            <a:ext cx="1907384" cy="358588"/>
          </a:xfrm>
          <a:prstGeom prst="rect">
            <a:avLst/>
          </a:prstGeom>
        </p:spPr>
      </p:pic>
      <p:sp>
        <p:nvSpPr>
          <p:cNvPr id="51" name="テキスト ボックス 50">
            <a:extLst>
              <a:ext uri="{FF2B5EF4-FFF2-40B4-BE49-F238E27FC236}">
                <a16:creationId xmlns:a16="http://schemas.microsoft.com/office/drawing/2014/main" id="{92B4997D-E075-4F8C-E65A-705A759D437B}"/>
              </a:ext>
            </a:extLst>
          </p:cNvPr>
          <p:cNvSpPr txBox="1"/>
          <p:nvPr/>
        </p:nvSpPr>
        <p:spPr>
          <a:xfrm>
            <a:off x="309321" y="5058346"/>
            <a:ext cx="336373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各種脆弱性診断パッケージ</a:t>
            </a:r>
          </a:p>
        </p:txBody>
      </p:sp>
      <p:sp>
        <p:nvSpPr>
          <p:cNvPr id="52" name="テキスト ボックス 51">
            <a:extLst>
              <a:ext uri="{FF2B5EF4-FFF2-40B4-BE49-F238E27FC236}">
                <a16:creationId xmlns:a16="http://schemas.microsoft.com/office/drawing/2014/main" id="{736D69E8-E401-531B-7F93-EAB0E1BD4915}"/>
              </a:ext>
            </a:extLst>
          </p:cNvPr>
          <p:cNvSpPr txBox="1"/>
          <p:nvPr/>
        </p:nvSpPr>
        <p:spPr>
          <a:xfrm>
            <a:off x="742306" y="5377295"/>
            <a:ext cx="2872533" cy="507831"/>
          </a:xfrm>
          <a:prstGeom prst="rect">
            <a:avLst/>
          </a:prstGeom>
          <a:noFill/>
        </p:spPr>
        <p:txBody>
          <a:bodyPr wrap="square" lIns="91440" tIns="45720" rIns="91440" bIns="45720" rtlCol="0" anchor="t">
            <a:spAutoFit/>
          </a:bodyPr>
          <a:lstStyle/>
          <a:p>
            <a:pPr marL="0" algn="l" rtl="0" eaLnBrk="1" fontAlgn="ctr" latinLnBrk="0" hangingPunct="1">
              <a:spcBef>
                <a:spcPts val="0"/>
              </a:spcBef>
              <a:spcAft>
                <a:spcPts val="0"/>
              </a:spcAft>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クラウド</a:t>
            </a:r>
            <a:r>
              <a:rPr kumimoji="1" lang="ja-JP" altLang="en-US"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基盤・</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サービスの設定ミス</a:t>
            </a:r>
            <a:endParaRPr lang="ja-JP" altLang="ja-JP" sz="1100" b="0" i="0" u="none" strike="noStrike"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404040"/>
                </a:solidFill>
                <a:effectLst/>
                <a:uLnTx/>
                <a:uFillTx/>
                <a:latin typeface="メイリオ"/>
                <a:ea typeface="メイリオ"/>
              </a:rPr>
              <a:t>・</a:t>
            </a:r>
            <a:r>
              <a:rPr lang="en-US" altLang="ja-JP" sz="900">
                <a:solidFill>
                  <a:srgbClr val="404040"/>
                </a:solidFill>
                <a:latin typeface="メイリオ"/>
                <a:ea typeface="メイリオ"/>
              </a:rPr>
              <a:t>Web</a:t>
            </a:r>
            <a:r>
              <a:rPr kumimoji="1" lang="ja-JP" altLang="en-US" sz="900" b="0" i="0" u="none" strike="noStrike" kern="1200" cap="none" spc="0" normalizeH="0" baseline="0" noProof="0">
                <a:ln>
                  <a:noFill/>
                </a:ln>
                <a:solidFill>
                  <a:srgbClr val="404040"/>
                </a:solidFill>
                <a:effectLst/>
                <a:uLnTx/>
                <a:uFillTx/>
                <a:latin typeface="メイリオ"/>
                <a:ea typeface="メイリオ"/>
              </a:rPr>
              <a:t>サーバの設定不備</a:t>
            </a:r>
            <a:endParaRPr lang="ja-JP" altLang="en-US" sz="900" b="0" i="0" u="none" strike="noStrike" kern="1200" cap="none" spc="0" normalizeH="0" baseline="0" noProof="0">
              <a:ln>
                <a:noFill/>
              </a:ln>
              <a:solidFill>
                <a:srgbClr val="404040"/>
              </a:solidFill>
              <a:effectLst/>
              <a:uLnTx/>
              <a:uFillTx/>
              <a:latin typeface="メイリオ"/>
              <a:ea typeface="メイリオ"/>
            </a:endParaRPr>
          </a:p>
          <a:p>
            <a:pPr algn="l" fontAlgn="ctr">
              <a:spcBef>
                <a:spcPts val="0"/>
              </a:spcBef>
              <a:spcAft>
                <a:spcPts val="0"/>
              </a:spcAf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VPN</a:t>
            </a:r>
            <a:r>
              <a:rPr lang="ja-JP" altLang="en-US" sz="900" dirty="0">
                <a:solidFill>
                  <a:srgbClr val="404040"/>
                </a:solidFill>
                <a:latin typeface="メイリオ" panose="020B0604030504040204" pitchFamily="50" charset="-128"/>
                <a:ea typeface="メイリオ" panose="020B0604030504040204" pitchFamily="50" charset="-128"/>
              </a:rPr>
              <a:t>や</a:t>
            </a:r>
            <a:r>
              <a:rPr kumimoji="1" lang="ja-JP"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アプリケーションの脆弱性</a:t>
            </a:r>
            <a:endParaRPr kumimoji="1" lang="en-US" altLang="ja-JP" sz="900" b="0" i="0" u="none" strike="noStrike" kern="1200" cap="none" spc="0" normalizeH="0" baseline="0" noProof="0" dirty="0">
              <a:ln>
                <a:noFill/>
              </a:ln>
              <a:solidFill>
                <a:srgbClr val="FF7C80"/>
              </a:solidFill>
              <a:effectLst/>
              <a:uLnTx/>
              <a:uFillTx/>
              <a:latin typeface="Arial" panose="020B0604020202020204" pitchFamily="34" charset="0"/>
              <a:ea typeface="HGP創英角ｺﾞｼｯｸUB" pitchFamily="50" charset="-128"/>
              <a:cs typeface="+mn-cs"/>
            </a:endParaRPr>
          </a:p>
        </p:txBody>
      </p:sp>
      <p:sp>
        <p:nvSpPr>
          <p:cNvPr id="53" name="テキスト ボックス 52">
            <a:extLst>
              <a:ext uri="{FF2B5EF4-FFF2-40B4-BE49-F238E27FC236}">
                <a16:creationId xmlns:a16="http://schemas.microsoft.com/office/drawing/2014/main" id="{F530964A-C87D-E840-5D73-63B1DEF3F72B}"/>
              </a:ext>
            </a:extLst>
          </p:cNvPr>
          <p:cNvSpPr txBox="1"/>
          <p:nvPr/>
        </p:nvSpPr>
        <p:spPr>
          <a:xfrm>
            <a:off x="3782492" y="5377295"/>
            <a:ext cx="2872533" cy="3693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・ネットワーク全体の通信状況の可視化</a:t>
            </a:r>
            <a:endPar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・情報漏えい、異常な挙動を検知</a:t>
            </a:r>
            <a:endParaRPr kumimoji="1" lang="ja-JP" altLang="ja-JP" sz="900" b="0" i="0" u="none" strike="noStrike" kern="1200" cap="none" spc="0" normalizeH="0" baseline="0" noProof="0" dirty="0">
              <a:ln>
                <a:noFill/>
              </a:ln>
              <a:solidFill>
                <a:srgbClr val="FF7C80"/>
              </a:solidFill>
              <a:effectLst/>
              <a:uLnTx/>
              <a:uFillTx/>
              <a:latin typeface="Arial" panose="020B0604020202020204" pitchFamily="34" charset="0"/>
              <a:ea typeface="HGP創英角ｺﾞｼｯｸUB" pitchFamily="50" charset="-128"/>
              <a:cs typeface="+mn-cs"/>
            </a:endParaRPr>
          </a:p>
        </p:txBody>
      </p:sp>
      <p:pic>
        <p:nvPicPr>
          <p:cNvPr id="54" name="図 53">
            <a:extLst>
              <a:ext uri="{FF2B5EF4-FFF2-40B4-BE49-F238E27FC236}">
                <a16:creationId xmlns:a16="http://schemas.microsoft.com/office/drawing/2014/main" id="{D4C211A6-D8DF-F380-9CF9-F59A54CDFB5C}"/>
              </a:ext>
            </a:extLst>
          </p:cNvPr>
          <p:cNvPicPr>
            <a:picLocks noChangeAspect="1"/>
          </p:cNvPicPr>
          <p:nvPr/>
        </p:nvPicPr>
        <p:blipFill>
          <a:blip r:embed="rId4"/>
          <a:stretch>
            <a:fillRect/>
          </a:stretch>
        </p:blipFill>
        <p:spPr>
          <a:xfrm>
            <a:off x="4100459" y="6242010"/>
            <a:ext cx="1868065" cy="399768"/>
          </a:xfrm>
          <a:prstGeom prst="rect">
            <a:avLst/>
          </a:prstGeom>
        </p:spPr>
      </p:pic>
      <p:sp>
        <p:nvSpPr>
          <p:cNvPr id="68" name="テキスト ボックス 67">
            <a:extLst>
              <a:ext uri="{FF2B5EF4-FFF2-40B4-BE49-F238E27FC236}">
                <a16:creationId xmlns:a16="http://schemas.microsoft.com/office/drawing/2014/main" id="{696ADC56-B3D7-AA35-6B8D-BE37743AF62E}"/>
              </a:ext>
            </a:extLst>
          </p:cNvPr>
          <p:cNvSpPr txBox="1"/>
          <p:nvPr/>
        </p:nvSpPr>
        <p:spPr>
          <a:xfrm>
            <a:off x="3440419" y="5914715"/>
            <a:ext cx="327053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次世代型</a:t>
            </a:r>
            <a:r>
              <a:rPr kumimoji="1" lang="en-US" altLang="ja-JP"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AI</a:t>
            </a: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アンチウイルスソフト・</a:t>
            </a:r>
            <a:r>
              <a:rPr kumimoji="1" lang="en-US" altLang="ja-JP"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EDR</a:t>
            </a:r>
            <a:endPar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endParaRPr>
          </a:p>
        </p:txBody>
      </p:sp>
      <p:pic>
        <p:nvPicPr>
          <p:cNvPr id="69" name="図 68" descr="図形 が含まれている画像&#10;&#10;自動的に生成された説明">
            <a:extLst>
              <a:ext uri="{FF2B5EF4-FFF2-40B4-BE49-F238E27FC236}">
                <a16:creationId xmlns:a16="http://schemas.microsoft.com/office/drawing/2014/main" id="{2170C85E-1041-B047-EADF-AA53C4C528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085" y="6207176"/>
            <a:ext cx="1868066" cy="465149"/>
          </a:xfrm>
          <a:prstGeom prst="rect">
            <a:avLst/>
          </a:prstGeom>
        </p:spPr>
      </p:pic>
      <p:sp>
        <p:nvSpPr>
          <p:cNvPr id="70" name="テキスト ボックス 69">
            <a:extLst>
              <a:ext uri="{FF2B5EF4-FFF2-40B4-BE49-F238E27FC236}">
                <a16:creationId xmlns:a16="http://schemas.microsoft.com/office/drawing/2014/main" id="{D9FF1A72-798B-4CA7-6A6C-57F00FF8DA20}"/>
              </a:ext>
            </a:extLst>
          </p:cNvPr>
          <p:cNvSpPr txBox="1"/>
          <p:nvPr/>
        </p:nvSpPr>
        <p:spPr>
          <a:xfrm>
            <a:off x="341224" y="5908275"/>
            <a:ext cx="327053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エンドポイントの情報収集ならお任せ！</a:t>
            </a:r>
          </a:p>
        </p:txBody>
      </p:sp>
      <p:sp>
        <p:nvSpPr>
          <p:cNvPr id="71" name="テキスト ボックス 70">
            <a:extLst>
              <a:ext uri="{FF2B5EF4-FFF2-40B4-BE49-F238E27FC236}">
                <a16:creationId xmlns:a16="http://schemas.microsoft.com/office/drawing/2014/main" id="{881ED87D-2E2E-040F-637B-70B1DD1DC405}"/>
              </a:ext>
            </a:extLst>
          </p:cNvPr>
          <p:cNvSpPr txBox="1"/>
          <p:nvPr/>
        </p:nvSpPr>
        <p:spPr>
          <a:xfrm>
            <a:off x="330517" y="7298332"/>
            <a:ext cx="327053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ソフトウェアの脆弱性対応</a:t>
            </a:r>
          </a:p>
        </p:txBody>
      </p:sp>
      <p:sp>
        <p:nvSpPr>
          <p:cNvPr id="72" name="テキスト ボックス 71">
            <a:extLst>
              <a:ext uri="{FF2B5EF4-FFF2-40B4-BE49-F238E27FC236}">
                <a16:creationId xmlns:a16="http://schemas.microsoft.com/office/drawing/2014/main" id="{40EDF950-C5C6-6FF8-BE9C-9B9237CB85D1}"/>
              </a:ext>
            </a:extLst>
          </p:cNvPr>
          <p:cNvSpPr txBox="1"/>
          <p:nvPr/>
        </p:nvSpPr>
        <p:spPr>
          <a:xfrm>
            <a:off x="739228" y="6781488"/>
            <a:ext cx="2872533" cy="369332"/>
          </a:xfrm>
          <a:prstGeom prst="rect">
            <a:avLst/>
          </a:prstGeom>
          <a:noFill/>
        </p:spPr>
        <p:txBody>
          <a:bodyPr wrap="square" lIns="91440" tIns="45720" rIns="91440" bIns="45720" rtlCol="0" anchor="t">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OS</a:t>
            </a: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やアプリのバージョン情報を自動収集</a:t>
            </a:r>
            <a:endParaRPr kumimoji="1" lang="ja-JP" altLang="ja-JP" sz="900" b="0" i="0" u="none" strike="noStrike" kern="1200" cap="none" spc="0" normalizeH="0" baseline="0" noProof="0" dirty="0">
              <a:ln>
                <a:noFill/>
              </a:ln>
              <a:solidFill>
                <a:srgbClr val="FF7C80"/>
              </a:solidFill>
              <a:effectLst/>
              <a:uLnTx/>
              <a:uFillTx/>
              <a:latin typeface="Arial" panose="020B0604020202020204" pitchFamily="34" charset="0"/>
              <a:ea typeface="HGP創英角ｺﾞｼｯｸUB"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404040"/>
                </a:solidFill>
                <a:effectLst/>
                <a:uLnTx/>
                <a:uFillTx/>
                <a:latin typeface="メイリオ"/>
                <a:ea typeface="メイリオ"/>
              </a:rPr>
              <a:t>・</a:t>
            </a:r>
            <a:r>
              <a:rPr kumimoji="1" lang="en-US" altLang="ja-JP" sz="900" b="0" i="0" u="none" strike="noStrike" kern="1200" cap="none" spc="0" normalizeH="0" baseline="0" noProof="0" dirty="0">
                <a:ln>
                  <a:noFill/>
                </a:ln>
                <a:solidFill>
                  <a:srgbClr val="404040"/>
                </a:solidFill>
                <a:effectLst/>
                <a:uLnTx/>
                <a:uFillTx/>
                <a:latin typeface="メイリオ"/>
                <a:ea typeface="メイリオ"/>
              </a:rPr>
              <a:t>Windows OS</a:t>
            </a:r>
            <a:r>
              <a:rPr kumimoji="1" lang="ja-JP" altLang="en-US" sz="900" b="0" i="0" u="none" strike="noStrike" kern="1200" cap="none" spc="0" normalizeH="0" baseline="0" noProof="0">
                <a:ln>
                  <a:noFill/>
                </a:ln>
                <a:solidFill>
                  <a:srgbClr val="404040"/>
                </a:solidFill>
                <a:effectLst/>
                <a:uLnTx/>
                <a:uFillTx/>
                <a:latin typeface="メイリオ"/>
                <a:ea typeface="メイリオ"/>
              </a:rPr>
              <a:t>のアップデートを支援</a:t>
            </a:r>
            <a:endParaRPr kumimoji="1" lang="ja-JP" altLang="ja-JP" sz="900" b="0" i="0" u="none" strike="noStrike" kern="1200" cap="none" spc="0" normalizeH="0" baseline="0" noProof="0">
              <a:ln>
                <a:noFill/>
              </a:ln>
              <a:solidFill>
                <a:srgbClr val="FF7C80"/>
              </a:solidFill>
              <a:effectLst/>
              <a:uLnTx/>
              <a:uFillTx/>
              <a:latin typeface="メイリオ"/>
              <a:ea typeface="メイリオ"/>
            </a:endParaRPr>
          </a:p>
        </p:txBody>
      </p:sp>
      <p:sp>
        <p:nvSpPr>
          <p:cNvPr id="81" name="テキスト ボックス 80">
            <a:extLst>
              <a:ext uri="{FF2B5EF4-FFF2-40B4-BE49-F238E27FC236}">
                <a16:creationId xmlns:a16="http://schemas.microsoft.com/office/drawing/2014/main" id="{867B8219-8FCC-05A9-2C7C-1F5C04C9C244}"/>
              </a:ext>
            </a:extLst>
          </p:cNvPr>
          <p:cNvSpPr txBox="1"/>
          <p:nvPr/>
        </p:nvSpPr>
        <p:spPr>
          <a:xfrm>
            <a:off x="3782492" y="6770952"/>
            <a:ext cx="2872533" cy="3693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・パターンファイルの更新不要</a:t>
            </a:r>
            <a:endPar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r>
              <a:rPr lang="en-US" altLang="ja-JP" sz="900" dirty="0">
                <a:solidFill>
                  <a:srgbClr val="404040"/>
                </a:solidFill>
                <a:latin typeface="メイリオ" panose="020B0604030504040204" pitchFamily="50" charset="-128"/>
                <a:ea typeface="メイリオ" panose="020B0604030504040204" pitchFamily="50" charset="-128"/>
              </a:rPr>
              <a:t>NGAV</a:t>
            </a:r>
            <a:r>
              <a:rPr lang="ja-JP" altLang="en-US" sz="900" dirty="0">
                <a:solidFill>
                  <a:srgbClr val="404040"/>
                </a:solidFill>
                <a:latin typeface="メイリオ" panose="020B0604030504040204" pitchFamily="50" charset="-128"/>
                <a:ea typeface="メイリオ" panose="020B0604030504040204" pitchFamily="50" charset="-128"/>
              </a:rPr>
              <a:t>～</a:t>
            </a:r>
            <a:r>
              <a:rPr lang="en-US" altLang="ja-JP" sz="900" dirty="0">
                <a:solidFill>
                  <a:srgbClr val="404040"/>
                </a:solidFill>
                <a:latin typeface="メイリオ" panose="020B0604030504040204" pitchFamily="50" charset="-128"/>
                <a:ea typeface="メイリオ" panose="020B0604030504040204" pitchFamily="50" charset="-128"/>
              </a:rPr>
              <a:t>EDR</a:t>
            </a:r>
            <a:r>
              <a:rPr lang="ja-JP" altLang="en-US" sz="900" dirty="0">
                <a:solidFill>
                  <a:srgbClr val="404040"/>
                </a:solidFill>
                <a:latin typeface="メイリオ" panose="020B0604030504040204" pitchFamily="50" charset="-128"/>
                <a:ea typeface="メイリオ" panose="020B0604030504040204" pitchFamily="50" charset="-128"/>
              </a:rPr>
              <a:t>まで幅広くご選択可能</a:t>
            </a:r>
            <a:endParaRPr kumimoji="1" lang="ja-JP" altLang="ja-JP" sz="900" b="0" i="0" u="none" strike="noStrike" kern="1200" cap="none" spc="0" normalizeH="0" baseline="0" noProof="0" dirty="0">
              <a:ln>
                <a:noFill/>
              </a:ln>
              <a:solidFill>
                <a:srgbClr val="FF7C80"/>
              </a:solidFill>
              <a:effectLst/>
              <a:uLnTx/>
              <a:uFillTx/>
              <a:latin typeface="Arial" panose="020B0604020202020204" pitchFamily="34" charset="0"/>
              <a:ea typeface="HGP創英角ｺﾞｼｯｸUB" pitchFamily="50" charset="-128"/>
              <a:cs typeface="+mn-cs"/>
            </a:endParaRPr>
          </a:p>
        </p:txBody>
      </p:sp>
      <p:sp>
        <p:nvSpPr>
          <p:cNvPr id="82" name="テキスト ボックス 81">
            <a:extLst>
              <a:ext uri="{FF2B5EF4-FFF2-40B4-BE49-F238E27FC236}">
                <a16:creationId xmlns:a16="http://schemas.microsoft.com/office/drawing/2014/main" id="{C8DD4113-5DB2-01F2-045F-74ACC6F58BB5}"/>
              </a:ext>
            </a:extLst>
          </p:cNvPr>
          <p:cNvSpPr txBox="1"/>
          <p:nvPr/>
        </p:nvSpPr>
        <p:spPr>
          <a:xfrm>
            <a:off x="780498" y="8151078"/>
            <a:ext cx="2872533" cy="3693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・最新の脆弱性情報を確認</a:t>
            </a:r>
            <a:endPar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・脆弱性への対応状況を把握</a:t>
            </a:r>
            <a:endParaRPr kumimoji="1" lang="ja-JP" altLang="ja-JP" sz="900" b="0" i="0" u="none" strike="noStrike" kern="1200" cap="none" spc="0" normalizeH="0" baseline="0" noProof="0" dirty="0">
              <a:ln>
                <a:noFill/>
              </a:ln>
              <a:solidFill>
                <a:srgbClr val="FF7C80"/>
              </a:solidFill>
              <a:effectLst/>
              <a:uLnTx/>
              <a:uFillTx/>
              <a:latin typeface="Arial" panose="020B0604020202020204" pitchFamily="34" charset="0"/>
              <a:ea typeface="HGP創英角ｺﾞｼｯｸUB" pitchFamily="50" charset="-128"/>
              <a:cs typeface="+mn-cs"/>
            </a:endParaRPr>
          </a:p>
        </p:txBody>
      </p:sp>
      <p:sp>
        <p:nvSpPr>
          <p:cNvPr id="83" name="テキスト ボックス 82">
            <a:extLst>
              <a:ext uri="{FF2B5EF4-FFF2-40B4-BE49-F238E27FC236}">
                <a16:creationId xmlns:a16="http://schemas.microsoft.com/office/drawing/2014/main" id="{2F59BFA5-1CE2-2865-C5CB-E1E8743A4932}"/>
              </a:ext>
            </a:extLst>
          </p:cNvPr>
          <p:cNvSpPr txBox="1"/>
          <p:nvPr/>
        </p:nvSpPr>
        <p:spPr>
          <a:xfrm>
            <a:off x="3777466" y="8135901"/>
            <a:ext cx="2872533" cy="369332"/>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・リアルタイムに情報を取り込み分析</a:t>
            </a:r>
            <a:endPar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・ロジックベースで不正行動を自動検出</a:t>
            </a:r>
            <a:endParaRPr kumimoji="1" lang="ja-JP" altLang="ja-JP" sz="900" b="0" i="0" u="none" strike="noStrike" kern="1200" cap="none" spc="0" normalizeH="0" baseline="0" noProof="0" dirty="0">
              <a:ln>
                <a:noFill/>
              </a:ln>
              <a:solidFill>
                <a:srgbClr val="FF7C80"/>
              </a:solidFill>
              <a:effectLst/>
              <a:uLnTx/>
              <a:uFillTx/>
              <a:latin typeface="Arial" panose="020B0604020202020204" pitchFamily="34" charset="0"/>
              <a:ea typeface="HGP創英角ｺﾞｼｯｸUB" pitchFamily="50" charset="-128"/>
              <a:cs typeface="+mn-cs"/>
            </a:endParaRPr>
          </a:p>
        </p:txBody>
      </p:sp>
      <p:pic>
        <p:nvPicPr>
          <p:cNvPr id="84" name="Picture 2">
            <a:extLst>
              <a:ext uri="{FF2B5EF4-FFF2-40B4-BE49-F238E27FC236}">
                <a16:creationId xmlns:a16="http://schemas.microsoft.com/office/drawing/2014/main" id="{5BA9C31D-5D42-276D-05FB-6C44DB682F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3726"/>
          <a:stretch/>
        </p:blipFill>
        <p:spPr bwMode="auto">
          <a:xfrm>
            <a:off x="995817" y="7634489"/>
            <a:ext cx="2172269" cy="363158"/>
          </a:xfrm>
          <a:prstGeom prst="rect">
            <a:avLst/>
          </a:prstGeom>
          <a:noFill/>
          <a:extLst>
            <a:ext uri="{909E8E84-426E-40DD-AFC4-6F175D3DCCD1}">
              <a14:hiddenFill xmlns:a14="http://schemas.microsoft.com/office/drawing/2010/main">
                <a:solidFill>
                  <a:srgbClr val="FFFFFF"/>
                </a:solidFill>
              </a14:hiddenFill>
            </a:ext>
          </a:extLst>
        </p:spPr>
      </p:pic>
      <p:pic>
        <p:nvPicPr>
          <p:cNvPr id="85" name="図 16">
            <a:extLst>
              <a:ext uri="{FF2B5EF4-FFF2-40B4-BE49-F238E27FC236}">
                <a16:creationId xmlns:a16="http://schemas.microsoft.com/office/drawing/2014/main" id="{77115F01-F69C-022A-F5A9-E16E30F58A27}"/>
              </a:ext>
            </a:extLst>
          </p:cNvPr>
          <p:cNvPicPr>
            <a:picLocks noChangeAspect="1"/>
          </p:cNvPicPr>
          <p:nvPr/>
        </p:nvPicPr>
        <p:blipFill>
          <a:blip r:embed="rId7"/>
          <a:stretch>
            <a:fillRect/>
          </a:stretch>
        </p:blipFill>
        <p:spPr>
          <a:xfrm>
            <a:off x="4308297" y="7548951"/>
            <a:ext cx="1560169" cy="554986"/>
          </a:xfrm>
          <a:prstGeom prst="rect">
            <a:avLst/>
          </a:prstGeom>
        </p:spPr>
      </p:pic>
      <p:sp>
        <p:nvSpPr>
          <p:cNvPr id="86" name="テキスト ボックス 85">
            <a:extLst>
              <a:ext uri="{FF2B5EF4-FFF2-40B4-BE49-F238E27FC236}">
                <a16:creationId xmlns:a16="http://schemas.microsoft.com/office/drawing/2014/main" id="{0EA86ABF-AA84-FD8D-4813-8D30A1E4D8E5}"/>
              </a:ext>
            </a:extLst>
          </p:cNvPr>
          <p:cNvSpPr txBox="1"/>
          <p:nvPr/>
        </p:nvSpPr>
        <p:spPr>
          <a:xfrm>
            <a:off x="3418251" y="7313845"/>
            <a:ext cx="3232479" cy="2616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データ分析プラットフォーム・</a:t>
            </a:r>
            <a:r>
              <a:rPr kumimoji="1" lang="en-US" altLang="ja-JP"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rPr>
              <a:t>SIEM</a:t>
            </a:r>
            <a:endParaRPr kumimoji="1" lang="ja-JP" altLang="en-US" sz="1050" b="1" i="0" u="none" strike="noStrike" kern="1200" cap="none" spc="0" normalizeH="0" baseline="0" noProof="0" dirty="0">
              <a:ln>
                <a:noFill/>
              </a:ln>
              <a:solidFill>
                <a:srgbClr val="1F4E79"/>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A27D3E1E-6292-0EA9-CA6A-790E4E061393}"/>
              </a:ext>
            </a:extLst>
          </p:cNvPr>
          <p:cNvSpPr txBox="1"/>
          <p:nvPr/>
        </p:nvSpPr>
        <p:spPr>
          <a:xfrm>
            <a:off x="816411" y="2047330"/>
            <a:ext cx="2872533" cy="507831"/>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a:t>
            </a:r>
            <a:r>
              <a:rPr kumimoji="1" lang="en-US"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VPN</a:t>
            </a:r>
            <a:r>
              <a:rPr kumimoji="1" lang="ja-JP" altLang="en-US"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や</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アプリケーションの脆弱性</a:t>
            </a:r>
            <a:endParaRPr kumimoji="1" lang="en-US"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endParaRPr>
          </a:p>
          <a:p>
            <a:pPr marL="0" algn="l" rtl="0" eaLnBrk="1" fontAlgn="ctr" latinLnBrk="0" hangingPunct="1">
              <a:spcBef>
                <a:spcPts val="0"/>
              </a:spcBef>
              <a:spcAft>
                <a:spcPts val="0"/>
              </a:spcAft>
            </a:pPr>
            <a:r>
              <a:rPr lang="ja-JP" altLang="en-US" sz="900" dirty="0">
                <a:solidFill>
                  <a:srgbClr val="404040"/>
                </a:solidFill>
                <a:latin typeface="メイリオ" panose="020B0604030504040204" pitchFamily="50" charset="-128"/>
                <a:ea typeface="メイリオ" panose="020B0604030504040204" pitchFamily="50" charset="-128"/>
              </a:rPr>
              <a:t>・</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従業員の認証情報漏えい</a:t>
            </a:r>
            <a:endParaRPr lang="ja-JP" altLang="ja-JP" sz="900" b="0" i="0" u="none" strike="noStrike" dirty="0">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r>
              <a:rPr kumimoji="1" lang="ja-JP"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サポート切れ</a:t>
            </a:r>
            <a:r>
              <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OS</a:t>
            </a:r>
            <a:r>
              <a:rPr kumimoji="1" lang="ja-JP"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、ブラウザ</a:t>
            </a:r>
            <a:endParaRPr kumimoji="1" lang="en-US" altLang="ja-JP"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86BE6D36-6782-5B02-6DAE-87C21417A6E9}"/>
              </a:ext>
            </a:extLst>
          </p:cNvPr>
          <p:cNvSpPr txBox="1"/>
          <p:nvPr/>
        </p:nvSpPr>
        <p:spPr>
          <a:xfrm>
            <a:off x="3885967" y="2057240"/>
            <a:ext cx="3018513" cy="507831"/>
          </a:xfrm>
          <a:prstGeom prst="rect">
            <a:avLst/>
          </a:prstGeom>
          <a:noFill/>
        </p:spPr>
        <p:txBody>
          <a:bodyPr wrap="square" rtlCol="0">
            <a:spAutoFit/>
          </a:bodyPr>
          <a:lstStyle/>
          <a:p>
            <a:pPr marL="0" algn="l" rtl="0" eaLnBrk="1" fontAlgn="ctr" latinLnBrk="0" hangingPunct="1">
              <a:spcBef>
                <a:spcPts val="0"/>
              </a:spcBef>
              <a:spcAft>
                <a:spcPts val="0"/>
              </a:spcAft>
            </a:pPr>
            <a:r>
              <a:rPr kumimoji="1" lang="ja-JP" altLang="en-US" sz="9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mn-cs"/>
              </a:rPr>
              <a:t>・</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クラウド</a:t>
            </a:r>
            <a:r>
              <a:rPr kumimoji="1" lang="ja-JP" altLang="en-US"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基盤・</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サービスの設定ミス</a:t>
            </a:r>
            <a:endParaRPr lang="ja-JP" altLang="ja-JP" sz="11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ja-JP" altLang="en-US" sz="900" dirty="0">
                <a:solidFill>
                  <a:srgbClr val="404040"/>
                </a:solidFill>
                <a:latin typeface="メイリオ" panose="020B0604030504040204" pitchFamily="50" charset="-128"/>
                <a:ea typeface="メイリオ" panose="020B0604030504040204" pitchFamily="50" charset="-128"/>
              </a:rPr>
              <a:t>・</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クラウド</a:t>
            </a:r>
            <a:r>
              <a:rPr kumimoji="1" lang="ja-JP" altLang="en-US"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基盤・</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サービス利用開始</a:t>
            </a:r>
            <a:r>
              <a:rPr lang="ja-JP" altLang="en-US" sz="900" dirty="0">
                <a:solidFill>
                  <a:srgbClr val="404040"/>
                </a:solidFill>
                <a:latin typeface="メイリオ" panose="020B0604030504040204" pitchFamily="50" charset="-128"/>
                <a:ea typeface="メイリオ" panose="020B0604030504040204" pitchFamily="50" charset="-128"/>
              </a:rPr>
              <a:t>前</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の調査</a:t>
            </a:r>
            <a:endParaRPr lang="ja-JP" altLang="ja-JP" sz="11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ja-JP" altLang="en-US" sz="900" dirty="0">
                <a:solidFill>
                  <a:srgbClr val="404040"/>
                </a:solidFill>
                <a:latin typeface="メイリオ" panose="020B0604030504040204" pitchFamily="50" charset="-128"/>
                <a:ea typeface="メイリオ" panose="020B0604030504040204" pitchFamily="50" charset="-128"/>
              </a:rPr>
              <a:t>・</a:t>
            </a:r>
            <a:r>
              <a:rPr kumimoji="1" lang="ja-JP" altLang="ja-JP" sz="900" b="0" i="0" u="none" strike="noStrike" kern="1200" spc="0" baseline="0" dirty="0">
                <a:ln>
                  <a:noFill/>
                </a:ln>
                <a:solidFill>
                  <a:srgbClr val="404040"/>
                </a:solidFill>
                <a:effectLst/>
                <a:latin typeface="メイリオ" panose="020B0604030504040204" pitchFamily="50" charset="-128"/>
                <a:ea typeface="メイリオ" panose="020B0604030504040204" pitchFamily="50" charset="-128"/>
              </a:rPr>
              <a:t>バージョンアップによる管理不足</a:t>
            </a:r>
            <a:endParaRPr lang="ja-JP" altLang="ja-JP" sz="1100" b="0" i="0" u="none" strike="noStrike" dirty="0">
              <a:effectLst/>
              <a:latin typeface="Arial" panose="020B0604020202020204" pitchFamily="34" charset="0"/>
            </a:endParaRPr>
          </a:p>
        </p:txBody>
      </p:sp>
      <p:pic>
        <p:nvPicPr>
          <p:cNvPr id="9" name="図 8">
            <a:extLst>
              <a:ext uri="{FF2B5EF4-FFF2-40B4-BE49-F238E27FC236}">
                <a16:creationId xmlns:a16="http://schemas.microsoft.com/office/drawing/2014/main" id="{8B520973-EDE0-B3A6-5A84-09208D47CFA9}"/>
              </a:ext>
            </a:extLst>
          </p:cNvPr>
          <p:cNvPicPr>
            <a:picLocks noChangeAspect="1"/>
          </p:cNvPicPr>
          <p:nvPr/>
        </p:nvPicPr>
        <p:blipFill>
          <a:blip r:embed="rId3"/>
          <a:stretch>
            <a:fillRect/>
          </a:stretch>
        </p:blipFill>
        <p:spPr>
          <a:xfrm>
            <a:off x="739228" y="1368745"/>
            <a:ext cx="2060783" cy="387427"/>
          </a:xfrm>
          <a:prstGeom prst="rect">
            <a:avLst/>
          </a:prstGeom>
        </p:spPr>
      </p:pic>
      <p:sp>
        <p:nvSpPr>
          <p:cNvPr id="10" name="テキスト ボックス 9">
            <a:extLst>
              <a:ext uri="{FF2B5EF4-FFF2-40B4-BE49-F238E27FC236}">
                <a16:creationId xmlns:a16="http://schemas.microsoft.com/office/drawing/2014/main" id="{FB6CFFA6-D6DE-14C3-E1A0-84382EE985E6}"/>
              </a:ext>
            </a:extLst>
          </p:cNvPr>
          <p:cNvSpPr txBox="1"/>
          <p:nvPr/>
        </p:nvSpPr>
        <p:spPr>
          <a:xfrm>
            <a:off x="199455" y="1842030"/>
            <a:ext cx="336373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サイバーリスク健康診断パッケージ</a:t>
            </a:r>
          </a:p>
        </p:txBody>
      </p:sp>
      <p:pic>
        <p:nvPicPr>
          <p:cNvPr id="11" name="図 10">
            <a:extLst>
              <a:ext uri="{FF2B5EF4-FFF2-40B4-BE49-F238E27FC236}">
                <a16:creationId xmlns:a16="http://schemas.microsoft.com/office/drawing/2014/main" id="{6187823C-C06A-533E-38AA-53556E6C74D4}"/>
              </a:ext>
            </a:extLst>
          </p:cNvPr>
          <p:cNvPicPr>
            <a:picLocks noChangeAspect="1"/>
          </p:cNvPicPr>
          <p:nvPr/>
        </p:nvPicPr>
        <p:blipFill>
          <a:blip r:embed="rId3"/>
          <a:stretch>
            <a:fillRect/>
          </a:stretch>
        </p:blipFill>
        <p:spPr>
          <a:xfrm>
            <a:off x="4057991" y="1368745"/>
            <a:ext cx="2060783" cy="387427"/>
          </a:xfrm>
          <a:prstGeom prst="rect">
            <a:avLst/>
          </a:prstGeom>
        </p:spPr>
      </p:pic>
      <p:sp>
        <p:nvSpPr>
          <p:cNvPr id="12" name="テキスト ボックス 11">
            <a:extLst>
              <a:ext uri="{FF2B5EF4-FFF2-40B4-BE49-F238E27FC236}">
                <a16:creationId xmlns:a16="http://schemas.microsoft.com/office/drawing/2014/main" id="{069D6823-FEA3-6E79-91DB-8DAF16E65498}"/>
              </a:ext>
            </a:extLst>
          </p:cNvPr>
          <p:cNvSpPr txBox="1"/>
          <p:nvPr/>
        </p:nvSpPr>
        <p:spPr>
          <a:xfrm>
            <a:off x="3494268" y="1835594"/>
            <a:ext cx="3363732"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クラウドセキュリティ診断パッケージ</a:t>
            </a:r>
          </a:p>
        </p:txBody>
      </p:sp>
      <p:grpSp>
        <p:nvGrpSpPr>
          <p:cNvPr id="16" name="グループ化 15">
            <a:extLst>
              <a:ext uri="{FF2B5EF4-FFF2-40B4-BE49-F238E27FC236}">
                <a16:creationId xmlns:a16="http://schemas.microsoft.com/office/drawing/2014/main" id="{CD4656B1-5951-B6DE-E3E2-F53D31D77A82}"/>
              </a:ext>
            </a:extLst>
          </p:cNvPr>
          <p:cNvGrpSpPr/>
          <p:nvPr/>
        </p:nvGrpSpPr>
        <p:grpSpPr>
          <a:xfrm>
            <a:off x="278606" y="2631650"/>
            <a:ext cx="6300788" cy="869215"/>
            <a:chOff x="296546" y="5990104"/>
            <a:chExt cx="6300788" cy="869215"/>
          </a:xfrm>
        </p:grpSpPr>
        <p:sp>
          <p:nvSpPr>
            <p:cNvPr id="23" name="正方形/長方形 22">
              <a:extLst>
                <a:ext uri="{FF2B5EF4-FFF2-40B4-BE49-F238E27FC236}">
                  <a16:creationId xmlns:a16="http://schemas.microsoft.com/office/drawing/2014/main" id="{D018DD93-330B-F615-1BFF-65CBF94BB4D9}"/>
                </a:ext>
              </a:extLst>
            </p:cNvPr>
            <p:cNvSpPr/>
            <p:nvPr/>
          </p:nvSpPr>
          <p:spPr>
            <a:xfrm>
              <a:off x="296546" y="5990104"/>
              <a:ext cx="6300788" cy="869215"/>
            </a:xfrm>
            <a:prstGeom prst="rect">
              <a:avLst/>
            </a:prstGeom>
            <a:solidFill>
              <a:srgbClr val="F6EDE4">
                <a:alpha val="69804"/>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grpSp>
          <p:nvGrpSpPr>
            <p:cNvPr id="24" name="グループ化 23">
              <a:extLst>
                <a:ext uri="{FF2B5EF4-FFF2-40B4-BE49-F238E27FC236}">
                  <a16:creationId xmlns:a16="http://schemas.microsoft.com/office/drawing/2014/main" id="{DF8A0C71-06B5-81E7-354F-2047EA863FAE}"/>
                </a:ext>
              </a:extLst>
            </p:cNvPr>
            <p:cNvGrpSpPr/>
            <p:nvPr/>
          </p:nvGrpSpPr>
          <p:grpSpPr>
            <a:xfrm>
              <a:off x="496622" y="6064714"/>
              <a:ext cx="3424221" cy="288000"/>
              <a:chOff x="8306775" y="2221446"/>
              <a:chExt cx="3424221" cy="288000"/>
            </a:xfrm>
          </p:grpSpPr>
          <p:pic>
            <p:nvPicPr>
              <p:cNvPr id="26" name="グラフィックス 25" descr="右向き指示マーク">
                <a:extLst>
                  <a:ext uri="{FF2B5EF4-FFF2-40B4-BE49-F238E27FC236}">
                    <a16:creationId xmlns:a16="http://schemas.microsoft.com/office/drawing/2014/main" id="{DD3CEDBC-1895-E569-596A-6CB15B62F2F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06775" y="2221446"/>
                <a:ext cx="288000" cy="288000"/>
              </a:xfrm>
              <a:prstGeom prst="rect">
                <a:avLst/>
              </a:prstGeom>
            </p:spPr>
          </p:pic>
          <p:sp>
            <p:nvSpPr>
              <p:cNvPr id="28" name="正方形/長方形 27">
                <a:extLst>
                  <a:ext uri="{FF2B5EF4-FFF2-40B4-BE49-F238E27FC236}">
                    <a16:creationId xmlns:a16="http://schemas.microsoft.com/office/drawing/2014/main" id="{3783D0A4-2507-EB11-2E05-85AE40903C11}"/>
                  </a:ext>
                </a:extLst>
              </p:cNvPr>
              <p:cNvSpPr/>
              <p:nvPr/>
            </p:nvSpPr>
            <p:spPr>
              <a:xfrm>
                <a:off x="8330032" y="2251394"/>
                <a:ext cx="3400964" cy="246221"/>
              </a:xfrm>
              <a:prstGeom prst="rect">
                <a:avLst/>
              </a:prstGeom>
            </p:spPr>
            <p:txBody>
              <a:bodyPr wrap="square">
                <a:sp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ja-JP" altLang="en-US" sz="1000" b="1" i="0" u="none" strike="noStrike" kern="0" cap="none" spc="0" normalizeH="0" baseline="0" noProof="0" dirty="0">
                    <a:ln>
                      <a:noFill/>
                    </a:ln>
                    <a:solidFill>
                      <a:srgbClr val="000000">
                        <a:lumMod val="65000"/>
                        <a:lumOff val="3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第三者による数値化されたレポートの活用方法</a:t>
                </a:r>
              </a:p>
            </p:txBody>
          </p:sp>
        </p:grpSp>
        <p:sp>
          <p:nvSpPr>
            <p:cNvPr id="25" name="テキスト ボックス 3">
              <a:extLst>
                <a:ext uri="{FF2B5EF4-FFF2-40B4-BE49-F238E27FC236}">
                  <a16:creationId xmlns:a16="http://schemas.microsoft.com/office/drawing/2014/main" id="{C213BF6B-FF64-561F-CC29-49811F84614B}"/>
                </a:ext>
              </a:extLst>
            </p:cNvPr>
            <p:cNvSpPr txBox="1">
              <a:spLocks noChangeArrowheads="1"/>
            </p:cNvSpPr>
            <p:nvPr/>
          </p:nvSpPr>
          <p:spPr bwMode="auto">
            <a:xfrm>
              <a:off x="483174" y="6311663"/>
              <a:ext cx="5914084" cy="49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000000">
                      <a:lumMod val="65000"/>
                      <a:lumOff val="35000"/>
                    </a:srgbClr>
                  </a:solidFill>
                  <a:effectLst/>
                  <a:uLnTx/>
                  <a:uFillTx/>
                  <a:latin typeface="Meiryo" panose="020B0604030504040204" pitchFamily="34" charset="-128"/>
                  <a:ea typeface="Meiryo" panose="020B0604030504040204" pitchFamily="34" charset="-128"/>
                  <a:cs typeface="+mn-cs"/>
                </a:rPr>
                <a:t>昨今、取引先や親会社からセキュリティ対策が適切にできているか確認が入るケースが増加。参考資料として、</a:t>
              </a:r>
              <a:r>
                <a:rPr lang="ja-JP" altLang="en-US" sz="900" kern="0" dirty="0">
                  <a:solidFill>
                    <a:srgbClr val="000000">
                      <a:lumMod val="65000"/>
                      <a:lumOff val="35000"/>
                    </a:srgbClr>
                  </a:solidFill>
                  <a:latin typeface="Meiryo" panose="020B0604030504040204" pitchFamily="34" charset="-128"/>
                  <a:ea typeface="Meiryo" panose="020B0604030504040204" pitchFamily="34" charset="-128"/>
                </a:rPr>
                <a:t>診断</a:t>
              </a:r>
              <a:r>
                <a:rPr kumimoji="1" lang="ja-JP" altLang="en-US" sz="900" b="0" i="0" u="none" strike="noStrike" kern="0" cap="none" spc="0" normalizeH="0" baseline="0" noProof="0" dirty="0">
                  <a:ln>
                    <a:noFill/>
                  </a:ln>
                  <a:solidFill>
                    <a:srgbClr val="000000">
                      <a:lumMod val="65000"/>
                      <a:lumOff val="35000"/>
                    </a:srgbClr>
                  </a:solidFill>
                  <a:effectLst/>
                  <a:uLnTx/>
                  <a:uFillTx/>
                  <a:latin typeface="Meiryo" panose="020B0604030504040204" pitchFamily="34" charset="-128"/>
                  <a:ea typeface="Meiryo" panose="020B0604030504040204" pitchFamily="34" charset="-128"/>
                  <a:cs typeface="+mn-cs"/>
                </a:rPr>
                <a:t>レポートを見せることで、どのくらい対策ができているのかアピールすることが可能。</a:t>
              </a:r>
            </a:p>
          </p:txBody>
        </p:sp>
      </p:grpSp>
    </p:spTree>
    <p:extLst>
      <p:ext uri="{BB962C8B-B14F-4D97-AF65-F5344CB8AC3E}">
        <p14:creationId xmlns:p14="http://schemas.microsoft.com/office/powerpoint/2010/main" val="120383419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808080"/>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smtClean="0">
            <a:ln>
              <a:noFill/>
            </a:ln>
            <a:solidFill>
              <a:srgbClr val="FF7C80"/>
            </a:solidFill>
            <a:effectLst/>
            <a:latin typeface="HGP創英角ｺﾞｼｯｸUB" pitchFamily="50" charset="-128"/>
            <a:ea typeface="HGP創英角ｺﾞｼｯｸUB" pitchFamily="50" charset="-128"/>
          </a:defRPr>
        </a:defPPr>
      </a:lstStyle>
    </a:spDef>
    <a:lnDef>
      <a:spPr bwMode="auto">
        <a:xfrm>
          <a:off x="0" y="0"/>
          <a:ext cx="1" cy="1"/>
        </a:xfrm>
        <a:custGeom>
          <a:avLst/>
          <a:gdLst/>
          <a:ahLst/>
          <a:cxnLst/>
          <a:rect l="0" t="0" r="0" b="0"/>
          <a:pathLst/>
        </a:custGeom>
        <a:solidFill>
          <a:srgbClr val="FFFF99"/>
        </a:solidFill>
        <a:ln w="12700" cap="flat" cmpd="sng" algn="ctr">
          <a:solidFill>
            <a:srgbClr val="808080"/>
          </a:solidFill>
          <a:prstDash val="solid"/>
          <a:round/>
          <a:headEnd type="none" w="med" len="med"/>
          <a:tailEnd type="none" w="med" len="med"/>
        </a:ln>
        <a:effectLst>
          <a:outerShdw dist="107763" dir="27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rgbClr val="FF7C80"/>
            </a:solidFill>
            <a:effectLst/>
            <a:latin typeface="HGP創英角ｺﾞｼｯｸUB" pitchFamily="50" charset="-128"/>
            <a:ea typeface="HGP創英角ｺﾞｼｯｸUB" pitchFamily="50" charset="-128"/>
          </a:defRPr>
        </a:defPPr>
      </a:lstStyle>
    </a:lnDef>
    <a:txDef>
      <a:spPr>
        <a:noFill/>
      </a:spPr>
      <a:bodyPr wrap="square" rtlCol="0">
        <a:spAutoFit/>
      </a:bodyPr>
      <a:lstStyle>
        <a:defPPr algn="l">
          <a:defRPr kumimoji="1"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7625" cmpd="dbl">
          <a:solidFill>
            <a:schemeClr val="bg1">
              <a:lumMod val="75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1100" b="1" dirty="0" smtClean="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_x8ca9__x58f2__x5e97_ xmlns="79ee9245-d882-4ddc-9b39-e6678e7416f0" xsi:nil="true"/>
    <SharedWithUsers xmlns="f8486722-456f-4c86-9af7-b8b16200fae9">
      <UserInfo>
        <DisplayName/>
        <AccountId xsi:nil="true"/>
        <AccountType/>
      </UserInfo>
    </SharedWithUsers>
    <MediaLengthInSeconds xmlns="79ee9245-d882-4ddc-9b39-e6678e7416f0" xsi:nil="true"/>
    <_x6570__x5024_ xmlns="79ee9245-d882-4ddc-9b39-e6678e7416f0" xsi:nil="true"/>
  </documentManagement>
</p:properties>
</file>

<file path=customXml/item3.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5" ma:contentTypeDescription="新しいドキュメントを作成します。" ma:contentTypeScope="" ma:versionID="40a3c7f8c06d9d7f208ce6598501acf8">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459ccba2d6293dcf1e0a9da6c9e5570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D853C-BCCC-4C47-A202-27828329FF14}">
  <ds:schemaRefs>
    <ds:schemaRef ds:uri="http://schemas.microsoft.com/sharepoint/v3/contenttype/forms"/>
  </ds:schemaRefs>
</ds:datastoreItem>
</file>

<file path=customXml/itemProps2.xml><?xml version="1.0" encoding="utf-8"?>
<ds:datastoreItem xmlns:ds="http://schemas.openxmlformats.org/officeDocument/2006/customXml" ds:itemID="{46E11D3D-F147-41F9-B519-700BE71C9EA0}">
  <ds:schemaRefs>
    <ds:schemaRef ds:uri="79ee9245-d882-4ddc-9b39-e6678e7416f0"/>
    <ds:schemaRef ds:uri="f8486722-456f-4c86-9af7-b8b16200fa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DE81AB1-A84A-4030-A7DD-07F4EBA3AB3E}">
  <ds:schemaRefs>
    <ds:schemaRef ds:uri="office.server.policy"/>
  </ds:schemaRefs>
</ds:datastoreItem>
</file>

<file path=customXml/itemProps4.xml><?xml version="1.0" encoding="utf-8"?>
<ds:datastoreItem xmlns:ds="http://schemas.openxmlformats.org/officeDocument/2006/customXml" ds:itemID="{E9FC3AC6-FF8E-4B47-9DC1-0EE0E00DE85D}">
  <ds:schemaRefs>
    <ds:schemaRef ds:uri="79ee9245-d882-4ddc-9b39-e6678e7416f0"/>
    <ds:schemaRef ds:uri="f8486722-456f-4c86-9af7-b8b16200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1524</TotalTime>
  <Words>612</Words>
  <Application>Microsoft Office PowerPoint</Application>
  <PresentationFormat>A4 210 x 297 mm</PresentationFormat>
  <Paragraphs>66</Paragraphs>
  <Slides>2</Slides>
  <Notes>2</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標準デザイン</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山崎 稔充</cp:lastModifiedBy>
  <cp:revision>104</cp:revision>
  <cp:lastPrinted>2017-03-31T05:27:43Z</cp:lastPrinted>
  <dcterms:modified xsi:type="dcterms:W3CDTF">2023-07-27T09:30:14Z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y fmtid="{D5CDD505-2E9C-101B-9397-08002B2CF9AE}" pid="4" name="Order">
    <vt:r8>350400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