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60" r:id="rId6"/>
  </p:sldMasterIdLst>
  <p:notesMasterIdLst>
    <p:notesMasterId r:id="rId9"/>
  </p:notesMasterIdLst>
  <p:handoutMasterIdLst>
    <p:handoutMasterId r:id="rId10"/>
  </p:handoutMasterIdLst>
  <p:sldIdLst>
    <p:sldId id="316" r:id="rId7"/>
    <p:sldId id="317" r:id="rId8"/>
  </p:sldIdLst>
  <p:sldSz cx="6858000" cy="9906000" type="A4"/>
  <p:notesSz cx="6735763" cy="9866313"/>
  <p:defaultTextStyle>
    <a:defPPr>
      <a:defRPr lang="ja-JP"/>
    </a:defPPr>
    <a:lvl1pPr algn="ctr" rtl="0" fontAlgn="base">
      <a:spcBef>
        <a:spcPct val="0"/>
      </a:spcBef>
      <a:spcAft>
        <a:spcPct val="0"/>
      </a:spcAft>
      <a:defRPr kumimoji="1" sz="1600" kern="1200">
        <a:solidFill>
          <a:srgbClr val="FF7C80"/>
        </a:solidFill>
        <a:latin typeface="HGP創英角ｺﾞｼｯｸUB" pitchFamily="50" charset="-128"/>
        <a:ea typeface="HGP創英角ｺﾞｼｯｸUB" pitchFamily="50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sz="1600" kern="1200">
        <a:solidFill>
          <a:srgbClr val="FF7C80"/>
        </a:solidFill>
        <a:latin typeface="HGP創英角ｺﾞｼｯｸUB" pitchFamily="50" charset="-128"/>
        <a:ea typeface="HGP創英角ｺﾞｼｯｸUB" pitchFamily="50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sz="1600" kern="1200">
        <a:solidFill>
          <a:srgbClr val="FF7C80"/>
        </a:solidFill>
        <a:latin typeface="HGP創英角ｺﾞｼｯｸUB" pitchFamily="50" charset="-128"/>
        <a:ea typeface="HGP創英角ｺﾞｼｯｸUB" pitchFamily="50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sz="1600" kern="1200">
        <a:solidFill>
          <a:srgbClr val="FF7C80"/>
        </a:solidFill>
        <a:latin typeface="HGP創英角ｺﾞｼｯｸUB" pitchFamily="50" charset="-128"/>
        <a:ea typeface="HGP創英角ｺﾞｼｯｸUB" pitchFamily="50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sz="1600" kern="1200">
        <a:solidFill>
          <a:srgbClr val="FF7C80"/>
        </a:solidFill>
        <a:latin typeface="HGP創英角ｺﾞｼｯｸUB" pitchFamily="50" charset="-128"/>
        <a:ea typeface="HGP創英角ｺﾞｼｯｸUB" pitchFamily="50" charset="-128"/>
        <a:cs typeface="+mn-cs"/>
      </a:defRPr>
    </a:lvl5pPr>
    <a:lvl6pPr marL="2286000" algn="l" defTabSz="914400" rtl="0" eaLnBrk="1" latinLnBrk="0" hangingPunct="1">
      <a:defRPr kumimoji="1" sz="1600" kern="1200">
        <a:solidFill>
          <a:srgbClr val="FF7C80"/>
        </a:solidFill>
        <a:latin typeface="HGP創英角ｺﾞｼｯｸUB" pitchFamily="50" charset="-128"/>
        <a:ea typeface="HGP創英角ｺﾞｼｯｸUB" pitchFamily="50" charset="-128"/>
        <a:cs typeface="+mn-cs"/>
      </a:defRPr>
    </a:lvl6pPr>
    <a:lvl7pPr marL="2743200" algn="l" defTabSz="914400" rtl="0" eaLnBrk="1" latinLnBrk="0" hangingPunct="1">
      <a:defRPr kumimoji="1" sz="1600" kern="1200">
        <a:solidFill>
          <a:srgbClr val="FF7C80"/>
        </a:solidFill>
        <a:latin typeface="HGP創英角ｺﾞｼｯｸUB" pitchFamily="50" charset="-128"/>
        <a:ea typeface="HGP創英角ｺﾞｼｯｸUB" pitchFamily="50" charset="-128"/>
        <a:cs typeface="+mn-cs"/>
      </a:defRPr>
    </a:lvl7pPr>
    <a:lvl8pPr marL="3200400" algn="l" defTabSz="914400" rtl="0" eaLnBrk="1" latinLnBrk="0" hangingPunct="1">
      <a:defRPr kumimoji="1" sz="1600" kern="1200">
        <a:solidFill>
          <a:srgbClr val="FF7C80"/>
        </a:solidFill>
        <a:latin typeface="HGP創英角ｺﾞｼｯｸUB" pitchFamily="50" charset="-128"/>
        <a:ea typeface="HGP創英角ｺﾞｼｯｸUB" pitchFamily="50" charset="-128"/>
        <a:cs typeface="+mn-cs"/>
      </a:defRPr>
    </a:lvl8pPr>
    <a:lvl9pPr marL="3657600" algn="l" defTabSz="914400" rtl="0" eaLnBrk="1" latinLnBrk="0" hangingPunct="1">
      <a:defRPr kumimoji="1" sz="1600" kern="1200">
        <a:solidFill>
          <a:srgbClr val="FF7C80"/>
        </a:solidFill>
        <a:latin typeface="HGP創英角ｺﾞｼｯｸUB" pitchFamily="50" charset="-128"/>
        <a:ea typeface="HGP創英角ｺﾞｼｯｸUB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31" userDrawn="1">
          <p15:clr>
            <a:srgbClr val="A4A3A4"/>
          </p15:clr>
        </p15:guide>
        <p15:guide id="3" orient="horz" pos="3301" userDrawn="1">
          <p15:clr>
            <a:srgbClr val="A4A3A4"/>
          </p15:clr>
        </p15:guide>
        <p15:guide id="4" orient="horz" userDrawn="1">
          <p15:clr>
            <a:srgbClr val="A4A3A4"/>
          </p15:clr>
        </p15:guide>
        <p15:guide id="5" pos="2160" userDrawn="1">
          <p15:clr>
            <a:srgbClr val="A4A3A4"/>
          </p15:clr>
        </p15:guide>
        <p15:guide id="6" pos="164" userDrawn="1">
          <p15:clr>
            <a:srgbClr val="A4A3A4"/>
          </p15:clr>
        </p15:guide>
        <p15:guide id="8" pos="4133" userDrawn="1">
          <p15:clr>
            <a:srgbClr val="A4A3A4"/>
          </p15:clr>
        </p15:guide>
        <p15:guide id="9" pos="11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2084"/>
    <a:srgbClr val="F0F0F0"/>
    <a:srgbClr val="A711AB"/>
    <a:srgbClr val="ECD4EB"/>
    <a:srgbClr val="FFFF99"/>
    <a:srgbClr val="404040"/>
    <a:srgbClr val="5968B0"/>
    <a:srgbClr val="BFF0FF"/>
    <a:srgbClr val="B3B5B5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22B7E4-5BC9-222F-3572-5C7200E5F53B}" v="6" dt="2021-12-15T06:27:22.7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8" autoAdjust="0"/>
    <p:restoredTop sz="94335" autoAdjust="0"/>
  </p:normalViewPr>
  <p:slideViewPr>
    <p:cSldViewPr snapToGrid="0">
      <p:cViewPr varScale="1">
        <p:scale>
          <a:sx n="48" d="100"/>
          <a:sy n="48" d="100"/>
        </p:scale>
        <p:origin x="2156" y="36"/>
      </p:cViewPr>
      <p:guideLst>
        <p:guide orient="horz" pos="4231"/>
        <p:guide orient="horz" pos="3301"/>
        <p:guide orient="horz"/>
        <p:guide pos="2160"/>
        <p:guide pos="164"/>
        <p:guide pos="4133"/>
        <p:guide pos="11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0000" y="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1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0000" y="9372601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23062FBC-D171-4263-92BA-F1A0963E1285}" type="slidenum">
              <a:rPr lang="en-US">
                <a:latin typeface="メイリオ" panose="020B0604030504040204" pitchFamily="50" charset="-128"/>
                <a:ea typeface="メイリオ" panose="020B0604030504040204" pitchFamily="50" charset="-128"/>
              </a:rPr>
              <a:pPr>
                <a:defRPr/>
              </a:pPr>
              <a:t>‹#›</a:t>
            </a:fld>
            <a:endParaRPr 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56512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0000" y="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25663" y="762000"/>
            <a:ext cx="2530475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73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1" y="4724400"/>
            <a:ext cx="4953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1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0000" y="9372601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>
              <a:defRPr/>
            </a:pPr>
            <a:fld id="{2AB411FD-0C54-4B94-94F9-C26D3648E3A7}" type="slidenum">
              <a:rPr lang="en-US" altLang="ja-JP" smtClean="0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09564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メイリオ" panose="020B0604030504040204" pitchFamily="50" charset="-128"/>
        <a:ea typeface="メイリオ" panose="020B0604030504040204" pitchFamily="50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algn="l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algn="l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algn="l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algn="l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551AD54-691D-4D08-8064-48FDB740DC3A}" type="slidenum">
              <a:rPr kumimoji="1" lang="en-US" altLang="ja-JP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ja-JP" altLang="en-US" sz="1800" b="0" i="0" u="none" strike="noStrike" baseline="0" dirty="0">
              <a:solidFill>
                <a:srgbClr val="000000"/>
              </a:solidFill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67906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AB411FD-0C54-4B94-94F9-C26D3648E3A7}" type="slidenum">
              <a:rPr lang="en-US" altLang="ja-JP" smtClean="0"/>
              <a:pPr>
                <a:defRPr/>
              </a:pPr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56414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41048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2311400"/>
            <a:ext cx="6172200" cy="653732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692426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875"/>
            <a:ext cx="1543050" cy="8451850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96875"/>
            <a:ext cx="4476750" cy="8451850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6126117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DC37E-D4D7-4E87-AFFA-EEDAA9FE7A0A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082D-AE3C-45B5-9445-9F3CFF6686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37652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DC37E-D4D7-4E87-AFFA-EEDAA9FE7A0A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082D-AE3C-45B5-9445-9F3CFF6686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74650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DC37E-D4D7-4E87-AFFA-EEDAA9FE7A0A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082D-AE3C-45B5-9445-9F3CFF6686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76494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DC37E-D4D7-4E87-AFFA-EEDAA9FE7A0A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082D-AE3C-45B5-9445-9F3CFF6686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73382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DC37E-D4D7-4E87-AFFA-EEDAA9FE7A0A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082D-AE3C-45B5-9445-9F3CFF6686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36688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DC37E-D4D7-4E87-AFFA-EEDAA9FE7A0A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082D-AE3C-45B5-9445-9F3CFF6686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76925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DC37E-D4D7-4E87-AFFA-EEDAA9FE7A0A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082D-AE3C-45B5-9445-9F3CFF6686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79675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DC37E-D4D7-4E87-AFFA-EEDAA9FE7A0A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082D-AE3C-45B5-9445-9F3CFF6686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1663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42900" y="2311400"/>
            <a:ext cx="6172200" cy="6537325"/>
          </a:xfrm>
          <a:prstGeom prst="rect">
            <a:avLst/>
          </a:prstGeom>
        </p:spPr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6497960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DC37E-D4D7-4E87-AFFA-EEDAA9FE7A0A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082D-AE3C-45B5-9445-9F3CFF6686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08840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DC37E-D4D7-4E87-AFFA-EEDAA9FE7A0A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082D-AE3C-45B5-9445-9F3CFF6686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29577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DC37E-D4D7-4E87-AFFA-EEDAA9FE7A0A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082D-AE3C-45B5-9445-9F3CFF6686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2550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6365875"/>
            <a:ext cx="5829300" cy="1966913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338" y="4198938"/>
            <a:ext cx="5829300" cy="21669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93180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09900" cy="6537325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>
              <a:defRPr sz="2400"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>
              <a:defRPr sz="2000"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>
              <a:defRPr sz="1800"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>
              <a:defRPr sz="1800"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05200" y="2311400"/>
            <a:ext cx="3009900" cy="6537325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>
              <a:defRPr sz="2400"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>
              <a:defRPr sz="2000"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>
              <a:defRPr sz="1800"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>
              <a:defRPr sz="1800"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51057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738"/>
            <a:ext cx="3030538" cy="9239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663"/>
            <a:ext cx="3030538" cy="5707062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>
              <a:defRPr sz="2000"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>
              <a:defRPr sz="1800"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>
              <a:defRPr sz="1600"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>
              <a:defRPr sz="1600"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4563" y="2217738"/>
            <a:ext cx="3030537" cy="9239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4563" y="3141663"/>
            <a:ext cx="3030537" cy="5707062"/>
          </a:xfrm>
          <a:prstGeom prst="rect">
            <a:avLst/>
          </a:prstGeom>
        </p:spPr>
        <p:txBody>
          <a:bodyPr/>
          <a:lstStyle>
            <a:lvl1pPr>
              <a:defRPr sz="24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>
              <a:defRPr sz="2000"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>
              <a:defRPr sz="1800"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>
              <a:defRPr sz="1600"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>
              <a:defRPr sz="1600"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31828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875"/>
            <a:ext cx="6172200" cy="1651000"/>
          </a:xfrm>
          <a:prstGeom prst="rect">
            <a:avLst/>
          </a:prstGeom>
        </p:spPr>
        <p:txBody>
          <a:bodyPr/>
          <a:lstStyle>
            <a:lvl1pPr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341671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8661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3700"/>
            <a:ext cx="2255838" cy="1679575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3700"/>
            <a:ext cx="3833812" cy="8455025"/>
          </a:xfrm>
          <a:prstGeom prst="rect">
            <a:avLst/>
          </a:prstGeom>
        </p:spPr>
        <p:txBody>
          <a:bodyPr/>
          <a:lstStyle>
            <a:lvl1pPr>
              <a:defRPr sz="32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>
              <a:defRPr sz="2800"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>
              <a:defRPr sz="2400"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>
              <a:defRPr sz="2000"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>
              <a:defRPr sz="2000"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3275"/>
            <a:ext cx="2255838" cy="67754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4042192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934200"/>
            <a:ext cx="4114800" cy="8191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613" y="885825"/>
            <a:ext cx="4114800" cy="5943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613" y="7753350"/>
            <a:ext cx="4114800" cy="11620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11625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b="1">
          <a:solidFill>
            <a:schemeClr val="bg1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b="1">
          <a:solidFill>
            <a:schemeClr val="bg1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b="1">
          <a:solidFill>
            <a:schemeClr val="bg1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b="1">
          <a:solidFill>
            <a:schemeClr val="bg1"/>
          </a:solidFill>
          <a:latin typeface="HGP創英角ｺﾞｼｯｸUB" pitchFamily="50" charset="-128"/>
          <a:ea typeface="HGP創英角ｺﾞｼｯｸUB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b="1">
          <a:solidFill>
            <a:schemeClr val="bg1"/>
          </a:solidFill>
          <a:latin typeface="HGP創英角ｺﾞｼｯｸUB" pitchFamily="50" charset="-128"/>
          <a:ea typeface="HGP創英角ｺﾞｼｯｸUB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b="1">
          <a:solidFill>
            <a:schemeClr val="bg1"/>
          </a:solidFill>
          <a:latin typeface="HGP創英角ｺﾞｼｯｸUB" pitchFamily="50" charset="-128"/>
          <a:ea typeface="HGP創英角ｺﾞｼｯｸUB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b="1">
          <a:solidFill>
            <a:schemeClr val="bg1"/>
          </a:solidFill>
          <a:latin typeface="HGP創英角ｺﾞｼｯｸUB" pitchFamily="50" charset="-128"/>
          <a:ea typeface="HGP創英角ｺﾞｼｯｸUB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b="1">
          <a:solidFill>
            <a:schemeClr val="bg1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DC37E-D4D7-4E87-AFFA-EEDAA9FE7A0A}" type="datetimeFigureOut">
              <a:rPr kumimoji="1" lang="ja-JP" altLang="en-US" smtClean="0"/>
              <a:t>2023/7/27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5082D-AE3C-45B5-9445-9F3CFF6686D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076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5" Type="http://schemas.openxmlformats.org/officeDocument/2006/relationships/hyperlink" Target="mailto:sales@motex.co.jp" TargetMode="Externa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AutoShape 3"/>
          <p:cNvSpPr>
            <a:spLocks noChangeArrowheads="1"/>
          </p:cNvSpPr>
          <p:nvPr/>
        </p:nvSpPr>
        <p:spPr bwMode="auto">
          <a:xfrm>
            <a:off x="-13863" y="9606912"/>
            <a:ext cx="6876550" cy="299088"/>
          </a:xfrm>
          <a:prstGeom prst="roundRect">
            <a:avLst>
              <a:gd name="adj" fmla="val 505"/>
            </a:avLst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ガイドライン付属チェックリスト記載の項目に対応するためには</a:t>
            </a:r>
            <a:r>
              <a:rPr kumimoji="1" lang="en-US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…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裏面へ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-39263" y="707313"/>
            <a:ext cx="6889326" cy="984885"/>
          </a:xfrm>
          <a:prstGeom prst="rect">
            <a:avLst/>
          </a:prstGeom>
          <a:ln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自工会部工会・サイバーセキュリティ</a:t>
            </a:r>
            <a:endParaRPr kumimoji="1" lang="en-US" altLang="ja-JP" sz="2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ガイドラインへの対策できていますか？</a:t>
            </a:r>
          </a:p>
        </p:txBody>
      </p:sp>
      <p:pic>
        <p:nvPicPr>
          <p:cNvPr id="3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58290" y1="19512" x2="58290" y2="19512"/>
                        <a14:foregroundMark x1="71503" y1="12195" x2="71503" y2="12195"/>
                        <a14:foregroundMark x1="85492" y1="24390" x2="85492" y2="2439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7309" y="-476"/>
            <a:ext cx="1213295" cy="3866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C44C6FCC-99B4-676E-F99F-8F15EC7677C3}"/>
              </a:ext>
            </a:extLst>
          </p:cNvPr>
          <p:cNvSpPr txBox="1"/>
          <p:nvPr/>
        </p:nvSpPr>
        <p:spPr>
          <a:xfrm>
            <a:off x="0" y="5499185"/>
            <a:ext cx="6850063" cy="830997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経済産業省が、工場システムのセキュリティ対策を実施する上で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参考となるような考え方やステップを示すべく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セキュリティガイドラインを</a:t>
            </a:r>
            <a:r>
              <a:rPr kumimoji="1" lang="en-US" altLang="ja-JP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2022</a:t>
            </a:r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r>
              <a:rPr kumimoji="1" lang="en-US" altLang="ja-JP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11</a:t>
            </a:r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月に策定！</a:t>
            </a:r>
            <a:endParaRPr kumimoji="1" lang="en-US" altLang="ja-JP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CB15336D-D6CB-96DB-75F8-3A2B11C722EB}"/>
              </a:ext>
            </a:extLst>
          </p:cNvPr>
          <p:cNvSpPr/>
          <p:nvPr/>
        </p:nvSpPr>
        <p:spPr>
          <a:xfrm>
            <a:off x="177102" y="6437789"/>
            <a:ext cx="6494620" cy="3040371"/>
          </a:xfrm>
          <a:prstGeom prst="rect">
            <a:avLst/>
          </a:prstGeom>
          <a:noFill/>
          <a:ln>
            <a:solidFill>
              <a:srgbClr val="A711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973" name="正方形/長方形 82972">
            <a:extLst>
              <a:ext uri="{FF2B5EF4-FFF2-40B4-BE49-F238E27FC236}">
                <a16:creationId xmlns:a16="http://schemas.microsoft.com/office/drawing/2014/main" id="{1B5F813D-AEC4-F0D9-6CFF-5BB82B8F51E4}"/>
              </a:ext>
            </a:extLst>
          </p:cNvPr>
          <p:cNvSpPr/>
          <p:nvPr/>
        </p:nvSpPr>
        <p:spPr bwMode="auto">
          <a:xfrm>
            <a:off x="-10611" y="402893"/>
            <a:ext cx="6879600" cy="1254208"/>
          </a:xfrm>
          <a:prstGeom prst="rect">
            <a:avLst/>
          </a:prstGeom>
          <a:solidFill>
            <a:srgbClr val="7030A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82974" name="正方形/長方形 82973">
            <a:extLst>
              <a:ext uri="{FF2B5EF4-FFF2-40B4-BE49-F238E27FC236}">
                <a16:creationId xmlns:a16="http://schemas.microsoft.com/office/drawing/2014/main" id="{ECED5FE3-1650-0AC1-8476-18B3A33BB773}"/>
              </a:ext>
            </a:extLst>
          </p:cNvPr>
          <p:cNvSpPr/>
          <p:nvPr/>
        </p:nvSpPr>
        <p:spPr>
          <a:xfrm>
            <a:off x="0" y="901078"/>
            <a:ext cx="6889326" cy="646331"/>
          </a:xfrm>
          <a:prstGeom prst="rect">
            <a:avLst/>
          </a:prstGeom>
          <a:ln>
            <a:noFill/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工場システムにおけるサイバー・フィジカル・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セキュリティ対策ガイドラインへの対策できていますか？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7B300256-59A4-C74C-F90A-1B8327B30D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79" y="36601"/>
            <a:ext cx="965993" cy="1221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テキスト ボックス 3">
            <a:extLst>
              <a:ext uri="{FF2B5EF4-FFF2-40B4-BE49-F238E27FC236}">
                <a16:creationId xmlns:a16="http://schemas.microsoft.com/office/drawing/2014/main" id="{75E3E71C-ABED-C12D-2784-361EBA8872D0}"/>
              </a:ext>
            </a:extLst>
          </p:cNvPr>
          <p:cNvSpPr txBox="1"/>
          <p:nvPr/>
        </p:nvSpPr>
        <p:spPr>
          <a:xfrm>
            <a:off x="-82474" y="209666"/>
            <a:ext cx="1256628" cy="64325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游ゴシック" panose="020F0502020204030204"/>
              </a:defRPr>
            </a:lvl1pPr>
            <a:lvl2pPr marL="4572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游ゴシック" panose="020F0502020204030204"/>
              </a:defRPr>
            </a:lvl2pPr>
            <a:lvl3pPr marL="9144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游ゴシック" panose="020F0502020204030204"/>
              </a:defRPr>
            </a:lvl3pPr>
            <a:lvl4pPr marL="13716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游ゴシック" panose="020F0502020204030204"/>
              </a:defRPr>
            </a:lvl4pPr>
            <a:lvl5pPr marL="18288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游ゴシック" panose="020F0502020204030204"/>
              </a:defRPr>
            </a:lvl5pPr>
            <a:lvl6pPr marL="22860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游ゴシック" panose="020F0502020204030204"/>
              </a:defRPr>
            </a:lvl6pPr>
            <a:lvl7pPr marL="27432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游ゴシック" panose="020F0502020204030204"/>
              </a:defRPr>
            </a:lvl7pPr>
            <a:lvl8pPr marL="32004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游ゴシック" panose="020F0502020204030204"/>
              </a:defRPr>
            </a:lvl8pPr>
            <a:lvl9pPr marL="3657600" algn="l" defTabSz="457200" rtl="0" eaLnBrk="1" latinLnBrk="0" hangingPunct="1">
              <a:defRPr sz="1800" kern="1200">
                <a:solidFill>
                  <a:sysClr val="windowText" lastClr="000000"/>
                </a:solidFill>
                <a:latin typeface="游ゴシック" panose="020F0502020204030204"/>
              </a:defRPr>
            </a:lvl9pPr>
          </a:lstStyle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昨年度</a:t>
            </a:r>
            <a:endParaRPr kumimoji="1" lang="en-US" altLang="ja-JP" sz="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ctr" defTabSz="914400" rtl="0" eaLnBrk="1" fontAlgn="auto" latinLnBrk="0" hangingPunct="1"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1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製造</a:t>
            </a:r>
            <a:r>
              <a:rPr kumimoji="1" lang="ja-JP" altLang="en-US" sz="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業導入社数</a:t>
            </a:r>
            <a:endParaRPr kumimoji="1" lang="en-US" altLang="ja-JP" sz="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ctr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b="1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593</a:t>
            </a:r>
            <a:r>
              <a:rPr kumimoji="1" lang="ja-JP" altLang="en-US" sz="1000" b="1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件</a:t>
            </a:r>
            <a:endParaRPr kumimoji="1" lang="en-US" altLang="ja-JP" sz="16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100A5B55-124A-F9C2-49A5-18B160BFCB6C}"/>
              </a:ext>
            </a:extLst>
          </p:cNvPr>
          <p:cNvSpPr/>
          <p:nvPr/>
        </p:nvSpPr>
        <p:spPr>
          <a:xfrm>
            <a:off x="195473" y="1866720"/>
            <a:ext cx="2204731" cy="343924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～工場システム環境の変化～</a:t>
            </a:r>
            <a:endParaRPr kumimoji="1" lang="ja-JP" alt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399F2D61-8457-26A7-1FB7-475C77C69C19}"/>
              </a:ext>
            </a:extLst>
          </p:cNvPr>
          <p:cNvSpPr txBox="1"/>
          <p:nvPr/>
        </p:nvSpPr>
        <p:spPr>
          <a:xfrm>
            <a:off x="267732" y="2321504"/>
            <a:ext cx="6313359" cy="13580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ja-JP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en-US" altLang="ja-JP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IoT</a:t>
            </a:r>
            <a:r>
              <a:rPr lang="ja-JP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化によるクローズド環境からの脱却</a:t>
            </a:r>
            <a:endParaRPr lang="en-US" altLang="ja-JP" sz="1400" b="1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ct val="150000"/>
              </a:lnSpc>
            </a:pPr>
            <a:r>
              <a:rPr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■</a:t>
            </a:r>
            <a:r>
              <a: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DX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化によるクラウド利用 </a:t>
            </a:r>
            <a:r>
              <a: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/ 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管理デバイスの増加</a:t>
            </a:r>
            <a:endParaRPr lang="en-US" altLang="ja-JP" sz="1400" b="1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ct val="150000"/>
              </a:lnSpc>
            </a:pPr>
            <a:r>
              <a:rPr lang="ja-JP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サプライチェーン</a:t>
            </a:r>
            <a:r>
              <a:rPr kumimoji="1" lang="ja-JP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リスク管理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algn="l">
              <a:lnSpc>
                <a:spcPct val="150000"/>
              </a:lnSpc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■セキュリティ対策の要求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17" name="Picture 2" descr="下請けのイラスト">
            <a:extLst>
              <a:ext uri="{FF2B5EF4-FFF2-40B4-BE49-F238E27FC236}">
                <a16:creationId xmlns:a16="http://schemas.microsoft.com/office/drawing/2014/main" id="{BF0A0F1A-97DE-F850-5A98-A82AC845BB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5382" y="2101385"/>
            <a:ext cx="2446783" cy="176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CAEF60D-A5A1-3890-FBCE-D7650E094414}"/>
              </a:ext>
            </a:extLst>
          </p:cNvPr>
          <p:cNvSpPr txBox="1"/>
          <p:nvPr/>
        </p:nvSpPr>
        <p:spPr>
          <a:xfrm>
            <a:off x="300272" y="3752868"/>
            <a:ext cx="6451893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black">
                    <a:lumMod val="75000"/>
                    <a:lumOff val="25000"/>
                  </a:prst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昨今、</a:t>
            </a:r>
            <a:r>
              <a:rPr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セキュリティ対策を要求</a:t>
            </a:r>
            <a:r>
              <a:rPr lang="ja-JP" altLang="en-US" sz="1400" b="1" dirty="0">
                <a:solidFill>
                  <a:prstClr val="black">
                    <a:lumMod val="75000"/>
                    <a:lumOff val="25000"/>
                  </a:prst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されるケースが増えております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graphicFrame>
        <p:nvGraphicFramePr>
          <p:cNvPr id="18" name="表 7">
            <a:extLst>
              <a:ext uri="{FF2B5EF4-FFF2-40B4-BE49-F238E27FC236}">
                <a16:creationId xmlns:a16="http://schemas.microsoft.com/office/drawing/2014/main" id="{69945927-1C88-4697-0EC0-70C587D666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4551702"/>
              </p:ext>
            </p:extLst>
          </p:nvPr>
        </p:nvGraphicFramePr>
        <p:xfrm>
          <a:off x="532810" y="4241113"/>
          <a:ext cx="5823706" cy="10899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5443">
                  <a:extLst>
                    <a:ext uri="{9D8B030D-6E8A-4147-A177-3AD203B41FA5}">
                      <a16:colId xmlns:a16="http://schemas.microsoft.com/office/drawing/2014/main" val="1586324399"/>
                    </a:ext>
                  </a:extLst>
                </a:gridCol>
                <a:gridCol w="1948263">
                  <a:extLst>
                    <a:ext uri="{9D8B030D-6E8A-4147-A177-3AD203B41FA5}">
                      <a16:colId xmlns:a16="http://schemas.microsoft.com/office/drawing/2014/main" val="3593248509"/>
                    </a:ext>
                  </a:extLst>
                </a:gridCol>
              </a:tblGrid>
              <a:tr h="430876">
                <a:tc>
                  <a:txBody>
                    <a:bodyPr/>
                    <a:lstStyle/>
                    <a:p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✓</a:t>
                      </a:r>
                      <a:r>
                        <a:rPr kumimoji="1" lang="ja-JP" altLang="en-US" sz="1200" b="1" i="0" u="none" strike="noStrike" kern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法規制、標準規格、ガイドライン準拠に関わる要件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D4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✓</a:t>
                      </a:r>
                      <a:r>
                        <a:rPr kumimoji="1" lang="ja-JP" altLang="en-US" sz="1200" b="1" i="0" u="none" strike="noStrike" kern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市場・顧客からの要求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D4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3794128"/>
                  </a:ext>
                </a:extLst>
              </a:tr>
              <a:tr h="329531">
                <a:tc>
                  <a:txBody>
                    <a:bodyPr/>
                    <a:lstStyle/>
                    <a:p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✓</a:t>
                      </a:r>
                      <a:r>
                        <a:rPr kumimoji="1" lang="ja-JP" altLang="en-US" sz="1200" b="1" i="0" u="none" strike="noStrike" kern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国・⾃治体からの要求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D4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✓</a:t>
                      </a:r>
                      <a:r>
                        <a:rPr kumimoji="1" lang="ja-JP" altLang="en-US" sz="1200" b="1" i="0" u="none" strike="noStrike" kern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取引先からの要求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D4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4315377"/>
                  </a:ext>
                </a:extLst>
              </a:tr>
              <a:tr h="329531">
                <a:tc>
                  <a:txBody>
                    <a:bodyPr/>
                    <a:lstStyle/>
                    <a:p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✓</a:t>
                      </a:r>
                      <a:r>
                        <a:rPr kumimoji="1" lang="ja-JP" altLang="en-US" sz="1200" b="1" i="0" u="none" strike="noStrike" kern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産業界からの要求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D4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>
                              <a:lumMod val="75000"/>
                              <a:lumOff val="25000"/>
                            </a:prstClr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✓</a:t>
                      </a:r>
                      <a:r>
                        <a:rPr kumimoji="1" lang="ja-JP" altLang="en-US" sz="1200" b="1" i="0" u="none" strike="noStrike" kern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出資者からの要求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D4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9093346"/>
                  </a:ext>
                </a:extLst>
              </a:tr>
            </a:tbl>
          </a:graphicData>
        </a:graphic>
      </p:graphicFrame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F7A40010-41B6-C150-8112-46EB32CE6A47}"/>
              </a:ext>
            </a:extLst>
          </p:cNvPr>
          <p:cNvSpPr txBox="1"/>
          <p:nvPr/>
        </p:nvSpPr>
        <p:spPr>
          <a:xfrm>
            <a:off x="275307" y="6438943"/>
            <a:ext cx="6451893" cy="47320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800" b="1" dirty="0">
                <a:solidFill>
                  <a:prstClr val="black">
                    <a:lumMod val="75000"/>
                    <a:lumOff val="25000"/>
                  </a:prst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では、いま必要なセキュリティ対策とは？</a:t>
            </a:r>
            <a:endParaRPr kumimoji="1" lang="en-US" altLang="ja-JP" sz="1800" b="1" i="0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577452AA-1B14-5465-4EDD-C02A49F6A8A3}"/>
              </a:ext>
            </a:extLst>
          </p:cNvPr>
          <p:cNvSpPr txBox="1"/>
          <p:nvPr/>
        </p:nvSpPr>
        <p:spPr>
          <a:xfrm>
            <a:off x="344573" y="6958557"/>
            <a:ext cx="6313359" cy="240739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ja-JP" altLang="en-US" sz="1450" b="1" i="0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■</a:t>
            </a:r>
            <a:r>
              <a:rPr lang="ja-JP" altLang="en-US" sz="145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運用的対策（システム関連等）</a:t>
            </a:r>
            <a:endParaRPr kumimoji="1" lang="en-US" altLang="ja-JP" sz="1450" b="1" i="0" u="sng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algn="l">
              <a:lnSpc>
                <a:spcPct val="150000"/>
              </a:lnSpc>
            </a:pPr>
            <a:r>
              <a:rPr kumimoji="1" lang="ja-JP" altLang="en-US" sz="145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</a:t>
            </a:r>
            <a:r>
              <a:rPr kumimoji="1" lang="ja-JP" altLang="en-US" sz="145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・ネットワークに接続することによるセキュリティリスクへの対処</a:t>
            </a:r>
            <a:endParaRPr kumimoji="1" lang="en-US" altLang="ja-JP" sz="145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algn="l">
              <a:lnSpc>
                <a:spcPct val="150000"/>
              </a:lnSpc>
            </a:pPr>
            <a:r>
              <a:rPr kumimoji="1" lang="ja-JP" altLang="en-US" sz="145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　　→システムへの侵入防止、脆弱性への</a:t>
            </a:r>
            <a:r>
              <a:rPr lang="ja-JP" altLang="en-US" sz="145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対応</a:t>
            </a:r>
            <a:endParaRPr kumimoji="1" lang="en-US" altLang="ja-JP" sz="145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algn="l">
              <a:lnSpc>
                <a:spcPct val="150000"/>
              </a:lnSpc>
            </a:pPr>
            <a:r>
              <a:rPr lang="ja-JP" altLang="en-US" sz="14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■</a:t>
            </a:r>
            <a:r>
              <a:rPr lang="ja-JP" altLang="en-US" sz="145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技術的対策</a:t>
            </a:r>
            <a:endParaRPr lang="en-US" altLang="ja-JP" sz="1450" b="1" u="sng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ct val="150000"/>
              </a:lnSpc>
            </a:pPr>
            <a:r>
              <a:rPr lang="ja-JP" altLang="en-US" sz="14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45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・最新の脅威にも対応できるプログラムやサービスの導入</a:t>
            </a:r>
            <a:endParaRPr lang="en-US" altLang="ja-JP" sz="1450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ct val="150000"/>
              </a:lnSpc>
            </a:pPr>
            <a:r>
              <a:rPr kumimoji="1" lang="ja-JP" altLang="en-US" sz="1450" b="1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■</a:t>
            </a:r>
            <a:r>
              <a:rPr kumimoji="1" lang="ja-JP" altLang="en-US" sz="1450" b="1" i="0" u="sng" strike="noStrike" kern="1200" cap="none" spc="0" normalizeH="0" baseline="0" noProof="0" dirty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工場システムサプライチェーン管理</a:t>
            </a:r>
            <a:endParaRPr kumimoji="1" lang="en-US" altLang="ja-JP" sz="1450" b="1" i="0" u="sng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algn="l">
              <a:lnSpc>
                <a:spcPct val="150000"/>
              </a:lnSpc>
            </a:pPr>
            <a:r>
              <a:rPr lang="ja-JP" altLang="en-US" sz="14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450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・自社だけでなく、</a:t>
            </a:r>
            <a:r>
              <a:rPr kumimoji="1" lang="ja-JP" altLang="en-US" sz="1450" dirty="0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協力会社や生産子会社経由の攻撃への対策</a:t>
            </a:r>
            <a:endParaRPr kumimoji="1" lang="en-US" altLang="ja-JP" sz="145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884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10E85650-6300-C2BE-0471-E50AD5164BAB}"/>
              </a:ext>
            </a:extLst>
          </p:cNvPr>
          <p:cNvSpPr/>
          <p:nvPr/>
        </p:nvSpPr>
        <p:spPr>
          <a:xfrm>
            <a:off x="124636" y="5666518"/>
            <a:ext cx="6667253" cy="2373431"/>
          </a:xfrm>
          <a:prstGeom prst="rect">
            <a:avLst/>
          </a:prstGeom>
          <a:solidFill>
            <a:srgbClr val="ECD4EB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3BBEF957-9250-E733-B30F-3F848C62FD9A}"/>
              </a:ext>
            </a:extLst>
          </p:cNvPr>
          <p:cNvSpPr/>
          <p:nvPr/>
        </p:nvSpPr>
        <p:spPr>
          <a:xfrm>
            <a:off x="105147" y="3053057"/>
            <a:ext cx="6667253" cy="2362789"/>
          </a:xfrm>
          <a:prstGeom prst="rect">
            <a:avLst/>
          </a:prstGeom>
          <a:solidFill>
            <a:srgbClr val="ECD4EB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9D265D4-101E-82C6-2BE4-DDEC3AF4A413}"/>
              </a:ext>
            </a:extLst>
          </p:cNvPr>
          <p:cNvSpPr txBox="1"/>
          <p:nvPr/>
        </p:nvSpPr>
        <p:spPr>
          <a:xfrm>
            <a:off x="130273" y="8602903"/>
            <a:ext cx="264687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9pPr>
          </a:lstStyle>
          <a:p>
            <a:r>
              <a:rPr kumimoji="1" lang="ja-JP" altLang="en-US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エムオーテックス株式会社</a:t>
            </a:r>
          </a:p>
        </p:txBody>
      </p:sp>
      <p:sp>
        <p:nvSpPr>
          <p:cNvPr id="3" name="テキスト ボックス 51">
            <a:extLst>
              <a:ext uri="{FF2B5EF4-FFF2-40B4-BE49-F238E27FC236}">
                <a16:creationId xmlns:a16="http://schemas.microsoft.com/office/drawing/2014/main" id="{D6E94187-5113-F93A-0550-57AF58DF6E27}"/>
              </a:ext>
            </a:extLst>
          </p:cNvPr>
          <p:cNvSpPr txBox="1"/>
          <p:nvPr/>
        </p:nvSpPr>
        <p:spPr>
          <a:xfrm>
            <a:off x="2640555" y="8679443"/>
            <a:ext cx="15183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9pPr>
          </a:lstStyle>
          <a:p>
            <a:pPr algn="l"/>
            <a:r>
              <a:rPr kumimoji="1" lang="ja-JP" altLang="en-US" sz="8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●お問い合わせ窓口：営業部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FA7371-99E0-84E5-2072-2CDCD5AF1840}"/>
              </a:ext>
            </a:extLst>
          </p:cNvPr>
          <p:cNvSpPr/>
          <p:nvPr/>
        </p:nvSpPr>
        <p:spPr>
          <a:xfrm>
            <a:off x="-7058" y="8896961"/>
            <a:ext cx="4509047" cy="86177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ja-JP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9pPr>
          </a:lstStyle>
          <a:p>
            <a:pPr algn="l">
              <a:lnSpc>
                <a:spcPts val="1200"/>
              </a:lnSpc>
            </a:pPr>
            <a:r>
              <a:rPr lang="en-US" altLang="ja-JP" sz="8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8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大　阪</a:t>
            </a:r>
            <a:r>
              <a:rPr lang="en-US" altLang="ja-JP" sz="8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〒</a:t>
            </a: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532-0011 </a:t>
            </a:r>
            <a:r>
              <a:rPr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大阪市淀川区西中島</a:t>
            </a: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5-12-12</a:t>
            </a:r>
            <a:r>
              <a:rPr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エムオーテックス新大阪ビル</a:t>
            </a:r>
            <a:endParaRPr lang="en-US" altLang="ja-JP" sz="8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l">
              <a:lnSpc>
                <a:spcPts val="1200"/>
              </a:lnSpc>
            </a:pPr>
            <a:r>
              <a:rPr lang="en-US" altLang="ja-JP" sz="8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8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東　京</a:t>
            </a:r>
            <a:r>
              <a:rPr lang="en-US" altLang="ja-JP" sz="8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〒</a:t>
            </a: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108-0073</a:t>
            </a:r>
            <a:r>
              <a:rPr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東京都港区三田</a:t>
            </a: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3-5-19 </a:t>
            </a:r>
            <a:r>
              <a:rPr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住友不動産東京三田ガーデンタワー</a:t>
            </a: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22F</a:t>
            </a:r>
          </a:p>
          <a:p>
            <a:pPr algn="l">
              <a:lnSpc>
                <a:spcPts val="1200"/>
              </a:lnSpc>
            </a:pPr>
            <a:r>
              <a:rPr lang="en-US" altLang="ja-JP" sz="8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8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名古屋</a:t>
            </a:r>
            <a:r>
              <a:rPr lang="en-US" altLang="ja-JP" sz="8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〒</a:t>
            </a: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460-0003 </a:t>
            </a:r>
            <a:r>
              <a:rPr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名古屋市中区錦</a:t>
            </a: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1-11-11</a:t>
            </a:r>
            <a:r>
              <a:rPr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名古屋インターシティ</a:t>
            </a: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3F</a:t>
            </a:r>
          </a:p>
          <a:p>
            <a:pPr algn="l">
              <a:lnSpc>
                <a:spcPts val="1200"/>
              </a:lnSpc>
            </a:pPr>
            <a:r>
              <a:rPr lang="en-US" altLang="ja-JP" sz="8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8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九　州</a:t>
            </a:r>
            <a:r>
              <a:rPr lang="en-US" altLang="ja-JP" sz="80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  <a:r>
              <a:rPr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〒</a:t>
            </a: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812-0011</a:t>
            </a:r>
            <a:r>
              <a:rPr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福岡市博多区博多駅前</a:t>
            </a: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1-15-20</a:t>
            </a:r>
            <a:r>
              <a:rPr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NMF</a:t>
            </a:r>
            <a:r>
              <a:rPr lang="ja-JP" altLang="en-US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博多駅前ビル</a:t>
            </a:r>
            <a:r>
              <a:rPr lang="en-US" altLang="ja-JP" sz="8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2F</a:t>
            </a:r>
          </a:p>
          <a:p>
            <a:pPr algn="l">
              <a:lnSpc>
                <a:spcPts val="1200"/>
              </a:lnSpc>
            </a:pPr>
            <a:r>
              <a:rPr lang="en-US" altLang="ja-JP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06-6308-8980</a:t>
            </a:r>
            <a:r>
              <a:rPr lang="en-US" altLang="ja-JP" sz="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lang="ja-JP" altLang="en-US" sz="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大阪・九州</a:t>
            </a:r>
            <a:r>
              <a:rPr lang="en-US" altLang="ja-JP" sz="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r>
              <a:rPr lang="ja-JP" altLang="en-US" sz="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03-3455-1811</a:t>
            </a:r>
            <a:r>
              <a:rPr lang="en-US" altLang="ja-JP" sz="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lang="ja-JP" altLang="en-US" sz="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東京</a:t>
            </a:r>
            <a:r>
              <a:rPr lang="en-US" altLang="ja-JP" sz="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r>
              <a:rPr lang="ja-JP" altLang="en-US" sz="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en-US" altLang="ja-JP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052-253-7346</a:t>
            </a:r>
            <a:r>
              <a:rPr lang="en-US" altLang="ja-JP" sz="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lang="ja-JP" altLang="en-US" sz="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名古屋</a:t>
            </a:r>
            <a:r>
              <a:rPr lang="en-US" altLang="ja-JP" sz="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FEA5ED79-9B30-349F-13E4-26F10C08DF6C}"/>
              </a:ext>
            </a:extLst>
          </p:cNvPr>
          <p:cNvSpPr/>
          <p:nvPr/>
        </p:nvSpPr>
        <p:spPr>
          <a:xfrm>
            <a:off x="4158919" y="8577588"/>
            <a:ext cx="2584218" cy="1134631"/>
          </a:xfrm>
          <a:prstGeom prst="roundRect">
            <a:avLst>
              <a:gd name="adj" fmla="val 7297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B8EF0F1-A6EA-854B-50F7-4C9E9691CE35}"/>
              </a:ext>
            </a:extLst>
          </p:cNvPr>
          <p:cNvSpPr txBox="1"/>
          <p:nvPr/>
        </p:nvSpPr>
        <p:spPr>
          <a:xfrm>
            <a:off x="4177255" y="8641517"/>
            <a:ext cx="90281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sz="1600" kern="1200">
                <a:solidFill>
                  <a:srgbClr val="FF7C80"/>
                </a:solidFill>
                <a:latin typeface="HGP創英角ｺﾞｼｯｸUB" pitchFamily="50" charset="-128"/>
                <a:ea typeface="HGP創英角ｺﾞｼｯｸUB" pitchFamily="50" charset="-128"/>
                <a:cs typeface="+mn-cs"/>
              </a:defRPr>
            </a:lvl9pPr>
          </a:lstStyle>
          <a:p>
            <a:pPr algn="l"/>
            <a:r>
              <a:rPr kumimoji="1" lang="ja-JP" altLang="en-US" sz="700" b="1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●お問い合わせ先</a:t>
            </a:r>
          </a:p>
        </p:txBody>
      </p:sp>
      <p:sp>
        <p:nvSpPr>
          <p:cNvPr id="73" name="正方形/長方形 72">
            <a:extLst>
              <a:ext uri="{FF2B5EF4-FFF2-40B4-BE49-F238E27FC236}">
                <a16:creationId xmlns:a16="http://schemas.microsoft.com/office/drawing/2014/main" id="{E387FBB7-36E1-7A4A-AA08-26E56F97CE64}"/>
              </a:ext>
            </a:extLst>
          </p:cNvPr>
          <p:cNvSpPr/>
          <p:nvPr/>
        </p:nvSpPr>
        <p:spPr>
          <a:xfrm>
            <a:off x="-55945" y="9726480"/>
            <a:ext cx="4100564" cy="215444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ja-JP" sz="800" b="0" i="0" u="none" strike="noStrike" cap="none" normalizeH="0" baseline="0" dirty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© MOTEX Inc.</a:t>
            </a:r>
          </a:p>
        </p:txBody>
      </p:sp>
      <p:pic>
        <p:nvPicPr>
          <p:cNvPr id="49" name="図 48">
            <a:extLst>
              <a:ext uri="{FF2B5EF4-FFF2-40B4-BE49-F238E27FC236}">
                <a16:creationId xmlns:a16="http://schemas.microsoft.com/office/drawing/2014/main" id="{72C98074-EEDF-5097-E9E7-F25ADFA38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228" y="7038301"/>
            <a:ext cx="2060783" cy="387427"/>
          </a:xfrm>
          <a:prstGeom prst="rect">
            <a:avLst/>
          </a:prstGeom>
        </p:spPr>
      </p:pic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8DE71FED-0A75-EE9B-B067-25905B04F01C}"/>
              </a:ext>
            </a:extLst>
          </p:cNvPr>
          <p:cNvSpPr txBox="1"/>
          <p:nvPr/>
        </p:nvSpPr>
        <p:spPr>
          <a:xfrm>
            <a:off x="210054" y="7512408"/>
            <a:ext cx="336373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9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グループレポーティング</a:t>
            </a: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診断パッケージ</a:t>
            </a:r>
          </a:p>
        </p:txBody>
      </p:sp>
      <p:pic>
        <p:nvPicPr>
          <p:cNvPr id="60" name="図 59">
            <a:extLst>
              <a:ext uri="{FF2B5EF4-FFF2-40B4-BE49-F238E27FC236}">
                <a16:creationId xmlns:a16="http://schemas.microsoft.com/office/drawing/2014/main" id="{24DB9148-88C8-61C3-4BF4-5DB2240159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9228" y="4394406"/>
            <a:ext cx="2018303" cy="431919"/>
          </a:xfrm>
          <a:prstGeom prst="rect">
            <a:avLst/>
          </a:prstGeom>
        </p:spPr>
      </p:pic>
      <p:pic>
        <p:nvPicPr>
          <p:cNvPr id="64" name="図 63">
            <a:extLst>
              <a:ext uri="{FF2B5EF4-FFF2-40B4-BE49-F238E27FC236}">
                <a16:creationId xmlns:a16="http://schemas.microsoft.com/office/drawing/2014/main" id="{2CE39C8E-3C2D-86B6-C270-269854E0C5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324" y="4412889"/>
            <a:ext cx="2100802" cy="394951"/>
          </a:xfrm>
          <a:prstGeom prst="rect">
            <a:avLst/>
          </a:prstGeom>
        </p:spPr>
      </p:pic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BE4F6579-B21C-259C-6F68-EB3801D7B2D3}"/>
              </a:ext>
            </a:extLst>
          </p:cNvPr>
          <p:cNvSpPr txBox="1"/>
          <p:nvPr/>
        </p:nvSpPr>
        <p:spPr>
          <a:xfrm>
            <a:off x="3539942" y="4088206"/>
            <a:ext cx="3232479" cy="2616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EDR</a:t>
            </a: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利用が困難な工場も導入可能</a:t>
            </a:r>
            <a:r>
              <a:rPr kumimoji="1" lang="ja-JP" altLang="en-US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</a:t>
            </a:r>
            <a:r>
              <a:rPr kumimoji="1" lang="en-US" altLang="ja-JP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NDR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B9607DA6-6B20-C924-4EC2-1F96D67D9B56}"/>
              </a:ext>
            </a:extLst>
          </p:cNvPr>
          <p:cNvSpPr txBox="1"/>
          <p:nvPr/>
        </p:nvSpPr>
        <p:spPr>
          <a:xfrm>
            <a:off x="262277" y="4091497"/>
            <a:ext cx="3270537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次世代型</a:t>
            </a:r>
            <a:r>
              <a:rPr kumimoji="1" lang="en-US" altLang="ja-JP" sz="105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AI</a:t>
            </a: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アンチウィルスソフト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3C9FA65-354C-6FE9-F51C-CD7DEE259593}"/>
              </a:ext>
            </a:extLst>
          </p:cNvPr>
          <p:cNvSpPr txBox="1"/>
          <p:nvPr/>
        </p:nvSpPr>
        <p:spPr>
          <a:xfrm>
            <a:off x="324841" y="6561079"/>
            <a:ext cx="3232479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協力会社、生産子会社</a:t>
            </a: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セキュリティリスクを簡単にチェック</a:t>
            </a:r>
            <a:endParaRPr lang="en-US" altLang="ja-JP" sz="1050" b="1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200DE758-8D77-8D17-A477-A40AE8AD79F2}"/>
              </a:ext>
            </a:extLst>
          </p:cNvPr>
          <p:cNvSpPr/>
          <p:nvPr/>
        </p:nvSpPr>
        <p:spPr>
          <a:xfrm>
            <a:off x="-55945" y="-59926"/>
            <a:ext cx="6923108" cy="35332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2DCC1F1-087F-7F34-30A0-3F56075C2F3B}"/>
              </a:ext>
            </a:extLst>
          </p:cNvPr>
          <p:cNvSpPr txBox="1"/>
          <p:nvPr/>
        </p:nvSpPr>
        <p:spPr>
          <a:xfrm>
            <a:off x="995609" y="5084957"/>
            <a:ext cx="6667253" cy="34624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2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ガイドラインでは「</a:t>
            </a:r>
            <a:r>
              <a:rPr lang="en-US" altLang="ja-JP" sz="12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3.2.2(1)</a:t>
            </a:r>
            <a:r>
              <a:rPr lang="ja-JP" altLang="en-US" sz="12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システム構成面での対策」をチェック！</a:t>
            </a:r>
            <a:endParaRPr lang="en-US" altLang="ja-JP" sz="1200" b="1" u="sng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27DF7CA-D500-DA19-B067-FA89F67C06AE}"/>
              </a:ext>
            </a:extLst>
          </p:cNvPr>
          <p:cNvSpPr txBox="1"/>
          <p:nvPr/>
        </p:nvSpPr>
        <p:spPr>
          <a:xfrm>
            <a:off x="197845" y="3407062"/>
            <a:ext cx="6481859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1300" b="1" dirty="0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・インストールできる端末にはアンチウィルスソフト又はアプリケーションホワイトリスト（許可リスト）を導入し、インストール不可能な端末では何らかの代替策を導入している。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4ADB440D-21FF-91B3-3A6C-3138DF34040C}"/>
              </a:ext>
            </a:extLst>
          </p:cNvPr>
          <p:cNvSpPr/>
          <p:nvPr/>
        </p:nvSpPr>
        <p:spPr>
          <a:xfrm>
            <a:off x="105148" y="460393"/>
            <a:ext cx="6661792" cy="2376313"/>
          </a:xfrm>
          <a:prstGeom prst="rect">
            <a:avLst/>
          </a:prstGeom>
          <a:solidFill>
            <a:srgbClr val="ECD4EB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5470BB2F-65A3-6516-8A66-78A07B40095B}"/>
              </a:ext>
            </a:extLst>
          </p:cNvPr>
          <p:cNvSpPr txBox="1"/>
          <p:nvPr/>
        </p:nvSpPr>
        <p:spPr>
          <a:xfrm>
            <a:off x="325925" y="2355526"/>
            <a:ext cx="336373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Web</a:t>
            </a: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アプリケーション脆弱性診断パッケージ</a:t>
            </a:r>
          </a:p>
        </p:txBody>
      </p:sp>
      <p:pic>
        <p:nvPicPr>
          <p:cNvPr id="52" name="図 51">
            <a:extLst>
              <a:ext uri="{FF2B5EF4-FFF2-40B4-BE49-F238E27FC236}">
                <a16:creationId xmlns:a16="http://schemas.microsoft.com/office/drawing/2014/main" id="{416BCD60-5D2A-03EE-45AA-0BBB9C7497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228" y="1891144"/>
            <a:ext cx="2060783" cy="387427"/>
          </a:xfrm>
          <a:prstGeom prst="rect">
            <a:avLst/>
          </a:prstGeom>
        </p:spPr>
      </p:pic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5E0E037-33CA-EDFB-7013-673F48C0BFE2}"/>
              </a:ext>
            </a:extLst>
          </p:cNvPr>
          <p:cNvSpPr txBox="1"/>
          <p:nvPr/>
        </p:nvSpPr>
        <p:spPr>
          <a:xfrm>
            <a:off x="391551" y="1420739"/>
            <a:ext cx="3232479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第三者によるセキュリティ診断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Web</a:t>
            </a:r>
            <a:r>
              <a:rPr lang="ja-JP" altLang="en-US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アプリケーションの脆弱性をチェック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1FED9FAF-7C50-E85C-483C-36DF8756CEEC}"/>
              </a:ext>
            </a:extLst>
          </p:cNvPr>
          <p:cNvSpPr txBox="1"/>
          <p:nvPr/>
        </p:nvSpPr>
        <p:spPr>
          <a:xfrm>
            <a:off x="3258493" y="2334029"/>
            <a:ext cx="3560747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ネットワーク脅威検知パッケージ </a:t>
            </a:r>
            <a:r>
              <a: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powered by Darktrace</a:t>
            </a:r>
          </a:p>
        </p:txBody>
      </p:sp>
      <p:pic>
        <p:nvPicPr>
          <p:cNvPr id="54" name="図 53">
            <a:extLst>
              <a:ext uri="{FF2B5EF4-FFF2-40B4-BE49-F238E27FC236}">
                <a16:creationId xmlns:a16="http://schemas.microsoft.com/office/drawing/2014/main" id="{81D3B254-E5B0-8069-5DF2-75576AA753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83380" y="1872993"/>
            <a:ext cx="2246746" cy="422388"/>
          </a:xfrm>
          <a:prstGeom prst="rect">
            <a:avLst/>
          </a:prstGeom>
        </p:spPr>
      </p:pic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9600C782-99E7-9B0A-3DC9-8A50E1AD3E73}"/>
              </a:ext>
            </a:extLst>
          </p:cNvPr>
          <p:cNvSpPr txBox="1"/>
          <p:nvPr/>
        </p:nvSpPr>
        <p:spPr>
          <a:xfrm>
            <a:off x="3511600" y="1515644"/>
            <a:ext cx="3232479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いつもと異なる</a:t>
            </a:r>
            <a:r>
              <a:rPr lang="ja-JP" altLang="en-US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動きを察知</a:t>
            </a:r>
            <a:endParaRPr lang="en-US" altLang="ja-JP" sz="1050" b="1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1" name="図 30">
            <a:extLst>
              <a:ext uri="{FF2B5EF4-FFF2-40B4-BE49-F238E27FC236}">
                <a16:creationId xmlns:a16="http://schemas.microsoft.com/office/drawing/2014/main" id="{2968BDD6-DB16-04A2-1F75-281B84ACAF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2794" y="7038300"/>
            <a:ext cx="2060783" cy="387427"/>
          </a:xfrm>
          <a:prstGeom prst="rect">
            <a:avLst/>
          </a:prstGeom>
        </p:spPr>
      </p:pic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CF35F9F4-61D5-4A71-FF2E-C9A46803427F}"/>
              </a:ext>
            </a:extLst>
          </p:cNvPr>
          <p:cNvSpPr txBox="1"/>
          <p:nvPr/>
        </p:nvSpPr>
        <p:spPr>
          <a:xfrm>
            <a:off x="3445973" y="7505593"/>
            <a:ext cx="336373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9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サイバーリスク評価</a:t>
            </a: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パッケージ </a:t>
            </a:r>
            <a:r>
              <a: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powered by </a:t>
            </a:r>
            <a:r>
              <a:rPr kumimoji="1" lang="en-US" altLang="ja-JP" sz="9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Panorays</a:t>
            </a:r>
            <a:endParaRPr kumimoji="1" lang="en-US" altLang="ja-JP" sz="9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9D434EBA-645B-8A12-9E3E-8B6B5B55DFFA}"/>
              </a:ext>
            </a:extLst>
          </p:cNvPr>
          <p:cNvSpPr txBox="1"/>
          <p:nvPr/>
        </p:nvSpPr>
        <p:spPr>
          <a:xfrm>
            <a:off x="3478025" y="6552974"/>
            <a:ext cx="3232479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zh-CN" alt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協力会社、生産子会社</a:t>
            </a:r>
            <a:r>
              <a:rPr kumimoji="1" lang="ja-JP" alt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の</a:t>
            </a:r>
            <a:endParaRPr kumimoji="1" lang="en-US" altLang="ja-JP" sz="105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050" b="1" dirty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セキュリティリスクを簡単にチェック</a:t>
            </a:r>
            <a:endParaRPr lang="en-US" altLang="ja-JP" sz="1050" b="1" dirty="0">
              <a:solidFill>
                <a:srgbClr val="C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910C3221-9145-E94D-5ACF-21FB0A1EAEDE}"/>
              </a:ext>
            </a:extLst>
          </p:cNvPr>
          <p:cNvSpPr txBox="1"/>
          <p:nvPr/>
        </p:nvSpPr>
        <p:spPr>
          <a:xfrm>
            <a:off x="310208" y="883322"/>
            <a:ext cx="642971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1300" b="1" dirty="0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・システムへの侵入を可能とする攻撃手法や脆弱性を特定し、脆弱性へ対応している、又は緩和策を講じている。　例：定期的な脆弱性診断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A77A0629-D90B-0A0B-EE79-78670F0CB622}"/>
              </a:ext>
            </a:extLst>
          </p:cNvPr>
          <p:cNvSpPr txBox="1"/>
          <p:nvPr/>
        </p:nvSpPr>
        <p:spPr>
          <a:xfrm>
            <a:off x="309321" y="6040823"/>
            <a:ext cx="635161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kumimoji="1" lang="ja-JP" altLang="en-US" sz="1300" b="1" dirty="0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・サプライチェーン（協力会社、生産子会社など）における工場システムの脅威、影響度、対応状況（内部及び</a:t>
            </a:r>
            <a:r>
              <a:rPr kumimoji="1" lang="en-US" altLang="ja-JP" sz="1300" b="1" dirty="0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/</a:t>
            </a:r>
            <a:r>
              <a:rPr kumimoji="1" lang="ja-JP" altLang="en-US" sz="1300" b="1" dirty="0">
                <a:solidFill>
                  <a:schemeClr val="tx2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または外部監査実施など）を把握できている。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E2991D50-B1E1-A2F1-6D72-F8477D6EE986}"/>
              </a:ext>
            </a:extLst>
          </p:cNvPr>
          <p:cNvSpPr/>
          <p:nvPr/>
        </p:nvSpPr>
        <p:spPr>
          <a:xfrm>
            <a:off x="-379781" y="8258918"/>
            <a:ext cx="7671295" cy="26789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詳細は「</a:t>
            </a:r>
            <a:r>
              <a:rPr kumimoji="1" lang="en-US" altLang="ja-JP" sz="1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sales@motex.co.jp</a:t>
            </a:r>
            <a:r>
              <a:rPr kumimoji="1" lang="ja-JP" altLang="en-US" sz="11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」までお問い合わせください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BC425E4-246F-C194-ADA6-69F26B3D1C7E}"/>
              </a:ext>
            </a:extLst>
          </p:cNvPr>
          <p:cNvSpPr txBox="1"/>
          <p:nvPr/>
        </p:nvSpPr>
        <p:spPr>
          <a:xfrm>
            <a:off x="567810" y="10127910"/>
            <a:ext cx="60636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9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引用</a:t>
            </a:r>
            <a:r>
              <a:rPr kumimoji="1" lang="ja-JP" altLang="en-US" sz="9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：「⼯場システムにおけるサイバー・フィジカル・セキュリティ対策ガイドライン」概要資料</a:t>
            </a:r>
            <a:endParaRPr lang="en-US" altLang="ja-JP" sz="9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9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引用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：⼯場システムにおけるサイバー・フィジカル・セキュリティ対策ガイドライン 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Ver 1.0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050058D9-2BF0-8444-C56E-79C784C4D591}"/>
              </a:ext>
            </a:extLst>
          </p:cNvPr>
          <p:cNvSpPr txBox="1"/>
          <p:nvPr/>
        </p:nvSpPr>
        <p:spPr>
          <a:xfrm>
            <a:off x="3376877" y="4878439"/>
            <a:ext cx="3560747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ネットワーク脅威検知パッケージ </a:t>
            </a:r>
            <a:r>
              <a: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powered by Darktrace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5207502-57CA-9245-4E0B-9A6E00D3AE6B}"/>
              </a:ext>
            </a:extLst>
          </p:cNvPr>
          <p:cNvSpPr txBox="1"/>
          <p:nvPr/>
        </p:nvSpPr>
        <p:spPr>
          <a:xfrm>
            <a:off x="366170" y="-25663"/>
            <a:ext cx="63695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付録のチェックリストをベースに対策方法をご紹介！</a:t>
            </a:r>
            <a:endParaRPr kumimoji="1" lang="ja-JP" altLang="en-US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F4823FE6-67B7-BF52-27D7-32BEC700B72A}"/>
              </a:ext>
            </a:extLst>
          </p:cNvPr>
          <p:cNvSpPr/>
          <p:nvPr/>
        </p:nvSpPr>
        <p:spPr>
          <a:xfrm>
            <a:off x="42734" y="2930825"/>
            <a:ext cx="3557026" cy="439528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カテゴリ：技術的対策 </a:t>
            </a:r>
            <a:endParaRPr lang="en-US" altLang="ja-JP" sz="1200" b="1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チェックリスト番号：</a:t>
            </a:r>
            <a:r>
              <a:rPr lang="en-US" altLang="ja-JP" sz="12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3-1</a:t>
            </a:r>
            <a:endParaRPr kumimoji="1" lang="ja-JP" alt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A2594139-AFA8-3240-1362-3B7BE40A284B}"/>
              </a:ext>
            </a:extLst>
          </p:cNvPr>
          <p:cNvSpPr/>
          <p:nvPr/>
        </p:nvSpPr>
        <p:spPr>
          <a:xfrm>
            <a:off x="42609" y="358937"/>
            <a:ext cx="3557026" cy="439528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カテゴリ：運用的対策（システム関連等）</a:t>
            </a:r>
            <a:endParaRPr lang="en-US" altLang="ja-JP" sz="1200" b="1" dirty="0">
              <a:solidFill>
                <a:prstClr val="white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チェックリスト番号：</a:t>
            </a:r>
            <a:r>
              <a:rPr lang="en-US" altLang="ja-JP" sz="12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2-8</a:t>
            </a:r>
            <a:endParaRPr kumimoji="1" lang="ja-JP" alt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B7528FE1-D997-C60C-4BD6-761535FF9595}"/>
              </a:ext>
            </a:extLst>
          </p:cNvPr>
          <p:cNvSpPr/>
          <p:nvPr/>
        </p:nvSpPr>
        <p:spPr>
          <a:xfrm>
            <a:off x="44269" y="5502526"/>
            <a:ext cx="3557026" cy="439528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カテゴリ：工場システムサプライチェーン管理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2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チェックリスト番号：</a:t>
            </a:r>
            <a:r>
              <a:rPr lang="en-US" altLang="ja-JP" sz="1200" b="1" dirty="0">
                <a:solidFill>
                  <a:prstClr val="white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4-4</a:t>
            </a:r>
            <a:endParaRPr kumimoji="1" lang="ja-JP" alt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19255387-49B3-0EBE-90ED-CB9CBB65B415}"/>
              </a:ext>
            </a:extLst>
          </p:cNvPr>
          <p:cNvSpPr txBox="1"/>
          <p:nvPr/>
        </p:nvSpPr>
        <p:spPr>
          <a:xfrm>
            <a:off x="995483" y="2515011"/>
            <a:ext cx="6667253" cy="34624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2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ガイドラインでは「</a:t>
            </a:r>
            <a:r>
              <a:rPr lang="en-US" altLang="ja-JP" sz="12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3.2.2(1)</a:t>
            </a:r>
            <a:r>
              <a:rPr lang="ja-JP" altLang="en-US" sz="12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システム構成面での対策」をチェック！</a:t>
            </a:r>
            <a:endParaRPr lang="en-US" altLang="ja-JP" sz="1200" b="1" u="sng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03638F4-B494-61C8-FED0-E88955F3BF96}"/>
              </a:ext>
            </a:extLst>
          </p:cNvPr>
          <p:cNvSpPr txBox="1"/>
          <p:nvPr/>
        </p:nvSpPr>
        <p:spPr>
          <a:xfrm>
            <a:off x="1168362" y="7715634"/>
            <a:ext cx="6667253" cy="34624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2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ガイドラインでは「</a:t>
            </a:r>
            <a:r>
              <a:rPr lang="en-US" altLang="ja-JP" sz="12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3.3(2)</a:t>
            </a:r>
            <a:r>
              <a:rPr lang="ja-JP" altLang="en-US" sz="1200" b="1" u="sng" dirty="0">
                <a:solidFill>
                  <a:schemeClr val="tx1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サプライチェーン対策」をチェック！</a:t>
            </a:r>
            <a:endParaRPr lang="en-US" altLang="ja-JP" sz="1200" b="1" u="sng" dirty="0">
              <a:solidFill>
                <a:schemeClr val="tx1">
                  <a:lumMod val="75000"/>
                  <a:lumOff val="2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59FC2F24-2D4B-BB11-2C6D-19063DDEAF21}"/>
              </a:ext>
            </a:extLst>
          </p:cNvPr>
          <p:cNvSpPr txBox="1"/>
          <p:nvPr/>
        </p:nvSpPr>
        <p:spPr>
          <a:xfrm>
            <a:off x="1901445" y="8050122"/>
            <a:ext cx="6063649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9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引用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：⼯場システムにおけるサイバー・フィジカル・セキュリティ対策ガイドライン 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Ver 1.0</a:t>
            </a:r>
          </a:p>
        </p:txBody>
      </p:sp>
    </p:spTree>
    <p:extLst>
      <p:ext uri="{BB962C8B-B14F-4D97-AF65-F5344CB8AC3E}">
        <p14:creationId xmlns:p14="http://schemas.microsoft.com/office/powerpoint/2010/main" val="78910984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600" b="0" i="0" u="none" strike="noStrike" cap="none" normalizeH="0" baseline="0" smtClean="0">
            <a:ln>
              <a:noFill/>
            </a:ln>
            <a:solidFill>
              <a:srgbClr val="FF7C80"/>
            </a:solidFill>
            <a:effectLst/>
            <a:latin typeface="HGP創英角ｺﾞｼｯｸUB" pitchFamily="50" charset="-128"/>
            <a:ea typeface="HGP創英角ｺﾞｼｯｸUB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12700" cap="flat" cmpd="sng" algn="ctr">
          <a:solidFill>
            <a:srgbClr val="808080"/>
          </a:solidFill>
          <a:prstDash val="solid"/>
          <a:round/>
          <a:headEnd type="none" w="med" len="med"/>
          <a:tailEnd type="none" w="med" len="med"/>
        </a:ln>
        <a:effectLst>
          <a:outerShdw dist="107763" dir="2700000" algn="ctr" rotWithShape="0">
            <a:schemeClr val="bg2">
              <a:alpha val="50000"/>
            </a:schemeClr>
          </a:outerShdw>
        </a:effec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600" b="0" i="0" u="none" strike="noStrike" cap="none" normalizeH="0" baseline="0" smtClean="0">
            <a:ln>
              <a:noFill/>
            </a:ln>
            <a:solidFill>
              <a:srgbClr val="FF7C80"/>
            </a:solidFill>
            <a:effectLst/>
            <a:latin typeface="HGP創英角ｺﾞｼｯｸUB" pitchFamily="50" charset="-128"/>
            <a:ea typeface="HGP創英角ｺﾞｼｯｸUB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sz="2400" dirty="0" smtClean="0">
            <a:solidFill>
              <a:schemeClr val="tx1"/>
            </a:solidFill>
            <a:latin typeface="メイリオ" panose="020B0604030504040204" pitchFamily="50" charset="-128"/>
            <a:ea typeface="メイリオ" panose="020B0604030504040204" pitchFamily="50" charset="-128"/>
            <a:cs typeface="メイリオ" panose="020B0604030504040204" pitchFamily="50" charset="-128"/>
          </a:defRPr>
        </a:defPPr>
      </a:lstStyle>
    </a:tx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スリップストリーム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65e5__x4ed8__x3068__x6642__x523b_ xmlns="79ee9245-d882-4ddc-9b39-e6678e7416f0" xsi:nil="true"/>
    <_x30ea__x30f3__x30af_ xmlns="79ee9245-d882-4ddc-9b39-e6678e7416f0">
      <Url xsi:nil="true"/>
      <Description xsi:nil="true"/>
    </_x30ea__x30f3__x30af_>
    <_x8907__x6570__x884c__x30c6__x30ad__x30b9__x30c8_ xmlns="79ee9245-d882-4ddc-9b39-e6678e7416f0" xsi:nil="true"/>
    <_x7ba1__x7406__x756a__x53f7_ xmlns="79ee9245-d882-4ddc-9b39-e6678e7416f0">RC-311</_x7ba1__x7406__x756a__x53f7_>
    <_Flow_SignoffStatus xmlns="79ee9245-d882-4ddc-9b39-e6678e7416f0" xsi:nil="true"/>
    <_dlc_Exempt xmlns="http://schemas.microsoft.com/sharepoint/v3" xsi:nil="true"/>
    <_x006c_nu1 xmlns="79ee9245-d882-4ddc-9b39-e6678e7416f0">
      <UserInfo>
        <DisplayName/>
        <AccountId xsi:nil="true"/>
        <AccountType/>
      </UserInfo>
    </_x006c_nu1>
    <_x6570__x5b57_ xmlns="79ee9245-d882-4ddc-9b39-e6678e7416f0" xsi:nil="true"/>
    <_x9234__x6728__x30c6__x30b9__x30c8_ xmlns="79ee9245-d882-4ddc-9b39-e6678e7416f0" xsi:nil="true"/>
    <_x6570__x5024_ xmlns="79ee9245-d882-4ddc-9b39-e6678e7416f0" xsi:nil="true"/>
    <lcf76f155ced4ddcb4097134ff3c332f xmlns="79ee9245-d882-4ddc-9b39-e6678e7416f0">
      <Terms xmlns="http://schemas.microsoft.com/office/infopath/2007/PartnerControls"/>
    </lcf76f155ced4ddcb4097134ff3c332f>
    <TaxCatchAll xmlns="f8486722-456f-4c86-9af7-b8b16200fae9" xsi:nil="true"/>
    <_x8ca9__x58f2__x5e97_ xmlns="79ee9245-d882-4ddc-9b39-e6678e7416f0" xsi:nil="true"/>
  </documentManagement>
</p:properties>
</file>

<file path=customXml/item2.xml><?xml version="1.0" encoding="utf-8"?>
<?mso-contentType ?>
<p:Policy xmlns:p="office.server.policy" id="" local="true">
  <p:Name>ドキュメント</p:Name>
  <p:Description/>
  <p:Statement/>
  <p:PolicyItems>
    <p:PolicyItem featureId="Microsoft.Office.RecordsManagement.PolicyFeatures.PolicyAudit" staticId="0x010100E6F1B8B26459E1498F4748E521128168|1757814118" UniqueId="f37f348f-1288-400b-a566-16401018dade">
      <p:Name>監査</p:Name>
      <p:Description>ドキュメントおよびリスト アイテムに対するユーザーの操作を監査し、監査ログに記録します。</p:Description>
      <p:CustomData>
        <Audit>
          <Update/>
          <CheckInOut/>
          <MoveCopy/>
          <DeleteRestore/>
        </Audit>
      </p:CustomData>
    </p:PolicyItem>
  </p:PolicyItems>
</p:Policy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E6F1B8B26459E1498F4748E521128168" ma:contentTypeVersion="35" ma:contentTypeDescription="新しいドキュメントを作成します。" ma:contentTypeScope="" ma:versionID="40a3c7f8c06d9d7f208ce6598501acf8">
  <xsd:schema xmlns:xsd="http://www.w3.org/2001/XMLSchema" xmlns:xs="http://www.w3.org/2001/XMLSchema" xmlns:p="http://schemas.microsoft.com/office/2006/metadata/properties" xmlns:ns1="http://schemas.microsoft.com/sharepoint/v3" xmlns:ns2="79ee9245-d882-4ddc-9b39-e6678e7416f0" xmlns:ns3="f8486722-456f-4c86-9af7-b8b16200fae9" targetNamespace="http://schemas.microsoft.com/office/2006/metadata/properties" ma:root="true" ma:fieldsID="459ccba2d6293dcf1e0a9da6c9e5570e" ns1:_="" ns2:_="" ns3:_="">
    <xsd:import namespace="http://schemas.microsoft.com/sharepoint/v3"/>
    <xsd:import namespace="79ee9245-d882-4ddc-9b39-e6678e7416f0"/>
    <xsd:import namespace="f8486722-456f-4c86-9af7-b8b16200fae9"/>
    <xsd:element name="properties">
      <xsd:complexType>
        <xsd:sequence>
          <xsd:element name="documentManagement">
            <xsd:complexType>
              <xsd:all>
                <xsd:element ref="ns2:_x30ea__x30f3__x30af_" minOccurs="0"/>
                <xsd:element ref="ns2:_x8907__x6570__x884c__x30c6__x30ad__x30b9__x30c8_" minOccurs="0"/>
                <xsd:element ref="ns2:_x65e5__x4ed8__x3068__x6642__x523b_" minOccurs="0"/>
                <xsd:element ref="ns2:_Flow_SignoffStatus" minOccurs="0"/>
                <xsd:element ref="ns2:_x006c_nu1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1:_dlc_Exempt" minOccurs="0"/>
                <xsd:element ref="ns2:MediaServiceEventHashCode" minOccurs="0"/>
                <xsd:element ref="ns2:MediaServiceGenerationTime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_x7ba1__x7406__x756a__x53f7_" minOccurs="0"/>
                <xsd:element ref="ns2:MediaLengthInSeconds" minOccurs="0"/>
                <xsd:element ref="ns2:_x6570__x5b57_" minOccurs="0"/>
                <xsd:element ref="ns2:_x8ca9__x58f2__x5e97_" minOccurs="0"/>
                <xsd:element ref="ns2:_x9234__x6728__x30c6__x30b9__x30c8_" minOccurs="0"/>
                <xsd:element ref="ns3:TaxCatchAll" minOccurs="0"/>
                <xsd:element ref="ns2:lcf76f155ced4ddcb4097134ff3c332f" minOccurs="0"/>
                <xsd:element ref="ns2:_x6570__x5024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15" nillable="true" ma:displayName="ポリシー適用除外" ma:hidden="true" ma:internalName="_dlc_Exempt" ma:readOnly="fals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ee9245-d882-4ddc-9b39-e6678e7416f0" elementFormDefault="qualified">
    <xsd:import namespace="http://schemas.microsoft.com/office/2006/documentManagement/types"/>
    <xsd:import namespace="http://schemas.microsoft.com/office/infopath/2007/PartnerControls"/>
    <xsd:element name="_x30ea__x30f3__x30af_" ma:index="2" nillable="true" ma:displayName="リンク" ma:format="Hyperlink" ma:internalName="_x30ea__x30f3__x30af_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x8907__x6570__x884c__x30c6__x30ad__x30b9__x30c8_" ma:index="3" nillable="true" ma:displayName="複数行テキスト" ma:format="Dropdown" ma:internalName="_x8907__x6570__x884c__x30c6__x30ad__x30b9__x30c8_" ma:readOnly="false">
      <xsd:simpleType>
        <xsd:restriction base="dms:Note">
          <xsd:maxLength value="255"/>
        </xsd:restriction>
      </xsd:simpleType>
    </xsd:element>
    <xsd:element name="_x65e5__x4ed8__x3068__x6642__x523b_" ma:index="4" nillable="true" ma:displayName="日付と時刻" ma:format="DateOnly" ma:internalName="_x65e5__x4ed8__x3068__x6642__x523b_" ma:readOnly="false">
      <xsd:simpleType>
        <xsd:restriction base="dms:DateTime"/>
      </xsd:simpleType>
    </xsd:element>
    <xsd:element name="_Flow_SignoffStatus" ma:index="5" nillable="true" ma:displayName="承認の状態" ma:internalName="_x627f__x8a8d__x306e__x72b6__x614b_" ma:readOnly="false">
      <xsd:simpleType>
        <xsd:restriction base="dms:Text"/>
      </xsd:simpleType>
    </xsd:element>
    <xsd:element name="_x006c_nu1" ma:index="6" nillable="true" ma:displayName="ユーザーまたはグループ" ma:list="UserInfo" ma:internalName="_x006c_nu1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description="" ma:hidden="true" ma:internalName="MediaServiceAutoTags" ma:readOnly="true">
      <xsd:simpleType>
        <xsd:restriction base="dms:Text"/>
      </xsd:simpleType>
    </xsd:element>
    <xsd:element name="MediaServiceOCR" ma:index="14" nillable="true" ma:displayName="MediaServiceOCR" ma:hidden="true" ma:internalName="MediaServiceOCR" ma:readOnly="true">
      <xsd:simpleType>
        <xsd:restriction base="dms:Note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20" nillable="true" ma:displayName="Location" ma:hidden="true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hidden="true" ma:internalName="MediaServiceKeyPoints" ma:readOnly="true">
      <xsd:simpleType>
        <xsd:restriction base="dms:Note"/>
      </xsd:simpleType>
    </xsd:element>
    <xsd:element name="_x7ba1__x7406__x756a__x53f7_" ma:index="26" nillable="true" ma:displayName="管理番号" ma:default="RC-311" ma:format="Dropdown" ma:hidden="true" ma:internalName="_x7ba1__x7406__x756a__x53f7_" ma:readOnly="false">
      <xsd:simpleType>
        <xsd:restriction base="dms:Text">
          <xsd:maxLength value="255"/>
        </xsd:restriction>
      </xsd:simpleType>
    </xsd:element>
    <xsd:element name="MediaLengthInSeconds" ma:index="27" nillable="true" ma:displayName="Length (seconds)" ma:internalName="MediaLengthInSeconds" ma:readOnly="true">
      <xsd:simpleType>
        <xsd:restriction base="dms:Unknown"/>
      </xsd:simpleType>
    </xsd:element>
    <xsd:element name="_x6570__x5b57_" ma:index="28" nillable="true" ma:displayName="数字" ma:format="Dropdown" ma:internalName="_x6570__x5b57_" ma:percentage="FALSE">
      <xsd:simpleType>
        <xsd:restriction base="dms:Number"/>
      </xsd:simpleType>
    </xsd:element>
    <xsd:element name="_x8ca9__x58f2__x5e97_" ma:index="29" nillable="true" ma:displayName="販売店" ma:description="販売店フラグ" ma:format="Dropdown" ma:internalName="_x8ca9__x58f2__x5e97_">
      <xsd:simpleType>
        <xsd:restriction base="dms:Text">
          <xsd:maxLength value="255"/>
        </xsd:restriction>
      </xsd:simpleType>
    </xsd:element>
    <xsd:element name="_x9234__x6728__x30c6__x30b9__x30c8_" ma:index="30" nillable="true" ma:displayName="鈴木テスト" ma:format="Dropdown" ma:internalName="_x9234__x6728__x30c6__x30b9__x30c8_">
      <xsd:simpleType>
        <xsd:restriction base="dms:Text">
          <xsd:maxLength value="255"/>
        </xsd:restriction>
      </xsd:simpleType>
    </xsd:element>
    <xsd:element name="lcf76f155ced4ddcb4097134ff3c332f" ma:index="33" nillable="true" ma:taxonomy="true" ma:internalName="lcf76f155ced4ddcb4097134ff3c332f" ma:taxonomyFieldName="MediaServiceImageTags" ma:displayName="画像タグ" ma:readOnly="false" ma:fieldId="{5cf76f15-5ced-4ddc-b409-7134ff3c332f}" ma:taxonomyMulti="true" ma:sspId="a6d06bc7-5879-467c-9b3f-73b6e2086ef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_x6570__x5024_" ma:index="34" nillable="true" ma:displayName="数値" ma:format="Dropdown" ma:internalName="_x6570__x5024_" ma:percentage="FALS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486722-456f-4c86-9af7-b8b16200fae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description="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有相手の詳細情報" ma:description="" ma:hidden="true" ma:internalName="SharedWithDetails" ma:readOnly="true">
      <xsd:simpleType>
        <xsd:restriction base="dms:Note"/>
      </xsd:simpleType>
    </xsd:element>
    <xsd:element name="TaxCatchAll" ma:index="31" nillable="true" ma:displayName="Taxonomy Catch All Column" ma:hidden="true" ma:list="{72d96897-07c3-42b6-8db8-34333439000d}" ma:internalName="TaxCatchAll" ma:showField="CatchAllData" ma:web="f8486722-456f-4c86-9af7-b8b16200fa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コンテンツ タイプ"/>
        <xsd:element ref="dc:title" minOccurs="0" maxOccurs="1" ma:index="1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E21BA18-E846-4A9A-9019-06E2F70CE5D2}">
  <ds:schemaRefs>
    <ds:schemaRef ds:uri="79ee9245-d882-4ddc-9b39-e6678e7416f0"/>
    <ds:schemaRef ds:uri="f8486722-456f-4c86-9af7-b8b16200fae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AEBEFD9-FA54-4DFC-B901-A7FBF12899F8}">
  <ds:schemaRefs>
    <ds:schemaRef ds:uri="office.server.policy"/>
  </ds:schemaRefs>
</ds:datastoreItem>
</file>

<file path=customXml/itemProps3.xml><?xml version="1.0" encoding="utf-8"?>
<ds:datastoreItem xmlns:ds="http://schemas.openxmlformats.org/officeDocument/2006/customXml" ds:itemID="{4D0AFCEF-933A-403E-BCFE-8AB1ED4615FB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472A555-89FE-40D9-95F3-86D3B03613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9ee9245-d882-4ddc-9b39-e6678e7416f0"/>
    <ds:schemaRef ds:uri="f8486722-456f-4c86-9af7-b8b16200fa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1316</TotalTime>
  <Words>678</Words>
  <Application>Microsoft Office PowerPoint</Application>
  <PresentationFormat>A4 210 x 297 mm</PresentationFormat>
  <Paragraphs>73</Paragraphs>
  <Slides>2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4" baseType="lpstr">
      <vt:lpstr>標準デザイン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大道知子</dc:creator>
  <cp:lastModifiedBy>山崎 稔充</cp:lastModifiedBy>
  <cp:revision>132</cp:revision>
  <cp:lastPrinted>2019-12-02T01:40:08Z</cp:lastPrinted>
  <dcterms:modified xsi:type="dcterms:W3CDTF">2023-07-27T09:30:02Z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0x010100E6F1B8B26459E1498F4748E521128168</vt:lpwstr>
  </property>
</Properties>
</file>