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60" r:id="rId6"/>
  </p:sldMasterIdLst>
  <p:notesMasterIdLst>
    <p:notesMasterId r:id="rId9"/>
  </p:notesMasterIdLst>
  <p:handoutMasterIdLst>
    <p:handoutMasterId r:id="rId10"/>
  </p:handoutMasterIdLst>
  <p:sldIdLst>
    <p:sldId id="307" r:id="rId7"/>
    <p:sldId id="305" r:id="rId8"/>
  </p:sldIdLst>
  <p:sldSz cx="6858000" cy="9906000" type="A4"/>
  <p:notesSz cx="6735763" cy="986631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5pPr>
    <a:lvl6pPr marL="2286000" algn="l" defTabSz="914400" rtl="0" eaLnBrk="1" latinLnBrk="0" hangingPunct="1"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6pPr>
    <a:lvl7pPr marL="2743200" algn="l" defTabSz="914400" rtl="0" eaLnBrk="1" latinLnBrk="0" hangingPunct="1"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7pPr>
    <a:lvl8pPr marL="3200400" algn="l" defTabSz="914400" rtl="0" eaLnBrk="1" latinLnBrk="0" hangingPunct="1"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8pPr>
    <a:lvl9pPr marL="3657600" algn="l" defTabSz="914400" rtl="0" eaLnBrk="1" latinLnBrk="0" hangingPunct="1"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31" userDrawn="1">
          <p15:clr>
            <a:srgbClr val="A4A3A4"/>
          </p15:clr>
        </p15:guide>
        <p15:guide id="3" orient="horz" pos="3301" userDrawn="1">
          <p15:clr>
            <a:srgbClr val="A4A3A4"/>
          </p15:clr>
        </p15:guide>
        <p15:guide id="4" orient="horz" userDrawn="1">
          <p15:clr>
            <a:srgbClr val="A4A3A4"/>
          </p15:clr>
        </p15:guide>
        <p15:guide id="5" pos="2160" userDrawn="1">
          <p15:clr>
            <a:srgbClr val="A4A3A4"/>
          </p15:clr>
        </p15:guide>
        <p15:guide id="6" pos="164" userDrawn="1">
          <p15:clr>
            <a:srgbClr val="A4A3A4"/>
          </p15:clr>
        </p15:guide>
        <p15:guide id="8" pos="4133" userDrawn="1">
          <p15:clr>
            <a:srgbClr val="A4A3A4"/>
          </p15:clr>
        </p15:guide>
        <p15:guide id="9" pos="11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68B0"/>
    <a:srgbClr val="BFF0FF"/>
    <a:srgbClr val="B3B5B5"/>
    <a:srgbClr val="FFFFCC"/>
    <a:srgbClr val="FFD9E1"/>
    <a:srgbClr val="EDF6AC"/>
    <a:srgbClr val="EAF49E"/>
    <a:srgbClr val="FFFFFF"/>
    <a:srgbClr val="FFC5D2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26DFFB-FF5C-47CA-9C3E-DA10BE738354}" v="1" dt="2023-05-17T00:46:52.1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4231"/>
        <p:guide orient="horz" pos="3301"/>
        <p:guide orient="horz"/>
        <p:guide pos="2160"/>
        <p:guide pos="164"/>
        <p:guide pos="4133"/>
        <p:guide pos="1117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1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9372601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23062FBC-D171-4263-92BA-F1A0963E1285}" type="slidenum">
              <a:rPr lang="en-US">
                <a:latin typeface="メイリオ" panose="020B0604030504040204" pitchFamily="50" charset="-128"/>
                <a:ea typeface="メイリオ" panose="020B0604030504040204" pitchFamily="50" charset="-128"/>
              </a:rPr>
              <a:pPr>
                <a:defRPr/>
              </a:pPr>
              <a:t>‹#›</a:t>
            </a:fld>
            <a:endParaRPr 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6512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25663" y="762000"/>
            <a:ext cx="2530475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1" y="4724400"/>
            <a:ext cx="4953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1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9372601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2AB411FD-0C54-4B94-94F9-C26D3648E3A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0956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51AD54-691D-4D08-8064-48FDB740DC3A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z="1800" b="0" i="0" u="none" strike="noStrike" baseline="0">
              <a:solidFill>
                <a:srgbClr val="00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9968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B411FD-0C54-4B94-94F9-C26D3648E3A7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8037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1048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69242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126117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DC37E-D4D7-4E87-AFFA-EEDAA9FE7A0A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082D-AE3C-45B5-9445-9F3CFF66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3765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DC37E-D4D7-4E87-AFFA-EEDAA9FE7A0A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082D-AE3C-45B5-9445-9F3CFF66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465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DC37E-D4D7-4E87-AFFA-EEDAA9FE7A0A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082D-AE3C-45B5-9445-9F3CFF66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649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DC37E-D4D7-4E87-AFFA-EEDAA9FE7A0A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082D-AE3C-45B5-9445-9F3CFF66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3382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DC37E-D4D7-4E87-AFFA-EEDAA9FE7A0A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082D-AE3C-45B5-9445-9F3CFF66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668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DC37E-D4D7-4E87-AFFA-EEDAA9FE7A0A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082D-AE3C-45B5-9445-9F3CFF66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6925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DC37E-D4D7-4E87-AFFA-EEDAA9FE7A0A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082D-AE3C-45B5-9445-9F3CFF66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9675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DC37E-D4D7-4E87-AFFA-EEDAA9FE7A0A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082D-AE3C-45B5-9445-9F3CFF66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663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497960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DC37E-D4D7-4E87-AFFA-EEDAA9FE7A0A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082D-AE3C-45B5-9445-9F3CFF66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8840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DC37E-D4D7-4E87-AFFA-EEDAA9FE7A0A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082D-AE3C-45B5-9445-9F3CFF66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9577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DC37E-D4D7-4E87-AFFA-EEDAA9FE7A0A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082D-AE3C-45B5-9445-9F3CFF66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2550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3180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 sz="2400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 sz="2400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51057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 sz="1600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 sz="1600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 sz="1600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 sz="1600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31828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41671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866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 sz="2800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 sz="2400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42192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1162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DC37E-D4D7-4E87-AFFA-EEDAA9FE7A0A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082D-AE3C-45B5-9445-9F3CFF66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76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AutoShape 3"/>
          <p:cNvSpPr>
            <a:spLocks noChangeArrowheads="1"/>
          </p:cNvSpPr>
          <p:nvPr/>
        </p:nvSpPr>
        <p:spPr bwMode="auto">
          <a:xfrm>
            <a:off x="-39263" y="9683014"/>
            <a:ext cx="6876550" cy="222985"/>
          </a:xfrm>
          <a:prstGeom prst="roundRect">
            <a:avLst>
              <a:gd name="adj" fmla="val 505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ガイドライン記載の項目に対応するためには</a:t>
            </a:r>
            <a:r>
              <a:rPr kumimoji="1" lang="en-US" altLang="ja-JP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裏面へ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-39263" y="707313"/>
            <a:ext cx="6889326" cy="984885"/>
          </a:xfrm>
          <a:prstGeom prst="rect">
            <a:avLst/>
          </a:prstGeom>
          <a:ln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自工会部工会・サイバーセキュリティ</a:t>
            </a:r>
            <a:endParaRPr kumimoji="1" lang="en-US" altLang="ja-JP" sz="29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ガイドラインへの対策できていますか？</a:t>
            </a:r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58290" y1="19512" x2="58290" y2="19512"/>
                        <a14:foregroundMark x1="71503" y1="12195" x2="71503" y2="12195"/>
                        <a14:foregroundMark x1="85492" y1="24390" x2="85492" y2="2439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309" y="-476"/>
            <a:ext cx="1213295" cy="386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正方形/長方形 21"/>
          <p:cNvSpPr/>
          <p:nvPr/>
        </p:nvSpPr>
        <p:spPr>
          <a:xfrm rot="5400000">
            <a:off x="2990391" y="1541976"/>
            <a:ext cx="897630" cy="684948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2281" y="4585071"/>
            <a:ext cx="6836708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日本自動車工業会</a:t>
            </a:r>
            <a:r>
              <a:rPr kumimoji="1" lang="en-US" altLang="ja-JP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(JAMA)</a:t>
            </a: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と日本自動車部品工業会</a:t>
            </a:r>
            <a:r>
              <a:rPr kumimoji="1" lang="en-US" altLang="ja-JP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(JAPIA)</a:t>
            </a: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が、</a:t>
            </a:r>
            <a:endParaRPr kumimoji="1" lang="en-US" altLang="ja-JP" sz="16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共同でセキュリティガイドラインを</a:t>
            </a:r>
            <a:r>
              <a:rPr kumimoji="1" lang="en-US" altLang="ja-JP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2020</a:t>
            </a: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</a:t>
            </a:r>
            <a:r>
              <a:rPr kumimoji="1" lang="en-US" altLang="ja-JP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3</a:t>
            </a: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月に策定！</a:t>
            </a:r>
            <a:endParaRPr kumimoji="1" lang="en-US" altLang="ja-JP" sz="16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その後、</a:t>
            </a:r>
            <a:r>
              <a:rPr kumimoji="1" lang="en-US" altLang="ja-JP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2022</a:t>
            </a: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</a:t>
            </a:r>
            <a:r>
              <a:rPr kumimoji="1" lang="en-US" altLang="ja-JP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3</a:t>
            </a: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月に更なるレベルアップ項目を追加した</a:t>
            </a:r>
            <a:r>
              <a:rPr kumimoji="1" lang="en-US" altLang="ja-JP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2.0</a:t>
            </a: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版へ改訂</a:t>
            </a:r>
            <a:endParaRPr kumimoji="1" lang="en-US" altLang="ja-JP" sz="16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A7C809C-A9E8-89E2-BDB2-D4795104BD8F}"/>
              </a:ext>
            </a:extLst>
          </p:cNvPr>
          <p:cNvSpPr txBox="1"/>
          <p:nvPr/>
        </p:nvSpPr>
        <p:spPr>
          <a:xfrm>
            <a:off x="1170355" y="6378377"/>
            <a:ext cx="5672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会社が保有する</a:t>
            </a:r>
            <a:r>
              <a:rPr kumimoji="1" lang="ja-JP" altLang="en-US" b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情報機器</a:t>
            </a:r>
            <a:r>
              <a:rPr kumimoji="1" lang="ja-JP" altLang="en-US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及び機器を構成する</a:t>
            </a:r>
            <a:r>
              <a:rPr kumimoji="1" lang="en-US" altLang="ja-JP" b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OS</a:t>
            </a:r>
            <a:r>
              <a:rPr kumimoji="1" lang="ja-JP" altLang="en-US" b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やソフトウェア</a:t>
            </a:r>
            <a:r>
              <a:rPr kumimoji="1" lang="ja-JP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212745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の情報を</a:t>
            </a:r>
            <a:r>
              <a:rPr kumimoji="1" lang="ja-JP" altLang="en-US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適切に</a:t>
            </a:r>
            <a:r>
              <a:rPr kumimoji="1" lang="ja-JP" altLang="en-US" b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管理</a:t>
            </a:r>
            <a:r>
              <a:rPr kumimoji="1" lang="ja-JP" altLang="en-US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していること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6DE4AC5-AAFC-7953-C275-149403799423}"/>
              </a:ext>
            </a:extLst>
          </p:cNvPr>
          <p:cNvSpPr txBox="1"/>
          <p:nvPr/>
        </p:nvSpPr>
        <p:spPr>
          <a:xfrm>
            <a:off x="1150220" y="8454226"/>
            <a:ext cx="573794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212745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セキュリティ事件・事故が発生した場合に、侵入経路や漏えい経路の調査が行えるよう、</a:t>
            </a:r>
            <a:r>
              <a:rPr kumimoji="1" lang="ja-JP" altLang="en-US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ログが取得されている</a:t>
            </a:r>
            <a:endParaRPr kumimoji="1" lang="ja-JP" altLang="en-US" sz="13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BBC77E2-AC74-638A-4FDB-F33A5C3169C9}"/>
              </a:ext>
            </a:extLst>
          </p:cNvPr>
          <p:cNvSpPr txBox="1"/>
          <p:nvPr/>
        </p:nvSpPr>
        <p:spPr>
          <a:xfrm>
            <a:off x="1150220" y="7106257"/>
            <a:ext cx="540114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b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情報セキュリティリスクを管理する体制</a:t>
            </a:r>
            <a:r>
              <a:rPr kumimoji="1" lang="ja-JP" altLang="en-US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を整備し、事故発生に至らないよう、情報収集と共有を行うこと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7F70AA09-DEF1-79C0-9933-4B4E37FCE019}"/>
              </a:ext>
            </a:extLst>
          </p:cNvPr>
          <p:cNvSpPr txBox="1"/>
          <p:nvPr/>
        </p:nvSpPr>
        <p:spPr>
          <a:xfrm>
            <a:off x="1170355" y="7848735"/>
            <a:ext cx="5737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b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ネットワークへの不正アクセスを常時監視する</a:t>
            </a:r>
            <a:r>
              <a:rPr kumimoji="1" lang="ja-JP" altLang="en-US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体制を構築する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A11E1D6B-75A0-C7FB-6376-FD8A72E4733F}"/>
              </a:ext>
            </a:extLst>
          </p:cNvPr>
          <p:cNvSpPr txBox="1"/>
          <p:nvPr/>
        </p:nvSpPr>
        <p:spPr>
          <a:xfrm>
            <a:off x="1170355" y="9191106"/>
            <a:ext cx="5737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脆</a:t>
            </a:r>
            <a:r>
              <a:rPr kumimoji="1" lang="ja-JP" altLang="en-US" b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弱</a:t>
            </a:r>
            <a:r>
              <a:rPr kumimoji="1" lang="ja-JP" altLang="en-US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性</a:t>
            </a:r>
            <a:r>
              <a:rPr kumimoji="1" lang="ja-JP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212745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を利用した不正アクセスを防止する施策を実施する</a:t>
            </a:r>
          </a:p>
        </p:txBody>
      </p:sp>
      <p:sp>
        <p:nvSpPr>
          <p:cNvPr id="2" name="角丸四角形 27">
            <a:extLst>
              <a:ext uri="{FF2B5EF4-FFF2-40B4-BE49-F238E27FC236}">
                <a16:creationId xmlns:a16="http://schemas.microsoft.com/office/drawing/2014/main" id="{5BCF05E2-F1E9-7E8A-E396-3B3DF816C3CF}"/>
              </a:ext>
            </a:extLst>
          </p:cNvPr>
          <p:cNvSpPr/>
          <p:nvPr/>
        </p:nvSpPr>
        <p:spPr>
          <a:xfrm>
            <a:off x="196268" y="6417016"/>
            <a:ext cx="925620" cy="374651"/>
          </a:xfrm>
          <a:prstGeom prst="roundRect">
            <a:avLst/>
          </a:prstGeom>
          <a:solidFill>
            <a:srgbClr val="BFF0FF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>
                <a:ln>
                  <a:noFill/>
                </a:ln>
                <a:solidFill>
                  <a:srgbClr val="212745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Lv1-60</a:t>
            </a:r>
          </a:p>
        </p:txBody>
      </p:sp>
      <p:sp>
        <p:nvSpPr>
          <p:cNvPr id="7" name="角丸四角形 27">
            <a:extLst>
              <a:ext uri="{FF2B5EF4-FFF2-40B4-BE49-F238E27FC236}">
                <a16:creationId xmlns:a16="http://schemas.microsoft.com/office/drawing/2014/main" id="{D849FA7D-F4EB-D48F-BD11-34201653BA32}"/>
              </a:ext>
            </a:extLst>
          </p:cNvPr>
          <p:cNvSpPr/>
          <p:nvPr/>
        </p:nvSpPr>
        <p:spPr>
          <a:xfrm>
            <a:off x="196270" y="7793648"/>
            <a:ext cx="925618" cy="374651"/>
          </a:xfrm>
          <a:prstGeom prst="round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err="1">
                <a:ln>
                  <a:noFill/>
                </a:ln>
                <a:solidFill>
                  <a:srgbClr val="212745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Lv</a:t>
            </a:r>
            <a:r>
              <a:rPr lang="en-US" altLang="ja-JP" sz="1200" b="1">
                <a:solidFill>
                  <a:srgbClr val="21274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kumimoji="1" lang="en-US" altLang="ja-JP" sz="1200" b="1" i="0" u="none" strike="noStrike" kern="1200" cap="none" spc="0" normalizeH="0" baseline="0" noProof="0">
                <a:ln>
                  <a:noFill/>
                </a:ln>
                <a:solidFill>
                  <a:srgbClr val="212745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-142</a:t>
            </a:r>
          </a:p>
        </p:txBody>
      </p:sp>
      <p:sp>
        <p:nvSpPr>
          <p:cNvPr id="10" name="角丸四角形 27">
            <a:extLst>
              <a:ext uri="{FF2B5EF4-FFF2-40B4-BE49-F238E27FC236}">
                <a16:creationId xmlns:a16="http://schemas.microsoft.com/office/drawing/2014/main" id="{0B75CB74-A522-8261-BD99-75DFCA5B6C86}"/>
              </a:ext>
            </a:extLst>
          </p:cNvPr>
          <p:cNvSpPr/>
          <p:nvPr/>
        </p:nvSpPr>
        <p:spPr>
          <a:xfrm>
            <a:off x="188298" y="8427203"/>
            <a:ext cx="925618" cy="374651"/>
          </a:xfrm>
          <a:prstGeom prst="round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err="1">
                <a:ln>
                  <a:noFill/>
                </a:ln>
                <a:solidFill>
                  <a:srgbClr val="212745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Lv</a:t>
            </a:r>
            <a:r>
              <a:rPr lang="en-US" altLang="ja-JP" sz="1200" b="1">
                <a:solidFill>
                  <a:srgbClr val="21274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kumimoji="1" lang="en-US" altLang="ja-JP" sz="1200" b="1" i="0" u="none" strike="noStrike" kern="1200" cap="none" spc="0" normalizeH="0" baseline="0" noProof="0">
                <a:ln>
                  <a:noFill/>
                </a:ln>
                <a:solidFill>
                  <a:srgbClr val="212745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-143</a:t>
            </a:r>
          </a:p>
        </p:txBody>
      </p:sp>
      <p:sp>
        <p:nvSpPr>
          <p:cNvPr id="11" name="角丸四角形 27">
            <a:extLst>
              <a:ext uri="{FF2B5EF4-FFF2-40B4-BE49-F238E27FC236}">
                <a16:creationId xmlns:a16="http://schemas.microsoft.com/office/drawing/2014/main" id="{CB417456-30FF-5471-B00F-8C5B6B782B1D}"/>
              </a:ext>
            </a:extLst>
          </p:cNvPr>
          <p:cNvSpPr/>
          <p:nvPr/>
        </p:nvSpPr>
        <p:spPr>
          <a:xfrm>
            <a:off x="196268" y="9114500"/>
            <a:ext cx="925618" cy="374651"/>
          </a:xfrm>
          <a:prstGeom prst="roundRect">
            <a:avLst/>
          </a:prstGeom>
          <a:solidFill>
            <a:srgbClr val="FFC5D2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err="1">
                <a:ln>
                  <a:noFill/>
                </a:ln>
                <a:solidFill>
                  <a:srgbClr val="212745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Lv</a:t>
            </a:r>
            <a:r>
              <a:rPr lang="en-US" altLang="ja-JP" sz="1200" b="1">
                <a:solidFill>
                  <a:srgbClr val="21274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kumimoji="1" lang="en-US" altLang="ja-JP" sz="1200" b="1" i="0" u="none" strike="noStrike" kern="1200" cap="none" spc="0" normalizeH="0" baseline="0" noProof="0">
                <a:ln>
                  <a:noFill/>
                </a:ln>
                <a:solidFill>
                  <a:srgbClr val="212745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-128</a:t>
            </a:r>
          </a:p>
        </p:txBody>
      </p:sp>
      <p:sp>
        <p:nvSpPr>
          <p:cNvPr id="14" name="角丸四角形 27">
            <a:extLst>
              <a:ext uri="{FF2B5EF4-FFF2-40B4-BE49-F238E27FC236}">
                <a16:creationId xmlns:a16="http://schemas.microsoft.com/office/drawing/2014/main" id="{75507139-E74E-28AC-2422-4EE4369E3F7A}"/>
              </a:ext>
            </a:extLst>
          </p:cNvPr>
          <p:cNvSpPr/>
          <p:nvPr/>
        </p:nvSpPr>
        <p:spPr>
          <a:xfrm>
            <a:off x="188297" y="7171196"/>
            <a:ext cx="933591" cy="374651"/>
          </a:xfrm>
          <a:prstGeom prst="round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>
                <a:ln>
                  <a:noFill/>
                </a:ln>
                <a:solidFill>
                  <a:srgbClr val="212745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Lv2-17</a:t>
            </a:r>
          </a:p>
        </p:txBody>
      </p:sp>
      <p:graphicFrame>
        <p:nvGraphicFramePr>
          <p:cNvPr id="29" name="表 6">
            <a:extLst>
              <a:ext uri="{FF2B5EF4-FFF2-40B4-BE49-F238E27FC236}">
                <a16:creationId xmlns:a16="http://schemas.microsoft.com/office/drawing/2014/main" id="{F7AD5D15-40F4-1A62-B8B9-F00B23C7D2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919734"/>
              </p:ext>
            </p:extLst>
          </p:nvPr>
        </p:nvGraphicFramePr>
        <p:xfrm>
          <a:off x="345322" y="1745115"/>
          <a:ext cx="6180989" cy="2581616"/>
        </p:xfrm>
        <a:graphic>
          <a:graphicData uri="http://schemas.openxmlformats.org/drawingml/2006/table">
            <a:tbl>
              <a:tblPr firstRow="1" bandRow="1"/>
              <a:tblGrid>
                <a:gridCol w="532259">
                  <a:extLst>
                    <a:ext uri="{9D8B030D-6E8A-4147-A177-3AD203B41FA5}">
                      <a16:colId xmlns:a16="http://schemas.microsoft.com/office/drawing/2014/main" val="1540158700"/>
                    </a:ext>
                  </a:extLst>
                </a:gridCol>
                <a:gridCol w="1815515">
                  <a:extLst>
                    <a:ext uri="{9D8B030D-6E8A-4147-A177-3AD203B41FA5}">
                      <a16:colId xmlns:a16="http://schemas.microsoft.com/office/drawing/2014/main" val="2417670689"/>
                    </a:ext>
                  </a:extLst>
                </a:gridCol>
                <a:gridCol w="3833215">
                  <a:extLst>
                    <a:ext uri="{9D8B030D-6E8A-4147-A177-3AD203B41FA5}">
                      <a16:colId xmlns:a16="http://schemas.microsoft.com/office/drawing/2014/main" val="805133553"/>
                    </a:ext>
                  </a:extLst>
                </a:gridCol>
              </a:tblGrid>
              <a:tr h="277328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1" lang="ja-JP" altLang="en-US" sz="1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レベル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1" lang="ja-JP" altLang="en-US" sz="1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定義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1" lang="ja-JP" altLang="en-US" sz="1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各レベルの達成を目指すべき会社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421731"/>
                  </a:ext>
                </a:extLst>
              </a:tr>
              <a:tr h="627502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120000"/>
                        </a:lnSpc>
                      </a:pPr>
                      <a:r>
                        <a:rPr lang="en-US" altLang="ja-JP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Lv3</a:t>
                      </a:r>
                      <a:endParaRPr lang="ja-JP" altLang="en-US" sz="10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l" fontAlgn="ctr">
                        <a:lnSpc>
                          <a:spcPct val="120000"/>
                        </a:lnSpc>
                      </a:pPr>
                      <a:r>
                        <a:rPr lang="ja-JP" altLang="en-US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現時点で自動車業界が</a:t>
                      </a:r>
                      <a:endParaRPr lang="en-US" altLang="ja-JP" sz="10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  <a:p>
                      <a:pPr algn="l" fontAlgn="ctr">
                        <a:lnSpc>
                          <a:spcPct val="120000"/>
                        </a:lnSpc>
                      </a:pPr>
                      <a:r>
                        <a:rPr lang="ja-JP" alt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到達点</a:t>
                      </a:r>
                      <a:r>
                        <a:rPr lang="ja-JP" altLang="en-US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として目指すべき項目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l" fontAlgn="ctr">
                        <a:lnSpc>
                          <a:spcPct val="120000"/>
                        </a:lnSpc>
                      </a:pPr>
                      <a:r>
                        <a:rPr lang="ja-JP" altLang="en-US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・会社規模、技術レベルの観点で自動車業界を代表し牽引すべき</a:t>
                      </a:r>
                      <a:endParaRPr lang="en-US" altLang="ja-JP" sz="10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  <a:p>
                      <a:pPr algn="l" fontAlgn="ctr">
                        <a:lnSpc>
                          <a:spcPct val="120000"/>
                        </a:lnSpc>
                      </a:pPr>
                      <a:r>
                        <a:rPr lang="ja-JP" altLang="en-US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　立場の会社またはそれを目指す会社</a:t>
                      </a:r>
                      <a:endParaRPr lang="en-US" altLang="ja-JP" sz="10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　♦</a:t>
                      </a:r>
                      <a:r>
                        <a:rPr lang="en-US" altLang="ja-JP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Lv1,2,3</a:t>
                      </a:r>
                      <a:r>
                        <a:rPr lang="ja-JP" altLang="en-US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の全項目を達成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0277145"/>
                  </a:ext>
                </a:extLst>
              </a:tr>
              <a:tr h="1165362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120000"/>
                        </a:lnSpc>
                      </a:pPr>
                      <a:r>
                        <a:rPr lang="en-US" altLang="ja-JP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Lv2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l" fontAlgn="ctr">
                        <a:lnSpc>
                          <a:spcPct val="120000"/>
                        </a:lnSpc>
                      </a:pPr>
                      <a:r>
                        <a:rPr lang="ja-JP" altLang="en-US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自動車業界として</a:t>
                      </a:r>
                      <a:r>
                        <a:rPr lang="ja-JP" alt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標準的</a:t>
                      </a:r>
                      <a:r>
                        <a:rPr lang="ja-JP" altLang="en-US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に</a:t>
                      </a:r>
                      <a:endParaRPr lang="en-US" altLang="ja-JP" sz="10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  <a:p>
                      <a:pPr algn="l" fontAlgn="ctr">
                        <a:lnSpc>
                          <a:spcPct val="120000"/>
                        </a:lnSpc>
                      </a:pPr>
                      <a:r>
                        <a:rPr lang="ja-JP" altLang="en-US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目指すべき項目</a:t>
                      </a:r>
                      <a:endParaRPr lang="en-US" altLang="ja-JP" sz="10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l" fontAlgn="ctr">
                        <a:lnSpc>
                          <a:spcPct val="120000"/>
                        </a:lnSpc>
                      </a:pPr>
                      <a:r>
                        <a:rPr lang="ja-JP" altLang="en-US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以下のいづれかに該当する会社</a:t>
                      </a:r>
                      <a:endParaRPr lang="en-US" altLang="ja-JP" sz="10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  <a:p>
                      <a:pPr algn="l" fontAlgn="ctr">
                        <a:lnSpc>
                          <a:spcPct val="120000"/>
                        </a:lnSpc>
                      </a:pPr>
                      <a:r>
                        <a:rPr lang="ja-JP" altLang="en-US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・サプライチェーンにおいて社外の機密情報を取り扱う会社</a:t>
                      </a:r>
                      <a:endParaRPr lang="en-US" altLang="ja-JP" sz="10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  <a:p>
                      <a:pPr algn="l" fontAlgn="ctr">
                        <a:lnSpc>
                          <a:spcPct val="120000"/>
                        </a:lnSpc>
                      </a:pPr>
                      <a:r>
                        <a:rPr lang="ja-JP" altLang="en-US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・自動車業界として重要な自社技術</a:t>
                      </a:r>
                      <a:r>
                        <a:rPr lang="en-US" altLang="ja-JP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/</a:t>
                      </a:r>
                      <a:r>
                        <a:rPr lang="ja-JP" altLang="en-US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情報を有する会社</a:t>
                      </a:r>
                      <a:endParaRPr lang="en-US" altLang="ja-JP" sz="10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  <a:p>
                      <a:pPr algn="l" fontAlgn="ctr">
                        <a:lnSpc>
                          <a:spcPct val="120000"/>
                        </a:lnSpc>
                      </a:pPr>
                      <a:r>
                        <a:rPr lang="ja-JP" altLang="en-US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・相応の規模</a:t>
                      </a:r>
                      <a:r>
                        <a:rPr lang="en-US" altLang="ja-JP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/</a:t>
                      </a:r>
                      <a:r>
                        <a:rPr lang="ja-JP" altLang="en-US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シェアを有し、不慮の供給停止等により業界の</a:t>
                      </a:r>
                      <a:endParaRPr lang="en-US" altLang="ja-JP" sz="10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  <a:p>
                      <a:pPr algn="l" fontAlgn="ctr">
                        <a:lnSpc>
                          <a:spcPct val="120000"/>
                        </a:lnSpc>
                      </a:pPr>
                      <a:r>
                        <a:rPr lang="ja-JP" altLang="en-US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　サプライチェーンに多大な影響を及ぼし得る会社</a:t>
                      </a:r>
                      <a:endParaRPr lang="en-US" altLang="ja-JP" sz="10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　♦</a:t>
                      </a:r>
                      <a:r>
                        <a:rPr lang="en-US" altLang="ja-JP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Lv1,2</a:t>
                      </a:r>
                      <a:r>
                        <a:rPr lang="ja-JP" altLang="en-US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の全項目を達成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8715162"/>
                  </a:ext>
                </a:extLst>
              </a:tr>
              <a:tr h="450041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120000"/>
                        </a:lnSpc>
                      </a:pPr>
                      <a:r>
                        <a:rPr lang="en-US" altLang="ja-JP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Lv1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自動車業界として</a:t>
                      </a:r>
                      <a:r>
                        <a:rPr lang="ja-JP" alt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最低限</a:t>
                      </a:r>
                      <a:r>
                        <a:rPr lang="ja-JP" altLang="en-US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、</a:t>
                      </a:r>
                      <a:endParaRPr lang="en-US" altLang="ja-JP" sz="10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実装すべき項目</a:t>
                      </a:r>
                      <a:endParaRPr lang="en-US" altLang="ja-JP" sz="10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l" fontAlgn="ctr">
                        <a:lnSpc>
                          <a:spcPct val="120000"/>
                        </a:lnSpc>
                      </a:pPr>
                      <a:r>
                        <a:rPr lang="ja-JP" altLang="en-US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・自動車業界に関係する全ての会社</a:t>
                      </a:r>
                      <a:endParaRPr lang="en-US" altLang="ja-JP" sz="10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  <a:p>
                      <a:pPr algn="l" fontAlgn="ctr">
                        <a:lnSpc>
                          <a:spcPct val="120000"/>
                        </a:lnSpc>
                      </a:pPr>
                      <a:r>
                        <a:rPr lang="ja-JP" altLang="en-US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　♦</a:t>
                      </a:r>
                      <a:r>
                        <a:rPr lang="en-US" altLang="ja-JP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Lv1</a:t>
                      </a:r>
                      <a:r>
                        <a:rPr lang="ja-JP" altLang="en-US" sz="10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の全項目を達成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7387754"/>
                  </a:ext>
                </a:extLst>
              </a:tr>
            </a:tbl>
          </a:graphicData>
        </a:graphic>
      </p:graphicFrame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C44C6FCC-99B4-676E-F99F-8F15EC7677C3}"/>
              </a:ext>
            </a:extLst>
          </p:cNvPr>
          <p:cNvSpPr txBox="1"/>
          <p:nvPr/>
        </p:nvSpPr>
        <p:spPr>
          <a:xfrm>
            <a:off x="90945" y="5584407"/>
            <a:ext cx="6701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b="1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ガイドラインに掲載されている「要求事項」の一部をご紹介！</a:t>
            </a:r>
          </a:p>
          <a:p>
            <a:r>
              <a:rPr lang="ja-JP" altLang="en-US" sz="1800" b="1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これら対策することでセキュリティリスクを大幅に低減</a:t>
            </a:r>
            <a:endParaRPr kumimoji="1" lang="ja-JP" altLang="en-US" sz="1800" b="1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69AC2D9-F38B-C6ED-347F-5AAC60646D13}"/>
              </a:ext>
            </a:extLst>
          </p:cNvPr>
          <p:cNvSpPr txBox="1"/>
          <p:nvPr/>
        </p:nvSpPr>
        <p:spPr>
          <a:xfrm>
            <a:off x="3306707" y="4298692"/>
            <a:ext cx="372039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参照：自工会</a:t>
            </a:r>
            <a:r>
              <a:rPr kumimoji="1" lang="en-US" altLang="ja-JP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/</a:t>
            </a:r>
            <a:r>
              <a:rPr kumimoji="1" lang="ja-JP" alt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部工会・サイバーセキュリティガイドライン </a:t>
            </a:r>
            <a:r>
              <a:rPr kumimoji="1" lang="en-US" altLang="ja-JP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V2.0</a:t>
            </a:r>
            <a:endParaRPr kumimoji="1" lang="ja-JP" altLang="en-US" sz="90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19BA5AD-8E53-9087-95D9-69C19D94042D}"/>
              </a:ext>
            </a:extLst>
          </p:cNvPr>
          <p:cNvSpPr/>
          <p:nvPr/>
        </p:nvSpPr>
        <p:spPr bwMode="auto">
          <a:xfrm>
            <a:off x="-10611" y="402893"/>
            <a:ext cx="6879600" cy="125420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5BA5302-ADB6-2372-B66D-1B888AB9C314}"/>
              </a:ext>
            </a:extLst>
          </p:cNvPr>
          <p:cNvSpPr/>
          <p:nvPr/>
        </p:nvSpPr>
        <p:spPr>
          <a:xfrm>
            <a:off x="-1685" y="710176"/>
            <a:ext cx="6889326" cy="954107"/>
          </a:xfrm>
          <a:prstGeom prst="rect">
            <a:avLst/>
          </a:prstGeom>
          <a:ln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自工会</a:t>
            </a:r>
            <a:r>
              <a:rPr kumimoji="1" lang="en-US" altLang="ja-JP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部工会・サイバーセキュリティ</a:t>
            </a:r>
            <a:endParaRPr kumimoji="1" lang="en-US" altLang="ja-JP" sz="2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ガイドラインへの対策できていますか？</a:t>
            </a: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9043E172-E16F-BA88-85DB-0CC6F9864F05}"/>
              </a:ext>
            </a:extLst>
          </p:cNvPr>
          <p:cNvSpPr/>
          <p:nvPr/>
        </p:nvSpPr>
        <p:spPr>
          <a:xfrm>
            <a:off x="-289010" y="-656835"/>
            <a:ext cx="2483839" cy="1342505"/>
          </a:xfrm>
          <a:prstGeom prst="ellipse">
            <a:avLst/>
          </a:prstGeom>
          <a:solidFill>
            <a:srgbClr val="EA0D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4D069B2-B9ED-52DE-D3A1-3D4B5290AE8A}"/>
              </a:ext>
            </a:extLst>
          </p:cNvPr>
          <p:cNvSpPr txBox="1"/>
          <p:nvPr/>
        </p:nvSpPr>
        <p:spPr>
          <a:xfrm>
            <a:off x="142357" y="26871"/>
            <a:ext cx="1621106" cy="5693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昨年度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自動車業界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導入社数</a:t>
            </a: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70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件以上</a:t>
            </a:r>
            <a:endParaRPr kumimoji="1" lang="en-US" altLang="ja-JP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579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9D265D4-101E-82C6-2BE4-DDEC3AF4A413}"/>
              </a:ext>
            </a:extLst>
          </p:cNvPr>
          <p:cNvSpPr txBox="1"/>
          <p:nvPr/>
        </p:nvSpPr>
        <p:spPr>
          <a:xfrm>
            <a:off x="130273" y="8596379"/>
            <a:ext cx="2646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9pPr>
          </a:lstStyle>
          <a:p>
            <a:r>
              <a:rPr kumimoji="1" lang="ja-JP" altLang="en-US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エムオーテックス株式会社</a:t>
            </a:r>
          </a:p>
        </p:txBody>
      </p:sp>
      <p:sp>
        <p:nvSpPr>
          <p:cNvPr id="3" name="テキスト ボックス 51">
            <a:extLst>
              <a:ext uri="{FF2B5EF4-FFF2-40B4-BE49-F238E27FC236}">
                <a16:creationId xmlns:a16="http://schemas.microsoft.com/office/drawing/2014/main" id="{D6E94187-5113-F93A-0550-57AF58DF6E27}"/>
              </a:ext>
            </a:extLst>
          </p:cNvPr>
          <p:cNvSpPr txBox="1"/>
          <p:nvPr/>
        </p:nvSpPr>
        <p:spPr>
          <a:xfrm>
            <a:off x="2640555" y="8672919"/>
            <a:ext cx="151836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9pPr>
          </a:lstStyle>
          <a:p>
            <a:pPr algn="l"/>
            <a:r>
              <a:rPr kumimoji="1" lang="ja-JP" altLang="en-US" sz="8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●お問い合わせ窓口：営業部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FEA5ED79-9B30-349F-13E4-26F10C08DF6C}"/>
              </a:ext>
            </a:extLst>
          </p:cNvPr>
          <p:cNvSpPr/>
          <p:nvPr/>
        </p:nvSpPr>
        <p:spPr>
          <a:xfrm>
            <a:off x="4158919" y="8571064"/>
            <a:ext cx="2584218" cy="1134631"/>
          </a:xfrm>
          <a:prstGeom prst="roundRect">
            <a:avLst>
              <a:gd name="adj" fmla="val 729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B8EF0F1-A6EA-854B-50F7-4C9E9691CE35}"/>
              </a:ext>
            </a:extLst>
          </p:cNvPr>
          <p:cNvSpPr txBox="1"/>
          <p:nvPr/>
        </p:nvSpPr>
        <p:spPr>
          <a:xfrm>
            <a:off x="4177255" y="8634993"/>
            <a:ext cx="90281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9pPr>
          </a:lstStyle>
          <a:p>
            <a:pPr algn="l"/>
            <a:r>
              <a:rPr kumimoji="1" lang="ja-JP" altLang="en-US" sz="7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●お問い合わせ先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CDD6FA16-7EB7-FAD1-568C-0AFD7ACF5F5E}"/>
              </a:ext>
            </a:extLst>
          </p:cNvPr>
          <p:cNvSpPr/>
          <p:nvPr/>
        </p:nvSpPr>
        <p:spPr>
          <a:xfrm>
            <a:off x="105077" y="125237"/>
            <a:ext cx="6650376" cy="14749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E387FBB7-36E1-7A4A-AA08-26E56F97CE64}"/>
              </a:ext>
            </a:extLst>
          </p:cNvPr>
          <p:cNvSpPr/>
          <p:nvPr/>
        </p:nvSpPr>
        <p:spPr>
          <a:xfrm>
            <a:off x="-55945" y="9726480"/>
            <a:ext cx="4100564" cy="215444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800" b="0" i="0" u="none" strike="noStrike" cap="none" normalizeH="0" baseline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© MOTEX Inc.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1A1F6E1-BE99-1746-3349-DE1B155467F0}"/>
              </a:ext>
            </a:extLst>
          </p:cNvPr>
          <p:cNvSpPr/>
          <p:nvPr/>
        </p:nvSpPr>
        <p:spPr>
          <a:xfrm>
            <a:off x="-28937" y="-39191"/>
            <a:ext cx="6858000" cy="1143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05E98E60-1471-65D8-226A-F95F9DF43E3D}"/>
              </a:ext>
            </a:extLst>
          </p:cNvPr>
          <p:cNvSpPr/>
          <p:nvPr/>
        </p:nvSpPr>
        <p:spPr>
          <a:xfrm>
            <a:off x="98185" y="1705062"/>
            <a:ext cx="6650376" cy="15190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0DA9F7E7-9FFE-6034-A557-7C3A370239B3}"/>
              </a:ext>
            </a:extLst>
          </p:cNvPr>
          <p:cNvSpPr/>
          <p:nvPr/>
        </p:nvSpPr>
        <p:spPr>
          <a:xfrm>
            <a:off x="101328" y="3305006"/>
            <a:ext cx="6654972" cy="128781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BE383641-4648-CF7C-744D-B08F175C3D4E}"/>
              </a:ext>
            </a:extLst>
          </p:cNvPr>
          <p:cNvSpPr/>
          <p:nvPr/>
        </p:nvSpPr>
        <p:spPr>
          <a:xfrm>
            <a:off x="101988" y="5982919"/>
            <a:ext cx="6654317" cy="12817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049046E8-FADE-9194-5A86-4404A894DDAA}"/>
              </a:ext>
            </a:extLst>
          </p:cNvPr>
          <p:cNvSpPr/>
          <p:nvPr/>
        </p:nvSpPr>
        <p:spPr>
          <a:xfrm>
            <a:off x="101983" y="4675397"/>
            <a:ext cx="6654317" cy="1240427"/>
          </a:xfrm>
          <a:prstGeom prst="rect">
            <a:avLst/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rgbClr val="4BACC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0DC8492-B38F-46F9-34BC-0A96664A3BA7}"/>
              </a:ext>
            </a:extLst>
          </p:cNvPr>
          <p:cNvSpPr txBox="1"/>
          <p:nvPr/>
        </p:nvSpPr>
        <p:spPr>
          <a:xfrm>
            <a:off x="3031651" y="336083"/>
            <a:ext cx="3297452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5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PC/</a:t>
            </a:r>
            <a:r>
              <a:rPr kumimoji="1" lang="ja-JP" altLang="en-US" sz="105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スマホをの情報をまとめて管理</a:t>
            </a:r>
            <a:endParaRPr kumimoji="1" lang="en-US" altLang="ja-JP" sz="105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アクセスの記録、違反操作の通知が可能</a:t>
            </a:r>
            <a:endParaRPr kumimoji="1" lang="en-US" altLang="ja-JP" sz="105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8" name="図 7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55AFC6A1-EE1F-7B6F-75E5-D29BFD0D7D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44" y="237750"/>
            <a:ext cx="2313479" cy="576056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4185365D-42DE-E7D3-AAC5-5F569FD812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496" y="4707396"/>
            <a:ext cx="2327255" cy="562222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7621C03-0C11-59D8-4770-7E735B4EC7F7}"/>
              </a:ext>
            </a:extLst>
          </p:cNvPr>
          <p:cNvSpPr txBox="1"/>
          <p:nvPr/>
        </p:nvSpPr>
        <p:spPr>
          <a:xfrm>
            <a:off x="54341" y="2322934"/>
            <a:ext cx="3363732" cy="2308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ネットワーク脅威検知パッケージ </a:t>
            </a:r>
            <a:r>
              <a:rPr kumimoji="1" lang="en-US" altLang="ja-JP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powered by Darktrace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F446B41-DADB-F802-8979-F17AAD37A5E4}"/>
              </a:ext>
            </a:extLst>
          </p:cNvPr>
          <p:cNvSpPr txBox="1"/>
          <p:nvPr/>
        </p:nvSpPr>
        <p:spPr>
          <a:xfrm>
            <a:off x="2688274" y="1895394"/>
            <a:ext cx="3363731" cy="2616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EDR</a:t>
            </a:r>
            <a:r>
              <a:rPr kumimoji="1" lang="ja-JP" altLang="en-US" sz="105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利用が困難な工場も導入可能な</a:t>
            </a:r>
            <a:r>
              <a:rPr kumimoji="1" lang="en-US" altLang="ja-JP" sz="105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NDR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EB2D8FF-ABF7-3AE2-BFC5-A8FA3457E177}"/>
              </a:ext>
            </a:extLst>
          </p:cNvPr>
          <p:cNvSpPr txBox="1"/>
          <p:nvPr/>
        </p:nvSpPr>
        <p:spPr>
          <a:xfrm>
            <a:off x="2781468" y="3384527"/>
            <a:ext cx="3270537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次世代型</a:t>
            </a:r>
            <a:r>
              <a:rPr kumimoji="1" lang="en-US" altLang="ja-JP" sz="105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AI</a:t>
            </a:r>
            <a:r>
              <a:rPr kumimoji="1" lang="ja-JP" altLang="en-US" sz="105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アンチウィルスソフト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EDR</a:t>
            </a:r>
            <a:r>
              <a:rPr kumimoji="1" lang="ja-JP" altLang="en-US" sz="105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で感染後の対応強化</a:t>
            </a:r>
            <a:endParaRPr kumimoji="0" lang="en-US" altLang="ja-JP" sz="105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6E8544D6-1827-3E8A-EC83-83989B402F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700" y="1816022"/>
            <a:ext cx="2324739" cy="4370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D9CFA922-84F9-E1A7-BBB4-9AE07CD79C5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6508" y="3474918"/>
            <a:ext cx="2401689" cy="513964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844384E-2ECA-ADF8-6C01-5294BB7DD749}"/>
              </a:ext>
            </a:extLst>
          </p:cNvPr>
          <p:cNvSpPr txBox="1"/>
          <p:nvPr/>
        </p:nvSpPr>
        <p:spPr>
          <a:xfrm>
            <a:off x="3084380" y="6115713"/>
            <a:ext cx="3232479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サーバー・</a:t>
            </a:r>
            <a:r>
              <a:rPr lang="en-US" altLang="ja-JP" sz="105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VPN</a:t>
            </a:r>
            <a:r>
              <a:rPr lang="ja-JP" altLang="en-US" sz="105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機器・公開ポートなど</a:t>
            </a:r>
            <a:endParaRPr lang="en-US" altLang="ja-JP" sz="1050" b="1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把握できていないセキュリティリスクをチェック</a:t>
            </a:r>
            <a:endParaRPr kumimoji="1" lang="en-US" altLang="ja-JP" sz="105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60B7E44A-3B34-2634-8FEC-1C6475A17B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859" y="6057210"/>
            <a:ext cx="2356420" cy="443007"/>
          </a:xfrm>
          <a:prstGeom prst="rect">
            <a:avLst/>
          </a:prstGeom>
        </p:spPr>
      </p:pic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786C39B-7578-0F71-3E82-AF3B9BE1C93C}"/>
              </a:ext>
            </a:extLst>
          </p:cNvPr>
          <p:cNvSpPr txBox="1"/>
          <p:nvPr/>
        </p:nvSpPr>
        <p:spPr>
          <a:xfrm>
            <a:off x="2734871" y="3781361"/>
            <a:ext cx="336373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900" b="1" err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CylancePROTECT</a:t>
            </a:r>
            <a:r>
              <a:rPr lang="en-US" altLang="ja-JP" sz="900" b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900" b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＆ </a:t>
            </a:r>
            <a:r>
              <a:rPr lang="en-US" altLang="ja-JP" sz="900" b="1" err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CylanceOPTICS</a:t>
            </a:r>
            <a:endParaRPr kumimoji="1" lang="ja-JP" altLang="en-US" sz="9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7C4B4F49-1E34-A444-94E2-76B6D5F502B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76585" y="44761"/>
            <a:ext cx="1056015" cy="1320019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5BDDFA9-5F21-3BEF-B511-64828123FEEA}"/>
              </a:ext>
            </a:extLst>
          </p:cNvPr>
          <p:cNvSpPr txBox="1"/>
          <p:nvPr/>
        </p:nvSpPr>
        <p:spPr>
          <a:xfrm>
            <a:off x="5401304" y="194939"/>
            <a:ext cx="1806575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>
                <a:solidFill>
                  <a:schemeClr val="tx1"/>
                </a:solidFill>
              </a:rPr>
              <a:t>30</a:t>
            </a:r>
          </a:p>
          <a:p>
            <a:r>
              <a:rPr lang="ja-JP" altLang="en-US" sz="1050">
                <a:solidFill>
                  <a:schemeClr val="tx1"/>
                </a:solidFill>
              </a:rPr>
              <a:t>項目以上達成</a:t>
            </a:r>
            <a:endParaRPr lang="en-US" altLang="ja-JP" sz="1050">
              <a:solidFill>
                <a:schemeClr val="tx1"/>
              </a:solidFill>
            </a:endParaRPr>
          </a:p>
          <a:p>
            <a:r>
              <a:rPr lang="ja-JP" altLang="en-US" sz="1050">
                <a:solidFill>
                  <a:schemeClr val="tx1"/>
                </a:solidFill>
              </a:rPr>
              <a:t>見込商材</a:t>
            </a:r>
            <a:endParaRPr lang="en-US" altLang="ja-JP" sz="1100">
              <a:solidFill>
                <a:schemeClr val="tx1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5D065C5-294E-13CA-2CAA-089C2F827AB8}"/>
              </a:ext>
            </a:extLst>
          </p:cNvPr>
          <p:cNvSpPr/>
          <p:nvPr/>
        </p:nvSpPr>
        <p:spPr>
          <a:xfrm>
            <a:off x="98185" y="7304094"/>
            <a:ext cx="6650376" cy="12236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7CB1F2B-4295-0DA9-85BD-D9F33DC5FAD3}"/>
              </a:ext>
            </a:extLst>
          </p:cNvPr>
          <p:cNvSpPr txBox="1"/>
          <p:nvPr/>
        </p:nvSpPr>
        <p:spPr>
          <a:xfrm>
            <a:off x="3031651" y="7437145"/>
            <a:ext cx="3232479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第三者によるセキュリティ診断</a:t>
            </a:r>
            <a:endParaRPr kumimoji="1" lang="en-US" altLang="ja-JP" sz="105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5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lang="ja-JP" altLang="en-US" sz="105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アプリケーションの脆弱性をチェック</a:t>
            </a:r>
            <a:endParaRPr kumimoji="1" lang="en-US" altLang="ja-JP" sz="105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7A7CC0C-DF5C-689E-4172-F899F4ADCEC5}"/>
              </a:ext>
            </a:extLst>
          </p:cNvPr>
          <p:cNvSpPr txBox="1"/>
          <p:nvPr/>
        </p:nvSpPr>
        <p:spPr>
          <a:xfrm>
            <a:off x="85660" y="7877727"/>
            <a:ext cx="336373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Web</a:t>
            </a:r>
            <a:r>
              <a:rPr kumimoji="1" lang="ja-JP" alt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アプリケーション脆弱性診断パッケージ</a:t>
            </a:r>
          </a:p>
        </p:txBody>
      </p:sp>
      <p:pic>
        <p:nvPicPr>
          <p:cNvPr id="37" name="図 36">
            <a:extLst>
              <a:ext uri="{FF2B5EF4-FFF2-40B4-BE49-F238E27FC236}">
                <a16:creationId xmlns:a16="http://schemas.microsoft.com/office/drawing/2014/main" id="{8FAE9BA7-3CE2-E313-E62C-797D8E43C6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859" y="7374341"/>
            <a:ext cx="2363119" cy="444266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BB84C933-3766-8B29-6962-E9ABDD143B8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76585" y="1627587"/>
            <a:ext cx="1056015" cy="1320019"/>
          </a:xfrm>
          <a:prstGeom prst="rect">
            <a:avLst/>
          </a:prstGeom>
        </p:spPr>
      </p:pic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07CDD80-F459-A303-EAA4-E2DD4E58325A}"/>
              </a:ext>
            </a:extLst>
          </p:cNvPr>
          <p:cNvSpPr txBox="1"/>
          <p:nvPr/>
        </p:nvSpPr>
        <p:spPr>
          <a:xfrm>
            <a:off x="5401304" y="1741317"/>
            <a:ext cx="1806575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>
                <a:solidFill>
                  <a:schemeClr val="tx1"/>
                </a:solidFill>
              </a:rPr>
              <a:t>10</a:t>
            </a:r>
          </a:p>
          <a:p>
            <a:r>
              <a:rPr lang="ja-JP" altLang="en-US" sz="1050">
                <a:solidFill>
                  <a:schemeClr val="tx1"/>
                </a:solidFill>
              </a:rPr>
              <a:t>項目以上達成</a:t>
            </a:r>
            <a:endParaRPr lang="en-US" altLang="ja-JP" sz="1050">
              <a:solidFill>
                <a:schemeClr val="tx1"/>
              </a:solidFill>
            </a:endParaRPr>
          </a:p>
          <a:p>
            <a:r>
              <a:rPr lang="ja-JP" altLang="en-US" sz="1050">
                <a:solidFill>
                  <a:schemeClr val="tx1"/>
                </a:solidFill>
              </a:rPr>
              <a:t>見込商材</a:t>
            </a:r>
            <a:endParaRPr lang="en-US" altLang="ja-JP" sz="1100">
              <a:solidFill>
                <a:schemeClr val="tx1"/>
              </a:solidFill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5F8FA36-5876-ED03-059C-63FAEFF7669C}"/>
              </a:ext>
            </a:extLst>
          </p:cNvPr>
          <p:cNvSpPr txBox="1"/>
          <p:nvPr/>
        </p:nvSpPr>
        <p:spPr>
          <a:xfrm>
            <a:off x="58639" y="885921"/>
            <a:ext cx="621966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1300" b="1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【Lv1-No.60】</a:t>
            </a:r>
            <a:r>
              <a:rPr kumimoji="1" lang="ja-JP" altLang="en-US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情報機器、</a:t>
            </a:r>
            <a:r>
              <a:rPr kumimoji="1" lang="en-US" altLang="ja-JP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OS</a:t>
            </a:r>
            <a:r>
              <a:rPr kumimoji="1" lang="ja-JP" altLang="en-US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、ソフトウェアの情報</a:t>
            </a:r>
            <a:r>
              <a:rPr kumimoji="1" lang="en-US" altLang="ja-JP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バージョン情報、</a:t>
            </a:r>
            <a:endParaRPr kumimoji="1" lang="en-US" altLang="ja-JP" sz="130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kumimoji="1" lang="ja-JP" altLang="en-US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管理者、管理部門、設置場所等</a:t>
            </a:r>
            <a:r>
              <a:rPr kumimoji="1" lang="en-US" altLang="ja-JP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kumimoji="1" lang="ja-JP" altLang="en-US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について、一覧を作成している</a:t>
            </a:r>
            <a:endParaRPr kumimoji="1" lang="en-US" altLang="ja-JP" sz="130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kumimoji="1" lang="en-US" altLang="ja-JP" sz="1300" b="1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【Lv2-No.143】</a:t>
            </a:r>
            <a:r>
              <a:rPr kumimoji="1" lang="ja-JP" altLang="en-US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インシデント発生時の調査のために必要なログを取得している</a:t>
            </a:r>
            <a:endParaRPr kumimoji="1" lang="en-US" altLang="ja-JP" sz="130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F9A1C917-203C-DB7F-8938-9612897BAB55}"/>
              </a:ext>
            </a:extLst>
          </p:cNvPr>
          <p:cNvSpPr txBox="1"/>
          <p:nvPr/>
        </p:nvSpPr>
        <p:spPr>
          <a:xfrm>
            <a:off x="47098" y="2561738"/>
            <a:ext cx="5942277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1300" b="1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【Lv2-No.17】</a:t>
            </a:r>
            <a:r>
              <a:rPr kumimoji="1" lang="ja-JP" altLang="en-US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サイバー攻撃や予兆を監視・分析をする体制を整備している</a:t>
            </a:r>
            <a:endParaRPr kumimoji="1" lang="en-US" altLang="ja-JP" sz="130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kumimoji="1" lang="en-US" altLang="ja-JP" sz="1300" b="1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【Lv2-No.142】</a:t>
            </a:r>
            <a:r>
              <a:rPr kumimoji="1" lang="ja-JP" altLang="en-US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通信内容を常時監視し、不正アクセスや不正侵入をリアルタイムで検知</a:t>
            </a:r>
            <a:r>
              <a:rPr kumimoji="1" lang="en-US" altLang="ja-JP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遮断および通知する仕組みを導入している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65BBD382-0B4C-6D01-7D60-4540372395D6}"/>
              </a:ext>
            </a:extLst>
          </p:cNvPr>
          <p:cNvSpPr txBox="1"/>
          <p:nvPr/>
        </p:nvSpPr>
        <p:spPr>
          <a:xfrm>
            <a:off x="99729" y="4108664"/>
            <a:ext cx="63240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1300" b="1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【Lv2-No.17】</a:t>
            </a:r>
            <a:r>
              <a:rPr kumimoji="1" lang="ja-JP" altLang="en-US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サイバー攻撃や予兆を監視・分析をする体制を整備している</a:t>
            </a:r>
            <a:endParaRPr kumimoji="1" lang="en-US" altLang="ja-JP" sz="130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kumimoji="1" lang="en-US" altLang="ja-JP" sz="1300" b="1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【Lv2-No.130】</a:t>
            </a:r>
            <a:r>
              <a:rPr kumimoji="1" lang="ja-JP" altLang="en-US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外部から受け取ったデータが安全であることを確認している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DDA0BA4B-953F-3207-1116-3FD8BA44FB16}"/>
              </a:ext>
            </a:extLst>
          </p:cNvPr>
          <p:cNvSpPr txBox="1"/>
          <p:nvPr/>
        </p:nvSpPr>
        <p:spPr>
          <a:xfrm>
            <a:off x="109439" y="5405816"/>
            <a:ext cx="635241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1300" b="1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【Lv2-No.143】</a:t>
            </a:r>
            <a:r>
              <a:rPr kumimoji="1" lang="ja-JP" altLang="en-US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インシデント発生時の調査のために必要なログを取得している</a:t>
            </a:r>
            <a:endParaRPr kumimoji="1" lang="en-US" altLang="ja-JP" sz="130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kumimoji="1" lang="en-US" altLang="ja-JP" sz="1300" b="1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【Lv1-No.3】</a:t>
            </a:r>
            <a:r>
              <a:rPr kumimoji="1" lang="ja-JP" altLang="en-US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情報セキュリティ対応方針</a:t>
            </a:r>
            <a:r>
              <a:rPr kumimoji="1" lang="en-US" altLang="ja-JP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ポリシー</a:t>
            </a:r>
            <a:r>
              <a:rPr kumimoji="1" lang="en-US" altLang="ja-JP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kumimoji="1" lang="ja-JP" altLang="en-US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を社内に周知している</a:t>
            </a:r>
            <a:endParaRPr kumimoji="1" lang="en-US" altLang="ja-JP" sz="130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B5AC19C4-8481-D388-D91B-C262348BEE21}"/>
              </a:ext>
            </a:extLst>
          </p:cNvPr>
          <p:cNvSpPr txBox="1"/>
          <p:nvPr/>
        </p:nvSpPr>
        <p:spPr>
          <a:xfrm>
            <a:off x="2828725" y="4780154"/>
            <a:ext cx="3336274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5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Microsoft</a:t>
            </a:r>
            <a:r>
              <a:rPr lang="ja-JP" altLang="en-US" sz="105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5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365</a:t>
            </a:r>
            <a:r>
              <a:rPr kumimoji="1" lang="ja-JP" altLang="en-US" sz="105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監査ログを可視化</a:t>
            </a:r>
            <a:endParaRPr lang="en-US" altLang="ja-JP" sz="1050" b="1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社内ルール通知支援</a:t>
            </a:r>
            <a:endParaRPr lang="en-US" altLang="ja-JP" sz="1050" b="1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29F4B5E0-0391-5037-B5F7-3664ABF85B3C}"/>
              </a:ext>
            </a:extLst>
          </p:cNvPr>
          <p:cNvSpPr txBox="1"/>
          <p:nvPr/>
        </p:nvSpPr>
        <p:spPr>
          <a:xfrm>
            <a:off x="104926" y="6774913"/>
            <a:ext cx="64712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1300" b="1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【Lv3-No.126</a:t>
            </a:r>
            <a:r>
              <a:rPr kumimoji="1" lang="ja-JP" altLang="en-US" sz="1300" b="1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1300" b="1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kumimoji="1" lang="ja-JP" altLang="en-US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社外へ公開しているサーバーについて、本番稼働前および稼働後に脆弱性診断を実施し、判明した脆弱性に対して対策を行っている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CCA429C-A002-6ED2-E9D7-72B474BA1B2D}"/>
              </a:ext>
            </a:extLst>
          </p:cNvPr>
          <p:cNvSpPr txBox="1"/>
          <p:nvPr/>
        </p:nvSpPr>
        <p:spPr>
          <a:xfrm>
            <a:off x="128405" y="8019579"/>
            <a:ext cx="64712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1300" b="1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【Lv3-No.128】</a:t>
            </a:r>
            <a:r>
              <a:rPr kumimoji="1" lang="ja-JP" altLang="en-US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インターネットに公開している</a:t>
            </a:r>
            <a:r>
              <a:rPr kumimoji="1" lang="en-US" altLang="ja-JP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Web</a:t>
            </a:r>
            <a:r>
              <a:rPr kumimoji="1" lang="ja-JP" altLang="en-US" sz="130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アプリケーションについて、アプリケーション脆弱性診断を実施している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647FD06-1B25-8097-8A2A-8DC507E13904}"/>
              </a:ext>
            </a:extLst>
          </p:cNvPr>
          <p:cNvSpPr txBox="1"/>
          <p:nvPr/>
        </p:nvSpPr>
        <p:spPr>
          <a:xfrm>
            <a:off x="109439" y="6566501"/>
            <a:ext cx="336373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サイバーリスク健康診断パッケージ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DCFB690-10ED-C04D-D626-C758064F9098}"/>
              </a:ext>
            </a:extLst>
          </p:cNvPr>
          <p:cNvSpPr/>
          <p:nvPr/>
        </p:nvSpPr>
        <p:spPr>
          <a:xfrm>
            <a:off x="-7058" y="8877911"/>
            <a:ext cx="4509047" cy="86177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9pPr>
          </a:lstStyle>
          <a:p>
            <a:pPr algn="l">
              <a:lnSpc>
                <a:spcPts val="1200"/>
              </a:lnSpc>
            </a:pPr>
            <a:r>
              <a:rPr lang="en-US" altLang="ja-JP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　阪</a:t>
            </a:r>
            <a:r>
              <a:rPr lang="en-US" altLang="ja-JP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532-0011 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大阪市淀川区西中島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5-12-12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エムオーテックス新大阪ビル</a:t>
            </a:r>
            <a:endParaRPr lang="en-US" altLang="ja-JP" sz="8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1200"/>
              </a:lnSpc>
            </a:pPr>
            <a:r>
              <a:rPr lang="en-US" altLang="ja-JP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　京</a:t>
            </a:r>
            <a:r>
              <a:rPr lang="en-US" altLang="ja-JP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108-0073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東京都港区三田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3-5-19 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住友不動産東京三田ガーデンタワー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22F</a:t>
            </a:r>
          </a:p>
          <a:p>
            <a:pPr algn="l">
              <a:lnSpc>
                <a:spcPts val="1200"/>
              </a:lnSpc>
            </a:pPr>
            <a:r>
              <a:rPr lang="en-US" altLang="ja-JP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名古屋</a:t>
            </a:r>
            <a:r>
              <a:rPr lang="en-US" altLang="ja-JP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460-0003 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名古屋市中区錦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1-11-11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名古屋インターシティ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3F</a:t>
            </a:r>
          </a:p>
          <a:p>
            <a:pPr algn="l">
              <a:lnSpc>
                <a:spcPts val="1200"/>
              </a:lnSpc>
            </a:pPr>
            <a:r>
              <a:rPr lang="en-US" altLang="ja-JP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九　州</a:t>
            </a:r>
            <a:r>
              <a:rPr lang="en-US" altLang="ja-JP" sz="8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812-0011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福岡市博多区博多駅前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1-15-20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NMF</a:t>
            </a:r>
            <a:r>
              <a:rPr lang="ja-JP" altLang="en-US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博多駅前ビル</a:t>
            </a:r>
            <a:r>
              <a:rPr lang="en-US" altLang="ja-JP" sz="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2F</a:t>
            </a:r>
          </a:p>
          <a:p>
            <a:pPr algn="l">
              <a:lnSpc>
                <a:spcPts val="1200"/>
              </a:lnSpc>
            </a:pPr>
            <a:r>
              <a:rPr lang="en-US" altLang="ja-JP" sz="8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06-6308-8980</a:t>
            </a:r>
            <a:r>
              <a:rPr lang="en-US" altLang="ja-JP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大阪・九州</a:t>
            </a:r>
            <a:r>
              <a:rPr lang="en-US" altLang="ja-JP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8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03-3455-1811</a:t>
            </a:r>
            <a:r>
              <a:rPr lang="en-US" altLang="ja-JP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東京</a:t>
            </a:r>
            <a:r>
              <a:rPr lang="en-US" altLang="ja-JP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8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052-253-7346</a:t>
            </a:r>
            <a:r>
              <a:rPr lang="en-US" altLang="ja-JP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名古屋</a:t>
            </a:r>
            <a:r>
              <a:rPr lang="en-US" altLang="ja-JP" sz="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66051209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600" b="0" i="0" u="none" strike="noStrike" cap="none" normalizeH="0" baseline="0" smtClean="0">
            <a:ln>
              <a:noFill/>
            </a:ln>
            <a:solidFill>
              <a:srgbClr val="FF7C80"/>
            </a:solidFill>
            <a:effectLst/>
            <a:latin typeface="HGP創英角ｺﾞｼｯｸUB" pitchFamily="50" charset="-128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12700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>
          <a:outerShdw dist="107763" dir="2700000" algn="ctr" rotWithShape="0">
            <a:schemeClr val="bg2">
              <a:alpha val="50000"/>
            </a:schemeClr>
          </a:outerShdw>
        </a:effec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rgbClr val="FF7C80"/>
            </a:solidFill>
            <a:effectLst/>
            <a:latin typeface="HGP創英角ｺﾞｼｯｸUB" pitchFamily="50" charset="-128"/>
            <a:ea typeface="HGP創英角ｺﾞｼｯｸUB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sz="2400" dirty="0" smtClean="0">
            <a:solidFill>
              <a:schemeClr val="tx1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65e5__x4ed8__x3068__x6642__x523b_ xmlns="79ee9245-d882-4ddc-9b39-e6678e7416f0" xsi:nil="true"/>
    <_x30ea__x30f3__x30af_ xmlns="79ee9245-d882-4ddc-9b39-e6678e7416f0">
      <Url xsi:nil="true"/>
      <Description xsi:nil="true"/>
    </_x30ea__x30f3__x30af_>
    <_x8907__x6570__x884c__x30c6__x30ad__x30b9__x30c8_ xmlns="79ee9245-d882-4ddc-9b39-e6678e7416f0" xsi:nil="true"/>
    <_x7ba1__x7406__x756a__x53f7_ xmlns="79ee9245-d882-4ddc-9b39-e6678e7416f0">RC-311</_x7ba1__x7406__x756a__x53f7_>
    <_Flow_SignoffStatus xmlns="79ee9245-d882-4ddc-9b39-e6678e7416f0" xsi:nil="true"/>
    <_dlc_Exempt xmlns="http://schemas.microsoft.com/sharepoint/v3" xsi:nil="true"/>
    <_x006c_nu1 xmlns="79ee9245-d882-4ddc-9b39-e6678e7416f0">
      <UserInfo>
        <DisplayName/>
        <AccountId xsi:nil="true"/>
        <AccountType/>
      </UserInfo>
    </_x006c_nu1>
    <_x6570__x5b57_ xmlns="79ee9245-d882-4ddc-9b39-e6678e7416f0" xsi:nil="true"/>
    <_x9234__x6728__x30c6__x30b9__x30c8_ xmlns="79ee9245-d882-4ddc-9b39-e6678e7416f0" xsi:nil="true"/>
    <_x6570__x5024_ xmlns="79ee9245-d882-4ddc-9b39-e6678e7416f0" xsi:nil="true"/>
    <lcf76f155ced4ddcb4097134ff3c332f xmlns="79ee9245-d882-4ddc-9b39-e6678e7416f0">
      <Terms xmlns="http://schemas.microsoft.com/office/infopath/2007/PartnerControls"/>
    </lcf76f155ced4ddcb4097134ff3c332f>
    <TaxCatchAll xmlns="f8486722-456f-4c86-9af7-b8b16200fae9" xsi:nil="true"/>
    <_x8ca9__x58f2__x5e97_ xmlns="79ee9245-d882-4ddc-9b39-e6678e7416f0" xsi:nil="true"/>
  </documentManagement>
</p:properties>
</file>

<file path=customXml/item2.xml><?xml version="1.0" encoding="utf-8"?>
<?mso-contentType ?>
<p:Policy xmlns:p="office.server.policy" id="" local="true">
  <p:Name>ドキュメント</p:Name>
  <p:Description/>
  <p:Statement/>
  <p:PolicyItems>
    <p:PolicyItem featureId="Microsoft.Office.RecordsManagement.PolicyFeatures.PolicyAudit" staticId="0x010100E6F1B8B26459E1498F4748E521128168|1757814118" UniqueId="f37f348f-1288-400b-a566-16401018dade">
      <p:Name>監査</p:Name>
      <p:Description>ドキュメントおよびリスト アイテムに対するユーザーの操作を監査し、監査ログに記録します。</p:Description>
      <p:CustomData>
        <Audit>
          <Update/>
          <CheckInOut/>
          <MoveCopy/>
          <DeleteRestore/>
        </Audit>
      </p:CustomData>
    </p:PolicyItem>
  </p:PolicyItems>
</p:Policy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6F1B8B26459E1498F4748E521128168" ma:contentTypeVersion="35" ma:contentTypeDescription="新しいドキュメントを作成します。" ma:contentTypeScope="" ma:versionID="40a3c7f8c06d9d7f208ce6598501acf8">
  <xsd:schema xmlns:xsd="http://www.w3.org/2001/XMLSchema" xmlns:xs="http://www.w3.org/2001/XMLSchema" xmlns:p="http://schemas.microsoft.com/office/2006/metadata/properties" xmlns:ns1="http://schemas.microsoft.com/sharepoint/v3" xmlns:ns2="79ee9245-d882-4ddc-9b39-e6678e7416f0" xmlns:ns3="f8486722-456f-4c86-9af7-b8b16200fae9" targetNamespace="http://schemas.microsoft.com/office/2006/metadata/properties" ma:root="true" ma:fieldsID="459ccba2d6293dcf1e0a9da6c9e5570e" ns1:_="" ns2:_="" ns3:_="">
    <xsd:import namespace="http://schemas.microsoft.com/sharepoint/v3"/>
    <xsd:import namespace="79ee9245-d882-4ddc-9b39-e6678e7416f0"/>
    <xsd:import namespace="f8486722-456f-4c86-9af7-b8b16200fae9"/>
    <xsd:element name="properties">
      <xsd:complexType>
        <xsd:sequence>
          <xsd:element name="documentManagement">
            <xsd:complexType>
              <xsd:all>
                <xsd:element ref="ns2:_x30ea__x30f3__x30af_" minOccurs="0"/>
                <xsd:element ref="ns2:_x8907__x6570__x884c__x30c6__x30ad__x30b9__x30c8_" minOccurs="0"/>
                <xsd:element ref="ns2:_x65e5__x4ed8__x3068__x6642__x523b_" minOccurs="0"/>
                <xsd:element ref="ns2:_Flow_SignoffStatus" minOccurs="0"/>
                <xsd:element ref="ns2:_x006c_nu1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1:_dlc_Exempt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_x7ba1__x7406__x756a__x53f7_" minOccurs="0"/>
                <xsd:element ref="ns2:MediaLengthInSeconds" minOccurs="0"/>
                <xsd:element ref="ns2:_x6570__x5b57_" minOccurs="0"/>
                <xsd:element ref="ns2:_x8ca9__x58f2__x5e97_" minOccurs="0"/>
                <xsd:element ref="ns2:_x9234__x6728__x30c6__x30b9__x30c8_" minOccurs="0"/>
                <xsd:element ref="ns3:TaxCatchAll" minOccurs="0"/>
                <xsd:element ref="ns2:lcf76f155ced4ddcb4097134ff3c332f" minOccurs="0"/>
                <xsd:element ref="ns2:_x6570__x5024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5" nillable="true" ma:displayName="ポリシー適用除外" ma:hidden="true" ma:internalName="_dlc_Exemp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ee9245-d882-4ddc-9b39-e6678e7416f0" elementFormDefault="qualified">
    <xsd:import namespace="http://schemas.microsoft.com/office/2006/documentManagement/types"/>
    <xsd:import namespace="http://schemas.microsoft.com/office/infopath/2007/PartnerControls"/>
    <xsd:element name="_x30ea__x30f3__x30af_" ma:index="2" nillable="true" ma:displayName="リンク" ma:format="Hyperlink" ma:internalName="_x30ea__x30f3__x30af_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x8907__x6570__x884c__x30c6__x30ad__x30b9__x30c8_" ma:index="3" nillable="true" ma:displayName="複数行テキスト" ma:format="Dropdown" ma:internalName="_x8907__x6570__x884c__x30c6__x30ad__x30b9__x30c8_" ma:readOnly="false">
      <xsd:simpleType>
        <xsd:restriction base="dms:Note">
          <xsd:maxLength value="255"/>
        </xsd:restriction>
      </xsd:simpleType>
    </xsd:element>
    <xsd:element name="_x65e5__x4ed8__x3068__x6642__x523b_" ma:index="4" nillable="true" ma:displayName="日付と時刻" ma:format="DateOnly" ma:internalName="_x65e5__x4ed8__x3068__x6642__x523b_" ma:readOnly="false">
      <xsd:simpleType>
        <xsd:restriction base="dms:DateTime"/>
      </xsd:simpleType>
    </xsd:element>
    <xsd:element name="_Flow_SignoffStatus" ma:index="5" nillable="true" ma:displayName="承認の状態" ma:internalName="_x627f__x8a8d__x306e__x72b6__x614b_" ma:readOnly="false">
      <xsd:simpleType>
        <xsd:restriction base="dms:Text"/>
      </xsd:simpleType>
    </xsd:element>
    <xsd:element name="_x006c_nu1" ma:index="6" nillable="true" ma:displayName="ユーザーまたはグループ" ma:list="UserInfo" ma:internalName="_x006c_nu1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hidden="true" ma:internalName="MediaServiceAutoTags" ma:readOnly="true">
      <xsd:simpleType>
        <xsd:restriction base="dms:Text"/>
      </xsd:simpleType>
    </xsd:element>
    <xsd:element name="MediaServiceOCR" ma:index="14" nillable="true" ma:displayName="MediaServiceOCR" ma:hidden="true" ma:internalName="MediaServiceOCR" ma:readOnly="true">
      <xsd:simpleType>
        <xsd:restriction base="dms:Note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20" nillable="true" ma:displayName="Location" ma:hidden="true" ma:internalName="MediaServiceLocatio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hidden="true" ma:internalName="MediaServiceKeyPoints" ma:readOnly="true">
      <xsd:simpleType>
        <xsd:restriction base="dms:Note"/>
      </xsd:simpleType>
    </xsd:element>
    <xsd:element name="_x7ba1__x7406__x756a__x53f7_" ma:index="26" nillable="true" ma:displayName="管理番号" ma:default="RC-311" ma:format="Dropdown" ma:hidden="true" ma:internalName="_x7ba1__x7406__x756a__x53f7_" ma:readOnly="false">
      <xsd:simpleType>
        <xsd:restriction base="dms:Text">
          <xsd:maxLength value="255"/>
        </xsd:restriction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  <xsd:element name="_x6570__x5b57_" ma:index="28" nillable="true" ma:displayName="数字" ma:format="Dropdown" ma:internalName="_x6570__x5b57_" ma:percentage="FALSE">
      <xsd:simpleType>
        <xsd:restriction base="dms:Number"/>
      </xsd:simpleType>
    </xsd:element>
    <xsd:element name="_x8ca9__x58f2__x5e97_" ma:index="29" nillable="true" ma:displayName="販売店" ma:description="販売店フラグ" ma:format="Dropdown" ma:internalName="_x8ca9__x58f2__x5e97_">
      <xsd:simpleType>
        <xsd:restriction base="dms:Text">
          <xsd:maxLength value="255"/>
        </xsd:restriction>
      </xsd:simpleType>
    </xsd:element>
    <xsd:element name="_x9234__x6728__x30c6__x30b9__x30c8_" ma:index="30" nillable="true" ma:displayName="鈴木テスト" ma:format="Dropdown" ma:internalName="_x9234__x6728__x30c6__x30b9__x30c8_">
      <xsd:simpleType>
        <xsd:restriction base="dms:Text">
          <xsd:maxLength value="255"/>
        </xsd:restriction>
      </xsd:simpleType>
    </xsd:element>
    <xsd:element name="lcf76f155ced4ddcb4097134ff3c332f" ma:index="33" nillable="true" ma:taxonomy="true" ma:internalName="lcf76f155ced4ddcb4097134ff3c332f" ma:taxonomyFieldName="MediaServiceImageTags" ma:displayName="画像タグ" ma:readOnly="false" ma:fieldId="{5cf76f15-5ced-4ddc-b409-7134ff3c332f}" ma:taxonomyMulti="true" ma:sspId="a6d06bc7-5879-467c-9b3f-73b6e2086e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x6570__x5024_" ma:index="34" nillable="true" ma:displayName="数値" ma:format="Dropdown" ma:internalName="_x6570__x5024_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486722-456f-4c86-9af7-b8b16200fa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description="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description="" ma:hidden="true" ma:internalName="SharedWithDetails" ma:readOnly="true">
      <xsd:simpleType>
        <xsd:restriction base="dms:Note"/>
      </xsd:simpleType>
    </xsd:element>
    <xsd:element name="TaxCatchAll" ma:index="31" nillable="true" ma:displayName="Taxonomy Catch All Column" ma:hidden="true" ma:list="{72d96897-07c3-42b6-8db8-34333439000d}" ma:internalName="TaxCatchAll" ma:showField="CatchAllData" ma:web="f8486722-456f-4c86-9af7-b8b16200fa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コンテンツ タイプ"/>
        <xsd:element ref="dc:title" minOccurs="0" maxOccurs="1" ma:index="1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21BA18-E846-4A9A-9019-06E2F70CE5D2}">
  <ds:schemaRefs>
    <ds:schemaRef ds:uri="79ee9245-d882-4ddc-9b39-e6678e7416f0"/>
    <ds:schemaRef ds:uri="f8486722-456f-4c86-9af7-b8b16200fae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AEBEFD9-FA54-4DFC-B901-A7FBF12899F8}">
  <ds:schemaRefs>
    <ds:schemaRef ds:uri="office.server.policy"/>
  </ds:schemaRefs>
</ds:datastoreItem>
</file>

<file path=customXml/itemProps3.xml><?xml version="1.0" encoding="utf-8"?>
<ds:datastoreItem xmlns:ds="http://schemas.openxmlformats.org/officeDocument/2006/customXml" ds:itemID="{4D0AFCEF-933A-403E-BCFE-8AB1ED4615F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B6ECDA9-493F-48E8-B7E9-F0F7A138C2FA}">
  <ds:schemaRefs>
    <ds:schemaRef ds:uri="79ee9245-d882-4ddc-9b39-e6678e7416f0"/>
    <ds:schemaRef ds:uri="f8486722-456f-4c86-9af7-b8b16200fae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A4 210 x 297 mm</PresentationFormat>
  <Slides>2</Slides>
  <Notes>2</Notes>
  <HiddenSlides>0</HiddenSlide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標準デザイン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大道知子</dc:creator>
  <cp:revision>3</cp:revision>
  <cp:lastPrinted>2019-12-02T01:40:08Z</cp:lastPrinted>
  <dcterms:modified xsi:type="dcterms:W3CDTF">2023-05-26T05:07:10Z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0x010100E6F1B8B26459E1498F4748E521128168</vt:lpwstr>
  </property>
  <property fmtid="{D5CDD505-2E9C-101B-9397-08002B2CF9AE}" pid="3" name="MediaServiceImageTags">
    <vt:lpwstr/>
  </property>
</Properties>
</file>