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4" r:id="rId5"/>
    <p:sldMasterId id="2147483683" r:id="rId6"/>
  </p:sldMasterIdLst>
  <p:notesMasterIdLst>
    <p:notesMasterId r:id="rId31"/>
  </p:notesMasterIdLst>
  <p:sldIdLst>
    <p:sldId id="550143164" r:id="rId7"/>
    <p:sldId id="550143156" r:id="rId8"/>
    <p:sldId id="550143162" r:id="rId9"/>
    <p:sldId id="550143158" r:id="rId10"/>
    <p:sldId id="550143160" r:id="rId11"/>
    <p:sldId id="2235" r:id="rId12"/>
    <p:sldId id="2230" r:id="rId13"/>
    <p:sldId id="2232" r:id="rId14"/>
    <p:sldId id="2233" r:id="rId15"/>
    <p:sldId id="2234" r:id="rId16"/>
    <p:sldId id="2236" r:id="rId17"/>
    <p:sldId id="2237" r:id="rId18"/>
    <p:sldId id="2238" r:id="rId19"/>
    <p:sldId id="2240" r:id="rId20"/>
    <p:sldId id="2245" r:id="rId21"/>
    <p:sldId id="550143155" r:id="rId22"/>
    <p:sldId id="2241" r:id="rId23"/>
    <p:sldId id="2246" r:id="rId24"/>
    <p:sldId id="352" r:id="rId25"/>
    <p:sldId id="2248" r:id="rId26"/>
    <p:sldId id="2249" r:id="rId27"/>
    <p:sldId id="550143152" r:id="rId28"/>
    <p:sldId id="2822" r:id="rId29"/>
    <p:sldId id="55014315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E6D6C"/>
    <a:srgbClr val="595959"/>
    <a:srgbClr val="3E5BA9"/>
    <a:srgbClr val="479471"/>
    <a:srgbClr val="3CCE81"/>
    <a:srgbClr val="113961"/>
    <a:srgbClr val="0A60AF"/>
    <a:srgbClr val="2E4E7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4EAC7-744B-A80E-E055-AF48AC56E80F}" v="7" dt="2023-02-27T08:54:16.646"/>
    <p1510:client id="{6ECF526F-53C1-49F0-A62A-2819A50D792B}" v="7" dt="2023-02-14T04:59:56.817"/>
    <p1510:client id="{99A080BF-0C27-4F6C-8AB6-55EB208B2873}" v="45" dt="2023-02-27T01:17:06.81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4" autoAdjust="0"/>
    <p:restoredTop sz="94648"/>
  </p:normalViewPr>
  <p:slideViewPr>
    <p:cSldViewPr snapToGrid="0">
      <p:cViewPr varScale="1">
        <p:scale>
          <a:sx n="85" d="100"/>
          <a:sy n="85" d="100"/>
        </p:scale>
        <p:origin x="59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solidFill>
              <a:schemeClr val="accent3"/>
            </a:solidFill>
          </c:spPr>
          <c:dPt>
            <c:idx val="0"/>
            <c:bubble3D val="0"/>
            <c:spPr>
              <a:solidFill>
                <a:srgbClr val="0070C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24-1646-B422-20055156C21C}"/>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24-1646-B422-20055156C21C}"/>
              </c:ext>
            </c:extLst>
          </c:dPt>
          <c:dLbls>
            <c:dLbl>
              <c:idx val="0"/>
              <c:layout>
                <c:manualLayout>
                  <c:x val="2.0833333333333332E-2"/>
                  <c:y val="-0.10848285897327668"/>
                </c:manualLayout>
              </c:layout>
              <c:tx>
                <c:rich>
                  <a:bodyPr/>
                  <a:lstStyle/>
                  <a:p>
                    <a:r>
                      <a:rPr lang="en-US" altLang="ja-JP" sz="3600"/>
                      <a:t>63</a:t>
                    </a:r>
                    <a:r>
                      <a:rPr lang="en-US" altLang="ja-JP"/>
                      <a:t>%</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624-1646-B422-20055156C21C}"/>
                </c:ext>
              </c:extLst>
            </c:dLbl>
            <c:dLbl>
              <c:idx val="1"/>
              <c:delete val="1"/>
              <c:extLst>
                <c:ext xmlns:c15="http://schemas.microsoft.com/office/drawing/2012/chart" uri="{CE6537A1-D6FC-4f65-9D91-7224C49458BB}"/>
                <c:ext xmlns:c16="http://schemas.microsoft.com/office/drawing/2014/chart" uri="{C3380CC4-5D6E-409C-BE32-E72D297353CC}">
                  <c16:uniqueId val="{00000003-B624-1646-B422-20055156C21C}"/>
                </c:ext>
              </c:extLst>
            </c:dLbl>
            <c:spPr>
              <a:noFill/>
              <a:ln>
                <a:noFill/>
              </a:ln>
              <a:effectLst/>
            </c:spPr>
            <c:txPr>
              <a:bodyPr rot="0" spcFirstLastPara="1" vertOverflow="ellipsis" vert="horz" wrap="square" lIns="38100" tIns="19050" rIns="38100" bIns="19050" anchor="ctr" anchorCtr="1">
                <a:spAutoFit/>
              </a:bodyPr>
              <a:lstStyle/>
              <a:p>
                <a:pPr>
                  <a:defRPr lang="ja-JP" sz="1800" b="1" i="0" u="none" strike="noStrike" kern="1200" baseline="0">
                    <a:solidFill>
                      <a:schemeClr val="lt1"/>
                    </a:solidFill>
                    <a:latin typeface="+mn-ea"/>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第 1 四半期</c:v>
                </c:pt>
                <c:pt idx="1">
                  <c:v>第 2 四半期</c:v>
                </c:pt>
              </c:strCache>
            </c:strRef>
          </c:cat>
          <c:val>
            <c:numRef>
              <c:f>Sheet1!$B$2:$B$3</c:f>
              <c:numCache>
                <c:formatCode>General</c:formatCode>
                <c:ptCount val="2"/>
                <c:pt idx="0">
                  <c:v>63</c:v>
                </c:pt>
                <c:pt idx="1">
                  <c:v>37</c:v>
                </c:pt>
              </c:numCache>
            </c:numRef>
          </c:val>
          <c:extLst>
            <c:ext xmlns:c16="http://schemas.microsoft.com/office/drawing/2014/chart" uri="{C3380CC4-5D6E-409C-BE32-E72D297353CC}">
              <c16:uniqueId val="{00000004-B624-1646-B422-20055156C21C}"/>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06766732283464"/>
          <c:y val="0"/>
          <c:w val="0.7755377706692913"/>
          <c:h val="0.84061855065092572"/>
        </c:manualLayout>
      </c:layout>
      <c:barChart>
        <c:barDir val="bar"/>
        <c:grouping val="percentStacked"/>
        <c:varyColors val="0"/>
        <c:ser>
          <c:idx val="0"/>
          <c:order val="0"/>
          <c:tx>
            <c:strRef>
              <c:f>Sheet1!$B$1</c:f>
              <c:strCache>
                <c:ptCount val="1"/>
                <c:pt idx="0">
                  <c:v>LANSCOPE オンプレミス版</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Yu Gothic" panose="020B0400000000000000" pitchFamily="34" charset="-128"/>
                    <a:ea typeface="Yu Gothic" panose="020B0400000000000000" pitchFamily="34"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2021年度</c:v>
                </c:pt>
                <c:pt idx="1">
                  <c:v>2020年度</c:v>
                </c:pt>
              </c:strCache>
            </c:strRef>
          </c:cat>
          <c:val>
            <c:numRef>
              <c:f>Sheet1!$B$2:$B$3</c:f>
              <c:numCache>
                <c:formatCode>#,##0</c:formatCode>
                <c:ptCount val="2"/>
                <c:pt idx="0">
                  <c:v>32</c:v>
                </c:pt>
                <c:pt idx="1">
                  <c:v>77</c:v>
                </c:pt>
              </c:numCache>
            </c:numRef>
          </c:val>
          <c:extLst>
            <c:ext xmlns:c16="http://schemas.microsoft.com/office/drawing/2014/chart" uri="{C3380CC4-5D6E-409C-BE32-E72D297353CC}">
              <c16:uniqueId val="{00000000-9F91-5A42-9E8E-CDA811E226D0}"/>
            </c:ext>
          </c:extLst>
        </c:ser>
        <c:ser>
          <c:idx val="1"/>
          <c:order val="1"/>
          <c:tx>
            <c:strRef>
              <c:f>Sheet1!$C$1</c:f>
              <c:strCache>
                <c:ptCount val="1"/>
                <c:pt idx="0">
                  <c:v>LANSCOPE クラウド版</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2-9F91-5A42-9E8E-CDA811E226D0}"/>
              </c:ext>
            </c:extLst>
          </c:dPt>
          <c:dPt>
            <c:idx val="1"/>
            <c:invertIfNegative val="0"/>
            <c:bubble3D val="0"/>
            <c:spPr>
              <a:solidFill>
                <a:srgbClr val="0070C0"/>
              </a:solidFill>
              <a:ln>
                <a:noFill/>
              </a:ln>
              <a:effectLst/>
            </c:spPr>
            <c:extLst>
              <c:ext xmlns:c16="http://schemas.microsoft.com/office/drawing/2014/chart" uri="{C3380CC4-5D6E-409C-BE32-E72D297353CC}">
                <c16:uniqueId val="{00000004-9F91-5A42-9E8E-CDA811E226D0}"/>
              </c:ext>
            </c:extLst>
          </c:dPt>
          <c:dLbls>
            <c:dLbl>
              <c:idx val="0"/>
              <c:tx>
                <c:rich>
                  <a:bodyPr/>
                  <a:lstStyle/>
                  <a:p>
                    <a:fld id="{659456D8-C3F9-9545-8F95-EB23F19C6AD6}" type="VALUE">
                      <a:rPr lang="en-US" altLang="ja-JP" smtClean="0"/>
                      <a:pPr/>
                      <a:t>[値]</a:t>
                    </a:fld>
                    <a:r>
                      <a:rPr lang="en-US" altLang="ja-JP"/>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F91-5A42-9E8E-CDA811E226D0}"/>
                </c:ext>
              </c:extLst>
            </c:dLbl>
            <c:dLbl>
              <c:idx val="1"/>
              <c:tx>
                <c:rich>
                  <a:bodyPr/>
                  <a:lstStyle/>
                  <a:p>
                    <a:fld id="{1443B5EF-C20F-A746-92EA-C5AE69D9051F}" type="VALUE">
                      <a:rPr lang="en-US" altLang="ja-JP" smtClean="0"/>
                      <a:pPr/>
                      <a:t>[値]</a:t>
                    </a:fld>
                    <a:r>
                      <a:rPr lang="en-US" altLang="ja-JP"/>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F91-5A42-9E8E-CDA811E226D0}"/>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bg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2021年度</c:v>
                </c:pt>
                <c:pt idx="1">
                  <c:v>2020年度</c:v>
                </c:pt>
              </c:strCache>
            </c:strRef>
          </c:cat>
          <c:val>
            <c:numRef>
              <c:f>Sheet1!$C$2:$C$3</c:f>
              <c:numCache>
                <c:formatCode>#,##0</c:formatCode>
                <c:ptCount val="2"/>
                <c:pt idx="0">
                  <c:v>68</c:v>
                </c:pt>
                <c:pt idx="1">
                  <c:v>23</c:v>
                </c:pt>
              </c:numCache>
            </c:numRef>
          </c:val>
          <c:extLst>
            <c:ext xmlns:c16="http://schemas.microsoft.com/office/drawing/2014/chart" uri="{C3380CC4-5D6E-409C-BE32-E72D297353CC}">
              <c16:uniqueId val="{00000005-9F91-5A42-9E8E-CDA811E226D0}"/>
            </c:ext>
          </c:extLst>
        </c:ser>
        <c:dLbls>
          <c:showLegendKey val="0"/>
          <c:showVal val="0"/>
          <c:showCatName val="0"/>
          <c:showSerName val="0"/>
          <c:showPercent val="0"/>
          <c:showBubbleSize val="0"/>
        </c:dLbls>
        <c:gapWidth val="150"/>
        <c:overlap val="100"/>
        <c:axId val="1670573903"/>
        <c:axId val="1673999935"/>
      </c:barChart>
      <c:catAx>
        <c:axId val="1670573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eiryo" panose="020B0604030504040204" pitchFamily="34" charset="-128"/>
                <a:ea typeface="Meiryo" panose="020B0604030504040204" pitchFamily="34" charset="-128"/>
                <a:cs typeface="+mn-cs"/>
              </a:defRPr>
            </a:pPr>
            <a:endParaRPr lang="ja-JP"/>
          </a:p>
        </c:txPr>
        <c:crossAx val="1673999935"/>
        <c:crosses val="autoZero"/>
        <c:auto val="1"/>
        <c:lblAlgn val="ctr"/>
        <c:lblOffset val="100"/>
        <c:noMultiLvlLbl val="0"/>
      </c:catAx>
      <c:valAx>
        <c:axId val="167399993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eiryo" panose="020B0604030504040204" pitchFamily="34" charset="-128"/>
                <a:ea typeface="Meiryo" panose="020B0604030504040204" pitchFamily="34" charset="-128"/>
                <a:cs typeface="+mn-cs"/>
              </a:defRPr>
            </a:pPr>
            <a:endParaRPr lang="ja-JP"/>
          </a:p>
        </c:txPr>
        <c:crossAx val="1670573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panose="020B0604030504040204" pitchFamily="34" charset="-128"/>
          <a:ea typeface="Meiryo" panose="020B0604030504040204" pitchFamily="34"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利用料</c:v>
                </c:pt>
              </c:strCache>
            </c:strRef>
          </c:tx>
          <c:spPr>
            <a:solidFill>
              <a:srgbClr val="0070C0">
                <a:alpha val="40000"/>
              </a:srgbClr>
            </a:solidFill>
            <a:ln>
              <a:noFill/>
            </a:ln>
            <a:effectLst/>
          </c:spPr>
          <c:invertIfNegative val="0"/>
          <c:cat>
            <c:strRef>
              <c:f>Sheet1!$A$2:$A$8</c:f>
              <c:strCache>
                <c:ptCount val="7"/>
                <c:pt idx="0">
                  <c:v>初年度</c:v>
                </c:pt>
                <c:pt idx="1">
                  <c:v>2年目</c:v>
                </c:pt>
                <c:pt idx="2">
                  <c:v>3年目</c:v>
                </c:pt>
                <c:pt idx="3">
                  <c:v>4年目</c:v>
                </c:pt>
                <c:pt idx="4">
                  <c:v>5年目</c:v>
                </c:pt>
                <c:pt idx="5">
                  <c:v>6年目</c:v>
                </c:pt>
                <c:pt idx="6">
                  <c:v>7年目</c:v>
                </c:pt>
              </c:strCache>
            </c:strRef>
          </c:cat>
          <c:val>
            <c:numRef>
              <c:f>Sheet1!$B$2:$B$8</c:f>
              <c:numCache>
                <c:formatCode>#,##0</c:formatCode>
                <c:ptCount val="7"/>
                <c:pt idx="0">
                  <c:v>3600</c:v>
                </c:pt>
                <c:pt idx="1">
                  <c:v>3600</c:v>
                </c:pt>
                <c:pt idx="2">
                  <c:v>3600</c:v>
                </c:pt>
                <c:pt idx="3">
                  <c:v>3600</c:v>
                </c:pt>
                <c:pt idx="4">
                  <c:v>3600</c:v>
                </c:pt>
                <c:pt idx="5">
                  <c:v>3600</c:v>
                </c:pt>
                <c:pt idx="6">
                  <c:v>3600</c:v>
                </c:pt>
              </c:numCache>
            </c:numRef>
          </c:val>
          <c:extLst>
            <c:ext xmlns:c16="http://schemas.microsoft.com/office/drawing/2014/chart" uri="{C3380CC4-5D6E-409C-BE32-E72D297353CC}">
              <c16:uniqueId val="{00000000-D642-C942-94BC-8C6CC4929D52}"/>
            </c:ext>
          </c:extLst>
        </c:ser>
        <c:ser>
          <c:idx val="1"/>
          <c:order val="1"/>
          <c:tx>
            <c:strRef>
              <c:f>Sheet1!$C$1</c:f>
              <c:strCache>
                <c:ptCount val="1"/>
                <c:pt idx="0">
                  <c:v>登録料</c:v>
                </c:pt>
              </c:strCache>
            </c:strRef>
          </c:tx>
          <c:spPr>
            <a:solidFill>
              <a:srgbClr val="0070C0"/>
            </a:solidFill>
            <a:ln>
              <a:noFill/>
            </a:ln>
            <a:effectLst/>
          </c:spPr>
          <c:invertIfNegative val="0"/>
          <c:cat>
            <c:strRef>
              <c:f>Sheet1!$A$2:$A$8</c:f>
              <c:strCache>
                <c:ptCount val="7"/>
                <c:pt idx="0">
                  <c:v>初年度</c:v>
                </c:pt>
                <c:pt idx="1">
                  <c:v>2年目</c:v>
                </c:pt>
                <c:pt idx="2">
                  <c:v>3年目</c:v>
                </c:pt>
                <c:pt idx="3">
                  <c:v>4年目</c:v>
                </c:pt>
                <c:pt idx="4">
                  <c:v>5年目</c:v>
                </c:pt>
                <c:pt idx="5">
                  <c:v>6年目</c:v>
                </c:pt>
                <c:pt idx="6">
                  <c:v>7年目</c:v>
                </c:pt>
              </c:strCache>
            </c:strRef>
          </c:cat>
          <c:val>
            <c:numRef>
              <c:f>Sheet1!$C$2:$C$8</c:f>
              <c:numCache>
                <c:formatCode>General</c:formatCode>
                <c:ptCount val="7"/>
                <c:pt idx="0" formatCode="#,##0">
                  <c:v>6800</c:v>
                </c:pt>
                <c:pt idx="1">
                  <c:v>0</c:v>
                </c:pt>
                <c:pt idx="2">
                  <c:v>0</c:v>
                </c:pt>
                <c:pt idx="3">
                  <c:v>0</c:v>
                </c:pt>
                <c:pt idx="4">
                  <c:v>0</c:v>
                </c:pt>
                <c:pt idx="5">
                  <c:v>0</c:v>
                </c:pt>
                <c:pt idx="6">
                  <c:v>0</c:v>
                </c:pt>
              </c:numCache>
            </c:numRef>
          </c:val>
          <c:extLst>
            <c:ext xmlns:c16="http://schemas.microsoft.com/office/drawing/2014/chart" uri="{C3380CC4-5D6E-409C-BE32-E72D297353CC}">
              <c16:uniqueId val="{00000001-D642-C942-94BC-8C6CC4929D52}"/>
            </c:ext>
          </c:extLst>
        </c:ser>
        <c:dLbls>
          <c:showLegendKey val="0"/>
          <c:showVal val="0"/>
          <c:showCatName val="0"/>
          <c:showSerName val="0"/>
          <c:showPercent val="0"/>
          <c:showBubbleSize val="0"/>
        </c:dLbls>
        <c:gapWidth val="55"/>
        <c:overlap val="100"/>
        <c:axId val="1096993824"/>
        <c:axId val="1158589136"/>
      </c:barChart>
      <c:dateAx>
        <c:axId val="109699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Meiryo" panose="020B0604030504040204" pitchFamily="34" charset="-128"/>
                <a:ea typeface="Meiryo" panose="020B0604030504040204" pitchFamily="34" charset="-128"/>
                <a:cs typeface="+mn-cs"/>
              </a:defRPr>
            </a:pPr>
            <a:endParaRPr lang="ja-JP"/>
          </a:p>
        </c:txPr>
        <c:crossAx val="1158589136"/>
        <c:crosses val="autoZero"/>
        <c:auto val="0"/>
        <c:lblOffset val="100"/>
        <c:baseTimeUnit val="days"/>
      </c:dateAx>
      <c:valAx>
        <c:axId val="1158589136"/>
        <c:scaling>
          <c:orientation val="minMax"/>
          <c:max val="12000"/>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9699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Yu Gothic" panose="020B0400000000000000" pitchFamily="34" charset="-128"/>
          <a:ea typeface="Yu Gothic" panose="020B0400000000000000" pitchFamily="34"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利用料</c:v>
                </c:pt>
              </c:strCache>
            </c:strRef>
          </c:tx>
          <c:spPr>
            <a:solidFill>
              <a:schemeClr val="accent3">
                <a:lumMod val="50000"/>
                <a:alpha val="40000"/>
              </a:schemeClr>
            </a:solidFill>
            <a:ln>
              <a:noFill/>
            </a:ln>
            <a:effectLst/>
          </c:spPr>
          <c:invertIfNegative val="0"/>
          <c:cat>
            <c:strRef>
              <c:f>Sheet1!$A$2:$A$8</c:f>
              <c:strCache>
                <c:ptCount val="7"/>
                <c:pt idx="0">
                  <c:v>初年度</c:v>
                </c:pt>
                <c:pt idx="1">
                  <c:v>2年目</c:v>
                </c:pt>
                <c:pt idx="2">
                  <c:v>3年目</c:v>
                </c:pt>
                <c:pt idx="3">
                  <c:v>4年目</c:v>
                </c:pt>
                <c:pt idx="4">
                  <c:v>5年目</c:v>
                </c:pt>
                <c:pt idx="5">
                  <c:v>6年目</c:v>
                </c:pt>
                <c:pt idx="6">
                  <c:v>7年目</c:v>
                </c:pt>
              </c:strCache>
            </c:strRef>
          </c:cat>
          <c:val>
            <c:numRef>
              <c:f>Sheet1!$B$2:$B$8</c:f>
              <c:numCache>
                <c:formatCode>#,##0</c:formatCode>
                <c:ptCount val="7"/>
                <c:pt idx="0">
                  <c:v>1470</c:v>
                </c:pt>
                <c:pt idx="1">
                  <c:v>1470</c:v>
                </c:pt>
                <c:pt idx="2">
                  <c:v>1470</c:v>
                </c:pt>
                <c:pt idx="3">
                  <c:v>1470</c:v>
                </c:pt>
                <c:pt idx="4">
                  <c:v>1470</c:v>
                </c:pt>
                <c:pt idx="5">
                  <c:v>1470</c:v>
                </c:pt>
                <c:pt idx="6">
                  <c:v>1470</c:v>
                </c:pt>
              </c:numCache>
            </c:numRef>
          </c:val>
          <c:extLst>
            <c:ext xmlns:c16="http://schemas.microsoft.com/office/drawing/2014/chart" uri="{C3380CC4-5D6E-409C-BE32-E72D297353CC}">
              <c16:uniqueId val="{00000000-EB1C-9646-9EE9-3B34BBE02FD1}"/>
            </c:ext>
          </c:extLst>
        </c:ser>
        <c:ser>
          <c:idx val="1"/>
          <c:order val="1"/>
          <c:tx>
            <c:strRef>
              <c:f>Sheet1!$C$1</c:f>
              <c:strCache>
                <c:ptCount val="1"/>
                <c:pt idx="0">
                  <c:v>登録料</c:v>
                </c:pt>
              </c:strCache>
            </c:strRef>
          </c:tx>
          <c:spPr>
            <a:solidFill>
              <a:schemeClr val="accent3">
                <a:lumMod val="75000"/>
              </a:schemeClr>
            </a:solidFill>
            <a:ln>
              <a:noFill/>
            </a:ln>
            <a:effectLst/>
          </c:spPr>
          <c:invertIfNegative val="0"/>
          <c:cat>
            <c:strRef>
              <c:f>Sheet1!$A$2:$A$8</c:f>
              <c:strCache>
                <c:ptCount val="7"/>
                <c:pt idx="0">
                  <c:v>初年度</c:v>
                </c:pt>
                <c:pt idx="1">
                  <c:v>2年目</c:v>
                </c:pt>
                <c:pt idx="2">
                  <c:v>3年目</c:v>
                </c:pt>
                <c:pt idx="3">
                  <c:v>4年目</c:v>
                </c:pt>
                <c:pt idx="4">
                  <c:v>5年目</c:v>
                </c:pt>
                <c:pt idx="5">
                  <c:v>6年目</c:v>
                </c:pt>
                <c:pt idx="6">
                  <c:v>7年目</c:v>
                </c:pt>
              </c:strCache>
            </c:strRef>
          </c:cat>
          <c:val>
            <c:numRef>
              <c:f>Sheet1!$C$2:$C$8</c:f>
              <c:numCache>
                <c:formatCode>General</c:formatCode>
                <c:ptCount val="7"/>
                <c:pt idx="0" formatCode="#,##0">
                  <c:v>9800</c:v>
                </c:pt>
                <c:pt idx="1">
                  <c:v>0</c:v>
                </c:pt>
                <c:pt idx="2">
                  <c:v>0</c:v>
                </c:pt>
                <c:pt idx="3">
                  <c:v>0</c:v>
                </c:pt>
                <c:pt idx="4">
                  <c:v>0</c:v>
                </c:pt>
                <c:pt idx="5">
                  <c:v>0</c:v>
                </c:pt>
                <c:pt idx="6">
                  <c:v>0</c:v>
                </c:pt>
              </c:numCache>
            </c:numRef>
          </c:val>
          <c:extLst>
            <c:ext xmlns:c16="http://schemas.microsoft.com/office/drawing/2014/chart" uri="{C3380CC4-5D6E-409C-BE32-E72D297353CC}">
              <c16:uniqueId val="{00000001-EB1C-9646-9EE9-3B34BBE02FD1}"/>
            </c:ext>
          </c:extLst>
        </c:ser>
        <c:dLbls>
          <c:showLegendKey val="0"/>
          <c:showVal val="0"/>
          <c:showCatName val="0"/>
          <c:showSerName val="0"/>
          <c:showPercent val="0"/>
          <c:showBubbleSize val="0"/>
        </c:dLbls>
        <c:gapWidth val="55"/>
        <c:overlap val="100"/>
        <c:axId val="1096993824"/>
        <c:axId val="1158589136"/>
      </c:barChart>
      <c:dateAx>
        <c:axId val="109699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Meiryo" panose="020B0604030504040204" pitchFamily="34" charset="-128"/>
                <a:ea typeface="Meiryo" panose="020B0604030504040204" pitchFamily="34" charset="-128"/>
                <a:cs typeface="+mn-cs"/>
              </a:defRPr>
            </a:pPr>
            <a:endParaRPr lang="ja-JP"/>
          </a:p>
        </c:txPr>
        <c:crossAx val="1158589136"/>
        <c:crosses val="autoZero"/>
        <c:auto val="0"/>
        <c:lblOffset val="100"/>
        <c:baseTimeUnit val="days"/>
      </c:dateAx>
      <c:valAx>
        <c:axId val="1158589136"/>
        <c:scaling>
          <c:orientation val="minMax"/>
          <c:max val="12000"/>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9699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Yu Gothic" panose="020B0400000000000000" pitchFamily="34" charset="-128"/>
          <a:ea typeface="Yu Gothic" panose="020B0400000000000000" pitchFamily="34"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0.41085</cdr:x>
      <cdr:y>0.43336</cdr:y>
    </cdr:from>
    <cdr:to>
      <cdr:x>0.5926</cdr:x>
      <cdr:y>0.58101</cdr:y>
    </cdr:to>
    <cdr:sp macro="" textlink="">
      <cdr:nvSpPr>
        <cdr:cNvPr id="2" name="テキスト ボックス 8">
          <a:extLst xmlns:a="http://schemas.openxmlformats.org/drawingml/2006/main">
            <a:ext uri="{FF2B5EF4-FFF2-40B4-BE49-F238E27FC236}">
              <a16:creationId xmlns:a16="http://schemas.microsoft.com/office/drawing/2014/main" id="{16E2A233-6F81-3742-B8E7-F480F8C2A783}"/>
            </a:ext>
          </a:extLst>
        </cdr:cNvPr>
        <cdr:cNvSpPr txBox="1"/>
      </cdr:nvSpPr>
      <cdr:spPr>
        <a:xfrm xmlns:a="http://schemas.openxmlformats.org/drawingml/2006/main">
          <a:off x="2504517" y="2181523"/>
          <a:ext cx="1107996" cy="74328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ct val="120000"/>
            </a:lnSpc>
          </a:pPr>
          <a:r>
            <a:rPr kumimoji="1" lang="ja-JP" altLang="en-US" sz="1800" b="0">
              <a:solidFill>
                <a:schemeClr val="tx1">
                  <a:lumMod val="75000"/>
                  <a:lumOff val="25000"/>
                </a:schemeClr>
              </a:solidFill>
              <a:latin typeface="Meiryo" panose="020B0604030504040204" pitchFamily="34" charset="-128"/>
              <a:ea typeface="Meiryo" panose="020B0604030504040204" pitchFamily="34" charset="-128"/>
            </a:rPr>
            <a:t>クラウド</a:t>
          </a:r>
          <a:endParaRPr kumimoji="1" lang="en-US" altLang="ja-JP" sz="1800" b="0" dirty="0">
            <a:solidFill>
              <a:schemeClr val="tx1">
                <a:lumMod val="75000"/>
                <a:lumOff val="25000"/>
              </a:schemeClr>
            </a:solidFill>
            <a:latin typeface="Meiryo" panose="020B0604030504040204" pitchFamily="34" charset="-128"/>
            <a:ea typeface="Meiryo" panose="020B0604030504040204" pitchFamily="34" charset="-128"/>
          </a:endParaRPr>
        </a:p>
        <a:p xmlns:a="http://schemas.openxmlformats.org/drawingml/2006/main">
          <a:pPr algn="ctr">
            <a:lnSpc>
              <a:spcPct val="120000"/>
            </a:lnSpc>
          </a:pPr>
          <a:r>
            <a:rPr kumimoji="1" lang="ja-JP" altLang="en-US" sz="1800" b="0">
              <a:solidFill>
                <a:schemeClr val="tx1">
                  <a:lumMod val="75000"/>
                  <a:lumOff val="25000"/>
                </a:schemeClr>
              </a:solidFill>
              <a:latin typeface="Meiryo" panose="020B0604030504040204" pitchFamily="34" charset="-128"/>
              <a:ea typeface="Meiryo" panose="020B0604030504040204" pitchFamily="34" charset="-128"/>
            </a:rPr>
            <a:t>移行検討</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2BBA9-8786-A840-8900-96BA5222CA4B}" type="datetimeFigureOut">
              <a:rPr kumimoji="1" lang="ja-JP" altLang="en-US" smtClean="0"/>
              <a:t>2023/5/25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CB2A7-50E1-8B4F-A518-53B84619FF4B}" type="slidenum">
              <a:rPr kumimoji="1" lang="ja-JP" altLang="en-US" smtClean="0"/>
              <a:t>‹#›</a:t>
            </a:fld>
            <a:endParaRPr kumimoji="1" lang="ja-JP" altLang="en-US"/>
          </a:p>
        </p:txBody>
      </p:sp>
    </p:spTree>
    <p:extLst>
      <p:ext uri="{BB962C8B-B14F-4D97-AF65-F5344CB8AC3E}">
        <p14:creationId xmlns:p14="http://schemas.microsoft.com/office/powerpoint/2010/main" val="3614803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9</a:t>
            </a:fld>
            <a:endParaRPr kumimoji="1" lang="ja-JP" altLang="en-US"/>
          </a:p>
        </p:txBody>
      </p:sp>
    </p:spTree>
    <p:extLst>
      <p:ext uri="{BB962C8B-B14F-4D97-AF65-F5344CB8AC3E}">
        <p14:creationId xmlns:p14="http://schemas.microsoft.com/office/powerpoint/2010/main" val="248238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mailto:sales@motex.co.jp"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mailto:support@motex.co.jp"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NSCOPE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579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_2">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8C6305D6-0565-A049-83C5-49B39AE42087}"/>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547954FD-6B16-C94C-860C-CE2B83D3C0D9}"/>
              </a:ext>
            </a:extLst>
          </p:cNvPr>
          <p:cNvSpPr/>
          <p:nvPr userDrawn="1"/>
        </p:nvSpPr>
        <p:spPr>
          <a:xfrm>
            <a:off x="336338" y="182268"/>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18088D2B-F093-E041-96D9-39662E08DA3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6" name="スライド番号プレースホルダ 4">
            <a:extLst>
              <a:ext uri="{FF2B5EF4-FFF2-40B4-BE49-F238E27FC236}">
                <a16:creationId xmlns:a16="http://schemas.microsoft.com/office/drawing/2014/main" id="{4D72A2D5-1417-9743-A97C-0848ACAA364E}"/>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229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ureOWL_1">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A47ECDBE-7E9F-5747-B9DC-0D60162AD88B}"/>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13B0B91E-A3B1-5748-B930-58366E070942}"/>
              </a:ext>
            </a:extLst>
          </p:cNvPr>
          <p:cNvSpPr/>
          <p:nvPr userDrawn="1"/>
        </p:nvSpPr>
        <p:spPr>
          <a:xfrm>
            <a:off x="336338" y="182268"/>
            <a:ext cx="45719" cy="402725"/>
          </a:xfrm>
          <a:prstGeom prst="rect">
            <a:avLst/>
          </a:prstGeom>
          <a:solidFill>
            <a:srgbClr val="2E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9">
            <a:extLst>
              <a:ext uri="{FF2B5EF4-FFF2-40B4-BE49-F238E27FC236}">
                <a16:creationId xmlns:a16="http://schemas.microsoft.com/office/drawing/2014/main" id="{D017D000-C900-8B4E-B3CA-B4135D44CA6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5">
            <a:extLst>
              <a:ext uri="{FF2B5EF4-FFF2-40B4-BE49-F238E27FC236}">
                <a16:creationId xmlns:a16="http://schemas.microsoft.com/office/drawing/2014/main" id="{DC12BA17-6A9E-9546-A57A-605E93AC0108}"/>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05E086CD-0A75-C048-9930-5FC993D1C22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4758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ureOWL_2">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0EEE1594-0956-8046-8641-7E66C9E22136}"/>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F2D76327-A058-2346-98EE-990965D44D10}"/>
              </a:ext>
            </a:extLst>
          </p:cNvPr>
          <p:cNvSpPr/>
          <p:nvPr userDrawn="1"/>
        </p:nvSpPr>
        <p:spPr>
          <a:xfrm>
            <a:off x="336338" y="182268"/>
            <a:ext cx="45719" cy="402725"/>
          </a:xfrm>
          <a:prstGeom prst="rect">
            <a:avLst/>
          </a:prstGeom>
          <a:solidFill>
            <a:srgbClr val="2E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307B7915-8287-B244-910C-50C875578C04}"/>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6" name="スライド番号プレースホルダ 4">
            <a:extLst>
              <a:ext uri="{FF2B5EF4-FFF2-40B4-BE49-F238E27FC236}">
                <a16:creationId xmlns:a16="http://schemas.microsoft.com/office/drawing/2014/main" id="{963B395C-CF1F-4F4B-868D-B14574754A0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7094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共通_1">
    <p:spTree>
      <p:nvGrpSpPr>
        <p:cNvPr id="1" name=""/>
        <p:cNvGrpSpPr/>
        <p:nvPr/>
      </p:nvGrpSpPr>
      <p:grpSpPr>
        <a:xfrm>
          <a:off x="0" y="0"/>
          <a:ext cx="0" cy="0"/>
          <a:chOff x="0" y="0"/>
          <a:chExt cx="0" cy="0"/>
        </a:xfrm>
      </p:grpSpPr>
      <p:sp>
        <p:nvSpPr>
          <p:cNvPr id="3" name="スライド番号プレースホルダ 4">
            <a:extLst>
              <a:ext uri="{FF2B5EF4-FFF2-40B4-BE49-F238E27FC236}">
                <a16:creationId xmlns:a16="http://schemas.microsoft.com/office/drawing/2014/main" id="{B39C9F90-10A4-6C42-9EC4-08ACBEFF2AA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9">
            <a:extLst>
              <a:ext uri="{FF2B5EF4-FFF2-40B4-BE49-F238E27FC236}">
                <a16:creationId xmlns:a16="http://schemas.microsoft.com/office/drawing/2014/main" id="{8B5F1C7E-275D-B244-B1D6-4DF160C1F352}"/>
              </a:ext>
            </a:extLst>
          </p:cNvPr>
          <p:cNvSpPr>
            <a:spLocks noGrp="1"/>
          </p:cNvSpPr>
          <p:nvPr>
            <p:ph type="body" sz="quarter" idx="15"/>
          </p:nvPr>
        </p:nvSpPr>
        <p:spPr>
          <a:xfrm>
            <a:off x="870788" y="229169"/>
            <a:ext cx="11074573" cy="248914"/>
          </a:xfrm>
          <a:prstGeom prst="rect">
            <a:avLst/>
          </a:prstGeom>
        </p:spPr>
        <p:txBody>
          <a:bodyPr wrap="square" anchor="t" anchorCtr="0">
            <a:spAutoFit/>
          </a:bodyPr>
          <a:lstStyle>
            <a:lvl1pPr marL="0" indent="0" algn="r">
              <a:buNone/>
              <a:defRPr sz="1100" b="1" i="0">
                <a:solidFill>
                  <a:schemeClr val="accent3"/>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5">
            <a:extLst>
              <a:ext uri="{FF2B5EF4-FFF2-40B4-BE49-F238E27FC236}">
                <a16:creationId xmlns:a16="http://schemas.microsoft.com/office/drawing/2014/main" id="{5320C840-75CB-A84D-A743-431E57F46735}"/>
              </a:ext>
            </a:extLst>
          </p:cNvPr>
          <p:cNvSpPr>
            <a:spLocks noGrp="1"/>
          </p:cNvSpPr>
          <p:nvPr>
            <p:ph type="body" sz="quarter" idx="16"/>
          </p:nvPr>
        </p:nvSpPr>
        <p:spPr>
          <a:xfrm>
            <a:off x="366288" y="618017"/>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08192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共通_2">
    <p:spTree>
      <p:nvGrpSpPr>
        <p:cNvPr id="1" name=""/>
        <p:cNvGrpSpPr/>
        <p:nvPr/>
      </p:nvGrpSpPr>
      <p:grpSpPr>
        <a:xfrm>
          <a:off x="0" y="0"/>
          <a:ext cx="0" cy="0"/>
          <a:chOff x="0" y="0"/>
          <a:chExt cx="0" cy="0"/>
        </a:xfrm>
      </p:grpSpPr>
      <p:sp>
        <p:nvSpPr>
          <p:cNvPr id="4" name="テキスト プレースホルダー 9">
            <a:extLst>
              <a:ext uri="{FF2B5EF4-FFF2-40B4-BE49-F238E27FC236}">
                <a16:creationId xmlns:a16="http://schemas.microsoft.com/office/drawing/2014/main" id="{C69C27C9-F672-7140-89B1-D500AE94047B}"/>
              </a:ext>
            </a:extLst>
          </p:cNvPr>
          <p:cNvSpPr>
            <a:spLocks noGrp="1"/>
          </p:cNvSpPr>
          <p:nvPr>
            <p:ph type="body" sz="quarter" idx="11"/>
          </p:nvPr>
        </p:nvSpPr>
        <p:spPr>
          <a:xfrm>
            <a:off x="263132" y="446085"/>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51AB2589-30CA-734F-BBD3-2BB2E027BD8E}"/>
              </a:ext>
            </a:extLst>
          </p:cNvPr>
          <p:cNvSpPr>
            <a:spLocks noGrp="1"/>
          </p:cNvSpPr>
          <p:nvPr>
            <p:ph type="body" sz="quarter" idx="13"/>
          </p:nvPr>
        </p:nvSpPr>
        <p:spPr>
          <a:xfrm>
            <a:off x="263132" y="936814"/>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3A14AFC1-EEAC-AF46-9C48-7714BCC1A92B}"/>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5263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スライド番号プレースホルダ 4">
            <a:extLst>
              <a:ext uri="{FF2B5EF4-FFF2-40B4-BE49-F238E27FC236}">
                <a16:creationId xmlns:a16="http://schemas.microsoft.com/office/drawing/2014/main" id="{F0677E99-3A0F-2C40-9504-F2A3CCCBCCF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7262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NSCOPE">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13499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Mオンプレ・クラウド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E60012"/>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t"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3327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クラウド表紙_1">
    <p:spTree>
      <p:nvGrpSpPr>
        <p:cNvPr id="1" name=""/>
        <p:cNvGrpSpPr/>
        <p:nvPr/>
      </p:nvGrpSpPr>
      <p:grpSpPr>
        <a:xfrm>
          <a:off x="0" y="0"/>
          <a:ext cx="0" cy="0"/>
          <a:chOff x="0" y="0"/>
          <a:chExt cx="0" cy="0"/>
        </a:xfrm>
      </p:grpSpPr>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9316" r="27342"/>
          <a:stretch/>
        </p:blipFill>
        <p:spPr>
          <a:xfrm>
            <a:off x="5262498" y="0"/>
            <a:ext cx="6929502" cy="5150069"/>
          </a:xfrm>
          <a:prstGeom prst="rect">
            <a:avLst/>
          </a:prstGeom>
        </p:spPr>
      </p:pic>
      <p:pic>
        <p:nvPicPr>
          <p:cNvPr id="2" name="図 1">
            <a:extLst>
              <a:ext uri="{FF2B5EF4-FFF2-40B4-BE49-F238E27FC236}">
                <a16:creationId xmlns:a16="http://schemas.microsoft.com/office/drawing/2014/main" id="{BB60C873-0975-7042-B46C-0A2D4403B4A1}"/>
              </a:ext>
            </a:extLst>
          </p:cNvPr>
          <p:cNvPicPr>
            <a:picLocks noChangeAspect="1"/>
          </p:cNvPicPr>
          <p:nvPr userDrawn="1"/>
        </p:nvPicPr>
        <p:blipFill>
          <a:blip r:embed="rId3"/>
          <a:stretch>
            <a:fillRect/>
          </a:stretch>
        </p:blipFill>
        <p:spPr>
          <a:xfrm>
            <a:off x="560627" y="2465142"/>
            <a:ext cx="3884747" cy="963858"/>
          </a:xfrm>
          <a:prstGeom prst="rect">
            <a:avLst/>
          </a:prstGeom>
        </p:spPr>
      </p:pic>
    </p:spTree>
    <p:extLst>
      <p:ext uri="{BB962C8B-B14F-4D97-AF65-F5344CB8AC3E}">
        <p14:creationId xmlns:p14="http://schemas.microsoft.com/office/powerpoint/2010/main" val="4031364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オンプレ・クラウド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E60012"/>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t"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62574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SCOPE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プレースホルダー 5">
            <a:extLst>
              <a:ext uri="{FF2B5EF4-FFF2-40B4-BE49-F238E27FC236}">
                <a16:creationId xmlns:a16="http://schemas.microsoft.com/office/drawing/2014/main" id="{6B886E7A-D055-E945-96ED-66591D0F8D31}"/>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22697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3A1F8E-1C9B-7344-BDDA-5220A4925C34}"/>
              </a:ext>
            </a:extLst>
          </p:cNvPr>
          <p:cNvSpPr txBox="1"/>
          <p:nvPr userDrawn="1"/>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pic>
        <p:nvPicPr>
          <p:cNvPr id="11" name="図 10">
            <a:extLst>
              <a:ext uri="{FF2B5EF4-FFF2-40B4-BE49-F238E27FC236}">
                <a16:creationId xmlns:a16="http://schemas.microsoft.com/office/drawing/2014/main" id="{C30B8CCE-B5BE-304C-B99F-BF6B755380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12" name="正方形/長方形 11">
            <a:extLst>
              <a:ext uri="{FF2B5EF4-FFF2-40B4-BE49-F238E27FC236}">
                <a16:creationId xmlns:a16="http://schemas.microsoft.com/office/drawing/2014/main" id="{8559A977-4F9B-F04E-A84F-0DBCCB26D292}"/>
              </a:ext>
            </a:extLst>
          </p:cNvPr>
          <p:cNvSpPr/>
          <p:nvPr userDrawn="1"/>
        </p:nvSpPr>
        <p:spPr>
          <a:xfrm>
            <a:off x="1841204" y="3640006"/>
            <a:ext cx="8509592" cy="21545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AutoShape 78">
            <a:extLst>
              <a:ext uri="{FF2B5EF4-FFF2-40B4-BE49-F238E27FC236}">
                <a16:creationId xmlns:a16="http://schemas.microsoft.com/office/drawing/2014/main" id="{35A600BE-CC20-2E4E-8E92-6DF221467313}"/>
              </a:ext>
            </a:extLst>
          </p:cNvPr>
          <p:cNvSpPr>
            <a:spLocks noChangeArrowheads="1"/>
          </p:cNvSpPr>
          <p:nvPr userDrawn="1"/>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製品に関するお問い合わせ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14" name="表 13">
            <a:extLst>
              <a:ext uri="{FF2B5EF4-FFF2-40B4-BE49-F238E27FC236}">
                <a16:creationId xmlns:a16="http://schemas.microsoft.com/office/drawing/2014/main" id="{D328A163-FF65-BB46-90AE-8DA958675D85}"/>
              </a:ext>
            </a:extLst>
          </p:cNvPr>
          <p:cNvGraphicFramePr>
            <a:graphicFrameLocks noGrp="1"/>
          </p:cNvGraphicFramePr>
          <p:nvPr userDrawn="1">
            <p:extLst>
              <p:ext uri="{D42A27DB-BD31-4B8C-83A1-F6EECF244321}">
                <p14:modId xmlns:p14="http://schemas.microsoft.com/office/powerpoint/2010/main" val="62222000"/>
              </p:ext>
            </p:extLst>
          </p:nvPr>
        </p:nvGraphicFramePr>
        <p:xfrm>
          <a:off x="2124802" y="4124462"/>
          <a:ext cx="2741482" cy="155448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大阪本社</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06-6308-8980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東京本部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03-5460-0775</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名古屋支店</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052-253-7346</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九州営業所</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092-419-2390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9528522"/>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3"/>
                        </a:rPr>
                        <a:t>sales@motex.co.jp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501713"/>
                  </a:ext>
                </a:extLst>
              </a:tr>
            </a:tbl>
          </a:graphicData>
        </a:graphic>
      </p:graphicFrame>
      <p:graphicFrame>
        <p:nvGraphicFramePr>
          <p:cNvPr id="15" name="表 13">
            <a:extLst>
              <a:ext uri="{FF2B5EF4-FFF2-40B4-BE49-F238E27FC236}">
                <a16:creationId xmlns:a16="http://schemas.microsoft.com/office/drawing/2014/main" id="{BD31F1FD-9E81-9245-897A-B660C1AD6B30}"/>
              </a:ext>
            </a:extLst>
          </p:cNvPr>
          <p:cNvGraphicFramePr>
            <a:graphicFrameLocks noGrp="1"/>
          </p:cNvGraphicFramePr>
          <p:nvPr userDrawn="1">
            <p:extLst>
              <p:ext uri="{D42A27DB-BD31-4B8C-83A1-F6EECF244321}">
                <p14:modId xmlns:p14="http://schemas.microsoft.com/office/powerpoint/2010/main" val="1311848525"/>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6" name="AutoShape 78">
            <a:extLst>
              <a:ext uri="{FF2B5EF4-FFF2-40B4-BE49-F238E27FC236}">
                <a16:creationId xmlns:a16="http://schemas.microsoft.com/office/drawing/2014/main" id="{1EE58FEB-2635-C946-B523-C8E9FF9A8A2C}"/>
              </a:ext>
            </a:extLst>
          </p:cNvPr>
          <p:cNvSpPr>
            <a:spLocks noChangeArrowheads="1"/>
          </p:cNvSpPr>
          <p:nvPr userDrawn="1"/>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148655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YNCPIT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59457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YNCPIT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09961625-C8BD-C948-9226-1F11F08B4739}"/>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89132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MOCON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AF1E4FB9-AD86-FE41-AFA4-FFF89229A09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2908261-20C0-C84D-B3D9-8A56DCBB5AE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5">
            <a:extLst>
              <a:ext uri="{FF2B5EF4-FFF2-40B4-BE49-F238E27FC236}">
                <a16:creationId xmlns:a16="http://schemas.microsoft.com/office/drawing/2014/main" id="{3F3F7852-D51A-F142-8A2D-EDB574B4AE03}"/>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39170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MOCON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E6D75B93-4FB0-A946-ACB8-7AA1BFC3C4E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130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B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29677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B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16125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_1">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23E6D2FF-F5B7-6944-94ED-46AA6BA6378E}"/>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57FFBBA1-195E-004E-B3A4-82887D286C0B}"/>
              </a:ext>
            </a:extLst>
          </p:cNvPr>
          <p:cNvSpPr/>
          <p:nvPr userDrawn="1"/>
        </p:nvSpPr>
        <p:spPr>
          <a:xfrm>
            <a:off x="336338" y="182268"/>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9">
            <a:extLst>
              <a:ext uri="{FF2B5EF4-FFF2-40B4-BE49-F238E27FC236}">
                <a16:creationId xmlns:a16="http://schemas.microsoft.com/office/drawing/2014/main" id="{0EADCC57-4DD7-9B41-984B-D919095EB41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5">
            <a:extLst>
              <a:ext uri="{FF2B5EF4-FFF2-40B4-BE49-F238E27FC236}">
                <a16:creationId xmlns:a16="http://schemas.microsoft.com/office/drawing/2014/main" id="{47D31E48-F113-1B42-9058-0DF80B72073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F7D668B3-0477-7745-819C-4D16BAA601F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7738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3FF6D9-DFAD-9445-ACDE-009B203F6397}"/>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3616587049"/>
      </p:ext>
    </p:extLst>
  </p:cSld>
  <p:clrMap bg1="lt1" tx1="dk1" bg2="lt2" tx2="dk2" accent1="accent1" accent2="accent2" accent3="accent3" accent4="accent4" accent5="accent5" accent6="accent6" hlink="hlink" folHlink="folHlink"/>
  <p:sldLayoutIdLst>
    <p:sldLayoutId id="2147483666" r:id="rId1"/>
    <p:sldLayoutId id="2147483733" r:id="rId2"/>
    <p:sldLayoutId id="2147483726" r:id="rId3"/>
    <p:sldLayoutId id="2147483734" r:id="rId4"/>
    <p:sldLayoutId id="2147483727" r:id="rId5"/>
    <p:sldLayoutId id="2147483735" r:id="rId6"/>
    <p:sldLayoutId id="2147483728" r:id="rId7"/>
    <p:sldLayoutId id="2147483736" r:id="rId8"/>
    <p:sldLayoutId id="2147483748" r:id="rId9"/>
    <p:sldLayoutId id="2147483749" r:id="rId10"/>
    <p:sldLayoutId id="2147483745" r:id="rId11"/>
    <p:sldLayoutId id="2147483746" r:id="rId12"/>
    <p:sldLayoutId id="2147483737" r:id="rId13"/>
    <p:sldLayoutId id="2147483665" r:id="rId14"/>
    <p:sldLayoutId id="2147483667" r:id="rId15"/>
    <p:sldLayoutId id="2147483751" r:id="rId16"/>
    <p:sldLayoutId id="2147483755" r:id="rId1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0C37B00-F74E-DA40-BF3F-6AB647E421A4}"/>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4216624915"/>
      </p:ext>
    </p:extLst>
  </p:cSld>
  <p:clrMap bg1="lt1" tx1="dk1" bg2="lt2" tx2="dk2" accent1="accent1" accent2="accent2" accent3="accent3" accent4="accent4" accent5="accent5" accent6="accent6" hlink="hlink" folHlink="folHlink"/>
  <p:sldLayoutIdLst>
    <p:sldLayoutId id="2147483662" r:id="rId1"/>
    <p:sldLayoutId id="2147483715" r:id="rId2"/>
    <p:sldLayoutId id="2147483676"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svg"/><Relationship Id="rId7"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svg"/><Relationship Id="rId7" Type="http://schemas.openxmlformats.org/officeDocument/2006/relationships/image" Target="../media/image36.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40.svg"/><Relationship Id="rId5" Type="http://schemas.openxmlformats.org/officeDocument/2006/relationships/image" Target="../media/image35.svg"/><Relationship Id="rId10" Type="http://schemas.openxmlformats.org/officeDocument/2006/relationships/image" Target="../media/image39.png"/><Relationship Id="rId4" Type="http://schemas.openxmlformats.org/officeDocument/2006/relationships/image" Target="../media/image11.png"/><Relationship Id="rId9" Type="http://schemas.openxmlformats.org/officeDocument/2006/relationships/image" Target="../media/image38.sv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emf"/><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16.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図 2" descr="テキスト&#10;&#10;説明は自動で生成されたものです">
            <a:extLst>
              <a:ext uri="{FF2B5EF4-FFF2-40B4-BE49-F238E27FC236}">
                <a16:creationId xmlns:a16="http://schemas.microsoft.com/office/drawing/2014/main" id="{AA8D5822-9425-3B95-3F34-C991535F93AE}"/>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398100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13">
            <a:extLst>
              <a:ext uri="{FF2B5EF4-FFF2-40B4-BE49-F238E27FC236}">
                <a16:creationId xmlns:a16="http://schemas.microsoft.com/office/drawing/2014/main" id="{1C57458A-C705-356C-9D2B-60650DEE2C23}"/>
              </a:ext>
            </a:extLst>
          </p:cNvPr>
          <p:cNvSpPr>
            <a:spLocks noGrp="1"/>
          </p:cNvSpPr>
          <p:nvPr>
            <p:ph type="body" sz="quarter" idx="15"/>
          </p:nvPr>
        </p:nvSpPr>
        <p:spPr>
          <a:xfrm>
            <a:off x="413588" y="269809"/>
            <a:ext cx="11074573" cy="291618"/>
          </a:xfrm>
        </p:spPr>
        <p:txBody>
          <a:bodyPr/>
          <a:lstStyle/>
          <a:p>
            <a:r>
              <a:rPr lang="ja-JP" altLang="en-US"/>
              <a:t>オンプレミス型・クラウド型</a:t>
            </a:r>
            <a:r>
              <a:rPr lang="en-US" altLang="ja-JP" dirty="0"/>
              <a:t> </a:t>
            </a:r>
            <a:r>
              <a:rPr lang="ja-JP" altLang="en-US"/>
              <a:t>それぞれのおススメポイント</a:t>
            </a:r>
            <a:endParaRPr lang="en-US" altLang="ja-JP" dirty="0"/>
          </a:p>
        </p:txBody>
      </p:sp>
      <p:grpSp>
        <p:nvGrpSpPr>
          <p:cNvPr id="10" name="グループ化 9">
            <a:extLst>
              <a:ext uri="{FF2B5EF4-FFF2-40B4-BE49-F238E27FC236}">
                <a16:creationId xmlns:a16="http://schemas.microsoft.com/office/drawing/2014/main" id="{C34D315D-5F32-0F92-DDDB-9ECA1D4A4262}"/>
              </a:ext>
            </a:extLst>
          </p:cNvPr>
          <p:cNvGrpSpPr/>
          <p:nvPr/>
        </p:nvGrpSpPr>
        <p:grpSpPr>
          <a:xfrm>
            <a:off x="711874" y="1253487"/>
            <a:ext cx="10768253" cy="3467350"/>
            <a:chOff x="492618" y="2008417"/>
            <a:chExt cx="10768253" cy="3467350"/>
          </a:xfrm>
        </p:grpSpPr>
        <p:sp>
          <p:nvSpPr>
            <p:cNvPr id="4" name="正方形/長方形 3">
              <a:extLst>
                <a:ext uri="{FF2B5EF4-FFF2-40B4-BE49-F238E27FC236}">
                  <a16:creationId xmlns:a16="http://schemas.microsoft.com/office/drawing/2014/main" id="{75D176E0-98F6-5474-6A9E-A50BA5AF75BD}"/>
                </a:ext>
              </a:extLst>
            </p:cNvPr>
            <p:cNvSpPr/>
            <p:nvPr/>
          </p:nvSpPr>
          <p:spPr>
            <a:xfrm>
              <a:off x="492618" y="2008417"/>
              <a:ext cx="5260974" cy="3456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6">
              <a:extLst>
                <a:ext uri="{FF2B5EF4-FFF2-40B4-BE49-F238E27FC236}">
                  <a16:creationId xmlns:a16="http://schemas.microsoft.com/office/drawing/2014/main" id="{99648E07-C568-9297-C781-4AD3456D9F9F}"/>
                </a:ext>
              </a:extLst>
            </p:cNvPr>
            <p:cNvSpPr/>
            <p:nvPr/>
          </p:nvSpPr>
          <p:spPr>
            <a:xfrm>
              <a:off x="1635410" y="2254367"/>
              <a:ext cx="2975389" cy="394254"/>
            </a:xfrm>
            <a:prstGeom prst="roundRect">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dirty="0" err="1">
                  <a:solidFill>
                    <a:schemeClr val="bg1"/>
                  </a:solidFill>
                  <a:latin typeface="Meiryo" panose="020B0604030504040204" pitchFamily="34" charset="-128"/>
                  <a:ea typeface="Meiryo" panose="020B0604030504040204" pitchFamily="34" charset="-128"/>
                </a:rPr>
                <a:t>オンプレミス型がおススメの方</a:t>
              </a:r>
              <a:endParaRPr lang="en-US" sz="1400"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526AF0CE-7328-9497-DCAA-F267B1D8A1B1}"/>
                </a:ext>
              </a:extLst>
            </p:cNvPr>
            <p:cNvSpPr/>
            <p:nvPr/>
          </p:nvSpPr>
          <p:spPr>
            <a:xfrm>
              <a:off x="705647" y="2853558"/>
              <a:ext cx="4856185" cy="2305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20000"/>
                </a:lnSpc>
                <a:buFont typeface="Wingdings" pitchFamily="2" charset="2"/>
                <a:buChar char="ü"/>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サーバーの管理は自社で行いたい</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20000"/>
                </a:lnSpc>
                <a:buFont typeface="Wingdings" pitchFamily="2" charset="2"/>
                <a:buChar char="ü"/>
              </a:pPr>
              <a:r>
                <a:rPr kumimoji="1" lang="en" altLang="ja-JP" sz="1400" dirty="0">
                  <a:solidFill>
                    <a:schemeClr val="tx1">
                      <a:lumMod val="75000"/>
                      <a:lumOff val="25000"/>
                    </a:schemeClr>
                  </a:solidFill>
                  <a:latin typeface="Meiryo" panose="020B0604030504040204" pitchFamily="34" charset="-128"/>
                  <a:ea typeface="Meiryo" panose="020B0604030504040204" pitchFamily="34" charset="-128"/>
                </a:rPr>
                <a:t>Azure</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や</a:t>
              </a:r>
              <a:r>
                <a:rPr kumimoji="1" lang="en" altLang="ja-JP" sz="1400" dirty="0">
                  <a:solidFill>
                    <a:schemeClr val="tx1">
                      <a:lumMod val="75000"/>
                      <a:lumOff val="25000"/>
                    </a:schemeClr>
                  </a:solidFill>
                  <a:latin typeface="Meiryo" panose="020B0604030504040204" pitchFamily="34" charset="-128"/>
                  <a:ea typeface="Meiryo" panose="020B0604030504040204" pitchFamily="34" charset="-128"/>
                </a:rPr>
                <a:t>AWS</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など保有している</a:t>
              </a:r>
              <a:r>
                <a:rPr kumimoji="1" lang="en" altLang="ja-JP" sz="1400" dirty="0">
                  <a:solidFill>
                    <a:schemeClr val="tx1">
                      <a:lumMod val="75000"/>
                      <a:lumOff val="25000"/>
                    </a:schemeClr>
                  </a:solidFill>
                  <a:latin typeface="Meiryo" panose="020B0604030504040204" pitchFamily="34" charset="-128"/>
                  <a:ea typeface="Meiryo" panose="020B0604030504040204" pitchFamily="34" charset="-128"/>
                </a:rPr>
                <a:t>IaaS</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基盤で利用したい</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20000"/>
                </a:lnSpc>
                <a:buFont typeface="Wingdings" pitchFamily="2" charset="2"/>
                <a:buChar char="ü"/>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インターネットに接続されないデバイスを管理したい</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6D565644-4B34-08EB-919E-30CFC879C36A}"/>
                </a:ext>
              </a:extLst>
            </p:cNvPr>
            <p:cNvSpPr/>
            <p:nvPr/>
          </p:nvSpPr>
          <p:spPr>
            <a:xfrm>
              <a:off x="5999897" y="2019050"/>
              <a:ext cx="5260974" cy="34567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6">
              <a:extLst>
                <a:ext uri="{FF2B5EF4-FFF2-40B4-BE49-F238E27FC236}">
                  <a16:creationId xmlns:a16="http://schemas.microsoft.com/office/drawing/2014/main" id="{B90FCCA1-5545-9F64-87F2-9C30B4353340}"/>
                </a:ext>
              </a:extLst>
            </p:cNvPr>
            <p:cNvSpPr/>
            <p:nvPr/>
          </p:nvSpPr>
          <p:spPr>
            <a:xfrm>
              <a:off x="7142689" y="2265000"/>
              <a:ext cx="2975389" cy="39425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400" dirty="0" err="1">
                  <a:solidFill>
                    <a:schemeClr val="bg1"/>
                  </a:solidFill>
                  <a:latin typeface="Meiryo" panose="020B0604030504040204" pitchFamily="34" charset="-128"/>
                  <a:ea typeface="Meiryo" panose="020B0604030504040204" pitchFamily="34" charset="-128"/>
                </a:rPr>
                <a:t>クラウド型がおススメの方</a:t>
              </a:r>
              <a:endParaRPr lang="en-US" sz="1400"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61456D7C-FA9F-0DCD-A5B6-9E88EA0C112B}"/>
                </a:ext>
              </a:extLst>
            </p:cNvPr>
            <p:cNvSpPr/>
            <p:nvPr/>
          </p:nvSpPr>
          <p:spPr>
            <a:xfrm>
              <a:off x="6212926" y="2864191"/>
              <a:ext cx="4856185" cy="2305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20000"/>
                </a:lnSpc>
                <a:buFont typeface="Wingdings" pitchFamily="2" charset="2"/>
                <a:buChar char="ü"/>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サーバー管理・運用のコストを削減したい</a:t>
              </a:r>
            </a:p>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20000"/>
                </a:lnSpc>
                <a:buFont typeface="Wingdings" pitchFamily="2" charset="2"/>
                <a:buChar char="ü"/>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バージョンアップ作業の運用コストを下げたい</a:t>
              </a:r>
            </a:p>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20000"/>
                </a:lnSpc>
                <a:buFont typeface="Wingdings" pitchFamily="2" charset="2"/>
                <a:buChar char="ü"/>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テレワークデバイス等 社内ネットワークにアクセスしないデバイスも管理したい</a:t>
              </a:r>
            </a:p>
          </p:txBody>
        </p:sp>
      </p:grpSp>
      <p:pic>
        <p:nvPicPr>
          <p:cNvPr id="15" name="図 14">
            <a:extLst>
              <a:ext uri="{FF2B5EF4-FFF2-40B4-BE49-F238E27FC236}">
                <a16:creationId xmlns:a16="http://schemas.microsoft.com/office/drawing/2014/main" id="{9297CD29-A95A-8187-13E9-7DC9DB92F5D3}"/>
              </a:ext>
            </a:extLst>
          </p:cNvPr>
          <p:cNvPicPr>
            <a:picLocks noChangeAspect="1"/>
          </p:cNvPicPr>
          <p:nvPr/>
        </p:nvPicPr>
        <p:blipFill>
          <a:blip r:embed="rId2"/>
          <a:stretch>
            <a:fillRect/>
          </a:stretch>
        </p:blipFill>
        <p:spPr>
          <a:xfrm>
            <a:off x="10257915" y="5104319"/>
            <a:ext cx="645434" cy="1246355"/>
          </a:xfrm>
          <a:prstGeom prst="rect">
            <a:avLst/>
          </a:prstGeom>
        </p:spPr>
      </p:pic>
      <p:sp>
        <p:nvSpPr>
          <p:cNvPr id="16" name="角丸四角形吹き出し 15">
            <a:extLst>
              <a:ext uri="{FF2B5EF4-FFF2-40B4-BE49-F238E27FC236}">
                <a16:creationId xmlns:a16="http://schemas.microsoft.com/office/drawing/2014/main" id="{089639B8-8AB1-D145-A084-24D1031059CF}"/>
              </a:ext>
            </a:extLst>
          </p:cNvPr>
          <p:cNvSpPr/>
          <p:nvPr/>
        </p:nvSpPr>
        <p:spPr>
          <a:xfrm>
            <a:off x="6096000" y="5062483"/>
            <a:ext cx="3816877" cy="1288191"/>
          </a:xfrm>
          <a:prstGeom prst="wedgeRoundRectCallout">
            <a:avLst>
              <a:gd name="adj1" fmla="val 58537"/>
              <a:gd name="adj2" fmla="val 23221"/>
              <a:gd name="adj3" fmla="val 16667"/>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どちらの選択が正しい、正しくないではありません。</a:t>
            </a:r>
            <a:endPar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a:p>
            <a:pPr algn="just">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利用環境に応じてオンプレ </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or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クラウド、自社にあった選択をしてください。</a:t>
            </a:r>
            <a:endPar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576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24B391A1-C17D-E952-1327-DD005B2F45CC}"/>
              </a:ext>
            </a:extLst>
          </p:cNvPr>
          <p:cNvSpPr>
            <a:spLocks noGrp="1"/>
          </p:cNvSpPr>
          <p:nvPr>
            <p:ph type="body" sz="quarter" idx="14"/>
          </p:nvPr>
        </p:nvSpPr>
        <p:spPr/>
        <p:txBody>
          <a:bodyPr/>
          <a:lstStyle/>
          <a:p>
            <a:r>
              <a:rPr lang="en-US" altLang="ja-JP" dirty="0"/>
              <a:t>IT </a:t>
            </a:r>
            <a:r>
              <a:rPr lang="ja-JP" altLang="en-US"/>
              <a:t>資産管理ツールの</a:t>
            </a:r>
            <a:r>
              <a:rPr lang="en-US" altLang="ja-JP" dirty="0"/>
              <a:t> </a:t>
            </a:r>
            <a:r>
              <a:rPr lang="ja-JP" altLang="en-US"/>
              <a:t>“クラウドシフト”</a:t>
            </a:r>
          </a:p>
        </p:txBody>
      </p:sp>
    </p:spTree>
    <p:extLst>
      <p:ext uri="{BB962C8B-B14F-4D97-AF65-F5344CB8AC3E}">
        <p14:creationId xmlns:p14="http://schemas.microsoft.com/office/powerpoint/2010/main" val="245989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3DB59D4F-2ACE-3BC5-6C30-D2F1A2617089}"/>
              </a:ext>
            </a:extLst>
          </p:cNvPr>
          <p:cNvSpPr>
            <a:spLocks noGrp="1"/>
          </p:cNvSpPr>
          <p:nvPr>
            <p:ph type="body" sz="quarter" idx="15"/>
          </p:nvPr>
        </p:nvSpPr>
        <p:spPr/>
        <p:txBody>
          <a:bodyPr/>
          <a:lstStyle/>
          <a:p>
            <a:r>
              <a:rPr lang="en-US" altLang="ja-JP" dirty="0"/>
              <a:t>IT </a:t>
            </a:r>
            <a:r>
              <a:rPr lang="ja-JP" altLang="en-US"/>
              <a:t>資産管理ツールのクラウド検討</a:t>
            </a:r>
          </a:p>
        </p:txBody>
      </p:sp>
      <p:graphicFrame>
        <p:nvGraphicFramePr>
          <p:cNvPr id="6" name="グラフ 5">
            <a:extLst>
              <a:ext uri="{FF2B5EF4-FFF2-40B4-BE49-F238E27FC236}">
                <a16:creationId xmlns:a16="http://schemas.microsoft.com/office/drawing/2014/main" id="{1100171A-3CF5-9E9B-149F-20436E008034}"/>
              </a:ext>
            </a:extLst>
          </p:cNvPr>
          <p:cNvGraphicFramePr/>
          <p:nvPr/>
        </p:nvGraphicFramePr>
        <p:xfrm>
          <a:off x="294289" y="1585490"/>
          <a:ext cx="5752403" cy="4779685"/>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1514CD87-0228-E796-BCFA-BC73FE085E40}"/>
              </a:ext>
            </a:extLst>
          </p:cNvPr>
          <p:cNvSpPr txBox="1"/>
          <p:nvPr/>
        </p:nvSpPr>
        <p:spPr>
          <a:xfrm>
            <a:off x="688615" y="1079623"/>
            <a:ext cx="5168891" cy="674031"/>
          </a:xfrm>
          <a:prstGeom prst="rect">
            <a:avLst/>
          </a:prstGeom>
          <a:noFill/>
        </p:spPr>
        <p:txBody>
          <a:bodyPr wrap="square" rtlCol="0">
            <a:spAutoFit/>
          </a:bodyPr>
          <a:lstStyle/>
          <a:p>
            <a:pPr algn="ctr">
              <a:lnSpc>
                <a:spcPct val="140000"/>
              </a:lnSpc>
            </a:pPr>
            <a:r>
              <a:rPr lang="ja-JP" altLang="en-US" sz="1400" u="sng">
                <a:latin typeface="Meiryo" panose="020B0604030504040204" pitchFamily="34" charset="-128"/>
                <a:ea typeface="Meiryo" panose="020B0604030504040204" pitchFamily="34" charset="-128"/>
              </a:rPr>
              <a:t>オンプレミス型の</a:t>
            </a:r>
            <a:r>
              <a:rPr lang="en-US" altLang="ja-JP" sz="1400" u="sng" dirty="0">
                <a:latin typeface="Meiryo" panose="020B0604030504040204" pitchFamily="34" charset="-128"/>
                <a:ea typeface="Meiryo" panose="020B0604030504040204" pitchFamily="34" charset="-128"/>
              </a:rPr>
              <a:t>IT</a:t>
            </a:r>
            <a:r>
              <a:rPr lang="ja-JP" altLang="en-US" sz="1400" u="sng">
                <a:latin typeface="Meiryo" panose="020B0604030504040204" pitchFamily="34" charset="-128"/>
                <a:ea typeface="Meiryo" panose="020B0604030504040204" pitchFamily="34" charset="-128"/>
              </a:rPr>
              <a:t>資産管理ツールを導入しているユーザー</a:t>
            </a:r>
            <a:r>
              <a:rPr lang="ja-JP" altLang="en-US" sz="1400">
                <a:latin typeface="Meiryo" panose="020B0604030504040204" pitchFamily="34" charset="-128"/>
                <a:ea typeface="Meiryo" panose="020B0604030504040204" pitchFamily="34" charset="-128"/>
              </a:rPr>
              <a:t>の</a:t>
            </a:r>
            <a:endParaRPr lang="en-US" altLang="ja-JP" sz="1400">
              <a:latin typeface="Meiryo" panose="020B0604030504040204" pitchFamily="34" charset="-128"/>
              <a:ea typeface="Meiryo" panose="020B0604030504040204" pitchFamily="34" charset="-128"/>
            </a:endParaRPr>
          </a:p>
          <a:p>
            <a:pPr algn="ctr">
              <a:lnSpc>
                <a:spcPct val="140000"/>
              </a:lnSpc>
            </a:pPr>
            <a:r>
              <a:rPr lang="en-US" altLang="ja-JP" sz="1400" dirty="0">
                <a:latin typeface="Meiryo" panose="020B0604030504040204" pitchFamily="34" charset="-128"/>
                <a:ea typeface="Meiryo" panose="020B0604030504040204" pitchFamily="34" charset="-128"/>
              </a:rPr>
              <a:t>63% </a:t>
            </a:r>
            <a:r>
              <a:rPr lang="ja-JP" altLang="en-US" sz="1400">
                <a:latin typeface="Meiryo" panose="020B0604030504040204" pitchFamily="34" charset="-128"/>
                <a:ea typeface="Meiryo" panose="020B0604030504040204" pitchFamily="34" charset="-128"/>
              </a:rPr>
              <a:t>が</a:t>
            </a:r>
            <a:r>
              <a:rPr lang="en-US" altLang="ja-JP" sz="1400" dirty="0">
                <a:latin typeface="Meiryo" panose="020B0604030504040204" pitchFamily="34" charset="-128"/>
                <a:ea typeface="Meiryo" panose="020B0604030504040204" pitchFamily="34" charset="-128"/>
              </a:rPr>
              <a:t> PC </a:t>
            </a:r>
            <a:r>
              <a:rPr lang="ja-JP" altLang="en-US" sz="1400">
                <a:latin typeface="Meiryo" panose="020B0604030504040204" pitchFamily="34" charset="-128"/>
                <a:ea typeface="Meiryo" panose="020B0604030504040204" pitchFamily="34" charset="-128"/>
              </a:rPr>
              <a:t>管理ツールの</a:t>
            </a:r>
            <a:r>
              <a:rPr lang="en-US" altLang="ja-JP" sz="1400" dirty="0">
                <a:latin typeface="Meiryo" panose="020B0604030504040204" pitchFamily="34" charset="-128"/>
                <a:ea typeface="Meiryo" panose="020B0604030504040204" pitchFamily="34" charset="-128"/>
              </a:rPr>
              <a:t> SaaS </a:t>
            </a:r>
            <a:r>
              <a:rPr lang="ja-JP" altLang="en-US" sz="1400">
                <a:latin typeface="Meiryo" panose="020B0604030504040204" pitchFamily="34" charset="-128"/>
                <a:ea typeface="Meiryo" panose="020B0604030504040204" pitchFamily="34" charset="-128"/>
              </a:rPr>
              <a:t>移行を検討</a:t>
            </a:r>
            <a:r>
              <a:rPr lang="en-US" altLang="ja-JP" sz="1400" baseline="30000" dirty="0">
                <a:latin typeface="Meiryo" panose="020B0604030504040204" pitchFamily="34" charset="-128"/>
                <a:ea typeface="Meiryo" panose="020B0604030504040204" pitchFamily="34" charset="-128"/>
              </a:rPr>
              <a:t>*</a:t>
            </a:r>
            <a:endParaRPr lang="ja-JP" altLang="en-US" sz="1400" baseline="30000" dirty="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31B862B5-8AA4-8403-0ACD-FF0F9D9879F8}"/>
              </a:ext>
            </a:extLst>
          </p:cNvPr>
          <p:cNvSpPr txBox="1"/>
          <p:nvPr/>
        </p:nvSpPr>
        <p:spPr>
          <a:xfrm>
            <a:off x="148530" y="6356464"/>
            <a:ext cx="6040436" cy="251607"/>
          </a:xfrm>
          <a:prstGeom prst="rect">
            <a:avLst/>
          </a:prstGeom>
          <a:noFill/>
        </p:spPr>
        <p:txBody>
          <a:bodyPr wrap="none" rtlCol="0">
            <a:spAutoFit/>
          </a:bodyPr>
          <a:lstStyle/>
          <a:p>
            <a:pPr>
              <a:lnSpc>
                <a:spcPct val="120000"/>
              </a:lnSpc>
            </a:pPr>
            <a:r>
              <a:rPr lang="en-US" altLang="ja-JP" sz="900" dirty="0">
                <a:solidFill>
                  <a:schemeClr val="tx1">
                    <a:lumMod val="75000"/>
                    <a:lumOff val="25000"/>
                  </a:schemeClr>
                </a:solidFill>
                <a:latin typeface="Meiryo" panose="020B0604030504040204" pitchFamily="34" charset="-128"/>
                <a:ea typeface="Meiryo" panose="020B0604030504040204" pitchFamily="34" charset="-128"/>
              </a:rPr>
              <a:t>* </a:t>
            </a:r>
            <a:r>
              <a:rPr lang="ja-JP" altLang="en-US" sz="900">
                <a:solidFill>
                  <a:schemeClr val="tx1">
                    <a:lumMod val="75000"/>
                    <a:lumOff val="25000"/>
                  </a:schemeClr>
                </a:solidFill>
                <a:latin typeface="Meiryo" panose="020B0604030504040204" pitchFamily="34" charset="-128"/>
                <a:ea typeface="Meiryo" panose="020B0604030504040204" pitchFamily="34" charset="-128"/>
              </a:rPr>
              <a:t>テクノ・システム・リサーチ社</a:t>
            </a:r>
            <a:r>
              <a:rPr lang="en-US" altLang="ja-JP" sz="900" dirty="0">
                <a:solidFill>
                  <a:schemeClr val="tx1">
                    <a:lumMod val="75000"/>
                    <a:lumOff val="25000"/>
                  </a:schemeClr>
                </a:solidFill>
                <a:latin typeface="Meiryo" panose="020B0604030504040204" pitchFamily="34" charset="-128"/>
                <a:ea typeface="Meiryo" panose="020B0604030504040204" pitchFamily="34" charset="-128"/>
              </a:rPr>
              <a:t>『2020-2021</a:t>
            </a:r>
            <a:r>
              <a:rPr lang="ja-JP" altLang="en-US" sz="900">
                <a:solidFill>
                  <a:schemeClr val="tx1">
                    <a:lumMod val="75000"/>
                    <a:lumOff val="25000"/>
                  </a:schemeClr>
                </a:solidFill>
                <a:latin typeface="Meiryo" panose="020B0604030504040204" pitchFamily="34" charset="-128"/>
                <a:ea typeface="Meiryo" panose="020B0604030504040204" pitchFamily="34" charset="-128"/>
              </a:rPr>
              <a:t>年版 エンドポイント管理市場のマーケティング分析</a:t>
            </a:r>
            <a:r>
              <a:rPr lang="en-US" altLang="ja-JP" sz="900" dirty="0">
                <a:solidFill>
                  <a:schemeClr val="tx1">
                    <a:lumMod val="75000"/>
                    <a:lumOff val="25000"/>
                  </a:schemeClr>
                </a:solidFill>
                <a:latin typeface="Meiryo" panose="020B0604030504040204" pitchFamily="34" charset="-128"/>
                <a:ea typeface="Meiryo" panose="020B0604030504040204" pitchFamily="34" charset="-128"/>
              </a:rPr>
              <a:t>』</a:t>
            </a:r>
            <a:r>
              <a:rPr lang="ja-JP" altLang="en-US" sz="900">
                <a:solidFill>
                  <a:schemeClr val="tx1">
                    <a:lumMod val="75000"/>
                    <a:lumOff val="25000"/>
                  </a:schemeClr>
                </a:solidFill>
                <a:latin typeface="Meiryo" panose="020B0604030504040204" pitchFamily="34" charset="-128"/>
                <a:ea typeface="Meiryo" panose="020B0604030504040204" pitchFamily="34" charset="-128"/>
              </a:rPr>
              <a:t>より作成。</a:t>
            </a:r>
            <a:endParaRPr lang="en-US" altLang="ja-JP" sz="9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FC2C2E07-5B07-8D76-32EC-B1EEDD729B78}"/>
              </a:ext>
            </a:extLst>
          </p:cNvPr>
          <p:cNvSpPr txBox="1"/>
          <p:nvPr/>
        </p:nvSpPr>
        <p:spPr>
          <a:xfrm>
            <a:off x="6441018" y="1079622"/>
            <a:ext cx="5168891" cy="674031"/>
          </a:xfrm>
          <a:prstGeom prst="rect">
            <a:avLst/>
          </a:prstGeom>
          <a:noFill/>
        </p:spPr>
        <p:txBody>
          <a:bodyPr wrap="square" rtlCol="0">
            <a:spAutoFit/>
          </a:bodyPr>
          <a:lstStyle/>
          <a:p>
            <a:pPr algn="ctr">
              <a:lnSpc>
                <a:spcPct val="140000"/>
              </a:lnSpc>
            </a:pPr>
            <a:r>
              <a:rPr lang="ja-JP" altLang="en-US" sz="1400">
                <a:latin typeface="Meiryo" panose="020B0604030504040204" pitchFamily="34" charset="-128"/>
                <a:ea typeface="Meiryo" panose="020B0604030504040204" pitchFamily="34" charset="-128"/>
              </a:rPr>
              <a:t>エンドポイントマネージャー</a:t>
            </a:r>
            <a:r>
              <a:rPr lang="en-US" altLang="ja-JP" sz="1400" dirty="0">
                <a:latin typeface="Meiryo" panose="020B0604030504040204" pitchFamily="34" charset="-128"/>
                <a:ea typeface="Meiryo" panose="020B0604030504040204" pitchFamily="34" charset="-128"/>
              </a:rPr>
              <a:t> </a:t>
            </a:r>
            <a:r>
              <a:rPr lang="ja-JP" altLang="en-US" sz="1400">
                <a:latin typeface="Meiryo" panose="020B0604030504040204" pitchFamily="34" charset="-128"/>
                <a:ea typeface="Meiryo" panose="020B0604030504040204" pitchFamily="34" charset="-128"/>
              </a:rPr>
              <a:t>オンプレミス版</a:t>
            </a:r>
            <a:r>
              <a:rPr lang="en-US" altLang="ja-JP" sz="1400" dirty="0">
                <a:latin typeface="Meiryo" panose="020B0604030504040204" pitchFamily="34" charset="-128"/>
                <a:ea typeface="Meiryo" panose="020B0604030504040204" pitchFamily="34" charset="-128"/>
              </a:rPr>
              <a:t> / </a:t>
            </a:r>
            <a:r>
              <a:rPr lang="ja-JP" altLang="en-US" sz="1400">
                <a:latin typeface="Meiryo" panose="020B0604030504040204" pitchFamily="34" charset="-128"/>
                <a:ea typeface="Meiryo" panose="020B0604030504040204" pitchFamily="34" charset="-128"/>
              </a:rPr>
              <a:t>クラウド版</a:t>
            </a:r>
            <a:endParaRPr lang="en-US" altLang="ja-JP" sz="1400" dirty="0">
              <a:latin typeface="Meiryo" panose="020B0604030504040204" pitchFamily="34" charset="-128"/>
              <a:ea typeface="Meiryo" panose="020B0604030504040204" pitchFamily="34" charset="-128"/>
            </a:endParaRPr>
          </a:p>
          <a:p>
            <a:pPr algn="ctr">
              <a:lnSpc>
                <a:spcPct val="140000"/>
              </a:lnSpc>
            </a:pPr>
            <a:r>
              <a:rPr lang="ja-JP" altLang="en-US" sz="1400">
                <a:latin typeface="Meiryo" panose="020B0604030504040204" pitchFamily="34" charset="-128"/>
                <a:ea typeface="Meiryo" panose="020B0604030504040204" pitchFamily="34" charset="-128"/>
              </a:rPr>
              <a:t>新規導入の割合</a:t>
            </a:r>
            <a:endParaRPr lang="ja-JP" altLang="en-US" sz="1100">
              <a:latin typeface="Meiryo" panose="020B0604030504040204" pitchFamily="34" charset="-128"/>
              <a:ea typeface="Meiryo" panose="020B0604030504040204" pitchFamily="34" charset="-128"/>
            </a:endParaRPr>
          </a:p>
        </p:txBody>
      </p:sp>
      <p:graphicFrame>
        <p:nvGraphicFramePr>
          <p:cNvPr id="10" name="グラフ 9">
            <a:extLst>
              <a:ext uri="{FF2B5EF4-FFF2-40B4-BE49-F238E27FC236}">
                <a16:creationId xmlns:a16="http://schemas.microsoft.com/office/drawing/2014/main" id="{0267EC04-0793-6A96-4B90-94ADCEAA258A}"/>
              </a:ext>
            </a:extLst>
          </p:cNvPr>
          <p:cNvGraphicFramePr/>
          <p:nvPr>
            <p:extLst>
              <p:ext uri="{D42A27DB-BD31-4B8C-83A1-F6EECF244321}">
                <p14:modId xmlns:p14="http://schemas.microsoft.com/office/powerpoint/2010/main" val="2135606146"/>
              </p:ext>
            </p:extLst>
          </p:nvPr>
        </p:nvGraphicFramePr>
        <p:xfrm>
          <a:off x="5880198" y="2040395"/>
          <a:ext cx="5729712" cy="4316068"/>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62C0E903-FE3F-6FD7-EC8C-0B9F000A4910}"/>
              </a:ext>
            </a:extLst>
          </p:cNvPr>
          <p:cNvSpPr txBox="1"/>
          <p:nvPr/>
        </p:nvSpPr>
        <p:spPr>
          <a:xfrm>
            <a:off x="8002372" y="6103565"/>
            <a:ext cx="2478564" cy="261610"/>
          </a:xfrm>
          <a:prstGeom prst="rect">
            <a:avLst/>
          </a:prstGeom>
          <a:noFill/>
        </p:spPr>
        <p:txBody>
          <a:bodyPr wrap="none" rtlCol="0">
            <a:spAutoFit/>
          </a:bodyPr>
          <a:lstStyle/>
          <a:p>
            <a:r>
              <a:rPr kumimoji="1" lang="ja-JP" altLang="en-US" sz="1100" b="1">
                <a:solidFill>
                  <a:schemeClr val="accent3">
                    <a:lumMod val="75000"/>
                  </a:schemeClr>
                </a:solidFill>
                <a:latin typeface="Meiryo" panose="020B0604030504040204" pitchFamily="34" charset="-128"/>
                <a:ea typeface="Meiryo" panose="020B0604030504040204" pitchFamily="34" charset="-128"/>
              </a:rPr>
              <a:t>■</a:t>
            </a:r>
            <a:r>
              <a:rPr kumimoji="1" lang="en-US" altLang="ja-JP" sz="1100" b="1" dirty="0">
                <a:solidFill>
                  <a:schemeClr val="accent3">
                    <a:lumMod val="75000"/>
                  </a:schemeClr>
                </a:solidFill>
                <a:latin typeface="Meiryo" panose="020B0604030504040204" pitchFamily="34" charset="-128"/>
                <a:ea typeface="Meiryo" panose="020B0604030504040204" pitchFamily="34" charset="-128"/>
              </a:rPr>
              <a:t> </a:t>
            </a:r>
            <a:r>
              <a:rPr kumimoji="1" lang="ja-JP" altLang="en-US" sz="1100" b="1">
                <a:solidFill>
                  <a:schemeClr val="accent3">
                    <a:lumMod val="75000"/>
                  </a:schemeClr>
                </a:solidFill>
                <a:latin typeface="Meiryo" panose="020B0604030504040204" pitchFamily="34" charset="-128"/>
                <a:ea typeface="Meiryo" panose="020B0604030504040204" pitchFamily="34" charset="-128"/>
              </a:rPr>
              <a:t>オンプレミス版　</a:t>
            </a:r>
            <a:r>
              <a:rPr kumimoji="1" lang="ja-JP" altLang="en-US" sz="1100" b="1">
                <a:solidFill>
                  <a:srgbClr val="0060AE"/>
                </a:solidFill>
                <a:latin typeface="Meiryo" panose="020B0604030504040204" pitchFamily="34" charset="-128"/>
                <a:ea typeface="Meiryo" panose="020B0604030504040204" pitchFamily="34" charset="-128"/>
              </a:rPr>
              <a:t>■</a:t>
            </a:r>
            <a:r>
              <a:rPr kumimoji="1" lang="en-US" altLang="ja-JP" sz="1100" b="1" dirty="0">
                <a:solidFill>
                  <a:schemeClr val="accent3">
                    <a:lumMod val="75000"/>
                  </a:schemeClr>
                </a:solidFill>
                <a:latin typeface="Meiryo" panose="020B0604030504040204" pitchFamily="34" charset="-128"/>
                <a:ea typeface="Meiryo" panose="020B0604030504040204" pitchFamily="34" charset="-128"/>
              </a:rPr>
              <a:t> </a:t>
            </a:r>
            <a:r>
              <a:rPr kumimoji="1" lang="ja-JP" altLang="en-US" sz="1100" b="1">
                <a:solidFill>
                  <a:schemeClr val="accent3">
                    <a:lumMod val="75000"/>
                  </a:schemeClr>
                </a:solidFill>
                <a:latin typeface="Meiryo" panose="020B0604030504040204" pitchFamily="34" charset="-128"/>
                <a:ea typeface="Meiryo" panose="020B0604030504040204" pitchFamily="34" charset="-128"/>
              </a:rPr>
              <a:t>クラウド版</a:t>
            </a:r>
            <a:endParaRPr kumimoji="1" lang="ja-JP" altLang="en-US" sz="1100" b="1">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2612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AD5E2A3-4739-91B1-E8BA-D4A4ACBEDBEA}"/>
              </a:ext>
            </a:extLst>
          </p:cNvPr>
          <p:cNvSpPr>
            <a:spLocks noGrp="1"/>
          </p:cNvSpPr>
          <p:nvPr>
            <p:ph type="body" sz="quarter" idx="15"/>
          </p:nvPr>
        </p:nvSpPr>
        <p:spPr>
          <a:xfrm>
            <a:off x="413588" y="269809"/>
            <a:ext cx="11074573" cy="291618"/>
          </a:xfrm>
        </p:spPr>
        <p:txBody>
          <a:bodyPr/>
          <a:lstStyle/>
          <a:p>
            <a:r>
              <a:rPr kumimoji="1" lang="ja-JP" altLang="en-US"/>
              <a:t>なぜ</a:t>
            </a:r>
            <a:r>
              <a:rPr kumimoji="1" lang="en-US" altLang="ja-JP" dirty="0"/>
              <a:t> PC </a:t>
            </a:r>
            <a:r>
              <a:rPr kumimoji="1" lang="ja-JP" altLang="en-US"/>
              <a:t>管理のクラウド化が進んでいるのか？</a:t>
            </a:r>
          </a:p>
        </p:txBody>
      </p:sp>
      <p:sp>
        <p:nvSpPr>
          <p:cNvPr id="4" name="テキスト ボックス 3">
            <a:extLst>
              <a:ext uri="{FF2B5EF4-FFF2-40B4-BE49-F238E27FC236}">
                <a16:creationId xmlns:a16="http://schemas.microsoft.com/office/drawing/2014/main" id="{7E1DCE7C-39C6-AE61-9AD7-CD3103D4316B}"/>
              </a:ext>
            </a:extLst>
          </p:cNvPr>
          <p:cNvSpPr txBox="1"/>
          <p:nvPr/>
        </p:nvSpPr>
        <p:spPr>
          <a:xfrm>
            <a:off x="291355" y="974530"/>
            <a:ext cx="3922998" cy="677108"/>
          </a:xfrm>
          <a:prstGeom prst="rect">
            <a:avLst/>
          </a:prstGeom>
          <a:noFill/>
        </p:spPr>
        <p:txBody>
          <a:bodyPr wrap="none" rtlCol="0">
            <a:spAutoFit/>
          </a:bodyPr>
          <a:lstStyle/>
          <a:p>
            <a:pPr algn="ctr">
              <a:lnSpc>
                <a:spcPct val="140000"/>
              </a:lnSpc>
            </a:pP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サーバーの</a:t>
            </a:r>
            <a:r>
              <a:rPr kumimoji="1" lang="en-US" altLang="ja-JP" sz="1600" b="1" dirty="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“クラウド化”</a:t>
            </a:r>
            <a:endParaRPr kumimoji="1" lang="en-US" altLang="ja-JP" sz="1600" b="1">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40000"/>
              </a:lnSpc>
            </a:pPr>
            <a:r>
              <a:rPr kumimoji="1" lang="en-US" altLang="ja-JP" sz="1200" b="1" dirty="0">
                <a:solidFill>
                  <a:schemeClr val="tx1">
                    <a:lumMod val="75000"/>
                    <a:lumOff val="25000"/>
                  </a:schemeClr>
                </a:solidFill>
                <a:latin typeface="Meiryo" panose="020B0604030504040204" pitchFamily="34" charset="-128"/>
                <a:ea typeface="Meiryo" panose="020B0604030504040204" pitchFamily="34" charset="-128"/>
              </a:rPr>
              <a:t>Amazon Web Service / Microsoft Azure … .</a:t>
            </a:r>
            <a:r>
              <a:rPr kumimoji="1" lang="en-US" altLang="ja-JP" sz="1200" b="1" dirty="0" err="1">
                <a:solidFill>
                  <a:schemeClr val="tx1">
                    <a:lumMod val="75000"/>
                    <a:lumOff val="25000"/>
                  </a:schemeClr>
                </a:solidFill>
                <a:latin typeface="Meiryo" panose="020B0604030504040204" pitchFamily="34" charset="-128"/>
                <a:ea typeface="Meiryo" panose="020B0604030504040204" pitchFamily="34" charset="-128"/>
              </a:rPr>
              <a:t>etc</a:t>
            </a:r>
            <a:endParaRPr kumimoji="1" lang="en-US" altLang="ja-JP" sz="1200" b="1"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11B922BF-A0A4-8482-D396-9F16B963E990}"/>
              </a:ext>
            </a:extLst>
          </p:cNvPr>
          <p:cNvSpPr txBox="1"/>
          <p:nvPr/>
        </p:nvSpPr>
        <p:spPr>
          <a:xfrm>
            <a:off x="4492268" y="983499"/>
            <a:ext cx="3451009" cy="677108"/>
          </a:xfrm>
          <a:prstGeom prst="rect">
            <a:avLst/>
          </a:prstGeom>
          <a:noFill/>
        </p:spPr>
        <p:txBody>
          <a:bodyPr wrap="none" rtlCol="0">
            <a:spAutoFit/>
          </a:bodyPr>
          <a:lstStyle/>
          <a:p>
            <a:pPr algn="ctr">
              <a:lnSpc>
                <a:spcPct val="140000"/>
              </a:lnSpc>
            </a:pP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パッケージソフトの</a:t>
            </a:r>
            <a:r>
              <a:rPr kumimoji="1" lang="en-US" altLang="ja-JP" sz="1600" b="1" dirty="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600" b="1" dirty="0">
                <a:solidFill>
                  <a:schemeClr val="tx1">
                    <a:lumMod val="75000"/>
                    <a:lumOff val="25000"/>
                  </a:schemeClr>
                </a:solidFill>
                <a:latin typeface="Meiryo" panose="020B0604030504040204" pitchFamily="34" charset="-128"/>
                <a:ea typeface="Meiryo" panose="020B0604030504040204" pitchFamily="34" charset="-128"/>
              </a:rPr>
              <a:t>SaaS</a:t>
            </a: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600" b="1" dirty="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化</a:t>
            </a:r>
            <a:endParaRPr kumimoji="1" lang="en-US" altLang="ja-JP" sz="1600" b="1">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40000"/>
              </a:lnSpc>
            </a:pPr>
            <a:r>
              <a:rPr kumimoji="1" lang="en-US" altLang="ja-JP" sz="1200" b="1" dirty="0">
                <a:solidFill>
                  <a:schemeClr val="tx1">
                    <a:lumMod val="75000"/>
                    <a:lumOff val="25000"/>
                  </a:schemeClr>
                </a:solidFill>
                <a:latin typeface="Meiryo" panose="020B0604030504040204" pitchFamily="34" charset="-128"/>
                <a:ea typeface="Meiryo" panose="020B0604030504040204" pitchFamily="34" charset="-128"/>
              </a:rPr>
              <a:t>Office</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ソフト</a:t>
            </a:r>
            <a:r>
              <a:rPr kumimoji="1" lang="en-US" altLang="ja-JP" sz="1200" b="1" dirty="0">
                <a:solidFill>
                  <a:schemeClr val="tx1">
                    <a:lumMod val="75000"/>
                    <a:lumOff val="25000"/>
                  </a:schemeClr>
                </a:solidFill>
                <a:latin typeface="Meiryo" panose="020B0604030504040204" pitchFamily="34" charset="-128"/>
                <a:ea typeface="Meiryo" panose="020B0604030504040204" pitchFamily="34" charset="-128"/>
              </a:rPr>
              <a:t> /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ストレージ</a:t>
            </a:r>
            <a:r>
              <a:rPr kumimoji="1" lang="en-US" altLang="ja-JP" sz="1200" b="1" dirty="0">
                <a:solidFill>
                  <a:schemeClr val="tx1">
                    <a:lumMod val="75000"/>
                    <a:lumOff val="25000"/>
                  </a:schemeClr>
                </a:solidFill>
                <a:latin typeface="Meiryo" panose="020B0604030504040204" pitchFamily="34" charset="-128"/>
                <a:ea typeface="Meiryo" panose="020B0604030504040204" pitchFamily="34" charset="-128"/>
              </a:rPr>
              <a:t> /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チャット</a:t>
            </a:r>
            <a:r>
              <a:rPr kumimoji="1" lang="en-US" altLang="ja-JP" sz="1200" b="1" dirty="0">
                <a:solidFill>
                  <a:schemeClr val="tx1">
                    <a:lumMod val="75000"/>
                    <a:lumOff val="25000"/>
                  </a:schemeClr>
                </a:solidFill>
                <a:latin typeface="Meiryo" panose="020B0604030504040204" pitchFamily="34" charset="-128"/>
                <a:ea typeface="Meiryo" panose="020B0604030504040204" pitchFamily="34" charset="-128"/>
              </a:rPr>
              <a:t> … .</a:t>
            </a:r>
            <a:r>
              <a:rPr kumimoji="1" lang="en-US" altLang="ja-JP" sz="1200" b="1" dirty="0" err="1">
                <a:solidFill>
                  <a:schemeClr val="tx1">
                    <a:lumMod val="75000"/>
                    <a:lumOff val="25000"/>
                  </a:schemeClr>
                </a:solidFill>
                <a:latin typeface="Meiryo" panose="020B0604030504040204" pitchFamily="34" charset="-128"/>
                <a:ea typeface="Meiryo" panose="020B0604030504040204" pitchFamily="34" charset="-128"/>
              </a:rPr>
              <a:t>etc</a:t>
            </a:r>
            <a:endParaRPr kumimoji="1" lang="en-US" altLang="ja-JP" sz="1600" b="1"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5F84F4F4-B620-4631-3486-EEBE6358B21C}"/>
              </a:ext>
            </a:extLst>
          </p:cNvPr>
          <p:cNvSpPr txBox="1"/>
          <p:nvPr/>
        </p:nvSpPr>
        <p:spPr>
          <a:xfrm>
            <a:off x="8665719" y="974529"/>
            <a:ext cx="2836033" cy="757130"/>
          </a:xfrm>
          <a:prstGeom prst="rect">
            <a:avLst/>
          </a:prstGeom>
          <a:noFill/>
        </p:spPr>
        <p:txBody>
          <a:bodyPr wrap="none" rtlCol="0">
            <a:spAutoFit/>
          </a:bodyPr>
          <a:lstStyle/>
          <a:p>
            <a:pPr algn="ctr">
              <a:lnSpc>
                <a:spcPct val="140000"/>
              </a:lnSpc>
            </a:pPr>
            <a:r>
              <a:rPr kumimoji="1" lang="ja-JP" altLang="en-US" sz="1600" b="1">
                <a:solidFill>
                  <a:srgbClr val="0070C0"/>
                </a:solidFill>
                <a:latin typeface="Meiryo" panose="020B0604030504040204" pitchFamily="34" charset="-128"/>
                <a:ea typeface="Meiryo" panose="020B0604030504040204" pitchFamily="34" charset="-128"/>
              </a:rPr>
              <a:t>オンプレミス型の</a:t>
            </a:r>
            <a:endParaRPr kumimoji="1" lang="en-US" altLang="ja-JP" sz="1600" b="1">
              <a:solidFill>
                <a:srgbClr val="0070C0"/>
              </a:solidFill>
              <a:latin typeface="Meiryo" panose="020B0604030504040204" pitchFamily="34" charset="-128"/>
              <a:ea typeface="Meiryo" panose="020B0604030504040204" pitchFamily="34" charset="-128"/>
            </a:endParaRPr>
          </a:p>
          <a:p>
            <a:pPr algn="ctr">
              <a:lnSpc>
                <a:spcPct val="140000"/>
              </a:lnSpc>
            </a:pPr>
            <a:r>
              <a:rPr kumimoji="1" lang="en-US" altLang="ja-JP" sz="1600" b="1" dirty="0">
                <a:solidFill>
                  <a:srgbClr val="0070C0"/>
                </a:solidFill>
                <a:latin typeface="Meiryo" panose="020B0604030504040204" pitchFamily="34" charset="-128"/>
                <a:ea typeface="Meiryo" panose="020B0604030504040204" pitchFamily="34" charset="-128"/>
              </a:rPr>
              <a:t>IT </a:t>
            </a:r>
            <a:r>
              <a:rPr kumimoji="1" lang="ja-JP" altLang="en-US" sz="1600" b="1">
                <a:solidFill>
                  <a:srgbClr val="0070C0"/>
                </a:solidFill>
                <a:latin typeface="Meiryo" panose="020B0604030504040204" pitchFamily="34" charset="-128"/>
                <a:ea typeface="Meiryo" panose="020B0604030504040204" pitchFamily="34" charset="-128"/>
              </a:rPr>
              <a:t>資産管理ツールの</a:t>
            </a:r>
            <a:r>
              <a:rPr kumimoji="1" lang="en-US" altLang="ja-JP" sz="1600" b="1" dirty="0">
                <a:solidFill>
                  <a:srgbClr val="0070C0"/>
                </a:solidFill>
                <a:latin typeface="Meiryo" panose="020B0604030504040204" pitchFamily="34" charset="-128"/>
                <a:ea typeface="Meiryo" panose="020B0604030504040204" pitchFamily="34" charset="-128"/>
              </a:rPr>
              <a:t> </a:t>
            </a:r>
            <a:r>
              <a:rPr kumimoji="1" lang="ja-JP" altLang="en-US" sz="1600" b="1">
                <a:solidFill>
                  <a:srgbClr val="0070C0"/>
                </a:solidFill>
                <a:latin typeface="Meiryo" panose="020B0604030504040204" pitchFamily="34" charset="-128"/>
                <a:ea typeface="Meiryo" panose="020B0604030504040204" pitchFamily="34" charset="-128"/>
              </a:rPr>
              <a:t>“限界”</a:t>
            </a:r>
            <a:endParaRPr kumimoji="1" lang="en-US" altLang="ja-JP" sz="1600" b="1">
              <a:solidFill>
                <a:srgbClr val="0070C0"/>
              </a:solidFill>
              <a:latin typeface="Meiryo" panose="020B0604030504040204" pitchFamily="34" charset="-128"/>
              <a:ea typeface="Meiryo" panose="020B0604030504040204" pitchFamily="34" charset="-128"/>
            </a:endParaRPr>
          </a:p>
        </p:txBody>
      </p:sp>
      <p:pic>
        <p:nvPicPr>
          <p:cNvPr id="7" name="グラフィックス 6" descr="雲 枠線">
            <a:extLst>
              <a:ext uri="{FF2B5EF4-FFF2-40B4-BE49-F238E27FC236}">
                <a16:creationId xmlns:a16="http://schemas.microsoft.com/office/drawing/2014/main" id="{DC87BDB7-DCE4-E905-E313-17848FAAFB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4935" y="2012799"/>
            <a:ext cx="1960098" cy="1960098"/>
          </a:xfrm>
          <a:prstGeom prst="rect">
            <a:avLst/>
          </a:prstGeom>
        </p:spPr>
      </p:pic>
      <p:pic>
        <p:nvPicPr>
          <p:cNvPr id="8" name="グラフィックス 7" descr="データベース 枠線">
            <a:extLst>
              <a:ext uri="{FF2B5EF4-FFF2-40B4-BE49-F238E27FC236}">
                <a16:creationId xmlns:a16="http://schemas.microsoft.com/office/drawing/2014/main" id="{5C91D9E0-4AEF-13D5-FD91-9618109D37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2113" y="1937084"/>
            <a:ext cx="1005840" cy="1005840"/>
          </a:xfrm>
          <a:prstGeom prst="rect">
            <a:avLst/>
          </a:prstGeom>
        </p:spPr>
      </p:pic>
      <p:sp>
        <p:nvSpPr>
          <p:cNvPr id="9" name="三角形 8">
            <a:extLst>
              <a:ext uri="{FF2B5EF4-FFF2-40B4-BE49-F238E27FC236}">
                <a16:creationId xmlns:a16="http://schemas.microsoft.com/office/drawing/2014/main" id="{B878B97F-E6AD-5C27-3731-F5CC800CB78B}"/>
              </a:ext>
            </a:extLst>
          </p:cNvPr>
          <p:cNvSpPr/>
          <p:nvPr/>
        </p:nvSpPr>
        <p:spPr>
          <a:xfrm>
            <a:off x="2026417" y="4039232"/>
            <a:ext cx="233764" cy="1665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id="{C8D413DE-6B7F-6A03-FD9A-E1D1C986552A}"/>
              </a:ext>
            </a:extLst>
          </p:cNvPr>
          <p:cNvSpPr/>
          <p:nvPr/>
        </p:nvSpPr>
        <p:spPr>
          <a:xfrm>
            <a:off x="575147" y="4195428"/>
            <a:ext cx="3136305" cy="763941"/>
          </a:xfrm>
          <a:prstGeom prst="roundRect">
            <a:avLst>
              <a:gd name="adj" fmla="val 950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ja-JP" altLang="en-US" sz="1400">
                <a:solidFill>
                  <a:schemeClr val="bg1"/>
                </a:solidFill>
                <a:latin typeface="Meiryo" panose="020B0604030504040204" pitchFamily="34" charset="-128"/>
                <a:ea typeface="Meiryo" panose="020B0604030504040204" pitchFamily="34" charset="-128"/>
              </a:rPr>
              <a:t>社内の物理的なサーバーを</a:t>
            </a:r>
            <a:endParaRPr lang="en-US" altLang="ja-JP" sz="1400">
              <a:solidFill>
                <a:schemeClr val="bg1"/>
              </a:solidFill>
              <a:latin typeface="Meiryo" panose="020B0604030504040204" pitchFamily="34" charset="-128"/>
              <a:ea typeface="Meiryo" panose="020B0604030504040204" pitchFamily="34" charset="-128"/>
            </a:endParaRPr>
          </a:p>
          <a:p>
            <a:pPr algn="ctr">
              <a:lnSpc>
                <a:spcPct val="120000"/>
              </a:lnSpc>
            </a:pPr>
            <a:r>
              <a:rPr lang="en-US" altLang="ja-JP" sz="1400" dirty="0">
                <a:solidFill>
                  <a:schemeClr val="bg1"/>
                </a:solidFill>
                <a:latin typeface="Meiryo" panose="020B0604030504040204" pitchFamily="34" charset="-128"/>
                <a:ea typeface="Meiryo" panose="020B0604030504040204" pitchFamily="34" charset="-128"/>
              </a:rPr>
              <a:t>IaaS </a:t>
            </a:r>
            <a:r>
              <a:rPr lang="ja-JP" altLang="en-US" sz="1400">
                <a:solidFill>
                  <a:schemeClr val="bg1"/>
                </a:solidFill>
                <a:latin typeface="Meiryo" panose="020B0604030504040204" pitchFamily="34" charset="-128"/>
                <a:ea typeface="Meiryo" panose="020B0604030504040204" pitchFamily="34" charset="-128"/>
              </a:rPr>
              <a:t>環境に移行</a:t>
            </a:r>
            <a:endParaRPr lang="en-US" altLang="ja-JP" sz="1400">
              <a:solidFill>
                <a:schemeClr val="bg1"/>
              </a:solidFill>
              <a:latin typeface="Meiryo" panose="020B0604030504040204" pitchFamily="34" charset="-128"/>
              <a:ea typeface="Meiryo" panose="020B0604030504040204" pitchFamily="34" charset="-128"/>
            </a:endParaRPr>
          </a:p>
        </p:txBody>
      </p:sp>
      <p:grpSp>
        <p:nvGrpSpPr>
          <p:cNvPr id="11" name="グループ化 45">
            <a:extLst>
              <a:ext uri="{FF2B5EF4-FFF2-40B4-BE49-F238E27FC236}">
                <a16:creationId xmlns:a16="http://schemas.microsoft.com/office/drawing/2014/main" id="{A1406883-A5D1-80A3-21A9-FEF587D52AA1}"/>
              </a:ext>
            </a:extLst>
          </p:cNvPr>
          <p:cNvGrpSpPr/>
          <p:nvPr/>
        </p:nvGrpSpPr>
        <p:grpSpPr>
          <a:xfrm>
            <a:off x="4816347" y="2050664"/>
            <a:ext cx="2697752" cy="1385429"/>
            <a:chOff x="6510716" y="4028577"/>
            <a:chExt cx="1905965" cy="978807"/>
          </a:xfrm>
        </p:grpSpPr>
        <p:grpSp>
          <p:nvGrpSpPr>
            <p:cNvPr id="12" name="グループ化 46">
              <a:extLst>
                <a:ext uri="{FF2B5EF4-FFF2-40B4-BE49-F238E27FC236}">
                  <a16:creationId xmlns:a16="http://schemas.microsoft.com/office/drawing/2014/main" id="{F0243F5B-39F1-653B-5053-C3B7FFCDF5B7}"/>
                </a:ext>
              </a:extLst>
            </p:cNvPr>
            <p:cNvGrpSpPr/>
            <p:nvPr/>
          </p:nvGrpSpPr>
          <p:grpSpPr>
            <a:xfrm>
              <a:off x="6660275" y="4028577"/>
              <a:ext cx="1608519" cy="956968"/>
              <a:chOff x="3234266" y="3429528"/>
              <a:chExt cx="1490133" cy="875071"/>
            </a:xfrm>
            <a:solidFill>
              <a:schemeClr val="bg1"/>
            </a:solidFill>
          </p:grpSpPr>
          <p:sp>
            <p:nvSpPr>
              <p:cNvPr id="14" name="四角形: 角を丸くする 48">
                <a:extLst>
                  <a:ext uri="{FF2B5EF4-FFF2-40B4-BE49-F238E27FC236}">
                    <a16:creationId xmlns:a16="http://schemas.microsoft.com/office/drawing/2014/main" id="{30FE1B38-00C7-1EF9-F8D3-DE051B234B79}"/>
                  </a:ext>
                </a:extLst>
              </p:cNvPr>
              <p:cNvSpPr/>
              <p:nvPr/>
            </p:nvSpPr>
            <p:spPr>
              <a:xfrm>
                <a:off x="3234266" y="3429528"/>
                <a:ext cx="1490133" cy="875071"/>
              </a:xfrm>
              <a:prstGeom prst="roundRect">
                <a:avLst>
                  <a:gd name="adj" fmla="val 4307"/>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7030A0"/>
                    </a:solidFill>
                  </a:ln>
                </a:endParaRPr>
              </a:p>
            </p:txBody>
          </p:sp>
          <p:sp>
            <p:nvSpPr>
              <p:cNvPr id="15" name="正方形/長方形 14">
                <a:extLst>
                  <a:ext uri="{FF2B5EF4-FFF2-40B4-BE49-F238E27FC236}">
                    <a16:creationId xmlns:a16="http://schemas.microsoft.com/office/drawing/2014/main" id="{4A274247-9D10-6F14-270A-EDF737F1E87A}"/>
                  </a:ext>
                </a:extLst>
              </p:cNvPr>
              <p:cNvSpPr/>
              <p:nvPr/>
            </p:nvSpPr>
            <p:spPr>
              <a:xfrm>
                <a:off x="3297766" y="3494855"/>
                <a:ext cx="1363133" cy="744417"/>
              </a:xfrm>
              <a:prstGeom prst="rect">
                <a:avLst/>
              </a:prstGeom>
              <a:grpFill/>
              <a:ln w="19050">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2000" b="1">
                  <a:ln>
                    <a:solidFill>
                      <a:srgbClr val="7030A0"/>
                    </a:solidFill>
                  </a:ln>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台形 12">
              <a:extLst>
                <a:ext uri="{FF2B5EF4-FFF2-40B4-BE49-F238E27FC236}">
                  <a16:creationId xmlns:a16="http://schemas.microsoft.com/office/drawing/2014/main" id="{5341D806-C1C7-EDB2-73E0-F7923B659CBB}"/>
                </a:ext>
              </a:extLst>
            </p:cNvPr>
            <p:cNvSpPr/>
            <p:nvPr/>
          </p:nvSpPr>
          <p:spPr>
            <a:xfrm rot="10800000">
              <a:off x="6510716" y="4961665"/>
              <a:ext cx="1905965" cy="45719"/>
            </a:xfrm>
            <a:prstGeom prst="trapezoid">
              <a:avLst>
                <a:gd name="adj" fmla="val 221825"/>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7030A0"/>
                  </a:solidFill>
                </a:ln>
              </a:endParaRPr>
            </a:p>
          </p:txBody>
        </p:sp>
      </p:grpSp>
      <p:grpSp>
        <p:nvGrpSpPr>
          <p:cNvPr id="16" name="グループ化 41">
            <a:extLst>
              <a:ext uri="{FF2B5EF4-FFF2-40B4-BE49-F238E27FC236}">
                <a16:creationId xmlns:a16="http://schemas.microsoft.com/office/drawing/2014/main" id="{94A1D963-A8CF-4769-7965-5702F9984D72}"/>
              </a:ext>
            </a:extLst>
          </p:cNvPr>
          <p:cNvGrpSpPr/>
          <p:nvPr/>
        </p:nvGrpSpPr>
        <p:grpSpPr>
          <a:xfrm>
            <a:off x="6235731" y="2673893"/>
            <a:ext cx="1478527" cy="1004495"/>
            <a:chOff x="6705600" y="5220929"/>
            <a:chExt cx="1288026" cy="875071"/>
          </a:xfrm>
        </p:grpSpPr>
        <p:sp>
          <p:nvSpPr>
            <p:cNvPr id="17" name="四角形: 角を丸くする 26">
              <a:extLst>
                <a:ext uri="{FF2B5EF4-FFF2-40B4-BE49-F238E27FC236}">
                  <a16:creationId xmlns:a16="http://schemas.microsoft.com/office/drawing/2014/main" id="{833E6C90-4786-123F-A59E-82453092D242}"/>
                </a:ext>
              </a:extLst>
            </p:cNvPr>
            <p:cNvSpPr/>
            <p:nvPr/>
          </p:nvSpPr>
          <p:spPr>
            <a:xfrm>
              <a:off x="6705600" y="5220929"/>
              <a:ext cx="1288026" cy="875071"/>
            </a:xfrm>
            <a:prstGeom prst="roundRect">
              <a:avLst>
                <a:gd name="adj" fmla="val 4307"/>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a:extLst>
                <a:ext uri="{FF2B5EF4-FFF2-40B4-BE49-F238E27FC236}">
                  <a16:creationId xmlns:a16="http://schemas.microsoft.com/office/drawing/2014/main" id="{AE0753F4-F892-BADE-CEB0-4E0AC9116A9A}"/>
                </a:ext>
              </a:extLst>
            </p:cNvPr>
            <p:cNvSpPr/>
            <p:nvPr/>
          </p:nvSpPr>
          <p:spPr>
            <a:xfrm>
              <a:off x="6838265" y="5286256"/>
              <a:ext cx="1039209" cy="744417"/>
            </a:xfrm>
            <a:prstGeom prst="rect">
              <a:avLst/>
            </a:prstGeom>
            <a:solidFill>
              <a:schemeClr val="bg1"/>
            </a:solidFill>
            <a:ln w="19050">
              <a:solidFill>
                <a:schemeClr val="tx1">
                  <a:lumMod val="65000"/>
                  <a:lumOff val="35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20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コネクタ 18">
              <a:extLst>
                <a:ext uri="{FF2B5EF4-FFF2-40B4-BE49-F238E27FC236}">
                  <a16:creationId xmlns:a16="http://schemas.microsoft.com/office/drawing/2014/main" id="{EF1E5324-FC1A-8EC8-B047-9AFB1E0C3639}"/>
                </a:ext>
              </a:extLst>
            </p:cNvPr>
            <p:cNvCxnSpPr/>
            <p:nvPr/>
          </p:nvCxnSpPr>
          <p:spPr>
            <a:xfrm flipV="1">
              <a:off x="6773007" y="5649441"/>
              <a:ext cx="1" cy="18046"/>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楕円 40">
              <a:extLst>
                <a:ext uri="{FF2B5EF4-FFF2-40B4-BE49-F238E27FC236}">
                  <a16:creationId xmlns:a16="http://schemas.microsoft.com/office/drawing/2014/main" id="{9FC10212-4635-0F0B-D2B1-B0773BA522E6}"/>
                </a:ext>
              </a:extLst>
            </p:cNvPr>
            <p:cNvSpPr/>
            <p:nvPr/>
          </p:nvSpPr>
          <p:spPr>
            <a:xfrm>
              <a:off x="7900662" y="5632087"/>
              <a:ext cx="52754" cy="5275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n>
                  <a:solidFill>
                    <a:srgbClr val="FFC000"/>
                  </a:solidFill>
                </a:ln>
                <a:solidFill>
                  <a:prstClr val="white"/>
                </a:solidFill>
              </a:endParaRPr>
            </a:p>
          </p:txBody>
        </p:sp>
      </p:grpSp>
      <p:grpSp>
        <p:nvGrpSpPr>
          <p:cNvPr id="21" name="グループ化 42">
            <a:extLst>
              <a:ext uri="{FF2B5EF4-FFF2-40B4-BE49-F238E27FC236}">
                <a16:creationId xmlns:a16="http://schemas.microsoft.com/office/drawing/2014/main" id="{D10B56B0-C161-9E81-3CF6-C159CEC9C9A7}"/>
              </a:ext>
            </a:extLst>
          </p:cNvPr>
          <p:cNvGrpSpPr/>
          <p:nvPr/>
        </p:nvGrpSpPr>
        <p:grpSpPr>
          <a:xfrm>
            <a:off x="6183667" y="3004922"/>
            <a:ext cx="476123" cy="821250"/>
            <a:chOff x="5478224" y="4013189"/>
            <a:chExt cx="528972" cy="940762"/>
          </a:xfrm>
        </p:grpSpPr>
        <p:grpSp>
          <p:nvGrpSpPr>
            <p:cNvPr id="22" name="グループ化 11">
              <a:extLst>
                <a:ext uri="{FF2B5EF4-FFF2-40B4-BE49-F238E27FC236}">
                  <a16:creationId xmlns:a16="http://schemas.microsoft.com/office/drawing/2014/main" id="{3E0DE9D2-4AA4-A877-1CB9-26D617FA903A}"/>
                </a:ext>
              </a:extLst>
            </p:cNvPr>
            <p:cNvGrpSpPr/>
            <p:nvPr/>
          </p:nvGrpSpPr>
          <p:grpSpPr>
            <a:xfrm rot="5400000">
              <a:off x="5272329" y="4219084"/>
              <a:ext cx="940762" cy="528972"/>
              <a:chOff x="3851920" y="3429000"/>
              <a:chExt cx="1728192" cy="1224136"/>
            </a:xfrm>
          </p:grpSpPr>
          <p:sp>
            <p:nvSpPr>
              <p:cNvPr id="24" name="正方形/長方形 23">
                <a:extLst>
                  <a:ext uri="{FF2B5EF4-FFF2-40B4-BE49-F238E27FC236}">
                    <a16:creationId xmlns:a16="http://schemas.microsoft.com/office/drawing/2014/main" id="{0F693F90-F753-5FB3-F5F7-9672BCE10332}"/>
                  </a:ext>
                </a:extLst>
              </p:cNvPr>
              <p:cNvSpPr/>
              <p:nvPr/>
            </p:nvSpPr>
            <p:spPr>
              <a:xfrm>
                <a:off x="3851920" y="3429000"/>
                <a:ext cx="1728192" cy="1224136"/>
              </a:xfrm>
              <a:prstGeom prst="rect">
                <a:avLst/>
              </a:prstGeom>
              <a:solidFill>
                <a:schemeClr val="bg1"/>
              </a:solidFill>
              <a:ln w="19050">
                <a:solidFill>
                  <a:schemeClr val="tx1">
                    <a:lumMod val="65000"/>
                    <a:lumOff val="35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20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9F30B87C-494F-6E63-549B-8377BEA7DCEB}"/>
                  </a:ext>
                </a:extLst>
              </p:cNvPr>
              <p:cNvSpPr/>
              <p:nvPr/>
            </p:nvSpPr>
            <p:spPr>
              <a:xfrm>
                <a:off x="3995085" y="3581400"/>
                <a:ext cx="1431775" cy="927720"/>
              </a:xfrm>
              <a:prstGeom prst="rect">
                <a:avLst/>
              </a:prstGeom>
              <a:solidFill>
                <a:schemeClr val="bg1"/>
              </a:solidFill>
              <a:ln w="19050">
                <a:solidFill>
                  <a:schemeClr val="tx1">
                    <a:lumMod val="65000"/>
                    <a:lumOff val="35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2000" b="1">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23" name="直線コネクタ 22">
              <a:extLst>
                <a:ext uri="{FF2B5EF4-FFF2-40B4-BE49-F238E27FC236}">
                  <a16:creationId xmlns:a16="http://schemas.microsoft.com/office/drawing/2014/main" id="{5CB7D0ED-730D-4832-B628-F0285ADC8AA0}"/>
                </a:ext>
              </a:extLst>
            </p:cNvPr>
            <p:cNvCxnSpPr/>
            <p:nvPr/>
          </p:nvCxnSpPr>
          <p:spPr>
            <a:xfrm>
              <a:off x="5700600" y="4912890"/>
              <a:ext cx="8422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6" name="三角形 25">
            <a:extLst>
              <a:ext uri="{FF2B5EF4-FFF2-40B4-BE49-F238E27FC236}">
                <a16:creationId xmlns:a16="http://schemas.microsoft.com/office/drawing/2014/main" id="{31EB7B22-4EB0-96AE-8EFF-A9222DB7F590}"/>
              </a:ext>
            </a:extLst>
          </p:cNvPr>
          <p:cNvSpPr/>
          <p:nvPr/>
        </p:nvSpPr>
        <p:spPr>
          <a:xfrm>
            <a:off x="5934488" y="4039232"/>
            <a:ext cx="233764" cy="1665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a:extLst>
              <a:ext uri="{FF2B5EF4-FFF2-40B4-BE49-F238E27FC236}">
                <a16:creationId xmlns:a16="http://schemas.microsoft.com/office/drawing/2014/main" id="{A571CC0B-F95C-7AD7-464B-6F846C287FC2}"/>
              </a:ext>
            </a:extLst>
          </p:cNvPr>
          <p:cNvSpPr/>
          <p:nvPr/>
        </p:nvSpPr>
        <p:spPr>
          <a:xfrm>
            <a:off x="4483218" y="4195428"/>
            <a:ext cx="3136305" cy="763941"/>
          </a:xfrm>
          <a:prstGeom prst="roundRect">
            <a:avLst>
              <a:gd name="adj" fmla="val 950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en-US" altLang="ja-JP" sz="1400" dirty="0">
                <a:solidFill>
                  <a:schemeClr val="bg1"/>
                </a:solidFill>
                <a:latin typeface="Meiryo" panose="020B0604030504040204" pitchFamily="34" charset="-128"/>
                <a:ea typeface="Meiryo" panose="020B0604030504040204" pitchFamily="34" charset="-128"/>
              </a:rPr>
              <a:t>PC </a:t>
            </a:r>
            <a:r>
              <a:rPr lang="ja-JP" altLang="en-US" sz="1400">
                <a:solidFill>
                  <a:schemeClr val="bg1"/>
                </a:solidFill>
                <a:latin typeface="Meiryo" panose="020B0604030504040204" pitchFamily="34" charset="-128"/>
                <a:ea typeface="Meiryo" panose="020B0604030504040204" pitchFamily="34" charset="-128"/>
              </a:rPr>
              <a:t>だけでなく、スマホやタブレットでの利用も</a:t>
            </a:r>
            <a:r>
              <a:rPr lang="en-US" altLang="ja-JP" sz="1400" dirty="0">
                <a:solidFill>
                  <a:schemeClr val="bg1"/>
                </a:solidFill>
                <a:latin typeface="Meiryo" panose="020B0604030504040204" pitchFamily="34" charset="-128"/>
                <a:ea typeface="Meiryo" panose="020B0604030504040204" pitchFamily="34" charset="-128"/>
              </a:rPr>
              <a:t> </a:t>
            </a:r>
            <a:r>
              <a:rPr lang="ja-JP" altLang="en-US" sz="1400">
                <a:solidFill>
                  <a:schemeClr val="bg1"/>
                </a:solidFill>
                <a:latin typeface="Meiryo" panose="020B0604030504040204" pitchFamily="34" charset="-128"/>
                <a:ea typeface="Meiryo" panose="020B0604030504040204" pitchFamily="34" charset="-128"/>
              </a:rPr>
              <a:t>“当たり前”に。</a:t>
            </a:r>
            <a:endParaRPr lang="en-US" altLang="ja-JP" sz="1400">
              <a:solidFill>
                <a:schemeClr val="bg1"/>
              </a:solidFill>
              <a:latin typeface="Meiryo" panose="020B0604030504040204" pitchFamily="34" charset="-128"/>
              <a:ea typeface="Meiryo" panose="020B0604030504040204" pitchFamily="34" charset="-128"/>
            </a:endParaRPr>
          </a:p>
        </p:txBody>
      </p:sp>
      <p:sp>
        <p:nvSpPr>
          <p:cNvPr id="28" name="三角形 27">
            <a:extLst>
              <a:ext uri="{FF2B5EF4-FFF2-40B4-BE49-F238E27FC236}">
                <a16:creationId xmlns:a16="http://schemas.microsoft.com/office/drawing/2014/main" id="{3837F107-1B6D-9C2E-E202-BA74B331D1C7}"/>
              </a:ext>
            </a:extLst>
          </p:cNvPr>
          <p:cNvSpPr/>
          <p:nvPr/>
        </p:nvSpPr>
        <p:spPr>
          <a:xfrm>
            <a:off x="9862639" y="4039232"/>
            <a:ext cx="233764" cy="16654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a:extLst>
              <a:ext uri="{FF2B5EF4-FFF2-40B4-BE49-F238E27FC236}">
                <a16:creationId xmlns:a16="http://schemas.microsoft.com/office/drawing/2014/main" id="{897869DC-7286-DCAD-6F33-C03FC9F8C944}"/>
              </a:ext>
            </a:extLst>
          </p:cNvPr>
          <p:cNvSpPr/>
          <p:nvPr/>
        </p:nvSpPr>
        <p:spPr>
          <a:xfrm>
            <a:off x="8411369" y="4195428"/>
            <a:ext cx="3136305" cy="763941"/>
          </a:xfrm>
          <a:prstGeom prst="roundRect">
            <a:avLst>
              <a:gd name="adj" fmla="val 950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ja-JP" altLang="en-US" sz="1400">
                <a:solidFill>
                  <a:schemeClr val="bg1"/>
                </a:solidFill>
                <a:latin typeface="Meiryo" panose="020B0604030504040204" pitchFamily="34" charset="-128"/>
                <a:ea typeface="Meiryo" panose="020B0604030504040204" pitchFamily="34" charset="-128"/>
              </a:rPr>
              <a:t>働き方の変化に伴い、これまでの</a:t>
            </a:r>
            <a:endParaRPr lang="en-US" altLang="ja-JP" sz="1400">
              <a:solidFill>
                <a:schemeClr val="bg1"/>
              </a:solidFill>
              <a:latin typeface="Meiryo" panose="020B0604030504040204" pitchFamily="34" charset="-128"/>
              <a:ea typeface="Meiryo" panose="020B0604030504040204" pitchFamily="34" charset="-128"/>
            </a:endParaRPr>
          </a:p>
          <a:p>
            <a:pPr algn="ctr">
              <a:lnSpc>
                <a:spcPct val="120000"/>
              </a:lnSpc>
            </a:pPr>
            <a:r>
              <a:rPr lang="ja-JP" altLang="en-US" sz="1400">
                <a:solidFill>
                  <a:schemeClr val="bg1"/>
                </a:solidFill>
                <a:latin typeface="Meiryo" panose="020B0604030504040204" pitchFamily="34" charset="-128"/>
                <a:ea typeface="Meiryo" panose="020B0604030504040204" pitchFamily="34" charset="-128"/>
              </a:rPr>
              <a:t>管理手法では限界に感じる側面も。</a:t>
            </a:r>
            <a:endParaRPr lang="en-US" altLang="ja-JP" sz="1400">
              <a:solidFill>
                <a:schemeClr val="bg1"/>
              </a:solidFill>
              <a:latin typeface="Meiryo" panose="020B0604030504040204" pitchFamily="34" charset="-128"/>
              <a:ea typeface="Meiryo" panose="020B0604030504040204" pitchFamily="34" charset="-128"/>
            </a:endParaRPr>
          </a:p>
        </p:txBody>
      </p:sp>
      <p:pic>
        <p:nvPicPr>
          <p:cNvPr id="30" name="グラフィックス 29" descr="在宅勤務Wi-Fi 枠線">
            <a:extLst>
              <a:ext uri="{FF2B5EF4-FFF2-40B4-BE49-F238E27FC236}">
                <a16:creationId xmlns:a16="http://schemas.microsoft.com/office/drawing/2014/main" id="{2126109A-ECA5-769C-C187-6AD3E1B838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46933" y="2745730"/>
            <a:ext cx="914400" cy="914400"/>
          </a:xfrm>
          <a:prstGeom prst="rect">
            <a:avLst/>
          </a:prstGeom>
        </p:spPr>
      </p:pic>
      <p:pic>
        <p:nvPicPr>
          <p:cNvPr id="31" name="グラフィックス 30" descr="都市 枠線">
            <a:extLst>
              <a:ext uri="{FF2B5EF4-FFF2-40B4-BE49-F238E27FC236}">
                <a16:creationId xmlns:a16="http://schemas.microsoft.com/office/drawing/2014/main" id="{1D9CA1BA-F69E-D50A-534A-A1B01F2B0B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85357" y="1738163"/>
            <a:ext cx="1781907" cy="2222652"/>
          </a:xfrm>
          <a:prstGeom prst="rect">
            <a:avLst/>
          </a:prstGeom>
        </p:spPr>
      </p:pic>
      <p:sp>
        <p:nvSpPr>
          <p:cNvPr id="32" name="正方形/長方形 31">
            <a:extLst>
              <a:ext uri="{FF2B5EF4-FFF2-40B4-BE49-F238E27FC236}">
                <a16:creationId xmlns:a16="http://schemas.microsoft.com/office/drawing/2014/main" id="{688C8DC9-F0EB-3532-2713-0A22558682BC}"/>
              </a:ext>
            </a:extLst>
          </p:cNvPr>
          <p:cNvSpPr/>
          <p:nvPr/>
        </p:nvSpPr>
        <p:spPr>
          <a:xfrm>
            <a:off x="284152" y="5516403"/>
            <a:ext cx="11644716" cy="881436"/>
          </a:xfrm>
          <a:prstGeom prst="rect">
            <a:avLst/>
          </a:prstGeom>
          <a:noFill/>
          <a:ln>
            <a:solidFill>
              <a:srgbClr val="0A60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1600">
                <a:solidFill>
                  <a:srgbClr val="0070C0"/>
                </a:solidFill>
                <a:latin typeface="Meiryo" panose="020B0604030504040204" pitchFamily="34" charset="-128"/>
                <a:ea typeface="Meiryo" panose="020B0604030504040204" pitchFamily="34" charset="-128"/>
              </a:rPr>
              <a:t>サーバー管理からの解放、パッケージソフトの </a:t>
            </a:r>
            <a:r>
              <a:rPr kumimoji="1" lang="en" altLang="ja-JP" sz="1600" dirty="0">
                <a:solidFill>
                  <a:srgbClr val="0070C0"/>
                </a:solidFill>
                <a:latin typeface="Meiryo" panose="020B0604030504040204" pitchFamily="34" charset="-128"/>
                <a:ea typeface="Meiryo" panose="020B0604030504040204" pitchFamily="34" charset="-128"/>
              </a:rPr>
              <a:t>SaaS </a:t>
            </a:r>
            <a:r>
              <a:rPr kumimoji="1" lang="ja-JP" altLang="en-US" sz="1600">
                <a:solidFill>
                  <a:srgbClr val="0070C0"/>
                </a:solidFill>
                <a:latin typeface="Meiryo" panose="020B0604030504040204" pitchFamily="34" charset="-128"/>
                <a:ea typeface="Meiryo" panose="020B0604030504040204" pitchFamily="34" charset="-128"/>
              </a:rPr>
              <a:t>化と</a:t>
            </a:r>
          </a:p>
          <a:p>
            <a:pPr algn="ctr">
              <a:lnSpc>
                <a:spcPct val="140000"/>
              </a:lnSpc>
            </a:pPr>
            <a:r>
              <a:rPr kumimoji="1" lang="ja-JP" altLang="en-US" sz="1600">
                <a:solidFill>
                  <a:srgbClr val="0070C0"/>
                </a:solidFill>
                <a:latin typeface="Meiryo" panose="020B0604030504040204" pitchFamily="34" charset="-128"/>
                <a:ea typeface="Meiryo" panose="020B0604030504040204" pitchFamily="34" charset="-128"/>
              </a:rPr>
              <a:t>働き方の変化に伴う管理手法の限界が相まってクラウドシフトの流れに。</a:t>
            </a:r>
          </a:p>
        </p:txBody>
      </p:sp>
    </p:spTree>
    <p:extLst>
      <p:ext uri="{BB962C8B-B14F-4D97-AF65-F5344CB8AC3E}">
        <p14:creationId xmlns:p14="http://schemas.microsoft.com/office/powerpoint/2010/main" val="307128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9F2494BC-3432-5596-FAED-066C4A7D84FB}"/>
              </a:ext>
            </a:extLst>
          </p:cNvPr>
          <p:cNvSpPr>
            <a:spLocks noGrp="1"/>
          </p:cNvSpPr>
          <p:nvPr>
            <p:ph type="body" sz="quarter" idx="15"/>
          </p:nvPr>
        </p:nvSpPr>
        <p:spPr>
          <a:xfrm>
            <a:off x="413588" y="269809"/>
            <a:ext cx="11074573" cy="291618"/>
          </a:xfrm>
        </p:spPr>
        <p:txBody>
          <a:bodyPr/>
          <a:lstStyle/>
          <a:p>
            <a:r>
              <a:rPr lang="ja-JP" altLang="en-US"/>
              <a:t>なぜ</a:t>
            </a:r>
            <a:r>
              <a:rPr lang="en-US" altLang="ja-JP" dirty="0"/>
              <a:t> PC </a:t>
            </a:r>
            <a:r>
              <a:rPr lang="ja-JP" altLang="en-US"/>
              <a:t>管理の</a:t>
            </a:r>
            <a:r>
              <a:rPr lang="en-US" altLang="ja-JP" dirty="0"/>
              <a:t> </a:t>
            </a:r>
            <a:r>
              <a:rPr lang="ja-JP" altLang="en-US"/>
              <a:t>“クラウドシフト”</a:t>
            </a:r>
            <a:r>
              <a:rPr lang="en-US" altLang="ja-JP" dirty="0"/>
              <a:t> </a:t>
            </a:r>
            <a:r>
              <a:rPr lang="ja-JP" altLang="en-US"/>
              <a:t>が進んでいるのか？</a:t>
            </a:r>
            <a:r>
              <a:rPr lang="en-US" altLang="ja-JP" dirty="0"/>
              <a:t> - </a:t>
            </a:r>
            <a:r>
              <a:rPr lang="ja-JP" altLang="en-US"/>
              <a:t>オンプレミス型の</a:t>
            </a:r>
            <a:r>
              <a:rPr lang="en-US" altLang="ja-JP" dirty="0"/>
              <a:t> IT </a:t>
            </a:r>
            <a:r>
              <a:rPr lang="ja-JP" altLang="en-US"/>
              <a:t>資産管理ツールの限界</a:t>
            </a:r>
          </a:p>
        </p:txBody>
      </p:sp>
      <p:sp>
        <p:nvSpPr>
          <p:cNvPr id="4" name="テキスト プレースホルダー 3">
            <a:extLst>
              <a:ext uri="{FF2B5EF4-FFF2-40B4-BE49-F238E27FC236}">
                <a16:creationId xmlns:a16="http://schemas.microsoft.com/office/drawing/2014/main" id="{D933E9BD-042D-05BF-7764-1FB5E7E48F04}"/>
              </a:ext>
            </a:extLst>
          </p:cNvPr>
          <p:cNvSpPr>
            <a:spLocks noGrp="1"/>
          </p:cNvSpPr>
          <p:nvPr>
            <p:ph type="body" sz="quarter" idx="11"/>
          </p:nvPr>
        </p:nvSpPr>
        <p:spPr>
          <a:xfrm>
            <a:off x="263132" y="690627"/>
            <a:ext cx="11665736" cy="840230"/>
          </a:xfrm>
        </p:spPr>
        <p:txBody>
          <a:bodyPr/>
          <a:lstStyle/>
          <a:p>
            <a:r>
              <a:rPr lang="ja-JP" altLang="en-US"/>
              <a:t>リモートワークの定着に伴い、</a:t>
            </a:r>
            <a:endParaRPr lang="en-US" altLang="ja-JP" dirty="0"/>
          </a:p>
          <a:p>
            <a:r>
              <a:rPr lang="ja-JP" altLang="en-US" u="sng"/>
              <a:t>働く所在（社内</a:t>
            </a:r>
            <a:r>
              <a:rPr lang="en-US" altLang="ja-JP" u="sng" dirty="0"/>
              <a:t>/</a:t>
            </a:r>
            <a:r>
              <a:rPr lang="ja-JP" altLang="en-US" u="sng"/>
              <a:t>社外）を問わず</a:t>
            </a:r>
            <a:r>
              <a:rPr lang="ja-JP" altLang="en-US"/>
              <a:t>デバイスを管理したいというニーズが急増</a:t>
            </a:r>
          </a:p>
        </p:txBody>
      </p:sp>
      <p:cxnSp>
        <p:nvCxnSpPr>
          <p:cNvPr id="7" name="直線矢印コネクタ 6">
            <a:extLst>
              <a:ext uri="{FF2B5EF4-FFF2-40B4-BE49-F238E27FC236}">
                <a16:creationId xmlns:a16="http://schemas.microsoft.com/office/drawing/2014/main" id="{9CA62AF4-7DDB-5A07-2D81-1B5ADEB7D909}"/>
              </a:ext>
            </a:extLst>
          </p:cNvPr>
          <p:cNvCxnSpPr>
            <a:cxnSpLocks/>
          </p:cNvCxnSpPr>
          <p:nvPr/>
        </p:nvCxnSpPr>
        <p:spPr>
          <a:xfrm>
            <a:off x="2173464" y="3576637"/>
            <a:ext cx="2135777" cy="0"/>
          </a:xfrm>
          <a:prstGeom prst="straightConnector1">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C776687B-A58A-AAEF-F8B8-919C76D9103F}"/>
              </a:ext>
            </a:extLst>
          </p:cNvPr>
          <p:cNvSpPr/>
          <p:nvPr/>
        </p:nvSpPr>
        <p:spPr>
          <a:xfrm>
            <a:off x="466142" y="2036952"/>
            <a:ext cx="3244114" cy="4008074"/>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descr="コンピューター 単色塗りつぶし">
            <a:extLst>
              <a:ext uri="{FF2B5EF4-FFF2-40B4-BE49-F238E27FC236}">
                <a16:creationId xmlns:a16="http://schemas.microsoft.com/office/drawing/2014/main" id="{AC5C2526-931A-6F20-62A5-AFCA2B940A3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5871" t="15779" b="14030"/>
          <a:stretch/>
        </p:blipFill>
        <p:spPr>
          <a:xfrm>
            <a:off x="1574653" y="2701416"/>
            <a:ext cx="608144" cy="1250731"/>
          </a:xfrm>
          <a:prstGeom prst="rect">
            <a:avLst/>
          </a:prstGeom>
        </p:spPr>
      </p:pic>
      <p:sp>
        <p:nvSpPr>
          <p:cNvPr id="10" name="テキスト ボックス 9">
            <a:extLst>
              <a:ext uri="{FF2B5EF4-FFF2-40B4-BE49-F238E27FC236}">
                <a16:creationId xmlns:a16="http://schemas.microsoft.com/office/drawing/2014/main" id="{45217FB1-F6C7-1624-B3C4-E6F05A55F417}"/>
              </a:ext>
            </a:extLst>
          </p:cNvPr>
          <p:cNvSpPr txBox="1"/>
          <p:nvPr/>
        </p:nvSpPr>
        <p:spPr>
          <a:xfrm>
            <a:off x="1123209" y="3863513"/>
            <a:ext cx="1511030" cy="298385"/>
          </a:xfrm>
          <a:prstGeom prst="rect">
            <a:avLst/>
          </a:prstGeom>
          <a:noFill/>
        </p:spPr>
        <p:txBody>
          <a:bodyPr wrap="square" rtlCol="0">
            <a:spAutoFit/>
          </a:bodyPr>
          <a:lstStyle/>
          <a:p>
            <a:pPr algn="ctr">
              <a:lnSpc>
                <a:spcPct val="140000"/>
              </a:lnSpc>
            </a:pPr>
            <a:r>
              <a:rPr kumimoji="1" lang="en-US" altLang="ja-JP" sz="1050" dirty="0">
                <a:solidFill>
                  <a:schemeClr val="tx1">
                    <a:lumMod val="75000"/>
                    <a:lumOff val="25000"/>
                  </a:schemeClr>
                </a:solidFill>
                <a:latin typeface="Meiryo" panose="020B0604030504040204" pitchFamily="34" charset="-128"/>
                <a:ea typeface="Meiryo" panose="020B0604030504040204" pitchFamily="34" charset="-128"/>
              </a:rPr>
              <a:t>IT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資産管理ツール</a:t>
            </a:r>
          </a:p>
        </p:txBody>
      </p:sp>
      <p:cxnSp>
        <p:nvCxnSpPr>
          <p:cNvPr id="11" name="直線コネクタ 10">
            <a:extLst>
              <a:ext uri="{FF2B5EF4-FFF2-40B4-BE49-F238E27FC236}">
                <a16:creationId xmlns:a16="http://schemas.microsoft.com/office/drawing/2014/main" id="{55CB833F-7B25-8E3C-D320-E09FDBD70A9F}"/>
              </a:ext>
            </a:extLst>
          </p:cNvPr>
          <p:cNvCxnSpPr>
            <a:cxnSpLocks/>
          </p:cNvCxnSpPr>
          <p:nvPr/>
        </p:nvCxnSpPr>
        <p:spPr>
          <a:xfrm>
            <a:off x="741333" y="2601730"/>
            <a:ext cx="222258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2926BA9-A928-D177-7196-C2624AB253EE}"/>
              </a:ext>
            </a:extLst>
          </p:cNvPr>
          <p:cNvCxnSpPr/>
          <p:nvPr/>
        </p:nvCxnSpPr>
        <p:spPr>
          <a:xfrm>
            <a:off x="1892553" y="2600615"/>
            <a:ext cx="0" cy="2211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グラフィックス 12" descr="コンピューター 枠線">
            <a:extLst>
              <a:ext uri="{FF2B5EF4-FFF2-40B4-BE49-F238E27FC236}">
                <a16:creationId xmlns:a16="http://schemas.microsoft.com/office/drawing/2014/main" id="{444B1267-B363-A97A-63F0-3416401684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613" y="4577130"/>
            <a:ext cx="1106424" cy="1106424"/>
          </a:xfrm>
          <a:prstGeom prst="rect">
            <a:avLst/>
          </a:prstGeom>
        </p:spPr>
      </p:pic>
      <p:pic>
        <p:nvPicPr>
          <p:cNvPr id="14" name="グラフィックス 13" descr="ノート PC 枠線">
            <a:extLst>
              <a:ext uri="{FF2B5EF4-FFF2-40B4-BE49-F238E27FC236}">
                <a16:creationId xmlns:a16="http://schemas.microsoft.com/office/drawing/2014/main" id="{F67F6D1D-CDCE-1E4B-0175-60F29C449E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65676" y="4584241"/>
            <a:ext cx="1106424" cy="1106424"/>
          </a:xfrm>
          <a:prstGeom prst="rect">
            <a:avLst/>
          </a:prstGeom>
        </p:spPr>
      </p:pic>
      <p:cxnSp>
        <p:nvCxnSpPr>
          <p:cNvPr id="15" name="直線コネクタ 14">
            <a:extLst>
              <a:ext uri="{FF2B5EF4-FFF2-40B4-BE49-F238E27FC236}">
                <a16:creationId xmlns:a16="http://schemas.microsoft.com/office/drawing/2014/main" id="{DEF999D3-F1DF-F19A-D9E7-A42F412D3007}"/>
              </a:ext>
            </a:extLst>
          </p:cNvPr>
          <p:cNvCxnSpPr/>
          <p:nvPr/>
        </p:nvCxnSpPr>
        <p:spPr>
          <a:xfrm>
            <a:off x="1309229" y="4466564"/>
            <a:ext cx="0" cy="2211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B6E2784-A97D-9CF9-9430-0885DB4D6AE2}"/>
              </a:ext>
            </a:extLst>
          </p:cNvPr>
          <p:cNvCxnSpPr>
            <a:cxnSpLocks/>
          </p:cNvCxnSpPr>
          <p:nvPr/>
        </p:nvCxnSpPr>
        <p:spPr>
          <a:xfrm>
            <a:off x="800613" y="4466564"/>
            <a:ext cx="256269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86AFD49A-6658-73E8-8681-B506AB6598EB}"/>
              </a:ext>
            </a:extLst>
          </p:cNvPr>
          <p:cNvCxnSpPr/>
          <p:nvPr/>
        </p:nvCxnSpPr>
        <p:spPr>
          <a:xfrm>
            <a:off x="2655951" y="4477892"/>
            <a:ext cx="0" cy="2211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2F50FD8-499E-BB34-B151-922984735784}"/>
              </a:ext>
            </a:extLst>
          </p:cNvPr>
          <p:cNvCxnSpPr/>
          <p:nvPr/>
        </p:nvCxnSpPr>
        <p:spPr>
          <a:xfrm>
            <a:off x="1871530" y="4234801"/>
            <a:ext cx="0" cy="2211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グラフィックス 18" descr="ノート PC 枠線">
            <a:extLst>
              <a:ext uri="{FF2B5EF4-FFF2-40B4-BE49-F238E27FC236}">
                <a16:creationId xmlns:a16="http://schemas.microsoft.com/office/drawing/2014/main" id="{C45FB43A-1301-3FA9-FC6A-739500EEE4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06148" y="4619988"/>
            <a:ext cx="1005840" cy="1005840"/>
          </a:xfrm>
          <a:prstGeom prst="rect">
            <a:avLst/>
          </a:prstGeom>
        </p:spPr>
      </p:pic>
      <p:sp>
        <p:nvSpPr>
          <p:cNvPr id="20" name="正方形/長方形 19">
            <a:extLst>
              <a:ext uri="{FF2B5EF4-FFF2-40B4-BE49-F238E27FC236}">
                <a16:creationId xmlns:a16="http://schemas.microsoft.com/office/drawing/2014/main" id="{DD9C7CFA-CA81-5EE5-6C08-D263F63ADB68}"/>
              </a:ext>
            </a:extLst>
          </p:cNvPr>
          <p:cNvSpPr/>
          <p:nvPr/>
        </p:nvSpPr>
        <p:spPr>
          <a:xfrm>
            <a:off x="4314467" y="4651504"/>
            <a:ext cx="1786760" cy="1391360"/>
          </a:xfrm>
          <a:prstGeom prst="rect">
            <a:avLst/>
          </a:prstGeom>
          <a:solidFill>
            <a:srgbClr val="C00000">
              <a:alpha val="5098"/>
            </a:srgb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a:extLst>
              <a:ext uri="{FF2B5EF4-FFF2-40B4-BE49-F238E27FC236}">
                <a16:creationId xmlns:a16="http://schemas.microsoft.com/office/drawing/2014/main" id="{E88CD442-9FEB-B304-15E2-23D911FED2E9}"/>
              </a:ext>
            </a:extLst>
          </p:cNvPr>
          <p:cNvSpPr/>
          <p:nvPr/>
        </p:nvSpPr>
        <p:spPr>
          <a:xfrm>
            <a:off x="4480018" y="5587304"/>
            <a:ext cx="1513979" cy="29429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040145D-BD0F-72CB-1B95-30E3B0921B00}"/>
              </a:ext>
            </a:extLst>
          </p:cNvPr>
          <p:cNvSpPr txBox="1"/>
          <p:nvPr/>
        </p:nvSpPr>
        <p:spPr>
          <a:xfrm>
            <a:off x="4512032" y="5589140"/>
            <a:ext cx="1469920" cy="299890"/>
          </a:xfrm>
          <a:prstGeom prst="rect">
            <a:avLst/>
          </a:prstGeom>
          <a:noFill/>
        </p:spPr>
        <p:txBody>
          <a:bodyPr wrap="square" rtlCol="0">
            <a:spAutoFit/>
          </a:bodyPr>
          <a:lstStyle/>
          <a:p>
            <a:pPr algn="ctr">
              <a:lnSpc>
                <a:spcPct val="140000"/>
              </a:lnSpc>
            </a:pPr>
            <a:r>
              <a:rPr kumimoji="1" lang="en-US" altLang="ja-JP" sz="1050" dirty="0">
                <a:solidFill>
                  <a:schemeClr val="bg1"/>
                </a:solidFill>
                <a:latin typeface="Meiryo" panose="020B0604030504040204" pitchFamily="34" charset="-128"/>
                <a:ea typeface="Meiryo" panose="020B0604030504040204" pitchFamily="34" charset="-128"/>
              </a:rPr>
              <a:t>VPN </a:t>
            </a:r>
            <a:r>
              <a:rPr kumimoji="1" lang="ja-JP" altLang="en-US" sz="1050">
                <a:solidFill>
                  <a:schemeClr val="bg1"/>
                </a:solidFill>
                <a:latin typeface="Meiryo" panose="020B0604030504040204" pitchFamily="34" charset="-128"/>
                <a:ea typeface="Meiryo" panose="020B0604030504040204" pitchFamily="34" charset="-128"/>
              </a:rPr>
              <a:t>非接続デバイス</a:t>
            </a:r>
            <a:r>
              <a:rPr kumimoji="1" lang="en-US" altLang="ja-JP" sz="1050" dirty="0">
                <a:solidFill>
                  <a:schemeClr val="bg1"/>
                </a:solidFill>
                <a:latin typeface="Meiryo" panose="020B0604030504040204" pitchFamily="34" charset="-128"/>
                <a:ea typeface="Meiryo" panose="020B0604030504040204" pitchFamily="34" charset="-128"/>
              </a:rPr>
              <a:t> </a:t>
            </a:r>
            <a:endParaRPr kumimoji="1" lang="ja-JP" altLang="en-US" sz="1050" dirty="0">
              <a:solidFill>
                <a:schemeClr val="bg1"/>
              </a:solidFill>
              <a:latin typeface="Meiryo" panose="020B0604030504040204" pitchFamily="34" charset="-128"/>
              <a:ea typeface="Meiryo" panose="020B0604030504040204" pitchFamily="34" charset="-128"/>
            </a:endParaRPr>
          </a:p>
        </p:txBody>
      </p:sp>
      <p:grpSp>
        <p:nvGrpSpPr>
          <p:cNvPr id="23" name="グループ化 22">
            <a:extLst>
              <a:ext uri="{FF2B5EF4-FFF2-40B4-BE49-F238E27FC236}">
                <a16:creationId xmlns:a16="http://schemas.microsoft.com/office/drawing/2014/main" id="{F70720C3-0725-1BEC-16B9-C52A10189B0A}"/>
              </a:ext>
            </a:extLst>
          </p:cNvPr>
          <p:cNvGrpSpPr/>
          <p:nvPr/>
        </p:nvGrpSpPr>
        <p:grpSpPr>
          <a:xfrm>
            <a:off x="5761880" y="4543730"/>
            <a:ext cx="594000" cy="594000"/>
            <a:chOff x="1000039" y="3811753"/>
            <a:chExt cx="594000" cy="594000"/>
          </a:xfrm>
        </p:grpSpPr>
        <p:sp>
          <p:nvSpPr>
            <p:cNvPr id="24" name="円/楕円 23">
              <a:extLst>
                <a:ext uri="{FF2B5EF4-FFF2-40B4-BE49-F238E27FC236}">
                  <a16:creationId xmlns:a16="http://schemas.microsoft.com/office/drawing/2014/main" id="{919EE8E1-CBE4-5EF9-4C0E-A2A1CBAC0687}"/>
                </a:ext>
              </a:extLst>
            </p:cNvPr>
            <p:cNvSpPr/>
            <p:nvPr/>
          </p:nvSpPr>
          <p:spPr>
            <a:xfrm>
              <a:off x="1000039" y="3811753"/>
              <a:ext cx="594000" cy="594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5" name="テキスト ボックス 24">
              <a:extLst>
                <a:ext uri="{FF2B5EF4-FFF2-40B4-BE49-F238E27FC236}">
                  <a16:creationId xmlns:a16="http://schemas.microsoft.com/office/drawing/2014/main" id="{A0A6256F-A2F3-3186-A6E7-84D0A4A7B7CA}"/>
                </a:ext>
              </a:extLst>
            </p:cNvPr>
            <p:cNvSpPr txBox="1"/>
            <p:nvPr/>
          </p:nvSpPr>
          <p:spPr>
            <a:xfrm>
              <a:off x="1073925" y="3884475"/>
              <a:ext cx="453970" cy="472052"/>
            </a:xfrm>
            <a:prstGeom prst="rect">
              <a:avLst/>
            </a:prstGeom>
            <a:noFill/>
          </p:spPr>
          <p:txBody>
            <a:bodyPr wrap="none" rtlCol="0">
              <a:spAutoFit/>
            </a:bodyPr>
            <a:lstStyle/>
            <a:p>
              <a:pPr algn="ctr">
                <a:lnSpc>
                  <a:spcPct val="120000"/>
                </a:lnSpc>
              </a:pPr>
              <a:r>
                <a:rPr kumimoji="1" lang="ja-JP" altLang="en-US" sz="1050" b="1">
                  <a:solidFill>
                    <a:schemeClr val="bg1"/>
                  </a:solidFill>
                  <a:latin typeface="Meiryo" panose="020B0604030504040204" pitchFamily="34" charset="-128"/>
                  <a:ea typeface="Meiryo" panose="020B0604030504040204" pitchFamily="34" charset="-128"/>
                </a:rPr>
                <a:t>管理</a:t>
              </a:r>
              <a:endParaRPr kumimoji="1" lang="en-US" altLang="ja-JP" sz="1050" b="1">
                <a:solidFill>
                  <a:schemeClr val="bg1"/>
                </a:solidFill>
                <a:latin typeface="Meiryo" panose="020B0604030504040204" pitchFamily="34" charset="-128"/>
                <a:ea typeface="Meiryo" panose="020B0604030504040204" pitchFamily="34" charset="-128"/>
              </a:endParaRPr>
            </a:p>
            <a:p>
              <a:pPr algn="ctr">
                <a:lnSpc>
                  <a:spcPct val="120000"/>
                </a:lnSpc>
              </a:pPr>
              <a:r>
                <a:rPr kumimoji="1" lang="ja-JP" altLang="en-US" sz="1050" b="1">
                  <a:solidFill>
                    <a:schemeClr val="bg1"/>
                  </a:solidFill>
                  <a:latin typeface="Meiryo" panose="020B0604030504040204" pitchFamily="34" charset="-128"/>
                  <a:ea typeface="Meiryo" panose="020B0604030504040204" pitchFamily="34" charset="-128"/>
                </a:rPr>
                <a:t>不可</a:t>
              </a:r>
            </a:p>
          </p:txBody>
        </p:sp>
      </p:grpSp>
      <p:pic>
        <p:nvPicPr>
          <p:cNvPr id="26" name="グラフィックス 25" descr="ノート PC 枠線">
            <a:extLst>
              <a:ext uri="{FF2B5EF4-FFF2-40B4-BE49-F238E27FC236}">
                <a16:creationId xmlns:a16="http://schemas.microsoft.com/office/drawing/2014/main" id="{1209B42B-4046-AA0F-71D0-E3C0E11893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16660" y="2988813"/>
            <a:ext cx="1005840" cy="1005840"/>
          </a:xfrm>
          <a:prstGeom prst="rect">
            <a:avLst/>
          </a:prstGeom>
        </p:spPr>
      </p:pic>
      <p:sp>
        <p:nvSpPr>
          <p:cNvPr id="27" name="正方形/長方形 26">
            <a:extLst>
              <a:ext uri="{FF2B5EF4-FFF2-40B4-BE49-F238E27FC236}">
                <a16:creationId xmlns:a16="http://schemas.microsoft.com/office/drawing/2014/main" id="{D067B9E2-5288-EDFE-034D-C00F31A4F1DC}"/>
              </a:ext>
            </a:extLst>
          </p:cNvPr>
          <p:cNvSpPr/>
          <p:nvPr/>
        </p:nvSpPr>
        <p:spPr>
          <a:xfrm>
            <a:off x="4324979" y="3020329"/>
            <a:ext cx="1786760" cy="1391360"/>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a:extLst>
              <a:ext uri="{FF2B5EF4-FFF2-40B4-BE49-F238E27FC236}">
                <a16:creationId xmlns:a16="http://schemas.microsoft.com/office/drawing/2014/main" id="{BBB39087-7636-BE40-9BC6-185F2E8306D8}"/>
              </a:ext>
            </a:extLst>
          </p:cNvPr>
          <p:cNvSpPr/>
          <p:nvPr/>
        </p:nvSpPr>
        <p:spPr>
          <a:xfrm>
            <a:off x="4490530" y="3956129"/>
            <a:ext cx="1513979" cy="29429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9" name="テキスト ボックス 28">
            <a:extLst>
              <a:ext uri="{FF2B5EF4-FFF2-40B4-BE49-F238E27FC236}">
                <a16:creationId xmlns:a16="http://schemas.microsoft.com/office/drawing/2014/main" id="{D408D36E-F3BA-72FA-3705-D35CCCFC925F}"/>
              </a:ext>
            </a:extLst>
          </p:cNvPr>
          <p:cNvSpPr txBox="1"/>
          <p:nvPr/>
        </p:nvSpPr>
        <p:spPr>
          <a:xfrm>
            <a:off x="4589359" y="3941853"/>
            <a:ext cx="1336291" cy="302390"/>
          </a:xfrm>
          <a:prstGeom prst="rect">
            <a:avLst/>
          </a:prstGeom>
          <a:noFill/>
        </p:spPr>
        <p:txBody>
          <a:bodyPr wrap="square" rtlCol="0">
            <a:spAutoFit/>
          </a:bodyPr>
          <a:lstStyle/>
          <a:p>
            <a:pPr algn="ctr">
              <a:lnSpc>
                <a:spcPct val="140000"/>
              </a:lnSpc>
            </a:pPr>
            <a:r>
              <a:rPr kumimoji="1" lang="en-US" altLang="ja-JP" sz="1050" dirty="0">
                <a:solidFill>
                  <a:schemeClr val="bg1"/>
                </a:solidFill>
                <a:latin typeface="Meiryo" panose="020B0604030504040204" pitchFamily="34" charset="-128"/>
                <a:ea typeface="Meiryo" panose="020B0604030504040204" pitchFamily="34" charset="-128"/>
              </a:rPr>
              <a:t>VPN </a:t>
            </a:r>
            <a:r>
              <a:rPr kumimoji="1" lang="ja-JP" altLang="en-US" sz="1050">
                <a:solidFill>
                  <a:schemeClr val="bg1"/>
                </a:solidFill>
                <a:latin typeface="Meiryo" panose="020B0604030504040204" pitchFamily="34" charset="-128"/>
                <a:ea typeface="Meiryo" panose="020B0604030504040204" pitchFamily="34" charset="-128"/>
              </a:rPr>
              <a:t>接続デバイス</a:t>
            </a:r>
            <a:r>
              <a:rPr kumimoji="1" lang="en-US" altLang="ja-JP" sz="1050" dirty="0">
                <a:solidFill>
                  <a:schemeClr val="bg1"/>
                </a:solidFill>
                <a:latin typeface="Meiryo" panose="020B0604030504040204" pitchFamily="34" charset="-128"/>
                <a:ea typeface="Meiryo" panose="020B0604030504040204" pitchFamily="34" charset="-128"/>
              </a:rPr>
              <a:t> </a:t>
            </a:r>
            <a:endParaRPr kumimoji="1" lang="ja-JP" altLang="en-US" sz="1050" dirty="0">
              <a:solidFill>
                <a:schemeClr val="bg1"/>
              </a:solidFill>
              <a:latin typeface="Meiryo" panose="020B0604030504040204" pitchFamily="34" charset="-128"/>
              <a:ea typeface="Meiryo" panose="020B0604030504040204" pitchFamily="34" charset="-128"/>
            </a:endParaRPr>
          </a:p>
        </p:txBody>
      </p:sp>
      <p:sp>
        <p:nvSpPr>
          <p:cNvPr id="30" name="円柱 29">
            <a:extLst>
              <a:ext uri="{FF2B5EF4-FFF2-40B4-BE49-F238E27FC236}">
                <a16:creationId xmlns:a16="http://schemas.microsoft.com/office/drawing/2014/main" id="{25726821-9D8F-50DF-87D7-322D9D5B9B84}"/>
              </a:ext>
            </a:extLst>
          </p:cNvPr>
          <p:cNvSpPr/>
          <p:nvPr/>
        </p:nvSpPr>
        <p:spPr>
          <a:xfrm rot="5400000">
            <a:off x="3324828" y="2973305"/>
            <a:ext cx="232667" cy="1211564"/>
          </a:xfrm>
          <a:prstGeom prst="can">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D7601FE1-A327-FA7A-A4EC-49045AAD315E}"/>
              </a:ext>
            </a:extLst>
          </p:cNvPr>
          <p:cNvSpPr txBox="1"/>
          <p:nvPr/>
        </p:nvSpPr>
        <p:spPr>
          <a:xfrm>
            <a:off x="3199666" y="3473379"/>
            <a:ext cx="474810" cy="261610"/>
          </a:xfrm>
          <a:prstGeom prst="rect">
            <a:avLst/>
          </a:prstGeom>
          <a:noFill/>
        </p:spPr>
        <p:txBody>
          <a:bodyPr wrap="none" rtlCol="0">
            <a:spAutoFit/>
          </a:bodyPr>
          <a:lstStyle/>
          <a:p>
            <a:r>
              <a:rPr kumimoji="1" lang="en-US" altLang="ja-JP" sz="1100" dirty="0">
                <a:solidFill>
                  <a:schemeClr val="tx1">
                    <a:lumMod val="75000"/>
                    <a:lumOff val="25000"/>
                  </a:schemeClr>
                </a:solidFill>
                <a:latin typeface="Meiryo" panose="020B0604030504040204" pitchFamily="34" charset="-128"/>
                <a:ea typeface="Meiryo" panose="020B0604030504040204" pitchFamily="34" charset="-128"/>
              </a:rPr>
              <a:t>VPN</a:t>
            </a:r>
            <a:endParaRPr kumimoji="1" lang="ja-JP" altLang="en-US" sz="11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60142CEF-1EFA-B4AF-E296-49DE8DFBC270}"/>
              </a:ext>
            </a:extLst>
          </p:cNvPr>
          <p:cNvSpPr txBox="1"/>
          <p:nvPr/>
        </p:nvSpPr>
        <p:spPr>
          <a:xfrm>
            <a:off x="7321041" y="1866495"/>
            <a:ext cx="1980470" cy="372410"/>
          </a:xfrm>
          <a:prstGeom prst="rect">
            <a:avLst/>
          </a:prstGeom>
          <a:noFill/>
        </p:spPr>
        <p:txBody>
          <a:bodyPr wrap="square" rtlCol="0">
            <a:spAutoFit/>
          </a:bodyPr>
          <a:lstStyle/>
          <a:p>
            <a:pPr algn="ct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従来の働き方</a:t>
            </a:r>
          </a:p>
        </p:txBody>
      </p:sp>
      <p:sp>
        <p:nvSpPr>
          <p:cNvPr id="33" name="正方形/長方形 32">
            <a:extLst>
              <a:ext uri="{FF2B5EF4-FFF2-40B4-BE49-F238E27FC236}">
                <a16:creationId xmlns:a16="http://schemas.microsoft.com/office/drawing/2014/main" id="{B52E8D0D-0EA3-4960-59A3-8C86E0E1344F}"/>
              </a:ext>
            </a:extLst>
          </p:cNvPr>
          <p:cNvSpPr/>
          <p:nvPr/>
        </p:nvSpPr>
        <p:spPr>
          <a:xfrm>
            <a:off x="6849932" y="1871574"/>
            <a:ext cx="2901668" cy="39866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132EF91F-35E6-820D-CCC0-A6DD2236883C}"/>
              </a:ext>
            </a:extLst>
          </p:cNvPr>
          <p:cNvSpPr txBox="1"/>
          <p:nvPr/>
        </p:nvSpPr>
        <p:spPr>
          <a:xfrm>
            <a:off x="7321041" y="4162351"/>
            <a:ext cx="1980470" cy="372410"/>
          </a:xfrm>
          <a:prstGeom prst="rect">
            <a:avLst/>
          </a:prstGeom>
          <a:noFill/>
        </p:spPr>
        <p:txBody>
          <a:bodyPr wrap="square" rtlCol="0">
            <a:spAutoFit/>
          </a:bodyPr>
          <a:lstStyle/>
          <a:p>
            <a:pPr algn="ctr">
              <a:lnSpc>
                <a:spcPct val="140000"/>
              </a:lnSpc>
            </a:pPr>
            <a:r>
              <a:rPr kumimoji="1" lang="ja-JP" altLang="en-US" sz="1400">
                <a:solidFill>
                  <a:srgbClr val="C00000"/>
                </a:solidFill>
                <a:latin typeface="Meiryo" panose="020B0604030504040204" pitchFamily="34" charset="-128"/>
                <a:ea typeface="Meiryo" panose="020B0604030504040204" pitchFamily="34" charset="-128"/>
              </a:rPr>
              <a:t>新しい働き方</a:t>
            </a:r>
          </a:p>
        </p:txBody>
      </p:sp>
      <p:sp>
        <p:nvSpPr>
          <p:cNvPr id="35" name="正方形/長方形 34">
            <a:extLst>
              <a:ext uri="{FF2B5EF4-FFF2-40B4-BE49-F238E27FC236}">
                <a16:creationId xmlns:a16="http://schemas.microsoft.com/office/drawing/2014/main" id="{025F7734-ABAF-9CB7-7956-CE3C003F9121}"/>
              </a:ext>
            </a:extLst>
          </p:cNvPr>
          <p:cNvSpPr/>
          <p:nvPr/>
        </p:nvSpPr>
        <p:spPr>
          <a:xfrm>
            <a:off x="6849932" y="4167430"/>
            <a:ext cx="2901668" cy="3986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グラフィックス 35" descr="バッジ: チェックマーク 1 単色塗りつぶし">
            <a:extLst>
              <a:ext uri="{FF2B5EF4-FFF2-40B4-BE49-F238E27FC236}">
                <a16:creationId xmlns:a16="http://schemas.microsoft.com/office/drawing/2014/main" id="{47557CA8-DFFD-FCC3-D6C1-2A65F69773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34412" y="2400913"/>
            <a:ext cx="352541" cy="352541"/>
          </a:xfrm>
          <a:prstGeom prst="rect">
            <a:avLst/>
          </a:prstGeom>
        </p:spPr>
      </p:pic>
      <p:sp>
        <p:nvSpPr>
          <p:cNvPr id="37" name="テキスト ボックス 36">
            <a:extLst>
              <a:ext uri="{FF2B5EF4-FFF2-40B4-BE49-F238E27FC236}">
                <a16:creationId xmlns:a16="http://schemas.microsoft.com/office/drawing/2014/main" id="{4EBB8FB3-D6E7-BBCE-EA1B-BBA3D2254D89}"/>
              </a:ext>
            </a:extLst>
          </p:cNvPr>
          <p:cNvSpPr txBox="1"/>
          <p:nvPr/>
        </p:nvSpPr>
        <p:spPr>
          <a:xfrm>
            <a:off x="7265289" y="2376815"/>
            <a:ext cx="4546400" cy="674031"/>
          </a:xfrm>
          <a:prstGeom prst="rect">
            <a:avLst/>
          </a:prstGeom>
          <a:noFill/>
        </p:spPr>
        <p:txBody>
          <a:bodyPr wrap="square" rtlCol="0">
            <a:spAutoFit/>
          </a:bodyPr>
          <a:lstStyle/>
          <a:p>
            <a:pPr>
              <a:lnSpc>
                <a:spcPct val="140000"/>
              </a:lnSpc>
            </a:pPr>
            <a:r>
              <a:rPr lang="ja-JP" altLang="en-US" sz="1400">
                <a:solidFill>
                  <a:schemeClr val="tx1">
                    <a:lumMod val="75000"/>
                    <a:lumOff val="25000"/>
                  </a:schemeClr>
                </a:solidFill>
                <a:latin typeface="Meiryo" panose="020B0604030504040204" pitchFamily="34" charset="-128"/>
                <a:ea typeface="Meiryo" panose="020B0604030504040204" pitchFamily="34" charset="-128"/>
              </a:rPr>
              <a:t>毎日出社。外出の際は時間によっては直行直帰も、</a:t>
            </a:r>
            <a:endParaRPr lang="en-US" altLang="ja-JP" sz="14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lang="ja-JP" altLang="en-US" sz="1400">
                <a:solidFill>
                  <a:schemeClr val="tx1">
                    <a:lumMod val="75000"/>
                    <a:lumOff val="25000"/>
                  </a:schemeClr>
                </a:solidFill>
                <a:latin typeface="Meiryo" panose="020B0604030504040204" pitchFamily="34" charset="-128"/>
                <a:ea typeface="Meiryo" panose="020B0604030504040204" pitchFamily="34" charset="-128"/>
              </a:rPr>
              <a:t>オフィスに戻ることが基本。</a:t>
            </a:r>
            <a:endParaRPr lang="en-US" altLang="ja-JP" sz="14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38" name="グラフィックス 37" descr="バッジ: チェックマーク 1 単色塗りつぶし">
            <a:extLst>
              <a:ext uri="{FF2B5EF4-FFF2-40B4-BE49-F238E27FC236}">
                <a16:creationId xmlns:a16="http://schemas.microsoft.com/office/drawing/2014/main" id="{AAE688C2-8AAD-A143-0417-805F98071B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34412" y="3176338"/>
            <a:ext cx="352541" cy="352541"/>
          </a:xfrm>
          <a:prstGeom prst="rect">
            <a:avLst/>
          </a:prstGeom>
        </p:spPr>
      </p:pic>
      <p:sp>
        <p:nvSpPr>
          <p:cNvPr id="39" name="テキスト ボックス 38">
            <a:extLst>
              <a:ext uri="{FF2B5EF4-FFF2-40B4-BE49-F238E27FC236}">
                <a16:creationId xmlns:a16="http://schemas.microsoft.com/office/drawing/2014/main" id="{3F22DF17-7617-77D7-3AB1-4FE5A3F90033}"/>
              </a:ext>
            </a:extLst>
          </p:cNvPr>
          <p:cNvSpPr txBox="1"/>
          <p:nvPr/>
        </p:nvSpPr>
        <p:spPr>
          <a:xfrm>
            <a:off x="7265289" y="3152240"/>
            <a:ext cx="4546400" cy="674031"/>
          </a:xfrm>
          <a:prstGeom prst="rect">
            <a:avLst/>
          </a:prstGeom>
          <a:noFill/>
        </p:spPr>
        <p:txBody>
          <a:bodyPr wrap="square" rtlCol="0">
            <a:spAutoFit/>
          </a:bodyPr>
          <a:lstStyle/>
          <a:p>
            <a:pPr>
              <a:lnSpc>
                <a:spcPct val="140000"/>
              </a:lnSpc>
            </a:pPr>
            <a:r>
              <a:rPr lang="ja-JP" altLang="en-US" sz="1400">
                <a:solidFill>
                  <a:schemeClr val="tx1">
                    <a:lumMod val="75000"/>
                    <a:lumOff val="25000"/>
                  </a:schemeClr>
                </a:solidFill>
                <a:latin typeface="Meiryo" panose="020B0604030504040204" pitchFamily="34" charset="-128"/>
                <a:ea typeface="Meiryo" panose="020B0604030504040204" pitchFamily="34" charset="-128"/>
              </a:rPr>
              <a:t>社内ネットワークにアクセスするため、</a:t>
            </a:r>
            <a:endParaRPr lang="en-US" altLang="ja-JP" sz="14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lang="ja-JP" altLang="en-US" sz="1400">
                <a:solidFill>
                  <a:schemeClr val="tx1">
                    <a:lumMod val="75000"/>
                    <a:lumOff val="25000"/>
                  </a:schemeClr>
                </a:solidFill>
                <a:latin typeface="Meiryo" panose="020B0604030504040204" pitchFamily="34" charset="-128"/>
                <a:ea typeface="Meiryo" panose="020B0604030504040204" pitchFamily="34" charset="-128"/>
              </a:rPr>
              <a:t>オンプレミス型の資産管理ツールでも管理可能</a:t>
            </a:r>
            <a:endParaRPr lang="en-US" altLang="ja-JP" sz="14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40" name="グラフィックス 39" descr="バッジ: チェックマーク 1 単色塗りつぶし">
            <a:extLst>
              <a:ext uri="{FF2B5EF4-FFF2-40B4-BE49-F238E27FC236}">
                <a16:creationId xmlns:a16="http://schemas.microsoft.com/office/drawing/2014/main" id="{46AA0CC8-65E6-AC33-A3F6-6EC36D77D2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34412" y="4727819"/>
            <a:ext cx="352541" cy="352541"/>
          </a:xfrm>
          <a:prstGeom prst="rect">
            <a:avLst/>
          </a:prstGeom>
        </p:spPr>
      </p:pic>
      <p:sp>
        <p:nvSpPr>
          <p:cNvPr id="41" name="テキスト ボックス 40">
            <a:extLst>
              <a:ext uri="{FF2B5EF4-FFF2-40B4-BE49-F238E27FC236}">
                <a16:creationId xmlns:a16="http://schemas.microsoft.com/office/drawing/2014/main" id="{6AEF9258-C731-F48A-8BFD-9069171558B0}"/>
              </a:ext>
            </a:extLst>
          </p:cNvPr>
          <p:cNvSpPr txBox="1"/>
          <p:nvPr/>
        </p:nvSpPr>
        <p:spPr>
          <a:xfrm>
            <a:off x="7265289" y="4703721"/>
            <a:ext cx="4546400" cy="674031"/>
          </a:xfrm>
          <a:prstGeom prst="rect">
            <a:avLst/>
          </a:prstGeom>
          <a:noFill/>
        </p:spPr>
        <p:txBody>
          <a:bodyPr wrap="square" rtlCol="0">
            <a:spAutoFit/>
          </a:bodyPr>
          <a:lstStyle/>
          <a:p>
            <a:pPr>
              <a:lnSpc>
                <a:spcPct val="140000"/>
              </a:lnSpc>
            </a:pPr>
            <a:r>
              <a:rPr lang="ja-JP" altLang="en-US" sz="1400">
                <a:solidFill>
                  <a:schemeClr val="tx1">
                    <a:lumMod val="75000"/>
                    <a:lumOff val="25000"/>
                  </a:schemeClr>
                </a:solidFill>
                <a:latin typeface="Meiryo" panose="020B0604030504040204" pitchFamily="34" charset="-128"/>
                <a:ea typeface="Meiryo" panose="020B0604030504040204" pitchFamily="34" charset="-128"/>
              </a:rPr>
              <a:t>完全リモート、または出社・リモートを使い分ける</a:t>
            </a:r>
            <a:endParaRPr lang="en-US" altLang="ja-JP" sz="14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lang="ja-JP" altLang="en-US" sz="1400">
                <a:solidFill>
                  <a:schemeClr val="tx1">
                    <a:lumMod val="75000"/>
                    <a:lumOff val="25000"/>
                  </a:schemeClr>
                </a:solidFill>
                <a:latin typeface="Meiryo" panose="020B0604030504040204" pitchFamily="34" charset="-128"/>
                <a:ea typeface="Meiryo" panose="020B0604030504040204" pitchFamily="34" charset="-128"/>
              </a:rPr>
              <a:t>ハイブリッドワークが加速。</a:t>
            </a:r>
            <a:endParaRPr lang="en-US" altLang="ja-JP" sz="14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42" name="グラフィックス 41" descr="バッジ: チェックマーク 1 単色塗りつぶし">
            <a:extLst>
              <a:ext uri="{FF2B5EF4-FFF2-40B4-BE49-F238E27FC236}">
                <a16:creationId xmlns:a16="http://schemas.microsoft.com/office/drawing/2014/main" id="{146A35DA-8CA9-1461-166C-3AA7A66F51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34412" y="5503244"/>
            <a:ext cx="352541" cy="352541"/>
          </a:xfrm>
          <a:prstGeom prst="rect">
            <a:avLst/>
          </a:prstGeom>
        </p:spPr>
      </p:pic>
      <p:sp>
        <p:nvSpPr>
          <p:cNvPr id="43" name="テキスト ボックス 42">
            <a:extLst>
              <a:ext uri="{FF2B5EF4-FFF2-40B4-BE49-F238E27FC236}">
                <a16:creationId xmlns:a16="http://schemas.microsoft.com/office/drawing/2014/main" id="{10340AE6-337A-F961-5964-1B32C7290C5B}"/>
              </a:ext>
            </a:extLst>
          </p:cNvPr>
          <p:cNvSpPr txBox="1"/>
          <p:nvPr/>
        </p:nvSpPr>
        <p:spPr>
          <a:xfrm>
            <a:off x="7265289" y="5479146"/>
            <a:ext cx="4546400" cy="674031"/>
          </a:xfrm>
          <a:prstGeom prst="rect">
            <a:avLst/>
          </a:prstGeom>
          <a:noFill/>
        </p:spPr>
        <p:txBody>
          <a:bodyPr wrap="square" rtlCol="0">
            <a:spAutoFit/>
          </a:bodyPr>
          <a:lstStyle/>
          <a:p>
            <a:pPr>
              <a:lnSpc>
                <a:spcPct val="140000"/>
              </a:lnSpc>
            </a:pPr>
            <a:r>
              <a:rPr lang="ja-JP" altLang="en-US" sz="1400">
                <a:solidFill>
                  <a:schemeClr val="tx1">
                    <a:lumMod val="75000"/>
                    <a:lumOff val="25000"/>
                  </a:schemeClr>
                </a:solidFill>
                <a:latin typeface="Meiryo" panose="020B0604030504040204" pitchFamily="34" charset="-128"/>
                <a:ea typeface="Meiryo" panose="020B0604030504040204" pitchFamily="34" charset="-128"/>
              </a:rPr>
              <a:t>業務用デバイスが必ずしも社内ネットワークに</a:t>
            </a:r>
            <a:endParaRPr lang="en-US" altLang="ja-JP" sz="14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lang="ja-JP" altLang="en-US" sz="1400">
                <a:solidFill>
                  <a:schemeClr val="tx1">
                    <a:lumMod val="75000"/>
                    <a:lumOff val="25000"/>
                  </a:schemeClr>
                </a:solidFill>
                <a:latin typeface="Meiryo" panose="020B0604030504040204" pitchFamily="34" charset="-128"/>
                <a:ea typeface="Meiryo" panose="020B0604030504040204" pitchFamily="34" charset="-128"/>
              </a:rPr>
              <a:t>アクセスするとは限らない</a:t>
            </a:r>
            <a:endParaRPr lang="en-US" altLang="ja-JP" sz="14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44" name="右矢印 43">
            <a:extLst>
              <a:ext uri="{FF2B5EF4-FFF2-40B4-BE49-F238E27FC236}">
                <a16:creationId xmlns:a16="http://schemas.microsoft.com/office/drawing/2014/main" id="{13EEB91E-F78E-A468-7E7A-DA35A9D8BE25}"/>
              </a:ext>
            </a:extLst>
          </p:cNvPr>
          <p:cNvSpPr/>
          <p:nvPr/>
        </p:nvSpPr>
        <p:spPr>
          <a:xfrm>
            <a:off x="7321041" y="6184707"/>
            <a:ext cx="225389" cy="25813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6F799A24-B191-FFC9-5E40-FE05D6C0A5B5}"/>
              </a:ext>
            </a:extLst>
          </p:cNvPr>
          <p:cNvSpPr txBox="1"/>
          <p:nvPr/>
        </p:nvSpPr>
        <p:spPr>
          <a:xfrm>
            <a:off x="7561520" y="6122562"/>
            <a:ext cx="3999862" cy="372410"/>
          </a:xfrm>
          <a:prstGeom prst="rect">
            <a:avLst/>
          </a:prstGeom>
          <a:noFill/>
        </p:spPr>
        <p:txBody>
          <a:bodyPr wrap="square" rtlCol="0">
            <a:spAutoFit/>
          </a:bodyPr>
          <a:lstStyle/>
          <a:p>
            <a:pPr>
              <a:lnSpc>
                <a:spcPct val="140000"/>
              </a:lnSpc>
            </a:pPr>
            <a:r>
              <a:rPr lang="ja-JP" altLang="en-US" sz="1400">
                <a:solidFill>
                  <a:srgbClr val="C00000"/>
                </a:solidFill>
                <a:latin typeface="Meiryo" panose="020B0604030504040204" pitchFamily="34" charset="-128"/>
                <a:ea typeface="Meiryo" panose="020B0604030504040204" pitchFamily="34" charset="-128"/>
              </a:rPr>
              <a:t>必要な時にデバイスを管理できない課題に直面</a:t>
            </a:r>
            <a:endParaRPr lang="en-US" altLang="ja-JP" sz="1400">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591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370E58E2-0378-755E-04DF-4C4B6A797038}"/>
              </a:ext>
            </a:extLst>
          </p:cNvPr>
          <p:cNvSpPr>
            <a:spLocks noGrp="1"/>
          </p:cNvSpPr>
          <p:nvPr>
            <p:ph type="body" sz="quarter" idx="15"/>
          </p:nvPr>
        </p:nvSpPr>
        <p:spPr>
          <a:xfrm>
            <a:off x="413588" y="269809"/>
            <a:ext cx="11074573" cy="291618"/>
          </a:xfrm>
        </p:spPr>
        <p:txBody>
          <a:bodyPr/>
          <a:lstStyle/>
          <a:p>
            <a:r>
              <a:rPr kumimoji="1" lang="ja-JP" altLang="en-US"/>
              <a:t>クラウド型の</a:t>
            </a:r>
            <a:r>
              <a:rPr kumimoji="1" lang="en-US" altLang="ja-JP" dirty="0"/>
              <a:t> IT </a:t>
            </a:r>
            <a:r>
              <a:rPr kumimoji="1" lang="ja-JP" altLang="en-US"/>
              <a:t>資産管理ツール採用で課題を解決</a:t>
            </a:r>
          </a:p>
        </p:txBody>
      </p:sp>
      <p:sp>
        <p:nvSpPr>
          <p:cNvPr id="2" name="テキスト プレースホルダー 1">
            <a:extLst>
              <a:ext uri="{FF2B5EF4-FFF2-40B4-BE49-F238E27FC236}">
                <a16:creationId xmlns:a16="http://schemas.microsoft.com/office/drawing/2014/main" id="{8B11592E-BEC6-3A2C-1820-E85B18DDE810}"/>
              </a:ext>
            </a:extLst>
          </p:cNvPr>
          <p:cNvSpPr>
            <a:spLocks noGrp="1"/>
          </p:cNvSpPr>
          <p:nvPr>
            <p:ph type="body" sz="quarter" idx="11"/>
          </p:nvPr>
        </p:nvSpPr>
        <p:spPr>
          <a:xfrm>
            <a:off x="263132" y="690627"/>
            <a:ext cx="11665736" cy="452432"/>
          </a:xfrm>
        </p:spPr>
        <p:txBody>
          <a:bodyPr/>
          <a:lstStyle/>
          <a:p>
            <a:r>
              <a:rPr lang="ja-JP" altLang="en-US" u="sng"/>
              <a:t>デバイスの所在（社内</a:t>
            </a:r>
            <a:r>
              <a:rPr lang="en-US" altLang="ja-JP" u="sng" dirty="0"/>
              <a:t> / </a:t>
            </a:r>
            <a:r>
              <a:rPr lang="ja-JP" altLang="en-US" u="sng"/>
              <a:t>社外）を問わず</a:t>
            </a:r>
            <a:r>
              <a:rPr lang="ja-JP" altLang="en-US"/>
              <a:t>、デバイスのインターネット接続があれば管理可能！</a:t>
            </a:r>
            <a:endParaRPr lang="en-US" altLang="ja-JP" dirty="0"/>
          </a:p>
        </p:txBody>
      </p:sp>
      <p:grpSp>
        <p:nvGrpSpPr>
          <p:cNvPr id="11" name="グループ化 10">
            <a:extLst>
              <a:ext uri="{FF2B5EF4-FFF2-40B4-BE49-F238E27FC236}">
                <a16:creationId xmlns:a16="http://schemas.microsoft.com/office/drawing/2014/main" id="{72858242-379F-DC1A-D903-D2F721DE2608}"/>
              </a:ext>
            </a:extLst>
          </p:cNvPr>
          <p:cNvGrpSpPr/>
          <p:nvPr/>
        </p:nvGrpSpPr>
        <p:grpSpPr>
          <a:xfrm>
            <a:off x="1897116" y="4114804"/>
            <a:ext cx="8397768" cy="2160001"/>
            <a:chOff x="1446027" y="3902148"/>
            <a:chExt cx="8397768" cy="2160001"/>
          </a:xfrm>
        </p:grpSpPr>
        <p:sp>
          <p:nvSpPr>
            <p:cNvPr id="3" name="円/楕円 2">
              <a:extLst>
                <a:ext uri="{FF2B5EF4-FFF2-40B4-BE49-F238E27FC236}">
                  <a16:creationId xmlns:a16="http://schemas.microsoft.com/office/drawing/2014/main" id="{A368C494-B16E-8E87-4068-232A5CE16487}"/>
                </a:ext>
              </a:extLst>
            </p:cNvPr>
            <p:cNvSpPr/>
            <p:nvPr/>
          </p:nvSpPr>
          <p:spPr>
            <a:xfrm>
              <a:off x="1446027" y="3902149"/>
              <a:ext cx="2160000" cy="216000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a:extLst>
                <a:ext uri="{FF2B5EF4-FFF2-40B4-BE49-F238E27FC236}">
                  <a16:creationId xmlns:a16="http://schemas.microsoft.com/office/drawing/2014/main" id="{E9BDDFAA-924C-B710-DE93-F0A577A84CDC}"/>
                </a:ext>
              </a:extLst>
            </p:cNvPr>
            <p:cNvSpPr/>
            <p:nvPr/>
          </p:nvSpPr>
          <p:spPr>
            <a:xfrm>
              <a:off x="4564911" y="3902149"/>
              <a:ext cx="2160000" cy="216000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a:extLst>
                <a:ext uri="{FF2B5EF4-FFF2-40B4-BE49-F238E27FC236}">
                  <a16:creationId xmlns:a16="http://schemas.microsoft.com/office/drawing/2014/main" id="{4199C3D3-155D-83BC-67AB-D1A1682864B3}"/>
                </a:ext>
              </a:extLst>
            </p:cNvPr>
            <p:cNvSpPr/>
            <p:nvPr/>
          </p:nvSpPr>
          <p:spPr>
            <a:xfrm>
              <a:off x="7683795" y="3902148"/>
              <a:ext cx="2160000" cy="216000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A2917972-CBCA-AC8F-CA86-3EBFB2F06669}"/>
                </a:ext>
              </a:extLst>
            </p:cNvPr>
            <p:cNvPicPr>
              <a:picLocks noChangeAspect="1"/>
            </p:cNvPicPr>
            <p:nvPr/>
          </p:nvPicPr>
          <p:blipFill rotWithShape="1">
            <a:blip r:embed="rId2"/>
            <a:srcRect t="8201"/>
            <a:stretch/>
          </p:blipFill>
          <p:spPr>
            <a:xfrm>
              <a:off x="1900642" y="4125306"/>
              <a:ext cx="1253671" cy="1483200"/>
            </a:xfrm>
            <a:prstGeom prst="rect">
              <a:avLst/>
            </a:prstGeom>
          </p:spPr>
        </p:pic>
        <p:pic>
          <p:nvPicPr>
            <p:cNvPr id="9" name="図 8">
              <a:extLst>
                <a:ext uri="{FF2B5EF4-FFF2-40B4-BE49-F238E27FC236}">
                  <a16:creationId xmlns:a16="http://schemas.microsoft.com/office/drawing/2014/main" id="{6593A821-744F-3AE5-B7E3-F5009A4803BD}"/>
                </a:ext>
              </a:extLst>
            </p:cNvPr>
            <p:cNvPicPr>
              <a:picLocks noChangeAspect="1"/>
            </p:cNvPicPr>
            <p:nvPr/>
          </p:nvPicPr>
          <p:blipFill>
            <a:blip r:embed="rId3"/>
            <a:stretch>
              <a:fillRect/>
            </a:stretch>
          </p:blipFill>
          <p:spPr>
            <a:xfrm>
              <a:off x="4946911" y="4178470"/>
              <a:ext cx="1393909" cy="1287774"/>
            </a:xfrm>
            <a:prstGeom prst="rect">
              <a:avLst/>
            </a:prstGeom>
          </p:spPr>
        </p:pic>
        <p:pic>
          <p:nvPicPr>
            <p:cNvPr id="10" name="図 9">
              <a:extLst>
                <a:ext uri="{FF2B5EF4-FFF2-40B4-BE49-F238E27FC236}">
                  <a16:creationId xmlns:a16="http://schemas.microsoft.com/office/drawing/2014/main" id="{CFF5E238-E8C6-7180-A85A-42B8F9AD34C9}"/>
                </a:ext>
              </a:extLst>
            </p:cNvPr>
            <p:cNvPicPr>
              <a:picLocks noChangeAspect="1"/>
            </p:cNvPicPr>
            <p:nvPr/>
          </p:nvPicPr>
          <p:blipFill>
            <a:blip r:embed="rId4"/>
            <a:stretch>
              <a:fillRect/>
            </a:stretch>
          </p:blipFill>
          <p:spPr>
            <a:xfrm>
              <a:off x="8212844" y="4178470"/>
              <a:ext cx="1101902" cy="1233471"/>
            </a:xfrm>
            <a:prstGeom prst="rect">
              <a:avLst/>
            </a:prstGeom>
          </p:spPr>
        </p:pic>
      </p:grpSp>
      <p:cxnSp>
        <p:nvCxnSpPr>
          <p:cNvPr id="13" name="直線矢印コネクタ 12">
            <a:extLst>
              <a:ext uri="{FF2B5EF4-FFF2-40B4-BE49-F238E27FC236}">
                <a16:creationId xmlns:a16="http://schemas.microsoft.com/office/drawing/2014/main" id="{E6752C03-9F5F-7482-E9C2-69814B827DC1}"/>
              </a:ext>
            </a:extLst>
          </p:cNvPr>
          <p:cNvCxnSpPr>
            <a:cxnSpLocks/>
          </p:cNvCxnSpPr>
          <p:nvPr/>
        </p:nvCxnSpPr>
        <p:spPr>
          <a:xfrm flipV="1">
            <a:off x="3062177" y="2679281"/>
            <a:ext cx="2335823" cy="1254766"/>
          </a:xfrm>
          <a:prstGeom prst="straightConnector1">
            <a:avLst/>
          </a:prstGeom>
          <a:ln w="28575">
            <a:solidFill>
              <a:srgbClr val="002060"/>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2109A1F5-B8E7-B1C3-375D-B8D60F502799}"/>
              </a:ext>
            </a:extLst>
          </p:cNvPr>
          <p:cNvCxnSpPr>
            <a:cxnSpLocks/>
          </p:cNvCxnSpPr>
          <p:nvPr/>
        </p:nvCxnSpPr>
        <p:spPr>
          <a:xfrm flipV="1">
            <a:off x="6077655" y="2679281"/>
            <a:ext cx="0" cy="1254766"/>
          </a:xfrm>
          <a:prstGeom prst="straightConnector1">
            <a:avLst/>
          </a:prstGeom>
          <a:ln w="28575">
            <a:solidFill>
              <a:srgbClr val="002060"/>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30F46E2-78DD-AD9B-E4A4-FA19A0961B5C}"/>
              </a:ext>
            </a:extLst>
          </p:cNvPr>
          <p:cNvCxnSpPr>
            <a:cxnSpLocks/>
          </p:cNvCxnSpPr>
          <p:nvPr/>
        </p:nvCxnSpPr>
        <p:spPr>
          <a:xfrm flipH="1" flipV="1">
            <a:off x="6757311" y="2679281"/>
            <a:ext cx="2457573" cy="1196353"/>
          </a:xfrm>
          <a:prstGeom prst="straightConnector1">
            <a:avLst/>
          </a:prstGeom>
          <a:ln w="28575">
            <a:solidFill>
              <a:srgbClr val="002060"/>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4" name="角丸四角形 13">
            <a:extLst>
              <a:ext uri="{FF2B5EF4-FFF2-40B4-BE49-F238E27FC236}">
                <a16:creationId xmlns:a16="http://schemas.microsoft.com/office/drawing/2014/main" id="{7CFD5EE3-93F0-7A3E-13A5-1614C9C7B886}"/>
              </a:ext>
            </a:extLst>
          </p:cNvPr>
          <p:cNvSpPr/>
          <p:nvPr/>
        </p:nvSpPr>
        <p:spPr>
          <a:xfrm>
            <a:off x="3273856" y="1605520"/>
            <a:ext cx="5601756" cy="77617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クラウド型</a:t>
            </a:r>
            <a:r>
              <a:rPr kumimoji="1" lang="en-US" altLang="ja-JP" sz="1600" dirty="0">
                <a:solidFill>
                  <a:schemeClr val="tx1">
                    <a:lumMod val="75000"/>
                    <a:lumOff val="25000"/>
                  </a:schemeClr>
                </a:solidFill>
                <a:latin typeface="Meiryo" panose="020B0604030504040204" pitchFamily="34" charset="-128"/>
                <a:ea typeface="Meiryo" panose="020B0604030504040204" pitchFamily="34" charset="-128"/>
              </a:rPr>
              <a:t> IT </a:t>
            </a: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資産管理ツール</a:t>
            </a:r>
          </a:p>
        </p:txBody>
      </p:sp>
      <p:grpSp>
        <p:nvGrpSpPr>
          <p:cNvPr id="22" name="グループ化 21">
            <a:extLst>
              <a:ext uri="{FF2B5EF4-FFF2-40B4-BE49-F238E27FC236}">
                <a16:creationId xmlns:a16="http://schemas.microsoft.com/office/drawing/2014/main" id="{E4D0D753-A572-A522-EB47-0C30F419463D}"/>
              </a:ext>
            </a:extLst>
          </p:cNvPr>
          <p:cNvGrpSpPr/>
          <p:nvPr/>
        </p:nvGrpSpPr>
        <p:grpSpPr>
          <a:xfrm>
            <a:off x="1307645" y="2832676"/>
            <a:ext cx="8987237" cy="751970"/>
            <a:chOff x="595263" y="2878588"/>
            <a:chExt cx="8987237" cy="751970"/>
          </a:xfrm>
        </p:grpSpPr>
        <p:grpSp>
          <p:nvGrpSpPr>
            <p:cNvPr id="23" name="グループ化 22">
              <a:extLst>
                <a:ext uri="{FF2B5EF4-FFF2-40B4-BE49-F238E27FC236}">
                  <a16:creationId xmlns:a16="http://schemas.microsoft.com/office/drawing/2014/main" id="{9E489B87-D5F9-6F6B-7F3F-EDF9CACB57B8}"/>
                </a:ext>
              </a:extLst>
            </p:cNvPr>
            <p:cNvGrpSpPr/>
            <p:nvPr/>
          </p:nvGrpSpPr>
          <p:grpSpPr>
            <a:xfrm>
              <a:off x="1184734" y="3007704"/>
              <a:ext cx="8397766" cy="493122"/>
              <a:chOff x="1184734" y="3007704"/>
              <a:chExt cx="8397766" cy="493122"/>
            </a:xfrm>
          </p:grpSpPr>
          <p:sp>
            <p:nvSpPr>
              <p:cNvPr id="25" name="角丸四角形 24">
                <a:extLst>
                  <a:ext uri="{FF2B5EF4-FFF2-40B4-BE49-F238E27FC236}">
                    <a16:creationId xmlns:a16="http://schemas.microsoft.com/office/drawing/2014/main" id="{1431F5BC-07FD-245D-DACE-F26A01AF85D4}"/>
                  </a:ext>
                </a:extLst>
              </p:cNvPr>
              <p:cNvSpPr/>
              <p:nvPr/>
            </p:nvSpPr>
            <p:spPr>
              <a:xfrm>
                <a:off x="1184734" y="3007704"/>
                <a:ext cx="8397766" cy="493122"/>
              </a:xfrm>
              <a:prstGeom prst="roundRect">
                <a:avLst/>
              </a:prstGeom>
              <a:solidFill>
                <a:srgbClr val="49B2D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4EE1068B-1697-1779-CF3A-1D564DAFF14C}"/>
                  </a:ext>
                </a:extLst>
              </p:cNvPr>
              <p:cNvSpPr txBox="1"/>
              <p:nvPr/>
            </p:nvSpPr>
            <p:spPr>
              <a:xfrm>
                <a:off x="1486240" y="3096016"/>
                <a:ext cx="1202830" cy="369332"/>
              </a:xfrm>
              <a:prstGeom prst="rect">
                <a:avLst/>
              </a:prstGeom>
              <a:noFill/>
            </p:spPr>
            <p:txBody>
              <a:bodyPr wrap="none" rtlCol="0">
                <a:spAutoFit/>
              </a:bodyPr>
              <a:lstStyle/>
              <a:p>
                <a:r>
                  <a:rPr kumimoji="1" lang="en-US" altLang="ja-JP" b="1" dirty="0">
                    <a:solidFill>
                      <a:srgbClr val="49B2D7"/>
                    </a:solidFill>
                    <a:latin typeface="Meiryo" panose="020B0604030504040204" pitchFamily="34" charset="-128"/>
                    <a:ea typeface="Meiryo" panose="020B0604030504040204" pitchFamily="34" charset="-128"/>
                  </a:rPr>
                  <a:t>Internet</a:t>
                </a:r>
                <a:endParaRPr kumimoji="1" lang="ja-JP" altLang="en-US" b="1">
                  <a:solidFill>
                    <a:srgbClr val="49B2D7"/>
                  </a:solidFill>
                  <a:latin typeface="Meiryo" panose="020B0604030504040204" pitchFamily="34" charset="-128"/>
                  <a:ea typeface="Meiryo" panose="020B0604030504040204" pitchFamily="34" charset="-128"/>
                </a:endParaRPr>
              </a:p>
            </p:txBody>
          </p:sp>
        </p:grpSp>
        <p:pic>
          <p:nvPicPr>
            <p:cNvPr id="24" name="図 23">
              <a:extLst>
                <a:ext uri="{FF2B5EF4-FFF2-40B4-BE49-F238E27FC236}">
                  <a16:creationId xmlns:a16="http://schemas.microsoft.com/office/drawing/2014/main" id="{58E50C65-2F0B-54F5-6429-E967903BEC37}"/>
                </a:ext>
              </a:extLst>
            </p:cNvPr>
            <p:cNvPicPr>
              <a:picLocks noChangeAspect="1"/>
            </p:cNvPicPr>
            <p:nvPr/>
          </p:nvPicPr>
          <p:blipFill rotWithShape="1">
            <a:blip r:embed="rId5"/>
            <a:srcRect r="36844"/>
            <a:stretch/>
          </p:blipFill>
          <p:spPr>
            <a:xfrm>
              <a:off x="595263" y="2878588"/>
              <a:ext cx="730278" cy="751970"/>
            </a:xfrm>
            <a:prstGeom prst="rect">
              <a:avLst/>
            </a:prstGeom>
          </p:spPr>
        </p:pic>
      </p:grpSp>
      <p:sp>
        <p:nvSpPr>
          <p:cNvPr id="27" name="テキスト ボックス 26">
            <a:extLst>
              <a:ext uri="{FF2B5EF4-FFF2-40B4-BE49-F238E27FC236}">
                <a16:creationId xmlns:a16="http://schemas.microsoft.com/office/drawing/2014/main" id="{E1FB3138-F17A-AE3D-A2ED-E41104D016FF}"/>
              </a:ext>
            </a:extLst>
          </p:cNvPr>
          <p:cNvSpPr txBox="1"/>
          <p:nvPr/>
        </p:nvSpPr>
        <p:spPr>
          <a:xfrm>
            <a:off x="2522497" y="5789705"/>
            <a:ext cx="902811" cy="372410"/>
          </a:xfrm>
          <a:prstGeom prst="rect">
            <a:avLst/>
          </a:prstGeom>
          <a:noFill/>
        </p:spPr>
        <p:txBody>
          <a:bodyPr wrap="none" rtlCol="0">
            <a:spAutoFit/>
          </a:bodyPr>
          <a:lstStyle/>
          <a:p>
            <a:pPr algn="ctr">
              <a:lnSpc>
                <a:spcPct val="140000"/>
              </a:lnSpc>
            </a:pPr>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オフィス</a:t>
            </a:r>
            <a:endPar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1454F6B8-BD39-2645-3FD7-00823D1D74FD}"/>
              </a:ext>
            </a:extLst>
          </p:cNvPr>
          <p:cNvSpPr txBox="1"/>
          <p:nvPr/>
        </p:nvSpPr>
        <p:spPr>
          <a:xfrm>
            <a:off x="5626249" y="5769016"/>
            <a:ext cx="902811" cy="372410"/>
          </a:xfrm>
          <a:prstGeom prst="rect">
            <a:avLst/>
          </a:prstGeom>
          <a:noFill/>
        </p:spPr>
        <p:txBody>
          <a:bodyPr wrap="none" rtlCol="0">
            <a:spAutoFit/>
          </a:bodyPr>
          <a:lstStyle/>
          <a:p>
            <a:pPr algn="ctr">
              <a:lnSpc>
                <a:spcPct val="140000"/>
              </a:lnSpc>
            </a:pPr>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在宅勤務</a:t>
            </a:r>
            <a:endPar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29" name="テキスト ボックス 28">
            <a:extLst>
              <a:ext uri="{FF2B5EF4-FFF2-40B4-BE49-F238E27FC236}">
                <a16:creationId xmlns:a16="http://schemas.microsoft.com/office/drawing/2014/main" id="{86DA8556-0508-D78A-4C3C-128629A01EC8}"/>
              </a:ext>
            </a:extLst>
          </p:cNvPr>
          <p:cNvSpPr txBox="1"/>
          <p:nvPr/>
        </p:nvSpPr>
        <p:spPr>
          <a:xfrm>
            <a:off x="8878394" y="5763495"/>
            <a:ext cx="723275" cy="372410"/>
          </a:xfrm>
          <a:prstGeom prst="rect">
            <a:avLst/>
          </a:prstGeom>
          <a:noFill/>
        </p:spPr>
        <p:txBody>
          <a:bodyPr wrap="none" rtlCol="0">
            <a:spAutoFit/>
          </a:bodyPr>
          <a:lstStyle/>
          <a:p>
            <a:pPr algn="ctr">
              <a:lnSpc>
                <a:spcPct val="140000"/>
              </a:lnSpc>
            </a:pPr>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移動中</a:t>
            </a:r>
            <a:endPar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8942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EB99A974-4429-1DA4-2D49-5B462778B2C9}"/>
              </a:ext>
            </a:extLst>
          </p:cNvPr>
          <p:cNvSpPr>
            <a:spLocks noGrp="1"/>
          </p:cNvSpPr>
          <p:nvPr>
            <p:ph type="body" sz="quarter" idx="15"/>
          </p:nvPr>
        </p:nvSpPr>
        <p:spPr>
          <a:xfrm>
            <a:off x="413588" y="269809"/>
            <a:ext cx="11074573" cy="291618"/>
          </a:xfrm>
        </p:spPr>
        <p:txBody>
          <a:bodyPr/>
          <a:lstStyle/>
          <a:p>
            <a:r>
              <a:rPr kumimoji="1" lang="ja-JP" altLang="en-US"/>
              <a:t>参考：コスト比較</a:t>
            </a:r>
          </a:p>
        </p:txBody>
      </p:sp>
      <p:graphicFrame>
        <p:nvGraphicFramePr>
          <p:cNvPr id="8" name="表 11">
            <a:extLst>
              <a:ext uri="{FF2B5EF4-FFF2-40B4-BE49-F238E27FC236}">
                <a16:creationId xmlns:a16="http://schemas.microsoft.com/office/drawing/2014/main" id="{910AF8CD-3C13-4976-2DC1-6215607B7936}"/>
              </a:ext>
            </a:extLst>
          </p:cNvPr>
          <p:cNvGraphicFramePr>
            <a:graphicFrameLocks noGrp="1"/>
          </p:cNvGraphicFramePr>
          <p:nvPr>
            <p:extLst>
              <p:ext uri="{D42A27DB-BD31-4B8C-83A1-F6EECF244321}">
                <p14:modId xmlns:p14="http://schemas.microsoft.com/office/powerpoint/2010/main" val="1405261106"/>
              </p:ext>
            </p:extLst>
          </p:nvPr>
        </p:nvGraphicFramePr>
        <p:xfrm>
          <a:off x="315464" y="746126"/>
          <a:ext cx="11561072" cy="1042416"/>
        </p:xfrm>
        <a:graphic>
          <a:graphicData uri="http://schemas.openxmlformats.org/drawingml/2006/table">
            <a:tbl>
              <a:tblPr firstRow="1" bandRow="1">
                <a:tableStyleId>{5940675A-B579-460E-94D1-54222C63F5DA}</a:tableStyleId>
              </a:tblPr>
              <a:tblGrid>
                <a:gridCol w="1215624">
                  <a:extLst>
                    <a:ext uri="{9D8B030D-6E8A-4147-A177-3AD203B41FA5}">
                      <a16:colId xmlns:a16="http://schemas.microsoft.com/office/drawing/2014/main" val="1724626188"/>
                    </a:ext>
                  </a:extLst>
                </a:gridCol>
                <a:gridCol w="10345448">
                  <a:extLst>
                    <a:ext uri="{9D8B030D-6E8A-4147-A177-3AD203B41FA5}">
                      <a16:colId xmlns:a16="http://schemas.microsoft.com/office/drawing/2014/main" val="1996449584"/>
                    </a:ext>
                  </a:extLst>
                </a:gridCol>
              </a:tblGrid>
              <a:tr h="426897">
                <a:tc>
                  <a:txBody>
                    <a:bodyPr/>
                    <a:lstStyle/>
                    <a:p>
                      <a:pPr algn="ctr">
                        <a:lnSpc>
                          <a:spcPct val="120000"/>
                        </a:lnSpc>
                      </a:pPr>
                      <a:r>
                        <a:rPr kumimoji="1" lang="en-US" altLang="ja-JP" sz="1200" dirty="0">
                          <a:solidFill>
                            <a:schemeClr val="bg1"/>
                          </a:solidFill>
                          <a:latin typeface="Meiryo" panose="020B0604030504040204" pitchFamily="34" charset="-128"/>
                          <a:ea typeface="Meiryo" panose="020B0604030504040204" pitchFamily="34" charset="-128"/>
                        </a:rPr>
                        <a:t>Point </a:t>
                      </a:r>
                      <a:r>
                        <a:rPr kumimoji="1" lang="ja-JP" altLang="en-US" sz="1200">
                          <a:solidFill>
                            <a:schemeClr val="bg1"/>
                          </a:solidFill>
                          <a:latin typeface="Meiryo" panose="020B0604030504040204" pitchFamily="34" charset="-128"/>
                          <a:ea typeface="Meiryo" panose="020B0604030504040204" pitchFamily="34" charset="-128"/>
                        </a:rPr>
                        <a:t>①</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solidFill>
                  </a:tcPr>
                </a:tc>
                <a:tc>
                  <a:txBody>
                    <a:bodyPr/>
                    <a:lstStyle/>
                    <a:p>
                      <a:pPr>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クラウド利用の最大のメリットは、ライセンス費用のみで常に最新バージョンが利用でき、さらにサーバー調達・構築・メンテナンスコストが削減できること。</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32650213"/>
                  </a:ext>
                </a:extLst>
              </a:tr>
              <a:tr h="426897">
                <a:tc>
                  <a:txBody>
                    <a:bodyPr/>
                    <a:lstStyle/>
                    <a:p>
                      <a:pPr algn="ctr">
                        <a:lnSpc>
                          <a:spcPct val="120000"/>
                        </a:lnSpc>
                      </a:pPr>
                      <a:r>
                        <a:rPr kumimoji="1" lang="en-US" altLang="ja-JP" sz="1200" dirty="0">
                          <a:solidFill>
                            <a:schemeClr val="bg1"/>
                          </a:solidFill>
                          <a:latin typeface="Meiryo" panose="020B0604030504040204" pitchFamily="34" charset="-128"/>
                          <a:ea typeface="Meiryo" panose="020B0604030504040204" pitchFamily="34" charset="-128"/>
                        </a:rPr>
                        <a:t>Point </a:t>
                      </a:r>
                      <a:r>
                        <a:rPr kumimoji="1" lang="ja-JP" altLang="en-US" sz="1200">
                          <a:solidFill>
                            <a:schemeClr val="bg1"/>
                          </a:solidFill>
                          <a:latin typeface="Meiryo" panose="020B0604030504040204" pitchFamily="34" charset="-128"/>
                          <a:ea typeface="Meiryo" panose="020B0604030504040204" pitchFamily="34" charset="-128"/>
                        </a:rPr>
                        <a:t>②</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solidFill>
                  </a:tcPr>
                </a:tc>
                <a:tc>
                  <a:txBody>
                    <a:bodyPr/>
                    <a:lstStyle/>
                    <a:p>
                      <a:pPr>
                        <a:lnSpc>
                          <a:spcPct val="120000"/>
                        </a:lnSpc>
                      </a:pPr>
                      <a:r>
                        <a:rPr kumimoji="1" lang="ja-JP" altLang="en-US" sz="1200" dirty="0">
                          <a:solidFill>
                            <a:schemeClr val="tx1">
                              <a:lumMod val="75000"/>
                              <a:lumOff val="25000"/>
                            </a:schemeClr>
                          </a:solidFill>
                          <a:latin typeface="Meiryo" panose="020B0604030504040204" pitchFamily="34" charset="-128"/>
                          <a:ea typeface="Meiryo" panose="020B0604030504040204" pitchFamily="34" charset="-128"/>
                        </a:rPr>
                        <a:t>ツールのライセンス費用はオンプレミス型が安価で、トータルでみるとオンプレミス型の方が価格面のメリットが出る場合がある。価格面・運用面の双方から、自社にとってどちらがメリットがあるか検討する必要がある。</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76183697"/>
                  </a:ext>
                </a:extLst>
              </a:tr>
            </a:tbl>
          </a:graphicData>
        </a:graphic>
      </p:graphicFrame>
      <p:graphicFrame>
        <p:nvGraphicFramePr>
          <p:cNvPr id="9" name="グラフ 8">
            <a:extLst>
              <a:ext uri="{FF2B5EF4-FFF2-40B4-BE49-F238E27FC236}">
                <a16:creationId xmlns:a16="http://schemas.microsoft.com/office/drawing/2014/main" id="{21E47A4E-642B-1A2F-666E-EB488B8DC75B}"/>
              </a:ext>
            </a:extLst>
          </p:cNvPr>
          <p:cNvGraphicFramePr/>
          <p:nvPr>
            <p:extLst>
              <p:ext uri="{D42A27DB-BD31-4B8C-83A1-F6EECF244321}">
                <p14:modId xmlns:p14="http://schemas.microsoft.com/office/powerpoint/2010/main" val="1112450948"/>
              </p:ext>
            </p:extLst>
          </p:nvPr>
        </p:nvGraphicFramePr>
        <p:xfrm>
          <a:off x="457467" y="2581862"/>
          <a:ext cx="5596492" cy="37550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7F13DB59-5A99-8730-7842-F3113372509C}"/>
              </a:ext>
            </a:extLst>
          </p:cNvPr>
          <p:cNvGraphicFramePr/>
          <p:nvPr>
            <p:extLst>
              <p:ext uri="{D42A27DB-BD31-4B8C-83A1-F6EECF244321}">
                <p14:modId xmlns:p14="http://schemas.microsoft.com/office/powerpoint/2010/main" val="3066251702"/>
              </p:ext>
            </p:extLst>
          </p:nvPr>
        </p:nvGraphicFramePr>
        <p:xfrm>
          <a:off x="6269316" y="2581862"/>
          <a:ext cx="5596492" cy="3755030"/>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C790C98E-4A98-A8A8-8467-22F60EE62458}"/>
              </a:ext>
            </a:extLst>
          </p:cNvPr>
          <p:cNvSpPr txBox="1"/>
          <p:nvPr/>
        </p:nvSpPr>
        <p:spPr>
          <a:xfrm>
            <a:off x="2028497" y="6304133"/>
            <a:ext cx="2904962" cy="261610"/>
          </a:xfrm>
          <a:prstGeom prst="rect">
            <a:avLst/>
          </a:prstGeom>
          <a:noFill/>
        </p:spPr>
        <p:txBody>
          <a:bodyPr wrap="none" rtlCol="0">
            <a:spAutoFit/>
          </a:bodyPr>
          <a:lstStyle/>
          <a:p>
            <a:r>
              <a:rPr kumimoji="1" lang="ja-JP" altLang="en-US" sz="1100" b="1">
                <a:solidFill>
                  <a:srgbClr val="0070C0"/>
                </a:solidFill>
                <a:latin typeface="Meiryo" panose="020B0604030504040204" pitchFamily="34" charset="-128"/>
                <a:ea typeface="Meiryo" panose="020B0604030504040204" pitchFamily="34" charset="-128"/>
              </a:rPr>
              <a:t>■</a:t>
            </a:r>
            <a:r>
              <a:rPr kumimoji="1" lang="en-US" altLang="ja-JP" sz="1100" b="1" dirty="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イニシャルコスト　</a:t>
            </a:r>
            <a:r>
              <a:rPr kumimoji="1" lang="ja-JP" altLang="en-US" sz="1100" b="1">
                <a:solidFill>
                  <a:schemeClr val="accent5">
                    <a:lumMod val="60000"/>
                    <a:lumOff val="40000"/>
                  </a:schemeClr>
                </a:solidFill>
                <a:latin typeface="Meiryo" panose="020B0604030504040204" pitchFamily="34" charset="-128"/>
                <a:ea typeface="Meiryo" panose="020B0604030504040204" pitchFamily="34" charset="-128"/>
              </a:rPr>
              <a:t>■</a:t>
            </a: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ランニングコスト</a:t>
            </a:r>
          </a:p>
        </p:txBody>
      </p:sp>
      <p:sp>
        <p:nvSpPr>
          <p:cNvPr id="12" name="テキスト ボックス 11">
            <a:extLst>
              <a:ext uri="{FF2B5EF4-FFF2-40B4-BE49-F238E27FC236}">
                <a16:creationId xmlns:a16="http://schemas.microsoft.com/office/drawing/2014/main" id="{000458FC-33BE-0C8E-398F-A480C84A24E9}"/>
              </a:ext>
            </a:extLst>
          </p:cNvPr>
          <p:cNvSpPr txBox="1"/>
          <p:nvPr/>
        </p:nvSpPr>
        <p:spPr>
          <a:xfrm>
            <a:off x="6942089" y="6325153"/>
            <a:ext cx="4496744" cy="261610"/>
          </a:xfrm>
          <a:prstGeom prst="rect">
            <a:avLst/>
          </a:prstGeom>
          <a:noFill/>
        </p:spPr>
        <p:txBody>
          <a:bodyPr wrap="none" rtlCol="0">
            <a:spAutoFit/>
          </a:bodyPr>
          <a:lstStyle/>
          <a:p>
            <a:r>
              <a:rPr kumimoji="1" lang="ja-JP" altLang="en-US" sz="1100" b="1">
                <a:solidFill>
                  <a:schemeClr val="accent3">
                    <a:lumMod val="75000"/>
                  </a:schemeClr>
                </a:solidFill>
                <a:latin typeface="Meiryo" panose="020B0604030504040204" pitchFamily="34" charset="-128"/>
                <a:ea typeface="Meiryo" panose="020B0604030504040204" pitchFamily="34" charset="-128"/>
              </a:rPr>
              <a:t>■</a:t>
            </a:r>
            <a:r>
              <a:rPr kumimoji="1" lang="en-US" altLang="ja-JP" sz="1100" b="1" dirty="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イニシャルコスト　</a:t>
            </a:r>
            <a:r>
              <a:rPr kumimoji="1" lang="ja-JP" altLang="en-US" sz="1100" b="1">
                <a:solidFill>
                  <a:schemeClr val="accent3"/>
                </a:solidFill>
                <a:latin typeface="Meiryo" panose="020B0604030504040204" pitchFamily="34" charset="-128"/>
                <a:ea typeface="Meiryo" panose="020B0604030504040204" pitchFamily="34" charset="-128"/>
              </a:rPr>
              <a:t>■</a:t>
            </a: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ランニングコスト　</a:t>
            </a:r>
            <a:r>
              <a:rPr kumimoji="1" lang="ja-JP" altLang="en-US" sz="1100" b="1">
                <a:solidFill>
                  <a:srgbClr val="C00000"/>
                </a:solidFill>
                <a:latin typeface="Meiryo" panose="020B0604030504040204" pitchFamily="34" charset="-128"/>
                <a:ea typeface="Meiryo" panose="020B0604030504040204" pitchFamily="34" charset="-128"/>
              </a:rPr>
              <a:t>■</a:t>
            </a:r>
            <a:r>
              <a:rPr kumimoji="1" lang="en-US" altLang="ja-JP" sz="1100" b="1" dirty="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b="1">
                <a:solidFill>
                  <a:schemeClr val="tx1">
                    <a:lumMod val="75000"/>
                    <a:lumOff val="25000"/>
                  </a:schemeClr>
                </a:solidFill>
                <a:latin typeface="Meiryo" panose="020B0604030504040204" pitchFamily="34" charset="-128"/>
                <a:ea typeface="Meiryo" panose="020B0604030504040204" pitchFamily="34" charset="-128"/>
              </a:rPr>
              <a:t>サーバー関連コスト</a:t>
            </a:r>
          </a:p>
        </p:txBody>
      </p:sp>
      <p:sp>
        <p:nvSpPr>
          <p:cNvPr id="13" name="矢印: 左右 20">
            <a:extLst>
              <a:ext uri="{FF2B5EF4-FFF2-40B4-BE49-F238E27FC236}">
                <a16:creationId xmlns:a16="http://schemas.microsoft.com/office/drawing/2014/main" id="{D133BC47-B53C-0CB2-84C2-098E29F6F452}"/>
              </a:ext>
            </a:extLst>
          </p:cNvPr>
          <p:cNvSpPr/>
          <p:nvPr/>
        </p:nvSpPr>
        <p:spPr>
          <a:xfrm>
            <a:off x="1502979" y="3887355"/>
            <a:ext cx="4320269" cy="705126"/>
          </a:xfrm>
          <a:prstGeom prst="leftRightArrow">
            <a:avLst>
              <a:gd name="adj1" fmla="val 61650"/>
              <a:gd name="adj2" fmla="val 36686"/>
            </a:avLst>
          </a:prstGeom>
          <a:solidFill>
            <a:srgbClr val="0070C0">
              <a:alpha val="25000"/>
            </a:srgbClr>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0070C0"/>
                </a:solidFill>
                <a:effectLst/>
                <a:uLnTx/>
                <a:uFillTx/>
                <a:latin typeface="Meiryo" panose="020B0604030504040204" pitchFamily="34" charset="-128"/>
                <a:ea typeface="Meiryo" panose="020B0604030504040204" pitchFamily="34" charset="-128"/>
              </a:rPr>
              <a:t>定額で常に</a:t>
            </a:r>
            <a:r>
              <a:rPr kumimoji="1" lang="ja-JP" altLang="en-US" sz="1400" b="1" i="0" u="sng" strike="noStrike" kern="0" cap="none" spc="0" normalizeH="0" baseline="0" noProof="0">
                <a:ln>
                  <a:noFill/>
                </a:ln>
                <a:solidFill>
                  <a:srgbClr val="0070C0"/>
                </a:solidFill>
                <a:effectLst/>
                <a:uLnTx/>
                <a:uFillTx/>
                <a:latin typeface="Meiryo" panose="020B0604030504040204" pitchFamily="34" charset="-128"/>
                <a:ea typeface="Meiryo" panose="020B0604030504040204" pitchFamily="34" charset="-128"/>
              </a:rPr>
              <a:t>最新バージョン</a:t>
            </a:r>
            <a:r>
              <a:rPr kumimoji="1" lang="ja-JP" altLang="en-US" sz="1400" b="1" i="0" u="none" strike="noStrike" kern="0" cap="none" spc="0" normalizeH="0" baseline="0" noProof="0">
                <a:ln>
                  <a:noFill/>
                </a:ln>
                <a:solidFill>
                  <a:srgbClr val="0070C0"/>
                </a:solidFill>
                <a:effectLst/>
                <a:uLnTx/>
                <a:uFillTx/>
                <a:latin typeface="Meiryo" panose="020B0604030504040204" pitchFamily="34" charset="-128"/>
                <a:ea typeface="Meiryo" panose="020B0604030504040204" pitchFamily="34" charset="-128"/>
              </a:rPr>
              <a:t>を利用可能</a:t>
            </a:r>
          </a:p>
        </p:txBody>
      </p:sp>
      <p:grpSp>
        <p:nvGrpSpPr>
          <p:cNvPr id="14" name="グループ化 13">
            <a:extLst>
              <a:ext uri="{FF2B5EF4-FFF2-40B4-BE49-F238E27FC236}">
                <a16:creationId xmlns:a16="http://schemas.microsoft.com/office/drawing/2014/main" id="{74813573-4137-2F22-80B0-F933383C2588}"/>
              </a:ext>
            </a:extLst>
          </p:cNvPr>
          <p:cNvGrpSpPr/>
          <p:nvPr/>
        </p:nvGrpSpPr>
        <p:grpSpPr>
          <a:xfrm>
            <a:off x="6533708" y="2427973"/>
            <a:ext cx="5065201" cy="3040361"/>
            <a:chOff x="6533708" y="2427973"/>
            <a:chExt cx="5065201" cy="3040361"/>
          </a:xfrm>
        </p:grpSpPr>
        <p:sp>
          <p:nvSpPr>
            <p:cNvPr id="15" name="正方形/長方形 14">
              <a:extLst>
                <a:ext uri="{FF2B5EF4-FFF2-40B4-BE49-F238E27FC236}">
                  <a16:creationId xmlns:a16="http://schemas.microsoft.com/office/drawing/2014/main" id="{4462B031-5448-742B-C98B-0FA76D4E0A73}"/>
                </a:ext>
              </a:extLst>
            </p:cNvPr>
            <p:cNvSpPr/>
            <p:nvPr/>
          </p:nvSpPr>
          <p:spPr>
            <a:xfrm>
              <a:off x="6533708" y="2427973"/>
              <a:ext cx="504000" cy="478502"/>
            </a:xfrm>
            <a:prstGeom prst="rect">
              <a:avLst/>
            </a:prstGeom>
            <a:pattFill prst="wdUpDiag">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196A7457-9A04-B3CA-D11F-99F8657A8724}"/>
                </a:ext>
              </a:extLst>
            </p:cNvPr>
            <p:cNvCxnSpPr>
              <a:cxnSpLocks/>
            </p:cNvCxnSpPr>
            <p:nvPr/>
          </p:nvCxnSpPr>
          <p:spPr>
            <a:xfrm flipH="1">
              <a:off x="7146669" y="2667224"/>
              <a:ext cx="78302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F23A550-EB66-6E74-C066-773D9326DDA0}"/>
                </a:ext>
              </a:extLst>
            </p:cNvPr>
            <p:cNvSpPr txBox="1"/>
            <p:nvPr/>
          </p:nvSpPr>
          <p:spPr>
            <a:xfrm>
              <a:off x="8036025" y="2529918"/>
              <a:ext cx="2026517" cy="307777"/>
            </a:xfrm>
            <a:prstGeom prst="rect">
              <a:avLst/>
            </a:prstGeom>
            <a:noFill/>
          </p:spPr>
          <p:txBody>
            <a:bodyPr wrap="none" rtlCol="0">
              <a:spAutoFit/>
            </a:bodyPr>
            <a:lstStyle/>
            <a:p>
              <a:r>
                <a:rPr kumimoji="1" lang="ja-JP" altLang="en-US" sz="1400" b="1">
                  <a:solidFill>
                    <a:srgbClr val="C00000"/>
                  </a:solidFill>
                  <a:latin typeface="Meiryo" panose="020B0604030504040204" pitchFamily="34" charset="-128"/>
                  <a:ea typeface="Meiryo" panose="020B0604030504040204" pitchFamily="34" charset="-128"/>
                </a:rPr>
                <a:t>サーバー調達費</a:t>
              </a:r>
              <a:r>
                <a:rPr kumimoji="1" lang="en-US" altLang="ja-JP" sz="1400" b="1" dirty="0">
                  <a:solidFill>
                    <a:srgbClr val="C00000"/>
                  </a:solidFill>
                  <a:latin typeface="Meiryo" panose="020B0604030504040204" pitchFamily="34" charset="-128"/>
                  <a:ea typeface="Meiryo" panose="020B0604030504040204" pitchFamily="34" charset="-128"/>
                </a:rPr>
                <a:t> / </a:t>
              </a:r>
              <a:r>
                <a:rPr kumimoji="1" lang="ja-JP" altLang="en-US" sz="1400" b="1">
                  <a:solidFill>
                    <a:srgbClr val="C00000"/>
                  </a:solidFill>
                  <a:latin typeface="Meiryo" panose="020B0604030504040204" pitchFamily="34" charset="-128"/>
                  <a:ea typeface="Meiryo" panose="020B0604030504040204" pitchFamily="34" charset="-128"/>
                </a:rPr>
                <a:t>構築</a:t>
              </a:r>
            </a:p>
          </p:txBody>
        </p:sp>
        <p:cxnSp>
          <p:nvCxnSpPr>
            <p:cNvPr id="18" name="直線矢印コネクタ 17">
              <a:extLst>
                <a:ext uri="{FF2B5EF4-FFF2-40B4-BE49-F238E27FC236}">
                  <a16:creationId xmlns:a16="http://schemas.microsoft.com/office/drawing/2014/main" id="{53B35BFB-8884-AA16-7B98-CD3226BED236}"/>
                </a:ext>
              </a:extLst>
            </p:cNvPr>
            <p:cNvCxnSpPr>
              <a:cxnSpLocks/>
            </p:cNvCxnSpPr>
            <p:nvPr/>
          </p:nvCxnSpPr>
          <p:spPr>
            <a:xfrm>
              <a:off x="8339912" y="4335653"/>
              <a:ext cx="0" cy="61109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D90037AF-C171-FB0A-120C-0ACA5167C6FD}"/>
                </a:ext>
              </a:extLst>
            </p:cNvPr>
            <p:cNvSpPr txBox="1"/>
            <p:nvPr/>
          </p:nvSpPr>
          <p:spPr>
            <a:xfrm>
              <a:off x="7349898" y="3770391"/>
              <a:ext cx="1980029" cy="594778"/>
            </a:xfrm>
            <a:prstGeom prst="rect">
              <a:avLst/>
            </a:prstGeom>
            <a:noFill/>
          </p:spPr>
          <p:txBody>
            <a:bodyPr wrap="none" rtlCol="0">
              <a:spAutoFit/>
            </a:bodyPr>
            <a:lstStyle/>
            <a:p>
              <a:pPr algn="ctr">
                <a:lnSpc>
                  <a:spcPct val="120000"/>
                </a:lnSpc>
              </a:pPr>
              <a:r>
                <a:rPr kumimoji="1" lang="ja-JP" altLang="en-US" sz="1400" b="1">
                  <a:solidFill>
                    <a:srgbClr val="C00000"/>
                  </a:solidFill>
                  <a:latin typeface="Meiryo" panose="020B0604030504040204" pitchFamily="34" charset="-128"/>
                  <a:ea typeface="Meiryo" panose="020B0604030504040204" pitchFamily="34" charset="-128"/>
                </a:rPr>
                <a:t>サーバーメンテナンス</a:t>
              </a:r>
              <a:endParaRPr kumimoji="1" lang="en-US" altLang="ja-JP" sz="1400" b="1" dirty="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400" b="1">
                  <a:solidFill>
                    <a:srgbClr val="C00000"/>
                  </a:solidFill>
                  <a:latin typeface="Meiryo" panose="020B0604030504040204" pitchFamily="34" charset="-128"/>
                  <a:ea typeface="Meiryo" panose="020B0604030504040204" pitchFamily="34" charset="-128"/>
                </a:rPr>
                <a:t>バージョンアップ作業</a:t>
              </a:r>
            </a:p>
          </p:txBody>
        </p:sp>
        <p:sp>
          <p:nvSpPr>
            <p:cNvPr id="20" name="正方形/長方形 19">
              <a:extLst>
                <a:ext uri="{FF2B5EF4-FFF2-40B4-BE49-F238E27FC236}">
                  <a16:creationId xmlns:a16="http://schemas.microsoft.com/office/drawing/2014/main" id="{A805B19F-900B-AFA4-238E-0C8EA658D5AB}"/>
                </a:ext>
              </a:extLst>
            </p:cNvPr>
            <p:cNvSpPr/>
            <p:nvPr/>
          </p:nvSpPr>
          <p:spPr>
            <a:xfrm>
              <a:off x="10351489" y="4343720"/>
              <a:ext cx="432000" cy="604059"/>
            </a:xfrm>
            <a:prstGeom prst="rect">
              <a:avLst/>
            </a:prstGeom>
            <a:pattFill prst="wdUpDiag">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カギ線コネクタ 20">
              <a:extLst>
                <a:ext uri="{FF2B5EF4-FFF2-40B4-BE49-F238E27FC236}">
                  <a16:creationId xmlns:a16="http://schemas.microsoft.com/office/drawing/2014/main" id="{43F1001F-43B3-4542-B3D1-AF6982B3C031}"/>
                </a:ext>
              </a:extLst>
            </p:cNvPr>
            <p:cNvCxnSpPr>
              <a:cxnSpLocks/>
              <a:stCxn id="17" idx="3"/>
              <a:endCxn id="20" idx="0"/>
            </p:cNvCxnSpPr>
            <p:nvPr/>
          </p:nvCxnSpPr>
          <p:spPr>
            <a:xfrm>
              <a:off x="10062542" y="2683807"/>
              <a:ext cx="504947" cy="1659913"/>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367D98B-7A95-A15B-6017-5BFFF74339B8}"/>
                </a:ext>
              </a:extLst>
            </p:cNvPr>
            <p:cNvSpPr/>
            <p:nvPr/>
          </p:nvSpPr>
          <p:spPr>
            <a:xfrm>
              <a:off x="7294183" y="4946743"/>
              <a:ext cx="4304726" cy="5215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a:extLst>
              <a:ext uri="{FF2B5EF4-FFF2-40B4-BE49-F238E27FC236}">
                <a16:creationId xmlns:a16="http://schemas.microsoft.com/office/drawing/2014/main" id="{139FB426-1F3B-DE73-C8BF-940115175A18}"/>
              </a:ext>
            </a:extLst>
          </p:cNvPr>
          <p:cNvSpPr txBox="1"/>
          <p:nvPr/>
        </p:nvSpPr>
        <p:spPr>
          <a:xfrm>
            <a:off x="1599969" y="2039812"/>
            <a:ext cx="3834704" cy="307777"/>
          </a:xfrm>
          <a:prstGeom prst="rect">
            <a:avLst/>
          </a:prstGeom>
          <a:noFill/>
        </p:spPr>
        <p:txBody>
          <a:bodyPr wrap="none" rtlCol="0">
            <a:spAutoFit/>
          </a:bodyPr>
          <a:lstStyle/>
          <a:p>
            <a:pPr algn="ctr"/>
            <a:r>
              <a:rPr kumimoji="1" lang="ja-JP" altLang="en-US" sz="1400" b="1">
                <a:solidFill>
                  <a:schemeClr val="accent1"/>
                </a:solidFill>
                <a:latin typeface="Meiryo" panose="020B0604030504040204" pitchFamily="34" charset="-128"/>
                <a:ea typeface="Meiryo" panose="020B0604030504040204" pitchFamily="34" charset="-128"/>
              </a:rPr>
              <a:t>＜エンドポイントマネージャー</a:t>
            </a:r>
            <a:r>
              <a:rPr kumimoji="1" lang="en-US" altLang="ja-JP" sz="1400" b="1" dirty="0">
                <a:solidFill>
                  <a:schemeClr val="accent1"/>
                </a:solidFill>
                <a:latin typeface="Meiryo" panose="020B0604030504040204" pitchFamily="34" charset="-128"/>
                <a:ea typeface="Meiryo" panose="020B0604030504040204" pitchFamily="34" charset="-128"/>
              </a:rPr>
              <a:t> </a:t>
            </a:r>
            <a:r>
              <a:rPr kumimoji="1" lang="ja-JP" altLang="en-US" sz="1400" b="1">
                <a:solidFill>
                  <a:schemeClr val="accent1"/>
                </a:solidFill>
                <a:latin typeface="Meiryo" panose="020B0604030504040204" pitchFamily="34" charset="-128"/>
                <a:ea typeface="Meiryo" panose="020B0604030504040204" pitchFamily="34" charset="-128"/>
              </a:rPr>
              <a:t>クラウド版＞</a:t>
            </a:r>
          </a:p>
        </p:txBody>
      </p:sp>
      <p:sp>
        <p:nvSpPr>
          <p:cNvPr id="24" name="テキスト ボックス 23">
            <a:extLst>
              <a:ext uri="{FF2B5EF4-FFF2-40B4-BE49-F238E27FC236}">
                <a16:creationId xmlns:a16="http://schemas.microsoft.com/office/drawing/2014/main" id="{AAD19DDC-1989-4638-1CA9-81236E6D5A9F}"/>
              </a:ext>
            </a:extLst>
          </p:cNvPr>
          <p:cNvSpPr txBox="1"/>
          <p:nvPr/>
        </p:nvSpPr>
        <p:spPr>
          <a:xfrm>
            <a:off x="8537411" y="2029179"/>
            <a:ext cx="1980029" cy="307777"/>
          </a:xfrm>
          <a:prstGeom prst="rect">
            <a:avLst/>
          </a:prstGeom>
          <a:noFill/>
        </p:spPr>
        <p:txBody>
          <a:bodyPr wrap="none" rtlCol="0">
            <a:spAutoFit/>
          </a:bodyPr>
          <a:lstStyle/>
          <a:p>
            <a:pPr algn="ctr"/>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＜オンプレミス製品＞</a:t>
            </a:r>
          </a:p>
        </p:txBody>
      </p:sp>
    </p:spTree>
    <p:extLst>
      <p:ext uri="{BB962C8B-B14F-4D97-AF65-F5344CB8AC3E}">
        <p14:creationId xmlns:p14="http://schemas.microsoft.com/office/powerpoint/2010/main" val="20505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0B761EF9-8222-3F8A-EC47-1A62285FC7F1}"/>
              </a:ext>
            </a:extLst>
          </p:cNvPr>
          <p:cNvSpPr>
            <a:spLocks noGrp="1"/>
          </p:cNvSpPr>
          <p:nvPr>
            <p:ph type="body" sz="quarter" idx="15"/>
          </p:nvPr>
        </p:nvSpPr>
        <p:spPr>
          <a:xfrm>
            <a:off x="413588" y="269809"/>
            <a:ext cx="11074573" cy="291618"/>
          </a:xfrm>
        </p:spPr>
        <p:txBody>
          <a:bodyPr/>
          <a:lstStyle/>
          <a:p>
            <a:r>
              <a:rPr kumimoji="1" lang="ja-JP" altLang="en-US"/>
              <a:t>クラウド型</a:t>
            </a:r>
            <a:r>
              <a:rPr kumimoji="1" lang="en-US" altLang="ja-JP" dirty="0"/>
              <a:t> IT </a:t>
            </a:r>
            <a:r>
              <a:rPr kumimoji="1" lang="ja-JP" altLang="en-US"/>
              <a:t>資産管理ツールの選定ポイント</a:t>
            </a:r>
          </a:p>
        </p:txBody>
      </p:sp>
      <p:sp>
        <p:nvSpPr>
          <p:cNvPr id="2" name="テキスト プレースホルダー 1">
            <a:extLst>
              <a:ext uri="{FF2B5EF4-FFF2-40B4-BE49-F238E27FC236}">
                <a16:creationId xmlns:a16="http://schemas.microsoft.com/office/drawing/2014/main" id="{40E24B7F-D84D-1935-C7CA-183B02ED2738}"/>
              </a:ext>
            </a:extLst>
          </p:cNvPr>
          <p:cNvSpPr>
            <a:spLocks noGrp="1"/>
          </p:cNvSpPr>
          <p:nvPr>
            <p:ph type="body" sz="quarter" idx="11"/>
          </p:nvPr>
        </p:nvSpPr>
        <p:spPr/>
        <p:txBody>
          <a:bodyPr/>
          <a:lstStyle/>
          <a:p>
            <a:r>
              <a:rPr lang="ja-JP" altLang="en-US"/>
              <a:t>時代の流れはクラウド型。クラウド型ツールを検討する際に、確認すべきポイント。</a:t>
            </a:r>
            <a:endParaRPr lang="ja-JP" altLang="en-US" dirty="0"/>
          </a:p>
        </p:txBody>
      </p:sp>
      <p:grpSp>
        <p:nvGrpSpPr>
          <p:cNvPr id="26" name="グループ化 25">
            <a:extLst>
              <a:ext uri="{FF2B5EF4-FFF2-40B4-BE49-F238E27FC236}">
                <a16:creationId xmlns:a16="http://schemas.microsoft.com/office/drawing/2014/main" id="{9243793A-B9EA-F0C4-D1EA-214BD0B0F7CD}"/>
              </a:ext>
            </a:extLst>
          </p:cNvPr>
          <p:cNvGrpSpPr/>
          <p:nvPr/>
        </p:nvGrpSpPr>
        <p:grpSpPr>
          <a:xfrm>
            <a:off x="1196336" y="1425156"/>
            <a:ext cx="9799329" cy="4851804"/>
            <a:chOff x="708261" y="1425156"/>
            <a:chExt cx="9799329" cy="4851804"/>
          </a:xfrm>
        </p:grpSpPr>
        <p:sp>
          <p:nvSpPr>
            <p:cNvPr id="6" name="正方形/長方形 5">
              <a:extLst>
                <a:ext uri="{FF2B5EF4-FFF2-40B4-BE49-F238E27FC236}">
                  <a16:creationId xmlns:a16="http://schemas.microsoft.com/office/drawing/2014/main" id="{F9AD14A2-032F-81D4-AEA5-2C02C929CB28}"/>
                </a:ext>
              </a:extLst>
            </p:cNvPr>
            <p:cNvSpPr/>
            <p:nvPr/>
          </p:nvSpPr>
          <p:spPr>
            <a:xfrm>
              <a:off x="708261" y="1425156"/>
              <a:ext cx="4787704" cy="233561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C190F95-3D8C-D880-B45F-C86CB0DDC316}"/>
                </a:ext>
              </a:extLst>
            </p:cNvPr>
            <p:cNvSpPr/>
            <p:nvPr/>
          </p:nvSpPr>
          <p:spPr>
            <a:xfrm>
              <a:off x="893134" y="1594879"/>
              <a:ext cx="4423829" cy="1995301"/>
            </a:xfrm>
            <a:prstGeom prst="rect">
              <a:avLst/>
            </a:prstGeom>
            <a:solidFill>
              <a:schemeClr val="bg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2">
              <a:extLst>
                <a:ext uri="{FF2B5EF4-FFF2-40B4-BE49-F238E27FC236}">
                  <a16:creationId xmlns:a16="http://schemas.microsoft.com/office/drawing/2014/main" id="{0E3D67C4-53AE-A776-2A36-5CB351D485D5}"/>
                </a:ext>
              </a:extLst>
            </p:cNvPr>
            <p:cNvSpPr txBox="1">
              <a:spLocks/>
            </p:cNvSpPr>
            <p:nvPr/>
          </p:nvSpPr>
          <p:spPr>
            <a:xfrm>
              <a:off x="1577432" y="1775445"/>
              <a:ext cx="3162527" cy="372410"/>
            </a:xfrm>
            <a:prstGeom prst="rect">
              <a:avLst/>
            </a:prstGeom>
          </p:spPr>
          <p:txBody>
            <a:bodyPr wrap="square" anchor="ctr"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r>
                <a:rPr lang="ja-JP" altLang="en-US" sz="1400" b="1" dirty="0">
                  <a:solidFill>
                    <a:schemeClr val="bg2">
                      <a:lumMod val="50000"/>
                    </a:schemeClr>
                  </a:solidFill>
                </a:rPr>
                <a:t>利用したい機能があるか</a:t>
              </a:r>
              <a:endParaRPr lang="en-US" sz="1400" b="1" dirty="0">
                <a:solidFill>
                  <a:schemeClr val="bg2">
                    <a:lumMod val="50000"/>
                  </a:schemeClr>
                </a:solidFill>
              </a:endParaRPr>
            </a:p>
          </p:txBody>
        </p:sp>
        <p:sp>
          <p:nvSpPr>
            <p:cNvPr id="9" name="テキスト プレースホルダー 3">
              <a:extLst>
                <a:ext uri="{FF2B5EF4-FFF2-40B4-BE49-F238E27FC236}">
                  <a16:creationId xmlns:a16="http://schemas.microsoft.com/office/drawing/2014/main" id="{F217830E-B93A-88D2-1025-FB853416FC7C}"/>
                </a:ext>
              </a:extLst>
            </p:cNvPr>
            <p:cNvSpPr txBox="1">
              <a:spLocks/>
            </p:cNvSpPr>
            <p:nvPr/>
          </p:nvSpPr>
          <p:spPr>
            <a:xfrm>
              <a:off x="1106422" y="2288207"/>
              <a:ext cx="4071633" cy="1107996"/>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2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en-US" altLang="ja-JP" dirty="0"/>
                <a:t>IT </a:t>
              </a:r>
              <a:r>
                <a:rPr lang="ja-JP" altLang="en-US"/>
                <a:t>資産管理・セキュリティ・操作ログ管理など自社にとって必要な機能が揃っているか。オンプレミス型の</a:t>
              </a:r>
              <a:r>
                <a:rPr lang="en-US" altLang="ja-JP" dirty="0"/>
                <a:t> IT </a:t>
              </a:r>
              <a:r>
                <a:rPr lang="ja-JP" altLang="en-US"/>
                <a:t>資産管理ツールと比較して、機能が十分ではない可能性があるので、必ず確認しましょう。</a:t>
              </a:r>
              <a:endParaRPr lang="en-US" dirty="0"/>
            </a:p>
          </p:txBody>
        </p:sp>
        <p:pic>
          <p:nvPicPr>
            <p:cNvPr id="10" name="グラフィックス 9" descr="バッジ: チェックマーク 1 単色塗りつぶし">
              <a:extLst>
                <a:ext uri="{FF2B5EF4-FFF2-40B4-BE49-F238E27FC236}">
                  <a16:creationId xmlns:a16="http://schemas.microsoft.com/office/drawing/2014/main" id="{09FEAF68-4FB7-0FD4-9EA6-1AEB7AEC84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055" y="1762284"/>
              <a:ext cx="398732" cy="398732"/>
            </a:xfrm>
            <a:prstGeom prst="rect">
              <a:avLst/>
            </a:prstGeom>
          </p:spPr>
        </p:pic>
        <p:sp>
          <p:nvSpPr>
            <p:cNvPr id="11" name="正方形/長方形 10">
              <a:extLst>
                <a:ext uri="{FF2B5EF4-FFF2-40B4-BE49-F238E27FC236}">
                  <a16:creationId xmlns:a16="http://schemas.microsoft.com/office/drawing/2014/main" id="{D982A462-FAD1-AF17-A44D-4283169A002C}"/>
                </a:ext>
              </a:extLst>
            </p:cNvPr>
            <p:cNvSpPr/>
            <p:nvPr/>
          </p:nvSpPr>
          <p:spPr>
            <a:xfrm>
              <a:off x="5719886" y="1425156"/>
              <a:ext cx="4787704" cy="233561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BFF6A4D-1567-8CCD-E51D-6BC973EBFFA3}"/>
                </a:ext>
              </a:extLst>
            </p:cNvPr>
            <p:cNvSpPr/>
            <p:nvPr/>
          </p:nvSpPr>
          <p:spPr>
            <a:xfrm>
              <a:off x="5904759" y="1594879"/>
              <a:ext cx="4423829" cy="1995301"/>
            </a:xfrm>
            <a:prstGeom prst="rect">
              <a:avLst/>
            </a:prstGeom>
            <a:solidFill>
              <a:schemeClr val="bg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2">
              <a:extLst>
                <a:ext uri="{FF2B5EF4-FFF2-40B4-BE49-F238E27FC236}">
                  <a16:creationId xmlns:a16="http://schemas.microsoft.com/office/drawing/2014/main" id="{DB1DBB0F-72AC-8ADD-EF0B-CBAB3E9D974E}"/>
                </a:ext>
              </a:extLst>
            </p:cNvPr>
            <p:cNvSpPr txBox="1">
              <a:spLocks/>
            </p:cNvSpPr>
            <p:nvPr/>
          </p:nvSpPr>
          <p:spPr>
            <a:xfrm>
              <a:off x="6589057" y="1775445"/>
              <a:ext cx="3600623" cy="372410"/>
            </a:xfrm>
            <a:prstGeom prst="rect">
              <a:avLst/>
            </a:prstGeom>
          </p:spPr>
          <p:txBody>
            <a:bodyPr wrap="square" anchor="ctr"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r>
                <a:rPr lang="ja-JP" altLang="en-US" sz="1400" b="1">
                  <a:solidFill>
                    <a:schemeClr val="bg2">
                      <a:lumMod val="50000"/>
                    </a:schemeClr>
                  </a:solidFill>
                </a:rPr>
                <a:t>操作ログなど取得したデータの保存期間</a:t>
              </a:r>
            </a:p>
          </p:txBody>
        </p:sp>
        <p:sp>
          <p:nvSpPr>
            <p:cNvPr id="14" name="テキスト プレースホルダー 3">
              <a:extLst>
                <a:ext uri="{FF2B5EF4-FFF2-40B4-BE49-F238E27FC236}">
                  <a16:creationId xmlns:a16="http://schemas.microsoft.com/office/drawing/2014/main" id="{97ECC8EB-C8E3-D579-F44E-67191AFD0F1B}"/>
                </a:ext>
              </a:extLst>
            </p:cNvPr>
            <p:cNvSpPr txBox="1">
              <a:spLocks/>
            </p:cNvSpPr>
            <p:nvPr/>
          </p:nvSpPr>
          <p:spPr>
            <a:xfrm>
              <a:off x="6118047" y="2288207"/>
              <a:ext cx="4071633" cy="849463"/>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2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ja-JP" altLang="en-US"/>
                <a:t>インシデント発生時に、データの保存期間が過ぎていて調査ができなかった、ということにならないよう確認しておきましょう。</a:t>
              </a:r>
            </a:p>
          </p:txBody>
        </p:sp>
        <p:pic>
          <p:nvPicPr>
            <p:cNvPr id="15" name="グラフィックス 14" descr="バッジ: チェックマーク 1 単色塗りつぶし">
              <a:extLst>
                <a:ext uri="{FF2B5EF4-FFF2-40B4-BE49-F238E27FC236}">
                  <a16:creationId xmlns:a16="http://schemas.microsoft.com/office/drawing/2014/main" id="{284991AC-268B-3180-C3EF-8519D39DBD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8680" y="1762284"/>
              <a:ext cx="398732" cy="398732"/>
            </a:xfrm>
            <a:prstGeom prst="rect">
              <a:avLst/>
            </a:prstGeom>
          </p:spPr>
        </p:pic>
        <p:sp>
          <p:nvSpPr>
            <p:cNvPr id="16" name="正方形/長方形 15">
              <a:extLst>
                <a:ext uri="{FF2B5EF4-FFF2-40B4-BE49-F238E27FC236}">
                  <a16:creationId xmlns:a16="http://schemas.microsoft.com/office/drawing/2014/main" id="{3F2309F8-945E-97C5-2134-97488EA6B045}"/>
                </a:ext>
              </a:extLst>
            </p:cNvPr>
            <p:cNvSpPr/>
            <p:nvPr/>
          </p:nvSpPr>
          <p:spPr>
            <a:xfrm>
              <a:off x="708261" y="3941341"/>
              <a:ext cx="4787704" cy="233561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5B63A5C-70A8-2B85-9E6F-8AFB7B82A641}"/>
                </a:ext>
              </a:extLst>
            </p:cNvPr>
            <p:cNvSpPr/>
            <p:nvPr/>
          </p:nvSpPr>
          <p:spPr>
            <a:xfrm>
              <a:off x="893134" y="4111064"/>
              <a:ext cx="4423829" cy="1995301"/>
            </a:xfrm>
            <a:prstGeom prst="rect">
              <a:avLst/>
            </a:prstGeom>
            <a:solidFill>
              <a:schemeClr val="bg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2">
              <a:extLst>
                <a:ext uri="{FF2B5EF4-FFF2-40B4-BE49-F238E27FC236}">
                  <a16:creationId xmlns:a16="http://schemas.microsoft.com/office/drawing/2014/main" id="{1C44575F-D695-EBCC-B790-D04EC7FAC51F}"/>
                </a:ext>
              </a:extLst>
            </p:cNvPr>
            <p:cNvSpPr txBox="1">
              <a:spLocks/>
            </p:cNvSpPr>
            <p:nvPr/>
          </p:nvSpPr>
          <p:spPr>
            <a:xfrm>
              <a:off x="1577432" y="4291630"/>
              <a:ext cx="3162527" cy="372410"/>
            </a:xfrm>
            <a:prstGeom prst="rect">
              <a:avLst/>
            </a:prstGeom>
          </p:spPr>
          <p:txBody>
            <a:bodyPr wrap="square" anchor="ctr"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r>
                <a:rPr lang="ja-JP" altLang="en-US" sz="1400" b="1">
                  <a:solidFill>
                    <a:schemeClr val="bg2">
                      <a:lumMod val="50000"/>
                    </a:schemeClr>
                  </a:solidFill>
                </a:rPr>
                <a:t>コスト</a:t>
              </a:r>
              <a:endParaRPr lang="en-US" sz="1400" b="1" dirty="0">
                <a:solidFill>
                  <a:schemeClr val="bg2">
                    <a:lumMod val="50000"/>
                  </a:schemeClr>
                </a:solidFill>
              </a:endParaRPr>
            </a:p>
          </p:txBody>
        </p:sp>
        <p:sp>
          <p:nvSpPr>
            <p:cNvPr id="19" name="テキスト プレースホルダー 3">
              <a:extLst>
                <a:ext uri="{FF2B5EF4-FFF2-40B4-BE49-F238E27FC236}">
                  <a16:creationId xmlns:a16="http://schemas.microsoft.com/office/drawing/2014/main" id="{A4E87E33-0386-E973-0E2C-070B8BF2B898}"/>
                </a:ext>
              </a:extLst>
            </p:cNvPr>
            <p:cNvSpPr txBox="1">
              <a:spLocks/>
            </p:cNvSpPr>
            <p:nvPr/>
          </p:nvSpPr>
          <p:spPr>
            <a:xfrm>
              <a:off x="1106422" y="4804392"/>
              <a:ext cx="4071633" cy="1107996"/>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2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ja-JP" altLang="en-US"/>
                <a:t>一般的にクラウド製品はオンプレミス製品と比較してもコストが高くなります。自社がクラウド型の </a:t>
              </a:r>
              <a:r>
                <a:rPr lang="en-US" altLang="ja-JP" dirty="0"/>
                <a:t>IT </a:t>
              </a:r>
              <a:r>
                <a:rPr lang="ja-JP" altLang="en-US"/>
                <a:t>資産管理ツールを導入することで生まれるメリットとコストを照らし合わせて検討しましょう。</a:t>
              </a:r>
            </a:p>
          </p:txBody>
        </p:sp>
        <p:pic>
          <p:nvPicPr>
            <p:cNvPr id="20" name="グラフィックス 19" descr="バッジ: チェックマーク 1 単色塗りつぶし">
              <a:extLst>
                <a:ext uri="{FF2B5EF4-FFF2-40B4-BE49-F238E27FC236}">
                  <a16:creationId xmlns:a16="http://schemas.microsoft.com/office/drawing/2014/main" id="{7779662A-CAAC-6BFA-253E-8F07C0E1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055" y="4278469"/>
              <a:ext cx="398732" cy="398732"/>
            </a:xfrm>
            <a:prstGeom prst="rect">
              <a:avLst/>
            </a:prstGeom>
          </p:spPr>
        </p:pic>
        <p:sp>
          <p:nvSpPr>
            <p:cNvPr id="21" name="正方形/長方形 20">
              <a:extLst>
                <a:ext uri="{FF2B5EF4-FFF2-40B4-BE49-F238E27FC236}">
                  <a16:creationId xmlns:a16="http://schemas.microsoft.com/office/drawing/2014/main" id="{73A35516-2104-C46A-767E-5B2AC67B5102}"/>
                </a:ext>
              </a:extLst>
            </p:cNvPr>
            <p:cNvSpPr/>
            <p:nvPr/>
          </p:nvSpPr>
          <p:spPr>
            <a:xfrm>
              <a:off x="5719886" y="3941341"/>
              <a:ext cx="4787704" cy="233561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2F17C4F3-86B4-764B-CF27-378949E9EF56}"/>
                </a:ext>
              </a:extLst>
            </p:cNvPr>
            <p:cNvSpPr/>
            <p:nvPr/>
          </p:nvSpPr>
          <p:spPr>
            <a:xfrm>
              <a:off x="5904759" y="4111064"/>
              <a:ext cx="4423829" cy="1995301"/>
            </a:xfrm>
            <a:prstGeom prst="rect">
              <a:avLst/>
            </a:prstGeom>
            <a:solidFill>
              <a:schemeClr val="bg1"/>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2">
              <a:extLst>
                <a:ext uri="{FF2B5EF4-FFF2-40B4-BE49-F238E27FC236}">
                  <a16:creationId xmlns:a16="http://schemas.microsoft.com/office/drawing/2014/main" id="{D9ADD6F6-F3A6-13CB-A9DE-E51C6909EC44}"/>
                </a:ext>
              </a:extLst>
            </p:cNvPr>
            <p:cNvSpPr txBox="1">
              <a:spLocks/>
            </p:cNvSpPr>
            <p:nvPr/>
          </p:nvSpPr>
          <p:spPr>
            <a:xfrm>
              <a:off x="6589057" y="4291630"/>
              <a:ext cx="3600623" cy="372410"/>
            </a:xfrm>
            <a:prstGeom prst="rect">
              <a:avLst/>
            </a:prstGeom>
          </p:spPr>
          <p:txBody>
            <a:bodyPr wrap="square" anchor="ctr"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r>
                <a:rPr lang="ja-JP" altLang="en-US" sz="1400" b="1">
                  <a:solidFill>
                    <a:schemeClr val="bg2">
                      <a:lumMod val="50000"/>
                    </a:schemeClr>
                  </a:solidFill>
                </a:rPr>
                <a:t>サポート体制</a:t>
              </a:r>
            </a:p>
          </p:txBody>
        </p:sp>
        <p:sp>
          <p:nvSpPr>
            <p:cNvPr id="24" name="テキスト プレースホルダー 3">
              <a:extLst>
                <a:ext uri="{FF2B5EF4-FFF2-40B4-BE49-F238E27FC236}">
                  <a16:creationId xmlns:a16="http://schemas.microsoft.com/office/drawing/2014/main" id="{FD32EB08-1850-85DB-F26C-F85E260BDF73}"/>
                </a:ext>
              </a:extLst>
            </p:cNvPr>
            <p:cNvSpPr txBox="1">
              <a:spLocks/>
            </p:cNvSpPr>
            <p:nvPr/>
          </p:nvSpPr>
          <p:spPr>
            <a:xfrm>
              <a:off x="6118047" y="4804392"/>
              <a:ext cx="4071633" cy="849463"/>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2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ja-JP" altLang="en-US"/>
                <a:t>問い合わせの手段が複数用意されているか。製品によっては、問い合わせ手段がメールのみということもあるので、電話対応などもしてもらえるのか確認しましょう。</a:t>
              </a:r>
            </a:p>
          </p:txBody>
        </p:sp>
        <p:pic>
          <p:nvPicPr>
            <p:cNvPr id="25" name="グラフィックス 24" descr="バッジ: チェックマーク 1 単色塗りつぶし">
              <a:extLst>
                <a:ext uri="{FF2B5EF4-FFF2-40B4-BE49-F238E27FC236}">
                  <a16:creationId xmlns:a16="http://schemas.microsoft.com/office/drawing/2014/main" id="{E4D3AE7C-BBED-256B-0C79-39C9FD4EE3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8680" y="4278469"/>
              <a:ext cx="398732" cy="398732"/>
            </a:xfrm>
            <a:prstGeom prst="rect">
              <a:avLst/>
            </a:prstGeom>
          </p:spPr>
        </p:pic>
      </p:grpSp>
    </p:spTree>
    <p:extLst>
      <p:ext uri="{BB962C8B-B14F-4D97-AF65-F5344CB8AC3E}">
        <p14:creationId xmlns:p14="http://schemas.microsoft.com/office/powerpoint/2010/main" val="3811408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DD4AC5EE-6EDD-E6E5-6831-7D04039CACC5}"/>
              </a:ext>
            </a:extLst>
          </p:cNvPr>
          <p:cNvSpPr>
            <a:spLocks noGrp="1"/>
          </p:cNvSpPr>
          <p:nvPr>
            <p:ph type="body" sz="quarter" idx="14"/>
          </p:nvPr>
        </p:nvSpPr>
        <p:spPr>
          <a:xfrm>
            <a:off x="643242" y="1681977"/>
            <a:ext cx="9469693" cy="348557"/>
          </a:xfrm>
        </p:spPr>
        <p:txBody>
          <a:bodyPr/>
          <a:lstStyle/>
          <a:p>
            <a:r>
              <a:rPr lang="ja-JP" altLang="en-US"/>
              <a:t>オンプレミス型、クラウド型から選べる</a:t>
            </a:r>
            <a:r>
              <a:rPr lang="en-US" altLang="ja-JP" dirty="0"/>
              <a:t> LANSCOPE </a:t>
            </a:r>
            <a:r>
              <a:rPr lang="ja-JP" altLang="en-US"/>
              <a:t>エンドポイントマネージャー</a:t>
            </a:r>
          </a:p>
        </p:txBody>
      </p:sp>
    </p:spTree>
    <p:extLst>
      <p:ext uri="{BB962C8B-B14F-4D97-AF65-F5344CB8AC3E}">
        <p14:creationId xmlns:p14="http://schemas.microsoft.com/office/powerpoint/2010/main" val="281577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30146219-B71B-A64E-ACE1-A53BF3B82556}"/>
              </a:ext>
            </a:extLst>
          </p:cNvPr>
          <p:cNvSpPr>
            <a:spLocks noGrp="1"/>
          </p:cNvSpPr>
          <p:nvPr>
            <p:ph type="body" sz="quarter" idx="15"/>
          </p:nvPr>
        </p:nvSpPr>
        <p:spPr>
          <a:xfrm>
            <a:off x="413588" y="269809"/>
            <a:ext cx="11074573" cy="291618"/>
          </a:xfrm>
        </p:spPr>
        <p:txBody>
          <a:bodyPr/>
          <a:lstStyle/>
          <a:p>
            <a:r>
              <a:rPr lang="en-US" altLang="ja-JP" dirty="0"/>
              <a:t>LANSCOPE </a:t>
            </a:r>
            <a:r>
              <a:rPr lang="ja-JP" altLang="en-US"/>
              <a:t>エンドポイントマネージャー</a:t>
            </a:r>
            <a:r>
              <a:rPr lang="en-US" altLang="ja-JP" dirty="0"/>
              <a:t> </a:t>
            </a:r>
            <a:r>
              <a:rPr lang="ja-JP" altLang="en-US"/>
              <a:t>オンプレミス版</a:t>
            </a:r>
            <a:r>
              <a:rPr lang="en-US" altLang="ja-JP" dirty="0"/>
              <a:t> </a:t>
            </a:r>
            <a:r>
              <a:rPr lang="ja-JP" altLang="en-US"/>
              <a:t>と</a:t>
            </a:r>
            <a:r>
              <a:rPr lang="en-US" altLang="ja-JP" dirty="0"/>
              <a:t> </a:t>
            </a:r>
            <a:r>
              <a:rPr lang="ja-JP" altLang="en-US"/>
              <a:t>クラウド版</a:t>
            </a:r>
          </a:p>
        </p:txBody>
      </p:sp>
      <p:sp>
        <p:nvSpPr>
          <p:cNvPr id="2" name="テキスト プレースホルダー 1">
            <a:extLst>
              <a:ext uri="{FF2B5EF4-FFF2-40B4-BE49-F238E27FC236}">
                <a16:creationId xmlns:a16="http://schemas.microsoft.com/office/drawing/2014/main" id="{205F4628-E614-CE49-93A6-0D4D74C0989C}"/>
              </a:ext>
            </a:extLst>
          </p:cNvPr>
          <p:cNvSpPr>
            <a:spLocks noGrp="1"/>
          </p:cNvSpPr>
          <p:nvPr>
            <p:ph type="body" sz="quarter" idx="11"/>
          </p:nvPr>
        </p:nvSpPr>
        <p:spPr>
          <a:xfrm>
            <a:off x="263132" y="690627"/>
            <a:ext cx="11665736" cy="452432"/>
          </a:xfrm>
        </p:spPr>
        <p:txBody>
          <a:bodyPr/>
          <a:lstStyle/>
          <a:p>
            <a:r>
              <a:rPr lang="ja-JP" altLang="en-US"/>
              <a:t>お客様のニーズに応じて、オンプレミス・クラウド版のエンドポイントマネージャーをご用意。</a:t>
            </a:r>
          </a:p>
        </p:txBody>
      </p:sp>
      <p:sp>
        <p:nvSpPr>
          <p:cNvPr id="6" name="正方形/長方形 5">
            <a:extLst>
              <a:ext uri="{FF2B5EF4-FFF2-40B4-BE49-F238E27FC236}">
                <a16:creationId xmlns:a16="http://schemas.microsoft.com/office/drawing/2014/main" id="{F563765B-C39D-F446-8537-17AE2FA189BF}"/>
              </a:ext>
            </a:extLst>
          </p:cNvPr>
          <p:cNvSpPr/>
          <p:nvPr/>
        </p:nvSpPr>
        <p:spPr>
          <a:xfrm>
            <a:off x="550223" y="1624805"/>
            <a:ext cx="5461695" cy="4328351"/>
          </a:xfrm>
          <a:prstGeom prst="rect">
            <a:avLst/>
          </a:prstGeom>
          <a:solidFill>
            <a:srgbClr val="C000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B4D8A01-1F68-0442-A7CD-DF54B756A266}"/>
              </a:ext>
            </a:extLst>
          </p:cNvPr>
          <p:cNvSpPr/>
          <p:nvPr/>
        </p:nvSpPr>
        <p:spPr>
          <a:xfrm>
            <a:off x="809297" y="2774734"/>
            <a:ext cx="4866290" cy="2827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442143B3-F1C6-D84B-9050-A10A5074C73E}"/>
              </a:ext>
            </a:extLst>
          </p:cNvPr>
          <p:cNvGrpSpPr/>
          <p:nvPr/>
        </p:nvGrpSpPr>
        <p:grpSpPr>
          <a:xfrm>
            <a:off x="2120928" y="1874709"/>
            <a:ext cx="2299264" cy="452432"/>
            <a:chOff x="1408257" y="1885219"/>
            <a:chExt cx="2299264" cy="452432"/>
          </a:xfrm>
        </p:grpSpPr>
        <p:pic>
          <p:nvPicPr>
            <p:cNvPr id="9" name="図 8">
              <a:extLst>
                <a:ext uri="{FF2B5EF4-FFF2-40B4-BE49-F238E27FC236}">
                  <a16:creationId xmlns:a16="http://schemas.microsoft.com/office/drawing/2014/main" id="{DC0EDF4A-82C7-7A42-92DF-483413FE9D16}"/>
                </a:ext>
              </a:extLst>
            </p:cNvPr>
            <p:cNvPicPr>
              <a:picLocks noChangeAspect="1"/>
            </p:cNvPicPr>
            <p:nvPr/>
          </p:nvPicPr>
          <p:blipFill rotWithShape="1">
            <a:blip r:embed="rId2">
              <a:clrChange>
                <a:clrFrom>
                  <a:srgbClr val="FFFFFF"/>
                </a:clrFrom>
                <a:clrTo>
                  <a:srgbClr val="FFFFFF">
                    <a:alpha val="0"/>
                  </a:srgbClr>
                </a:clrTo>
              </a:clrChange>
            </a:blip>
            <a:srcRect t="2268" r="82879" b="1"/>
            <a:stretch/>
          </p:blipFill>
          <p:spPr>
            <a:xfrm>
              <a:off x="1408257" y="1885219"/>
              <a:ext cx="662282" cy="452432"/>
            </a:xfrm>
            <a:prstGeom prst="rect">
              <a:avLst/>
            </a:prstGeom>
          </p:spPr>
        </p:pic>
        <p:sp>
          <p:nvSpPr>
            <p:cNvPr id="10" name="テキスト ボックス 9">
              <a:extLst>
                <a:ext uri="{FF2B5EF4-FFF2-40B4-BE49-F238E27FC236}">
                  <a16:creationId xmlns:a16="http://schemas.microsoft.com/office/drawing/2014/main" id="{BBE71907-4C6C-B246-9A81-5702CC9551E4}"/>
                </a:ext>
              </a:extLst>
            </p:cNvPr>
            <p:cNvSpPr txBox="1"/>
            <p:nvPr/>
          </p:nvSpPr>
          <p:spPr>
            <a:xfrm>
              <a:off x="2086564" y="1973688"/>
              <a:ext cx="1620957" cy="338554"/>
            </a:xfrm>
            <a:prstGeom prst="rect">
              <a:avLst/>
            </a:prstGeom>
            <a:noFill/>
          </p:spPr>
          <p:txBody>
            <a:bodyPr wrap="none" rtlCol="0">
              <a:spAutoFit/>
            </a:bodyPr>
            <a:lstStyle/>
            <a:p>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オンプレミス版</a:t>
              </a:r>
            </a:p>
          </p:txBody>
        </p:sp>
      </p:grpSp>
      <p:grpSp>
        <p:nvGrpSpPr>
          <p:cNvPr id="11" name="グループ化 10">
            <a:extLst>
              <a:ext uri="{FF2B5EF4-FFF2-40B4-BE49-F238E27FC236}">
                <a16:creationId xmlns:a16="http://schemas.microsoft.com/office/drawing/2014/main" id="{0EF6867E-E037-F54A-B040-BC0258ACACF1}"/>
              </a:ext>
            </a:extLst>
          </p:cNvPr>
          <p:cNvGrpSpPr/>
          <p:nvPr/>
        </p:nvGrpSpPr>
        <p:grpSpPr>
          <a:xfrm>
            <a:off x="1969397" y="2570336"/>
            <a:ext cx="2623346" cy="503908"/>
            <a:chOff x="1832762" y="2507275"/>
            <a:chExt cx="2623346" cy="503908"/>
          </a:xfrm>
        </p:grpSpPr>
        <p:sp>
          <p:nvSpPr>
            <p:cNvPr id="12" name="フローチャート: 代替処理 11">
              <a:extLst>
                <a:ext uri="{FF2B5EF4-FFF2-40B4-BE49-F238E27FC236}">
                  <a16:creationId xmlns:a16="http://schemas.microsoft.com/office/drawing/2014/main" id="{45CAAAC1-7DFC-8F42-8D40-BCF71F083278}"/>
                </a:ext>
              </a:extLst>
            </p:cNvPr>
            <p:cNvSpPr/>
            <p:nvPr/>
          </p:nvSpPr>
          <p:spPr>
            <a:xfrm>
              <a:off x="1832762" y="2507275"/>
              <a:ext cx="2623346" cy="389108"/>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A3B513F-7D8B-9E49-853B-980FD959FB63}"/>
                </a:ext>
              </a:extLst>
            </p:cNvPr>
            <p:cNvSpPr txBox="1"/>
            <p:nvPr/>
          </p:nvSpPr>
          <p:spPr>
            <a:xfrm>
              <a:off x="2217482" y="2564082"/>
              <a:ext cx="1800494" cy="307777"/>
            </a:xfrm>
            <a:prstGeom prst="rect">
              <a:avLst/>
            </a:prstGeom>
            <a:noFill/>
          </p:spPr>
          <p:txBody>
            <a:bodyPr wrap="none" rtlCol="0">
              <a:spAutoFit/>
            </a:bodyPr>
            <a:lstStyle/>
            <a:p>
              <a:pPr algn="ctr"/>
              <a:r>
                <a:rPr kumimoji="1" lang="ja-JP" altLang="en-US" sz="1400" b="1">
                  <a:solidFill>
                    <a:schemeClr val="bg1"/>
                  </a:solidFill>
                  <a:latin typeface="Meiryo" panose="020B0604030504040204" pitchFamily="34" charset="-128"/>
                  <a:ea typeface="Meiryo" panose="020B0604030504040204" pitchFamily="34" charset="-128"/>
                </a:rPr>
                <a:t>こんな方におすすめ</a:t>
              </a:r>
            </a:p>
          </p:txBody>
        </p:sp>
        <p:sp>
          <p:nvSpPr>
            <p:cNvPr id="14" name="三角形 13">
              <a:extLst>
                <a:ext uri="{FF2B5EF4-FFF2-40B4-BE49-F238E27FC236}">
                  <a16:creationId xmlns:a16="http://schemas.microsoft.com/office/drawing/2014/main" id="{1C3AD56F-5B9B-8C46-809F-5FF2ABD7AA67}"/>
                </a:ext>
              </a:extLst>
            </p:cNvPr>
            <p:cNvSpPr/>
            <p:nvPr/>
          </p:nvSpPr>
          <p:spPr>
            <a:xfrm rot="10800000">
              <a:off x="3039331" y="2885059"/>
              <a:ext cx="210207" cy="12612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グラフィックス 14" descr="バッジ: チェックマーク 1 単色塗りつぶし">
            <a:extLst>
              <a:ext uri="{FF2B5EF4-FFF2-40B4-BE49-F238E27FC236}">
                <a16:creationId xmlns:a16="http://schemas.microsoft.com/office/drawing/2014/main" id="{10280743-B735-CB46-9794-A70372565A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362" y="3332362"/>
            <a:ext cx="320492" cy="320492"/>
          </a:xfrm>
          <a:prstGeom prst="rect">
            <a:avLst/>
          </a:prstGeom>
        </p:spPr>
      </p:pic>
      <p:sp>
        <p:nvSpPr>
          <p:cNvPr id="16" name="テキスト ボックス 15">
            <a:extLst>
              <a:ext uri="{FF2B5EF4-FFF2-40B4-BE49-F238E27FC236}">
                <a16:creationId xmlns:a16="http://schemas.microsoft.com/office/drawing/2014/main" id="{90B6748F-0272-7D41-BB20-562A807983C9}"/>
              </a:ext>
            </a:extLst>
          </p:cNvPr>
          <p:cNvSpPr txBox="1"/>
          <p:nvPr/>
        </p:nvSpPr>
        <p:spPr>
          <a:xfrm>
            <a:off x="1305874" y="3342872"/>
            <a:ext cx="4233080" cy="304699"/>
          </a:xfrm>
          <a:prstGeom prst="rect">
            <a:avLst/>
          </a:prstGeom>
          <a:noFill/>
        </p:spPr>
        <p:txBody>
          <a:bodyPr wrap="square" rtlCol="0">
            <a:spAutoFit/>
          </a:bodyPr>
          <a:lstStyle/>
          <a:p>
            <a:pP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サーバーの管理は自社で行いたい</a:t>
            </a:r>
            <a:endParaRPr kumimoji="1" lang="en-US" altLang="ja-JP" sz="1200" b="1">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17" name="グラフィックス 16" descr="バッジ: チェックマーク 1 単色塗りつぶし">
            <a:extLst>
              <a:ext uri="{FF2B5EF4-FFF2-40B4-BE49-F238E27FC236}">
                <a16:creationId xmlns:a16="http://schemas.microsoft.com/office/drawing/2014/main" id="{B0E3ED1B-313C-5944-AFB3-C75F8F6A42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362" y="3777470"/>
            <a:ext cx="320492" cy="320492"/>
          </a:xfrm>
          <a:prstGeom prst="rect">
            <a:avLst/>
          </a:prstGeom>
        </p:spPr>
      </p:pic>
      <p:sp>
        <p:nvSpPr>
          <p:cNvPr id="18" name="テキスト ボックス 17">
            <a:extLst>
              <a:ext uri="{FF2B5EF4-FFF2-40B4-BE49-F238E27FC236}">
                <a16:creationId xmlns:a16="http://schemas.microsoft.com/office/drawing/2014/main" id="{EBD5750C-581F-FA43-B63F-E8DAC0B4DB3E}"/>
              </a:ext>
            </a:extLst>
          </p:cNvPr>
          <p:cNvSpPr txBox="1"/>
          <p:nvPr/>
        </p:nvSpPr>
        <p:spPr>
          <a:xfrm>
            <a:off x="1305873" y="3787980"/>
            <a:ext cx="4327673" cy="304699"/>
          </a:xfrm>
          <a:prstGeom prst="rect">
            <a:avLst/>
          </a:prstGeom>
          <a:noFill/>
        </p:spPr>
        <p:txBody>
          <a:bodyPr wrap="square" rtlCol="0">
            <a:spAutoFit/>
          </a:bodyPr>
          <a:lstStyle/>
          <a:p>
            <a:pPr>
              <a:lnSpc>
                <a:spcPct val="120000"/>
              </a:lnSpc>
            </a:pPr>
            <a:r>
              <a:rPr kumimoji="1" lang="en-US" altLang="ja-JP" sz="1200" b="1" dirty="0">
                <a:solidFill>
                  <a:schemeClr val="tx1">
                    <a:lumMod val="75000"/>
                    <a:lumOff val="25000"/>
                  </a:schemeClr>
                </a:solidFill>
                <a:latin typeface="Meiryo" panose="020B0604030504040204" pitchFamily="34" charset="-128"/>
                <a:ea typeface="Meiryo" panose="020B0604030504040204" pitchFamily="34" charset="-128"/>
              </a:rPr>
              <a:t>Azure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や</a:t>
            </a:r>
            <a:r>
              <a:rPr kumimoji="1" lang="en-US" altLang="ja-JP" sz="1200" b="1" dirty="0">
                <a:solidFill>
                  <a:schemeClr val="tx1">
                    <a:lumMod val="75000"/>
                    <a:lumOff val="25000"/>
                  </a:schemeClr>
                </a:solidFill>
                <a:latin typeface="Meiryo" panose="020B0604030504040204" pitchFamily="34" charset="-128"/>
                <a:ea typeface="Meiryo" panose="020B0604030504040204" pitchFamily="34" charset="-128"/>
              </a:rPr>
              <a:t> AWS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など保有している</a:t>
            </a:r>
            <a:r>
              <a:rPr kumimoji="1" lang="en-US" altLang="ja-JP" sz="1200" b="1" dirty="0">
                <a:solidFill>
                  <a:schemeClr val="tx1">
                    <a:lumMod val="75000"/>
                    <a:lumOff val="25000"/>
                  </a:schemeClr>
                </a:solidFill>
                <a:latin typeface="Meiryo" panose="020B0604030504040204" pitchFamily="34" charset="-128"/>
                <a:ea typeface="Meiryo" panose="020B0604030504040204" pitchFamily="34" charset="-128"/>
              </a:rPr>
              <a:t> IaaS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基盤で利用したい</a:t>
            </a:r>
            <a:r>
              <a:rPr kumimoji="1" lang="en-US" altLang="ja-JP" sz="1200" b="1" dirty="0">
                <a:solidFill>
                  <a:schemeClr val="tx1">
                    <a:lumMod val="75000"/>
                    <a:lumOff val="25000"/>
                  </a:schemeClr>
                </a:solidFill>
                <a:latin typeface="Meiryo" panose="020B0604030504040204" pitchFamily="34" charset="-128"/>
                <a:ea typeface="Meiryo" panose="020B0604030504040204" pitchFamily="34" charset="-128"/>
              </a:rPr>
              <a:t> </a:t>
            </a:r>
          </a:p>
        </p:txBody>
      </p:sp>
      <p:pic>
        <p:nvPicPr>
          <p:cNvPr id="19" name="グラフィックス 18" descr="バッジ: チェックマーク 1 単色塗りつぶし">
            <a:extLst>
              <a:ext uri="{FF2B5EF4-FFF2-40B4-BE49-F238E27FC236}">
                <a16:creationId xmlns:a16="http://schemas.microsoft.com/office/drawing/2014/main" id="{D5D29745-1257-344A-A9E8-76DC8B52C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362" y="4236767"/>
            <a:ext cx="320492" cy="320492"/>
          </a:xfrm>
          <a:prstGeom prst="rect">
            <a:avLst/>
          </a:prstGeom>
        </p:spPr>
      </p:pic>
      <p:sp>
        <p:nvSpPr>
          <p:cNvPr id="20" name="テキスト ボックス 19">
            <a:extLst>
              <a:ext uri="{FF2B5EF4-FFF2-40B4-BE49-F238E27FC236}">
                <a16:creationId xmlns:a16="http://schemas.microsoft.com/office/drawing/2014/main" id="{55B046EE-BCDC-2C44-8C47-F410A5B6702E}"/>
              </a:ext>
            </a:extLst>
          </p:cNvPr>
          <p:cNvSpPr txBox="1"/>
          <p:nvPr/>
        </p:nvSpPr>
        <p:spPr>
          <a:xfrm>
            <a:off x="1305873" y="4247277"/>
            <a:ext cx="4327673" cy="526298"/>
          </a:xfrm>
          <a:prstGeom prst="rect">
            <a:avLst/>
          </a:prstGeom>
          <a:noFill/>
        </p:spPr>
        <p:txBody>
          <a:bodyPr wrap="square" rtlCol="0">
            <a:spAutoFit/>
          </a:bodyPr>
          <a:lstStyle/>
          <a:p>
            <a:pP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インターネットに接続されないデバイスも</a:t>
            </a:r>
            <a:endParaRPr kumimoji="1" lang="en-US" altLang="ja-JP" sz="1200" b="1">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まとめて管理したい</a:t>
            </a:r>
            <a:endParaRPr kumimoji="1" lang="en-US" altLang="ja-JP" sz="1200" b="1">
              <a:solidFill>
                <a:schemeClr val="tx1">
                  <a:lumMod val="75000"/>
                  <a:lumOff val="25000"/>
                </a:schemeClr>
              </a:solidFill>
              <a:latin typeface="Meiryo" panose="020B0604030504040204" pitchFamily="34" charset="-128"/>
              <a:ea typeface="Meiryo" panose="020B0604030504040204" pitchFamily="34" charset="-128"/>
            </a:endParaRPr>
          </a:p>
        </p:txBody>
      </p:sp>
      <p:sp>
        <p:nvSpPr>
          <p:cNvPr id="21" name="正方形/長方形 20">
            <a:extLst>
              <a:ext uri="{FF2B5EF4-FFF2-40B4-BE49-F238E27FC236}">
                <a16:creationId xmlns:a16="http://schemas.microsoft.com/office/drawing/2014/main" id="{7F6446FE-0A1F-964A-B53F-C3A836BE74B4}"/>
              </a:ext>
            </a:extLst>
          </p:cNvPr>
          <p:cNvSpPr/>
          <p:nvPr/>
        </p:nvSpPr>
        <p:spPr>
          <a:xfrm>
            <a:off x="6270992" y="1624805"/>
            <a:ext cx="5461695" cy="4328351"/>
          </a:xfrm>
          <a:prstGeom prst="rect">
            <a:avLst/>
          </a:prstGeom>
          <a:solidFill>
            <a:srgbClr val="C000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19C6631-502A-1244-B7BD-0DF8D62E2029}"/>
              </a:ext>
            </a:extLst>
          </p:cNvPr>
          <p:cNvSpPr/>
          <p:nvPr/>
        </p:nvSpPr>
        <p:spPr>
          <a:xfrm>
            <a:off x="6530066" y="2774734"/>
            <a:ext cx="4866290" cy="2827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7CFA7247-193A-2A4F-9296-63B2D90E6170}"/>
              </a:ext>
            </a:extLst>
          </p:cNvPr>
          <p:cNvGrpSpPr/>
          <p:nvPr/>
        </p:nvGrpSpPr>
        <p:grpSpPr>
          <a:xfrm>
            <a:off x="8083436" y="1874709"/>
            <a:ext cx="1888895" cy="452432"/>
            <a:chOff x="1408257" y="1885219"/>
            <a:chExt cx="1888895" cy="452432"/>
          </a:xfrm>
        </p:grpSpPr>
        <p:pic>
          <p:nvPicPr>
            <p:cNvPr id="24" name="図 23">
              <a:extLst>
                <a:ext uri="{FF2B5EF4-FFF2-40B4-BE49-F238E27FC236}">
                  <a16:creationId xmlns:a16="http://schemas.microsoft.com/office/drawing/2014/main" id="{F8293A8C-3839-3340-8470-160E4BC2C408}"/>
                </a:ext>
              </a:extLst>
            </p:cNvPr>
            <p:cNvPicPr>
              <a:picLocks noChangeAspect="1"/>
            </p:cNvPicPr>
            <p:nvPr/>
          </p:nvPicPr>
          <p:blipFill rotWithShape="1">
            <a:blip r:embed="rId2">
              <a:clrChange>
                <a:clrFrom>
                  <a:srgbClr val="FFFFFF"/>
                </a:clrFrom>
                <a:clrTo>
                  <a:srgbClr val="FFFFFF">
                    <a:alpha val="0"/>
                  </a:srgbClr>
                </a:clrTo>
              </a:clrChange>
            </a:blip>
            <a:srcRect t="2268" r="82879" b="1"/>
            <a:stretch/>
          </p:blipFill>
          <p:spPr>
            <a:xfrm>
              <a:off x="1408257" y="1885219"/>
              <a:ext cx="662282" cy="452432"/>
            </a:xfrm>
            <a:prstGeom prst="rect">
              <a:avLst/>
            </a:prstGeom>
          </p:spPr>
        </p:pic>
        <p:sp>
          <p:nvSpPr>
            <p:cNvPr id="25" name="テキスト ボックス 24">
              <a:extLst>
                <a:ext uri="{FF2B5EF4-FFF2-40B4-BE49-F238E27FC236}">
                  <a16:creationId xmlns:a16="http://schemas.microsoft.com/office/drawing/2014/main" id="{2ABCB532-474B-9E4F-9D72-A6A6AFF3903C}"/>
                </a:ext>
              </a:extLst>
            </p:cNvPr>
            <p:cNvSpPr txBox="1"/>
            <p:nvPr/>
          </p:nvSpPr>
          <p:spPr>
            <a:xfrm>
              <a:off x="2086564" y="1973688"/>
              <a:ext cx="1210588" cy="338554"/>
            </a:xfrm>
            <a:prstGeom prst="rect">
              <a:avLst/>
            </a:prstGeom>
            <a:noFill/>
          </p:spPr>
          <p:txBody>
            <a:bodyPr wrap="none" rtlCol="0">
              <a:spAutoFit/>
            </a:bodyPr>
            <a:lstStyle/>
            <a:p>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クラウド版</a:t>
              </a:r>
            </a:p>
          </p:txBody>
        </p:sp>
      </p:grpSp>
      <p:grpSp>
        <p:nvGrpSpPr>
          <p:cNvPr id="26" name="グループ化 25">
            <a:extLst>
              <a:ext uri="{FF2B5EF4-FFF2-40B4-BE49-F238E27FC236}">
                <a16:creationId xmlns:a16="http://schemas.microsoft.com/office/drawing/2014/main" id="{46434840-12DE-DC48-AEA4-63C60477957A}"/>
              </a:ext>
            </a:extLst>
          </p:cNvPr>
          <p:cNvGrpSpPr/>
          <p:nvPr/>
        </p:nvGrpSpPr>
        <p:grpSpPr>
          <a:xfrm>
            <a:off x="7690166" y="2570336"/>
            <a:ext cx="2623346" cy="503908"/>
            <a:chOff x="1832762" y="2507275"/>
            <a:chExt cx="2623346" cy="503908"/>
          </a:xfrm>
        </p:grpSpPr>
        <p:sp>
          <p:nvSpPr>
            <p:cNvPr id="27" name="フローチャート: 代替処理 26">
              <a:extLst>
                <a:ext uri="{FF2B5EF4-FFF2-40B4-BE49-F238E27FC236}">
                  <a16:creationId xmlns:a16="http://schemas.microsoft.com/office/drawing/2014/main" id="{C8664BA6-09D1-EA4B-8B2B-F9D2E7BA9FFE}"/>
                </a:ext>
              </a:extLst>
            </p:cNvPr>
            <p:cNvSpPr/>
            <p:nvPr/>
          </p:nvSpPr>
          <p:spPr>
            <a:xfrm>
              <a:off x="1832762" y="2507275"/>
              <a:ext cx="2623346" cy="389108"/>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AC6F11FB-17BE-0B43-929E-BC3D88A5C534}"/>
                </a:ext>
              </a:extLst>
            </p:cNvPr>
            <p:cNvSpPr txBox="1"/>
            <p:nvPr/>
          </p:nvSpPr>
          <p:spPr>
            <a:xfrm>
              <a:off x="2217482" y="2564082"/>
              <a:ext cx="1800494" cy="307777"/>
            </a:xfrm>
            <a:prstGeom prst="rect">
              <a:avLst/>
            </a:prstGeom>
            <a:noFill/>
          </p:spPr>
          <p:txBody>
            <a:bodyPr wrap="none" rtlCol="0">
              <a:spAutoFit/>
            </a:bodyPr>
            <a:lstStyle/>
            <a:p>
              <a:pPr algn="ctr"/>
              <a:r>
                <a:rPr kumimoji="1" lang="ja-JP" altLang="en-US" sz="1400" b="1">
                  <a:solidFill>
                    <a:schemeClr val="bg1"/>
                  </a:solidFill>
                  <a:latin typeface="Meiryo" panose="020B0604030504040204" pitchFamily="34" charset="-128"/>
                  <a:ea typeface="Meiryo" panose="020B0604030504040204" pitchFamily="34" charset="-128"/>
                </a:rPr>
                <a:t>こんな方におすすめ</a:t>
              </a:r>
            </a:p>
          </p:txBody>
        </p:sp>
        <p:sp>
          <p:nvSpPr>
            <p:cNvPr id="29" name="三角形 28">
              <a:extLst>
                <a:ext uri="{FF2B5EF4-FFF2-40B4-BE49-F238E27FC236}">
                  <a16:creationId xmlns:a16="http://schemas.microsoft.com/office/drawing/2014/main" id="{DC83677F-EC78-2047-95D5-7DCC0DA1F171}"/>
                </a:ext>
              </a:extLst>
            </p:cNvPr>
            <p:cNvSpPr/>
            <p:nvPr/>
          </p:nvSpPr>
          <p:spPr>
            <a:xfrm rot="10800000">
              <a:off x="3039331" y="2885059"/>
              <a:ext cx="210207" cy="12612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グラフィックス 29" descr="バッジ: チェックマーク 1 単色塗りつぶし">
            <a:extLst>
              <a:ext uri="{FF2B5EF4-FFF2-40B4-BE49-F238E27FC236}">
                <a16:creationId xmlns:a16="http://schemas.microsoft.com/office/drawing/2014/main" id="{A870B976-37BF-E549-92BE-8D32D70C8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5131" y="3332362"/>
            <a:ext cx="320492" cy="320492"/>
          </a:xfrm>
          <a:prstGeom prst="rect">
            <a:avLst/>
          </a:prstGeom>
        </p:spPr>
      </p:pic>
      <p:sp>
        <p:nvSpPr>
          <p:cNvPr id="31" name="テキスト ボックス 30">
            <a:extLst>
              <a:ext uri="{FF2B5EF4-FFF2-40B4-BE49-F238E27FC236}">
                <a16:creationId xmlns:a16="http://schemas.microsoft.com/office/drawing/2014/main" id="{69350F03-297C-2F46-A8B6-B284DECA1AFD}"/>
              </a:ext>
            </a:extLst>
          </p:cNvPr>
          <p:cNvSpPr txBox="1"/>
          <p:nvPr/>
        </p:nvSpPr>
        <p:spPr>
          <a:xfrm>
            <a:off x="7026643" y="3342872"/>
            <a:ext cx="4233080" cy="526298"/>
          </a:xfrm>
          <a:prstGeom prst="rect">
            <a:avLst/>
          </a:prstGeom>
          <a:noFill/>
        </p:spPr>
        <p:txBody>
          <a:bodyPr wrap="square" rtlCol="0">
            <a:spAutoFit/>
          </a:bodyPr>
          <a:lstStyle/>
          <a:p>
            <a:pP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サーバーの管理やバージョンアップに運用コスト</a:t>
            </a:r>
            <a:endParaRPr kumimoji="1" lang="en-US" altLang="ja-JP" sz="1200" b="1">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をかけたくない</a:t>
            </a:r>
            <a:endParaRPr kumimoji="1" lang="en-US" altLang="ja-JP" sz="1200" b="1">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32" name="グラフィックス 31" descr="バッジ: チェックマーク 1 単色塗りつぶし">
            <a:extLst>
              <a:ext uri="{FF2B5EF4-FFF2-40B4-BE49-F238E27FC236}">
                <a16:creationId xmlns:a16="http://schemas.microsoft.com/office/drawing/2014/main" id="{403CCA42-BF8C-544A-A76A-F9E734F6B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5131" y="3945630"/>
            <a:ext cx="320492" cy="320492"/>
          </a:xfrm>
          <a:prstGeom prst="rect">
            <a:avLst/>
          </a:prstGeom>
        </p:spPr>
      </p:pic>
      <p:sp>
        <p:nvSpPr>
          <p:cNvPr id="33" name="テキスト ボックス 32">
            <a:extLst>
              <a:ext uri="{FF2B5EF4-FFF2-40B4-BE49-F238E27FC236}">
                <a16:creationId xmlns:a16="http://schemas.microsoft.com/office/drawing/2014/main" id="{EBDB34DC-4A13-324F-855B-28A5D8EE5E33}"/>
              </a:ext>
            </a:extLst>
          </p:cNvPr>
          <p:cNvSpPr txBox="1"/>
          <p:nvPr/>
        </p:nvSpPr>
        <p:spPr>
          <a:xfrm>
            <a:off x="7026642" y="3956140"/>
            <a:ext cx="4327673" cy="304699"/>
          </a:xfrm>
          <a:prstGeom prst="rect">
            <a:avLst/>
          </a:prstGeom>
          <a:noFill/>
        </p:spPr>
        <p:txBody>
          <a:bodyPr wrap="square" rtlCol="0">
            <a:spAutoFit/>
          </a:bodyPr>
          <a:lstStyle/>
          <a:p>
            <a:pPr>
              <a:lnSpc>
                <a:spcPct val="120000"/>
              </a:lnSpc>
            </a:pPr>
            <a:r>
              <a:rPr kumimoji="1" lang="en-US" altLang="ja-JP" sz="1200" b="1" dirty="0">
                <a:solidFill>
                  <a:schemeClr val="tx1">
                    <a:lumMod val="75000"/>
                    <a:lumOff val="25000"/>
                  </a:schemeClr>
                </a:solidFill>
                <a:latin typeface="Meiryo" panose="020B0604030504040204" pitchFamily="34" charset="-128"/>
                <a:ea typeface="Meiryo" panose="020B0604030504040204" pitchFamily="34" charset="-128"/>
              </a:rPr>
              <a:t>PC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だけでなく、スマホ・タブレットもまとめて管理したい</a:t>
            </a:r>
            <a:endParaRPr kumimoji="1" lang="en-US" altLang="ja-JP" sz="1200" b="1">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34" name="グラフィックス 33" descr="バッジ: チェックマーク 1 単色塗りつぶし">
            <a:extLst>
              <a:ext uri="{FF2B5EF4-FFF2-40B4-BE49-F238E27FC236}">
                <a16:creationId xmlns:a16="http://schemas.microsoft.com/office/drawing/2014/main" id="{EE5F5E3F-D66C-5B4E-B78D-0FA7652657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5131" y="4542661"/>
            <a:ext cx="320492" cy="320492"/>
          </a:xfrm>
          <a:prstGeom prst="rect">
            <a:avLst/>
          </a:prstGeom>
        </p:spPr>
      </p:pic>
      <p:sp>
        <p:nvSpPr>
          <p:cNvPr id="35" name="テキスト ボックス 34">
            <a:extLst>
              <a:ext uri="{FF2B5EF4-FFF2-40B4-BE49-F238E27FC236}">
                <a16:creationId xmlns:a16="http://schemas.microsoft.com/office/drawing/2014/main" id="{8D6C5F76-8DC1-2D4B-B3C4-44C5C33B2466}"/>
              </a:ext>
            </a:extLst>
          </p:cNvPr>
          <p:cNvSpPr txBox="1"/>
          <p:nvPr/>
        </p:nvSpPr>
        <p:spPr>
          <a:xfrm>
            <a:off x="7026642" y="4553171"/>
            <a:ext cx="4327673" cy="526298"/>
          </a:xfrm>
          <a:prstGeom prst="rect">
            <a:avLst/>
          </a:prstGeom>
          <a:noFill/>
        </p:spPr>
        <p:txBody>
          <a:bodyPr wrap="square" rtlCol="0">
            <a:spAutoFit/>
          </a:bodyPr>
          <a:lstStyle/>
          <a:p>
            <a:pP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社内</a:t>
            </a:r>
            <a:r>
              <a:rPr kumimoji="1" lang="en-US" altLang="ja-JP" sz="1200" b="1" dirty="0">
                <a:solidFill>
                  <a:schemeClr val="tx1">
                    <a:lumMod val="75000"/>
                    <a:lumOff val="25000"/>
                  </a:schemeClr>
                </a:solidFill>
                <a:latin typeface="Meiryo" panose="020B0604030504040204" pitchFamily="34" charset="-128"/>
                <a:ea typeface="Meiryo" panose="020B0604030504040204" pitchFamily="34" charset="-128"/>
              </a:rPr>
              <a:t> LAN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に接続されないテレワークデバイスも</a:t>
            </a:r>
            <a:endParaRPr kumimoji="1" lang="en-US" altLang="ja-JP" sz="1200" b="1">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リアルタイムに管理したい</a:t>
            </a:r>
            <a:endParaRPr kumimoji="1" lang="en-US" altLang="ja-JP" sz="1200" b="1">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7085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66237B1-86F0-8545-D75C-8627E502135D}"/>
              </a:ext>
            </a:extLst>
          </p:cNvPr>
          <p:cNvSpPr>
            <a:spLocks noGrp="1"/>
          </p:cNvSpPr>
          <p:nvPr>
            <p:ph type="body" sz="quarter" idx="14"/>
          </p:nvPr>
        </p:nvSpPr>
        <p:spPr>
          <a:xfrm>
            <a:off x="643242" y="1681977"/>
            <a:ext cx="9469693" cy="348557"/>
          </a:xfrm>
        </p:spPr>
        <p:txBody>
          <a:bodyPr/>
          <a:lstStyle/>
          <a:p>
            <a:r>
              <a:rPr kumimoji="1" lang="en-US" altLang="ja-JP" dirty="0"/>
              <a:t>Windows Server 2012/2012 R2</a:t>
            </a:r>
            <a:r>
              <a:rPr kumimoji="1" lang="ja-JP" altLang="en-US" dirty="0"/>
              <a:t>　延長サポート終了について</a:t>
            </a:r>
          </a:p>
        </p:txBody>
      </p:sp>
    </p:spTree>
    <p:extLst>
      <p:ext uri="{BB962C8B-B14F-4D97-AF65-F5344CB8AC3E}">
        <p14:creationId xmlns:p14="http://schemas.microsoft.com/office/powerpoint/2010/main" val="4128233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3CF2C300-4E4F-FF87-9852-DA9FA459188F}"/>
              </a:ext>
            </a:extLst>
          </p:cNvPr>
          <p:cNvPicPr>
            <a:picLocks noChangeAspect="1"/>
          </p:cNvPicPr>
          <p:nvPr/>
        </p:nvPicPr>
        <p:blipFill>
          <a:blip r:embed="rId2"/>
          <a:stretch>
            <a:fillRect/>
          </a:stretch>
        </p:blipFill>
        <p:spPr>
          <a:xfrm>
            <a:off x="570157" y="2706105"/>
            <a:ext cx="5822667" cy="412078"/>
          </a:xfrm>
          <a:prstGeom prst="rect">
            <a:avLst/>
          </a:prstGeom>
        </p:spPr>
      </p:pic>
      <p:sp>
        <p:nvSpPr>
          <p:cNvPr id="2" name="テキスト プレースホルダー 1">
            <a:extLst>
              <a:ext uri="{FF2B5EF4-FFF2-40B4-BE49-F238E27FC236}">
                <a16:creationId xmlns:a16="http://schemas.microsoft.com/office/drawing/2014/main" id="{6051F8E5-9464-BE02-CA58-6BFFC57D07CA}"/>
              </a:ext>
            </a:extLst>
          </p:cNvPr>
          <p:cNvSpPr>
            <a:spLocks noGrp="1"/>
          </p:cNvSpPr>
          <p:nvPr>
            <p:ph type="body" sz="quarter" idx="15"/>
          </p:nvPr>
        </p:nvSpPr>
        <p:spPr/>
        <p:txBody>
          <a:bodyPr/>
          <a:lstStyle/>
          <a:p>
            <a:r>
              <a:rPr kumimoji="1" lang="ja-JP" altLang="en-US"/>
              <a:t>エンドポイントマネージャー</a:t>
            </a:r>
            <a:r>
              <a:rPr kumimoji="1" lang="en-US" altLang="ja-JP" dirty="0"/>
              <a:t> </a:t>
            </a:r>
            <a:r>
              <a:rPr kumimoji="1" lang="ja-JP" altLang="en-US"/>
              <a:t>オンプレミス版</a:t>
            </a:r>
          </a:p>
        </p:txBody>
      </p:sp>
      <p:sp>
        <p:nvSpPr>
          <p:cNvPr id="3" name="テキスト プレースホルダー 2">
            <a:extLst>
              <a:ext uri="{FF2B5EF4-FFF2-40B4-BE49-F238E27FC236}">
                <a16:creationId xmlns:a16="http://schemas.microsoft.com/office/drawing/2014/main" id="{5E8623EF-A21E-7E8E-7410-23E1C3253757}"/>
              </a:ext>
            </a:extLst>
          </p:cNvPr>
          <p:cNvSpPr>
            <a:spLocks noGrp="1"/>
          </p:cNvSpPr>
          <p:nvPr>
            <p:ph type="body" sz="quarter" idx="11"/>
          </p:nvPr>
        </p:nvSpPr>
        <p:spPr/>
        <p:txBody>
          <a:bodyPr/>
          <a:lstStyle/>
          <a:p>
            <a:r>
              <a:rPr kumimoji="1" lang="ja-JP" altLang="en-US"/>
              <a:t>上場企業</a:t>
            </a:r>
            <a:r>
              <a:rPr kumimoji="1" lang="en-US" altLang="ja-JP" dirty="0"/>
              <a:t>4</a:t>
            </a:r>
            <a:r>
              <a:rPr kumimoji="1" lang="ja-JP" altLang="en-US"/>
              <a:t>社に</a:t>
            </a:r>
            <a:r>
              <a:rPr kumimoji="1" lang="en-US" altLang="ja-JP" dirty="0"/>
              <a:t>1</a:t>
            </a:r>
            <a:r>
              <a:rPr kumimoji="1" lang="ja-JP" altLang="en-US"/>
              <a:t>社、金融機関の</a:t>
            </a:r>
            <a:r>
              <a:rPr kumimoji="1" lang="en-US" altLang="ja-JP" dirty="0"/>
              <a:t>3</a:t>
            </a:r>
            <a:r>
              <a:rPr kumimoji="1" lang="ja-JP" altLang="en-US"/>
              <a:t>社に</a:t>
            </a:r>
            <a:r>
              <a:rPr kumimoji="1" lang="en-US" altLang="ja-JP" dirty="0"/>
              <a:t>1</a:t>
            </a:r>
            <a:r>
              <a:rPr kumimoji="1" lang="ja-JP" altLang="en-US"/>
              <a:t>社、</a:t>
            </a:r>
            <a:r>
              <a:rPr kumimoji="1" lang="en-US" altLang="ja-JP" dirty="0"/>
              <a:t>10,000</a:t>
            </a:r>
            <a:r>
              <a:rPr kumimoji="1" lang="ja-JP" altLang="en-US"/>
              <a:t>社以上に導入</a:t>
            </a:r>
            <a:r>
              <a:rPr kumimoji="1" lang="en-US" altLang="ja-JP" baseline="30000" dirty="0"/>
              <a:t>※</a:t>
            </a:r>
            <a:endParaRPr kumimoji="1" lang="ja-JP" altLang="en-US" baseline="30000"/>
          </a:p>
        </p:txBody>
      </p:sp>
      <p:sp>
        <p:nvSpPr>
          <p:cNvPr id="24" name="テキスト プレースホルダー 23">
            <a:extLst>
              <a:ext uri="{FF2B5EF4-FFF2-40B4-BE49-F238E27FC236}">
                <a16:creationId xmlns:a16="http://schemas.microsoft.com/office/drawing/2014/main" id="{770E98EF-E6A9-C2EF-57CB-627AA1923BFD}"/>
              </a:ext>
            </a:extLst>
          </p:cNvPr>
          <p:cNvSpPr>
            <a:spLocks noGrp="1"/>
          </p:cNvSpPr>
          <p:nvPr>
            <p:ph type="body" sz="quarter" idx="13"/>
          </p:nvPr>
        </p:nvSpPr>
        <p:spPr/>
        <p:txBody>
          <a:bodyPr/>
          <a:lstStyle/>
          <a:p>
            <a:r>
              <a:rPr lang="en-US" altLang="ja-JP" dirty="0"/>
              <a:t>1996</a:t>
            </a:r>
            <a:r>
              <a:rPr lang="ja-JP" altLang="en-US"/>
              <a:t>年にリリース。</a:t>
            </a:r>
            <a:r>
              <a:rPr lang="en-US" altLang="ja-JP" dirty="0"/>
              <a:t>20</a:t>
            </a:r>
            <a:r>
              <a:rPr lang="ja-JP" altLang="en-US"/>
              <a:t>年以上お客様に選ばれている</a:t>
            </a:r>
            <a:r>
              <a:rPr lang="en-US" altLang="ja-JP" dirty="0"/>
              <a:t> IT </a:t>
            </a:r>
            <a:r>
              <a:rPr lang="ja-JP" altLang="en-US"/>
              <a:t>資産管理ツールの決定版！</a:t>
            </a:r>
          </a:p>
        </p:txBody>
      </p:sp>
      <p:sp>
        <p:nvSpPr>
          <p:cNvPr id="6" name="テキスト ボックス 5">
            <a:extLst>
              <a:ext uri="{FF2B5EF4-FFF2-40B4-BE49-F238E27FC236}">
                <a16:creationId xmlns:a16="http://schemas.microsoft.com/office/drawing/2014/main" id="{B898A6EA-CC6C-DF45-9506-79C755839D42}"/>
              </a:ext>
            </a:extLst>
          </p:cNvPr>
          <p:cNvSpPr txBox="1"/>
          <p:nvPr/>
        </p:nvSpPr>
        <p:spPr>
          <a:xfrm>
            <a:off x="481043" y="2194453"/>
            <a:ext cx="4316305" cy="332399"/>
          </a:xfrm>
          <a:prstGeom prst="rect">
            <a:avLst/>
          </a:prstGeom>
          <a:noFill/>
        </p:spPr>
        <p:txBody>
          <a:bodyPr wrap="square" rtlCol="0">
            <a:spAutoFit/>
          </a:bodyPr>
          <a:lstStyle/>
          <a:p>
            <a:pPr algn="just">
              <a:lnSpc>
                <a:spcPct val="140000"/>
              </a:lnSpc>
            </a:pP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IT </a:t>
            </a:r>
            <a:r>
              <a:rPr kumimoji="1" lang="ja-JP" altLang="en-US" sz="1200" b="1">
                <a:solidFill>
                  <a:schemeClr val="tx1">
                    <a:lumMod val="65000"/>
                    <a:lumOff val="35000"/>
                  </a:schemeClr>
                </a:solidFill>
                <a:latin typeface="Meiryo" panose="020B0604030504040204" pitchFamily="34" charset="-128"/>
                <a:ea typeface="Meiryo" panose="020B0604030504040204" pitchFamily="34" charset="-128"/>
              </a:rPr>
              <a:t>資産管理・情報漏洩対策・ウイルス対策</a:t>
            </a:r>
          </a:p>
        </p:txBody>
      </p:sp>
      <p:sp>
        <p:nvSpPr>
          <p:cNvPr id="7" name="四角形: 角を丸くする 24">
            <a:extLst>
              <a:ext uri="{FF2B5EF4-FFF2-40B4-BE49-F238E27FC236}">
                <a16:creationId xmlns:a16="http://schemas.microsoft.com/office/drawing/2014/main" id="{CAC62800-1297-7D32-5B03-7F6BC080DB34}"/>
              </a:ext>
            </a:extLst>
          </p:cNvPr>
          <p:cNvSpPr/>
          <p:nvPr/>
        </p:nvSpPr>
        <p:spPr>
          <a:xfrm>
            <a:off x="573190" y="4507358"/>
            <a:ext cx="1665695" cy="371324"/>
          </a:xfrm>
          <a:prstGeom prst="round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1200" b="1" dirty="0">
                <a:solidFill>
                  <a:srgbClr val="C00000"/>
                </a:solidFill>
                <a:latin typeface="Meiryo" panose="020B0604030504040204" pitchFamily="34" charset="-128"/>
                <a:ea typeface="Meiryo" panose="020B0604030504040204" pitchFamily="34" charset="-128"/>
              </a:rPr>
              <a:t>IT </a:t>
            </a:r>
            <a:r>
              <a:rPr kumimoji="1" lang="ja-JP" altLang="en-US" sz="1200" b="1">
                <a:solidFill>
                  <a:srgbClr val="C00000"/>
                </a:solidFill>
                <a:latin typeface="Meiryo" panose="020B0604030504040204" pitchFamily="34" charset="-128"/>
                <a:ea typeface="Meiryo" panose="020B0604030504040204" pitchFamily="34" charset="-128"/>
              </a:rPr>
              <a:t>資産管理</a:t>
            </a:r>
          </a:p>
        </p:txBody>
      </p:sp>
      <p:sp>
        <p:nvSpPr>
          <p:cNvPr id="19" name="テキスト ボックス 18">
            <a:extLst>
              <a:ext uri="{FF2B5EF4-FFF2-40B4-BE49-F238E27FC236}">
                <a16:creationId xmlns:a16="http://schemas.microsoft.com/office/drawing/2014/main" id="{448F18C6-3DCC-0E47-41A0-5537FD78A6D7}"/>
              </a:ext>
            </a:extLst>
          </p:cNvPr>
          <p:cNvSpPr txBox="1"/>
          <p:nvPr/>
        </p:nvSpPr>
        <p:spPr>
          <a:xfrm>
            <a:off x="542004" y="5529640"/>
            <a:ext cx="5260258" cy="332399"/>
          </a:xfrm>
          <a:prstGeom prst="rect">
            <a:avLst/>
          </a:prstGeom>
          <a:noFill/>
        </p:spPr>
        <p:txBody>
          <a:bodyPr wrap="square" rtlCol="0">
            <a:spAutoFit/>
          </a:bodyPr>
          <a:lstStyle/>
          <a:p>
            <a:pPr algn="ctr">
              <a:lnSpc>
                <a:spcPct val="140000"/>
              </a:lnSpc>
            </a:pPr>
            <a:r>
              <a:rPr kumimoji="1" lang="en-US" altLang="ja-JP" sz="1200">
                <a:solidFill>
                  <a:srgbClr val="C00000"/>
                </a:solidFill>
                <a:latin typeface="Meiryo" panose="020B0604030504040204" pitchFamily="34" charset="-128"/>
                <a:ea typeface="Meiryo" panose="020B0604030504040204" pitchFamily="34" charset="-128"/>
              </a:rPr>
              <a:t>https://www.lanscope.jp/cat/</a:t>
            </a:r>
            <a:endParaRPr kumimoji="1" lang="ja-JP" altLang="en-US" sz="1200">
              <a:solidFill>
                <a:srgbClr val="C00000"/>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FE292130-7908-19A6-C1A3-A93D746464C7}"/>
              </a:ext>
            </a:extLst>
          </p:cNvPr>
          <p:cNvSpPr txBox="1"/>
          <p:nvPr/>
        </p:nvSpPr>
        <p:spPr>
          <a:xfrm>
            <a:off x="530697" y="3375835"/>
            <a:ext cx="5477056" cy="843821"/>
          </a:xfrm>
          <a:prstGeom prst="rect">
            <a:avLst/>
          </a:prstGeom>
          <a:noFill/>
        </p:spPr>
        <p:txBody>
          <a:bodyPr wrap="square" rtlCol="0">
            <a:spAutoFit/>
          </a:bodyPr>
          <a:lstStyle/>
          <a:p>
            <a:pPr algn="just">
              <a:lnSpc>
                <a:spcPts val="2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 IT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資産管理・内部不正対策・外部脅威対策がワンストップで対応可能</a:t>
            </a:r>
            <a:endPar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a:p>
            <a:pPr algn="just">
              <a:lnSpc>
                <a:spcPts val="2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国内のみならず海外デバイスも一元管理、</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VPN</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外でも管理が可能</a:t>
            </a:r>
            <a:endPar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a:p>
            <a:pPr algn="just">
              <a:lnSpc>
                <a:spcPts val="2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必要な機能だけを選択して導入可能</a:t>
            </a:r>
            <a:endPar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p:txBody>
      </p:sp>
      <p:grpSp>
        <p:nvGrpSpPr>
          <p:cNvPr id="21" name="グループ化 20">
            <a:extLst>
              <a:ext uri="{FF2B5EF4-FFF2-40B4-BE49-F238E27FC236}">
                <a16:creationId xmlns:a16="http://schemas.microsoft.com/office/drawing/2014/main" id="{A2C62D12-78F9-78EF-4088-1EE4B8CDDA8E}"/>
              </a:ext>
            </a:extLst>
          </p:cNvPr>
          <p:cNvGrpSpPr/>
          <p:nvPr/>
        </p:nvGrpSpPr>
        <p:grpSpPr>
          <a:xfrm>
            <a:off x="6068084" y="1940830"/>
            <a:ext cx="6122975" cy="4241412"/>
            <a:chOff x="3556803" y="815545"/>
            <a:chExt cx="8635199" cy="5981640"/>
          </a:xfrm>
        </p:grpSpPr>
        <p:pic>
          <p:nvPicPr>
            <p:cNvPr id="22" name="Picture 2">
              <a:extLst>
                <a:ext uri="{FF2B5EF4-FFF2-40B4-BE49-F238E27FC236}">
                  <a16:creationId xmlns:a16="http://schemas.microsoft.com/office/drawing/2014/main" id="{0BFCFAA9-0A78-120A-9BCC-EF0AA839996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556803" y="815545"/>
              <a:ext cx="8635199" cy="5981640"/>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descr="グラフィカル ユーザー インターフェイス, アプリケーション&#10;&#10;自動的に生成された説明">
              <a:extLst>
                <a:ext uri="{FF2B5EF4-FFF2-40B4-BE49-F238E27FC236}">
                  <a16:creationId xmlns:a16="http://schemas.microsoft.com/office/drawing/2014/main" id="{DA894DDF-549A-B5D0-2A90-6480485E934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802046" y="1090589"/>
              <a:ext cx="7389956" cy="5019265"/>
            </a:xfrm>
            <a:prstGeom prst="rect">
              <a:avLst/>
            </a:prstGeom>
          </p:spPr>
        </p:pic>
      </p:grpSp>
      <p:sp>
        <p:nvSpPr>
          <p:cNvPr id="25" name="四角形: 角を丸くする 24">
            <a:extLst>
              <a:ext uri="{FF2B5EF4-FFF2-40B4-BE49-F238E27FC236}">
                <a16:creationId xmlns:a16="http://schemas.microsoft.com/office/drawing/2014/main" id="{825B2278-D7BD-64FD-A303-FB7A6F89290B}"/>
              </a:ext>
            </a:extLst>
          </p:cNvPr>
          <p:cNvSpPr/>
          <p:nvPr/>
        </p:nvSpPr>
        <p:spPr>
          <a:xfrm>
            <a:off x="2339286" y="4508545"/>
            <a:ext cx="1665695" cy="371324"/>
          </a:xfrm>
          <a:prstGeom prst="round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200" b="1">
                <a:solidFill>
                  <a:srgbClr val="C00000"/>
                </a:solidFill>
                <a:latin typeface="Meiryo" panose="020B0604030504040204" pitchFamily="34" charset="-128"/>
                <a:ea typeface="Meiryo" panose="020B0604030504040204" pitchFamily="34" charset="-128"/>
              </a:rPr>
              <a:t>操作ログ管理</a:t>
            </a:r>
          </a:p>
        </p:txBody>
      </p:sp>
      <p:sp>
        <p:nvSpPr>
          <p:cNvPr id="26" name="四角形: 角を丸くする 24">
            <a:extLst>
              <a:ext uri="{FF2B5EF4-FFF2-40B4-BE49-F238E27FC236}">
                <a16:creationId xmlns:a16="http://schemas.microsoft.com/office/drawing/2014/main" id="{2D1FE158-3EA4-0AAD-87D8-E5C250D3E4D2}"/>
              </a:ext>
            </a:extLst>
          </p:cNvPr>
          <p:cNvSpPr/>
          <p:nvPr/>
        </p:nvSpPr>
        <p:spPr>
          <a:xfrm>
            <a:off x="4088564" y="4501859"/>
            <a:ext cx="1665695" cy="371324"/>
          </a:xfrm>
          <a:prstGeom prst="round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200" b="1">
                <a:solidFill>
                  <a:srgbClr val="C00000"/>
                </a:solidFill>
                <a:latin typeface="Meiryo" panose="020B0604030504040204" pitchFamily="34" charset="-128"/>
                <a:ea typeface="Meiryo" panose="020B0604030504040204" pitchFamily="34" charset="-128"/>
              </a:rPr>
              <a:t>セキュリティ</a:t>
            </a:r>
          </a:p>
        </p:txBody>
      </p:sp>
      <p:sp>
        <p:nvSpPr>
          <p:cNvPr id="27" name="四角形: 角を丸くする 24">
            <a:extLst>
              <a:ext uri="{FF2B5EF4-FFF2-40B4-BE49-F238E27FC236}">
                <a16:creationId xmlns:a16="http://schemas.microsoft.com/office/drawing/2014/main" id="{3694AF8F-B667-46F3-5841-2D66BCA0BB5F}"/>
              </a:ext>
            </a:extLst>
          </p:cNvPr>
          <p:cNvSpPr/>
          <p:nvPr/>
        </p:nvSpPr>
        <p:spPr>
          <a:xfrm>
            <a:off x="570157" y="4981909"/>
            <a:ext cx="1665695" cy="371324"/>
          </a:xfrm>
          <a:prstGeom prst="round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200" b="1">
                <a:solidFill>
                  <a:srgbClr val="C00000"/>
                </a:solidFill>
                <a:latin typeface="Meiryo" panose="020B0604030504040204" pitchFamily="34" charset="-128"/>
                <a:ea typeface="Meiryo" panose="020B0604030504040204" pitchFamily="34" charset="-128"/>
              </a:rPr>
              <a:t>サーバー監視</a:t>
            </a:r>
          </a:p>
        </p:txBody>
      </p:sp>
      <p:sp>
        <p:nvSpPr>
          <p:cNvPr id="28" name="四角形: 角を丸くする 24">
            <a:extLst>
              <a:ext uri="{FF2B5EF4-FFF2-40B4-BE49-F238E27FC236}">
                <a16:creationId xmlns:a16="http://schemas.microsoft.com/office/drawing/2014/main" id="{3D67E889-0B02-163F-03D0-1DCBD1E66A3F}"/>
              </a:ext>
            </a:extLst>
          </p:cNvPr>
          <p:cNvSpPr/>
          <p:nvPr/>
        </p:nvSpPr>
        <p:spPr>
          <a:xfrm>
            <a:off x="2336253" y="4983096"/>
            <a:ext cx="1665695" cy="371324"/>
          </a:xfrm>
          <a:prstGeom prst="round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200" b="1">
                <a:solidFill>
                  <a:srgbClr val="C00000"/>
                </a:solidFill>
                <a:latin typeface="Meiryo" panose="020B0604030504040204" pitchFamily="34" charset="-128"/>
                <a:ea typeface="Meiryo" panose="020B0604030504040204" pitchFamily="34" charset="-128"/>
              </a:rPr>
              <a:t>不正</a:t>
            </a:r>
            <a:r>
              <a:rPr kumimoji="1" lang="en-US" altLang="ja-JP" sz="1200" b="1" dirty="0">
                <a:solidFill>
                  <a:srgbClr val="C00000"/>
                </a:solidFill>
                <a:latin typeface="Meiryo" panose="020B0604030504040204" pitchFamily="34" charset="-128"/>
                <a:ea typeface="Meiryo" panose="020B0604030504040204" pitchFamily="34" charset="-128"/>
              </a:rPr>
              <a:t> PC </a:t>
            </a:r>
            <a:r>
              <a:rPr kumimoji="1" lang="ja-JP" altLang="en-US" sz="1200" b="1">
                <a:solidFill>
                  <a:srgbClr val="C00000"/>
                </a:solidFill>
                <a:latin typeface="Meiryo" panose="020B0604030504040204" pitchFamily="34" charset="-128"/>
                <a:ea typeface="Meiryo" panose="020B0604030504040204" pitchFamily="34" charset="-128"/>
              </a:rPr>
              <a:t>遮断</a:t>
            </a:r>
          </a:p>
        </p:txBody>
      </p:sp>
      <p:sp>
        <p:nvSpPr>
          <p:cNvPr id="29" name="四角形: 角を丸くする 24">
            <a:extLst>
              <a:ext uri="{FF2B5EF4-FFF2-40B4-BE49-F238E27FC236}">
                <a16:creationId xmlns:a16="http://schemas.microsoft.com/office/drawing/2014/main" id="{3484A729-C82F-1A43-1ED0-BB2ECF6ABBC3}"/>
              </a:ext>
            </a:extLst>
          </p:cNvPr>
          <p:cNvSpPr/>
          <p:nvPr/>
        </p:nvSpPr>
        <p:spPr>
          <a:xfrm>
            <a:off x="4085531" y="4987043"/>
            <a:ext cx="1665695" cy="371324"/>
          </a:xfrm>
          <a:prstGeom prst="round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200" b="1">
                <a:solidFill>
                  <a:srgbClr val="C00000"/>
                </a:solidFill>
                <a:latin typeface="Meiryo" panose="020B0604030504040204" pitchFamily="34" charset="-128"/>
                <a:ea typeface="Meiryo" panose="020B0604030504040204" pitchFamily="34" charset="-128"/>
              </a:rPr>
              <a:t>グローバル対応</a:t>
            </a:r>
          </a:p>
        </p:txBody>
      </p:sp>
      <p:sp>
        <p:nvSpPr>
          <p:cNvPr id="31" name="テキスト ボックス 30">
            <a:extLst>
              <a:ext uri="{FF2B5EF4-FFF2-40B4-BE49-F238E27FC236}">
                <a16:creationId xmlns:a16="http://schemas.microsoft.com/office/drawing/2014/main" id="{8C14BA3B-862E-73B8-7AC5-59AC91BFA7A2}"/>
              </a:ext>
            </a:extLst>
          </p:cNvPr>
          <p:cNvSpPr txBox="1"/>
          <p:nvPr/>
        </p:nvSpPr>
        <p:spPr>
          <a:xfrm>
            <a:off x="148530" y="6356464"/>
            <a:ext cx="630301" cy="216213"/>
          </a:xfrm>
          <a:prstGeom prst="rect">
            <a:avLst/>
          </a:prstGeom>
          <a:noFill/>
        </p:spPr>
        <p:txBody>
          <a:bodyPr wrap="none" rtlCol="0">
            <a:spAutoFit/>
          </a:bodyPr>
          <a:lstStyle/>
          <a:p>
            <a:pPr>
              <a:lnSpc>
                <a:spcPct val="120000"/>
              </a:lnSpc>
            </a:pPr>
            <a:r>
              <a:rPr lang="en-US" altLang="ja-JP" sz="700" dirty="0">
                <a:solidFill>
                  <a:schemeClr val="tx1">
                    <a:lumMod val="75000"/>
                    <a:lumOff val="25000"/>
                  </a:schemeClr>
                </a:solidFill>
                <a:latin typeface="Meiryo" panose="020B0604030504040204" pitchFamily="34" charset="-128"/>
                <a:ea typeface="Meiryo" panose="020B0604030504040204" pitchFamily="34" charset="-128"/>
              </a:rPr>
              <a:t>* </a:t>
            </a:r>
            <a:r>
              <a:rPr lang="ja-JP" altLang="en-US" sz="700">
                <a:solidFill>
                  <a:schemeClr val="tx1">
                    <a:lumMod val="75000"/>
                    <a:lumOff val="25000"/>
                  </a:schemeClr>
                </a:solidFill>
                <a:latin typeface="Meiryo" panose="020B0604030504040204" pitchFamily="34" charset="-128"/>
                <a:ea typeface="Meiryo" panose="020B0604030504040204" pitchFamily="34" charset="-128"/>
              </a:rPr>
              <a:t>自社調べ</a:t>
            </a:r>
            <a:endParaRPr lang="en-US" altLang="ja-JP" sz="7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977563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a:extLst>
              <a:ext uri="{FF2B5EF4-FFF2-40B4-BE49-F238E27FC236}">
                <a16:creationId xmlns:a16="http://schemas.microsoft.com/office/drawing/2014/main" id="{5D79F4DE-13FD-2D5A-8A05-EFDCEFD0B43C}"/>
              </a:ext>
            </a:extLst>
          </p:cNvPr>
          <p:cNvPicPr>
            <a:picLocks noChangeAspect="1"/>
          </p:cNvPicPr>
          <p:nvPr/>
        </p:nvPicPr>
        <p:blipFill>
          <a:blip r:embed="rId2"/>
          <a:stretch>
            <a:fillRect/>
          </a:stretch>
        </p:blipFill>
        <p:spPr>
          <a:xfrm>
            <a:off x="564340" y="2708002"/>
            <a:ext cx="5308654" cy="443024"/>
          </a:xfrm>
          <a:prstGeom prst="rect">
            <a:avLst/>
          </a:prstGeom>
        </p:spPr>
      </p:pic>
      <p:grpSp>
        <p:nvGrpSpPr>
          <p:cNvPr id="39" name="グループ化 38">
            <a:extLst>
              <a:ext uri="{FF2B5EF4-FFF2-40B4-BE49-F238E27FC236}">
                <a16:creationId xmlns:a16="http://schemas.microsoft.com/office/drawing/2014/main" id="{D2A5A024-0ABA-ABCF-0103-C5E8A67A674E}"/>
              </a:ext>
            </a:extLst>
          </p:cNvPr>
          <p:cNvGrpSpPr/>
          <p:nvPr/>
        </p:nvGrpSpPr>
        <p:grpSpPr>
          <a:xfrm>
            <a:off x="6068084" y="1940830"/>
            <a:ext cx="6123916" cy="4242063"/>
            <a:chOff x="6068084" y="1993995"/>
            <a:chExt cx="6123916" cy="4242063"/>
          </a:xfrm>
        </p:grpSpPr>
        <p:grpSp>
          <p:nvGrpSpPr>
            <p:cNvPr id="40" name="グループ化 39">
              <a:extLst>
                <a:ext uri="{FF2B5EF4-FFF2-40B4-BE49-F238E27FC236}">
                  <a16:creationId xmlns:a16="http://schemas.microsoft.com/office/drawing/2014/main" id="{C69DC9BD-8114-F8BF-9F4B-4D1FA275B20C}"/>
                </a:ext>
              </a:extLst>
            </p:cNvPr>
            <p:cNvGrpSpPr/>
            <p:nvPr/>
          </p:nvGrpSpPr>
          <p:grpSpPr>
            <a:xfrm>
              <a:off x="6068084" y="1993995"/>
              <a:ext cx="6123916" cy="4242063"/>
              <a:chOff x="3556803" y="815545"/>
              <a:chExt cx="8635199" cy="5981640"/>
            </a:xfrm>
          </p:grpSpPr>
          <p:pic>
            <p:nvPicPr>
              <p:cNvPr id="42" name="Picture 2">
                <a:extLst>
                  <a:ext uri="{FF2B5EF4-FFF2-40B4-BE49-F238E27FC236}">
                    <a16:creationId xmlns:a16="http://schemas.microsoft.com/office/drawing/2014/main" id="{8B2CA845-A206-E009-E369-2AE438A5FDA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556803" y="815545"/>
                <a:ext cx="8635199" cy="598164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D1C978CC-D2BC-B1D3-450C-C458D879F6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808258" y="1103840"/>
                <a:ext cx="7383741" cy="5000398"/>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図 40">
              <a:extLst>
                <a:ext uri="{FF2B5EF4-FFF2-40B4-BE49-F238E27FC236}">
                  <a16:creationId xmlns:a16="http://schemas.microsoft.com/office/drawing/2014/main" id="{21D8D54D-57EA-427A-99D9-0E09C26F08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55592" y="2194470"/>
              <a:ext cx="5236406" cy="3554315"/>
            </a:xfrm>
            <a:prstGeom prst="rect">
              <a:avLst/>
            </a:prstGeom>
          </p:spPr>
        </p:pic>
      </p:grpSp>
      <p:sp>
        <p:nvSpPr>
          <p:cNvPr id="2" name="テキスト プレースホルダー 1">
            <a:extLst>
              <a:ext uri="{FF2B5EF4-FFF2-40B4-BE49-F238E27FC236}">
                <a16:creationId xmlns:a16="http://schemas.microsoft.com/office/drawing/2014/main" id="{A2DD9036-FBBD-0641-2AF3-FA5FC4834530}"/>
              </a:ext>
            </a:extLst>
          </p:cNvPr>
          <p:cNvSpPr>
            <a:spLocks noGrp="1"/>
          </p:cNvSpPr>
          <p:nvPr>
            <p:ph type="body" sz="quarter" idx="15"/>
          </p:nvPr>
        </p:nvSpPr>
        <p:spPr>
          <a:xfrm>
            <a:off x="413588" y="269809"/>
            <a:ext cx="11074573" cy="291618"/>
          </a:xfrm>
        </p:spPr>
        <p:txBody>
          <a:bodyPr/>
          <a:lstStyle/>
          <a:p>
            <a:r>
              <a:rPr kumimoji="1" lang="ja-JP" altLang="en-US"/>
              <a:t>エンドポイントマネージャー</a:t>
            </a:r>
            <a:r>
              <a:rPr kumimoji="1" lang="en-US" altLang="ja-JP" dirty="0"/>
              <a:t> </a:t>
            </a:r>
            <a:r>
              <a:rPr kumimoji="1" lang="ja-JP" altLang="en-US"/>
              <a:t>オンプレミス版</a:t>
            </a:r>
          </a:p>
        </p:txBody>
      </p:sp>
      <p:sp>
        <p:nvSpPr>
          <p:cNvPr id="3" name="テキスト プレースホルダー 2">
            <a:extLst>
              <a:ext uri="{FF2B5EF4-FFF2-40B4-BE49-F238E27FC236}">
                <a16:creationId xmlns:a16="http://schemas.microsoft.com/office/drawing/2014/main" id="{55A134EA-DFEB-B19C-DB98-815E58880A40}"/>
              </a:ext>
            </a:extLst>
          </p:cNvPr>
          <p:cNvSpPr>
            <a:spLocks noGrp="1"/>
          </p:cNvSpPr>
          <p:nvPr>
            <p:ph type="body" sz="quarter" idx="11"/>
          </p:nvPr>
        </p:nvSpPr>
        <p:spPr/>
        <p:txBody>
          <a:bodyPr/>
          <a:lstStyle/>
          <a:p>
            <a:r>
              <a:rPr kumimoji="1" lang="en-US" altLang="ja-JP" dirty="0"/>
              <a:t>PC</a:t>
            </a:r>
            <a:r>
              <a:rPr kumimoji="1" lang="ja-JP" altLang="en-US"/>
              <a:t>・スマホをクラウドで一元管理。充実の</a:t>
            </a:r>
            <a:r>
              <a:rPr kumimoji="1" lang="en-US" altLang="ja-JP" dirty="0"/>
              <a:t> IT </a:t>
            </a:r>
            <a:r>
              <a:rPr kumimoji="1" lang="ja-JP" altLang="en-US"/>
              <a:t>資産管理・</a:t>
            </a:r>
            <a:r>
              <a:rPr kumimoji="1" lang="en-US" altLang="ja-JP" dirty="0"/>
              <a:t>MDM </a:t>
            </a:r>
            <a:r>
              <a:rPr kumimoji="1" lang="ja-JP" altLang="en-US"/>
              <a:t>機能を搭載。</a:t>
            </a:r>
          </a:p>
        </p:txBody>
      </p:sp>
      <p:sp>
        <p:nvSpPr>
          <p:cNvPr id="4" name="テキスト プレースホルダー 3">
            <a:extLst>
              <a:ext uri="{FF2B5EF4-FFF2-40B4-BE49-F238E27FC236}">
                <a16:creationId xmlns:a16="http://schemas.microsoft.com/office/drawing/2014/main" id="{B03B5D5E-4DBA-92ED-60EF-087A82FE05E8}"/>
              </a:ext>
            </a:extLst>
          </p:cNvPr>
          <p:cNvSpPr>
            <a:spLocks noGrp="1"/>
          </p:cNvSpPr>
          <p:nvPr>
            <p:ph type="body" sz="quarter" idx="13"/>
          </p:nvPr>
        </p:nvSpPr>
        <p:spPr>
          <a:xfrm>
            <a:off x="263132" y="1172743"/>
            <a:ext cx="11665736" cy="332399"/>
          </a:xfrm>
        </p:spPr>
        <p:txBody>
          <a:bodyPr/>
          <a:lstStyle/>
          <a:p>
            <a:r>
              <a:rPr lang="en-US" altLang="ja-JP" dirty="0"/>
              <a:t>2012</a:t>
            </a:r>
            <a:r>
              <a:rPr lang="ja-JP" altLang="en-US"/>
              <a:t>年にリリース。</a:t>
            </a:r>
            <a:r>
              <a:rPr lang="en-US" altLang="ja-JP" dirty="0"/>
              <a:t>8,000</a:t>
            </a:r>
            <a:r>
              <a:rPr lang="ja-JP" altLang="en-US"/>
              <a:t>社以上の導入実績とクラウド型</a:t>
            </a:r>
            <a:r>
              <a:rPr lang="en-US" altLang="ja-JP" dirty="0"/>
              <a:t> IT </a:t>
            </a:r>
            <a:r>
              <a:rPr lang="ja-JP" altLang="en-US"/>
              <a:t>資産管理ツール市場でシェア</a:t>
            </a:r>
            <a:r>
              <a:rPr lang="en-US" altLang="ja-JP" dirty="0"/>
              <a:t>1</a:t>
            </a:r>
            <a:r>
              <a:rPr lang="ja-JP" altLang="en-US"/>
              <a:t>位！</a:t>
            </a:r>
            <a:r>
              <a:rPr lang="en-US" altLang="ja-JP" baseline="30000" dirty="0"/>
              <a:t>※</a:t>
            </a:r>
            <a:endParaRPr lang="ja-JP" altLang="en-US" baseline="30000"/>
          </a:p>
        </p:txBody>
      </p:sp>
      <p:sp>
        <p:nvSpPr>
          <p:cNvPr id="27" name="テキスト ボックス 26">
            <a:extLst>
              <a:ext uri="{FF2B5EF4-FFF2-40B4-BE49-F238E27FC236}">
                <a16:creationId xmlns:a16="http://schemas.microsoft.com/office/drawing/2014/main" id="{F6D7D1B2-4ED8-98CB-FADA-3FA84AA0F1BA}"/>
              </a:ext>
            </a:extLst>
          </p:cNvPr>
          <p:cNvSpPr txBox="1"/>
          <p:nvPr/>
        </p:nvSpPr>
        <p:spPr>
          <a:xfrm>
            <a:off x="481045" y="2194453"/>
            <a:ext cx="4316305" cy="332399"/>
          </a:xfrm>
          <a:prstGeom prst="rect">
            <a:avLst/>
          </a:prstGeom>
          <a:noFill/>
        </p:spPr>
        <p:txBody>
          <a:bodyPr wrap="square" rtlCol="0">
            <a:spAutoFit/>
          </a:bodyPr>
          <a:lstStyle/>
          <a:p>
            <a:pPr algn="just">
              <a:lnSpc>
                <a:spcPct val="140000"/>
              </a:lnSpc>
            </a:pP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IT </a:t>
            </a:r>
            <a:r>
              <a:rPr kumimoji="1" lang="ja-JP" altLang="en-US" sz="1200" b="1">
                <a:solidFill>
                  <a:schemeClr val="tx1">
                    <a:lumMod val="65000"/>
                    <a:lumOff val="35000"/>
                  </a:schemeClr>
                </a:solidFill>
                <a:latin typeface="Meiryo" panose="020B0604030504040204" pitchFamily="34" charset="-128"/>
                <a:ea typeface="Meiryo" panose="020B0604030504040204" pitchFamily="34" charset="-128"/>
              </a:rPr>
              <a:t>資産管理・</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MDM </a:t>
            </a:r>
            <a:r>
              <a:rPr kumimoji="1" lang="ja-JP" altLang="en-US" sz="1200" b="1">
                <a:solidFill>
                  <a:schemeClr val="tx1">
                    <a:lumMod val="65000"/>
                    <a:lumOff val="35000"/>
                  </a:schemeClr>
                </a:solidFill>
                <a:latin typeface="Meiryo" panose="020B0604030504040204" pitchFamily="34" charset="-128"/>
                <a:ea typeface="Meiryo" panose="020B0604030504040204" pitchFamily="34" charset="-128"/>
              </a:rPr>
              <a:t>ツール</a:t>
            </a:r>
          </a:p>
        </p:txBody>
      </p:sp>
      <p:sp>
        <p:nvSpPr>
          <p:cNvPr id="28" name="四角形: 角を丸くする 24">
            <a:extLst>
              <a:ext uri="{FF2B5EF4-FFF2-40B4-BE49-F238E27FC236}">
                <a16:creationId xmlns:a16="http://schemas.microsoft.com/office/drawing/2014/main" id="{EA4F4951-5AA8-6DE8-598B-5CB796131BF7}"/>
              </a:ext>
            </a:extLst>
          </p:cNvPr>
          <p:cNvSpPr/>
          <p:nvPr/>
        </p:nvSpPr>
        <p:spPr>
          <a:xfrm>
            <a:off x="573192" y="4507358"/>
            <a:ext cx="1665695" cy="371324"/>
          </a:xfrm>
          <a:prstGeom prst="round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1200" b="1" dirty="0">
                <a:solidFill>
                  <a:srgbClr val="C00000"/>
                </a:solidFill>
                <a:latin typeface="Meiryo" panose="020B0604030504040204" pitchFamily="34" charset="-128"/>
                <a:ea typeface="Meiryo" panose="020B0604030504040204" pitchFamily="34" charset="-128"/>
              </a:rPr>
              <a:t>IT </a:t>
            </a:r>
            <a:r>
              <a:rPr kumimoji="1" lang="ja-JP" altLang="en-US" sz="1200" b="1">
                <a:solidFill>
                  <a:srgbClr val="C00000"/>
                </a:solidFill>
                <a:latin typeface="Meiryo" panose="020B0604030504040204" pitchFamily="34" charset="-128"/>
                <a:ea typeface="Meiryo" panose="020B0604030504040204" pitchFamily="34" charset="-128"/>
              </a:rPr>
              <a:t>資産管理</a:t>
            </a:r>
          </a:p>
        </p:txBody>
      </p:sp>
      <p:sp>
        <p:nvSpPr>
          <p:cNvPr id="29" name="テキスト ボックス 28">
            <a:extLst>
              <a:ext uri="{FF2B5EF4-FFF2-40B4-BE49-F238E27FC236}">
                <a16:creationId xmlns:a16="http://schemas.microsoft.com/office/drawing/2014/main" id="{D941DE79-8C5C-1FC0-494B-17F98D90BB15}"/>
              </a:ext>
            </a:extLst>
          </p:cNvPr>
          <p:cNvSpPr txBox="1"/>
          <p:nvPr/>
        </p:nvSpPr>
        <p:spPr>
          <a:xfrm>
            <a:off x="542006" y="5529640"/>
            <a:ext cx="5260258" cy="332399"/>
          </a:xfrm>
          <a:prstGeom prst="rect">
            <a:avLst/>
          </a:prstGeom>
          <a:noFill/>
        </p:spPr>
        <p:txBody>
          <a:bodyPr wrap="square" rtlCol="0">
            <a:spAutoFit/>
          </a:bodyPr>
          <a:lstStyle/>
          <a:p>
            <a:pPr algn="ctr">
              <a:lnSpc>
                <a:spcPct val="140000"/>
              </a:lnSpc>
            </a:pPr>
            <a:r>
              <a:rPr kumimoji="1" lang="en-US" altLang="ja-JP" sz="1200" dirty="0">
                <a:solidFill>
                  <a:srgbClr val="C00000"/>
                </a:solidFill>
                <a:latin typeface="Meiryo" panose="020B0604030504040204" pitchFamily="34" charset="-128"/>
                <a:ea typeface="Meiryo" panose="020B0604030504040204" pitchFamily="34" charset="-128"/>
              </a:rPr>
              <a:t>https://</a:t>
            </a:r>
            <a:r>
              <a:rPr kumimoji="1" lang="en-US" altLang="ja-JP" sz="1200" dirty="0" err="1">
                <a:solidFill>
                  <a:srgbClr val="C00000"/>
                </a:solidFill>
                <a:latin typeface="Meiryo" panose="020B0604030504040204" pitchFamily="34" charset="-128"/>
                <a:ea typeface="Meiryo" panose="020B0604030504040204" pitchFamily="34" charset="-128"/>
              </a:rPr>
              <a:t>www.lanscope.jp</a:t>
            </a:r>
            <a:r>
              <a:rPr kumimoji="1" lang="en-US" altLang="ja-JP" sz="1200" dirty="0">
                <a:solidFill>
                  <a:srgbClr val="C00000"/>
                </a:solidFill>
                <a:latin typeface="Meiryo" panose="020B0604030504040204" pitchFamily="34" charset="-128"/>
                <a:ea typeface="Meiryo" panose="020B0604030504040204" pitchFamily="34" charset="-128"/>
              </a:rPr>
              <a:t>/an/</a:t>
            </a:r>
            <a:endParaRPr kumimoji="1" lang="ja-JP" altLang="en-US" sz="1200">
              <a:solidFill>
                <a:srgbClr val="C00000"/>
              </a:solidFill>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432DFAE3-4E09-5916-9376-B1F251BE50FA}"/>
              </a:ext>
            </a:extLst>
          </p:cNvPr>
          <p:cNvSpPr txBox="1"/>
          <p:nvPr/>
        </p:nvSpPr>
        <p:spPr>
          <a:xfrm>
            <a:off x="530699" y="3375835"/>
            <a:ext cx="5477056" cy="843821"/>
          </a:xfrm>
          <a:prstGeom prst="rect">
            <a:avLst/>
          </a:prstGeom>
          <a:noFill/>
        </p:spPr>
        <p:txBody>
          <a:bodyPr wrap="square" rtlCol="0">
            <a:spAutoFit/>
          </a:bodyPr>
          <a:lstStyle/>
          <a:p>
            <a:pPr algn="just">
              <a:lnSpc>
                <a:spcPts val="2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 </a:t>
            </a:r>
            <a:r>
              <a:rPr kumimoji="1" lang="en" altLang="ja-JP" sz="1200" dirty="0">
                <a:solidFill>
                  <a:schemeClr val="tx1">
                    <a:lumMod val="75000"/>
                    <a:lumOff val="25000"/>
                  </a:schemeClr>
                </a:solidFill>
                <a:latin typeface="Meiryo" panose="020B0604030504040204" pitchFamily="34" charset="-128"/>
                <a:ea typeface="Meiryo" panose="020B0604030504040204" pitchFamily="34" charset="-128"/>
              </a:rPr>
              <a:t>iOS</a:t>
            </a:r>
            <a:r>
              <a:rPr kumimoji="1" lang="ja-JP" altLang="en" sz="1200">
                <a:solidFill>
                  <a:schemeClr val="tx1">
                    <a:lumMod val="75000"/>
                    <a:lumOff val="25000"/>
                  </a:schemeClr>
                </a:solidFill>
                <a:latin typeface="Meiryo" panose="020B0604030504040204" pitchFamily="34" charset="-128"/>
                <a:ea typeface="Meiryo" panose="020B0604030504040204" pitchFamily="34" charset="-128"/>
              </a:rPr>
              <a:t>・</a:t>
            </a:r>
            <a:r>
              <a:rPr kumimoji="1" lang="en" altLang="ja-JP" sz="1200" dirty="0">
                <a:solidFill>
                  <a:schemeClr val="tx1">
                    <a:lumMod val="75000"/>
                    <a:lumOff val="25000"/>
                  </a:schemeClr>
                </a:solidFill>
                <a:latin typeface="Meiryo" panose="020B0604030504040204" pitchFamily="34" charset="-128"/>
                <a:ea typeface="Meiryo" panose="020B0604030504040204" pitchFamily="34" charset="-128"/>
              </a:rPr>
              <a:t>Android</a:t>
            </a:r>
            <a:r>
              <a:rPr kumimoji="1" lang="ja-JP" altLang="en" sz="1200">
                <a:solidFill>
                  <a:schemeClr val="tx1">
                    <a:lumMod val="75000"/>
                    <a:lumOff val="25000"/>
                  </a:schemeClr>
                </a:solidFill>
                <a:latin typeface="Meiryo" panose="020B0604030504040204" pitchFamily="34" charset="-128"/>
                <a:ea typeface="Meiryo" panose="020B0604030504040204" pitchFamily="34" charset="-128"/>
              </a:rPr>
              <a:t>・</a:t>
            </a:r>
            <a:r>
              <a:rPr kumimoji="1" lang="en" altLang="ja-JP" sz="1200" dirty="0">
                <a:solidFill>
                  <a:schemeClr val="tx1">
                    <a:lumMod val="75000"/>
                    <a:lumOff val="25000"/>
                  </a:schemeClr>
                </a:solidFill>
                <a:latin typeface="Meiryo" panose="020B0604030504040204" pitchFamily="34" charset="-128"/>
                <a:ea typeface="Meiryo" panose="020B0604030504040204" pitchFamily="34" charset="-128"/>
              </a:rPr>
              <a:t>Windows</a:t>
            </a:r>
            <a:r>
              <a:rPr kumimoji="1" lang="ja-JP" altLang="en" sz="1200">
                <a:solidFill>
                  <a:schemeClr val="tx1">
                    <a:lumMod val="75000"/>
                    <a:lumOff val="25000"/>
                  </a:schemeClr>
                </a:solidFill>
                <a:latin typeface="Meiryo" panose="020B0604030504040204" pitchFamily="34" charset="-128"/>
                <a:ea typeface="Meiryo" panose="020B0604030504040204" pitchFamily="34" charset="-128"/>
              </a:rPr>
              <a:t>・</a:t>
            </a:r>
            <a:r>
              <a:rPr kumimoji="1" lang="en" altLang="ja-JP" sz="1200" dirty="0">
                <a:solidFill>
                  <a:schemeClr val="tx1">
                    <a:lumMod val="75000"/>
                    <a:lumOff val="25000"/>
                  </a:schemeClr>
                </a:solidFill>
                <a:latin typeface="Meiryo" panose="020B0604030504040204" pitchFamily="34" charset="-128"/>
                <a:ea typeface="Meiryo" panose="020B0604030504040204" pitchFamily="34" charset="-128"/>
              </a:rPr>
              <a:t>macOS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を一元管理</a:t>
            </a:r>
          </a:p>
          <a:p>
            <a:pPr algn="just">
              <a:lnSpc>
                <a:spcPts val="2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操作ログ管理をはじめ、オンプレミス型</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 IT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資産管理ツールの機能も実装</a:t>
            </a:r>
            <a:endPar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a:p>
            <a:pPr algn="just">
              <a:lnSpc>
                <a:spcPts val="2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 </a:t>
            </a:r>
            <a:r>
              <a:rPr kumimoji="1" lang="en" altLang="ja-JP" sz="1200" dirty="0">
                <a:solidFill>
                  <a:schemeClr val="tx1">
                    <a:lumMod val="75000"/>
                    <a:lumOff val="25000"/>
                  </a:schemeClr>
                </a:solidFill>
                <a:latin typeface="Meiryo" panose="020B0604030504040204" pitchFamily="34" charset="-128"/>
                <a:ea typeface="Meiryo" panose="020B0604030504040204" pitchFamily="34" charset="-128"/>
              </a:rPr>
              <a:t>Apple</a:t>
            </a:r>
            <a:r>
              <a:rPr kumimoji="1" lang="ja-JP" altLang="en" sz="1200">
                <a:solidFill>
                  <a:schemeClr val="tx1">
                    <a:lumMod val="75000"/>
                    <a:lumOff val="25000"/>
                  </a:schemeClr>
                </a:solidFill>
                <a:latin typeface="Meiryo" panose="020B0604030504040204" pitchFamily="34" charset="-128"/>
                <a:ea typeface="Meiryo" panose="020B0604030504040204" pitchFamily="34" charset="-128"/>
              </a:rPr>
              <a:t>・</a:t>
            </a:r>
            <a:r>
              <a:rPr kumimoji="1" lang="en" altLang="ja-JP" sz="1200" dirty="0">
                <a:solidFill>
                  <a:schemeClr val="tx1">
                    <a:lumMod val="75000"/>
                    <a:lumOff val="25000"/>
                  </a:schemeClr>
                </a:solidFill>
                <a:latin typeface="Meiryo" panose="020B0604030504040204" pitchFamily="34" charset="-128"/>
                <a:ea typeface="Meiryo" panose="020B0604030504040204" pitchFamily="34" charset="-128"/>
              </a:rPr>
              <a:t>Google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の認定プログラム対応で充実のモバイル管理</a:t>
            </a:r>
          </a:p>
        </p:txBody>
      </p:sp>
      <p:sp>
        <p:nvSpPr>
          <p:cNvPr id="34" name="四角形: 角を丸くする 24">
            <a:extLst>
              <a:ext uri="{FF2B5EF4-FFF2-40B4-BE49-F238E27FC236}">
                <a16:creationId xmlns:a16="http://schemas.microsoft.com/office/drawing/2014/main" id="{FAA7074F-8991-5C87-E08B-B534076EBDCE}"/>
              </a:ext>
            </a:extLst>
          </p:cNvPr>
          <p:cNvSpPr/>
          <p:nvPr/>
        </p:nvSpPr>
        <p:spPr>
          <a:xfrm>
            <a:off x="2339288" y="4508545"/>
            <a:ext cx="1665695" cy="371324"/>
          </a:xfrm>
          <a:prstGeom prst="round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200" b="1">
                <a:solidFill>
                  <a:srgbClr val="C00000"/>
                </a:solidFill>
                <a:latin typeface="Meiryo" panose="020B0604030504040204" pitchFamily="34" charset="-128"/>
                <a:ea typeface="Meiryo" panose="020B0604030504040204" pitchFamily="34" charset="-128"/>
              </a:rPr>
              <a:t>操作ログ管理</a:t>
            </a:r>
          </a:p>
        </p:txBody>
      </p:sp>
      <p:sp>
        <p:nvSpPr>
          <p:cNvPr id="35" name="四角形: 角を丸くする 24">
            <a:extLst>
              <a:ext uri="{FF2B5EF4-FFF2-40B4-BE49-F238E27FC236}">
                <a16:creationId xmlns:a16="http://schemas.microsoft.com/office/drawing/2014/main" id="{6E144AA9-12C4-0AE0-D438-A3805A3EC5C5}"/>
              </a:ext>
            </a:extLst>
          </p:cNvPr>
          <p:cNvSpPr/>
          <p:nvPr/>
        </p:nvSpPr>
        <p:spPr>
          <a:xfrm>
            <a:off x="4088566" y="4501859"/>
            <a:ext cx="1665695" cy="371324"/>
          </a:xfrm>
          <a:prstGeom prst="round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200" b="1">
                <a:solidFill>
                  <a:srgbClr val="C00000"/>
                </a:solidFill>
                <a:latin typeface="Meiryo" panose="020B0604030504040204" pitchFamily="34" charset="-128"/>
                <a:ea typeface="Meiryo" panose="020B0604030504040204" pitchFamily="34" charset="-128"/>
              </a:rPr>
              <a:t>セキュリティ</a:t>
            </a:r>
          </a:p>
        </p:txBody>
      </p:sp>
      <p:sp>
        <p:nvSpPr>
          <p:cNvPr id="36" name="四角形: 角を丸くする 24">
            <a:extLst>
              <a:ext uri="{FF2B5EF4-FFF2-40B4-BE49-F238E27FC236}">
                <a16:creationId xmlns:a16="http://schemas.microsoft.com/office/drawing/2014/main" id="{6F8EE5BB-7694-A30D-01F2-53E039D5922E}"/>
              </a:ext>
            </a:extLst>
          </p:cNvPr>
          <p:cNvSpPr/>
          <p:nvPr/>
        </p:nvSpPr>
        <p:spPr>
          <a:xfrm>
            <a:off x="570159" y="4981909"/>
            <a:ext cx="1665695" cy="371324"/>
          </a:xfrm>
          <a:prstGeom prst="round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200" b="1">
                <a:solidFill>
                  <a:srgbClr val="C00000"/>
                </a:solidFill>
                <a:latin typeface="Meiryo" panose="020B0604030504040204" pitchFamily="34" charset="-128"/>
                <a:ea typeface="Meiryo" panose="020B0604030504040204" pitchFamily="34" charset="-128"/>
              </a:rPr>
              <a:t>紛失対策</a:t>
            </a:r>
          </a:p>
        </p:txBody>
      </p:sp>
      <p:sp>
        <p:nvSpPr>
          <p:cNvPr id="37" name="四角形: 角を丸くする 24">
            <a:extLst>
              <a:ext uri="{FF2B5EF4-FFF2-40B4-BE49-F238E27FC236}">
                <a16:creationId xmlns:a16="http://schemas.microsoft.com/office/drawing/2014/main" id="{356D7BB7-DBB5-F537-012A-482B7E25DEE8}"/>
              </a:ext>
            </a:extLst>
          </p:cNvPr>
          <p:cNvSpPr/>
          <p:nvPr/>
        </p:nvSpPr>
        <p:spPr>
          <a:xfrm>
            <a:off x="2336255" y="4983096"/>
            <a:ext cx="1665695" cy="371324"/>
          </a:xfrm>
          <a:prstGeom prst="round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880" b="1" dirty="0">
                <a:solidFill>
                  <a:srgbClr val="C00000"/>
                </a:solidFill>
                <a:latin typeface="Meiryo" panose="020B0604030504040204" pitchFamily="34" charset="-128"/>
                <a:ea typeface="Meiryo" panose="020B0604030504040204" pitchFamily="34" charset="-128"/>
              </a:rPr>
              <a:t>Apple Business Manager</a:t>
            </a:r>
            <a:endParaRPr kumimoji="1" lang="ja-JP" altLang="en-US" sz="880" b="1">
              <a:solidFill>
                <a:srgbClr val="C00000"/>
              </a:solidFill>
              <a:latin typeface="Meiryo" panose="020B0604030504040204" pitchFamily="34" charset="-128"/>
              <a:ea typeface="Meiryo" panose="020B0604030504040204" pitchFamily="34" charset="-128"/>
            </a:endParaRPr>
          </a:p>
        </p:txBody>
      </p:sp>
      <p:sp>
        <p:nvSpPr>
          <p:cNvPr id="38" name="四角形: 角を丸くする 24">
            <a:extLst>
              <a:ext uri="{FF2B5EF4-FFF2-40B4-BE49-F238E27FC236}">
                <a16:creationId xmlns:a16="http://schemas.microsoft.com/office/drawing/2014/main" id="{73998B15-CE07-42D2-9551-06605F735799}"/>
              </a:ext>
            </a:extLst>
          </p:cNvPr>
          <p:cNvSpPr/>
          <p:nvPr/>
        </p:nvSpPr>
        <p:spPr>
          <a:xfrm>
            <a:off x="4085533" y="4987043"/>
            <a:ext cx="1665695" cy="371324"/>
          </a:xfrm>
          <a:prstGeom prst="round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1000" b="1" dirty="0">
                <a:solidFill>
                  <a:srgbClr val="C00000"/>
                </a:solidFill>
                <a:latin typeface="Meiryo" panose="020B0604030504040204" pitchFamily="34" charset="-128"/>
                <a:ea typeface="Meiryo" panose="020B0604030504040204" pitchFamily="34" charset="-128"/>
              </a:rPr>
              <a:t>Android</a:t>
            </a:r>
            <a:r>
              <a:rPr kumimoji="1" lang="ja-JP" altLang="en-US" sz="1000" b="1">
                <a:solidFill>
                  <a:srgbClr val="C00000"/>
                </a:solidFill>
                <a:latin typeface="Meiryo" panose="020B0604030504040204" pitchFamily="34" charset="-128"/>
                <a:ea typeface="Meiryo" panose="020B0604030504040204" pitchFamily="34" charset="-128"/>
              </a:rPr>
              <a:t> </a:t>
            </a:r>
            <a:r>
              <a:rPr kumimoji="1" lang="en-US" altLang="ja-JP" sz="1000" b="1" dirty="0">
                <a:solidFill>
                  <a:srgbClr val="C00000"/>
                </a:solidFill>
                <a:latin typeface="Meiryo" panose="020B0604030504040204" pitchFamily="34" charset="-128"/>
                <a:ea typeface="Meiryo" panose="020B0604030504040204" pitchFamily="34" charset="-128"/>
              </a:rPr>
              <a:t>Enterprise</a:t>
            </a:r>
            <a:endParaRPr kumimoji="1" lang="ja-JP" altLang="en-US" sz="1000" b="1">
              <a:solidFill>
                <a:srgbClr val="C00000"/>
              </a:solidFill>
              <a:latin typeface="Meiryo" panose="020B0604030504040204" pitchFamily="34" charset="-128"/>
              <a:ea typeface="Meiryo" panose="020B0604030504040204" pitchFamily="34" charset="-128"/>
            </a:endParaRPr>
          </a:p>
        </p:txBody>
      </p:sp>
      <p:sp>
        <p:nvSpPr>
          <p:cNvPr id="46" name="テキスト ボックス 45">
            <a:extLst>
              <a:ext uri="{FF2B5EF4-FFF2-40B4-BE49-F238E27FC236}">
                <a16:creationId xmlns:a16="http://schemas.microsoft.com/office/drawing/2014/main" id="{EBC9E605-1371-A0B7-9751-B367784CA149}"/>
              </a:ext>
            </a:extLst>
          </p:cNvPr>
          <p:cNvSpPr txBox="1"/>
          <p:nvPr/>
        </p:nvSpPr>
        <p:spPr>
          <a:xfrm>
            <a:off x="144461" y="6349599"/>
            <a:ext cx="9097183" cy="232371"/>
          </a:xfrm>
          <a:prstGeom prst="rect">
            <a:avLst/>
          </a:prstGeom>
          <a:noFill/>
        </p:spPr>
        <p:txBody>
          <a:bodyPr wrap="square" rtlCol="0">
            <a:spAutoFit/>
          </a:bodyPr>
          <a:lstStyle/>
          <a:p>
            <a:pPr>
              <a:lnSpc>
                <a:spcPct val="140000"/>
              </a:lnSpc>
            </a:pPr>
            <a:r>
              <a:rPr lang="en-US" altLang="ja-JP" sz="700" dirty="0">
                <a:solidFill>
                  <a:schemeClr val="tx1">
                    <a:lumMod val="75000"/>
                    <a:lumOff val="25000"/>
                  </a:schemeClr>
                </a:solidFill>
                <a:latin typeface="Meiryo" panose="020B0604030504040204" pitchFamily="34" charset="-128"/>
                <a:ea typeface="Meiryo" panose="020B0604030504040204" pitchFamily="34" charset="-128"/>
              </a:rPr>
              <a:t>* </a:t>
            </a:r>
            <a:r>
              <a:rPr lang="ja-JP" altLang="en-US" sz="700">
                <a:solidFill>
                  <a:schemeClr val="tx1">
                    <a:lumMod val="75000"/>
                    <a:lumOff val="25000"/>
                  </a:schemeClr>
                </a:solidFill>
                <a:latin typeface="Meiryo" panose="020B0604030504040204" pitchFamily="34" charset="-128"/>
                <a:ea typeface="Meiryo" panose="020B0604030504040204" pitchFamily="34" charset="-128"/>
              </a:rPr>
              <a:t>株式会社テクノ・システム・リサーチ「</a:t>
            </a:r>
            <a:r>
              <a:rPr lang="en-US" altLang="ja-JP" sz="700" dirty="0">
                <a:solidFill>
                  <a:schemeClr val="tx1">
                    <a:lumMod val="75000"/>
                    <a:lumOff val="25000"/>
                  </a:schemeClr>
                </a:solidFill>
                <a:latin typeface="Meiryo" panose="020B0604030504040204" pitchFamily="34" charset="-128"/>
                <a:ea typeface="Meiryo" panose="020B0604030504040204" pitchFamily="34" charset="-128"/>
              </a:rPr>
              <a:t>PC </a:t>
            </a:r>
            <a:r>
              <a:rPr lang="ja-JP" altLang="en-US" sz="700">
                <a:solidFill>
                  <a:schemeClr val="tx1">
                    <a:lumMod val="75000"/>
                    <a:lumOff val="25000"/>
                  </a:schemeClr>
                </a:solidFill>
                <a:latin typeface="Meiryo" panose="020B0604030504040204" pitchFamily="34" charset="-128"/>
                <a:ea typeface="Meiryo" panose="020B0604030504040204" pitchFamily="34" charset="-128"/>
              </a:rPr>
              <a:t>資産・</a:t>
            </a:r>
            <a:r>
              <a:rPr lang="en-US" altLang="ja-JP" sz="700" dirty="0">
                <a:solidFill>
                  <a:schemeClr val="tx1">
                    <a:lumMod val="75000"/>
                    <a:lumOff val="25000"/>
                  </a:schemeClr>
                </a:solidFill>
                <a:latin typeface="Meiryo" panose="020B0604030504040204" pitchFamily="34" charset="-128"/>
                <a:ea typeface="Meiryo" panose="020B0604030504040204" pitchFamily="34" charset="-128"/>
              </a:rPr>
              <a:t>PC </a:t>
            </a:r>
            <a:r>
              <a:rPr lang="ja-JP" altLang="en-US" sz="700">
                <a:solidFill>
                  <a:schemeClr val="tx1">
                    <a:lumMod val="75000"/>
                    <a:lumOff val="25000"/>
                  </a:schemeClr>
                </a:solidFill>
                <a:latin typeface="Meiryo" panose="020B0604030504040204" pitchFamily="34" charset="-128"/>
                <a:ea typeface="Meiryo" panose="020B0604030504040204" pitchFamily="34" charset="-128"/>
              </a:rPr>
              <a:t>セキュリティ</a:t>
            </a:r>
            <a:r>
              <a:rPr lang="en-US" altLang="ja-JP" sz="700" dirty="0">
                <a:solidFill>
                  <a:schemeClr val="tx1">
                    <a:lumMod val="75000"/>
                    <a:lumOff val="25000"/>
                  </a:schemeClr>
                </a:solidFill>
                <a:latin typeface="Meiryo" panose="020B0604030504040204" pitchFamily="34" charset="-128"/>
                <a:ea typeface="Meiryo" panose="020B0604030504040204" pitchFamily="34" charset="-128"/>
              </a:rPr>
              <a:t>SaaS</a:t>
            </a:r>
            <a:r>
              <a:rPr lang="ja-JP" altLang="en-US" sz="700">
                <a:solidFill>
                  <a:schemeClr val="tx1">
                    <a:lumMod val="75000"/>
                    <a:lumOff val="25000"/>
                  </a:schemeClr>
                </a:solidFill>
                <a:latin typeface="Meiryo" panose="020B0604030504040204" pitchFamily="34" charset="-128"/>
                <a:ea typeface="Meiryo" panose="020B0604030504040204" pitchFamily="34" charset="-128"/>
              </a:rPr>
              <a:t>市場</a:t>
            </a:r>
            <a:r>
              <a:rPr lang="en-US" altLang="ja-JP" sz="700" dirty="0">
                <a:solidFill>
                  <a:schemeClr val="tx1">
                    <a:lumMod val="75000"/>
                    <a:lumOff val="25000"/>
                  </a:schemeClr>
                </a:solidFill>
                <a:latin typeface="Meiryo" panose="020B0604030504040204" pitchFamily="34" charset="-128"/>
                <a:ea typeface="Meiryo" panose="020B0604030504040204" pitchFamily="34" charset="-128"/>
              </a:rPr>
              <a:t> </a:t>
            </a:r>
            <a:r>
              <a:rPr lang="ja-JP" altLang="en-US" sz="700">
                <a:solidFill>
                  <a:schemeClr val="tx1">
                    <a:lumMod val="75000"/>
                    <a:lumOff val="25000"/>
                  </a:schemeClr>
                </a:solidFill>
                <a:latin typeface="Meiryo" panose="020B0604030504040204" pitchFamily="34" charset="-128"/>
                <a:ea typeface="Meiryo" panose="020B0604030504040204" pitchFamily="34" charset="-128"/>
              </a:rPr>
              <a:t>メーカーシェア</a:t>
            </a:r>
            <a:r>
              <a:rPr lang="en-US" altLang="ja-JP" sz="700" dirty="0">
                <a:solidFill>
                  <a:schemeClr val="tx1">
                    <a:lumMod val="75000"/>
                    <a:lumOff val="25000"/>
                  </a:schemeClr>
                </a:solidFill>
                <a:latin typeface="Meiryo" panose="020B0604030504040204" pitchFamily="34" charset="-128"/>
                <a:ea typeface="Meiryo" panose="020B0604030504040204" pitchFamily="34" charset="-128"/>
              </a:rPr>
              <a:t> 2021</a:t>
            </a:r>
            <a:r>
              <a:rPr lang="ja-JP" altLang="en-US" sz="700">
                <a:solidFill>
                  <a:schemeClr val="tx1">
                    <a:lumMod val="75000"/>
                    <a:lumOff val="25000"/>
                  </a:schemeClr>
                </a:solidFill>
                <a:latin typeface="Meiryo" panose="020B0604030504040204" pitchFamily="34" charset="-128"/>
                <a:ea typeface="Meiryo" panose="020B0604030504040204" pitchFamily="34" charset="-128"/>
              </a:rPr>
              <a:t>年</a:t>
            </a:r>
            <a:r>
              <a:rPr lang="en-US" altLang="ja-JP" sz="700" dirty="0">
                <a:solidFill>
                  <a:schemeClr val="tx1">
                    <a:lumMod val="75000"/>
                    <a:lumOff val="25000"/>
                  </a:schemeClr>
                </a:solidFill>
                <a:latin typeface="Meiryo" panose="020B0604030504040204" pitchFamily="34" charset="-128"/>
                <a:ea typeface="Meiryo" panose="020B0604030504040204" pitchFamily="34" charset="-128"/>
              </a:rPr>
              <a:t> </a:t>
            </a:r>
            <a:r>
              <a:rPr lang="ja-JP" altLang="en-US" sz="700">
                <a:solidFill>
                  <a:schemeClr val="tx1">
                    <a:lumMod val="75000"/>
                    <a:lumOff val="25000"/>
                  </a:schemeClr>
                </a:solidFill>
                <a:latin typeface="Meiryo" panose="020B0604030504040204" pitchFamily="34" charset="-128"/>
                <a:ea typeface="Meiryo" panose="020B0604030504040204" pitchFamily="34" charset="-128"/>
              </a:rPr>
              <a:t>ブランド別市場シェア」分野</a:t>
            </a:r>
            <a:endParaRPr lang="en-US" altLang="ja-JP" sz="7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245789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30175949-2617-10B3-9812-D4146989821E}"/>
              </a:ext>
            </a:extLst>
          </p:cNvPr>
          <p:cNvPicPr>
            <a:picLocks noChangeAspect="1"/>
          </p:cNvPicPr>
          <p:nvPr/>
        </p:nvPicPr>
        <p:blipFill>
          <a:blip r:embed="rId2"/>
          <a:srcRect/>
          <a:stretch/>
        </p:blipFill>
        <p:spPr>
          <a:xfrm>
            <a:off x="3810" y="0"/>
            <a:ext cx="12188190" cy="6858000"/>
          </a:xfrm>
          <a:prstGeom prst="rect">
            <a:avLst/>
          </a:prstGeom>
        </p:spPr>
      </p:pic>
      <p:sp>
        <p:nvSpPr>
          <p:cNvPr id="24" name="正方形/長方形 23">
            <a:extLst>
              <a:ext uri="{FF2B5EF4-FFF2-40B4-BE49-F238E27FC236}">
                <a16:creationId xmlns:a16="http://schemas.microsoft.com/office/drawing/2014/main" id="{2B1870DD-9108-44CF-6381-C3578F9AAFD8}"/>
              </a:ext>
            </a:extLst>
          </p:cNvPr>
          <p:cNvSpPr/>
          <p:nvPr/>
        </p:nvSpPr>
        <p:spPr>
          <a:xfrm>
            <a:off x="381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 name="四角形: 角を丸くする 1">
            <a:extLst>
              <a:ext uri="{FF2B5EF4-FFF2-40B4-BE49-F238E27FC236}">
                <a16:creationId xmlns:a16="http://schemas.microsoft.com/office/drawing/2014/main" id="{1F31DBD1-67F2-625B-4D1D-6EBC1248B7C2}"/>
              </a:ext>
            </a:extLst>
          </p:cNvPr>
          <p:cNvSpPr/>
          <p:nvPr/>
        </p:nvSpPr>
        <p:spPr>
          <a:xfrm>
            <a:off x="209549" y="257611"/>
            <a:ext cx="11730653" cy="6342778"/>
          </a:xfrm>
          <a:prstGeom prst="roundRect">
            <a:avLst>
              <a:gd name="adj" fmla="val 3482"/>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3FFA579-793F-B695-30E1-87E78BC31323}"/>
              </a:ext>
            </a:extLst>
          </p:cNvPr>
          <p:cNvSpPr/>
          <p:nvPr/>
        </p:nvSpPr>
        <p:spPr>
          <a:xfrm>
            <a:off x="722713" y="1398009"/>
            <a:ext cx="8687987" cy="800219"/>
          </a:xfrm>
          <a:prstGeom prst="rect">
            <a:avLst/>
          </a:prstGeom>
          <a:effectLst>
            <a:glow rad="63500">
              <a:schemeClr val="bg1">
                <a:alpha val="55000"/>
              </a:schemeClr>
            </a:glow>
          </a:effectLst>
        </p:spPr>
        <p:txBody>
          <a:bodyPr wrap="square">
            <a:spAutoFit/>
          </a:bodyPr>
          <a:lstStyle/>
          <a:p>
            <a:pPr>
              <a:lnSpc>
                <a:spcPct val="120000"/>
              </a:lnSpc>
            </a:pPr>
            <a:r>
              <a:rPr kumimoji="1" lang="en-US" altLang="ja-JP" sz="4000" b="1" dirty="0">
                <a:solidFill>
                  <a:schemeClr val="tx1">
                    <a:lumMod val="95000"/>
                    <a:lumOff val="5000"/>
                  </a:schemeClr>
                </a:solidFill>
                <a:effectLst>
                  <a:glow rad="139700">
                    <a:schemeClr val="bg1">
                      <a:alpha val="40000"/>
                    </a:schemeClr>
                  </a:glow>
                </a:effectLst>
                <a:latin typeface="Meiryo" panose="020B0604030504040204" pitchFamily="34" charset="-128"/>
                <a:ea typeface="Meiryo" panose="020B0604030504040204" pitchFamily="34" charset="-128"/>
              </a:rPr>
              <a:t>1</a:t>
            </a:r>
            <a:r>
              <a:rPr kumimoji="1" lang="ja-JP" altLang="en-US" sz="4000" b="1">
                <a:solidFill>
                  <a:schemeClr val="tx1">
                    <a:lumMod val="95000"/>
                    <a:lumOff val="5000"/>
                  </a:schemeClr>
                </a:solidFill>
                <a:effectLst>
                  <a:glow rad="139700">
                    <a:schemeClr val="bg1">
                      <a:alpha val="40000"/>
                    </a:schemeClr>
                  </a:glow>
                </a:effectLst>
                <a:latin typeface="Meiryo" panose="020B0604030504040204" pitchFamily="34" charset="-128"/>
                <a:ea typeface="Meiryo" panose="020B0604030504040204" pitchFamily="34" charset="-128"/>
              </a:rPr>
              <a:t>ヶ月間 無料体験キャンペーン中</a:t>
            </a:r>
          </a:p>
        </p:txBody>
      </p:sp>
      <p:sp>
        <p:nvSpPr>
          <p:cNvPr id="4" name="テキスト ボックス 3">
            <a:extLst>
              <a:ext uri="{FF2B5EF4-FFF2-40B4-BE49-F238E27FC236}">
                <a16:creationId xmlns:a16="http://schemas.microsoft.com/office/drawing/2014/main" id="{9300319D-AB1C-1E30-586A-536569F5F12D}"/>
              </a:ext>
            </a:extLst>
          </p:cNvPr>
          <p:cNvSpPr txBox="1"/>
          <p:nvPr/>
        </p:nvSpPr>
        <p:spPr>
          <a:xfrm>
            <a:off x="697053" y="2395549"/>
            <a:ext cx="8897538" cy="1859483"/>
          </a:xfrm>
          <a:prstGeom prst="rect">
            <a:avLst/>
          </a:prstGeom>
          <a:noFill/>
        </p:spPr>
        <p:txBody>
          <a:bodyPr wrap="square" rtlCol="0">
            <a:spAutoFit/>
          </a:bodyPr>
          <a:lstStyle/>
          <a:p>
            <a:pPr>
              <a:lnSpc>
                <a:spcPts val="2800"/>
              </a:lnSpc>
            </a:pP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インストールから</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日間、全機能利用可能な体験版をご用意しています。体験版は</a:t>
            </a:r>
            <a:r>
              <a:rPr kumimoji="1" lang="ja-JP" altLang="en-US" sz="2000" b="1">
                <a:solidFill>
                  <a:srgbClr val="E71E0F"/>
                </a:solidFill>
                <a:latin typeface="メイリオ" panose="020B0604030504040204" pitchFamily="50" charset="-128"/>
                <a:ea typeface="メイリオ" panose="020B0604030504040204" pitchFamily="50" charset="-128"/>
                <a:cs typeface="メイリオ" panose="020B0604030504040204" pitchFamily="50" charset="-128"/>
              </a:rPr>
              <a:t>お手軽な「クラウド環境」</a:t>
            </a: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と</a:t>
            </a:r>
            <a:r>
              <a:rPr kumimoji="1" lang="ja-JP" altLang="en-US" sz="2000" b="1">
                <a:solidFill>
                  <a:srgbClr val="E71E0F"/>
                </a:solidFill>
                <a:latin typeface="メイリオ" panose="020B0604030504040204" pitchFamily="50" charset="-128"/>
                <a:ea typeface="メイリオ" panose="020B0604030504040204" pitchFamily="50" charset="-128"/>
              </a:rPr>
              <a:t>「オンプレ版」</a:t>
            </a: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種類をご用意。最大</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台まで管理いただけますので、是非この機会にお気軽にお試しください！</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800"/>
              </a:lnSpc>
            </a:pP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さらに今だけレポート提供、加えて本格的に導入検討方にはメーカー</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SE</a:t>
            </a: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によるレポートを用いた運用サポートを実施中です</a:t>
            </a:r>
            <a:r>
              <a:rPr kumimoji="1" lang="ja-JP" altLang="en-US" sz="110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a:latin typeface="メイリオ" panose="020B0604030504040204" pitchFamily="50" charset="-128"/>
                <a:ea typeface="メイリオ" panose="020B0604030504040204" pitchFamily="50" charset="-128"/>
                <a:cs typeface="メイリオ" panose="020B0604030504040204" pitchFamily="50" charset="-128"/>
              </a:rPr>
              <a:t>申込フォームにてエントリーしてください）</a:t>
            </a:r>
          </a:p>
        </p:txBody>
      </p:sp>
      <p:sp>
        <p:nvSpPr>
          <p:cNvPr id="6" name="角丸四角形 19">
            <a:extLst>
              <a:ext uri="{FF2B5EF4-FFF2-40B4-BE49-F238E27FC236}">
                <a16:creationId xmlns:a16="http://schemas.microsoft.com/office/drawing/2014/main" id="{851D8D36-497E-D032-6A9C-5FADA155B96E}"/>
              </a:ext>
            </a:extLst>
          </p:cNvPr>
          <p:cNvSpPr/>
          <p:nvPr/>
        </p:nvSpPr>
        <p:spPr>
          <a:xfrm>
            <a:off x="749710" y="4694724"/>
            <a:ext cx="3916011" cy="288032"/>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a:extLst>
              <a:ext uri="{FF2B5EF4-FFF2-40B4-BE49-F238E27FC236}">
                <a16:creationId xmlns:a16="http://schemas.microsoft.com/office/drawing/2014/main" id="{5798DBDC-6611-AB6B-FD57-AF22FD6FD55C}"/>
              </a:ext>
            </a:extLst>
          </p:cNvPr>
          <p:cNvSpPr/>
          <p:nvPr/>
        </p:nvSpPr>
        <p:spPr>
          <a:xfrm>
            <a:off x="867109" y="4650216"/>
            <a:ext cx="3251890" cy="346249"/>
          </a:xfrm>
          <a:prstGeom prst="rect">
            <a:avLst/>
          </a:prstGeom>
        </p:spPr>
        <p:txBody>
          <a:bodyPr wrap="square">
            <a:spAutoFit/>
          </a:bodyPr>
          <a:lstStyle/>
          <a:p>
            <a:pPr>
              <a:lnSpc>
                <a:spcPct val="150000"/>
              </a:lnSpc>
            </a:pP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レポートサービス</a:t>
            </a:r>
          </a:p>
        </p:txBody>
      </p:sp>
      <p:sp>
        <p:nvSpPr>
          <p:cNvPr id="8" name="テキスト ボックス 7">
            <a:extLst>
              <a:ext uri="{FF2B5EF4-FFF2-40B4-BE49-F238E27FC236}">
                <a16:creationId xmlns:a16="http://schemas.microsoft.com/office/drawing/2014/main" id="{0E0A3054-F1D5-7A5A-FFD7-00510BF803C8}"/>
              </a:ext>
            </a:extLst>
          </p:cNvPr>
          <p:cNvSpPr txBox="1"/>
          <p:nvPr/>
        </p:nvSpPr>
        <p:spPr>
          <a:xfrm>
            <a:off x="854048" y="5144904"/>
            <a:ext cx="4078267" cy="587340"/>
          </a:xfrm>
          <a:prstGeom prst="rect">
            <a:avLst/>
          </a:prstGeom>
          <a:noFill/>
        </p:spPr>
        <p:txBody>
          <a:bodyPr wrap="square" rtlCol="0">
            <a:spAutoFit/>
          </a:bodyPr>
          <a:lstStyle/>
          <a:p>
            <a:pPr>
              <a:lnSpc>
                <a:spcPts val="2000"/>
              </a:lnSpc>
            </a:pPr>
            <a:r>
              <a:rPr kumimoji="1" lang="ja-JP" altLang="en-US" sz="1200" b="1">
                <a:solidFill>
                  <a:srgbClr val="C00000"/>
                </a:solidFill>
                <a:latin typeface="メイリオ" panose="020B0604030504040204" pitchFamily="50" charset="-128"/>
                <a:ea typeface="メイリオ" panose="020B0604030504040204" pitchFamily="50" charset="-128"/>
              </a:rPr>
              <a:t>５台以上に展開・検証の方には</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ts val="2000"/>
              </a:lnSpc>
            </a:pPr>
            <a:r>
              <a:rPr kumimoji="1" lang="ja-JP" altLang="en-US" sz="1200" b="1">
                <a:solidFill>
                  <a:srgbClr val="C00000"/>
                </a:solidFill>
                <a:latin typeface="メイリオ" panose="020B0604030504040204" pitchFamily="50" charset="-128"/>
                <a:ea typeface="メイリオ" panose="020B0604030504040204" pitchFamily="50" charset="-128"/>
              </a:rPr>
              <a:t>体験版終了後にレポート提供</a:t>
            </a:r>
          </a:p>
        </p:txBody>
      </p:sp>
      <p:sp>
        <p:nvSpPr>
          <p:cNvPr id="9" name="角丸四角形 19">
            <a:extLst>
              <a:ext uri="{FF2B5EF4-FFF2-40B4-BE49-F238E27FC236}">
                <a16:creationId xmlns:a16="http://schemas.microsoft.com/office/drawing/2014/main" id="{D9E0E487-2166-93D8-B887-E830215B2934}"/>
              </a:ext>
            </a:extLst>
          </p:cNvPr>
          <p:cNvSpPr/>
          <p:nvPr/>
        </p:nvSpPr>
        <p:spPr>
          <a:xfrm>
            <a:off x="5173118" y="4694724"/>
            <a:ext cx="3916011" cy="288032"/>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 name="正方形/長方形 9">
            <a:extLst>
              <a:ext uri="{FF2B5EF4-FFF2-40B4-BE49-F238E27FC236}">
                <a16:creationId xmlns:a16="http://schemas.microsoft.com/office/drawing/2014/main" id="{81F4A6E6-EFB2-63C4-8FB6-F34FCCCD6490}"/>
              </a:ext>
            </a:extLst>
          </p:cNvPr>
          <p:cNvSpPr/>
          <p:nvPr/>
        </p:nvSpPr>
        <p:spPr>
          <a:xfrm>
            <a:off x="5322650" y="4650216"/>
            <a:ext cx="3251890" cy="346249"/>
          </a:xfrm>
          <a:prstGeom prst="rect">
            <a:avLst/>
          </a:prstGeom>
        </p:spPr>
        <p:txBody>
          <a:bodyPr wrap="square">
            <a:spAutoFit/>
          </a:bodyPr>
          <a:lstStyle/>
          <a:p>
            <a:pPr>
              <a:lnSpc>
                <a:spcPct val="150000"/>
              </a:lnSpc>
            </a:pPr>
            <a:r>
              <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レクチャーサービス</a:t>
            </a:r>
          </a:p>
        </p:txBody>
      </p:sp>
      <p:sp>
        <p:nvSpPr>
          <p:cNvPr id="11" name="テキスト ボックス 10">
            <a:extLst>
              <a:ext uri="{FF2B5EF4-FFF2-40B4-BE49-F238E27FC236}">
                <a16:creationId xmlns:a16="http://schemas.microsoft.com/office/drawing/2014/main" id="{B80D63AB-C6D3-A5CE-69B2-66C1BDFE8F89}"/>
              </a:ext>
            </a:extLst>
          </p:cNvPr>
          <p:cNvSpPr txBox="1"/>
          <p:nvPr/>
        </p:nvSpPr>
        <p:spPr>
          <a:xfrm>
            <a:off x="5297817" y="5168244"/>
            <a:ext cx="2975436" cy="587340"/>
          </a:xfrm>
          <a:prstGeom prst="rect">
            <a:avLst/>
          </a:prstGeom>
          <a:noFill/>
        </p:spPr>
        <p:txBody>
          <a:bodyPr wrap="square" rtlCol="0">
            <a:spAutoFit/>
          </a:bodyPr>
          <a:lstStyle/>
          <a:p>
            <a:pPr>
              <a:lnSpc>
                <a:spcPts val="2000"/>
              </a:lnSpc>
            </a:pPr>
            <a:r>
              <a:rPr kumimoji="1" lang="en-US" altLang="ja-JP" sz="1200" b="1" dirty="0">
                <a:solidFill>
                  <a:srgbClr val="C00000"/>
                </a:solidFill>
                <a:latin typeface="メイリオ" panose="020B0604030504040204" pitchFamily="50" charset="-128"/>
                <a:ea typeface="メイリオ" panose="020B0604030504040204" pitchFamily="50" charset="-128"/>
              </a:rPr>
              <a:t>100L</a:t>
            </a:r>
            <a:r>
              <a:rPr kumimoji="1" lang="ja-JP" altLang="en-US" sz="1200" b="1">
                <a:solidFill>
                  <a:srgbClr val="C00000"/>
                </a:solidFill>
                <a:latin typeface="メイリオ" panose="020B0604030504040204" pitchFamily="50" charset="-128"/>
                <a:ea typeface="メイリオ" panose="020B0604030504040204" pitchFamily="50" charset="-128"/>
              </a:rPr>
              <a:t>以上で導入検討されている方は</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ts val="2000"/>
              </a:lnSpc>
            </a:pPr>
            <a:r>
              <a:rPr kumimoji="1" lang="ja-JP" altLang="en-US" sz="1200" b="1">
                <a:solidFill>
                  <a:srgbClr val="C00000"/>
                </a:solidFill>
                <a:latin typeface="メイリオ" panose="020B0604030504040204" pitchFamily="50" charset="-128"/>
                <a:ea typeface="メイリオ" panose="020B0604030504040204" pitchFamily="50" charset="-128"/>
              </a:rPr>
              <a:t>運用フォロー</a:t>
            </a:r>
            <a:r>
              <a:rPr kumimoji="1" lang="en-US" altLang="ja-JP" sz="1200" b="1" dirty="0">
                <a:solidFill>
                  <a:srgbClr val="C00000"/>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レポート提供</a:t>
            </a:r>
          </a:p>
        </p:txBody>
      </p:sp>
      <p:grpSp>
        <p:nvGrpSpPr>
          <p:cNvPr id="12" name="グループ化 11">
            <a:extLst>
              <a:ext uri="{FF2B5EF4-FFF2-40B4-BE49-F238E27FC236}">
                <a16:creationId xmlns:a16="http://schemas.microsoft.com/office/drawing/2014/main" id="{C865A483-88F8-42C9-798C-13DEF3716377}"/>
              </a:ext>
            </a:extLst>
          </p:cNvPr>
          <p:cNvGrpSpPr/>
          <p:nvPr/>
        </p:nvGrpSpPr>
        <p:grpSpPr>
          <a:xfrm>
            <a:off x="9728832" y="358144"/>
            <a:ext cx="2021674" cy="2021674"/>
            <a:chOff x="9848850" y="86097"/>
            <a:chExt cx="2021674" cy="2021674"/>
          </a:xfrm>
        </p:grpSpPr>
        <p:sp>
          <p:nvSpPr>
            <p:cNvPr id="13" name="楕円 12">
              <a:extLst>
                <a:ext uri="{FF2B5EF4-FFF2-40B4-BE49-F238E27FC236}">
                  <a16:creationId xmlns:a16="http://schemas.microsoft.com/office/drawing/2014/main" id="{D89BFBED-D6D6-B49F-1EDB-B80B0E7B6987}"/>
                </a:ext>
              </a:extLst>
            </p:cNvPr>
            <p:cNvSpPr/>
            <p:nvPr/>
          </p:nvSpPr>
          <p:spPr>
            <a:xfrm>
              <a:off x="9848850" y="86097"/>
              <a:ext cx="2021674" cy="2021674"/>
            </a:xfrm>
            <a:prstGeom prst="ellips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2D492CD1-6461-1F45-2EC6-48CEB97BCC55}"/>
                </a:ext>
              </a:extLst>
            </p:cNvPr>
            <p:cNvGrpSpPr/>
            <p:nvPr/>
          </p:nvGrpSpPr>
          <p:grpSpPr>
            <a:xfrm>
              <a:off x="9983387" y="220634"/>
              <a:ext cx="1752600" cy="1752600"/>
              <a:chOff x="8673680" y="50195"/>
              <a:chExt cx="1752600" cy="1752600"/>
            </a:xfrm>
          </p:grpSpPr>
          <p:sp>
            <p:nvSpPr>
              <p:cNvPr id="15" name="楕円 14">
                <a:extLst>
                  <a:ext uri="{FF2B5EF4-FFF2-40B4-BE49-F238E27FC236}">
                    <a16:creationId xmlns:a16="http://schemas.microsoft.com/office/drawing/2014/main" id="{B81DAA0B-6E15-5A8D-F755-4BCAE7858A67}"/>
                  </a:ext>
                </a:extLst>
              </p:cNvPr>
              <p:cNvSpPr/>
              <p:nvPr/>
            </p:nvSpPr>
            <p:spPr>
              <a:xfrm>
                <a:off x="8673680" y="50195"/>
                <a:ext cx="1752600" cy="1752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C6D14B9-DFE5-4B00-C13E-8601FC5FF612}"/>
                  </a:ext>
                </a:extLst>
              </p:cNvPr>
              <p:cNvSpPr txBox="1"/>
              <p:nvPr/>
            </p:nvSpPr>
            <p:spPr>
              <a:xfrm>
                <a:off x="8673680" y="755922"/>
                <a:ext cx="1752600" cy="851515"/>
              </a:xfrm>
              <a:prstGeom prst="rect">
                <a:avLst/>
              </a:prstGeom>
              <a:noFill/>
            </p:spPr>
            <p:txBody>
              <a:bodyPr wrap="square" rtlCol="0">
                <a:spAutoFit/>
              </a:bodyPr>
              <a:lstStyle/>
              <a:p>
                <a:pPr algn="ctr">
                  <a:lnSpc>
                    <a:spcPts val="2000"/>
                  </a:lnSpc>
                </a:pPr>
                <a:r>
                  <a:rPr kumimoji="1" lang="ja-JP" altLang="en-US" sz="1400" b="1">
                    <a:solidFill>
                      <a:schemeClr val="bg1"/>
                    </a:solidFill>
                    <a:latin typeface="メイリオ" panose="020B0604030504040204" pitchFamily="50" charset="-128"/>
                    <a:ea typeface="メイリオ" panose="020B0604030504040204" pitchFamily="50" charset="-128"/>
                  </a:rPr>
                  <a:t>今だけ</a:t>
                </a:r>
                <a:endParaRPr kumimoji="1" lang="en-US" altLang="ja-JP" sz="1400" b="1">
                  <a:solidFill>
                    <a:schemeClr val="bg1"/>
                  </a:solidFill>
                  <a:latin typeface="メイリオ" panose="020B0604030504040204" pitchFamily="50" charset="-128"/>
                  <a:ea typeface="メイリオ" panose="020B0604030504040204" pitchFamily="50" charset="-128"/>
                </a:endParaRPr>
              </a:p>
              <a:p>
                <a:pPr algn="ctr">
                  <a:lnSpc>
                    <a:spcPts val="2000"/>
                  </a:lnSpc>
                </a:pPr>
                <a:r>
                  <a:rPr kumimoji="1" lang="ja-JP" altLang="en-US" sz="1400" b="1">
                    <a:solidFill>
                      <a:schemeClr val="bg1"/>
                    </a:solidFill>
                    <a:latin typeface="メイリオ" panose="020B0604030504040204" pitchFamily="50" charset="-128"/>
                    <a:ea typeface="メイリオ" panose="020B0604030504040204" pitchFamily="50" charset="-128"/>
                  </a:rPr>
                  <a:t>レポートサービス</a:t>
                </a:r>
                <a:endParaRPr kumimoji="1" lang="en-US" altLang="ja-JP" sz="1400" b="1">
                  <a:solidFill>
                    <a:schemeClr val="bg1"/>
                  </a:solidFill>
                  <a:latin typeface="メイリオ" panose="020B0604030504040204" pitchFamily="50" charset="-128"/>
                  <a:ea typeface="メイリオ" panose="020B0604030504040204" pitchFamily="50" charset="-128"/>
                </a:endParaRPr>
              </a:p>
              <a:p>
                <a:pPr algn="ctr">
                  <a:lnSpc>
                    <a:spcPts val="2000"/>
                  </a:lnSpc>
                </a:pPr>
                <a:r>
                  <a:rPr kumimoji="1" lang="ja-JP" altLang="en-US" sz="1400" b="1">
                    <a:solidFill>
                      <a:schemeClr val="bg1"/>
                    </a:solidFill>
                    <a:latin typeface="メイリオ" panose="020B0604030504040204" pitchFamily="50" charset="-128"/>
                    <a:ea typeface="メイリオ" panose="020B0604030504040204" pitchFamily="50" charset="-128"/>
                  </a:rPr>
                  <a:t>実施中</a:t>
                </a:r>
              </a:p>
            </p:txBody>
          </p:sp>
          <p:sp>
            <p:nvSpPr>
              <p:cNvPr id="17" name="テキスト ボックス 16">
                <a:extLst>
                  <a:ext uri="{FF2B5EF4-FFF2-40B4-BE49-F238E27FC236}">
                    <a16:creationId xmlns:a16="http://schemas.microsoft.com/office/drawing/2014/main" id="{6DDE7B6F-F181-2926-5B1C-636159034527}"/>
                  </a:ext>
                </a:extLst>
              </p:cNvPr>
              <p:cNvSpPr txBox="1"/>
              <p:nvPr/>
            </p:nvSpPr>
            <p:spPr>
              <a:xfrm>
                <a:off x="8673680" y="132733"/>
                <a:ext cx="1752600" cy="523220"/>
              </a:xfrm>
              <a:prstGeom prst="rect">
                <a:avLst/>
              </a:prstGeom>
              <a:noFill/>
            </p:spPr>
            <p:txBody>
              <a:bodyPr wrap="square" rtlCol="0">
                <a:spAutoFit/>
              </a:bodyPr>
              <a:lstStyle/>
              <a:p>
                <a:pPr algn="ctr"/>
                <a:r>
                  <a:rPr kumimoji="1" lang="ja-JP" altLang="en-US" sz="1400" b="1">
                    <a:solidFill>
                      <a:schemeClr val="bg1"/>
                    </a:solidFill>
                    <a:latin typeface="メイリオ" panose="020B0604030504040204" pitchFamily="50" charset="-128"/>
                    <a:ea typeface="メイリオ" panose="020B0604030504040204" pitchFamily="50" charset="-128"/>
                  </a:rPr>
                  <a:t>体験版</a:t>
                </a:r>
                <a:endParaRPr kumimoji="1" lang="en-US" altLang="ja-JP" sz="1400" b="1">
                  <a:solidFill>
                    <a:schemeClr val="bg1"/>
                  </a:solidFill>
                  <a:latin typeface="メイリオ" panose="020B0604030504040204" pitchFamily="50" charset="-128"/>
                  <a:ea typeface="メイリオ" panose="020B0604030504040204" pitchFamily="50" charset="-128"/>
                </a:endParaRPr>
              </a:p>
              <a:p>
                <a:pPr algn="ctr"/>
                <a:r>
                  <a:rPr kumimoji="1" lang="ja-JP" altLang="en-US" sz="1400" b="1">
                    <a:solidFill>
                      <a:schemeClr val="bg1"/>
                    </a:solidFill>
                    <a:latin typeface="メイリオ" panose="020B0604030504040204" pitchFamily="50" charset="-128"/>
                    <a:ea typeface="メイリオ" panose="020B0604030504040204" pitchFamily="50" charset="-128"/>
                  </a:rPr>
                  <a:t>お試し限定</a:t>
                </a:r>
              </a:p>
            </p:txBody>
          </p:sp>
          <p:cxnSp>
            <p:nvCxnSpPr>
              <p:cNvPr id="18" name="直線コネクタ 17">
                <a:extLst>
                  <a:ext uri="{FF2B5EF4-FFF2-40B4-BE49-F238E27FC236}">
                    <a16:creationId xmlns:a16="http://schemas.microsoft.com/office/drawing/2014/main" id="{7FDBE605-F363-7CD9-99E2-BDA8CE362CCD}"/>
                  </a:ext>
                </a:extLst>
              </p:cNvPr>
              <p:cNvCxnSpPr/>
              <p:nvPr/>
            </p:nvCxnSpPr>
            <p:spPr>
              <a:xfrm>
                <a:off x="8877896" y="684283"/>
                <a:ext cx="13441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9" name="正方形/長方形 18">
            <a:extLst>
              <a:ext uri="{FF2B5EF4-FFF2-40B4-BE49-F238E27FC236}">
                <a16:creationId xmlns:a16="http://schemas.microsoft.com/office/drawing/2014/main" id="{10A9624F-A425-D35A-92F5-9E3B4C05DE6B}"/>
              </a:ext>
            </a:extLst>
          </p:cNvPr>
          <p:cNvSpPr/>
          <p:nvPr/>
        </p:nvSpPr>
        <p:spPr>
          <a:xfrm>
            <a:off x="7510243" y="6175663"/>
            <a:ext cx="4240263" cy="307777"/>
          </a:xfrm>
          <a:prstGeom prst="rect">
            <a:avLst/>
          </a:prstGeom>
        </p:spPr>
        <p:txBody>
          <a:bodyPr wrap="none">
            <a:spAutoFit/>
          </a:bodyPr>
          <a:lstStyle/>
          <a:p>
            <a:r>
              <a:rPr lang="ja-JP" altLang="en-US" sz="1400">
                <a:solidFill>
                  <a:schemeClr val="tx1">
                    <a:lumMod val="75000"/>
                    <a:lumOff val="25000"/>
                  </a:schemeClr>
                </a:solidFill>
                <a:latin typeface="Arial" panose="020B0604020202020204" pitchFamily="34" charset="0"/>
                <a:cs typeface="Arial" panose="020B0604020202020204" pitchFamily="34" charset="0"/>
              </a:rPr>
              <a:t>https://go.pardot.com/l/320351/2017-06-20/c4vz?re</a:t>
            </a:r>
          </a:p>
        </p:txBody>
      </p:sp>
      <p:pic>
        <p:nvPicPr>
          <p:cNvPr id="20" name="図 19" descr="QR コード&#10;&#10;自動的に生成された説明">
            <a:extLst>
              <a:ext uri="{FF2B5EF4-FFF2-40B4-BE49-F238E27FC236}">
                <a16:creationId xmlns:a16="http://schemas.microsoft.com/office/drawing/2014/main" id="{D42464FF-4317-769C-026F-8149E4DC1ADB}"/>
              </a:ext>
            </a:extLst>
          </p:cNvPr>
          <p:cNvPicPr>
            <a:picLocks noChangeAspect="1"/>
          </p:cNvPicPr>
          <p:nvPr/>
        </p:nvPicPr>
        <p:blipFill>
          <a:blip r:embed="rId3"/>
          <a:stretch>
            <a:fillRect/>
          </a:stretch>
        </p:blipFill>
        <p:spPr>
          <a:xfrm>
            <a:off x="10429439" y="4883258"/>
            <a:ext cx="1175455" cy="1175455"/>
          </a:xfrm>
          <a:prstGeom prst="rect">
            <a:avLst/>
          </a:prstGeom>
        </p:spPr>
      </p:pic>
      <p:pic>
        <p:nvPicPr>
          <p:cNvPr id="21" name="図 20" descr="時計 が含まれている画像&#10;&#10;自動的に生成された説明">
            <a:extLst>
              <a:ext uri="{FF2B5EF4-FFF2-40B4-BE49-F238E27FC236}">
                <a16:creationId xmlns:a16="http://schemas.microsoft.com/office/drawing/2014/main" id="{48CCD4EA-9A3D-CB9E-41D5-2328A62F9A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15051" y="4616643"/>
            <a:ext cx="1907643" cy="1392183"/>
          </a:xfrm>
          <a:prstGeom prst="rect">
            <a:avLst/>
          </a:prstGeom>
        </p:spPr>
      </p:pic>
      <p:pic>
        <p:nvPicPr>
          <p:cNvPr id="22" name="図 21">
            <a:extLst>
              <a:ext uri="{FF2B5EF4-FFF2-40B4-BE49-F238E27FC236}">
                <a16:creationId xmlns:a16="http://schemas.microsoft.com/office/drawing/2014/main" id="{363E15B7-42FA-81C1-4AAC-B34E5B54F6F7}"/>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463424" y="4768945"/>
            <a:ext cx="1421273" cy="1392183"/>
          </a:xfrm>
          <a:prstGeom prst="rect">
            <a:avLst/>
          </a:prstGeom>
        </p:spPr>
      </p:pic>
      <p:pic>
        <p:nvPicPr>
          <p:cNvPr id="25" name="図 24">
            <a:extLst>
              <a:ext uri="{FF2B5EF4-FFF2-40B4-BE49-F238E27FC236}">
                <a16:creationId xmlns:a16="http://schemas.microsoft.com/office/drawing/2014/main" id="{0E7E4033-B1A5-BD16-1D56-513AC00F847D}"/>
              </a:ext>
            </a:extLst>
          </p:cNvPr>
          <p:cNvPicPr>
            <a:picLocks noChangeAspect="1"/>
          </p:cNvPicPr>
          <p:nvPr/>
        </p:nvPicPr>
        <p:blipFill>
          <a:blip r:embed="rId6"/>
          <a:stretch>
            <a:fillRect/>
          </a:stretch>
        </p:blipFill>
        <p:spPr>
          <a:xfrm>
            <a:off x="780247" y="788339"/>
            <a:ext cx="5822667" cy="412078"/>
          </a:xfrm>
          <a:prstGeom prst="rect">
            <a:avLst/>
          </a:prstGeom>
        </p:spPr>
      </p:pic>
    </p:spTree>
    <p:extLst>
      <p:ext uri="{BB962C8B-B14F-4D97-AF65-F5344CB8AC3E}">
        <p14:creationId xmlns:p14="http://schemas.microsoft.com/office/powerpoint/2010/main" val="1365165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AB3EC37-6C93-BA6A-59A0-BE9F81E97C22}"/>
              </a:ext>
            </a:extLst>
          </p:cNvPr>
          <p:cNvPicPr>
            <a:picLocks noChangeAspect="1"/>
          </p:cNvPicPr>
          <p:nvPr/>
        </p:nvPicPr>
        <p:blipFill>
          <a:blip r:embed="rId2"/>
          <a:srcRect/>
          <a:stretch/>
        </p:blipFill>
        <p:spPr>
          <a:xfrm>
            <a:off x="3810" y="0"/>
            <a:ext cx="12188190" cy="6858000"/>
          </a:xfrm>
          <a:prstGeom prst="rect">
            <a:avLst/>
          </a:prstGeom>
        </p:spPr>
      </p:pic>
      <p:sp>
        <p:nvSpPr>
          <p:cNvPr id="13" name="正方形/長方形 12">
            <a:extLst>
              <a:ext uri="{FF2B5EF4-FFF2-40B4-BE49-F238E27FC236}">
                <a16:creationId xmlns:a16="http://schemas.microsoft.com/office/drawing/2014/main" id="{FA06B030-2AC7-0354-A171-86C0DD595550}"/>
              </a:ext>
            </a:extLst>
          </p:cNvPr>
          <p:cNvSpPr/>
          <p:nvPr/>
        </p:nvSpPr>
        <p:spPr>
          <a:xfrm>
            <a:off x="381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 name="四角形: 角を丸くする 1">
            <a:extLst>
              <a:ext uri="{FF2B5EF4-FFF2-40B4-BE49-F238E27FC236}">
                <a16:creationId xmlns:a16="http://schemas.microsoft.com/office/drawing/2014/main" id="{18113A3B-651B-4DF9-8BC0-BE8C2AFC39C5}"/>
              </a:ext>
            </a:extLst>
          </p:cNvPr>
          <p:cNvSpPr/>
          <p:nvPr/>
        </p:nvSpPr>
        <p:spPr>
          <a:xfrm>
            <a:off x="209549" y="257611"/>
            <a:ext cx="11730653" cy="6342778"/>
          </a:xfrm>
          <a:prstGeom prst="roundRect">
            <a:avLst>
              <a:gd name="adj" fmla="val 3482"/>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A221590-AA33-497D-A5C6-515F3DE37ABD}"/>
              </a:ext>
            </a:extLst>
          </p:cNvPr>
          <p:cNvSpPr/>
          <p:nvPr/>
        </p:nvSpPr>
        <p:spPr>
          <a:xfrm>
            <a:off x="722713" y="1398009"/>
            <a:ext cx="8687987" cy="800219"/>
          </a:xfrm>
          <a:prstGeom prst="rect">
            <a:avLst/>
          </a:prstGeom>
          <a:effectLst>
            <a:glow rad="63500">
              <a:schemeClr val="bg1">
                <a:alpha val="55000"/>
              </a:schemeClr>
            </a:glow>
          </a:effectLst>
        </p:spPr>
        <p:txBody>
          <a:bodyPr wrap="square">
            <a:spAutoFit/>
          </a:bodyPr>
          <a:lstStyle/>
          <a:p>
            <a:pPr>
              <a:lnSpc>
                <a:spcPct val="120000"/>
              </a:lnSpc>
            </a:pPr>
            <a:r>
              <a:rPr kumimoji="1" lang="en-US" altLang="ja-JP" sz="4000" b="1" dirty="0">
                <a:solidFill>
                  <a:schemeClr val="tx1">
                    <a:lumMod val="95000"/>
                    <a:lumOff val="5000"/>
                  </a:schemeClr>
                </a:solidFill>
                <a:effectLst>
                  <a:glow rad="139700">
                    <a:schemeClr val="bg1">
                      <a:alpha val="40000"/>
                    </a:schemeClr>
                  </a:glow>
                </a:effectLst>
                <a:latin typeface="Meiryo" panose="020B0604030504040204" pitchFamily="34" charset="-128"/>
                <a:ea typeface="Meiryo" panose="020B0604030504040204" pitchFamily="34" charset="-128"/>
              </a:rPr>
              <a:t>60</a:t>
            </a:r>
            <a:r>
              <a:rPr kumimoji="1" lang="ja-JP" altLang="en-US" sz="4000" b="1">
                <a:solidFill>
                  <a:schemeClr val="tx1">
                    <a:lumMod val="95000"/>
                    <a:lumOff val="5000"/>
                  </a:schemeClr>
                </a:solidFill>
                <a:effectLst>
                  <a:glow rad="139700">
                    <a:schemeClr val="bg1">
                      <a:alpha val="40000"/>
                    </a:schemeClr>
                  </a:glow>
                </a:effectLst>
                <a:latin typeface="Meiryo" panose="020B0604030504040204" pitchFamily="34" charset="-128"/>
                <a:ea typeface="Meiryo" panose="020B0604030504040204" pitchFamily="34" charset="-128"/>
              </a:rPr>
              <a:t>日間無料体験キャンペーン中</a:t>
            </a:r>
          </a:p>
        </p:txBody>
      </p:sp>
      <p:sp>
        <p:nvSpPr>
          <p:cNvPr id="4" name="テキスト ボックス 3">
            <a:extLst>
              <a:ext uri="{FF2B5EF4-FFF2-40B4-BE49-F238E27FC236}">
                <a16:creationId xmlns:a16="http://schemas.microsoft.com/office/drawing/2014/main" id="{BAD3FD32-1F7E-4E19-89BF-FCB4789408A6}"/>
              </a:ext>
            </a:extLst>
          </p:cNvPr>
          <p:cNvSpPr txBox="1"/>
          <p:nvPr/>
        </p:nvSpPr>
        <p:spPr>
          <a:xfrm>
            <a:off x="697053" y="2368013"/>
            <a:ext cx="10418622" cy="1141338"/>
          </a:xfrm>
          <a:prstGeom prst="rect">
            <a:avLst/>
          </a:prstGeom>
          <a:noFill/>
        </p:spPr>
        <p:txBody>
          <a:bodyPr wrap="square" rtlCol="0">
            <a:spAutoFit/>
          </a:bodyPr>
          <a:lstStyle/>
          <a:p>
            <a:pPr>
              <a:lnSpc>
                <a:spcPts val="2800"/>
              </a:lnSpc>
            </a:pP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エンドポイントマネージャー</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クラウド版の体験版は、設定したポリシーや取得した情報を含め、そのまま製品版へのデータ引き継ぎが可能です。また体験版利用中も、弊社サポートセンターにお電話やメールで問い合わせが可能。体験期間中は、マニュアルやオンラインで学べるトレーニング動画も公開しています。</a:t>
            </a:r>
          </a:p>
        </p:txBody>
      </p:sp>
      <p:sp>
        <p:nvSpPr>
          <p:cNvPr id="19" name="正方形/長方形 18">
            <a:extLst>
              <a:ext uri="{FF2B5EF4-FFF2-40B4-BE49-F238E27FC236}">
                <a16:creationId xmlns:a16="http://schemas.microsoft.com/office/drawing/2014/main" id="{477F2209-5498-445F-A29A-EFBA5523181B}"/>
              </a:ext>
            </a:extLst>
          </p:cNvPr>
          <p:cNvSpPr/>
          <p:nvPr/>
        </p:nvSpPr>
        <p:spPr>
          <a:xfrm>
            <a:off x="7592257" y="6175663"/>
            <a:ext cx="4012637" cy="307777"/>
          </a:xfrm>
          <a:prstGeom prst="rect">
            <a:avLst/>
          </a:prstGeom>
        </p:spPr>
        <p:txBody>
          <a:bodyPr wrap="none">
            <a:spAutoFit/>
          </a:bodyPr>
          <a:lstStyle/>
          <a:p>
            <a:r>
              <a:rPr lang="en-US" altLang="ja-JP" sz="1400">
                <a:solidFill>
                  <a:schemeClr val="tx1">
                    <a:lumMod val="75000"/>
                    <a:lumOff val="25000"/>
                  </a:schemeClr>
                </a:solidFill>
                <a:latin typeface="Arial" panose="020B0604020202020204" pitchFamily="34" charset="0"/>
                <a:cs typeface="Arial" panose="020B0604020202020204" pitchFamily="34" charset="0"/>
              </a:rPr>
              <a:t>https://go.motex.co.jp/l/320351/2017-06-21/c55z</a:t>
            </a:r>
            <a:endParaRPr lang="ja-JP" altLang="en-US" sz="1400">
              <a:solidFill>
                <a:schemeClr val="tx1">
                  <a:lumMod val="75000"/>
                  <a:lumOff val="25000"/>
                </a:schemeClr>
              </a:solidFill>
              <a:latin typeface="Arial" panose="020B0604020202020204" pitchFamily="34" charset="0"/>
              <a:cs typeface="Arial" panose="020B0604020202020204" pitchFamily="34" charset="0"/>
            </a:endParaRPr>
          </a:p>
        </p:txBody>
      </p:sp>
      <p:pic>
        <p:nvPicPr>
          <p:cNvPr id="20" name="図 19">
            <a:extLst>
              <a:ext uri="{FF2B5EF4-FFF2-40B4-BE49-F238E27FC236}">
                <a16:creationId xmlns:a16="http://schemas.microsoft.com/office/drawing/2014/main" id="{C4C95254-3A7B-479C-B19E-C505584D45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29439" y="4883258"/>
            <a:ext cx="1175455" cy="1175455"/>
          </a:xfrm>
          <a:prstGeom prst="rect">
            <a:avLst/>
          </a:prstGeom>
        </p:spPr>
      </p:pic>
      <p:pic>
        <p:nvPicPr>
          <p:cNvPr id="26" name="図 25">
            <a:extLst>
              <a:ext uri="{FF2B5EF4-FFF2-40B4-BE49-F238E27FC236}">
                <a16:creationId xmlns:a16="http://schemas.microsoft.com/office/drawing/2014/main" id="{105AF0EF-121B-42F7-82A6-F0E9745C01A1}"/>
              </a:ext>
            </a:extLst>
          </p:cNvPr>
          <p:cNvPicPr>
            <a:picLocks noChangeAspect="1"/>
          </p:cNvPicPr>
          <p:nvPr/>
        </p:nvPicPr>
        <p:blipFill rotWithShape="1">
          <a:blip r:embed="rId4"/>
          <a:srcRect t="9760"/>
          <a:stretch/>
        </p:blipFill>
        <p:spPr>
          <a:xfrm>
            <a:off x="726731" y="4429509"/>
            <a:ext cx="3572314" cy="1746154"/>
          </a:xfrm>
          <a:prstGeom prst="rect">
            <a:avLst/>
          </a:prstGeom>
        </p:spPr>
      </p:pic>
      <p:sp>
        <p:nvSpPr>
          <p:cNvPr id="30" name="正方形/長方形 29">
            <a:extLst>
              <a:ext uri="{FF2B5EF4-FFF2-40B4-BE49-F238E27FC236}">
                <a16:creationId xmlns:a16="http://schemas.microsoft.com/office/drawing/2014/main" id="{95799709-19D0-405E-ADB6-468C632F66D2}"/>
              </a:ext>
            </a:extLst>
          </p:cNvPr>
          <p:cNvSpPr/>
          <p:nvPr/>
        </p:nvSpPr>
        <p:spPr>
          <a:xfrm>
            <a:off x="665563" y="4118592"/>
            <a:ext cx="2800767" cy="276999"/>
          </a:xfrm>
          <a:prstGeom prst="rect">
            <a:avLst/>
          </a:prstGeom>
        </p:spPr>
        <p:txBody>
          <a:bodyPr wrap="none">
            <a:spAutoFit/>
          </a:bodyPr>
          <a:lstStyle/>
          <a:p>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●各種マニュアル・問い合わせが可能</a:t>
            </a:r>
          </a:p>
        </p:txBody>
      </p:sp>
      <p:sp>
        <p:nvSpPr>
          <p:cNvPr id="32" name="正方形/長方形 31">
            <a:extLst>
              <a:ext uri="{FF2B5EF4-FFF2-40B4-BE49-F238E27FC236}">
                <a16:creationId xmlns:a16="http://schemas.microsoft.com/office/drawing/2014/main" id="{13AE0914-D1A8-48EC-BE60-8CD729B061B7}"/>
              </a:ext>
            </a:extLst>
          </p:cNvPr>
          <p:cNvSpPr/>
          <p:nvPr/>
        </p:nvSpPr>
        <p:spPr>
          <a:xfrm>
            <a:off x="4799413" y="4118592"/>
            <a:ext cx="1877437" cy="276999"/>
          </a:xfrm>
          <a:prstGeom prst="rect">
            <a:avLst/>
          </a:prstGeom>
        </p:spPr>
        <p:txBody>
          <a:bodyPr wrap="none">
            <a:spAutoFit/>
          </a:bodyPr>
          <a:lstStyle/>
          <a:p>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rPr>
              <a:t>●動画で設定方法を説明</a:t>
            </a:r>
          </a:p>
        </p:txBody>
      </p:sp>
      <p:pic>
        <p:nvPicPr>
          <p:cNvPr id="36" name="図 35">
            <a:extLst>
              <a:ext uri="{FF2B5EF4-FFF2-40B4-BE49-F238E27FC236}">
                <a16:creationId xmlns:a16="http://schemas.microsoft.com/office/drawing/2014/main" id="{99FE3D33-513D-49CD-9E05-8F32BA193EC2}"/>
              </a:ext>
            </a:extLst>
          </p:cNvPr>
          <p:cNvPicPr>
            <a:picLocks noChangeAspect="1"/>
          </p:cNvPicPr>
          <p:nvPr/>
        </p:nvPicPr>
        <p:blipFill rotWithShape="1">
          <a:blip r:embed="rId5"/>
          <a:srcRect t="9856"/>
          <a:stretch/>
        </p:blipFill>
        <p:spPr>
          <a:xfrm>
            <a:off x="4816227" y="4419891"/>
            <a:ext cx="3595845" cy="1755771"/>
          </a:xfrm>
          <a:prstGeom prst="rect">
            <a:avLst/>
          </a:prstGeom>
        </p:spPr>
      </p:pic>
      <p:pic>
        <p:nvPicPr>
          <p:cNvPr id="6" name="図 5">
            <a:extLst>
              <a:ext uri="{FF2B5EF4-FFF2-40B4-BE49-F238E27FC236}">
                <a16:creationId xmlns:a16="http://schemas.microsoft.com/office/drawing/2014/main" id="{AD1BF91B-EBCC-08F6-B56D-6FF5C4C8758D}"/>
              </a:ext>
            </a:extLst>
          </p:cNvPr>
          <p:cNvPicPr>
            <a:picLocks noChangeAspect="1"/>
          </p:cNvPicPr>
          <p:nvPr/>
        </p:nvPicPr>
        <p:blipFill>
          <a:blip r:embed="rId6"/>
          <a:stretch>
            <a:fillRect/>
          </a:stretch>
        </p:blipFill>
        <p:spPr>
          <a:xfrm>
            <a:off x="812003" y="846542"/>
            <a:ext cx="5308654" cy="443024"/>
          </a:xfrm>
          <a:prstGeom prst="rect">
            <a:avLst/>
          </a:prstGeom>
        </p:spPr>
      </p:pic>
    </p:spTree>
    <p:extLst>
      <p:ext uri="{BB962C8B-B14F-4D97-AF65-F5344CB8AC3E}">
        <p14:creationId xmlns:p14="http://schemas.microsoft.com/office/powerpoint/2010/main" val="2388922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70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7FC0C424-592A-0383-E392-102CFE084E8B}"/>
              </a:ext>
            </a:extLst>
          </p:cNvPr>
          <p:cNvSpPr>
            <a:spLocks noGrp="1"/>
          </p:cNvSpPr>
          <p:nvPr>
            <p:ph type="body" sz="quarter" idx="15"/>
          </p:nvPr>
        </p:nvSpPr>
        <p:spPr/>
        <p:txBody>
          <a:bodyPr/>
          <a:lstStyle/>
          <a:p>
            <a:r>
              <a:rPr lang="en-US" altLang="ja-JP" dirty="0"/>
              <a:t>Windows Server </a:t>
            </a:r>
            <a:r>
              <a:rPr lang="ja-JP" altLang="en-US" dirty="0"/>
              <a:t>サポート終了のスケジュール</a:t>
            </a:r>
          </a:p>
        </p:txBody>
      </p:sp>
      <p:sp>
        <p:nvSpPr>
          <p:cNvPr id="4" name="テキスト プレースホルダー 3">
            <a:extLst>
              <a:ext uri="{FF2B5EF4-FFF2-40B4-BE49-F238E27FC236}">
                <a16:creationId xmlns:a16="http://schemas.microsoft.com/office/drawing/2014/main" id="{CE485A7A-23E9-454C-46BC-5BD8DB84DAF6}"/>
              </a:ext>
            </a:extLst>
          </p:cNvPr>
          <p:cNvSpPr>
            <a:spLocks noGrp="1"/>
          </p:cNvSpPr>
          <p:nvPr>
            <p:ph type="body" sz="quarter" idx="11"/>
          </p:nvPr>
        </p:nvSpPr>
        <p:spPr/>
        <p:txBody>
          <a:bodyPr/>
          <a:lstStyle/>
          <a:p>
            <a:r>
              <a:rPr lang="en-US" altLang="ja-JP" dirty="0"/>
              <a:t>2023</a:t>
            </a:r>
            <a:r>
              <a:rPr lang="ja-JP" altLang="en-US" dirty="0"/>
              <a:t>年</a:t>
            </a:r>
            <a:r>
              <a:rPr lang="en-US" altLang="ja-JP" dirty="0"/>
              <a:t>10</a:t>
            </a:r>
            <a:r>
              <a:rPr lang="ja-JP" altLang="en-US" dirty="0"/>
              <a:t>月に</a:t>
            </a:r>
            <a:r>
              <a:rPr lang="en-US" altLang="ja-JP" dirty="0"/>
              <a:t>Windows Server 2012/2012 R2</a:t>
            </a:r>
            <a:r>
              <a:rPr lang="ja-JP" altLang="en-US"/>
              <a:t>の</a:t>
            </a:r>
            <a:r>
              <a:rPr lang="en-US" altLang="ja-JP" dirty="0"/>
              <a:t> Microsoft </a:t>
            </a:r>
            <a:r>
              <a:rPr lang="ja-JP" altLang="en-US"/>
              <a:t>社</a:t>
            </a:r>
            <a:r>
              <a:rPr lang="ja-JP" altLang="en-US" dirty="0"/>
              <a:t>による延長サポートが終了します</a:t>
            </a:r>
          </a:p>
        </p:txBody>
      </p:sp>
      <p:sp>
        <p:nvSpPr>
          <p:cNvPr id="2" name="正方形/長方形 1">
            <a:extLst>
              <a:ext uri="{FF2B5EF4-FFF2-40B4-BE49-F238E27FC236}">
                <a16:creationId xmlns:a16="http://schemas.microsoft.com/office/drawing/2014/main" id="{2C71C0BD-5D59-C495-0976-DD27EE8009E7}"/>
              </a:ext>
            </a:extLst>
          </p:cNvPr>
          <p:cNvSpPr/>
          <p:nvPr/>
        </p:nvSpPr>
        <p:spPr>
          <a:xfrm>
            <a:off x="284152" y="5516403"/>
            <a:ext cx="11644716" cy="88143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rPr>
              <a:t>サポート終了後の </a:t>
            </a: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OS </a:t>
            </a:r>
            <a:r>
              <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rPr>
              <a:t>を利用し続けるにはリスクが伴います</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40000"/>
              </a:lnSpc>
            </a:pPr>
            <a:r>
              <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rPr>
              <a:t>後継</a:t>
            </a: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OS</a:t>
            </a:r>
            <a:r>
              <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rPr>
              <a:t>も数年後にはサポートが終了するので、利用環境の見直しも含めて移行計画をたてる必要があります</a:t>
            </a:r>
          </a:p>
        </p:txBody>
      </p:sp>
      <p:graphicFrame>
        <p:nvGraphicFramePr>
          <p:cNvPr id="10" name="表 9">
            <a:extLst>
              <a:ext uri="{FF2B5EF4-FFF2-40B4-BE49-F238E27FC236}">
                <a16:creationId xmlns:a16="http://schemas.microsoft.com/office/drawing/2014/main" id="{CB47CA66-3D62-B89E-9EEC-61F4FD8BAE90}"/>
              </a:ext>
            </a:extLst>
          </p:cNvPr>
          <p:cNvGraphicFramePr>
            <a:graphicFrameLocks noGrp="1"/>
          </p:cNvGraphicFramePr>
          <p:nvPr>
            <p:extLst>
              <p:ext uri="{D42A27DB-BD31-4B8C-83A1-F6EECF244321}">
                <p14:modId xmlns:p14="http://schemas.microsoft.com/office/powerpoint/2010/main" val="2509872537"/>
              </p:ext>
            </p:extLst>
          </p:nvPr>
        </p:nvGraphicFramePr>
        <p:xfrm>
          <a:off x="3238410" y="1360536"/>
          <a:ext cx="7095568" cy="3862702"/>
        </p:xfrm>
        <a:graphic>
          <a:graphicData uri="http://schemas.openxmlformats.org/drawingml/2006/table">
            <a:tbl>
              <a:tblPr/>
              <a:tblGrid>
                <a:gridCol w="886946">
                  <a:extLst>
                    <a:ext uri="{9D8B030D-6E8A-4147-A177-3AD203B41FA5}">
                      <a16:colId xmlns:a16="http://schemas.microsoft.com/office/drawing/2014/main" val="1146062715"/>
                    </a:ext>
                  </a:extLst>
                </a:gridCol>
                <a:gridCol w="886946">
                  <a:extLst>
                    <a:ext uri="{9D8B030D-6E8A-4147-A177-3AD203B41FA5}">
                      <a16:colId xmlns:a16="http://schemas.microsoft.com/office/drawing/2014/main" val="4114784073"/>
                    </a:ext>
                  </a:extLst>
                </a:gridCol>
                <a:gridCol w="886946">
                  <a:extLst>
                    <a:ext uri="{9D8B030D-6E8A-4147-A177-3AD203B41FA5}">
                      <a16:colId xmlns:a16="http://schemas.microsoft.com/office/drawing/2014/main" val="3153086073"/>
                    </a:ext>
                  </a:extLst>
                </a:gridCol>
                <a:gridCol w="886946">
                  <a:extLst>
                    <a:ext uri="{9D8B030D-6E8A-4147-A177-3AD203B41FA5}">
                      <a16:colId xmlns:a16="http://schemas.microsoft.com/office/drawing/2014/main" val="1753593051"/>
                    </a:ext>
                  </a:extLst>
                </a:gridCol>
                <a:gridCol w="886946">
                  <a:extLst>
                    <a:ext uri="{9D8B030D-6E8A-4147-A177-3AD203B41FA5}">
                      <a16:colId xmlns:a16="http://schemas.microsoft.com/office/drawing/2014/main" val="1330705721"/>
                    </a:ext>
                  </a:extLst>
                </a:gridCol>
                <a:gridCol w="886946">
                  <a:extLst>
                    <a:ext uri="{9D8B030D-6E8A-4147-A177-3AD203B41FA5}">
                      <a16:colId xmlns:a16="http://schemas.microsoft.com/office/drawing/2014/main" val="1365664667"/>
                    </a:ext>
                  </a:extLst>
                </a:gridCol>
                <a:gridCol w="886946">
                  <a:extLst>
                    <a:ext uri="{9D8B030D-6E8A-4147-A177-3AD203B41FA5}">
                      <a16:colId xmlns:a16="http://schemas.microsoft.com/office/drawing/2014/main" val="3255427577"/>
                    </a:ext>
                  </a:extLst>
                </a:gridCol>
                <a:gridCol w="886946">
                  <a:extLst>
                    <a:ext uri="{9D8B030D-6E8A-4147-A177-3AD203B41FA5}">
                      <a16:colId xmlns:a16="http://schemas.microsoft.com/office/drawing/2014/main" val="209122797"/>
                    </a:ext>
                  </a:extLst>
                </a:gridCol>
              </a:tblGrid>
              <a:tr h="310673">
                <a:tc>
                  <a:txBody>
                    <a:bodyPr/>
                    <a:lstStyle/>
                    <a:p>
                      <a:pPr algn="ctr" fontAlgn="ctr"/>
                      <a:r>
                        <a:rPr lang="en-US" altLang="ja-JP" sz="1400" b="1" i="0" u="none" strike="noStrike">
                          <a:solidFill>
                            <a:srgbClr val="FFFFFF"/>
                          </a:solidFill>
                          <a:effectLst/>
                          <a:latin typeface="メイリオ" panose="020B0604030504040204" pitchFamily="50" charset="-128"/>
                          <a:ea typeface="メイリオ" panose="020B0604030504040204" pitchFamily="50" charset="-128"/>
                        </a:rPr>
                        <a:t>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altLang="ja-JP" sz="1400" b="1" i="0" u="none" strike="noStrike" dirty="0">
                          <a:solidFill>
                            <a:srgbClr val="FFFFFF"/>
                          </a:solidFill>
                          <a:effectLst/>
                          <a:latin typeface="メイリオ" panose="020B0604030504040204" pitchFamily="50" charset="-128"/>
                          <a:ea typeface="メイリオ" panose="020B0604030504040204" pitchFamily="50" charset="-128"/>
                        </a:rPr>
                        <a:t>2021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altLang="ja-JP" sz="1400" b="1" i="0" u="none" strike="noStrike">
                          <a:solidFill>
                            <a:srgbClr val="FFFFFF"/>
                          </a:solidFill>
                          <a:effectLst/>
                          <a:latin typeface="メイリオ" panose="020B0604030504040204" pitchFamily="50" charset="-128"/>
                          <a:ea typeface="メイリオ" panose="020B0604030504040204" pitchFamily="50" charset="-128"/>
                        </a:rPr>
                        <a:t>2022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altLang="ja-JP" sz="1400" b="1" i="0" u="none" strike="noStrike">
                          <a:solidFill>
                            <a:srgbClr val="FFFFFF"/>
                          </a:solidFill>
                          <a:effectLst/>
                          <a:latin typeface="メイリオ" panose="020B0604030504040204" pitchFamily="50" charset="-128"/>
                          <a:ea typeface="メイリオ" panose="020B0604030504040204" pitchFamily="50" charset="-128"/>
                        </a:rPr>
                        <a:t>2023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altLang="ja-JP" sz="1400" b="1" i="0" u="none" strike="noStrike" dirty="0">
                          <a:solidFill>
                            <a:srgbClr val="FFFFFF"/>
                          </a:solidFill>
                          <a:effectLst/>
                          <a:latin typeface="メイリオ" panose="020B0604030504040204" pitchFamily="50" charset="-128"/>
                          <a:ea typeface="メイリオ" panose="020B0604030504040204" pitchFamily="50" charset="-128"/>
                        </a:rPr>
                        <a:t>2024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altLang="ja-JP" sz="1400" b="1" i="0" u="none" strike="noStrike">
                          <a:solidFill>
                            <a:srgbClr val="FFFFFF"/>
                          </a:solidFill>
                          <a:effectLst/>
                          <a:latin typeface="メイリオ" panose="020B0604030504040204" pitchFamily="50" charset="-128"/>
                          <a:ea typeface="メイリオ" panose="020B0604030504040204" pitchFamily="50" charset="-128"/>
                        </a:rPr>
                        <a:t>2025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altLang="ja-JP" sz="1400" b="1" i="0" u="none" strike="noStrike">
                          <a:solidFill>
                            <a:srgbClr val="FFFFFF"/>
                          </a:solidFill>
                          <a:effectLst/>
                          <a:latin typeface="メイリオ" panose="020B0604030504040204" pitchFamily="50" charset="-128"/>
                          <a:ea typeface="メイリオ" panose="020B0604030504040204" pitchFamily="50" charset="-128"/>
                        </a:rPr>
                        <a:t>2026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altLang="ja-JP" sz="1400" b="1" i="0" u="none" strike="noStrike" dirty="0">
                          <a:solidFill>
                            <a:srgbClr val="FFFFFF"/>
                          </a:solidFill>
                          <a:effectLst/>
                          <a:latin typeface="メイリオ" panose="020B0604030504040204" pitchFamily="50" charset="-128"/>
                          <a:ea typeface="メイリオ" panose="020B0604030504040204" pitchFamily="50" charset="-128"/>
                        </a:rPr>
                        <a:t>2027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val="3680705232"/>
                  </a:ext>
                </a:extLst>
              </a:tr>
              <a:tr h="3552029">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75206706"/>
                  </a:ext>
                </a:extLst>
              </a:tr>
            </a:tbl>
          </a:graphicData>
        </a:graphic>
      </p:graphicFrame>
      <p:sp>
        <p:nvSpPr>
          <p:cNvPr id="11" name="テキスト ボックス 10">
            <a:extLst>
              <a:ext uri="{FF2B5EF4-FFF2-40B4-BE49-F238E27FC236}">
                <a16:creationId xmlns:a16="http://schemas.microsoft.com/office/drawing/2014/main" id="{173CF213-DFDE-AF61-0521-30762BABA57F}"/>
              </a:ext>
            </a:extLst>
          </p:cNvPr>
          <p:cNvSpPr txBox="1"/>
          <p:nvPr/>
        </p:nvSpPr>
        <p:spPr>
          <a:xfrm>
            <a:off x="640506" y="1993244"/>
            <a:ext cx="2651239" cy="674031"/>
          </a:xfrm>
          <a:prstGeom prst="rect">
            <a:avLst/>
          </a:prstGeom>
          <a:noFill/>
        </p:spPr>
        <p:txBody>
          <a:bodyPr wrap="none" rtlCol="0">
            <a:spAutoFit/>
          </a:bodyPr>
          <a:lstStyle/>
          <a:p>
            <a:pPr>
              <a:lnSpc>
                <a:spcPct val="140000"/>
              </a:lnSpc>
            </a:pPr>
            <a:r>
              <a:rPr kumimoji="1" lang="en-US" altLang="ja-JP" sz="1400" b="1" dirty="0">
                <a:solidFill>
                  <a:schemeClr val="tx1">
                    <a:lumMod val="75000"/>
                    <a:lumOff val="25000"/>
                  </a:schemeClr>
                </a:solidFill>
                <a:latin typeface="Meiryo" panose="020B0604030504040204" pitchFamily="34" charset="-128"/>
                <a:ea typeface="Meiryo" panose="020B0604030504040204" pitchFamily="34" charset="-128"/>
              </a:rPr>
              <a:t>Windows Server 2012</a:t>
            </a:r>
          </a:p>
          <a:p>
            <a:pPr>
              <a:lnSpc>
                <a:spcPct val="140000"/>
              </a:lnSpc>
            </a:pPr>
            <a:r>
              <a:rPr kumimoji="1" lang="en-US" altLang="ja-JP" sz="1400" b="1" dirty="0">
                <a:solidFill>
                  <a:schemeClr val="tx1">
                    <a:lumMod val="75000"/>
                    <a:lumOff val="25000"/>
                  </a:schemeClr>
                </a:solidFill>
                <a:latin typeface="Meiryo" panose="020B0604030504040204" pitchFamily="34" charset="-128"/>
                <a:ea typeface="Meiryo" panose="020B0604030504040204" pitchFamily="34" charset="-128"/>
              </a:rPr>
              <a:t>Windows Server 2012</a:t>
            </a:r>
            <a:r>
              <a:rPr kumimoji="1" lang="ja-JP" altLang="en-US" sz="1400" b="1" dirty="0">
                <a:solidFill>
                  <a:schemeClr val="tx1">
                    <a:lumMod val="75000"/>
                    <a:lumOff val="25000"/>
                  </a:schemeClr>
                </a:solidFill>
                <a:latin typeface="Meiryo" panose="020B0604030504040204" pitchFamily="34" charset="-128"/>
                <a:ea typeface="Meiryo" panose="020B0604030504040204" pitchFamily="34" charset="-128"/>
              </a:rPr>
              <a:t> </a:t>
            </a:r>
            <a:r>
              <a:rPr kumimoji="1" lang="en-US" altLang="ja-JP" sz="1400" b="1" dirty="0">
                <a:solidFill>
                  <a:schemeClr val="tx1">
                    <a:lumMod val="75000"/>
                    <a:lumOff val="25000"/>
                  </a:schemeClr>
                </a:solidFill>
                <a:latin typeface="Meiryo" panose="020B0604030504040204" pitchFamily="34" charset="-128"/>
                <a:ea typeface="Meiryo" panose="020B0604030504040204" pitchFamily="34" charset="-128"/>
              </a:rPr>
              <a:t>R2</a:t>
            </a:r>
            <a:endParaRPr kumimoji="1" lang="ja-JP" altLang="en-US" sz="1400" b="1"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0C59340-FA48-04B7-C0B2-5EBBAA7B632A}"/>
              </a:ext>
            </a:extLst>
          </p:cNvPr>
          <p:cNvSpPr txBox="1"/>
          <p:nvPr/>
        </p:nvSpPr>
        <p:spPr>
          <a:xfrm>
            <a:off x="640506" y="3205028"/>
            <a:ext cx="2276136" cy="372410"/>
          </a:xfrm>
          <a:prstGeom prst="rect">
            <a:avLst/>
          </a:prstGeom>
          <a:noFill/>
        </p:spPr>
        <p:txBody>
          <a:bodyPr wrap="none" rtlCol="0">
            <a:spAutoFit/>
          </a:bodyPr>
          <a:lstStyle/>
          <a:p>
            <a:pPr>
              <a:lnSpc>
                <a:spcPct val="140000"/>
              </a:lnSpc>
            </a:pPr>
            <a:r>
              <a:rPr kumimoji="1" lang="en-US" altLang="ja-JP" sz="1400" b="1" dirty="0">
                <a:solidFill>
                  <a:schemeClr val="tx1">
                    <a:lumMod val="75000"/>
                    <a:lumOff val="25000"/>
                  </a:schemeClr>
                </a:solidFill>
                <a:latin typeface="Meiryo" panose="020B0604030504040204" pitchFamily="34" charset="-128"/>
                <a:ea typeface="Meiryo" panose="020B0604030504040204" pitchFamily="34" charset="-128"/>
              </a:rPr>
              <a:t>Windows Server 2016</a:t>
            </a:r>
            <a:endParaRPr kumimoji="1" lang="ja-JP" altLang="en-US" sz="1400" b="1"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88F5DD38-265E-EB3D-1572-DA8E12909F85}"/>
              </a:ext>
            </a:extLst>
          </p:cNvPr>
          <p:cNvSpPr txBox="1"/>
          <p:nvPr/>
        </p:nvSpPr>
        <p:spPr>
          <a:xfrm>
            <a:off x="640506" y="4297480"/>
            <a:ext cx="2276136" cy="372410"/>
          </a:xfrm>
          <a:prstGeom prst="rect">
            <a:avLst/>
          </a:prstGeom>
          <a:noFill/>
        </p:spPr>
        <p:txBody>
          <a:bodyPr wrap="none" rtlCol="0">
            <a:spAutoFit/>
          </a:bodyPr>
          <a:lstStyle/>
          <a:p>
            <a:pPr>
              <a:lnSpc>
                <a:spcPct val="140000"/>
              </a:lnSpc>
            </a:pPr>
            <a:r>
              <a:rPr kumimoji="1" lang="en-US" altLang="ja-JP" sz="1400" b="1" dirty="0">
                <a:solidFill>
                  <a:schemeClr val="tx1">
                    <a:lumMod val="75000"/>
                    <a:lumOff val="25000"/>
                  </a:schemeClr>
                </a:solidFill>
                <a:latin typeface="Meiryo" panose="020B0604030504040204" pitchFamily="34" charset="-128"/>
                <a:ea typeface="Meiryo" panose="020B0604030504040204" pitchFamily="34" charset="-128"/>
              </a:rPr>
              <a:t>Windows Server 2019</a:t>
            </a:r>
            <a:endParaRPr kumimoji="1" lang="ja-JP" altLang="en-US" sz="1400" b="1"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4" name="矢印: 五方向 13">
            <a:extLst>
              <a:ext uri="{FF2B5EF4-FFF2-40B4-BE49-F238E27FC236}">
                <a16:creationId xmlns:a16="http://schemas.microsoft.com/office/drawing/2014/main" id="{435F1F98-9562-2207-39BA-1842CF6DF2E2}"/>
              </a:ext>
            </a:extLst>
          </p:cNvPr>
          <p:cNvSpPr/>
          <p:nvPr/>
        </p:nvSpPr>
        <p:spPr>
          <a:xfrm>
            <a:off x="3242233" y="2007758"/>
            <a:ext cx="3361767" cy="634161"/>
          </a:xfrm>
          <a:prstGeom prst="homePlate">
            <a:avLst/>
          </a:prstGeom>
          <a:solidFill>
            <a:srgbClr val="FE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panose="020B0604030504040204" pitchFamily="34" charset="-128"/>
                <a:ea typeface="Meiryo" panose="020B0604030504040204" pitchFamily="34" charset="-128"/>
              </a:rPr>
              <a:t>延長サポート</a:t>
            </a:r>
            <a:endParaRPr lang="en-US" altLang="ja-JP" sz="1400" dirty="0">
              <a:solidFill>
                <a:schemeClr val="bg1"/>
              </a:solidFill>
              <a:latin typeface="Meiryo" panose="020B0604030504040204" pitchFamily="34" charset="-128"/>
              <a:ea typeface="Meiryo" panose="020B0604030504040204" pitchFamily="34" charset="-128"/>
            </a:endParaRPr>
          </a:p>
        </p:txBody>
      </p:sp>
      <p:sp>
        <p:nvSpPr>
          <p:cNvPr id="23" name="矢印: 五方向 22">
            <a:extLst>
              <a:ext uri="{FF2B5EF4-FFF2-40B4-BE49-F238E27FC236}">
                <a16:creationId xmlns:a16="http://schemas.microsoft.com/office/drawing/2014/main" id="{99E033EE-C4B0-254A-3DEB-358FB5B81D92}"/>
              </a:ext>
            </a:extLst>
          </p:cNvPr>
          <p:cNvSpPr/>
          <p:nvPr/>
        </p:nvSpPr>
        <p:spPr>
          <a:xfrm>
            <a:off x="3242233" y="3082023"/>
            <a:ext cx="1926667" cy="63416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panose="020B0604030504040204" pitchFamily="34" charset="-128"/>
                <a:ea typeface="Meiryo" panose="020B0604030504040204" pitchFamily="34" charset="-128"/>
              </a:rPr>
              <a:t>メインストリーム</a:t>
            </a:r>
            <a:endParaRPr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サポート</a:t>
            </a:r>
            <a:endParaRPr lang="en-US" altLang="ja-JP" sz="1400" dirty="0">
              <a:solidFill>
                <a:schemeClr val="bg1"/>
              </a:solidFill>
              <a:latin typeface="Meiryo" panose="020B0604030504040204" pitchFamily="34" charset="-128"/>
              <a:ea typeface="Meiryo" panose="020B0604030504040204" pitchFamily="34" charset="-128"/>
            </a:endParaRPr>
          </a:p>
        </p:txBody>
      </p:sp>
      <p:sp>
        <p:nvSpPr>
          <p:cNvPr id="25" name="矢印: 五方向 24">
            <a:extLst>
              <a:ext uri="{FF2B5EF4-FFF2-40B4-BE49-F238E27FC236}">
                <a16:creationId xmlns:a16="http://schemas.microsoft.com/office/drawing/2014/main" id="{8BEC7D82-9CB2-76D1-1828-9EB83672A442}"/>
              </a:ext>
            </a:extLst>
          </p:cNvPr>
          <p:cNvSpPr/>
          <p:nvPr/>
        </p:nvSpPr>
        <p:spPr>
          <a:xfrm>
            <a:off x="5181600" y="3074153"/>
            <a:ext cx="4470399" cy="634161"/>
          </a:xfrm>
          <a:prstGeom prst="homePlate">
            <a:avLst/>
          </a:prstGeom>
          <a:solidFill>
            <a:srgbClr val="FE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panose="020B0604030504040204" pitchFamily="34" charset="-128"/>
                <a:ea typeface="Meiryo" panose="020B0604030504040204" pitchFamily="34" charset="-128"/>
              </a:rPr>
              <a:t>延長サポート</a:t>
            </a:r>
            <a:endParaRPr lang="en-US" altLang="ja-JP" sz="1400" dirty="0">
              <a:solidFill>
                <a:schemeClr val="bg1"/>
              </a:solidFill>
              <a:latin typeface="Meiryo" panose="020B0604030504040204" pitchFamily="34" charset="-128"/>
              <a:ea typeface="Meiryo" panose="020B0604030504040204" pitchFamily="34" charset="-128"/>
            </a:endParaRPr>
          </a:p>
        </p:txBody>
      </p:sp>
      <p:sp>
        <p:nvSpPr>
          <p:cNvPr id="26" name="矢印: 五方向 25">
            <a:extLst>
              <a:ext uri="{FF2B5EF4-FFF2-40B4-BE49-F238E27FC236}">
                <a16:creationId xmlns:a16="http://schemas.microsoft.com/office/drawing/2014/main" id="{C16A0BEE-009B-BE22-1DD0-FAC3D94EBCB0}"/>
              </a:ext>
            </a:extLst>
          </p:cNvPr>
          <p:cNvSpPr/>
          <p:nvPr/>
        </p:nvSpPr>
        <p:spPr>
          <a:xfrm>
            <a:off x="3242233" y="4211918"/>
            <a:ext cx="3780869" cy="63416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panose="020B0604030504040204" pitchFamily="34" charset="-128"/>
                <a:ea typeface="Meiryo" panose="020B0604030504040204" pitchFamily="34" charset="-128"/>
              </a:rPr>
              <a:t>メインストリーム</a:t>
            </a:r>
            <a:endParaRPr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dirty="0">
                <a:solidFill>
                  <a:schemeClr val="bg1"/>
                </a:solidFill>
                <a:latin typeface="Meiryo" panose="020B0604030504040204" pitchFamily="34" charset="-128"/>
                <a:ea typeface="Meiryo" panose="020B0604030504040204" pitchFamily="34" charset="-128"/>
              </a:rPr>
              <a:t>サポート</a:t>
            </a:r>
            <a:endParaRPr lang="en-US" altLang="ja-JP" sz="1400" dirty="0">
              <a:solidFill>
                <a:schemeClr val="bg1"/>
              </a:solidFill>
              <a:latin typeface="Meiryo" panose="020B0604030504040204" pitchFamily="34" charset="-128"/>
              <a:ea typeface="Meiryo" panose="020B0604030504040204" pitchFamily="34" charset="-128"/>
            </a:endParaRPr>
          </a:p>
        </p:txBody>
      </p:sp>
      <p:sp>
        <p:nvSpPr>
          <p:cNvPr id="28" name="正方形/長方形 27">
            <a:extLst>
              <a:ext uri="{FF2B5EF4-FFF2-40B4-BE49-F238E27FC236}">
                <a16:creationId xmlns:a16="http://schemas.microsoft.com/office/drawing/2014/main" id="{D4B31AE3-52DA-040F-7853-98B9839A3D0A}"/>
              </a:ext>
            </a:extLst>
          </p:cNvPr>
          <p:cNvSpPr/>
          <p:nvPr/>
        </p:nvSpPr>
        <p:spPr>
          <a:xfrm>
            <a:off x="7023103" y="4204048"/>
            <a:ext cx="3301998" cy="642031"/>
          </a:xfrm>
          <a:prstGeom prst="rect">
            <a:avLst/>
          </a:prstGeom>
          <a:solidFill>
            <a:srgbClr val="FE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panose="020B0604030504040204" pitchFamily="34" charset="-128"/>
                <a:ea typeface="Meiryo" panose="020B0604030504040204" pitchFamily="34" charset="-128"/>
              </a:rPr>
              <a:t>延長サポート</a:t>
            </a:r>
            <a:endParaRPr lang="en-US" altLang="ja-JP" sz="1400" dirty="0">
              <a:solidFill>
                <a:schemeClr val="bg1"/>
              </a:solidFill>
              <a:latin typeface="Meiryo" panose="020B0604030504040204" pitchFamily="34" charset="-128"/>
              <a:ea typeface="Meiryo" panose="020B0604030504040204" pitchFamily="34" charset="-128"/>
            </a:endParaRPr>
          </a:p>
        </p:txBody>
      </p:sp>
      <p:sp>
        <p:nvSpPr>
          <p:cNvPr id="29" name="テキスト ボックス 28">
            <a:extLst>
              <a:ext uri="{FF2B5EF4-FFF2-40B4-BE49-F238E27FC236}">
                <a16:creationId xmlns:a16="http://schemas.microsoft.com/office/drawing/2014/main" id="{95B7F87B-2FAA-2BCE-CFAC-6979CA0EDB1A}"/>
              </a:ext>
            </a:extLst>
          </p:cNvPr>
          <p:cNvSpPr txBox="1"/>
          <p:nvPr/>
        </p:nvSpPr>
        <p:spPr>
          <a:xfrm>
            <a:off x="6777316" y="1993244"/>
            <a:ext cx="1274708" cy="674031"/>
          </a:xfrm>
          <a:prstGeom prst="rect">
            <a:avLst/>
          </a:prstGeom>
          <a:noFill/>
        </p:spPr>
        <p:txBody>
          <a:bodyPr wrap="none" rtlCol="0">
            <a:spAutoFit/>
          </a:bodyPr>
          <a:lstStyle/>
          <a:p>
            <a:pPr>
              <a:lnSpc>
                <a:spcPct val="140000"/>
              </a:lnSpc>
            </a:pPr>
            <a:r>
              <a:rPr kumimoji="1" lang="en-US" altLang="ja-JP" sz="1400" b="1" dirty="0">
                <a:solidFill>
                  <a:schemeClr val="tx1">
                    <a:lumMod val="75000"/>
                    <a:lumOff val="25000"/>
                  </a:schemeClr>
                </a:solidFill>
                <a:latin typeface="Meiryo" panose="020B0604030504040204" pitchFamily="34" charset="-128"/>
                <a:ea typeface="Meiryo" panose="020B0604030504040204" pitchFamily="34" charset="-128"/>
              </a:rPr>
              <a:t>2023</a:t>
            </a:r>
            <a:r>
              <a:rPr kumimoji="1" lang="ja-JP" altLang="en-US" sz="1400" b="1" dirty="0">
                <a:solidFill>
                  <a:schemeClr val="tx1">
                    <a:lumMod val="75000"/>
                    <a:lumOff val="25000"/>
                  </a:schemeClr>
                </a:solidFill>
                <a:latin typeface="Meiryo" panose="020B0604030504040204" pitchFamily="34" charset="-128"/>
                <a:ea typeface="Meiryo" panose="020B0604030504040204" pitchFamily="34" charset="-128"/>
              </a:rPr>
              <a:t>年</a:t>
            </a:r>
            <a:r>
              <a:rPr kumimoji="1" lang="en-US" altLang="ja-JP" sz="1400" b="1" dirty="0">
                <a:solidFill>
                  <a:schemeClr val="tx1">
                    <a:lumMod val="75000"/>
                    <a:lumOff val="25000"/>
                  </a:schemeClr>
                </a:solidFill>
                <a:latin typeface="Meiryo" panose="020B0604030504040204" pitchFamily="34" charset="-128"/>
                <a:ea typeface="Meiryo" panose="020B0604030504040204" pitchFamily="34" charset="-128"/>
              </a:rPr>
              <a:t>10</a:t>
            </a:r>
            <a:r>
              <a:rPr kumimoji="1" lang="ja-JP" altLang="en-US" sz="1400" b="1" dirty="0">
                <a:solidFill>
                  <a:schemeClr val="tx1">
                    <a:lumMod val="75000"/>
                    <a:lumOff val="25000"/>
                  </a:schemeClr>
                </a:solidFill>
                <a:latin typeface="Meiryo" panose="020B0604030504040204" pitchFamily="34" charset="-128"/>
                <a:ea typeface="Meiryo" panose="020B0604030504040204" pitchFamily="34" charset="-128"/>
              </a:rPr>
              <a:t>月</a:t>
            </a:r>
            <a:br>
              <a:rPr kumimoji="1" lang="en-US" altLang="ja-JP" sz="1400" b="1" dirty="0">
                <a:solidFill>
                  <a:schemeClr val="tx1">
                    <a:lumMod val="75000"/>
                    <a:lumOff val="25000"/>
                  </a:schemeClr>
                </a:solidFill>
                <a:latin typeface="Meiryo" panose="020B0604030504040204" pitchFamily="34" charset="-128"/>
                <a:ea typeface="Meiryo" panose="020B0604030504040204" pitchFamily="34" charset="-128"/>
              </a:rPr>
            </a:br>
            <a:r>
              <a:rPr kumimoji="1" lang="ja-JP" altLang="en-US" sz="1400" b="1" dirty="0">
                <a:solidFill>
                  <a:schemeClr val="tx1">
                    <a:lumMod val="75000"/>
                    <a:lumOff val="25000"/>
                  </a:schemeClr>
                </a:solidFill>
                <a:latin typeface="Meiryo" panose="020B0604030504040204" pitchFamily="34" charset="-128"/>
                <a:ea typeface="Meiryo" panose="020B0604030504040204" pitchFamily="34" charset="-128"/>
              </a:rPr>
              <a:t>サポート終了</a:t>
            </a:r>
            <a:endParaRPr kumimoji="1" lang="en-US" altLang="ja-JP" sz="1400" b="1"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B0AE70D9-0CAB-B23E-D33B-A7CC0EAE1442}"/>
              </a:ext>
            </a:extLst>
          </p:cNvPr>
          <p:cNvSpPr txBox="1"/>
          <p:nvPr/>
        </p:nvSpPr>
        <p:spPr>
          <a:xfrm>
            <a:off x="4682228" y="3725933"/>
            <a:ext cx="973343" cy="332399"/>
          </a:xfrm>
          <a:prstGeom prst="rect">
            <a:avLst/>
          </a:prstGeom>
          <a:noFill/>
        </p:spPr>
        <p:txBody>
          <a:bodyPr wrap="none" rtlCol="0">
            <a:spAutoFit/>
          </a:bodyPr>
          <a:lstStyle/>
          <a:p>
            <a:pPr>
              <a:lnSpc>
                <a:spcPct val="140000"/>
              </a:lnSpc>
            </a:pP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2022</a:t>
            </a:r>
            <a:r>
              <a:rPr kumimoji="1" lang="ja-JP" altLang="en-US" sz="1200" dirty="0">
                <a:solidFill>
                  <a:schemeClr val="tx1">
                    <a:lumMod val="75000"/>
                    <a:lumOff val="25000"/>
                  </a:schemeClr>
                </a:solidFill>
                <a:latin typeface="Meiryo" panose="020B0604030504040204" pitchFamily="34" charset="-128"/>
                <a:ea typeface="Meiryo" panose="020B0604030504040204" pitchFamily="34" charset="-128"/>
              </a:rPr>
              <a:t>年</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1</a:t>
            </a:r>
            <a:r>
              <a:rPr kumimoji="1" lang="ja-JP" altLang="en-US" sz="1200" dirty="0">
                <a:solidFill>
                  <a:schemeClr val="tx1">
                    <a:lumMod val="75000"/>
                    <a:lumOff val="25000"/>
                  </a:schemeClr>
                </a:solidFill>
                <a:latin typeface="Meiryo" panose="020B0604030504040204" pitchFamily="34" charset="-128"/>
                <a:ea typeface="Meiryo" panose="020B0604030504040204" pitchFamily="34" charset="-128"/>
              </a:rPr>
              <a:t>月</a:t>
            </a:r>
            <a:endPar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30F6B55B-A448-0412-6E34-2807056C5F6C}"/>
              </a:ext>
            </a:extLst>
          </p:cNvPr>
          <p:cNvSpPr txBox="1"/>
          <p:nvPr/>
        </p:nvSpPr>
        <p:spPr>
          <a:xfrm>
            <a:off x="9165327" y="3725933"/>
            <a:ext cx="973343" cy="332399"/>
          </a:xfrm>
          <a:prstGeom prst="rect">
            <a:avLst/>
          </a:prstGeom>
          <a:noFill/>
        </p:spPr>
        <p:txBody>
          <a:bodyPr wrap="none" rtlCol="0">
            <a:spAutoFit/>
          </a:bodyPr>
          <a:lstStyle/>
          <a:p>
            <a:pPr>
              <a:lnSpc>
                <a:spcPct val="140000"/>
              </a:lnSpc>
            </a:pP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2027</a:t>
            </a:r>
            <a:r>
              <a:rPr kumimoji="1" lang="ja-JP" altLang="en-US" sz="1200" dirty="0">
                <a:solidFill>
                  <a:schemeClr val="tx1">
                    <a:lumMod val="75000"/>
                    <a:lumOff val="25000"/>
                  </a:schemeClr>
                </a:solidFill>
                <a:latin typeface="Meiryo" panose="020B0604030504040204" pitchFamily="34" charset="-128"/>
                <a:ea typeface="Meiryo" panose="020B0604030504040204" pitchFamily="34" charset="-128"/>
              </a:rPr>
              <a:t>年</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1</a:t>
            </a:r>
            <a:r>
              <a:rPr kumimoji="1" lang="ja-JP" altLang="en-US" sz="1200" dirty="0">
                <a:solidFill>
                  <a:schemeClr val="tx1">
                    <a:lumMod val="75000"/>
                    <a:lumOff val="25000"/>
                  </a:schemeClr>
                </a:solidFill>
                <a:latin typeface="Meiryo" panose="020B0604030504040204" pitchFamily="34" charset="-128"/>
                <a:ea typeface="Meiryo" panose="020B0604030504040204" pitchFamily="34" charset="-128"/>
              </a:rPr>
              <a:t>月</a:t>
            </a:r>
            <a:endPar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996B11B2-351E-FB69-F3FB-F6D65B6639D2}"/>
              </a:ext>
            </a:extLst>
          </p:cNvPr>
          <p:cNvSpPr txBox="1"/>
          <p:nvPr/>
        </p:nvSpPr>
        <p:spPr>
          <a:xfrm>
            <a:off x="6536430" y="4878601"/>
            <a:ext cx="973343" cy="332399"/>
          </a:xfrm>
          <a:prstGeom prst="rect">
            <a:avLst/>
          </a:prstGeom>
          <a:noFill/>
        </p:spPr>
        <p:txBody>
          <a:bodyPr wrap="none" rtlCol="0">
            <a:spAutoFit/>
          </a:bodyPr>
          <a:lstStyle/>
          <a:p>
            <a:pPr>
              <a:lnSpc>
                <a:spcPct val="140000"/>
              </a:lnSpc>
            </a:pP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2024</a:t>
            </a:r>
            <a:r>
              <a:rPr kumimoji="1" lang="ja-JP" altLang="en-US" sz="1200" dirty="0">
                <a:solidFill>
                  <a:schemeClr val="tx1">
                    <a:lumMod val="75000"/>
                    <a:lumOff val="25000"/>
                  </a:schemeClr>
                </a:solidFill>
                <a:latin typeface="Meiryo" panose="020B0604030504040204" pitchFamily="34" charset="-128"/>
                <a:ea typeface="Meiryo" panose="020B0604030504040204" pitchFamily="34" charset="-128"/>
              </a:rPr>
              <a:t>年</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1</a:t>
            </a:r>
            <a:r>
              <a:rPr kumimoji="1" lang="ja-JP" altLang="en-US" sz="1200" dirty="0">
                <a:solidFill>
                  <a:schemeClr val="tx1">
                    <a:lumMod val="75000"/>
                    <a:lumOff val="25000"/>
                  </a:schemeClr>
                </a:solidFill>
                <a:latin typeface="Meiryo" panose="020B0604030504040204" pitchFamily="34" charset="-128"/>
                <a:ea typeface="Meiryo" panose="020B0604030504040204" pitchFamily="34" charset="-128"/>
              </a:rPr>
              <a:t>月</a:t>
            </a:r>
            <a:endPar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8587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7FC0C424-592A-0383-E392-102CFE084E8B}"/>
              </a:ext>
            </a:extLst>
          </p:cNvPr>
          <p:cNvSpPr>
            <a:spLocks noGrp="1"/>
          </p:cNvSpPr>
          <p:nvPr>
            <p:ph type="body" sz="quarter" idx="15"/>
          </p:nvPr>
        </p:nvSpPr>
        <p:spPr/>
        <p:txBody>
          <a:bodyPr/>
          <a:lstStyle/>
          <a:p>
            <a:r>
              <a:rPr lang="ja-JP" altLang="en-US" dirty="0"/>
              <a:t>サポート終了後も利用し続けるリスクとは</a:t>
            </a:r>
          </a:p>
        </p:txBody>
      </p:sp>
      <p:sp>
        <p:nvSpPr>
          <p:cNvPr id="3" name="正方形/長方形 2">
            <a:extLst>
              <a:ext uri="{FF2B5EF4-FFF2-40B4-BE49-F238E27FC236}">
                <a16:creationId xmlns:a16="http://schemas.microsoft.com/office/drawing/2014/main" id="{850B827E-D2FF-7C28-F25A-6EDFDB7E5DC2}"/>
              </a:ext>
            </a:extLst>
          </p:cNvPr>
          <p:cNvSpPr/>
          <p:nvPr/>
        </p:nvSpPr>
        <p:spPr>
          <a:xfrm>
            <a:off x="284152" y="5516403"/>
            <a:ext cx="11644716" cy="88143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rPr>
              <a:t>サーバーには業務システムをのせている場合も多くリスクを抱えた環境で業務システムを利用するということになります</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0378AA14-2B2D-744B-556C-FE38DC551D38}"/>
              </a:ext>
            </a:extLst>
          </p:cNvPr>
          <p:cNvSpPr txBox="1"/>
          <p:nvPr/>
        </p:nvSpPr>
        <p:spPr>
          <a:xfrm>
            <a:off x="1174008" y="1186077"/>
            <a:ext cx="2031325" cy="412421"/>
          </a:xfrm>
          <a:prstGeom prst="rect">
            <a:avLst/>
          </a:prstGeom>
          <a:noFill/>
        </p:spPr>
        <p:txBody>
          <a:bodyPr wrap="none" rtlCol="0">
            <a:spAutoFit/>
          </a:bodyPr>
          <a:lstStyle/>
          <a:p>
            <a:pPr algn="ctr">
              <a:lnSpc>
                <a:spcPct val="140000"/>
              </a:lnSpc>
            </a:pPr>
            <a:r>
              <a:rPr kumimoji="1" lang="ja-JP" altLang="en-US" sz="1600" b="1" dirty="0">
                <a:solidFill>
                  <a:schemeClr val="tx1">
                    <a:lumMod val="75000"/>
                    <a:lumOff val="25000"/>
                  </a:schemeClr>
                </a:solidFill>
                <a:latin typeface="Meiryo" panose="020B0604030504040204" pitchFamily="34" charset="-128"/>
                <a:ea typeface="Meiryo" panose="020B0604030504040204" pitchFamily="34" charset="-128"/>
              </a:rPr>
              <a:t>セキュリティリスク</a:t>
            </a:r>
          </a:p>
        </p:txBody>
      </p:sp>
      <p:sp>
        <p:nvSpPr>
          <p:cNvPr id="16" name="テキスト ボックス 15">
            <a:extLst>
              <a:ext uri="{FF2B5EF4-FFF2-40B4-BE49-F238E27FC236}">
                <a16:creationId xmlns:a16="http://schemas.microsoft.com/office/drawing/2014/main" id="{0DFF26B1-D243-C0FA-512E-B19B3F118722}"/>
              </a:ext>
            </a:extLst>
          </p:cNvPr>
          <p:cNvSpPr txBox="1"/>
          <p:nvPr/>
        </p:nvSpPr>
        <p:spPr>
          <a:xfrm>
            <a:off x="4655457" y="1186076"/>
            <a:ext cx="2646878" cy="412421"/>
          </a:xfrm>
          <a:prstGeom prst="rect">
            <a:avLst/>
          </a:prstGeom>
          <a:noFill/>
        </p:spPr>
        <p:txBody>
          <a:bodyPr wrap="none" rtlCol="0">
            <a:spAutoFit/>
          </a:bodyPr>
          <a:lstStyle/>
          <a:p>
            <a:pPr algn="ctr">
              <a:lnSpc>
                <a:spcPct val="140000"/>
              </a:lnSpc>
            </a:pPr>
            <a:r>
              <a:rPr kumimoji="1" lang="ja-JP" altLang="en-US" sz="1600" b="1" dirty="0">
                <a:solidFill>
                  <a:schemeClr val="tx1">
                    <a:lumMod val="75000"/>
                    <a:lumOff val="25000"/>
                  </a:schemeClr>
                </a:solidFill>
                <a:latin typeface="Meiryo" panose="020B0604030504040204" pitchFamily="34" charset="-128"/>
                <a:ea typeface="Meiryo" panose="020B0604030504040204" pitchFamily="34" charset="-128"/>
              </a:rPr>
              <a:t>サポート終了によるリスク</a:t>
            </a:r>
            <a:endPar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E0121108-5D4E-8CA9-0F67-1E87207D7044}"/>
              </a:ext>
            </a:extLst>
          </p:cNvPr>
          <p:cNvSpPr txBox="1"/>
          <p:nvPr/>
        </p:nvSpPr>
        <p:spPr>
          <a:xfrm>
            <a:off x="8635494" y="1186076"/>
            <a:ext cx="2646878" cy="412421"/>
          </a:xfrm>
          <a:prstGeom prst="rect">
            <a:avLst/>
          </a:prstGeom>
          <a:noFill/>
        </p:spPr>
        <p:txBody>
          <a:bodyPr wrap="none" rtlCol="0">
            <a:spAutoFit/>
          </a:bodyPr>
          <a:lstStyle/>
          <a:p>
            <a:pPr algn="ctr">
              <a:lnSpc>
                <a:spcPct val="140000"/>
              </a:lnSpc>
            </a:pPr>
            <a:r>
              <a:rPr kumimoji="1" lang="ja-JP" altLang="en-US" sz="1600" b="1" dirty="0">
                <a:solidFill>
                  <a:schemeClr val="tx1">
                    <a:lumMod val="75000"/>
                    <a:lumOff val="25000"/>
                  </a:schemeClr>
                </a:solidFill>
                <a:latin typeface="Meiryo" panose="020B0604030504040204" pitchFamily="34" charset="-128"/>
                <a:ea typeface="Meiryo" panose="020B0604030504040204" pitchFamily="34" charset="-128"/>
              </a:rPr>
              <a:t>ハードウェア故障のリスク</a:t>
            </a:r>
          </a:p>
        </p:txBody>
      </p:sp>
      <p:grpSp>
        <p:nvGrpSpPr>
          <p:cNvPr id="36" name="グループ化 35">
            <a:extLst>
              <a:ext uri="{FF2B5EF4-FFF2-40B4-BE49-F238E27FC236}">
                <a16:creationId xmlns:a16="http://schemas.microsoft.com/office/drawing/2014/main" id="{539EAA45-4570-C4E0-EE10-699DC6C02F1F}"/>
              </a:ext>
            </a:extLst>
          </p:cNvPr>
          <p:cNvGrpSpPr/>
          <p:nvPr/>
        </p:nvGrpSpPr>
        <p:grpSpPr>
          <a:xfrm>
            <a:off x="3072065" y="1701314"/>
            <a:ext cx="730144" cy="739181"/>
            <a:chOff x="1512094" y="7400858"/>
            <a:chExt cx="301608" cy="301608"/>
          </a:xfrm>
        </p:grpSpPr>
        <p:sp>
          <p:nvSpPr>
            <p:cNvPr id="37" name="四角形: 角を丸くする 36">
              <a:extLst>
                <a:ext uri="{FF2B5EF4-FFF2-40B4-BE49-F238E27FC236}">
                  <a16:creationId xmlns:a16="http://schemas.microsoft.com/office/drawing/2014/main" id="{7039FCE8-3730-8484-FE6F-C6CBEF6867C2}"/>
                </a:ext>
              </a:extLst>
            </p:cNvPr>
            <p:cNvSpPr/>
            <p:nvPr/>
          </p:nvSpPr>
          <p:spPr>
            <a:xfrm>
              <a:off x="1512094" y="7400858"/>
              <a:ext cx="301608" cy="301608"/>
            </a:xfrm>
            <a:prstGeom prst="roundRect">
              <a:avLst/>
            </a:prstGeom>
            <a:solidFill>
              <a:schemeClr val="bg1">
                <a:lumMod val="9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44F4439C-1FD2-A1CB-0112-B4879FC975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79853" y="7448898"/>
              <a:ext cx="166090" cy="205529"/>
            </a:xfrm>
            <a:prstGeom prst="rect">
              <a:avLst/>
            </a:prstGeom>
          </p:spPr>
        </p:pic>
      </p:grpSp>
      <p:pic>
        <p:nvPicPr>
          <p:cNvPr id="40" name="グラフィックス 39">
            <a:extLst>
              <a:ext uri="{FF2B5EF4-FFF2-40B4-BE49-F238E27FC236}">
                <a16:creationId xmlns:a16="http://schemas.microsoft.com/office/drawing/2014/main" id="{F589EE57-8B3A-4BEF-9F6F-584F02D03F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0820" y="2209208"/>
            <a:ext cx="1351822" cy="1343672"/>
          </a:xfrm>
          <a:prstGeom prst="rect">
            <a:avLst/>
          </a:prstGeom>
        </p:spPr>
      </p:pic>
      <p:sp>
        <p:nvSpPr>
          <p:cNvPr id="41" name="&quot;禁止&quot;マーク 40">
            <a:extLst>
              <a:ext uri="{FF2B5EF4-FFF2-40B4-BE49-F238E27FC236}">
                <a16:creationId xmlns:a16="http://schemas.microsoft.com/office/drawing/2014/main" id="{80B3AEF0-03B2-3F44-2257-A3C252C634CC}"/>
              </a:ext>
            </a:extLst>
          </p:cNvPr>
          <p:cNvSpPr/>
          <p:nvPr/>
        </p:nvSpPr>
        <p:spPr>
          <a:xfrm>
            <a:off x="2347896" y="2137025"/>
            <a:ext cx="599520" cy="606941"/>
          </a:xfrm>
          <a:prstGeom prst="noSmoking">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8" name="グラフィックス 47">
            <a:extLst>
              <a:ext uri="{FF2B5EF4-FFF2-40B4-BE49-F238E27FC236}">
                <a16:creationId xmlns:a16="http://schemas.microsoft.com/office/drawing/2014/main" id="{429D37E7-C5A7-EEE4-FC9B-0DF198C75D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5409" y="2209208"/>
            <a:ext cx="1351822" cy="1343672"/>
          </a:xfrm>
          <a:prstGeom prst="rect">
            <a:avLst/>
          </a:prstGeom>
        </p:spPr>
      </p:pic>
      <p:sp>
        <p:nvSpPr>
          <p:cNvPr id="49" name="&quot;禁止&quot;マーク 48">
            <a:extLst>
              <a:ext uri="{FF2B5EF4-FFF2-40B4-BE49-F238E27FC236}">
                <a16:creationId xmlns:a16="http://schemas.microsoft.com/office/drawing/2014/main" id="{B776DE6D-F25B-E11A-133D-EC233E8EBC13}"/>
              </a:ext>
            </a:extLst>
          </p:cNvPr>
          <p:cNvSpPr/>
          <p:nvPr/>
        </p:nvSpPr>
        <p:spPr>
          <a:xfrm>
            <a:off x="6412485" y="2137025"/>
            <a:ext cx="599520" cy="606941"/>
          </a:xfrm>
          <a:prstGeom prst="noSmoking">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42" name="グループ化 41">
            <a:extLst>
              <a:ext uri="{FF2B5EF4-FFF2-40B4-BE49-F238E27FC236}">
                <a16:creationId xmlns:a16="http://schemas.microsoft.com/office/drawing/2014/main" id="{43ECAF1C-CA09-FEE7-C001-EECD5331B681}"/>
              </a:ext>
            </a:extLst>
          </p:cNvPr>
          <p:cNvGrpSpPr/>
          <p:nvPr/>
        </p:nvGrpSpPr>
        <p:grpSpPr>
          <a:xfrm>
            <a:off x="7148273" y="1676554"/>
            <a:ext cx="787399" cy="763941"/>
            <a:chOff x="3373186" y="7307249"/>
            <a:chExt cx="301608" cy="301608"/>
          </a:xfrm>
        </p:grpSpPr>
        <p:sp>
          <p:nvSpPr>
            <p:cNvPr id="43" name="四角形: 角を丸くする 42">
              <a:extLst>
                <a:ext uri="{FF2B5EF4-FFF2-40B4-BE49-F238E27FC236}">
                  <a16:creationId xmlns:a16="http://schemas.microsoft.com/office/drawing/2014/main" id="{82787317-D174-20F0-8AA1-F67ECA672FD4}"/>
                </a:ext>
              </a:extLst>
            </p:cNvPr>
            <p:cNvSpPr/>
            <p:nvPr/>
          </p:nvSpPr>
          <p:spPr>
            <a:xfrm>
              <a:off x="3373186" y="7307249"/>
              <a:ext cx="301608" cy="301608"/>
            </a:xfrm>
            <a:prstGeom prst="roundRect">
              <a:avLst/>
            </a:prstGeom>
            <a:solidFill>
              <a:schemeClr val="bg1">
                <a:lumMod val="9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74511F32-9354-5FA2-548C-0B39F2AF73D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20952" y="7357726"/>
              <a:ext cx="206075" cy="206075"/>
            </a:xfrm>
            <a:prstGeom prst="rect">
              <a:avLst/>
            </a:prstGeom>
          </p:spPr>
        </p:pic>
      </p:grpSp>
      <p:pic>
        <p:nvPicPr>
          <p:cNvPr id="50" name="グラフィックス 49">
            <a:extLst>
              <a:ext uri="{FF2B5EF4-FFF2-40B4-BE49-F238E27FC236}">
                <a16:creationId xmlns:a16="http://schemas.microsoft.com/office/drawing/2014/main" id="{7E10BC04-3685-BA8E-FC89-96218C97FF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5224" y="2209208"/>
            <a:ext cx="1351822" cy="1343672"/>
          </a:xfrm>
          <a:prstGeom prst="rect">
            <a:avLst/>
          </a:prstGeom>
        </p:spPr>
      </p:pic>
      <p:sp>
        <p:nvSpPr>
          <p:cNvPr id="51" name="稲妻 50">
            <a:extLst>
              <a:ext uri="{FF2B5EF4-FFF2-40B4-BE49-F238E27FC236}">
                <a16:creationId xmlns:a16="http://schemas.microsoft.com/office/drawing/2014/main" id="{E3CE431B-BA36-4AE5-5701-970D53155905}"/>
              </a:ext>
            </a:extLst>
          </p:cNvPr>
          <p:cNvSpPr/>
          <p:nvPr/>
        </p:nvSpPr>
        <p:spPr>
          <a:xfrm>
            <a:off x="9337388" y="2278527"/>
            <a:ext cx="727433" cy="1168871"/>
          </a:xfrm>
          <a:prstGeom prst="lightningBolt">
            <a:avLst/>
          </a:prstGeom>
          <a:solidFill>
            <a:srgbClr val="3F4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09EAF0FE-9CA4-9EC1-2962-DBCB0653F471}"/>
              </a:ext>
            </a:extLst>
          </p:cNvPr>
          <p:cNvSpPr txBox="1"/>
          <p:nvPr/>
        </p:nvSpPr>
        <p:spPr>
          <a:xfrm>
            <a:off x="997828" y="4050753"/>
            <a:ext cx="2383683" cy="857158"/>
          </a:xfrm>
          <a:prstGeom prst="rect">
            <a:avLst/>
          </a:prstGeom>
          <a:noFill/>
        </p:spPr>
        <p:txBody>
          <a:bodyPr wrap="square" rtlCol="0">
            <a:spAutoFit/>
          </a:bodyPr>
          <a:lstStyle/>
          <a:p>
            <a:pPr>
              <a:lnSpc>
                <a:spcPct val="120000"/>
              </a:lnSpc>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セキュリティパッチ・更新プログラム等が提供されなくなり、脆弱性が発生</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6BBE5FEF-8ED9-F6A5-B499-F368BBA7D093}"/>
              </a:ext>
            </a:extLst>
          </p:cNvPr>
          <p:cNvSpPr txBox="1"/>
          <p:nvPr/>
        </p:nvSpPr>
        <p:spPr>
          <a:xfrm>
            <a:off x="4982362" y="4066456"/>
            <a:ext cx="2383683" cy="857158"/>
          </a:xfrm>
          <a:prstGeom prst="rect">
            <a:avLst/>
          </a:prstGeom>
          <a:noFill/>
        </p:spPr>
        <p:txBody>
          <a:bodyPr wrap="square" rtlCol="0">
            <a:spAutoFit/>
          </a:bodyPr>
          <a:lstStyle/>
          <a:p>
            <a:pPr>
              <a:lnSpc>
                <a:spcPct val="120000"/>
              </a:lnSpc>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システム障害などが発生してもサポートを受けられないため回復できない</a:t>
            </a:r>
          </a:p>
        </p:txBody>
      </p:sp>
      <p:sp>
        <p:nvSpPr>
          <p:cNvPr id="54" name="テキスト ボックス 53">
            <a:extLst>
              <a:ext uri="{FF2B5EF4-FFF2-40B4-BE49-F238E27FC236}">
                <a16:creationId xmlns:a16="http://schemas.microsoft.com/office/drawing/2014/main" id="{A5B97656-643D-FB67-83E1-7361F953BFDF}"/>
              </a:ext>
            </a:extLst>
          </p:cNvPr>
          <p:cNvSpPr txBox="1"/>
          <p:nvPr/>
        </p:nvSpPr>
        <p:spPr>
          <a:xfrm>
            <a:off x="8831811" y="4066456"/>
            <a:ext cx="2254244" cy="598625"/>
          </a:xfrm>
          <a:prstGeom prst="rect">
            <a:avLst/>
          </a:prstGeom>
          <a:noFill/>
        </p:spPr>
        <p:txBody>
          <a:bodyPr wrap="square" rtlCol="0">
            <a:spAutoFit/>
          </a:bodyPr>
          <a:lstStyle/>
          <a:p>
            <a:pPr>
              <a:lnSpc>
                <a:spcPct val="120000"/>
              </a:lnSpc>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機器自体の老朽化に伴う故障のリスクが上がる</a:t>
            </a:r>
          </a:p>
        </p:txBody>
      </p:sp>
    </p:spTree>
    <p:extLst>
      <p:ext uri="{BB962C8B-B14F-4D97-AF65-F5344CB8AC3E}">
        <p14:creationId xmlns:p14="http://schemas.microsoft.com/office/powerpoint/2010/main" val="160033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7FC0C424-592A-0383-E392-102CFE084E8B}"/>
              </a:ext>
            </a:extLst>
          </p:cNvPr>
          <p:cNvSpPr>
            <a:spLocks noGrp="1"/>
          </p:cNvSpPr>
          <p:nvPr>
            <p:ph type="body" sz="quarter" idx="15"/>
          </p:nvPr>
        </p:nvSpPr>
        <p:spPr>
          <a:xfrm>
            <a:off x="413588" y="269809"/>
            <a:ext cx="11074573" cy="291618"/>
          </a:xfrm>
        </p:spPr>
        <p:txBody>
          <a:bodyPr/>
          <a:lstStyle/>
          <a:p>
            <a:r>
              <a:rPr kumimoji="1" lang="ja-JP" altLang="en-US" dirty="0"/>
              <a:t>システム利用環境の多様化。移行先はオンプレ？クラウド？</a:t>
            </a:r>
          </a:p>
        </p:txBody>
      </p:sp>
      <p:sp>
        <p:nvSpPr>
          <p:cNvPr id="4" name="テキスト プレースホルダー 3">
            <a:extLst>
              <a:ext uri="{FF2B5EF4-FFF2-40B4-BE49-F238E27FC236}">
                <a16:creationId xmlns:a16="http://schemas.microsoft.com/office/drawing/2014/main" id="{CE485A7A-23E9-454C-46BC-5BD8DB84DAF6}"/>
              </a:ext>
            </a:extLst>
          </p:cNvPr>
          <p:cNvSpPr>
            <a:spLocks noGrp="1"/>
          </p:cNvSpPr>
          <p:nvPr>
            <p:ph type="body" sz="quarter" idx="11"/>
          </p:nvPr>
        </p:nvSpPr>
        <p:spPr>
          <a:xfrm>
            <a:off x="263132" y="690627"/>
            <a:ext cx="11665736" cy="840230"/>
          </a:xfrm>
        </p:spPr>
        <p:txBody>
          <a:bodyPr/>
          <a:lstStyle/>
          <a:p>
            <a:r>
              <a:rPr lang="ja-JP" altLang="en-US" dirty="0"/>
              <a:t>リモートワークの普及、クラウドシフトなどによりシステム利用環境が多様化</a:t>
            </a:r>
            <a:endParaRPr lang="en-US" altLang="ja-JP" dirty="0"/>
          </a:p>
          <a:p>
            <a:r>
              <a:rPr lang="ja-JP" altLang="en-US" kern="100" dirty="0">
                <a:solidFill>
                  <a:srgbClr val="333333"/>
                </a:solidFill>
                <a:cs typeface="Arial" panose="020B0604020202020204" pitchFamily="34" charset="0"/>
              </a:rPr>
              <a:t>使っている</a:t>
            </a:r>
            <a:r>
              <a:rPr lang="ja-JP" altLang="en-US" sz="1800" kern="100" dirty="0">
                <a:solidFill>
                  <a:srgbClr val="333333"/>
                </a:solidFill>
                <a:effectLst/>
                <a:ea typeface="メイリオ" panose="020B0604030504040204" pitchFamily="50" charset="-128"/>
                <a:cs typeface="Arial" panose="020B0604020202020204" pitchFamily="34" charset="0"/>
              </a:rPr>
              <a:t>業務システムや働き方に合わせた移行先を選択する流れに</a:t>
            </a:r>
            <a:endParaRPr lang="en-US" altLang="ja-JP" dirty="0"/>
          </a:p>
        </p:txBody>
      </p:sp>
      <p:sp>
        <p:nvSpPr>
          <p:cNvPr id="3" name="四角形: 角を丸くする 5">
            <a:extLst>
              <a:ext uri="{FF2B5EF4-FFF2-40B4-BE49-F238E27FC236}">
                <a16:creationId xmlns:a16="http://schemas.microsoft.com/office/drawing/2014/main" id="{8F318501-723B-98CD-44B2-DCB49040D7C8}"/>
              </a:ext>
            </a:extLst>
          </p:cNvPr>
          <p:cNvSpPr/>
          <p:nvPr/>
        </p:nvSpPr>
        <p:spPr>
          <a:xfrm>
            <a:off x="413588" y="1583944"/>
            <a:ext cx="6901612" cy="4476456"/>
          </a:xfrm>
          <a:prstGeom prst="roundRect">
            <a:avLst>
              <a:gd name="adj" fmla="val 4453"/>
            </a:avLst>
          </a:prstGeom>
          <a:solidFill>
            <a:srgbClr val="FE6D6C">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a:extLst>
              <a:ext uri="{FF2B5EF4-FFF2-40B4-BE49-F238E27FC236}">
                <a16:creationId xmlns:a16="http://schemas.microsoft.com/office/drawing/2014/main" id="{4C8F5BEF-8E52-B567-857B-5824DC376BDC}"/>
              </a:ext>
            </a:extLst>
          </p:cNvPr>
          <p:cNvSpPr txBox="1"/>
          <p:nvPr/>
        </p:nvSpPr>
        <p:spPr>
          <a:xfrm>
            <a:off x="1129640" y="1791209"/>
            <a:ext cx="2339102" cy="674031"/>
          </a:xfrm>
          <a:prstGeom prst="rect">
            <a:avLst/>
          </a:prstGeom>
          <a:noFill/>
        </p:spPr>
        <p:txBody>
          <a:bodyPr wrap="none" rtlCol="0">
            <a:spAutoFit/>
          </a:bodyPr>
          <a:lstStyle/>
          <a:p>
            <a:pPr algn="ctr">
              <a:lnSpc>
                <a:spcPct val="140000"/>
              </a:lnSpc>
            </a:pPr>
            <a:r>
              <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rPr>
              <a:t>業務システムを</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40000"/>
              </a:lnSpc>
            </a:pPr>
            <a:r>
              <a:rPr kumimoji="1" lang="ja-JP" altLang="en-US" sz="1400" b="1" dirty="0">
                <a:solidFill>
                  <a:schemeClr val="tx1">
                    <a:lumMod val="75000"/>
                    <a:lumOff val="25000"/>
                  </a:schemeClr>
                </a:solidFill>
                <a:latin typeface="Meiryo" panose="020B0604030504040204" pitchFamily="34" charset="-128"/>
                <a:ea typeface="Meiryo" panose="020B0604030504040204" pitchFamily="34" charset="-128"/>
              </a:rPr>
              <a:t>物理サーバーに</a:t>
            </a:r>
            <a:r>
              <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rPr>
              <a:t>構築・利用</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0B8EF501-0262-D4B9-65EE-D8244959275C}"/>
              </a:ext>
            </a:extLst>
          </p:cNvPr>
          <p:cNvSpPr/>
          <p:nvPr/>
        </p:nvSpPr>
        <p:spPr>
          <a:xfrm>
            <a:off x="1040535" y="2621957"/>
            <a:ext cx="2522815" cy="3097440"/>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グラフィックス 9" descr="コンピューター 単色塗りつぶし">
            <a:extLst>
              <a:ext uri="{FF2B5EF4-FFF2-40B4-BE49-F238E27FC236}">
                <a16:creationId xmlns:a16="http://schemas.microsoft.com/office/drawing/2014/main" id="{7C824BA2-815B-D658-358C-EDB8B97AA78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5871" t="15779" b="14030"/>
          <a:stretch/>
        </p:blipFill>
        <p:spPr>
          <a:xfrm>
            <a:off x="2131434" y="3156183"/>
            <a:ext cx="415370" cy="854266"/>
          </a:xfrm>
          <a:prstGeom prst="rect">
            <a:avLst/>
          </a:prstGeom>
        </p:spPr>
      </p:pic>
      <p:sp>
        <p:nvSpPr>
          <p:cNvPr id="11" name="テキスト ボックス 10">
            <a:extLst>
              <a:ext uri="{FF2B5EF4-FFF2-40B4-BE49-F238E27FC236}">
                <a16:creationId xmlns:a16="http://schemas.microsoft.com/office/drawing/2014/main" id="{62FE6937-DF92-AB93-F05E-159A907C2884}"/>
              </a:ext>
            </a:extLst>
          </p:cNvPr>
          <p:cNvSpPr txBox="1"/>
          <p:nvPr/>
        </p:nvSpPr>
        <p:spPr>
          <a:xfrm>
            <a:off x="1640768" y="3964422"/>
            <a:ext cx="1511030" cy="302390"/>
          </a:xfrm>
          <a:prstGeom prst="rect">
            <a:avLst/>
          </a:prstGeom>
          <a:noFill/>
        </p:spPr>
        <p:txBody>
          <a:bodyPr wrap="square" rtlCol="0">
            <a:spAutoFit/>
          </a:bodyPr>
          <a:lstStyle/>
          <a:p>
            <a:pPr algn="ctr">
              <a:lnSpc>
                <a:spcPct val="140000"/>
              </a:lnSpc>
            </a:pPr>
            <a:r>
              <a:rPr kumimoji="1" lang="ja-JP" altLang="en-US" sz="1050" dirty="0">
                <a:solidFill>
                  <a:schemeClr val="tx1">
                    <a:lumMod val="75000"/>
                    <a:lumOff val="25000"/>
                  </a:schemeClr>
                </a:solidFill>
                <a:latin typeface="Meiryo" panose="020B0604030504040204" pitchFamily="34" charset="-128"/>
                <a:ea typeface="Meiryo" panose="020B0604030504040204" pitchFamily="34" charset="-128"/>
              </a:rPr>
              <a:t>業務システム</a:t>
            </a:r>
          </a:p>
        </p:txBody>
      </p:sp>
      <p:cxnSp>
        <p:nvCxnSpPr>
          <p:cNvPr id="12" name="直線コネクタ 11">
            <a:extLst>
              <a:ext uri="{FF2B5EF4-FFF2-40B4-BE49-F238E27FC236}">
                <a16:creationId xmlns:a16="http://schemas.microsoft.com/office/drawing/2014/main" id="{994AE6C4-76C3-C65D-C45A-05958E686464}"/>
              </a:ext>
            </a:extLst>
          </p:cNvPr>
          <p:cNvCxnSpPr>
            <a:cxnSpLocks/>
          </p:cNvCxnSpPr>
          <p:nvPr/>
        </p:nvCxnSpPr>
        <p:spPr>
          <a:xfrm>
            <a:off x="1380768" y="2936166"/>
            <a:ext cx="183684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0B64250-84CD-9A14-C056-2D45AC2717BF}"/>
              </a:ext>
            </a:extLst>
          </p:cNvPr>
          <p:cNvCxnSpPr/>
          <p:nvPr/>
        </p:nvCxnSpPr>
        <p:spPr>
          <a:xfrm>
            <a:off x="2339119" y="2935051"/>
            <a:ext cx="0" cy="2211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グラフィックス 13" descr="コンピューター 枠線">
            <a:extLst>
              <a:ext uri="{FF2B5EF4-FFF2-40B4-BE49-F238E27FC236}">
                <a16:creationId xmlns:a16="http://schemas.microsoft.com/office/drawing/2014/main" id="{D0154931-3F8E-AAD3-6D9E-BCAAA19AF1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3806" y="4842374"/>
            <a:ext cx="755703" cy="755703"/>
          </a:xfrm>
          <a:prstGeom prst="rect">
            <a:avLst/>
          </a:prstGeom>
        </p:spPr>
      </p:pic>
      <p:pic>
        <p:nvPicPr>
          <p:cNvPr id="15" name="グラフィックス 14" descr="ノート PC 枠線">
            <a:extLst>
              <a:ext uri="{FF2B5EF4-FFF2-40B4-BE49-F238E27FC236}">
                <a16:creationId xmlns:a16="http://schemas.microsoft.com/office/drawing/2014/main" id="{0DCD0DB7-1983-F94D-35B2-DF487A337C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47564" y="4841013"/>
            <a:ext cx="755703" cy="755703"/>
          </a:xfrm>
          <a:prstGeom prst="rect">
            <a:avLst/>
          </a:prstGeom>
        </p:spPr>
      </p:pic>
      <p:cxnSp>
        <p:nvCxnSpPr>
          <p:cNvPr id="16" name="直線コネクタ 15">
            <a:extLst>
              <a:ext uri="{FF2B5EF4-FFF2-40B4-BE49-F238E27FC236}">
                <a16:creationId xmlns:a16="http://schemas.microsoft.com/office/drawing/2014/main" id="{897CADDA-0314-D6A5-7667-9BE4E0471B4C}"/>
              </a:ext>
            </a:extLst>
          </p:cNvPr>
          <p:cNvCxnSpPr/>
          <p:nvPr/>
        </p:nvCxnSpPr>
        <p:spPr>
          <a:xfrm>
            <a:off x="1755795" y="4556449"/>
            <a:ext cx="0" cy="2211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89C86B9F-C58F-C553-D33D-5F40E0BD0CE0}"/>
              </a:ext>
            </a:extLst>
          </p:cNvPr>
          <p:cNvCxnSpPr>
            <a:cxnSpLocks/>
          </p:cNvCxnSpPr>
          <p:nvPr/>
        </p:nvCxnSpPr>
        <p:spPr>
          <a:xfrm>
            <a:off x="1380768" y="4556449"/>
            <a:ext cx="183684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6180AB-35FC-45F5-7049-B7B5321B6961}"/>
              </a:ext>
            </a:extLst>
          </p:cNvPr>
          <p:cNvCxnSpPr/>
          <p:nvPr/>
        </p:nvCxnSpPr>
        <p:spPr>
          <a:xfrm>
            <a:off x="2744491" y="4556449"/>
            <a:ext cx="0" cy="2211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ACBA4BB-9AD2-EA45-9A4E-DE934DDB6EE3}"/>
              </a:ext>
            </a:extLst>
          </p:cNvPr>
          <p:cNvCxnSpPr/>
          <p:nvPr/>
        </p:nvCxnSpPr>
        <p:spPr>
          <a:xfrm>
            <a:off x="2318096" y="4324686"/>
            <a:ext cx="0" cy="2211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DB99E48-E676-EFA8-625F-90370C1A31DA}"/>
              </a:ext>
            </a:extLst>
          </p:cNvPr>
          <p:cNvSpPr txBox="1"/>
          <p:nvPr/>
        </p:nvSpPr>
        <p:spPr>
          <a:xfrm>
            <a:off x="964334" y="5752599"/>
            <a:ext cx="1511030" cy="302390"/>
          </a:xfrm>
          <a:prstGeom prst="rect">
            <a:avLst/>
          </a:prstGeom>
          <a:noFill/>
        </p:spPr>
        <p:txBody>
          <a:bodyPr wrap="square" rtlCol="0">
            <a:spAutoFit/>
          </a:bodyPr>
          <a:lstStyle/>
          <a:p>
            <a:pPr>
              <a:lnSpc>
                <a:spcPct val="14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社内ネットワーク</a:t>
            </a:r>
          </a:p>
        </p:txBody>
      </p:sp>
      <p:sp>
        <p:nvSpPr>
          <p:cNvPr id="21" name="テキスト ボックス 20">
            <a:extLst>
              <a:ext uri="{FF2B5EF4-FFF2-40B4-BE49-F238E27FC236}">
                <a16:creationId xmlns:a16="http://schemas.microsoft.com/office/drawing/2014/main" id="{A0235D1B-4241-6464-4D49-5AF99456E61B}"/>
              </a:ext>
            </a:extLst>
          </p:cNvPr>
          <p:cNvSpPr txBox="1"/>
          <p:nvPr/>
        </p:nvSpPr>
        <p:spPr>
          <a:xfrm>
            <a:off x="4349203" y="1794605"/>
            <a:ext cx="2116477" cy="674031"/>
          </a:xfrm>
          <a:prstGeom prst="rect">
            <a:avLst/>
          </a:prstGeom>
          <a:noFill/>
        </p:spPr>
        <p:txBody>
          <a:bodyPr wrap="none" rtlCol="0">
            <a:spAutoFit/>
          </a:bodyPr>
          <a:lstStyle/>
          <a:p>
            <a:pPr algn="ctr">
              <a:lnSpc>
                <a:spcPct val="140000"/>
              </a:lnSpc>
            </a:pPr>
            <a:r>
              <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rPr>
              <a:t>業務システムを</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40000"/>
              </a:lnSpc>
            </a:pPr>
            <a:r>
              <a:rPr kumimoji="1" lang="en-US" altLang="ja-JP" sz="1400" b="1" dirty="0">
                <a:solidFill>
                  <a:schemeClr val="tx1">
                    <a:lumMod val="75000"/>
                    <a:lumOff val="25000"/>
                  </a:schemeClr>
                </a:solidFill>
                <a:latin typeface="Meiryo" panose="020B0604030504040204" pitchFamily="34" charset="-128"/>
                <a:ea typeface="Meiryo" panose="020B0604030504040204" pitchFamily="34" charset="-128"/>
              </a:rPr>
              <a:t>IaaS </a:t>
            </a:r>
            <a:r>
              <a:rPr kumimoji="1" lang="ja-JP" altLang="en-US" sz="1400" b="1" dirty="0">
                <a:solidFill>
                  <a:schemeClr val="tx1">
                    <a:lumMod val="75000"/>
                    <a:lumOff val="25000"/>
                  </a:schemeClr>
                </a:solidFill>
                <a:latin typeface="Meiryo" panose="020B0604030504040204" pitchFamily="34" charset="-128"/>
                <a:ea typeface="Meiryo" panose="020B0604030504040204" pitchFamily="34" charset="-128"/>
              </a:rPr>
              <a:t>環境に</a:t>
            </a:r>
            <a:r>
              <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rPr>
              <a:t>構築・利用</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22" name="グラフィックス 21" descr="雲 枠線">
            <a:extLst>
              <a:ext uri="{FF2B5EF4-FFF2-40B4-BE49-F238E27FC236}">
                <a16:creationId xmlns:a16="http://schemas.microsoft.com/office/drawing/2014/main" id="{3D1F31CE-1EA5-226E-299A-392553B968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45743" y="2680778"/>
            <a:ext cx="1217066" cy="1217066"/>
          </a:xfrm>
          <a:prstGeom prst="rect">
            <a:avLst/>
          </a:prstGeom>
        </p:spPr>
      </p:pic>
      <p:sp>
        <p:nvSpPr>
          <p:cNvPr id="23" name="テキスト ボックス 22">
            <a:extLst>
              <a:ext uri="{FF2B5EF4-FFF2-40B4-BE49-F238E27FC236}">
                <a16:creationId xmlns:a16="http://schemas.microsoft.com/office/drawing/2014/main" id="{20A58E44-9F5F-9400-32F0-2218A120DB3C}"/>
              </a:ext>
            </a:extLst>
          </p:cNvPr>
          <p:cNvSpPr txBox="1"/>
          <p:nvPr/>
        </p:nvSpPr>
        <p:spPr>
          <a:xfrm>
            <a:off x="4945312" y="3158534"/>
            <a:ext cx="775397" cy="372410"/>
          </a:xfrm>
          <a:prstGeom prst="rect">
            <a:avLst/>
          </a:prstGeom>
          <a:noFill/>
        </p:spPr>
        <p:txBody>
          <a:bodyPr wrap="square" rtlCol="0">
            <a:spAutoFit/>
          </a:bodyPr>
          <a:lstStyle/>
          <a:p>
            <a:pPr algn="ctr">
              <a:lnSpc>
                <a:spcPct val="140000"/>
              </a:lnSpc>
            </a:pP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IaaS</a:t>
            </a: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24" name="グラフィックス 23" descr="コンピューター 単色塗りつぶし">
            <a:extLst>
              <a:ext uri="{FF2B5EF4-FFF2-40B4-BE49-F238E27FC236}">
                <a16:creationId xmlns:a16="http://schemas.microsoft.com/office/drawing/2014/main" id="{47A14119-1FCB-D77C-14A0-11ECE8997AE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5871" t="15779" b="14030"/>
          <a:stretch/>
        </p:blipFill>
        <p:spPr>
          <a:xfrm>
            <a:off x="5962809" y="2676678"/>
            <a:ext cx="415370" cy="854266"/>
          </a:xfrm>
          <a:prstGeom prst="rect">
            <a:avLst/>
          </a:prstGeom>
        </p:spPr>
      </p:pic>
      <p:pic>
        <p:nvPicPr>
          <p:cNvPr id="25" name="グラフィックス 24" descr="コンピューター 枠線">
            <a:extLst>
              <a:ext uri="{FF2B5EF4-FFF2-40B4-BE49-F238E27FC236}">
                <a16:creationId xmlns:a16="http://schemas.microsoft.com/office/drawing/2014/main" id="{F40BF37B-AAD7-653D-1692-39A94DAB7D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9552" y="4738026"/>
            <a:ext cx="1005840" cy="1005840"/>
          </a:xfrm>
          <a:prstGeom prst="rect">
            <a:avLst/>
          </a:prstGeom>
        </p:spPr>
      </p:pic>
      <p:pic>
        <p:nvPicPr>
          <p:cNvPr id="26" name="グラフィックス 25" descr="ノート PC 枠線">
            <a:extLst>
              <a:ext uri="{FF2B5EF4-FFF2-40B4-BE49-F238E27FC236}">
                <a16:creationId xmlns:a16="http://schemas.microsoft.com/office/drawing/2014/main" id="{6BA78E8F-D17F-AFAF-51B0-D4A858F046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3241" y="4738026"/>
            <a:ext cx="1005840" cy="1005840"/>
          </a:xfrm>
          <a:prstGeom prst="rect">
            <a:avLst/>
          </a:prstGeom>
        </p:spPr>
      </p:pic>
      <p:cxnSp>
        <p:nvCxnSpPr>
          <p:cNvPr id="27" name="直線矢印コネクタ 26">
            <a:extLst>
              <a:ext uri="{FF2B5EF4-FFF2-40B4-BE49-F238E27FC236}">
                <a16:creationId xmlns:a16="http://schemas.microsoft.com/office/drawing/2014/main" id="{335333B8-25DD-1452-7B2C-627A291BA548}"/>
              </a:ext>
            </a:extLst>
          </p:cNvPr>
          <p:cNvCxnSpPr>
            <a:cxnSpLocks/>
          </p:cNvCxnSpPr>
          <p:nvPr/>
        </p:nvCxnSpPr>
        <p:spPr>
          <a:xfrm flipV="1">
            <a:off x="4904673" y="3747748"/>
            <a:ext cx="371338" cy="1050733"/>
          </a:xfrm>
          <a:prstGeom prst="straightConnector1">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73E24F82-A090-C945-F51C-B0E937B0D846}"/>
              </a:ext>
            </a:extLst>
          </p:cNvPr>
          <p:cNvCxnSpPr>
            <a:cxnSpLocks/>
          </p:cNvCxnSpPr>
          <p:nvPr/>
        </p:nvCxnSpPr>
        <p:spPr>
          <a:xfrm flipH="1" flipV="1">
            <a:off x="5433741" y="3747748"/>
            <a:ext cx="438113" cy="1050733"/>
          </a:xfrm>
          <a:prstGeom prst="straightConnector1">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四角形: 角を丸くする 5">
            <a:extLst>
              <a:ext uri="{FF2B5EF4-FFF2-40B4-BE49-F238E27FC236}">
                <a16:creationId xmlns:a16="http://schemas.microsoft.com/office/drawing/2014/main" id="{9ABD0993-BA86-9428-845C-4C3C17D5E76E}"/>
              </a:ext>
            </a:extLst>
          </p:cNvPr>
          <p:cNvSpPr/>
          <p:nvPr/>
        </p:nvSpPr>
        <p:spPr>
          <a:xfrm>
            <a:off x="7514768" y="1583944"/>
            <a:ext cx="4225917" cy="4472380"/>
          </a:xfrm>
          <a:prstGeom prst="roundRect">
            <a:avLst>
              <a:gd name="adj" fmla="val 4453"/>
            </a:avLst>
          </a:prstGeom>
          <a:solidFill>
            <a:srgbClr val="0070C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テキスト ボックス 29">
            <a:extLst>
              <a:ext uri="{FF2B5EF4-FFF2-40B4-BE49-F238E27FC236}">
                <a16:creationId xmlns:a16="http://schemas.microsoft.com/office/drawing/2014/main" id="{31D6EBD1-ADF6-1394-4D5C-E4B3786F0231}"/>
              </a:ext>
            </a:extLst>
          </p:cNvPr>
          <p:cNvSpPr txBox="1"/>
          <p:nvPr/>
        </p:nvSpPr>
        <p:spPr>
          <a:xfrm>
            <a:off x="8458176" y="1791208"/>
            <a:ext cx="2339103" cy="674031"/>
          </a:xfrm>
          <a:prstGeom prst="rect">
            <a:avLst/>
          </a:prstGeom>
          <a:noFill/>
        </p:spPr>
        <p:txBody>
          <a:bodyPr wrap="none" rtlCol="0">
            <a:spAutoFit/>
          </a:bodyPr>
          <a:lstStyle/>
          <a:p>
            <a:pPr algn="ctr">
              <a:lnSpc>
                <a:spcPct val="140000"/>
              </a:lnSpc>
            </a:pPr>
            <a:r>
              <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rPr>
              <a:t>業務システム　ベンダーが</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40000"/>
              </a:lnSpc>
            </a:pPr>
            <a:r>
              <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rPr>
              <a:t>提供する</a:t>
            </a: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 </a:t>
            </a:r>
            <a:r>
              <a:rPr kumimoji="1" lang="en-US" altLang="ja-JP" sz="1400" b="1" dirty="0">
                <a:solidFill>
                  <a:schemeClr val="tx1">
                    <a:lumMod val="75000"/>
                    <a:lumOff val="25000"/>
                  </a:schemeClr>
                </a:solidFill>
                <a:latin typeface="Meiryo" panose="020B0604030504040204" pitchFamily="34" charset="-128"/>
                <a:ea typeface="Meiryo" panose="020B0604030504040204" pitchFamily="34" charset="-128"/>
              </a:rPr>
              <a:t>SaaS </a:t>
            </a:r>
            <a:r>
              <a:rPr kumimoji="1" lang="ja-JP" altLang="en-US" sz="1400" b="1" dirty="0">
                <a:solidFill>
                  <a:schemeClr val="tx1">
                    <a:lumMod val="75000"/>
                    <a:lumOff val="25000"/>
                  </a:schemeClr>
                </a:solidFill>
                <a:latin typeface="Meiryo" panose="020B0604030504040204" pitchFamily="34" charset="-128"/>
                <a:ea typeface="Meiryo" panose="020B0604030504040204" pitchFamily="34" charset="-128"/>
              </a:rPr>
              <a:t>を利用</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31" name="グラフィックス 30" descr="雲 枠線">
            <a:extLst>
              <a:ext uri="{FF2B5EF4-FFF2-40B4-BE49-F238E27FC236}">
                <a16:creationId xmlns:a16="http://schemas.microsoft.com/office/drawing/2014/main" id="{6B2E2E9D-13D5-8E65-E135-175A08A003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32106" y="2681817"/>
            <a:ext cx="1217066" cy="1217066"/>
          </a:xfrm>
          <a:prstGeom prst="rect">
            <a:avLst/>
          </a:prstGeom>
        </p:spPr>
      </p:pic>
      <p:sp>
        <p:nvSpPr>
          <p:cNvPr id="32" name="テキスト ボックス 31">
            <a:extLst>
              <a:ext uri="{FF2B5EF4-FFF2-40B4-BE49-F238E27FC236}">
                <a16:creationId xmlns:a16="http://schemas.microsoft.com/office/drawing/2014/main" id="{99E4C0E7-75FF-2804-C239-DCC57712F693}"/>
              </a:ext>
            </a:extLst>
          </p:cNvPr>
          <p:cNvSpPr txBox="1"/>
          <p:nvPr/>
        </p:nvSpPr>
        <p:spPr>
          <a:xfrm>
            <a:off x="9231675" y="3159573"/>
            <a:ext cx="775397" cy="372410"/>
          </a:xfrm>
          <a:prstGeom prst="rect">
            <a:avLst/>
          </a:prstGeom>
          <a:noFill/>
        </p:spPr>
        <p:txBody>
          <a:bodyPr wrap="square" rtlCol="0">
            <a:spAutoFit/>
          </a:bodyPr>
          <a:lstStyle/>
          <a:p>
            <a:pPr algn="ctr">
              <a:lnSpc>
                <a:spcPct val="140000"/>
              </a:lnSpc>
            </a:pP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SaaS</a:t>
            </a: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p:txBody>
      </p:sp>
      <p:cxnSp>
        <p:nvCxnSpPr>
          <p:cNvPr id="33" name="直線矢印コネクタ 32">
            <a:extLst>
              <a:ext uri="{FF2B5EF4-FFF2-40B4-BE49-F238E27FC236}">
                <a16:creationId xmlns:a16="http://schemas.microsoft.com/office/drawing/2014/main" id="{A8998559-872F-4629-0B11-DE7DD68E6A85}"/>
              </a:ext>
            </a:extLst>
          </p:cNvPr>
          <p:cNvCxnSpPr>
            <a:cxnSpLocks/>
          </p:cNvCxnSpPr>
          <p:nvPr/>
        </p:nvCxnSpPr>
        <p:spPr>
          <a:xfrm flipV="1">
            <a:off x="9191036" y="3748787"/>
            <a:ext cx="371338" cy="1050733"/>
          </a:xfrm>
          <a:prstGeom prst="straightConnector1">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DBB4477C-83C0-1B4A-3FC9-143D012F4A0A}"/>
              </a:ext>
            </a:extLst>
          </p:cNvPr>
          <p:cNvCxnSpPr>
            <a:cxnSpLocks/>
          </p:cNvCxnSpPr>
          <p:nvPr/>
        </p:nvCxnSpPr>
        <p:spPr>
          <a:xfrm flipH="1" flipV="1">
            <a:off x="9720104" y="3748787"/>
            <a:ext cx="438113" cy="1050733"/>
          </a:xfrm>
          <a:prstGeom prst="straightConnector1">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35" name="グラフィックス 34" descr="コンピューター 枠線">
            <a:extLst>
              <a:ext uri="{FF2B5EF4-FFF2-40B4-BE49-F238E27FC236}">
                <a16:creationId xmlns:a16="http://schemas.microsoft.com/office/drawing/2014/main" id="{CA8D54B0-7E6A-6CE6-AAEE-360F55105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72563" y="4843874"/>
            <a:ext cx="1005840" cy="1005840"/>
          </a:xfrm>
          <a:prstGeom prst="rect">
            <a:avLst/>
          </a:prstGeom>
        </p:spPr>
      </p:pic>
      <p:pic>
        <p:nvPicPr>
          <p:cNvPr id="36" name="グラフィックス 35" descr="ノート PC 枠線">
            <a:extLst>
              <a:ext uri="{FF2B5EF4-FFF2-40B4-BE49-F238E27FC236}">
                <a16:creationId xmlns:a16="http://schemas.microsoft.com/office/drawing/2014/main" id="{F1839FA1-200D-4A8F-B087-7DD7B15FBD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46252" y="4843874"/>
            <a:ext cx="1005840" cy="1005840"/>
          </a:xfrm>
          <a:prstGeom prst="rect">
            <a:avLst/>
          </a:prstGeom>
        </p:spPr>
      </p:pic>
      <p:grpSp>
        <p:nvGrpSpPr>
          <p:cNvPr id="37" name="グループ化 36">
            <a:extLst>
              <a:ext uri="{FF2B5EF4-FFF2-40B4-BE49-F238E27FC236}">
                <a16:creationId xmlns:a16="http://schemas.microsoft.com/office/drawing/2014/main" id="{C66A44A3-3B22-7CDE-3774-477863692B2A}"/>
              </a:ext>
            </a:extLst>
          </p:cNvPr>
          <p:cNvGrpSpPr/>
          <p:nvPr/>
        </p:nvGrpSpPr>
        <p:grpSpPr>
          <a:xfrm>
            <a:off x="2100866" y="6042521"/>
            <a:ext cx="3794930" cy="615847"/>
            <a:chOff x="2100866" y="5585461"/>
            <a:chExt cx="3794930" cy="615847"/>
          </a:xfrm>
        </p:grpSpPr>
        <p:sp>
          <p:nvSpPr>
            <p:cNvPr id="38" name="三角形 44">
              <a:extLst>
                <a:ext uri="{FF2B5EF4-FFF2-40B4-BE49-F238E27FC236}">
                  <a16:creationId xmlns:a16="http://schemas.microsoft.com/office/drawing/2014/main" id="{DBCA4532-A023-2B64-2086-6D638D310564}"/>
                </a:ext>
              </a:extLst>
            </p:cNvPr>
            <p:cNvSpPr/>
            <p:nvPr/>
          </p:nvSpPr>
          <p:spPr>
            <a:xfrm>
              <a:off x="3881449" y="5585461"/>
              <a:ext cx="233764" cy="166545"/>
            </a:xfrm>
            <a:prstGeom prst="triangle">
              <a:avLst/>
            </a:prstGeom>
            <a:solidFill>
              <a:srgbClr val="FE6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45">
              <a:extLst>
                <a:ext uri="{FF2B5EF4-FFF2-40B4-BE49-F238E27FC236}">
                  <a16:creationId xmlns:a16="http://schemas.microsoft.com/office/drawing/2014/main" id="{ABEE24CE-BDAD-E7C7-0C2F-C82FBE388EC6}"/>
                </a:ext>
              </a:extLst>
            </p:cNvPr>
            <p:cNvSpPr/>
            <p:nvPr/>
          </p:nvSpPr>
          <p:spPr>
            <a:xfrm>
              <a:off x="2100866" y="5726961"/>
              <a:ext cx="3794930" cy="474347"/>
            </a:xfrm>
            <a:prstGeom prst="roundRect">
              <a:avLst>
                <a:gd name="adj" fmla="val 9506"/>
              </a:avLst>
            </a:prstGeom>
            <a:solidFill>
              <a:srgbClr val="FE6D6C"/>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ja-JP" altLang="en-US" sz="1400" dirty="0">
                  <a:solidFill>
                    <a:schemeClr val="bg1"/>
                  </a:solidFill>
                  <a:latin typeface="Meiryo" panose="020B0604030504040204" pitchFamily="34" charset="-128"/>
                  <a:ea typeface="Meiryo" panose="020B0604030504040204" pitchFamily="34" charset="-128"/>
                </a:rPr>
                <a:t>オンプレミス型の業務システム</a:t>
              </a:r>
              <a:endParaRPr lang="en-US" altLang="ja-JP" sz="1400" dirty="0">
                <a:solidFill>
                  <a:schemeClr val="bg1"/>
                </a:solidFill>
                <a:latin typeface="Meiryo" panose="020B0604030504040204" pitchFamily="34" charset="-128"/>
                <a:ea typeface="Meiryo" panose="020B0604030504040204" pitchFamily="34" charset="-128"/>
              </a:endParaRPr>
            </a:p>
          </p:txBody>
        </p:sp>
      </p:grpSp>
      <p:grpSp>
        <p:nvGrpSpPr>
          <p:cNvPr id="40" name="グループ化 39">
            <a:extLst>
              <a:ext uri="{FF2B5EF4-FFF2-40B4-BE49-F238E27FC236}">
                <a16:creationId xmlns:a16="http://schemas.microsoft.com/office/drawing/2014/main" id="{EB685039-A25C-7104-7A55-EBD12A52A290}"/>
              </a:ext>
            </a:extLst>
          </p:cNvPr>
          <p:cNvGrpSpPr/>
          <p:nvPr/>
        </p:nvGrpSpPr>
        <p:grpSpPr>
          <a:xfrm>
            <a:off x="7753090" y="6044994"/>
            <a:ext cx="3794930" cy="615847"/>
            <a:chOff x="2100866" y="5585461"/>
            <a:chExt cx="3794930" cy="615847"/>
          </a:xfrm>
        </p:grpSpPr>
        <p:sp>
          <p:nvSpPr>
            <p:cNvPr id="41" name="三角形 48">
              <a:extLst>
                <a:ext uri="{FF2B5EF4-FFF2-40B4-BE49-F238E27FC236}">
                  <a16:creationId xmlns:a16="http://schemas.microsoft.com/office/drawing/2014/main" id="{1B11C760-3A04-7E4C-020F-11EDDC4E18A8}"/>
                </a:ext>
              </a:extLst>
            </p:cNvPr>
            <p:cNvSpPr/>
            <p:nvPr/>
          </p:nvSpPr>
          <p:spPr>
            <a:xfrm>
              <a:off x="3881449" y="5585461"/>
              <a:ext cx="233764" cy="16654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9">
              <a:extLst>
                <a:ext uri="{FF2B5EF4-FFF2-40B4-BE49-F238E27FC236}">
                  <a16:creationId xmlns:a16="http://schemas.microsoft.com/office/drawing/2014/main" id="{84534059-183D-EBAD-F0EE-2127456392B8}"/>
                </a:ext>
              </a:extLst>
            </p:cNvPr>
            <p:cNvSpPr/>
            <p:nvPr/>
          </p:nvSpPr>
          <p:spPr>
            <a:xfrm>
              <a:off x="2100866" y="5726961"/>
              <a:ext cx="3794930" cy="474347"/>
            </a:xfrm>
            <a:prstGeom prst="roundRect">
              <a:avLst>
                <a:gd name="adj" fmla="val 950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ja-JP" altLang="en-US" sz="1400" dirty="0">
                  <a:solidFill>
                    <a:schemeClr val="bg1"/>
                  </a:solidFill>
                  <a:latin typeface="Meiryo" panose="020B0604030504040204" pitchFamily="34" charset="-128"/>
                  <a:ea typeface="Meiryo" panose="020B0604030504040204" pitchFamily="34" charset="-128"/>
                </a:rPr>
                <a:t>クラウド型の業務システム</a:t>
              </a:r>
              <a:endParaRPr lang="en-US" altLang="ja-JP" sz="1400" dirty="0">
                <a:solidFill>
                  <a:schemeClr val="bg1"/>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1782812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66237B1-86F0-8545-D75C-8627E502135D}"/>
              </a:ext>
            </a:extLst>
          </p:cNvPr>
          <p:cNvSpPr>
            <a:spLocks noGrp="1"/>
          </p:cNvSpPr>
          <p:nvPr>
            <p:ph type="body" sz="quarter" idx="14"/>
          </p:nvPr>
        </p:nvSpPr>
        <p:spPr/>
        <p:txBody>
          <a:bodyPr/>
          <a:lstStyle/>
          <a:p>
            <a:r>
              <a:rPr kumimoji="1" lang="en-US" altLang="ja-JP" dirty="0"/>
              <a:t>IT </a:t>
            </a:r>
            <a:r>
              <a:rPr kumimoji="1" lang="ja-JP" altLang="en-US"/>
              <a:t>資産管理ツール</a:t>
            </a:r>
            <a:r>
              <a:rPr kumimoji="1" lang="en-US" altLang="ja-JP" dirty="0"/>
              <a:t> </a:t>
            </a:r>
            <a:r>
              <a:rPr kumimoji="1" lang="ja-JP" altLang="en-US"/>
              <a:t>オンプレミス型・クラウド型の違い</a:t>
            </a:r>
          </a:p>
        </p:txBody>
      </p:sp>
    </p:spTree>
    <p:extLst>
      <p:ext uri="{BB962C8B-B14F-4D97-AF65-F5344CB8AC3E}">
        <p14:creationId xmlns:p14="http://schemas.microsoft.com/office/powerpoint/2010/main" val="210405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EC6FABA6-F4FA-DB60-2E1E-AF8CAA5010FB}"/>
              </a:ext>
            </a:extLst>
          </p:cNvPr>
          <p:cNvSpPr>
            <a:spLocks noGrp="1"/>
          </p:cNvSpPr>
          <p:nvPr>
            <p:ph type="body" sz="quarter" idx="15"/>
          </p:nvPr>
        </p:nvSpPr>
        <p:spPr/>
        <p:txBody>
          <a:bodyPr/>
          <a:lstStyle/>
          <a:p>
            <a:r>
              <a:rPr lang="en-US" altLang="ja-JP" dirty="0"/>
              <a:t>IT </a:t>
            </a:r>
            <a:r>
              <a:rPr lang="ja-JP" altLang="en-US"/>
              <a:t>資産管理ツールのこれまで</a:t>
            </a:r>
          </a:p>
        </p:txBody>
      </p:sp>
      <p:grpSp>
        <p:nvGrpSpPr>
          <p:cNvPr id="9" name="グループ化 8">
            <a:extLst>
              <a:ext uri="{FF2B5EF4-FFF2-40B4-BE49-F238E27FC236}">
                <a16:creationId xmlns:a16="http://schemas.microsoft.com/office/drawing/2014/main" id="{9B76576E-F666-B437-9883-950101FCAA1D}"/>
              </a:ext>
            </a:extLst>
          </p:cNvPr>
          <p:cNvGrpSpPr/>
          <p:nvPr/>
        </p:nvGrpSpPr>
        <p:grpSpPr>
          <a:xfrm>
            <a:off x="442869" y="1186077"/>
            <a:ext cx="3356378" cy="3701064"/>
            <a:chOff x="442869" y="1334939"/>
            <a:chExt cx="3356378" cy="3701064"/>
          </a:xfrm>
        </p:grpSpPr>
        <p:pic>
          <p:nvPicPr>
            <p:cNvPr id="10" name="グラフィックス 9" descr="テーブル 枠線">
              <a:extLst>
                <a:ext uri="{FF2B5EF4-FFF2-40B4-BE49-F238E27FC236}">
                  <a16:creationId xmlns:a16="http://schemas.microsoft.com/office/drawing/2014/main" id="{76CF8616-A7DC-93AA-3E78-F4F25398C9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869" y="1970524"/>
              <a:ext cx="2259498" cy="2259498"/>
            </a:xfrm>
            <a:prstGeom prst="rect">
              <a:avLst/>
            </a:prstGeom>
          </p:spPr>
        </p:pic>
        <p:pic>
          <p:nvPicPr>
            <p:cNvPr id="11" name="グラフィックス 10" descr="ドキュメント 枠線">
              <a:extLst>
                <a:ext uri="{FF2B5EF4-FFF2-40B4-BE49-F238E27FC236}">
                  <a16:creationId xmlns:a16="http://schemas.microsoft.com/office/drawing/2014/main" id="{2137F218-318C-56D2-91F6-007FC28DC0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6909" y="2733615"/>
              <a:ext cx="1106424" cy="1106424"/>
            </a:xfrm>
            <a:prstGeom prst="rect">
              <a:avLst/>
            </a:prstGeom>
          </p:spPr>
        </p:pic>
        <p:sp>
          <p:nvSpPr>
            <p:cNvPr id="12" name="テキスト ボックス 11">
              <a:extLst>
                <a:ext uri="{FF2B5EF4-FFF2-40B4-BE49-F238E27FC236}">
                  <a16:creationId xmlns:a16="http://schemas.microsoft.com/office/drawing/2014/main" id="{2F4C7C24-1000-2372-BBFE-09917B494172}"/>
                </a:ext>
              </a:extLst>
            </p:cNvPr>
            <p:cNvSpPr txBox="1"/>
            <p:nvPr/>
          </p:nvSpPr>
          <p:spPr>
            <a:xfrm>
              <a:off x="580096" y="1334939"/>
              <a:ext cx="3219151" cy="717119"/>
            </a:xfrm>
            <a:prstGeom prst="rect">
              <a:avLst/>
            </a:prstGeom>
            <a:noFill/>
          </p:spPr>
          <p:txBody>
            <a:bodyPr wrap="none" rtlCol="0">
              <a:spAutoFit/>
            </a:bodyPr>
            <a:lstStyle/>
            <a:p>
              <a:pPr algn="ctr">
                <a:lnSpc>
                  <a:spcPct val="140000"/>
                </a:lnSpc>
              </a:pP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特に管理していない</a:t>
              </a:r>
              <a:r>
                <a:rPr kumimoji="1" lang="en-US" altLang="ja-JP" sz="1600" b="1" dirty="0">
                  <a:solidFill>
                    <a:schemeClr val="tx1">
                      <a:lumMod val="75000"/>
                      <a:lumOff val="25000"/>
                    </a:schemeClr>
                  </a:solidFill>
                  <a:latin typeface="Meiryo" panose="020B0604030504040204" pitchFamily="34" charset="-128"/>
                  <a:ea typeface="Meiryo" panose="020B0604030504040204" pitchFamily="34" charset="-128"/>
                </a:rPr>
                <a:t> or </a:t>
              </a: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紙の台帳</a:t>
              </a:r>
              <a:endParaRPr kumimoji="1" lang="en-US" altLang="ja-JP" sz="1600" b="1" dirty="0">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40000"/>
                </a:lnSpc>
              </a:pP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1990</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年代</a:t>
              </a: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〜2000</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年代前半</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3" name="三角形 12">
              <a:extLst>
                <a:ext uri="{FF2B5EF4-FFF2-40B4-BE49-F238E27FC236}">
                  <a16:creationId xmlns:a16="http://schemas.microsoft.com/office/drawing/2014/main" id="{E868B947-A3C2-A512-71D9-B2DFAE520C4D}"/>
                </a:ext>
              </a:extLst>
            </p:cNvPr>
            <p:cNvSpPr/>
            <p:nvPr/>
          </p:nvSpPr>
          <p:spPr>
            <a:xfrm>
              <a:off x="2047314" y="4115866"/>
              <a:ext cx="233764" cy="1665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a:extLst>
                <a:ext uri="{FF2B5EF4-FFF2-40B4-BE49-F238E27FC236}">
                  <a16:creationId xmlns:a16="http://schemas.microsoft.com/office/drawing/2014/main" id="{624219BB-BD74-4A5B-E0BD-49CDCFBC38C9}"/>
                </a:ext>
              </a:extLst>
            </p:cNvPr>
            <p:cNvSpPr/>
            <p:nvPr/>
          </p:nvSpPr>
          <p:spPr>
            <a:xfrm>
              <a:off x="596044" y="4272062"/>
              <a:ext cx="3136305" cy="763941"/>
            </a:xfrm>
            <a:prstGeom prst="roundRect">
              <a:avLst>
                <a:gd name="adj" fmla="val 950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en-US" altLang="ja-JP" sz="1400" dirty="0">
                  <a:solidFill>
                    <a:schemeClr val="bg1"/>
                  </a:solidFill>
                  <a:latin typeface="Meiryo" panose="020B0604030504040204" pitchFamily="34" charset="-128"/>
                  <a:ea typeface="Meiryo" panose="020B0604030504040204" pitchFamily="34" charset="-128"/>
                </a:rPr>
                <a:t>PC </a:t>
              </a:r>
              <a:r>
                <a:rPr lang="ja-JP" altLang="en-US" sz="1400">
                  <a:solidFill>
                    <a:schemeClr val="bg1"/>
                  </a:solidFill>
                  <a:latin typeface="Meiryo" panose="020B0604030504040204" pitchFamily="34" charset="-128"/>
                  <a:ea typeface="Meiryo" panose="020B0604030504040204" pitchFamily="34" charset="-128"/>
                </a:rPr>
                <a:t>そのものが「資産」の時代</a:t>
              </a:r>
              <a:endParaRPr lang="en-US" altLang="ja-JP" sz="1400">
                <a:solidFill>
                  <a:schemeClr val="bg1"/>
                </a:solidFill>
                <a:latin typeface="Meiryo" panose="020B0604030504040204" pitchFamily="34" charset="-128"/>
                <a:ea typeface="Meiryo" panose="020B0604030504040204" pitchFamily="34" charset="-128"/>
              </a:endParaRPr>
            </a:p>
            <a:p>
              <a:pPr algn="ctr">
                <a:lnSpc>
                  <a:spcPct val="120000"/>
                </a:lnSpc>
              </a:pPr>
              <a:r>
                <a:rPr lang="ja-JP" altLang="en-US" sz="1400">
                  <a:solidFill>
                    <a:schemeClr val="bg1"/>
                  </a:solidFill>
                  <a:latin typeface="Meiryo" panose="020B0604030504040204" pitchFamily="34" charset="-128"/>
                  <a:ea typeface="Meiryo" panose="020B0604030504040204" pitchFamily="34" charset="-128"/>
                </a:rPr>
                <a:t>誰がどの</a:t>
              </a:r>
              <a:r>
                <a:rPr lang="en-US" altLang="ja-JP" sz="1400" dirty="0">
                  <a:solidFill>
                    <a:schemeClr val="bg1"/>
                  </a:solidFill>
                  <a:latin typeface="Meiryo" panose="020B0604030504040204" pitchFamily="34" charset="-128"/>
                  <a:ea typeface="Meiryo" panose="020B0604030504040204" pitchFamily="34" charset="-128"/>
                </a:rPr>
                <a:t> PC </a:t>
              </a:r>
              <a:r>
                <a:rPr lang="ja-JP" altLang="en-US" sz="1400">
                  <a:solidFill>
                    <a:schemeClr val="bg1"/>
                  </a:solidFill>
                  <a:latin typeface="Meiryo" panose="020B0604030504040204" pitchFamily="34" charset="-128"/>
                  <a:ea typeface="Meiryo" panose="020B0604030504040204" pitchFamily="34" charset="-128"/>
                </a:rPr>
                <a:t>を保有しているか？</a:t>
              </a:r>
              <a:endParaRPr lang="en-US" altLang="ja-JP" sz="1400">
                <a:solidFill>
                  <a:schemeClr val="bg1"/>
                </a:solidFill>
                <a:latin typeface="Meiryo" panose="020B0604030504040204" pitchFamily="34" charset="-128"/>
                <a:ea typeface="Meiryo" panose="020B0604030504040204" pitchFamily="34" charset="-128"/>
              </a:endParaRPr>
            </a:p>
          </p:txBody>
        </p:sp>
      </p:grpSp>
      <p:grpSp>
        <p:nvGrpSpPr>
          <p:cNvPr id="15" name="グループ化 14">
            <a:extLst>
              <a:ext uri="{FF2B5EF4-FFF2-40B4-BE49-F238E27FC236}">
                <a16:creationId xmlns:a16="http://schemas.microsoft.com/office/drawing/2014/main" id="{53419B1F-49D6-4EB7-155C-4C724B364A43}"/>
              </a:ext>
            </a:extLst>
          </p:cNvPr>
          <p:cNvGrpSpPr/>
          <p:nvPr/>
        </p:nvGrpSpPr>
        <p:grpSpPr>
          <a:xfrm>
            <a:off x="4479614" y="1186076"/>
            <a:ext cx="3136305" cy="3701065"/>
            <a:chOff x="4479614" y="1931114"/>
            <a:chExt cx="3136305" cy="3701065"/>
          </a:xfrm>
        </p:grpSpPr>
        <p:sp>
          <p:nvSpPr>
            <p:cNvPr id="16" name="テキスト ボックス 15">
              <a:extLst>
                <a:ext uri="{FF2B5EF4-FFF2-40B4-BE49-F238E27FC236}">
                  <a16:creationId xmlns:a16="http://schemas.microsoft.com/office/drawing/2014/main" id="{813E4BBD-7ADB-E7B4-A3FF-59EE69510B99}"/>
                </a:ext>
              </a:extLst>
            </p:cNvPr>
            <p:cNvSpPr txBox="1"/>
            <p:nvPr/>
          </p:nvSpPr>
          <p:spPr>
            <a:xfrm>
              <a:off x="4629809" y="1931114"/>
              <a:ext cx="2698175" cy="717119"/>
            </a:xfrm>
            <a:prstGeom prst="rect">
              <a:avLst/>
            </a:prstGeom>
            <a:noFill/>
          </p:spPr>
          <p:txBody>
            <a:bodyPr wrap="none" rtlCol="0">
              <a:spAutoFit/>
            </a:bodyPr>
            <a:lstStyle/>
            <a:p>
              <a:pPr algn="ctr">
                <a:lnSpc>
                  <a:spcPct val="140000"/>
                </a:lnSpc>
              </a:pPr>
              <a:r>
                <a:rPr kumimoji="1" lang="en-US" altLang="ja-JP" sz="1600" b="1" dirty="0">
                  <a:solidFill>
                    <a:schemeClr val="tx1">
                      <a:lumMod val="75000"/>
                      <a:lumOff val="25000"/>
                    </a:schemeClr>
                  </a:solidFill>
                  <a:latin typeface="Meiryo" panose="020B0604030504040204" pitchFamily="34" charset="-128"/>
                  <a:ea typeface="Meiryo" panose="020B0604030504040204" pitchFamily="34" charset="-128"/>
                </a:rPr>
                <a:t>IT </a:t>
              </a: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資産管理ツールを導入</a:t>
              </a:r>
              <a:endParaRPr kumimoji="1" lang="en-US" altLang="ja-JP" sz="1600" b="1">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40000"/>
                </a:lnSpc>
              </a:pP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2000</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年代後半</a:t>
              </a: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〜2010</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年代前半</a:t>
              </a:r>
            </a:p>
          </p:txBody>
        </p:sp>
        <p:pic>
          <p:nvPicPr>
            <p:cNvPr id="17" name="グラフィックス 16" descr="コンピューター 枠線">
              <a:extLst>
                <a:ext uri="{FF2B5EF4-FFF2-40B4-BE49-F238E27FC236}">
                  <a16:creationId xmlns:a16="http://schemas.microsoft.com/office/drawing/2014/main" id="{5CDDBE9A-EEB1-2C95-B18C-06F3E22349E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6304" t="15217" b="17935"/>
            <a:stretch/>
          </p:blipFill>
          <p:spPr>
            <a:xfrm>
              <a:off x="4635166" y="2874115"/>
              <a:ext cx="787400" cy="1562100"/>
            </a:xfrm>
            <a:prstGeom prst="rect">
              <a:avLst/>
            </a:prstGeom>
          </p:spPr>
        </p:pic>
        <p:pic>
          <p:nvPicPr>
            <p:cNvPr id="18" name="グラフィックス 17" descr="コンピューター 枠線">
              <a:extLst>
                <a:ext uri="{FF2B5EF4-FFF2-40B4-BE49-F238E27FC236}">
                  <a16:creationId xmlns:a16="http://schemas.microsoft.com/office/drawing/2014/main" id="{51A19B3D-B722-637A-400E-47A9F640922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4584" r="34483" b="13673"/>
            <a:stretch/>
          </p:blipFill>
          <p:spPr>
            <a:xfrm>
              <a:off x="6346233" y="3168185"/>
              <a:ext cx="964841" cy="1056528"/>
            </a:xfrm>
            <a:prstGeom prst="rect">
              <a:avLst/>
            </a:prstGeom>
          </p:spPr>
        </p:pic>
        <p:cxnSp>
          <p:nvCxnSpPr>
            <p:cNvPr id="19" name="直線矢印コネクタ 18">
              <a:extLst>
                <a:ext uri="{FF2B5EF4-FFF2-40B4-BE49-F238E27FC236}">
                  <a16:creationId xmlns:a16="http://schemas.microsoft.com/office/drawing/2014/main" id="{0C32D347-52F1-E42B-A285-5C7B27313155}"/>
                </a:ext>
              </a:extLst>
            </p:cNvPr>
            <p:cNvCxnSpPr/>
            <p:nvPr/>
          </p:nvCxnSpPr>
          <p:spPr>
            <a:xfrm>
              <a:off x="5569774" y="3613125"/>
              <a:ext cx="608037" cy="0"/>
            </a:xfrm>
            <a:prstGeom prst="straightConnector1">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三角形 19">
              <a:extLst>
                <a:ext uri="{FF2B5EF4-FFF2-40B4-BE49-F238E27FC236}">
                  <a16:creationId xmlns:a16="http://schemas.microsoft.com/office/drawing/2014/main" id="{9F751476-F486-D7E1-B66E-5EC3919F2974}"/>
                </a:ext>
              </a:extLst>
            </p:cNvPr>
            <p:cNvSpPr/>
            <p:nvPr/>
          </p:nvSpPr>
          <p:spPr>
            <a:xfrm>
              <a:off x="5930884" y="4712042"/>
              <a:ext cx="233764" cy="1665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a:extLst>
                <a:ext uri="{FF2B5EF4-FFF2-40B4-BE49-F238E27FC236}">
                  <a16:creationId xmlns:a16="http://schemas.microsoft.com/office/drawing/2014/main" id="{546B420E-B533-9A2E-BE86-8BCF8BBD7AD4}"/>
                </a:ext>
              </a:extLst>
            </p:cNvPr>
            <p:cNvSpPr/>
            <p:nvPr/>
          </p:nvSpPr>
          <p:spPr>
            <a:xfrm>
              <a:off x="4479614" y="4868238"/>
              <a:ext cx="3136305" cy="763941"/>
            </a:xfrm>
            <a:prstGeom prst="roundRect">
              <a:avLst>
                <a:gd name="adj" fmla="val 950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en-US" altLang="ja-JP" sz="1400" dirty="0">
                  <a:solidFill>
                    <a:schemeClr val="bg1"/>
                  </a:solidFill>
                  <a:latin typeface="Meiryo" panose="020B0604030504040204" pitchFamily="34" charset="-128"/>
                  <a:ea typeface="Meiryo" panose="020B0604030504040204" pitchFamily="34" charset="-128"/>
                </a:rPr>
                <a:t>PC </a:t>
              </a:r>
              <a:r>
                <a:rPr lang="ja-JP" altLang="en-US" sz="1400">
                  <a:solidFill>
                    <a:schemeClr val="bg1"/>
                  </a:solidFill>
                  <a:latin typeface="Meiryo" panose="020B0604030504040204" pitchFamily="34" charset="-128"/>
                  <a:ea typeface="Meiryo" panose="020B0604030504040204" pitchFamily="34" charset="-128"/>
                </a:rPr>
                <a:t>内に保存されるデータが資産</a:t>
              </a:r>
              <a:endParaRPr lang="en-US" altLang="ja-JP" sz="1400">
                <a:solidFill>
                  <a:schemeClr val="bg1"/>
                </a:solidFill>
                <a:latin typeface="Meiryo" panose="020B0604030504040204" pitchFamily="34" charset="-128"/>
                <a:ea typeface="Meiryo" panose="020B0604030504040204" pitchFamily="34" charset="-128"/>
              </a:endParaRPr>
            </a:p>
            <a:p>
              <a:pPr algn="ctr">
                <a:lnSpc>
                  <a:spcPct val="120000"/>
                </a:lnSpc>
              </a:pPr>
              <a:r>
                <a:rPr lang="ja-JP" altLang="en-US" sz="1400">
                  <a:solidFill>
                    <a:schemeClr val="bg1"/>
                  </a:solidFill>
                  <a:latin typeface="Meiryo" panose="020B0604030504040204" pitchFamily="34" charset="-128"/>
                  <a:ea typeface="Meiryo" panose="020B0604030504040204" pitchFamily="34" charset="-128"/>
                </a:rPr>
                <a:t>専門ツールの導入の必要性</a:t>
              </a:r>
              <a:endParaRPr lang="en-US" altLang="ja-JP" sz="1400">
                <a:solidFill>
                  <a:schemeClr val="bg1"/>
                </a:solidFill>
                <a:latin typeface="Meiryo" panose="020B0604030504040204" pitchFamily="34" charset="-128"/>
                <a:ea typeface="Meiryo" panose="020B0604030504040204" pitchFamily="34" charset="-128"/>
              </a:endParaRPr>
            </a:p>
          </p:txBody>
        </p:sp>
      </p:grpSp>
      <p:grpSp>
        <p:nvGrpSpPr>
          <p:cNvPr id="22" name="グループ化 21">
            <a:extLst>
              <a:ext uri="{FF2B5EF4-FFF2-40B4-BE49-F238E27FC236}">
                <a16:creationId xmlns:a16="http://schemas.microsoft.com/office/drawing/2014/main" id="{E17708B9-FE49-8CC8-F0C5-C9E48DB61F5D}"/>
              </a:ext>
            </a:extLst>
          </p:cNvPr>
          <p:cNvGrpSpPr/>
          <p:nvPr/>
        </p:nvGrpSpPr>
        <p:grpSpPr>
          <a:xfrm>
            <a:off x="8220307" y="1186076"/>
            <a:ext cx="3366627" cy="3701065"/>
            <a:chOff x="8220307" y="1931114"/>
            <a:chExt cx="3366627" cy="3701065"/>
          </a:xfrm>
        </p:grpSpPr>
        <p:sp>
          <p:nvSpPr>
            <p:cNvPr id="23" name="テキスト ボックス 22">
              <a:extLst>
                <a:ext uri="{FF2B5EF4-FFF2-40B4-BE49-F238E27FC236}">
                  <a16:creationId xmlns:a16="http://schemas.microsoft.com/office/drawing/2014/main" id="{662518D6-54BB-01B1-4BC5-717A61C75CDC}"/>
                </a:ext>
              </a:extLst>
            </p:cNvPr>
            <p:cNvSpPr txBox="1"/>
            <p:nvPr/>
          </p:nvSpPr>
          <p:spPr>
            <a:xfrm>
              <a:off x="8220307" y="1931114"/>
              <a:ext cx="3366627" cy="717119"/>
            </a:xfrm>
            <a:prstGeom prst="rect">
              <a:avLst/>
            </a:prstGeom>
            <a:noFill/>
          </p:spPr>
          <p:txBody>
            <a:bodyPr wrap="none" rtlCol="0">
              <a:spAutoFit/>
            </a:bodyPr>
            <a:lstStyle/>
            <a:p>
              <a:pPr algn="ctr">
                <a:lnSpc>
                  <a:spcPct val="140000"/>
                </a:lnSpc>
              </a:pPr>
              <a:r>
                <a:rPr kumimoji="1" lang="en-US" altLang="ja-JP" sz="1600" b="1" dirty="0">
                  <a:solidFill>
                    <a:srgbClr val="0070C0"/>
                  </a:solidFill>
                  <a:latin typeface="Meiryo" panose="020B0604030504040204" pitchFamily="34" charset="-128"/>
                  <a:ea typeface="Meiryo" panose="020B0604030504040204" pitchFamily="34" charset="-128"/>
                </a:rPr>
                <a:t>IT </a:t>
              </a:r>
              <a:r>
                <a:rPr kumimoji="1" lang="ja-JP" altLang="en-US" sz="1600" b="1" dirty="0">
                  <a:solidFill>
                    <a:srgbClr val="0070C0"/>
                  </a:solidFill>
                  <a:latin typeface="Meiryo" panose="020B0604030504040204" pitchFamily="34" charset="-128"/>
                  <a:ea typeface="Meiryo" panose="020B0604030504040204" pitchFamily="34" charset="-128"/>
                </a:rPr>
                <a:t>資産管理ツールのクラウド検討</a:t>
              </a:r>
              <a:endParaRPr kumimoji="1" lang="en-US" altLang="ja-JP" sz="1600" b="1" dirty="0">
                <a:solidFill>
                  <a:srgbClr val="0070C0"/>
                </a:solidFill>
                <a:latin typeface="Meiryo" panose="020B0604030504040204" pitchFamily="34" charset="-128"/>
                <a:ea typeface="Meiryo" panose="020B0604030504040204" pitchFamily="34" charset="-128"/>
              </a:endParaRPr>
            </a:p>
            <a:p>
              <a:pPr algn="ctr">
                <a:lnSpc>
                  <a:spcPct val="140000"/>
                </a:lnSpc>
              </a:pPr>
              <a:r>
                <a:rPr kumimoji="1" lang="en-US" altLang="ja-JP" sz="1400" dirty="0">
                  <a:solidFill>
                    <a:srgbClr val="0070C0"/>
                  </a:solidFill>
                  <a:latin typeface="Meiryo" panose="020B0604030504040204" pitchFamily="34" charset="-128"/>
                  <a:ea typeface="Meiryo" panose="020B0604030504040204" pitchFamily="34" charset="-128"/>
                </a:rPr>
                <a:t>2010</a:t>
              </a:r>
              <a:r>
                <a:rPr kumimoji="1" lang="ja-JP" altLang="en-US" sz="1400" dirty="0">
                  <a:solidFill>
                    <a:srgbClr val="0070C0"/>
                  </a:solidFill>
                  <a:latin typeface="Meiryo" panose="020B0604030504040204" pitchFamily="34" charset="-128"/>
                  <a:ea typeface="Meiryo" panose="020B0604030504040204" pitchFamily="34" charset="-128"/>
                </a:rPr>
                <a:t>年代後半</a:t>
              </a:r>
              <a:r>
                <a:rPr kumimoji="1" lang="en-US" altLang="ja-JP" sz="1400" dirty="0">
                  <a:solidFill>
                    <a:srgbClr val="0070C0"/>
                  </a:solidFill>
                  <a:latin typeface="Meiryo" panose="020B0604030504040204" pitchFamily="34" charset="-128"/>
                  <a:ea typeface="Meiryo" panose="020B0604030504040204" pitchFamily="34" charset="-128"/>
                </a:rPr>
                <a:t>〜</a:t>
              </a:r>
              <a:r>
                <a:rPr kumimoji="1" lang="ja-JP" altLang="en-US" sz="1400" dirty="0">
                  <a:solidFill>
                    <a:srgbClr val="0070C0"/>
                  </a:solidFill>
                  <a:latin typeface="Meiryo" panose="020B0604030504040204" pitchFamily="34" charset="-128"/>
                  <a:ea typeface="Meiryo" panose="020B0604030504040204" pitchFamily="34" charset="-128"/>
                </a:rPr>
                <a:t>現在</a:t>
              </a:r>
            </a:p>
          </p:txBody>
        </p:sp>
        <p:pic>
          <p:nvPicPr>
            <p:cNvPr id="24" name="グラフィックス 23" descr="雲 枠線">
              <a:extLst>
                <a:ext uri="{FF2B5EF4-FFF2-40B4-BE49-F238E27FC236}">
                  <a16:creationId xmlns:a16="http://schemas.microsoft.com/office/drawing/2014/main" id="{45718623-470B-F2B4-5DFB-218261D2E2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73895" y="3062572"/>
              <a:ext cx="1217066" cy="1217066"/>
            </a:xfrm>
            <a:prstGeom prst="rect">
              <a:avLst/>
            </a:prstGeom>
          </p:spPr>
        </p:pic>
        <p:pic>
          <p:nvPicPr>
            <p:cNvPr id="25" name="グラフィックス 24" descr="ノート PC 枠線">
              <a:extLst>
                <a:ext uri="{FF2B5EF4-FFF2-40B4-BE49-F238E27FC236}">
                  <a16:creationId xmlns:a16="http://schemas.microsoft.com/office/drawing/2014/main" id="{CB62073E-7425-154A-AB0A-EE6C383804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22824" y="3077124"/>
              <a:ext cx="1106424" cy="1106424"/>
            </a:xfrm>
            <a:prstGeom prst="rect">
              <a:avLst/>
            </a:prstGeom>
          </p:spPr>
        </p:pic>
        <p:cxnSp>
          <p:nvCxnSpPr>
            <p:cNvPr id="26" name="直線矢印コネクタ 25">
              <a:extLst>
                <a:ext uri="{FF2B5EF4-FFF2-40B4-BE49-F238E27FC236}">
                  <a16:creationId xmlns:a16="http://schemas.microsoft.com/office/drawing/2014/main" id="{70591A6D-6A27-9E55-60E6-3BEAFA8A27A9}"/>
                </a:ext>
              </a:extLst>
            </p:cNvPr>
            <p:cNvCxnSpPr/>
            <p:nvPr/>
          </p:nvCxnSpPr>
          <p:spPr>
            <a:xfrm>
              <a:off x="9699177" y="3610864"/>
              <a:ext cx="608037" cy="0"/>
            </a:xfrm>
            <a:prstGeom prst="straightConnector1">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三角形 26">
              <a:extLst>
                <a:ext uri="{FF2B5EF4-FFF2-40B4-BE49-F238E27FC236}">
                  <a16:creationId xmlns:a16="http://schemas.microsoft.com/office/drawing/2014/main" id="{CE1B1FDB-6020-EC89-C596-A72D3A4F16AB}"/>
                </a:ext>
              </a:extLst>
            </p:cNvPr>
            <p:cNvSpPr/>
            <p:nvPr/>
          </p:nvSpPr>
          <p:spPr>
            <a:xfrm>
              <a:off x="9844213" y="4712042"/>
              <a:ext cx="233764" cy="16654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a:extLst>
                <a:ext uri="{FF2B5EF4-FFF2-40B4-BE49-F238E27FC236}">
                  <a16:creationId xmlns:a16="http://schemas.microsoft.com/office/drawing/2014/main" id="{EB843BC6-F03C-4209-98B8-0B6F2526EE16}"/>
                </a:ext>
              </a:extLst>
            </p:cNvPr>
            <p:cNvSpPr/>
            <p:nvPr/>
          </p:nvSpPr>
          <p:spPr>
            <a:xfrm>
              <a:off x="8392943" y="4868238"/>
              <a:ext cx="3136305" cy="763941"/>
            </a:xfrm>
            <a:prstGeom prst="roundRect">
              <a:avLst>
                <a:gd name="adj" fmla="val 950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ja-JP" altLang="en-US" sz="1400">
                  <a:solidFill>
                    <a:schemeClr val="bg1"/>
                  </a:solidFill>
                  <a:latin typeface="Meiryo" panose="020B0604030504040204" pitchFamily="34" charset="-128"/>
                  <a:ea typeface="Meiryo" panose="020B0604030504040204" pitchFamily="34" charset="-128"/>
                </a:rPr>
                <a:t>オンプレミスの</a:t>
              </a:r>
              <a:r>
                <a:rPr lang="en-US" altLang="ja-JP" sz="1400" dirty="0">
                  <a:solidFill>
                    <a:schemeClr val="bg1"/>
                  </a:solidFill>
                  <a:latin typeface="Meiryo" panose="020B0604030504040204" pitchFamily="34" charset="-128"/>
                  <a:ea typeface="Meiryo" panose="020B0604030504040204" pitchFamily="34" charset="-128"/>
                </a:rPr>
                <a:t> IT </a:t>
              </a:r>
              <a:r>
                <a:rPr lang="ja-JP" altLang="en-US" sz="1400">
                  <a:solidFill>
                    <a:schemeClr val="bg1"/>
                  </a:solidFill>
                  <a:latin typeface="Meiryo" panose="020B0604030504040204" pitchFamily="34" charset="-128"/>
                  <a:ea typeface="Meiryo" panose="020B0604030504040204" pitchFamily="34" charset="-128"/>
                </a:rPr>
                <a:t>資産管理ツールをクラウド化する動き</a:t>
              </a:r>
              <a:endParaRPr lang="en-US" altLang="ja-JP" sz="1400">
                <a:solidFill>
                  <a:schemeClr val="bg1"/>
                </a:solidFill>
                <a:latin typeface="Meiryo" panose="020B0604030504040204" pitchFamily="34" charset="-128"/>
                <a:ea typeface="Meiryo" panose="020B0604030504040204" pitchFamily="34" charset="-128"/>
              </a:endParaRPr>
            </a:p>
          </p:txBody>
        </p:sp>
      </p:grpSp>
      <p:sp>
        <p:nvSpPr>
          <p:cNvPr id="29" name="正方形/長方形 28">
            <a:extLst>
              <a:ext uri="{FF2B5EF4-FFF2-40B4-BE49-F238E27FC236}">
                <a16:creationId xmlns:a16="http://schemas.microsoft.com/office/drawing/2014/main" id="{E5DFE970-CD78-95F4-8CE4-9261C6BAC596}"/>
              </a:ext>
            </a:extLst>
          </p:cNvPr>
          <p:cNvSpPr/>
          <p:nvPr/>
        </p:nvSpPr>
        <p:spPr>
          <a:xfrm>
            <a:off x="284152" y="5516403"/>
            <a:ext cx="11644716" cy="88143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これまでオンプレミス型の</a:t>
            </a: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 IT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資産管理ツールが主流だったが、現在はクラウド型の</a:t>
            </a: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 IT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資産管理ツールも登場。</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目的やデバイスの利用環境に合わせて、選択できる時代に。</a:t>
            </a:r>
          </a:p>
        </p:txBody>
      </p:sp>
    </p:spTree>
    <p:extLst>
      <p:ext uri="{BB962C8B-B14F-4D97-AF65-F5344CB8AC3E}">
        <p14:creationId xmlns:p14="http://schemas.microsoft.com/office/powerpoint/2010/main" val="9921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9EDA366-6EB2-8A62-6208-68A578844059}"/>
              </a:ext>
            </a:extLst>
          </p:cNvPr>
          <p:cNvSpPr>
            <a:spLocks noGrp="1"/>
          </p:cNvSpPr>
          <p:nvPr>
            <p:ph type="body" sz="quarter" idx="15"/>
          </p:nvPr>
        </p:nvSpPr>
        <p:spPr/>
        <p:txBody>
          <a:bodyPr/>
          <a:lstStyle/>
          <a:p>
            <a:r>
              <a:rPr kumimoji="1" lang="ja-JP" altLang="en-US"/>
              <a:t>オンプレミス型・クラウド型 </a:t>
            </a:r>
            <a:r>
              <a:rPr kumimoji="1" lang="en-US" altLang="ja-JP" dirty="0"/>
              <a:t>IT </a:t>
            </a:r>
            <a:r>
              <a:rPr kumimoji="1" lang="ja-JP" altLang="en-US"/>
              <a:t>資産管理ツールそれぞれの特徴</a:t>
            </a:r>
          </a:p>
        </p:txBody>
      </p:sp>
      <p:graphicFrame>
        <p:nvGraphicFramePr>
          <p:cNvPr id="4" name="表 4">
            <a:extLst>
              <a:ext uri="{FF2B5EF4-FFF2-40B4-BE49-F238E27FC236}">
                <a16:creationId xmlns:a16="http://schemas.microsoft.com/office/drawing/2014/main" id="{05F46AF2-D865-59F3-305A-4761B1AF52E5}"/>
              </a:ext>
            </a:extLst>
          </p:cNvPr>
          <p:cNvGraphicFramePr>
            <a:graphicFrameLocks noGrp="1"/>
          </p:cNvGraphicFramePr>
          <p:nvPr>
            <p:extLst>
              <p:ext uri="{D42A27DB-BD31-4B8C-83A1-F6EECF244321}">
                <p14:modId xmlns:p14="http://schemas.microsoft.com/office/powerpoint/2010/main" val="3141036728"/>
              </p:ext>
            </p:extLst>
          </p:nvPr>
        </p:nvGraphicFramePr>
        <p:xfrm>
          <a:off x="366288" y="978195"/>
          <a:ext cx="11459424" cy="5358810"/>
        </p:xfrm>
        <a:graphic>
          <a:graphicData uri="http://schemas.openxmlformats.org/drawingml/2006/table">
            <a:tbl>
              <a:tblPr firstRow="1" bandRow="1">
                <a:tableStyleId>{5940675A-B579-460E-94D1-54222C63F5DA}</a:tableStyleId>
              </a:tblPr>
              <a:tblGrid>
                <a:gridCol w="1919712">
                  <a:extLst>
                    <a:ext uri="{9D8B030D-6E8A-4147-A177-3AD203B41FA5}">
                      <a16:colId xmlns:a16="http://schemas.microsoft.com/office/drawing/2014/main" val="1781006461"/>
                    </a:ext>
                  </a:extLst>
                </a:gridCol>
                <a:gridCol w="4769856">
                  <a:extLst>
                    <a:ext uri="{9D8B030D-6E8A-4147-A177-3AD203B41FA5}">
                      <a16:colId xmlns:a16="http://schemas.microsoft.com/office/drawing/2014/main" val="2011705636"/>
                    </a:ext>
                  </a:extLst>
                </a:gridCol>
                <a:gridCol w="4769856">
                  <a:extLst>
                    <a:ext uri="{9D8B030D-6E8A-4147-A177-3AD203B41FA5}">
                      <a16:colId xmlns:a16="http://schemas.microsoft.com/office/drawing/2014/main" val="1256011939"/>
                    </a:ext>
                  </a:extLst>
                </a:gridCol>
              </a:tblGrid>
              <a:tr h="445838">
                <a:tc>
                  <a:txBody>
                    <a:bodyPr/>
                    <a:lstStyle/>
                    <a:p>
                      <a:pPr algn="r">
                        <a:lnSpc>
                          <a:spcPct val="14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40000"/>
                        </a:lnSpc>
                      </a:pPr>
                      <a:r>
                        <a:rPr kumimoji="1" lang="ja-JP" altLang="en-US" sz="1400">
                          <a:solidFill>
                            <a:schemeClr val="bg1"/>
                          </a:solidFill>
                          <a:latin typeface="Meiryo" panose="020B0604030504040204" pitchFamily="34" charset="-128"/>
                          <a:ea typeface="Meiryo" panose="020B0604030504040204" pitchFamily="34" charset="-128"/>
                        </a:rPr>
                        <a:t>オンプレミス型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E6D6C"/>
                    </a:solidFill>
                  </a:tcPr>
                </a:tc>
                <a:tc>
                  <a:txBody>
                    <a:bodyPr/>
                    <a:lstStyle/>
                    <a:p>
                      <a:pPr algn="ctr">
                        <a:lnSpc>
                          <a:spcPct val="140000"/>
                        </a:lnSpc>
                      </a:pPr>
                      <a:r>
                        <a:rPr kumimoji="1" lang="ja-JP" altLang="en-US" sz="1400">
                          <a:solidFill>
                            <a:schemeClr val="bg1"/>
                          </a:solidFill>
                          <a:latin typeface="Meiryo" panose="020B0604030504040204" pitchFamily="34" charset="-128"/>
                          <a:ea typeface="Meiryo" panose="020B0604030504040204" pitchFamily="34" charset="-128"/>
                        </a:rPr>
                        <a:t>クラウド型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720463346"/>
                  </a:ext>
                </a:extLst>
              </a:tr>
              <a:tr h="1228243">
                <a:tc>
                  <a:txBody>
                    <a:bodyPr/>
                    <a:lstStyle/>
                    <a:p>
                      <a:pPr algn="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環境</a:t>
                      </a: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 /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保守</a:t>
                      </a: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 /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運用</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285750" indent="-285750" algn="l">
                        <a:lnSpc>
                          <a:spcPct val="140000"/>
                        </a:lnSpc>
                        <a:buFont typeface="Wingdings" pitchFamily="2" charset="2"/>
                        <a:buChar char="l"/>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サーバーの調達・構築・管理は自社で行う</a:t>
                      </a:r>
                    </a:p>
                    <a:p>
                      <a:pPr marL="285750" indent="-285750" algn="l">
                        <a:lnSpc>
                          <a:spcPct val="140000"/>
                        </a:lnSpc>
                        <a:buFont typeface="Wingdings" pitchFamily="2" charset="2"/>
                        <a:buChar char="l"/>
                      </a:pPr>
                      <a:r>
                        <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rPr>
                        <a:t>IaaS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環境への構築も可能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E6D6C">
                        <a:alpha val="9804"/>
                      </a:srgbClr>
                    </a:solidFill>
                  </a:tcPr>
                </a:tc>
                <a:tc>
                  <a:txBody>
                    <a:bodyPr/>
                    <a:lstStyle/>
                    <a:p>
                      <a:pPr marL="285750" indent="-285750" algn="l">
                        <a:lnSpc>
                          <a:spcPct val="140000"/>
                        </a:lnSpc>
                        <a:buFont typeface="Wingdings" pitchFamily="2" charset="2"/>
                        <a:buChar char="l"/>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サーバーの調達や管理は不要</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3712942317"/>
                  </a:ext>
                </a:extLst>
              </a:tr>
              <a:tr h="1228243">
                <a:tc>
                  <a:txBody>
                    <a:bodyPr/>
                    <a:lstStyle/>
                    <a:p>
                      <a:pPr algn="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バージョンアップ</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pPr algn="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追加機能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285750" indent="-285750" algn="l">
                        <a:lnSpc>
                          <a:spcPct val="140000"/>
                        </a:lnSpc>
                        <a:buFont typeface="Wingdings" pitchFamily="2" charset="2"/>
                        <a:buChar char="l"/>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サーバー、クライアントともに自社で作業</a:t>
                      </a:r>
                    </a:p>
                    <a:p>
                      <a:pPr marL="285750" indent="-285750" algn="l">
                        <a:lnSpc>
                          <a:spcPct val="140000"/>
                        </a:lnSpc>
                        <a:buFont typeface="Wingdings" pitchFamily="2" charset="2"/>
                        <a:buChar char="l"/>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自社のタイミングでバージョンアップが可能</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gn="l">
                        <a:lnSpc>
                          <a:spcPct val="140000"/>
                        </a:lnSpc>
                        <a:buFont typeface="Wingdings" pitchFamily="2" charset="2"/>
                        <a:buChar char="l"/>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追加機能はバージョンアップを行うことで利用可能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E6D6C">
                        <a:alpha val="9804"/>
                      </a:srgbClr>
                    </a:solidFill>
                  </a:tcPr>
                </a:tc>
                <a:tc>
                  <a:txBody>
                    <a:bodyPr/>
                    <a:lstStyle/>
                    <a:p>
                      <a:pPr marL="285750" indent="-285750" algn="l">
                        <a:lnSpc>
                          <a:spcPct val="140000"/>
                        </a:lnSpc>
                        <a:buFont typeface="Wingdings" pitchFamily="2" charset="2"/>
                        <a:buChar char="l"/>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サーバーのバージョンアップ作業は不要</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gn="l">
                        <a:lnSpc>
                          <a:spcPct val="140000"/>
                        </a:lnSpc>
                        <a:buFont typeface="Wingdings" pitchFamily="2" charset="2"/>
                        <a:buChar char="l"/>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常に追加機能の利用が可能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408955864"/>
                  </a:ext>
                </a:extLst>
              </a:tr>
              <a:tr h="1228243">
                <a:tc>
                  <a:txBody>
                    <a:bodyPr/>
                    <a:lstStyle/>
                    <a:p>
                      <a:pPr algn="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ネットワーク構成</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285750" indent="-285750" algn="l">
                        <a:lnSpc>
                          <a:spcPct val="140000"/>
                        </a:lnSpc>
                        <a:buFont typeface="Wingdings" pitchFamily="2" charset="2"/>
                        <a:buChar char="l"/>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デバイスが社内ネットワークに接続されていれば管理可能</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E6D6C">
                        <a:alpha val="9804"/>
                      </a:srgbClr>
                    </a:solidFill>
                  </a:tcPr>
                </a:tc>
                <a:tc>
                  <a:txBody>
                    <a:bodyPr/>
                    <a:lstStyle/>
                    <a:p>
                      <a:pPr marL="285750" indent="-285750" algn="l">
                        <a:lnSpc>
                          <a:spcPct val="140000"/>
                        </a:lnSpc>
                        <a:buFont typeface="Wingdings" pitchFamily="2" charset="2"/>
                        <a:buChar char="l"/>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デバイスがインターネットに接続していれば管理可能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353458545"/>
                  </a:ext>
                </a:extLst>
              </a:tr>
              <a:tr h="1228243">
                <a:tc>
                  <a:txBody>
                    <a:bodyPr/>
                    <a:lstStyle/>
                    <a:p>
                      <a:pPr algn="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コスト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285750" indent="-285750" algn="l">
                        <a:lnSpc>
                          <a:spcPct val="140000"/>
                        </a:lnSpc>
                        <a:buFont typeface="Wingdings" pitchFamily="2" charset="2"/>
                        <a:buChar char="l"/>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サーバー費用</a:t>
                      </a:r>
                      <a:endParaRPr kumimoji="1" lang="en-US" altLang="ja-JP" sz="1400" dirty="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gn="l">
                        <a:lnSpc>
                          <a:spcPct val="140000"/>
                        </a:lnSpc>
                        <a:buFont typeface="Wingdings" pitchFamily="2" charset="2"/>
                        <a:buChar char="l"/>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ツールのライセンス費用</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E6D6C">
                        <a:alpha val="9804"/>
                      </a:srgbClr>
                    </a:solidFill>
                  </a:tcPr>
                </a:tc>
                <a:tc>
                  <a:txBody>
                    <a:bodyPr/>
                    <a:lstStyle/>
                    <a:p>
                      <a:pPr marL="285750" indent="-285750" algn="l">
                        <a:lnSpc>
                          <a:spcPct val="140000"/>
                        </a:lnSpc>
                        <a:buFont typeface="Wingdings" pitchFamily="2" charset="2"/>
                        <a:buChar char="l"/>
                      </a:pPr>
                      <a:r>
                        <a:rPr kumimoji="1" lang="ja-JP" altLang="en-US" sz="1400" dirty="0">
                          <a:solidFill>
                            <a:schemeClr val="tx1">
                              <a:lumMod val="75000"/>
                              <a:lumOff val="25000"/>
                            </a:schemeClr>
                          </a:solidFill>
                          <a:latin typeface="Meiryo" panose="020B0604030504040204" pitchFamily="34" charset="-128"/>
                          <a:ea typeface="Meiryo" panose="020B0604030504040204" pitchFamily="34" charset="-128"/>
                        </a:rPr>
                        <a:t>ツールのライセンス費用</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2340899402"/>
                  </a:ext>
                </a:extLst>
              </a:tr>
            </a:tbl>
          </a:graphicData>
        </a:graphic>
      </p:graphicFrame>
    </p:spTree>
    <p:extLst>
      <p:ext uri="{BB962C8B-B14F-4D97-AF65-F5344CB8AC3E}">
        <p14:creationId xmlns:p14="http://schemas.microsoft.com/office/powerpoint/2010/main" val="275156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28559D2-CEB1-FC57-C775-17A8BD8488B6}"/>
              </a:ext>
            </a:extLst>
          </p:cNvPr>
          <p:cNvSpPr>
            <a:spLocks noGrp="1"/>
          </p:cNvSpPr>
          <p:nvPr>
            <p:ph type="body" sz="quarter" idx="15"/>
          </p:nvPr>
        </p:nvSpPr>
        <p:spPr>
          <a:xfrm>
            <a:off x="413588" y="269809"/>
            <a:ext cx="11074573" cy="291618"/>
          </a:xfrm>
        </p:spPr>
        <p:txBody>
          <a:bodyPr/>
          <a:lstStyle/>
          <a:p>
            <a:r>
              <a:rPr kumimoji="1" lang="ja-JP" altLang="en-US"/>
              <a:t>オンプレミス型・クラウド型 </a:t>
            </a:r>
            <a:r>
              <a:rPr kumimoji="1" lang="en-US" altLang="ja-JP" dirty="0"/>
              <a:t>IT </a:t>
            </a:r>
            <a:r>
              <a:rPr kumimoji="1" lang="ja-JP" altLang="en-US"/>
              <a:t>資産管理ツール</a:t>
            </a:r>
            <a:r>
              <a:rPr lang="ja-JP" altLang="en-US"/>
              <a:t>の総合比較</a:t>
            </a:r>
            <a:endParaRPr kumimoji="1" lang="ja-JP" altLang="en-US"/>
          </a:p>
        </p:txBody>
      </p:sp>
      <p:sp>
        <p:nvSpPr>
          <p:cNvPr id="2" name="テキスト プレースホルダー 1">
            <a:extLst>
              <a:ext uri="{FF2B5EF4-FFF2-40B4-BE49-F238E27FC236}">
                <a16:creationId xmlns:a16="http://schemas.microsoft.com/office/drawing/2014/main" id="{14C610A2-D4FB-C26F-B84E-A3B80D0B8667}"/>
              </a:ext>
            </a:extLst>
          </p:cNvPr>
          <p:cNvSpPr>
            <a:spLocks noGrp="1"/>
          </p:cNvSpPr>
          <p:nvPr>
            <p:ph type="body" sz="quarter" idx="11"/>
          </p:nvPr>
        </p:nvSpPr>
        <p:spPr>
          <a:xfrm>
            <a:off x="263132" y="690627"/>
            <a:ext cx="11665736" cy="452432"/>
          </a:xfrm>
        </p:spPr>
        <p:txBody>
          <a:bodyPr/>
          <a:lstStyle/>
          <a:p>
            <a:r>
              <a:rPr kumimoji="1" lang="ja-JP" altLang="en-US"/>
              <a:t>コスト・利用環境・機能要件などを鑑みて自社にあったツールを選択</a:t>
            </a:r>
          </a:p>
        </p:txBody>
      </p:sp>
      <p:graphicFrame>
        <p:nvGraphicFramePr>
          <p:cNvPr id="4" name="表 6">
            <a:extLst>
              <a:ext uri="{FF2B5EF4-FFF2-40B4-BE49-F238E27FC236}">
                <a16:creationId xmlns:a16="http://schemas.microsoft.com/office/drawing/2014/main" id="{79816860-CCE3-BA5F-FD03-8DA961D41350}"/>
              </a:ext>
            </a:extLst>
          </p:cNvPr>
          <p:cNvGraphicFramePr>
            <a:graphicFrameLocks noGrp="1"/>
          </p:cNvGraphicFramePr>
          <p:nvPr>
            <p:extLst>
              <p:ext uri="{D42A27DB-BD31-4B8C-83A1-F6EECF244321}">
                <p14:modId xmlns:p14="http://schemas.microsoft.com/office/powerpoint/2010/main" val="2739463778"/>
              </p:ext>
            </p:extLst>
          </p:nvPr>
        </p:nvGraphicFramePr>
        <p:xfrm>
          <a:off x="315464" y="1304393"/>
          <a:ext cx="11561073" cy="3746074"/>
        </p:xfrm>
        <a:graphic>
          <a:graphicData uri="http://schemas.openxmlformats.org/drawingml/2006/table">
            <a:tbl>
              <a:tblPr firstRow="1" bandRow="1">
                <a:tableStyleId>{5940675A-B579-460E-94D1-54222C63F5DA}</a:tableStyleId>
              </a:tblPr>
              <a:tblGrid>
                <a:gridCol w="1672824">
                  <a:extLst>
                    <a:ext uri="{9D8B030D-6E8A-4147-A177-3AD203B41FA5}">
                      <a16:colId xmlns:a16="http://schemas.microsoft.com/office/drawing/2014/main" val="2928715151"/>
                    </a:ext>
                  </a:extLst>
                </a:gridCol>
                <a:gridCol w="2445489">
                  <a:extLst>
                    <a:ext uri="{9D8B030D-6E8A-4147-A177-3AD203B41FA5}">
                      <a16:colId xmlns:a16="http://schemas.microsoft.com/office/drawing/2014/main" val="3491440500"/>
                    </a:ext>
                  </a:extLst>
                </a:gridCol>
                <a:gridCol w="3721380">
                  <a:extLst>
                    <a:ext uri="{9D8B030D-6E8A-4147-A177-3AD203B41FA5}">
                      <a16:colId xmlns:a16="http://schemas.microsoft.com/office/drawing/2014/main" val="619730884"/>
                    </a:ext>
                  </a:extLst>
                </a:gridCol>
                <a:gridCol w="3721380">
                  <a:extLst>
                    <a:ext uri="{9D8B030D-6E8A-4147-A177-3AD203B41FA5}">
                      <a16:colId xmlns:a16="http://schemas.microsoft.com/office/drawing/2014/main" val="262177611"/>
                    </a:ext>
                  </a:extLst>
                </a:gridCol>
              </a:tblGrid>
              <a:tr h="457250">
                <a:tc>
                  <a:txBody>
                    <a:bodyPr/>
                    <a:lstStyle/>
                    <a:p>
                      <a:pPr algn="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lnSpc>
                          <a:spcPct val="120000"/>
                        </a:lnSpc>
                      </a:pPr>
                      <a:r>
                        <a:rPr kumimoji="1" lang="ja-JP" altLang="en-US" sz="1400" b="0">
                          <a:solidFill>
                            <a:schemeClr val="bg1"/>
                          </a:solidFill>
                          <a:latin typeface="Meiryo" panose="020B0604030504040204" pitchFamily="34" charset="-128"/>
                          <a:ea typeface="Meiryo" panose="020B0604030504040204" pitchFamily="34" charset="-128"/>
                        </a:rPr>
                        <a:t>オンプレミス型</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6D6C"/>
                    </a:solidFill>
                  </a:tcPr>
                </a:tc>
                <a:tc>
                  <a:txBody>
                    <a:bodyPr/>
                    <a:lstStyle/>
                    <a:p>
                      <a:pPr algn="ctr">
                        <a:lnSpc>
                          <a:spcPct val="120000"/>
                        </a:lnSpc>
                      </a:pPr>
                      <a:r>
                        <a:rPr kumimoji="1" lang="ja-JP" altLang="en-US" sz="1400" b="0">
                          <a:solidFill>
                            <a:schemeClr val="bg1"/>
                          </a:solidFill>
                          <a:latin typeface="Meiryo" panose="020B0604030504040204" pitchFamily="34" charset="-128"/>
                          <a:ea typeface="Meiryo" panose="020B0604030504040204" pitchFamily="34" charset="-128"/>
                        </a:rPr>
                        <a:t>クラウド型</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3569937029"/>
                  </a:ext>
                </a:extLst>
              </a:tr>
              <a:tr h="469832">
                <a:tc rowSpan="2">
                  <a:txBody>
                    <a:bodyPr/>
                    <a:lstStyle/>
                    <a:p>
                      <a:pPr algn="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コスト</a:t>
                      </a:r>
                      <a:endParaRPr kumimoji="1" lang="en-US" altLang="ja-JP" sz="1400" b="0" dirty="0">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サーバー費用</a:t>
                      </a:r>
                      <a:endParaRPr kumimoji="1" lang="en-US" altLang="ja-JP" sz="1400" b="0" dirty="0">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必要</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6D6C">
                        <a:alpha val="9804"/>
                      </a:srgb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不要</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3261775926"/>
                  </a:ext>
                </a:extLst>
              </a:tr>
              <a:tr h="469832">
                <a:tc vMerge="1">
                  <a:txBody>
                    <a:bodyPr/>
                    <a:lstStyle/>
                    <a:p>
                      <a:pPr algn="r">
                        <a:lnSpc>
                          <a:spcPct val="120000"/>
                        </a:lnSpc>
                      </a:pPr>
                      <a:endParaRPr kumimoji="1" lang="en-US" altLang="ja-JP" sz="1400" b="1">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ライセンス費用</a:t>
                      </a:r>
                      <a:endParaRPr kumimoji="1" lang="en-US" altLang="ja-JP" sz="1400" b="0" dirty="0">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必要</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6D6C">
                        <a:alpha val="9804"/>
                      </a:srgb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必要</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4113371484"/>
                  </a:ext>
                </a:extLst>
              </a:tr>
              <a:tr h="469832">
                <a:tc rowSpan="2">
                  <a:txBody>
                    <a:bodyPr/>
                    <a:lstStyle/>
                    <a:p>
                      <a:pPr algn="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環境</a:t>
                      </a:r>
                      <a:endParaRPr kumimoji="1" lang="en-US" altLang="ja-JP" sz="1400" b="0" dirty="0">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インターネット経由</a:t>
                      </a:r>
                      <a:endParaRPr kumimoji="1" lang="en-US" altLang="ja-JP" sz="1400" b="0" dirty="0">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6D6C">
                        <a:alpha val="9804"/>
                      </a:srgb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370955455"/>
                  </a:ext>
                </a:extLst>
              </a:tr>
              <a:tr h="469832">
                <a:tc vMerge="1">
                  <a:txBody>
                    <a:bodyPr/>
                    <a:lstStyle/>
                    <a:p>
                      <a:pPr algn="r">
                        <a:lnSpc>
                          <a:spcPct val="120000"/>
                        </a:lnSpc>
                      </a:pPr>
                      <a:endParaRPr kumimoji="1" lang="ja-JP" altLang="en-US" sz="1400" b="1">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イントラ内のデバイス管理</a:t>
                      </a:r>
                      <a:endParaRPr kumimoji="1" lang="en-US" altLang="ja-JP" sz="1400" b="0" dirty="0">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6D6C">
                        <a:alpha val="9804"/>
                      </a:srgb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3004579415"/>
                  </a:ext>
                </a:extLst>
              </a:tr>
              <a:tr h="469832">
                <a:tc rowSpan="2">
                  <a:txBody>
                    <a:bodyPr/>
                    <a:lstStyle/>
                    <a:p>
                      <a:pPr algn="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バージョンアップ</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サーバー</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必要</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6D6C">
                        <a:alpha val="9804"/>
                      </a:srgb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不要</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3928424755"/>
                  </a:ext>
                </a:extLst>
              </a:tr>
              <a:tr h="469832">
                <a:tc vMerge="1">
                  <a:txBody>
                    <a:bodyPr/>
                    <a:lstStyle/>
                    <a:p>
                      <a:pPr algn="r">
                        <a:lnSpc>
                          <a:spcPct val="120000"/>
                        </a:lnSpc>
                      </a:pPr>
                      <a:endParaRPr kumimoji="1" lang="ja-JP" altLang="en-US" sz="1400" b="1">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クライアント</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必要</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6D6C">
                        <a:alpha val="9804"/>
                      </a:srgb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必要</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647130621"/>
                  </a:ext>
                </a:extLst>
              </a:tr>
              <a:tr h="469832">
                <a:tc gridSpan="2">
                  <a:txBody>
                    <a:bodyPr/>
                    <a:lstStyle/>
                    <a:p>
                      <a:pPr algn="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機能の豊富さ</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pPr algn="r">
                        <a:lnSpc>
                          <a:spcPct val="120000"/>
                        </a:lnSpc>
                      </a:pPr>
                      <a:endParaRPr kumimoji="1" lang="ja-JP" altLang="en-US" sz="1400" b="1">
                        <a:solidFill>
                          <a:schemeClr val="tx1">
                            <a:lumMod val="75000"/>
                            <a:lumOff val="25000"/>
                          </a:schemeClr>
                        </a:solidFill>
                        <a:latin typeface="Meiryo" panose="020B0604030504040204" pitchFamily="34" charset="-128"/>
                        <a:ea typeface="Meiryo" panose="020B0604030504040204" pitchFamily="34"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20000"/>
                        </a:lnSpc>
                      </a:pPr>
                      <a:r>
                        <a:rPr kumimoji="1" lang="ja-JP" altLang="en-US" sz="1400" b="0">
                          <a:solidFill>
                            <a:schemeClr val="tx1">
                              <a:lumMod val="75000"/>
                              <a:lumOff val="25000"/>
                            </a:schemeClr>
                          </a:solidFill>
                          <a:latin typeface="Meiryo" panose="020B0604030504040204" pitchFamily="34" charset="-128"/>
                          <a:ea typeface="Meiryo" panose="020B0604030504040204" pitchFamily="34" charset="-128"/>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E6D6C">
                        <a:alpha val="9804"/>
                      </a:srgbClr>
                    </a:solidFill>
                  </a:tcPr>
                </a:tc>
                <a:tc>
                  <a:txBody>
                    <a:bodyPr/>
                    <a:lstStyle/>
                    <a:p>
                      <a:pPr algn="ctr">
                        <a:lnSpc>
                          <a:spcPct val="120000"/>
                        </a:lnSpc>
                      </a:pPr>
                      <a:r>
                        <a:rPr kumimoji="1" lang="ja-JP" altLang="en-US" sz="1400" b="0" dirty="0">
                          <a:solidFill>
                            <a:schemeClr val="tx1">
                              <a:lumMod val="75000"/>
                              <a:lumOff val="25000"/>
                            </a:schemeClr>
                          </a:solidFill>
                          <a:latin typeface="Meiryo" panose="020B0604030504040204" pitchFamily="34" charset="-128"/>
                          <a:ea typeface="Meiryo" panose="020B0604030504040204" pitchFamily="34" charset="-128"/>
                        </a:rPr>
                        <a: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343211525"/>
                  </a:ext>
                </a:extLst>
              </a:tr>
            </a:tbl>
          </a:graphicData>
        </a:graphic>
      </p:graphicFrame>
      <p:sp>
        <p:nvSpPr>
          <p:cNvPr id="7" name="角丸四角形 6">
            <a:extLst>
              <a:ext uri="{FF2B5EF4-FFF2-40B4-BE49-F238E27FC236}">
                <a16:creationId xmlns:a16="http://schemas.microsoft.com/office/drawing/2014/main" id="{55F9617B-C5D2-1DA5-388A-AF0759E983FE}"/>
              </a:ext>
            </a:extLst>
          </p:cNvPr>
          <p:cNvSpPr/>
          <p:nvPr/>
        </p:nvSpPr>
        <p:spPr>
          <a:xfrm>
            <a:off x="6641182" y="1855895"/>
            <a:ext cx="752625" cy="24427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1050" dirty="0">
                <a:latin typeface="Meiryo" panose="020B0604030504040204" pitchFamily="34" charset="-128"/>
                <a:ea typeface="Meiryo" panose="020B0604030504040204" pitchFamily="34" charset="-128"/>
              </a:rPr>
              <a:t>Point </a:t>
            </a:r>
            <a:r>
              <a:rPr kumimoji="1" lang="ja-JP" altLang="en-US" sz="1050">
                <a:latin typeface="Meiryo" panose="020B0604030504040204" pitchFamily="34" charset="-128"/>
                <a:ea typeface="Meiryo" panose="020B0604030504040204" pitchFamily="34" charset="-128"/>
              </a:rPr>
              <a:t>①</a:t>
            </a:r>
          </a:p>
        </p:txBody>
      </p:sp>
      <p:sp>
        <p:nvSpPr>
          <p:cNvPr id="8" name="角丸四角形 7">
            <a:extLst>
              <a:ext uri="{FF2B5EF4-FFF2-40B4-BE49-F238E27FC236}">
                <a16:creationId xmlns:a16="http://schemas.microsoft.com/office/drawing/2014/main" id="{DF75BCDE-652A-7472-3444-94CDE0129683}"/>
              </a:ext>
            </a:extLst>
          </p:cNvPr>
          <p:cNvSpPr/>
          <p:nvPr/>
        </p:nvSpPr>
        <p:spPr>
          <a:xfrm>
            <a:off x="6641184" y="2808565"/>
            <a:ext cx="752625" cy="24427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1050" dirty="0">
                <a:latin typeface="Meiryo" panose="020B0604030504040204" pitchFamily="34" charset="-128"/>
                <a:ea typeface="Meiryo" panose="020B0604030504040204" pitchFamily="34" charset="-128"/>
              </a:rPr>
              <a:t>Point </a:t>
            </a:r>
            <a:r>
              <a:rPr kumimoji="1" lang="ja-JP" altLang="en-US" sz="1050">
                <a:latin typeface="Meiryo" panose="020B0604030504040204" pitchFamily="34" charset="-128"/>
                <a:ea typeface="Meiryo" panose="020B0604030504040204" pitchFamily="34" charset="-128"/>
              </a:rPr>
              <a:t>②</a:t>
            </a:r>
          </a:p>
        </p:txBody>
      </p:sp>
      <p:sp>
        <p:nvSpPr>
          <p:cNvPr id="10" name="角丸四角形 9">
            <a:extLst>
              <a:ext uri="{FF2B5EF4-FFF2-40B4-BE49-F238E27FC236}">
                <a16:creationId xmlns:a16="http://schemas.microsoft.com/office/drawing/2014/main" id="{E84713A6-37DC-3410-60CA-2093B5250F42}"/>
              </a:ext>
            </a:extLst>
          </p:cNvPr>
          <p:cNvSpPr/>
          <p:nvPr/>
        </p:nvSpPr>
        <p:spPr>
          <a:xfrm>
            <a:off x="6641181" y="4700788"/>
            <a:ext cx="752625" cy="24427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1050" dirty="0">
                <a:latin typeface="Meiryo" panose="020B0604030504040204" pitchFamily="34" charset="-128"/>
                <a:ea typeface="Meiryo" panose="020B0604030504040204" pitchFamily="34" charset="-128"/>
              </a:rPr>
              <a:t>Point </a:t>
            </a:r>
            <a:r>
              <a:rPr kumimoji="1" lang="ja-JP" altLang="en-US" sz="1050">
                <a:latin typeface="Meiryo" panose="020B0604030504040204" pitchFamily="34" charset="-128"/>
                <a:ea typeface="Meiryo" panose="020B0604030504040204" pitchFamily="34" charset="-128"/>
              </a:rPr>
              <a:t>③</a:t>
            </a:r>
          </a:p>
        </p:txBody>
      </p:sp>
      <p:graphicFrame>
        <p:nvGraphicFramePr>
          <p:cNvPr id="11" name="表 11">
            <a:extLst>
              <a:ext uri="{FF2B5EF4-FFF2-40B4-BE49-F238E27FC236}">
                <a16:creationId xmlns:a16="http://schemas.microsoft.com/office/drawing/2014/main" id="{36ABFF6B-29B2-C9B7-5E5F-34F49F52E2CA}"/>
              </a:ext>
            </a:extLst>
          </p:cNvPr>
          <p:cNvGraphicFramePr>
            <a:graphicFrameLocks noGrp="1"/>
          </p:cNvGraphicFramePr>
          <p:nvPr>
            <p:extLst>
              <p:ext uri="{D42A27DB-BD31-4B8C-83A1-F6EECF244321}">
                <p14:modId xmlns:p14="http://schemas.microsoft.com/office/powerpoint/2010/main" val="3343385356"/>
              </p:ext>
            </p:extLst>
          </p:nvPr>
        </p:nvGraphicFramePr>
        <p:xfrm>
          <a:off x="315464" y="5169270"/>
          <a:ext cx="11561072" cy="1280691"/>
        </p:xfrm>
        <a:graphic>
          <a:graphicData uri="http://schemas.openxmlformats.org/drawingml/2006/table">
            <a:tbl>
              <a:tblPr firstRow="1" bandRow="1">
                <a:tableStyleId>{5940675A-B579-460E-94D1-54222C63F5DA}</a:tableStyleId>
              </a:tblPr>
              <a:tblGrid>
                <a:gridCol w="1215624">
                  <a:extLst>
                    <a:ext uri="{9D8B030D-6E8A-4147-A177-3AD203B41FA5}">
                      <a16:colId xmlns:a16="http://schemas.microsoft.com/office/drawing/2014/main" val="1724626188"/>
                    </a:ext>
                  </a:extLst>
                </a:gridCol>
                <a:gridCol w="10345448">
                  <a:extLst>
                    <a:ext uri="{9D8B030D-6E8A-4147-A177-3AD203B41FA5}">
                      <a16:colId xmlns:a16="http://schemas.microsoft.com/office/drawing/2014/main" val="1996449584"/>
                    </a:ext>
                  </a:extLst>
                </a:gridCol>
              </a:tblGrid>
              <a:tr h="426897">
                <a:tc>
                  <a:txBody>
                    <a:bodyPr/>
                    <a:lstStyle/>
                    <a:p>
                      <a:pPr algn="ctr">
                        <a:lnSpc>
                          <a:spcPct val="120000"/>
                        </a:lnSpc>
                      </a:pPr>
                      <a:r>
                        <a:rPr kumimoji="1" lang="en-US" altLang="ja-JP" sz="1200" dirty="0">
                          <a:solidFill>
                            <a:schemeClr val="bg1"/>
                          </a:solidFill>
                          <a:latin typeface="Meiryo" panose="020B0604030504040204" pitchFamily="34" charset="-128"/>
                          <a:ea typeface="Meiryo" panose="020B0604030504040204" pitchFamily="34" charset="-128"/>
                        </a:rPr>
                        <a:t>Point </a:t>
                      </a:r>
                      <a:r>
                        <a:rPr kumimoji="1" lang="ja-JP" altLang="en-US" sz="1200">
                          <a:solidFill>
                            <a:schemeClr val="bg1"/>
                          </a:solidFill>
                          <a:latin typeface="Meiryo" panose="020B0604030504040204" pitchFamily="34" charset="-128"/>
                          <a:ea typeface="Meiryo" panose="020B0604030504040204" pitchFamily="34" charset="-128"/>
                        </a:rPr>
                        <a:t>①</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solidFill>
                  </a:tcPr>
                </a:tc>
                <a:tc>
                  <a:txBody>
                    <a:bodyPr/>
                    <a:lstStyle/>
                    <a:p>
                      <a:pPr>
                        <a:lnSpc>
                          <a:spcPct val="120000"/>
                        </a:lnSpc>
                      </a:pPr>
                      <a:r>
                        <a:rPr kumimoji="1" lang="ja-JP" altLang="en-US" sz="1200">
                          <a:solidFill>
                            <a:schemeClr val="tx1">
                              <a:lumMod val="75000"/>
                              <a:lumOff val="25000"/>
                            </a:schemeClr>
                          </a:solidFill>
                          <a:latin typeface="Meiryo"/>
                          <a:ea typeface="Meiryo"/>
                        </a:rPr>
                        <a:t>既に保有している </a:t>
                      </a:r>
                      <a:r>
                        <a:rPr kumimoji="1" lang="en" altLang="ja-JP" sz="1200" dirty="0">
                          <a:solidFill>
                            <a:schemeClr val="tx1">
                              <a:lumMod val="75000"/>
                              <a:lumOff val="25000"/>
                            </a:schemeClr>
                          </a:solidFill>
                          <a:latin typeface="Meiryo"/>
                          <a:ea typeface="Meiryo"/>
                        </a:rPr>
                        <a:t>Amazon Web </a:t>
                      </a:r>
                      <a:r>
                        <a:rPr kumimoji="1" lang="en-US" altLang="ja-JP" sz="1200" dirty="0">
                          <a:solidFill>
                            <a:schemeClr val="tx1">
                              <a:lumMod val="75000"/>
                              <a:lumOff val="25000"/>
                            </a:schemeClr>
                          </a:solidFill>
                          <a:latin typeface="Meiryo"/>
                          <a:ea typeface="Meiryo"/>
                        </a:rPr>
                        <a:t>Service</a:t>
                      </a:r>
                      <a:r>
                        <a:rPr kumimoji="1" lang="ja-JP" altLang="en-US" sz="1200">
                          <a:solidFill>
                            <a:schemeClr val="tx1">
                              <a:lumMod val="75000"/>
                              <a:lumOff val="25000"/>
                            </a:schemeClr>
                          </a:solidFill>
                          <a:latin typeface="Meiryo"/>
                          <a:ea typeface="Meiryo"/>
                        </a:rPr>
                        <a:t>（</a:t>
                      </a:r>
                      <a:r>
                        <a:rPr kumimoji="1" lang="en-US" altLang="ja-JP" sz="1200" dirty="0">
                          <a:solidFill>
                            <a:schemeClr val="tx1">
                              <a:lumMod val="75000"/>
                              <a:lumOff val="25000"/>
                            </a:schemeClr>
                          </a:solidFill>
                          <a:latin typeface="Meiryo"/>
                          <a:ea typeface="Meiryo"/>
                        </a:rPr>
                        <a:t>AWS</a:t>
                      </a:r>
                      <a:r>
                        <a:rPr kumimoji="1" lang="ja-JP" altLang="en-US" sz="1200">
                          <a:solidFill>
                            <a:schemeClr val="tx1">
                              <a:lumMod val="75000"/>
                              <a:lumOff val="25000"/>
                            </a:schemeClr>
                          </a:solidFill>
                          <a:latin typeface="Meiryo"/>
                          <a:ea typeface="Meiryo"/>
                        </a:rPr>
                        <a:t>）や</a:t>
                      </a:r>
                      <a:r>
                        <a:rPr kumimoji="1" lang="en-US" altLang="ja-JP" sz="1200" dirty="0">
                          <a:solidFill>
                            <a:schemeClr val="tx1">
                              <a:lumMod val="75000"/>
                              <a:lumOff val="25000"/>
                            </a:schemeClr>
                          </a:solidFill>
                          <a:latin typeface="Meiryo"/>
                          <a:ea typeface="Meiryo"/>
                        </a:rPr>
                        <a:t> Microsoft</a:t>
                      </a:r>
                      <a:r>
                        <a:rPr kumimoji="1" lang="ja-JP" altLang="en-US" sz="1200" dirty="0">
                          <a:solidFill>
                            <a:schemeClr val="tx1">
                              <a:lumMod val="75000"/>
                              <a:lumOff val="25000"/>
                            </a:schemeClr>
                          </a:solidFill>
                          <a:latin typeface="Meiryo"/>
                          <a:ea typeface="Meiryo"/>
                        </a:rPr>
                        <a:t> </a:t>
                      </a:r>
                      <a:r>
                        <a:rPr kumimoji="1" lang="en" altLang="ja-JP" sz="1200" dirty="0">
                          <a:solidFill>
                            <a:schemeClr val="tx1">
                              <a:lumMod val="75000"/>
                              <a:lumOff val="25000"/>
                            </a:schemeClr>
                          </a:solidFill>
                          <a:latin typeface="Meiryo"/>
                          <a:ea typeface="Meiryo"/>
                        </a:rPr>
                        <a:t>Azure </a:t>
                      </a:r>
                      <a:r>
                        <a:rPr kumimoji="1" lang="ja-JP" altLang="en-US" sz="1200">
                          <a:solidFill>
                            <a:schemeClr val="tx1">
                              <a:lumMod val="75000"/>
                              <a:lumOff val="25000"/>
                            </a:schemeClr>
                          </a:solidFill>
                          <a:latin typeface="Meiryo"/>
                          <a:ea typeface="Meiryo"/>
                        </a:rPr>
                        <a:t>などの </a:t>
                      </a:r>
                      <a:r>
                        <a:rPr kumimoji="1" lang="en-US" altLang="ja-JP" sz="1200" dirty="0">
                          <a:solidFill>
                            <a:schemeClr val="tx1">
                              <a:lumMod val="75000"/>
                              <a:lumOff val="25000"/>
                            </a:schemeClr>
                          </a:solidFill>
                          <a:latin typeface="Meiryo"/>
                          <a:ea typeface="Meiryo"/>
                        </a:rPr>
                        <a:t>IaaS </a:t>
                      </a:r>
                      <a:r>
                        <a:rPr kumimoji="1" lang="ja-JP" altLang="en-US" sz="1200">
                          <a:solidFill>
                            <a:schemeClr val="tx1">
                              <a:lumMod val="75000"/>
                              <a:lumOff val="25000"/>
                            </a:schemeClr>
                          </a:solidFill>
                          <a:latin typeface="Meiryo"/>
                          <a:ea typeface="Meiryo"/>
                        </a:rPr>
                        <a:t>基盤を活用することも可能</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32650213"/>
                  </a:ext>
                </a:extLst>
              </a:tr>
              <a:tr h="426897">
                <a:tc>
                  <a:txBody>
                    <a:bodyPr/>
                    <a:lstStyle/>
                    <a:p>
                      <a:pPr algn="ctr">
                        <a:lnSpc>
                          <a:spcPct val="120000"/>
                        </a:lnSpc>
                      </a:pPr>
                      <a:r>
                        <a:rPr kumimoji="1" lang="en-US" altLang="ja-JP" sz="1200" dirty="0">
                          <a:solidFill>
                            <a:schemeClr val="bg1"/>
                          </a:solidFill>
                          <a:latin typeface="Meiryo" panose="020B0604030504040204" pitchFamily="34" charset="-128"/>
                          <a:ea typeface="Meiryo" panose="020B0604030504040204" pitchFamily="34" charset="-128"/>
                        </a:rPr>
                        <a:t>Point </a:t>
                      </a:r>
                      <a:r>
                        <a:rPr kumimoji="1" lang="ja-JP" altLang="en-US" sz="1200">
                          <a:solidFill>
                            <a:schemeClr val="bg1"/>
                          </a:solidFill>
                          <a:latin typeface="Meiryo" panose="020B0604030504040204" pitchFamily="34" charset="-128"/>
                          <a:ea typeface="Meiryo" panose="020B0604030504040204" pitchFamily="34" charset="-128"/>
                        </a:rPr>
                        <a:t>②</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solidFill>
                  </a:tcPr>
                </a:tc>
                <a:tc>
                  <a:txBody>
                    <a:bodyPr/>
                    <a:lstStyle/>
                    <a:p>
                      <a:pPr>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製品や環境によっては、</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IaaS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基盤に構築することでインターネット経由での利用も可能。</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76183697"/>
                  </a:ext>
                </a:extLst>
              </a:tr>
              <a:tr h="426897">
                <a:tc>
                  <a:txBody>
                    <a:bodyPr/>
                    <a:lstStyle/>
                    <a:p>
                      <a:pPr algn="ctr">
                        <a:lnSpc>
                          <a:spcPct val="120000"/>
                        </a:lnSpc>
                      </a:pPr>
                      <a:r>
                        <a:rPr kumimoji="1" lang="en-US" altLang="ja-JP" sz="1200" dirty="0">
                          <a:solidFill>
                            <a:schemeClr val="bg1"/>
                          </a:solidFill>
                          <a:latin typeface="Meiryo" panose="020B0604030504040204" pitchFamily="34" charset="-128"/>
                          <a:ea typeface="Meiryo" panose="020B0604030504040204" pitchFamily="34" charset="-128"/>
                        </a:rPr>
                        <a:t>Point </a:t>
                      </a:r>
                      <a:r>
                        <a:rPr kumimoji="1" lang="ja-JP" altLang="en-US" sz="1200">
                          <a:solidFill>
                            <a:schemeClr val="bg1"/>
                          </a:solidFill>
                          <a:latin typeface="Meiryo" panose="020B0604030504040204" pitchFamily="34" charset="-128"/>
                          <a:ea typeface="Meiryo" panose="020B0604030504040204" pitchFamily="34" charset="-128"/>
                        </a:rPr>
                        <a:t>③</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solidFill>
                  </a:tcPr>
                </a:tc>
                <a:tc>
                  <a:txBody>
                    <a:bodyPr/>
                    <a:lstStyle/>
                    <a:p>
                      <a:pPr>
                        <a:lnSpc>
                          <a:spcPct val="120000"/>
                        </a:lnSpc>
                      </a:pP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IT </a:t>
                      </a:r>
                      <a:r>
                        <a:rPr kumimoji="1" lang="ja-JP" altLang="en-US" sz="1200" dirty="0">
                          <a:solidFill>
                            <a:schemeClr val="tx1">
                              <a:lumMod val="75000"/>
                              <a:lumOff val="25000"/>
                            </a:schemeClr>
                          </a:solidFill>
                          <a:latin typeface="Meiryo" panose="020B0604030504040204" pitchFamily="34" charset="-128"/>
                          <a:ea typeface="Meiryo" panose="020B0604030504040204" pitchFamily="34" charset="-128"/>
                        </a:rPr>
                        <a:t>資産管理ツールはオンプレミス型での提供からスタートしていることもあり、クラウド型と比較して機能が充実している傾向がある。</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75989520"/>
                  </a:ext>
                </a:extLst>
              </a:tr>
            </a:tbl>
          </a:graphicData>
        </a:graphic>
      </p:graphicFrame>
    </p:spTree>
    <p:extLst>
      <p:ext uri="{BB962C8B-B14F-4D97-AF65-F5344CB8AC3E}">
        <p14:creationId xmlns:p14="http://schemas.microsoft.com/office/powerpoint/2010/main" val="2315609337"/>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5" ma:contentTypeDescription="新しいドキュメントを作成します。" ma:contentTypeScope="" ma:versionID="40a3c7f8c06d9d7f208ce6598501acf8">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459ccba2d6293dcf1e0a9da6c9e5570e"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element ref="ns2:_x6570__x5024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element name="_x6570__x5024_" ma:index="34" nillable="true" ma:displayName="数値" ma:format="Dropdown" ma:internalName="_x6570__x5024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x6570__x5b57_ xmlns="79ee9245-d882-4ddc-9b39-e6678e7416f0" xsi:nil="true"/>
    <_x9234__x6728__x30c6__x30b9__x30c8_ xmlns="79ee9245-d882-4ddc-9b39-e6678e7416f0" xsi:nil="true"/>
    <_x65e5__x4ed8__x3068__x6642__x523b_ xmlns="79ee9245-d882-4ddc-9b39-e6678e7416f0" xsi:nil="true"/>
    <_x30ea__x30f3__x30af_ xmlns="79ee9245-d882-4ddc-9b39-e6678e7416f0">
      <Url xsi:nil="true"/>
      <Description xsi:nil="true"/>
    </_x30ea__x30f3__x30af_>
    <lcf76f155ced4ddcb4097134ff3c332f xmlns="79ee9245-d882-4ddc-9b39-e6678e7416f0">
      <Terms xmlns="http://schemas.microsoft.com/office/infopath/2007/PartnerControls"/>
    </lcf76f155ced4ddcb4097134ff3c332f>
    <_x8907__x6570__x884c__x30c6__x30ad__x30b9__x30c8_ xmlns="79ee9245-d882-4ddc-9b39-e6678e7416f0" xsi:nil="true"/>
    <_x7ba1__x7406__x756a__x53f7_ xmlns="79ee9245-d882-4ddc-9b39-e6678e7416f0">RC-311</_x7ba1__x7406__x756a__x53f7_>
    <TaxCatchAll xmlns="f8486722-456f-4c86-9af7-b8b16200fae9" xsi:nil="true"/>
    <_Flow_SignoffStatus xmlns="79ee9245-d882-4ddc-9b39-e6678e7416f0" xsi:nil="true"/>
    <_x8ca9__x58f2__x5e97_ xmlns="79ee9245-d882-4ddc-9b39-e6678e7416f0" xsi:nil="true"/>
    <_dlc_Exempt xmlns="http://schemas.microsoft.com/sharepoint/v3" xsi:nil="true"/>
    <_x006c_nu1 xmlns="79ee9245-d882-4ddc-9b39-e6678e7416f0">
      <UserInfo>
        <DisplayName/>
        <AccountId xsi:nil="true"/>
        <AccountType/>
      </UserInfo>
    </_x006c_nu1>
    <_x6570__x5024_ xmlns="79ee9245-d882-4ddc-9b39-e6678e7416f0" xsi:nil="true"/>
  </documentManagement>
</p:properties>
</file>

<file path=customXml/itemProps1.xml><?xml version="1.0" encoding="utf-8"?>
<ds:datastoreItem xmlns:ds="http://schemas.openxmlformats.org/officeDocument/2006/customXml" ds:itemID="{2E424196-3E8A-42D3-9F59-20C4782604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ee9245-d882-4ddc-9b39-e6678e7416f0"/>
    <ds:schemaRef ds:uri="f8486722-456f-4c86-9af7-b8b16200f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2983A8-9C82-465E-AC89-7D3035E79539}">
  <ds:schemaRefs>
    <ds:schemaRef ds:uri="office.server.policy"/>
  </ds:schemaRefs>
</ds:datastoreItem>
</file>

<file path=customXml/itemProps3.xml><?xml version="1.0" encoding="utf-8"?>
<ds:datastoreItem xmlns:ds="http://schemas.openxmlformats.org/officeDocument/2006/customXml" ds:itemID="{A7DDD099-A4F7-4EC0-A0B7-461FD3B7DCBC}">
  <ds:schemaRefs>
    <ds:schemaRef ds:uri="http://schemas.microsoft.com/sharepoint/v3/contenttype/forms"/>
  </ds:schemaRefs>
</ds:datastoreItem>
</file>

<file path=customXml/itemProps4.xml><?xml version="1.0" encoding="utf-8"?>
<ds:datastoreItem xmlns:ds="http://schemas.openxmlformats.org/officeDocument/2006/customXml" ds:itemID="{209499B1-00C7-48C1-A163-39B54A36D3CB}">
  <ds:schemaRefs>
    <ds:schemaRef ds:uri="http://www.w3.org/XML/1998/namespace"/>
    <ds:schemaRef ds:uri="http://purl.org/dc/terms/"/>
    <ds:schemaRef ds:uri="http://schemas.microsoft.com/office/infopath/2007/PartnerControls"/>
    <ds:schemaRef ds:uri="http://purl.org/dc/dcmitype/"/>
    <ds:schemaRef ds:uri="f8486722-456f-4c86-9af7-b8b16200fae9"/>
    <ds:schemaRef ds:uri="http://schemas.microsoft.com/office/2006/documentManagement/types"/>
    <ds:schemaRef ds:uri="http://schemas.openxmlformats.org/package/2006/metadata/core-properties"/>
    <ds:schemaRef ds:uri="http://purl.org/dc/elements/1.1/"/>
    <ds:schemaRef ds:uri="79ee9245-d882-4ddc-9b39-e6678e7416f0"/>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2128</Words>
  <Application>Microsoft Office PowerPoint</Application>
  <PresentationFormat>ワイド画面</PresentationFormat>
  <Paragraphs>295</Paragraphs>
  <Slides>24</Slides>
  <Notes>1</Notes>
  <HiddenSlides>0</HiddenSlides>
  <MMClips>0</MMClips>
  <ScaleCrop>false</ScaleCrop>
  <HeadingPairs>
    <vt:vector size="4" baseType="variant">
      <vt:variant>
        <vt:lpstr>テーマ</vt:lpstr>
      </vt:variant>
      <vt:variant>
        <vt:i4>2</vt:i4>
      </vt:variant>
      <vt:variant>
        <vt:lpstr>スライド タイトル</vt:lpstr>
      </vt:variant>
      <vt:variant>
        <vt:i4>24</vt:i4>
      </vt:variant>
    </vt:vector>
  </HeadingPairs>
  <TitlesOfParts>
    <vt:vector size="26" baseType="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14</cp:revision>
  <dcterms:created xsi:type="dcterms:W3CDTF">2023-02-14T04:59:56Z</dcterms:created>
  <dcterms:modified xsi:type="dcterms:W3CDTF">2023-05-26T05:05:54Z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ies>
</file>