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85" r:id="rId5"/>
    <p:sldId id="274" r:id="rId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JPB182 Shiho Ebukuro" initials="ESE" lastIdx="1" clrIdx="0">
    <p:extLst>
      <p:ext uri="{19B8F6BF-5375-455C-9EA6-DF929625EA0E}">
        <p15:presenceInfo xmlns:p15="http://schemas.microsoft.com/office/powerpoint/2012/main" userId="S::shiho.ebukuro@365.eizo.com::fb8880a6-6c9e-4f18-897b-a3980de85d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FD2"/>
    <a:srgbClr val="F2F6F7"/>
    <a:srgbClr val="99CC00"/>
    <a:srgbClr val="E5F0F9"/>
    <a:srgbClr val="4472C4"/>
    <a:srgbClr val="FFFFCC"/>
    <a:srgbClr val="2CC8D0"/>
    <a:srgbClr val="E5F7ED"/>
    <a:srgbClr val="FFE1E1"/>
    <a:srgbClr val="EBE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D4173-4BD0-4A88-AF9D-EC26E61F32BA}" v="140" dt="2023-03-31T00:37:02.024"/>
  </p1510:revLst>
</p1510:revInfo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124" autoAdjust="0"/>
  </p:normalViewPr>
  <p:slideViewPr>
    <p:cSldViewPr snapToGrid="0">
      <p:cViewPr varScale="1">
        <p:scale>
          <a:sx n="83" d="100"/>
          <a:sy n="83" d="100"/>
        </p:scale>
        <p:origin x="3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8830" cy="49502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100"/>
            </a:lvl1pPr>
          </a:lstStyle>
          <a:p>
            <a:fld id="{2F292CAB-3EF7-4CED-B43B-9059F659C21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6"/>
            <a:ext cx="2918830" cy="49502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100"/>
            </a:lvl1pPr>
          </a:lstStyle>
          <a:p>
            <a:fld id="{D56F83B7-CBC2-408F-840E-F426E541D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3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14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8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2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80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99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00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35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25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23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24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7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174F-6352-431D-A89A-5EE4D63017E1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381D-AC1F-42C6-A822-BC965C24C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13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gi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gif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1F677382-9193-4EF0-8450-9E2705ACB37B}"/>
              </a:ext>
            </a:extLst>
          </p:cNvPr>
          <p:cNvSpPr/>
          <p:nvPr/>
        </p:nvSpPr>
        <p:spPr>
          <a:xfrm>
            <a:off x="0" y="4088130"/>
            <a:ext cx="6857999" cy="5813221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3A1FA3DE-B982-4D56-879D-28C222C5B439}"/>
              </a:ext>
            </a:extLst>
          </p:cNvPr>
          <p:cNvSpPr/>
          <p:nvPr/>
        </p:nvSpPr>
        <p:spPr>
          <a:xfrm>
            <a:off x="63565" y="7459763"/>
            <a:ext cx="3327171" cy="2351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CE3516-F698-4257-9CE8-053B1B1EB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98" y="160131"/>
            <a:ext cx="983462" cy="38527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793FB2-116B-47EF-9A0F-FFA90DF12EA4}"/>
              </a:ext>
            </a:extLst>
          </p:cNvPr>
          <p:cNvSpPr txBox="1"/>
          <p:nvPr/>
        </p:nvSpPr>
        <p:spPr>
          <a:xfrm>
            <a:off x="1262321" y="58024"/>
            <a:ext cx="5687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b="1">
                <a:solidFill>
                  <a:schemeClr val="accent6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USB Type-C </a:t>
            </a:r>
            <a:r>
              <a:rPr lang="ja-JP" altLang="en-US" b="1">
                <a:solidFill>
                  <a:schemeClr val="accent6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搭載</a:t>
            </a:r>
            <a:endParaRPr lang="en-US" altLang="ja-JP" b="1">
              <a:solidFill>
                <a:schemeClr val="accent6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lvl="0"/>
            <a:r>
              <a:rPr lang="en-US" altLang="ja-JP" sz="2400" b="1">
                <a:solidFill>
                  <a:schemeClr val="accent6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EIZO</a:t>
            </a:r>
            <a:r>
              <a:rPr lang="ja-JP" altLang="en-US" sz="2400" b="1">
                <a:solidFill>
                  <a:schemeClr val="accent6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のサステナブルモニター</a:t>
            </a:r>
            <a:endParaRPr lang="en-US" altLang="ja-JP" b="1">
              <a:solidFill>
                <a:schemeClr val="accent6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30A29B7-7169-4252-8031-D46361E9D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2" y="1175992"/>
            <a:ext cx="1144567" cy="23666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F7DA871-9F69-44D8-96AA-0426BE3EC8E7}"/>
              </a:ext>
            </a:extLst>
          </p:cNvPr>
          <p:cNvSpPr/>
          <p:nvPr/>
        </p:nvSpPr>
        <p:spPr>
          <a:xfrm>
            <a:off x="-15695" y="701733"/>
            <a:ext cx="6867267" cy="19420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DB0F5B5-96B3-47BE-8314-9B7D5A5DC7F6}"/>
              </a:ext>
            </a:extLst>
          </p:cNvPr>
          <p:cNvSpPr/>
          <p:nvPr/>
        </p:nvSpPr>
        <p:spPr bwMode="auto">
          <a:xfrm>
            <a:off x="2941800" y="3935688"/>
            <a:ext cx="1857369" cy="40776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ja-JP" sz="1200" b="1" i="0">
              <a:solidFill>
                <a:srgbClr val="0070C0"/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BB35C5D-146C-43A2-8C43-D375D8B43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8" y="774001"/>
            <a:ext cx="982044" cy="20305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F3AED4-7523-40FF-B91F-C2D5C28A92CB}"/>
              </a:ext>
            </a:extLst>
          </p:cNvPr>
          <p:cNvSpPr txBox="1"/>
          <p:nvPr/>
        </p:nvSpPr>
        <p:spPr>
          <a:xfrm>
            <a:off x="806409" y="954514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b="1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EV2740X/EV3240X</a:t>
            </a:r>
          </a:p>
        </p:txBody>
      </p:sp>
      <p:sp>
        <p:nvSpPr>
          <p:cNvPr id="2048" name="正方形/長方形 2047">
            <a:extLst>
              <a:ext uri="{FF2B5EF4-FFF2-40B4-BE49-F238E27FC236}">
                <a16:creationId xmlns:a16="http://schemas.microsoft.com/office/drawing/2014/main" id="{CA1F288C-54CF-481C-A1C5-2727D023CE81}"/>
              </a:ext>
            </a:extLst>
          </p:cNvPr>
          <p:cNvSpPr/>
          <p:nvPr/>
        </p:nvSpPr>
        <p:spPr>
          <a:xfrm>
            <a:off x="2264706" y="8476851"/>
            <a:ext cx="153248" cy="1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0F26CB4-3A87-4E9D-BFDA-08F01B26722D}"/>
              </a:ext>
            </a:extLst>
          </p:cNvPr>
          <p:cNvSpPr/>
          <p:nvPr/>
        </p:nvSpPr>
        <p:spPr>
          <a:xfrm>
            <a:off x="46656" y="2637894"/>
            <a:ext cx="390681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ノート</a:t>
            </a:r>
            <a:r>
              <a:rPr kumimoji="1" lang="en-US" altLang="ja-JP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PC</a:t>
            </a:r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とモニターの接続の悩み</a:t>
            </a:r>
            <a:r>
              <a:rPr kumimoji="1" lang="en-US" altLang="ja-JP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…</a:t>
            </a:r>
          </a:p>
        </p:txBody>
      </p:sp>
      <p:sp>
        <p:nvSpPr>
          <p:cNvPr id="52" name="矢印: 下 51">
            <a:extLst>
              <a:ext uri="{FF2B5EF4-FFF2-40B4-BE49-F238E27FC236}">
                <a16:creationId xmlns:a16="http://schemas.microsoft.com/office/drawing/2014/main" id="{ABF945D2-2562-4581-8818-81ABCA3A1B66}"/>
              </a:ext>
            </a:extLst>
          </p:cNvPr>
          <p:cNvSpPr/>
          <p:nvPr/>
        </p:nvSpPr>
        <p:spPr>
          <a:xfrm>
            <a:off x="2770354" y="3723696"/>
            <a:ext cx="731521" cy="25896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50159F2-6081-4A36-8AD4-4B16C7777CFA}"/>
              </a:ext>
            </a:extLst>
          </p:cNvPr>
          <p:cNvGrpSpPr/>
          <p:nvPr/>
        </p:nvGrpSpPr>
        <p:grpSpPr>
          <a:xfrm>
            <a:off x="2760036" y="3115011"/>
            <a:ext cx="3595704" cy="956585"/>
            <a:chOff x="2752471" y="3388102"/>
            <a:chExt cx="3595704" cy="956585"/>
          </a:xfrm>
        </p:grpSpPr>
        <p:sp>
          <p:nvSpPr>
            <p:cNvPr id="78" name="思考の吹き出し: 雲形 77">
              <a:extLst>
                <a:ext uri="{FF2B5EF4-FFF2-40B4-BE49-F238E27FC236}">
                  <a16:creationId xmlns:a16="http://schemas.microsoft.com/office/drawing/2014/main" id="{053E7EDD-F665-491E-980B-6D63DBA836D1}"/>
                </a:ext>
              </a:extLst>
            </p:cNvPr>
            <p:cNvSpPr/>
            <p:nvPr/>
          </p:nvSpPr>
          <p:spPr bwMode="auto">
            <a:xfrm>
              <a:off x="3010744" y="3388102"/>
              <a:ext cx="972532" cy="447422"/>
            </a:xfrm>
            <a:prstGeom prst="cloudCallout">
              <a:avLst>
                <a:gd name="adj1" fmla="val 62335"/>
                <a:gd name="adj2" fmla="val 4380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70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+mn-ea"/>
                <a:cs typeface="Helvetica" panose="020B0604020202020204" pitchFamily="34" charset="0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440C666A-A011-4CEC-A5D0-B61FF7210429}"/>
                </a:ext>
              </a:extLst>
            </p:cNvPr>
            <p:cNvSpPr txBox="1"/>
            <p:nvPr/>
          </p:nvSpPr>
          <p:spPr>
            <a:xfrm>
              <a:off x="2752471" y="3433415"/>
              <a:ext cx="1470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>
                  <a:latin typeface="+mn-ea"/>
                </a:rPr>
                <a:t>ケーブルが</a:t>
              </a:r>
              <a:endParaRPr kumimoji="1" lang="en-US" altLang="ja-JP" sz="800">
                <a:latin typeface="+mn-ea"/>
              </a:endParaRPr>
            </a:p>
            <a:p>
              <a:pPr algn="ctr"/>
              <a:r>
                <a:rPr kumimoji="1" lang="ja-JP" altLang="en-US" sz="800">
                  <a:latin typeface="+mn-ea"/>
                </a:rPr>
                <a:t>多くてジャマ</a:t>
              </a:r>
              <a:r>
                <a:rPr kumimoji="1" lang="en-US" altLang="ja-JP" sz="800">
                  <a:latin typeface="+mn-ea"/>
                </a:rPr>
                <a:t>…</a:t>
              </a:r>
              <a:endParaRPr kumimoji="1" lang="ja-JP" altLang="en-US" sz="800">
                <a:latin typeface="+mn-ea"/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3B83325-BDDC-4E09-BF70-975BAA35FB6F}"/>
                </a:ext>
              </a:extLst>
            </p:cNvPr>
            <p:cNvGrpSpPr/>
            <p:nvPr/>
          </p:nvGrpSpPr>
          <p:grpSpPr>
            <a:xfrm>
              <a:off x="4082878" y="3431553"/>
              <a:ext cx="2265297" cy="913134"/>
              <a:chOff x="4056032" y="3300811"/>
              <a:chExt cx="2746723" cy="1079898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9A2D98E-10F7-467F-B298-EE7F59883925}"/>
                  </a:ext>
                </a:extLst>
              </p:cNvPr>
              <p:cNvGrpSpPr/>
              <p:nvPr/>
            </p:nvGrpSpPr>
            <p:grpSpPr>
              <a:xfrm>
                <a:off x="4056032" y="3300811"/>
                <a:ext cx="2746723" cy="1079898"/>
                <a:chOff x="-644704" y="2890628"/>
                <a:chExt cx="2746723" cy="1079898"/>
              </a:xfrm>
            </p:grpSpPr>
            <p:pic>
              <p:nvPicPr>
                <p:cNvPr id="55" name="Picture 1" descr="USBType-C BEFORE">
                  <a:extLst>
                    <a:ext uri="{FF2B5EF4-FFF2-40B4-BE49-F238E27FC236}">
                      <a16:creationId xmlns:a16="http://schemas.microsoft.com/office/drawing/2014/main" id="{453D6D6C-D9F4-4D97-957F-6A1BC981AB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" t="9283" r="-1682" b="34021"/>
                <a:stretch/>
              </p:blipFill>
              <p:spPr bwMode="auto">
                <a:xfrm>
                  <a:off x="-563949" y="2890628"/>
                  <a:ext cx="2665968" cy="1063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正方形/長方形 1">
                  <a:extLst>
                    <a:ext uri="{FF2B5EF4-FFF2-40B4-BE49-F238E27FC236}">
                      <a16:creationId xmlns:a16="http://schemas.microsoft.com/office/drawing/2014/main" id="{F649717E-7A67-4F0D-834E-66A0D8B4BC17}"/>
                    </a:ext>
                  </a:extLst>
                </p:cNvPr>
                <p:cNvSpPr/>
                <p:nvPr/>
              </p:nvSpPr>
              <p:spPr>
                <a:xfrm>
                  <a:off x="-644704" y="3804231"/>
                  <a:ext cx="1838307" cy="1662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+mn-ea"/>
                  </a:endParaRPr>
                </a:p>
              </p:txBody>
            </p:sp>
          </p:grpSp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D75FCDC1-2DEC-4C18-BF2E-1B696A5F4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227827">
                <a:off x="4077509" y="3347996"/>
                <a:ext cx="270329" cy="344697"/>
              </a:xfrm>
              <a:prstGeom prst="rect">
                <a:avLst/>
              </a:prstGeom>
            </p:spPr>
          </p:pic>
        </p:grp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99C7F61-7DD0-4562-AFF3-6E93E411AC21}"/>
              </a:ext>
            </a:extLst>
          </p:cNvPr>
          <p:cNvGrpSpPr/>
          <p:nvPr/>
        </p:nvGrpSpPr>
        <p:grpSpPr>
          <a:xfrm>
            <a:off x="-58177" y="2871133"/>
            <a:ext cx="2991476" cy="1191378"/>
            <a:chOff x="-58177" y="2785405"/>
            <a:chExt cx="2991476" cy="1191378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D98A630-8F41-4FAD-B1AA-E03B0D52BA10}"/>
                </a:ext>
              </a:extLst>
            </p:cNvPr>
            <p:cNvGrpSpPr/>
            <p:nvPr/>
          </p:nvGrpSpPr>
          <p:grpSpPr>
            <a:xfrm>
              <a:off x="-58177" y="2785405"/>
              <a:ext cx="2925325" cy="1191378"/>
              <a:chOff x="-58177" y="2785405"/>
              <a:chExt cx="2925325" cy="1191378"/>
            </a:xfrm>
          </p:grpSpPr>
          <p:grpSp>
            <p:nvGrpSpPr>
              <p:cNvPr id="67" name="グループ化 66">
                <a:extLst>
                  <a:ext uri="{FF2B5EF4-FFF2-40B4-BE49-F238E27FC236}">
                    <a16:creationId xmlns:a16="http://schemas.microsoft.com/office/drawing/2014/main" id="{1D8002B4-27B7-405F-A0A6-7E8810B63D0E}"/>
                  </a:ext>
                </a:extLst>
              </p:cNvPr>
              <p:cNvGrpSpPr/>
              <p:nvPr/>
            </p:nvGrpSpPr>
            <p:grpSpPr>
              <a:xfrm>
                <a:off x="-23245" y="2785405"/>
                <a:ext cx="2890393" cy="1191378"/>
                <a:chOff x="1362032" y="2773740"/>
                <a:chExt cx="2890393" cy="1191378"/>
              </a:xfrm>
            </p:grpSpPr>
            <p:grpSp>
              <p:nvGrpSpPr>
                <p:cNvPr id="68" name="グループ化 67">
                  <a:extLst>
                    <a:ext uri="{FF2B5EF4-FFF2-40B4-BE49-F238E27FC236}">
                      <a16:creationId xmlns:a16="http://schemas.microsoft.com/office/drawing/2014/main" id="{715578A9-6C77-45C1-A71E-596FEA34B295}"/>
                    </a:ext>
                  </a:extLst>
                </p:cNvPr>
                <p:cNvGrpSpPr/>
                <p:nvPr/>
              </p:nvGrpSpPr>
              <p:grpSpPr>
                <a:xfrm>
                  <a:off x="2559896" y="2773740"/>
                  <a:ext cx="1692529" cy="1191378"/>
                  <a:chOff x="76195" y="3898445"/>
                  <a:chExt cx="1692529" cy="1191378"/>
                </a:xfrm>
              </p:grpSpPr>
              <p:sp>
                <p:nvSpPr>
                  <p:cNvPr id="71" name="フローチャート: 結合子 70">
                    <a:extLst>
                      <a:ext uri="{FF2B5EF4-FFF2-40B4-BE49-F238E27FC236}">
                        <a16:creationId xmlns:a16="http://schemas.microsoft.com/office/drawing/2014/main" id="{D8845E34-C0A1-4445-A3CD-49E1CE3FD592}"/>
                      </a:ext>
                    </a:extLst>
                  </p:cNvPr>
                  <p:cNvSpPr/>
                  <p:nvPr/>
                </p:nvSpPr>
                <p:spPr>
                  <a:xfrm>
                    <a:off x="76195" y="3922545"/>
                    <a:ext cx="1378739" cy="116727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2" name="グループ化 71">
                    <a:extLst>
                      <a:ext uri="{FF2B5EF4-FFF2-40B4-BE49-F238E27FC236}">
                        <a16:creationId xmlns:a16="http://schemas.microsoft.com/office/drawing/2014/main" id="{0E2901D8-5C6D-442A-8467-3E9E4FCB80B9}"/>
                      </a:ext>
                    </a:extLst>
                  </p:cNvPr>
                  <p:cNvGrpSpPr/>
                  <p:nvPr/>
                </p:nvGrpSpPr>
                <p:grpSpPr>
                  <a:xfrm>
                    <a:off x="419452" y="3898445"/>
                    <a:ext cx="1349272" cy="1059368"/>
                    <a:chOff x="888648" y="4253488"/>
                    <a:chExt cx="1349272" cy="1059368"/>
                  </a:xfrm>
                </p:grpSpPr>
                <p:pic>
                  <p:nvPicPr>
                    <p:cNvPr id="73" name="図 72">
                      <a:extLst>
                        <a:ext uri="{FF2B5EF4-FFF2-40B4-BE49-F238E27FC236}">
                          <a16:creationId xmlns:a16="http://schemas.microsoft.com/office/drawing/2014/main" id="{538DA1A2-B6A2-4651-B5DD-46C9E27639D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88648" y="4779734"/>
                      <a:ext cx="710633" cy="53312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4" name="思考の吹き出し: 雲形 73">
                      <a:extLst>
                        <a:ext uri="{FF2B5EF4-FFF2-40B4-BE49-F238E27FC236}">
                          <a16:creationId xmlns:a16="http://schemas.microsoft.com/office/drawing/2014/main" id="{C53833EC-1768-47C6-9A2B-B46B947796C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80243" y="4253488"/>
                      <a:ext cx="1157677" cy="572524"/>
                    </a:xfrm>
                    <a:prstGeom prst="cloudCallout">
                      <a:avLst>
                        <a:gd name="adj1" fmla="val -8812"/>
                        <a:gd name="adj2" fmla="val 61118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Yu Gothic Medium" panose="020B0500000000000000" pitchFamily="50" charset="-128"/>
                        <a:ea typeface="Yu Gothic Medium" panose="020B0500000000000000" pitchFamily="50" charset="-128"/>
                      </a:endParaRPr>
                    </a:p>
                  </p:txBody>
                </p:sp>
              </p:grpSp>
            </p:grpSp>
            <p:sp>
              <p:nvSpPr>
                <p:cNvPr id="70" name="思考の吹き出し: 雲形 69">
                  <a:extLst>
                    <a:ext uri="{FF2B5EF4-FFF2-40B4-BE49-F238E27FC236}">
                      <a16:creationId xmlns:a16="http://schemas.microsoft.com/office/drawing/2014/main" id="{E5F8B599-8847-4037-9303-63B6BF724B4E}"/>
                    </a:ext>
                  </a:extLst>
                </p:cNvPr>
                <p:cNvSpPr/>
                <p:nvPr/>
              </p:nvSpPr>
              <p:spPr bwMode="auto">
                <a:xfrm>
                  <a:off x="1362032" y="3034892"/>
                  <a:ext cx="1378739" cy="540946"/>
                </a:xfrm>
                <a:prstGeom prst="cloudCallout">
                  <a:avLst>
                    <a:gd name="adj1" fmla="val 72895"/>
                    <a:gd name="adj2" fmla="val 25102"/>
                  </a:avLst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latin typeface="Yu Gothic Medium" panose="020B0500000000000000" pitchFamily="50" charset="-128"/>
                    <a:ea typeface="Yu Gothic Medium" panose="020B0500000000000000" pitchFamily="50" charset="-128"/>
                  </a:endParaRPr>
                </a:p>
              </p:txBody>
            </p:sp>
          </p:grp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6C32DA6-7F9E-4857-B136-BA5785800EB1}"/>
                  </a:ext>
                </a:extLst>
              </p:cNvPr>
              <p:cNvSpPr txBox="1"/>
              <p:nvPr/>
            </p:nvSpPr>
            <p:spPr>
              <a:xfrm>
                <a:off x="-58177" y="3142068"/>
                <a:ext cx="13787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800">
                    <a:latin typeface="+mn-ea"/>
                  </a:rPr>
                  <a:t>USB</a:t>
                </a:r>
                <a:r>
                  <a:rPr kumimoji="1" lang="ja-JP" altLang="en-US" sz="800">
                    <a:latin typeface="+mn-ea"/>
                  </a:rPr>
                  <a:t>ポートが足りなくて</a:t>
                </a:r>
                <a:endParaRPr kumimoji="1" lang="en-US" altLang="ja-JP" sz="800">
                  <a:latin typeface="+mn-ea"/>
                </a:endParaRPr>
              </a:p>
              <a:p>
                <a:pPr algn="ctr"/>
                <a:r>
                  <a:rPr kumimoji="1" lang="ja-JP" altLang="en-US" sz="800">
                    <a:latin typeface="+mn-ea"/>
                  </a:rPr>
                  <a:t>デバイスが繋げない！</a:t>
                </a: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5AFB3C1-82A0-4529-9C43-47E0E0116588}"/>
                </a:ext>
              </a:extLst>
            </p:cNvPr>
            <p:cNvGrpSpPr/>
            <p:nvPr/>
          </p:nvGrpSpPr>
          <p:grpSpPr>
            <a:xfrm>
              <a:off x="1449528" y="2834120"/>
              <a:ext cx="1483771" cy="475730"/>
              <a:chOff x="1776448" y="2784060"/>
              <a:chExt cx="1483771" cy="475730"/>
            </a:xfrm>
          </p:grpSpPr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329D0B63-BAC6-41CB-A215-2643DE03A4F7}"/>
                  </a:ext>
                </a:extLst>
              </p:cNvPr>
              <p:cNvSpPr txBox="1"/>
              <p:nvPr/>
            </p:nvSpPr>
            <p:spPr>
              <a:xfrm>
                <a:off x="1990739" y="2784060"/>
                <a:ext cx="1269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>
                    <a:latin typeface="+mn-ea"/>
                  </a:rPr>
                  <a:t>外出、離席時の</a:t>
                </a:r>
                <a:endParaRPr kumimoji="1" lang="en-US" altLang="ja-JP" sz="800">
                  <a:latin typeface="+mn-ea"/>
                </a:endParaRPr>
              </a:p>
              <a:p>
                <a:pPr algn="ctr"/>
                <a:r>
                  <a:rPr kumimoji="1" lang="ja-JP" altLang="en-US" sz="800">
                    <a:latin typeface="+mn-ea"/>
                  </a:rPr>
                  <a:t>ケーブルの</a:t>
                </a:r>
                <a:endParaRPr kumimoji="1" lang="en-US" altLang="ja-JP" sz="800">
                  <a:latin typeface="+mn-ea"/>
                </a:endParaRPr>
              </a:p>
              <a:p>
                <a:pPr algn="ctr"/>
                <a:r>
                  <a:rPr kumimoji="1" lang="ja-JP" altLang="en-US" sz="800">
                    <a:latin typeface="+mn-ea"/>
                  </a:rPr>
                  <a:t>付け外しが面倒！</a:t>
                </a:r>
              </a:p>
            </p:txBody>
          </p:sp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662A87F1-37F2-4666-A3C3-BF3538720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227827">
                <a:off x="1776448" y="2973447"/>
                <a:ext cx="224565" cy="286343"/>
              </a:xfrm>
              <a:prstGeom prst="rect">
                <a:avLst/>
              </a:prstGeom>
            </p:spPr>
          </p:pic>
        </p:grp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6B3953E1-92A0-4721-A737-D4F06315D1E2}"/>
              </a:ext>
            </a:extLst>
          </p:cNvPr>
          <p:cNvGrpSpPr/>
          <p:nvPr/>
        </p:nvGrpSpPr>
        <p:grpSpPr>
          <a:xfrm>
            <a:off x="70892" y="4465381"/>
            <a:ext cx="6694237" cy="435916"/>
            <a:chOff x="72853" y="2490264"/>
            <a:chExt cx="6867242" cy="435916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2923AD99-B8D6-46A2-9DBF-FF84A132967F}"/>
                </a:ext>
              </a:extLst>
            </p:cNvPr>
            <p:cNvSpPr/>
            <p:nvPr/>
          </p:nvSpPr>
          <p:spPr>
            <a:xfrm>
              <a:off x="72853" y="2490264"/>
              <a:ext cx="1661839" cy="419220"/>
            </a:xfrm>
            <a:prstGeom prst="round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sz="1200" b="1" kern="0">
                  <a:solidFill>
                    <a:schemeClr val="tx1"/>
                  </a:solidFill>
                  <a:latin typeface="+mn-ea"/>
                </a:rPr>
                <a:t>作業効率向上</a:t>
              </a:r>
            </a:p>
          </p:txBody>
        </p:sp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1BC3B78F-BA49-480B-B815-65B19FE49AA4}"/>
                </a:ext>
              </a:extLst>
            </p:cNvPr>
            <p:cNvSpPr/>
            <p:nvPr/>
          </p:nvSpPr>
          <p:spPr>
            <a:xfrm>
              <a:off x="1801970" y="2497672"/>
              <a:ext cx="1661839" cy="419220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sz="1200" b="1" kern="0">
                  <a:solidFill>
                    <a:schemeClr val="tx1"/>
                  </a:solidFill>
                  <a:latin typeface="+mn-ea"/>
                </a:rPr>
                <a:t>空間をデザイン</a:t>
              </a:r>
            </a:p>
          </p:txBody>
        </p:sp>
        <p:sp>
          <p:nvSpPr>
            <p:cNvPr id="97" name="四角形: 角を丸くする 96">
              <a:extLst>
                <a:ext uri="{FF2B5EF4-FFF2-40B4-BE49-F238E27FC236}">
                  <a16:creationId xmlns:a16="http://schemas.microsoft.com/office/drawing/2014/main" id="{D404AC3C-FBDD-427F-9AED-E743F56F898C}"/>
                </a:ext>
              </a:extLst>
            </p:cNvPr>
            <p:cNvSpPr/>
            <p:nvPr/>
          </p:nvSpPr>
          <p:spPr>
            <a:xfrm>
              <a:off x="3517117" y="2499123"/>
              <a:ext cx="1661839" cy="414752"/>
            </a:xfrm>
            <a:prstGeom prst="roundRect">
              <a:avLst/>
            </a:prstGeom>
            <a:solidFill>
              <a:srgbClr val="E5F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sz="1200" b="1" kern="0">
                  <a:solidFill>
                    <a:schemeClr val="tx1"/>
                  </a:solidFill>
                  <a:latin typeface="+mn-ea"/>
                </a:rPr>
                <a:t>健康負担の軽減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A8175E18-F955-4803-A00F-799162E494BF}"/>
                </a:ext>
              </a:extLst>
            </p:cNvPr>
            <p:cNvSpPr/>
            <p:nvPr/>
          </p:nvSpPr>
          <p:spPr>
            <a:xfrm>
              <a:off x="5251680" y="2493476"/>
              <a:ext cx="1688415" cy="432704"/>
            </a:xfrm>
            <a:prstGeom prst="roundRect">
              <a:avLst/>
            </a:prstGeom>
            <a:solidFill>
              <a:srgbClr val="E5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sz="1200" b="1" kern="0">
                  <a:solidFill>
                    <a:schemeClr val="tx1"/>
                  </a:solidFill>
                  <a:latin typeface="+mn-ea"/>
                </a:rPr>
                <a:t>管理コスト削減</a:t>
              </a:r>
            </a:p>
            <a:p>
              <a:pPr lvl="0" algn="ctr"/>
              <a:r>
                <a:rPr lang="ja-JP" altLang="en-US" sz="1200" b="1" kern="0">
                  <a:solidFill>
                    <a:schemeClr val="tx1"/>
                  </a:solidFill>
                  <a:latin typeface="+mn-ea"/>
                </a:rPr>
                <a:t>環境への配慮</a:t>
              </a:r>
            </a:p>
          </p:txBody>
        </p:sp>
      </p:grp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99A9774-C35B-4050-AABF-22911B9E8DFF}"/>
              </a:ext>
            </a:extLst>
          </p:cNvPr>
          <p:cNvSpPr/>
          <p:nvPr/>
        </p:nvSpPr>
        <p:spPr>
          <a:xfrm>
            <a:off x="73320" y="4104209"/>
            <a:ext cx="654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000" b="1">
                <a:solidFill>
                  <a:schemeClr val="bg1"/>
                </a:solidFill>
                <a:latin typeface="+mn-ea"/>
              </a:rPr>
              <a:t>お悩み解決！</a:t>
            </a:r>
            <a:r>
              <a:rPr kumimoji="1" lang="ja-JP" altLang="en-US" b="1">
                <a:solidFill>
                  <a:schemeClr val="bg1"/>
                </a:solidFill>
                <a:latin typeface="+mn-ea"/>
              </a:rPr>
              <a:t>快適なオフィス</a:t>
            </a:r>
            <a:r>
              <a:rPr kumimoji="1" lang="en-US" altLang="ja-JP" b="1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b="1">
                <a:solidFill>
                  <a:schemeClr val="bg1"/>
                </a:solidFill>
                <a:latin typeface="+mn-ea"/>
              </a:rPr>
              <a:t>テレワーク</a:t>
            </a:r>
            <a:r>
              <a:rPr kumimoji="1" lang="en-US" altLang="ja-JP" b="1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b="1">
                <a:solidFill>
                  <a:schemeClr val="bg1"/>
                </a:solidFill>
                <a:latin typeface="+mn-ea"/>
              </a:rPr>
              <a:t>環境への配慮も</a:t>
            </a:r>
            <a:endParaRPr kumimoji="1" lang="en-US" altLang="ja-JP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3" name="四角形: 角を丸くする 172">
            <a:extLst>
              <a:ext uri="{FF2B5EF4-FFF2-40B4-BE49-F238E27FC236}">
                <a16:creationId xmlns:a16="http://schemas.microsoft.com/office/drawing/2014/main" id="{2826F541-7A93-4018-A4D0-BAE89260D3F0}"/>
              </a:ext>
            </a:extLst>
          </p:cNvPr>
          <p:cNvSpPr/>
          <p:nvPr/>
        </p:nvSpPr>
        <p:spPr>
          <a:xfrm>
            <a:off x="114842" y="7513242"/>
            <a:ext cx="952528" cy="260422"/>
          </a:xfrm>
          <a:prstGeom prst="round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900" b="1" kern="0">
                <a:solidFill>
                  <a:schemeClr val="tx1"/>
                </a:solidFill>
                <a:latin typeface="+mn-ea"/>
              </a:rPr>
              <a:t>作業効率向上</a:t>
            </a:r>
          </a:p>
        </p:txBody>
      </p:sp>
      <p:pic>
        <p:nvPicPr>
          <p:cNvPr id="113" name="Picture 6" descr="付属品のカスタマイズでも、環境にやさしい">
            <a:extLst>
              <a:ext uri="{FF2B5EF4-FFF2-40B4-BE49-F238E27FC236}">
                <a16:creationId xmlns:a16="http://schemas.microsoft.com/office/drawing/2014/main" id="{F46DB0ED-C63F-434D-ABD3-FE873DD4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64" y="14276"/>
            <a:ext cx="672284" cy="6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CC44B5FB-6C6F-49A5-B032-1BB411C4859F}"/>
              </a:ext>
            </a:extLst>
          </p:cNvPr>
          <p:cNvSpPr/>
          <p:nvPr/>
        </p:nvSpPr>
        <p:spPr>
          <a:xfrm>
            <a:off x="3464432" y="7460120"/>
            <a:ext cx="3312568" cy="2351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534EF55F-9858-4A81-8A80-60D1174A8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2302" y="8860171"/>
            <a:ext cx="1495240" cy="373810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6E19F568-9BBD-44C3-B3F4-A2FED33803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143" y="8960432"/>
            <a:ext cx="1570421" cy="215266"/>
          </a:xfrm>
          <a:prstGeom prst="rect">
            <a:avLst/>
          </a:prstGeom>
        </p:spPr>
      </p:pic>
      <p:sp>
        <p:nvSpPr>
          <p:cNvPr id="115" name="四角形: 角を丸くする 114">
            <a:extLst>
              <a:ext uri="{FF2B5EF4-FFF2-40B4-BE49-F238E27FC236}">
                <a16:creationId xmlns:a16="http://schemas.microsoft.com/office/drawing/2014/main" id="{E2FB3185-CC20-46AF-828E-6E031517AAEE}"/>
              </a:ext>
            </a:extLst>
          </p:cNvPr>
          <p:cNvSpPr/>
          <p:nvPr/>
        </p:nvSpPr>
        <p:spPr bwMode="auto">
          <a:xfrm>
            <a:off x="4503296" y="7484895"/>
            <a:ext cx="1612672" cy="40776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環境負荷軽減</a:t>
            </a:r>
          </a:p>
        </p:txBody>
      </p:sp>
      <p:sp>
        <p:nvSpPr>
          <p:cNvPr id="116" name="四角形: 角を丸くする 115">
            <a:extLst>
              <a:ext uri="{FF2B5EF4-FFF2-40B4-BE49-F238E27FC236}">
                <a16:creationId xmlns:a16="http://schemas.microsoft.com/office/drawing/2014/main" id="{274E9D20-A8DD-4E08-8873-AFE9A5AE6033}"/>
              </a:ext>
            </a:extLst>
          </p:cNvPr>
          <p:cNvSpPr/>
          <p:nvPr/>
        </p:nvSpPr>
        <p:spPr>
          <a:xfrm>
            <a:off x="3519355" y="7514214"/>
            <a:ext cx="906778" cy="260422"/>
          </a:xfrm>
          <a:prstGeom prst="roundRect">
            <a:avLst/>
          </a:prstGeom>
          <a:solidFill>
            <a:srgbClr val="E5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900" b="1" kern="0">
                <a:solidFill>
                  <a:schemeClr val="tx1"/>
                </a:solidFill>
                <a:latin typeface="+mn-ea"/>
              </a:rPr>
              <a:t>環境への配慮</a:t>
            </a:r>
          </a:p>
        </p:txBody>
      </p:sp>
      <p:pic>
        <p:nvPicPr>
          <p:cNvPr id="122" name="Picture 2">
            <a:extLst>
              <a:ext uri="{FF2B5EF4-FFF2-40B4-BE49-F238E27FC236}">
                <a16:creationId xmlns:a16="http://schemas.microsoft.com/office/drawing/2014/main" id="{7A556CD0-2512-4291-8225-CD36CCA62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1" r="9942" b="10813"/>
          <a:stretch/>
        </p:blipFill>
        <p:spPr bwMode="auto">
          <a:xfrm>
            <a:off x="6128604" y="8257967"/>
            <a:ext cx="423341" cy="5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4">
            <a:extLst>
              <a:ext uri="{FF2B5EF4-FFF2-40B4-BE49-F238E27FC236}">
                <a16:creationId xmlns:a16="http://schemas.microsoft.com/office/drawing/2014/main" id="{97CA1D95-E2C6-4E19-AA9F-9AB288E50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225" b="-10690"/>
          <a:stretch/>
        </p:blipFill>
        <p:spPr bwMode="auto">
          <a:xfrm>
            <a:off x="3640435" y="7882843"/>
            <a:ext cx="466211" cy="5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0B263CB-6595-429B-A343-EF00073F9077}"/>
              </a:ext>
            </a:extLst>
          </p:cNvPr>
          <p:cNvSpPr txBox="1"/>
          <p:nvPr/>
        </p:nvSpPr>
        <p:spPr>
          <a:xfrm>
            <a:off x="3468251" y="8408149"/>
            <a:ext cx="28039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latin typeface="+mn-ea"/>
              </a:rPr>
              <a:t>✓</a:t>
            </a:r>
            <a:r>
              <a:rPr lang="en-US" altLang="ja-JP" sz="1100">
                <a:latin typeface="+mn-ea"/>
              </a:rPr>
              <a:t>EPEAT Gold</a:t>
            </a:r>
            <a:r>
              <a:rPr lang="ja-JP" altLang="en-US" sz="1100">
                <a:latin typeface="+mn-ea"/>
              </a:rPr>
              <a:t>含む最新環境規格への適合</a:t>
            </a:r>
            <a:endParaRPr lang="en-US" altLang="ja-JP" sz="1100">
              <a:latin typeface="+mn-ea"/>
            </a:endParaRPr>
          </a:p>
          <a:p>
            <a:r>
              <a:rPr lang="ja-JP" altLang="en-US" sz="1100">
                <a:latin typeface="+mn-ea"/>
              </a:rPr>
              <a:t>✓</a:t>
            </a:r>
            <a:r>
              <a:rPr lang="ja-JP" altLang="en-US" sz="1100" b="1">
                <a:solidFill>
                  <a:schemeClr val="accent6"/>
                </a:solidFill>
                <a:latin typeface="+mn-ea"/>
              </a:rPr>
              <a:t>パルプ梱包</a:t>
            </a:r>
            <a:r>
              <a:rPr lang="ja-JP" altLang="en-US" sz="1100">
                <a:latin typeface="+mn-ea"/>
              </a:rPr>
              <a:t>でプラスチック削減</a:t>
            </a:r>
            <a:endParaRPr lang="en-US" altLang="ja-JP" sz="1100">
              <a:latin typeface="+mn-ea"/>
            </a:endParaRPr>
          </a:p>
          <a:p>
            <a:endParaRPr lang="en-US" altLang="ja-JP" sz="1100">
              <a:latin typeface="+mn-ea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41B000DF-61E1-45E5-B330-EB4D1BF31B3D}"/>
              </a:ext>
            </a:extLst>
          </p:cNvPr>
          <p:cNvSpPr txBox="1"/>
          <p:nvPr/>
        </p:nvSpPr>
        <p:spPr>
          <a:xfrm>
            <a:off x="3508924" y="9299227"/>
            <a:ext cx="30396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latin typeface="+mn-ea"/>
              </a:rPr>
              <a:t>✓企業が注目する</a:t>
            </a:r>
            <a:r>
              <a:rPr lang="en-US" altLang="ja-JP" sz="1100">
                <a:latin typeface="+mn-ea"/>
              </a:rPr>
              <a:t>SDGs</a:t>
            </a:r>
            <a:r>
              <a:rPr lang="ja-JP" altLang="en-US" sz="1100">
                <a:latin typeface="+mn-ea"/>
              </a:rPr>
              <a:t>の目標</a:t>
            </a:r>
            <a:r>
              <a:rPr lang="en-US" altLang="ja-JP" sz="1100">
                <a:latin typeface="+mn-ea"/>
              </a:rPr>
              <a:t>4</a:t>
            </a:r>
            <a:r>
              <a:rPr lang="ja-JP" altLang="en-US" sz="1100">
                <a:latin typeface="+mn-ea"/>
              </a:rPr>
              <a:t>つをサポート</a:t>
            </a:r>
            <a:endParaRPr lang="en-US" altLang="ja-JP" sz="1100">
              <a:latin typeface="+mn-ea"/>
            </a:endParaRPr>
          </a:p>
          <a:p>
            <a:r>
              <a:rPr lang="ja-JP" altLang="en-US" sz="1100">
                <a:latin typeface="+mn-ea"/>
              </a:rPr>
              <a:t>✓</a:t>
            </a:r>
            <a:r>
              <a:rPr lang="ja-JP" altLang="en-US" sz="1100" b="1">
                <a:solidFill>
                  <a:schemeClr val="accent6"/>
                </a:solidFill>
                <a:latin typeface="+mn-ea"/>
              </a:rPr>
              <a:t>廃棄ロス</a:t>
            </a:r>
            <a:r>
              <a:rPr lang="ja-JP" altLang="en-US" sz="1100">
                <a:latin typeface="+mn-ea"/>
              </a:rPr>
              <a:t>削減の案件対応も可能</a:t>
            </a:r>
            <a:endParaRPr lang="en-US" altLang="ja-JP" sz="1100">
              <a:latin typeface="+mn-ea"/>
            </a:endParaRPr>
          </a:p>
          <a:p>
            <a:endParaRPr lang="en-US" altLang="ja-JP" sz="1100">
              <a:latin typeface="+mn-ea"/>
            </a:endParaRPr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CD5F3491-E8A8-46F8-9F36-F616E95492A0}"/>
              </a:ext>
            </a:extLst>
          </p:cNvPr>
          <p:cNvSpPr/>
          <p:nvPr/>
        </p:nvSpPr>
        <p:spPr bwMode="auto">
          <a:xfrm>
            <a:off x="308838" y="7615427"/>
            <a:ext cx="2961720" cy="40776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　　　　</a:t>
            </a:r>
            <a:r>
              <a:rPr lang="en-US" altLang="ja-JP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USB</a:t>
            </a:r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ハブ</a:t>
            </a:r>
            <a:r>
              <a:rPr lang="en-US" altLang="ja-JP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/LAN</a:t>
            </a:r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端子搭載</a:t>
            </a:r>
            <a:endParaRPr lang="en-US" altLang="ja-JP" sz="16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モニターを</a:t>
            </a:r>
            <a:r>
              <a:rPr lang="en-US" altLang="ja-JP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PC</a:t>
            </a:r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のドックとして活用</a:t>
            </a:r>
            <a:endParaRPr lang="en-US" altLang="ja-JP" sz="16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44C8A2BB-DD17-4531-8FA3-B8F74DB6BE0F}"/>
              </a:ext>
            </a:extLst>
          </p:cNvPr>
          <p:cNvGrpSpPr/>
          <p:nvPr/>
        </p:nvGrpSpPr>
        <p:grpSpPr>
          <a:xfrm>
            <a:off x="1337969" y="8459591"/>
            <a:ext cx="1752483" cy="654105"/>
            <a:chOff x="3473241" y="5489542"/>
            <a:chExt cx="1921028" cy="717014"/>
          </a:xfrm>
          <a:solidFill>
            <a:schemeClr val="bg1"/>
          </a:solidFill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2C39C8F-1A7F-4321-AFCA-598688D53818}"/>
                </a:ext>
              </a:extLst>
            </p:cNvPr>
            <p:cNvGrpSpPr/>
            <p:nvPr/>
          </p:nvGrpSpPr>
          <p:grpSpPr>
            <a:xfrm>
              <a:off x="3473241" y="5489542"/>
              <a:ext cx="1602748" cy="717014"/>
              <a:chOff x="4601640" y="3324444"/>
              <a:chExt cx="2939684" cy="1222568"/>
            </a:xfrm>
            <a:grpFill/>
          </p:grpSpPr>
          <p:pic>
            <p:nvPicPr>
              <p:cNvPr id="150" name="図 149">
                <a:extLst>
                  <a:ext uri="{FF2B5EF4-FFF2-40B4-BE49-F238E27FC236}">
                    <a16:creationId xmlns:a16="http://schemas.microsoft.com/office/drawing/2014/main" id="{75AF6AAB-37A5-4C48-A9CE-DEB891B84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1156" y="3627052"/>
                <a:ext cx="654347" cy="654346"/>
              </a:xfrm>
              <a:prstGeom prst="rect">
                <a:avLst/>
              </a:prstGeom>
              <a:grpFill/>
            </p:spPr>
          </p:pic>
          <p:pic>
            <p:nvPicPr>
              <p:cNvPr id="151" name="図 150">
                <a:extLst>
                  <a:ext uri="{FF2B5EF4-FFF2-40B4-BE49-F238E27FC236}">
                    <a16:creationId xmlns:a16="http://schemas.microsoft.com/office/drawing/2014/main" id="{99DA435C-2BAC-48DC-8ECE-A6BDDB39B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7533" y="3689874"/>
                <a:ext cx="553623" cy="553623"/>
              </a:xfrm>
              <a:prstGeom prst="rect">
                <a:avLst/>
              </a:prstGeom>
              <a:grpFill/>
            </p:spPr>
          </p:pic>
          <p:pic>
            <p:nvPicPr>
              <p:cNvPr id="152" name="図 151">
                <a:extLst>
                  <a:ext uri="{FF2B5EF4-FFF2-40B4-BE49-F238E27FC236}">
                    <a16:creationId xmlns:a16="http://schemas.microsoft.com/office/drawing/2014/main" id="{02CF5413-5979-45B0-AD53-D4BFEC49B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1640" y="3324444"/>
                <a:ext cx="1222569" cy="1222568"/>
              </a:xfrm>
              <a:prstGeom prst="rect">
                <a:avLst/>
              </a:prstGeom>
              <a:grpFill/>
            </p:spPr>
          </p:pic>
          <p:pic>
            <p:nvPicPr>
              <p:cNvPr id="153" name="図 152">
                <a:extLst>
                  <a:ext uri="{FF2B5EF4-FFF2-40B4-BE49-F238E27FC236}">
                    <a16:creationId xmlns:a16="http://schemas.microsoft.com/office/drawing/2014/main" id="{23BDE308-6F26-4976-A373-DC4375DF6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789" y="3746433"/>
                <a:ext cx="471535" cy="511675"/>
              </a:xfrm>
              <a:prstGeom prst="rect">
                <a:avLst/>
              </a:prstGeom>
              <a:grpFill/>
            </p:spPr>
          </p:pic>
        </p:grpSp>
        <p:pic>
          <p:nvPicPr>
            <p:cNvPr id="149" name="Picture 2">
              <a:extLst>
                <a:ext uri="{FF2B5EF4-FFF2-40B4-BE49-F238E27FC236}">
                  <a16:creationId xmlns:a16="http://schemas.microsoft.com/office/drawing/2014/main" id="{2E7D0E8C-C2C5-48E0-8ED2-16BAAA080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897" y="5676588"/>
              <a:ext cx="327372" cy="383763"/>
            </a:xfrm>
            <a:prstGeom prst="rect">
              <a:avLst/>
            </a:prstGeom>
            <a:grpFill/>
          </p:spPr>
        </p:pic>
      </p:grpSp>
      <p:pic>
        <p:nvPicPr>
          <p:cNvPr id="147" name="図 146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0CEB2655-78DA-4CC3-8A5B-8FC134D5641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" t="13547" r="80251" b="23441"/>
          <a:stretch/>
        </p:blipFill>
        <p:spPr>
          <a:xfrm>
            <a:off x="1974694" y="9040730"/>
            <a:ext cx="478725" cy="36256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pic>
        <p:nvPicPr>
          <p:cNvPr id="155" name="Picture 4">
            <a:extLst>
              <a:ext uri="{FF2B5EF4-FFF2-40B4-BE49-F238E27FC236}">
                <a16:creationId xmlns:a16="http://schemas.microsoft.com/office/drawing/2014/main" id="{DBD6C4CE-92C5-4035-827D-5C757359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3930" y="9037278"/>
            <a:ext cx="367292" cy="3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6A84E728-9858-4179-A136-9F30DD2D6C93}"/>
              </a:ext>
            </a:extLst>
          </p:cNvPr>
          <p:cNvSpPr txBox="1"/>
          <p:nvPr/>
        </p:nvSpPr>
        <p:spPr>
          <a:xfrm>
            <a:off x="83251" y="9411042"/>
            <a:ext cx="3528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latin typeface="+mn-ea"/>
              </a:rPr>
              <a:t>✓</a:t>
            </a:r>
            <a:r>
              <a:rPr kumimoji="1" lang="ja-JP" altLang="en-US" sz="1100">
                <a:latin typeface="+mn-ea"/>
              </a:rPr>
              <a:t>ﾄﾞｯｷﾝｸﾞｽﾃｰｼｮﾝ無しで</a:t>
            </a:r>
            <a:r>
              <a:rPr lang="en-US" altLang="ja-JP" sz="1100" b="1">
                <a:solidFill>
                  <a:schemeClr val="accent6"/>
                </a:solidFill>
                <a:latin typeface="+mn-ea"/>
              </a:rPr>
              <a:t>USB</a:t>
            </a:r>
            <a:r>
              <a:rPr lang="ja-JP" altLang="en-US" sz="1100" b="1">
                <a:solidFill>
                  <a:schemeClr val="accent6"/>
                </a:solidFill>
                <a:latin typeface="+mn-ea"/>
              </a:rPr>
              <a:t>機器・有線</a:t>
            </a:r>
            <a:r>
              <a:rPr lang="en-US" altLang="ja-JP" sz="1100" b="1">
                <a:solidFill>
                  <a:schemeClr val="accent6"/>
                </a:solidFill>
                <a:latin typeface="+mn-ea"/>
              </a:rPr>
              <a:t>LAN</a:t>
            </a:r>
            <a:r>
              <a:rPr kumimoji="1" lang="ja-JP" altLang="en-US" sz="1100">
                <a:latin typeface="+mn-ea"/>
              </a:rPr>
              <a:t>を接続</a:t>
            </a:r>
            <a:endParaRPr kumimoji="1" lang="en-US" altLang="ja-JP" sz="1100">
              <a:latin typeface="+mn-ea"/>
            </a:endParaRPr>
          </a:p>
          <a:p>
            <a:r>
              <a:rPr lang="ja-JP" altLang="en-US" sz="1100">
                <a:latin typeface="+mn-ea"/>
              </a:rPr>
              <a:t>✓ </a:t>
            </a:r>
            <a:r>
              <a:rPr kumimoji="1" lang="en-US" altLang="ja-JP" sz="1100">
                <a:latin typeface="+mn-ea"/>
              </a:rPr>
              <a:t>PC</a:t>
            </a:r>
            <a:r>
              <a:rPr kumimoji="1" lang="ja-JP" altLang="en-US" sz="1100">
                <a:latin typeface="+mn-ea"/>
              </a:rPr>
              <a:t>周りをすっきり・有線</a:t>
            </a:r>
            <a:r>
              <a:rPr kumimoji="1" lang="en-US" altLang="ja-JP" sz="1100">
                <a:latin typeface="+mn-ea"/>
              </a:rPr>
              <a:t>LAN</a:t>
            </a:r>
            <a:r>
              <a:rPr kumimoji="1" lang="ja-JP" altLang="en-US" sz="1100">
                <a:latin typeface="+mn-ea"/>
              </a:rPr>
              <a:t>接続で回線安定</a:t>
            </a:r>
            <a:endParaRPr kumimoji="1" lang="en-US" altLang="ja-JP" sz="1100">
              <a:latin typeface="+mn-ea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EAE69B21-9FC3-435E-A409-35A6D4BEBAA9}"/>
              </a:ext>
            </a:extLst>
          </p:cNvPr>
          <p:cNvSpPr txBox="1"/>
          <p:nvPr/>
        </p:nvSpPr>
        <p:spPr>
          <a:xfrm>
            <a:off x="1210781" y="7997860"/>
            <a:ext cx="1382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latin typeface="+mn-ea"/>
              </a:rPr>
              <a:t>USB</a:t>
            </a:r>
            <a:r>
              <a:rPr kumimoji="1" lang="ja-JP" altLang="en-US" sz="1000">
                <a:latin typeface="+mn-ea"/>
              </a:rPr>
              <a:t>ポート 　</a:t>
            </a:r>
            <a:endParaRPr kumimoji="1" lang="en-US" altLang="ja-JP" sz="1000">
              <a:latin typeface="+mn-ea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4798A69A-7EFA-4DE8-8E2E-C3D84B3B8CE0}"/>
              </a:ext>
            </a:extLst>
          </p:cNvPr>
          <p:cNvSpPr txBox="1"/>
          <p:nvPr/>
        </p:nvSpPr>
        <p:spPr>
          <a:xfrm>
            <a:off x="1241080" y="9090825"/>
            <a:ext cx="7801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latin typeface="+mn-ea"/>
              </a:rPr>
              <a:t>LAN</a:t>
            </a:r>
            <a:r>
              <a:rPr kumimoji="1" lang="ja-JP" altLang="en-US" sz="1000">
                <a:latin typeface="+mn-ea"/>
              </a:rPr>
              <a:t>端子</a:t>
            </a:r>
            <a:endParaRPr kumimoji="1" lang="en-US" altLang="ja-JP" sz="1000">
              <a:latin typeface="+mn-ea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73A797-53C6-455E-96F9-834DE4FCF4C8}"/>
              </a:ext>
            </a:extLst>
          </p:cNvPr>
          <p:cNvSpPr txBox="1"/>
          <p:nvPr/>
        </p:nvSpPr>
        <p:spPr>
          <a:xfrm>
            <a:off x="-58177" y="1427250"/>
            <a:ext cx="3533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・</a:t>
            </a:r>
            <a:r>
              <a:rPr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27.0</a:t>
            </a:r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型 </a:t>
            </a:r>
            <a:r>
              <a:rPr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/31.5</a:t>
            </a:r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型 </a:t>
            </a:r>
            <a:r>
              <a:rPr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UHD(3840×2160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 </a:t>
            </a:r>
            <a:endParaRPr lang="en-US" altLang="ja-JP" sz="120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　</a:t>
            </a:r>
            <a:r>
              <a:rPr lang="ja-JP" altLang="en-US" sz="1200" b="1">
                <a:solidFill>
                  <a:srgbClr val="FFFF00"/>
                </a:solidFill>
                <a:latin typeface="+mn-ea"/>
                <a:cs typeface="メイリオ" panose="020B0604030504040204" pitchFamily="50" charset="-128"/>
              </a:rPr>
              <a:t>大画面、</a:t>
            </a:r>
            <a:r>
              <a:rPr lang="en-US" altLang="ja-JP" sz="1200" b="1">
                <a:solidFill>
                  <a:srgbClr val="FFFF00"/>
                </a:solidFill>
                <a:latin typeface="+mn-ea"/>
                <a:cs typeface="メイリオ" panose="020B0604030504040204" pitchFamily="50" charset="-128"/>
              </a:rPr>
              <a:t>1</a:t>
            </a:r>
            <a:r>
              <a:rPr lang="ja-JP" altLang="en-US" sz="1200" b="1">
                <a:solidFill>
                  <a:srgbClr val="FFFF00"/>
                </a:solidFill>
                <a:latin typeface="+mn-ea"/>
                <a:cs typeface="メイリオ" panose="020B0604030504040204" pitchFamily="50" charset="-128"/>
              </a:rPr>
              <a:t>台で快適な作業領域</a:t>
            </a:r>
            <a:endParaRPr lang="en-US" altLang="ja-JP" sz="1200" b="1">
              <a:solidFill>
                <a:srgbClr val="FFFF00"/>
              </a:solidFill>
              <a:latin typeface="+mn-ea"/>
              <a:cs typeface="メイリオ" panose="020B0604030504040204" pitchFamily="50" charset="-128"/>
            </a:endParaRPr>
          </a:p>
          <a:p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・</a:t>
            </a:r>
            <a:r>
              <a:rPr kumimoji="1" lang="en-US" altLang="ja-JP" sz="1200" b="1">
                <a:solidFill>
                  <a:srgbClr val="FFFF00"/>
                </a:solidFill>
                <a:latin typeface="+mn-ea"/>
                <a:cs typeface="メイリオ" panose="020B0604030504040204" pitchFamily="50" charset="-128"/>
              </a:rPr>
              <a:t>USB</a:t>
            </a:r>
            <a:r>
              <a:rPr kumimoji="1" lang="ja-JP" altLang="en-US" sz="1200" b="1">
                <a:solidFill>
                  <a:srgbClr val="FFFF00"/>
                </a:solidFill>
                <a:latin typeface="+mn-ea"/>
                <a:cs typeface="メイリオ" panose="020B0604030504040204" pitchFamily="50" charset="-128"/>
              </a:rPr>
              <a:t> </a:t>
            </a:r>
            <a:r>
              <a:rPr kumimoji="1" lang="en-US" altLang="ja-JP" sz="1200" b="1">
                <a:solidFill>
                  <a:srgbClr val="FFFF00"/>
                </a:solidFill>
                <a:latin typeface="+mn-ea"/>
                <a:cs typeface="メイリオ" panose="020B0604030504040204" pitchFamily="50" charset="-128"/>
              </a:rPr>
              <a:t>Type-C</a:t>
            </a:r>
            <a:r>
              <a:rPr kumimoji="1"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、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DisplayPort</a:t>
            </a:r>
            <a:r>
              <a:rPr kumimoji="1"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、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HDMI</a:t>
            </a:r>
            <a:r>
              <a:rPr kumimoji="1"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搭載 </a:t>
            </a:r>
            <a:endParaRPr kumimoji="1" lang="en-US" altLang="ja-JP" sz="120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・</a:t>
            </a:r>
            <a:r>
              <a:rPr lang="en-US" altLang="ja-JP" sz="1200" b="1">
                <a:solidFill>
                  <a:srgbClr val="FFFF00"/>
                </a:solidFill>
                <a:latin typeface="+mn-ea"/>
                <a:cs typeface="メイリオ" panose="020B0604030504040204" pitchFamily="50" charset="-128"/>
              </a:rPr>
              <a:t>USB</a:t>
            </a:r>
            <a:r>
              <a:rPr lang="ja-JP" altLang="en-US" sz="1200" b="1">
                <a:solidFill>
                  <a:srgbClr val="FFFF00"/>
                </a:solidFill>
                <a:latin typeface="+mn-ea"/>
                <a:cs typeface="メイリオ" panose="020B0604030504040204" pitchFamily="50" charset="-128"/>
              </a:rPr>
              <a:t>ハブ充実　　</a:t>
            </a:r>
            <a:r>
              <a:rPr lang="ja-JP" altLang="en-US" sz="1200" b="1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・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5</a:t>
            </a:r>
            <a:r>
              <a:rPr kumimoji="1"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年間保証</a:t>
            </a:r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　</a:t>
            </a:r>
            <a:endParaRPr lang="en-US" altLang="ja-JP" sz="120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・市場想定価格（税別）　￥</a:t>
            </a:r>
            <a:r>
              <a:rPr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127,000 / \159,000</a:t>
            </a:r>
          </a:p>
          <a:p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・発売日　</a:t>
            </a:r>
            <a:r>
              <a:rPr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2023</a:t>
            </a:r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年</a:t>
            </a:r>
            <a:r>
              <a:rPr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4</a:t>
            </a:r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月</a:t>
            </a:r>
            <a:r>
              <a:rPr lang="en-US" altLang="ja-JP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25</a:t>
            </a:r>
            <a:r>
              <a:rPr lang="ja-JP" altLang="en-US" sz="120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日</a:t>
            </a:r>
            <a:endParaRPr kumimoji="1" lang="ja-JP" altLang="en-US" sz="120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pic>
        <p:nvPicPr>
          <p:cNvPr id="106" name="図 105" descr="机の上のパソコン&#10;&#10;自動的に生成された説明">
            <a:extLst>
              <a:ext uri="{FF2B5EF4-FFF2-40B4-BE49-F238E27FC236}">
                <a16:creationId xmlns:a16="http://schemas.microsoft.com/office/drawing/2014/main" id="{2B94499D-D982-40EC-97C6-C8C86A987DE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" b="2788"/>
          <a:stretch/>
        </p:blipFill>
        <p:spPr>
          <a:xfrm>
            <a:off x="4274713" y="639551"/>
            <a:ext cx="2653498" cy="222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図 10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44CFC21-8DD6-4D4D-AD97-903A04A3E0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27" y="96017"/>
            <a:ext cx="614819" cy="225434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8C1783C4-5F2A-4D0E-A799-AAF27814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46" y="7882410"/>
            <a:ext cx="823293" cy="4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A889A2E-E69F-41A5-B096-39885E9E28E6}"/>
              </a:ext>
            </a:extLst>
          </p:cNvPr>
          <p:cNvGrpSpPr/>
          <p:nvPr/>
        </p:nvGrpSpPr>
        <p:grpSpPr>
          <a:xfrm>
            <a:off x="5099638" y="7915584"/>
            <a:ext cx="1528219" cy="329999"/>
            <a:chOff x="5161621" y="7961035"/>
            <a:chExt cx="1528219" cy="329999"/>
          </a:xfrm>
        </p:grpSpPr>
        <p:pic>
          <p:nvPicPr>
            <p:cNvPr id="135" name="Picture 12">
              <a:extLst>
                <a:ext uri="{FF2B5EF4-FFF2-40B4-BE49-F238E27FC236}">
                  <a16:creationId xmlns:a16="http://schemas.microsoft.com/office/drawing/2014/main" id="{1627C7E5-8980-4EA5-933F-BC139CF734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6638" b="-4063"/>
            <a:stretch/>
          </p:blipFill>
          <p:spPr bwMode="auto">
            <a:xfrm>
              <a:off x="6190472" y="7973277"/>
              <a:ext cx="499368" cy="31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2">
              <a:extLst>
                <a:ext uri="{FF2B5EF4-FFF2-40B4-BE49-F238E27FC236}">
                  <a16:creationId xmlns:a16="http://schemas.microsoft.com/office/drawing/2014/main" id="{1627C7E5-8980-4EA5-933F-BC139CF734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729" t="-1349"/>
            <a:stretch/>
          </p:blipFill>
          <p:spPr bwMode="auto">
            <a:xfrm>
              <a:off x="5161621" y="7961035"/>
              <a:ext cx="314349" cy="30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4">
              <a:extLst>
                <a:ext uri="{FF2B5EF4-FFF2-40B4-BE49-F238E27FC236}">
                  <a16:creationId xmlns:a16="http://schemas.microsoft.com/office/drawing/2014/main" id="{02593233-C5A3-4A4D-9D8D-D23D327B7D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6" t="696" b="1"/>
            <a:stretch/>
          </p:blipFill>
          <p:spPr bwMode="auto">
            <a:xfrm>
              <a:off x="5556478" y="7966894"/>
              <a:ext cx="587817" cy="31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8" name="図 137">
            <a:extLst>
              <a:ext uri="{FF2B5EF4-FFF2-40B4-BE49-F238E27FC236}">
                <a16:creationId xmlns:a16="http://schemas.microsoft.com/office/drawing/2014/main" id="{10FE6601-FD63-4A9A-9400-1E38282295E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043" y="16494"/>
            <a:ext cx="614819" cy="347020"/>
          </a:xfrm>
          <a:prstGeom prst="rect">
            <a:avLst/>
          </a:prstGeom>
        </p:spPr>
      </p:pic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7894BE8-3EB8-43A3-9FE0-70448D2824DC}"/>
              </a:ext>
            </a:extLst>
          </p:cNvPr>
          <p:cNvSpPr/>
          <p:nvPr/>
        </p:nvSpPr>
        <p:spPr>
          <a:xfrm>
            <a:off x="74349" y="4951951"/>
            <a:ext cx="3327170" cy="24533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DB7F2D5D-C2FE-4573-B05D-A3E477978EBB}"/>
              </a:ext>
            </a:extLst>
          </p:cNvPr>
          <p:cNvSpPr/>
          <p:nvPr/>
        </p:nvSpPr>
        <p:spPr bwMode="auto">
          <a:xfrm>
            <a:off x="752613" y="5086613"/>
            <a:ext cx="2961720" cy="37997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USB</a:t>
            </a:r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ja-JP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Type-C 1</a:t>
            </a:r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本で</a:t>
            </a:r>
            <a:endParaRPr lang="en-US" altLang="ja-JP" sz="16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スッキリ接続</a:t>
            </a:r>
            <a:endParaRPr lang="en-US" altLang="ja-JP" sz="16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3" name="テキスト ボックス 130">
            <a:extLst>
              <a:ext uri="{FF2B5EF4-FFF2-40B4-BE49-F238E27FC236}">
                <a16:creationId xmlns:a16="http://schemas.microsoft.com/office/drawing/2014/main" id="{9E60E7D9-F300-49F4-B5BE-058888E30FAC}"/>
              </a:ext>
            </a:extLst>
          </p:cNvPr>
          <p:cNvSpPr txBox="1"/>
          <p:nvPr/>
        </p:nvSpPr>
        <p:spPr>
          <a:xfrm>
            <a:off x="148433" y="6808524"/>
            <a:ext cx="34631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>
                <a:latin typeface="+mn-ea"/>
              </a:rPr>
              <a:t>✓</a:t>
            </a:r>
            <a:r>
              <a:rPr kumimoji="1" lang="ja-JP" altLang="en-US" sz="1100">
                <a:latin typeface="+mn-ea"/>
              </a:rPr>
              <a:t>映像・音声出力</a:t>
            </a:r>
            <a:r>
              <a:rPr kumimoji="1" lang="en-US" altLang="ja-JP" sz="1100">
                <a:latin typeface="+mn-ea"/>
              </a:rPr>
              <a:t>/USB</a:t>
            </a:r>
            <a:r>
              <a:rPr kumimoji="1" lang="ja-JP" altLang="en-US" sz="1100">
                <a:latin typeface="+mn-ea"/>
              </a:rPr>
              <a:t>伝送</a:t>
            </a:r>
            <a:r>
              <a:rPr kumimoji="1" lang="en-US" altLang="ja-JP" sz="1100">
                <a:latin typeface="+mn-ea"/>
              </a:rPr>
              <a:t>/</a:t>
            </a:r>
            <a:r>
              <a:rPr kumimoji="1" lang="ja-JP" altLang="en-US" sz="1100">
                <a:latin typeface="+mn-ea"/>
              </a:rPr>
              <a:t>電源供給</a:t>
            </a:r>
            <a:r>
              <a:rPr kumimoji="1" lang="en-US" altLang="ja-JP" sz="1100">
                <a:latin typeface="+mn-ea"/>
              </a:rPr>
              <a:t>(</a:t>
            </a:r>
            <a:r>
              <a:rPr kumimoji="1" lang="ja-JP" altLang="en-US" sz="1100">
                <a:latin typeface="+mn-ea"/>
              </a:rPr>
              <a:t>最大</a:t>
            </a:r>
            <a:r>
              <a:rPr kumimoji="1" lang="en-US" altLang="ja-JP" sz="1100" b="1">
                <a:solidFill>
                  <a:schemeClr val="accent6"/>
                </a:solidFill>
                <a:latin typeface="+mn-ea"/>
              </a:rPr>
              <a:t>94W) </a:t>
            </a:r>
            <a:endParaRPr kumimoji="1" lang="en-US" altLang="ja-JP" sz="1100">
              <a:latin typeface="+mn-ea"/>
            </a:endParaRPr>
          </a:p>
          <a:p>
            <a:r>
              <a:rPr kumimoji="1" lang="ja-JP" altLang="en-US" sz="1100">
                <a:latin typeface="+mn-ea"/>
              </a:rPr>
              <a:t>　　の機能をケーブル</a:t>
            </a:r>
            <a:r>
              <a:rPr kumimoji="1" lang="en-US" altLang="ja-JP" sz="1100">
                <a:latin typeface="+mn-ea"/>
              </a:rPr>
              <a:t>1</a:t>
            </a:r>
            <a:r>
              <a:rPr kumimoji="1" lang="ja-JP" altLang="en-US" sz="1100">
                <a:latin typeface="+mn-ea"/>
              </a:rPr>
              <a:t>本で実現</a:t>
            </a:r>
            <a:endParaRPr kumimoji="1" lang="en-US" altLang="ja-JP" sz="1100">
              <a:latin typeface="+mn-ea"/>
            </a:endParaRPr>
          </a:p>
          <a:p>
            <a:r>
              <a:rPr lang="ja-JP" altLang="en-US" sz="1100">
                <a:latin typeface="+mn-ea"/>
              </a:rPr>
              <a:t>✓</a:t>
            </a:r>
            <a:r>
              <a:rPr kumimoji="1" lang="ja-JP" altLang="en-US" sz="1100">
                <a:latin typeface="+mn-ea"/>
              </a:rPr>
              <a:t>ケーブルの付け外し・デスク環境が改善</a:t>
            </a:r>
            <a:endParaRPr kumimoji="1" lang="en-US" altLang="ja-JP" sz="1100">
              <a:latin typeface="+mn-ea"/>
            </a:endParaRPr>
          </a:p>
        </p:txBody>
      </p:sp>
      <p:sp>
        <p:nvSpPr>
          <p:cNvPr id="126" name="四角形: 角を丸くする 125">
            <a:extLst>
              <a:ext uri="{FF2B5EF4-FFF2-40B4-BE49-F238E27FC236}">
                <a16:creationId xmlns:a16="http://schemas.microsoft.com/office/drawing/2014/main" id="{733B3A71-7B14-45C4-A738-8C2BF4A2044B}"/>
              </a:ext>
            </a:extLst>
          </p:cNvPr>
          <p:cNvSpPr/>
          <p:nvPr/>
        </p:nvSpPr>
        <p:spPr>
          <a:xfrm>
            <a:off x="120118" y="5012109"/>
            <a:ext cx="1133708" cy="242670"/>
          </a:xfrm>
          <a:prstGeom prst="round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ja-JP" altLang="en-US" sz="1000" b="1" kern="0">
                <a:solidFill>
                  <a:schemeClr val="tx1"/>
                </a:solidFill>
                <a:latin typeface="+mn-ea"/>
              </a:rPr>
              <a:t>作業効率向上</a:t>
            </a: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96A34284-3EFD-4BE7-A304-998E0D144ECB}"/>
              </a:ext>
            </a:extLst>
          </p:cNvPr>
          <p:cNvSpPr/>
          <p:nvPr/>
        </p:nvSpPr>
        <p:spPr>
          <a:xfrm>
            <a:off x="3472646" y="4952720"/>
            <a:ext cx="3311005" cy="24525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60" name="四角形: 角を丸くする 159">
            <a:extLst>
              <a:ext uri="{FF2B5EF4-FFF2-40B4-BE49-F238E27FC236}">
                <a16:creationId xmlns:a16="http://schemas.microsoft.com/office/drawing/2014/main" id="{A9F5F2FA-85F3-4597-BF53-A0B11522DBC0}"/>
              </a:ext>
            </a:extLst>
          </p:cNvPr>
          <p:cNvSpPr/>
          <p:nvPr/>
        </p:nvSpPr>
        <p:spPr>
          <a:xfrm>
            <a:off x="3525023" y="5008717"/>
            <a:ext cx="1133708" cy="242670"/>
          </a:xfrm>
          <a:prstGeom prst="round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ja-JP" altLang="en-US" sz="1000" b="1" kern="0">
                <a:solidFill>
                  <a:schemeClr val="tx1"/>
                </a:solidFill>
                <a:latin typeface="+mn-ea"/>
              </a:rPr>
              <a:t>作業効率向上</a:t>
            </a:r>
          </a:p>
        </p:txBody>
      </p:sp>
      <p:pic>
        <p:nvPicPr>
          <p:cNvPr id="161" name="図 160" descr="デスクトップコンピューターの画面&#10;&#10;自動的に生成された説明">
            <a:extLst>
              <a:ext uri="{FF2B5EF4-FFF2-40B4-BE49-F238E27FC236}">
                <a16:creationId xmlns:a16="http://schemas.microsoft.com/office/drawing/2014/main" id="{CD617751-3AD8-43E5-BDDC-A6B1BF0131C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3" y="5497400"/>
            <a:ext cx="3185781" cy="1316347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F739DD89-6CB8-4B7F-9C56-1B9A367F98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78603" y="6033640"/>
            <a:ext cx="1143137" cy="709533"/>
          </a:xfrm>
          <a:prstGeom prst="rect">
            <a:avLst/>
          </a:prstGeom>
        </p:spPr>
      </p:pic>
      <p:pic>
        <p:nvPicPr>
          <p:cNvPr id="163" name="図 162">
            <a:extLst>
              <a:ext uri="{FF2B5EF4-FFF2-40B4-BE49-F238E27FC236}">
                <a16:creationId xmlns:a16="http://schemas.microsoft.com/office/drawing/2014/main" id="{9491C2CE-7619-481E-9FE4-519200CD596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38372" y="5508416"/>
            <a:ext cx="2388078" cy="963440"/>
          </a:xfrm>
          <a:prstGeom prst="rect">
            <a:avLst/>
          </a:prstGeom>
        </p:spPr>
      </p:pic>
      <p:sp>
        <p:nvSpPr>
          <p:cNvPr id="164" name="テキスト ボックス 106">
            <a:extLst>
              <a:ext uri="{FF2B5EF4-FFF2-40B4-BE49-F238E27FC236}">
                <a16:creationId xmlns:a16="http://schemas.microsoft.com/office/drawing/2014/main" id="{B0684B39-096F-47A6-A5BF-93B3CD523883}"/>
              </a:ext>
            </a:extLst>
          </p:cNvPr>
          <p:cNvSpPr txBox="1"/>
          <p:nvPr/>
        </p:nvSpPr>
        <p:spPr>
          <a:xfrm>
            <a:off x="3501876" y="6685442"/>
            <a:ext cx="33529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>
                <a:latin typeface="+mn-ea"/>
              </a:rPr>
              <a:t>✓</a:t>
            </a:r>
            <a:r>
              <a:rPr kumimoji="1" lang="ja-JP" altLang="en-US" sz="1100">
                <a:latin typeface="游ゴシック"/>
                <a:ea typeface="游ゴシック"/>
              </a:rPr>
              <a:t>文字の輪郭がくっきり、よりシャープに</a:t>
            </a:r>
            <a:endParaRPr kumimoji="1" lang="en-US" altLang="ja-JP" sz="1100">
              <a:latin typeface="游ゴシック"/>
              <a:ea typeface="游ゴシック"/>
            </a:endParaRPr>
          </a:p>
          <a:p>
            <a:r>
              <a:rPr lang="ja-JP" altLang="en-US" sz="1100">
                <a:latin typeface="+mn-ea"/>
              </a:rPr>
              <a:t>✓</a:t>
            </a:r>
            <a:r>
              <a:rPr kumimoji="1" lang="ja-JP" altLang="en-US" sz="1100">
                <a:latin typeface="游ゴシック"/>
                <a:ea typeface="游ゴシック"/>
              </a:rPr>
              <a:t>眼精疲労も軽減にも貢献</a:t>
            </a:r>
            <a:endParaRPr lang="en-US" altLang="ja-JP" sz="1100">
              <a:latin typeface="游ゴシック"/>
              <a:ea typeface="游ゴシック"/>
            </a:endParaRPr>
          </a:p>
          <a:p>
            <a:r>
              <a:rPr lang="ja-JP" altLang="en-US" sz="1100">
                <a:latin typeface="+mn-ea"/>
              </a:rPr>
              <a:t>✓</a:t>
            </a:r>
            <a:r>
              <a:rPr kumimoji="1" lang="ja-JP" altLang="en-US" sz="1100">
                <a:latin typeface="游ゴシック"/>
                <a:ea typeface="游ゴシック"/>
              </a:rPr>
              <a:t>作業領域も広がり、</a:t>
            </a:r>
            <a:endParaRPr kumimoji="1" lang="en-US" altLang="ja-JP" sz="1100">
              <a:latin typeface="游ゴシック"/>
              <a:ea typeface="游ゴシック"/>
            </a:endParaRPr>
          </a:p>
          <a:p>
            <a:r>
              <a:rPr kumimoji="1" lang="ja-JP" altLang="en-US" sz="1100">
                <a:latin typeface="游ゴシック"/>
                <a:ea typeface="游ゴシック"/>
              </a:rPr>
              <a:t>　仕事がはかどる最適な</a:t>
            </a:r>
            <a:r>
              <a:rPr kumimoji="1" lang="en-US" altLang="ja-JP" sz="1100">
                <a:latin typeface="游ゴシック"/>
                <a:ea typeface="游ゴシック"/>
              </a:rPr>
              <a:t>PC</a:t>
            </a:r>
            <a:r>
              <a:rPr kumimoji="1" lang="ja-JP" altLang="en-US" sz="1100">
                <a:latin typeface="游ゴシック"/>
                <a:ea typeface="游ゴシック"/>
              </a:rPr>
              <a:t>ワーク環境を構築</a:t>
            </a:r>
            <a:endParaRPr lang="en-US" altLang="ja-JP" sz="1100">
              <a:latin typeface="游ゴシック"/>
              <a:ea typeface="游ゴシック"/>
            </a:endParaRPr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2EAC89D7-705F-4D72-B1D5-EDD91A71A60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5415" y="8044105"/>
            <a:ext cx="963887" cy="1315869"/>
          </a:xfrm>
          <a:prstGeom prst="rect">
            <a:avLst/>
          </a:prstGeom>
        </p:spPr>
      </p:pic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42E900D2-2E5F-4DD3-9EC8-C31FEC926792}"/>
              </a:ext>
            </a:extLst>
          </p:cNvPr>
          <p:cNvCxnSpPr>
            <a:cxnSpLocks/>
          </p:cNvCxnSpPr>
          <p:nvPr/>
        </p:nvCxnSpPr>
        <p:spPr bwMode="auto">
          <a:xfrm flipH="1">
            <a:off x="920630" y="8429661"/>
            <a:ext cx="278417" cy="14765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6DD38395-9C94-413A-8DE9-307FB55F49FA}"/>
              </a:ext>
            </a:extLst>
          </p:cNvPr>
          <p:cNvCxnSpPr>
            <a:cxnSpLocks/>
          </p:cNvCxnSpPr>
          <p:nvPr/>
        </p:nvCxnSpPr>
        <p:spPr bwMode="auto">
          <a:xfrm>
            <a:off x="693375" y="8797502"/>
            <a:ext cx="601687" cy="36302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8" name="直線矢印コネクタ 167">
            <a:extLst>
              <a:ext uri="{FF2B5EF4-FFF2-40B4-BE49-F238E27FC236}">
                <a16:creationId xmlns:a16="http://schemas.microsoft.com/office/drawing/2014/main" id="{F1C3C4EF-5B9B-4BE4-AEB0-5A0A51F1956A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138" y="8433335"/>
            <a:ext cx="380909" cy="33133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oval"/>
          </a:ln>
          <a:effectLst/>
        </p:spPr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BBF49EA1-0ACE-4CAE-AF6B-75C57534CE6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69310" y="8180954"/>
            <a:ext cx="367702" cy="38184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B6B9557-2B9E-4237-BBE0-02A0D2B73E1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45567" y="8182038"/>
            <a:ext cx="1041822" cy="358274"/>
          </a:xfrm>
          <a:prstGeom prst="rect">
            <a:avLst/>
          </a:prstGeom>
        </p:spPr>
      </p:pic>
      <p:sp>
        <p:nvSpPr>
          <p:cNvPr id="170" name="四角形: 角を丸くする 169">
            <a:extLst>
              <a:ext uri="{FF2B5EF4-FFF2-40B4-BE49-F238E27FC236}">
                <a16:creationId xmlns:a16="http://schemas.microsoft.com/office/drawing/2014/main" id="{6CF4E506-CA23-4A7D-A487-C30B92531CEC}"/>
              </a:ext>
            </a:extLst>
          </p:cNvPr>
          <p:cNvSpPr/>
          <p:nvPr/>
        </p:nvSpPr>
        <p:spPr bwMode="auto">
          <a:xfrm>
            <a:off x="4241789" y="5072950"/>
            <a:ext cx="2961720" cy="37997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4K</a:t>
            </a:r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で文字もなめらか</a:t>
            </a:r>
            <a:endParaRPr lang="en-US" altLang="ja-JP" sz="16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作業領域も拡大</a:t>
            </a:r>
            <a:endParaRPr lang="en-US" altLang="ja-JP" sz="16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674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E2BCE1-4BCE-4C65-9576-FE4AFC1F697A}"/>
              </a:ext>
            </a:extLst>
          </p:cNvPr>
          <p:cNvSpPr txBox="1"/>
          <p:nvPr/>
        </p:nvSpPr>
        <p:spPr>
          <a:xfrm>
            <a:off x="37400" y="5937266"/>
            <a:ext cx="204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■</a:t>
            </a:r>
            <a:r>
              <a:rPr kumimoji="1" lang="en-US" altLang="ja-JP" sz="1400" b="1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EIZO</a:t>
            </a:r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モニターの特徴</a:t>
            </a:r>
            <a:endParaRPr kumimoji="1" lang="en-US" altLang="ja-JP" sz="1400" b="1">
              <a:solidFill>
                <a:schemeClr val="accent6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55BC8B-2F0B-4464-A406-12E2AA9FCB97}"/>
              </a:ext>
            </a:extLst>
          </p:cNvPr>
          <p:cNvSpPr txBox="1"/>
          <p:nvPr/>
        </p:nvSpPr>
        <p:spPr>
          <a:xfrm>
            <a:off x="40557" y="147953"/>
            <a:ext cx="4142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デスク環境を変える多彩な機能　　</a:t>
            </a:r>
            <a:endParaRPr lang="en-US" altLang="ja-JP" sz="2000" b="1" i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226" name="グループ化 225">
            <a:extLst>
              <a:ext uri="{FF2B5EF4-FFF2-40B4-BE49-F238E27FC236}">
                <a16:creationId xmlns:a16="http://schemas.microsoft.com/office/drawing/2014/main" id="{B2CBB680-0462-4BC7-AB7D-EB9B00D5FAAB}"/>
              </a:ext>
            </a:extLst>
          </p:cNvPr>
          <p:cNvGrpSpPr/>
          <p:nvPr/>
        </p:nvGrpSpPr>
        <p:grpSpPr>
          <a:xfrm>
            <a:off x="89547" y="6538884"/>
            <a:ext cx="3160007" cy="1261068"/>
            <a:chOff x="-85184" y="8058890"/>
            <a:chExt cx="3251062" cy="1261068"/>
          </a:xfrm>
        </p:grpSpPr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29B6345-B7CC-486D-B38C-372B9C88CF65}"/>
                </a:ext>
              </a:extLst>
            </p:cNvPr>
            <p:cNvSpPr txBox="1"/>
            <p:nvPr/>
          </p:nvSpPr>
          <p:spPr>
            <a:xfrm>
              <a:off x="-85184" y="8419712"/>
              <a:ext cx="2683567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ja-JP" altLang="en-US" sz="105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✓修理時は代替品を先にお送りします。</a:t>
              </a:r>
              <a:endParaRPr lang="en-US" altLang="ja-JP" sz="105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chemeClr val="accent1"/>
                </a:buClr>
              </a:pPr>
              <a:r>
                <a:rPr lang="ja-JP" altLang="en-US" sz="105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✓不良品の返送費用はかかりません。</a:t>
              </a:r>
              <a:endParaRPr lang="en-US" altLang="ja-JP" sz="105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chemeClr val="accent1"/>
                </a:buClr>
              </a:pPr>
              <a:r>
                <a:rPr lang="ja-JP" altLang="en-US" sz="105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✓修理費用は無償。</a:t>
              </a:r>
              <a:endParaRPr lang="en-US" altLang="ja-JP" sz="105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chemeClr val="accent1"/>
                </a:buClr>
              </a:pPr>
              <a:r>
                <a:rPr lang="ja-JP" altLang="en-US" sz="105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✓常時輝点がない液晶パネルを使用。</a:t>
              </a:r>
              <a:endParaRPr lang="en-US" altLang="ja-JP" sz="105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chemeClr val="accent1"/>
                </a:buClr>
              </a:pPr>
              <a:r>
                <a:rPr lang="en-US" altLang="ja-JP" sz="105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  </a:t>
              </a:r>
              <a:r>
                <a:rPr lang="ja-JP" altLang="en-US" sz="105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（</a:t>
              </a:r>
              <a:r>
                <a:rPr lang="en-US" altLang="ja-JP" sz="105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6</a:t>
              </a:r>
              <a:r>
                <a:rPr lang="ja-JP" altLang="en-US" sz="105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ヵ月の無輝点保証）</a:t>
              </a:r>
              <a:endParaRPr lang="en-US" altLang="ja-JP" sz="105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</p:txBody>
        </p:sp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8DB63DC5-31BB-4782-8676-CE919269C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904" y="8058890"/>
              <a:ext cx="486663" cy="324068"/>
            </a:xfrm>
            <a:prstGeom prst="rect">
              <a:avLst/>
            </a:prstGeom>
          </p:spPr>
        </p:pic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5A753133-D906-4C35-ADBC-079DFFB8B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869" y="8792098"/>
              <a:ext cx="513324" cy="50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0C89F0CC-EAD9-40E2-BAE9-2E738A99044E}"/>
                </a:ext>
              </a:extLst>
            </p:cNvPr>
            <p:cNvSpPr txBox="1"/>
            <p:nvPr/>
          </p:nvSpPr>
          <p:spPr>
            <a:xfrm>
              <a:off x="449328" y="8089806"/>
              <a:ext cx="27165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>
                  <a:solidFill>
                    <a:schemeClr val="accent6">
                      <a:lumMod val="50000"/>
                    </a:schemeClr>
                  </a:solidFill>
                  <a:latin typeface="+mn-ea"/>
                  <a:cs typeface="メイリオ" panose="020B0604030504040204" pitchFamily="50" charset="-128"/>
                </a:rPr>
                <a:t>標準</a:t>
              </a:r>
              <a:r>
                <a:rPr kumimoji="1" lang="en-US" altLang="ja-JP" sz="1400" b="1">
                  <a:solidFill>
                    <a:schemeClr val="accent6">
                      <a:lumMod val="50000"/>
                    </a:schemeClr>
                  </a:solidFill>
                  <a:latin typeface="+mn-ea"/>
                  <a:cs typeface="メイリオ" panose="020B0604030504040204" pitchFamily="50" charset="-128"/>
                </a:rPr>
                <a:t>5</a:t>
              </a:r>
              <a:r>
                <a:rPr kumimoji="1" lang="ja-JP" altLang="en-US" sz="1400" b="1">
                  <a:solidFill>
                    <a:schemeClr val="accent6">
                      <a:lumMod val="50000"/>
                    </a:schemeClr>
                  </a:solidFill>
                  <a:latin typeface="+mn-ea"/>
                  <a:cs typeface="メイリオ" panose="020B0604030504040204" pitchFamily="50" charset="-128"/>
                </a:rPr>
                <a:t>年保証　安心の保守体制</a:t>
              </a:r>
              <a:endParaRPr kumimoji="1" lang="en-US" altLang="ja-JP" sz="1400" b="1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endParaRPr>
            </a:p>
          </p:txBody>
        </p:sp>
      </p:grpSp>
      <p:sp>
        <p:nvSpPr>
          <p:cNvPr id="220" name="角丸四角形 46">
            <a:extLst>
              <a:ext uri="{FF2B5EF4-FFF2-40B4-BE49-F238E27FC236}">
                <a16:creationId xmlns:a16="http://schemas.microsoft.com/office/drawing/2014/main" id="{A8064348-A4A1-4907-BFD0-05706B7EAA64}"/>
              </a:ext>
            </a:extLst>
          </p:cNvPr>
          <p:cNvSpPr/>
          <p:nvPr/>
        </p:nvSpPr>
        <p:spPr>
          <a:xfrm>
            <a:off x="0" y="9465494"/>
            <a:ext cx="6858000" cy="44007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EIZO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株式会社</a:t>
            </a:r>
            <a:endParaRPr kumimoji="1" lang="en-US" altLang="ja-JP" sz="1100" b="1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graphicFrame>
        <p:nvGraphicFramePr>
          <p:cNvPr id="108" name="表 107">
            <a:extLst>
              <a:ext uri="{FF2B5EF4-FFF2-40B4-BE49-F238E27FC236}">
                <a16:creationId xmlns:a16="http://schemas.microsoft.com/office/drawing/2014/main" id="{7B004EBF-5823-4C5B-BE32-7D8063E7D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95296"/>
              </p:ext>
            </p:extLst>
          </p:nvPr>
        </p:nvGraphicFramePr>
        <p:xfrm>
          <a:off x="3242267" y="6253900"/>
          <a:ext cx="3579385" cy="30156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8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46">
                  <a:extLst>
                    <a:ext uri="{9D8B030D-6E8A-4147-A177-3AD203B41FA5}">
                      <a16:colId xmlns:a16="http://schemas.microsoft.com/office/drawing/2014/main" val="3718582322"/>
                    </a:ext>
                  </a:extLst>
                </a:gridCol>
                <a:gridCol w="1344488">
                  <a:extLst>
                    <a:ext uri="{9D8B030D-6E8A-4147-A177-3AD203B41FA5}">
                      <a16:colId xmlns:a16="http://schemas.microsoft.com/office/drawing/2014/main" val="4167771297"/>
                    </a:ext>
                  </a:extLst>
                </a:gridCol>
              </a:tblGrid>
              <a:tr h="309047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EV2740X-BK/-WT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EV3240X-BK/-WT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EV3240X-BK/-WT</a:t>
                      </a:r>
                      <a:endParaRPr kumimoji="1" lang="ja-JP" altLang="en-US" sz="1100" b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+mn-ea"/>
                          <a:ea typeface="+mn-ea"/>
                        </a:rPr>
                        <a:t>サイズ</a:t>
                      </a:r>
                      <a:endParaRPr kumimoji="1" lang="ja-JP" altLang="en-US" sz="7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>
                          <a:latin typeface="+mn-ea"/>
                          <a:ea typeface="+mn-ea"/>
                        </a:rPr>
                        <a:t>27.0</a:t>
                      </a:r>
                      <a:r>
                        <a:rPr kumimoji="1" lang="ja-JP" altLang="en-US" sz="800">
                          <a:latin typeface="+mn-ea"/>
                          <a:ea typeface="+mn-ea"/>
                        </a:rPr>
                        <a:t>型ワイド</a:t>
                      </a:r>
                      <a:endParaRPr kumimoji="1" lang="en-US" altLang="ja-JP" sz="8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31.5</a:t>
                      </a:r>
                      <a:r>
                        <a:rPr kumimoji="1" lang="ja-JP" altLang="en-US" sz="80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型ワイド</a:t>
                      </a:r>
                      <a:endParaRPr kumimoji="1" lang="en-US" altLang="ja-JP" sz="8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sz="80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31.5</a:t>
                      </a:r>
                      <a:r>
                        <a:rPr kumimoji="1" lang="ja-JP" altLang="en-US" sz="80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型ワイド</a:t>
                      </a:r>
                      <a:endParaRPr kumimoji="1" lang="en-US" altLang="ja-JP" sz="8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+mn-ea"/>
                          <a:ea typeface="+mn-ea"/>
                        </a:rPr>
                        <a:t>解像度</a:t>
                      </a:r>
                      <a:endParaRPr kumimoji="1" lang="ja-JP" altLang="en-US" sz="7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3840×2160</a:t>
                      </a:r>
                      <a:r>
                        <a:rPr kumimoji="1" lang="ja-JP" altLang="en-US" sz="80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(16:9 / UHD 4K)</a:t>
                      </a:r>
                      <a:endParaRPr kumimoji="1" lang="ja-JP" altLang="en-US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+mn-ea"/>
                          <a:ea typeface="+mn-ea"/>
                        </a:rPr>
                        <a:t>入力端子</a:t>
                      </a:r>
                      <a:endParaRPr kumimoji="1" lang="ja-JP" altLang="en-US" sz="7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USB</a:t>
                      </a:r>
                      <a:r>
                        <a:rPr kumimoji="1" lang="ja-JP" altLang="en-US" sz="8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Type-C</a:t>
                      </a:r>
                      <a:r>
                        <a:rPr kumimoji="1" lang="ja-JP" altLang="en-US" sz="8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8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HDMI / DisplayPort</a:t>
                      </a:r>
                      <a:endParaRPr kumimoji="1" lang="en-US" altLang="ja-JP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USB</a:t>
                      </a:r>
                      <a:r>
                        <a:rPr kumimoji="1" lang="ja-JP" altLang="en-US" sz="70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ハブ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USB 3.1 Gen 1: Type-A×3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USB 3.1 Gen 1:Type-C</a:t>
                      </a:r>
                      <a:endParaRPr kumimoji="1" lang="ja-JP" altLang="en-US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031810"/>
                  </a:ext>
                </a:extLst>
              </a:tr>
              <a:tr h="3999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+mn-ea"/>
                          <a:ea typeface="+mn-ea"/>
                        </a:rPr>
                        <a:t>付属</a:t>
                      </a:r>
                      <a:endParaRPr kumimoji="1" lang="en-US" altLang="ja-JP" sz="7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700">
                          <a:latin typeface="+mn-ea"/>
                          <a:ea typeface="+mn-ea"/>
                        </a:rPr>
                        <a:t>ケーブル</a:t>
                      </a:r>
                      <a:endParaRPr kumimoji="1" lang="ja-JP" altLang="en-US" sz="7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USB Type-C</a:t>
                      </a:r>
                      <a:r>
                        <a:rPr kumimoji="1" lang="ja-JP" altLang="en-US" sz="80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1.5m</a:t>
                      </a:r>
                      <a:r>
                        <a:rPr kumimoji="1" lang="ja-JP" altLang="en-US" sz="8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80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DisplayPort</a:t>
                      </a:r>
                      <a:r>
                        <a:rPr kumimoji="1" lang="ja-JP" altLang="en-US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2m</a:t>
                      </a:r>
                      <a:r>
                        <a:rPr kumimoji="1" lang="ja-JP" altLang="en-US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727133"/>
                  </a:ext>
                </a:extLst>
              </a:tr>
              <a:tr h="281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+mn-ea"/>
                          <a:ea typeface="+mn-ea"/>
                        </a:rPr>
                        <a:t>標準</a:t>
                      </a:r>
                      <a:endParaRPr kumimoji="1" lang="en-US" altLang="ja-JP" sz="7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700">
                          <a:latin typeface="+mn-ea"/>
                          <a:ea typeface="+mn-ea"/>
                        </a:rPr>
                        <a:t>消費電力</a:t>
                      </a:r>
                      <a:endParaRPr kumimoji="1" lang="ja-JP" altLang="en-US" sz="7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16W</a:t>
                      </a:r>
                      <a:endParaRPr kumimoji="1" lang="ja-JP" altLang="en-US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18W</a:t>
                      </a:r>
                      <a:endParaRPr kumimoji="1" lang="ja-JP" altLang="en-US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39369"/>
                  </a:ext>
                </a:extLst>
              </a:tr>
              <a:tr h="4544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+mn-ea"/>
                          <a:ea typeface="+mn-ea"/>
                        </a:rPr>
                        <a:t>サイズ</a:t>
                      </a:r>
                      <a:endParaRPr kumimoji="1" lang="en-US" altLang="ja-JP" sz="7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60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600">
                          <a:latin typeface="+mn-ea"/>
                          <a:ea typeface="+mn-ea"/>
                        </a:rPr>
                        <a:t>W×H×D</a:t>
                      </a:r>
                      <a:r>
                        <a:rPr kumimoji="1" lang="ja-JP" altLang="en-US" sz="600">
                          <a:latin typeface="+mn-ea"/>
                          <a:ea typeface="+mn-ea"/>
                        </a:rPr>
                        <a:t>）ｍｍ</a:t>
                      </a:r>
                      <a:endParaRPr kumimoji="1" lang="ja-JP" altLang="en-US" sz="6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611.6 x 370.8 - 565.4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x 242-250.1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712.2 x 427.3 - 622.2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effectLst/>
                          <a:latin typeface="+mn-ea"/>
                          <a:ea typeface="+mn-ea"/>
                        </a:rPr>
                        <a:t> x 242.4-250.7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152684"/>
                  </a:ext>
                </a:extLst>
              </a:tr>
              <a:tr h="37678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スタンド</a:t>
                      </a:r>
                      <a:endParaRPr kumimoji="1" lang="en-US" altLang="ja-JP" sz="7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稼働域</a:t>
                      </a:r>
                      <a:endParaRPr kumimoji="1" lang="en-US" altLang="ja-JP" sz="700"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昇降</a:t>
                      </a: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195mm / </a:t>
                      </a:r>
                      <a:r>
                        <a:rPr kumimoji="1" lang="ja-JP" altLang="en-US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ﾁﾙﾄ上</a:t>
                      </a: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35° </a:t>
                      </a:r>
                      <a:r>
                        <a:rPr kumimoji="1" lang="ja-JP" altLang="en-US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下</a:t>
                      </a: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5°/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ｽｳｨｰﾍﾞﾙ</a:t>
                      </a: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90°</a:t>
                      </a:r>
                      <a:r>
                        <a:rPr kumimoji="1" lang="ja-JP" altLang="en-US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/ </a:t>
                      </a:r>
                      <a:r>
                        <a:rPr kumimoji="1" lang="ja-JP" altLang="en-US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縦回転左右</a:t>
                      </a:r>
                      <a:r>
                        <a:rPr kumimoji="1" lang="en-US" altLang="ja-JP" sz="800" b="0">
                          <a:effectLst/>
                          <a:latin typeface="+mn-ea"/>
                          <a:ea typeface="+mn-ea"/>
                          <a:cs typeface="メイリオ" panose="020B0604030504040204" pitchFamily="50" charset="-128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>
                        <a:effectLst/>
                        <a:latin typeface="+mn-ea"/>
                        <a:ea typeface="+mn-ea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014596"/>
                  </a:ext>
                </a:extLst>
              </a:tr>
            </a:tbl>
          </a:graphicData>
        </a:graphic>
      </p:graphicFrame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110F3BC-4F6D-4F1E-B5A9-FCD1FF1EE52D}"/>
              </a:ext>
            </a:extLst>
          </p:cNvPr>
          <p:cNvCxnSpPr/>
          <p:nvPr/>
        </p:nvCxnSpPr>
        <p:spPr>
          <a:xfrm>
            <a:off x="15902" y="5915616"/>
            <a:ext cx="681303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95DB96A4-3136-4B3D-B3A4-B59582773497}"/>
              </a:ext>
            </a:extLst>
          </p:cNvPr>
          <p:cNvSpPr/>
          <p:nvPr/>
        </p:nvSpPr>
        <p:spPr>
          <a:xfrm>
            <a:off x="47715" y="694377"/>
            <a:ext cx="3336358" cy="25341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8E92A74F-146A-4D9B-8910-04C429F7DD34}"/>
              </a:ext>
            </a:extLst>
          </p:cNvPr>
          <p:cNvSpPr/>
          <p:nvPr/>
        </p:nvSpPr>
        <p:spPr bwMode="auto">
          <a:xfrm>
            <a:off x="360664" y="787757"/>
            <a:ext cx="2961720" cy="40776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スタンド昇降幅が大きく</a:t>
            </a:r>
            <a:endParaRPr lang="en-US" altLang="ja-JP" sz="14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 algn="r"/>
            <a:r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ノート</a:t>
            </a:r>
            <a:r>
              <a:rPr lang="en-US" altLang="ja-JP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PC</a:t>
            </a:r>
            <a:r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とのタテ</a:t>
            </a:r>
            <a:r>
              <a:rPr lang="en-US" altLang="ja-JP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面使いもラクに</a:t>
            </a:r>
            <a:endParaRPr lang="en-US" altLang="ja-JP" sz="14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7106E49C-3365-4326-9586-E564F1BF05C4}"/>
              </a:ext>
            </a:extLst>
          </p:cNvPr>
          <p:cNvSpPr txBox="1"/>
          <p:nvPr/>
        </p:nvSpPr>
        <p:spPr>
          <a:xfrm>
            <a:off x="172328" y="2811078"/>
            <a:ext cx="3191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>
                <a:latin typeface="+mn-ea"/>
              </a:rPr>
              <a:t>昇降幅が大きいから、ノート</a:t>
            </a:r>
            <a:r>
              <a:rPr kumimoji="1" lang="en-US" altLang="ja-JP" sz="1100">
                <a:latin typeface="+mn-ea"/>
              </a:rPr>
              <a:t>PC</a:t>
            </a:r>
            <a:r>
              <a:rPr kumimoji="1" lang="ja-JP" altLang="en-US" sz="1100">
                <a:latin typeface="+mn-ea"/>
              </a:rPr>
              <a:t>も使いやすい</a:t>
            </a:r>
            <a:endParaRPr kumimoji="1" lang="en-US" altLang="ja-JP" sz="1100">
              <a:latin typeface="+mn-ea"/>
            </a:endParaRPr>
          </a:p>
          <a:p>
            <a:r>
              <a:rPr kumimoji="1" lang="ja-JP" altLang="en-US" sz="1100">
                <a:latin typeface="+mn-ea"/>
              </a:rPr>
              <a:t>角度でモニターの下にすっきり収まる</a:t>
            </a:r>
            <a:endParaRPr kumimoji="1" lang="en-US" altLang="ja-JP" sz="1100">
              <a:latin typeface="+mn-ea"/>
            </a:endParaRPr>
          </a:p>
        </p:txBody>
      </p:sp>
      <p:sp>
        <p:nvSpPr>
          <p:cNvPr id="121" name="四角形: 角を丸くする 120">
            <a:extLst>
              <a:ext uri="{FF2B5EF4-FFF2-40B4-BE49-F238E27FC236}">
                <a16:creationId xmlns:a16="http://schemas.microsoft.com/office/drawing/2014/main" id="{E57C7676-4F9C-44BB-9E91-DBF8A6CF0692}"/>
              </a:ext>
            </a:extLst>
          </p:cNvPr>
          <p:cNvSpPr/>
          <p:nvPr/>
        </p:nvSpPr>
        <p:spPr bwMode="auto">
          <a:xfrm>
            <a:off x="2941800" y="3060740"/>
            <a:ext cx="1857369" cy="40776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ja-JP" sz="1200" b="1" i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D7BB7D58-CCFE-4BAF-ABAC-336E07AB4903}"/>
              </a:ext>
            </a:extLst>
          </p:cNvPr>
          <p:cNvSpPr txBox="1"/>
          <p:nvPr/>
        </p:nvSpPr>
        <p:spPr>
          <a:xfrm>
            <a:off x="1581249" y="2339359"/>
            <a:ext cx="1736505" cy="484748"/>
          </a:xfrm>
          <a:prstGeom prst="rect">
            <a:avLst/>
          </a:prstGeom>
          <a:solidFill>
            <a:srgbClr val="FFFFFF">
              <a:alpha val="70000"/>
            </a:srgb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850" i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表示最下部までの高さ（最大）</a:t>
            </a:r>
            <a:endParaRPr lang="en-US" altLang="ja-JP" sz="850" i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en-US" altLang="ja-JP" sz="850" i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EV2740X</a:t>
            </a:r>
            <a:r>
              <a:rPr lang="ja-JP" altLang="en-US" sz="850" i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：</a:t>
            </a:r>
            <a:r>
              <a:rPr lang="en-US" altLang="ja-JP" sz="85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222.4mm</a:t>
            </a:r>
          </a:p>
          <a:p>
            <a:r>
              <a:rPr lang="en-US" altLang="ja-JP" sz="850" i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EV</a:t>
            </a:r>
            <a:r>
              <a:rPr lang="en-US" altLang="ja-JP" sz="85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3240X</a:t>
            </a:r>
            <a:r>
              <a:rPr lang="ja-JP" altLang="en-US" sz="850" i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：</a:t>
            </a:r>
            <a:r>
              <a:rPr lang="en-US" altLang="ja-JP" sz="85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222.7mm</a:t>
            </a:r>
          </a:p>
        </p:txBody>
      </p:sp>
      <p:sp>
        <p:nvSpPr>
          <p:cNvPr id="159" name="四角形: 角を丸くする 158">
            <a:extLst>
              <a:ext uri="{FF2B5EF4-FFF2-40B4-BE49-F238E27FC236}">
                <a16:creationId xmlns:a16="http://schemas.microsoft.com/office/drawing/2014/main" id="{73493B26-E7CB-4C5E-A6F4-729B906D2071}"/>
              </a:ext>
            </a:extLst>
          </p:cNvPr>
          <p:cNvSpPr/>
          <p:nvPr/>
        </p:nvSpPr>
        <p:spPr bwMode="auto">
          <a:xfrm>
            <a:off x="1191298" y="3340797"/>
            <a:ext cx="2961720" cy="40776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600" b="1">
                <a:solidFill>
                  <a:schemeClr val="accent6">
                    <a:lumMod val="50000"/>
                  </a:schemeClr>
                </a:solidFill>
                <a:latin typeface="+mn-ea"/>
              </a:rPr>
              <a:t>多彩なサステナブル仕様をご用意</a:t>
            </a:r>
            <a:endParaRPr lang="en-US" altLang="ja-JP" sz="1600" b="1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9E91CDD-8FA2-4255-AF7B-0146718F7ECC}"/>
              </a:ext>
            </a:extLst>
          </p:cNvPr>
          <p:cNvSpPr/>
          <p:nvPr/>
        </p:nvSpPr>
        <p:spPr>
          <a:xfrm>
            <a:off x="47715" y="3294324"/>
            <a:ext cx="6761190" cy="25491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22E9CB59-ECC3-45BF-9408-89EDBAA0B724}"/>
              </a:ext>
            </a:extLst>
          </p:cNvPr>
          <p:cNvSpPr/>
          <p:nvPr/>
        </p:nvSpPr>
        <p:spPr>
          <a:xfrm>
            <a:off x="3439249" y="695655"/>
            <a:ext cx="3369657" cy="25329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C824CFC7-BFB6-427D-B820-5E9260C65433}"/>
              </a:ext>
            </a:extLst>
          </p:cNvPr>
          <p:cNvSpPr txBox="1"/>
          <p:nvPr/>
        </p:nvSpPr>
        <p:spPr>
          <a:xfrm>
            <a:off x="4510419" y="702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消費電力低減</a:t>
            </a:r>
            <a:endParaRPr kumimoji="1" lang="en-US" altLang="ja-JP" sz="1400" b="1">
              <a:solidFill>
                <a:schemeClr val="accent6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  <a:p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環境にも目にも優しい</a:t>
            </a:r>
          </a:p>
        </p:txBody>
      </p:sp>
      <p:sp>
        <p:nvSpPr>
          <p:cNvPr id="189" name="四角形: 角を丸くする 188">
            <a:extLst>
              <a:ext uri="{FF2B5EF4-FFF2-40B4-BE49-F238E27FC236}">
                <a16:creationId xmlns:a16="http://schemas.microsoft.com/office/drawing/2014/main" id="{97B34B46-1BAC-428F-9929-9D3E1959DFA2}"/>
              </a:ext>
            </a:extLst>
          </p:cNvPr>
          <p:cNvSpPr/>
          <p:nvPr/>
        </p:nvSpPr>
        <p:spPr>
          <a:xfrm>
            <a:off x="90301" y="753358"/>
            <a:ext cx="1036941" cy="23813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900" b="1" kern="0">
                <a:solidFill>
                  <a:schemeClr val="tx1"/>
                </a:solidFill>
                <a:latin typeface="+mn-ea"/>
              </a:rPr>
              <a:t>空間をデザイン</a:t>
            </a:r>
          </a:p>
        </p:txBody>
      </p:sp>
      <p:sp>
        <p:nvSpPr>
          <p:cNvPr id="190" name="四角形: 角を丸くする 189">
            <a:extLst>
              <a:ext uri="{FF2B5EF4-FFF2-40B4-BE49-F238E27FC236}">
                <a16:creationId xmlns:a16="http://schemas.microsoft.com/office/drawing/2014/main" id="{B8A953E1-BD32-408D-96C1-5500EAA8FA89}"/>
              </a:ext>
            </a:extLst>
          </p:cNvPr>
          <p:cNvSpPr/>
          <p:nvPr/>
        </p:nvSpPr>
        <p:spPr>
          <a:xfrm>
            <a:off x="3522905" y="964321"/>
            <a:ext cx="1019773" cy="186834"/>
          </a:xfrm>
          <a:prstGeom prst="roundRect">
            <a:avLst/>
          </a:prstGeom>
          <a:solidFill>
            <a:srgbClr val="E5F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900" b="1" kern="0">
                <a:solidFill>
                  <a:schemeClr val="tx1"/>
                </a:solidFill>
                <a:latin typeface="+mn-ea"/>
              </a:rPr>
              <a:t>健康負担の軽減</a:t>
            </a:r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80A89436-CCBF-4DBC-BDE1-8D18B9C2CB16}"/>
              </a:ext>
            </a:extLst>
          </p:cNvPr>
          <p:cNvSpPr/>
          <p:nvPr/>
        </p:nvSpPr>
        <p:spPr>
          <a:xfrm>
            <a:off x="85423" y="6253900"/>
            <a:ext cx="3018157" cy="2258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100" b="1" kern="0">
                <a:solidFill>
                  <a:schemeClr val="tx1"/>
                </a:solidFill>
                <a:latin typeface="+mn-ea"/>
              </a:rPr>
              <a:t>管理コスト削減・環境への配慮</a:t>
            </a:r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C2AE96A6-965F-478A-90EF-D9875FF26C71}"/>
              </a:ext>
            </a:extLst>
          </p:cNvPr>
          <p:cNvSpPr/>
          <p:nvPr/>
        </p:nvSpPr>
        <p:spPr>
          <a:xfrm>
            <a:off x="3522904" y="742637"/>
            <a:ext cx="1019773" cy="187931"/>
          </a:xfrm>
          <a:prstGeom prst="roundRect">
            <a:avLst/>
          </a:prstGeom>
          <a:solidFill>
            <a:srgbClr val="E5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900" b="1" kern="0">
                <a:solidFill>
                  <a:schemeClr val="tx1"/>
                </a:solidFill>
                <a:latin typeface="+mn-ea"/>
              </a:rPr>
              <a:t>環境への配慮</a:t>
            </a:r>
          </a:p>
        </p:txBody>
      </p:sp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EE31D36F-8CEC-4626-BAB7-7AA2667C67E7}"/>
              </a:ext>
            </a:extLst>
          </p:cNvPr>
          <p:cNvSpPr/>
          <p:nvPr/>
        </p:nvSpPr>
        <p:spPr>
          <a:xfrm>
            <a:off x="125915" y="3383335"/>
            <a:ext cx="906778" cy="260422"/>
          </a:xfrm>
          <a:prstGeom prst="roundRect">
            <a:avLst/>
          </a:prstGeom>
          <a:solidFill>
            <a:srgbClr val="E5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900" b="1" kern="0">
                <a:solidFill>
                  <a:schemeClr val="tx1"/>
                </a:solidFill>
                <a:latin typeface="+mn-ea"/>
              </a:rPr>
              <a:t>環境への配慮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56CF5D5-E469-467D-B7A6-7886F0AE039C}"/>
              </a:ext>
            </a:extLst>
          </p:cNvPr>
          <p:cNvGrpSpPr/>
          <p:nvPr/>
        </p:nvGrpSpPr>
        <p:grpSpPr>
          <a:xfrm>
            <a:off x="3653419" y="1181050"/>
            <a:ext cx="2937162" cy="2022575"/>
            <a:chOff x="3653419" y="1181050"/>
            <a:chExt cx="2937162" cy="202257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74B85975-307B-44F8-B5C3-093FC1F62B6C}"/>
                </a:ext>
              </a:extLst>
            </p:cNvPr>
            <p:cNvGrpSpPr/>
            <p:nvPr/>
          </p:nvGrpSpPr>
          <p:grpSpPr>
            <a:xfrm>
              <a:off x="3653419" y="1181050"/>
              <a:ext cx="2875852" cy="2022575"/>
              <a:chOff x="3653419" y="1181050"/>
              <a:chExt cx="2875852" cy="2022575"/>
            </a:xfrm>
          </p:grpSpPr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4CB984E6-ED46-46DD-8208-1D6D03C9E1A2}"/>
                  </a:ext>
                </a:extLst>
              </p:cNvPr>
              <p:cNvGrpSpPr/>
              <p:nvPr/>
            </p:nvGrpSpPr>
            <p:grpSpPr>
              <a:xfrm>
                <a:off x="3653419" y="2292340"/>
                <a:ext cx="2875852" cy="911285"/>
                <a:chOff x="3662380" y="2147221"/>
                <a:chExt cx="2875852" cy="911285"/>
              </a:xfrm>
            </p:grpSpPr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A82BD3D2-8108-4DD3-B606-8A880C37C194}"/>
                    </a:ext>
                  </a:extLst>
                </p:cNvPr>
                <p:cNvSpPr/>
                <p:nvPr/>
              </p:nvSpPr>
              <p:spPr>
                <a:xfrm>
                  <a:off x="3662381" y="2827674"/>
                  <a:ext cx="2031325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900">
                      <a:latin typeface="+mn-ea"/>
                    </a:rPr>
                    <a:t>明るさ自動調整搭載で目にも優しい</a:t>
                  </a:r>
                </a:p>
              </p:txBody>
            </p:sp>
            <p:sp>
              <p:nvSpPr>
                <p:cNvPr id="183" name="Rectangle 91">
                  <a:extLst>
                    <a:ext uri="{FF2B5EF4-FFF2-40B4-BE49-F238E27FC236}">
                      <a16:creationId xmlns:a16="http://schemas.microsoft.com/office/drawing/2014/main" id="{D48C09E4-0E0E-49C4-9E90-A28B38128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2380" y="2147221"/>
                  <a:ext cx="2875852" cy="2308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09" tIns="45705" rIns="91409" bIns="45705">
                  <a:spAutoFit/>
                </a:bodyPr>
                <a:lstStyle/>
                <a:p>
                  <a:pPr>
                    <a:buClr>
                      <a:schemeClr val="accent1"/>
                    </a:buClr>
                  </a:pPr>
                  <a:r>
                    <a:rPr lang="ja-JP" altLang="en-US" sz="900">
                      <a:latin typeface="+mn-ea"/>
                      <a:cs typeface="メイリオ" panose="020B0604030504040204" pitchFamily="50" charset="-128"/>
                    </a:rPr>
                    <a:t>従来機種と比較して、大幅な消費電力低減を実現</a:t>
                  </a:r>
                  <a:endParaRPr lang="en-US" altLang="ja-JP" sz="900">
                    <a:latin typeface="+mn-ea"/>
                    <a:cs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54EC98E1-ED17-4C0A-888A-F271C3195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0838" y="1181050"/>
                <a:ext cx="2641015" cy="1125433"/>
              </a:xfrm>
              <a:prstGeom prst="rect">
                <a:avLst/>
              </a:prstGeom>
            </p:spPr>
          </p:pic>
        </p:grpSp>
        <p:pic>
          <p:nvPicPr>
            <p:cNvPr id="106" name="図 105" descr="テーブル, 屋内, 木製, 机 が含まれている画像&#10;&#10;自動的に生成された説明">
              <a:extLst>
                <a:ext uri="{FF2B5EF4-FFF2-40B4-BE49-F238E27FC236}">
                  <a16:creationId xmlns:a16="http://schemas.microsoft.com/office/drawing/2014/main" id="{76ADBB38-A7E6-46D1-9932-3A7F1022C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147" y="2593682"/>
              <a:ext cx="944434" cy="555549"/>
            </a:xfrm>
            <a:prstGeom prst="rect">
              <a:avLst/>
            </a:prstGeom>
          </p:spPr>
        </p:pic>
        <p:pic>
          <p:nvPicPr>
            <p:cNvPr id="107" name="Picture 4" descr="明るさを自動調整、目にも環境にもやさしい">
              <a:extLst>
                <a:ext uri="{FF2B5EF4-FFF2-40B4-BE49-F238E27FC236}">
                  <a16:creationId xmlns:a16="http://schemas.microsoft.com/office/drawing/2014/main" id="{03465664-0C7D-4FFB-8429-F44B4500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r="7020"/>
            <a:stretch/>
          </p:blipFill>
          <p:spPr bwMode="auto">
            <a:xfrm>
              <a:off x="3704710" y="2646512"/>
              <a:ext cx="1893492" cy="2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F577660E-A167-4AE7-844E-568D3F0326A0}"/>
              </a:ext>
            </a:extLst>
          </p:cNvPr>
          <p:cNvGrpSpPr/>
          <p:nvPr/>
        </p:nvGrpSpPr>
        <p:grpSpPr>
          <a:xfrm>
            <a:off x="38550" y="7880029"/>
            <a:ext cx="3279204" cy="1599435"/>
            <a:chOff x="50449" y="7789106"/>
            <a:chExt cx="3279204" cy="1599435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54EBB1E3-BC25-4A4B-844F-8D36D9A1B4BB}"/>
                </a:ext>
              </a:extLst>
            </p:cNvPr>
            <p:cNvGrpSpPr/>
            <p:nvPr/>
          </p:nvGrpSpPr>
          <p:grpSpPr>
            <a:xfrm>
              <a:off x="50449" y="7789106"/>
              <a:ext cx="3279204" cy="1599435"/>
              <a:chOff x="209844" y="7643967"/>
              <a:chExt cx="3279204" cy="1599435"/>
            </a:xfrm>
          </p:grpSpPr>
          <p:grpSp>
            <p:nvGrpSpPr>
              <p:cNvPr id="224" name="グループ化 223">
                <a:extLst>
                  <a:ext uri="{FF2B5EF4-FFF2-40B4-BE49-F238E27FC236}">
                    <a16:creationId xmlns:a16="http://schemas.microsoft.com/office/drawing/2014/main" id="{C22FBBB4-1173-409D-9CC8-56F9BF7C238E}"/>
                  </a:ext>
                </a:extLst>
              </p:cNvPr>
              <p:cNvGrpSpPr/>
              <p:nvPr/>
            </p:nvGrpSpPr>
            <p:grpSpPr>
              <a:xfrm>
                <a:off x="244818" y="7807279"/>
                <a:ext cx="3244230" cy="1436123"/>
                <a:chOff x="208201" y="6135466"/>
                <a:chExt cx="3690270" cy="1597903"/>
              </a:xfrm>
            </p:grpSpPr>
            <p:sp>
              <p:nvSpPr>
                <p:cNvPr id="91" name="Rectangle 91">
                  <a:extLst>
                    <a:ext uri="{FF2B5EF4-FFF2-40B4-BE49-F238E27FC236}">
                      <a16:creationId xmlns:a16="http://schemas.microsoft.com/office/drawing/2014/main" id="{E7706FFF-5A62-4BCB-AC15-8FC3C8C66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633" y="6167020"/>
                  <a:ext cx="3395838" cy="34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09" tIns="45705" rIns="91409" bIns="45705">
                  <a:spAutoFit/>
                </a:bodyPr>
                <a:lstStyle/>
                <a:p>
                  <a:pPr defTabSz="915211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ja-JP" altLang="en-US" sz="1400" b="1">
                      <a:solidFill>
                        <a:schemeClr val="accent6">
                          <a:lumMod val="50000"/>
                        </a:schemeClr>
                      </a:solidFill>
                      <a:latin typeface="+mn-ea"/>
                      <a:cs typeface="メイリオ" panose="020B0604030504040204" pitchFamily="50" charset="-128"/>
                    </a:rPr>
                    <a:t>どんな環境にも調和するデザイン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3EA8DA3-673A-4782-B771-266BDDCB8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201" y="7476567"/>
                  <a:ext cx="1701483" cy="2568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09" tIns="45705" rIns="91409" bIns="45705">
                  <a:spAutoFit/>
                </a:bodyPr>
                <a:lstStyle/>
                <a:p>
                  <a:pPr defTabSz="915211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ja-JP" altLang="en-US" sz="900">
                      <a:solidFill>
                        <a:schemeClr val="accent6">
                          <a:lumMod val="50000"/>
                        </a:schemeClr>
                      </a:solidFill>
                      <a:latin typeface="+mn-ea"/>
                      <a:cs typeface="メイリオ" panose="020B0604030504040204" pitchFamily="50" charset="-128"/>
                    </a:rPr>
                    <a:t>フレームレスデザイン</a:t>
                  </a:r>
                </a:p>
              </p:txBody>
            </p:sp>
            <p:grpSp>
              <p:nvGrpSpPr>
                <p:cNvPr id="177" name="グループ化 176">
                  <a:extLst>
                    <a:ext uri="{FF2B5EF4-FFF2-40B4-BE49-F238E27FC236}">
                      <a16:creationId xmlns:a16="http://schemas.microsoft.com/office/drawing/2014/main" id="{985007F4-236F-4C12-BD71-19491AA5A90D}"/>
                    </a:ext>
                  </a:extLst>
                </p:cNvPr>
                <p:cNvGrpSpPr/>
                <p:nvPr/>
              </p:nvGrpSpPr>
              <p:grpSpPr>
                <a:xfrm>
                  <a:off x="361305" y="6135466"/>
                  <a:ext cx="255447" cy="347954"/>
                  <a:chOff x="6687113" y="4100644"/>
                  <a:chExt cx="255447" cy="347954"/>
                </a:xfrm>
              </p:grpSpPr>
              <p:sp>
                <p:nvSpPr>
                  <p:cNvPr id="175" name="星: 4 pt 174">
                    <a:extLst>
                      <a:ext uri="{FF2B5EF4-FFF2-40B4-BE49-F238E27FC236}">
                        <a16:creationId xmlns:a16="http://schemas.microsoft.com/office/drawing/2014/main" id="{17C048B6-5549-4211-9A08-FFF5EC2D30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87113" y="4100644"/>
                    <a:ext cx="255447" cy="335047"/>
                  </a:xfrm>
                  <a:prstGeom prst="star4">
                    <a:avLst>
                      <a:gd name="adj" fmla="val 8468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2800" b="1" i="1" u="none" strike="noStrike" cap="none" normalizeH="0" baseline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  <p:sp>
                <p:nvSpPr>
                  <p:cNvPr id="176" name="星: 4 pt 175">
                    <a:extLst>
                      <a:ext uri="{FF2B5EF4-FFF2-40B4-BE49-F238E27FC236}">
                        <a16:creationId xmlns:a16="http://schemas.microsoft.com/office/drawing/2014/main" id="{E0F078C6-65F4-48DC-A150-ADF3A46327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87116" y="4279525"/>
                    <a:ext cx="108742" cy="169073"/>
                  </a:xfrm>
                  <a:prstGeom prst="star4">
                    <a:avLst>
                      <a:gd name="adj" fmla="val 16204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2800" b="1" i="1" u="none" strike="noStrike" cap="none" normalizeH="0" baseline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endParaRPr>
                  </a:p>
                </p:txBody>
              </p:sp>
            </p:grpSp>
          </p:grpSp>
          <p:sp>
            <p:nvSpPr>
              <p:cNvPr id="198" name="四角形: 角を丸くする 197">
                <a:extLst>
                  <a:ext uri="{FF2B5EF4-FFF2-40B4-BE49-F238E27FC236}">
                    <a16:creationId xmlns:a16="http://schemas.microsoft.com/office/drawing/2014/main" id="{A8BC2183-4041-4E14-AF60-064481D2ED0A}"/>
                  </a:ext>
                </a:extLst>
              </p:cNvPr>
              <p:cNvSpPr/>
              <p:nvPr/>
            </p:nvSpPr>
            <p:spPr>
              <a:xfrm>
                <a:off x="209844" y="7643967"/>
                <a:ext cx="1313204" cy="19658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ja-JP" altLang="en-US" sz="1100" b="1" kern="0">
                    <a:solidFill>
                      <a:schemeClr val="accent6">
                        <a:lumMod val="50000"/>
                      </a:schemeClr>
                    </a:solidFill>
                    <a:latin typeface="+mn-ea"/>
                  </a:rPr>
                  <a:t>空間をデザイン</a:t>
                </a:r>
              </a:p>
            </p:txBody>
          </p:sp>
        </p:grpSp>
        <p:pic>
          <p:nvPicPr>
            <p:cNvPr id="27" name="図 26" descr="テーブル, 写真, 座る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20A0A140-B9F1-406B-9784-8BACD0D3E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7" r="35498"/>
            <a:stretch/>
          </p:blipFill>
          <p:spPr>
            <a:xfrm>
              <a:off x="332306" y="8275227"/>
              <a:ext cx="803023" cy="899091"/>
            </a:xfrm>
            <a:prstGeom prst="rect">
              <a:avLst/>
            </a:prstGeom>
          </p:spPr>
        </p:pic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3BEF065F-6CC1-4DEE-9D9C-AF6077B75520}"/>
                </a:ext>
              </a:extLst>
            </p:cNvPr>
            <p:cNvGrpSpPr/>
            <p:nvPr/>
          </p:nvGrpSpPr>
          <p:grpSpPr>
            <a:xfrm>
              <a:off x="1375743" y="8286648"/>
              <a:ext cx="1727837" cy="825754"/>
              <a:chOff x="1921157" y="4819160"/>
              <a:chExt cx="3452833" cy="1650150"/>
            </a:xfrm>
          </p:grpSpPr>
          <p:pic>
            <p:nvPicPr>
              <p:cNvPr id="30" name="図 29" descr="パソコンの画面&#10;&#10;中程度の精度で自動的に生成された説明">
                <a:extLst>
                  <a:ext uri="{FF2B5EF4-FFF2-40B4-BE49-F238E27FC236}">
                    <a16:creationId xmlns:a16="http://schemas.microsoft.com/office/drawing/2014/main" id="{EC7013B2-5905-41C1-A3B8-C3FA8A0A92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5" r="58642" b="52467"/>
              <a:stretch/>
            </p:blipFill>
            <p:spPr>
              <a:xfrm>
                <a:off x="1921157" y="4862145"/>
                <a:ext cx="1723721" cy="1607165"/>
              </a:xfrm>
              <a:prstGeom prst="rect">
                <a:avLst/>
              </a:prstGeom>
            </p:spPr>
          </p:pic>
          <p:pic>
            <p:nvPicPr>
              <p:cNvPr id="112" name="図 111" descr="パソコンの画面&#10;&#10;中程度の精度で自動的に生成された説明">
                <a:extLst>
                  <a:ext uri="{FF2B5EF4-FFF2-40B4-BE49-F238E27FC236}">
                    <a16:creationId xmlns:a16="http://schemas.microsoft.com/office/drawing/2014/main" id="{8A1D84FC-5D2F-486B-A357-85367BE14D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5" t="51371" r="57803"/>
              <a:stretch/>
            </p:blipFill>
            <p:spPr>
              <a:xfrm>
                <a:off x="3615411" y="4819160"/>
                <a:ext cx="1758579" cy="1644201"/>
              </a:xfrm>
              <a:prstGeom prst="rect">
                <a:avLst/>
              </a:prstGeom>
            </p:spPr>
          </p:pic>
        </p:grp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08B7D929-3B88-4FC7-9081-0535F392D022}"/>
                </a:ext>
              </a:extLst>
            </p:cNvPr>
            <p:cNvSpPr txBox="1"/>
            <p:nvPr/>
          </p:nvSpPr>
          <p:spPr>
            <a:xfrm>
              <a:off x="1485221" y="9152341"/>
              <a:ext cx="173514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ja-JP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筐体色にあわせたケーブル</a:t>
              </a:r>
              <a:endParaRPr lang="ja-JP" altLang="en-US" sz="1600"/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CFEB270C-CA5A-4207-B597-BB1CD1AFA0BE}"/>
              </a:ext>
            </a:extLst>
          </p:cNvPr>
          <p:cNvSpPr txBox="1"/>
          <p:nvPr/>
        </p:nvSpPr>
        <p:spPr>
          <a:xfrm>
            <a:off x="3192901" y="595018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■スペック表</a:t>
            </a:r>
            <a:endParaRPr kumimoji="1" lang="en-US" altLang="ja-JP" sz="1400" b="1">
              <a:solidFill>
                <a:schemeClr val="accent6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AC019700-CCA9-41F5-9158-B8C767A8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39" y="5245803"/>
            <a:ext cx="3130586" cy="6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9" tIns="45705" rIns="91409" bIns="4570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altLang="ja-JP" sz="1200" b="1">
                <a:solidFill>
                  <a:schemeClr val="accent6"/>
                </a:solidFill>
                <a:latin typeface="+mn-ea"/>
                <a:cs typeface="メイリオ" panose="020B0604030504040204" pitchFamily="50" charset="-128"/>
              </a:rPr>
              <a:t>&lt;</a:t>
            </a:r>
            <a:r>
              <a:rPr lang="ja-JP" altLang="en-US" sz="1200" b="1">
                <a:solidFill>
                  <a:schemeClr val="accent6"/>
                </a:solidFill>
                <a:latin typeface="+mn-ea"/>
              </a:rPr>
              <a:t>付属品レス仕様</a:t>
            </a:r>
            <a:r>
              <a:rPr lang="en-US" altLang="ja-JP" sz="1200" b="1">
                <a:solidFill>
                  <a:schemeClr val="accent6"/>
                </a:solidFill>
                <a:latin typeface="+mn-ea"/>
              </a:rPr>
              <a:t>&gt;</a:t>
            </a:r>
            <a:endParaRPr lang="en-US" altLang="ja-JP" sz="1200" b="1">
              <a:latin typeface="+mn-ea"/>
              <a:cs typeface="メイリオ" panose="020B0604030504040204" pitchFamily="50" charset="-128"/>
            </a:endParaRPr>
          </a:p>
          <a:p>
            <a:pPr>
              <a:buClr>
                <a:schemeClr val="accent1"/>
              </a:buClr>
            </a:pPr>
            <a:r>
              <a:rPr lang="ja-JP" altLang="en-US" sz="1050">
                <a:latin typeface="+mn-ea"/>
                <a:cs typeface="メイリオ" panose="020B0604030504040204" pitchFamily="50" charset="-128"/>
              </a:rPr>
              <a:t>✓必要な付属品のみを納品するカスタマイズ対応</a:t>
            </a:r>
            <a:endParaRPr lang="en-US" altLang="ja-JP" sz="1050">
              <a:latin typeface="+mn-ea"/>
              <a:cs typeface="メイリオ" panose="020B0604030504040204" pitchFamily="50" charset="-128"/>
            </a:endParaRPr>
          </a:p>
          <a:p>
            <a:pPr>
              <a:buClr>
                <a:schemeClr val="accent1"/>
              </a:buClr>
            </a:pPr>
            <a:r>
              <a:rPr lang="ja-JP" altLang="en-US" sz="1050">
                <a:latin typeface="+mn-ea"/>
                <a:cs typeface="メイリオ" panose="020B0604030504040204" pitchFamily="50" charset="-128"/>
              </a:rPr>
              <a:t>✓不用品の廃棄を極力削減へ</a:t>
            </a:r>
            <a:endParaRPr lang="en-US" altLang="ja-JP" sz="1050">
              <a:latin typeface="+mn-ea"/>
              <a:cs typeface="メイリオ" panose="020B0604030504040204" pitchFamily="50" charset="-128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1F717047-DBCF-4B01-A0CF-8283547C31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887" y="3696847"/>
            <a:ext cx="3662455" cy="153821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AE69B413-83DE-41B7-9A20-C5C995DFDC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8676" y="3833874"/>
            <a:ext cx="2887976" cy="1341954"/>
          </a:xfrm>
          <a:prstGeom prst="rect">
            <a:avLst/>
          </a:prstGeom>
        </p:spPr>
      </p:pic>
      <p:sp>
        <p:nvSpPr>
          <p:cNvPr id="66" name="Rectangle 91">
            <a:extLst>
              <a:ext uri="{FF2B5EF4-FFF2-40B4-BE49-F238E27FC236}">
                <a16:creationId xmlns:a16="http://schemas.microsoft.com/office/drawing/2014/main" id="{0B30D924-00F0-49E9-BCD9-1A0C190E5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371" y="5241930"/>
            <a:ext cx="2652346" cy="6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9" tIns="45705" rIns="91409" bIns="4570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altLang="ja-JP" sz="1200" b="1">
                <a:solidFill>
                  <a:schemeClr val="accent6"/>
                </a:solidFill>
                <a:latin typeface="+mn-ea"/>
              </a:rPr>
              <a:t>&lt;</a:t>
            </a:r>
            <a:r>
              <a:rPr lang="ja-JP" altLang="en-US" sz="1200" b="1">
                <a:solidFill>
                  <a:schemeClr val="accent6"/>
                </a:solidFill>
                <a:latin typeface="+mn-ea"/>
              </a:rPr>
              <a:t>集合梱包仕様</a:t>
            </a:r>
            <a:r>
              <a:rPr lang="en-US" altLang="ja-JP" sz="1200" b="1">
                <a:solidFill>
                  <a:schemeClr val="accent6"/>
                </a:solidFill>
                <a:latin typeface="+mn-ea"/>
              </a:rPr>
              <a:t>&gt;</a:t>
            </a:r>
            <a:endParaRPr lang="en-US" altLang="ja-JP" sz="1200" b="1">
              <a:latin typeface="+mn-ea"/>
              <a:cs typeface="メイリオ" panose="020B0604030504040204" pitchFamily="50" charset="-128"/>
            </a:endParaRPr>
          </a:p>
          <a:p>
            <a:pPr>
              <a:buClr>
                <a:schemeClr val="accent1"/>
              </a:buClr>
            </a:pPr>
            <a:r>
              <a:rPr lang="ja-JP" altLang="en-US" sz="1050">
                <a:latin typeface="+mn-ea"/>
                <a:cs typeface="メイリオ" panose="020B0604030504040204" pitchFamily="50" charset="-128"/>
              </a:rPr>
              <a:t>✓付属品ありの集合梱包をご用意</a:t>
            </a:r>
            <a:endParaRPr lang="en-US" altLang="ja-JP" sz="1050">
              <a:latin typeface="+mn-ea"/>
              <a:cs typeface="メイリオ" panose="020B0604030504040204" pitchFamily="50" charset="-128"/>
            </a:endParaRPr>
          </a:p>
          <a:p>
            <a:pPr>
              <a:buClr>
                <a:schemeClr val="accent1"/>
              </a:buClr>
            </a:pPr>
            <a:r>
              <a:rPr lang="ja-JP" altLang="en-US" sz="1050">
                <a:latin typeface="+mn-ea"/>
                <a:cs typeface="メイリオ" panose="020B0604030504040204" pitchFamily="50" charset="-128"/>
              </a:rPr>
              <a:t>✓梱包材の廃棄、開梱の手間を削減可能</a:t>
            </a:r>
            <a:endParaRPr lang="en-US" altLang="ja-JP" sz="1050">
              <a:latin typeface="+mn-ea"/>
              <a:cs typeface="メイリオ" panose="020B0604030504040204" pitchFamily="50" charset="-128"/>
            </a:endParaRP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FD54C48F-6C5C-4BF0-B9CB-AFD0C04E2E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361" y="1248616"/>
            <a:ext cx="1360495" cy="1287350"/>
          </a:xfrm>
          <a:prstGeom prst="rect">
            <a:avLst/>
          </a:prstGeom>
        </p:spPr>
      </p:pic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5DBAC5FC-639B-4C47-A4FC-4C0C5C003161}"/>
              </a:ext>
            </a:extLst>
          </p:cNvPr>
          <p:cNvCxnSpPr>
            <a:cxnSpLocks/>
          </p:cNvCxnSpPr>
          <p:nvPr/>
        </p:nvCxnSpPr>
        <p:spPr>
          <a:xfrm flipV="1">
            <a:off x="1198994" y="1924862"/>
            <a:ext cx="1" cy="3600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178B7917-41FD-4792-BD4F-D19C232B07F6}"/>
              </a:ext>
            </a:extLst>
          </p:cNvPr>
          <p:cNvCxnSpPr>
            <a:cxnSpLocks/>
            <a:endCxn id="148" idx="1"/>
          </p:cNvCxnSpPr>
          <p:nvPr/>
        </p:nvCxnSpPr>
        <p:spPr>
          <a:xfrm>
            <a:off x="1191298" y="2059344"/>
            <a:ext cx="389951" cy="52238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426600C-1B70-40DF-99DF-76A32855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75" y="1256167"/>
            <a:ext cx="1339221" cy="10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EC28CA4D-1827-45AF-8DBF-08F8A3CEECB4}"/>
              </a:ext>
            </a:extLst>
          </p:cNvPr>
          <p:cNvSpPr txBox="1"/>
          <p:nvPr/>
        </p:nvSpPr>
        <p:spPr>
          <a:xfrm>
            <a:off x="1757229" y="1328018"/>
            <a:ext cx="587406" cy="184666"/>
          </a:xfrm>
          <a:prstGeom prst="rect">
            <a:avLst/>
          </a:prstGeom>
          <a:solidFill>
            <a:srgbClr val="FFFFFF">
              <a:alpha val="89804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600" i="0">
                <a:solidFill>
                  <a:srgbClr val="0070C0"/>
                </a:solidFill>
                <a:latin typeface="+mn-ea"/>
              </a:rPr>
              <a:t>60°</a:t>
            </a:r>
            <a:r>
              <a:rPr lang="ja-JP" altLang="en-US" sz="600" i="0">
                <a:solidFill>
                  <a:srgbClr val="0070C0"/>
                </a:solidFill>
                <a:latin typeface="+mn-ea"/>
              </a:rPr>
              <a:t>使用時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B70FEBB-A8A1-413A-AB6E-BA3F993D8108}"/>
              </a:ext>
            </a:extLst>
          </p:cNvPr>
          <p:cNvGrpSpPr/>
          <p:nvPr/>
        </p:nvGrpSpPr>
        <p:grpSpPr>
          <a:xfrm>
            <a:off x="3725424" y="33917"/>
            <a:ext cx="3041228" cy="632793"/>
            <a:chOff x="4201639" y="29109"/>
            <a:chExt cx="3041228" cy="632793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AB6D4120-8CB6-423B-A1F9-365FC1E26E21}"/>
                </a:ext>
              </a:extLst>
            </p:cNvPr>
            <p:cNvGrpSpPr/>
            <p:nvPr/>
          </p:nvGrpSpPr>
          <p:grpSpPr>
            <a:xfrm>
              <a:off x="4201639" y="29109"/>
              <a:ext cx="3041228" cy="632793"/>
              <a:chOff x="4201639" y="29109"/>
              <a:chExt cx="3041228" cy="632793"/>
            </a:xfrm>
          </p:grpSpPr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3E9AF5A5-E855-442B-A9A4-BB8267F44635}"/>
                  </a:ext>
                </a:extLst>
              </p:cNvPr>
              <p:cNvSpPr/>
              <p:nvPr/>
            </p:nvSpPr>
            <p:spPr>
              <a:xfrm>
                <a:off x="4201639" y="29109"/>
                <a:ext cx="3041228" cy="632793"/>
              </a:xfrm>
              <a:prstGeom prst="rect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pic>
            <p:nvPicPr>
              <p:cNvPr id="99" name="図 98">
                <a:extLst>
                  <a:ext uri="{FF2B5EF4-FFF2-40B4-BE49-F238E27FC236}">
                    <a16:creationId xmlns:a16="http://schemas.microsoft.com/office/drawing/2014/main" id="{2178F7A7-1117-4E13-843E-6E128CA57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44071" y="101615"/>
                <a:ext cx="532776" cy="514662"/>
              </a:xfrm>
              <a:prstGeom prst="rect">
                <a:avLst/>
              </a:prstGeom>
            </p:spPr>
          </p:pic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461780C-329E-49D9-862D-9B4EA222D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65702" y="87335"/>
              <a:ext cx="1293411" cy="253771"/>
            </a:xfrm>
            <a:prstGeom prst="rect">
              <a:avLst/>
            </a:prstGeom>
          </p:spPr>
        </p:pic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DB2DC5-FA7B-455B-940E-EA2A5ED61A6A}"/>
              </a:ext>
            </a:extLst>
          </p:cNvPr>
          <p:cNvSpPr/>
          <p:nvPr/>
        </p:nvSpPr>
        <p:spPr>
          <a:xfrm>
            <a:off x="4246611" y="347282"/>
            <a:ext cx="157069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00" dirty="0">
                <a:solidFill>
                  <a:srgbClr val="333333"/>
                </a:solidFill>
                <a:latin typeface="+mn-ea"/>
              </a:rPr>
              <a:t>対応機種： </a:t>
            </a:r>
            <a:r>
              <a:rPr lang="en-US" altLang="ja-JP" sz="300" dirty="0">
                <a:solidFill>
                  <a:srgbClr val="333333"/>
                </a:solidFill>
                <a:latin typeface="+mn-ea"/>
              </a:rPr>
              <a:t>iPhone 6s</a:t>
            </a:r>
            <a:r>
              <a:rPr lang="ja-JP" altLang="en-US" sz="300" dirty="0">
                <a:solidFill>
                  <a:srgbClr val="333333"/>
                </a:solidFill>
                <a:latin typeface="+mn-ea"/>
              </a:rPr>
              <a:t>、</a:t>
            </a:r>
            <a:r>
              <a:rPr lang="en-US" altLang="ja-JP" sz="300" dirty="0">
                <a:solidFill>
                  <a:srgbClr val="333333"/>
                </a:solidFill>
                <a:latin typeface="+mn-ea"/>
              </a:rPr>
              <a:t>iPad</a:t>
            </a:r>
            <a:r>
              <a:rPr lang="ja-JP" altLang="en-US" sz="300" dirty="0">
                <a:solidFill>
                  <a:srgbClr val="333333"/>
                </a:solidFill>
                <a:latin typeface="+mn-ea"/>
              </a:rPr>
              <a:t>（第</a:t>
            </a:r>
            <a:r>
              <a:rPr lang="en-US" altLang="ja-JP" sz="300" dirty="0">
                <a:solidFill>
                  <a:srgbClr val="333333"/>
                </a:solidFill>
                <a:latin typeface="+mn-ea"/>
              </a:rPr>
              <a:t>5</a:t>
            </a:r>
            <a:r>
              <a:rPr lang="ja-JP" altLang="en-US" sz="300" dirty="0">
                <a:solidFill>
                  <a:srgbClr val="333333"/>
                </a:solidFill>
                <a:latin typeface="+mn-ea"/>
              </a:rPr>
              <a:t>世代）以降、</a:t>
            </a:r>
            <a:r>
              <a:rPr lang="en-US" altLang="ja-JP" sz="300" dirty="0">
                <a:solidFill>
                  <a:srgbClr val="333333"/>
                </a:solidFill>
                <a:latin typeface="+mn-ea"/>
              </a:rPr>
              <a:t>Android</a:t>
            </a:r>
            <a:r>
              <a:rPr lang="ja-JP" altLang="en-US" sz="300" dirty="0">
                <a:solidFill>
                  <a:srgbClr val="333333"/>
                </a:solidFill>
                <a:latin typeface="+mn-ea"/>
              </a:rPr>
              <a:t>（</a:t>
            </a:r>
            <a:r>
              <a:rPr lang="en-US" altLang="ja-JP" sz="300" dirty="0" err="1">
                <a:solidFill>
                  <a:srgbClr val="333333"/>
                </a:solidFill>
                <a:latin typeface="+mn-ea"/>
              </a:rPr>
              <a:t>ARCore</a:t>
            </a:r>
            <a:r>
              <a:rPr lang="ja-JP" altLang="en-US" sz="300" dirty="0">
                <a:solidFill>
                  <a:srgbClr val="333333"/>
                </a:solidFill>
                <a:latin typeface="+mn-ea"/>
              </a:rPr>
              <a:t>対応端末）</a:t>
            </a:r>
            <a:br>
              <a:rPr lang="ja-JP" altLang="en-US" sz="300" dirty="0">
                <a:latin typeface="+mn-ea"/>
              </a:rPr>
            </a:br>
            <a:r>
              <a:rPr lang="ja-JP" altLang="en-US" sz="300" dirty="0">
                <a:solidFill>
                  <a:srgbClr val="333333"/>
                </a:solidFill>
                <a:latin typeface="+mn-ea"/>
              </a:rPr>
              <a:t>対応ブラウザ： </a:t>
            </a:r>
            <a:r>
              <a:rPr lang="en-US" altLang="ja-JP" sz="300" dirty="0">
                <a:solidFill>
                  <a:srgbClr val="333333"/>
                </a:solidFill>
                <a:latin typeface="+mn-ea"/>
              </a:rPr>
              <a:t>Safari / Chrome</a:t>
            </a:r>
            <a:endParaRPr lang="ja-JP" altLang="en-US" sz="300" dirty="0">
              <a:latin typeface="+mn-ea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3B3B299-B0F5-974B-7EF1-922CC50671BD}"/>
              </a:ext>
            </a:extLst>
          </p:cNvPr>
          <p:cNvGrpSpPr/>
          <p:nvPr/>
        </p:nvGrpSpPr>
        <p:grpSpPr>
          <a:xfrm>
            <a:off x="5712819" y="26673"/>
            <a:ext cx="1102783" cy="622467"/>
            <a:chOff x="5712819" y="26673"/>
            <a:chExt cx="1102783" cy="62246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FC40FCD-135D-1A09-B800-CC6E2A7BF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34981" y="161725"/>
              <a:ext cx="487453" cy="481955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B975859C-0920-52DD-B01C-7DF6016B6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67607" y="163297"/>
              <a:ext cx="477430" cy="485843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4AF7D3A-41BA-B63B-1AD1-CF7BB89E62F3}"/>
                </a:ext>
              </a:extLst>
            </p:cNvPr>
            <p:cNvSpPr/>
            <p:nvPr/>
          </p:nvSpPr>
          <p:spPr>
            <a:xfrm>
              <a:off x="5712819" y="26673"/>
              <a:ext cx="599317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500" b="1" dirty="0">
                  <a:solidFill>
                    <a:srgbClr val="AEDFD2"/>
                  </a:solidFill>
                  <a:latin typeface="+mn-ea"/>
                </a:rPr>
                <a:t>▼</a:t>
              </a:r>
              <a:r>
                <a:rPr lang="en-US" altLang="ja-JP" sz="500" b="1" dirty="0">
                  <a:latin typeface="+mn-ea"/>
                </a:rPr>
                <a:t>EV3240X</a:t>
              </a:r>
              <a:endParaRPr lang="ja-JP" altLang="en-US" sz="500" b="1" dirty="0">
                <a:latin typeface="+mn-ea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6091840-3FE1-AB0F-0E0A-7C795719DA68}"/>
                </a:ext>
              </a:extLst>
            </p:cNvPr>
            <p:cNvSpPr/>
            <p:nvPr/>
          </p:nvSpPr>
          <p:spPr>
            <a:xfrm>
              <a:off x="6216285" y="33073"/>
              <a:ext cx="599317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500" b="1" dirty="0">
                  <a:solidFill>
                    <a:srgbClr val="AEDFD2"/>
                  </a:solidFill>
                  <a:latin typeface="+mn-ea"/>
                </a:rPr>
                <a:t>▼</a:t>
              </a:r>
              <a:r>
                <a:rPr lang="en-US" altLang="ja-JP" sz="500" b="1" dirty="0">
                  <a:latin typeface="+mn-ea"/>
                </a:rPr>
                <a:t>EV2740X</a:t>
              </a:r>
              <a:endParaRPr lang="ja-JP" altLang="en-US" sz="5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87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8D80CA4F49F0143A34B49A5847E7EBB" ma:contentTypeVersion="11" ma:contentTypeDescription="新しいドキュメントを作成します。" ma:contentTypeScope="" ma:versionID="ee556967879c10478e38ab0f8ba1c3a2">
  <xsd:schema xmlns:xsd="http://www.w3.org/2001/XMLSchema" xmlns:xs="http://www.w3.org/2001/XMLSchema" xmlns:p="http://schemas.microsoft.com/office/2006/metadata/properties" xmlns:ns3="e7210ab6-b1ed-451c-b938-5347144e8e6b" xmlns:ns4="4123f6a6-afb4-431f-929b-fdbfcadd0019" targetNamespace="http://schemas.microsoft.com/office/2006/metadata/properties" ma:root="true" ma:fieldsID="562f554da366b330377bfb5f80600232" ns3:_="" ns4:_="">
    <xsd:import namespace="e7210ab6-b1ed-451c-b938-5347144e8e6b"/>
    <xsd:import namespace="4123f6a6-afb4-431f-929b-fdbfcadd00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10ab6-b1ed-451c-b938-5347144e8e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3f6a6-afb4-431f-929b-fdbfcadd0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AB8089-EBCD-4D25-9B17-4D106AF4558A}">
  <ds:schemaRefs>
    <ds:schemaRef ds:uri="4123f6a6-afb4-431f-929b-fdbfcadd0019"/>
    <ds:schemaRef ds:uri="e7210ab6-b1ed-451c-b938-5347144e8e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BBD17C-C3E4-47CC-86F1-F28EAE65B6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306F09-C3B6-4886-83E3-203FA9FE27B1}">
  <ds:schemaRefs>
    <ds:schemaRef ds:uri="4123f6a6-afb4-431f-929b-fdbfcadd0019"/>
    <ds:schemaRef ds:uri="e7210ab6-b1ed-451c-b938-5347144e8e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687</Words>
  <Application>Microsoft Office PowerPoint</Application>
  <PresentationFormat>A4 210 x 297 mm</PresentationFormat>
  <Paragraphs>120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メイリオ</vt:lpstr>
      <vt:lpstr>游ゴシック</vt:lpstr>
      <vt:lpstr>Yu Gothic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EJPB115 Fumi Inakuma</dc:creator>
  <cp:lastModifiedBy>EJPB109 Eri Muramatsu</cp:lastModifiedBy>
  <cp:revision>3</cp:revision>
  <cp:lastPrinted>2023-03-28T00:51:45Z</cp:lastPrinted>
  <dcterms:created xsi:type="dcterms:W3CDTF">2020-06-24T09:12:24Z</dcterms:created>
  <dcterms:modified xsi:type="dcterms:W3CDTF">2023-04-25T08:24:49Z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0x01010078D80CA4F49F0143A34B49A5847E7EBB</vt:lpwstr>
  </property>
</Properties>
</file>