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8"/>
  </p:notesMasterIdLst>
  <p:sldIdLst>
    <p:sldId id="257" r:id="rId6"/>
    <p:sldId id="256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700276-8FFD-4748-6E41-A520855C90C3}" name="田原 由子" initials="田原" userId="S::yoshiko.tahara@motex.co.jp::cb5c8b80-4771-4004-a5af-0f8874efbc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B3F5"/>
    <a:srgbClr val="BDD0DE"/>
    <a:srgbClr val="BAD0DE"/>
    <a:srgbClr val="3F4A5A"/>
    <a:srgbClr val="CFDCEC"/>
    <a:srgbClr val="FC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5B1E5-31DA-4017-B6F2-9AC119AF6D17}" v="1" dt="2023-02-03T06:05:52.290"/>
    <p1510:client id="{36109BF1-8744-4743-BC76-BE9A1A71AFD4}" v="6" dt="2023-02-03T07:44:12.186"/>
    <p1510:client id="{7ACF55E9-6448-4310-AC22-751EA1EA0E8E}" v="3" dt="2023-02-03T05:18:20.112"/>
    <p1510:client id="{E0ECEA89-FE2E-E143-93CF-F72D9CA47752}" v="2" dt="2023-02-03T07:44:00.1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64" d="100"/>
          <a:sy n="64" d="100"/>
        </p:scale>
        <p:origin x="1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0F5CC-3C59-480C-8121-330B6FA1BD25}" type="datetimeFigureOut">
              <a:rPr kumimoji="1" lang="ja-JP" altLang="en-US" smtClean="0"/>
              <a:t>2023/2/23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43000"/>
            <a:ext cx="2133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19EAA-7BF2-417D-9062-45B0EA3843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5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DB7D6CD-1B62-8773-05DA-735DAB0D2A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b="12368"/>
          <a:stretch/>
        </p:blipFill>
        <p:spPr>
          <a:xfrm>
            <a:off x="0" y="0"/>
            <a:ext cx="6858000" cy="6018181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EDF37CC-102B-6CA2-ECC0-B42218052106}"/>
              </a:ext>
            </a:extLst>
          </p:cNvPr>
          <p:cNvSpPr/>
          <p:nvPr userDrawn="1"/>
        </p:nvSpPr>
        <p:spPr>
          <a:xfrm>
            <a:off x="0" y="-42656"/>
            <a:ext cx="6858000" cy="4995655"/>
          </a:xfrm>
          <a:prstGeom prst="rect">
            <a:avLst/>
          </a:prstGeom>
          <a:gradFill flip="none" rotWithShape="1">
            <a:gsLst>
              <a:gs pos="0">
                <a:srgbClr val="BAD0DE"/>
              </a:gs>
              <a:gs pos="70000">
                <a:srgbClr val="BDD0DE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4E4B798-3474-F29B-825A-9208C74FB695}"/>
              </a:ext>
            </a:extLst>
          </p:cNvPr>
          <p:cNvGrpSpPr/>
          <p:nvPr userDrawn="1"/>
        </p:nvGrpSpPr>
        <p:grpSpPr>
          <a:xfrm>
            <a:off x="6179241" y="3948506"/>
            <a:ext cx="524371" cy="524371"/>
            <a:chOff x="1459508" y="4687195"/>
            <a:chExt cx="1048742" cy="1048742"/>
          </a:xfrm>
        </p:grpSpPr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61870B72-3123-98D8-C807-AA8C577F32EF}"/>
                </a:ext>
              </a:extLst>
            </p:cNvPr>
            <p:cNvSpPr/>
            <p:nvPr/>
          </p:nvSpPr>
          <p:spPr>
            <a:xfrm>
              <a:off x="1538883" y="4773099"/>
              <a:ext cx="889992" cy="889992"/>
            </a:xfrm>
            <a:prstGeom prst="ellipse">
              <a:avLst/>
            </a:prstGeom>
            <a:solidFill>
              <a:srgbClr val="14B3F5">
                <a:alpha val="38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A9A82B4D-4C93-091E-7211-B68A8B7D24DC}"/>
                </a:ext>
              </a:extLst>
            </p:cNvPr>
            <p:cNvSpPr/>
            <p:nvPr/>
          </p:nvSpPr>
          <p:spPr>
            <a:xfrm>
              <a:off x="1459508" y="4687195"/>
              <a:ext cx="1048742" cy="104874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A53FC85-67CF-130F-FA81-6C2D9E4DD45D}"/>
              </a:ext>
            </a:extLst>
          </p:cNvPr>
          <p:cNvGrpSpPr/>
          <p:nvPr userDrawn="1"/>
        </p:nvGrpSpPr>
        <p:grpSpPr>
          <a:xfrm>
            <a:off x="161952" y="4260171"/>
            <a:ext cx="524371" cy="524371"/>
            <a:chOff x="1459508" y="4687195"/>
            <a:chExt cx="1048742" cy="1048742"/>
          </a:xfrm>
        </p:grpSpPr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6E7719B5-27F7-1FAA-CA15-2082FCEAB3E4}"/>
                </a:ext>
              </a:extLst>
            </p:cNvPr>
            <p:cNvSpPr/>
            <p:nvPr/>
          </p:nvSpPr>
          <p:spPr>
            <a:xfrm>
              <a:off x="1538883" y="4773099"/>
              <a:ext cx="889992" cy="889992"/>
            </a:xfrm>
            <a:prstGeom prst="ellipse">
              <a:avLst/>
            </a:prstGeom>
            <a:solidFill>
              <a:srgbClr val="14B3F5">
                <a:alpha val="38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7DE27285-D151-2D4A-75AC-57F8A9FA6207}"/>
                </a:ext>
              </a:extLst>
            </p:cNvPr>
            <p:cNvSpPr/>
            <p:nvPr/>
          </p:nvSpPr>
          <p:spPr>
            <a:xfrm>
              <a:off x="1459508" y="4687195"/>
              <a:ext cx="1048742" cy="104874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BFD76BA-7807-4B74-D01A-812888145644}"/>
              </a:ext>
            </a:extLst>
          </p:cNvPr>
          <p:cNvGrpSpPr/>
          <p:nvPr userDrawn="1"/>
        </p:nvGrpSpPr>
        <p:grpSpPr>
          <a:xfrm>
            <a:off x="4452862" y="4991539"/>
            <a:ext cx="590626" cy="590624"/>
            <a:chOff x="1459508" y="4687195"/>
            <a:chExt cx="1048742" cy="1048742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0BADA79E-F8B6-B3A7-792F-1FE2819F78A6}"/>
                </a:ext>
              </a:extLst>
            </p:cNvPr>
            <p:cNvSpPr/>
            <p:nvPr/>
          </p:nvSpPr>
          <p:spPr>
            <a:xfrm>
              <a:off x="1538883" y="4773099"/>
              <a:ext cx="889992" cy="889992"/>
            </a:xfrm>
            <a:prstGeom prst="ellipse">
              <a:avLst/>
            </a:prstGeom>
            <a:solidFill>
              <a:srgbClr val="14B3F5">
                <a:alpha val="7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DB8E8B65-E22D-AC8D-D795-1086C9E1754E}"/>
                </a:ext>
              </a:extLst>
            </p:cNvPr>
            <p:cNvSpPr/>
            <p:nvPr/>
          </p:nvSpPr>
          <p:spPr>
            <a:xfrm>
              <a:off x="1459508" y="4687195"/>
              <a:ext cx="1048742" cy="104874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64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D075AC-5BAF-4660-92F9-9106C112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BC24DF7-6AE3-B3C5-0C47-43DAE1452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4C1E-5816-4314-8EC3-7E9B5FC07C0A}" type="datetimeFigureOut">
              <a:rPr kumimoji="1" lang="ja-JP" altLang="en-US" smtClean="0"/>
              <a:t>2023/2/23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B9A6A22-12B4-273B-B218-64E6C9E87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EB3047-33D9-535A-26A6-3E58D44B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83D0-793A-4EEB-B17B-554F27C0FB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10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4C1E-5816-4314-8EC3-7E9B5FC07C0A}" type="datetimeFigureOut">
              <a:rPr kumimoji="1" lang="ja-JP" altLang="en-US" smtClean="0"/>
              <a:t>2023/2/23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83D0-793A-4EEB-B17B-554F27C0FB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486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emf"/><Relationship Id="rId7" Type="http://schemas.openxmlformats.org/officeDocument/2006/relationships/image" Target="../media/image17.svg"/><Relationship Id="rId2" Type="http://schemas.openxmlformats.org/officeDocument/2006/relationships/hyperlink" Target="mailto:sales@motex.co.j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1.png"/><Relationship Id="rId5" Type="http://schemas.openxmlformats.org/officeDocument/2006/relationships/image" Target="../media/image16.svg"/><Relationship Id="rId10" Type="http://schemas.openxmlformats.org/officeDocument/2006/relationships/image" Target="../media/image20.sv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9BB0EA2-190B-2C3F-9440-E788829E31C6}"/>
              </a:ext>
            </a:extLst>
          </p:cNvPr>
          <p:cNvSpPr txBox="1"/>
          <p:nvPr/>
        </p:nvSpPr>
        <p:spPr>
          <a:xfrm>
            <a:off x="353087" y="7532673"/>
            <a:ext cx="1598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セキュリティリスク</a:t>
            </a:r>
            <a:endParaRPr lang="en-US" altLang="ja-JP" sz="11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AFF2078-48CD-1456-963D-0190EAAC15CF}"/>
              </a:ext>
            </a:extLst>
          </p:cNvPr>
          <p:cNvSpPr/>
          <p:nvPr/>
        </p:nvSpPr>
        <p:spPr>
          <a:xfrm>
            <a:off x="0" y="9525433"/>
            <a:ext cx="6857999" cy="3805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テキスト プレースホルダー 5">
            <a:extLst>
              <a:ext uri="{FF2B5EF4-FFF2-40B4-BE49-F238E27FC236}">
                <a16:creationId xmlns:a16="http://schemas.microsoft.com/office/drawing/2014/main" id="{F86C2BC5-8C46-6578-C170-64A1680EACB6}"/>
              </a:ext>
            </a:extLst>
          </p:cNvPr>
          <p:cNvSpPr txBox="1">
            <a:spLocks/>
          </p:cNvSpPr>
          <p:nvPr/>
        </p:nvSpPr>
        <p:spPr>
          <a:xfrm>
            <a:off x="200108" y="9584088"/>
            <a:ext cx="6461948" cy="36933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ja-JP" altLang="en-US" sz="1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この機会に、</a:t>
            </a:r>
            <a:r>
              <a:rPr lang="en-US" altLang="ja-JP" sz="1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r>
              <a:rPr lang="ja-JP" altLang="en-US" sz="1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資産管理ツールの利用環境を見直してみませんか</a:t>
            </a:r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715D01BF-BF0C-C356-4A05-78EC15545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534081"/>
              </p:ext>
            </p:extLst>
          </p:nvPr>
        </p:nvGraphicFramePr>
        <p:xfrm>
          <a:off x="343849" y="6386894"/>
          <a:ext cx="6197599" cy="9830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2601">
                  <a:extLst>
                    <a:ext uri="{9D8B030D-6E8A-4147-A177-3AD203B41FA5}">
                      <a16:colId xmlns:a16="http://schemas.microsoft.com/office/drawing/2014/main" val="407948161"/>
                    </a:ext>
                  </a:extLst>
                </a:gridCol>
                <a:gridCol w="846135">
                  <a:extLst>
                    <a:ext uri="{9D8B030D-6E8A-4147-A177-3AD203B41FA5}">
                      <a16:colId xmlns:a16="http://schemas.microsoft.com/office/drawing/2014/main" val="158550705"/>
                    </a:ext>
                  </a:extLst>
                </a:gridCol>
                <a:gridCol w="846135">
                  <a:extLst>
                    <a:ext uri="{9D8B030D-6E8A-4147-A177-3AD203B41FA5}">
                      <a16:colId xmlns:a16="http://schemas.microsoft.com/office/drawing/2014/main" val="4039378226"/>
                    </a:ext>
                  </a:extLst>
                </a:gridCol>
                <a:gridCol w="846135">
                  <a:extLst>
                    <a:ext uri="{9D8B030D-6E8A-4147-A177-3AD203B41FA5}">
                      <a16:colId xmlns:a16="http://schemas.microsoft.com/office/drawing/2014/main" val="2949631733"/>
                    </a:ext>
                  </a:extLst>
                </a:gridCol>
                <a:gridCol w="846135">
                  <a:extLst>
                    <a:ext uri="{9D8B030D-6E8A-4147-A177-3AD203B41FA5}">
                      <a16:colId xmlns:a16="http://schemas.microsoft.com/office/drawing/2014/main" val="406059478"/>
                    </a:ext>
                  </a:extLst>
                </a:gridCol>
                <a:gridCol w="846135">
                  <a:extLst>
                    <a:ext uri="{9D8B030D-6E8A-4147-A177-3AD203B41FA5}">
                      <a16:colId xmlns:a16="http://schemas.microsoft.com/office/drawing/2014/main" val="1647920600"/>
                    </a:ext>
                  </a:extLst>
                </a:gridCol>
                <a:gridCol w="234323">
                  <a:extLst>
                    <a:ext uri="{9D8B030D-6E8A-4147-A177-3AD203B41FA5}">
                      <a16:colId xmlns:a16="http://schemas.microsoft.com/office/drawing/2014/main" val="1685938377"/>
                    </a:ext>
                  </a:extLst>
                </a:gridCol>
              </a:tblGrid>
              <a:tr h="276554">
                <a:tc>
                  <a:txBody>
                    <a:bodyPr/>
                    <a:lstStyle/>
                    <a:p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</a:t>
                      </a:r>
                      <a:endParaRPr kumimoji="1" lang="ja-JP" altLang="en-US" sz="1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2022</a:t>
                      </a:r>
                      <a:endParaRPr kumimoji="1" lang="ja-JP" altLang="en-US" sz="1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2023</a:t>
                      </a:r>
                      <a:endParaRPr kumimoji="1" lang="ja-JP" altLang="en-US" sz="1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2024</a:t>
                      </a:r>
                      <a:endParaRPr kumimoji="1" lang="ja-JP" altLang="en-US" sz="1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2025</a:t>
                      </a:r>
                      <a:endParaRPr kumimoji="1" lang="ja-JP" altLang="en-US" sz="1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773107"/>
                  </a:ext>
                </a:extLst>
              </a:tr>
              <a:tr h="685912">
                <a:tc>
                  <a:txBody>
                    <a:bodyPr/>
                    <a:lstStyle/>
                    <a:p>
                      <a:pPr marL="85725" indent="0">
                        <a:lnSpc>
                          <a:spcPts val="1600"/>
                        </a:lnSpc>
                      </a:pPr>
                      <a:r>
                        <a:rPr kumimoji="1" lang="en-US" altLang="ja-JP" sz="1100" b="1">
                          <a:solidFill>
                            <a:srgbClr val="C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Windows</a:t>
                      </a:r>
                      <a:r>
                        <a:rPr kumimoji="1" lang="ja-JP" altLang="en-US" sz="1100" b="1">
                          <a:solidFill>
                            <a:srgbClr val="C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100" b="1">
                          <a:solidFill>
                            <a:srgbClr val="C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Service</a:t>
                      </a:r>
                    </a:p>
                    <a:p>
                      <a:pPr marL="85725" indent="0">
                        <a:lnSpc>
                          <a:spcPts val="1600"/>
                        </a:lnSpc>
                      </a:pPr>
                      <a:r>
                        <a:rPr lang="en-US" altLang="ja-JP" sz="1100" b="1">
                          <a:solidFill>
                            <a:srgbClr val="C00000"/>
                          </a:solidFill>
                          <a:latin typeface="メイリオ"/>
                          <a:ea typeface="メイリオ"/>
                        </a:rPr>
                        <a:t>2012</a:t>
                      </a:r>
                      <a:r>
                        <a:rPr kumimoji="1" lang="en-US" altLang="ja-JP" sz="1100" b="1">
                          <a:solidFill>
                            <a:srgbClr val="C00000"/>
                          </a:solidFill>
                          <a:latin typeface="メイリオ"/>
                          <a:ea typeface="メイリオ"/>
                        </a:rPr>
                        <a:t> / 2012 R2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239564"/>
                  </a:ext>
                </a:extLst>
              </a:tr>
            </a:tbl>
          </a:graphicData>
        </a:graphic>
      </p:graphicFrame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B9AC0DC-21C4-B94F-05B3-6D0AEB7E6746}"/>
              </a:ext>
            </a:extLst>
          </p:cNvPr>
          <p:cNvGrpSpPr/>
          <p:nvPr/>
        </p:nvGrpSpPr>
        <p:grpSpPr>
          <a:xfrm>
            <a:off x="2066925" y="6714017"/>
            <a:ext cx="2566988" cy="587710"/>
            <a:chOff x="2066925" y="8632614"/>
            <a:chExt cx="2566988" cy="587710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158E637A-5E46-F937-B40E-91C33AA09998}"/>
                </a:ext>
              </a:extLst>
            </p:cNvPr>
            <p:cNvSpPr/>
            <p:nvPr/>
          </p:nvSpPr>
          <p:spPr>
            <a:xfrm>
              <a:off x="2066925" y="8740704"/>
              <a:ext cx="2324100" cy="371531"/>
            </a:xfrm>
            <a:prstGeom prst="rect">
              <a:avLst/>
            </a:prstGeom>
            <a:solidFill>
              <a:srgbClr val="CFD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105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2018</a:t>
              </a:r>
              <a:r>
                <a:rPr kumimoji="1" lang="ja-JP" altLang="en-US" sz="105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sz="105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r>
                <a:rPr kumimoji="1" lang="ja-JP" altLang="en-US" sz="105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sz="105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~</a:t>
              </a:r>
              <a:r>
                <a:rPr kumimoji="1" lang="ja-JP" altLang="en-US" sz="105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延長サポート</a:t>
              </a:r>
            </a:p>
          </p:txBody>
        </p:sp>
        <p:sp>
          <p:nvSpPr>
            <p:cNvPr id="8" name="二等辺三角形 7">
              <a:extLst>
                <a:ext uri="{FF2B5EF4-FFF2-40B4-BE49-F238E27FC236}">
                  <a16:creationId xmlns:a16="http://schemas.microsoft.com/office/drawing/2014/main" id="{3B4FD553-C379-E6BE-DD9F-227DDEE6204D}"/>
                </a:ext>
              </a:extLst>
            </p:cNvPr>
            <p:cNvSpPr/>
            <p:nvPr/>
          </p:nvSpPr>
          <p:spPr>
            <a:xfrm rot="5400000">
              <a:off x="4187658" y="8774069"/>
              <a:ext cx="587710" cy="304800"/>
            </a:xfrm>
            <a:prstGeom prst="triangle">
              <a:avLst/>
            </a:prstGeom>
            <a:solidFill>
              <a:srgbClr val="CFD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B92F6E-5F27-AD9A-C393-E5C6C6EA8E85}"/>
              </a:ext>
            </a:extLst>
          </p:cNvPr>
          <p:cNvSpPr txBox="1"/>
          <p:nvPr/>
        </p:nvSpPr>
        <p:spPr>
          <a:xfrm>
            <a:off x="4591051" y="6790383"/>
            <a:ext cx="1833562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sz="11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lang="ja-JP" altLang="en-US" sz="11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1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1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1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1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日終了！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F15A8EC-1BA7-0BE4-FE60-48DD7F6CE678}"/>
              </a:ext>
            </a:extLst>
          </p:cNvPr>
          <p:cNvSpPr/>
          <p:nvPr/>
        </p:nvSpPr>
        <p:spPr>
          <a:xfrm>
            <a:off x="6381751" y="6323168"/>
            <a:ext cx="253010" cy="122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AE74D6-CC81-1C28-CCA6-2E11FF852880}"/>
              </a:ext>
            </a:extLst>
          </p:cNvPr>
          <p:cNvSpPr txBox="1"/>
          <p:nvPr/>
        </p:nvSpPr>
        <p:spPr>
          <a:xfrm>
            <a:off x="2281460" y="7532673"/>
            <a:ext cx="1924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サポート終了によるリスク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35D7C2E-DB8A-91E0-CEF0-2E8748B847EE}"/>
              </a:ext>
            </a:extLst>
          </p:cNvPr>
          <p:cNvSpPr txBox="1"/>
          <p:nvPr/>
        </p:nvSpPr>
        <p:spPr>
          <a:xfrm>
            <a:off x="4421352" y="7532673"/>
            <a:ext cx="1924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ハードウェア故障のリスク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387013B-A30A-B274-756E-0CCD9F3492AA}"/>
              </a:ext>
            </a:extLst>
          </p:cNvPr>
          <p:cNvSpPr txBox="1"/>
          <p:nvPr/>
        </p:nvSpPr>
        <p:spPr>
          <a:xfrm>
            <a:off x="353086" y="8640179"/>
            <a:ext cx="1598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セキュリティパッチ・更新プログラム等が提供されなくなり、脆弱性が発生</a:t>
            </a:r>
            <a:endParaRPr lang="en-US" altLang="ja-JP" sz="9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721B1CC-27B1-B4A6-254C-3971DE3C780A}"/>
              </a:ext>
            </a:extLst>
          </p:cNvPr>
          <p:cNvSpPr/>
          <p:nvPr/>
        </p:nvSpPr>
        <p:spPr>
          <a:xfrm>
            <a:off x="0" y="5808891"/>
            <a:ext cx="6857999" cy="3805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10FE329-C885-6872-D931-4BE93DC02AAB}"/>
              </a:ext>
            </a:extLst>
          </p:cNvPr>
          <p:cNvSpPr txBox="1"/>
          <p:nvPr/>
        </p:nvSpPr>
        <p:spPr>
          <a:xfrm>
            <a:off x="0" y="5878679"/>
            <a:ext cx="6857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サポートの切れたサーバーを利用し続けるにはリスクが伴います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947AC3A-1979-30F4-105B-A98A0A61A1C8}"/>
              </a:ext>
            </a:extLst>
          </p:cNvPr>
          <p:cNvSpPr txBox="1"/>
          <p:nvPr/>
        </p:nvSpPr>
        <p:spPr>
          <a:xfrm>
            <a:off x="2424777" y="8640179"/>
            <a:ext cx="16374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システム障害など発生してもサポートを受けられないため回復できない</a:t>
            </a:r>
            <a:endParaRPr lang="en-US" altLang="ja-JP" sz="9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2B936FF-89A0-B4A3-7898-2282A33BA9ED}"/>
              </a:ext>
            </a:extLst>
          </p:cNvPr>
          <p:cNvSpPr txBox="1"/>
          <p:nvPr/>
        </p:nvSpPr>
        <p:spPr>
          <a:xfrm>
            <a:off x="4591051" y="8640179"/>
            <a:ext cx="163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機器自体の老朽化に伴う故障のリスクが上がる</a:t>
            </a:r>
            <a:endParaRPr lang="en-US" altLang="ja-JP" sz="9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EE57A334-889F-FE67-6358-0AE810FA81BD}"/>
              </a:ext>
            </a:extLst>
          </p:cNvPr>
          <p:cNvGrpSpPr/>
          <p:nvPr/>
        </p:nvGrpSpPr>
        <p:grpSpPr>
          <a:xfrm>
            <a:off x="1449395" y="7937794"/>
            <a:ext cx="301608" cy="301608"/>
            <a:chOff x="1512094" y="7400858"/>
            <a:chExt cx="301608" cy="301608"/>
          </a:xfrm>
        </p:grpSpPr>
        <p:sp>
          <p:nvSpPr>
            <p:cNvPr id="33" name="四角形: 角を丸くする 32">
              <a:extLst>
                <a:ext uri="{FF2B5EF4-FFF2-40B4-BE49-F238E27FC236}">
                  <a16:creationId xmlns:a16="http://schemas.microsoft.com/office/drawing/2014/main" id="{3B5B31FB-01D2-CB03-773C-EAA7DB700352}"/>
                </a:ext>
              </a:extLst>
            </p:cNvPr>
            <p:cNvSpPr/>
            <p:nvPr/>
          </p:nvSpPr>
          <p:spPr>
            <a:xfrm>
              <a:off x="1512094" y="7400858"/>
              <a:ext cx="301608" cy="3016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353CA2A2-8207-E20A-E1CC-67D1261E8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9853" y="7448898"/>
              <a:ext cx="166090" cy="205529"/>
            </a:xfrm>
            <a:prstGeom prst="rect">
              <a:avLst/>
            </a:prstGeom>
          </p:spPr>
        </p:pic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2EC76ED5-74C5-ED17-CDE1-21865193659C}"/>
              </a:ext>
            </a:extLst>
          </p:cNvPr>
          <p:cNvGrpSpPr/>
          <p:nvPr/>
        </p:nvGrpSpPr>
        <p:grpSpPr>
          <a:xfrm>
            <a:off x="756800" y="7916380"/>
            <a:ext cx="663653" cy="577711"/>
            <a:chOff x="700130" y="7513853"/>
            <a:chExt cx="663653" cy="577711"/>
          </a:xfrm>
        </p:grpSpPr>
        <p:pic>
          <p:nvPicPr>
            <p:cNvPr id="31" name="グラフィックス 39">
              <a:extLst>
                <a:ext uri="{FF2B5EF4-FFF2-40B4-BE49-F238E27FC236}">
                  <a16:creationId xmlns:a16="http://schemas.microsoft.com/office/drawing/2014/main" id="{5418A6FB-D732-8D51-B6A4-411F6B198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0130" y="7543306"/>
              <a:ext cx="558411" cy="548258"/>
            </a:xfrm>
            <a:prstGeom prst="rect">
              <a:avLst/>
            </a:prstGeom>
          </p:spPr>
        </p:pic>
        <p:sp>
          <p:nvSpPr>
            <p:cNvPr id="38" name="&quot;禁止&quot;マーク 37">
              <a:extLst>
                <a:ext uri="{FF2B5EF4-FFF2-40B4-BE49-F238E27FC236}">
                  <a16:creationId xmlns:a16="http://schemas.microsoft.com/office/drawing/2014/main" id="{DBFACB6B-34D7-67CC-DF5B-597663C04F79}"/>
                </a:ext>
              </a:extLst>
            </p:cNvPr>
            <p:cNvSpPr/>
            <p:nvPr/>
          </p:nvSpPr>
          <p:spPr>
            <a:xfrm>
              <a:off x="1116133" y="7513853"/>
              <a:ext cx="247650" cy="247650"/>
            </a:xfrm>
            <a:prstGeom prst="noSmoking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8E820BB4-41A2-0E70-A3F0-5D4BC41DF7DB}"/>
              </a:ext>
            </a:extLst>
          </p:cNvPr>
          <p:cNvGrpSpPr/>
          <p:nvPr/>
        </p:nvGrpSpPr>
        <p:grpSpPr>
          <a:xfrm>
            <a:off x="5104172" y="7933016"/>
            <a:ext cx="558411" cy="548258"/>
            <a:chOff x="5086392" y="7543306"/>
            <a:chExt cx="558411" cy="548258"/>
          </a:xfrm>
        </p:grpSpPr>
        <p:pic>
          <p:nvPicPr>
            <p:cNvPr id="47" name="グラフィックス 39">
              <a:extLst>
                <a:ext uri="{FF2B5EF4-FFF2-40B4-BE49-F238E27FC236}">
                  <a16:creationId xmlns:a16="http://schemas.microsoft.com/office/drawing/2014/main" id="{5928EDCE-6D75-6E46-8CCC-7502B1024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86392" y="7543306"/>
              <a:ext cx="558411" cy="548258"/>
            </a:xfrm>
            <a:prstGeom prst="rect">
              <a:avLst/>
            </a:prstGeom>
          </p:spPr>
        </p:pic>
        <p:sp>
          <p:nvSpPr>
            <p:cNvPr id="49" name="稲妻 48">
              <a:extLst>
                <a:ext uri="{FF2B5EF4-FFF2-40B4-BE49-F238E27FC236}">
                  <a16:creationId xmlns:a16="http://schemas.microsoft.com/office/drawing/2014/main" id="{B15A4BA4-6AF4-21F1-C938-CEF922AFD5D3}"/>
                </a:ext>
              </a:extLst>
            </p:cNvPr>
            <p:cNvSpPr/>
            <p:nvPr/>
          </p:nvSpPr>
          <p:spPr>
            <a:xfrm>
              <a:off x="5086392" y="7543306"/>
              <a:ext cx="333375" cy="527655"/>
            </a:xfrm>
            <a:prstGeom prst="lightningBolt">
              <a:avLst/>
            </a:prstGeom>
            <a:solidFill>
              <a:srgbClr val="3F4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016FA832-C0B7-36D9-BB97-5078C1034D2E}"/>
              </a:ext>
            </a:extLst>
          </p:cNvPr>
          <p:cNvGrpSpPr/>
          <p:nvPr/>
        </p:nvGrpSpPr>
        <p:grpSpPr>
          <a:xfrm>
            <a:off x="3459255" y="7918354"/>
            <a:ext cx="301608" cy="301608"/>
            <a:chOff x="3373186" y="7307249"/>
            <a:chExt cx="301608" cy="301608"/>
          </a:xfrm>
        </p:grpSpPr>
        <p:sp>
          <p:nvSpPr>
            <p:cNvPr id="44" name="四角形: 角を丸くする 43">
              <a:extLst>
                <a:ext uri="{FF2B5EF4-FFF2-40B4-BE49-F238E27FC236}">
                  <a16:creationId xmlns:a16="http://schemas.microsoft.com/office/drawing/2014/main" id="{839DA672-80CC-8ECD-0307-F909BAB22EBC}"/>
                </a:ext>
              </a:extLst>
            </p:cNvPr>
            <p:cNvSpPr/>
            <p:nvPr/>
          </p:nvSpPr>
          <p:spPr>
            <a:xfrm>
              <a:off x="3373186" y="7307249"/>
              <a:ext cx="301608" cy="3016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AB9C2318-E0A4-B7B8-5FA3-B715B3C0B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20952" y="7357726"/>
              <a:ext cx="206075" cy="206075"/>
            </a:xfrm>
            <a:prstGeom prst="rect">
              <a:avLst/>
            </a:prstGeom>
          </p:spPr>
        </p:pic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E60B69BB-83F9-9296-FE0A-1C13F35356FC}"/>
              </a:ext>
            </a:extLst>
          </p:cNvPr>
          <p:cNvGrpSpPr/>
          <p:nvPr/>
        </p:nvGrpSpPr>
        <p:grpSpPr>
          <a:xfrm>
            <a:off x="2769750" y="7916380"/>
            <a:ext cx="663653" cy="577711"/>
            <a:chOff x="700130" y="7513853"/>
            <a:chExt cx="663653" cy="577711"/>
          </a:xfrm>
        </p:grpSpPr>
        <p:pic>
          <p:nvPicPr>
            <p:cNvPr id="55" name="グラフィックス 39">
              <a:extLst>
                <a:ext uri="{FF2B5EF4-FFF2-40B4-BE49-F238E27FC236}">
                  <a16:creationId xmlns:a16="http://schemas.microsoft.com/office/drawing/2014/main" id="{3243311F-BCE4-A016-4A88-8CB05A406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0130" y="7543306"/>
              <a:ext cx="558411" cy="548258"/>
            </a:xfrm>
            <a:prstGeom prst="rect">
              <a:avLst/>
            </a:prstGeom>
          </p:spPr>
        </p:pic>
        <p:sp>
          <p:nvSpPr>
            <p:cNvPr id="56" name="&quot;禁止&quot;マーク 55">
              <a:extLst>
                <a:ext uri="{FF2B5EF4-FFF2-40B4-BE49-F238E27FC236}">
                  <a16:creationId xmlns:a16="http://schemas.microsoft.com/office/drawing/2014/main" id="{61BAF0CA-AC26-6EC8-0EFE-EB27F2804E7E}"/>
                </a:ext>
              </a:extLst>
            </p:cNvPr>
            <p:cNvSpPr/>
            <p:nvPr/>
          </p:nvSpPr>
          <p:spPr>
            <a:xfrm>
              <a:off x="1116133" y="7513853"/>
              <a:ext cx="247650" cy="247650"/>
            </a:xfrm>
            <a:prstGeom prst="noSmoking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94C5C4BB-4DEE-3412-3786-A1E6E19E85E3}"/>
              </a:ext>
            </a:extLst>
          </p:cNvPr>
          <p:cNvGrpSpPr/>
          <p:nvPr/>
        </p:nvGrpSpPr>
        <p:grpSpPr>
          <a:xfrm>
            <a:off x="454134" y="1638133"/>
            <a:ext cx="5848892" cy="1084634"/>
            <a:chOff x="1381125" y="4800600"/>
            <a:chExt cx="4095750" cy="759528"/>
          </a:xfrm>
        </p:grpSpPr>
        <p:pic>
          <p:nvPicPr>
            <p:cNvPr id="29" name="グラフィックス 28">
              <a:extLst>
                <a:ext uri="{FF2B5EF4-FFF2-40B4-BE49-F238E27FC236}">
                  <a16:creationId xmlns:a16="http://schemas.microsoft.com/office/drawing/2014/main" id="{A3A114EC-333F-69E8-17C9-34A40931B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66887" y="4800600"/>
              <a:ext cx="3324225" cy="304800"/>
            </a:xfrm>
            <a:prstGeom prst="rect">
              <a:avLst/>
            </a:prstGeom>
          </p:spPr>
        </p:pic>
        <p:pic>
          <p:nvPicPr>
            <p:cNvPr id="36" name="グラフィックス 35">
              <a:extLst>
                <a:ext uri="{FF2B5EF4-FFF2-40B4-BE49-F238E27FC236}">
                  <a16:creationId xmlns:a16="http://schemas.microsoft.com/office/drawing/2014/main" id="{8B371E25-B335-9CAB-196A-42104FFCB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81125" y="5255328"/>
              <a:ext cx="4095750" cy="304800"/>
            </a:xfrm>
            <a:prstGeom prst="rect">
              <a:avLst/>
            </a:prstGeom>
          </p:spPr>
        </p:pic>
      </p:grpSp>
      <p:pic>
        <p:nvPicPr>
          <p:cNvPr id="41" name="グラフィックス 40">
            <a:extLst>
              <a:ext uri="{FF2B5EF4-FFF2-40B4-BE49-F238E27FC236}">
                <a16:creationId xmlns:a16="http://schemas.microsoft.com/office/drawing/2014/main" id="{82BE4D09-C3F5-D54E-268A-6BC7DC79C6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2705" y="409575"/>
            <a:ext cx="5531750" cy="495124"/>
          </a:xfrm>
          <a:prstGeom prst="rect">
            <a:avLst/>
          </a:prstGeom>
        </p:spPr>
      </p:pic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1DC7E1AB-8B1B-51C0-BE6A-9A39CE6F986D}"/>
              </a:ext>
            </a:extLst>
          </p:cNvPr>
          <p:cNvGrpSpPr/>
          <p:nvPr/>
        </p:nvGrpSpPr>
        <p:grpSpPr>
          <a:xfrm>
            <a:off x="1427015" y="4687195"/>
            <a:ext cx="1048742" cy="1048742"/>
            <a:chOff x="1459508" y="4687195"/>
            <a:chExt cx="1048742" cy="1048742"/>
          </a:xfrm>
        </p:grpSpPr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AEC11684-E414-3577-ADFD-2B30A8F0744C}"/>
                </a:ext>
              </a:extLst>
            </p:cNvPr>
            <p:cNvSpPr/>
            <p:nvPr/>
          </p:nvSpPr>
          <p:spPr>
            <a:xfrm>
              <a:off x="1538883" y="4773099"/>
              <a:ext cx="889992" cy="889992"/>
            </a:xfrm>
            <a:prstGeom prst="ellipse">
              <a:avLst/>
            </a:prstGeom>
            <a:solidFill>
              <a:srgbClr val="C00000">
                <a:alpha val="68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CD4C079E-9F1E-C613-2F64-C190BF9E91B0}"/>
                </a:ext>
              </a:extLst>
            </p:cNvPr>
            <p:cNvSpPr/>
            <p:nvPr/>
          </p:nvSpPr>
          <p:spPr>
            <a:xfrm>
              <a:off x="1459508" y="4687195"/>
              <a:ext cx="1048742" cy="104874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03084A5-E6F7-A00B-011A-003FCBD2ABDA}"/>
              </a:ext>
            </a:extLst>
          </p:cNvPr>
          <p:cNvSpPr txBox="1"/>
          <p:nvPr/>
        </p:nvSpPr>
        <p:spPr>
          <a:xfrm>
            <a:off x="1528770" y="5021638"/>
            <a:ext cx="845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lang="ja-JP" altLang="en-US" sz="11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endParaRPr lang="en-US" altLang="ja-JP" sz="1100" b="1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11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1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月終了</a:t>
            </a: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320630E7-D530-B4B4-A9E9-D8EDC06F94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40243" y="1255970"/>
            <a:ext cx="387667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4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209F293-FA68-C133-FF62-8C726AC3719B}"/>
              </a:ext>
            </a:extLst>
          </p:cNvPr>
          <p:cNvGrpSpPr/>
          <p:nvPr/>
        </p:nvGrpSpPr>
        <p:grpSpPr>
          <a:xfrm>
            <a:off x="146459" y="854942"/>
            <a:ext cx="6565082" cy="3245956"/>
            <a:chOff x="438407" y="920182"/>
            <a:chExt cx="6089391" cy="3790961"/>
          </a:xfrm>
        </p:grpSpPr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BD733342-EBDF-45BA-8F4D-F929B026F87C}"/>
                </a:ext>
              </a:extLst>
            </p:cNvPr>
            <p:cNvSpPr/>
            <p:nvPr/>
          </p:nvSpPr>
          <p:spPr>
            <a:xfrm>
              <a:off x="438407" y="920182"/>
              <a:ext cx="1950342" cy="37909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E32C142-4D39-8201-A001-EFC32A6DD830}"/>
                </a:ext>
              </a:extLst>
            </p:cNvPr>
            <p:cNvSpPr/>
            <p:nvPr/>
          </p:nvSpPr>
          <p:spPr>
            <a:xfrm>
              <a:off x="2507932" y="920182"/>
              <a:ext cx="1950342" cy="37909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FFF7CC7B-05FD-833F-D354-555A917044FD}"/>
                </a:ext>
              </a:extLst>
            </p:cNvPr>
            <p:cNvSpPr/>
            <p:nvPr/>
          </p:nvSpPr>
          <p:spPr>
            <a:xfrm>
              <a:off x="4577456" y="920182"/>
              <a:ext cx="1950342" cy="37909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8060969-95D5-4C3B-DF47-A28A8EF3E910}"/>
              </a:ext>
            </a:extLst>
          </p:cNvPr>
          <p:cNvSpPr txBox="1"/>
          <p:nvPr/>
        </p:nvSpPr>
        <p:spPr>
          <a:xfrm>
            <a:off x="381374" y="1081806"/>
            <a:ext cx="1572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オンプレミス</a:t>
            </a:r>
            <a:endParaRPr lang="en-US" altLang="ja-JP" sz="12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887A1C6-B1A6-F32E-BF4A-A5ADC39F76E4}"/>
              </a:ext>
            </a:extLst>
          </p:cNvPr>
          <p:cNvSpPr/>
          <p:nvPr/>
        </p:nvSpPr>
        <p:spPr>
          <a:xfrm>
            <a:off x="0" y="0"/>
            <a:ext cx="6858000" cy="7502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DC464BB-6D55-7A5B-20BD-699DB55EBA2C}"/>
              </a:ext>
            </a:extLst>
          </p:cNvPr>
          <p:cNvGrpSpPr/>
          <p:nvPr/>
        </p:nvGrpSpPr>
        <p:grpSpPr>
          <a:xfrm>
            <a:off x="83266" y="8604258"/>
            <a:ext cx="6628275" cy="1134631"/>
            <a:chOff x="54238" y="8604258"/>
            <a:chExt cx="6628275" cy="1134631"/>
          </a:xfrm>
        </p:grpSpPr>
        <p:sp>
          <p:nvSpPr>
            <p:cNvPr id="5" name="テキスト ボックス 1">
              <a:extLst>
                <a:ext uri="{FF2B5EF4-FFF2-40B4-BE49-F238E27FC236}">
                  <a16:creationId xmlns:a16="http://schemas.microsoft.com/office/drawing/2014/main" id="{B43780EE-C6E8-2F08-892E-19E6D9C9E242}"/>
                </a:ext>
              </a:extLst>
            </p:cNvPr>
            <p:cNvSpPr txBox="1"/>
            <p:nvPr/>
          </p:nvSpPr>
          <p:spPr>
            <a:xfrm>
              <a:off x="69649" y="8629573"/>
              <a:ext cx="2646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9pPr>
            </a:lstStyle>
            <a:p>
              <a:r>
                <a:rPr kumimoji="1" lang="ja-JP" altLang="en-US" b="1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エムオーテックス株式会社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92876123-E9D4-CA5E-E28E-49DD472DA768}"/>
                </a:ext>
              </a:extLst>
            </p:cNvPr>
            <p:cNvSpPr/>
            <p:nvPr/>
          </p:nvSpPr>
          <p:spPr>
            <a:xfrm>
              <a:off x="54238" y="8923631"/>
              <a:ext cx="4509047" cy="70019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9pPr>
            </a:lstStyle>
            <a:p>
              <a:pPr algn="l">
                <a:lnSpc>
                  <a:spcPts val="1200"/>
                </a:lnSpc>
              </a:pPr>
              <a:r>
                <a:rPr lang="en-US" altLang="ja-JP" sz="800" b="1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【</a:t>
              </a:r>
              <a:r>
                <a:rPr lang="ja-JP" altLang="en-US" sz="800" b="1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大　阪</a:t>
              </a:r>
              <a:r>
                <a:rPr lang="en-US" altLang="ja-JP" sz="800" b="1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】</a:t>
              </a:r>
              <a:r>
                <a:rPr lang="ja-JP" altLang="en-US" sz="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〒</a:t>
              </a:r>
              <a:r>
                <a:rPr lang="en-US" altLang="ja-JP" sz="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532-0011 </a:t>
              </a:r>
              <a:r>
                <a:rPr lang="ja-JP" altLang="en-US" sz="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大阪市淀川区西中島</a:t>
              </a:r>
              <a:r>
                <a:rPr lang="en-US" altLang="ja-JP" sz="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5-12-12</a:t>
              </a:r>
              <a:r>
                <a:rPr lang="ja-JP" altLang="en-US" sz="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エムオーテックス新大阪ビル</a:t>
              </a:r>
              <a:endPara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l">
                <a:lnSpc>
                  <a:spcPts val="1200"/>
                </a:lnSpc>
              </a:pPr>
              <a:r>
                <a:rPr lang="en-US" altLang="ja-JP" sz="800" b="1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【</a:t>
              </a:r>
              <a:r>
                <a:rPr lang="ja-JP" altLang="en-US" sz="800" b="1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東　京</a:t>
              </a:r>
              <a:r>
                <a:rPr lang="en-US" altLang="ja-JP" sz="800" b="1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】</a:t>
              </a:r>
              <a:r>
                <a:rPr lang="ja-JP" altLang="en-US" sz="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〒</a:t>
              </a:r>
              <a:r>
                <a:rPr lang="en-US" altLang="ja-JP" sz="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108-0075</a:t>
              </a:r>
              <a:r>
                <a:rPr lang="ja-JP" altLang="en-US" sz="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東京都港区港南</a:t>
              </a:r>
              <a:r>
                <a:rPr lang="en-US" altLang="ja-JP" sz="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1-2-70</a:t>
              </a:r>
              <a:r>
                <a:rPr lang="ja-JP" altLang="en-US" sz="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品川シーズンテラス</a:t>
              </a:r>
              <a:r>
                <a:rPr lang="en-US" altLang="ja-JP" sz="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5F</a:t>
              </a:r>
            </a:p>
            <a:p>
              <a:pPr algn="l">
                <a:lnSpc>
                  <a:spcPts val="1200"/>
                </a:lnSpc>
              </a:pPr>
              <a:r>
                <a:rPr lang="en-US" altLang="ja-JP" sz="800" b="1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【</a:t>
              </a:r>
              <a:r>
                <a:rPr lang="ja-JP" altLang="en-US" sz="800" b="1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名古屋</a:t>
              </a:r>
              <a:r>
                <a:rPr lang="en-US" altLang="ja-JP" sz="800" b="1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】</a:t>
              </a:r>
              <a:r>
                <a:rPr lang="ja-JP" altLang="en-US" sz="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〒</a:t>
              </a:r>
              <a:r>
                <a:rPr lang="en-US" altLang="ja-JP" sz="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460-0003 </a:t>
              </a:r>
              <a:r>
                <a:rPr lang="ja-JP" altLang="en-US" sz="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名古屋市中区錦</a:t>
              </a:r>
              <a:r>
                <a:rPr lang="en-US" altLang="ja-JP" sz="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1-11-11</a:t>
              </a:r>
              <a:r>
                <a:rPr lang="ja-JP" altLang="en-US" sz="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名古屋インターシティ</a:t>
              </a:r>
              <a:r>
                <a:rPr lang="en-US" altLang="ja-JP" sz="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3F</a:t>
              </a:r>
            </a:p>
            <a:p>
              <a:pPr algn="l">
                <a:lnSpc>
                  <a:spcPts val="1200"/>
                </a:lnSpc>
              </a:pPr>
              <a:r>
                <a:rPr lang="en-US" altLang="ja-JP" sz="800" b="1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【</a:t>
              </a:r>
              <a:r>
                <a:rPr lang="ja-JP" altLang="en-US" sz="800" b="1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九　州</a:t>
              </a:r>
              <a:r>
                <a:rPr lang="en-US" altLang="ja-JP" sz="800" b="1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】</a:t>
              </a:r>
              <a:r>
                <a:rPr lang="ja-JP" altLang="en-US" sz="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〒</a:t>
              </a:r>
              <a:r>
                <a:rPr lang="en-US" altLang="ja-JP" sz="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812-0011</a:t>
              </a:r>
              <a:r>
                <a:rPr lang="ja-JP" altLang="en-US" sz="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福岡市博多区博多駅前</a:t>
              </a:r>
              <a:r>
                <a:rPr lang="en-US" altLang="ja-JP" sz="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1-15-20</a:t>
              </a:r>
              <a:r>
                <a:rPr lang="ja-JP" altLang="en-US" sz="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r>
                <a:rPr lang="en-US" altLang="ja-JP" sz="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NMF</a:t>
              </a:r>
              <a:r>
                <a:rPr lang="ja-JP" altLang="en-US" sz="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博多駅前ビル</a:t>
              </a:r>
              <a:r>
                <a:rPr lang="en-US" altLang="ja-JP" sz="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2F</a:t>
              </a:r>
            </a:p>
          </p:txBody>
        </p:sp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578C4A9F-BC59-E392-FC95-4E8AC00CEB9A}"/>
                </a:ext>
              </a:extLst>
            </p:cNvPr>
            <p:cNvSpPr/>
            <p:nvPr/>
          </p:nvSpPr>
          <p:spPr>
            <a:xfrm>
              <a:off x="4098295" y="8604258"/>
              <a:ext cx="2584218" cy="1134631"/>
            </a:xfrm>
            <a:prstGeom prst="roundRect">
              <a:avLst>
                <a:gd name="adj" fmla="val 7297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1A528D78-0D24-59F4-2D30-4E667FD6B404}"/>
                </a:ext>
              </a:extLst>
            </p:cNvPr>
            <p:cNvSpPr txBox="1"/>
            <p:nvPr/>
          </p:nvSpPr>
          <p:spPr>
            <a:xfrm>
              <a:off x="4116631" y="8668187"/>
              <a:ext cx="90281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kern="1200">
                  <a:solidFill>
                    <a:srgbClr val="FF7C80"/>
                  </a:solidFill>
                  <a:latin typeface="HGP創英角ｺﾞｼｯｸUB" pitchFamily="50" charset="-128"/>
                  <a:ea typeface="HGP創英角ｺﾞｼｯｸUB" pitchFamily="50" charset="-128"/>
                  <a:cs typeface="+mn-cs"/>
                </a:defRPr>
              </a:lvl9pPr>
            </a:lstStyle>
            <a:p>
              <a:pPr algn="l"/>
              <a:r>
                <a:rPr kumimoji="1" lang="ja-JP" altLang="en-US" sz="700" b="1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●お問い合わせ先</a:t>
              </a:r>
            </a:p>
          </p:txBody>
        </p:sp>
      </p:grpSp>
      <p:sp>
        <p:nvSpPr>
          <p:cNvPr id="18" name="テキスト ボックス 51">
            <a:extLst>
              <a:ext uri="{FF2B5EF4-FFF2-40B4-BE49-F238E27FC236}">
                <a16:creationId xmlns:a16="http://schemas.microsoft.com/office/drawing/2014/main" id="{672C487B-4701-12F4-54A0-649BBA8D01D7}"/>
              </a:ext>
            </a:extLst>
          </p:cNvPr>
          <p:cNvSpPr txBox="1"/>
          <p:nvPr/>
        </p:nvSpPr>
        <p:spPr>
          <a:xfrm>
            <a:off x="146459" y="9604642"/>
            <a:ext cx="2710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l"/>
            <a:r>
              <a:rPr kumimoji="1" lang="ja-JP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お問い合わせ窓口： </a:t>
            </a:r>
            <a:r>
              <a:rPr kumimoji="1" lang="en-US" altLang="ja-JP" sz="8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sales@motex.co.jp</a:t>
            </a:r>
            <a:r>
              <a:rPr kumimoji="1" lang="en-US" altLang="ja-JP" sz="8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（営業部）</a:t>
            </a:r>
            <a:endParaRPr kumimoji="1" lang="ja-JP" altLang="en-US" sz="800" b="1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20838A1-0805-B531-98A7-2D9ABC26DB51}"/>
              </a:ext>
            </a:extLst>
          </p:cNvPr>
          <p:cNvSpPr txBox="1"/>
          <p:nvPr/>
        </p:nvSpPr>
        <p:spPr>
          <a:xfrm>
            <a:off x="2644944" y="1059485"/>
            <a:ext cx="1572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IaaS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1459EB3-2E30-0216-AC7F-1DD3ABB08609}"/>
              </a:ext>
            </a:extLst>
          </p:cNvPr>
          <p:cNvSpPr txBox="1"/>
          <p:nvPr/>
        </p:nvSpPr>
        <p:spPr>
          <a:xfrm>
            <a:off x="4781911" y="1081806"/>
            <a:ext cx="1770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SaaS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DCD6AC6C-AB75-09F9-4D5D-C93DAE98A97F}"/>
              </a:ext>
            </a:extLst>
          </p:cNvPr>
          <p:cNvSpPr/>
          <p:nvPr/>
        </p:nvSpPr>
        <p:spPr>
          <a:xfrm>
            <a:off x="0" y="6192228"/>
            <a:ext cx="6857999" cy="3805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2" name="テキスト プレースホルダー 5">
            <a:extLst>
              <a:ext uri="{FF2B5EF4-FFF2-40B4-BE49-F238E27FC236}">
                <a16:creationId xmlns:a16="http://schemas.microsoft.com/office/drawing/2014/main" id="{2B65E4EC-BF5F-2450-B087-C9A5E3BB6F34}"/>
              </a:ext>
            </a:extLst>
          </p:cNvPr>
          <p:cNvSpPr txBox="1">
            <a:spLocks/>
          </p:cNvSpPr>
          <p:nvPr/>
        </p:nvSpPr>
        <p:spPr>
          <a:xfrm>
            <a:off x="333580" y="1389189"/>
            <a:ext cx="1667864" cy="46578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500"/>
              </a:lnSpc>
              <a:buNone/>
            </a:pP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全てを自社で運用・管理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B29A151-1B6C-2DA2-6117-DC3019BFDE3A}"/>
              </a:ext>
            </a:extLst>
          </p:cNvPr>
          <p:cNvSpPr txBox="1"/>
          <p:nvPr/>
        </p:nvSpPr>
        <p:spPr>
          <a:xfrm>
            <a:off x="-1" y="102695"/>
            <a:ext cx="6858001" cy="583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ja-JP" sz="1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r>
              <a:rPr lang="ja-JP" altLang="en-US" sz="1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資産管理ツールの利用環境はオンプレミス型・クラウド型に分かれます</a:t>
            </a:r>
            <a:endParaRPr lang="en-US" altLang="ja-JP" sz="1400" b="1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2000"/>
              </a:lnSpc>
            </a:pPr>
            <a:r>
              <a:rPr lang="ja-JP" altLang="en-US" sz="11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自社の運用にあわせた環境を選択してください</a:t>
            </a:r>
            <a:endParaRPr lang="en-US" altLang="ja-JP" sz="110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1ABD6A-598B-D0F3-25E7-4B26D68DC7E5}"/>
              </a:ext>
            </a:extLst>
          </p:cNvPr>
          <p:cNvSpPr txBox="1"/>
          <p:nvPr/>
        </p:nvSpPr>
        <p:spPr>
          <a:xfrm>
            <a:off x="3522251" y="6675603"/>
            <a:ext cx="3178067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000">
                <a:latin typeface="メイリオ" panose="020B0604030504040204" pitchFamily="50" charset="-128"/>
                <a:ea typeface="メイリオ" panose="020B0604030504040204" pitchFamily="50" charset="-128"/>
              </a:rPr>
              <a:t>オンプレミス型の管理ツールと同等の機能を提供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" name="テキスト プレースホルダー 5">
            <a:extLst>
              <a:ext uri="{FF2B5EF4-FFF2-40B4-BE49-F238E27FC236}">
                <a16:creationId xmlns:a16="http://schemas.microsoft.com/office/drawing/2014/main" id="{3C9FBCFB-F561-CACF-581B-A312FDA284EA}"/>
              </a:ext>
            </a:extLst>
          </p:cNvPr>
          <p:cNvSpPr txBox="1">
            <a:spLocks/>
          </p:cNvSpPr>
          <p:nvPr/>
        </p:nvSpPr>
        <p:spPr>
          <a:xfrm>
            <a:off x="2467774" y="1366868"/>
            <a:ext cx="1926616" cy="46578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300"/>
              </a:lnSpc>
              <a:spcBef>
                <a:spcPts val="0"/>
              </a:spcBef>
              <a:buNone/>
            </a:pP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購入したクラウド基盤に</a:t>
            </a:r>
            <a:endParaRPr lang="en-US" altLang="ja-JP" sz="9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ts val="1300"/>
              </a:lnSpc>
              <a:spcBef>
                <a:spcPts val="0"/>
              </a:spcBef>
              <a:buNone/>
            </a:pP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自社で構築・管理</a:t>
            </a:r>
          </a:p>
        </p:txBody>
      </p:sp>
      <p:sp>
        <p:nvSpPr>
          <p:cNvPr id="79" name="テキスト プレースホルダー 5">
            <a:extLst>
              <a:ext uri="{FF2B5EF4-FFF2-40B4-BE49-F238E27FC236}">
                <a16:creationId xmlns:a16="http://schemas.microsoft.com/office/drawing/2014/main" id="{98803A7C-3CD8-66CA-535F-A24291B19B54}"/>
              </a:ext>
            </a:extLst>
          </p:cNvPr>
          <p:cNvSpPr txBox="1">
            <a:spLocks/>
          </p:cNvSpPr>
          <p:nvPr/>
        </p:nvSpPr>
        <p:spPr>
          <a:xfrm>
            <a:off x="4702018" y="1389189"/>
            <a:ext cx="1902071" cy="46578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300"/>
              </a:lnSpc>
              <a:spcBef>
                <a:spcPts val="0"/>
              </a:spcBef>
              <a:buNone/>
            </a:pP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事業者がサービスを運用し、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ts val="1300"/>
              </a:lnSpc>
              <a:spcBef>
                <a:spcPts val="0"/>
              </a:spcBef>
              <a:buNone/>
            </a:pP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ユーザーに提供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9" name="図 8">
            <a:extLst>
              <a:ext uri="{FF2B5EF4-FFF2-40B4-BE49-F238E27FC236}">
                <a16:creationId xmlns:a16="http://schemas.microsoft.com/office/drawing/2014/main" id="{B77D732B-E99C-77C1-2458-66CAE7906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48" y="3353734"/>
            <a:ext cx="703200" cy="415391"/>
          </a:xfrm>
          <a:prstGeom prst="rect">
            <a:avLst/>
          </a:prstGeom>
        </p:spPr>
      </p:pic>
      <p:pic>
        <p:nvPicPr>
          <p:cNvPr id="11" name="グラフィックス 11" descr="雲 単色塗りつぶし">
            <a:extLst>
              <a:ext uri="{FF2B5EF4-FFF2-40B4-BE49-F238E27FC236}">
                <a16:creationId xmlns:a16="http://schemas.microsoft.com/office/drawing/2014/main" id="{342EE69E-5E23-711E-3D07-1F79B3535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9442" y="1713669"/>
            <a:ext cx="1338773" cy="1338773"/>
          </a:xfrm>
          <a:prstGeom prst="rect">
            <a:avLst/>
          </a:prstGeom>
        </p:spPr>
      </p:pic>
      <p:pic>
        <p:nvPicPr>
          <p:cNvPr id="25" name="グラフィックス 39">
            <a:extLst>
              <a:ext uri="{FF2B5EF4-FFF2-40B4-BE49-F238E27FC236}">
                <a16:creationId xmlns:a16="http://schemas.microsoft.com/office/drawing/2014/main" id="{15EE4C25-35C2-2D5D-3DCD-AD0EEAFF94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24456" y="2028205"/>
            <a:ext cx="558411" cy="548258"/>
          </a:xfrm>
          <a:prstGeom prst="rect">
            <a:avLst/>
          </a:prstGeom>
        </p:spPr>
      </p:pic>
      <p:pic>
        <p:nvPicPr>
          <p:cNvPr id="38" name="グラフィックス 11" descr="雲 単色塗りつぶし">
            <a:extLst>
              <a:ext uri="{FF2B5EF4-FFF2-40B4-BE49-F238E27FC236}">
                <a16:creationId xmlns:a16="http://schemas.microsoft.com/office/drawing/2014/main" id="{5C6A8965-6BE6-8575-9520-512AA4F6F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6392" y="1713669"/>
            <a:ext cx="1338773" cy="1338773"/>
          </a:xfrm>
          <a:prstGeom prst="rect">
            <a:avLst/>
          </a:prstGeom>
        </p:spPr>
      </p:pic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24A8CC77-2B25-67E1-28C9-060615AA3F7B}"/>
              </a:ext>
            </a:extLst>
          </p:cNvPr>
          <p:cNvGrpSpPr/>
          <p:nvPr/>
        </p:nvGrpSpPr>
        <p:grpSpPr>
          <a:xfrm>
            <a:off x="143735" y="4203706"/>
            <a:ext cx="6599914" cy="1647223"/>
            <a:chOff x="143735" y="3961821"/>
            <a:chExt cx="6415723" cy="2151293"/>
          </a:xfrm>
        </p:grpSpPr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7BD2FF4C-77C1-9DBE-3431-BB39032905EA}"/>
                </a:ext>
              </a:extLst>
            </p:cNvPr>
            <p:cNvSpPr/>
            <p:nvPr/>
          </p:nvSpPr>
          <p:spPr>
            <a:xfrm>
              <a:off x="143735" y="3961821"/>
              <a:ext cx="3180001" cy="2151293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89367D29-6E6F-40B4-64C3-8C24EF1E96D4}"/>
                </a:ext>
              </a:extLst>
            </p:cNvPr>
            <p:cNvSpPr/>
            <p:nvPr/>
          </p:nvSpPr>
          <p:spPr>
            <a:xfrm>
              <a:off x="3379457" y="3961821"/>
              <a:ext cx="3180001" cy="2151293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66" name="四角形: 角を丸くする 65">
            <a:extLst>
              <a:ext uri="{FF2B5EF4-FFF2-40B4-BE49-F238E27FC236}">
                <a16:creationId xmlns:a16="http://schemas.microsoft.com/office/drawing/2014/main" id="{A6D816FF-B3AA-5CA1-F50B-865222EAEED9}"/>
              </a:ext>
            </a:extLst>
          </p:cNvPr>
          <p:cNvSpPr/>
          <p:nvPr/>
        </p:nvSpPr>
        <p:spPr>
          <a:xfrm>
            <a:off x="285786" y="4298344"/>
            <a:ext cx="3057278" cy="24621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B3622076-AE59-AD7B-4E44-E216AA9E0BD4}"/>
              </a:ext>
            </a:extLst>
          </p:cNvPr>
          <p:cNvSpPr txBox="1"/>
          <p:nvPr/>
        </p:nvSpPr>
        <p:spPr>
          <a:xfrm>
            <a:off x="333580" y="4321024"/>
            <a:ext cx="28820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オンプレミス型がおススメの方</a:t>
            </a:r>
            <a:endParaRPr lang="en-US" altLang="ja-JP" sz="800" b="1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四角形: 角を丸くする 67">
            <a:extLst>
              <a:ext uri="{FF2B5EF4-FFF2-40B4-BE49-F238E27FC236}">
                <a16:creationId xmlns:a16="http://schemas.microsoft.com/office/drawing/2014/main" id="{3766BC0D-F575-8D69-6031-B18074A0A98D}"/>
              </a:ext>
            </a:extLst>
          </p:cNvPr>
          <p:cNvSpPr/>
          <p:nvPr/>
        </p:nvSpPr>
        <p:spPr>
          <a:xfrm>
            <a:off x="3554766" y="4298344"/>
            <a:ext cx="3057278" cy="24621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49C1277-222A-AA5E-58F4-AB97C051B9C2}"/>
              </a:ext>
            </a:extLst>
          </p:cNvPr>
          <p:cNvSpPr txBox="1"/>
          <p:nvPr/>
        </p:nvSpPr>
        <p:spPr>
          <a:xfrm>
            <a:off x="3602560" y="4321631"/>
            <a:ext cx="28820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クラウド型がおススメの方</a:t>
            </a:r>
            <a:endParaRPr lang="en-US" altLang="ja-JP" sz="800" b="1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テキスト プレースホルダー 5">
            <a:extLst>
              <a:ext uri="{FF2B5EF4-FFF2-40B4-BE49-F238E27FC236}">
                <a16:creationId xmlns:a16="http://schemas.microsoft.com/office/drawing/2014/main" id="{A9E0F285-B786-638F-9E7E-A4596AA518F4}"/>
              </a:ext>
            </a:extLst>
          </p:cNvPr>
          <p:cNvSpPr txBox="1">
            <a:spLocks/>
          </p:cNvSpPr>
          <p:nvPr/>
        </p:nvSpPr>
        <p:spPr>
          <a:xfrm>
            <a:off x="287860" y="4685724"/>
            <a:ext cx="3127172" cy="86435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buNone/>
            </a:pP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・サーバーの管理は自社で行いたい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AWS</a:t>
            </a: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Azure</a:t>
            </a: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など保有している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IaaS</a:t>
            </a: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基盤で利用したい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・インターネットに接続されないデバイスを管理したい</a:t>
            </a:r>
          </a:p>
        </p:txBody>
      </p:sp>
      <p:sp>
        <p:nvSpPr>
          <p:cNvPr id="74" name="テキスト プレースホルダー 5">
            <a:extLst>
              <a:ext uri="{FF2B5EF4-FFF2-40B4-BE49-F238E27FC236}">
                <a16:creationId xmlns:a16="http://schemas.microsoft.com/office/drawing/2014/main" id="{FF7DDDDC-F22E-0860-FB16-090F5097BB0D}"/>
              </a:ext>
            </a:extLst>
          </p:cNvPr>
          <p:cNvSpPr txBox="1">
            <a:spLocks/>
          </p:cNvSpPr>
          <p:nvPr/>
        </p:nvSpPr>
        <p:spPr>
          <a:xfrm>
            <a:off x="3572079" y="4685724"/>
            <a:ext cx="3089977" cy="86435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buNone/>
            </a:pP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・サーバー管理・運用コストを削減したい</a:t>
            </a:r>
            <a:endParaRPr lang="en-US" altLang="ja-JP" sz="9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・バージョンアップ作業の運用コストを下げたい</a:t>
            </a:r>
            <a:endParaRPr lang="en-US" altLang="ja-JP" sz="9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2075" indent="-92075">
              <a:lnSpc>
                <a:spcPts val="1500"/>
              </a:lnSpc>
              <a:buNone/>
            </a:pP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・テレワークデバイス等の社内ネットワークにアクセスしないデバイスも管理したい</a:t>
            </a:r>
          </a:p>
        </p:txBody>
      </p:sp>
      <p:sp>
        <p:nvSpPr>
          <p:cNvPr id="27" name="テキスト プレースホルダー 5">
            <a:extLst>
              <a:ext uri="{FF2B5EF4-FFF2-40B4-BE49-F238E27FC236}">
                <a16:creationId xmlns:a16="http://schemas.microsoft.com/office/drawing/2014/main" id="{085B496E-C314-5BA4-E76D-8BF8AA1318FA}"/>
              </a:ext>
            </a:extLst>
          </p:cNvPr>
          <p:cNvSpPr txBox="1">
            <a:spLocks/>
          </p:cNvSpPr>
          <p:nvPr/>
        </p:nvSpPr>
        <p:spPr>
          <a:xfrm>
            <a:off x="200108" y="6250883"/>
            <a:ext cx="6461948" cy="36933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 </a:t>
            </a:r>
            <a:r>
              <a:rPr lang="ja-JP" altLang="en-US" sz="1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資産管理・</a:t>
            </a: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MDM </a:t>
            </a:r>
            <a:r>
              <a:rPr lang="ja-JP" altLang="en-US" sz="1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ツール「</a:t>
            </a: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LANSCOPE </a:t>
            </a:r>
            <a:r>
              <a:rPr lang="ja-JP" altLang="en-US" sz="1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エンドポイントマネージャー</a:t>
            </a: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クラウド版」</a:t>
            </a:r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CF97E931-1020-006B-F283-2DE239056B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603" y="6751378"/>
            <a:ext cx="2740182" cy="679875"/>
          </a:xfrm>
          <a:prstGeom prst="rect">
            <a:avLst/>
          </a:prstGeom>
        </p:spPr>
      </p:pic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E3E9438D-73C1-F516-5016-E312CB8CEE48}"/>
              </a:ext>
            </a:extLst>
          </p:cNvPr>
          <p:cNvSpPr/>
          <p:nvPr/>
        </p:nvSpPr>
        <p:spPr>
          <a:xfrm>
            <a:off x="2081" y="7663922"/>
            <a:ext cx="6858001" cy="779201"/>
          </a:xfrm>
          <a:prstGeom prst="rect">
            <a:avLst/>
          </a:prstGeom>
          <a:solidFill>
            <a:srgbClr val="FCEEE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91" name="グラフィックス 90" descr="バッジ: チェックマーク 1 単色塗りつぶし">
            <a:extLst>
              <a:ext uri="{FF2B5EF4-FFF2-40B4-BE49-F238E27FC236}">
                <a16:creationId xmlns:a16="http://schemas.microsoft.com/office/drawing/2014/main" id="{EC1DC97C-CC95-1F66-BC4C-38A602501D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53239" y="6721576"/>
            <a:ext cx="196272" cy="196272"/>
          </a:xfrm>
          <a:prstGeom prst="rect">
            <a:avLst/>
          </a:prstGeom>
        </p:spPr>
      </p:pic>
      <p:pic>
        <p:nvPicPr>
          <p:cNvPr id="111" name="グラフィックス 110" descr="バッジ: チェックマーク 1 単色塗りつぶし">
            <a:extLst>
              <a:ext uri="{FF2B5EF4-FFF2-40B4-BE49-F238E27FC236}">
                <a16:creationId xmlns:a16="http://schemas.microsoft.com/office/drawing/2014/main" id="{CF187911-AD61-7D79-1B64-41B601043B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53239" y="6988276"/>
            <a:ext cx="196272" cy="196272"/>
          </a:xfrm>
          <a:prstGeom prst="rect">
            <a:avLst/>
          </a:prstGeom>
        </p:spPr>
      </p:pic>
      <p:pic>
        <p:nvPicPr>
          <p:cNvPr id="121" name="グラフィックス 120" descr="バッジ: チェックマーク 1 単色塗りつぶし">
            <a:extLst>
              <a:ext uri="{FF2B5EF4-FFF2-40B4-BE49-F238E27FC236}">
                <a16:creationId xmlns:a16="http://schemas.microsoft.com/office/drawing/2014/main" id="{0D8F453D-0AD2-7ED5-A609-B9EAD1F73C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53239" y="7261326"/>
            <a:ext cx="196272" cy="196272"/>
          </a:xfrm>
          <a:prstGeom prst="rect">
            <a:avLst/>
          </a:prstGeom>
        </p:spPr>
      </p:pic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449CEE33-5710-ED21-250E-3363448D4B29}"/>
              </a:ext>
            </a:extLst>
          </p:cNvPr>
          <p:cNvSpPr txBox="1"/>
          <p:nvPr/>
        </p:nvSpPr>
        <p:spPr>
          <a:xfrm>
            <a:off x="3522251" y="6955003"/>
            <a:ext cx="2962369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000">
                <a:latin typeface="メイリオ" panose="020B0604030504040204" pitchFamily="50" charset="-128"/>
                <a:ea typeface="メイリオ" panose="020B0604030504040204" pitchFamily="50" charset="-128"/>
              </a:rPr>
              <a:t>取得したログの保存期間は標準で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2</a:t>
            </a:r>
            <a:r>
              <a:rPr lang="ja-JP" altLang="en-US" sz="100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E6BD4DB7-44ED-3DA2-D8E1-CB4D10CE7C70}"/>
              </a:ext>
            </a:extLst>
          </p:cNvPr>
          <p:cNvSpPr txBox="1"/>
          <p:nvPr/>
        </p:nvSpPr>
        <p:spPr>
          <a:xfrm>
            <a:off x="3522251" y="7234403"/>
            <a:ext cx="2962369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000">
                <a:latin typeface="メイリオ" panose="020B0604030504040204" pitchFamily="50" charset="-128"/>
                <a:ea typeface="メイリオ" panose="020B0604030504040204" pitchFamily="50" charset="-128"/>
              </a:rPr>
              <a:t>スマホ管理もまとめて管理（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ABM</a:t>
            </a:r>
            <a:r>
              <a:rPr lang="ja-JP" altLang="en-US" sz="100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AE </a:t>
            </a:r>
            <a:r>
              <a:rPr lang="ja-JP" altLang="en-US" sz="1000">
                <a:latin typeface="メイリオ" panose="020B0604030504040204" pitchFamily="50" charset="-128"/>
                <a:ea typeface="メイリオ" panose="020B0604030504040204" pitchFamily="50" charset="-128"/>
              </a:rPr>
              <a:t>対応）</a:t>
            </a:r>
            <a:endParaRPr lang="ja-JP" altLang="en-US" sz="1000" strike="sngStrike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E94C4AC-F659-96EA-1E62-D205CB7175AA}"/>
              </a:ext>
            </a:extLst>
          </p:cNvPr>
          <p:cNvSpPr txBox="1"/>
          <p:nvPr/>
        </p:nvSpPr>
        <p:spPr>
          <a:xfrm>
            <a:off x="860964" y="7764661"/>
            <a:ext cx="5108136" cy="57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kumimoji="1" lang="en-US" altLang="ja-JP" sz="7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60</a:t>
            </a:r>
            <a:r>
              <a:rPr kumimoji="1" lang="ja-JP" altLang="en-US" sz="7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日間無料体験を実施中です。設定したポリシーや取得した情報を含め、そのまま製品版へのデータ引き継ぎが可能です。また体験版利用中</a:t>
            </a:r>
            <a:r>
              <a:rPr kumimoji="1" lang="ja-JP" altLang="en-US" sz="7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も弊社</a:t>
            </a:r>
            <a:r>
              <a:rPr kumimoji="1" lang="ja-JP" altLang="en-US" sz="700" b="1" u="sng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サポートセンターにお電話やメールで問い合わせ</a:t>
            </a:r>
            <a:r>
              <a:rPr kumimoji="1" lang="ja-JP" altLang="en-US" sz="7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ができます</a:t>
            </a:r>
            <a:r>
              <a:rPr kumimoji="1" lang="ja-JP" altLang="en-US" sz="7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r>
              <a:rPr kumimoji="1" lang="ja-JP" altLang="en-US" sz="700" b="1" u="sng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マニュアルやオンラインで学べるトレーニング動画も公開</a:t>
            </a:r>
            <a:r>
              <a:rPr kumimoji="1" lang="ja-JP" altLang="en-US" sz="7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していますので、導入後の運用イメージがしやすくなっています。</a:t>
            </a:r>
          </a:p>
        </p:txBody>
      </p:sp>
      <p:pic>
        <p:nvPicPr>
          <p:cNvPr id="8" name="図 7" descr="QR コード&#10;&#10;自動的に生成された説明">
            <a:extLst>
              <a:ext uri="{FF2B5EF4-FFF2-40B4-BE49-F238E27FC236}">
                <a16:creationId xmlns:a16="http://schemas.microsoft.com/office/drawing/2014/main" id="{6CBDF323-153D-8B7B-904B-E179A360F3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86" y="7724659"/>
            <a:ext cx="657727" cy="657727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9CAA99F3-214F-5997-AB70-CE2A9B103271}"/>
              </a:ext>
            </a:extLst>
          </p:cNvPr>
          <p:cNvSpPr/>
          <p:nvPr/>
        </p:nvSpPr>
        <p:spPr>
          <a:xfrm>
            <a:off x="120425" y="7742301"/>
            <a:ext cx="695989" cy="622443"/>
          </a:xfrm>
          <a:prstGeom prst="roundRect">
            <a:avLst>
              <a:gd name="adj" fmla="val 8334"/>
            </a:avLst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8F97368-9E50-4930-9328-A97270F9857D}"/>
              </a:ext>
            </a:extLst>
          </p:cNvPr>
          <p:cNvSpPr txBox="1"/>
          <p:nvPr/>
        </p:nvSpPr>
        <p:spPr>
          <a:xfrm>
            <a:off x="121390" y="7805285"/>
            <a:ext cx="69405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kumimoji="1" lang="en-US" altLang="ja-JP" sz="10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60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日間</a:t>
            </a:r>
            <a:endParaRPr kumimoji="1" lang="en-US" altLang="ja-JP" sz="10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1100"/>
              </a:lnSpc>
            </a:pPr>
            <a:r>
              <a:rPr kumimoji="1" lang="ja-JP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無料体験</a:t>
            </a:r>
            <a:endParaRPr kumimoji="1" lang="en-US" altLang="ja-JP" sz="8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1100"/>
              </a:lnSpc>
            </a:pPr>
            <a:r>
              <a:rPr kumimoji="1" lang="ja-JP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受付中</a:t>
            </a:r>
          </a:p>
        </p:txBody>
      </p:sp>
      <p:pic>
        <p:nvPicPr>
          <p:cNvPr id="37" name="図 8">
            <a:extLst>
              <a:ext uri="{FF2B5EF4-FFF2-40B4-BE49-F238E27FC236}">
                <a16:creationId xmlns:a16="http://schemas.microsoft.com/office/drawing/2014/main" id="{8D2B663D-F17B-5D24-2098-190FC8FB3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659" y="3353734"/>
            <a:ext cx="703200" cy="415391"/>
          </a:xfrm>
          <a:prstGeom prst="rect">
            <a:avLst/>
          </a:prstGeom>
        </p:spPr>
      </p:pic>
      <p:pic>
        <p:nvPicPr>
          <p:cNvPr id="65" name="図 8">
            <a:extLst>
              <a:ext uri="{FF2B5EF4-FFF2-40B4-BE49-F238E27FC236}">
                <a16:creationId xmlns:a16="http://schemas.microsoft.com/office/drawing/2014/main" id="{56CD93BF-5A59-CE73-51AD-93CF791E6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548" y="3353734"/>
            <a:ext cx="703200" cy="415391"/>
          </a:xfrm>
          <a:prstGeom prst="rect">
            <a:avLst/>
          </a:prstGeom>
        </p:spPr>
      </p:pic>
      <p:pic>
        <p:nvPicPr>
          <p:cNvPr id="71" name="図 8">
            <a:extLst>
              <a:ext uri="{FF2B5EF4-FFF2-40B4-BE49-F238E27FC236}">
                <a16:creationId xmlns:a16="http://schemas.microsoft.com/office/drawing/2014/main" id="{593586C4-05A1-1269-30CE-C57D9A0B9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359" y="3353734"/>
            <a:ext cx="703200" cy="415391"/>
          </a:xfrm>
          <a:prstGeom prst="rect">
            <a:avLst/>
          </a:prstGeom>
        </p:spPr>
      </p:pic>
      <p:pic>
        <p:nvPicPr>
          <p:cNvPr id="72" name="図 8">
            <a:extLst>
              <a:ext uri="{FF2B5EF4-FFF2-40B4-BE49-F238E27FC236}">
                <a16:creationId xmlns:a16="http://schemas.microsoft.com/office/drawing/2014/main" id="{21799D39-6FB7-411A-D569-C48F2CA7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948" y="3353734"/>
            <a:ext cx="703200" cy="415391"/>
          </a:xfrm>
          <a:prstGeom prst="rect">
            <a:avLst/>
          </a:prstGeom>
        </p:spPr>
      </p:pic>
      <p:pic>
        <p:nvPicPr>
          <p:cNvPr id="73" name="図 8">
            <a:extLst>
              <a:ext uri="{FF2B5EF4-FFF2-40B4-BE49-F238E27FC236}">
                <a16:creationId xmlns:a16="http://schemas.microsoft.com/office/drawing/2014/main" id="{7C580C07-7574-24EE-34A9-72D157C0F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759" y="3353734"/>
            <a:ext cx="703200" cy="415391"/>
          </a:xfrm>
          <a:prstGeom prst="rect">
            <a:avLst/>
          </a:prstGeom>
        </p:spPr>
      </p:pic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A91137B3-E7ED-E3FB-B282-51AE2B562454}"/>
              </a:ext>
            </a:extLst>
          </p:cNvPr>
          <p:cNvGrpSpPr/>
          <p:nvPr/>
        </p:nvGrpSpPr>
        <p:grpSpPr>
          <a:xfrm>
            <a:off x="5298548" y="2717521"/>
            <a:ext cx="681919" cy="628734"/>
            <a:chOff x="5298548" y="2717521"/>
            <a:chExt cx="681919" cy="628734"/>
          </a:xfrm>
        </p:grpSpPr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D6CFA57B-83E9-6EAE-9A9E-264B377C13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8548" y="2717521"/>
              <a:ext cx="339763" cy="628734"/>
            </a:xfrm>
            <a:prstGeom prst="line">
              <a:avLst/>
            </a:prstGeom>
            <a:ln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E97A74C1-FF86-A89B-981A-ACA56C5083E6}"/>
                </a:ext>
              </a:extLst>
            </p:cNvPr>
            <p:cNvCxnSpPr>
              <a:cxnSpLocks/>
            </p:cNvCxnSpPr>
            <p:nvPr/>
          </p:nvCxnSpPr>
          <p:spPr>
            <a:xfrm>
              <a:off x="5640704" y="2717521"/>
              <a:ext cx="339763" cy="628734"/>
            </a:xfrm>
            <a:prstGeom prst="line">
              <a:avLst/>
            </a:prstGeom>
            <a:ln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50572669-D5A2-9DDA-7EE7-206535595EE6}"/>
              </a:ext>
            </a:extLst>
          </p:cNvPr>
          <p:cNvGrpSpPr/>
          <p:nvPr/>
        </p:nvGrpSpPr>
        <p:grpSpPr>
          <a:xfrm>
            <a:off x="2968098" y="2717521"/>
            <a:ext cx="681919" cy="628734"/>
            <a:chOff x="5298548" y="2717521"/>
            <a:chExt cx="681919" cy="628734"/>
          </a:xfrm>
        </p:grpSpPr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A1568CE0-9B38-EA8E-1DF5-7C6962D4A4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8548" y="2717521"/>
              <a:ext cx="339763" cy="628734"/>
            </a:xfrm>
            <a:prstGeom prst="line">
              <a:avLst/>
            </a:prstGeom>
            <a:ln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F89AFA34-889C-ED5E-655B-3D7C6C5849C0}"/>
                </a:ext>
              </a:extLst>
            </p:cNvPr>
            <p:cNvCxnSpPr>
              <a:cxnSpLocks/>
            </p:cNvCxnSpPr>
            <p:nvPr/>
          </p:nvCxnSpPr>
          <p:spPr>
            <a:xfrm>
              <a:off x="5640704" y="2717521"/>
              <a:ext cx="339763" cy="628734"/>
            </a:xfrm>
            <a:prstGeom prst="line">
              <a:avLst/>
            </a:prstGeom>
            <a:ln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164B1D1A-24D5-B593-99C2-3903603DEA23}"/>
              </a:ext>
            </a:extLst>
          </p:cNvPr>
          <p:cNvGrpSpPr/>
          <p:nvPr/>
        </p:nvGrpSpPr>
        <p:grpSpPr>
          <a:xfrm>
            <a:off x="333580" y="2589938"/>
            <a:ext cx="1667864" cy="762862"/>
            <a:chOff x="333580" y="2589938"/>
            <a:chExt cx="1667864" cy="762862"/>
          </a:xfrm>
        </p:grpSpPr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B9F9D7AC-0CC4-8CFF-CCB0-EC5FE8B5252A}"/>
                </a:ext>
              </a:extLst>
            </p:cNvPr>
            <p:cNvCxnSpPr/>
            <p:nvPr/>
          </p:nvCxnSpPr>
          <p:spPr>
            <a:xfrm>
              <a:off x="333580" y="3162300"/>
              <a:ext cx="16678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8C3B30D6-1261-FFF4-9F18-2B8828E251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8200" y="2589938"/>
              <a:ext cx="2306" cy="5723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4D1A61B6-3FC8-940E-97CF-64A9BD8AB7A3}"/>
                </a:ext>
              </a:extLst>
            </p:cNvPr>
            <p:cNvCxnSpPr>
              <a:cxnSpLocks/>
            </p:cNvCxnSpPr>
            <p:nvPr/>
          </p:nvCxnSpPr>
          <p:spPr>
            <a:xfrm>
              <a:off x="812007" y="3159998"/>
              <a:ext cx="0" cy="1928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E0197C11-6B25-2363-B65D-A1ACD10695B4}"/>
                </a:ext>
              </a:extLst>
            </p:cNvPr>
            <p:cNvCxnSpPr>
              <a:cxnSpLocks/>
            </p:cNvCxnSpPr>
            <p:nvPr/>
          </p:nvCxnSpPr>
          <p:spPr>
            <a:xfrm>
              <a:off x="1526382" y="3159998"/>
              <a:ext cx="0" cy="1928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グラフィックス 39">
            <a:extLst>
              <a:ext uri="{FF2B5EF4-FFF2-40B4-BE49-F238E27FC236}">
                <a16:creationId xmlns:a16="http://schemas.microsoft.com/office/drawing/2014/main" id="{5C9F571F-F3C0-16C6-3B72-05103C8BD5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0148" y="2041680"/>
            <a:ext cx="558411" cy="54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52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p:Policy xmlns:p="office.server.policy" id="" local="true">
  <p:Name>ドキュメント</p:Name>
  <p:Description/>
  <p:Statement/>
  <p:PolicyItems>
    <p:PolicyItem featureId="Microsoft.Office.RecordsManagement.PolicyFeatures.PolicyAudit" staticId="0x010100E6F1B8B26459E1498F4748E521128168|1757814118" UniqueId="f37f348f-1288-400b-a566-16401018dade">
      <p:Name>監査</p:Name>
      <p:Description>ドキュメントおよびリスト アイテムに対するユーザーの操作を監査し、監査ログに記録します。</p:Description>
      <p:CustomData>
        <Audit>
          <Update/>
          <CheckInOut/>
          <MoveCopy/>
          <DeleteRestore/>
        </Audit>
      </p:CustomData>
    </p:PolicyItem>
  </p:PolicyItems>
</p:Policy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6570__x5b57_ xmlns="79ee9245-d882-4ddc-9b39-e6678e7416f0" xsi:nil="true"/>
    <_x9234__x6728__x30c6__x30b9__x30c8_ xmlns="79ee9245-d882-4ddc-9b39-e6678e7416f0" xsi:nil="true"/>
    <_x65e5__x4ed8__x3068__x6642__x523b_ xmlns="79ee9245-d882-4ddc-9b39-e6678e7416f0" xsi:nil="true"/>
    <_x30ea__x30f3__x30af_ xmlns="79ee9245-d882-4ddc-9b39-e6678e7416f0">
      <Url xsi:nil="true"/>
      <Description xsi:nil="true"/>
    </_x30ea__x30f3__x30af_>
    <lcf76f155ced4ddcb4097134ff3c332f xmlns="79ee9245-d882-4ddc-9b39-e6678e7416f0">
      <Terms xmlns="http://schemas.microsoft.com/office/infopath/2007/PartnerControls"/>
    </lcf76f155ced4ddcb4097134ff3c332f>
    <_x8907__x6570__x884c__x30c6__x30ad__x30b9__x30c8_ xmlns="79ee9245-d882-4ddc-9b39-e6678e7416f0" xsi:nil="true"/>
    <_x7ba1__x7406__x756a__x53f7_ xmlns="79ee9245-d882-4ddc-9b39-e6678e7416f0">RC-311</_x7ba1__x7406__x756a__x53f7_>
    <TaxCatchAll xmlns="f8486722-456f-4c86-9af7-b8b16200fae9" xsi:nil="true"/>
    <_Flow_SignoffStatus xmlns="79ee9245-d882-4ddc-9b39-e6678e7416f0" xsi:nil="true"/>
    <_x8ca9__x58f2__x5e97_ xmlns="79ee9245-d882-4ddc-9b39-e6678e7416f0" xsi:nil="true"/>
    <_dlc_Exempt xmlns="http://schemas.microsoft.com/sharepoint/v3" xsi:nil="true"/>
    <_x006c_nu1 xmlns="79ee9245-d882-4ddc-9b39-e6678e7416f0">
      <UserInfo>
        <DisplayName/>
        <AccountId xsi:nil="true"/>
        <AccountType/>
      </UserInfo>
    </_x006c_nu1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6F1B8B26459E1498F4748E521128168" ma:contentTypeVersion="34" ma:contentTypeDescription="新しいドキュメントを作成します。" ma:contentTypeScope="" ma:versionID="be6525b13611e3cdc9a1d1c0f29d1560">
  <xsd:schema xmlns:xsd="http://www.w3.org/2001/XMLSchema" xmlns:xs="http://www.w3.org/2001/XMLSchema" xmlns:p="http://schemas.microsoft.com/office/2006/metadata/properties" xmlns:ns1="http://schemas.microsoft.com/sharepoint/v3" xmlns:ns2="79ee9245-d882-4ddc-9b39-e6678e7416f0" xmlns:ns3="f8486722-456f-4c86-9af7-b8b16200fae9" targetNamespace="http://schemas.microsoft.com/office/2006/metadata/properties" ma:root="true" ma:fieldsID="c84e6cd6378441bd7ba206e3beb192fe" ns1:_="" ns2:_="" ns3:_="">
    <xsd:import namespace="http://schemas.microsoft.com/sharepoint/v3"/>
    <xsd:import namespace="79ee9245-d882-4ddc-9b39-e6678e7416f0"/>
    <xsd:import namespace="f8486722-456f-4c86-9af7-b8b16200fae9"/>
    <xsd:element name="properties">
      <xsd:complexType>
        <xsd:sequence>
          <xsd:element name="documentManagement">
            <xsd:complexType>
              <xsd:all>
                <xsd:element ref="ns2:_x30ea__x30f3__x30af_" minOccurs="0"/>
                <xsd:element ref="ns2:_x8907__x6570__x884c__x30c6__x30ad__x30b9__x30c8_" minOccurs="0"/>
                <xsd:element ref="ns2:_x65e5__x4ed8__x3068__x6642__x523b_" minOccurs="0"/>
                <xsd:element ref="ns2:_Flow_SignoffStatus" minOccurs="0"/>
                <xsd:element ref="ns2:_x006c_nu1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1:_dlc_Exempt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_x7ba1__x7406__x756a__x53f7_" minOccurs="0"/>
                <xsd:element ref="ns2:MediaLengthInSeconds" minOccurs="0"/>
                <xsd:element ref="ns2:_x6570__x5b57_" minOccurs="0"/>
                <xsd:element ref="ns2:_x8ca9__x58f2__x5e97_" minOccurs="0"/>
                <xsd:element ref="ns2:_x9234__x6728__x30c6__x30b9__x30c8_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5" nillable="true" ma:displayName="ポリシー適用除外" ma:hidden="true" ma:internalName="_dlc_Exemp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e9245-d882-4ddc-9b39-e6678e7416f0" elementFormDefault="qualified">
    <xsd:import namespace="http://schemas.microsoft.com/office/2006/documentManagement/types"/>
    <xsd:import namespace="http://schemas.microsoft.com/office/infopath/2007/PartnerControls"/>
    <xsd:element name="_x30ea__x30f3__x30af_" ma:index="2" nillable="true" ma:displayName="リンク" ma:format="Hyperlink" ma:internalName="_x30ea__x30f3__x30af_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8907__x6570__x884c__x30c6__x30ad__x30b9__x30c8_" ma:index="3" nillable="true" ma:displayName="複数行テキスト" ma:format="Dropdown" ma:internalName="_x8907__x6570__x884c__x30c6__x30ad__x30b9__x30c8_" ma:readOnly="false">
      <xsd:simpleType>
        <xsd:restriction base="dms:Note">
          <xsd:maxLength value="255"/>
        </xsd:restriction>
      </xsd:simpleType>
    </xsd:element>
    <xsd:element name="_x65e5__x4ed8__x3068__x6642__x523b_" ma:index="4" nillable="true" ma:displayName="日付と時刻" ma:format="DateOnly" ma:internalName="_x65e5__x4ed8__x3068__x6642__x523b_" ma:readOnly="false">
      <xsd:simpleType>
        <xsd:restriction base="dms:DateTime"/>
      </xsd:simpleType>
    </xsd:element>
    <xsd:element name="_Flow_SignoffStatus" ma:index="5" nillable="true" ma:displayName="承認の状態" ma:internalName="_x627f__x8a8d__x306e__x72b6__x614b_" ma:readOnly="false">
      <xsd:simpleType>
        <xsd:restriction base="dms:Text"/>
      </xsd:simpleType>
    </xsd:element>
    <xsd:element name="_x006c_nu1" ma:index="6" nillable="true" ma:displayName="ユーザーまたはグループ" ma:list="UserInfo" ma:internalName="_x006c_nu1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hidden="true" ma:internalName="MediaServiceAutoTags" ma:readOnly="true">
      <xsd:simpleType>
        <xsd:restriction base="dms:Text"/>
      </xsd:simpleType>
    </xsd:element>
    <xsd:element name="MediaServiceOCR" ma:index="14" nillable="true" ma:displayName="MediaServiceOCR" ma:hidden="true" ma:internalName="MediaServiceOCR" ma:readOnly="true">
      <xsd:simpleType>
        <xsd:restriction base="dms:Note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hidden="true" ma:internalName="MediaServiceKeyPoints" ma:readOnly="true">
      <xsd:simpleType>
        <xsd:restriction base="dms:Note"/>
      </xsd:simpleType>
    </xsd:element>
    <xsd:element name="_x7ba1__x7406__x756a__x53f7_" ma:index="26" nillable="true" ma:displayName="管理番号" ma:default="RC-311" ma:format="Dropdown" ma:hidden="true" ma:internalName="_x7ba1__x7406__x756a__x53f7_" ma:readOnly="false">
      <xsd:simpleType>
        <xsd:restriction base="dms:Text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_x6570__x5b57_" ma:index="28" nillable="true" ma:displayName="数字" ma:format="Dropdown" ma:internalName="_x6570__x5b57_" ma:percentage="FALSE">
      <xsd:simpleType>
        <xsd:restriction base="dms:Number"/>
      </xsd:simpleType>
    </xsd:element>
    <xsd:element name="_x8ca9__x58f2__x5e97_" ma:index="29" nillable="true" ma:displayName="販売店" ma:description="販売店フラグ" ma:format="Dropdown" ma:internalName="_x8ca9__x58f2__x5e97_">
      <xsd:simpleType>
        <xsd:restriction base="dms:Text">
          <xsd:maxLength value="255"/>
        </xsd:restriction>
      </xsd:simpleType>
    </xsd:element>
    <xsd:element name="_x9234__x6728__x30c6__x30b9__x30c8_" ma:index="30" nillable="true" ma:displayName="鈴木テスト" ma:format="Dropdown" ma:internalName="_x9234__x6728__x30c6__x30b9__x30c8_">
      <xsd:simpleType>
        <xsd:restriction base="dms:Text">
          <xsd:maxLength value="255"/>
        </xsd:restriction>
      </xsd:simpleType>
    </xsd:element>
    <xsd:element name="lcf76f155ced4ddcb4097134ff3c332f" ma:index="33" nillable="true" ma:taxonomy="true" ma:internalName="lcf76f155ced4ddcb4097134ff3c332f" ma:taxonomyFieldName="MediaServiceImageTags" ma:displayName="画像タグ" ma:readOnly="false" ma:fieldId="{5cf76f15-5ced-4ddc-b409-7134ff3c332f}" ma:taxonomyMulti="true" ma:sspId="a6d06bc7-5879-467c-9b3f-73b6e2086e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86722-456f-4c86-9af7-b8b16200fa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description="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description="" ma:hidden="true" ma:internalName="SharedWithDetails" ma:readOnly="true">
      <xsd:simpleType>
        <xsd:restriction base="dms:Note"/>
      </xsd:simpleType>
    </xsd:element>
    <xsd:element name="TaxCatchAll" ma:index="31" nillable="true" ma:displayName="Taxonomy Catch All Column" ma:hidden="true" ma:list="{72d96897-07c3-42b6-8db8-34333439000d}" ma:internalName="TaxCatchAll" ma:showField="CatchAllData" ma:web="f8486722-456f-4c86-9af7-b8b16200f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コンテンツ タイプ"/>
        <xsd:element ref="dc:title" minOccurs="0" maxOccurs="1" ma:index="1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AA11BD-5E29-4280-AFE7-09D7A3A51398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FC0DAFCE-749D-430A-AC40-2F386AE4003B}">
  <ds:schemaRefs>
    <ds:schemaRef ds:uri="79ee9245-d882-4ddc-9b39-e6678e7416f0"/>
    <ds:schemaRef ds:uri="f8486722-456f-4c86-9af7-b8b16200fae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AD8B53C-A6EF-429F-BD1E-37FD04309F3A}">
  <ds:schemaRefs>
    <ds:schemaRef ds:uri="79ee9245-d882-4ddc-9b39-e6678e7416f0"/>
    <ds:schemaRef ds:uri="f8486722-456f-4c86-9af7-b8b16200fa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E2E8D691-A4E2-40F6-8450-8F4082B114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412</Words>
  <Application>Microsoft Office PowerPoint</Application>
  <PresentationFormat>A4 210 x 297 mm</PresentationFormat>
  <Paragraphs>52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田原 由子</dc:creator>
  <cp:lastModifiedBy>田原 由子</cp:lastModifiedBy>
  <cp:revision>5</cp:revision>
  <dcterms:created xsi:type="dcterms:W3CDTF">2023-01-24T10:02:10Z</dcterms:created>
  <dcterms:modified xsi:type="dcterms:W3CDTF">2023-02-24T00:56:56Z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0x010100E6F1B8B26459E1498F4748E521128168</vt:lpwstr>
  </property>
  <property fmtid="{D5CDD505-2E9C-101B-9397-08002B2CF9AE}" pid="3" name="MediaServiceImageTags">
    <vt:lpwstr/>
  </property>
</Properties>
</file>