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683" r:id="rId6"/>
  </p:sldMasterIdLst>
  <p:notesMasterIdLst>
    <p:notesMasterId r:id="rId36"/>
  </p:notesMasterIdLst>
  <p:sldIdLst>
    <p:sldId id="2076138289" r:id="rId7"/>
    <p:sldId id="348" r:id="rId8"/>
    <p:sldId id="855" r:id="rId9"/>
    <p:sldId id="2076138283" r:id="rId10"/>
    <p:sldId id="2076138259" r:id="rId11"/>
    <p:sldId id="1972" r:id="rId12"/>
    <p:sldId id="1791" r:id="rId13"/>
    <p:sldId id="2751" r:id="rId14"/>
    <p:sldId id="2084" r:id="rId15"/>
    <p:sldId id="1037" r:id="rId16"/>
    <p:sldId id="2089280978" r:id="rId17"/>
    <p:sldId id="2834" r:id="rId18"/>
    <p:sldId id="2076138287" r:id="rId19"/>
    <p:sldId id="841" r:id="rId20"/>
    <p:sldId id="2813" r:id="rId21"/>
    <p:sldId id="2777" r:id="rId22"/>
    <p:sldId id="2076138275" r:id="rId23"/>
    <p:sldId id="2076138290" r:id="rId24"/>
    <p:sldId id="1975" r:id="rId25"/>
    <p:sldId id="2089280980" r:id="rId26"/>
    <p:sldId id="2089280974" r:id="rId27"/>
    <p:sldId id="2089280977" r:id="rId28"/>
    <p:sldId id="2831" r:id="rId29"/>
    <p:sldId id="2829" r:id="rId30"/>
    <p:sldId id="2076138279" r:id="rId31"/>
    <p:sldId id="2076138281" r:id="rId32"/>
    <p:sldId id="2770" r:id="rId33"/>
    <p:sldId id="2772" r:id="rId34"/>
    <p:sldId id="207613828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30F0F"/>
    <a:srgbClr val="479471"/>
    <a:srgbClr val="3790C6"/>
    <a:srgbClr val="E60012"/>
    <a:srgbClr val="45A2B3"/>
    <a:srgbClr val="3B9CAD"/>
    <a:srgbClr val="40A0B0"/>
    <a:srgbClr val="3797A7"/>
    <a:srgbClr val="0060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DAD87-842C-4245-8C8A-A9B3D6F058D9}" v="62" dt="2022-11-02T01:02:17.86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2" d="100"/>
          <a:sy n="112" d="100"/>
        </p:scale>
        <p:origin x="432" y="10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2BBA9-8786-A840-8900-96BA5222CA4B}" type="datetimeFigureOut">
              <a:rPr kumimoji="1" lang="ja-JP" altLang="en-US" smtClean="0"/>
              <a:t>2022/11/25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CB2A7-50E1-8B4F-A518-53B84619FF4B}" type="slidenum">
              <a:rPr kumimoji="1" lang="ja-JP" altLang="en-US" smtClean="0"/>
              <a:t>‹#›</a:t>
            </a:fld>
            <a:endParaRPr kumimoji="1" lang="ja-JP" altLang="en-US"/>
          </a:p>
        </p:txBody>
      </p:sp>
    </p:spTree>
    <p:extLst>
      <p:ext uri="{BB962C8B-B14F-4D97-AF65-F5344CB8AC3E}">
        <p14:creationId xmlns:p14="http://schemas.microsoft.com/office/powerpoint/2010/main" val="36148037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E4C4-CF79-4F5D-A5A6-CFD074594ED2}" type="slidenum">
              <a:rPr kumimoji="1" lang="ja-JP" altLang="en-US" smtClean="0"/>
              <a:t>6</a:t>
            </a:fld>
            <a:endParaRPr kumimoji="1" lang="ja-JP" altLang="en-US"/>
          </a:p>
        </p:txBody>
      </p:sp>
    </p:spTree>
    <p:extLst>
      <p:ext uri="{BB962C8B-B14F-4D97-AF65-F5344CB8AC3E}">
        <p14:creationId xmlns:p14="http://schemas.microsoft.com/office/powerpoint/2010/main" val="186150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11032FD5-0774-4AA9-864D-6D2D4936D572}" type="slidenum">
              <a:rPr lang="en-US" smtClean="0"/>
              <a:t>7</a:t>
            </a:fld>
            <a:endParaRPr lang="en-US"/>
          </a:p>
        </p:txBody>
      </p:sp>
    </p:spTree>
    <p:extLst>
      <p:ext uri="{BB962C8B-B14F-4D97-AF65-F5344CB8AC3E}">
        <p14:creationId xmlns:p14="http://schemas.microsoft.com/office/powerpoint/2010/main" val="183664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000"/>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9</a:t>
            </a:fld>
            <a:endParaRPr kumimoji="1" lang="ja-JP" altLang="en-US"/>
          </a:p>
        </p:txBody>
      </p:sp>
    </p:spTree>
    <p:extLst>
      <p:ext uri="{BB962C8B-B14F-4D97-AF65-F5344CB8AC3E}">
        <p14:creationId xmlns:p14="http://schemas.microsoft.com/office/powerpoint/2010/main" val="3919725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10</a:t>
            </a:fld>
            <a:endParaRPr lang="en-US"/>
          </a:p>
        </p:txBody>
      </p:sp>
    </p:spTree>
    <p:extLst>
      <p:ext uri="{BB962C8B-B14F-4D97-AF65-F5344CB8AC3E}">
        <p14:creationId xmlns:p14="http://schemas.microsoft.com/office/powerpoint/2010/main" val="406577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11</a:t>
            </a:fld>
            <a:endParaRPr lang="en-US"/>
          </a:p>
        </p:txBody>
      </p:sp>
    </p:spTree>
    <p:extLst>
      <p:ext uri="{BB962C8B-B14F-4D97-AF65-F5344CB8AC3E}">
        <p14:creationId xmlns:p14="http://schemas.microsoft.com/office/powerpoint/2010/main" val="47262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13</a:t>
            </a:fld>
            <a:endParaRPr lang="en-US"/>
          </a:p>
        </p:txBody>
      </p:sp>
    </p:spTree>
    <p:extLst>
      <p:ext uri="{BB962C8B-B14F-4D97-AF65-F5344CB8AC3E}">
        <p14:creationId xmlns:p14="http://schemas.microsoft.com/office/powerpoint/2010/main" val="1783937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0A6365-C2A8-0044-A111-633371D19758}" type="slidenum">
              <a:rPr lang="en-US" smtClean="0"/>
              <a:pPr/>
              <a:t>14</a:t>
            </a:fld>
            <a:endParaRPr lang="en-US"/>
          </a:p>
        </p:txBody>
      </p:sp>
    </p:spTree>
    <p:extLst>
      <p:ext uri="{BB962C8B-B14F-4D97-AF65-F5344CB8AC3E}">
        <p14:creationId xmlns:p14="http://schemas.microsoft.com/office/powerpoint/2010/main" val="2644682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11032FD5-0774-4AA9-864D-6D2D4936D572}" type="slidenum">
              <a:rPr lang="en-US" smtClean="0"/>
              <a:t>19</a:t>
            </a:fld>
            <a:endParaRPr lang="en-US"/>
          </a:p>
        </p:txBody>
      </p:sp>
      <p:sp>
        <p:nvSpPr>
          <p:cNvPr id="6" name="ノート プレースホルダー 5">
            <a:extLst>
              <a:ext uri="{FF2B5EF4-FFF2-40B4-BE49-F238E27FC236}">
                <a16:creationId xmlns:a16="http://schemas.microsoft.com/office/drawing/2014/main" id="{1690365B-9DB5-40BF-A226-494AFC5516D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58637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20</a:t>
            </a:fld>
            <a:endParaRPr kumimoji="1" lang="ja-JP" altLang="en-US"/>
          </a:p>
        </p:txBody>
      </p:sp>
    </p:spTree>
    <p:extLst>
      <p:ext uri="{BB962C8B-B14F-4D97-AF65-F5344CB8AC3E}">
        <p14:creationId xmlns:p14="http://schemas.microsoft.com/office/powerpoint/2010/main" val="121421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mailto:sales@motex.co.jp" TargetMode="External"/><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hyperlink" Target="mailto:support@motex.co.jp"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NSCOPE">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9579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PMS_DI">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253C0BA7-0C58-A842-B2BD-E76F534F9A5B}"/>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7" name="正方形/長方形 6">
            <a:extLst>
              <a:ext uri="{FF2B5EF4-FFF2-40B4-BE49-F238E27FC236}">
                <a16:creationId xmlns:a16="http://schemas.microsoft.com/office/drawing/2014/main" id="{548AF5FF-6644-4783-998D-FC55D1884A0E}"/>
              </a:ext>
            </a:extLst>
          </p:cNvPr>
          <p:cNvSpPr/>
          <p:nvPr userDrawn="1"/>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837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スライド番号プレースホルダ 4">
            <a:extLst>
              <a:ext uri="{FF2B5EF4-FFF2-40B4-BE49-F238E27FC236}">
                <a16:creationId xmlns:a16="http://schemas.microsoft.com/office/drawing/2014/main" id="{B39C9F90-10A4-6C42-9EC4-08ACBEFF2AA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9">
            <a:extLst>
              <a:ext uri="{FF2B5EF4-FFF2-40B4-BE49-F238E27FC236}">
                <a16:creationId xmlns:a16="http://schemas.microsoft.com/office/drawing/2014/main" id="{8B5F1C7E-275D-B244-B1D6-4DF160C1F352}"/>
              </a:ext>
            </a:extLst>
          </p:cNvPr>
          <p:cNvSpPr>
            <a:spLocks noGrp="1"/>
          </p:cNvSpPr>
          <p:nvPr>
            <p:ph type="body" sz="quarter" idx="15"/>
          </p:nvPr>
        </p:nvSpPr>
        <p:spPr>
          <a:xfrm>
            <a:off x="870788" y="229169"/>
            <a:ext cx="11074573" cy="248914"/>
          </a:xfrm>
          <a:prstGeom prst="rect">
            <a:avLst/>
          </a:prstGeom>
        </p:spPr>
        <p:txBody>
          <a:bodyPr wrap="square" anchor="t" anchorCtr="0">
            <a:spAutoFit/>
          </a:bodyPr>
          <a:lstStyle>
            <a:lvl1pPr marL="0" indent="0" algn="r">
              <a:buNone/>
              <a:defRPr sz="1100" b="1" i="0">
                <a:solidFill>
                  <a:schemeClr val="accent3"/>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5">
            <a:extLst>
              <a:ext uri="{FF2B5EF4-FFF2-40B4-BE49-F238E27FC236}">
                <a16:creationId xmlns:a16="http://schemas.microsoft.com/office/drawing/2014/main" id="{5320C840-75CB-A84D-A743-431E57F46735}"/>
              </a:ext>
            </a:extLst>
          </p:cNvPr>
          <p:cNvSpPr>
            <a:spLocks noGrp="1"/>
          </p:cNvSpPr>
          <p:nvPr>
            <p:ph type="body" sz="quarter" idx="16"/>
          </p:nvPr>
        </p:nvSpPr>
        <p:spPr>
          <a:xfrm>
            <a:off x="366288" y="618017"/>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081920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テキスト プレースホルダー 9">
            <a:extLst>
              <a:ext uri="{FF2B5EF4-FFF2-40B4-BE49-F238E27FC236}">
                <a16:creationId xmlns:a16="http://schemas.microsoft.com/office/drawing/2014/main" id="{C69C27C9-F672-7140-89B1-D500AE94047B}"/>
              </a:ext>
            </a:extLst>
          </p:cNvPr>
          <p:cNvSpPr>
            <a:spLocks noGrp="1"/>
          </p:cNvSpPr>
          <p:nvPr>
            <p:ph type="body" sz="quarter" idx="11"/>
          </p:nvPr>
        </p:nvSpPr>
        <p:spPr>
          <a:xfrm>
            <a:off x="263132" y="446085"/>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5">
            <a:extLst>
              <a:ext uri="{FF2B5EF4-FFF2-40B4-BE49-F238E27FC236}">
                <a16:creationId xmlns:a16="http://schemas.microsoft.com/office/drawing/2014/main" id="{51AB2589-30CA-734F-BBD3-2BB2E027BD8E}"/>
              </a:ext>
            </a:extLst>
          </p:cNvPr>
          <p:cNvSpPr>
            <a:spLocks noGrp="1"/>
          </p:cNvSpPr>
          <p:nvPr>
            <p:ph type="body" sz="quarter" idx="13"/>
          </p:nvPr>
        </p:nvSpPr>
        <p:spPr>
          <a:xfrm>
            <a:off x="263132" y="936814"/>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3A14AFC1-EEAC-AF46-9C48-7714BCC1A92B}"/>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5263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スライド番号プレースホルダ 4">
            <a:extLst>
              <a:ext uri="{FF2B5EF4-FFF2-40B4-BE49-F238E27FC236}">
                <a16:creationId xmlns:a16="http://schemas.microsoft.com/office/drawing/2014/main" id="{F0677E99-3A0F-2C40-9504-F2A3CCCBCCF4}"/>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72629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２">
    <p:spTree>
      <p:nvGrpSpPr>
        <p:cNvPr id="1" name=""/>
        <p:cNvGrpSpPr/>
        <p:nvPr/>
      </p:nvGrpSpPr>
      <p:grpSpPr>
        <a:xfrm>
          <a:off x="0" y="0"/>
          <a:ext cx="0" cy="0"/>
          <a:chOff x="0" y="0"/>
          <a:chExt cx="0" cy="0"/>
        </a:xfrm>
      </p:grpSpPr>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413589" y="212584"/>
            <a:ext cx="11074573" cy="372410"/>
          </a:xfrm>
          <a:prstGeom prst="rect">
            <a:avLst/>
          </a:prstGeom>
        </p:spPr>
        <p:txBody>
          <a:bodyPr wrap="square" anchor="t" anchorCtr="0">
            <a:spAutoFit/>
          </a:bodyPr>
          <a:lstStyle>
            <a:lvl1pPr marL="0" indent="0" algn="l">
              <a:lnSpc>
                <a:spcPct val="140000"/>
              </a:lnSpc>
              <a:spcBef>
                <a:spcPts val="0"/>
              </a:spcBef>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359197" y="745361"/>
            <a:ext cx="11505576" cy="452432"/>
          </a:xfrm>
          <a:prstGeom prst="rect">
            <a:avLst/>
          </a:prstGeom>
        </p:spPr>
        <p:txBody>
          <a:bodyPr wrap="square" anchor="t" anchorCtr="0">
            <a:spAutoFit/>
          </a:bodyPr>
          <a:lstStyle>
            <a:lvl1pPr marL="0" indent="0" algn="ctr">
              <a:buNone/>
              <a:defRPr lang="ja-JP" altLang="en-US" sz="1800" b="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8911B0F1-EF5C-44C4-BDF0-EBE30FF85B15}"/>
              </a:ext>
            </a:extLst>
          </p:cNvPr>
          <p:cNvSpPr/>
          <p:nvPr/>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6856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PMS タイトル">
    <p:spTree>
      <p:nvGrpSpPr>
        <p:cNvPr id="1" name=""/>
        <p:cNvGrpSpPr/>
        <p:nvPr/>
      </p:nvGrpSpPr>
      <p:grpSpPr>
        <a:xfrm>
          <a:off x="0" y="0"/>
          <a:ext cx="0" cy="0"/>
          <a:chOff x="0" y="0"/>
          <a:chExt cx="0" cy="0"/>
        </a:xfrm>
      </p:grpSpPr>
      <p:cxnSp>
        <p:nvCxnSpPr>
          <p:cNvPr id="3" name="直線コネクタ 2"/>
          <p:cNvCxnSpPr/>
          <p:nvPr/>
        </p:nvCxnSpPr>
        <p:spPr>
          <a:xfrm>
            <a:off x="560896" y="2174840"/>
            <a:ext cx="9447265" cy="0"/>
          </a:xfrm>
          <a:prstGeom prst="line">
            <a:avLst/>
          </a:prstGeom>
          <a:ln w="19050">
            <a:solidFill>
              <a:srgbClr val="0060AE"/>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9"/>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スライド番号プレースホルダ 4">
            <a:extLst>
              <a:ext uri="{FF2B5EF4-FFF2-40B4-BE49-F238E27FC236}">
                <a16:creationId xmlns:a16="http://schemas.microsoft.com/office/drawing/2014/main" id="{1EED12C1-5657-9D41-8238-16D1A5283628}"/>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2633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３">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9" y="1243861"/>
            <a:ext cx="11074573" cy="312393"/>
          </a:xfrm>
          <a:prstGeom prst="rect">
            <a:avLst/>
          </a:prstGeom>
        </p:spPr>
        <p:txBody>
          <a:bodyPr wrap="square" anchor="t" anchorCtr="0">
            <a:spAutoFit/>
          </a:bodyPr>
          <a:lstStyle>
            <a:lvl1pPr marL="0" indent="0" algn="ctr">
              <a:buNone/>
              <a:def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413589" y="212584"/>
            <a:ext cx="11074573" cy="372410"/>
          </a:xfrm>
          <a:prstGeom prst="rect">
            <a:avLst/>
          </a:prstGeom>
        </p:spPr>
        <p:txBody>
          <a:bodyPr wrap="square" anchor="t" anchorCtr="0">
            <a:spAutoFit/>
          </a:bodyPr>
          <a:lstStyle>
            <a:lvl1pPr marL="0" indent="0" algn="l">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359197" y="746395"/>
            <a:ext cx="11505576" cy="452432"/>
          </a:xfrm>
          <a:prstGeom prst="rect">
            <a:avLst/>
          </a:prstGeom>
        </p:spPr>
        <p:txBody>
          <a:bodyPr wrap="square" anchor="t" anchorCtr="0">
            <a:spAutoFit/>
          </a:bodyPr>
          <a:lstStyle>
            <a:lvl1pPr marL="0" indent="0" algn="ctr">
              <a:buNone/>
              <a:defRPr lang="ja-JP" altLang="en-US" sz="1800" b="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B5FA616E-B561-448B-BEA3-71B3B34DCB4F}"/>
              </a:ext>
            </a:extLst>
          </p:cNvPr>
          <p:cNvSpPr/>
          <p:nvPr/>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7998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ユーザー設定レイアウト">
    <p:spTree>
      <p:nvGrpSpPr>
        <p:cNvPr id="1" name=""/>
        <p:cNvGrpSpPr/>
        <p:nvPr/>
      </p:nvGrpSpPr>
      <p:grpSpPr>
        <a:xfrm>
          <a:off x="0" y="0"/>
          <a:ext cx="0" cy="0"/>
          <a:chOff x="0" y="0"/>
          <a:chExt cx="0" cy="0"/>
        </a:xfrm>
      </p:grpSpPr>
      <p:sp>
        <p:nvSpPr>
          <p:cNvPr id="4" name="テキスト ボックス 10">
            <a:extLst>
              <a:ext uri="{FF2B5EF4-FFF2-40B4-BE49-F238E27FC236}">
                <a16:creationId xmlns:a16="http://schemas.microsoft.com/office/drawing/2014/main" id="{EC45AF83-3ED9-4E39-A830-8A7393892666}"/>
              </a:ext>
            </a:extLst>
          </p:cNvPr>
          <p:cNvSpPr txBox="1">
            <a:spLocks noChangeArrowheads="1"/>
          </p:cNvSpPr>
          <p:nvPr/>
        </p:nvSpPr>
        <p:spPr bwMode="auto">
          <a:xfrm>
            <a:off x="2746931" y="3228946"/>
            <a:ext cx="6698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3100">
                <a:solidFill>
                  <a:srgbClr val="414141"/>
                </a:solidFill>
                <a:latin typeface="Gill Sans Light" pitchFamily="1" charset="0"/>
                <a:ea typeface="ヒラギノ角ゴ ProN W3" pitchFamily="1" charset="-128"/>
                <a:sym typeface="Gill Sans Light" pitchFamily="1" charset="0"/>
              </a:defRPr>
            </a:lvl1pPr>
            <a:lvl2pPr marL="742950" indent="-285750" algn="ctr">
              <a:defRPr sz="3100">
                <a:solidFill>
                  <a:srgbClr val="414141"/>
                </a:solidFill>
                <a:latin typeface="Gill Sans Light" pitchFamily="1" charset="0"/>
                <a:ea typeface="ヒラギノ角ゴ ProN W3" pitchFamily="1" charset="-128"/>
                <a:sym typeface="Gill Sans Light" pitchFamily="1" charset="0"/>
              </a:defRPr>
            </a:lvl2pPr>
            <a:lvl3pPr marL="1143000" indent="-228600" algn="ctr">
              <a:defRPr sz="3100">
                <a:solidFill>
                  <a:srgbClr val="414141"/>
                </a:solidFill>
                <a:latin typeface="Gill Sans Light" pitchFamily="1" charset="0"/>
                <a:ea typeface="ヒラギノ角ゴ ProN W3" pitchFamily="1" charset="-128"/>
                <a:sym typeface="Gill Sans Light" pitchFamily="1" charset="0"/>
              </a:defRPr>
            </a:lvl3pPr>
            <a:lvl4pPr marL="1600200" indent="-228600" algn="ctr">
              <a:defRPr sz="3100">
                <a:solidFill>
                  <a:srgbClr val="414141"/>
                </a:solidFill>
                <a:latin typeface="Gill Sans Light" pitchFamily="1" charset="0"/>
                <a:ea typeface="ヒラギノ角ゴ ProN W3" pitchFamily="1" charset="-128"/>
                <a:sym typeface="Gill Sans Light" pitchFamily="1" charset="0"/>
              </a:defRPr>
            </a:lvl4pPr>
            <a:lvl5pPr marL="2057400" indent="-228600" algn="ctr">
              <a:defRPr sz="3100">
                <a:solidFill>
                  <a:srgbClr val="414141"/>
                </a:solidFill>
                <a:latin typeface="Gill Sans Light" pitchFamily="1" charset="0"/>
                <a:ea typeface="ヒラギノ角ゴ ProN W3" pitchFamily="1" charset="-128"/>
                <a:sym typeface="Gill Sans Light" pitchFamily="1" charset="0"/>
              </a:defRPr>
            </a:lvl5pPr>
            <a:lvl6pPr marL="2514600" indent="-228600" algn="ctr" eaLnBrk="0" fontAlgn="base" hangingPunct="0">
              <a:spcBef>
                <a:spcPct val="0"/>
              </a:spcBef>
              <a:spcAft>
                <a:spcPct val="0"/>
              </a:spcAft>
              <a:defRPr sz="3100">
                <a:solidFill>
                  <a:srgbClr val="414141"/>
                </a:solidFill>
                <a:latin typeface="Gill Sans Light" pitchFamily="1" charset="0"/>
                <a:ea typeface="ヒラギノ角ゴ ProN W3" pitchFamily="1" charset="-128"/>
                <a:sym typeface="Gill Sans Light" pitchFamily="1" charset="0"/>
              </a:defRPr>
            </a:lvl6pPr>
            <a:lvl7pPr marL="2971800" indent="-228600" algn="ctr" eaLnBrk="0" fontAlgn="base" hangingPunct="0">
              <a:spcBef>
                <a:spcPct val="0"/>
              </a:spcBef>
              <a:spcAft>
                <a:spcPct val="0"/>
              </a:spcAft>
              <a:defRPr sz="3100">
                <a:solidFill>
                  <a:srgbClr val="414141"/>
                </a:solidFill>
                <a:latin typeface="Gill Sans Light" pitchFamily="1" charset="0"/>
                <a:ea typeface="ヒラギノ角ゴ ProN W3" pitchFamily="1" charset="-128"/>
                <a:sym typeface="Gill Sans Light" pitchFamily="1" charset="0"/>
              </a:defRPr>
            </a:lvl7pPr>
            <a:lvl8pPr marL="3429000" indent="-228600" algn="ctr" eaLnBrk="0" fontAlgn="base" hangingPunct="0">
              <a:spcBef>
                <a:spcPct val="0"/>
              </a:spcBef>
              <a:spcAft>
                <a:spcPct val="0"/>
              </a:spcAft>
              <a:defRPr sz="3100">
                <a:solidFill>
                  <a:srgbClr val="414141"/>
                </a:solidFill>
                <a:latin typeface="Gill Sans Light" pitchFamily="1" charset="0"/>
                <a:ea typeface="ヒラギノ角ゴ ProN W3" pitchFamily="1" charset="-128"/>
                <a:sym typeface="Gill Sans Light" pitchFamily="1" charset="0"/>
              </a:defRPr>
            </a:lvl8pPr>
            <a:lvl9pPr marL="3886200" indent="-228600" algn="ctr" eaLnBrk="0" fontAlgn="base" hangingPunct="0">
              <a:spcBef>
                <a:spcPct val="0"/>
              </a:spcBef>
              <a:spcAft>
                <a:spcPct val="0"/>
              </a:spcAft>
              <a:defRPr sz="3100">
                <a:solidFill>
                  <a:srgbClr val="414141"/>
                </a:solidFill>
                <a:latin typeface="Gill Sans Light" pitchFamily="1" charset="0"/>
                <a:ea typeface="ヒラギノ角ゴ ProN W3" pitchFamily="1" charset="-128"/>
                <a:sym typeface="Gill Sans Light" pitchFamily="1" charset="0"/>
              </a:defRPr>
            </a:lvl9pPr>
          </a:lstStyle>
          <a:p>
            <a:pPr marL="0" marR="0" lvl="0" indent="0" algn="ctr" defTabSz="914269" rtl="0" eaLnBrk="1" fontAlgn="auto" latinLnBrk="0" hangingPunct="1">
              <a:lnSpc>
                <a:spcPct val="100000"/>
              </a:lnSpc>
              <a:spcBef>
                <a:spcPts val="0"/>
              </a:spcBef>
              <a:spcAft>
                <a:spcPts val="0"/>
              </a:spcAft>
              <a:buClrTx/>
              <a:buSzTx/>
              <a:buFontTx/>
              <a:buNone/>
              <a:tabLst/>
              <a:defRPr/>
            </a:pPr>
            <a:r>
              <a:rPr lang="en-US" altLang="ja-JP" sz="2000">
                <a:solidFill>
                  <a:srgbClr val="0060AE"/>
                </a:solidFill>
                <a:latin typeface="Century Gothic" panose="020B0502020202020204" pitchFamily="34" charset="0"/>
              </a:rPr>
              <a:t>https://www.lanscope.jp/cpms/deepinstinct/</a:t>
            </a:r>
            <a:endParaRPr lang="en" altLang="ja-JP" sz="2000">
              <a:solidFill>
                <a:srgbClr val="0060AE"/>
              </a:solidFill>
              <a:latin typeface="Century Gothic" panose="020B0502020202020204" pitchFamily="34" charset="0"/>
            </a:endParaRPr>
          </a:p>
        </p:txBody>
      </p:sp>
    </p:spTree>
    <p:extLst>
      <p:ext uri="{BB962C8B-B14F-4D97-AF65-F5344CB8AC3E}">
        <p14:creationId xmlns:p14="http://schemas.microsoft.com/office/powerpoint/2010/main" val="2360387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7" name="テキスト プレースホルダー 9">
            <a:extLst>
              <a:ext uri="{FF2B5EF4-FFF2-40B4-BE49-F238E27FC236}">
                <a16:creationId xmlns:a16="http://schemas.microsoft.com/office/drawing/2014/main" id="{A27D74A2-34A1-8644-9CE2-55DEF4D46994}"/>
              </a:ext>
            </a:extLst>
          </p:cNvPr>
          <p:cNvSpPr>
            <a:spLocks noGrp="1"/>
          </p:cNvSpPr>
          <p:nvPr>
            <p:ph type="body" sz="quarter" idx="14"/>
          </p:nvPr>
        </p:nvSpPr>
        <p:spPr>
          <a:xfrm>
            <a:off x="659416"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40" name="テキスト プレースホルダー 9">
            <a:extLst>
              <a:ext uri="{FF2B5EF4-FFF2-40B4-BE49-F238E27FC236}">
                <a16:creationId xmlns:a16="http://schemas.microsoft.com/office/drawing/2014/main" id="{C0B7EB0E-0D48-41D9-ADED-F2F32B7BAEDD}"/>
              </a:ext>
            </a:extLst>
          </p:cNvPr>
          <p:cNvSpPr>
            <a:spLocks noGrp="1"/>
          </p:cNvSpPr>
          <p:nvPr>
            <p:ph type="body" sz="quarter" idx="12"/>
          </p:nvPr>
        </p:nvSpPr>
        <p:spPr>
          <a:xfrm>
            <a:off x="659416"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1" name="テキスト プレースホルダー 9">
            <a:extLst>
              <a:ext uri="{FF2B5EF4-FFF2-40B4-BE49-F238E27FC236}">
                <a16:creationId xmlns:a16="http://schemas.microsoft.com/office/drawing/2014/main" id="{EA0215EA-958B-489B-B7AF-C8BE25BDFE4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45" name="図 44">
            <a:extLst>
              <a:ext uri="{FF2B5EF4-FFF2-40B4-BE49-F238E27FC236}">
                <a16:creationId xmlns:a16="http://schemas.microsoft.com/office/drawing/2014/main" id="{B6F27AF1-4F32-4E2A-9D92-531B8605AD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9316" r="27342"/>
          <a:stretch/>
        </p:blipFill>
        <p:spPr>
          <a:xfrm>
            <a:off x="4818743" y="0"/>
            <a:ext cx="7373257" cy="5479872"/>
          </a:xfrm>
          <a:prstGeom prst="rect">
            <a:avLst/>
          </a:prstGeom>
        </p:spPr>
      </p:pic>
      <p:pic>
        <p:nvPicPr>
          <p:cNvPr id="8" name="図 7">
            <a:extLst>
              <a:ext uri="{FF2B5EF4-FFF2-40B4-BE49-F238E27FC236}">
                <a16:creationId xmlns:a16="http://schemas.microsoft.com/office/drawing/2014/main" id="{7451ED40-8A3F-E540-9FEE-189B8AB80469}"/>
              </a:ext>
            </a:extLst>
          </p:cNvPr>
          <p:cNvPicPr>
            <a:picLocks noChangeAspect="1"/>
          </p:cNvPicPr>
          <p:nvPr userDrawn="1"/>
        </p:nvPicPr>
        <p:blipFill>
          <a:blip r:embed="rId3"/>
          <a:stretch>
            <a:fillRect/>
          </a:stretch>
        </p:blipFill>
        <p:spPr>
          <a:xfrm>
            <a:off x="472802" y="2523570"/>
            <a:ext cx="5183056" cy="802907"/>
          </a:xfrm>
          <a:prstGeom prst="rect">
            <a:avLst/>
          </a:prstGeom>
        </p:spPr>
      </p:pic>
    </p:spTree>
    <p:extLst>
      <p:ext uri="{BB962C8B-B14F-4D97-AF65-F5344CB8AC3E}">
        <p14:creationId xmlns:p14="http://schemas.microsoft.com/office/powerpoint/2010/main" val="4031364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pic>
        <p:nvPicPr>
          <p:cNvPr id="67" name="図 66">
            <a:extLst>
              <a:ext uri="{FF2B5EF4-FFF2-40B4-BE49-F238E27FC236}">
                <a16:creationId xmlns:a16="http://schemas.microsoft.com/office/drawing/2014/main" id="{A2AAF1FD-05C2-464B-93CB-FABB28FCCC36}"/>
              </a:ext>
            </a:extLst>
          </p:cNvPr>
          <p:cNvPicPr>
            <a:picLocks noChangeAspect="1"/>
          </p:cNvPicPr>
          <p:nvPr userDrawn="1"/>
        </p:nvPicPr>
        <p:blipFill rotWithShape="1">
          <a:blip r:embed="rId2" cstate="email">
            <a:duotone>
              <a:schemeClr val="bg2">
                <a:shade val="45000"/>
                <a:satMod val="135000"/>
              </a:schemeClr>
              <a:prstClr val="white"/>
            </a:duotone>
            <a:alphaModFix amt="35000"/>
            <a:extLst>
              <a:ext uri="{28A0092B-C50C-407E-A947-70E740481C1C}">
                <a14:useLocalDpi xmlns:a14="http://schemas.microsoft.com/office/drawing/2010/main"/>
              </a:ext>
            </a:extLst>
          </a:blip>
          <a:srcRect t="39316" r="27342"/>
          <a:stretch/>
        </p:blipFill>
        <p:spPr>
          <a:xfrm>
            <a:off x="4971143" y="152400"/>
            <a:ext cx="7373257" cy="5479872"/>
          </a:xfrm>
          <a:prstGeom prst="rect">
            <a:avLst/>
          </a:prstGeom>
        </p:spPr>
      </p:pic>
      <p:pic>
        <p:nvPicPr>
          <p:cNvPr id="45" name="図 44">
            <a:extLst>
              <a:ext uri="{FF2B5EF4-FFF2-40B4-BE49-F238E27FC236}">
                <a16:creationId xmlns:a16="http://schemas.microsoft.com/office/drawing/2014/main" id="{B6F27AF1-4F32-4E2A-9D92-531B8605AD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9316" r="27342"/>
          <a:stretch/>
        </p:blipFill>
        <p:spPr>
          <a:xfrm>
            <a:off x="4818743" y="0"/>
            <a:ext cx="7373257" cy="5479872"/>
          </a:xfrm>
          <a:prstGeom prst="rect">
            <a:avLst/>
          </a:prstGeom>
        </p:spPr>
      </p:pic>
      <p:sp>
        <p:nvSpPr>
          <p:cNvPr id="7" name="テキスト プレースホルダー 9">
            <a:extLst>
              <a:ext uri="{FF2B5EF4-FFF2-40B4-BE49-F238E27FC236}">
                <a16:creationId xmlns:a16="http://schemas.microsoft.com/office/drawing/2014/main" id="{A27D74A2-34A1-8644-9CE2-55DEF4D46994}"/>
              </a:ext>
            </a:extLst>
          </p:cNvPr>
          <p:cNvSpPr>
            <a:spLocks noGrp="1"/>
          </p:cNvSpPr>
          <p:nvPr>
            <p:ph type="body" sz="quarter" idx="14"/>
          </p:nvPr>
        </p:nvSpPr>
        <p:spPr>
          <a:xfrm>
            <a:off x="659416"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40" name="テキスト プレースホルダー 9">
            <a:extLst>
              <a:ext uri="{FF2B5EF4-FFF2-40B4-BE49-F238E27FC236}">
                <a16:creationId xmlns:a16="http://schemas.microsoft.com/office/drawing/2014/main" id="{C0B7EB0E-0D48-41D9-ADED-F2F32B7BAEDD}"/>
              </a:ext>
            </a:extLst>
          </p:cNvPr>
          <p:cNvSpPr>
            <a:spLocks noGrp="1"/>
          </p:cNvSpPr>
          <p:nvPr>
            <p:ph type="body" sz="quarter" idx="12"/>
          </p:nvPr>
        </p:nvSpPr>
        <p:spPr>
          <a:xfrm>
            <a:off x="659416"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1" name="テキスト プレースホルダー 9">
            <a:extLst>
              <a:ext uri="{FF2B5EF4-FFF2-40B4-BE49-F238E27FC236}">
                <a16:creationId xmlns:a16="http://schemas.microsoft.com/office/drawing/2014/main" id="{EA0215EA-958B-489B-B7AF-C8BE25BDFE4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8" name="図 7">
            <a:extLst>
              <a:ext uri="{FF2B5EF4-FFF2-40B4-BE49-F238E27FC236}">
                <a16:creationId xmlns:a16="http://schemas.microsoft.com/office/drawing/2014/main" id="{37BBF1A8-B920-E34C-94F3-D67A5B776035}"/>
              </a:ext>
            </a:extLst>
          </p:cNvPr>
          <p:cNvPicPr>
            <a:picLocks noChangeAspect="1"/>
          </p:cNvPicPr>
          <p:nvPr userDrawn="1"/>
        </p:nvPicPr>
        <p:blipFill>
          <a:blip r:embed="rId3"/>
          <a:stretch>
            <a:fillRect/>
          </a:stretch>
        </p:blipFill>
        <p:spPr>
          <a:xfrm>
            <a:off x="472802" y="2523570"/>
            <a:ext cx="5183056" cy="802907"/>
          </a:xfrm>
          <a:prstGeom prst="rect">
            <a:avLst/>
          </a:prstGeom>
        </p:spPr>
      </p:pic>
    </p:spTree>
    <p:extLst>
      <p:ext uri="{BB962C8B-B14F-4D97-AF65-F5344CB8AC3E}">
        <p14:creationId xmlns:p14="http://schemas.microsoft.com/office/powerpoint/2010/main" val="42374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NSCOPE">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プレースホルダー 5">
            <a:extLst>
              <a:ext uri="{FF2B5EF4-FFF2-40B4-BE49-F238E27FC236}">
                <a16:creationId xmlns:a16="http://schemas.microsoft.com/office/drawing/2014/main" id="{6B886E7A-D055-E945-96ED-66591D0F8D31}"/>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22697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3A0D557-7782-F04B-AA0D-118498E03CB6}"/>
              </a:ext>
            </a:extLst>
          </p:cNvPr>
          <p:cNvPicPr>
            <a:picLocks noChangeAspect="1"/>
          </p:cNvPicPr>
          <p:nvPr userDrawn="1"/>
        </p:nvPicPr>
        <p:blipFill>
          <a:blip r:embed="rId2"/>
          <a:stretch>
            <a:fillRect/>
          </a:stretch>
        </p:blipFill>
        <p:spPr>
          <a:xfrm>
            <a:off x="3434369" y="2471196"/>
            <a:ext cx="5701362" cy="883198"/>
          </a:xfrm>
          <a:prstGeom prst="rect">
            <a:avLst/>
          </a:prstGeom>
        </p:spPr>
      </p:pic>
      <p:sp>
        <p:nvSpPr>
          <p:cNvPr id="3" name="正方形/長方形 2">
            <a:extLst>
              <a:ext uri="{FF2B5EF4-FFF2-40B4-BE49-F238E27FC236}">
                <a16:creationId xmlns:a16="http://schemas.microsoft.com/office/drawing/2014/main" id="{A700C1FE-6907-5346-A87A-B83BEF1CFE75}"/>
              </a:ext>
            </a:extLst>
          </p:cNvPr>
          <p:cNvSpPr/>
          <p:nvPr userDrawn="1"/>
        </p:nvSpPr>
        <p:spPr>
          <a:xfrm>
            <a:off x="0" y="-1"/>
            <a:ext cx="12192000" cy="189188"/>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 name="テキスト プレースホルダー 9">
            <a:extLst>
              <a:ext uri="{FF2B5EF4-FFF2-40B4-BE49-F238E27FC236}">
                <a16:creationId xmlns:a16="http://schemas.microsoft.com/office/drawing/2014/main" id="{6D3E1F06-73A1-9B4C-8747-5565F94AC3AA}"/>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CCD7E36E-52E3-054A-A9E7-C12F89C919BD}"/>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352EC807-6413-0B49-865B-B13F0DD7587D}"/>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1881364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ユーザー設定レイアウト">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479B7DE-357F-DB42-A37B-F8C030622704}"/>
              </a:ext>
            </a:extLst>
          </p:cNvPr>
          <p:cNvPicPr>
            <a:picLocks noChangeAspect="1"/>
          </p:cNvPicPr>
          <p:nvPr userDrawn="1"/>
        </p:nvPicPr>
        <p:blipFill>
          <a:blip r:embed="rId2"/>
          <a:stretch>
            <a:fillRect/>
          </a:stretch>
        </p:blipFill>
        <p:spPr>
          <a:xfrm>
            <a:off x="497183" y="2625941"/>
            <a:ext cx="5148515" cy="616163"/>
          </a:xfrm>
          <a:prstGeom prst="rect">
            <a:avLst/>
          </a:prstGeom>
        </p:spPr>
      </p:pic>
      <p:sp>
        <p:nvSpPr>
          <p:cNvPr id="7" name="テキスト プレースホルダー 9">
            <a:extLst>
              <a:ext uri="{FF2B5EF4-FFF2-40B4-BE49-F238E27FC236}">
                <a16:creationId xmlns:a16="http://schemas.microsoft.com/office/drawing/2014/main" id="{A27D74A2-34A1-8644-9CE2-55DEF4D46994}"/>
              </a:ext>
            </a:extLst>
          </p:cNvPr>
          <p:cNvSpPr>
            <a:spLocks noGrp="1"/>
          </p:cNvSpPr>
          <p:nvPr>
            <p:ph type="body" sz="quarter" idx="14"/>
          </p:nvPr>
        </p:nvSpPr>
        <p:spPr>
          <a:xfrm>
            <a:off x="659416"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40" name="テキスト プレースホルダー 9">
            <a:extLst>
              <a:ext uri="{FF2B5EF4-FFF2-40B4-BE49-F238E27FC236}">
                <a16:creationId xmlns:a16="http://schemas.microsoft.com/office/drawing/2014/main" id="{C0B7EB0E-0D48-41D9-ADED-F2F32B7BAEDD}"/>
              </a:ext>
            </a:extLst>
          </p:cNvPr>
          <p:cNvSpPr>
            <a:spLocks noGrp="1"/>
          </p:cNvSpPr>
          <p:nvPr>
            <p:ph type="body" sz="quarter" idx="12"/>
          </p:nvPr>
        </p:nvSpPr>
        <p:spPr>
          <a:xfrm>
            <a:off x="659416"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1" name="テキスト プレースホルダー 9">
            <a:extLst>
              <a:ext uri="{FF2B5EF4-FFF2-40B4-BE49-F238E27FC236}">
                <a16:creationId xmlns:a16="http://schemas.microsoft.com/office/drawing/2014/main" id="{EA0215EA-958B-489B-B7AF-C8BE25BDFE4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45" name="図 44">
            <a:extLst>
              <a:ext uri="{FF2B5EF4-FFF2-40B4-BE49-F238E27FC236}">
                <a16:creationId xmlns:a16="http://schemas.microsoft.com/office/drawing/2014/main" id="{B6F27AF1-4F32-4E2A-9D92-531B8605ADC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39316" r="27342"/>
          <a:stretch/>
        </p:blipFill>
        <p:spPr>
          <a:xfrm>
            <a:off x="4818743" y="0"/>
            <a:ext cx="7373257" cy="5479872"/>
          </a:xfrm>
          <a:prstGeom prst="rect">
            <a:avLst/>
          </a:prstGeom>
        </p:spPr>
      </p:pic>
    </p:spTree>
    <p:extLst>
      <p:ext uri="{BB962C8B-B14F-4D97-AF65-F5344CB8AC3E}">
        <p14:creationId xmlns:p14="http://schemas.microsoft.com/office/powerpoint/2010/main" val="100418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ユーザー設定レイアウト">
    <p:spTree>
      <p:nvGrpSpPr>
        <p:cNvPr id="1" name=""/>
        <p:cNvGrpSpPr/>
        <p:nvPr/>
      </p:nvGrpSpPr>
      <p:grpSpPr>
        <a:xfrm>
          <a:off x="0" y="0"/>
          <a:ext cx="0" cy="0"/>
          <a:chOff x="0" y="0"/>
          <a:chExt cx="0" cy="0"/>
        </a:xfrm>
      </p:grpSpPr>
      <p:pic>
        <p:nvPicPr>
          <p:cNvPr id="67" name="図 66">
            <a:extLst>
              <a:ext uri="{FF2B5EF4-FFF2-40B4-BE49-F238E27FC236}">
                <a16:creationId xmlns:a16="http://schemas.microsoft.com/office/drawing/2014/main" id="{A2AAF1FD-05C2-464B-93CB-FABB28FCCC36}"/>
              </a:ext>
            </a:extLst>
          </p:cNvPr>
          <p:cNvPicPr>
            <a:picLocks noChangeAspect="1"/>
          </p:cNvPicPr>
          <p:nvPr userDrawn="1"/>
        </p:nvPicPr>
        <p:blipFill rotWithShape="1">
          <a:blip r:embed="rId2" cstate="email">
            <a:duotone>
              <a:schemeClr val="bg2">
                <a:shade val="45000"/>
                <a:satMod val="135000"/>
              </a:schemeClr>
              <a:prstClr val="white"/>
            </a:duotone>
            <a:alphaModFix amt="35000"/>
            <a:extLst>
              <a:ext uri="{28A0092B-C50C-407E-A947-70E740481C1C}">
                <a14:useLocalDpi xmlns:a14="http://schemas.microsoft.com/office/drawing/2010/main"/>
              </a:ext>
            </a:extLst>
          </a:blip>
          <a:srcRect t="39316" r="27342"/>
          <a:stretch/>
        </p:blipFill>
        <p:spPr>
          <a:xfrm>
            <a:off x="4971143" y="152400"/>
            <a:ext cx="7373257" cy="5479872"/>
          </a:xfrm>
          <a:prstGeom prst="rect">
            <a:avLst/>
          </a:prstGeom>
        </p:spPr>
      </p:pic>
      <p:pic>
        <p:nvPicPr>
          <p:cNvPr id="45" name="図 44">
            <a:extLst>
              <a:ext uri="{FF2B5EF4-FFF2-40B4-BE49-F238E27FC236}">
                <a16:creationId xmlns:a16="http://schemas.microsoft.com/office/drawing/2014/main" id="{B6F27AF1-4F32-4E2A-9D92-531B8605AD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9316" r="27342"/>
          <a:stretch/>
        </p:blipFill>
        <p:spPr>
          <a:xfrm>
            <a:off x="4818743" y="0"/>
            <a:ext cx="7373257" cy="5479872"/>
          </a:xfrm>
          <a:prstGeom prst="rect">
            <a:avLst/>
          </a:prstGeom>
        </p:spPr>
      </p:pic>
      <p:sp>
        <p:nvSpPr>
          <p:cNvPr id="7" name="テキスト プレースホルダー 9">
            <a:extLst>
              <a:ext uri="{FF2B5EF4-FFF2-40B4-BE49-F238E27FC236}">
                <a16:creationId xmlns:a16="http://schemas.microsoft.com/office/drawing/2014/main" id="{A27D74A2-34A1-8644-9CE2-55DEF4D46994}"/>
              </a:ext>
            </a:extLst>
          </p:cNvPr>
          <p:cNvSpPr>
            <a:spLocks noGrp="1"/>
          </p:cNvSpPr>
          <p:nvPr>
            <p:ph type="body" sz="quarter" idx="14"/>
          </p:nvPr>
        </p:nvSpPr>
        <p:spPr>
          <a:xfrm>
            <a:off x="659416"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40" name="テキスト プレースホルダー 9">
            <a:extLst>
              <a:ext uri="{FF2B5EF4-FFF2-40B4-BE49-F238E27FC236}">
                <a16:creationId xmlns:a16="http://schemas.microsoft.com/office/drawing/2014/main" id="{C0B7EB0E-0D48-41D9-ADED-F2F32B7BAEDD}"/>
              </a:ext>
            </a:extLst>
          </p:cNvPr>
          <p:cNvSpPr>
            <a:spLocks noGrp="1"/>
          </p:cNvSpPr>
          <p:nvPr>
            <p:ph type="body" sz="quarter" idx="12"/>
          </p:nvPr>
        </p:nvSpPr>
        <p:spPr>
          <a:xfrm>
            <a:off x="659416"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1" name="テキスト プレースホルダー 9">
            <a:extLst>
              <a:ext uri="{FF2B5EF4-FFF2-40B4-BE49-F238E27FC236}">
                <a16:creationId xmlns:a16="http://schemas.microsoft.com/office/drawing/2014/main" id="{EA0215EA-958B-489B-B7AF-C8BE25BDFE4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9" name="図 8">
            <a:extLst>
              <a:ext uri="{FF2B5EF4-FFF2-40B4-BE49-F238E27FC236}">
                <a16:creationId xmlns:a16="http://schemas.microsoft.com/office/drawing/2014/main" id="{6F85FEDB-65CD-3249-A894-B86B350A5B85}"/>
              </a:ext>
            </a:extLst>
          </p:cNvPr>
          <p:cNvPicPr>
            <a:picLocks noChangeAspect="1"/>
          </p:cNvPicPr>
          <p:nvPr userDrawn="1"/>
        </p:nvPicPr>
        <p:blipFill>
          <a:blip r:embed="rId3"/>
          <a:stretch>
            <a:fillRect/>
          </a:stretch>
        </p:blipFill>
        <p:spPr>
          <a:xfrm>
            <a:off x="497183" y="2625941"/>
            <a:ext cx="5148515" cy="616163"/>
          </a:xfrm>
          <a:prstGeom prst="rect">
            <a:avLst/>
          </a:prstGeom>
        </p:spPr>
      </p:pic>
    </p:spTree>
    <p:extLst>
      <p:ext uri="{BB962C8B-B14F-4D97-AF65-F5344CB8AC3E}">
        <p14:creationId xmlns:p14="http://schemas.microsoft.com/office/powerpoint/2010/main" val="2617293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ユーザー設定レイアウト">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4BBEB0B-C46C-9F4C-8B2E-415BE400A8C2}"/>
              </a:ext>
            </a:extLst>
          </p:cNvPr>
          <p:cNvPicPr>
            <a:picLocks noChangeAspect="1"/>
          </p:cNvPicPr>
          <p:nvPr userDrawn="1"/>
        </p:nvPicPr>
        <p:blipFill>
          <a:blip r:embed="rId2"/>
          <a:stretch>
            <a:fillRect/>
          </a:stretch>
        </p:blipFill>
        <p:spPr>
          <a:xfrm>
            <a:off x="3463526" y="2573905"/>
            <a:ext cx="5663367" cy="677779"/>
          </a:xfrm>
          <a:prstGeom prst="rect">
            <a:avLst/>
          </a:prstGeom>
        </p:spPr>
      </p:pic>
      <p:sp>
        <p:nvSpPr>
          <p:cNvPr id="3" name="正方形/長方形 2">
            <a:extLst>
              <a:ext uri="{FF2B5EF4-FFF2-40B4-BE49-F238E27FC236}">
                <a16:creationId xmlns:a16="http://schemas.microsoft.com/office/drawing/2014/main" id="{A700C1FE-6907-5346-A87A-B83BEF1CFE75}"/>
              </a:ext>
            </a:extLst>
          </p:cNvPr>
          <p:cNvSpPr/>
          <p:nvPr userDrawn="1"/>
        </p:nvSpPr>
        <p:spPr>
          <a:xfrm>
            <a:off x="0" y="-1"/>
            <a:ext cx="12192000" cy="189188"/>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 name="テキスト プレースホルダー 9">
            <a:extLst>
              <a:ext uri="{FF2B5EF4-FFF2-40B4-BE49-F238E27FC236}">
                <a16:creationId xmlns:a16="http://schemas.microsoft.com/office/drawing/2014/main" id="{6D3E1F06-73A1-9B4C-8747-5565F94AC3AA}"/>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CCD7E36E-52E3-054A-A9E7-C12F89C919BD}"/>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352EC807-6413-0B49-865B-B13F0DD7587D}"/>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592230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NSCOPE タイトル">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E60012"/>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05EC37-BD04-45CD-974A-6E592006B73F}"/>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712EC34E-B758-442D-A176-15DD86A09069}"/>
              </a:ext>
            </a:extLst>
          </p:cNvPr>
          <p:cNvSpPr>
            <a:spLocks noGrp="1"/>
          </p:cNvSpPr>
          <p:nvPr>
            <p:ph type="body" sz="quarter" idx="14"/>
          </p:nvPr>
        </p:nvSpPr>
        <p:spPr>
          <a:xfrm>
            <a:off x="643242" y="1681977"/>
            <a:ext cx="9469693" cy="348557"/>
          </a:xfrm>
          <a:prstGeom prst="rect">
            <a:avLst/>
          </a:prstGeom>
        </p:spPr>
        <p:txBody>
          <a:bodyPr wrap="square" anchor="t"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8" name="テキスト プレースホルダー 9">
            <a:extLst>
              <a:ext uri="{FF2B5EF4-FFF2-40B4-BE49-F238E27FC236}">
                <a16:creationId xmlns:a16="http://schemas.microsoft.com/office/drawing/2014/main" id="{4D2D04F7-31FD-4418-A543-BFEA53306D09}"/>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625749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ユーザー設定レイアウト">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60F10B59-D7F2-4B04-9ADD-860A85FD7E7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06" t="29850" r="3800" b="-8080"/>
          <a:stretch/>
        </p:blipFill>
        <p:spPr>
          <a:xfrm>
            <a:off x="399898" y="0"/>
            <a:ext cx="11792102" cy="6858000"/>
          </a:xfrm>
          <a:prstGeom prst="rect">
            <a:avLst/>
          </a:prstGeom>
        </p:spPr>
      </p:pic>
      <p:pic>
        <p:nvPicPr>
          <p:cNvPr id="8" name="図 7">
            <a:extLst>
              <a:ext uri="{FF2B5EF4-FFF2-40B4-BE49-F238E27FC236}">
                <a16:creationId xmlns:a16="http://schemas.microsoft.com/office/drawing/2014/main" id="{40028535-8182-3B46-A16C-0573202209A7}"/>
              </a:ext>
            </a:extLst>
          </p:cNvPr>
          <p:cNvPicPr>
            <a:picLocks noChangeAspect="1"/>
          </p:cNvPicPr>
          <p:nvPr userDrawn="1"/>
        </p:nvPicPr>
        <p:blipFill>
          <a:blip r:embed="rId3"/>
          <a:srcRect/>
          <a:stretch/>
        </p:blipFill>
        <p:spPr>
          <a:xfrm>
            <a:off x="659416" y="2538931"/>
            <a:ext cx="3283170" cy="718328"/>
          </a:xfrm>
          <a:prstGeom prst="rect">
            <a:avLst/>
          </a:prstGeom>
        </p:spPr>
      </p:pic>
      <p:sp>
        <p:nvSpPr>
          <p:cNvPr id="18" name="テキスト プレースホルダー 9">
            <a:extLst>
              <a:ext uri="{FF2B5EF4-FFF2-40B4-BE49-F238E27FC236}">
                <a16:creationId xmlns:a16="http://schemas.microsoft.com/office/drawing/2014/main" id="{7CC4C1CD-73BB-4623-A20C-F58BBCEFF782}"/>
              </a:ext>
            </a:extLst>
          </p:cNvPr>
          <p:cNvSpPr>
            <a:spLocks noGrp="1"/>
          </p:cNvSpPr>
          <p:nvPr>
            <p:ph type="body" sz="quarter" idx="11"/>
          </p:nvPr>
        </p:nvSpPr>
        <p:spPr>
          <a:xfrm>
            <a:off x="659416" y="3610816"/>
            <a:ext cx="5125160" cy="377026"/>
          </a:xfrm>
          <a:prstGeom prst="rect">
            <a:avLst/>
          </a:prstGeom>
        </p:spPr>
        <p:txBody>
          <a:bodyPr lIns="90000">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9" name="テキスト プレースホルダー 9">
            <a:extLst>
              <a:ext uri="{FF2B5EF4-FFF2-40B4-BE49-F238E27FC236}">
                <a16:creationId xmlns:a16="http://schemas.microsoft.com/office/drawing/2014/main" id="{CE58719D-6629-47FE-A10A-9EBC63ECABF5}"/>
              </a:ext>
            </a:extLst>
          </p:cNvPr>
          <p:cNvSpPr>
            <a:spLocks noGrp="1"/>
          </p:cNvSpPr>
          <p:nvPr>
            <p:ph type="body" sz="quarter" idx="12"/>
          </p:nvPr>
        </p:nvSpPr>
        <p:spPr>
          <a:xfrm>
            <a:off x="659416"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20" name="テキスト プレースホルダー 9">
            <a:extLst>
              <a:ext uri="{FF2B5EF4-FFF2-40B4-BE49-F238E27FC236}">
                <a16:creationId xmlns:a16="http://schemas.microsoft.com/office/drawing/2014/main" id="{41EFED18-8C03-4C1C-8F9F-67F76191684C}"/>
              </a:ext>
            </a:extLst>
          </p:cNvPr>
          <p:cNvSpPr>
            <a:spLocks noGrp="1"/>
          </p:cNvSpPr>
          <p:nvPr>
            <p:ph type="body" sz="quarter" idx="13"/>
          </p:nvPr>
        </p:nvSpPr>
        <p:spPr>
          <a:xfrm>
            <a:off x="5297715" y="6031414"/>
            <a:ext cx="6544912" cy="248914"/>
          </a:xfrm>
          <a:prstGeom prst="rect">
            <a:avLst/>
          </a:prstGeom>
        </p:spPr>
        <p:txBody>
          <a:bodyPr>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307068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572A4C6-C7A0-EA4E-B3D0-CFFED36AE0DF}"/>
              </a:ext>
            </a:extLst>
          </p:cNvPr>
          <p:cNvSpPr/>
          <p:nvPr userDrawn="1"/>
        </p:nvSpPr>
        <p:spPr>
          <a:xfrm>
            <a:off x="0" y="-1"/>
            <a:ext cx="12192000" cy="189188"/>
          </a:xfrm>
          <a:prstGeom prst="rect">
            <a:avLst/>
          </a:prstGeom>
          <a:solidFill>
            <a:srgbClr val="00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4" name="図 3">
            <a:extLst>
              <a:ext uri="{FF2B5EF4-FFF2-40B4-BE49-F238E27FC236}">
                <a16:creationId xmlns:a16="http://schemas.microsoft.com/office/drawing/2014/main" id="{DC648E71-C961-6446-A196-721C29F91DBD}"/>
              </a:ext>
            </a:extLst>
          </p:cNvPr>
          <p:cNvPicPr>
            <a:picLocks noChangeAspect="1"/>
          </p:cNvPicPr>
          <p:nvPr userDrawn="1"/>
        </p:nvPicPr>
        <p:blipFill>
          <a:blip r:embed="rId2"/>
          <a:srcRect/>
          <a:stretch/>
        </p:blipFill>
        <p:spPr>
          <a:xfrm>
            <a:off x="4201739" y="2483647"/>
            <a:ext cx="3788522" cy="828896"/>
          </a:xfrm>
          <a:prstGeom prst="rect">
            <a:avLst/>
          </a:prstGeom>
        </p:spPr>
      </p:pic>
      <p:sp>
        <p:nvSpPr>
          <p:cNvPr id="5" name="テキスト プレースホルダー 9">
            <a:extLst>
              <a:ext uri="{FF2B5EF4-FFF2-40B4-BE49-F238E27FC236}">
                <a16:creationId xmlns:a16="http://schemas.microsoft.com/office/drawing/2014/main" id="{DCE6F0C4-C8D6-884E-ACB6-AEB7B9136921}"/>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33C2E359-D36E-A046-9EB7-7E34016CAE83}"/>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93676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YNCPIT タイトル">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008CC9"/>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05EC37-BD04-45CD-974A-6E592006B73F}"/>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712EC34E-B758-442D-A176-15DD86A09069}"/>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4D2D04F7-31FD-4418-A543-BFEA53306D09}"/>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4212571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F5EA66D-88FF-4557-9380-A1C85EAA54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1052" r="8173" b="9228"/>
          <a:stretch/>
        </p:blipFill>
        <p:spPr>
          <a:xfrm rot="10800000">
            <a:off x="3802742" y="-3"/>
            <a:ext cx="8388227" cy="6858001"/>
          </a:xfrm>
          <a:prstGeom prst="rect">
            <a:avLst/>
          </a:prstGeom>
        </p:spPr>
      </p:pic>
      <p:pic>
        <p:nvPicPr>
          <p:cNvPr id="2" name="図 1">
            <a:extLst>
              <a:ext uri="{FF2B5EF4-FFF2-40B4-BE49-F238E27FC236}">
                <a16:creationId xmlns:a16="http://schemas.microsoft.com/office/drawing/2014/main" id="{89344AD6-AD3A-0B42-8045-AFCEA71BB4F5}"/>
              </a:ext>
            </a:extLst>
          </p:cNvPr>
          <p:cNvPicPr>
            <a:picLocks noChangeAspect="1"/>
          </p:cNvPicPr>
          <p:nvPr userDrawn="1"/>
        </p:nvPicPr>
        <p:blipFill>
          <a:blip r:embed="rId3"/>
          <a:srcRect/>
          <a:stretch/>
        </p:blipFill>
        <p:spPr>
          <a:xfrm>
            <a:off x="659416" y="2726937"/>
            <a:ext cx="3667296" cy="607637"/>
          </a:xfrm>
          <a:prstGeom prst="rect">
            <a:avLst/>
          </a:prstGeom>
        </p:spPr>
      </p:pic>
      <p:sp>
        <p:nvSpPr>
          <p:cNvPr id="16" name="テキスト プレースホルダー 9">
            <a:extLst>
              <a:ext uri="{FF2B5EF4-FFF2-40B4-BE49-F238E27FC236}">
                <a16:creationId xmlns:a16="http://schemas.microsoft.com/office/drawing/2014/main" id="{8A8C3E55-F59C-4866-A992-D807308DAFAA}"/>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EB086389-5E4B-4127-BF41-BCF28BA700E3}"/>
              </a:ext>
            </a:extLst>
          </p:cNvPr>
          <p:cNvSpPr>
            <a:spLocks noGrp="1"/>
          </p:cNvSpPr>
          <p:nvPr>
            <p:ph type="body" sz="quarter" idx="11"/>
          </p:nvPr>
        </p:nvSpPr>
        <p:spPr>
          <a:xfrm>
            <a:off x="659416" y="3610816"/>
            <a:ext cx="5125160" cy="377026"/>
          </a:xfrm>
          <a:prstGeom prst="rect">
            <a:avLst/>
          </a:prstGeom>
        </p:spPr>
        <p:txBody>
          <a:bodyPr lIns="90000">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ECD90276-F6A3-4117-80D5-46F3980049A6}"/>
              </a:ext>
            </a:extLst>
          </p:cNvPr>
          <p:cNvSpPr>
            <a:spLocks noGrp="1"/>
          </p:cNvSpPr>
          <p:nvPr>
            <p:ph type="body" sz="quarter" idx="12"/>
          </p:nvPr>
        </p:nvSpPr>
        <p:spPr>
          <a:xfrm>
            <a:off x="659416"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4048773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8EA2B16-C5DF-324B-8FF3-A06D71B460D0}"/>
              </a:ext>
            </a:extLst>
          </p:cNvPr>
          <p:cNvPicPr>
            <a:picLocks noChangeAspect="1"/>
          </p:cNvPicPr>
          <p:nvPr userDrawn="1"/>
        </p:nvPicPr>
        <p:blipFill>
          <a:blip r:embed="rId2"/>
          <a:srcRect/>
          <a:stretch/>
        </p:blipFill>
        <p:spPr>
          <a:xfrm>
            <a:off x="3910642" y="2522997"/>
            <a:ext cx="4370716" cy="724188"/>
          </a:xfrm>
          <a:prstGeom prst="rect">
            <a:avLst/>
          </a:prstGeom>
        </p:spPr>
      </p:pic>
      <p:sp>
        <p:nvSpPr>
          <p:cNvPr id="4" name="テキスト プレースホルダー 9">
            <a:extLst>
              <a:ext uri="{FF2B5EF4-FFF2-40B4-BE49-F238E27FC236}">
                <a16:creationId xmlns:a16="http://schemas.microsoft.com/office/drawing/2014/main" id="{C34285A2-5259-4F46-AB83-3C861428C25B}"/>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7E8FF6BE-1396-F740-A48E-BD1808226368}"/>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405003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YNCPIT">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819D501-8CCA-EA47-A79F-6C275595410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C892A22E-3004-B642-B824-D0BE4D18C00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594574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MOCON タイトル">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F9BE00"/>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20F5E1-0C35-4F31-9B0F-3CDF86AAB44A}"/>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60A5B39C-6E87-4EF7-BCDF-ABA96BA536E8}"/>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5F954330-9A6E-4C77-8F5B-D3951858C01C}"/>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1402065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ユーザー設定レイアウト">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40B3409-AE56-4828-ABD6-44B70ABDD51A}"/>
              </a:ext>
            </a:extLst>
          </p:cNvPr>
          <p:cNvPicPr>
            <a:picLocks noChangeAspect="1"/>
          </p:cNvPicPr>
          <p:nvPr userDrawn="1"/>
        </p:nvPicPr>
        <p:blipFill>
          <a:blip r:embed="rId2"/>
          <a:stretch>
            <a:fillRect/>
          </a:stretch>
        </p:blipFill>
        <p:spPr>
          <a:xfrm>
            <a:off x="596190" y="2552700"/>
            <a:ext cx="4646746" cy="685866"/>
          </a:xfrm>
          <a:prstGeom prst="rect">
            <a:avLst/>
          </a:prstGeom>
        </p:spPr>
      </p:pic>
      <p:sp>
        <p:nvSpPr>
          <p:cNvPr id="10" name="テキスト プレースホルダー 9">
            <a:extLst>
              <a:ext uri="{FF2B5EF4-FFF2-40B4-BE49-F238E27FC236}">
                <a16:creationId xmlns:a16="http://schemas.microsoft.com/office/drawing/2014/main" id="{E7875798-51BB-444D-B440-4FBB6C569C24}"/>
              </a:ext>
            </a:extLst>
          </p:cNvPr>
          <p:cNvSpPr>
            <a:spLocks noGrp="1"/>
          </p:cNvSpPr>
          <p:nvPr>
            <p:ph type="body" sz="quarter" idx="14"/>
          </p:nvPr>
        </p:nvSpPr>
        <p:spPr>
          <a:xfrm>
            <a:off x="653340"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1" name="テキスト プレースホルダー 9">
            <a:extLst>
              <a:ext uri="{FF2B5EF4-FFF2-40B4-BE49-F238E27FC236}">
                <a16:creationId xmlns:a16="http://schemas.microsoft.com/office/drawing/2014/main" id="{9DE1F1AA-260E-477D-B4BE-98784F476A75}"/>
              </a:ext>
            </a:extLst>
          </p:cNvPr>
          <p:cNvSpPr>
            <a:spLocks noGrp="1"/>
          </p:cNvSpPr>
          <p:nvPr>
            <p:ph type="body" sz="quarter" idx="15"/>
          </p:nvPr>
        </p:nvSpPr>
        <p:spPr>
          <a:xfrm>
            <a:off x="653340"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5" name="図 4">
            <a:extLst>
              <a:ext uri="{FF2B5EF4-FFF2-40B4-BE49-F238E27FC236}">
                <a16:creationId xmlns:a16="http://schemas.microsoft.com/office/drawing/2014/main" id="{7CEE3E06-51B9-4349-8023-2BE3F4BB099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9314" t="38241" r="9314" b="27900"/>
          <a:stretch/>
        </p:blipFill>
        <p:spPr>
          <a:xfrm rot="10800000" flipH="1">
            <a:off x="5647089" y="-2"/>
            <a:ext cx="6544912" cy="6031415"/>
          </a:xfrm>
          <a:prstGeom prst="rect">
            <a:avLst/>
          </a:prstGeom>
        </p:spPr>
      </p:pic>
      <p:sp>
        <p:nvSpPr>
          <p:cNvPr id="9" name="テキスト プレースホルダー 9">
            <a:extLst>
              <a:ext uri="{FF2B5EF4-FFF2-40B4-BE49-F238E27FC236}">
                <a16:creationId xmlns:a16="http://schemas.microsoft.com/office/drawing/2014/main" id="{A8084F46-1A5F-714B-97B3-B3D6D9A48CD8}"/>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3037806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ユーザー設定レイアウト">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981BB3D2-E826-FC4E-8CD2-0599C240E021}"/>
              </a:ext>
            </a:extLst>
          </p:cNvPr>
          <p:cNvSpPr/>
          <p:nvPr userDrawn="1"/>
        </p:nvSpPr>
        <p:spPr>
          <a:xfrm>
            <a:off x="0" y="0"/>
            <a:ext cx="12192000" cy="189188"/>
          </a:xfrm>
          <a:prstGeom prst="rect">
            <a:avLst/>
          </a:prstGeom>
          <a:solidFill>
            <a:srgbClr val="009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テキスト プレースホルダー 9">
            <a:extLst>
              <a:ext uri="{FF2B5EF4-FFF2-40B4-BE49-F238E27FC236}">
                <a16:creationId xmlns:a16="http://schemas.microsoft.com/office/drawing/2014/main" id="{DC398442-1656-5049-9CF6-DB27AB47C0DE}"/>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B0E13AA6-5E72-B144-BEA0-2B970F9F6172}"/>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6" name="図 5">
            <a:extLst>
              <a:ext uri="{FF2B5EF4-FFF2-40B4-BE49-F238E27FC236}">
                <a16:creationId xmlns:a16="http://schemas.microsoft.com/office/drawing/2014/main" id="{A5CEA09F-51FB-334F-B8D2-81A65E7E8228}"/>
              </a:ext>
            </a:extLst>
          </p:cNvPr>
          <p:cNvPicPr>
            <a:picLocks noChangeAspect="1"/>
          </p:cNvPicPr>
          <p:nvPr userDrawn="1"/>
        </p:nvPicPr>
        <p:blipFill>
          <a:blip r:embed="rId2"/>
          <a:stretch>
            <a:fillRect/>
          </a:stretch>
        </p:blipFill>
        <p:spPr>
          <a:xfrm>
            <a:off x="3745230" y="2482064"/>
            <a:ext cx="4701540" cy="693954"/>
          </a:xfrm>
          <a:prstGeom prst="rect">
            <a:avLst/>
          </a:prstGeom>
        </p:spPr>
      </p:pic>
    </p:spTree>
    <p:extLst>
      <p:ext uri="{BB962C8B-B14F-4D97-AF65-F5344CB8AC3E}">
        <p14:creationId xmlns:p14="http://schemas.microsoft.com/office/powerpoint/2010/main" val="3135733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8A05C86-1E9D-40FC-8A7F-BB2C3DF2E3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8290" t="2745" b="4498"/>
          <a:stretch/>
        </p:blipFill>
        <p:spPr>
          <a:xfrm flipH="1">
            <a:off x="4870439" y="-14514"/>
            <a:ext cx="7321559" cy="6879771"/>
          </a:xfrm>
          <a:prstGeom prst="rect">
            <a:avLst/>
          </a:prstGeom>
        </p:spPr>
      </p:pic>
      <p:pic>
        <p:nvPicPr>
          <p:cNvPr id="11" name="Picture 4">
            <a:extLst>
              <a:ext uri="{FF2B5EF4-FFF2-40B4-BE49-F238E27FC236}">
                <a16:creationId xmlns:a16="http://schemas.microsoft.com/office/drawing/2014/main" id="{D441E0CF-8F2C-3246-8633-6E576ED5BF74}"/>
              </a:ext>
            </a:extLst>
          </p:cNvPr>
          <p:cNvPicPr>
            <a:picLocks noChangeAspect="1" noChangeArrowheads="1"/>
          </p:cNvPicPr>
          <p:nvPr userDrawn="1"/>
        </p:nvPicPr>
        <p:blipFill>
          <a:blip r:embed="rId3"/>
          <a:srcRect/>
          <a:stretch/>
        </p:blipFill>
        <p:spPr bwMode="auto">
          <a:xfrm>
            <a:off x="653340" y="2270360"/>
            <a:ext cx="4581432" cy="951861"/>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プレースホルダー 9">
            <a:extLst>
              <a:ext uri="{FF2B5EF4-FFF2-40B4-BE49-F238E27FC236}">
                <a16:creationId xmlns:a16="http://schemas.microsoft.com/office/drawing/2014/main" id="{76F7C9CC-C2B1-472D-A504-B8AE2229929A}"/>
              </a:ext>
            </a:extLst>
          </p:cNvPr>
          <p:cNvSpPr>
            <a:spLocks noGrp="1"/>
          </p:cNvSpPr>
          <p:nvPr>
            <p:ph type="body" sz="quarter" idx="13"/>
          </p:nvPr>
        </p:nvSpPr>
        <p:spPr>
          <a:xfrm>
            <a:off x="5297715" y="6031414"/>
            <a:ext cx="6544912" cy="274495"/>
          </a:xfrm>
          <a:prstGeom prst="rect">
            <a:avLst/>
          </a:prstGeom>
        </p:spPr>
        <p:txBody>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0C517375-CB63-4144-B53D-BAF2354AA948}"/>
              </a:ext>
            </a:extLst>
          </p:cNvPr>
          <p:cNvSpPr>
            <a:spLocks noGrp="1"/>
          </p:cNvSpPr>
          <p:nvPr>
            <p:ph type="body" sz="quarter" idx="14"/>
          </p:nvPr>
        </p:nvSpPr>
        <p:spPr>
          <a:xfrm>
            <a:off x="653340"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0BAD6295-6118-48B1-99E7-88FEA39E73B1}"/>
              </a:ext>
            </a:extLst>
          </p:cNvPr>
          <p:cNvSpPr>
            <a:spLocks noGrp="1"/>
          </p:cNvSpPr>
          <p:nvPr>
            <p:ph type="body" sz="quarter" idx="15"/>
          </p:nvPr>
        </p:nvSpPr>
        <p:spPr>
          <a:xfrm>
            <a:off x="653340"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31084403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ユーザー設定レイアウト">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1140889E-E062-D246-BC42-95095B5542EF}"/>
              </a:ext>
            </a:extLst>
          </p:cNvPr>
          <p:cNvPicPr>
            <a:picLocks noChangeAspect="1" noChangeArrowheads="1"/>
          </p:cNvPicPr>
          <p:nvPr userDrawn="1"/>
        </p:nvPicPr>
        <p:blipFill>
          <a:blip r:embed="rId2"/>
          <a:srcRect/>
          <a:stretch/>
        </p:blipFill>
        <p:spPr bwMode="auto">
          <a:xfrm>
            <a:off x="3833829" y="2355011"/>
            <a:ext cx="4524344" cy="940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DA6379D3-A068-5B41-8393-2EE2C5378B4B}"/>
              </a:ext>
            </a:extLst>
          </p:cNvPr>
          <p:cNvSpPr/>
          <p:nvPr userDrawn="1"/>
        </p:nvSpPr>
        <p:spPr>
          <a:xfrm>
            <a:off x="0" y="-1"/>
            <a:ext cx="12192000" cy="189188"/>
          </a:xfrm>
          <a:prstGeom prst="rect">
            <a:avLst/>
          </a:prstGeom>
          <a:solidFill>
            <a:srgbClr val="89C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 name="テキスト プレースホルダー 9">
            <a:extLst>
              <a:ext uri="{FF2B5EF4-FFF2-40B4-BE49-F238E27FC236}">
                <a16:creationId xmlns:a16="http://schemas.microsoft.com/office/drawing/2014/main" id="{A6B35135-0C3F-CF46-BD01-4A3B54376F0D}"/>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AFAAB827-E64D-EA4F-AE11-A7D43DFDDF8C}"/>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897728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ユーザー設定レイアウト">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CC5E200-7FF6-420F-ADD8-ED3D21B912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6645" t="6552" r="-12387" b="10927"/>
          <a:stretch/>
        </p:blipFill>
        <p:spPr>
          <a:xfrm flipH="1">
            <a:off x="2383062" y="0"/>
            <a:ext cx="9808937" cy="6858000"/>
          </a:xfrm>
          <a:prstGeom prst="rect">
            <a:avLst/>
          </a:prstGeom>
        </p:spPr>
      </p:pic>
      <p:pic>
        <p:nvPicPr>
          <p:cNvPr id="2" name="図 1">
            <a:extLst>
              <a:ext uri="{FF2B5EF4-FFF2-40B4-BE49-F238E27FC236}">
                <a16:creationId xmlns:a16="http://schemas.microsoft.com/office/drawing/2014/main" id="{89344AD6-AD3A-0B42-8045-AFCEA71BB4F5}"/>
              </a:ext>
            </a:extLst>
          </p:cNvPr>
          <p:cNvPicPr>
            <a:picLocks noChangeAspect="1"/>
          </p:cNvPicPr>
          <p:nvPr userDrawn="1"/>
        </p:nvPicPr>
        <p:blipFill>
          <a:blip r:embed="rId3"/>
          <a:srcRect/>
          <a:stretch/>
        </p:blipFill>
        <p:spPr>
          <a:xfrm>
            <a:off x="354798" y="2193805"/>
            <a:ext cx="5238190" cy="1091290"/>
          </a:xfrm>
          <a:prstGeom prst="rect">
            <a:avLst/>
          </a:prstGeom>
        </p:spPr>
      </p:pic>
      <p:sp>
        <p:nvSpPr>
          <p:cNvPr id="13" name="テキスト プレースホルダー 9">
            <a:extLst>
              <a:ext uri="{FF2B5EF4-FFF2-40B4-BE49-F238E27FC236}">
                <a16:creationId xmlns:a16="http://schemas.microsoft.com/office/drawing/2014/main" id="{78FC4D4A-A4BF-4F5B-92D9-1BFBE44A773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DC038011-B791-497D-BD1B-84B1732EBEF0}"/>
              </a:ext>
            </a:extLst>
          </p:cNvPr>
          <p:cNvSpPr>
            <a:spLocks noGrp="1"/>
          </p:cNvSpPr>
          <p:nvPr>
            <p:ph type="body" sz="quarter" idx="14"/>
          </p:nvPr>
        </p:nvSpPr>
        <p:spPr>
          <a:xfrm>
            <a:off x="653340"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D685D3F5-EA4B-4B9C-AEF7-B364D4D8BF21}"/>
              </a:ext>
            </a:extLst>
          </p:cNvPr>
          <p:cNvSpPr>
            <a:spLocks noGrp="1"/>
          </p:cNvSpPr>
          <p:nvPr>
            <p:ph type="body" sz="quarter" idx="15"/>
          </p:nvPr>
        </p:nvSpPr>
        <p:spPr>
          <a:xfrm>
            <a:off x="653340"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755858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ユーザー設定レイアウト">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61E3560-7CCB-9B49-9611-7405777B63F6}"/>
              </a:ext>
            </a:extLst>
          </p:cNvPr>
          <p:cNvSpPr/>
          <p:nvPr userDrawn="1"/>
        </p:nvSpPr>
        <p:spPr>
          <a:xfrm>
            <a:off x="0" y="0"/>
            <a:ext cx="12192000" cy="189188"/>
          </a:xfrm>
          <a:prstGeom prst="rect">
            <a:avLst/>
          </a:prstGeom>
          <a:solidFill>
            <a:srgbClr val="1B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4" name="図 3">
            <a:extLst>
              <a:ext uri="{FF2B5EF4-FFF2-40B4-BE49-F238E27FC236}">
                <a16:creationId xmlns:a16="http://schemas.microsoft.com/office/drawing/2014/main" id="{8A1B9A4A-4BF3-5A4E-A228-802C29B3FF6B}"/>
              </a:ext>
            </a:extLst>
          </p:cNvPr>
          <p:cNvPicPr>
            <a:picLocks noChangeAspect="1"/>
          </p:cNvPicPr>
          <p:nvPr userDrawn="1"/>
        </p:nvPicPr>
        <p:blipFill>
          <a:blip r:embed="rId2"/>
          <a:srcRect/>
          <a:stretch/>
        </p:blipFill>
        <p:spPr>
          <a:xfrm>
            <a:off x="3565585" y="2290389"/>
            <a:ext cx="5060830" cy="1054340"/>
          </a:xfrm>
          <a:prstGeom prst="rect">
            <a:avLst/>
          </a:prstGeom>
        </p:spPr>
      </p:pic>
      <p:sp>
        <p:nvSpPr>
          <p:cNvPr id="5" name="テキスト プレースホルダー 9">
            <a:extLst>
              <a:ext uri="{FF2B5EF4-FFF2-40B4-BE49-F238E27FC236}">
                <a16:creationId xmlns:a16="http://schemas.microsoft.com/office/drawing/2014/main" id="{943CBBE3-A5C7-4949-8504-00C35560EF50}"/>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6E7F51CA-40FA-E74E-84D6-13449A3D35F4}"/>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677871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26284FC-D87E-47FF-A2A6-450034E467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884" t="2015" b="6847"/>
          <a:stretch/>
        </p:blipFill>
        <p:spPr>
          <a:xfrm flipH="1">
            <a:off x="4721931" y="-1"/>
            <a:ext cx="7470067" cy="6858001"/>
          </a:xfrm>
          <a:prstGeom prst="rect">
            <a:avLst/>
          </a:prstGeom>
        </p:spPr>
      </p:pic>
      <p:pic>
        <p:nvPicPr>
          <p:cNvPr id="10" name="図 9">
            <a:extLst>
              <a:ext uri="{FF2B5EF4-FFF2-40B4-BE49-F238E27FC236}">
                <a16:creationId xmlns:a16="http://schemas.microsoft.com/office/drawing/2014/main" id="{535AAC0B-DE27-DC4F-A816-F35B2EEEE42E}"/>
              </a:ext>
            </a:extLst>
          </p:cNvPr>
          <p:cNvPicPr>
            <a:picLocks noChangeAspect="1"/>
          </p:cNvPicPr>
          <p:nvPr userDrawn="1"/>
        </p:nvPicPr>
        <p:blipFill>
          <a:blip r:embed="rId3"/>
          <a:srcRect/>
          <a:stretch/>
        </p:blipFill>
        <p:spPr>
          <a:xfrm>
            <a:off x="665920" y="2304209"/>
            <a:ext cx="3632790" cy="1054607"/>
          </a:xfrm>
          <a:prstGeom prst="rect">
            <a:avLst/>
          </a:prstGeom>
        </p:spPr>
      </p:pic>
      <p:sp>
        <p:nvSpPr>
          <p:cNvPr id="14" name="テキスト プレースホルダー 9">
            <a:extLst>
              <a:ext uri="{FF2B5EF4-FFF2-40B4-BE49-F238E27FC236}">
                <a16:creationId xmlns:a16="http://schemas.microsoft.com/office/drawing/2014/main" id="{56CD500B-DBEE-4BC2-A5DB-934E2502CD15}"/>
              </a:ext>
            </a:extLst>
          </p:cNvPr>
          <p:cNvSpPr>
            <a:spLocks noGrp="1"/>
          </p:cNvSpPr>
          <p:nvPr>
            <p:ph type="body" sz="quarter" idx="13"/>
          </p:nvPr>
        </p:nvSpPr>
        <p:spPr>
          <a:xfrm>
            <a:off x="5297715" y="6031414"/>
            <a:ext cx="6544912" cy="248914"/>
          </a:xfrm>
          <a:prstGeom prst="rect">
            <a:avLst/>
          </a:prstGeom>
        </p:spPr>
        <p:txBody>
          <a:bodyPr>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DA1A29CA-ABA5-4971-802E-72FF04FC1703}"/>
              </a:ext>
            </a:extLst>
          </p:cNvPr>
          <p:cNvSpPr>
            <a:spLocks noGrp="1"/>
          </p:cNvSpPr>
          <p:nvPr>
            <p:ph type="body" sz="quarter" idx="14"/>
          </p:nvPr>
        </p:nvSpPr>
        <p:spPr>
          <a:xfrm>
            <a:off x="653340"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1ABDE923-F2EA-4E3F-A3C6-FB3E950A923F}"/>
              </a:ext>
            </a:extLst>
          </p:cNvPr>
          <p:cNvSpPr>
            <a:spLocks noGrp="1"/>
          </p:cNvSpPr>
          <p:nvPr>
            <p:ph type="body" sz="quarter" idx="15"/>
          </p:nvPr>
        </p:nvSpPr>
        <p:spPr>
          <a:xfrm>
            <a:off x="653340"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172789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ユーザー設定レイアウト">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26284FC-D87E-47FF-A2A6-450034E467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884" t="2015" b="6847"/>
          <a:stretch/>
        </p:blipFill>
        <p:spPr>
          <a:xfrm flipH="1">
            <a:off x="4721931" y="-1"/>
            <a:ext cx="7470067" cy="6858001"/>
          </a:xfrm>
          <a:prstGeom prst="rect">
            <a:avLst/>
          </a:prstGeom>
        </p:spPr>
      </p:pic>
      <p:sp>
        <p:nvSpPr>
          <p:cNvPr id="14" name="テキスト プレースホルダー 9">
            <a:extLst>
              <a:ext uri="{FF2B5EF4-FFF2-40B4-BE49-F238E27FC236}">
                <a16:creationId xmlns:a16="http://schemas.microsoft.com/office/drawing/2014/main" id="{56CD500B-DBEE-4BC2-A5DB-934E2502CD15}"/>
              </a:ext>
            </a:extLst>
          </p:cNvPr>
          <p:cNvSpPr>
            <a:spLocks noGrp="1"/>
          </p:cNvSpPr>
          <p:nvPr>
            <p:ph type="body" sz="quarter" idx="13"/>
          </p:nvPr>
        </p:nvSpPr>
        <p:spPr>
          <a:xfrm>
            <a:off x="5297715" y="6031414"/>
            <a:ext cx="6544912" cy="248914"/>
          </a:xfrm>
          <a:prstGeom prst="rect">
            <a:avLst/>
          </a:prstGeom>
        </p:spPr>
        <p:txBody>
          <a:bodyPr>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DA1A29CA-ABA5-4971-802E-72FF04FC1703}"/>
              </a:ext>
            </a:extLst>
          </p:cNvPr>
          <p:cNvSpPr>
            <a:spLocks noGrp="1"/>
          </p:cNvSpPr>
          <p:nvPr>
            <p:ph type="body" sz="quarter" idx="14"/>
          </p:nvPr>
        </p:nvSpPr>
        <p:spPr>
          <a:xfrm>
            <a:off x="653340"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1ABDE923-F2EA-4E3F-A3C6-FB3E950A923F}"/>
              </a:ext>
            </a:extLst>
          </p:cNvPr>
          <p:cNvSpPr>
            <a:spLocks noGrp="1"/>
          </p:cNvSpPr>
          <p:nvPr>
            <p:ph type="body" sz="quarter" idx="15"/>
          </p:nvPr>
        </p:nvSpPr>
        <p:spPr>
          <a:xfrm>
            <a:off x="653340"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3" name="図 2" descr="ロゴ&#10;&#10;自動的に生成された説明">
            <a:extLst>
              <a:ext uri="{FF2B5EF4-FFF2-40B4-BE49-F238E27FC236}">
                <a16:creationId xmlns:a16="http://schemas.microsoft.com/office/drawing/2014/main" id="{2D9FF8D2-C24E-4C5D-8A36-4E001DBB6F31}"/>
              </a:ext>
            </a:extLst>
          </p:cNvPr>
          <p:cNvPicPr>
            <a:picLocks noChangeAspect="1"/>
          </p:cNvPicPr>
          <p:nvPr userDrawn="1"/>
        </p:nvPicPr>
        <p:blipFill>
          <a:blip r:embed="rId3"/>
          <a:stretch>
            <a:fillRect/>
          </a:stretch>
        </p:blipFill>
        <p:spPr>
          <a:xfrm>
            <a:off x="653340" y="1939858"/>
            <a:ext cx="3081866" cy="1464034"/>
          </a:xfrm>
          <a:prstGeom prst="rect">
            <a:avLst/>
          </a:prstGeom>
        </p:spPr>
      </p:pic>
    </p:spTree>
    <p:extLst>
      <p:ext uri="{BB962C8B-B14F-4D97-AF65-F5344CB8AC3E}">
        <p14:creationId xmlns:p14="http://schemas.microsoft.com/office/powerpoint/2010/main" val="68317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PDI表紙_1">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26284FC-D87E-47FF-A2A6-450034E467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884" t="2015" b="6847"/>
          <a:stretch/>
        </p:blipFill>
        <p:spPr>
          <a:xfrm flipH="1">
            <a:off x="5187455" y="0"/>
            <a:ext cx="7004541" cy="6858000"/>
          </a:xfrm>
          <a:prstGeom prst="rect">
            <a:avLst/>
          </a:prstGeom>
        </p:spPr>
      </p:pic>
      <p:sp>
        <p:nvSpPr>
          <p:cNvPr id="11" name="テキスト プレースホルダー 9">
            <a:extLst>
              <a:ext uri="{FF2B5EF4-FFF2-40B4-BE49-F238E27FC236}">
                <a16:creationId xmlns:a16="http://schemas.microsoft.com/office/drawing/2014/main" id="{B55AD9AE-E8FB-7844-90E0-739DEA774E65}"/>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2" name="テキスト プレースホルダー 9">
            <a:extLst>
              <a:ext uri="{FF2B5EF4-FFF2-40B4-BE49-F238E27FC236}">
                <a16:creationId xmlns:a16="http://schemas.microsoft.com/office/drawing/2014/main" id="{1FDF26E2-F6EF-7643-9C74-90AFE9168111}"/>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3" name="テキスト プレースホルダー 9">
            <a:extLst>
              <a:ext uri="{FF2B5EF4-FFF2-40B4-BE49-F238E27FC236}">
                <a16:creationId xmlns:a16="http://schemas.microsoft.com/office/drawing/2014/main" id="{47223988-535A-214B-BBB6-8FA81C321772}"/>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15" name="図 14">
            <a:extLst>
              <a:ext uri="{FF2B5EF4-FFF2-40B4-BE49-F238E27FC236}">
                <a16:creationId xmlns:a16="http://schemas.microsoft.com/office/drawing/2014/main" id="{67B7856C-47B1-584F-9C45-95068CFF492F}"/>
              </a:ext>
            </a:extLst>
          </p:cNvPr>
          <p:cNvPicPr>
            <a:picLocks noChangeAspect="1"/>
          </p:cNvPicPr>
          <p:nvPr userDrawn="1"/>
        </p:nvPicPr>
        <p:blipFill>
          <a:blip r:embed="rId3"/>
          <a:stretch>
            <a:fillRect/>
          </a:stretch>
        </p:blipFill>
        <p:spPr>
          <a:xfrm>
            <a:off x="659415" y="2386655"/>
            <a:ext cx="1611486" cy="1019397"/>
          </a:xfrm>
          <a:prstGeom prst="rect">
            <a:avLst/>
          </a:prstGeom>
        </p:spPr>
      </p:pic>
      <p:pic>
        <p:nvPicPr>
          <p:cNvPr id="2" name="図 1">
            <a:extLst>
              <a:ext uri="{FF2B5EF4-FFF2-40B4-BE49-F238E27FC236}">
                <a16:creationId xmlns:a16="http://schemas.microsoft.com/office/drawing/2014/main" id="{3596A982-4682-D54F-A606-374B3C918F98}"/>
              </a:ext>
            </a:extLst>
          </p:cNvPr>
          <p:cNvPicPr>
            <a:picLocks noChangeAspect="1"/>
          </p:cNvPicPr>
          <p:nvPr userDrawn="1"/>
        </p:nvPicPr>
        <p:blipFill>
          <a:blip r:embed="rId4"/>
          <a:stretch>
            <a:fillRect/>
          </a:stretch>
        </p:blipFill>
        <p:spPr>
          <a:xfrm>
            <a:off x="2632758" y="2366041"/>
            <a:ext cx="2192839" cy="1041705"/>
          </a:xfrm>
          <a:prstGeom prst="rect">
            <a:avLst/>
          </a:prstGeom>
        </p:spPr>
      </p:pic>
    </p:spTree>
    <p:extLst>
      <p:ext uri="{BB962C8B-B14F-4D97-AF65-F5344CB8AC3E}">
        <p14:creationId xmlns:p14="http://schemas.microsoft.com/office/powerpoint/2010/main" val="309780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YNCPIT">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09961625-C8BD-C948-9226-1F11F08B4739}"/>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891326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ユーザー設定レイアウト">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6502462-2943-7B47-A04D-DC9927DC9EE6}"/>
              </a:ext>
            </a:extLst>
          </p:cNvPr>
          <p:cNvPicPr>
            <a:picLocks noChangeAspect="1"/>
          </p:cNvPicPr>
          <p:nvPr userDrawn="1"/>
        </p:nvPicPr>
        <p:blipFill>
          <a:blip r:embed="rId2"/>
          <a:srcRect/>
          <a:stretch/>
        </p:blipFill>
        <p:spPr>
          <a:xfrm>
            <a:off x="4057291" y="2251333"/>
            <a:ext cx="4077418" cy="1183684"/>
          </a:xfrm>
          <a:prstGeom prst="rect">
            <a:avLst/>
          </a:prstGeom>
        </p:spPr>
      </p:pic>
      <p:sp>
        <p:nvSpPr>
          <p:cNvPr id="4" name="正方形/長方形 3">
            <a:extLst>
              <a:ext uri="{FF2B5EF4-FFF2-40B4-BE49-F238E27FC236}">
                <a16:creationId xmlns:a16="http://schemas.microsoft.com/office/drawing/2014/main" id="{468B84FC-C451-2544-96CD-943D2E77CA0B}"/>
              </a:ext>
            </a:extLst>
          </p:cNvPr>
          <p:cNvSpPr/>
          <p:nvPr userDrawn="1"/>
        </p:nvSpPr>
        <p:spPr>
          <a:xfrm>
            <a:off x="0" y="0"/>
            <a:ext cx="12192000" cy="189188"/>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 name="テキスト プレースホルダー 9">
            <a:extLst>
              <a:ext uri="{FF2B5EF4-FFF2-40B4-BE49-F238E27FC236}">
                <a16:creationId xmlns:a16="http://schemas.microsoft.com/office/drawing/2014/main" id="{BD755AF6-544B-7F4B-B13A-47ADAE0E61CC}"/>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A2E91A94-867A-0C48-B508-18DD011ECAAA}"/>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11621159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9_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68B84FC-C451-2544-96CD-943D2E77CA0B}"/>
              </a:ext>
            </a:extLst>
          </p:cNvPr>
          <p:cNvSpPr/>
          <p:nvPr userDrawn="1"/>
        </p:nvSpPr>
        <p:spPr>
          <a:xfrm>
            <a:off x="0" y="0"/>
            <a:ext cx="12192000" cy="189188"/>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 name="テキスト プレースホルダー 9">
            <a:extLst>
              <a:ext uri="{FF2B5EF4-FFF2-40B4-BE49-F238E27FC236}">
                <a16:creationId xmlns:a16="http://schemas.microsoft.com/office/drawing/2014/main" id="{BD755AF6-544B-7F4B-B13A-47ADAE0E61CC}"/>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A2E91A94-867A-0C48-B508-18DD011ECAAA}"/>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7" name="図 6" descr="ロゴ&#10;&#10;自動的に生成された説明">
            <a:extLst>
              <a:ext uri="{FF2B5EF4-FFF2-40B4-BE49-F238E27FC236}">
                <a16:creationId xmlns:a16="http://schemas.microsoft.com/office/drawing/2014/main" id="{C833A91C-D6A9-476F-BC95-C4507C306669}"/>
              </a:ext>
            </a:extLst>
          </p:cNvPr>
          <p:cNvPicPr>
            <a:picLocks noChangeAspect="1"/>
          </p:cNvPicPr>
          <p:nvPr userDrawn="1"/>
        </p:nvPicPr>
        <p:blipFill>
          <a:blip r:embed="rId2"/>
          <a:stretch>
            <a:fillRect/>
          </a:stretch>
        </p:blipFill>
        <p:spPr>
          <a:xfrm>
            <a:off x="4404073" y="1939858"/>
            <a:ext cx="3081866" cy="1464034"/>
          </a:xfrm>
          <a:prstGeom prst="rect">
            <a:avLst/>
          </a:prstGeom>
        </p:spPr>
      </p:pic>
    </p:spTree>
    <p:extLst>
      <p:ext uri="{BB962C8B-B14F-4D97-AF65-F5344CB8AC3E}">
        <p14:creationId xmlns:p14="http://schemas.microsoft.com/office/powerpoint/2010/main" val="225126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PMS タイトル">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009370"/>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9"/>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スライド番号プレースホルダ 4">
            <a:extLst>
              <a:ext uri="{FF2B5EF4-FFF2-40B4-BE49-F238E27FC236}">
                <a16:creationId xmlns:a16="http://schemas.microsoft.com/office/drawing/2014/main" id="{1EED12C1-5657-9D41-8238-16D1A5283628}"/>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39576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F65A6C0-789B-7448-81DE-47BA54A54F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49490" y="2976573"/>
            <a:ext cx="2693020" cy="904855"/>
          </a:xfrm>
          <a:prstGeom prst="rect">
            <a:avLst/>
          </a:prstGeom>
        </p:spPr>
      </p:pic>
    </p:spTree>
    <p:extLst>
      <p:ext uri="{BB962C8B-B14F-4D97-AF65-F5344CB8AC3E}">
        <p14:creationId xmlns:p14="http://schemas.microsoft.com/office/powerpoint/2010/main" val="1486552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_ユーザー設定レイアウト">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73A1F8E-1C9B-7344-BDDA-5220A4925C34}"/>
              </a:ext>
            </a:extLst>
          </p:cNvPr>
          <p:cNvSpPr txBox="1"/>
          <p:nvPr userDrawn="1"/>
        </p:nvSpPr>
        <p:spPr>
          <a:xfrm>
            <a:off x="126123" y="6154524"/>
            <a:ext cx="7020910" cy="4662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・記載の会社名および製品名・サービス名は、各社の商標または登録商標です。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90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はエムオーテックス株式会社の略称です。</a:t>
            </a:r>
          </a:p>
        </p:txBody>
      </p:sp>
      <p:pic>
        <p:nvPicPr>
          <p:cNvPr id="11" name="図 10">
            <a:extLst>
              <a:ext uri="{FF2B5EF4-FFF2-40B4-BE49-F238E27FC236}">
                <a16:creationId xmlns:a16="http://schemas.microsoft.com/office/drawing/2014/main" id="{C30B8CCE-B5BE-304C-B99F-BF6B755380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49490" y="2433464"/>
            <a:ext cx="2693020" cy="904855"/>
          </a:xfrm>
          <a:prstGeom prst="rect">
            <a:avLst/>
          </a:prstGeom>
        </p:spPr>
      </p:pic>
      <p:sp>
        <p:nvSpPr>
          <p:cNvPr id="12" name="正方形/長方形 11">
            <a:extLst>
              <a:ext uri="{FF2B5EF4-FFF2-40B4-BE49-F238E27FC236}">
                <a16:creationId xmlns:a16="http://schemas.microsoft.com/office/drawing/2014/main" id="{8559A977-4F9B-F04E-A84F-0DBCCB26D292}"/>
              </a:ext>
            </a:extLst>
          </p:cNvPr>
          <p:cNvSpPr/>
          <p:nvPr userDrawn="1"/>
        </p:nvSpPr>
        <p:spPr>
          <a:xfrm>
            <a:off x="1841204" y="3640006"/>
            <a:ext cx="8509592" cy="21545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AutoShape 78">
            <a:extLst>
              <a:ext uri="{FF2B5EF4-FFF2-40B4-BE49-F238E27FC236}">
                <a16:creationId xmlns:a16="http://schemas.microsoft.com/office/drawing/2014/main" id="{35A600BE-CC20-2E4E-8E92-6DF221467313}"/>
              </a:ext>
            </a:extLst>
          </p:cNvPr>
          <p:cNvSpPr>
            <a:spLocks noChangeArrowheads="1"/>
          </p:cNvSpPr>
          <p:nvPr userDrawn="1"/>
        </p:nvSpPr>
        <p:spPr bwMode="auto">
          <a:xfrm>
            <a:off x="2132681" y="3769829"/>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製品に関するお問い合わせ</a:t>
            </a:r>
            <a:endParaRPr lang="en-US" altLang="ja-JP" sz="1200" b="1">
              <a:solidFill>
                <a:schemeClr val="tx1">
                  <a:lumMod val="75000"/>
                  <a:lumOff val="25000"/>
                </a:schemeClr>
              </a:solidFill>
              <a:latin typeface="メイリオ" panose="020B0604030504040204" pitchFamily="50" charset="-128"/>
            </a:endParaRPr>
          </a:p>
        </p:txBody>
      </p:sp>
      <p:graphicFrame>
        <p:nvGraphicFramePr>
          <p:cNvPr id="14" name="表 13">
            <a:extLst>
              <a:ext uri="{FF2B5EF4-FFF2-40B4-BE49-F238E27FC236}">
                <a16:creationId xmlns:a16="http://schemas.microsoft.com/office/drawing/2014/main" id="{D328A163-FF65-BB46-90AE-8DA958675D85}"/>
              </a:ext>
            </a:extLst>
          </p:cNvPr>
          <p:cNvGraphicFramePr>
            <a:graphicFrameLocks noGrp="1"/>
          </p:cNvGraphicFramePr>
          <p:nvPr userDrawn="1">
            <p:extLst>
              <p:ext uri="{D42A27DB-BD31-4B8C-83A1-F6EECF244321}">
                <p14:modId xmlns:p14="http://schemas.microsoft.com/office/powerpoint/2010/main" val="62222000"/>
              </p:ext>
            </p:extLst>
          </p:nvPr>
        </p:nvGraphicFramePr>
        <p:xfrm>
          <a:off x="2124802" y="4124462"/>
          <a:ext cx="2741482" cy="155448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1674835">
                  <a:extLst>
                    <a:ext uri="{9D8B030D-6E8A-4147-A177-3AD203B41FA5}">
                      <a16:colId xmlns:a16="http://schemas.microsoft.com/office/drawing/2014/main" val="3762983370"/>
                    </a:ext>
                  </a:extLst>
                </a:gridCol>
              </a:tblGrid>
              <a:tr h="137160">
                <a:tc>
                  <a:txBody>
                    <a:bodyPr/>
                    <a:lstStyle/>
                    <a:p>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営業本部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大阪本社</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06-6308-8980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東京本部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03-5460-0775</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名古屋支店</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052-253-7346</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九州営業所</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092-419-2390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9528522"/>
                  </a:ext>
                </a:extLst>
              </a:tr>
              <a:tr h="137160">
                <a:tc>
                  <a:txBody>
                    <a:bodyPr/>
                    <a:lstStyle/>
                    <a:p>
                      <a:pPr algn="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3"/>
                        </a:rPr>
                        <a:t>sales@motex.co.jp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3501713"/>
                  </a:ext>
                </a:extLst>
              </a:tr>
            </a:tbl>
          </a:graphicData>
        </a:graphic>
      </p:graphicFrame>
      <p:graphicFrame>
        <p:nvGraphicFramePr>
          <p:cNvPr id="15" name="表 13">
            <a:extLst>
              <a:ext uri="{FF2B5EF4-FFF2-40B4-BE49-F238E27FC236}">
                <a16:creationId xmlns:a16="http://schemas.microsoft.com/office/drawing/2014/main" id="{BD31F1FD-9E81-9245-897A-B660C1AD6B30}"/>
              </a:ext>
            </a:extLst>
          </p:cNvPr>
          <p:cNvGraphicFramePr>
            <a:graphicFrameLocks noGrp="1"/>
          </p:cNvGraphicFramePr>
          <p:nvPr userDrawn="1">
            <p:extLst>
              <p:ext uri="{D42A27DB-BD31-4B8C-83A1-F6EECF244321}">
                <p14:modId xmlns:p14="http://schemas.microsoft.com/office/powerpoint/2010/main" val="3587183095"/>
              </p:ext>
            </p:extLst>
          </p:nvPr>
        </p:nvGraphicFramePr>
        <p:xfrm>
          <a:off x="4929350" y="4133818"/>
          <a:ext cx="5213131" cy="777240"/>
        </p:xfrm>
        <a:graphic>
          <a:graphicData uri="http://schemas.openxmlformats.org/drawingml/2006/table">
            <a:tbl>
              <a:tblPr firstRow="1" bandRow="1">
                <a:tableStyleId>{5940675A-B579-460E-94D1-54222C63F5DA}</a:tableStyleId>
              </a:tblPr>
              <a:tblGrid>
                <a:gridCol w="1587062">
                  <a:extLst>
                    <a:ext uri="{9D8B030D-6E8A-4147-A177-3AD203B41FA5}">
                      <a16:colId xmlns:a16="http://schemas.microsoft.com/office/drawing/2014/main" val="1082877658"/>
                    </a:ext>
                  </a:extLst>
                </a:gridCol>
                <a:gridCol w="3626069">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0120-968995</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（携帯・</a:t>
                      </a:r>
                      <a:r>
                        <a:rPr kumimoji="1" lang="en" altLang="ja-JP" sz="1000">
                          <a:solidFill>
                            <a:schemeClr val="tx1">
                              <a:lumMod val="75000"/>
                              <a:lumOff val="25000"/>
                            </a:schemeClr>
                          </a:solidFill>
                          <a:latin typeface="Meiryo" panose="020B0604030504040204" pitchFamily="34" charset="-128"/>
                          <a:ea typeface="Meiryo" panose="020B0604030504040204" pitchFamily="34" charset="-128"/>
                        </a:rPr>
                        <a:t>PHS</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からは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06-6308-8981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9:30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12:00/13:00〜17:30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（平日、祝祭日除く）</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お問い合わせ</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4"/>
                        </a:rPr>
                        <a:t>support@motex.co.jp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16" name="AutoShape 78">
            <a:extLst>
              <a:ext uri="{FF2B5EF4-FFF2-40B4-BE49-F238E27FC236}">
                <a16:creationId xmlns:a16="http://schemas.microsoft.com/office/drawing/2014/main" id="{1EE58FEB-2635-C946-B523-C8E9FF9A8A2C}"/>
              </a:ext>
            </a:extLst>
          </p:cNvPr>
          <p:cNvSpPr>
            <a:spLocks noChangeArrowheads="1"/>
          </p:cNvSpPr>
          <p:nvPr userDrawn="1"/>
        </p:nvSpPr>
        <p:spPr bwMode="auto">
          <a:xfrm>
            <a:off x="4907141" y="3779185"/>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ご導入後の製品利用に関するお問い合わせ</a:t>
            </a:r>
            <a:endParaRPr lang="en-US" altLang="ja-JP" sz="1200" b="1">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2401434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MOCON">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AF1E4FB9-AD86-FE41-AFA4-FFF89229A09A}"/>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2908261-20C0-C84D-B3D9-8A56DCBB5AE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5">
            <a:extLst>
              <a:ext uri="{FF2B5EF4-FFF2-40B4-BE49-F238E27FC236}">
                <a16:creationId xmlns:a16="http://schemas.microsoft.com/office/drawing/2014/main" id="{3F3F7852-D51A-F142-8A2D-EDB574B4AE03}"/>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39170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YNCPIT">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E6D75B93-4FB0-A946-ACB8-7AA1BFC3C4EE}"/>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130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PMS">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CFF53E31-7472-8942-AD1A-D20A950AAA16}"/>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9B2A2278-FC11-2545-9394-263FA94491AC}"/>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29677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PMS">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253C0BA7-0C58-A842-B2BD-E76F534F9A5B}"/>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16125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PMS_DI">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CFF53E31-7472-8942-AD1A-D20A950AAA16}"/>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9B2A2278-FC11-2545-9394-263FA94491AC}"/>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10" name="正方形/長方形 9">
            <a:extLst>
              <a:ext uri="{FF2B5EF4-FFF2-40B4-BE49-F238E27FC236}">
                <a16:creationId xmlns:a16="http://schemas.microsoft.com/office/drawing/2014/main" id="{C36DE416-9893-49A5-8896-C23761BB00BE}"/>
              </a:ext>
            </a:extLst>
          </p:cNvPr>
          <p:cNvSpPr/>
          <p:nvPr userDrawn="1"/>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48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93FF6D9-DFAD-9445-ACDE-009B203F6397}"/>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3616587049"/>
      </p:ext>
    </p:extLst>
  </p:cSld>
  <p:clrMap bg1="lt1" tx1="dk1" bg2="lt2" tx2="dk2" accent1="accent1" accent2="accent2" accent3="accent3" accent4="accent4" accent5="accent5" accent6="accent6" hlink="hlink" folHlink="folHlink"/>
  <p:sldLayoutIdLst>
    <p:sldLayoutId id="2147483666" r:id="rId1"/>
    <p:sldLayoutId id="2147483733" r:id="rId2"/>
    <p:sldLayoutId id="2147483726" r:id="rId3"/>
    <p:sldLayoutId id="2147483734" r:id="rId4"/>
    <p:sldLayoutId id="2147483727" r:id="rId5"/>
    <p:sldLayoutId id="2147483735" r:id="rId6"/>
    <p:sldLayoutId id="2147483728" r:id="rId7"/>
    <p:sldLayoutId id="2147483736" r:id="rId8"/>
    <p:sldLayoutId id="2147483742" r:id="rId9"/>
    <p:sldLayoutId id="2147483741" r:id="rId10"/>
    <p:sldLayoutId id="2147483737" r:id="rId11"/>
    <p:sldLayoutId id="2147483665" r:id="rId12"/>
    <p:sldLayoutId id="2147483667" r:id="rId13"/>
    <p:sldLayoutId id="2147483743" r:id="rId14"/>
    <p:sldLayoutId id="2147483744" r:id="rId15"/>
    <p:sldLayoutId id="2147483745" r:id="rId16"/>
    <p:sldLayoutId id="2147483747" r:id="rId17"/>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0C37B00-F74E-DA40-BF3F-6AB647E421A4}"/>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4216624915"/>
      </p:ext>
    </p:extLst>
  </p:cSld>
  <p:clrMap bg1="lt1" tx1="dk1" bg2="lt2" tx2="dk2" accent1="accent1" accent2="accent2" accent3="accent3" accent4="accent4" accent5="accent5" accent6="accent6" hlink="hlink" folHlink="folHlink"/>
  <p:sldLayoutIdLst>
    <p:sldLayoutId id="2147483662" r:id="rId1"/>
    <p:sldLayoutId id="2147483732" r:id="rId2"/>
    <p:sldLayoutId id="2147483722" r:id="rId3"/>
    <p:sldLayoutId id="2147483738" r:id="rId4"/>
    <p:sldLayoutId id="2147483739" r:id="rId5"/>
    <p:sldLayoutId id="2147483740" r:id="rId6"/>
    <p:sldLayoutId id="2147483715" r:id="rId7"/>
    <p:sldLayoutId id="2147483720" r:id="rId8"/>
    <p:sldLayoutId id="2147483723" r:id="rId9"/>
    <p:sldLayoutId id="2147483721" r:id="rId10"/>
    <p:sldLayoutId id="2147483714" r:id="rId11"/>
    <p:sldLayoutId id="2147483724" r:id="rId12"/>
    <p:sldLayoutId id="2147483716" r:id="rId13"/>
    <p:sldLayoutId id="2147483682" r:id="rId14"/>
    <p:sldLayoutId id="2147483725" r:id="rId15"/>
    <p:sldLayoutId id="2147483695" r:id="rId16"/>
    <p:sldLayoutId id="2147483731" r:id="rId17"/>
    <p:sldLayoutId id="2147483713" r:id="rId18"/>
    <p:sldLayoutId id="2147483730" r:id="rId19"/>
    <p:sldLayoutId id="2147483678" r:id="rId20"/>
    <p:sldLayoutId id="2147483748" r:id="rId21"/>
    <p:sldLayoutId id="2147483751" r:id="rId22"/>
    <p:sldLayoutId id="2147483729" r:id="rId23"/>
    <p:sldLayoutId id="2147483749" r:id="rId24"/>
    <p:sldLayoutId id="2147483696" r:id="rId25"/>
    <p:sldLayoutId id="2147483676" r:id="rId26"/>
    <p:sldLayoutId id="2147483750" r:id="rId27"/>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www.lanscope.jp/cpms/deepinstinct/systemcompose/" TargetMode="External"/><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emf"/></Relationships>
</file>

<file path=ppt/slides/_rels/slide1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6.xml"/><Relationship Id="rId5" Type="http://schemas.openxmlformats.org/officeDocument/2006/relationships/image" Target="../media/image57.emf"/><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1.png"/><Relationship Id="rId7" Type="http://schemas.openxmlformats.org/officeDocument/2006/relationships/image" Target="../media/image36.png"/><Relationship Id="rId12"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1.png"/><Relationship Id="rId11" Type="http://schemas.openxmlformats.org/officeDocument/2006/relationships/image" Target="../media/image64.svg"/><Relationship Id="rId5" Type="http://schemas.openxmlformats.org/officeDocument/2006/relationships/image" Target="../media/image37.png"/><Relationship Id="rId10" Type="http://schemas.openxmlformats.org/officeDocument/2006/relationships/image" Target="../media/image63.png"/><Relationship Id="rId4" Type="http://schemas.openxmlformats.org/officeDocument/2006/relationships/image" Target="../media/image59.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59.png"/><Relationship Id="rId1" Type="http://schemas.openxmlformats.org/officeDocument/2006/relationships/slideLayout" Target="../slideLayouts/slideLayout16.xml"/><Relationship Id="rId6" Type="http://schemas.openxmlformats.org/officeDocument/2006/relationships/image" Target="../media/image71.png"/><Relationship Id="rId11" Type="http://schemas.openxmlformats.org/officeDocument/2006/relationships/image" Target="../media/image60.png"/><Relationship Id="rId5" Type="http://schemas.openxmlformats.org/officeDocument/2006/relationships/image" Target="../media/image70.png"/><Relationship Id="rId10" Type="http://schemas.openxmlformats.org/officeDocument/2006/relationships/image" Target="../media/image74.png"/><Relationship Id="rId4" Type="http://schemas.openxmlformats.org/officeDocument/2006/relationships/image" Target="../media/image69.png"/><Relationship Id="rId9"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14.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78.svg"/><Relationship Id="rId2" Type="http://schemas.openxmlformats.org/officeDocument/2006/relationships/image" Target="../media/image75.png"/><Relationship Id="rId1" Type="http://schemas.openxmlformats.org/officeDocument/2006/relationships/slideLayout" Target="../slideLayouts/slideLayout14.xml"/><Relationship Id="rId6" Type="http://schemas.openxmlformats.org/officeDocument/2006/relationships/image" Target="../media/image77.png"/><Relationship Id="rId5" Type="http://schemas.openxmlformats.org/officeDocument/2006/relationships/image" Target="../media/image45.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4.xml"/><Relationship Id="rId5" Type="http://schemas.openxmlformats.org/officeDocument/2006/relationships/image" Target="../media/image83.png"/><Relationship Id="rId4" Type="http://schemas.openxmlformats.org/officeDocument/2006/relationships/image" Target="../media/image8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ipa.go.jp/security/vuln/10threats2022.html" TargetMode="External"/><Relationship Id="rId1" Type="http://schemas.openxmlformats.org/officeDocument/2006/relationships/slideLayout" Target="../slideLayouts/slideLayout16.xml"/><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937DDEB-CF6D-C1E2-1BD9-AA279E6583BD}"/>
              </a:ext>
            </a:extLst>
          </p:cNvPr>
          <p:cNvSpPr>
            <a:spLocks noGrp="1"/>
          </p:cNvSpPr>
          <p:nvPr>
            <p:ph type="body" sz="quarter" idx="14"/>
          </p:nvPr>
        </p:nvSpPr>
        <p:spPr>
          <a:xfrm>
            <a:off x="659415" y="3773129"/>
            <a:ext cx="5156923" cy="894604"/>
          </a:xfrm>
        </p:spPr>
        <p:txBody>
          <a:bodyPr/>
          <a:lstStyle/>
          <a:p>
            <a:r>
              <a:rPr lang="ja-JP" altLang="en-US" sz="2400"/>
              <a:t>未知のマルウェア対策に</a:t>
            </a:r>
            <a:endParaRPr lang="en-US" altLang="ja-JP" sz="2400"/>
          </a:p>
          <a:p>
            <a:r>
              <a:rPr lang="en-US" altLang="ja-JP" sz="2400"/>
              <a:t>Deep Instinct </a:t>
            </a:r>
            <a:r>
              <a:rPr lang="ja-JP" altLang="en-US" sz="2400"/>
              <a:t>が選ばれる理由</a:t>
            </a:r>
          </a:p>
        </p:txBody>
      </p:sp>
      <p:sp>
        <p:nvSpPr>
          <p:cNvPr id="5" name="テキスト プレースホルダー 1">
            <a:extLst>
              <a:ext uri="{FF2B5EF4-FFF2-40B4-BE49-F238E27FC236}">
                <a16:creationId xmlns:a16="http://schemas.microsoft.com/office/drawing/2014/main" id="{7C57D4B4-F258-E85D-B96D-DC333C9E8F73}"/>
              </a:ext>
            </a:extLst>
          </p:cNvPr>
          <p:cNvSpPr>
            <a:spLocks noGrp="1"/>
          </p:cNvSpPr>
          <p:nvPr>
            <p:ph type="body" sz="quarter" idx="13"/>
          </p:nvPr>
        </p:nvSpPr>
        <p:spPr>
          <a:xfrm>
            <a:off x="5297488" y="6030913"/>
            <a:ext cx="6545262" cy="249237"/>
          </a:xfrm>
        </p:spPr>
        <p:txBody>
          <a:bodyPr/>
          <a:lstStyle/>
          <a:p>
            <a:r>
              <a:rPr lang="ja-JP" altLang="en-US"/>
              <a:t>エムオーテックス株式会社　</a:t>
            </a:r>
          </a:p>
          <a:p>
            <a:r>
              <a:rPr lang="ja-JP" altLang="en-US"/>
              <a:t>プロダクトマーケティング部</a:t>
            </a:r>
          </a:p>
        </p:txBody>
      </p:sp>
    </p:spTree>
    <p:extLst>
      <p:ext uri="{BB962C8B-B14F-4D97-AF65-F5344CB8AC3E}">
        <p14:creationId xmlns:p14="http://schemas.microsoft.com/office/powerpoint/2010/main" val="2156268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5D0C051-181E-48CC-AC92-269555792727}"/>
              </a:ext>
            </a:extLst>
          </p:cNvPr>
          <p:cNvGrpSpPr/>
          <p:nvPr/>
        </p:nvGrpSpPr>
        <p:grpSpPr>
          <a:xfrm>
            <a:off x="5096985" y="2965964"/>
            <a:ext cx="7277709" cy="3709867"/>
            <a:chOff x="5207000" y="2766956"/>
            <a:chExt cx="7277709" cy="3709867"/>
          </a:xfrm>
        </p:grpSpPr>
        <p:grpSp>
          <p:nvGrpSpPr>
            <p:cNvPr id="14" name="グループ化 13">
              <a:extLst>
                <a:ext uri="{FF2B5EF4-FFF2-40B4-BE49-F238E27FC236}">
                  <a16:creationId xmlns:a16="http://schemas.microsoft.com/office/drawing/2014/main" id="{443C9B57-F7AD-4E65-A48E-1DC183ED094D}"/>
                </a:ext>
              </a:extLst>
            </p:cNvPr>
            <p:cNvGrpSpPr/>
            <p:nvPr/>
          </p:nvGrpSpPr>
          <p:grpSpPr>
            <a:xfrm>
              <a:off x="5207000" y="2766956"/>
              <a:ext cx="7277709" cy="3709867"/>
              <a:chOff x="5207000" y="3148133"/>
              <a:chExt cx="7277709" cy="3709867"/>
            </a:xfrm>
          </p:grpSpPr>
          <p:pic>
            <p:nvPicPr>
              <p:cNvPr id="13" name="図 12">
                <a:extLst>
                  <a:ext uri="{FF2B5EF4-FFF2-40B4-BE49-F238E27FC236}">
                    <a16:creationId xmlns:a16="http://schemas.microsoft.com/office/drawing/2014/main" id="{4077C690-614C-4EC5-813D-39C0C34BF904}"/>
                  </a:ext>
                </a:extLst>
              </p:cNvPr>
              <p:cNvPicPr>
                <a:picLocks noChangeAspect="1"/>
              </p:cNvPicPr>
              <p:nvPr/>
            </p:nvPicPr>
            <p:blipFill rotWithShape="1">
              <a:blip r:embed="rId3">
                <a:alphaModFix amt="50000"/>
              </a:blip>
              <a:srcRect b="62369"/>
              <a:stretch/>
            </p:blipFill>
            <p:spPr>
              <a:xfrm>
                <a:off x="5207000" y="4902200"/>
                <a:ext cx="7277709" cy="1955800"/>
              </a:xfrm>
              <a:prstGeom prst="rect">
                <a:avLst/>
              </a:prstGeom>
            </p:spPr>
          </p:pic>
          <p:pic>
            <p:nvPicPr>
              <p:cNvPr id="9" name="グラフィックス 8">
                <a:extLst>
                  <a:ext uri="{FF2B5EF4-FFF2-40B4-BE49-F238E27FC236}">
                    <a16:creationId xmlns:a16="http://schemas.microsoft.com/office/drawing/2014/main" id="{0CAE3FED-F699-4D94-BF52-73550F7A77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00028" y="3148133"/>
                <a:ext cx="6060802" cy="3000248"/>
              </a:xfrm>
              <a:prstGeom prst="rect">
                <a:avLst/>
              </a:prstGeom>
            </p:spPr>
          </p:pic>
        </p:grpSp>
        <p:grpSp>
          <p:nvGrpSpPr>
            <p:cNvPr id="63" name="Group 71">
              <a:extLst>
                <a:ext uri="{FF2B5EF4-FFF2-40B4-BE49-F238E27FC236}">
                  <a16:creationId xmlns:a16="http://schemas.microsoft.com/office/drawing/2014/main" id="{498DEE53-13ED-43B6-9D0A-708DF2EE484D}"/>
                </a:ext>
              </a:extLst>
            </p:cNvPr>
            <p:cNvGrpSpPr/>
            <p:nvPr/>
          </p:nvGrpSpPr>
          <p:grpSpPr>
            <a:xfrm>
              <a:off x="7708516" y="3452457"/>
              <a:ext cx="1621130" cy="830745"/>
              <a:chOff x="6765685" y="1237957"/>
              <a:chExt cx="1621130" cy="830745"/>
            </a:xfrm>
          </p:grpSpPr>
          <p:pic>
            <p:nvPicPr>
              <p:cNvPr id="64" name="Picture 72">
                <a:extLst>
                  <a:ext uri="{FF2B5EF4-FFF2-40B4-BE49-F238E27FC236}">
                    <a16:creationId xmlns:a16="http://schemas.microsoft.com/office/drawing/2014/main" id="{96ADD322-BE81-4A8D-B83A-504764101E5E}"/>
                  </a:ext>
                </a:extLst>
              </p:cNvPr>
              <p:cNvPicPr>
                <a:picLocks noChangeAspect="1"/>
              </p:cNvPicPr>
              <p:nvPr/>
            </p:nvPicPr>
            <p:blipFill>
              <a:blip r:embed="rId6"/>
              <a:stretch>
                <a:fillRect/>
              </a:stretch>
            </p:blipFill>
            <p:spPr>
              <a:xfrm>
                <a:off x="7231311" y="1237957"/>
                <a:ext cx="689878" cy="417334"/>
              </a:xfrm>
              <a:prstGeom prst="rect">
                <a:avLst/>
              </a:prstGeom>
            </p:spPr>
          </p:pic>
          <p:sp>
            <p:nvSpPr>
              <p:cNvPr id="65" name="TextBox 73">
                <a:extLst>
                  <a:ext uri="{FF2B5EF4-FFF2-40B4-BE49-F238E27FC236}">
                    <a16:creationId xmlns:a16="http://schemas.microsoft.com/office/drawing/2014/main" id="{B9CF6DBB-677B-4412-A63C-C4DA7FB43FB1}"/>
                  </a:ext>
                </a:extLst>
              </p:cNvPr>
              <p:cNvSpPr txBox="1"/>
              <p:nvPr/>
            </p:nvSpPr>
            <p:spPr>
              <a:xfrm>
                <a:off x="6765685" y="1699370"/>
                <a:ext cx="16211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rPr>
                  <a:t>D-Brain™</a:t>
                </a:r>
              </a:p>
            </p:txBody>
          </p:sp>
        </p:grpSp>
        <p:grpSp>
          <p:nvGrpSpPr>
            <p:cNvPr id="66" name="Group 71">
              <a:extLst>
                <a:ext uri="{FF2B5EF4-FFF2-40B4-BE49-F238E27FC236}">
                  <a16:creationId xmlns:a16="http://schemas.microsoft.com/office/drawing/2014/main" id="{C174DA63-730A-442F-85EF-C00AC859AD74}"/>
                </a:ext>
              </a:extLst>
            </p:cNvPr>
            <p:cNvGrpSpPr/>
            <p:nvPr/>
          </p:nvGrpSpPr>
          <p:grpSpPr>
            <a:xfrm>
              <a:off x="9613516" y="4576407"/>
              <a:ext cx="1621130" cy="830745"/>
              <a:chOff x="6765685" y="1237957"/>
              <a:chExt cx="1621130" cy="830745"/>
            </a:xfrm>
          </p:grpSpPr>
          <p:pic>
            <p:nvPicPr>
              <p:cNvPr id="67" name="Picture 72">
                <a:extLst>
                  <a:ext uri="{FF2B5EF4-FFF2-40B4-BE49-F238E27FC236}">
                    <a16:creationId xmlns:a16="http://schemas.microsoft.com/office/drawing/2014/main" id="{0CC2F57D-83A2-408C-825F-70D2EA8F2A47}"/>
                  </a:ext>
                </a:extLst>
              </p:cNvPr>
              <p:cNvPicPr>
                <a:picLocks noChangeAspect="1"/>
              </p:cNvPicPr>
              <p:nvPr/>
            </p:nvPicPr>
            <p:blipFill>
              <a:blip r:embed="rId6"/>
              <a:stretch>
                <a:fillRect/>
              </a:stretch>
            </p:blipFill>
            <p:spPr>
              <a:xfrm>
                <a:off x="7231311" y="1237957"/>
                <a:ext cx="689878" cy="417334"/>
              </a:xfrm>
              <a:prstGeom prst="rect">
                <a:avLst/>
              </a:prstGeom>
            </p:spPr>
          </p:pic>
          <p:sp>
            <p:nvSpPr>
              <p:cNvPr id="68" name="TextBox 73">
                <a:extLst>
                  <a:ext uri="{FF2B5EF4-FFF2-40B4-BE49-F238E27FC236}">
                    <a16:creationId xmlns:a16="http://schemas.microsoft.com/office/drawing/2014/main" id="{27FD6BCB-AD84-4934-9122-C7CE6B2C68AD}"/>
                  </a:ext>
                </a:extLst>
              </p:cNvPr>
              <p:cNvSpPr txBox="1"/>
              <p:nvPr/>
            </p:nvSpPr>
            <p:spPr>
              <a:xfrm>
                <a:off x="6765685" y="1699370"/>
                <a:ext cx="16211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rPr>
                  <a:t>D-Brain™</a:t>
                </a:r>
              </a:p>
            </p:txBody>
          </p:sp>
        </p:grpSp>
        <p:grpSp>
          <p:nvGrpSpPr>
            <p:cNvPr id="69" name="Group 71">
              <a:extLst>
                <a:ext uri="{FF2B5EF4-FFF2-40B4-BE49-F238E27FC236}">
                  <a16:creationId xmlns:a16="http://schemas.microsoft.com/office/drawing/2014/main" id="{031F2409-7E74-4B22-B25B-508676BFF927}"/>
                </a:ext>
              </a:extLst>
            </p:cNvPr>
            <p:cNvGrpSpPr/>
            <p:nvPr/>
          </p:nvGrpSpPr>
          <p:grpSpPr>
            <a:xfrm>
              <a:off x="6194046" y="4400374"/>
              <a:ext cx="1332680" cy="656312"/>
              <a:chOff x="6765685" y="1237957"/>
              <a:chExt cx="1621130" cy="798367"/>
            </a:xfrm>
          </p:grpSpPr>
          <p:pic>
            <p:nvPicPr>
              <p:cNvPr id="70" name="Picture 72">
                <a:extLst>
                  <a:ext uri="{FF2B5EF4-FFF2-40B4-BE49-F238E27FC236}">
                    <a16:creationId xmlns:a16="http://schemas.microsoft.com/office/drawing/2014/main" id="{2A666E25-C6E7-4EB9-B573-53819C4F43E1}"/>
                  </a:ext>
                </a:extLst>
              </p:cNvPr>
              <p:cNvPicPr>
                <a:picLocks noChangeAspect="1"/>
              </p:cNvPicPr>
              <p:nvPr/>
            </p:nvPicPr>
            <p:blipFill>
              <a:blip r:embed="rId6"/>
              <a:stretch>
                <a:fillRect/>
              </a:stretch>
            </p:blipFill>
            <p:spPr>
              <a:xfrm>
                <a:off x="7231311" y="1237957"/>
                <a:ext cx="689878" cy="417334"/>
              </a:xfrm>
              <a:prstGeom prst="rect">
                <a:avLst/>
              </a:prstGeom>
            </p:spPr>
          </p:pic>
          <p:sp>
            <p:nvSpPr>
              <p:cNvPr id="71" name="TextBox 73">
                <a:extLst>
                  <a:ext uri="{FF2B5EF4-FFF2-40B4-BE49-F238E27FC236}">
                    <a16:creationId xmlns:a16="http://schemas.microsoft.com/office/drawing/2014/main" id="{29F9462E-93DC-4D8A-A002-86F5B668CC8E}"/>
                  </a:ext>
                </a:extLst>
              </p:cNvPr>
              <p:cNvSpPr txBox="1"/>
              <p:nvPr/>
            </p:nvSpPr>
            <p:spPr>
              <a:xfrm>
                <a:off x="6765685" y="1699369"/>
                <a:ext cx="1621130" cy="336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rPr>
                  <a:t>D-Brain™</a:t>
                </a:r>
              </a:p>
            </p:txBody>
          </p:sp>
        </p:grpSp>
        <p:pic>
          <p:nvPicPr>
            <p:cNvPr id="73" name="Picture 72">
              <a:extLst>
                <a:ext uri="{FF2B5EF4-FFF2-40B4-BE49-F238E27FC236}">
                  <a16:creationId xmlns:a16="http://schemas.microsoft.com/office/drawing/2014/main" id="{08F0E933-3C5C-40E8-BD98-3941D4C28AB3}"/>
                </a:ext>
              </a:extLst>
            </p:cNvPr>
            <p:cNvPicPr>
              <a:picLocks noChangeAspect="1"/>
            </p:cNvPicPr>
            <p:nvPr/>
          </p:nvPicPr>
          <p:blipFill>
            <a:blip r:embed="rId6"/>
            <a:stretch>
              <a:fillRect/>
            </a:stretch>
          </p:blipFill>
          <p:spPr>
            <a:xfrm>
              <a:off x="5883117" y="5056688"/>
              <a:ext cx="310924" cy="188090"/>
            </a:xfrm>
            <a:prstGeom prst="rect">
              <a:avLst/>
            </a:prstGeom>
          </p:spPr>
        </p:pic>
      </p:grpSp>
      <p:sp>
        <p:nvSpPr>
          <p:cNvPr id="4" name="テキスト プレースホルダー 3">
            <a:extLst>
              <a:ext uri="{FF2B5EF4-FFF2-40B4-BE49-F238E27FC236}">
                <a16:creationId xmlns:a16="http://schemas.microsoft.com/office/drawing/2014/main" id="{1388466B-A44E-4A3D-B86D-F3EA9D244AF5}"/>
              </a:ext>
            </a:extLst>
          </p:cNvPr>
          <p:cNvSpPr>
            <a:spLocks noGrp="1"/>
          </p:cNvSpPr>
          <p:nvPr>
            <p:ph type="body" sz="quarter" idx="11"/>
          </p:nvPr>
        </p:nvSpPr>
        <p:spPr/>
        <p:txBody>
          <a:bodyPr/>
          <a:lstStyle/>
          <a:p>
            <a:r>
              <a:rPr lang="en-US" altLang="ja-JP"/>
              <a:t>Deep Instinct </a:t>
            </a:r>
            <a:r>
              <a:rPr lang="ja-JP" altLang="en-US"/>
              <a:t>の特長</a:t>
            </a:r>
            <a:endParaRPr kumimoji="1" lang="ja-JP" altLang="en-US"/>
          </a:p>
        </p:txBody>
      </p:sp>
      <p:sp>
        <p:nvSpPr>
          <p:cNvPr id="5" name="テキスト プレースホルダー 4">
            <a:extLst>
              <a:ext uri="{FF2B5EF4-FFF2-40B4-BE49-F238E27FC236}">
                <a16:creationId xmlns:a16="http://schemas.microsoft.com/office/drawing/2014/main" id="{FD5218B2-CBC0-452A-8019-261952400BC9}"/>
              </a:ext>
            </a:extLst>
          </p:cNvPr>
          <p:cNvSpPr>
            <a:spLocks noGrp="1"/>
          </p:cNvSpPr>
          <p:nvPr>
            <p:ph type="body" sz="quarter" idx="13"/>
          </p:nvPr>
        </p:nvSpPr>
        <p:spPr>
          <a:xfrm>
            <a:off x="359197" y="1038879"/>
            <a:ext cx="11505576" cy="348557"/>
          </a:xfrm>
        </p:spPr>
        <p:txBody>
          <a:bodyPr/>
          <a:lstStyle/>
          <a:p>
            <a:r>
              <a:rPr lang="ja-JP" altLang="en-US"/>
              <a:t>ディープラーニングをサイバー対策に活用した </a:t>
            </a:r>
            <a:r>
              <a:rPr lang="en-US" altLang="ja-JP"/>
              <a:t>OS </a:t>
            </a:r>
            <a:r>
              <a:rPr lang="ja-JP" altLang="en-US"/>
              <a:t>を問わないサイバーセキュリティ</a:t>
            </a:r>
          </a:p>
        </p:txBody>
      </p:sp>
      <p:sp>
        <p:nvSpPr>
          <p:cNvPr id="19" name="TextBox 18">
            <a:extLst>
              <a:ext uri="{FF2B5EF4-FFF2-40B4-BE49-F238E27FC236}">
                <a16:creationId xmlns:a16="http://schemas.microsoft.com/office/drawing/2014/main" id="{E9D8315B-09CE-9D45-AFAE-EAB6ADD8F143}"/>
              </a:ext>
            </a:extLst>
          </p:cNvPr>
          <p:cNvSpPr txBox="1"/>
          <p:nvPr/>
        </p:nvSpPr>
        <p:spPr>
          <a:xfrm>
            <a:off x="720694" y="1792778"/>
            <a:ext cx="6717249" cy="684803"/>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500" b="1" i="0" u="none" strike="noStrike" kern="1200" cap="none" spc="0" normalizeH="0" baseline="0" noProof="0">
                <a:ln>
                  <a:noFill/>
                </a:ln>
                <a:solidFill>
                  <a:srgbClr val="0060AE"/>
                </a:solidFill>
                <a:effectLst/>
                <a:uLnTx/>
                <a:uFillTx/>
                <a:latin typeface="メイリオ" panose="020B0604030504040204" pitchFamily="50" charset="-128"/>
                <a:ea typeface="メイリオ" panose="020B0604030504040204" pitchFamily="50" charset="-128"/>
              </a:rPr>
              <a:t>１</a:t>
            </a:r>
            <a:r>
              <a:rPr kumimoji="0" lang="ja-JP" altLang="en-US"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．マルチ </a:t>
            </a:r>
            <a:r>
              <a:rPr kumimoji="0" lang="en-US" altLang="ja-JP"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OS </a:t>
            </a:r>
            <a:r>
              <a:rPr kumimoji="0" lang="ja-JP" altLang="en-US"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対応</a:t>
            </a:r>
            <a:endParaRPr lang="en-GB" altLang="ja-JP" sz="150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kumimoji="0" lang="en-GB"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Windows, iOS, Android, macOS</a:t>
            </a: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に対応</a:t>
            </a:r>
            <a:endParaRPr kumimoji="0" lang="en-GB"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25" name="TextBox 24">
            <a:extLst>
              <a:ext uri="{FF2B5EF4-FFF2-40B4-BE49-F238E27FC236}">
                <a16:creationId xmlns:a16="http://schemas.microsoft.com/office/drawing/2014/main" id="{B32BC778-F544-D64E-85AE-185E95A74A90}"/>
              </a:ext>
            </a:extLst>
          </p:cNvPr>
          <p:cNvSpPr txBox="1"/>
          <p:nvPr/>
        </p:nvSpPr>
        <p:spPr>
          <a:xfrm>
            <a:off x="720695" y="2890056"/>
            <a:ext cx="6444060" cy="992579"/>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500" b="1" i="0" u="none" strike="noStrike" kern="1200" cap="none" spc="0" normalizeH="0" baseline="0" noProof="0">
                <a:ln>
                  <a:noFill/>
                </a:ln>
                <a:solidFill>
                  <a:srgbClr val="0060AE"/>
                </a:solidFill>
                <a:effectLst/>
                <a:uLnTx/>
                <a:uFillTx/>
                <a:latin typeface="メイリオ" panose="020B0604030504040204" pitchFamily="50" charset="-128"/>
                <a:ea typeface="メイリオ" panose="020B0604030504040204" pitchFamily="50" charset="-128"/>
              </a:rPr>
              <a:t>２</a:t>
            </a:r>
            <a:r>
              <a:rPr kumimoji="0" lang="ja-JP" altLang="en-US"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．ゼロディ脅威の防御（ディープラーニング）</a:t>
            </a:r>
            <a:endParaRPr lang="en-US" altLang="ja-JP" sz="1500">
              <a:solidFill>
                <a:schemeClr val="tx1">
                  <a:lumMod val="75000"/>
                  <a:lumOff val="25000"/>
                </a:schemeClr>
              </a:solidFill>
              <a:latin typeface="メイリオ" panose="020B0604030504040204" pitchFamily="50" charset="-128"/>
              <a:ea typeface="メイリオ" panose="020B0604030504040204" pitchFamily="50" charset="-128"/>
            </a:endParaRPr>
          </a:p>
          <a:p>
            <a:pPr lvl="0">
              <a:lnSpc>
                <a:spcPts val="2400"/>
              </a:lnSpc>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未知の脅威を予防できる</a:t>
            </a:r>
            <a:endPar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a:p>
            <a:pPr lvl="0">
              <a:lnSpc>
                <a:spcPts val="2400"/>
              </a:lnSpc>
              <a:defRPr/>
            </a:pP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200" b="0">
                <a:solidFill>
                  <a:schemeClr val="tx1">
                    <a:lumMod val="75000"/>
                    <a:lumOff val="25000"/>
                  </a:schemeClr>
                </a:solidFill>
                <a:latin typeface="メイリオ" panose="020B0604030504040204" pitchFamily="50" charset="-128"/>
                <a:ea typeface="メイリオ" panose="020B0604030504040204" pitchFamily="50" charset="-128"/>
              </a:rPr>
              <a:t>PE</a:t>
            </a: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以外の様々な脅威にも対応</a:t>
            </a:r>
            <a:endParaRPr kumimoji="0" 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40" name="TextBox 39">
            <a:extLst>
              <a:ext uri="{FF2B5EF4-FFF2-40B4-BE49-F238E27FC236}">
                <a16:creationId xmlns:a16="http://schemas.microsoft.com/office/drawing/2014/main" id="{7A85C22C-C95A-4774-9717-F1B83BBB57C8}"/>
              </a:ext>
            </a:extLst>
          </p:cNvPr>
          <p:cNvSpPr txBox="1"/>
          <p:nvPr/>
        </p:nvSpPr>
        <p:spPr>
          <a:xfrm>
            <a:off x="720693" y="4241212"/>
            <a:ext cx="6210637" cy="1608133"/>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500" b="1" i="0" u="none" strike="noStrike" kern="1200" cap="none" spc="0" normalizeH="0" baseline="0" noProof="0">
                <a:ln>
                  <a:noFill/>
                </a:ln>
                <a:solidFill>
                  <a:srgbClr val="0060AE"/>
                </a:solidFill>
                <a:effectLst/>
                <a:uLnTx/>
                <a:uFillTx/>
                <a:latin typeface="メイリオ" panose="020B0604030504040204" pitchFamily="50" charset="-128"/>
                <a:ea typeface="メイリオ" panose="020B0604030504040204" pitchFamily="50" charset="-128"/>
              </a:rPr>
              <a:t>３</a:t>
            </a:r>
            <a:r>
              <a:rPr kumimoji="0" lang="ja-JP" altLang="en-US"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．運用コストが低い</a:t>
            </a:r>
            <a:endParaRPr kumimoji="0" lang="en-GB"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誤検知</a:t>
            </a: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が少ない</a:t>
            </a:r>
            <a:endParaRPr lang="en-US" altLang="ja-JP" sz="1200" b="0">
              <a:solidFill>
                <a:schemeClr val="tx1">
                  <a:lumMod val="75000"/>
                  <a:lumOff val="25000"/>
                </a:schemeClr>
              </a:solidFill>
              <a:latin typeface="メイリオ" panose="020B0604030504040204" pitchFamily="50" charset="-128"/>
              <a:ea typeface="メイリオ" panose="020B0604030504040204" pitchFamily="50" charset="-128"/>
            </a:endParaRPr>
          </a:p>
          <a:p>
            <a:pPr lvl="0">
              <a:lnSpc>
                <a:spcPts val="2400"/>
              </a:lnSpc>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リソース消費が少なく軽い</a:t>
            </a:r>
            <a:endPar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a:p>
            <a:pPr>
              <a:lnSpc>
                <a:spcPts val="2400"/>
              </a:lnSpc>
              <a:defRPr/>
            </a:pP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　　　毎日のアップデートやフルスキャン不要</a:t>
            </a:r>
          </a:p>
          <a:p>
            <a:pPr lvl="0">
              <a:lnSpc>
                <a:spcPts val="2400"/>
              </a:lnSpc>
              <a:defRPr/>
            </a:pP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　　　オフラインでも動作*　</a:t>
            </a:r>
            <a:endParaRPr kumimoji="0" lang="en-GB"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43" name="Text Placeholder 11">
            <a:extLst>
              <a:ext uri="{FF2B5EF4-FFF2-40B4-BE49-F238E27FC236}">
                <a16:creationId xmlns:a16="http://schemas.microsoft.com/office/drawing/2014/main" id="{37CD777F-535C-41F3-BC0A-ABE78B16B6A0}"/>
              </a:ext>
            </a:extLst>
          </p:cNvPr>
          <p:cNvSpPr txBox="1">
            <a:spLocks/>
          </p:cNvSpPr>
          <p:nvPr/>
        </p:nvSpPr>
        <p:spPr>
          <a:xfrm>
            <a:off x="7179447" y="1103430"/>
            <a:ext cx="3301964" cy="319829"/>
          </a:xfrm>
          <a:prstGeom prst="rect">
            <a:avLst/>
          </a:prstGeom>
        </p:spPr>
        <p:txBody>
          <a:bodyPr vert="horz" lIns="91440" tIns="45720" rIns="91440" bIns="45720" rtlCol="0" anchor="t">
            <a:normAutofit/>
          </a:bodyPr>
          <a:lstStyle>
            <a:lvl1pPr marL="310896"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196596" indent="-342900" algn="l" defTabSz="914400" rtl="0" eaLnBrk="1" latinLnBrk="0" hangingPunct="1">
              <a:lnSpc>
                <a:spcPct val="90000"/>
              </a:lnSpc>
              <a:spcBef>
                <a:spcPts val="500"/>
              </a:spcBef>
              <a:buFont typeface="Arial" panose="020B0604020202020204" pitchFamily="34" charset="0"/>
              <a:buChar char="•"/>
              <a:defRPr lang="en-US" sz="1400" b="0" i="0" kern="1200" dirty="0">
                <a:solidFill>
                  <a:schemeClr val="bg1"/>
                </a:solidFill>
                <a:latin typeface="Ubuntu Light" panose="020B0304030602030204" pitchFamily="34" charset="0"/>
                <a:ea typeface="+mn-ea"/>
                <a:cs typeface="Calibri Light"/>
              </a:defRPr>
            </a:lvl2pPr>
            <a:lvl3pPr marL="196596"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96596"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196596"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FB8F6016-35C0-2E7D-CF9D-83A0078BED4C}"/>
              </a:ext>
            </a:extLst>
          </p:cNvPr>
          <p:cNvSpPr txBox="1"/>
          <p:nvPr/>
        </p:nvSpPr>
        <p:spPr>
          <a:xfrm>
            <a:off x="1176947" y="5803970"/>
            <a:ext cx="2952328" cy="563231"/>
          </a:xfrm>
          <a:prstGeom prst="rect">
            <a:avLst/>
          </a:prstGeom>
          <a:noFill/>
        </p:spPr>
        <p:txBody>
          <a:bodyPr wrap="square">
            <a:spAutoFit/>
          </a:bodyPr>
          <a:lstStyle/>
          <a:p>
            <a:pPr>
              <a:lnSpc>
                <a:spcPct val="130000"/>
              </a:lnSpc>
            </a:pP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※インストール時にはインターネット接続が必要です​</a:t>
            </a:r>
          </a:p>
          <a:p>
            <a:pPr>
              <a:lnSpc>
                <a:spcPct val="130000"/>
              </a:lnSpc>
            </a:pPr>
            <a:r>
              <a:rPr lang="en-US" altLang="ja-JP" sz="8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バージョンアップ時もインターネット接続は必須です</a:t>
            </a:r>
          </a:p>
          <a:p>
            <a:pPr>
              <a:lnSpc>
                <a:spcPct val="130000"/>
              </a:lnSpc>
            </a:pPr>
            <a:r>
              <a:rPr lang="en-US" altLang="ja-JP" sz="8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インターネット非接続時の設定変更とログ確認は不可</a:t>
            </a:r>
          </a:p>
        </p:txBody>
      </p:sp>
    </p:spTree>
    <p:extLst>
      <p:ext uri="{BB962C8B-B14F-4D97-AF65-F5344CB8AC3E}">
        <p14:creationId xmlns:p14="http://schemas.microsoft.com/office/powerpoint/2010/main" val="963800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9E803D1-325D-469B-ABAB-2C1E5A8A1DED}"/>
              </a:ext>
            </a:extLst>
          </p:cNvPr>
          <p:cNvSpPr>
            <a:spLocks noGrp="1"/>
          </p:cNvSpPr>
          <p:nvPr>
            <p:ph type="body" sz="quarter" idx="15"/>
          </p:nvPr>
        </p:nvSpPr>
        <p:spPr>
          <a:xfrm>
            <a:off x="0" y="1340228"/>
            <a:ext cx="12191999" cy="248914"/>
          </a:xfrm>
        </p:spPr>
        <p:txBody>
          <a:bodyPr/>
          <a:lstStyle/>
          <a:p>
            <a:r>
              <a:rPr kumimoji="1" lang="ja-JP" altLang="en-US"/>
              <a:t>ディープラーニングで導き出したモデル（</a:t>
            </a:r>
            <a:r>
              <a:rPr kumimoji="1" lang="en-US" altLang="ja-JP"/>
              <a:t>D-Brain</a:t>
            </a:r>
            <a:r>
              <a:rPr kumimoji="1" lang="ja-JP" altLang="en-US"/>
              <a:t>）を</a:t>
            </a:r>
            <a:r>
              <a:rPr lang="ja-JP" altLang="en-US"/>
              <a:t>クライアント端末にインストールし保護します</a:t>
            </a:r>
            <a:endParaRPr kumimoji="1" lang="ja-JP" altLang="en-US"/>
          </a:p>
        </p:txBody>
      </p:sp>
      <p:sp>
        <p:nvSpPr>
          <p:cNvPr id="4" name="テキスト プレースホルダー 3">
            <a:extLst>
              <a:ext uri="{FF2B5EF4-FFF2-40B4-BE49-F238E27FC236}">
                <a16:creationId xmlns:a16="http://schemas.microsoft.com/office/drawing/2014/main" id="{62450CA6-5EC5-44A6-8EBC-02C1AED26B1A}"/>
              </a:ext>
            </a:extLst>
          </p:cNvPr>
          <p:cNvSpPr>
            <a:spLocks noGrp="1"/>
          </p:cNvSpPr>
          <p:nvPr>
            <p:ph type="body" sz="quarter" idx="13"/>
          </p:nvPr>
        </p:nvSpPr>
        <p:spPr>
          <a:xfrm>
            <a:off x="0" y="887796"/>
            <a:ext cx="12191999" cy="348557"/>
          </a:xfrm>
        </p:spPr>
        <p:txBody>
          <a:bodyPr/>
          <a:lstStyle/>
          <a:p>
            <a:r>
              <a:rPr lang="ja-JP" altLang="en-US"/>
              <a:t>クラウドで管理するエンドポイントでサイバー攻撃対策が実現</a:t>
            </a:r>
          </a:p>
        </p:txBody>
      </p:sp>
      <p:sp>
        <p:nvSpPr>
          <p:cNvPr id="94" name="TextBox 93">
            <a:extLst>
              <a:ext uri="{FF2B5EF4-FFF2-40B4-BE49-F238E27FC236}">
                <a16:creationId xmlns:a16="http://schemas.microsoft.com/office/drawing/2014/main" id="{D884E24F-7479-4294-909E-23AD024329F0}"/>
              </a:ext>
            </a:extLst>
          </p:cNvPr>
          <p:cNvSpPr txBox="1"/>
          <p:nvPr/>
        </p:nvSpPr>
        <p:spPr>
          <a:xfrm>
            <a:off x="897965" y="4145182"/>
            <a:ext cx="162113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ファイル問い合わせ</a:t>
            </a:r>
            <a:endParaRPr kumimoji="0" 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99" name="TextBox 98">
            <a:extLst>
              <a:ext uri="{FF2B5EF4-FFF2-40B4-BE49-F238E27FC236}">
                <a16:creationId xmlns:a16="http://schemas.microsoft.com/office/drawing/2014/main" id="{3B1BEF17-CDBE-4441-9EF0-ACD72CF003F5}"/>
              </a:ext>
            </a:extLst>
          </p:cNvPr>
          <p:cNvSpPr txBox="1"/>
          <p:nvPr/>
        </p:nvSpPr>
        <p:spPr>
          <a:xfrm>
            <a:off x="2652109" y="4073160"/>
            <a:ext cx="16211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ポリシーやモデルの</a:t>
            </a:r>
            <a:endPar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a:solidFill>
                  <a:prstClr val="black"/>
                </a:solidFill>
                <a:latin typeface="メイリオ" panose="020B0604030504040204" pitchFamily="50" charset="-128"/>
                <a:ea typeface="メイリオ" panose="020B0604030504040204" pitchFamily="50" charset="-128"/>
              </a:rPr>
              <a:t>アップデート</a:t>
            </a:r>
            <a:endPar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D6AD430F-D54D-1A43-8801-C2B9E28BD893}"/>
              </a:ext>
            </a:extLst>
          </p:cNvPr>
          <p:cNvSpPr/>
          <p:nvPr/>
        </p:nvSpPr>
        <p:spPr>
          <a:xfrm>
            <a:off x="3416716" y="2324835"/>
            <a:ext cx="1223412" cy="369332"/>
          </a:xfrm>
          <a:prstGeom prst="rect">
            <a:avLst/>
          </a:prstGeom>
        </p:spPr>
        <p:txBody>
          <a:bodyPr wrap="none">
            <a:spAutoFit/>
          </a:bodyPr>
          <a:lstStyle/>
          <a:p>
            <a:pPr lvl="0" algn="ctr">
              <a:defRPr/>
            </a:pPr>
            <a:r>
              <a:rPr lang="ja-JP" altLang="en-US" sz="900">
                <a:solidFill>
                  <a:prstClr val="black"/>
                </a:solidFill>
                <a:latin typeface="メイリオ" panose="020B0604030504040204" pitchFamily="50" charset="-128"/>
                <a:ea typeface="メイリオ" panose="020B0604030504040204" pitchFamily="50" charset="-128"/>
              </a:rPr>
              <a:t>ポリシー管理</a:t>
            </a:r>
            <a:endParaRPr lang="en-US" altLang="ja-JP" sz="900">
              <a:solidFill>
                <a:prstClr val="black"/>
              </a:solidFill>
              <a:latin typeface="メイリオ" panose="020B0604030504040204" pitchFamily="50" charset="-128"/>
              <a:ea typeface="メイリオ" panose="020B0604030504040204" pitchFamily="50" charset="-128"/>
            </a:endParaRPr>
          </a:p>
          <a:p>
            <a:pPr lvl="0" algn="ctr">
              <a:defRPr/>
            </a:pPr>
            <a:r>
              <a:rPr lang="ja-JP" altLang="en-US" sz="900">
                <a:solidFill>
                  <a:prstClr val="black"/>
                </a:solidFill>
                <a:latin typeface="メイリオ" panose="020B0604030504040204" pitchFamily="50" charset="-128"/>
                <a:ea typeface="メイリオ" panose="020B0604030504040204" pitchFamily="50" charset="-128"/>
              </a:rPr>
              <a:t>イベント分析・対処</a:t>
            </a:r>
            <a:endParaRPr lang="en-US" altLang="ja-JP" sz="900">
              <a:solidFill>
                <a:prstClr val="black"/>
              </a:solidFill>
              <a:latin typeface="メイリオ" panose="020B0604030504040204" pitchFamily="50" charset="-128"/>
              <a:ea typeface="メイリオ" panose="020B0604030504040204" pitchFamily="50" charset="-128"/>
            </a:endParaRPr>
          </a:p>
        </p:txBody>
      </p:sp>
      <p:graphicFrame>
        <p:nvGraphicFramePr>
          <p:cNvPr id="82" name="表 81">
            <a:extLst>
              <a:ext uri="{FF2B5EF4-FFF2-40B4-BE49-F238E27FC236}">
                <a16:creationId xmlns:a16="http://schemas.microsoft.com/office/drawing/2014/main" id="{ABB84DC5-7DBD-4835-A78D-31CA734AE0F7}"/>
              </a:ext>
            </a:extLst>
          </p:cNvPr>
          <p:cNvGraphicFramePr>
            <a:graphicFrameLocks noGrp="1"/>
          </p:cNvGraphicFramePr>
          <p:nvPr/>
        </p:nvGraphicFramePr>
        <p:xfrm>
          <a:off x="6142166" y="2025798"/>
          <a:ext cx="5320827" cy="3946929"/>
        </p:xfrm>
        <a:graphic>
          <a:graphicData uri="http://schemas.openxmlformats.org/drawingml/2006/table">
            <a:tbl>
              <a:tblPr firstRow="1" bandRow="1">
                <a:tableStyleId>{2D5ABB26-0587-4C30-8999-92F81FD0307C}</a:tableStyleId>
              </a:tblPr>
              <a:tblGrid>
                <a:gridCol w="1422978">
                  <a:extLst>
                    <a:ext uri="{9D8B030D-6E8A-4147-A177-3AD203B41FA5}">
                      <a16:colId xmlns:a16="http://schemas.microsoft.com/office/drawing/2014/main" val="2105741919"/>
                    </a:ext>
                  </a:extLst>
                </a:gridCol>
                <a:gridCol w="3897849">
                  <a:extLst>
                    <a:ext uri="{9D8B030D-6E8A-4147-A177-3AD203B41FA5}">
                      <a16:colId xmlns:a16="http://schemas.microsoft.com/office/drawing/2014/main" val="2254914639"/>
                    </a:ext>
                  </a:extLst>
                </a:gridCol>
              </a:tblGrid>
              <a:tr h="472612">
                <a:tc>
                  <a:txBody>
                    <a:bodyPr/>
                    <a:lstStyle/>
                    <a:p>
                      <a:pPr>
                        <a:lnSpc>
                          <a:spcPct val="100000"/>
                        </a:lnSpc>
                      </a:pPr>
                      <a:endParaRPr kumimoji="1" lang="ja-JP" altLang="en-US"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a:lnSpc>
                          <a:spcPct val="100000"/>
                        </a:lnSpc>
                      </a:pP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551178525"/>
                  </a:ext>
                </a:extLst>
              </a:tr>
              <a:tr h="859187">
                <a:tc>
                  <a:txBody>
                    <a:bodyPr/>
                    <a:lstStyle/>
                    <a:p>
                      <a:pPr algn="ctr">
                        <a:lnSpc>
                          <a:spcPct val="100000"/>
                        </a:lnSpc>
                      </a:pP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Windows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l" defTabSz="457200" rtl="0" eaLnBrk="1" latinLnBrk="0" hangingPunct="1">
                        <a:lnSpc>
                          <a:spcPts val="1300"/>
                        </a:lnSpc>
                      </a:pP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Windows 7 SP1</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8.1</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defTabSz="457200" rtl="0" eaLnBrk="1" latinLnBrk="0" hangingPunct="1">
                        <a:lnSpc>
                          <a:spcPts val="1300"/>
                        </a:lnSpc>
                      </a:pP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Windows 10 1909</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2004</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20H2</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21H1</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21H2</a:t>
                      </a:r>
                    </a:p>
                    <a:p>
                      <a:pPr algn="l" defTabSz="457200" rtl="0" eaLnBrk="1" latinLnBrk="0" hangingPunct="1">
                        <a:lnSpc>
                          <a:spcPts val="1300"/>
                        </a:lnSpc>
                      </a:pP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Windows 11</a:t>
                      </a:r>
                    </a:p>
                    <a:p>
                      <a:pPr algn="l" defTabSz="457200" rtl="0" eaLnBrk="1" latinLnBrk="0" hangingPunct="1">
                        <a:lnSpc>
                          <a:spcPts val="1300"/>
                        </a:lnSpc>
                      </a:pP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Windows Server 2008 R2 SP1</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 R2</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67023794"/>
                  </a:ext>
                </a:extLst>
              </a:tr>
              <a:tr h="545100">
                <a:tc>
                  <a:txBody>
                    <a:bodyPr/>
                    <a:lstStyle/>
                    <a:p>
                      <a:pPr algn="ctr">
                        <a:lnSpc>
                          <a:spcPct val="100000"/>
                        </a:lnSpc>
                      </a:pP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macOS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l" defTabSz="457200" rtl="0" eaLnBrk="1" latinLnBrk="0" hangingPunct="1">
                        <a:lnSpc>
                          <a:spcPts val="1300"/>
                        </a:lnSpc>
                      </a:pP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macOS Catalina (</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バージョン </a:t>
                      </a: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10.15)</a:t>
                      </a:r>
                    </a:p>
                    <a:p>
                      <a:pPr marL="0" marR="0" lvl="0" indent="0" algn="l" defTabSz="457200" rtl="0" eaLnBrk="1" fontAlgn="auto" latinLnBrk="0" hangingPunct="1">
                        <a:lnSpc>
                          <a:spcPts val="1300"/>
                        </a:lnSpc>
                        <a:spcBef>
                          <a:spcPts val="0"/>
                        </a:spcBef>
                        <a:spcAft>
                          <a:spcPts val="0"/>
                        </a:spcAft>
                        <a:buClrTx/>
                        <a:buSzTx/>
                        <a:buFontTx/>
                        <a:buNone/>
                        <a:tabLst/>
                        <a:defRPr/>
                      </a:pP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macOS Big Sur (</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バージョン </a:t>
                      </a: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11)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2818417"/>
                  </a:ext>
                </a:extLst>
              </a:tr>
              <a:tr h="556181">
                <a:tc>
                  <a:txBody>
                    <a:bodyPr/>
                    <a:lstStyle/>
                    <a:p>
                      <a:pPr algn="ctr">
                        <a:lnSpc>
                          <a:spcPct val="100000"/>
                        </a:lnSpc>
                      </a:pP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Android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l" defTabSz="457200" rtl="0" eaLnBrk="1" latinLnBrk="0" hangingPunct="1">
                        <a:lnSpc>
                          <a:spcPts val="1300"/>
                        </a:lnSpc>
                      </a:pP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バージョン </a:t>
                      </a: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9 </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以上</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61388186"/>
                  </a:ext>
                </a:extLst>
              </a:tr>
              <a:tr h="604842">
                <a:tc>
                  <a:txBody>
                    <a:bodyPr/>
                    <a:lstStyle/>
                    <a:p>
                      <a:pPr algn="ctr">
                        <a:lnSpc>
                          <a:spcPct val="100000"/>
                        </a:lnSpc>
                      </a:pP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iOS </a:t>
                      </a:r>
                      <a:r>
                        <a:rPr kumimoji="1" lang="ja-JP" altLang="en-US"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および </a:t>
                      </a:r>
                      <a:r>
                        <a:rPr kumimoji="1" lang="en-US" altLang="ja-JP" sz="900" b="1"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iPadOS</a:t>
                      </a:r>
                      <a:endPar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l" defTabSz="457200" rtl="0" eaLnBrk="1" latinLnBrk="0" hangingPunct="1">
                        <a:lnSpc>
                          <a:spcPts val="1300"/>
                        </a:lnSpc>
                      </a:pP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バージョン </a:t>
                      </a: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11 </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以上</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01008161"/>
                  </a:ext>
                </a:extLst>
              </a:tr>
              <a:tr h="909007">
                <a:tc>
                  <a:txBody>
                    <a:bodyPr/>
                    <a:lstStyle/>
                    <a:p>
                      <a:pPr algn="ctr">
                        <a:lnSpc>
                          <a:spcPct val="100000"/>
                        </a:lnSpc>
                      </a:pPr>
                      <a:r>
                        <a:rPr kumimoji="1"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Linux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l" defTabSz="457200" rtl="0" eaLnBrk="1" latinLnBrk="0" hangingPunct="1">
                        <a:lnSpc>
                          <a:spcPts val="1300"/>
                        </a:lnSpc>
                      </a:pP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Red Hat Enterprise Linux (RHEL) Server 7.6 - 7.9</a:t>
                      </a:r>
                    </a:p>
                    <a:p>
                      <a:pPr algn="l" defTabSz="457200" rtl="0" eaLnBrk="1" latinLnBrk="0" hangingPunct="1">
                        <a:lnSpc>
                          <a:spcPts val="1300"/>
                        </a:lnSpc>
                      </a:pP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RHEL Server 8.0 - 8.5</a:t>
                      </a:r>
                    </a:p>
                    <a:p>
                      <a:pPr algn="l" defTabSz="457200" rtl="0" eaLnBrk="1" latinLnBrk="0" hangingPunct="1">
                        <a:lnSpc>
                          <a:spcPts val="1300"/>
                        </a:lnSpc>
                      </a:pP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CentOS 7.9</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（デスクトップ環境無しの場合のみ対応）</a:t>
                      </a:r>
                    </a:p>
                    <a:p>
                      <a:pPr algn="l" defTabSz="457200" rtl="0" eaLnBrk="1" latinLnBrk="0" hangingPunct="1">
                        <a:lnSpc>
                          <a:spcPts val="1300"/>
                        </a:lnSpc>
                      </a:pP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Ubuntu 20.04</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a:latin typeface="メイリオ" panose="020B0604030504040204" pitchFamily="50" charset="-128"/>
                          <a:ea typeface="メイリオ" panose="020B0604030504040204" pitchFamily="50" charset="-128"/>
                          <a:cs typeface="メイリオ" panose="020B0604030504040204" pitchFamily="50" charset="-128"/>
                        </a:rPr>
                        <a:t>GNOME </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デスクトップ 環境の有無にかかわらず対応）</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76361999"/>
                  </a:ext>
                </a:extLst>
              </a:tr>
            </a:tbl>
          </a:graphicData>
        </a:graphic>
      </p:graphicFrame>
      <p:sp>
        <p:nvSpPr>
          <p:cNvPr id="97" name="テキスト ボックス 96">
            <a:extLst>
              <a:ext uri="{FF2B5EF4-FFF2-40B4-BE49-F238E27FC236}">
                <a16:creationId xmlns:a16="http://schemas.microsoft.com/office/drawing/2014/main" id="{6EA983A5-61AF-4769-977B-5AB1782AEECF}"/>
              </a:ext>
            </a:extLst>
          </p:cNvPr>
          <p:cNvSpPr txBox="1"/>
          <p:nvPr/>
        </p:nvSpPr>
        <p:spPr>
          <a:xfrm>
            <a:off x="4478900" y="3261966"/>
            <a:ext cx="1172116" cy="261610"/>
          </a:xfrm>
          <a:prstGeom prst="rect">
            <a:avLst/>
          </a:prstGeom>
          <a:noFill/>
        </p:spPr>
        <p:txBody>
          <a:bodyPr wrap="none" rtlCol="0">
            <a:spAutoFit/>
          </a:bodyPr>
          <a:lstStyle/>
          <a:p>
            <a:r>
              <a:rPr kumimoji="1" lang="ja-JP" altLang="en-US"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管理コンソール</a:t>
            </a:r>
          </a:p>
        </p:txBody>
      </p:sp>
      <p:sp>
        <p:nvSpPr>
          <p:cNvPr id="109" name="テキスト ボックス 108">
            <a:extLst>
              <a:ext uri="{FF2B5EF4-FFF2-40B4-BE49-F238E27FC236}">
                <a16:creationId xmlns:a16="http://schemas.microsoft.com/office/drawing/2014/main" id="{9C33B1E8-76EA-4F84-B9BF-A2AFD594D538}"/>
              </a:ext>
            </a:extLst>
          </p:cNvPr>
          <p:cNvSpPr txBox="1"/>
          <p:nvPr/>
        </p:nvSpPr>
        <p:spPr>
          <a:xfrm>
            <a:off x="841495" y="6088786"/>
            <a:ext cx="4493538" cy="276999"/>
          </a:xfrm>
          <a:prstGeom prst="rect">
            <a:avLst/>
          </a:prstGeom>
          <a:noFill/>
        </p:spPr>
        <p:txBody>
          <a:bodyPr wrap="none" rtlCol="0">
            <a:spAutoFit/>
          </a:bodyPr>
          <a:lstStyle/>
          <a:p>
            <a:pPr algn="ct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エンドポイント端末上で検知（非ネット接続環境下でも検知）</a:t>
            </a:r>
          </a:p>
        </p:txBody>
      </p:sp>
      <p:sp>
        <p:nvSpPr>
          <p:cNvPr id="110" name="テキスト ボックス 109">
            <a:extLst>
              <a:ext uri="{FF2B5EF4-FFF2-40B4-BE49-F238E27FC236}">
                <a16:creationId xmlns:a16="http://schemas.microsoft.com/office/drawing/2014/main" id="{D70C9F79-63A6-4975-AD25-F2A3F8362B7C}"/>
              </a:ext>
            </a:extLst>
          </p:cNvPr>
          <p:cNvSpPr txBox="1"/>
          <p:nvPr/>
        </p:nvSpPr>
        <p:spPr>
          <a:xfrm>
            <a:off x="9416525" y="6033291"/>
            <a:ext cx="2108269" cy="246221"/>
          </a:xfrm>
          <a:prstGeom prst="rect">
            <a:avLst/>
          </a:prstGeom>
          <a:noFill/>
        </p:spPr>
        <p:txBody>
          <a:bodyPr wrap="none" rtlCol="0">
            <a:spAutoFit/>
          </a:bodyPr>
          <a:lstStyle/>
          <a:p>
            <a:r>
              <a:rPr lang="en-US" altLang="ja-JP"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詳細は</a:t>
            </a:r>
            <a:r>
              <a:rPr lang="ja-JP" altLang="en-US" sz="1000" u="sng">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hlinkClick r:id="rId3"/>
              </a:rPr>
              <a:t>こちら</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をご参照ください</a:t>
            </a: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8" name="グループ化 17">
            <a:extLst>
              <a:ext uri="{FF2B5EF4-FFF2-40B4-BE49-F238E27FC236}">
                <a16:creationId xmlns:a16="http://schemas.microsoft.com/office/drawing/2014/main" id="{E13285E1-B33B-480D-9D4B-00ACA0F3A676}"/>
              </a:ext>
            </a:extLst>
          </p:cNvPr>
          <p:cNvGrpSpPr/>
          <p:nvPr/>
        </p:nvGrpSpPr>
        <p:grpSpPr>
          <a:xfrm>
            <a:off x="1708531" y="1797211"/>
            <a:ext cx="1621129" cy="1621129"/>
            <a:chOff x="1486754" y="2294148"/>
            <a:chExt cx="1621129" cy="1621129"/>
          </a:xfrm>
        </p:grpSpPr>
        <p:grpSp>
          <p:nvGrpSpPr>
            <p:cNvPr id="64" name="グループ化 63">
              <a:extLst>
                <a:ext uri="{FF2B5EF4-FFF2-40B4-BE49-F238E27FC236}">
                  <a16:creationId xmlns:a16="http://schemas.microsoft.com/office/drawing/2014/main" id="{94098DEC-A063-409B-B73D-2AA960BE19A8}"/>
                </a:ext>
              </a:extLst>
            </p:cNvPr>
            <p:cNvGrpSpPr/>
            <p:nvPr/>
          </p:nvGrpSpPr>
          <p:grpSpPr>
            <a:xfrm>
              <a:off x="1486754" y="2294148"/>
              <a:ext cx="1621129" cy="1621129"/>
              <a:chOff x="1111883" y="3990281"/>
              <a:chExt cx="1183221" cy="1183221"/>
            </a:xfrm>
          </p:grpSpPr>
          <p:sp>
            <p:nvSpPr>
              <p:cNvPr id="65" name="フリーフォーム: 図形 64">
                <a:extLst>
                  <a:ext uri="{FF2B5EF4-FFF2-40B4-BE49-F238E27FC236}">
                    <a16:creationId xmlns:a16="http://schemas.microsoft.com/office/drawing/2014/main" id="{36728E41-2F5D-4B0C-8ACD-BD6DCF05301A}"/>
                  </a:ext>
                </a:extLst>
              </p:cNvPr>
              <p:cNvSpPr/>
              <p:nvPr/>
            </p:nvSpPr>
            <p:spPr>
              <a:xfrm>
                <a:off x="1133475" y="4225925"/>
                <a:ext cx="1127125" cy="717550"/>
              </a:xfrm>
              <a:custGeom>
                <a:avLst/>
                <a:gdLst>
                  <a:gd name="connsiteX0" fmla="*/ 619125 w 1127125"/>
                  <a:gd name="connsiteY0" fmla="*/ 0 h 717550"/>
                  <a:gd name="connsiteX1" fmla="*/ 447675 w 1127125"/>
                  <a:gd name="connsiteY1" fmla="*/ 53975 h 717550"/>
                  <a:gd name="connsiteX2" fmla="*/ 333375 w 1127125"/>
                  <a:gd name="connsiteY2" fmla="*/ 184150 h 717550"/>
                  <a:gd name="connsiteX3" fmla="*/ 307975 w 1127125"/>
                  <a:gd name="connsiteY3" fmla="*/ 257175 h 717550"/>
                  <a:gd name="connsiteX4" fmla="*/ 200025 w 1127125"/>
                  <a:gd name="connsiteY4" fmla="*/ 263525 h 717550"/>
                  <a:gd name="connsiteX5" fmla="*/ 53975 w 1127125"/>
                  <a:gd name="connsiteY5" fmla="*/ 339725 h 717550"/>
                  <a:gd name="connsiteX6" fmla="*/ 0 w 1127125"/>
                  <a:gd name="connsiteY6" fmla="*/ 469900 h 717550"/>
                  <a:gd name="connsiteX7" fmla="*/ 9525 w 1127125"/>
                  <a:gd name="connsiteY7" fmla="*/ 568325 h 717550"/>
                  <a:gd name="connsiteX8" fmla="*/ 111125 w 1127125"/>
                  <a:gd name="connsiteY8" fmla="*/ 679450 h 717550"/>
                  <a:gd name="connsiteX9" fmla="*/ 323850 w 1127125"/>
                  <a:gd name="connsiteY9" fmla="*/ 717550 h 717550"/>
                  <a:gd name="connsiteX10" fmla="*/ 949325 w 1127125"/>
                  <a:gd name="connsiteY10" fmla="*/ 711200 h 717550"/>
                  <a:gd name="connsiteX11" fmla="*/ 1085850 w 1127125"/>
                  <a:gd name="connsiteY11" fmla="*/ 692150 h 717550"/>
                  <a:gd name="connsiteX12" fmla="*/ 1127125 w 1127125"/>
                  <a:gd name="connsiteY12" fmla="*/ 549275 h 717550"/>
                  <a:gd name="connsiteX13" fmla="*/ 1117600 w 1127125"/>
                  <a:gd name="connsiteY13" fmla="*/ 400050 h 717550"/>
                  <a:gd name="connsiteX14" fmla="*/ 1028700 w 1127125"/>
                  <a:gd name="connsiteY14" fmla="*/ 311150 h 717550"/>
                  <a:gd name="connsiteX15" fmla="*/ 923925 w 1127125"/>
                  <a:gd name="connsiteY15" fmla="*/ 304800 h 717550"/>
                  <a:gd name="connsiteX16" fmla="*/ 895350 w 1127125"/>
                  <a:gd name="connsiteY16" fmla="*/ 174625 h 717550"/>
                  <a:gd name="connsiteX17" fmla="*/ 831850 w 1127125"/>
                  <a:gd name="connsiteY17" fmla="*/ 66675 h 717550"/>
                  <a:gd name="connsiteX18" fmla="*/ 720725 w 1127125"/>
                  <a:gd name="connsiteY18" fmla="*/ 22225 h 717550"/>
                  <a:gd name="connsiteX19" fmla="*/ 619125 w 1127125"/>
                  <a:gd name="connsiteY19"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7125" h="717550">
                    <a:moveTo>
                      <a:pt x="619125" y="0"/>
                    </a:moveTo>
                    <a:lnTo>
                      <a:pt x="447675" y="53975"/>
                    </a:lnTo>
                    <a:lnTo>
                      <a:pt x="333375" y="184150"/>
                    </a:lnTo>
                    <a:lnTo>
                      <a:pt x="307975" y="257175"/>
                    </a:lnTo>
                    <a:lnTo>
                      <a:pt x="200025" y="263525"/>
                    </a:lnTo>
                    <a:lnTo>
                      <a:pt x="53975" y="339725"/>
                    </a:lnTo>
                    <a:lnTo>
                      <a:pt x="0" y="469900"/>
                    </a:lnTo>
                    <a:lnTo>
                      <a:pt x="9525" y="568325"/>
                    </a:lnTo>
                    <a:lnTo>
                      <a:pt x="111125" y="679450"/>
                    </a:lnTo>
                    <a:lnTo>
                      <a:pt x="323850" y="717550"/>
                    </a:lnTo>
                    <a:lnTo>
                      <a:pt x="949325" y="711200"/>
                    </a:lnTo>
                    <a:lnTo>
                      <a:pt x="1085850" y="692150"/>
                    </a:lnTo>
                    <a:lnTo>
                      <a:pt x="1127125" y="549275"/>
                    </a:lnTo>
                    <a:lnTo>
                      <a:pt x="1117600" y="400050"/>
                    </a:lnTo>
                    <a:lnTo>
                      <a:pt x="1028700" y="311150"/>
                    </a:lnTo>
                    <a:lnTo>
                      <a:pt x="923925" y="304800"/>
                    </a:lnTo>
                    <a:lnTo>
                      <a:pt x="895350" y="174625"/>
                    </a:lnTo>
                    <a:lnTo>
                      <a:pt x="831850" y="66675"/>
                    </a:lnTo>
                    <a:lnTo>
                      <a:pt x="720725" y="22225"/>
                    </a:lnTo>
                    <a:lnTo>
                      <a:pt x="619125" y="0"/>
                    </a:lnTo>
                    <a:close/>
                  </a:path>
                </a:pathLst>
              </a:custGeom>
              <a:solidFill>
                <a:schemeClr val="bg1">
                  <a:alpha val="7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6" name="図 65" descr="挿絵 が含まれている画像&#10;&#10;自動的に生成された説明">
                <a:extLst>
                  <a:ext uri="{FF2B5EF4-FFF2-40B4-BE49-F238E27FC236}">
                    <a16:creationId xmlns:a16="http://schemas.microsoft.com/office/drawing/2014/main" id="{C3186DC3-25B0-4FC6-97FC-D6793E94301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1883" y="3990281"/>
                <a:ext cx="1183221" cy="1183221"/>
              </a:xfrm>
              <a:prstGeom prst="rect">
                <a:avLst/>
              </a:prstGeom>
            </p:spPr>
          </p:pic>
        </p:grpSp>
        <p:sp>
          <p:nvSpPr>
            <p:cNvPr id="116" name="TextBox 79">
              <a:extLst>
                <a:ext uri="{FF2B5EF4-FFF2-40B4-BE49-F238E27FC236}">
                  <a16:creationId xmlns:a16="http://schemas.microsoft.com/office/drawing/2014/main" id="{EDE16550-3350-4AA7-8BDC-F9B410AC09A5}"/>
                </a:ext>
              </a:extLst>
            </p:cNvPr>
            <p:cNvSpPr txBox="1"/>
            <p:nvPr/>
          </p:nvSpPr>
          <p:spPr>
            <a:xfrm>
              <a:off x="1532945" y="3238899"/>
              <a:ext cx="15442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D-Cloud</a:t>
              </a:r>
            </a:p>
          </p:txBody>
        </p:sp>
      </p:grpSp>
      <p:sp>
        <p:nvSpPr>
          <p:cNvPr id="6" name="正方形/長方形 5">
            <a:extLst>
              <a:ext uri="{FF2B5EF4-FFF2-40B4-BE49-F238E27FC236}">
                <a16:creationId xmlns:a16="http://schemas.microsoft.com/office/drawing/2014/main" id="{73DCB259-D07F-4D61-897A-E8F8F1661F5E}"/>
              </a:ext>
            </a:extLst>
          </p:cNvPr>
          <p:cNvSpPr/>
          <p:nvPr/>
        </p:nvSpPr>
        <p:spPr>
          <a:xfrm>
            <a:off x="1612579" y="3219771"/>
            <a:ext cx="1813034" cy="276999"/>
          </a:xfrm>
          <a:prstGeom prst="rect">
            <a:avLst/>
          </a:prstGeom>
        </p:spPr>
        <p:txBody>
          <a:bodyPr wrap="square">
            <a:spAutoFit/>
          </a:bodyPr>
          <a:lstStyle/>
          <a:p>
            <a:pPr algn="ctr">
              <a:defRPr/>
            </a:pP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D-Appliance (SaaS)</a:t>
            </a:r>
          </a:p>
        </p:txBody>
      </p:sp>
      <p:pic>
        <p:nvPicPr>
          <p:cNvPr id="9" name="図 8" descr="カレンダー&#10;&#10;自動的に生成された説明">
            <a:extLst>
              <a:ext uri="{FF2B5EF4-FFF2-40B4-BE49-F238E27FC236}">
                <a16:creationId xmlns:a16="http://schemas.microsoft.com/office/drawing/2014/main" id="{4221DF6B-54DA-4E84-8081-F9B849981D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36289" y="5052928"/>
            <a:ext cx="660415" cy="660415"/>
          </a:xfrm>
          <a:prstGeom prst="rect">
            <a:avLst/>
          </a:prstGeom>
        </p:spPr>
      </p:pic>
      <p:pic>
        <p:nvPicPr>
          <p:cNvPr id="11" name="図 10">
            <a:extLst>
              <a:ext uri="{FF2B5EF4-FFF2-40B4-BE49-F238E27FC236}">
                <a16:creationId xmlns:a16="http://schemas.microsoft.com/office/drawing/2014/main" id="{4DDD9A8E-40FD-4FA4-B552-8C067604D4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216" y="5094500"/>
            <a:ext cx="596184" cy="596184"/>
          </a:xfrm>
          <a:prstGeom prst="rect">
            <a:avLst/>
          </a:prstGeom>
        </p:spPr>
      </p:pic>
      <p:pic>
        <p:nvPicPr>
          <p:cNvPr id="13" name="図 12" descr="モニター, コンピュータ, 画面, 座る が含まれている画像&#10;&#10;自動的に生成された説明">
            <a:extLst>
              <a:ext uri="{FF2B5EF4-FFF2-40B4-BE49-F238E27FC236}">
                <a16:creationId xmlns:a16="http://schemas.microsoft.com/office/drawing/2014/main" id="{6819D3AF-1730-457A-A74B-02ABEB7C19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70423" y="5002887"/>
            <a:ext cx="777488" cy="777488"/>
          </a:xfrm>
          <a:prstGeom prst="rect">
            <a:avLst/>
          </a:prstGeom>
        </p:spPr>
      </p:pic>
      <p:pic>
        <p:nvPicPr>
          <p:cNvPr id="15" name="図 14" descr="アイコン&#10;&#10;自動的に生成された説明">
            <a:extLst>
              <a:ext uri="{FF2B5EF4-FFF2-40B4-BE49-F238E27FC236}">
                <a16:creationId xmlns:a16="http://schemas.microsoft.com/office/drawing/2014/main" id="{A1543F8E-E041-4153-AA87-19C5F3B48A8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2840" y="4985768"/>
            <a:ext cx="877570" cy="877570"/>
          </a:xfrm>
          <a:prstGeom prst="rect">
            <a:avLst/>
          </a:prstGeom>
        </p:spPr>
      </p:pic>
      <p:grpSp>
        <p:nvGrpSpPr>
          <p:cNvPr id="17" name="グループ化 16">
            <a:extLst>
              <a:ext uri="{FF2B5EF4-FFF2-40B4-BE49-F238E27FC236}">
                <a16:creationId xmlns:a16="http://schemas.microsoft.com/office/drawing/2014/main" id="{7441DDA4-0969-4DC8-A2F6-3CA2D6CD091E}"/>
              </a:ext>
            </a:extLst>
          </p:cNvPr>
          <p:cNvGrpSpPr/>
          <p:nvPr/>
        </p:nvGrpSpPr>
        <p:grpSpPr>
          <a:xfrm>
            <a:off x="2672994" y="5002887"/>
            <a:ext cx="337480" cy="337480"/>
            <a:chOff x="4033513" y="4540696"/>
            <a:chExt cx="537202" cy="537202"/>
          </a:xfrm>
        </p:grpSpPr>
        <p:sp>
          <p:nvSpPr>
            <p:cNvPr id="16" name="楕円 15">
              <a:extLst>
                <a:ext uri="{FF2B5EF4-FFF2-40B4-BE49-F238E27FC236}">
                  <a16:creationId xmlns:a16="http://schemas.microsoft.com/office/drawing/2014/main" id="{7D664C9B-BA80-475D-B7F9-3F76BF4DBB07}"/>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1" name="Picture 72">
              <a:extLst>
                <a:ext uri="{FF2B5EF4-FFF2-40B4-BE49-F238E27FC236}">
                  <a16:creationId xmlns:a16="http://schemas.microsoft.com/office/drawing/2014/main" id="{79897CC7-81B8-459A-9643-4B4D8907F7B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grpSp>
        <p:nvGrpSpPr>
          <p:cNvPr id="122" name="グループ化 121">
            <a:extLst>
              <a:ext uri="{FF2B5EF4-FFF2-40B4-BE49-F238E27FC236}">
                <a16:creationId xmlns:a16="http://schemas.microsoft.com/office/drawing/2014/main" id="{6482329A-167D-4B03-80DA-B29AD1BD963C}"/>
              </a:ext>
            </a:extLst>
          </p:cNvPr>
          <p:cNvGrpSpPr/>
          <p:nvPr/>
        </p:nvGrpSpPr>
        <p:grpSpPr>
          <a:xfrm>
            <a:off x="4740771" y="5229865"/>
            <a:ext cx="307075" cy="307075"/>
            <a:chOff x="4033513" y="4540696"/>
            <a:chExt cx="537202" cy="537202"/>
          </a:xfrm>
        </p:grpSpPr>
        <p:sp>
          <p:nvSpPr>
            <p:cNvPr id="123" name="楕円 122">
              <a:extLst>
                <a:ext uri="{FF2B5EF4-FFF2-40B4-BE49-F238E27FC236}">
                  <a16:creationId xmlns:a16="http://schemas.microsoft.com/office/drawing/2014/main" id="{EDE127A0-A8CA-4BA2-9672-ED45ACB6CC8A}"/>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4" name="Picture 72">
              <a:extLst>
                <a:ext uri="{FF2B5EF4-FFF2-40B4-BE49-F238E27FC236}">
                  <a16:creationId xmlns:a16="http://schemas.microsoft.com/office/drawing/2014/main" id="{96256025-43E7-4DBD-9FBA-ECCA4CD0270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grpSp>
        <p:nvGrpSpPr>
          <p:cNvPr id="125" name="グループ化 124">
            <a:extLst>
              <a:ext uri="{FF2B5EF4-FFF2-40B4-BE49-F238E27FC236}">
                <a16:creationId xmlns:a16="http://schemas.microsoft.com/office/drawing/2014/main" id="{CE8988D8-822B-4E72-ACA5-0A9C791F5922}"/>
              </a:ext>
            </a:extLst>
          </p:cNvPr>
          <p:cNvGrpSpPr/>
          <p:nvPr/>
        </p:nvGrpSpPr>
        <p:grpSpPr>
          <a:xfrm>
            <a:off x="3709530" y="5163547"/>
            <a:ext cx="307075" cy="307075"/>
            <a:chOff x="4033513" y="4540696"/>
            <a:chExt cx="537202" cy="537202"/>
          </a:xfrm>
        </p:grpSpPr>
        <p:sp>
          <p:nvSpPr>
            <p:cNvPr id="126" name="楕円 125">
              <a:extLst>
                <a:ext uri="{FF2B5EF4-FFF2-40B4-BE49-F238E27FC236}">
                  <a16:creationId xmlns:a16="http://schemas.microsoft.com/office/drawing/2014/main" id="{E346B503-9CAA-4E4C-A0A7-7620C3DF92A5}"/>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7" name="Picture 72">
              <a:extLst>
                <a:ext uri="{FF2B5EF4-FFF2-40B4-BE49-F238E27FC236}">
                  <a16:creationId xmlns:a16="http://schemas.microsoft.com/office/drawing/2014/main" id="{1E1A77BF-73C8-4090-9AA9-0FC19D7CA4C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grpSp>
        <p:nvGrpSpPr>
          <p:cNvPr id="128" name="グループ化 127">
            <a:extLst>
              <a:ext uri="{FF2B5EF4-FFF2-40B4-BE49-F238E27FC236}">
                <a16:creationId xmlns:a16="http://schemas.microsoft.com/office/drawing/2014/main" id="{3C24A8CF-D3F8-48A2-B65F-653D4D271783}"/>
              </a:ext>
            </a:extLst>
          </p:cNvPr>
          <p:cNvGrpSpPr/>
          <p:nvPr/>
        </p:nvGrpSpPr>
        <p:grpSpPr>
          <a:xfrm>
            <a:off x="1314535" y="5239390"/>
            <a:ext cx="307075" cy="307075"/>
            <a:chOff x="4033513" y="4540696"/>
            <a:chExt cx="537202" cy="537202"/>
          </a:xfrm>
        </p:grpSpPr>
        <p:sp>
          <p:nvSpPr>
            <p:cNvPr id="129" name="楕円 128">
              <a:extLst>
                <a:ext uri="{FF2B5EF4-FFF2-40B4-BE49-F238E27FC236}">
                  <a16:creationId xmlns:a16="http://schemas.microsoft.com/office/drawing/2014/main" id="{64AB240B-C28C-43EF-A6D5-98B1C696DBAF}"/>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0" name="Picture 72">
              <a:extLst>
                <a:ext uri="{FF2B5EF4-FFF2-40B4-BE49-F238E27FC236}">
                  <a16:creationId xmlns:a16="http://schemas.microsoft.com/office/drawing/2014/main" id="{A7559A4F-A60B-46F4-B757-2D9B5D4772B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sp>
        <p:nvSpPr>
          <p:cNvPr id="132" name="TextBox 93">
            <a:extLst>
              <a:ext uri="{FF2B5EF4-FFF2-40B4-BE49-F238E27FC236}">
                <a16:creationId xmlns:a16="http://schemas.microsoft.com/office/drawing/2014/main" id="{255830FE-98BC-48BB-A676-5C6781B85F14}"/>
              </a:ext>
            </a:extLst>
          </p:cNvPr>
          <p:cNvSpPr txBox="1"/>
          <p:nvPr/>
        </p:nvSpPr>
        <p:spPr>
          <a:xfrm>
            <a:off x="952115" y="5755536"/>
            <a:ext cx="95829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D-client</a:t>
            </a:r>
            <a:endParaRPr kumimoji="0" 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33" name="TextBox 93">
            <a:extLst>
              <a:ext uri="{FF2B5EF4-FFF2-40B4-BE49-F238E27FC236}">
                <a16:creationId xmlns:a16="http://schemas.microsoft.com/office/drawing/2014/main" id="{A82A87C3-AAB3-48F5-9068-34FEA0AB7589}"/>
              </a:ext>
            </a:extLst>
          </p:cNvPr>
          <p:cNvSpPr txBox="1"/>
          <p:nvPr/>
        </p:nvSpPr>
        <p:spPr>
          <a:xfrm>
            <a:off x="2161790" y="5755536"/>
            <a:ext cx="95829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D-client</a:t>
            </a:r>
            <a:endParaRPr kumimoji="0" 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34" name="TextBox 93">
            <a:extLst>
              <a:ext uri="{FF2B5EF4-FFF2-40B4-BE49-F238E27FC236}">
                <a16:creationId xmlns:a16="http://schemas.microsoft.com/office/drawing/2014/main" id="{37A3778F-8A77-42CD-9015-FCE502A1ED91}"/>
              </a:ext>
            </a:extLst>
          </p:cNvPr>
          <p:cNvSpPr txBox="1"/>
          <p:nvPr/>
        </p:nvSpPr>
        <p:spPr>
          <a:xfrm>
            <a:off x="3371465" y="5755536"/>
            <a:ext cx="95829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D-client</a:t>
            </a:r>
            <a:endParaRPr kumimoji="0" 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35" name="TextBox 93">
            <a:extLst>
              <a:ext uri="{FF2B5EF4-FFF2-40B4-BE49-F238E27FC236}">
                <a16:creationId xmlns:a16="http://schemas.microsoft.com/office/drawing/2014/main" id="{6BD27E3C-D283-4C86-B6EF-55B26B41C8F4}"/>
              </a:ext>
            </a:extLst>
          </p:cNvPr>
          <p:cNvSpPr txBox="1"/>
          <p:nvPr/>
        </p:nvSpPr>
        <p:spPr>
          <a:xfrm>
            <a:off x="4552695" y="5755536"/>
            <a:ext cx="68322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D-client</a:t>
            </a:r>
            <a:endParaRPr kumimoji="0" 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cxnSp>
        <p:nvCxnSpPr>
          <p:cNvPr id="138" name="直線矢印コネクタ 137">
            <a:extLst>
              <a:ext uri="{FF2B5EF4-FFF2-40B4-BE49-F238E27FC236}">
                <a16:creationId xmlns:a16="http://schemas.microsoft.com/office/drawing/2014/main" id="{AC9772BE-34A5-4E09-9E2A-D0BD04E5B0D3}"/>
              </a:ext>
            </a:extLst>
          </p:cNvPr>
          <p:cNvCxnSpPr>
            <a:cxnSpLocks/>
          </p:cNvCxnSpPr>
          <p:nvPr/>
        </p:nvCxnSpPr>
        <p:spPr>
          <a:xfrm flipH="1">
            <a:off x="3470423" y="2769675"/>
            <a:ext cx="10822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9" name="図 138" descr="モニター, コンピュータ, 画面, 座る が含まれている画像&#10;&#10;自動的に生成された説明">
            <a:extLst>
              <a:ext uri="{FF2B5EF4-FFF2-40B4-BE49-F238E27FC236}">
                <a16:creationId xmlns:a16="http://schemas.microsoft.com/office/drawing/2014/main" id="{F73D042E-70FD-4BE9-83E7-44AF1026D5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61048" y="2450187"/>
            <a:ext cx="777488" cy="777488"/>
          </a:xfrm>
          <a:prstGeom prst="rect">
            <a:avLst/>
          </a:prstGeom>
        </p:spPr>
      </p:pic>
      <p:grpSp>
        <p:nvGrpSpPr>
          <p:cNvPr id="44" name="グループ化 43">
            <a:extLst>
              <a:ext uri="{FF2B5EF4-FFF2-40B4-BE49-F238E27FC236}">
                <a16:creationId xmlns:a16="http://schemas.microsoft.com/office/drawing/2014/main" id="{82AF879A-4C12-4893-90AC-29C9EB2B4213}"/>
              </a:ext>
            </a:extLst>
          </p:cNvPr>
          <p:cNvGrpSpPr/>
          <p:nvPr/>
        </p:nvGrpSpPr>
        <p:grpSpPr>
          <a:xfrm>
            <a:off x="1466850" y="3515284"/>
            <a:ext cx="3448050" cy="1648540"/>
            <a:chOff x="1466850" y="3637835"/>
            <a:chExt cx="3448050" cy="1648540"/>
          </a:xfrm>
        </p:grpSpPr>
        <p:cxnSp>
          <p:nvCxnSpPr>
            <p:cNvPr id="49" name="直線矢印コネクタ 48">
              <a:extLst>
                <a:ext uri="{FF2B5EF4-FFF2-40B4-BE49-F238E27FC236}">
                  <a16:creationId xmlns:a16="http://schemas.microsoft.com/office/drawing/2014/main" id="{83BA2AF7-F62F-4B08-848C-1D272618F44D}"/>
                </a:ext>
              </a:extLst>
            </p:cNvPr>
            <p:cNvCxnSpPr>
              <a:cxnSpLocks/>
            </p:cNvCxnSpPr>
            <p:nvPr/>
          </p:nvCxnSpPr>
          <p:spPr>
            <a:xfrm flipH="1" flipV="1">
              <a:off x="2569290" y="3637835"/>
              <a:ext cx="9663" cy="12274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フリーフォーム: 図形 34">
              <a:extLst>
                <a:ext uri="{FF2B5EF4-FFF2-40B4-BE49-F238E27FC236}">
                  <a16:creationId xmlns:a16="http://schemas.microsoft.com/office/drawing/2014/main" id="{177D0EE6-29A6-4195-B0DB-E611CA4CDE3E}"/>
                </a:ext>
              </a:extLst>
            </p:cNvPr>
            <p:cNvSpPr/>
            <p:nvPr/>
          </p:nvSpPr>
          <p:spPr>
            <a:xfrm>
              <a:off x="1466850" y="4876800"/>
              <a:ext cx="3448050" cy="409575"/>
            </a:xfrm>
            <a:custGeom>
              <a:avLst/>
              <a:gdLst>
                <a:gd name="connsiteX0" fmla="*/ 0 w 3448050"/>
                <a:gd name="connsiteY0" fmla="*/ 409575 h 409575"/>
                <a:gd name="connsiteX1" fmla="*/ 0 w 3448050"/>
                <a:gd name="connsiteY1" fmla="*/ 0 h 409575"/>
                <a:gd name="connsiteX2" fmla="*/ 3448050 w 3448050"/>
                <a:gd name="connsiteY2" fmla="*/ 0 h 409575"/>
                <a:gd name="connsiteX3" fmla="*/ 3448050 w 3448050"/>
                <a:gd name="connsiteY3" fmla="*/ 371475 h 409575"/>
              </a:gdLst>
              <a:ahLst/>
              <a:cxnLst>
                <a:cxn ang="0">
                  <a:pos x="connsiteX0" y="connsiteY0"/>
                </a:cxn>
                <a:cxn ang="0">
                  <a:pos x="connsiteX1" y="connsiteY1"/>
                </a:cxn>
                <a:cxn ang="0">
                  <a:pos x="connsiteX2" y="connsiteY2"/>
                </a:cxn>
                <a:cxn ang="0">
                  <a:pos x="connsiteX3" y="connsiteY3"/>
                </a:cxn>
              </a:cxnLst>
              <a:rect l="l" t="t" r="r" b="b"/>
              <a:pathLst>
                <a:path w="3448050" h="409575">
                  <a:moveTo>
                    <a:pt x="0" y="409575"/>
                  </a:moveTo>
                  <a:lnTo>
                    <a:pt x="0" y="0"/>
                  </a:lnTo>
                  <a:lnTo>
                    <a:pt x="3448050" y="0"/>
                  </a:lnTo>
                  <a:lnTo>
                    <a:pt x="3448050" y="3714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DC542E63-75BF-43A9-B695-1EC402E5F3E7}"/>
                </a:ext>
              </a:extLst>
            </p:cNvPr>
            <p:cNvCxnSpPr>
              <a:cxnSpLocks/>
            </p:cNvCxnSpPr>
            <p:nvPr/>
          </p:nvCxnSpPr>
          <p:spPr>
            <a:xfrm>
              <a:off x="3865720" y="4876800"/>
              <a:ext cx="0" cy="298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A3AABDA1-F3C5-4272-993C-36A82053D18B}"/>
                </a:ext>
              </a:extLst>
            </p:cNvPr>
            <p:cNvCxnSpPr>
              <a:cxnSpLocks/>
            </p:cNvCxnSpPr>
            <p:nvPr/>
          </p:nvCxnSpPr>
          <p:spPr>
            <a:xfrm>
              <a:off x="2579845" y="4876800"/>
              <a:ext cx="0" cy="298679"/>
            </a:xfrm>
            <a:prstGeom prst="line">
              <a:avLst/>
            </a:prstGeom>
          </p:spPr>
          <p:style>
            <a:lnRef idx="1">
              <a:schemeClr val="accent1"/>
            </a:lnRef>
            <a:fillRef idx="0">
              <a:schemeClr val="accent1"/>
            </a:fillRef>
            <a:effectRef idx="0">
              <a:schemeClr val="accent1"/>
            </a:effectRef>
            <a:fontRef idx="minor">
              <a:schemeClr val="tx1"/>
            </a:fontRef>
          </p:style>
        </p:cxnSp>
      </p:grpSp>
      <p:sp>
        <p:nvSpPr>
          <p:cNvPr id="45" name="テキスト プレースホルダー 1">
            <a:extLst>
              <a:ext uri="{FF2B5EF4-FFF2-40B4-BE49-F238E27FC236}">
                <a16:creationId xmlns:a16="http://schemas.microsoft.com/office/drawing/2014/main" id="{52E6FF70-99C9-4995-8544-285AE6BC348C}"/>
              </a:ext>
            </a:extLst>
          </p:cNvPr>
          <p:cNvSpPr>
            <a:spLocks noGrp="1"/>
          </p:cNvSpPr>
          <p:nvPr>
            <p:ph type="body" sz="quarter" idx="11"/>
          </p:nvPr>
        </p:nvSpPr>
        <p:spPr>
          <a:xfrm>
            <a:off x="414338" y="212725"/>
            <a:ext cx="11074400" cy="373063"/>
          </a:xfrm>
        </p:spPr>
        <p:txBody>
          <a:bodyPr/>
          <a:lstStyle/>
          <a:p>
            <a:r>
              <a:rPr lang="ja-JP" altLang="en-US"/>
              <a:t>１．マルチ </a:t>
            </a:r>
            <a:r>
              <a:rPr lang="en-US" altLang="ja-JP"/>
              <a:t>OS </a:t>
            </a:r>
            <a:r>
              <a:rPr lang="ja-JP" altLang="en-US"/>
              <a:t>対応</a:t>
            </a:r>
          </a:p>
        </p:txBody>
      </p:sp>
    </p:spTree>
    <p:extLst>
      <p:ext uri="{BB962C8B-B14F-4D97-AF65-F5344CB8AC3E}">
        <p14:creationId xmlns:p14="http://schemas.microsoft.com/office/powerpoint/2010/main" val="78449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4DD48CB3-12B5-4755-B646-76357F213B05}"/>
              </a:ext>
            </a:extLst>
          </p:cNvPr>
          <p:cNvSpPr>
            <a:spLocks noGrp="1"/>
          </p:cNvSpPr>
          <p:nvPr>
            <p:ph type="body" sz="quarter" idx="15"/>
          </p:nvPr>
        </p:nvSpPr>
        <p:spPr>
          <a:xfrm>
            <a:off x="430842" y="1446116"/>
            <a:ext cx="11074573" cy="248914"/>
          </a:xfrm>
        </p:spPr>
        <p:txBody>
          <a:bodyPr/>
          <a:lstStyle/>
          <a:p>
            <a:r>
              <a:rPr lang="ja-JP" altLang="en-US"/>
              <a:t>巧妙化する脅威から守るために、機械学習の限界を超える新しい </a:t>
            </a:r>
            <a:r>
              <a:rPr lang="en-US" altLang="ja-JP"/>
              <a:t>AI </a:t>
            </a:r>
            <a:r>
              <a:rPr lang="ja-JP" altLang="en-US"/>
              <a:t>サイバーセキュリティ技術を採用</a:t>
            </a:r>
            <a:endParaRPr kumimoji="1" lang="ja-JP" altLang="en-US"/>
          </a:p>
        </p:txBody>
      </p:sp>
      <p:sp>
        <p:nvSpPr>
          <p:cNvPr id="2" name="テキスト プレースホルダー 1">
            <a:extLst>
              <a:ext uri="{FF2B5EF4-FFF2-40B4-BE49-F238E27FC236}">
                <a16:creationId xmlns:a16="http://schemas.microsoft.com/office/drawing/2014/main" id="{AF153C47-C60A-417D-86A6-B3FFC4DAD59C}"/>
              </a:ext>
            </a:extLst>
          </p:cNvPr>
          <p:cNvSpPr>
            <a:spLocks noGrp="1"/>
          </p:cNvSpPr>
          <p:nvPr>
            <p:ph type="body" sz="quarter" idx="11"/>
          </p:nvPr>
        </p:nvSpPr>
        <p:spPr/>
        <p:txBody>
          <a:bodyPr/>
          <a:lstStyle/>
          <a:p>
            <a:pPr lvl="0">
              <a:lnSpc>
                <a:spcPts val="2400"/>
              </a:lnSpc>
              <a:spcBef>
                <a:spcPts val="0"/>
              </a:spcBef>
              <a:defRPr/>
            </a:pPr>
            <a:r>
              <a:rPr kumimoji="0" lang="ja-JP" altLang="en-US"/>
              <a:t>２．ゼロディ脅威の防御（ディープラーニング）</a:t>
            </a:r>
            <a:endParaRPr lang="en-US" altLang="ja-JP"/>
          </a:p>
        </p:txBody>
      </p:sp>
      <p:sp>
        <p:nvSpPr>
          <p:cNvPr id="3" name="テキスト プレースホルダー 2">
            <a:extLst>
              <a:ext uri="{FF2B5EF4-FFF2-40B4-BE49-F238E27FC236}">
                <a16:creationId xmlns:a16="http://schemas.microsoft.com/office/drawing/2014/main" id="{08E37A55-D816-4873-BA88-9EDC00DBCC93}"/>
              </a:ext>
            </a:extLst>
          </p:cNvPr>
          <p:cNvSpPr>
            <a:spLocks noGrp="1"/>
          </p:cNvSpPr>
          <p:nvPr>
            <p:ph type="body" sz="quarter" idx="13"/>
          </p:nvPr>
        </p:nvSpPr>
        <p:spPr>
          <a:xfrm>
            <a:off x="359197" y="1038537"/>
            <a:ext cx="11505576" cy="452432"/>
          </a:xfrm>
        </p:spPr>
        <p:txBody>
          <a:bodyPr/>
          <a:lstStyle/>
          <a:p>
            <a:r>
              <a:rPr kumimoji="1" lang="ja-JP" altLang="en-US"/>
              <a:t>主流となりつつある次世代型を超える新技術で「第３世代セキュリティ」として登場</a:t>
            </a:r>
          </a:p>
        </p:txBody>
      </p:sp>
      <p:pic>
        <p:nvPicPr>
          <p:cNvPr id="34" name="図 33">
            <a:extLst>
              <a:ext uri="{FF2B5EF4-FFF2-40B4-BE49-F238E27FC236}">
                <a16:creationId xmlns:a16="http://schemas.microsoft.com/office/drawing/2014/main" id="{D8781BE7-435C-40AA-B7B7-297BAD70AF86}"/>
              </a:ext>
            </a:extLst>
          </p:cNvPr>
          <p:cNvPicPr>
            <a:picLocks noChangeAspect="1"/>
          </p:cNvPicPr>
          <p:nvPr/>
        </p:nvPicPr>
        <p:blipFill>
          <a:blip r:embed="rId2"/>
          <a:stretch>
            <a:fillRect/>
          </a:stretch>
        </p:blipFill>
        <p:spPr>
          <a:xfrm>
            <a:off x="1532384" y="1836140"/>
            <a:ext cx="8879700" cy="4184480"/>
          </a:xfrm>
          <a:prstGeom prst="rect">
            <a:avLst/>
          </a:prstGeom>
        </p:spPr>
      </p:pic>
      <p:sp>
        <p:nvSpPr>
          <p:cNvPr id="47" name="正方形/長方形 46">
            <a:extLst>
              <a:ext uri="{FF2B5EF4-FFF2-40B4-BE49-F238E27FC236}">
                <a16:creationId xmlns:a16="http://schemas.microsoft.com/office/drawing/2014/main" id="{F8109AFE-C03B-4081-83F4-7C8785CFE6C7}"/>
              </a:ext>
            </a:extLst>
          </p:cNvPr>
          <p:cNvSpPr/>
          <p:nvPr/>
        </p:nvSpPr>
        <p:spPr>
          <a:xfrm>
            <a:off x="5103198" y="6036621"/>
            <a:ext cx="1619915" cy="53506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a:t>機械学習</a:t>
            </a:r>
            <a:endParaRPr kumimoji="1" lang="en-US" altLang="ja-JP" sz="1600" b="1"/>
          </a:p>
          <a:p>
            <a:pPr algn="ctr"/>
            <a:r>
              <a:rPr lang="en-US" altLang="ja-JP" sz="1200" b="1"/>
              <a:t>Machine Learning</a:t>
            </a:r>
            <a:endParaRPr kumimoji="1" lang="ja-JP" altLang="en-US" sz="1200" b="1"/>
          </a:p>
        </p:txBody>
      </p:sp>
      <p:sp>
        <p:nvSpPr>
          <p:cNvPr id="48" name="正方形/長方形 47">
            <a:extLst>
              <a:ext uri="{FF2B5EF4-FFF2-40B4-BE49-F238E27FC236}">
                <a16:creationId xmlns:a16="http://schemas.microsoft.com/office/drawing/2014/main" id="{5BB84539-2323-466D-ADB5-C701C1FE004A}"/>
              </a:ext>
            </a:extLst>
          </p:cNvPr>
          <p:cNvSpPr/>
          <p:nvPr/>
        </p:nvSpPr>
        <p:spPr>
          <a:xfrm>
            <a:off x="8010359" y="6067259"/>
            <a:ext cx="1956298" cy="53506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a:t>深層学習</a:t>
            </a:r>
            <a:endParaRPr kumimoji="1" lang="en-US" altLang="ja-JP" sz="1600" b="1"/>
          </a:p>
          <a:p>
            <a:pPr algn="ctr"/>
            <a:r>
              <a:rPr kumimoji="1" lang="en-US" altLang="ja-JP" sz="1200" b="1"/>
              <a:t>Deep learning</a:t>
            </a:r>
            <a:endParaRPr kumimoji="1" lang="ja-JP" altLang="en-US" sz="1200" b="1"/>
          </a:p>
        </p:txBody>
      </p:sp>
      <p:sp>
        <p:nvSpPr>
          <p:cNvPr id="49" name="正方形/長方形 48">
            <a:extLst>
              <a:ext uri="{FF2B5EF4-FFF2-40B4-BE49-F238E27FC236}">
                <a16:creationId xmlns:a16="http://schemas.microsoft.com/office/drawing/2014/main" id="{85D25032-6EAA-4B8C-AD8A-C08DF3EFD974}"/>
              </a:ext>
            </a:extLst>
          </p:cNvPr>
          <p:cNvSpPr/>
          <p:nvPr/>
        </p:nvSpPr>
        <p:spPr>
          <a:xfrm>
            <a:off x="2234880" y="6032753"/>
            <a:ext cx="1517611" cy="53506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a:t>定義ファイル</a:t>
            </a:r>
            <a:endParaRPr kumimoji="1" lang="en-US" altLang="ja-JP" sz="1600" b="1"/>
          </a:p>
          <a:p>
            <a:pPr algn="ctr"/>
            <a:r>
              <a:rPr lang="en-US" altLang="ja-JP" sz="1200" b="1"/>
              <a:t>pattern matching</a:t>
            </a:r>
            <a:endParaRPr kumimoji="1" lang="ja-JP" altLang="en-US" sz="1200" b="1"/>
          </a:p>
        </p:txBody>
      </p:sp>
      <p:pic>
        <p:nvPicPr>
          <p:cNvPr id="10" name="図 9" descr="ロゴ&#10;&#10;自動的に生成された説明">
            <a:extLst>
              <a:ext uri="{FF2B5EF4-FFF2-40B4-BE49-F238E27FC236}">
                <a16:creationId xmlns:a16="http://schemas.microsoft.com/office/drawing/2014/main" id="{545146C5-C6B9-4B03-B9E0-BE7668BFA868}"/>
              </a:ext>
            </a:extLst>
          </p:cNvPr>
          <p:cNvPicPr>
            <a:picLocks noChangeAspect="1"/>
          </p:cNvPicPr>
          <p:nvPr/>
        </p:nvPicPr>
        <p:blipFill>
          <a:blip r:embed="rId3"/>
          <a:stretch>
            <a:fillRect/>
          </a:stretch>
        </p:blipFill>
        <p:spPr>
          <a:xfrm>
            <a:off x="8010359" y="4626864"/>
            <a:ext cx="1777985" cy="844628"/>
          </a:xfrm>
          <a:prstGeom prst="rect">
            <a:avLst/>
          </a:prstGeom>
        </p:spPr>
      </p:pic>
    </p:spTree>
    <p:extLst>
      <p:ext uri="{BB962C8B-B14F-4D97-AF65-F5344CB8AC3E}">
        <p14:creationId xmlns:p14="http://schemas.microsoft.com/office/powerpoint/2010/main" val="202701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正方形/長方形 129">
            <a:extLst>
              <a:ext uri="{FF2B5EF4-FFF2-40B4-BE49-F238E27FC236}">
                <a16:creationId xmlns:a16="http://schemas.microsoft.com/office/drawing/2014/main" id="{6954B634-6C70-4F3B-B034-694D26199CDF}"/>
              </a:ext>
            </a:extLst>
          </p:cNvPr>
          <p:cNvSpPr/>
          <p:nvPr/>
        </p:nvSpPr>
        <p:spPr>
          <a:xfrm>
            <a:off x="-1" y="3880786"/>
            <a:ext cx="12192001" cy="2586685"/>
          </a:xfrm>
          <a:prstGeom prst="rect">
            <a:avLst/>
          </a:prstGeom>
          <a:solidFill>
            <a:srgbClr val="EBF7FF"/>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Placeholder 3">
            <a:extLst>
              <a:ext uri="{FF2B5EF4-FFF2-40B4-BE49-F238E27FC236}">
                <a16:creationId xmlns:a16="http://schemas.microsoft.com/office/drawing/2014/main" id="{A051ACC4-352B-FC41-9008-70CE56A574DF}"/>
              </a:ext>
            </a:extLst>
          </p:cNvPr>
          <p:cNvSpPr>
            <a:spLocks noGrp="1"/>
          </p:cNvSpPr>
          <p:nvPr>
            <p:ph type="body" sz="quarter" idx="11"/>
          </p:nvPr>
        </p:nvSpPr>
        <p:spPr/>
        <p:txBody>
          <a:bodyPr/>
          <a:lstStyle/>
          <a:p>
            <a:pPr rtl="1"/>
            <a:r>
              <a:rPr lang="ja-JP" altLang="en-US"/>
              <a:t>マルウェア対策における、マシンラーニングとディープラーニングの違い</a:t>
            </a:r>
            <a:endParaRPr lang="en-US"/>
          </a:p>
        </p:txBody>
      </p:sp>
      <p:sp>
        <p:nvSpPr>
          <p:cNvPr id="6" name="テキスト プレースホルダー 5">
            <a:extLst>
              <a:ext uri="{FF2B5EF4-FFF2-40B4-BE49-F238E27FC236}">
                <a16:creationId xmlns:a16="http://schemas.microsoft.com/office/drawing/2014/main" id="{C4E7EE53-4AD3-483D-A389-4E7876716535}"/>
              </a:ext>
            </a:extLst>
          </p:cNvPr>
          <p:cNvSpPr>
            <a:spLocks noGrp="1"/>
          </p:cNvSpPr>
          <p:nvPr>
            <p:ph type="body" sz="quarter" idx="13"/>
          </p:nvPr>
        </p:nvSpPr>
        <p:spPr>
          <a:xfrm>
            <a:off x="0" y="899319"/>
            <a:ext cx="12192000" cy="348557"/>
          </a:xfrm>
        </p:spPr>
        <p:txBody>
          <a:bodyPr/>
          <a:lstStyle/>
          <a:p>
            <a:r>
              <a:rPr lang="ja-JP" altLang="en-US"/>
              <a:t>ディープラーニングは“人が気付けない”マルウェアの特徴を </a:t>
            </a:r>
            <a:r>
              <a:rPr lang="en-US" altLang="ja-JP"/>
              <a:t>AI </a:t>
            </a:r>
            <a:r>
              <a:rPr lang="ja-JP" altLang="en-US"/>
              <a:t>が学び防御する</a:t>
            </a:r>
            <a:endParaRPr lang="en-US" altLang="ja-JP"/>
          </a:p>
        </p:txBody>
      </p:sp>
      <p:sp>
        <p:nvSpPr>
          <p:cNvPr id="52" name="Rectangle 51">
            <a:extLst>
              <a:ext uri="{FF2B5EF4-FFF2-40B4-BE49-F238E27FC236}">
                <a16:creationId xmlns:a16="http://schemas.microsoft.com/office/drawing/2014/main" id="{E23F7631-DFF1-ED45-9F43-680A266E4EDF}"/>
              </a:ext>
            </a:extLst>
          </p:cNvPr>
          <p:cNvSpPr/>
          <p:nvPr/>
        </p:nvSpPr>
        <p:spPr>
          <a:xfrm>
            <a:off x="479847" y="1529288"/>
            <a:ext cx="4261986" cy="27699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Calibri Light"/>
              </a:rPr>
              <a:t>マシンラーニング</a:t>
            </a:r>
            <a:endParaRPr kumimoji="0" lang="en-US" sz="10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endParaRPr>
          </a:p>
        </p:txBody>
      </p:sp>
      <p:sp>
        <p:nvSpPr>
          <p:cNvPr id="86" name="Rectangle 85">
            <a:extLst>
              <a:ext uri="{FF2B5EF4-FFF2-40B4-BE49-F238E27FC236}">
                <a16:creationId xmlns:a16="http://schemas.microsoft.com/office/drawing/2014/main" id="{2D7E695A-8149-974F-ACC7-C0D4E9F87AC1}"/>
              </a:ext>
            </a:extLst>
          </p:cNvPr>
          <p:cNvSpPr/>
          <p:nvPr/>
        </p:nvSpPr>
        <p:spPr>
          <a:xfrm>
            <a:off x="6254765" y="3255775"/>
            <a:ext cx="1107996"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特徴における</a:t>
            </a:r>
            <a:br>
              <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b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ベクトル化</a:t>
            </a:r>
            <a:endParaRPr kumimoji="0" 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endParaRPr>
          </a:p>
        </p:txBody>
      </p:sp>
      <p:pic>
        <p:nvPicPr>
          <p:cNvPr id="107" name="Picture 106">
            <a:extLst>
              <a:ext uri="{FF2B5EF4-FFF2-40B4-BE49-F238E27FC236}">
                <a16:creationId xmlns:a16="http://schemas.microsoft.com/office/drawing/2014/main" id="{C81F8164-55EA-2D4D-A07A-BE660C95AC23}"/>
              </a:ext>
            </a:extLst>
          </p:cNvPr>
          <p:cNvPicPr>
            <a:picLocks noChangeAspect="1"/>
          </p:cNvPicPr>
          <p:nvPr/>
        </p:nvPicPr>
        <p:blipFill>
          <a:blip r:embed="rId3">
            <a:duotone>
              <a:schemeClr val="bg2">
                <a:shade val="45000"/>
                <a:satMod val="135000"/>
              </a:schemeClr>
              <a:prstClr val="white"/>
            </a:duotone>
          </a:blip>
          <a:stretch>
            <a:fillRect/>
          </a:stretch>
        </p:blipFill>
        <p:spPr>
          <a:xfrm>
            <a:off x="8829094" y="2003094"/>
            <a:ext cx="789143" cy="1174091"/>
          </a:xfrm>
          <a:prstGeom prst="rect">
            <a:avLst/>
          </a:prstGeom>
        </p:spPr>
      </p:pic>
      <p:sp>
        <p:nvSpPr>
          <p:cNvPr id="5" name="TextBox 4">
            <a:extLst>
              <a:ext uri="{FF2B5EF4-FFF2-40B4-BE49-F238E27FC236}">
                <a16:creationId xmlns:a16="http://schemas.microsoft.com/office/drawing/2014/main" id="{106F6CF4-1420-44F8-BAB1-69E369D141DD}"/>
              </a:ext>
            </a:extLst>
          </p:cNvPr>
          <p:cNvSpPr txBox="1"/>
          <p:nvPr/>
        </p:nvSpPr>
        <p:spPr>
          <a:xfrm>
            <a:off x="3780107" y="4345934"/>
            <a:ext cx="3467616" cy="857927"/>
          </a:xfrm>
          <a:prstGeom prst="rect">
            <a:avLst/>
          </a:prstGeom>
          <a:noFill/>
        </p:spPr>
        <p:txBody>
          <a:bodyPr wrap="square" rtlCol="0">
            <a:spAutoFit/>
          </a:bodyPr>
          <a:lstStyle/>
          <a:p>
            <a:pPr algn="ctr">
              <a:lnSpc>
                <a:spcPct val="150000"/>
              </a:lnSpc>
            </a:pPr>
            <a:r>
              <a:rPr lang="en-US" sz="1400" b="1">
                <a:solidFill>
                  <a:schemeClr val="tx1">
                    <a:lumMod val="75000"/>
                    <a:lumOff val="25000"/>
                  </a:schemeClr>
                </a:solidFill>
                <a:latin typeface="メイリオ" panose="020B0604030504040204" pitchFamily="50" charset="-128"/>
                <a:ea typeface="メイリオ" panose="020B0604030504040204" pitchFamily="50" charset="-128"/>
              </a:rPr>
              <a:t>そのまま深層学習フレームワークへ</a:t>
            </a:r>
          </a:p>
          <a:p>
            <a:pPr algn="ctr">
              <a:lnSpc>
                <a:spcPct val="150000"/>
              </a:lnSpc>
            </a:pP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一般的に使われるフレームワークではなく</a:t>
            </a:r>
            <a:endParaRPr lang="en-US" altLang="ja-JP" sz="10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50000"/>
              </a:lnSpc>
            </a:pP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独自でサイバーセキュリティ特化のものを開発。</a:t>
            </a:r>
          </a:p>
        </p:txBody>
      </p:sp>
      <p:sp>
        <p:nvSpPr>
          <p:cNvPr id="3" name="楕円 2">
            <a:extLst>
              <a:ext uri="{FF2B5EF4-FFF2-40B4-BE49-F238E27FC236}">
                <a16:creationId xmlns:a16="http://schemas.microsoft.com/office/drawing/2014/main" id="{A765DB07-993A-4B48-BA0A-42C8E82E63CE}"/>
              </a:ext>
            </a:extLst>
          </p:cNvPr>
          <p:cNvSpPr/>
          <p:nvPr/>
        </p:nvSpPr>
        <p:spPr>
          <a:xfrm>
            <a:off x="10075653" y="1687716"/>
            <a:ext cx="1725283" cy="1089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pic>
        <p:nvPicPr>
          <p:cNvPr id="41" name="図 40">
            <a:extLst>
              <a:ext uri="{FF2B5EF4-FFF2-40B4-BE49-F238E27FC236}">
                <a16:creationId xmlns:a16="http://schemas.microsoft.com/office/drawing/2014/main" id="{BD3EC92D-AE40-4F99-A6AD-887DE0F9DC9C}"/>
              </a:ext>
            </a:extLst>
          </p:cNvPr>
          <p:cNvPicPr>
            <a:picLocks noChangeAspect="1"/>
          </p:cNvPicPr>
          <p:nvPr/>
        </p:nvPicPr>
        <p:blipFill>
          <a:blip r:embed="rId4"/>
          <a:stretch>
            <a:fillRect/>
          </a:stretch>
        </p:blipFill>
        <p:spPr>
          <a:xfrm>
            <a:off x="1567992" y="2243582"/>
            <a:ext cx="1192428" cy="933603"/>
          </a:xfrm>
          <a:prstGeom prst="rect">
            <a:avLst/>
          </a:prstGeom>
        </p:spPr>
      </p:pic>
      <p:sp>
        <p:nvSpPr>
          <p:cNvPr id="70" name="Rectangle 86">
            <a:extLst>
              <a:ext uri="{FF2B5EF4-FFF2-40B4-BE49-F238E27FC236}">
                <a16:creationId xmlns:a16="http://schemas.microsoft.com/office/drawing/2014/main" id="{0FB115A9-0D79-4F82-98E5-6B9D4DB41EF9}"/>
              </a:ext>
            </a:extLst>
          </p:cNvPr>
          <p:cNvSpPr/>
          <p:nvPr/>
        </p:nvSpPr>
        <p:spPr>
          <a:xfrm>
            <a:off x="1764097" y="3299284"/>
            <a:ext cx="800219" cy="276999"/>
          </a:xfrm>
          <a:prstGeom prst="rect">
            <a:avLst/>
          </a:prstGeom>
        </p:spPr>
        <p:txBody>
          <a:bodyPr wrap="none">
            <a:spAutoFit/>
          </a:bodyPr>
          <a:lstStyle/>
          <a:p>
            <a:pPr marL="0" marR="0" lvl="0" indent="0" algn="ctr" defTabSz="1266402"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生データ</a:t>
            </a:r>
            <a:endParaRPr kumimoji="0" lang="he-IL"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cxnSp>
        <p:nvCxnSpPr>
          <p:cNvPr id="10" name="直線矢印コネクタ 9">
            <a:extLst>
              <a:ext uri="{FF2B5EF4-FFF2-40B4-BE49-F238E27FC236}">
                <a16:creationId xmlns:a16="http://schemas.microsoft.com/office/drawing/2014/main" id="{FD2A0076-F767-4501-8964-B1DC24967AFA}"/>
              </a:ext>
            </a:extLst>
          </p:cNvPr>
          <p:cNvCxnSpPr>
            <a:cxnSpLocks/>
          </p:cNvCxnSpPr>
          <p:nvPr/>
        </p:nvCxnSpPr>
        <p:spPr>
          <a:xfrm>
            <a:off x="3029289" y="2669628"/>
            <a:ext cx="3628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30AE8754-EF44-4058-8208-D75D01A4E822}"/>
              </a:ext>
            </a:extLst>
          </p:cNvPr>
          <p:cNvCxnSpPr>
            <a:cxnSpLocks/>
          </p:cNvCxnSpPr>
          <p:nvPr/>
        </p:nvCxnSpPr>
        <p:spPr>
          <a:xfrm>
            <a:off x="5410392" y="2718436"/>
            <a:ext cx="4229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直線矢印コネクタ 113">
            <a:extLst>
              <a:ext uri="{FF2B5EF4-FFF2-40B4-BE49-F238E27FC236}">
                <a16:creationId xmlns:a16="http://schemas.microsoft.com/office/drawing/2014/main" id="{76B046AD-87BC-4110-A87A-5969EF860A6D}"/>
              </a:ext>
            </a:extLst>
          </p:cNvPr>
          <p:cNvCxnSpPr>
            <a:cxnSpLocks/>
          </p:cNvCxnSpPr>
          <p:nvPr/>
        </p:nvCxnSpPr>
        <p:spPr>
          <a:xfrm>
            <a:off x="7708195" y="2669628"/>
            <a:ext cx="3503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A99808CD-7078-4942-A264-5641D91B7002}"/>
              </a:ext>
            </a:extLst>
          </p:cNvPr>
          <p:cNvGrpSpPr/>
          <p:nvPr/>
        </p:nvGrpSpPr>
        <p:grpSpPr>
          <a:xfrm>
            <a:off x="6268103" y="2320290"/>
            <a:ext cx="985250" cy="830539"/>
            <a:chOff x="6234700" y="2575263"/>
            <a:chExt cx="1192428" cy="1005185"/>
          </a:xfrm>
        </p:grpSpPr>
        <p:sp>
          <p:nvSpPr>
            <p:cNvPr id="12" name="正方形/長方形 11">
              <a:extLst>
                <a:ext uri="{FF2B5EF4-FFF2-40B4-BE49-F238E27FC236}">
                  <a16:creationId xmlns:a16="http://schemas.microsoft.com/office/drawing/2014/main" id="{794BF491-1A0C-4F48-AB44-8C73E1C29563}"/>
                </a:ext>
              </a:extLst>
            </p:cNvPr>
            <p:cNvSpPr/>
            <p:nvPr/>
          </p:nvSpPr>
          <p:spPr>
            <a:xfrm>
              <a:off x="7151282" y="2665374"/>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063A720F-9D2F-4596-908F-77A16228A048}"/>
                </a:ext>
              </a:extLst>
            </p:cNvPr>
            <p:cNvSpPr/>
            <p:nvPr/>
          </p:nvSpPr>
          <p:spPr>
            <a:xfrm>
              <a:off x="6955725" y="2838028"/>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471C1BE9-B62F-4081-A4A1-56534B062D7D}"/>
                </a:ext>
              </a:extLst>
            </p:cNvPr>
            <p:cNvSpPr/>
            <p:nvPr/>
          </p:nvSpPr>
          <p:spPr>
            <a:xfrm>
              <a:off x="6889050" y="2733253"/>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1091B3E1-C16B-4664-A1C8-7E5262D1A202}"/>
                </a:ext>
              </a:extLst>
            </p:cNvPr>
            <p:cNvSpPr/>
            <p:nvPr/>
          </p:nvSpPr>
          <p:spPr>
            <a:xfrm>
              <a:off x="6905174" y="2633410"/>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A0A23A7F-8624-4FD8-ADEE-81E5908B1DDA}"/>
                </a:ext>
              </a:extLst>
            </p:cNvPr>
            <p:cNvSpPr/>
            <p:nvPr/>
          </p:nvSpPr>
          <p:spPr>
            <a:xfrm>
              <a:off x="6709617" y="2806064"/>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537A0928-8AB5-4768-82BE-A27F3A26CB49}"/>
                </a:ext>
              </a:extLst>
            </p:cNvPr>
            <p:cNvSpPr/>
            <p:nvPr/>
          </p:nvSpPr>
          <p:spPr>
            <a:xfrm>
              <a:off x="6642942" y="2701289"/>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3EFC6952-1949-482B-A5C4-34BF6DCD0A2D}"/>
                </a:ext>
              </a:extLst>
            </p:cNvPr>
            <p:cNvSpPr/>
            <p:nvPr/>
          </p:nvSpPr>
          <p:spPr>
            <a:xfrm>
              <a:off x="7166347" y="2913700"/>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DEFB3466-1F49-4FB4-AEB4-E367D68E6A3C}"/>
                </a:ext>
              </a:extLst>
            </p:cNvPr>
            <p:cNvSpPr/>
            <p:nvPr/>
          </p:nvSpPr>
          <p:spPr>
            <a:xfrm>
              <a:off x="6532917" y="3406965"/>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3616FD01-C66B-4C7D-BFD8-FC09A944B12C}"/>
                </a:ext>
              </a:extLst>
            </p:cNvPr>
            <p:cNvSpPr/>
            <p:nvPr/>
          </p:nvSpPr>
          <p:spPr>
            <a:xfrm>
              <a:off x="6699561" y="3320804"/>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06066665-C0FD-4F77-9C96-439C404C9A93}"/>
                </a:ext>
              </a:extLst>
            </p:cNvPr>
            <p:cNvSpPr/>
            <p:nvPr/>
          </p:nvSpPr>
          <p:spPr>
            <a:xfrm>
              <a:off x="6632886" y="3216029"/>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6AB2C358-C5E2-4F94-B77D-6FD028CF3A83}"/>
                </a:ext>
              </a:extLst>
            </p:cNvPr>
            <p:cNvSpPr/>
            <p:nvPr/>
          </p:nvSpPr>
          <p:spPr>
            <a:xfrm>
              <a:off x="7110432" y="3396476"/>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6D50C85A-FEFA-4F44-9371-60ABF17D8113}"/>
                </a:ext>
              </a:extLst>
            </p:cNvPr>
            <p:cNvSpPr/>
            <p:nvPr/>
          </p:nvSpPr>
          <p:spPr>
            <a:xfrm>
              <a:off x="6453453" y="3288840"/>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669F01D5-D964-4318-8C57-319F0C239461}"/>
                </a:ext>
              </a:extLst>
            </p:cNvPr>
            <p:cNvSpPr/>
            <p:nvPr/>
          </p:nvSpPr>
          <p:spPr>
            <a:xfrm>
              <a:off x="6386778" y="3184065"/>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046594FA-7577-4CD2-935E-D6A85E68A12C}"/>
                </a:ext>
              </a:extLst>
            </p:cNvPr>
            <p:cNvSpPr/>
            <p:nvPr/>
          </p:nvSpPr>
          <p:spPr>
            <a:xfrm>
              <a:off x="6910183" y="3396476"/>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a:extLst>
                <a:ext uri="{FF2B5EF4-FFF2-40B4-BE49-F238E27FC236}">
                  <a16:creationId xmlns:a16="http://schemas.microsoft.com/office/drawing/2014/main" id="{507901A8-0409-410B-BC6A-97C9E40EABD6}"/>
                </a:ext>
              </a:extLst>
            </p:cNvPr>
            <p:cNvSpPr/>
            <p:nvPr/>
          </p:nvSpPr>
          <p:spPr>
            <a:xfrm>
              <a:off x="6320103" y="3065003"/>
              <a:ext cx="134308"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B89F2551-3852-4E95-B0C2-865415A839C7}"/>
                </a:ext>
              </a:extLst>
            </p:cNvPr>
            <p:cNvSpPr/>
            <p:nvPr/>
          </p:nvSpPr>
          <p:spPr>
            <a:xfrm>
              <a:off x="6234700" y="2575263"/>
              <a:ext cx="1192428" cy="1005185"/>
            </a:xfrm>
            <a:custGeom>
              <a:avLst/>
              <a:gdLst>
                <a:gd name="connsiteX0" fmla="*/ 0 w 1508760"/>
                <a:gd name="connsiteY0" fmla="*/ 0 h 1120140"/>
                <a:gd name="connsiteX1" fmla="*/ 0 w 1508760"/>
                <a:gd name="connsiteY1" fmla="*/ 1120140 h 1120140"/>
                <a:gd name="connsiteX2" fmla="*/ 1508760 w 1508760"/>
                <a:gd name="connsiteY2" fmla="*/ 1120140 h 1120140"/>
              </a:gdLst>
              <a:ahLst/>
              <a:cxnLst>
                <a:cxn ang="0">
                  <a:pos x="connsiteX0" y="connsiteY0"/>
                </a:cxn>
                <a:cxn ang="0">
                  <a:pos x="connsiteX1" y="connsiteY1"/>
                </a:cxn>
                <a:cxn ang="0">
                  <a:pos x="connsiteX2" y="connsiteY2"/>
                </a:cxn>
              </a:cxnLst>
              <a:rect l="l" t="t" r="r" b="b"/>
              <a:pathLst>
                <a:path w="1508760" h="1120140">
                  <a:moveTo>
                    <a:pt x="0" y="0"/>
                  </a:moveTo>
                  <a:lnTo>
                    <a:pt x="0" y="1120140"/>
                  </a:lnTo>
                  <a:lnTo>
                    <a:pt x="1508760" y="1120140"/>
                  </a:lnTo>
                </a:path>
              </a:pathLst>
            </a:custGeom>
            <a:ln w="571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EB2B6863-E8E1-43D7-8001-5CC35CDAC324}"/>
                </a:ext>
              </a:extLst>
            </p:cNvPr>
            <p:cNvSpPr/>
            <p:nvPr/>
          </p:nvSpPr>
          <p:spPr>
            <a:xfrm>
              <a:off x="6696282" y="2609849"/>
              <a:ext cx="1343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a:extLst>
              <a:ext uri="{FF2B5EF4-FFF2-40B4-BE49-F238E27FC236}">
                <a16:creationId xmlns:a16="http://schemas.microsoft.com/office/drawing/2014/main" id="{9FC1E857-C4B8-42C2-AFEF-5904789F3DDD}"/>
              </a:ext>
            </a:extLst>
          </p:cNvPr>
          <p:cNvSpPr/>
          <p:nvPr/>
        </p:nvSpPr>
        <p:spPr>
          <a:xfrm>
            <a:off x="10136037" y="2081496"/>
            <a:ext cx="1618005" cy="461665"/>
          </a:xfrm>
          <a:prstGeom prst="rect">
            <a:avLst/>
          </a:prstGeom>
        </p:spPr>
        <p:txBody>
          <a:bodyPr wrap="square">
            <a:spAutoFit/>
          </a:bodyPr>
          <a:lstStyle/>
          <a:p>
            <a:pPr algn="ctr"/>
            <a:r>
              <a:rPr kumimoji="1" lang="ja-JP" altLang="en-US" sz="1200">
                <a:solidFill>
                  <a:schemeClr val="bg1"/>
                </a:solidFill>
                <a:latin typeface="メイリオ" panose="020B0604030504040204" pitchFamily="50" charset="-128"/>
                <a:ea typeface="メイリオ" panose="020B0604030504040204" pitchFamily="50" charset="-128"/>
              </a:rPr>
              <a:t>人の手による限界が精度に影響</a:t>
            </a:r>
          </a:p>
        </p:txBody>
      </p:sp>
      <p:sp>
        <p:nvSpPr>
          <p:cNvPr id="117" name="Rectangle 85">
            <a:extLst>
              <a:ext uri="{FF2B5EF4-FFF2-40B4-BE49-F238E27FC236}">
                <a16:creationId xmlns:a16="http://schemas.microsoft.com/office/drawing/2014/main" id="{416239AB-85BF-4C51-A127-6E3ABBFAC18E}"/>
              </a:ext>
            </a:extLst>
          </p:cNvPr>
          <p:cNvSpPr/>
          <p:nvPr/>
        </p:nvSpPr>
        <p:spPr>
          <a:xfrm>
            <a:off x="8054114" y="3246172"/>
            <a:ext cx="233910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学習</a:t>
            </a:r>
            <a:endPar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endParaRPr>
          </a:p>
          <a:p>
            <a:pPr algn="ctr">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Calibri Light"/>
              </a:rPr>
              <a:t>（使用率はデータ全体の一部）</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Calibri Light"/>
            </a:endParaRPr>
          </a:p>
        </p:txBody>
      </p:sp>
      <p:sp>
        <p:nvSpPr>
          <p:cNvPr id="118" name="Rectangle 86">
            <a:extLst>
              <a:ext uri="{FF2B5EF4-FFF2-40B4-BE49-F238E27FC236}">
                <a16:creationId xmlns:a16="http://schemas.microsoft.com/office/drawing/2014/main" id="{9F51D34E-4CF9-4A10-8553-8C130A89D92A}"/>
              </a:ext>
            </a:extLst>
          </p:cNvPr>
          <p:cNvSpPr/>
          <p:nvPr/>
        </p:nvSpPr>
        <p:spPr>
          <a:xfrm>
            <a:off x="1764097" y="5634089"/>
            <a:ext cx="800219" cy="276999"/>
          </a:xfrm>
          <a:prstGeom prst="rect">
            <a:avLst/>
          </a:prstGeom>
        </p:spPr>
        <p:txBody>
          <a:bodyPr wrap="none">
            <a:spAutoFit/>
          </a:bodyPr>
          <a:lstStyle/>
          <a:p>
            <a:pPr marL="0" marR="0" lvl="0" indent="0" algn="ctr" defTabSz="1266402"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生データ</a:t>
            </a:r>
            <a:endParaRPr kumimoji="0" lang="he-IL"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pic>
        <p:nvPicPr>
          <p:cNvPr id="120" name="図 119">
            <a:extLst>
              <a:ext uri="{FF2B5EF4-FFF2-40B4-BE49-F238E27FC236}">
                <a16:creationId xmlns:a16="http://schemas.microsoft.com/office/drawing/2014/main" id="{2751E214-7020-4483-A043-764A189223A2}"/>
              </a:ext>
            </a:extLst>
          </p:cNvPr>
          <p:cNvPicPr>
            <a:picLocks noChangeAspect="1"/>
          </p:cNvPicPr>
          <p:nvPr/>
        </p:nvPicPr>
        <p:blipFill>
          <a:blip r:embed="rId4"/>
          <a:stretch>
            <a:fillRect/>
          </a:stretch>
        </p:blipFill>
        <p:spPr>
          <a:xfrm>
            <a:off x="1632367" y="4623718"/>
            <a:ext cx="1146899" cy="897956"/>
          </a:xfrm>
          <a:prstGeom prst="rect">
            <a:avLst/>
          </a:prstGeom>
        </p:spPr>
      </p:pic>
      <p:cxnSp>
        <p:nvCxnSpPr>
          <p:cNvPr id="122" name="直線矢印コネクタ 121">
            <a:extLst>
              <a:ext uri="{FF2B5EF4-FFF2-40B4-BE49-F238E27FC236}">
                <a16:creationId xmlns:a16="http://schemas.microsoft.com/office/drawing/2014/main" id="{76CE85F8-7F47-4F1E-AD84-81925EBAE145}"/>
              </a:ext>
            </a:extLst>
          </p:cNvPr>
          <p:cNvCxnSpPr>
            <a:cxnSpLocks/>
          </p:cNvCxnSpPr>
          <p:nvPr/>
        </p:nvCxnSpPr>
        <p:spPr>
          <a:xfrm>
            <a:off x="3035698" y="5309845"/>
            <a:ext cx="49564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Rectangle 85">
            <a:extLst>
              <a:ext uri="{FF2B5EF4-FFF2-40B4-BE49-F238E27FC236}">
                <a16:creationId xmlns:a16="http://schemas.microsoft.com/office/drawing/2014/main" id="{5D3A7AAC-7048-4441-851E-6B81DC3FA1E1}"/>
              </a:ext>
            </a:extLst>
          </p:cNvPr>
          <p:cNvSpPr/>
          <p:nvPr/>
        </p:nvSpPr>
        <p:spPr>
          <a:xfrm>
            <a:off x="8229226" y="5510245"/>
            <a:ext cx="2223686"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rPr>
              <a:t>学習</a:t>
            </a:r>
            <a:endPar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Calibri Light"/>
            </a:endParaRPr>
          </a:p>
          <a:p>
            <a:pPr lvl="0" algn="ctr">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Calibri Light"/>
              </a:rPr>
              <a:t>（使用率は</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Calibri Light"/>
              </a:rPr>
              <a:t>100%のデータ</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Calibri Light"/>
              </a:rPr>
              <a:t>）</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Calibri Light"/>
            </a:endParaRPr>
          </a:p>
        </p:txBody>
      </p:sp>
      <p:sp>
        <p:nvSpPr>
          <p:cNvPr id="128" name="Rectangle 51">
            <a:extLst>
              <a:ext uri="{FF2B5EF4-FFF2-40B4-BE49-F238E27FC236}">
                <a16:creationId xmlns:a16="http://schemas.microsoft.com/office/drawing/2014/main" id="{53AD411F-C690-440B-9E78-4F28B3EE6F14}"/>
              </a:ext>
            </a:extLst>
          </p:cNvPr>
          <p:cNvSpPr/>
          <p:nvPr/>
        </p:nvSpPr>
        <p:spPr>
          <a:xfrm>
            <a:off x="479847" y="4122409"/>
            <a:ext cx="4261986" cy="338554"/>
          </a:xfrm>
          <a:prstGeom prst="rect">
            <a:avLst/>
          </a:prstGeom>
        </p:spPr>
        <p:txBody>
          <a:bodyPr wrap="square">
            <a:spAutoFit/>
          </a:bodyPr>
          <a:lstStyle/>
          <a:p>
            <a:r>
              <a:rPr lang="ja-JP" altLang="en-US" sz="1600" b="1">
                <a:solidFill>
                  <a:srgbClr val="0060AE"/>
                </a:solidFill>
                <a:latin typeface="メイリオ" panose="020B0604030504040204" pitchFamily="50" charset="-128"/>
                <a:ea typeface="メイリオ" panose="020B0604030504040204" pitchFamily="50" charset="-128"/>
                <a:cs typeface="Calibri Light"/>
              </a:rPr>
              <a:t>●ディープラーニング</a:t>
            </a:r>
            <a:endParaRPr lang="ja-JP" altLang="en-US" sz="1100" b="1">
              <a:solidFill>
                <a:srgbClr val="0060AE"/>
              </a:solidFill>
              <a:latin typeface="メイリオ" panose="020B0604030504040204" pitchFamily="50" charset="-128"/>
              <a:ea typeface="メイリオ" panose="020B0604030504040204" pitchFamily="50" charset="-128"/>
              <a:cs typeface="Calibri Light"/>
            </a:endParaRPr>
          </a:p>
        </p:txBody>
      </p:sp>
      <p:sp>
        <p:nvSpPr>
          <p:cNvPr id="29" name="二等辺三角形 28">
            <a:extLst>
              <a:ext uri="{FF2B5EF4-FFF2-40B4-BE49-F238E27FC236}">
                <a16:creationId xmlns:a16="http://schemas.microsoft.com/office/drawing/2014/main" id="{FB6205EE-393A-40DE-ACF9-0A954EDFAD94}"/>
              </a:ext>
            </a:extLst>
          </p:cNvPr>
          <p:cNvSpPr/>
          <p:nvPr/>
        </p:nvSpPr>
        <p:spPr>
          <a:xfrm rot="13500000">
            <a:off x="10134239" y="2453109"/>
            <a:ext cx="392723" cy="33855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E136F98F-FF16-4E1B-BD81-B960DD564AC9}"/>
              </a:ext>
            </a:extLst>
          </p:cNvPr>
          <p:cNvGrpSpPr/>
          <p:nvPr/>
        </p:nvGrpSpPr>
        <p:grpSpPr>
          <a:xfrm>
            <a:off x="10590024" y="3976207"/>
            <a:ext cx="1113304" cy="1129945"/>
            <a:chOff x="10590024" y="4350788"/>
            <a:chExt cx="1113304" cy="1129945"/>
          </a:xfrm>
        </p:grpSpPr>
        <p:grpSp>
          <p:nvGrpSpPr>
            <p:cNvPr id="25" name="グループ化 24">
              <a:extLst>
                <a:ext uri="{FF2B5EF4-FFF2-40B4-BE49-F238E27FC236}">
                  <a16:creationId xmlns:a16="http://schemas.microsoft.com/office/drawing/2014/main" id="{B0817E3C-F998-41CE-9A6A-BE0BDF669D8E}"/>
                </a:ext>
              </a:extLst>
            </p:cNvPr>
            <p:cNvGrpSpPr/>
            <p:nvPr/>
          </p:nvGrpSpPr>
          <p:grpSpPr>
            <a:xfrm rot="767286">
              <a:off x="10590024" y="4350788"/>
              <a:ext cx="1113304" cy="1089686"/>
              <a:chOff x="10468768" y="4425904"/>
              <a:chExt cx="1113304" cy="1089686"/>
            </a:xfrm>
            <a:solidFill>
              <a:srgbClr val="0060AE"/>
            </a:solidFill>
          </p:grpSpPr>
          <p:sp>
            <p:nvSpPr>
              <p:cNvPr id="125" name="楕円 124">
                <a:extLst>
                  <a:ext uri="{FF2B5EF4-FFF2-40B4-BE49-F238E27FC236}">
                    <a16:creationId xmlns:a16="http://schemas.microsoft.com/office/drawing/2014/main" id="{B3CE53B2-7E67-49F3-A4FE-75E949310428}"/>
                  </a:ext>
                </a:extLst>
              </p:cNvPr>
              <p:cNvSpPr/>
              <p:nvPr/>
            </p:nvSpPr>
            <p:spPr>
              <a:xfrm>
                <a:off x="10468768" y="4425904"/>
                <a:ext cx="1113304" cy="10896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126" name="正方形/長方形 125">
                <a:extLst>
                  <a:ext uri="{FF2B5EF4-FFF2-40B4-BE49-F238E27FC236}">
                    <a16:creationId xmlns:a16="http://schemas.microsoft.com/office/drawing/2014/main" id="{759C2C05-17FB-4F83-B8C4-E8695A1CD042}"/>
                  </a:ext>
                </a:extLst>
              </p:cNvPr>
              <p:cNvSpPr/>
              <p:nvPr/>
            </p:nvSpPr>
            <p:spPr>
              <a:xfrm rot="20832714">
                <a:off x="10580927" y="4653679"/>
                <a:ext cx="917019" cy="646331"/>
              </a:xfrm>
              <a:prstGeom prst="rect">
                <a:avLst/>
              </a:prstGeom>
              <a:noFill/>
            </p:spPr>
            <p:txBody>
              <a:bodyPr wrap="square">
                <a:spAutoFit/>
              </a:bodyPr>
              <a:lstStyle/>
              <a:p>
                <a:pPr algn="ctr"/>
                <a:r>
                  <a:rPr kumimoji="1" lang="ja-JP" altLang="en-US" sz="1200" b="1">
                    <a:solidFill>
                      <a:schemeClr val="bg1"/>
                    </a:solidFill>
                    <a:latin typeface="メイリオ" panose="020B0604030504040204" pitchFamily="50" charset="-128"/>
                    <a:ea typeface="メイリオ" panose="020B0604030504040204" pitchFamily="50" charset="-128"/>
                  </a:rPr>
                  <a:t>自律的</a:t>
                </a:r>
                <a:endParaRPr kumimoji="1" lang="en-US" altLang="ja-JP" sz="1200" b="1">
                  <a:solidFill>
                    <a:schemeClr val="bg1"/>
                  </a:solidFill>
                  <a:latin typeface="メイリオ" panose="020B0604030504040204" pitchFamily="50" charset="-128"/>
                  <a:ea typeface="メイリオ" panose="020B0604030504040204" pitchFamily="50" charset="-128"/>
                </a:endParaRPr>
              </a:p>
              <a:p>
                <a:pPr algn="ctr"/>
                <a:r>
                  <a:rPr kumimoji="1" lang="ja-JP" altLang="en-US" sz="1200" b="1">
                    <a:solidFill>
                      <a:schemeClr val="bg1"/>
                    </a:solidFill>
                    <a:latin typeface="メイリオ" panose="020B0604030504040204" pitchFamily="50" charset="-128"/>
                    <a:ea typeface="メイリオ" panose="020B0604030504040204" pitchFamily="50" charset="-128"/>
                  </a:rPr>
                  <a:t>モデル化で精度</a:t>
                </a:r>
                <a:r>
                  <a:rPr kumimoji="1" lang="en-US" altLang="ja-JP" sz="1200" b="1">
                    <a:solidFill>
                      <a:schemeClr val="bg1"/>
                    </a:solidFill>
                    <a:latin typeface="メイリオ" panose="020B0604030504040204" pitchFamily="50" charset="-128"/>
                    <a:ea typeface="メイリオ" panose="020B0604030504040204" pitchFamily="50" charset="-128"/>
                  </a:rPr>
                  <a:t>UP</a:t>
                </a:r>
                <a:endParaRPr kumimoji="1" lang="ja-JP" altLang="en-US" sz="1200" b="1">
                  <a:solidFill>
                    <a:schemeClr val="bg1"/>
                  </a:solidFill>
                  <a:latin typeface="メイリオ" panose="020B0604030504040204" pitchFamily="50" charset="-128"/>
                  <a:ea typeface="メイリオ" panose="020B0604030504040204" pitchFamily="50" charset="-128"/>
                </a:endParaRPr>
              </a:p>
            </p:txBody>
          </p:sp>
        </p:grpSp>
        <p:sp>
          <p:nvSpPr>
            <p:cNvPr id="129" name="二等辺三角形 128">
              <a:extLst>
                <a:ext uri="{FF2B5EF4-FFF2-40B4-BE49-F238E27FC236}">
                  <a16:creationId xmlns:a16="http://schemas.microsoft.com/office/drawing/2014/main" id="{BFDBE44F-5187-4F44-AF3A-9024072C8431}"/>
                </a:ext>
              </a:extLst>
            </p:cNvPr>
            <p:cNvSpPr/>
            <p:nvPr/>
          </p:nvSpPr>
          <p:spPr>
            <a:xfrm rot="13500000">
              <a:off x="10565916" y="5115095"/>
              <a:ext cx="392723" cy="338554"/>
            </a:xfrm>
            <a:prstGeom prst="triangl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grpSp>
      <p:pic>
        <p:nvPicPr>
          <p:cNvPr id="75" name="図 74">
            <a:extLst>
              <a:ext uri="{FF2B5EF4-FFF2-40B4-BE49-F238E27FC236}">
                <a16:creationId xmlns:a16="http://schemas.microsoft.com/office/drawing/2014/main" id="{438B4832-0213-483C-80C4-9EFD7CA233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735173" y="2412384"/>
            <a:ext cx="775113" cy="685540"/>
          </a:xfrm>
          <a:prstGeom prst="rect">
            <a:avLst/>
          </a:prstGeom>
        </p:spPr>
      </p:pic>
      <p:pic>
        <p:nvPicPr>
          <p:cNvPr id="87" name="図 86">
            <a:extLst>
              <a:ext uri="{FF2B5EF4-FFF2-40B4-BE49-F238E27FC236}">
                <a16:creationId xmlns:a16="http://schemas.microsoft.com/office/drawing/2014/main" id="{82F8A256-B68A-4264-B566-36255FF43D06}"/>
              </a:ext>
            </a:extLst>
          </p:cNvPr>
          <p:cNvPicPr>
            <a:picLocks noChangeAspect="1"/>
          </p:cNvPicPr>
          <p:nvPr/>
        </p:nvPicPr>
        <p:blipFill>
          <a:blip r:embed="rId4"/>
          <a:stretch>
            <a:fillRect/>
          </a:stretch>
        </p:blipFill>
        <p:spPr>
          <a:xfrm>
            <a:off x="3782100" y="2232080"/>
            <a:ext cx="1192428" cy="933603"/>
          </a:xfrm>
          <a:prstGeom prst="rect">
            <a:avLst/>
          </a:prstGeom>
        </p:spPr>
      </p:pic>
      <p:pic>
        <p:nvPicPr>
          <p:cNvPr id="88" name="図 87">
            <a:extLst>
              <a:ext uri="{FF2B5EF4-FFF2-40B4-BE49-F238E27FC236}">
                <a16:creationId xmlns:a16="http://schemas.microsoft.com/office/drawing/2014/main" id="{790D14E5-9B01-4FE6-A02B-97A461A156E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914781" y="2409507"/>
            <a:ext cx="775113" cy="685540"/>
          </a:xfrm>
          <a:prstGeom prst="rect">
            <a:avLst/>
          </a:prstGeom>
        </p:spPr>
      </p:pic>
      <p:pic>
        <p:nvPicPr>
          <p:cNvPr id="89" name="図 88">
            <a:extLst>
              <a:ext uri="{FF2B5EF4-FFF2-40B4-BE49-F238E27FC236}">
                <a16:creationId xmlns:a16="http://schemas.microsoft.com/office/drawing/2014/main" id="{16F32F88-9F81-4B22-BE25-5B7CB62A978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801310" y="4776238"/>
            <a:ext cx="752110" cy="665195"/>
          </a:xfrm>
          <a:prstGeom prst="rect">
            <a:avLst/>
          </a:prstGeom>
        </p:spPr>
      </p:pic>
      <p:sp>
        <p:nvSpPr>
          <p:cNvPr id="90" name="Rectangle 86">
            <a:extLst>
              <a:ext uri="{FF2B5EF4-FFF2-40B4-BE49-F238E27FC236}">
                <a16:creationId xmlns:a16="http://schemas.microsoft.com/office/drawing/2014/main" id="{7B21707F-D429-4772-982C-1E04FEAB3B09}"/>
              </a:ext>
            </a:extLst>
          </p:cNvPr>
          <p:cNvSpPr/>
          <p:nvPr/>
        </p:nvSpPr>
        <p:spPr>
          <a:xfrm>
            <a:off x="3443848" y="3229591"/>
            <a:ext cx="1877437" cy="461665"/>
          </a:xfrm>
          <a:prstGeom prst="rect">
            <a:avLst/>
          </a:prstGeom>
          <a:solidFill>
            <a:schemeClr val="bg1"/>
          </a:solidFill>
        </p:spPr>
        <p:txBody>
          <a:bodyPr wrap="none">
            <a:spAutoFit/>
          </a:bodyPr>
          <a:lstStyle/>
          <a:p>
            <a:pPr marL="0" marR="0" lvl="0" indent="0" algn="ctr" defTabSz="1266402" rtl="0" eaLnBrk="1" fontAlgn="auto" latinLnBrk="0" hangingPunct="1">
              <a:lnSpc>
                <a:spcPct val="100000"/>
              </a:lnSpc>
              <a:spcBef>
                <a:spcPts val="0"/>
              </a:spcBef>
              <a:spcAft>
                <a:spcPts val="0"/>
              </a:spcAft>
              <a:buClrTx/>
              <a:buSzTx/>
              <a:buFontTx/>
              <a:buNone/>
              <a:tabLst/>
              <a:defRPr/>
            </a:pPr>
            <a:r>
              <a:rPr lang="ja-JP" altLang="en-US" sz="1200" b="1">
                <a:solidFill>
                  <a:srgbClr val="C00000"/>
                </a:solidFill>
                <a:latin typeface="メイリオ" panose="020B0604030504040204" pitchFamily="50" charset="-128"/>
                <a:ea typeface="メイリオ" panose="020B0604030504040204" pitchFamily="50" charset="-128"/>
                <a:cs typeface="Calibri Light"/>
              </a:rPr>
              <a:t>技術者の手で</a:t>
            </a:r>
            <a:endParaRPr lang="en-US" altLang="ja-JP" sz="1200" b="1">
              <a:solidFill>
                <a:srgbClr val="C00000"/>
              </a:solidFill>
              <a:latin typeface="メイリオ" panose="020B0604030504040204" pitchFamily="50" charset="-128"/>
              <a:ea typeface="メイリオ" panose="020B0604030504040204" pitchFamily="50" charset="-128"/>
              <a:cs typeface="Calibri Light"/>
            </a:endParaRPr>
          </a:p>
          <a:p>
            <a:pPr marL="0" marR="0" lvl="0" indent="0" algn="ctr" defTabSz="1266402" rtl="0" eaLnBrk="1" fontAlgn="auto" latinLnBrk="0" hangingPunct="1">
              <a:lnSpc>
                <a:spcPct val="100000"/>
              </a:lnSpc>
              <a:spcBef>
                <a:spcPts val="0"/>
              </a:spcBef>
              <a:spcAft>
                <a:spcPts val="0"/>
              </a:spcAft>
              <a:buClrTx/>
              <a:buSzTx/>
              <a:buFontTx/>
              <a:buNone/>
              <a:tabLst/>
              <a:defRPr/>
            </a:pPr>
            <a:r>
              <a:rPr lang="ja-JP" altLang="en-US" sz="1200" b="1">
                <a:solidFill>
                  <a:srgbClr val="C00000"/>
                </a:solidFill>
                <a:latin typeface="メイリオ" panose="020B0604030504040204" pitchFamily="50" charset="-128"/>
                <a:ea typeface="メイリオ" panose="020B0604030504040204" pitchFamily="50" charset="-128"/>
                <a:cs typeface="Calibri Light"/>
              </a:rPr>
              <a:t>マルウェアの特長を抽出</a:t>
            </a:r>
            <a:endParaRPr kumimoji="0" lang="he-IL" sz="12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2" name="吹き出し: 四角形 1">
            <a:extLst>
              <a:ext uri="{FF2B5EF4-FFF2-40B4-BE49-F238E27FC236}">
                <a16:creationId xmlns:a16="http://schemas.microsoft.com/office/drawing/2014/main" id="{3CFB87BE-2714-4983-984C-128796BFC041}"/>
              </a:ext>
            </a:extLst>
          </p:cNvPr>
          <p:cNvSpPr/>
          <p:nvPr/>
        </p:nvSpPr>
        <p:spPr>
          <a:xfrm>
            <a:off x="3786996" y="1630391"/>
            <a:ext cx="2156607" cy="431322"/>
          </a:xfrm>
          <a:prstGeom prst="wedgeRectCallout">
            <a:avLst>
              <a:gd name="adj1" fmla="val -33995"/>
              <a:gd name="adj2" fmla="val 8137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a:solidFill>
                  <a:schemeClr val="bg1"/>
                </a:solidFill>
                <a:latin typeface="メイリオ" panose="020B0604030504040204" pitchFamily="50" charset="-128"/>
                <a:ea typeface="メイリオ" panose="020B0604030504040204" pitchFamily="50" charset="-128"/>
              </a:rPr>
              <a:t>Point</a:t>
            </a:r>
            <a:r>
              <a:rPr kumimoji="1" lang="ja-JP" altLang="en-US" sz="1050" b="1">
                <a:solidFill>
                  <a:schemeClr val="bg1"/>
                </a:solidFill>
                <a:latin typeface="メイリオ" panose="020B0604030504040204" pitchFamily="50" charset="-128"/>
                <a:ea typeface="メイリオ" panose="020B0604030504040204" pitchFamily="50" charset="-128"/>
              </a:rPr>
              <a:t>：人が気付ける範囲でしか</a:t>
            </a:r>
            <a:endParaRPr kumimoji="1" lang="en-US" altLang="ja-JP" sz="1050" b="1">
              <a:solidFill>
                <a:schemeClr val="bg1"/>
              </a:solidFill>
              <a:latin typeface="メイリオ" panose="020B0604030504040204" pitchFamily="50" charset="-128"/>
              <a:ea typeface="メイリオ" panose="020B0604030504040204" pitchFamily="50" charset="-128"/>
            </a:endParaRPr>
          </a:p>
          <a:p>
            <a:pPr algn="ctr"/>
            <a:r>
              <a:rPr kumimoji="1" lang="ja-JP" altLang="en-US" sz="1050" b="1">
                <a:solidFill>
                  <a:schemeClr val="bg1"/>
                </a:solidFill>
                <a:latin typeface="メイリオ" panose="020B0604030504040204" pitchFamily="50" charset="-128"/>
                <a:ea typeface="メイリオ" panose="020B0604030504040204" pitchFamily="50" charset="-128"/>
              </a:rPr>
              <a:t>特徴を抽出できない</a:t>
            </a:r>
          </a:p>
        </p:txBody>
      </p:sp>
      <p:sp>
        <p:nvSpPr>
          <p:cNvPr id="91" name="吹き出し: 四角形 90">
            <a:extLst>
              <a:ext uri="{FF2B5EF4-FFF2-40B4-BE49-F238E27FC236}">
                <a16:creationId xmlns:a16="http://schemas.microsoft.com/office/drawing/2014/main" id="{C782A2FC-48FF-42FE-90A9-BB4FB13C15D8}"/>
              </a:ext>
            </a:extLst>
          </p:cNvPr>
          <p:cNvSpPr/>
          <p:nvPr/>
        </p:nvSpPr>
        <p:spPr>
          <a:xfrm>
            <a:off x="3019246" y="5495026"/>
            <a:ext cx="4908434" cy="776377"/>
          </a:xfrm>
          <a:prstGeom prst="wedgeRectCallout">
            <a:avLst>
              <a:gd name="adj1" fmla="val -29337"/>
              <a:gd name="adj2" fmla="val -4273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1"/>
                </a:solidFill>
                <a:latin typeface="メイリオ" panose="020B0604030504040204" pitchFamily="50" charset="-128"/>
                <a:ea typeface="メイリオ" panose="020B0604030504040204" pitchFamily="50" charset="-128"/>
              </a:rPr>
              <a:t>Point</a:t>
            </a:r>
            <a:r>
              <a:rPr kumimoji="1" lang="ja-JP" altLang="en-US" sz="1200" b="1">
                <a:solidFill>
                  <a:schemeClr val="bg1"/>
                </a:solidFill>
                <a:latin typeface="メイリオ" panose="020B0604030504040204" pitchFamily="50" charset="-128"/>
                <a:ea typeface="メイリオ" panose="020B0604030504040204" pitchFamily="50" charset="-128"/>
              </a:rPr>
              <a:t>：膨大な情報から</a:t>
            </a:r>
            <a:r>
              <a:rPr lang="ja-JP" altLang="en-US" sz="1200" b="1">
                <a:solidFill>
                  <a:schemeClr val="bg1"/>
                </a:solidFill>
                <a:latin typeface="メイリオ" panose="020B0604030504040204" pitchFamily="50" charset="-128"/>
                <a:ea typeface="メイリオ" panose="020B0604030504040204" pitchFamily="50" charset="-128"/>
              </a:rPr>
              <a:t>人が気付かないマルウェアの特徴も</a:t>
            </a:r>
            <a:endParaRPr lang="en-US" altLang="ja-JP" sz="1200" b="1">
              <a:solidFill>
                <a:schemeClr val="bg1"/>
              </a:solidFill>
              <a:latin typeface="メイリオ" panose="020B0604030504040204" pitchFamily="50" charset="-128"/>
              <a:ea typeface="メイリオ" panose="020B0604030504040204" pitchFamily="50" charset="-128"/>
            </a:endParaRPr>
          </a:p>
          <a:p>
            <a:pPr algn="ctr"/>
            <a:r>
              <a:rPr lang="en-US" altLang="ja-JP" sz="1200" b="1">
                <a:solidFill>
                  <a:schemeClr val="bg1"/>
                </a:solidFill>
                <a:latin typeface="メイリオ" panose="020B0604030504040204" pitchFamily="50" charset="-128"/>
                <a:ea typeface="メイリオ" panose="020B0604030504040204" pitchFamily="50" charset="-128"/>
              </a:rPr>
              <a:t>AI </a:t>
            </a:r>
            <a:r>
              <a:rPr lang="ja-JP" altLang="en-US" sz="1200" b="1">
                <a:solidFill>
                  <a:schemeClr val="bg1"/>
                </a:solidFill>
                <a:latin typeface="メイリオ" panose="020B0604030504040204" pitchFamily="50" charset="-128"/>
                <a:ea typeface="メイリオ" panose="020B0604030504040204" pitchFamily="50" charset="-128"/>
              </a:rPr>
              <a:t>が学習可能！</a:t>
            </a:r>
            <a:endParaRPr lang="en-US" altLang="ja-JP" sz="1200" b="1">
              <a:solidFill>
                <a:schemeClr val="bg1"/>
              </a:solidFill>
              <a:latin typeface="メイリオ" panose="020B0604030504040204" pitchFamily="50" charset="-128"/>
              <a:ea typeface="メイリオ" panose="020B0604030504040204" pitchFamily="50" charset="-128"/>
            </a:endParaRPr>
          </a:p>
        </p:txBody>
      </p:sp>
      <p:grpSp>
        <p:nvGrpSpPr>
          <p:cNvPr id="74" name="グループ化 73">
            <a:extLst>
              <a:ext uri="{FF2B5EF4-FFF2-40B4-BE49-F238E27FC236}">
                <a16:creationId xmlns:a16="http://schemas.microsoft.com/office/drawing/2014/main" id="{DFB2BF37-F2E6-4EC5-BB33-53599F22DE84}"/>
              </a:ext>
            </a:extLst>
          </p:cNvPr>
          <p:cNvGrpSpPr/>
          <p:nvPr/>
        </p:nvGrpSpPr>
        <p:grpSpPr>
          <a:xfrm>
            <a:off x="3992051" y="2742387"/>
            <a:ext cx="286651" cy="259606"/>
            <a:chOff x="-1037921" y="3301732"/>
            <a:chExt cx="1738120" cy="1738120"/>
          </a:xfrm>
        </p:grpSpPr>
        <p:cxnSp>
          <p:nvCxnSpPr>
            <p:cNvPr id="92" name="直線コネクタ 91">
              <a:extLst>
                <a:ext uri="{FF2B5EF4-FFF2-40B4-BE49-F238E27FC236}">
                  <a16:creationId xmlns:a16="http://schemas.microsoft.com/office/drawing/2014/main" id="{CFEA3201-B210-448C-AE4C-06B5914DFC55}"/>
                </a:ext>
              </a:extLst>
            </p:cNvPr>
            <p:cNvCxnSpPr/>
            <p:nvPr/>
          </p:nvCxnSpPr>
          <p:spPr>
            <a:xfrm>
              <a:off x="-168861" y="3471243"/>
              <a:ext cx="0" cy="13990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A97BA4E9-11A5-41AC-9CE1-F99A5EABCBF2}"/>
                </a:ext>
              </a:extLst>
            </p:cNvPr>
            <p:cNvCxnSpPr/>
            <p:nvPr/>
          </p:nvCxnSpPr>
          <p:spPr>
            <a:xfrm flipH="1">
              <a:off x="-868410" y="4170792"/>
              <a:ext cx="139909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円/楕円 30">
              <a:extLst>
                <a:ext uri="{FF2B5EF4-FFF2-40B4-BE49-F238E27FC236}">
                  <a16:creationId xmlns:a16="http://schemas.microsoft.com/office/drawing/2014/main" id="{1A7EE634-D6C0-446A-A18D-F10D68DE57FE}"/>
                </a:ext>
              </a:extLst>
            </p:cNvPr>
            <p:cNvSpPr/>
            <p:nvPr/>
          </p:nvSpPr>
          <p:spPr>
            <a:xfrm>
              <a:off x="-678011" y="3661642"/>
              <a:ext cx="1018300" cy="10183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31">
              <a:extLst>
                <a:ext uri="{FF2B5EF4-FFF2-40B4-BE49-F238E27FC236}">
                  <a16:creationId xmlns:a16="http://schemas.microsoft.com/office/drawing/2014/main" id="{18421307-D7DD-4D2E-ADED-727D74F0604A}"/>
                </a:ext>
              </a:extLst>
            </p:cNvPr>
            <p:cNvSpPr/>
            <p:nvPr/>
          </p:nvSpPr>
          <p:spPr>
            <a:xfrm>
              <a:off x="-1037921" y="3301732"/>
              <a:ext cx="1738120" cy="1738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32">
              <a:extLst>
                <a:ext uri="{FF2B5EF4-FFF2-40B4-BE49-F238E27FC236}">
                  <a16:creationId xmlns:a16="http://schemas.microsoft.com/office/drawing/2014/main" id="{0C93AC98-2229-462C-B40E-35022F1035DD}"/>
                </a:ext>
              </a:extLst>
            </p:cNvPr>
            <p:cNvSpPr/>
            <p:nvPr/>
          </p:nvSpPr>
          <p:spPr>
            <a:xfrm>
              <a:off x="-344329" y="3995324"/>
              <a:ext cx="350936" cy="3509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 name="グループ化 97">
            <a:extLst>
              <a:ext uri="{FF2B5EF4-FFF2-40B4-BE49-F238E27FC236}">
                <a16:creationId xmlns:a16="http://schemas.microsoft.com/office/drawing/2014/main" id="{82F1FD76-500D-45B0-9DA6-8DC6E3EB20B4}"/>
              </a:ext>
            </a:extLst>
          </p:cNvPr>
          <p:cNvGrpSpPr/>
          <p:nvPr/>
        </p:nvGrpSpPr>
        <p:grpSpPr>
          <a:xfrm>
            <a:off x="4532640" y="2523851"/>
            <a:ext cx="286651" cy="259606"/>
            <a:chOff x="-1037921" y="3301732"/>
            <a:chExt cx="1738120" cy="1738120"/>
          </a:xfrm>
        </p:grpSpPr>
        <p:cxnSp>
          <p:nvCxnSpPr>
            <p:cNvPr id="99" name="直線コネクタ 98">
              <a:extLst>
                <a:ext uri="{FF2B5EF4-FFF2-40B4-BE49-F238E27FC236}">
                  <a16:creationId xmlns:a16="http://schemas.microsoft.com/office/drawing/2014/main" id="{53C1D4A0-3362-4268-9046-0D6DCA479726}"/>
                </a:ext>
              </a:extLst>
            </p:cNvPr>
            <p:cNvCxnSpPr/>
            <p:nvPr/>
          </p:nvCxnSpPr>
          <p:spPr>
            <a:xfrm>
              <a:off x="-168861" y="3471243"/>
              <a:ext cx="0" cy="13990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295467ED-C681-4CB8-B586-32866E7FADBA}"/>
                </a:ext>
              </a:extLst>
            </p:cNvPr>
            <p:cNvCxnSpPr/>
            <p:nvPr/>
          </p:nvCxnSpPr>
          <p:spPr>
            <a:xfrm flipH="1">
              <a:off x="-868410" y="4170792"/>
              <a:ext cx="139909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円/楕円 30">
              <a:extLst>
                <a:ext uri="{FF2B5EF4-FFF2-40B4-BE49-F238E27FC236}">
                  <a16:creationId xmlns:a16="http://schemas.microsoft.com/office/drawing/2014/main" id="{4F4B4262-7CE7-4D29-BD5E-89F97C745334}"/>
                </a:ext>
              </a:extLst>
            </p:cNvPr>
            <p:cNvSpPr/>
            <p:nvPr/>
          </p:nvSpPr>
          <p:spPr>
            <a:xfrm>
              <a:off x="-678011" y="3661642"/>
              <a:ext cx="1018300" cy="10183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31">
              <a:extLst>
                <a:ext uri="{FF2B5EF4-FFF2-40B4-BE49-F238E27FC236}">
                  <a16:creationId xmlns:a16="http://schemas.microsoft.com/office/drawing/2014/main" id="{C96F5980-238B-4005-B8FA-A735D7084C51}"/>
                </a:ext>
              </a:extLst>
            </p:cNvPr>
            <p:cNvSpPr/>
            <p:nvPr/>
          </p:nvSpPr>
          <p:spPr>
            <a:xfrm>
              <a:off x="-1037921" y="3301732"/>
              <a:ext cx="1738120" cy="1738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32">
              <a:extLst>
                <a:ext uri="{FF2B5EF4-FFF2-40B4-BE49-F238E27FC236}">
                  <a16:creationId xmlns:a16="http://schemas.microsoft.com/office/drawing/2014/main" id="{444015D8-B7CC-4B8E-8F57-0E64F0D46213}"/>
                </a:ext>
              </a:extLst>
            </p:cNvPr>
            <p:cNvSpPr/>
            <p:nvPr/>
          </p:nvSpPr>
          <p:spPr>
            <a:xfrm>
              <a:off x="-344329" y="3995324"/>
              <a:ext cx="350936" cy="3509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Group 4">
            <a:extLst>
              <a:ext uri="{FF2B5EF4-FFF2-40B4-BE49-F238E27FC236}">
                <a16:creationId xmlns:a16="http://schemas.microsoft.com/office/drawing/2014/main" id="{9DE51394-201E-4654-90A9-74BB021CF855}"/>
              </a:ext>
            </a:extLst>
          </p:cNvPr>
          <p:cNvGrpSpPr>
            <a:grpSpLocks noChangeAspect="1"/>
          </p:cNvGrpSpPr>
          <p:nvPr/>
        </p:nvGrpSpPr>
        <p:grpSpPr bwMode="auto">
          <a:xfrm>
            <a:off x="8309046" y="4409744"/>
            <a:ext cx="2074160" cy="1008393"/>
            <a:chOff x="5290" y="2833"/>
            <a:chExt cx="1193" cy="580"/>
          </a:xfrm>
        </p:grpSpPr>
        <p:sp>
          <p:nvSpPr>
            <p:cNvPr id="11" name="Freeform 5">
              <a:extLst>
                <a:ext uri="{FF2B5EF4-FFF2-40B4-BE49-F238E27FC236}">
                  <a16:creationId xmlns:a16="http://schemas.microsoft.com/office/drawing/2014/main" id="{7735DA97-6867-407F-941E-A8E63AB5909F}"/>
                </a:ext>
              </a:extLst>
            </p:cNvPr>
            <p:cNvSpPr>
              <a:spLocks/>
            </p:cNvSpPr>
            <p:nvPr/>
          </p:nvSpPr>
          <p:spPr bwMode="auto">
            <a:xfrm>
              <a:off x="5290" y="2833"/>
              <a:ext cx="69" cy="69"/>
            </a:xfrm>
            <a:custGeom>
              <a:avLst/>
              <a:gdLst>
                <a:gd name="T0" fmla="*/ 153 w 153"/>
                <a:gd name="T1" fmla="*/ 76 h 152"/>
                <a:gd name="T2" fmla="*/ 153 w 153"/>
                <a:gd name="T3" fmla="*/ 76 h 152"/>
                <a:gd name="T4" fmla="*/ 77 w 153"/>
                <a:gd name="T5" fmla="*/ 152 h 152"/>
                <a:gd name="T6" fmla="*/ 0 w 153"/>
                <a:gd name="T7" fmla="*/ 76 h 152"/>
                <a:gd name="T8" fmla="*/ 77 w 153"/>
                <a:gd name="T9" fmla="*/ 0 h 152"/>
                <a:gd name="T10" fmla="*/ 153 w 153"/>
                <a:gd name="T11" fmla="*/ 76 h 152"/>
                <a:gd name="T12" fmla="*/ 153 w 153"/>
                <a:gd name="T13" fmla="*/ 76 h 152"/>
              </a:gdLst>
              <a:ahLst/>
              <a:cxnLst>
                <a:cxn ang="0">
                  <a:pos x="T0" y="T1"/>
                </a:cxn>
                <a:cxn ang="0">
                  <a:pos x="T2" y="T3"/>
                </a:cxn>
                <a:cxn ang="0">
                  <a:pos x="T4" y="T5"/>
                </a:cxn>
                <a:cxn ang="0">
                  <a:pos x="T6" y="T7"/>
                </a:cxn>
                <a:cxn ang="0">
                  <a:pos x="T8" y="T9"/>
                </a:cxn>
                <a:cxn ang="0">
                  <a:pos x="T10" y="T11"/>
                </a:cxn>
                <a:cxn ang="0">
                  <a:pos x="T12" y="T13"/>
                </a:cxn>
              </a:cxnLst>
              <a:rect l="0" t="0" r="r" b="b"/>
              <a:pathLst>
                <a:path w="153" h="152">
                  <a:moveTo>
                    <a:pt x="153" y="76"/>
                  </a:moveTo>
                  <a:lnTo>
                    <a:pt x="153" y="76"/>
                  </a:lnTo>
                  <a:cubicBezTo>
                    <a:pt x="153" y="118"/>
                    <a:pt x="119" y="152"/>
                    <a:pt x="77" y="152"/>
                  </a:cubicBezTo>
                  <a:cubicBezTo>
                    <a:pt x="34" y="152"/>
                    <a:pt x="0" y="118"/>
                    <a:pt x="0" y="76"/>
                  </a:cubicBezTo>
                  <a:cubicBezTo>
                    <a:pt x="0" y="33"/>
                    <a:pt x="34" y="0"/>
                    <a:pt x="77" y="0"/>
                  </a:cubicBezTo>
                  <a:cubicBezTo>
                    <a:pt x="119" y="0"/>
                    <a:pt x="153" y="33"/>
                    <a:pt x="153" y="76"/>
                  </a:cubicBezTo>
                  <a:lnTo>
                    <a:pt x="153"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6">
              <a:extLst>
                <a:ext uri="{FF2B5EF4-FFF2-40B4-BE49-F238E27FC236}">
                  <a16:creationId xmlns:a16="http://schemas.microsoft.com/office/drawing/2014/main" id="{0EA15674-6EE2-4B86-BA42-E3971F36AC40}"/>
                </a:ext>
              </a:extLst>
            </p:cNvPr>
            <p:cNvSpPr>
              <a:spLocks/>
            </p:cNvSpPr>
            <p:nvPr/>
          </p:nvSpPr>
          <p:spPr bwMode="auto">
            <a:xfrm>
              <a:off x="5290" y="2935"/>
              <a:ext cx="69" cy="69"/>
            </a:xfrm>
            <a:custGeom>
              <a:avLst/>
              <a:gdLst>
                <a:gd name="T0" fmla="*/ 153 w 153"/>
                <a:gd name="T1" fmla="*/ 76 h 153"/>
                <a:gd name="T2" fmla="*/ 153 w 153"/>
                <a:gd name="T3" fmla="*/ 76 h 153"/>
                <a:gd name="T4" fmla="*/ 77 w 153"/>
                <a:gd name="T5" fmla="*/ 153 h 153"/>
                <a:gd name="T6" fmla="*/ 0 w 153"/>
                <a:gd name="T7" fmla="*/ 76 h 153"/>
                <a:gd name="T8" fmla="*/ 77 w 153"/>
                <a:gd name="T9" fmla="*/ 0 h 153"/>
                <a:gd name="T10" fmla="*/ 153 w 153"/>
                <a:gd name="T11" fmla="*/ 76 h 153"/>
                <a:gd name="T12" fmla="*/ 153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6"/>
                  </a:moveTo>
                  <a:lnTo>
                    <a:pt x="153" y="76"/>
                  </a:lnTo>
                  <a:cubicBezTo>
                    <a:pt x="153" y="119"/>
                    <a:pt x="119" y="153"/>
                    <a:pt x="77" y="153"/>
                  </a:cubicBezTo>
                  <a:cubicBezTo>
                    <a:pt x="34" y="153"/>
                    <a:pt x="0" y="119"/>
                    <a:pt x="0" y="76"/>
                  </a:cubicBezTo>
                  <a:cubicBezTo>
                    <a:pt x="0" y="34"/>
                    <a:pt x="34" y="0"/>
                    <a:pt x="77" y="0"/>
                  </a:cubicBezTo>
                  <a:cubicBezTo>
                    <a:pt x="119" y="0"/>
                    <a:pt x="153" y="34"/>
                    <a:pt x="153" y="76"/>
                  </a:cubicBezTo>
                  <a:lnTo>
                    <a:pt x="153"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7">
              <a:extLst>
                <a:ext uri="{FF2B5EF4-FFF2-40B4-BE49-F238E27FC236}">
                  <a16:creationId xmlns:a16="http://schemas.microsoft.com/office/drawing/2014/main" id="{1BA6F479-9835-40AE-BB70-07A826F6EE93}"/>
                </a:ext>
              </a:extLst>
            </p:cNvPr>
            <p:cNvSpPr>
              <a:spLocks/>
            </p:cNvSpPr>
            <p:nvPr/>
          </p:nvSpPr>
          <p:spPr bwMode="auto">
            <a:xfrm>
              <a:off x="5290" y="3037"/>
              <a:ext cx="69" cy="69"/>
            </a:xfrm>
            <a:custGeom>
              <a:avLst/>
              <a:gdLst>
                <a:gd name="T0" fmla="*/ 153 w 153"/>
                <a:gd name="T1" fmla="*/ 77 h 154"/>
                <a:gd name="T2" fmla="*/ 153 w 153"/>
                <a:gd name="T3" fmla="*/ 77 h 154"/>
                <a:gd name="T4" fmla="*/ 77 w 153"/>
                <a:gd name="T5" fmla="*/ 154 h 154"/>
                <a:gd name="T6" fmla="*/ 0 w 153"/>
                <a:gd name="T7" fmla="*/ 77 h 154"/>
                <a:gd name="T8" fmla="*/ 77 w 153"/>
                <a:gd name="T9" fmla="*/ 0 h 154"/>
                <a:gd name="T10" fmla="*/ 153 w 153"/>
                <a:gd name="T11" fmla="*/ 77 h 154"/>
                <a:gd name="T12" fmla="*/ 153 w 153"/>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3" h="154">
                  <a:moveTo>
                    <a:pt x="153" y="77"/>
                  </a:moveTo>
                  <a:lnTo>
                    <a:pt x="153" y="77"/>
                  </a:lnTo>
                  <a:cubicBezTo>
                    <a:pt x="153" y="120"/>
                    <a:pt x="119" y="154"/>
                    <a:pt x="77" y="154"/>
                  </a:cubicBezTo>
                  <a:cubicBezTo>
                    <a:pt x="34" y="154"/>
                    <a:pt x="0" y="120"/>
                    <a:pt x="0" y="77"/>
                  </a:cubicBezTo>
                  <a:cubicBezTo>
                    <a:pt x="0" y="35"/>
                    <a:pt x="34" y="0"/>
                    <a:pt x="77" y="0"/>
                  </a:cubicBezTo>
                  <a:cubicBezTo>
                    <a:pt x="119" y="0"/>
                    <a:pt x="153" y="35"/>
                    <a:pt x="153" y="77"/>
                  </a:cubicBezTo>
                  <a:lnTo>
                    <a:pt x="153"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8">
              <a:extLst>
                <a:ext uri="{FF2B5EF4-FFF2-40B4-BE49-F238E27FC236}">
                  <a16:creationId xmlns:a16="http://schemas.microsoft.com/office/drawing/2014/main" id="{36630462-46FB-4F32-8794-4A0B667D517D}"/>
                </a:ext>
              </a:extLst>
            </p:cNvPr>
            <p:cNvSpPr>
              <a:spLocks/>
            </p:cNvSpPr>
            <p:nvPr/>
          </p:nvSpPr>
          <p:spPr bwMode="auto">
            <a:xfrm>
              <a:off x="5290" y="3139"/>
              <a:ext cx="69" cy="69"/>
            </a:xfrm>
            <a:custGeom>
              <a:avLst/>
              <a:gdLst>
                <a:gd name="T0" fmla="*/ 153 w 153"/>
                <a:gd name="T1" fmla="*/ 77 h 153"/>
                <a:gd name="T2" fmla="*/ 153 w 153"/>
                <a:gd name="T3" fmla="*/ 77 h 153"/>
                <a:gd name="T4" fmla="*/ 77 w 153"/>
                <a:gd name="T5" fmla="*/ 153 h 153"/>
                <a:gd name="T6" fmla="*/ 0 w 153"/>
                <a:gd name="T7" fmla="*/ 77 h 153"/>
                <a:gd name="T8" fmla="*/ 77 w 153"/>
                <a:gd name="T9" fmla="*/ 0 h 153"/>
                <a:gd name="T10" fmla="*/ 153 w 153"/>
                <a:gd name="T11" fmla="*/ 77 h 153"/>
                <a:gd name="T12" fmla="*/ 153 w 153"/>
                <a:gd name="T13" fmla="*/ 77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7"/>
                  </a:moveTo>
                  <a:lnTo>
                    <a:pt x="153" y="77"/>
                  </a:lnTo>
                  <a:cubicBezTo>
                    <a:pt x="153" y="119"/>
                    <a:pt x="119" y="153"/>
                    <a:pt x="77" y="153"/>
                  </a:cubicBezTo>
                  <a:cubicBezTo>
                    <a:pt x="34" y="153"/>
                    <a:pt x="0" y="119"/>
                    <a:pt x="0" y="77"/>
                  </a:cubicBezTo>
                  <a:cubicBezTo>
                    <a:pt x="0" y="34"/>
                    <a:pt x="34" y="0"/>
                    <a:pt x="77" y="0"/>
                  </a:cubicBezTo>
                  <a:cubicBezTo>
                    <a:pt x="119" y="0"/>
                    <a:pt x="153" y="34"/>
                    <a:pt x="153" y="77"/>
                  </a:cubicBezTo>
                  <a:lnTo>
                    <a:pt x="153"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9">
              <a:extLst>
                <a:ext uri="{FF2B5EF4-FFF2-40B4-BE49-F238E27FC236}">
                  <a16:creationId xmlns:a16="http://schemas.microsoft.com/office/drawing/2014/main" id="{446FF219-3204-4291-8A2A-49BBA9BCAC08}"/>
                </a:ext>
              </a:extLst>
            </p:cNvPr>
            <p:cNvSpPr>
              <a:spLocks/>
            </p:cNvSpPr>
            <p:nvPr/>
          </p:nvSpPr>
          <p:spPr bwMode="auto">
            <a:xfrm>
              <a:off x="5290" y="3241"/>
              <a:ext cx="69" cy="70"/>
            </a:xfrm>
            <a:custGeom>
              <a:avLst/>
              <a:gdLst>
                <a:gd name="T0" fmla="*/ 153 w 153"/>
                <a:gd name="T1" fmla="*/ 76 h 153"/>
                <a:gd name="T2" fmla="*/ 153 w 153"/>
                <a:gd name="T3" fmla="*/ 76 h 153"/>
                <a:gd name="T4" fmla="*/ 77 w 153"/>
                <a:gd name="T5" fmla="*/ 153 h 153"/>
                <a:gd name="T6" fmla="*/ 0 w 153"/>
                <a:gd name="T7" fmla="*/ 76 h 153"/>
                <a:gd name="T8" fmla="*/ 77 w 153"/>
                <a:gd name="T9" fmla="*/ 0 h 153"/>
                <a:gd name="T10" fmla="*/ 153 w 153"/>
                <a:gd name="T11" fmla="*/ 76 h 153"/>
                <a:gd name="T12" fmla="*/ 153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6"/>
                  </a:moveTo>
                  <a:lnTo>
                    <a:pt x="153" y="76"/>
                  </a:lnTo>
                  <a:cubicBezTo>
                    <a:pt x="153" y="119"/>
                    <a:pt x="119" y="153"/>
                    <a:pt x="77" y="153"/>
                  </a:cubicBezTo>
                  <a:cubicBezTo>
                    <a:pt x="34" y="153"/>
                    <a:pt x="0" y="119"/>
                    <a:pt x="0" y="76"/>
                  </a:cubicBezTo>
                  <a:cubicBezTo>
                    <a:pt x="0" y="34"/>
                    <a:pt x="34" y="0"/>
                    <a:pt x="77" y="0"/>
                  </a:cubicBezTo>
                  <a:cubicBezTo>
                    <a:pt x="119" y="0"/>
                    <a:pt x="153" y="34"/>
                    <a:pt x="153" y="76"/>
                  </a:cubicBezTo>
                  <a:lnTo>
                    <a:pt x="153"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0">
              <a:extLst>
                <a:ext uri="{FF2B5EF4-FFF2-40B4-BE49-F238E27FC236}">
                  <a16:creationId xmlns:a16="http://schemas.microsoft.com/office/drawing/2014/main" id="{7EE66BCE-497B-4CDB-94A6-F13F85B624CA}"/>
                </a:ext>
              </a:extLst>
            </p:cNvPr>
            <p:cNvSpPr>
              <a:spLocks/>
            </p:cNvSpPr>
            <p:nvPr/>
          </p:nvSpPr>
          <p:spPr bwMode="auto">
            <a:xfrm>
              <a:off x="5589" y="2935"/>
              <a:ext cx="69" cy="69"/>
            </a:xfrm>
            <a:custGeom>
              <a:avLst/>
              <a:gdLst>
                <a:gd name="T0" fmla="*/ 153 w 153"/>
                <a:gd name="T1" fmla="*/ 76 h 153"/>
                <a:gd name="T2" fmla="*/ 153 w 153"/>
                <a:gd name="T3" fmla="*/ 76 h 153"/>
                <a:gd name="T4" fmla="*/ 76 w 153"/>
                <a:gd name="T5" fmla="*/ 153 h 153"/>
                <a:gd name="T6" fmla="*/ 0 w 153"/>
                <a:gd name="T7" fmla="*/ 76 h 153"/>
                <a:gd name="T8" fmla="*/ 76 w 153"/>
                <a:gd name="T9" fmla="*/ 0 h 153"/>
                <a:gd name="T10" fmla="*/ 153 w 153"/>
                <a:gd name="T11" fmla="*/ 76 h 153"/>
                <a:gd name="T12" fmla="*/ 153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6"/>
                  </a:moveTo>
                  <a:lnTo>
                    <a:pt x="153" y="76"/>
                  </a:lnTo>
                  <a:cubicBezTo>
                    <a:pt x="153" y="119"/>
                    <a:pt x="119" y="153"/>
                    <a:pt x="76" y="153"/>
                  </a:cubicBezTo>
                  <a:cubicBezTo>
                    <a:pt x="34" y="153"/>
                    <a:pt x="0" y="119"/>
                    <a:pt x="0" y="76"/>
                  </a:cubicBezTo>
                  <a:cubicBezTo>
                    <a:pt x="0" y="34"/>
                    <a:pt x="34" y="0"/>
                    <a:pt x="76" y="0"/>
                  </a:cubicBezTo>
                  <a:cubicBezTo>
                    <a:pt x="119" y="0"/>
                    <a:pt x="153" y="34"/>
                    <a:pt x="153" y="76"/>
                  </a:cubicBezTo>
                  <a:lnTo>
                    <a:pt x="153"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1">
              <a:extLst>
                <a:ext uri="{FF2B5EF4-FFF2-40B4-BE49-F238E27FC236}">
                  <a16:creationId xmlns:a16="http://schemas.microsoft.com/office/drawing/2014/main" id="{C667C134-06D6-4E83-AAFF-E9A48C9F7C2E}"/>
                </a:ext>
              </a:extLst>
            </p:cNvPr>
            <p:cNvSpPr>
              <a:spLocks/>
            </p:cNvSpPr>
            <p:nvPr/>
          </p:nvSpPr>
          <p:spPr bwMode="auto">
            <a:xfrm>
              <a:off x="5589" y="3037"/>
              <a:ext cx="69" cy="69"/>
            </a:xfrm>
            <a:custGeom>
              <a:avLst/>
              <a:gdLst>
                <a:gd name="T0" fmla="*/ 153 w 153"/>
                <a:gd name="T1" fmla="*/ 77 h 154"/>
                <a:gd name="T2" fmla="*/ 153 w 153"/>
                <a:gd name="T3" fmla="*/ 77 h 154"/>
                <a:gd name="T4" fmla="*/ 76 w 153"/>
                <a:gd name="T5" fmla="*/ 154 h 154"/>
                <a:gd name="T6" fmla="*/ 0 w 153"/>
                <a:gd name="T7" fmla="*/ 77 h 154"/>
                <a:gd name="T8" fmla="*/ 76 w 153"/>
                <a:gd name="T9" fmla="*/ 0 h 154"/>
                <a:gd name="T10" fmla="*/ 153 w 153"/>
                <a:gd name="T11" fmla="*/ 77 h 154"/>
                <a:gd name="T12" fmla="*/ 153 w 153"/>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3" h="154">
                  <a:moveTo>
                    <a:pt x="153" y="77"/>
                  </a:moveTo>
                  <a:lnTo>
                    <a:pt x="153" y="77"/>
                  </a:lnTo>
                  <a:cubicBezTo>
                    <a:pt x="153" y="120"/>
                    <a:pt x="119" y="154"/>
                    <a:pt x="76" y="154"/>
                  </a:cubicBezTo>
                  <a:cubicBezTo>
                    <a:pt x="34" y="154"/>
                    <a:pt x="0" y="120"/>
                    <a:pt x="0" y="77"/>
                  </a:cubicBezTo>
                  <a:cubicBezTo>
                    <a:pt x="0" y="35"/>
                    <a:pt x="34" y="0"/>
                    <a:pt x="76" y="0"/>
                  </a:cubicBezTo>
                  <a:cubicBezTo>
                    <a:pt x="119" y="0"/>
                    <a:pt x="153" y="35"/>
                    <a:pt x="153" y="77"/>
                  </a:cubicBezTo>
                  <a:lnTo>
                    <a:pt x="153"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2">
              <a:extLst>
                <a:ext uri="{FF2B5EF4-FFF2-40B4-BE49-F238E27FC236}">
                  <a16:creationId xmlns:a16="http://schemas.microsoft.com/office/drawing/2014/main" id="{55BBDBF9-53A6-45A5-975F-4E0BDBF13D4F}"/>
                </a:ext>
              </a:extLst>
            </p:cNvPr>
            <p:cNvSpPr>
              <a:spLocks/>
            </p:cNvSpPr>
            <p:nvPr/>
          </p:nvSpPr>
          <p:spPr bwMode="auto">
            <a:xfrm>
              <a:off x="5589" y="3139"/>
              <a:ext cx="69" cy="69"/>
            </a:xfrm>
            <a:custGeom>
              <a:avLst/>
              <a:gdLst>
                <a:gd name="T0" fmla="*/ 153 w 153"/>
                <a:gd name="T1" fmla="*/ 77 h 153"/>
                <a:gd name="T2" fmla="*/ 153 w 153"/>
                <a:gd name="T3" fmla="*/ 77 h 153"/>
                <a:gd name="T4" fmla="*/ 76 w 153"/>
                <a:gd name="T5" fmla="*/ 153 h 153"/>
                <a:gd name="T6" fmla="*/ 0 w 153"/>
                <a:gd name="T7" fmla="*/ 77 h 153"/>
                <a:gd name="T8" fmla="*/ 76 w 153"/>
                <a:gd name="T9" fmla="*/ 0 h 153"/>
                <a:gd name="T10" fmla="*/ 153 w 153"/>
                <a:gd name="T11" fmla="*/ 77 h 153"/>
                <a:gd name="T12" fmla="*/ 153 w 153"/>
                <a:gd name="T13" fmla="*/ 77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7"/>
                  </a:moveTo>
                  <a:lnTo>
                    <a:pt x="153" y="77"/>
                  </a:lnTo>
                  <a:cubicBezTo>
                    <a:pt x="153" y="119"/>
                    <a:pt x="119" y="153"/>
                    <a:pt x="76" y="153"/>
                  </a:cubicBezTo>
                  <a:cubicBezTo>
                    <a:pt x="34" y="153"/>
                    <a:pt x="0" y="119"/>
                    <a:pt x="0" y="77"/>
                  </a:cubicBezTo>
                  <a:cubicBezTo>
                    <a:pt x="0" y="34"/>
                    <a:pt x="34" y="0"/>
                    <a:pt x="76" y="0"/>
                  </a:cubicBezTo>
                  <a:cubicBezTo>
                    <a:pt x="119" y="0"/>
                    <a:pt x="153" y="34"/>
                    <a:pt x="153" y="77"/>
                  </a:cubicBezTo>
                  <a:lnTo>
                    <a:pt x="153"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3">
              <a:extLst>
                <a:ext uri="{FF2B5EF4-FFF2-40B4-BE49-F238E27FC236}">
                  <a16:creationId xmlns:a16="http://schemas.microsoft.com/office/drawing/2014/main" id="{282FE8EB-066D-4943-BAAF-41BBD86D6714}"/>
                </a:ext>
              </a:extLst>
            </p:cNvPr>
            <p:cNvSpPr>
              <a:spLocks/>
            </p:cNvSpPr>
            <p:nvPr/>
          </p:nvSpPr>
          <p:spPr bwMode="auto">
            <a:xfrm>
              <a:off x="5589" y="3241"/>
              <a:ext cx="69" cy="70"/>
            </a:xfrm>
            <a:custGeom>
              <a:avLst/>
              <a:gdLst>
                <a:gd name="T0" fmla="*/ 153 w 153"/>
                <a:gd name="T1" fmla="*/ 76 h 153"/>
                <a:gd name="T2" fmla="*/ 153 w 153"/>
                <a:gd name="T3" fmla="*/ 76 h 153"/>
                <a:gd name="T4" fmla="*/ 76 w 153"/>
                <a:gd name="T5" fmla="*/ 153 h 153"/>
                <a:gd name="T6" fmla="*/ 0 w 153"/>
                <a:gd name="T7" fmla="*/ 76 h 153"/>
                <a:gd name="T8" fmla="*/ 76 w 153"/>
                <a:gd name="T9" fmla="*/ 0 h 153"/>
                <a:gd name="T10" fmla="*/ 153 w 153"/>
                <a:gd name="T11" fmla="*/ 76 h 153"/>
                <a:gd name="T12" fmla="*/ 153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153" y="76"/>
                  </a:moveTo>
                  <a:lnTo>
                    <a:pt x="153" y="76"/>
                  </a:lnTo>
                  <a:cubicBezTo>
                    <a:pt x="153" y="119"/>
                    <a:pt x="119" y="153"/>
                    <a:pt x="76" y="153"/>
                  </a:cubicBezTo>
                  <a:cubicBezTo>
                    <a:pt x="34" y="153"/>
                    <a:pt x="0" y="119"/>
                    <a:pt x="0" y="76"/>
                  </a:cubicBezTo>
                  <a:cubicBezTo>
                    <a:pt x="0" y="34"/>
                    <a:pt x="34" y="0"/>
                    <a:pt x="76" y="0"/>
                  </a:cubicBezTo>
                  <a:cubicBezTo>
                    <a:pt x="119" y="0"/>
                    <a:pt x="153" y="34"/>
                    <a:pt x="153" y="76"/>
                  </a:cubicBezTo>
                  <a:lnTo>
                    <a:pt x="153"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4">
              <a:extLst>
                <a:ext uri="{FF2B5EF4-FFF2-40B4-BE49-F238E27FC236}">
                  <a16:creationId xmlns:a16="http://schemas.microsoft.com/office/drawing/2014/main" id="{F2647238-ED35-4833-91C6-C1033BB980F0}"/>
                </a:ext>
              </a:extLst>
            </p:cNvPr>
            <p:cNvSpPr>
              <a:spLocks/>
            </p:cNvSpPr>
            <p:nvPr/>
          </p:nvSpPr>
          <p:spPr bwMode="auto">
            <a:xfrm>
              <a:off x="5848" y="2935"/>
              <a:ext cx="70" cy="69"/>
            </a:xfrm>
            <a:custGeom>
              <a:avLst/>
              <a:gdLst>
                <a:gd name="T0" fmla="*/ 154 w 154"/>
                <a:gd name="T1" fmla="*/ 76 h 153"/>
                <a:gd name="T2" fmla="*/ 154 w 154"/>
                <a:gd name="T3" fmla="*/ 76 h 153"/>
                <a:gd name="T4" fmla="*/ 77 w 154"/>
                <a:gd name="T5" fmla="*/ 153 h 153"/>
                <a:gd name="T6" fmla="*/ 0 w 154"/>
                <a:gd name="T7" fmla="*/ 76 h 153"/>
                <a:gd name="T8" fmla="*/ 77 w 154"/>
                <a:gd name="T9" fmla="*/ 0 h 153"/>
                <a:gd name="T10" fmla="*/ 154 w 154"/>
                <a:gd name="T11" fmla="*/ 76 h 153"/>
                <a:gd name="T12" fmla="*/ 154 w 154"/>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6"/>
                  </a:moveTo>
                  <a:lnTo>
                    <a:pt x="154" y="76"/>
                  </a:lnTo>
                  <a:cubicBezTo>
                    <a:pt x="154" y="119"/>
                    <a:pt x="119" y="153"/>
                    <a:pt x="77" y="153"/>
                  </a:cubicBezTo>
                  <a:cubicBezTo>
                    <a:pt x="35" y="153"/>
                    <a:pt x="0" y="119"/>
                    <a:pt x="0" y="76"/>
                  </a:cubicBezTo>
                  <a:cubicBezTo>
                    <a:pt x="0" y="34"/>
                    <a:pt x="35" y="0"/>
                    <a:pt x="77" y="0"/>
                  </a:cubicBezTo>
                  <a:cubicBezTo>
                    <a:pt x="119" y="0"/>
                    <a:pt x="154" y="34"/>
                    <a:pt x="154" y="76"/>
                  </a:cubicBezTo>
                  <a:lnTo>
                    <a:pt x="154"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5">
              <a:extLst>
                <a:ext uri="{FF2B5EF4-FFF2-40B4-BE49-F238E27FC236}">
                  <a16:creationId xmlns:a16="http://schemas.microsoft.com/office/drawing/2014/main" id="{818D0E12-F5B1-4CA6-91B2-9B73C7B69BA0}"/>
                </a:ext>
              </a:extLst>
            </p:cNvPr>
            <p:cNvSpPr>
              <a:spLocks/>
            </p:cNvSpPr>
            <p:nvPr/>
          </p:nvSpPr>
          <p:spPr bwMode="auto">
            <a:xfrm>
              <a:off x="5848" y="3037"/>
              <a:ext cx="70" cy="69"/>
            </a:xfrm>
            <a:custGeom>
              <a:avLst/>
              <a:gdLst>
                <a:gd name="T0" fmla="*/ 154 w 154"/>
                <a:gd name="T1" fmla="*/ 77 h 154"/>
                <a:gd name="T2" fmla="*/ 154 w 154"/>
                <a:gd name="T3" fmla="*/ 77 h 154"/>
                <a:gd name="T4" fmla="*/ 77 w 154"/>
                <a:gd name="T5" fmla="*/ 154 h 154"/>
                <a:gd name="T6" fmla="*/ 0 w 154"/>
                <a:gd name="T7" fmla="*/ 77 h 154"/>
                <a:gd name="T8" fmla="*/ 77 w 154"/>
                <a:gd name="T9" fmla="*/ 0 h 154"/>
                <a:gd name="T10" fmla="*/ 154 w 154"/>
                <a:gd name="T11" fmla="*/ 77 h 154"/>
                <a:gd name="T12" fmla="*/ 154 w 154"/>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4" h="154">
                  <a:moveTo>
                    <a:pt x="154" y="77"/>
                  </a:moveTo>
                  <a:lnTo>
                    <a:pt x="154" y="77"/>
                  </a:lnTo>
                  <a:cubicBezTo>
                    <a:pt x="154" y="120"/>
                    <a:pt x="119" y="154"/>
                    <a:pt x="77" y="154"/>
                  </a:cubicBezTo>
                  <a:cubicBezTo>
                    <a:pt x="35" y="154"/>
                    <a:pt x="0" y="120"/>
                    <a:pt x="0" y="77"/>
                  </a:cubicBezTo>
                  <a:cubicBezTo>
                    <a:pt x="0" y="35"/>
                    <a:pt x="35" y="0"/>
                    <a:pt x="77" y="0"/>
                  </a:cubicBezTo>
                  <a:cubicBezTo>
                    <a:pt x="119" y="0"/>
                    <a:pt x="154" y="35"/>
                    <a:pt x="154" y="77"/>
                  </a:cubicBezTo>
                  <a:lnTo>
                    <a:pt x="154"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6">
              <a:extLst>
                <a:ext uri="{FF2B5EF4-FFF2-40B4-BE49-F238E27FC236}">
                  <a16:creationId xmlns:a16="http://schemas.microsoft.com/office/drawing/2014/main" id="{C37E4D41-A12A-456A-835A-2CF42B7B417B}"/>
                </a:ext>
              </a:extLst>
            </p:cNvPr>
            <p:cNvSpPr>
              <a:spLocks/>
            </p:cNvSpPr>
            <p:nvPr/>
          </p:nvSpPr>
          <p:spPr bwMode="auto">
            <a:xfrm>
              <a:off x="5848" y="3139"/>
              <a:ext cx="70" cy="69"/>
            </a:xfrm>
            <a:custGeom>
              <a:avLst/>
              <a:gdLst>
                <a:gd name="T0" fmla="*/ 154 w 154"/>
                <a:gd name="T1" fmla="*/ 77 h 153"/>
                <a:gd name="T2" fmla="*/ 154 w 154"/>
                <a:gd name="T3" fmla="*/ 77 h 153"/>
                <a:gd name="T4" fmla="*/ 77 w 154"/>
                <a:gd name="T5" fmla="*/ 153 h 153"/>
                <a:gd name="T6" fmla="*/ 0 w 154"/>
                <a:gd name="T7" fmla="*/ 77 h 153"/>
                <a:gd name="T8" fmla="*/ 77 w 154"/>
                <a:gd name="T9" fmla="*/ 0 h 153"/>
                <a:gd name="T10" fmla="*/ 154 w 154"/>
                <a:gd name="T11" fmla="*/ 77 h 153"/>
                <a:gd name="T12" fmla="*/ 154 w 154"/>
                <a:gd name="T13" fmla="*/ 77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7"/>
                  </a:moveTo>
                  <a:lnTo>
                    <a:pt x="154" y="77"/>
                  </a:lnTo>
                  <a:cubicBezTo>
                    <a:pt x="154" y="119"/>
                    <a:pt x="119" y="153"/>
                    <a:pt x="77" y="153"/>
                  </a:cubicBezTo>
                  <a:cubicBezTo>
                    <a:pt x="35" y="153"/>
                    <a:pt x="0" y="119"/>
                    <a:pt x="0" y="77"/>
                  </a:cubicBezTo>
                  <a:cubicBezTo>
                    <a:pt x="0" y="34"/>
                    <a:pt x="35" y="0"/>
                    <a:pt x="77" y="0"/>
                  </a:cubicBezTo>
                  <a:cubicBezTo>
                    <a:pt x="119" y="0"/>
                    <a:pt x="154" y="34"/>
                    <a:pt x="154" y="77"/>
                  </a:cubicBezTo>
                  <a:lnTo>
                    <a:pt x="154"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7">
              <a:extLst>
                <a:ext uri="{FF2B5EF4-FFF2-40B4-BE49-F238E27FC236}">
                  <a16:creationId xmlns:a16="http://schemas.microsoft.com/office/drawing/2014/main" id="{E209AAF3-EB53-46A3-94C9-A4445BA93F2D}"/>
                </a:ext>
              </a:extLst>
            </p:cNvPr>
            <p:cNvSpPr>
              <a:spLocks/>
            </p:cNvSpPr>
            <p:nvPr/>
          </p:nvSpPr>
          <p:spPr bwMode="auto">
            <a:xfrm>
              <a:off x="5848" y="3241"/>
              <a:ext cx="70" cy="70"/>
            </a:xfrm>
            <a:custGeom>
              <a:avLst/>
              <a:gdLst>
                <a:gd name="T0" fmla="*/ 154 w 154"/>
                <a:gd name="T1" fmla="*/ 76 h 153"/>
                <a:gd name="T2" fmla="*/ 154 w 154"/>
                <a:gd name="T3" fmla="*/ 76 h 153"/>
                <a:gd name="T4" fmla="*/ 77 w 154"/>
                <a:gd name="T5" fmla="*/ 153 h 153"/>
                <a:gd name="T6" fmla="*/ 0 w 154"/>
                <a:gd name="T7" fmla="*/ 76 h 153"/>
                <a:gd name="T8" fmla="*/ 77 w 154"/>
                <a:gd name="T9" fmla="*/ 0 h 153"/>
                <a:gd name="T10" fmla="*/ 154 w 154"/>
                <a:gd name="T11" fmla="*/ 76 h 153"/>
                <a:gd name="T12" fmla="*/ 154 w 154"/>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6"/>
                  </a:moveTo>
                  <a:lnTo>
                    <a:pt x="154" y="76"/>
                  </a:lnTo>
                  <a:cubicBezTo>
                    <a:pt x="154" y="119"/>
                    <a:pt x="119" y="153"/>
                    <a:pt x="77" y="153"/>
                  </a:cubicBezTo>
                  <a:cubicBezTo>
                    <a:pt x="35" y="153"/>
                    <a:pt x="0" y="119"/>
                    <a:pt x="0" y="76"/>
                  </a:cubicBezTo>
                  <a:cubicBezTo>
                    <a:pt x="0" y="34"/>
                    <a:pt x="35" y="0"/>
                    <a:pt x="77" y="0"/>
                  </a:cubicBezTo>
                  <a:cubicBezTo>
                    <a:pt x="119" y="0"/>
                    <a:pt x="154" y="34"/>
                    <a:pt x="154" y="76"/>
                  </a:cubicBezTo>
                  <a:lnTo>
                    <a:pt x="154"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a:extLst>
                <a:ext uri="{FF2B5EF4-FFF2-40B4-BE49-F238E27FC236}">
                  <a16:creationId xmlns:a16="http://schemas.microsoft.com/office/drawing/2014/main" id="{3FD8D269-C3B4-4350-9989-977D10DCF897}"/>
                </a:ext>
              </a:extLst>
            </p:cNvPr>
            <p:cNvSpPr>
              <a:spLocks/>
            </p:cNvSpPr>
            <p:nvPr/>
          </p:nvSpPr>
          <p:spPr bwMode="auto">
            <a:xfrm>
              <a:off x="6109" y="2935"/>
              <a:ext cx="70" cy="69"/>
            </a:xfrm>
            <a:custGeom>
              <a:avLst/>
              <a:gdLst>
                <a:gd name="T0" fmla="*/ 154 w 154"/>
                <a:gd name="T1" fmla="*/ 76 h 153"/>
                <a:gd name="T2" fmla="*/ 154 w 154"/>
                <a:gd name="T3" fmla="*/ 76 h 153"/>
                <a:gd name="T4" fmla="*/ 77 w 154"/>
                <a:gd name="T5" fmla="*/ 153 h 153"/>
                <a:gd name="T6" fmla="*/ 0 w 154"/>
                <a:gd name="T7" fmla="*/ 76 h 153"/>
                <a:gd name="T8" fmla="*/ 77 w 154"/>
                <a:gd name="T9" fmla="*/ 0 h 153"/>
                <a:gd name="T10" fmla="*/ 154 w 154"/>
                <a:gd name="T11" fmla="*/ 76 h 153"/>
                <a:gd name="T12" fmla="*/ 154 w 154"/>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6"/>
                  </a:moveTo>
                  <a:lnTo>
                    <a:pt x="154" y="76"/>
                  </a:lnTo>
                  <a:cubicBezTo>
                    <a:pt x="154" y="119"/>
                    <a:pt x="119" y="153"/>
                    <a:pt x="77" y="153"/>
                  </a:cubicBezTo>
                  <a:cubicBezTo>
                    <a:pt x="35" y="153"/>
                    <a:pt x="0" y="119"/>
                    <a:pt x="0" y="76"/>
                  </a:cubicBezTo>
                  <a:cubicBezTo>
                    <a:pt x="0" y="34"/>
                    <a:pt x="35" y="0"/>
                    <a:pt x="77" y="0"/>
                  </a:cubicBezTo>
                  <a:cubicBezTo>
                    <a:pt x="119" y="0"/>
                    <a:pt x="154" y="34"/>
                    <a:pt x="154" y="76"/>
                  </a:cubicBezTo>
                  <a:lnTo>
                    <a:pt x="154"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a:extLst>
                <a:ext uri="{FF2B5EF4-FFF2-40B4-BE49-F238E27FC236}">
                  <a16:creationId xmlns:a16="http://schemas.microsoft.com/office/drawing/2014/main" id="{49160221-FAD6-497A-8C81-1A1D2A8F7A44}"/>
                </a:ext>
              </a:extLst>
            </p:cNvPr>
            <p:cNvSpPr>
              <a:spLocks/>
            </p:cNvSpPr>
            <p:nvPr/>
          </p:nvSpPr>
          <p:spPr bwMode="auto">
            <a:xfrm>
              <a:off x="6109" y="3037"/>
              <a:ext cx="70" cy="69"/>
            </a:xfrm>
            <a:custGeom>
              <a:avLst/>
              <a:gdLst>
                <a:gd name="T0" fmla="*/ 154 w 154"/>
                <a:gd name="T1" fmla="*/ 77 h 154"/>
                <a:gd name="T2" fmla="*/ 154 w 154"/>
                <a:gd name="T3" fmla="*/ 77 h 154"/>
                <a:gd name="T4" fmla="*/ 77 w 154"/>
                <a:gd name="T5" fmla="*/ 154 h 154"/>
                <a:gd name="T6" fmla="*/ 0 w 154"/>
                <a:gd name="T7" fmla="*/ 77 h 154"/>
                <a:gd name="T8" fmla="*/ 77 w 154"/>
                <a:gd name="T9" fmla="*/ 0 h 154"/>
                <a:gd name="T10" fmla="*/ 154 w 154"/>
                <a:gd name="T11" fmla="*/ 77 h 154"/>
                <a:gd name="T12" fmla="*/ 154 w 154"/>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4" h="154">
                  <a:moveTo>
                    <a:pt x="154" y="77"/>
                  </a:moveTo>
                  <a:lnTo>
                    <a:pt x="154" y="77"/>
                  </a:lnTo>
                  <a:cubicBezTo>
                    <a:pt x="154" y="120"/>
                    <a:pt x="119" y="154"/>
                    <a:pt x="77" y="154"/>
                  </a:cubicBezTo>
                  <a:cubicBezTo>
                    <a:pt x="35" y="154"/>
                    <a:pt x="0" y="120"/>
                    <a:pt x="0" y="77"/>
                  </a:cubicBezTo>
                  <a:cubicBezTo>
                    <a:pt x="0" y="35"/>
                    <a:pt x="35" y="0"/>
                    <a:pt x="77" y="0"/>
                  </a:cubicBezTo>
                  <a:cubicBezTo>
                    <a:pt x="119" y="0"/>
                    <a:pt x="154" y="35"/>
                    <a:pt x="154" y="77"/>
                  </a:cubicBezTo>
                  <a:lnTo>
                    <a:pt x="154"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a:extLst>
                <a:ext uri="{FF2B5EF4-FFF2-40B4-BE49-F238E27FC236}">
                  <a16:creationId xmlns:a16="http://schemas.microsoft.com/office/drawing/2014/main" id="{C9704110-5F39-446A-B1F7-5E9246BC07D8}"/>
                </a:ext>
              </a:extLst>
            </p:cNvPr>
            <p:cNvSpPr>
              <a:spLocks/>
            </p:cNvSpPr>
            <p:nvPr/>
          </p:nvSpPr>
          <p:spPr bwMode="auto">
            <a:xfrm>
              <a:off x="6109" y="3139"/>
              <a:ext cx="70" cy="69"/>
            </a:xfrm>
            <a:custGeom>
              <a:avLst/>
              <a:gdLst>
                <a:gd name="T0" fmla="*/ 154 w 154"/>
                <a:gd name="T1" fmla="*/ 77 h 153"/>
                <a:gd name="T2" fmla="*/ 154 w 154"/>
                <a:gd name="T3" fmla="*/ 77 h 153"/>
                <a:gd name="T4" fmla="*/ 77 w 154"/>
                <a:gd name="T5" fmla="*/ 153 h 153"/>
                <a:gd name="T6" fmla="*/ 0 w 154"/>
                <a:gd name="T7" fmla="*/ 77 h 153"/>
                <a:gd name="T8" fmla="*/ 77 w 154"/>
                <a:gd name="T9" fmla="*/ 0 h 153"/>
                <a:gd name="T10" fmla="*/ 154 w 154"/>
                <a:gd name="T11" fmla="*/ 77 h 153"/>
                <a:gd name="T12" fmla="*/ 154 w 154"/>
                <a:gd name="T13" fmla="*/ 77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7"/>
                  </a:moveTo>
                  <a:lnTo>
                    <a:pt x="154" y="77"/>
                  </a:lnTo>
                  <a:cubicBezTo>
                    <a:pt x="154" y="119"/>
                    <a:pt x="119" y="153"/>
                    <a:pt x="77" y="153"/>
                  </a:cubicBezTo>
                  <a:cubicBezTo>
                    <a:pt x="35" y="153"/>
                    <a:pt x="0" y="119"/>
                    <a:pt x="0" y="77"/>
                  </a:cubicBezTo>
                  <a:cubicBezTo>
                    <a:pt x="0" y="34"/>
                    <a:pt x="35" y="0"/>
                    <a:pt x="77" y="0"/>
                  </a:cubicBezTo>
                  <a:cubicBezTo>
                    <a:pt x="119" y="0"/>
                    <a:pt x="154" y="34"/>
                    <a:pt x="154" y="77"/>
                  </a:cubicBezTo>
                  <a:lnTo>
                    <a:pt x="154"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a:extLst>
                <a:ext uri="{FF2B5EF4-FFF2-40B4-BE49-F238E27FC236}">
                  <a16:creationId xmlns:a16="http://schemas.microsoft.com/office/drawing/2014/main" id="{03CE2D79-C861-4CC7-8CA2-07AB1B3B0855}"/>
                </a:ext>
              </a:extLst>
            </p:cNvPr>
            <p:cNvSpPr>
              <a:spLocks/>
            </p:cNvSpPr>
            <p:nvPr/>
          </p:nvSpPr>
          <p:spPr bwMode="auto">
            <a:xfrm>
              <a:off x="6109" y="3241"/>
              <a:ext cx="70" cy="70"/>
            </a:xfrm>
            <a:custGeom>
              <a:avLst/>
              <a:gdLst>
                <a:gd name="T0" fmla="*/ 154 w 154"/>
                <a:gd name="T1" fmla="*/ 76 h 153"/>
                <a:gd name="T2" fmla="*/ 154 w 154"/>
                <a:gd name="T3" fmla="*/ 76 h 153"/>
                <a:gd name="T4" fmla="*/ 77 w 154"/>
                <a:gd name="T5" fmla="*/ 153 h 153"/>
                <a:gd name="T6" fmla="*/ 0 w 154"/>
                <a:gd name="T7" fmla="*/ 76 h 153"/>
                <a:gd name="T8" fmla="*/ 77 w 154"/>
                <a:gd name="T9" fmla="*/ 0 h 153"/>
                <a:gd name="T10" fmla="*/ 154 w 154"/>
                <a:gd name="T11" fmla="*/ 76 h 153"/>
                <a:gd name="T12" fmla="*/ 154 w 154"/>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4" h="153">
                  <a:moveTo>
                    <a:pt x="154" y="76"/>
                  </a:moveTo>
                  <a:lnTo>
                    <a:pt x="154" y="76"/>
                  </a:lnTo>
                  <a:cubicBezTo>
                    <a:pt x="154" y="119"/>
                    <a:pt x="119" y="153"/>
                    <a:pt x="77" y="153"/>
                  </a:cubicBezTo>
                  <a:cubicBezTo>
                    <a:pt x="35" y="153"/>
                    <a:pt x="0" y="119"/>
                    <a:pt x="0" y="76"/>
                  </a:cubicBezTo>
                  <a:cubicBezTo>
                    <a:pt x="0" y="34"/>
                    <a:pt x="35" y="0"/>
                    <a:pt x="77" y="0"/>
                  </a:cubicBezTo>
                  <a:cubicBezTo>
                    <a:pt x="119" y="0"/>
                    <a:pt x="154" y="34"/>
                    <a:pt x="154" y="76"/>
                  </a:cubicBezTo>
                  <a:lnTo>
                    <a:pt x="154"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a:extLst>
                <a:ext uri="{FF2B5EF4-FFF2-40B4-BE49-F238E27FC236}">
                  <a16:creationId xmlns:a16="http://schemas.microsoft.com/office/drawing/2014/main" id="{B0A073A0-3A94-4185-9B63-DCC6C4B71775}"/>
                </a:ext>
              </a:extLst>
            </p:cNvPr>
            <p:cNvSpPr>
              <a:spLocks/>
            </p:cNvSpPr>
            <p:nvPr/>
          </p:nvSpPr>
          <p:spPr bwMode="auto">
            <a:xfrm>
              <a:off x="5290" y="3343"/>
              <a:ext cx="69" cy="70"/>
            </a:xfrm>
            <a:custGeom>
              <a:avLst/>
              <a:gdLst>
                <a:gd name="T0" fmla="*/ 153 w 153"/>
                <a:gd name="T1" fmla="*/ 77 h 154"/>
                <a:gd name="T2" fmla="*/ 153 w 153"/>
                <a:gd name="T3" fmla="*/ 77 h 154"/>
                <a:gd name="T4" fmla="*/ 77 w 153"/>
                <a:gd name="T5" fmla="*/ 154 h 154"/>
                <a:gd name="T6" fmla="*/ 0 w 153"/>
                <a:gd name="T7" fmla="*/ 77 h 154"/>
                <a:gd name="T8" fmla="*/ 77 w 153"/>
                <a:gd name="T9" fmla="*/ 0 h 154"/>
                <a:gd name="T10" fmla="*/ 153 w 153"/>
                <a:gd name="T11" fmla="*/ 77 h 154"/>
                <a:gd name="T12" fmla="*/ 153 w 153"/>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3" h="154">
                  <a:moveTo>
                    <a:pt x="153" y="77"/>
                  </a:moveTo>
                  <a:lnTo>
                    <a:pt x="153" y="77"/>
                  </a:lnTo>
                  <a:cubicBezTo>
                    <a:pt x="153" y="120"/>
                    <a:pt x="119" y="154"/>
                    <a:pt x="77" y="154"/>
                  </a:cubicBezTo>
                  <a:cubicBezTo>
                    <a:pt x="34" y="154"/>
                    <a:pt x="0" y="120"/>
                    <a:pt x="0" y="77"/>
                  </a:cubicBezTo>
                  <a:cubicBezTo>
                    <a:pt x="0" y="35"/>
                    <a:pt x="34" y="0"/>
                    <a:pt x="77" y="0"/>
                  </a:cubicBezTo>
                  <a:cubicBezTo>
                    <a:pt x="119" y="0"/>
                    <a:pt x="153" y="35"/>
                    <a:pt x="153" y="77"/>
                  </a:cubicBezTo>
                  <a:lnTo>
                    <a:pt x="153"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a:extLst>
                <a:ext uri="{FF2B5EF4-FFF2-40B4-BE49-F238E27FC236}">
                  <a16:creationId xmlns:a16="http://schemas.microsoft.com/office/drawing/2014/main" id="{89674CEC-7A45-4382-A5D1-C362335AB5A9}"/>
                </a:ext>
              </a:extLst>
            </p:cNvPr>
            <p:cNvSpPr>
              <a:spLocks/>
            </p:cNvSpPr>
            <p:nvPr/>
          </p:nvSpPr>
          <p:spPr bwMode="auto">
            <a:xfrm>
              <a:off x="5356" y="3292"/>
              <a:ext cx="237" cy="72"/>
            </a:xfrm>
            <a:custGeom>
              <a:avLst/>
              <a:gdLst>
                <a:gd name="T0" fmla="*/ 0 w 523"/>
                <a:gd name="T1" fmla="*/ 159 h 159"/>
                <a:gd name="T2" fmla="*/ 0 w 523"/>
                <a:gd name="T3" fmla="*/ 159 h 159"/>
                <a:gd name="T4" fmla="*/ 523 w 523"/>
                <a:gd name="T5" fmla="*/ 0 h 159"/>
              </a:gdLst>
              <a:ahLst/>
              <a:cxnLst>
                <a:cxn ang="0">
                  <a:pos x="T0" y="T1"/>
                </a:cxn>
                <a:cxn ang="0">
                  <a:pos x="T2" y="T3"/>
                </a:cxn>
                <a:cxn ang="0">
                  <a:pos x="T4" y="T5"/>
                </a:cxn>
              </a:cxnLst>
              <a:rect l="0" t="0" r="r" b="b"/>
              <a:pathLst>
                <a:path w="523" h="159">
                  <a:moveTo>
                    <a:pt x="0" y="159"/>
                  </a:moveTo>
                  <a:lnTo>
                    <a:pt x="0" y="159"/>
                  </a:lnTo>
                  <a:lnTo>
                    <a:pt x="523"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a:extLst>
                <a:ext uri="{FF2B5EF4-FFF2-40B4-BE49-F238E27FC236}">
                  <a16:creationId xmlns:a16="http://schemas.microsoft.com/office/drawing/2014/main" id="{7DFCEF21-6C5B-4EBA-A009-BF57494F696D}"/>
                </a:ext>
              </a:extLst>
            </p:cNvPr>
            <p:cNvSpPr>
              <a:spLocks/>
            </p:cNvSpPr>
            <p:nvPr/>
          </p:nvSpPr>
          <p:spPr bwMode="auto">
            <a:xfrm>
              <a:off x="5657" y="3286"/>
              <a:ext cx="191" cy="0"/>
            </a:xfrm>
            <a:custGeom>
              <a:avLst/>
              <a:gdLst>
                <a:gd name="T0" fmla="*/ 0 w 423"/>
                <a:gd name="T1" fmla="*/ 0 w 423"/>
                <a:gd name="T2" fmla="*/ 423 w 423"/>
              </a:gdLst>
              <a:ahLst/>
              <a:cxnLst>
                <a:cxn ang="0">
                  <a:pos x="T0" y="0"/>
                </a:cxn>
                <a:cxn ang="0">
                  <a:pos x="T1" y="0"/>
                </a:cxn>
                <a:cxn ang="0">
                  <a:pos x="T2" y="0"/>
                </a:cxn>
              </a:cxnLst>
              <a:rect l="0" t="0" r="r" b="b"/>
              <a:pathLst>
                <a:path w="423">
                  <a:moveTo>
                    <a:pt x="0" y="0"/>
                  </a:moveTo>
                  <a:lnTo>
                    <a:pt x="0" y="0"/>
                  </a:lnTo>
                  <a:lnTo>
                    <a:pt x="423"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a:extLst>
                <a:ext uri="{FF2B5EF4-FFF2-40B4-BE49-F238E27FC236}">
                  <a16:creationId xmlns:a16="http://schemas.microsoft.com/office/drawing/2014/main" id="{733F05C8-66C4-4739-8815-23C7F68853CD}"/>
                </a:ext>
              </a:extLst>
            </p:cNvPr>
            <p:cNvSpPr>
              <a:spLocks/>
            </p:cNvSpPr>
            <p:nvPr/>
          </p:nvSpPr>
          <p:spPr bwMode="auto">
            <a:xfrm>
              <a:off x="5656" y="3194"/>
              <a:ext cx="196" cy="77"/>
            </a:xfrm>
            <a:custGeom>
              <a:avLst/>
              <a:gdLst>
                <a:gd name="T0" fmla="*/ 0 w 432"/>
                <a:gd name="T1" fmla="*/ 170 h 170"/>
                <a:gd name="T2" fmla="*/ 0 w 432"/>
                <a:gd name="T3" fmla="*/ 170 h 170"/>
                <a:gd name="T4" fmla="*/ 432 w 432"/>
                <a:gd name="T5" fmla="*/ 0 h 170"/>
              </a:gdLst>
              <a:ahLst/>
              <a:cxnLst>
                <a:cxn ang="0">
                  <a:pos x="T0" y="T1"/>
                </a:cxn>
                <a:cxn ang="0">
                  <a:pos x="T2" y="T3"/>
                </a:cxn>
                <a:cxn ang="0">
                  <a:pos x="T4" y="T5"/>
                </a:cxn>
              </a:cxnLst>
              <a:rect l="0" t="0" r="r" b="b"/>
              <a:pathLst>
                <a:path w="432" h="170">
                  <a:moveTo>
                    <a:pt x="0" y="170"/>
                  </a:moveTo>
                  <a:lnTo>
                    <a:pt x="0" y="170"/>
                  </a:lnTo>
                  <a:lnTo>
                    <a:pt x="432"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a:extLst>
                <a:ext uri="{FF2B5EF4-FFF2-40B4-BE49-F238E27FC236}">
                  <a16:creationId xmlns:a16="http://schemas.microsoft.com/office/drawing/2014/main" id="{AE2E7304-7482-46C8-99DC-92A4A6AB1F36}"/>
                </a:ext>
              </a:extLst>
            </p:cNvPr>
            <p:cNvSpPr>
              <a:spLocks/>
            </p:cNvSpPr>
            <p:nvPr/>
          </p:nvSpPr>
          <p:spPr bwMode="auto">
            <a:xfrm>
              <a:off x="5657" y="3188"/>
              <a:ext cx="195" cy="74"/>
            </a:xfrm>
            <a:custGeom>
              <a:avLst/>
              <a:gdLst>
                <a:gd name="T0" fmla="*/ 0 w 430"/>
                <a:gd name="T1" fmla="*/ 0 h 164"/>
                <a:gd name="T2" fmla="*/ 0 w 430"/>
                <a:gd name="T3" fmla="*/ 0 h 164"/>
                <a:gd name="T4" fmla="*/ 430 w 430"/>
                <a:gd name="T5" fmla="*/ 164 h 164"/>
              </a:gdLst>
              <a:ahLst/>
              <a:cxnLst>
                <a:cxn ang="0">
                  <a:pos x="T0" y="T1"/>
                </a:cxn>
                <a:cxn ang="0">
                  <a:pos x="T2" y="T3"/>
                </a:cxn>
                <a:cxn ang="0">
                  <a:pos x="T4" y="T5"/>
                </a:cxn>
              </a:cxnLst>
              <a:rect l="0" t="0" r="r" b="b"/>
              <a:pathLst>
                <a:path w="430" h="164">
                  <a:moveTo>
                    <a:pt x="0" y="0"/>
                  </a:moveTo>
                  <a:lnTo>
                    <a:pt x="0" y="0"/>
                  </a:lnTo>
                  <a:lnTo>
                    <a:pt x="430" y="164"/>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a:extLst>
                <a:ext uri="{FF2B5EF4-FFF2-40B4-BE49-F238E27FC236}">
                  <a16:creationId xmlns:a16="http://schemas.microsoft.com/office/drawing/2014/main" id="{9319E080-B7EB-427A-89EC-EAE73301F9B7}"/>
                </a:ext>
              </a:extLst>
            </p:cNvPr>
            <p:cNvSpPr>
              <a:spLocks/>
            </p:cNvSpPr>
            <p:nvPr/>
          </p:nvSpPr>
          <p:spPr bwMode="auto">
            <a:xfrm>
              <a:off x="5651" y="3092"/>
              <a:ext cx="206" cy="158"/>
            </a:xfrm>
            <a:custGeom>
              <a:avLst/>
              <a:gdLst>
                <a:gd name="T0" fmla="*/ 0 w 455"/>
                <a:gd name="T1" fmla="*/ 0 h 347"/>
                <a:gd name="T2" fmla="*/ 0 w 455"/>
                <a:gd name="T3" fmla="*/ 0 h 347"/>
                <a:gd name="T4" fmla="*/ 455 w 455"/>
                <a:gd name="T5" fmla="*/ 347 h 347"/>
              </a:gdLst>
              <a:ahLst/>
              <a:cxnLst>
                <a:cxn ang="0">
                  <a:pos x="T0" y="T1"/>
                </a:cxn>
                <a:cxn ang="0">
                  <a:pos x="T2" y="T3"/>
                </a:cxn>
                <a:cxn ang="0">
                  <a:pos x="T4" y="T5"/>
                </a:cxn>
              </a:cxnLst>
              <a:rect l="0" t="0" r="r" b="b"/>
              <a:pathLst>
                <a:path w="455" h="347">
                  <a:moveTo>
                    <a:pt x="0" y="0"/>
                  </a:moveTo>
                  <a:lnTo>
                    <a:pt x="0" y="0"/>
                  </a:lnTo>
                  <a:lnTo>
                    <a:pt x="455" y="347"/>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a:extLst>
                <a:ext uri="{FF2B5EF4-FFF2-40B4-BE49-F238E27FC236}">
                  <a16:creationId xmlns:a16="http://schemas.microsoft.com/office/drawing/2014/main" id="{34BE8583-B508-42BE-81FC-CB0BB64209AF}"/>
                </a:ext>
              </a:extLst>
            </p:cNvPr>
            <p:cNvSpPr>
              <a:spLocks/>
            </p:cNvSpPr>
            <p:nvPr/>
          </p:nvSpPr>
          <p:spPr bwMode="auto">
            <a:xfrm>
              <a:off x="5647" y="2992"/>
              <a:ext cx="222" cy="252"/>
            </a:xfrm>
            <a:custGeom>
              <a:avLst/>
              <a:gdLst>
                <a:gd name="T0" fmla="*/ 0 w 491"/>
                <a:gd name="T1" fmla="*/ 0 h 557"/>
                <a:gd name="T2" fmla="*/ 0 w 491"/>
                <a:gd name="T3" fmla="*/ 0 h 557"/>
                <a:gd name="T4" fmla="*/ 491 w 491"/>
                <a:gd name="T5" fmla="*/ 557 h 557"/>
              </a:gdLst>
              <a:ahLst/>
              <a:cxnLst>
                <a:cxn ang="0">
                  <a:pos x="T0" y="T1"/>
                </a:cxn>
                <a:cxn ang="0">
                  <a:pos x="T2" y="T3"/>
                </a:cxn>
                <a:cxn ang="0">
                  <a:pos x="T4" y="T5"/>
                </a:cxn>
              </a:cxnLst>
              <a:rect l="0" t="0" r="r" b="b"/>
              <a:pathLst>
                <a:path w="491" h="557">
                  <a:moveTo>
                    <a:pt x="0" y="0"/>
                  </a:moveTo>
                  <a:lnTo>
                    <a:pt x="0" y="0"/>
                  </a:lnTo>
                  <a:lnTo>
                    <a:pt x="491" y="557"/>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9">
              <a:extLst>
                <a:ext uri="{FF2B5EF4-FFF2-40B4-BE49-F238E27FC236}">
                  <a16:creationId xmlns:a16="http://schemas.microsoft.com/office/drawing/2014/main" id="{69DC20BF-50AD-4AA0-922C-73BB098343BD}"/>
                </a:ext>
              </a:extLst>
            </p:cNvPr>
            <p:cNvSpPr>
              <a:spLocks/>
            </p:cNvSpPr>
            <p:nvPr/>
          </p:nvSpPr>
          <p:spPr bwMode="auto">
            <a:xfrm>
              <a:off x="5661" y="2969"/>
              <a:ext cx="187" cy="1"/>
            </a:xfrm>
            <a:custGeom>
              <a:avLst/>
              <a:gdLst>
                <a:gd name="T0" fmla="*/ 0 w 415"/>
                <a:gd name="T1" fmla="*/ 2 h 2"/>
                <a:gd name="T2" fmla="*/ 0 w 415"/>
                <a:gd name="T3" fmla="*/ 2 h 2"/>
                <a:gd name="T4" fmla="*/ 415 w 415"/>
                <a:gd name="T5" fmla="*/ 0 h 2"/>
              </a:gdLst>
              <a:ahLst/>
              <a:cxnLst>
                <a:cxn ang="0">
                  <a:pos x="T0" y="T1"/>
                </a:cxn>
                <a:cxn ang="0">
                  <a:pos x="T2" y="T3"/>
                </a:cxn>
                <a:cxn ang="0">
                  <a:pos x="T4" y="T5"/>
                </a:cxn>
              </a:cxnLst>
              <a:rect l="0" t="0" r="r" b="b"/>
              <a:pathLst>
                <a:path w="415" h="2">
                  <a:moveTo>
                    <a:pt x="0" y="2"/>
                  </a:moveTo>
                  <a:lnTo>
                    <a:pt x="0" y="2"/>
                  </a:lnTo>
                  <a:lnTo>
                    <a:pt x="415"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0">
              <a:extLst>
                <a:ext uri="{FF2B5EF4-FFF2-40B4-BE49-F238E27FC236}">
                  <a16:creationId xmlns:a16="http://schemas.microsoft.com/office/drawing/2014/main" id="{E684115A-8067-4ACF-9B1D-E6D72965B086}"/>
                </a:ext>
              </a:extLst>
            </p:cNvPr>
            <p:cNvSpPr>
              <a:spLocks/>
            </p:cNvSpPr>
            <p:nvPr/>
          </p:nvSpPr>
          <p:spPr bwMode="auto">
            <a:xfrm>
              <a:off x="5653" y="2989"/>
              <a:ext cx="199" cy="65"/>
            </a:xfrm>
            <a:custGeom>
              <a:avLst/>
              <a:gdLst>
                <a:gd name="T0" fmla="*/ 0 w 438"/>
                <a:gd name="T1" fmla="*/ 144 h 144"/>
                <a:gd name="T2" fmla="*/ 0 w 438"/>
                <a:gd name="T3" fmla="*/ 144 h 144"/>
                <a:gd name="T4" fmla="*/ 438 w 438"/>
                <a:gd name="T5" fmla="*/ 0 h 144"/>
              </a:gdLst>
              <a:ahLst/>
              <a:cxnLst>
                <a:cxn ang="0">
                  <a:pos x="T0" y="T1"/>
                </a:cxn>
                <a:cxn ang="0">
                  <a:pos x="T2" y="T3"/>
                </a:cxn>
                <a:cxn ang="0">
                  <a:pos x="T4" y="T5"/>
                </a:cxn>
              </a:cxnLst>
              <a:rect l="0" t="0" r="r" b="b"/>
              <a:pathLst>
                <a:path w="438" h="144">
                  <a:moveTo>
                    <a:pt x="0" y="144"/>
                  </a:moveTo>
                  <a:lnTo>
                    <a:pt x="0" y="144"/>
                  </a:lnTo>
                  <a:lnTo>
                    <a:pt x="438"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1">
              <a:extLst>
                <a:ext uri="{FF2B5EF4-FFF2-40B4-BE49-F238E27FC236}">
                  <a16:creationId xmlns:a16="http://schemas.microsoft.com/office/drawing/2014/main" id="{1CE9CE24-DCB3-4D11-96E9-D49A9F4E09DC}"/>
                </a:ext>
              </a:extLst>
            </p:cNvPr>
            <p:cNvSpPr>
              <a:spLocks/>
            </p:cNvSpPr>
            <p:nvPr/>
          </p:nvSpPr>
          <p:spPr bwMode="auto">
            <a:xfrm>
              <a:off x="5653" y="2992"/>
              <a:ext cx="204" cy="162"/>
            </a:xfrm>
            <a:custGeom>
              <a:avLst/>
              <a:gdLst>
                <a:gd name="T0" fmla="*/ 0 w 452"/>
                <a:gd name="T1" fmla="*/ 358 h 358"/>
                <a:gd name="T2" fmla="*/ 0 w 452"/>
                <a:gd name="T3" fmla="*/ 358 h 358"/>
                <a:gd name="T4" fmla="*/ 452 w 452"/>
                <a:gd name="T5" fmla="*/ 0 h 358"/>
              </a:gdLst>
              <a:ahLst/>
              <a:cxnLst>
                <a:cxn ang="0">
                  <a:pos x="T0" y="T1"/>
                </a:cxn>
                <a:cxn ang="0">
                  <a:pos x="T2" y="T3"/>
                </a:cxn>
                <a:cxn ang="0">
                  <a:pos x="T4" y="T5"/>
                </a:cxn>
              </a:cxnLst>
              <a:rect l="0" t="0" r="r" b="b"/>
              <a:pathLst>
                <a:path w="452" h="358">
                  <a:moveTo>
                    <a:pt x="0" y="358"/>
                  </a:moveTo>
                  <a:lnTo>
                    <a:pt x="0" y="358"/>
                  </a:lnTo>
                  <a:lnTo>
                    <a:pt x="452"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2">
              <a:extLst>
                <a:ext uri="{FF2B5EF4-FFF2-40B4-BE49-F238E27FC236}">
                  <a16:creationId xmlns:a16="http://schemas.microsoft.com/office/drawing/2014/main" id="{C44B2E45-19DE-46F9-BFBC-AE4F89073F12}"/>
                </a:ext>
              </a:extLst>
            </p:cNvPr>
            <p:cNvSpPr>
              <a:spLocks/>
            </p:cNvSpPr>
            <p:nvPr/>
          </p:nvSpPr>
          <p:spPr bwMode="auto">
            <a:xfrm>
              <a:off x="5644" y="2999"/>
              <a:ext cx="220" cy="249"/>
            </a:xfrm>
            <a:custGeom>
              <a:avLst/>
              <a:gdLst>
                <a:gd name="T0" fmla="*/ 0 w 485"/>
                <a:gd name="T1" fmla="*/ 550 h 550"/>
                <a:gd name="T2" fmla="*/ 0 w 485"/>
                <a:gd name="T3" fmla="*/ 550 h 550"/>
                <a:gd name="T4" fmla="*/ 485 w 485"/>
                <a:gd name="T5" fmla="*/ 0 h 550"/>
              </a:gdLst>
              <a:ahLst/>
              <a:cxnLst>
                <a:cxn ang="0">
                  <a:pos x="T0" y="T1"/>
                </a:cxn>
                <a:cxn ang="0">
                  <a:pos x="T2" y="T3"/>
                </a:cxn>
                <a:cxn ang="0">
                  <a:pos x="T4" y="T5"/>
                </a:cxn>
              </a:cxnLst>
              <a:rect l="0" t="0" r="r" b="b"/>
              <a:pathLst>
                <a:path w="485" h="550">
                  <a:moveTo>
                    <a:pt x="0" y="550"/>
                  </a:moveTo>
                  <a:lnTo>
                    <a:pt x="0" y="550"/>
                  </a:lnTo>
                  <a:lnTo>
                    <a:pt x="485"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3">
              <a:extLst>
                <a:ext uri="{FF2B5EF4-FFF2-40B4-BE49-F238E27FC236}">
                  <a16:creationId xmlns:a16="http://schemas.microsoft.com/office/drawing/2014/main" id="{717883E8-A82D-4D14-A8BB-38FD316CB464}"/>
                </a:ext>
              </a:extLst>
            </p:cNvPr>
            <p:cNvSpPr>
              <a:spLocks/>
            </p:cNvSpPr>
            <p:nvPr/>
          </p:nvSpPr>
          <p:spPr bwMode="auto">
            <a:xfrm>
              <a:off x="5354" y="3199"/>
              <a:ext cx="243" cy="160"/>
            </a:xfrm>
            <a:custGeom>
              <a:avLst/>
              <a:gdLst>
                <a:gd name="T0" fmla="*/ 0 w 538"/>
                <a:gd name="T1" fmla="*/ 353 h 353"/>
                <a:gd name="T2" fmla="*/ 0 w 538"/>
                <a:gd name="T3" fmla="*/ 353 h 353"/>
                <a:gd name="T4" fmla="*/ 538 w 538"/>
                <a:gd name="T5" fmla="*/ 0 h 353"/>
              </a:gdLst>
              <a:ahLst/>
              <a:cxnLst>
                <a:cxn ang="0">
                  <a:pos x="T0" y="T1"/>
                </a:cxn>
                <a:cxn ang="0">
                  <a:pos x="T2" y="T3"/>
                </a:cxn>
                <a:cxn ang="0">
                  <a:pos x="T4" y="T5"/>
                </a:cxn>
              </a:cxnLst>
              <a:rect l="0" t="0" r="r" b="b"/>
              <a:pathLst>
                <a:path w="538" h="353">
                  <a:moveTo>
                    <a:pt x="0" y="353"/>
                  </a:moveTo>
                  <a:lnTo>
                    <a:pt x="0" y="353"/>
                  </a:lnTo>
                  <a:lnTo>
                    <a:pt x="538"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4">
              <a:extLst>
                <a:ext uri="{FF2B5EF4-FFF2-40B4-BE49-F238E27FC236}">
                  <a16:creationId xmlns:a16="http://schemas.microsoft.com/office/drawing/2014/main" id="{48A5927F-0AF1-4700-9DB4-6526924A24CC}"/>
                </a:ext>
              </a:extLst>
            </p:cNvPr>
            <p:cNvSpPr>
              <a:spLocks/>
            </p:cNvSpPr>
            <p:nvPr/>
          </p:nvSpPr>
          <p:spPr bwMode="auto">
            <a:xfrm>
              <a:off x="5356" y="3184"/>
              <a:ext cx="236" cy="78"/>
            </a:xfrm>
            <a:custGeom>
              <a:avLst/>
              <a:gdLst>
                <a:gd name="T0" fmla="*/ 0 w 521"/>
                <a:gd name="T1" fmla="*/ 172 h 172"/>
                <a:gd name="T2" fmla="*/ 0 w 521"/>
                <a:gd name="T3" fmla="*/ 172 h 172"/>
                <a:gd name="T4" fmla="*/ 521 w 521"/>
                <a:gd name="T5" fmla="*/ 0 h 172"/>
              </a:gdLst>
              <a:ahLst/>
              <a:cxnLst>
                <a:cxn ang="0">
                  <a:pos x="T0" y="T1"/>
                </a:cxn>
                <a:cxn ang="0">
                  <a:pos x="T2" y="T3"/>
                </a:cxn>
                <a:cxn ang="0">
                  <a:pos x="T4" y="T5"/>
                </a:cxn>
              </a:cxnLst>
              <a:rect l="0" t="0" r="r" b="b"/>
              <a:pathLst>
                <a:path w="521" h="172">
                  <a:moveTo>
                    <a:pt x="0" y="172"/>
                  </a:moveTo>
                  <a:lnTo>
                    <a:pt x="0" y="172"/>
                  </a:lnTo>
                  <a:lnTo>
                    <a:pt x="521"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5">
              <a:extLst>
                <a:ext uri="{FF2B5EF4-FFF2-40B4-BE49-F238E27FC236}">
                  <a16:creationId xmlns:a16="http://schemas.microsoft.com/office/drawing/2014/main" id="{DC91E637-F676-4206-94E8-8B48208AEC11}"/>
                </a:ext>
              </a:extLst>
            </p:cNvPr>
            <p:cNvSpPr>
              <a:spLocks/>
            </p:cNvSpPr>
            <p:nvPr/>
          </p:nvSpPr>
          <p:spPr bwMode="auto">
            <a:xfrm>
              <a:off x="5351" y="2993"/>
              <a:ext cx="244" cy="160"/>
            </a:xfrm>
            <a:custGeom>
              <a:avLst/>
              <a:gdLst>
                <a:gd name="T0" fmla="*/ 0 w 538"/>
                <a:gd name="T1" fmla="*/ 0 h 353"/>
                <a:gd name="T2" fmla="*/ 0 w 538"/>
                <a:gd name="T3" fmla="*/ 0 h 353"/>
                <a:gd name="T4" fmla="*/ 538 w 538"/>
                <a:gd name="T5" fmla="*/ 353 h 353"/>
              </a:gdLst>
              <a:ahLst/>
              <a:cxnLst>
                <a:cxn ang="0">
                  <a:pos x="T0" y="T1"/>
                </a:cxn>
                <a:cxn ang="0">
                  <a:pos x="T2" y="T3"/>
                </a:cxn>
                <a:cxn ang="0">
                  <a:pos x="T4" y="T5"/>
                </a:cxn>
              </a:cxnLst>
              <a:rect l="0" t="0" r="r" b="b"/>
              <a:pathLst>
                <a:path w="538" h="353">
                  <a:moveTo>
                    <a:pt x="0" y="0"/>
                  </a:moveTo>
                  <a:lnTo>
                    <a:pt x="0" y="0"/>
                  </a:lnTo>
                  <a:lnTo>
                    <a:pt x="538" y="35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6">
              <a:extLst>
                <a:ext uri="{FF2B5EF4-FFF2-40B4-BE49-F238E27FC236}">
                  <a16:creationId xmlns:a16="http://schemas.microsoft.com/office/drawing/2014/main" id="{6CA33BAE-8526-4810-A20F-8F493101ABA4}"/>
                </a:ext>
              </a:extLst>
            </p:cNvPr>
            <p:cNvSpPr>
              <a:spLocks/>
            </p:cNvSpPr>
            <p:nvPr/>
          </p:nvSpPr>
          <p:spPr bwMode="auto">
            <a:xfrm>
              <a:off x="5354" y="2887"/>
              <a:ext cx="252" cy="257"/>
            </a:xfrm>
            <a:custGeom>
              <a:avLst/>
              <a:gdLst>
                <a:gd name="T0" fmla="*/ 0 w 558"/>
                <a:gd name="T1" fmla="*/ 0 h 568"/>
                <a:gd name="T2" fmla="*/ 0 w 558"/>
                <a:gd name="T3" fmla="*/ 0 h 568"/>
                <a:gd name="T4" fmla="*/ 558 w 558"/>
                <a:gd name="T5" fmla="*/ 568 h 568"/>
              </a:gdLst>
              <a:ahLst/>
              <a:cxnLst>
                <a:cxn ang="0">
                  <a:pos x="T0" y="T1"/>
                </a:cxn>
                <a:cxn ang="0">
                  <a:pos x="T2" y="T3"/>
                </a:cxn>
                <a:cxn ang="0">
                  <a:pos x="T4" y="T5"/>
                </a:cxn>
              </a:cxnLst>
              <a:rect l="0" t="0" r="r" b="b"/>
              <a:pathLst>
                <a:path w="558" h="568">
                  <a:moveTo>
                    <a:pt x="0" y="0"/>
                  </a:moveTo>
                  <a:lnTo>
                    <a:pt x="0" y="0"/>
                  </a:lnTo>
                  <a:lnTo>
                    <a:pt x="558" y="568"/>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7">
              <a:extLst>
                <a:ext uri="{FF2B5EF4-FFF2-40B4-BE49-F238E27FC236}">
                  <a16:creationId xmlns:a16="http://schemas.microsoft.com/office/drawing/2014/main" id="{A36A78BD-DD46-4625-B809-E5515301E499}"/>
                </a:ext>
              </a:extLst>
            </p:cNvPr>
            <p:cNvSpPr>
              <a:spLocks/>
            </p:cNvSpPr>
            <p:nvPr/>
          </p:nvSpPr>
          <p:spPr bwMode="auto">
            <a:xfrm>
              <a:off x="5354" y="3090"/>
              <a:ext cx="236" cy="78"/>
            </a:xfrm>
            <a:custGeom>
              <a:avLst/>
              <a:gdLst>
                <a:gd name="T0" fmla="*/ 0 w 522"/>
                <a:gd name="T1" fmla="*/ 0 h 171"/>
                <a:gd name="T2" fmla="*/ 0 w 522"/>
                <a:gd name="T3" fmla="*/ 0 h 171"/>
                <a:gd name="T4" fmla="*/ 522 w 522"/>
                <a:gd name="T5" fmla="*/ 171 h 171"/>
              </a:gdLst>
              <a:ahLst/>
              <a:cxnLst>
                <a:cxn ang="0">
                  <a:pos x="T0" y="T1"/>
                </a:cxn>
                <a:cxn ang="0">
                  <a:pos x="T2" y="T3"/>
                </a:cxn>
                <a:cxn ang="0">
                  <a:pos x="T4" y="T5"/>
                </a:cxn>
              </a:cxnLst>
              <a:rect l="0" t="0" r="r" b="b"/>
              <a:pathLst>
                <a:path w="522" h="171">
                  <a:moveTo>
                    <a:pt x="0" y="0"/>
                  </a:moveTo>
                  <a:lnTo>
                    <a:pt x="0" y="0"/>
                  </a:lnTo>
                  <a:lnTo>
                    <a:pt x="522" y="171"/>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8">
              <a:extLst>
                <a:ext uri="{FF2B5EF4-FFF2-40B4-BE49-F238E27FC236}">
                  <a16:creationId xmlns:a16="http://schemas.microsoft.com/office/drawing/2014/main" id="{62A21472-17BA-4FD7-8B0E-D7069B60376B}"/>
                </a:ext>
              </a:extLst>
            </p:cNvPr>
            <p:cNvSpPr>
              <a:spLocks/>
            </p:cNvSpPr>
            <p:nvPr/>
          </p:nvSpPr>
          <p:spPr bwMode="auto">
            <a:xfrm>
              <a:off x="5359" y="3174"/>
              <a:ext cx="230" cy="0"/>
            </a:xfrm>
            <a:custGeom>
              <a:avLst/>
              <a:gdLst>
                <a:gd name="T0" fmla="*/ 0 w 509"/>
                <a:gd name="T1" fmla="*/ 0 w 509"/>
                <a:gd name="T2" fmla="*/ 509 w 509"/>
              </a:gdLst>
              <a:ahLst/>
              <a:cxnLst>
                <a:cxn ang="0">
                  <a:pos x="T0" y="0"/>
                </a:cxn>
                <a:cxn ang="0">
                  <a:pos x="T1" y="0"/>
                </a:cxn>
                <a:cxn ang="0">
                  <a:pos x="T2" y="0"/>
                </a:cxn>
              </a:cxnLst>
              <a:rect l="0" t="0" r="r" b="b"/>
              <a:pathLst>
                <a:path w="509">
                  <a:moveTo>
                    <a:pt x="0" y="0"/>
                  </a:moveTo>
                  <a:lnTo>
                    <a:pt x="0" y="0"/>
                  </a:lnTo>
                  <a:lnTo>
                    <a:pt x="509"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a:extLst>
                <a:ext uri="{FF2B5EF4-FFF2-40B4-BE49-F238E27FC236}">
                  <a16:creationId xmlns:a16="http://schemas.microsoft.com/office/drawing/2014/main" id="{654B4184-A836-4FDD-9C15-E48DCD74937F}"/>
                </a:ext>
              </a:extLst>
            </p:cNvPr>
            <p:cNvSpPr>
              <a:spLocks/>
            </p:cNvSpPr>
            <p:nvPr/>
          </p:nvSpPr>
          <p:spPr bwMode="auto">
            <a:xfrm>
              <a:off x="5354" y="2885"/>
              <a:ext cx="244" cy="159"/>
            </a:xfrm>
            <a:custGeom>
              <a:avLst/>
              <a:gdLst>
                <a:gd name="T0" fmla="*/ 0 w 538"/>
                <a:gd name="T1" fmla="*/ 0 h 353"/>
                <a:gd name="T2" fmla="*/ 0 w 538"/>
                <a:gd name="T3" fmla="*/ 0 h 353"/>
                <a:gd name="T4" fmla="*/ 538 w 538"/>
                <a:gd name="T5" fmla="*/ 353 h 353"/>
              </a:gdLst>
              <a:ahLst/>
              <a:cxnLst>
                <a:cxn ang="0">
                  <a:pos x="T0" y="T1"/>
                </a:cxn>
                <a:cxn ang="0">
                  <a:pos x="T2" y="T3"/>
                </a:cxn>
                <a:cxn ang="0">
                  <a:pos x="T4" y="T5"/>
                </a:cxn>
              </a:cxnLst>
              <a:rect l="0" t="0" r="r" b="b"/>
              <a:pathLst>
                <a:path w="538" h="353">
                  <a:moveTo>
                    <a:pt x="0" y="0"/>
                  </a:moveTo>
                  <a:lnTo>
                    <a:pt x="0" y="0"/>
                  </a:lnTo>
                  <a:lnTo>
                    <a:pt x="538" y="35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a:extLst>
                <a:ext uri="{FF2B5EF4-FFF2-40B4-BE49-F238E27FC236}">
                  <a16:creationId xmlns:a16="http://schemas.microsoft.com/office/drawing/2014/main" id="{DD4FC5BE-D674-4BDD-8526-B01526FA53B4}"/>
                </a:ext>
              </a:extLst>
            </p:cNvPr>
            <p:cNvSpPr>
              <a:spLocks/>
            </p:cNvSpPr>
            <p:nvPr/>
          </p:nvSpPr>
          <p:spPr bwMode="auto">
            <a:xfrm>
              <a:off x="5357" y="2982"/>
              <a:ext cx="236" cy="77"/>
            </a:xfrm>
            <a:custGeom>
              <a:avLst/>
              <a:gdLst>
                <a:gd name="T0" fmla="*/ 0 w 522"/>
                <a:gd name="T1" fmla="*/ 0 h 172"/>
                <a:gd name="T2" fmla="*/ 0 w 522"/>
                <a:gd name="T3" fmla="*/ 0 h 172"/>
                <a:gd name="T4" fmla="*/ 522 w 522"/>
                <a:gd name="T5" fmla="*/ 172 h 172"/>
              </a:gdLst>
              <a:ahLst/>
              <a:cxnLst>
                <a:cxn ang="0">
                  <a:pos x="T0" y="T1"/>
                </a:cxn>
                <a:cxn ang="0">
                  <a:pos x="T2" y="T3"/>
                </a:cxn>
                <a:cxn ang="0">
                  <a:pos x="T4" y="T5"/>
                </a:cxn>
              </a:cxnLst>
              <a:rect l="0" t="0" r="r" b="b"/>
              <a:pathLst>
                <a:path w="522" h="172">
                  <a:moveTo>
                    <a:pt x="0" y="0"/>
                  </a:moveTo>
                  <a:lnTo>
                    <a:pt x="0" y="0"/>
                  </a:lnTo>
                  <a:lnTo>
                    <a:pt x="522" y="172"/>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a:extLst>
                <a:ext uri="{FF2B5EF4-FFF2-40B4-BE49-F238E27FC236}">
                  <a16:creationId xmlns:a16="http://schemas.microsoft.com/office/drawing/2014/main" id="{55937A3D-F34F-4B48-9156-587D16844F3A}"/>
                </a:ext>
              </a:extLst>
            </p:cNvPr>
            <p:cNvSpPr>
              <a:spLocks/>
            </p:cNvSpPr>
            <p:nvPr/>
          </p:nvSpPr>
          <p:spPr bwMode="auto">
            <a:xfrm>
              <a:off x="5349" y="3091"/>
              <a:ext cx="247" cy="162"/>
            </a:xfrm>
            <a:custGeom>
              <a:avLst/>
              <a:gdLst>
                <a:gd name="T0" fmla="*/ 0 w 547"/>
                <a:gd name="T1" fmla="*/ 358 h 358"/>
                <a:gd name="T2" fmla="*/ 0 w 547"/>
                <a:gd name="T3" fmla="*/ 358 h 358"/>
                <a:gd name="T4" fmla="*/ 547 w 547"/>
                <a:gd name="T5" fmla="*/ 0 h 358"/>
              </a:gdLst>
              <a:ahLst/>
              <a:cxnLst>
                <a:cxn ang="0">
                  <a:pos x="T0" y="T1"/>
                </a:cxn>
                <a:cxn ang="0">
                  <a:pos x="T2" y="T3"/>
                </a:cxn>
                <a:cxn ang="0">
                  <a:pos x="T4" y="T5"/>
                </a:cxn>
              </a:cxnLst>
              <a:rect l="0" t="0" r="r" b="b"/>
              <a:pathLst>
                <a:path w="547" h="358">
                  <a:moveTo>
                    <a:pt x="0" y="358"/>
                  </a:moveTo>
                  <a:lnTo>
                    <a:pt x="0" y="358"/>
                  </a:lnTo>
                  <a:lnTo>
                    <a:pt x="547"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a:extLst>
                <a:ext uri="{FF2B5EF4-FFF2-40B4-BE49-F238E27FC236}">
                  <a16:creationId xmlns:a16="http://schemas.microsoft.com/office/drawing/2014/main" id="{E5C63DDA-4A30-4422-A98D-5122D10DE541}"/>
                </a:ext>
              </a:extLst>
            </p:cNvPr>
            <p:cNvSpPr>
              <a:spLocks/>
            </p:cNvSpPr>
            <p:nvPr/>
          </p:nvSpPr>
          <p:spPr bwMode="auto">
            <a:xfrm>
              <a:off x="5352" y="3100"/>
              <a:ext cx="255" cy="254"/>
            </a:xfrm>
            <a:custGeom>
              <a:avLst/>
              <a:gdLst>
                <a:gd name="T0" fmla="*/ 0 w 565"/>
                <a:gd name="T1" fmla="*/ 560 h 560"/>
                <a:gd name="T2" fmla="*/ 0 w 565"/>
                <a:gd name="T3" fmla="*/ 560 h 560"/>
                <a:gd name="T4" fmla="*/ 565 w 565"/>
                <a:gd name="T5" fmla="*/ 0 h 560"/>
              </a:gdLst>
              <a:ahLst/>
              <a:cxnLst>
                <a:cxn ang="0">
                  <a:pos x="T0" y="T1"/>
                </a:cxn>
                <a:cxn ang="0">
                  <a:pos x="T2" y="T3"/>
                </a:cxn>
                <a:cxn ang="0">
                  <a:pos x="T4" y="T5"/>
                </a:cxn>
              </a:cxnLst>
              <a:rect l="0" t="0" r="r" b="b"/>
              <a:pathLst>
                <a:path w="565" h="560">
                  <a:moveTo>
                    <a:pt x="0" y="560"/>
                  </a:moveTo>
                  <a:lnTo>
                    <a:pt x="0" y="560"/>
                  </a:lnTo>
                  <a:lnTo>
                    <a:pt x="565"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a:extLst>
                <a:ext uri="{FF2B5EF4-FFF2-40B4-BE49-F238E27FC236}">
                  <a16:creationId xmlns:a16="http://schemas.microsoft.com/office/drawing/2014/main" id="{6D0AC415-0EF6-4747-9DE3-8803DF587E46}"/>
                </a:ext>
              </a:extLst>
            </p:cNvPr>
            <p:cNvSpPr>
              <a:spLocks/>
            </p:cNvSpPr>
            <p:nvPr/>
          </p:nvSpPr>
          <p:spPr bwMode="auto">
            <a:xfrm>
              <a:off x="5355" y="3076"/>
              <a:ext cx="236" cy="78"/>
            </a:xfrm>
            <a:custGeom>
              <a:avLst/>
              <a:gdLst>
                <a:gd name="T0" fmla="*/ 0 w 521"/>
                <a:gd name="T1" fmla="*/ 172 h 172"/>
                <a:gd name="T2" fmla="*/ 0 w 521"/>
                <a:gd name="T3" fmla="*/ 172 h 172"/>
                <a:gd name="T4" fmla="*/ 521 w 521"/>
                <a:gd name="T5" fmla="*/ 0 h 172"/>
              </a:gdLst>
              <a:ahLst/>
              <a:cxnLst>
                <a:cxn ang="0">
                  <a:pos x="T0" y="T1"/>
                </a:cxn>
                <a:cxn ang="0">
                  <a:pos x="T2" y="T3"/>
                </a:cxn>
                <a:cxn ang="0">
                  <a:pos x="T4" y="T5"/>
                </a:cxn>
              </a:cxnLst>
              <a:rect l="0" t="0" r="r" b="b"/>
              <a:pathLst>
                <a:path w="521" h="172">
                  <a:moveTo>
                    <a:pt x="0" y="172"/>
                  </a:moveTo>
                  <a:lnTo>
                    <a:pt x="0" y="172"/>
                  </a:lnTo>
                  <a:lnTo>
                    <a:pt x="521"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a:extLst>
                <a:ext uri="{FF2B5EF4-FFF2-40B4-BE49-F238E27FC236}">
                  <a16:creationId xmlns:a16="http://schemas.microsoft.com/office/drawing/2014/main" id="{7F5BF436-A199-49EE-935B-D82A9469F804}"/>
                </a:ext>
              </a:extLst>
            </p:cNvPr>
            <p:cNvSpPr>
              <a:spLocks/>
            </p:cNvSpPr>
            <p:nvPr/>
          </p:nvSpPr>
          <p:spPr bwMode="auto">
            <a:xfrm>
              <a:off x="5360" y="3070"/>
              <a:ext cx="230" cy="0"/>
            </a:xfrm>
            <a:custGeom>
              <a:avLst/>
              <a:gdLst>
                <a:gd name="T0" fmla="*/ 0 w 508"/>
                <a:gd name="T1" fmla="*/ 0 w 508"/>
                <a:gd name="T2" fmla="*/ 508 w 508"/>
              </a:gdLst>
              <a:ahLst/>
              <a:cxnLst>
                <a:cxn ang="0">
                  <a:pos x="T0" y="0"/>
                </a:cxn>
                <a:cxn ang="0">
                  <a:pos x="T1" y="0"/>
                </a:cxn>
                <a:cxn ang="0">
                  <a:pos x="T2" y="0"/>
                </a:cxn>
              </a:cxnLst>
              <a:rect l="0" t="0" r="r" b="b"/>
              <a:pathLst>
                <a:path w="508">
                  <a:moveTo>
                    <a:pt x="0" y="0"/>
                  </a:moveTo>
                  <a:lnTo>
                    <a:pt x="0" y="0"/>
                  </a:lnTo>
                  <a:lnTo>
                    <a:pt x="508"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a:extLst>
                <a:ext uri="{FF2B5EF4-FFF2-40B4-BE49-F238E27FC236}">
                  <a16:creationId xmlns:a16="http://schemas.microsoft.com/office/drawing/2014/main" id="{EAC370D3-DC25-435E-A18A-A597049F1644}"/>
                </a:ext>
              </a:extLst>
            </p:cNvPr>
            <p:cNvSpPr>
              <a:spLocks/>
            </p:cNvSpPr>
            <p:nvPr/>
          </p:nvSpPr>
          <p:spPr bwMode="auto">
            <a:xfrm>
              <a:off x="5359" y="3276"/>
              <a:ext cx="230" cy="4"/>
            </a:xfrm>
            <a:custGeom>
              <a:avLst/>
              <a:gdLst>
                <a:gd name="T0" fmla="*/ 0 w 509"/>
                <a:gd name="T1" fmla="*/ 0 h 9"/>
                <a:gd name="T2" fmla="*/ 0 w 509"/>
                <a:gd name="T3" fmla="*/ 0 h 9"/>
                <a:gd name="T4" fmla="*/ 509 w 509"/>
                <a:gd name="T5" fmla="*/ 9 h 9"/>
              </a:gdLst>
              <a:ahLst/>
              <a:cxnLst>
                <a:cxn ang="0">
                  <a:pos x="T0" y="T1"/>
                </a:cxn>
                <a:cxn ang="0">
                  <a:pos x="T2" y="T3"/>
                </a:cxn>
                <a:cxn ang="0">
                  <a:pos x="T4" y="T5"/>
                </a:cxn>
              </a:cxnLst>
              <a:rect l="0" t="0" r="r" b="b"/>
              <a:pathLst>
                <a:path w="509" h="9">
                  <a:moveTo>
                    <a:pt x="0" y="0"/>
                  </a:moveTo>
                  <a:lnTo>
                    <a:pt x="0" y="0"/>
                  </a:lnTo>
                  <a:lnTo>
                    <a:pt x="509" y="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a:extLst>
                <a:ext uri="{FF2B5EF4-FFF2-40B4-BE49-F238E27FC236}">
                  <a16:creationId xmlns:a16="http://schemas.microsoft.com/office/drawing/2014/main" id="{A8F97325-035E-41EF-BD25-418881015E82}"/>
                </a:ext>
              </a:extLst>
            </p:cNvPr>
            <p:cNvSpPr>
              <a:spLocks/>
            </p:cNvSpPr>
            <p:nvPr/>
          </p:nvSpPr>
          <p:spPr bwMode="auto">
            <a:xfrm>
              <a:off x="5356" y="3184"/>
              <a:ext cx="236" cy="80"/>
            </a:xfrm>
            <a:custGeom>
              <a:avLst/>
              <a:gdLst>
                <a:gd name="T0" fmla="*/ 0 w 522"/>
                <a:gd name="T1" fmla="*/ 0 h 176"/>
                <a:gd name="T2" fmla="*/ 0 w 522"/>
                <a:gd name="T3" fmla="*/ 0 h 176"/>
                <a:gd name="T4" fmla="*/ 522 w 522"/>
                <a:gd name="T5" fmla="*/ 176 h 176"/>
              </a:gdLst>
              <a:ahLst/>
              <a:cxnLst>
                <a:cxn ang="0">
                  <a:pos x="T0" y="T1"/>
                </a:cxn>
                <a:cxn ang="0">
                  <a:pos x="T2" y="T3"/>
                </a:cxn>
                <a:cxn ang="0">
                  <a:pos x="T4" y="T5"/>
                </a:cxn>
              </a:cxnLst>
              <a:rect l="0" t="0" r="r" b="b"/>
              <a:pathLst>
                <a:path w="522" h="176">
                  <a:moveTo>
                    <a:pt x="0" y="0"/>
                  </a:moveTo>
                  <a:lnTo>
                    <a:pt x="0" y="0"/>
                  </a:lnTo>
                  <a:lnTo>
                    <a:pt x="522" y="176"/>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a:extLst>
                <a:ext uri="{FF2B5EF4-FFF2-40B4-BE49-F238E27FC236}">
                  <a16:creationId xmlns:a16="http://schemas.microsoft.com/office/drawing/2014/main" id="{26B6F6E3-FF06-480B-9EDA-B990FDC6D975}"/>
                </a:ext>
              </a:extLst>
            </p:cNvPr>
            <p:cNvSpPr>
              <a:spLocks/>
            </p:cNvSpPr>
            <p:nvPr/>
          </p:nvSpPr>
          <p:spPr bwMode="auto">
            <a:xfrm>
              <a:off x="5352" y="3090"/>
              <a:ext cx="245" cy="163"/>
            </a:xfrm>
            <a:custGeom>
              <a:avLst/>
              <a:gdLst>
                <a:gd name="T0" fmla="*/ 0 w 543"/>
                <a:gd name="T1" fmla="*/ 0 h 361"/>
                <a:gd name="T2" fmla="*/ 0 w 543"/>
                <a:gd name="T3" fmla="*/ 0 h 361"/>
                <a:gd name="T4" fmla="*/ 543 w 543"/>
                <a:gd name="T5" fmla="*/ 361 h 361"/>
              </a:gdLst>
              <a:ahLst/>
              <a:cxnLst>
                <a:cxn ang="0">
                  <a:pos x="T0" y="T1"/>
                </a:cxn>
                <a:cxn ang="0">
                  <a:pos x="T2" y="T3"/>
                </a:cxn>
                <a:cxn ang="0">
                  <a:pos x="T4" y="T5"/>
                </a:cxn>
              </a:cxnLst>
              <a:rect l="0" t="0" r="r" b="b"/>
              <a:pathLst>
                <a:path w="543" h="361">
                  <a:moveTo>
                    <a:pt x="0" y="0"/>
                  </a:moveTo>
                  <a:lnTo>
                    <a:pt x="0" y="0"/>
                  </a:lnTo>
                  <a:lnTo>
                    <a:pt x="543" y="361"/>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a:extLst>
                <a:ext uri="{FF2B5EF4-FFF2-40B4-BE49-F238E27FC236}">
                  <a16:creationId xmlns:a16="http://schemas.microsoft.com/office/drawing/2014/main" id="{CF965C40-0B03-46B8-B42E-21C010782684}"/>
                </a:ext>
              </a:extLst>
            </p:cNvPr>
            <p:cNvSpPr>
              <a:spLocks/>
            </p:cNvSpPr>
            <p:nvPr/>
          </p:nvSpPr>
          <p:spPr bwMode="auto">
            <a:xfrm>
              <a:off x="5347" y="2996"/>
              <a:ext cx="260" cy="250"/>
            </a:xfrm>
            <a:custGeom>
              <a:avLst/>
              <a:gdLst>
                <a:gd name="T0" fmla="*/ 0 w 575"/>
                <a:gd name="T1" fmla="*/ 0 h 552"/>
                <a:gd name="T2" fmla="*/ 0 w 575"/>
                <a:gd name="T3" fmla="*/ 0 h 552"/>
                <a:gd name="T4" fmla="*/ 575 w 575"/>
                <a:gd name="T5" fmla="*/ 552 h 552"/>
              </a:gdLst>
              <a:ahLst/>
              <a:cxnLst>
                <a:cxn ang="0">
                  <a:pos x="T0" y="T1"/>
                </a:cxn>
                <a:cxn ang="0">
                  <a:pos x="T2" y="T3"/>
                </a:cxn>
                <a:cxn ang="0">
                  <a:pos x="T4" y="T5"/>
                </a:cxn>
              </a:cxnLst>
              <a:rect l="0" t="0" r="r" b="b"/>
              <a:pathLst>
                <a:path w="575" h="552">
                  <a:moveTo>
                    <a:pt x="0" y="0"/>
                  </a:moveTo>
                  <a:lnTo>
                    <a:pt x="0" y="0"/>
                  </a:lnTo>
                  <a:lnTo>
                    <a:pt x="575" y="552"/>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a:extLst>
                <a:ext uri="{FF2B5EF4-FFF2-40B4-BE49-F238E27FC236}">
                  <a16:creationId xmlns:a16="http://schemas.microsoft.com/office/drawing/2014/main" id="{90AC2478-E43D-4B73-91DA-9168F4623756}"/>
                </a:ext>
              </a:extLst>
            </p:cNvPr>
            <p:cNvSpPr>
              <a:spLocks/>
            </p:cNvSpPr>
            <p:nvPr/>
          </p:nvSpPr>
          <p:spPr bwMode="auto">
            <a:xfrm>
              <a:off x="5347" y="2894"/>
              <a:ext cx="275" cy="348"/>
            </a:xfrm>
            <a:custGeom>
              <a:avLst/>
              <a:gdLst>
                <a:gd name="T0" fmla="*/ 0 w 608"/>
                <a:gd name="T1" fmla="*/ 0 h 769"/>
                <a:gd name="T2" fmla="*/ 0 w 608"/>
                <a:gd name="T3" fmla="*/ 0 h 769"/>
                <a:gd name="T4" fmla="*/ 608 w 608"/>
                <a:gd name="T5" fmla="*/ 769 h 769"/>
              </a:gdLst>
              <a:ahLst/>
              <a:cxnLst>
                <a:cxn ang="0">
                  <a:pos x="T0" y="T1"/>
                </a:cxn>
                <a:cxn ang="0">
                  <a:pos x="T2" y="T3"/>
                </a:cxn>
                <a:cxn ang="0">
                  <a:pos x="T4" y="T5"/>
                </a:cxn>
              </a:cxnLst>
              <a:rect l="0" t="0" r="r" b="b"/>
              <a:pathLst>
                <a:path w="608" h="769">
                  <a:moveTo>
                    <a:pt x="0" y="0"/>
                  </a:moveTo>
                  <a:lnTo>
                    <a:pt x="0" y="0"/>
                  </a:lnTo>
                  <a:lnTo>
                    <a:pt x="608" y="76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a:extLst>
                <a:ext uri="{FF2B5EF4-FFF2-40B4-BE49-F238E27FC236}">
                  <a16:creationId xmlns:a16="http://schemas.microsoft.com/office/drawing/2014/main" id="{DD2B6F7F-6761-421A-9062-AB47096A907F}"/>
                </a:ext>
              </a:extLst>
            </p:cNvPr>
            <p:cNvSpPr>
              <a:spLocks/>
            </p:cNvSpPr>
            <p:nvPr/>
          </p:nvSpPr>
          <p:spPr bwMode="auto">
            <a:xfrm>
              <a:off x="5358" y="2878"/>
              <a:ext cx="237" cy="73"/>
            </a:xfrm>
            <a:custGeom>
              <a:avLst/>
              <a:gdLst>
                <a:gd name="T0" fmla="*/ 0 w 523"/>
                <a:gd name="T1" fmla="*/ 0 h 160"/>
                <a:gd name="T2" fmla="*/ 0 w 523"/>
                <a:gd name="T3" fmla="*/ 0 h 160"/>
                <a:gd name="T4" fmla="*/ 523 w 523"/>
                <a:gd name="T5" fmla="*/ 160 h 160"/>
              </a:gdLst>
              <a:ahLst/>
              <a:cxnLst>
                <a:cxn ang="0">
                  <a:pos x="T0" y="T1"/>
                </a:cxn>
                <a:cxn ang="0">
                  <a:pos x="T2" y="T3"/>
                </a:cxn>
                <a:cxn ang="0">
                  <a:pos x="T4" y="T5"/>
                </a:cxn>
              </a:cxnLst>
              <a:rect l="0" t="0" r="r" b="b"/>
              <a:pathLst>
                <a:path w="523" h="160">
                  <a:moveTo>
                    <a:pt x="0" y="0"/>
                  </a:moveTo>
                  <a:lnTo>
                    <a:pt x="0" y="0"/>
                  </a:lnTo>
                  <a:lnTo>
                    <a:pt x="523" y="16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a:extLst>
                <a:ext uri="{FF2B5EF4-FFF2-40B4-BE49-F238E27FC236}">
                  <a16:creationId xmlns:a16="http://schemas.microsoft.com/office/drawing/2014/main" id="{7BDCEC0C-D5D8-4D3E-A77D-A0FF1C23DD53}"/>
                </a:ext>
              </a:extLst>
            </p:cNvPr>
            <p:cNvSpPr>
              <a:spLocks/>
            </p:cNvSpPr>
            <p:nvPr/>
          </p:nvSpPr>
          <p:spPr bwMode="auto">
            <a:xfrm>
              <a:off x="5361" y="2963"/>
              <a:ext cx="229" cy="4"/>
            </a:xfrm>
            <a:custGeom>
              <a:avLst/>
              <a:gdLst>
                <a:gd name="T0" fmla="*/ 0 w 506"/>
                <a:gd name="T1" fmla="*/ 9 h 9"/>
                <a:gd name="T2" fmla="*/ 0 w 506"/>
                <a:gd name="T3" fmla="*/ 9 h 9"/>
                <a:gd name="T4" fmla="*/ 506 w 506"/>
                <a:gd name="T5" fmla="*/ 0 h 9"/>
              </a:gdLst>
              <a:ahLst/>
              <a:cxnLst>
                <a:cxn ang="0">
                  <a:pos x="T0" y="T1"/>
                </a:cxn>
                <a:cxn ang="0">
                  <a:pos x="T2" y="T3"/>
                </a:cxn>
                <a:cxn ang="0">
                  <a:pos x="T4" y="T5"/>
                </a:cxn>
              </a:cxnLst>
              <a:rect l="0" t="0" r="r" b="b"/>
              <a:pathLst>
                <a:path w="506" h="9">
                  <a:moveTo>
                    <a:pt x="0" y="9"/>
                  </a:moveTo>
                  <a:lnTo>
                    <a:pt x="0" y="9"/>
                  </a:lnTo>
                  <a:lnTo>
                    <a:pt x="506"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a:extLst>
                <a:ext uri="{FF2B5EF4-FFF2-40B4-BE49-F238E27FC236}">
                  <a16:creationId xmlns:a16="http://schemas.microsoft.com/office/drawing/2014/main" id="{098145BD-C90B-4FFC-8477-33888E119762}"/>
                </a:ext>
              </a:extLst>
            </p:cNvPr>
            <p:cNvSpPr>
              <a:spLocks/>
            </p:cNvSpPr>
            <p:nvPr/>
          </p:nvSpPr>
          <p:spPr bwMode="auto">
            <a:xfrm>
              <a:off x="5358" y="2980"/>
              <a:ext cx="233" cy="78"/>
            </a:xfrm>
            <a:custGeom>
              <a:avLst/>
              <a:gdLst>
                <a:gd name="T0" fmla="*/ 0 w 514"/>
                <a:gd name="T1" fmla="*/ 173 h 173"/>
                <a:gd name="T2" fmla="*/ 0 w 514"/>
                <a:gd name="T3" fmla="*/ 173 h 173"/>
                <a:gd name="T4" fmla="*/ 514 w 514"/>
                <a:gd name="T5" fmla="*/ 0 h 173"/>
              </a:gdLst>
              <a:ahLst/>
              <a:cxnLst>
                <a:cxn ang="0">
                  <a:pos x="T0" y="T1"/>
                </a:cxn>
                <a:cxn ang="0">
                  <a:pos x="T2" y="T3"/>
                </a:cxn>
                <a:cxn ang="0">
                  <a:pos x="T4" y="T5"/>
                </a:cxn>
              </a:cxnLst>
              <a:rect l="0" t="0" r="r" b="b"/>
              <a:pathLst>
                <a:path w="514" h="173">
                  <a:moveTo>
                    <a:pt x="0" y="173"/>
                  </a:moveTo>
                  <a:lnTo>
                    <a:pt x="0" y="173"/>
                  </a:lnTo>
                  <a:lnTo>
                    <a:pt x="514"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a:extLst>
                <a:ext uri="{FF2B5EF4-FFF2-40B4-BE49-F238E27FC236}">
                  <a16:creationId xmlns:a16="http://schemas.microsoft.com/office/drawing/2014/main" id="{1967E77E-CAA4-41EE-864D-EAA70DA8A6CD}"/>
                </a:ext>
              </a:extLst>
            </p:cNvPr>
            <p:cNvSpPr>
              <a:spLocks/>
            </p:cNvSpPr>
            <p:nvPr/>
          </p:nvSpPr>
          <p:spPr bwMode="auto">
            <a:xfrm>
              <a:off x="5354" y="2991"/>
              <a:ext cx="243" cy="162"/>
            </a:xfrm>
            <a:custGeom>
              <a:avLst/>
              <a:gdLst>
                <a:gd name="T0" fmla="*/ 0 w 538"/>
                <a:gd name="T1" fmla="*/ 358 h 358"/>
                <a:gd name="T2" fmla="*/ 0 w 538"/>
                <a:gd name="T3" fmla="*/ 358 h 358"/>
                <a:gd name="T4" fmla="*/ 538 w 538"/>
                <a:gd name="T5" fmla="*/ 0 h 358"/>
              </a:gdLst>
              <a:ahLst/>
              <a:cxnLst>
                <a:cxn ang="0">
                  <a:pos x="T0" y="T1"/>
                </a:cxn>
                <a:cxn ang="0">
                  <a:pos x="T2" y="T3"/>
                </a:cxn>
                <a:cxn ang="0">
                  <a:pos x="T4" y="T5"/>
                </a:cxn>
              </a:cxnLst>
              <a:rect l="0" t="0" r="r" b="b"/>
              <a:pathLst>
                <a:path w="538" h="358">
                  <a:moveTo>
                    <a:pt x="0" y="358"/>
                  </a:moveTo>
                  <a:lnTo>
                    <a:pt x="0" y="358"/>
                  </a:lnTo>
                  <a:lnTo>
                    <a:pt x="538"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a:extLst>
                <a:ext uri="{FF2B5EF4-FFF2-40B4-BE49-F238E27FC236}">
                  <a16:creationId xmlns:a16="http://schemas.microsoft.com/office/drawing/2014/main" id="{C30A9D5C-2730-4B14-8A92-EB5833D6A443}"/>
                </a:ext>
              </a:extLst>
            </p:cNvPr>
            <p:cNvSpPr>
              <a:spLocks/>
            </p:cNvSpPr>
            <p:nvPr/>
          </p:nvSpPr>
          <p:spPr bwMode="auto">
            <a:xfrm>
              <a:off x="5344" y="2999"/>
              <a:ext cx="262" cy="248"/>
            </a:xfrm>
            <a:custGeom>
              <a:avLst/>
              <a:gdLst>
                <a:gd name="T0" fmla="*/ 0 w 580"/>
                <a:gd name="T1" fmla="*/ 547 h 547"/>
                <a:gd name="T2" fmla="*/ 0 w 580"/>
                <a:gd name="T3" fmla="*/ 547 h 547"/>
                <a:gd name="T4" fmla="*/ 580 w 580"/>
                <a:gd name="T5" fmla="*/ 0 h 547"/>
              </a:gdLst>
              <a:ahLst/>
              <a:cxnLst>
                <a:cxn ang="0">
                  <a:pos x="T0" y="T1"/>
                </a:cxn>
                <a:cxn ang="0">
                  <a:pos x="T2" y="T3"/>
                </a:cxn>
                <a:cxn ang="0">
                  <a:pos x="T4" y="T5"/>
                </a:cxn>
              </a:cxnLst>
              <a:rect l="0" t="0" r="r" b="b"/>
              <a:pathLst>
                <a:path w="580" h="547">
                  <a:moveTo>
                    <a:pt x="0" y="547"/>
                  </a:moveTo>
                  <a:lnTo>
                    <a:pt x="0" y="547"/>
                  </a:lnTo>
                  <a:lnTo>
                    <a:pt x="58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a:extLst>
                <a:ext uri="{FF2B5EF4-FFF2-40B4-BE49-F238E27FC236}">
                  <a16:creationId xmlns:a16="http://schemas.microsoft.com/office/drawing/2014/main" id="{1DCB5CA0-A1C8-4EA1-844E-42B15432A80D}"/>
                </a:ext>
              </a:extLst>
            </p:cNvPr>
            <p:cNvSpPr>
              <a:spLocks/>
            </p:cNvSpPr>
            <p:nvPr/>
          </p:nvSpPr>
          <p:spPr bwMode="auto">
            <a:xfrm>
              <a:off x="5344" y="3005"/>
              <a:ext cx="273" cy="345"/>
            </a:xfrm>
            <a:custGeom>
              <a:avLst/>
              <a:gdLst>
                <a:gd name="T0" fmla="*/ 0 w 602"/>
                <a:gd name="T1" fmla="*/ 762 h 762"/>
                <a:gd name="T2" fmla="*/ 0 w 602"/>
                <a:gd name="T3" fmla="*/ 762 h 762"/>
                <a:gd name="T4" fmla="*/ 602 w 602"/>
                <a:gd name="T5" fmla="*/ 0 h 762"/>
              </a:gdLst>
              <a:ahLst/>
              <a:cxnLst>
                <a:cxn ang="0">
                  <a:pos x="T0" y="T1"/>
                </a:cxn>
                <a:cxn ang="0">
                  <a:pos x="T2" y="T3"/>
                </a:cxn>
                <a:cxn ang="0">
                  <a:pos x="T4" y="T5"/>
                </a:cxn>
              </a:cxnLst>
              <a:rect l="0" t="0" r="r" b="b"/>
              <a:pathLst>
                <a:path w="602" h="762">
                  <a:moveTo>
                    <a:pt x="0" y="762"/>
                  </a:moveTo>
                  <a:lnTo>
                    <a:pt x="0" y="762"/>
                  </a:lnTo>
                  <a:lnTo>
                    <a:pt x="602"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6">
              <a:extLst>
                <a:ext uri="{FF2B5EF4-FFF2-40B4-BE49-F238E27FC236}">
                  <a16:creationId xmlns:a16="http://schemas.microsoft.com/office/drawing/2014/main" id="{C02459FC-E555-4006-8E12-E45AC07668D5}"/>
                </a:ext>
              </a:extLst>
            </p:cNvPr>
            <p:cNvSpPr>
              <a:spLocks/>
            </p:cNvSpPr>
            <p:nvPr/>
          </p:nvSpPr>
          <p:spPr bwMode="auto">
            <a:xfrm>
              <a:off x="6413" y="2833"/>
              <a:ext cx="70" cy="69"/>
            </a:xfrm>
            <a:custGeom>
              <a:avLst/>
              <a:gdLst>
                <a:gd name="T0" fmla="*/ 0 w 153"/>
                <a:gd name="T1" fmla="*/ 76 h 152"/>
                <a:gd name="T2" fmla="*/ 0 w 153"/>
                <a:gd name="T3" fmla="*/ 76 h 152"/>
                <a:gd name="T4" fmla="*/ 76 w 153"/>
                <a:gd name="T5" fmla="*/ 152 h 152"/>
                <a:gd name="T6" fmla="*/ 153 w 153"/>
                <a:gd name="T7" fmla="*/ 76 h 152"/>
                <a:gd name="T8" fmla="*/ 76 w 153"/>
                <a:gd name="T9" fmla="*/ 0 h 152"/>
                <a:gd name="T10" fmla="*/ 0 w 153"/>
                <a:gd name="T11" fmla="*/ 76 h 152"/>
                <a:gd name="T12" fmla="*/ 0 w 153"/>
                <a:gd name="T13" fmla="*/ 76 h 152"/>
              </a:gdLst>
              <a:ahLst/>
              <a:cxnLst>
                <a:cxn ang="0">
                  <a:pos x="T0" y="T1"/>
                </a:cxn>
                <a:cxn ang="0">
                  <a:pos x="T2" y="T3"/>
                </a:cxn>
                <a:cxn ang="0">
                  <a:pos x="T4" y="T5"/>
                </a:cxn>
                <a:cxn ang="0">
                  <a:pos x="T6" y="T7"/>
                </a:cxn>
                <a:cxn ang="0">
                  <a:pos x="T8" y="T9"/>
                </a:cxn>
                <a:cxn ang="0">
                  <a:pos x="T10" y="T11"/>
                </a:cxn>
                <a:cxn ang="0">
                  <a:pos x="T12" y="T13"/>
                </a:cxn>
              </a:cxnLst>
              <a:rect l="0" t="0" r="r" b="b"/>
              <a:pathLst>
                <a:path w="153" h="152">
                  <a:moveTo>
                    <a:pt x="0" y="76"/>
                  </a:moveTo>
                  <a:lnTo>
                    <a:pt x="0" y="76"/>
                  </a:lnTo>
                  <a:cubicBezTo>
                    <a:pt x="0" y="118"/>
                    <a:pt x="34" y="152"/>
                    <a:pt x="76" y="152"/>
                  </a:cubicBezTo>
                  <a:cubicBezTo>
                    <a:pt x="119" y="152"/>
                    <a:pt x="153" y="118"/>
                    <a:pt x="153" y="76"/>
                  </a:cubicBezTo>
                  <a:cubicBezTo>
                    <a:pt x="153" y="33"/>
                    <a:pt x="119" y="0"/>
                    <a:pt x="76" y="0"/>
                  </a:cubicBezTo>
                  <a:cubicBezTo>
                    <a:pt x="34" y="0"/>
                    <a:pt x="0" y="33"/>
                    <a:pt x="0" y="76"/>
                  </a:cubicBezTo>
                  <a:lnTo>
                    <a:pt x="0"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7">
              <a:extLst>
                <a:ext uri="{FF2B5EF4-FFF2-40B4-BE49-F238E27FC236}">
                  <a16:creationId xmlns:a16="http://schemas.microsoft.com/office/drawing/2014/main" id="{32AA7DF0-3B5B-4DC2-A73F-6A836034F955}"/>
                </a:ext>
              </a:extLst>
            </p:cNvPr>
            <p:cNvSpPr>
              <a:spLocks/>
            </p:cNvSpPr>
            <p:nvPr/>
          </p:nvSpPr>
          <p:spPr bwMode="auto">
            <a:xfrm>
              <a:off x="6413" y="2935"/>
              <a:ext cx="70" cy="69"/>
            </a:xfrm>
            <a:custGeom>
              <a:avLst/>
              <a:gdLst>
                <a:gd name="T0" fmla="*/ 0 w 153"/>
                <a:gd name="T1" fmla="*/ 76 h 153"/>
                <a:gd name="T2" fmla="*/ 0 w 153"/>
                <a:gd name="T3" fmla="*/ 76 h 153"/>
                <a:gd name="T4" fmla="*/ 76 w 153"/>
                <a:gd name="T5" fmla="*/ 153 h 153"/>
                <a:gd name="T6" fmla="*/ 153 w 153"/>
                <a:gd name="T7" fmla="*/ 76 h 153"/>
                <a:gd name="T8" fmla="*/ 76 w 153"/>
                <a:gd name="T9" fmla="*/ 0 h 153"/>
                <a:gd name="T10" fmla="*/ 0 w 153"/>
                <a:gd name="T11" fmla="*/ 76 h 153"/>
                <a:gd name="T12" fmla="*/ 0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0" y="76"/>
                  </a:moveTo>
                  <a:lnTo>
                    <a:pt x="0" y="76"/>
                  </a:lnTo>
                  <a:cubicBezTo>
                    <a:pt x="0" y="119"/>
                    <a:pt x="34" y="153"/>
                    <a:pt x="76" y="153"/>
                  </a:cubicBezTo>
                  <a:cubicBezTo>
                    <a:pt x="119" y="153"/>
                    <a:pt x="153" y="119"/>
                    <a:pt x="153" y="76"/>
                  </a:cubicBezTo>
                  <a:cubicBezTo>
                    <a:pt x="153" y="34"/>
                    <a:pt x="119" y="0"/>
                    <a:pt x="76" y="0"/>
                  </a:cubicBezTo>
                  <a:cubicBezTo>
                    <a:pt x="34" y="0"/>
                    <a:pt x="0" y="34"/>
                    <a:pt x="0" y="76"/>
                  </a:cubicBezTo>
                  <a:lnTo>
                    <a:pt x="0"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58">
              <a:extLst>
                <a:ext uri="{FF2B5EF4-FFF2-40B4-BE49-F238E27FC236}">
                  <a16:creationId xmlns:a16="http://schemas.microsoft.com/office/drawing/2014/main" id="{EF2A44C5-7EB1-49A5-8FE8-824A571F9360}"/>
                </a:ext>
              </a:extLst>
            </p:cNvPr>
            <p:cNvSpPr>
              <a:spLocks/>
            </p:cNvSpPr>
            <p:nvPr/>
          </p:nvSpPr>
          <p:spPr bwMode="auto">
            <a:xfrm>
              <a:off x="6413" y="3037"/>
              <a:ext cx="70" cy="69"/>
            </a:xfrm>
            <a:custGeom>
              <a:avLst/>
              <a:gdLst>
                <a:gd name="T0" fmla="*/ 0 w 153"/>
                <a:gd name="T1" fmla="*/ 77 h 154"/>
                <a:gd name="T2" fmla="*/ 0 w 153"/>
                <a:gd name="T3" fmla="*/ 77 h 154"/>
                <a:gd name="T4" fmla="*/ 76 w 153"/>
                <a:gd name="T5" fmla="*/ 154 h 154"/>
                <a:gd name="T6" fmla="*/ 153 w 153"/>
                <a:gd name="T7" fmla="*/ 77 h 154"/>
                <a:gd name="T8" fmla="*/ 76 w 153"/>
                <a:gd name="T9" fmla="*/ 0 h 154"/>
                <a:gd name="T10" fmla="*/ 0 w 153"/>
                <a:gd name="T11" fmla="*/ 77 h 154"/>
                <a:gd name="T12" fmla="*/ 0 w 153"/>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3" h="154">
                  <a:moveTo>
                    <a:pt x="0" y="77"/>
                  </a:moveTo>
                  <a:lnTo>
                    <a:pt x="0" y="77"/>
                  </a:lnTo>
                  <a:cubicBezTo>
                    <a:pt x="0" y="120"/>
                    <a:pt x="34" y="154"/>
                    <a:pt x="76" y="154"/>
                  </a:cubicBezTo>
                  <a:cubicBezTo>
                    <a:pt x="119" y="154"/>
                    <a:pt x="153" y="120"/>
                    <a:pt x="153" y="77"/>
                  </a:cubicBezTo>
                  <a:cubicBezTo>
                    <a:pt x="153" y="35"/>
                    <a:pt x="119" y="0"/>
                    <a:pt x="76" y="0"/>
                  </a:cubicBezTo>
                  <a:cubicBezTo>
                    <a:pt x="34" y="0"/>
                    <a:pt x="0" y="35"/>
                    <a:pt x="0" y="77"/>
                  </a:cubicBezTo>
                  <a:lnTo>
                    <a:pt x="0"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59">
              <a:extLst>
                <a:ext uri="{FF2B5EF4-FFF2-40B4-BE49-F238E27FC236}">
                  <a16:creationId xmlns:a16="http://schemas.microsoft.com/office/drawing/2014/main" id="{28DE689B-E160-4036-9129-F32768DDC9B9}"/>
                </a:ext>
              </a:extLst>
            </p:cNvPr>
            <p:cNvSpPr>
              <a:spLocks/>
            </p:cNvSpPr>
            <p:nvPr/>
          </p:nvSpPr>
          <p:spPr bwMode="auto">
            <a:xfrm>
              <a:off x="6413" y="3139"/>
              <a:ext cx="70" cy="69"/>
            </a:xfrm>
            <a:custGeom>
              <a:avLst/>
              <a:gdLst>
                <a:gd name="T0" fmla="*/ 0 w 153"/>
                <a:gd name="T1" fmla="*/ 77 h 153"/>
                <a:gd name="T2" fmla="*/ 0 w 153"/>
                <a:gd name="T3" fmla="*/ 77 h 153"/>
                <a:gd name="T4" fmla="*/ 76 w 153"/>
                <a:gd name="T5" fmla="*/ 153 h 153"/>
                <a:gd name="T6" fmla="*/ 153 w 153"/>
                <a:gd name="T7" fmla="*/ 77 h 153"/>
                <a:gd name="T8" fmla="*/ 76 w 153"/>
                <a:gd name="T9" fmla="*/ 0 h 153"/>
                <a:gd name="T10" fmla="*/ 0 w 153"/>
                <a:gd name="T11" fmla="*/ 77 h 153"/>
                <a:gd name="T12" fmla="*/ 0 w 153"/>
                <a:gd name="T13" fmla="*/ 77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0" y="77"/>
                  </a:moveTo>
                  <a:lnTo>
                    <a:pt x="0" y="77"/>
                  </a:lnTo>
                  <a:cubicBezTo>
                    <a:pt x="0" y="119"/>
                    <a:pt x="34" y="153"/>
                    <a:pt x="76" y="153"/>
                  </a:cubicBezTo>
                  <a:cubicBezTo>
                    <a:pt x="119" y="153"/>
                    <a:pt x="153" y="119"/>
                    <a:pt x="153" y="77"/>
                  </a:cubicBezTo>
                  <a:cubicBezTo>
                    <a:pt x="153" y="34"/>
                    <a:pt x="119" y="0"/>
                    <a:pt x="76" y="0"/>
                  </a:cubicBezTo>
                  <a:cubicBezTo>
                    <a:pt x="34" y="0"/>
                    <a:pt x="0" y="34"/>
                    <a:pt x="0" y="77"/>
                  </a:cubicBezTo>
                  <a:lnTo>
                    <a:pt x="0"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60">
              <a:extLst>
                <a:ext uri="{FF2B5EF4-FFF2-40B4-BE49-F238E27FC236}">
                  <a16:creationId xmlns:a16="http://schemas.microsoft.com/office/drawing/2014/main" id="{C899F0E7-6154-44A1-A294-17C735CE62CA}"/>
                </a:ext>
              </a:extLst>
            </p:cNvPr>
            <p:cNvSpPr>
              <a:spLocks/>
            </p:cNvSpPr>
            <p:nvPr/>
          </p:nvSpPr>
          <p:spPr bwMode="auto">
            <a:xfrm>
              <a:off x="6413" y="3241"/>
              <a:ext cx="70" cy="70"/>
            </a:xfrm>
            <a:custGeom>
              <a:avLst/>
              <a:gdLst>
                <a:gd name="T0" fmla="*/ 0 w 153"/>
                <a:gd name="T1" fmla="*/ 76 h 153"/>
                <a:gd name="T2" fmla="*/ 0 w 153"/>
                <a:gd name="T3" fmla="*/ 76 h 153"/>
                <a:gd name="T4" fmla="*/ 76 w 153"/>
                <a:gd name="T5" fmla="*/ 153 h 153"/>
                <a:gd name="T6" fmla="*/ 153 w 153"/>
                <a:gd name="T7" fmla="*/ 76 h 153"/>
                <a:gd name="T8" fmla="*/ 76 w 153"/>
                <a:gd name="T9" fmla="*/ 0 h 153"/>
                <a:gd name="T10" fmla="*/ 0 w 153"/>
                <a:gd name="T11" fmla="*/ 76 h 153"/>
                <a:gd name="T12" fmla="*/ 0 w 153"/>
                <a:gd name="T13" fmla="*/ 76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0" y="76"/>
                  </a:moveTo>
                  <a:lnTo>
                    <a:pt x="0" y="76"/>
                  </a:lnTo>
                  <a:cubicBezTo>
                    <a:pt x="0" y="119"/>
                    <a:pt x="34" y="153"/>
                    <a:pt x="76" y="153"/>
                  </a:cubicBezTo>
                  <a:cubicBezTo>
                    <a:pt x="119" y="153"/>
                    <a:pt x="153" y="119"/>
                    <a:pt x="153" y="76"/>
                  </a:cubicBezTo>
                  <a:cubicBezTo>
                    <a:pt x="153" y="34"/>
                    <a:pt x="119" y="0"/>
                    <a:pt x="76" y="0"/>
                  </a:cubicBezTo>
                  <a:cubicBezTo>
                    <a:pt x="34" y="0"/>
                    <a:pt x="0" y="34"/>
                    <a:pt x="0" y="76"/>
                  </a:cubicBezTo>
                  <a:lnTo>
                    <a:pt x="0" y="76"/>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61">
              <a:extLst>
                <a:ext uri="{FF2B5EF4-FFF2-40B4-BE49-F238E27FC236}">
                  <a16:creationId xmlns:a16="http://schemas.microsoft.com/office/drawing/2014/main" id="{C90EA6D5-E0C7-40F1-AEFC-B8E181954C5A}"/>
                </a:ext>
              </a:extLst>
            </p:cNvPr>
            <p:cNvSpPr>
              <a:spLocks/>
            </p:cNvSpPr>
            <p:nvPr/>
          </p:nvSpPr>
          <p:spPr bwMode="auto">
            <a:xfrm>
              <a:off x="6413" y="3343"/>
              <a:ext cx="70" cy="70"/>
            </a:xfrm>
            <a:custGeom>
              <a:avLst/>
              <a:gdLst>
                <a:gd name="T0" fmla="*/ 0 w 153"/>
                <a:gd name="T1" fmla="*/ 77 h 154"/>
                <a:gd name="T2" fmla="*/ 0 w 153"/>
                <a:gd name="T3" fmla="*/ 77 h 154"/>
                <a:gd name="T4" fmla="*/ 76 w 153"/>
                <a:gd name="T5" fmla="*/ 154 h 154"/>
                <a:gd name="T6" fmla="*/ 153 w 153"/>
                <a:gd name="T7" fmla="*/ 77 h 154"/>
                <a:gd name="T8" fmla="*/ 76 w 153"/>
                <a:gd name="T9" fmla="*/ 0 h 154"/>
                <a:gd name="T10" fmla="*/ 0 w 153"/>
                <a:gd name="T11" fmla="*/ 77 h 154"/>
                <a:gd name="T12" fmla="*/ 0 w 153"/>
                <a:gd name="T13" fmla="*/ 77 h 154"/>
              </a:gdLst>
              <a:ahLst/>
              <a:cxnLst>
                <a:cxn ang="0">
                  <a:pos x="T0" y="T1"/>
                </a:cxn>
                <a:cxn ang="0">
                  <a:pos x="T2" y="T3"/>
                </a:cxn>
                <a:cxn ang="0">
                  <a:pos x="T4" y="T5"/>
                </a:cxn>
                <a:cxn ang="0">
                  <a:pos x="T6" y="T7"/>
                </a:cxn>
                <a:cxn ang="0">
                  <a:pos x="T8" y="T9"/>
                </a:cxn>
                <a:cxn ang="0">
                  <a:pos x="T10" y="T11"/>
                </a:cxn>
                <a:cxn ang="0">
                  <a:pos x="T12" y="T13"/>
                </a:cxn>
              </a:cxnLst>
              <a:rect l="0" t="0" r="r" b="b"/>
              <a:pathLst>
                <a:path w="153" h="154">
                  <a:moveTo>
                    <a:pt x="0" y="77"/>
                  </a:moveTo>
                  <a:lnTo>
                    <a:pt x="0" y="77"/>
                  </a:lnTo>
                  <a:cubicBezTo>
                    <a:pt x="0" y="120"/>
                    <a:pt x="34" y="154"/>
                    <a:pt x="76" y="154"/>
                  </a:cubicBezTo>
                  <a:cubicBezTo>
                    <a:pt x="119" y="154"/>
                    <a:pt x="153" y="120"/>
                    <a:pt x="153" y="77"/>
                  </a:cubicBezTo>
                  <a:cubicBezTo>
                    <a:pt x="153" y="35"/>
                    <a:pt x="119" y="0"/>
                    <a:pt x="76" y="0"/>
                  </a:cubicBezTo>
                  <a:cubicBezTo>
                    <a:pt x="34" y="0"/>
                    <a:pt x="0" y="35"/>
                    <a:pt x="0" y="77"/>
                  </a:cubicBezTo>
                  <a:lnTo>
                    <a:pt x="0" y="77"/>
                  </a:lnTo>
                  <a:close/>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62">
              <a:extLst>
                <a:ext uri="{FF2B5EF4-FFF2-40B4-BE49-F238E27FC236}">
                  <a16:creationId xmlns:a16="http://schemas.microsoft.com/office/drawing/2014/main" id="{414F813B-98A9-45A5-9342-0D9A1C1ECA43}"/>
                </a:ext>
              </a:extLst>
            </p:cNvPr>
            <p:cNvSpPr>
              <a:spLocks/>
            </p:cNvSpPr>
            <p:nvPr/>
          </p:nvSpPr>
          <p:spPr bwMode="auto">
            <a:xfrm>
              <a:off x="6176" y="3291"/>
              <a:ext cx="240" cy="73"/>
            </a:xfrm>
            <a:custGeom>
              <a:avLst/>
              <a:gdLst>
                <a:gd name="T0" fmla="*/ 532 w 532"/>
                <a:gd name="T1" fmla="*/ 162 h 162"/>
                <a:gd name="T2" fmla="*/ 532 w 532"/>
                <a:gd name="T3" fmla="*/ 162 h 162"/>
                <a:gd name="T4" fmla="*/ 0 w 532"/>
                <a:gd name="T5" fmla="*/ 0 h 162"/>
              </a:gdLst>
              <a:ahLst/>
              <a:cxnLst>
                <a:cxn ang="0">
                  <a:pos x="T0" y="T1"/>
                </a:cxn>
                <a:cxn ang="0">
                  <a:pos x="T2" y="T3"/>
                </a:cxn>
                <a:cxn ang="0">
                  <a:pos x="T4" y="T5"/>
                </a:cxn>
              </a:cxnLst>
              <a:rect l="0" t="0" r="r" b="b"/>
              <a:pathLst>
                <a:path w="532" h="162">
                  <a:moveTo>
                    <a:pt x="532" y="162"/>
                  </a:moveTo>
                  <a:lnTo>
                    <a:pt x="532" y="162"/>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63">
              <a:extLst>
                <a:ext uri="{FF2B5EF4-FFF2-40B4-BE49-F238E27FC236}">
                  <a16:creationId xmlns:a16="http://schemas.microsoft.com/office/drawing/2014/main" id="{E641F475-9F9E-42F6-A691-AAB24DA0D71E}"/>
                </a:ext>
              </a:extLst>
            </p:cNvPr>
            <p:cNvSpPr>
              <a:spLocks/>
            </p:cNvSpPr>
            <p:nvPr/>
          </p:nvSpPr>
          <p:spPr bwMode="auto">
            <a:xfrm>
              <a:off x="6169" y="3195"/>
              <a:ext cx="250" cy="164"/>
            </a:xfrm>
            <a:custGeom>
              <a:avLst/>
              <a:gdLst>
                <a:gd name="T0" fmla="*/ 552 w 552"/>
                <a:gd name="T1" fmla="*/ 362 h 362"/>
                <a:gd name="T2" fmla="*/ 552 w 552"/>
                <a:gd name="T3" fmla="*/ 362 h 362"/>
                <a:gd name="T4" fmla="*/ 0 w 552"/>
                <a:gd name="T5" fmla="*/ 0 h 362"/>
              </a:gdLst>
              <a:ahLst/>
              <a:cxnLst>
                <a:cxn ang="0">
                  <a:pos x="T0" y="T1"/>
                </a:cxn>
                <a:cxn ang="0">
                  <a:pos x="T2" y="T3"/>
                </a:cxn>
                <a:cxn ang="0">
                  <a:pos x="T4" y="T5"/>
                </a:cxn>
              </a:cxnLst>
              <a:rect l="0" t="0" r="r" b="b"/>
              <a:pathLst>
                <a:path w="552" h="362">
                  <a:moveTo>
                    <a:pt x="552" y="362"/>
                  </a:moveTo>
                  <a:lnTo>
                    <a:pt x="552" y="362"/>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64">
              <a:extLst>
                <a:ext uri="{FF2B5EF4-FFF2-40B4-BE49-F238E27FC236}">
                  <a16:creationId xmlns:a16="http://schemas.microsoft.com/office/drawing/2014/main" id="{11AB4182-1D37-4BEC-8A4F-11DF3EEB41A3}"/>
                </a:ext>
              </a:extLst>
            </p:cNvPr>
            <p:cNvSpPr>
              <a:spLocks/>
            </p:cNvSpPr>
            <p:nvPr/>
          </p:nvSpPr>
          <p:spPr bwMode="auto">
            <a:xfrm>
              <a:off x="6180" y="3184"/>
              <a:ext cx="236" cy="78"/>
            </a:xfrm>
            <a:custGeom>
              <a:avLst/>
              <a:gdLst>
                <a:gd name="T0" fmla="*/ 521 w 521"/>
                <a:gd name="T1" fmla="*/ 172 h 172"/>
                <a:gd name="T2" fmla="*/ 521 w 521"/>
                <a:gd name="T3" fmla="*/ 172 h 172"/>
                <a:gd name="T4" fmla="*/ 0 w 521"/>
                <a:gd name="T5" fmla="*/ 0 h 172"/>
              </a:gdLst>
              <a:ahLst/>
              <a:cxnLst>
                <a:cxn ang="0">
                  <a:pos x="T0" y="T1"/>
                </a:cxn>
                <a:cxn ang="0">
                  <a:pos x="T2" y="T3"/>
                </a:cxn>
                <a:cxn ang="0">
                  <a:pos x="T4" y="T5"/>
                </a:cxn>
              </a:cxnLst>
              <a:rect l="0" t="0" r="r" b="b"/>
              <a:pathLst>
                <a:path w="521" h="172">
                  <a:moveTo>
                    <a:pt x="521" y="172"/>
                  </a:moveTo>
                  <a:lnTo>
                    <a:pt x="521" y="172"/>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65">
              <a:extLst>
                <a:ext uri="{FF2B5EF4-FFF2-40B4-BE49-F238E27FC236}">
                  <a16:creationId xmlns:a16="http://schemas.microsoft.com/office/drawing/2014/main" id="{CB96AC24-8C34-409E-ADB6-3844A73D4FDA}"/>
                </a:ext>
              </a:extLst>
            </p:cNvPr>
            <p:cNvSpPr>
              <a:spLocks/>
            </p:cNvSpPr>
            <p:nvPr/>
          </p:nvSpPr>
          <p:spPr bwMode="auto">
            <a:xfrm>
              <a:off x="6175" y="2993"/>
              <a:ext cx="246" cy="161"/>
            </a:xfrm>
            <a:custGeom>
              <a:avLst/>
              <a:gdLst>
                <a:gd name="T0" fmla="*/ 545 w 545"/>
                <a:gd name="T1" fmla="*/ 0 h 357"/>
                <a:gd name="T2" fmla="*/ 545 w 545"/>
                <a:gd name="T3" fmla="*/ 0 h 357"/>
                <a:gd name="T4" fmla="*/ 0 w 545"/>
                <a:gd name="T5" fmla="*/ 357 h 357"/>
              </a:gdLst>
              <a:ahLst/>
              <a:cxnLst>
                <a:cxn ang="0">
                  <a:pos x="T0" y="T1"/>
                </a:cxn>
                <a:cxn ang="0">
                  <a:pos x="T2" y="T3"/>
                </a:cxn>
                <a:cxn ang="0">
                  <a:pos x="T4" y="T5"/>
                </a:cxn>
              </a:cxnLst>
              <a:rect l="0" t="0" r="r" b="b"/>
              <a:pathLst>
                <a:path w="545" h="357">
                  <a:moveTo>
                    <a:pt x="545" y="0"/>
                  </a:moveTo>
                  <a:lnTo>
                    <a:pt x="545" y="0"/>
                  </a:lnTo>
                  <a:lnTo>
                    <a:pt x="0" y="357"/>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66">
              <a:extLst>
                <a:ext uri="{FF2B5EF4-FFF2-40B4-BE49-F238E27FC236}">
                  <a16:creationId xmlns:a16="http://schemas.microsoft.com/office/drawing/2014/main" id="{35377CED-59ED-49D3-8ED8-8CD5A80297E2}"/>
                </a:ext>
              </a:extLst>
            </p:cNvPr>
            <p:cNvSpPr>
              <a:spLocks/>
            </p:cNvSpPr>
            <p:nvPr/>
          </p:nvSpPr>
          <p:spPr bwMode="auto">
            <a:xfrm>
              <a:off x="6164" y="2887"/>
              <a:ext cx="255" cy="258"/>
            </a:xfrm>
            <a:custGeom>
              <a:avLst/>
              <a:gdLst>
                <a:gd name="T0" fmla="*/ 563 w 563"/>
                <a:gd name="T1" fmla="*/ 0 h 572"/>
                <a:gd name="T2" fmla="*/ 563 w 563"/>
                <a:gd name="T3" fmla="*/ 0 h 572"/>
                <a:gd name="T4" fmla="*/ 0 w 563"/>
                <a:gd name="T5" fmla="*/ 572 h 572"/>
              </a:gdLst>
              <a:ahLst/>
              <a:cxnLst>
                <a:cxn ang="0">
                  <a:pos x="T0" y="T1"/>
                </a:cxn>
                <a:cxn ang="0">
                  <a:pos x="T2" y="T3"/>
                </a:cxn>
                <a:cxn ang="0">
                  <a:pos x="T4" y="T5"/>
                </a:cxn>
              </a:cxnLst>
              <a:rect l="0" t="0" r="r" b="b"/>
              <a:pathLst>
                <a:path w="563" h="572">
                  <a:moveTo>
                    <a:pt x="563" y="0"/>
                  </a:moveTo>
                  <a:lnTo>
                    <a:pt x="563" y="0"/>
                  </a:lnTo>
                  <a:lnTo>
                    <a:pt x="0" y="572"/>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67">
              <a:extLst>
                <a:ext uri="{FF2B5EF4-FFF2-40B4-BE49-F238E27FC236}">
                  <a16:creationId xmlns:a16="http://schemas.microsoft.com/office/drawing/2014/main" id="{7B0F2037-1138-4E35-917D-BD98534983A9}"/>
                </a:ext>
              </a:extLst>
            </p:cNvPr>
            <p:cNvSpPr>
              <a:spLocks/>
            </p:cNvSpPr>
            <p:nvPr/>
          </p:nvSpPr>
          <p:spPr bwMode="auto">
            <a:xfrm>
              <a:off x="6179" y="3090"/>
              <a:ext cx="239" cy="79"/>
            </a:xfrm>
            <a:custGeom>
              <a:avLst/>
              <a:gdLst>
                <a:gd name="T0" fmla="*/ 529 w 529"/>
                <a:gd name="T1" fmla="*/ 0 h 174"/>
                <a:gd name="T2" fmla="*/ 529 w 529"/>
                <a:gd name="T3" fmla="*/ 0 h 174"/>
                <a:gd name="T4" fmla="*/ 0 w 529"/>
                <a:gd name="T5" fmla="*/ 174 h 174"/>
              </a:gdLst>
              <a:ahLst/>
              <a:cxnLst>
                <a:cxn ang="0">
                  <a:pos x="T0" y="T1"/>
                </a:cxn>
                <a:cxn ang="0">
                  <a:pos x="T2" y="T3"/>
                </a:cxn>
                <a:cxn ang="0">
                  <a:pos x="T4" y="T5"/>
                </a:cxn>
              </a:cxnLst>
              <a:rect l="0" t="0" r="r" b="b"/>
              <a:pathLst>
                <a:path w="529" h="174">
                  <a:moveTo>
                    <a:pt x="529" y="0"/>
                  </a:moveTo>
                  <a:lnTo>
                    <a:pt x="529" y="0"/>
                  </a:lnTo>
                  <a:lnTo>
                    <a:pt x="0" y="174"/>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68">
              <a:extLst>
                <a:ext uri="{FF2B5EF4-FFF2-40B4-BE49-F238E27FC236}">
                  <a16:creationId xmlns:a16="http://schemas.microsoft.com/office/drawing/2014/main" id="{AB9E6AD0-C4B0-4E8C-BDED-88AB48F3E23E}"/>
                </a:ext>
              </a:extLst>
            </p:cNvPr>
            <p:cNvSpPr>
              <a:spLocks/>
            </p:cNvSpPr>
            <p:nvPr/>
          </p:nvSpPr>
          <p:spPr bwMode="auto">
            <a:xfrm>
              <a:off x="6179" y="3174"/>
              <a:ext cx="234" cy="0"/>
            </a:xfrm>
            <a:custGeom>
              <a:avLst/>
              <a:gdLst>
                <a:gd name="T0" fmla="*/ 518 w 518"/>
                <a:gd name="T1" fmla="*/ 518 w 518"/>
                <a:gd name="T2" fmla="*/ 0 w 518"/>
              </a:gdLst>
              <a:ahLst/>
              <a:cxnLst>
                <a:cxn ang="0">
                  <a:pos x="T0" y="0"/>
                </a:cxn>
                <a:cxn ang="0">
                  <a:pos x="T1" y="0"/>
                </a:cxn>
                <a:cxn ang="0">
                  <a:pos x="T2" y="0"/>
                </a:cxn>
              </a:cxnLst>
              <a:rect l="0" t="0" r="r" b="b"/>
              <a:pathLst>
                <a:path w="518">
                  <a:moveTo>
                    <a:pt x="518" y="0"/>
                  </a:moveTo>
                  <a:lnTo>
                    <a:pt x="518" y="0"/>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69">
              <a:extLst>
                <a:ext uri="{FF2B5EF4-FFF2-40B4-BE49-F238E27FC236}">
                  <a16:creationId xmlns:a16="http://schemas.microsoft.com/office/drawing/2014/main" id="{1E156334-C666-4D2F-A2C7-C922C2DEB73B}"/>
                </a:ext>
              </a:extLst>
            </p:cNvPr>
            <p:cNvSpPr>
              <a:spLocks/>
            </p:cNvSpPr>
            <p:nvPr/>
          </p:nvSpPr>
          <p:spPr bwMode="auto">
            <a:xfrm>
              <a:off x="6169" y="2885"/>
              <a:ext cx="249" cy="163"/>
            </a:xfrm>
            <a:custGeom>
              <a:avLst/>
              <a:gdLst>
                <a:gd name="T0" fmla="*/ 550 w 550"/>
                <a:gd name="T1" fmla="*/ 0 h 360"/>
                <a:gd name="T2" fmla="*/ 550 w 550"/>
                <a:gd name="T3" fmla="*/ 0 h 360"/>
                <a:gd name="T4" fmla="*/ 0 w 550"/>
                <a:gd name="T5" fmla="*/ 360 h 360"/>
              </a:gdLst>
              <a:ahLst/>
              <a:cxnLst>
                <a:cxn ang="0">
                  <a:pos x="T0" y="T1"/>
                </a:cxn>
                <a:cxn ang="0">
                  <a:pos x="T2" y="T3"/>
                </a:cxn>
                <a:cxn ang="0">
                  <a:pos x="T4" y="T5"/>
                </a:cxn>
              </a:cxnLst>
              <a:rect l="0" t="0" r="r" b="b"/>
              <a:pathLst>
                <a:path w="550" h="360">
                  <a:moveTo>
                    <a:pt x="550" y="0"/>
                  </a:moveTo>
                  <a:lnTo>
                    <a:pt x="550" y="0"/>
                  </a:lnTo>
                  <a:lnTo>
                    <a:pt x="0" y="36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70">
              <a:extLst>
                <a:ext uri="{FF2B5EF4-FFF2-40B4-BE49-F238E27FC236}">
                  <a16:creationId xmlns:a16="http://schemas.microsoft.com/office/drawing/2014/main" id="{E5977612-FE32-47EC-A5CA-B52D40A4CBF0}"/>
                </a:ext>
              </a:extLst>
            </p:cNvPr>
            <p:cNvSpPr>
              <a:spLocks/>
            </p:cNvSpPr>
            <p:nvPr/>
          </p:nvSpPr>
          <p:spPr bwMode="auto">
            <a:xfrm>
              <a:off x="6179" y="2982"/>
              <a:ext cx="236" cy="77"/>
            </a:xfrm>
            <a:custGeom>
              <a:avLst/>
              <a:gdLst>
                <a:gd name="T0" fmla="*/ 522 w 522"/>
                <a:gd name="T1" fmla="*/ 0 h 172"/>
                <a:gd name="T2" fmla="*/ 522 w 522"/>
                <a:gd name="T3" fmla="*/ 0 h 172"/>
                <a:gd name="T4" fmla="*/ 0 w 522"/>
                <a:gd name="T5" fmla="*/ 172 h 172"/>
              </a:gdLst>
              <a:ahLst/>
              <a:cxnLst>
                <a:cxn ang="0">
                  <a:pos x="T0" y="T1"/>
                </a:cxn>
                <a:cxn ang="0">
                  <a:pos x="T2" y="T3"/>
                </a:cxn>
                <a:cxn ang="0">
                  <a:pos x="T4" y="T5"/>
                </a:cxn>
              </a:cxnLst>
              <a:rect l="0" t="0" r="r" b="b"/>
              <a:pathLst>
                <a:path w="522" h="172">
                  <a:moveTo>
                    <a:pt x="522" y="0"/>
                  </a:moveTo>
                  <a:lnTo>
                    <a:pt x="522" y="0"/>
                  </a:lnTo>
                  <a:lnTo>
                    <a:pt x="0" y="172"/>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71">
              <a:extLst>
                <a:ext uri="{FF2B5EF4-FFF2-40B4-BE49-F238E27FC236}">
                  <a16:creationId xmlns:a16="http://schemas.microsoft.com/office/drawing/2014/main" id="{7181847C-AB77-4276-BA0E-8792CD66AC12}"/>
                </a:ext>
              </a:extLst>
            </p:cNvPr>
            <p:cNvSpPr>
              <a:spLocks/>
            </p:cNvSpPr>
            <p:nvPr/>
          </p:nvSpPr>
          <p:spPr bwMode="auto">
            <a:xfrm>
              <a:off x="6176" y="3091"/>
              <a:ext cx="248" cy="162"/>
            </a:xfrm>
            <a:custGeom>
              <a:avLst/>
              <a:gdLst>
                <a:gd name="T0" fmla="*/ 547 w 547"/>
                <a:gd name="T1" fmla="*/ 358 h 358"/>
                <a:gd name="T2" fmla="*/ 547 w 547"/>
                <a:gd name="T3" fmla="*/ 358 h 358"/>
                <a:gd name="T4" fmla="*/ 0 w 547"/>
                <a:gd name="T5" fmla="*/ 0 h 358"/>
              </a:gdLst>
              <a:ahLst/>
              <a:cxnLst>
                <a:cxn ang="0">
                  <a:pos x="T0" y="T1"/>
                </a:cxn>
                <a:cxn ang="0">
                  <a:pos x="T2" y="T3"/>
                </a:cxn>
                <a:cxn ang="0">
                  <a:pos x="T4" y="T5"/>
                </a:cxn>
              </a:cxnLst>
              <a:rect l="0" t="0" r="r" b="b"/>
              <a:pathLst>
                <a:path w="547" h="358">
                  <a:moveTo>
                    <a:pt x="547" y="358"/>
                  </a:moveTo>
                  <a:lnTo>
                    <a:pt x="547" y="358"/>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72">
              <a:extLst>
                <a:ext uri="{FF2B5EF4-FFF2-40B4-BE49-F238E27FC236}">
                  <a16:creationId xmlns:a16="http://schemas.microsoft.com/office/drawing/2014/main" id="{A1828C63-F5EF-43CF-9A42-2CCB05F0BC79}"/>
                </a:ext>
              </a:extLst>
            </p:cNvPr>
            <p:cNvSpPr>
              <a:spLocks/>
            </p:cNvSpPr>
            <p:nvPr/>
          </p:nvSpPr>
          <p:spPr bwMode="auto">
            <a:xfrm>
              <a:off x="6165" y="3100"/>
              <a:ext cx="256" cy="254"/>
            </a:xfrm>
            <a:custGeom>
              <a:avLst/>
              <a:gdLst>
                <a:gd name="T0" fmla="*/ 565 w 565"/>
                <a:gd name="T1" fmla="*/ 560 h 560"/>
                <a:gd name="T2" fmla="*/ 565 w 565"/>
                <a:gd name="T3" fmla="*/ 560 h 560"/>
                <a:gd name="T4" fmla="*/ 0 w 565"/>
                <a:gd name="T5" fmla="*/ 0 h 560"/>
              </a:gdLst>
              <a:ahLst/>
              <a:cxnLst>
                <a:cxn ang="0">
                  <a:pos x="T0" y="T1"/>
                </a:cxn>
                <a:cxn ang="0">
                  <a:pos x="T2" y="T3"/>
                </a:cxn>
                <a:cxn ang="0">
                  <a:pos x="T4" y="T5"/>
                </a:cxn>
              </a:cxnLst>
              <a:rect l="0" t="0" r="r" b="b"/>
              <a:pathLst>
                <a:path w="565" h="560">
                  <a:moveTo>
                    <a:pt x="565" y="560"/>
                  </a:moveTo>
                  <a:lnTo>
                    <a:pt x="565" y="560"/>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73">
              <a:extLst>
                <a:ext uri="{FF2B5EF4-FFF2-40B4-BE49-F238E27FC236}">
                  <a16:creationId xmlns:a16="http://schemas.microsoft.com/office/drawing/2014/main" id="{FC06B0C6-24CF-45DE-A3C5-DCB60A6B312C}"/>
                </a:ext>
              </a:extLst>
            </p:cNvPr>
            <p:cNvSpPr>
              <a:spLocks/>
            </p:cNvSpPr>
            <p:nvPr/>
          </p:nvSpPr>
          <p:spPr bwMode="auto">
            <a:xfrm>
              <a:off x="6181" y="3076"/>
              <a:ext cx="237" cy="78"/>
            </a:xfrm>
            <a:custGeom>
              <a:avLst/>
              <a:gdLst>
                <a:gd name="T0" fmla="*/ 522 w 522"/>
                <a:gd name="T1" fmla="*/ 172 h 172"/>
                <a:gd name="T2" fmla="*/ 522 w 522"/>
                <a:gd name="T3" fmla="*/ 172 h 172"/>
                <a:gd name="T4" fmla="*/ 0 w 522"/>
                <a:gd name="T5" fmla="*/ 0 h 172"/>
              </a:gdLst>
              <a:ahLst/>
              <a:cxnLst>
                <a:cxn ang="0">
                  <a:pos x="T0" y="T1"/>
                </a:cxn>
                <a:cxn ang="0">
                  <a:pos x="T2" y="T3"/>
                </a:cxn>
                <a:cxn ang="0">
                  <a:pos x="T4" y="T5"/>
                </a:cxn>
              </a:cxnLst>
              <a:rect l="0" t="0" r="r" b="b"/>
              <a:pathLst>
                <a:path w="522" h="172">
                  <a:moveTo>
                    <a:pt x="522" y="172"/>
                  </a:moveTo>
                  <a:lnTo>
                    <a:pt x="522" y="172"/>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74">
              <a:extLst>
                <a:ext uri="{FF2B5EF4-FFF2-40B4-BE49-F238E27FC236}">
                  <a16:creationId xmlns:a16="http://schemas.microsoft.com/office/drawing/2014/main" id="{6A1863B9-BE49-426A-B36A-255EBB548340}"/>
                </a:ext>
              </a:extLst>
            </p:cNvPr>
            <p:cNvSpPr>
              <a:spLocks/>
            </p:cNvSpPr>
            <p:nvPr/>
          </p:nvSpPr>
          <p:spPr bwMode="auto">
            <a:xfrm>
              <a:off x="6182" y="3070"/>
              <a:ext cx="230" cy="0"/>
            </a:xfrm>
            <a:custGeom>
              <a:avLst/>
              <a:gdLst>
                <a:gd name="T0" fmla="*/ 508 w 508"/>
                <a:gd name="T1" fmla="*/ 508 w 508"/>
                <a:gd name="T2" fmla="*/ 0 w 508"/>
              </a:gdLst>
              <a:ahLst/>
              <a:cxnLst>
                <a:cxn ang="0">
                  <a:pos x="T0" y="0"/>
                </a:cxn>
                <a:cxn ang="0">
                  <a:pos x="T1" y="0"/>
                </a:cxn>
                <a:cxn ang="0">
                  <a:pos x="T2" y="0"/>
                </a:cxn>
              </a:cxnLst>
              <a:rect l="0" t="0" r="r" b="b"/>
              <a:pathLst>
                <a:path w="508">
                  <a:moveTo>
                    <a:pt x="508" y="0"/>
                  </a:moveTo>
                  <a:lnTo>
                    <a:pt x="508" y="0"/>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75">
              <a:extLst>
                <a:ext uri="{FF2B5EF4-FFF2-40B4-BE49-F238E27FC236}">
                  <a16:creationId xmlns:a16="http://schemas.microsoft.com/office/drawing/2014/main" id="{6C44F028-0CEE-47B5-AEEA-24EA189E815D}"/>
                </a:ext>
              </a:extLst>
            </p:cNvPr>
            <p:cNvSpPr>
              <a:spLocks/>
            </p:cNvSpPr>
            <p:nvPr/>
          </p:nvSpPr>
          <p:spPr bwMode="auto">
            <a:xfrm>
              <a:off x="6180" y="3276"/>
              <a:ext cx="233" cy="4"/>
            </a:xfrm>
            <a:custGeom>
              <a:avLst/>
              <a:gdLst>
                <a:gd name="T0" fmla="*/ 516 w 516"/>
                <a:gd name="T1" fmla="*/ 0 h 9"/>
                <a:gd name="T2" fmla="*/ 516 w 516"/>
                <a:gd name="T3" fmla="*/ 0 h 9"/>
                <a:gd name="T4" fmla="*/ 0 w 516"/>
                <a:gd name="T5" fmla="*/ 9 h 9"/>
              </a:gdLst>
              <a:ahLst/>
              <a:cxnLst>
                <a:cxn ang="0">
                  <a:pos x="T0" y="T1"/>
                </a:cxn>
                <a:cxn ang="0">
                  <a:pos x="T2" y="T3"/>
                </a:cxn>
                <a:cxn ang="0">
                  <a:pos x="T4" y="T5"/>
                </a:cxn>
              </a:cxnLst>
              <a:rect l="0" t="0" r="r" b="b"/>
              <a:pathLst>
                <a:path w="516" h="9">
                  <a:moveTo>
                    <a:pt x="516" y="0"/>
                  </a:moveTo>
                  <a:lnTo>
                    <a:pt x="516" y="0"/>
                  </a:lnTo>
                  <a:lnTo>
                    <a:pt x="0" y="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76">
              <a:extLst>
                <a:ext uri="{FF2B5EF4-FFF2-40B4-BE49-F238E27FC236}">
                  <a16:creationId xmlns:a16="http://schemas.microsoft.com/office/drawing/2014/main" id="{C4BFD75A-92E1-4F53-9799-745555CCE446}"/>
                </a:ext>
              </a:extLst>
            </p:cNvPr>
            <p:cNvSpPr>
              <a:spLocks/>
            </p:cNvSpPr>
            <p:nvPr/>
          </p:nvSpPr>
          <p:spPr bwMode="auto">
            <a:xfrm>
              <a:off x="6177" y="3184"/>
              <a:ext cx="239" cy="81"/>
            </a:xfrm>
            <a:custGeom>
              <a:avLst/>
              <a:gdLst>
                <a:gd name="T0" fmla="*/ 528 w 528"/>
                <a:gd name="T1" fmla="*/ 0 h 178"/>
                <a:gd name="T2" fmla="*/ 528 w 528"/>
                <a:gd name="T3" fmla="*/ 0 h 178"/>
                <a:gd name="T4" fmla="*/ 0 w 528"/>
                <a:gd name="T5" fmla="*/ 178 h 178"/>
              </a:gdLst>
              <a:ahLst/>
              <a:cxnLst>
                <a:cxn ang="0">
                  <a:pos x="T0" y="T1"/>
                </a:cxn>
                <a:cxn ang="0">
                  <a:pos x="T2" y="T3"/>
                </a:cxn>
                <a:cxn ang="0">
                  <a:pos x="T4" y="T5"/>
                </a:cxn>
              </a:cxnLst>
              <a:rect l="0" t="0" r="r" b="b"/>
              <a:pathLst>
                <a:path w="528" h="178">
                  <a:moveTo>
                    <a:pt x="528" y="0"/>
                  </a:moveTo>
                  <a:lnTo>
                    <a:pt x="528" y="0"/>
                  </a:lnTo>
                  <a:lnTo>
                    <a:pt x="0" y="178"/>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77">
              <a:extLst>
                <a:ext uri="{FF2B5EF4-FFF2-40B4-BE49-F238E27FC236}">
                  <a16:creationId xmlns:a16="http://schemas.microsoft.com/office/drawing/2014/main" id="{7327DDD8-5D40-410A-BE3D-06E58FB1579D}"/>
                </a:ext>
              </a:extLst>
            </p:cNvPr>
            <p:cNvSpPr>
              <a:spLocks/>
            </p:cNvSpPr>
            <p:nvPr/>
          </p:nvSpPr>
          <p:spPr bwMode="auto">
            <a:xfrm>
              <a:off x="6172" y="3090"/>
              <a:ext cx="249" cy="165"/>
            </a:xfrm>
            <a:custGeom>
              <a:avLst/>
              <a:gdLst>
                <a:gd name="T0" fmla="*/ 550 w 550"/>
                <a:gd name="T1" fmla="*/ 0 h 365"/>
                <a:gd name="T2" fmla="*/ 550 w 550"/>
                <a:gd name="T3" fmla="*/ 0 h 365"/>
                <a:gd name="T4" fmla="*/ 0 w 550"/>
                <a:gd name="T5" fmla="*/ 365 h 365"/>
              </a:gdLst>
              <a:ahLst/>
              <a:cxnLst>
                <a:cxn ang="0">
                  <a:pos x="T0" y="T1"/>
                </a:cxn>
                <a:cxn ang="0">
                  <a:pos x="T2" y="T3"/>
                </a:cxn>
                <a:cxn ang="0">
                  <a:pos x="T4" y="T5"/>
                </a:cxn>
              </a:cxnLst>
              <a:rect l="0" t="0" r="r" b="b"/>
              <a:pathLst>
                <a:path w="550" h="365">
                  <a:moveTo>
                    <a:pt x="550" y="0"/>
                  </a:moveTo>
                  <a:lnTo>
                    <a:pt x="550" y="0"/>
                  </a:lnTo>
                  <a:lnTo>
                    <a:pt x="0" y="365"/>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78">
              <a:extLst>
                <a:ext uri="{FF2B5EF4-FFF2-40B4-BE49-F238E27FC236}">
                  <a16:creationId xmlns:a16="http://schemas.microsoft.com/office/drawing/2014/main" id="{08F36FCB-7423-4928-B864-A61D5F839BB5}"/>
                </a:ext>
              </a:extLst>
            </p:cNvPr>
            <p:cNvSpPr>
              <a:spLocks/>
            </p:cNvSpPr>
            <p:nvPr/>
          </p:nvSpPr>
          <p:spPr bwMode="auto">
            <a:xfrm>
              <a:off x="6166" y="2996"/>
              <a:ext cx="260" cy="250"/>
            </a:xfrm>
            <a:custGeom>
              <a:avLst/>
              <a:gdLst>
                <a:gd name="T0" fmla="*/ 575 w 575"/>
                <a:gd name="T1" fmla="*/ 0 h 552"/>
                <a:gd name="T2" fmla="*/ 575 w 575"/>
                <a:gd name="T3" fmla="*/ 0 h 552"/>
                <a:gd name="T4" fmla="*/ 0 w 575"/>
                <a:gd name="T5" fmla="*/ 552 h 552"/>
              </a:gdLst>
              <a:ahLst/>
              <a:cxnLst>
                <a:cxn ang="0">
                  <a:pos x="T0" y="T1"/>
                </a:cxn>
                <a:cxn ang="0">
                  <a:pos x="T2" y="T3"/>
                </a:cxn>
                <a:cxn ang="0">
                  <a:pos x="T4" y="T5"/>
                </a:cxn>
              </a:cxnLst>
              <a:rect l="0" t="0" r="r" b="b"/>
              <a:pathLst>
                <a:path w="575" h="552">
                  <a:moveTo>
                    <a:pt x="575" y="0"/>
                  </a:moveTo>
                  <a:lnTo>
                    <a:pt x="575" y="0"/>
                  </a:lnTo>
                  <a:lnTo>
                    <a:pt x="0" y="552"/>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79">
              <a:extLst>
                <a:ext uri="{FF2B5EF4-FFF2-40B4-BE49-F238E27FC236}">
                  <a16:creationId xmlns:a16="http://schemas.microsoft.com/office/drawing/2014/main" id="{6CF59B07-573F-4E33-86BC-12CCDBDB0059}"/>
                </a:ext>
              </a:extLst>
            </p:cNvPr>
            <p:cNvSpPr>
              <a:spLocks/>
            </p:cNvSpPr>
            <p:nvPr/>
          </p:nvSpPr>
          <p:spPr bwMode="auto">
            <a:xfrm>
              <a:off x="6151" y="2894"/>
              <a:ext cx="275" cy="348"/>
            </a:xfrm>
            <a:custGeom>
              <a:avLst/>
              <a:gdLst>
                <a:gd name="T0" fmla="*/ 608 w 608"/>
                <a:gd name="T1" fmla="*/ 0 h 769"/>
                <a:gd name="T2" fmla="*/ 608 w 608"/>
                <a:gd name="T3" fmla="*/ 0 h 769"/>
                <a:gd name="T4" fmla="*/ 0 w 608"/>
                <a:gd name="T5" fmla="*/ 769 h 769"/>
              </a:gdLst>
              <a:ahLst/>
              <a:cxnLst>
                <a:cxn ang="0">
                  <a:pos x="T0" y="T1"/>
                </a:cxn>
                <a:cxn ang="0">
                  <a:pos x="T2" y="T3"/>
                </a:cxn>
                <a:cxn ang="0">
                  <a:pos x="T4" y="T5"/>
                </a:cxn>
              </a:cxnLst>
              <a:rect l="0" t="0" r="r" b="b"/>
              <a:pathLst>
                <a:path w="608" h="769">
                  <a:moveTo>
                    <a:pt x="608" y="0"/>
                  </a:moveTo>
                  <a:lnTo>
                    <a:pt x="608" y="0"/>
                  </a:lnTo>
                  <a:lnTo>
                    <a:pt x="0" y="76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80">
              <a:extLst>
                <a:ext uri="{FF2B5EF4-FFF2-40B4-BE49-F238E27FC236}">
                  <a16:creationId xmlns:a16="http://schemas.microsoft.com/office/drawing/2014/main" id="{BF6F8524-59FF-4431-ADB9-25123BC85B85}"/>
                </a:ext>
              </a:extLst>
            </p:cNvPr>
            <p:cNvSpPr>
              <a:spLocks/>
            </p:cNvSpPr>
            <p:nvPr/>
          </p:nvSpPr>
          <p:spPr bwMode="auto">
            <a:xfrm>
              <a:off x="6178" y="2878"/>
              <a:ext cx="236" cy="73"/>
            </a:xfrm>
            <a:custGeom>
              <a:avLst/>
              <a:gdLst>
                <a:gd name="T0" fmla="*/ 523 w 523"/>
                <a:gd name="T1" fmla="*/ 0 h 160"/>
                <a:gd name="T2" fmla="*/ 523 w 523"/>
                <a:gd name="T3" fmla="*/ 0 h 160"/>
                <a:gd name="T4" fmla="*/ 0 w 523"/>
                <a:gd name="T5" fmla="*/ 160 h 160"/>
              </a:gdLst>
              <a:ahLst/>
              <a:cxnLst>
                <a:cxn ang="0">
                  <a:pos x="T0" y="T1"/>
                </a:cxn>
                <a:cxn ang="0">
                  <a:pos x="T2" y="T3"/>
                </a:cxn>
                <a:cxn ang="0">
                  <a:pos x="T4" y="T5"/>
                </a:cxn>
              </a:cxnLst>
              <a:rect l="0" t="0" r="r" b="b"/>
              <a:pathLst>
                <a:path w="523" h="160">
                  <a:moveTo>
                    <a:pt x="523" y="0"/>
                  </a:moveTo>
                  <a:lnTo>
                    <a:pt x="523" y="0"/>
                  </a:lnTo>
                  <a:lnTo>
                    <a:pt x="0" y="16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81">
              <a:extLst>
                <a:ext uri="{FF2B5EF4-FFF2-40B4-BE49-F238E27FC236}">
                  <a16:creationId xmlns:a16="http://schemas.microsoft.com/office/drawing/2014/main" id="{4DD8716A-6975-42E2-A1F3-A0FF29582597}"/>
                </a:ext>
              </a:extLst>
            </p:cNvPr>
            <p:cNvSpPr>
              <a:spLocks/>
            </p:cNvSpPr>
            <p:nvPr/>
          </p:nvSpPr>
          <p:spPr bwMode="auto">
            <a:xfrm>
              <a:off x="6178" y="2963"/>
              <a:ext cx="234" cy="4"/>
            </a:xfrm>
            <a:custGeom>
              <a:avLst/>
              <a:gdLst>
                <a:gd name="T0" fmla="*/ 516 w 516"/>
                <a:gd name="T1" fmla="*/ 9 h 9"/>
                <a:gd name="T2" fmla="*/ 516 w 516"/>
                <a:gd name="T3" fmla="*/ 9 h 9"/>
                <a:gd name="T4" fmla="*/ 0 w 516"/>
                <a:gd name="T5" fmla="*/ 0 h 9"/>
              </a:gdLst>
              <a:ahLst/>
              <a:cxnLst>
                <a:cxn ang="0">
                  <a:pos x="T0" y="T1"/>
                </a:cxn>
                <a:cxn ang="0">
                  <a:pos x="T2" y="T3"/>
                </a:cxn>
                <a:cxn ang="0">
                  <a:pos x="T4" y="T5"/>
                </a:cxn>
              </a:cxnLst>
              <a:rect l="0" t="0" r="r" b="b"/>
              <a:pathLst>
                <a:path w="516" h="9">
                  <a:moveTo>
                    <a:pt x="516" y="9"/>
                  </a:moveTo>
                  <a:lnTo>
                    <a:pt x="516" y="9"/>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82">
              <a:extLst>
                <a:ext uri="{FF2B5EF4-FFF2-40B4-BE49-F238E27FC236}">
                  <a16:creationId xmlns:a16="http://schemas.microsoft.com/office/drawing/2014/main" id="{1FFCB812-1704-4AFF-B2A2-C8F396B58F65}"/>
                </a:ext>
              </a:extLst>
            </p:cNvPr>
            <p:cNvSpPr>
              <a:spLocks/>
            </p:cNvSpPr>
            <p:nvPr/>
          </p:nvSpPr>
          <p:spPr bwMode="auto">
            <a:xfrm>
              <a:off x="6178" y="2978"/>
              <a:ext cx="236" cy="80"/>
            </a:xfrm>
            <a:custGeom>
              <a:avLst/>
              <a:gdLst>
                <a:gd name="T0" fmla="*/ 522 w 522"/>
                <a:gd name="T1" fmla="*/ 176 h 176"/>
                <a:gd name="T2" fmla="*/ 522 w 522"/>
                <a:gd name="T3" fmla="*/ 176 h 176"/>
                <a:gd name="T4" fmla="*/ 0 w 522"/>
                <a:gd name="T5" fmla="*/ 0 h 176"/>
              </a:gdLst>
              <a:ahLst/>
              <a:cxnLst>
                <a:cxn ang="0">
                  <a:pos x="T0" y="T1"/>
                </a:cxn>
                <a:cxn ang="0">
                  <a:pos x="T2" y="T3"/>
                </a:cxn>
                <a:cxn ang="0">
                  <a:pos x="T4" y="T5"/>
                </a:cxn>
              </a:cxnLst>
              <a:rect l="0" t="0" r="r" b="b"/>
              <a:pathLst>
                <a:path w="522" h="176">
                  <a:moveTo>
                    <a:pt x="522" y="176"/>
                  </a:moveTo>
                  <a:lnTo>
                    <a:pt x="522" y="176"/>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83">
              <a:extLst>
                <a:ext uri="{FF2B5EF4-FFF2-40B4-BE49-F238E27FC236}">
                  <a16:creationId xmlns:a16="http://schemas.microsoft.com/office/drawing/2014/main" id="{CA120805-2D50-432B-AD76-C2C865FD1CDA}"/>
                </a:ext>
              </a:extLst>
            </p:cNvPr>
            <p:cNvSpPr>
              <a:spLocks/>
            </p:cNvSpPr>
            <p:nvPr/>
          </p:nvSpPr>
          <p:spPr bwMode="auto">
            <a:xfrm>
              <a:off x="6173" y="2989"/>
              <a:ext cx="246" cy="164"/>
            </a:xfrm>
            <a:custGeom>
              <a:avLst/>
              <a:gdLst>
                <a:gd name="T0" fmla="*/ 543 w 543"/>
                <a:gd name="T1" fmla="*/ 361 h 361"/>
                <a:gd name="T2" fmla="*/ 543 w 543"/>
                <a:gd name="T3" fmla="*/ 361 h 361"/>
                <a:gd name="T4" fmla="*/ 0 w 543"/>
                <a:gd name="T5" fmla="*/ 0 h 361"/>
              </a:gdLst>
              <a:ahLst/>
              <a:cxnLst>
                <a:cxn ang="0">
                  <a:pos x="T0" y="T1"/>
                </a:cxn>
                <a:cxn ang="0">
                  <a:pos x="T2" y="T3"/>
                </a:cxn>
                <a:cxn ang="0">
                  <a:pos x="T4" y="T5"/>
                </a:cxn>
              </a:cxnLst>
              <a:rect l="0" t="0" r="r" b="b"/>
              <a:pathLst>
                <a:path w="543" h="361">
                  <a:moveTo>
                    <a:pt x="543" y="361"/>
                  </a:moveTo>
                  <a:lnTo>
                    <a:pt x="543" y="361"/>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84">
              <a:extLst>
                <a:ext uri="{FF2B5EF4-FFF2-40B4-BE49-F238E27FC236}">
                  <a16:creationId xmlns:a16="http://schemas.microsoft.com/office/drawing/2014/main" id="{CB76C9E0-A7E3-46F9-B33D-7DDF97404B96}"/>
                </a:ext>
              </a:extLst>
            </p:cNvPr>
            <p:cNvSpPr>
              <a:spLocks/>
            </p:cNvSpPr>
            <p:nvPr/>
          </p:nvSpPr>
          <p:spPr bwMode="auto">
            <a:xfrm>
              <a:off x="6164" y="2997"/>
              <a:ext cx="265" cy="250"/>
            </a:xfrm>
            <a:custGeom>
              <a:avLst/>
              <a:gdLst>
                <a:gd name="T0" fmla="*/ 585 w 585"/>
                <a:gd name="T1" fmla="*/ 552 h 552"/>
                <a:gd name="T2" fmla="*/ 585 w 585"/>
                <a:gd name="T3" fmla="*/ 552 h 552"/>
                <a:gd name="T4" fmla="*/ 0 w 585"/>
                <a:gd name="T5" fmla="*/ 0 h 552"/>
              </a:gdLst>
              <a:ahLst/>
              <a:cxnLst>
                <a:cxn ang="0">
                  <a:pos x="T0" y="T1"/>
                </a:cxn>
                <a:cxn ang="0">
                  <a:pos x="T2" y="T3"/>
                </a:cxn>
                <a:cxn ang="0">
                  <a:pos x="T4" y="T5"/>
                </a:cxn>
              </a:cxnLst>
              <a:rect l="0" t="0" r="r" b="b"/>
              <a:pathLst>
                <a:path w="585" h="552">
                  <a:moveTo>
                    <a:pt x="585" y="552"/>
                  </a:moveTo>
                  <a:lnTo>
                    <a:pt x="585" y="552"/>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85">
              <a:extLst>
                <a:ext uri="{FF2B5EF4-FFF2-40B4-BE49-F238E27FC236}">
                  <a16:creationId xmlns:a16="http://schemas.microsoft.com/office/drawing/2014/main" id="{E3F0B9F3-15B9-44DE-9A3D-0B42F507E995}"/>
                </a:ext>
              </a:extLst>
            </p:cNvPr>
            <p:cNvSpPr>
              <a:spLocks/>
            </p:cNvSpPr>
            <p:nvPr/>
          </p:nvSpPr>
          <p:spPr bwMode="auto">
            <a:xfrm>
              <a:off x="6157" y="3002"/>
              <a:ext cx="271" cy="348"/>
            </a:xfrm>
            <a:custGeom>
              <a:avLst/>
              <a:gdLst>
                <a:gd name="T0" fmla="*/ 600 w 600"/>
                <a:gd name="T1" fmla="*/ 769 h 769"/>
                <a:gd name="T2" fmla="*/ 600 w 600"/>
                <a:gd name="T3" fmla="*/ 769 h 769"/>
                <a:gd name="T4" fmla="*/ 0 w 600"/>
                <a:gd name="T5" fmla="*/ 0 h 769"/>
              </a:gdLst>
              <a:ahLst/>
              <a:cxnLst>
                <a:cxn ang="0">
                  <a:pos x="T0" y="T1"/>
                </a:cxn>
                <a:cxn ang="0">
                  <a:pos x="T2" y="T3"/>
                </a:cxn>
                <a:cxn ang="0">
                  <a:pos x="T4" y="T5"/>
                </a:cxn>
              </a:cxnLst>
              <a:rect l="0" t="0" r="r" b="b"/>
              <a:pathLst>
                <a:path w="600" h="769">
                  <a:moveTo>
                    <a:pt x="600" y="769"/>
                  </a:moveTo>
                  <a:lnTo>
                    <a:pt x="600" y="769"/>
                  </a:lnTo>
                  <a:lnTo>
                    <a:pt x="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86">
              <a:extLst>
                <a:ext uri="{FF2B5EF4-FFF2-40B4-BE49-F238E27FC236}">
                  <a16:creationId xmlns:a16="http://schemas.microsoft.com/office/drawing/2014/main" id="{2371F06D-3E4A-4D02-954F-0C7687290F1D}"/>
                </a:ext>
              </a:extLst>
            </p:cNvPr>
            <p:cNvSpPr>
              <a:spLocks/>
            </p:cNvSpPr>
            <p:nvPr/>
          </p:nvSpPr>
          <p:spPr bwMode="auto">
            <a:xfrm>
              <a:off x="5653" y="3097"/>
              <a:ext cx="204" cy="162"/>
            </a:xfrm>
            <a:custGeom>
              <a:avLst/>
              <a:gdLst>
                <a:gd name="T0" fmla="*/ 0 w 450"/>
                <a:gd name="T1" fmla="*/ 358 h 358"/>
                <a:gd name="T2" fmla="*/ 0 w 450"/>
                <a:gd name="T3" fmla="*/ 358 h 358"/>
                <a:gd name="T4" fmla="*/ 450 w 450"/>
                <a:gd name="T5" fmla="*/ 0 h 358"/>
              </a:gdLst>
              <a:ahLst/>
              <a:cxnLst>
                <a:cxn ang="0">
                  <a:pos x="T0" y="T1"/>
                </a:cxn>
                <a:cxn ang="0">
                  <a:pos x="T2" y="T3"/>
                </a:cxn>
                <a:cxn ang="0">
                  <a:pos x="T4" y="T5"/>
                </a:cxn>
              </a:cxnLst>
              <a:rect l="0" t="0" r="r" b="b"/>
              <a:pathLst>
                <a:path w="450" h="358">
                  <a:moveTo>
                    <a:pt x="0" y="358"/>
                  </a:moveTo>
                  <a:lnTo>
                    <a:pt x="0" y="358"/>
                  </a:lnTo>
                  <a:lnTo>
                    <a:pt x="45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87">
              <a:extLst>
                <a:ext uri="{FF2B5EF4-FFF2-40B4-BE49-F238E27FC236}">
                  <a16:creationId xmlns:a16="http://schemas.microsoft.com/office/drawing/2014/main" id="{921E3560-9CC6-472A-A95A-DE5FD4D62C9E}"/>
                </a:ext>
              </a:extLst>
            </p:cNvPr>
            <p:cNvSpPr>
              <a:spLocks/>
            </p:cNvSpPr>
            <p:nvPr/>
          </p:nvSpPr>
          <p:spPr bwMode="auto">
            <a:xfrm>
              <a:off x="5656" y="3086"/>
              <a:ext cx="193" cy="81"/>
            </a:xfrm>
            <a:custGeom>
              <a:avLst/>
              <a:gdLst>
                <a:gd name="T0" fmla="*/ 0 w 426"/>
                <a:gd name="T1" fmla="*/ 180 h 180"/>
                <a:gd name="T2" fmla="*/ 0 w 426"/>
                <a:gd name="T3" fmla="*/ 180 h 180"/>
                <a:gd name="T4" fmla="*/ 426 w 426"/>
                <a:gd name="T5" fmla="*/ 0 h 180"/>
              </a:gdLst>
              <a:ahLst/>
              <a:cxnLst>
                <a:cxn ang="0">
                  <a:pos x="T0" y="T1"/>
                </a:cxn>
                <a:cxn ang="0">
                  <a:pos x="T2" y="T3"/>
                </a:cxn>
                <a:cxn ang="0">
                  <a:pos x="T4" y="T5"/>
                </a:cxn>
              </a:cxnLst>
              <a:rect l="0" t="0" r="r" b="b"/>
              <a:pathLst>
                <a:path w="426" h="180">
                  <a:moveTo>
                    <a:pt x="0" y="180"/>
                  </a:moveTo>
                  <a:lnTo>
                    <a:pt x="0" y="180"/>
                  </a:lnTo>
                  <a:lnTo>
                    <a:pt x="426"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88">
              <a:extLst>
                <a:ext uri="{FF2B5EF4-FFF2-40B4-BE49-F238E27FC236}">
                  <a16:creationId xmlns:a16="http://schemas.microsoft.com/office/drawing/2014/main" id="{C0476DE3-FC81-45D8-AF43-7D9427CDD370}"/>
                </a:ext>
              </a:extLst>
            </p:cNvPr>
            <p:cNvSpPr>
              <a:spLocks/>
            </p:cNvSpPr>
            <p:nvPr/>
          </p:nvSpPr>
          <p:spPr bwMode="auto">
            <a:xfrm>
              <a:off x="5658" y="3072"/>
              <a:ext cx="191" cy="4"/>
            </a:xfrm>
            <a:custGeom>
              <a:avLst/>
              <a:gdLst>
                <a:gd name="T0" fmla="*/ 0 w 421"/>
                <a:gd name="T1" fmla="*/ 0 h 9"/>
                <a:gd name="T2" fmla="*/ 0 w 421"/>
                <a:gd name="T3" fmla="*/ 0 h 9"/>
                <a:gd name="T4" fmla="*/ 421 w 421"/>
                <a:gd name="T5" fmla="*/ 9 h 9"/>
              </a:gdLst>
              <a:ahLst/>
              <a:cxnLst>
                <a:cxn ang="0">
                  <a:pos x="T0" y="T1"/>
                </a:cxn>
                <a:cxn ang="0">
                  <a:pos x="T2" y="T3"/>
                </a:cxn>
                <a:cxn ang="0">
                  <a:pos x="T4" y="T5"/>
                </a:cxn>
              </a:cxnLst>
              <a:rect l="0" t="0" r="r" b="b"/>
              <a:pathLst>
                <a:path w="421" h="9">
                  <a:moveTo>
                    <a:pt x="0" y="0"/>
                  </a:moveTo>
                  <a:lnTo>
                    <a:pt x="0" y="0"/>
                  </a:lnTo>
                  <a:lnTo>
                    <a:pt x="421" y="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89">
              <a:extLst>
                <a:ext uri="{FF2B5EF4-FFF2-40B4-BE49-F238E27FC236}">
                  <a16:creationId xmlns:a16="http://schemas.microsoft.com/office/drawing/2014/main" id="{92DE650A-72CF-444E-92F0-6F08F16E4640}"/>
                </a:ext>
              </a:extLst>
            </p:cNvPr>
            <p:cNvSpPr>
              <a:spLocks/>
            </p:cNvSpPr>
            <p:nvPr/>
          </p:nvSpPr>
          <p:spPr bwMode="auto">
            <a:xfrm>
              <a:off x="5657" y="2978"/>
              <a:ext cx="195" cy="79"/>
            </a:xfrm>
            <a:custGeom>
              <a:avLst/>
              <a:gdLst>
                <a:gd name="T0" fmla="*/ 0 w 430"/>
                <a:gd name="T1" fmla="*/ 0 h 174"/>
                <a:gd name="T2" fmla="*/ 0 w 430"/>
                <a:gd name="T3" fmla="*/ 0 h 174"/>
                <a:gd name="T4" fmla="*/ 430 w 430"/>
                <a:gd name="T5" fmla="*/ 174 h 174"/>
              </a:gdLst>
              <a:ahLst/>
              <a:cxnLst>
                <a:cxn ang="0">
                  <a:pos x="T0" y="T1"/>
                </a:cxn>
                <a:cxn ang="0">
                  <a:pos x="T2" y="T3"/>
                </a:cxn>
                <a:cxn ang="0">
                  <a:pos x="T4" y="T5"/>
                </a:cxn>
              </a:cxnLst>
              <a:rect l="0" t="0" r="r" b="b"/>
              <a:pathLst>
                <a:path w="430" h="174">
                  <a:moveTo>
                    <a:pt x="0" y="0"/>
                  </a:moveTo>
                  <a:lnTo>
                    <a:pt x="0" y="0"/>
                  </a:lnTo>
                  <a:lnTo>
                    <a:pt x="430" y="174"/>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90">
              <a:extLst>
                <a:ext uri="{FF2B5EF4-FFF2-40B4-BE49-F238E27FC236}">
                  <a16:creationId xmlns:a16="http://schemas.microsoft.com/office/drawing/2014/main" id="{EA275D8C-8C52-4C3C-84EC-5C3A253ABF5F}"/>
                </a:ext>
              </a:extLst>
            </p:cNvPr>
            <p:cNvSpPr>
              <a:spLocks/>
            </p:cNvSpPr>
            <p:nvPr/>
          </p:nvSpPr>
          <p:spPr bwMode="auto">
            <a:xfrm>
              <a:off x="5656" y="3085"/>
              <a:ext cx="196" cy="74"/>
            </a:xfrm>
            <a:custGeom>
              <a:avLst/>
              <a:gdLst>
                <a:gd name="T0" fmla="*/ 0 w 434"/>
                <a:gd name="T1" fmla="*/ 0 h 163"/>
                <a:gd name="T2" fmla="*/ 0 w 434"/>
                <a:gd name="T3" fmla="*/ 0 h 163"/>
                <a:gd name="T4" fmla="*/ 434 w 434"/>
                <a:gd name="T5" fmla="*/ 163 h 163"/>
              </a:gdLst>
              <a:ahLst/>
              <a:cxnLst>
                <a:cxn ang="0">
                  <a:pos x="T0" y="T1"/>
                </a:cxn>
                <a:cxn ang="0">
                  <a:pos x="T2" y="T3"/>
                </a:cxn>
                <a:cxn ang="0">
                  <a:pos x="T4" y="T5"/>
                </a:cxn>
              </a:cxnLst>
              <a:rect l="0" t="0" r="r" b="b"/>
              <a:pathLst>
                <a:path w="434" h="163">
                  <a:moveTo>
                    <a:pt x="0" y="0"/>
                  </a:moveTo>
                  <a:lnTo>
                    <a:pt x="0" y="0"/>
                  </a:lnTo>
                  <a:lnTo>
                    <a:pt x="434" y="16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91">
              <a:extLst>
                <a:ext uri="{FF2B5EF4-FFF2-40B4-BE49-F238E27FC236}">
                  <a16:creationId xmlns:a16="http://schemas.microsoft.com/office/drawing/2014/main" id="{14CD802E-7C90-4A7B-B7DD-255D7C2066E0}"/>
                </a:ext>
              </a:extLst>
            </p:cNvPr>
            <p:cNvSpPr>
              <a:spLocks/>
            </p:cNvSpPr>
            <p:nvPr/>
          </p:nvSpPr>
          <p:spPr bwMode="auto">
            <a:xfrm>
              <a:off x="5654" y="2987"/>
              <a:ext cx="214" cy="156"/>
            </a:xfrm>
            <a:custGeom>
              <a:avLst/>
              <a:gdLst>
                <a:gd name="T0" fmla="*/ 0 w 474"/>
                <a:gd name="T1" fmla="*/ 0 h 345"/>
                <a:gd name="T2" fmla="*/ 0 w 474"/>
                <a:gd name="T3" fmla="*/ 0 h 345"/>
                <a:gd name="T4" fmla="*/ 474 w 474"/>
                <a:gd name="T5" fmla="*/ 345 h 345"/>
              </a:gdLst>
              <a:ahLst/>
              <a:cxnLst>
                <a:cxn ang="0">
                  <a:pos x="T0" y="T1"/>
                </a:cxn>
                <a:cxn ang="0">
                  <a:pos x="T2" y="T3"/>
                </a:cxn>
                <a:cxn ang="0">
                  <a:pos x="T4" y="T5"/>
                </a:cxn>
              </a:cxnLst>
              <a:rect l="0" t="0" r="r" b="b"/>
              <a:pathLst>
                <a:path w="474" h="345">
                  <a:moveTo>
                    <a:pt x="0" y="0"/>
                  </a:moveTo>
                  <a:lnTo>
                    <a:pt x="0" y="0"/>
                  </a:lnTo>
                  <a:lnTo>
                    <a:pt x="474" y="345"/>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92">
              <a:extLst>
                <a:ext uri="{FF2B5EF4-FFF2-40B4-BE49-F238E27FC236}">
                  <a16:creationId xmlns:a16="http://schemas.microsoft.com/office/drawing/2014/main" id="{99B2180A-6F6B-4A86-8CB1-94032357E5A2}"/>
                </a:ext>
              </a:extLst>
            </p:cNvPr>
            <p:cNvSpPr>
              <a:spLocks/>
            </p:cNvSpPr>
            <p:nvPr/>
          </p:nvSpPr>
          <p:spPr bwMode="auto">
            <a:xfrm>
              <a:off x="5659" y="3179"/>
              <a:ext cx="189" cy="0"/>
            </a:xfrm>
            <a:custGeom>
              <a:avLst/>
              <a:gdLst>
                <a:gd name="T0" fmla="*/ 0 w 419"/>
                <a:gd name="T1" fmla="*/ 0 w 419"/>
                <a:gd name="T2" fmla="*/ 419 w 419"/>
              </a:gdLst>
              <a:ahLst/>
              <a:cxnLst>
                <a:cxn ang="0">
                  <a:pos x="T0" y="0"/>
                </a:cxn>
                <a:cxn ang="0">
                  <a:pos x="T1" y="0"/>
                </a:cxn>
                <a:cxn ang="0">
                  <a:pos x="T2" y="0"/>
                </a:cxn>
              </a:cxnLst>
              <a:rect l="0" t="0" r="r" b="b"/>
              <a:pathLst>
                <a:path w="419">
                  <a:moveTo>
                    <a:pt x="0" y="0"/>
                  </a:moveTo>
                  <a:lnTo>
                    <a:pt x="0" y="0"/>
                  </a:lnTo>
                  <a:lnTo>
                    <a:pt x="419"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93">
              <a:extLst>
                <a:ext uri="{FF2B5EF4-FFF2-40B4-BE49-F238E27FC236}">
                  <a16:creationId xmlns:a16="http://schemas.microsoft.com/office/drawing/2014/main" id="{BEA40665-4EE4-4642-8E09-76307C856468}"/>
                </a:ext>
              </a:extLst>
            </p:cNvPr>
            <p:cNvSpPr>
              <a:spLocks/>
            </p:cNvSpPr>
            <p:nvPr/>
          </p:nvSpPr>
          <p:spPr bwMode="auto">
            <a:xfrm>
              <a:off x="5917" y="3286"/>
              <a:ext cx="194" cy="0"/>
            </a:xfrm>
            <a:custGeom>
              <a:avLst/>
              <a:gdLst>
                <a:gd name="T0" fmla="*/ 0 w 430"/>
                <a:gd name="T1" fmla="*/ 0 h 1"/>
                <a:gd name="T2" fmla="*/ 0 w 430"/>
                <a:gd name="T3" fmla="*/ 0 h 1"/>
                <a:gd name="T4" fmla="*/ 430 w 430"/>
                <a:gd name="T5" fmla="*/ 1 h 1"/>
              </a:gdLst>
              <a:ahLst/>
              <a:cxnLst>
                <a:cxn ang="0">
                  <a:pos x="T0" y="T1"/>
                </a:cxn>
                <a:cxn ang="0">
                  <a:pos x="T2" y="T3"/>
                </a:cxn>
                <a:cxn ang="0">
                  <a:pos x="T4" y="T5"/>
                </a:cxn>
              </a:cxnLst>
              <a:rect l="0" t="0" r="r" b="b"/>
              <a:pathLst>
                <a:path w="430" h="1">
                  <a:moveTo>
                    <a:pt x="0" y="0"/>
                  </a:moveTo>
                  <a:lnTo>
                    <a:pt x="0" y="0"/>
                  </a:lnTo>
                  <a:lnTo>
                    <a:pt x="430" y="1"/>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94">
              <a:extLst>
                <a:ext uri="{FF2B5EF4-FFF2-40B4-BE49-F238E27FC236}">
                  <a16:creationId xmlns:a16="http://schemas.microsoft.com/office/drawing/2014/main" id="{1039383B-DC8E-4E07-81C0-0FC6BEC29352}"/>
                </a:ext>
              </a:extLst>
            </p:cNvPr>
            <p:cNvSpPr>
              <a:spLocks/>
            </p:cNvSpPr>
            <p:nvPr/>
          </p:nvSpPr>
          <p:spPr bwMode="auto">
            <a:xfrm>
              <a:off x="5917" y="3194"/>
              <a:ext cx="196" cy="77"/>
            </a:xfrm>
            <a:custGeom>
              <a:avLst/>
              <a:gdLst>
                <a:gd name="T0" fmla="*/ 0 w 433"/>
                <a:gd name="T1" fmla="*/ 170 h 170"/>
                <a:gd name="T2" fmla="*/ 0 w 433"/>
                <a:gd name="T3" fmla="*/ 170 h 170"/>
                <a:gd name="T4" fmla="*/ 433 w 433"/>
                <a:gd name="T5" fmla="*/ 0 h 170"/>
              </a:gdLst>
              <a:ahLst/>
              <a:cxnLst>
                <a:cxn ang="0">
                  <a:pos x="T0" y="T1"/>
                </a:cxn>
                <a:cxn ang="0">
                  <a:pos x="T2" y="T3"/>
                </a:cxn>
                <a:cxn ang="0">
                  <a:pos x="T4" y="T5"/>
                </a:cxn>
              </a:cxnLst>
              <a:rect l="0" t="0" r="r" b="b"/>
              <a:pathLst>
                <a:path w="433" h="170">
                  <a:moveTo>
                    <a:pt x="0" y="170"/>
                  </a:moveTo>
                  <a:lnTo>
                    <a:pt x="0" y="170"/>
                  </a:lnTo>
                  <a:lnTo>
                    <a:pt x="433"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5">
              <a:extLst>
                <a:ext uri="{FF2B5EF4-FFF2-40B4-BE49-F238E27FC236}">
                  <a16:creationId xmlns:a16="http://schemas.microsoft.com/office/drawing/2014/main" id="{34AE7D1B-A986-4D03-98D4-F8A8AE6EF0BA}"/>
                </a:ext>
              </a:extLst>
            </p:cNvPr>
            <p:cNvSpPr>
              <a:spLocks/>
            </p:cNvSpPr>
            <p:nvPr/>
          </p:nvSpPr>
          <p:spPr bwMode="auto">
            <a:xfrm>
              <a:off x="5919" y="3188"/>
              <a:ext cx="192" cy="73"/>
            </a:xfrm>
            <a:custGeom>
              <a:avLst/>
              <a:gdLst>
                <a:gd name="T0" fmla="*/ 0 w 426"/>
                <a:gd name="T1" fmla="*/ 0 h 163"/>
                <a:gd name="T2" fmla="*/ 0 w 426"/>
                <a:gd name="T3" fmla="*/ 0 h 163"/>
                <a:gd name="T4" fmla="*/ 426 w 426"/>
                <a:gd name="T5" fmla="*/ 163 h 163"/>
              </a:gdLst>
              <a:ahLst/>
              <a:cxnLst>
                <a:cxn ang="0">
                  <a:pos x="T0" y="T1"/>
                </a:cxn>
                <a:cxn ang="0">
                  <a:pos x="T2" y="T3"/>
                </a:cxn>
                <a:cxn ang="0">
                  <a:pos x="T4" y="T5"/>
                </a:cxn>
              </a:cxnLst>
              <a:rect l="0" t="0" r="r" b="b"/>
              <a:pathLst>
                <a:path w="426" h="163">
                  <a:moveTo>
                    <a:pt x="0" y="0"/>
                  </a:moveTo>
                  <a:lnTo>
                    <a:pt x="0" y="0"/>
                  </a:lnTo>
                  <a:lnTo>
                    <a:pt x="426" y="16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96">
              <a:extLst>
                <a:ext uri="{FF2B5EF4-FFF2-40B4-BE49-F238E27FC236}">
                  <a16:creationId xmlns:a16="http://schemas.microsoft.com/office/drawing/2014/main" id="{AD0EB8C8-45E2-4E2E-90E7-D5EDEE4AAA49}"/>
                </a:ext>
              </a:extLst>
            </p:cNvPr>
            <p:cNvSpPr>
              <a:spLocks/>
            </p:cNvSpPr>
            <p:nvPr/>
          </p:nvSpPr>
          <p:spPr bwMode="auto">
            <a:xfrm>
              <a:off x="5912" y="3092"/>
              <a:ext cx="206" cy="158"/>
            </a:xfrm>
            <a:custGeom>
              <a:avLst/>
              <a:gdLst>
                <a:gd name="T0" fmla="*/ 0 w 455"/>
                <a:gd name="T1" fmla="*/ 0 h 347"/>
                <a:gd name="T2" fmla="*/ 0 w 455"/>
                <a:gd name="T3" fmla="*/ 0 h 347"/>
                <a:gd name="T4" fmla="*/ 455 w 455"/>
                <a:gd name="T5" fmla="*/ 347 h 347"/>
              </a:gdLst>
              <a:ahLst/>
              <a:cxnLst>
                <a:cxn ang="0">
                  <a:pos x="T0" y="T1"/>
                </a:cxn>
                <a:cxn ang="0">
                  <a:pos x="T2" y="T3"/>
                </a:cxn>
                <a:cxn ang="0">
                  <a:pos x="T4" y="T5"/>
                </a:cxn>
              </a:cxnLst>
              <a:rect l="0" t="0" r="r" b="b"/>
              <a:pathLst>
                <a:path w="455" h="347">
                  <a:moveTo>
                    <a:pt x="0" y="0"/>
                  </a:moveTo>
                  <a:lnTo>
                    <a:pt x="0" y="0"/>
                  </a:lnTo>
                  <a:lnTo>
                    <a:pt x="455" y="347"/>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97">
              <a:extLst>
                <a:ext uri="{FF2B5EF4-FFF2-40B4-BE49-F238E27FC236}">
                  <a16:creationId xmlns:a16="http://schemas.microsoft.com/office/drawing/2014/main" id="{0943425D-FB5A-48B6-B083-513F8DC525F1}"/>
                </a:ext>
              </a:extLst>
            </p:cNvPr>
            <p:cNvSpPr>
              <a:spLocks/>
            </p:cNvSpPr>
            <p:nvPr/>
          </p:nvSpPr>
          <p:spPr bwMode="auto">
            <a:xfrm>
              <a:off x="5908" y="2992"/>
              <a:ext cx="222" cy="252"/>
            </a:xfrm>
            <a:custGeom>
              <a:avLst/>
              <a:gdLst>
                <a:gd name="T0" fmla="*/ 0 w 491"/>
                <a:gd name="T1" fmla="*/ 0 h 557"/>
                <a:gd name="T2" fmla="*/ 0 w 491"/>
                <a:gd name="T3" fmla="*/ 0 h 557"/>
                <a:gd name="T4" fmla="*/ 491 w 491"/>
                <a:gd name="T5" fmla="*/ 557 h 557"/>
              </a:gdLst>
              <a:ahLst/>
              <a:cxnLst>
                <a:cxn ang="0">
                  <a:pos x="T0" y="T1"/>
                </a:cxn>
                <a:cxn ang="0">
                  <a:pos x="T2" y="T3"/>
                </a:cxn>
                <a:cxn ang="0">
                  <a:pos x="T4" y="T5"/>
                </a:cxn>
              </a:cxnLst>
              <a:rect l="0" t="0" r="r" b="b"/>
              <a:pathLst>
                <a:path w="491" h="557">
                  <a:moveTo>
                    <a:pt x="0" y="0"/>
                  </a:moveTo>
                  <a:lnTo>
                    <a:pt x="0" y="0"/>
                  </a:lnTo>
                  <a:lnTo>
                    <a:pt x="491" y="557"/>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98">
              <a:extLst>
                <a:ext uri="{FF2B5EF4-FFF2-40B4-BE49-F238E27FC236}">
                  <a16:creationId xmlns:a16="http://schemas.microsoft.com/office/drawing/2014/main" id="{FF65D212-E61F-420E-8CDB-939FD299C876}"/>
                </a:ext>
              </a:extLst>
            </p:cNvPr>
            <p:cNvSpPr>
              <a:spLocks/>
            </p:cNvSpPr>
            <p:nvPr/>
          </p:nvSpPr>
          <p:spPr bwMode="auto">
            <a:xfrm>
              <a:off x="5922" y="2970"/>
              <a:ext cx="187" cy="2"/>
            </a:xfrm>
            <a:custGeom>
              <a:avLst/>
              <a:gdLst>
                <a:gd name="T0" fmla="*/ 0 w 415"/>
                <a:gd name="T1" fmla="*/ 0 h 3"/>
                <a:gd name="T2" fmla="*/ 0 w 415"/>
                <a:gd name="T3" fmla="*/ 0 h 3"/>
                <a:gd name="T4" fmla="*/ 415 w 415"/>
                <a:gd name="T5" fmla="*/ 3 h 3"/>
              </a:gdLst>
              <a:ahLst/>
              <a:cxnLst>
                <a:cxn ang="0">
                  <a:pos x="T0" y="T1"/>
                </a:cxn>
                <a:cxn ang="0">
                  <a:pos x="T2" y="T3"/>
                </a:cxn>
                <a:cxn ang="0">
                  <a:pos x="T4" y="T5"/>
                </a:cxn>
              </a:cxnLst>
              <a:rect l="0" t="0" r="r" b="b"/>
              <a:pathLst>
                <a:path w="415" h="3">
                  <a:moveTo>
                    <a:pt x="0" y="0"/>
                  </a:moveTo>
                  <a:lnTo>
                    <a:pt x="0" y="0"/>
                  </a:lnTo>
                  <a:lnTo>
                    <a:pt x="415" y="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99">
              <a:extLst>
                <a:ext uri="{FF2B5EF4-FFF2-40B4-BE49-F238E27FC236}">
                  <a16:creationId xmlns:a16="http://schemas.microsoft.com/office/drawing/2014/main" id="{787633E1-2819-4B07-B63F-6CA4695F142A}"/>
                </a:ext>
              </a:extLst>
            </p:cNvPr>
            <p:cNvSpPr>
              <a:spLocks/>
            </p:cNvSpPr>
            <p:nvPr/>
          </p:nvSpPr>
          <p:spPr bwMode="auto">
            <a:xfrm>
              <a:off x="5914" y="2989"/>
              <a:ext cx="199" cy="65"/>
            </a:xfrm>
            <a:custGeom>
              <a:avLst/>
              <a:gdLst>
                <a:gd name="T0" fmla="*/ 0 w 439"/>
                <a:gd name="T1" fmla="*/ 144 h 144"/>
                <a:gd name="T2" fmla="*/ 0 w 439"/>
                <a:gd name="T3" fmla="*/ 144 h 144"/>
                <a:gd name="T4" fmla="*/ 439 w 439"/>
                <a:gd name="T5" fmla="*/ 0 h 144"/>
              </a:gdLst>
              <a:ahLst/>
              <a:cxnLst>
                <a:cxn ang="0">
                  <a:pos x="T0" y="T1"/>
                </a:cxn>
                <a:cxn ang="0">
                  <a:pos x="T2" y="T3"/>
                </a:cxn>
                <a:cxn ang="0">
                  <a:pos x="T4" y="T5"/>
                </a:cxn>
              </a:cxnLst>
              <a:rect l="0" t="0" r="r" b="b"/>
              <a:pathLst>
                <a:path w="439" h="144">
                  <a:moveTo>
                    <a:pt x="0" y="144"/>
                  </a:moveTo>
                  <a:lnTo>
                    <a:pt x="0" y="144"/>
                  </a:lnTo>
                  <a:lnTo>
                    <a:pt x="439"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00">
              <a:extLst>
                <a:ext uri="{FF2B5EF4-FFF2-40B4-BE49-F238E27FC236}">
                  <a16:creationId xmlns:a16="http://schemas.microsoft.com/office/drawing/2014/main" id="{5A4B13F6-130F-48B6-A79E-EA12BD0E5ECF}"/>
                </a:ext>
              </a:extLst>
            </p:cNvPr>
            <p:cNvSpPr>
              <a:spLocks/>
            </p:cNvSpPr>
            <p:nvPr/>
          </p:nvSpPr>
          <p:spPr bwMode="auto">
            <a:xfrm>
              <a:off x="5912" y="2992"/>
              <a:ext cx="206" cy="164"/>
            </a:xfrm>
            <a:custGeom>
              <a:avLst/>
              <a:gdLst>
                <a:gd name="T0" fmla="*/ 0 w 455"/>
                <a:gd name="T1" fmla="*/ 361 h 361"/>
                <a:gd name="T2" fmla="*/ 0 w 455"/>
                <a:gd name="T3" fmla="*/ 361 h 361"/>
                <a:gd name="T4" fmla="*/ 455 w 455"/>
                <a:gd name="T5" fmla="*/ 0 h 361"/>
              </a:gdLst>
              <a:ahLst/>
              <a:cxnLst>
                <a:cxn ang="0">
                  <a:pos x="T0" y="T1"/>
                </a:cxn>
                <a:cxn ang="0">
                  <a:pos x="T2" y="T3"/>
                </a:cxn>
                <a:cxn ang="0">
                  <a:pos x="T4" y="T5"/>
                </a:cxn>
              </a:cxnLst>
              <a:rect l="0" t="0" r="r" b="b"/>
              <a:pathLst>
                <a:path w="455" h="361">
                  <a:moveTo>
                    <a:pt x="0" y="361"/>
                  </a:moveTo>
                  <a:lnTo>
                    <a:pt x="0" y="361"/>
                  </a:lnTo>
                  <a:lnTo>
                    <a:pt x="455"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01">
              <a:extLst>
                <a:ext uri="{FF2B5EF4-FFF2-40B4-BE49-F238E27FC236}">
                  <a16:creationId xmlns:a16="http://schemas.microsoft.com/office/drawing/2014/main" id="{BFBB54BD-8282-40A6-8EDF-9578B8871744}"/>
                </a:ext>
              </a:extLst>
            </p:cNvPr>
            <p:cNvSpPr>
              <a:spLocks/>
            </p:cNvSpPr>
            <p:nvPr/>
          </p:nvSpPr>
          <p:spPr bwMode="auto">
            <a:xfrm>
              <a:off x="5905" y="2999"/>
              <a:ext cx="220" cy="249"/>
            </a:xfrm>
            <a:custGeom>
              <a:avLst/>
              <a:gdLst>
                <a:gd name="T0" fmla="*/ 0 w 485"/>
                <a:gd name="T1" fmla="*/ 550 h 550"/>
                <a:gd name="T2" fmla="*/ 0 w 485"/>
                <a:gd name="T3" fmla="*/ 550 h 550"/>
                <a:gd name="T4" fmla="*/ 485 w 485"/>
                <a:gd name="T5" fmla="*/ 0 h 550"/>
              </a:gdLst>
              <a:ahLst/>
              <a:cxnLst>
                <a:cxn ang="0">
                  <a:pos x="T0" y="T1"/>
                </a:cxn>
                <a:cxn ang="0">
                  <a:pos x="T2" y="T3"/>
                </a:cxn>
                <a:cxn ang="0">
                  <a:pos x="T4" y="T5"/>
                </a:cxn>
              </a:cxnLst>
              <a:rect l="0" t="0" r="r" b="b"/>
              <a:pathLst>
                <a:path w="485" h="550">
                  <a:moveTo>
                    <a:pt x="0" y="550"/>
                  </a:moveTo>
                  <a:lnTo>
                    <a:pt x="0" y="550"/>
                  </a:lnTo>
                  <a:lnTo>
                    <a:pt x="485"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02">
              <a:extLst>
                <a:ext uri="{FF2B5EF4-FFF2-40B4-BE49-F238E27FC236}">
                  <a16:creationId xmlns:a16="http://schemas.microsoft.com/office/drawing/2014/main" id="{A09DC6F9-7EAD-4E51-9C74-ADB9EC01AD90}"/>
                </a:ext>
              </a:extLst>
            </p:cNvPr>
            <p:cNvSpPr>
              <a:spLocks/>
            </p:cNvSpPr>
            <p:nvPr/>
          </p:nvSpPr>
          <p:spPr bwMode="auto">
            <a:xfrm>
              <a:off x="5914" y="3097"/>
              <a:ext cx="204" cy="162"/>
            </a:xfrm>
            <a:custGeom>
              <a:avLst/>
              <a:gdLst>
                <a:gd name="T0" fmla="*/ 0 w 450"/>
                <a:gd name="T1" fmla="*/ 358 h 358"/>
                <a:gd name="T2" fmla="*/ 0 w 450"/>
                <a:gd name="T3" fmla="*/ 358 h 358"/>
                <a:gd name="T4" fmla="*/ 450 w 450"/>
                <a:gd name="T5" fmla="*/ 0 h 358"/>
              </a:gdLst>
              <a:ahLst/>
              <a:cxnLst>
                <a:cxn ang="0">
                  <a:pos x="T0" y="T1"/>
                </a:cxn>
                <a:cxn ang="0">
                  <a:pos x="T2" y="T3"/>
                </a:cxn>
                <a:cxn ang="0">
                  <a:pos x="T4" y="T5"/>
                </a:cxn>
              </a:cxnLst>
              <a:rect l="0" t="0" r="r" b="b"/>
              <a:pathLst>
                <a:path w="450" h="358">
                  <a:moveTo>
                    <a:pt x="0" y="358"/>
                  </a:moveTo>
                  <a:lnTo>
                    <a:pt x="0" y="358"/>
                  </a:lnTo>
                  <a:lnTo>
                    <a:pt x="450"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03">
              <a:extLst>
                <a:ext uri="{FF2B5EF4-FFF2-40B4-BE49-F238E27FC236}">
                  <a16:creationId xmlns:a16="http://schemas.microsoft.com/office/drawing/2014/main" id="{2C16E854-F92A-4E0C-92F1-3272962110E0}"/>
                </a:ext>
              </a:extLst>
            </p:cNvPr>
            <p:cNvSpPr>
              <a:spLocks/>
            </p:cNvSpPr>
            <p:nvPr/>
          </p:nvSpPr>
          <p:spPr bwMode="auto">
            <a:xfrm>
              <a:off x="5917" y="3086"/>
              <a:ext cx="193" cy="81"/>
            </a:xfrm>
            <a:custGeom>
              <a:avLst/>
              <a:gdLst>
                <a:gd name="T0" fmla="*/ 0 w 426"/>
                <a:gd name="T1" fmla="*/ 180 h 180"/>
                <a:gd name="T2" fmla="*/ 0 w 426"/>
                <a:gd name="T3" fmla="*/ 180 h 180"/>
                <a:gd name="T4" fmla="*/ 426 w 426"/>
                <a:gd name="T5" fmla="*/ 0 h 180"/>
              </a:gdLst>
              <a:ahLst/>
              <a:cxnLst>
                <a:cxn ang="0">
                  <a:pos x="T0" y="T1"/>
                </a:cxn>
                <a:cxn ang="0">
                  <a:pos x="T2" y="T3"/>
                </a:cxn>
                <a:cxn ang="0">
                  <a:pos x="T4" y="T5"/>
                </a:cxn>
              </a:cxnLst>
              <a:rect l="0" t="0" r="r" b="b"/>
              <a:pathLst>
                <a:path w="426" h="180">
                  <a:moveTo>
                    <a:pt x="0" y="180"/>
                  </a:moveTo>
                  <a:lnTo>
                    <a:pt x="0" y="180"/>
                  </a:lnTo>
                  <a:lnTo>
                    <a:pt x="426"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04">
              <a:extLst>
                <a:ext uri="{FF2B5EF4-FFF2-40B4-BE49-F238E27FC236}">
                  <a16:creationId xmlns:a16="http://schemas.microsoft.com/office/drawing/2014/main" id="{83C0A1B0-CFB1-4EEC-B3AB-32224A76B414}"/>
                </a:ext>
              </a:extLst>
            </p:cNvPr>
            <p:cNvSpPr>
              <a:spLocks/>
            </p:cNvSpPr>
            <p:nvPr/>
          </p:nvSpPr>
          <p:spPr bwMode="auto">
            <a:xfrm>
              <a:off x="5919" y="3072"/>
              <a:ext cx="191" cy="4"/>
            </a:xfrm>
            <a:custGeom>
              <a:avLst/>
              <a:gdLst>
                <a:gd name="T0" fmla="*/ 0 w 421"/>
                <a:gd name="T1" fmla="*/ 0 h 9"/>
                <a:gd name="T2" fmla="*/ 0 w 421"/>
                <a:gd name="T3" fmla="*/ 0 h 9"/>
                <a:gd name="T4" fmla="*/ 421 w 421"/>
                <a:gd name="T5" fmla="*/ 9 h 9"/>
              </a:gdLst>
              <a:ahLst/>
              <a:cxnLst>
                <a:cxn ang="0">
                  <a:pos x="T0" y="T1"/>
                </a:cxn>
                <a:cxn ang="0">
                  <a:pos x="T2" y="T3"/>
                </a:cxn>
                <a:cxn ang="0">
                  <a:pos x="T4" y="T5"/>
                </a:cxn>
              </a:cxnLst>
              <a:rect l="0" t="0" r="r" b="b"/>
              <a:pathLst>
                <a:path w="421" h="9">
                  <a:moveTo>
                    <a:pt x="0" y="0"/>
                  </a:moveTo>
                  <a:lnTo>
                    <a:pt x="0" y="0"/>
                  </a:lnTo>
                  <a:lnTo>
                    <a:pt x="421" y="9"/>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05">
              <a:extLst>
                <a:ext uri="{FF2B5EF4-FFF2-40B4-BE49-F238E27FC236}">
                  <a16:creationId xmlns:a16="http://schemas.microsoft.com/office/drawing/2014/main" id="{C62278A6-21BA-40A5-8348-ECBE6D313317}"/>
                </a:ext>
              </a:extLst>
            </p:cNvPr>
            <p:cNvSpPr>
              <a:spLocks/>
            </p:cNvSpPr>
            <p:nvPr/>
          </p:nvSpPr>
          <p:spPr bwMode="auto">
            <a:xfrm>
              <a:off x="5919" y="2978"/>
              <a:ext cx="194" cy="79"/>
            </a:xfrm>
            <a:custGeom>
              <a:avLst/>
              <a:gdLst>
                <a:gd name="T0" fmla="*/ 0 w 430"/>
                <a:gd name="T1" fmla="*/ 0 h 174"/>
                <a:gd name="T2" fmla="*/ 0 w 430"/>
                <a:gd name="T3" fmla="*/ 0 h 174"/>
                <a:gd name="T4" fmla="*/ 430 w 430"/>
                <a:gd name="T5" fmla="*/ 174 h 174"/>
              </a:gdLst>
              <a:ahLst/>
              <a:cxnLst>
                <a:cxn ang="0">
                  <a:pos x="T0" y="T1"/>
                </a:cxn>
                <a:cxn ang="0">
                  <a:pos x="T2" y="T3"/>
                </a:cxn>
                <a:cxn ang="0">
                  <a:pos x="T4" y="T5"/>
                </a:cxn>
              </a:cxnLst>
              <a:rect l="0" t="0" r="r" b="b"/>
              <a:pathLst>
                <a:path w="430" h="174">
                  <a:moveTo>
                    <a:pt x="0" y="0"/>
                  </a:moveTo>
                  <a:lnTo>
                    <a:pt x="0" y="0"/>
                  </a:lnTo>
                  <a:lnTo>
                    <a:pt x="430" y="174"/>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06">
              <a:extLst>
                <a:ext uri="{FF2B5EF4-FFF2-40B4-BE49-F238E27FC236}">
                  <a16:creationId xmlns:a16="http://schemas.microsoft.com/office/drawing/2014/main" id="{412C75D4-4640-44DB-A068-83B63DC155ED}"/>
                </a:ext>
              </a:extLst>
            </p:cNvPr>
            <p:cNvSpPr>
              <a:spLocks/>
            </p:cNvSpPr>
            <p:nvPr/>
          </p:nvSpPr>
          <p:spPr bwMode="auto">
            <a:xfrm>
              <a:off x="5915" y="3084"/>
              <a:ext cx="196" cy="74"/>
            </a:xfrm>
            <a:custGeom>
              <a:avLst/>
              <a:gdLst>
                <a:gd name="T0" fmla="*/ 0 w 434"/>
                <a:gd name="T1" fmla="*/ 0 h 163"/>
                <a:gd name="T2" fmla="*/ 0 w 434"/>
                <a:gd name="T3" fmla="*/ 0 h 163"/>
                <a:gd name="T4" fmla="*/ 434 w 434"/>
                <a:gd name="T5" fmla="*/ 163 h 163"/>
              </a:gdLst>
              <a:ahLst/>
              <a:cxnLst>
                <a:cxn ang="0">
                  <a:pos x="T0" y="T1"/>
                </a:cxn>
                <a:cxn ang="0">
                  <a:pos x="T2" y="T3"/>
                </a:cxn>
                <a:cxn ang="0">
                  <a:pos x="T4" y="T5"/>
                </a:cxn>
              </a:cxnLst>
              <a:rect l="0" t="0" r="r" b="b"/>
              <a:pathLst>
                <a:path w="434" h="163">
                  <a:moveTo>
                    <a:pt x="0" y="0"/>
                  </a:moveTo>
                  <a:lnTo>
                    <a:pt x="0" y="0"/>
                  </a:lnTo>
                  <a:lnTo>
                    <a:pt x="434" y="163"/>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107">
              <a:extLst>
                <a:ext uri="{FF2B5EF4-FFF2-40B4-BE49-F238E27FC236}">
                  <a16:creationId xmlns:a16="http://schemas.microsoft.com/office/drawing/2014/main" id="{9D8CD502-A1E8-42CE-8FA3-E7D226D47C61}"/>
                </a:ext>
              </a:extLst>
            </p:cNvPr>
            <p:cNvSpPr>
              <a:spLocks/>
            </p:cNvSpPr>
            <p:nvPr/>
          </p:nvSpPr>
          <p:spPr bwMode="auto">
            <a:xfrm>
              <a:off x="5915" y="2987"/>
              <a:ext cx="214" cy="156"/>
            </a:xfrm>
            <a:custGeom>
              <a:avLst/>
              <a:gdLst>
                <a:gd name="T0" fmla="*/ 0 w 474"/>
                <a:gd name="T1" fmla="*/ 0 h 345"/>
                <a:gd name="T2" fmla="*/ 0 w 474"/>
                <a:gd name="T3" fmla="*/ 0 h 345"/>
                <a:gd name="T4" fmla="*/ 474 w 474"/>
                <a:gd name="T5" fmla="*/ 345 h 345"/>
              </a:gdLst>
              <a:ahLst/>
              <a:cxnLst>
                <a:cxn ang="0">
                  <a:pos x="T0" y="T1"/>
                </a:cxn>
                <a:cxn ang="0">
                  <a:pos x="T2" y="T3"/>
                </a:cxn>
                <a:cxn ang="0">
                  <a:pos x="T4" y="T5"/>
                </a:cxn>
              </a:cxnLst>
              <a:rect l="0" t="0" r="r" b="b"/>
              <a:pathLst>
                <a:path w="474" h="345">
                  <a:moveTo>
                    <a:pt x="0" y="0"/>
                  </a:moveTo>
                  <a:lnTo>
                    <a:pt x="0" y="0"/>
                  </a:lnTo>
                  <a:lnTo>
                    <a:pt x="474" y="345"/>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108">
              <a:extLst>
                <a:ext uri="{FF2B5EF4-FFF2-40B4-BE49-F238E27FC236}">
                  <a16:creationId xmlns:a16="http://schemas.microsoft.com/office/drawing/2014/main" id="{5E9ECA75-B949-46A9-B681-AC669642FAEE}"/>
                </a:ext>
              </a:extLst>
            </p:cNvPr>
            <p:cNvSpPr>
              <a:spLocks/>
            </p:cNvSpPr>
            <p:nvPr/>
          </p:nvSpPr>
          <p:spPr bwMode="auto">
            <a:xfrm>
              <a:off x="5920" y="3179"/>
              <a:ext cx="189" cy="0"/>
            </a:xfrm>
            <a:custGeom>
              <a:avLst/>
              <a:gdLst>
                <a:gd name="T0" fmla="*/ 0 w 419"/>
                <a:gd name="T1" fmla="*/ 0 w 419"/>
                <a:gd name="T2" fmla="*/ 419 w 419"/>
              </a:gdLst>
              <a:ahLst/>
              <a:cxnLst>
                <a:cxn ang="0">
                  <a:pos x="T0" y="0"/>
                </a:cxn>
                <a:cxn ang="0">
                  <a:pos x="T1" y="0"/>
                </a:cxn>
                <a:cxn ang="0">
                  <a:pos x="T2" y="0"/>
                </a:cxn>
              </a:cxnLst>
              <a:rect l="0" t="0" r="r" b="b"/>
              <a:pathLst>
                <a:path w="419">
                  <a:moveTo>
                    <a:pt x="0" y="0"/>
                  </a:moveTo>
                  <a:lnTo>
                    <a:pt x="0" y="0"/>
                  </a:lnTo>
                  <a:lnTo>
                    <a:pt x="419" y="0"/>
                  </a:lnTo>
                </a:path>
              </a:pathLst>
            </a:custGeom>
            <a:noFill/>
            <a:ln w="9525" cap="flat">
              <a:solidFill>
                <a:schemeClr val="tx1">
                  <a:lumMod val="75000"/>
                  <a:lumOff val="2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15465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611BBF9-8FF8-407C-BE1A-C5E4F5C9CCA4}"/>
              </a:ext>
            </a:extLst>
          </p:cNvPr>
          <p:cNvSpPr>
            <a:spLocks noGrp="1"/>
          </p:cNvSpPr>
          <p:nvPr>
            <p:ph type="body" sz="quarter" idx="15"/>
          </p:nvPr>
        </p:nvSpPr>
        <p:spPr>
          <a:xfrm>
            <a:off x="413589" y="1399309"/>
            <a:ext cx="11074573" cy="312393"/>
          </a:xfrm>
        </p:spPr>
        <p:txBody>
          <a:bodyPr/>
          <a:lstStyle/>
          <a:p>
            <a:r>
              <a:rPr kumimoji="1" lang="ja-JP" altLang="en-US"/>
              <a:t>攻撃者も機械学習対策を行う事で巧妙化する中、ディープラーニングモデルで対処</a:t>
            </a:r>
          </a:p>
        </p:txBody>
      </p:sp>
      <p:sp>
        <p:nvSpPr>
          <p:cNvPr id="11" name="テキスト プレースホルダー 10">
            <a:extLst>
              <a:ext uri="{FF2B5EF4-FFF2-40B4-BE49-F238E27FC236}">
                <a16:creationId xmlns:a16="http://schemas.microsoft.com/office/drawing/2014/main" id="{28EBE3CB-9B73-4F8B-AF7C-41389DB70C29}"/>
              </a:ext>
            </a:extLst>
          </p:cNvPr>
          <p:cNvSpPr>
            <a:spLocks noGrp="1"/>
          </p:cNvSpPr>
          <p:nvPr>
            <p:ph type="body" sz="quarter" idx="11"/>
          </p:nvPr>
        </p:nvSpPr>
        <p:spPr/>
        <p:txBody>
          <a:bodyPr/>
          <a:lstStyle/>
          <a:p>
            <a:r>
              <a:rPr lang="ja-JP" altLang="en-US"/>
              <a:t>予測による予防の実績</a:t>
            </a:r>
          </a:p>
        </p:txBody>
      </p:sp>
      <p:sp>
        <p:nvSpPr>
          <p:cNvPr id="15" name="テキスト プレースホルダー 14">
            <a:extLst>
              <a:ext uri="{FF2B5EF4-FFF2-40B4-BE49-F238E27FC236}">
                <a16:creationId xmlns:a16="http://schemas.microsoft.com/office/drawing/2014/main" id="{C4792B66-4F59-4706-9C05-18CFC4CAA437}"/>
              </a:ext>
            </a:extLst>
          </p:cNvPr>
          <p:cNvSpPr>
            <a:spLocks noGrp="1"/>
          </p:cNvSpPr>
          <p:nvPr>
            <p:ph type="body" sz="quarter" idx="13"/>
          </p:nvPr>
        </p:nvSpPr>
        <p:spPr>
          <a:xfrm>
            <a:off x="359197" y="1029859"/>
            <a:ext cx="11505576" cy="452432"/>
          </a:xfrm>
        </p:spPr>
        <p:txBody>
          <a:bodyPr/>
          <a:lstStyle/>
          <a:p>
            <a:r>
              <a:rPr lang="ja-JP" altLang="en-US"/>
              <a:t>機械学習型で止められなかった未知のマルウェアも予測検知</a:t>
            </a:r>
            <a:endParaRPr kumimoji="1" lang="ja-JP" altLang="en-US"/>
          </a:p>
        </p:txBody>
      </p:sp>
      <p:sp>
        <p:nvSpPr>
          <p:cNvPr id="39" name="TextBox 38">
            <a:extLst>
              <a:ext uri="{FF2B5EF4-FFF2-40B4-BE49-F238E27FC236}">
                <a16:creationId xmlns:a16="http://schemas.microsoft.com/office/drawing/2014/main" id="{425C1FB2-CA30-0943-8329-33210721B1D9}"/>
              </a:ext>
            </a:extLst>
          </p:cNvPr>
          <p:cNvSpPr txBox="1"/>
          <p:nvPr/>
        </p:nvSpPr>
        <p:spPr>
          <a:xfrm>
            <a:off x="1794806" y="2293392"/>
            <a:ext cx="1944194" cy="400110"/>
          </a:xfrm>
          <a:prstGeom prst="rect">
            <a:avLst/>
          </a:prstGeom>
          <a:noFill/>
        </p:spPr>
        <p:txBody>
          <a:bodyPr wrap="square" rtlCol="0">
            <a:noAutofit/>
          </a:bodyPr>
          <a:lstStyle/>
          <a:p>
            <a:pPr algn="r"/>
            <a:r>
              <a:rPr lang="en-US" sz="1600" b="1" err="1">
                <a:solidFill>
                  <a:srgbClr val="0060AE"/>
                </a:solidFill>
                <a:latin typeface="メイリオ" panose="020B0604030504040204" pitchFamily="50" charset="-128"/>
                <a:ea typeface="メイリオ" panose="020B0604030504040204" pitchFamily="50" charset="-128"/>
              </a:rPr>
              <a:t>Emotet</a:t>
            </a:r>
            <a:r>
              <a:rPr lang="en-US" sz="1600" b="1">
                <a:solidFill>
                  <a:srgbClr val="0060AE"/>
                </a:solidFill>
                <a:latin typeface="メイリオ" panose="020B0604030504040204" pitchFamily="50" charset="-128"/>
                <a:ea typeface="メイリオ" panose="020B0604030504040204" pitchFamily="50" charset="-128"/>
              </a:rPr>
              <a:t> 新種 </a:t>
            </a:r>
          </a:p>
        </p:txBody>
      </p:sp>
      <p:sp>
        <p:nvSpPr>
          <p:cNvPr id="40" name="TextBox 39">
            <a:extLst>
              <a:ext uri="{FF2B5EF4-FFF2-40B4-BE49-F238E27FC236}">
                <a16:creationId xmlns:a16="http://schemas.microsoft.com/office/drawing/2014/main" id="{0FEF4630-65A3-2145-B152-C0C9B9B5AE2A}"/>
              </a:ext>
            </a:extLst>
          </p:cNvPr>
          <p:cNvSpPr txBox="1"/>
          <p:nvPr/>
        </p:nvSpPr>
        <p:spPr>
          <a:xfrm>
            <a:off x="1044440" y="2649562"/>
            <a:ext cx="2675760" cy="261610"/>
          </a:xfrm>
          <a:prstGeom prst="rect">
            <a:avLst/>
          </a:prstGeom>
          <a:noFill/>
        </p:spPr>
        <p:txBody>
          <a:bodyPr wrap="square" rtlCol="0">
            <a:spAutoFit/>
          </a:bodyPr>
          <a:lstStyle/>
          <a:p>
            <a:pPr algn="r"/>
            <a:r>
              <a:rPr lang="en-US" sz="1100" b="1">
                <a:solidFill>
                  <a:schemeClr val="tx1">
                    <a:lumMod val="75000"/>
                    <a:lumOff val="25000"/>
                  </a:schemeClr>
                </a:solidFill>
                <a:latin typeface="メイリオ" panose="020B0604030504040204" pitchFamily="50" charset="-128"/>
                <a:ea typeface="メイリオ" panose="020B0604030504040204" pitchFamily="50" charset="-128"/>
              </a:rPr>
              <a:t>20ヶ月以上前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43" name="TextBox 42">
            <a:extLst>
              <a:ext uri="{FF2B5EF4-FFF2-40B4-BE49-F238E27FC236}">
                <a16:creationId xmlns:a16="http://schemas.microsoft.com/office/drawing/2014/main" id="{D26E1D2C-741D-7448-B71A-A1356FABC9BD}"/>
              </a:ext>
            </a:extLst>
          </p:cNvPr>
          <p:cNvSpPr txBox="1"/>
          <p:nvPr/>
        </p:nvSpPr>
        <p:spPr>
          <a:xfrm>
            <a:off x="2349186" y="4322819"/>
            <a:ext cx="1059338" cy="338554"/>
          </a:xfrm>
          <a:prstGeom prst="rect">
            <a:avLst/>
          </a:prstGeom>
          <a:noFill/>
        </p:spPr>
        <p:txBody>
          <a:bodyPr wrap="square" rtlCol="0">
            <a:spAutoFit/>
          </a:bodyPr>
          <a:lstStyle/>
          <a:p>
            <a:pPr algn="r"/>
            <a:r>
              <a:rPr lang="en-US" sz="1600" b="1">
                <a:solidFill>
                  <a:srgbClr val="0060AE"/>
                </a:solidFill>
                <a:latin typeface="メイリオ" panose="020B0604030504040204" pitchFamily="50" charset="-128"/>
                <a:ea typeface="メイリオ" panose="020B0604030504040204" pitchFamily="50" charset="-128"/>
              </a:rPr>
              <a:t>MAZE</a:t>
            </a:r>
          </a:p>
        </p:txBody>
      </p:sp>
      <p:sp>
        <p:nvSpPr>
          <p:cNvPr id="45" name="TextBox 44">
            <a:extLst>
              <a:ext uri="{FF2B5EF4-FFF2-40B4-BE49-F238E27FC236}">
                <a16:creationId xmlns:a16="http://schemas.microsoft.com/office/drawing/2014/main" id="{F3C9C7A9-FBEC-C144-8A94-93E23D89BF32}"/>
              </a:ext>
            </a:extLst>
          </p:cNvPr>
          <p:cNvSpPr txBox="1"/>
          <p:nvPr/>
        </p:nvSpPr>
        <p:spPr>
          <a:xfrm>
            <a:off x="2625978" y="5200637"/>
            <a:ext cx="994889" cy="338554"/>
          </a:xfrm>
          <a:prstGeom prst="rect">
            <a:avLst/>
          </a:prstGeom>
          <a:noFill/>
        </p:spPr>
        <p:txBody>
          <a:bodyPr wrap="square" rtlCol="0">
            <a:spAutoFit/>
          </a:bodyPr>
          <a:lstStyle/>
          <a:p>
            <a:pPr algn="r"/>
            <a:r>
              <a:rPr lang="en-US" sz="1600" b="1">
                <a:solidFill>
                  <a:srgbClr val="0060AE"/>
                </a:solidFill>
                <a:latin typeface="メイリオ" panose="020B0604030504040204" pitchFamily="50" charset="-128"/>
                <a:ea typeface="メイリオ" panose="020B0604030504040204" pitchFamily="50" charset="-128"/>
              </a:rPr>
              <a:t>Sodin</a:t>
            </a:r>
          </a:p>
        </p:txBody>
      </p:sp>
      <p:sp>
        <p:nvSpPr>
          <p:cNvPr id="47" name="TextBox 46">
            <a:extLst>
              <a:ext uri="{FF2B5EF4-FFF2-40B4-BE49-F238E27FC236}">
                <a16:creationId xmlns:a16="http://schemas.microsoft.com/office/drawing/2014/main" id="{9DF12D82-3932-C648-BE71-4FE0DEFEC0BC}"/>
              </a:ext>
            </a:extLst>
          </p:cNvPr>
          <p:cNvSpPr txBox="1"/>
          <p:nvPr/>
        </p:nvSpPr>
        <p:spPr>
          <a:xfrm>
            <a:off x="8131657" y="2287596"/>
            <a:ext cx="2673189" cy="338554"/>
          </a:xfrm>
          <a:prstGeom prst="rect">
            <a:avLst/>
          </a:prstGeom>
          <a:noFill/>
        </p:spPr>
        <p:txBody>
          <a:bodyPr wrap="square" rtlCol="0">
            <a:spAutoFit/>
          </a:bodyPr>
          <a:lstStyle/>
          <a:p>
            <a:r>
              <a:rPr lang="en-US" sz="1600" b="1">
                <a:solidFill>
                  <a:srgbClr val="0060AE"/>
                </a:solidFill>
                <a:latin typeface="メイリオ" panose="020B0604030504040204" pitchFamily="50" charset="-128"/>
                <a:ea typeface="メイリオ" panose="020B0604030504040204" pitchFamily="50" charset="-128"/>
              </a:rPr>
              <a:t>RagnaLocker</a:t>
            </a:r>
          </a:p>
        </p:txBody>
      </p:sp>
      <p:sp>
        <p:nvSpPr>
          <p:cNvPr id="49" name="TextBox 48">
            <a:extLst>
              <a:ext uri="{FF2B5EF4-FFF2-40B4-BE49-F238E27FC236}">
                <a16:creationId xmlns:a16="http://schemas.microsoft.com/office/drawing/2014/main" id="{9968C70A-7F87-724F-88E6-30A363BCF9D3}"/>
              </a:ext>
            </a:extLst>
          </p:cNvPr>
          <p:cNvSpPr txBox="1"/>
          <p:nvPr/>
        </p:nvSpPr>
        <p:spPr>
          <a:xfrm>
            <a:off x="8671463" y="3430399"/>
            <a:ext cx="2474039" cy="338554"/>
          </a:xfrm>
          <a:prstGeom prst="rect">
            <a:avLst/>
          </a:prstGeom>
          <a:noFill/>
        </p:spPr>
        <p:txBody>
          <a:bodyPr wrap="square" rtlCol="0">
            <a:spAutoFit/>
          </a:bodyPr>
          <a:lstStyle/>
          <a:p>
            <a:r>
              <a:rPr lang="en-US" sz="1600" b="1">
                <a:solidFill>
                  <a:srgbClr val="0060AE"/>
                </a:solidFill>
                <a:latin typeface="メイリオ" panose="020B0604030504040204" pitchFamily="50" charset="-128"/>
                <a:ea typeface="メイリオ" panose="020B0604030504040204" pitchFamily="50" charset="-128"/>
              </a:rPr>
              <a:t>Taidoor RAT</a:t>
            </a:r>
          </a:p>
        </p:txBody>
      </p:sp>
      <p:sp>
        <p:nvSpPr>
          <p:cNvPr id="65" name="TextBox 64">
            <a:extLst>
              <a:ext uri="{FF2B5EF4-FFF2-40B4-BE49-F238E27FC236}">
                <a16:creationId xmlns:a16="http://schemas.microsoft.com/office/drawing/2014/main" id="{E5621493-4CF8-224E-B023-0DD2DCC30979}"/>
              </a:ext>
            </a:extLst>
          </p:cNvPr>
          <p:cNvSpPr txBox="1"/>
          <p:nvPr/>
        </p:nvSpPr>
        <p:spPr>
          <a:xfrm>
            <a:off x="8510869" y="4350309"/>
            <a:ext cx="2758087" cy="338554"/>
          </a:xfrm>
          <a:prstGeom prst="rect">
            <a:avLst/>
          </a:prstGeom>
          <a:noFill/>
        </p:spPr>
        <p:txBody>
          <a:bodyPr wrap="square" rtlCol="0">
            <a:spAutoFit/>
          </a:bodyPr>
          <a:lstStyle/>
          <a:p>
            <a:r>
              <a:rPr lang="en-US" sz="1600" b="1">
                <a:solidFill>
                  <a:srgbClr val="0060AE"/>
                </a:solidFill>
                <a:latin typeface="メイリオ" panose="020B0604030504040204" pitchFamily="50" charset="-128"/>
                <a:ea typeface="メイリオ" panose="020B0604030504040204" pitchFamily="50" charset="-128"/>
              </a:rPr>
              <a:t>NetWalker</a:t>
            </a:r>
          </a:p>
        </p:txBody>
      </p:sp>
      <p:sp>
        <p:nvSpPr>
          <p:cNvPr id="67" name="TextBox 66">
            <a:extLst>
              <a:ext uri="{FF2B5EF4-FFF2-40B4-BE49-F238E27FC236}">
                <a16:creationId xmlns:a16="http://schemas.microsoft.com/office/drawing/2014/main" id="{C08F2764-6789-5543-ABF9-BE4D36B2BFCD}"/>
              </a:ext>
            </a:extLst>
          </p:cNvPr>
          <p:cNvSpPr txBox="1"/>
          <p:nvPr/>
        </p:nvSpPr>
        <p:spPr>
          <a:xfrm>
            <a:off x="8255705" y="5164187"/>
            <a:ext cx="2806881" cy="338554"/>
          </a:xfrm>
          <a:prstGeom prst="rect">
            <a:avLst/>
          </a:prstGeom>
          <a:noFill/>
        </p:spPr>
        <p:txBody>
          <a:bodyPr wrap="square" rtlCol="0">
            <a:spAutoFit/>
          </a:bodyPr>
          <a:lstStyle/>
          <a:p>
            <a:r>
              <a:rPr lang="en-US" sz="1600" b="1">
                <a:solidFill>
                  <a:srgbClr val="0060AE"/>
                </a:solidFill>
                <a:latin typeface="メイリオ" panose="020B0604030504040204" pitchFamily="50" charset="-128"/>
                <a:ea typeface="メイリオ" panose="020B0604030504040204" pitchFamily="50" charset="-128"/>
              </a:rPr>
              <a:t>RansomEXX</a:t>
            </a:r>
          </a:p>
        </p:txBody>
      </p:sp>
      <p:sp>
        <p:nvSpPr>
          <p:cNvPr id="36" name="TextBox 38">
            <a:extLst>
              <a:ext uri="{FF2B5EF4-FFF2-40B4-BE49-F238E27FC236}">
                <a16:creationId xmlns:a16="http://schemas.microsoft.com/office/drawing/2014/main" id="{E1236A92-988A-4E48-A469-90D12FDC5358}"/>
              </a:ext>
            </a:extLst>
          </p:cNvPr>
          <p:cNvSpPr txBox="1"/>
          <p:nvPr/>
        </p:nvSpPr>
        <p:spPr>
          <a:xfrm>
            <a:off x="1009601" y="3382909"/>
            <a:ext cx="2275269" cy="338554"/>
          </a:xfrm>
          <a:prstGeom prst="rect">
            <a:avLst/>
          </a:prstGeom>
          <a:noFill/>
        </p:spPr>
        <p:txBody>
          <a:bodyPr wrap="square" rtlCol="0">
            <a:spAutoFit/>
          </a:bodyPr>
          <a:lstStyle/>
          <a:p>
            <a:pPr algn="r"/>
            <a:r>
              <a:rPr lang="en-US" sz="1600" b="1">
                <a:solidFill>
                  <a:srgbClr val="0060AE"/>
                </a:solidFill>
                <a:latin typeface="メイリオ" panose="020B0604030504040204" pitchFamily="50" charset="-128"/>
                <a:ea typeface="メイリオ" panose="020B0604030504040204" pitchFamily="50" charset="-128"/>
              </a:rPr>
              <a:t>SNAKE/EKANS</a:t>
            </a:r>
          </a:p>
        </p:txBody>
      </p:sp>
      <p:sp>
        <p:nvSpPr>
          <p:cNvPr id="37" name="TextBox 39">
            <a:extLst>
              <a:ext uri="{FF2B5EF4-FFF2-40B4-BE49-F238E27FC236}">
                <a16:creationId xmlns:a16="http://schemas.microsoft.com/office/drawing/2014/main" id="{3F7FE97A-49AC-EE4A-B3EA-F1D8E62D78A7}"/>
              </a:ext>
            </a:extLst>
          </p:cNvPr>
          <p:cNvSpPr txBox="1"/>
          <p:nvPr/>
        </p:nvSpPr>
        <p:spPr>
          <a:xfrm>
            <a:off x="577172" y="3718779"/>
            <a:ext cx="2675760" cy="261610"/>
          </a:xfrm>
          <a:prstGeom prst="rect">
            <a:avLst/>
          </a:prstGeom>
          <a:noFill/>
        </p:spPr>
        <p:txBody>
          <a:bodyPr wrap="square" rtlCol="0">
            <a:spAutoFit/>
          </a:bodyPr>
          <a:lstStyle/>
          <a:p>
            <a:pPr algn="r"/>
            <a:r>
              <a:rPr lang="en-US" sz="1100" b="1">
                <a:solidFill>
                  <a:schemeClr val="tx1">
                    <a:lumMod val="75000"/>
                    <a:lumOff val="25000"/>
                  </a:schemeClr>
                </a:solidFill>
                <a:latin typeface="メイリオ" panose="020B0604030504040204" pitchFamily="50" charset="-128"/>
                <a:ea typeface="メイリオ" panose="020B0604030504040204" pitchFamily="50" charset="-128"/>
              </a:rPr>
              <a:t>18ヶ月以上前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38" name="TextBox 39">
            <a:extLst>
              <a:ext uri="{FF2B5EF4-FFF2-40B4-BE49-F238E27FC236}">
                <a16:creationId xmlns:a16="http://schemas.microsoft.com/office/drawing/2014/main" id="{44D77943-AE07-784A-A66D-1D1578E7DB6B}"/>
              </a:ext>
            </a:extLst>
          </p:cNvPr>
          <p:cNvSpPr txBox="1"/>
          <p:nvPr/>
        </p:nvSpPr>
        <p:spPr>
          <a:xfrm>
            <a:off x="657885" y="4614388"/>
            <a:ext cx="2742934" cy="261610"/>
          </a:xfrm>
          <a:prstGeom prst="rect">
            <a:avLst/>
          </a:prstGeom>
          <a:noFill/>
        </p:spPr>
        <p:txBody>
          <a:bodyPr wrap="square" rtlCol="0">
            <a:spAutoFit/>
          </a:bodyPr>
          <a:lstStyle/>
          <a:p>
            <a:pPr algn="r"/>
            <a:r>
              <a:rPr lang="en-US" sz="1100" b="1">
                <a:solidFill>
                  <a:schemeClr val="tx1">
                    <a:lumMod val="75000"/>
                    <a:lumOff val="25000"/>
                  </a:schemeClr>
                </a:solidFill>
                <a:latin typeface="メイリオ" panose="020B0604030504040204" pitchFamily="50" charset="-128"/>
                <a:ea typeface="メイリオ" panose="020B0604030504040204" pitchFamily="50" charset="-128"/>
              </a:rPr>
              <a:t>20ヶ月以上前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51" name="TextBox 39">
            <a:extLst>
              <a:ext uri="{FF2B5EF4-FFF2-40B4-BE49-F238E27FC236}">
                <a16:creationId xmlns:a16="http://schemas.microsoft.com/office/drawing/2014/main" id="{749CBCD0-7D88-FB49-A150-78FE87FC27C8}"/>
              </a:ext>
            </a:extLst>
          </p:cNvPr>
          <p:cNvSpPr txBox="1"/>
          <p:nvPr/>
        </p:nvSpPr>
        <p:spPr>
          <a:xfrm>
            <a:off x="1000909" y="5528091"/>
            <a:ext cx="2675760" cy="261610"/>
          </a:xfrm>
          <a:prstGeom prst="rect">
            <a:avLst/>
          </a:prstGeom>
          <a:noFill/>
        </p:spPr>
        <p:txBody>
          <a:bodyPr wrap="square" rtlCol="0">
            <a:spAutoFit/>
          </a:bodyPr>
          <a:lstStyle/>
          <a:p>
            <a:pPr algn="r"/>
            <a:r>
              <a:rPr lang="en-US" sz="1100" b="1">
                <a:solidFill>
                  <a:schemeClr val="tx1">
                    <a:lumMod val="75000"/>
                    <a:lumOff val="25000"/>
                  </a:schemeClr>
                </a:solidFill>
                <a:latin typeface="メイリオ" panose="020B0604030504040204" pitchFamily="50" charset="-128"/>
                <a:ea typeface="メイリオ" panose="020B0604030504040204" pitchFamily="50" charset="-128"/>
              </a:rPr>
              <a:t>17ヶ月以上前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52" name="TextBox 39">
            <a:extLst>
              <a:ext uri="{FF2B5EF4-FFF2-40B4-BE49-F238E27FC236}">
                <a16:creationId xmlns:a16="http://schemas.microsoft.com/office/drawing/2014/main" id="{26DA2D44-F823-E443-82D5-874EDE20C6A5}"/>
              </a:ext>
            </a:extLst>
          </p:cNvPr>
          <p:cNvSpPr txBox="1"/>
          <p:nvPr/>
        </p:nvSpPr>
        <p:spPr>
          <a:xfrm>
            <a:off x="8131657" y="2693465"/>
            <a:ext cx="3219621" cy="261610"/>
          </a:xfrm>
          <a:prstGeom prst="rect">
            <a:avLst/>
          </a:prstGeom>
          <a:noFill/>
        </p:spPr>
        <p:txBody>
          <a:bodyPr wrap="square" rtlCol="0">
            <a:spAutoFit/>
          </a:bodyPr>
          <a:lstStyle/>
          <a:p>
            <a:r>
              <a:rPr lang="en-US" sz="1100" b="1">
                <a:solidFill>
                  <a:schemeClr val="tx1">
                    <a:lumMod val="75000"/>
                    <a:lumOff val="25000"/>
                  </a:schemeClr>
                </a:solidFill>
                <a:latin typeface="メイリオ" panose="020B0604030504040204" pitchFamily="50" charset="-128"/>
                <a:ea typeface="メイリオ" panose="020B0604030504040204" pitchFamily="50" charset="-128"/>
              </a:rPr>
              <a:t>18ヶ月以上前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53" name="TextBox 39">
            <a:extLst>
              <a:ext uri="{FF2B5EF4-FFF2-40B4-BE49-F238E27FC236}">
                <a16:creationId xmlns:a16="http://schemas.microsoft.com/office/drawing/2014/main" id="{5CBD721D-743D-4249-99B9-94A824704E2E}"/>
              </a:ext>
            </a:extLst>
          </p:cNvPr>
          <p:cNvSpPr txBox="1"/>
          <p:nvPr/>
        </p:nvSpPr>
        <p:spPr>
          <a:xfrm>
            <a:off x="8725678" y="3718779"/>
            <a:ext cx="3219621" cy="261610"/>
          </a:xfrm>
          <a:prstGeom prst="rect">
            <a:avLst/>
          </a:prstGeom>
          <a:noFill/>
        </p:spPr>
        <p:txBody>
          <a:bodyPr wrap="square" rtlCol="0">
            <a:spAutoFit/>
          </a:bodyPr>
          <a:lstStyle/>
          <a:p>
            <a:r>
              <a:rPr lang="en-US" sz="1100" b="1">
                <a:solidFill>
                  <a:schemeClr val="tx1">
                    <a:lumMod val="75000"/>
                    <a:lumOff val="25000"/>
                  </a:schemeClr>
                </a:solidFill>
                <a:latin typeface="メイリオ" panose="020B0604030504040204" pitchFamily="50" charset="-128"/>
                <a:ea typeface="メイリオ" panose="020B0604030504040204" pitchFamily="50" charset="-128"/>
              </a:rPr>
              <a:t>21ヶ月以上前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55" name="TextBox 39">
            <a:extLst>
              <a:ext uri="{FF2B5EF4-FFF2-40B4-BE49-F238E27FC236}">
                <a16:creationId xmlns:a16="http://schemas.microsoft.com/office/drawing/2014/main" id="{99C52624-4BEB-1242-8DE6-840AA22BC98B}"/>
              </a:ext>
            </a:extLst>
          </p:cNvPr>
          <p:cNvSpPr txBox="1"/>
          <p:nvPr/>
        </p:nvSpPr>
        <p:spPr>
          <a:xfrm>
            <a:off x="8526837" y="4639941"/>
            <a:ext cx="3219621" cy="261610"/>
          </a:xfrm>
          <a:prstGeom prst="rect">
            <a:avLst/>
          </a:prstGeom>
          <a:noFill/>
        </p:spPr>
        <p:txBody>
          <a:bodyPr wrap="square" rtlCol="0">
            <a:spAutoFit/>
          </a:bodyPr>
          <a:lstStyle/>
          <a:p>
            <a:r>
              <a:rPr lang="en-US" sz="1100" b="1">
                <a:solidFill>
                  <a:schemeClr val="tx1">
                    <a:lumMod val="75000"/>
                    <a:lumOff val="25000"/>
                  </a:schemeClr>
                </a:solidFill>
                <a:latin typeface="メイリオ" panose="020B0604030504040204" pitchFamily="50" charset="-128"/>
                <a:ea typeface="メイリオ" panose="020B0604030504040204" pitchFamily="50" charset="-128"/>
              </a:rPr>
              <a:t>22ヶ月以上前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sp>
        <p:nvSpPr>
          <p:cNvPr id="56" name="TextBox 39">
            <a:extLst>
              <a:ext uri="{FF2B5EF4-FFF2-40B4-BE49-F238E27FC236}">
                <a16:creationId xmlns:a16="http://schemas.microsoft.com/office/drawing/2014/main" id="{D1AAF4C2-0BB6-6242-ABAA-341BD1333607}"/>
              </a:ext>
            </a:extLst>
          </p:cNvPr>
          <p:cNvSpPr txBox="1"/>
          <p:nvPr/>
        </p:nvSpPr>
        <p:spPr>
          <a:xfrm>
            <a:off x="8049335" y="5483334"/>
            <a:ext cx="3219621" cy="261610"/>
          </a:xfrm>
          <a:prstGeom prst="rect">
            <a:avLst/>
          </a:prstGeom>
          <a:noFill/>
        </p:spPr>
        <p:txBody>
          <a:bodyPr wrap="square" rtlCol="0">
            <a:spAutoFit/>
          </a:bodyPr>
          <a:lstStyle/>
          <a:p>
            <a:r>
              <a:rPr lang="en-US" sz="1100" b="1">
                <a:solidFill>
                  <a:schemeClr val="tx1">
                    <a:lumMod val="75000"/>
                    <a:lumOff val="25000"/>
                  </a:schemeClr>
                </a:solidFill>
                <a:latin typeface="メイリオ" panose="020B0604030504040204" pitchFamily="50" charset="-128"/>
                <a:ea typeface="メイリオ" panose="020B0604030504040204" pitchFamily="50" charset="-128"/>
              </a:rPr>
              <a:t>22ヶ月以上前 </a:t>
            </a:r>
            <a:r>
              <a:rPr lang="en-US" sz="1100">
                <a:solidFill>
                  <a:schemeClr val="tx1">
                    <a:lumMod val="75000"/>
                    <a:lumOff val="25000"/>
                  </a:schemeClr>
                </a:solidFill>
                <a:latin typeface="メイリオ" panose="020B0604030504040204" pitchFamily="50" charset="-128"/>
                <a:ea typeface="メイリオ" panose="020B0604030504040204" pitchFamily="50" charset="-128"/>
              </a:rPr>
              <a:t>のモデルで検知</a:t>
            </a:r>
          </a:p>
        </p:txBody>
      </p:sp>
      <p:grpSp>
        <p:nvGrpSpPr>
          <p:cNvPr id="5" name="グループ化 4">
            <a:extLst>
              <a:ext uri="{FF2B5EF4-FFF2-40B4-BE49-F238E27FC236}">
                <a16:creationId xmlns:a16="http://schemas.microsoft.com/office/drawing/2014/main" id="{9A677D8E-E391-4448-A519-17F931E3999F}"/>
              </a:ext>
            </a:extLst>
          </p:cNvPr>
          <p:cNvGrpSpPr/>
          <p:nvPr/>
        </p:nvGrpSpPr>
        <p:grpSpPr>
          <a:xfrm>
            <a:off x="4508416" y="2471900"/>
            <a:ext cx="3098800" cy="3098800"/>
            <a:chOff x="4508416" y="2662640"/>
            <a:chExt cx="3098800" cy="3098800"/>
          </a:xfrm>
        </p:grpSpPr>
        <p:grpSp>
          <p:nvGrpSpPr>
            <p:cNvPr id="3" name="グループ化 2">
              <a:extLst>
                <a:ext uri="{FF2B5EF4-FFF2-40B4-BE49-F238E27FC236}">
                  <a16:creationId xmlns:a16="http://schemas.microsoft.com/office/drawing/2014/main" id="{B1892229-1AC9-485F-A04C-99C45DB5CFBC}"/>
                </a:ext>
              </a:extLst>
            </p:cNvPr>
            <p:cNvGrpSpPr/>
            <p:nvPr/>
          </p:nvGrpSpPr>
          <p:grpSpPr>
            <a:xfrm>
              <a:off x="4508416" y="2662640"/>
              <a:ext cx="3098800" cy="3098800"/>
              <a:chOff x="4430815" y="2662640"/>
              <a:chExt cx="3098800" cy="3098800"/>
            </a:xfrm>
          </p:grpSpPr>
          <p:pic>
            <p:nvPicPr>
              <p:cNvPr id="70" name="Picture 69">
                <a:extLst>
                  <a:ext uri="{FF2B5EF4-FFF2-40B4-BE49-F238E27FC236}">
                    <a16:creationId xmlns:a16="http://schemas.microsoft.com/office/drawing/2014/main" id="{94B0453A-9B5B-A04A-A91E-8C479A7228D4}"/>
                  </a:ext>
                </a:extLst>
              </p:cNvPr>
              <p:cNvPicPr>
                <a:picLocks noChangeAspect="1"/>
              </p:cNvPicPr>
              <p:nvPr/>
            </p:nvPicPr>
            <p:blipFill>
              <a:blip r:embed="rId3"/>
              <a:stretch>
                <a:fillRect/>
              </a:stretch>
            </p:blipFill>
            <p:spPr>
              <a:xfrm>
                <a:off x="4430815" y="2662640"/>
                <a:ext cx="3098800" cy="3098800"/>
              </a:xfrm>
              <a:prstGeom prst="rect">
                <a:avLst/>
              </a:prstGeom>
            </p:spPr>
          </p:pic>
          <p:sp>
            <p:nvSpPr>
              <p:cNvPr id="69" name="Rectangle 68">
                <a:extLst>
                  <a:ext uri="{FF2B5EF4-FFF2-40B4-BE49-F238E27FC236}">
                    <a16:creationId xmlns:a16="http://schemas.microsoft.com/office/drawing/2014/main" id="{3267747E-7E02-F344-83CE-5CA15611CAC9}"/>
                  </a:ext>
                </a:extLst>
              </p:cNvPr>
              <p:cNvSpPr/>
              <p:nvPr/>
            </p:nvSpPr>
            <p:spPr>
              <a:xfrm>
                <a:off x="5377967" y="4983759"/>
                <a:ext cx="1204497" cy="338554"/>
              </a:xfrm>
              <a:prstGeom prst="rect">
                <a:avLst/>
              </a:prstGeom>
            </p:spPr>
            <p:txBody>
              <a:bodyPr wrap="none">
                <a:spAutoFit/>
              </a:bodyPr>
              <a:lstStyle/>
              <a:p>
                <a:pPr algn="ctr"/>
                <a:r>
                  <a:rPr lang="en-US" sz="1600" b="1">
                    <a:solidFill>
                      <a:schemeClr val="bg1"/>
                    </a:solidFill>
                    <a:latin typeface="メイリオ" panose="020B0604030504040204" pitchFamily="50" charset="-128"/>
                    <a:ea typeface="メイリオ" panose="020B0604030504040204" pitchFamily="50" charset="-128"/>
                  </a:rPr>
                  <a:t>D-Brain™</a:t>
                </a:r>
              </a:p>
            </p:txBody>
          </p:sp>
        </p:grpSp>
        <p:sp>
          <p:nvSpPr>
            <p:cNvPr id="4" name="楕円 3">
              <a:extLst>
                <a:ext uri="{FF2B5EF4-FFF2-40B4-BE49-F238E27FC236}">
                  <a16:creationId xmlns:a16="http://schemas.microsoft.com/office/drawing/2014/main" id="{A43C4B6D-0631-400E-B4BE-1B028CCBE3CA}"/>
                </a:ext>
              </a:extLst>
            </p:cNvPr>
            <p:cNvSpPr/>
            <p:nvPr/>
          </p:nvSpPr>
          <p:spPr>
            <a:xfrm>
              <a:off x="4528803" y="2694718"/>
              <a:ext cx="3058026" cy="3034644"/>
            </a:xfrm>
            <a:prstGeom prst="ellipse">
              <a:avLst/>
            </a:prstGeom>
            <a:noFill/>
            <a:ln w="92075">
              <a:solidFill>
                <a:srgbClr val="006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2851B199-1ED7-F005-942A-B6F5641817C7}"/>
              </a:ext>
            </a:extLst>
          </p:cNvPr>
          <p:cNvSpPr txBox="1"/>
          <p:nvPr/>
        </p:nvSpPr>
        <p:spPr>
          <a:xfrm>
            <a:off x="10200456" y="6366520"/>
            <a:ext cx="1584176" cy="230832"/>
          </a:xfrm>
          <a:prstGeom prst="rect">
            <a:avLst/>
          </a:prstGeom>
          <a:noFill/>
        </p:spPr>
        <p:txBody>
          <a:bodyPr wrap="square" rtlCol="0">
            <a:spAutoFit/>
          </a:bodyPr>
          <a:lstStyle/>
          <a:p>
            <a:r>
              <a:rPr kumimoji="1" lang="en-US" altLang="ja-JP" sz="900">
                <a:solidFill>
                  <a:schemeClr val="tx1">
                    <a:lumMod val="75000"/>
                    <a:lumOff val="25000"/>
                  </a:schemeClr>
                </a:solidFill>
                <a:latin typeface="メイリオ" panose="020B0604030504040204" pitchFamily="50" charset="-128"/>
                <a:ea typeface="メイリオ" panose="020B0604030504040204" pitchFamily="50" charset="-128"/>
              </a:rPr>
              <a:t>※Deep Instinct </a:t>
            </a:r>
            <a:r>
              <a:rPr kumimoji="1" lang="ja-JP" altLang="en-US" sz="900">
                <a:solidFill>
                  <a:schemeClr val="tx1">
                    <a:lumMod val="75000"/>
                    <a:lumOff val="25000"/>
                  </a:schemeClr>
                </a:solidFill>
                <a:latin typeface="メイリオ" panose="020B0604030504040204" pitchFamily="50" charset="-128"/>
                <a:ea typeface="メイリオ" panose="020B0604030504040204" pitchFamily="50" charset="-128"/>
              </a:rPr>
              <a:t>社調べ</a:t>
            </a:r>
          </a:p>
        </p:txBody>
      </p:sp>
    </p:spTree>
    <p:extLst>
      <p:ext uri="{BB962C8B-B14F-4D97-AF65-F5344CB8AC3E}">
        <p14:creationId xmlns:p14="http://schemas.microsoft.com/office/powerpoint/2010/main" val="340823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B623354-4A26-47D3-9B89-529F7A17D434}"/>
              </a:ext>
            </a:extLst>
          </p:cNvPr>
          <p:cNvSpPr>
            <a:spLocks noGrp="1"/>
          </p:cNvSpPr>
          <p:nvPr>
            <p:ph type="body" sz="quarter" idx="11"/>
          </p:nvPr>
        </p:nvSpPr>
        <p:spPr/>
        <p:txBody>
          <a:bodyPr/>
          <a:lstStyle/>
          <a:p>
            <a:r>
              <a:rPr lang="ja-JP" altLang="en-US"/>
              <a:t>さらに </a:t>
            </a:r>
            <a:r>
              <a:rPr kumimoji="1" lang="en-US" altLang="ja-JP"/>
              <a:t>Deep Instinct </a:t>
            </a:r>
            <a:r>
              <a:rPr lang="ja-JP" altLang="en-US"/>
              <a:t>は</a:t>
            </a:r>
            <a:r>
              <a:rPr kumimoji="1" lang="ja-JP" altLang="en-US"/>
              <a:t> </a:t>
            </a:r>
            <a:r>
              <a:rPr kumimoji="1" lang="en-US" altLang="ja-JP"/>
              <a:t>Android </a:t>
            </a:r>
            <a:r>
              <a:rPr kumimoji="1" lang="ja-JP" altLang="en-US"/>
              <a:t>のウイルス対策も可能！</a:t>
            </a:r>
          </a:p>
        </p:txBody>
      </p:sp>
      <p:sp>
        <p:nvSpPr>
          <p:cNvPr id="3" name="テキスト プレースホルダー 2">
            <a:extLst>
              <a:ext uri="{FF2B5EF4-FFF2-40B4-BE49-F238E27FC236}">
                <a16:creationId xmlns:a16="http://schemas.microsoft.com/office/drawing/2014/main" id="{97A763FA-FD9D-4A9D-A94A-AC40F006FE85}"/>
              </a:ext>
            </a:extLst>
          </p:cNvPr>
          <p:cNvSpPr>
            <a:spLocks noGrp="1"/>
          </p:cNvSpPr>
          <p:nvPr>
            <p:ph type="body" sz="quarter" idx="13"/>
          </p:nvPr>
        </p:nvSpPr>
        <p:spPr>
          <a:xfrm>
            <a:off x="359197" y="1013910"/>
            <a:ext cx="11505576" cy="348557"/>
          </a:xfrm>
        </p:spPr>
        <p:txBody>
          <a:bodyPr/>
          <a:lstStyle/>
          <a:p>
            <a:r>
              <a:rPr lang="ja-JP" altLang="en-US"/>
              <a:t>不正アプリが端末にインストールされても実行前に防御が可能です</a:t>
            </a:r>
          </a:p>
        </p:txBody>
      </p:sp>
      <p:sp>
        <p:nvSpPr>
          <p:cNvPr id="29" name="テキスト ボックス 28">
            <a:extLst>
              <a:ext uri="{FF2B5EF4-FFF2-40B4-BE49-F238E27FC236}">
                <a16:creationId xmlns:a16="http://schemas.microsoft.com/office/drawing/2014/main" id="{1A34386D-F153-4AFF-962C-9CED4AE1F961}"/>
              </a:ext>
            </a:extLst>
          </p:cNvPr>
          <p:cNvSpPr txBox="1"/>
          <p:nvPr/>
        </p:nvSpPr>
        <p:spPr>
          <a:xfrm>
            <a:off x="413589" y="1667993"/>
            <a:ext cx="8729641" cy="307777"/>
          </a:xfrm>
          <a:prstGeom prst="rect">
            <a:avLst/>
          </a:prstGeom>
          <a:noFill/>
        </p:spPr>
        <p:txBody>
          <a:bodyPr wrap="square">
            <a:spAutoFit/>
          </a:bodyPr>
          <a:lstStyle/>
          <a:p>
            <a:pPr algn="l"/>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Android </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への攻撃の流れと </a:t>
            </a:r>
            <a: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Deep Instinct </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の検知</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AE6F918C-33E1-46F7-A2DF-A4ECAA244827}"/>
              </a:ext>
            </a:extLst>
          </p:cNvPr>
          <p:cNvGrpSpPr/>
          <p:nvPr/>
        </p:nvGrpSpPr>
        <p:grpSpPr>
          <a:xfrm>
            <a:off x="622301" y="2063689"/>
            <a:ext cx="10865862" cy="396508"/>
            <a:chOff x="989788" y="2146667"/>
            <a:chExt cx="12364018" cy="396508"/>
          </a:xfrm>
        </p:grpSpPr>
        <p:sp>
          <p:nvSpPr>
            <p:cNvPr id="33" name="フリーフォーム: 図形 32">
              <a:extLst>
                <a:ext uri="{FF2B5EF4-FFF2-40B4-BE49-F238E27FC236}">
                  <a16:creationId xmlns:a16="http://schemas.microsoft.com/office/drawing/2014/main" id="{1403FBD6-C87D-49CE-9162-908AF4333755}"/>
                </a:ext>
              </a:extLst>
            </p:cNvPr>
            <p:cNvSpPr/>
            <p:nvPr/>
          </p:nvSpPr>
          <p:spPr>
            <a:xfrm>
              <a:off x="989788"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0060A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STEP1</a:t>
              </a:r>
              <a:endParaRPr lang="ja-JP" altLang="en-US" sz="1200" kern="1200">
                <a:latin typeface="メイリオ" panose="020B0604030504040204" pitchFamily="50" charset="-128"/>
                <a:ea typeface="メイリオ" panose="020B0604030504040204" pitchFamily="50" charset="-128"/>
              </a:endParaRPr>
            </a:p>
          </p:txBody>
        </p:sp>
        <p:sp>
          <p:nvSpPr>
            <p:cNvPr id="34" name="フリーフォーム: 図形 33">
              <a:extLst>
                <a:ext uri="{FF2B5EF4-FFF2-40B4-BE49-F238E27FC236}">
                  <a16:creationId xmlns:a16="http://schemas.microsoft.com/office/drawing/2014/main" id="{B214DACC-C9BF-4560-8672-6BA28844CB06}"/>
                </a:ext>
              </a:extLst>
            </p:cNvPr>
            <p:cNvSpPr/>
            <p:nvPr/>
          </p:nvSpPr>
          <p:spPr>
            <a:xfrm>
              <a:off x="3431486"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4472C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a:t>
              </a:r>
              <a:r>
                <a:rPr lang="ja-JP" altLang="en-US" sz="1200" kern="1200">
                  <a:latin typeface="メイリオ" panose="020B0604030504040204" pitchFamily="50" charset="-128"/>
                  <a:ea typeface="メイリオ" panose="020B0604030504040204" pitchFamily="50" charset="-128"/>
                </a:rPr>
                <a:t>２</a:t>
              </a:r>
            </a:p>
          </p:txBody>
        </p:sp>
        <p:sp>
          <p:nvSpPr>
            <p:cNvPr id="35" name="フリーフォーム: 図形 34">
              <a:extLst>
                <a:ext uri="{FF2B5EF4-FFF2-40B4-BE49-F238E27FC236}">
                  <a16:creationId xmlns:a16="http://schemas.microsoft.com/office/drawing/2014/main" id="{EB1F08B6-9530-4145-8E2F-96F10CA56C06}"/>
                </a:ext>
              </a:extLst>
            </p:cNvPr>
            <p:cNvSpPr/>
            <p:nvPr/>
          </p:nvSpPr>
          <p:spPr>
            <a:xfrm>
              <a:off x="5873184"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82A1D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STEP3</a:t>
              </a:r>
              <a:endParaRPr lang="ja-JP" altLang="en-US" sz="1200" kern="1200">
                <a:latin typeface="メイリオ" panose="020B0604030504040204" pitchFamily="50" charset="-128"/>
                <a:ea typeface="メイリオ" panose="020B0604030504040204" pitchFamily="50" charset="-128"/>
              </a:endParaRPr>
            </a:p>
          </p:txBody>
        </p:sp>
        <p:sp>
          <p:nvSpPr>
            <p:cNvPr id="36" name="フリーフォーム: 図形 35">
              <a:extLst>
                <a:ext uri="{FF2B5EF4-FFF2-40B4-BE49-F238E27FC236}">
                  <a16:creationId xmlns:a16="http://schemas.microsoft.com/office/drawing/2014/main" id="{6C12F324-98B2-463A-8A57-0D463388A42C}"/>
                </a:ext>
              </a:extLst>
            </p:cNvPr>
            <p:cNvSpPr/>
            <p:nvPr/>
          </p:nvSpPr>
          <p:spPr>
            <a:xfrm>
              <a:off x="8314882"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9AB2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kumimoji="1" lang="en-US" altLang="ja-JP" sz="1200" kern="1200">
                  <a:latin typeface="メイリオ" panose="020B0604030504040204" pitchFamily="50" charset="-128"/>
                  <a:ea typeface="メイリオ" panose="020B0604030504040204" pitchFamily="50" charset="-128"/>
                </a:rPr>
                <a:t>STEP4</a:t>
              </a:r>
              <a:endParaRPr kumimoji="1" lang="ja-JP" altLang="en-US" sz="1200" kern="1200">
                <a:latin typeface="メイリオ" panose="020B0604030504040204" pitchFamily="50" charset="-128"/>
                <a:ea typeface="メイリオ" panose="020B0604030504040204" pitchFamily="50" charset="-128"/>
              </a:endParaRPr>
            </a:p>
          </p:txBody>
        </p:sp>
        <p:sp>
          <p:nvSpPr>
            <p:cNvPr id="68" name="フリーフォーム: 図形 67">
              <a:extLst>
                <a:ext uri="{FF2B5EF4-FFF2-40B4-BE49-F238E27FC236}">
                  <a16:creationId xmlns:a16="http://schemas.microsoft.com/office/drawing/2014/main" id="{3BA1EC1B-DCFD-435F-B987-B596E468045A}"/>
                </a:ext>
              </a:extLst>
            </p:cNvPr>
            <p:cNvSpPr/>
            <p:nvPr/>
          </p:nvSpPr>
          <p:spPr>
            <a:xfrm>
              <a:off x="10783598"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B3C6E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kumimoji="1" lang="en-US" altLang="ja-JP" sz="1200" kern="1200">
                  <a:latin typeface="メイリオ" panose="020B0604030504040204" pitchFamily="50" charset="-128"/>
                  <a:ea typeface="メイリオ" panose="020B0604030504040204" pitchFamily="50" charset="-128"/>
                </a:rPr>
                <a:t>STEP</a:t>
              </a:r>
              <a:r>
                <a:rPr kumimoji="1" lang="ja-JP" altLang="en-US" sz="1200">
                  <a:latin typeface="メイリオ" panose="020B0604030504040204" pitchFamily="50" charset="-128"/>
                  <a:ea typeface="メイリオ" panose="020B0604030504040204" pitchFamily="50" charset="-128"/>
                </a:rPr>
                <a:t>５</a:t>
              </a:r>
              <a:endParaRPr kumimoji="1" lang="en-US" altLang="ja-JP" sz="1200" kern="1200">
                <a:latin typeface="メイリオ" panose="020B0604030504040204" pitchFamily="50" charset="-128"/>
                <a:ea typeface="メイリオ" panose="020B0604030504040204" pitchFamily="50" charset="-128"/>
              </a:endParaRPr>
            </a:p>
          </p:txBody>
        </p:sp>
      </p:grpSp>
      <p:sp>
        <p:nvSpPr>
          <p:cNvPr id="47" name="TextBox 13">
            <a:extLst>
              <a:ext uri="{FF2B5EF4-FFF2-40B4-BE49-F238E27FC236}">
                <a16:creationId xmlns:a16="http://schemas.microsoft.com/office/drawing/2014/main" id="{AE260E5E-4661-4BD8-B6F9-61DE383A72DB}"/>
              </a:ext>
            </a:extLst>
          </p:cNvPr>
          <p:cNvSpPr txBox="1"/>
          <p:nvPr/>
        </p:nvSpPr>
        <p:spPr>
          <a:xfrm>
            <a:off x="689552" y="4975398"/>
            <a:ext cx="2022075" cy="579005"/>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en-US" altLang="ja-JP" sz="1100">
                <a:solidFill>
                  <a:schemeClr val="tx1">
                    <a:lumMod val="75000"/>
                    <a:lumOff val="25000"/>
                  </a:schemeClr>
                </a:solidFill>
                <a:latin typeface="メイリオ" panose="020B0604030504040204" pitchFamily="50" charset="-128"/>
                <a:ea typeface="メイリオ" panose="020B0604030504040204" pitchFamily="50" charset="-128"/>
              </a:rPr>
              <a:t>SMS</a:t>
            </a: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でテキスト受信</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リンクを踏む</a:t>
            </a:r>
          </a:p>
        </p:txBody>
      </p:sp>
      <p:sp>
        <p:nvSpPr>
          <p:cNvPr id="49" name="TextBox 13">
            <a:extLst>
              <a:ext uri="{FF2B5EF4-FFF2-40B4-BE49-F238E27FC236}">
                <a16:creationId xmlns:a16="http://schemas.microsoft.com/office/drawing/2014/main" id="{E5371F06-0A4E-48EF-A707-A602D3E8359A}"/>
              </a:ext>
            </a:extLst>
          </p:cNvPr>
          <p:cNvSpPr txBox="1"/>
          <p:nvPr/>
        </p:nvSpPr>
        <p:spPr>
          <a:xfrm>
            <a:off x="2814125" y="4975398"/>
            <a:ext cx="2022076" cy="579005"/>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偽の宅配業者のページが</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表示される</a:t>
            </a:r>
          </a:p>
        </p:txBody>
      </p:sp>
      <p:sp>
        <p:nvSpPr>
          <p:cNvPr id="50" name="TextBox 13">
            <a:extLst>
              <a:ext uri="{FF2B5EF4-FFF2-40B4-BE49-F238E27FC236}">
                <a16:creationId xmlns:a16="http://schemas.microsoft.com/office/drawing/2014/main" id="{4E0B3460-5785-48EB-82C6-087C3FCDAB77}"/>
              </a:ext>
            </a:extLst>
          </p:cNvPr>
          <p:cNvSpPr txBox="1"/>
          <p:nvPr/>
        </p:nvSpPr>
        <p:spPr>
          <a:xfrm>
            <a:off x="4890001" y="4975398"/>
            <a:ext cx="2094171" cy="579005"/>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アプリダウンロードされ不正アプリがインストールされる</a:t>
            </a:r>
          </a:p>
        </p:txBody>
      </p:sp>
      <p:sp>
        <p:nvSpPr>
          <p:cNvPr id="52" name="TextBox 13">
            <a:extLst>
              <a:ext uri="{FF2B5EF4-FFF2-40B4-BE49-F238E27FC236}">
                <a16:creationId xmlns:a16="http://schemas.microsoft.com/office/drawing/2014/main" id="{13701C77-A53C-4F9A-9975-6FEB24F00972}"/>
              </a:ext>
            </a:extLst>
          </p:cNvPr>
          <p:cNvSpPr txBox="1"/>
          <p:nvPr/>
        </p:nvSpPr>
        <p:spPr>
          <a:xfrm>
            <a:off x="6155779" y="5979179"/>
            <a:ext cx="1869333" cy="317395"/>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ts val="1700"/>
              </a:lnSpc>
              <a:defRPr/>
            </a:pPr>
            <a:r>
              <a:rPr lang="ja-JP" altLang="en-US" sz="1600" b="1">
                <a:solidFill>
                  <a:srgbClr val="4472C4"/>
                </a:solidFill>
                <a:latin typeface="メイリオ" panose="020B0604030504040204" pitchFamily="50" charset="-128"/>
                <a:ea typeface="メイリオ" panose="020B0604030504040204" pitchFamily="50" charset="-128"/>
              </a:rPr>
              <a:t>ここで止める！</a:t>
            </a:r>
            <a:endParaRPr lang="zh-TW" altLang="en-US" sz="1600" b="1">
              <a:solidFill>
                <a:srgbClr val="4472C4"/>
              </a:solidFill>
              <a:latin typeface="メイリオ" panose="020B0604030504040204" pitchFamily="50" charset="-128"/>
              <a:ea typeface="メイリオ" panose="020B0604030504040204" pitchFamily="50" charset="-128"/>
            </a:endParaRPr>
          </a:p>
        </p:txBody>
      </p:sp>
      <p:sp>
        <p:nvSpPr>
          <p:cNvPr id="65" name="TextBox 13">
            <a:extLst>
              <a:ext uri="{FF2B5EF4-FFF2-40B4-BE49-F238E27FC236}">
                <a16:creationId xmlns:a16="http://schemas.microsoft.com/office/drawing/2014/main" id="{3B31BAE5-9951-4C7E-A55A-91361D036E88}"/>
              </a:ext>
            </a:extLst>
          </p:cNvPr>
          <p:cNvSpPr txBox="1"/>
          <p:nvPr/>
        </p:nvSpPr>
        <p:spPr>
          <a:xfrm>
            <a:off x="7172747" y="4975398"/>
            <a:ext cx="1970484" cy="325089"/>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アプリ実行</a:t>
            </a:r>
          </a:p>
        </p:txBody>
      </p:sp>
      <p:sp>
        <p:nvSpPr>
          <p:cNvPr id="67" name="TextBox 13">
            <a:extLst>
              <a:ext uri="{FF2B5EF4-FFF2-40B4-BE49-F238E27FC236}">
                <a16:creationId xmlns:a16="http://schemas.microsoft.com/office/drawing/2014/main" id="{80CDB1FC-111D-42FA-9E98-4135C7E9B216}"/>
              </a:ext>
            </a:extLst>
          </p:cNvPr>
          <p:cNvSpPr txBox="1"/>
          <p:nvPr/>
        </p:nvSpPr>
        <p:spPr>
          <a:xfrm>
            <a:off x="9318583" y="4975398"/>
            <a:ext cx="2094171" cy="325089"/>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認証情報が窃取される</a:t>
            </a:r>
          </a:p>
        </p:txBody>
      </p:sp>
      <p:cxnSp>
        <p:nvCxnSpPr>
          <p:cNvPr id="15" name="直線コネクタ 14">
            <a:extLst>
              <a:ext uri="{FF2B5EF4-FFF2-40B4-BE49-F238E27FC236}">
                <a16:creationId xmlns:a16="http://schemas.microsoft.com/office/drawing/2014/main" id="{A8BD8C33-8C17-4F16-A708-649DBAC4BDF7}"/>
              </a:ext>
            </a:extLst>
          </p:cNvPr>
          <p:cNvCxnSpPr>
            <a:cxnSpLocks/>
          </p:cNvCxnSpPr>
          <p:nvPr/>
        </p:nvCxnSpPr>
        <p:spPr>
          <a:xfrm>
            <a:off x="7059809" y="2582686"/>
            <a:ext cx="0" cy="3225632"/>
          </a:xfrm>
          <a:prstGeom prst="line">
            <a:avLst/>
          </a:prstGeom>
          <a:ln w="25400">
            <a:prstDash val="sysDot"/>
            <a:headEnd type="none" w="lg" len="lg"/>
            <a:tailEnd type="oval"/>
          </a:ln>
        </p:spPr>
        <p:style>
          <a:lnRef idx="1">
            <a:schemeClr val="accent1"/>
          </a:lnRef>
          <a:fillRef idx="0">
            <a:schemeClr val="accent1"/>
          </a:fillRef>
          <a:effectRef idx="0">
            <a:schemeClr val="accent1"/>
          </a:effectRef>
          <a:fontRef idx="minor">
            <a:schemeClr val="tx1"/>
          </a:fontRef>
        </p:style>
      </p:cxnSp>
      <p:pic>
        <p:nvPicPr>
          <p:cNvPr id="24" name="図 2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58F850A-6F5C-476E-B00D-E4D41BD17EF9}"/>
              </a:ext>
            </a:extLst>
          </p:cNvPr>
          <p:cNvPicPr>
            <a:picLocks noChangeAspect="1"/>
          </p:cNvPicPr>
          <p:nvPr/>
        </p:nvPicPr>
        <p:blipFill>
          <a:blip r:embed="rId2"/>
          <a:stretch>
            <a:fillRect/>
          </a:stretch>
        </p:blipFill>
        <p:spPr>
          <a:xfrm>
            <a:off x="911890" y="3099807"/>
            <a:ext cx="1577399" cy="1637369"/>
          </a:xfrm>
          <a:prstGeom prst="rect">
            <a:avLst/>
          </a:prstGeom>
        </p:spPr>
      </p:pic>
      <p:pic>
        <p:nvPicPr>
          <p:cNvPr id="69" name="図 68">
            <a:extLst>
              <a:ext uri="{FF2B5EF4-FFF2-40B4-BE49-F238E27FC236}">
                <a16:creationId xmlns:a16="http://schemas.microsoft.com/office/drawing/2014/main" id="{C4F37105-1A2F-489F-AF07-6F47C9034982}"/>
              </a:ext>
            </a:extLst>
          </p:cNvPr>
          <p:cNvPicPr>
            <a:picLocks noChangeAspect="1"/>
          </p:cNvPicPr>
          <p:nvPr/>
        </p:nvPicPr>
        <p:blipFill>
          <a:blip r:embed="rId3"/>
          <a:srcRect/>
          <a:stretch/>
        </p:blipFill>
        <p:spPr>
          <a:xfrm>
            <a:off x="5148387" y="3099807"/>
            <a:ext cx="1577398" cy="1637369"/>
          </a:xfrm>
          <a:prstGeom prst="rect">
            <a:avLst/>
          </a:prstGeom>
        </p:spPr>
      </p:pic>
      <p:grpSp>
        <p:nvGrpSpPr>
          <p:cNvPr id="75" name="グループ化 74">
            <a:extLst>
              <a:ext uri="{FF2B5EF4-FFF2-40B4-BE49-F238E27FC236}">
                <a16:creationId xmlns:a16="http://schemas.microsoft.com/office/drawing/2014/main" id="{116E8ED9-8FB7-46D3-944C-3B904CE5DF7C}"/>
              </a:ext>
            </a:extLst>
          </p:cNvPr>
          <p:cNvGrpSpPr/>
          <p:nvPr/>
        </p:nvGrpSpPr>
        <p:grpSpPr>
          <a:xfrm>
            <a:off x="7431982" y="3260282"/>
            <a:ext cx="1337452" cy="1488383"/>
            <a:chOff x="7431982" y="3090596"/>
            <a:chExt cx="1337452" cy="1488383"/>
          </a:xfrm>
        </p:grpSpPr>
        <p:pic>
          <p:nvPicPr>
            <p:cNvPr id="70" name="グラフィックス 69">
              <a:extLst>
                <a:ext uri="{FF2B5EF4-FFF2-40B4-BE49-F238E27FC236}">
                  <a16:creationId xmlns:a16="http://schemas.microsoft.com/office/drawing/2014/main" id="{19D81011-1CD5-4B96-8ED2-AA3AF598E0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8958" y="3090596"/>
              <a:ext cx="1160476" cy="1344354"/>
            </a:xfrm>
            <a:prstGeom prst="rect">
              <a:avLst/>
            </a:prstGeom>
          </p:spPr>
        </p:pic>
        <p:grpSp>
          <p:nvGrpSpPr>
            <p:cNvPr id="73" name="グループ化 72">
              <a:extLst>
                <a:ext uri="{FF2B5EF4-FFF2-40B4-BE49-F238E27FC236}">
                  <a16:creationId xmlns:a16="http://schemas.microsoft.com/office/drawing/2014/main" id="{71FE39E2-CFEF-40B8-B21D-42AE9AC56D21}"/>
                </a:ext>
              </a:extLst>
            </p:cNvPr>
            <p:cNvGrpSpPr/>
            <p:nvPr/>
          </p:nvGrpSpPr>
          <p:grpSpPr>
            <a:xfrm>
              <a:off x="7431982" y="3954139"/>
              <a:ext cx="624840" cy="624840"/>
              <a:chOff x="7431982" y="3954139"/>
              <a:chExt cx="624840" cy="624840"/>
            </a:xfrm>
          </p:grpSpPr>
          <p:sp>
            <p:nvSpPr>
              <p:cNvPr id="71" name="楕円 70">
                <a:extLst>
                  <a:ext uri="{FF2B5EF4-FFF2-40B4-BE49-F238E27FC236}">
                    <a16:creationId xmlns:a16="http://schemas.microsoft.com/office/drawing/2014/main" id="{CE2E19FC-8145-407F-893E-2343407E32A8}"/>
                  </a:ext>
                </a:extLst>
              </p:cNvPr>
              <p:cNvSpPr/>
              <p:nvPr/>
            </p:nvSpPr>
            <p:spPr>
              <a:xfrm>
                <a:off x="7431982" y="3954139"/>
                <a:ext cx="624840" cy="624840"/>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矢印: 左 71">
                <a:extLst>
                  <a:ext uri="{FF2B5EF4-FFF2-40B4-BE49-F238E27FC236}">
                    <a16:creationId xmlns:a16="http://schemas.microsoft.com/office/drawing/2014/main" id="{546E0F98-55A5-449D-9E42-1D1DA9DFC51B}"/>
                  </a:ext>
                </a:extLst>
              </p:cNvPr>
              <p:cNvSpPr/>
              <p:nvPr/>
            </p:nvSpPr>
            <p:spPr>
              <a:xfrm rot="16200000">
                <a:off x="7591210" y="4114798"/>
                <a:ext cx="306385" cy="303522"/>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TextBox 13">
              <a:extLst>
                <a:ext uri="{FF2B5EF4-FFF2-40B4-BE49-F238E27FC236}">
                  <a16:creationId xmlns:a16="http://schemas.microsoft.com/office/drawing/2014/main" id="{A4EAB225-2F95-4D74-8ABE-99520077404A}"/>
                </a:ext>
              </a:extLst>
            </p:cNvPr>
            <p:cNvSpPr txBox="1"/>
            <p:nvPr/>
          </p:nvSpPr>
          <p:spPr>
            <a:xfrm>
              <a:off x="7608956" y="3219572"/>
              <a:ext cx="1160477" cy="808363"/>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en-US" altLang="ja-JP" sz="3600" b="1">
                  <a:solidFill>
                    <a:schemeClr val="tx1">
                      <a:lumMod val="65000"/>
                      <a:lumOff val="35000"/>
                    </a:schemeClr>
                  </a:solidFill>
                  <a:latin typeface="Impact" panose="020B0806030902050204" pitchFamily="34" charset="0"/>
                  <a:ea typeface="メイリオ" panose="020B0604030504040204" pitchFamily="50" charset="-128"/>
                </a:rPr>
                <a:t>{</a:t>
              </a:r>
              <a:r>
                <a:rPr lang="ja-JP" altLang="en-US" sz="3600" b="1">
                  <a:solidFill>
                    <a:schemeClr val="tx1">
                      <a:lumMod val="65000"/>
                      <a:lumOff val="35000"/>
                    </a:schemeClr>
                  </a:solidFill>
                  <a:latin typeface="Impact" panose="020B0806030902050204" pitchFamily="34" charset="0"/>
                  <a:ea typeface="メイリオ" panose="020B0604030504040204" pitchFamily="50" charset="-128"/>
                </a:rPr>
                <a:t>  </a:t>
              </a:r>
              <a:r>
                <a:rPr lang="en-US" altLang="ja-JP" sz="3600" b="1">
                  <a:solidFill>
                    <a:schemeClr val="tx1">
                      <a:lumMod val="65000"/>
                      <a:lumOff val="35000"/>
                    </a:schemeClr>
                  </a:solidFill>
                  <a:latin typeface="Impact" panose="020B0806030902050204" pitchFamily="34" charset="0"/>
                  <a:ea typeface="メイリオ" panose="020B0604030504040204" pitchFamily="50" charset="-128"/>
                </a:rPr>
                <a:t>&lt;</a:t>
              </a:r>
              <a:endParaRPr lang="ja-JP" altLang="en-US" sz="3600" b="1">
                <a:solidFill>
                  <a:schemeClr val="tx1">
                    <a:lumMod val="65000"/>
                    <a:lumOff val="35000"/>
                  </a:schemeClr>
                </a:solidFill>
                <a:latin typeface="Impact" panose="020B0806030902050204" pitchFamily="34" charset="0"/>
                <a:ea typeface="メイリオ" panose="020B0604030504040204" pitchFamily="50" charset="-128"/>
              </a:endParaRPr>
            </a:p>
          </p:txBody>
        </p:sp>
      </p:grpSp>
      <p:grpSp>
        <p:nvGrpSpPr>
          <p:cNvPr id="87" name="グループ化 86">
            <a:extLst>
              <a:ext uri="{FF2B5EF4-FFF2-40B4-BE49-F238E27FC236}">
                <a16:creationId xmlns:a16="http://schemas.microsoft.com/office/drawing/2014/main" id="{5B61E389-1FAE-4D68-9576-115AEB7D98EC}"/>
              </a:ext>
            </a:extLst>
          </p:cNvPr>
          <p:cNvGrpSpPr/>
          <p:nvPr/>
        </p:nvGrpSpPr>
        <p:grpSpPr>
          <a:xfrm>
            <a:off x="9901317" y="3012864"/>
            <a:ext cx="840345" cy="1604929"/>
            <a:chOff x="9901317" y="2843178"/>
            <a:chExt cx="840345" cy="1604929"/>
          </a:xfrm>
        </p:grpSpPr>
        <p:pic>
          <p:nvPicPr>
            <p:cNvPr id="86" name="図 85" descr="アイコン&#10;&#10;自動的に生成された説明">
              <a:extLst>
                <a:ext uri="{FF2B5EF4-FFF2-40B4-BE49-F238E27FC236}">
                  <a16:creationId xmlns:a16="http://schemas.microsoft.com/office/drawing/2014/main" id="{9C34C9C6-4199-4C12-915B-ED2487E366BD}"/>
                </a:ext>
              </a:extLst>
            </p:cNvPr>
            <p:cNvPicPr>
              <a:picLocks noChangeAspect="1"/>
            </p:cNvPicPr>
            <p:nvPr/>
          </p:nvPicPr>
          <p:blipFill>
            <a:blip r:embed="rId6"/>
            <a:stretch>
              <a:fillRect/>
            </a:stretch>
          </p:blipFill>
          <p:spPr>
            <a:xfrm>
              <a:off x="9927705" y="2843178"/>
              <a:ext cx="813957" cy="813957"/>
            </a:xfrm>
            <a:prstGeom prst="rect">
              <a:avLst/>
            </a:prstGeom>
          </p:spPr>
        </p:pic>
        <p:sp>
          <p:nvSpPr>
            <p:cNvPr id="84" name="矢印: 左 83">
              <a:extLst>
                <a:ext uri="{FF2B5EF4-FFF2-40B4-BE49-F238E27FC236}">
                  <a16:creationId xmlns:a16="http://schemas.microsoft.com/office/drawing/2014/main" id="{EEC75362-4D70-4DE8-ADB9-6D353931F613}"/>
                </a:ext>
              </a:extLst>
            </p:cNvPr>
            <p:cNvSpPr/>
            <p:nvPr/>
          </p:nvSpPr>
          <p:spPr>
            <a:xfrm rot="5400000">
              <a:off x="10148133" y="3332705"/>
              <a:ext cx="339533" cy="303522"/>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a:extLst>
                <a:ext uri="{FF2B5EF4-FFF2-40B4-BE49-F238E27FC236}">
                  <a16:creationId xmlns:a16="http://schemas.microsoft.com/office/drawing/2014/main" id="{D9D3BE19-A4AE-4330-9915-1CE93CB5C329}"/>
                </a:ext>
              </a:extLst>
            </p:cNvPr>
            <p:cNvGrpSpPr/>
            <p:nvPr/>
          </p:nvGrpSpPr>
          <p:grpSpPr>
            <a:xfrm>
              <a:off x="9901317" y="3607762"/>
              <a:ext cx="840345" cy="840345"/>
              <a:chOff x="10109204" y="4059213"/>
              <a:chExt cx="586024" cy="586024"/>
            </a:xfrm>
          </p:grpSpPr>
          <p:sp>
            <p:nvSpPr>
              <p:cNvPr id="82" name="正方形/長方形 81">
                <a:extLst>
                  <a:ext uri="{FF2B5EF4-FFF2-40B4-BE49-F238E27FC236}">
                    <a16:creationId xmlns:a16="http://schemas.microsoft.com/office/drawing/2014/main" id="{E0CAA57B-0D04-4554-97BF-512B7D2E0BA4}"/>
                  </a:ext>
                </a:extLst>
              </p:cNvPr>
              <p:cNvSpPr/>
              <p:nvPr/>
            </p:nvSpPr>
            <p:spPr>
              <a:xfrm>
                <a:off x="10229850" y="4083445"/>
                <a:ext cx="339725" cy="517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3" name="図 82">
                <a:extLst>
                  <a:ext uri="{FF2B5EF4-FFF2-40B4-BE49-F238E27FC236}">
                    <a16:creationId xmlns:a16="http://schemas.microsoft.com/office/drawing/2014/main" id="{25142764-4067-4BAF-BC3F-E032E1C8426B}"/>
                  </a:ext>
                </a:extLst>
              </p:cNvPr>
              <p:cNvPicPr>
                <a:picLocks noChangeAspect="1"/>
              </p:cNvPicPr>
              <p:nvPr/>
            </p:nvPicPr>
            <p:blipFill>
              <a:blip r:embed="rId7"/>
              <a:srcRect/>
              <a:stretch/>
            </p:blipFill>
            <p:spPr>
              <a:xfrm>
                <a:off x="10109204" y="4059213"/>
                <a:ext cx="586024" cy="586024"/>
              </a:xfrm>
              <a:prstGeom prst="rect">
                <a:avLst/>
              </a:prstGeom>
            </p:spPr>
          </p:pic>
        </p:grpSp>
      </p:grpSp>
      <p:pic>
        <p:nvPicPr>
          <p:cNvPr id="38" name="図 37" descr="ロゴ&#10;&#10;自動的に生成された説明">
            <a:extLst>
              <a:ext uri="{FF2B5EF4-FFF2-40B4-BE49-F238E27FC236}">
                <a16:creationId xmlns:a16="http://schemas.microsoft.com/office/drawing/2014/main" id="{7A178258-2593-433F-BB70-26B63351EF8A}"/>
              </a:ext>
            </a:extLst>
          </p:cNvPr>
          <p:cNvPicPr>
            <a:picLocks noChangeAspect="1"/>
          </p:cNvPicPr>
          <p:nvPr/>
        </p:nvPicPr>
        <p:blipFill>
          <a:blip r:embed="rId8"/>
          <a:stretch>
            <a:fillRect/>
          </a:stretch>
        </p:blipFill>
        <p:spPr>
          <a:xfrm>
            <a:off x="7857406" y="5644816"/>
            <a:ext cx="1371983" cy="651758"/>
          </a:xfrm>
          <a:prstGeom prst="rect">
            <a:avLst/>
          </a:prstGeom>
        </p:spPr>
      </p:pic>
      <p:pic>
        <p:nvPicPr>
          <p:cNvPr id="37" name="図 36">
            <a:extLst>
              <a:ext uri="{FF2B5EF4-FFF2-40B4-BE49-F238E27FC236}">
                <a16:creationId xmlns:a16="http://schemas.microsoft.com/office/drawing/2014/main" id="{9A6CB179-B979-4FCE-8CFF-F6330F0C6B5E}"/>
              </a:ext>
            </a:extLst>
          </p:cNvPr>
          <p:cNvPicPr>
            <a:picLocks noChangeAspect="1"/>
          </p:cNvPicPr>
          <p:nvPr/>
        </p:nvPicPr>
        <p:blipFill>
          <a:blip r:embed="rId9"/>
          <a:stretch>
            <a:fillRect/>
          </a:stretch>
        </p:blipFill>
        <p:spPr>
          <a:xfrm>
            <a:off x="2884603" y="2978870"/>
            <a:ext cx="1864306" cy="1822613"/>
          </a:xfrm>
          <a:prstGeom prst="rect">
            <a:avLst/>
          </a:prstGeom>
        </p:spPr>
      </p:pic>
    </p:spTree>
    <p:extLst>
      <p:ext uri="{BB962C8B-B14F-4D97-AF65-F5344CB8AC3E}">
        <p14:creationId xmlns:p14="http://schemas.microsoft.com/office/powerpoint/2010/main" val="709389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53FFB4B9-15E7-48AC-B2C0-B578958B3689}"/>
              </a:ext>
            </a:extLst>
          </p:cNvPr>
          <p:cNvSpPr>
            <a:spLocks noGrp="1"/>
          </p:cNvSpPr>
          <p:nvPr>
            <p:ph type="body" sz="quarter" idx="15"/>
          </p:nvPr>
        </p:nvSpPr>
        <p:spPr>
          <a:xfrm>
            <a:off x="413589" y="1426055"/>
            <a:ext cx="11074573" cy="312393"/>
          </a:xfrm>
        </p:spPr>
        <p:txBody>
          <a:bodyPr/>
          <a:lstStyle/>
          <a:p>
            <a:r>
              <a:rPr lang="ja-JP" altLang="en-US"/>
              <a:t>シグニチャレスのため日々のアップデート作業は不要のため、オフライン端末でも安心</a:t>
            </a:r>
            <a:endParaRPr kumimoji="1" lang="ja-JP" altLang="en-US"/>
          </a:p>
        </p:txBody>
      </p:sp>
      <p:sp>
        <p:nvSpPr>
          <p:cNvPr id="2" name="テキスト プレースホルダー 1">
            <a:extLst>
              <a:ext uri="{FF2B5EF4-FFF2-40B4-BE49-F238E27FC236}">
                <a16:creationId xmlns:a16="http://schemas.microsoft.com/office/drawing/2014/main" id="{7ED270DE-045F-4A8E-9F61-A12101C1E78A}"/>
              </a:ext>
            </a:extLst>
          </p:cNvPr>
          <p:cNvSpPr>
            <a:spLocks noGrp="1"/>
          </p:cNvSpPr>
          <p:nvPr>
            <p:ph type="body" sz="quarter" idx="11"/>
          </p:nvPr>
        </p:nvSpPr>
        <p:spPr/>
        <p:txBody>
          <a:bodyPr/>
          <a:lstStyle/>
          <a:p>
            <a:r>
              <a:rPr lang="ja-JP" altLang="en-US"/>
              <a:t>３．運用コストが低い</a:t>
            </a:r>
          </a:p>
        </p:txBody>
      </p:sp>
      <p:sp>
        <p:nvSpPr>
          <p:cNvPr id="3" name="テキスト プレースホルダー 2">
            <a:extLst>
              <a:ext uri="{FF2B5EF4-FFF2-40B4-BE49-F238E27FC236}">
                <a16:creationId xmlns:a16="http://schemas.microsoft.com/office/drawing/2014/main" id="{9A358492-835E-41F4-85F5-2504E4C979E3}"/>
              </a:ext>
            </a:extLst>
          </p:cNvPr>
          <p:cNvSpPr>
            <a:spLocks noGrp="1"/>
          </p:cNvSpPr>
          <p:nvPr>
            <p:ph type="body" sz="quarter" idx="13"/>
          </p:nvPr>
        </p:nvSpPr>
        <p:spPr>
          <a:xfrm>
            <a:off x="359197" y="1038317"/>
            <a:ext cx="11505576" cy="452432"/>
          </a:xfrm>
        </p:spPr>
        <p:txBody>
          <a:bodyPr/>
          <a:lstStyle/>
          <a:p>
            <a:r>
              <a:rPr lang="ja-JP" altLang="en-US"/>
              <a:t>管理者の負担となる日々のアップデートは不要！リソース消費も低くユーザーにも優しい</a:t>
            </a:r>
            <a:endParaRPr kumimoji="1" lang="ja-JP" altLang="en-US"/>
          </a:p>
        </p:txBody>
      </p:sp>
      <p:sp>
        <p:nvSpPr>
          <p:cNvPr id="5" name="TextBox 13">
            <a:extLst>
              <a:ext uri="{FF2B5EF4-FFF2-40B4-BE49-F238E27FC236}">
                <a16:creationId xmlns:a16="http://schemas.microsoft.com/office/drawing/2014/main" id="{87C19C2D-FCD7-22CF-CBA9-CBBE4933C77E}"/>
              </a:ext>
            </a:extLst>
          </p:cNvPr>
          <p:cNvSpPr txBox="1"/>
          <p:nvPr/>
        </p:nvSpPr>
        <p:spPr>
          <a:xfrm>
            <a:off x="3234366" y="2288479"/>
            <a:ext cx="2668586"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毎日のアップデート不要</a:t>
            </a:r>
            <a:endPar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mn-cs"/>
            </a:endParaRPr>
          </a:p>
        </p:txBody>
      </p:sp>
      <p:sp>
        <p:nvSpPr>
          <p:cNvPr id="6" name="TextBox 13">
            <a:extLst>
              <a:ext uri="{FF2B5EF4-FFF2-40B4-BE49-F238E27FC236}">
                <a16:creationId xmlns:a16="http://schemas.microsoft.com/office/drawing/2014/main" id="{04E7E7A8-C450-7334-C03C-86EBE5C3BCA5}"/>
              </a:ext>
            </a:extLst>
          </p:cNvPr>
          <p:cNvSpPr txBox="1"/>
          <p:nvPr/>
        </p:nvSpPr>
        <p:spPr>
          <a:xfrm>
            <a:off x="6247147" y="2288479"/>
            <a:ext cx="2668586"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リソース消費が少ない</a:t>
            </a:r>
          </a:p>
        </p:txBody>
      </p:sp>
      <p:sp>
        <p:nvSpPr>
          <p:cNvPr id="8" name="TextBox 13">
            <a:extLst>
              <a:ext uri="{FF2B5EF4-FFF2-40B4-BE49-F238E27FC236}">
                <a16:creationId xmlns:a16="http://schemas.microsoft.com/office/drawing/2014/main" id="{4B1DF9C5-7ABE-5B0B-DAA0-D53A09A63EC9}"/>
              </a:ext>
            </a:extLst>
          </p:cNvPr>
          <p:cNvSpPr txBox="1"/>
          <p:nvPr/>
        </p:nvSpPr>
        <p:spPr>
          <a:xfrm>
            <a:off x="9038552" y="2288479"/>
            <a:ext cx="2746080"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algn="ctr">
              <a:lnSpc>
                <a:spcPct val="150000"/>
              </a:lnSpc>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オフライン時でも利用可能</a:t>
            </a:r>
          </a:p>
        </p:txBody>
      </p:sp>
      <p:sp>
        <p:nvSpPr>
          <p:cNvPr id="13" name="TextBox 13">
            <a:extLst>
              <a:ext uri="{FF2B5EF4-FFF2-40B4-BE49-F238E27FC236}">
                <a16:creationId xmlns:a16="http://schemas.microsoft.com/office/drawing/2014/main" id="{55154536-E152-CA6E-4941-68246AC5F9FE}"/>
              </a:ext>
            </a:extLst>
          </p:cNvPr>
          <p:cNvSpPr txBox="1"/>
          <p:nvPr/>
        </p:nvSpPr>
        <p:spPr>
          <a:xfrm>
            <a:off x="6383506" y="5026914"/>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サイズは</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150MB</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以下</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CPU</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負荷</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以下</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F79F189A-C0A0-DF3E-F345-5A76AC07D87A}"/>
              </a:ext>
            </a:extLst>
          </p:cNvPr>
          <p:cNvSpPr/>
          <p:nvPr/>
        </p:nvSpPr>
        <p:spPr>
          <a:xfrm>
            <a:off x="993748" y="2299909"/>
            <a:ext cx="1620957" cy="430887"/>
          </a:xfrm>
          <a:prstGeom prst="rect">
            <a:avLst/>
          </a:prstGeom>
        </p:spPr>
        <p:txBody>
          <a:bodyPr wrap="none">
            <a:spAutoFit/>
          </a:bodyPr>
          <a:lstStyle/>
          <a:p>
            <a:pPr lvl="0" algn="ctr">
              <a:lnSpc>
                <a:spcPct val="150000"/>
              </a:lnSpc>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誤検知が少ない</a:t>
            </a:r>
            <a:endParaRPr lang="en-US" altLang="ja-JP" sz="1100" b="1" u="sng">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5" name="グループ化 14">
            <a:extLst>
              <a:ext uri="{FF2B5EF4-FFF2-40B4-BE49-F238E27FC236}">
                <a16:creationId xmlns:a16="http://schemas.microsoft.com/office/drawing/2014/main" id="{BCCF48C4-4E1C-72DD-EA90-F4FD97FE25DF}"/>
              </a:ext>
            </a:extLst>
          </p:cNvPr>
          <p:cNvGrpSpPr/>
          <p:nvPr/>
        </p:nvGrpSpPr>
        <p:grpSpPr>
          <a:xfrm>
            <a:off x="1099945" y="3422327"/>
            <a:ext cx="1408562" cy="1357443"/>
            <a:chOff x="981688" y="3683435"/>
            <a:chExt cx="1408562" cy="1357443"/>
          </a:xfrm>
        </p:grpSpPr>
        <p:pic>
          <p:nvPicPr>
            <p:cNvPr id="29" name="図 28">
              <a:extLst>
                <a:ext uri="{FF2B5EF4-FFF2-40B4-BE49-F238E27FC236}">
                  <a16:creationId xmlns:a16="http://schemas.microsoft.com/office/drawing/2014/main" id="{1793E593-B482-4343-E624-199E089CC1F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81688" y="3683435"/>
              <a:ext cx="1357443" cy="1357443"/>
            </a:xfrm>
            <a:prstGeom prst="rect">
              <a:avLst/>
            </a:prstGeom>
          </p:spPr>
        </p:pic>
        <p:grpSp>
          <p:nvGrpSpPr>
            <p:cNvPr id="41" name="グループ化 40">
              <a:extLst>
                <a:ext uri="{FF2B5EF4-FFF2-40B4-BE49-F238E27FC236}">
                  <a16:creationId xmlns:a16="http://schemas.microsoft.com/office/drawing/2014/main" id="{3736FC5A-3A75-D8A5-2F1D-6DDF56490C5C}"/>
                </a:ext>
              </a:extLst>
            </p:cNvPr>
            <p:cNvGrpSpPr/>
            <p:nvPr/>
          </p:nvGrpSpPr>
          <p:grpSpPr>
            <a:xfrm>
              <a:off x="1804226" y="3683435"/>
              <a:ext cx="586024" cy="586021"/>
              <a:chOff x="2037738" y="3313817"/>
              <a:chExt cx="586024" cy="586021"/>
            </a:xfrm>
          </p:grpSpPr>
          <p:sp>
            <p:nvSpPr>
              <p:cNvPr id="42" name="楕円 41">
                <a:extLst>
                  <a:ext uri="{FF2B5EF4-FFF2-40B4-BE49-F238E27FC236}">
                    <a16:creationId xmlns:a16="http://schemas.microsoft.com/office/drawing/2014/main" id="{C5429CDF-3F07-36B1-F406-7F8D18CB5476}"/>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F8276BAE-721A-E023-229F-78BFEFD3D34C}"/>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4" name="TextBox 13">
            <a:extLst>
              <a:ext uri="{FF2B5EF4-FFF2-40B4-BE49-F238E27FC236}">
                <a16:creationId xmlns:a16="http://schemas.microsoft.com/office/drawing/2014/main" id="{66D2A326-D223-877E-3F83-A655B90329B5}"/>
              </a:ext>
            </a:extLst>
          </p:cNvPr>
          <p:cNvSpPr txBox="1"/>
          <p:nvPr/>
        </p:nvSpPr>
        <p:spPr>
          <a:xfrm>
            <a:off x="9061409" y="5026914"/>
            <a:ext cx="2579207"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インターネット非接続時でも</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マルウェアの検知・隔離は可能*</a:t>
            </a:r>
          </a:p>
        </p:txBody>
      </p:sp>
      <p:sp>
        <p:nvSpPr>
          <p:cNvPr id="45" name="TextBox 13">
            <a:extLst>
              <a:ext uri="{FF2B5EF4-FFF2-40B4-BE49-F238E27FC236}">
                <a16:creationId xmlns:a16="http://schemas.microsoft.com/office/drawing/2014/main" id="{EB6A896D-794B-3218-4D46-D54E5513A5E9}"/>
              </a:ext>
            </a:extLst>
          </p:cNvPr>
          <p:cNvSpPr txBox="1"/>
          <p:nvPr/>
        </p:nvSpPr>
        <p:spPr>
          <a:xfrm>
            <a:off x="606292" y="5026914"/>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従来製品と比較しても</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誤検知は数十～数百分の１*</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6" name="TextBox 13">
            <a:extLst>
              <a:ext uri="{FF2B5EF4-FFF2-40B4-BE49-F238E27FC236}">
                <a16:creationId xmlns:a16="http://schemas.microsoft.com/office/drawing/2014/main" id="{F662C11D-61E9-27CE-AAB9-768A8AFE3CCA}"/>
              </a:ext>
            </a:extLst>
          </p:cNvPr>
          <p:cNvSpPr txBox="1"/>
          <p:nvPr/>
        </p:nvSpPr>
        <p:spPr>
          <a:xfrm>
            <a:off x="3370725" y="5026914"/>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毎日のアップデートや</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フルスキャンは不要</a:t>
            </a:r>
          </a:p>
        </p:txBody>
      </p:sp>
      <p:grpSp>
        <p:nvGrpSpPr>
          <p:cNvPr id="47" name="グループ化 46">
            <a:extLst>
              <a:ext uri="{FF2B5EF4-FFF2-40B4-BE49-F238E27FC236}">
                <a16:creationId xmlns:a16="http://schemas.microsoft.com/office/drawing/2014/main" id="{153BC3D0-1CB5-58C7-6C25-89AD8B789451}"/>
              </a:ext>
            </a:extLst>
          </p:cNvPr>
          <p:cNvGrpSpPr/>
          <p:nvPr/>
        </p:nvGrpSpPr>
        <p:grpSpPr>
          <a:xfrm>
            <a:off x="3931263" y="3422327"/>
            <a:ext cx="1274793" cy="1357443"/>
            <a:chOff x="1115457" y="3683435"/>
            <a:chExt cx="1274793" cy="1357443"/>
          </a:xfrm>
        </p:grpSpPr>
        <p:pic>
          <p:nvPicPr>
            <p:cNvPr id="48" name="図 47">
              <a:extLst>
                <a:ext uri="{FF2B5EF4-FFF2-40B4-BE49-F238E27FC236}">
                  <a16:creationId xmlns:a16="http://schemas.microsoft.com/office/drawing/2014/main" id="{55D5D0C5-639D-7AA6-AFDA-423B0EBB74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15457" y="3817204"/>
              <a:ext cx="1223674" cy="1223674"/>
            </a:xfrm>
            <a:prstGeom prst="rect">
              <a:avLst/>
            </a:prstGeom>
          </p:spPr>
        </p:pic>
        <p:grpSp>
          <p:nvGrpSpPr>
            <p:cNvPr id="49" name="グループ化 48">
              <a:extLst>
                <a:ext uri="{FF2B5EF4-FFF2-40B4-BE49-F238E27FC236}">
                  <a16:creationId xmlns:a16="http://schemas.microsoft.com/office/drawing/2014/main" id="{07596539-D6C0-CEDC-A22C-E7641DCB248B}"/>
                </a:ext>
              </a:extLst>
            </p:cNvPr>
            <p:cNvGrpSpPr/>
            <p:nvPr/>
          </p:nvGrpSpPr>
          <p:grpSpPr>
            <a:xfrm>
              <a:off x="1804226" y="3683435"/>
              <a:ext cx="586024" cy="586021"/>
              <a:chOff x="2037738" y="3313817"/>
              <a:chExt cx="586024" cy="586021"/>
            </a:xfrm>
          </p:grpSpPr>
          <p:sp>
            <p:nvSpPr>
              <p:cNvPr id="50" name="楕円 49">
                <a:extLst>
                  <a:ext uri="{FF2B5EF4-FFF2-40B4-BE49-F238E27FC236}">
                    <a16:creationId xmlns:a16="http://schemas.microsoft.com/office/drawing/2014/main" id="{CED10E6C-2E4B-724E-E83D-A67968AD2DDD}"/>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9D4935F0-F4FB-4B2E-3AB6-B14860F1EEEE}"/>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2" name="グループ化 51">
            <a:extLst>
              <a:ext uri="{FF2B5EF4-FFF2-40B4-BE49-F238E27FC236}">
                <a16:creationId xmlns:a16="http://schemas.microsoft.com/office/drawing/2014/main" id="{BD5B50CF-2D74-EF41-C3CB-5155BB55B6AF}"/>
              </a:ext>
            </a:extLst>
          </p:cNvPr>
          <p:cNvGrpSpPr/>
          <p:nvPr/>
        </p:nvGrpSpPr>
        <p:grpSpPr>
          <a:xfrm>
            <a:off x="7002625" y="3709829"/>
            <a:ext cx="1157631" cy="916207"/>
            <a:chOff x="6785417" y="3898367"/>
            <a:chExt cx="1157631" cy="916207"/>
          </a:xfrm>
        </p:grpSpPr>
        <p:pic>
          <p:nvPicPr>
            <p:cNvPr id="53" name="図 52">
              <a:extLst>
                <a:ext uri="{FF2B5EF4-FFF2-40B4-BE49-F238E27FC236}">
                  <a16:creationId xmlns:a16="http://schemas.microsoft.com/office/drawing/2014/main" id="{0E774DF0-C1BA-7419-FAA9-A6415565839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027310" y="3898836"/>
              <a:ext cx="915738" cy="915738"/>
            </a:xfrm>
            <a:prstGeom prst="rect">
              <a:avLst/>
            </a:prstGeom>
          </p:spPr>
        </p:pic>
        <p:grpSp>
          <p:nvGrpSpPr>
            <p:cNvPr id="54" name="グループ化 53">
              <a:extLst>
                <a:ext uri="{FF2B5EF4-FFF2-40B4-BE49-F238E27FC236}">
                  <a16:creationId xmlns:a16="http://schemas.microsoft.com/office/drawing/2014/main" id="{BA587407-36A7-9E48-2355-99D5B5B59A70}"/>
                </a:ext>
              </a:extLst>
            </p:cNvPr>
            <p:cNvGrpSpPr/>
            <p:nvPr/>
          </p:nvGrpSpPr>
          <p:grpSpPr>
            <a:xfrm>
              <a:off x="6785417" y="3898367"/>
              <a:ext cx="586024" cy="586021"/>
              <a:chOff x="2037738" y="3313817"/>
              <a:chExt cx="586024" cy="586021"/>
            </a:xfrm>
          </p:grpSpPr>
          <p:sp>
            <p:nvSpPr>
              <p:cNvPr id="55" name="楕円 54">
                <a:extLst>
                  <a:ext uri="{FF2B5EF4-FFF2-40B4-BE49-F238E27FC236}">
                    <a16:creationId xmlns:a16="http://schemas.microsoft.com/office/drawing/2014/main" id="{68082103-4F77-50C0-6E8A-5CC86F50B2FC}"/>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1BD9A9F6-0668-0E72-DD93-184EC0F06392}"/>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7" name="グループ化 56">
            <a:extLst>
              <a:ext uri="{FF2B5EF4-FFF2-40B4-BE49-F238E27FC236}">
                <a16:creationId xmlns:a16="http://schemas.microsoft.com/office/drawing/2014/main" id="{3D05B8C4-3E7F-ECEC-9A17-FFC56C27E034}"/>
              </a:ext>
            </a:extLst>
          </p:cNvPr>
          <p:cNvGrpSpPr/>
          <p:nvPr/>
        </p:nvGrpSpPr>
        <p:grpSpPr>
          <a:xfrm>
            <a:off x="9660610" y="3622743"/>
            <a:ext cx="1197467" cy="1088565"/>
            <a:chOff x="9628374" y="3811281"/>
            <a:chExt cx="1197467" cy="1088565"/>
          </a:xfrm>
        </p:grpSpPr>
        <p:pic>
          <p:nvPicPr>
            <p:cNvPr id="58" name="図 57">
              <a:extLst>
                <a:ext uri="{FF2B5EF4-FFF2-40B4-BE49-F238E27FC236}">
                  <a16:creationId xmlns:a16="http://schemas.microsoft.com/office/drawing/2014/main" id="{629A0479-2638-45BB-7D38-50F7901644F6}"/>
                </a:ext>
              </a:extLst>
            </p:cNvPr>
            <p:cNvPicPr>
              <a:picLocks noChangeAspect="1"/>
            </p:cNvPicPr>
            <p:nvPr/>
          </p:nvPicPr>
          <p:blipFill>
            <a:blip r:embed="rId5"/>
            <a:stretch>
              <a:fillRect/>
            </a:stretch>
          </p:blipFill>
          <p:spPr>
            <a:xfrm>
              <a:off x="9628374" y="3896731"/>
              <a:ext cx="1120362" cy="1003115"/>
            </a:xfrm>
            <a:prstGeom prst="rect">
              <a:avLst/>
            </a:prstGeom>
          </p:spPr>
        </p:pic>
        <p:grpSp>
          <p:nvGrpSpPr>
            <p:cNvPr id="59" name="グループ化 58">
              <a:extLst>
                <a:ext uri="{FF2B5EF4-FFF2-40B4-BE49-F238E27FC236}">
                  <a16:creationId xmlns:a16="http://schemas.microsoft.com/office/drawing/2014/main" id="{00CCC7CD-CBA5-069F-8809-C5F99617F25F}"/>
                </a:ext>
              </a:extLst>
            </p:cNvPr>
            <p:cNvGrpSpPr/>
            <p:nvPr/>
          </p:nvGrpSpPr>
          <p:grpSpPr>
            <a:xfrm>
              <a:off x="10239817" y="3811281"/>
              <a:ext cx="586024" cy="586021"/>
              <a:chOff x="2037738" y="3313817"/>
              <a:chExt cx="586024" cy="586021"/>
            </a:xfrm>
          </p:grpSpPr>
          <p:sp>
            <p:nvSpPr>
              <p:cNvPr id="60" name="楕円 59">
                <a:extLst>
                  <a:ext uri="{FF2B5EF4-FFF2-40B4-BE49-F238E27FC236}">
                    <a16:creationId xmlns:a16="http://schemas.microsoft.com/office/drawing/2014/main" id="{07F4340B-F9ED-23D9-87C5-4AFF9BFD352C}"/>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5209A82D-5D1B-6380-648B-09DC055A23AC}"/>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2" name="テキスト ボックス 61">
            <a:extLst>
              <a:ext uri="{FF2B5EF4-FFF2-40B4-BE49-F238E27FC236}">
                <a16:creationId xmlns:a16="http://schemas.microsoft.com/office/drawing/2014/main" id="{19442CCB-155F-8692-7FE6-E6D94EC620A6}"/>
              </a:ext>
            </a:extLst>
          </p:cNvPr>
          <p:cNvSpPr txBox="1"/>
          <p:nvPr/>
        </p:nvSpPr>
        <p:spPr>
          <a:xfrm>
            <a:off x="9048328" y="5733256"/>
            <a:ext cx="2952328" cy="563231"/>
          </a:xfrm>
          <a:prstGeom prst="rect">
            <a:avLst/>
          </a:prstGeom>
          <a:noFill/>
        </p:spPr>
        <p:txBody>
          <a:bodyPr wrap="square">
            <a:spAutoFit/>
          </a:bodyPr>
          <a:lstStyle/>
          <a:p>
            <a:pPr>
              <a:lnSpc>
                <a:spcPct val="130000"/>
              </a:lnSpc>
            </a:pPr>
            <a:r>
              <a:rPr lang="ja-JP" altLang="en-US" sz="800" b="1">
                <a:solidFill>
                  <a:schemeClr val="tx1">
                    <a:lumMod val="75000"/>
                    <a:lumOff val="25000"/>
                  </a:schemeClr>
                </a:solidFill>
                <a:latin typeface="メイリオ" panose="020B0604030504040204" pitchFamily="50" charset="-128"/>
                <a:ea typeface="メイリオ" panose="020B0604030504040204" pitchFamily="50" charset="-128"/>
              </a:rPr>
              <a:t>※インストール時にはインターネット接続が必要です​</a:t>
            </a:r>
          </a:p>
          <a:p>
            <a:pPr>
              <a:lnSpc>
                <a:spcPct val="130000"/>
              </a:lnSpc>
            </a:pPr>
            <a:r>
              <a:rPr lang="en-US" altLang="ja-JP" sz="800" b="1">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b="1">
                <a:solidFill>
                  <a:schemeClr val="tx1">
                    <a:lumMod val="75000"/>
                    <a:lumOff val="25000"/>
                  </a:schemeClr>
                </a:solidFill>
                <a:latin typeface="メイリオ" panose="020B0604030504040204" pitchFamily="50" charset="-128"/>
                <a:ea typeface="メイリオ" panose="020B0604030504040204" pitchFamily="50" charset="-128"/>
              </a:rPr>
              <a:t>バージョンアップ時もインターネット接続は必須です</a:t>
            </a:r>
          </a:p>
          <a:p>
            <a:pPr>
              <a:lnSpc>
                <a:spcPct val="130000"/>
              </a:lnSpc>
            </a:pPr>
            <a:r>
              <a:rPr lang="en-US" altLang="ja-JP" sz="800" b="1">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b="1">
                <a:solidFill>
                  <a:schemeClr val="tx1">
                    <a:lumMod val="75000"/>
                    <a:lumOff val="25000"/>
                  </a:schemeClr>
                </a:solidFill>
                <a:latin typeface="メイリオ" panose="020B0604030504040204" pitchFamily="50" charset="-128"/>
                <a:ea typeface="メイリオ" panose="020B0604030504040204" pitchFamily="50" charset="-128"/>
              </a:rPr>
              <a:t>インターネット非接続時の設定変更とログ確認は不可</a:t>
            </a:r>
          </a:p>
        </p:txBody>
      </p:sp>
      <p:sp>
        <p:nvSpPr>
          <p:cNvPr id="7" name="テキスト ボックス 6">
            <a:extLst>
              <a:ext uri="{FF2B5EF4-FFF2-40B4-BE49-F238E27FC236}">
                <a16:creationId xmlns:a16="http://schemas.microsoft.com/office/drawing/2014/main" id="{E6F0B70D-3BFB-9E30-CC97-192BBAC728A7}"/>
              </a:ext>
            </a:extLst>
          </p:cNvPr>
          <p:cNvSpPr txBox="1"/>
          <p:nvPr/>
        </p:nvSpPr>
        <p:spPr>
          <a:xfrm>
            <a:off x="773167" y="5733256"/>
            <a:ext cx="2952328" cy="243143"/>
          </a:xfrm>
          <a:prstGeom prst="rect">
            <a:avLst/>
          </a:prstGeom>
          <a:noFill/>
        </p:spPr>
        <p:txBody>
          <a:bodyPr wrap="square">
            <a:spAutoFit/>
          </a:bodyPr>
          <a:lstStyle/>
          <a:p>
            <a:pPr>
              <a:lnSpc>
                <a:spcPct val="130000"/>
              </a:lnSpc>
            </a:pPr>
            <a:r>
              <a:rPr lang="en-US" altLang="ja-JP" sz="800" b="1">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b="1">
                <a:solidFill>
                  <a:schemeClr val="tx1">
                    <a:lumMod val="75000"/>
                    <a:lumOff val="25000"/>
                  </a:schemeClr>
                </a:solidFill>
                <a:latin typeface="メイリオ" panose="020B0604030504040204" pitchFamily="50" charset="-128"/>
                <a:ea typeface="メイリオ" panose="020B0604030504040204" pitchFamily="50" charset="-128"/>
              </a:rPr>
              <a:t>お客様環境ごとで誤検知率は異なります</a:t>
            </a:r>
            <a:endParaRPr lang="en-US" altLang="ja-JP" sz="800" b="1">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21932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1D3D5362-68CC-446B-B779-EFF1184622AB}"/>
              </a:ext>
            </a:extLst>
          </p:cNvPr>
          <p:cNvSpPr/>
          <p:nvPr/>
        </p:nvSpPr>
        <p:spPr>
          <a:xfrm>
            <a:off x="5261245" y="2190787"/>
            <a:ext cx="6586625" cy="4064280"/>
          </a:xfrm>
          <a:prstGeom prst="rect">
            <a:avLst/>
          </a:prstGeom>
          <a:solidFill>
            <a:schemeClr val="accent4">
              <a:lumMod val="20000"/>
              <a:lumOff val="8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
            <a:extLst>
              <a:ext uri="{FF2B5EF4-FFF2-40B4-BE49-F238E27FC236}">
                <a16:creationId xmlns:a16="http://schemas.microsoft.com/office/drawing/2014/main" id="{2DF1A371-87D2-444B-A603-8F2187FEB92C}"/>
              </a:ext>
            </a:extLst>
          </p:cNvPr>
          <p:cNvSpPr>
            <a:spLocks noGrp="1"/>
          </p:cNvSpPr>
          <p:nvPr>
            <p:ph type="body" sz="quarter" idx="11"/>
          </p:nvPr>
        </p:nvSpPr>
        <p:spPr>
          <a:xfrm>
            <a:off x="413589" y="173255"/>
            <a:ext cx="11074573" cy="372410"/>
          </a:xfrm>
        </p:spPr>
        <p:txBody>
          <a:bodyPr/>
          <a:lstStyle/>
          <a:p>
            <a:r>
              <a:rPr lang="ja-JP" altLang="en-US"/>
              <a:t>導入事例：セイコーホールディングス株式会社 様</a:t>
            </a:r>
            <a:endParaRPr kumimoji="1" lang="ja-JP" altLang="en-US"/>
          </a:p>
        </p:txBody>
      </p:sp>
      <p:pic>
        <p:nvPicPr>
          <p:cNvPr id="20" name="図 19">
            <a:extLst>
              <a:ext uri="{FF2B5EF4-FFF2-40B4-BE49-F238E27FC236}">
                <a16:creationId xmlns:a16="http://schemas.microsoft.com/office/drawing/2014/main" id="{B1F9354A-1F77-4CEE-8E65-992B56C536EF}"/>
              </a:ext>
            </a:extLst>
          </p:cNvPr>
          <p:cNvPicPr>
            <a:picLocks noChangeAspect="1"/>
          </p:cNvPicPr>
          <p:nvPr/>
        </p:nvPicPr>
        <p:blipFill>
          <a:blip r:embed="rId2"/>
          <a:stretch>
            <a:fillRect/>
          </a:stretch>
        </p:blipFill>
        <p:spPr>
          <a:xfrm>
            <a:off x="309894" y="2190786"/>
            <a:ext cx="4795568" cy="4064280"/>
          </a:xfrm>
          <a:prstGeom prst="rect">
            <a:avLst/>
          </a:prstGeom>
        </p:spPr>
      </p:pic>
      <p:sp>
        <p:nvSpPr>
          <p:cNvPr id="12" name="正方形/長方形 11">
            <a:extLst>
              <a:ext uri="{FF2B5EF4-FFF2-40B4-BE49-F238E27FC236}">
                <a16:creationId xmlns:a16="http://schemas.microsoft.com/office/drawing/2014/main" id="{27C8B1BB-DB9E-4460-964F-C2D6525BC0B1}"/>
              </a:ext>
            </a:extLst>
          </p:cNvPr>
          <p:cNvSpPr/>
          <p:nvPr/>
        </p:nvSpPr>
        <p:spPr>
          <a:xfrm>
            <a:off x="0" y="821268"/>
            <a:ext cx="12192000" cy="121401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3">
            <a:extLst>
              <a:ext uri="{FF2B5EF4-FFF2-40B4-BE49-F238E27FC236}">
                <a16:creationId xmlns:a16="http://schemas.microsoft.com/office/drawing/2014/main" id="{534D5308-E048-48ED-8530-1BAF06A6BF26}"/>
              </a:ext>
            </a:extLst>
          </p:cNvPr>
          <p:cNvSpPr txBox="1">
            <a:spLocks noChangeArrowheads="1"/>
          </p:cNvSpPr>
          <p:nvPr/>
        </p:nvSpPr>
        <p:spPr bwMode="auto">
          <a:xfrm>
            <a:off x="309893" y="845220"/>
            <a:ext cx="11626467" cy="108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a:lnSpc>
                <a:spcPct val="140000"/>
              </a:lnSpc>
            </a:pPr>
            <a:r>
              <a:rPr lang="ja-JP" altLang="en-US" sz="2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「境界防御」が通用しない業務環境に</a:t>
            </a:r>
            <a:endParaRPr lang="en-US" altLang="ja-JP" sz="2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40000"/>
              </a:lnSpc>
            </a:pPr>
            <a:r>
              <a:rPr lang="en-US" altLang="ja-JP" sz="2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AI </a:t>
            </a:r>
            <a:r>
              <a:rPr lang="ja-JP" altLang="en-US" sz="2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を用いた高いマルウェア検知率がエンドポイント保護に貢献</a:t>
            </a:r>
            <a:endParaRPr lang="en-US" altLang="ja-JP" sz="2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CF3A66CF-78F4-4931-BBF8-FEC37020646E}"/>
              </a:ext>
            </a:extLst>
          </p:cNvPr>
          <p:cNvSpPr txBox="1"/>
          <p:nvPr/>
        </p:nvSpPr>
        <p:spPr>
          <a:xfrm>
            <a:off x="10455277" y="1128392"/>
            <a:ext cx="830677" cy="276999"/>
          </a:xfrm>
          <a:prstGeom prst="rect">
            <a:avLst/>
          </a:prstGeom>
          <a:noFill/>
        </p:spPr>
        <p:txBody>
          <a:bodyPr wrap="none" rtlCol="0">
            <a:spAutoFit/>
          </a:bodyPr>
          <a:lstStyle/>
          <a:p>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1,701 </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台</a:t>
            </a:r>
            <a:endPar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6">
            <a:extLst>
              <a:ext uri="{FF2B5EF4-FFF2-40B4-BE49-F238E27FC236}">
                <a16:creationId xmlns:a16="http://schemas.microsoft.com/office/drawing/2014/main" id="{9EA7EE65-E233-42F5-B120-5C05EAF92BD1}"/>
              </a:ext>
            </a:extLst>
          </p:cNvPr>
          <p:cNvSpPr/>
          <p:nvPr/>
        </p:nvSpPr>
        <p:spPr>
          <a:xfrm>
            <a:off x="9548407" y="1121773"/>
            <a:ext cx="916464" cy="272150"/>
          </a:xfrm>
          <a:prstGeom prst="roundRect">
            <a:avLst/>
          </a:pr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latin typeface="メイリオ" panose="020B0604030504040204" pitchFamily="50" charset="-128"/>
                <a:ea typeface="メイリオ" panose="020B0604030504040204" pitchFamily="50" charset="-128"/>
                <a:cs typeface="メイリオ" panose="020B0604030504040204" pitchFamily="50" charset="-128"/>
              </a:rPr>
              <a:t>デバイス</a:t>
            </a:r>
            <a:endParaRPr kumimoji="1" lang="ja-JP" altLang="en-US" sz="11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214EC639-2DCB-43CE-A51B-06C3674237BD}"/>
              </a:ext>
            </a:extLst>
          </p:cNvPr>
          <p:cNvSpPr txBox="1"/>
          <p:nvPr/>
        </p:nvSpPr>
        <p:spPr>
          <a:xfrm>
            <a:off x="10464330" y="1499186"/>
            <a:ext cx="861133" cy="276999"/>
          </a:xfrm>
          <a:prstGeom prst="rect">
            <a:avLst/>
          </a:prstGeom>
          <a:noFill/>
        </p:spPr>
        <p:txBody>
          <a:bodyPr wrap="none" rtlCol="0">
            <a:spAutoFit/>
          </a:bodyPr>
          <a:lstStyle/>
          <a:p>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Windows</a:t>
            </a:r>
            <a:endPar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a:extLst>
              <a:ext uri="{FF2B5EF4-FFF2-40B4-BE49-F238E27FC236}">
                <a16:creationId xmlns:a16="http://schemas.microsoft.com/office/drawing/2014/main" id="{6947471E-5B94-485F-96B0-0AD02DFE41DE}"/>
              </a:ext>
            </a:extLst>
          </p:cNvPr>
          <p:cNvSpPr/>
          <p:nvPr/>
        </p:nvSpPr>
        <p:spPr>
          <a:xfrm>
            <a:off x="9538812" y="1478138"/>
            <a:ext cx="916465" cy="272150"/>
          </a:xfrm>
          <a:prstGeom prst="roundRect">
            <a:avLst/>
          </a:pr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latin typeface="メイリオ" panose="020B0604030504040204" pitchFamily="50" charset="-128"/>
                <a:ea typeface="メイリオ" panose="020B0604030504040204" pitchFamily="50" charset="-128"/>
                <a:cs typeface="メイリオ" panose="020B0604030504040204" pitchFamily="50" charset="-128"/>
              </a:rPr>
              <a:t>管理</a:t>
            </a:r>
            <a:r>
              <a:rPr kumimoji="1" lang="en-US" altLang="ja-JP" sz="1100">
                <a:latin typeface="メイリオ" panose="020B0604030504040204" pitchFamily="50" charset="-128"/>
                <a:ea typeface="メイリオ" panose="020B0604030504040204" pitchFamily="50" charset="-128"/>
                <a:cs typeface="メイリオ" panose="020B0604030504040204" pitchFamily="50" charset="-128"/>
              </a:rPr>
              <a:t> OS</a:t>
            </a:r>
            <a:endParaRPr kumimoji="1" lang="ja-JP" altLang="en-US" sz="110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3" name="グループ化 22">
            <a:extLst>
              <a:ext uri="{FF2B5EF4-FFF2-40B4-BE49-F238E27FC236}">
                <a16:creationId xmlns:a16="http://schemas.microsoft.com/office/drawing/2014/main" id="{0037DAFD-D34A-4211-A0F9-8709EFB0051B}"/>
              </a:ext>
            </a:extLst>
          </p:cNvPr>
          <p:cNvGrpSpPr/>
          <p:nvPr/>
        </p:nvGrpSpPr>
        <p:grpSpPr>
          <a:xfrm>
            <a:off x="5445826" y="2314841"/>
            <a:ext cx="8273520" cy="2029782"/>
            <a:chOff x="323725" y="2749813"/>
            <a:chExt cx="8273520" cy="2029782"/>
          </a:xfrm>
        </p:grpSpPr>
        <p:sp>
          <p:nvSpPr>
            <p:cNvPr id="24" name="テキスト ボックス 23">
              <a:extLst>
                <a:ext uri="{FF2B5EF4-FFF2-40B4-BE49-F238E27FC236}">
                  <a16:creationId xmlns:a16="http://schemas.microsoft.com/office/drawing/2014/main" id="{41D0F74D-78CF-4083-ACFC-DB9B3F92D28E}"/>
                </a:ext>
              </a:extLst>
            </p:cNvPr>
            <p:cNvSpPr txBox="1"/>
            <p:nvPr/>
          </p:nvSpPr>
          <p:spPr>
            <a:xfrm>
              <a:off x="323725" y="2749813"/>
              <a:ext cx="8273520" cy="743280"/>
            </a:xfrm>
            <a:prstGeom prst="rect">
              <a:avLst/>
            </a:prstGeom>
            <a:noFill/>
          </p:spPr>
          <p:txBody>
            <a:bodyPr wrap="square" rtlCol="0">
              <a:spAutoFit/>
            </a:bodyPr>
            <a:lstStyle/>
            <a:p>
              <a:pPr>
                <a:lnSpc>
                  <a:spcPct val="120000"/>
                </a:lnSpc>
              </a:pPr>
              <a:r>
                <a:rPr kumimoji="1" lang="ja-JP" altLang="en-US" b="1">
                  <a:solidFill>
                    <a:srgbClr val="C00000"/>
                  </a:solidFill>
                  <a:latin typeface="Meiryo" panose="020B0604030504040204" pitchFamily="34" charset="-128"/>
                  <a:ea typeface="Meiryo" panose="020B0604030504040204" pitchFamily="34" charset="-128"/>
                </a:rPr>
                <a:t>■導入前の状況</a:t>
              </a:r>
              <a:endParaRPr kumimoji="1" lang="en-US" altLang="ja-JP" b="1">
                <a:solidFill>
                  <a:srgbClr val="C00000"/>
                </a:solidFill>
                <a:latin typeface="Meiryo" panose="020B0604030504040204" pitchFamily="34" charset="-128"/>
                <a:ea typeface="Meiryo" panose="020B0604030504040204" pitchFamily="34" charset="-128"/>
              </a:endParaRPr>
            </a:p>
            <a:p>
              <a:pPr>
                <a:lnSpc>
                  <a:spcPct val="120000"/>
                </a:lnSpc>
              </a:pPr>
              <a:r>
                <a:rPr kumimoji="1" lang="ja-JP" altLang="en-US" b="1">
                  <a:solidFill>
                    <a:srgbClr val="C00000"/>
                  </a:solidFill>
                  <a:latin typeface="Meiryo" panose="020B0604030504040204" pitchFamily="34" charset="-128"/>
                  <a:ea typeface="Meiryo" panose="020B0604030504040204" pitchFamily="34" charset="-128"/>
                </a:rPr>
                <a:t>　テレワークで利用する業務端末の保護が喫緊の課題</a:t>
              </a:r>
            </a:p>
          </p:txBody>
        </p:sp>
        <p:sp>
          <p:nvSpPr>
            <p:cNvPr id="25" name="テキスト ボックス 24">
              <a:extLst>
                <a:ext uri="{FF2B5EF4-FFF2-40B4-BE49-F238E27FC236}">
                  <a16:creationId xmlns:a16="http://schemas.microsoft.com/office/drawing/2014/main" id="{BA6CC467-74E3-453D-9F1B-40294A60FA58}"/>
                </a:ext>
              </a:extLst>
            </p:cNvPr>
            <p:cNvSpPr txBox="1"/>
            <p:nvPr/>
          </p:nvSpPr>
          <p:spPr>
            <a:xfrm>
              <a:off x="531618" y="3413067"/>
              <a:ext cx="7560964" cy="1366528"/>
            </a:xfrm>
            <a:prstGeom prst="rect">
              <a:avLst/>
            </a:prstGeom>
            <a:noFill/>
          </p:spPr>
          <p:txBody>
            <a:bodyPr wrap="square" rtlCol="0">
              <a:spAutoFit/>
            </a:bodyPr>
            <a:lstStyle/>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・働き方がテレワークに移行する中、従来のウイルス対策ソフトで未知の脅威に</a:t>
              </a:r>
              <a:endParaRPr lang="en-US" altLang="ja-JP" sz="1200">
                <a:solidFill>
                  <a:schemeClr val="tx1">
                    <a:lumMod val="75000"/>
                    <a:lumOff val="25000"/>
                  </a:schemeClr>
                </a:solidFill>
                <a:latin typeface="メイリオ" panose="020B0604030504040204" pitchFamily="50" charset="-128"/>
                <a:ea typeface="メイリオ" pitchFamily="50" charset="-128"/>
                <a:cs typeface="メイリオ" pitchFamily="50" charset="-128"/>
              </a:endParaRPr>
            </a:p>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　対抗することは難しいと感じていた</a:t>
              </a:r>
              <a:endParaRPr lang="en-US" altLang="ja-JP" sz="1200">
                <a:solidFill>
                  <a:schemeClr val="tx1">
                    <a:lumMod val="75000"/>
                    <a:lumOff val="25000"/>
                  </a:schemeClr>
                </a:solidFill>
                <a:latin typeface="メイリオ" panose="020B0604030504040204" pitchFamily="50" charset="-128"/>
                <a:ea typeface="メイリオ" pitchFamily="50" charset="-128"/>
                <a:cs typeface="メイリオ" pitchFamily="50" charset="-128"/>
              </a:endParaRPr>
            </a:p>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・利用中のウイルス対策ソフトは、定期的なウイルススキャンが走り </a:t>
              </a:r>
              <a:r>
                <a:rPr lang="en-US" altLang="ja-JP" sz="1200" b="1">
                  <a:solidFill>
                    <a:srgbClr val="C00000"/>
                  </a:solidFill>
                  <a:latin typeface="メイリオ" panose="020B0604030504040204" pitchFamily="50" charset="-128"/>
                  <a:ea typeface="メイリオ" pitchFamily="50" charset="-128"/>
                  <a:cs typeface="メイリオ" pitchFamily="50" charset="-128"/>
                </a:rPr>
                <a:t>PC </a:t>
              </a:r>
              <a:r>
                <a:rPr lang="ja-JP" altLang="en-US" sz="1200" b="1">
                  <a:solidFill>
                    <a:srgbClr val="C00000"/>
                  </a:solidFill>
                  <a:latin typeface="メイリオ" panose="020B0604030504040204" pitchFamily="50" charset="-128"/>
                  <a:ea typeface="メイリオ" pitchFamily="50" charset="-128"/>
                  <a:cs typeface="メイリオ" pitchFamily="50" charset="-128"/>
                </a:rPr>
                <a:t>負荷が増大</a:t>
              </a:r>
              <a:endParaRPr lang="en-US" altLang="ja-JP" sz="1200" b="1">
                <a:solidFill>
                  <a:srgbClr val="C00000"/>
                </a:solidFill>
                <a:latin typeface="メイリオ" panose="020B0604030504040204" pitchFamily="50" charset="-128"/>
                <a:ea typeface="メイリオ" pitchFamily="50" charset="-128"/>
                <a:cs typeface="メイリオ" pitchFamily="50" charset="-128"/>
              </a:endParaRPr>
            </a:p>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　</a:t>
              </a:r>
              <a:r>
                <a:rPr lang="en-US" altLang="ja-JP" sz="1200" b="1">
                  <a:solidFill>
                    <a:srgbClr val="C00000"/>
                  </a:solidFill>
                  <a:latin typeface="メイリオ" panose="020B0604030504040204" pitchFamily="50" charset="-128"/>
                  <a:ea typeface="メイリオ" pitchFamily="50" charset="-128"/>
                  <a:cs typeface="メイリオ" pitchFamily="50" charset="-128"/>
                </a:rPr>
                <a:t>Web </a:t>
              </a:r>
              <a:r>
                <a:rPr lang="ja-JP" altLang="en-US" sz="1200" b="1">
                  <a:solidFill>
                    <a:srgbClr val="C00000"/>
                  </a:solidFill>
                  <a:latin typeface="メイリオ" panose="020B0604030504040204" pitchFamily="50" charset="-128"/>
                  <a:ea typeface="メイリオ" pitchFamily="50" charset="-128"/>
                  <a:cs typeface="メイリオ" pitchFamily="50" charset="-128"/>
                </a:rPr>
                <a:t>会議ツールなど、業務で使うアプリが思うように動作しないことがあった</a:t>
              </a:r>
            </a:p>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・テレワーク端末の</a:t>
              </a:r>
              <a:r>
                <a:rPr lang="ja-JP" altLang="en-US" sz="1200" b="1">
                  <a:solidFill>
                    <a:srgbClr val="C00000"/>
                  </a:solidFill>
                  <a:latin typeface="メイリオ" panose="020B0604030504040204" pitchFamily="50" charset="-128"/>
                  <a:ea typeface="メイリオ" pitchFamily="50" charset="-128"/>
                  <a:cs typeface="メイリオ" pitchFamily="50" charset="-128"/>
                </a:rPr>
                <a:t>定義ファイルの更新状況が管理しきれなかった</a:t>
              </a:r>
              <a:endParaRPr lang="en-US" altLang="ja-JP" sz="1200" b="1">
                <a:solidFill>
                  <a:srgbClr val="C00000"/>
                </a:solidFill>
                <a:latin typeface="メイリオ" panose="020B0604030504040204" pitchFamily="50" charset="-128"/>
                <a:ea typeface="メイリオ" pitchFamily="50" charset="-128"/>
                <a:cs typeface="メイリオ" pitchFamily="50" charset="-128"/>
              </a:endParaRPr>
            </a:p>
          </p:txBody>
        </p:sp>
      </p:grpSp>
      <p:grpSp>
        <p:nvGrpSpPr>
          <p:cNvPr id="26" name="グループ化 25">
            <a:extLst>
              <a:ext uri="{FF2B5EF4-FFF2-40B4-BE49-F238E27FC236}">
                <a16:creationId xmlns:a16="http://schemas.microsoft.com/office/drawing/2014/main" id="{F3522AC6-735F-450E-9467-35F07F59820D}"/>
              </a:ext>
            </a:extLst>
          </p:cNvPr>
          <p:cNvGrpSpPr/>
          <p:nvPr/>
        </p:nvGrpSpPr>
        <p:grpSpPr>
          <a:xfrm>
            <a:off x="5445826" y="4327304"/>
            <a:ext cx="8273520" cy="1785992"/>
            <a:chOff x="323725" y="2680989"/>
            <a:chExt cx="8273520" cy="1785992"/>
          </a:xfrm>
        </p:grpSpPr>
        <p:sp>
          <p:nvSpPr>
            <p:cNvPr id="27" name="テキスト ボックス 26">
              <a:extLst>
                <a:ext uri="{FF2B5EF4-FFF2-40B4-BE49-F238E27FC236}">
                  <a16:creationId xmlns:a16="http://schemas.microsoft.com/office/drawing/2014/main" id="{5147C7D8-5F43-48D3-B79F-8FE6D0C14E00}"/>
                </a:ext>
              </a:extLst>
            </p:cNvPr>
            <p:cNvSpPr txBox="1"/>
            <p:nvPr/>
          </p:nvSpPr>
          <p:spPr>
            <a:xfrm>
              <a:off x="323725" y="2680989"/>
              <a:ext cx="8273520" cy="743280"/>
            </a:xfrm>
            <a:prstGeom prst="rect">
              <a:avLst/>
            </a:prstGeom>
            <a:noFill/>
          </p:spPr>
          <p:txBody>
            <a:bodyPr wrap="square" rtlCol="0">
              <a:spAutoFit/>
            </a:bodyPr>
            <a:lstStyle/>
            <a:p>
              <a:pPr>
                <a:lnSpc>
                  <a:spcPct val="120000"/>
                </a:lnSpc>
              </a:pPr>
              <a:r>
                <a:rPr kumimoji="1" lang="ja-JP" altLang="en-US" b="1">
                  <a:solidFill>
                    <a:schemeClr val="accent1"/>
                  </a:solidFill>
                  <a:latin typeface="Meiryo" panose="020B0604030504040204" pitchFamily="34" charset="-128"/>
                  <a:ea typeface="Meiryo" panose="020B0604030504040204" pitchFamily="34" charset="-128"/>
                </a:rPr>
                <a:t>■導入後の効果</a:t>
              </a:r>
              <a:endParaRPr kumimoji="1" lang="en-US" altLang="ja-JP" b="1">
                <a:solidFill>
                  <a:schemeClr val="accent1"/>
                </a:solidFill>
                <a:latin typeface="Meiryo" panose="020B0604030504040204" pitchFamily="34" charset="-128"/>
                <a:ea typeface="Meiryo" panose="020B0604030504040204" pitchFamily="34" charset="-128"/>
              </a:endParaRPr>
            </a:p>
            <a:p>
              <a:pPr>
                <a:lnSpc>
                  <a:spcPct val="120000"/>
                </a:lnSpc>
              </a:pPr>
              <a:r>
                <a:rPr kumimoji="1" lang="ja-JP" altLang="en-US" b="1">
                  <a:solidFill>
                    <a:schemeClr val="accent1"/>
                  </a:solidFill>
                  <a:latin typeface="Meiryo" panose="020B0604030504040204" pitchFamily="34" charset="-128"/>
                  <a:ea typeface="Meiryo" panose="020B0604030504040204" pitchFamily="34" charset="-128"/>
                </a:rPr>
                <a:t>　社員から「明らかにパソコンが軽くなった」との声も</a:t>
              </a:r>
            </a:p>
          </p:txBody>
        </p:sp>
        <p:sp>
          <p:nvSpPr>
            <p:cNvPr id="28" name="テキスト ボックス 27">
              <a:extLst>
                <a:ext uri="{FF2B5EF4-FFF2-40B4-BE49-F238E27FC236}">
                  <a16:creationId xmlns:a16="http://schemas.microsoft.com/office/drawing/2014/main" id="{2D499125-6C38-400A-9B92-B8F8566B86B8}"/>
                </a:ext>
              </a:extLst>
            </p:cNvPr>
            <p:cNvSpPr txBox="1"/>
            <p:nvPr/>
          </p:nvSpPr>
          <p:spPr>
            <a:xfrm>
              <a:off x="477102" y="3358985"/>
              <a:ext cx="7560964" cy="1107996"/>
            </a:xfrm>
            <a:prstGeom prst="rect">
              <a:avLst/>
            </a:prstGeom>
            <a:noFill/>
          </p:spPr>
          <p:txBody>
            <a:bodyPr wrap="square" rtlCol="0">
              <a:spAutoFit/>
            </a:bodyPr>
            <a:lstStyle/>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a:t>
              </a:r>
              <a:r>
                <a:rPr lang="ja-JP" altLang="en-US" sz="1200" b="1">
                  <a:solidFill>
                    <a:schemeClr val="tx1">
                      <a:lumMod val="75000"/>
                      <a:lumOff val="25000"/>
                    </a:schemeClr>
                  </a:solidFill>
                  <a:latin typeface="メイリオ" panose="020B0604030504040204" pitchFamily="50" charset="-128"/>
                  <a:ea typeface="メイリオ" pitchFamily="50" charset="-128"/>
                  <a:cs typeface="メイリオ" pitchFamily="50" charset="-128"/>
                </a:rPr>
                <a:t>マルウェア検知率の高さとテレワーク社員の利便性を損なわない点が決め手になった</a:t>
              </a:r>
              <a:endParaRPr lang="en-US" altLang="ja-JP" sz="1200" b="1">
                <a:solidFill>
                  <a:schemeClr val="tx1">
                    <a:lumMod val="75000"/>
                    <a:lumOff val="25000"/>
                  </a:schemeClr>
                </a:solidFill>
                <a:latin typeface="メイリオ" panose="020B0604030504040204" pitchFamily="50" charset="-128"/>
                <a:ea typeface="メイリオ" pitchFamily="50" charset="-128"/>
                <a:cs typeface="メイリオ" pitchFamily="50" charset="-128"/>
              </a:endParaRPr>
            </a:p>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・クラウドサービスのためサーバーを用意する必要なく、</a:t>
              </a:r>
              <a:r>
                <a:rPr lang="en-US" altLang="ja-JP" sz="1200" b="1">
                  <a:solidFill>
                    <a:schemeClr val="accent1"/>
                  </a:solidFill>
                  <a:latin typeface="メイリオ" panose="020B0604030504040204" pitchFamily="50" charset="-128"/>
                  <a:ea typeface="メイリオ" pitchFamily="50" charset="-128"/>
                  <a:cs typeface="メイリオ" pitchFamily="50" charset="-128"/>
                </a:rPr>
                <a:t>2</a:t>
              </a:r>
              <a:r>
                <a:rPr lang="ja-JP" altLang="en-US" sz="1200" b="1">
                  <a:solidFill>
                    <a:schemeClr val="accent1"/>
                  </a:solidFill>
                  <a:latin typeface="メイリオ" panose="020B0604030504040204" pitchFamily="50" charset="-128"/>
                  <a:ea typeface="メイリオ" pitchFamily="50" charset="-128"/>
                  <a:cs typeface="メイリオ" pitchFamily="50" charset="-128"/>
                </a:rPr>
                <a:t>週間程度で全社展開を完了</a:t>
              </a:r>
              <a:endParaRPr lang="en-US" altLang="ja-JP" sz="1200" b="1">
                <a:solidFill>
                  <a:schemeClr val="accent1"/>
                </a:solidFill>
                <a:latin typeface="メイリオ" panose="020B0604030504040204" pitchFamily="50" charset="-128"/>
                <a:ea typeface="メイリオ" pitchFamily="50" charset="-128"/>
                <a:cs typeface="メイリオ" pitchFamily="50" charset="-128"/>
              </a:endParaRPr>
            </a:p>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a:t>
              </a:r>
              <a:r>
                <a:rPr lang="ja-JP" altLang="en-US" sz="1200" b="1">
                  <a:solidFill>
                    <a:schemeClr val="accent1"/>
                  </a:solidFill>
                  <a:latin typeface="メイリオ" panose="020B0604030504040204" pitchFamily="50" charset="-128"/>
                  <a:ea typeface="メイリオ" pitchFamily="50" charset="-128"/>
                  <a:cs typeface="メイリオ" pitchFamily="50" charset="-128"/>
                </a:rPr>
                <a:t>定時のスキャンや定義ファイルの更新がなくなり、</a:t>
              </a:r>
              <a:r>
                <a:rPr lang="en-US" altLang="ja-JP" sz="1200" b="1">
                  <a:solidFill>
                    <a:schemeClr val="accent1"/>
                  </a:solidFill>
                  <a:latin typeface="メイリオ" panose="020B0604030504040204" pitchFamily="50" charset="-128"/>
                  <a:ea typeface="メイリオ" pitchFamily="50" charset="-128"/>
                  <a:cs typeface="メイリオ" pitchFamily="50" charset="-128"/>
                </a:rPr>
                <a:t>PC </a:t>
              </a:r>
              <a:r>
                <a:rPr lang="ja-JP" altLang="en-US" sz="1200" b="1">
                  <a:solidFill>
                    <a:schemeClr val="accent1"/>
                  </a:solidFill>
                  <a:latin typeface="メイリオ" panose="020B0604030504040204" pitchFamily="50" charset="-128"/>
                  <a:ea typeface="メイリオ" pitchFamily="50" charset="-128"/>
                  <a:cs typeface="メイリオ" pitchFamily="50" charset="-128"/>
                </a:rPr>
                <a:t>の </a:t>
              </a:r>
              <a:r>
                <a:rPr lang="en-US" altLang="ja-JP" sz="1200" b="1">
                  <a:solidFill>
                    <a:schemeClr val="accent1"/>
                  </a:solidFill>
                  <a:latin typeface="メイリオ" panose="020B0604030504040204" pitchFamily="50" charset="-128"/>
                  <a:ea typeface="メイリオ" pitchFamily="50" charset="-128"/>
                  <a:cs typeface="メイリオ" pitchFamily="50" charset="-128"/>
                </a:rPr>
                <a:t>CPU </a:t>
              </a:r>
              <a:r>
                <a:rPr lang="ja-JP" altLang="en-US" sz="1200" b="1">
                  <a:solidFill>
                    <a:schemeClr val="accent1"/>
                  </a:solidFill>
                  <a:latin typeface="メイリオ" panose="020B0604030504040204" pitchFamily="50" charset="-128"/>
                  <a:ea typeface="メイリオ" pitchFamily="50" charset="-128"/>
                  <a:cs typeface="メイリオ" pitchFamily="50" charset="-128"/>
                </a:rPr>
                <a:t>占有率も下がった</a:t>
              </a:r>
              <a:endParaRPr lang="en-US" altLang="ja-JP" sz="1200" b="1">
                <a:solidFill>
                  <a:schemeClr val="accent1"/>
                </a:solidFill>
                <a:latin typeface="メイリオ" panose="020B0604030504040204" pitchFamily="50" charset="-128"/>
                <a:ea typeface="メイリオ" pitchFamily="50" charset="-128"/>
                <a:cs typeface="メイリオ" pitchFamily="50" charset="-128"/>
              </a:endParaRPr>
            </a:p>
            <a:p>
              <a:pPr algn="just">
                <a:lnSpc>
                  <a:spcPct val="140000"/>
                </a:lnSpc>
              </a:pP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　導入後に何人かの社員から</a:t>
              </a:r>
              <a:r>
                <a:rPr lang="ja-JP" altLang="en-US" sz="1200" b="1">
                  <a:solidFill>
                    <a:schemeClr val="accent1"/>
                  </a:solidFill>
                  <a:latin typeface="メイリオ" panose="020B0604030504040204" pitchFamily="50" charset="-128"/>
                  <a:ea typeface="メイリオ" pitchFamily="50" charset="-128"/>
                  <a:cs typeface="メイリオ" pitchFamily="50" charset="-128"/>
                </a:rPr>
                <a:t>「明らかにパソコンが軽くなった」</a:t>
              </a:r>
              <a:r>
                <a:rPr lang="ja-JP" altLang="en-US" sz="1200">
                  <a:solidFill>
                    <a:schemeClr val="tx1">
                      <a:lumMod val="75000"/>
                      <a:lumOff val="25000"/>
                    </a:schemeClr>
                  </a:solidFill>
                  <a:latin typeface="メイリオ" panose="020B0604030504040204" pitchFamily="50" charset="-128"/>
                  <a:ea typeface="メイリオ" pitchFamily="50" charset="-128"/>
                  <a:cs typeface="メイリオ" pitchFamily="50" charset="-128"/>
                </a:rPr>
                <a:t>という声もあった</a:t>
              </a:r>
              <a:endParaRPr lang="en-US" altLang="ja-JP" sz="1200">
                <a:solidFill>
                  <a:schemeClr val="tx1">
                    <a:lumMod val="75000"/>
                    <a:lumOff val="25000"/>
                  </a:schemeClr>
                </a:solidFill>
                <a:latin typeface="メイリオ" panose="020B0604030504040204" pitchFamily="50" charset="-128"/>
                <a:ea typeface="メイリオ" pitchFamily="50" charset="-128"/>
                <a:cs typeface="メイリオ" pitchFamily="50" charset="-128"/>
              </a:endParaRPr>
            </a:p>
          </p:txBody>
        </p:sp>
      </p:grpSp>
    </p:spTree>
    <p:extLst>
      <p:ext uri="{BB962C8B-B14F-4D97-AF65-F5344CB8AC3E}">
        <p14:creationId xmlns:p14="http://schemas.microsoft.com/office/powerpoint/2010/main" val="2082188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4E9D96F-CF39-71FC-1DE6-ABBFEBD64023}"/>
              </a:ext>
            </a:extLst>
          </p:cNvPr>
          <p:cNvSpPr>
            <a:spLocks noGrp="1"/>
          </p:cNvSpPr>
          <p:nvPr>
            <p:ph type="body" sz="quarter" idx="14"/>
          </p:nvPr>
        </p:nvSpPr>
        <p:spPr/>
        <p:txBody>
          <a:bodyPr/>
          <a:lstStyle/>
          <a:p>
            <a:r>
              <a:rPr kumimoji="1" lang="en-US" altLang="ja-JP"/>
              <a:t>LANSCOPE </a:t>
            </a:r>
            <a:r>
              <a:rPr kumimoji="1" lang="ja-JP" altLang="en-US"/>
              <a:t>エンドポイントマネージャー クラウド版との連携</a:t>
            </a:r>
          </a:p>
        </p:txBody>
      </p:sp>
      <p:sp>
        <p:nvSpPr>
          <p:cNvPr id="3" name="テキスト プレースホルダー 2">
            <a:extLst>
              <a:ext uri="{FF2B5EF4-FFF2-40B4-BE49-F238E27FC236}">
                <a16:creationId xmlns:a16="http://schemas.microsoft.com/office/drawing/2014/main" id="{DA0F58CB-6E43-08A4-0E2E-72E911E2054F}"/>
              </a:ext>
            </a:extLst>
          </p:cNvPr>
          <p:cNvSpPr>
            <a:spLocks noGrp="1"/>
          </p:cNvSpPr>
          <p:nvPr>
            <p:ph type="body" sz="quarter" idx="15"/>
          </p:nvPr>
        </p:nvSpPr>
        <p:spPr/>
        <p:txBody>
          <a:bodyPr/>
          <a:lstStyle/>
          <a:p>
            <a:endParaRPr kumimoji="1" lang="ja-JP" altLang="en-US"/>
          </a:p>
        </p:txBody>
      </p:sp>
    </p:spTree>
    <p:extLst>
      <p:ext uri="{BB962C8B-B14F-4D97-AF65-F5344CB8AC3E}">
        <p14:creationId xmlns:p14="http://schemas.microsoft.com/office/powerpoint/2010/main" val="4035506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F71A54E-6451-4E22-B339-B3460F2E98AB}"/>
              </a:ext>
            </a:extLst>
          </p:cNvPr>
          <p:cNvGrpSpPr/>
          <p:nvPr/>
        </p:nvGrpSpPr>
        <p:grpSpPr>
          <a:xfrm>
            <a:off x="2195309" y="5641042"/>
            <a:ext cx="7801382" cy="578807"/>
            <a:chOff x="3449679" y="4880160"/>
            <a:chExt cx="7801382" cy="578807"/>
          </a:xfrm>
        </p:grpSpPr>
        <p:sp>
          <p:nvSpPr>
            <p:cNvPr id="11" name="四角形: 角を丸くする 10">
              <a:extLst>
                <a:ext uri="{FF2B5EF4-FFF2-40B4-BE49-F238E27FC236}">
                  <a16:creationId xmlns:a16="http://schemas.microsoft.com/office/drawing/2014/main" id="{6F4D882F-F8C8-4181-B190-54344BE6CAEC}"/>
                </a:ext>
              </a:extLst>
            </p:cNvPr>
            <p:cNvSpPr/>
            <p:nvPr/>
          </p:nvSpPr>
          <p:spPr>
            <a:xfrm>
              <a:off x="3505201" y="4982308"/>
              <a:ext cx="2470476" cy="476659"/>
            </a:xfrm>
            <a:prstGeom prst="roundRect">
              <a:avLst>
                <a:gd name="adj" fmla="val 1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プレースホルダー 4">
              <a:extLst>
                <a:ext uri="{FF2B5EF4-FFF2-40B4-BE49-F238E27FC236}">
                  <a16:creationId xmlns:a16="http://schemas.microsoft.com/office/drawing/2014/main" id="{B0008BB1-190D-487C-86B7-A1EB9FD79103}"/>
                </a:ext>
              </a:extLst>
            </p:cNvPr>
            <p:cNvSpPr txBox="1">
              <a:spLocks/>
            </p:cNvSpPr>
            <p:nvPr/>
          </p:nvSpPr>
          <p:spPr>
            <a:xfrm>
              <a:off x="3449679" y="4880160"/>
              <a:ext cx="2470476" cy="476659"/>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marL="0" indent="0" algn="ctr" fontAlgn="auto">
                <a:lnSpc>
                  <a:spcPts val="4100"/>
                </a:lnSpc>
                <a:spcAft>
                  <a:spcPts val="0"/>
                </a:spcAft>
                <a:buNone/>
              </a:pPr>
              <a:r>
                <a:rPr lang="en-US" altLang="ja-JP" sz="1600" b="1">
                  <a:solidFill>
                    <a:schemeClr val="bg1"/>
                  </a:solidFill>
                  <a:latin typeface="メイリオ" panose="020B0604030504040204" pitchFamily="50" charset="-128"/>
                  <a:ea typeface="メイリオ" panose="020B0604030504040204" pitchFamily="50" charset="-128"/>
                </a:rPr>
                <a:t>AI </a:t>
              </a:r>
              <a:r>
                <a:rPr lang="ja-JP" altLang="en-US" sz="1600" b="1">
                  <a:solidFill>
                    <a:schemeClr val="bg1"/>
                  </a:solidFill>
                  <a:latin typeface="メイリオ" panose="020B0604030504040204" pitchFamily="50" charset="-128"/>
                  <a:ea typeface="メイリオ" panose="020B0604030504040204" pitchFamily="50" charset="-128"/>
                </a:rPr>
                <a:t>による予測検知</a:t>
              </a:r>
              <a:endParaRPr lang="en-US" altLang="ja-JP" sz="1600" b="1">
                <a:solidFill>
                  <a:schemeClr val="bg1"/>
                </a:solidFill>
                <a:latin typeface="メイリオ" panose="020B0604030504040204" pitchFamily="50" charset="-128"/>
                <a:ea typeface="メイリオ" panose="020B0604030504040204" pitchFamily="50" charset="-128"/>
              </a:endParaRPr>
            </a:p>
          </p:txBody>
        </p:sp>
        <p:sp>
          <p:nvSpPr>
            <p:cNvPr id="13" name="四角形: 角を丸くする 12">
              <a:extLst>
                <a:ext uri="{FF2B5EF4-FFF2-40B4-BE49-F238E27FC236}">
                  <a16:creationId xmlns:a16="http://schemas.microsoft.com/office/drawing/2014/main" id="{978B5A7B-1AAB-4FC9-948F-F0ABD9E273D8}"/>
                </a:ext>
              </a:extLst>
            </p:cNvPr>
            <p:cNvSpPr/>
            <p:nvPr/>
          </p:nvSpPr>
          <p:spPr>
            <a:xfrm>
              <a:off x="6166339" y="4982308"/>
              <a:ext cx="2470476" cy="476659"/>
            </a:xfrm>
            <a:prstGeom prst="roundRect">
              <a:avLst>
                <a:gd name="adj" fmla="val 1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プレースホルダー 4">
              <a:extLst>
                <a:ext uri="{FF2B5EF4-FFF2-40B4-BE49-F238E27FC236}">
                  <a16:creationId xmlns:a16="http://schemas.microsoft.com/office/drawing/2014/main" id="{43D9FB68-43DF-4030-BEA8-BB1052DAF661}"/>
                </a:ext>
              </a:extLst>
            </p:cNvPr>
            <p:cNvSpPr txBox="1">
              <a:spLocks/>
            </p:cNvSpPr>
            <p:nvPr/>
          </p:nvSpPr>
          <p:spPr>
            <a:xfrm>
              <a:off x="6110817" y="4880160"/>
              <a:ext cx="2470476" cy="476659"/>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marL="0" indent="0" algn="ctr" fontAlgn="auto">
                <a:lnSpc>
                  <a:spcPts val="4100"/>
                </a:lnSpc>
                <a:spcAft>
                  <a:spcPts val="0"/>
                </a:spcAft>
                <a:buNone/>
              </a:pPr>
              <a:r>
                <a:rPr lang="ja-JP" altLang="en-US" sz="1600" b="1">
                  <a:solidFill>
                    <a:schemeClr val="bg1"/>
                  </a:solidFill>
                  <a:latin typeface="メイリオ" panose="020B0604030504040204" pitchFamily="50" charset="-128"/>
                  <a:ea typeface="メイリオ" panose="020B0604030504040204" pitchFamily="50" charset="-128"/>
                </a:rPr>
                <a:t>流入原因を追跡</a:t>
              </a:r>
              <a:endParaRPr lang="en-US" altLang="ja-JP" sz="1600" b="1">
                <a:solidFill>
                  <a:schemeClr val="bg1"/>
                </a:solidFill>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6E84A935-BF7C-41D3-882A-20E9BDB59F15}"/>
                </a:ext>
              </a:extLst>
            </p:cNvPr>
            <p:cNvSpPr/>
            <p:nvPr/>
          </p:nvSpPr>
          <p:spPr>
            <a:xfrm>
              <a:off x="8780585" y="4982308"/>
              <a:ext cx="2470476" cy="476659"/>
            </a:xfrm>
            <a:prstGeom prst="roundRect">
              <a:avLst>
                <a:gd name="adj" fmla="val 1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プレースホルダー 4">
              <a:extLst>
                <a:ext uri="{FF2B5EF4-FFF2-40B4-BE49-F238E27FC236}">
                  <a16:creationId xmlns:a16="http://schemas.microsoft.com/office/drawing/2014/main" id="{57D69028-D7CB-454E-BC35-5C37BE8F85BA}"/>
                </a:ext>
              </a:extLst>
            </p:cNvPr>
            <p:cNvSpPr txBox="1">
              <a:spLocks/>
            </p:cNvSpPr>
            <p:nvPr/>
          </p:nvSpPr>
          <p:spPr>
            <a:xfrm>
              <a:off x="8725063" y="4880160"/>
              <a:ext cx="2470476" cy="476659"/>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marL="0" indent="0" algn="ctr" fontAlgn="auto">
                <a:lnSpc>
                  <a:spcPts val="4100"/>
                </a:lnSpc>
                <a:spcAft>
                  <a:spcPts val="0"/>
                </a:spcAft>
                <a:buNone/>
              </a:pPr>
              <a:r>
                <a:rPr lang="ja-JP" altLang="en-US" sz="1600" b="1">
                  <a:solidFill>
                    <a:schemeClr val="bg1"/>
                  </a:solidFill>
                  <a:latin typeface="メイリオ" panose="020B0604030504040204" pitchFamily="50" charset="-128"/>
                  <a:ea typeface="メイリオ" panose="020B0604030504040204" pitchFamily="50" charset="-128"/>
                </a:rPr>
                <a:t>再発防止対策</a:t>
              </a:r>
              <a:endParaRPr lang="en-US" altLang="ja-JP" sz="1600" b="1">
                <a:solidFill>
                  <a:schemeClr val="bg1"/>
                </a:solidFill>
                <a:latin typeface="メイリオ" panose="020B0604030504040204" pitchFamily="50" charset="-128"/>
                <a:ea typeface="メイリオ" panose="020B0604030504040204" pitchFamily="50" charset="-128"/>
              </a:endParaRPr>
            </a:p>
          </p:txBody>
        </p:sp>
      </p:grpSp>
      <p:sp>
        <p:nvSpPr>
          <p:cNvPr id="3" name="テキスト プレースホルダー 2">
            <a:extLst>
              <a:ext uri="{FF2B5EF4-FFF2-40B4-BE49-F238E27FC236}">
                <a16:creationId xmlns:a16="http://schemas.microsoft.com/office/drawing/2014/main" id="{8687A655-62A6-4A6F-96DC-2C6B68BA5512}"/>
              </a:ext>
            </a:extLst>
          </p:cNvPr>
          <p:cNvSpPr>
            <a:spLocks noGrp="1"/>
          </p:cNvSpPr>
          <p:nvPr>
            <p:ph type="body" sz="quarter" idx="11"/>
          </p:nvPr>
        </p:nvSpPr>
        <p:spPr/>
        <p:txBody>
          <a:bodyPr/>
          <a:lstStyle/>
          <a:p>
            <a:r>
              <a:rPr kumimoji="1" lang="en-US" altLang="ja-JP"/>
              <a:t>LANSCOPE </a:t>
            </a:r>
            <a:r>
              <a:rPr kumimoji="1" lang="ja-JP" altLang="en-US"/>
              <a:t>エンドポイントマネージャー クラウド版との連携が実現</a:t>
            </a:r>
          </a:p>
        </p:txBody>
      </p:sp>
      <p:sp>
        <p:nvSpPr>
          <p:cNvPr id="6" name="テキスト プレースホルダー 5">
            <a:extLst>
              <a:ext uri="{FF2B5EF4-FFF2-40B4-BE49-F238E27FC236}">
                <a16:creationId xmlns:a16="http://schemas.microsoft.com/office/drawing/2014/main" id="{26DFFE64-CE32-443F-989F-9963D151F159}"/>
              </a:ext>
            </a:extLst>
          </p:cNvPr>
          <p:cNvSpPr>
            <a:spLocks noGrp="1"/>
          </p:cNvSpPr>
          <p:nvPr>
            <p:ph type="body" sz="quarter" idx="13"/>
          </p:nvPr>
        </p:nvSpPr>
        <p:spPr>
          <a:xfrm>
            <a:off x="0" y="839628"/>
            <a:ext cx="12192000" cy="726096"/>
          </a:xfrm>
        </p:spPr>
        <p:txBody>
          <a:bodyPr/>
          <a:lstStyle/>
          <a:p>
            <a:r>
              <a:rPr lang="ja-JP" altLang="en-US"/>
              <a:t>連携によりマルウェアの流入原因の調査が可能！</a:t>
            </a:r>
            <a:r>
              <a:rPr kumimoji="1" lang="en-US" altLang="ja-JP"/>
              <a:t> </a:t>
            </a:r>
          </a:p>
          <a:p>
            <a:r>
              <a:rPr kumimoji="1" lang="en-US" altLang="ja-JP"/>
              <a:t>LANSCOPE </a:t>
            </a:r>
            <a:r>
              <a:rPr kumimoji="1" lang="ja-JP" altLang="en-US"/>
              <a:t>エンドポイントマネージャー クラウド版の</a:t>
            </a:r>
            <a:r>
              <a:rPr lang="ja-JP" altLang="en-US"/>
              <a:t>操作ログから確認ができる</a:t>
            </a:r>
            <a:endParaRPr lang="en-US" altLang="ja-JP"/>
          </a:p>
        </p:txBody>
      </p:sp>
      <p:sp>
        <p:nvSpPr>
          <p:cNvPr id="18" name="テキスト ボックス 17">
            <a:extLst>
              <a:ext uri="{FF2B5EF4-FFF2-40B4-BE49-F238E27FC236}">
                <a16:creationId xmlns:a16="http://schemas.microsoft.com/office/drawing/2014/main" id="{91788B22-7426-423B-92D2-95CE918E10EC}"/>
              </a:ext>
            </a:extLst>
          </p:cNvPr>
          <p:cNvSpPr txBox="1"/>
          <p:nvPr/>
        </p:nvSpPr>
        <p:spPr>
          <a:xfrm>
            <a:off x="1231963" y="1660467"/>
            <a:ext cx="4350449" cy="332399"/>
          </a:xfrm>
          <a:prstGeom prst="rect">
            <a:avLst/>
          </a:prstGeom>
          <a:noFill/>
        </p:spPr>
        <p:txBody>
          <a:bodyPr wrap="square" rtlCol="0">
            <a:spAutoFit/>
          </a:bodyPr>
          <a:lstStyle/>
          <a:p>
            <a:pPr algn="just">
              <a:lnSpc>
                <a:spcPct val="140000"/>
              </a:lnSpc>
            </a:pPr>
            <a:r>
              <a:rPr kumimoji="1" lang="ja-JP" altLang="en-US" sz="1200" b="1">
                <a:solidFill>
                  <a:schemeClr val="tx1">
                    <a:lumMod val="65000"/>
                    <a:lumOff val="35000"/>
                  </a:schemeClr>
                </a:solidFill>
                <a:latin typeface="Meiryo" panose="020B0604030504040204" pitchFamily="34" charset="-128"/>
                <a:ea typeface="Meiryo" panose="020B0604030504040204" pitchFamily="34" charset="-128"/>
              </a:rPr>
              <a:t>次世代型 </a:t>
            </a:r>
            <a:r>
              <a:rPr kumimoji="1" lang="en-US" altLang="ja-JP" sz="1200" b="1">
                <a:solidFill>
                  <a:schemeClr val="tx1">
                    <a:lumMod val="65000"/>
                    <a:lumOff val="35000"/>
                  </a:schemeClr>
                </a:solidFill>
                <a:latin typeface="Meiryo" panose="020B0604030504040204" pitchFamily="34" charset="-128"/>
                <a:ea typeface="Meiryo" panose="020B0604030504040204" pitchFamily="34" charset="-128"/>
              </a:rPr>
              <a:t>AI </a:t>
            </a:r>
            <a:r>
              <a:rPr kumimoji="1" lang="ja-JP" altLang="en-US" sz="1200" b="1">
                <a:solidFill>
                  <a:schemeClr val="tx1">
                    <a:lumMod val="65000"/>
                    <a:lumOff val="35000"/>
                  </a:schemeClr>
                </a:solidFill>
                <a:latin typeface="Meiryo" panose="020B0604030504040204" pitchFamily="34" charset="-128"/>
                <a:ea typeface="Meiryo" panose="020B0604030504040204" pitchFamily="34" charset="-128"/>
              </a:rPr>
              <a:t>アンチウイルス</a:t>
            </a:r>
          </a:p>
        </p:txBody>
      </p:sp>
      <p:sp>
        <p:nvSpPr>
          <p:cNvPr id="22" name="四角形: 角を丸くする 21">
            <a:extLst>
              <a:ext uri="{FF2B5EF4-FFF2-40B4-BE49-F238E27FC236}">
                <a16:creationId xmlns:a16="http://schemas.microsoft.com/office/drawing/2014/main" id="{C04D57C0-ED2E-4733-97BF-F6FD965B0ADB}"/>
              </a:ext>
            </a:extLst>
          </p:cNvPr>
          <p:cNvSpPr/>
          <p:nvPr/>
        </p:nvSpPr>
        <p:spPr>
          <a:xfrm>
            <a:off x="1361603" y="3279119"/>
            <a:ext cx="4220809" cy="374156"/>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a:latin typeface="メイリオ" panose="020B0604030504040204" pitchFamily="50" charset="-128"/>
                <a:ea typeface="メイリオ" panose="020B0604030504040204" pitchFamily="50" charset="-128"/>
                <a:cs typeface="メイリオ" panose="020B0604030504040204" pitchFamily="50" charset="-128"/>
              </a:rPr>
              <a:t>AI </a:t>
            </a:r>
            <a:r>
              <a:rPr lang="ja-JP" altLang="en-US" sz="1400">
                <a:latin typeface="メイリオ" panose="020B0604030504040204" pitchFamily="50" charset="-128"/>
                <a:ea typeface="メイリオ" panose="020B0604030504040204" pitchFamily="50" charset="-128"/>
                <a:cs typeface="メイリオ" panose="020B0604030504040204" pitchFamily="50" charset="-128"/>
              </a:rPr>
              <a:t>による高精度な予測検知</a:t>
            </a: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四角形: 角を丸くする 22">
            <a:extLst>
              <a:ext uri="{FF2B5EF4-FFF2-40B4-BE49-F238E27FC236}">
                <a16:creationId xmlns:a16="http://schemas.microsoft.com/office/drawing/2014/main" id="{4A7C183C-C028-4616-86DC-7C9AD862F458}"/>
              </a:ext>
            </a:extLst>
          </p:cNvPr>
          <p:cNvSpPr/>
          <p:nvPr/>
        </p:nvSpPr>
        <p:spPr>
          <a:xfrm>
            <a:off x="1361603" y="3723806"/>
            <a:ext cx="4220809" cy="374156"/>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シグニチャレスで日々のアップデート不要</a:t>
            </a:r>
          </a:p>
        </p:txBody>
      </p:sp>
      <p:sp>
        <p:nvSpPr>
          <p:cNvPr id="24" name="四角形: 角を丸くする 23">
            <a:extLst>
              <a:ext uri="{FF2B5EF4-FFF2-40B4-BE49-F238E27FC236}">
                <a16:creationId xmlns:a16="http://schemas.microsoft.com/office/drawing/2014/main" id="{EE3B01A5-DFAE-4446-8E13-F1281CAAF31C}"/>
              </a:ext>
            </a:extLst>
          </p:cNvPr>
          <p:cNvSpPr/>
          <p:nvPr/>
        </p:nvSpPr>
        <p:spPr>
          <a:xfrm>
            <a:off x="1361603" y="4206042"/>
            <a:ext cx="4220809" cy="374156"/>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latin typeface="メイリオ" panose="020B0604030504040204" pitchFamily="50" charset="-128"/>
                <a:ea typeface="メイリオ" panose="020B0604030504040204" pitchFamily="50" charset="-128"/>
                <a:cs typeface="メイリオ" panose="020B0604030504040204" pitchFamily="50" charset="-128"/>
              </a:rPr>
              <a:t>過検知が少なく低負荷</a:t>
            </a:r>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2D2B6381-8371-48D1-AB53-FA8207B1BEA2}"/>
              </a:ext>
            </a:extLst>
          </p:cNvPr>
          <p:cNvSpPr txBox="1"/>
          <p:nvPr/>
        </p:nvSpPr>
        <p:spPr>
          <a:xfrm>
            <a:off x="6402137" y="1694773"/>
            <a:ext cx="4316305" cy="332399"/>
          </a:xfrm>
          <a:prstGeom prst="rect">
            <a:avLst/>
          </a:prstGeom>
          <a:noFill/>
        </p:spPr>
        <p:txBody>
          <a:bodyPr wrap="square" rtlCol="0">
            <a:spAutoFit/>
          </a:bodyPr>
          <a:lstStyle/>
          <a:p>
            <a:pPr algn="just">
              <a:lnSpc>
                <a:spcPct val="140000"/>
              </a:lnSpc>
            </a:pPr>
            <a:r>
              <a:rPr kumimoji="1" lang="ja-JP" altLang="en-US" sz="1200" b="1">
                <a:solidFill>
                  <a:schemeClr val="tx1">
                    <a:lumMod val="65000"/>
                    <a:lumOff val="35000"/>
                  </a:schemeClr>
                </a:solidFill>
                <a:latin typeface="Meiryo" panose="020B0604030504040204" pitchFamily="34" charset="-128"/>
                <a:ea typeface="Meiryo" panose="020B0604030504040204" pitchFamily="34" charset="-128"/>
              </a:rPr>
              <a:t>統合型エンドポイントマネジメント</a:t>
            </a:r>
          </a:p>
        </p:txBody>
      </p:sp>
      <p:sp>
        <p:nvSpPr>
          <p:cNvPr id="40" name="四角形: 角を丸くする 39">
            <a:extLst>
              <a:ext uri="{FF2B5EF4-FFF2-40B4-BE49-F238E27FC236}">
                <a16:creationId xmlns:a16="http://schemas.microsoft.com/office/drawing/2014/main" id="{E64AC749-294D-4C42-B02E-452A224D63A5}"/>
              </a:ext>
            </a:extLst>
          </p:cNvPr>
          <p:cNvSpPr/>
          <p:nvPr/>
        </p:nvSpPr>
        <p:spPr>
          <a:xfrm>
            <a:off x="6428126" y="3279119"/>
            <a:ext cx="4652896" cy="3741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a:latin typeface="メイリオ" panose="020B0604030504040204" pitchFamily="50" charset="-128"/>
                <a:ea typeface="メイリオ" panose="020B0604030504040204" pitchFamily="50" charset="-128"/>
                <a:cs typeface="メイリオ" panose="020B0604030504040204" pitchFamily="50" charset="-128"/>
              </a:rPr>
              <a:t>IT</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資産管理・内部不正対策・外部脅威対策がワンストップ</a:t>
            </a:r>
          </a:p>
        </p:txBody>
      </p:sp>
      <p:sp>
        <p:nvSpPr>
          <p:cNvPr id="41" name="四角形: 角を丸くする 40">
            <a:extLst>
              <a:ext uri="{FF2B5EF4-FFF2-40B4-BE49-F238E27FC236}">
                <a16:creationId xmlns:a16="http://schemas.microsoft.com/office/drawing/2014/main" id="{C4DE69B7-CA47-488F-9D57-C21C9DCB1E9B}"/>
              </a:ext>
            </a:extLst>
          </p:cNvPr>
          <p:cNvSpPr/>
          <p:nvPr/>
        </p:nvSpPr>
        <p:spPr>
          <a:xfrm>
            <a:off x="6428126" y="3723806"/>
            <a:ext cx="4652896" cy="3741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メイリオ" panose="020B0604030504040204" pitchFamily="50" charset="-128"/>
                <a:ea typeface="メイリオ" panose="020B0604030504040204" pitchFamily="50" charset="-128"/>
                <a:cs typeface="メイリオ" panose="020B0604030504040204" pitchFamily="50" charset="-128"/>
              </a:rPr>
              <a:t>国内のみならず海外端末も一元管理、</a:t>
            </a:r>
            <a:r>
              <a:rPr kumimoji="1" lang="en-US" altLang="ja-JP" sz="1200">
                <a:latin typeface="メイリオ" panose="020B0604030504040204" pitchFamily="50" charset="-128"/>
                <a:ea typeface="メイリオ" panose="020B0604030504040204" pitchFamily="50" charset="-128"/>
                <a:cs typeface="メイリオ" panose="020B0604030504040204" pitchFamily="50" charset="-128"/>
              </a:rPr>
              <a:t>VPN </a:t>
            </a:r>
            <a:r>
              <a:rPr kumimoji="1" lang="ja-JP" altLang="en-US" sz="1200">
                <a:latin typeface="メイリオ" panose="020B0604030504040204" pitchFamily="50" charset="-128"/>
                <a:ea typeface="メイリオ" panose="020B0604030504040204" pitchFamily="50" charset="-128"/>
                <a:cs typeface="メイリオ" panose="020B0604030504040204" pitchFamily="50" charset="-128"/>
              </a:rPr>
              <a:t>外でも管理が可能</a:t>
            </a:r>
          </a:p>
        </p:txBody>
      </p:sp>
      <p:sp>
        <p:nvSpPr>
          <p:cNvPr id="42" name="四角形: 角を丸くする 41">
            <a:extLst>
              <a:ext uri="{FF2B5EF4-FFF2-40B4-BE49-F238E27FC236}">
                <a16:creationId xmlns:a16="http://schemas.microsoft.com/office/drawing/2014/main" id="{7F6A557B-6731-4577-9FDC-F02398A7E50B}"/>
              </a:ext>
            </a:extLst>
          </p:cNvPr>
          <p:cNvSpPr/>
          <p:nvPr/>
        </p:nvSpPr>
        <p:spPr>
          <a:xfrm>
            <a:off x="6428126" y="4206042"/>
            <a:ext cx="4652896" cy="3741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必要な機能だけを選択して導入可能</a:t>
            </a:r>
          </a:p>
        </p:txBody>
      </p:sp>
      <p:sp>
        <p:nvSpPr>
          <p:cNvPr id="7" name="左中かっこ 6">
            <a:extLst>
              <a:ext uri="{FF2B5EF4-FFF2-40B4-BE49-F238E27FC236}">
                <a16:creationId xmlns:a16="http://schemas.microsoft.com/office/drawing/2014/main" id="{90F233AE-F57B-4D09-B3FC-9A084E80BB57}"/>
              </a:ext>
            </a:extLst>
          </p:cNvPr>
          <p:cNvSpPr/>
          <p:nvPr/>
        </p:nvSpPr>
        <p:spPr>
          <a:xfrm rot="16200000">
            <a:off x="5971567" y="2649431"/>
            <a:ext cx="248867" cy="4323136"/>
          </a:xfrm>
          <a:prstGeom prst="leftBrace">
            <a:avLst>
              <a:gd name="adj1" fmla="val 8333"/>
              <a:gd name="adj2" fmla="val 4931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C5F47D90-DF15-406C-B17E-B1C5F407D86A}"/>
              </a:ext>
            </a:extLst>
          </p:cNvPr>
          <p:cNvSpPr txBox="1"/>
          <p:nvPr/>
        </p:nvSpPr>
        <p:spPr>
          <a:xfrm>
            <a:off x="2957803" y="4966735"/>
            <a:ext cx="6337025" cy="674031"/>
          </a:xfrm>
          <a:prstGeom prst="rect">
            <a:avLst/>
          </a:prstGeom>
          <a:noFill/>
        </p:spPr>
        <p:txBody>
          <a:bodyPr wrap="square" rtlCol="0">
            <a:spAutoFit/>
          </a:bodyPr>
          <a:lstStyle/>
          <a:p>
            <a:pPr algn="ctr">
              <a:lnSpc>
                <a:spcPct val="140000"/>
              </a:lnSpc>
            </a:pPr>
            <a:r>
              <a:rPr kumimoji="1" lang="en-US" altLang="ja-JP" sz="1400" b="1">
                <a:solidFill>
                  <a:srgbClr val="C00000"/>
                </a:solidFill>
                <a:latin typeface="Meiryo" panose="020B0604030504040204" pitchFamily="34" charset="-128"/>
                <a:ea typeface="Meiryo" panose="020B0604030504040204" pitchFamily="34" charset="-128"/>
              </a:rPr>
              <a:t>OEM </a:t>
            </a:r>
            <a:r>
              <a:rPr kumimoji="1" lang="ja-JP" altLang="en-US" sz="1400" b="1">
                <a:solidFill>
                  <a:srgbClr val="C00000"/>
                </a:solidFill>
                <a:latin typeface="Meiryo" panose="020B0604030504040204" pitchFamily="34" charset="-128"/>
                <a:ea typeface="Meiryo" panose="020B0604030504040204" pitchFamily="34" charset="-128"/>
              </a:rPr>
              <a:t>連携</a:t>
            </a:r>
            <a:endParaRPr kumimoji="1" lang="en-US" altLang="ja-JP" sz="1400" b="1">
              <a:solidFill>
                <a:srgbClr val="C00000"/>
              </a:solidFill>
              <a:latin typeface="Meiryo" panose="020B0604030504040204" pitchFamily="34" charset="-128"/>
              <a:ea typeface="Meiryo" panose="020B0604030504040204" pitchFamily="34" charset="-128"/>
            </a:endParaRPr>
          </a:p>
          <a:p>
            <a:pPr algn="ctr">
              <a:lnSpc>
                <a:spcPct val="140000"/>
              </a:lnSpc>
            </a:pPr>
            <a:r>
              <a:rPr kumimoji="1" lang="ja-JP" altLang="en-US" sz="1400" b="1">
                <a:solidFill>
                  <a:schemeClr val="tx1">
                    <a:lumMod val="65000"/>
                    <a:lumOff val="35000"/>
                  </a:schemeClr>
                </a:solidFill>
                <a:latin typeface="Meiryo" panose="020B0604030504040204" pitchFamily="34" charset="-128"/>
                <a:ea typeface="Meiryo" panose="020B0604030504040204" pitchFamily="34" charset="-128"/>
              </a:rPr>
              <a:t>未知のマルウェアを </a:t>
            </a:r>
            <a:r>
              <a:rPr kumimoji="1" lang="en-US" altLang="ja-JP" sz="1400" b="1">
                <a:solidFill>
                  <a:schemeClr val="tx1">
                    <a:lumMod val="65000"/>
                    <a:lumOff val="35000"/>
                  </a:schemeClr>
                </a:solidFill>
                <a:latin typeface="Meiryo" panose="020B0604030504040204" pitchFamily="34" charset="-128"/>
                <a:ea typeface="Meiryo" panose="020B0604030504040204" pitchFamily="34" charset="-128"/>
              </a:rPr>
              <a:t>99% </a:t>
            </a:r>
            <a:r>
              <a:rPr kumimoji="1" lang="ja-JP" altLang="en-US" sz="1400" b="1">
                <a:solidFill>
                  <a:schemeClr val="tx1">
                    <a:lumMod val="65000"/>
                    <a:lumOff val="35000"/>
                  </a:schemeClr>
                </a:solidFill>
                <a:latin typeface="Meiryo" panose="020B0604030504040204" pitchFamily="34" charset="-128"/>
                <a:ea typeface="Meiryo" panose="020B0604030504040204" pitchFamily="34" charset="-128"/>
              </a:rPr>
              <a:t>検知・隔離・攻撃原因の追跡・再発防止策を実施</a:t>
            </a:r>
            <a:endParaRPr kumimoji="1" lang="en-US" altLang="ja-JP" sz="1400" b="1">
              <a:solidFill>
                <a:schemeClr val="tx1">
                  <a:lumMod val="65000"/>
                  <a:lumOff val="35000"/>
                </a:schemeClr>
              </a:solidFill>
              <a:latin typeface="Meiryo" panose="020B0604030504040204" pitchFamily="34" charset="-128"/>
              <a:ea typeface="Meiryo" panose="020B0604030504040204" pitchFamily="34" charset="-128"/>
            </a:endParaRPr>
          </a:p>
        </p:txBody>
      </p:sp>
      <p:pic>
        <p:nvPicPr>
          <p:cNvPr id="27" name="図 26" descr="ロゴ&#10;&#10;自動的に生成された説明">
            <a:extLst>
              <a:ext uri="{FF2B5EF4-FFF2-40B4-BE49-F238E27FC236}">
                <a16:creationId xmlns:a16="http://schemas.microsoft.com/office/drawing/2014/main" id="{E87BF567-3F59-A832-1DDD-76BA4414A3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8893" y="2040799"/>
            <a:ext cx="2243107" cy="1065583"/>
          </a:xfrm>
          <a:prstGeom prst="rect">
            <a:avLst/>
          </a:prstGeom>
        </p:spPr>
      </p:pic>
      <p:pic>
        <p:nvPicPr>
          <p:cNvPr id="2" name="図 1">
            <a:extLst>
              <a:ext uri="{FF2B5EF4-FFF2-40B4-BE49-F238E27FC236}">
                <a16:creationId xmlns:a16="http://schemas.microsoft.com/office/drawing/2014/main" id="{CB973138-6749-98F4-217E-5C545CE3FC9A}"/>
              </a:ext>
            </a:extLst>
          </p:cNvPr>
          <p:cNvPicPr>
            <a:picLocks noChangeAspect="1"/>
          </p:cNvPicPr>
          <p:nvPr/>
        </p:nvPicPr>
        <p:blipFill>
          <a:blip r:embed="rId4"/>
          <a:stretch>
            <a:fillRect/>
          </a:stretch>
        </p:blipFill>
        <p:spPr>
          <a:xfrm>
            <a:off x="6961428" y="2246764"/>
            <a:ext cx="3464618" cy="859618"/>
          </a:xfrm>
          <a:prstGeom prst="rect">
            <a:avLst/>
          </a:prstGeom>
        </p:spPr>
      </p:pic>
    </p:spTree>
    <p:extLst>
      <p:ext uri="{BB962C8B-B14F-4D97-AF65-F5344CB8AC3E}">
        <p14:creationId xmlns:p14="http://schemas.microsoft.com/office/powerpoint/2010/main" val="17059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208F2EE-218D-4740-B204-6979028953B9}"/>
              </a:ext>
            </a:extLst>
          </p:cNvPr>
          <p:cNvSpPr txBox="1"/>
          <p:nvPr/>
        </p:nvSpPr>
        <p:spPr>
          <a:xfrm>
            <a:off x="465513" y="1147158"/>
            <a:ext cx="8811491" cy="2031325"/>
          </a:xfrm>
          <a:prstGeom prst="rect">
            <a:avLst/>
          </a:prstGeom>
          <a:noFill/>
        </p:spPr>
        <p:txBody>
          <a:bodyPr wrap="square" rtlCol="0">
            <a:spAutoFit/>
          </a:bodyPr>
          <a:lstStyle/>
          <a:p>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サイバー攻撃の傾向と従来型ウイルス対策ソフトの課題</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次世代型 </a:t>
            </a: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rPr>
              <a:t>AI </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アンチウイルス「</a:t>
            </a: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rPr>
              <a:t>Deep Instinct</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3.LANSCOPE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エンドポイントマネージャー クラウド版との連携</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4.</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シグネチャ型ウイルス対策ソフトとの比較</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5.</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価格・</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サポート体制</a:t>
            </a:r>
          </a:p>
        </p:txBody>
      </p:sp>
      <p:sp>
        <p:nvSpPr>
          <p:cNvPr id="6" name="テキスト プレースホルダー 1">
            <a:extLst>
              <a:ext uri="{FF2B5EF4-FFF2-40B4-BE49-F238E27FC236}">
                <a16:creationId xmlns:a16="http://schemas.microsoft.com/office/drawing/2014/main" id="{B4837590-0FD0-4F19-AF9B-C1194A14CA57}"/>
              </a:ext>
            </a:extLst>
          </p:cNvPr>
          <p:cNvSpPr txBox="1">
            <a:spLocks/>
          </p:cNvSpPr>
          <p:nvPr/>
        </p:nvSpPr>
        <p:spPr>
          <a:xfrm>
            <a:off x="413589" y="212584"/>
            <a:ext cx="11074573" cy="372410"/>
          </a:xfrm>
          <a:prstGeom prst="rect">
            <a:avLst/>
          </a:prstGeom>
        </p:spPr>
        <p:txBody>
          <a:bodyPr wrap="square"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8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r>
              <a:rPr lang="ja-JP" altLang="en-US" sz="1400"/>
              <a:t>目次</a:t>
            </a:r>
          </a:p>
        </p:txBody>
      </p:sp>
    </p:spTree>
    <p:extLst>
      <p:ext uri="{BB962C8B-B14F-4D97-AF65-F5344CB8AC3E}">
        <p14:creationId xmlns:p14="http://schemas.microsoft.com/office/powerpoint/2010/main" val="2364846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a:extLst>
              <a:ext uri="{FF2B5EF4-FFF2-40B4-BE49-F238E27FC236}">
                <a16:creationId xmlns:a16="http://schemas.microsoft.com/office/drawing/2014/main" id="{CFBF41AA-B434-BF61-0252-FC2621EA9A80}"/>
              </a:ext>
            </a:extLst>
          </p:cNvPr>
          <p:cNvSpPr txBox="1"/>
          <p:nvPr/>
        </p:nvSpPr>
        <p:spPr>
          <a:xfrm>
            <a:off x="641022" y="1838228"/>
            <a:ext cx="4100659" cy="4336330"/>
          </a:xfrm>
          <a:prstGeom prst="rect">
            <a:avLst/>
          </a:prstGeom>
          <a:solidFill>
            <a:schemeClr val="accent1">
              <a:lumMod val="20000"/>
              <a:lumOff val="80000"/>
              <a:alpha val="20000"/>
            </a:schemeClr>
          </a:solidFill>
          <a:ln w="19050">
            <a:noFill/>
          </a:ln>
        </p:spPr>
        <p:txBody>
          <a:bodyPr wrap="square" rtlCol="0">
            <a:spAutoFit/>
          </a:bodyPr>
          <a:lstStyle/>
          <a:p>
            <a:endParaRPr kumimoji="1" lang="ja-JP" altLang="en-US" dirty="0"/>
          </a:p>
        </p:txBody>
      </p:sp>
      <p:sp>
        <p:nvSpPr>
          <p:cNvPr id="56" name="テキスト ボックス 55">
            <a:extLst>
              <a:ext uri="{FF2B5EF4-FFF2-40B4-BE49-F238E27FC236}">
                <a16:creationId xmlns:a16="http://schemas.microsoft.com/office/drawing/2014/main" id="{8AF10F7F-4B76-D04A-1ECC-38F7DDFECBA3}"/>
              </a:ext>
            </a:extLst>
          </p:cNvPr>
          <p:cNvSpPr txBox="1"/>
          <p:nvPr/>
        </p:nvSpPr>
        <p:spPr>
          <a:xfrm>
            <a:off x="4883086" y="1838227"/>
            <a:ext cx="6721310" cy="4364610"/>
          </a:xfrm>
          <a:prstGeom prst="rect">
            <a:avLst/>
          </a:prstGeom>
          <a:solidFill>
            <a:schemeClr val="accent6">
              <a:lumMod val="20000"/>
              <a:lumOff val="80000"/>
              <a:alpha val="20000"/>
            </a:schemeClr>
          </a:solidFill>
          <a:ln w="19050">
            <a:noFill/>
          </a:ln>
        </p:spPr>
        <p:txBody>
          <a:bodyPr wrap="square" rtlCol="0">
            <a:spAutoFit/>
          </a:bodyPr>
          <a:lstStyle/>
          <a:p>
            <a:endParaRPr kumimoji="1" lang="ja-JP" altLang="en-US"/>
          </a:p>
        </p:txBody>
      </p:sp>
      <p:sp>
        <p:nvSpPr>
          <p:cNvPr id="2" name="テキスト プレースホルダー 1">
            <a:extLst>
              <a:ext uri="{FF2B5EF4-FFF2-40B4-BE49-F238E27FC236}">
                <a16:creationId xmlns:a16="http://schemas.microsoft.com/office/drawing/2014/main" id="{F312EC42-786C-C4C8-0470-CC90FF83A66E}"/>
              </a:ext>
            </a:extLst>
          </p:cNvPr>
          <p:cNvSpPr>
            <a:spLocks noGrp="1"/>
          </p:cNvSpPr>
          <p:nvPr>
            <p:ph type="body" sz="quarter" idx="11"/>
          </p:nvPr>
        </p:nvSpPr>
        <p:spPr/>
        <p:txBody>
          <a:bodyPr/>
          <a:lstStyle/>
          <a:p>
            <a:r>
              <a:rPr kumimoji="1" lang="ja-JP" altLang="en-US" dirty="0"/>
              <a:t>連携のイメージ</a:t>
            </a:r>
          </a:p>
        </p:txBody>
      </p:sp>
      <p:pic>
        <p:nvPicPr>
          <p:cNvPr id="6" name="図 5" descr="図形&#10;&#10;中程度の精度で自動的に生成された説明">
            <a:extLst>
              <a:ext uri="{FF2B5EF4-FFF2-40B4-BE49-F238E27FC236}">
                <a16:creationId xmlns:a16="http://schemas.microsoft.com/office/drawing/2014/main" id="{4DEF9638-8E9A-14AD-4640-4EE1AD04A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832" y="2033670"/>
            <a:ext cx="4037813" cy="633935"/>
          </a:xfrm>
          <a:prstGeom prst="rect">
            <a:avLst/>
          </a:prstGeom>
        </p:spPr>
      </p:pic>
      <p:pic>
        <p:nvPicPr>
          <p:cNvPr id="7" name="図 6" descr="ロゴ&#10;&#10;自動的に生成された説明">
            <a:extLst>
              <a:ext uri="{FF2B5EF4-FFF2-40B4-BE49-F238E27FC236}">
                <a16:creationId xmlns:a16="http://schemas.microsoft.com/office/drawing/2014/main" id="{AD290E83-7147-7B8A-F2B6-45AD3C4390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4956" y="1984241"/>
            <a:ext cx="1616463" cy="767897"/>
          </a:xfrm>
          <a:prstGeom prst="rect">
            <a:avLst/>
          </a:prstGeom>
        </p:spPr>
      </p:pic>
      <p:sp>
        <p:nvSpPr>
          <p:cNvPr id="54" name="テキスト ボックス 53">
            <a:extLst>
              <a:ext uri="{FF2B5EF4-FFF2-40B4-BE49-F238E27FC236}">
                <a16:creationId xmlns:a16="http://schemas.microsoft.com/office/drawing/2014/main" id="{0D5F49B4-C2C4-0D6B-3524-1A9C5E14BA0B}"/>
              </a:ext>
            </a:extLst>
          </p:cNvPr>
          <p:cNvSpPr txBox="1"/>
          <p:nvPr/>
        </p:nvSpPr>
        <p:spPr>
          <a:xfrm>
            <a:off x="2507527" y="3861560"/>
            <a:ext cx="2026766" cy="276999"/>
          </a:xfrm>
          <a:prstGeom prst="rect">
            <a:avLst/>
          </a:prstGeom>
          <a:solidFill>
            <a:schemeClr val="accent1">
              <a:lumMod val="75000"/>
            </a:schemeClr>
          </a:solidFill>
        </p:spPr>
        <p:txBody>
          <a:bodyPr wrap="square" rtlCol="0">
            <a:spAutoFit/>
          </a:bodyPr>
          <a:lstStyle/>
          <a:p>
            <a:pPr algn="ctr"/>
            <a:r>
              <a:rPr kumimoji="1" lang="ja-JP" altLang="en-US" sz="1200" dirty="0">
                <a:solidFill>
                  <a:schemeClr val="bg1"/>
                </a:solidFill>
                <a:latin typeface="メイリオ" panose="020B0604030504040204" pitchFamily="50" charset="-128"/>
                <a:ea typeface="メイリオ" panose="020B0604030504040204" pitchFamily="50" charset="-128"/>
              </a:rPr>
              <a:t>マルウェア検知・自動隔離</a:t>
            </a:r>
          </a:p>
        </p:txBody>
      </p:sp>
      <p:sp>
        <p:nvSpPr>
          <p:cNvPr id="57" name="フリーフォーム: 図形 56">
            <a:extLst>
              <a:ext uri="{FF2B5EF4-FFF2-40B4-BE49-F238E27FC236}">
                <a16:creationId xmlns:a16="http://schemas.microsoft.com/office/drawing/2014/main" id="{6DF624AB-7E3D-80F0-9F86-727615F1F9A5}"/>
              </a:ext>
            </a:extLst>
          </p:cNvPr>
          <p:cNvSpPr/>
          <p:nvPr/>
        </p:nvSpPr>
        <p:spPr>
          <a:xfrm>
            <a:off x="1649688" y="4424319"/>
            <a:ext cx="1989056" cy="439920"/>
          </a:xfrm>
          <a:custGeom>
            <a:avLst/>
            <a:gdLst>
              <a:gd name="connsiteX0" fmla="*/ 0 w 3448050"/>
              <a:gd name="connsiteY0" fmla="*/ 409575 h 409575"/>
              <a:gd name="connsiteX1" fmla="*/ 0 w 3448050"/>
              <a:gd name="connsiteY1" fmla="*/ 0 h 409575"/>
              <a:gd name="connsiteX2" fmla="*/ 3448050 w 3448050"/>
              <a:gd name="connsiteY2" fmla="*/ 0 h 409575"/>
              <a:gd name="connsiteX3" fmla="*/ 3448050 w 3448050"/>
              <a:gd name="connsiteY3" fmla="*/ 371475 h 409575"/>
            </a:gdLst>
            <a:ahLst/>
            <a:cxnLst>
              <a:cxn ang="0">
                <a:pos x="connsiteX0" y="connsiteY0"/>
              </a:cxn>
              <a:cxn ang="0">
                <a:pos x="connsiteX1" y="connsiteY1"/>
              </a:cxn>
              <a:cxn ang="0">
                <a:pos x="connsiteX2" y="connsiteY2"/>
              </a:cxn>
              <a:cxn ang="0">
                <a:pos x="connsiteX3" y="connsiteY3"/>
              </a:cxn>
            </a:cxnLst>
            <a:rect l="l" t="t" r="r" b="b"/>
            <a:pathLst>
              <a:path w="3448050" h="409575">
                <a:moveTo>
                  <a:pt x="0" y="409575"/>
                </a:moveTo>
                <a:lnTo>
                  <a:pt x="0" y="0"/>
                </a:lnTo>
                <a:lnTo>
                  <a:pt x="3448050" y="0"/>
                </a:lnTo>
                <a:lnTo>
                  <a:pt x="3448050" y="371475"/>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2" name="グループ化 61">
            <a:extLst>
              <a:ext uri="{FF2B5EF4-FFF2-40B4-BE49-F238E27FC236}">
                <a16:creationId xmlns:a16="http://schemas.microsoft.com/office/drawing/2014/main" id="{83ACAA28-A11C-621F-8ADB-EA18A8296FA7}"/>
              </a:ext>
            </a:extLst>
          </p:cNvPr>
          <p:cNvGrpSpPr/>
          <p:nvPr/>
        </p:nvGrpSpPr>
        <p:grpSpPr>
          <a:xfrm>
            <a:off x="1821655" y="2620652"/>
            <a:ext cx="1298617" cy="1197203"/>
            <a:chOff x="1486754" y="2294148"/>
            <a:chExt cx="1621129" cy="1621129"/>
          </a:xfrm>
        </p:grpSpPr>
        <p:grpSp>
          <p:nvGrpSpPr>
            <p:cNvPr id="63" name="グループ化 62">
              <a:extLst>
                <a:ext uri="{FF2B5EF4-FFF2-40B4-BE49-F238E27FC236}">
                  <a16:creationId xmlns:a16="http://schemas.microsoft.com/office/drawing/2014/main" id="{DB67D25D-7E00-7B53-6A3B-2D540FC910DA}"/>
                </a:ext>
              </a:extLst>
            </p:cNvPr>
            <p:cNvGrpSpPr/>
            <p:nvPr/>
          </p:nvGrpSpPr>
          <p:grpSpPr>
            <a:xfrm>
              <a:off x="1486754" y="2294148"/>
              <a:ext cx="1621129" cy="1621129"/>
              <a:chOff x="1111883" y="3990281"/>
              <a:chExt cx="1183221" cy="1183221"/>
            </a:xfrm>
          </p:grpSpPr>
          <p:sp>
            <p:nvSpPr>
              <p:cNvPr id="65" name="フリーフォーム: 図形 64">
                <a:extLst>
                  <a:ext uri="{FF2B5EF4-FFF2-40B4-BE49-F238E27FC236}">
                    <a16:creationId xmlns:a16="http://schemas.microsoft.com/office/drawing/2014/main" id="{E09479DB-06CF-DC23-BC21-C678DFFD12C5}"/>
                  </a:ext>
                </a:extLst>
              </p:cNvPr>
              <p:cNvSpPr/>
              <p:nvPr/>
            </p:nvSpPr>
            <p:spPr>
              <a:xfrm>
                <a:off x="1133475" y="4225925"/>
                <a:ext cx="1127125" cy="717550"/>
              </a:xfrm>
              <a:custGeom>
                <a:avLst/>
                <a:gdLst>
                  <a:gd name="connsiteX0" fmla="*/ 619125 w 1127125"/>
                  <a:gd name="connsiteY0" fmla="*/ 0 h 717550"/>
                  <a:gd name="connsiteX1" fmla="*/ 447675 w 1127125"/>
                  <a:gd name="connsiteY1" fmla="*/ 53975 h 717550"/>
                  <a:gd name="connsiteX2" fmla="*/ 333375 w 1127125"/>
                  <a:gd name="connsiteY2" fmla="*/ 184150 h 717550"/>
                  <a:gd name="connsiteX3" fmla="*/ 307975 w 1127125"/>
                  <a:gd name="connsiteY3" fmla="*/ 257175 h 717550"/>
                  <a:gd name="connsiteX4" fmla="*/ 200025 w 1127125"/>
                  <a:gd name="connsiteY4" fmla="*/ 263525 h 717550"/>
                  <a:gd name="connsiteX5" fmla="*/ 53975 w 1127125"/>
                  <a:gd name="connsiteY5" fmla="*/ 339725 h 717550"/>
                  <a:gd name="connsiteX6" fmla="*/ 0 w 1127125"/>
                  <a:gd name="connsiteY6" fmla="*/ 469900 h 717550"/>
                  <a:gd name="connsiteX7" fmla="*/ 9525 w 1127125"/>
                  <a:gd name="connsiteY7" fmla="*/ 568325 h 717550"/>
                  <a:gd name="connsiteX8" fmla="*/ 111125 w 1127125"/>
                  <a:gd name="connsiteY8" fmla="*/ 679450 h 717550"/>
                  <a:gd name="connsiteX9" fmla="*/ 323850 w 1127125"/>
                  <a:gd name="connsiteY9" fmla="*/ 717550 h 717550"/>
                  <a:gd name="connsiteX10" fmla="*/ 949325 w 1127125"/>
                  <a:gd name="connsiteY10" fmla="*/ 711200 h 717550"/>
                  <a:gd name="connsiteX11" fmla="*/ 1085850 w 1127125"/>
                  <a:gd name="connsiteY11" fmla="*/ 692150 h 717550"/>
                  <a:gd name="connsiteX12" fmla="*/ 1127125 w 1127125"/>
                  <a:gd name="connsiteY12" fmla="*/ 549275 h 717550"/>
                  <a:gd name="connsiteX13" fmla="*/ 1117600 w 1127125"/>
                  <a:gd name="connsiteY13" fmla="*/ 400050 h 717550"/>
                  <a:gd name="connsiteX14" fmla="*/ 1028700 w 1127125"/>
                  <a:gd name="connsiteY14" fmla="*/ 311150 h 717550"/>
                  <a:gd name="connsiteX15" fmla="*/ 923925 w 1127125"/>
                  <a:gd name="connsiteY15" fmla="*/ 304800 h 717550"/>
                  <a:gd name="connsiteX16" fmla="*/ 895350 w 1127125"/>
                  <a:gd name="connsiteY16" fmla="*/ 174625 h 717550"/>
                  <a:gd name="connsiteX17" fmla="*/ 831850 w 1127125"/>
                  <a:gd name="connsiteY17" fmla="*/ 66675 h 717550"/>
                  <a:gd name="connsiteX18" fmla="*/ 720725 w 1127125"/>
                  <a:gd name="connsiteY18" fmla="*/ 22225 h 717550"/>
                  <a:gd name="connsiteX19" fmla="*/ 619125 w 1127125"/>
                  <a:gd name="connsiteY19"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7125" h="717550">
                    <a:moveTo>
                      <a:pt x="619125" y="0"/>
                    </a:moveTo>
                    <a:lnTo>
                      <a:pt x="447675" y="53975"/>
                    </a:lnTo>
                    <a:lnTo>
                      <a:pt x="333375" y="184150"/>
                    </a:lnTo>
                    <a:lnTo>
                      <a:pt x="307975" y="257175"/>
                    </a:lnTo>
                    <a:lnTo>
                      <a:pt x="200025" y="263525"/>
                    </a:lnTo>
                    <a:lnTo>
                      <a:pt x="53975" y="339725"/>
                    </a:lnTo>
                    <a:lnTo>
                      <a:pt x="0" y="469900"/>
                    </a:lnTo>
                    <a:lnTo>
                      <a:pt x="9525" y="568325"/>
                    </a:lnTo>
                    <a:lnTo>
                      <a:pt x="111125" y="679450"/>
                    </a:lnTo>
                    <a:lnTo>
                      <a:pt x="323850" y="717550"/>
                    </a:lnTo>
                    <a:lnTo>
                      <a:pt x="949325" y="711200"/>
                    </a:lnTo>
                    <a:lnTo>
                      <a:pt x="1085850" y="692150"/>
                    </a:lnTo>
                    <a:lnTo>
                      <a:pt x="1127125" y="549275"/>
                    </a:lnTo>
                    <a:lnTo>
                      <a:pt x="1117600" y="400050"/>
                    </a:lnTo>
                    <a:lnTo>
                      <a:pt x="1028700" y="311150"/>
                    </a:lnTo>
                    <a:lnTo>
                      <a:pt x="923925" y="304800"/>
                    </a:lnTo>
                    <a:lnTo>
                      <a:pt x="895350" y="174625"/>
                    </a:lnTo>
                    <a:lnTo>
                      <a:pt x="831850" y="66675"/>
                    </a:lnTo>
                    <a:lnTo>
                      <a:pt x="720725" y="22225"/>
                    </a:lnTo>
                    <a:lnTo>
                      <a:pt x="619125" y="0"/>
                    </a:lnTo>
                    <a:close/>
                  </a:path>
                </a:pathLst>
              </a:custGeom>
              <a:solidFill>
                <a:schemeClr val="bg1">
                  <a:alpha val="7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6" name="図 65" descr="挿絵 が含まれている画像&#10;&#10;自動的に生成された説明">
                <a:extLst>
                  <a:ext uri="{FF2B5EF4-FFF2-40B4-BE49-F238E27FC236}">
                    <a16:creationId xmlns:a16="http://schemas.microsoft.com/office/drawing/2014/main" id="{C35F0179-DCB6-B7C5-7DB9-280DD93E1702}"/>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11883" y="3990281"/>
                <a:ext cx="1183221" cy="1183221"/>
              </a:xfrm>
              <a:prstGeom prst="rect">
                <a:avLst/>
              </a:prstGeom>
            </p:spPr>
          </p:pic>
        </p:grpSp>
        <p:sp>
          <p:nvSpPr>
            <p:cNvPr id="64" name="TextBox 79">
              <a:extLst>
                <a:ext uri="{FF2B5EF4-FFF2-40B4-BE49-F238E27FC236}">
                  <a16:creationId xmlns:a16="http://schemas.microsoft.com/office/drawing/2014/main" id="{8989CE99-BAC4-5F88-B300-605C519A5FC7}"/>
                </a:ext>
              </a:extLst>
            </p:cNvPr>
            <p:cNvSpPr txBox="1"/>
            <p:nvPr/>
          </p:nvSpPr>
          <p:spPr>
            <a:xfrm>
              <a:off x="1532945" y="3131616"/>
              <a:ext cx="1544274" cy="3329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D-Cloud</a:t>
              </a:r>
            </a:p>
          </p:txBody>
        </p:sp>
      </p:grpSp>
      <p:cxnSp>
        <p:nvCxnSpPr>
          <p:cNvPr id="68" name="直線矢印コネクタ 67">
            <a:extLst>
              <a:ext uri="{FF2B5EF4-FFF2-40B4-BE49-F238E27FC236}">
                <a16:creationId xmlns:a16="http://schemas.microsoft.com/office/drawing/2014/main" id="{A5EE7C2E-50D4-D5CD-B3BB-714CE2D5EBFD}"/>
              </a:ext>
            </a:extLst>
          </p:cNvPr>
          <p:cNvCxnSpPr>
            <a:cxnSpLocks/>
          </p:cNvCxnSpPr>
          <p:nvPr/>
        </p:nvCxnSpPr>
        <p:spPr>
          <a:xfrm flipV="1">
            <a:off x="2390418" y="3667027"/>
            <a:ext cx="0" cy="725864"/>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5" name="グループ化 74">
            <a:extLst>
              <a:ext uri="{FF2B5EF4-FFF2-40B4-BE49-F238E27FC236}">
                <a16:creationId xmlns:a16="http://schemas.microsoft.com/office/drawing/2014/main" id="{9DA7DE58-44C4-4C58-3632-60907D057B1F}"/>
              </a:ext>
            </a:extLst>
          </p:cNvPr>
          <p:cNvGrpSpPr/>
          <p:nvPr/>
        </p:nvGrpSpPr>
        <p:grpSpPr>
          <a:xfrm>
            <a:off x="5452538" y="2648149"/>
            <a:ext cx="1176071" cy="1150069"/>
            <a:chOff x="1486754" y="2294148"/>
            <a:chExt cx="1621129" cy="1621129"/>
          </a:xfrm>
        </p:grpSpPr>
        <p:grpSp>
          <p:nvGrpSpPr>
            <p:cNvPr id="76" name="グループ化 75">
              <a:extLst>
                <a:ext uri="{FF2B5EF4-FFF2-40B4-BE49-F238E27FC236}">
                  <a16:creationId xmlns:a16="http://schemas.microsoft.com/office/drawing/2014/main" id="{5FAA2C70-66D4-396C-A560-B9A104ABC113}"/>
                </a:ext>
              </a:extLst>
            </p:cNvPr>
            <p:cNvGrpSpPr/>
            <p:nvPr/>
          </p:nvGrpSpPr>
          <p:grpSpPr>
            <a:xfrm>
              <a:off x="1486754" y="2294148"/>
              <a:ext cx="1621129" cy="1621129"/>
              <a:chOff x="1111883" y="3990281"/>
              <a:chExt cx="1183221" cy="1183221"/>
            </a:xfrm>
          </p:grpSpPr>
          <p:sp>
            <p:nvSpPr>
              <p:cNvPr id="78" name="フリーフォーム: 図形 77">
                <a:extLst>
                  <a:ext uri="{FF2B5EF4-FFF2-40B4-BE49-F238E27FC236}">
                    <a16:creationId xmlns:a16="http://schemas.microsoft.com/office/drawing/2014/main" id="{C4FCFF63-DFB9-7B60-A247-B55DD379BB27}"/>
                  </a:ext>
                </a:extLst>
              </p:cNvPr>
              <p:cNvSpPr/>
              <p:nvPr/>
            </p:nvSpPr>
            <p:spPr>
              <a:xfrm>
                <a:off x="1133475" y="4225925"/>
                <a:ext cx="1127125" cy="717550"/>
              </a:xfrm>
              <a:custGeom>
                <a:avLst/>
                <a:gdLst>
                  <a:gd name="connsiteX0" fmla="*/ 619125 w 1127125"/>
                  <a:gd name="connsiteY0" fmla="*/ 0 h 717550"/>
                  <a:gd name="connsiteX1" fmla="*/ 447675 w 1127125"/>
                  <a:gd name="connsiteY1" fmla="*/ 53975 h 717550"/>
                  <a:gd name="connsiteX2" fmla="*/ 333375 w 1127125"/>
                  <a:gd name="connsiteY2" fmla="*/ 184150 h 717550"/>
                  <a:gd name="connsiteX3" fmla="*/ 307975 w 1127125"/>
                  <a:gd name="connsiteY3" fmla="*/ 257175 h 717550"/>
                  <a:gd name="connsiteX4" fmla="*/ 200025 w 1127125"/>
                  <a:gd name="connsiteY4" fmla="*/ 263525 h 717550"/>
                  <a:gd name="connsiteX5" fmla="*/ 53975 w 1127125"/>
                  <a:gd name="connsiteY5" fmla="*/ 339725 h 717550"/>
                  <a:gd name="connsiteX6" fmla="*/ 0 w 1127125"/>
                  <a:gd name="connsiteY6" fmla="*/ 469900 h 717550"/>
                  <a:gd name="connsiteX7" fmla="*/ 9525 w 1127125"/>
                  <a:gd name="connsiteY7" fmla="*/ 568325 h 717550"/>
                  <a:gd name="connsiteX8" fmla="*/ 111125 w 1127125"/>
                  <a:gd name="connsiteY8" fmla="*/ 679450 h 717550"/>
                  <a:gd name="connsiteX9" fmla="*/ 323850 w 1127125"/>
                  <a:gd name="connsiteY9" fmla="*/ 717550 h 717550"/>
                  <a:gd name="connsiteX10" fmla="*/ 949325 w 1127125"/>
                  <a:gd name="connsiteY10" fmla="*/ 711200 h 717550"/>
                  <a:gd name="connsiteX11" fmla="*/ 1085850 w 1127125"/>
                  <a:gd name="connsiteY11" fmla="*/ 692150 h 717550"/>
                  <a:gd name="connsiteX12" fmla="*/ 1127125 w 1127125"/>
                  <a:gd name="connsiteY12" fmla="*/ 549275 h 717550"/>
                  <a:gd name="connsiteX13" fmla="*/ 1117600 w 1127125"/>
                  <a:gd name="connsiteY13" fmla="*/ 400050 h 717550"/>
                  <a:gd name="connsiteX14" fmla="*/ 1028700 w 1127125"/>
                  <a:gd name="connsiteY14" fmla="*/ 311150 h 717550"/>
                  <a:gd name="connsiteX15" fmla="*/ 923925 w 1127125"/>
                  <a:gd name="connsiteY15" fmla="*/ 304800 h 717550"/>
                  <a:gd name="connsiteX16" fmla="*/ 895350 w 1127125"/>
                  <a:gd name="connsiteY16" fmla="*/ 174625 h 717550"/>
                  <a:gd name="connsiteX17" fmla="*/ 831850 w 1127125"/>
                  <a:gd name="connsiteY17" fmla="*/ 66675 h 717550"/>
                  <a:gd name="connsiteX18" fmla="*/ 720725 w 1127125"/>
                  <a:gd name="connsiteY18" fmla="*/ 22225 h 717550"/>
                  <a:gd name="connsiteX19" fmla="*/ 619125 w 1127125"/>
                  <a:gd name="connsiteY19"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7125" h="717550">
                    <a:moveTo>
                      <a:pt x="619125" y="0"/>
                    </a:moveTo>
                    <a:lnTo>
                      <a:pt x="447675" y="53975"/>
                    </a:lnTo>
                    <a:lnTo>
                      <a:pt x="333375" y="184150"/>
                    </a:lnTo>
                    <a:lnTo>
                      <a:pt x="307975" y="257175"/>
                    </a:lnTo>
                    <a:lnTo>
                      <a:pt x="200025" y="263525"/>
                    </a:lnTo>
                    <a:lnTo>
                      <a:pt x="53975" y="339725"/>
                    </a:lnTo>
                    <a:lnTo>
                      <a:pt x="0" y="469900"/>
                    </a:lnTo>
                    <a:lnTo>
                      <a:pt x="9525" y="568325"/>
                    </a:lnTo>
                    <a:lnTo>
                      <a:pt x="111125" y="679450"/>
                    </a:lnTo>
                    <a:lnTo>
                      <a:pt x="323850" y="717550"/>
                    </a:lnTo>
                    <a:lnTo>
                      <a:pt x="949325" y="711200"/>
                    </a:lnTo>
                    <a:lnTo>
                      <a:pt x="1085850" y="692150"/>
                    </a:lnTo>
                    <a:lnTo>
                      <a:pt x="1127125" y="549275"/>
                    </a:lnTo>
                    <a:lnTo>
                      <a:pt x="1117600" y="400050"/>
                    </a:lnTo>
                    <a:lnTo>
                      <a:pt x="1028700" y="311150"/>
                    </a:lnTo>
                    <a:lnTo>
                      <a:pt x="923925" y="304800"/>
                    </a:lnTo>
                    <a:lnTo>
                      <a:pt x="895350" y="174625"/>
                    </a:lnTo>
                    <a:lnTo>
                      <a:pt x="831850" y="66675"/>
                    </a:lnTo>
                    <a:lnTo>
                      <a:pt x="720725" y="22225"/>
                    </a:lnTo>
                    <a:lnTo>
                      <a:pt x="619125" y="0"/>
                    </a:lnTo>
                    <a:close/>
                  </a:path>
                </a:pathLst>
              </a:custGeom>
              <a:solidFill>
                <a:schemeClr val="bg1">
                  <a:alpha val="7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9" name="図 78" descr="挿絵 が含まれている画像&#10;&#10;自動的に生成された説明">
                <a:extLst>
                  <a:ext uri="{FF2B5EF4-FFF2-40B4-BE49-F238E27FC236}">
                    <a16:creationId xmlns:a16="http://schemas.microsoft.com/office/drawing/2014/main" id="{FC4DF0D3-2E69-4DF4-8F3F-F93055E199CC}"/>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11883" y="3990281"/>
                <a:ext cx="1183221" cy="1183221"/>
              </a:xfrm>
              <a:prstGeom prst="rect">
                <a:avLst/>
              </a:prstGeom>
            </p:spPr>
          </p:pic>
        </p:grpSp>
        <p:sp>
          <p:nvSpPr>
            <p:cNvPr id="77" name="TextBox 79">
              <a:extLst>
                <a:ext uri="{FF2B5EF4-FFF2-40B4-BE49-F238E27FC236}">
                  <a16:creationId xmlns:a16="http://schemas.microsoft.com/office/drawing/2014/main" id="{6D7B631D-1188-6F7D-42E7-F270C5C80921}"/>
                </a:ext>
              </a:extLst>
            </p:cNvPr>
            <p:cNvSpPr txBox="1"/>
            <p:nvPr/>
          </p:nvSpPr>
          <p:spPr>
            <a:xfrm>
              <a:off x="1532945" y="3131616"/>
              <a:ext cx="1544273" cy="276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D-Cloud</a:t>
              </a:r>
            </a:p>
          </p:txBody>
        </p:sp>
      </p:grpSp>
      <p:sp>
        <p:nvSpPr>
          <p:cNvPr id="80" name="フリーフォーム: 図形 79">
            <a:extLst>
              <a:ext uri="{FF2B5EF4-FFF2-40B4-BE49-F238E27FC236}">
                <a16:creationId xmlns:a16="http://schemas.microsoft.com/office/drawing/2014/main" id="{7A3942D0-4258-2526-587E-4748E51D2D62}"/>
              </a:ext>
            </a:extLst>
          </p:cNvPr>
          <p:cNvSpPr/>
          <p:nvPr/>
        </p:nvSpPr>
        <p:spPr>
          <a:xfrm>
            <a:off x="6011157" y="4364613"/>
            <a:ext cx="4612850" cy="491771"/>
          </a:xfrm>
          <a:custGeom>
            <a:avLst/>
            <a:gdLst>
              <a:gd name="connsiteX0" fmla="*/ 0 w 3448050"/>
              <a:gd name="connsiteY0" fmla="*/ 409575 h 409575"/>
              <a:gd name="connsiteX1" fmla="*/ 0 w 3448050"/>
              <a:gd name="connsiteY1" fmla="*/ 0 h 409575"/>
              <a:gd name="connsiteX2" fmla="*/ 3448050 w 3448050"/>
              <a:gd name="connsiteY2" fmla="*/ 0 h 409575"/>
              <a:gd name="connsiteX3" fmla="*/ 3448050 w 3448050"/>
              <a:gd name="connsiteY3" fmla="*/ 371475 h 409575"/>
            </a:gdLst>
            <a:ahLst/>
            <a:cxnLst>
              <a:cxn ang="0">
                <a:pos x="connsiteX0" y="connsiteY0"/>
              </a:cxn>
              <a:cxn ang="0">
                <a:pos x="connsiteX1" y="connsiteY1"/>
              </a:cxn>
              <a:cxn ang="0">
                <a:pos x="connsiteX2" y="connsiteY2"/>
              </a:cxn>
              <a:cxn ang="0">
                <a:pos x="connsiteX3" y="connsiteY3"/>
              </a:cxn>
            </a:cxnLst>
            <a:rect l="l" t="t" r="r" b="b"/>
            <a:pathLst>
              <a:path w="3448050" h="409575">
                <a:moveTo>
                  <a:pt x="0" y="409575"/>
                </a:moveTo>
                <a:lnTo>
                  <a:pt x="0" y="0"/>
                </a:lnTo>
                <a:lnTo>
                  <a:pt x="3448050" y="0"/>
                </a:lnTo>
                <a:lnTo>
                  <a:pt x="3448050" y="371475"/>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0" name="グループ化 99">
            <a:extLst>
              <a:ext uri="{FF2B5EF4-FFF2-40B4-BE49-F238E27FC236}">
                <a16:creationId xmlns:a16="http://schemas.microsoft.com/office/drawing/2014/main" id="{D40BE3A2-2069-01B6-BEB5-4D04900A3B03}"/>
              </a:ext>
            </a:extLst>
          </p:cNvPr>
          <p:cNvGrpSpPr/>
          <p:nvPr/>
        </p:nvGrpSpPr>
        <p:grpSpPr>
          <a:xfrm>
            <a:off x="5495825" y="4738548"/>
            <a:ext cx="1065183" cy="1278282"/>
            <a:chOff x="5429839" y="4766825"/>
            <a:chExt cx="1065183" cy="1278282"/>
          </a:xfrm>
        </p:grpSpPr>
        <p:pic>
          <p:nvPicPr>
            <p:cNvPr id="61" name="図 60" descr="アイコン&#10;&#10;自動的に生成された説明">
              <a:extLst>
                <a:ext uri="{FF2B5EF4-FFF2-40B4-BE49-F238E27FC236}">
                  <a16:creationId xmlns:a16="http://schemas.microsoft.com/office/drawing/2014/main" id="{07079DEA-E7D1-CCE3-0DDF-058B5984617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9839" y="4766825"/>
              <a:ext cx="1065183" cy="1065183"/>
            </a:xfrm>
            <a:prstGeom prst="rect">
              <a:avLst/>
            </a:prstGeom>
          </p:spPr>
        </p:pic>
        <p:cxnSp>
          <p:nvCxnSpPr>
            <p:cNvPr id="69" name="直線矢印コネクタ 68">
              <a:extLst>
                <a:ext uri="{FF2B5EF4-FFF2-40B4-BE49-F238E27FC236}">
                  <a16:creationId xmlns:a16="http://schemas.microsoft.com/office/drawing/2014/main" id="{6BEFC2F5-9090-EA53-6A6B-5A9AD0395D8F}"/>
                </a:ext>
              </a:extLst>
            </p:cNvPr>
            <p:cNvCxnSpPr>
              <a:cxnSpLocks/>
            </p:cNvCxnSpPr>
            <p:nvPr/>
          </p:nvCxnSpPr>
          <p:spPr>
            <a:xfrm>
              <a:off x="5847762" y="5279010"/>
              <a:ext cx="248238" cy="0"/>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4" name="グループ化 73">
              <a:extLst>
                <a:ext uri="{FF2B5EF4-FFF2-40B4-BE49-F238E27FC236}">
                  <a16:creationId xmlns:a16="http://schemas.microsoft.com/office/drawing/2014/main" id="{089148A9-F9A9-BD4B-4969-AEAF59A5D507}"/>
                </a:ext>
              </a:extLst>
            </p:cNvPr>
            <p:cNvGrpSpPr/>
            <p:nvPr/>
          </p:nvGrpSpPr>
          <p:grpSpPr>
            <a:xfrm>
              <a:off x="5502114" y="5119992"/>
              <a:ext cx="307075" cy="307075"/>
              <a:chOff x="4033513" y="4540696"/>
              <a:chExt cx="537202" cy="537202"/>
            </a:xfrm>
          </p:grpSpPr>
          <p:sp>
            <p:nvSpPr>
              <p:cNvPr id="81" name="楕円 80">
                <a:extLst>
                  <a:ext uri="{FF2B5EF4-FFF2-40B4-BE49-F238E27FC236}">
                    <a16:creationId xmlns:a16="http://schemas.microsoft.com/office/drawing/2014/main" id="{B4F21AA6-C0F7-9506-95C7-B14AEFBE4D90}"/>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Picture 72">
                <a:extLst>
                  <a:ext uri="{FF2B5EF4-FFF2-40B4-BE49-F238E27FC236}">
                    <a16:creationId xmlns:a16="http://schemas.microsoft.com/office/drawing/2014/main" id="{07A9150C-E2A3-DCFC-DE6E-C03B39FACB0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sp>
          <p:nvSpPr>
            <p:cNvPr id="83" name="TextBox 93">
              <a:extLst>
                <a:ext uri="{FF2B5EF4-FFF2-40B4-BE49-F238E27FC236}">
                  <a16:creationId xmlns:a16="http://schemas.microsoft.com/office/drawing/2014/main" id="{CE150FE3-5AB9-EB9B-7CA1-B8A9D641DD28}"/>
                </a:ext>
              </a:extLst>
            </p:cNvPr>
            <p:cNvSpPr txBox="1"/>
            <p:nvPr/>
          </p:nvSpPr>
          <p:spPr>
            <a:xfrm>
              <a:off x="5511538" y="5768108"/>
              <a:ext cx="958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業務</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PC</a:t>
              </a:r>
              <a:endParaRPr kumimoji="0" lang="en-US" sz="12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pic>
          <p:nvPicPr>
            <p:cNvPr id="84" name="図 83">
              <a:extLst>
                <a:ext uri="{FF2B5EF4-FFF2-40B4-BE49-F238E27FC236}">
                  <a16:creationId xmlns:a16="http://schemas.microsoft.com/office/drawing/2014/main" id="{807417A3-8350-CDA2-1C97-838CAF2766D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861" b="89873" l="9565" r="90435">
                          <a14:foregroundMark x1="33913" y1="41772" x2="33913" y2="41772"/>
                          <a14:foregroundMark x1="73913" y1="41772" x2="73913" y2="41772"/>
                          <a14:foregroundMark x1="73913" y1="41772" x2="73913" y2="41772"/>
                          <a14:foregroundMark x1="73913" y1="41772" x2="73913" y2="41772"/>
                          <a14:foregroundMark x1="73913" y1="41772" x2="73913" y2="41772"/>
                          <a14:foregroundMark x1="89565" y1="41772" x2="89565" y2="41772"/>
                          <a14:foregroundMark x1="89565" y1="41772" x2="89565" y2="41772"/>
                          <a14:foregroundMark x1="90435" y1="44304" x2="90435" y2="44304"/>
                        </a14:backgroundRemoval>
                      </a14:imgEffect>
                    </a14:imgLayer>
                  </a14:imgProps>
                </a:ext>
              </a:extLst>
            </a:blip>
            <a:stretch>
              <a:fillRect/>
            </a:stretch>
          </p:blipFill>
          <p:spPr>
            <a:xfrm>
              <a:off x="6066787" y="5145513"/>
              <a:ext cx="418855" cy="287735"/>
            </a:xfrm>
            <a:prstGeom prst="rect">
              <a:avLst/>
            </a:prstGeom>
          </p:spPr>
        </p:pic>
      </p:grpSp>
      <p:grpSp>
        <p:nvGrpSpPr>
          <p:cNvPr id="101" name="グループ化 100">
            <a:extLst>
              <a:ext uri="{FF2B5EF4-FFF2-40B4-BE49-F238E27FC236}">
                <a16:creationId xmlns:a16="http://schemas.microsoft.com/office/drawing/2014/main" id="{625AEAEA-F71C-0AE7-A19F-2FF50E4BF45C}"/>
              </a:ext>
            </a:extLst>
          </p:cNvPr>
          <p:cNvGrpSpPr/>
          <p:nvPr/>
        </p:nvGrpSpPr>
        <p:grpSpPr>
          <a:xfrm>
            <a:off x="7109380" y="4749546"/>
            <a:ext cx="1065183" cy="1278282"/>
            <a:chOff x="5429839" y="4766825"/>
            <a:chExt cx="1065183" cy="1278282"/>
          </a:xfrm>
        </p:grpSpPr>
        <p:pic>
          <p:nvPicPr>
            <p:cNvPr id="102" name="図 101" descr="アイコン&#10;&#10;自動的に生成された説明">
              <a:extLst>
                <a:ext uri="{FF2B5EF4-FFF2-40B4-BE49-F238E27FC236}">
                  <a16:creationId xmlns:a16="http://schemas.microsoft.com/office/drawing/2014/main" id="{4640B64C-386E-3C02-1131-4ABAD666AF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9839" y="4766825"/>
              <a:ext cx="1065183" cy="1065183"/>
            </a:xfrm>
            <a:prstGeom prst="rect">
              <a:avLst/>
            </a:prstGeom>
          </p:spPr>
        </p:pic>
        <p:cxnSp>
          <p:nvCxnSpPr>
            <p:cNvPr id="103" name="直線矢印コネクタ 102">
              <a:extLst>
                <a:ext uri="{FF2B5EF4-FFF2-40B4-BE49-F238E27FC236}">
                  <a16:creationId xmlns:a16="http://schemas.microsoft.com/office/drawing/2014/main" id="{E9ABAAD5-BA05-87A4-5A69-A150171517DA}"/>
                </a:ext>
              </a:extLst>
            </p:cNvPr>
            <p:cNvCxnSpPr>
              <a:cxnSpLocks/>
            </p:cNvCxnSpPr>
            <p:nvPr/>
          </p:nvCxnSpPr>
          <p:spPr>
            <a:xfrm>
              <a:off x="5847762" y="5279010"/>
              <a:ext cx="248238" cy="0"/>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4" name="グループ化 103">
              <a:extLst>
                <a:ext uri="{FF2B5EF4-FFF2-40B4-BE49-F238E27FC236}">
                  <a16:creationId xmlns:a16="http://schemas.microsoft.com/office/drawing/2014/main" id="{2036C043-91F8-ECC2-517D-660582E47789}"/>
                </a:ext>
              </a:extLst>
            </p:cNvPr>
            <p:cNvGrpSpPr/>
            <p:nvPr/>
          </p:nvGrpSpPr>
          <p:grpSpPr>
            <a:xfrm>
              <a:off x="5502114" y="5119992"/>
              <a:ext cx="307075" cy="307075"/>
              <a:chOff x="4033513" y="4540696"/>
              <a:chExt cx="537202" cy="537202"/>
            </a:xfrm>
          </p:grpSpPr>
          <p:sp>
            <p:nvSpPr>
              <p:cNvPr id="107" name="楕円 106">
                <a:extLst>
                  <a:ext uri="{FF2B5EF4-FFF2-40B4-BE49-F238E27FC236}">
                    <a16:creationId xmlns:a16="http://schemas.microsoft.com/office/drawing/2014/main" id="{A01B1861-FB09-6DC6-2775-060BE367C270}"/>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72">
                <a:extLst>
                  <a:ext uri="{FF2B5EF4-FFF2-40B4-BE49-F238E27FC236}">
                    <a16:creationId xmlns:a16="http://schemas.microsoft.com/office/drawing/2014/main" id="{1A3D123B-6030-3637-F2DA-8C3EF7C867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sp>
          <p:nvSpPr>
            <p:cNvPr id="105" name="TextBox 93">
              <a:extLst>
                <a:ext uri="{FF2B5EF4-FFF2-40B4-BE49-F238E27FC236}">
                  <a16:creationId xmlns:a16="http://schemas.microsoft.com/office/drawing/2014/main" id="{49DBECDB-507E-94E7-60AD-5EC61129F76F}"/>
                </a:ext>
              </a:extLst>
            </p:cNvPr>
            <p:cNvSpPr txBox="1"/>
            <p:nvPr/>
          </p:nvSpPr>
          <p:spPr>
            <a:xfrm>
              <a:off x="5511538" y="5768108"/>
              <a:ext cx="958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業務</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PC</a:t>
              </a:r>
              <a:endParaRPr kumimoji="0" lang="en-US" sz="12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pic>
          <p:nvPicPr>
            <p:cNvPr id="106" name="図 105">
              <a:extLst>
                <a:ext uri="{FF2B5EF4-FFF2-40B4-BE49-F238E27FC236}">
                  <a16:creationId xmlns:a16="http://schemas.microsoft.com/office/drawing/2014/main" id="{20B84151-C80F-5727-2418-3398D9E2A8B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861" b="89873" l="9565" r="90435">
                          <a14:foregroundMark x1="33913" y1="41772" x2="33913" y2="41772"/>
                          <a14:foregroundMark x1="73913" y1="41772" x2="73913" y2="41772"/>
                          <a14:foregroundMark x1="73913" y1="41772" x2="73913" y2="41772"/>
                          <a14:foregroundMark x1="73913" y1="41772" x2="73913" y2="41772"/>
                          <a14:foregroundMark x1="73913" y1="41772" x2="73913" y2="41772"/>
                          <a14:foregroundMark x1="89565" y1="41772" x2="89565" y2="41772"/>
                          <a14:foregroundMark x1="89565" y1="41772" x2="89565" y2="41772"/>
                          <a14:foregroundMark x1="90435" y1="44304" x2="90435" y2="44304"/>
                        </a14:backgroundRemoval>
                      </a14:imgEffect>
                    </a14:imgLayer>
                  </a14:imgProps>
                </a:ext>
              </a:extLst>
            </a:blip>
            <a:stretch>
              <a:fillRect/>
            </a:stretch>
          </p:blipFill>
          <p:spPr>
            <a:xfrm>
              <a:off x="6066787" y="5145513"/>
              <a:ext cx="418855" cy="287735"/>
            </a:xfrm>
            <a:prstGeom prst="rect">
              <a:avLst/>
            </a:prstGeom>
          </p:spPr>
        </p:pic>
      </p:grpSp>
      <p:grpSp>
        <p:nvGrpSpPr>
          <p:cNvPr id="109" name="グループ化 108">
            <a:extLst>
              <a:ext uri="{FF2B5EF4-FFF2-40B4-BE49-F238E27FC236}">
                <a16:creationId xmlns:a16="http://schemas.microsoft.com/office/drawing/2014/main" id="{52222417-10EA-57D0-B0B3-F8C3F6BA7110}"/>
              </a:ext>
            </a:extLst>
          </p:cNvPr>
          <p:cNvGrpSpPr/>
          <p:nvPr/>
        </p:nvGrpSpPr>
        <p:grpSpPr>
          <a:xfrm>
            <a:off x="8523400" y="4749545"/>
            <a:ext cx="1065183" cy="1278282"/>
            <a:chOff x="5429839" y="4766825"/>
            <a:chExt cx="1065183" cy="1278282"/>
          </a:xfrm>
        </p:grpSpPr>
        <p:pic>
          <p:nvPicPr>
            <p:cNvPr id="110" name="図 109" descr="アイコン&#10;&#10;自動的に生成された説明">
              <a:extLst>
                <a:ext uri="{FF2B5EF4-FFF2-40B4-BE49-F238E27FC236}">
                  <a16:creationId xmlns:a16="http://schemas.microsoft.com/office/drawing/2014/main" id="{970D9ACE-ECD6-488D-8D3B-2370430BA6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9839" y="4766825"/>
              <a:ext cx="1065183" cy="1065183"/>
            </a:xfrm>
            <a:prstGeom prst="rect">
              <a:avLst/>
            </a:prstGeom>
          </p:spPr>
        </p:pic>
        <p:cxnSp>
          <p:nvCxnSpPr>
            <p:cNvPr id="111" name="直線矢印コネクタ 110">
              <a:extLst>
                <a:ext uri="{FF2B5EF4-FFF2-40B4-BE49-F238E27FC236}">
                  <a16:creationId xmlns:a16="http://schemas.microsoft.com/office/drawing/2014/main" id="{0BA0ECF9-133F-7433-A32E-7049E2CB9225}"/>
                </a:ext>
              </a:extLst>
            </p:cNvPr>
            <p:cNvCxnSpPr>
              <a:cxnSpLocks/>
            </p:cNvCxnSpPr>
            <p:nvPr/>
          </p:nvCxnSpPr>
          <p:spPr>
            <a:xfrm>
              <a:off x="5847762" y="5279010"/>
              <a:ext cx="248238" cy="0"/>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2" name="グループ化 111">
              <a:extLst>
                <a:ext uri="{FF2B5EF4-FFF2-40B4-BE49-F238E27FC236}">
                  <a16:creationId xmlns:a16="http://schemas.microsoft.com/office/drawing/2014/main" id="{DD8CA14A-A413-2350-10C7-EAF4E9F23CC5}"/>
                </a:ext>
              </a:extLst>
            </p:cNvPr>
            <p:cNvGrpSpPr/>
            <p:nvPr/>
          </p:nvGrpSpPr>
          <p:grpSpPr>
            <a:xfrm>
              <a:off x="5502114" y="5119992"/>
              <a:ext cx="307075" cy="307075"/>
              <a:chOff x="4033513" y="4540696"/>
              <a:chExt cx="537202" cy="537202"/>
            </a:xfrm>
          </p:grpSpPr>
          <p:sp>
            <p:nvSpPr>
              <p:cNvPr id="115" name="楕円 114">
                <a:extLst>
                  <a:ext uri="{FF2B5EF4-FFF2-40B4-BE49-F238E27FC236}">
                    <a16:creationId xmlns:a16="http://schemas.microsoft.com/office/drawing/2014/main" id="{99064085-2FE3-AB1B-BD0E-64A754F529BE}"/>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6" name="Picture 72">
                <a:extLst>
                  <a:ext uri="{FF2B5EF4-FFF2-40B4-BE49-F238E27FC236}">
                    <a16:creationId xmlns:a16="http://schemas.microsoft.com/office/drawing/2014/main" id="{962D60AB-B605-39C0-1924-95AAC7CA0A8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sp>
          <p:nvSpPr>
            <p:cNvPr id="113" name="TextBox 93">
              <a:extLst>
                <a:ext uri="{FF2B5EF4-FFF2-40B4-BE49-F238E27FC236}">
                  <a16:creationId xmlns:a16="http://schemas.microsoft.com/office/drawing/2014/main" id="{2645311E-79C5-8B0C-23A9-80A3E8CAA9D9}"/>
                </a:ext>
              </a:extLst>
            </p:cNvPr>
            <p:cNvSpPr txBox="1"/>
            <p:nvPr/>
          </p:nvSpPr>
          <p:spPr>
            <a:xfrm>
              <a:off x="5511538" y="5768108"/>
              <a:ext cx="958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業務</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PC</a:t>
              </a:r>
              <a:endParaRPr kumimoji="0" lang="en-US" sz="12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pic>
          <p:nvPicPr>
            <p:cNvPr id="114" name="図 113">
              <a:extLst>
                <a:ext uri="{FF2B5EF4-FFF2-40B4-BE49-F238E27FC236}">
                  <a16:creationId xmlns:a16="http://schemas.microsoft.com/office/drawing/2014/main" id="{D5C095C3-824B-F85C-6823-584FADEF9AC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861" b="89873" l="9565" r="90435">
                          <a14:foregroundMark x1="33913" y1="41772" x2="33913" y2="41772"/>
                          <a14:foregroundMark x1="73913" y1="41772" x2="73913" y2="41772"/>
                          <a14:foregroundMark x1="73913" y1="41772" x2="73913" y2="41772"/>
                          <a14:foregroundMark x1="73913" y1="41772" x2="73913" y2="41772"/>
                          <a14:foregroundMark x1="73913" y1="41772" x2="73913" y2="41772"/>
                          <a14:foregroundMark x1="89565" y1="41772" x2="89565" y2="41772"/>
                          <a14:foregroundMark x1="89565" y1="41772" x2="89565" y2="41772"/>
                          <a14:foregroundMark x1="90435" y1="44304" x2="90435" y2="44304"/>
                        </a14:backgroundRemoval>
                      </a14:imgEffect>
                    </a14:imgLayer>
                  </a14:imgProps>
                </a:ext>
              </a:extLst>
            </a:blip>
            <a:stretch>
              <a:fillRect/>
            </a:stretch>
          </p:blipFill>
          <p:spPr>
            <a:xfrm>
              <a:off x="6066787" y="5145513"/>
              <a:ext cx="418855" cy="287735"/>
            </a:xfrm>
            <a:prstGeom prst="rect">
              <a:avLst/>
            </a:prstGeom>
          </p:spPr>
        </p:pic>
      </p:grpSp>
      <p:grpSp>
        <p:nvGrpSpPr>
          <p:cNvPr id="117" name="グループ化 116">
            <a:extLst>
              <a:ext uri="{FF2B5EF4-FFF2-40B4-BE49-F238E27FC236}">
                <a16:creationId xmlns:a16="http://schemas.microsoft.com/office/drawing/2014/main" id="{383B451C-876D-7F15-FF6B-B77630514BD0}"/>
              </a:ext>
            </a:extLst>
          </p:cNvPr>
          <p:cNvGrpSpPr/>
          <p:nvPr/>
        </p:nvGrpSpPr>
        <p:grpSpPr>
          <a:xfrm>
            <a:off x="9975128" y="4730693"/>
            <a:ext cx="1065183" cy="1278282"/>
            <a:chOff x="5429839" y="4766825"/>
            <a:chExt cx="1065183" cy="1278282"/>
          </a:xfrm>
        </p:grpSpPr>
        <p:pic>
          <p:nvPicPr>
            <p:cNvPr id="118" name="図 117" descr="アイコン&#10;&#10;自動的に生成された説明">
              <a:extLst>
                <a:ext uri="{FF2B5EF4-FFF2-40B4-BE49-F238E27FC236}">
                  <a16:creationId xmlns:a16="http://schemas.microsoft.com/office/drawing/2014/main" id="{A8231977-1186-10EF-8FC3-1096107031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9839" y="4766825"/>
              <a:ext cx="1065183" cy="1065183"/>
            </a:xfrm>
            <a:prstGeom prst="rect">
              <a:avLst/>
            </a:prstGeom>
          </p:spPr>
        </p:pic>
        <p:cxnSp>
          <p:nvCxnSpPr>
            <p:cNvPr id="119" name="直線矢印コネクタ 118">
              <a:extLst>
                <a:ext uri="{FF2B5EF4-FFF2-40B4-BE49-F238E27FC236}">
                  <a16:creationId xmlns:a16="http://schemas.microsoft.com/office/drawing/2014/main" id="{B515423B-459D-B039-26BB-39394427BDD1}"/>
                </a:ext>
              </a:extLst>
            </p:cNvPr>
            <p:cNvCxnSpPr>
              <a:cxnSpLocks/>
            </p:cNvCxnSpPr>
            <p:nvPr/>
          </p:nvCxnSpPr>
          <p:spPr>
            <a:xfrm>
              <a:off x="5847762" y="5279010"/>
              <a:ext cx="248238" cy="0"/>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0" name="グループ化 119">
              <a:extLst>
                <a:ext uri="{FF2B5EF4-FFF2-40B4-BE49-F238E27FC236}">
                  <a16:creationId xmlns:a16="http://schemas.microsoft.com/office/drawing/2014/main" id="{1EA6D0C5-F851-DE1B-3539-CD3A14D40D7B}"/>
                </a:ext>
              </a:extLst>
            </p:cNvPr>
            <p:cNvGrpSpPr/>
            <p:nvPr/>
          </p:nvGrpSpPr>
          <p:grpSpPr>
            <a:xfrm>
              <a:off x="5502114" y="5119992"/>
              <a:ext cx="307075" cy="307075"/>
              <a:chOff x="4033513" y="4540696"/>
              <a:chExt cx="537202" cy="537202"/>
            </a:xfrm>
          </p:grpSpPr>
          <p:sp>
            <p:nvSpPr>
              <p:cNvPr id="123" name="楕円 122">
                <a:extLst>
                  <a:ext uri="{FF2B5EF4-FFF2-40B4-BE49-F238E27FC236}">
                    <a16:creationId xmlns:a16="http://schemas.microsoft.com/office/drawing/2014/main" id="{98F4C290-4A51-672A-3118-15505B7F15A0}"/>
                  </a:ext>
                </a:extLst>
              </p:cNvPr>
              <p:cNvSpPr/>
              <p:nvPr/>
            </p:nvSpPr>
            <p:spPr>
              <a:xfrm>
                <a:off x="4033513"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4" name="Picture 72">
                <a:extLst>
                  <a:ext uri="{FF2B5EF4-FFF2-40B4-BE49-F238E27FC236}">
                    <a16:creationId xmlns:a16="http://schemas.microsoft.com/office/drawing/2014/main" id="{CEAA9C1C-3084-9B28-E7EA-7ACED1E5E8D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78575" y="4672527"/>
                <a:ext cx="447079" cy="270455"/>
              </a:xfrm>
              <a:prstGeom prst="rect">
                <a:avLst/>
              </a:prstGeom>
            </p:spPr>
          </p:pic>
        </p:grpSp>
        <p:sp>
          <p:nvSpPr>
            <p:cNvPr id="121" name="TextBox 93">
              <a:extLst>
                <a:ext uri="{FF2B5EF4-FFF2-40B4-BE49-F238E27FC236}">
                  <a16:creationId xmlns:a16="http://schemas.microsoft.com/office/drawing/2014/main" id="{DF79A5B1-F398-91E6-40BD-7AA49F668EA1}"/>
                </a:ext>
              </a:extLst>
            </p:cNvPr>
            <p:cNvSpPr txBox="1"/>
            <p:nvPr/>
          </p:nvSpPr>
          <p:spPr>
            <a:xfrm>
              <a:off x="5511538" y="5768108"/>
              <a:ext cx="958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業務</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PC</a:t>
              </a:r>
              <a:endParaRPr kumimoji="0" lang="en-US" sz="12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pic>
          <p:nvPicPr>
            <p:cNvPr id="122" name="図 121">
              <a:extLst>
                <a:ext uri="{FF2B5EF4-FFF2-40B4-BE49-F238E27FC236}">
                  <a16:creationId xmlns:a16="http://schemas.microsoft.com/office/drawing/2014/main" id="{7FDB39BA-5403-A636-9FD6-7382C5F6EEE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861" b="89873" l="9565" r="90435">
                          <a14:foregroundMark x1="33913" y1="41772" x2="33913" y2="41772"/>
                          <a14:foregroundMark x1="73913" y1="41772" x2="73913" y2="41772"/>
                          <a14:foregroundMark x1="73913" y1="41772" x2="73913" y2="41772"/>
                          <a14:foregroundMark x1="73913" y1="41772" x2="73913" y2="41772"/>
                          <a14:foregroundMark x1="73913" y1="41772" x2="73913" y2="41772"/>
                          <a14:foregroundMark x1="89565" y1="41772" x2="89565" y2="41772"/>
                          <a14:foregroundMark x1="89565" y1="41772" x2="89565" y2="41772"/>
                          <a14:foregroundMark x1="90435" y1="44304" x2="90435" y2="44304"/>
                        </a14:backgroundRemoval>
                      </a14:imgEffect>
                    </a14:imgLayer>
                  </a14:imgProps>
                </a:ext>
              </a:extLst>
            </a:blip>
            <a:stretch>
              <a:fillRect/>
            </a:stretch>
          </p:blipFill>
          <p:spPr>
            <a:xfrm>
              <a:off x="6066787" y="5145513"/>
              <a:ext cx="418855" cy="287735"/>
            </a:xfrm>
            <a:prstGeom prst="rect">
              <a:avLst/>
            </a:prstGeom>
          </p:spPr>
        </p:pic>
      </p:grpSp>
      <p:cxnSp>
        <p:nvCxnSpPr>
          <p:cNvPr id="126" name="直線コネクタ 125">
            <a:extLst>
              <a:ext uri="{FF2B5EF4-FFF2-40B4-BE49-F238E27FC236}">
                <a16:creationId xmlns:a16="http://schemas.microsoft.com/office/drawing/2014/main" id="{5DC3396B-F45D-A69D-2841-1578820CA0F5}"/>
              </a:ext>
            </a:extLst>
          </p:cNvPr>
          <p:cNvCxnSpPr>
            <a:cxnSpLocks/>
          </p:cNvCxnSpPr>
          <p:nvPr/>
        </p:nvCxnSpPr>
        <p:spPr>
          <a:xfrm>
            <a:off x="7560295" y="4383467"/>
            <a:ext cx="0" cy="4713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4B600582-64D1-75A1-7149-D56E8463E178}"/>
              </a:ext>
            </a:extLst>
          </p:cNvPr>
          <p:cNvCxnSpPr>
            <a:cxnSpLocks/>
          </p:cNvCxnSpPr>
          <p:nvPr/>
        </p:nvCxnSpPr>
        <p:spPr>
          <a:xfrm>
            <a:off x="9060728" y="4366185"/>
            <a:ext cx="0" cy="4713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7" name="テキスト プレースホルダー 5">
            <a:extLst>
              <a:ext uri="{FF2B5EF4-FFF2-40B4-BE49-F238E27FC236}">
                <a16:creationId xmlns:a16="http://schemas.microsoft.com/office/drawing/2014/main" id="{3ADFFCE5-7B27-C161-5630-813FA6634198}"/>
              </a:ext>
            </a:extLst>
          </p:cNvPr>
          <p:cNvSpPr>
            <a:spLocks noGrp="1"/>
          </p:cNvSpPr>
          <p:nvPr>
            <p:ph type="body" sz="quarter" idx="13"/>
          </p:nvPr>
        </p:nvSpPr>
        <p:spPr>
          <a:xfrm>
            <a:off x="0" y="839628"/>
            <a:ext cx="12192000" cy="726096"/>
          </a:xfrm>
        </p:spPr>
        <p:txBody>
          <a:bodyPr/>
          <a:lstStyle/>
          <a:p>
            <a:r>
              <a:rPr kumimoji="1" lang="en-US" altLang="ja-JP" dirty="0"/>
              <a:t>LANSCOPE </a:t>
            </a:r>
            <a:r>
              <a:rPr kumimoji="1" lang="ja-JP" altLang="en-US" dirty="0"/>
              <a:t>サイバープロテクション </a:t>
            </a:r>
            <a:r>
              <a:rPr kumimoji="1" lang="en-US" altLang="ja-JP" dirty="0"/>
              <a:t>powered by Deep Instinct </a:t>
            </a:r>
            <a:r>
              <a:rPr kumimoji="1" lang="ja-JP" altLang="en-US" dirty="0"/>
              <a:t>を</a:t>
            </a:r>
            <a:endParaRPr kumimoji="1" lang="en-US" altLang="ja-JP" dirty="0"/>
          </a:p>
          <a:p>
            <a:r>
              <a:rPr kumimoji="1" lang="ja-JP" altLang="en-US" dirty="0"/>
              <a:t>購入することでエンドポイントマネージャー クラウド版との連携が可能</a:t>
            </a:r>
            <a:endParaRPr kumimoji="1" lang="en-US" altLang="ja-JP" dirty="0"/>
          </a:p>
        </p:txBody>
      </p:sp>
      <p:sp>
        <p:nvSpPr>
          <p:cNvPr id="139" name="テキスト ボックス 138">
            <a:extLst>
              <a:ext uri="{FF2B5EF4-FFF2-40B4-BE49-F238E27FC236}">
                <a16:creationId xmlns:a16="http://schemas.microsoft.com/office/drawing/2014/main" id="{553BC56D-8A71-C9D0-2F58-DF155E05E480}"/>
              </a:ext>
            </a:extLst>
          </p:cNvPr>
          <p:cNvSpPr txBox="1"/>
          <p:nvPr/>
        </p:nvSpPr>
        <p:spPr>
          <a:xfrm>
            <a:off x="8958601" y="3655331"/>
            <a:ext cx="2372415" cy="526298"/>
          </a:xfrm>
          <a:prstGeom prst="rect">
            <a:avLst/>
          </a:prstGeom>
          <a:solidFill>
            <a:srgbClr val="C00000"/>
          </a:solidFill>
        </p:spPr>
        <p:txBody>
          <a:bodyPr wrap="square" rtlCol="0">
            <a:spAutoFit/>
          </a:bodyPr>
          <a:lstStyle/>
          <a:p>
            <a:pPr algn="ctr">
              <a:lnSpc>
                <a:spcPct val="120000"/>
              </a:lnSpc>
            </a:pPr>
            <a:r>
              <a:rPr kumimoji="1" lang="en-US" altLang="ja-JP" sz="1200" b="1" dirty="0">
                <a:solidFill>
                  <a:schemeClr val="bg1"/>
                </a:solidFill>
                <a:latin typeface="メイリオ" panose="020B0604030504040204" pitchFamily="50" charset="-128"/>
                <a:ea typeface="メイリオ" panose="020B0604030504040204" pitchFamily="50" charset="-128"/>
              </a:rPr>
              <a:t>Windows </a:t>
            </a:r>
            <a:r>
              <a:rPr kumimoji="1" lang="ja-JP" altLang="en-US" sz="1200" b="1" dirty="0">
                <a:solidFill>
                  <a:schemeClr val="bg1"/>
                </a:solidFill>
                <a:latin typeface="メイリオ" panose="020B0604030504040204" pitchFamily="50" charset="-128"/>
                <a:ea typeface="メイリオ" panose="020B0604030504040204" pitchFamily="50" charset="-128"/>
              </a:rPr>
              <a:t>操作ログから</a:t>
            </a:r>
            <a:endParaRPr kumimoji="1" lang="en-US" altLang="ja-JP" sz="1200" b="1" dirty="0">
              <a:solidFill>
                <a:schemeClr val="bg1"/>
              </a:solidFill>
              <a:latin typeface="メイリオ" panose="020B0604030504040204" pitchFamily="50" charset="-128"/>
              <a:ea typeface="メイリオ" panose="020B0604030504040204" pitchFamily="50" charset="-128"/>
            </a:endParaRPr>
          </a:p>
          <a:p>
            <a:pPr algn="ctr">
              <a:lnSpc>
                <a:spcPct val="120000"/>
              </a:lnSpc>
            </a:pPr>
            <a:r>
              <a:rPr kumimoji="1" lang="ja-JP" altLang="en-US" sz="1200" b="1" dirty="0">
                <a:solidFill>
                  <a:schemeClr val="bg1"/>
                </a:solidFill>
                <a:latin typeface="メイリオ" panose="020B0604030504040204" pitchFamily="50" charset="-128"/>
                <a:ea typeface="メイリオ" panose="020B0604030504040204" pitchFamily="50" charset="-128"/>
              </a:rPr>
              <a:t>マルウェアの流入原因を確認</a:t>
            </a:r>
          </a:p>
        </p:txBody>
      </p:sp>
      <p:grpSp>
        <p:nvGrpSpPr>
          <p:cNvPr id="148" name="グループ化 147">
            <a:extLst>
              <a:ext uri="{FF2B5EF4-FFF2-40B4-BE49-F238E27FC236}">
                <a16:creationId xmlns:a16="http://schemas.microsoft.com/office/drawing/2014/main" id="{D2B0160D-DDC4-C020-B7CF-24585519BEB8}"/>
              </a:ext>
            </a:extLst>
          </p:cNvPr>
          <p:cNvGrpSpPr/>
          <p:nvPr/>
        </p:nvGrpSpPr>
        <p:grpSpPr>
          <a:xfrm>
            <a:off x="1132785" y="4721265"/>
            <a:ext cx="1065183" cy="1278282"/>
            <a:chOff x="1264763" y="4721265"/>
            <a:chExt cx="1065183" cy="1278282"/>
          </a:xfrm>
        </p:grpSpPr>
        <p:pic>
          <p:nvPicPr>
            <p:cNvPr id="149" name="図 148" descr="アイコン&#10;&#10;自動的に生成された説明">
              <a:extLst>
                <a:ext uri="{FF2B5EF4-FFF2-40B4-BE49-F238E27FC236}">
                  <a16:creationId xmlns:a16="http://schemas.microsoft.com/office/drawing/2014/main" id="{85991CC0-ADEE-1586-D156-989AF01898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64763" y="4721265"/>
              <a:ext cx="1065183" cy="1065183"/>
            </a:xfrm>
            <a:prstGeom prst="rect">
              <a:avLst/>
            </a:prstGeom>
          </p:spPr>
        </p:pic>
        <p:grpSp>
          <p:nvGrpSpPr>
            <p:cNvPr id="150" name="グループ化 149">
              <a:extLst>
                <a:ext uri="{FF2B5EF4-FFF2-40B4-BE49-F238E27FC236}">
                  <a16:creationId xmlns:a16="http://schemas.microsoft.com/office/drawing/2014/main" id="{B9FCEFDB-2183-6C0C-CEB0-BD8691BE2C10}"/>
                </a:ext>
              </a:extLst>
            </p:cNvPr>
            <p:cNvGrpSpPr/>
            <p:nvPr/>
          </p:nvGrpSpPr>
          <p:grpSpPr>
            <a:xfrm>
              <a:off x="1619843" y="5074432"/>
              <a:ext cx="307075" cy="307075"/>
              <a:chOff x="4033515" y="4540696"/>
              <a:chExt cx="537202" cy="537202"/>
            </a:xfrm>
          </p:grpSpPr>
          <p:sp>
            <p:nvSpPr>
              <p:cNvPr id="152" name="楕円 151">
                <a:extLst>
                  <a:ext uri="{FF2B5EF4-FFF2-40B4-BE49-F238E27FC236}">
                    <a16:creationId xmlns:a16="http://schemas.microsoft.com/office/drawing/2014/main" id="{8C6A70F6-C88F-D582-C2E8-DC3739D047AA}"/>
                  </a:ext>
                </a:extLst>
              </p:cNvPr>
              <p:cNvSpPr/>
              <p:nvPr/>
            </p:nvSpPr>
            <p:spPr>
              <a:xfrm>
                <a:off x="4033515"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3" name="Picture 72">
                <a:extLst>
                  <a:ext uri="{FF2B5EF4-FFF2-40B4-BE49-F238E27FC236}">
                    <a16:creationId xmlns:a16="http://schemas.microsoft.com/office/drawing/2014/main" id="{60CD6167-9201-6C87-C965-162C2D0BCF0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78571" y="4672527"/>
                <a:ext cx="447079" cy="270455"/>
              </a:xfrm>
              <a:prstGeom prst="rect">
                <a:avLst/>
              </a:prstGeom>
            </p:spPr>
          </p:pic>
        </p:grpSp>
        <p:sp>
          <p:nvSpPr>
            <p:cNvPr id="151" name="TextBox 93">
              <a:extLst>
                <a:ext uri="{FF2B5EF4-FFF2-40B4-BE49-F238E27FC236}">
                  <a16:creationId xmlns:a16="http://schemas.microsoft.com/office/drawing/2014/main" id="{2A77F13D-B44D-BA1E-550A-23B54185850C}"/>
                </a:ext>
              </a:extLst>
            </p:cNvPr>
            <p:cNvSpPr txBox="1"/>
            <p:nvPr/>
          </p:nvSpPr>
          <p:spPr>
            <a:xfrm>
              <a:off x="1346462" y="5722548"/>
              <a:ext cx="958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業務</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PC</a:t>
              </a:r>
              <a:endParaRPr kumimoji="0" lang="en-US" sz="12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grpSp>
      <p:grpSp>
        <p:nvGrpSpPr>
          <p:cNvPr id="154" name="グループ化 153">
            <a:extLst>
              <a:ext uri="{FF2B5EF4-FFF2-40B4-BE49-F238E27FC236}">
                <a16:creationId xmlns:a16="http://schemas.microsoft.com/office/drawing/2014/main" id="{6737B2C4-8FA1-291E-312A-618F3C9A12B1}"/>
              </a:ext>
            </a:extLst>
          </p:cNvPr>
          <p:cNvGrpSpPr/>
          <p:nvPr/>
        </p:nvGrpSpPr>
        <p:grpSpPr>
          <a:xfrm>
            <a:off x="3104559" y="4703982"/>
            <a:ext cx="1065183" cy="1278282"/>
            <a:chOff x="1264763" y="4721265"/>
            <a:chExt cx="1065183" cy="1278282"/>
          </a:xfrm>
        </p:grpSpPr>
        <p:pic>
          <p:nvPicPr>
            <p:cNvPr id="155" name="図 154" descr="アイコン&#10;&#10;自動的に生成された説明">
              <a:extLst>
                <a:ext uri="{FF2B5EF4-FFF2-40B4-BE49-F238E27FC236}">
                  <a16:creationId xmlns:a16="http://schemas.microsoft.com/office/drawing/2014/main" id="{82342671-4F85-E26A-3132-6DC3FD201C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64763" y="4721265"/>
              <a:ext cx="1065183" cy="1065183"/>
            </a:xfrm>
            <a:prstGeom prst="rect">
              <a:avLst/>
            </a:prstGeom>
          </p:spPr>
        </p:pic>
        <p:grpSp>
          <p:nvGrpSpPr>
            <p:cNvPr id="156" name="グループ化 155">
              <a:extLst>
                <a:ext uri="{FF2B5EF4-FFF2-40B4-BE49-F238E27FC236}">
                  <a16:creationId xmlns:a16="http://schemas.microsoft.com/office/drawing/2014/main" id="{0D59BDB0-AD13-4DE8-C35C-FB55BD614AFC}"/>
                </a:ext>
              </a:extLst>
            </p:cNvPr>
            <p:cNvGrpSpPr/>
            <p:nvPr/>
          </p:nvGrpSpPr>
          <p:grpSpPr>
            <a:xfrm>
              <a:off x="1619843" y="5074432"/>
              <a:ext cx="307075" cy="307075"/>
              <a:chOff x="4033515" y="4540696"/>
              <a:chExt cx="537202" cy="537202"/>
            </a:xfrm>
          </p:grpSpPr>
          <p:sp>
            <p:nvSpPr>
              <p:cNvPr id="158" name="楕円 157">
                <a:extLst>
                  <a:ext uri="{FF2B5EF4-FFF2-40B4-BE49-F238E27FC236}">
                    <a16:creationId xmlns:a16="http://schemas.microsoft.com/office/drawing/2014/main" id="{A73D526C-437C-65AF-79A0-C090B57B64A7}"/>
                  </a:ext>
                </a:extLst>
              </p:cNvPr>
              <p:cNvSpPr/>
              <p:nvPr/>
            </p:nvSpPr>
            <p:spPr>
              <a:xfrm>
                <a:off x="4033515" y="4540696"/>
                <a:ext cx="537202" cy="537202"/>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9" name="Picture 72">
                <a:extLst>
                  <a:ext uri="{FF2B5EF4-FFF2-40B4-BE49-F238E27FC236}">
                    <a16:creationId xmlns:a16="http://schemas.microsoft.com/office/drawing/2014/main" id="{A8AB23E1-0853-E2D4-FDE9-A529AFE804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78571" y="4672527"/>
                <a:ext cx="447079" cy="270455"/>
              </a:xfrm>
              <a:prstGeom prst="rect">
                <a:avLst/>
              </a:prstGeom>
            </p:spPr>
          </p:pic>
        </p:grpSp>
        <p:sp>
          <p:nvSpPr>
            <p:cNvPr id="157" name="TextBox 93">
              <a:extLst>
                <a:ext uri="{FF2B5EF4-FFF2-40B4-BE49-F238E27FC236}">
                  <a16:creationId xmlns:a16="http://schemas.microsoft.com/office/drawing/2014/main" id="{1F9EB86A-C54F-EBD1-E636-3ECE5E49A2B0}"/>
                </a:ext>
              </a:extLst>
            </p:cNvPr>
            <p:cNvSpPr txBox="1"/>
            <p:nvPr/>
          </p:nvSpPr>
          <p:spPr>
            <a:xfrm>
              <a:off x="1346462" y="5722548"/>
              <a:ext cx="95829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業務</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PC</a:t>
              </a:r>
              <a:endParaRPr kumimoji="0" lang="en-US" sz="12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grpSp>
      <p:pic>
        <p:nvPicPr>
          <p:cNvPr id="166" name="グラフィックス 165" descr="雲 枠線">
            <a:extLst>
              <a:ext uri="{FF2B5EF4-FFF2-40B4-BE49-F238E27FC236}">
                <a16:creationId xmlns:a16="http://schemas.microsoft.com/office/drawing/2014/main" id="{1E5C7485-20A8-DCB5-DA44-A8839A106D7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48817" y="2366127"/>
            <a:ext cx="1619389" cy="1619389"/>
          </a:xfrm>
          <a:prstGeom prst="rect">
            <a:avLst/>
          </a:prstGeom>
        </p:spPr>
      </p:pic>
      <p:pic>
        <p:nvPicPr>
          <p:cNvPr id="167" name="図 166">
            <a:extLst>
              <a:ext uri="{FF2B5EF4-FFF2-40B4-BE49-F238E27FC236}">
                <a16:creationId xmlns:a16="http://schemas.microsoft.com/office/drawing/2014/main" id="{D29DD2DE-E771-141C-8C48-2F0DF195C37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689674" y="3033561"/>
            <a:ext cx="869424" cy="416649"/>
          </a:xfrm>
          <a:prstGeom prst="rect">
            <a:avLst/>
          </a:prstGeom>
        </p:spPr>
      </p:pic>
      <p:cxnSp>
        <p:nvCxnSpPr>
          <p:cNvPr id="172" name="直線コネクタ 171">
            <a:extLst>
              <a:ext uri="{FF2B5EF4-FFF2-40B4-BE49-F238E27FC236}">
                <a16:creationId xmlns:a16="http://schemas.microsoft.com/office/drawing/2014/main" id="{7163245F-9E99-DACE-9164-8DA786D7411C}"/>
              </a:ext>
            </a:extLst>
          </p:cNvPr>
          <p:cNvCxnSpPr>
            <a:cxnSpLocks/>
          </p:cNvCxnSpPr>
          <p:nvPr/>
        </p:nvCxnSpPr>
        <p:spPr>
          <a:xfrm>
            <a:off x="8163609" y="3355942"/>
            <a:ext cx="0" cy="9898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直線矢印コネクタ 173">
            <a:extLst>
              <a:ext uri="{FF2B5EF4-FFF2-40B4-BE49-F238E27FC236}">
                <a16:creationId xmlns:a16="http://schemas.microsoft.com/office/drawing/2014/main" id="{5489E073-0823-1A03-4D88-28F73200C144}"/>
              </a:ext>
            </a:extLst>
          </p:cNvPr>
          <p:cNvCxnSpPr/>
          <p:nvPr/>
        </p:nvCxnSpPr>
        <p:spPr>
          <a:xfrm>
            <a:off x="8163612" y="3346515"/>
            <a:ext cx="1206631"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線矢印コネクタ 183">
            <a:extLst>
              <a:ext uri="{FF2B5EF4-FFF2-40B4-BE49-F238E27FC236}">
                <a16:creationId xmlns:a16="http://schemas.microsoft.com/office/drawing/2014/main" id="{3FBB6964-E515-C414-D247-C7CB2513DE0D}"/>
              </a:ext>
            </a:extLst>
          </p:cNvPr>
          <p:cNvCxnSpPr/>
          <p:nvPr/>
        </p:nvCxnSpPr>
        <p:spPr>
          <a:xfrm>
            <a:off x="7927942" y="3365369"/>
            <a:ext cx="0" cy="989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直線矢印コネクタ 184">
            <a:extLst>
              <a:ext uri="{FF2B5EF4-FFF2-40B4-BE49-F238E27FC236}">
                <a16:creationId xmlns:a16="http://schemas.microsoft.com/office/drawing/2014/main" id="{C66D14D9-7433-D714-A5D6-1B3A3213DA75}"/>
              </a:ext>
            </a:extLst>
          </p:cNvPr>
          <p:cNvCxnSpPr>
            <a:cxnSpLocks/>
          </p:cNvCxnSpPr>
          <p:nvPr/>
        </p:nvCxnSpPr>
        <p:spPr>
          <a:xfrm flipH="1">
            <a:off x="6721310" y="3366940"/>
            <a:ext cx="11972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0" name="テキスト ボックス 189">
            <a:extLst>
              <a:ext uri="{FF2B5EF4-FFF2-40B4-BE49-F238E27FC236}">
                <a16:creationId xmlns:a16="http://schemas.microsoft.com/office/drawing/2014/main" id="{C6D64E99-9BE3-4FD7-CD89-486B794638C7}"/>
              </a:ext>
            </a:extLst>
          </p:cNvPr>
          <p:cNvSpPr txBox="1"/>
          <p:nvPr/>
        </p:nvSpPr>
        <p:spPr>
          <a:xfrm>
            <a:off x="5186308" y="3844278"/>
            <a:ext cx="2026766" cy="276999"/>
          </a:xfrm>
          <a:prstGeom prst="rect">
            <a:avLst/>
          </a:prstGeom>
          <a:solidFill>
            <a:schemeClr val="accent1">
              <a:lumMod val="75000"/>
            </a:schemeClr>
          </a:solidFill>
        </p:spPr>
        <p:txBody>
          <a:bodyPr wrap="square" rtlCol="0">
            <a:spAutoFit/>
          </a:bodyPr>
          <a:lstStyle/>
          <a:p>
            <a:pPr algn="ctr"/>
            <a:r>
              <a:rPr kumimoji="1" lang="ja-JP" altLang="en-US" sz="1200" dirty="0">
                <a:solidFill>
                  <a:schemeClr val="bg1"/>
                </a:solidFill>
                <a:latin typeface="メイリオ" panose="020B0604030504040204" pitchFamily="50" charset="-128"/>
                <a:ea typeface="メイリオ" panose="020B0604030504040204" pitchFamily="50" charset="-128"/>
              </a:rPr>
              <a:t>マルウェア検知・自動隔離</a:t>
            </a:r>
          </a:p>
        </p:txBody>
      </p:sp>
      <p:sp>
        <p:nvSpPr>
          <p:cNvPr id="192" name="テキスト ボックス 191">
            <a:extLst>
              <a:ext uri="{FF2B5EF4-FFF2-40B4-BE49-F238E27FC236}">
                <a16:creationId xmlns:a16="http://schemas.microsoft.com/office/drawing/2014/main" id="{8A6A7815-FB71-879D-F40A-62F785FB4B07}"/>
              </a:ext>
            </a:extLst>
          </p:cNvPr>
          <p:cNvSpPr txBox="1"/>
          <p:nvPr/>
        </p:nvSpPr>
        <p:spPr>
          <a:xfrm>
            <a:off x="9484936" y="2207444"/>
            <a:ext cx="2119459" cy="307777"/>
          </a:xfrm>
          <a:prstGeom prst="rect">
            <a:avLst/>
          </a:prstGeom>
          <a:noFill/>
        </p:spPr>
        <p:txBody>
          <a:bodyPr wrap="square" rtlCol="0">
            <a:spAutoFit/>
          </a:bodyPr>
          <a:lstStyle/>
          <a:p>
            <a:r>
              <a:rPr kumimoji="1"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50" b="1" dirty="0">
                <a:solidFill>
                  <a:schemeClr val="tx1">
                    <a:lumMod val="75000"/>
                    <a:lumOff val="25000"/>
                  </a:schemeClr>
                </a:solidFill>
                <a:latin typeface="メイリオ" panose="020B0604030504040204" pitchFamily="50" charset="-128"/>
                <a:ea typeface="メイリオ" panose="020B0604030504040204" pitchFamily="50" charset="-128"/>
              </a:rPr>
              <a:t>※ MOTEX </a:t>
            </a:r>
            <a:r>
              <a:rPr kumimoji="1" lang="ja-JP" altLang="en-US" sz="1050" b="1" dirty="0">
                <a:solidFill>
                  <a:schemeClr val="tx1">
                    <a:lumMod val="75000"/>
                    <a:lumOff val="25000"/>
                  </a:schemeClr>
                </a:solidFill>
                <a:latin typeface="メイリオ" panose="020B0604030504040204" pitchFamily="50" charset="-128"/>
                <a:ea typeface="メイリオ" panose="020B0604030504040204" pitchFamily="50" charset="-128"/>
              </a:rPr>
              <a:t>が提供）</a:t>
            </a:r>
            <a:endParaRPr kumimoji="1"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4" name="テキスト ボックス 193">
            <a:extLst>
              <a:ext uri="{FF2B5EF4-FFF2-40B4-BE49-F238E27FC236}">
                <a16:creationId xmlns:a16="http://schemas.microsoft.com/office/drawing/2014/main" id="{AD04D82B-17EB-B5D3-3669-B875F9F79A40}"/>
              </a:ext>
            </a:extLst>
          </p:cNvPr>
          <p:cNvSpPr txBox="1"/>
          <p:nvPr/>
        </p:nvSpPr>
        <p:spPr>
          <a:xfrm>
            <a:off x="3029146" y="2548380"/>
            <a:ext cx="2296997" cy="276999"/>
          </a:xfrm>
          <a:prstGeom prst="rect">
            <a:avLst/>
          </a:prstGeom>
          <a:noFill/>
        </p:spPr>
        <p:txBody>
          <a:bodyPr wrap="square" rtlCol="0">
            <a:spAutoFit/>
          </a:bodyPr>
          <a:lstStyle/>
          <a:p>
            <a:r>
              <a:rPr kumimoji="1"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9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他ベンダー様が提供）</a:t>
            </a:r>
            <a:endParaRPr kumimoji="1" lang="en-US" altLang="ja-JP" sz="9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9862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C8394C2-2EAA-32FF-34C1-308CA3196ACB}"/>
              </a:ext>
            </a:extLst>
          </p:cNvPr>
          <p:cNvSpPr>
            <a:spLocks noGrp="1"/>
          </p:cNvSpPr>
          <p:nvPr>
            <p:ph type="body" sz="quarter" idx="11"/>
          </p:nvPr>
        </p:nvSpPr>
        <p:spPr>
          <a:xfrm>
            <a:off x="413589" y="212584"/>
            <a:ext cx="11074573" cy="372410"/>
          </a:xfrm>
        </p:spPr>
        <p:txBody>
          <a:bodyPr/>
          <a:lstStyle/>
          <a:p>
            <a:r>
              <a:rPr kumimoji="1" lang="en-US" altLang="ja-JP"/>
              <a:t>Deep Instinct </a:t>
            </a:r>
            <a:r>
              <a:rPr lang="ja-JP" altLang="en-US"/>
              <a:t> </a:t>
            </a:r>
            <a:r>
              <a:rPr kumimoji="1" lang="en-US" altLang="ja-JP"/>
              <a:t>× LANSCOPE </a:t>
            </a:r>
            <a:r>
              <a:rPr kumimoji="1" lang="ja-JP" altLang="en-US"/>
              <a:t>エンドポイントマネージャー クラウド版</a:t>
            </a:r>
            <a:r>
              <a:rPr lang="ja-JP" altLang="en-US"/>
              <a:t>の</a:t>
            </a:r>
            <a:r>
              <a:rPr kumimoji="1" lang="ja-JP" altLang="en-US"/>
              <a:t>連携</a:t>
            </a:r>
          </a:p>
        </p:txBody>
      </p:sp>
      <p:pic>
        <p:nvPicPr>
          <p:cNvPr id="6" name="図 5">
            <a:extLst>
              <a:ext uri="{FF2B5EF4-FFF2-40B4-BE49-F238E27FC236}">
                <a16:creationId xmlns:a16="http://schemas.microsoft.com/office/drawing/2014/main" id="{3C4F26DE-71CA-CBB1-0CD1-81BC5EE191E0}"/>
              </a:ext>
            </a:extLst>
          </p:cNvPr>
          <p:cNvPicPr>
            <a:picLocks noChangeAspect="1"/>
          </p:cNvPicPr>
          <p:nvPr/>
        </p:nvPicPr>
        <p:blipFill>
          <a:blip r:embed="rId2"/>
          <a:stretch>
            <a:fillRect/>
          </a:stretch>
        </p:blipFill>
        <p:spPr>
          <a:xfrm>
            <a:off x="579121" y="1809945"/>
            <a:ext cx="7944006" cy="4392892"/>
          </a:xfrm>
          <a:prstGeom prst="rect">
            <a:avLst/>
          </a:prstGeom>
          <a:ln>
            <a:solidFill>
              <a:schemeClr val="tx1">
                <a:lumMod val="75000"/>
                <a:lumOff val="25000"/>
              </a:schemeClr>
            </a:solidFill>
          </a:ln>
        </p:spPr>
      </p:pic>
      <p:sp>
        <p:nvSpPr>
          <p:cNvPr id="7" name="テキスト プレースホルダー 3">
            <a:extLst>
              <a:ext uri="{FF2B5EF4-FFF2-40B4-BE49-F238E27FC236}">
                <a16:creationId xmlns:a16="http://schemas.microsoft.com/office/drawing/2014/main" id="{E254D87C-43AC-D766-4702-3353C2329B30}"/>
              </a:ext>
            </a:extLst>
          </p:cNvPr>
          <p:cNvSpPr txBox="1">
            <a:spLocks/>
          </p:cNvSpPr>
          <p:nvPr/>
        </p:nvSpPr>
        <p:spPr>
          <a:xfrm>
            <a:off x="0" y="832032"/>
            <a:ext cx="12192000" cy="840230"/>
          </a:xfrm>
          <a:prstGeom prst="rect">
            <a:avLst/>
          </a:prstGeom>
        </p:spPr>
        <p:txBody>
          <a:bodyPr wrap="square" lIns="91440" tIns="45720" rIns="91440" bIns="45720"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8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latin typeface="メイリオ"/>
                <a:ea typeface="メイリオ"/>
              </a:rPr>
              <a:t>LANSCOPE </a:t>
            </a:r>
            <a:r>
              <a:rPr lang="ja-JP" altLang="en-US">
                <a:latin typeface="メイリオ"/>
                <a:ea typeface="メイリオ"/>
              </a:rPr>
              <a:t>エンドポイントマネージャー クラウド版の管理画面から</a:t>
            </a:r>
            <a:endParaRPr lang="en-US" altLang="ja-JP">
              <a:latin typeface="メイリオ"/>
              <a:ea typeface="メイリオ"/>
            </a:endParaRPr>
          </a:p>
          <a:p>
            <a:r>
              <a:rPr lang="ja-JP" altLang="en-US">
                <a:latin typeface="メイリオ"/>
                <a:ea typeface="メイリオ"/>
              </a:rPr>
              <a:t>ログを検索すると「添付ファイルの開封」が流入原因だと判明</a:t>
            </a:r>
            <a:r>
              <a:rPr lang="en-US" altLang="ja-JP" sz="1050">
                <a:latin typeface="メイリオ"/>
                <a:ea typeface="メイリオ"/>
              </a:rPr>
              <a:t>※</a:t>
            </a:r>
            <a:endParaRPr lang="en-US" altLang="ja-JP">
              <a:latin typeface="メイリオ"/>
              <a:ea typeface="メイリオ"/>
            </a:endParaRPr>
          </a:p>
        </p:txBody>
      </p:sp>
      <p:sp>
        <p:nvSpPr>
          <p:cNvPr id="8" name="テキスト ボックス 7">
            <a:extLst>
              <a:ext uri="{FF2B5EF4-FFF2-40B4-BE49-F238E27FC236}">
                <a16:creationId xmlns:a16="http://schemas.microsoft.com/office/drawing/2014/main" id="{62B81329-2B21-BEF2-6A06-4BC684518676}"/>
              </a:ext>
            </a:extLst>
          </p:cNvPr>
          <p:cNvSpPr txBox="1"/>
          <p:nvPr/>
        </p:nvSpPr>
        <p:spPr>
          <a:xfrm>
            <a:off x="9181706" y="2309571"/>
            <a:ext cx="3198831" cy="2031325"/>
          </a:xfrm>
          <a:prstGeom prst="rect">
            <a:avLst/>
          </a:prstGeom>
          <a:noFill/>
        </p:spPr>
        <p:txBody>
          <a:bodyPr wrap="square" rtlCol="0">
            <a:spAutoFit/>
          </a:bodyPr>
          <a:lstStyle/>
          <a:p>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Outlook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を起動</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メールを開封</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添付ファイルの </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Excel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を起動</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「見積書</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.xlsx</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」が画面表示</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Deep Instinct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で検知</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AutoShape 3">
            <a:extLst>
              <a:ext uri="{FF2B5EF4-FFF2-40B4-BE49-F238E27FC236}">
                <a16:creationId xmlns:a16="http://schemas.microsoft.com/office/drawing/2014/main" id="{84790E46-DA75-7A1E-C771-F4BC5158C7DC}"/>
              </a:ext>
            </a:extLst>
          </p:cNvPr>
          <p:cNvSpPr>
            <a:spLocks noChangeArrowheads="1"/>
          </p:cNvSpPr>
          <p:nvPr/>
        </p:nvSpPr>
        <p:spPr bwMode="auto">
          <a:xfrm>
            <a:off x="8804750" y="1790014"/>
            <a:ext cx="2962186" cy="368010"/>
          </a:xfrm>
          <a:prstGeom prst="roundRect">
            <a:avLst>
              <a:gd name="adj" fmla="val 8397"/>
            </a:avLst>
          </a:prstGeom>
          <a:solidFill>
            <a:schemeClr val="accent1">
              <a:alpha val="87000"/>
            </a:schemeClr>
          </a:solidFill>
          <a:ln>
            <a:noFill/>
          </a:ln>
          <a:effectLst/>
        </p:spPr>
        <p:txBody>
          <a:bodyPr wrap="square" lIns="108000" tIns="108000" rIns="108000" bIns="72000" anchor="ctr" anchorCtr="0">
            <a:spAutoFit/>
          </a:bodyPr>
          <a:lstStyle/>
          <a:p>
            <a:pPr algn="ctr"/>
            <a:r>
              <a:rPr lang="ja-JP" altLang="en-US" sz="11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流入原因の操作ログ</a:t>
            </a:r>
            <a:endParaRPr lang="en-US" altLang="ja-JP" sz="11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四角形: 角を丸くする 9">
            <a:extLst>
              <a:ext uri="{FF2B5EF4-FFF2-40B4-BE49-F238E27FC236}">
                <a16:creationId xmlns:a16="http://schemas.microsoft.com/office/drawing/2014/main" id="{89FFD595-4582-1AEA-E5CB-C7B2A331E4C1}"/>
              </a:ext>
            </a:extLst>
          </p:cNvPr>
          <p:cNvSpPr/>
          <p:nvPr/>
        </p:nvSpPr>
        <p:spPr>
          <a:xfrm>
            <a:off x="8913270" y="2341480"/>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a:latin typeface="メイリオ" panose="020B0604030504040204" pitchFamily="50" charset="-128"/>
                <a:ea typeface="メイリオ" panose="020B0604030504040204" pitchFamily="50" charset="-128"/>
                <a:cs typeface="メイリオ" panose="020B0604030504040204" pitchFamily="50" charset="-128"/>
              </a:rPr>
              <a:t>１</a:t>
            </a:r>
          </a:p>
        </p:txBody>
      </p:sp>
      <p:sp>
        <p:nvSpPr>
          <p:cNvPr id="11" name="四角形: 角を丸くする 10">
            <a:extLst>
              <a:ext uri="{FF2B5EF4-FFF2-40B4-BE49-F238E27FC236}">
                <a16:creationId xmlns:a16="http://schemas.microsoft.com/office/drawing/2014/main" id="{AB4ED210-A4FC-3878-F9AF-B93F28341B76}"/>
              </a:ext>
            </a:extLst>
          </p:cNvPr>
          <p:cNvSpPr/>
          <p:nvPr/>
        </p:nvSpPr>
        <p:spPr>
          <a:xfrm>
            <a:off x="8913270" y="2766925"/>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四角形: 角を丸くする 11">
            <a:extLst>
              <a:ext uri="{FF2B5EF4-FFF2-40B4-BE49-F238E27FC236}">
                <a16:creationId xmlns:a16="http://schemas.microsoft.com/office/drawing/2014/main" id="{7A0F61CB-1158-3068-29C5-95FA8759D402}"/>
              </a:ext>
            </a:extLst>
          </p:cNvPr>
          <p:cNvSpPr/>
          <p:nvPr/>
        </p:nvSpPr>
        <p:spPr>
          <a:xfrm>
            <a:off x="8913270" y="3201603"/>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四角形: 角を丸くする 12">
            <a:extLst>
              <a:ext uri="{FF2B5EF4-FFF2-40B4-BE49-F238E27FC236}">
                <a16:creationId xmlns:a16="http://schemas.microsoft.com/office/drawing/2014/main" id="{3232F00E-0D5D-CDD3-1195-83112F6AFFC8}"/>
              </a:ext>
            </a:extLst>
          </p:cNvPr>
          <p:cNvSpPr/>
          <p:nvPr/>
        </p:nvSpPr>
        <p:spPr>
          <a:xfrm>
            <a:off x="8913270" y="3617621"/>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4</a:t>
            </a:r>
            <a:endParaRPr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四角形: 角を丸くする 13">
            <a:extLst>
              <a:ext uri="{FF2B5EF4-FFF2-40B4-BE49-F238E27FC236}">
                <a16:creationId xmlns:a16="http://schemas.microsoft.com/office/drawing/2014/main" id="{BE597C7A-37F2-8D92-FBFD-799CD3F4B5CE}"/>
              </a:ext>
            </a:extLst>
          </p:cNvPr>
          <p:cNvSpPr/>
          <p:nvPr/>
        </p:nvSpPr>
        <p:spPr>
          <a:xfrm>
            <a:off x="8913270" y="4043066"/>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5</a:t>
            </a:r>
            <a:endParaRPr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 14">
            <a:extLst>
              <a:ext uri="{FF2B5EF4-FFF2-40B4-BE49-F238E27FC236}">
                <a16:creationId xmlns:a16="http://schemas.microsoft.com/office/drawing/2014/main" id="{C0FC988D-F26F-D956-4F9A-5F1D9111B203}"/>
              </a:ext>
            </a:extLst>
          </p:cNvPr>
          <p:cNvPicPr>
            <a:picLocks noChangeAspect="1"/>
          </p:cNvPicPr>
          <p:nvPr/>
        </p:nvPicPr>
        <p:blipFill>
          <a:blip r:embed="rId3"/>
          <a:stretch>
            <a:fillRect/>
          </a:stretch>
        </p:blipFill>
        <p:spPr>
          <a:xfrm flipH="1">
            <a:off x="8951091" y="5169446"/>
            <a:ext cx="465422" cy="1033391"/>
          </a:xfrm>
          <a:prstGeom prst="rect">
            <a:avLst/>
          </a:prstGeom>
        </p:spPr>
      </p:pic>
      <p:sp>
        <p:nvSpPr>
          <p:cNvPr id="16" name="円形吹き出し 20">
            <a:extLst>
              <a:ext uri="{FF2B5EF4-FFF2-40B4-BE49-F238E27FC236}">
                <a16:creationId xmlns:a16="http://schemas.microsoft.com/office/drawing/2014/main" id="{93D1BE3B-3400-8B4E-5E68-F66E83598617}"/>
              </a:ext>
            </a:extLst>
          </p:cNvPr>
          <p:cNvSpPr/>
          <p:nvPr/>
        </p:nvSpPr>
        <p:spPr>
          <a:xfrm>
            <a:off x="9538207" y="4340896"/>
            <a:ext cx="1839946" cy="1616844"/>
          </a:xfrm>
          <a:prstGeom prst="wedgeEllipseCallout">
            <a:avLst>
              <a:gd name="adj1" fmla="val -57788"/>
              <a:gd name="adj2" fmla="val 30600"/>
            </a:avLst>
          </a:prstGeom>
          <a:solidFill>
            <a:srgbClr val="C00000">
              <a:alpha val="9804"/>
            </a:srgbClr>
          </a:solidFill>
          <a:ln w="12700">
            <a:solidFill>
              <a:srgbClr val="C0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sp>
        <p:nvSpPr>
          <p:cNvPr id="17" name="テキスト ボックス 16">
            <a:extLst>
              <a:ext uri="{FF2B5EF4-FFF2-40B4-BE49-F238E27FC236}">
                <a16:creationId xmlns:a16="http://schemas.microsoft.com/office/drawing/2014/main" id="{6731A040-A100-63D0-6AC0-93765B6F7D2B}"/>
              </a:ext>
            </a:extLst>
          </p:cNvPr>
          <p:cNvSpPr txBox="1"/>
          <p:nvPr/>
        </p:nvSpPr>
        <p:spPr>
          <a:xfrm>
            <a:off x="9754978" y="4684698"/>
            <a:ext cx="1447832" cy="969496"/>
          </a:xfrm>
          <a:prstGeom prst="rect">
            <a:avLst/>
          </a:prstGeom>
          <a:noFill/>
        </p:spPr>
        <p:txBody>
          <a:bodyPr wrap="none" rtlCol="0">
            <a:spAutoFit/>
          </a:bodyPr>
          <a:lstStyle/>
          <a:p>
            <a:pPr algn="ctr">
              <a:lnSpc>
                <a:spcPct val="120000"/>
              </a:lnSpc>
            </a:pPr>
            <a:r>
              <a:rPr kumimoji="1" lang="ja-JP" altLang="en-US" sz="1200">
                <a:solidFill>
                  <a:srgbClr val="C00000"/>
                </a:solidFill>
                <a:latin typeface="Meiryo" panose="020B0604030504040204" pitchFamily="34" charset="-128"/>
                <a:ea typeface="Meiryo" panose="020B0604030504040204" pitchFamily="34" charset="-128"/>
              </a:rPr>
              <a:t>「見積書</a:t>
            </a:r>
            <a:r>
              <a:rPr kumimoji="1" lang="en-US" altLang="ja-JP" sz="1200">
                <a:solidFill>
                  <a:srgbClr val="C00000"/>
                </a:solidFill>
                <a:latin typeface="Meiryo" panose="020B0604030504040204" pitchFamily="34" charset="-128"/>
                <a:ea typeface="Meiryo" panose="020B0604030504040204" pitchFamily="34" charset="-128"/>
              </a:rPr>
              <a:t>.xlsx</a:t>
            </a:r>
            <a:r>
              <a:rPr kumimoji="1" lang="ja-JP" altLang="en-US" sz="1200">
                <a:solidFill>
                  <a:srgbClr val="C00000"/>
                </a:solidFill>
                <a:latin typeface="Meiryo" panose="020B0604030504040204" pitchFamily="34" charset="-128"/>
                <a:ea typeface="Meiryo" panose="020B0604030504040204" pitchFamily="34" charset="-128"/>
              </a:rPr>
              <a:t>」に</a:t>
            </a:r>
            <a:endParaRPr kumimoji="1" lang="en-US" altLang="ja-JP" sz="1200">
              <a:solidFill>
                <a:srgbClr val="C00000"/>
              </a:solidFill>
              <a:latin typeface="Meiryo" panose="020B0604030504040204" pitchFamily="34" charset="-128"/>
              <a:ea typeface="Meiryo" panose="020B0604030504040204" pitchFamily="34" charset="-128"/>
            </a:endParaRPr>
          </a:p>
          <a:p>
            <a:pPr algn="ctr">
              <a:lnSpc>
                <a:spcPct val="120000"/>
              </a:lnSpc>
            </a:pPr>
            <a:r>
              <a:rPr kumimoji="1" lang="ja-JP" altLang="en-US" sz="1200">
                <a:solidFill>
                  <a:srgbClr val="C00000"/>
                </a:solidFill>
                <a:latin typeface="Meiryo" panose="020B0604030504040204" pitchFamily="34" charset="-128"/>
                <a:ea typeface="Meiryo" panose="020B0604030504040204" pitchFamily="34" charset="-128"/>
              </a:rPr>
              <a:t>マルウェアを</a:t>
            </a:r>
            <a:endParaRPr kumimoji="1" lang="en-US" altLang="ja-JP" sz="1200">
              <a:solidFill>
                <a:srgbClr val="C00000"/>
              </a:solidFill>
              <a:latin typeface="Meiryo" panose="020B0604030504040204" pitchFamily="34" charset="-128"/>
              <a:ea typeface="Meiryo" panose="020B0604030504040204" pitchFamily="34" charset="-128"/>
            </a:endParaRPr>
          </a:p>
          <a:p>
            <a:pPr algn="ctr">
              <a:lnSpc>
                <a:spcPct val="120000"/>
              </a:lnSpc>
            </a:pPr>
            <a:r>
              <a:rPr kumimoji="1" lang="ja-JP" altLang="en-US" sz="1200">
                <a:solidFill>
                  <a:srgbClr val="C00000"/>
                </a:solidFill>
                <a:latin typeface="Meiryo" panose="020B0604030504040204" pitchFamily="34" charset="-128"/>
                <a:ea typeface="Meiryo" panose="020B0604030504040204" pitchFamily="34" charset="-128"/>
              </a:rPr>
              <a:t>呼び込むマクロが</a:t>
            </a:r>
            <a:endParaRPr kumimoji="1" lang="en-US" altLang="ja-JP" sz="1200">
              <a:solidFill>
                <a:srgbClr val="C00000"/>
              </a:solidFill>
              <a:latin typeface="Meiryo" panose="020B0604030504040204" pitchFamily="34" charset="-128"/>
              <a:ea typeface="Meiryo" panose="020B0604030504040204" pitchFamily="34" charset="-128"/>
            </a:endParaRPr>
          </a:p>
          <a:p>
            <a:pPr algn="ctr">
              <a:lnSpc>
                <a:spcPct val="120000"/>
              </a:lnSpc>
            </a:pPr>
            <a:r>
              <a:rPr kumimoji="1" lang="ja-JP" altLang="en-US" sz="1200">
                <a:solidFill>
                  <a:srgbClr val="C00000"/>
                </a:solidFill>
                <a:latin typeface="Meiryo" panose="020B0604030504040204" pitchFamily="34" charset="-128"/>
                <a:ea typeface="Meiryo" panose="020B0604030504040204" pitchFamily="34" charset="-128"/>
              </a:rPr>
              <a:t>仕組まれていた！</a:t>
            </a:r>
            <a:endParaRPr kumimoji="1" lang="en-US" altLang="ja-JP" sz="1200">
              <a:solidFill>
                <a:srgbClr val="C00000"/>
              </a:solidFill>
              <a:latin typeface="Meiryo" panose="020B0604030504040204" pitchFamily="34" charset="-128"/>
              <a:ea typeface="Meiryo" panose="020B0604030504040204" pitchFamily="34" charset="-128"/>
            </a:endParaRPr>
          </a:p>
        </p:txBody>
      </p:sp>
      <p:sp>
        <p:nvSpPr>
          <p:cNvPr id="18" name="フリーフォーム: 図形 17">
            <a:extLst>
              <a:ext uri="{FF2B5EF4-FFF2-40B4-BE49-F238E27FC236}">
                <a16:creationId xmlns:a16="http://schemas.microsoft.com/office/drawing/2014/main" id="{7E0CE129-3CF6-C431-366F-1457824FF40D}"/>
              </a:ext>
            </a:extLst>
          </p:cNvPr>
          <p:cNvSpPr/>
          <p:nvPr/>
        </p:nvSpPr>
        <p:spPr>
          <a:xfrm>
            <a:off x="8116478" y="3289951"/>
            <a:ext cx="725864" cy="967918"/>
          </a:xfrm>
          <a:custGeom>
            <a:avLst/>
            <a:gdLst>
              <a:gd name="connsiteX0" fmla="*/ 0 w 914400"/>
              <a:gd name="connsiteY0" fmla="*/ 933254 h 933254"/>
              <a:gd name="connsiteX1" fmla="*/ 0 w 914400"/>
              <a:gd name="connsiteY1" fmla="*/ 0 h 933254"/>
              <a:gd name="connsiteX2" fmla="*/ 914400 w 914400"/>
              <a:gd name="connsiteY2" fmla="*/ 0 h 933254"/>
            </a:gdLst>
            <a:ahLst/>
            <a:cxnLst>
              <a:cxn ang="0">
                <a:pos x="connsiteX0" y="connsiteY0"/>
              </a:cxn>
              <a:cxn ang="0">
                <a:pos x="connsiteX1" y="connsiteY1"/>
              </a:cxn>
              <a:cxn ang="0">
                <a:pos x="connsiteX2" y="connsiteY2"/>
              </a:cxn>
            </a:cxnLst>
            <a:rect l="l" t="t" r="r" b="b"/>
            <a:pathLst>
              <a:path w="914400" h="933254">
                <a:moveTo>
                  <a:pt x="0" y="933254"/>
                </a:moveTo>
                <a:lnTo>
                  <a:pt x="0" y="0"/>
                </a:lnTo>
                <a:lnTo>
                  <a:pt x="91440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9733BBFF-1CAA-3D6B-CC24-80FA03049D73}"/>
              </a:ext>
            </a:extLst>
          </p:cNvPr>
          <p:cNvCxnSpPr>
            <a:cxnSpLocks/>
          </p:cNvCxnSpPr>
          <p:nvPr/>
        </p:nvCxnSpPr>
        <p:spPr>
          <a:xfrm>
            <a:off x="8832917" y="2290716"/>
            <a:ext cx="0" cy="20644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2B5B2F19-FD0E-3218-99F0-F4E18EEB2073}"/>
              </a:ext>
            </a:extLst>
          </p:cNvPr>
          <p:cNvSpPr txBox="1"/>
          <p:nvPr/>
        </p:nvSpPr>
        <p:spPr>
          <a:xfrm>
            <a:off x="1960776" y="4257869"/>
            <a:ext cx="6562351" cy="1030566"/>
          </a:xfrm>
          <a:prstGeom prst="rect">
            <a:avLst/>
          </a:prstGeom>
          <a:noFill/>
          <a:ln w="19050">
            <a:solidFill>
              <a:srgbClr val="C00000"/>
            </a:solidFill>
          </a:ln>
        </p:spPr>
        <p:txBody>
          <a:bodyPr wrap="square" rtlCol="0">
            <a:spAutoFit/>
          </a:bodyPr>
          <a:lstStyle/>
          <a:p>
            <a:endParaRPr kumimoji="1" lang="ja-JP" altLang="en-US"/>
          </a:p>
        </p:txBody>
      </p:sp>
      <p:sp>
        <p:nvSpPr>
          <p:cNvPr id="2" name="テキスト ボックス 1">
            <a:extLst>
              <a:ext uri="{FF2B5EF4-FFF2-40B4-BE49-F238E27FC236}">
                <a16:creationId xmlns:a16="http://schemas.microsoft.com/office/drawing/2014/main" id="{F1A7B0B7-34D2-5035-970A-80FA64E1FDDF}"/>
              </a:ext>
            </a:extLst>
          </p:cNvPr>
          <p:cNvSpPr txBox="1"/>
          <p:nvPr/>
        </p:nvSpPr>
        <p:spPr>
          <a:xfrm>
            <a:off x="8917756" y="6166302"/>
            <a:ext cx="3106578" cy="253916"/>
          </a:xfrm>
          <a:prstGeom prst="rect">
            <a:avLst/>
          </a:prstGeom>
          <a:noFill/>
        </p:spPr>
        <p:txBody>
          <a:bodyPr wrap="square" rtlCol="0">
            <a:spAutoFit/>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連携機能は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Windows</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の操作ログのみ対応です</a:t>
            </a:r>
          </a:p>
        </p:txBody>
      </p:sp>
    </p:spTree>
    <p:extLst>
      <p:ext uri="{BB962C8B-B14F-4D97-AF65-F5344CB8AC3E}">
        <p14:creationId xmlns:p14="http://schemas.microsoft.com/office/powerpoint/2010/main" val="3262906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41FFB54-8936-AD21-5491-A71596316446}"/>
              </a:ext>
            </a:extLst>
          </p:cNvPr>
          <p:cNvSpPr>
            <a:spLocks noGrp="1"/>
          </p:cNvSpPr>
          <p:nvPr>
            <p:ph type="body" sz="quarter" idx="11"/>
          </p:nvPr>
        </p:nvSpPr>
        <p:spPr>
          <a:xfrm>
            <a:off x="413589" y="212584"/>
            <a:ext cx="11074573" cy="372410"/>
          </a:xfrm>
        </p:spPr>
        <p:txBody>
          <a:bodyPr/>
          <a:lstStyle/>
          <a:p>
            <a:r>
              <a:rPr lang="ja-JP" altLang="en-US"/>
              <a:t>連携のメリット</a:t>
            </a:r>
          </a:p>
        </p:txBody>
      </p:sp>
      <p:sp>
        <p:nvSpPr>
          <p:cNvPr id="4" name="テキスト プレースホルダー 3">
            <a:extLst>
              <a:ext uri="{FF2B5EF4-FFF2-40B4-BE49-F238E27FC236}">
                <a16:creationId xmlns:a16="http://schemas.microsoft.com/office/drawing/2014/main" id="{6009E1B6-74C0-854E-F2BD-5C1C3ED1178C}"/>
              </a:ext>
            </a:extLst>
          </p:cNvPr>
          <p:cNvSpPr>
            <a:spLocks noGrp="1"/>
          </p:cNvSpPr>
          <p:nvPr>
            <p:ph type="body" sz="quarter" idx="13"/>
          </p:nvPr>
        </p:nvSpPr>
        <p:spPr>
          <a:xfrm>
            <a:off x="0" y="840657"/>
            <a:ext cx="12192000" cy="348557"/>
          </a:xfrm>
        </p:spPr>
        <p:txBody>
          <a:bodyPr/>
          <a:lstStyle/>
          <a:p>
            <a:r>
              <a:rPr lang="ja-JP" altLang="en-US"/>
              <a:t>企業に必要な </a:t>
            </a:r>
            <a:r>
              <a:rPr lang="en-US" altLang="ja-JP"/>
              <a:t>IT </a:t>
            </a:r>
            <a:r>
              <a:rPr lang="ja-JP" altLang="en-US"/>
              <a:t>資産管理・情報漏洩対策・</a:t>
            </a:r>
            <a:r>
              <a:rPr kumimoji="1" lang="ja-JP" altLang="en-US"/>
              <a:t>マルウェア対策の一元管理が可能！</a:t>
            </a:r>
            <a:endParaRPr kumimoji="1" lang="en-US" altLang="ja-JP"/>
          </a:p>
        </p:txBody>
      </p:sp>
      <p:pic>
        <p:nvPicPr>
          <p:cNvPr id="40" name="図 39" descr="ロゴ&#10;&#10;自動的に生成された説明">
            <a:extLst>
              <a:ext uri="{FF2B5EF4-FFF2-40B4-BE49-F238E27FC236}">
                <a16:creationId xmlns:a16="http://schemas.microsoft.com/office/drawing/2014/main" id="{82E87717-6B97-FF2D-0AF7-028E340717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5189" y="1471989"/>
            <a:ext cx="1854031" cy="880753"/>
          </a:xfrm>
          <a:prstGeom prst="rect">
            <a:avLst/>
          </a:prstGeom>
        </p:spPr>
      </p:pic>
      <p:sp>
        <p:nvSpPr>
          <p:cNvPr id="50" name="正方形/長方形 49">
            <a:extLst>
              <a:ext uri="{FF2B5EF4-FFF2-40B4-BE49-F238E27FC236}">
                <a16:creationId xmlns:a16="http://schemas.microsoft.com/office/drawing/2014/main" id="{F3F0429A-7529-F0D3-9334-DA2E767C04F2}"/>
              </a:ext>
            </a:extLst>
          </p:cNvPr>
          <p:cNvSpPr/>
          <p:nvPr/>
        </p:nvSpPr>
        <p:spPr>
          <a:xfrm>
            <a:off x="8600388" y="2671414"/>
            <a:ext cx="2290713" cy="359269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p>
        </p:txBody>
      </p:sp>
      <p:sp>
        <p:nvSpPr>
          <p:cNvPr id="49" name="正方形/長方形 48">
            <a:extLst>
              <a:ext uri="{FF2B5EF4-FFF2-40B4-BE49-F238E27FC236}">
                <a16:creationId xmlns:a16="http://schemas.microsoft.com/office/drawing/2014/main" id="{53926A82-264D-8975-7C37-FEE80D70871C}"/>
              </a:ext>
            </a:extLst>
          </p:cNvPr>
          <p:cNvSpPr/>
          <p:nvPr/>
        </p:nvSpPr>
        <p:spPr>
          <a:xfrm>
            <a:off x="6149421" y="2650989"/>
            <a:ext cx="2290713" cy="3592696"/>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p>
        </p:txBody>
      </p:sp>
      <p:sp>
        <p:nvSpPr>
          <p:cNvPr id="48" name="正方形/長方形 47">
            <a:extLst>
              <a:ext uri="{FF2B5EF4-FFF2-40B4-BE49-F238E27FC236}">
                <a16:creationId xmlns:a16="http://schemas.microsoft.com/office/drawing/2014/main" id="{A02A243F-2B05-D54C-C6C6-49B3E4F4AB93}"/>
              </a:ext>
            </a:extLst>
          </p:cNvPr>
          <p:cNvSpPr/>
          <p:nvPr/>
        </p:nvSpPr>
        <p:spPr>
          <a:xfrm>
            <a:off x="3706307" y="2668271"/>
            <a:ext cx="2290713" cy="3592696"/>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p>
        </p:txBody>
      </p:sp>
      <p:grpSp>
        <p:nvGrpSpPr>
          <p:cNvPr id="5" name="グループ化 4">
            <a:extLst>
              <a:ext uri="{FF2B5EF4-FFF2-40B4-BE49-F238E27FC236}">
                <a16:creationId xmlns:a16="http://schemas.microsoft.com/office/drawing/2014/main" id="{C780761D-29A8-D1DA-3D95-74D49856FBA8}"/>
              </a:ext>
            </a:extLst>
          </p:cNvPr>
          <p:cNvGrpSpPr/>
          <p:nvPr/>
        </p:nvGrpSpPr>
        <p:grpSpPr>
          <a:xfrm>
            <a:off x="1055479" y="2657274"/>
            <a:ext cx="2717913" cy="3592696"/>
            <a:chOff x="-93072" y="2326568"/>
            <a:chExt cx="2717913" cy="3592696"/>
          </a:xfrm>
        </p:grpSpPr>
        <p:sp>
          <p:nvSpPr>
            <p:cNvPr id="6" name="正方形/長方形 5">
              <a:extLst>
                <a:ext uri="{FF2B5EF4-FFF2-40B4-BE49-F238E27FC236}">
                  <a16:creationId xmlns:a16="http://schemas.microsoft.com/office/drawing/2014/main" id="{B0BDA8CB-AEFC-A671-BE2F-BE83C7B3DDAC}"/>
                </a:ext>
              </a:extLst>
            </p:cNvPr>
            <p:cNvSpPr/>
            <p:nvPr/>
          </p:nvSpPr>
          <p:spPr>
            <a:xfrm>
              <a:off x="124068" y="2326568"/>
              <a:ext cx="2290713" cy="3592696"/>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p>
          </p:txBody>
        </p:sp>
        <p:sp>
          <p:nvSpPr>
            <p:cNvPr id="9" name="正方形/長方形 8">
              <a:extLst>
                <a:ext uri="{FF2B5EF4-FFF2-40B4-BE49-F238E27FC236}">
                  <a16:creationId xmlns:a16="http://schemas.microsoft.com/office/drawing/2014/main" id="{417E2A70-622B-8C4D-4A00-645ECFEFE097}"/>
                </a:ext>
              </a:extLst>
            </p:cNvPr>
            <p:cNvSpPr/>
            <p:nvPr/>
          </p:nvSpPr>
          <p:spPr>
            <a:xfrm>
              <a:off x="-93072" y="2598584"/>
              <a:ext cx="2717913" cy="1029513"/>
            </a:xfrm>
            <a:prstGeom prst="rect">
              <a:avLst/>
            </a:prstGeom>
          </p:spPr>
          <p:txBody>
            <a:bodyPr wrap="square">
              <a:spAutoFit/>
            </a:bodyPr>
            <a:lstStyle/>
            <a:p>
              <a:pPr algn="ctr"/>
              <a:r>
                <a:rPr lang="en-US" altLang="ja-JP" sz="1600" b="1">
                  <a:solidFill>
                    <a:schemeClr val="tx1">
                      <a:lumMod val="75000"/>
                      <a:lumOff val="25000"/>
                    </a:schemeClr>
                  </a:solidFill>
                  <a:latin typeface="メイリオ" pitchFamily="50" charset="-128"/>
                  <a:ea typeface="メイリオ" pitchFamily="50" charset="-128"/>
                  <a:cs typeface="メイリオ" pitchFamily="50" charset="-128"/>
                </a:rPr>
                <a:t>IT</a:t>
              </a:r>
              <a:r>
                <a:rPr lang="ja-JP" altLang="en-US" sz="1600" b="1">
                  <a:solidFill>
                    <a:schemeClr val="tx1">
                      <a:lumMod val="75000"/>
                      <a:lumOff val="25000"/>
                    </a:schemeClr>
                  </a:solidFill>
                  <a:latin typeface="メイリオ" pitchFamily="50" charset="-128"/>
                  <a:ea typeface="メイリオ" pitchFamily="50" charset="-128"/>
                  <a:cs typeface="メイリオ" pitchFamily="50" charset="-128"/>
                </a:rPr>
                <a:t>資産管理</a:t>
              </a:r>
              <a:endParaRPr lang="en-US" altLang="ja-JP" sz="1600" b="1">
                <a:solidFill>
                  <a:schemeClr val="tx1">
                    <a:lumMod val="75000"/>
                    <a:lumOff val="25000"/>
                  </a:schemeClr>
                </a:solidFill>
                <a:latin typeface="メイリオ" pitchFamily="50" charset="-128"/>
                <a:ea typeface="メイリオ" pitchFamily="50" charset="-128"/>
                <a:cs typeface="メイリオ" pitchFamily="50" charset="-128"/>
              </a:endParaRPr>
            </a:p>
            <a:p>
              <a:pPr algn="ctr"/>
              <a:r>
                <a:rPr lang="ja-JP" altLang="en-US" sz="1200" b="1">
                  <a:solidFill>
                    <a:srgbClr val="000000"/>
                  </a:solidFill>
                  <a:latin typeface="メイリオ" pitchFamily="50" charset="-128"/>
                  <a:ea typeface="メイリオ" pitchFamily="50" charset="-128"/>
                  <a:cs typeface="メイリオ" pitchFamily="50" charset="-128"/>
                </a:rPr>
                <a:t>　</a:t>
              </a:r>
              <a:endParaRPr lang="en-US" altLang="ja-JP" sz="1200" b="1">
                <a:solidFill>
                  <a:srgbClr val="000000"/>
                </a:solidFill>
                <a:latin typeface="メイリオ" pitchFamily="50" charset="-128"/>
                <a:ea typeface="メイリオ" pitchFamily="50" charset="-128"/>
                <a:cs typeface="メイリオ" pitchFamily="50" charset="-128"/>
              </a:endParaRPr>
            </a:p>
            <a:p>
              <a:pPr algn="ctr">
                <a:lnSpc>
                  <a:spcPct val="120000"/>
                </a:lnSpc>
              </a:pP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・スマホの管理</a:t>
              </a:r>
              <a:endPar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アプリ管理・配布</a:t>
              </a:r>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5" name="グループ化 14">
            <a:extLst>
              <a:ext uri="{FF2B5EF4-FFF2-40B4-BE49-F238E27FC236}">
                <a16:creationId xmlns:a16="http://schemas.microsoft.com/office/drawing/2014/main" id="{FA8F8307-A541-93DD-C830-6F0333C22EF3}"/>
              </a:ext>
            </a:extLst>
          </p:cNvPr>
          <p:cNvGrpSpPr/>
          <p:nvPr/>
        </p:nvGrpSpPr>
        <p:grpSpPr>
          <a:xfrm>
            <a:off x="3964874" y="2919863"/>
            <a:ext cx="1796731" cy="2498923"/>
            <a:chOff x="3726295" y="2961666"/>
            <a:chExt cx="1796731" cy="2498923"/>
          </a:xfrm>
        </p:grpSpPr>
        <p:sp>
          <p:nvSpPr>
            <p:cNvPr id="16" name="正方形/長方形 15">
              <a:extLst>
                <a:ext uri="{FF2B5EF4-FFF2-40B4-BE49-F238E27FC236}">
                  <a16:creationId xmlns:a16="http://schemas.microsoft.com/office/drawing/2014/main" id="{03BD9E9D-F97A-0C99-DF42-45DF8F1E0E15}"/>
                </a:ext>
              </a:extLst>
            </p:cNvPr>
            <p:cNvSpPr/>
            <p:nvPr/>
          </p:nvSpPr>
          <p:spPr>
            <a:xfrm>
              <a:off x="3726295" y="2961666"/>
              <a:ext cx="1796731" cy="1060290"/>
            </a:xfrm>
            <a:prstGeom prst="rect">
              <a:avLst/>
            </a:prstGeom>
          </p:spPr>
          <p:txBody>
            <a:bodyPr wrap="square">
              <a:spAutoFit/>
            </a:bodyPr>
            <a:lstStyle/>
            <a:p>
              <a:pPr algn="ctr"/>
              <a:r>
                <a:rPr lang="ja-JP" altLang="en-US" sz="1600" b="1">
                  <a:solidFill>
                    <a:schemeClr val="tx1">
                      <a:lumMod val="75000"/>
                      <a:lumOff val="25000"/>
                    </a:schemeClr>
                  </a:solidFill>
                  <a:latin typeface="メイリオ" pitchFamily="50" charset="-128"/>
                  <a:ea typeface="メイリオ" pitchFamily="50" charset="-128"/>
                  <a:cs typeface="メイリオ" pitchFamily="50" charset="-128"/>
                </a:rPr>
                <a:t>操作ログ管理</a:t>
              </a:r>
              <a:endParaRPr lang="en-US" altLang="ja-JP" sz="1600" b="1">
                <a:solidFill>
                  <a:schemeClr val="tx1">
                    <a:lumMod val="75000"/>
                    <a:lumOff val="25000"/>
                  </a:schemeClr>
                </a:solidFill>
                <a:latin typeface="メイリオ" pitchFamily="50" charset="-128"/>
                <a:ea typeface="メイリオ" pitchFamily="50" charset="-128"/>
                <a:cs typeface="メイリオ" pitchFamily="50" charset="-128"/>
              </a:endParaRPr>
            </a:p>
            <a:p>
              <a:pPr algn="ctr"/>
              <a:r>
                <a:rPr lang="ja-JP" altLang="en-US" sz="1200" b="1">
                  <a:solidFill>
                    <a:srgbClr val="000000"/>
                  </a:solidFill>
                  <a:latin typeface="メイリオ" pitchFamily="50" charset="-128"/>
                  <a:ea typeface="メイリオ" pitchFamily="50" charset="-128"/>
                  <a:cs typeface="メイリオ" pitchFamily="50" charset="-128"/>
                </a:rPr>
                <a:t>　</a:t>
              </a:r>
              <a:endParaRPr lang="en-US" altLang="ja-JP" sz="1200" b="1">
                <a:solidFill>
                  <a:srgbClr val="000000"/>
                </a:solidFill>
                <a:latin typeface="メイリオ" pitchFamily="50" charset="-128"/>
                <a:ea typeface="メイリオ" pitchFamily="50" charset="-128"/>
                <a:cs typeface="メイリオ" pitchFamily="50" charset="-128"/>
              </a:endParaRPr>
            </a:p>
            <a:p>
              <a:pPr algn="ctr">
                <a:lnSpc>
                  <a:spcPct val="120000"/>
                </a:lnSpc>
              </a:pP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操作を記録</a:t>
              </a:r>
              <a:endPar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違反操作をアラート</a:t>
              </a:r>
              <a:endParaRPr lang="ja-JP" altLang="en-US" sz="1400">
                <a:solidFill>
                  <a:schemeClr val="tx1">
                    <a:lumMod val="75000"/>
                    <a:lumOff val="25000"/>
                  </a:schemeClr>
                </a:solidFill>
              </a:endParaRPr>
            </a:p>
          </p:txBody>
        </p:sp>
        <p:pic>
          <p:nvPicPr>
            <p:cNvPr id="17" name="図 16">
              <a:extLst>
                <a:ext uri="{FF2B5EF4-FFF2-40B4-BE49-F238E27FC236}">
                  <a16:creationId xmlns:a16="http://schemas.microsoft.com/office/drawing/2014/main" id="{BC36CB62-8F52-6510-E93A-EC5952F950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4273848"/>
              <a:ext cx="954495" cy="1126041"/>
            </a:xfrm>
            <a:prstGeom prst="rect">
              <a:avLst/>
            </a:prstGeom>
          </p:spPr>
        </p:pic>
        <p:pic>
          <p:nvPicPr>
            <p:cNvPr id="18" name="図 17">
              <a:extLst>
                <a:ext uri="{FF2B5EF4-FFF2-40B4-BE49-F238E27FC236}">
                  <a16:creationId xmlns:a16="http://schemas.microsoft.com/office/drawing/2014/main" id="{A12B3B3F-E5D0-9AF6-123F-5A39F1E9D7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00000">
              <a:off x="4543399" y="4322762"/>
              <a:ext cx="740032" cy="1137827"/>
            </a:xfrm>
            <a:prstGeom prst="rect">
              <a:avLst/>
            </a:prstGeom>
          </p:spPr>
        </p:pic>
      </p:grpSp>
      <p:grpSp>
        <p:nvGrpSpPr>
          <p:cNvPr id="22" name="グループ化 21">
            <a:extLst>
              <a:ext uri="{FF2B5EF4-FFF2-40B4-BE49-F238E27FC236}">
                <a16:creationId xmlns:a16="http://schemas.microsoft.com/office/drawing/2014/main" id="{6BC7445A-5649-2CCF-F037-489CE1A4DBB0}"/>
              </a:ext>
            </a:extLst>
          </p:cNvPr>
          <p:cNvGrpSpPr/>
          <p:nvPr/>
        </p:nvGrpSpPr>
        <p:grpSpPr>
          <a:xfrm>
            <a:off x="8578536" y="2940670"/>
            <a:ext cx="2339752" cy="2431222"/>
            <a:chOff x="6732240" y="2766273"/>
            <a:chExt cx="2339752" cy="2431222"/>
          </a:xfrm>
        </p:grpSpPr>
        <p:grpSp>
          <p:nvGrpSpPr>
            <p:cNvPr id="23" name="グループ化 22">
              <a:extLst>
                <a:ext uri="{FF2B5EF4-FFF2-40B4-BE49-F238E27FC236}">
                  <a16:creationId xmlns:a16="http://schemas.microsoft.com/office/drawing/2014/main" id="{E434840C-5050-A52F-E42D-50CDECA33069}"/>
                </a:ext>
              </a:extLst>
            </p:cNvPr>
            <p:cNvGrpSpPr/>
            <p:nvPr/>
          </p:nvGrpSpPr>
          <p:grpSpPr>
            <a:xfrm>
              <a:off x="7164288" y="3885301"/>
              <a:ext cx="1464444" cy="1312194"/>
              <a:chOff x="7306921" y="4070174"/>
              <a:chExt cx="1464444" cy="1312194"/>
            </a:xfrm>
          </p:grpSpPr>
          <p:pic>
            <p:nvPicPr>
              <p:cNvPr id="25" name="図 24">
                <a:extLst>
                  <a:ext uri="{FF2B5EF4-FFF2-40B4-BE49-F238E27FC236}">
                    <a16:creationId xmlns:a16="http://schemas.microsoft.com/office/drawing/2014/main" id="{EF50C647-0DB0-0847-8291-3815AB8C54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306921" y="4070174"/>
                <a:ext cx="1242000" cy="1306083"/>
              </a:xfrm>
              <a:prstGeom prst="rect">
                <a:avLst/>
              </a:prstGeom>
            </p:spPr>
          </p:pic>
          <p:sp>
            <p:nvSpPr>
              <p:cNvPr id="26" name="禁止 68">
                <a:extLst>
                  <a:ext uri="{FF2B5EF4-FFF2-40B4-BE49-F238E27FC236}">
                    <a16:creationId xmlns:a16="http://schemas.microsoft.com/office/drawing/2014/main" id="{66004AF0-8351-3FB8-2F68-CB5FE0E60FA7}"/>
                  </a:ext>
                </a:extLst>
              </p:cNvPr>
              <p:cNvSpPr/>
              <p:nvPr/>
            </p:nvSpPr>
            <p:spPr>
              <a:xfrm>
                <a:off x="8161551" y="4772554"/>
                <a:ext cx="609814" cy="609814"/>
              </a:xfrm>
              <a:prstGeom prst="noSmoking">
                <a:avLst>
                  <a:gd name="adj" fmla="val 11641"/>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solidFill>
                    <a:schemeClr val="tx1"/>
                  </a:solidFill>
                </a:endParaRPr>
              </a:p>
            </p:txBody>
          </p:sp>
        </p:grpSp>
        <p:sp>
          <p:nvSpPr>
            <p:cNvPr id="24" name="正方形/長方形 23">
              <a:extLst>
                <a:ext uri="{FF2B5EF4-FFF2-40B4-BE49-F238E27FC236}">
                  <a16:creationId xmlns:a16="http://schemas.microsoft.com/office/drawing/2014/main" id="{DCF4EA5A-9D4A-A80D-AB02-4FA78EC1BD62}"/>
                </a:ext>
              </a:extLst>
            </p:cNvPr>
            <p:cNvSpPr/>
            <p:nvPr/>
          </p:nvSpPr>
          <p:spPr>
            <a:xfrm>
              <a:off x="6732240" y="2766273"/>
              <a:ext cx="2339752" cy="1100301"/>
            </a:xfrm>
            <a:prstGeom prst="rect">
              <a:avLst/>
            </a:prstGeom>
          </p:spPr>
          <p:txBody>
            <a:bodyPr wrap="square">
              <a:spAutoFit/>
            </a:bodyPr>
            <a:lstStyle/>
            <a:p>
              <a:pPr algn="ctr"/>
              <a:r>
                <a:rPr lang="ja-JP" altLang="en-US" sz="1600" b="1">
                  <a:solidFill>
                    <a:schemeClr val="tx1">
                      <a:lumMod val="75000"/>
                      <a:lumOff val="25000"/>
                    </a:schemeClr>
                  </a:solidFill>
                  <a:latin typeface="メイリオ" pitchFamily="50" charset="-128"/>
                  <a:ea typeface="メイリオ" pitchFamily="50" charset="-128"/>
                  <a:cs typeface="メイリオ" pitchFamily="50" charset="-128"/>
                </a:rPr>
                <a:t>外部脅威対策</a:t>
              </a:r>
              <a:endParaRPr lang="en-US" altLang="ja-JP" sz="1600" b="1">
                <a:solidFill>
                  <a:schemeClr val="tx1">
                    <a:lumMod val="75000"/>
                    <a:lumOff val="25000"/>
                  </a:schemeClr>
                </a:solidFill>
                <a:latin typeface="メイリオ" pitchFamily="50" charset="-128"/>
                <a:ea typeface="メイリオ" pitchFamily="50" charset="-128"/>
                <a:cs typeface="メイリオ" pitchFamily="50" charset="-128"/>
              </a:endParaRPr>
            </a:p>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・スマホの</a:t>
              </a:r>
              <a:endPar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マルウェア対策</a:t>
              </a:r>
              <a:r>
                <a:rPr lang="ja-JP" altLang="en-US">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9" name="グループ化 28">
            <a:extLst>
              <a:ext uri="{FF2B5EF4-FFF2-40B4-BE49-F238E27FC236}">
                <a16:creationId xmlns:a16="http://schemas.microsoft.com/office/drawing/2014/main" id="{65937EA0-669E-F549-E432-85592B0454FA}"/>
              </a:ext>
            </a:extLst>
          </p:cNvPr>
          <p:cNvGrpSpPr/>
          <p:nvPr/>
        </p:nvGrpSpPr>
        <p:grpSpPr>
          <a:xfrm>
            <a:off x="6131744" y="2930314"/>
            <a:ext cx="2304256" cy="2446331"/>
            <a:chOff x="4502427" y="2609036"/>
            <a:chExt cx="2304256" cy="2446331"/>
          </a:xfrm>
        </p:grpSpPr>
        <p:grpSp>
          <p:nvGrpSpPr>
            <p:cNvPr id="34" name="グループ化 33">
              <a:extLst>
                <a:ext uri="{FF2B5EF4-FFF2-40B4-BE49-F238E27FC236}">
                  <a16:creationId xmlns:a16="http://schemas.microsoft.com/office/drawing/2014/main" id="{9A4DD3B3-1296-D9B7-9768-3C64FC59917B}"/>
                </a:ext>
              </a:extLst>
            </p:cNvPr>
            <p:cNvGrpSpPr/>
            <p:nvPr/>
          </p:nvGrpSpPr>
          <p:grpSpPr>
            <a:xfrm>
              <a:off x="4502427" y="2609036"/>
              <a:ext cx="2304256" cy="2441512"/>
              <a:chOff x="6012161" y="2972118"/>
              <a:chExt cx="2304256" cy="2441512"/>
            </a:xfrm>
          </p:grpSpPr>
          <p:sp>
            <p:nvSpPr>
              <p:cNvPr id="35" name="正方形/長方形 34">
                <a:extLst>
                  <a:ext uri="{FF2B5EF4-FFF2-40B4-BE49-F238E27FC236}">
                    <a16:creationId xmlns:a16="http://schemas.microsoft.com/office/drawing/2014/main" id="{EFCB9038-92E8-908C-A8E8-6389065FAD5E}"/>
                  </a:ext>
                </a:extLst>
              </p:cNvPr>
              <p:cNvSpPr/>
              <p:nvPr/>
            </p:nvSpPr>
            <p:spPr>
              <a:xfrm>
                <a:off x="6012161" y="2972118"/>
                <a:ext cx="2304256" cy="1100301"/>
              </a:xfrm>
              <a:prstGeom prst="rect">
                <a:avLst/>
              </a:prstGeom>
            </p:spPr>
            <p:txBody>
              <a:bodyPr wrap="square">
                <a:spAutoFit/>
              </a:bodyPr>
              <a:lstStyle/>
              <a:p>
                <a:pPr algn="ctr"/>
                <a:r>
                  <a:rPr lang="ja-JP" altLang="en-US" sz="1600" b="1">
                    <a:solidFill>
                      <a:schemeClr val="tx1">
                        <a:lumMod val="75000"/>
                        <a:lumOff val="25000"/>
                      </a:schemeClr>
                    </a:solidFill>
                    <a:latin typeface="メイリオ" pitchFamily="50" charset="-128"/>
                    <a:ea typeface="メイリオ" pitchFamily="50" charset="-128"/>
                    <a:cs typeface="メイリオ" pitchFamily="50" charset="-128"/>
                  </a:rPr>
                  <a:t>情報漏えい対策</a:t>
                </a:r>
                <a:endParaRPr lang="en-US" altLang="ja-JP" sz="1600" b="1">
                  <a:solidFill>
                    <a:schemeClr val="tx1">
                      <a:lumMod val="75000"/>
                      <a:lumOff val="25000"/>
                    </a:schemeClr>
                  </a:solidFill>
                  <a:latin typeface="メイリオ" pitchFamily="50" charset="-128"/>
                  <a:ea typeface="メイリオ" pitchFamily="50" charset="-128"/>
                  <a:cs typeface="メイリオ" pitchFamily="50" charset="-128"/>
                </a:endParaRPr>
              </a:p>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デバイス制御</a:t>
                </a:r>
                <a:endPar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Web </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フィルタ</a:t>
                </a:r>
                <a:r>
                  <a:rPr lang="ja-JP" altLang="en-US">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6" name="Picture 4" descr="USBメモリーのアイコン素材　その2">
                <a:extLst>
                  <a:ext uri="{FF2B5EF4-FFF2-40B4-BE49-F238E27FC236}">
                    <a16:creationId xmlns:a16="http://schemas.microsoft.com/office/drawing/2014/main" id="{F855990F-6D2E-F731-E7D7-C9889A48C0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8124" y="4440154"/>
                <a:ext cx="867718" cy="867718"/>
              </a:xfrm>
              <a:prstGeom prst="rect">
                <a:avLst/>
              </a:prstGeom>
              <a:noFill/>
              <a:extLst>
                <a:ext uri="{909E8E84-426E-40DD-AFC4-6F175D3DCCD1}">
                  <a14:hiddenFill xmlns:a14="http://schemas.microsoft.com/office/drawing/2010/main">
                    <a:solidFill>
                      <a:srgbClr val="FFFFFF"/>
                    </a:solidFill>
                  </a14:hiddenFill>
                </a:ext>
              </a:extLst>
            </p:spPr>
          </p:pic>
          <p:sp>
            <p:nvSpPr>
              <p:cNvPr id="37" name="禁止 67">
                <a:extLst>
                  <a:ext uri="{FF2B5EF4-FFF2-40B4-BE49-F238E27FC236}">
                    <a16:creationId xmlns:a16="http://schemas.microsoft.com/office/drawing/2014/main" id="{1B5EE997-E431-9872-E2D8-BA5A467C65D9}"/>
                  </a:ext>
                </a:extLst>
              </p:cNvPr>
              <p:cNvSpPr/>
              <p:nvPr/>
            </p:nvSpPr>
            <p:spPr>
              <a:xfrm>
                <a:off x="6565912" y="4803816"/>
                <a:ext cx="609814" cy="609814"/>
              </a:xfrm>
              <a:prstGeom prst="noSmoking">
                <a:avLst>
                  <a:gd name="adj" fmla="val 11641"/>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solidFill>
                    <a:schemeClr val="tx1"/>
                  </a:solidFill>
                </a:endParaRPr>
              </a:p>
            </p:txBody>
          </p:sp>
        </p:grpSp>
        <p:pic>
          <p:nvPicPr>
            <p:cNvPr id="31" name="Picture 6" descr="WEBページのブラウザ分析画面アイコン">
              <a:extLst>
                <a:ext uri="{FF2B5EF4-FFF2-40B4-BE49-F238E27FC236}">
                  <a16:creationId xmlns:a16="http://schemas.microsoft.com/office/drawing/2014/main" id="{22996E59-7A4C-A649-21A2-2400FEE21D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4006" y="4221088"/>
              <a:ext cx="770908" cy="636903"/>
            </a:xfrm>
            <a:prstGeom prst="rect">
              <a:avLst/>
            </a:prstGeom>
            <a:noFill/>
            <a:extLst>
              <a:ext uri="{909E8E84-426E-40DD-AFC4-6F175D3DCCD1}">
                <a14:hiddenFill xmlns:a14="http://schemas.microsoft.com/office/drawing/2010/main">
                  <a:solidFill>
                    <a:srgbClr val="FFFFFF"/>
                  </a:solidFill>
                </a14:hiddenFill>
              </a:ext>
            </a:extLst>
          </p:spPr>
        </p:pic>
        <p:sp>
          <p:nvSpPr>
            <p:cNvPr id="32" name="禁止 40">
              <a:extLst>
                <a:ext uri="{FF2B5EF4-FFF2-40B4-BE49-F238E27FC236}">
                  <a16:creationId xmlns:a16="http://schemas.microsoft.com/office/drawing/2014/main" id="{AB24C410-7DA8-7A27-99AA-E52127528F90}"/>
                </a:ext>
              </a:extLst>
            </p:cNvPr>
            <p:cNvSpPr/>
            <p:nvPr/>
          </p:nvSpPr>
          <p:spPr>
            <a:xfrm>
              <a:off x="6044412" y="4445553"/>
              <a:ext cx="609814" cy="609814"/>
            </a:xfrm>
            <a:prstGeom prst="noSmoking">
              <a:avLst>
                <a:gd name="adj" fmla="val 11641"/>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57">
                <a:solidFill>
                  <a:schemeClr val="tx1"/>
                </a:solidFill>
              </a:endParaRPr>
            </a:p>
          </p:txBody>
        </p:sp>
      </p:grpSp>
      <p:pic>
        <p:nvPicPr>
          <p:cNvPr id="45" name="図 44" descr="テキスト が含まれている画像&#10;&#10;自動的に生成された説明">
            <a:extLst>
              <a:ext uri="{FF2B5EF4-FFF2-40B4-BE49-F238E27FC236}">
                <a16:creationId xmlns:a16="http://schemas.microsoft.com/office/drawing/2014/main" id="{42BE5CAC-0D98-CF12-3324-48BF7913083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210" b="89946" l="1510" r="89982">
                        <a14:foregroundMark x1="31998" y1="18899" x2="31998" y2="18899"/>
                        <a14:foregroundMark x1="22534" y1="17188" x2="22534" y2="17188"/>
                        <a14:foregroundMark x1="22534" y1="17188" x2="22534" y2="17188"/>
                        <a14:foregroundMark x1="16893" y1="16145" x2="16893" y2="16145"/>
                        <a14:foregroundMark x1="16893" y1="16145" x2="16893" y2="16145"/>
                        <a14:foregroundMark x1="16893" y1="16145" x2="16893" y2="16145"/>
                        <a14:foregroundMark x1="7152" y1="44931" x2="7152" y2="44931"/>
                        <a14:foregroundMark x1="6628" y1="46308" x2="4562" y2="45974"/>
                        <a14:foregroundMark x1="4069" y1="45265" x2="4069" y2="45265"/>
                        <a14:foregroundMark x1="4069" y1="45265" x2="4069" y2="45265"/>
                        <a14:foregroundMark x1="4316" y1="45265" x2="4316" y2="45265"/>
                        <a14:foregroundMark x1="4316" y1="45265" x2="4316" y2="45265"/>
                        <a14:foregroundMark x1="4316" y1="45265" x2="4316" y2="45265"/>
                        <a14:foregroundMark x1="6874" y1="35211" x2="6874" y2="35211"/>
                        <a14:foregroundMark x1="6874" y1="34877" x2="28175" y2="16145"/>
                        <a14:foregroundMark x1="28175" y1="16145" x2="28175" y2="16145"/>
                        <a14:foregroundMark x1="28175" y1="16145" x2="11745" y2="6049"/>
                        <a14:foregroundMark x1="11745" y1="6049" x2="11745" y2="6049"/>
                        <a14:foregroundMark x1="11745" y1="6049" x2="31504" y2="6758"/>
                        <a14:foregroundMark x1="31504" y1="6758" x2="31504" y2="6758"/>
                        <a14:foregroundMark x1="31504" y1="6758" x2="31504" y2="6758"/>
                        <a14:foregroundMark x1="31504" y1="6758" x2="31504" y2="6758"/>
                        <a14:foregroundMark x1="26880" y1="3630" x2="26880" y2="3630"/>
                        <a14:foregroundMark x1="27404" y1="3630" x2="27404" y2="3630"/>
                        <a14:foregroundMark x1="34063" y1="3963" x2="34063" y2="3963"/>
                        <a14:foregroundMark x1="34587" y1="3963" x2="34587" y2="3963"/>
                        <a14:foregroundMark x1="40228" y1="2920" x2="40228" y2="2920"/>
                        <a14:foregroundMark x1="40228" y1="2920" x2="40228" y2="2920"/>
                        <a14:foregroundMark x1="40228" y1="1877" x2="40228" y2="1877"/>
                        <a14:foregroundMark x1="40228" y1="1877" x2="40228" y2="1877"/>
                        <a14:foregroundMark x1="35080" y1="1877" x2="35080" y2="1877"/>
                        <a14:foregroundMark x1="34309" y1="1877" x2="34309" y2="1877"/>
                        <a14:foregroundMark x1="30487" y1="1877" x2="25092" y2="1210"/>
                        <a14:foregroundMark x1="24322" y1="1210" x2="24322" y2="1210"/>
                        <a14:foregroundMark x1="23798" y1="1210" x2="23798" y2="1210"/>
                        <a14:foregroundMark x1="20222" y1="1210" x2="20222" y2="1210"/>
                        <a14:foregroundMark x1="1510" y1="48060" x2="1510" y2="48060"/>
                        <a14:foregroundMark x1="1510" y1="47351" x2="1510" y2="47351"/>
                        <a14:foregroundMark x1="1510" y1="47351" x2="1510" y2="47351"/>
                        <a14:foregroundMark x1="1510" y1="47351" x2="1510" y2="47351"/>
                        <a14:foregroundMark x1="1510" y1="47351" x2="1510" y2="47351"/>
                        <a14:foregroundMark x1="40999" y1="25490" x2="40999" y2="25490"/>
                        <a14:foregroundMark x1="40999" y1="25490" x2="40999" y2="25490"/>
                        <a14:foregroundMark x1="39951" y1="25490" x2="39951" y2="25490"/>
                        <a14:foregroundMark x1="32768" y1="25490" x2="32768" y2="25490"/>
                        <a14:foregroundMark x1="32768" y1="25490" x2="32768" y2="25490"/>
                        <a14:foregroundMark x1="32768" y1="25490" x2="32768" y2="25490"/>
                        <a14:foregroundMark x1="35604" y1="16479" x2="35604" y2="16479"/>
                        <a14:foregroundMark x1="33816" y1="2587" x2="33816" y2="2587"/>
                        <a14:foregroundMark x1="28946" y1="15770" x2="28946" y2="15770"/>
                        <a14:foregroundMark x1="31258" y1="17856" x2="33046" y2="21694"/>
                        <a14:foregroundMark x1="38409" y1="25866" x2="38409" y2="25866"/>
                        <a14:foregroundMark x1="38409" y1="25866" x2="38409" y2="25866"/>
                        <a14:foregroundMark x1="36899" y1="26867" x2="36899" y2="26867"/>
                      </a14:backgroundRemoval>
                    </a14:imgEffect>
                  </a14:imgLayer>
                </a14:imgProps>
              </a:ext>
            </a:extLst>
          </a:blip>
          <a:stretch>
            <a:fillRect/>
          </a:stretch>
        </p:blipFill>
        <p:spPr>
          <a:xfrm>
            <a:off x="1990626" y="4322480"/>
            <a:ext cx="2685068" cy="1984003"/>
          </a:xfrm>
          <a:prstGeom prst="rect">
            <a:avLst/>
          </a:prstGeom>
        </p:spPr>
      </p:pic>
      <p:pic>
        <p:nvPicPr>
          <p:cNvPr id="46" name="図 45" descr="テキスト が含まれている画像&#10;&#10;自動的に生成された説明">
            <a:extLst>
              <a:ext uri="{FF2B5EF4-FFF2-40B4-BE49-F238E27FC236}">
                <a16:creationId xmlns:a16="http://schemas.microsoft.com/office/drawing/2014/main" id="{E2C17F17-892B-97A9-02E1-3FCBF9B25889}"/>
              </a:ext>
            </a:extLst>
          </p:cNvPr>
          <p:cNvPicPr>
            <a:picLocks noChangeAspect="1"/>
          </p:cNvPicPr>
          <p:nvPr/>
        </p:nvPicPr>
        <p:blipFill>
          <a:blip r:embed="rId10">
            <a:extLst>
              <a:ext uri="{BEBA8EAE-BF5A-486C-A8C5-ECC9F3942E4B}">
                <a14:imgProps xmlns:a14="http://schemas.microsoft.com/office/drawing/2010/main">
                  <a14:imgLayer r:embed="rId9">
                    <a14:imgEffect>
                      <a14:backgroundRemoval t="9971" b="96287" l="9988" r="89982">
                        <a14:foregroundMark x1="58169" y1="69212" x2="58169" y2="69212"/>
                        <a14:foregroundMark x1="59464" y1="69212" x2="59464" y2="69212"/>
                        <a14:foregroundMark x1="57922" y1="86567" x2="57922" y2="86567"/>
                        <a14:foregroundMark x1="57922" y1="79641" x2="57922" y2="79641"/>
                        <a14:foregroundMark x1="56628" y1="73383" x2="56628" y2="73383"/>
                        <a14:foregroundMark x1="56628" y1="80350" x2="56628" y2="80350"/>
                        <a14:foregroundMark x1="55610" y1="86233" x2="55610" y2="86233"/>
                        <a14:foregroundMark x1="55086" y1="95953" x2="55086" y2="95953"/>
                        <a14:foregroundMark x1="57645" y1="95953" x2="57645" y2="95953"/>
                        <a14:foregroundMark x1="61005" y1="96287" x2="61005" y2="96287"/>
                        <a14:foregroundMark x1="61498" y1="96287" x2="61498" y2="96287"/>
                        <a14:foregroundMark x1="59710" y1="96287" x2="59710" y2="96287"/>
                        <a14:foregroundMark x1="56628" y1="96287" x2="55086" y2="96287"/>
                        <a14:foregroundMark x1="54316" y1="95620" x2="54316" y2="95620"/>
                        <a14:foregroundMark x1="54316" y1="95620" x2="54316" y2="95620"/>
                        <a14:foregroundMark x1="54316" y1="95620" x2="54316" y2="95620"/>
                        <a14:foregroundMark x1="56104" y1="85524" x2="56104" y2="85524"/>
                        <a14:foregroundMark x1="56104" y1="85524" x2="56104" y2="85524"/>
                        <a14:foregroundMark x1="56104" y1="84856" x2="56104" y2="84856"/>
                        <a14:foregroundMark x1="56104" y1="84856" x2="56104" y2="84856"/>
                        <a14:foregroundMark x1="57152" y1="79307" x2="57152" y2="79307"/>
                        <a14:foregroundMark x1="57152" y1="79307" x2="57152" y2="79307"/>
                        <a14:foregroundMark x1="57152" y1="79307" x2="57152" y2="79307"/>
                        <a14:foregroundMark x1="57645" y1="73759" x2="57645" y2="73759"/>
                        <a14:foregroundMark x1="57645" y1="73759" x2="60727" y2="76846"/>
                        <a14:foregroundMark x1="60727" y1="75803" x2="54840" y2="90071"/>
                        <a14:foregroundMark x1="54840" y1="90071" x2="54840" y2="90071"/>
                        <a14:foregroundMark x1="54840" y1="90071" x2="54840" y2="90071"/>
                        <a14:foregroundMark x1="54840" y1="90071" x2="54840" y2="90071"/>
                        <a14:foregroundMark x1="58416" y1="91448" x2="58416" y2="91448"/>
                        <a14:foregroundMark x1="58416" y1="91448" x2="58416" y2="91448"/>
                        <a14:foregroundMark x1="58416" y1="91448" x2="58416" y2="91448"/>
                        <a14:foregroundMark x1="58416" y1="91448" x2="58416" y2="91448"/>
                        <a14:foregroundMark x1="58416" y1="91448" x2="58416" y2="91448"/>
                        <a14:foregroundMark x1="58416" y1="91448" x2="58416" y2="91448"/>
                        <a14:foregroundMark x1="58416" y1="91448" x2="58416" y2="91448"/>
                        <a14:foregroundMark x1="58416" y1="80684" x2="58416" y2="80684"/>
                        <a14:foregroundMark x1="58416" y1="79641" x2="58416" y2="79641"/>
                        <a14:foregroundMark x1="57922" y1="76179" x2="57922" y2="76179"/>
                        <a14:foregroundMark x1="57645" y1="74760" x2="57645" y2="74760"/>
                        <a14:foregroundMark x1="57645" y1="74760" x2="57645" y2="74760"/>
                        <a14:foregroundMark x1="57645" y1="74760" x2="57645" y2="74760"/>
                        <a14:backgroundMark x1="16461" y1="49937" x2="16461" y2="49937"/>
                        <a14:backgroundMark x1="15228" y1="44889" x2="15228" y2="44889"/>
                        <a14:backgroundMark x1="17725" y1="36003" x2="42324" y2="42762"/>
                        <a14:backgroundMark x1="43588" y1="43596" x2="32676" y2="43179"/>
                        <a14:backgroundMark x1="21455" y1="43179" x2="21455" y2="43179"/>
                      </a14:backgroundRemoval>
                    </a14:imgEffect>
                  </a14:imgLayer>
                </a14:imgProps>
              </a:ext>
            </a:extLst>
          </a:blip>
          <a:stretch>
            <a:fillRect/>
          </a:stretch>
        </p:blipFill>
        <p:spPr>
          <a:xfrm>
            <a:off x="95839" y="3229592"/>
            <a:ext cx="2807617" cy="2074556"/>
          </a:xfrm>
          <a:prstGeom prst="rect">
            <a:avLst/>
          </a:prstGeom>
        </p:spPr>
      </p:pic>
      <p:cxnSp>
        <p:nvCxnSpPr>
          <p:cNvPr id="52" name="直線コネクタ 51">
            <a:extLst>
              <a:ext uri="{FF2B5EF4-FFF2-40B4-BE49-F238E27FC236}">
                <a16:creationId xmlns:a16="http://schemas.microsoft.com/office/drawing/2014/main" id="{A35108D4-69DF-6A83-75E2-5F7E4E76ED4B}"/>
              </a:ext>
            </a:extLst>
          </p:cNvPr>
          <p:cNvCxnSpPr>
            <a:cxnSpLocks/>
          </p:cNvCxnSpPr>
          <p:nvPr/>
        </p:nvCxnSpPr>
        <p:spPr>
          <a:xfrm>
            <a:off x="1291472" y="2516955"/>
            <a:ext cx="7098384" cy="21236"/>
          </a:xfrm>
          <a:prstGeom prst="line">
            <a:avLst/>
          </a:prstGeom>
          <a:ln>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A059D685-0EDE-7102-B9D2-DF85CD04BB13}"/>
              </a:ext>
            </a:extLst>
          </p:cNvPr>
          <p:cNvCxnSpPr>
            <a:cxnSpLocks/>
          </p:cNvCxnSpPr>
          <p:nvPr/>
        </p:nvCxnSpPr>
        <p:spPr>
          <a:xfrm>
            <a:off x="8653806" y="2537380"/>
            <a:ext cx="2205872" cy="0"/>
          </a:xfrm>
          <a:prstGeom prst="line">
            <a:avLst/>
          </a:prstGeom>
          <a:l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2EA05612-B004-59BA-572A-84CD7CA2DC24}"/>
              </a:ext>
            </a:extLst>
          </p:cNvPr>
          <p:cNvPicPr>
            <a:picLocks noChangeAspect="1"/>
          </p:cNvPicPr>
          <p:nvPr/>
        </p:nvPicPr>
        <p:blipFill>
          <a:blip r:embed="rId11"/>
          <a:stretch>
            <a:fillRect/>
          </a:stretch>
        </p:blipFill>
        <p:spPr>
          <a:xfrm>
            <a:off x="2755761" y="1471989"/>
            <a:ext cx="3464618" cy="859618"/>
          </a:xfrm>
          <a:prstGeom prst="rect">
            <a:avLst/>
          </a:prstGeom>
        </p:spPr>
      </p:pic>
    </p:spTree>
    <p:extLst>
      <p:ext uri="{BB962C8B-B14F-4D97-AF65-F5344CB8AC3E}">
        <p14:creationId xmlns:p14="http://schemas.microsoft.com/office/powerpoint/2010/main" val="3378032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D25B460F-72E6-41A0-97B7-D6F7B6098823}"/>
              </a:ext>
            </a:extLst>
          </p:cNvPr>
          <p:cNvSpPr>
            <a:spLocks noGrp="1"/>
          </p:cNvSpPr>
          <p:nvPr>
            <p:ph type="body" sz="quarter" idx="14"/>
          </p:nvPr>
        </p:nvSpPr>
        <p:spPr/>
        <p:txBody>
          <a:bodyPr/>
          <a:lstStyle/>
          <a:p>
            <a:r>
              <a:rPr lang="ja-JP" altLang="en-US"/>
              <a:t>シグネチャ型ウイルス対策ソフト</a:t>
            </a:r>
            <a:r>
              <a:rPr kumimoji="1" lang="ja-JP" altLang="en-US"/>
              <a:t>との比較</a:t>
            </a:r>
          </a:p>
        </p:txBody>
      </p:sp>
    </p:spTree>
    <p:extLst>
      <p:ext uri="{BB962C8B-B14F-4D97-AF65-F5344CB8AC3E}">
        <p14:creationId xmlns:p14="http://schemas.microsoft.com/office/powerpoint/2010/main" val="3086433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5">
            <a:extLst>
              <a:ext uri="{FF2B5EF4-FFF2-40B4-BE49-F238E27FC236}">
                <a16:creationId xmlns:a16="http://schemas.microsoft.com/office/drawing/2014/main" id="{7BCE3EEF-163E-4AA9-89B1-D015CC707FD0}"/>
              </a:ext>
            </a:extLst>
          </p:cNvPr>
          <p:cNvGraphicFramePr>
            <a:graphicFrameLocks noGrp="1"/>
          </p:cNvGraphicFramePr>
          <p:nvPr>
            <p:extLst>
              <p:ext uri="{D42A27DB-BD31-4B8C-83A1-F6EECF244321}">
                <p14:modId xmlns:p14="http://schemas.microsoft.com/office/powerpoint/2010/main" val="681375763"/>
              </p:ext>
            </p:extLst>
          </p:nvPr>
        </p:nvGraphicFramePr>
        <p:xfrm>
          <a:off x="319178" y="978343"/>
          <a:ext cx="11490384" cy="3351155"/>
        </p:xfrm>
        <a:graphic>
          <a:graphicData uri="http://schemas.openxmlformats.org/drawingml/2006/table">
            <a:tbl>
              <a:tblPr firstRow="1" bandRow="1">
                <a:tableStyleId>{5C22544A-7EE6-4342-B048-85BDC9FD1C3A}</a:tableStyleId>
              </a:tblPr>
              <a:tblGrid>
                <a:gridCol w="3830128">
                  <a:extLst>
                    <a:ext uri="{9D8B030D-6E8A-4147-A177-3AD203B41FA5}">
                      <a16:colId xmlns:a16="http://schemas.microsoft.com/office/drawing/2014/main" val="3668331744"/>
                    </a:ext>
                  </a:extLst>
                </a:gridCol>
                <a:gridCol w="3830128">
                  <a:extLst>
                    <a:ext uri="{9D8B030D-6E8A-4147-A177-3AD203B41FA5}">
                      <a16:colId xmlns:a16="http://schemas.microsoft.com/office/drawing/2014/main" val="4187476871"/>
                    </a:ext>
                  </a:extLst>
                </a:gridCol>
                <a:gridCol w="3830128">
                  <a:extLst>
                    <a:ext uri="{9D8B030D-6E8A-4147-A177-3AD203B41FA5}">
                      <a16:colId xmlns:a16="http://schemas.microsoft.com/office/drawing/2014/main" val="1520682273"/>
                    </a:ext>
                  </a:extLst>
                </a:gridCol>
              </a:tblGrid>
              <a:tr h="388804">
                <a:tc>
                  <a:txBody>
                    <a:bodyPr/>
                    <a:lstStyle/>
                    <a:p>
                      <a:pPr algn="l"/>
                      <a:endParaRPr kumimoji="1" lang="en-US" altLang="ja-JP" sz="120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40000"/>
                        </a:lnSpc>
                      </a:pPr>
                      <a:r>
                        <a:rPr kumimoji="1" lang="en-US" altLang="ja-JP" sz="1200">
                          <a:latin typeface="メイリオ" panose="020B0604030504040204" pitchFamily="50" charset="-128"/>
                          <a:ea typeface="メイリオ" panose="020B0604030504040204" pitchFamily="50" charset="-128"/>
                        </a:rPr>
                        <a:t>Deep Instinct</a:t>
                      </a:r>
                      <a:endParaRPr kumimoji="1" lang="ja-JP" altLang="en-US" sz="120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40000"/>
                        </a:lnSpc>
                      </a:pPr>
                      <a:r>
                        <a:rPr kumimoji="1" lang="ja-JP" altLang="en-US" sz="1200">
                          <a:latin typeface="メイリオ" panose="020B0604030504040204" pitchFamily="50" charset="-128"/>
                          <a:ea typeface="メイリオ" panose="020B0604030504040204" pitchFamily="50" charset="-128"/>
                        </a:rPr>
                        <a:t>シグネチャ型ウイルス対策ソフト</a:t>
                      </a:r>
                      <a:endParaRPr kumimoji="1" lang="en-US" altLang="ja-JP" sz="120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32111974"/>
                  </a:ext>
                </a:extLst>
              </a:tr>
              <a:tr h="324003">
                <a:tc>
                  <a:txBody>
                    <a:bodyPr/>
                    <a:lstStyle/>
                    <a:p>
                      <a:pPr algn="l"/>
                      <a:r>
                        <a:rPr kumimoji="1" lang="ja-JP" altLang="en-US" sz="1200" b="0" i="0" kern="1200">
                          <a:solidFill>
                            <a:schemeClr val="dk1"/>
                          </a:solidFill>
                          <a:effectLst/>
                          <a:latin typeface="メイリオ" panose="020B0604030504040204" pitchFamily="50" charset="-128"/>
                          <a:ea typeface="メイリオ" panose="020B0604030504040204" pitchFamily="50" charset="-128"/>
                          <a:cs typeface="+mn-cs"/>
                        </a:rPr>
                        <a:t>既知のマルウェア検知（振る舞い検知など）</a:t>
                      </a:r>
                      <a:endParaRPr kumimoji="1" lang="en-US" altLang="ja-JP" sz="1200" b="0" i="0" kern="1200">
                        <a:solidFill>
                          <a:schemeClr val="dk1"/>
                        </a:solidFill>
                        <a:effectLst/>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latin typeface="メイリオ" panose="020B0604030504040204" pitchFamily="50" charset="-128"/>
                          <a:ea typeface="メイリオ" panose="020B0604030504040204" pitchFamily="50" charset="-128"/>
                        </a:rPr>
                        <a:t>○</a:t>
                      </a:r>
                      <a:endParaRPr kumimoji="1" lang="en-US" altLang="ja-JP" sz="120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latin typeface="メイリオ" panose="020B0604030504040204" pitchFamily="50" charset="-128"/>
                          <a:ea typeface="メイリオ"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167659"/>
                  </a:ext>
                </a:extLst>
              </a:tr>
              <a:tr h="324003">
                <a:tc>
                  <a:txBody>
                    <a:bodyPr/>
                    <a:lstStyle/>
                    <a:p>
                      <a:pPr algn="l"/>
                      <a:r>
                        <a:rPr kumimoji="1" lang="ja-JP" altLang="en-US" sz="1200" b="0" i="0" kern="1200">
                          <a:solidFill>
                            <a:schemeClr val="dk1"/>
                          </a:solidFill>
                          <a:effectLst/>
                          <a:latin typeface="メイリオ" panose="020B0604030504040204" pitchFamily="50" charset="-128"/>
                          <a:ea typeface="メイリオ" panose="020B0604030504040204" pitchFamily="50" charset="-128"/>
                          <a:cs typeface="+mn-cs"/>
                        </a:rPr>
                        <a:t>未知のマルウェア検知（</a:t>
                      </a:r>
                      <a:r>
                        <a:rPr kumimoji="1" lang="en-US" altLang="ja-JP" sz="1200" b="0" i="0" kern="1200">
                          <a:solidFill>
                            <a:schemeClr val="dk1"/>
                          </a:solidFill>
                          <a:effectLst/>
                          <a:latin typeface="メイリオ" panose="020B0604030504040204" pitchFamily="50" charset="-128"/>
                          <a:ea typeface="メイリオ" panose="020B0604030504040204" pitchFamily="50" charset="-128"/>
                          <a:cs typeface="+mn-cs"/>
                        </a:rPr>
                        <a:t>AI</a:t>
                      </a:r>
                      <a:r>
                        <a:rPr kumimoji="1" lang="ja-JP" altLang="en-US" sz="1200" b="0" i="0" kern="1200">
                          <a:solidFill>
                            <a:schemeClr val="dk1"/>
                          </a:solidFill>
                          <a:effectLst/>
                          <a:latin typeface="メイリオ" panose="020B0604030504040204" pitchFamily="50" charset="-128"/>
                          <a:ea typeface="メイリオ" panose="020B0604030504040204" pitchFamily="50" charset="-128"/>
                          <a:cs typeface="+mn-cs"/>
                        </a:rPr>
                        <a:t>検知）</a:t>
                      </a:r>
                      <a:endParaRPr kumimoji="1" lang="en-US" altLang="ja-JP" sz="1200" b="0" i="0" kern="1200">
                        <a:solidFill>
                          <a:schemeClr val="dk1"/>
                        </a:solidFill>
                        <a:effectLst/>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latin typeface="メイリオ" panose="020B0604030504040204" pitchFamily="50" charset="-128"/>
                          <a:ea typeface="メイリオ"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a:latin typeface="メイリオ" panose="020B0604030504040204" pitchFamily="50" charset="-128"/>
                          <a:ea typeface="メイリオ"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061966"/>
                  </a:ext>
                </a:extLst>
              </a:tr>
              <a:tr h="756008">
                <a:tc>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endParaRPr kumimoji="1" lang="en-US" altLang="ja-JP" sz="1200" b="0" i="0" kern="1200">
                        <a:solidFill>
                          <a:schemeClr val="dk1"/>
                        </a:solidFill>
                        <a:effectLst/>
                        <a:latin typeface="メイリオ" panose="020B0604030504040204" pitchFamily="50" charset="-128"/>
                        <a:ea typeface="メイリオ" panose="020B0604030504040204" pitchFamily="50" charset="-128"/>
                        <a:cs typeface="+mn-cs"/>
                      </a:endParaRPr>
                    </a:p>
                    <a:p>
                      <a:pPr marL="0" marR="0" lvl="0" indent="0" algn="l" defTabSz="914269"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dk1"/>
                          </a:solidFill>
                          <a:effectLst/>
                          <a:latin typeface="メイリオ" panose="020B0604030504040204" pitchFamily="50" charset="-128"/>
                          <a:ea typeface="メイリオ" panose="020B0604030504040204" pitchFamily="50" charset="-128"/>
                          <a:cs typeface="+mn-cs"/>
                        </a:rPr>
                        <a:t>ファイルレスマルウェア防御</a:t>
                      </a:r>
                      <a:endParaRPr kumimoji="1" lang="en-US" altLang="ja-JP" sz="1200" b="0" i="0" kern="1200">
                        <a:solidFill>
                          <a:schemeClr val="dk1"/>
                        </a:solidFill>
                        <a:effectLst/>
                        <a:latin typeface="メイリオ" panose="020B0604030504040204" pitchFamily="50" charset="-128"/>
                        <a:ea typeface="メイリオ" panose="020B0604030504040204" pitchFamily="50" charset="-128"/>
                        <a:cs typeface="+mn-cs"/>
                      </a:endParaRPr>
                    </a:p>
                    <a:p>
                      <a:pPr marL="0" marR="0" lvl="0" indent="0" algn="l" defTabSz="914269" rtl="0" eaLnBrk="1" fontAlgn="auto" latinLnBrk="0" hangingPunct="1">
                        <a:lnSpc>
                          <a:spcPct val="100000"/>
                        </a:lnSpc>
                        <a:spcBef>
                          <a:spcPts val="0"/>
                        </a:spcBef>
                        <a:spcAft>
                          <a:spcPts val="0"/>
                        </a:spcAft>
                        <a:buClrTx/>
                        <a:buSzTx/>
                        <a:buFontTx/>
                        <a:buNone/>
                        <a:tabLst/>
                        <a:defRPr/>
                      </a:pPr>
                      <a:endParaRPr kumimoji="1" lang="en-US" altLang="ja-JP" sz="1200" b="0" i="0" kern="1200">
                        <a:solidFill>
                          <a:schemeClr val="dk1"/>
                        </a:solidFill>
                        <a:effectLst/>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latin typeface="メイリオ" panose="020B0604030504040204" pitchFamily="50" charset="-128"/>
                          <a:ea typeface="メイリオ"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a:latin typeface="メイリオ" panose="020B0604030504040204" pitchFamily="50" charset="-128"/>
                          <a:ea typeface="メイリオ" panose="020B0604030504040204" pitchFamily="50" charset="-128"/>
                        </a:rPr>
                        <a:t>×</a:t>
                      </a:r>
                      <a:endParaRPr kumimoji="1" lang="ja-JP" altLang="en-US" sz="120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9119048"/>
                  </a:ext>
                </a:extLst>
              </a:tr>
              <a:tr h="609783">
                <a:tc>
                  <a:txBody>
                    <a:bodyPr/>
                    <a:lstStyle/>
                    <a:p>
                      <a:pPr algn="l"/>
                      <a:r>
                        <a:rPr kumimoji="1" lang="ja-JP" altLang="en-US" sz="1200" b="0" i="0" kern="1200">
                          <a:solidFill>
                            <a:schemeClr val="dk1"/>
                          </a:solidFill>
                          <a:effectLst/>
                          <a:latin typeface="メイリオ" panose="020B0604030504040204" pitchFamily="50" charset="-128"/>
                          <a:ea typeface="メイリオ" panose="020B0604030504040204" pitchFamily="50" charset="-128"/>
                          <a:cs typeface="+mn-cs"/>
                        </a:rPr>
                        <a:t>ソフトウェアの脆弱性を利用した攻撃防御</a:t>
                      </a:r>
                      <a:endParaRPr kumimoji="1" lang="en-US" altLang="ja-JP" sz="1200" b="0" i="0" kern="1200">
                        <a:solidFill>
                          <a:schemeClr val="dk1"/>
                        </a:solidFill>
                        <a:effectLst/>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a:latin typeface="メイリオ" panose="020B0604030504040204" pitchFamily="50" charset="-128"/>
                          <a:ea typeface="メイリオ"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a:latin typeface="メイリオ" panose="020B0604030504040204" pitchFamily="50" charset="-128"/>
                          <a:ea typeface="メイリオ" panose="020B0604030504040204" pitchFamily="50" charset="-128"/>
                        </a:rPr>
                        <a:t>×</a:t>
                      </a:r>
                      <a:endParaRPr kumimoji="1" lang="ja-JP" altLang="en-US" sz="120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8570031"/>
                  </a:ext>
                </a:extLst>
              </a:tr>
              <a:tr h="474277">
                <a:tc>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kumimoji="1" lang="ja-JP" altLang="en-US" sz="1200">
                          <a:latin typeface="メイリオ" panose="020B0604030504040204" pitchFamily="50" charset="-128"/>
                          <a:ea typeface="メイリオ" panose="020B0604030504040204" pitchFamily="50" charset="-128"/>
                        </a:rPr>
                        <a:t>エージェントの更新頻度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a:effectLst/>
                          <a:latin typeface="メイリオ" panose="020B0604030504040204" pitchFamily="50" charset="-128"/>
                          <a:ea typeface="メイリオ" panose="020B0604030504040204" pitchFamily="50" charset="-128"/>
                        </a:rPr>
                        <a:t>年に数回</a:t>
                      </a:r>
                      <a:endParaRPr lang="en-US" altLang="ja-JP" sz="1200" b="0">
                        <a:effectLst/>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a:effectLst/>
                          <a:latin typeface="メイリオ" panose="020B0604030504040204" pitchFamily="50" charset="-128"/>
                          <a:ea typeface="メイリオ" panose="020B0604030504040204" pitchFamily="50" charset="-128"/>
                        </a:rPr>
                        <a:t>毎日シグネチャ更新が必要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4598974"/>
                  </a:ext>
                </a:extLst>
              </a:tr>
              <a:tr h="474277">
                <a:tc>
                  <a:txBody>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kumimoji="1" lang="ja-JP" altLang="en-US" sz="1200">
                          <a:latin typeface="メイリオ" panose="020B0604030504040204" pitchFamily="50" charset="-128"/>
                          <a:ea typeface="メイリオ" panose="020B0604030504040204" pitchFamily="50" charset="-128"/>
                        </a:rPr>
                        <a:t>フルスキャンの頻度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a:effectLst/>
                          <a:latin typeface="メイリオ" panose="020B0604030504040204" pitchFamily="50" charset="-128"/>
                          <a:ea typeface="メイリオ" panose="020B0604030504040204" pitchFamily="50" charset="-128"/>
                        </a:rPr>
                        <a:t>初回インストール時</a:t>
                      </a:r>
                      <a:endParaRPr lang="en-US" altLang="ja-JP" sz="1200" b="0">
                        <a:effectLst/>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a:effectLst/>
                          <a:latin typeface="メイリオ" panose="020B0604030504040204" pitchFamily="50" charset="-128"/>
                          <a:ea typeface="メイリオ" panose="020B0604030504040204" pitchFamily="50" charset="-128"/>
                        </a:rPr>
                        <a:t>ほぼ毎日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2026209"/>
                  </a:ext>
                </a:extLst>
              </a:tr>
            </a:tbl>
          </a:graphicData>
        </a:graphic>
      </p:graphicFrame>
      <p:sp>
        <p:nvSpPr>
          <p:cNvPr id="5" name="テキスト プレースホルダー 1">
            <a:extLst>
              <a:ext uri="{FF2B5EF4-FFF2-40B4-BE49-F238E27FC236}">
                <a16:creationId xmlns:a16="http://schemas.microsoft.com/office/drawing/2014/main" id="{6F5A0C67-398B-43B1-A315-D43A18EE13A5}"/>
              </a:ext>
            </a:extLst>
          </p:cNvPr>
          <p:cNvSpPr>
            <a:spLocks noGrp="1"/>
          </p:cNvSpPr>
          <p:nvPr>
            <p:ph type="body" sz="quarter" idx="11"/>
          </p:nvPr>
        </p:nvSpPr>
        <p:spPr>
          <a:xfrm>
            <a:off x="413589" y="212584"/>
            <a:ext cx="11074573" cy="372410"/>
          </a:xfrm>
        </p:spPr>
        <p:txBody>
          <a:bodyPr/>
          <a:lstStyle/>
          <a:p>
            <a:r>
              <a:rPr lang="ja-JP" altLang="en-US"/>
              <a:t>シグネチャ型ウイルス対策ソフトとの比較</a:t>
            </a:r>
          </a:p>
        </p:txBody>
      </p:sp>
      <p:graphicFrame>
        <p:nvGraphicFramePr>
          <p:cNvPr id="6" name="表 15">
            <a:extLst>
              <a:ext uri="{FF2B5EF4-FFF2-40B4-BE49-F238E27FC236}">
                <a16:creationId xmlns:a16="http://schemas.microsoft.com/office/drawing/2014/main" id="{C6EC75E8-298B-445F-8009-F16E312F8379}"/>
              </a:ext>
            </a:extLst>
          </p:cNvPr>
          <p:cNvGraphicFramePr>
            <a:graphicFrameLocks noGrp="1"/>
          </p:cNvGraphicFramePr>
          <p:nvPr>
            <p:extLst>
              <p:ext uri="{D42A27DB-BD31-4B8C-83A1-F6EECF244321}">
                <p14:modId xmlns:p14="http://schemas.microsoft.com/office/powerpoint/2010/main" val="2507439464"/>
              </p:ext>
            </p:extLst>
          </p:nvPr>
        </p:nvGraphicFramePr>
        <p:xfrm>
          <a:off x="292200" y="4646499"/>
          <a:ext cx="11529752" cy="1913877"/>
        </p:xfrm>
        <a:graphic>
          <a:graphicData uri="http://schemas.openxmlformats.org/drawingml/2006/table">
            <a:tbl>
              <a:tblPr firstRow="1" bandRow="1">
                <a:tableStyleId>{5940675A-B579-460E-94D1-54222C63F5DA}</a:tableStyleId>
              </a:tblPr>
              <a:tblGrid>
                <a:gridCol w="928496">
                  <a:extLst>
                    <a:ext uri="{9D8B030D-6E8A-4147-A177-3AD203B41FA5}">
                      <a16:colId xmlns:a16="http://schemas.microsoft.com/office/drawing/2014/main" val="2890830161"/>
                    </a:ext>
                  </a:extLst>
                </a:gridCol>
                <a:gridCol w="10601256">
                  <a:extLst>
                    <a:ext uri="{9D8B030D-6E8A-4147-A177-3AD203B41FA5}">
                      <a16:colId xmlns:a16="http://schemas.microsoft.com/office/drawing/2014/main" val="2776763191"/>
                    </a:ext>
                  </a:extLst>
                </a:gridCol>
              </a:tblGrid>
              <a:tr h="637959">
                <a:tc>
                  <a:txBody>
                    <a:bodyPr/>
                    <a:lstStyle/>
                    <a:p>
                      <a:pPr algn="ctr">
                        <a:lnSpc>
                          <a:spcPct val="120000"/>
                        </a:lnSpc>
                      </a:pPr>
                      <a:r>
                        <a:rPr kumimoji="1" lang="ja-JP" altLang="en-US" sz="1000">
                          <a:solidFill>
                            <a:schemeClr val="bg1"/>
                          </a:solidFill>
                          <a:latin typeface="Meiryo" panose="020B0604030504040204" pitchFamily="34" charset="-128"/>
                          <a:ea typeface="Meiryo" panose="020B0604030504040204" pitchFamily="34" charset="-128"/>
                        </a:rPr>
                        <a:t>考察①</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solidFill>
                  </a:tcPr>
                </a:tc>
                <a:tc>
                  <a:txBody>
                    <a:bodyPr/>
                    <a:lstStyle/>
                    <a:p>
                      <a:pPr algn="just">
                        <a:lnSpc>
                          <a:spcPct val="120000"/>
                        </a:lnSpc>
                      </a:pP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Deep Instinct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AI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がファイルを解析してマルウェアを検知します。従来型のウイルス対策ソフトではシグネチャでマルウェアを検知しますが、毎日約</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50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万の未知や亜種のマルウェアが発生しておりシグネチャ作成が追いつきません。また、</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Deep Instinct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PE</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ファイル以外にもマクロや</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PDF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などのファイルも検知可能なため対策できる範囲が幅広いのも特徴です。</a:t>
                      </a:r>
                      <a:endParaRPr kumimoji="1" lang="en-US" altLang="ja-JP" sz="10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27558581"/>
                  </a:ext>
                </a:extLst>
              </a:tr>
              <a:tr h="637959">
                <a:tc>
                  <a:txBody>
                    <a:bodyPr/>
                    <a:lstStyle/>
                    <a:p>
                      <a:pPr algn="ctr">
                        <a:lnSpc>
                          <a:spcPct val="120000"/>
                        </a:lnSpc>
                      </a:pPr>
                      <a:r>
                        <a:rPr kumimoji="1" lang="ja-JP" altLang="en-US" sz="1000">
                          <a:solidFill>
                            <a:schemeClr val="bg1"/>
                          </a:solidFill>
                          <a:latin typeface="Meiryo" panose="020B0604030504040204" pitchFamily="34" charset="-128"/>
                          <a:ea typeface="Meiryo" panose="020B0604030504040204" pitchFamily="34" charset="-128"/>
                        </a:rPr>
                        <a:t>考察②</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solidFill>
                  </a:tcPr>
                </a:tc>
                <a:tc>
                  <a:txBody>
                    <a:bodyPr/>
                    <a:lstStyle/>
                    <a:p>
                      <a:pPr algn="just">
                        <a:lnSpc>
                          <a:spcPct val="120000"/>
                        </a:lnSpc>
                      </a:pP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2020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年に大流行したマルウェア「</a:t>
                      </a:r>
                      <a:r>
                        <a:rPr kumimoji="1" lang="en-US" altLang="ja-JP" sz="1000" err="1">
                          <a:solidFill>
                            <a:schemeClr val="tx1">
                              <a:lumMod val="75000"/>
                              <a:lumOff val="25000"/>
                            </a:schemeClr>
                          </a:solidFill>
                          <a:latin typeface="Meiryo" panose="020B0604030504040204" pitchFamily="34" charset="-128"/>
                          <a:ea typeface="Meiryo" panose="020B0604030504040204" pitchFamily="34" charset="-128"/>
                        </a:rPr>
                        <a:t>Emotet</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」は、ファイルレスマルウェアを使った攻撃でした。メールに添付された</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Word</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ファイルにマクロが仕組まれており、実行することでマルウェアがダウンロードされ感染します。感染するとファイルの暗号化や別のマルウェアを呼び出されたりと被害が拡大します。</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Deep Instinct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であれば不正なマクロを検知してマルウェアを隔離することが可能です。また、</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EDR</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も実装されているため、マルウェアが流入した原因を追うことも出来ます</a:t>
                      </a:r>
                      <a:endParaRPr kumimoji="1" lang="en-US" altLang="ja-JP" sz="10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32707701"/>
                  </a:ext>
                </a:extLst>
              </a:tr>
              <a:tr h="637959">
                <a:tc>
                  <a:txBody>
                    <a:bodyPr/>
                    <a:lstStyle/>
                    <a:p>
                      <a:pPr algn="ctr">
                        <a:lnSpc>
                          <a:spcPct val="120000"/>
                        </a:lnSpc>
                      </a:pPr>
                      <a:r>
                        <a:rPr kumimoji="1" lang="ja-JP" altLang="en-US" sz="1000">
                          <a:solidFill>
                            <a:schemeClr val="bg1"/>
                          </a:solidFill>
                          <a:latin typeface="Meiryo" panose="020B0604030504040204" pitchFamily="34" charset="-128"/>
                          <a:ea typeface="Meiryo" panose="020B0604030504040204" pitchFamily="34" charset="-128"/>
                        </a:rPr>
                        <a:t>考察③</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solidFill>
                  </a:tcPr>
                </a:tc>
                <a:tc>
                  <a:txBody>
                    <a:bodyPr/>
                    <a:lstStyle/>
                    <a:p>
                      <a:pPr algn="just">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従来型のウイルス対策ソフトはシグネチャを使っているため、ほぼ毎日シグネチャのアップデートやフルスキャンをかける必要があります。アップデートする際、</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PC</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によっては負荷がかかり、業務に支障を来す恐れがあります。また、アップデートが適用されているかの確認も都度必要なため管理工数が増加します。一方、</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Deep</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 </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Instinct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は年に数回ほど</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AI</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のモデルをバージョンアップ頂ければ、未知・亜種のマルウェア対策が可能です。フルスキャンも初回のみ実施のため</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PC</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の負荷を抑えることが出来ます。</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6340581"/>
                  </a:ext>
                </a:extLst>
              </a:tr>
            </a:tbl>
          </a:graphicData>
        </a:graphic>
      </p:graphicFrame>
      <p:sp>
        <p:nvSpPr>
          <p:cNvPr id="7" name="正方形/長方形 6">
            <a:extLst>
              <a:ext uri="{FF2B5EF4-FFF2-40B4-BE49-F238E27FC236}">
                <a16:creationId xmlns:a16="http://schemas.microsoft.com/office/drawing/2014/main" id="{B6DFBD7A-FA89-4BA0-A4EC-63667F097B53}"/>
              </a:ext>
            </a:extLst>
          </p:cNvPr>
          <p:cNvSpPr/>
          <p:nvPr/>
        </p:nvSpPr>
        <p:spPr>
          <a:xfrm>
            <a:off x="327804" y="1376101"/>
            <a:ext cx="3812875" cy="628788"/>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9E6E6"/>
              </a:solidFill>
            </a:endParaRPr>
          </a:p>
        </p:txBody>
      </p:sp>
      <p:sp>
        <p:nvSpPr>
          <p:cNvPr id="8" name="テキスト ボックス 7">
            <a:extLst>
              <a:ext uri="{FF2B5EF4-FFF2-40B4-BE49-F238E27FC236}">
                <a16:creationId xmlns:a16="http://schemas.microsoft.com/office/drawing/2014/main" id="{E50A5BF3-92C1-4EB4-A6CB-9A8035CECB7B}"/>
              </a:ext>
            </a:extLst>
          </p:cNvPr>
          <p:cNvSpPr txBox="1"/>
          <p:nvPr/>
        </p:nvSpPr>
        <p:spPr>
          <a:xfrm>
            <a:off x="3633289" y="1792395"/>
            <a:ext cx="530915" cy="230832"/>
          </a:xfrm>
          <a:prstGeom prst="rect">
            <a:avLst/>
          </a:prstGeom>
          <a:noFill/>
        </p:spPr>
        <p:txBody>
          <a:bodyPr wrap="none" rtlCol="0">
            <a:spAutoFit/>
          </a:bodyPr>
          <a:lstStyle/>
          <a:p>
            <a:r>
              <a:rPr lang="ja-JP" altLang="en-US" sz="900" b="1">
                <a:solidFill>
                  <a:srgbClr val="C00000"/>
                </a:solidFill>
                <a:latin typeface="メイリオ" pitchFamily="50" charset="-128"/>
                <a:ea typeface="メイリオ" pitchFamily="50" charset="-128"/>
                <a:cs typeface="メイリオ" pitchFamily="50" charset="-128"/>
              </a:rPr>
              <a:t>考察①</a:t>
            </a:r>
            <a:endParaRPr lang="en-US" altLang="ja-JP" sz="900" b="1">
              <a:solidFill>
                <a:srgbClr val="C00000"/>
              </a:solidFill>
              <a:latin typeface="メイリオ" pitchFamily="50" charset="-128"/>
              <a:ea typeface="メイリオ" pitchFamily="50" charset="-128"/>
              <a:cs typeface="メイリオ" pitchFamily="50" charset="-128"/>
            </a:endParaRPr>
          </a:p>
        </p:txBody>
      </p:sp>
      <p:sp>
        <p:nvSpPr>
          <p:cNvPr id="9" name="正方形/長方形 8">
            <a:extLst>
              <a:ext uri="{FF2B5EF4-FFF2-40B4-BE49-F238E27FC236}">
                <a16:creationId xmlns:a16="http://schemas.microsoft.com/office/drawing/2014/main" id="{003543E6-0FB3-44EF-97A8-09F915614FCA}"/>
              </a:ext>
            </a:extLst>
          </p:cNvPr>
          <p:cNvSpPr/>
          <p:nvPr/>
        </p:nvSpPr>
        <p:spPr>
          <a:xfrm>
            <a:off x="324929" y="3454127"/>
            <a:ext cx="3815750" cy="802257"/>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9E6E6"/>
              </a:solidFill>
            </a:endParaRPr>
          </a:p>
        </p:txBody>
      </p:sp>
      <p:sp>
        <p:nvSpPr>
          <p:cNvPr id="10" name="テキスト ボックス 9">
            <a:extLst>
              <a:ext uri="{FF2B5EF4-FFF2-40B4-BE49-F238E27FC236}">
                <a16:creationId xmlns:a16="http://schemas.microsoft.com/office/drawing/2014/main" id="{7589C5E1-8E5F-4115-B6E4-A83435784068}"/>
              </a:ext>
            </a:extLst>
          </p:cNvPr>
          <p:cNvSpPr txBox="1"/>
          <p:nvPr/>
        </p:nvSpPr>
        <p:spPr>
          <a:xfrm>
            <a:off x="3587282" y="4052404"/>
            <a:ext cx="530915" cy="230832"/>
          </a:xfrm>
          <a:prstGeom prst="rect">
            <a:avLst/>
          </a:prstGeom>
          <a:noFill/>
        </p:spPr>
        <p:txBody>
          <a:bodyPr wrap="none" rtlCol="0">
            <a:spAutoFit/>
          </a:bodyPr>
          <a:lstStyle/>
          <a:p>
            <a:r>
              <a:rPr lang="ja-JP" altLang="en-US" sz="900" b="1">
                <a:solidFill>
                  <a:srgbClr val="C00000"/>
                </a:solidFill>
                <a:latin typeface="メイリオ" pitchFamily="50" charset="-128"/>
                <a:ea typeface="メイリオ" pitchFamily="50" charset="-128"/>
                <a:cs typeface="メイリオ" pitchFamily="50" charset="-128"/>
              </a:rPr>
              <a:t>考察③</a:t>
            </a:r>
            <a:endParaRPr lang="en-US" altLang="ja-JP" sz="900" b="1">
              <a:solidFill>
                <a:srgbClr val="C00000"/>
              </a:solidFill>
              <a:latin typeface="メイリオ" pitchFamily="50" charset="-128"/>
              <a:ea typeface="メイリオ" pitchFamily="50" charset="-128"/>
              <a:cs typeface="メイリオ" pitchFamily="50" charset="-128"/>
            </a:endParaRPr>
          </a:p>
        </p:txBody>
      </p:sp>
      <p:sp>
        <p:nvSpPr>
          <p:cNvPr id="11" name="正方形/長方形 10">
            <a:extLst>
              <a:ext uri="{FF2B5EF4-FFF2-40B4-BE49-F238E27FC236}">
                <a16:creationId xmlns:a16="http://schemas.microsoft.com/office/drawing/2014/main" id="{407EC529-90B7-4B1A-97FD-3FC8C8414917}"/>
              </a:ext>
            </a:extLst>
          </p:cNvPr>
          <p:cNvSpPr/>
          <p:nvPr/>
        </p:nvSpPr>
        <p:spPr>
          <a:xfrm>
            <a:off x="322053" y="2082527"/>
            <a:ext cx="3835880" cy="603849"/>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9E6E6"/>
              </a:solidFill>
            </a:endParaRPr>
          </a:p>
        </p:txBody>
      </p:sp>
      <p:sp>
        <p:nvSpPr>
          <p:cNvPr id="14" name="テキスト ボックス 13">
            <a:extLst>
              <a:ext uri="{FF2B5EF4-FFF2-40B4-BE49-F238E27FC236}">
                <a16:creationId xmlns:a16="http://schemas.microsoft.com/office/drawing/2014/main" id="{A01E8D37-1847-4A1A-9BED-BA8091A16331}"/>
              </a:ext>
            </a:extLst>
          </p:cNvPr>
          <p:cNvSpPr txBox="1"/>
          <p:nvPr/>
        </p:nvSpPr>
        <p:spPr>
          <a:xfrm>
            <a:off x="3621788" y="2465147"/>
            <a:ext cx="530915" cy="230832"/>
          </a:xfrm>
          <a:prstGeom prst="rect">
            <a:avLst/>
          </a:prstGeom>
          <a:noFill/>
        </p:spPr>
        <p:txBody>
          <a:bodyPr wrap="none" rtlCol="0">
            <a:spAutoFit/>
          </a:bodyPr>
          <a:lstStyle/>
          <a:p>
            <a:r>
              <a:rPr lang="ja-JP" altLang="en-US" sz="900" b="1">
                <a:solidFill>
                  <a:srgbClr val="C00000"/>
                </a:solidFill>
                <a:latin typeface="メイリオ" pitchFamily="50" charset="-128"/>
                <a:ea typeface="メイリオ" pitchFamily="50" charset="-128"/>
                <a:cs typeface="メイリオ" pitchFamily="50" charset="-128"/>
              </a:rPr>
              <a:t>考察②</a:t>
            </a:r>
            <a:endParaRPr lang="en-US" altLang="ja-JP" sz="900" b="1">
              <a:solidFill>
                <a:srgbClr val="C00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046598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EC6EF2EB-A65F-40AF-BF7A-F66327B0867A}"/>
              </a:ext>
            </a:extLst>
          </p:cNvPr>
          <p:cNvGrpSpPr/>
          <p:nvPr/>
        </p:nvGrpSpPr>
        <p:grpSpPr>
          <a:xfrm>
            <a:off x="4295969" y="2096097"/>
            <a:ext cx="3966329" cy="744258"/>
            <a:chOff x="2314893" y="2022426"/>
            <a:chExt cx="2471308" cy="1113742"/>
          </a:xfrm>
        </p:grpSpPr>
        <p:sp>
          <p:nvSpPr>
            <p:cNvPr id="7" name="矢印: 山形 6">
              <a:extLst>
                <a:ext uri="{FF2B5EF4-FFF2-40B4-BE49-F238E27FC236}">
                  <a16:creationId xmlns:a16="http://schemas.microsoft.com/office/drawing/2014/main" id="{B9C82316-AAF1-4EF4-B99E-4679E556AC23}"/>
                </a:ext>
              </a:extLst>
            </p:cNvPr>
            <p:cNvSpPr/>
            <p:nvPr/>
          </p:nvSpPr>
          <p:spPr>
            <a:xfrm>
              <a:off x="2314893" y="2022426"/>
              <a:ext cx="2471308" cy="1113742"/>
            </a:xfrm>
            <a:prstGeom prst="chevron">
              <a:avLst/>
            </a:pr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矢印: 山形 4">
              <a:extLst>
                <a:ext uri="{FF2B5EF4-FFF2-40B4-BE49-F238E27FC236}">
                  <a16:creationId xmlns:a16="http://schemas.microsoft.com/office/drawing/2014/main" id="{10F221E4-9594-405C-8FAD-D3824A9AD8D8}"/>
                </a:ext>
              </a:extLst>
            </p:cNvPr>
            <p:cNvSpPr txBox="1"/>
            <p:nvPr/>
          </p:nvSpPr>
          <p:spPr>
            <a:xfrm>
              <a:off x="2871764" y="2022426"/>
              <a:ext cx="1357566" cy="111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85344" rIns="85344" bIns="85344" numCol="1" spcCol="1270" anchor="ctr" anchorCtr="0">
              <a:noAutofit/>
            </a:bodyPr>
            <a:lstStyle/>
            <a:p>
              <a:pPr marL="0" lvl="0" indent="0" algn="ctr" defTabSz="2844800">
                <a:lnSpc>
                  <a:spcPct val="90000"/>
                </a:lnSpc>
                <a:spcBef>
                  <a:spcPct val="0"/>
                </a:spcBef>
                <a:spcAft>
                  <a:spcPct val="35000"/>
                </a:spcAft>
                <a:buNone/>
              </a:pPr>
              <a:endParaRPr kumimoji="1" lang="en-US" altLang="ja-JP" sz="6400" kern="1200"/>
            </a:p>
          </p:txBody>
        </p:sp>
      </p:grpSp>
      <p:grpSp>
        <p:nvGrpSpPr>
          <p:cNvPr id="12" name="グループ化 11">
            <a:extLst>
              <a:ext uri="{FF2B5EF4-FFF2-40B4-BE49-F238E27FC236}">
                <a16:creationId xmlns:a16="http://schemas.microsoft.com/office/drawing/2014/main" id="{0A121D25-9805-4D88-9305-5069128C6A28}"/>
              </a:ext>
            </a:extLst>
          </p:cNvPr>
          <p:cNvGrpSpPr/>
          <p:nvPr/>
        </p:nvGrpSpPr>
        <p:grpSpPr>
          <a:xfrm>
            <a:off x="600343" y="2096097"/>
            <a:ext cx="3889362" cy="738507"/>
            <a:chOff x="2314893" y="2022426"/>
            <a:chExt cx="2471308" cy="1113742"/>
          </a:xfrm>
        </p:grpSpPr>
        <p:sp>
          <p:nvSpPr>
            <p:cNvPr id="13" name="矢印: 山形 12">
              <a:extLst>
                <a:ext uri="{FF2B5EF4-FFF2-40B4-BE49-F238E27FC236}">
                  <a16:creationId xmlns:a16="http://schemas.microsoft.com/office/drawing/2014/main" id="{CF82C282-23DB-471E-BECB-CCE8A6B0176B}"/>
                </a:ext>
              </a:extLst>
            </p:cNvPr>
            <p:cNvSpPr/>
            <p:nvPr/>
          </p:nvSpPr>
          <p:spPr>
            <a:xfrm>
              <a:off x="2314893" y="2022426"/>
              <a:ext cx="2471308" cy="1113742"/>
            </a:xfrm>
            <a:prstGeom prst="chevron">
              <a:avLst/>
            </a:pr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矢印: 山形 4">
              <a:extLst>
                <a:ext uri="{FF2B5EF4-FFF2-40B4-BE49-F238E27FC236}">
                  <a16:creationId xmlns:a16="http://schemas.microsoft.com/office/drawing/2014/main" id="{4EEF7E79-2124-4DF7-9064-23E05735D80E}"/>
                </a:ext>
              </a:extLst>
            </p:cNvPr>
            <p:cNvSpPr txBox="1"/>
            <p:nvPr/>
          </p:nvSpPr>
          <p:spPr>
            <a:xfrm>
              <a:off x="2871764" y="2022426"/>
              <a:ext cx="1357566" cy="111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85344" rIns="85344" bIns="85344" numCol="1" spcCol="1270" anchor="ctr" anchorCtr="0">
              <a:noAutofit/>
            </a:bodyPr>
            <a:lstStyle/>
            <a:p>
              <a:pPr marL="0" lvl="0" indent="0" algn="ctr" defTabSz="2844800">
                <a:lnSpc>
                  <a:spcPct val="90000"/>
                </a:lnSpc>
                <a:spcBef>
                  <a:spcPct val="0"/>
                </a:spcBef>
                <a:spcAft>
                  <a:spcPct val="35000"/>
                </a:spcAft>
                <a:buNone/>
              </a:pPr>
              <a:endParaRPr kumimoji="1" lang="en-US" altLang="ja-JP" sz="6400" kern="1200"/>
            </a:p>
          </p:txBody>
        </p:sp>
      </p:grpSp>
      <p:grpSp>
        <p:nvGrpSpPr>
          <p:cNvPr id="15" name="グループ化 14">
            <a:extLst>
              <a:ext uri="{FF2B5EF4-FFF2-40B4-BE49-F238E27FC236}">
                <a16:creationId xmlns:a16="http://schemas.microsoft.com/office/drawing/2014/main" id="{5A5EA1D0-45FD-44FF-8C85-F3B6202D5A0D}"/>
              </a:ext>
            </a:extLst>
          </p:cNvPr>
          <p:cNvGrpSpPr/>
          <p:nvPr/>
        </p:nvGrpSpPr>
        <p:grpSpPr>
          <a:xfrm>
            <a:off x="8035560" y="2103120"/>
            <a:ext cx="3833352" cy="742520"/>
            <a:chOff x="2314893" y="2022426"/>
            <a:chExt cx="2471308" cy="1113742"/>
          </a:xfrm>
        </p:grpSpPr>
        <p:sp>
          <p:nvSpPr>
            <p:cNvPr id="16" name="矢印: 山形 15">
              <a:extLst>
                <a:ext uri="{FF2B5EF4-FFF2-40B4-BE49-F238E27FC236}">
                  <a16:creationId xmlns:a16="http://schemas.microsoft.com/office/drawing/2014/main" id="{D790E7E1-0030-42C8-89EC-33CCD7A22DA6}"/>
                </a:ext>
              </a:extLst>
            </p:cNvPr>
            <p:cNvSpPr/>
            <p:nvPr/>
          </p:nvSpPr>
          <p:spPr>
            <a:xfrm>
              <a:off x="2314893" y="2022426"/>
              <a:ext cx="2471308" cy="1113742"/>
            </a:xfrm>
            <a:prstGeom prst="chevron">
              <a:avLst/>
            </a:pr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矢印: 山形 4">
              <a:extLst>
                <a:ext uri="{FF2B5EF4-FFF2-40B4-BE49-F238E27FC236}">
                  <a16:creationId xmlns:a16="http://schemas.microsoft.com/office/drawing/2014/main" id="{B57E9964-6016-41AC-9FF7-39C040EB627A}"/>
                </a:ext>
              </a:extLst>
            </p:cNvPr>
            <p:cNvSpPr txBox="1"/>
            <p:nvPr/>
          </p:nvSpPr>
          <p:spPr>
            <a:xfrm>
              <a:off x="2871764" y="2022426"/>
              <a:ext cx="1357566" cy="111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85344" rIns="85344" bIns="85344" numCol="1" spcCol="1270" anchor="ctr" anchorCtr="0">
              <a:noAutofit/>
            </a:bodyPr>
            <a:lstStyle/>
            <a:p>
              <a:pPr marL="0" lvl="0" indent="0" algn="ctr" defTabSz="2844800">
                <a:lnSpc>
                  <a:spcPct val="90000"/>
                </a:lnSpc>
                <a:spcBef>
                  <a:spcPct val="0"/>
                </a:spcBef>
                <a:spcAft>
                  <a:spcPct val="35000"/>
                </a:spcAft>
                <a:buNone/>
              </a:pPr>
              <a:endParaRPr kumimoji="1" lang="en-US" altLang="ja-JP" sz="6400" kern="1200"/>
            </a:p>
          </p:txBody>
        </p:sp>
      </p:grpSp>
      <p:sp>
        <p:nvSpPr>
          <p:cNvPr id="21" name="テキスト ボックス 20">
            <a:extLst>
              <a:ext uri="{FF2B5EF4-FFF2-40B4-BE49-F238E27FC236}">
                <a16:creationId xmlns:a16="http://schemas.microsoft.com/office/drawing/2014/main" id="{880A75BD-8E63-4D11-B0D8-6E4993877964}"/>
              </a:ext>
            </a:extLst>
          </p:cNvPr>
          <p:cNvSpPr txBox="1"/>
          <p:nvPr/>
        </p:nvSpPr>
        <p:spPr>
          <a:xfrm>
            <a:off x="996696" y="2184854"/>
            <a:ext cx="3529583" cy="646331"/>
          </a:xfrm>
          <a:prstGeom prst="rect">
            <a:avLst/>
          </a:prstGeom>
          <a:noFill/>
        </p:spPr>
        <p:txBody>
          <a:bodyPr wrap="square" rtlCol="0">
            <a:spAutoFit/>
          </a:bodyPr>
          <a:lstStyle/>
          <a:p>
            <a:r>
              <a:rPr kumimoji="1" lang="en-US" altLang="ja-JP" sz="1200">
                <a:solidFill>
                  <a:schemeClr val="bg1"/>
                </a:solidFill>
                <a:latin typeface="メイリオ" panose="020B0604030504040204" pitchFamily="50" charset="-128"/>
                <a:ea typeface="メイリオ" panose="020B0604030504040204" pitchFamily="50" charset="-128"/>
              </a:rPr>
              <a:t>Step1</a:t>
            </a:r>
          </a:p>
          <a:p>
            <a:r>
              <a:rPr kumimoji="1" lang="ja-JP" altLang="en-US" sz="1200">
                <a:solidFill>
                  <a:schemeClr val="bg1"/>
                </a:solidFill>
                <a:latin typeface="メイリオ" panose="020B0604030504040204" pitchFamily="50" charset="-128"/>
                <a:ea typeface="メイリオ" panose="020B0604030504040204" pitchFamily="50" charset="-128"/>
              </a:rPr>
              <a:t>メールに添付された </a:t>
            </a:r>
            <a:r>
              <a:rPr kumimoji="1" lang="en-US" altLang="ja-JP" sz="1200">
                <a:solidFill>
                  <a:schemeClr val="bg1"/>
                </a:solidFill>
                <a:latin typeface="メイリオ" panose="020B0604030504040204" pitchFamily="50" charset="-128"/>
                <a:ea typeface="メイリオ" panose="020B0604030504040204" pitchFamily="50" charset="-128"/>
              </a:rPr>
              <a:t>Word </a:t>
            </a:r>
            <a:r>
              <a:rPr kumimoji="1" lang="ja-JP" altLang="en-US" sz="1200">
                <a:solidFill>
                  <a:schemeClr val="bg1"/>
                </a:solidFill>
                <a:latin typeface="メイリオ" panose="020B0604030504040204" pitchFamily="50" charset="-128"/>
                <a:ea typeface="メイリオ" panose="020B0604030504040204" pitchFamily="50" charset="-128"/>
              </a:rPr>
              <a:t>ファイルが届き</a:t>
            </a:r>
            <a:endParaRPr kumimoji="1" lang="en-US" altLang="ja-JP" sz="1200">
              <a:solidFill>
                <a:schemeClr val="bg1"/>
              </a:solidFill>
              <a:latin typeface="メイリオ" panose="020B0604030504040204" pitchFamily="50" charset="-128"/>
              <a:ea typeface="メイリオ" panose="020B0604030504040204" pitchFamily="50" charset="-128"/>
            </a:endParaRPr>
          </a:p>
          <a:p>
            <a:r>
              <a:rPr kumimoji="1" lang="ja-JP" altLang="en-US" sz="1200">
                <a:solidFill>
                  <a:schemeClr val="bg1"/>
                </a:solidFill>
                <a:latin typeface="メイリオ" panose="020B0604030504040204" pitchFamily="50" charset="-128"/>
                <a:ea typeface="メイリオ" panose="020B0604030504040204" pitchFamily="50" charset="-128"/>
              </a:rPr>
              <a:t>ローカル上で解凍</a:t>
            </a:r>
          </a:p>
        </p:txBody>
      </p:sp>
      <p:sp>
        <p:nvSpPr>
          <p:cNvPr id="22" name="テキスト ボックス 21">
            <a:extLst>
              <a:ext uri="{FF2B5EF4-FFF2-40B4-BE49-F238E27FC236}">
                <a16:creationId xmlns:a16="http://schemas.microsoft.com/office/drawing/2014/main" id="{36D3EA0F-6BA8-496E-9ACF-DCC5D61757FB}"/>
              </a:ext>
            </a:extLst>
          </p:cNvPr>
          <p:cNvSpPr txBox="1"/>
          <p:nvPr/>
        </p:nvSpPr>
        <p:spPr>
          <a:xfrm>
            <a:off x="8591221" y="2289214"/>
            <a:ext cx="2930104" cy="461665"/>
          </a:xfrm>
          <a:prstGeom prst="rect">
            <a:avLst/>
          </a:prstGeom>
          <a:noFill/>
        </p:spPr>
        <p:txBody>
          <a:bodyPr wrap="square" rtlCol="0">
            <a:spAutoFit/>
          </a:bodyPr>
          <a:lstStyle/>
          <a:p>
            <a:r>
              <a:rPr kumimoji="1" lang="en-US" altLang="ja-JP" sz="1200">
                <a:solidFill>
                  <a:schemeClr val="bg1"/>
                </a:solidFill>
                <a:latin typeface="メイリオ" panose="020B0604030504040204" pitchFamily="50" charset="-128"/>
                <a:ea typeface="メイリオ" panose="020B0604030504040204" pitchFamily="50" charset="-128"/>
              </a:rPr>
              <a:t>Step3</a:t>
            </a:r>
          </a:p>
          <a:p>
            <a:r>
              <a:rPr kumimoji="1" lang="en-US" altLang="ja-JP" sz="1200" err="1">
                <a:solidFill>
                  <a:schemeClr val="bg1"/>
                </a:solidFill>
                <a:latin typeface="メイリオ" panose="020B0604030504040204" pitchFamily="50" charset="-128"/>
                <a:ea typeface="メイリオ" panose="020B0604030504040204" pitchFamily="50" charset="-128"/>
              </a:rPr>
              <a:t>Emotet</a:t>
            </a:r>
            <a:r>
              <a:rPr kumimoji="1" lang="en-US" altLang="ja-JP" sz="1200">
                <a:solidFill>
                  <a:schemeClr val="bg1"/>
                </a:solidFill>
                <a:latin typeface="メイリオ" panose="020B0604030504040204" pitchFamily="50" charset="-128"/>
                <a:ea typeface="メイリオ" panose="020B0604030504040204" pitchFamily="50" charset="-128"/>
              </a:rPr>
              <a:t> </a:t>
            </a:r>
            <a:r>
              <a:rPr kumimoji="1" lang="ja-JP" altLang="en-US" sz="1200">
                <a:solidFill>
                  <a:schemeClr val="bg1"/>
                </a:solidFill>
                <a:latin typeface="メイリオ" panose="020B0604030504040204" pitchFamily="50" charset="-128"/>
                <a:ea typeface="メイリオ" panose="020B0604030504040204" pitchFamily="50" charset="-128"/>
              </a:rPr>
              <a:t>がダウンロードされる</a:t>
            </a:r>
            <a:endParaRPr kumimoji="1" lang="en-US" altLang="ja-JP" sz="1200">
              <a:solidFill>
                <a:schemeClr val="bg1"/>
              </a:solidFill>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9403EC3C-09E9-46D4-9942-9F4A7EAA6CB2}"/>
              </a:ext>
            </a:extLst>
          </p:cNvPr>
          <p:cNvSpPr txBox="1"/>
          <p:nvPr/>
        </p:nvSpPr>
        <p:spPr>
          <a:xfrm>
            <a:off x="619182" y="1819098"/>
            <a:ext cx="2605177" cy="276999"/>
          </a:xfrm>
          <a:prstGeom prst="rect">
            <a:avLst/>
          </a:prstGeom>
          <a:noFill/>
        </p:spPr>
        <p:txBody>
          <a:bodyPr wrap="square" rtlCol="0">
            <a:spAutoFit/>
          </a:bodyPr>
          <a:lstStyle/>
          <a:p>
            <a:r>
              <a:rPr kumimoji="1" lang="en-US" altLang="ja-JP" sz="1200" b="1" err="1">
                <a:solidFill>
                  <a:schemeClr val="tx1">
                    <a:lumMod val="75000"/>
                    <a:lumOff val="25000"/>
                  </a:schemeClr>
                </a:solidFill>
                <a:latin typeface="メイリオ" panose="020B0604030504040204" pitchFamily="50" charset="-128"/>
                <a:ea typeface="メイリオ" panose="020B0604030504040204" pitchFamily="50" charset="-128"/>
              </a:rPr>
              <a:t>Emotet</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の攻撃プロセス</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7" name="テキスト ボックス 56">
            <a:extLst>
              <a:ext uri="{FF2B5EF4-FFF2-40B4-BE49-F238E27FC236}">
                <a16:creationId xmlns:a16="http://schemas.microsoft.com/office/drawing/2014/main" id="{72968E63-BF3A-419B-B864-197081492E62}"/>
              </a:ext>
            </a:extLst>
          </p:cNvPr>
          <p:cNvSpPr txBox="1"/>
          <p:nvPr/>
        </p:nvSpPr>
        <p:spPr>
          <a:xfrm>
            <a:off x="4732796" y="2292428"/>
            <a:ext cx="3119731" cy="461665"/>
          </a:xfrm>
          <a:prstGeom prst="rect">
            <a:avLst/>
          </a:prstGeom>
          <a:noFill/>
        </p:spPr>
        <p:txBody>
          <a:bodyPr wrap="square" rtlCol="0">
            <a:spAutoFit/>
          </a:bodyPr>
          <a:lstStyle/>
          <a:p>
            <a:r>
              <a:rPr kumimoji="1" lang="en-US" altLang="ja-JP" sz="1200">
                <a:solidFill>
                  <a:schemeClr val="bg1"/>
                </a:solidFill>
                <a:latin typeface="メイリオ" panose="020B0604030504040204" pitchFamily="50" charset="-128"/>
                <a:ea typeface="メイリオ" panose="020B0604030504040204" pitchFamily="50" charset="-128"/>
              </a:rPr>
              <a:t>Step2</a:t>
            </a:r>
          </a:p>
          <a:p>
            <a:r>
              <a:rPr kumimoji="1" lang="ja-JP" altLang="en-US" sz="1200">
                <a:solidFill>
                  <a:schemeClr val="bg1"/>
                </a:solidFill>
                <a:latin typeface="メイリオ" panose="020B0604030504040204" pitchFamily="50" charset="-128"/>
                <a:ea typeface="メイリオ" panose="020B0604030504040204" pitchFamily="50" charset="-128"/>
              </a:rPr>
              <a:t>悪性 </a:t>
            </a:r>
            <a:r>
              <a:rPr kumimoji="1" lang="en-US" altLang="ja-JP" sz="1200">
                <a:solidFill>
                  <a:schemeClr val="bg1"/>
                </a:solidFill>
                <a:latin typeface="メイリオ" panose="020B0604030504040204" pitchFamily="50" charset="-128"/>
                <a:ea typeface="メイリオ" panose="020B0604030504040204" pitchFamily="50" charset="-128"/>
              </a:rPr>
              <a:t>VBA </a:t>
            </a:r>
            <a:r>
              <a:rPr kumimoji="1" lang="ja-JP" altLang="en-US" sz="1200">
                <a:solidFill>
                  <a:schemeClr val="bg1"/>
                </a:solidFill>
                <a:latin typeface="メイリオ" panose="020B0604030504040204" pitchFamily="50" charset="-128"/>
                <a:ea typeface="メイリオ" panose="020B0604030504040204" pitchFamily="50" charset="-128"/>
              </a:rPr>
              <a:t>マクロが動き </a:t>
            </a:r>
            <a:r>
              <a:rPr kumimoji="1" lang="en-US" altLang="ja-JP" sz="1200" err="1">
                <a:solidFill>
                  <a:schemeClr val="bg1"/>
                </a:solidFill>
                <a:latin typeface="メイリオ" panose="020B0604030504040204" pitchFamily="50" charset="-128"/>
                <a:ea typeface="メイリオ" panose="020B0604030504040204" pitchFamily="50" charset="-128"/>
              </a:rPr>
              <a:t>Powershell</a:t>
            </a:r>
            <a:r>
              <a:rPr kumimoji="1" lang="en-US" altLang="ja-JP" sz="1200">
                <a:solidFill>
                  <a:schemeClr val="bg1"/>
                </a:solidFill>
                <a:latin typeface="メイリオ" panose="020B0604030504040204" pitchFamily="50" charset="-128"/>
                <a:ea typeface="メイリオ" panose="020B0604030504040204" pitchFamily="50" charset="-128"/>
              </a:rPr>
              <a:t> </a:t>
            </a:r>
            <a:r>
              <a:rPr kumimoji="1" lang="ja-JP" altLang="en-US" sz="1200">
                <a:solidFill>
                  <a:schemeClr val="bg1"/>
                </a:solidFill>
                <a:latin typeface="メイリオ" panose="020B0604030504040204" pitchFamily="50" charset="-128"/>
                <a:ea typeface="メイリオ" panose="020B0604030504040204" pitchFamily="50" charset="-128"/>
              </a:rPr>
              <a:t>実行</a:t>
            </a:r>
            <a:endParaRPr kumimoji="1" lang="en-US" altLang="ja-JP" sz="1200">
              <a:solidFill>
                <a:schemeClr val="bg1"/>
              </a:solidFill>
              <a:latin typeface="メイリオ" panose="020B0604030504040204" pitchFamily="50" charset="-128"/>
              <a:ea typeface="メイリオ" panose="020B0604030504040204" pitchFamily="50" charset="-128"/>
            </a:endParaRPr>
          </a:p>
        </p:txBody>
      </p:sp>
      <p:sp>
        <p:nvSpPr>
          <p:cNvPr id="63" name="フローチャート: 処理 62">
            <a:extLst>
              <a:ext uri="{FF2B5EF4-FFF2-40B4-BE49-F238E27FC236}">
                <a16:creationId xmlns:a16="http://schemas.microsoft.com/office/drawing/2014/main" id="{098F1626-4772-41FD-9508-AD548E5D0950}"/>
              </a:ext>
            </a:extLst>
          </p:cNvPr>
          <p:cNvSpPr/>
          <p:nvPr/>
        </p:nvSpPr>
        <p:spPr>
          <a:xfrm>
            <a:off x="7437467" y="4327586"/>
            <a:ext cx="1043796" cy="2001328"/>
          </a:xfrm>
          <a:prstGeom prst="flowChartProcess">
            <a:avLst/>
          </a:prstGeom>
          <a:solidFill>
            <a:schemeClr val="bg2"/>
          </a:solidFill>
          <a:ln w="57150">
            <a:solidFill>
              <a:schemeClr val="bg1">
                <a:lumMod val="65000"/>
              </a:schemeClr>
            </a:solidFill>
            <a:prstDash val="sysDot"/>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a:solidFill>
                <a:schemeClr val="tx1">
                  <a:lumMod val="75000"/>
                  <a:lumOff val="25000"/>
                </a:schemeClr>
              </a:solidFill>
            </a:endParaRPr>
          </a:p>
        </p:txBody>
      </p:sp>
      <p:sp>
        <p:nvSpPr>
          <p:cNvPr id="64" name="四角形: 角を丸くする 63">
            <a:extLst>
              <a:ext uri="{FF2B5EF4-FFF2-40B4-BE49-F238E27FC236}">
                <a16:creationId xmlns:a16="http://schemas.microsoft.com/office/drawing/2014/main" id="{3C7EBBB9-9940-404B-B875-01E50A27DEE8}"/>
              </a:ext>
            </a:extLst>
          </p:cNvPr>
          <p:cNvSpPr/>
          <p:nvPr/>
        </p:nvSpPr>
        <p:spPr>
          <a:xfrm>
            <a:off x="1121435" y="3695160"/>
            <a:ext cx="2579298" cy="698739"/>
          </a:xfrm>
          <a:prstGeom prst="roundRect">
            <a:avLst/>
          </a:prstGeom>
          <a:solidFill>
            <a:schemeClr val="bg1"/>
          </a:solid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5" name="グラフィックス 64" descr="ノート PC 枠線">
            <a:extLst>
              <a:ext uri="{FF2B5EF4-FFF2-40B4-BE49-F238E27FC236}">
                <a16:creationId xmlns:a16="http://schemas.microsoft.com/office/drawing/2014/main" id="{69173939-C4DA-4B27-8F0A-56564F1838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2859" y="4740216"/>
            <a:ext cx="1242204" cy="1242204"/>
          </a:xfrm>
          <a:prstGeom prst="rect">
            <a:avLst/>
          </a:prstGeom>
        </p:spPr>
      </p:pic>
      <p:sp>
        <p:nvSpPr>
          <p:cNvPr id="66" name="フローチャート: 処理 65">
            <a:extLst>
              <a:ext uri="{FF2B5EF4-FFF2-40B4-BE49-F238E27FC236}">
                <a16:creationId xmlns:a16="http://schemas.microsoft.com/office/drawing/2014/main" id="{365AC343-46A6-4602-AB48-7A1D0DD1DF72}"/>
              </a:ext>
            </a:extLst>
          </p:cNvPr>
          <p:cNvSpPr/>
          <p:nvPr/>
        </p:nvSpPr>
        <p:spPr>
          <a:xfrm>
            <a:off x="4019909" y="4287329"/>
            <a:ext cx="1009290" cy="1949569"/>
          </a:xfrm>
          <a:prstGeom prst="flowChartProcess">
            <a:avLst/>
          </a:prstGeom>
          <a:solidFill>
            <a:schemeClr val="bg2"/>
          </a:solidFill>
          <a:ln w="57150">
            <a:solidFill>
              <a:schemeClr val="bg1">
                <a:lumMod val="65000"/>
              </a:schemeClr>
            </a:solidFill>
            <a:prstDash val="sysDot"/>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a:solidFill>
                <a:schemeClr val="tx1">
                  <a:lumMod val="75000"/>
                  <a:lumOff val="25000"/>
                </a:schemeClr>
              </a:solidFill>
            </a:endParaRPr>
          </a:p>
        </p:txBody>
      </p:sp>
      <p:sp>
        <p:nvSpPr>
          <p:cNvPr id="67" name="テキスト ボックス 66">
            <a:extLst>
              <a:ext uri="{FF2B5EF4-FFF2-40B4-BE49-F238E27FC236}">
                <a16:creationId xmlns:a16="http://schemas.microsoft.com/office/drawing/2014/main" id="{23A04523-53B9-4E22-A558-D6B4B11FE1E5}"/>
              </a:ext>
            </a:extLst>
          </p:cNvPr>
          <p:cNvSpPr txBox="1"/>
          <p:nvPr/>
        </p:nvSpPr>
        <p:spPr>
          <a:xfrm>
            <a:off x="1224948" y="3807305"/>
            <a:ext cx="2320507" cy="523220"/>
          </a:xfrm>
          <a:prstGeom prst="rect">
            <a:avLst/>
          </a:prstGeom>
          <a:noFill/>
        </p:spPr>
        <p:txBody>
          <a:bodyPr wrap="square" rtlCol="0">
            <a:spAutoFit/>
          </a:bodyPr>
          <a:lstStyle/>
          <a:p>
            <a:pPr lvl="0" algn="ctr">
              <a:defRPr/>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Word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に仕組まれた</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defRPr/>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マルウェアを検知できない</a:t>
            </a:r>
          </a:p>
        </p:txBody>
      </p:sp>
      <p:sp>
        <p:nvSpPr>
          <p:cNvPr id="68" name="爆発: 14 pt 67">
            <a:extLst>
              <a:ext uri="{FF2B5EF4-FFF2-40B4-BE49-F238E27FC236}">
                <a16:creationId xmlns:a16="http://schemas.microsoft.com/office/drawing/2014/main" id="{6857F19D-53E1-4867-9188-9FD2CEF194A8}"/>
              </a:ext>
            </a:extLst>
          </p:cNvPr>
          <p:cNvSpPr/>
          <p:nvPr/>
        </p:nvSpPr>
        <p:spPr>
          <a:xfrm>
            <a:off x="4293367" y="4925683"/>
            <a:ext cx="491706" cy="598277"/>
          </a:xfrm>
          <a:prstGeom prst="irregularSeal2">
            <a:avLst/>
          </a:prstGeom>
          <a:solidFill>
            <a:schemeClr val="bg1"/>
          </a:solidFill>
          <a:ln w="38100">
            <a:solidFill>
              <a:srgbClr val="C00000"/>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図形 68">
            <a:extLst>
              <a:ext uri="{FF2B5EF4-FFF2-40B4-BE49-F238E27FC236}">
                <a16:creationId xmlns:a16="http://schemas.microsoft.com/office/drawing/2014/main" id="{4054EFBA-8C73-4615-82F1-0491A2433BFE}"/>
              </a:ext>
            </a:extLst>
          </p:cNvPr>
          <p:cNvSpPr/>
          <p:nvPr/>
        </p:nvSpPr>
        <p:spPr>
          <a:xfrm>
            <a:off x="1854679" y="5218981"/>
            <a:ext cx="2656936" cy="510997"/>
          </a:xfrm>
          <a:custGeom>
            <a:avLst/>
            <a:gdLst>
              <a:gd name="connsiteX0" fmla="*/ 0 w 7013276"/>
              <a:gd name="connsiteY0" fmla="*/ 0 h 0"/>
              <a:gd name="connsiteX1" fmla="*/ 7013276 w 7013276"/>
              <a:gd name="connsiteY1" fmla="*/ 0 h 0"/>
            </a:gdLst>
            <a:ahLst/>
            <a:cxnLst>
              <a:cxn ang="0">
                <a:pos x="connsiteX0" y="connsiteY0"/>
              </a:cxn>
              <a:cxn ang="0">
                <a:pos x="connsiteX1" y="connsiteY1"/>
              </a:cxn>
            </a:cxnLst>
            <a:rect l="l" t="t" r="r" b="b"/>
            <a:pathLst>
              <a:path w="7013276">
                <a:moveTo>
                  <a:pt x="0" y="0"/>
                </a:moveTo>
                <a:lnTo>
                  <a:pt x="7013276" y="0"/>
                </a:lnTo>
              </a:path>
            </a:pathLst>
          </a:custGeom>
          <a:ln w="381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0" name="四角形: 角を丸くする 69">
            <a:extLst>
              <a:ext uri="{FF2B5EF4-FFF2-40B4-BE49-F238E27FC236}">
                <a16:creationId xmlns:a16="http://schemas.microsoft.com/office/drawing/2014/main" id="{B3739A41-665D-4B1C-A8A3-FE3DBAC1CCCB}"/>
              </a:ext>
            </a:extLst>
          </p:cNvPr>
          <p:cNvSpPr/>
          <p:nvPr/>
        </p:nvSpPr>
        <p:spPr>
          <a:xfrm>
            <a:off x="4649638" y="3695160"/>
            <a:ext cx="2786330" cy="698739"/>
          </a:xfrm>
          <a:prstGeom prst="roundRect">
            <a:avLst/>
          </a:prstGeom>
          <a:solidFill>
            <a:schemeClr val="bg1"/>
          </a:solid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B79E32D3-3605-4C7E-BA6A-5D33BCAE1B94}"/>
              </a:ext>
            </a:extLst>
          </p:cNvPr>
          <p:cNvSpPr txBox="1"/>
          <p:nvPr/>
        </p:nvSpPr>
        <p:spPr>
          <a:xfrm>
            <a:off x="4715762" y="3793107"/>
            <a:ext cx="2642561" cy="543528"/>
          </a:xfrm>
          <a:prstGeom prst="rect">
            <a:avLst/>
          </a:prstGeom>
          <a:noFill/>
        </p:spPr>
        <p:txBody>
          <a:bodyPr wrap="square" rtlCol="0">
            <a:spAutoFit/>
          </a:bodyPr>
          <a:lstStyle/>
          <a:p>
            <a:pPr lvl="0" algn="ctr">
              <a:defRPr/>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悪性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VBA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の検知や</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defRPr/>
            </a:pPr>
            <a:r>
              <a:rPr kumimoji="1" lang="en-US" altLang="ja-JP" sz="1400" err="1">
                <a:solidFill>
                  <a:schemeClr val="tx1">
                    <a:lumMod val="75000"/>
                    <a:lumOff val="25000"/>
                  </a:schemeClr>
                </a:solidFill>
                <a:latin typeface="メイリオ" panose="020B0604030504040204" pitchFamily="50" charset="-128"/>
                <a:ea typeface="メイリオ" panose="020B0604030504040204" pitchFamily="50" charset="-128"/>
              </a:rPr>
              <a:t>Powershell</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実行を防げない</a:t>
            </a:r>
          </a:p>
        </p:txBody>
      </p:sp>
      <p:sp>
        <p:nvSpPr>
          <p:cNvPr id="72" name="四角形: 角を丸くする 71">
            <a:extLst>
              <a:ext uri="{FF2B5EF4-FFF2-40B4-BE49-F238E27FC236}">
                <a16:creationId xmlns:a16="http://schemas.microsoft.com/office/drawing/2014/main" id="{C299785C-A765-49AA-983F-742EA7F1FBF6}"/>
              </a:ext>
            </a:extLst>
          </p:cNvPr>
          <p:cNvSpPr/>
          <p:nvPr/>
        </p:nvSpPr>
        <p:spPr>
          <a:xfrm>
            <a:off x="8416510" y="3715679"/>
            <a:ext cx="2521784" cy="698739"/>
          </a:xfrm>
          <a:prstGeom prst="roundRect">
            <a:avLst/>
          </a:prstGeom>
          <a:solidFill>
            <a:schemeClr val="bg1"/>
          </a:solidFill>
          <a:ln w="1905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1E7C421A-224D-440C-94B1-698708936484}"/>
              </a:ext>
            </a:extLst>
          </p:cNvPr>
          <p:cNvSpPr txBox="1"/>
          <p:nvPr/>
        </p:nvSpPr>
        <p:spPr>
          <a:xfrm>
            <a:off x="8580408" y="3844869"/>
            <a:ext cx="2211236" cy="523220"/>
          </a:xfrm>
          <a:prstGeom prst="rect">
            <a:avLst/>
          </a:prstGeom>
          <a:noFill/>
        </p:spPr>
        <p:txBody>
          <a:bodyPr wrap="square" rtlCol="0">
            <a:spAutoFit/>
          </a:bodyPr>
          <a:lstStyle/>
          <a:p>
            <a:pPr lvl="0" algn="ctr">
              <a:defRPr/>
            </a:pPr>
            <a:r>
              <a:rPr kumimoji="1" lang="en-US" altLang="ja-JP" sz="1400" err="1">
                <a:solidFill>
                  <a:schemeClr val="tx1">
                    <a:lumMod val="75000"/>
                    <a:lumOff val="25000"/>
                  </a:schemeClr>
                </a:solidFill>
                <a:latin typeface="メイリオ" panose="020B0604030504040204" pitchFamily="50" charset="-128"/>
                <a:ea typeface="メイリオ" panose="020B0604030504040204" pitchFamily="50" charset="-128"/>
              </a:rPr>
              <a:t>Emotet</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に感染</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defRPr/>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ファイルが暗号化される</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74" name="図 73">
            <a:extLst>
              <a:ext uri="{FF2B5EF4-FFF2-40B4-BE49-F238E27FC236}">
                <a16:creationId xmlns:a16="http://schemas.microsoft.com/office/drawing/2014/main" id="{4FBB56E6-25EB-426E-80CB-C419942890A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79530" y="4538214"/>
            <a:ext cx="642923" cy="568626"/>
          </a:xfrm>
          <a:prstGeom prst="rect">
            <a:avLst/>
          </a:prstGeom>
        </p:spPr>
      </p:pic>
      <p:pic>
        <p:nvPicPr>
          <p:cNvPr id="75" name="グラフィックス 74" descr="封筒 単色塗りつぶし">
            <a:extLst>
              <a:ext uri="{FF2B5EF4-FFF2-40B4-BE49-F238E27FC236}">
                <a16:creationId xmlns:a16="http://schemas.microsoft.com/office/drawing/2014/main" id="{EA67B181-7DFA-410E-9F33-953567F9AB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174" y="5084403"/>
            <a:ext cx="477327" cy="477327"/>
          </a:xfrm>
          <a:prstGeom prst="rect">
            <a:avLst/>
          </a:prstGeom>
        </p:spPr>
      </p:pic>
      <p:sp>
        <p:nvSpPr>
          <p:cNvPr id="76" name="二等辺三角形 75">
            <a:extLst>
              <a:ext uri="{FF2B5EF4-FFF2-40B4-BE49-F238E27FC236}">
                <a16:creationId xmlns:a16="http://schemas.microsoft.com/office/drawing/2014/main" id="{A072BE3E-55FA-4494-920C-9777A308BB53}"/>
              </a:ext>
            </a:extLst>
          </p:cNvPr>
          <p:cNvSpPr/>
          <p:nvPr/>
        </p:nvSpPr>
        <p:spPr>
          <a:xfrm rot="10800000">
            <a:off x="2306115" y="3234904"/>
            <a:ext cx="713118" cy="181156"/>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二等辺三角形 76">
            <a:extLst>
              <a:ext uri="{FF2B5EF4-FFF2-40B4-BE49-F238E27FC236}">
                <a16:creationId xmlns:a16="http://schemas.microsoft.com/office/drawing/2014/main" id="{B52C4B2E-863C-4411-B617-35FF6E7993E0}"/>
              </a:ext>
            </a:extLst>
          </p:cNvPr>
          <p:cNvSpPr/>
          <p:nvPr/>
        </p:nvSpPr>
        <p:spPr>
          <a:xfrm rot="10800000">
            <a:off x="6026989" y="3241229"/>
            <a:ext cx="713118" cy="181156"/>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二等辺三角形 77">
            <a:extLst>
              <a:ext uri="{FF2B5EF4-FFF2-40B4-BE49-F238E27FC236}">
                <a16:creationId xmlns:a16="http://schemas.microsoft.com/office/drawing/2014/main" id="{E27873C6-A29B-46F6-8721-1DB1452FE8E8}"/>
              </a:ext>
            </a:extLst>
          </p:cNvPr>
          <p:cNvSpPr/>
          <p:nvPr/>
        </p:nvSpPr>
        <p:spPr>
          <a:xfrm rot="10800000">
            <a:off x="9535043" y="3243530"/>
            <a:ext cx="713118" cy="181156"/>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9" name="直線コネクタ 78">
            <a:extLst>
              <a:ext uri="{FF2B5EF4-FFF2-40B4-BE49-F238E27FC236}">
                <a16:creationId xmlns:a16="http://schemas.microsoft.com/office/drawing/2014/main" id="{AC952C74-F8FB-4CBB-AA36-0192B573F7E0}"/>
              </a:ext>
            </a:extLst>
          </p:cNvPr>
          <p:cNvCxnSpPr>
            <a:cxnSpLocks/>
          </p:cNvCxnSpPr>
          <p:nvPr/>
        </p:nvCxnSpPr>
        <p:spPr>
          <a:xfrm>
            <a:off x="8367622" y="5224733"/>
            <a:ext cx="2277374" cy="0"/>
          </a:xfrm>
          <a:prstGeom prst="line">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80" name="図 79">
            <a:extLst>
              <a:ext uri="{FF2B5EF4-FFF2-40B4-BE49-F238E27FC236}">
                <a16:creationId xmlns:a16="http://schemas.microsoft.com/office/drawing/2014/main" id="{5F156B3F-3DE1-4C41-98E2-7453F58BF5E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21475" y="5324597"/>
            <a:ext cx="705869" cy="631705"/>
          </a:xfrm>
          <a:prstGeom prst="rect">
            <a:avLst/>
          </a:prstGeom>
        </p:spPr>
      </p:pic>
      <p:pic>
        <p:nvPicPr>
          <p:cNvPr id="81" name="図 80">
            <a:extLst>
              <a:ext uri="{FF2B5EF4-FFF2-40B4-BE49-F238E27FC236}">
                <a16:creationId xmlns:a16="http://schemas.microsoft.com/office/drawing/2014/main" id="{212F2B53-A866-47AD-BEED-1C8DC2A9F2A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64590" y="5279366"/>
            <a:ext cx="713363" cy="630927"/>
          </a:xfrm>
          <a:prstGeom prst="rect">
            <a:avLst/>
          </a:prstGeom>
        </p:spPr>
      </p:pic>
      <p:sp>
        <p:nvSpPr>
          <p:cNvPr id="83" name="爆発: 14 pt 82">
            <a:extLst>
              <a:ext uri="{FF2B5EF4-FFF2-40B4-BE49-F238E27FC236}">
                <a16:creationId xmlns:a16="http://schemas.microsoft.com/office/drawing/2014/main" id="{099AD432-A207-41DF-A06A-5C1BE3918AE6}"/>
              </a:ext>
            </a:extLst>
          </p:cNvPr>
          <p:cNvSpPr/>
          <p:nvPr/>
        </p:nvSpPr>
        <p:spPr>
          <a:xfrm>
            <a:off x="7735019" y="4931432"/>
            <a:ext cx="491706" cy="598277"/>
          </a:xfrm>
          <a:prstGeom prst="irregularSeal2">
            <a:avLst/>
          </a:prstGeom>
          <a:solidFill>
            <a:schemeClr val="bg1"/>
          </a:solidFill>
          <a:ln w="38100">
            <a:solidFill>
              <a:srgbClr val="C00000"/>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図形 83">
            <a:extLst>
              <a:ext uri="{FF2B5EF4-FFF2-40B4-BE49-F238E27FC236}">
                <a16:creationId xmlns:a16="http://schemas.microsoft.com/office/drawing/2014/main" id="{AA48E6FA-01DE-4977-AD0E-0C2799E18EB7}"/>
              </a:ext>
            </a:extLst>
          </p:cNvPr>
          <p:cNvSpPr/>
          <p:nvPr/>
        </p:nvSpPr>
        <p:spPr>
          <a:xfrm>
            <a:off x="4934310" y="5224733"/>
            <a:ext cx="3019244" cy="441988"/>
          </a:xfrm>
          <a:custGeom>
            <a:avLst/>
            <a:gdLst>
              <a:gd name="connsiteX0" fmla="*/ 0 w 7013276"/>
              <a:gd name="connsiteY0" fmla="*/ 0 h 0"/>
              <a:gd name="connsiteX1" fmla="*/ 7013276 w 7013276"/>
              <a:gd name="connsiteY1" fmla="*/ 0 h 0"/>
            </a:gdLst>
            <a:ahLst/>
            <a:cxnLst>
              <a:cxn ang="0">
                <a:pos x="connsiteX0" y="connsiteY0"/>
              </a:cxn>
              <a:cxn ang="0">
                <a:pos x="connsiteX1" y="connsiteY1"/>
              </a:cxn>
            </a:cxnLst>
            <a:rect l="l" t="t" r="r" b="b"/>
            <a:pathLst>
              <a:path w="7013276">
                <a:moveTo>
                  <a:pt x="0" y="0"/>
                </a:moveTo>
                <a:lnTo>
                  <a:pt x="7013276" y="0"/>
                </a:lnTo>
              </a:path>
            </a:pathLst>
          </a:custGeom>
          <a:ln w="381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86" name="グラフィックス 85" descr="ノート PC 枠線">
            <a:extLst>
              <a:ext uri="{FF2B5EF4-FFF2-40B4-BE49-F238E27FC236}">
                <a16:creationId xmlns:a16="http://schemas.microsoft.com/office/drawing/2014/main" id="{952783EE-8FEC-432D-9E74-C5A235DD91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63842" y="4591260"/>
            <a:ext cx="1555630" cy="1555630"/>
          </a:xfrm>
          <a:prstGeom prst="rect">
            <a:avLst/>
          </a:prstGeom>
        </p:spPr>
      </p:pic>
      <p:pic>
        <p:nvPicPr>
          <p:cNvPr id="87" name="Picture 2" descr="ランサムウェア Petya に感染してみました。 | (n)inja csirt">
            <a:extLst>
              <a:ext uri="{FF2B5EF4-FFF2-40B4-BE49-F238E27FC236}">
                <a16:creationId xmlns:a16="http://schemas.microsoft.com/office/drawing/2014/main" id="{CC8C9DDC-F8DD-408B-A3B6-3B021347D44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771419" y="5046454"/>
            <a:ext cx="926475" cy="517584"/>
          </a:xfrm>
          <a:prstGeom prst="rect">
            <a:avLst/>
          </a:prstGeom>
          <a:noFill/>
          <a:extLst>
            <a:ext uri="{909E8E84-426E-40DD-AFC4-6F175D3DCCD1}">
              <a14:hiddenFill xmlns:a14="http://schemas.microsoft.com/office/drawing/2010/main">
                <a:solidFill>
                  <a:srgbClr val="FFFFFF"/>
                </a:solidFill>
              </a14:hiddenFill>
            </a:ext>
          </a:extLst>
        </p:spPr>
      </p:pic>
      <p:sp>
        <p:nvSpPr>
          <p:cNvPr id="88" name="テキスト ボックス 87">
            <a:extLst>
              <a:ext uri="{FF2B5EF4-FFF2-40B4-BE49-F238E27FC236}">
                <a16:creationId xmlns:a16="http://schemas.microsoft.com/office/drawing/2014/main" id="{31B69C86-5681-458B-9BDF-C0439253A1AA}"/>
              </a:ext>
            </a:extLst>
          </p:cNvPr>
          <p:cNvSpPr txBox="1"/>
          <p:nvPr/>
        </p:nvSpPr>
        <p:spPr>
          <a:xfrm>
            <a:off x="676681" y="3404651"/>
            <a:ext cx="2605177" cy="276999"/>
          </a:xfrm>
          <a:prstGeom prst="rect">
            <a:avLst/>
          </a:prstGeom>
          <a:noFill/>
        </p:spPr>
        <p:txBody>
          <a:bodyPr wrap="square" rtlCol="0">
            <a:spAutoFit/>
          </a:bodyPr>
          <a:lstStyle/>
          <a:p>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シグネチャ型の場合</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9" name="テキスト ボックス 88">
            <a:extLst>
              <a:ext uri="{FF2B5EF4-FFF2-40B4-BE49-F238E27FC236}">
                <a16:creationId xmlns:a16="http://schemas.microsoft.com/office/drawing/2014/main" id="{92659A4C-CE26-419F-A4B4-9ACC20593E8D}"/>
              </a:ext>
            </a:extLst>
          </p:cNvPr>
          <p:cNvSpPr txBox="1"/>
          <p:nvPr/>
        </p:nvSpPr>
        <p:spPr>
          <a:xfrm>
            <a:off x="1081179" y="950934"/>
            <a:ext cx="9874368" cy="840230"/>
          </a:xfrm>
          <a:prstGeom prst="rect">
            <a:avLst/>
          </a:prstGeom>
          <a:noFill/>
        </p:spPr>
        <p:txBody>
          <a:bodyPr wrap="square" rtlCol="0">
            <a:spAutoFit/>
          </a:bodyPr>
          <a:lstStyle/>
          <a:p>
            <a:pPr algn="ctr">
              <a:lnSpc>
                <a:spcPct val="140000"/>
              </a:lnSpc>
            </a:pP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未知のマルウェアの場合、シグネチャがないため検知が不可能</a:t>
            </a:r>
            <a:endPar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40000"/>
              </a:lnSpc>
            </a:pP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マクロを利用して感染させるファイルレスマルウェアにも対応できない</a:t>
            </a:r>
            <a:endPar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0" name="テキスト プレースホルダー 1">
            <a:extLst>
              <a:ext uri="{FF2B5EF4-FFF2-40B4-BE49-F238E27FC236}">
                <a16:creationId xmlns:a16="http://schemas.microsoft.com/office/drawing/2014/main" id="{0C2C42F4-BF92-4D43-A3E6-A8EA0A645D1A}"/>
              </a:ext>
            </a:extLst>
          </p:cNvPr>
          <p:cNvSpPr>
            <a:spLocks noGrp="1"/>
          </p:cNvSpPr>
          <p:nvPr>
            <p:ph type="body" sz="quarter" idx="11"/>
          </p:nvPr>
        </p:nvSpPr>
        <p:spPr>
          <a:xfrm>
            <a:off x="432761" y="221212"/>
            <a:ext cx="11074573" cy="372410"/>
          </a:xfrm>
        </p:spPr>
        <p:txBody>
          <a:bodyPr/>
          <a:lstStyle/>
          <a:p>
            <a:r>
              <a:rPr lang="en-US" altLang="ja-JP"/>
              <a:t>【</a:t>
            </a:r>
            <a:r>
              <a:rPr lang="ja-JP" altLang="en-US"/>
              <a:t>比較</a:t>
            </a:r>
            <a:r>
              <a:rPr lang="en-US" altLang="ja-JP"/>
              <a:t>】</a:t>
            </a:r>
            <a:r>
              <a:rPr lang="en-US" altLang="ja-JP" err="1"/>
              <a:t>Emotet</a:t>
            </a:r>
            <a:r>
              <a:rPr lang="en-US" altLang="ja-JP"/>
              <a:t> </a:t>
            </a:r>
            <a:r>
              <a:rPr lang="ja-JP" altLang="en-US"/>
              <a:t>の攻撃プロセスから見る、ウイルス対策ソフトの効果：シグネチャ型の場合</a:t>
            </a:r>
          </a:p>
        </p:txBody>
      </p:sp>
    </p:spTree>
    <p:extLst>
      <p:ext uri="{BB962C8B-B14F-4D97-AF65-F5344CB8AC3E}">
        <p14:creationId xmlns:p14="http://schemas.microsoft.com/office/powerpoint/2010/main" val="3221189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3">
            <a:extLst>
              <a:ext uri="{FF2B5EF4-FFF2-40B4-BE49-F238E27FC236}">
                <a16:creationId xmlns:a16="http://schemas.microsoft.com/office/drawing/2014/main" id="{F4343A3F-0715-4DD0-9C0A-6F7359356EF9}"/>
              </a:ext>
            </a:extLst>
          </p:cNvPr>
          <p:cNvSpPr/>
          <p:nvPr/>
        </p:nvSpPr>
        <p:spPr>
          <a:xfrm>
            <a:off x="10904765" y="4666831"/>
            <a:ext cx="1043796" cy="1921991"/>
          </a:xfrm>
          <a:prstGeom prst="flowChartProcess">
            <a:avLst/>
          </a:prstGeom>
          <a:solidFill>
            <a:schemeClr val="accent5">
              <a:lumMod val="20000"/>
              <a:lumOff val="80000"/>
            </a:schemeClr>
          </a:solidFill>
          <a:ln w="57150"/>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a:solidFill>
                <a:schemeClr val="tx1">
                  <a:lumMod val="75000"/>
                  <a:lumOff val="25000"/>
                </a:schemeClr>
              </a:solidFill>
            </a:endParaRPr>
          </a:p>
        </p:txBody>
      </p:sp>
      <p:sp>
        <p:nvSpPr>
          <p:cNvPr id="5" name="フローチャート: 処理 4">
            <a:extLst>
              <a:ext uri="{FF2B5EF4-FFF2-40B4-BE49-F238E27FC236}">
                <a16:creationId xmlns:a16="http://schemas.microsoft.com/office/drawing/2014/main" id="{8231AB40-2D2A-4F09-87BF-FE9419BF31BD}"/>
              </a:ext>
            </a:extLst>
          </p:cNvPr>
          <p:cNvSpPr/>
          <p:nvPr/>
        </p:nvSpPr>
        <p:spPr>
          <a:xfrm>
            <a:off x="3571277" y="4593679"/>
            <a:ext cx="1043796" cy="1921991"/>
          </a:xfrm>
          <a:prstGeom prst="flowChartProcess">
            <a:avLst/>
          </a:prstGeom>
          <a:solidFill>
            <a:schemeClr val="accent5">
              <a:lumMod val="20000"/>
              <a:lumOff val="80000"/>
            </a:schemeClr>
          </a:solidFill>
          <a:ln w="57150"/>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a:solidFill>
                <a:schemeClr val="tx1">
                  <a:lumMod val="75000"/>
                  <a:lumOff val="25000"/>
                </a:schemeClr>
              </a:solidFill>
            </a:endParaRPr>
          </a:p>
        </p:txBody>
      </p:sp>
      <p:grpSp>
        <p:nvGrpSpPr>
          <p:cNvPr id="6" name="グループ化 5">
            <a:extLst>
              <a:ext uri="{FF2B5EF4-FFF2-40B4-BE49-F238E27FC236}">
                <a16:creationId xmlns:a16="http://schemas.microsoft.com/office/drawing/2014/main" id="{FCBF3946-48F7-43EA-8042-E51AEE1A6FAE}"/>
              </a:ext>
            </a:extLst>
          </p:cNvPr>
          <p:cNvGrpSpPr/>
          <p:nvPr/>
        </p:nvGrpSpPr>
        <p:grpSpPr>
          <a:xfrm>
            <a:off x="4295969" y="2096097"/>
            <a:ext cx="3966329" cy="744258"/>
            <a:chOff x="2314893" y="2022426"/>
            <a:chExt cx="2471308" cy="1113742"/>
          </a:xfrm>
        </p:grpSpPr>
        <p:sp>
          <p:nvSpPr>
            <p:cNvPr id="7" name="矢印: 山形 6">
              <a:extLst>
                <a:ext uri="{FF2B5EF4-FFF2-40B4-BE49-F238E27FC236}">
                  <a16:creationId xmlns:a16="http://schemas.microsoft.com/office/drawing/2014/main" id="{D1FB9021-25C1-4B77-915F-35F131A425A7}"/>
                </a:ext>
              </a:extLst>
            </p:cNvPr>
            <p:cNvSpPr/>
            <p:nvPr/>
          </p:nvSpPr>
          <p:spPr>
            <a:xfrm>
              <a:off x="2314893" y="2022426"/>
              <a:ext cx="2471308" cy="1113742"/>
            </a:xfrm>
            <a:prstGeom prst="chevron">
              <a:avLst/>
            </a:pr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矢印: 山形 4">
              <a:extLst>
                <a:ext uri="{FF2B5EF4-FFF2-40B4-BE49-F238E27FC236}">
                  <a16:creationId xmlns:a16="http://schemas.microsoft.com/office/drawing/2014/main" id="{03EEBFE5-73C8-4C60-82FA-F08DCF7E08CA}"/>
                </a:ext>
              </a:extLst>
            </p:cNvPr>
            <p:cNvSpPr txBox="1"/>
            <p:nvPr/>
          </p:nvSpPr>
          <p:spPr>
            <a:xfrm>
              <a:off x="2871764" y="2022426"/>
              <a:ext cx="1357566" cy="111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85344" rIns="85344" bIns="85344" numCol="1" spcCol="1270" anchor="ctr" anchorCtr="0">
              <a:noAutofit/>
            </a:bodyPr>
            <a:lstStyle/>
            <a:p>
              <a:pPr marL="0" lvl="0" indent="0" algn="ctr" defTabSz="2844800">
                <a:lnSpc>
                  <a:spcPct val="90000"/>
                </a:lnSpc>
                <a:spcBef>
                  <a:spcPct val="0"/>
                </a:spcBef>
                <a:spcAft>
                  <a:spcPct val="35000"/>
                </a:spcAft>
                <a:buNone/>
              </a:pPr>
              <a:endParaRPr kumimoji="1" lang="en-US" altLang="ja-JP" sz="6400" kern="1200"/>
            </a:p>
          </p:txBody>
        </p:sp>
      </p:grpSp>
      <p:pic>
        <p:nvPicPr>
          <p:cNvPr id="9" name="グラフィックス 8" descr="ノート PC 枠線">
            <a:extLst>
              <a:ext uri="{FF2B5EF4-FFF2-40B4-BE49-F238E27FC236}">
                <a16:creationId xmlns:a16="http://schemas.microsoft.com/office/drawing/2014/main" id="{969FB288-E299-47A6-83AB-CBE91DE4B4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090" y="4954798"/>
            <a:ext cx="1242204" cy="1242204"/>
          </a:xfrm>
          <a:prstGeom prst="rect">
            <a:avLst/>
          </a:prstGeom>
        </p:spPr>
      </p:pic>
      <p:sp>
        <p:nvSpPr>
          <p:cNvPr id="11" name="フリーフォーム: 図形 10">
            <a:extLst>
              <a:ext uri="{FF2B5EF4-FFF2-40B4-BE49-F238E27FC236}">
                <a16:creationId xmlns:a16="http://schemas.microsoft.com/office/drawing/2014/main" id="{64C1B8BA-DBC6-42E6-8A16-A4982BAC6207}"/>
              </a:ext>
            </a:extLst>
          </p:cNvPr>
          <p:cNvSpPr/>
          <p:nvPr/>
        </p:nvSpPr>
        <p:spPr>
          <a:xfrm>
            <a:off x="4792224" y="4079288"/>
            <a:ext cx="2001328" cy="316871"/>
          </a:xfrm>
          <a:custGeom>
            <a:avLst/>
            <a:gdLst>
              <a:gd name="connsiteX0" fmla="*/ 0 w 2967487"/>
              <a:gd name="connsiteY0" fmla="*/ 526211 h 526211"/>
              <a:gd name="connsiteX1" fmla="*/ 0 w 2967487"/>
              <a:gd name="connsiteY1" fmla="*/ 526211 h 526211"/>
              <a:gd name="connsiteX2" fmla="*/ 2967487 w 2967487"/>
              <a:gd name="connsiteY2" fmla="*/ 526211 h 526211"/>
              <a:gd name="connsiteX3" fmla="*/ 2441276 w 2967487"/>
              <a:gd name="connsiteY3" fmla="*/ 0 h 526211"/>
            </a:gdLst>
            <a:ahLst/>
            <a:cxnLst>
              <a:cxn ang="0">
                <a:pos x="connsiteX0" y="connsiteY0"/>
              </a:cxn>
              <a:cxn ang="0">
                <a:pos x="connsiteX1" y="connsiteY1"/>
              </a:cxn>
              <a:cxn ang="0">
                <a:pos x="connsiteX2" y="connsiteY2"/>
              </a:cxn>
              <a:cxn ang="0">
                <a:pos x="connsiteX3" y="connsiteY3"/>
              </a:cxn>
            </a:cxnLst>
            <a:rect l="l" t="t" r="r" b="b"/>
            <a:pathLst>
              <a:path w="2967487" h="526211">
                <a:moveTo>
                  <a:pt x="0" y="526211"/>
                </a:moveTo>
                <a:lnTo>
                  <a:pt x="0" y="526211"/>
                </a:lnTo>
                <a:lnTo>
                  <a:pt x="2967487" y="526211"/>
                </a:lnTo>
                <a:lnTo>
                  <a:pt x="2441276" y="0"/>
                </a:lnTo>
              </a:path>
            </a:pathLst>
          </a:cu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AA96AF69-A3AE-4581-A455-64BEA6C62E8B}"/>
              </a:ext>
            </a:extLst>
          </p:cNvPr>
          <p:cNvGrpSpPr/>
          <p:nvPr/>
        </p:nvGrpSpPr>
        <p:grpSpPr>
          <a:xfrm>
            <a:off x="600343" y="2096097"/>
            <a:ext cx="3889362" cy="738507"/>
            <a:chOff x="2314893" y="2022426"/>
            <a:chExt cx="2471308" cy="1113742"/>
          </a:xfrm>
        </p:grpSpPr>
        <p:sp>
          <p:nvSpPr>
            <p:cNvPr id="13" name="矢印: 山形 12">
              <a:extLst>
                <a:ext uri="{FF2B5EF4-FFF2-40B4-BE49-F238E27FC236}">
                  <a16:creationId xmlns:a16="http://schemas.microsoft.com/office/drawing/2014/main" id="{595B534C-0D60-46D9-B677-70EC4230B2B8}"/>
                </a:ext>
              </a:extLst>
            </p:cNvPr>
            <p:cNvSpPr/>
            <p:nvPr/>
          </p:nvSpPr>
          <p:spPr>
            <a:xfrm>
              <a:off x="2314893" y="2022426"/>
              <a:ext cx="2471308" cy="1113742"/>
            </a:xfrm>
            <a:prstGeom prst="chevron">
              <a:avLst/>
            </a:pr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矢印: 山形 4">
              <a:extLst>
                <a:ext uri="{FF2B5EF4-FFF2-40B4-BE49-F238E27FC236}">
                  <a16:creationId xmlns:a16="http://schemas.microsoft.com/office/drawing/2014/main" id="{57F3DBBE-559C-4330-8885-3094CD9FE512}"/>
                </a:ext>
              </a:extLst>
            </p:cNvPr>
            <p:cNvSpPr txBox="1"/>
            <p:nvPr/>
          </p:nvSpPr>
          <p:spPr>
            <a:xfrm>
              <a:off x="2871764" y="2022426"/>
              <a:ext cx="1357566" cy="111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85344" rIns="85344" bIns="85344" numCol="1" spcCol="1270" anchor="ctr" anchorCtr="0">
              <a:noAutofit/>
            </a:bodyPr>
            <a:lstStyle/>
            <a:p>
              <a:pPr marL="0" lvl="0" indent="0" algn="ctr" defTabSz="2844800">
                <a:lnSpc>
                  <a:spcPct val="90000"/>
                </a:lnSpc>
                <a:spcBef>
                  <a:spcPct val="0"/>
                </a:spcBef>
                <a:spcAft>
                  <a:spcPct val="35000"/>
                </a:spcAft>
                <a:buNone/>
              </a:pPr>
              <a:endParaRPr kumimoji="1" lang="en-US" altLang="ja-JP" sz="6400" kern="1200"/>
            </a:p>
          </p:txBody>
        </p:sp>
      </p:grpSp>
      <p:grpSp>
        <p:nvGrpSpPr>
          <p:cNvPr id="15" name="グループ化 14">
            <a:extLst>
              <a:ext uri="{FF2B5EF4-FFF2-40B4-BE49-F238E27FC236}">
                <a16:creationId xmlns:a16="http://schemas.microsoft.com/office/drawing/2014/main" id="{41BFAE1F-13B6-451E-96B7-96309183A75D}"/>
              </a:ext>
            </a:extLst>
          </p:cNvPr>
          <p:cNvGrpSpPr/>
          <p:nvPr/>
        </p:nvGrpSpPr>
        <p:grpSpPr>
          <a:xfrm>
            <a:off x="8035560" y="2103120"/>
            <a:ext cx="3929562" cy="742520"/>
            <a:chOff x="2314893" y="2022426"/>
            <a:chExt cx="2471308" cy="1113742"/>
          </a:xfrm>
        </p:grpSpPr>
        <p:sp>
          <p:nvSpPr>
            <p:cNvPr id="16" name="矢印: 山形 15">
              <a:extLst>
                <a:ext uri="{FF2B5EF4-FFF2-40B4-BE49-F238E27FC236}">
                  <a16:creationId xmlns:a16="http://schemas.microsoft.com/office/drawing/2014/main" id="{4A2E1E21-5A6D-4C3E-A62C-F9ABB934702C}"/>
                </a:ext>
              </a:extLst>
            </p:cNvPr>
            <p:cNvSpPr/>
            <p:nvPr/>
          </p:nvSpPr>
          <p:spPr>
            <a:xfrm>
              <a:off x="2314893" y="2022426"/>
              <a:ext cx="2471308" cy="1113742"/>
            </a:xfrm>
            <a:prstGeom prst="chevron">
              <a:avLst/>
            </a:prstGeom>
            <a:solidFill>
              <a:schemeClr val="tx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矢印: 山形 4">
              <a:extLst>
                <a:ext uri="{FF2B5EF4-FFF2-40B4-BE49-F238E27FC236}">
                  <a16:creationId xmlns:a16="http://schemas.microsoft.com/office/drawing/2014/main" id="{42DCC30F-046F-49AB-A660-BF9AEC078AB2}"/>
                </a:ext>
              </a:extLst>
            </p:cNvPr>
            <p:cNvSpPr txBox="1"/>
            <p:nvPr/>
          </p:nvSpPr>
          <p:spPr>
            <a:xfrm>
              <a:off x="2871764" y="2022426"/>
              <a:ext cx="1357566" cy="111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85344" rIns="85344" bIns="85344" numCol="1" spcCol="1270" anchor="ctr" anchorCtr="0">
              <a:noAutofit/>
            </a:bodyPr>
            <a:lstStyle/>
            <a:p>
              <a:pPr marL="0" lvl="0" indent="0" algn="ctr" defTabSz="2844800">
                <a:lnSpc>
                  <a:spcPct val="90000"/>
                </a:lnSpc>
                <a:spcBef>
                  <a:spcPct val="0"/>
                </a:spcBef>
                <a:spcAft>
                  <a:spcPct val="35000"/>
                </a:spcAft>
                <a:buNone/>
              </a:pPr>
              <a:endParaRPr kumimoji="1" lang="en-US" altLang="ja-JP" sz="6400" kern="1200"/>
            </a:p>
          </p:txBody>
        </p:sp>
      </p:grpSp>
      <p:pic>
        <p:nvPicPr>
          <p:cNvPr id="18" name="Picture 72">
            <a:extLst>
              <a:ext uri="{FF2B5EF4-FFF2-40B4-BE49-F238E27FC236}">
                <a16:creationId xmlns:a16="http://schemas.microsoft.com/office/drawing/2014/main" id="{548BFA5C-D231-47AD-88E2-C2706593281A}"/>
              </a:ext>
            </a:extLst>
          </p:cNvPr>
          <p:cNvPicPr>
            <a:picLocks noChangeAspect="1"/>
          </p:cNvPicPr>
          <p:nvPr/>
        </p:nvPicPr>
        <p:blipFill>
          <a:blip r:embed="rId4"/>
          <a:stretch>
            <a:fillRect/>
          </a:stretch>
        </p:blipFill>
        <p:spPr>
          <a:xfrm>
            <a:off x="3765794" y="4945481"/>
            <a:ext cx="613179" cy="370936"/>
          </a:xfrm>
          <a:prstGeom prst="rect">
            <a:avLst/>
          </a:prstGeom>
        </p:spPr>
      </p:pic>
      <p:sp>
        <p:nvSpPr>
          <p:cNvPr id="20" name="爆発: 14 pt 19">
            <a:extLst>
              <a:ext uri="{FF2B5EF4-FFF2-40B4-BE49-F238E27FC236}">
                <a16:creationId xmlns:a16="http://schemas.microsoft.com/office/drawing/2014/main" id="{9CBC00F9-7F00-4DF6-A4A2-99BC9CE9717B}"/>
              </a:ext>
            </a:extLst>
          </p:cNvPr>
          <p:cNvSpPr/>
          <p:nvPr/>
        </p:nvSpPr>
        <p:spPr>
          <a:xfrm>
            <a:off x="3748177" y="5376233"/>
            <a:ext cx="638355" cy="448574"/>
          </a:xfrm>
          <a:prstGeom prst="irregularSeal2">
            <a:avLst/>
          </a:prstGeom>
          <a:solidFill>
            <a:schemeClr val="bg1"/>
          </a:solidFill>
          <a:ln w="38100">
            <a:solidFill>
              <a:srgbClr val="C00000"/>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9BF29A4-1255-4F2B-A9A4-A72404698843}"/>
              </a:ext>
            </a:extLst>
          </p:cNvPr>
          <p:cNvSpPr txBox="1"/>
          <p:nvPr/>
        </p:nvSpPr>
        <p:spPr>
          <a:xfrm>
            <a:off x="996696" y="2184854"/>
            <a:ext cx="3529583" cy="646331"/>
          </a:xfrm>
          <a:prstGeom prst="rect">
            <a:avLst/>
          </a:prstGeom>
          <a:noFill/>
        </p:spPr>
        <p:txBody>
          <a:bodyPr wrap="square" rtlCol="0">
            <a:spAutoFit/>
          </a:bodyPr>
          <a:lstStyle/>
          <a:p>
            <a:r>
              <a:rPr kumimoji="1" lang="en-US" altLang="ja-JP" sz="1200">
                <a:solidFill>
                  <a:schemeClr val="bg1"/>
                </a:solidFill>
                <a:latin typeface="メイリオ" panose="020B0604030504040204" pitchFamily="50" charset="-128"/>
                <a:ea typeface="メイリオ" panose="020B0604030504040204" pitchFamily="50" charset="-128"/>
              </a:rPr>
              <a:t>Step1</a:t>
            </a:r>
          </a:p>
          <a:p>
            <a:r>
              <a:rPr kumimoji="1" lang="ja-JP" altLang="en-US" sz="1200">
                <a:solidFill>
                  <a:schemeClr val="bg1"/>
                </a:solidFill>
                <a:latin typeface="メイリオ" panose="020B0604030504040204" pitchFamily="50" charset="-128"/>
                <a:ea typeface="メイリオ" panose="020B0604030504040204" pitchFamily="50" charset="-128"/>
              </a:rPr>
              <a:t>メールに添付された </a:t>
            </a:r>
            <a:r>
              <a:rPr kumimoji="1" lang="en-US" altLang="ja-JP" sz="1200">
                <a:solidFill>
                  <a:schemeClr val="bg1"/>
                </a:solidFill>
                <a:latin typeface="メイリオ" panose="020B0604030504040204" pitchFamily="50" charset="-128"/>
                <a:ea typeface="メイリオ" panose="020B0604030504040204" pitchFamily="50" charset="-128"/>
              </a:rPr>
              <a:t>Word </a:t>
            </a:r>
            <a:r>
              <a:rPr kumimoji="1" lang="ja-JP" altLang="en-US" sz="1200">
                <a:solidFill>
                  <a:schemeClr val="bg1"/>
                </a:solidFill>
                <a:latin typeface="メイリオ" panose="020B0604030504040204" pitchFamily="50" charset="-128"/>
                <a:ea typeface="メイリオ" panose="020B0604030504040204" pitchFamily="50" charset="-128"/>
              </a:rPr>
              <a:t>ファイルが届き</a:t>
            </a:r>
            <a:endParaRPr kumimoji="1" lang="en-US" altLang="ja-JP" sz="1200">
              <a:solidFill>
                <a:schemeClr val="bg1"/>
              </a:solidFill>
              <a:latin typeface="メイリオ" panose="020B0604030504040204" pitchFamily="50" charset="-128"/>
              <a:ea typeface="メイリオ" panose="020B0604030504040204" pitchFamily="50" charset="-128"/>
            </a:endParaRPr>
          </a:p>
          <a:p>
            <a:r>
              <a:rPr kumimoji="1" lang="ja-JP" altLang="en-US" sz="1200">
                <a:solidFill>
                  <a:schemeClr val="bg1"/>
                </a:solidFill>
                <a:latin typeface="メイリオ" panose="020B0604030504040204" pitchFamily="50" charset="-128"/>
                <a:ea typeface="メイリオ" panose="020B0604030504040204" pitchFamily="50" charset="-128"/>
              </a:rPr>
              <a:t>ローカル上で解凍</a:t>
            </a:r>
          </a:p>
        </p:txBody>
      </p:sp>
      <p:pic>
        <p:nvPicPr>
          <p:cNvPr id="23" name="Picture 72">
            <a:extLst>
              <a:ext uri="{FF2B5EF4-FFF2-40B4-BE49-F238E27FC236}">
                <a16:creationId xmlns:a16="http://schemas.microsoft.com/office/drawing/2014/main" id="{86FA9F16-157C-4A17-95DD-4BFCE551AB5B}"/>
              </a:ext>
            </a:extLst>
          </p:cNvPr>
          <p:cNvPicPr>
            <a:picLocks noChangeAspect="1"/>
          </p:cNvPicPr>
          <p:nvPr/>
        </p:nvPicPr>
        <p:blipFill>
          <a:blip r:embed="rId4"/>
          <a:stretch>
            <a:fillRect/>
          </a:stretch>
        </p:blipFill>
        <p:spPr>
          <a:xfrm>
            <a:off x="1555242" y="2975035"/>
            <a:ext cx="532950" cy="322402"/>
          </a:xfrm>
          <a:prstGeom prst="rect">
            <a:avLst/>
          </a:prstGeom>
        </p:spPr>
      </p:pic>
      <p:sp>
        <p:nvSpPr>
          <p:cNvPr id="24" name="テキスト ボックス 23">
            <a:extLst>
              <a:ext uri="{FF2B5EF4-FFF2-40B4-BE49-F238E27FC236}">
                <a16:creationId xmlns:a16="http://schemas.microsoft.com/office/drawing/2014/main" id="{95FEE35B-C9A6-4D64-B28E-199BD59718C6}"/>
              </a:ext>
            </a:extLst>
          </p:cNvPr>
          <p:cNvSpPr txBox="1"/>
          <p:nvPr/>
        </p:nvSpPr>
        <p:spPr>
          <a:xfrm>
            <a:off x="2066205" y="3052672"/>
            <a:ext cx="2361790" cy="276999"/>
          </a:xfrm>
          <a:prstGeom prst="rect">
            <a:avLst/>
          </a:prstGeom>
          <a:noFill/>
        </p:spPr>
        <p:txBody>
          <a:bodyPr wrap="square" rtlCol="0">
            <a:spAutoFit/>
          </a:bodyPr>
          <a:lstStyle/>
          <a:p>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rPr>
              <a:t>D-Brain(Office</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モデル</a:t>
            </a:r>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が防御</a:t>
            </a:r>
          </a:p>
        </p:txBody>
      </p:sp>
      <p:sp>
        <p:nvSpPr>
          <p:cNvPr id="25" name="フリーフォーム: 図形 24">
            <a:extLst>
              <a:ext uri="{FF2B5EF4-FFF2-40B4-BE49-F238E27FC236}">
                <a16:creationId xmlns:a16="http://schemas.microsoft.com/office/drawing/2014/main" id="{A873F4DD-0C03-4BAB-BCA9-428CFB32DA41}"/>
              </a:ext>
            </a:extLst>
          </p:cNvPr>
          <p:cNvSpPr/>
          <p:nvPr/>
        </p:nvSpPr>
        <p:spPr>
          <a:xfrm>
            <a:off x="1059841" y="2828385"/>
            <a:ext cx="422695" cy="345058"/>
          </a:xfrm>
          <a:custGeom>
            <a:avLst/>
            <a:gdLst>
              <a:gd name="connsiteX0" fmla="*/ 0 w 638355"/>
              <a:gd name="connsiteY0" fmla="*/ 0 h 483079"/>
              <a:gd name="connsiteX1" fmla="*/ 0 w 638355"/>
              <a:gd name="connsiteY1" fmla="*/ 483079 h 483079"/>
              <a:gd name="connsiteX2" fmla="*/ 638355 w 638355"/>
              <a:gd name="connsiteY2" fmla="*/ 483079 h 483079"/>
              <a:gd name="connsiteX3" fmla="*/ 638355 w 638355"/>
              <a:gd name="connsiteY3" fmla="*/ 483079 h 483079"/>
              <a:gd name="connsiteX4" fmla="*/ 638355 w 638355"/>
              <a:gd name="connsiteY4" fmla="*/ 483079 h 483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355" h="483079">
                <a:moveTo>
                  <a:pt x="0" y="0"/>
                </a:moveTo>
                <a:lnTo>
                  <a:pt x="0" y="483079"/>
                </a:lnTo>
                <a:lnTo>
                  <a:pt x="638355" y="483079"/>
                </a:lnTo>
                <a:lnTo>
                  <a:pt x="638355" y="483079"/>
                </a:lnTo>
                <a:lnTo>
                  <a:pt x="638355" y="483079"/>
                </a:lnTo>
              </a:path>
            </a:pathLst>
          </a:cu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pic>
        <p:nvPicPr>
          <p:cNvPr id="26" name="Picture 72">
            <a:extLst>
              <a:ext uri="{FF2B5EF4-FFF2-40B4-BE49-F238E27FC236}">
                <a16:creationId xmlns:a16="http://schemas.microsoft.com/office/drawing/2014/main" id="{E64757EE-071B-487D-A74F-6E97D1B5E5DE}"/>
              </a:ext>
            </a:extLst>
          </p:cNvPr>
          <p:cNvPicPr>
            <a:picLocks noChangeAspect="1"/>
          </p:cNvPicPr>
          <p:nvPr/>
        </p:nvPicPr>
        <p:blipFill>
          <a:blip r:embed="rId4"/>
          <a:stretch>
            <a:fillRect/>
          </a:stretch>
        </p:blipFill>
        <p:spPr>
          <a:xfrm>
            <a:off x="5040598" y="2998039"/>
            <a:ext cx="532950" cy="322402"/>
          </a:xfrm>
          <a:prstGeom prst="rect">
            <a:avLst/>
          </a:prstGeom>
        </p:spPr>
      </p:pic>
      <p:sp>
        <p:nvSpPr>
          <p:cNvPr id="27" name="フリーフォーム: 図形 26">
            <a:extLst>
              <a:ext uri="{FF2B5EF4-FFF2-40B4-BE49-F238E27FC236}">
                <a16:creationId xmlns:a16="http://schemas.microsoft.com/office/drawing/2014/main" id="{60D2153B-887D-4263-B433-4826BBABC7BD}"/>
              </a:ext>
            </a:extLst>
          </p:cNvPr>
          <p:cNvSpPr/>
          <p:nvPr/>
        </p:nvSpPr>
        <p:spPr>
          <a:xfrm>
            <a:off x="4561145" y="2825513"/>
            <a:ext cx="431321" cy="345057"/>
          </a:xfrm>
          <a:custGeom>
            <a:avLst/>
            <a:gdLst>
              <a:gd name="connsiteX0" fmla="*/ 0 w 638355"/>
              <a:gd name="connsiteY0" fmla="*/ 0 h 483079"/>
              <a:gd name="connsiteX1" fmla="*/ 0 w 638355"/>
              <a:gd name="connsiteY1" fmla="*/ 483079 h 483079"/>
              <a:gd name="connsiteX2" fmla="*/ 638355 w 638355"/>
              <a:gd name="connsiteY2" fmla="*/ 483079 h 483079"/>
              <a:gd name="connsiteX3" fmla="*/ 638355 w 638355"/>
              <a:gd name="connsiteY3" fmla="*/ 483079 h 483079"/>
              <a:gd name="connsiteX4" fmla="*/ 638355 w 638355"/>
              <a:gd name="connsiteY4" fmla="*/ 483079 h 483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355" h="483079">
                <a:moveTo>
                  <a:pt x="0" y="0"/>
                </a:moveTo>
                <a:lnTo>
                  <a:pt x="0" y="483079"/>
                </a:lnTo>
                <a:lnTo>
                  <a:pt x="638355" y="483079"/>
                </a:lnTo>
                <a:lnTo>
                  <a:pt x="638355" y="483079"/>
                </a:lnTo>
                <a:lnTo>
                  <a:pt x="638355" y="483079"/>
                </a:lnTo>
              </a:path>
            </a:pathLst>
          </a:cu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7C80717-5DC6-4DED-B042-F6A22D465ACF}"/>
              </a:ext>
            </a:extLst>
          </p:cNvPr>
          <p:cNvSpPr txBox="1"/>
          <p:nvPr/>
        </p:nvSpPr>
        <p:spPr>
          <a:xfrm>
            <a:off x="5507474" y="3049795"/>
            <a:ext cx="3145692" cy="276999"/>
          </a:xfrm>
          <a:prstGeom prst="rect">
            <a:avLst/>
          </a:prstGeom>
          <a:noFill/>
        </p:spPr>
        <p:txBody>
          <a:bodyPr wrap="square" rtlCol="0">
            <a:spAutoFit/>
          </a:bodyPr>
          <a:lstStyle/>
          <a:p>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rPr>
              <a:t>D-Brain(</a:t>
            </a:r>
            <a:r>
              <a:rPr kumimoji="1" lang="en-US" altLang="ja-JP" sz="1200" err="1">
                <a:solidFill>
                  <a:schemeClr val="tx1">
                    <a:lumMod val="75000"/>
                    <a:lumOff val="25000"/>
                  </a:schemeClr>
                </a:solidFill>
                <a:latin typeface="メイリオ" panose="020B0604030504040204" pitchFamily="50" charset="-128"/>
                <a:ea typeface="メイリオ" panose="020B0604030504040204" pitchFamily="50" charset="-128"/>
              </a:rPr>
              <a:t>VBA,PowerShell</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モデル</a:t>
            </a:r>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が防御</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9" name="フリーフォーム: 図形 28">
            <a:extLst>
              <a:ext uri="{FF2B5EF4-FFF2-40B4-BE49-F238E27FC236}">
                <a16:creationId xmlns:a16="http://schemas.microsoft.com/office/drawing/2014/main" id="{4F1DDEA9-CF17-4AD6-B250-C4FB0A1B99DC}"/>
              </a:ext>
            </a:extLst>
          </p:cNvPr>
          <p:cNvSpPr/>
          <p:nvPr/>
        </p:nvSpPr>
        <p:spPr>
          <a:xfrm>
            <a:off x="1828799" y="5583267"/>
            <a:ext cx="2221993" cy="413053"/>
          </a:xfrm>
          <a:custGeom>
            <a:avLst/>
            <a:gdLst>
              <a:gd name="connsiteX0" fmla="*/ 0 w 7013276"/>
              <a:gd name="connsiteY0" fmla="*/ 0 h 0"/>
              <a:gd name="connsiteX1" fmla="*/ 7013276 w 7013276"/>
              <a:gd name="connsiteY1" fmla="*/ 0 h 0"/>
            </a:gdLst>
            <a:ahLst/>
            <a:cxnLst>
              <a:cxn ang="0">
                <a:pos x="connsiteX0" y="connsiteY0"/>
              </a:cxn>
              <a:cxn ang="0">
                <a:pos x="connsiteX1" y="connsiteY1"/>
              </a:cxn>
            </a:cxnLst>
            <a:rect l="l" t="t" r="r" b="b"/>
            <a:pathLst>
              <a:path w="7013276">
                <a:moveTo>
                  <a:pt x="0" y="0"/>
                </a:moveTo>
                <a:lnTo>
                  <a:pt x="7013276" y="0"/>
                </a:lnTo>
              </a:path>
            </a:pathLst>
          </a:custGeom>
          <a:ln w="381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フリーフォーム: 図形 29">
            <a:extLst>
              <a:ext uri="{FF2B5EF4-FFF2-40B4-BE49-F238E27FC236}">
                <a16:creationId xmlns:a16="http://schemas.microsoft.com/office/drawing/2014/main" id="{CFEE69F4-1D22-4010-91B4-97DD2AD739AC}"/>
              </a:ext>
            </a:extLst>
          </p:cNvPr>
          <p:cNvSpPr/>
          <p:nvPr/>
        </p:nvSpPr>
        <p:spPr>
          <a:xfrm>
            <a:off x="5909092" y="4776702"/>
            <a:ext cx="1639021" cy="354938"/>
          </a:xfrm>
          <a:custGeom>
            <a:avLst/>
            <a:gdLst>
              <a:gd name="connsiteX0" fmla="*/ 0 w 2967487"/>
              <a:gd name="connsiteY0" fmla="*/ 526211 h 526211"/>
              <a:gd name="connsiteX1" fmla="*/ 0 w 2967487"/>
              <a:gd name="connsiteY1" fmla="*/ 526211 h 526211"/>
              <a:gd name="connsiteX2" fmla="*/ 2967487 w 2967487"/>
              <a:gd name="connsiteY2" fmla="*/ 526211 h 526211"/>
              <a:gd name="connsiteX3" fmla="*/ 2441276 w 2967487"/>
              <a:gd name="connsiteY3" fmla="*/ 0 h 526211"/>
            </a:gdLst>
            <a:ahLst/>
            <a:cxnLst>
              <a:cxn ang="0">
                <a:pos x="connsiteX0" y="connsiteY0"/>
              </a:cxn>
              <a:cxn ang="0">
                <a:pos x="connsiteX1" y="connsiteY1"/>
              </a:cxn>
              <a:cxn ang="0">
                <a:pos x="connsiteX2" y="connsiteY2"/>
              </a:cxn>
              <a:cxn ang="0">
                <a:pos x="connsiteX3" y="connsiteY3"/>
              </a:cxn>
            </a:cxnLst>
            <a:rect l="l" t="t" r="r" b="b"/>
            <a:pathLst>
              <a:path w="2967487" h="526211">
                <a:moveTo>
                  <a:pt x="0" y="526211"/>
                </a:moveTo>
                <a:lnTo>
                  <a:pt x="0" y="526211"/>
                </a:lnTo>
                <a:lnTo>
                  <a:pt x="2967487" y="526211"/>
                </a:lnTo>
                <a:lnTo>
                  <a:pt x="2441276" y="0"/>
                </a:lnTo>
              </a:path>
            </a:pathLst>
          </a:cu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sp>
        <p:nvSpPr>
          <p:cNvPr id="31" name="フローチャート: 処理 30">
            <a:extLst>
              <a:ext uri="{FF2B5EF4-FFF2-40B4-BE49-F238E27FC236}">
                <a16:creationId xmlns:a16="http://schemas.microsoft.com/office/drawing/2014/main" id="{DADDF826-B2C2-45C9-8088-9BB29994ED25}"/>
              </a:ext>
            </a:extLst>
          </p:cNvPr>
          <p:cNvSpPr/>
          <p:nvPr/>
        </p:nvSpPr>
        <p:spPr>
          <a:xfrm>
            <a:off x="7433093" y="4605871"/>
            <a:ext cx="1043796" cy="1921991"/>
          </a:xfrm>
          <a:prstGeom prst="flowChartProcess">
            <a:avLst/>
          </a:prstGeom>
          <a:solidFill>
            <a:schemeClr val="accent5">
              <a:lumMod val="20000"/>
              <a:lumOff val="80000"/>
            </a:schemeClr>
          </a:solidFill>
          <a:ln w="57150"/>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a:solidFill>
                <a:schemeClr val="tx1">
                  <a:lumMod val="75000"/>
                  <a:lumOff val="25000"/>
                </a:schemeClr>
              </a:solidFill>
            </a:endParaRPr>
          </a:p>
        </p:txBody>
      </p:sp>
      <p:pic>
        <p:nvPicPr>
          <p:cNvPr id="32" name="図 31">
            <a:extLst>
              <a:ext uri="{FF2B5EF4-FFF2-40B4-BE49-F238E27FC236}">
                <a16:creationId xmlns:a16="http://schemas.microsoft.com/office/drawing/2014/main" id="{AED1B838-AAAA-44D0-B1C6-BFBECA9ECB2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777321" y="5631971"/>
            <a:ext cx="660235" cy="583937"/>
          </a:xfrm>
          <a:prstGeom prst="rect">
            <a:avLst/>
          </a:prstGeom>
        </p:spPr>
      </p:pic>
      <p:sp>
        <p:nvSpPr>
          <p:cNvPr id="33" name="爆発: 14 pt 32">
            <a:extLst>
              <a:ext uri="{FF2B5EF4-FFF2-40B4-BE49-F238E27FC236}">
                <a16:creationId xmlns:a16="http://schemas.microsoft.com/office/drawing/2014/main" id="{F9026BB1-4F80-412B-B9F0-FF47459AD47C}"/>
              </a:ext>
            </a:extLst>
          </p:cNvPr>
          <p:cNvSpPr/>
          <p:nvPr/>
        </p:nvSpPr>
        <p:spPr>
          <a:xfrm>
            <a:off x="7648754" y="5366351"/>
            <a:ext cx="638355" cy="448574"/>
          </a:xfrm>
          <a:prstGeom prst="irregularSeal2">
            <a:avLst/>
          </a:prstGeom>
          <a:solidFill>
            <a:schemeClr val="bg1"/>
          </a:solidFill>
          <a:ln w="38100">
            <a:solidFill>
              <a:srgbClr val="C00000"/>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図形 33">
            <a:extLst>
              <a:ext uri="{FF2B5EF4-FFF2-40B4-BE49-F238E27FC236}">
                <a16:creationId xmlns:a16="http://schemas.microsoft.com/office/drawing/2014/main" id="{A9D62D65-5434-4C3D-9ADB-18936DD37B3B}"/>
              </a:ext>
            </a:extLst>
          </p:cNvPr>
          <p:cNvSpPr/>
          <p:nvPr/>
        </p:nvSpPr>
        <p:spPr>
          <a:xfrm>
            <a:off x="8341743" y="5199399"/>
            <a:ext cx="2663383" cy="380816"/>
          </a:xfrm>
          <a:custGeom>
            <a:avLst/>
            <a:gdLst>
              <a:gd name="connsiteX0" fmla="*/ 0 w 2967487"/>
              <a:gd name="connsiteY0" fmla="*/ 526211 h 526211"/>
              <a:gd name="connsiteX1" fmla="*/ 0 w 2967487"/>
              <a:gd name="connsiteY1" fmla="*/ 526211 h 526211"/>
              <a:gd name="connsiteX2" fmla="*/ 2967487 w 2967487"/>
              <a:gd name="connsiteY2" fmla="*/ 526211 h 526211"/>
              <a:gd name="connsiteX3" fmla="*/ 2441276 w 2967487"/>
              <a:gd name="connsiteY3" fmla="*/ 0 h 526211"/>
            </a:gdLst>
            <a:ahLst/>
            <a:cxnLst>
              <a:cxn ang="0">
                <a:pos x="connsiteX0" y="connsiteY0"/>
              </a:cxn>
              <a:cxn ang="0">
                <a:pos x="connsiteX1" y="connsiteY1"/>
              </a:cxn>
              <a:cxn ang="0">
                <a:pos x="connsiteX2" y="connsiteY2"/>
              </a:cxn>
              <a:cxn ang="0">
                <a:pos x="connsiteX3" y="connsiteY3"/>
              </a:cxn>
            </a:cxnLst>
            <a:rect l="l" t="t" r="r" b="b"/>
            <a:pathLst>
              <a:path w="2967487" h="526211">
                <a:moveTo>
                  <a:pt x="0" y="526211"/>
                </a:moveTo>
                <a:lnTo>
                  <a:pt x="0" y="526211"/>
                </a:lnTo>
                <a:lnTo>
                  <a:pt x="2967487" y="526211"/>
                </a:lnTo>
                <a:lnTo>
                  <a:pt x="2441276" y="0"/>
                </a:lnTo>
              </a:path>
            </a:pathLst>
          </a:cu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5AE113DF-EF8C-4AAB-A4CA-F98FFD1DB44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809933" y="3867397"/>
            <a:ext cx="759311" cy="671565"/>
          </a:xfrm>
          <a:prstGeom prst="rect">
            <a:avLst/>
          </a:prstGeom>
        </p:spPr>
      </p:pic>
      <p:sp>
        <p:nvSpPr>
          <p:cNvPr id="36" name="&quot;禁止&quot;マーク 35">
            <a:extLst>
              <a:ext uri="{FF2B5EF4-FFF2-40B4-BE49-F238E27FC236}">
                <a16:creationId xmlns:a16="http://schemas.microsoft.com/office/drawing/2014/main" id="{7482E8AD-8D27-420A-82A1-6A49536E25B5}"/>
              </a:ext>
            </a:extLst>
          </p:cNvPr>
          <p:cNvSpPr/>
          <p:nvPr/>
        </p:nvSpPr>
        <p:spPr>
          <a:xfrm>
            <a:off x="11377447" y="3859181"/>
            <a:ext cx="388185" cy="301924"/>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7" name="Picture 72">
            <a:extLst>
              <a:ext uri="{FF2B5EF4-FFF2-40B4-BE49-F238E27FC236}">
                <a16:creationId xmlns:a16="http://schemas.microsoft.com/office/drawing/2014/main" id="{0CFDE982-6B91-4014-B399-E3C222BA1548}"/>
              </a:ext>
            </a:extLst>
          </p:cNvPr>
          <p:cNvPicPr>
            <a:picLocks noChangeAspect="1"/>
          </p:cNvPicPr>
          <p:nvPr/>
        </p:nvPicPr>
        <p:blipFill>
          <a:blip r:embed="rId4"/>
          <a:stretch>
            <a:fillRect/>
          </a:stretch>
        </p:blipFill>
        <p:spPr>
          <a:xfrm>
            <a:off x="9120590" y="2989412"/>
            <a:ext cx="532950" cy="322402"/>
          </a:xfrm>
          <a:prstGeom prst="rect">
            <a:avLst/>
          </a:prstGeom>
        </p:spPr>
      </p:pic>
      <p:sp>
        <p:nvSpPr>
          <p:cNvPr id="38" name="テキスト ボックス 37">
            <a:extLst>
              <a:ext uri="{FF2B5EF4-FFF2-40B4-BE49-F238E27FC236}">
                <a16:creationId xmlns:a16="http://schemas.microsoft.com/office/drawing/2014/main" id="{73CBCCDB-E255-4624-BA8C-DA9AE2767727}"/>
              </a:ext>
            </a:extLst>
          </p:cNvPr>
          <p:cNvSpPr txBox="1"/>
          <p:nvPr/>
        </p:nvSpPr>
        <p:spPr>
          <a:xfrm>
            <a:off x="9650365" y="3052672"/>
            <a:ext cx="2314757" cy="276999"/>
          </a:xfrm>
          <a:prstGeom prst="rect">
            <a:avLst/>
          </a:prstGeom>
          <a:noFill/>
        </p:spPr>
        <p:txBody>
          <a:bodyPr wrap="square" rtlCol="0">
            <a:spAutoFit/>
          </a:bodyPr>
          <a:lstStyle/>
          <a:p>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rPr>
              <a:t>D-Brain(PE</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モデル</a:t>
            </a:r>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が防御</a:t>
            </a:r>
          </a:p>
        </p:txBody>
      </p:sp>
      <p:sp>
        <p:nvSpPr>
          <p:cNvPr id="39" name="フリーフォーム: 図形 38">
            <a:extLst>
              <a:ext uri="{FF2B5EF4-FFF2-40B4-BE49-F238E27FC236}">
                <a16:creationId xmlns:a16="http://schemas.microsoft.com/office/drawing/2014/main" id="{C76A7E70-BBA3-407B-BB35-AAF91BC205B2}"/>
              </a:ext>
            </a:extLst>
          </p:cNvPr>
          <p:cNvSpPr/>
          <p:nvPr/>
        </p:nvSpPr>
        <p:spPr>
          <a:xfrm>
            <a:off x="8582077" y="2842764"/>
            <a:ext cx="431321" cy="345057"/>
          </a:xfrm>
          <a:custGeom>
            <a:avLst/>
            <a:gdLst>
              <a:gd name="connsiteX0" fmla="*/ 0 w 638355"/>
              <a:gd name="connsiteY0" fmla="*/ 0 h 483079"/>
              <a:gd name="connsiteX1" fmla="*/ 0 w 638355"/>
              <a:gd name="connsiteY1" fmla="*/ 483079 h 483079"/>
              <a:gd name="connsiteX2" fmla="*/ 638355 w 638355"/>
              <a:gd name="connsiteY2" fmla="*/ 483079 h 483079"/>
              <a:gd name="connsiteX3" fmla="*/ 638355 w 638355"/>
              <a:gd name="connsiteY3" fmla="*/ 483079 h 483079"/>
              <a:gd name="connsiteX4" fmla="*/ 638355 w 638355"/>
              <a:gd name="connsiteY4" fmla="*/ 483079 h 483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355" h="483079">
                <a:moveTo>
                  <a:pt x="0" y="0"/>
                </a:moveTo>
                <a:lnTo>
                  <a:pt x="0" y="483079"/>
                </a:lnTo>
                <a:lnTo>
                  <a:pt x="638355" y="483079"/>
                </a:lnTo>
                <a:lnTo>
                  <a:pt x="638355" y="483079"/>
                </a:lnTo>
                <a:lnTo>
                  <a:pt x="638355" y="483079"/>
                </a:lnTo>
              </a:path>
            </a:pathLst>
          </a:cu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cxnSp>
        <p:nvCxnSpPr>
          <p:cNvPr id="40" name="直線コネクタ 39">
            <a:extLst>
              <a:ext uri="{FF2B5EF4-FFF2-40B4-BE49-F238E27FC236}">
                <a16:creationId xmlns:a16="http://schemas.microsoft.com/office/drawing/2014/main" id="{6962E408-FC6A-41AC-8B23-E585DFF4819C}"/>
              </a:ext>
            </a:extLst>
          </p:cNvPr>
          <p:cNvCxnSpPr>
            <a:cxnSpLocks/>
          </p:cNvCxnSpPr>
          <p:nvPr/>
        </p:nvCxnSpPr>
        <p:spPr>
          <a:xfrm flipV="1">
            <a:off x="4489705" y="5571586"/>
            <a:ext cx="3417839" cy="11681"/>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67B29EF-6FD4-4A73-B1B5-6EC0A30CFB54}"/>
              </a:ext>
            </a:extLst>
          </p:cNvPr>
          <p:cNvCxnSpPr>
            <a:cxnSpLocks/>
          </p:cNvCxnSpPr>
          <p:nvPr/>
        </p:nvCxnSpPr>
        <p:spPr>
          <a:xfrm flipV="1">
            <a:off x="5348376" y="5123014"/>
            <a:ext cx="586598" cy="44857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2" name="図 41">
            <a:extLst>
              <a:ext uri="{FF2B5EF4-FFF2-40B4-BE49-F238E27FC236}">
                <a16:creationId xmlns:a16="http://schemas.microsoft.com/office/drawing/2014/main" id="{F2BD869A-DECE-4389-99FB-195CFE04398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67387" y="4726916"/>
            <a:ext cx="642923" cy="568626"/>
          </a:xfrm>
          <a:prstGeom prst="rect">
            <a:avLst/>
          </a:prstGeom>
        </p:spPr>
      </p:pic>
      <p:sp>
        <p:nvSpPr>
          <p:cNvPr id="43" name="テキスト ボックス 42">
            <a:extLst>
              <a:ext uri="{FF2B5EF4-FFF2-40B4-BE49-F238E27FC236}">
                <a16:creationId xmlns:a16="http://schemas.microsoft.com/office/drawing/2014/main" id="{BA71B0D0-6E4C-45BF-BDEB-AA62C580ED0A}"/>
              </a:ext>
            </a:extLst>
          </p:cNvPr>
          <p:cNvSpPr txBox="1"/>
          <p:nvPr/>
        </p:nvSpPr>
        <p:spPr>
          <a:xfrm>
            <a:off x="2080519" y="963569"/>
            <a:ext cx="8288592" cy="840230"/>
          </a:xfrm>
          <a:prstGeom prst="rect">
            <a:avLst/>
          </a:prstGeom>
          <a:noFill/>
        </p:spPr>
        <p:txBody>
          <a:bodyPr wrap="square" rtlCol="0">
            <a:spAutoFit/>
          </a:bodyPr>
          <a:lstStyle/>
          <a:p>
            <a:pPr algn="ctr">
              <a:lnSpc>
                <a:spcPct val="140000"/>
              </a:lnSpc>
            </a:pPr>
            <a:r>
              <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rPr>
              <a:t>Deep Instinct </a:t>
            </a: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は防御率を</a:t>
            </a:r>
            <a:r>
              <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rPr>
              <a:t>100%</a:t>
            </a: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に近づけるため多段防御を実施</a:t>
            </a:r>
            <a:endPar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40000"/>
              </a:lnSpc>
            </a:pPr>
            <a:r>
              <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rPr>
              <a:t>AI </a:t>
            </a: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の </a:t>
            </a:r>
            <a:r>
              <a:rPr kumimoji="1" lang="en-US" altLang="ja-JP" b="1">
                <a:solidFill>
                  <a:schemeClr val="accent1"/>
                </a:solidFill>
                <a:latin typeface="メイリオ" panose="020B0604030504040204" pitchFamily="50" charset="-128"/>
                <a:ea typeface="メイリオ" panose="020B0604030504040204" pitchFamily="50" charset="-128"/>
              </a:rPr>
              <a:t>D-Brain </a:t>
            </a: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が様々なタイミングでマルウェアを検知して隔離</a:t>
            </a:r>
            <a:endPar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44" name="グラフィックス 43" descr="封筒 単色塗りつぶし">
            <a:extLst>
              <a:ext uri="{FF2B5EF4-FFF2-40B4-BE49-F238E27FC236}">
                <a16:creationId xmlns:a16="http://schemas.microsoft.com/office/drawing/2014/main" id="{77F4ED4F-D64B-40AC-ACC0-CCF489385D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7405" y="5298985"/>
            <a:ext cx="477327" cy="477327"/>
          </a:xfrm>
          <a:prstGeom prst="rect">
            <a:avLst/>
          </a:prstGeom>
        </p:spPr>
      </p:pic>
      <p:sp>
        <p:nvSpPr>
          <p:cNvPr id="45" name="二等辺三角形 44">
            <a:extLst>
              <a:ext uri="{FF2B5EF4-FFF2-40B4-BE49-F238E27FC236}">
                <a16:creationId xmlns:a16="http://schemas.microsoft.com/office/drawing/2014/main" id="{2C442A26-ADBA-488C-A37A-B23B53732CF0}"/>
              </a:ext>
            </a:extLst>
          </p:cNvPr>
          <p:cNvSpPr/>
          <p:nvPr/>
        </p:nvSpPr>
        <p:spPr>
          <a:xfrm rot="10800000">
            <a:off x="2141523" y="3440342"/>
            <a:ext cx="713118" cy="181156"/>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a:extLst>
              <a:ext uri="{FF2B5EF4-FFF2-40B4-BE49-F238E27FC236}">
                <a16:creationId xmlns:a16="http://schemas.microsoft.com/office/drawing/2014/main" id="{89A550A3-8649-4EBB-80E5-14BEFA930E8B}"/>
              </a:ext>
            </a:extLst>
          </p:cNvPr>
          <p:cNvSpPr/>
          <p:nvPr/>
        </p:nvSpPr>
        <p:spPr>
          <a:xfrm rot="10800000">
            <a:off x="6084201" y="3437523"/>
            <a:ext cx="713118" cy="181156"/>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a:extLst>
              <a:ext uri="{FF2B5EF4-FFF2-40B4-BE49-F238E27FC236}">
                <a16:creationId xmlns:a16="http://schemas.microsoft.com/office/drawing/2014/main" id="{FA0073BF-8A14-42A0-AB39-6BC33BA1C249}"/>
              </a:ext>
            </a:extLst>
          </p:cNvPr>
          <p:cNvSpPr/>
          <p:nvPr/>
        </p:nvSpPr>
        <p:spPr>
          <a:xfrm rot="10800000">
            <a:off x="9535043" y="3439824"/>
            <a:ext cx="713118" cy="181156"/>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Picture 72">
            <a:extLst>
              <a:ext uri="{FF2B5EF4-FFF2-40B4-BE49-F238E27FC236}">
                <a16:creationId xmlns:a16="http://schemas.microsoft.com/office/drawing/2014/main" id="{5216C13A-5D43-42DB-9828-17E0EE50AA95}"/>
              </a:ext>
            </a:extLst>
          </p:cNvPr>
          <p:cNvPicPr>
            <a:picLocks noChangeAspect="1"/>
          </p:cNvPicPr>
          <p:nvPr/>
        </p:nvPicPr>
        <p:blipFill>
          <a:blip r:embed="rId4"/>
          <a:stretch>
            <a:fillRect/>
          </a:stretch>
        </p:blipFill>
        <p:spPr>
          <a:xfrm>
            <a:off x="7630831" y="4959858"/>
            <a:ext cx="613179" cy="370936"/>
          </a:xfrm>
          <a:prstGeom prst="rect">
            <a:avLst/>
          </a:prstGeom>
        </p:spPr>
      </p:pic>
      <p:pic>
        <p:nvPicPr>
          <p:cNvPr id="49" name="Picture 72">
            <a:extLst>
              <a:ext uri="{FF2B5EF4-FFF2-40B4-BE49-F238E27FC236}">
                <a16:creationId xmlns:a16="http://schemas.microsoft.com/office/drawing/2014/main" id="{50DB7ED1-B0C4-4EA8-86BF-CF06E6D62846}"/>
              </a:ext>
            </a:extLst>
          </p:cNvPr>
          <p:cNvPicPr>
            <a:picLocks noChangeAspect="1"/>
          </p:cNvPicPr>
          <p:nvPr/>
        </p:nvPicPr>
        <p:blipFill>
          <a:blip r:embed="rId4"/>
          <a:stretch>
            <a:fillRect/>
          </a:stretch>
        </p:blipFill>
        <p:spPr>
          <a:xfrm>
            <a:off x="11122689" y="5332922"/>
            <a:ext cx="613179" cy="370936"/>
          </a:xfrm>
          <a:prstGeom prst="rect">
            <a:avLst/>
          </a:prstGeom>
        </p:spPr>
      </p:pic>
      <p:sp>
        <p:nvSpPr>
          <p:cNvPr id="50" name="テキスト ボックス 49">
            <a:extLst>
              <a:ext uri="{FF2B5EF4-FFF2-40B4-BE49-F238E27FC236}">
                <a16:creationId xmlns:a16="http://schemas.microsoft.com/office/drawing/2014/main" id="{B2C3CA30-9210-4138-9D1C-C9AD72C77C33}"/>
              </a:ext>
            </a:extLst>
          </p:cNvPr>
          <p:cNvSpPr txBox="1"/>
          <p:nvPr/>
        </p:nvSpPr>
        <p:spPr>
          <a:xfrm>
            <a:off x="619182" y="1819098"/>
            <a:ext cx="2605177" cy="276999"/>
          </a:xfrm>
          <a:prstGeom prst="rect">
            <a:avLst/>
          </a:prstGeom>
          <a:noFill/>
        </p:spPr>
        <p:txBody>
          <a:bodyPr wrap="square" rtlCol="0">
            <a:spAutoFit/>
          </a:bodyPr>
          <a:lstStyle/>
          <a:p>
            <a:r>
              <a:rPr kumimoji="1" lang="en-US" altLang="ja-JP" sz="1200" b="1" err="1">
                <a:solidFill>
                  <a:schemeClr val="tx1">
                    <a:lumMod val="75000"/>
                    <a:lumOff val="25000"/>
                  </a:schemeClr>
                </a:solidFill>
                <a:latin typeface="メイリオ" panose="020B0604030504040204" pitchFamily="50" charset="-128"/>
                <a:ea typeface="メイリオ" panose="020B0604030504040204" pitchFamily="50" charset="-128"/>
              </a:rPr>
              <a:t>Emotet</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の攻撃プロセス</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51" name="図 50">
            <a:extLst>
              <a:ext uri="{FF2B5EF4-FFF2-40B4-BE49-F238E27FC236}">
                <a16:creationId xmlns:a16="http://schemas.microsoft.com/office/drawing/2014/main" id="{32E94934-8413-45C0-B7B3-34BAF9368F4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925620" y="5644352"/>
            <a:ext cx="680900" cy="602214"/>
          </a:xfrm>
          <a:prstGeom prst="rect">
            <a:avLst/>
          </a:prstGeom>
        </p:spPr>
      </p:pic>
      <p:sp>
        <p:nvSpPr>
          <p:cNvPr id="52" name="四角形: 角を丸くする 51">
            <a:extLst>
              <a:ext uri="{FF2B5EF4-FFF2-40B4-BE49-F238E27FC236}">
                <a16:creationId xmlns:a16="http://schemas.microsoft.com/office/drawing/2014/main" id="{BAD02600-4630-4DEE-804A-36737352183E}"/>
              </a:ext>
            </a:extLst>
          </p:cNvPr>
          <p:cNvSpPr/>
          <p:nvPr/>
        </p:nvSpPr>
        <p:spPr>
          <a:xfrm>
            <a:off x="4371613" y="3747734"/>
            <a:ext cx="2503894" cy="796834"/>
          </a:xfrm>
          <a:prstGeom prst="roundRect">
            <a:avLst/>
          </a:prstGeom>
          <a:solidFill>
            <a:schemeClr val="accent1">
              <a:lumMod val="75000"/>
            </a:schemeClr>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A2D70C27-E9F2-4D2F-B321-CD3634826202}"/>
              </a:ext>
            </a:extLst>
          </p:cNvPr>
          <p:cNvSpPr txBox="1"/>
          <p:nvPr/>
        </p:nvSpPr>
        <p:spPr>
          <a:xfrm>
            <a:off x="4394703" y="3803199"/>
            <a:ext cx="2460803" cy="954107"/>
          </a:xfrm>
          <a:prstGeom prst="rect">
            <a:avLst/>
          </a:prstGeom>
          <a:noFill/>
        </p:spPr>
        <p:txBody>
          <a:bodyPr wrap="square" rtlCol="0">
            <a:spAutoFit/>
          </a:bodyPr>
          <a:lstStyle/>
          <a:p>
            <a:pPr lvl="0">
              <a:defRPr/>
            </a:pPr>
            <a:r>
              <a:rPr kumimoji="1" lang="ja-JP" altLang="en-US" sz="1400" b="1">
                <a:solidFill>
                  <a:schemeClr val="bg1"/>
                </a:solidFill>
                <a:latin typeface="メイリオ" panose="020B0604030504040204" pitchFamily="50" charset="-128"/>
                <a:ea typeface="メイリオ" panose="020B0604030504040204" pitchFamily="50" charset="-128"/>
              </a:rPr>
              <a:t>第</a:t>
            </a:r>
            <a:r>
              <a:rPr kumimoji="1" lang="en-US" altLang="ja-JP" sz="1400" b="1">
                <a:solidFill>
                  <a:schemeClr val="bg1"/>
                </a:solidFill>
                <a:latin typeface="メイリオ" panose="020B0604030504040204" pitchFamily="50" charset="-128"/>
                <a:ea typeface="メイリオ" panose="020B0604030504040204" pitchFamily="50" charset="-128"/>
              </a:rPr>
              <a:t>2</a:t>
            </a:r>
            <a:r>
              <a:rPr kumimoji="1" lang="ja-JP" altLang="en-US" sz="1400" b="1">
                <a:solidFill>
                  <a:schemeClr val="bg1"/>
                </a:solidFill>
                <a:latin typeface="メイリオ" panose="020B0604030504040204" pitchFamily="50" charset="-128"/>
                <a:ea typeface="メイリオ" panose="020B0604030504040204" pitchFamily="50" charset="-128"/>
              </a:rPr>
              <a:t>層</a:t>
            </a:r>
            <a:endParaRPr kumimoji="1" lang="en-US" altLang="ja-JP" sz="1400" b="1">
              <a:solidFill>
                <a:schemeClr val="bg1"/>
              </a:solidFill>
              <a:latin typeface="メイリオ" panose="020B0604030504040204" pitchFamily="50" charset="-128"/>
              <a:ea typeface="メイリオ" panose="020B0604030504040204" pitchFamily="50" charset="-128"/>
            </a:endParaRPr>
          </a:p>
          <a:p>
            <a:pPr lvl="0">
              <a:defRPr/>
            </a:pPr>
            <a:r>
              <a:rPr kumimoji="1" lang="ja-JP" altLang="en-US" sz="1400" b="1">
                <a:solidFill>
                  <a:schemeClr val="bg1"/>
                </a:solidFill>
                <a:latin typeface="メイリオ" panose="020B0604030504040204" pitchFamily="50" charset="-128"/>
                <a:ea typeface="メイリオ" panose="020B0604030504040204" pitchFamily="50" charset="-128"/>
              </a:rPr>
              <a:t>悪性</a:t>
            </a:r>
            <a:r>
              <a:rPr kumimoji="1" lang="en-US" altLang="ja-JP" sz="1400" b="1">
                <a:solidFill>
                  <a:schemeClr val="bg1"/>
                </a:solidFill>
                <a:latin typeface="メイリオ" panose="020B0604030504040204" pitchFamily="50" charset="-128"/>
                <a:ea typeface="メイリオ" panose="020B0604030504040204" pitchFamily="50" charset="-128"/>
              </a:rPr>
              <a:t>VBA </a:t>
            </a:r>
            <a:r>
              <a:rPr kumimoji="1" lang="ja-JP" altLang="en-US" sz="1400" b="1">
                <a:solidFill>
                  <a:schemeClr val="bg1"/>
                </a:solidFill>
                <a:latin typeface="メイリオ" panose="020B0604030504040204" pitchFamily="50" charset="-128"/>
                <a:ea typeface="メイリオ" panose="020B0604030504040204" pitchFamily="50" charset="-128"/>
              </a:rPr>
              <a:t>や</a:t>
            </a:r>
            <a:r>
              <a:rPr kumimoji="1" lang="en-US" altLang="ja-JP" sz="1400" b="1">
                <a:solidFill>
                  <a:schemeClr val="bg1"/>
                </a:solidFill>
                <a:latin typeface="メイリオ" panose="020B0604030504040204" pitchFamily="50" charset="-128"/>
                <a:ea typeface="メイリオ" panose="020B0604030504040204" pitchFamily="50" charset="-128"/>
              </a:rPr>
              <a:t>PowerShell </a:t>
            </a:r>
            <a:r>
              <a:rPr kumimoji="1" lang="ja-JP" altLang="en-US" sz="1400" b="1">
                <a:solidFill>
                  <a:schemeClr val="bg1"/>
                </a:solidFill>
                <a:latin typeface="メイリオ" panose="020B0604030504040204" pitchFamily="50" charset="-128"/>
                <a:ea typeface="メイリオ" panose="020B0604030504040204" pitchFamily="50" charset="-128"/>
              </a:rPr>
              <a:t>の</a:t>
            </a:r>
            <a:endParaRPr kumimoji="1" lang="en-US" altLang="ja-JP" sz="1400" b="1">
              <a:solidFill>
                <a:schemeClr val="bg1"/>
              </a:solidFill>
              <a:latin typeface="メイリオ" panose="020B0604030504040204" pitchFamily="50" charset="-128"/>
              <a:ea typeface="メイリオ" panose="020B0604030504040204" pitchFamily="50" charset="-128"/>
            </a:endParaRPr>
          </a:p>
          <a:p>
            <a:pPr lvl="0">
              <a:defRPr/>
            </a:pPr>
            <a:r>
              <a:rPr kumimoji="1" lang="ja-JP" altLang="en-US" sz="1400" b="1">
                <a:solidFill>
                  <a:schemeClr val="bg1"/>
                </a:solidFill>
                <a:latin typeface="メイリオ" panose="020B0604030504040204" pitchFamily="50" charset="-128"/>
                <a:ea typeface="メイリオ" panose="020B0604030504040204" pitchFamily="50" charset="-128"/>
              </a:rPr>
              <a:t>実行を制御</a:t>
            </a:r>
          </a:p>
          <a:p>
            <a:pPr lvl="0">
              <a:defRPr/>
            </a:pPr>
            <a:endParaRPr kumimoji="1" lang="en-US" altLang="ja-JP" sz="1400" b="1">
              <a:solidFill>
                <a:schemeClr val="bg1"/>
              </a:solidFill>
              <a:latin typeface="メイリオ" panose="020B0604030504040204" pitchFamily="50" charset="-128"/>
              <a:ea typeface="メイリオ" panose="020B0604030504040204" pitchFamily="50" charset="-128"/>
            </a:endParaRPr>
          </a:p>
        </p:txBody>
      </p:sp>
      <p:sp>
        <p:nvSpPr>
          <p:cNvPr id="54" name="四角形: 角を丸くする 53">
            <a:extLst>
              <a:ext uri="{FF2B5EF4-FFF2-40B4-BE49-F238E27FC236}">
                <a16:creationId xmlns:a16="http://schemas.microsoft.com/office/drawing/2014/main" id="{879F5842-4984-46D0-B4DA-C470B0290A81}"/>
              </a:ext>
            </a:extLst>
          </p:cNvPr>
          <p:cNvSpPr/>
          <p:nvPr/>
        </p:nvSpPr>
        <p:spPr>
          <a:xfrm>
            <a:off x="8035561" y="3798668"/>
            <a:ext cx="2756314" cy="751191"/>
          </a:xfrm>
          <a:prstGeom prst="roundRect">
            <a:avLst/>
          </a:prstGeom>
          <a:solidFill>
            <a:schemeClr val="accent1">
              <a:lumMod val="75000"/>
            </a:schemeClr>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C62A546C-39FA-4801-95EA-6B6C1F8657D1}"/>
              </a:ext>
            </a:extLst>
          </p:cNvPr>
          <p:cNvSpPr txBox="1"/>
          <p:nvPr/>
        </p:nvSpPr>
        <p:spPr>
          <a:xfrm>
            <a:off x="8110400" y="3832681"/>
            <a:ext cx="3584386" cy="738664"/>
          </a:xfrm>
          <a:prstGeom prst="rect">
            <a:avLst/>
          </a:prstGeom>
          <a:noFill/>
        </p:spPr>
        <p:txBody>
          <a:bodyPr wrap="square" lIns="91440" tIns="45720" rIns="91440" bIns="45720" rtlCol="0" anchor="t">
            <a:spAutoFit/>
          </a:bodyPr>
          <a:lstStyle/>
          <a:p>
            <a:pPr lvl="0">
              <a:defRPr/>
            </a:pPr>
            <a:r>
              <a:rPr kumimoji="1" lang="ja-JP" altLang="en-US" sz="1400" b="1">
                <a:solidFill>
                  <a:schemeClr val="bg1"/>
                </a:solidFill>
                <a:latin typeface="メイリオ" panose="020B0604030504040204" pitchFamily="50" charset="-128"/>
                <a:ea typeface="メイリオ" panose="020B0604030504040204" pitchFamily="50" charset="-128"/>
              </a:rPr>
              <a:t>第</a:t>
            </a:r>
            <a:r>
              <a:rPr kumimoji="1" lang="en-US" altLang="ja-JP" sz="1400" b="1">
                <a:solidFill>
                  <a:schemeClr val="bg1"/>
                </a:solidFill>
                <a:latin typeface="メイリオ" panose="020B0604030504040204" pitchFamily="50" charset="-128"/>
                <a:ea typeface="メイリオ" panose="020B0604030504040204" pitchFamily="50" charset="-128"/>
              </a:rPr>
              <a:t>3</a:t>
            </a:r>
            <a:r>
              <a:rPr kumimoji="1" lang="ja-JP" altLang="en-US" sz="1400" b="1">
                <a:solidFill>
                  <a:schemeClr val="bg1"/>
                </a:solidFill>
                <a:latin typeface="メイリオ" panose="020B0604030504040204" pitchFamily="50" charset="-128"/>
                <a:ea typeface="メイリオ" panose="020B0604030504040204" pitchFamily="50" charset="-128"/>
              </a:rPr>
              <a:t>層</a:t>
            </a:r>
            <a:endParaRPr kumimoji="1" lang="en-US" altLang="ja-JP" sz="1400" b="1">
              <a:solidFill>
                <a:schemeClr val="bg1"/>
              </a:solidFill>
              <a:latin typeface="メイリオ" panose="020B0604030504040204" pitchFamily="50" charset="-128"/>
              <a:ea typeface="メイリオ" panose="020B0604030504040204" pitchFamily="50" charset="-128"/>
            </a:endParaRPr>
          </a:p>
          <a:p>
            <a:pPr>
              <a:defRPr/>
            </a:pPr>
            <a:r>
              <a:rPr kumimoji="1" lang="en-US" altLang="ja-JP" sz="1400" b="1" err="1">
                <a:solidFill>
                  <a:schemeClr val="bg1"/>
                </a:solidFill>
                <a:latin typeface="メイリオ"/>
                <a:ea typeface="メイリオ"/>
              </a:rPr>
              <a:t>Emotet</a:t>
            </a:r>
            <a:r>
              <a:rPr kumimoji="1" lang="en-US" altLang="ja-JP" sz="1400" b="1">
                <a:solidFill>
                  <a:schemeClr val="bg1"/>
                </a:solidFill>
                <a:latin typeface="メイリオ"/>
                <a:ea typeface="メイリオ"/>
              </a:rPr>
              <a:t> </a:t>
            </a:r>
            <a:r>
              <a:rPr kumimoji="1" lang="en-US" altLang="ja-JP" sz="1400" b="1" err="1">
                <a:solidFill>
                  <a:schemeClr val="bg1"/>
                </a:solidFill>
                <a:latin typeface="メイリオ"/>
                <a:ea typeface="メイリオ"/>
              </a:rPr>
              <a:t>やランサムウェアも</a:t>
            </a:r>
            <a:endParaRPr kumimoji="1" lang="ja-JP" altLang="en-US" sz="1400" b="1" err="1">
              <a:solidFill>
                <a:schemeClr val="bg1"/>
              </a:solidFill>
              <a:latin typeface="メイリオ"/>
              <a:ea typeface="メイリオ"/>
            </a:endParaRPr>
          </a:p>
          <a:p>
            <a:pPr lvl="0">
              <a:defRPr/>
            </a:pPr>
            <a:r>
              <a:rPr kumimoji="1" lang="ja-JP" altLang="en-US" sz="1400" b="1">
                <a:solidFill>
                  <a:schemeClr val="bg1"/>
                </a:solidFill>
                <a:latin typeface="メイリオ"/>
                <a:ea typeface="メイリオ"/>
              </a:rPr>
              <a:t>検知して隔離</a:t>
            </a:r>
            <a:endParaRPr lang="ja-JP" altLang="en-US" sz="1400" b="1">
              <a:solidFill>
                <a:schemeClr val="bg1"/>
              </a:solidFill>
              <a:latin typeface="メイリオ"/>
              <a:ea typeface="メイリオ"/>
            </a:endParaRPr>
          </a:p>
        </p:txBody>
      </p:sp>
      <p:sp>
        <p:nvSpPr>
          <p:cNvPr id="56" name="テキスト ボックス 55">
            <a:extLst>
              <a:ext uri="{FF2B5EF4-FFF2-40B4-BE49-F238E27FC236}">
                <a16:creationId xmlns:a16="http://schemas.microsoft.com/office/drawing/2014/main" id="{D7FF568A-A387-4BD1-BBC6-C20CB5867E22}"/>
              </a:ext>
            </a:extLst>
          </p:cNvPr>
          <p:cNvSpPr txBox="1"/>
          <p:nvPr/>
        </p:nvSpPr>
        <p:spPr>
          <a:xfrm>
            <a:off x="4732797" y="2292428"/>
            <a:ext cx="3044316" cy="461665"/>
          </a:xfrm>
          <a:prstGeom prst="rect">
            <a:avLst/>
          </a:prstGeom>
          <a:noFill/>
        </p:spPr>
        <p:txBody>
          <a:bodyPr wrap="square" rtlCol="0">
            <a:spAutoFit/>
          </a:bodyPr>
          <a:lstStyle/>
          <a:p>
            <a:r>
              <a:rPr kumimoji="1" lang="en-US" altLang="ja-JP" sz="1200">
                <a:solidFill>
                  <a:schemeClr val="bg1"/>
                </a:solidFill>
                <a:latin typeface="メイリオ" panose="020B0604030504040204" pitchFamily="50" charset="-128"/>
                <a:ea typeface="メイリオ" panose="020B0604030504040204" pitchFamily="50" charset="-128"/>
              </a:rPr>
              <a:t>Step2</a:t>
            </a:r>
          </a:p>
          <a:p>
            <a:r>
              <a:rPr kumimoji="1" lang="ja-JP" altLang="en-US" sz="1200">
                <a:solidFill>
                  <a:schemeClr val="bg1"/>
                </a:solidFill>
                <a:latin typeface="メイリオ" panose="020B0604030504040204" pitchFamily="50" charset="-128"/>
                <a:ea typeface="メイリオ" panose="020B0604030504040204" pitchFamily="50" charset="-128"/>
              </a:rPr>
              <a:t>悪性 </a:t>
            </a:r>
            <a:r>
              <a:rPr kumimoji="1" lang="en-US" altLang="ja-JP" sz="1200">
                <a:solidFill>
                  <a:schemeClr val="bg1"/>
                </a:solidFill>
                <a:latin typeface="メイリオ" panose="020B0604030504040204" pitchFamily="50" charset="-128"/>
                <a:ea typeface="メイリオ" panose="020B0604030504040204" pitchFamily="50" charset="-128"/>
              </a:rPr>
              <a:t>VBA </a:t>
            </a:r>
            <a:r>
              <a:rPr kumimoji="1" lang="ja-JP" altLang="en-US" sz="1200">
                <a:solidFill>
                  <a:schemeClr val="bg1"/>
                </a:solidFill>
                <a:latin typeface="メイリオ" panose="020B0604030504040204" pitchFamily="50" charset="-128"/>
                <a:ea typeface="メイリオ" panose="020B0604030504040204" pitchFamily="50" charset="-128"/>
              </a:rPr>
              <a:t>マクロが動き </a:t>
            </a:r>
            <a:r>
              <a:rPr kumimoji="1" lang="en-US" altLang="ja-JP" sz="1200" err="1">
                <a:solidFill>
                  <a:schemeClr val="bg1"/>
                </a:solidFill>
                <a:latin typeface="メイリオ" panose="020B0604030504040204" pitchFamily="50" charset="-128"/>
                <a:ea typeface="メイリオ" panose="020B0604030504040204" pitchFamily="50" charset="-128"/>
              </a:rPr>
              <a:t>Powershell</a:t>
            </a:r>
            <a:r>
              <a:rPr kumimoji="1" lang="en-US" altLang="ja-JP" sz="1200">
                <a:solidFill>
                  <a:schemeClr val="bg1"/>
                </a:solidFill>
                <a:latin typeface="メイリオ" panose="020B0604030504040204" pitchFamily="50" charset="-128"/>
                <a:ea typeface="メイリオ" panose="020B0604030504040204" pitchFamily="50" charset="-128"/>
              </a:rPr>
              <a:t> </a:t>
            </a:r>
            <a:r>
              <a:rPr kumimoji="1" lang="ja-JP" altLang="en-US" sz="1200">
                <a:solidFill>
                  <a:schemeClr val="bg1"/>
                </a:solidFill>
                <a:latin typeface="メイリオ" panose="020B0604030504040204" pitchFamily="50" charset="-128"/>
                <a:ea typeface="メイリオ" panose="020B0604030504040204" pitchFamily="50" charset="-128"/>
              </a:rPr>
              <a:t>実行</a:t>
            </a:r>
            <a:endParaRPr kumimoji="1" lang="en-US" altLang="ja-JP" sz="1200">
              <a:solidFill>
                <a:schemeClr val="bg1"/>
              </a:solidFill>
              <a:latin typeface="メイリオ" panose="020B0604030504040204" pitchFamily="50" charset="-128"/>
              <a:ea typeface="メイリオ" panose="020B0604030504040204" pitchFamily="50" charset="-128"/>
            </a:endParaRPr>
          </a:p>
        </p:txBody>
      </p:sp>
      <p:pic>
        <p:nvPicPr>
          <p:cNvPr id="57" name="図 56">
            <a:extLst>
              <a:ext uri="{FF2B5EF4-FFF2-40B4-BE49-F238E27FC236}">
                <a16:creationId xmlns:a16="http://schemas.microsoft.com/office/drawing/2014/main" id="{B2530F9C-716A-4715-97FC-CB2418C1787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951165" y="3865113"/>
            <a:ext cx="759311" cy="671565"/>
          </a:xfrm>
          <a:prstGeom prst="rect">
            <a:avLst/>
          </a:prstGeom>
        </p:spPr>
      </p:pic>
      <p:sp>
        <p:nvSpPr>
          <p:cNvPr id="58" name="&quot;禁止&quot;マーク 57">
            <a:extLst>
              <a:ext uri="{FF2B5EF4-FFF2-40B4-BE49-F238E27FC236}">
                <a16:creationId xmlns:a16="http://schemas.microsoft.com/office/drawing/2014/main" id="{5B50FDF2-31C0-42D9-80FC-9326BAAB377D}"/>
              </a:ext>
            </a:extLst>
          </p:cNvPr>
          <p:cNvSpPr/>
          <p:nvPr/>
        </p:nvSpPr>
        <p:spPr>
          <a:xfrm>
            <a:off x="7518679" y="3856897"/>
            <a:ext cx="388185" cy="301924"/>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9" name="図 58">
            <a:extLst>
              <a:ext uri="{FF2B5EF4-FFF2-40B4-BE49-F238E27FC236}">
                <a16:creationId xmlns:a16="http://schemas.microsoft.com/office/drawing/2014/main" id="{06C55FEF-B9F0-4F18-862D-FF951504805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81373" y="3809485"/>
            <a:ext cx="759311" cy="671565"/>
          </a:xfrm>
          <a:prstGeom prst="rect">
            <a:avLst/>
          </a:prstGeom>
        </p:spPr>
      </p:pic>
      <p:sp>
        <p:nvSpPr>
          <p:cNvPr id="60" name="&quot;禁止&quot;マーク 59">
            <a:extLst>
              <a:ext uri="{FF2B5EF4-FFF2-40B4-BE49-F238E27FC236}">
                <a16:creationId xmlns:a16="http://schemas.microsoft.com/office/drawing/2014/main" id="{4EDA4A35-F437-4EF3-AB73-4EE5261DE3A9}"/>
              </a:ext>
            </a:extLst>
          </p:cNvPr>
          <p:cNvSpPr/>
          <p:nvPr/>
        </p:nvSpPr>
        <p:spPr>
          <a:xfrm>
            <a:off x="3848887" y="3801269"/>
            <a:ext cx="388185" cy="301924"/>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フリーフォーム: 図形 60">
            <a:extLst>
              <a:ext uri="{FF2B5EF4-FFF2-40B4-BE49-F238E27FC236}">
                <a16:creationId xmlns:a16="http://schemas.microsoft.com/office/drawing/2014/main" id="{69B79D3E-3D49-41C4-90E1-7B567E5F1D63}"/>
              </a:ext>
            </a:extLst>
          </p:cNvPr>
          <p:cNvSpPr/>
          <p:nvPr/>
        </p:nvSpPr>
        <p:spPr>
          <a:xfrm>
            <a:off x="1819656" y="4784654"/>
            <a:ext cx="1846352" cy="354938"/>
          </a:xfrm>
          <a:custGeom>
            <a:avLst/>
            <a:gdLst>
              <a:gd name="connsiteX0" fmla="*/ 0 w 2967487"/>
              <a:gd name="connsiteY0" fmla="*/ 526211 h 526211"/>
              <a:gd name="connsiteX1" fmla="*/ 0 w 2967487"/>
              <a:gd name="connsiteY1" fmla="*/ 526211 h 526211"/>
              <a:gd name="connsiteX2" fmla="*/ 2967487 w 2967487"/>
              <a:gd name="connsiteY2" fmla="*/ 526211 h 526211"/>
              <a:gd name="connsiteX3" fmla="*/ 2441276 w 2967487"/>
              <a:gd name="connsiteY3" fmla="*/ 0 h 526211"/>
            </a:gdLst>
            <a:ahLst/>
            <a:cxnLst>
              <a:cxn ang="0">
                <a:pos x="connsiteX0" y="connsiteY0"/>
              </a:cxn>
              <a:cxn ang="0">
                <a:pos x="connsiteX1" y="connsiteY1"/>
              </a:cxn>
              <a:cxn ang="0">
                <a:pos x="connsiteX2" y="connsiteY2"/>
              </a:cxn>
              <a:cxn ang="0">
                <a:pos x="connsiteX3" y="connsiteY3"/>
              </a:cxn>
            </a:cxnLst>
            <a:rect l="l" t="t" r="r" b="b"/>
            <a:pathLst>
              <a:path w="2967487" h="526211">
                <a:moveTo>
                  <a:pt x="0" y="526211"/>
                </a:moveTo>
                <a:lnTo>
                  <a:pt x="0" y="526211"/>
                </a:lnTo>
                <a:lnTo>
                  <a:pt x="2967487" y="526211"/>
                </a:lnTo>
                <a:lnTo>
                  <a:pt x="2441276" y="0"/>
                </a:lnTo>
              </a:path>
            </a:pathLst>
          </a:cu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sp>
        <p:nvSpPr>
          <p:cNvPr id="62" name="テキスト プレースホルダー 1">
            <a:extLst>
              <a:ext uri="{FF2B5EF4-FFF2-40B4-BE49-F238E27FC236}">
                <a16:creationId xmlns:a16="http://schemas.microsoft.com/office/drawing/2014/main" id="{06C77AE8-E44C-494B-9920-0861B9629DC6}"/>
              </a:ext>
            </a:extLst>
          </p:cNvPr>
          <p:cNvSpPr>
            <a:spLocks noGrp="1"/>
          </p:cNvSpPr>
          <p:nvPr>
            <p:ph type="body" sz="quarter" idx="11"/>
          </p:nvPr>
        </p:nvSpPr>
        <p:spPr>
          <a:xfrm>
            <a:off x="432761" y="221212"/>
            <a:ext cx="11074573" cy="372410"/>
          </a:xfrm>
        </p:spPr>
        <p:txBody>
          <a:bodyPr/>
          <a:lstStyle/>
          <a:p>
            <a:r>
              <a:rPr lang="en-US" altLang="ja-JP"/>
              <a:t>【</a:t>
            </a:r>
            <a:r>
              <a:rPr lang="ja-JP" altLang="en-US"/>
              <a:t>比較</a:t>
            </a:r>
            <a:r>
              <a:rPr lang="en-US" altLang="ja-JP"/>
              <a:t>】</a:t>
            </a:r>
            <a:r>
              <a:rPr lang="en-US" altLang="ja-JP" err="1"/>
              <a:t>Emotet</a:t>
            </a:r>
            <a:r>
              <a:rPr lang="en-US" altLang="ja-JP"/>
              <a:t> </a:t>
            </a:r>
            <a:r>
              <a:rPr lang="ja-JP" altLang="en-US"/>
              <a:t>の攻撃プロセスから見る、ウイルス対策ソフトの効果：</a:t>
            </a:r>
            <a:r>
              <a:rPr lang="en-US" altLang="ja-JP"/>
              <a:t>Deep Instinct</a:t>
            </a:r>
            <a:r>
              <a:rPr lang="ja-JP" altLang="en-US"/>
              <a:t> の場合</a:t>
            </a:r>
          </a:p>
        </p:txBody>
      </p:sp>
      <p:sp>
        <p:nvSpPr>
          <p:cNvPr id="2" name="テキスト ボックス 1">
            <a:extLst>
              <a:ext uri="{FF2B5EF4-FFF2-40B4-BE49-F238E27FC236}">
                <a16:creationId xmlns:a16="http://schemas.microsoft.com/office/drawing/2014/main" id="{06B62A6F-F6B9-4EFC-A36F-CF23AFE0EB78}"/>
              </a:ext>
            </a:extLst>
          </p:cNvPr>
          <p:cNvSpPr txBox="1"/>
          <p:nvPr/>
        </p:nvSpPr>
        <p:spPr>
          <a:xfrm>
            <a:off x="8422987" y="2289214"/>
            <a:ext cx="3830649" cy="461665"/>
          </a:xfrm>
          <a:prstGeom prst="rect">
            <a:avLst/>
          </a:prstGeom>
          <a:noFill/>
        </p:spPr>
        <p:txBody>
          <a:bodyPr wrap="square" lIns="91440" tIns="45720" rIns="91440" bIns="45720" rtlCol="0" anchor="t">
            <a:spAutoFit/>
          </a:bodyPr>
          <a:lstStyle/>
          <a:p>
            <a:r>
              <a:rPr kumimoji="1" lang="en-US" altLang="ja-JP" sz="1200">
                <a:solidFill>
                  <a:schemeClr val="bg1"/>
                </a:solidFill>
                <a:latin typeface="メイリオ" panose="020B0604030504040204" pitchFamily="50" charset="-128"/>
                <a:ea typeface="メイリオ" panose="020B0604030504040204" pitchFamily="50" charset="-128"/>
              </a:rPr>
              <a:t>Step3</a:t>
            </a:r>
          </a:p>
          <a:p>
            <a:r>
              <a:rPr kumimoji="1" lang="en-US" altLang="ja-JP" sz="1200" err="1">
                <a:solidFill>
                  <a:schemeClr val="bg1"/>
                </a:solidFill>
                <a:latin typeface="メイリオ"/>
                <a:ea typeface="メイリオ"/>
              </a:rPr>
              <a:t>Emotet</a:t>
            </a:r>
            <a:r>
              <a:rPr kumimoji="1" lang="en-US" altLang="ja-JP" sz="1200">
                <a:solidFill>
                  <a:schemeClr val="bg1"/>
                </a:solidFill>
                <a:latin typeface="メイリオ"/>
                <a:ea typeface="メイリオ"/>
              </a:rPr>
              <a:t> や</a:t>
            </a:r>
            <a:r>
              <a:rPr kumimoji="1" lang="ja-JP" altLang="en-US" sz="1200">
                <a:solidFill>
                  <a:schemeClr val="bg1"/>
                </a:solidFill>
                <a:latin typeface="Meiryo"/>
                <a:ea typeface="Meiryo"/>
              </a:rPr>
              <a:t>他ランサムウェアもダウンロード</a:t>
            </a:r>
            <a:endParaRPr lang="ja-JP" altLang="en-US" sz="1200">
              <a:solidFill>
                <a:schemeClr val="bg1"/>
              </a:solidFill>
              <a:latin typeface="メイリオ"/>
              <a:ea typeface="メイリオ"/>
            </a:endParaRPr>
          </a:p>
        </p:txBody>
      </p:sp>
      <p:sp>
        <p:nvSpPr>
          <p:cNvPr id="63" name="四角形: 角を丸くする 62">
            <a:extLst>
              <a:ext uri="{FF2B5EF4-FFF2-40B4-BE49-F238E27FC236}">
                <a16:creationId xmlns:a16="http://schemas.microsoft.com/office/drawing/2014/main" id="{D601DAF1-5712-456C-9127-DE35E2A2C7E6}"/>
              </a:ext>
            </a:extLst>
          </p:cNvPr>
          <p:cNvSpPr/>
          <p:nvPr/>
        </p:nvSpPr>
        <p:spPr>
          <a:xfrm>
            <a:off x="937404" y="3748988"/>
            <a:ext cx="2198987" cy="796834"/>
          </a:xfrm>
          <a:prstGeom prst="roundRect">
            <a:avLst/>
          </a:prstGeom>
          <a:solidFill>
            <a:schemeClr val="accent1">
              <a:lumMod val="75000"/>
            </a:schemeClr>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8231F2D5-347A-46D5-B2E2-AD84B1125298}"/>
              </a:ext>
            </a:extLst>
          </p:cNvPr>
          <p:cNvSpPr txBox="1"/>
          <p:nvPr/>
        </p:nvSpPr>
        <p:spPr>
          <a:xfrm>
            <a:off x="1100418" y="3803199"/>
            <a:ext cx="2054262" cy="738664"/>
          </a:xfrm>
          <a:prstGeom prst="rect">
            <a:avLst/>
          </a:prstGeom>
          <a:noFill/>
        </p:spPr>
        <p:txBody>
          <a:bodyPr wrap="square" rtlCol="0">
            <a:spAutoFit/>
          </a:bodyPr>
          <a:lstStyle/>
          <a:p>
            <a:pPr lvl="0">
              <a:defRPr/>
            </a:pPr>
            <a:r>
              <a:rPr kumimoji="1" lang="ja-JP" altLang="en-US" sz="1400" b="1">
                <a:solidFill>
                  <a:schemeClr val="bg1"/>
                </a:solidFill>
                <a:latin typeface="メイリオ" panose="020B0604030504040204" pitchFamily="50" charset="-128"/>
                <a:ea typeface="メイリオ" panose="020B0604030504040204" pitchFamily="50" charset="-128"/>
              </a:rPr>
              <a:t>第</a:t>
            </a:r>
            <a:r>
              <a:rPr kumimoji="1" lang="en-US" altLang="ja-JP" sz="1400" b="1">
                <a:solidFill>
                  <a:schemeClr val="bg1"/>
                </a:solidFill>
                <a:latin typeface="メイリオ" panose="020B0604030504040204" pitchFamily="50" charset="-128"/>
                <a:ea typeface="メイリオ" panose="020B0604030504040204" pitchFamily="50" charset="-128"/>
              </a:rPr>
              <a:t>1</a:t>
            </a:r>
            <a:r>
              <a:rPr kumimoji="1" lang="ja-JP" altLang="en-US" sz="1400" b="1">
                <a:solidFill>
                  <a:schemeClr val="bg1"/>
                </a:solidFill>
                <a:latin typeface="メイリオ" panose="020B0604030504040204" pitchFamily="50" charset="-128"/>
                <a:ea typeface="メイリオ" panose="020B0604030504040204" pitchFamily="50" charset="-128"/>
              </a:rPr>
              <a:t>層</a:t>
            </a:r>
            <a:endParaRPr kumimoji="1" lang="en-US" altLang="ja-JP" sz="1400" b="1">
              <a:solidFill>
                <a:schemeClr val="bg1"/>
              </a:solidFill>
              <a:latin typeface="メイリオ" panose="020B0604030504040204" pitchFamily="50" charset="-128"/>
              <a:ea typeface="メイリオ" panose="020B0604030504040204" pitchFamily="50" charset="-128"/>
            </a:endParaRPr>
          </a:p>
          <a:p>
            <a:pPr lvl="0">
              <a:defRPr/>
            </a:pPr>
            <a:r>
              <a:rPr kumimoji="1" lang="en-US" altLang="ja-JP" sz="1400" b="1">
                <a:solidFill>
                  <a:schemeClr val="bg1"/>
                </a:solidFill>
                <a:latin typeface="メイリオ" panose="020B0604030504040204" pitchFamily="50" charset="-128"/>
                <a:ea typeface="メイリオ" panose="020B0604030504040204" pitchFamily="50" charset="-128"/>
              </a:rPr>
              <a:t>Word </a:t>
            </a:r>
            <a:r>
              <a:rPr kumimoji="1" lang="ja-JP" altLang="en-US" sz="1400" b="1">
                <a:solidFill>
                  <a:schemeClr val="bg1"/>
                </a:solidFill>
                <a:latin typeface="メイリオ" panose="020B0604030504040204" pitchFamily="50" charset="-128"/>
                <a:ea typeface="メイリオ" panose="020B0604030504040204" pitchFamily="50" charset="-128"/>
              </a:rPr>
              <a:t>に仕組まれた</a:t>
            </a:r>
            <a:endParaRPr kumimoji="1" lang="en-US" altLang="ja-JP" sz="1400" b="1">
              <a:solidFill>
                <a:schemeClr val="bg1"/>
              </a:solidFill>
              <a:latin typeface="メイリオ" panose="020B0604030504040204" pitchFamily="50" charset="-128"/>
              <a:ea typeface="メイリオ" panose="020B0604030504040204" pitchFamily="50" charset="-128"/>
            </a:endParaRPr>
          </a:p>
          <a:p>
            <a:pPr lvl="0">
              <a:defRPr/>
            </a:pPr>
            <a:r>
              <a:rPr kumimoji="1" lang="ja-JP" altLang="en-US" sz="1400" b="1">
                <a:solidFill>
                  <a:schemeClr val="bg1"/>
                </a:solidFill>
                <a:latin typeface="メイリオ" panose="020B0604030504040204" pitchFamily="50" charset="-128"/>
                <a:ea typeface="メイリオ" panose="020B0604030504040204" pitchFamily="50" charset="-128"/>
              </a:rPr>
              <a:t>マルウェアを検知</a:t>
            </a:r>
          </a:p>
        </p:txBody>
      </p:sp>
    </p:spTree>
    <p:extLst>
      <p:ext uri="{BB962C8B-B14F-4D97-AF65-F5344CB8AC3E}">
        <p14:creationId xmlns:p14="http://schemas.microsoft.com/office/powerpoint/2010/main" val="3531324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D25B460F-72E6-41A0-97B7-D6F7B6098823}"/>
              </a:ext>
            </a:extLst>
          </p:cNvPr>
          <p:cNvSpPr>
            <a:spLocks noGrp="1"/>
          </p:cNvSpPr>
          <p:nvPr>
            <p:ph type="body" sz="quarter" idx="14"/>
          </p:nvPr>
        </p:nvSpPr>
        <p:spPr>
          <a:xfrm>
            <a:off x="643242" y="1681977"/>
            <a:ext cx="9469693" cy="348557"/>
          </a:xfrm>
        </p:spPr>
        <p:txBody>
          <a:bodyPr/>
          <a:lstStyle/>
          <a:p>
            <a:r>
              <a:rPr lang="ja-JP" altLang="en-US"/>
              <a:t>価格・</a:t>
            </a:r>
            <a:r>
              <a:rPr kumimoji="1" lang="ja-JP" altLang="en-US"/>
              <a:t>サポート体制</a:t>
            </a:r>
          </a:p>
        </p:txBody>
      </p:sp>
    </p:spTree>
    <p:extLst>
      <p:ext uri="{BB962C8B-B14F-4D97-AF65-F5344CB8AC3E}">
        <p14:creationId xmlns:p14="http://schemas.microsoft.com/office/powerpoint/2010/main" val="860595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898F5293-48D4-4087-9570-2D6419379CC6}"/>
              </a:ext>
            </a:extLst>
          </p:cNvPr>
          <p:cNvSpPr>
            <a:spLocks noGrp="1"/>
          </p:cNvSpPr>
          <p:nvPr>
            <p:ph type="body" sz="quarter" idx="11"/>
          </p:nvPr>
        </p:nvSpPr>
        <p:spPr/>
        <p:txBody>
          <a:bodyPr/>
          <a:lstStyle/>
          <a:p>
            <a:r>
              <a:rPr kumimoji="1" lang="ja-JP" altLang="en-US"/>
              <a:t>価格・サポート体制</a:t>
            </a:r>
          </a:p>
        </p:txBody>
      </p:sp>
      <p:sp>
        <p:nvSpPr>
          <p:cNvPr id="8" name="テキスト ボックス 7">
            <a:extLst>
              <a:ext uri="{FF2B5EF4-FFF2-40B4-BE49-F238E27FC236}">
                <a16:creationId xmlns:a16="http://schemas.microsoft.com/office/drawing/2014/main" id="{9B1FCE40-0796-45D2-8C32-DA205DAC6BE4}"/>
              </a:ext>
            </a:extLst>
          </p:cNvPr>
          <p:cNvSpPr txBox="1"/>
          <p:nvPr/>
        </p:nvSpPr>
        <p:spPr>
          <a:xfrm>
            <a:off x="692268" y="5940627"/>
            <a:ext cx="7188996" cy="579005"/>
          </a:xfrm>
          <a:prstGeom prst="rect">
            <a:avLst/>
          </a:prstGeom>
          <a:noFill/>
        </p:spPr>
        <p:txBody>
          <a:bodyPr wrap="square" rtlCol="0">
            <a:spAutoFit/>
          </a:bodyPr>
          <a:lstStyle/>
          <a:p>
            <a:pPr>
              <a:lnSpc>
                <a:spcPct val="150000"/>
              </a:lnSpc>
            </a:pP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年額でのご提供、最大５年まで一括購入いただけます</a:t>
            </a:r>
            <a:endPar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新規導入は最低５</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L</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～、追加は１</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L</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～導入いただけます</a:t>
            </a:r>
            <a:endPar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9" name="表 8">
            <a:extLst>
              <a:ext uri="{FF2B5EF4-FFF2-40B4-BE49-F238E27FC236}">
                <a16:creationId xmlns:a16="http://schemas.microsoft.com/office/drawing/2014/main" id="{E6CB9077-76D4-4E1C-BD24-CB835CBE955C}"/>
              </a:ext>
            </a:extLst>
          </p:cNvPr>
          <p:cNvGraphicFramePr>
            <a:graphicFrameLocks noGrp="1"/>
          </p:cNvGraphicFramePr>
          <p:nvPr>
            <p:extLst>
              <p:ext uri="{D42A27DB-BD31-4B8C-83A1-F6EECF244321}">
                <p14:modId xmlns:p14="http://schemas.microsoft.com/office/powerpoint/2010/main" val="143749451"/>
              </p:ext>
            </p:extLst>
          </p:nvPr>
        </p:nvGraphicFramePr>
        <p:xfrm>
          <a:off x="733140" y="5158253"/>
          <a:ext cx="10705486" cy="696144"/>
        </p:xfrm>
        <a:graphic>
          <a:graphicData uri="http://schemas.openxmlformats.org/drawingml/2006/table">
            <a:tbl>
              <a:tblPr firstRow="1" bandRow="1">
                <a:tableStyleId>{2D5ABB26-0587-4C30-8999-92F81FD0307C}</a:tableStyleId>
              </a:tblPr>
              <a:tblGrid>
                <a:gridCol w="5527416">
                  <a:extLst>
                    <a:ext uri="{9D8B030D-6E8A-4147-A177-3AD203B41FA5}">
                      <a16:colId xmlns:a16="http://schemas.microsoft.com/office/drawing/2014/main" val="2105741919"/>
                    </a:ext>
                  </a:extLst>
                </a:gridCol>
                <a:gridCol w="5178070">
                  <a:extLst>
                    <a:ext uri="{9D8B030D-6E8A-4147-A177-3AD203B41FA5}">
                      <a16:colId xmlns:a16="http://schemas.microsoft.com/office/drawing/2014/main" val="2254914639"/>
                    </a:ext>
                  </a:extLst>
                </a:gridCol>
              </a:tblGrid>
              <a:tr h="696144">
                <a:tc>
                  <a:txBody>
                    <a:bodyPr/>
                    <a:lstStyle/>
                    <a:p>
                      <a:pPr algn="ctr">
                        <a:lnSpc>
                          <a:spcPct val="100000"/>
                        </a:lnSpc>
                      </a:pPr>
                      <a:r>
                        <a:rPr kumimoji="1" lang="en-US" altLang="ja-JP"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LANSCOPE </a:t>
                      </a:r>
                      <a:r>
                        <a:rPr kumimoji="1" lang="ja-JP" altLang="en-US"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サイバープロテクション</a:t>
                      </a:r>
                      <a:r>
                        <a:rPr kumimoji="1" lang="en-US" altLang="ja-JP"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powered by Deep Instinct </a:t>
                      </a:r>
                    </a:p>
                    <a:p>
                      <a:pPr algn="ctr">
                        <a:lnSpc>
                          <a:spcPct val="100000"/>
                        </a:lnSpc>
                      </a:pPr>
                      <a:r>
                        <a:rPr kumimoji="1" lang="ja-JP" altLang="en-US"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年額ライセンス費用</a:t>
                      </a:r>
                      <a:endParaRPr kumimoji="1" lang="en-US" altLang="ja-JP"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defTabSz="457200" rtl="0" eaLnBrk="1" latinLnBrk="0" hangingPunct="1">
                        <a:lnSpc>
                          <a:spcPts val="1300"/>
                        </a:lnSpc>
                      </a:pPr>
                      <a:r>
                        <a:rPr lang="en-US" altLang="ja-JP" sz="1800" b="1" kern="1200">
                          <a:solidFill>
                            <a:schemeClr val="tx1">
                              <a:lumMod val="75000"/>
                              <a:lumOff val="25000"/>
                            </a:schemeClr>
                          </a:solidFill>
                          <a:latin typeface="メイリオ"/>
                          <a:ea typeface="メイリオ"/>
                          <a:cs typeface="メイリオ" panose="020B0604030504040204" pitchFamily="50" charset="-128"/>
                        </a:rPr>
                        <a:t>¥3,600</a:t>
                      </a:r>
                      <a:r>
                        <a:rPr lang="en-US" altLang="ja-JP" sz="1400" kern="1200">
                          <a:solidFill>
                            <a:schemeClr val="tx1"/>
                          </a:solidFill>
                          <a:latin typeface="メイリオ"/>
                          <a:ea typeface="メイリオ"/>
                          <a:cs typeface="メイリオ" panose="020B0604030504040204" pitchFamily="50" charset="-128"/>
                        </a:rPr>
                        <a:t>/台</a:t>
                      </a:r>
                      <a:endParaRPr lang="ja-JP" altLang="en-US" sz="1400" kern="1200">
                        <a:solidFill>
                          <a:schemeClr val="tx1"/>
                        </a:solidFill>
                        <a:latin typeface="メイリオ"/>
                        <a:ea typeface="メイリオ"/>
                        <a:cs typeface="メイリオ"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67023794"/>
                  </a:ext>
                </a:extLst>
              </a:tr>
            </a:tbl>
          </a:graphicData>
        </a:graphic>
      </p:graphicFrame>
      <p:pic>
        <p:nvPicPr>
          <p:cNvPr id="7" name="図 6">
            <a:extLst>
              <a:ext uri="{FF2B5EF4-FFF2-40B4-BE49-F238E27FC236}">
                <a16:creationId xmlns:a16="http://schemas.microsoft.com/office/drawing/2014/main" id="{229BD997-20A9-49DA-AB66-902D09D489A9}"/>
              </a:ext>
            </a:extLst>
          </p:cNvPr>
          <p:cNvPicPr>
            <a:picLocks noChangeAspect="1"/>
          </p:cNvPicPr>
          <p:nvPr/>
        </p:nvPicPr>
        <p:blipFill>
          <a:blip r:embed="rId2"/>
          <a:stretch>
            <a:fillRect/>
          </a:stretch>
        </p:blipFill>
        <p:spPr>
          <a:xfrm>
            <a:off x="6573328" y="2573606"/>
            <a:ext cx="2441212" cy="1670302"/>
          </a:xfrm>
          <a:prstGeom prst="rect">
            <a:avLst/>
          </a:prstGeom>
        </p:spPr>
      </p:pic>
      <p:sp>
        <p:nvSpPr>
          <p:cNvPr id="11" name="正方形/長方形 10">
            <a:extLst>
              <a:ext uri="{FF2B5EF4-FFF2-40B4-BE49-F238E27FC236}">
                <a16:creationId xmlns:a16="http://schemas.microsoft.com/office/drawing/2014/main" id="{390D9D17-BB6A-4C8D-AF1D-59F0531EA47C}"/>
              </a:ext>
            </a:extLst>
          </p:cNvPr>
          <p:cNvSpPr/>
          <p:nvPr/>
        </p:nvSpPr>
        <p:spPr>
          <a:xfrm>
            <a:off x="6551720" y="2003116"/>
            <a:ext cx="4806260" cy="381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eiryo" panose="020B0604030504040204" pitchFamily="34" charset="-128"/>
                <a:ea typeface="Meiryo" panose="020B0604030504040204" pitchFamily="34" charset="-128"/>
              </a:rPr>
              <a:t>体験版の利用を円滑に進めるためのコンテンツ</a:t>
            </a:r>
          </a:p>
        </p:txBody>
      </p:sp>
      <p:sp>
        <p:nvSpPr>
          <p:cNvPr id="14" name="テキスト ボックス 13">
            <a:extLst>
              <a:ext uri="{FF2B5EF4-FFF2-40B4-BE49-F238E27FC236}">
                <a16:creationId xmlns:a16="http://schemas.microsoft.com/office/drawing/2014/main" id="{05A8958A-9FAD-494F-BE9A-763C859549FB}"/>
              </a:ext>
            </a:extLst>
          </p:cNvPr>
          <p:cNvSpPr txBox="1"/>
          <p:nvPr/>
        </p:nvSpPr>
        <p:spPr>
          <a:xfrm>
            <a:off x="6538821" y="4326805"/>
            <a:ext cx="2515411" cy="665952"/>
          </a:xfrm>
          <a:prstGeom prst="rect">
            <a:avLst/>
          </a:prstGeom>
          <a:noFill/>
        </p:spPr>
        <p:txBody>
          <a:bodyPr wrap="square" rtlCol="0">
            <a:spAutoFit/>
          </a:bodyPr>
          <a:lstStyle/>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サポート体制</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 </a:t>
            </a:r>
          </a:p>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MOTEX</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技術者が無料で操作方法の</a:t>
            </a:r>
            <a:endParaRPr kumimoji="1" lang="en-US" altLang="ja-JP" sz="1050">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レクチャーや</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QA</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対応を行います</a:t>
            </a:r>
          </a:p>
        </p:txBody>
      </p:sp>
      <p:sp>
        <p:nvSpPr>
          <p:cNvPr id="15" name="テキスト ボックス 14">
            <a:extLst>
              <a:ext uri="{FF2B5EF4-FFF2-40B4-BE49-F238E27FC236}">
                <a16:creationId xmlns:a16="http://schemas.microsoft.com/office/drawing/2014/main" id="{795C316D-73A5-4F4B-B005-B796FF270AD9}"/>
              </a:ext>
            </a:extLst>
          </p:cNvPr>
          <p:cNvSpPr txBox="1"/>
          <p:nvPr/>
        </p:nvSpPr>
        <p:spPr>
          <a:xfrm>
            <a:off x="8986823" y="4293181"/>
            <a:ext cx="2985329" cy="665952"/>
          </a:xfrm>
          <a:prstGeom prst="rect">
            <a:avLst/>
          </a:prstGeom>
          <a:noFill/>
        </p:spPr>
        <p:txBody>
          <a:bodyPr wrap="square" rtlCol="0">
            <a:spAutoFit/>
          </a:bodyPr>
          <a:lstStyle/>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操作マニュアル</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p>
          <a:p>
            <a:pPr>
              <a:lnSpc>
                <a:spcPct val="120000"/>
              </a:lnSpc>
            </a:pP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初期設定手順をまとめたマニュアルを</a:t>
            </a:r>
            <a:endParaRPr kumimoji="1" lang="en-US" altLang="ja-JP" sz="1050">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Web </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からダウンロード頂けます</a:t>
            </a:r>
          </a:p>
        </p:txBody>
      </p:sp>
      <p:sp>
        <p:nvSpPr>
          <p:cNvPr id="16" name="正方形/長方形 15">
            <a:extLst>
              <a:ext uri="{FF2B5EF4-FFF2-40B4-BE49-F238E27FC236}">
                <a16:creationId xmlns:a16="http://schemas.microsoft.com/office/drawing/2014/main" id="{69A8C7BC-B104-4AC1-9B2E-2A9EA4EA002F}"/>
              </a:ext>
            </a:extLst>
          </p:cNvPr>
          <p:cNvSpPr/>
          <p:nvPr/>
        </p:nvSpPr>
        <p:spPr>
          <a:xfrm>
            <a:off x="750499" y="2004596"/>
            <a:ext cx="5069296" cy="381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eiryo" panose="020B0604030504040204" pitchFamily="34" charset="-128"/>
                <a:ea typeface="Meiryo" panose="020B0604030504040204" pitchFamily="34" charset="-128"/>
              </a:rPr>
              <a:t>無料体験版が</a:t>
            </a:r>
            <a:r>
              <a:rPr kumimoji="1" lang="en-US" altLang="ja-JP" sz="1400" b="1">
                <a:latin typeface="Meiryo" panose="020B0604030504040204" pitchFamily="34" charset="-128"/>
                <a:ea typeface="Meiryo" panose="020B0604030504040204" pitchFamily="34" charset="-128"/>
              </a:rPr>
              <a:t>1</a:t>
            </a:r>
            <a:r>
              <a:rPr kumimoji="1" lang="ja-JP" altLang="en-US" sz="1400" b="1">
                <a:latin typeface="Meiryo" panose="020B0604030504040204" pitchFamily="34" charset="-128"/>
                <a:ea typeface="Meiryo" panose="020B0604030504040204" pitchFamily="34" charset="-128"/>
              </a:rPr>
              <a:t>ヶ月利用可能</a:t>
            </a:r>
          </a:p>
        </p:txBody>
      </p:sp>
      <p:pic>
        <p:nvPicPr>
          <p:cNvPr id="18" name="図 17">
            <a:extLst>
              <a:ext uri="{FF2B5EF4-FFF2-40B4-BE49-F238E27FC236}">
                <a16:creationId xmlns:a16="http://schemas.microsoft.com/office/drawing/2014/main" id="{D03D8FED-33AF-4D1E-B8F7-E60456C7BE71}"/>
              </a:ext>
            </a:extLst>
          </p:cNvPr>
          <p:cNvPicPr>
            <a:picLocks noChangeAspect="1"/>
          </p:cNvPicPr>
          <p:nvPr/>
        </p:nvPicPr>
        <p:blipFill>
          <a:blip r:embed="rId3"/>
          <a:stretch>
            <a:fillRect/>
          </a:stretch>
        </p:blipFill>
        <p:spPr>
          <a:xfrm>
            <a:off x="9152877" y="2569860"/>
            <a:ext cx="2183907" cy="1673579"/>
          </a:xfrm>
          <a:prstGeom prst="rect">
            <a:avLst/>
          </a:prstGeom>
          <a:ln w="6350">
            <a:solidFill>
              <a:schemeClr val="tx1">
                <a:lumMod val="75000"/>
                <a:lumOff val="25000"/>
              </a:schemeClr>
            </a:solidFill>
          </a:ln>
        </p:spPr>
      </p:pic>
      <p:sp>
        <p:nvSpPr>
          <p:cNvPr id="22" name="テキスト プレースホルダー 3">
            <a:extLst>
              <a:ext uri="{FF2B5EF4-FFF2-40B4-BE49-F238E27FC236}">
                <a16:creationId xmlns:a16="http://schemas.microsoft.com/office/drawing/2014/main" id="{2B3A9F03-C0EB-475A-BF9B-FB2BCB7CE68E}"/>
              </a:ext>
            </a:extLst>
          </p:cNvPr>
          <p:cNvSpPr txBox="1">
            <a:spLocks/>
          </p:cNvSpPr>
          <p:nvPr/>
        </p:nvSpPr>
        <p:spPr>
          <a:xfrm>
            <a:off x="340770" y="931349"/>
            <a:ext cx="11665736" cy="84023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1800"/>
              <a:t>検知力の高さを実感していただくため、</a:t>
            </a:r>
            <a:r>
              <a:rPr lang="en-US" altLang="ja-JP" sz="1800"/>
              <a:t>1</a:t>
            </a:r>
            <a:r>
              <a:rPr lang="ja-JP" altLang="en-US" sz="1800"/>
              <a:t>ヶ月の無料体験版をご用意</a:t>
            </a:r>
          </a:p>
          <a:p>
            <a:pPr algn="ctr"/>
            <a:r>
              <a:rPr lang="ja-JP" altLang="en-US" sz="1800"/>
              <a:t>体験版環境をそのまま製品版へ移行することも可能です。</a:t>
            </a:r>
          </a:p>
        </p:txBody>
      </p:sp>
      <p:pic>
        <p:nvPicPr>
          <p:cNvPr id="57" name="図 56">
            <a:extLst>
              <a:ext uri="{FF2B5EF4-FFF2-40B4-BE49-F238E27FC236}">
                <a16:creationId xmlns:a16="http://schemas.microsoft.com/office/drawing/2014/main" id="{651C6C78-312C-4AD3-A073-E2F3BB5FFA46}"/>
              </a:ext>
            </a:extLst>
          </p:cNvPr>
          <p:cNvPicPr>
            <a:picLocks noChangeAspect="1"/>
          </p:cNvPicPr>
          <p:nvPr/>
        </p:nvPicPr>
        <p:blipFill>
          <a:blip r:embed="rId4"/>
          <a:stretch>
            <a:fillRect/>
          </a:stretch>
        </p:blipFill>
        <p:spPr>
          <a:xfrm>
            <a:off x="443788" y="2880249"/>
            <a:ext cx="3745834" cy="1888612"/>
          </a:xfrm>
          <a:prstGeom prst="rect">
            <a:avLst/>
          </a:prstGeom>
        </p:spPr>
      </p:pic>
      <p:pic>
        <p:nvPicPr>
          <p:cNvPr id="1026" name="Picture 2">
            <a:extLst>
              <a:ext uri="{FF2B5EF4-FFF2-40B4-BE49-F238E27FC236}">
                <a16:creationId xmlns:a16="http://schemas.microsoft.com/office/drawing/2014/main" id="{2679E4DE-7A9C-4076-AF83-9EA6682D90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970" y="2811866"/>
            <a:ext cx="1556979" cy="1556979"/>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7C36F908-EB8D-425B-B007-5B35F4B648C9}"/>
              </a:ext>
            </a:extLst>
          </p:cNvPr>
          <p:cNvSpPr txBox="1"/>
          <p:nvPr/>
        </p:nvSpPr>
        <p:spPr>
          <a:xfrm>
            <a:off x="4147035" y="4293839"/>
            <a:ext cx="2515411" cy="665952"/>
          </a:xfrm>
          <a:prstGeom prst="rect">
            <a:avLst/>
          </a:prstGeom>
          <a:noFill/>
        </p:spPr>
        <p:txBody>
          <a:bodyPr wrap="square" rtlCol="0">
            <a:spAutoFit/>
          </a:bodyPr>
          <a:lstStyle/>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体験版お申し込み</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p>
          <a:p>
            <a:pPr>
              <a:lnSpc>
                <a:spcPct val="120000"/>
              </a:lnSpc>
            </a:pP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上記</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QR</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コードから</a:t>
            </a:r>
            <a:endParaRPr kumimoji="1" lang="en-US" altLang="ja-JP" sz="1050">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Web</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サイトにアクセスできます</a:t>
            </a:r>
            <a:endParaRPr kumimoji="1" lang="en-US" altLang="ja-JP" sz="105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910041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94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18BC4F6-B292-48FF-8DA7-B3121B4C33E8}"/>
              </a:ext>
            </a:extLst>
          </p:cNvPr>
          <p:cNvSpPr>
            <a:spLocks noGrp="1"/>
          </p:cNvSpPr>
          <p:nvPr>
            <p:ph type="body" sz="quarter" idx="14"/>
          </p:nvPr>
        </p:nvSpPr>
        <p:spPr>
          <a:xfrm>
            <a:off x="643242" y="1681977"/>
            <a:ext cx="9469693" cy="348557"/>
          </a:xfrm>
        </p:spPr>
        <p:txBody>
          <a:bodyPr/>
          <a:lstStyle/>
          <a:p>
            <a:r>
              <a:rPr kumimoji="1" lang="ja-JP" altLang="en-US" sz="1800">
                <a:solidFill>
                  <a:schemeClr val="tx1">
                    <a:lumMod val="75000"/>
                    <a:lumOff val="25000"/>
                  </a:schemeClr>
                </a:solidFill>
                <a:latin typeface="メイリオ" panose="020B0604030504040204" pitchFamily="50" charset="-128"/>
                <a:ea typeface="メイリオ" panose="020B0604030504040204" pitchFamily="50" charset="-128"/>
              </a:rPr>
              <a:t>サイバー攻撃の傾向と従来型ウイルス対策ソフトの課題</a:t>
            </a:r>
            <a:endParaRPr kumimoji="1" lang="en-US" altLang="ja-JP" sz="180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5852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DA77C7C7-755C-4DDA-88D5-1734C1AD20E7}"/>
              </a:ext>
            </a:extLst>
          </p:cNvPr>
          <p:cNvSpPr>
            <a:spLocks noGrp="1"/>
          </p:cNvSpPr>
          <p:nvPr>
            <p:ph type="body" sz="quarter" idx="11"/>
          </p:nvPr>
        </p:nvSpPr>
        <p:spPr>
          <a:xfrm>
            <a:off x="413589" y="212584"/>
            <a:ext cx="11074573" cy="372410"/>
          </a:xfrm>
        </p:spPr>
        <p:txBody>
          <a:bodyPr/>
          <a:lstStyle/>
          <a:p>
            <a:r>
              <a:rPr lang="ja-JP" altLang="en-US"/>
              <a:t>情報セキュリティ</a:t>
            </a:r>
            <a:r>
              <a:rPr lang="en-US" altLang="ja-JP"/>
              <a:t>10</a:t>
            </a:r>
            <a:r>
              <a:rPr lang="ja-JP" altLang="en-US"/>
              <a:t>大脅威 　</a:t>
            </a:r>
            <a:r>
              <a:rPr lang="en-US" altLang="ja-JP"/>
              <a:t>2022</a:t>
            </a:r>
            <a:r>
              <a:rPr lang="ja-JP" altLang="en-US"/>
              <a:t>年度版</a:t>
            </a:r>
          </a:p>
        </p:txBody>
      </p:sp>
      <p:sp>
        <p:nvSpPr>
          <p:cNvPr id="2" name="テキスト ボックス 1">
            <a:extLst>
              <a:ext uri="{FF2B5EF4-FFF2-40B4-BE49-F238E27FC236}">
                <a16:creationId xmlns:a16="http://schemas.microsoft.com/office/drawing/2014/main" id="{734D61BE-AB24-53AE-0E60-74B7D3C3D3D6}"/>
              </a:ext>
            </a:extLst>
          </p:cNvPr>
          <p:cNvSpPr txBox="1"/>
          <p:nvPr/>
        </p:nvSpPr>
        <p:spPr>
          <a:xfrm>
            <a:off x="1" y="860131"/>
            <a:ext cx="12192000" cy="757130"/>
          </a:xfrm>
          <a:prstGeom prst="rect">
            <a:avLst/>
          </a:prstGeom>
          <a:noFill/>
        </p:spPr>
        <p:txBody>
          <a:bodyPr wrap="square" rtlCol="0">
            <a:spAutoFit/>
          </a:bodyPr>
          <a:lstStyle/>
          <a:p>
            <a:pPr algn="ctr">
              <a:lnSpc>
                <a:spcPct val="140000"/>
              </a:lnSpc>
            </a:pP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「ランサムウェアによる被害」と「標的型攻撃」が</a:t>
            </a: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2</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年連続で上位を独占</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40000"/>
              </a:lnSpc>
            </a:pP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サイバー攻撃被害が年々増加傾向にあり、セキュリティ対策の強化が必須</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3" name="表 2">
            <a:extLst>
              <a:ext uri="{FF2B5EF4-FFF2-40B4-BE49-F238E27FC236}">
                <a16:creationId xmlns:a16="http://schemas.microsoft.com/office/drawing/2014/main" id="{02F79FF4-A842-28F4-7DB6-87D634A530E4}"/>
              </a:ext>
            </a:extLst>
          </p:cNvPr>
          <p:cNvGraphicFramePr>
            <a:graphicFrameLocks noGrp="1"/>
          </p:cNvGraphicFramePr>
          <p:nvPr/>
        </p:nvGraphicFramePr>
        <p:xfrm>
          <a:off x="593890" y="1783775"/>
          <a:ext cx="5680789" cy="4353330"/>
        </p:xfrm>
        <a:graphic>
          <a:graphicData uri="http://schemas.openxmlformats.org/drawingml/2006/table">
            <a:tbl>
              <a:tblPr firstRow="1">
                <a:tableStyleId>{3C2FFA5D-87B4-456A-9821-1D502468CF0F}</a:tableStyleId>
              </a:tblPr>
              <a:tblGrid>
                <a:gridCol w="782099">
                  <a:extLst>
                    <a:ext uri="{9D8B030D-6E8A-4147-A177-3AD203B41FA5}">
                      <a16:colId xmlns:a16="http://schemas.microsoft.com/office/drawing/2014/main" val="3376071856"/>
                    </a:ext>
                  </a:extLst>
                </a:gridCol>
                <a:gridCol w="3708554">
                  <a:extLst>
                    <a:ext uri="{9D8B030D-6E8A-4147-A177-3AD203B41FA5}">
                      <a16:colId xmlns:a16="http://schemas.microsoft.com/office/drawing/2014/main" val="3573849945"/>
                    </a:ext>
                  </a:extLst>
                </a:gridCol>
                <a:gridCol w="1190136">
                  <a:extLst>
                    <a:ext uri="{9D8B030D-6E8A-4147-A177-3AD203B41FA5}">
                      <a16:colId xmlns:a16="http://schemas.microsoft.com/office/drawing/2014/main" val="3664759609"/>
                    </a:ext>
                  </a:extLst>
                </a:gridCol>
              </a:tblGrid>
              <a:tr h="557780">
                <a:tc>
                  <a:txBody>
                    <a:bodyPr/>
                    <a:lstStyle/>
                    <a:p>
                      <a:pPr algn="ctr"/>
                      <a:r>
                        <a:rPr lang="ja-JP" altLang="en-US" sz="1000">
                          <a:effectLst/>
                          <a:latin typeface="メイリオ" panose="020B0604030504040204" pitchFamily="50" charset="-128"/>
                          <a:ea typeface="メイリオ" panose="020B0604030504040204" pitchFamily="50" charset="-128"/>
                        </a:rPr>
                        <a:t>順位</a:t>
                      </a:r>
                    </a:p>
                  </a:txBody>
                  <a:tcPr marL="61856" marR="61856" marT="41237" marB="41237"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4472C4"/>
                    </a:solidFill>
                  </a:tcPr>
                </a:tc>
                <a:tc>
                  <a:txBody>
                    <a:bodyPr/>
                    <a:lstStyle/>
                    <a:p>
                      <a:pPr algn="ctr"/>
                      <a:r>
                        <a:rPr lang="ja-JP" altLang="en-US" sz="1000">
                          <a:effectLst/>
                          <a:latin typeface="メイリオ" panose="020B0604030504040204" pitchFamily="50" charset="-128"/>
                          <a:ea typeface="メイリオ" panose="020B0604030504040204" pitchFamily="50" charset="-128"/>
                        </a:rPr>
                        <a:t>組織</a:t>
                      </a:r>
                    </a:p>
                  </a:txBody>
                  <a:tcPr marL="61856" marR="61856" marT="41237" marB="41237"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0060AE"/>
                    </a:solidFill>
                  </a:tcPr>
                </a:tc>
                <a:tc>
                  <a:txBody>
                    <a:bodyPr/>
                    <a:lstStyle/>
                    <a:p>
                      <a:pPr algn="ctr"/>
                      <a:r>
                        <a:rPr lang="ja-JP" altLang="en-US" sz="1000">
                          <a:effectLst/>
                          <a:latin typeface="メイリオ" panose="020B0604030504040204" pitchFamily="50" charset="-128"/>
                          <a:ea typeface="メイリオ" panose="020B0604030504040204" pitchFamily="50" charset="-128"/>
                        </a:rPr>
                        <a:t>昨年順位</a:t>
                      </a:r>
                    </a:p>
                  </a:txBody>
                  <a:tcPr marL="61856" marR="61856" marT="41237" marB="41237"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0060AE"/>
                    </a:solidFill>
                  </a:tcPr>
                </a:tc>
                <a:extLst>
                  <a:ext uri="{0D108BD9-81ED-4DB2-BD59-A6C34878D82A}">
                    <a16:rowId xmlns:a16="http://schemas.microsoft.com/office/drawing/2014/main" val="1297055971"/>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1</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lnT w="12700" cap="flat" cmpd="sng" algn="ctr">
                      <a:solidFill>
                        <a:schemeClr val="bg1">
                          <a:lumMod val="95000"/>
                        </a:schemeClr>
                      </a:solidFill>
                      <a:prstDash val="solid"/>
                      <a:round/>
                      <a:headEnd type="none" w="med" len="med"/>
                      <a:tailEnd type="none" w="med" len="med"/>
                    </a:lnT>
                    <a:solidFill>
                      <a:srgbClr val="4472C4"/>
                    </a:solidFill>
                  </a:tcPr>
                </a:tc>
                <a:tc>
                  <a:txBody>
                    <a:bodyPr/>
                    <a:lstStyle/>
                    <a:p>
                      <a:r>
                        <a:rPr lang="ja-JP" altLang="en-US" sz="1000" b="0">
                          <a:solidFill>
                            <a:schemeClr val="tx1">
                              <a:lumMod val="75000"/>
                              <a:lumOff val="25000"/>
                            </a:schemeClr>
                          </a:solidFill>
                          <a:effectLst/>
                          <a:latin typeface="メイリオ" panose="020B0604030504040204" pitchFamily="50" charset="-128"/>
                          <a:ea typeface="メイリオ" panose="020B0604030504040204" pitchFamily="50" charset="-128"/>
                        </a:rPr>
                        <a:t>ランサムウェアによる被害</a:t>
                      </a:r>
                    </a:p>
                  </a:txBody>
                  <a:tcPr marL="61856" marR="61856" marT="41237" marB="41237" anchor="ctr">
                    <a:lnT w="12700" cap="flat" cmpd="sng" algn="ctr">
                      <a:solidFill>
                        <a:schemeClr val="bg1">
                          <a:lumMod val="95000"/>
                        </a:schemeClr>
                      </a:solidFill>
                      <a:prstDash val="solid"/>
                      <a:round/>
                      <a:headEnd type="none" w="med" len="med"/>
                      <a:tailEnd type="none" w="med" len="med"/>
                    </a:lnT>
                    <a:solidFill>
                      <a:srgbClr val="F7F7F7"/>
                    </a:solidFill>
                  </a:tcPr>
                </a:tc>
                <a:tc>
                  <a:txBody>
                    <a:bodyPr/>
                    <a:lstStyle/>
                    <a:p>
                      <a:pPr algn="ctr"/>
                      <a:r>
                        <a:rPr lang="en-US" altLang="ja-JP" sz="1000" b="0">
                          <a:effectLst/>
                          <a:latin typeface="メイリオ" panose="020B0604030504040204" pitchFamily="50" charset="-128"/>
                          <a:ea typeface="メイリオ" panose="020B0604030504040204" pitchFamily="50" charset="-128"/>
                        </a:rPr>
                        <a:t>1</a:t>
                      </a:r>
                      <a:r>
                        <a:rPr lang="ja-JP" altLang="en-US" sz="1000" b="0">
                          <a:effectLst/>
                          <a:latin typeface="メイリオ" panose="020B0604030504040204" pitchFamily="50" charset="-128"/>
                          <a:ea typeface="メイリオ" panose="020B0604030504040204" pitchFamily="50" charset="-128"/>
                        </a:rPr>
                        <a:t>位</a:t>
                      </a:r>
                    </a:p>
                  </a:txBody>
                  <a:tcPr marL="61856" marR="61856" marT="41237" marB="41237" anchor="ctr">
                    <a:lnT w="12700" cap="flat" cmpd="sng" algn="ctr">
                      <a:solidFill>
                        <a:schemeClr val="bg1">
                          <a:lumMod val="95000"/>
                        </a:schemeClr>
                      </a:solidFill>
                      <a:prstDash val="solid"/>
                      <a:round/>
                      <a:headEnd type="none" w="med" len="med"/>
                      <a:tailEnd type="none" w="med" len="med"/>
                    </a:lnT>
                    <a:solidFill>
                      <a:srgbClr val="F7F7F7"/>
                    </a:solidFill>
                  </a:tcPr>
                </a:tc>
                <a:extLst>
                  <a:ext uri="{0D108BD9-81ED-4DB2-BD59-A6C34878D82A}">
                    <a16:rowId xmlns:a16="http://schemas.microsoft.com/office/drawing/2014/main" val="2325720854"/>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2</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lang="ja-JP" altLang="en-US" sz="1000" b="0">
                          <a:solidFill>
                            <a:schemeClr val="tx1">
                              <a:lumMod val="75000"/>
                              <a:lumOff val="25000"/>
                            </a:schemeClr>
                          </a:solidFill>
                          <a:effectLst/>
                          <a:latin typeface="メイリオ" panose="020B0604030504040204" pitchFamily="50" charset="-128"/>
                          <a:ea typeface="メイリオ" panose="020B0604030504040204" pitchFamily="50" charset="-128"/>
                        </a:rPr>
                        <a:t>標的型攻撃による機密情報の窃取</a:t>
                      </a:r>
                    </a:p>
                  </a:txBody>
                  <a:tcPr marL="61856" marR="61856" marT="41237" marB="41237" anchor="ctr">
                    <a:solidFill>
                      <a:srgbClr val="EFF3FF"/>
                    </a:solidFill>
                  </a:tcPr>
                </a:tc>
                <a:tc>
                  <a:txBody>
                    <a:bodyPr/>
                    <a:lstStyle/>
                    <a:p>
                      <a:pPr algn="ctr"/>
                      <a:r>
                        <a:rPr lang="en-US" altLang="ja-JP" sz="1000" b="0">
                          <a:effectLst/>
                          <a:latin typeface="メイリオ" panose="020B0604030504040204" pitchFamily="50" charset="-128"/>
                          <a:ea typeface="メイリオ" panose="020B0604030504040204" pitchFamily="50" charset="-128"/>
                        </a:rPr>
                        <a:t>2</a:t>
                      </a:r>
                      <a:r>
                        <a:rPr lang="ja-JP" altLang="en-US" sz="1000" b="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2713270684"/>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3</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サプライチェーンの弱点を悪用した攻撃</a:t>
                      </a:r>
                      <a:endParaRPr lang="ja-JP" altLang="en-US" sz="4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tc>
                  <a:txBody>
                    <a:bodyPr/>
                    <a:lstStyle/>
                    <a:p>
                      <a:pPr algn="ctr"/>
                      <a:r>
                        <a:rPr lang="en-US" altLang="ja-JP" sz="1000" b="0">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1000" b="0">
                          <a:solidFill>
                            <a:schemeClr val="tx1">
                              <a:lumMod val="75000"/>
                              <a:lumOff val="25000"/>
                            </a:schemeClr>
                          </a:solidFill>
                          <a:effectLst/>
                          <a:latin typeface="メイリオ" panose="020B0604030504040204" pitchFamily="50" charset="-128"/>
                          <a:ea typeface="メイリオ" panose="020B0604030504040204" pitchFamily="50" charset="-128"/>
                        </a:rPr>
                        <a:t>位</a:t>
                      </a:r>
                      <a:endParaRPr lang="en-US" sz="10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extLst>
                  <a:ext uri="{0D108BD9-81ED-4DB2-BD59-A6C34878D82A}">
                    <a16:rowId xmlns:a16="http://schemas.microsoft.com/office/drawing/2014/main" val="721854139"/>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4</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テレワーク等のニューノーマルな働き方を狙った攻撃</a:t>
                      </a:r>
                      <a:endParaRPr lang="ja-JP" altLang="en-US" sz="4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1000">
                          <a:effectLst/>
                          <a:latin typeface="メイリオ" panose="020B0604030504040204" pitchFamily="50" charset="-128"/>
                          <a:ea typeface="メイリオ" panose="020B0604030504040204" pitchFamily="50" charset="-128"/>
                        </a:rPr>
                        <a:t>3</a:t>
                      </a:r>
                      <a:r>
                        <a:rPr lang="ja-JP" altLang="en-US" sz="10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3627273827"/>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5</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内部不正による情報漏えい</a:t>
                      </a:r>
                      <a:endParaRPr lang="ja-JP" altLang="en-US" sz="4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tc>
                  <a:txBody>
                    <a:bodyPr/>
                    <a:lstStyle/>
                    <a:p>
                      <a:pPr algn="ctr"/>
                      <a:r>
                        <a:rPr lang="en-US" altLang="ja-JP" sz="1000">
                          <a:effectLst/>
                          <a:latin typeface="メイリオ" panose="020B0604030504040204" pitchFamily="50" charset="-128"/>
                          <a:ea typeface="メイリオ" panose="020B0604030504040204" pitchFamily="50" charset="-128"/>
                        </a:rPr>
                        <a:t>6</a:t>
                      </a:r>
                      <a:r>
                        <a:rPr lang="ja-JP" altLang="en-US" sz="1000">
                          <a:effectLst/>
                          <a:latin typeface="メイリオ" panose="020B0604030504040204" pitchFamily="50" charset="-128"/>
                          <a:ea typeface="メイリオ" panose="020B0604030504040204" pitchFamily="50" charset="-128"/>
                        </a:rPr>
                        <a:t>位</a:t>
                      </a:r>
                    </a:p>
                  </a:txBody>
                  <a:tcPr marL="61856" marR="61856" marT="41237" marB="41237" anchor="ctr">
                    <a:solidFill>
                      <a:srgbClr val="F7F7F7"/>
                    </a:solidFill>
                  </a:tcPr>
                </a:tc>
                <a:extLst>
                  <a:ext uri="{0D108BD9-81ED-4DB2-BD59-A6C34878D82A}">
                    <a16:rowId xmlns:a16="http://schemas.microsoft.com/office/drawing/2014/main" val="874929013"/>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6</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脆弱性対策情報の公開に伴う悪用増加</a:t>
                      </a:r>
                      <a:endParaRPr lang="ja-JP" altLang="en-US" sz="4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1000">
                          <a:effectLst/>
                          <a:latin typeface="メイリオ" panose="020B0604030504040204" pitchFamily="50" charset="-128"/>
                          <a:ea typeface="メイリオ" panose="020B0604030504040204" pitchFamily="50" charset="-128"/>
                        </a:rPr>
                        <a:t>10</a:t>
                      </a:r>
                      <a:r>
                        <a:rPr lang="ja-JP" altLang="en-US" sz="10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3057803601"/>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7</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修正プログラムの公開前を狙う攻撃（ゼロデイ攻撃）</a:t>
                      </a:r>
                      <a:endParaRPr lang="ja-JP" altLang="en-US" sz="4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tc>
                  <a:txBody>
                    <a:bodyPr/>
                    <a:lstStyle/>
                    <a:p>
                      <a:pPr algn="ctr"/>
                      <a:r>
                        <a:rPr lang="en-US" altLang="ja-JP" sz="1000" b="1">
                          <a:solidFill>
                            <a:srgbClr val="FF0000"/>
                          </a:solidFill>
                          <a:effectLst/>
                          <a:latin typeface="メイリオ" panose="020B0604030504040204" pitchFamily="50" charset="-128"/>
                          <a:ea typeface="メイリオ" panose="020B0604030504040204" pitchFamily="50" charset="-128"/>
                        </a:rPr>
                        <a:t>NEW</a:t>
                      </a:r>
                      <a:endParaRPr lang="ja-JP" altLang="en-US" sz="1000" b="1">
                        <a:solidFill>
                          <a:srgbClr val="FF0000"/>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extLst>
                  <a:ext uri="{0D108BD9-81ED-4DB2-BD59-A6C34878D82A}">
                    <a16:rowId xmlns:a16="http://schemas.microsoft.com/office/drawing/2014/main" val="3123762663"/>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8</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ビジネスメール詐欺による金銭被害</a:t>
                      </a:r>
                      <a:endParaRPr lang="ja-JP" altLang="en-US" sz="4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1000">
                          <a:effectLst/>
                          <a:latin typeface="メイリオ" panose="020B0604030504040204" pitchFamily="50" charset="-128"/>
                          <a:ea typeface="メイリオ" panose="020B0604030504040204" pitchFamily="50" charset="-128"/>
                        </a:rPr>
                        <a:t>5</a:t>
                      </a:r>
                      <a:r>
                        <a:rPr lang="ja-JP" altLang="en-US" sz="10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3100296958"/>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9</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予期せぬ</a:t>
                      </a:r>
                      <a:r>
                        <a:rPr kumimoji="1" lang="en-US" altLang="ja-JP" sz="1000" b="0" i="0" kern="1200">
                          <a:solidFill>
                            <a:schemeClr val="dk1"/>
                          </a:solidFill>
                          <a:effectLst/>
                          <a:latin typeface="メイリオ" panose="020B0604030504040204" pitchFamily="50" charset="-128"/>
                          <a:ea typeface="メイリオ" panose="020B0604030504040204" pitchFamily="50" charset="-128"/>
                          <a:cs typeface="+mn-cs"/>
                        </a:rPr>
                        <a:t>IT</a:t>
                      </a:r>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基盤の障害に伴う業務停止</a:t>
                      </a:r>
                      <a:endParaRPr lang="ja-JP" altLang="en-US" sz="4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tc>
                  <a:txBody>
                    <a:bodyPr/>
                    <a:lstStyle/>
                    <a:p>
                      <a:pPr algn="ctr"/>
                      <a:r>
                        <a:rPr lang="en-US" altLang="ja-JP" sz="1000">
                          <a:effectLst/>
                          <a:latin typeface="メイリオ" panose="020B0604030504040204" pitchFamily="50" charset="-128"/>
                          <a:ea typeface="メイリオ" panose="020B0604030504040204" pitchFamily="50" charset="-128"/>
                        </a:rPr>
                        <a:t>7</a:t>
                      </a:r>
                      <a:r>
                        <a:rPr lang="ja-JP" altLang="en-US" sz="1000">
                          <a:effectLst/>
                          <a:latin typeface="メイリオ" panose="020B0604030504040204" pitchFamily="50" charset="-128"/>
                          <a:ea typeface="メイリオ" panose="020B0604030504040204" pitchFamily="50" charset="-128"/>
                        </a:rPr>
                        <a:t>位</a:t>
                      </a:r>
                    </a:p>
                  </a:txBody>
                  <a:tcPr marL="61856" marR="61856" marT="41237" marB="41237" anchor="ctr">
                    <a:solidFill>
                      <a:srgbClr val="F7F7F7"/>
                    </a:solidFill>
                  </a:tcPr>
                </a:tc>
                <a:extLst>
                  <a:ext uri="{0D108BD9-81ED-4DB2-BD59-A6C34878D82A}">
                    <a16:rowId xmlns:a16="http://schemas.microsoft.com/office/drawing/2014/main" val="289157757"/>
                  </a:ext>
                </a:extLst>
              </a:tr>
              <a:tr h="379555">
                <a:tc>
                  <a:txBody>
                    <a:bodyPr/>
                    <a:lstStyle/>
                    <a:p>
                      <a:pPr algn="ctr"/>
                      <a:r>
                        <a:rPr lang="en-US" altLang="ja-JP" sz="1000" b="1">
                          <a:solidFill>
                            <a:schemeClr val="bg1"/>
                          </a:solidFill>
                          <a:effectLst/>
                          <a:latin typeface="メイリオ" panose="020B0604030504040204" pitchFamily="50" charset="-128"/>
                          <a:ea typeface="メイリオ" panose="020B0604030504040204" pitchFamily="50" charset="-128"/>
                        </a:rPr>
                        <a:t>10</a:t>
                      </a:r>
                      <a:r>
                        <a:rPr lang="ja-JP" altLang="en-US" sz="10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000" b="0" i="0" kern="1200">
                          <a:solidFill>
                            <a:schemeClr val="dk1"/>
                          </a:solidFill>
                          <a:effectLst/>
                          <a:latin typeface="メイリオ" panose="020B0604030504040204" pitchFamily="50" charset="-128"/>
                          <a:ea typeface="メイリオ" panose="020B0604030504040204" pitchFamily="50" charset="-128"/>
                          <a:cs typeface="+mn-cs"/>
                        </a:rPr>
                        <a:t>不注意による情報漏えい等の被害</a:t>
                      </a:r>
                      <a:endParaRPr lang="ja-JP" altLang="en-US" sz="4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1000">
                          <a:effectLst/>
                          <a:latin typeface="メイリオ" panose="020B0604030504040204" pitchFamily="50" charset="-128"/>
                          <a:ea typeface="メイリオ" panose="020B0604030504040204" pitchFamily="50" charset="-128"/>
                        </a:rPr>
                        <a:t>9</a:t>
                      </a:r>
                      <a:r>
                        <a:rPr lang="ja-JP" altLang="en-US" sz="10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4126133658"/>
                  </a:ext>
                </a:extLst>
              </a:tr>
            </a:tbl>
          </a:graphicData>
        </a:graphic>
      </p:graphicFrame>
      <p:sp>
        <p:nvSpPr>
          <p:cNvPr id="4" name="矢印: 右 3">
            <a:extLst>
              <a:ext uri="{FF2B5EF4-FFF2-40B4-BE49-F238E27FC236}">
                <a16:creationId xmlns:a16="http://schemas.microsoft.com/office/drawing/2014/main" id="{224DAA2D-7114-5CD2-9C37-6AB18EBFDC8A}"/>
              </a:ext>
            </a:extLst>
          </p:cNvPr>
          <p:cNvSpPr/>
          <p:nvPr/>
        </p:nvSpPr>
        <p:spPr>
          <a:xfrm rot="18928421">
            <a:off x="5973447" y="3178463"/>
            <a:ext cx="185270" cy="205236"/>
          </a:xfrm>
          <a:prstGeom prst="rightArrow">
            <a:avLst/>
          </a:prstGeom>
          <a:solidFill>
            <a:srgbClr val="FF000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矢印: 右 4">
            <a:extLst>
              <a:ext uri="{FF2B5EF4-FFF2-40B4-BE49-F238E27FC236}">
                <a16:creationId xmlns:a16="http://schemas.microsoft.com/office/drawing/2014/main" id="{B82CCC0B-5809-C1C0-DB2E-9C40C7F6219A}"/>
              </a:ext>
            </a:extLst>
          </p:cNvPr>
          <p:cNvSpPr/>
          <p:nvPr/>
        </p:nvSpPr>
        <p:spPr>
          <a:xfrm rot="2700000">
            <a:off x="5975748" y="5468134"/>
            <a:ext cx="185270" cy="205236"/>
          </a:xfrm>
          <a:prstGeom prst="rightArrow">
            <a:avLst/>
          </a:prstGeom>
          <a:solidFill>
            <a:srgbClr val="0070C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294E3B62-9ABF-BB79-B332-71512AF6F6CB}"/>
              </a:ext>
            </a:extLst>
          </p:cNvPr>
          <p:cNvSpPr txBox="1"/>
          <p:nvPr/>
        </p:nvSpPr>
        <p:spPr bwMode="auto">
          <a:xfrm>
            <a:off x="2930848" y="6193654"/>
            <a:ext cx="3448820" cy="230832"/>
          </a:xfrm>
          <a:prstGeom prst="rect">
            <a:avLst/>
          </a:prstGeom>
          <a:noFill/>
          <a:ln w="3175" cap="rnd">
            <a:noFill/>
            <a:miter lim="800000"/>
            <a:headEnd/>
            <a:tailEnd/>
          </a:ln>
          <a:effectLst/>
        </p:spPr>
        <p:txBody>
          <a:bodyPr wrap="square" rtlCol="0">
            <a:spAutoFit/>
          </a:bodyPr>
          <a:lstStyle/>
          <a:p>
            <a:pPr algn="r"/>
            <a:r>
              <a:rPr lang="en-US" altLang="ja-JP"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引用：</a:t>
            </a:r>
            <a:r>
              <a:rPr lang="en-US" altLang="ja-JP"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IPA</a:t>
            </a:r>
            <a:r>
              <a:rPr lang="ja-JP" altLang="en-US"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hlinkClick r:id="rId2"/>
              </a:rPr>
              <a:t>情報セキュリティ</a:t>
            </a:r>
            <a:r>
              <a:rPr lang="en-US" altLang="ja-JP"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hlinkClick r:id="rId2"/>
              </a:rPr>
              <a:t>10</a:t>
            </a:r>
            <a:r>
              <a:rPr lang="ja-JP" altLang="en-US"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hlinkClick r:id="rId2"/>
              </a:rPr>
              <a:t>大脅威</a:t>
            </a:r>
            <a:r>
              <a:rPr lang="en-US" altLang="ja-JP"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hlinkClick r:id="rId2"/>
              </a:rPr>
              <a:t>2022</a:t>
            </a:r>
            <a:r>
              <a:rPr lang="ja-JP" altLang="en-US"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7" name="矢印: 右 6">
            <a:extLst>
              <a:ext uri="{FF2B5EF4-FFF2-40B4-BE49-F238E27FC236}">
                <a16:creationId xmlns:a16="http://schemas.microsoft.com/office/drawing/2014/main" id="{D82C5906-6481-196E-07B8-04F8A251C7F5}"/>
              </a:ext>
            </a:extLst>
          </p:cNvPr>
          <p:cNvSpPr/>
          <p:nvPr/>
        </p:nvSpPr>
        <p:spPr>
          <a:xfrm rot="2700000">
            <a:off x="5977320" y="3584377"/>
            <a:ext cx="185270" cy="205236"/>
          </a:xfrm>
          <a:prstGeom prst="rightArrow">
            <a:avLst/>
          </a:prstGeom>
          <a:solidFill>
            <a:srgbClr val="0070C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矢印: 右 7">
            <a:extLst>
              <a:ext uri="{FF2B5EF4-FFF2-40B4-BE49-F238E27FC236}">
                <a16:creationId xmlns:a16="http://schemas.microsoft.com/office/drawing/2014/main" id="{8EAC16F3-F38F-5165-9FE3-223282A20C13}"/>
              </a:ext>
            </a:extLst>
          </p:cNvPr>
          <p:cNvSpPr/>
          <p:nvPr/>
        </p:nvSpPr>
        <p:spPr>
          <a:xfrm rot="18928421">
            <a:off x="5965592" y="4311250"/>
            <a:ext cx="185270" cy="205236"/>
          </a:xfrm>
          <a:prstGeom prst="rightArrow">
            <a:avLst/>
          </a:prstGeom>
          <a:solidFill>
            <a:srgbClr val="FF000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矢印: 右 9">
            <a:extLst>
              <a:ext uri="{FF2B5EF4-FFF2-40B4-BE49-F238E27FC236}">
                <a16:creationId xmlns:a16="http://schemas.microsoft.com/office/drawing/2014/main" id="{A71DF27B-9564-4984-18C3-8B487548FF45}"/>
              </a:ext>
            </a:extLst>
          </p:cNvPr>
          <p:cNvSpPr/>
          <p:nvPr/>
        </p:nvSpPr>
        <p:spPr>
          <a:xfrm rot="2700000">
            <a:off x="5977319" y="5092634"/>
            <a:ext cx="185270" cy="205236"/>
          </a:xfrm>
          <a:prstGeom prst="rightArrow">
            <a:avLst/>
          </a:prstGeom>
          <a:solidFill>
            <a:srgbClr val="0070C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矢印: 右 10">
            <a:extLst>
              <a:ext uri="{FF2B5EF4-FFF2-40B4-BE49-F238E27FC236}">
                <a16:creationId xmlns:a16="http://schemas.microsoft.com/office/drawing/2014/main" id="{F9A48926-2F89-0502-F309-041852365712}"/>
              </a:ext>
            </a:extLst>
          </p:cNvPr>
          <p:cNvSpPr/>
          <p:nvPr/>
        </p:nvSpPr>
        <p:spPr>
          <a:xfrm rot="2700000">
            <a:off x="5996172" y="5875059"/>
            <a:ext cx="185270" cy="205236"/>
          </a:xfrm>
          <a:prstGeom prst="rightArrow">
            <a:avLst/>
          </a:prstGeom>
          <a:solidFill>
            <a:srgbClr val="0070C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矢印: 右 11">
            <a:extLst>
              <a:ext uri="{FF2B5EF4-FFF2-40B4-BE49-F238E27FC236}">
                <a16:creationId xmlns:a16="http://schemas.microsoft.com/office/drawing/2014/main" id="{FE900F3B-FB7A-B2D6-B361-4F2A18282E4C}"/>
              </a:ext>
            </a:extLst>
          </p:cNvPr>
          <p:cNvSpPr/>
          <p:nvPr/>
        </p:nvSpPr>
        <p:spPr>
          <a:xfrm rot="18928421">
            <a:off x="5975685" y="3926551"/>
            <a:ext cx="185270" cy="205236"/>
          </a:xfrm>
          <a:prstGeom prst="rightArrow">
            <a:avLst/>
          </a:prstGeom>
          <a:solidFill>
            <a:srgbClr val="FF000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B62B2F3A-7397-9DD8-C811-C6D52667CB6A}"/>
              </a:ext>
            </a:extLst>
          </p:cNvPr>
          <p:cNvSpPr txBox="1"/>
          <p:nvPr/>
        </p:nvSpPr>
        <p:spPr>
          <a:xfrm>
            <a:off x="1365482" y="2347274"/>
            <a:ext cx="4883394" cy="744717"/>
          </a:xfrm>
          <a:prstGeom prst="rect">
            <a:avLst/>
          </a:prstGeom>
          <a:noFill/>
          <a:ln w="28575">
            <a:solidFill>
              <a:srgbClr val="C00000"/>
            </a:solidFill>
          </a:ln>
        </p:spPr>
        <p:txBody>
          <a:bodyPr wrap="square" rtlCol="0">
            <a:spAutoFit/>
          </a:bodyPr>
          <a:lstStyle/>
          <a:p>
            <a:endParaRPr kumimoji="1" lang="ja-JP" altLang="en-US"/>
          </a:p>
        </p:txBody>
      </p:sp>
      <p:sp>
        <p:nvSpPr>
          <p:cNvPr id="14" name="テキスト ボックス 13">
            <a:extLst>
              <a:ext uri="{FF2B5EF4-FFF2-40B4-BE49-F238E27FC236}">
                <a16:creationId xmlns:a16="http://schemas.microsoft.com/office/drawing/2014/main" id="{43D55C0E-1169-2C90-A985-5DE97DEEF5DB}"/>
              </a:ext>
            </a:extLst>
          </p:cNvPr>
          <p:cNvSpPr txBox="1"/>
          <p:nvPr/>
        </p:nvSpPr>
        <p:spPr>
          <a:xfrm>
            <a:off x="1365483" y="4598026"/>
            <a:ext cx="4894293" cy="379327"/>
          </a:xfrm>
          <a:prstGeom prst="rect">
            <a:avLst/>
          </a:prstGeom>
          <a:noFill/>
          <a:ln w="28575">
            <a:solidFill>
              <a:srgbClr val="C00000"/>
            </a:solidFill>
          </a:ln>
        </p:spPr>
        <p:txBody>
          <a:bodyPr wrap="square" rtlCol="0">
            <a:spAutoFit/>
          </a:bodyPr>
          <a:lstStyle/>
          <a:p>
            <a:endParaRPr kumimoji="1" lang="ja-JP" altLang="en-US"/>
          </a:p>
        </p:txBody>
      </p:sp>
      <p:sp>
        <p:nvSpPr>
          <p:cNvPr id="15" name="正方形/長方形 14">
            <a:extLst>
              <a:ext uri="{FF2B5EF4-FFF2-40B4-BE49-F238E27FC236}">
                <a16:creationId xmlns:a16="http://schemas.microsoft.com/office/drawing/2014/main" id="{D57A672F-0196-C58A-CAA3-E001AC9A2733}"/>
              </a:ext>
            </a:extLst>
          </p:cNvPr>
          <p:cNvSpPr/>
          <p:nvPr/>
        </p:nvSpPr>
        <p:spPr>
          <a:xfrm>
            <a:off x="6395190" y="1783773"/>
            <a:ext cx="5209206" cy="4353331"/>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25DC5465-9F04-6A38-3C0D-EF2EEB16E945}"/>
              </a:ext>
            </a:extLst>
          </p:cNvPr>
          <p:cNvGrpSpPr/>
          <p:nvPr/>
        </p:nvGrpSpPr>
        <p:grpSpPr>
          <a:xfrm>
            <a:off x="6857482" y="1986006"/>
            <a:ext cx="1793961" cy="361268"/>
            <a:chOff x="6857482" y="1940283"/>
            <a:chExt cx="1793961" cy="361268"/>
          </a:xfrm>
        </p:grpSpPr>
        <p:pic>
          <p:nvPicPr>
            <p:cNvPr id="17" name="グラフィックス 16" descr="右向き指示マーク">
              <a:extLst>
                <a:ext uri="{FF2B5EF4-FFF2-40B4-BE49-F238E27FC236}">
                  <a16:creationId xmlns:a16="http://schemas.microsoft.com/office/drawing/2014/main" id="{17FF0F9A-9448-D5BB-8C35-17A20F80C05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57482" y="1940283"/>
              <a:ext cx="352541" cy="352541"/>
            </a:xfrm>
            <a:prstGeom prst="rect">
              <a:avLst/>
            </a:prstGeom>
          </p:spPr>
        </p:pic>
        <p:sp>
          <p:nvSpPr>
            <p:cNvPr id="18" name="正方形/長方形 17">
              <a:extLst>
                <a:ext uri="{FF2B5EF4-FFF2-40B4-BE49-F238E27FC236}">
                  <a16:creationId xmlns:a16="http://schemas.microsoft.com/office/drawing/2014/main" id="{C1C7F7B8-CD3C-B8BE-A96F-5FBE934C2B4C}"/>
                </a:ext>
              </a:extLst>
            </p:cNvPr>
            <p:cNvSpPr/>
            <p:nvPr/>
          </p:nvSpPr>
          <p:spPr>
            <a:xfrm>
              <a:off x="7210023" y="1993774"/>
              <a:ext cx="1441420" cy="307777"/>
            </a:xfrm>
            <a:prstGeom prst="rect">
              <a:avLst/>
            </a:prstGeom>
          </p:spPr>
          <p:txBody>
            <a:bodyPr wrap="none">
              <a:spAutoFit/>
            </a:bodyPr>
            <a:lstStyle/>
            <a:p>
              <a:pPr marL="342900" indent="-342900" algn="ctr" fontAlgn="base">
                <a:spcBef>
                  <a:spcPct val="20000"/>
                </a:spcBef>
                <a:spcAft>
                  <a:spcPct val="0"/>
                </a:spcAft>
                <a:buFont typeface="Wingdings" pitchFamily="2" charset="2"/>
                <a:buNone/>
              </a:pPr>
              <a:r>
                <a:rPr lang="ja-JP" altLang="en-US" sz="14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今期のポイント</a:t>
              </a:r>
            </a:p>
          </p:txBody>
        </p:sp>
      </p:grpSp>
      <p:sp>
        <p:nvSpPr>
          <p:cNvPr id="19" name="テキスト ボックス 3">
            <a:extLst>
              <a:ext uri="{FF2B5EF4-FFF2-40B4-BE49-F238E27FC236}">
                <a16:creationId xmlns:a16="http://schemas.microsoft.com/office/drawing/2014/main" id="{1BA25295-5438-4E83-5E66-4FD948C0E50C}"/>
              </a:ext>
            </a:extLst>
          </p:cNvPr>
          <p:cNvSpPr txBox="1">
            <a:spLocks noChangeArrowheads="1"/>
          </p:cNvSpPr>
          <p:nvPr/>
        </p:nvSpPr>
        <p:spPr bwMode="auto">
          <a:xfrm>
            <a:off x="6718744" y="2348004"/>
            <a:ext cx="4612275" cy="369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a:lnSpc>
                <a:spcPct val="140000"/>
              </a:lnSpc>
            </a:pPr>
            <a:r>
              <a:rPr kumimoji="1" lang="en-US" altLang="ja-JP" sz="1200" b="1" u="sng">
                <a:solidFill>
                  <a:schemeClr val="tx1">
                    <a:lumMod val="65000"/>
                    <a:lumOff val="35000"/>
                  </a:schemeClr>
                </a:solidFill>
                <a:latin typeface="メイリオ" panose="020B0604030504040204" pitchFamily="50" charset="-128"/>
                <a:ea typeface="メイリオ" panose="020B0604030504040204" pitchFamily="50" charset="-128"/>
              </a:rPr>
              <a:t>1</a:t>
            </a:r>
            <a:r>
              <a:rPr lang="ja-JP" altLang="en-US" sz="1200" b="1" u="sng">
                <a:solidFill>
                  <a:schemeClr val="tx1">
                    <a:lumMod val="65000"/>
                    <a:lumOff val="35000"/>
                  </a:schemeClr>
                </a:solidFill>
                <a:latin typeface="メイリオ" panose="020B0604030504040204" pitchFamily="50" charset="-128"/>
                <a:ea typeface="メイリオ" panose="020B0604030504040204" pitchFamily="50" charset="-128"/>
              </a:rPr>
              <a:t>位：</a:t>
            </a:r>
            <a:r>
              <a:rPr kumimoji="1" lang="ja-JP" altLang="en-US" sz="1200" b="1" u="sng">
                <a:solidFill>
                  <a:srgbClr val="C00000"/>
                </a:solidFill>
                <a:latin typeface="メイリオ" panose="020B0604030504040204" pitchFamily="50" charset="-128"/>
                <a:ea typeface="メイリオ" panose="020B0604030504040204" pitchFamily="50" charset="-128"/>
              </a:rPr>
              <a:t>「ランサムウェアによる被害」</a:t>
            </a:r>
            <a:endParaRPr kumimoji="1" lang="en-US" altLang="ja-JP" sz="1200" b="1" u="sng">
              <a:solidFill>
                <a:srgbClr val="C00000"/>
              </a:solidFill>
              <a:latin typeface="メイリオ" panose="020B0604030504040204" pitchFamily="50" charset="-128"/>
              <a:ea typeface="メイリオ" panose="020B0604030504040204" pitchFamily="50" charset="-128"/>
            </a:endParaRPr>
          </a:p>
          <a:p>
            <a:pPr>
              <a:lnSpc>
                <a:spcPct val="140000"/>
              </a:lnSpc>
            </a:pP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2021</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年は、日本だけでなく世界的にもランサムウェアの</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被害が多く確認されました。</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従業員</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規模や業界関係なく、幅広く攻撃が実施されており</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注意が必要です。</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endParaRPr kumimoji="1" lang="en-US" altLang="ja-JP" sz="1200" b="1" u="sng">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200" b="1" u="sng">
                <a:solidFill>
                  <a:schemeClr val="tx1">
                    <a:lumMod val="75000"/>
                    <a:lumOff val="25000"/>
                  </a:schemeClr>
                </a:solidFill>
                <a:latin typeface="メイリオ" panose="020B0604030504040204" pitchFamily="50" charset="-128"/>
                <a:ea typeface="メイリオ" panose="020B0604030504040204" pitchFamily="50" charset="-128"/>
              </a:rPr>
              <a:t>2</a:t>
            </a:r>
            <a:r>
              <a:rPr kumimoji="1" lang="ja-JP" altLang="en-US" sz="1200" b="1" u="sng">
                <a:solidFill>
                  <a:schemeClr val="tx1">
                    <a:lumMod val="75000"/>
                    <a:lumOff val="25000"/>
                  </a:schemeClr>
                </a:solidFill>
                <a:latin typeface="メイリオ" panose="020B0604030504040204" pitchFamily="50" charset="-128"/>
                <a:ea typeface="メイリオ" panose="020B0604030504040204" pitchFamily="50" charset="-128"/>
              </a:rPr>
              <a:t>位：</a:t>
            </a:r>
            <a:r>
              <a:rPr lang="ja-JP" altLang="en-US" sz="1200" b="1" u="sng">
                <a:solidFill>
                  <a:srgbClr val="C00000"/>
                </a:solidFill>
                <a:latin typeface="メイリオ" panose="020B0604030504040204" pitchFamily="50" charset="-128"/>
                <a:ea typeface="メイリオ" panose="020B0604030504040204" pitchFamily="50" charset="-128"/>
              </a:rPr>
              <a:t>「標的型攻撃による機密情報の窃取」</a:t>
            </a:r>
            <a:endParaRPr kumimoji="1" lang="en-US" altLang="ja-JP" sz="1200" b="1" u="sng">
              <a:solidFill>
                <a:srgbClr val="C00000"/>
              </a:solidFill>
              <a:latin typeface="メイリオ" panose="020B0604030504040204" pitchFamily="50" charset="-128"/>
              <a:ea typeface="メイリオ" panose="020B0604030504040204" pitchFamily="50" charset="-128"/>
            </a:endParaRPr>
          </a:p>
          <a:p>
            <a:pPr>
              <a:lnSpc>
                <a:spcPct val="140000"/>
              </a:lnSpc>
            </a:pPr>
            <a:r>
              <a:rPr lang="ja-JP" altLang="en-US" sz="1200">
                <a:solidFill>
                  <a:schemeClr val="tx1">
                    <a:lumMod val="65000"/>
                    <a:lumOff val="35000"/>
                  </a:schemeClr>
                </a:solidFill>
                <a:latin typeface="メイリオ" panose="020B0604030504040204" pitchFamily="50" charset="-128"/>
                <a:ea typeface="メイリオ" panose="020B0604030504040204" pitchFamily="50" charset="-128"/>
              </a:rPr>
              <a:t>一時期大流行した凶悪マルウェア「</a:t>
            </a:r>
            <a:r>
              <a:rPr lang="en-US" altLang="ja-JP" sz="1200" err="1">
                <a:solidFill>
                  <a:schemeClr val="tx1">
                    <a:lumMod val="65000"/>
                    <a:lumOff val="35000"/>
                  </a:schemeClr>
                </a:solidFill>
                <a:latin typeface="メイリオ" panose="020B0604030504040204" pitchFamily="50" charset="-128"/>
                <a:ea typeface="メイリオ" panose="020B0604030504040204" pitchFamily="50" charset="-128"/>
              </a:rPr>
              <a:t>Emotet</a:t>
            </a:r>
            <a:r>
              <a:rPr lang="ja-JP" altLang="en-US" sz="1200">
                <a:solidFill>
                  <a:schemeClr val="tx1">
                    <a:lumMod val="65000"/>
                    <a:lumOff val="35000"/>
                  </a:schemeClr>
                </a:solidFill>
                <a:latin typeface="メイリオ" panose="020B0604030504040204" pitchFamily="50" charset="-128"/>
                <a:ea typeface="メイリオ" panose="020B0604030504040204" pitchFamily="50" charset="-128"/>
              </a:rPr>
              <a:t>」が、</a:t>
            </a:r>
            <a:r>
              <a:rPr lang="en-US" altLang="ja-JP" sz="1200">
                <a:solidFill>
                  <a:schemeClr val="tx1">
                    <a:lumMod val="65000"/>
                    <a:lumOff val="35000"/>
                  </a:schemeClr>
                </a:solidFill>
                <a:latin typeface="メイリオ" panose="020B0604030504040204" pitchFamily="50" charset="-128"/>
                <a:ea typeface="メイリオ" panose="020B0604030504040204" pitchFamily="50" charset="-128"/>
              </a:rPr>
              <a:t>2021</a:t>
            </a:r>
            <a:r>
              <a:rPr lang="ja-JP" altLang="en-US" sz="1200">
                <a:solidFill>
                  <a:schemeClr val="tx1">
                    <a:lumMod val="65000"/>
                    <a:lumOff val="35000"/>
                  </a:schemeClr>
                </a:solidFill>
                <a:latin typeface="メイリオ" panose="020B0604030504040204" pitchFamily="50" charset="-128"/>
                <a:ea typeface="メイリオ" panose="020B0604030504040204" pitchFamily="50" charset="-128"/>
              </a:rPr>
              <a:t>年</a:t>
            </a:r>
            <a:r>
              <a:rPr lang="en-US" altLang="ja-JP" sz="1200">
                <a:solidFill>
                  <a:schemeClr val="tx1">
                    <a:lumMod val="65000"/>
                    <a:lumOff val="35000"/>
                  </a:schemeClr>
                </a:solidFill>
                <a:latin typeface="メイリオ" panose="020B0604030504040204" pitchFamily="50" charset="-128"/>
                <a:ea typeface="メイリオ" panose="020B0604030504040204" pitchFamily="50" charset="-128"/>
              </a:rPr>
              <a:t>11</a:t>
            </a:r>
            <a:r>
              <a:rPr lang="ja-JP" altLang="en-US" sz="1200">
                <a:solidFill>
                  <a:schemeClr val="tx1">
                    <a:lumMod val="65000"/>
                    <a:lumOff val="35000"/>
                  </a:schemeClr>
                </a:solidFill>
                <a:latin typeface="メイリオ" panose="020B0604030504040204" pitchFamily="50" charset="-128"/>
                <a:ea typeface="メイリオ" panose="020B0604030504040204" pitchFamily="50" charset="-128"/>
              </a:rPr>
              <a:t>月に活動再開しています。巧妙に</a:t>
            </a:r>
            <a:r>
              <a:rPr kumimoji="1" lang="ja-JP" altLang="en-US" sz="1200">
                <a:solidFill>
                  <a:schemeClr val="tx1">
                    <a:lumMod val="65000"/>
                    <a:lumOff val="35000"/>
                  </a:schemeClr>
                </a:solidFill>
                <a:latin typeface="メイリオ" panose="020B0604030504040204" pitchFamily="50" charset="-128"/>
                <a:ea typeface="メイリオ" panose="020B0604030504040204" pitchFamily="50" charset="-128"/>
              </a:rPr>
              <a:t>取引先を装ったメールに</a:t>
            </a:r>
            <a:r>
              <a:rPr lang="ja-JP" altLang="en-US" sz="1200">
                <a:solidFill>
                  <a:schemeClr val="tx1">
                    <a:lumMod val="65000"/>
                    <a:lumOff val="35000"/>
                  </a:schemeClr>
                </a:solidFill>
                <a:latin typeface="メイリオ" panose="020B0604030504040204" pitchFamily="50" charset="-128"/>
                <a:ea typeface="メイリオ" panose="020B0604030504040204" pitchFamily="50" charset="-128"/>
              </a:rPr>
              <a:t>マルウェアを添付して</a:t>
            </a:r>
            <a:r>
              <a:rPr kumimoji="1" lang="ja-JP" altLang="en-US" sz="1200">
                <a:solidFill>
                  <a:schemeClr val="tx1">
                    <a:lumMod val="65000"/>
                    <a:lumOff val="35000"/>
                  </a:schemeClr>
                </a:solidFill>
                <a:latin typeface="メイリオ" panose="020B0604030504040204" pitchFamily="50" charset="-128"/>
                <a:ea typeface="メイリオ" panose="020B0604030504040204" pitchFamily="50" charset="-128"/>
              </a:rPr>
              <a:t>配信することで被害が拡大しました。</a:t>
            </a:r>
            <a:endParaRPr kumimoji="1" lang="en-US" altLang="ja-JP" sz="120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40000"/>
              </a:lnSpc>
            </a:pPr>
            <a:endParaRPr kumimoji="1" lang="en-US" altLang="ja-JP" sz="1200" u="sng">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40000"/>
              </a:lnSpc>
            </a:pPr>
            <a:r>
              <a:rPr lang="en-US" altLang="ja-JP" sz="1200" b="1" u="sng">
                <a:solidFill>
                  <a:schemeClr val="tx1">
                    <a:lumMod val="75000"/>
                    <a:lumOff val="25000"/>
                  </a:schemeClr>
                </a:solidFill>
                <a:latin typeface="メイリオ" panose="020B0604030504040204" pitchFamily="50" charset="-128"/>
                <a:ea typeface="メイリオ" panose="020B0604030504040204" pitchFamily="50" charset="-128"/>
              </a:rPr>
              <a:t>7</a:t>
            </a:r>
            <a:r>
              <a:rPr lang="ja-JP" altLang="en-US" sz="1200" b="1" u="sng">
                <a:solidFill>
                  <a:schemeClr val="tx1">
                    <a:lumMod val="75000"/>
                    <a:lumOff val="25000"/>
                  </a:schemeClr>
                </a:solidFill>
                <a:latin typeface="メイリオ" panose="020B0604030504040204" pitchFamily="50" charset="-128"/>
                <a:ea typeface="メイリオ" panose="020B0604030504040204" pitchFamily="50" charset="-128"/>
              </a:rPr>
              <a:t>位：</a:t>
            </a:r>
            <a:r>
              <a:rPr lang="ja-JP" altLang="en-US" sz="1200" b="1" u="sng">
                <a:solidFill>
                  <a:srgbClr val="C00000"/>
                </a:solidFill>
                <a:latin typeface="メイリオ" panose="020B0604030504040204" pitchFamily="50" charset="-128"/>
                <a:ea typeface="メイリオ" panose="020B0604030504040204" pitchFamily="50" charset="-128"/>
              </a:rPr>
              <a:t>「修正プログラムの公開前を狙う攻撃（ゼロデイ攻撃）」</a:t>
            </a:r>
            <a:endParaRPr lang="en-US" altLang="ja-JP" sz="1200" b="1" u="sng">
              <a:solidFill>
                <a:srgbClr val="C00000"/>
              </a:solidFill>
              <a:latin typeface="メイリオ" panose="020B0604030504040204" pitchFamily="50" charset="-128"/>
              <a:ea typeface="メイリオ" panose="020B0604030504040204" pitchFamily="50" charset="-128"/>
            </a:endParaRPr>
          </a:p>
          <a:p>
            <a:pPr>
              <a:lnSpc>
                <a:spcPct val="140000"/>
              </a:lnSpc>
            </a:pP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2021</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12</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月、</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Apache</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のログ収集ツールである「</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Log4j2</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」に脆弱性が発見されました。 「</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rPr>
              <a:t>Log4j2</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」は身近なアプリにも組み込まれているため影響範囲が大きい事件となりました。</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68877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6">
            <a:extLst>
              <a:ext uri="{FF2B5EF4-FFF2-40B4-BE49-F238E27FC236}">
                <a16:creationId xmlns:a16="http://schemas.microsoft.com/office/drawing/2014/main" id="{85BAE71C-A326-41F0-8226-0C873F8B58B8}"/>
              </a:ext>
            </a:extLst>
          </p:cNvPr>
          <p:cNvGraphicFramePr>
            <a:graphicFrameLocks noGrp="1"/>
          </p:cNvGraphicFramePr>
          <p:nvPr>
            <p:extLst>
              <p:ext uri="{D42A27DB-BD31-4B8C-83A1-F6EECF244321}">
                <p14:modId xmlns:p14="http://schemas.microsoft.com/office/powerpoint/2010/main" val="2359754656"/>
              </p:ext>
            </p:extLst>
          </p:nvPr>
        </p:nvGraphicFramePr>
        <p:xfrm>
          <a:off x="413588" y="1069193"/>
          <a:ext cx="11285424" cy="5280441"/>
        </p:xfrm>
        <a:graphic>
          <a:graphicData uri="http://schemas.openxmlformats.org/drawingml/2006/table">
            <a:tbl>
              <a:tblPr firstRow="1" bandRow="1">
                <a:tableStyleId>{5940675A-B579-460E-94D1-54222C63F5DA}</a:tableStyleId>
              </a:tblPr>
              <a:tblGrid>
                <a:gridCol w="2651178">
                  <a:extLst>
                    <a:ext uri="{9D8B030D-6E8A-4147-A177-3AD203B41FA5}">
                      <a16:colId xmlns:a16="http://schemas.microsoft.com/office/drawing/2014/main" val="1784682982"/>
                    </a:ext>
                  </a:extLst>
                </a:gridCol>
                <a:gridCol w="8634246">
                  <a:extLst>
                    <a:ext uri="{9D8B030D-6E8A-4147-A177-3AD203B41FA5}">
                      <a16:colId xmlns:a16="http://schemas.microsoft.com/office/drawing/2014/main" val="846295054"/>
                    </a:ext>
                  </a:extLst>
                </a:gridCol>
              </a:tblGrid>
              <a:tr h="1760147">
                <a:tc>
                  <a:txBody>
                    <a:bodyPr/>
                    <a:lstStyle/>
                    <a:p>
                      <a:pPr algn="l">
                        <a:lnSpc>
                          <a:spcPct val="120000"/>
                        </a:lnSpc>
                      </a:pPr>
                      <a:r>
                        <a:rPr kumimoji="1" lang="ja-JP" altLang="en-US" sz="1400" b="1">
                          <a:solidFill>
                            <a:schemeClr val="bg1"/>
                          </a:solidFill>
                          <a:latin typeface="Meiryo" panose="020B0604030504040204" pitchFamily="34" charset="-128"/>
                          <a:ea typeface="Meiryo" panose="020B0604030504040204" pitchFamily="34" charset="-128"/>
                        </a:rPr>
                        <a:t>某メーカーが</a:t>
                      </a:r>
                      <a:endParaRPr kumimoji="1" lang="en-US" altLang="ja-JP" sz="1400" b="1">
                        <a:solidFill>
                          <a:schemeClr val="bg1"/>
                        </a:solidFill>
                        <a:latin typeface="Meiryo" panose="020B0604030504040204" pitchFamily="34" charset="-128"/>
                        <a:ea typeface="Meiryo" panose="020B0604030504040204" pitchFamily="34" charset="-128"/>
                      </a:endParaRPr>
                    </a:p>
                    <a:p>
                      <a:pPr algn="l">
                        <a:lnSpc>
                          <a:spcPct val="120000"/>
                        </a:lnSpc>
                      </a:pPr>
                      <a:r>
                        <a:rPr kumimoji="1" lang="ja-JP" altLang="en-US" sz="1400" b="1">
                          <a:solidFill>
                            <a:schemeClr val="bg1"/>
                          </a:solidFill>
                          <a:latin typeface="Meiryo" panose="020B0604030504040204" pitchFamily="34" charset="-128"/>
                          <a:ea typeface="Meiryo" panose="020B0604030504040204" pitchFamily="34" charset="-128"/>
                        </a:rPr>
                        <a:t>ランサムウェアに感染</a:t>
                      </a:r>
                      <a:endParaRPr kumimoji="1" lang="en-US" altLang="ja-JP" sz="1400" b="1">
                        <a:solidFill>
                          <a:schemeClr val="bg1"/>
                        </a:solidFill>
                        <a:latin typeface="Meiryo" panose="020B0604030504040204" pitchFamily="34" charset="-128"/>
                        <a:ea typeface="Meiryo" panose="020B0604030504040204" pitchFamily="34" charset="-128"/>
                      </a:endParaRPr>
                    </a:p>
                    <a:p>
                      <a:pPr algn="l">
                        <a:lnSpc>
                          <a:spcPct val="120000"/>
                        </a:lnSpc>
                      </a:pPr>
                      <a:r>
                        <a:rPr kumimoji="1" lang="ja-JP" altLang="en-US" sz="1400" b="1">
                          <a:solidFill>
                            <a:schemeClr val="bg1"/>
                          </a:solidFill>
                          <a:latin typeface="Meiryo" panose="020B0604030504040204" pitchFamily="34" charset="-128"/>
                          <a:ea typeface="Meiryo" panose="020B0604030504040204" pitchFamily="34" charset="-128"/>
                        </a:rPr>
                        <a:t>結果：個人情報の漏えい</a:t>
                      </a:r>
                      <a:endParaRPr kumimoji="1" lang="en-US" altLang="ja-JP" sz="1400" b="1">
                        <a:solidFill>
                          <a:schemeClr val="bg1"/>
                        </a:solidFill>
                        <a:latin typeface="Meiryo" panose="020B0604030504040204" pitchFamily="34" charset="-128"/>
                        <a:ea typeface="Meiryo" panose="020B0604030504040204" pitchFamily="34"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just">
                        <a:lnSpc>
                          <a:spcPct val="120000"/>
                        </a:lnSpc>
                      </a:pPr>
                      <a:r>
                        <a:rPr kumimoji="1" lang="ja-JP" altLang="en-US" sz="1400" b="0" i="0" kern="1200">
                          <a:solidFill>
                            <a:schemeClr val="tx1"/>
                          </a:solidFill>
                          <a:effectLst/>
                          <a:latin typeface="メイリオ" panose="020B0604030504040204" pitchFamily="50" charset="-128"/>
                          <a:ea typeface="メイリオ" panose="020B0604030504040204" pitchFamily="50" charset="-128"/>
                          <a:cs typeface="+mn-cs"/>
                        </a:rPr>
                        <a:t>予備の旧型 </a:t>
                      </a:r>
                      <a:r>
                        <a:rPr kumimoji="1" lang="en-US" altLang="ja-JP" sz="1400" b="0" i="0" kern="1200">
                          <a:solidFill>
                            <a:schemeClr val="tx1"/>
                          </a:solidFill>
                          <a:effectLst/>
                          <a:latin typeface="メイリオ" panose="020B0604030504040204" pitchFamily="50" charset="-128"/>
                          <a:ea typeface="メイリオ" panose="020B0604030504040204" pitchFamily="50" charset="-128"/>
                          <a:cs typeface="+mn-cs"/>
                        </a:rPr>
                        <a:t>VPN </a:t>
                      </a:r>
                      <a:r>
                        <a:rPr kumimoji="1" lang="ja-JP" altLang="en-US" sz="1400" b="0" i="0" kern="1200">
                          <a:solidFill>
                            <a:schemeClr val="tx1"/>
                          </a:solidFill>
                          <a:effectLst/>
                          <a:latin typeface="メイリオ" panose="020B0604030504040204" pitchFamily="50" charset="-128"/>
                          <a:ea typeface="メイリオ" panose="020B0604030504040204" pitchFamily="50" charset="-128"/>
                          <a:cs typeface="+mn-cs"/>
                        </a:rPr>
                        <a:t>経由でランサムウェアに感染。</a:t>
                      </a:r>
                      <a:endParaRPr kumimoji="1" lang="en-US" altLang="ja-JP" sz="1400" b="0" i="0" kern="1200">
                        <a:solidFill>
                          <a:schemeClr val="tx1"/>
                        </a:solidFill>
                        <a:effectLst/>
                        <a:latin typeface="メイリオ" panose="020B0604030504040204" pitchFamily="50" charset="-128"/>
                        <a:ea typeface="メイリオ" panose="020B0604030504040204" pitchFamily="50" charset="-128"/>
                        <a:cs typeface="+mn-cs"/>
                      </a:endParaRPr>
                    </a:p>
                    <a:p>
                      <a:pPr algn="just">
                        <a:lnSpc>
                          <a:spcPct val="120000"/>
                        </a:lnSpc>
                      </a:pPr>
                      <a:r>
                        <a:rPr kumimoji="1" lang="ja-JP" altLang="en-US" sz="1400" b="0" i="0" kern="1200">
                          <a:solidFill>
                            <a:schemeClr val="tx1"/>
                          </a:solidFill>
                          <a:effectLst/>
                          <a:latin typeface="メイリオ" panose="020B0604030504040204" pitchFamily="50" charset="-128"/>
                          <a:ea typeface="メイリオ" panose="020B0604030504040204" pitchFamily="50" charset="-128"/>
                          <a:cs typeface="+mn-cs"/>
                        </a:rPr>
                        <a:t>新型コロナウイルス感染急拡大に起因したネットワーク負荷の増大に伴い、通信障害等が発生した際の</a:t>
                      </a:r>
                      <a:endParaRPr kumimoji="1" lang="en-US" altLang="ja-JP" sz="1400" b="0" i="0" kern="1200">
                        <a:solidFill>
                          <a:schemeClr val="tx1"/>
                        </a:solidFill>
                        <a:effectLst/>
                        <a:latin typeface="メイリオ" panose="020B0604030504040204" pitchFamily="50" charset="-128"/>
                        <a:ea typeface="メイリオ" panose="020B0604030504040204" pitchFamily="50" charset="-128"/>
                        <a:cs typeface="+mn-cs"/>
                      </a:endParaRPr>
                    </a:p>
                    <a:p>
                      <a:pPr algn="just">
                        <a:lnSpc>
                          <a:spcPct val="120000"/>
                        </a:lnSpc>
                      </a:pPr>
                      <a:r>
                        <a:rPr kumimoji="1" lang="ja-JP" altLang="en-US" sz="1400" b="0" i="0" kern="1200">
                          <a:solidFill>
                            <a:schemeClr val="tx1"/>
                          </a:solidFill>
                          <a:effectLst/>
                          <a:latin typeface="メイリオ" panose="020B0604030504040204" pitchFamily="50" charset="-128"/>
                          <a:ea typeface="メイリオ" panose="020B0604030504040204" pitchFamily="50" charset="-128"/>
                          <a:cs typeface="+mn-cs"/>
                        </a:rPr>
                        <a:t>予備として利用していたが、サイバー攻撃の対象となってしまった。結果、多くの個人情報が流出した。</a:t>
                      </a:r>
                      <a:endParaRPr kumimoji="1" lang="en-US" altLang="ja-JP" sz="1100" b="0" i="0" kern="1200">
                        <a:solidFill>
                          <a:schemeClr val="tx1"/>
                        </a:solidFill>
                        <a:effectLst/>
                        <a:latin typeface="メイリオ" panose="020B0604030504040204" pitchFamily="50" charset="-128"/>
                        <a:ea typeface="メイリオ" panose="020B0604030504040204" pitchFamily="50" charset="-128"/>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104834355"/>
                  </a:ext>
                </a:extLst>
              </a:tr>
              <a:tr h="1760147">
                <a:tc>
                  <a:txBody>
                    <a:bodyPr/>
                    <a:lstStyle/>
                    <a:p>
                      <a:pPr algn="l">
                        <a:lnSpc>
                          <a:spcPct val="120000"/>
                        </a:lnSpc>
                      </a:pPr>
                      <a:r>
                        <a:rPr kumimoji="1" lang="ja-JP" altLang="en-US" sz="1400" b="1">
                          <a:solidFill>
                            <a:schemeClr val="bg1"/>
                          </a:solidFill>
                          <a:latin typeface="Meiryo" panose="020B0604030504040204" pitchFamily="34" charset="-128"/>
                          <a:ea typeface="Meiryo" panose="020B0604030504040204" pitchFamily="34" charset="-128"/>
                        </a:rPr>
                        <a:t>某インフラ業が</a:t>
                      </a:r>
                      <a:endParaRPr kumimoji="1" lang="en-US" altLang="ja-JP" sz="1400" b="1">
                        <a:solidFill>
                          <a:schemeClr val="bg1"/>
                        </a:solidFill>
                        <a:latin typeface="Meiryo" panose="020B0604030504040204" pitchFamily="34" charset="-128"/>
                        <a:ea typeface="Meiryo" panose="020B0604030504040204" pitchFamily="34" charset="-128"/>
                      </a:endParaRPr>
                    </a:p>
                    <a:p>
                      <a:pPr algn="l">
                        <a:lnSpc>
                          <a:spcPct val="120000"/>
                        </a:lnSpc>
                      </a:pPr>
                      <a:r>
                        <a:rPr kumimoji="1" lang="ja-JP" altLang="en-US" sz="1400" b="1">
                          <a:solidFill>
                            <a:schemeClr val="bg1"/>
                          </a:solidFill>
                          <a:latin typeface="Meiryo" panose="020B0604030504040204" pitchFamily="34" charset="-128"/>
                          <a:ea typeface="Meiryo" panose="020B0604030504040204" pitchFamily="34" charset="-128"/>
                        </a:rPr>
                        <a:t>ランサムウェアに感染</a:t>
                      </a:r>
                      <a:endParaRPr kumimoji="1" lang="en-US" altLang="ja-JP" sz="1400" b="1">
                        <a:solidFill>
                          <a:schemeClr val="bg1"/>
                        </a:solidFill>
                        <a:latin typeface="Meiryo" panose="020B0604030504040204" pitchFamily="34" charset="-128"/>
                        <a:ea typeface="Meiryo" panose="020B0604030504040204" pitchFamily="34" charset="-128"/>
                      </a:endParaRPr>
                    </a:p>
                    <a:p>
                      <a:pPr algn="l">
                        <a:lnSpc>
                          <a:spcPct val="120000"/>
                        </a:lnSpc>
                      </a:pPr>
                      <a:r>
                        <a:rPr kumimoji="1" lang="ja-JP" altLang="en-US" sz="1400" b="1">
                          <a:solidFill>
                            <a:schemeClr val="bg1"/>
                          </a:solidFill>
                          <a:latin typeface="Meiryo" panose="020B0604030504040204" pitchFamily="34" charset="-128"/>
                          <a:ea typeface="Meiryo" panose="020B0604030504040204" pitchFamily="34" charset="-128"/>
                        </a:rPr>
                        <a:t>結果：一時操業停止</a:t>
                      </a:r>
                      <a:endParaRPr kumimoji="1" lang="en-US" altLang="ja-JP" sz="1400" b="1">
                        <a:solidFill>
                          <a:schemeClr val="bg1"/>
                        </a:solidFill>
                        <a:latin typeface="Meiryo" panose="020B0604030504040204" pitchFamily="34" charset="-128"/>
                        <a:ea typeface="Meiryo" panose="020B0604030504040204" pitchFamily="34" charset="-128"/>
                      </a:endParaRPr>
                    </a:p>
                    <a:p>
                      <a:pPr algn="l">
                        <a:lnSpc>
                          <a:spcPct val="120000"/>
                        </a:lnSpc>
                      </a:pPr>
                      <a:endParaRPr kumimoji="1" lang="en-US" altLang="ja-JP" sz="1400" b="1">
                        <a:solidFill>
                          <a:schemeClr val="bg1"/>
                        </a:solidFill>
                        <a:latin typeface="Meiryo" panose="020B0604030504040204" pitchFamily="34" charset="-128"/>
                        <a:ea typeface="Meiryo" panose="020B0604030504040204" pitchFamily="34"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just">
                        <a:lnSpc>
                          <a:spcPct val="120000"/>
                        </a:lnSpc>
                      </a:pPr>
                      <a:endParaRPr kumimoji="1" lang="en-US" altLang="ja-JP" sz="1400" b="0" i="0" kern="1200">
                        <a:solidFill>
                          <a:schemeClr val="tx1"/>
                        </a:solidFill>
                        <a:effectLst/>
                        <a:latin typeface="メイリオ" panose="020B0604030504040204" pitchFamily="50" charset="-128"/>
                        <a:ea typeface="メイリオ" panose="020B0604030504040204" pitchFamily="50" charset="-128"/>
                        <a:cs typeface="+mn-cs"/>
                      </a:endParaRPr>
                    </a:p>
                    <a:p>
                      <a:pPr algn="just">
                        <a:lnSpc>
                          <a:spcPct val="120000"/>
                        </a:lnSpc>
                      </a:pPr>
                      <a:r>
                        <a:rPr kumimoji="1" lang="ja-JP" altLang="en-US" sz="1400" b="0" i="0" kern="1200">
                          <a:solidFill>
                            <a:schemeClr val="tx1"/>
                          </a:solidFill>
                          <a:effectLst/>
                          <a:latin typeface="メイリオ" panose="020B0604030504040204" pitchFamily="50" charset="-128"/>
                          <a:ea typeface="メイリオ" panose="020B0604030504040204" pitchFamily="50" charset="-128"/>
                          <a:cs typeface="+mn-cs"/>
                        </a:rPr>
                        <a:t>某インフラ業のコンピュータシステムにマルウェアが侵入して短時間で</a:t>
                      </a:r>
                      <a:r>
                        <a:rPr kumimoji="1" lang="en-US" altLang="ja-JP" sz="1400" b="0" i="0" kern="1200">
                          <a:solidFill>
                            <a:schemeClr val="tx1"/>
                          </a:solidFill>
                          <a:effectLst/>
                          <a:latin typeface="メイリオ" panose="020B0604030504040204" pitchFamily="50" charset="-128"/>
                          <a:ea typeface="メイリオ" panose="020B0604030504040204" pitchFamily="50" charset="-128"/>
                          <a:cs typeface="+mn-cs"/>
                        </a:rPr>
                        <a:t>100GB</a:t>
                      </a:r>
                      <a:r>
                        <a:rPr kumimoji="1" lang="ja-JP" altLang="en-US" sz="1400" b="0" i="0" kern="1200">
                          <a:solidFill>
                            <a:schemeClr val="tx1"/>
                          </a:solidFill>
                          <a:effectLst/>
                          <a:latin typeface="メイリオ" panose="020B0604030504040204" pitchFamily="50" charset="-128"/>
                          <a:ea typeface="メイリオ" panose="020B0604030504040204" pitchFamily="50" charset="-128"/>
                          <a:cs typeface="+mn-cs"/>
                        </a:rPr>
                        <a:t>以上の企業データが盗まれ操業停止に陥った。攻撃を受けたデータへのアクセスが不可能となり、情報の一部をインターネット上で公開すると脅迫され身代金要求を受けていた。</a:t>
                      </a:r>
                      <a:endParaRPr kumimoji="1" lang="en-US" altLang="ja-JP" sz="1400" b="0" i="0" kern="1200">
                        <a:solidFill>
                          <a:schemeClr val="tx1"/>
                        </a:solidFill>
                        <a:effectLst/>
                        <a:latin typeface="メイリオ" panose="020B0604030504040204" pitchFamily="50" charset="-128"/>
                        <a:ea typeface="メイリオ" panose="020B0604030504040204" pitchFamily="50" charset="-128"/>
                        <a:cs typeface="+mn-cs"/>
                      </a:endParaRPr>
                    </a:p>
                    <a:p>
                      <a:pPr algn="just">
                        <a:lnSpc>
                          <a:spcPct val="120000"/>
                        </a:lnSpc>
                      </a:pPr>
                      <a:r>
                        <a:rPr kumimoji="1" lang="ja-JP" altLang="en-US" sz="1400" b="0" i="0" kern="1200">
                          <a:solidFill>
                            <a:schemeClr val="tx1"/>
                          </a:solidFill>
                          <a:effectLst/>
                          <a:latin typeface="メイリオ" panose="020B0604030504040204" pitchFamily="50" charset="-128"/>
                          <a:ea typeface="メイリオ" panose="020B0604030504040204" pitchFamily="50" charset="-128"/>
                          <a:cs typeface="+mn-cs"/>
                        </a:rPr>
                        <a:t>結果、燃料パイプラインの操業を停止。一部地域で燃料が不足して住民はパニックに陥った。</a:t>
                      </a:r>
                      <a:endParaRPr kumimoji="1" lang="en-US" altLang="ja-JP" sz="1400" b="0" i="0" kern="1200">
                        <a:solidFill>
                          <a:schemeClr val="tx1"/>
                        </a:solidFill>
                        <a:effectLst/>
                        <a:latin typeface="メイリオ" panose="020B0604030504040204" pitchFamily="50" charset="-128"/>
                        <a:ea typeface="メイリオ" panose="020B0604030504040204" pitchFamily="50" charset="-128"/>
                        <a:cs typeface="+mn-cs"/>
                      </a:endParaRPr>
                    </a:p>
                    <a:p>
                      <a:pPr marL="0" marR="0" lvl="0" indent="0" algn="just" defTabSz="914269" rtl="0" eaLnBrk="1" fontAlgn="auto" latinLnBrk="0" hangingPunct="1">
                        <a:lnSpc>
                          <a:spcPct val="120000"/>
                        </a:lnSpc>
                        <a:spcBef>
                          <a:spcPts val="0"/>
                        </a:spcBef>
                        <a:spcAft>
                          <a:spcPts val="0"/>
                        </a:spcAft>
                        <a:buClrTx/>
                        <a:buSzTx/>
                        <a:buFontTx/>
                        <a:buNone/>
                        <a:tabLst/>
                        <a:defRPr/>
                      </a:pP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82044525"/>
                  </a:ext>
                </a:extLst>
              </a:tr>
              <a:tr h="1760147">
                <a:tc>
                  <a:txBody>
                    <a:bodyPr/>
                    <a:lstStyle/>
                    <a:p>
                      <a:pPr algn="l">
                        <a:lnSpc>
                          <a:spcPct val="120000"/>
                        </a:lnSpc>
                      </a:pPr>
                      <a:r>
                        <a:rPr kumimoji="1" lang="ja-JP" altLang="en-US" sz="1400" b="1">
                          <a:solidFill>
                            <a:schemeClr val="bg1"/>
                          </a:solidFill>
                          <a:latin typeface="Meiryo" panose="020B0604030504040204" pitchFamily="34" charset="-128"/>
                          <a:ea typeface="Meiryo" panose="020B0604030504040204" pitchFamily="34" charset="-128"/>
                        </a:rPr>
                        <a:t>某食品加工業が</a:t>
                      </a:r>
                      <a:endParaRPr kumimoji="1" lang="en-US" altLang="ja-JP" sz="1400" b="1">
                        <a:solidFill>
                          <a:schemeClr val="bg1"/>
                        </a:solidFill>
                        <a:latin typeface="Meiryo" panose="020B0604030504040204" pitchFamily="34" charset="-128"/>
                        <a:ea typeface="Meiryo" panose="020B0604030504040204" pitchFamily="34" charset="-128"/>
                      </a:endParaRPr>
                    </a:p>
                    <a:p>
                      <a:pPr algn="l">
                        <a:lnSpc>
                          <a:spcPct val="120000"/>
                        </a:lnSpc>
                      </a:pPr>
                      <a:r>
                        <a:rPr kumimoji="1" lang="ja-JP" altLang="en-US" sz="1400" b="1">
                          <a:solidFill>
                            <a:schemeClr val="bg1"/>
                          </a:solidFill>
                          <a:latin typeface="Meiryo" panose="020B0604030504040204" pitchFamily="34" charset="-128"/>
                          <a:ea typeface="Meiryo" panose="020B0604030504040204" pitchFamily="34" charset="-128"/>
                        </a:rPr>
                        <a:t>ランサムウェアに感染</a:t>
                      </a:r>
                      <a:endParaRPr kumimoji="1" lang="en-US" altLang="ja-JP" sz="1400" b="1">
                        <a:solidFill>
                          <a:schemeClr val="bg1"/>
                        </a:solidFill>
                        <a:latin typeface="Meiryo" panose="020B0604030504040204" pitchFamily="34" charset="-128"/>
                        <a:ea typeface="Meiryo" panose="020B0604030504040204" pitchFamily="34" charset="-128"/>
                      </a:endParaRPr>
                    </a:p>
                    <a:p>
                      <a:pPr algn="l">
                        <a:lnSpc>
                          <a:spcPct val="120000"/>
                        </a:lnSpc>
                      </a:pPr>
                      <a:r>
                        <a:rPr kumimoji="1" lang="ja-JP" altLang="en-US" sz="1400" b="1">
                          <a:solidFill>
                            <a:schemeClr val="bg1"/>
                          </a:solidFill>
                          <a:latin typeface="Meiryo" panose="020B0604030504040204" pitchFamily="34" charset="-128"/>
                          <a:ea typeface="Meiryo" panose="020B0604030504040204" pitchFamily="34" charset="-128"/>
                        </a:rPr>
                        <a:t>結果：一時操業停止</a:t>
                      </a:r>
                    </a:p>
                    <a:p>
                      <a:pPr algn="l">
                        <a:lnSpc>
                          <a:spcPct val="120000"/>
                        </a:lnSpc>
                      </a:pPr>
                      <a:endParaRPr kumimoji="1" lang="en-US" altLang="ja-JP" sz="1400" b="1">
                        <a:solidFill>
                          <a:schemeClr val="bg1"/>
                        </a:solidFill>
                        <a:latin typeface="Meiryo" panose="020B0604030504040204" pitchFamily="34" charset="-128"/>
                        <a:ea typeface="Meiryo" panose="020B0604030504040204" pitchFamily="34"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just">
                        <a:lnSpc>
                          <a:spcPct val="120000"/>
                        </a:lnSpc>
                      </a:pPr>
                      <a:r>
                        <a:rPr kumimoji="1" lang="ja-JP" altLang="en-US" sz="1400" b="0" i="0" kern="1200">
                          <a:solidFill>
                            <a:schemeClr val="tx1"/>
                          </a:solidFill>
                          <a:effectLst/>
                          <a:latin typeface="メイリオ" panose="020B0604030504040204" pitchFamily="50" charset="-128"/>
                          <a:ea typeface="メイリオ" panose="020B0604030504040204" pitchFamily="50" charset="-128"/>
                          <a:cs typeface="+mn-cs"/>
                        </a:rPr>
                        <a:t>某大手食品加工業者が</a:t>
                      </a:r>
                      <a:r>
                        <a:rPr kumimoji="1" lang="en-US" altLang="ja-JP" sz="1400" b="0" i="0" kern="1200">
                          <a:solidFill>
                            <a:schemeClr val="tx1"/>
                          </a:solidFill>
                          <a:effectLst/>
                          <a:latin typeface="メイリオ" panose="020B0604030504040204" pitchFamily="50" charset="-128"/>
                          <a:ea typeface="メイリオ" panose="020B0604030504040204" pitchFamily="50" charset="-128"/>
                          <a:cs typeface="+mn-cs"/>
                        </a:rPr>
                        <a:t>6</a:t>
                      </a:r>
                      <a:r>
                        <a:rPr kumimoji="1" lang="ja-JP" altLang="en-US" sz="1400" b="0" i="0" kern="1200">
                          <a:solidFill>
                            <a:schemeClr val="tx1"/>
                          </a:solidFill>
                          <a:effectLst/>
                          <a:latin typeface="メイリオ" panose="020B0604030504040204" pitchFamily="50" charset="-128"/>
                          <a:ea typeface="メイリオ" panose="020B0604030504040204" pitchFamily="50" charset="-128"/>
                          <a:cs typeface="+mn-cs"/>
                        </a:rPr>
                        <a:t>月初旬頃にランサムウェア攻撃を受け一部工場の操業を停止せざるを得なくなった。結果、一部食料品の価格が高騰するに至った。</a:t>
                      </a:r>
                      <a:endParaRPr kumimoji="1" lang="en-US" altLang="ja-JP" sz="1400" b="0" i="0" kern="1200">
                        <a:solidFill>
                          <a:schemeClr val="tx1"/>
                        </a:solidFill>
                        <a:effectLst/>
                        <a:latin typeface="メイリオ" panose="020B0604030504040204" pitchFamily="50" charset="-128"/>
                        <a:ea typeface="メイリオ" panose="020B0604030504040204" pitchFamily="50" charset="-128"/>
                        <a:cs typeface="+mn-cs"/>
                      </a:endParaRPr>
                    </a:p>
                    <a:p>
                      <a:pPr algn="just">
                        <a:lnSpc>
                          <a:spcPct val="120000"/>
                        </a:lnSpc>
                      </a:pPr>
                      <a:r>
                        <a:rPr kumimoji="1" lang="ja-JP" altLang="en-US" sz="1400" b="0" i="0" kern="1200">
                          <a:solidFill>
                            <a:schemeClr val="tx1"/>
                          </a:solidFill>
                          <a:effectLst/>
                          <a:latin typeface="メイリオ" panose="020B0604030504040204" pitchFamily="50" charset="-128"/>
                          <a:ea typeface="メイリオ" panose="020B0604030504040204" pitchFamily="50" charset="-128"/>
                          <a:cs typeface="+mn-cs"/>
                        </a:rPr>
                        <a:t>事態を解決するために約</a:t>
                      </a:r>
                      <a:r>
                        <a:rPr kumimoji="1" lang="en-US" altLang="ja-JP" sz="1400" b="0" i="0" kern="1200">
                          <a:solidFill>
                            <a:schemeClr val="tx1"/>
                          </a:solidFill>
                          <a:effectLst/>
                          <a:latin typeface="メイリオ" panose="020B0604030504040204" pitchFamily="50" charset="-128"/>
                          <a:ea typeface="メイリオ" panose="020B0604030504040204" pitchFamily="50" charset="-128"/>
                          <a:cs typeface="+mn-cs"/>
                        </a:rPr>
                        <a:t>12</a:t>
                      </a:r>
                      <a:r>
                        <a:rPr kumimoji="1" lang="ja-JP" altLang="en-US" sz="1400" b="0" i="0" kern="1200">
                          <a:solidFill>
                            <a:schemeClr val="tx1"/>
                          </a:solidFill>
                          <a:effectLst/>
                          <a:latin typeface="メイリオ" panose="020B0604030504040204" pitchFamily="50" charset="-128"/>
                          <a:ea typeface="メイリオ" panose="020B0604030504040204" pitchFamily="50" charset="-128"/>
                          <a:cs typeface="+mn-cs"/>
                        </a:rPr>
                        <a:t>億円の身代金をビットコインで支払っている。</a:t>
                      </a:r>
                      <a:endParaRPr kumimoji="1" lang="en-US" altLang="ja-JP" sz="1400" b="0" i="0" kern="1200">
                        <a:solidFill>
                          <a:schemeClr val="tx1"/>
                        </a:solidFill>
                        <a:effectLst/>
                        <a:latin typeface="メイリオ" panose="020B0604030504040204" pitchFamily="50" charset="-128"/>
                        <a:ea typeface="メイリオ" panose="020B0604030504040204" pitchFamily="50" charset="-128"/>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07656912"/>
                  </a:ext>
                </a:extLst>
              </a:tr>
            </a:tbl>
          </a:graphicData>
        </a:graphic>
      </p:graphicFrame>
      <p:sp>
        <p:nvSpPr>
          <p:cNvPr id="5" name="テキスト プレースホルダー 2">
            <a:extLst>
              <a:ext uri="{FF2B5EF4-FFF2-40B4-BE49-F238E27FC236}">
                <a16:creationId xmlns:a16="http://schemas.microsoft.com/office/drawing/2014/main" id="{EC36CE55-C8EA-4A85-8B7C-EC7CF9D69B2C}"/>
              </a:ext>
            </a:extLst>
          </p:cNvPr>
          <p:cNvSpPr>
            <a:spLocks noGrp="1"/>
          </p:cNvSpPr>
          <p:nvPr>
            <p:ph type="body" sz="quarter" idx="11"/>
          </p:nvPr>
        </p:nvSpPr>
        <p:spPr>
          <a:xfrm>
            <a:off x="413589" y="212584"/>
            <a:ext cx="11074573" cy="372410"/>
          </a:xfrm>
        </p:spPr>
        <p:txBody>
          <a:bodyPr/>
          <a:lstStyle/>
          <a:p>
            <a:r>
              <a:rPr lang="ja-JP" altLang="en-US"/>
              <a:t>無くならないランサムウェア被害</a:t>
            </a:r>
          </a:p>
        </p:txBody>
      </p:sp>
    </p:spTree>
    <p:extLst>
      <p:ext uri="{BB962C8B-B14F-4D97-AF65-F5344CB8AC3E}">
        <p14:creationId xmlns:p14="http://schemas.microsoft.com/office/powerpoint/2010/main" val="43360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E215A50E-BBDB-41C2-B5B4-84D37FFE8A69}"/>
              </a:ext>
            </a:extLst>
          </p:cNvPr>
          <p:cNvSpPr>
            <a:spLocks noGrp="1"/>
          </p:cNvSpPr>
          <p:nvPr>
            <p:ph type="body" sz="quarter" idx="15"/>
          </p:nvPr>
        </p:nvSpPr>
        <p:spPr>
          <a:xfrm>
            <a:off x="413589" y="1470077"/>
            <a:ext cx="11074573" cy="312393"/>
          </a:xfrm>
        </p:spPr>
        <p:txBody>
          <a:bodyPr/>
          <a:lstStyle/>
          <a:p>
            <a:r>
              <a:rPr kumimoji="1" lang="ja-JP" altLang="en-US"/>
              <a:t>現在主流となっているやシグネチャ型は、攻撃を受けてからパッチを作成します。その間は攻撃を防ぐ手出てはありません</a:t>
            </a:r>
          </a:p>
        </p:txBody>
      </p:sp>
      <p:sp>
        <p:nvSpPr>
          <p:cNvPr id="3" name="テキスト プレースホルダー 2">
            <a:extLst>
              <a:ext uri="{FF2B5EF4-FFF2-40B4-BE49-F238E27FC236}">
                <a16:creationId xmlns:a16="http://schemas.microsoft.com/office/drawing/2014/main" id="{D426E0C2-A32D-4050-8AB1-E8A51EA2F695}"/>
              </a:ext>
            </a:extLst>
          </p:cNvPr>
          <p:cNvSpPr>
            <a:spLocks noGrp="1"/>
          </p:cNvSpPr>
          <p:nvPr>
            <p:ph type="body" sz="quarter" idx="11"/>
          </p:nvPr>
        </p:nvSpPr>
        <p:spPr/>
        <p:txBody>
          <a:bodyPr/>
          <a:lstStyle/>
          <a:p>
            <a:r>
              <a:rPr lang="ja-JP" altLang="en-US"/>
              <a:t>従来型ウイルス対策ソフトの実態</a:t>
            </a:r>
          </a:p>
        </p:txBody>
      </p:sp>
      <p:sp>
        <p:nvSpPr>
          <p:cNvPr id="5" name="テキスト プレースホルダー 4">
            <a:extLst>
              <a:ext uri="{FF2B5EF4-FFF2-40B4-BE49-F238E27FC236}">
                <a16:creationId xmlns:a16="http://schemas.microsoft.com/office/drawing/2014/main" id="{1C4F28DC-2412-4D51-B90D-49C252E5BA40}"/>
              </a:ext>
            </a:extLst>
          </p:cNvPr>
          <p:cNvSpPr>
            <a:spLocks noGrp="1"/>
          </p:cNvSpPr>
          <p:nvPr>
            <p:ph type="body" sz="quarter" idx="13"/>
          </p:nvPr>
        </p:nvSpPr>
        <p:spPr>
          <a:xfrm>
            <a:off x="359197" y="1054907"/>
            <a:ext cx="11505576" cy="452432"/>
          </a:xfrm>
        </p:spPr>
        <p:txBody>
          <a:bodyPr/>
          <a:lstStyle/>
          <a:p>
            <a:r>
              <a:rPr kumimoji="1" lang="ja-JP" altLang="en-US"/>
              <a:t>未知のマルウェアは既存アンチウイルスの検知方式では攻撃を受けてしまう期間が発生</a:t>
            </a:r>
          </a:p>
        </p:txBody>
      </p:sp>
      <p:sp>
        <p:nvSpPr>
          <p:cNvPr id="2" name="タイトル 1"/>
          <p:cNvSpPr>
            <a:spLocks noGrp="1"/>
          </p:cNvSpPr>
          <p:nvPr>
            <p:ph type="title" idx="4294967295"/>
          </p:nvPr>
        </p:nvSpPr>
        <p:spPr>
          <a:xfrm>
            <a:off x="0" y="0"/>
            <a:ext cx="0" cy="0"/>
          </a:xfrm>
        </p:spPr>
        <p:txBody>
          <a:bodyPr/>
          <a:lstStyle/>
          <a:p>
            <a:r>
              <a:rPr kumimoji="1" lang="ja-JP" altLang="en-US"/>
              <a:t>　</a:t>
            </a:r>
          </a:p>
        </p:txBody>
      </p:sp>
      <p:cxnSp>
        <p:nvCxnSpPr>
          <p:cNvPr id="15" name="直線コネクタ 14"/>
          <p:cNvCxnSpPr/>
          <p:nvPr/>
        </p:nvCxnSpPr>
        <p:spPr bwMode="auto">
          <a:xfrm flipH="1">
            <a:off x="1851512" y="5185375"/>
            <a:ext cx="7328138" cy="11304"/>
          </a:xfrm>
          <a:prstGeom prst="line">
            <a:avLst/>
          </a:prstGeom>
          <a:noFill/>
          <a:ln w="19050" cap="flat" cmpd="sng" algn="ctr">
            <a:solidFill>
              <a:schemeClr val="tx1"/>
            </a:solidFill>
            <a:prstDash val="solid"/>
            <a:round/>
            <a:headEnd type="arrow" w="med" len="med"/>
            <a:tailEnd type="none" w="med" len="med"/>
          </a:ln>
          <a:effectLst/>
        </p:spPr>
      </p:cxnSp>
      <p:cxnSp>
        <p:nvCxnSpPr>
          <p:cNvPr id="17" name="直線コネクタ 16"/>
          <p:cNvCxnSpPr/>
          <p:nvPr/>
        </p:nvCxnSpPr>
        <p:spPr bwMode="auto">
          <a:xfrm>
            <a:off x="1758253" y="4114904"/>
            <a:ext cx="177611" cy="0"/>
          </a:xfrm>
          <a:prstGeom prst="line">
            <a:avLst/>
          </a:prstGeom>
          <a:noFill/>
          <a:ln w="19050" cap="flat" cmpd="sng" algn="ctr">
            <a:solidFill>
              <a:schemeClr val="tx1"/>
            </a:solidFill>
            <a:prstDash val="solid"/>
            <a:round/>
            <a:headEnd type="none" w="med" len="med"/>
            <a:tailEnd type="none" w="med" len="med"/>
          </a:ln>
          <a:effectLst/>
        </p:spPr>
      </p:cxnSp>
      <p:sp>
        <p:nvSpPr>
          <p:cNvPr id="20" name="テキスト ボックス 19"/>
          <p:cNvSpPr txBox="1"/>
          <p:nvPr/>
        </p:nvSpPr>
        <p:spPr bwMode="auto">
          <a:xfrm>
            <a:off x="1041783" y="2317923"/>
            <a:ext cx="727358" cy="300617"/>
          </a:xfrm>
          <a:prstGeom prst="rect">
            <a:avLst/>
          </a:prstGeom>
          <a:noFill/>
          <a:ln w="3175" cap="rnd">
            <a:noFill/>
            <a:miter lim="800000"/>
            <a:headEnd/>
            <a:tailEnd/>
          </a:ln>
          <a:effectLst/>
        </p:spPr>
        <p:txBody>
          <a:bodyPr wrap="square" rtlCol="0">
            <a:spAutoFit/>
          </a:bodyPr>
          <a:lstStyle/>
          <a:p>
            <a:pPr algn="r"/>
            <a:r>
              <a:rPr lang="en-US" altLang="ja-JP" sz="1050" kern="0">
                <a:latin typeface="メイリオ" panose="020B0604030504040204" pitchFamily="50" charset="-128"/>
                <a:ea typeface="メイリオ" panose="020B0604030504040204" pitchFamily="50" charset="-128"/>
                <a:cs typeface="メイリオ" panose="020B0604030504040204" pitchFamily="50" charset="-128"/>
              </a:rPr>
              <a:t>100%</a:t>
            </a:r>
            <a:endParaRPr lang="ja-JP" altLang="en-US" sz="1050" ker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bwMode="auto">
          <a:xfrm>
            <a:off x="1031781" y="3971125"/>
            <a:ext cx="737359" cy="300617"/>
          </a:xfrm>
          <a:prstGeom prst="rect">
            <a:avLst/>
          </a:prstGeom>
          <a:noFill/>
          <a:ln w="3175" cap="rnd">
            <a:noFill/>
            <a:miter lim="800000"/>
            <a:headEnd/>
            <a:tailEnd/>
          </a:ln>
          <a:effectLst/>
        </p:spPr>
        <p:txBody>
          <a:bodyPr wrap="square" rtlCol="0">
            <a:spAutoFit/>
          </a:bodyPr>
          <a:lstStyle/>
          <a:p>
            <a:pPr algn="r"/>
            <a:r>
              <a:rPr lang="en-US" altLang="ja-JP" sz="1050" kern="0">
                <a:latin typeface="メイリオ" panose="020B0604030504040204" pitchFamily="50" charset="-128"/>
                <a:ea typeface="メイリオ" panose="020B0604030504040204" pitchFamily="50" charset="-128"/>
                <a:cs typeface="メイリオ" panose="020B0604030504040204" pitchFamily="50" charset="-128"/>
              </a:rPr>
              <a:t> 50%</a:t>
            </a:r>
            <a:endParaRPr lang="ja-JP" altLang="en-US" sz="1050" ker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bwMode="auto">
          <a:xfrm>
            <a:off x="9199123" y="5086885"/>
            <a:ext cx="1172224" cy="261610"/>
          </a:xfrm>
          <a:prstGeom prst="rect">
            <a:avLst/>
          </a:prstGeom>
          <a:noFill/>
          <a:ln w="3175" cap="rnd">
            <a:noFill/>
            <a:miter lim="800000"/>
            <a:headEnd/>
            <a:tailEnd/>
          </a:ln>
          <a:effectLst/>
        </p:spPr>
        <p:txBody>
          <a:bodyPr wrap="square" rtlCol="0">
            <a:spAutoFit/>
          </a:bodyPr>
          <a:lstStyle/>
          <a:p>
            <a:r>
              <a:rPr lang="ja-JP" altLang="en-US" sz="1100" b="1"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時間経過</a:t>
            </a:r>
          </a:p>
        </p:txBody>
      </p:sp>
      <p:cxnSp>
        <p:nvCxnSpPr>
          <p:cNvPr id="32" name="直線コネクタ 31"/>
          <p:cNvCxnSpPr>
            <a:cxnSpLocks/>
          </p:cNvCxnSpPr>
          <p:nvPr/>
        </p:nvCxnSpPr>
        <p:spPr bwMode="auto">
          <a:xfrm rot="5400000">
            <a:off x="3801239" y="5196367"/>
            <a:ext cx="177611" cy="0"/>
          </a:xfrm>
          <a:prstGeom prst="line">
            <a:avLst/>
          </a:prstGeom>
          <a:noFill/>
          <a:ln w="19050" cap="flat" cmpd="sng" algn="ctr">
            <a:solidFill>
              <a:schemeClr val="tx1"/>
            </a:solidFill>
            <a:prstDash val="solid"/>
            <a:round/>
            <a:headEnd type="none" w="med" len="med"/>
            <a:tailEnd type="none" w="med" len="med"/>
          </a:ln>
          <a:effectLst/>
        </p:spPr>
      </p:cxnSp>
      <p:cxnSp>
        <p:nvCxnSpPr>
          <p:cNvPr id="33" name="直線コネクタ 32"/>
          <p:cNvCxnSpPr/>
          <p:nvPr/>
        </p:nvCxnSpPr>
        <p:spPr bwMode="auto">
          <a:xfrm rot="5400000">
            <a:off x="5447851" y="5196367"/>
            <a:ext cx="177611" cy="0"/>
          </a:xfrm>
          <a:prstGeom prst="line">
            <a:avLst/>
          </a:prstGeom>
          <a:noFill/>
          <a:ln w="19050" cap="flat" cmpd="sng" algn="ctr">
            <a:solidFill>
              <a:schemeClr val="tx1"/>
            </a:solidFill>
            <a:prstDash val="solid"/>
            <a:round/>
            <a:headEnd type="none" w="med" len="med"/>
            <a:tailEnd type="none" w="med" len="med"/>
          </a:ln>
          <a:effectLst/>
        </p:spPr>
      </p:cxnSp>
      <p:sp>
        <p:nvSpPr>
          <p:cNvPr id="34" name="テキスト ボックス 33"/>
          <p:cNvSpPr txBox="1"/>
          <p:nvPr/>
        </p:nvSpPr>
        <p:spPr bwMode="auto">
          <a:xfrm>
            <a:off x="2968372" y="5368206"/>
            <a:ext cx="2037702" cy="461665"/>
          </a:xfrm>
          <a:prstGeom prst="rect">
            <a:avLst/>
          </a:prstGeom>
          <a:noFill/>
          <a:ln w="3175" cap="rnd">
            <a:noFill/>
            <a:miter lim="800000"/>
            <a:headEnd/>
            <a:tailEnd/>
          </a:ln>
          <a:effectLst/>
        </p:spPr>
        <p:txBody>
          <a:bodyPr wrap="square" rtlCol="0">
            <a:spAutoFit/>
          </a:bodyPr>
          <a:lstStyle/>
          <a:p>
            <a:pPr algn="ct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マルウェアが</a:t>
            </a:r>
            <a:b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AV</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メーカーに報告される</a:t>
            </a:r>
          </a:p>
        </p:txBody>
      </p:sp>
      <p:sp>
        <p:nvSpPr>
          <p:cNvPr id="35" name="テキスト ボックス 34"/>
          <p:cNvSpPr txBox="1"/>
          <p:nvPr/>
        </p:nvSpPr>
        <p:spPr bwMode="auto">
          <a:xfrm>
            <a:off x="5109544" y="5460539"/>
            <a:ext cx="854223" cy="276999"/>
          </a:xfrm>
          <a:prstGeom prst="rect">
            <a:avLst/>
          </a:prstGeom>
          <a:noFill/>
          <a:ln w="3175" cap="rnd">
            <a:noFill/>
            <a:miter lim="800000"/>
            <a:headEnd/>
            <a:tailEnd/>
          </a:ln>
          <a:effectLst/>
        </p:spPr>
        <p:txBody>
          <a:bodyPr wrap="square" rtlCol="0">
            <a:spAutoFit/>
          </a:bodyPr>
          <a:lstStyle/>
          <a:p>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１週間後</a:t>
            </a:r>
          </a:p>
        </p:txBody>
      </p:sp>
      <p:sp>
        <p:nvSpPr>
          <p:cNvPr id="42" name="テキスト ボックス 41"/>
          <p:cNvSpPr txBox="1"/>
          <p:nvPr/>
        </p:nvSpPr>
        <p:spPr bwMode="auto">
          <a:xfrm>
            <a:off x="1236308" y="5581576"/>
            <a:ext cx="532831" cy="300617"/>
          </a:xfrm>
          <a:prstGeom prst="rect">
            <a:avLst/>
          </a:prstGeom>
          <a:noFill/>
          <a:ln w="3175" cap="rnd">
            <a:noFill/>
            <a:miter lim="800000"/>
            <a:headEnd/>
            <a:tailEnd/>
          </a:ln>
          <a:effectLst/>
        </p:spPr>
        <p:txBody>
          <a:bodyPr wrap="square" rtlCol="0">
            <a:spAutoFit/>
          </a:bodyPr>
          <a:lstStyle/>
          <a:p>
            <a:pPr algn="r"/>
            <a:r>
              <a:rPr lang="en-US" altLang="ja-JP" sz="1050" kern="0">
                <a:latin typeface="メイリオ" panose="020B0604030504040204" pitchFamily="50" charset="-128"/>
                <a:ea typeface="メイリオ" panose="020B0604030504040204" pitchFamily="50" charset="-128"/>
                <a:cs typeface="メイリオ" panose="020B0604030504040204" pitchFamily="50" charset="-128"/>
              </a:rPr>
              <a:t> 0%</a:t>
            </a:r>
            <a:endParaRPr lang="ja-JP" altLang="en-US" sz="1050" ker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4" name="直線コネクタ 43"/>
          <p:cNvCxnSpPr/>
          <p:nvPr/>
        </p:nvCxnSpPr>
        <p:spPr bwMode="auto">
          <a:xfrm rot="5400000">
            <a:off x="8412831" y="5196368"/>
            <a:ext cx="177611" cy="0"/>
          </a:xfrm>
          <a:prstGeom prst="line">
            <a:avLst/>
          </a:prstGeom>
          <a:noFill/>
          <a:ln w="19050" cap="flat" cmpd="sng" algn="ctr">
            <a:solidFill>
              <a:schemeClr val="tx1"/>
            </a:solidFill>
            <a:prstDash val="solid"/>
            <a:round/>
            <a:headEnd type="none" w="med" len="med"/>
            <a:tailEnd type="none" w="med" len="med"/>
          </a:ln>
          <a:effectLst/>
        </p:spPr>
      </p:cxnSp>
      <p:sp>
        <p:nvSpPr>
          <p:cNvPr id="45" name="テキスト ボックス 44"/>
          <p:cNvSpPr txBox="1"/>
          <p:nvPr/>
        </p:nvSpPr>
        <p:spPr bwMode="auto">
          <a:xfrm>
            <a:off x="8074978" y="5460539"/>
            <a:ext cx="854223" cy="276999"/>
          </a:xfrm>
          <a:prstGeom prst="rect">
            <a:avLst/>
          </a:prstGeom>
          <a:noFill/>
          <a:ln w="3175" cap="rnd">
            <a:noFill/>
            <a:miter lim="800000"/>
            <a:headEnd/>
            <a:tailEnd/>
          </a:ln>
          <a:effectLst/>
        </p:spPr>
        <p:txBody>
          <a:bodyPr wrap="square" rtlCol="0">
            <a:spAutoFit/>
          </a:bodyPr>
          <a:lstStyle/>
          <a:p>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数ヶ月後</a:t>
            </a:r>
          </a:p>
        </p:txBody>
      </p:sp>
      <p:cxnSp>
        <p:nvCxnSpPr>
          <p:cNvPr id="47" name="直線コネクタ 46"/>
          <p:cNvCxnSpPr/>
          <p:nvPr/>
        </p:nvCxnSpPr>
        <p:spPr bwMode="auto">
          <a:xfrm rot="5400000">
            <a:off x="2308142" y="5196367"/>
            <a:ext cx="177611" cy="0"/>
          </a:xfrm>
          <a:prstGeom prst="line">
            <a:avLst/>
          </a:prstGeom>
          <a:noFill/>
          <a:ln w="19050" cap="flat" cmpd="sng" algn="ctr">
            <a:solidFill>
              <a:schemeClr val="tx1"/>
            </a:solidFill>
            <a:prstDash val="solid"/>
            <a:round/>
            <a:headEnd type="none" w="med" len="med"/>
            <a:tailEnd type="none" w="med" len="med"/>
          </a:ln>
          <a:effectLst/>
        </p:spPr>
      </p:cxnSp>
      <p:sp>
        <p:nvSpPr>
          <p:cNvPr id="48" name="テキスト ボックス 47"/>
          <p:cNvSpPr txBox="1"/>
          <p:nvPr/>
        </p:nvSpPr>
        <p:spPr bwMode="auto">
          <a:xfrm>
            <a:off x="1673198" y="5368206"/>
            <a:ext cx="1447498" cy="461665"/>
          </a:xfrm>
          <a:prstGeom prst="rect">
            <a:avLst/>
          </a:prstGeom>
          <a:noFill/>
          <a:ln w="3175" cap="rnd">
            <a:noFill/>
            <a:miter lim="800000"/>
            <a:headEnd/>
            <a:tailEnd/>
          </a:ln>
          <a:effectLst/>
        </p:spPr>
        <p:txBody>
          <a:bodyPr wrap="square" rtlCol="0">
            <a:spAutoFit/>
          </a:bodyPr>
          <a:lstStyle/>
          <a:p>
            <a:pPr algn="ct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マルウェアが</a:t>
            </a:r>
            <a:b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作成される</a:t>
            </a:r>
          </a:p>
        </p:txBody>
      </p:sp>
      <p:sp>
        <p:nvSpPr>
          <p:cNvPr id="52" name="角丸四角形 51"/>
          <p:cNvSpPr/>
          <p:nvPr/>
        </p:nvSpPr>
        <p:spPr>
          <a:xfrm>
            <a:off x="2419717" y="2582493"/>
            <a:ext cx="2972778" cy="2470407"/>
          </a:xfrm>
          <a:prstGeom prst="roundRect">
            <a:avLst>
              <a:gd name="adj" fmla="val 6689"/>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実際に</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攻撃される期間</a:t>
            </a:r>
          </a:p>
        </p:txBody>
      </p:sp>
      <p:sp>
        <p:nvSpPr>
          <p:cNvPr id="54" name="角丸四角形 53"/>
          <p:cNvSpPr/>
          <p:nvPr/>
        </p:nvSpPr>
        <p:spPr>
          <a:xfrm>
            <a:off x="5528861" y="2582494"/>
            <a:ext cx="2972776" cy="2470408"/>
          </a:xfrm>
          <a:prstGeom prst="roundRect">
            <a:avLst>
              <a:gd name="adj" fmla="val 9779"/>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アンチウイルス</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メーカーが</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公表する検知率の</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計測期間</a:t>
            </a:r>
            <a:endParaRPr lang="en-US" altLang="ja-JP" sz="11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コネクタ 18"/>
          <p:cNvCxnSpPr/>
          <p:nvPr/>
        </p:nvCxnSpPr>
        <p:spPr bwMode="auto">
          <a:xfrm>
            <a:off x="1758253" y="2452596"/>
            <a:ext cx="177611" cy="0"/>
          </a:xfrm>
          <a:prstGeom prst="line">
            <a:avLst/>
          </a:prstGeom>
          <a:noFill/>
          <a:ln w="19050" cap="flat" cmpd="sng" algn="ctr">
            <a:solidFill>
              <a:schemeClr val="tx1"/>
            </a:solidFill>
            <a:prstDash val="solid"/>
            <a:round/>
            <a:headEnd type="none" w="med" len="med"/>
            <a:tailEnd type="none" w="med" len="med"/>
          </a:ln>
          <a:effectLst/>
        </p:spPr>
      </p:cxnSp>
      <p:sp>
        <p:nvSpPr>
          <p:cNvPr id="49" name="テキスト ボックス 48"/>
          <p:cNvSpPr txBox="1"/>
          <p:nvPr/>
        </p:nvSpPr>
        <p:spPr bwMode="auto">
          <a:xfrm>
            <a:off x="780433" y="2074127"/>
            <a:ext cx="2037532" cy="246221"/>
          </a:xfrm>
          <a:prstGeom prst="rect">
            <a:avLst/>
          </a:prstGeom>
          <a:noFill/>
          <a:ln w="3175" cap="rnd">
            <a:noFill/>
            <a:miter lim="800000"/>
            <a:headEnd/>
            <a:tailEnd/>
          </a:ln>
          <a:effectLst/>
        </p:spPr>
        <p:txBody>
          <a:bodyPr wrap="square" rtlCol="0">
            <a:spAutoFit/>
          </a:bodyPr>
          <a:lstStyle/>
          <a:p>
            <a:r>
              <a:rPr lang="ja-JP" altLang="en-US" sz="1000" b="1"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マルウェア検知率</a:t>
            </a:r>
          </a:p>
        </p:txBody>
      </p:sp>
      <p:cxnSp>
        <p:nvCxnSpPr>
          <p:cNvPr id="29" name="直線コネクタ 28"/>
          <p:cNvCxnSpPr>
            <a:cxnSpLocks/>
          </p:cNvCxnSpPr>
          <p:nvPr/>
        </p:nvCxnSpPr>
        <p:spPr bwMode="auto">
          <a:xfrm>
            <a:off x="1851497" y="2449653"/>
            <a:ext cx="0" cy="2747026"/>
          </a:xfrm>
          <a:prstGeom prst="line">
            <a:avLst/>
          </a:prstGeom>
          <a:noFill/>
          <a:ln w="19050" cap="flat" cmpd="sng" algn="ctr">
            <a:solidFill>
              <a:schemeClr val="tx1"/>
            </a:solidFill>
            <a:prstDash val="solid"/>
            <a:round/>
            <a:headEnd type="none" w="med" len="med"/>
            <a:tailEnd type="none" w="med" len="med"/>
          </a:ln>
          <a:effectLst/>
        </p:spPr>
      </p:cxnSp>
      <p:sp>
        <p:nvSpPr>
          <p:cNvPr id="51" name="フリーフォーム 49">
            <a:extLst>
              <a:ext uri="{FF2B5EF4-FFF2-40B4-BE49-F238E27FC236}">
                <a16:creationId xmlns:a16="http://schemas.microsoft.com/office/drawing/2014/main" id="{B3658F5F-360D-4E54-8B2E-DF5FC049EE89}"/>
              </a:ext>
            </a:extLst>
          </p:cNvPr>
          <p:cNvSpPr/>
          <p:nvPr/>
        </p:nvSpPr>
        <p:spPr>
          <a:xfrm>
            <a:off x="1865216" y="2477246"/>
            <a:ext cx="7466902" cy="2651340"/>
          </a:xfrm>
          <a:custGeom>
            <a:avLst/>
            <a:gdLst>
              <a:gd name="connsiteX0" fmla="*/ 0 w 8211844"/>
              <a:gd name="connsiteY0" fmla="*/ 2505879 h 2518587"/>
              <a:gd name="connsiteX1" fmla="*/ 621437 w 8211844"/>
              <a:gd name="connsiteY1" fmla="*/ 2505879 h 2518587"/>
              <a:gd name="connsiteX2" fmla="*/ 1811044 w 8211844"/>
              <a:gd name="connsiteY2" fmla="*/ 2514756 h 2518587"/>
              <a:gd name="connsiteX3" fmla="*/ 2157273 w 8211844"/>
              <a:gd name="connsiteY3" fmla="*/ 2434857 h 2518587"/>
              <a:gd name="connsiteX4" fmla="*/ 2370337 w 8211844"/>
              <a:gd name="connsiteY4" fmla="*/ 2266181 h 2518587"/>
              <a:gd name="connsiteX5" fmla="*/ 2752077 w 8211844"/>
              <a:gd name="connsiteY5" fmla="*/ 1591479 h 2518587"/>
              <a:gd name="connsiteX6" fmla="*/ 3080551 w 8211844"/>
              <a:gd name="connsiteY6" fmla="*/ 384115 h 2518587"/>
              <a:gd name="connsiteX7" fmla="*/ 3320248 w 8211844"/>
              <a:gd name="connsiteY7" fmla="*/ 91152 h 2518587"/>
              <a:gd name="connsiteX8" fmla="*/ 3790765 w 8211844"/>
              <a:gd name="connsiteY8" fmla="*/ 29009 h 2518587"/>
              <a:gd name="connsiteX9" fmla="*/ 4944862 w 8211844"/>
              <a:gd name="connsiteY9" fmla="*/ 11253 h 2518587"/>
              <a:gd name="connsiteX10" fmla="*/ 5921405 w 8211844"/>
              <a:gd name="connsiteY10" fmla="*/ 2376 h 2518587"/>
              <a:gd name="connsiteX11" fmla="*/ 6631619 w 8211844"/>
              <a:gd name="connsiteY11" fmla="*/ 55642 h 2518587"/>
              <a:gd name="connsiteX12" fmla="*/ 7253056 w 8211844"/>
              <a:gd name="connsiteY12" fmla="*/ 455137 h 2518587"/>
              <a:gd name="connsiteX13" fmla="*/ 8034291 w 8211844"/>
              <a:gd name="connsiteY13" fmla="*/ 1138717 h 2518587"/>
              <a:gd name="connsiteX14" fmla="*/ 8211844 w 8211844"/>
              <a:gd name="connsiteY14" fmla="*/ 1316271 h 2518587"/>
              <a:gd name="connsiteX0" fmla="*/ 0 w 8211844"/>
              <a:gd name="connsiteY0" fmla="*/ 2505879 h 2518587"/>
              <a:gd name="connsiteX1" fmla="*/ 621437 w 8211844"/>
              <a:gd name="connsiteY1" fmla="*/ 2505879 h 2518587"/>
              <a:gd name="connsiteX2" fmla="*/ 1811044 w 8211844"/>
              <a:gd name="connsiteY2" fmla="*/ 2514756 h 2518587"/>
              <a:gd name="connsiteX3" fmla="*/ 2157273 w 8211844"/>
              <a:gd name="connsiteY3" fmla="*/ 2434857 h 2518587"/>
              <a:gd name="connsiteX4" fmla="*/ 2370337 w 8211844"/>
              <a:gd name="connsiteY4" fmla="*/ 2266181 h 2518587"/>
              <a:gd name="connsiteX5" fmla="*/ 2907519 w 8211844"/>
              <a:gd name="connsiteY5" fmla="*/ 1184677 h 2518587"/>
              <a:gd name="connsiteX6" fmla="*/ 3080551 w 8211844"/>
              <a:gd name="connsiteY6" fmla="*/ 384115 h 2518587"/>
              <a:gd name="connsiteX7" fmla="*/ 3320248 w 8211844"/>
              <a:gd name="connsiteY7" fmla="*/ 91152 h 2518587"/>
              <a:gd name="connsiteX8" fmla="*/ 3790765 w 8211844"/>
              <a:gd name="connsiteY8" fmla="*/ 29009 h 2518587"/>
              <a:gd name="connsiteX9" fmla="*/ 4944862 w 8211844"/>
              <a:gd name="connsiteY9" fmla="*/ 11253 h 2518587"/>
              <a:gd name="connsiteX10" fmla="*/ 5921405 w 8211844"/>
              <a:gd name="connsiteY10" fmla="*/ 2376 h 2518587"/>
              <a:gd name="connsiteX11" fmla="*/ 6631619 w 8211844"/>
              <a:gd name="connsiteY11" fmla="*/ 55642 h 2518587"/>
              <a:gd name="connsiteX12" fmla="*/ 7253056 w 8211844"/>
              <a:gd name="connsiteY12" fmla="*/ 455137 h 2518587"/>
              <a:gd name="connsiteX13" fmla="*/ 8034291 w 8211844"/>
              <a:gd name="connsiteY13" fmla="*/ 1138717 h 2518587"/>
              <a:gd name="connsiteX14" fmla="*/ 8211844 w 8211844"/>
              <a:gd name="connsiteY14" fmla="*/ 1316271 h 2518587"/>
              <a:gd name="connsiteX0" fmla="*/ 0 w 8211844"/>
              <a:gd name="connsiteY0" fmla="*/ 2505879 h 2518587"/>
              <a:gd name="connsiteX1" fmla="*/ 621437 w 8211844"/>
              <a:gd name="connsiteY1" fmla="*/ 2505879 h 2518587"/>
              <a:gd name="connsiteX2" fmla="*/ 1811044 w 8211844"/>
              <a:gd name="connsiteY2" fmla="*/ 2514756 h 2518587"/>
              <a:gd name="connsiteX3" fmla="*/ 2157273 w 8211844"/>
              <a:gd name="connsiteY3" fmla="*/ 2434857 h 2518587"/>
              <a:gd name="connsiteX4" fmla="*/ 2370337 w 8211844"/>
              <a:gd name="connsiteY4" fmla="*/ 2266181 h 2518587"/>
              <a:gd name="connsiteX5" fmla="*/ 3080551 w 8211844"/>
              <a:gd name="connsiteY5" fmla="*/ 384115 h 2518587"/>
              <a:gd name="connsiteX6" fmla="*/ 3320248 w 8211844"/>
              <a:gd name="connsiteY6" fmla="*/ 91152 h 2518587"/>
              <a:gd name="connsiteX7" fmla="*/ 3790765 w 8211844"/>
              <a:gd name="connsiteY7" fmla="*/ 29009 h 2518587"/>
              <a:gd name="connsiteX8" fmla="*/ 4944862 w 8211844"/>
              <a:gd name="connsiteY8" fmla="*/ 11253 h 2518587"/>
              <a:gd name="connsiteX9" fmla="*/ 5921405 w 8211844"/>
              <a:gd name="connsiteY9" fmla="*/ 2376 h 2518587"/>
              <a:gd name="connsiteX10" fmla="*/ 6631619 w 8211844"/>
              <a:gd name="connsiteY10" fmla="*/ 55642 h 2518587"/>
              <a:gd name="connsiteX11" fmla="*/ 7253056 w 8211844"/>
              <a:gd name="connsiteY11" fmla="*/ 455137 h 2518587"/>
              <a:gd name="connsiteX12" fmla="*/ 8034291 w 8211844"/>
              <a:gd name="connsiteY12" fmla="*/ 1138717 h 2518587"/>
              <a:gd name="connsiteX13" fmla="*/ 8211844 w 8211844"/>
              <a:gd name="connsiteY13" fmla="*/ 1316271 h 2518587"/>
              <a:gd name="connsiteX0" fmla="*/ 0 w 8211844"/>
              <a:gd name="connsiteY0" fmla="*/ 2505879 h 2530739"/>
              <a:gd name="connsiteX1" fmla="*/ 621437 w 8211844"/>
              <a:gd name="connsiteY1" fmla="*/ 2505879 h 2530739"/>
              <a:gd name="connsiteX2" fmla="*/ 1811044 w 8211844"/>
              <a:gd name="connsiteY2" fmla="*/ 2514756 h 2530739"/>
              <a:gd name="connsiteX3" fmla="*/ 2370337 w 8211844"/>
              <a:gd name="connsiteY3" fmla="*/ 2266181 h 2530739"/>
              <a:gd name="connsiteX4" fmla="*/ 3080551 w 8211844"/>
              <a:gd name="connsiteY4" fmla="*/ 384115 h 2530739"/>
              <a:gd name="connsiteX5" fmla="*/ 3320248 w 8211844"/>
              <a:gd name="connsiteY5" fmla="*/ 91152 h 2530739"/>
              <a:gd name="connsiteX6" fmla="*/ 3790765 w 8211844"/>
              <a:gd name="connsiteY6" fmla="*/ 29009 h 2530739"/>
              <a:gd name="connsiteX7" fmla="*/ 4944862 w 8211844"/>
              <a:gd name="connsiteY7" fmla="*/ 11253 h 2530739"/>
              <a:gd name="connsiteX8" fmla="*/ 5921405 w 8211844"/>
              <a:gd name="connsiteY8" fmla="*/ 2376 h 2530739"/>
              <a:gd name="connsiteX9" fmla="*/ 6631619 w 8211844"/>
              <a:gd name="connsiteY9" fmla="*/ 55642 h 2530739"/>
              <a:gd name="connsiteX10" fmla="*/ 7253056 w 8211844"/>
              <a:gd name="connsiteY10" fmla="*/ 455137 h 2530739"/>
              <a:gd name="connsiteX11" fmla="*/ 8034291 w 8211844"/>
              <a:gd name="connsiteY11" fmla="*/ 1138717 h 2530739"/>
              <a:gd name="connsiteX12" fmla="*/ 8211844 w 8211844"/>
              <a:gd name="connsiteY12" fmla="*/ 1316271 h 2530739"/>
              <a:gd name="connsiteX0" fmla="*/ 0 w 8211844"/>
              <a:gd name="connsiteY0" fmla="*/ 2505879 h 2578810"/>
              <a:gd name="connsiteX1" fmla="*/ 621437 w 8211844"/>
              <a:gd name="connsiteY1" fmla="*/ 2505879 h 2578810"/>
              <a:gd name="connsiteX2" fmla="*/ 1811044 w 8211844"/>
              <a:gd name="connsiteY2" fmla="*/ 2514756 h 2578810"/>
              <a:gd name="connsiteX3" fmla="*/ 3001817 w 8211844"/>
              <a:gd name="connsiteY3" fmla="*/ 1615298 h 2578810"/>
              <a:gd name="connsiteX4" fmla="*/ 3080551 w 8211844"/>
              <a:gd name="connsiteY4" fmla="*/ 384115 h 2578810"/>
              <a:gd name="connsiteX5" fmla="*/ 3320248 w 8211844"/>
              <a:gd name="connsiteY5" fmla="*/ 91152 h 2578810"/>
              <a:gd name="connsiteX6" fmla="*/ 3790765 w 8211844"/>
              <a:gd name="connsiteY6" fmla="*/ 29009 h 2578810"/>
              <a:gd name="connsiteX7" fmla="*/ 4944862 w 8211844"/>
              <a:gd name="connsiteY7" fmla="*/ 11253 h 2578810"/>
              <a:gd name="connsiteX8" fmla="*/ 5921405 w 8211844"/>
              <a:gd name="connsiteY8" fmla="*/ 2376 h 2578810"/>
              <a:gd name="connsiteX9" fmla="*/ 6631619 w 8211844"/>
              <a:gd name="connsiteY9" fmla="*/ 55642 h 2578810"/>
              <a:gd name="connsiteX10" fmla="*/ 7253056 w 8211844"/>
              <a:gd name="connsiteY10" fmla="*/ 455137 h 2578810"/>
              <a:gd name="connsiteX11" fmla="*/ 8034291 w 8211844"/>
              <a:gd name="connsiteY11" fmla="*/ 1138717 h 2578810"/>
              <a:gd name="connsiteX12" fmla="*/ 8211844 w 8211844"/>
              <a:gd name="connsiteY12" fmla="*/ 1316271 h 2578810"/>
              <a:gd name="connsiteX0" fmla="*/ 0 w 8211844"/>
              <a:gd name="connsiteY0" fmla="*/ 2547121 h 2620052"/>
              <a:gd name="connsiteX1" fmla="*/ 621437 w 8211844"/>
              <a:gd name="connsiteY1" fmla="*/ 2547121 h 2620052"/>
              <a:gd name="connsiteX2" fmla="*/ 1811044 w 8211844"/>
              <a:gd name="connsiteY2" fmla="*/ 2555998 h 2620052"/>
              <a:gd name="connsiteX3" fmla="*/ 3001817 w 8211844"/>
              <a:gd name="connsiteY3" fmla="*/ 1656540 h 2620052"/>
              <a:gd name="connsiteX4" fmla="*/ 3320248 w 8211844"/>
              <a:gd name="connsiteY4" fmla="*/ 132394 h 2620052"/>
              <a:gd name="connsiteX5" fmla="*/ 3790765 w 8211844"/>
              <a:gd name="connsiteY5" fmla="*/ 70251 h 2620052"/>
              <a:gd name="connsiteX6" fmla="*/ 4944862 w 8211844"/>
              <a:gd name="connsiteY6" fmla="*/ 52495 h 2620052"/>
              <a:gd name="connsiteX7" fmla="*/ 5921405 w 8211844"/>
              <a:gd name="connsiteY7" fmla="*/ 43618 h 2620052"/>
              <a:gd name="connsiteX8" fmla="*/ 6631619 w 8211844"/>
              <a:gd name="connsiteY8" fmla="*/ 96884 h 2620052"/>
              <a:gd name="connsiteX9" fmla="*/ 7253056 w 8211844"/>
              <a:gd name="connsiteY9" fmla="*/ 496379 h 2620052"/>
              <a:gd name="connsiteX10" fmla="*/ 8034291 w 8211844"/>
              <a:gd name="connsiteY10" fmla="*/ 1179959 h 2620052"/>
              <a:gd name="connsiteX11" fmla="*/ 8211844 w 8211844"/>
              <a:gd name="connsiteY11" fmla="*/ 1357513 h 2620052"/>
              <a:gd name="connsiteX0" fmla="*/ 0 w 8211844"/>
              <a:gd name="connsiteY0" fmla="*/ 2505880 h 2578811"/>
              <a:gd name="connsiteX1" fmla="*/ 621437 w 8211844"/>
              <a:gd name="connsiteY1" fmla="*/ 2505880 h 2578811"/>
              <a:gd name="connsiteX2" fmla="*/ 1811044 w 8211844"/>
              <a:gd name="connsiteY2" fmla="*/ 2514757 h 2578811"/>
              <a:gd name="connsiteX3" fmla="*/ 3001817 w 8211844"/>
              <a:gd name="connsiteY3" fmla="*/ 1615299 h 2578811"/>
              <a:gd name="connsiteX4" fmla="*/ 3790765 w 8211844"/>
              <a:gd name="connsiteY4" fmla="*/ 29010 h 2578811"/>
              <a:gd name="connsiteX5" fmla="*/ 4944862 w 8211844"/>
              <a:gd name="connsiteY5" fmla="*/ 11254 h 2578811"/>
              <a:gd name="connsiteX6" fmla="*/ 5921405 w 8211844"/>
              <a:gd name="connsiteY6" fmla="*/ 2377 h 2578811"/>
              <a:gd name="connsiteX7" fmla="*/ 6631619 w 8211844"/>
              <a:gd name="connsiteY7" fmla="*/ 55643 h 2578811"/>
              <a:gd name="connsiteX8" fmla="*/ 7253056 w 8211844"/>
              <a:gd name="connsiteY8" fmla="*/ 455138 h 2578811"/>
              <a:gd name="connsiteX9" fmla="*/ 8034291 w 8211844"/>
              <a:gd name="connsiteY9" fmla="*/ 1138718 h 2578811"/>
              <a:gd name="connsiteX10" fmla="*/ 8211844 w 8211844"/>
              <a:gd name="connsiteY10" fmla="*/ 1316272 h 2578811"/>
              <a:gd name="connsiteX0" fmla="*/ 0 w 8211844"/>
              <a:gd name="connsiteY0" fmla="*/ 2505880 h 2519492"/>
              <a:gd name="connsiteX1" fmla="*/ 621437 w 8211844"/>
              <a:gd name="connsiteY1" fmla="*/ 2505880 h 2519492"/>
              <a:gd name="connsiteX2" fmla="*/ 2393948 w 8211844"/>
              <a:gd name="connsiteY2" fmla="*/ 2419837 h 2519492"/>
              <a:gd name="connsiteX3" fmla="*/ 3001817 w 8211844"/>
              <a:gd name="connsiteY3" fmla="*/ 1615299 h 2519492"/>
              <a:gd name="connsiteX4" fmla="*/ 3790765 w 8211844"/>
              <a:gd name="connsiteY4" fmla="*/ 29010 h 2519492"/>
              <a:gd name="connsiteX5" fmla="*/ 4944862 w 8211844"/>
              <a:gd name="connsiteY5" fmla="*/ 11254 h 2519492"/>
              <a:gd name="connsiteX6" fmla="*/ 5921405 w 8211844"/>
              <a:gd name="connsiteY6" fmla="*/ 2377 h 2519492"/>
              <a:gd name="connsiteX7" fmla="*/ 6631619 w 8211844"/>
              <a:gd name="connsiteY7" fmla="*/ 55643 h 2519492"/>
              <a:gd name="connsiteX8" fmla="*/ 7253056 w 8211844"/>
              <a:gd name="connsiteY8" fmla="*/ 455138 h 2519492"/>
              <a:gd name="connsiteX9" fmla="*/ 8034291 w 8211844"/>
              <a:gd name="connsiteY9" fmla="*/ 1138718 h 2519492"/>
              <a:gd name="connsiteX10" fmla="*/ 8211844 w 8211844"/>
              <a:gd name="connsiteY10" fmla="*/ 1316272 h 2519492"/>
              <a:gd name="connsiteX0" fmla="*/ 0 w 8211844"/>
              <a:gd name="connsiteY0" fmla="*/ 2505880 h 2528418"/>
              <a:gd name="connsiteX1" fmla="*/ 1495793 w 8211844"/>
              <a:gd name="connsiteY1" fmla="*/ 2519440 h 2528418"/>
              <a:gd name="connsiteX2" fmla="*/ 2393948 w 8211844"/>
              <a:gd name="connsiteY2" fmla="*/ 2419837 h 2528418"/>
              <a:gd name="connsiteX3" fmla="*/ 3001817 w 8211844"/>
              <a:gd name="connsiteY3" fmla="*/ 1615299 h 2528418"/>
              <a:gd name="connsiteX4" fmla="*/ 3790765 w 8211844"/>
              <a:gd name="connsiteY4" fmla="*/ 29010 h 2528418"/>
              <a:gd name="connsiteX5" fmla="*/ 4944862 w 8211844"/>
              <a:gd name="connsiteY5" fmla="*/ 11254 h 2528418"/>
              <a:gd name="connsiteX6" fmla="*/ 5921405 w 8211844"/>
              <a:gd name="connsiteY6" fmla="*/ 2377 h 2528418"/>
              <a:gd name="connsiteX7" fmla="*/ 6631619 w 8211844"/>
              <a:gd name="connsiteY7" fmla="*/ 55643 h 2528418"/>
              <a:gd name="connsiteX8" fmla="*/ 7253056 w 8211844"/>
              <a:gd name="connsiteY8" fmla="*/ 455138 h 2528418"/>
              <a:gd name="connsiteX9" fmla="*/ 8034291 w 8211844"/>
              <a:gd name="connsiteY9" fmla="*/ 1138718 h 2528418"/>
              <a:gd name="connsiteX10" fmla="*/ 8211844 w 8211844"/>
              <a:gd name="connsiteY10" fmla="*/ 1316272 h 2528418"/>
              <a:gd name="connsiteX0" fmla="*/ 0 w 8211844"/>
              <a:gd name="connsiteY0" fmla="*/ 2505880 h 2519819"/>
              <a:gd name="connsiteX1" fmla="*/ 1495793 w 8211844"/>
              <a:gd name="connsiteY1" fmla="*/ 2519440 h 2519819"/>
              <a:gd name="connsiteX2" fmla="*/ 2393948 w 8211844"/>
              <a:gd name="connsiteY2" fmla="*/ 2419837 h 2519819"/>
              <a:gd name="connsiteX3" fmla="*/ 3001817 w 8211844"/>
              <a:gd name="connsiteY3" fmla="*/ 1615299 h 2519819"/>
              <a:gd name="connsiteX4" fmla="*/ 3790765 w 8211844"/>
              <a:gd name="connsiteY4" fmla="*/ 29010 h 2519819"/>
              <a:gd name="connsiteX5" fmla="*/ 4944862 w 8211844"/>
              <a:gd name="connsiteY5" fmla="*/ 11254 h 2519819"/>
              <a:gd name="connsiteX6" fmla="*/ 5921405 w 8211844"/>
              <a:gd name="connsiteY6" fmla="*/ 2377 h 2519819"/>
              <a:gd name="connsiteX7" fmla="*/ 6631619 w 8211844"/>
              <a:gd name="connsiteY7" fmla="*/ 55643 h 2519819"/>
              <a:gd name="connsiteX8" fmla="*/ 7253056 w 8211844"/>
              <a:gd name="connsiteY8" fmla="*/ 455138 h 2519819"/>
              <a:gd name="connsiteX9" fmla="*/ 8034291 w 8211844"/>
              <a:gd name="connsiteY9" fmla="*/ 1138718 h 2519819"/>
              <a:gd name="connsiteX10" fmla="*/ 8211844 w 8211844"/>
              <a:gd name="connsiteY10" fmla="*/ 1316272 h 2519819"/>
              <a:gd name="connsiteX0" fmla="*/ 0 w 8211844"/>
              <a:gd name="connsiteY0" fmla="*/ 2505880 h 2519819"/>
              <a:gd name="connsiteX1" fmla="*/ 1495793 w 8211844"/>
              <a:gd name="connsiteY1" fmla="*/ 2519440 h 2519819"/>
              <a:gd name="connsiteX2" fmla="*/ 2393948 w 8211844"/>
              <a:gd name="connsiteY2" fmla="*/ 2419837 h 2519819"/>
              <a:gd name="connsiteX3" fmla="*/ 3001817 w 8211844"/>
              <a:gd name="connsiteY3" fmla="*/ 1615299 h 2519819"/>
              <a:gd name="connsiteX4" fmla="*/ 3921532 w 8211844"/>
              <a:gd name="connsiteY4" fmla="*/ 29010 h 2519819"/>
              <a:gd name="connsiteX5" fmla="*/ 4944862 w 8211844"/>
              <a:gd name="connsiteY5" fmla="*/ 11254 h 2519819"/>
              <a:gd name="connsiteX6" fmla="*/ 5921405 w 8211844"/>
              <a:gd name="connsiteY6" fmla="*/ 2377 h 2519819"/>
              <a:gd name="connsiteX7" fmla="*/ 6631619 w 8211844"/>
              <a:gd name="connsiteY7" fmla="*/ 55643 h 2519819"/>
              <a:gd name="connsiteX8" fmla="*/ 7253056 w 8211844"/>
              <a:gd name="connsiteY8" fmla="*/ 455138 h 2519819"/>
              <a:gd name="connsiteX9" fmla="*/ 8034291 w 8211844"/>
              <a:gd name="connsiteY9" fmla="*/ 1138718 h 2519819"/>
              <a:gd name="connsiteX10" fmla="*/ 8211844 w 8211844"/>
              <a:gd name="connsiteY10" fmla="*/ 1316272 h 2519819"/>
              <a:gd name="connsiteX0" fmla="*/ 0 w 8211844"/>
              <a:gd name="connsiteY0" fmla="*/ 2505880 h 2519819"/>
              <a:gd name="connsiteX1" fmla="*/ 1495793 w 8211844"/>
              <a:gd name="connsiteY1" fmla="*/ 2519440 h 2519819"/>
              <a:gd name="connsiteX2" fmla="*/ 2393948 w 8211844"/>
              <a:gd name="connsiteY2" fmla="*/ 2419837 h 2519819"/>
              <a:gd name="connsiteX3" fmla="*/ 3001817 w 8211844"/>
              <a:gd name="connsiteY3" fmla="*/ 1615299 h 2519819"/>
              <a:gd name="connsiteX4" fmla="*/ 3921532 w 8211844"/>
              <a:gd name="connsiteY4" fmla="*/ 29010 h 2519819"/>
              <a:gd name="connsiteX5" fmla="*/ 4944862 w 8211844"/>
              <a:gd name="connsiteY5" fmla="*/ 11254 h 2519819"/>
              <a:gd name="connsiteX6" fmla="*/ 5921405 w 8211844"/>
              <a:gd name="connsiteY6" fmla="*/ 2377 h 2519819"/>
              <a:gd name="connsiteX7" fmla="*/ 6631619 w 8211844"/>
              <a:gd name="connsiteY7" fmla="*/ 55643 h 2519819"/>
              <a:gd name="connsiteX8" fmla="*/ 7253056 w 8211844"/>
              <a:gd name="connsiteY8" fmla="*/ 455138 h 2519819"/>
              <a:gd name="connsiteX9" fmla="*/ 8034291 w 8211844"/>
              <a:gd name="connsiteY9" fmla="*/ 1138718 h 2519819"/>
              <a:gd name="connsiteX10" fmla="*/ 8211844 w 8211844"/>
              <a:gd name="connsiteY10" fmla="*/ 1316272 h 2519819"/>
              <a:gd name="connsiteX0" fmla="*/ 0 w 8211844"/>
              <a:gd name="connsiteY0" fmla="*/ 2498664 h 2512603"/>
              <a:gd name="connsiteX1" fmla="*/ 1495793 w 8211844"/>
              <a:gd name="connsiteY1" fmla="*/ 2512224 h 2512603"/>
              <a:gd name="connsiteX2" fmla="*/ 2393948 w 8211844"/>
              <a:gd name="connsiteY2" fmla="*/ 2412621 h 2512603"/>
              <a:gd name="connsiteX3" fmla="*/ 3001817 w 8211844"/>
              <a:gd name="connsiteY3" fmla="*/ 1608083 h 2512603"/>
              <a:gd name="connsiteX4" fmla="*/ 3921532 w 8211844"/>
              <a:gd name="connsiteY4" fmla="*/ 21794 h 2512603"/>
              <a:gd name="connsiteX5" fmla="*/ 4944862 w 8211844"/>
              <a:gd name="connsiteY5" fmla="*/ 4038 h 2512603"/>
              <a:gd name="connsiteX6" fmla="*/ 6631619 w 8211844"/>
              <a:gd name="connsiteY6" fmla="*/ 48427 h 2512603"/>
              <a:gd name="connsiteX7" fmla="*/ 7253056 w 8211844"/>
              <a:gd name="connsiteY7" fmla="*/ 447922 h 2512603"/>
              <a:gd name="connsiteX8" fmla="*/ 8034291 w 8211844"/>
              <a:gd name="connsiteY8" fmla="*/ 1131502 h 2512603"/>
              <a:gd name="connsiteX9" fmla="*/ 8211844 w 8211844"/>
              <a:gd name="connsiteY9" fmla="*/ 1309056 h 2512603"/>
              <a:gd name="connsiteX0" fmla="*/ 0 w 8211844"/>
              <a:gd name="connsiteY0" fmla="*/ 2514329 h 2528268"/>
              <a:gd name="connsiteX1" fmla="*/ 1495793 w 8211844"/>
              <a:gd name="connsiteY1" fmla="*/ 2527889 h 2528268"/>
              <a:gd name="connsiteX2" fmla="*/ 2393948 w 8211844"/>
              <a:gd name="connsiteY2" fmla="*/ 2428286 h 2528268"/>
              <a:gd name="connsiteX3" fmla="*/ 3001817 w 8211844"/>
              <a:gd name="connsiteY3" fmla="*/ 1623748 h 2528268"/>
              <a:gd name="connsiteX4" fmla="*/ 3921532 w 8211844"/>
              <a:gd name="connsiteY4" fmla="*/ 37459 h 2528268"/>
              <a:gd name="connsiteX5" fmla="*/ 4944862 w 8211844"/>
              <a:gd name="connsiteY5" fmla="*/ 19703 h 2528268"/>
              <a:gd name="connsiteX6" fmla="*/ 6631619 w 8211844"/>
              <a:gd name="connsiteY6" fmla="*/ 64092 h 2528268"/>
              <a:gd name="connsiteX7" fmla="*/ 7253056 w 8211844"/>
              <a:gd name="connsiteY7" fmla="*/ 463587 h 2528268"/>
              <a:gd name="connsiteX8" fmla="*/ 8034291 w 8211844"/>
              <a:gd name="connsiteY8" fmla="*/ 1147167 h 2528268"/>
              <a:gd name="connsiteX9" fmla="*/ 8211844 w 8211844"/>
              <a:gd name="connsiteY9" fmla="*/ 1324721 h 2528268"/>
              <a:gd name="connsiteX0" fmla="*/ 0 w 8211844"/>
              <a:gd name="connsiteY0" fmla="*/ 2506095 h 2520034"/>
              <a:gd name="connsiteX1" fmla="*/ 1495793 w 8211844"/>
              <a:gd name="connsiteY1" fmla="*/ 2519655 h 2520034"/>
              <a:gd name="connsiteX2" fmla="*/ 2393948 w 8211844"/>
              <a:gd name="connsiteY2" fmla="*/ 2420052 h 2520034"/>
              <a:gd name="connsiteX3" fmla="*/ 3001817 w 8211844"/>
              <a:gd name="connsiteY3" fmla="*/ 1615514 h 2520034"/>
              <a:gd name="connsiteX4" fmla="*/ 3921532 w 8211844"/>
              <a:gd name="connsiteY4" fmla="*/ 29225 h 2520034"/>
              <a:gd name="connsiteX5" fmla="*/ 4944862 w 8211844"/>
              <a:gd name="connsiteY5" fmla="*/ 11469 h 2520034"/>
              <a:gd name="connsiteX6" fmla="*/ 6795079 w 8211844"/>
              <a:gd name="connsiteY6" fmla="*/ 69301 h 2520034"/>
              <a:gd name="connsiteX7" fmla="*/ 7253056 w 8211844"/>
              <a:gd name="connsiteY7" fmla="*/ 455353 h 2520034"/>
              <a:gd name="connsiteX8" fmla="*/ 8034291 w 8211844"/>
              <a:gd name="connsiteY8" fmla="*/ 1138933 h 2520034"/>
              <a:gd name="connsiteX9" fmla="*/ 8211844 w 8211844"/>
              <a:gd name="connsiteY9" fmla="*/ 1316487 h 2520034"/>
              <a:gd name="connsiteX0" fmla="*/ 0 w 8211844"/>
              <a:gd name="connsiteY0" fmla="*/ 2498999 h 2512938"/>
              <a:gd name="connsiteX1" fmla="*/ 1495793 w 8211844"/>
              <a:gd name="connsiteY1" fmla="*/ 2512559 h 2512938"/>
              <a:gd name="connsiteX2" fmla="*/ 2393948 w 8211844"/>
              <a:gd name="connsiteY2" fmla="*/ 2412956 h 2512938"/>
              <a:gd name="connsiteX3" fmla="*/ 3001817 w 8211844"/>
              <a:gd name="connsiteY3" fmla="*/ 1608418 h 2512938"/>
              <a:gd name="connsiteX4" fmla="*/ 3921532 w 8211844"/>
              <a:gd name="connsiteY4" fmla="*/ 22129 h 2512938"/>
              <a:gd name="connsiteX5" fmla="*/ 4944862 w 8211844"/>
              <a:gd name="connsiteY5" fmla="*/ 4373 h 2512938"/>
              <a:gd name="connsiteX6" fmla="*/ 6795079 w 8211844"/>
              <a:gd name="connsiteY6" fmla="*/ 62205 h 2512938"/>
              <a:gd name="connsiteX7" fmla="*/ 7253056 w 8211844"/>
              <a:gd name="connsiteY7" fmla="*/ 448257 h 2512938"/>
              <a:gd name="connsiteX8" fmla="*/ 8034291 w 8211844"/>
              <a:gd name="connsiteY8" fmla="*/ 1131837 h 2512938"/>
              <a:gd name="connsiteX9" fmla="*/ 8211844 w 8211844"/>
              <a:gd name="connsiteY9" fmla="*/ 1309391 h 2512938"/>
              <a:gd name="connsiteX0" fmla="*/ 0 w 8211844"/>
              <a:gd name="connsiteY0" fmla="*/ 2536457 h 2550396"/>
              <a:gd name="connsiteX1" fmla="*/ 1495793 w 8211844"/>
              <a:gd name="connsiteY1" fmla="*/ 2550017 h 2550396"/>
              <a:gd name="connsiteX2" fmla="*/ 2393948 w 8211844"/>
              <a:gd name="connsiteY2" fmla="*/ 2450414 h 2550396"/>
              <a:gd name="connsiteX3" fmla="*/ 3001817 w 8211844"/>
              <a:gd name="connsiteY3" fmla="*/ 1645876 h 2550396"/>
              <a:gd name="connsiteX4" fmla="*/ 3921532 w 8211844"/>
              <a:gd name="connsiteY4" fmla="*/ 59587 h 2550396"/>
              <a:gd name="connsiteX5" fmla="*/ 4944862 w 8211844"/>
              <a:gd name="connsiteY5" fmla="*/ 41831 h 2550396"/>
              <a:gd name="connsiteX6" fmla="*/ 6795079 w 8211844"/>
              <a:gd name="connsiteY6" fmla="*/ 99663 h 2550396"/>
              <a:gd name="connsiteX7" fmla="*/ 8034291 w 8211844"/>
              <a:gd name="connsiteY7" fmla="*/ 1169295 h 2550396"/>
              <a:gd name="connsiteX8" fmla="*/ 8211844 w 8211844"/>
              <a:gd name="connsiteY8" fmla="*/ 1346849 h 2550396"/>
              <a:gd name="connsiteX0" fmla="*/ 0 w 8211844"/>
              <a:gd name="connsiteY0" fmla="*/ 2511003 h 2524942"/>
              <a:gd name="connsiteX1" fmla="*/ 1495793 w 8211844"/>
              <a:gd name="connsiteY1" fmla="*/ 2524563 h 2524942"/>
              <a:gd name="connsiteX2" fmla="*/ 2393948 w 8211844"/>
              <a:gd name="connsiteY2" fmla="*/ 2424960 h 2524942"/>
              <a:gd name="connsiteX3" fmla="*/ 3001817 w 8211844"/>
              <a:gd name="connsiteY3" fmla="*/ 1620422 h 2524942"/>
              <a:gd name="connsiteX4" fmla="*/ 3921532 w 8211844"/>
              <a:gd name="connsiteY4" fmla="*/ 34133 h 2524942"/>
              <a:gd name="connsiteX5" fmla="*/ 4944862 w 8211844"/>
              <a:gd name="connsiteY5" fmla="*/ 16377 h 2524942"/>
              <a:gd name="connsiteX6" fmla="*/ 7007577 w 8211844"/>
              <a:gd name="connsiteY6" fmla="*/ 114534 h 2524942"/>
              <a:gd name="connsiteX7" fmla="*/ 8034291 w 8211844"/>
              <a:gd name="connsiteY7" fmla="*/ 1143841 h 2524942"/>
              <a:gd name="connsiteX8" fmla="*/ 8211844 w 8211844"/>
              <a:gd name="connsiteY8" fmla="*/ 1321395 h 2524942"/>
              <a:gd name="connsiteX0" fmla="*/ 0 w 8211844"/>
              <a:gd name="connsiteY0" fmla="*/ 2511003 h 2524942"/>
              <a:gd name="connsiteX1" fmla="*/ 1495793 w 8211844"/>
              <a:gd name="connsiteY1" fmla="*/ 2524563 h 2524942"/>
              <a:gd name="connsiteX2" fmla="*/ 2393948 w 8211844"/>
              <a:gd name="connsiteY2" fmla="*/ 2424960 h 2524942"/>
              <a:gd name="connsiteX3" fmla="*/ 3001817 w 8211844"/>
              <a:gd name="connsiteY3" fmla="*/ 1620422 h 2524942"/>
              <a:gd name="connsiteX4" fmla="*/ 3921532 w 8211844"/>
              <a:gd name="connsiteY4" fmla="*/ 34133 h 2524942"/>
              <a:gd name="connsiteX5" fmla="*/ 4944862 w 8211844"/>
              <a:gd name="connsiteY5" fmla="*/ 16377 h 2524942"/>
              <a:gd name="connsiteX6" fmla="*/ 7007577 w 8211844"/>
              <a:gd name="connsiteY6" fmla="*/ 114534 h 2524942"/>
              <a:gd name="connsiteX7" fmla="*/ 8034291 w 8211844"/>
              <a:gd name="connsiteY7" fmla="*/ 1143841 h 2524942"/>
              <a:gd name="connsiteX8" fmla="*/ 8211844 w 8211844"/>
              <a:gd name="connsiteY8" fmla="*/ 1321395 h 2524942"/>
              <a:gd name="connsiteX0" fmla="*/ 0 w 8211844"/>
              <a:gd name="connsiteY0" fmla="*/ 2501966 h 2515905"/>
              <a:gd name="connsiteX1" fmla="*/ 1495793 w 8211844"/>
              <a:gd name="connsiteY1" fmla="*/ 2515526 h 2515905"/>
              <a:gd name="connsiteX2" fmla="*/ 2393948 w 8211844"/>
              <a:gd name="connsiteY2" fmla="*/ 2415923 h 2515905"/>
              <a:gd name="connsiteX3" fmla="*/ 3001817 w 8211844"/>
              <a:gd name="connsiteY3" fmla="*/ 1611385 h 2515905"/>
              <a:gd name="connsiteX4" fmla="*/ 3921532 w 8211844"/>
              <a:gd name="connsiteY4" fmla="*/ 25096 h 2515905"/>
              <a:gd name="connsiteX5" fmla="*/ 4944862 w 8211844"/>
              <a:gd name="connsiteY5" fmla="*/ 7340 h 2515905"/>
              <a:gd name="connsiteX6" fmla="*/ 7007577 w 8211844"/>
              <a:gd name="connsiteY6" fmla="*/ 105497 h 2515905"/>
              <a:gd name="connsiteX7" fmla="*/ 8034291 w 8211844"/>
              <a:gd name="connsiteY7" fmla="*/ 1134804 h 2515905"/>
              <a:gd name="connsiteX8" fmla="*/ 8211844 w 8211844"/>
              <a:gd name="connsiteY8" fmla="*/ 1312358 h 2515905"/>
              <a:gd name="connsiteX0" fmla="*/ 0 w 8211844"/>
              <a:gd name="connsiteY0" fmla="*/ 2522602 h 2536541"/>
              <a:gd name="connsiteX1" fmla="*/ 1495793 w 8211844"/>
              <a:gd name="connsiteY1" fmla="*/ 2536162 h 2536541"/>
              <a:gd name="connsiteX2" fmla="*/ 2393948 w 8211844"/>
              <a:gd name="connsiteY2" fmla="*/ 2436559 h 2536541"/>
              <a:gd name="connsiteX3" fmla="*/ 3001817 w 8211844"/>
              <a:gd name="connsiteY3" fmla="*/ 1632021 h 2536541"/>
              <a:gd name="connsiteX4" fmla="*/ 3921532 w 8211844"/>
              <a:gd name="connsiteY4" fmla="*/ 45732 h 2536541"/>
              <a:gd name="connsiteX5" fmla="*/ 4944862 w 8211844"/>
              <a:gd name="connsiteY5" fmla="*/ 27976 h 2536541"/>
              <a:gd name="connsiteX6" fmla="*/ 7007577 w 8211844"/>
              <a:gd name="connsiteY6" fmla="*/ 126133 h 2536541"/>
              <a:gd name="connsiteX7" fmla="*/ 8211844 w 8211844"/>
              <a:gd name="connsiteY7" fmla="*/ 1332994 h 2536541"/>
              <a:gd name="connsiteX0" fmla="*/ 0 w 8211844"/>
              <a:gd name="connsiteY0" fmla="*/ 2522602 h 2536541"/>
              <a:gd name="connsiteX1" fmla="*/ 1495793 w 8211844"/>
              <a:gd name="connsiteY1" fmla="*/ 2536162 h 2536541"/>
              <a:gd name="connsiteX2" fmla="*/ 2393948 w 8211844"/>
              <a:gd name="connsiteY2" fmla="*/ 2436559 h 2536541"/>
              <a:gd name="connsiteX3" fmla="*/ 3001817 w 8211844"/>
              <a:gd name="connsiteY3" fmla="*/ 1632021 h 2536541"/>
              <a:gd name="connsiteX4" fmla="*/ 3921532 w 8211844"/>
              <a:gd name="connsiteY4" fmla="*/ 45732 h 2536541"/>
              <a:gd name="connsiteX5" fmla="*/ 4944862 w 8211844"/>
              <a:gd name="connsiteY5" fmla="*/ 27976 h 2536541"/>
              <a:gd name="connsiteX6" fmla="*/ 7007577 w 8211844"/>
              <a:gd name="connsiteY6" fmla="*/ 126133 h 2536541"/>
              <a:gd name="connsiteX7" fmla="*/ 8211844 w 8211844"/>
              <a:gd name="connsiteY7" fmla="*/ 1332994 h 2536541"/>
              <a:gd name="connsiteX0" fmla="*/ 0 w 8211844"/>
              <a:gd name="connsiteY0" fmla="*/ 2618781 h 2632720"/>
              <a:gd name="connsiteX1" fmla="*/ 1495793 w 8211844"/>
              <a:gd name="connsiteY1" fmla="*/ 2632341 h 2632720"/>
              <a:gd name="connsiteX2" fmla="*/ 2393948 w 8211844"/>
              <a:gd name="connsiteY2" fmla="*/ 2532738 h 2632720"/>
              <a:gd name="connsiteX3" fmla="*/ 3001817 w 8211844"/>
              <a:gd name="connsiteY3" fmla="*/ 1728200 h 2632720"/>
              <a:gd name="connsiteX4" fmla="*/ 3921532 w 8211844"/>
              <a:gd name="connsiteY4" fmla="*/ 141911 h 2632720"/>
              <a:gd name="connsiteX5" fmla="*/ 7007577 w 8211844"/>
              <a:gd name="connsiteY5" fmla="*/ 222312 h 2632720"/>
              <a:gd name="connsiteX6" fmla="*/ 8211844 w 8211844"/>
              <a:gd name="connsiteY6" fmla="*/ 1429173 h 2632720"/>
              <a:gd name="connsiteX0" fmla="*/ 0 w 8211844"/>
              <a:gd name="connsiteY0" fmla="*/ 2585750 h 2599689"/>
              <a:gd name="connsiteX1" fmla="*/ 1495793 w 8211844"/>
              <a:gd name="connsiteY1" fmla="*/ 2599310 h 2599689"/>
              <a:gd name="connsiteX2" fmla="*/ 2393948 w 8211844"/>
              <a:gd name="connsiteY2" fmla="*/ 2499707 h 2599689"/>
              <a:gd name="connsiteX3" fmla="*/ 3001817 w 8211844"/>
              <a:gd name="connsiteY3" fmla="*/ 1695169 h 2599689"/>
              <a:gd name="connsiteX4" fmla="*/ 4144655 w 8211844"/>
              <a:gd name="connsiteY4" fmla="*/ 158279 h 2599689"/>
              <a:gd name="connsiteX5" fmla="*/ 7007577 w 8211844"/>
              <a:gd name="connsiteY5" fmla="*/ 189281 h 2599689"/>
              <a:gd name="connsiteX6" fmla="*/ 8211844 w 8211844"/>
              <a:gd name="connsiteY6" fmla="*/ 1396142 h 2599689"/>
              <a:gd name="connsiteX0" fmla="*/ 0 w 8211844"/>
              <a:gd name="connsiteY0" fmla="*/ 2525951 h 2539890"/>
              <a:gd name="connsiteX1" fmla="*/ 1495793 w 8211844"/>
              <a:gd name="connsiteY1" fmla="*/ 2539511 h 2539890"/>
              <a:gd name="connsiteX2" fmla="*/ 2393948 w 8211844"/>
              <a:gd name="connsiteY2" fmla="*/ 2439908 h 2539890"/>
              <a:gd name="connsiteX3" fmla="*/ 3001817 w 8211844"/>
              <a:gd name="connsiteY3" fmla="*/ 1635370 h 2539890"/>
              <a:gd name="connsiteX4" fmla="*/ 4144655 w 8211844"/>
              <a:gd name="connsiteY4" fmla="*/ 98480 h 2539890"/>
              <a:gd name="connsiteX5" fmla="*/ 7007577 w 8211844"/>
              <a:gd name="connsiteY5" fmla="*/ 129482 h 2539890"/>
              <a:gd name="connsiteX6" fmla="*/ 8211844 w 8211844"/>
              <a:gd name="connsiteY6" fmla="*/ 1336343 h 2539890"/>
              <a:gd name="connsiteX0" fmla="*/ 0 w 8211844"/>
              <a:gd name="connsiteY0" fmla="*/ 2525951 h 2539890"/>
              <a:gd name="connsiteX1" fmla="*/ 1495793 w 8211844"/>
              <a:gd name="connsiteY1" fmla="*/ 2539511 h 2539890"/>
              <a:gd name="connsiteX2" fmla="*/ 2393948 w 8211844"/>
              <a:gd name="connsiteY2" fmla="*/ 2439908 h 2539890"/>
              <a:gd name="connsiteX3" fmla="*/ 3001817 w 8211844"/>
              <a:gd name="connsiteY3" fmla="*/ 1635370 h 2539890"/>
              <a:gd name="connsiteX4" fmla="*/ 4144655 w 8211844"/>
              <a:gd name="connsiteY4" fmla="*/ 98480 h 2539890"/>
              <a:gd name="connsiteX5" fmla="*/ 7007577 w 8211844"/>
              <a:gd name="connsiteY5" fmla="*/ 129482 h 2539890"/>
              <a:gd name="connsiteX6" fmla="*/ 8211844 w 8211844"/>
              <a:gd name="connsiteY6" fmla="*/ 1336343 h 2539890"/>
              <a:gd name="connsiteX0" fmla="*/ 0 w 8211844"/>
              <a:gd name="connsiteY0" fmla="*/ 2512365 h 2526304"/>
              <a:gd name="connsiteX1" fmla="*/ 1495793 w 8211844"/>
              <a:gd name="connsiteY1" fmla="*/ 2525925 h 2526304"/>
              <a:gd name="connsiteX2" fmla="*/ 2393948 w 8211844"/>
              <a:gd name="connsiteY2" fmla="*/ 2426322 h 2526304"/>
              <a:gd name="connsiteX3" fmla="*/ 3001817 w 8211844"/>
              <a:gd name="connsiteY3" fmla="*/ 1621784 h 2526304"/>
              <a:gd name="connsiteX4" fmla="*/ 4359196 w 8211844"/>
              <a:gd name="connsiteY4" fmla="*/ 113122 h 2526304"/>
              <a:gd name="connsiteX5" fmla="*/ 7007577 w 8211844"/>
              <a:gd name="connsiteY5" fmla="*/ 115896 h 2526304"/>
              <a:gd name="connsiteX6" fmla="*/ 8211844 w 8211844"/>
              <a:gd name="connsiteY6" fmla="*/ 1322757 h 2526304"/>
              <a:gd name="connsiteX0" fmla="*/ 0 w 8211844"/>
              <a:gd name="connsiteY0" fmla="*/ 2487702 h 2501641"/>
              <a:gd name="connsiteX1" fmla="*/ 1495793 w 8211844"/>
              <a:gd name="connsiteY1" fmla="*/ 2501262 h 2501641"/>
              <a:gd name="connsiteX2" fmla="*/ 2393948 w 8211844"/>
              <a:gd name="connsiteY2" fmla="*/ 2401659 h 2501641"/>
              <a:gd name="connsiteX3" fmla="*/ 3001817 w 8211844"/>
              <a:gd name="connsiteY3" fmla="*/ 1597121 h 2501641"/>
              <a:gd name="connsiteX4" fmla="*/ 4359196 w 8211844"/>
              <a:gd name="connsiteY4" fmla="*/ 88459 h 2501641"/>
              <a:gd name="connsiteX5" fmla="*/ 7007577 w 8211844"/>
              <a:gd name="connsiteY5" fmla="*/ 91233 h 2501641"/>
              <a:gd name="connsiteX6" fmla="*/ 8211844 w 8211844"/>
              <a:gd name="connsiteY6" fmla="*/ 1298094 h 2501641"/>
              <a:gd name="connsiteX0" fmla="*/ 0 w 8211844"/>
              <a:gd name="connsiteY0" fmla="*/ 2491014 h 2504953"/>
              <a:gd name="connsiteX1" fmla="*/ 1495793 w 8211844"/>
              <a:gd name="connsiteY1" fmla="*/ 2504574 h 2504953"/>
              <a:gd name="connsiteX2" fmla="*/ 2393948 w 8211844"/>
              <a:gd name="connsiteY2" fmla="*/ 2404971 h 2504953"/>
              <a:gd name="connsiteX3" fmla="*/ 3001817 w 8211844"/>
              <a:gd name="connsiteY3" fmla="*/ 1600433 h 2504953"/>
              <a:gd name="connsiteX4" fmla="*/ 4359196 w 8211844"/>
              <a:gd name="connsiteY4" fmla="*/ 91771 h 2504953"/>
              <a:gd name="connsiteX5" fmla="*/ 7007577 w 8211844"/>
              <a:gd name="connsiteY5" fmla="*/ 94545 h 2504953"/>
              <a:gd name="connsiteX6" fmla="*/ 8211844 w 8211844"/>
              <a:gd name="connsiteY6" fmla="*/ 1301406 h 2504953"/>
              <a:gd name="connsiteX0" fmla="*/ 0 w 8211844"/>
              <a:gd name="connsiteY0" fmla="*/ 2481084 h 2495023"/>
              <a:gd name="connsiteX1" fmla="*/ 1495793 w 8211844"/>
              <a:gd name="connsiteY1" fmla="*/ 2494644 h 2495023"/>
              <a:gd name="connsiteX2" fmla="*/ 2393948 w 8211844"/>
              <a:gd name="connsiteY2" fmla="*/ 2395041 h 2495023"/>
              <a:gd name="connsiteX3" fmla="*/ 3001817 w 8211844"/>
              <a:gd name="connsiteY3" fmla="*/ 1590503 h 2495023"/>
              <a:gd name="connsiteX4" fmla="*/ 4359196 w 8211844"/>
              <a:gd name="connsiteY4" fmla="*/ 81841 h 2495023"/>
              <a:gd name="connsiteX5" fmla="*/ 7247863 w 8211844"/>
              <a:gd name="connsiteY5" fmla="*/ 98729 h 2495023"/>
              <a:gd name="connsiteX6" fmla="*/ 8211844 w 8211844"/>
              <a:gd name="connsiteY6" fmla="*/ 1291476 h 2495023"/>
              <a:gd name="connsiteX0" fmla="*/ 0 w 8211844"/>
              <a:gd name="connsiteY0" fmla="*/ 2481084 h 2495023"/>
              <a:gd name="connsiteX1" fmla="*/ 1495793 w 8211844"/>
              <a:gd name="connsiteY1" fmla="*/ 2494644 h 2495023"/>
              <a:gd name="connsiteX2" fmla="*/ 2393948 w 8211844"/>
              <a:gd name="connsiteY2" fmla="*/ 2395041 h 2495023"/>
              <a:gd name="connsiteX3" fmla="*/ 3001817 w 8211844"/>
              <a:gd name="connsiteY3" fmla="*/ 1590503 h 2495023"/>
              <a:gd name="connsiteX4" fmla="*/ 4359196 w 8211844"/>
              <a:gd name="connsiteY4" fmla="*/ 81841 h 2495023"/>
              <a:gd name="connsiteX5" fmla="*/ 7247863 w 8211844"/>
              <a:gd name="connsiteY5" fmla="*/ 98729 h 2495023"/>
              <a:gd name="connsiteX6" fmla="*/ 8211844 w 8211844"/>
              <a:gd name="connsiteY6" fmla="*/ 1291476 h 2495023"/>
              <a:gd name="connsiteX0" fmla="*/ 0 w 8211844"/>
              <a:gd name="connsiteY0" fmla="*/ 2431944 h 2445883"/>
              <a:gd name="connsiteX1" fmla="*/ 1495793 w 8211844"/>
              <a:gd name="connsiteY1" fmla="*/ 2445504 h 2445883"/>
              <a:gd name="connsiteX2" fmla="*/ 2393948 w 8211844"/>
              <a:gd name="connsiteY2" fmla="*/ 2345901 h 2445883"/>
              <a:gd name="connsiteX3" fmla="*/ 3001817 w 8211844"/>
              <a:gd name="connsiteY3" fmla="*/ 1541363 h 2445883"/>
              <a:gd name="connsiteX4" fmla="*/ 4359196 w 8211844"/>
              <a:gd name="connsiteY4" fmla="*/ 32701 h 2445883"/>
              <a:gd name="connsiteX5" fmla="*/ 7247863 w 8211844"/>
              <a:gd name="connsiteY5" fmla="*/ 49589 h 2445883"/>
              <a:gd name="connsiteX6" fmla="*/ 8211844 w 8211844"/>
              <a:gd name="connsiteY6" fmla="*/ 1242336 h 2445883"/>
              <a:gd name="connsiteX0" fmla="*/ 0 w 8211844"/>
              <a:gd name="connsiteY0" fmla="*/ 2431944 h 2445883"/>
              <a:gd name="connsiteX1" fmla="*/ 1495793 w 8211844"/>
              <a:gd name="connsiteY1" fmla="*/ 2445504 h 2445883"/>
              <a:gd name="connsiteX2" fmla="*/ 2393948 w 8211844"/>
              <a:gd name="connsiteY2" fmla="*/ 2345901 h 2445883"/>
              <a:gd name="connsiteX3" fmla="*/ 3001817 w 8211844"/>
              <a:gd name="connsiteY3" fmla="*/ 1541363 h 2445883"/>
              <a:gd name="connsiteX4" fmla="*/ 4359196 w 8211844"/>
              <a:gd name="connsiteY4" fmla="*/ 32701 h 2445883"/>
              <a:gd name="connsiteX5" fmla="*/ 7247863 w 8211844"/>
              <a:gd name="connsiteY5" fmla="*/ 49589 h 2445883"/>
              <a:gd name="connsiteX6" fmla="*/ 8211844 w 8211844"/>
              <a:gd name="connsiteY6" fmla="*/ 1242336 h 2445883"/>
              <a:gd name="connsiteX0" fmla="*/ 0 w 8211844"/>
              <a:gd name="connsiteY0" fmla="*/ 2431944 h 2445883"/>
              <a:gd name="connsiteX1" fmla="*/ 1495793 w 8211844"/>
              <a:gd name="connsiteY1" fmla="*/ 2445504 h 2445883"/>
              <a:gd name="connsiteX2" fmla="*/ 2393948 w 8211844"/>
              <a:gd name="connsiteY2" fmla="*/ 2345901 h 2445883"/>
              <a:gd name="connsiteX3" fmla="*/ 3001817 w 8211844"/>
              <a:gd name="connsiteY3" fmla="*/ 1541363 h 2445883"/>
              <a:gd name="connsiteX4" fmla="*/ 4359196 w 8211844"/>
              <a:gd name="connsiteY4" fmla="*/ 32701 h 2445883"/>
              <a:gd name="connsiteX5" fmla="*/ 7247863 w 8211844"/>
              <a:gd name="connsiteY5" fmla="*/ 49589 h 2445883"/>
              <a:gd name="connsiteX6" fmla="*/ 8211844 w 8211844"/>
              <a:gd name="connsiteY6" fmla="*/ 1242336 h 2445883"/>
              <a:gd name="connsiteX0" fmla="*/ 0 w 8211844"/>
              <a:gd name="connsiteY0" fmla="*/ 2431944 h 2445883"/>
              <a:gd name="connsiteX1" fmla="*/ 1495793 w 8211844"/>
              <a:gd name="connsiteY1" fmla="*/ 2445504 h 2445883"/>
              <a:gd name="connsiteX2" fmla="*/ 2393948 w 8211844"/>
              <a:gd name="connsiteY2" fmla="*/ 2345901 h 2445883"/>
              <a:gd name="connsiteX3" fmla="*/ 3001817 w 8211844"/>
              <a:gd name="connsiteY3" fmla="*/ 1541363 h 2445883"/>
              <a:gd name="connsiteX4" fmla="*/ 4359196 w 8211844"/>
              <a:gd name="connsiteY4" fmla="*/ 32701 h 2445883"/>
              <a:gd name="connsiteX5" fmla="*/ 7247863 w 8211844"/>
              <a:gd name="connsiteY5" fmla="*/ 49589 h 2445883"/>
              <a:gd name="connsiteX6" fmla="*/ 8211844 w 8211844"/>
              <a:gd name="connsiteY6" fmla="*/ 1242336 h 2445883"/>
              <a:gd name="connsiteX0" fmla="*/ 0 w 8211844"/>
              <a:gd name="connsiteY0" fmla="*/ 2441484 h 2455423"/>
              <a:gd name="connsiteX1" fmla="*/ 1495793 w 8211844"/>
              <a:gd name="connsiteY1" fmla="*/ 2455044 h 2455423"/>
              <a:gd name="connsiteX2" fmla="*/ 2393948 w 8211844"/>
              <a:gd name="connsiteY2" fmla="*/ 2355441 h 2455423"/>
              <a:gd name="connsiteX3" fmla="*/ 3001817 w 8211844"/>
              <a:gd name="connsiteY3" fmla="*/ 1550903 h 2455423"/>
              <a:gd name="connsiteX4" fmla="*/ 4359196 w 8211844"/>
              <a:gd name="connsiteY4" fmla="*/ 42241 h 2455423"/>
              <a:gd name="connsiteX5" fmla="*/ 7247863 w 8211844"/>
              <a:gd name="connsiteY5" fmla="*/ 59129 h 2455423"/>
              <a:gd name="connsiteX6" fmla="*/ 8211844 w 8211844"/>
              <a:gd name="connsiteY6" fmla="*/ 1251876 h 2455423"/>
              <a:gd name="connsiteX0" fmla="*/ 0 w 8211844"/>
              <a:gd name="connsiteY0" fmla="*/ 2441484 h 2455423"/>
              <a:gd name="connsiteX1" fmla="*/ 1495793 w 8211844"/>
              <a:gd name="connsiteY1" fmla="*/ 2455044 h 2455423"/>
              <a:gd name="connsiteX2" fmla="*/ 2393948 w 8211844"/>
              <a:gd name="connsiteY2" fmla="*/ 2355441 h 2455423"/>
              <a:gd name="connsiteX3" fmla="*/ 3001817 w 8211844"/>
              <a:gd name="connsiteY3" fmla="*/ 1550903 h 2455423"/>
              <a:gd name="connsiteX4" fmla="*/ 4359196 w 8211844"/>
              <a:gd name="connsiteY4" fmla="*/ 42241 h 2455423"/>
              <a:gd name="connsiteX5" fmla="*/ 7247863 w 8211844"/>
              <a:gd name="connsiteY5" fmla="*/ 59129 h 2455423"/>
              <a:gd name="connsiteX6" fmla="*/ 8211844 w 8211844"/>
              <a:gd name="connsiteY6" fmla="*/ 1251876 h 2455423"/>
              <a:gd name="connsiteX0" fmla="*/ 0 w 8211844"/>
              <a:gd name="connsiteY0" fmla="*/ 2441484 h 2455423"/>
              <a:gd name="connsiteX1" fmla="*/ 1495793 w 8211844"/>
              <a:gd name="connsiteY1" fmla="*/ 2455044 h 2455423"/>
              <a:gd name="connsiteX2" fmla="*/ 2393948 w 8211844"/>
              <a:gd name="connsiteY2" fmla="*/ 2355441 h 2455423"/>
              <a:gd name="connsiteX3" fmla="*/ 3001817 w 8211844"/>
              <a:gd name="connsiteY3" fmla="*/ 1550903 h 2455423"/>
              <a:gd name="connsiteX4" fmla="*/ 4359196 w 8211844"/>
              <a:gd name="connsiteY4" fmla="*/ 42241 h 2455423"/>
              <a:gd name="connsiteX5" fmla="*/ 7247863 w 8211844"/>
              <a:gd name="connsiteY5" fmla="*/ 59129 h 2455423"/>
              <a:gd name="connsiteX6" fmla="*/ 8211844 w 8211844"/>
              <a:gd name="connsiteY6" fmla="*/ 1251876 h 2455423"/>
              <a:gd name="connsiteX0" fmla="*/ 0 w 8383477"/>
              <a:gd name="connsiteY0" fmla="*/ 2441484 h 2455423"/>
              <a:gd name="connsiteX1" fmla="*/ 1495793 w 8383477"/>
              <a:gd name="connsiteY1" fmla="*/ 2455044 h 2455423"/>
              <a:gd name="connsiteX2" fmla="*/ 2393948 w 8383477"/>
              <a:gd name="connsiteY2" fmla="*/ 2355441 h 2455423"/>
              <a:gd name="connsiteX3" fmla="*/ 3001817 w 8383477"/>
              <a:gd name="connsiteY3" fmla="*/ 1550903 h 2455423"/>
              <a:gd name="connsiteX4" fmla="*/ 4359196 w 8383477"/>
              <a:gd name="connsiteY4" fmla="*/ 42241 h 2455423"/>
              <a:gd name="connsiteX5" fmla="*/ 7247863 w 8383477"/>
              <a:gd name="connsiteY5" fmla="*/ 59129 h 2455423"/>
              <a:gd name="connsiteX6" fmla="*/ 8383477 w 8383477"/>
              <a:gd name="connsiteY6" fmla="*/ 1265990 h 2455423"/>
              <a:gd name="connsiteX0" fmla="*/ 0 w 8383477"/>
              <a:gd name="connsiteY0" fmla="*/ 2441484 h 2455423"/>
              <a:gd name="connsiteX1" fmla="*/ 1495793 w 8383477"/>
              <a:gd name="connsiteY1" fmla="*/ 2455044 h 2455423"/>
              <a:gd name="connsiteX2" fmla="*/ 2393948 w 8383477"/>
              <a:gd name="connsiteY2" fmla="*/ 2355441 h 2455423"/>
              <a:gd name="connsiteX3" fmla="*/ 3001817 w 8383477"/>
              <a:gd name="connsiteY3" fmla="*/ 1550903 h 2455423"/>
              <a:gd name="connsiteX4" fmla="*/ 4359196 w 8383477"/>
              <a:gd name="connsiteY4" fmla="*/ 42241 h 2455423"/>
              <a:gd name="connsiteX5" fmla="*/ 7247863 w 8383477"/>
              <a:gd name="connsiteY5" fmla="*/ 59129 h 2455423"/>
              <a:gd name="connsiteX6" fmla="*/ 8383477 w 8383477"/>
              <a:gd name="connsiteY6" fmla="*/ 1265990 h 2455423"/>
              <a:gd name="connsiteX0" fmla="*/ 0 w 8409222"/>
              <a:gd name="connsiteY0" fmla="*/ 2441484 h 2455423"/>
              <a:gd name="connsiteX1" fmla="*/ 1495793 w 8409222"/>
              <a:gd name="connsiteY1" fmla="*/ 2455044 h 2455423"/>
              <a:gd name="connsiteX2" fmla="*/ 2393948 w 8409222"/>
              <a:gd name="connsiteY2" fmla="*/ 2355441 h 2455423"/>
              <a:gd name="connsiteX3" fmla="*/ 3001817 w 8409222"/>
              <a:gd name="connsiteY3" fmla="*/ 1550903 h 2455423"/>
              <a:gd name="connsiteX4" fmla="*/ 4359196 w 8409222"/>
              <a:gd name="connsiteY4" fmla="*/ 42241 h 2455423"/>
              <a:gd name="connsiteX5" fmla="*/ 7247863 w 8409222"/>
              <a:gd name="connsiteY5" fmla="*/ 59129 h 2455423"/>
              <a:gd name="connsiteX6" fmla="*/ 8409222 w 8409222"/>
              <a:gd name="connsiteY6" fmla="*/ 1181307 h 245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9222" h="2455423">
                <a:moveTo>
                  <a:pt x="0" y="2441484"/>
                </a:moveTo>
                <a:lnTo>
                  <a:pt x="1495793" y="2455044"/>
                </a:lnTo>
                <a:cubicBezTo>
                  <a:pt x="1797634" y="2456524"/>
                  <a:pt x="2142944" y="2458671"/>
                  <a:pt x="2393948" y="2355441"/>
                </a:cubicBezTo>
                <a:cubicBezTo>
                  <a:pt x="2644952" y="2252211"/>
                  <a:pt x="2674276" y="1936436"/>
                  <a:pt x="3001817" y="1550903"/>
                </a:cubicBezTo>
                <a:cubicBezTo>
                  <a:pt x="3329358" y="1165370"/>
                  <a:pt x="3640079" y="137970"/>
                  <a:pt x="4359196" y="42241"/>
                </a:cubicBezTo>
                <a:cubicBezTo>
                  <a:pt x="5670447" y="-4090"/>
                  <a:pt x="6116601" y="-29567"/>
                  <a:pt x="7247863" y="59129"/>
                </a:cubicBezTo>
                <a:cubicBezTo>
                  <a:pt x="7889971" y="260735"/>
                  <a:pt x="8226986" y="908707"/>
                  <a:pt x="8409222" y="118130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a:extLst>
              <a:ext uri="{FF2B5EF4-FFF2-40B4-BE49-F238E27FC236}">
                <a16:creationId xmlns:a16="http://schemas.microsoft.com/office/drawing/2014/main" id="{C92ECC43-2AF7-464B-8DAD-1443AB4C7B7F}"/>
              </a:ext>
            </a:extLst>
          </p:cNvPr>
          <p:cNvSpPr/>
          <p:nvPr/>
        </p:nvSpPr>
        <p:spPr>
          <a:xfrm>
            <a:off x="2816673" y="4636389"/>
            <a:ext cx="1541329" cy="276999"/>
          </a:xfrm>
          <a:prstGeom prst="rect">
            <a:avLst/>
          </a:prstGeom>
          <a:noFill/>
        </p:spPr>
        <p:txBody>
          <a:bodyPr wrap="square">
            <a:spAutoFit/>
          </a:bodyPr>
          <a:lstStyle/>
          <a:p>
            <a:pPr algn="ctr"/>
            <a:r>
              <a:rPr lang="ja-JP" altLang="en-US" sz="1200" b="1">
                <a:solidFill>
                  <a:srgbClr val="FF0000"/>
                </a:solidFill>
                <a:latin typeface="メイリオ" pitchFamily="50" charset="-128"/>
                <a:ea typeface="メイリオ" pitchFamily="50" charset="-128"/>
                <a:cs typeface="メイリオ" pitchFamily="50" charset="-128"/>
              </a:rPr>
              <a:t>未知のマルウェア</a:t>
            </a:r>
            <a:endParaRPr lang="en-US" altLang="ja-JP" sz="1200" b="1">
              <a:solidFill>
                <a:srgbClr val="FF0000"/>
              </a:solidFill>
              <a:latin typeface="メイリオ" pitchFamily="50" charset="-128"/>
              <a:ea typeface="メイリオ" pitchFamily="50" charset="-128"/>
              <a:cs typeface="メイリオ" pitchFamily="50" charset="-128"/>
            </a:endParaRPr>
          </a:p>
        </p:txBody>
      </p:sp>
      <p:grpSp>
        <p:nvGrpSpPr>
          <p:cNvPr id="59" name="グループ化 58">
            <a:extLst>
              <a:ext uri="{FF2B5EF4-FFF2-40B4-BE49-F238E27FC236}">
                <a16:creationId xmlns:a16="http://schemas.microsoft.com/office/drawing/2014/main" id="{D81D8032-D176-49A8-A698-F68D7D45ED07}"/>
              </a:ext>
            </a:extLst>
          </p:cNvPr>
          <p:cNvGrpSpPr/>
          <p:nvPr/>
        </p:nvGrpSpPr>
        <p:grpSpPr>
          <a:xfrm>
            <a:off x="2508941" y="4539037"/>
            <a:ext cx="452074" cy="449667"/>
            <a:chOff x="221901" y="3733335"/>
            <a:chExt cx="452074" cy="449667"/>
          </a:xfrm>
        </p:grpSpPr>
        <p:sp>
          <p:nvSpPr>
            <p:cNvPr id="60" name="楕円 59">
              <a:extLst>
                <a:ext uri="{FF2B5EF4-FFF2-40B4-BE49-F238E27FC236}">
                  <a16:creationId xmlns:a16="http://schemas.microsoft.com/office/drawing/2014/main" id="{051CB886-3F40-4CF8-A026-0EB7ADA02334}"/>
                </a:ext>
              </a:extLst>
            </p:cNvPr>
            <p:cNvSpPr/>
            <p:nvPr/>
          </p:nvSpPr>
          <p:spPr>
            <a:xfrm>
              <a:off x="312298" y="3824594"/>
              <a:ext cx="266975" cy="266975"/>
            </a:xfrm>
            <a:prstGeom prst="ellipse">
              <a:avLst/>
            </a:prstGeom>
            <a:solidFill>
              <a:schemeClr val="bg1"/>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1" name="図 60">
              <a:extLst>
                <a:ext uri="{FF2B5EF4-FFF2-40B4-BE49-F238E27FC236}">
                  <a16:creationId xmlns:a16="http://schemas.microsoft.com/office/drawing/2014/main" id="{FEA0DA27-B6ED-495D-9861-BF39D0D0CD08}"/>
                </a:ext>
              </a:extLst>
            </p:cNvPr>
            <p:cNvPicPr>
              <a:picLocks noChangeAspect="1"/>
            </p:cNvPicPr>
            <p:nvPr/>
          </p:nvPicPr>
          <p:blipFill>
            <a:blip r:embed="rId3"/>
            <a:stretch>
              <a:fillRect/>
            </a:stretch>
          </p:blipFill>
          <p:spPr>
            <a:xfrm>
              <a:off x="221901" y="3733335"/>
              <a:ext cx="452074" cy="449667"/>
            </a:xfrm>
            <a:prstGeom prst="rect">
              <a:avLst/>
            </a:prstGeom>
          </p:spPr>
        </p:pic>
      </p:grpSp>
      <p:sp>
        <p:nvSpPr>
          <p:cNvPr id="62" name="正方形/長方形 61">
            <a:extLst>
              <a:ext uri="{FF2B5EF4-FFF2-40B4-BE49-F238E27FC236}">
                <a16:creationId xmlns:a16="http://schemas.microsoft.com/office/drawing/2014/main" id="{32AE6EFF-02C6-4B4F-A6C0-1E7BDD624B6D}"/>
              </a:ext>
            </a:extLst>
          </p:cNvPr>
          <p:cNvSpPr/>
          <p:nvPr/>
        </p:nvSpPr>
        <p:spPr>
          <a:xfrm>
            <a:off x="6087488" y="4636389"/>
            <a:ext cx="1541329" cy="276999"/>
          </a:xfrm>
          <a:prstGeom prst="rect">
            <a:avLst/>
          </a:prstGeom>
          <a:noFill/>
        </p:spPr>
        <p:txBody>
          <a:bodyPr wrap="square">
            <a:spAutoFit/>
          </a:bodyPr>
          <a:lstStyle/>
          <a:p>
            <a:pPr algn="ctr"/>
            <a:r>
              <a:rPr lang="ja-JP" altLang="en-US" sz="1200" b="1">
                <a:solidFill>
                  <a:schemeClr val="tx1">
                    <a:lumMod val="75000"/>
                    <a:lumOff val="25000"/>
                  </a:schemeClr>
                </a:solidFill>
                <a:latin typeface="メイリオ" pitchFamily="50" charset="-128"/>
                <a:ea typeface="メイリオ" pitchFamily="50" charset="-128"/>
                <a:cs typeface="メイリオ" pitchFamily="50" charset="-128"/>
              </a:rPr>
              <a:t>既知のマルウェア</a:t>
            </a:r>
            <a:endParaRPr lang="en-US" altLang="ja-JP" sz="1200" b="1">
              <a:solidFill>
                <a:schemeClr val="tx1">
                  <a:lumMod val="75000"/>
                  <a:lumOff val="25000"/>
                </a:schemeClr>
              </a:solidFill>
              <a:latin typeface="メイリオ" pitchFamily="50" charset="-128"/>
              <a:ea typeface="メイリオ" pitchFamily="50" charset="-128"/>
              <a:cs typeface="メイリオ" pitchFamily="50" charset="-128"/>
            </a:endParaRPr>
          </a:p>
        </p:txBody>
      </p:sp>
      <p:grpSp>
        <p:nvGrpSpPr>
          <p:cNvPr id="63" name="グループ化 62">
            <a:extLst>
              <a:ext uri="{FF2B5EF4-FFF2-40B4-BE49-F238E27FC236}">
                <a16:creationId xmlns:a16="http://schemas.microsoft.com/office/drawing/2014/main" id="{652D9F18-9FDF-4B35-9F91-60FCFB8F77ED}"/>
              </a:ext>
            </a:extLst>
          </p:cNvPr>
          <p:cNvGrpSpPr/>
          <p:nvPr/>
        </p:nvGrpSpPr>
        <p:grpSpPr>
          <a:xfrm>
            <a:off x="5709341" y="4539037"/>
            <a:ext cx="452074" cy="449667"/>
            <a:chOff x="221901" y="3733335"/>
            <a:chExt cx="452074" cy="449667"/>
          </a:xfrm>
        </p:grpSpPr>
        <p:sp>
          <p:nvSpPr>
            <p:cNvPr id="64" name="楕円 63">
              <a:extLst>
                <a:ext uri="{FF2B5EF4-FFF2-40B4-BE49-F238E27FC236}">
                  <a16:creationId xmlns:a16="http://schemas.microsoft.com/office/drawing/2014/main" id="{0110E11C-A97F-46E0-ACA9-AC438D4463AE}"/>
                </a:ext>
              </a:extLst>
            </p:cNvPr>
            <p:cNvSpPr/>
            <p:nvPr/>
          </p:nvSpPr>
          <p:spPr>
            <a:xfrm>
              <a:off x="312298" y="3824594"/>
              <a:ext cx="266975" cy="266975"/>
            </a:xfrm>
            <a:prstGeom prst="ellipse">
              <a:avLst/>
            </a:prstGeom>
            <a:solidFill>
              <a:schemeClr val="bg1"/>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5" name="図 64">
              <a:extLst>
                <a:ext uri="{FF2B5EF4-FFF2-40B4-BE49-F238E27FC236}">
                  <a16:creationId xmlns:a16="http://schemas.microsoft.com/office/drawing/2014/main" id="{962B6EE3-769D-4706-9419-505170D6DA1F}"/>
                </a:ext>
              </a:extLst>
            </p:cNvPr>
            <p:cNvPicPr>
              <a:picLocks noChangeAspect="1"/>
            </p:cNvPicPr>
            <p:nvPr/>
          </p:nvPicPr>
          <p:blipFill>
            <a:blip r:embed="rId3"/>
            <a:stretch>
              <a:fillRect/>
            </a:stretch>
          </p:blipFill>
          <p:spPr>
            <a:xfrm>
              <a:off x="221901" y="3733335"/>
              <a:ext cx="452074" cy="449667"/>
            </a:xfrm>
            <a:prstGeom prst="rect">
              <a:avLst/>
            </a:prstGeom>
          </p:spPr>
        </p:pic>
      </p:grpSp>
      <p:cxnSp>
        <p:nvCxnSpPr>
          <p:cNvPr id="4" name="直線矢印コネクタ 3">
            <a:extLst>
              <a:ext uri="{FF2B5EF4-FFF2-40B4-BE49-F238E27FC236}">
                <a16:creationId xmlns:a16="http://schemas.microsoft.com/office/drawing/2014/main" id="{D1EF8E12-2F96-4F08-8BEB-75F11A647201}"/>
              </a:ext>
            </a:extLst>
          </p:cNvPr>
          <p:cNvCxnSpPr>
            <a:cxnSpLocks/>
          </p:cNvCxnSpPr>
          <p:nvPr/>
        </p:nvCxnSpPr>
        <p:spPr>
          <a:xfrm>
            <a:off x="4291925" y="4763783"/>
            <a:ext cx="13622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正方形/長方形 49">
            <a:extLst>
              <a:ext uri="{FF2B5EF4-FFF2-40B4-BE49-F238E27FC236}">
                <a16:creationId xmlns:a16="http://schemas.microsoft.com/office/drawing/2014/main" id="{5F8D085E-8731-43EF-BFBA-925CD8CFF2D6}"/>
              </a:ext>
            </a:extLst>
          </p:cNvPr>
          <p:cNvSpPr/>
          <p:nvPr/>
        </p:nvSpPr>
        <p:spPr>
          <a:xfrm>
            <a:off x="1003691" y="1953396"/>
            <a:ext cx="9592094" cy="307777"/>
          </a:xfrm>
          <a:prstGeom prst="rect">
            <a:avLst/>
          </a:prstGeom>
          <a:noFill/>
        </p:spPr>
        <p:txBody>
          <a:bodyPr wrap="square">
            <a:spAutoFit/>
          </a:bodyPr>
          <a:lstStyle/>
          <a:p>
            <a:pPr algn="ctr"/>
            <a:r>
              <a:rPr lang="ja-JP" altLang="en-US" sz="1400" b="1">
                <a:solidFill>
                  <a:schemeClr val="tx1">
                    <a:lumMod val="75000"/>
                    <a:lumOff val="25000"/>
                  </a:schemeClr>
                </a:solidFill>
                <a:latin typeface="メイリオ" pitchFamily="50" charset="-128"/>
                <a:ea typeface="メイリオ" pitchFamily="50" charset="-128"/>
                <a:cs typeface="メイリオ" pitchFamily="50" charset="-128"/>
              </a:rPr>
              <a:t>＜　一般的なアンチウイルスの検知率推移グラフ　＞</a:t>
            </a:r>
          </a:p>
        </p:txBody>
      </p:sp>
      <p:sp>
        <p:nvSpPr>
          <p:cNvPr id="40" name="右大かっこ 39">
            <a:extLst>
              <a:ext uri="{FF2B5EF4-FFF2-40B4-BE49-F238E27FC236}">
                <a16:creationId xmlns:a16="http://schemas.microsoft.com/office/drawing/2014/main" id="{3AE4DBC9-8E30-426A-8ABC-19AB859F718E}"/>
              </a:ext>
            </a:extLst>
          </p:cNvPr>
          <p:cNvSpPr/>
          <p:nvPr/>
        </p:nvSpPr>
        <p:spPr>
          <a:xfrm rot="5400000">
            <a:off x="3687481" y="4024785"/>
            <a:ext cx="171748" cy="3718282"/>
          </a:xfrm>
          <a:prstGeom prst="righ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7722FBB-66E1-4819-815A-6B41F4CB498F}"/>
              </a:ext>
            </a:extLst>
          </p:cNvPr>
          <p:cNvSpPr txBox="1"/>
          <p:nvPr/>
        </p:nvSpPr>
        <p:spPr bwMode="auto">
          <a:xfrm>
            <a:off x="1094632" y="6009856"/>
            <a:ext cx="5205083" cy="307777"/>
          </a:xfrm>
          <a:prstGeom prst="rect">
            <a:avLst/>
          </a:prstGeom>
          <a:noFill/>
          <a:ln w="3175" cap="rnd">
            <a:noFill/>
            <a:miter lim="800000"/>
            <a:headEnd/>
            <a:tailEnd/>
          </a:ln>
          <a:effectLst/>
        </p:spPr>
        <p:txBody>
          <a:bodyPr wrap="square" rtlCol="0">
            <a:spAutoFit/>
          </a:bodyPr>
          <a:lstStyle/>
          <a:p>
            <a:pPr algn="ctr"/>
            <a:r>
              <a:rPr lang="ja-JP" altLang="en-US" sz="1400" b="1" ker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攻撃されると防ぎきれない期間</a:t>
            </a:r>
            <a:endParaRPr lang="en-US" altLang="ja-JP" sz="1400" b="1" ker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3" name="グループ化 52">
            <a:extLst>
              <a:ext uri="{FF2B5EF4-FFF2-40B4-BE49-F238E27FC236}">
                <a16:creationId xmlns:a16="http://schemas.microsoft.com/office/drawing/2014/main" id="{17EB5A19-4E38-4296-A3B1-B7E9C40A3B6D}"/>
              </a:ext>
            </a:extLst>
          </p:cNvPr>
          <p:cNvGrpSpPr/>
          <p:nvPr/>
        </p:nvGrpSpPr>
        <p:grpSpPr>
          <a:xfrm>
            <a:off x="8935369" y="3639891"/>
            <a:ext cx="1984729" cy="534600"/>
            <a:chOff x="8431751" y="2878166"/>
            <a:chExt cx="1984729" cy="534600"/>
          </a:xfrm>
        </p:grpSpPr>
        <p:sp>
          <p:nvSpPr>
            <p:cNvPr id="55" name="正方形/長方形 54">
              <a:extLst>
                <a:ext uri="{FF2B5EF4-FFF2-40B4-BE49-F238E27FC236}">
                  <a16:creationId xmlns:a16="http://schemas.microsoft.com/office/drawing/2014/main" id="{798B8101-ABA7-42A5-B56E-86B5621F4C8C}"/>
                </a:ext>
              </a:extLst>
            </p:cNvPr>
            <p:cNvSpPr/>
            <p:nvPr/>
          </p:nvSpPr>
          <p:spPr>
            <a:xfrm>
              <a:off x="8431751" y="2878166"/>
              <a:ext cx="1984729" cy="534600"/>
            </a:xfrm>
            <a:prstGeom prst="rect">
              <a:avLst/>
            </a:prstGeom>
            <a:solidFill>
              <a:srgbClr val="C00000"/>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a:extLst>
                <a:ext uri="{FF2B5EF4-FFF2-40B4-BE49-F238E27FC236}">
                  <a16:creationId xmlns:a16="http://schemas.microsoft.com/office/drawing/2014/main" id="{3ADE3131-1C6B-40DA-9ECB-9B935C9AA55C}"/>
                </a:ext>
              </a:extLst>
            </p:cNvPr>
            <p:cNvSpPr txBox="1"/>
            <p:nvPr/>
          </p:nvSpPr>
          <p:spPr bwMode="auto">
            <a:xfrm>
              <a:off x="8452526" y="2924845"/>
              <a:ext cx="1875947" cy="461665"/>
            </a:xfrm>
            <a:prstGeom prst="rect">
              <a:avLst/>
            </a:prstGeom>
            <a:noFill/>
            <a:ln w="3175" cap="rnd">
              <a:noFill/>
              <a:miter lim="800000"/>
              <a:headEnd/>
              <a:tailEnd/>
            </a:ln>
            <a:effectLst/>
          </p:spPr>
          <p:txBody>
            <a:bodyPr wrap="square" rtlCol="0">
              <a:spAutoFit/>
            </a:bodyPr>
            <a:lstStyle/>
            <a:p>
              <a:pPr algn="ctr"/>
              <a:r>
                <a:rPr lang="ja-JP" altLang="en-US" sz="1200" b="1" ker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一般的なアンチウイルス</a:t>
              </a:r>
              <a:endParaRPr lang="en-US" altLang="ja-JP" sz="1200" b="1" ker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ker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の検知率推移</a:t>
              </a:r>
            </a:p>
          </p:txBody>
        </p:sp>
      </p:grpSp>
    </p:spTree>
    <p:extLst>
      <p:ext uri="{BB962C8B-B14F-4D97-AF65-F5344CB8AC3E}">
        <p14:creationId xmlns:p14="http://schemas.microsoft.com/office/powerpoint/2010/main" val="366754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EF45EF40-1DD1-42EC-8A85-465AE615634B}"/>
              </a:ext>
            </a:extLst>
          </p:cNvPr>
          <p:cNvGrpSpPr/>
          <p:nvPr/>
        </p:nvGrpSpPr>
        <p:grpSpPr>
          <a:xfrm>
            <a:off x="1081442" y="2971030"/>
            <a:ext cx="1571869" cy="1045685"/>
            <a:chOff x="364106" y="1925961"/>
            <a:chExt cx="1571869" cy="1045685"/>
          </a:xfrm>
        </p:grpSpPr>
        <p:grpSp>
          <p:nvGrpSpPr>
            <p:cNvPr id="5" name="グループ化 4">
              <a:extLst>
                <a:ext uri="{FF2B5EF4-FFF2-40B4-BE49-F238E27FC236}">
                  <a16:creationId xmlns:a16="http://schemas.microsoft.com/office/drawing/2014/main" id="{B672E60F-F692-42E2-BCD7-B0E32C4C9FBE}"/>
                </a:ext>
              </a:extLst>
            </p:cNvPr>
            <p:cNvGrpSpPr/>
            <p:nvPr/>
          </p:nvGrpSpPr>
          <p:grpSpPr>
            <a:xfrm>
              <a:off x="364106" y="1925961"/>
              <a:ext cx="1045685" cy="1045685"/>
              <a:chOff x="8217568" y="5095956"/>
              <a:chExt cx="1530987" cy="1530987"/>
            </a:xfrm>
          </p:grpSpPr>
          <p:pic>
            <p:nvPicPr>
              <p:cNvPr id="13" name="図 12">
                <a:extLst>
                  <a:ext uri="{FF2B5EF4-FFF2-40B4-BE49-F238E27FC236}">
                    <a16:creationId xmlns:a16="http://schemas.microsoft.com/office/drawing/2014/main" id="{2D211B8A-C9EC-4169-8446-5D0C1B54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68" y="5095956"/>
                <a:ext cx="1530987" cy="1530987"/>
              </a:xfrm>
              <a:prstGeom prst="rect">
                <a:avLst/>
              </a:prstGeom>
            </p:spPr>
          </p:pic>
          <p:sp>
            <p:nvSpPr>
              <p:cNvPr id="14" name="正方形/長方形 13">
                <a:extLst>
                  <a:ext uri="{FF2B5EF4-FFF2-40B4-BE49-F238E27FC236}">
                    <a16:creationId xmlns:a16="http://schemas.microsoft.com/office/drawing/2014/main" id="{B206D92A-6953-4D9B-AF8D-20422F79014A}"/>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15" name="図 14">
              <a:extLst>
                <a:ext uri="{FF2B5EF4-FFF2-40B4-BE49-F238E27FC236}">
                  <a16:creationId xmlns:a16="http://schemas.microsoft.com/office/drawing/2014/main" id="{D74B1203-97F1-414C-B802-C203DDF10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839" y="2129465"/>
              <a:ext cx="418216" cy="429421"/>
            </a:xfrm>
            <a:prstGeom prst="rect">
              <a:avLst/>
            </a:prstGeom>
          </p:spPr>
        </p:pic>
        <p:pic>
          <p:nvPicPr>
            <p:cNvPr id="38" name="図 37">
              <a:extLst>
                <a:ext uri="{FF2B5EF4-FFF2-40B4-BE49-F238E27FC236}">
                  <a16:creationId xmlns:a16="http://schemas.microsoft.com/office/drawing/2014/main" id="{19D22D4C-E2A5-4B67-870C-34072CC1FD27}"/>
                </a:ext>
              </a:extLst>
            </p:cNvPr>
            <p:cNvPicPr>
              <a:picLocks noChangeAspect="1"/>
            </p:cNvPicPr>
            <p:nvPr/>
          </p:nvPicPr>
          <p:blipFill>
            <a:blip r:embed="rId5"/>
            <a:stretch>
              <a:fillRect/>
            </a:stretch>
          </p:blipFill>
          <p:spPr>
            <a:xfrm>
              <a:off x="1326871" y="1994665"/>
              <a:ext cx="609104" cy="609104"/>
            </a:xfrm>
            <a:prstGeom prst="rect">
              <a:avLst/>
            </a:prstGeom>
          </p:spPr>
        </p:pic>
      </p:grpSp>
      <p:sp>
        <p:nvSpPr>
          <p:cNvPr id="41" name="テキスト ボックス 40">
            <a:extLst>
              <a:ext uri="{FF2B5EF4-FFF2-40B4-BE49-F238E27FC236}">
                <a16:creationId xmlns:a16="http://schemas.microsoft.com/office/drawing/2014/main" id="{548EFE59-F562-4454-A487-A7B300FF8C21}"/>
              </a:ext>
            </a:extLst>
          </p:cNvPr>
          <p:cNvSpPr txBox="1"/>
          <p:nvPr/>
        </p:nvSpPr>
        <p:spPr>
          <a:xfrm>
            <a:off x="854561" y="3988001"/>
            <a:ext cx="1801151" cy="338554"/>
          </a:xfrm>
          <a:prstGeom prst="rect">
            <a:avLst/>
          </a:prstGeom>
          <a:noFill/>
        </p:spPr>
        <p:txBody>
          <a:bodyPr wrap="square" rtlCol="0">
            <a:spAutoFit/>
          </a:bodyPr>
          <a:lstStyle/>
          <a:p>
            <a:pPr algn="l"/>
            <a:r>
              <a:rPr kumimoji="1" lang="en-US" altLang="ja-JP"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マルウェア感染</a:t>
            </a:r>
          </a:p>
        </p:txBody>
      </p:sp>
      <p:sp>
        <p:nvSpPr>
          <p:cNvPr id="50" name="テキスト ボックス 49">
            <a:extLst>
              <a:ext uri="{FF2B5EF4-FFF2-40B4-BE49-F238E27FC236}">
                <a16:creationId xmlns:a16="http://schemas.microsoft.com/office/drawing/2014/main" id="{0448AFB2-AA2A-4B5C-98BD-8CA96E553E38}"/>
              </a:ext>
            </a:extLst>
          </p:cNvPr>
          <p:cNvSpPr txBox="1"/>
          <p:nvPr/>
        </p:nvSpPr>
        <p:spPr>
          <a:xfrm>
            <a:off x="4825084" y="3988001"/>
            <a:ext cx="2048588" cy="307777"/>
          </a:xfrm>
          <a:prstGeom prst="rect">
            <a:avLst/>
          </a:prstGeom>
          <a:noFill/>
        </p:spPr>
        <p:txBody>
          <a:bodyPr wrap="square" rtlCol="0">
            <a:spAutoFit/>
          </a:bodyPr>
          <a:lstStyle/>
          <a:p>
            <a:pPr algn="ct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マルウェアから保護</a:t>
            </a:r>
          </a:p>
        </p:txBody>
      </p:sp>
      <p:grpSp>
        <p:nvGrpSpPr>
          <p:cNvPr id="33" name="グループ化 32">
            <a:extLst>
              <a:ext uri="{FF2B5EF4-FFF2-40B4-BE49-F238E27FC236}">
                <a16:creationId xmlns:a16="http://schemas.microsoft.com/office/drawing/2014/main" id="{C6D035B2-494F-4D95-BBB4-6C1461118FB5}"/>
              </a:ext>
            </a:extLst>
          </p:cNvPr>
          <p:cNvGrpSpPr/>
          <p:nvPr/>
        </p:nvGrpSpPr>
        <p:grpSpPr>
          <a:xfrm>
            <a:off x="4996439" y="4574671"/>
            <a:ext cx="1801151" cy="1331854"/>
            <a:chOff x="4864359" y="3529602"/>
            <a:chExt cx="1801151" cy="1331854"/>
          </a:xfrm>
        </p:grpSpPr>
        <p:grpSp>
          <p:nvGrpSpPr>
            <p:cNvPr id="32" name="グループ化 31">
              <a:extLst>
                <a:ext uri="{FF2B5EF4-FFF2-40B4-BE49-F238E27FC236}">
                  <a16:creationId xmlns:a16="http://schemas.microsoft.com/office/drawing/2014/main" id="{7FC40C52-4E87-460E-B4D8-8BCA4F2559DD}"/>
                </a:ext>
              </a:extLst>
            </p:cNvPr>
            <p:cNvGrpSpPr/>
            <p:nvPr/>
          </p:nvGrpSpPr>
          <p:grpSpPr>
            <a:xfrm>
              <a:off x="5079605" y="3529602"/>
              <a:ext cx="1501496" cy="1045685"/>
              <a:chOff x="5117673" y="3494005"/>
              <a:chExt cx="1501496" cy="1045685"/>
            </a:xfrm>
          </p:grpSpPr>
          <p:grpSp>
            <p:nvGrpSpPr>
              <p:cNvPr id="31" name="グループ化 30">
                <a:extLst>
                  <a:ext uri="{FF2B5EF4-FFF2-40B4-BE49-F238E27FC236}">
                    <a16:creationId xmlns:a16="http://schemas.microsoft.com/office/drawing/2014/main" id="{558C37FB-535E-48A0-B672-B6ABE101F92B}"/>
                  </a:ext>
                </a:extLst>
              </p:cNvPr>
              <p:cNvGrpSpPr/>
              <p:nvPr/>
            </p:nvGrpSpPr>
            <p:grpSpPr>
              <a:xfrm>
                <a:off x="5117673" y="3494005"/>
                <a:ext cx="1501496" cy="1045685"/>
                <a:chOff x="5117673" y="3494005"/>
                <a:chExt cx="1501496" cy="1045685"/>
              </a:xfrm>
            </p:grpSpPr>
            <p:pic>
              <p:nvPicPr>
                <p:cNvPr id="21" name="図 20">
                  <a:extLst>
                    <a:ext uri="{FF2B5EF4-FFF2-40B4-BE49-F238E27FC236}">
                      <a16:creationId xmlns:a16="http://schemas.microsoft.com/office/drawing/2014/main" id="{8C49D7E9-4080-45C9-8A71-01B1AFB041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8035" y="3588420"/>
                  <a:ext cx="501134" cy="501134"/>
                </a:xfrm>
                <a:prstGeom prst="rect">
                  <a:avLst/>
                </a:prstGeom>
              </p:spPr>
            </p:pic>
            <p:grpSp>
              <p:nvGrpSpPr>
                <p:cNvPr id="51" name="グループ化 50">
                  <a:extLst>
                    <a:ext uri="{FF2B5EF4-FFF2-40B4-BE49-F238E27FC236}">
                      <a16:creationId xmlns:a16="http://schemas.microsoft.com/office/drawing/2014/main" id="{179281A3-4493-455C-84D1-4B025C8411D0}"/>
                    </a:ext>
                  </a:extLst>
                </p:cNvPr>
                <p:cNvGrpSpPr/>
                <p:nvPr/>
              </p:nvGrpSpPr>
              <p:grpSpPr>
                <a:xfrm>
                  <a:off x="5117673" y="3494005"/>
                  <a:ext cx="1045685" cy="1045685"/>
                  <a:chOff x="8217567" y="5095956"/>
                  <a:chExt cx="1530987" cy="1530987"/>
                </a:xfrm>
              </p:grpSpPr>
              <p:pic>
                <p:nvPicPr>
                  <p:cNvPr id="52" name="図 51">
                    <a:extLst>
                      <a:ext uri="{FF2B5EF4-FFF2-40B4-BE49-F238E27FC236}">
                        <a16:creationId xmlns:a16="http://schemas.microsoft.com/office/drawing/2014/main" id="{7F02B54C-D6DF-4197-92FB-492D1C785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67" y="5095956"/>
                    <a:ext cx="1530987" cy="1530987"/>
                  </a:xfrm>
                  <a:prstGeom prst="rect">
                    <a:avLst/>
                  </a:prstGeom>
                </p:spPr>
              </p:pic>
              <p:sp>
                <p:nvSpPr>
                  <p:cNvPr id="53" name="正方形/長方形 52">
                    <a:extLst>
                      <a:ext uri="{FF2B5EF4-FFF2-40B4-BE49-F238E27FC236}">
                        <a16:creationId xmlns:a16="http://schemas.microsoft.com/office/drawing/2014/main" id="{152269AF-C6CC-4BDB-A747-E9F923AF3750}"/>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pic>
            <p:nvPicPr>
              <p:cNvPr id="54" name="図 53">
                <a:extLst>
                  <a:ext uri="{FF2B5EF4-FFF2-40B4-BE49-F238E27FC236}">
                    <a16:creationId xmlns:a16="http://schemas.microsoft.com/office/drawing/2014/main" id="{4E5D6FFC-EA10-4CE7-925F-A7B14A8EC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1407" y="3692485"/>
                <a:ext cx="418216" cy="429421"/>
              </a:xfrm>
              <a:prstGeom prst="rect">
                <a:avLst/>
              </a:prstGeom>
            </p:spPr>
          </p:pic>
        </p:grpSp>
        <p:sp>
          <p:nvSpPr>
            <p:cNvPr id="55" name="テキスト ボックス 54">
              <a:extLst>
                <a:ext uri="{FF2B5EF4-FFF2-40B4-BE49-F238E27FC236}">
                  <a16:creationId xmlns:a16="http://schemas.microsoft.com/office/drawing/2014/main" id="{30DDFB6F-3C30-4191-BE9F-F02EF0C02883}"/>
                </a:ext>
              </a:extLst>
            </p:cNvPr>
            <p:cNvSpPr txBox="1"/>
            <p:nvPr/>
          </p:nvSpPr>
          <p:spPr>
            <a:xfrm>
              <a:off x="4864359" y="4522902"/>
              <a:ext cx="1801151" cy="338554"/>
            </a:xfrm>
            <a:prstGeom prst="rect">
              <a:avLst/>
            </a:prstGeom>
            <a:noFill/>
          </p:spPr>
          <p:txBody>
            <a:bodyPr wrap="square" rtlCol="0">
              <a:spAutoFit/>
            </a:bodyPr>
            <a:lstStyle/>
            <a:p>
              <a:pPr algn="ctr"/>
              <a:r>
                <a:rPr kumimoji="1" lang="en-US" altLang="ja-JP"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Y</a:t>
              </a:r>
              <a:r>
                <a:rPr kumimoji="1" lang="ja-JP" altLang="en-US"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マルウェア感染</a:t>
              </a:r>
            </a:p>
          </p:txBody>
        </p:sp>
      </p:grpSp>
      <p:grpSp>
        <p:nvGrpSpPr>
          <p:cNvPr id="37" name="グループ化 36">
            <a:extLst>
              <a:ext uri="{FF2B5EF4-FFF2-40B4-BE49-F238E27FC236}">
                <a16:creationId xmlns:a16="http://schemas.microsoft.com/office/drawing/2014/main" id="{D17B665B-E642-487F-8765-372BA428B89D}"/>
              </a:ext>
            </a:extLst>
          </p:cNvPr>
          <p:cNvGrpSpPr/>
          <p:nvPr/>
        </p:nvGrpSpPr>
        <p:grpSpPr>
          <a:xfrm>
            <a:off x="9113895" y="3200517"/>
            <a:ext cx="1801151" cy="1342185"/>
            <a:chOff x="9032330" y="4944326"/>
            <a:chExt cx="1801151" cy="1342185"/>
          </a:xfrm>
        </p:grpSpPr>
        <p:grpSp>
          <p:nvGrpSpPr>
            <p:cNvPr id="36" name="グループ化 35">
              <a:extLst>
                <a:ext uri="{FF2B5EF4-FFF2-40B4-BE49-F238E27FC236}">
                  <a16:creationId xmlns:a16="http://schemas.microsoft.com/office/drawing/2014/main" id="{CA6D02B2-00E2-44C6-93DA-FD7EAE467A7A}"/>
                </a:ext>
              </a:extLst>
            </p:cNvPr>
            <p:cNvGrpSpPr/>
            <p:nvPr/>
          </p:nvGrpSpPr>
          <p:grpSpPr>
            <a:xfrm>
              <a:off x="9294766" y="4944326"/>
              <a:ext cx="1448221" cy="1045685"/>
              <a:chOff x="9124748" y="5105124"/>
              <a:chExt cx="1448221" cy="1045685"/>
            </a:xfrm>
          </p:grpSpPr>
          <p:pic>
            <p:nvPicPr>
              <p:cNvPr id="28" name="図 27">
                <a:extLst>
                  <a:ext uri="{FF2B5EF4-FFF2-40B4-BE49-F238E27FC236}">
                    <a16:creationId xmlns:a16="http://schemas.microsoft.com/office/drawing/2014/main" id="{CB59D3E0-E851-4E33-A324-92F0022A72D1}"/>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79915" y="5203001"/>
                <a:ext cx="393054" cy="393054"/>
              </a:xfrm>
              <a:prstGeom prst="rect">
                <a:avLst/>
              </a:prstGeom>
            </p:spPr>
          </p:pic>
          <p:grpSp>
            <p:nvGrpSpPr>
              <p:cNvPr id="74" name="グループ化 73">
                <a:extLst>
                  <a:ext uri="{FF2B5EF4-FFF2-40B4-BE49-F238E27FC236}">
                    <a16:creationId xmlns:a16="http://schemas.microsoft.com/office/drawing/2014/main" id="{A4324DB8-D05A-42F4-9BFD-FBE2E7F1F9A7}"/>
                  </a:ext>
                </a:extLst>
              </p:cNvPr>
              <p:cNvGrpSpPr/>
              <p:nvPr/>
            </p:nvGrpSpPr>
            <p:grpSpPr>
              <a:xfrm>
                <a:off x="9124748" y="5105124"/>
                <a:ext cx="1045685" cy="1045685"/>
                <a:chOff x="8217567" y="5095956"/>
                <a:chExt cx="1530987" cy="1530987"/>
              </a:xfrm>
            </p:grpSpPr>
            <p:pic>
              <p:nvPicPr>
                <p:cNvPr id="75" name="図 74">
                  <a:extLst>
                    <a:ext uri="{FF2B5EF4-FFF2-40B4-BE49-F238E27FC236}">
                      <a16:creationId xmlns:a16="http://schemas.microsoft.com/office/drawing/2014/main" id="{786C8A5A-92E8-47B2-BFEF-67EC1D65F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67" y="5095956"/>
                  <a:ext cx="1530987" cy="1530987"/>
                </a:xfrm>
                <a:prstGeom prst="rect">
                  <a:avLst/>
                </a:prstGeom>
              </p:spPr>
            </p:pic>
            <p:sp>
              <p:nvSpPr>
                <p:cNvPr id="76" name="正方形/長方形 75">
                  <a:extLst>
                    <a:ext uri="{FF2B5EF4-FFF2-40B4-BE49-F238E27FC236}">
                      <a16:creationId xmlns:a16="http://schemas.microsoft.com/office/drawing/2014/main" id="{FCADEB81-17EB-4633-84DE-AFF2CB3F2BF3}"/>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77" name="図 76">
                <a:extLst>
                  <a:ext uri="{FF2B5EF4-FFF2-40B4-BE49-F238E27FC236}">
                    <a16:creationId xmlns:a16="http://schemas.microsoft.com/office/drawing/2014/main" id="{A0E7A951-6A80-418F-A56E-0B4C1A62B1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8482" y="5303604"/>
                <a:ext cx="418216" cy="429421"/>
              </a:xfrm>
              <a:prstGeom prst="rect">
                <a:avLst/>
              </a:prstGeom>
            </p:spPr>
          </p:pic>
        </p:grpSp>
        <p:sp>
          <p:nvSpPr>
            <p:cNvPr id="78" name="テキスト ボックス 77">
              <a:extLst>
                <a:ext uri="{FF2B5EF4-FFF2-40B4-BE49-F238E27FC236}">
                  <a16:creationId xmlns:a16="http://schemas.microsoft.com/office/drawing/2014/main" id="{30AB3419-3C70-4EF0-B675-2AFB6BD5DD99}"/>
                </a:ext>
              </a:extLst>
            </p:cNvPr>
            <p:cNvSpPr txBox="1"/>
            <p:nvPr/>
          </p:nvSpPr>
          <p:spPr>
            <a:xfrm>
              <a:off x="9032330" y="5947957"/>
              <a:ext cx="1801151" cy="338554"/>
            </a:xfrm>
            <a:prstGeom prst="rect">
              <a:avLst/>
            </a:prstGeom>
            <a:noFill/>
          </p:spPr>
          <p:txBody>
            <a:bodyPr wrap="square" rtlCol="0">
              <a:spAutoFit/>
            </a:bodyPr>
            <a:lstStyle/>
            <a:p>
              <a:pPr algn="l"/>
              <a:r>
                <a:rPr kumimoji="1" lang="en-US" altLang="ja-JP"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Z</a:t>
              </a:r>
              <a:r>
                <a:rPr kumimoji="1" lang="ja-JP" altLang="en-US"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マルウェア感染</a:t>
              </a:r>
            </a:p>
          </p:txBody>
        </p:sp>
      </p:grpSp>
      <p:cxnSp>
        <p:nvCxnSpPr>
          <p:cNvPr id="80" name="直線矢印コネクタ 79">
            <a:extLst>
              <a:ext uri="{FF2B5EF4-FFF2-40B4-BE49-F238E27FC236}">
                <a16:creationId xmlns:a16="http://schemas.microsoft.com/office/drawing/2014/main" id="{B2E1567F-7DDD-4637-82CC-021E71C33A2B}"/>
              </a:ext>
            </a:extLst>
          </p:cNvPr>
          <p:cNvCxnSpPr>
            <a:cxnSpLocks/>
          </p:cNvCxnSpPr>
          <p:nvPr/>
        </p:nvCxnSpPr>
        <p:spPr>
          <a:xfrm>
            <a:off x="10945458" y="3591796"/>
            <a:ext cx="333923" cy="0"/>
          </a:xfrm>
          <a:prstGeom prst="straightConnector1">
            <a:avLst/>
          </a:prstGeom>
          <a:ln w="57150">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9" name="テキスト プレースホルダー 38">
            <a:extLst>
              <a:ext uri="{FF2B5EF4-FFF2-40B4-BE49-F238E27FC236}">
                <a16:creationId xmlns:a16="http://schemas.microsoft.com/office/drawing/2014/main" id="{BBAE87E8-5A5F-4C88-B245-01F9495E3558}"/>
              </a:ext>
            </a:extLst>
          </p:cNvPr>
          <p:cNvSpPr>
            <a:spLocks noGrp="1"/>
          </p:cNvSpPr>
          <p:nvPr>
            <p:ph type="body" sz="quarter" idx="15"/>
          </p:nvPr>
        </p:nvSpPr>
        <p:spPr>
          <a:xfrm>
            <a:off x="413589" y="1470077"/>
            <a:ext cx="11074573" cy="312393"/>
          </a:xfrm>
        </p:spPr>
        <p:txBody>
          <a:bodyPr/>
          <a:lstStyle/>
          <a:p>
            <a:r>
              <a:rPr lang="ja-JP" altLang="en-US"/>
              <a:t>パターンマッチング方式は、感染報告後シグネチャに登録されれば、検知・保護が可能だが初見では検知が難しい仕組みです</a:t>
            </a:r>
            <a:endParaRPr kumimoji="1" lang="ja-JP" altLang="en-US"/>
          </a:p>
        </p:txBody>
      </p:sp>
      <p:sp>
        <p:nvSpPr>
          <p:cNvPr id="7" name="テキスト プレースホルダー 6">
            <a:extLst>
              <a:ext uri="{FF2B5EF4-FFF2-40B4-BE49-F238E27FC236}">
                <a16:creationId xmlns:a16="http://schemas.microsoft.com/office/drawing/2014/main" id="{7074A4F9-2C6E-4958-BEAF-CD1E181A30E9}"/>
              </a:ext>
            </a:extLst>
          </p:cNvPr>
          <p:cNvSpPr>
            <a:spLocks noGrp="1"/>
          </p:cNvSpPr>
          <p:nvPr>
            <p:ph type="body" sz="quarter" idx="11"/>
          </p:nvPr>
        </p:nvSpPr>
        <p:spPr/>
        <p:txBody>
          <a:bodyPr/>
          <a:lstStyle/>
          <a:p>
            <a:r>
              <a:rPr lang="ja-JP" altLang="en-US"/>
              <a:t>パターンマッチング方式の概要</a:t>
            </a:r>
          </a:p>
        </p:txBody>
      </p:sp>
      <p:sp>
        <p:nvSpPr>
          <p:cNvPr id="8" name="テキスト プレースホルダー 7">
            <a:extLst>
              <a:ext uri="{FF2B5EF4-FFF2-40B4-BE49-F238E27FC236}">
                <a16:creationId xmlns:a16="http://schemas.microsoft.com/office/drawing/2014/main" id="{94FA0A8D-710A-436B-89AD-7A466C8E0DAA}"/>
              </a:ext>
            </a:extLst>
          </p:cNvPr>
          <p:cNvSpPr>
            <a:spLocks noGrp="1"/>
          </p:cNvSpPr>
          <p:nvPr>
            <p:ph type="body" sz="quarter" idx="13"/>
          </p:nvPr>
        </p:nvSpPr>
        <p:spPr>
          <a:xfrm>
            <a:off x="359197" y="1054907"/>
            <a:ext cx="11505576" cy="452432"/>
          </a:xfrm>
        </p:spPr>
        <p:txBody>
          <a:bodyPr/>
          <a:lstStyle/>
          <a:p>
            <a:r>
              <a:rPr lang="ja-JP" altLang="en-US"/>
              <a:t>攻撃は使い捨て未知のマルウェアばかり</a:t>
            </a:r>
            <a:r>
              <a:rPr lang="en-US" altLang="ja-JP"/>
              <a:t>…</a:t>
            </a:r>
            <a:r>
              <a:rPr lang="ja-JP" altLang="en-US"/>
              <a:t>シグネチャベースのパターンマッチングでは限界</a:t>
            </a:r>
          </a:p>
        </p:txBody>
      </p:sp>
      <p:grpSp>
        <p:nvGrpSpPr>
          <p:cNvPr id="25" name="グループ化 24">
            <a:extLst>
              <a:ext uri="{FF2B5EF4-FFF2-40B4-BE49-F238E27FC236}">
                <a16:creationId xmlns:a16="http://schemas.microsoft.com/office/drawing/2014/main" id="{720058B7-AC64-4EC1-95F6-19848DBEB4EF}"/>
              </a:ext>
            </a:extLst>
          </p:cNvPr>
          <p:cNvGrpSpPr/>
          <p:nvPr/>
        </p:nvGrpSpPr>
        <p:grpSpPr>
          <a:xfrm>
            <a:off x="5185731" y="2971030"/>
            <a:ext cx="1525348" cy="1045685"/>
            <a:chOff x="5110683" y="1925961"/>
            <a:chExt cx="1525348" cy="1045685"/>
          </a:xfrm>
        </p:grpSpPr>
        <p:grpSp>
          <p:nvGrpSpPr>
            <p:cNvPr id="45" name="グループ化 44">
              <a:extLst>
                <a:ext uri="{FF2B5EF4-FFF2-40B4-BE49-F238E27FC236}">
                  <a16:creationId xmlns:a16="http://schemas.microsoft.com/office/drawing/2014/main" id="{0AB7AAE5-CBC3-4EC2-9199-9975BCE28577}"/>
                </a:ext>
              </a:extLst>
            </p:cNvPr>
            <p:cNvGrpSpPr/>
            <p:nvPr/>
          </p:nvGrpSpPr>
          <p:grpSpPr>
            <a:xfrm>
              <a:off x="5110683" y="1925961"/>
              <a:ext cx="1045685" cy="1045685"/>
              <a:chOff x="8217567" y="5095956"/>
              <a:chExt cx="1530987" cy="1530987"/>
            </a:xfrm>
          </p:grpSpPr>
          <p:pic>
            <p:nvPicPr>
              <p:cNvPr id="46" name="図 45">
                <a:extLst>
                  <a:ext uri="{FF2B5EF4-FFF2-40B4-BE49-F238E27FC236}">
                    <a16:creationId xmlns:a16="http://schemas.microsoft.com/office/drawing/2014/main" id="{5C5E4482-E55B-4356-AF78-27C8F10FD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67" y="5095956"/>
                <a:ext cx="1530987" cy="1530987"/>
              </a:xfrm>
              <a:prstGeom prst="rect">
                <a:avLst/>
              </a:prstGeom>
            </p:spPr>
          </p:pic>
          <p:sp>
            <p:nvSpPr>
              <p:cNvPr id="47" name="正方形/長方形 46">
                <a:extLst>
                  <a:ext uri="{FF2B5EF4-FFF2-40B4-BE49-F238E27FC236}">
                    <a16:creationId xmlns:a16="http://schemas.microsoft.com/office/drawing/2014/main" id="{A4D9B9D5-4E55-438D-8E4A-7D87EDE9E553}"/>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40" name="図 39">
              <a:extLst>
                <a:ext uri="{FF2B5EF4-FFF2-40B4-BE49-F238E27FC236}">
                  <a16:creationId xmlns:a16="http://schemas.microsoft.com/office/drawing/2014/main" id="{B4BD383D-D8F9-4453-90A7-7629368843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1480" y="2092083"/>
              <a:ext cx="484090" cy="484090"/>
            </a:xfrm>
            <a:prstGeom prst="rect">
              <a:avLst/>
            </a:prstGeom>
          </p:spPr>
        </p:pic>
        <p:pic>
          <p:nvPicPr>
            <p:cNvPr id="64" name="図 63">
              <a:extLst>
                <a:ext uri="{FF2B5EF4-FFF2-40B4-BE49-F238E27FC236}">
                  <a16:creationId xmlns:a16="http://schemas.microsoft.com/office/drawing/2014/main" id="{0CCE40CD-FF66-4682-8014-0767639B3344}"/>
                </a:ext>
              </a:extLst>
            </p:cNvPr>
            <p:cNvPicPr>
              <a:picLocks noChangeAspect="1"/>
            </p:cNvPicPr>
            <p:nvPr/>
          </p:nvPicPr>
          <p:blipFill>
            <a:blip r:embed="rId5"/>
            <a:stretch>
              <a:fillRect/>
            </a:stretch>
          </p:blipFill>
          <p:spPr>
            <a:xfrm>
              <a:off x="6026927" y="2025145"/>
              <a:ext cx="609104" cy="609104"/>
            </a:xfrm>
            <a:prstGeom prst="rect">
              <a:avLst/>
            </a:prstGeom>
          </p:spPr>
        </p:pic>
      </p:grpSp>
      <p:grpSp>
        <p:nvGrpSpPr>
          <p:cNvPr id="30" name="グループ化 29">
            <a:extLst>
              <a:ext uri="{FF2B5EF4-FFF2-40B4-BE49-F238E27FC236}">
                <a16:creationId xmlns:a16="http://schemas.microsoft.com/office/drawing/2014/main" id="{F8090C95-4BB3-4BEB-B06A-4AA70F498606}"/>
              </a:ext>
            </a:extLst>
          </p:cNvPr>
          <p:cNvGrpSpPr/>
          <p:nvPr/>
        </p:nvGrpSpPr>
        <p:grpSpPr>
          <a:xfrm>
            <a:off x="2655712" y="3529189"/>
            <a:ext cx="2398888" cy="1640011"/>
            <a:chOff x="2523632" y="2484120"/>
            <a:chExt cx="2398888" cy="1640011"/>
          </a:xfrm>
        </p:grpSpPr>
        <p:cxnSp>
          <p:nvCxnSpPr>
            <p:cNvPr id="27" name="直線矢印コネクタ 26">
              <a:extLst>
                <a:ext uri="{FF2B5EF4-FFF2-40B4-BE49-F238E27FC236}">
                  <a16:creationId xmlns:a16="http://schemas.microsoft.com/office/drawing/2014/main" id="{E0BDD421-86B2-4E7D-952F-B648E588C612}"/>
                </a:ext>
              </a:extLst>
            </p:cNvPr>
            <p:cNvCxnSpPr/>
            <p:nvPr/>
          </p:nvCxnSpPr>
          <p:spPr>
            <a:xfrm>
              <a:off x="2523632" y="2484120"/>
              <a:ext cx="23988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フリーフォーム: 図形 28">
              <a:extLst>
                <a:ext uri="{FF2B5EF4-FFF2-40B4-BE49-F238E27FC236}">
                  <a16:creationId xmlns:a16="http://schemas.microsoft.com/office/drawing/2014/main" id="{B314BE39-278E-4182-91B3-06B7AE8D2289}"/>
                </a:ext>
              </a:extLst>
            </p:cNvPr>
            <p:cNvSpPr/>
            <p:nvPr/>
          </p:nvSpPr>
          <p:spPr>
            <a:xfrm>
              <a:off x="4441371" y="2491274"/>
              <a:ext cx="419878" cy="1632857"/>
            </a:xfrm>
            <a:custGeom>
              <a:avLst/>
              <a:gdLst>
                <a:gd name="connsiteX0" fmla="*/ 0 w 419878"/>
                <a:gd name="connsiteY0" fmla="*/ 0 h 1632857"/>
                <a:gd name="connsiteX1" fmla="*/ 0 w 419878"/>
                <a:gd name="connsiteY1" fmla="*/ 1632857 h 1632857"/>
                <a:gd name="connsiteX2" fmla="*/ 419878 w 419878"/>
                <a:gd name="connsiteY2" fmla="*/ 1632857 h 1632857"/>
              </a:gdLst>
              <a:ahLst/>
              <a:cxnLst>
                <a:cxn ang="0">
                  <a:pos x="connsiteX0" y="connsiteY0"/>
                </a:cxn>
                <a:cxn ang="0">
                  <a:pos x="connsiteX1" y="connsiteY1"/>
                </a:cxn>
                <a:cxn ang="0">
                  <a:pos x="connsiteX2" y="connsiteY2"/>
                </a:cxn>
              </a:cxnLst>
              <a:rect l="l" t="t" r="r" b="b"/>
              <a:pathLst>
                <a:path w="419878" h="1632857">
                  <a:moveTo>
                    <a:pt x="0" y="0"/>
                  </a:moveTo>
                  <a:lnTo>
                    <a:pt x="0" y="1632857"/>
                  </a:lnTo>
                  <a:lnTo>
                    <a:pt x="419878" y="1632857"/>
                  </a:lnTo>
                </a:path>
              </a:pathLst>
            </a:custGeom>
            <a:ln>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005809E7-481C-4975-BB84-0009DBD168C0}"/>
              </a:ext>
            </a:extLst>
          </p:cNvPr>
          <p:cNvGrpSpPr/>
          <p:nvPr/>
        </p:nvGrpSpPr>
        <p:grpSpPr>
          <a:xfrm>
            <a:off x="2900729" y="3212243"/>
            <a:ext cx="1566939" cy="912882"/>
            <a:chOff x="2919200" y="2167174"/>
            <a:chExt cx="1566939" cy="912882"/>
          </a:xfrm>
        </p:grpSpPr>
        <p:sp>
          <p:nvSpPr>
            <p:cNvPr id="44" name="テキスト ボックス 43">
              <a:extLst>
                <a:ext uri="{FF2B5EF4-FFF2-40B4-BE49-F238E27FC236}">
                  <a16:creationId xmlns:a16="http://schemas.microsoft.com/office/drawing/2014/main" id="{CEDB2C1A-74A2-4F01-9033-4FD049B8A8AC}"/>
                </a:ext>
              </a:extLst>
            </p:cNvPr>
            <p:cNvSpPr txBox="1"/>
            <p:nvPr/>
          </p:nvSpPr>
          <p:spPr>
            <a:xfrm>
              <a:off x="2919200" y="2803057"/>
              <a:ext cx="1566939" cy="276999"/>
            </a:xfrm>
            <a:prstGeom prst="rect">
              <a:avLst/>
            </a:prstGeom>
            <a:noFill/>
          </p:spPr>
          <p:txBody>
            <a:bodyPr wrap="square" rtlCol="0">
              <a:spAutoFit/>
            </a:bodyPr>
            <a:lstStyle/>
            <a:p>
              <a:pPr algn="ct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rPr>
                <a:t>X</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rPr>
                <a:t>マルウェアを登録</a:t>
              </a:r>
            </a:p>
          </p:txBody>
        </p:sp>
        <p:grpSp>
          <p:nvGrpSpPr>
            <p:cNvPr id="17" name="グループ化 16">
              <a:extLst>
                <a:ext uri="{FF2B5EF4-FFF2-40B4-BE49-F238E27FC236}">
                  <a16:creationId xmlns:a16="http://schemas.microsoft.com/office/drawing/2014/main" id="{AEA9B6B7-838D-4E7F-B1F7-12E4B7218142}"/>
                </a:ext>
              </a:extLst>
            </p:cNvPr>
            <p:cNvGrpSpPr/>
            <p:nvPr/>
          </p:nvGrpSpPr>
          <p:grpSpPr>
            <a:xfrm>
              <a:off x="3386746" y="2167174"/>
              <a:ext cx="583079" cy="593028"/>
              <a:chOff x="3845302" y="1645661"/>
              <a:chExt cx="583079" cy="593028"/>
            </a:xfrm>
          </p:grpSpPr>
          <p:sp>
            <p:nvSpPr>
              <p:cNvPr id="16" name="フリーフォーム: 図形 15">
                <a:extLst>
                  <a:ext uri="{FF2B5EF4-FFF2-40B4-BE49-F238E27FC236}">
                    <a16:creationId xmlns:a16="http://schemas.microsoft.com/office/drawing/2014/main" id="{8A2BB0BC-3DFE-45F6-A328-B21353A3F33F}"/>
                  </a:ext>
                </a:extLst>
              </p:cNvPr>
              <p:cNvSpPr/>
              <p:nvPr/>
            </p:nvSpPr>
            <p:spPr>
              <a:xfrm>
                <a:off x="3845302" y="1799777"/>
                <a:ext cx="536448" cy="438912"/>
              </a:xfrm>
              <a:custGeom>
                <a:avLst/>
                <a:gdLst>
                  <a:gd name="connsiteX0" fmla="*/ 60960 w 536448"/>
                  <a:gd name="connsiteY0" fmla="*/ 0 h 438912"/>
                  <a:gd name="connsiteX1" fmla="*/ 0 w 536448"/>
                  <a:gd name="connsiteY1" fmla="*/ 48768 h 438912"/>
                  <a:gd name="connsiteX2" fmla="*/ 249936 w 536448"/>
                  <a:gd name="connsiteY2" fmla="*/ 438912 h 438912"/>
                  <a:gd name="connsiteX3" fmla="*/ 536448 w 536448"/>
                  <a:gd name="connsiteY3" fmla="*/ 274320 h 438912"/>
                  <a:gd name="connsiteX4" fmla="*/ 530352 w 536448"/>
                  <a:gd name="connsiteY4" fmla="*/ 164592 h 438912"/>
                  <a:gd name="connsiteX5" fmla="*/ 60960 w 536448"/>
                  <a:gd name="connsiteY5" fmla="*/ 0 h 4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448" h="438912">
                    <a:moveTo>
                      <a:pt x="60960" y="0"/>
                    </a:moveTo>
                    <a:lnTo>
                      <a:pt x="0" y="48768"/>
                    </a:lnTo>
                    <a:lnTo>
                      <a:pt x="249936" y="438912"/>
                    </a:lnTo>
                    <a:lnTo>
                      <a:pt x="536448" y="274320"/>
                    </a:lnTo>
                    <a:lnTo>
                      <a:pt x="530352" y="164592"/>
                    </a:lnTo>
                    <a:lnTo>
                      <a:pt x="609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038AD3F6-1DAB-429A-A2FB-6333E8C188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45302" y="1645661"/>
                <a:ext cx="583079" cy="583079"/>
              </a:xfrm>
              <a:prstGeom prst="rect">
                <a:avLst/>
              </a:prstGeom>
            </p:spPr>
          </p:pic>
        </p:grpSp>
      </p:grpSp>
      <p:cxnSp>
        <p:nvCxnSpPr>
          <p:cNvPr id="83" name="直線矢印コネクタ 82">
            <a:extLst>
              <a:ext uri="{FF2B5EF4-FFF2-40B4-BE49-F238E27FC236}">
                <a16:creationId xmlns:a16="http://schemas.microsoft.com/office/drawing/2014/main" id="{9D052ED0-82DA-4106-97EE-8DCAAD27CA6C}"/>
              </a:ext>
            </a:extLst>
          </p:cNvPr>
          <p:cNvCxnSpPr/>
          <p:nvPr/>
        </p:nvCxnSpPr>
        <p:spPr>
          <a:xfrm>
            <a:off x="6859765" y="5165157"/>
            <a:ext cx="23988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1" name="グループ化 70">
            <a:extLst>
              <a:ext uri="{FF2B5EF4-FFF2-40B4-BE49-F238E27FC236}">
                <a16:creationId xmlns:a16="http://schemas.microsoft.com/office/drawing/2014/main" id="{E081868B-A806-4CED-B0DD-2CEA5B891BDA}"/>
              </a:ext>
            </a:extLst>
          </p:cNvPr>
          <p:cNvGrpSpPr/>
          <p:nvPr/>
        </p:nvGrpSpPr>
        <p:grpSpPr>
          <a:xfrm>
            <a:off x="7137573" y="4824366"/>
            <a:ext cx="1566939" cy="912882"/>
            <a:chOff x="2919200" y="2167174"/>
            <a:chExt cx="1566939" cy="912882"/>
          </a:xfrm>
        </p:grpSpPr>
        <p:sp>
          <p:nvSpPr>
            <p:cNvPr id="72" name="テキスト ボックス 71">
              <a:extLst>
                <a:ext uri="{FF2B5EF4-FFF2-40B4-BE49-F238E27FC236}">
                  <a16:creationId xmlns:a16="http://schemas.microsoft.com/office/drawing/2014/main" id="{A755F8C3-B780-434F-A632-D316D0153B63}"/>
                </a:ext>
              </a:extLst>
            </p:cNvPr>
            <p:cNvSpPr txBox="1"/>
            <p:nvPr/>
          </p:nvSpPr>
          <p:spPr>
            <a:xfrm>
              <a:off x="2919200" y="2803057"/>
              <a:ext cx="1566939" cy="276999"/>
            </a:xfrm>
            <a:prstGeom prst="rect">
              <a:avLst/>
            </a:prstGeom>
            <a:noFill/>
          </p:spPr>
          <p:txBody>
            <a:bodyPr wrap="square" rtlCol="0">
              <a:spAutoFit/>
            </a:bodyPr>
            <a:lstStyle/>
            <a:p>
              <a:pPr algn="ct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rPr>
                <a:t>Y</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rPr>
                <a:t>マルウェアを登録</a:t>
              </a:r>
            </a:p>
          </p:txBody>
        </p:sp>
        <p:grpSp>
          <p:nvGrpSpPr>
            <p:cNvPr id="73" name="グループ化 72">
              <a:extLst>
                <a:ext uri="{FF2B5EF4-FFF2-40B4-BE49-F238E27FC236}">
                  <a16:creationId xmlns:a16="http://schemas.microsoft.com/office/drawing/2014/main" id="{84040FD7-752C-4EE8-9DCB-221E72290A09}"/>
                </a:ext>
              </a:extLst>
            </p:cNvPr>
            <p:cNvGrpSpPr/>
            <p:nvPr/>
          </p:nvGrpSpPr>
          <p:grpSpPr>
            <a:xfrm>
              <a:off x="3386746" y="2167174"/>
              <a:ext cx="583079" cy="593028"/>
              <a:chOff x="3845302" y="1645661"/>
              <a:chExt cx="583079" cy="593028"/>
            </a:xfrm>
          </p:grpSpPr>
          <p:sp>
            <p:nvSpPr>
              <p:cNvPr id="81" name="フリーフォーム: 図形 80">
                <a:extLst>
                  <a:ext uri="{FF2B5EF4-FFF2-40B4-BE49-F238E27FC236}">
                    <a16:creationId xmlns:a16="http://schemas.microsoft.com/office/drawing/2014/main" id="{3527682B-A9F7-4EAB-ACD2-B8B55461AE03}"/>
                  </a:ext>
                </a:extLst>
              </p:cNvPr>
              <p:cNvSpPr/>
              <p:nvPr/>
            </p:nvSpPr>
            <p:spPr>
              <a:xfrm>
                <a:off x="3845302" y="1799777"/>
                <a:ext cx="536448" cy="438912"/>
              </a:xfrm>
              <a:custGeom>
                <a:avLst/>
                <a:gdLst>
                  <a:gd name="connsiteX0" fmla="*/ 60960 w 536448"/>
                  <a:gd name="connsiteY0" fmla="*/ 0 h 438912"/>
                  <a:gd name="connsiteX1" fmla="*/ 0 w 536448"/>
                  <a:gd name="connsiteY1" fmla="*/ 48768 h 438912"/>
                  <a:gd name="connsiteX2" fmla="*/ 249936 w 536448"/>
                  <a:gd name="connsiteY2" fmla="*/ 438912 h 438912"/>
                  <a:gd name="connsiteX3" fmla="*/ 536448 w 536448"/>
                  <a:gd name="connsiteY3" fmla="*/ 274320 h 438912"/>
                  <a:gd name="connsiteX4" fmla="*/ 530352 w 536448"/>
                  <a:gd name="connsiteY4" fmla="*/ 164592 h 438912"/>
                  <a:gd name="connsiteX5" fmla="*/ 60960 w 536448"/>
                  <a:gd name="connsiteY5" fmla="*/ 0 h 4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448" h="438912">
                    <a:moveTo>
                      <a:pt x="60960" y="0"/>
                    </a:moveTo>
                    <a:lnTo>
                      <a:pt x="0" y="48768"/>
                    </a:lnTo>
                    <a:lnTo>
                      <a:pt x="249936" y="438912"/>
                    </a:lnTo>
                    <a:lnTo>
                      <a:pt x="536448" y="274320"/>
                    </a:lnTo>
                    <a:lnTo>
                      <a:pt x="530352" y="164592"/>
                    </a:lnTo>
                    <a:lnTo>
                      <a:pt x="609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図 81">
                <a:extLst>
                  <a:ext uri="{FF2B5EF4-FFF2-40B4-BE49-F238E27FC236}">
                    <a16:creationId xmlns:a16="http://schemas.microsoft.com/office/drawing/2014/main" id="{54E2FBBC-D79C-40DD-AB93-755F2768B1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45302" y="1645661"/>
                <a:ext cx="583079" cy="583079"/>
              </a:xfrm>
              <a:prstGeom prst="rect">
                <a:avLst/>
              </a:prstGeom>
            </p:spPr>
          </p:pic>
        </p:grpSp>
      </p:grpSp>
      <p:grpSp>
        <p:nvGrpSpPr>
          <p:cNvPr id="35" name="グループ化 34">
            <a:extLst>
              <a:ext uri="{FF2B5EF4-FFF2-40B4-BE49-F238E27FC236}">
                <a16:creationId xmlns:a16="http://schemas.microsoft.com/office/drawing/2014/main" id="{3AA7B10A-D1C0-4B3B-B25E-D46034246F10}"/>
              </a:ext>
            </a:extLst>
          </p:cNvPr>
          <p:cNvGrpSpPr/>
          <p:nvPr/>
        </p:nvGrpSpPr>
        <p:grpSpPr>
          <a:xfrm>
            <a:off x="9036130" y="4613843"/>
            <a:ext cx="2205451" cy="1322869"/>
            <a:chOff x="9019668" y="3568774"/>
            <a:chExt cx="2205451" cy="1322869"/>
          </a:xfrm>
        </p:grpSpPr>
        <p:sp>
          <p:nvSpPr>
            <p:cNvPr id="61" name="テキスト ボックス 60">
              <a:extLst>
                <a:ext uri="{FF2B5EF4-FFF2-40B4-BE49-F238E27FC236}">
                  <a16:creationId xmlns:a16="http://schemas.microsoft.com/office/drawing/2014/main" id="{21B6D7EB-D0B1-4375-B376-67D0B5CD73DB}"/>
                </a:ext>
              </a:extLst>
            </p:cNvPr>
            <p:cNvSpPr txBox="1"/>
            <p:nvPr/>
          </p:nvSpPr>
          <p:spPr>
            <a:xfrm>
              <a:off x="9019668" y="4583866"/>
              <a:ext cx="2205451" cy="307777"/>
            </a:xfrm>
            <a:prstGeom prst="rect">
              <a:avLst/>
            </a:prstGeom>
            <a:noFill/>
          </p:spPr>
          <p:txBody>
            <a:bodyPr wrap="square" rtlCol="0">
              <a:spAutoFit/>
            </a:bodyPr>
            <a:lstStyle/>
            <a:p>
              <a:pPr algn="ct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Y</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マルウェアから保護</a:t>
              </a:r>
            </a:p>
          </p:txBody>
        </p:sp>
        <p:grpSp>
          <p:nvGrpSpPr>
            <p:cNvPr id="34" name="グループ化 33">
              <a:extLst>
                <a:ext uri="{FF2B5EF4-FFF2-40B4-BE49-F238E27FC236}">
                  <a16:creationId xmlns:a16="http://schemas.microsoft.com/office/drawing/2014/main" id="{9E231720-5FB7-4115-865C-A3F2A0325D9F}"/>
                </a:ext>
              </a:extLst>
            </p:cNvPr>
            <p:cNvGrpSpPr/>
            <p:nvPr/>
          </p:nvGrpSpPr>
          <p:grpSpPr>
            <a:xfrm>
              <a:off x="9413798" y="3568774"/>
              <a:ext cx="1535301" cy="1045685"/>
              <a:chOff x="9205593" y="3568774"/>
              <a:chExt cx="1535301" cy="1045685"/>
            </a:xfrm>
          </p:grpSpPr>
          <p:grpSp>
            <p:nvGrpSpPr>
              <p:cNvPr id="58" name="グループ化 57">
                <a:extLst>
                  <a:ext uri="{FF2B5EF4-FFF2-40B4-BE49-F238E27FC236}">
                    <a16:creationId xmlns:a16="http://schemas.microsoft.com/office/drawing/2014/main" id="{26BBC982-890E-4FEE-90D7-1DD325C03E04}"/>
                  </a:ext>
                </a:extLst>
              </p:cNvPr>
              <p:cNvGrpSpPr/>
              <p:nvPr/>
            </p:nvGrpSpPr>
            <p:grpSpPr>
              <a:xfrm>
                <a:off x="9205593" y="3568774"/>
                <a:ext cx="1045685" cy="1045685"/>
                <a:chOff x="8217567" y="5095956"/>
                <a:chExt cx="1530987" cy="1530987"/>
              </a:xfrm>
            </p:grpSpPr>
            <p:pic>
              <p:nvPicPr>
                <p:cNvPr id="59" name="図 58">
                  <a:extLst>
                    <a:ext uri="{FF2B5EF4-FFF2-40B4-BE49-F238E27FC236}">
                      <a16:creationId xmlns:a16="http://schemas.microsoft.com/office/drawing/2014/main" id="{B7034349-D2E7-472D-ABC4-B97D7FF28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67" y="5095956"/>
                  <a:ext cx="1530987" cy="1530987"/>
                </a:xfrm>
                <a:prstGeom prst="rect">
                  <a:avLst/>
                </a:prstGeom>
              </p:spPr>
            </p:pic>
            <p:sp>
              <p:nvSpPr>
                <p:cNvPr id="60" name="正方形/長方形 59">
                  <a:extLst>
                    <a:ext uri="{FF2B5EF4-FFF2-40B4-BE49-F238E27FC236}">
                      <a16:creationId xmlns:a16="http://schemas.microsoft.com/office/drawing/2014/main" id="{8F250BE9-9179-4F85-B632-26D274ED7AF2}"/>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62" name="図 61">
                <a:extLst>
                  <a:ext uri="{FF2B5EF4-FFF2-40B4-BE49-F238E27FC236}">
                    <a16:creationId xmlns:a16="http://schemas.microsoft.com/office/drawing/2014/main" id="{ECB0448D-AA0E-4B3A-AF7B-E107CC4D8F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86390" y="3739920"/>
                <a:ext cx="484090" cy="484090"/>
              </a:xfrm>
              <a:prstGeom prst="rect">
                <a:avLst/>
              </a:prstGeom>
            </p:spPr>
          </p:pic>
          <p:pic>
            <p:nvPicPr>
              <p:cNvPr id="85" name="図 84">
                <a:extLst>
                  <a:ext uri="{FF2B5EF4-FFF2-40B4-BE49-F238E27FC236}">
                    <a16:creationId xmlns:a16="http://schemas.microsoft.com/office/drawing/2014/main" id="{49470D17-CD96-42E1-98F9-EB231DDCDC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9760" y="3694883"/>
                <a:ext cx="501134" cy="501134"/>
              </a:xfrm>
              <a:prstGeom prst="rect">
                <a:avLst/>
              </a:prstGeom>
            </p:spPr>
          </p:pic>
        </p:grpSp>
      </p:grpSp>
      <p:grpSp>
        <p:nvGrpSpPr>
          <p:cNvPr id="87" name="グループ化 86">
            <a:extLst>
              <a:ext uri="{FF2B5EF4-FFF2-40B4-BE49-F238E27FC236}">
                <a16:creationId xmlns:a16="http://schemas.microsoft.com/office/drawing/2014/main" id="{3BC1D1EC-D199-4505-A0DD-A2EC33A434EA}"/>
              </a:ext>
            </a:extLst>
          </p:cNvPr>
          <p:cNvGrpSpPr/>
          <p:nvPr/>
        </p:nvGrpSpPr>
        <p:grpSpPr>
          <a:xfrm>
            <a:off x="9113895" y="1851989"/>
            <a:ext cx="1801151" cy="1342185"/>
            <a:chOff x="9032330" y="4944326"/>
            <a:chExt cx="1801151" cy="1342185"/>
          </a:xfrm>
        </p:grpSpPr>
        <p:grpSp>
          <p:nvGrpSpPr>
            <p:cNvPr id="88" name="グループ化 87">
              <a:extLst>
                <a:ext uri="{FF2B5EF4-FFF2-40B4-BE49-F238E27FC236}">
                  <a16:creationId xmlns:a16="http://schemas.microsoft.com/office/drawing/2014/main" id="{35756F18-1873-49AE-B199-8FA72F6B8518}"/>
                </a:ext>
              </a:extLst>
            </p:cNvPr>
            <p:cNvGrpSpPr/>
            <p:nvPr/>
          </p:nvGrpSpPr>
          <p:grpSpPr>
            <a:xfrm>
              <a:off x="9294766" y="4944326"/>
              <a:ext cx="1448221" cy="1045685"/>
              <a:chOff x="9124748" y="5105124"/>
              <a:chExt cx="1448221" cy="1045685"/>
            </a:xfrm>
          </p:grpSpPr>
          <p:pic>
            <p:nvPicPr>
              <p:cNvPr id="90" name="図 89">
                <a:extLst>
                  <a:ext uri="{FF2B5EF4-FFF2-40B4-BE49-F238E27FC236}">
                    <a16:creationId xmlns:a16="http://schemas.microsoft.com/office/drawing/2014/main" id="{28C33AA9-B230-4171-9409-E9C0ED16C193}"/>
                  </a:ext>
                </a:extLst>
              </p:cNvPr>
              <p:cNvPicPr>
                <a:picLocks noChangeAspect="1"/>
              </p:cNvPicPr>
              <p:nvPr/>
            </p:nvPicPr>
            <p:blipFill>
              <a:blip r:embed="rId10"/>
              <a:srcRect/>
              <a:stretch/>
            </p:blipFill>
            <p:spPr>
              <a:xfrm>
                <a:off x="10179915" y="5203001"/>
                <a:ext cx="393054" cy="393054"/>
              </a:xfrm>
              <a:prstGeom prst="rect">
                <a:avLst/>
              </a:prstGeom>
            </p:spPr>
          </p:pic>
          <p:grpSp>
            <p:nvGrpSpPr>
              <p:cNvPr id="91" name="グループ化 90">
                <a:extLst>
                  <a:ext uri="{FF2B5EF4-FFF2-40B4-BE49-F238E27FC236}">
                    <a16:creationId xmlns:a16="http://schemas.microsoft.com/office/drawing/2014/main" id="{1D064753-4351-4583-87DD-55748FE3F25C}"/>
                  </a:ext>
                </a:extLst>
              </p:cNvPr>
              <p:cNvGrpSpPr/>
              <p:nvPr/>
            </p:nvGrpSpPr>
            <p:grpSpPr>
              <a:xfrm>
                <a:off x="9124748" y="5105124"/>
                <a:ext cx="1045685" cy="1045685"/>
                <a:chOff x="8217567" y="5095956"/>
                <a:chExt cx="1530987" cy="1530987"/>
              </a:xfrm>
            </p:grpSpPr>
            <p:pic>
              <p:nvPicPr>
                <p:cNvPr id="93" name="図 92">
                  <a:extLst>
                    <a:ext uri="{FF2B5EF4-FFF2-40B4-BE49-F238E27FC236}">
                      <a16:creationId xmlns:a16="http://schemas.microsoft.com/office/drawing/2014/main" id="{6288F5EA-08EE-498F-AEFD-C6FA04165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67" y="5095956"/>
                  <a:ext cx="1530987" cy="1530987"/>
                </a:xfrm>
                <a:prstGeom prst="rect">
                  <a:avLst/>
                </a:prstGeom>
              </p:spPr>
            </p:pic>
            <p:sp>
              <p:nvSpPr>
                <p:cNvPr id="94" name="正方形/長方形 93">
                  <a:extLst>
                    <a:ext uri="{FF2B5EF4-FFF2-40B4-BE49-F238E27FC236}">
                      <a16:creationId xmlns:a16="http://schemas.microsoft.com/office/drawing/2014/main" id="{8E9BA0F9-EC13-4DC6-8E94-7053D29B2075}"/>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92" name="図 91">
                <a:extLst>
                  <a:ext uri="{FF2B5EF4-FFF2-40B4-BE49-F238E27FC236}">
                    <a16:creationId xmlns:a16="http://schemas.microsoft.com/office/drawing/2014/main" id="{DB256FEE-AFD3-481B-90C0-68A1121B68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8482" y="5303604"/>
                <a:ext cx="418216" cy="429421"/>
              </a:xfrm>
              <a:prstGeom prst="rect">
                <a:avLst/>
              </a:prstGeom>
            </p:spPr>
          </p:pic>
        </p:grpSp>
        <p:sp>
          <p:nvSpPr>
            <p:cNvPr id="89" name="テキスト ボックス 88">
              <a:extLst>
                <a:ext uri="{FF2B5EF4-FFF2-40B4-BE49-F238E27FC236}">
                  <a16:creationId xmlns:a16="http://schemas.microsoft.com/office/drawing/2014/main" id="{7464711E-A7E6-457E-A4CE-818D6EFE33FF}"/>
                </a:ext>
              </a:extLst>
            </p:cNvPr>
            <p:cNvSpPr txBox="1"/>
            <p:nvPr/>
          </p:nvSpPr>
          <p:spPr>
            <a:xfrm>
              <a:off x="9032330" y="5947957"/>
              <a:ext cx="1801151" cy="338554"/>
            </a:xfrm>
            <a:prstGeom prst="rect">
              <a:avLst/>
            </a:prstGeom>
            <a:noFill/>
          </p:spPr>
          <p:txBody>
            <a:bodyPr wrap="square" rtlCol="0">
              <a:spAutoFit/>
            </a:bodyPr>
            <a:lstStyle/>
            <a:p>
              <a:pPr algn="l"/>
              <a:r>
                <a:rPr kumimoji="1" lang="en-US" altLang="ja-JP"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マルウェア感染</a:t>
              </a:r>
            </a:p>
          </p:txBody>
        </p:sp>
      </p:grpSp>
      <p:grpSp>
        <p:nvGrpSpPr>
          <p:cNvPr id="95" name="グループ化 94">
            <a:extLst>
              <a:ext uri="{FF2B5EF4-FFF2-40B4-BE49-F238E27FC236}">
                <a16:creationId xmlns:a16="http://schemas.microsoft.com/office/drawing/2014/main" id="{F1B335B7-28D9-4157-8606-19C893BD73AA}"/>
              </a:ext>
            </a:extLst>
          </p:cNvPr>
          <p:cNvGrpSpPr/>
          <p:nvPr/>
        </p:nvGrpSpPr>
        <p:grpSpPr>
          <a:xfrm>
            <a:off x="8838775" y="2342920"/>
            <a:ext cx="419878" cy="2817140"/>
            <a:chOff x="8838775" y="2598952"/>
            <a:chExt cx="419878" cy="2817140"/>
          </a:xfrm>
        </p:grpSpPr>
        <p:sp>
          <p:nvSpPr>
            <p:cNvPr id="86" name="フリーフォーム: 図形 85">
              <a:extLst>
                <a:ext uri="{FF2B5EF4-FFF2-40B4-BE49-F238E27FC236}">
                  <a16:creationId xmlns:a16="http://schemas.microsoft.com/office/drawing/2014/main" id="{D8B6A072-F6DF-4686-B240-1E98B898D0D5}"/>
                </a:ext>
              </a:extLst>
            </p:cNvPr>
            <p:cNvSpPr/>
            <p:nvPr/>
          </p:nvSpPr>
          <p:spPr>
            <a:xfrm flipV="1">
              <a:off x="8838775" y="2598952"/>
              <a:ext cx="419878" cy="2817140"/>
            </a:xfrm>
            <a:custGeom>
              <a:avLst/>
              <a:gdLst>
                <a:gd name="connsiteX0" fmla="*/ 0 w 419878"/>
                <a:gd name="connsiteY0" fmla="*/ 0 h 1632857"/>
                <a:gd name="connsiteX1" fmla="*/ 0 w 419878"/>
                <a:gd name="connsiteY1" fmla="*/ 1632857 h 1632857"/>
                <a:gd name="connsiteX2" fmla="*/ 419878 w 419878"/>
                <a:gd name="connsiteY2" fmla="*/ 1632857 h 1632857"/>
              </a:gdLst>
              <a:ahLst/>
              <a:cxnLst>
                <a:cxn ang="0">
                  <a:pos x="connsiteX0" y="connsiteY0"/>
                </a:cxn>
                <a:cxn ang="0">
                  <a:pos x="connsiteX1" y="connsiteY1"/>
                </a:cxn>
                <a:cxn ang="0">
                  <a:pos x="connsiteX2" y="connsiteY2"/>
                </a:cxn>
              </a:cxnLst>
              <a:rect l="l" t="t" r="r" b="b"/>
              <a:pathLst>
                <a:path w="419878" h="1632857">
                  <a:moveTo>
                    <a:pt x="0" y="0"/>
                  </a:moveTo>
                  <a:lnTo>
                    <a:pt x="0" y="1632857"/>
                  </a:lnTo>
                  <a:lnTo>
                    <a:pt x="419878" y="1632857"/>
                  </a:lnTo>
                </a:path>
              </a:pathLst>
            </a:custGeom>
            <a:ln>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48" name="直線矢印コネクタ 47">
              <a:extLst>
                <a:ext uri="{FF2B5EF4-FFF2-40B4-BE49-F238E27FC236}">
                  <a16:creationId xmlns:a16="http://schemas.microsoft.com/office/drawing/2014/main" id="{3D6501F0-AF24-4B94-8E4F-FB74FCA50AC9}"/>
                </a:ext>
              </a:extLst>
            </p:cNvPr>
            <p:cNvCxnSpPr>
              <a:cxnSpLocks/>
            </p:cNvCxnSpPr>
            <p:nvPr/>
          </p:nvCxnSpPr>
          <p:spPr>
            <a:xfrm>
              <a:off x="8838775" y="4059738"/>
              <a:ext cx="3039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96" name="直線矢印コネクタ 95">
            <a:extLst>
              <a:ext uri="{FF2B5EF4-FFF2-40B4-BE49-F238E27FC236}">
                <a16:creationId xmlns:a16="http://schemas.microsoft.com/office/drawing/2014/main" id="{DB08ED2E-E181-4414-A8F2-64CFBAC22FBE}"/>
              </a:ext>
            </a:extLst>
          </p:cNvPr>
          <p:cNvCxnSpPr>
            <a:cxnSpLocks/>
          </p:cNvCxnSpPr>
          <p:nvPr/>
        </p:nvCxnSpPr>
        <p:spPr>
          <a:xfrm>
            <a:off x="10905832" y="2430095"/>
            <a:ext cx="333923" cy="0"/>
          </a:xfrm>
          <a:prstGeom prst="straightConnector1">
            <a:avLst/>
          </a:prstGeom>
          <a:ln w="57150">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0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78854F29-6FA2-41CD-822A-3A8DEACE3F7A}"/>
              </a:ext>
            </a:extLst>
          </p:cNvPr>
          <p:cNvSpPr>
            <a:spLocks noGrp="1"/>
          </p:cNvSpPr>
          <p:nvPr>
            <p:ph type="body" sz="quarter" idx="14"/>
          </p:nvPr>
        </p:nvSpPr>
        <p:spPr>
          <a:xfrm>
            <a:off x="643242" y="1681977"/>
            <a:ext cx="9469693" cy="348557"/>
          </a:xfrm>
        </p:spPr>
        <p:txBody>
          <a:bodyPr/>
          <a:lstStyle/>
          <a:p>
            <a:r>
              <a:rPr lang="ja-JP" altLang="en-US"/>
              <a:t>次世代型 </a:t>
            </a:r>
            <a:r>
              <a:rPr lang="en-US" altLang="ja-JP"/>
              <a:t>AI </a:t>
            </a:r>
            <a:r>
              <a:rPr lang="ja-JP" altLang="en-US"/>
              <a:t>アンチウイルス「</a:t>
            </a:r>
            <a:r>
              <a:rPr lang="en-US" altLang="ja-JP"/>
              <a:t>Deep Instinct</a:t>
            </a:r>
            <a:r>
              <a:rPr lang="ja-JP" altLang="en-US"/>
              <a:t>」</a:t>
            </a:r>
          </a:p>
        </p:txBody>
      </p:sp>
      <p:sp>
        <p:nvSpPr>
          <p:cNvPr id="6" name="テキスト プレースホルダー 5">
            <a:extLst>
              <a:ext uri="{FF2B5EF4-FFF2-40B4-BE49-F238E27FC236}">
                <a16:creationId xmlns:a16="http://schemas.microsoft.com/office/drawing/2014/main" id="{D8E57CFD-EA30-43C9-AE44-4E16B5058E0B}"/>
              </a:ext>
            </a:extLst>
          </p:cNvPr>
          <p:cNvSpPr>
            <a:spLocks noGrp="1"/>
          </p:cNvSpPr>
          <p:nvPr>
            <p:ph type="body" sz="quarter" idx="15"/>
          </p:nvPr>
        </p:nvSpPr>
        <p:spPr/>
        <p:txBody>
          <a:bodyPr/>
          <a:lstStyle/>
          <a:p>
            <a:r>
              <a:rPr lang="ja-JP" altLang="en-US"/>
              <a:t>製品紹介</a:t>
            </a:r>
          </a:p>
        </p:txBody>
      </p:sp>
    </p:spTree>
    <p:extLst>
      <p:ext uri="{BB962C8B-B14F-4D97-AF65-F5344CB8AC3E}">
        <p14:creationId xmlns:p14="http://schemas.microsoft.com/office/powerpoint/2010/main" val="273494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プレースホルダー 4">
            <a:extLst>
              <a:ext uri="{FF2B5EF4-FFF2-40B4-BE49-F238E27FC236}">
                <a16:creationId xmlns:a16="http://schemas.microsoft.com/office/drawing/2014/main" id="{67114064-50DC-4AC5-8136-3ECF4BBDD892}"/>
              </a:ext>
            </a:extLst>
          </p:cNvPr>
          <p:cNvSpPr>
            <a:spLocks noGrp="1"/>
          </p:cNvSpPr>
          <p:nvPr>
            <p:ph type="body" sz="quarter" idx="11"/>
          </p:nvPr>
        </p:nvSpPr>
        <p:spPr>
          <a:xfrm>
            <a:off x="413589" y="212584"/>
            <a:ext cx="11074573" cy="372410"/>
          </a:xfrm>
        </p:spPr>
        <p:txBody>
          <a:bodyPr/>
          <a:lstStyle/>
          <a:p>
            <a:r>
              <a:rPr lang="ja-JP" altLang="en-US"/>
              <a:t>プロダクト紹介「</a:t>
            </a:r>
            <a:r>
              <a:rPr lang="en-US" altLang="ja-JP"/>
              <a:t>Deep Instinct</a:t>
            </a:r>
            <a:r>
              <a:rPr lang="ja-JP" altLang="en-US"/>
              <a:t>」</a:t>
            </a:r>
          </a:p>
        </p:txBody>
      </p:sp>
      <p:sp>
        <p:nvSpPr>
          <p:cNvPr id="2" name="テキスト プレースホルダー 1">
            <a:extLst>
              <a:ext uri="{FF2B5EF4-FFF2-40B4-BE49-F238E27FC236}">
                <a16:creationId xmlns:a16="http://schemas.microsoft.com/office/drawing/2014/main" id="{80E7F51B-5477-4B64-A0D4-AF1C3900D677}"/>
              </a:ext>
            </a:extLst>
          </p:cNvPr>
          <p:cNvSpPr>
            <a:spLocks noGrp="1"/>
          </p:cNvSpPr>
          <p:nvPr>
            <p:ph type="body" sz="quarter" idx="13"/>
          </p:nvPr>
        </p:nvSpPr>
        <p:spPr>
          <a:xfrm>
            <a:off x="576696" y="1006512"/>
            <a:ext cx="11505576" cy="774571"/>
          </a:xfrm>
        </p:spPr>
        <p:txBody>
          <a:bodyPr/>
          <a:lstStyle/>
          <a:p>
            <a:pPr>
              <a:lnSpc>
                <a:spcPct val="100000"/>
              </a:lnSpc>
            </a:pPr>
            <a:r>
              <a:rPr lang="ja-JP" altLang="en-US"/>
              <a:t>ディープラーニングをサイバー攻撃対策に活用！</a:t>
            </a:r>
            <a:endParaRPr lang="en-US" altLang="ja-JP"/>
          </a:p>
          <a:p>
            <a:pPr>
              <a:lnSpc>
                <a:spcPct val="100000"/>
              </a:lnSpc>
            </a:pPr>
            <a:r>
              <a:rPr lang="ja-JP" altLang="en-US"/>
              <a:t>マルチ </a:t>
            </a:r>
            <a:r>
              <a:rPr lang="en-US" altLang="ja-JP"/>
              <a:t>OS </a:t>
            </a:r>
            <a:r>
              <a:rPr lang="ja-JP" altLang="en-US"/>
              <a:t>に対応した次世代型 </a:t>
            </a:r>
            <a:r>
              <a:rPr lang="en-US" altLang="ja-JP"/>
              <a:t>AI </a:t>
            </a:r>
            <a:r>
              <a:rPr lang="ja-JP" altLang="en-US"/>
              <a:t>ウイルス対策ソフト</a:t>
            </a:r>
          </a:p>
        </p:txBody>
      </p:sp>
      <p:sp>
        <p:nvSpPr>
          <p:cNvPr id="24" name="テキスト ボックス 23">
            <a:extLst>
              <a:ext uri="{FF2B5EF4-FFF2-40B4-BE49-F238E27FC236}">
                <a16:creationId xmlns:a16="http://schemas.microsoft.com/office/drawing/2014/main" id="{72E6F299-C94D-4A86-92C3-AD6EF3303BC7}"/>
              </a:ext>
            </a:extLst>
          </p:cNvPr>
          <p:cNvSpPr txBox="1"/>
          <p:nvPr/>
        </p:nvSpPr>
        <p:spPr>
          <a:xfrm>
            <a:off x="5526195" y="2050191"/>
            <a:ext cx="5526709" cy="372410"/>
          </a:xfrm>
          <a:prstGeom prst="rect">
            <a:avLst/>
          </a:prstGeom>
          <a:noFill/>
        </p:spPr>
        <p:txBody>
          <a:bodyPr wrap="square" rtlCol="0">
            <a:spAutoFit/>
          </a:bodyPr>
          <a:lstStyle/>
          <a:p>
            <a:pPr algn="just">
              <a:lnSpc>
                <a:spcPct val="140000"/>
              </a:lnSpc>
            </a:pPr>
            <a:r>
              <a:rPr kumimoji="1" lang="ja-JP" altLang="en-US" sz="1400" b="1">
                <a:solidFill>
                  <a:schemeClr val="tx1">
                    <a:lumMod val="65000"/>
                    <a:lumOff val="35000"/>
                  </a:schemeClr>
                </a:solidFill>
                <a:latin typeface="Meiryo" panose="020B0604030504040204" pitchFamily="34" charset="-128"/>
                <a:ea typeface="Meiryo" panose="020B0604030504040204" pitchFamily="34" charset="-128"/>
              </a:rPr>
              <a:t>次世代型 </a:t>
            </a:r>
            <a:r>
              <a:rPr kumimoji="1" lang="en-US" altLang="ja-JP" sz="1400" b="1">
                <a:solidFill>
                  <a:schemeClr val="tx1">
                    <a:lumMod val="65000"/>
                    <a:lumOff val="35000"/>
                  </a:schemeClr>
                </a:solidFill>
                <a:latin typeface="Meiryo" panose="020B0604030504040204" pitchFamily="34" charset="-128"/>
                <a:ea typeface="Meiryo" panose="020B0604030504040204" pitchFamily="34" charset="-128"/>
              </a:rPr>
              <a:t>AI </a:t>
            </a:r>
            <a:r>
              <a:rPr kumimoji="1" lang="ja-JP" altLang="en-US" sz="1400" b="1">
                <a:solidFill>
                  <a:schemeClr val="tx1">
                    <a:lumMod val="65000"/>
                    <a:lumOff val="35000"/>
                  </a:schemeClr>
                </a:solidFill>
                <a:latin typeface="Meiryo" panose="020B0604030504040204" pitchFamily="34" charset="-128"/>
                <a:ea typeface="Meiryo" panose="020B0604030504040204" pitchFamily="34" charset="-128"/>
              </a:rPr>
              <a:t>アンチウイルス</a:t>
            </a:r>
          </a:p>
        </p:txBody>
      </p:sp>
      <p:sp>
        <p:nvSpPr>
          <p:cNvPr id="49" name="四角形: 角を丸くする 48">
            <a:extLst>
              <a:ext uri="{FF2B5EF4-FFF2-40B4-BE49-F238E27FC236}">
                <a16:creationId xmlns:a16="http://schemas.microsoft.com/office/drawing/2014/main" id="{5CE6F06D-2E00-403C-8619-B906A2D04BC8}"/>
              </a:ext>
            </a:extLst>
          </p:cNvPr>
          <p:cNvSpPr/>
          <p:nvPr/>
        </p:nvSpPr>
        <p:spPr>
          <a:xfrm>
            <a:off x="5997678" y="4716979"/>
            <a:ext cx="4390684" cy="374156"/>
          </a:xfrm>
          <a:prstGeom prst="round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未知の脅威を予防</a:t>
            </a:r>
          </a:p>
        </p:txBody>
      </p:sp>
      <p:sp>
        <p:nvSpPr>
          <p:cNvPr id="50" name="四角形: 角を丸くする 49">
            <a:extLst>
              <a:ext uri="{FF2B5EF4-FFF2-40B4-BE49-F238E27FC236}">
                <a16:creationId xmlns:a16="http://schemas.microsoft.com/office/drawing/2014/main" id="{6BA5E8EF-22D1-4B62-A750-07F07B78ECD3}"/>
              </a:ext>
            </a:extLst>
          </p:cNvPr>
          <p:cNvSpPr/>
          <p:nvPr/>
        </p:nvSpPr>
        <p:spPr>
          <a:xfrm>
            <a:off x="5997678" y="5161666"/>
            <a:ext cx="4390684" cy="374156"/>
          </a:xfrm>
          <a:prstGeom prst="round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latin typeface="メイリオ" panose="020B0604030504040204" pitchFamily="50" charset="-128"/>
                <a:ea typeface="メイリオ" panose="020B0604030504040204" pitchFamily="50" charset="-128"/>
                <a:cs typeface="メイリオ" panose="020B0604030504040204" pitchFamily="50" charset="-128"/>
              </a:rPr>
              <a:t>AI </a:t>
            </a:r>
            <a:r>
              <a:rPr kumimoji="1" lang="ja-JP" altLang="en-US" sz="1200">
                <a:latin typeface="メイリオ" panose="020B0604030504040204" pitchFamily="50" charset="-128"/>
                <a:ea typeface="メイリオ" panose="020B0604030504040204" pitchFamily="50" charset="-128"/>
                <a:cs typeface="メイリオ" panose="020B0604030504040204" pitchFamily="50" charset="-128"/>
              </a:rPr>
              <a:t>による自律性で人手やスキルに頼らない</a:t>
            </a:r>
          </a:p>
        </p:txBody>
      </p:sp>
      <p:sp>
        <p:nvSpPr>
          <p:cNvPr id="51" name="四角形: 角を丸くする 50">
            <a:extLst>
              <a:ext uri="{FF2B5EF4-FFF2-40B4-BE49-F238E27FC236}">
                <a16:creationId xmlns:a16="http://schemas.microsoft.com/office/drawing/2014/main" id="{E655E094-46FF-422F-8742-1C7DB3F236ED}"/>
              </a:ext>
            </a:extLst>
          </p:cNvPr>
          <p:cNvSpPr/>
          <p:nvPr/>
        </p:nvSpPr>
        <p:spPr>
          <a:xfrm>
            <a:off x="5997678" y="5643902"/>
            <a:ext cx="4390684" cy="374156"/>
          </a:xfrm>
          <a:prstGeom prst="round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a:latin typeface="メイリオ" panose="020B0604030504040204" pitchFamily="50" charset="-128"/>
                <a:ea typeface="メイリオ" panose="020B0604030504040204" pitchFamily="50" charset="-128"/>
                <a:cs typeface="メイリオ" panose="020B0604030504040204" pitchFamily="50" charset="-128"/>
              </a:rPr>
              <a:t>OS </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に依存しないマルチデバイス対応</a:t>
            </a:r>
            <a:endParaRPr kumimoji="1"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4" name="図 53">
            <a:extLst>
              <a:ext uri="{FF2B5EF4-FFF2-40B4-BE49-F238E27FC236}">
                <a16:creationId xmlns:a16="http://schemas.microsoft.com/office/drawing/2014/main" id="{0885BEEA-671D-4462-97CA-1941A8C7300B}"/>
              </a:ext>
            </a:extLst>
          </p:cNvPr>
          <p:cNvPicPr>
            <a:picLocks noChangeAspect="1"/>
          </p:cNvPicPr>
          <p:nvPr/>
        </p:nvPicPr>
        <p:blipFill rotWithShape="1">
          <a:blip r:embed="rId3"/>
          <a:srcRect l="31349"/>
          <a:stretch/>
        </p:blipFill>
        <p:spPr>
          <a:xfrm>
            <a:off x="0" y="1922729"/>
            <a:ext cx="4978110" cy="4298666"/>
          </a:xfrm>
          <a:prstGeom prst="rect">
            <a:avLst/>
          </a:prstGeom>
        </p:spPr>
      </p:pic>
      <p:pic>
        <p:nvPicPr>
          <p:cNvPr id="4" name="図 3">
            <a:extLst>
              <a:ext uri="{FF2B5EF4-FFF2-40B4-BE49-F238E27FC236}">
                <a16:creationId xmlns:a16="http://schemas.microsoft.com/office/drawing/2014/main" id="{6F798C92-EEAA-4B3B-826F-D6FAAC12CC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2236405"/>
            <a:ext cx="4000501" cy="3512181"/>
          </a:xfrm>
          <a:prstGeom prst="rect">
            <a:avLst/>
          </a:prstGeom>
        </p:spPr>
      </p:pic>
      <p:pic>
        <p:nvPicPr>
          <p:cNvPr id="5" name="図 4" descr="ロゴ&#10;&#10;自動的に生成された説明">
            <a:extLst>
              <a:ext uri="{FF2B5EF4-FFF2-40B4-BE49-F238E27FC236}">
                <a16:creationId xmlns:a16="http://schemas.microsoft.com/office/drawing/2014/main" id="{712FF4E1-2607-4C5A-8509-30C6B8F256C5}"/>
              </a:ext>
            </a:extLst>
          </p:cNvPr>
          <p:cNvPicPr>
            <a:picLocks noChangeAspect="1"/>
          </p:cNvPicPr>
          <p:nvPr/>
        </p:nvPicPr>
        <p:blipFill>
          <a:blip r:embed="rId5"/>
          <a:stretch>
            <a:fillRect/>
          </a:stretch>
        </p:blipFill>
        <p:spPr>
          <a:xfrm>
            <a:off x="5997678" y="2483787"/>
            <a:ext cx="4171926" cy="1981865"/>
          </a:xfrm>
          <a:prstGeom prst="rect">
            <a:avLst/>
          </a:prstGeom>
        </p:spPr>
      </p:pic>
    </p:spTree>
    <p:extLst>
      <p:ext uri="{BB962C8B-B14F-4D97-AF65-F5344CB8AC3E}">
        <p14:creationId xmlns:p14="http://schemas.microsoft.com/office/powerpoint/2010/main" val="2609876537"/>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4" ma:contentTypeDescription="新しいドキュメントを作成します。" ma:contentTypeScope="" ma:versionID="be6525b13611e3cdc9a1d1c0f29d1560">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c84e6cd6378441bd7ba206e3beb192fe"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4.xml><?xml version="1.0" encoding="utf-8"?>
<p:properties xmlns:p="http://schemas.microsoft.com/office/2006/metadata/properties" xmlns:xsi="http://www.w3.org/2001/XMLSchema-instance" xmlns:pc="http://schemas.microsoft.com/office/infopath/2007/PartnerControls">
  <documentManagement>
    <_x65e5__x4ed8__x3068__x6642__x523b_ xmlns="79ee9245-d882-4ddc-9b39-e6678e7416f0" xsi:nil="true"/>
    <_x30ea__x30f3__x30af_ xmlns="79ee9245-d882-4ddc-9b39-e6678e7416f0">
      <Url xsi:nil="true"/>
      <Description xsi:nil="true"/>
    </_x30ea__x30f3__x30af_>
    <_x8907__x6570__x884c__x30c6__x30ad__x30b9__x30c8_ xmlns="79ee9245-d882-4ddc-9b39-e6678e7416f0" xsi:nil="true"/>
    <_x7ba1__x7406__x756a__x53f7_ xmlns="79ee9245-d882-4ddc-9b39-e6678e7416f0">RC-311</_x7ba1__x7406__x756a__x53f7_>
    <_Flow_SignoffStatus xmlns="79ee9245-d882-4ddc-9b39-e6678e7416f0" xsi:nil="true"/>
    <_dlc_Exempt xmlns="http://schemas.microsoft.com/sharepoint/v3" xsi:nil="true"/>
    <_x006c_nu1 xmlns="79ee9245-d882-4ddc-9b39-e6678e7416f0">
      <UserInfo>
        <DisplayName/>
        <AccountId xsi:nil="true"/>
        <AccountType/>
      </UserInfo>
    </_x006c_nu1>
    <_x6570__x5b57_ xmlns="79ee9245-d882-4ddc-9b39-e6678e7416f0" xsi:nil="true"/>
    <_x8ca9__x58f2__x5e97_ xmlns="79ee9245-d882-4ddc-9b39-e6678e7416f0" xsi:nil="true"/>
    <_x9234__x6728__x30c6__x30b9__x30c8_ xmlns="79ee9245-d882-4ddc-9b39-e6678e7416f0" xsi:nil="true"/>
    <lcf76f155ced4ddcb4097134ff3c332f xmlns="79ee9245-d882-4ddc-9b39-e6678e7416f0">
      <Terms xmlns="http://schemas.microsoft.com/office/infopath/2007/PartnerControls"/>
    </lcf76f155ced4ddcb4097134ff3c332f>
    <TaxCatchAll xmlns="f8486722-456f-4c86-9af7-b8b16200fae9" xsi:nil="true"/>
  </documentManagement>
</p:properties>
</file>

<file path=customXml/itemProps1.xml><?xml version="1.0" encoding="utf-8"?>
<ds:datastoreItem xmlns:ds="http://schemas.openxmlformats.org/officeDocument/2006/customXml" ds:itemID="{6A98EC64-B0D4-4D42-BCF7-77C990576DBB}">
  <ds:schemaRefs>
    <ds:schemaRef ds:uri="79ee9245-d882-4ddc-9b39-e6678e7416f0"/>
    <ds:schemaRef ds:uri="f8486722-456f-4c86-9af7-b8b16200fa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E57D2FE-F8F3-4A9C-8A0E-61E18FF898F5}">
  <ds:schemaRefs>
    <ds:schemaRef ds:uri="http://schemas.microsoft.com/sharepoint/v3/contenttype/forms"/>
  </ds:schemaRefs>
</ds:datastoreItem>
</file>

<file path=customXml/itemProps3.xml><?xml version="1.0" encoding="utf-8"?>
<ds:datastoreItem xmlns:ds="http://schemas.openxmlformats.org/officeDocument/2006/customXml" ds:itemID="{95FB1054-A477-4103-A347-24EFB107B449}">
  <ds:schemaRefs>
    <ds:schemaRef ds:uri="office.server.policy"/>
  </ds:schemaRefs>
</ds:datastoreItem>
</file>

<file path=customXml/itemProps4.xml><?xml version="1.0" encoding="utf-8"?>
<ds:datastoreItem xmlns:ds="http://schemas.openxmlformats.org/officeDocument/2006/customXml" ds:itemID="{625C01F0-74C4-4F80-8AD1-6C4491FB6CF7}">
  <ds:schemaRefs>
    <ds:schemaRef ds:uri="http://purl.org/dc/terms/"/>
    <ds:schemaRef ds:uri="http://schemas.openxmlformats.org/package/2006/metadata/core-properties"/>
    <ds:schemaRef ds:uri="http://schemas.microsoft.com/sharepoint/v3"/>
    <ds:schemaRef ds:uri="http://purl.org/dc/elements/1.1/"/>
    <ds:schemaRef ds:uri="http://schemas.microsoft.com/office/2006/documentManagement/types"/>
    <ds:schemaRef ds:uri="http://purl.org/dc/dcmitype/"/>
    <ds:schemaRef ds:uri="http://schemas.microsoft.com/office/2006/metadata/properties"/>
    <ds:schemaRef ds:uri="http://www.w3.org/XML/1998/namespace"/>
    <ds:schemaRef ds:uri="http://schemas.microsoft.com/office/infopath/2007/PartnerControls"/>
    <ds:schemaRef ds:uri="f8486722-456f-4c86-9af7-b8b16200fae9"/>
    <ds:schemaRef ds:uri="79ee9245-d882-4ddc-9b39-e6678e7416f0"/>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2991</Words>
  <Application>Microsoft Office PowerPoint</Application>
  <PresentationFormat>ワイド画面</PresentationFormat>
  <Paragraphs>463</Paragraphs>
  <Slides>29</Slides>
  <Notes>9</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29</vt:i4>
      </vt:variant>
    </vt:vector>
  </HeadingPairs>
  <TitlesOfParts>
    <vt:vector size="40" baseType="lpstr">
      <vt:lpstr>メイリオ</vt:lpstr>
      <vt:lpstr>メイリオ</vt:lpstr>
      <vt:lpstr>游ゴシック</vt:lpstr>
      <vt:lpstr>游ゴシック Light</vt:lpstr>
      <vt:lpstr>Arial</vt:lpstr>
      <vt:lpstr>Calibri</vt:lpstr>
      <vt:lpstr>Century Gothic</vt:lpstr>
      <vt:lpstr>Impact</vt:lpstr>
      <vt:lpstr>Wingdings</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大道 知子</dc:creator>
  <cp:lastModifiedBy>大久保 優花</cp:lastModifiedBy>
  <cp:revision>2</cp:revision>
  <dcterms:created xsi:type="dcterms:W3CDTF">2020-02-11T07:08:10Z</dcterms:created>
  <dcterms:modified xsi:type="dcterms:W3CDTF">2022-11-25T01:03:45Z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y fmtid="{D5CDD505-2E9C-101B-9397-08002B2CF9AE}" pid="3" name="MediaServiceImageTags">
    <vt:lpwstr/>
  </property>
</Properties>
</file>