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 id="2147483683" r:id="rId6"/>
  </p:sldMasterIdLst>
  <p:notesMasterIdLst>
    <p:notesMasterId r:id="rId55"/>
  </p:notesMasterIdLst>
  <p:sldIdLst>
    <p:sldId id="351" r:id="rId7"/>
    <p:sldId id="2076138914" r:id="rId8"/>
    <p:sldId id="2076138915" r:id="rId9"/>
    <p:sldId id="2076138299" r:id="rId10"/>
    <p:sldId id="2076138293" r:id="rId11"/>
    <p:sldId id="2076138257" r:id="rId12"/>
    <p:sldId id="2076138294" r:id="rId13"/>
    <p:sldId id="2076138894" r:id="rId14"/>
    <p:sldId id="2076138296" r:id="rId15"/>
    <p:sldId id="2076138885" r:id="rId16"/>
    <p:sldId id="2076138298" r:id="rId17"/>
    <p:sldId id="2076138297" r:id="rId18"/>
    <p:sldId id="2011" r:id="rId19"/>
    <p:sldId id="2076138898" r:id="rId20"/>
    <p:sldId id="2076138300" r:id="rId21"/>
    <p:sldId id="2084" r:id="rId22"/>
    <p:sldId id="2752" r:id="rId23"/>
    <p:sldId id="2089280972" r:id="rId24"/>
    <p:sldId id="2089280973" r:id="rId25"/>
    <p:sldId id="2076138912" r:id="rId26"/>
    <p:sldId id="2076138891" r:id="rId27"/>
    <p:sldId id="2089280971" r:id="rId28"/>
    <p:sldId id="2076138911" r:id="rId29"/>
    <p:sldId id="2076138905" r:id="rId30"/>
    <p:sldId id="2076138612" r:id="rId31"/>
    <p:sldId id="1037" r:id="rId32"/>
    <p:sldId id="2641" r:id="rId33"/>
    <p:sldId id="2834" r:id="rId34"/>
    <p:sldId id="2076138611" r:id="rId35"/>
    <p:sldId id="2076138287" r:id="rId36"/>
    <p:sldId id="1691" r:id="rId37"/>
    <p:sldId id="841" r:id="rId38"/>
    <p:sldId id="2767" r:id="rId39"/>
    <p:sldId id="2765" r:id="rId40"/>
    <p:sldId id="2076138902" r:id="rId41"/>
    <p:sldId id="2777" r:id="rId42"/>
    <p:sldId id="2076138275" r:id="rId43"/>
    <p:sldId id="2076138291" r:id="rId44"/>
    <p:sldId id="2673" r:id="rId45"/>
    <p:sldId id="2807" r:id="rId46"/>
    <p:sldId id="561" r:id="rId47"/>
    <p:sldId id="2809" r:id="rId48"/>
    <p:sldId id="2837" r:id="rId49"/>
    <p:sldId id="2813" r:id="rId50"/>
    <p:sldId id="2806" r:id="rId51"/>
    <p:sldId id="2770" r:id="rId52"/>
    <p:sldId id="2076138302" r:id="rId53"/>
    <p:sldId id="347"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61269800-5E94-47F8-969D-CC67EDC28B4C}">
          <p14:sldIdLst>
            <p14:sldId id="351"/>
            <p14:sldId id="2076138914"/>
            <p14:sldId id="2076138915"/>
            <p14:sldId id="2076138299"/>
            <p14:sldId id="2076138293"/>
            <p14:sldId id="2076138257"/>
            <p14:sldId id="2076138294"/>
            <p14:sldId id="2076138894"/>
            <p14:sldId id="2076138296"/>
            <p14:sldId id="2076138885"/>
            <p14:sldId id="2076138298"/>
            <p14:sldId id="2076138297"/>
            <p14:sldId id="2011"/>
            <p14:sldId id="2076138898"/>
          </p14:sldIdLst>
        </p14:section>
        <p14:section name="Deep Instinct" id="{05907749-9904-4B50-AE74-6E6472D6FDDF}">
          <p14:sldIdLst>
            <p14:sldId id="2076138300"/>
            <p14:sldId id="2084"/>
            <p14:sldId id="2752"/>
            <p14:sldId id="2089280972"/>
            <p14:sldId id="2089280973"/>
            <p14:sldId id="2076138912"/>
            <p14:sldId id="2076138891"/>
            <p14:sldId id="2089280971"/>
            <p14:sldId id="2076138911"/>
            <p14:sldId id="2076138905"/>
            <p14:sldId id="2076138612"/>
            <p14:sldId id="1037"/>
            <p14:sldId id="2641"/>
            <p14:sldId id="2834"/>
            <p14:sldId id="2076138611"/>
            <p14:sldId id="2076138287"/>
            <p14:sldId id="1691"/>
            <p14:sldId id="841"/>
            <p14:sldId id="2767"/>
            <p14:sldId id="2765"/>
            <p14:sldId id="2076138902"/>
            <p14:sldId id="2777"/>
            <p14:sldId id="2076138275"/>
            <p14:sldId id="2076138291"/>
            <p14:sldId id="2673"/>
          </p14:sldIdLst>
        </p14:section>
        <p14:section name="MTD（モバイル脅威管理）" id="{F2538FF3-5A89-4C99-866E-C1C700845C14}">
          <p14:sldIdLst>
            <p14:sldId id="2807"/>
            <p14:sldId id="561"/>
            <p14:sldId id="2809"/>
            <p14:sldId id="2837"/>
            <p14:sldId id="2813"/>
            <p14:sldId id="2806"/>
          </p14:sldIdLst>
        </p14:section>
        <p14:section name="案内" id="{B23733C0-CCBE-4B8B-ACB0-F1DE1D6DA1F3}">
          <p14:sldIdLst>
            <p14:sldId id="2770"/>
            <p14:sldId id="2076138302"/>
            <p14:sldId id="3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BA9"/>
    <a:srgbClr val="479471"/>
    <a:srgbClr val="3CCE81"/>
    <a:srgbClr val="113961"/>
    <a:srgbClr val="0A60AF"/>
    <a:srgbClr val="2E4E7F"/>
    <a:srgbClr val="E6E6E6"/>
    <a:srgbClr val="D30F0F"/>
    <a:srgbClr val="3790C6"/>
    <a:srgbClr val="E600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7EBF72-B33E-4FDA-BA4C-E4F5CF09D3A4}" v="1" dt="2022-09-20T01:45:20.67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1.xml"/><Relationship Id="rId61"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今井 涼太" userId="f69727aa-358d-4e29-8a67-d563a12f2c12" providerId="ADAL" clId="{FA7EBF72-B33E-4FDA-BA4C-E4F5CF09D3A4}"/>
    <pc:docChg chg="custSel modSld">
      <pc:chgData name="今井 涼太" userId="f69727aa-358d-4e29-8a67-d563a12f2c12" providerId="ADAL" clId="{FA7EBF72-B33E-4FDA-BA4C-E4F5CF09D3A4}" dt="2022-09-20T01:45:20.674" v="1"/>
      <pc:docMkLst>
        <pc:docMk/>
      </pc:docMkLst>
      <pc:sldChg chg="addSp delSp modSp mod">
        <pc:chgData name="今井 涼太" userId="f69727aa-358d-4e29-8a67-d563a12f2c12" providerId="ADAL" clId="{FA7EBF72-B33E-4FDA-BA4C-E4F5CF09D3A4}" dt="2022-09-20T01:45:20.674" v="1"/>
        <pc:sldMkLst>
          <pc:docMk/>
          <pc:sldMk cId="1845980695" sldId="2076138915"/>
        </pc:sldMkLst>
        <pc:spChg chg="del">
          <ac:chgData name="今井 涼太" userId="f69727aa-358d-4e29-8a67-d563a12f2c12" providerId="ADAL" clId="{FA7EBF72-B33E-4FDA-BA4C-E4F5CF09D3A4}" dt="2022-09-20T01:45:19.804" v="0" actId="478"/>
          <ac:spMkLst>
            <pc:docMk/>
            <pc:sldMk cId="1845980695" sldId="2076138915"/>
            <ac:spMk id="4" creationId="{CC152ADF-B919-AFC5-EE52-D05BC777F3D5}"/>
          </ac:spMkLst>
        </pc:spChg>
        <pc:spChg chg="del">
          <ac:chgData name="今井 涼太" userId="f69727aa-358d-4e29-8a67-d563a12f2c12" providerId="ADAL" clId="{FA7EBF72-B33E-4FDA-BA4C-E4F5CF09D3A4}" dt="2022-09-20T01:45:19.804" v="0" actId="478"/>
          <ac:spMkLst>
            <pc:docMk/>
            <pc:sldMk cId="1845980695" sldId="2076138915"/>
            <ac:spMk id="5" creationId="{36C70DBE-C671-0024-92C7-24632863E22D}"/>
          </ac:spMkLst>
        </pc:spChg>
        <pc:spChg chg="del">
          <ac:chgData name="今井 涼太" userId="f69727aa-358d-4e29-8a67-d563a12f2c12" providerId="ADAL" clId="{FA7EBF72-B33E-4FDA-BA4C-E4F5CF09D3A4}" dt="2022-09-20T01:45:19.804" v="0" actId="478"/>
          <ac:spMkLst>
            <pc:docMk/>
            <pc:sldMk cId="1845980695" sldId="2076138915"/>
            <ac:spMk id="6" creationId="{0A5EE315-696E-F1D6-3D19-C29BA9A13A12}"/>
          </ac:spMkLst>
        </pc:spChg>
        <pc:spChg chg="del">
          <ac:chgData name="今井 涼太" userId="f69727aa-358d-4e29-8a67-d563a12f2c12" providerId="ADAL" clId="{FA7EBF72-B33E-4FDA-BA4C-E4F5CF09D3A4}" dt="2022-09-20T01:45:19.804" v="0" actId="478"/>
          <ac:spMkLst>
            <pc:docMk/>
            <pc:sldMk cId="1845980695" sldId="2076138915"/>
            <ac:spMk id="7" creationId="{3B8B7C9F-95F2-AB1C-EB1D-0051446564C9}"/>
          </ac:spMkLst>
        </pc:spChg>
        <pc:spChg chg="del">
          <ac:chgData name="今井 涼太" userId="f69727aa-358d-4e29-8a67-d563a12f2c12" providerId="ADAL" clId="{FA7EBF72-B33E-4FDA-BA4C-E4F5CF09D3A4}" dt="2022-09-20T01:45:19.804" v="0" actId="478"/>
          <ac:spMkLst>
            <pc:docMk/>
            <pc:sldMk cId="1845980695" sldId="2076138915"/>
            <ac:spMk id="8" creationId="{320377F9-FC88-17F6-413A-D75A445B56A9}"/>
          </ac:spMkLst>
        </pc:spChg>
        <pc:spChg chg="del">
          <ac:chgData name="今井 涼太" userId="f69727aa-358d-4e29-8a67-d563a12f2c12" providerId="ADAL" clId="{FA7EBF72-B33E-4FDA-BA4C-E4F5CF09D3A4}" dt="2022-09-20T01:45:19.804" v="0" actId="478"/>
          <ac:spMkLst>
            <pc:docMk/>
            <pc:sldMk cId="1845980695" sldId="2076138915"/>
            <ac:spMk id="9" creationId="{5146A9C5-75EA-43D1-A7F7-ADFDE62E30C9}"/>
          </ac:spMkLst>
        </pc:spChg>
        <pc:spChg chg="del">
          <ac:chgData name="今井 涼太" userId="f69727aa-358d-4e29-8a67-d563a12f2c12" providerId="ADAL" clId="{FA7EBF72-B33E-4FDA-BA4C-E4F5CF09D3A4}" dt="2022-09-20T01:45:19.804" v="0" actId="478"/>
          <ac:spMkLst>
            <pc:docMk/>
            <pc:sldMk cId="1845980695" sldId="2076138915"/>
            <ac:spMk id="10" creationId="{DE5542A1-7D02-EE5B-64DD-9A8486DB3DF4}"/>
          </ac:spMkLst>
        </pc:spChg>
        <pc:spChg chg="del">
          <ac:chgData name="今井 涼太" userId="f69727aa-358d-4e29-8a67-d563a12f2c12" providerId="ADAL" clId="{FA7EBF72-B33E-4FDA-BA4C-E4F5CF09D3A4}" dt="2022-09-20T01:45:19.804" v="0" actId="478"/>
          <ac:spMkLst>
            <pc:docMk/>
            <pc:sldMk cId="1845980695" sldId="2076138915"/>
            <ac:spMk id="11" creationId="{882C4646-1BA2-6449-F4B3-A31C46841802}"/>
          </ac:spMkLst>
        </pc:spChg>
        <pc:spChg chg="del">
          <ac:chgData name="今井 涼太" userId="f69727aa-358d-4e29-8a67-d563a12f2c12" providerId="ADAL" clId="{FA7EBF72-B33E-4FDA-BA4C-E4F5CF09D3A4}" dt="2022-09-20T01:45:19.804" v="0" actId="478"/>
          <ac:spMkLst>
            <pc:docMk/>
            <pc:sldMk cId="1845980695" sldId="2076138915"/>
            <ac:spMk id="12" creationId="{4FEE4139-BB28-56F5-6BAA-94793FF6EEBB}"/>
          </ac:spMkLst>
        </pc:spChg>
        <pc:spChg chg="del">
          <ac:chgData name="今井 涼太" userId="f69727aa-358d-4e29-8a67-d563a12f2c12" providerId="ADAL" clId="{FA7EBF72-B33E-4FDA-BA4C-E4F5CF09D3A4}" dt="2022-09-20T01:45:19.804" v="0" actId="478"/>
          <ac:spMkLst>
            <pc:docMk/>
            <pc:sldMk cId="1845980695" sldId="2076138915"/>
            <ac:spMk id="13" creationId="{6CC498E7-D749-B0E9-8AC3-34002B22DF51}"/>
          </ac:spMkLst>
        </pc:spChg>
        <pc:spChg chg="del">
          <ac:chgData name="今井 涼太" userId="f69727aa-358d-4e29-8a67-d563a12f2c12" providerId="ADAL" clId="{FA7EBF72-B33E-4FDA-BA4C-E4F5CF09D3A4}" dt="2022-09-20T01:45:19.804" v="0" actId="478"/>
          <ac:spMkLst>
            <pc:docMk/>
            <pc:sldMk cId="1845980695" sldId="2076138915"/>
            <ac:spMk id="14" creationId="{9015D7A2-2339-8BFD-17F9-51DD3AC23B7F}"/>
          </ac:spMkLst>
        </pc:spChg>
        <pc:spChg chg="del">
          <ac:chgData name="今井 涼太" userId="f69727aa-358d-4e29-8a67-d563a12f2c12" providerId="ADAL" clId="{FA7EBF72-B33E-4FDA-BA4C-E4F5CF09D3A4}" dt="2022-09-20T01:45:19.804" v="0" actId="478"/>
          <ac:spMkLst>
            <pc:docMk/>
            <pc:sldMk cId="1845980695" sldId="2076138915"/>
            <ac:spMk id="15" creationId="{20294413-3C84-254E-BC58-61087B73B255}"/>
          </ac:spMkLst>
        </pc:spChg>
        <pc:spChg chg="del">
          <ac:chgData name="今井 涼太" userId="f69727aa-358d-4e29-8a67-d563a12f2c12" providerId="ADAL" clId="{FA7EBF72-B33E-4FDA-BA4C-E4F5CF09D3A4}" dt="2022-09-20T01:45:19.804" v="0" actId="478"/>
          <ac:spMkLst>
            <pc:docMk/>
            <pc:sldMk cId="1845980695" sldId="2076138915"/>
            <ac:spMk id="16" creationId="{086971E8-9222-C8DC-8624-A9218941F440}"/>
          </ac:spMkLst>
        </pc:spChg>
        <pc:spChg chg="del">
          <ac:chgData name="今井 涼太" userId="f69727aa-358d-4e29-8a67-d563a12f2c12" providerId="ADAL" clId="{FA7EBF72-B33E-4FDA-BA4C-E4F5CF09D3A4}" dt="2022-09-20T01:45:19.804" v="0" actId="478"/>
          <ac:spMkLst>
            <pc:docMk/>
            <pc:sldMk cId="1845980695" sldId="2076138915"/>
            <ac:spMk id="17" creationId="{754B3587-986C-9C68-5218-7BEA06F9DE4C}"/>
          </ac:spMkLst>
        </pc:spChg>
        <pc:spChg chg="del">
          <ac:chgData name="今井 涼太" userId="f69727aa-358d-4e29-8a67-d563a12f2c12" providerId="ADAL" clId="{FA7EBF72-B33E-4FDA-BA4C-E4F5CF09D3A4}" dt="2022-09-20T01:45:19.804" v="0" actId="478"/>
          <ac:spMkLst>
            <pc:docMk/>
            <pc:sldMk cId="1845980695" sldId="2076138915"/>
            <ac:spMk id="18" creationId="{DF7E3B56-9B2B-AB0C-9768-165C363FFE00}"/>
          </ac:spMkLst>
        </pc:spChg>
        <pc:spChg chg="del">
          <ac:chgData name="今井 涼太" userId="f69727aa-358d-4e29-8a67-d563a12f2c12" providerId="ADAL" clId="{FA7EBF72-B33E-4FDA-BA4C-E4F5CF09D3A4}" dt="2022-09-20T01:45:19.804" v="0" actId="478"/>
          <ac:spMkLst>
            <pc:docMk/>
            <pc:sldMk cId="1845980695" sldId="2076138915"/>
            <ac:spMk id="19" creationId="{FD646C14-23BD-F9B9-7D1D-0C2D3880DB8F}"/>
          </ac:spMkLst>
        </pc:spChg>
        <pc:spChg chg="del">
          <ac:chgData name="今井 涼太" userId="f69727aa-358d-4e29-8a67-d563a12f2c12" providerId="ADAL" clId="{FA7EBF72-B33E-4FDA-BA4C-E4F5CF09D3A4}" dt="2022-09-20T01:45:19.804" v="0" actId="478"/>
          <ac:spMkLst>
            <pc:docMk/>
            <pc:sldMk cId="1845980695" sldId="2076138915"/>
            <ac:spMk id="20" creationId="{ADD290F4-FEB0-47C1-90F2-E3A44C231F12}"/>
          </ac:spMkLst>
        </pc:spChg>
        <pc:spChg chg="del">
          <ac:chgData name="今井 涼太" userId="f69727aa-358d-4e29-8a67-d563a12f2c12" providerId="ADAL" clId="{FA7EBF72-B33E-4FDA-BA4C-E4F5CF09D3A4}" dt="2022-09-20T01:45:19.804" v="0" actId="478"/>
          <ac:spMkLst>
            <pc:docMk/>
            <pc:sldMk cId="1845980695" sldId="2076138915"/>
            <ac:spMk id="21" creationId="{3CFEBAA3-61F0-1594-FF77-3B36948FDA9B}"/>
          </ac:spMkLst>
        </pc:spChg>
        <pc:spChg chg="del">
          <ac:chgData name="今井 涼太" userId="f69727aa-358d-4e29-8a67-d563a12f2c12" providerId="ADAL" clId="{FA7EBF72-B33E-4FDA-BA4C-E4F5CF09D3A4}" dt="2022-09-20T01:45:19.804" v="0" actId="478"/>
          <ac:spMkLst>
            <pc:docMk/>
            <pc:sldMk cId="1845980695" sldId="2076138915"/>
            <ac:spMk id="22" creationId="{8339F37C-70E1-7D39-692D-E74263B8985F}"/>
          </ac:spMkLst>
        </pc:spChg>
        <pc:spChg chg="del">
          <ac:chgData name="今井 涼太" userId="f69727aa-358d-4e29-8a67-d563a12f2c12" providerId="ADAL" clId="{FA7EBF72-B33E-4FDA-BA4C-E4F5CF09D3A4}" dt="2022-09-20T01:45:19.804" v="0" actId="478"/>
          <ac:spMkLst>
            <pc:docMk/>
            <pc:sldMk cId="1845980695" sldId="2076138915"/>
            <ac:spMk id="23" creationId="{022499C7-B024-4D35-99A8-B52E80BDC3FB}"/>
          </ac:spMkLst>
        </pc:spChg>
        <pc:spChg chg="del">
          <ac:chgData name="今井 涼太" userId="f69727aa-358d-4e29-8a67-d563a12f2c12" providerId="ADAL" clId="{FA7EBF72-B33E-4FDA-BA4C-E4F5CF09D3A4}" dt="2022-09-20T01:45:19.804" v="0" actId="478"/>
          <ac:spMkLst>
            <pc:docMk/>
            <pc:sldMk cId="1845980695" sldId="2076138915"/>
            <ac:spMk id="24" creationId="{9E44EEB5-85C2-E1C6-FD9A-09AD89463A54}"/>
          </ac:spMkLst>
        </pc:spChg>
        <pc:spChg chg="del">
          <ac:chgData name="今井 涼太" userId="f69727aa-358d-4e29-8a67-d563a12f2c12" providerId="ADAL" clId="{FA7EBF72-B33E-4FDA-BA4C-E4F5CF09D3A4}" dt="2022-09-20T01:45:19.804" v="0" actId="478"/>
          <ac:spMkLst>
            <pc:docMk/>
            <pc:sldMk cId="1845980695" sldId="2076138915"/>
            <ac:spMk id="25" creationId="{747DC6EA-BC31-0138-909C-10DE089D87B5}"/>
          </ac:spMkLst>
        </pc:spChg>
        <pc:spChg chg="del">
          <ac:chgData name="今井 涼太" userId="f69727aa-358d-4e29-8a67-d563a12f2c12" providerId="ADAL" clId="{FA7EBF72-B33E-4FDA-BA4C-E4F5CF09D3A4}" dt="2022-09-20T01:45:19.804" v="0" actId="478"/>
          <ac:spMkLst>
            <pc:docMk/>
            <pc:sldMk cId="1845980695" sldId="2076138915"/>
            <ac:spMk id="26" creationId="{982D7559-0066-EAF7-5B6D-B3807CCE1D36}"/>
          </ac:spMkLst>
        </pc:spChg>
        <pc:spChg chg="add mod">
          <ac:chgData name="今井 涼太" userId="f69727aa-358d-4e29-8a67-d563a12f2c12" providerId="ADAL" clId="{FA7EBF72-B33E-4FDA-BA4C-E4F5CF09D3A4}" dt="2022-09-20T01:45:20.674" v="1"/>
          <ac:spMkLst>
            <pc:docMk/>
            <pc:sldMk cId="1845980695" sldId="2076138915"/>
            <ac:spMk id="32" creationId="{A372E1DE-BA33-F871-F40A-DB7AA9477BF1}"/>
          </ac:spMkLst>
        </pc:spChg>
        <pc:spChg chg="add mod">
          <ac:chgData name="今井 涼太" userId="f69727aa-358d-4e29-8a67-d563a12f2c12" providerId="ADAL" clId="{FA7EBF72-B33E-4FDA-BA4C-E4F5CF09D3A4}" dt="2022-09-20T01:45:20.674" v="1"/>
          <ac:spMkLst>
            <pc:docMk/>
            <pc:sldMk cId="1845980695" sldId="2076138915"/>
            <ac:spMk id="33" creationId="{637C54EE-5064-B956-C801-7465A67566B2}"/>
          </ac:spMkLst>
        </pc:spChg>
        <pc:spChg chg="add mod">
          <ac:chgData name="今井 涼太" userId="f69727aa-358d-4e29-8a67-d563a12f2c12" providerId="ADAL" clId="{FA7EBF72-B33E-4FDA-BA4C-E4F5CF09D3A4}" dt="2022-09-20T01:45:20.674" v="1"/>
          <ac:spMkLst>
            <pc:docMk/>
            <pc:sldMk cId="1845980695" sldId="2076138915"/>
            <ac:spMk id="34" creationId="{456901AB-E6F7-AF7B-B911-CAF9EBA383BF}"/>
          </ac:spMkLst>
        </pc:spChg>
        <pc:spChg chg="add mod">
          <ac:chgData name="今井 涼太" userId="f69727aa-358d-4e29-8a67-d563a12f2c12" providerId="ADAL" clId="{FA7EBF72-B33E-4FDA-BA4C-E4F5CF09D3A4}" dt="2022-09-20T01:45:20.674" v="1"/>
          <ac:spMkLst>
            <pc:docMk/>
            <pc:sldMk cId="1845980695" sldId="2076138915"/>
            <ac:spMk id="35" creationId="{092BD652-A3B1-3339-38E7-7FE5C9749260}"/>
          </ac:spMkLst>
        </pc:spChg>
        <pc:spChg chg="add mod">
          <ac:chgData name="今井 涼太" userId="f69727aa-358d-4e29-8a67-d563a12f2c12" providerId="ADAL" clId="{FA7EBF72-B33E-4FDA-BA4C-E4F5CF09D3A4}" dt="2022-09-20T01:45:20.674" v="1"/>
          <ac:spMkLst>
            <pc:docMk/>
            <pc:sldMk cId="1845980695" sldId="2076138915"/>
            <ac:spMk id="36" creationId="{CC007F50-3DD9-01B1-D902-21D9E66D81D0}"/>
          </ac:spMkLst>
        </pc:spChg>
        <pc:spChg chg="add mod">
          <ac:chgData name="今井 涼太" userId="f69727aa-358d-4e29-8a67-d563a12f2c12" providerId="ADAL" clId="{FA7EBF72-B33E-4FDA-BA4C-E4F5CF09D3A4}" dt="2022-09-20T01:45:20.674" v="1"/>
          <ac:spMkLst>
            <pc:docMk/>
            <pc:sldMk cId="1845980695" sldId="2076138915"/>
            <ac:spMk id="37" creationId="{8B2541ED-2D33-1422-C65E-8D8138B4FFB2}"/>
          </ac:spMkLst>
        </pc:spChg>
        <pc:spChg chg="add mod">
          <ac:chgData name="今井 涼太" userId="f69727aa-358d-4e29-8a67-d563a12f2c12" providerId="ADAL" clId="{FA7EBF72-B33E-4FDA-BA4C-E4F5CF09D3A4}" dt="2022-09-20T01:45:20.674" v="1"/>
          <ac:spMkLst>
            <pc:docMk/>
            <pc:sldMk cId="1845980695" sldId="2076138915"/>
            <ac:spMk id="38" creationId="{EC3E7149-9FAF-FA1F-7148-A56A520B4116}"/>
          </ac:spMkLst>
        </pc:spChg>
        <pc:spChg chg="add mod">
          <ac:chgData name="今井 涼太" userId="f69727aa-358d-4e29-8a67-d563a12f2c12" providerId="ADAL" clId="{FA7EBF72-B33E-4FDA-BA4C-E4F5CF09D3A4}" dt="2022-09-20T01:45:20.674" v="1"/>
          <ac:spMkLst>
            <pc:docMk/>
            <pc:sldMk cId="1845980695" sldId="2076138915"/>
            <ac:spMk id="39" creationId="{0680A91C-C63A-D2DA-AD00-0E3DDC322CD2}"/>
          </ac:spMkLst>
        </pc:spChg>
        <pc:spChg chg="add mod">
          <ac:chgData name="今井 涼太" userId="f69727aa-358d-4e29-8a67-d563a12f2c12" providerId="ADAL" clId="{FA7EBF72-B33E-4FDA-BA4C-E4F5CF09D3A4}" dt="2022-09-20T01:45:20.674" v="1"/>
          <ac:spMkLst>
            <pc:docMk/>
            <pc:sldMk cId="1845980695" sldId="2076138915"/>
            <ac:spMk id="40" creationId="{59D5A2E7-6CFB-98D9-82A6-3A365B68D7B2}"/>
          </ac:spMkLst>
        </pc:spChg>
        <pc:spChg chg="add mod">
          <ac:chgData name="今井 涼太" userId="f69727aa-358d-4e29-8a67-d563a12f2c12" providerId="ADAL" clId="{FA7EBF72-B33E-4FDA-BA4C-E4F5CF09D3A4}" dt="2022-09-20T01:45:20.674" v="1"/>
          <ac:spMkLst>
            <pc:docMk/>
            <pc:sldMk cId="1845980695" sldId="2076138915"/>
            <ac:spMk id="41" creationId="{7343364D-5206-AD86-2610-23CC597009E4}"/>
          </ac:spMkLst>
        </pc:spChg>
        <pc:spChg chg="add mod">
          <ac:chgData name="今井 涼太" userId="f69727aa-358d-4e29-8a67-d563a12f2c12" providerId="ADAL" clId="{FA7EBF72-B33E-4FDA-BA4C-E4F5CF09D3A4}" dt="2022-09-20T01:45:20.674" v="1"/>
          <ac:spMkLst>
            <pc:docMk/>
            <pc:sldMk cId="1845980695" sldId="2076138915"/>
            <ac:spMk id="42" creationId="{E0FB0EDA-A6E8-6F74-B18E-0DAABAB5028F}"/>
          </ac:spMkLst>
        </pc:spChg>
        <pc:spChg chg="add mod">
          <ac:chgData name="今井 涼太" userId="f69727aa-358d-4e29-8a67-d563a12f2c12" providerId="ADAL" clId="{FA7EBF72-B33E-4FDA-BA4C-E4F5CF09D3A4}" dt="2022-09-20T01:45:20.674" v="1"/>
          <ac:spMkLst>
            <pc:docMk/>
            <pc:sldMk cId="1845980695" sldId="2076138915"/>
            <ac:spMk id="43" creationId="{77806F78-2841-3CBE-B7B6-CB4BCF333EEF}"/>
          </ac:spMkLst>
        </pc:spChg>
        <pc:spChg chg="add mod">
          <ac:chgData name="今井 涼太" userId="f69727aa-358d-4e29-8a67-d563a12f2c12" providerId="ADAL" clId="{FA7EBF72-B33E-4FDA-BA4C-E4F5CF09D3A4}" dt="2022-09-20T01:45:20.674" v="1"/>
          <ac:spMkLst>
            <pc:docMk/>
            <pc:sldMk cId="1845980695" sldId="2076138915"/>
            <ac:spMk id="44" creationId="{6538E27D-5646-F519-62F3-01AA943D3DFB}"/>
          </ac:spMkLst>
        </pc:spChg>
        <pc:spChg chg="add mod">
          <ac:chgData name="今井 涼太" userId="f69727aa-358d-4e29-8a67-d563a12f2c12" providerId="ADAL" clId="{FA7EBF72-B33E-4FDA-BA4C-E4F5CF09D3A4}" dt="2022-09-20T01:45:20.674" v="1"/>
          <ac:spMkLst>
            <pc:docMk/>
            <pc:sldMk cId="1845980695" sldId="2076138915"/>
            <ac:spMk id="45" creationId="{F06A7490-13ED-5E3D-5F8E-75375F77FF7E}"/>
          </ac:spMkLst>
        </pc:spChg>
        <pc:spChg chg="add mod">
          <ac:chgData name="今井 涼太" userId="f69727aa-358d-4e29-8a67-d563a12f2c12" providerId="ADAL" clId="{FA7EBF72-B33E-4FDA-BA4C-E4F5CF09D3A4}" dt="2022-09-20T01:45:20.674" v="1"/>
          <ac:spMkLst>
            <pc:docMk/>
            <pc:sldMk cId="1845980695" sldId="2076138915"/>
            <ac:spMk id="46" creationId="{BC07ABF3-23DF-3E5D-3F1D-5C3B9396AE41}"/>
          </ac:spMkLst>
        </pc:spChg>
        <pc:spChg chg="add mod">
          <ac:chgData name="今井 涼太" userId="f69727aa-358d-4e29-8a67-d563a12f2c12" providerId="ADAL" clId="{FA7EBF72-B33E-4FDA-BA4C-E4F5CF09D3A4}" dt="2022-09-20T01:45:20.674" v="1"/>
          <ac:spMkLst>
            <pc:docMk/>
            <pc:sldMk cId="1845980695" sldId="2076138915"/>
            <ac:spMk id="47" creationId="{1FAC7088-AEEA-5076-D66B-9C4B95324FEC}"/>
          </ac:spMkLst>
        </pc:spChg>
        <pc:spChg chg="add mod">
          <ac:chgData name="今井 涼太" userId="f69727aa-358d-4e29-8a67-d563a12f2c12" providerId="ADAL" clId="{FA7EBF72-B33E-4FDA-BA4C-E4F5CF09D3A4}" dt="2022-09-20T01:45:20.674" v="1"/>
          <ac:spMkLst>
            <pc:docMk/>
            <pc:sldMk cId="1845980695" sldId="2076138915"/>
            <ac:spMk id="48" creationId="{BC30F192-7F7E-CFDC-D0F0-BCBA8836082E}"/>
          </ac:spMkLst>
        </pc:spChg>
        <pc:spChg chg="add mod">
          <ac:chgData name="今井 涼太" userId="f69727aa-358d-4e29-8a67-d563a12f2c12" providerId="ADAL" clId="{FA7EBF72-B33E-4FDA-BA4C-E4F5CF09D3A4}" dt="2022-09-20T01:45:20.674" v="1"/>
          <ac:spMkLst>
            <pc:docMk/>
            <pc:sldMk cId="1845980695" sldId="2076138915"/>
            <ac:spMk id="49" creationId="{1E2E2E2E-C7AC-5BF6-38C3-492CC1751AFC}"/>
          </ac:spMkLst>
        </pc:spChg>
        <pc:spChg chg="add mod">
          <ac:chgData name="今井 涼太" userId="f69727aa-358d-4e29-8a67-d563a12f2c12" providerId="ADAL" clId="{FA7EBF72-B33E-4FDA-BA4C-E4F5CF09D3A4}" dt="2022-09-20T01:45:20.674" v="1"/>
          <ac:spMkLst>
            <pc:docMk/>
            <pc:sldMk cId="1845980695" sldId="2076138915"/>
            <ac:spMk id="50" creationId="{8B76B6C3-0E3E-E767-5BB1-5AEB40E2046B}"/>
          </ac:spMkLst>
        </pc:spChg>
        <pc:spChg chg="add mod">
          <ac:chgData name="今井 涼太" userId="f69727aa-358d-4e29-8a67-d563a12f2c12" providerId="ADAL" clId="{FA7EBF72-B33E-4FDA-BA4C-E4F5CF09D3A4}" dt="2022-09-20T01:45:20.674" v="1"/>
          <ac:spMkLst>
            <pc:docMk/>
            <pc:sldMk cId="1845980695" sldId="2076138915"/>
            <ac:spMk id="51" creationId="{DF8C5ED4-365F-F840-A59D-2A53AFB2815C}"/>
          </ac:spMkLst>
        </pc:spChg>
        <pc:spChg chg="add mod">
          <ac:chgData name="今井 涼太" userId="f69727aa-358d-4e29-8a67-d563a12f2c12" providerId="ADAL" clId="{FA7EBF72-B33E-4FDA-BA4C-E4F5CF09D3A4}" dt="2022-09-20T01:45:20.674" v="1"/>
          <ac:spMkLst>
            <pc:docMk/>
            <pc:sldMk cId="1845980695" sldId="2076138915"/>
            <ac:spMk id="52" creationId="{6E4A1F66-E764-549B-71B9-8A4BC8C71AE9}"/>
          </ac:spMkLst>
        </pc:spChg>
        <pc:spChg chg="add mod">
          <ac:chgData name="今井 涼太" userId="f69727aa-358d-4e29-8a67-d563a12f2c12" providerId="ADAL" clId="{FA7EBF72-B33E-4FDA-BA4C-E4F5CF09D3A4}" dt="2022-09-20T01:45:20.674" v="1"/>
          <ac:spMkLst>
            <pc:docMk/>
            <pc:sldMk cId="1845980695" sldId="2076138915"/>
            <ac:spMk id="53" creationId="{84BA7CD3-DB5A-4AD7-8072-0D6638B01603}"/>
          </ac:spMkLst>
        </pc:spChg>
        <pc:spChg chg="add mod">
          <ac:chgData name="今井 涼太" userId="f69727aa-358d-4e29-8a67-d563a12f2c12" providerId="ADAL" clId="{FA7EBF72-B33E-4FDA-BA4C-E4F5CF09D3A4}" dt="2022-09-20T01:45:20.674" v="1"/>
          <ac:spMkLst>
            <pc:docMk/>
            <pc:sldMk cId="1845980695" sldId="2076138915"/>
            <ac:spMk id="54" creationId="{ADF8536C-B50F-A8DD-3C3A-0F5FEB0749EE}"/>
          </ac:spMkLst>
        </pc:spChg>
        <pc:picChg chg="del">
          <ac:chgData name="今井 涼太" userId="f69727aa-358d-4e29-8a67-d563a12f2c12" providerId="ADAL" clId="{FA7EBF72-B33E-4FDA-BA4C-E4F5CF09D3A4}" dt="2022-09-20T01:45:19.804" v="0" actId="478"/>
          <ac:picMkLst>
            <pc:docMk/>
            <pc:sldMk cId="1845980695" sldId="2076138915"/>
            <ac:picMk id="27" creationId="{EF2A8A61-6755-5E06-9C3B-74E23C632370}"/>
          </ac:picMkLst>
        </pc:picChg>
        <pc:picChg chg="del">
          <ac:chgData name="今井 涼太" userId="f69727aa-358d-4e29-8a67-d563a12f2c12" providerId="ADAL" clId="{FA7EBF72-B33E-4FDA-BA4C-E4F5CF09D3A4}" dt="2022-09-20T01:45:19.804" v="0" actId="478"/>
          <ac:picMkLst>
            <pc:docMk/>
            <pc:sldMk cId="1845980695" sldId="2076138915"/>
            <ac:picMk id="28" creationId="{20F8653F-7272-699C-1038-C6532843F14A}"/>
          </ac:picMkLst>
        </pc:picChg>
        <pc:picChg chg="del">
          <ac:chgData name="今井 涼太" userId="f69727aa-358d-4e29-8a67-d563a12f2c12" providerId="ADAL" clId="{FA7EBF72-B33E-4FDA-BA4C-E4F5CF09D3A4}" dt="2022-09-20T01:45:19.804" v="0" actId="478"/>
          <ac:picMkLst>
            <pc:docMk/>
            <pc:sldMk cId="1845980695" sldId="2076138915"/>
            <ac:picMk id="29" creationId="{1545E584-4DF2-D22A-E61A-F9C719CE028D}"/>
          </ac:picMkLst>
        </pc:picChg>
        <pc:picChg chg="del">
          <ac:chgData name="今井 涼太" userId="f69727aa-358d-4e29-8a67-d563a12f2c12" providerId="ADAL" clId="{FA7EBF72-B33E-4FDA-BA4C-E4F5CF09D3A4}" dt="2022-09-20T01:45:19.804" v="0" actId="478"/>
          <ac:picMkLst>
            <pc:docMk/>
            <pc:sldMk cId="1845980695" sldId="2076138915"/>
            <ac:picMk id="30" creationId="{A4973D27-DC1E-ED7A-405C-248A533AB25D}"/>
          </ac:picMkLst>
        </pc:picChg>
        <pc:picChg chg="del">
          <ac:chgData name="今井 涼太" userId="f69727aa-358d-4e29-8a67-d563a12f2c12" providerId="ADAL" clId="{FA7EBF72-B33E-4FDA-BA4C-E4F5CF09D3A4}" dt="2022-09-20T01:45:19.804" v="0" actId="478"/>
          <ac:picMkLst>
            <pc:docMk/>
            <pc:sldMk cId="1845980695" sldId="2076138915"/>
            <ac:picMk id="31" creationId="{F11B34AC-4E3C-F3DD-D483-40C20425FFED}"/>
          </ac:picMkLst>
        </pc:picChg>
        <pc:picChg chg="add mod">
          <ac:chgData name="今井 涼太" userId="f69727aa-358d-4e29-8a67-d563a12f2c12" providerId="ADAL" clId="{FA7EBF72-B33E-4FDA-BA4C-E4F5CF09D3A4}" dt="2022-09-20T01:45:20.674" v="1"/>
          <ac:picMkLst>
            <pc:docMk/>
            <pc:sldMk cId="1845980695" sldId="2076138915"/>
            <ac:picMk id="55" creationId="{29ACBDE7-40B2-8C2C-10ED-5ECD1E137865}"/>
          </ac:picMkLst>
        </pc:picChg>
        <pc:picChg chg="add mod">
          <ac:chgData name="今井 涼太" userId="f69727aa-358d-4e29-8a67-d563a12f2c12" providerId="ADAL" clId="{FA7EBF72-B33E-4FDA-BA4C-E4F5CF09D3A4}" dt="2022-09-20T01:45:20.674" v="1"/>
          <ac:picMkLst>
            <pc:docMk/>
            <pc:sldMk cId="1845980695" sldId="2076138915"/>
            <ac:picMk id="56" creationId="{C5A8FEA7-BAF1-6E06-B81C-AE2906AEF808}"/>
          </ac:picMkLst>
        </pc:picChg>
        <pc:picChg chg="add mod">
          <ac:chgData name="今井 涼太" userId="f69727aa-358d-4e29-8a67-d563a12f2c12" providerId="ADAL" clId="{FA7EBF72-B33E-4FDA-BA4C-E4F5CF09D3A4}" dt="2022-09-20T01:45:20.674" v="1"/>
          <ac:picMkLst>
            <pc:docMk/>
            <pc:sldMk cId="1845980695" sldId="2076138915"/>
            <ac:picMk id="57" creationId="{3C74DF77-ADF7-F78C-C7F0-D6EB424F5F1C}"/>
          </ac:picMkLst>
        </pc:picChg>
        <pc:picChg chg="add mod">
          <ac:chgData name="今井 涼太" userId="f69727aa-358d-4e29-8a67-d563a12f2c12" providerId="ADAL" clId="{FA7EBF72-B33E-4FDA-BA4C-E4F5CF09D3A4}" dt="2022-09-20T01:45:20.674" v="1"/>
          <ac:picMkLst>
            <pc:docMk/>
            <pc:sldMk cId="1845980695" sldId="2076138915"/>
            <ac:picMk id="58" creationId="{D02A8391-834B-FE5B-99FB-822FEB117A4A}"/>
          </ac:picMkLst>
        </pc:picChg>
        <pc:picChg chg="add mod">
          <ac:chgData name="今井 涼太" userId="f69727aa-358d-4e29-8a67-d563a12f2c12" providerId="ADAL" clId="{FA7EBF72-B33E-4FDA-BA4C-E4F5CF09D3A4}" dt="2022-09-20T01:45:20.674" v="1"/>
          <ac:picMkLst>
            <pc:docMk/>
            <pc:sldMk cId="1845980695" sldId="2076138915"/>
            <ac:picMk id="59" creationId="{AA38C62E-4386-A189-D6DD-DF046119A440}"/>
          </ac:picMkLst>
        </pc:picChg>
      </pc:sldChg>
    </pc:docChg>
  </pc:docChgLst>
  <pc:docChgLst>
    <pc:chgData name="今井 涼太" userId="f69727aa-358d-4e29-8a67-d563a12f2c12" providerId="ADAL" clId="{24A03CB1-CCD1-4115-9A1A-4D8966F6B2F6}"/>
    <pc:docChg chg="custSel modSld">
      <pc:chgData name="今井 涼太" userId="f69727aa-358d-4e29-8a67-d563a12f2c12" providerId="ADAL" clId="{24A03CB1-CCD1-4115-9A1A-4D8966F6B2F6}" dt="2022-08-26T04:32:00.302" v="49" actId="478"/>
      <pc:docMkLst>
        <pc:docMk/>
      </pc:docMkLst>
      <pc:sldChg chg="delSp mod">
        <pc:chgData name="今井 涼太" userId="f69727aa-358d-4e29-8a67-d563a12f2c12" providerId="ADAL" clId="{24A03CB1-CCD1-4115-9A1A-4D8966F6B2F6}" dt="2022-08-26T04:32:00.302" v="49" actId="478"/>
        <pc:sldMkLst>
          <pc:docMk/>
          <pc:sldMk cId="2905676992" sldId="2076138293"/>
        </pc:sldMkLst>
        <pc:spChg chg="del">
          <ac:chgData name="今井 涼太" userId="f69727aa-358d-4e29-8a67-d563a12f2c12" providerId="ADAL" clId="{24A03CB1-CCD1-4115-9A1A-4D8966F6B2F6}" dt="2022-08-26T04:32:00.302" v="49" actId="478"/>
          <ac:spMkLst>
            <pc:docMk/>
            <pc:sldMk cId="2905676992" sldId="2076138293"/>
            <ac:spMk id="35" creationId="{E64F5BE4-1FE7-4A06-9D02-DE31D0ED38FB}"/>
          </ac:spMkLst>
        </pc:spChg>
        <pc:spChg chg="del">
          <ac:chgData name="今井 涼太" userId="f69727aa-358d-4e29-8a67-d563a12f2c12" providerId="ADAL" clId="{24A03CB1-CCD1-4115-9A1A-4D8966F6B2F6}" dt="2022-08-26T04:32:00.302" v="49" actId="478"/>
          <ac:spMkLst>
            <pc:docMk/>
            <pc:sldMk cId="2905676992" sldId="2076138293"/>
            <ac:spMk id="36" creationId="{A02E42C1-3F43-4F15-9445-A0F457D86AAE}"/>
          </ac:spMkLst>
        </pc:spChg>
        <pc:spChg chg="del">
          <ac:chgData name="今井 涼太" userId="f69727aa-358d-4e29-8a67-d563a12f2c12" providerId="ADAL" clId="{24A03CB1-CCD1-4115-9A1A-4D8966F6B2F6}" dt="2022-08-26T04:32:00.302" v="49" actId="478"/>
          <ac:spMkLst>
            <pc:docMk/>
            <pc:sldMk cId="2905676992" sldId="2076138293"/>
            <ac:spMk id="37" creationId="{19E92EAD-7977-4CB3-AE95-BFEF0AB79095}"/>
          </ac:spMkLst>
        </pc:spChg>
        <pc:picChg chg="del">
          <ac:chgData name="今井 涼太" userId="f69727aa-358d-4e29-8a67-d563a12f2c12" providerId="ADAL" clId="{24A03CB1-CCD1-4115-9A1A-4D8966F6B2F6}" dt="2022-08-26T04:32:00.302" v="49" actId="478"/>
          <ac:picMkLst>
            <pc:docMk/>
            <pc:sldMk cId="2905676992" sldId="2076138293"/>
            <ac:picMk id="32" creationId="{69BAE41A-2BFB-4650-876E-C93CD8E18CEC}"/>
          </ac:picMkLst>
        </pc:picChg>
        <pc:picChg chg="del">
          <ac:chgData name="今井 涼太" userId="f69727aa-358d-4e29-8a67-d563a12f2c12" providerId="ADAL" clId="{24A03CB1-CCD1-4115-9A1A-4D8966F6B2F6}" dt="2022-08-26T04:32:00.302" v="49" actId="478"/>
          <ac:picMkLst>
            <pc:docMk/>
            <pc:sldMk cId="2905676992" sldId="2076138293"/>
            <ac:picMk id="33" creationId="{D9F3AC7C-7B4F-4D5D-8CC1-55802A1801A5}"/>
          </ac:picMkLst>
        </pc:picChg>
      </pc:sldChg>
      <pc:sldChg chg="modSp mod">
        <pc:chgData name="今井 涼太" userId="f69727aa-358d-4e29-8a67-d563a12f2c12" providerId="ADAL" clId="{24A03CB1-CCD1-4115-9A1A-4D8966F6B2F6}" dt="2022-08-25T07:40:01.473" v="48" actId="6549"/>
        <pc:sldMkLst>
          <pc:docMk/>
          <pc:sldMk cId="269324078" sldId="2076138302"/>
        </pc:sldMkLst>
        <pc:graphicFrameChg chg="mod modGraphic">
          <ac:chgData name="今井 涼太" userId="f69727aa-358d-4e29-8a67-d563a12f2c12" providerId="ADAL" clId="{24A03CB1-CCD1-4115-9A1A-4D8966F6B2F6}" dt="2022-08-25T07:40:01.473" v="48" actId="6549"/>
          <ac:graphicFrameMkLst>
            <pc:docMk/>
            <pc:sldMk cId="269324078" sldId="2076138302"/>
            <ac:graphicFrameMk id="9" creationId="{E6CB9077-76D4-4E1C-BD24-CB835CBE955C}"/>
          </ac:graphicFrameMkLst>
        </pc:graphicFrameChg>
      </pc:sldChg>
      <pc:sldChg chg="modSp mod">
        <pc:chgData name="今井 涼太" userId="f69727aa-358d-4e29-8a67-d563a12f2c12" providerId="ADAL" clId="{24A03CB1-CCD1-4115-9A1A-4D8966F6B2F6}" dt="2022-08-25T07:36:05.147" v="26" actId="6549"/>
        <pc:sldMkLst>
          <pc:docMk/>
          <pc:sldMk cId="1845980695" sldId="2076138915"/>
        </pc:sldMkLst>
        <pc:spChg chg="mod">
          <ac:chgData name="今井 涼太" userId="f69727aa-358d-4e29-8a67-d563a12f2c12" providerId="ADAL" clId="{24A03CB1-CCD1-4115-9A1A-4D8966F6B2F6}" dt="2022-08-25T07:36:05.147" v="26" actId="6549"/>
          <ac:spMkLst>
            <pc:docMk/>
            <pc:sldMk cId="1845980695" sldId="2076138915"/>
            <ac:spMk id="11" creationId="{882C4646-1BA2-6449-F4B3-A31C46841802}"/>
          </ac:spMkLst>
        </pc:spChg>
      </pc:sldChg>
    </pc:docChg>
  </pc:docChgLst>
  <pc:docChgLst>
    <pc:chgData name="今井 涼太" userId="f69727aa-358d-4e29-8a67-d563a12f2c12" providerId="ADAL" clId="{7144F40E-CFA1-4FAE-9D07-42B7159326EC}"/>
    <pc:docChg chg="modSld">
      <pc:chgData name="今井 涼太" userId="f69727aa-358d-4e29-8a67-d563a12f2c12" providerId="ADAL" clId="{7144F40E-CFA1-4FAE-9D07-42B7159326EC}" dt="2022-08-29T09:37:07.286" v="64" actId="1076"/>
      <pc:docMkLst>
        <pc:docMk/>
      </pc:docMkLst>
      <pc:sldChg chg="modSp">
        <pc:chgData name="今井 涼太" userId="f69727aa-358d-4e29-8a67-d563a12f2c12" providerId="ADAL" clId="{7144F40E-CFA1-4FAE-9D07-42B7159326EC}" dt="2022-08-29T09:35:45.871" v="6"/>
        <pc:sldMkLst>
          <pc:docMk/>
          <pc:sldMk cId="1047261262" sldId="2076138300"/>
        </pc:sldMkLst>
        <pc:spChg chg="mod">
          <ac:chgData name="今井 涼太" userId="f69727aa-358d-4e29-8a67-d563a12f2c12" providerId="ADAL" clId="{7144F40E-CFA1-4FAE-9D07-42B7159326EC}" dt="2022-08-29T09:35:45.871" v="6"/>
          <ac:spMkLst>
            <pc:docMk/>
            <pc:sldMk cId="1047261262" sldId="2076138300"/>
            <ac:spMk id="7" creationId="{64F94750-8F7C-2FCD-1EEE-41DBF53693BB}"/>
          </ac:spMkLst>
        </pc:spChg>
      </pc:sldChg>
      <pc:sldChg chg="modSp">
        <pc:chgData name="今井 涼太" userId="f69727aa-358d-4e29-8a67-d563a12f2c12" providerId="ADAL" clId="{7144F40E-CFA1-4FAE-9D07-42B7159326EC}" dt="2022-08-29T09:35:45.871" v="6"/>
        <pc:sldMkLst>
          <pc:docMk/>
          <pc:sldMk cId="269324078" sldId="2076138302"/>
        </pc:sldMkLst>
        <pc:graphicFrameChg chg="mod">
          <ac:chgData name="今井 涼太" userId="f69727aa-358d-4e29-8a67-d563a12f2c12" providerId="ADAL" clId="{7144F40E-CFA1-4FAE-9D07-42B7159326EC}" dt="2022-08-29T09:35:45.871" v="6"/>
          <ac:graphicFrameMkLst>
            <pc:docMk/>
            <pc:sldMk cId="269324078" sldId="2076138302"/>
            <ac:graphicFrameMk id="9" creationId="{E6CB9077-76D4-4E1C-BD24-CB835CBE955C}"/>
          </ac:graphicFrameMkLst>
        </pc:graphicFrameChg>
      </pc:sldChg>
      <pc:sldChg chg="modSp mod">
        <pc:chgData name="今井 涼太" userId="f69727aa-358d-4e29-8a67-d563a12f2c12" providerId="ADAL" clId="{7144F40E-CFA1-4FAE-9D07-42B7159326EC}" dt="2022-08-29T09:35:03.798" v="5" actId="20577"/>
        <pc:sldMkLst>
          <pc:docMk/>
          <pc:sldMk cId="1845980695" sldId="2076138915"/>
        </pc:sldMkLst>
        <pc:spChg chg="mod">
          <ac:chgData name="今井 涼太" userId="f69727aa-358d-4e29-8a67-d563a12f2c12" providerId="ADAL" clId="{7144F40E-CFA1-4FAE-9D07-42B7159326EC}" dt="2022-08-29T09:35:03.798" v="5" actId="20577"/>
          <ac:spMkLst>
            <pc:docMk/>
            <pc:sldMk cId="1845980695" sldId="2076138915"/>
            <ac:spMk id="11" creationId="{882C4646-1BA2-6449-F4B3-A31C46841802}"/>
          </ac:spMkLst>
        </pc:spChg>
      </pc:sldChg>
      <pc:sldChg chg="addSp modSp mod">
        <pc:chgData name="今井 涼太" userId="f69727aa-358d-4e29-8a67-d563a12f2c12" providerId="ADAL" clId="{7144F40E-CFA1-4FAE-9D07-42B7159326EC}" dt="2022-08-29T09:37:07.286" v="64" actId="1076"/>
        <pc:sldMkLst>
          <pc:docMk/>
          <pc:sldMk cId="1410040418" sldId="2089280973"/>
        </pc:sldMkLst>
        <pc:spChg chg="add mod">
          <ac:chgData name="今井 涼太" userId="f69727aa-358d-4e29-8a67-d563a12f2c12" providerId="ADAL" clId="{7144F40E-CFA1-4FAE-9D07-42B7159326EC}" dt="2022-08-29T09:37:07.286" v="64" actId="1076"/>
          <ac:spMkLst>
            <pc:docMk/>
            <pc:sldMk cId="1410040418" sldId="2089280973"/>
            <ac:spMk id="4" creationId="{9F4E7AC4-C938-0445-CA3A-9F09A37AAC6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61530219346241"/>
          <c:y val="5.3016132160071526E-2"/>
          <c:w val="0.59222444773622773"/>
          <c:h val="0.94698386783992849"/>
        </c:manualLayout>
      </c:layout>
      <c:pieChart>
        <c:varyColors val="1"/>
        <c:ser>
          <c:idx val="0"/>
          <c:order val="0"/>
          <c:tx>
            <c:strRef>
              <c:f>Sheet1!$B$1</c:f>
              <c:strCache>
                <c:ptCount val="1"/>
                <c:pt idx="0">
                  <c:v>売上高</c:v>
                </c:pt>
              </c:strCache>
            </c:strRef>
          </c:tx>
          <c:spPr>
            <a:ln w="3175">
              <a:solidFill>
                <a:schemeClr val="bg1">
                  <a:lumMod val="95000"/>
                </a:schemeClr>
              </a:solidFill>
            </a:ln>
          </c:spPr>
          <c:dPt>
            <c:idx val="0"/>
            <c:bubble3D val="0"/>
            <c:spPr>
              <a:solidFill>
                <a:schemeClr val="tx1"/>
              </a:solidFill>
              <a:ln w="3175">
                <a:solidFill>
                  <a:schemeClr val="bg1">
                    <a:lumMod val="95000"/>
                  </a:schemeClr>
                </a:solidFill>
              </a:ln>
              <a:effectLst/>
            </c:spPr>
            <c:extLst>
              <c:ext xmlns:c16="http://schemas.microsoft.com/office/drawing/2014/chart" uri="{C3380CC4-5D6E-409C-BE32-E72D297353CC}">
                <c16:uniqueId val="{00000003-8B1D-4A5C-B1AC-9056CDF7AEE7}"/>
              </c:ext>
            </c:extLst>
          </c:dPt>
          <c:dPt>
            <c:idx val="1"/>
            <c:bubble3D val="0"/>
            <c:spPr>
              <a:solidFill>
                <a:schemeClr val="bg1">
                  <a:lumMod val="95000"/>
                </a:schemeClr>
              </a:solidFill>
              <a:ln w="3175">
                <a:solidFill>
                  <a:schemeClr val="bg1">
                    <a:lumMod val="95000"/>
                  </a:schemeClr>
                </a:solidFill>
              </a:ln>
              <a:effectLst/>
            </c:spPr>
            <c:extLst>
              <c:ext xmlns:c16="http://schemas.microsoft.com/office/drawing/2014/chart" uri="{C3380CC4-5D6E-409C-BE32-E72D297353CC}">
                <c16:uniqueId val="{00000002-8B1D-4A5C-B1AC-9056CDF7AEE7}"/>
              </c:ext>
            </c:extLst>
          </c:dPt>
          <c:cat>
            <c:strRef>
              <c:f>Sheet1!$A$2:$A$3</c:f>
              <c:strCache>
                <c:ptCount val="2"/>
                <c:pt idx="0">
                  <c:v>第 1 四半期</c:v>
                </c:pt>
                <c:pt idx="1">
                  <c:v>第 2 四半期</c:v>
                </c:pt>
              </c:strCache>
            </c:strRef>
          </c:cat>
          <c:val>
            <c:numRef>
              <c:f>Sheet1!$B$2:$B$3</c:f>
              <c:numCache>
                <c:formatCode>General</c:formatCode>
                <c:ptCount val="2"/>
                <c:pt idx="0">
                  <c:v>61</c:v>
                </c:pt>
                <c:pt idx="1">
                  <c:v>39</c:v>
                </c:pt>
              </c:numCache>
            </c:numRef>
          </c:val>
          <c:extLst>
            <c:ext xmlns:c16="http://schemas.microsoft.com/office/drawing/2014/chart" uri="{C3380CC4-5D6E-409C-BE32-E72D297353CC}">
              <c16:uniqueId val="{00000000-8B1D-4A5C-B1AC-9056CDF7AEE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3-4921-4B4C-AEA9-44AA47BD18C5}"/>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2-4921-4B4C-AEA9-44AA47BD18C5}"/>
              </c:ext>
            </c:extLst>
          </c:dPt>
          <c:cat>
            <c:strRef>
              <c:f>Sheet1!$A$2:$A$3</c:f>
              <c:strCache>
                <c:ptCount val="2"/>
                <c:pt idx="0">
                  <c:v>第</c:v>
                </c:pt>
                <c:pt idx="1">
                  <c:v>第 2 四半期</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0-4921-4B4C-AEA9-44AA47BD18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41577645484277E-2"/>
          <c:y val="5.8880411418087711E-2"/>
          <c:w val="0.94086422663672697"/>
          <c:h val="0.76472271244923407"/>
        </c:manualLayout>
      </c:layout>
      <c:barChart>
        <c:barDir val="col"/>
        <c:grouping val="stacked"/>
        <c:varyColors val="0"/>
        <c:ser>
          <c:idx val="0"/>
          <c:order val="0"/>
          <c:spPr>
            <a:solidFill>
              <a:srgbClr val="0060AE"/>
            </a:solidFill>
            <a:ln>
              <a:noFill/>
            </a:ln>
            <a:effectLst/>
          </c:spPr>
          <c:invertIfNegative val="0"/>
          <c:cat>
            <c:multiLvlStrRef>
              <c:f>Sheet1!$B$1:$S$2</c:f>
              <c:multiLvlStrCache>
                <c:ptCount val="18"/>
                <c:lvl>
                  <c:pt idx="0">
                    <c:v> 1月</c:v>
                  </c:pt>
                  <c:pt idx="1">
                    <c:v> 2月</c:v>
                  </c:pt>
                  <c:pt idx="2">
                    <c:v> 3月</c:v>
                  </c:pt>
                  <c:pt idx="3">
                    <c:v> 4月</c:v>
                  </c:pt>
                  <c:pt idx="4">
                    <c:v> 5月</c:v>
                  </c:pt>
                  <c:pt idx="5">
                    <c:v> 6月</c:v>
                  </c:pt>
                  <c:pt idx="6">
                    <c:v> 7月</c:v>
                  </c:pt>
                  <c:pt idx="7">
                    <c:v> 8月</c:v>
                  </c:pt>
                  <c:pt idx="8">
                    <c:v> 9月</c:v>
                  </c:pt>
                  <c:pt idx="9">
                    <c:v> 10月</c:v>
                  </c:pt>
                  <c:pt idx="10">
                    <c:v> 11月</c:v>
                  </c:pt>
                  <c:pt idx="11">
                    <c:v> 12月</c:v>
                  </c:pt>
                  <c:pt idx="12">
                    <c:v> 1月</c:v>
                  </c:pt>
                  <c:pt idx="13">
                    <c:v> 2月</c:v>
                  </c:pt>
                  <c:pt idx="14">
                    <c:v> 3月</c:v>
                  </c:pt>
                  <c:pt idx="15">
                    <c:v> 4月</c:v>
                  </c:pt>
                  <c:pt idx="16">
                    <c:v> 5月</c:v>
                  </c:pt>
                  <c:pt idx="17">
                    <c:v> 6月</c:v>
                  </c:pt>
                </c:lvl>
                <c:lvl>
                  <c:pt idx="0">
                    <c:v>2021年</c:v>
                  </c:pt>
                  <c:pt idx="12">
                    <c:v>2022年</c:v>
                  </c:pt>
                </c:lvl>
              </c:multiLvlStrCache>
            </c:multiLvlStrRef>
          </c:cat>
          <c:val>
            <c:numRef>
              <c:f>Sheet1!$B$3:$S$3</c:f>
              <c:numCache>
                <c:formatCode>#,##0;"-"#,##0</c:formatCode>
                <c:ptCount val="18"/>
                <c:pt idx="0">
                  <c:v>0</c:v>
                </c:pt>
                <c:pt idx="1">
                  <c:v>0</c:v>
                </c:pt>
                <c:pt idx="2">
                  <c:v>0</c:v>
                </c:pt>
                <c:pt idx="3">
                  <c:v>1</c:v>
                </c:pt>
                <c:pt idx="4">
                  <c:v>3</c:v>
                </c:pt>
                <c:pt idx="5">
                  <c:v>5</c:v>
                </c:pt>
                <c:pt idx="6">
                  <c:v>8</c:v>
                </c:pt>
                <c:pt idx="7">
                  <c:v>10</c:v>
                </c:pt>
                <c:pt idx="8">
                  <c:v>14</c:v>
                </c:pt>
                <c:pt idx="9">
                  <c:v>19</c:v>
                </c:pt>
                <c:pt idx="10">
                  <c:v>24</c:v>
                </c:pt>
                <c:pt idx="11">
                  <c:v>29</c:v>
                </c:pt>
                <c:pt idx="12">
                  <c:v>35</c:v>
                </c:pt>
                <c:pt idx="13">
                  <c:v>39</c:v>
                </c:pt>
                <c:pt idx="14">
                  <c:v>74</c:v>
                </c:pt>
                <c:pt idx="15">
                  <c:v>144</c:v>
                </c:pt>
                <c:pt idx="16">
                  <c:v>203</c:v>
                </c:pt>
                <c:pt idx="17">
                  <c:v>303</c:v>
                </c:pt>
              </c:numCache>
            </c:numRef>
          </c:val>
          <c:extLst>
            <c:ext xmlns:c16="http://schemas.microsoft.com/office/drawing/2014/chart" uri="{C3380CC4-5D6E-409C-BE32-E72D297353CC}">
              <c16:uniqueId val="{00000000-60F6-420A-A0BD-316070D3820E}"/>
            </c:ext>
          </c:extLst>
        </c:ser>
        <c:dLbls>
          <c:showLegendKey val="0"/>
          <c:showVal val="0"/>
          <c:showCatName val="0"/>
          <c:showSerName val="0"/>
          <c:showPercent val="0"/>
          <c:showBubbleSize val="0"/>
        </c:dLbls>
        <c:gapWidth val="219"/>
        <c:overlap val="100"/>
        <c:axId val="2099541136"/>
        <c:axId val="2083120176"/>
      </c:barChart>
      <c:catAx>
        <c:axId val="209954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ja-JP"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083120176"/>
        <c:crosses val="autoZero"/>
        <c:auto val="1"/>
        <c:lblAlgn val="ctr"/>
        <c:lblOffset val="100"/>
        <c:noMultiLvlLbl val="0"/>
      </c:catAx>
      <c:valAx>
        <c:axId val="2083120176"/>
        <c:scaling>
          <c:orientation val="minMax"/>
        </c:scaling>
        <c:delete val="0"/>
        <c:axPos val="l"/>
        <c:majorGridlines>
          <c:spPr>
            <a:ln w="9525" cap="flat" cmpd="sng" algn="ctr">
              <a:solidFill>
                <a:schemeClr val="tx1">
                  <a:lumMod val="15000"/>
                  <a:lumOff val="85000"/>
                </a:schemeClr>
              </a:solidFill>
              <a:round/>
            </a:ln>
            <a:effectLst/>
          </c:spPr>
        </c:majorGridlines>
        <c:numFmt formatCode="#,##0;&quot;-&quot;#,##0" sourceLinked="1"/>
        <c:majorTickMark val="none"/>
        <c:minorTickMark val="none"/>
        <c:tickLblPos val="nextTo"/>
        <c:spPr>
          <a:noFill/>
          <a:ln>
            <a:noFill/>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099541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2BBA9-8786-A840-8900-96BA5222CA4B}" type="datetimeFigureOut">
              <a:rPr kumimoji="1" lang="ja-JP" altLang="en-US" smtClean="0"/>
              <a:t>2022/9/28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CB2A7-50E1-8B4F-A518-53B84619FF4B}" type="slidenum">
              <a:rPr kumimoji="1" lang="ja-JP" altLang="en-US" smtClean="0"/>
              <a:t>‹#›</a:t>
            </a:fld>
            <a:endParaRPr kumimoji="1" lang="ja-JP" altLang="en-US"/>
          </a:p>
        </p:txBody>
      </p:sp>
    </p:spTree>
    <p:extLst>
      <p:ext uri="{BB962C8B-B14F-4D97-AF65-F5344CB8AC3E}">
        <p14:creationId xmlns:p14="http://schemas.microsoft.com/office/powerpoint/2010/main" val="36148037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2</a:t>
            </a:fld>
            <a:endParaRPr kumimoji="1" lang="ja-JP" altLang="en-US"/>
          </a:p>
        </p:txBody>
      </p:sp>
    </p:spTree>
    <p:extLst>
      <p:ext uri="{BB962C8B-B14F-4D97-AF65-F5344CB8AC3E}">
        <p14:creationId xmlns:p14="http://schemas.microsoft.com/office/powerpoint/2010/main" val="2572972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0A6365-C2A8-0044-A111-633371D19758}" type="slidenum">
              <a:rPr lang="en-US" smtClean="0"/>
              <a:pPr/>
              <a:t>20</a:t>
            </a:fld>
            <a:endParaRPr lang="en-US"/>
          </a:p>
        </p:txBody>
      </p:sp>
    </p:spTree>
    <p:extLst>
      <p:ext uri="{BB962C8B-B14F-4D97-AF65-F5344CB8AC3E}">
        <p14:creationId xmlns:p14="http://schemas.microsoft.com/office/powerpoint/2010/main" val="2745475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0A6365-C2A8-0044-A111-633371D19758}" type="slidenum">
              <a:rPr lang="en-US" smtClean="0"/>
              <a:pPr/>
              <a:t>23</a:t>
            </a:fld>
            <a:endParaRPr lang="en-US"/>
          </a:p>
        </p:txBody>
      </p:sp>
    </p:spTree>
    <p:extLst>
      <p:ext uri="{BB962C8B-B14F-4D97-AF65-F5344CB8AC3E}">
        <p14:creationId xmlns:p14="http://schemas.microsoft.com/office/powerpoint/2010/main" val="3912094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0A6365-C2A8-0044-A111-633371D19758}" type="slidenum">
              <a:rPr lang="en-US" smtClean="0"/>
              <a:pPr/>
              <a:t>26</a:t>
            </a:fld>
            <a:endParaRPr lang="en-US"/>
          </a:p>
        </p:txBody>
      </p:sp>
    </p:spTree>
    <p:extLst>
      <p:ext uri="{BB962C8B-B14F-4D97-AF65-F5344CB8AC3E}">
        <p14:creationId xmlns:p14="http://schemas.microsoft.com/office/powerpoint/2010/main" val="4065770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0A6365-C2A8-0044-A111-633371D19758}" type="slidenum">
              <a:rPr lang="en-US" smtClean="0"/>
              <a:pPr/>
              <a:t>27</a:t>
            </a:fld>
            <a:endParaRPr lang="en-US"/>
          </a:p>
        </p:txBody>
      </p:sp>
    </p:spTree>
    <p:extLst>
      <p:ext uri="{BB962C8B-B14F-4D97-AF65-F5344CB8AC3E}">
        <p14:creationId xmlns:p14="http://schemas.microsoft.com/office/powerpoint/2010/main" val="472629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11032FD5-0774-4AA9-864D-6D2D4936D572}" type="slidenum">
              <a:rPr lang="en-US" smtClean="0"/>
              <a:t>29</a:t>
            </a:fld>
            <a:endParaRPr lang="en-US"/>
          </a:p>
        </p:txBody>
      </p:sp>
    </p:spTree>
    <p:extLst>
      <p:ext uri="{BB962C8B-B14F-4D97-AF65-F5344CB8AC3E}">
        <p14:creationId xmlns:p14="http://schemas.microsoft.com/office/powerpoint/2010/main" val="2897588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0A6365-C2A8-0044-A111-633371D19758}" type="slidenum">
              <a:rPr lang="en-US" smtClean="0"/>
              <a:pPr/>
              <a:t>30</a:t>
            </a:fld>
            <a:endParaRPr lang="en-US"/>
          </a:p>
        </p:txBody>
      </p:sp>
    </p:spTree>
    <p:extLst>
      <p:ext uri="{BB962C8B-B14F-4D97-AF65-F5344CB8AC3E}">
        <p14:creationId xmlns:p14="http://schemas.microsoft.com/office/powerpoint/2010/main" val="1783937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11032FD5-0774-4AA9-864D-6D2D4936D572}" type="slidenum">
              <a:rPr lang="en-US" smtClean="0"/>
              <a:t>31</a:t>
            </a:fld>
            <a:endParaRPr lang="en-US"/>
          </a:p>
        </p:txBody>
      </p:sp>
    </p:spTree>
    <p:extLst>
      <p:ext uri="{BB962C8B-B14F-4D97-AF65-F5344CB8AC3E}">
        <p14:creationId xmlns:p14="http://schemas.microsoft.com/office/powerpoint/2010/main" val="3921970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0A6365-C2A8-0044-A111-633371D19758}" type="slidenum">
              <a:rPr lang="en-US" smtClean="0"/>
              <a:pPr/>
              <a:t>32</a:t>
            </a:fld>
            <a:endParaRPr lang="en-US"/>
          </a:p>
        </p:txBody>
      </p:sp>
    </p:spTree>
    <p:extLst>
      <p:ext uri="{BB962C8B-B14F-4D97-AF65-F5344CB8AC3E}">
        <p14:creationId xmlns:p14="http://schemas.microsoft.com/office/powerpoint/2010/main" val="2644682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900A6365-C2A8-0044-A111-633371D19758}" type="slidenum">
              <a:rPr lang="en-US" smtClean="0"/>
              <a:pPr/>
              <a:t>35</a:t>
            </a:fld>
            <a:endParaRPr lang="en-US"/>
          </a:p>
        </p:txBody>
      </p:sp>
    </p:spTree>
    <p:extLst>
      <p:ext uri="{BB962C8B-B14F-4D97-AF65-F5344CB8AC3E}">
        <p14:creationId xmlns:p14="http://schemas.microsoft.com/office/powerpoint/2010/main" val="4277086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41DF4-8D7A-4851-AF02-808539D304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08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a:latin typeface="Calibri"/>
                <a:ea typeface="游ゴシック"/>
                <a:cs typeface="Calibri"/>
              </a:rPr>
              <a:t>IPAを最新に変更</a:t>
            </a:r>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5</a:t>
            </a:fld>
            <a:endParaRPr kumimoji="1" lang="ja-JP" altLang="en-US"/>
          </a:p>
        </p:txBody>
      </p:sp>
    </p:spTree>
    <p:extLst>
      <p:ext uri="{BB962C8B-B14F-4D97-AF65-F5344CB8AC3E}">
        <p14:creationId xmlns:p14="http://schemas.microsoft.com/office/powerpoint/2010/main" val="2548982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42</a:t>
            </a:fld>
            <a:endParaRPr kumimoji="1" lang="ja-JP" altLang="en-US"/>
          </a:p>
        </p:txBody>
      </p:sp>
    </p:spTree>
    <p:extLst>
      <p:ext uri="{BB962C8B-B14F-4D97-AF65-F5344CB8AC3E}">
        <p14:creationId xmlns:p14="http://schemas.microsoft.com/office/powerpoint/2010/main" val="1490177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6</a:t>
            </a:fld>
            <a:endParaRPr kumimoji="1" lang="ja-JP" altLang="en-US"/>
          </a:p>
        </p:txBody>
      </p:sp>
    </p:spTree>
    <p:extLst>
      <p:ext uri="{BB962C8B-B14F-4D97-AF65-F5344CB8AC3E}">
        <p14:creationId xmlns:p14="http://schemas.microsoft.com/office/powerpoint/2010/main" val="3493467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日本の実績データ</a:t>
            </a:r>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8</a:t>
            </a:fld>
            <a:endParaRPr kumimoji="1" lang="ja-JP" altLang="en-US"/>
          </a:p>
        </p:txBody>
      </p:sp>
    </p:spTree>
    <p:extLst>
      <p:ext uri="{BB962C8B-B14F-4D97-AF65-F5344CB8AC3E}">
        <p14:creationId xmlns:p14="http://schemas.microsoft.com/office/powerpoint/2010/main" val="81941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11032FD5-0774-4AA9-864D-6D2D4936D572}" type="slidenum">
              <a:rPr lang="en-US" smtClean="0"/>
              <a:t>11</a:t>
            </a:fld>
            <a:endParaRPr lang="en-US"/>
          </a:p>
        </p:txBody>
      </p:sp>
    </p:spTree>
    <p:extLst>
      <p:ext uri="{BB962C8B-B14F-4D97-AF65-F5344CB8AC3E}">
        <p14:creationId xmlns:p14="http://schemas.microsoft.com/office/powerpoint/2010/main" val="1653767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E4C4-CF79-4F5D-A5A6-CFD074594ED2}" type="slidenum">
              <a:rPr kumimoji="1" lang="ja-JP" altLang="en-US" smtClean="0"/>
              <a:t>12</a:t>
            </a:fld>
            <a:endParaRPr kumimoji="1" lang="ja-JP" altLang="en-US"/>
          </a:p>
        </p:txBody>
      </p:sp>
    </p:spTree>
    <p:extLst>
      <p:ext uri="{BB962C8B-B14F-4D97-AF65-F5344CB8AC3E}">
        <p14:creationId xmlns:p14="http://schemas.microsoft.com/office/powerpoint/2010/main" val="216508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13</a:t>
            </a:fld>
            <a:endParaRPr kumimoji="1" lang="ja-JP" altLang="en-US"/>
          </a:p>
        </p:txBody>
      </p:sp>
    </p:spTree>
    <p:extLst>
      <p:ext uri="{BB962C8B-B14F-4D97-AF65-F5344CB8AC3E}">
        <p14:creationId xmlns:p14="http://schemas.microsoft.com/office/powerpoint/2010/main" val="3683564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000"/>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16</a:t>
            </a:fld>
            <a:endParaRPr kumimoji="1" lang="ja-JP" altLang="en-US"/>
          </a:p>
        </p:txBody>
      </p:sp>
    </p:spTree>
    <p:extLst>
      <p:ext uri="{BB962C8B-B14F-4D97-AF65-F5344CB8AC3E}">
        <p14:creationId xmlns:p14="http://schemas.microsoft.com/office/powerpoint/2010/main" val="391972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グローバル約</a:t>
            </a:r>
            <a:r>
              <a:rPr kumimoji="1" lang="en-US" altLang="ja-JP"/>
              <a:t>4000</a:t>
            </a:r>
            <a:r>
              <a:rPr kumimoji="1" lang="ja-JP" altLang="en-US"/>
              <a:t>社　</a:t>
            </a:r>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17</a:t>
            </a:fld>
            <a:endParaRPr kumimoji="1" lang="ja-JP" altLang="en-US"/>
          </a:p>
        </p:txBody>
      </p:sp>
    </p:spTree>
    <p:extLst>
      <p:ext uri="{BB962C8B-B14F-4D97-AF65-F5344CB8AC3E}">
        <p14:creationId xmlns:p14="http://schemas.microsoft.com/office/powerpoint/2010/main" val="86531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emf"/><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mailto:sales@motex.co.jp" TargetMode="External"/><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hyperlink" Target="mailto:support@motex.co.jp" TargetMode="Externa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mailto:product@motex.co.jp" TargetMode="External"/><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hyperlink" Target="mailto:support@motex.co.jp"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NSCOPE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9579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_2">
    <p:spTree>
      <p:nvGrpSpPr>
        <p:cNvPr id="1" name=""/>
        <p:cNvGrpSpPr/>
        <p:nvPr/>
      </p:nvGrpSpPr>
      <p:grpSpPr>
        <a:xfrm>
          <a:off x="0" y="0"/>
          <a:ext cx="0" cy="0"/>
          <a:chOff x="0" y="0"/>
          <a:chExt cx="0" cy="0"/>
        </a:xfrm>
      </p:grpSpPr>
      <p:sp>
        <p:nvSpPr>
          <p:cNvPr id="3" name="テキスト プレースホルダー 9">
            <a:extLst>
              <a:ext uri="{FF2B5EF4-FFF2-40B4-BE49-F238E27FC236}">
                <a16:creationId xmlns:a16="http://schemas.microsoft.com/office/drawing/2014/main" id="{8C6305D6-0565-A049-83C5-49B39AE42087}"/>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4" name="正方形/長方形 3">
            <a:extLst>
              <a:ext uri="{FF2B5EF4-FFF2-40B4-BE49-F238E27FC236}">
                <a16:creationId xmlns:a16="http://schemas.microsoft.com/office/drawing/2014/main" id="{547954FD-6B16-C94C-860C-CE2B83D3C0D9}"/>
              </a:ext>
            </a:extLst>
          </p:cNvPr>
          <p:cNvSpPr/>
          <p:nvPr userDrawn="1"/>
        </p:nvSpPr>
        <p:spPr>
          <a:xfrm>
            <a:off x="336338" y="182268"/>
            <a:ext cx="45719" cy="402725"/>
          </a:xfrm>
          <a:prstGeom prst="rect">
            <a:avLst/>
          </a:prstGeom>
          <a:solidFill>
            <a:srgbClr val="0A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5">
            <a:extLst>
              <a:ext uri="{FF2B5EF4-FFF2-40B4-BE49-F238E27FC236}">
                <a16:creationId xmlns:a16="http://schemas.microsoft.com/office/drawing/2014/main" id="{18088D2B-F093-E041-96D9-39662E08DA3E}"/>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6" name="スライド番号プレースホルダ 4">
            <a:extLst>
              <a:ext uri="{FF2B5EF4-FFF2-40B4-BE49-F238E27FC236}">
                <a16:creationId xmlns:a16="http://schemas.microsoft.com/office/drawing/2014/main" id="{4D72A2D5-1417-9743-A97C-0848ACAA364E}"/>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229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ureOWL_1">
    <p:spTree>
      <p:nvGrpSpPr>
        <p:cNvPr id="1" name=""/>
        <p:cNvGrpSpPr/>
        <p:nvPr/>
      </p:nvGrpSpPr>
      <p:grpSpPr>
        <a:xfrm>
          <a:off x="0" y="0"/>
          <a:ext cx="0" cy="0"/>
          <a:chOff x="0" y="0"/>
          <a:chExt cx="0" cy="0"/>
        </a:xfrm>
      </p:grpSpPr>
      <p:sp>
        <p:nvSpPr>
          <p:cNvPr id="3" name="テキスト プレースホルダー 9">
            <a:extLst>
              <a:ext uri="{FF2B5EF4-FFF2-40B4-BE49-F238E27FC236}">
                <a16:creationId xmlns:a16="http://schemas.microsoft.com/office/drawing/2014/main" id="{A47ECDBE-7E9F-5747-B9DC-0D60162AD88B}"/>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4" name="正方形/長方形 3">
            <a:extLst>
              <a:ext uri="{FF2B5EF4-FFF2-40B4-BE49-F238E27FC236}">
                <a16:creationId xmlns:a16="http://schemas.microsoft.com/office/drawing/2014/main" id="{13B0B91E-A3B1-5748-B930-58366E070942}"/>
              </a:ext>
            </a:extLst>
          </p:cNvPr>
          <p:cNvSpPr/>
          <p:nvPr userDrawn="1"/>
        </p:nvSpPr>
        <p:spPr>
          <a:xfrm>
            <a:off x="336338" y="182268"/>
            <a:ext cx="45719" cy="402725"/>
          </a:xfrm>
          <a:prstGeom prst="rect">
            <a:avLst/>
          </a:prstGeom>
          <a:solidFill>
            <a:srgbClr val="2E4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9">
            <a:extLst>
              <a:ext uri="{FF2B5EF4-FFF2-40B4-BE49-F238E27FC236}">
                <a16:creationId xmlns:a16="http://schemas.microsoft.com/office/drawing/2014/main" id="{D017D000-C900-8B4E-B3CA-B4135D44CA6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5">
            <a:extLst>
              <a:ext uri="{FF2B5EF4-FFF2-40B4-BE49-F238E27FC236}">
                <a16:creationId xmlns:a16="http://schemas.microsoft.com/office/drawing/2014/main" id="{DC12BA17-6A9E-9546-A57A-605E93AC0108}"/>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7" name="スライド番号プレースホルダ 4">
            <a:extLst>
              <a:ext uri="{FF2B5EF4-FFF2-40B4-BE49-F238E27FC236}">
                <a16:creationId xmlns:a16="http://schemas.microsoft.com/office/drawing/2014/main" id="{05E086CD-0A75-C048-9930-5FC993D1C224}"/>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47587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ureOWL_2">
    <p:spTree>
      <p:nvGrpSpPr>
        <p:cNvPr id="1" name=""/>
        <p:cNvGrpSpPr/>
        <p:nvPr/>
      </p:nvGrpSpPr>
      <p:grpSpPr>
        <a:xfrm>
          <a:off x="0" y="0"/>
          <a:ext cx="0" cy="0"/>
          <a:chOff x="0" y="0"/>
          <a:chExt cx="0" cy="0"/>
        </a:xfrm>
      </p:grpSpPr>
      <p:sp>
        <p:nvSpPr>
          <p:cNvPr id="3" name="テキスト プレースホルダー 9">
            <a:extLst>
              <a:ext uri="{FF2B5EF4-FFF2-40B4-BE49-F238E27FC236}">
                <a16:creationId xmlns:a16="http://schemas.microsoft.com/office/drawing/2014/main" id="{0EEE1594-0956-8046-8641-7E66C9E22136}"/>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4" name="正方形/長方形 3">
            <a:extLst>
              <a:ext uri="{FF2B5EF4-FFF2-40B4-BE49-F238E27FC236}">
                <a16:creationId xmlns:a16="http://schemas.microsoft.com/office/drawing/2014/main" id="{F2D76327-A058-2346-98EE-990965D44D10}"/>
              </a:ext>
            </a:extLst>
          </p:cNvPr>
          <p:cNvSpPr/>
          <p:nvPr userDrawn="1"/>
        </p:nvSpPr>
        <p:spPr>
          <a:xfrm>
            <a:off x="336338" y="182268"/>
            <a:ext cx="45719" cy="402725"/>
          </a:xfrm>
          <a:prstGeom prst="rect">
            <a:avLst/>
          </a:prstGeom>
          <a:solidFill>
            <a:srgbClr val="2E4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5">
            <a:extLst>
              <a:ext uri="{FF2B5EF4-FFF2-40B4-BE49-F238E27FC236}">
                <a16:creationId xmlns:a16="http://schemas.microsoft.com/office/drawing/2014/main" id="{307B7915-8287-B244-910C-50C875578C04}"/>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6" name="スライド番号プレースホルダ 4">
            <a:extLst>
              <a:ext uri="{FF2B5EF4-FFF2-40B4-BE49-F238E27FC236}">
                <a16:creationId xmlns:a16="http://schemas.microsoft.com/office/drawing/2014/main" id="{963B395C-CF1F-4F4B-868D-B14574754A0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7094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共通_1">
    <p:spTree>
      <p:nvGrpSpPr>
        <p:cNvPr id="1" name=""/>
        <p:cNvGrpSpPr/>
        <p:nvPr/>
      </p:nvGrpSpPr>
      <p:grpSpPr>
        <a:xfrm>
          <a:off x="0" y="0"/>
          <a:ext cx="0" cy="0"/>
          <a:chOff x="0" y="0"/>
          <a:chExt cx="0" cy="0"/>
        </a:xfrm>
      </p:grpSpPr>
      <p:sp>
        <p:nvSpPr>
          <p:cNvPr id="3" name="スライド番号プレースホルダ 4">
            <a:extLst>
              <a:ext uri="{FF2B5EF4-FFF2-40B4-BE49-F238E27FC236}">
                <a16:creationId xmlns:a16="http://schemas.microsoft.com/office/drawing/2014/main" id="{B39C9F90-10A4-6C42-9EC4-08ACBEFF2AA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プレースホルダー 9">
            <a:extLst>
              <a:ext uri="{FF2B5EF4-FFF2-40B4-BE49-F238E27FC236}">
                <a16:creationId xmlns:a16="http://schemas.microsoft.com/office/drawing/2014/main" id="{8B5F1C7E-275D-B244-B1D6-4DF160C1F352}"/>
              </a:ext>
            </a:extLst>
          </p:cNvPr>
          <p:cNvSpPr>
            <a:spLocks noGrp="1"/>
          </p:cNvSpPr>
          <p:nvPr>
            <p:ph type="body" sz="quarter" idx="15"/>
          </p:nvPr>
        </p:nvSpPr>
        <p:spPr>
          <a:xfrm>
            <a:off x="870788" y="229169"/>
            <a:ext cx="11074573" cy="248914"/>
          </a:xfrm>
          <a:prstGeom prst="rect">
            <a:avLst/>
          </a:prstGeom>
        </p:spPr>
        <p:txBody>
          <a:bodyPr wrap="square" anchor="t" anchorCtr="0">
            <a:spAutoFit/>
          </a:bodyPr>
          <a:lstStyle>
            <a:lvl1pPr marL="0" indent="0" algn="r">
              <a:buNone/>
              <a:defRPr sz="1100" b="1" i="0">
                <a:solidFill>
                  <a:schemeClr val="accent3"/>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5">
            <a:extLst>
              <a:ext uri="{FF2B5EF4-FFF2-40B4-BE49-F238E27FC236}">
                <a16:creationId xmlns:a16="http://schemas.microsoft.com/office/drawing/2014/main" id="{5320C840-75CB-A84D-A743-431E57F46735}"/>
              </a:ext>
            </a:extLst>
          </p:cNvPr>
          <p:cNvSpPr>
            <a:spLocks noGrp="1"/>
          </p:cNvSpPr>
          <p:nvPr>
            <p:ph type="body" sz="quarter" idx="16"/>
          </p:nvPr>
        </p:nvSpPr>
        <p:spPr>
          <a:xfrm>
            <a:off x="366288" y="618017"/>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081920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共通_2">
    <p:spTree>
      <p:nvGrpSpPr>
        <p:cNvPr id="1" name=""/>
        <p:cNvGrpSpPr/>
        <p:nvPr/>
      </p:nvGrpSpPr>
      <p:grpSpPr>
        <a:xfrm>
          <a:off x="0" y="0"/>
          <a:ext cx="0" cy="0"/>
          <a:chOff x="0" y="0"/>
          <a:chExt cx="0" cy="0"/>
        </a:xfrm>
      </p:grpSpPr>
      <p:sp>
        <p:nvSpPr>
          <p:cNvPr id="4" name="テキスト プレースホルダー 9">
            <a:extLst>
              <a:ext uri="{FF2B5EF4-FFF2-40B4-BE49-F238E27FC236}">
                <a16:creationId xmlns:a16="http://schemas.microsoft.com/office/drawing/2014/main" id="{C69C27C9-F672-7140-89B1-D500AE94047B}"/>
              </a:ext>
            </a:extLst>
          </p:cNvPr>
          <p:cNvSpPr>
            <a:spLocks noGrp="1"/>
          </p:cNvSpPr>
          <p:nvPr>
            <p:ph type="body" sz="quarter" idx="11"/>
          </p:nvPr>
        </p:nvSpPr>
        <p:spPr>
          <a:xfrm>
            <a:off x="263132" y="446085"/>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5">
            <a:extLst>
              <a:ext uri="{FF2B5EF4-FFF2-40B4-BE49-F238E27FC236}">
                <a16:creationId xmlns:a16="http://schemas.microsoft.com/office/drawing/2014/main" id="{51AB2589-30CA-734F-BBD3-2BB2E027BD8E}"/>
              </a:ext>
            </a:extLst>
          </p:cNvPr>
          <p:cNvSpPr>
            <a:spLocks noGrp="1"/>
          </p:cNvSpPr>
          <p:nvPr>
            <p:ph type="body" sz="quarter" idx="13"/>
          </p:nvPr>
        </p:nvSpPr>
        <p:spPr>
          <a:xfrm>
            <a:off x="263132" y="936814"/>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
        <p:nvSpPr>
          <p:cNvPr id="6" name="スライド番号プレースホルダ 4">
            <a:extLst>
              <a:ext uri="{FF2B5EF4-FFF2-40B4-BE49-F238E27FC236}">
                <a16:creationId xmlns:a16="http://schemas.microsoft.com/office/drawing/2014/main" id="{3A14AFC1-EEAC-AF46-9C48-7714BCC1A92B}"/>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52638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スライド番号プレースホルダ 4">
            <a:extLst>
              <a:ext uri="{FF2B5EF4-FFF2-40B4-BE49-F238E27FC236}">
                <a16:creationId xmlns:a16="http://schemas.microsoft.com/office/drawing/2014/main" id="{F0677E99-3A0F-2C40-9504-F2A3CCCBCCF4}"/>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72629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3" name="図 2" descr="ノートパソコンを使っている男性&#10;&#10;中程度の精度で自動的に生成された説明">
            <a:extLst>
              <a:ext uri="{FF2B5EF4-FFF2-40B4-BE49-F238E27FC236}">
                <a16:creationId xmlns:a16="http://schemas.microsoft.com/office/drawing/2014/main" id="{B339FB78-EF2A-62B0-3D76-CA1718EF5EF4}"/>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6966409" y="0"/>
            <a:ext cx="5225592" cy="3486450"/>
          </a:xfrm>
          <a:prstGeom prst="rect">
            <a:avLst/>
          </a:prstGeom>
        </p:spPr>
      </p:pic>
      <p:pic>
        <p:nvPicPr>
          <p:cNvPr id="4" name="図 3" descr="ノートパソコンを使っている男性&#10;&#10;中程度の精度で自動的に生成された説明">
            <a:extLst>
              <a:ext uri="{FF2B5EF4-FFF2-40B4-BE49-F238E27FC236}">
                <a16:creationId xmlns:a16="http://schemas.microsoft.com/office/drawing/2014/main" id="{C11F8D5E-45F8-1664-3190-685C76E1BA5D}"/>
              </a:ext>
            </a:extLst>
          </p:cNvPr>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0" y="0"/>
            <a:ext cx="7926371" cy="3486450"/>
          </a:xfrm>
          <a:prstGeom prst="rect">
            <a:avLst/>
          </a:prstGeom>
        </p:spPr>
      </p:pic>
      <p:pic>
        <p:nvPicPr>
          <p:cNvPr id="5" name="図 4" descr="スーツを着た男性&#10;&#10;自動的に生成された説明">
            <a:extLst>
              <a:ext uri="{FF2B5EF4-FFF2-40B4-BE49-F238E27FC236}">
                <a16:creationId xmlns:a16="http://schemas.microsoft.com/office/drawing/2014/main" id="{BEF114DC-9A3B-58E6-DE06-AE73CA2F8DC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 y="3486451"/>
            <a:ext cx="5071621" cy="3383722"/>
          </a:xfrm>
          <a:prstGeom prst="rect">
            <a:avLst/>
          </a:prstGeom>
        </p:spPr>
      </p:pic>
      <p:pic>
        <p:nvPicPr>
          <p:cNvPr id="6" name="図 5" descr="スーツを着た男性&#10;&#10;自動的に生成された説明">
            <a:extLst>
              <a:ext uri="{FF2B5EF4-FFF2-40B4-BE49-F238E27FC236}">
                <a16:creationId xmlns:a16="http://schemas.microsoft.com/office/drawing/2014/main" id="{385051DF-5B06-EE42-4891-9881DBDB4D0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694548" y="3486451"/>
            <a:ext cx="7497453" cy="3371549"/>
          </a:xfrm>
          <a:prstGeom prst="rect">
            <a:avLst/>
          </a:prstGeom>
        </p:spPr>
      </p:pic>
    </p:spTree>
    <p:extLst>
      <p:ext uri="{BB962C8B-B14F-4D97-AF65-F5344CB8AC3E}">
        <p14:creationId xmlns:p14="http://schemas.microsoft.com/office/powerpoint/2010/main" val="1696624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8_ユーザー設定レイアウト">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5C61133-5BA1-4BA9-AF6A-D83E866F61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12700" y="2137475"/>
            <a:ext cx="12179300" cy="4720525"/>
          </a:xfrm>
          <a:prstGeom prst="rect">
            <a:avLst/>
          </a:prstGeom>
        </p:spPr>
      </p:pic>
      <p:sp>
        <p:nvSpPr>
          <p:cNvPr id="4" name="テキスト プレースホルダー 9">
            <a:extLst>
              <a:ext uri="{FF2B5EF4-FFF2-40B4-BE49-F238E27FC236}">
                <a16:creationId xmlns:a16="http://schemas.microsoft.com/office/drawing/2014/main" id="{9A5BC977-B836-432C-83D6-80AD4285A5AE}"/>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pic>
        <p:nvPicPr>
          <p:cNvPr id="6" name="図 5">
            <a:extLst>
              <a:ext uri="{FF2B5EF4-FFF2-40B4-BE49-F238E27FC236}">
                <a16:creationId xmlns:a16="http://schemas.microsoft.com/office/drawing/2014/main" id="{3F11808A-FD0A-45F9-9336-8B8B679382AA}"/>
              </a:ext>
            </a:extLst>
          </p:cNvPr>
          <p:cNvPicPr>
            <a:picLocks noChangeAspect="1"/>
          </p:cNvPicPr>
          <p:nvPr userDrawn="1"/>
        </p:nvPicPr>
        <p:blipFill rotWithShape="1">
          <a:blip r:embed="rId3" cstate="screen">
            <a:alphaModFix amt="28000"/>
            <a:extLst>
              <a:ext uri="{28A0092B-C50C-407E-A947-70E740481C1C}">
                <a14:useLocalDpi xmlns:a14="http://schemas.microsoft.com/office/drawing/2010/main"/>
              </a:ext>
            </a:extLst>
          </a:blip>
          <a:srcRect r="-1"/>
          <a:stretch/>
        </p:blipFill>
        <p:spPr>
          <a:xfrm>
            <a:off x="0" y="2135085"/>
            <a:ext cx="12179300" cy="4720525"/>
          </a:xfrm>
          <a:prstGeom prst="rect">
            <a:avLst/>
          </a:prstGeom>
        </p:spPr>
      </p:pic>
      <p:sp>
        <p:nvSpPr>
          <p:cNvPr id="7" name="正方形/長方形 6">
            <a:extLst>
              <a:ext uri="{FF2B5EF4-FFF2-40B4-BE49-F238E27FC236}">
                <a16:creationId xmlns:a16="http://schemas.microsoft.com/office/drawing/2014/main" id="{A50CD8C0-FCB9-4B1B-B9D3-BB2B3452C5BF}"/>
              </a:ext>
            </a:extLst>
          </p:cNvPr>
          <p:cNvSpPr/>
          <p:nvPr userDrawn="1"/>
        </p:nvSpPr>
        <p:spPr>
          <a:xfrm>
            <a:off x="336338" y="182268"/>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0FC9B5F8-ED46-43A3-94F0-4BC347742E3B}"/>
              </a:ext>
            </a:extLst>
          </p:cNvPr>
          <p:cNvSpPr/>
          <p:nvPr userDrawn="1"/>
        </p:nvSpPr>
        <p:spPr>
          <a:xfrm>
            <a:off x="337819" y="174867"/>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9908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DI タイトル">
    <p:spTree>
      <p:nvGrpSpPr>
        <p:cNvPr id="1" name=""/>
        <p:cNvGrpSpPr/>
        <p:nvPr/>
      </p:nvGrpSpPr>
      <p:grpSpPr>
        <a:xfrm>
          <a:off x="0" y="0"/>
          <a:ext cx="0" cy="0"/>
          <a:chOff x="0" y="0"/>
          <a:chExt cx="0" cy="0"/>
        </a:xfrm>
      </p:grpSpPr>
      <p:cxnSp>
        <p:nvCxnSpPr>
          <p:cNvPr id="3" name="直線コネクタ 2"/>
          <p:cNvCxnSpPr/>
          <p:nvPr/>
        </p:nvCxnSpPr>
        <p:spPr>
          <a:xfrm>
            <a:off x="560896" y="2174840"/>
            <a:ext cx="9447265" cy="0"/>
          </a:xfrm>
          <a:prstGeom prst="line">
            <a:avLst/>
          </a:prstGeom>
          <a:ln w="19050">
            <a:solidFill>
              <a:srgbClr val="0060AE"/>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9"/>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スライド番号プレースホルダ 4">
            <a:extLst>
              <a:ext uri="{FF2B5EF4-FFF2-40B4-BE49-F238E27FC236}">
                <a16:creationId xmlns:a16="http://schemas.microsoft.com/office/drawing/2014/main" id="{1EED12C1-5657-9D41-8238-16D1A5283628}"/>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59063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３">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9" y="1243861"/>
            <a:ext cx="11074573" cy="312393"/>
          </a:xfrm>
          <a:prstGeom prst="rect">
            <a:avLst/>
          </a:prstGeom>
        </p:spPr>
        <p:txBody>
          <a:bodyPr wrap="square" anchor="t" anchorCtr="0">
            <a:spAutoFit/>
          </a:bodyPr>
          <a:lstStyle>
            <a:lvl1pPr marL="0" indent="0" algn="ctr">
              <a:buNone/>
              <a:def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28568" lvl="0" indent="-228568" algn="ctr">
              <a:lnSpc>
                <a:spcPct val="140000"/>
              </a:lnSpc>
              <a:spcBef>
                <a:spcPts val="0"/>
              </a:spcBef>
            </a:pPr>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413589" y="212584"/>
            <a:ext cx="11074573" cy="372410"/>
          </a:xfrm>
          <a:prstGeom prst="rect">
            <a:avLst/>
          </a:prstGeom>
        </p:spPr>
        <p:txBody>
          <a:bodyPr wrap="square" anchor="t" anchorCtr="0">
            <a:spAutoFit/>
          </a:bodyPr>
          <a:lstStyle>
            <a:lvl1pPr marL="0" indent="0" algn="l">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359197" y="746395"/>
            <a:ext cx="11505576" cy="452432"/>
          </a:xfrm>
          <a:prstGeom prst="rect">
            <a:avLst/>
          </a:prstGeom>
        </p:spPr>
        <p:txBody>
          <a:bodyPr wrap="square" anchor="t" anchorCtr="0">
            <a:spAutoFit/>
          </a:bodyPr>
          <a:lstStyle>
            <a:lvl1pPr marL="0" indent="0" algn="ctr">
              <a:buNone/>
              <a:defRPr lang="ja-JP" altLang="en-US" sz="1800" b="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28568" lvl="0" indent="-228568" algn="ctr">
              <a:lnSpc>
                <a:spcPct val="140000"/>
              </a:lnSpc>
              <a:spcBef>
                <a:spcPts val="0"/>
              </a:spcBef>
            </a:pPr>
            <a:r>
              <a:rPr kumimoji="1" lang="ja-JP" altLang="en-US"/>
              <a:t>マスター テキストの書式設定</a:t>
            </a:r>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a:extLst>
              <a:ext uri="{FF2B5EF4-FFF2-40B4-BE49-F238E27FC236}">
                <a16:creationId xmlns:a16="http://schemas.microsoft.com/office/drawing/2014/main" id="{B5FA616E-B561-448B-BEA3-71B3B34DCB4F}"/>
              </a:ext>
            </a:extLst>
          </p:cNvPr>
          <p:cNvSpPr/>
          <p:nvPr/>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329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NSCOPE_2">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プレースホルダー 5">
            <a:extLst>
              <a:ext uri="{FF2B5EF4-FFF2-40B4-BE49-F238E27FC236}">
                <a16:creationId xmlns:a16="http://schemas.microsoft.com/office/drawing/2014/main" id="{6B886E7A-D055-E945-96ED-66591D0F8D31}"/>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222697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２">
    <p:spTree>
      <p:nvGrpSpPr>
        <p:cNvPr id="1" name=""/>
        <p:cNvGrpSpPr/>
        <p:nvPr/>
      </p:nvGrpSpPr>
      <p:grpSpPr>
        <a:xfrm>
          <a:off x="0" y="0"/>
          <a:ext cx="0" cy="0"/>
          <a:chOff x="0" y="0"/>
          <a:chExt cx="0" cy="0"/>
        </a:xfrm>
      </p:grpSpPr>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413589" y="212584"/>
            <a:ext cx="11074573" cy="372410"/>
          </a:xfrm>
          <a:prstGeom prst="rect">
            <a:avLst/>
          </a:prstGeom>
        </p:spPr>
        <p:txBody>
          <a:bodyPr wrap="square" anchor="t" anchorCtr="0">
            <a:spAutoFit/>
          </a:bodyPr>
          <a:lstStyle>
            <a:lvl1pPr marL="0" indent="0" algn="l">
              <a:lnSpc>
                <a:spcPct val="140000"/>
              </a:lnSpc>
              <a:spcBef>
                <a:spcPts val="0"/>
              </a:spcBef>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359197" y="745361"/>
            <a:ext cx="11505576" cy="452432"/>
          </a:xfrm>
          <a:prstGeom prst="rect">
            <a:avLst/>
          </a:prstGeom>
        </p:spPr>
        <p:txBody>
          <a:bodyPr wrap="square" anchor="t" anchorCtr="0">
            <a:spAutoFit/>
          </a:bodyPr>
          <a:lstStyle>
            <a:lvl1pPr marL="0" indent="0" algn="ctr">
              <a:buNone/>
              <a:defRPr lang="ja-JP" altLang="en-US" sz="1800" b="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28568" lvl="0" indent="-228568" algn="ctr">
              <a:lnSpc>
                <a:spcPct val="140000"/>
              </a:lnSpc>
              <a:spcBef>
                <a:spcPts val="0"/>
              </a:spcBef>
            </a:pPr>
            <a:r>
              <a:rPr kumimoji="1" lang="ja-JP" altLang="en-US"/>
              <a:t>マスター テキストの書式設定</a:t>
            </a:r>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8911B0F1-EF5C-44C4-BDF0-EBE30FF85B15}"/>
              </a:ext>
            </a:extLst>
          </p:cNvPr>
          <p:cNvSpPr/>
          <p:nvPr/>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29462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PMS タイトル">
    <p:spTree>
      <p:nvGrpSpPr>
        <p:cNvPr id="1" name=""/>
        <p:cNvGrpSpPr/>
        <p:nvPr/>
      </p:nvGrpSpPr>
      <p:grpSpPr>
        <a:xfrm>
          <a:off x="0" y="0"/>
          <a:ext cx="0" cy="0"/>
          <a:chOff x="0" y="0"/>
          <a:chExt cx="0" cy="0"/>
        </a:xfrm>
      </p:grpSpPr>
      <p:cxnSp>
        <p:nvCxnSpPr>
          <p:cNvPr id="3" name="直線コネクタ 2"/>
          <p:cNvCxnSpPr/>
          <p:nvPr/>
        </p:nvCxnSpPr>
        <p:spPr>
          <a:xfrm>
            <a:off x="560896" y="2174840"/>
            <a:ext cx="9447265" cy="0"/>
          </a:xfrm>
          <a:prstGeom prst="line">
            <a:avLst/>
          </a:prstGeom>
          <a:ln w="19050">
            <a:solidFill>
              <a:srgbClr val="0060AE"/>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9"/>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スライド番号プレースホルダ 4">
            <a:extLst>
              <a:ext uri="{FF2B5EF4-FFF2-40B4-BE49-F238E27FC236}">
                <a16:creationId xmlns:a16="http://schemas.microsoft.com/office/drawing/2014/main" id="{1EED12C1-5657-9D41-8238-16D1A5283628}"/>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02580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41945C-02B0-4DA1-A105-E4DA3102C0C5}"/>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pic>
        <p:nvPicPr>
          <p:cNvPr id="3" name="図 2" descr="爬虫類, 動物, カメ, テーブル が含まれている画像&#10;&#10;自動的に生成された説明">
            <a:extLst>
              <a:ext uri="{FF2B5EF4-FFF2-40B4-BE49-F238E27FC236}">
                <a16:creationId xmlns:a16="http://schemas.microsoft.com/office/drawing/2014/main" id="{35057183-F14D-4D0C-8E8C-7902C5027F2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144" y="0"/>
            <a:ext cx="12254144" cy="6858000"/>
          </a:xfrm>
          <a:prstGeom prst="rect">
            <a:avLst/>
          </a:prstGeom>
          <a:solidFill>
            <a:schemeClr val="bg1"/>
          </a:solidFill>
        </p:spPr>
      </p:pic>
    </p:spTree>
    <p:extLst>
      <p:ext uri="{BB962C8B-B14F-4D97-AF65-F5344CB8AC3E}">
        <p14:creationId xmlns:p14="http://schemas.microsoft.com/office/powerpoint/2010/main" val="2742797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TEX 表紙">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1564842-7A80-1140-9936-7BDF6BF21AD3}"/>
              </a:ext>
            </a:extLst>
          </p:cNvPr>
          <p:cNvSpPr/>
          <p:nvPr userDrawn="1"/>
        </p:nvSpPr>
        <p:spPr>
          <a:xfrm>
            <a:off x="0" y="-1"/>
            <a:ext cx="12192000" cy="189188"/>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 name="テキスト プレースホルダー 9">
            <a:extLst>
              <a:ext uri="{FF2B5EF4-FFF2-40B4-BE49-F238E27FC236}">
                <a16:creationId xmlns:a16="http://schemas.microsoft.com/office/drawing/2014/main" id="{94C134A0-1C04-3147-B134-667046ADF68B}"/>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25F5A80B-6AFA-2F41-B055-E672B2F99A34}"/>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6" name="図 5">
            <a:extLst>
              <a:ext uri="{FF2B5EF4-FFF2-40B4-BE49-F238E27FC236}">
                <a16:creationId xmlns:a16="http://schemas.microsoft.com/office/drawing/2014/main" id="{41FBAFAF-C49A-DF47-9BBC-707DBA93B3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71900" y="2448743"/>
            <a:ext cx="2448200" cy="822595"/>
          </a:xfrm>
          <a:prstGeom prst="rect">
            <a:avLst/>
          </a:prstGeom>
        </p:spPr>
      </p:pic>
    </p:spTree>
    <p:extLst>
      <p:ext uri="{BB962C8B-B14F-4D97-AF65-F5344CB8AC3E}">
        <p14:creationId xmlns:p14="http://schemas.microsoft.com/office/powerpoint/2010/main" val="4251684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クラウド表紙_1">
    <p:spTree>
      <p:nvGrpSpPr>
        <p:cNvPr id="1" name=""/>
        <p:cNvGrpSpPr/>
        <p:nvPr/>
      </p:nvGrpSpPr>
      <p:grpSpPr>
        <a:xfrm>
          <a:off x="0" y="0"/>
          <a:ext cx="0" cy="0"/>
          <a:chOff x="0" y="0"/>
          <a:chExt cx="0" cy="0"/>
        </a:xfrm>
      </p:grpSpPr>
      <p:sp>
        <p:nvSpPr>
          <p:cNvPr id="7" name="テキスト プレースホルダー 9">
            <a:extLst>
              <a:ext uri="{FF2B5EF4-FFF2-40B4-BE49-F238E27FC236}">
                <a16:creationId xmlns:a16="http://schemas.microsoft.com/office/drawing/2014/main" id="{A27D74A2-34A1-8644-9CE2-55DEF4D46994}"/>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40" name="テキスト プレースホルダー 9">
            <a:extLst>
              <a:ext uri="{FF2B5EF4-FFF2-40B4-BE49-F238E27FC236}">
                <a16:creationId xmlns:a16="http://schemas.microsoft.com/office/drawing/2014/main" id="{C0B7EB0E-0D48-41D9-ADED-F2F32B7BAEDD}"/>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41" name="テキスト プレースホルダー 9">
            <a:extLst>
              <a:ext uri="{FF2B5EF4-FFF2-40B4-BE49-F238E27FC236}">
                <a16:creationId xmlns:a16="http://schemas.microsoft.com/office/drawing/2014/main" id="{EA0215EA-958B-489B-B7AF-C8BE25BDFE4F}"/>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45" name="図 44">
            <a:extLst>
              <a:ext uri="{FF2B5EF4-FFF2-40B4-BE49-F238E27FC236}">
                <a16:creationId xmlns:a16="http://schemas.microsoft.com/office/drawing/2014/main" id="{B6F27AF1-4F32-4E2A-9D92-531B8605AD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9316" r="27342"/>
          <a:stretch/>
        </p:blipFill>
        <p:spPr>
          <a:xfrm>
            <a:off x="5262498" y="0"/>
            <a:ext cx="6929502" cy="5150069"/>
          </a:xfrm>
          <a:prstGeom prst="rect">
            <a:avLst/>
          </a:prstGeom>
        </p:spPr>
      </p:pic>
      <p:pic>
        <p:nvPicPr>
          <p:cNvPr id="2" name="図 1">
            <a:extLst>
              <a:ext uri="{FF2B5EF4-FFF2-40B4-BE49-F238E27FC236}">
                <a16:creationId xmlns:a16="http://schemas.microsoft.com/office/drawing/2014/main" id="{BB60C873-0975-7042-B46C-0A2D4403B4A1}"/>
              </a:ext>
            </a:extLst>
          </p:cNvPr>
          <p:cNvPicPr>
            <a:picLocks noChangeAspect="1"/>
          </p:cNvPicPr>
          <p:nvPr userDrawn="1"/>
        </p:nvPicPr>
        <p:blipFill>
          <a:blip r:embed="rId3"/>
          <a:stretch>
            <a:fillRect/>
          </a:stretch>
        </p:blipFill>
        <p:spPr>
          <a:xfrm>
            <a:off x="560627" y="2465142"/>
            <a:ext cx="3884747" cy="963858"/>
          </a:xfrm>
          <a:prstGeom prst="rect">
            <a:avLst/>
          </a:prstGeom>
        </p:spPr>
      </p:pic>
    </p:spTree>
    <p:extLst>
      <p:ext uri="{BB962C8B-B14F-4D97-AF65-F5344CB8AC3E}">
        <p14:creationId xmlns:p14="http://schemas.microsoft.com/office/powerpoint/2010/main" val="4031364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Mクラウド表紙_2">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700C1FE-6907-5346-A87A-B83BEF1CFE75}"/>
              </a:ext>
            </a:extLst>
          </p:cNvPr>
          <p:cNvSpPr/>
          <p:nvPr userDrawn="1"/>
        </p:nvSpPr>
        <p:spPr>
          <a:xfrm>
            <a:off x="0" y="-1"/>
            <a:ext cx="12192000" cy="189188"/>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 name="テキスト プレースホルダー 9">
            <a:extLst>
              <a:ext uri="{FF2B5EF4-FFF2-40B4-BE49-F238E27FC236}">
                <a16:creationId xmlns:a16="http://schemas.microsoft.com/office/drawing/2014/main" id="{6D3E1F06-73A1-9B4C-8747-5565F94AC3AA}"/>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9">
            <a:extLst>
              <a:ext uri="{FF2B5EF4-FFF2-40B4-BE49-F238E27FC236}">
                <a16:creationId xmlns:a16="http://schemas.microsoft.com/office/drawing/2014/main" id="{CCD7E36E-52E3-054A-A9E7-C12F89C919BD}"/>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9">
            <a:extLst>
              <a:ext uri="{FF2B5EF4-FFF2-40B4-BE49-F238E27FC236}">
                <a16:creationId xmlns:a16="http://schemas.microsoft.com/office/drawing/2014/main" id="{352EC807-6413-0B49-865B-B13F0DD7587D}"/>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9" name="図 8">
            <a:extLst>
              <a:ext uri="{FF2B5EF4-FFF2-40B4-BE49-F238E27FC236}">
                <a16:creationId xmlns:a16="http://schemas.microsoft.com/office/drawing/2014/main" id="{03886DC7-59F0-5D4F-8232-A06910B11F3D}"/>
              </a:ext>
            </a:extLst>
          </p:cNvPr>
          <p:cNvPicPr>
            <a:picLocks noChangeAspect="1"/>
          </p:cNvPicPr>
          <p:nvPr userDrawn="1"/>
        </p:nvPicPr>
        <p:blipFill>
          <a:blip r:embed="rId2"/>
          <a:stretch>
            <a:fillRect/>
          </a:stretch>
        </p:blipFill>
        <p:spPr>
          <a:xfrm>
            <a:off x="4153627" y="2463596"/>
            <a:ext cx="3884747" cy="963858"/>
          </a:xfrm>
          <a:prstGeom prst="rect">
            <a:avLst/>
          </a:prstGeom>
        </p:spPr>
      </p:pic>
    </p:spTree>
    <p:extLst>
      <p:ext uri="{BB962C8B-B14F-4D97-AF65-F5344CB8AC3E}">
        <p14:creationId xmlns:p14="http://schemas.microsoft.com/office/powerpoint/2010/main" val="1881364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Mオンプレ表紙_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D0BC956-50C5-604D-BB69-D319E57CBBCD}"/>
              </a:ext>
            </a:extLst>
          </p:cNvPr>
          <p:cNvPicPr>
            <a:picLocks noChangeAspect="1"/>
          </p:cNvPicPr>
          <p:nvPr userDrawn="1"/>
        </p:nvPicPr>
        <p:blipFill>
          <a:blip r:embed="rId2"/>
          <a:stretch>
            <a:fillRect/>
          </a:stretch>
        </p:blipFill>
        <p:spPr>
          <a:xfrm>
            <a:off x="560627" y="2465142"/>
            <a:ext cx="3884747" cy="963858"/>
          </a:xfrm>
          <a:prstGeom prst="rect">
            <a:avLst/>
          </a:prstGeom>
        </p:spPr>
      </p:pic>
      <p:sp>
        <p:nvSpPr>
          <p:cNvPr id="8" name="テキスト プレースホルダー 9">
            <a:extLst>
              <a:ext uri="{FF2B5EF4-FFF2-40B4-BE49-F238E27FC236}">
                <a16:creationId xmlns:a16="http://schemas.microsoft.com/office/drawing/2014/main" id="{A20409AF-DA1C-E14E-B77E-6FBC83A7FB32}"/>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9" name="テキスト プレースホルダー 9">
            <a:extLst>
              <a:ext uri="{FF2B5EF4-FFF2-40B4-BE49-F238E27FC236}">
                <a16:creationId xmlns:a16="http://schemas.microsoft.com/office/drawing/2014/main" id="{CB73C5DC-AF5A-5746-9E63-EFF95B31669F}"/>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9">
            <a:extLst>
              <a:ext uri="{FF2B5EF4-FFF2-40B4-BE49-F238E27FC236}">
                <a16:creationId xmlns:a16="http://schemas.microsoft.com/office/drawing/2014/main" id="{4185E1BD-76B4-FE46-834B-F2FDAD0A2368}"/>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11" name="図 10">
            <a:extLst>
              <a:ext uri="{FF2B5EF4-FFF2-40B4-BE49-F238E27FC236}">
                <a16:creationId xmlns:a16="http://schemas.microsoft.com/office/drawing/2014/main" id="{D5F225D3-F47F-8342-91F9-9ABE4020703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39316" r="27342"/>
          <a:stretch/>
        </p:blipFill>
        <p:spPr>
          <a:xfrm>
            <a:off x="5262498" y="0"/>
            <a:ext cx="6929502" cy="5150069"/>
          </a:xfrm>
          <a:prstGeom prst="rect">
            <a:avLst/>
          </a:prstGeom>
        </p:spPr>
      </p:pic>
    </p:spTree>
    <p:extLst>
      <p:ext uri="{BB962C8B-B14F-4D97-AF65-F5344CB8AC3E}">
        <p14:creationId xmlns:p14="http://schemas.microsoft.com/office/powerpoint/2010/main" val="1004185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Mオンプレ表紙_2">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0C521BB-119C-E348-AA05-D0CECBCFCB46}"/>
              </a:ext>
            </a:extLst>
          </p:cNvPr>
          <p:cNvPicPr>
            <a:picLocks noChangeAspect="1"/>
          </p:cNvPicPr>
          <p:nvPr userDrawn="1"/>
        </p:nvPicPr>
        <p:blipFill>
          <a:blip r:embed="rId2"/>
          <a:stretch>
            <a:fillRect/>
          </a:stretch>
        </p:blipFill>
        <p:spPr>
          <a:xfrm>
            <a:off x="4153627" y="2463596"/>
            <a:ext cx="3884747" cy="963858"/>
          </a:xfrm>
          <a:prstGeom prst="rect">
            <a:avLst/>
          </a:prstGeom>
        </p:spPr>
      </p:pic>
      <p:sp>
        <p:nvSpPr>
          <p:cNvPr id="3" name="正方形/長方形 2">
            <a:extLst>
              <a:ext uri="{FF2B5EF4-FFF2-40B4-BE49-F238E27FC236}">
                <a16:creationId xmlns:a16="http://schemas.microsoft.com/office/drawing/2014/main" id="{A700C1FE-6907-5346-A87A-B83BEF1CFE75}"/>
              </a:ext>
            </a:extLst>
          </p:cNvPr>
          <p:cNvSpPr/>
          <p:nvPr userDrawn="1"/>
        </p:nvSpPr>
        <p:spPr>
          <a:xfrm>
            <a:off x="0" y="-1"/>
            <a:ext cx="12192000" cy="189188"/>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テキスト プレースホルダー 9">
            <a:extLst>
              <a:ext uri="{FF2B5EF4-FFF2-40B4-BE49-F238E27FC236}">
                <a16:creationId xmlns:a16="http://schemas.microsoft.com/office/drawing/2014/main" id="{E7799C82-AD89-3D41-BCC9-F9FD11F8BF20}"/>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9">
            <a:extLst>
              <a:ext uri="{FF2B5EF4-FFF2-40B4-BE49-F238E27FC236}">
                <a16:creationId xmlns:a16="http://schemas.microsoft.com/office/drawing/2014/main" id="{713FB9BB-B882-8E49-B2FF-F7B8F9506229}"/>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1" name="テキスト プレースホルダー 9">
            <a:extLst>
              <a:ext uri="{FF2B5EF4-FFF2-40B4-BE49-F238E27FC236}">
                <a16:creationId xmlns:a16="http://schemas.microsoft.com/office/drawing/2014/main" id="{A8C03B70-89A7-5C43-A47A-40496FB5A7D3}"/>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592230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Mオンプレ・クラウド タイトル">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E60012"/>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4">
            <a:extLst>
              <a:ext uri="{FF2B5EF4-FFF2-40B4-BE49-F238E27FC236}">
                <a16:creationId xmlns:a16="http://schemas.microsoft.com/office/drawing/2014/main" id="{1105EC37-BD04-45CD-974A-6E592006B73F}"/>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712EC34E-B758-442D-A176-15DD86A09069}"/>
              </a:ext>
            </a:extLst>
          </p:cNvPr>
          <p:cNvSpPr>
            <a:spLocks noGrp="1"/>
          </p:cNvSpPr>
          <p:nvPr>
            <p:ph type="body" sz="quarter" idx="14"/>
          </p:nvPr>
        </p:nvSpPr>
        <p:spPr>
          <a:xfrm>
            <a:off x="643242" y="1681977"/>
            <a:ext cx="9469693" cy="348557"/>
          </a:xfrm>
          <a:prstGeom prst="rect">
            <a:avLst/>
          </a:prstGeom>
        </p:spPr>
        <p:txBody>
          <a:bodyPr wrap="square" anchor="t"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8" name="テキスト プレースホルダー 9">
            <a:extLst>
              <a:ext uri="{FF2B5EF4-FFF2-40B4-BE49-F238E27FC236}">
                <a16:creationId xmlns:a16="http://schemas.microsoft.com/office/drawing/2014/main" id="{4D2D04F7-31FD-4418-A543-BFEA53306D09}"/>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625749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A表紙_1">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8DD10E9-9E8F-8642-A88A-6D84F7419F67}"/>
              </a:ext>
            </a:extLst>
          </p:cNvPr>
          <p:cNvPicPr>
            <a:picLocks noChangeAspect="1"/>
          </p:cNvPicPr>
          <p:nvPr userDrawn="1"/>
        </p:nvPicPr>
        <p:blipFill>
          <a:blip r:embed="rId2"/>
          <a:stretch>
            <a:fillRect/>
          </a:stretch>
        </p:blipFill>
        <p:spPr>
          <a:xfrm>
            <a:off x="669925" y="2510572"/>
            <a:ext cx="3884747" cy="939448"/>
          </a:xfrm>
          <a:prstGeom prst="rect">
            <a:avLst/>
          </a:prstGeom>
        </p:spPr>
      </p:pic>
      <p:pic>
        <p:nvPicPr>
          <p:cNvPr id="17" name="図 16">
            <a:extLst>
              <a:ext uri="{FF2B5EF4-FFF2-40B4-BE49-F238E27FC236}">
                <a16:creationId xmlns:a16="http://schemas.microsoft.com/office/drawing/2014/main" id="{60F10B59-D7F2-4B04-9ADD-860A85FD7E7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806" t="29850" r="3800" b="-8080"/>
          <a:stretch/>
        </p:blipFill>
        <p:spPr>
          <a:xfrm>
            <a:off x="2198080" y="0"/>
            <a:ext cx="9993920" cy="5812221"/>
          </a:xfrm>
          <a:prstGeom prst="rect">
            <a:avLst/>
          </a:prstGeom>
        </p:spPr>
      </p:pic>
      <p:sp>
        <p:nvSpPr>
          <p:cNvPr id="10" name="テキスト プレースホルダー 9">
            <a:extLst>
              <a:ext uri="{FF2B5EF4-FFF2-40B4-BE49-F238E27FC236}">
                <a16:creationId xmlns:a16="http://schemas.microsoft.com/office/drawing/2014/main" id="{621B4D05-7F96-924D-A85A-50E12DD73C68}"/>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11" name="テキスト プレースホルダー 9">
            <a:extLst>
              <a:ext uri="{FF2B5EF4-FFF2-40B4-BE49-F238E27FC236}">
                <a16:creationId xmlns:a16="http://schemas.microsoft.com/office/drawing/2014/main" id="{0F8C2D4D-98AB-014E-99B1-34E8134F36CA}"/>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テキスト プレースホルダー 9">
            <a:extLst>
              <a:ext uri="{FF2B5EF4-FFF2-40B4-BE49-F238E27FC236}">
                <a16:creationId xmlns:a16="http://schemas.microsoft.com/office/drawing/2014/main" id="{A0AFA187-775A-6946-B167-CED07F88933D}"/>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30706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YNCPIT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819D501-8CCA-EA47-A79F-6C275595410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C892A22E-3004-B642-B824-D0BE4D18C00B}"/>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594574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A表紙_2">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A0F8F9A-DB3E-2748-8651-28C011826040}"/>
              </a:ext>
            </a:extLst>
          </p:cNvPr>
          <p:cNvPicPr>
            <a:picLocks noChangeAspect="1"/>
          </p:cNvPicPr>
          <p:nvPr userDrawn="1"/>
        </p:nvPicPr>
        <p:blipFill>
          <a:blip r:embed="rId2"/>
          <a:stretch>
            <a:fillRect/>
          </a:stretch>
        </p:blipFill>
        <p:spPr>
          <a:xfrm>
            <a:off x="4248220" y="2500956"/>
            <a:ext cx="3884747" cy="939448"/>
          </a:xfrm>
          <a:prstGeom prst="rect">
            <a:avLst/>
          </a:prstGeom>
        </p:spPr>
      </p:pic>
      <p:sp>
        <p:nvSpPr>
          <p:cNvPr id="3" name="正方形/長方形 2">
            <a:extLst>
              <a:ext uri="{FF2B5EF4-FFF2-40B4-BE49-F238E27FC236}">
                <a16:creationId xmlns:a16="http://schemas.microsoft.com/office/drawing/2014/main" id="{2572A4C6-C7A0-EA4E-B3D0-CFFED36AE0DF}"/>
              </a:ext>
            </a:extLst>
          </p:cNvPr>
          <p:cNvSpPr/>
          <p:nvPr userDrawn="1"/>
        </p:nvSpPr>
        <p:spPr>
          <a:xfrm>
            <a:off x="0" y="-1"/>
            <a:ext cx="12192000" cy="189188"/>
          </a:xfrm>
          <a:prstGeom prst="rect">
            <a:avLst/>
          </a:prstGeom>
          <a:solidFill>
            <a:srgbClr val="00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テキスト プレースホルダー 9">
            <a:extLst>
              <a:ext uri="{FF2B5EF4-FFF2-40B4-BE49-F238E27FC236}">
                <a16:creationId xmlns:a16="http://schemas.microsoft.com/office/drawing/2014/main" id="{848BD1E3-0EB9-1340-97F8-23049260D982}"/>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9">
            <a:extLst>
              <a:ext uri="{FF2B5EF4-FFF2-40B4-BE49-F238E27FC236}">
                <a16:creationId xmlns:a16="http://schemas.microsoft.com/office/drawing/2014/main" id="{9A99A07A-F4AB-1842-8694-ADE5EB61EE19}"/>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9">
            <a:extLst>
              <a:ext uri="{FF2B5EF4-FFF2-40B4-BE49-F238E27FC236}">
                <a16:creationId xmlns:a16="http://schemas.microsoft.com/office/drawing/2014/main" id="{5583D501-CC4D-9F49-AA68-6C0BBDA5B72E}"/>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93676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Aタイトルスライド">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008CC9"/>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4">
            <a:extLst>
              <a:ext uri="{FF2B5EF4-FFF2-40B4-BE49-F238E27FC236}">
                <a16:creationId xmlns:a16="http://schemas.microsoft.com/office/drawing/2014/main" id="{1105EC37-BD04-45CD-974A-6E592006B73F}"/>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712EC34E-B758-442D-A176-15DD86A09069}"/>
              </a:ext>
            </a:extLst>
          </p:cNvPr>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4D2D04F7-31FD-4418-A543-BFEA53306D09}"/>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4212571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D表紙_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83522D1-363D-5240-94E0-3E66ABA9F2DB}"/>
              </a:ext>
            </a:extLst>
          </p:cNvPr>
          <p:cNvPicPr>
            <a:picLocks noChangeAspect="1"/>
          </p:cNvPicPr>
          <p:nvPr userDrawn="1"/>
        </p:nvPicPr>
        <p:blipFill>
          <a:blip r:embed="rId2"/>
          <a:stretch>
            <a:fillRect/>
          </a:stretch>
        </p:blipFill>
        <p:spPr>
          <a:xfrm>
            <a:off x="617375" y="2514928"/>
            <a:ext cx="3884747" cy="922737"/>
          </a:xfrm>
          <a:prstGeom prst="rect">
            <a:avLst/>
          </a:prstGeom>
        </p:spPr>
      </p:pic>
      <p:pic>
        <p:nvPicPr>
          <p:cNvPr id="5" name="図 4">
            <a:extLst>
              <a:ext uri="{FF2B5EF4-FFF2-40B4-BE49-F238E27FC236}">
                <a16:creationId xmlns:a16="http://schemas.microsoft.com/office/drawing/2014/main" id="{6F5EA66D-88FF-4557-9380-A1C85EAA547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1052" r="8173" b="9228"/>
          <a:stretch/>
        </p:blipFill>
        <p:spPr>
          <a:xfrm rot="10800000">
            <a:off x="5506095" y="-3"/>
            <a:ext cx="6684873" cy="5465382"/>
          </a:xfrm>
          <a:prstGeom prst="rect">
            <a:avLst/>
          </a:prstGeom>
        </p:spPr>
      </p:pic>
      <p:sp>
        <p:nvSpPr>
          <p:cNvPr id="11" name="テキスト プレースホルダー 9">
            <a:extLst>
              <a:ext uri="{FF2B5EF4-FFF2-40B4-BE49-F238E27FC236}">
                <a16:creationId xmlns:a16="http://schemas.microsoft.com/office/drawing/2014/main" id="{68EA8291-F736-4041-8957-84D1AF9E6F62}"/>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12" name="テキスト プレースホルダー 9">
            <a:extLst>
              <a:ext uri="{FF2B5EF4-FFF2-40B4-BE49-F238E27FC236}">
                <a16:creationId xmlns:a16="http://schemas.microsoft.com/office/drawing/2014/main" id="{D4994710-2453-5245-B7E2-3674FB6BC4F7}"/>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3" name="テキスト プレースホルダー 9">
            <a:extLst>
              <a:ext uri="{FF2B5EF4-FFF2-40B4-BE49-F238E27FC236}">
                <a16:creationId xmlns:a16="http://schemas.microsoft.com/office/drawing/2014/main" id="{5C38E073-90F3-0B4F-A49C-2EE49F40D345}"/>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4048773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D表紙_2">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282263FF-64B1-EC40-834E-F490BBDBC6D1}"/>
              </a:ext>
            </a:extLst>
          </p:cNvPr>
          <p:cNvPicPr>
            <a:picLocks noChangeAspect="1"/>
          </p:cNvPicPr>
          <p:nvPr userDrawn="1"/>
        </p:nvPicPr>
        <p:blipFill>
          <a:blip r:embed="rId2"/>
          <a:stretch>
            <a:fillRect/>
          </a:stretch>
        </p:blipFill>
        <p:spPr>
          <a:xfrm>
            <a:off x="4222423" y="2515227"/>
            <a:ext cx="3884747" cy="922737"/>
          </a:xfrm>
          <a:prstGeom prst="rect">
            <a:avLst/>
          </a:prstGeom>
        </p:spPr>
      </p:pic>
      <p:sp>
        <p:nvSpPr>
          <p:cNvPr id="7" name="正方形/長方形 6">
            <a:extLst>
              <a:ext uri="{FF2B5EF4-FFF2-40B4-BE49-F238E27FC236}">
                <a16:creationId xmlns:a16="http://schemas.microsoft.com/office/drawing/2014/main" id="{C343B6F2-4709-E142-AF4C-CF425F223704}"/>
              </a:ext>
            </a:extLst>
          </p:cNvPr>
          <p:cNvSpPr/>
          <p:nvPr userDrawn="1"/>
        </p:nvSpPr>
        <p:spPr>
          <a:xfrm>
            <a:off x="0" y="-1"/>
            <a:ext cx="12192000" cy="189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テキスト プレースホルダー 9">
            <a:extLst>
              <a:ext uri="{FF2B5EF4-FFF2-40B4-BE49-F238E27FC236}">
                <a16:creationId xmlns:a16="http://schemas.microsoft.com/office/drawing/2014/main" id="{CEDD9DE9-1627-6B45-B679-027C0B06323C}"/>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9">
            <a:extLst>
              <a:ext uri="{FF2B5EF4-FFF2-40B4-BE49-F238E27FC236}">
                <a16:creationId xmlns:a16="http://schemas.microsoft.com/office/drawing/2014/main" id="{F8DD1FA4-5B0C-2946-8A12-6973FBD258C0}"/>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9">
            <a:extLst>
              <a:ext uri="{FF2B5EF4-FFF2-40B4-BE49-F238E27FC236}">
                <a16:creationId xmlns:a16="http://schemas.microsoft.com/office/drawing/2014/main" id="{50CA93F9-B748-FD4F-9FBF-87259E0B9173}"/>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4050031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Dタイトルスライド">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F9BE00"/>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4">
            <a:extLst>
              <a:ext uri="{FF2B5EF4-FFF2-40B4-BE49-F238E27FC236}">
                <a16:creationId xmlns:a16="http://schemas.microsoft.com/office/drawing/2014/main" id="{1120F5E1-0C35-4F31-9B0F-3CDF86AAB44A}"/>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60A5B39C-6E87-4EF7-BCDF-ABA96BA536E8}"/>
              </a:ext>
            </a:extLst>
          </p:cNvPr>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5F954330-9A6E-4C77-8F5B-D3951858C01C}"/>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1402065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P表紙_1">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8C4289A-938F-E946-A56D-8CC39AB7EFB1}"/>
              </a:ext>
            </a:extLst>
          </p:cNvPr>
          <p:cNvPicPr>
            <a:picLocks noChangeAspect="1"/>
          </p:cNvPicPr>
          <p:nvPr userDrawn="1"/>
        </p:nvPicPr>
        <p:blipFill>
          <a:blip r:embed="rId2"/>
          <a:stretch>
            <a:fillRect/>
          </a:stretch>
        </p:blipFill>
        <p:spPr>
          <a:xfrm>
            <a:off x="637113" y="2604906"/>
            <a:ext cx="3884747" cy="833963"/>
          </a:xfrm>
          <a:prstGeom prst="rect">
            <a:avLst/>
          </a:prstGeom>
        </p:spPr>
      </p:pic>
      <p:sp>
        <p:nvSpPr>
          <p:cNvPr id="17" name="テキスト プレースホルダー 9">
            <a:extLst>
              <a:ext uri="{FF2B5EF4-FFF2-40B4-BE49-F238E27FC236}">
                <a16:creationId xmlns:a16="http://schemas.microsoft.com/office/drawing/2014/main" id="{3F06A47E-1A93-1446-9F7B-57C337339F08}"/>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18" name="テキスト プレースホルダー 9">
            <a:extLst>
              <a:ext uri="{FF2B5EF4-FFF2-40B4-BE49-F238E27FC236}">
                <a16:creationId xmlns:a16="http://schemas.microsoft.com/office/drawing/2014/main" id="{E26449CE-7FF6-E94A-BEAA-99B8B32CC32E}"/>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9" name="テキスト プレースホルダー 9">
            <a:extLst>
              <a:ext uri="{FF2B5EF4-FFF2-40B4-BE49-F238E27FC236}">
                <a16:creationId xmlns:a16="http://schemas.microsoft.com/office/drawing/2014/main" id="{24C4E910-6966-2B4A-8024-AF877CB8A60C}"/>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8" name="図 7">
            <a:extLst>
              <a:ext uri="{FF2B5EF4-FFF2-40B4-BE49-F238E27FC236}">
                <a16:creationId xmlns:a16="http://schemas.microsoft.com/office/drawing/2014/main" id="{F9307FBE-2115-3546-9C9D-B4D99273CC2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9314" t="38241" r="9314" b="27900"/>
          <a:stretch/>
        </p:blipFill>
        <p:spPr>
          <a:xfrm rot="10800000" flipH="1">
            <a:off x="6286905" y="-3"/>
            <a:ext cx="5905096" cy="5441797"/>
          </a:xfrm>
          <a:prstGeom prst="rect">
            <a:avLst/>
          </a:prstGeom>
        </p:spPr>
      </p:pic>
    </p:spTree>
    <p:extLst>
      <p:ext uri="{BB962C8B-B14F-4D97-AF65-F5344CB8AC3E}">
        <p14:creationId xmlns:p14="http://schemas.microsoft.com/office/powerpoint/2010/main" val="3480950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P表紙_2">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EE4D980F-EFD2-4244-A6F7-0FBD9AA4F56A}"/>
              </a:ext>
            </a:extLst>
          </p:cNvPr>
          <p:cNvPicPr>
            <a:picLocks noChangeAspect="1"/>
          </p:cNvPicPr>
          <p:nvPr userDrawn="1"/>
        </p:nvPicPr>
        <p:blipFill>
          <a:blip r:embed="rId2"/>
          <a:stretch>
            <a:fillRect/>
          </a:stretch>
        </p:blipFill>
        <p:spPr>
          <a:xfrm>
            <a:off x="4203616" y="2606188"/>
            <a:ext cx="3884747" cy="833963"/>
          </a:xfrm>
          <a:prstGeom prst="rect">
            <a:avLst/>
          </a:prstGeom>
        </p:spPr>
      </p:pic>
      <p:sp>
        <p:nvSpPr>
          <p:cNvPr id="8" name="正方形/長方形 7">
            <a:extLst>
              <a:ext uri="{FF2B5EF4-FFF2-40B4-BE49-F238E27FC236}">
                <a16:creationId xmlns:a16="http://schemas.microsoft.com/office/drawing/2014/main" id="{FD514B83-CFAE-064F-8CAA-B463BFB762BA}"/>
              </a:ext>
            </a:extLst>
          </p:cNvPr>
          <p:cNvSpPr/>
          <p:nvPr userDrawn="1"/>
        </p:nvSpPr>
        <p:spPr>
          <a:xfrm>
            <a:off x="0" y="-1"/>
            <a:ext cx="12192000" cy="189188"/>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テキスト プレースホルダー 9">
            <a:extLst>
              <a:ext uri="{FF2B5EF4-FFF2-40B4-BE49-F238E27FC236}">
                <a16:creationId xmlns:a16="http://schemas.microsoft.com/office/drawing/2014/main" id="{36247D34-CA5A-684B-BF96-58FE7BC5A671}"/>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9">
            <a:extLst>
              <a:ext uri="{FF2B5EF4-FFF2-40B4-BE49-F238E27FC236}">
                <a16:creationId xmlns:a16="http://schemas.microsoft.com/office/drawing/2014/main" id="{0BDEDCCE-A267-8541-B203-1F2A8D0E522A}"/>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1" name="テキスト プレースホルダー 9">
            <a:extLst>
              <a:ext uri="{FF2B5EF4-FFF2-40B4-BE49-F238E27FC236}">
                <a16:creationId xmlns:a16="http://schemas.microsoft.com/office/drawing/2014/main" id="{548BC3EE-9DF4-2945-AF1C-BCD64E8D49CE}"/>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698852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Pタイトルスライド">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479471"/>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9"/>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スライド番号プレースホルダ 4">
            <a:extLst>
              <a:ext uri="{FF2B5EF4-FFF2-40B4-BE49-F238E27FC236}">
                <a16:creationId xmlns:a16="http://schemas.microsoft.com/office/drawing/2014/main" id="{1EED12C1-5657-9D41-8238-16D1A5283628}"/>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25340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PCP表紙_1">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6D99A9C2-6AFD-5745-A1BF-52CEFE201A0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8290" t="2745" b="4498"/>
          <a:stretch/>
        </p:blipFill>
        <p:spPr>
          <a:xfrm flipH="1">
            <a:off x="4870439" y="-14514"/>
            <a:ext cx="7321559" cy="6879771"/>
          </a:xfrm>
          <a:prstGeom prst="rect">
            <a:avLst/>
          </a:prstGeom>
        </p:spPr>
      </p:pic>
      <p:sp>
        <p:nvSpPr>
          <p:cNvPr id="17" name="テキスト プレースホルダー 9">
            <a:extLst>
              <a:ext uri="{FF2B5EF4-FFF2-40B4-BE49-F238E27FC236}">
                <a16:creationId xmlns:a16="http://schemas.microsoft.com/office/drawing/2014/main" id="{3F06A47E-1A93-1446-9F7B-57C337339F08}"/>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18" name="テキスト プレースホルダー 9">
            <a:extLst>
              <a:ext uri="{FF2B5EF4-FFF2-40B4-BE49-F238E27FC236}">
                <a16:creationId xmlns:a16="http://schemas.microsoft.com/office/drawing/2014/main" id="{E26449CE-7FF6-E94A-BEAA-99B8B32CC32E}"/>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9" name="テキスト プレースホルダー 9">
            <a:extLst>
              <a:ext uri="{FF2B5EF4-FFF2-40B4-BE49-F238E27FC236}">
                <a16:creationId xmlns:a16="http://schemas.microsoft.com/office/drawing/2014/main" id="{24C4E910-6966-2B4A-8024-AF877CB8A60C}"/>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3" name="図 2">
            <a:extLst>
              <a:ext uri="{FF2B5EF4-FFF2-40B4-BE49-F238E27FC236}">
                <a16:creationId xmlns:a16="http://schemas.microsoft.com/office/drawing/2014/main" id="{2DAA8FF6-A3F8-2F4C-9D88-44543976B535}"/>
              </a:ext>
            </a:extLst>
          </p:cNvPr>
          <p:cNvPicPr>
            <a:picLocks noChangeAspect="1"/>
          </p:cNvPicPr>
          <p:nvPr userDrawn="1"/>
        </p:nvPicPr>
        <p:blipFill>
          <a:blip r:embed="rId3"/>
          <a:stretch>
            <a:fillRect/>
          </a:stretch>
        </p:blipFill>
        <p:spPr>
          <a:xfrm>
            <a:off x="659415" y="2386655"/>
            <a:ext cx="1611486" cy="1019397"/>
          </a:xfrm>
          <a:prstGeom prst="rect">
            <a:avLst/>
          </a:prstGeom>
        </p:spPr>
      </p:pic>
      <p:pic>
        <p:nvPicPr>
          <p:cNvPr id="4" name="図 3">
            <a:extLst>
              <a:ext uri="{FF2B5EF4-FFF2-40B4-BE49-F238E27FC236}">
                <a16:creationId xmlns:a16="http://schemas.microsoft.com/office/drawing/2014/main" id="{895D7875-9CDC-EA46-AB65-F4D3170155E6}"/>
              </a:ext>
            </a:extLst>
          </p:cNvPr>
          <p:cNvPicPr>
            <a:picLocks noChangeAspect="1"/>
          </p:cNvPicPr>
          <p:nvPr userDrawn="1"/>
        </p:nvPicPr>
        <p:blipFill>
          <a:blip r:embed="rId4"/>
          <a:stretch>
            <a:fillRect/>
          </a:stretch>
        </p:blipFill>
        <p:spPr>
          <a:xfrm>
            <a:off x="2453398" y="2432162"/>
            <a:ext cx="4273222" cy="928382"/>
          </a:xfrm>
          <a:prstGeom prst="rect">
            <a:avLst/>
          </a:prstGeom>
        </p:spPr>
      </p:pic>
    </p:spTree>
    <p:extLst>
      <p:ext uri="{BB962C8B-B14F-4D97-AF65-F5344CB8AC3E}">
        <p14:creationId xmlns:p14="http://schemas.microsoft.com/office/powerpoint/2010/main" val="3037806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PCP表紙_2">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D514B83-CFAE-064F-8CAA-B463BFB762BA}"/>
              </a:ext>
            </a:extLst>
          </p:cNvPr>
          <p:cNvSpPr/>
          <p:nvPr userDrawn="1"/>
        </p:nvSpPr>
        <p:spPr>
          <a:xfrm>
            <a:off x="0" y="-1"/>
            <a:ext cx="12192000" cy="189188"/>
          </a:xfrm>
          <a:prstGeom prst="rect">
            <a:avLst/>
          </a:prstGeom>
          <a:solidFill>
            <a:srgbClr val="3CC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テキスト プレースホルダー 9">
            <a:extLst>
              <a:ext uri="{FF2B5EF4-FFF2-40B4-BE49-F238E27FC236}">
                <a16:creationId xmlns:a16="http://schemas.microsoft.com/office/drawing/2014/main" id="{36247D34-CA5A-684B-BF96-58FE7BC5A671}"/>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9">
            <a:extLst>
              <a:ext uri="{FF2B5EF4-FFF2-40B4-BE49-F238E27FC236}">
                <a16:creationId xmlns:a16="http://schemas.microsoft.com/office/drawing/2014/main" id="{0BDEDCCE-A267-8541-B203-1F2A8D0E522A}"/>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1" name="テキスト プレースホルダー 9">
            <a:extLst>
              <a:ext uri="{FF2B5EF4-FFF2-40B4-BE49-F238E27FC236}">
                <a16:creationId xmlns:a16="http://schemas.microsoft.com/office/drawing/2014/main" id="{548BC3EE-9DF4-2945-AF1C-BCD64E8D49CE}"/>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grpSp>
        <p:nvGrpSpPr>
          <p:cNvPr id="2" name="グループ化 1">
            <a:extLst>
              <a:ext uri="{FF2B5EF4-FFF2-40B4-BE49-F238E27FC236}">
                <a16:creationId xmlns:a16="http://schemas.microsoft.com/office/drawing/2014/main" id="{E33525A6-8E3A-044F-8564-BEB05DF6E6A5}"/>
              </a:ext>
            </a:extLst>
          </p:cNvPr>
          <p:cNvGrpSpPr/>
          <p:nvPr userDrawn="1"/>
        </p:nvGrpSpPr>
        <p:grpSpPr>
          <a:xfrm>
            <a:off x="3042710" y="2259354"/>
            <a:ext cx="6444507" cy="1233471"/>
            <a:chOff x="3126430" y="2311904"/>
            <a:chExt cx="6444507" cy="1233471"/>
          </a:xfrm>
        </p:grpSpPr>
        <p:pic>
          <p:nvPicPr>
            <p:cNvPr id="12" name="図 11">
              <a:extLst>
                <a:ext uri="{FF2B5EF4-FFF2-40B4-BE49-F238E27FC236}">
                  <a16:creationId xmlns:a16="http://schemas.microsoft.com/office/drawing/2014/main" id="{07A940C5-C8DC-614C-9C85-7CCDE0B6F610}"/>
                </a:ext>
              </a:extLst>
            </p:cNvPr>
            <p:cNvPicPr>
              <a:picLocks noChangeAspect="1"/>
            </p:cNvPicPr>
            <p:nvPr userDrawn="1"/>
          </p:nvPicPr>
          <p:blipFill>
            <a:blip r:embed="rId2"/>
            <a:stretch>
              <a:fillRect/>
            </a:stretch>
          </p:blipFill>
          <p:spPr>
            <a:xfrm>
              <a:off x="3126430" y="2311904"/>
              <a:ext cx="1949898" cy="1233471"/>
            </a:xfrm>
            <a:prstGeom prst="rect">
              <a:avLst/>
            </a:prstGeom>
          </p:spPr>
        </p:pic>
        <p:pic>
          <p:nvPicPr>
            <p:cNvPr id="13" name="図 12">
              <a:extLst>
                <a:ext uri="{FF2B5EF4-FFF2-40B4-BE49-F238E27FC236}">
                  <a16:creationId xmlns:a16="http://schemas.microsoft.com/office/drawing/2014/main" id="{6DE7749A-0451-674B-A3DD-614B009B80DC}"/>
                </a:ext>
              </a:extLst>
            </p:cNvPr>
            <p:cNvPicPr>
              <a:picLocks noChangeAspect="1"/>
            </p:cNvPicPr>
            <p:nvPr userDrawn="1"/>
          </p:nvPicPr>
          <p:blipFill>
            <a:blip r:embed="rId3"/>
            <a:stretch>
              <a:fillRect/>
            </a:stretch>
          </p:blipFill>
          <p:spPr>
            <a:xfrm>
              <a:off x="5297715" y="2464203"/>
              <a:ext cx="4273222" cy="928382"/>
            </a:xfrm>
            <a:prstGeom prst="rect">
              <a:avLst/>
            </a:prstGeom>
          </p:spPr>
        </p:pic>
      </p:grpSp>
    </p:spTree>
    <p:extLst>
      <p:ext uri="{BB962C8B-B14F-4D97-AF65-F5344CB8AC3E}">
        <p14:creationId xmlns:p14="http://schemas.microsoft.com/office/powerpoint/2010/main" val="3135733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YNCPIT_2">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09961625-C8BD-C948-9226-1F11F08B4739}"/>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2891326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PCPタイトルスライド">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3CCE81"/>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9"/>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スライド番号プレースホルダ 4">
            <a:extLst>
              <a:ext uri="{FF2B5EF4-FFF2-40B4-BE49-F238E27FC236}">
                <a16:creationId xmlns:a16="http://schemas.microsoft.com/office/drawing/2014/main" id="{1EED12C1-5657-9D41-8238-16D1A5283628}"/>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395760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PDI表紙_1">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26284FC-D87E-47FF-A2A6-450034E4678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7884" t="2015" b="6847"/>
          <a:stretch/>
        </p:blipFill>
        <p:spPr>
          <a:xfrm flipH="1">
            <a:off x="5187455" y="0"/>
            <a:ext cx="7004541" cy="6858000"/>
          </a:xfrm>
          <a:prstGeom prst="rect">
            <a:avLst/>
          </a:prstGeom>
        </p:spPr>
      </p:pic>
      <p:sp>
        <p:nvSpPr>
          <p:cNvPr id="11" name="テキスト プレースホルダー 9">
            <a:extLst>
              <a:ext uri="{FF2B5EF4-FFF2-40B4-BE49-F238E27FC236}">
                <a16:creationId xmlns:a16="http://schemas.microsoft.com/office/drawing/2014/main" id="{B55AD9AE-E8FB-7844-90E0-739DEA774E65}"/>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12" name="テキスト プレースホルダー 9">
            <a:extLst>
              <a:ext uri="{FF2B5EF4-FFF2-40B4-BE49-F238E27FC236}">
                <a16:creationId xmlns:a16="http://schemas.microsoft.com/office/drawing/2014/main" id="{1FDF26E2-F6EF-7643-9C74-90AFE9168111}"/>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3" name="テキスト プレースホルダー 9">
            <a:extLst>
              <a:ext uri="{FF2B5EF4-FFF2-40B4-BE49-F238E27FC236}">
                <a16:creationId xmlns:a16="http://schemas.microsoft.com/office/drawing/2014/main" id="{47223988-535A-214B-BBB6-8FA81C321772}"/>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15" name="図 14">
            <a:extLst>
              <a:ext uri="{FF2B5EF4-FFF2-40B4-BE49-F238E27FC236}">
                <a16:creationId xmlns:a16="http://schemas.microsoft.com/office/drawing/2014/main" id="{67B7856C-47B1-584F-9C45-95068CFF492F}"/>
              </a:ext>
            </a:extLst>
          </p:cNvPr>
          <p:cNvPicPr>
            <a:picLocks noChangeAspect="1"/>
          </p:cNvPicPr>
          <p:nvPr userDrawn="1"/>
        </p:nvPicPr>
        <p:blipFill>
          <a:blip r:embed="rId3"/>
          <a:stretch>
            <a:fillRect/>
          </a:stretch>
        </p:blipFill>
        <p:spPr>
          <a:xfrm>
            <a:off x="659415" y="2386655"/>
            <a:ext cx="1611486" cy="1019397"/>
          </a:xfrm>
          <a:prstGeom prst="rect">
            <a:avLst/>
          </a:prstGeom>
        </p:spPr>
      </p:pic>
      <p:pic>
        <p:nvPicPr>
          <p:cNvPr id="2" name="図 1">
            <a:extLst>
              <a:ext uri="{FF2B5EF4-FFF2-40B4-BE49-F238E27FC236}">
                <a16:creationId xmlns:a16="http://schemas.microsoft.com/office/drawing/2014/main" id="{3596A982-4682-D54F-A606-374B3C918F98}"/>
              </a:ext>
            </a:extLst>
          </p:cNvPr>
          <p:cNvPicPr>
            <a:picLocks noChangeAspect="1"/>
          </p:cNvPicPr>
          <p:nvPr userDrawn="1"/>
        </p:nvPicPr>
        <p:blipFill>
          <a:blip r:embed="rId4"/>
          <a:stretch>
            <a:fillRect/>
          </a:stretch>
        </p:blipFill>
        <p:spPr>
          <a:xfrm>
            <a:off x="2632758" y="2366041"/>
            <a:ext cx="2192839" cy="1041705"/>
          </a:xfrm>
          <a:prstGeom prst="rect">
            <a:avLst/>
          </a:prstGeom>
        </p:spPr>
      </p:pic>
    </p:spTree>
    <p:extLst>
      <p:ext uri="{BB962C8B-B14F-4D97-AF65-F5344CB8AC3E}">
        <p14:creationId xmlns:p14="http://schemas.microsoft.com/office/powerpoint/2010/main" val="2172789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PDI表紙_2">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68B84FC-C451-2544-96CD-943D2E77CA0B}"/>
              </a:ext>
            </a:extLst>
          </p:cNvPr>
          <p:cNvSpPr/>
          <p:nvPr userDrawn="1"/>
        </p:nvSpPr>
        <p:spPr>
          <a:xfrm>
            <a:off x="0" y="0"/>
            <a:ext cx="12192000" cy="189188"/>
          </a:xfrm>
          <a:prstGeom prst="rect">
            <a:avLst/>
          </a:prstGeom>
          <a:solidFill>
            <a:srgbClr val="3E5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 name="テキスト プレースホルダー 9">
            <a:extLst>
              <a:ext uri="{FF2B5EF4-FFF2-40B4-BE49-F238E27FC236}">
                <a16:creationId xmlns:a16="http://schemas.microsoft.com/office/drawing/2014/main" id="{8AD41937-9D97-AC42-BD7E-7C38B8C6FD6C}"/>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8E1850E9-8E29-B34C-A8E9-D9632B49BA8F}"/>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9">
            <a:extLst>
              <a:ext uri="{FF2B5EF4-FFF2-40B4-BE49-F238E27FC236}">
                <a16:creationId xmlns:a16="http://schemas.microsoft.com/office/drawing/2014/main" id="{33418585-6BE2-FC48-9043-87434D76107C}"/>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grpSp>
        <p:nvGrpSpPr>
          <p:cNvPr id="2" name="グループ化 1">
            <a:extLst>
              <a:ext uri="{FF2B5EF4-FFF2-40B4-BE49-F238E27FC236}">
                <a16:creationId xmlns:a16="http://schemas.microsoft.com/office/drawing/2014/main" id="{52AA79F1-2DCB-A341-A46B-ADC29A02F790}"/>
              </a:ext>
            </a:extLst>
          </p:cNvPr>
          <p:cNvGrpSpPr/>
          <p:nvPr userDrawn="1"/>
        </p:nvGrpSpPr>
        <p:grpSpPr>
          <a:xfrm>
            <a:off x="3793928" y="2259354"/>
            <a:ext cx="4604144" cy="1233471"/>
            <a:chOff x="3767537" y="2259354"/>
            <a:chExt cx="4604144" cy="1233471"/>
          </a:xfrm>
        </p:grpSpPr>
        <p:pic>
          <p:nvPicPr>
            <p:cNvPr id="11" name="図 10">
              <a:extLst>
                <a:ext uri="{FF2B5EF4-FFF2-40B4-BE49-F238E27FC236}">
                  <a16:creationId xmlns:a16="http://schemas.microsoft.com/office/drawing/2014/main" id="{82344B53-6838-3E4E-BF83-45DD3D3EACA4}"/>
                </a:ext>
              </a:extLst>
            </p:cNvPr>
            <p:cNvPicPr>
              <a:picLocks noChangeAspect="1"/>
            </p:cNvPicPr>
            <p:nvPr userDrawn="1"/>
          </p:nvPicPr>
          <p:blipFill>
            <a:blip r:embed="rId2"/>
            <a:stretch>
              <a:fillRect/>
            </a:stretch>
          </p:blipFill>
          <p:spPr>
            <a:xfrm>
              <a:off x="3767537" y="2259354"/>
              <a:ext cx="1949898" cy="1233471"/>
            </a:xfrm>
            <a:prstGeom prst="rect">
              <a:avLst/>
            </a:prstGeom>
          </p:spPr>
        </p:pic>
        <p:pic>
          <p:nvPicPr>
            <p:cNvPr id="14" name="図 13">
              <a:extLst>
                <a:ext uri="{FF2B5EF4-FFF2-40B4-BE49-F238E27FC236}">
                  <a16:creationId xmlns:a16="http://schemas.microsoft.com/office/drawing/2014/main" id="{B9556E3C-FD31-5B49-ACB2-FD50C585B981}"/>
                </a:ext>
              </a:extLst>
            </p:cNvPr>
            <p:cNvPicPr>
              <a:picLocks noChangeAspect="1"/>
            </p:cNvPicPr>
            <p:nvPr userDrawn="1"/>
          </p:nvPicPr>
          <p:blipFill>
            <a:blip r:embed="rId3"/>
            <a:stretch>
              <a:fillRect/>
            </a:stretch>
          </p:blipFill>
          <p:spPr>
            <a:xfrm>
              <a:off x="6178842" y="2366041"/>
              <a:ext cx="2192839" cy="1041705"/>
            </a:xfrm>
            <a:prstGeom prst="rect">
              <a:avLst/>
            </a:prstGeom>
          </p:spPr>
        </p:pic>
      </p:grpSp>
    </p:spTree>
    <p:extLst>
      <p:ext uri="{BB962C8B-B14F-4D97-AF65-F5344CB8AC3E}">
        <p14:creationId xmlns:p14="http://schemas.microsoft.com/office/powerpoint/2010/main" val="1162115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PDIタイトルスライド">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D334BDE3-1BDA-5449-AAEA-FFC7816D86C5}"/>
              </a:ext>
            </a:extLst>
          </p:cNvPr>
          <p:cNvCxnSpPr/>
          <p:nvPr userDrawn="1"/>
        </p:nvCxnSpPr>
        <p:spPr>
          <a:xfrm>
            <a:off x="560896" y="2174840"/>
            <a:ext cx="9447265" cy="0"/>
          </a:xfrm>
          <a:prstGeom prst="line">
            <a:avLst/>
          </a:prstGeom>
          <a:ln w="19050">
            <a:solidFill>
              <a:srgbClr val="3E5BA9"/>
            </a:solidFill>
          </a:ln>
        </p:spPr>
        <p:style>
          <a:lnRef idx="1">
            <a:schemeClr val="accent1"/>
          </a:lnRef>
          <a:fillRef idx="0">
            <a:schemeClr val="accent1"/>
          </a:fillRef>
          <a:effectRef idx="0">
            <a:schemeClr val="accent1"/>
          </a:effectRef>
          <a:fontRef idx="minor">
            <a:schemeClr val="tx1"/>
          </a:fontRef>
        </p:style>
      </p:cxnSp>
      <p:sp>
        <p:nvSpPr>
          <p:cNvPr id="4" name="テキスト プレースホルダー 9">
            <a:extLst>
              <a:ext uri="{FF2B5EF4-FFF2-40B4-BE49-F238E27FC236}">
                <a16:creationId xmlns:a16="http://schemas.microsoft.com/office/drawing/2014/main" id="{138BA33C-B5E5-2544-82B0-66B373E3415E}"/>
              </a:ext>
            </a:extLst>
          </p:cNvPr>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BFC80B9A-1504-804F-9D52-E704EFC94F4A}"/>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スライド番号プレースホルダ 4">
            <a:extLst>
              <a:ext uri="{FF2B5EF4-FFF2-40B4-BE49-F238E27FC236}">
                <a16:creationId xmlns:a16="http://schemas.microsoft.com/office/drawing/2014/main" id="{81FE52EB-5CBE-8440-868F-8F3F714BF7E0}"/>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04634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S表紙_1">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671F78B-90E6-6846-B0EC-411BCCA58ED1}"/>
              </a:ext>
            </a:extLst>
          </p:cNvPr>
          <p:cNvPicPr>
            <a:picLocks noChangeAspect="1"/>
          </p:cNvPicPr>
          <p:nvPr userDrawn="1"/>
        </p:nvPicPr>
        <p:blipFill>
          <a:blip r:embed="rId2"/>
          <a:stretch>
            <a:fillRect/>
          </a:stretch>
        </p:blipFill>
        <p:spPr>
          <a:xfrm>
            <a:off x="564825" y="2660687"/>
            <a:ext cx="3884747" cy="731749"/>
          </a:xfrm>
          <a:prstGeom prst="rect">
            <a:avLst/>
          </a:prstGeom>
        </p:spPr>
      </p:pic>
      <p:pic>
        <p:nvPicPr>
          <p:cNvPr id="6" name="図 5">
            <a:extLst>
              <a:ext uri="{FF2B5EF4-FFF2-40B4-BE49-F238E27FC236}">
                <a16:creationId xmlns:a16="http://schemas.microsoft.com/office/drawing/2014/main" id="{14894DFB-FB2D-8A44-9857-8BFF925A3716}"/>
              </a:ext>
            </a:extLst>
          </p:cNvPr>
          <p:cNvPicPr>
            <a:picLocks noChangeAspect="1"/>
          </p:cNvPicPr>
          <p:nvPr userDrawn="1"/>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t="39316" r="27342"/>
          <a:stretch/>
        </p:blipFill>
        <p:spPr>
          <a:xfrm>
            <a:off x="5262498" y="0"/>
            <a:ext cx="6929502" cy="5150069"/>
          </a:xfrm>
          <a:prstGeom prst="rect">
            <a:avLst/>
          </a:prstGeom>
        </p:spPr>
      </p:pic>
      <p:sp>
        <p:nvSpPr>
          <p:cNvPr id="10" name="テキスト プレースホルダー 9">
            <a:extLst>
              <a:ext uri="{FF2B5EF4-FFF2-40B4-BE49-F238E27FC236}">
                <a16:creationId xmlns:a16="http://schemas.microsoft.com/office/drawing/2014/main" id="{C5C5653C-012B-8A42-AC31-BFE679D62F1A}"/>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11" name="テキスト プレースホルダー 9">
            <a:extLst>
              <a:ext uri="{FF2B5EF4-FFF2-40B4-BE49-F238E27FC236}">
                <a16:creationId xmlns:a16="http://schemas.microsoft.com/office/drawing/2014/main" id="{89E1AF19-4C4B-2E41-B2DF-FC96D456716F}"/>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テキスト プレースホルダー 9">
            <a:extLst>
              <a:ext uri="{FF2B5EF4-FFF2-40B4-BE49-F238E27FC236}">
                <a16:creationId xmlns:a16="http://schemas.microsoft.com/office/drawing/2014/main" id="{81B74757-4C1B-414F-A05B-1D031AD5997F}"/>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36283992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S表紙_2">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EFDB1C2-2250-EC4F-9DE8-24EB8B9D2725}"/>
              </a:ext>
            </a:extLst>
          </p:cNvPr>
          <p:cNvPicPr>
            <a:picLocks noChangeAspect="1"/>
          </p:cNvPicPr>
          <p:nvPr userDrawn="1"/>
        </p:nvPicPr>
        <p:blipFill>
          <a:blip r:embed="rId2"/>
          <a:stretch>
            <a:fillRect/>
          </a:stretch>
        </p:blipFill>
        <p:spPr>
          <a:xfrm>
            <a:off x="4153626" y="2656182"/>
            <a:ext cx="3884747" cy="731749"/>
          </a:xfrm>
          <a:prstGeom prst="rect">
            <a:avLst/>
          </a:prstGeom>
        </p:spPr>
      </p:pic>
      <p:sp>
        <p:nvSpPr>
          <p:cNvPr id="4" name="正方形/長方形 3">
            <a:extLst>
              <a:ext uri="{FF2B5EF4-FFF2-40B4-BE49-F238E27FC236}">
                <a16:creationId xmlns:a16="http://schemas.microsoft.com/office/drawing/2014/main" id="{EE949C5A-EBAD-FA40-A070-FFB3BC331DB8}"/>
              </a:ext>
            </a:extLst>
          </p:cNvPr>
          <p:cNvSpPr/>
          <p:nvPr userDrawn="1"/>
        </p:nvSpPr>
        <p:spPr>
          <a:xfrm>
            <a:off x="0" y="-1"/>
            <a:ext cx="12192000" cy="189188"/>
          </a:xfrm>
          <a:prstGeom prst="rect">
            <a:avLst/>
          </a:prstGeom>
          <a:solidFill>
            <a:srgbClr val="11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4" name="テキスト プレースホルダー 9">
            <a:extLst>
              <a:ext uri="{FF2B5EF4-FFF2-40B4-BE49-F238E27FC236}">
                <a16:creationId xmlns:a16="http://schemas.microsoft.com/office/drawing/2014/main" id="{44A8C4F2-931B-E94B-9674-1D894082FE3F}"/>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5" name="テキスト プレースホルダー 9">
            <a:extLst>
              <a:ext uri="{FF2B5EF4-FFF2-40B4-BE49-F238E27FC236}">
                <a16:creationId xmlns:a16="http://schemas.microsoft.com/office/drawing/2014/main" id="{3113A657-AD65-C845-9FB2-69FC2139363C}"/>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6" name="テキスト プレースホルダー 9">
            <a:extLst>
              <a:ext uri="{FF2B5EF4-FFF2-40B4-BE49-F238E27FC236}">
                <a16:creationId xmlns:a16="http://schemas.microsoft.com/office/drawing/2014/main" id="{60853FB7-8286-8F4A-A57E-CFC8D26B1BCD}"/>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888649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Sタイトルスライド">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9812FFD6-58A1-4D41-9784-C0210B4DB677}"/>
              </a:ext>
            </a:extLst>
          </p:cNvPr>
          <p:cNvCxnSpPr/>
          <p:nvPr userDrawn="1"/>
        </p:nvCxnSpPr>
        <p:spPr>
          <a:xfrm>
            <a:off x="560896" y="2174840"/>
            <a:ext cx="9447265" cy="0"/>
          </a:xfrm>
          <a:prstGeom prst="line">
            <a:avLst/>
          </a:prstGeom>
          <a:ln w="19050">
            <a:solidFill>
              <a:srgbClr val="113961"/>
            </a:solidFill>
          </a:ln>
        </p:spPr>
        <p:style>
          <a:lnRef idx="1">
            <a:schemeClr val="accent1"/>
          </a:lnRef>
          <a:fillRef idx="0">
            <a:schemeClr val="accent1"/>
          </a:fillRef>
          <a:effectRef idx="0">
            <a:schemeClr val="accent1"/>
          </a:effectRef>
          <a:fontRef idx="minor">
            <a:schemeClr val="tx1"/>
          </a:fontRef>
        </p:style>
      </p:cxnSp>
      <p:sp>
        <p:nvSpPr>
          <p:cNvPr id="4" name="テキスト プレースホルダー 9">
            <a:extLst>
              <a:ext uri="{FF2B5EF4-FFF2-40B4-BE49-F238E27FC236}">
                <a16:creationId xmlns:a16="http://schemas.microsoft.com/office/drawing/2014/main" id="{67704A8A-9CDC-8649-A349-8E0371A54C04}"/>
              </a:ext>
            </a:extLst>
          </p:cNvPr>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53D1E697-124B-A840-B154-7A8B6C19EDE2}"/>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スライド番号プレースホルダ 4">
            <a:extLst>
              <a:ext uri="{FF2B5EF4-FFF2-40B4-BE49-F238E27FC236}">
                <a16:creationId xmlns:a16="http://schemas.microsoft.com/office/drawing/2014/main" id="{188B44A5-C8A6-5D41-8956-FF1B8FEF396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82717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73A1F8E-1C9B-7344-BDDA-5220A4925C34}"/>
              </a:ext>
            </a:extLst>
          </p:cNvPr>
          <p:cNvSpPr txBox="1"/>
          <p:nvPr userDrawn="1"/>
        </p:nvSpPr>
        <p:spPr>
          <a:xfrm>
            <a:off x="126123" y="6154524"/>
            <a:ext cx="7020910" cy="466281"/>
          </a:xfrm>
          <a:prstGeom prst="rect">
            <a:avLst/>
          </a:prstGeom>
          <a:noFill/>
        </p:spPr>
        <p:txBody>
          <a:bodyPr wrap="square" rtlCol="0">
            <a:spAutoFit/>
          </a:bodyPr>
          <a:lstStyle/>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・記載の会社名および製品名・サービス名は、各社の商標または登録商標です。</a:t>
            </a:r>
            <a:endParaRPr kumimoji="1" lang="en-US" altLang="ja-JP" sz="9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900">
                <a:solidFill>
                  <a:schemeClr val="tx1">
                    <a:lumMod val="75000"/>
                    <a:lumOff val="25000"/>
                  </a:schemeClr>
                </a:solidFill>
                <a:latin typeface="Meiryo" panose="020B0604030504040204" pitchFamily="34" charset="-128"/>
                <a:ea typeface="Meiryo" panose="020B0604030504040204" pitchFamily="34" charset="-128"/>
              </a:rPr>
              <a:t>MOTEX </a:t>
            </a: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はエムオーテックス株式会社の略称です。</a:t>
            </a:r>
          </a:p>
        </p:txBody>
      </p:sp>
      <p:pic>
        <p:nvPicPr>
          <p:cNvPr id="11" name="図 10">
            <a:extLst>
              <a:ext uri="{FF2B5EF4-FFF2-40B4-BE49-F238E27FC236}">
                <a16:creationId xmlns:a16="http://schemas.microsoft.com/office/drawing/2014/main" id="{C30B8CCE-B5BE-304C-B99F-BF6B755380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49490" y="2433464"/>
            <a:ext cx="2693020" cy="904855"/>
          </a:xfrm>
          <a:prstGeom prst="rect">
            <a:avLst/>
          </a:prstGeom>
        </p:spPr>
      </p:pic>
      <p:sp>
        <p:nvSpPr>
          <p:cNvPr id="12" name="正方形/長方形 11">
            <a:extLst>
              <a:ext uri="{FF2B5EF4-FFF2-40B4-BE49-F238E27FC236}">
                <a16:creationId xmlns:a16="http://schemas.microsoft.com/office/drawing/2014/main" id="{8559A977-4F9B-F04E-A84F-0DBCCB26D292}"/>
              </a:ext>
            </a:extLst>
          </p:cNvPr>
          <p:cNvSpPr/>
          <p:nvPr userDrawn="1"/>
        </p:nvSpPr>
        <p:spPr>
          <a:xfrm>
            <a:off x="1841204" y="3640006"/>
            <a:ext cx="8509592" cy="215450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AutoShape 78">
            <a:extLst>
              <a:ext uri="{FF2B5EF4-FFF2-40B4-BE49-F238E27FC236}">
                <a16:creationId xmlns:a16="http://schemas.microsoft.com/office/drawing/2014/main" id="{35A600BE-CC20-2E4E-8E92-6DF221467313}"/>
              </a:ext>
            </a:extLst>
          </p:cNvPr>
          <p:cNvSpPr>
            <a:spLocks noChangeArrowheads="1"/>
          </p:cNvSpPr>
          <p:nvPr userDrawn="1"/>
        </p:nvSpPr>
        <p:spPr bwMode="auto">
          <a:xfrm>
            <a:off x="2132681" y="3769829"/>
            <a:ext cx="3132993"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製品に関するお問い合わせ</a:t>
            </a:r>
            <a:endParaRPr lang="en-US" altLang="ja-JP" sz="1200" b="1">
              <a:solidFill>
                <a:schemeClr val="tx1">
                  <a:lumMod val="75000"/>
                  <a:lumOff val="25000"/>
                </a:schemeClr>
              </a:solidFill>
              <a:latin typeface="メイリオ" panose="020B0604030504040204" pitchFamily="50" charset="-128"/>
            </a:endParaRPr>
          </a:p>
        </p:txBody>
      </p:sp>
      <p:graphicFrame>
        <p:nvGraphicFramePr>
          <p:cNvPr id="14" name="表 13">
            <a:extLst>
              <a:ext uri="{FF2B5EF4-FFF2-40B4-BE49-F238E27FC236}">
                <a16:creationId xmlns:a16="http://schemas.microsoft.com/office/drawing/2014/main" id="{D328A163-FF65-BB46-90AE-8DA958675D85}"/>
              </a:ext>
            </a:extLst>
          </p:cNvPr>
          <p:cNvGraphicFramePr>
            <a:graphicFrameLocks noGrp="1"/>
          </p:cNvGraphicFramePr>
          <p:nvPr userDrawn="1">
            <p:extLst>
              <p:ext uri="{D42A27DB-BD31-4B8C-83A1-F6EECF244321}">
                <p14:modId xmlns:p14="http://schemas.microsoft.com/office/powerpoint/2010/main" val="62222000"/>
              </p:ext>
            </p:extLst>
          </p:nvPr>
        </p:nvGraphicFramePr>
        <p:xfrm>
          <a:off x="2124802" y="4124462"/>
          <a:ext cx="2741482" cy="1554480"/>
        </p:xfrm>
        <a:graphic>
          <a:graphicData uri="http://schemas.openxmlformats.org/drawingml/2006/table">
            <a:tbl>
              <a:tblPr firstRow="1" bandRow="1">
                <a:tableStyleId>{5940675A-B579-460E-94D1-54222C63F5DA}</a:tableStyleId>
              </a:tblPr>
              <a:tblGrid>
                <a:gridCol w="1066647">
                  <a:extLst>
                    <a:ext uri="{9D8B030D-6E8A-4147-A177-3AD203B41FA5}">
                      <a16:colId xmlns:a16="http://schemas.microsoft.com/office/drawing/2014/main" val="1082877658"/>
                    </a:ext>
                  </a:extLst>
                </a:gridCol>
                <a:gridCol w="1674835">
                  <a:extLst>
                    <a:ext uri="{9D8B030D-6E8A-4147-A177-3AD203B41FA5}">
                      <a16:colId xmlns:a16="http://schemas.microsoft.com/office/drawing/2014/main" val="3762983370"/>
                    </a:ext>
                  </a:extLst>
                </a:gridCol>
              </a:tblGrid>
              <a:tr h="137160">
                <a:tc>
                  <a:txBody>
                    <a:bodyPr/>
                    <a:lstStyle/>
                    <a:p>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営業本部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375132"/>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大阪本社</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06-6308-8980</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東京本部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03-5460-0775</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名古屋支店</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052-253-7346</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九州営業所</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092-419-2390</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9528522"/>
                  </a:ext>
                </a:extLst>
              </a:tr>
              <a:tr h="137160">
                <a:tc>
                  <a:txBody>
                    <a:bodyPr/>
                    <a:lstStyle/>
                    <a:p>
                      <a:pPr algn="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3"/>
                        </a:rPr>
                        <a:t>sales@motex.co.jp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3501713"/>
                  </a:ext>
                </a:extLst>
              </a:tr>
            </a:tbl>
          </a:graphicData>
        </a:graphic>
      </p:graphicFrame>
      <p:graphicFrame>
        <p:nvGraphicFramePr>
          <p:cNvPr id="15" name="表 13">
            <a:extLst>
              <a:ext uri="{FF2B5EF4-FFF2-40B4-BE49-F238E27FC236}">
                <a16:creationId xmlns:a16="http://schemas.microsoft.com/office/drawing/2014/main" id="{BD31F1FD-9E81-9245-897A-B660C1AD6B30}"/>
              </a:ext>
            </a:extLst>
          </p:cNvPr>
          <p:cNvGraphicFramePr>
            <a:graphicFrameLocks noGrp="1"/>
          </p:cNvGraphicFramePr>
          <p:nvPr userDrawn="1">
            <p:extLst>
              <p:ext uri="{D42A27DB-BD31-4B8C-83A1-F6EECF244321}">
                <p14:modId xmlns:p14="http://schemas.microsoft.com/office/powerpoint/2010/main" val="3587183095"/>
              </p:ext>
            </p:extLst>
          </p:nvPr>
        </p:nvGraphicFramePr>
        <p:xfrm>
          <a:off x="4929350" y="4133818"/>
          <a:ext cx="5213131" cy="777240"/>
        </p:xfrm>
        <a:graphic>
          <a:graphicData uri="http://schemas.openxmlformats.org/drawingml/2006/table">
            <a:tbl>
              <a:tblPr firstRow="1" bandRow="1">
                <a:tableStyleId>{5940675A-B579-460E-94D1-54222C63F5DA}</a:tableStyleId>
              </a:tblPr>
              <a:tblGrid>
                <a:gridCol w="1587062">
                  <a:extLst>
                    <a:ext uri="{9D8B030D-6E8A-4147-A177-3AD203B41FA5}">
                      <a16:colId xmlns:a16="http://schemas.microsoft.com/office/drawing/2014/main" val="1082877658"/>
                    </a:ext>
                  </a:extLst>
                </a:gridCol>
                <a:gridCol w="3626069">
                  <a:extLst>
                    <a:ext uri="{9D8B030D-6E8A-4147-A177-3AD203B41FA5}">
                      <a16:colId xmlns:a16="http://schemas.microsoft.com/office/drawing/2014/main" val="3762983370"/>
                    </a:ext>
                  </a:extLst>
                </a:gridCol>
              </a:tblGrid>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サポートセンター</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0120-968995</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（携帯・</a:t>
                      </a:r>
                      <a:r>
                        <a:rPr kumimoji="1" lang="en" altLang="ja-JP" sz="1000">
                          <a:solidFill>
                            <a:schemeClr val="tx1">
                              <a:lumMod val="75000"/>
                              <a:lumOff val="25000"/>
                            </a:schemeClr>
                          </a:solidFill>
                          <a:latin typeface="Meiryo" panose="020B0604030504040204" pitchFamily="34" charset="-128"/>
                          <a:ea typeface="Meiryo" panose="020B0604030504040204" pitchFamily="34" charset="-128"/>
                        </a:rPr>
                        <a:t>PHS</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からは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06-6308-8981</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　お電話受付時間</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9:30</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12:00/13:00〜17:30</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（平日、祝祭日除く）</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24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お問い合わせ</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4"/>
                        </a:rPr>
                        <a:t>support@motex.co.jp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bl>
          </a:graphicData>
        </a:graphic>
      </p:graphicFrame>
      <p:sp>
        <p:nvSpPr>
          <p:cNvPr id="16" name="AutoShape 78">
            <a:extLst>
              <a:ext uri="{FF2B5EF4-FFF2-40B4-BE49-F238E27FC236}">
                <a16:creationId xmlns:a16="http://schemas.microsoft.com/office/drawing/2014/main" id="{1EE58FEB-2635-C946-B523-C8E9FF9A8A2C}"/>
              </a:ext>
            </a:extLst>
          </p:cNvPr>
          <p:cNvSpPr>
            <a:spLocks noChangeArrowheads="1"/>
          </p:cNvSpPr>
          <p:nvPr userDrawn="1"/>
        </p:nvSpPr>
        <p:spPr bwMode="auto">
          <a:xfrm>
            <a:off x="4907141" y="3779185"/>
            <a:ext cx="4236855"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ご導入後の製品利用に関するお問い合わせ</a:t>
            </a:r>
            <a:endParaRPr lang="en-US" altLang="ja-JP" sz="1200" b="1">
              <a:solidFill>
                <a:schemeClr val="tx1">
                  <a:lumMod val="75000"/>
                  <a:lumOff val="25000"/>
                </a:schemeClr>
              </a:solidFill>
              <a:latin typeface="メイリオ" panose="020B0604030504040204" pitchFamily="50" charset="-128"/>
            </a:endParaRPr>
          </a:p>
        </p:txBody>
      </p:sp>
    </p:spTree>
    <p:extLst>
      <p:ext uri="{BB962C8B-B14F-4D97-AF65-F5344CB8AC3E}">
        <p14:creationId xmlns:p14="http://schemas.microsoft.com/office/powerpoint/2010/main" val="1486552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ユーザー設定レイアウト">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F65A6C0-789B-7448-81DE-47BA54A54F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49490" y="2433464"/>
            <a:ext cx="2693020" cy="904855"/>
          </a:xfrm>
          <a:prstGeom prst="rect">
            <a:avLst/>
          </a:prstGeom>
        </p:spPr>
      </p:pic>
      <p:sp>
        <p:nvSpPr>
          <p:cNvPr id="3" name="テキスト ボックス 2">
            <a:extLst>
              <a:ext uri="{FF2B5EF4-FFF2-40B4-BE49-F238E27FC236}">
                <a16:creationId xmlns:a16="http://schemas.microsoft.com/office/drawing/2014/main" id="{373A1F8E-1C9B-7344-BDDA-5220A4925C34}"/>
              </a:ext>
            </a:extLst>
          </p:cNvPr>
          <p:cNvSpPr txBox="1"/>
          <p:nvPr userDrawn="1"/>
        </p:nvSpPr>
        <p:spPr>
          <a:xfrm>
            <a:off x="126123" y="6154524"/>
            <a:ext cx="7020910" cy="466281"/>
          </a:xfrm>
          <a:prstGeom prst="rect">
            <a:avLst/>
          </a:prstGeom>
          <a:noFill/>
        </p:spPr>
        <p:txBody>
          <a:bodyPr wrap="square" rtlCol="0">
            <a:spAutoFit/>
          </a:bodyPr>
          <a:lstStyle/>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・記載の会社名および製品名・サービス名は、各社の商標または登録商標です。</a:t>
            </a:r>
            <a:endParaRPr kumimoji="1" lang="en-US" altLang="ja-JP" sz="9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900">
                <a:solidFill>
                  <a:schemeClr val="tx1">
                    <a:lumMod val="75000"/>
                    <a:lumOff val="25000"/>
                  </a:schemeClr>
                </a:solidFill>
                <a:latin typeface="Meiryo" panose="020B0604030504040204" pitchFamily="34" charset="-128"/>
                <a:ea typeface="Meiryo" panose="020B0604030504040204" pitchFamily="34" charset="-128"/>
              </a:rPr>
              <a:t>MOTEX </a:t>
            </a: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はエムオーテックス株式会社の略称です。</a:t>
            </a:r>
          </a:p>
        </p:txBody>
      </p:sp>
      <p:sp>
        <p:nvSpPr>
          <p:cNvPr id="6" name="正方形/長方形 5">
            <a:extLst>
              <a:ext uri="{FF2B5EF4-FFF2-40B4-BE49-F238E27FC236}">
                <a16:creationId xmlns:a16="http://schemas.microsoft.com/office/drawing/2014/main" id="{136B9CAE-61D0-D54D-A51F-01C7F21DFF0D}"/>
              </a:ext>
            </a:extLst>
          </p:cNvPr>
          <p:cNvSpPr/>
          <p:nvPr userDrawn="1"/>
        </p:nvSpPr>
        <p:spPr>
          <a:xfrm>
            <a:off x="1841204" y="3640006"/>
            <a:ext cx="8509592" cy="152071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AutoShape 78">
            <a:extLst>
              <a:ext uri="{FF2B5EF4-FFF2-40B4-BE49-F238E27FC236}">
                <a16:creationId xmlns:a16="http://schemas.microsoft.com/office/drawing/2014/main" id="{398E8761-AEA7-6940-8968-E5D3C165285E}"/>
              </a:ext>
            </a:extLst>
          </p:cNvPr>
          <p:cNvSpPr>
            <a:spLocks noChangeArrowheads="1"/>
          </p:cNvSpPr>
          <p:nvPr userDrawn="1"/>
        </p:nvSpPr>
        <p:spPr bwMode="auto">
          <a:xfrm>
            <a:off x="2132681" y="3769829"/>
            <a:ext cx="3132993"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本資料に関するお問い合わせ</a:t>
            </a:r>
            <a:endParaRPr lang="en-US" altLang="ja-JP" sz="1200" b="1">
              <a:solidFill>
                <a:schemeClr val="tx1">
                  <a:lumMod val="75000"/>
                  <a:lumOff val="25000"/>
                </a:schemeClr>
              </a:solidFill>
              <a:latin typeface="メイリオ" panose="020B0604030504040204" pitchFamily="50" charset="-128"/>
            </a:endParaRPr>
          </a:p>
        </p:txBody>
      </p:sp>
      <p:graphicFrame>
        <p:nvGraphicFramePr>
          <p:cNvPr id="8" name="表 13">
            <a:extLst>
              <a:ext uri="{FF2B5EF4-FFF2-40B4-BE49-F238E27FC236}">
                <a16:creationId xmlns:a16="http://schemas.microsoft.com/office/drawing/2014/main" id="{ECC98DC4-ADEE-854E-BB5D-E1EE97A7A929}"/>
              </a:ext>
            </a:extLst>
          </p:cNvPr>
          <p:cNvGraphicFramePr>
            <a:graphicFrameLocks noGrp="1"/>
          </p:cNvGraphicFramePr>
          <p:nvPr userDrawn="1">
            <p:extLst>
              <p:ext uri="{D42A27DB-BD31-4B8C-83A1-F6EECF244321}">
                <p14:modId xmlns:p14="http://schemas.microsoft.com/office/powerpoint/2010/main" val="1740982899"/>
              </p:ext>
            </p:extLst>
          </p:nvPr>
        </p:nvGraphicFramePr>
        <p:xfrm>
          <a:off x="2124802" y="4124462"/>
          <a:ext cx="2741482" cy="777240"/>
        </p:xfrm>
        <a:graphic>
          <a:graphicData uri="http://schemas.openxmlformats.org/drawingml/2006/table">
            <a:tbl>
              <a:tblPr firstRow="1" bandRow="1">
                <a:tableStyleId>{5940675A-B579-460E-94D1-54222C63F5DA}</a:tableStyleId>
              </a:tblPr>
              <a:tblGrid>
                <a:gridCol w="1066647">
                  <a:extLst>
                    <a:ext uri="{9D8B030D-6E8A-4147-A177-3AD203B41FA5}">
                      <a16:colId xmlns:a16="http://schemas.microsoft.com/office/drawing/2014/main" val="1082877658"/>
                    </a:ext>
                  </a:extLst>
                </a:gridCol>
                <a:gridCol w="1674835">
                  <a:extLst>
                    <a:ext uri="{9D8B030D-6E8A-4147-A177-3AD203B41FA5}">
                      <a16:colId xmlns:a16="http://schemas.microsoft.com/office/drawing/2014/main" val="3762983370"/>
                    </a:ext>
                  </a:extLst>
                </a:gridCol>
              </a:tblGrid>
              <a:tr h="137160">
                <a:tc gridSpan="2">
                  <a:txBody>
                    <a:bodyPr/>
                    <a:lstStyle/>
                    <a:p>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マーケティング本部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375132"/>
                  </a:ext>
                </a:extLst>
              </a:tr>
              <a:tr h="137160">
                <a:tc gridSpan="2">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　</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プロダクトマーケティング部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137160">
                <a:tc>
                  <a:txBody>
                    <a:bodyPr/>
                    <a:lstStyle/>
                    <a:p>
                      <a:pPr algn="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hlinkClick r:id="rId3"/>
                        </a:rPr>
                        <a:t>product@motex.co.jp</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bl>
          </a:graphicData>
        </a:graphic>
      </p:graphicFrame>
      <p:graphicFrame>
        <p:nvGraphicFramePr>
          <p:cNvPr id="9" name="表 13">
            <a:extLst>
              <a:ext uri="{FF2B5EF4-FFF2-40B4-BE49-F238E27FC236}">
                <a16:creationId xmlns:a16="http://schemas.microsoft.com/office/drawing/2014/main" id="{BA0107EA-8999-C64F-9262-9B571C56525D}"/>
              </a:ext>
            </a:extLst>
          </p:cNvPr>
          <p:cNvGraphicFramePr>
            <a:graphicFrameLocks noGrp="1"/>
          </p:cNvGraphicFramePr>
          <p:nvPr userDrawn="1">
            <p:extLst>
              <p:ext uri="{D42A27DB-BD31-4B8C-83A1-F6EECF244321}">
                <p14:modId xmlns:p14="http://schemas.microsoft.com/office/powerpoint/2010/main" val="3503992035"/>
              </p:ext>
            </p:extLst>
          </p:nvPr>
        </p:nvGraphicFramePr>
        <p:xfrm>
          <a:off x="4929350" y="4133818"/>
          <a:ext cx="5213131" cy="777240"/>
        </p:xfrm>
        <a:graphic>
          <a:graphicData uri="http://schemas.openxmlformats.org/drawingml/2006/table">
            <a:tbl>
              <a:tblPr firstRow="1" bandRow="1">
                <a:tableStyleId>{5940675A-B579-460E-94D1-54222C63F5DA}</a:tableStyleId>
              </a:tblPr>
              <a:tblGrid>
                <a:gridCol w="1587062">
                  <a:extLst>
                    <a:ext uri="{9D8B030D-6E8A-4147-A177-3AD203B41FA5}">
                      <a16:colId xmlns:a16="http://schemas.microsoft.com/office/drawing/2014/main" val="1082877658"/>
                    </a:ext>
                  </a:extLst>
                </a:gridCol>
                <a:gridCol w="3626069">
                  <a:extLst>
                    <a:ext uri="{9D8B030D-6E8A-4147-A177-3AD203B41FA5}">
                      <a16:colId xmlns:a16="http://schemas.microsoft.com/office/drawing/2014/main" val="3762983370"/>
                    </a:ext>
                  </a:extLst>
                </a:gridCol>
              </a:tblGrid>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サポートセンター</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0120-968995</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（携帯・</a:t>
                      </a:r>
                      <a:r>
                        <a:rPr kumimoji="1" lang="en" altLang="ja-JP" sz="1000">
                          <a:solidFill>
                            <a:schemeClr val="tx1">
                              <a:lumMod val="75000"/>
                              <a:lumOff val="25000"/>
                            </a:schemeClr>
                          </a:solidFill>
                          <a:latin typeface="Meiryo" panose="020B0604030504040204" pitchFamily="34" charset="-128"/>
                          <a:ea typeface="Meiryo" panose="020B0604030504040204" pitchFamily="34" charset="-128"/>
                        </a:rPr>
                        <a:t>PHS</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からは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06-6308-8981</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　お電話受付時間</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9:30</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12:00/13:00〜17:30</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（平日、祝祭日除く）</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24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お問い合わせ</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4"/>
                        </a:rPr>
                        <a:t>support@motex.co.jp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bl>
          </a:graphicData>
        </a:graphic>
      </p:graphicFrame>
      <p:sp>
        <p:nvSpPr>
          <p:cNvPr id="10" name="AutoShape 78">
            <a:extLst>
              <a:ext uri="{FF2B5EF4-FFF2-40B4-BE49-F238E27FC236}">
                <a16:creationId xmlns:a16="http://schemas.microsoft.com/office/drawing/2014/main" id="{82630660-5C6C-B34B-9D16-D0103DFC11D8}"/>
              </a:ext>
            </a:extLst>
          </p:cNvPr>
          <p:cNvSpPr>
            <a:spLocks noChangeArrowheads="1"/>
          </p:cNvSpPr>
          <p:nvPr userDrawn="1"/>
        </p:nvSpPr>
        <p:spPr bwMode="auto">
          <a:xfrm>
            <a:off x="4907141" y="3779185"/>
            <a:ext cx="4236855"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ご導入後の製品利用に関するお問い合わせ</a:t>
            </a:r>
            <a:endParaRPr lang="en-US" altLang="ja-JP" sz="1200" b="1">
              <a:solidFill>
                <a:schemeClr val="tx1">
                  <a:lumMod val="75000"/>
                  <a:lumOff val="25000"/>
                </a:schemeClr>
              </a:solidFill>
              <a:latin typeface="メイリオ" panose="020B0604030504040204" pitchFamily="50" charset="-128"/>
            </a:endParaRPr>
          </a:p>
        </p:txBody>
      </p:sp>
    </p:spTree>
    <p:extLst>
      <p:ext uri="{BB962C8B-B14F-4D97-AF65-F5344CB8AC3E}">
        <p14:creationId xmlns:p14="http://schemas.microsoft.com/office/powerpoint/2010/main" val="1138934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MOCON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AF1E4FB9-AD86-FE41-AFA4-FFF89229A09A}"/>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2908261-20C0-C84D-B3D9-8A56DCBB5AEF}"/>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5">
            <a:extLst>
              <a:ext uri="{FF2B5EF4-FFF2-40B4-BE49-F238E27FC236}">
                <a16:creationId xmlns:a16="http://schemas.microsoft.com/office/drawing/2014/main" id="{3F3F7852-D51A-F142-8A2D-EDB574B4AE03}"/>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39170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MOCON_2">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E6D75B93-4FB0-A946-ACB8-7AA1BFC3C4EE}"/>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130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B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CFF53E31-7472-8942-AD1A-D20A950AAA16}"/>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9B2A2278-FC11-2545-9394-263FA94491AC}"/>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29677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B_2">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253C0BA7-0C58-A842-B2BD-E76F534F9A5B}"/>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16125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_1">
    <p:spTree>
      <p:nvGrpSpPr>
        <p:cNvPr id="1" name=""/>
        <p:cNvGrpSpPr/>
        <p:nvPr/>
      </p:nvGrpSpPr>
      <p:grpSpPr>
        <a:xfrm>
          <a:off x="0" y="0"/>
          <a:ext cx="0" cy="0"/>
          <a:chOff x="0" y="0"/>
          <a:chExt cx="0" cy="0"/>
        </a:xfrm>
      </p:grpSpPr>
      <p:sp>
        <p:nvSpPr>
          <p:cNvPr id="3" name="テキスト プレースホルダー 9">
            <a:extLst>
              <a:ext uri="{FF2B5EF4-FFF2-40B4-BE49-F238E27FC236}">
                <a16:creationId xmlns:a16="http://schemas.microsoft.com/office/drawing/2014/main" id="{23E6D2FF-F5B7-6944-94ED-46AA6BA6378E}"/>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4" name="正方形/長方形 3">
            <a:extLst>
              <a:ext uri="{FF2B5EF4-FFF2-40B4-BE49-F238E27FC236}">
                <a16:creationId xmlns:a16="http://schemas.microsoft.com/office/drawing/2014/main" id="{57FFBBA1-195E-004E-B3A4-82887D286C0B}"/>
              </a:ext>
            </a:extLst>
          </p:cNvPr>
          <p:cNvSpPr/>
          <p:nvPr userDrawn="1"/>
        </p:nvSpPr>
        <p:spPr>
          <a:xfrm>
            <a:off x="336338" y="182268"/>
            <a:ext cx="45719" cy="402725"/>
          </a:xfrm>
          <a:prstGeom prst="rect">
            <a:avLst/>
          </a:prstGeom>
          <a:solidFill>
            <a:srgbClr val="0A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9">
            <a:extLst>
              <a:ext uri="{FF2B5EF4-FFF2-40B4-BE49-F238E27FC236}">
                <a16:creationId xmlns:a16="http://schemas.microsoft.com/office/drawing/2014/main" id="{0EADCC57-4DD7-9B41-984B-D919095EB41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5">
            <a:extLst>
              <a:ext uri="{FF2B5EF4-FFF2-40B4-BE49-F238E27FC236}">
                <a16:creationId xmlns:a16="http://schemas.microsoft.com/office/drawing/2014/main" id="{47D31E48-F113-1B42-9058-0DF80B72073B}"/>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7" name="スライド番号プレースホルダ 4">
            <a:extLst>
              <a:ext uri="{FF2B5EF4-FFF2-40B4-BE49-F238E27FC236}">
                <a16:creationId xmlns:a16="http://schemas.microsoft.com/office/drawing/2014/main" id="{F7D668B3-0477-7745-819C-4D16BAA601F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7738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93FF6D9-DFAD-9445-ACDE-009B203F6397}"/>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 MOTEX Inc.</a:t>
            </a:r>
          </a:p>
        </p:txBody>
      </p:sp>
    </p:spTree>
    <p:extLst>
      <p:ext uri="{BB962C8B-B14F-4D97-AF65-F5344CB8AC3E}">
        <p14:creationId xmlns:p14="http://schemas.microsoft.com/office/powerpoint/2010/main" val="3616587049"/>
      </p:ext>
    </p:extLst>
  </p:cSld>
  <p:clrMap bg1="lt1" tx1="dk1" bg2="lt2" tx2="dk2" accent1="accent1" accent2="accent2" accent3="accent3" accent4="accent4" accent5="accent5" accent6="accent6" hlink="hlink" folHlink="folHlink"/>
  <p:sldLayoutIdLst>
    <p:sldLayoutId id="2147483666" r:id="rId1"/>
    <p:sldLayoutId id="2147483733" r:id="rId2"/>
    <p:sldLayoutId id="2147483726" r:id="rId3"/>
    <p:sldLayoutId id="2147483734" r:id="rId4"/>
    <p:sldLayoutId id="2147483727" r:id="rId5"/>
    <p:sldLayoutId id="2147483735" r:id="rId6"/>
    <p:sldLayoutId id="2147483728" r:id="rId7"/>
    <p:sldLayoutId id="2147483736" r:id="rId8"/>
    <p:sldLayoutId id="2147483748" r:id="rId9"/>
    <p:sldLayoutId id="2147483749" r:id="rId10"/>
    <p:sldLayoutId id="2147483745" r:id="rId11"/>
    <p:sldLayoutId id="2147483746" r:id="rId12"/>
    <p:sldLayoutId id="2147483737" r:id="rId13"/>
    <p:sldLayoutId id="2147483665" r:id="rId14"/>
    <p:sldLayoutId id="2147483667" r:id="rId15"/>
    <p:sldLayoutId id="2147483782" r:id="rId16"/>
    <p:sldLayoutId id="2147483776" r:id="rId17"/>
    <p:sldLayoutId id="2147483777" r:id="rId18"/>
    <p:sldLayoutId id="2147483778" r:id="rId19"/>
    <p:sldLayoutId id="2147483779" r:id="rId20"/>
    <p:sldLayoutId id="2147483780" r:id="rId21"/>
    <p:sldLayoutId id="2147483781" r:id="rId2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0C37B00-F74E-DA40-BF3F-6AB647E421A4}"/>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 MOTEX Inc.</a:t>
            </a:r>
          </a:p>
        </p:txBody>
      </p:sp>
    </p:spTree>
    <p:extLst>
      <p:ext uri="{BB962C8B-B14F-4D97-AF65-F5344CB8AC3E}">
        <p14:creationId xmlns:p14="http://schemas.microsoft.com/office/powerpoint/2010/main" val="4216624915"/>
      </p:ext>
    </p:extLst>
  </p:cSld>
  <p:clrMap bg1="lt1" tx1="dk1" bg2="lt2" tx2="dk2" accent1="accent1" accent2="accent2" accent3="accent3" accent4="accent4" accent5="accent5" accent6="accent6" hlink="hlink" folHlink="folHlink"/>
  <p:sldLayoutIdLst>
    <p:sldLayoutId id="2147483741" r:id="rId1"/>
    <p:sldLayoutId id="2147483662" r:id="rId2"/>
    <p:sldLayoutId id="2147483722" r:id="rId3"/>
    <p:sldLayoutId id="2147483738" r:id="rId4"/>
    <p:sldLayoutId id="2147483740" r:id="rId5"/>
    <p:sldLayoutId id="2147483715" r:id="rId6"/>
    <p:sldLayoutId id="2147483720" r:id="rId7"/>
    <p:sldLayoutId id="2147483723" r:id="rId8"/>
    <p:sldLayoutId id="2147483721" r:id="rId9"/>
    <p:sldLayoutId id="2147483714" r:id="rId10"/>
    <p:sldLayoutId id="2147483724" r:id="rId11"/>
    <p:sldLayoutId id="2147483716" r:id="rId12"/>
    <p:sldLayoutId id="2147483773" r:id="rId13"/>
    <p:sldLayoutId id="2147483774" r:id="rId14"/>
    <p:sldLayoutId id="2147483775" r:id="rId15"/>
    <p:sldLayoutId id="2147483682" r:id="rId16"/>
    <p:sldLayoutId id="2147483725" r:id="rId17"/>
    <p:sldLayoutId id="2147483696" r:id="rId18"/>
    <p:sldLayoutId id="2147483678" r:id="rId19"/>
    <p:sldLayoutId id="2147483729" r:id="rId20"/>
    <p:sldLayoutId id="2147483747" r:id="rId21"/>
    <p:sldLayoutId id="2147483742" r:id="rId22"/>
    <p:sldLayoutId id="2147483743" r:id="rId23"/>
    <p:sldLayoutId id="2147483744" r:id="rId24"/>
    <p:sldLayoutId id="2147483676" r:id="rId25"/>
    <p:sldLayoutId id="2147483761" r:id="rId2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0.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emf"/><Relationship Id="rId7"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14.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30.sv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9.png"/><Relationship Id="rId5" Type="http://schemas.openxmlformats.org/officeDocument/2006/relationships/hyperlink" Target="https://www.deepinstinct.com/ja" TargetMode="External"/><Relationship Id="rId4" Type="http://schemas.openxmlformats.org/officeDocument/2006/relationships/image" Target="../media/image63.jpeg"/></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17" Type="http://schemas.microsoft.com/office/2007/relationships/hdphoto" Target="../media/hdphoto3.wdp"/><Relationship Id="rId2" Type="http://schemas.openxmlformats.org/officeDocument/2006/relationships/notesSlide" Target="../notesSlides/notesSlide10.xml"/><Relationship Id="rId16" Type="http://schemas.openxmlformats.org/officeDocument/2006/relationships/image" Target="../media/image77.png"/><Relationship Id="rId1" Type="http://schemas.openxmlformats.org/officeDocument/2006/relationships/slideLayout" Target="../slideLayouts/slideLayout20.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 Id="rId14" Type="http://schemas.openxmlformats.org/officeDocument/2006/relationships/image" Target="../media/image75.png"/></Relationships>
</file>

<file path=ppt/slides/_rels/slide21.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8.svg"/><Relationship Id="rId18" Type="http://schemas.openxmlformats.org/officeDocument/2006/relationships/image" Target="../media/image93.png"/><Relationship Id="rId3" Type="http://schemas.openxmlformats.org/officeDocument/2006/relationships/image" Target="../media/image79.svg"/><Relationship Id="rId21" Type="http://schemas.openxmlformats.org/officeDocument/2006/relationships/image" Target="../media/image37.emf"/><Relationship Id="rId7" Type="http://schemas.openxmlformats.org/officeDocument/2006/relationships/image" Target="../media/image83.svg"/><Relationship Id="rId12" Type="http://schemas.openxmlformats.org/officeDocument/2006/relationships/image" Target="../media/image87.png"/><Relationship Id="rId17" Type="http://schemas.openxmlformats.org/officeDocument/2006/relationships/image" Target="../media/image92.svg"/><Relationship Id="rId2" Type="http://schemas.openxmlformats.org/officeDocument/2006/relationships/image" Target="../media/image78.png"/><Relationship Id="rId16" Type="http://schemas.openxmlformats.org/officeDocument/2006/relationships/image" Target="../media/image91.png"/><Relationship Id="rId20" Type="http://schemas.openxmlformats.org/officeDocument/2006/relationships/image" Target="../media/image95.png"/><Relationship Id="rId1" Type="http://schemas.openxmlformats.org/officeDocument/2006/relationships/slideLayout" Target="../slideLayouts/slideLayout19.xml"/><Relationship Id="rId6" Type="http://schemas.openxmlformats.org/officeDocument/2006/relationships/image" Target="../media/image82.png"/><Relationship Id="rId11" Type="http://schemas.openxmlformats.org/officeDocument/2006/relationships/image" Target="../media/image86.png"/><Relationship Id="rId24" Type="http://schemas.openxmlformats.org/officeDocument/2006/relationships/image" Target="../media/image98.svg"/><Relationship Id="rId5" Type="http://schemas.openxmlformats.org/officeDocument/2006/relationships/image" Target="../media/image81.svg"/><Relationship Id="rId15" Type="http://schemas.openxmlformats.org/officeDocument/2006/relationships/image" Target="../media/image90.svg"/><Relationship Id="rId23" Type="http://schemas.openxmlformats.org/officeDocument/2006/relationships/image" Target="../media/image97.png"/><Relationship Id="rId10" Type="http://schemas.openxmlformats.org/officeDocument/2006/relationships/image" Target="../media/image85.png"/><Relationship Id="rId19" Type="http://schemas.openxmlformats.org/officeDocument/2006/relationships/image" Target="../media/image94.svg"/><Relationship Id="rId4" Type="http://schemas.openxmlformats.org/officeDocument/2006/relationships/image" Target="../media/image80.png"/><Relationship Id="rId9" Type="http://schemas.openxmlformats.org/officeDocument/2006/relationships/image" Target="../media/image74.png"/><Relationship Id="rId14" Type="http://schemas.openxmlformats.org/officeDocument/2006/relationships/image" Target="../media/image89.png"/><Relationship Id="rId22" Type="http://schemas.openxmlformats.org/officeDocument/2006/relationships/image" Target="../media/image96.png"/></Relationships>
</file>

<file path=ppt/slides/_rels/slide22.xml.rels><?xml version="1.0" encoding="UTF-8" standalone="yes"?>
<Relationships xmlns="http://schemas.openxmlformats.org/package/2006/relationships"><Relationship Id="rId2" Type="http://schemas.openxmlformats.org/officeDocument/2006/relationships/hyperlink" Target="https://www.splunk.com/en_us/blog/security/gone-in-52-seconds-and-42-minutes-a-comparative-analysis-of-ransomware-encryption-speed.html" TargetMode="Externa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64.png"/><Relationship Id="rId3" Type="http://schemas.openxmlformats.org/officeDocument/2006/relationships/image" Target="../media/image70.png"/><Relationship Id="rId7" Type="http://schemas.openxmlformats.org/officeDocument/2006/relationships/image" Target="../media/image67.png"/><Relationship Id="rId12"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66.png"/><Relationship Id="rId11" Type="http://schemas.openxmlformats.org/officeDocument/2006/relationships/image" Target="../media/image74.png"/><Relationship Id="rId5" Type="http://schemas.openxmlformats.org/officeDocument/2006/relationships/image" Target="../media/image99.png"/><Relationship Id="rId15" Type="http://schemas.openxmlformats.org/officeDocument/2006/relationships/image" Target="../media/image76.png"/><Relationship Id="rId10" Type="http://schemas.openxmlformats.org/officeDocument/2006/relationships/image" Target="../media/image72.png"/><Relationship Id="rId4" Type="http://schemas.openxmlformats.org/officeDocument/2006/relationships/image" Target="../media/image71.svg"/><Relationship Id="rId9" Type="http://schemas.openxmlformats.org/officeDocument/2006/relationships/image" Target="../media/image69.png"/><Relationship Id="rId14" Type="http://schemas.openxmlformats.org/officeDocument/2006/relationships/image" Target="../media/image65.svg"/></Relationships>
</file>

<file path=ppt/slides/_rels/slide24.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slideLayout" Target="../slideLayouts/slideLayout20.xml"/><Relationship Id="rId5" Type="http://schemas.openxmlformats.org/officeDocument/2006/relationships/image" Target="../media/image103.emf"/><Relationship Id="rId4" Type="http://schemas.openxmlformats.org/officeDocument/2006/relationships/image" Target="../media/image10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107.png"/><Relationship Id="rId5" Type="http://schemas.openxmlformats.org/officeDocument/2006/relationships/image" Target="../media/image106.svg"/><Relationship Id="rId4" Type="http://schemas.openxmlformats.org/officeDocument/2006/relationships/image" Target="../media/image105.png"/></Relationships>
</file>

<file path=ppt/slides/_rels/slide2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hyperlink" Target="https://www.lanscope.jp/cpms/deepinstinct/systemcompose/" TargetMode="External"/><Relationship Id="rId7" Type="http://schemas.openxmlformats.org/officeDocument/2006/relationships/image" Target="../media/image111.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 Id="rId9" Type="http://schemas.openxmlformats.org/officeDocument/2006/relationships/image" Target="../media/image107.png"/></Relationships>
</file>

<file path=ppt/slides/_rels/slide2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118.jpeg"/><Relationship Id="rId5" Type="http://schemas.openxmlformats.org/officeDocument/2006/relationships/image" Target="../media/image117.jpeg"/><Relationship Id="rId4" Type="http://schemas.openxmlformats.org/officeDocument/2006/relationships/image" Target="../media/image116.jpe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emf"/></Relationships>
</file>

<file path=ppt/slides/_rels/slide3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124.png"/></Relationships>
</file>

<file path=ppt/slides/_rels/slide32.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image" Target="../media/image126.jpeg"/><Relationship Id="rId1" Type="http://schemas.openxmlformats.org/officeDocument/2006/relationships/slideLayout" Target="../slideLayouts/slideLayout20.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image" Target="../media/image134.png"/><Relationship Id="rId4" Type="http://schemas.openxmlformats.org/officeDocument/2006/relationships/image" Target="../media/image133.png"/></Relationships>
</file>

<file path=ppt/slides/_rels/slide3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19.xml"/><Relationship Id="rId5" Type="http://schemas.openxmlformats.org/officeDocument/2006/relationships/image" Target="../media/image138.emf"/><Relationship Id="rId4" Type="http://schemas.openxmlformats.org/officeDocument/2006/relationships/image" Target="../media/image137.png"/></Relationships>
</file>

<file path=ppt/slides/_rels/slide37.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19.xml"/><Relationship Id="rId4" Type="http://schemas.openxmlformats.org/officeDocument/2006/relationships/image" Target="../media/image142.png"/></Relationships>
</file>

<file path=ppt/slides/_rels/slide39.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19.xml"/><Relationship Id="rId4" Type="http://schemas.openxmlformats.org/officeDocument/2006/relationships/image" Target="../media/image153.png"/></Relationships>
</file>

<file path=ppt/slides/_rels/slide44.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5.png"/><Relationship Id="rId7" Type="http://schemas.openxmlformats.org/officeDocument/2006/relationships/image" Target="../media/image159.png"/><Relationship Id="rId2" Type="http://schemas.openxmlformats.org/officeDocument/2006/relationships/image" Target="../media/image154.png"/><Relationship Id="rId1" Type="http://schemas.openxmlformats.org/officeDocument/2006/relationships/slideLayout" Target="../slideLayouts/slideLayout20.xml"/><Relationship Id="rId6" Type="http://schemas.openxmlformats.org/officeDocument/2006/relationships/image" Target="../media/image158.png"/><Relationship Id="rId5" Type="http://schemas.openxmlformats.org/officeDocument/2006/relationships/image" Target="../media/image157.svg"/><Relationship Id="rId4" Type="http://schemas.openxmlformats.org/officeDocument/2006/relationships/image" Target="../media/image156.png"/><Relationship Id="rId9" Type="http://schemas.openxmlformats.org/officeDocument/2006/relationships/image" Target="../media/image149.png"/></Relationships>
</file>

<file path=ppt/slides/_rels/slide45.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0.xml"/><Relationship Id="rId4" Type="http://schemas.openxmlformats.org/officeDocument/2006/relationships/image" Target="../media/image15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20.xml"/><Relationship Id="rId5" Type="http://schemas.openxmlformats.org/officeDocument/2006/relationships/image" Target="../media/image164.png"/><Relationship Id="rId4" Type="http://schemas.openxmlformats.org/officeDocument/2006/relationships/image" Target="../media/image16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hyperlink" Target="https://www.ipa.go.jp/security/vuln/10threats2022.html"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30.sv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33.jpe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19.xml"/><Relationship Id="rId5" Type="http://schemas.openxmlformats.org/officeDocument/2006/relationships/image" Target="../media/image37.emf"/><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F5C2465B-8984-7742-9324-95FF71AE145B}"/>
              </a:ext>
            </a:extLst>
          </p:cNvPr>
          <p:cNvSpPr>
            <a:spLocks noGrp="1"/>
          </p:cNvSpPr>
          <p:nvPr>
            <p:ph type="body" sz="quarter" idx="13"/>
          </p:nvPr>
        </p:nvSpPr>
        <p:spPr>
          <a:xfrm>
            <a:off x="5297715" y="6031414"/>
            <a:ext cx="6544912" cy="529504"/>
          </a:xfrm>
        </p:spPr>
        <p:txBody>
          <a:bodyPr/>
          <a:lstStyle/>
          <a:p>
            <a:r>
              <a:rPr lang="en-US" altLang="ja-JP"/>
              <a:t>2022</a:t>
            </a:r>
            <a:r>
              <a:rPr lang="ja-JP" altLang="en-US"/>
              <a:t>年</a:t>
            </a:r>
            <a:r>
              <a:rPr lang="en-US" altLang="ja-JP"/>
              <a:t>10</a:t>
            </a:r>
            <a:r>
              <a:rPr lang="ja-JP" altLang="en-US"/>
              <a:t>月</a:t>
            </a:r>
            <a:r>
              <a:rPr lang="en-US" altLang="ja-JP"/>
              <a:t>3</a:t>
            </a:r>
            <a:r>
              <a:rPr lang="ja-JP" altLang="en-US"/>
              <a:t>日</a:t>
            </a:r>
            <a:endParaRPr lang="en-US" altLang="ja-JP"/>
          </a:p>
          <a:p>
            <a:r>
              <a:rPr lang="ja-JP" altLang="en-US"/>
              <a:t>エムオーテックス株式会社</a:t>
            </a:r>
            <a:r>
              <a:rPr lang="en-US" altLang="ja-JP"/>
              <a:t> </a:t>
            </a:r>
          </a:p>
        </p:txBody>
      </p:sp>
      <p:sp>
        <p:nvSpPr>
          <p:cNvPr id="4" name="テキスト ボックス 3">
            <a:extLst>
              <a:ext uri="{FF2B5EF4-FFF2-40B4-BE49-F238E27FC236}">
                <a16:creationId xmlns:a16="http://schemas.microsoft.com/office/drawing/2014/main" id="{B7EBFEE1-2C64-BB3E-7FFD-76A4DC9A99B9}"/>
              </a:ext>
            </a:extLst>
          </p:cNvPr>
          <p:cNvSpPr txBox="1"/>
          <p:nvPr/>
        </p:nvSpPr>
        <p:spPr>
          <a:xfrm>
            <a:off x="518475" y="6117995"/>
            <a:ext cx="5854046" cy="261610"/>
          </a:xfrm>
          <a:prstGeom prst="rect">
            <a:avLst/>
          </a:prstGeom>
          <a:noFill/>
        </p:spPr>
        <p:txBody>
          <a:bodyPr wrap="square" rtlCol="0">
            <a:spAutoFit/>
          </a:bodyPr>
          <a:lstStyle/>
          <a:p>
            <a:r>
              <a:rPr kumimoji="1" lang="en-US" altLang="ja-JP" sz="110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100">
                <a:solidFill>
                  <a:schemeClr val="tx1">
                    <a:lumMod val="75000"/>
                    <a:lumOff val="25000"/>
                  </a:schemeClr>
                </a:solidFill>
                <a:latin typeface="メイリオ" panose="020B0604030504040204" pitchFamily="50" charset="-128"/>
                <a:ea typeface="メイリオ" panose="020B0604030504040204" pitchFamily="50" charset="-128"/>
              </a:rPr>
              <a:t>本資料で表記している価格はすべて税抜き価格です。</a:t>
            </a:r>
          </a:p>
        </p:txBody>
      </p:sp>
      <p:sp>
        <p:nvSpPr>
          <p:cNvPr id="10" name="テキスト プレースホルダー 1">
            <a:extLst>
              <a:ext uri="{FF2B5EF4-FFF2-40B4-BE49-F238E27FC236}">
                <a16:creationId xmlns:a16="http://schemas.microsoft.com/office/drawing/2014/main" id="{FF534EBD-9410-2D91-70AB-5AA172B20CC0}"/>
              </a:ext>
            </a:extLst>
          </p:cNvPr>
          <p:cNvSpPr>
            <a:spLocks noGrp="1"/>
          </p:cNvSpPr>
          <p:nvPr>
            <p:ph type="body" sz="quarter" idx="14"/>
          </p:nvPr>
        </p:nvSpPr>
        <p:spPr>
          <a:xfrm>
            <a:off x="658813" y="3773271"/>
            <a:ext cx="6067425" cy="894604"/>
          </a:xfrm>
        </p:spPr>
        <p:txBody>
          <a:bodyPr/>
          <a:lstStyle/>
          <a:p>
            <a:r>
              <a:rPr lang="ja-JP" altLang="en-US" sz="2400"/>
              <a:t>次世代型 </a:t>
            </a:r>
            <a:r>
              <a:rPr lang="en-US" altLang="ja-JP" sz="2400"/>
              <a:t>AI </a:t>
            </a:r>
            <a:r>
              <a:rPr lang="ja-JP" altLang="en-US" sz="2400"/>
              <a:t>アンチウイルス</a:t>
            </a:r>
            <a:endParaRPr lang="en-US" altLang="ja-JP" sz="2400"/>
          </a:p>
          <a:p>
            <a:r>
              <a:rPr lang="ja-JP" altLang="en-US" sz="2400"/>
              <a:t>「</a:t>
            </a:r>
            <a:r>
              <a:rPr lang="en-US" altLang="ja-JP" sz="2400"/>
              <a:t>Deep Instinct</a:t>
            </a:r>
            <a:r>
              <a:rPr lang="ja-JP" altLang="en-US" sz="2400"/>
              <a:t>」ご提案資料</a:t>
            </a:r>
          </a:p>
        </p:txBody>
      </p:sp>
    </p:spTree>
    <p:extLst>
      <p:ext uri="{BB962C8B-B14F-4D97-AF65-F5344CB8AC3E}">
        <p14:creationId xmlns:p14="http://schemas.microsoft.com/office/powerpoint/2010/main" val="1829246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94E3679D-A023-4E82-B04F-750DDABCCD80}"/>
              </a:ext>
            </a:extLst>
          </p:cNvPr>
          <p:cNvSpPr/>
          <p:nvPr/>
        </p:nvSpPr>
        <p:spPr>
          <a:xfrm>
            <a:off x="545567" y="3420562"/>
            <a:ext cx="3607715" cy="2556029"/>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90AF5B5-5128-43EA-A5F1-51830B51B7DB}"/>
              </a:ext>
            </a:extLst>
          </p:cNvPr>
          <p:cNvSpPr/>
          <p:nvPr/>
        </p:nvSpPr>
        <p:spPr>
          <a:xfrm>
            <a:off x="8172912" y="3418993"/>
            <a:ext cx="3469191" cy="2557598"/>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E4C2040-88A0-4D3B-A9BF-8D319DADDC39}"/>
              </a:ext>
            </a:extLst>
          </p:cNvPr>
          <p:cNvSpPr/>
          <p:nvPr/>
        </p:nvSpPr>
        <p:spPr>
          <a:xfrm>
            <a:off x="4361362" y="3418993"/>
            <a:ext cx="3689127" cy="2557598"/>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19715796-7502-423B-909F-3F69F9519A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61363" y="1966685"/>
            <a:ext cx="3622441" cy="2230484"/>
          </a:xfrm>
          <a:prstGeom prst="rect">
            <a:avLst/>
          </a:prstGeom>
        </p:spPr>
      </p:pic>
      <p:pic>
        <p:nvPicPr>
          <p:cNvPr id="6" name="図 5">
            <a:extLst>
              <a:ext uri="{FF2B5EF4-FFF2-40B4-BE49-F238E27FC236}">
                <a16:creationId xmlns:a16="http://schemas.microsoft.com/office/drawing/2014/main" id="{F9017872-1B96-4277-99F8-A64FA2A91B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2913" y="1998480"/>
            <a:ext cx="3469190" cy="2178139"/>
          </a:xfrm>
          <a:prstGeom prst="rect">
            <a:avLst/>
          </a:prstGeom>
        </p:spPr>
      </p:pic>
      <p:pic>
        <p:nvPicPr>
          <p:cNvPr id="9" name="図 8">
            <a:extLst>
              <a:ext uri="{FF2B5EF4-FFF2-40B4-BE49-F238E27FC236}">
                <a16:creationId xmlns:a16="http://schemas.microsoft.com/office/drawing/2014/main" id="{A77D54FF-8043-42D2-BACB-36CFD5A8E1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567" y="1966685"/>
            <a:ext cx="3607715" cy="2215850"/>
          </a:xfrm>
          <a:prstGeom prst="rect">
            <a:avLst/>
          </a:prstGeom>
        </p:spPr>
      </p:pic>
      <p:sp>
        <p:nvSpPr>
          <p:cNvPr id="12" name="テキスト ボックス 11">
            <a:extLst>
              <a:ext uri="{FF2B5EF4-FFF2-40B4-BE49-F238E27FC236}">
                <a16:creationId xmlns:a16="http://schemas.microsoft.com/office/drawing/2014/main" id="{5F9F8000-E2EA-40C1-8FA0-ECF93048FB29}"/>
              </a:ext>
            </a:extLst>
          </p:cNvPr>
          <p:cNvSpPr txBox="1"/>
          <p:nvPr/>
        </p:nvSpPr>
        <p:spPr>
          <a:xfrm>
            <a:off x="4509728" y="4222912"/>
            <a:ext cx="4320722" cy="1194173"/>
          </a:xfrm>
          <a:prstGeom prst="rect">
            <a:avLst/>
          </a:prstGeom>
          <a:noFill/>
        </p:spPr>
        <p:txBody>
          <a:bodyPr wrap="square">
            <a:spAutoFit/>
          </a:bodyPr>
          <a:lstStyle/>
          <a:p>
            <a:pPr>
              <a:lnSpc>
                <a:spcPct val="140000"/>
              </a:lnSpc>
            </a:pPr>
            <a:r>
              <a:rPr kumimoji="1" lang="ja-JP" altLang="en-US" sz="1600" b="1">
                <a:solidFill>
                  <a:schemeClr val="accent1"/>
                </a:solidFill>
                <a:latin typeface="メイリオ" panose="020B0604030504040204" pitchFamily="50" charset="-128"/>
                <a:ea typeface="メイリオ" panose="020B0604030504040204" pitchFamily="50" charset="-128"/>
              </a:rPr>
              <a:t>マルウェアの平均寿命</a:t>
            </a:r>
            <a:endParaRPr kumimoji="1" lang="en-US" altLang="ja-JP" sz="1600" b="1">
              <a:solidFill>
                <a:schemeClr val="accent1"/>
              </a:solidFill>
              <a:latin typeface="メイリオ" panose="020B0604030504040204" pitchFamily="50" charset="-128"/>
              <a:ea typeface="メイリオ" panose="020B0604030504040204" pitchFamily="50" charset="-128"/>
            </a:endParaRPr>
          </a:p>
          <a:p>
            <a:pPr>
              <a:lnSpc>
                <a:spcPct val="140000"/>
              </a:lnSpc>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マルウェアは生まれてから、</a:t>
            </a:r>
            <a:r>
              <a:rPr kumimoji="1" lang="en-US" altLang="ja-JP" sz="1200" b="1">
                <a:solidFill>
                  <a:schemeClr val="accent1"/>
                </a:solidFill>
                <a:latin typeface="メイリオ" panose="020B0604030504040204" pitchFamily="50" charset="-128"/>
                <a:ea typeface="メイリオ" panose="020B0604030504040204" pitchFamily="50" charset="-128"/>
              </a:rPr>
              <a:t>58</a:t>
            </a:r>
            <a:r>
              <a:rPr kumimoji="1" lang="ja-JP" altLang="en-US" sz="1200" b="1">
                <a:solidFill>
                  <a:schemeClr val="accent1"/>
                </a:solidFill>
                <a:latin typeface="メイリオ" panose="020B0604030504040204" pitchFamily="50" charset="-128"/>
                <a:ea typeface="メイリオ" panose="020B0604030504040204" pitchFamily="50" charset="-128"/>
              </a:rPr>
              <a:t>秒で消滅します。</a:t>
            </a:r>
            <a:endParaRPr kumimoji="1" lang="en-US" altLang="ja-JP" sz="1200" b="1">
              <a:solidFill>
                <a:schemeClr val="accent1"/>
              </a:solidFill>
              <a:latin typeface="メイリオ" panose="020B0604030504040204" pitchFamily="50" charset="-128"/>
              <a:ea typeface="メイリオ" panose="020B0604030504040204" pitchFamily="50" charset="-128"/>
            </a:endParaRPr>
          </a:p>
          <a:p>
            <a:pPr>
              <a:lnSpc>
                <a:spcPct val="140000"/>
              </a:lnSpc>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常に未知の新しいセキュリティリスクが</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生まれては消えています。</a:t>
            </a:r>
          </a:p>
        </p:txBody>
      </p:sp>
      <p:sp>
        <p:nvSpPr>
          <p:cNvPr id="16" name="テキスト ボックス 15">
            <a:extLst>
              <a:ext uri="{FF2B5EF4-FFF2-40B4-BE49-F238E27FC236}">
                <a16:creationId xmlns:a16="http://schemas.microsoft.com/office/drawing/2014/main" id="{F24BA532-C87C-4FCC-A352-2954BE9A9757}"/>
              </a:ext>
            </a:extLst>
          </p:cNvPr>
          <p:cNvSpPr txBox="1"/>
          <p:nvPr/>
        </p:nvSpPr>
        <p:spPr>
          <a:xfrm>
            <a:off x="8318159" y="4223755"/>
            <a:ext cx="3323944" cy="1711238"/>
          </a:xfrm>
          <a:prstGeom prst="rect">
            <a:avLst/>
          </a:prstGeom>
          <a:noFill/>
        </p:spPr>
        <p:txBody>
          <a:bodyPr wrap="square">
            <a:spAutoFit/>
          </a:bodyPr>
          <a:lstStyle/>
          <a:p>
            <a:pPr>
              <a:lnSpc>
                <a:spcPct val="140000"/>
              </a:lnSpc>
            </a:pPr>
            <a:r>
              <a:rPr lang="ja-JP" altLang="en-US" sz="1600" b="1" i="0">
                <a:solidFill>
                  <a:schemeClr val="accent1"/>
                </a:solidFill>
                <a:effectLst/>
                <a:latin typeface="メイリオ" panose="020B0604030504040204" pitchFamily="50" charset="-128"/>
                <a:ea typeface="メイリオ" panose="020B0604030504040204" pitchFamily="50" charset="-128"/>
              </a:rPr>
              <a:t>同じマルウェアが使われる割合</a:t>
            </a:r>
            <a:endParaRPr kumimoji="1" lang="en-US" altLang="ja-JP" sz="1600" b="1">
              <a:solidFill>
                <a:schemeClr val="accent1"/>
              </a:solidFill>
              <a:latin typeface="メイリオ" panose="020B0604030504040204" pitchFamily="50" charset="-128"/>
              <a:ea typeface="メイリオ" panose="020B0604030504040204" pitchFamily="50" charset="-128"/>
            </a:endParaRPr>
          </a:p>
          <a:p>
            <a:pPr>
              <a:lnSpc>
                <a:spcPct val="140000"/>
              </a:lnSpc>
            </a:pP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別の組織で</a:t>
            </a:r>
            <a:r>
              <a:rPr lang="ja-JP" altLang="en-US" sz="1200" i="0">
                <a:solidFill>
                  <a:schemeClr val="tx1">
                    <a:lumMod val="75000"/>
                    <a:lumOff val="25000"/>
                  </a:schemeClr>
                </a:solidFill>
                <a:effectLst/>
                <a:latin typeface="メイリオ" panose="020B0604030504040204" pitchFamily="50" charset="-128"/>
                <a:ea typeface="メイリオ" panose="020B0604030504040204" pitchFamily="50" charset="-128"/>
              </a:rPr>
              <a:t>再発見されるマルウェアは</a:t>
            </a:r>
            <a:endParaRPr lang="en-US" altLang="ja-JP" sz="1200" i="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nSpc>
                <a:spcPct val="140000"/>
              </a:lnSpc>
            </a:pPr>
            <a:r>
              <a:rPr lang="ja-JP" altLang="en-US" sz="1200" b="1" i="0">
                <a:solidFill>
                  <a:schemeClr val="accent1"/>
                </a:solidFill>
                <a:effectLst/>
                <a:latin typeface="メイリオ" panose="020B0604030504040204" pitchFamily="50" charset="-128"/>
                <a:ea typeface="メイリオ" panose="020B0604030504040204" pitchFamily="50" charset="-128"/>
              </a:rPr>
              <a:t>たったの</a:t>
            </a:r>
            <a:r>
              <a:rPr lang="en-US" altLang="ja-JP" sz="1200" b="1" i="0">
                <a:solidFill>
                  <a:schemeClr val="accent1"/>
                </a:solidFill>
                <a:effectLst/>
                <a:latin typeface="メイリオ" panose="020B0604030504040204" pitchFamily="50" charset="-128"/>
                <a:ea typeface="メイリオ" panose="020B0604030504040204" pitchFamily="50" charset="-128"/>
              </a:rPr>
              <a:t>0.5%</a:t>
            </a:r>
            <a:r>
              <a:rPr lang="ja-JP" altLang="en-US" sz="1200" b="1" i="0">
                <a:solidFill>
                  <a:schemeClr val="accent1"/>
                </a:solidFill>
                <a:effectLst/>
                <a:latin typeface="メイリオ" panose="020B0604030504040204" pitchFamily="50" charset="-128"/>
                <a:ea typeface="メイリオ" panose="020B0604030504040204" pitchFamily="50" charset="-128"/>
              </a:rPr>
              <a:t>。</a:t>
            </a: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つまり、同じマルウェアが</a:t>
            </a:r>
            <a:endParaRPr lang="en-US" altLang="ja-JP" sz="1200" b="0" i="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nSpc>
                <a:spcPct val="140000"/>
              </a:lnSpc>
            </a:pPr>
            <a:r>
              <a:rPr lang="en-US" altLang="ja-JP" sz="1200" b="0" i="0">
                <a:solidFill>
                  <a:schemeClr val="tx1">
                    <a:lumMod val="75000"/>
                    <a:lumOff val="25000"/>
                  </a:schemeClr>
                </a:solidFill>
                <a:effectLst/>
                <a:latin typeface="メイリオ" panose="020B0604030504040204" pitchFamily="50" charset="-128"/>
                <a:ea typeface="メイリオ" panose="020B0604030504040204" pitchFamily="50" charset="-128"/>
              </a:rPr>
              <a:t>2</a:t>
            </a: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度以上使われることはほとんど</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ありません。</a:t>
            </a:r>
          </a:p>
          <a:p>
            <a:pPr>
              <a:lnSpc>
                <a:spcPct val="140000"/>
              </a:lnSpc>
            </a:pPr>
            <a:r>
              <a:rPr lang="ja-JP" altLang="en-US" sz="1200" i="0">
                <a:solidFill>
                  <a:schemeClr val="tx1">
                    <a:lumMod val="75000"/>
                    <a:lumOff val="25000"/>
                  </a:schemeClr>
                </a:solidFill>
                <a:effectLst/>
                <a:latin typeface="メイリオ" panose="020B0604030504040204" pitchFamily="50" charset="-128"/>
                <a:ea typeface="メイリオ" panose="020B0604030504040204" pitchFamily="50" charset="-128"/>
              </a:rPr>
              <a:t>攻撃に使われる</a:t>
            </a:r>
            <a:r>
              <a:rPr lang="ja-JP" altLang="en-US" sz="1200" b="1" i="0">
                <a:solidFill>
                  <a:schemeClr val="accent1"/>
                </a:solidFill>
                <a:effectLst/>
                <a:latin typeface="メイリオ" panose="020B0604030504040204" pitchFamily="50" charset="-128"/>
                <a:ea typeface="メイリオ" panose="020B0604030504040204" pitchFamily="50" charset="-128"/>
              </a:rPr>
              <a:t>マルウェアは、ほぼ”未知“であるといえます。</a:t>
            </a:r>
            <a:endParaRPr lang="en-US" altLang="ja-JP" sz="1200" b="1" i="0">
              <a:solidFill>
                <a:schemeClr val="accent1"/>
              </a:solidFill>
              <a:effectLst/>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8B992A34-B9D2-4A69-83DB-7DCB3A204041}"/>
              </a:ext>
            </a:extLst>
          </p:cNvPr>
          <p:cNvSpPr txBox="1"/>
          <p:nvPr/>
        </p:nvSpPr>
        <p:spPr>
          <a:xfrm>
            <a:off x="663593" y="4223609"/>
            <a:ext cx="3536820" cy="1452705"/>
          </a:xfrm>
          <a:prstGeom prst="rect">
            <a:avLst/>
          </a:prstGeom>
          <a:noFill/>
        </p:spPr>
        <p:txBody>
          <a:bodyPr wrap="square">
            <a:spAutoFit/>
          </a:bodyPr>
          <a:lstStyle/>
          <a:p>
            <a:pPr algn="l" fontAlgn="base">
              <a:lnSpc>
                <a:spcPct val="140000"/>
              </a:lnSpc>
            </a:pPr>
            <a:r>
              <a:rPr lang="en-US" altLang="ja-JP" sz="1600" b="1" i="0">
                <a:solidFill>
                  <a:schemeClr val="accent1"/>
                </a:solidFill>
                <a:effectLst/>
                <a:latin typeface="メイリオ" panose="020B0604030504040204" pitchFamily="50" charset="-128"/>
                <a:ea typeface="メイリオ" panose="020B0604030504040204" pitchFamily="50" charset="-128"/>
              </a:rPr>
              <a:t>1</a:t>
            </a:r>
            <a:r>
              <a:rPr lang="ja-JP" altLang="en-US" sz="1600" b="1">
                <a:solidFill>
                  <a:schemeClr val="accent1"/>
                </a:solidFill>
                <a:latin typeface="メイリオ" panose="020B0604030504040204" pitchFamily="50" charset="-128"/>
                <a:ea typeface="メイリオ" panose="020B0604030504040204" pitchFamily="50" charset="-128"/>
              </a:rPr>
              <a:t>日に作られる</a:t>
            </a:r>
            <a:r>
              <a:rPr lang="ja-JP" altLang="en-US" sz="1600" b="1" i="0">
                <a:solidFill>
                  <a:schemeClr val="accent1"/>
                </a:solidFill>
                <a:effectLst/>
                <a:latin typeface="メイリオ" panose="020B0604030504040204" pitchFamily="50" charset="-128"/>
                <a:ea typeface="メイリオ" panose="020B0604030504040204" pitchFamily="50" charset="-128"/>
              </a:rPr>
              <a:t>マルウェアの数</a:t>
            </a:r>
            <a:br>
              <a:rPr lang="ja-JP" altLang="en-US" sz="1200" b="0" i="0">
                <a:solidFill>
                  <a:srgbClr val="222222"/>
                </a:solidFill>
                <a:effectLst/>
                <a:latin typeface="メイリオ" panose="020B0604030504040204" pitchFamily="50" charset="-128"/>
                <a:ea typeface="メイリオ" panose="020B0604030504040204" pitchFamily="50" charset="-128"/>
              </a:rPr>
            </a:br>
            <a:r>
              <a:rPr lang="ja-JP" altLang="en-US" sz="1200" b="0" i="0">
                <a:solidFill>
                  <a:srgbClr val="222222"/>
                </a:solidFill>
                <a:effectLst/>
                <a:latin typeface="メイリオ" panose="020B0604030504040204" pitchFamily="50" charset="-128"/>
                <a:ea typeface="メイリオ" panose="020B0604030504040204" pitchFamily="50" charset="-128"/>
              </a:rPr>
              <a:t>最近では誰でもマルウェア</a:t>
            </a:r>
            <a:r>
              <a:rPr lang="ja-JP" altLang="en-US" sz="1200">
                <a:solidFill>
                  <a:srgbClr val="222222"/>
                </a:solidFill>
                <a:latin typeface="メイリオ" panose="020B0604030504040204" pitchFamily="50" charset="-128"/>
                <a:ea typeface="メイリオ" panose="020B0604030504040204" pitchFamily="50" charset="-128"/>
              </a:rPr>
              <a:t>を</a:t>
            </a:r>
            <a:r>
              <a:rPr lang="ja-JP" altLang="en-US" sz="1200" b="0" i="0">
                <a:solidFill>
                  <a:srgbClr val="222222"/>
                </a:solidFill>
                <a:effectLst/>
                <a:latin typeface="メイリオ" panose="020B0604030504040204" pitchFamily="50" charset="-128"/>
                <a:ea typeface="メイリオ" panose="020B0604030504040204" pitchFamily="50" charset="-128"/>
              </a:rPr>
              <a:t>作成出来ます。</a:t>
            </a:r>
            <a:endParaRPr lang="en-US" altLang="ja-JP" sz="1200" b="0" i="0">
              <a:solidFill>
                <a:srgbClr val="222222"/>
              </a:solidFill>
              <a:effectLst/>
              <a:latin typeface="メイリオ" panose="020B0604030504040204" pitchFamily="50" charset="-128"/>
              <a:ea typeface="メイリオ" panose="020B0604030504040204" pitchFamily="50" charset="-128"/>
            </a:endParaRPr>
          </a:p>
          <a:p>
            <a:pPr algn="l" fontAlgn="base">
              <a:lnSpc>
                <a:spcPct val="140000"/>
              </a:lnSpc>
            </a:pPr>
            <a:r>
              <a:rPr lang="ja-JP" altLang="en-US" sz="1200" b="0" i="0">
                <a:solidFill>
                  <a:srgbClr val="222222"/>
                </a:solidFill>
                <a:effectLst/>
                <a:latin typeface="メイリオ" panose="020B0604030504040204" pitchFamily="50" charset="-128"/>
                <a:ea typeface="メイリオ" panose="020B0604030504040204" pitchFamily="50" charset="-128"/>
              </a:rPr>
              <a:t>企業のシステム環境は常に悪意のあるユーザー</a:t>
            </a:r>
            <a:endParaRPr lang="en-US" altLang="ja-JP" sz="1200" b="0" i="0">
              <a:solidFill>
                <a:srgbClr val="222222"/>
              </a:solidFill>
              <a:effectLst/>
              <a:latin typeface="メイリオ" panose="020B0604030504040204" pitchFamily="50" charset="-128"/>
              <a:ea typeface="メイリオ" panose="020B0604030504040204" pitchFamily="50" charset="-128"/>
            </a:endParaRPr>
          </a:p>
          <a:p>
            <a:pPr algn="l" fontAlgn="base">
              <a:lnSpc>
                <a:spcPct val="140000"/>
              </a:lnSpc>
            </a:pPr>
            <a:r>
              <a:rPr lang="ja-JP" altLang="en-US" sz="1200" b="0" i="0">
                <a:solidFill>
                  <a:srgbClr val="222222"/>
                </a:solidFill>
                <a:effectLst/>
                <a:latin typeface="メイリオ" panose="020B0604030504040204" pitchFamily="50" charset="-128"/>
                <a:ea typeface="メイリオ" panose="020B0604030504040204" pitchFamily="50" charset="-128"/>
              </a:rPr>
              <a:t>によって、</a:t>
            </a:r>
            <a:r>
              <a:rPr lang="ja-JP" altLang="en-US" sz="1200" b="1" i="0">
                <a:solidFill>
                  <a:schemeClr val="accent1"/>
                </a:solidFill>
                <a:effectLst/>
                <a:latin typeface="メイリオ" panose="020B0604030504040204" pitchFamily="50" charset="-128"/>
                <a:ea typeface="メイリオ" panose="020B0604030504040204" pitchFamily="50" charset="-128"/>
              </a:rPr>
              <a:t>膨大なセキュリティリスク</a:t>
            </a:r>
            <a:r>
              <a:rPr lang="ja-JP" altLang="en-US" sz="1200" b="0" i="0">
                <a:solidFill>
                  <a:srgbClr val="222222"/>
                </a:solidFill>
                <a:effectLst/>
                <a:latin typeface="メイリオ" panose="020B0604030504040204" pitchFamily="50" charset="-128"/>
                <a:ea typeface="メイリオ" panose="020B0604030504040204" pitchFamily="50" charset="-128"/>
              </a:rPr>
              <a:t>に</a:t>
            </a:r>
            <a:endParaRPr lang="en-US" altLang="ja-JP" sz="1200" b="0" i="0">
              <a:solidFill>
                <a:srgbClr val="222222"/>
              </a:solidFill>
              <a:effectLst/>
              <a:latin typeface="メイリオ" panose="020B0604030504040204" pitchFamily="50" charset="-128"/>
              <a:ea typeface="メイリオ" panose="020B0604030504040204" pitchFamily="50" charset="-128"/>
            </a:endParaRPr>
          </a:p>
          <a:p>
            <a:pPr algn="l" fontAlgn="base">
              <a:lnSpc>
                <a:spcPct val="140000"/>
              </a:lnSpc>
            </a:pPr>
            <a:r>
              <a:rPr lang="ja-JP" altLang="en-US" sz="1200" b="0" i="0">
                <a:solidFill>
                  <a:srgbClr val="222222"/>
                </a:solidFill>
                <a:effectLst/>
                <a:latin typeface="メイリオ" panose="020B0604030504040204" pitchFamily="50" charset="-128"/>
                <a:ea typeface="メイリオ" panose="020B0604030504040204" pitchFamily="50" charset="-128"/>
              </a:rPr>
              <a:t>さらされていると言えます。</a:t>
            </a:r>
          </a:p>
        </p:txBody>
      </p:sp>
      <p:sp>
        <p:nvSpPr>
          <p:cNvPr id="13" name="テキスト プレースホルダー 2">
            <a:extLst>
              <a:ext uri="{FF2B5EF4-FFF2-40B4-BE49-F238E27FC236}">
                <a16:creationId xmlns:a16="http://schemas.microsoft.com/office/drawing/2014/main" id="{8C01DAB7-1C10-419B-9137-DC1CE8FF3B73}"/>
              </a:ext>
            </a:extLst>
          </p:cNvPr>
          <p:cNvSpPr>
            <a:spLocks noGrp="1"/>
          </p:cNvSpPr>
          <p:nvPr>
            <p:ph type="body" sz="quarter" idx="11"/>
          </p:nvPr>
        </p:nvSpPr>
        <p:spPr>
          <a:xfrm>
            <a:off x="413589" y="212584"/>
            <a:ext cx="11074573" cy="372410"/>
          </a:xfrm>
        </p:spPr>
        <p:txBody>
          <a:bodyPr/>
          <a:lstStyle/>
          <a:p>
            <a:r>
              <a:rPr lang="ja-JP" altLang="en-US"/>
              <a:t>マルウェアの真実</a:t>
            </a:r>
          </a:p>
        </p:txBody>
      </p:sp>
      <p:sp>
        <p:nvSpPr>
          <p:cNvPr id="15" name="テキスト プレースホルダー 8">
            <a:extLst>
              <a:ext uri="{FF2B5EF4-FFF2-40B4-BE49-F238E27FC236}">
                <a16:creationId xmlns:a16="http://schemas.microsoft.com/office/drawing/2014/main" id="{6CB11C4B-8CC9-4213-ADD1-AA5E31FEE968}"/>
              </a:ext>
            </a:extLst>
          </p:cNvPr>
          <p:cNvSpPr txBox="1">
            <a:spLocks/>
          </p:cNvSpPr>
          <p:nvPr/>
        </p:nvSpPr>
        <p:spPr>
          <a:xfrm>
            <a:off x="1" y="1509848"/>
            <a:ext cx="12191998" cy="248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endParaRPr lang="ja-JP" altLang="en-US" sz="1100">
              <a:latin typeface="メイリオ" panose="020B0604030504040204" pitchFamily="50" charset="-128"/>
              <a:ea typeface="メイリオ" panose="020B0604030504040204" pitchFamily="50" charset="-128"/>
            </a:endParaRPr>
          </a:p>
        </p:txBody>
      </p:sp>
      <p:sp>
        <p:nvSpPr>
          <p:cNvPr id="19" name="テキスト プレースホルダー 7">
            <a:extLst>
              <a:ext uri="{FF2B5EF4-FFF2-40B4-BE49-F238E27FC236}">
                <a16:creationId xmlns:a16="http://schemas.microsoft.com/office/drawing/2014/main" id="{CA22E484-69A6-479B-96F6-E9268C02F01D}"/>
              </a:ext>
            </a:extLst>
          </p:cNvPr>
          <p:cNvSpPr>
            <a:spLocks noGrp="1"/>
          </p:cNvSpPr>
          <p:nvPr>
            <p:ph type="body" sz="quarter" idx="13"/>
          </p:nvPr>
        </p:nvSpPr>
        <p:spPr>
          <a:xfrm>
            <a:off x="0" y="870345"/>
            <a:ext cx="12191999" cy="765338"/>
          </a:xfrm>
        </p:spPr>
        <p:txBody>
          <a:bodyPr/>
          <a:lstStyle/>
          <a:p>
            <a:pPr>
              <a:lnSpc>
                <a:spcPct val="120000"/>
              </a:lnSpc>
            </a:pPr>
            <a:r>
              <a:rPr lang="ja-JP" altLang="en-US"/>
              <a:t>ウイルス対策ソフトで検知されないように、</a:t>
            </a:r>
            <a:r>
              <a:rPr kumimoji="1" lang="ja-JP" altLang="en-US"/>
              <a:t>大量の未知・亜種のマルウェアを作成</a:t>
            </a:r>
            <a:endParaRPr kumimoji="1" lang="en-US" altLang="ja-JP"/>
          </a:p>
          <a:p>
            <a:pPr>
              <a:lnSpc>
                <a:spcPct val="120000"/>
              </a:lnSpc>
            </a:pPr>
            <a:r>
              <a:rPr kumimoji="1" lang="en-US" altLang="ja-JP" sz="1200" b="0"/>
              <a:t>1</a:t>
            </a:r>
            <a:r>
              <a:rPr kumimoji="1" lang="ja-JP" altLang="en-US" sz="1200" b="0"/>
              <a:t>度使ったマルウェアを再度</a:t>
            </a:r>
            <a:r>
              <a:rPr lang="ja-JP" altLang="en-US" sz="1200" b="0"/>
              <a:t>攻撃に使用する</a:t>
            </a:r>
            <a:r>
              <a:rPr kumimoji="1" lang="ja-JP" altLang="en-US" sz="1200" b="0"/>
              <a:t>ことは、ほとんど無い</a:t>
            </a:r>
            <a:endParaRPr kumimoji="1" lang="ja-JP" altLang="en-US" b="0"/>
          </a:p>
        </p:txBody>
      </p:sp>
      <p:sp>
        <p:nvSpPr>
          <p:cNvPr id="4" name="テキスト ボックス 3">
            <a:extLst>
              <a:ext uri="{FF2B5EF4-FFF2-40B4-BE49-F238E27FC236}">
                <a16:creationId xmlns:a16="http://schemas.microsoft.com/office/drawing/2014/main" id="{F32E7FD6-A1EE-40A2-9CCE-FB7325C212CB}"/>
              </a:ext>
            </a:extLst>
          </p:cNvPr>
          <p:cNvSpPr txBox="1"/>
          <p:nvPr/>
        </p:nvSpPr>
        <p:spPr>
          <a:xfrm>
            <a:off x="7654564" y="6080286"/>
            <a:ext cx="4135903" cy="253916"/>
          </a:xfrm>
          <a:prstGeom prst="rect">
            <a:avLst/>
          </a:prstGeom>
          <a:noFill/>
        </p:spPr>
        <p:txBody>
          <a:bodyPr wrap="square" rtlCol="0">
            <a:spAutoFit/>
          </a:bodyPr>
          <a:lstStyle/>
          <a:p>
            <a:r>
              <a:rPr kumimoji="1" lang="en-US" altLang="ja-JP" sz="1050">
                <a:latin typeface="メイリオ" panose="020B0604030504040204" pitchFamily="50" charset="-128"/>
                <a:ea typeface="メイリオ" panose="020B0604030504040204" pitchFamily="50" charset="-128"/>
              </a:rPr>
              <a:t>VERIZON DBIR</a:t>
            </a:r>
            <a:r>
              <a:rPr kumimoji="1" lang="ja-JP" altLang="en-US" sz="1050">
                <a:latin typeface="メイリオ" panose="020B0604030504040204" pitchFamily="50" charset="-128"/>
                <a:ea typeface="メイリオ" panose="020B0604030504040204" pitchFamily="50" charset="-128"/>
              </a:rPr>
              <a:t>（データ漏洩</a:t>
            </a:r>
            <a:r>
              <a:rPr kumimoji="1" lang="en-US" altLang="ja-JP" sz="1050">
                <a:latin typeface="メイリオ" panose="020B0604030504040204" pitchFamily="50" charset="-128"/>
                <a:ea typeface="メイリオ" panose="020B0604030504040204" pitchFamily="50" charset="-128"/>
              </a:rPr>
              <a:t>/</a:t>
            </a:r>
            <a:r>
              <a:rPr kumimoji="1" lang="ja-JP" altLang="en-US" sz="1050">
                <a:latin typeface="メイリオ" panose="020B0604030504040204" pitchFamily="50" charset="-128"/>
                <a:ea typeface="メイリオ" panose="020B0604030504040204" pitchFamily="50" charset="-128"/>
              </a:rPr>
              <a:t>侵害調査報告書）</a:t>
            </a:r>
            <a:r>
              <a:rPr kumimoji="1" lang="en-US" altLang="ja-JP" sz="1050">
                <a:latin typeface="メイリオ" panose="020B0604030504040204" pitchFamily="50" charset="-128"/>
                <a:ea typeface="メイリオ" panose="020B0604030504040204" pitchFamily="50" charset="-128"/>
              </a:rPr>
              <a:t>2016</a:t>
            </a:r>
            <a:r>
              <a:rPr kumimoji="1" lang="ja-JP" altLang="en-US" sz="1050">
                <a:latin typeface="メイリオ" panose="020B0604030504040204" pitchFamily="50" charset="-128"/>
                <a:ea typeface="メイリオ" panose="020B0604030504040204" pitchFamily="50" charset="-128"/>
              </a:rPr>
              <a:t>の調査より</a:t>
            </a:r>
          </a:p>
        </p:txBody>
      </p:sp>
    </p:spTree>
    <p:extLst>
      <p:ext uri="{BB962C8B-B14F-4D97-AF65-F5344CB8AC3E}">
        <p14:creationId xmlns:p14="http://schemas.microsoft.com/office/powerpoint/2010/main" val="3522590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EF45EF40-1DD1-42EC-8A85-465AE615634B}"/>
              </a:ext>
            </a:extLst>
          </p:cNvPr>
          <p:cNvGrpSpPr/>
          <p:nvPr/>
        </p:nvGrpSpPr>
        <p:grpSpPr>
          <a:xfrm>
            <a:off x="1081442" y="3019668"/>
            <a:ext cx="1571869" cy="1045685"/>
            <a:chOff x="364106" y="1925961"/>
            <a:chExt cx="1571869" cy="1045685"/>
          </a:xfrm>
        </p:grpSpPr>
        <p:grpSp>
          <p:nvGrpSpPr>
            <p:cNvPr id="5" name="グループ化 4">
              <a:extLst>
                <a:ext uri="{FF2B5EF4-FFF2-40B4-BE49-F238E27FC236}">
                  <a16:creationId xmlns:a16="http://schemas.microsoft.com/office/drawing/2014/main" id="{B672E60F-F692-42E2-BCD7-B0E32C4C9FBE}"/>
                </a:ext>
              </a:extLst>
            </p:cNvPr>
            <p:cNvGrpSpPr/>
            <p:nvPr/>
          </p:nvGrpSpPr>
          <p:grpSpPr>
            <a:xfrm>
              <a:off x="364106" y="1925961"/>
              <a:ext cx="1045685" cy="1045685"/>
              <a:chOff x="8217568" y="5095956"/>
              <a:chExt cx="1530987" cy="1530987"/>
            </a:xfrm>
          </p:grpSpPr>
          <p:pic>
            <p:nvPicPr>
              <p:cNvPr id="13" name="図 12">
                <a:extLst>
                  <a:ext uri="{FF2B5EF4-FFF2-40B4-BE49-F238E27FC236}">
                    <a16:creationId xmlns:a16="http://schemas.microsoft.com/office/drawing/2014/main" id="{2D211B8A-C9EC-4169-8446-5D0C1B5462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7568" y="5095956"/>
                <a:ext cx="1530987" cy="1530987"/>
              </a:xfrm>
              <a:prstGeom prst="rect">
                <a:avLst/>
              </a:prstGeom>
            </p:spPr>
          </p:pic>
          <p:sp>
            <p:nvSpPr>
              <p:cNvPr id="14" name="正方形/長方形 13">
                <a:extLst>
                  <a:ext uri="{FF2B5EF4-FFF2-40B4-BE49-F238E27FC236}">
                    <a16:creationId xmlns:a16="http://schemas.microsoft.com/office/drawing/2014/main" id="{B206D92A-6953-4D9B-AF8D-20422F79014A}"/>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15" name="図 14">
              <a:extLst>
                <a:ext uri="{FF2B5EF4-FFF2-40B4-BE49-F238E27FC236}">
                  <a16:creationId xmlns:a16="http://schemas.microsoft.com/office/drawing/2014/main" id="{D74B1203-97F1-414C-B802-C203DDF1001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7839" y="2129465"/>
              <a:ext cx="418216" cy="429421"/>
            </a:xfrm>
            <a:prstGeom prst="rect">
              <a:avLst/>
            </a:prstGeom>
          </p:spPr>
        </p:pic>
        <p:pic>
          <p:nvPicPr>
            <p:cNvPr id="38" name="図 37">
              <a:extLst>
                <a:ext uri="{FF2B5EF4-FFF2-40B4-BE49-F238E27FC236}">
                  <a16:creationId xmlns:a16="http://schemas.microsoft.com/office/drawing/2014/main" id="{19D22D4C-E2A5-4B67-870C-34072CC1FD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26871" y="1994665"/>
              <a:ext cx="609104" cy="609104"/>
            </a:xfrm>
            <a:prstGeom prst="rect">
              <a:avLst/>
            </a:prstGeom>
          </p:spPr>
        </p:pic>
      </p:grpSp>
      <p:sp>
        <p:nvSpPr>
          <p:cNvPr id="41" name="テキスト ボックス 40">
            <a:extLst>
              <a:ext uri="{FF2B5EF4-FFF2-40B4-BE49-F238E27FC236}">
                <a16:creationId xmlns:a16="http://schemas.microsoft.com/office/drawing/2014/main" id="{548EFE59-F562-4454-A487-A7B300FF8C21}"/>
              </a:ext>
            </a:extLst>
          </p:cNvPr>
          <p:cNvSpPr txBox="1"/>
          <p:nvPr/>
        </p:nvSpPr>
        <p:spPr>
          <a:xfrm>
            <a:off x="854561" y="4036639"/>
            <a:ext cx="1801151" cy="338554"/>
          </a:xfrm>
          <a:prstGeom prst="rect">
            <a:avLst/>
          </a:prstGeom>
          <a:noFill/>
        </p:spPr>
        <p:txBody>
          <a:bodyPr wrap="square" rtlCol="0">
            <a:spAutoFit/>
          </a:bodyPr>
          <a:lstStyle/>
          <a:p>
            <a:pPr algn="l"/>
            <a:r>
              <a:rPr kumimoji="1" lang="en-US" altLang="ja-JP"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マルウェア感染</a:t>
            </a:r>
          </a:p>
        </p:txBody>
      </p:sp>
      <p:sp>
        <p:nvSpPr>
          <p:cNvPr id="50" name="テキスト ボックス 49">
            <a:extLst>
              <a:ext uri="{FF2B5EF4-FFF2-40B4-BE49-F238E27FC236}">
                <a16:creationId xmlns:a16="http://schemas.microsoft.com/office/drawing/2014/main" id="{0448AFB2-AA2A-4B5C-98BD-8CA96E553E38}"/>
              </a:ext>
            </a:extLst>
          </p:cNvPr>
          <p:cNvSpPr txBox="1"/>
          <p:nvPr/>
        </p:nvSpPr>
        <p:spPr>
          <a:xfrm>
            <a:off x="4825084" y="4036639"/>
            <a:ext cx="2048588" cy="307777"/>
          </a:xfrm>
          <a:prstGeom prst="rect">
            <a:avLst/>
          </a:prstGeom>
          <a:noFill/>
        </p:spPr>
        <p:txBody>
          <a:bodyPr wrap="square" rtlCol="0">
            <a:spAutoFit/>
          </a:bodyPr>
          <a:lstStyle/>
          <a:p>
            <a:pPr algn="ct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マルウェアから保護</a:t>
            </a:r>
          </a:p>
        </p:txBody>
      </p:sp>
      <p:grpSp>
        <p:nvGrpSpPr>
          <p:cNvPr id="33" name="グループ化 32">
            <a:extLst>
              <a:ext uri="{FF2B5EF4-FFF2-40B4-BE49-F238E27FC236}">
                <a16:creationId xmlns:a16="http://schemas.microsoft.com/office/drawing/2014/main" id="{C6D035B2-494F-4D95-BBB4-6C1461118FB5}"/>
              </a:ext>
            </a:extLst>
          </p:cNvPr>
          <p:cNvGrpSpPr/>
          <p:nvPr/>
        </p:nvGrpSpPr>
        <p:grpSpPr>
          <a:xfrm>
            <a:off x="4996439" y="4623309"/>
            <a:ext cx="1801151" cy="1331854"/>
            <a:chOff x="4864359" y="3529602"/>
            <a:chExt cx="1801151" cy="1331854"/>
          </a:xfrm>
        </p:grpSpPr>
        <p:grpSp>
          <p:nvGrpSpPr>
            <p:cNvPr id="32" name="グループ化 31">
              <a:extLst>
                <a:ext uri="{FF2B5EF4-FFF2-40B4-BE49-F238E27FC236}">
                  <a16:creationId xmlns:a16="http://schemas.microsoft.com/office/drawing/2014/main" id="{7FC40C52-4E87-460E-B4D8-8BCA4F2559DD}"/>
                </a:ext>
              </a:extLst>
            </p:cNvPr>
            <p:cNvGrpSpPr/>
            <p:nvPr/>
          </p:nvGrpSpPr>
          <p:grpSpPr>
            <a:xfrm>
              <a:off x="5079605" y="3529602"/>
              <a:ext cx="1501496" cy="1045685"/>
              <a:chOff x="5117673" y="3494005"/>
              <a:chExt cx="1501496" cy="1045685"/>
            </a:xfrm>
          </p:grpSpPr>
          <p:grpSp>
            <p:nvGrpSpPr>
              <p:cNvPr id="31" name="グループ化 30">
                <a:extLst>
                  <a:ext uri="{FF2B5EF4-FFF2-40B4-BE49-F238E27FC236}">
                    <a16:creationId xmlns:a16="http://schemas.microsoft.com/office/drawing/2014/main" id="{558C37FB-535E-48A0-B672-B6ABE101F92B}"/>
                  </a:ext>
                </a:extLst>
              </p:cNvPr>
              <p:cNvGrpSpPr/>
              <p:nvPr/>
            </p:nvGrpSpPr>
            <p:grpSpPr>
              <a:xfrm>
                <a:off x="5117673" y="3494005"/>
                <a:ext cx="1501496" cy="1045685"/>
                <a:chOff x="5117673" y="3494005"/>
                <a:chExt cx="1501496" cy="1045685"/>
              </a:xfrm>
            </p:grpSpPr>
            <p:pic>
              <p:nvPicPr>
                <p:cNvPr id="21" name="図 20">
                  <a:extLst>
                    <a:ext uri="{FF2B5EF4-FFF2-40B4-BE49-F238E27FC236}">
                      <a16:creationId xmlns:a16="http://schemas.microsoft.com/office/drawing/2014/main" id="{8C49D7E9-4080-45C9-8A71-01B1AFB041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18035" y="3588420"/>
                  <a:ext cx="501134" cy="501134"/>
                </a:xfrm>
                <a:prstGeom prst="rect">
                  <a:avLst/>
                </a:prstGeom>
              </p:spPr>
            </p:pic>
            <p:grpSp>
              <p:nvGrpSpPr>
                <p:cNvPr id="51" name="グループ化 50">
                  <a:extLst>
                    <a:ext uri="{FF2B5EF4-FFF2-40B4-BE49-F238E27FC236}">
                      <a16:creationId xmlns:a16="http://schemas.microsoft.com/office/drawing/2014/main" id="{179281A3-4493-455C-84D1-4B025C8411D0}"/>
                    </a:ext>
                  </a:extLst>
                </p:cNvPr>
                <p:cNvGrpSpPr/>
                <p:nvPr/>
              </p:nvGrpSpPr>
              <p:grpSpPr>
                <a:xfrm>
                  <a:off x="5117673" y="3494005"/>
                  <a:ext cx="1045685" cy="1045685"/>
                  <a:chOff x="8217567" y="5095956"/>
                  <a:chExt cx="1530987" cy="1530987"/>
                </a:xfrm>
              </p:grpSpPr>
              <p:pic>
                <p:nvPicPr>
                  <p:cNvPr id="52" name="図 51">
                    <a:extLst>
                      <a:ext uri="{FF2B5EF4-FFF2-40B4-BE49-F238E27FC236}">
                        <a16:creationId xmlns:a16="http://schemas.microsoft.com/office/drawing/2014/main" id="{7F02B54C-D6DF-4197-92FB-492D1C785D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7567" y="5095956"/>
                    <a:ext cx="1530987" cy="1530987"/>
                  </a:xfrm>
                  <a:prstGeom prst="rect">
                    <a:avLst/>
                  </a:prstGeom>
                </p:spPr>
              </p:pic>
              <p:sp>
                <p:nvSpPr>
                  <p:cNvPr id="53" name="正方形/長方形 52">
                    <a:extLst>
                      <a:ext uri="{FF2B5EF4-FFF2-40B4-BE49-F238E27FC236}">
                        <a16:creationId xmlns:a16="http://schemas.microsoft.com/office/drawing/2014/main" id="{152269AF-C6CC-4BDB-A747-E9F923AF3750}"/>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pic>
            <p:nvPicPr>
              <p:cNvPr id="54" name="図 53">
                <a:extLst>
                  <a:ext uri="{FF2B5EF4-FFF2-40B4-BE49-F238E27FC236}">
                    <a16:creationId xmlns:a16="http://schemas.microsoft.com/office/drawing/2014/main" id="{4E5D6FFC-EA10-4CE7-925F-A7B14A8EC1E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31407" y="3692485"/>
                <a:ext cx="418216" cy="429421"/>
              </a:xfrm>
              <a:prstGeom prst="rect">
                <a:avLst/>
              </a:prstGeom>
            </p:spPr>
          </p:pic>
        </p:grpSp>
        <p:sp>
          <p:nvSpPr>
            <p:cNvPr id="55" name="テキスト ボックス 54">
              <a:extLst>
                <a:ext uri="{FF2B5EF4-FFF2-40B4-BE49-F238E27FC236}">
                  <a16:creationId xmlns:a16="http://schemas.microsoft.com/office/drawing/2014/main" id="{30DDFB6F-3C30-4191-BE9F-F02EF0C02883}"/>
                </a:ext>
              </a:extLst>
            </p:cNvPr>
            <p:cNvSpPr txBox="1"/>
            <p:nvPr/>
          </p:nvSpPr>
          <p:spPr>
            <a:xfrm>
              <a:off x="4864359" y="4522902"/>
              <a:ext cx="1801151" cy="338554"/>
            </a:xfrm>
            <a:prstGeom prst="rect">
              <a:avLst/>
            </a:prstGeom>
            <a:noFill/>
          </p:spPr>
          <p:txBody>
            <a:bodyPr wrap="square" rtlCol="0">
              <a:spAutoFit/>
            </a:bodyPr>
            <a:lstStyle/>
            <a:p>
              <a:pPr algn="ctr"/>
              <a:r>
                <a:rPr kumimoji="1" lang="en-US" altLang="ja-JP"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Y</a:t>
              </a:r>
              <a:r>
                <a:rPr kumimoji="1" lang="ja-JP" altLang="en-US"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マルウェア感染</a:t>
              </a:r>
            </a:p>
          </p:txBody>
        </p:sp>
      </p:grpSp>
      <p:grpSp>
        <p:nvGrpSpPr>
          <p:cNvPr id="37" name="グループ化 36">
            <a:extLst>
              <a:ext uri="{FF2B5EF4-FFF2-40B4-BE49-F238E27FC236}">
                <a16:creationId xmlns:a16="http://schemas.microsoft.com/office/drawing/2014/main" id="{D17B665B-E642-487F-8765-372BA428B89D}"/>
              </a:ext>
            </a:extLst>
          </p:cNvPr>
          <p:cNvGrpSpPr/>
          <p:nvPr/>
        </p:nvGrpSpPr>
        <p:grpSpPr>
          <a:xfrm>
            <a:off x="9113895" y="3249155"/>
            <a:ext cx="1801151" cy="1342185"/>
            <a:chOff x="9032330" y="4944326"/>
            <a:chExt cx="1801151" cy="1342185"/>
          </a:xfrm>
        </p:grpSpPr>
        <p:grpSp>
          <p:nvGrpSpPr>
            <p:cNvPr id="36" name="グループ化 35">
              <a:extLst>
                <a:ext uri="{FF2B5EF4-FFF2-40B4-BE49-F238E27FC236}">
                  <a16:creationId xmlns:a16="http://schemas.microsoft.com/office/drawing/2014/main" id="{CA6D02B2-00E2-44C6-93DA-FD7EAE467A7A}"/>
                </a:ext>
              </a:extLst>
            </p:cNvPr>
            <p:cNvGrpSpPr/>
            <p:nvPr/>
          </p:nvGrpSpPr>
          <p:grpSpPr>
            <a:xfrm>
              <a:off x="9294766" y="4944326"/>
              <a:ext cx="1448221" cy="1045685"/>
              <a:chOff x="9124748" y="5105124"/>
              <a:chExt cx="1448221" cy="1045685"/>
            </a:xfrm>
          </p:grpSpPr>
          <p:pic>
            <p:nvPicPr>
              <p:cNvPr id="28" name="図 27">
                <a:extLst>
                  <a:ext uri="{FF2B5EF4-FFF2-40B4-BE49-F238E27FC236}">
                    <a16:creationId xmlns:a16="http://schemas.microsoft.com/office/drawing/2014/main" id="{CB59D3E0-E851-4E33-A324-92F0022A72D1}"/>
                  </a:ext>
                </a:extLst>
              </p:cNvPr>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179915" y="5203001"/>
                <a:ext cx="393054" cy="393054"/>
              </a:xfrm>
              <a:prstGeom prst="rect">
                <a:avLst/>
              </a:prstGeom>
            </p:spPr>
          </p:pic>
          <p:grpSp>
            <p:nvGrpSpPr>
              <p:cNvPr id="74" name="グループ化 73">
                <a:extLst>
                  <a:ext uri="{FF2B5EF4-FFF2-40B4-BE49-F238E27FC236}">
                    <a16:creationId xmlns:a16="http://schemas.microsoft.com/office/drawing/2014/main" id="{A4324DB8-D05A-42F4-9BFD-FBE2E7F1F9A7}"/>
                  </a:ext>
                </a:extLst>
              </p:cNvPr>
              <p:cNvGrpSpPr/>
              <p:nvPr/>
            </p:nvGrpSpPr>
            <p:grpSpPr>
              <a:xfrm>
                <a:off x="9124748" y="5105124"/>
                <a:ext cx="1045685" cy="1045685"/>
                <a:chOff x="8217567" y="5095956"/>
                <a:chExt cx="1530987" cy="1530987"/>
              </a:xfrm>
            </p:grpSpPr>
            <p:pic>
              <p:nvPicPr>
                <p:cNvPr id="75" name="図 74">
                  <a:extLst>
                    <a:ext uri="{FF2B5EF4-FFF2-40B4-BE49-F238E27FC236}">
                      <a16:creationId xmlns:a16="http://schemas.microsoft.com/office/drawing/2014/main" id="{786C8A5A-92E8-47B2-BFEF-67EC1D65FF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7567" y="5095956"/>
                  <a:ext cx="1530987" cy="1530987"/>
                </a:xfrm>
                <a:prstGeom prst="rect">
                  <a:avLst/>
                </a:prstGeom>
              </p:spPr>
            </p:pic>
            <p:sp>
              <p:nvSpPr>
                <p:cNvPr id="76" name="正方形/長方形 75">
                  <a:extLst>
                    <a:ext uri="{FF2B5EF4-FFF2-40B4-BE49-F238E27FC236}">
                      <a16:creationId xmlns:a16="http://schemas.microsoft.com/office/drawing/2014/main" id="{FCADEB81-17EB-4633-84DE-AFF2CB3F2BF3}"/>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77" name="図 76">
                <a:extLst>
                  <a:ext uri="{FF2B5EF4-FFF2-40B4-BE49-F238E27FC236}">
                    <a16:creationId xmlns:a16="http://schemas.microsoft.com/office/drawing/2014/main" id="{A0E7A951-6A80-418F-A56E-0B4C1A62B10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38482" y="5303604"/>
                <a:ext cx="418216" cy="429421"/>
              </a:xfrm>
              <a:prstGeom prst="rect">
                <a:avLst/>
              </a:prstGeom>
            </p:spPr>
          </p:pic>
        </p:grpSp>
        <p:sp>
          <p:nvSpPr>
            <p:cNvPr id="78" name="テキスト ボックス 77">
              <a:extLst>
                <a:ext uri="{FF2B5EF4-FFF2-40B4-BE49-F238E27FC236}">
                  <a16:creationId xmlns:a16="http://schemas.microsoft.com/office/drawing/2014/main" id="{30AB3419-3C70-4EF0-B675-2AFB6BD5DD99}"/>
                </a:ext>
              </a:extLst>
            </p:cNvPr>
            <p:cNvSpPr txBox="1"/>
            <p:nvPr/>
          </p:nvSpPr>
          <p:spPr>
            <a:xfrm>
              <a:off x="9032330" y="5947957"/>
              <a:ext cx="1801151" cy="338554"/>
            </a:xfrm>
            <a:prstGeom prst="rect">
              <a:avLst/>
            </a:prstGeom>
            <a:noFill/>
          </p:spPr>
          <p:txBody>
            <a:bodyPr wrap="square" rtlCol="0">
              <a:spAutoFit/>
            </a:bodyPr>
            <a:lstStyle/>
            <a:p>
              <a:pPr algn="l"/>
              <a:r>
                <a:rPr kumimoji="1" lang="en-US" altLang="ja-JP"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Z</a:t>
              </a:r>
              <a:r>
                <a:rPr kumimoji="1" lang="ja-JP" altLang="en-US"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マルウェア感染</a:t>
              </a:r>
            </a:p>
          </p:txBody>
        </p:sp>
      </p:grpSp>
      <p:cxnSp>
        <p:nvCxnSpPr>
          <p:cNvPr id="80" name="直線矢印コネクタ 79">
            <a:extLst>
              <a:ext uri="{FF2B5EF4-FFF2-40B4-BE49-F238E27FC236}">
                <a16:creationId xmlns:a16="http://schemas.microsoft.com/office/drawing/2014/main" id="{B2E1567F-7DDD-4637-82CC-021E71C33A2B}"/>
              </a:ext>
            </a:extLst>
          </p:cNvPr>
          <p:cNvCxnSpPr>
            <a:cxnSpLocks/>
          </p:cNvCxnSpPr>
          <p:nvPr/>
        </p:nvCxnSpPr>
        <p:spPr>
          <a:xfrm>
            <a:off x="10945458" y="3640434"/>
            <a:ext cx="333923" cy="0"/>
          </a:xfrm>
          <a:prstGeom prst="straightConnector1">
            <a:avLst/>
          </a:prstGeom>
          <a:ln w="57150">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9" name="テキスト プレースホルダー 38">
            <a:extLst>
              <a:ext uri="{FF2B5EF4-FFF2-40B4-BE49-F238E27FC236}">
                <a16:creationId xmlns:a16="http://schemas.microsoft.com/office/drawing/2014/main" id="{BBAE87E8-5A5F-4C88-B245-01F9495E3558}"/>
              </a:ext>
            </a:extLst>
          </p:cNvPr>
          <p:cNvSpPr>
            <a:spLocks noGrp="1"/>
          </p:cNvSpPr>
          <p:nvPr>
            <p:ph type="body" sz="quarter" idx="15"/>
          </p:nvPr>
        </p:nvSpPr>
        <p:spPr>
          <a:xfrm>
            <a:off x="413589" y="1375835"/>
            <a:ext cx="11074573" cy="312393"/>
          </a:xfrm>
        </p:spPr>
        <p:txBody>
          <a:bodyPr/>
          <a:lstStyle/>
          <a:p>
            <a:r>
              <a:rPr lang="ja-JP" altLang="en-US"/>
              <a:t>パターンマッチング方式は、感染報告後シグネチャに登録されれば、検知・保護が可能だが初見では検知が難しい仕組みです</a:t>
            </a:r>
            <a:endParaRPr kumimoji="1" lang="ja-JP" altLang="en-US"/>
          </a:p>
        </p:txBody>
      </p:sp>
      <p:sp>
        <p:nvSpPr>
          <p:cNvPr id="7" name="テキスト プレースホルダー 6">
            <a:extLst>
              <a:ext uri="{FF2B5EF4-FFF2-40B4-BE49-F238E27FC236}">
                <a16:creationId xmlns:a16="http://schemas.microsoft.com/office/drawing/2014/main" id="{7074A4F9-2C6E-4958-BEAF-CD1E181A30E9}"/>
              </a:ext>
            </a:extLst>
          </p:cNvPr>
          <p:cNvSpPr>
            <a:spLocks noGrp="1"/>
          </p:cNvSpPr>
          <p:nvPr>
            <p:ph type="body" sz="quarter" idx="11"/>
          </p:nvPr>
        </p:nvSpPr>
        <p:spPr/>
        <p:txBody>
          <a:bodyPr/>
          <a:lstStyle/>
          <a:p>
            <a:r>
              <a:rPr lang="ja-JP" altLang="en-US"/>
              <a:t>従来型ウイルス対策ソフトの仕組み</a:t>
            </a:r>
          </a:p>
        </p:txBody>
      </p:sp>
      <p:sp>
        <p:nvSpPr>
          <p:cNvPr id="8" name="テキスト プレースホルダー 7">
            <a:extLst>
              <a:ext uri="{FF2B5EF4-FFF2-40B4-BE49-F238E27FC236}">
                <a16:creationId xmlns:a16="http://schemas.microsoft.com/office/drawing/2014/main" id="{94FA0A8D-710A-436B-89AD-7A466C8E0DAA}"/>
              </a:ext>
            </a:extLst>
          </p:cNvPr>
          <p:cNvSpPr>
            <a:spLocks noGrp="1"/>
          </p:cNvSpPr>
          <p:nvPr>
            <p:ph type="body" sz="quarter" idx="13"/>
          </p:nvPr>
        </p:nvSpPr>
        <p:spPr>
          <a:xfrm>
            <a:off x="359197" y="878369"/>
            <a:ext cx="11505576" cy="348557"/>
          </a:xfrm>
        </p:spPr>
        <p:txBody>
          <a:bodyPr/>
          <a:lstStyle/>
          <a:p>
            <a:r>
              <a:rPr lang="ja-JP" altLang="en-US"/>
              <a:t>パターンマッチングでマルウェアを検知するが、未知のマルウェアはマッチング不可能</a:t>
            </a:r>
          </a:p>
        </p:txBody>
      </p:sp>
      <p:grpSp>
        <p:nvGrpSpPr>
          <p:cNvPr id="25" name="グループ化 24">
            <a:extLst>
              <a:ext uri="{FF2B5EF4-FFF2-40B4-BE49-F238E27FC236}">
                <a16:creationId xmlns:a16="http://schemas.microsoft.com/office/drawing/2014/main" id="{720058B7-AC64-4EC1-95F6-19848DBEB4EF}"/>
              </a:ext>
            </a:extLst>
          </p:cNvPr>
          <p:cNvGrpSpPr/>
          <p:nvPr/>
        </p:nvGrpSpPr>
        <p:grpSpPr>
          <a:xfrm>
            <a:off x="5185731" y="3019668"/>
            <a:ext cx="1525348" cy="1045685"/>
            <a:chOff x="5110683" y="1925961"/>
            <a:chExt cx="1525348" cy="1045685"/>
          </a:xfrm>
        </p:grpSpPr>
        <p:grpSp>
          <p:nvGrpSpPr>
            <p:cNvPr id="45" name="グループ化 44">
              <a:extLst>
                <a:ext uri="{FF2B5EF4-FFF2-40B4-BE49-F238E27FC236}">
                  <a16:creationId xmlns:a16="http://schemas.microsoft.com/office/drawing/2014/main" id="{0AB7AAE5-CBC3-4EC2-9199-9975BCE28577}"/>
                </a:ext>
              </a:extLst>
            </p:cNvPr>
            <p:cNvGrpSpPr/>
            <p:nvPr/>
          </p:nvGrpSpPr>
          <p:grpSpPr>
            <a:xfrm>
              <a:off x="5110683" y="1925961"/>
              <a:ext cx="1045685" cy="1045685"/>
              <a:chOff x="8217567" y="5095956"/>
              <a:chExt cx="1530987" cy="1530987"/>
            </a:xfrm>
          </p:grpSpPr>
          <p:pic>
            <p:nvPicPr>
              <p:cNvPr id="46" name="図 45">
                <a:extLst>
                  <a:ext uri="{FF2B5EF4-FFF2-40B4-BE49-F238E27FC236}">
                    <a16:creationId xmlns:a16="http://schemas.microsoft.com/office/drawing/2014/main" id="{5C5E4482-E55B-4356-AF78-27C8F10FDC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7567" y="5095956"/>
                <a:ext cx="1530987" cy="1530987"/>
              </a:xfrm>
              <a:prstGeom prst="rect">
                <a:avLst/>
              </a:prstGeom>
            </p:spPr>
          </p:pic>
          <p:sp>
            <p:nvSpPr>
              <p:cNvPr id="47" name="正方形/長方形 46">
                <a:extLst>
                  <a:ext uri="{FF2B5EF4-FFF2-40B4-BE49-F238E27FC236}">
                    <a16:creationId xmlns:a16="http://schemas.microsoft.com/office/drawing/2014/main" id="{A4D9B9D5-4E55-438D-8E4A-7D87EDE9E553}"/>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40" name="図 39">
              <a:extLst>
                <a:ext uri="{FF2B5EF4-FFF2-40B4-BE49-F238E27FC236}">
                  <a16:creationId xmlns:a16="http://schemas.microsoft.com/office/drawing/2014/main" id="{B4BD383D-D8F9-4453-90A7-7629368843D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91480" y="2092083"/>
              <a:ext cx="484090" cy="484090"/>
            </a:xfrm>
            <a:prstGeom prst="rect">
              <a:avLst/>
            </a:prstGeom>
          </p:spPr>
        </p:pic>
        <p:pic>
          <p:nvPicPr>
            <p:cNvPr id="64" name="図 63">
              <a:extLst>
                <a:ext uri="{FF2B5EF4-FFF2-40B4-BE49-F238E27FC236}">
                  <a16:creationId xmlns:a16="http://schemas.microsoft.com/office/drawing/2014/main" id="{0CCE40CD-FF66-4682-8014-0767639B33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26927" y="2025145"/>
              <a:ext cx="609104" cy="609104"/>
            </a:xfrm>
            <a:prstGeom prst="rect">
              <a:avLst/>
            </a:prstGeom>
          </p:spPr>
        </p:pic>
      </p:grpSp>
      <p:grpSp>
        <p:nvGrpSpPr>
          <p:cNvPr id="30" name="グループ化 29">
            <a:extLst>
              <a:ext uri="{FF2B5EF4-FFF2-40B4-BE49-F238E27FC236}">
                <a16:creationId xmlns:a16="http://schemas.microsoft.com/office/drawing/2014/main" id="{F8090C95-4BB3-4BEB-B06A-4AA70F498606}"/>
              </a:ext>
            </a:extLst>
          </p:cNvPr>
          <p:cNvGrpSpPr/>
          <p:nvPr/>
        </p:nvGrpSpPr>
        <p:grpSpPr>
          <a:xfrm>
            <a:off x="2655712" y="3577827"/>
            <a:ext cx="2398888" cy="1640011"/>
            <a:chOff x="2523632" y="2484120"/>
            <a:chExt cx="2398888" cy="1640011"/>
          </a:xfrm>
        </p:grpSpPr>
        <p:cxnSp>
          <p:nvCxnSpPr>
            <p:cNvPr id="27" name="直線矢印コネクタ 26">
              <a:extLst>
                <a:ext uri="{FF2B5EF4-FFF2-40B4-BE49-F238E27FC236}">
                  <a16:creationId xmlns:a16="http://schemas.microsoft.com/office/drawing/2014/main" id="{E0BDD421-86B2-4E7D-952F-B648E588C612}"/>
                </a:ext>
              </a:extLst>
            </p:cNvPr>
            <p:cNvCxnSpPr/>
            <p:nvPr/>
          </p:nvCxnSpPr>
          <p:spPr>
            <a:xfrm>
              <a:off x="2523632" y="2484120"/>
              <a:ext cx="23988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フリーフォーム: 図形 28">
              <a:extLst>
                <a:ext uri="{FF2B5EF4-FFF2-40B4-BE49-F238E27FC236}">
                  <a16:creationId xmlns:a16="http://schemas.microsoft.com/office/drawing/2014/main" id="{B314BE39-278E-4182-91B3-06B7AE8D2289}"/>
                </a:ext>
              </a:extLst>
            </p:cNvPr>
            <p:cNvSpPr/>
            <p:nvPr/>
          </p:nvSpPr>
          <p:spPr>
            <a:xfrm>
              <a:off x="4441371" y="2491274"/>
              <a:ext cx="419878" cy="1632857"/>
            </a:xfrm>
            <a:custGeom>
              <a:avLst/>
              <a:gdLst>
                <a:gd name="connsiteX0" fmla="*/ 0 w 419878"/>
                <a:gd name="connsiteY0" fmla="*/ 0 h 1632857"/>
                <a:gd name="connsiteX1" fmla="*/ 0 w 419878"/>
                <a:gd name="connsiteY1" fmla="*/ 1632857 h 1632857"/>
                <a:gd name="connsiteX2" fmla="*/ 419878 w 419878"/>
                <a:gd name="connsiteY2" fmla="*/ 1632857 h 1632857"/>
              </a:gdLst>
              <a:ahLst/>
              <a:cxnLst>
                <a:cxn ang="0">
                  <a:pos x="connsiteX0" y="connsiteY0"/>
                </a:cxn>
                <a:cxn ang="0">
                  <a:pos x="connsiteX1" y="connsiteY1"/>
                </a:cxn>
                <a:cxn ang="0">
                  <a:pos x="connsiteX2" y="connsiteY2"/>
                </a:cxn>
              </a:cxnLst>
              <a:rect l="l" t="t" r="r" b="b"/>
              <a:pathLst>
                <a:path w="419878" h="1632857">
                  <a:moveTo>
                    <a:pt x="0" y="0"/>
                  </a:moveTo>
                  <a:lnTo>
                    <a:pt x="0" y="1632857"/>
                  </a:lnTo>
                  <a:lnTo>
                    <a:pt x="419878" y="1632857"/>
                  </a:lnTo>
                </a:path>
              </a:pathLst>
            </a:custGeom>
            <a:ln>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005809E7-481C-4975-BB84-0009DBD168C0}"/>
              </a:ext>
            </a:extLst>
          </p:cNvPr>
          <p:cNvGrpSpPr/>
          <p:nvPr/>
        </p:nvGrpSpPr>
        <p:grpSpPr>
          <a:xfrm>
            <a:off x="2900729" y="3260881"/>
            <a:ext cx="1566939" cy="912882"/>
            <a:chOff x="2919200" y="2167174"/>
            <a:chExt cx="1566939" cy="912882"/>
          </a:xfrm>
        </p:grpSpPr>
        <p:sp>
          <p:nvSpPr>
            <p:cNvPr id="44" name="テキスト ボックス 43">
              <a:extLst>
                <a:ext uri="{FF2B5EF4-FFF2-40B4-BE49-F238E27FC236}">
                  <a16:creationId xmlns:a16="http://schemas.microsoft.com/office/drawing/2014/main" id="{CEDB2C1A-74A2-4F01-9033-4FD049B8A8AC}"/>
                </a:ext>
              </a:extLst>
            </p:cNvPr>
            <p:cNvSpPr txBox="1"/>
            <p:nvPr/>
          </p:nvSpPr>
          <p:spPr>
            <a:xfrm>
              <a:off x="2919200" y="2803057"/>
              <a:ext cx="1566939" cy="276999"/>
            </a:xfrm>
            <a:prstGeom prst="rect">
              <a:avLst/>
            </a:prstGeom>
            <a:noFill/>
          </p:spPr>
          <p:txBody>
            <a:bodyPr wrap="square" rtlCol="0">
              <a:spAutoFit/>
            </a:bodyPr>
            <a:lstStyle/>
            <a:p>
              <a:pPr algn="ctr"/>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rPr>
                <a:t>X</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rPr>
                <a:t>マルウェアを登録</a:t>
              </a:r>
            </a:p>
          </p:txBody>
        </p:sp>
        <p:grpSp>
          <p:nvGrpSpPr>
            <p:cNvPr id="17" name="グループ化 16">
              <a:extLst>
                <a:ext uri="{FF2B5EF4-FFF2-40B4-BE49-F238E27FC236}">
                  <a16:creationId xmlns:a16="http://schemas.microsoft.com/office/drawing/2014/main" id="{AEA9B6B7-838D-4E7F-B1F7-12E4B7218142}"/>
                </a:ext>
              </a:extLst>
            </p:cNvPr>
            <p:cNvGrpSpPr/>
            <p:nvPr/>
          </p:nvGrpSpPr>
          <p:grpSpPr>
            <a:xfrm>
              <a:off x="3386746" y="2167174"/>
              <a:ext cx="583079" cy="593028"/>
              <a:chOff x="3845302" y="1645661"/>
              <a:chExt cx="583079" cy="593028"/>
            </a:xfrm>
          </p:grpSpPr>
          <p:sp>
            <p:nvSpPr>
              <p:cNvPr id="16" name="フリーフォーム: 図形 15">
                <a:extLst>
                  <a:ext uri="{FF2B5EF4-FFF2-40B4-BE49-F238E27FC236}">
                    <a16:creationId xmlns:a16="http://schemas.microsoft.com/office/drawing/2014/main" id="{8A2BB0BC-3DFE-45F6-A328-B21353A3F33F}"/>
                  </a:ext>
                </a:extLst>
              </p:cNvPr>
              <p:cNvSpPr/>
              <p:nvPr/>
            </p:nvSpPr>
            <p:spPr>
              <a:xfrm>
                <a:off x="3845302" y="1799777"/>
                <a:ext cx="536448" cy="438912"/>
              </a:xfrm>
              <a:custGeom>
                <a:avLst/>
                <a:gdLst>
                  <a:gd name="connsiteX0" fmla="*/ 60960 w 536448"/>
                  <a:gd name="connsiteY0" fmla="*/ 0 h 438912"/>
                  <a:gd name="connsiteX1" fmla="*/ 0 w 536448"/>
                  <a:gd name="connsiteY1" fmla="*/ 48768 h 438912"/>
                  <a:gd name="connsiteX2" fmla="*/ 249936 w 536448"/>
                  <a:gd name="connsiteY2" fmla="*/ 438912 h 438912"/>
                  <a:gd name="connsiteX3" fmla="*/ 536448 w 536448"/>
                  <a:gd name="connsiteY3" fmla="*/ 274320 h 438912"/>
                  <a:gd name="connsiteX4" fmla="*/ 530352 w 536448"/>
                  <a:gd name="connsiteY4" fmla="*/ 164592 h 438912"/>
                  <a:gd name="connsiteX5" fmla="*/ 60960 w 536448"/>
                  <a:gd name="connsiteY5" fmla="*/ 0 h 43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448" h="438912">
                    <a:moveTo>
                      <a:pt x="60960" y="0"/>
                    </a:moveTo>
                    <a:lnTo>
                      <a:pt x="0" y="48768"/>
                    </a:lnTo>
                    <a:lnTo>
                      <a:pt x="249936" y="438912"/>
                    </a:lnTo>
                    <a:lnTo>
                      <a:pt x="536448" y="274320"/>
                    </a:lnTo>
                    <a:lnTo>
                      <a:pt x="530352" y="164592"/>
                    </a:lnTo>
                    <a:lnTo>
                      <a:pt x="609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a:extLst>
                  <a:ext uri="{FF2B5EF4-FFF2-40B4-BE49-F238E27FC236}">
                    <a16:creationId xmlns:a16="http://schemas.microsoft.com/office/drawing/2014/main" id="{038AD3F6-1DAB-429A-A2FB-6333E8C1883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45302" y="1645661"/>
                <a:ext cx="583079" cy="583079"/>
              </a:xfrm>
              <a:prstGeom prst="rect">
                <a:avLst/>
              </a:prstGeom>
            </p:spPr>
          </p:pic>
        </p:grpSp>
      </p:grpSp>
      <p:cxnSp>
        <p:nvCxnSpPr>
          <p:cNvPr id="83" name="直線矢印コネクタ 82">
            <a:extLst>
              <a:ext uri="{FF2B5EF4-FFF2-40B4-BE49-F238E27FC236}">
                <a16:creationId xmlns:a16="http://schemas.microsoft.com/office/drawing/2014/main" id="{9D052ED0-82DA-4106-97EE-8DCAAD27CA6C}"/>
              </a:ext>
            </a:extLst>
          </p:cNvPr>
          <p:cNvCxnSpPr/>
          <p:nvPr/>
        </p:nvCxnSpPr>
        <p:spPr>
          <a:xfrm>
            <a:off x="6859765" y="5213795"/>
            <a:ext cx="23988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71" name="グループ化 70">
            <a:extLst>
              <a:ext uri="{FF2B5EF4-FFF2-40B4-BE49-F238E27FC236}">
                <a16:creationId xmlns:a16="http://schemas.microsoft.com/office/drawing/2014/main" id="{E081868B-A806-4CED-B0DD-2CEA5B891BDA}"/>
              </a:ext>
            </a:extLst>
          </p:cNvPr>
          <p:cNvGrpSpPr/>
          <p:nvPr/>
        </p:nvGrpSpPr>
        <p:grpSpPr>
          <a:xfrm>
            <a:off x="7137573" y="4873004"/>
            <a:ext cx="1566939" cy="912882"/>
            <a:chOff x="2919200" y="2167174"/>
            <a:chExt cx="1566939" cy="912882"/>
          </a:xfrm>
        </p:grpSpPr>
        <p:sp>
          <p:nvSpPr>
            <p:cNvPr id="72" name="テキスト ボックス 71">
              <a:extLst>
                <a:ext uri="{FF2B5EF4-FFF2-40B4-BE49-F238E27FC236}">
                  <a16:creationId xmlns:a16="http://schemas.microsoft.com/office/drawing/2014/main" id="{A755F8C3-B780-434F-A632-D316D0153B63}"/>
                </a:ext>
              </a:extLst>
            </p:cNvPr>
            <p:cNvSpPr txBox="1"/>
            <p:nvPr/>
          </p:nvSpPr>
          <p:spPr>
            <a:xfrm>
              <a:off x="2919200" y="2803057"/>
              <a:ext cx="1566939" cy="276999"/>
            </a:xfrm>
            <a:prstGeom prst="rect">
              <a:avLst/>
            </a:prstGeom>
            <a:noFill/>
          </p:spPr>
          <p:txBody>
            <a:bodyPr wrap="square" rtlCol="0">
              <a:spAutoFit/>
            </a:bodyPr>
            <a:lstStyle/>
            <a:p>
              <a:pPr algn="ctr"/>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rPr>
                <a:t>Y</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rPr>
                <a:t>マルウェアを登録</a:t>
              </a:r>
            </a:p>
          </p:txBody>
        </p:sp>
        <p:grpSp>
          <p:nvGrpSpPr>
            <p:cNvPr id="73" name="グループ化 72">
              <a:extLst>
                <a:ext uri="{FF2B5EF4-FFF2-40B4-BE49-F238E27FC236}">
                  <a16:creationId xmlns:a16="http://schemas.microsoft.com/office/drawing/2014/main" id="{84040FD7-752C-4EE8-9DCB-221E72290A09}"/>
                </a:ext>
              </a:extLst>
            </p:cNvPr>
            <p:cNvGrpSpPr/>
            <p:nvPr/>
          </p:nvGrpSpPr>
          <p:grpSpPr>
            <a:xfrm>
              <a:off x="3386746" y="2167174"/>
              <a:ext cx="583079" cy="593028"/>
              <a:chOff x="3845302" y="1645661"/>
              <a:chExt cx="583079" cy="593028"/>
            </a:xfrm>
          </p:grpSpPr>
          <p:sp>
            <p:nvSpPr>
              <p:cNvPr id="81" name="フリーフォーム: 図形 80">
                <a:extLst>
                  <a:ext uri="{FF2B5EF4-FFF2-40B4-BE49-F238E27FC236}">
                    <a16:creationId xmlns:a16="http://schemas.microsoft.com/office/drawing/2014/main" id="{3527682B-A9F7-4EAB-ACD2-B8B55461AE03}"/>
                  </a:ext>
                </a:extLst>
              </p:cNvPr>
              <p:cNvSpPr/>
              <p:nvPr/>
            </p:nvSpPr>
            <p:spPr>
              <a:xfrm>
                <a:off x="3845302" y="1799777"/>
                <a:ext cx="536448" cy="438912"/>
              </a:xfrm>
              <a:custGeom>
                <a:avLst/>
                <a:gdLst>
                  <a:gd name="connsiteX0" fmla="*/ 60960 w 536448"/>
                  <a:gd name="connsiteY0" fmla="*/ 0 h 438912"/>
                  <a:gd name="connsiteX1" fmla="*/ 0 w 536448"/>
                  <a:gd name="connsiteY1" fmla="*/ 48768 h 438912"/>
                  <a:gd name="connsiteX2" fmla="*/ 249936 w 536448"/>
                  <a:gd name="connsiteY2" fmla="*/ 438912 h 438912"/>
                  <a:gd name="connsiteX3" fmla="*/ 536448 w 536448"/>
                  <a:gd name="connsiteY3" fmla="*/ 274320 h 438912"/>
                  <a:gd name="connsiteX4" fmla="*/ 530352 w 536448"/>
                  <a:gd name="connsiteY4" fmla="*/ 164592 h 438912"/>
                  <a:gd name="connsiteX5" fmla="*/ 60960 w 536448"/>
                  <a:gd name="connsiteY5" fmla="*/ 0 h 43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448" h="438912">
                    <a:moveTo>
                      <a:pt x="60960" y="0"/>
                    </a:moveTo>
                    <a:lnTo>
                      <a:pt x="0" y="48768"/>
                    </a:lnTo>
                    <a:lnTo>
                      <a:pt x="249936" y="438912"/>
                    </a:lnTo>
                    <a:lnTo>
                      <a:pt x="536448" y="274320"/>
                    </a:lnTo>
                    <a:lnTo>
                      <a:pt x="530352" y="164592"/>
                    </a:lnTo>
                    <a:lnTo>
                      <a:pt x="609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2" name="図 81">
                <a:extLst>
                  <a:ext uri="{FF2B5EF4-FFF2-40B4-BE49-F238E27FC236}">
                    <a16:creationId xmlns:a16="http://schemas.microsoft.com/office/drawing/2014/main" id="{54E2FBBC-D79C-40DD-AB93-755F2768B18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45302" y="1645661"/>
                <a:ext cx="583079" cy="583079"/>
              </a:xfrm>
              <a:prstGeom prst="rect">
                <a:avLst/>
              </a:prstGeom>
            </p:spPr>
          </p:pic>
        </p:grpSp>
      </p:grpSp>
      <p:grpSp>
        <p:nvGrpSpPr>
          <p:cNvPr id="35" name="グループ化 34">
            <a:extLst>
              <a:ext uri="{FF2B5EF4-FFF2-40B4-BE49-F238E27FC236}">
                <a16:creationId xmlns:a16="http://schemas.microsoft.com/office/drawing/2014/main" id="{3AA7B10A-D1C0-4B3B-B25E-D46034246F10}"/>
              </a:ext>
            </a:extLst>
          </p:cNvPr>
          <p:cNvGrpSpPr/>
          <p:nvPr/>
        </p:nvGrpSpPr>
        <p:grpSpPr>
          <a:xfrm>
            <a:off x="9036130" y="4662481"/>
            <a:ext cx="2205451" cy="1322869"/>
            <a:chOff x="9019668" y="3568774"/>
            <a:chExt cx="2205451" cy="1322869"/>
          </a:xfrm>
        </p:grpSpPr>
        <p:sp>
          <p:nvSpPr>
            <p:cNvPr id="61" name="テキスト ボックス 60">
              <a:extLst>
                <a:ext uri="{FF2B5EF4-FFF2-40B4-BE49-F238E27FC236}">
                  <a16:creationId xmlns:a16="http://schemas.microsoft.com/office/drawing/2014/main" id="{21B6D7EB-D0B1-4375-B376-67D0B5CD73DB}"/>
                </a:ext>
              </a:extLst>
            </p:cNvPr>
            <p:cNvSpPr txBox="1"/>
            <p:nvPr/>
          </p:nvSpPr>
          <p:spPr>
            <a:xfrm>
              <a:off x="9019668" y="4583866"/>
              <a:ext cx="2205451" cy="307777"/>
            </a:xfrm>
            <a:prstGeom prst="rect">
              <a:avLst/>
            </a:prstGeom>
            <a:noFill/>
          </p:spPr>
          <p:txBody>
            <a:bodyPr wrap="square" rtlCol="0">
              <a:spAutoFit/>
            </a:bodyPr>
            <a:lstStyle/>
            <a:p>
              <a:pPr algn="ct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Y</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マルウェアから保護</a:t>
              </a:r>
            </a:p>
          </p:txBody>
        </p:sp>
        <p:grpSp>
          <p:nvGrpSpPr>
            <p:cNvPr id="34" name="グループ化 33">
              <a:extLst>
                <a:ext uri="{FF2B5EF4-FFF2-40B4-BE49-F238E27FC236}">
                  <a16:creationId xmlns:a16="http://schemas.microsoft.com/office/drawing/2014/main" id="{9E231720-5FB7-4115-865C-A3F2A0325D9F}"/>
                </a:ext>
              </a:extLst>
            </p:cNvPr>
            <p:cNvGrpSpPr/>
            <p:nvPr/>
          </p:nvGrpSpPr>
          <p:grpSpPr>
            <a:xfrm>
              <a:off x="9413798" y="3568774"/>
              <a:ext cx="1535301" cy="1045685"/>
              <a:chOff x="9205593" y="3568774"/>
              <a:chExt cx="1535301" cy="1045685"/>
            </a:xfrm>
          </p:grpSpPr>
          <p:grpSp>
            <p:nvGrpSpPr>
              <p:cNvPr id="58" name="グループ化 57">
                <a:extLst>
                  <a:ext uri="{FF2B5EF4-FFF2-40B4-BE49-F238E27FC236}">
                    <a16:creationId xmlns:a16="http://schemas.microsoft.com/office/drawing/2014/main" id="{26BBC982-890E-4FEE-90D7-1DD325C03E04}"/>
                  </a:ext>
                </a:extLst>
              </p:cNvPr>
              <p:cNvGrpSpPr/>
              <p:nvPr/>
            </p:nvGrpSpPr>
            <p:grpSpPr>
              <a:xfrm>
                <a:off x="9205593" y="3568774"/>
                <a:ext cx="1045685" cy="1045685"/>
                <a:chOff x="8217567" y="5095956"/>
                <a:chExt cx="1530987" cy="1530987"/>
              </a:xfrm>
            </p:grpSpPr>
            <p:pic>
              <p:nvPicPr>
                <p:cNvPr id="59" name="図 58">
                  <a:extLst>
                    <a:ext uri="{FF2B5EF4-FFF2-40B4-BE49-F238E27FC236}">
                      <a16:creationId xmlns:a16="http://schemas.microsoft.com/office/drawing/2014/main" id="{B7034349-D2E7-472D-ABC4-B97D7FF285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7567" y="5095956"/>
                  <a:ext cx="1530987" cy="1530987"/>
                </a:xfrm>
                <a:prstGeom prst="rect">
                  <a:avLst/>
                </a:prstGeom>
              </p:spPr>
            </p:pic>
            <p:sp>
              <p:nvSpPr>
                <p:cNvPr id="60" name="正方形/長方形 59">
                  <a:extLst>
                    <a:ext uri="{FF2B5EF4-FFF2-40B4-BE49-F238E27FC236}">
                      <a16:creationId xmlns:a16="http://schemas.microsoft.com/office/drawing/2014/main" id="{8F250BE9-9179-4F85-B632-26D274ED7AF2}"/>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62" name="図 61">
                <a:extLst>
                  <a:ext uri="{FF2B5EF4-FFF2-40B4-BE49-F238E27FC236}">
                    <a16:creationId xmlns:a16="http://schemas.microsoft.com/office/drawing/2014/main" id="{ECB0448D-AA0E-4B3A-AF7B-E107CC4D8F3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86390" y="3739920"/>
                <a:ext cx="484090" cy="484090"/>
              </a:xfrm>
              <a:prstGeom prst="rect">
                <a:avLst/>
              </a:prstGeom>
            </p:spPr>
          </p:pic>
          <p:pic>
            <p:nvPicPr>
              <p:cNvPr id="85" name="図 84">
                <a:extLst>
                  <a:ext uri="{FF2B5EF4-FFF2-40B4-BE49-F238E27FC236}">
                    <a16:creationId xmlns:a16="http://schemas.microsoft.com/office/drawing/2014/main" id="{49470D17-CD96-42E1-98F9-EB231DDCDC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39760" y="3694883"/>
                <a:ext cx="501134" cy="501134"/>
              </a:xfrm>
              <a:prstGeom prst="rect">
                <a:avLst/>
              </a:prstGeom>
            </p:spPr>
          </p:pic>
        </p:grpSp>
      </p:grpSp>
      <p:grpSp>
        <p:nvGrpSpPr>
          <p:cNvPr id="87" name="グループ化 86">
            <a:extLst>
              <a:ext uri="{FF2B5EF4-FFF2-40B4-BE49-F238E27FC236}">
                <a16:creationId xmlns:a16="http://schemas.microsoft.com/office/drawing/2014/main" id="{3BC1D1EC-D199-4505-A0DD-A2EC33A434EA}"/>
              </a:ext>
            </a:extLst>
          </p:cNvPr>
          <p:cNvGrpSpPr/>
          <p:nvPr/>
        </p:nvGrpSpPr>
        <p:grpSpPr>
          <a:xfrm>
            <a:off x="9113895" y="1900627"/>
            <a:ext cx="1801151" cy="1342185"/>
            <a:chOff x="9032330" y="4944326"/>
            <a:chExt cx="1801151" cy="1342185"/>
          </a:xfrm>
        </p:grpSpPr>
        <p:grpSp>
          <p:nvGrpSpPr>
            <p:cNvPr id="88" name="グループ化 87">
              <a:extLst>
                <a:ext uri="{FF2B5EF4-FFF2-40B4-BE49-F238E27FC236}">
                  <a16:creationId xmlns:a16="http://schemas.microsoft.com/office/drawing/2014/main" id="{35756F18-1873-49AE-B199-8FA72F6B8518}"/>
                </a:ext>
              </a:extLst>
            </p:cNvPr>
            <p:cNvGrpSpPr/>
            <p:nvPr/>
          </p:nvGrpSpPr>
          <p:grpSpPr>
            <a:xfrm>
              <a:off x="9294766" y="4944326"/>
              <a:ext cx="1448221" cy="1045685"/>
              <a:chOff x="9124748" y="5105124"/>
              <a:chExt cx="1448221" cy="1045685"/>
            </a:xfrm>
          </p:grpSpPr>
          <p:pic>
            <p:nvPicPr>
              <p:cNvPr id="90" name="図 89">
                <a:extLst>
                  <a:ext uri="{FF2B5EF4-FFF2-40B4-BE49-F238E27FC236}">
                    <a16:creationId xmlns:a16="http://schemas.microsoft.com/office/drawing/2014/main" id="{28C33AA9-B230-4171-9409-E9C0ED16C193}"/>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0179915" y="5203001"/>
                <a:ext cx="393054" cy="393054"/>
              </a:xfrm>
              <a:prstGeom prst="rect">
                <a:avLst/>
              </a:prstGeom>
            </p:spPr>
          </p:pic>
          <p:grpSp>
            <p:nvGrpSpPr>
              <p:cNvPr id="91" name="グループ化 90">
                <a:extLst>
                  <a:ext uri="{FF2B5EF4-FFF2-40B4-BE49-F238E27FC236}">
                    <a16:creationId xmlns:a16="http://schemas.microsoft.com/office/drawing/2014/main" id="{1D064753-4351-4583-87DD-55748FE3F25C}"/>
                  </a:ext>
                </a:extLst>
              </p:cNvPr>
              <p:cNvGrpSpPr/>
              <p:nvPr/>
            </p:nvGrpSpPr>
            <p:grpSpPr>
              <a:xfrm>
                <a:off x="9124748" y="5105124"/>
                <a:ext cx="1045685" cy="1045685"/>
                <a:chOff x="8217567" y="5095956"/>
                <a:chExt cx="1530987" cy="1530987"/>
              </a:xfrm>
            </p:grpSpPr>
            <p:pic>
              <p:nvPicPr>
                <p:cNvPr id="93" name="図 92">
                  <a:extLst>
                    <a:ext uri="{FF2B5EF4-FFF2-40B4-BE49-F238E27FC236}">
                      <a16:creationId xmlns:a16="http://schemas.microsoft.com/office/drawing/2014/main" id="{6288F5EA-08EE-498F-AEFD-C6FA04165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7567" y="5095956"/>
                  <a:ext cx="1530987" cy="1530987"/>
                </a:xfrm>
                <a:prstGeom prst="rect">
                  <a:avLst/>
                </a:prstGeom>
              </p:spPr>
            </p:pic>
            <p:sp>
              <p:nvSpPr>
                <p:cNvPr id="94" name="正方形/長方形 93">
                  <a:extLst>
                    <a:ext uri="{FF2B5EF4-FFF2-40B4-BE49-F238E27FC236}">
                      <a16:creationId xmlns:a16="http://schemas.microsoft.com/office/drawing/2014/main" id="{8E9BA0F9-EC13-4DC6-8E94-7053D29B2075}"/>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92" name="図 91">
                <a:extLst>
                  <a:ext uri="{FF2B5EF4-FFF2-40B4-BE49-F238E27FC236}">
                    <a16:creationId xmlns:a16="http://schemas.microsoft.com/office/drawing/2014/main" id="{DB256FEE-AFD3-481B-90C0-68A1121B683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38482" y="5303604"/>
                <a:ext cx="418216" cy="429421"/>
              </a:xfrm>
              <a:prstGeom prst="rect">
                <a:avLst/>
              </a:prstGeom>
            </p:spPr>
          </p:pic>
        </p:grpSp>
        <p:sp>
          <p:nvSpPr>
            <p:cNvPr id="89" name="テキスト ボックス 88">
              <a:extLst>
                <a:ext uri="{FF2B5EF4-FFF2-40B4-BE49-F238E27FC236}">
                  <a16:creationId xmlns:a16="http://schemas.microsoft.com/office/drawing/2014/main" id="{7464711E-A7E6-457E-A4CE-818D6EFE33FF}"/>
                </a:ext>
              </a:extLst>
            </p:cNvPr>
            <p:cNvSpPr txBox="1"/>
            <p:nvPr/>
          </p:nvSpPr>
          <p:spPr>
            <a:xfrm>
              <a:off x="9032330" y="5947957"/>
              <a:ext cx="1801151" cy="338554"/>
            </a:xfrm>
            <a:prstGeom prst="rect">
              <a:avLst/>
            </a:prstGeom>
            <a:noFill/>
          </p:spPr>
          <p:txBody>
            <a:bodyPr wrap="square" rtlCol="0">
              <a:spAutoFit/>
            </a:bodyPr>
            <a:lstStyle/>
            <a:p>
              <a:pPr algn="l"/>
              <a:r>
                <a:rPr kumimoji="1" lang="en-US" altLang="ja-JP"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マルウェア感染</a:t>
              </a:r>
            </a:p>
          </p:txBody>
        </p:sp>
      </p:grpSp>
      <p:grpSp>
        <p:nvGrpSpPr>
          <p:cNvPr id="95" name="グループ化 94">
            <a:extLst>
              <a:ext uri="{FF2B5EF4-FFF2-40B4-BE49-F238E27FC236}">
                <a16:creationId xmlns:a16="http://schemas.microsoft.com/office/drawing/2014/main" id="{F1B335B7-28D9-4157-8606-19C893BD73AA}"/>
              </a:ext>
            </a:extLst>
          </p:cNvPr>
          <p:cNvGrpSpPr/>
          <p:nvPr/>
        </p:nvGrpSpPr>
        <p:grpSpPr>
          <a:xfrm>
            <a:off x="8838775" y="2391558"/>
            <a:ext cx="419878" cy="2817140"/>
            <a:chOff x="8838775" y="2598952"/>
            <a:chExt cx="419878" cy="2817140"/>
          </a:xfrm>
        </p:grpSpPr>
        <p:sp>
          <p:nvSpPr>
            <p:cNvPr id="86" name="フリーフォーム: 図形 85">
              <a:extLst>
                <a:ext uri="{FF2B5EF4-FFF2-40B4-BE49-F238E27FC236}">
                  <a16:creationId xmlns:a16="http://schemas.microsoft.com/office/drawing/2014/main" id="{D8B6A072-F6DF-4686-B240-1E98B898D0D5}"/>
                </a:ext>
              </a:extLst>
            </p:cNvPr>
            <p:cNvSpPr/>
            <p:nvPr/>
          </p:nvSpPr>
          <p:spPr>
            <a:xfrm flipV="1">
              <a:off x="8838775" y="2598952"/>
              <a:ext cx="419878" cy="2817140"/>
            </a:xfrm>
            <a:custGeom>
              <a:avLst/>
              <a:gdLst>
                <a:gd name="connsiteX0" fmla="*/ 0 w 419878"/>
                <a:gd name="connsiteY0" fmla="*/ 0 h 1632857"/>
                <a:gd name="connsiteX1" fmla="*/ 0 w 419878"/>
                <a:gd name="connsiteY1" fmla="*/ 1632857 h 1632857"/>
                <a:gd name="connsiteX2" fmla="*/ 419878 w 419878"/>
                <a:gd name="connsiteY2" fmla="*/ 1632857 h 1632857"/>
              </a:gdLst>
              <a:ahLst/>
              <a:cxnLst>
                <a:cxn ang="0">
                  <a:pos x="connsiteX0" y="connsiteY0"/>
                </a:cxn>
                <a:cxn ang="0">
                  <a:pos x="connsiteX1" y="connsiteY1"/>
                </a:cxn>
                <a:cxn ang="0">
                  <a:pos x="connsiteX2" y="connsiteY2"/>
                </a:cxn>
              </a:cxnLst>
              <a:rect l="l" t="t" r="r" b="b"/>
              <a:pathLst>
                <a:path w="419878" h="1632857">
                  <a:moveTo>
                    <a:pt x="0" y="0"/>
                  </a:moveTo>
                  <a:lnTo>
                    <a:pt x="0" y="1632857"/>
                  </a:lnTo>
                  <a:lnTo>
                    <a:pt x="419878" y="1632857"/>
                  </a:lnTo>
                </a:path>
              </a:pathLst>
            </a:custGeom>
            <a:ln>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48" name="直線矢印コネクタ 47">
              <a:extLst>
                <a:ext uri="{FF2B5EF4-FFF2-40B4-BE49-F238E27FC236}">
                  <a16:creationId xmlns:a16="http://schemas.microsoft.com/office/drawing/2014/main" id="{3D6501F0-AF24-4B94-8E4F-FB74FCA50AC9}"/>
                </a:ext>
              </a:extLst>
            </p:cNvPr>
            <p:cNvCxnSpPr>
              <a:cxnSpLocks/>
            </p:cNvCxnSpPr>
            <p:nvPr/>
          </p:nvCxnSpPr>
          <p:spPr>
            <a:xfrm>
              <a:off x="8838775" y="4059738"/>
              <a:ext cx="3039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96" name="直線矢印コネクタ 95">
            <a:extLst>
              <a:ext uri="{FF2B5EF4-FFF2-40B4-BE49-F238E27FC236}">
                <a16:creationId xmlns:a16="http://schemas.microsoft.com/office/drawing/2014/main" id="{DB08ED2E-E181-4414-A8F2-64CFBAC22FBE}"/>
              </a:ext>
            </a:extLst>
          </p:cNvPr>
          <p:cNvCxnSpPr>
            <a:cxnSpLocks/>
          </p:cNvCxnSpPr>
          <p:nvPr/>
        </p:nvCxnSpPr>
        <p:spPr>
          <a:xfrm>
            <a:off x="10905832" y="2478733"/>
            <a:ext cx="333923" cy="0"/>
          </a:xfrm>
          <a:prstGeom prst="straightConnector1">
            <a:avLst/>
          </a:prstGeom>
          <a:ln w="57150">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14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E215A50E-BBDB-41C2-B5B4-84D37FFE8A69}"/>
              </a:ext>
            </a:extLst>
          </p:cNvPr>
          <p:cNvSpPr>
            <a:spLocks noGrp="1"/>
          </p:cNvSpPr>
          <p:nvPr>
            <p:ph type="body" sz="quarter" idx="15"/>
          </p:nvPr>
        </p:nvSpPr>
        <p:spPr>
          <a:xfrm>
            <a:off x="564419" y="1394692"/>
            <a:ext cx="11074573" cy="248914"/>
          </a:xfrm>
        </p:spPr>
        <p:txBody>
          <a:bodyPr/>
          <a:lstStyle/>
          <a:p>
            <a:r>
              <a:rPr lang="ja-JP" altLang="en-US"/>
              <a:t>従来型のウイルス対策ソフト</a:t>
            </a:r>
            <a:r>
              <a:rPr kumimoji="1" lang="ja-JP" altLang="en-US"/>
              <a:t>は、攻撃を受けてから</a:t>
            </a:r>
            <a:r>
              <a:rPr lang="ja-JP" altLang="en-US"/>
              <a:t>シグネチャ</a:t>
            </a:r>
            <a:r>
              <a:rPr kumimoji="1" lang="ja-JP" altLang="en-US"/>
              <a:t>を作成します。その間は攻撃を防ぐ手出てはありません</a:t>
            </a:r>
          </a:p>
        </p:txBody>
      </p:sp>
      <p:sp>
        <p:nvSpPr>
          <p:cNvPr id="3" name="テキスト プレースホルダー 2">
            <a:extLst>
              <a:ext uri="{FF2B5EF4-FFF2-40B4-BE49-F238E27FC236}">
                <a16:creationId xmlns:a16="http://schemas.microsoft.com/office/drawing/2014/main" id="{D426E0C2-A32D-4050-8AB1-E8A51EA2F695}"/>
              </a:ext>
            </a:extLst>
          </p:cNvPr>
          <p:cNvSpPr>
            <a:spLocks noGrp="1"/>
          </p:cNvSpPr>
          <p:nvPr>
            <p:ph type="body" sz="quarter" idx="11"/>
          </p:nvPr>
        </p:nvSpPr>
        <p:spPr/>
        <p:txBody>
          <a:bodyPr/>
          <a:lstStyle/>
          <a:p>
            <a:r>
              <a:rPr lang="ja-JP" altLang="en-US"/>
              <a:t>従来型ウイルス対策ソフトの実態</a:t>
            </a:r>
          </a:p>
        </p:txBody>
      </p:sp>
      <p:sp>
        <p:nvSpPr>
          <p:cNvPr id="5" name="テキスト プレースホルダー 4">
            <a:extLst>
              <a:ext uri="{FF2B5EF4-FFF2-40B4-BE49-F238E27FC236}">
                <a16:creationId xmlns:a16="http://schemas.microsoft.com/office/drawing/2014/main" id="{1C4F28DC-2412-4D51-B90D-49C252E5BA40}"/>
              </a:ext>
            </a:extLst>
          </p:cNvPr>
          <p:cNvSpPr>
            <a:spLocks noGrp="1"/>
          </p:cNvSpPr>
          <p:nvPr>
            <p:ph type="body" sz="quarter" idx="13"/>
          </p:nvPr>
        </p:nvSpPr>
        <p:spPr>
          <a:xfrm>
            <a:off x="359197" y="897226"/>
            <a:ext cx="11505576" cy="348557"/>
          </a:xfrm>
        </p:spPr>
        <p:txBody>
          <a:bodyPr/>
          <a:lstStyle/>
          <a:p>
            <a:r>
              <a:rPr lang="ja-JP" altLang="en-US"/>
              <a:t>従来型のウイルス対策ソフト</a:t>
            </a:r>
            <a:r>
              <a:rPr kumimoji="1" lang="ja-JP" altLang="en-US"/>
              <a:t>では未知のマルウェアは止められない</a:t>
            </a:r>
          </a:p>
        </p:txBody>
      </p:sp>
      <p:sp>
        <p:nvSpPr>
          <p:cNvPr id="2" name="タイトル 1"/>
          <p:cNvSpPr>
            <a:spLocks noGrp="1"/>
          </p:cNvSpPr>
          <p:nvPr>
            <p:ph type="title" idx="4294967295"/>
          </p:nvPr>
        </p:nvSpPr>
        <p:spPr>
          <a:xfrm>
            <a:off x="0" y="0"/>
            <a:ext cx="0" cy="0"/>
          </a:xfrm>
        </p:spPr>
        <p:txBody>
          <a:bodyPr/>
          <a:lstStyle/>
          <a:p>
            <a:r>
              <a:rPr kumimoji="1" lang="ja-JP" altLang="en-US"/>
              <a:t>　</a:t>
            </a:r>
          </a:p>
        </p:txBody>
      </p:sp>
      <p:cxnSp>
        <p:nvCxnSpPr>
          <p:cNvPr id="15" name="直線コネクタ 14"/>
          <p:cNvCxnSpPr/>
          <p:nvPr/>
        </p:nvCxnSpPr>
        <p:spPr bwMode="auto">
          <a:xfrm flipH="1">
            <a:off x="1851512" y="5142856"/>
            <a:ext cx="7328138" cy="11304"/>
          </a:xfrm>
          <a:prstGeom prst="line">
            <a:avLst/>
          </a:prstGeom>
          <a:noFill/>
          <a:ln w="19050" cap="flat" cmpd="sng" algn="ctr">
            <a:solidFill>
              <a:schemeClr val="tx1"/>
            </a:solidFill>
            <a:prstDash val="solid"/>
            <a:round/>
            <a:headEnd type="arrow" w="med" len="med"/>
            <a:tailEnd type="none" w="med" len="med"/>
          </a:ln>
          <a:effectLst/>
        </p:spPr>
      </p:cxnSp>
      <p:cxnSp>
        <p:nvCxnSpPr>
          <p:cNvPr id="17" name="直線コネクタ 16"/>
          <p:cNvCxnSpPr/>
          <p:nvPr/>
        </p:nvCxnSpPr>
        <p:spPr bwMode="auto">
          <a:xfrm>
            <a:off x="1758253" y="4072385"/>
            <a:ext cx="177611" cy="0"/>
          </a:xfrm>
          <a:prstGeom prst="line">
            <a:avLst/>
          </a:prstGeom>
          <a:noFill/>
          <a:ln w="19050" cap="flat" cmpd="sng" algn="ctr">
            <a:solidFill>
              <a:schemeClr val="tx1"/>
            </a:solidFill>
            <a:prstDash val="solid"/>
            <a:round/>
            <a:headEnd type="none" w="med" len="med"/>
            <a:tailEnd type="none" w="med" len="med"/>
          </a:ln>
          <a:effectLst/>
        </p:spPr>
      </p:cxnSp>
      <p:sp>
        <p:nvSpPr>
          <p:cNvPr id="20" name="テキスト ボックス 19"/>
          <p:cNvSpPr txBox="1"/>
          <p:nvPr/>
        </p:nvSpPr>
        <p:spPr bwMode="auto">
          <a:xfrm>
            <a:off x="1041783" y="2275404"/>
            <a:ext cx="727358" cy="300617"/>
          </a:xfrm>
          <a:prstGeom prst="rect">
            <a:avLst/>
          </a:prstGeom>
          <a:noFill/>
          <a:ln w="3175" cap="rnd">
            <a:noFill/>
            <a:miter lim="800000"/>
            <a:headEnd/>
            <a:tailEnd/>
          </a:ln>
          <a:effectLst/>
        </p:spPr>
        <p:txBody>
          <a:bodyPr wrap="square" rtlCol="0">
            <a:spAutoFit/>
          </a:bodyPr>
          <a:lstStyle/>
          <a:p>
            <a:pPr algn="r"/>
            <a:r>
              <a:rPr lang="en-US" altLang="ja-JP" sz="1050" kern="0">
                <a:latin typeface="メイリオ" panose="020B0604030504040204" pitchFamily="50" charset="-128"/>
                <a:ea typeface="メイリオ" panose="020B0604030504040204" pitchFamily="50" charset="-128"/>
                <a:cs typeface="メイリオ" panose="020B0604030504040204" pitchFamily="50" charset="-128"/>
              </a:rPr>
              <a:t>100%</a:t>
            </a:r>
            <a:endParaRPr lang="ja-JP" altLang="en-US" sz="1050" ker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bwMode="auto">
          <a:xfrm>
            <a:off x="1031781" y="3928606"/>
            <a:ext cx="737359" cy="300617"/>
          </a:xfrm>
          <a:prstGeom prst="rect">
            <a:avLst/>
          </a:prstGeom>
          <a:noFill/>
          <a:ln w="3175" cap="rnd">
            <a:noFill/>
            <a:miter lim="800000"/>
            <a:headEnd/>
            <a:tailEnd/>
          </a:ln>
          <a:effectLst/>
        </p:spPr>
        <p:txBody>
          <a:bodyPr wrap="square" rtlCol="0">
            <a:spAutoFit/>
          </a:bodyPr>
          <a:lstStyle/>
          <a:p>
            <a:pPr algn="r"/>
            <a:r>
              <a:rPr lang="en-US" altLang="ja-JP" sz="1050" kern="0">
                <a:latin typeface="メイリオ" panose="020B0604030504040204" pitchFamily="50" charset="-128"/>
                <a:ea typeface="メイリオ" panose="020B0604030504040204" pitchFamily="50" charset="-128"/>
                <a:cs typeface="メイリオ" panose="020B0604030504040204" pitchFamily="50" charset="-128"/>
              </a:rPr>
              <a:t> 50%</a:t>
            </a:r>
            <a:endParaRPr lang="ja-JP" altLang="en-US" sz="1050" ker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bwMode="auto">
          <a:xfrm>
            <a:off x="9199123" y="5044366"/>
            <a:ext cx="1172224" cy="261610"/>
          </a:xfrm>
          <a:prstGeom prst="rect">
            <a:avLst/>
          </a:prstGeom>
          <a:noFill/>
          <a:ln w="3175" cap="rnd">
            <a:noFill/>
            <a:miter lim="800000"/>
            <a:headEnd/>
            <a:tailEnd/>
          </a:ln>
          <a:effectLst/>
        </p:spPr>
        <p:txBody>
          <a:bodyPr wrap="square" rtlCol="0">
            <a:spAutoFit/>
          </a:bodyPr>
          <a:lstStyle/>
          <a:p>
            <a:r>
              <a:rPr lang="ja-JP" altLang="en-US" sz="1100" b="1"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時間経過</a:t>
            </a:r>
          </a:p>
        </p:txBody>
      </p:sp>
      <p:cxnSp>
        <p:nvCxnSpPr>
          <p:cNvPr id="32" name="直線コネクタ 31"/>
          <p:cNvCxnSpPr>
            <a:cxnSpLocks/>
          </p:cNvCxnSpPr>
          <p:nvPr/>
        </p:nvCxnSpPr>
        <p:spPr bwMode="auto">
          <a:xfrm rot="5400000">
            <a:off x="3801239" y="5153848"/>
            <a:ext cx="177611" cy="0"/>
          </a:xfrm>
          <a:prstGeom prst="line">
            <a:avLst/>
          </a:prstGeom>
          <a:noFill/>
          <a:ln w="19050" cap="flat" cmpd="sng" algn="ctr">
            <a:solidFill>
              <a:schemeClr val="tx1"/>
            </a:solidFill>
            <a:prstDash val="solid"/>
            <a:round/>
            <a:headEnd type="none" w="med" len="med"/>
            <a:tailEnd type="none" w="med" len="med"/>
          </a:ln>
          <a:effectLst/>
        </p:spPr>
      </p:cxnSp>
      <p:cxnSp>
        <p:nvCxnSpPr>
          <p:cNvPr id="33" name="直線コネクタ 32"/>
          <p:cNvCxnSpPr/>
          <p:nvPr/>
        </p:nvCxnSpPr>
        <p:spPr bwMode="auto">
          <a:xfrm rot="5400000">
            <a:off x="5447851" y="5153848"/>
            <a:ext cx="177611" cy="0"/>
          </a:xfrm>
          <a:prstGeom prst="line">
            <a:avLst/>
          </a:prstGeom>
          <a:noFill/>
          <a:ln w="19050" cap="flat" cmpd="sng" algn="ctr">
            <a:solidFill>
              <a:schemeClr val="tx1"/>
            </a:solidFill>
            <a:prstDash val="solid"/>
            <a:round/>
            <a:headEnd type="none" w="med" len="med"/>
            <a:tailEnd type="none" w="med" len="med"/>
          </a:ln>
          <a:effectLst/>
        </p:spPr>
      </p:cxnSp>
      <p:sp>
        <p:nvSpPr>
          <p:cNvPr id="34" name="テキスト ボックス 33"/>
          <p:cNvSpPr txBox="1"/>
          <p:nvPr/>
        </p:nvSpPr>
        <p:spPr bwMode="auto">
          <a:xfrm>
            <a:off x="2968372" y="5325687"/>
            <a:ext cx="2037702" cy="461665"/>
          </a:xfrm>
          <a:prstGeom prst="rect">
            <a:avLst/>
          </a:prstGeom>
          <a:noFill/>
          <a:ln w="3175" cap="rnd">
            <a:noFill/>
            <a:miter lim="800000"/>
            <a:headEnd/>
            <a:tailEnd/>
          </a:ln>
          <a:effectLst/>
        </p:spPr>
        <p:txBody>
          <a:bodyPr wrap="square" rtlCol="0">
            <a:spAutoFit/>
          </a:bodyPr>
          <a:lstStyle/>
          <a:p>
            <a:pPr algn="ctr"/>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マルウェアが</a:t>
            </a:r>
            <a:b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AV </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メーカーに報告される</a:t>
            </a:r>
          </a:p>
        </p:txBody>
      </p:sp>
      <p:sp>
        <p:nvSpPr>
          <p:cNvPr id="35" name="テキスト ボックス 34"/>
          <p:cNvSpPr txBox="1"/>
          <p:nvPr/>
        </p:nvSpPr>
        <p:spPr bwMode="auto">
          <a:xfrm>
            <a:off x="5109544" y="5418020"/>
            <a:ext cx="854223" cy="276999"/>
          </a:xfrm>
          <a:prstGeom prst="rect">
            <a:avLst/>
          </a:prstGeom>
          <a:noFill/>
          <a:ln w="3175" cap="rnd">
            <a:noFill/>
            <a:miter lim="800000"/>
            <a:headEnd/>
            <a:tailEnd/>
          </a:ln>
          <a:effectLst/>
        </p:spPr>
        <p:txBody>
          <a:bodyPr wrap="square" rtlCol="0">
            <a:spAutoFit/>
          </a:bodyPr>
          <a:lstStyle/>
          <a:p>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１週間後</a:t>
            </a:r>
          </a:p>
        </p:txBody>
      </p:sp>
      <p:sp>
        <p:nvSpPr>
          <p:cNvPr id="42" name="テキスト ボックス 41"/>
          <p:cNvSpPr txBox="1"/>
          <p:nvPr/>
        </p:nvSpPr>
        <p:spPr bwMode="auto">
          <a:xfrm>
            <a:off x="1236308" y="5539057"/>
            <a:ext cx="532831" cy="300617"/>
          </a:xfrm>
          <a:prstGeom prst="rect">
            <a:avLst/>
          </a:prstGeom>
          <a:noFill/>
          <a:ln w="3175" cap="rnd">
            <a:noFill/>
            <a:miter lim="800000"/>
            <a:headEnd/>
            <a:tailEnd/>
          </a:ln>
          <a:effectLst/>
        </p:spPr>
        <p:txBody>
          <a:bodyPr wrap="square" rtlCol="0">
            <a:spAutoFit/>
          </a:bodyPr>
          <a:lstStyle/>
          <a:p>
            <a:pPr algn="r"/>
            <a:r>
              <a:rPr lang="en-US" altLang="ja-JP" sz="1050" kern="0">
                <a:latin typeface="メイリオ" panose="020B0604030504040204" pitchFamily="50" charset="-128"/>
                <a:ea typeface="メイリオ" panose="020B0604030504040204" pitchFamily="50" charset="-128"/>
                <a:cs typeface="メイリオ" panose="020B0604030504040204" pitchFamily="50" charset="-128"/>
              </a:rPr>
              <a:t> 0%</a:t>
            </a:r>
            <a:endParaRPr lang="ja-JP" altLang="en-US" sz="1050" ker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4" name="直線コネクタ 43"/>
          <p:cNvCxnSpPr/>
          <p:nvPr/>
        </p:nvCxnSpPr>
        <p:spPr bwMode="auto">
          <a:xfrm rot="5400000">
            <a:off x="8412831" y="5153849"/>
            <a:ext cx="177611" cy="0"/>
          </a:xfrm>
          <a:prstGeom prst="line">
            <a:avLst/>
          </a:prstGeom>
          <a:noFill/>
          <a:ln w="19050" cap="flat" cmpd="sng" algn="ctr">
            <a:solidFill>
              <a:schemeClr val="tx1"/>
            </a:solidFill>
            <a:prstDash val="solid"/>
            <a:round/>
            <a:headEnd type="none" w="med" len="med"/>
            <a:tailEnd type="none" w="med" len="med"/>
          </a:ln>
          <a:effectLst/>
        </p:spPr>
      </p:cxnSp>
      <p:sp>
        <p:nvSpPr>
          <p:cNvPr id="45" name="テキスト ボックス 44"/>
          <p:cNvSpPr txBox="1"/>
          <p:nvPr/>
        </p:nvSpPr>
        <p:spPr bwMode="auto">
          <a:xfrm>
            <a:off x="8074978" y="5418020"/>
            <a:ext cx="854223" cy="276999"/>
          </a:xfrm>
          <a:prstGeom prst="rect">
            <a:avLst/>
          </a:prstGeom>
          <a:noFill/>
          <a:ln w="3175" cap="rnd">
            <a:noFill/>
            <a:miter lim="800000"/>
            <a:headEnd/>
            <a:tailEnd/>
          </a:ln>
          <a:effectLst/>
        </p:spPr>
        <p:txBody>
          <a:bodyPr wrap="square" rtlCol="0">
            <a:spAutoFit/>
          </a:bodyPr>
          <a:lstStyle/>
          <a:p>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数ヶ月後</a:t>
            </a:r>
          </a:p>
        </p:txBody>
      </p:sp>
      <p:cxnSp>
        <p:nvCxnSpPr>
          <p:cNvPr id="47" name="直線コネクタ 46"/>
          <p:cNvCxnSpPr/>
          <p:nvPr/>
        </p:nvCxnSpPr>
        <p:spPr bwMode="auto">
          <a:xfrm rot="5400000">
            <a:off x="2308142" y="5153848"/>
            <a:ext cx="177611" cy="0"/>
          </a:xfrm>
          <a:prstGeom prst="line">
            <a:avLst/>
          </a:prstGeom>
          <a:noFill/>
          <a:ln w="19050" cap="flat" cmpd="sng" algn="ctr">
            <a:solidFill>
              <a:schemeClr val="tx1"/>
            </a:solidFill>
            <a:prstDash val="solid"/>
            <a:round/>
            <a:headEnd type="none" w="med" len="med"/>
            <a:tailEnd type="none" w="med" len="med"/>
          </a:ln>
          <a:effectLst/>
        </p:spPr>
      </p:cxnSp>
      <p:sp>
        <p:nvSpPr>
          <p:cNvPr id="48" name="テキスト ボックス 47"/>
          <p:cNvSpPr txBox="1"/>
          <p:nvPr/>
        </p:nvSpPr>
        <p:spPr bwMode="auto">
          <a:xfrm>
            <a:off x="1673198" y="5325687"/>
            <a:ext cx="1447498" cy="461665"/>
          </a:xfrm>
          <a:prstGeom prst="rect">
            <a:avLst/>
          </a:prstGeom>
          <a:noFill/>
          <a:ln w="3175" cap="rnd">
            <a:noFill/>
            <a:miter lim="800000"/>
            <a:headEnd/>
            <a:tailEnd/>
          </a:ln>
          <a:effectLst/>
        </p:spPr>
        <p:txBody>
          <a:bodyPr wrap="square" rtlCol="0">
            <a:spAutoFit/>
          </a:bodyPr>
          <a:lstStyle/>
          <a:p>
            <a:pPr algn="ctr"/>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マルウェアが</a:t>
            </a:r>
            <a:b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作成される</a:t>
            </a:r>
          </a:p>
        </p:txBody>
      </p:sp>
      <p:sp>
        <p:nvSpPr>
          <p:cNvPr id="52" name="角丸四角形 51"/>
          <p:cNvSpPr/>
          <p:nvPr/>
        </p:nvSpPr>
        <p:spPr>
          <a:xfrm>
            <a:off x="2419717" y="2539974"/>
            <a:ext cx="2972778" cy="2470407"/>
          </a:xfrm>
          <a:prstGeom prst="roundRect">
            <a:avLst>
              <a:gd name="adj" fmla="val 6689"/>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実際に</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攻撃される期間</a:t>
            </a:r>
          </a:p>
        </p:txBody>
      </p:sp>
      <p:sp>
        <p:nvSpPr>
          <p:cNvPr id="54" name="角丸四角形 53"/>
          <p:cNvSpPr/>
          <p:nvPr/>
        </p:nvSpPr>
        <p:spPr>
          <a:xfrm>
            <a:off x="5528861" y="2539975"/>
            <a:ext cx="2972776" cy="2470408"/>
          </a:xfrm>
          <a:prstGeom prst="roundRect">
            <a:avLst>
              <a:gd name="adj" fmla="val 9779"/>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アンチウイルス</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メーカーが</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公表する検知率の</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計測期間</a:t>
            </a:r>
            <a:endParaRPr lang="en-US" altLang="ja-JP" sz="11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9" name="直線コネクタ 18"/>
          <p:cNvCxnSpPr/>
          <p:nvPr/>
        </p:nvCxnSpPr>
        <p:spPr bwMode="auto">
          <a:xfrm>
            <a:off x="1758253" y="2410077"/>
            <a:ext cx="177611" cy="0"/>
          </a:xfrm>
          <a:prstGeom prst="line">
            <a:avLst/>
          </a:prstGeom>
          <a:noFill/>
          <a:ln w="19050" cap="flat" cmpd="sng" algn="ctr">
            <a:solidFill>
              <a:schemeClr val="tx1"/>
            </a:solidFill>
            <a:prstDash val="solid"/>
            <a:round/>
            <a:headEnd type="none" w="med" len="med"/>
            <a:tailEnd type="none" w="med" len="med"/>
          </a:ln>
          <a:effectLst/>
        </p:spPr>
      </p:cxnSp>
      <p:sp>
        <p:nvSpPr>
          <p:cNvPr id="49" name="テキスト ボックス 48"/>
          <p:cNvSpPr txBox="1"/>
          <p:nvPr/>
        </p:nvSpPr>
        <p:spPr bwMode="auto">
          <a:xfrm>
            <a:off x="780433" y="2031608"/>
            <a:ext cx="2037532" cy="246221"/>
          </a:xfrm>
          <a:prstGeom prst="rect">
            <a:avLst/>
          </a:prstGeom>
          <a:noFill/>
          <a:ln w="3175" cap="rnd">
            <a:noFill/>
            <a:miter lim="800000"/>
            <a:headEnd/>
            <a:tailEnd/>
          </a:ln>
          <a:effectLst/>
        </p:spPr>
        <p:txBody>
          <a:bodyPr wrap="square" rtlCol="0">
            <a:spAutoFit/>
          </a:bodyPr>
          <a:lstStyle/>
          <a:p>
            <a:r>
              <a:rPr lang="ja-JP" altLang="en-US" sz="1000" b="1"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マルウェア検知率</a:t>
            </a:r>
          </a:p>
        </p:txBody>
      </p:sp>
      <p:cxnSp>
        <p:nvCxnSpPr>
          <p:cNvPr id="29" name="直線コネクタ 28"/>
          <p:cNvCxnSpPr>
            <a:cxnSpLocks/>
          </p:cNvCxnSpPr>
          <p:nvPr/>
        </p:nvCxnSpPr>
        <p:spPr bwMode="auto">
          <a:xfrm>
            <a:off x="1851497" y="2407134"/>
            <a:ext cx="0" cy="2747026"/>
          </a:xfrm>
          <a:prstGeom prst="line">
            <a:avLst/>
          </a:prstGeom>
          <a:noFill/>
          <a:ln w="19050" cap="flat" cmpd="sng" algn="ctr">
            <a:solidFill>
              <a:schemeClr val="tx1"/>
            </a:solidFill>
            <a:prstDash val="solid"/>
            <a:round/>
            <a:headEnd type="none" w="med" len="med"/>
            <a:tailEnd type="none" w="med" len="med"/>
          </a:ln>
          <a:effectLst/>
        </p:spPr>
      </p:cxnSp>
      <p:sp>
        <p:nvSpPr>
          <p:cNvPr id="51" name="フリーフォーム 49">
            <a:extLst>
              <a:ext uri="{FF2B5EF4-FFF2-40B4-BE49-F238E27FC236}">
                <a16:creationId xmlns:a16="http://schemas.microsoft.com/office/drawing/2014/main" id="{B3658F5F-360D-4E54-8B2E-DF5FC049EE89}"/>
              </a:ext>
            </a:extLst>
          </p:cNvPr>
          <p:cNvSpPr/>
          <p:nvPr/>
        </p:nvSpPr>
        <p:spPr>
          <a:xfrm>
            <a:off x="1865216" y="2434727"/>
            <a:ext cx="7466902" cy="2651340"/>
          </a:xfrm>
          <a:custGeom>
            <a:avLst/>
            <a:gdLst>
              <a:gd name="connsiteX0" fmla="*/ 0 w 8211844"/>
              <a:gd name="connsiteY0" fmla="*/ 2505879 h 2518587"/>
              <a:gd name="connsiteX1" fmla="*/ 621437 w 8211844"/>
              <a:gd name="connsiteY1" fmla="*/ 2505879 h 2518587"/>
              <a:gd name="connsiteX2" fmla="*/ 1811044 w 8211844"/>
              <a:gd name="connsiteY2" fmla="*/ 2514756 h 2518587"/>
              <a:gd name="connsiteX3" fmla="*/ 2157273 w 8211844"/>
              <a:gd name="connsiteY3" fmla="*/ 2434857 h 2518587"/>
              <a:gd name="connsiteX4" fmla="*/ 2370337 w 8211844"/>
              <a:gd name="connsiteY4" fmla="*/ 2266181 h 2518587"/>
              <a:gd name="connsiteX5" fmla="*/ 2752077 w 8211844"/>
              <a:gd name="connsiteY5" fmla="*/ 1591479 h 2518587"/>
              <a:gd name="connsiteX6" fmla="*/ 3080551 w 8211844"/>
              <a:gd name="connsiteY6" fmla="*/ 384115 h 2518587"/>
              <a:gd name="connsiteX7" fmla="*/ 3320248 w 8211844"/>
              <a:gd name="connsiteY7" fmla="*/ 91152 h 2518587"/>
              <a:gd name="connsiteX8" fmla="*/ 3790765 w 8211844"/>
              <a:gd name="connsiteY8" fmla="*/ 29009 h 2518587"/>
              <a:gd name="connsiteX9" fmla="*/ 4944862 w 8211844"/>
              <a:gd name="connsiteY9" fmla="*/ 11253 h 2518587"/>
              <a:gd name="connsiteX10" fmla="*/ 5921405 w 8211844"/>
              <a:gd name="connsiteY10" fmla="*/ 2376 h 2518587"/>
              <a:gd name="connsiteX11" fmla="*/ 6631619 w 8211844"/>
              <a:gd name="connsiteY11" fmla="*/ 55642 h 2518587"/>
              <a:gd name="connsiteX12" fmla="*/ 7253056 w 8211844"/>
              <a:gd name="connsiteY12" fmla="*/ 455137 h 2518587"/>
              <a:gd name="connsiteX13" fmla="*/ 8034291 w 8211844"/>
              <a:gd name="connsiteY13" fmla="*/ 1138717 h 2518587"/>
              <a:gd name="connsiteX14" fmla="*/ 8211844 w 8211844"/>
              <a:gd name="connsiteY14" fmla="*/ 1316271 h 2518587"/>
              <a:gd name="connsiteX0" fmla="*/ 0 w 8211844"/>
              <a:gd name="connsiteY0" fmla="*/ 2505879 h 2518587"/>
              <a:gd name="connsiteX1" fmla="*/ 621437 w 8211844"/>
              <a:gd name="connsiteY1" fmla="*/ 2505879 h 2518587"/>
              <a:gd name="connsiteX2" fmla="*/ 1811044 w 8211844"/>
              <a:gd name="connsiteY2" fmla="*/ 2514756 h 2518587"/>
              <a:gd name="connsiteX3" fmla="*/ 2157273 w 8211844"/>
              <a:gd name="connsiteY3" fmla="*/ 2434857 h 2518587"/>
              <a:gd name="connsiteX4" fmla="*/ 2370337 w 8211844"/>
              <a:gd name="connsiteY4" fmla="*/ 2266181 h 2518587"/>
              <a:gd name="connsiteX5" fmla="*/ 2907519 w 8211844"/>
              <a:gd name="connsiteY5" fmla="*/ 1184677 h 2518587"/>
              <a:gd name="connsiteX6" fmla="*/ 3080551 w 8211844"/>
              <a:gd name="connsiteY6" fmla="*/ 384115 h 2518587"/>
              <a:gd name="connsiteX7" fmla="*/ 3320248 w 8211844"/>
              <a:gd name="connsiteY7" fmla="*/ 91152 h 2518587"/>
              <a:gd name="connsiteX8" fmla="*/ 3790765 w 8211844"/>
              <a:gd name="connsiteY8" fmla="*/ 29009 h 2518587"/>
              <a:gd name="connsiteX9" fmla="*/ 4944862 w 8211844"/>
              <a:gd name="connsiteY9" fmla="*/ 11253 h 2518587"/>
              <a:gd name="connsiteX10" fmla="*/ 5921405 w 8211844"/>
              <a:gd name="connsiteY10" fmla="*/ 2376 h 2518587"/>
              <a:gd name="connsiteX11" fmla="*/ 6631619 w 8211844"/>
              <a:gd name="connsiteY11" fmla="*/ 55642 h 2518587"/>
              <a:gd name="connsiteX12" fmla="*/ 7253056 w 8211844"/>
              <a:gd name="connsiteY12" fmla="*/ 455137 h 2518587"/>
              <a:gd name="connsiteX13" fmla="*/ 8034291 w 8211844"/>
              <a:gd name="connsiteY13" fmla="*/ 1138717 h 2518587"/>
              <a:gd name="connsiteX14" fmla="*/ 8211844 w 8211844"/>
              <a:gd name="connsiteY14" fmla="*/ 1316271 h 2518587"/>
              <a:gd name="connsiteX0" fmla="*/ 0 w 8211844"/>
              <a:gd name="connsiteY0" fmla="*/ 2505879 h 2518587"/>
              <a:gd name="connsiteX1" fmla="*/ 621437 w 8211844"/>
              <a:gd name="connsiteY1" fmla="*/ 2505879 h 2518587"/>
              <a:gd name="connsiteX2" fmla="*/ 1811044 w 8211844"/>
              <a:gd name="connsiteY2" fmla="*/ 2514756 h 2518587"/>
              <a:gd name="connsiteX3" fmla="*/ 2157273 w 8211844"/>
              <a:gd name="connsiteY3" fmla="*/ 2434857 h 2518587"/>
              <a:gd name="connsiteX4" fmla="*/ 2370337 w 8211844"/>
              <a:gd name="connsiteY4" fmla="*/ 2266181 h 2518587"/>
              <a:gd name="connsiteX5" fmla="*/ 3080551 w 8211844"/>
              <a:gd name="connsiteY5" fmla="*/ 384115 h 2518587"/>
              <a:gd name="connsiteX6" fmla="*/ 3320248 w 8211844"/>
              <a:gd name="connsiteY6" fmla="*/ 91152 h 2518587"/>
              <a:gd name="connsiteX7" fmla="*/ 3790765 w 8211844"/>
              <a:gd name="connsiteY7" fmla="*/ 29009 h 2518587"/>
              <a:gd name="connsiteX8" fmla="*/ 4944862 w 8211844"/>
              <a:gd name="connsiteY8" fmla="*/ 11253 h 2518587"/>
              <a:gd name="connsiteX9" fmla="*/ 5921405 w 8211844"/>
              <a:gd name="connsiteY9" fmla="*/ 2376 h 2518587"/>
              <a:gd name="connsiteX10" fmla="*/ 6631619 w 8211844"/>
              <a:gd name="connsiteY10" fmla="*/ 55642 h 2518587"/>
              <a:gd name="connsiteX11" fmla="*/ 7253056 w 8211844"/>
              <a:gd name="connsiteY11" fmla="*/ 455137 h 2518587"/>
              <a:gd name="connsiteX12" fmla="*/ 8034291 w 8211844"/>
              <a:gd name="connsiteY12" fmla="*/ 1138717 h 2518587"/>
              <a:gd name="connsiteX13" fmla="*/ 8211844 w 8211844"/>
              <a:gd name="connsiteY13" fmla="*/ 1316271 h 2518587"/>
              <a:gd name="connsiteX0" fmla="*/ 0 w 8211844"/>
              <a:gd name="connsiteY0" fmla="*/ 2505879 h 2530739"/>
              <a:gd name="connsiteX1" fmla="*/ 621437 w 8211844"/>
              <a:gd name="connsiteY1" fmla="*/ 2505879 h 2530739"/>
              <a:gd name="connsiteX2" fmla="*/ 1811044 w 8211844"/>
              <a:gd name="connsiteY2" fmla="*/ 2514756 h 2530739"/>
              <a:gd name="connsiteX3" fmla="*/ 2370337 w 8211844"/>
              <a:gd name="connsiteY3" fmla="*/ 2266181 h 2530739"/>
              <a:gd name="connsiteX4" fmla="*/ 3080551 w 8211844"/>
              <a:gd name="connsiteY4" fmla="*/ 384115 h 2530739"/>
              <a:gd name="connsiteX5" fmla="*/ 3320248 w 8211844"/>
              <a:gd name="connsiteY5" fmla="*/ 91152 h 2530739"/>
              <a:gd name="connsiteX6" fmla="*/ 3790765 w 8211844"/>
              <a:gd name="connsiteY6" fmla="*/ 29009 h 2530739"/>
              <a:gd name="connsiteX7" fmla="*/ 4944862 w 8211844"/>
              <a:gd name="connsiteY7" fmla="*/ 11253 h 2530739"/>
              <a:gd name="connsiteX8" fmla="*/ 5921405 w 8211844"/>
              <a:gd name="connsiteY8" fmla="*/ 2376 h 2530739"/>
              <a:gd name="connsiteX9" fmla="*/ 6631619 w 8211844"/>
              <a:gd name="connsiteY9" fmla="*/ 55642 h 2530739"/>
              <a:gd name="connsiteX10" fmla="*/ 7253056 w 8211844"/>
              <a:gd name="connsiteY10" fmla="*/ 455137 h 2530739"/>
              <a:gd name="connsiteX11" fmla="*/ 8034291 w 8211844"/>
              <a:gd name="connsiteY11" fmla="*/ 1138717 h 2530739"/>
              <a:gd name="connsiteX12" fmla="*/ 8211844 w 8211844"/>
              <a:gd name="connsiteY12" fmla="*/ 1316271 h 2530739"/>
              <a:gd name="connsiteX0" fmla="*/ 0 w 8211844"/>
              <a:gd name="connsiteY0" fmla="*/ 2505879 h 2578810"/>
              <a:gd name="connsiteX1" fmla="*/ 621437 w 8211844"/>
              <a:gd name="connsiteY1" fmla="*/ 2505879 h 2578810"/>
              <a:gd name="connsiteX2" fmla="*/ 1811044 w 8211844"/>
              <a:gd name="connsiteY2" fmla="*/ 2514756 h 2578810"/>
              <a:gd name="connsiteX3" fmla="*/ 3001817 w 8211844"/>
              <a:gd name="connsiteY3" fmla="*/ 1615298 h 2578810"/>
              <a:gd name="connsiteX4" fmla="*/ 3080551 w 8211844"/>
              <a:gd name="connsiteY4" fmla="*/ 384115 h 2578810"/>
              <a:gd name="connsiteX5" fmla="*/ 3320248 w 8211844"/>
              <a:gd name="connsiteY5" fmla="*/ 91152 h 2578810"/>
              <a:gd name="connsiteX6" fmla="*/ 3790765 w 8211844"/>
              <a:gd name="connsiteY6" fmla="*/ 29009 h 2578810"/>
              <a:gd name="connsiteX7" fmla="*/ 4944862 w 8211844"/>
              <a:gd name="connsiteY7" fmla="*/ 11253 h 2578810"/>
              <a:gd name="connsiteX8" fmla="*/ 5921405 w 8211844"/>
              <a:gd name="connsiteY8" fmla="*/ 2376 h 2578810"/>
              <a:gd name="connsiteX9" fmla="*/ 6631619 w 8211844"/>
              <a:gd name="connsiteY9" fmla="*/ 55642 h 2578810"/>
              <a:gd name="connsiteX10" fmla="*/ 7253056 w 8211844"/>
              <a:gd name="connsiteY10" fmla="*/ 455137 h 2578810"/>
              <a:gd name="connsiteX11" fmla="*/ 8034291 w 8211844"/>
              <a:gd name="connsiteY11" fmla="*/ 1138717 h 2578810"/>
              <a:gd name="connsiteX12" fmla="*/ 8211844 w 8211844"/>
              <a:gd name="connsiteY12" fmla="*/ 1316271 h 2578810"/>
              <a:gd name="connsiteX0" fmla="*/ 0 w 8211844"/>
              <a:gd name="connsiteY0" fmla="*/ 2547121 h 2620052"/>
              <a:gd name="connsiteX1" fmla="*/ 621437 w 8211844"/>
              <a:gd name="connsiteY1" fmla="*/ 2547121 h 2620052"/>
              <a:gd name="connsiteX2" fmla="*/ 1811044 w 8211844"/>
              <a:gd name="connsiteY2" fmla="*/ 2555998 h 2620052"/>
              <a:gd name="connsiteX3" fmla="*/ 3001817 w 8211844"/>
              <a:gd name="connsiteY3" fmla="*/ 1656540 h 2620052"/>
              <a:gd name="connsiteX4" fmla="*/ 3320248 w 8211844"/>
              <a:gd name="connsiteY4" fmla="*/ 132394 h 2620052"/>
              <a:gd name="connsiteX5" fmla="*/ 3790765 w 8211844"/>
              <a:gd name="connsiteY5" fmla="*/ 70251 h 2620052"/>
              <a:gd name="connsiteX6" fmla="*/ 4944862 w 8211844"/>
              <a:gd name="connsiteY6" fmla="*/ 52495 h 2620052"/>
              <a:gd name="connsiteX7" fmla="*/ 5921405 w 8211844"/>
              <a:gd name="connsiteY7" fmla="*/ 43618 h 2620052"/>
              <a:gd name="connsiteX8" fmla="*/ 6631619 w 8211844"/>
              <a:gd name="connsiteY8" fmla="*/ 96884 h 2620052"/>
              <a:gd name="connsiteX9" fmla="*/ 7253056 w 8211844"/>
              <a:gd name="connsiteY9" fmla="*/ 496379 h 2620052"/>
              <a:gd name="connsiteX10" fmla="*/ 8034291 w 8211844"/>
              <a:gd name="connsiteY10" fmla="*/ 1179959 h 2620052"/>
              <a:gd name="connsiteX11" fmla="*/ 8211844 w 8211844"/>
              <a:gd name="connsiteY11" fmla="*/ 1357513 h 2620052"/>
              <a:gd name="connsiteX0" fmla="*/ 0 w 8211844"/>
              <a:gd name="connsiteY0" fmla="*/ 2505880 h 2578811"/>
              <a:gd name="connsiteX1" fmla="*/ 621437 w 8211844"/>
              <a:gd name="connsiteY1" fmla="*/ 2505880 h 2578811"/>
              <a:gd name="connsiteX2" fmla="*/ 1811044 w 8211844"/>
              <a:gd name="connsiteY2" fmla="*/ 2514757 h 2578811"/>
              <a:gd name="connsiteX3" fmla="*/ 3001817 w 8211844"/>
              <a:gd name="connsiteY3" fmla="*/ 1615299 h 2578811"/>
              <a:gd name="connsiteX4" fmla="*/ 3790765 w 8211844"/>
              <a:gd name="connsiteY4" fmla="*/ 29010 h 2578811"/>
              <a:gd name="connsiteX5" fmla="*/ 4944862 w 8211844"/>
              <a:gd name="connsiteY5" fmla="*/ 11254 h 2578811"/>
              <a:gd name="connsiteX6" fmla="*/ 5921405 w 8211844"/>
              <a:gd name="connsiteY6" fmla="*/ 2377 h 2578811"/>
              <a:gd name="connsiteX7" fmla="*/ 6631619 w 8211844"/>
              <a:gd name="connsiteY7" fmla="*/ 55643 h 2578811"/>
              <a:gd name="connsiteX8" fmla="*/ 7253056 w 8211844"/>
              <a:gd name="connsiteY8" fmla="*/ 455138 h 2578811"/>
              <a:gd name="connsiteX9" fmla="*/ 8034291 w 8211844"/>
              <a:gd name="connsiteY9" fmla="*/ 1138718 h 2578811"/>
              <a:gd name="connsiteX10" fmla="*/ 8211844 w 8211844"/>
              <a:gd name="connsiteY10" fmla="*/ 1316272 h 2578811"/>
              <a:gd name="connsiteX0" fmla="*/ 0 w 8211844"/>
              <a:gd name="connsiteY0" fmla="*/ 2505880 h 2519492"/>
              <a:gd name="connsiteX1" fmla="*/ 621437 w 8211844"/>
              <a:gd name="connsiteY1" fmla="*/ 2505880 h 2519492"/>
              <a:gd name="connsiteX2" fmla="*/ 2393948 w 8211844"/>
              <a:gd name="connsiteY2" fmla="*/ 2419837 h 2519492"/>
              <a:gd name="connsiteX3" fmla="*/ 3001817 w 8211844"/>
              <a:gd name="connsiteY3" fmla="*/ 1615299 h 2519492"/>
              <a:gd name="connsiteX4" fmla="*/ 3790765 w 8211844"/>
              <a:gd name="connsiteY4" fmla="*/ 29010 h 2519492"/>
              <a:gd name="connsiteX5" fmla="*/ 4944862 w 8211844"/>
              <a:gd name="connsiteY5" fmla="*/ 11254 h 2519492"/>
              <a:gd name="connsiteX6" fmla="*/ 5921405 w 8211844"/>
              <a:gd name="connsiteY6" fmla="*/ 2377 h 2519492"/>
              <a:gd name="connsiteX7" fmla="*/ 6631619 w 8211844"/>
              <a:gd name="connsiteY7" fmla="*/ 55643 h 2519492"/>
              <a:gd name="connsiteX8" fmla="*/ 7253056 w 8211844"/>
              <a:gd name="connsiteY8" fmla="*/ 455138 h 2519492"/>
              <a:gd name="connsiteX9" fmla="*/ 8034291 w 8211844"/>
              <a:gd name="connsiteY9" fmla="*/ 1138718 h 2519492"/>
              <a:gd name="connsiteX10" fmla="*/ 8211844 w 8211844"/>
              <a:gd name="connsiteY10" fmla="*/ 1316272 h 2519492"/>
              <a:gd name="connsiteX0" fmla="*/ 0 w 8211844"/>
              <a:gd name="connsiteY0" fmla="*/ 2505880 h 2528418"/>
              <a:gd name="connsiteX1" fmla="*/ 1495793 w 8211844"/>
              <a:gd name="connsiteY1" fmla="*/ 2519440 h 2528418"/>
              <a:gd name="connsiteX2" fmla="*/ 2393948 w 8211844"/>
              <a:gd name="connsiteY2" fmla="*/ 2419837 h 2528418"/>
              <a:gd name="connsiteX3" fmla="*/ 3001817 w 8211844"/>
              <a:gd name="connsiteY3" fmla="*/ 1615299 h 2528418"/>
              <a:gd name="connsiteX4" fmla="*/ 3790765 w 8211844"/>
              <a:gd name="connsiteY4" fmla="*/ 29010 h 2528418"/>
              <a:gd name="connsiteX5" fmla="*/ 4944862 w 8211844"/>
              <a:gd name="connsiteY5" fmla="*/ 11254 h 2528418"/>
              <a:gd name="connsiteX6" fmla="*/ 5921405 w 8211844"/>
              <a:gd name="connsiteY6" fmla="*/ 2377 h 2528418"/>
              <a:gd name="connsiteX7" fmla="*/ 6631619 w 8211844"/>
              <a:gd name="connsiteY7" fmla="*/ 55643 h 2528418"/>
              <a:gd name="connsiteX8" fmla="*/ 7253056 w 8211844"/>
              <a:gd name="connsiteY8" fmla="*/ 455138 h 2528418"/>
              <a:gd name="connsiteX9" fmla="*/ 8034291 w 8211844"/>
              <a:gd name="connsiteY9" fmla="*/ 1138718 h 2528418"/>
              <a:gd name="connsiteX10" fmla="*/ 8211844 w 8211844"/>
              <a:gd name="connsiteY10" fmla="*/ 1316272 h 2528418"/>
              <a:gd name="connsiteX0" fmla="*/ 0 w 8211844"/>
              <a:gd name="connsiteY0" fmla="*/ 2505880 h 2519819"/>
              <a:gd name="connsiteX1" fmla="*/ 1495793 w 8211844"/>
              <a:gd name="connsiteY1" fmla="*/ 2519440 h 2519819"/>
              <a:gd name="connsiteX2" fmla="*/ 2393948 w 8211844"/>
              <a:gd name="connsiteY2" fmla="*/ 2419837 h 2519819"/>
              <a:gd name="connsiteX3" fmla="*/ 3001817 w 8211844"/>
              <a:gd name="connsiteY3" fmla="*/ 1615299 h 2519819"/>
              <a:gd name="connsiteX4" fmla="*/ 3790765 w 8211844"/>
              <a:gd name="connsiteY4" fmla="*/ 29010 h 2519819"/>
              <a:gd name="connsiteX5" fmla="*/ 4944862 w 8211844"/>
              <a:gd name="connsiteY5" fmla="*/ 11254 h 2519819"/>
              <a:gd name="connsiteX6" fmla="*/ 5921405 w 8211844"/>
              <a:gd name="connsiteY6" fmla="*/ 2377 h 2519819"/>
              <a:gd name="connsiteX7" fmla="*/ 6631619 w 8211844"/>
              <a:gd name="connsiteY7" fmla="*/ 55643 h 2519819"/>
              <a:gd name="connsiteX8" fmla="*/ 7253056 w 8211844"/>
              <a:gd name="connsiteY8" fmla="*/ 455138 h 2519819"/>
              <a:gd name="connsiteX9" fmla="*/ 8034291 w 8211844"/>
              <a:gd name="connsiteY9" fmla="*/ 1138718 h 2519819"/>
              <a:gd name="connsiteX10" fmla="*/ 8211844 w 8211844"/>
              <a:gd name="connsiteY10" fmla="*/ 1316272 h 2519819"/>
              <a:gd name="connsiteX0" fmla="*/ 0 w 8211844"/>
              <a:gd name="connsiteY0" fmla="*/ 2505880 h 2519819"/>
              <a:gd name="connsiteX1" fmla="*/ 1495793 w 8211844"/>
              <a:gd name="connsiteY1" fmla="*/ 2519440 h 2519819"/>
              <a:gd name="connsiteX2" fmla="*/ 2393948 w 8211844"/>
              <a:gd name="connsiteY2" fmla="*/ 2419837 h 2519819"/>
              <a:gd name="connsiteX3" fmla="*/ 3001817 w 8211844"/>
              <a:gd name="connsiteY3" fmla="*/ 1615299 h 2519819"/>
              <a:gd name="connsiteX4" fmla="*/ 3921532 w 8211844"/>
              <a:gd name="connsiteY4" fmla="*/ 29010 h 2519819"/>
              <a:gd name="connsiteX5" fmla="*/ 4944862 w 8211844"/>
              <a:gd name="connsiteY5" fmla="*/ 11254 h 2519819"/>
              <a:gd name="connsiteX6" fmla="*/ 5921405 w 8211844"/>
              <a:gd name="connsiteY6" fmla="*/ 2377 h 2519819"/>
              <a:gd name="connsiteX7" fmla="*/ 6631619 w 8211844"/>
              <a:gd name="connsiteY7" fmla="*/ 55643 h 2519819"/>
              <a:gd name="connsiteX8" fmla="*/ 7253056 w 8211844"/>
              <a:gd name="connsiteY8" fmla="*/ 455138 h 2519819"/>
              <a:gd name="connsiteX9" fmla="*/ 8034291 w 8211844"/>
              <a:gd name="connsiteY9" fmla="*/ 1138718 h 2519819"/>
              <a:gd name="connsiteX10" fmla="*/ 8211844 w 8211844"/>
              <a:gd name="connsiteY10" fmla="*/ 1316272 h 2519819"/>
              <a:gd name="connsiteX0" fmla="*/ 0 w 8211844"/>
              <a:gd name="connsiteY0" fmla="*/ 2505880 h 2519819"/>
              <a:gd name="connsiteX1" fmla="*/ 1495793 w 8211844"/>
              <a:gd name="connsiteY1" fmla="*/ 2519440 h 2519819"/>
              <a:gd name="connsiteX2" fmla="*/ 2393948 w 8211844"/>
              <a:gd name="connsiteY2" fmla="*/ 2419837 h 2519819"/>
              <a:gd name="connsiteX3" fmla="*/ 3001817 w 8211844"/>
              <a:gd name="connsiteY3" fmla="*/ 1615299 h 2519819"/>
              <a:gd name="connsiteX4" fmla="*/ 3921532 w 8211844"/>
              <a:gd name="connsiteY4" fmla="*/ 29010 h 2519819"/>
              <a:gd name="connsiteX5" fmla="*/ 4944862 w 8211844"/>
              <a:gd name="connsiteY5" fmla="*/ 11254 h 2519819"/>
              <a:gd name="connsiteX6" fmla="*/ 5921405 w 8211844"/>
              <a:gd name="connsiteY6" fmla="*/ 2377 h 2519819"/>
              <a:gd name="connsiteX7" fmla="*/ 6631619 w 8211844"/>
              <a:gd name="connsiteY7" fmla="*/ 55643 h 2519819"/>
              <a:gd name="connsiteX8" fmla="*/ 7253056 w 8211844"/>
              <a:gd name="connsiteY8" fmla="*/ 455138 h 2519819"/>
              <a:gd name="connsiteX9" fmla="*/ 8034291 w 8211844"/>
              <a:gd name="connsiteY9" fmla="*/ 1138718 h 2519819"/>
              <a:gd name="connsiteX10" fmla="*/ 8211844 w 8211844"/>
              <a:gd name="connsiteY10" fmla="*/ 1316272 h 2519819"/>
              <a:gd name="connsiteX0" fmla="*/ 0 w 8211844"/>
              <a:gd name="connsiteY0" fmla="*/ 2498664 h 2512603"/>
              <a:gd name="connsiteX1" fmla="*/ 1495793 w 8211844"/>
              <a:gd name="connsiteY1" fmla="*/ 2512224 h 2512603"/>
              <a:gd name="connsiteX2" fmla="*/ 2393948 w 8211844"/>
              <a:gd name="connsiteY2" fmla="*/ 2412621 h 2512603"/>
              <a:gd name="connsiteX3" fmla="*/ 3001817 w 8211844"/>
              <a:gd name="connsiteY3" fmla="*/ 1608083 h 2512603"/>
              <a:gd name="connsiteX4" fmla="*/ 3921532 w 8211844"/>
              <a:gd name="connsiteY4" fmla="*/ 21794 h 2512603"/>
              <a:gd name="connsiteX5" fmla="*/ 4944862 w 8211844"/>
              <a:gd name="connsiteY5" fmla="*/ 4038 h 2512603"/>
              <a:gd name="connsiteX6" fmla="*/ 6631619 w 8211844"/>
              <a:gd name="connsiteY6" fmla="*/ 48427 h 2512603"/>
              <a:gd name="connsiteX7" fmla="*/ 7253056 w 8211844"/>
              <a:gd name="connsiteY7" fmla="*/ 447922 h 2512603"/>
              <a:gd name="connsiteX8" fmla="*/ 8034291 w 8211844"/>
              <a:gd name="connsiteY8" fmla="*/ 1131502 h 2512603"/>
              <a:gd name="connsiteX9" fmla="*/ 8211844 w 8211844"/>
              <a:gd name="connsiteY9" fmla="*/ 1309056 h 2512603"/>
              <a:gd name="connsiteX0" fmla="*/ 0 w 8211844"/>
              <a:gd name="connsiteY0" fmla="*/ 2514329 h 2528268"/>
              <a:gd name="connsiteX1" fmla="*/ 1495793 w 8211844"/>
              <a:gd name="connsiteY1" fmla="*/ 2527889 h 2528268"/>
              <a:gd name="connsiteX2" fmla="*/ 2393948 w 8211844"/>
              <a:gd name="connsiteY2" fmla="*/ 2428286 h 2528268"/>
              <a:gd name="connsiteX3" fmla="*/ 3001817 w 8211844"/>
              <a:gd name="connsiteY3" fmla="*/ 1623748 h 2528268"/>
              <a:gd name="connsiteX4" fmla="*/ 3921532 w 8211844"/>
              <a:gd name="connsiteY4" fmla="*/ 37459 h 2528268"/>
              <a:gd name="connsiteX5" fmla="*/ 4944862 w 8211844"/>
              <a:gd name="connsiteY5" fmla="*/ 19703 h 2528268"/>
              <a:gd name="connsiteX6" fmla="*/ 6631619 w 8211844"/>
              <a:gd name="connsiteY6" fmla="*/ 64092 h 2528268"/>
              <a:gd name="connsiteX7" fmla="*/ 7253056 w 8211844"/>
              <a:gd name="connsiteY7" fmla="*/ 463587 h 2528268"/>
              <a:gd name="connsiteX8" fmla="*/ 8034291 w 8211844"/>
              <a:gd name="connsiteY8" fmla="*/ 1147167 h 2528268"/>
              <a:gd name="connsiteX9" fmla="*/ 8211844 w 8211844"/>
              <a:gd name="connsiteY9" fmla="*/ 1324721 h 2528268"/>
              <a:gd name="connsiteX0" fmla="*/ 0 w 8211844"/>
              <a:gd name="connsiteY0" fmla="*/ 2506095 h 2520034"/>
              <a:gd name="connsiteX1" fmla="*/ 1495793 w 8211844"/>
              <a:gd name="connsiteY1" fmla="*/ 2519655 h 2520034"/>
              <a:gd name="connsiteX2" fmla="*/ 2393948 w 8211844"/>
              <a:gd name="connsiteY2" fmla="*/ 2420052 h 2520034"/>
              <a:gd name="connsiteX3" fmla="*/ 3001817 w 8211844"/>
              <a:gd name="connsiteY3" fmla="*/ 1615514 h 2520034"/>
              <a:gd name="connsiteX4" fmla="*/ 3921532 w 8211844"/>
              <a:gd name="connsiteY4" fmla="*/ 29225 h 2520034"/>
              <a:gd name="connsiteX5" fmla="*/ 4944862 w 8211844"/>
              <a:gd name="connsiteY5" fmla="*/ 11469 h 2520034"/>
              <a:gd name="connsiteX6" fmla="*/ 6795079 w 8211844"/>
              <a:gd name="connsiteY6" fmla="*/ 69301 h 2520034"/>
              <a:gd name="connsiteX7" fmla="*/ 7253056 w 8211844"/>
              <a:gd name="connsiteY7" fmla="*/ 455353 h 2520034"/>
              <a:gd name="connsiteX8" fmla="*/ 8034291 w 8211844"/>
              <a:gd name="connsiteY8" fmla="*/ 1138933 h 2520034"/>
              <a:gd name="connsiteX9" fmla="*/ 8211844 w 8211844"/>
              <a:gd name="connsiteY9" fmla="*/ 1316487 h 2520034"/>
              <a:gd name="connsiteX0" fmla="*/ 0 w 8211844"/>
              <a:gd name="connsiteY0" fmla="*/ 2498999 h 2512938"/>
              <a:gd name="connsiteX1" fmla="*/ 1495793 w 8211844"/>
              <a:gd name="connsiteY1" fmla="*/ 2512559 h 2512938"/>
              <a:gd name="connsiteX2" fmla="*/ 2393948 w 8211844"/>
              <a:gd name="connsiteY2" fmla="*/ 2412956 h 2512938"/>
              <a:gd name="connsiteX3" fmla="*/ 3001817 w 8211844"/>
              <a:gd name="connsiteY3" fmla="*/ 1608418 h 2512938"/>
              <a:gd name="connsiteX4" fmla="*/ 3921532 w 8211844"/>
              <a:gd name="connsiteY4" fmla="*/ 22129 h 2512938"/>
              <a:gd name="connsiteX5" fmla="*/ 4944862 w 8211844"/>
              <a:gd name="connsiteY5" fmla="*/ 4373 h 2512938"/>
              <a:gd name="connsiteX6" fmla="*/ 6795079 w 8211844"/>
              <a:gd name="connsiteY6" fmla="*/ 62205 h 2512938"/>
              <a:gd name="connsiteX7" fmla="*/ 7253056 w 8211844"/>
              <a:gd name="connsiteY7" fmla="*/ 448257 h 2512938"/>
              <a:gd name="connsiteX8" fmla="*/ 8034291 w 8211844"/>
              <a:gd name="connsiteY8" fmla="*/ 1131837 h 2512938"/>
              <a:gd name="connsiteX9" fmla="*/ 8211844 w 8211844"/>
              <a:gd name="connsiteY9" fmla="*/ 1309391 h 2512938"/>
              <a:gd name="connsiteX0" fmla="*/ 0 w 8211844"/>
              <a:gd name="connsiteY0" fmla="*/ 2536457 h 2550396"/>
              <a:gd name="connsiteX1" fmla="*/ 1495793 w 8211844"/>
              <a:gd name="connsiteY1" fmla="*/ 2550017 h 2550396"/>
              <a:gd name="connsiteX2" fmla="*/ 2393948 w 8211844"/>
              <a:gd name="connsiteY2" fmla="*/ 2450414 h 2550396"/>
              <a:gd name="connsiteX3" fmla="*/ 3001817 w 8211844"/>
              <a:gd name="connsiteY3" fmla="*/ 1645876 h 2550396"/>
              <a:gd name="connsiteX4" fmla="*/ 3921532 w 8211844"/>
              <a:gd name="connsiteY4" fmla="*/ 59587 h 2550396"/>
              <a:gd name="connsiteX5" fmla="*/ 4944862 w 8211844"/>
              <a:gd name="connsiteY5" fmla="*/ 41831 h 2550396"/>
              <a:gd name="connsiteX6" fmla="*/ 6795079 w 8211844"/>
              <a:gd name="connsiteY6" fmla="*/ 99663 h 2550396"/>
              <a:gd name="connsiteX7" fmla="*/ 8034291 w 8211844"/>
              <a:gd name="connsiteY7" fmla="*/ 1169295 h 2550396"/>
              <a:gd name="connsiteX8" fmla="*/ 8211844 w 8211844"/>
              <a:gd name="connsiteY8" fmla="*/ 1346849 h 2550396"/>
              <a:gd name="connsiteX0" fmla="*/ 0 w 8211844"/>
              <a:gd name="connsiteY0" fmla="*/ 2511003 h 2524942"/>
              <a:gd name="connsiteX1" fmla="*/ 1495793 w 8211844"/>
              <a:gd name="connsiteY1" fmla="*/ 2524563 h 2524942"/>
              <a:gd name="connsiteX2" fmla="*/ 2393948 w 8211844"/>
              <a:gd name="connsiteY2" fmla="*/ 2424960 h 2524942"/>
              <a:gd name="connsiteX3" fmla="*/ 3001817 w 8211844"/>
              <a:gd name="connsiteY3" fmla="*/ 1620422 h 2524942"/>
              <a:gd name="connsiteX4" fmla="*/ 3921532 w 8211844"/>
              <a:gd name="connsiteY4" fmla="*/ 34133 h 2524942"/>
              <a:gd name="connsiteX5" fmla="*/ 4944862 w 8211844"/>
              <a:gd name="connsiteY5" fmla="*/ 16377 h 2524942"/>
              <a:gd name="connsiteX6" fmla="*/ 7007577 w 8211844"/>
              <a:gd name="connsiteY6" fmla="*/ 114534 h 2524942"/>
              <a:gd name="connsiteX7" fmla="*/ 8034291 w 8211844"/>
              <a:gd name="connsiteY7" fmla="*/ 1143841 h 2524942"/>
              <a:gd name="connsiteX8" fmla="*/ 8211844 w 8211844"/>
              <a:gd name="connsiteY8" fmla="*/ 1321395 h 2524942"/>
              <a:gd name="connsiteX0" fmla="*/ 0 w 8211844"/>
              <a:gd name="connsiteY0" fmla="*/ 2511003 h 2524942"/>
              <a:gd name="connsiteX1" fmla="*/ 1495793 w 8211844"/>
              <a:gd name="connsiteY1" fmla="*/ 2524563 h 2524942"/>
              <a:gd name="connsiteX2" fmla="*/ 2393948 w 8211844"/>
              <a:gd name="connsiteY2" fmla="*/ 2424960 h 2524942"/>
              <a:gd name="connsiteX3" fmla="*/ 3001817 w 8211844"/>
              <a:gd name="connsiteY3" fmla="*/ 1620422 h 2524942"/>
              <a:gd name="connsiteX4" fmla="*/ 3921532 w 8211844"/>
              <a:gd name="connsiteY4" fmla="*/ 34133 h 2524942"/>
              <a:gd name="connsiteX5" fmla="*/ 4944862 w 8211844"/>
              <a:gd name="connsiteY5" fmla="*/ 16377 h 2524942"/>
              <a:gd name="connsiteX6" fmla="*/ 7007577 w 8211844"/>
              <a:gd name="connsiteY6" fmla="*/ 114534 h 2524942"/>
              <a:gd name="connsiteX7" fmla="*/ 8034291 w 8211844"/>
              <a:gd name="connsiteY7" fmla="*/ 1143841 h 2524942"/>
              <a:gd name="connsiteX8" fmla="*/ 8211844 w 8211844"/>
              <a:gd name="connsiteY8" fmla="*/ 1321395 h 2524942"/>
              <a:gd name="connsiteX0" fmla="*/ 0 w 8211844"/>
              <a:gd name="connsiteY0" fmla="*/ 2501966 h 2515905"/>
              <a:gd name="connsiteX1" fmla="*/ 1495793 w 8211844"/>
              <a:gd name="connsiteY1" fmla="*/ 2515526 h 2515905"/>
              <a:gd name="connsiteX2" fmla="*/ 2393948 w 8211844"/>
              <a:gd name="connsiteY2" fmla="*/ 2415923 h 2515905"/>
              <a:gd name="connsiteX3" fmla="*/ 3001817 w 8211844"/>
              <a:gd name="connsiteY3" fmla="*/ 1611385 h 2515905"/>
              <a:gd name="connsiteX4" fmla="*/ 3921532 w 8211844"/>
              <a:gd name="connsiteY4" fmla="*/ 25096 h 2515905"/>
              <a:gd name="connsiteX5" fmla="*/ 4944862 w 8211844"/>
              <a:gd name="connsiteY5" fmla="*/ 7340 h 2515905"/>
              <a:gd name="connsiteX6" fmla="*/ 7007577 w 8211844"/>
              <a:gd name="connsiteY6" fmla="*/ 105497 h 2515905"/>
              <a:gd name="connsiteX7" fmla="*/ 8034291 w 8211844"/>
              <a:gd name="connsiteY7" fmla="*/ 1134804 h 2515905"/>
              <a:gd name="connsiteX8" fmla="*/ 8211844 w 8211844"/>
              <a:gd name="connsiteY8" fmla="*/ 1312358 h 2515905"/>
              <a:gd name="connsiteX0" fmla="*/ 0 w 8211844"/>
              <a:gd name="connsiteY0" fmla="*/ 2522602 h 2536541"/>
              <a:gd name="connsiteX1" fmla="*/ 1495793 w 8211844"/>
              <a:gd name="connsiteY1" fmla="*/ 2536162 h 2536541"/>
              <a:gd name="connsiteX2" fmla="*/ 2393948 w 8211844"/>
              <a:gd name="connsiteY2" fmla="*/ 2436559 h 2536541"/>
              <a:gd name="connsiteX3" fmla="*/ 3001817 w 8211844"/>
              <a:gd name="connsiteY3" fmla="*/ 1632021 h 2536541"/>
              <a:gd name="connsiteX4" fmla="*/ 3921532 w 8211844"/>
              <a:gd name="connsiteY4" fmla="*/ 45732 h 2536541"/>
              <a:gd name="connsiteX5" fmla="*/ 4944862 w 8211844"/>
              <a:gd name="connsiteY5" fmla="*/ 27976 h 2536541"/>
              <a:gd name="connsiteX6" fmla="*/ 7007577 w 8211844"/>
              <a:gd name="connsiteY6" fmla="*/ 126133 h 2536541"/>
              <a:gd name="connsiteX7" fmla="*/ 8211844 w 8211844"/>
              <a:gd name="connsiteY7" fmla="*/ 1332994 h 2536541"/>
              <a:gd name="connsiteX0" fmla="*/ 0 w 8211844"/>
              <a:gd name="connsiteY0" fmla="*/ 2522602 h 2536541"/>
              <a:gd name="connsiteX1" fmla="*/ 1495793 w 8211844"/>
              <a:gd name="connsiteY1" fmla="*/ 2536162 h 2536541"/>
              <a:gd name="connsiteX2" fmla="*/ 2393948 w 8211844"/>
              <a:gd name="connsiteY2" fmla="*/ 2436559 h 2536541"/>
              <a:gd name="connsiteX3" fmla="*/ 3001817 w 8211844"/>
              <a:gd name="connsiteY3" fmla="*/ 1632021 h 2536541"/>
              <a:gd name="connsiteX4" fmla="*/ 3921532 w 8211844"/>
              <a:gd name="connsiteY4" fmla="*/ 45732 h 2536541"/>
              <a:gd name="connsiteX5" fmla="*/ 4944862 w 8211844"/>
              <a:gd name="connsiteY5" fmla="*/ 27976 h 2536541"/>
              <a:gd name="connsiteX6" fmla="*/ 7007577 w 8211844"/>
              <a:gd name="connsiteY6" fmla="*/ 126133 h 2536541"/>
              <a:gd name="connsiteX7" fmla="*/ 8211844 w 8211844"/>
              <a:gd name="connsiteY7" fmla="*/ 1332994 h 2536541"/>
              <a:gd name="connsiteX0" fmla="*/ 0 w 8211844"/>
              <a:gd name="connsiteY0" fmla="*/ 2618781 h 2632720"/>
              <a:gd name="connsiteX1" fmla="*/ 1495793 w 8211844"/>
              <a:gd name="connsiteY1" fmla="*/ 2632341 h 2632720"/>
              <a:gd name="connsiteX2" fmla="*/ 2393948 w 8211844"/>
              <a:gd name="connsiteY2" fmla="*/ 2532738 h 2632720"/>
              <a:gd name="connsiteX3" fmla="*/ 3001817 w 8211844"/>
              <a:gd name="connsiteY3" fmla="*/ 1728200 h 2632720"/>
              <a:gd name="connsiteX4" fmla="*/ 3921532 w 8211844"/>
              <a:gd name="connsiteY4" fmla="*/ 141911 h 2632720"/>
              <a:gd name="connsiteX5" fmla="*/ 7007577 w 8211844"/>
              <a:gd name="connsiteY5" fmla="*/ 222312 h 2632720"/>
              <a:gd name="connsiteX6" fmla="*/ 8211844 w 8211844"/>
              <a:gd name="connsiteY6" fmla="*/ 1429173 h 2632720"/>
              <a:gd name="connsiteX0" fmla="*/ 0 w 8211844"/>
              <a:gd name="connsiteY0" fmla="*/ 2585750 h 2599689"/>
              <a:gd name="connsiteX1" fmla="*/ 1495793 w 8211844"/>
              <a:gd name="connsiteY1" fmla="*/ 2599310 h 2599689"/>
              <a:gd name="connsiteX2" fmla="*/ 2393948 w 8211844"/>
              <a:gd name="connsiteY2" fmla="*/ 2499707 h 2599689"/>
              <a:gd name="connsiteX3" fmla="*/ 3001817 w 8211844"/>
              <a:gd name="connsiteY3" fmla="*/ 1695169 h 2599689"/>
              <a:gd name="connsiteX4" fmla="*/ 4144655 w 8211844"/>
              <a:gd name="connsiteY4" fmla="*/ 158279 h 2599689"/>
              <a:gd name="connsiteX5" fmla="*/ 7007577 w 8211844"/>
              <a:gd name="connsiteY5" fmla="*/ 189281 h 2599689"/>
              <a:gd name="connsiteX6" fmla="*/ 8211844 w 8211844"/>
              <a:gd name="connsiteY6" fmla="*/ 1396142 h 2599689"/>
              <a:gd name="connsiteX0" fmla="*/ 0 w 8211844"/>
              <a:gd name="connsiteY0" fmla="*/ 2525951 h 2539890"/>
              <a:gd name="connsiteX1" fmla="*/ 1495793 w 8211844"/>
              <a:gd name="connsiteY1" fmla="*/ 2539511 h 2539890"/>
              <a:gd name="connsiteX2" fmla="*/ 2393948 w 8211844"/>
              <a:gd name="connsiteY2" fmla="*/ 2439908 h 2539890"/>
              <a:gd name="connsiteX3" fmla="*/ 3001817 w 8211844"/>
              <a:gd name="connsiteY3" fmla="*/ 1635370 h 2539890"/>
              <a:gd name="connsiteX4" fmla="*/ 4144655 w 8211844"/>
              <a:gd name="connsiteY4" fmla="*/ 98480 h 2539890"/>
              <a:gd name="connsiteX5" fmla="*/ 7007577 w 8211844"/>
              <a:gd name="connsiteY5" fmla="*/ 129482 h 2539890"/>
              <a:gd name="connsiteX6" fmla="*/ 8211844 w 8211844"/>
              <a:gd name="connsiteY6" fmla="*/ 1336343 h 2539890"/>
              <a:gd name="connsiteX0" fmla="*/ 0 w 8211844"/>
              <a:gd name="connsiteY0" fmla="*/ 2525951 h 2539890"/>
              <a:gd name="connsiteX1" fmla="*/ 1495793 w 8211844"/>
              <a:gd name="connsiteY1" fmla="*/ 2539511 h 2539890"/>
              <a:gd name="connsiteX2" fmla="*/ 2393948 w 8211844"/>
              <a:gd name="connsiteY2" fmla="*/ 2439908 h 2539890"/>
              <a:gd name="connsiteX3" fmla="*/ 3001817 w 8211844"/>
              <a:gd name="connsiteY3" fmla="*/ 1635370 h 2539890"/>
              <a:gd name="connsiteX4" fmla="*/ 4144655 w 8211844"/>
              <a:gd name="connsiteY4" fmla="*/ 98480 h 2539890"/>
              <a:gd name="connsiteX5" fmla="*/ 7007577 w 8211844"/>
              <a:gd name="connsiteY5" fmla="*/ 129482 h 2539890"/>
              <a:gd name="connsiteX6" fmla="*/ 8211844 w 8211844"/>
              <a:gd name="connsiteY6" fmla="*/ 1336343 h 2539890"/>
              <a:gd name="connsiteX0" fmla="*/ 0 w 8211844"/>
              <a:gd name="connsiteY0" fmla="*/ 2512365 h 2526304"/>
              <a:gd name="connsiteX1" fmla="*/ 1495793 w 8211844"/>
              <a:gd name="connsiteY1" fmla="*/ 2525925 h 2526304"/>
              <a:gd name="connsiteX2" fmla="*/ 2393948 w 8211844"/>
              <a:gd name="connsiteY2" fmla="*/ 2426322 h 2526304"/>
              <a:gd name="connsiteX3" fmla="*/ 3001817 w 8211844"/>
              <a:gd name="connsiteY3" fmla="*/ 1621784 h 2526304"/>
              <a:gd name="connsiteX4" fmla="*/ 4359196 w 8211844"/>
              <a:gd name="connsiteY4" fmla="*/ 113122 h 2526304"/>
              <a:gd name="connsiteX5" fmla="*/ 7007577 w 8211844"/>
              <a:gd name="connsiteY5" fmla="*/ 115896 h 2526304"/>
              <a:gd name="connsiteX6" fmla="*/ 8211844 w 8211844"/>
              <a:gd name="connsiteY6" fmla="*/ 1322757 h 2526304"/>
              <a:gd name="connsiteX0" fmla="*/ 0 w 8211844"/>
              <a:gd name="connsiteY0" fmla="*/ 2487702 h 2501641"/>
              <a:gd name="connsiteX1" fmla="*/ 1495793 w 8211844"/>
              <a:gd name="connsiteY1" fmla="*/ 2501262 h 2501641"/>
              <a:gd name="connsiteX2" fmla="*/ 2393948 w 8211844"/>
              <a:gd name="connsiteY2" fmla="*/ 2401659 h 2501641"/>
              <a:gd name="connsiteX3" fmla="*/ 3001817 w 8211844"/>
              <a:gd name="connsiteY3" fmla="*/ 1597121 h 2501641"/>
              <a:gd name="connsiteX4" fmla="*/ 4359196 w 8211844"/>
              <a:gd name="connsiteY4" fmla="*/ 88459 h 2501641"/>
              <a:gd name="connsiteX5" fmla="*/ 7007577 w 8211844"/>
              <a:gd name="connsiteY5" fmla="*/ 91233 h 2501641"/>
              <a:gd name="connsiteX6" fmla="*/ 8211844 w 8211844"/>
              <a:gd name="connsiteY6" fmla="*/ 1298094 h 2501641"/>
              <a:gd name="connsiteX0" fmla="*/ 0 w 8211844"/>
              <a:gd name="connsiteY0" fmla="*/ 2491014 h 2504953"/>
              <a:gd name="connsiteX1" fmla="*/ 1495793 w 8211844"/>
              <a:gd name="connsiteY1" fmla="*/ 2504574 h 2504953"/>
              <a:gd name="connsiteX2" fmla="*/ 2393948 w 8211844"/>
              <a:gd name="connsiteY2" fmla="*/ 2404971 h 2504953"/>
              <a:gd name="connsiteX3" fmla="*/ 3001817 w 8211844"/>
              <a:gd name="connsiteY3" fmla="*/ 1600433 h 2504953"/>
              <a:gd name="connsiteX4" fmla="*/ 4359196 w 8211844"/>
              <a:gd name="connsiteY4" fmla="*/ 91771 h 2504953"/>
              <a:gd name="connsiteX5" fmla="*/ 7007577 w 8211844"/>
              <a:gd name="connsiteY5" fmla="*/ 94545 h 2504953"/>
              <a:gd name="connsiteX6" fmla="*/ 8211844 w 8211844"/>
              <a:gd name="connsiteY6" fmla="*/ 1301406 h 2504953"/>
              <a:gd name="connsiteX0" fmla="*/ 0 w 8211844"/>
              <a:gd name="connsiteY0" fmla="*/ 2481084 h 2495023"/>
              <a:gd name="connsiteX1" fmla="*/ 1495793 w 8211844"/>
              <a:gd name="connsiteY1" fmla="*/ 2494644 h 2495023"/>
              <a:gd name="connsiteX2" fmla="*/ 2393948 w 8211844"/>
              <a:gd name="connsiteY2" fmla="*/ 2395041 h 2495023"/>
              <a:gd name="connsiteX3" fmla="*/ 3001817 w 8211844"/>
              <a:gd name="connsiteY3" fmla="*/ 1590503 h 2495023"/>
              <a:gd name="connsiteX4" fmla="*/ 4359196 w 8211844"/>
              <a:gd name="connsiteY4" fmla="*/ 81841 h 2495023"/>
              <a:gd name="connsiteX5" fmla="*/ 7247863 w 8211844"/>
              <a:gd name="connsiteY5" fmla="*/ 98729 h 2495023"/>
              <a:gd name="connsiteX6" fmla="*/ 8211844 w 8211844"/>
              <a:gd name="connsiteY6" fmla="*/ 1291476 h 2495023"/>
              <a:gd name="connsiteX0" fmla="*/ 0 w 8211844"/>
              <a:gd name="connsiteY0" fmla="*/ 2481084 h 2495023"/>
              <a:gd name="connsiteX1" fmla="*/ 1495793 w 8211844"/>
              <a:gd name="connsiteY1" fmla="*/ 2494644 h 2495023"/>
              <a:gd name="connsiteX2" fmla="*/ 2393948 w 8211844"/>
              <a:gd name="connsiteY2" fmla="*/ 2395041 h 2495023"/>
              <a:gd name="connsiteX3" fmla="*/ 3001817 w 8211844"/>
              <a:gd name="connsiteY3" fmla="*/ 1590503 h 2495023"/>
              <a:gd name="connsiteX4" fmla="*/ 4359196 w 8211844"/>
              <a:gd name="connsiteY4" fmla="*/ 81841 h 2495023"/>
              <a:gd name="connsiteX5" fmla="*/ 7247863 w 8211844"/>
              <a:gd name="connsiteY5" fmla="*/ 98729 h 2495023"/>
              <a:gd name="connsiteX6" fmla="*/ 8211844 w 8211844"/>
              <a:gd name="connsiteY6" fmla="*/ 1291476 h 2495023"/>
              <a:gd name="connsiteX0" fmla="*/ 0 w 8211844"/>
              <a:gd name="connsiteY0" fmla="*/ 2431944 h 2445883"/>
              <a:gd name="connsiteX1" fmla="*/ 1495793 w 8211844"/>
              <a:gd name="connsiteY1" fmla="*/ 2445504 h 2445883"/>
              <a:gd name="connsiteX2" fmla="*/ 2393948 w 8211844"/>
              <a:gd name="connsiteY2" fmla="*/ 2345901 h 2445883"/>
              <a:gd name="connsiteX3" fmla="*/ 3001817 w 8211844"/>
              <a:gd name="connsiteY3" fmla="*/ 1541363 h 2445883"/>
              <a:gd name="connsiteX4" fmla="*/ 4359196 w 8211844"/>
              <a:gd name="connsiteY4" fmla="*/ 32701 h 2445883"/>
              <a:gd name="connsiteX5" fmla="*/ 7247863 w 8211844"/>
              <a:gd name="connsiteY5" fmla="*/ 49589 h 2445883"/>
              <a:gd name="connsiteX6" fmla="*/ 8211844 w 8211844"/>
              <a:gd name="connsiteY6" fmla="*/ 1242336 h 2445883"/>
              <a:gd name="connsiteX0" fmla="*/ 0 w 8211844"/>
              <a:gd name="connsiteY0" fmla="*/ 2431944 h 2445883"/>
              <a:gd name="connsiteX1" fmla="*/ 1495793 w 8211844"/>
              <a:gd name="connsiteY1" fmla="*/ 2445504 h 2445883"/>
              <a:gd name="connsiteX2" fmla="*/ 2393948 w 8211844"/>
              <a:gd name="connsiteY2" fmla="*/ 2345901 h 2445883"/>
              <a:gd name="connsiteX3" fmla="*/ 3001817 w 8211844"/>
              <a:gd name="connsiteY3" fmla="*/ 1541363 h 2445883"/>
              <a:gd name="connsiteX4" fmla="*/ 4359196 w 8211844"/>
              <a:gd name="connsiteY4" fmla="*/ 32701 h 2445883"/>
              <a:gd name="connsiteX5" fmla="*/ 7247863 w 8211844"/>
              <a:gd name="connsiteY5" fmla="*/ 49589 h 2445883"/>
              <a:gd name="connsiteX6" fmla="*/ 8211844 w 8211844"/>
              <a:gd name="connsiteY6" fmla="*/ 1242336 h 2445883"/>
              <a:gd name="connsiteX0" fmla="*/ 0 w 8211844"/>
              <a:gd name="connsiteY0" fmla="*/ 2431944 h 2445883"/>
              <a:gd name="connsiteX1" fmla="*/ 1495793 w 8211844"/>
              <a:gd name="connsiteY1" fmla="*/ 2445504 h 2445883"/>
              <a:gd name="connsiteX2" fmla="*/ 2393948 w 8211844"/>
              <a:gd name="connsiteY2" fmla="*/ 2345901 h 2445883"/>
              <a:gd name="connsiteX3" fmla="*/ 3001817 w 8211844"/>
              <a:gd name="connsiteY3" fmla="*/ 1541363 h 2445883"/>
              <a:gd name="connsiteX4" fmla="*/ 4359196 w 8211844"/>
              <a:gd name="connsiteY4" fmla="*/ 32701 h 2445883"/>
              <a:gd name="connsiteX5" fmla="*/ 7247863 w 8211844"/>
              <a:gd name="connsiteY5" fmla="*/ 49589 h 2445883"/>
              <a:gd name="connsiteX6" fmla="*/ 8211844 w 8211844"/>
              <a:gd name="connsiteY6" fmla="*/ 1242336 h 2445883"/>
              <a:gd name="connsiteX0" fmla="*/ 0 w 8211844"/>
              <a:gd name="connsiteY0" fmla="*/ 2431944 h 2445883"/>
              <a:gd name="connsiteX1" fmla="*/ 1495793 w 8211844"/>
              <a:gd name="connsiteY1" fmla="*/ 2445504 h 2445883"/>
              <a:gd name="connsiteX2" fmla="*/ 2393948 w 8211844"/>
              <a:gd name="connsiteY2" fmla="*/ 2345901 h 2445883"/>
              <a:gd name="connsiteX3" fmla="*/ 3001817 w 8211844"/>
              <a:gd name="connsiteY3" fmla="*/ 1541363 h 2445883"/>
              <a:gd name="connsiteX4" fmla="*/ 4359196 w 8211844"/>
              <a:gd name="connsiteY4" fmla="*/ 32701 h 2445883"/>
              <a:gd name="connsiteX5" fmla="*/ 7247863 w 8211844"/>
              <a:gd name="connsiteY5" fmla="*/ 49589 h 2445883"/>
              <a:gd name="connsiteX6" fmla="*/ 8211844 w 8211844"/>
              <a:gd name="connsiteY6" fmla="*/ 1242336 h 2445883"/>
              <a:gd name="connsiteX0" fmla="*/ 0 w 8211844"/>
              <a:gd name="connsiteY0" fmla="*/ 2441484 h 2455423"/>
              <a:gd name="connsiteX1" fmla="*/ 1495793 w 8211844"/>
              <a:gd name="connsiteY1" fmla="*/ 2455044 h 2455423"/>
              <a:gd name="connsiteX2" fmla="*/ 2393948 w 8211844"/>
              <a:gd name="connsiteY2" fmla="*/ 2355441 h 2455423"/>
              <a:gd name="connsiteX3" fmla="*/ 3001817 w 8211844"/>
              <a:gd name="connsiteY3" fmla="*/ 1550903 h 2455423"/>
              <a:gd name="connsiteX4" fmla="*/ 4359196 w 8211844"/>
              <a:gd name="connsiteY4" fmla="*/ 42241 h 2455423"/>
              <a:gd name="connsiteX5" fmla="*/ 7247863 w 8211844"/>
              <a:gd name="connsiteY5" fmla="*/ 59129 h 2455423"/>
              <a:gd name="connsiteX6" fmla="*/ 8211844 w 8211844"/>
              <a:gd name="connsiteY6" fmla="*/ 1251876 h 2455423"/>
              <a:gd name="connsiteX0" fmla="*/ 0 w 8211844"/>
              <a:gd name="connsiteY0" fmla="*/ 2441484 h 2455423"/>
              <a:gd name="connsiteX1" fmla="*/ 1495793 w 8211844"/>
              <a:gd name="connsiteY1" fmla="*/ 2455044 h 2455423"/>
              <a:gd name="connsiteX2" fmla="*/ 2393948 w 8211844"/>
              <a:gd name="connsiteY2" fmla="*/ 2355441 h 2455423"/>
              <a:gd name="connsiteX3" fmla="*/ 3001817 w 8211844"/>
              <a:gd name="connsiteY3" fmla="*/ 1550903 h 2455423"/>
              <a:gd name="connsiteX4" fmla="*/ 4359196 w 8211844"/>
              <a:gd name="connsiteY4" fmla="*/ 42241 h 2455423"/>
              <a:gd name="connsiteX5" fmla="*/ 7247863 w 8211844"/>
              <a:gd name="connsiteY5" fmla="*/ 59129 h 2455423"/>
              <a:gd name="connsiteX6" fmla="*/ 8211844 w 8211844"/>
              <a:gd name="connsiteY6" fmla="*/ 1251876 h 2455423"/>
              <a:gd name="connsiteX0" fmla="*/ 0 w 8211844"/>
              <a:gd name="connsiteY0" fmla="*/ 2441484 h 2455423"/>
              <a:gd name="connsiteX1" fmla="*/ 1495793 w 8211844"/>
              <a:gd name="connsiteY1" fmla="*/ 2455044 h 2455423"/>
              <a:gd name="connsiteX2" fmla="*/ 2393948 w 8211844"/>
              <a:gd name="connsiteY2" fmla="*/ 2355441 h 2455423"/>
              <a:gd name="connsiteX3" fmla="*/ 3001817 w 8211844"/>
              <a:gd name="connsiteY3" fmla="*/ 1550903 h 2455423"/>
              <a:gd name="connsiteX4" fmla="*/ 4359196 w 8211844"/>
              <a:gd name="connsiteY4" fmla="*/ 42241 h 2455423"/>
              <a:gd name="connsiteX5" fmla="*/ 7247863 w 8211844"/>
              <a:gd name="connsiteY5" fmla="*/ 59129 h 2455423"/>
              <a:gd name="connsiteX6" fmla="*/ 8211844 w 8211844"/>
              <a:gd name="connsiteY6" fmla="*/ 1251876 h 2455423"/>
              <a:gd name="connsiteX0" fmla="*/ 0 w 8383477"/>
              <a:gd name="connsiteY0" fmla="*/ 2441484 h 2455423"/>
              <a:gd name="connsiteX1" fmla="*/ 1495793 w 8383477"/>
              <a:gd name="connsiteY1" fmla="*/ 2455044 h 2455423"/>
              <a:gd name="connsiteX2" fmla="*/ 2393948 w 8383477"/>
              <a:gd name="connsiteY2" fmla="*/ 2355441 h 2455423"/>
              <a:gd name="connsiteX3" fmla="*/ 3001817 w 8383477"/>
              <a:gd name="connsiteY3" fmla="*/ 1550903 h 2455423"/>
              <a:gd name="connsiteX4" fmla="*/ 4359196 w 8383477"/>
              <a:gd name="connsiteY4" fmla="*/ 42241 h 2455423"/>
              <a:gd name="connsiteX5" fmla="*/ 7247863 w 8383477"/>
              <a:gd name="connsiteY5" fmla="*/ 59129 h 2455423"/>
              <a:gd name="connsiteX6" fmla="*/ 8383477 w 8383477"/>
              <a:gd name="connsiteY6" fmla="*/ 1265990 h 2455423"/>
              <a:gd name="connsiteX0" fmla="*/ 0 w 8383477"/>
              <a:gd name="connsiteY0" fmla="*/ 2441484 h 2455423"/>
              <a:gd name="connsiteX1" fmla="*/ 1495793 w 8383477"/>
              <a:gd name="connsiteY1" fmla="*/ 2455044 h 2455423"/>
              <a:gd name="connsiteX2" fmla="*/ 2393948 w 8383477"/>
              <a:gd name="connsiteY2" fmla="*/ 2355441 h 2455423"/>
              <a:gd name="connsiteX3" fmla="*/ 3001817 w 8383477"/>
              <a:gd name="connsiteY3" fmla="*/ 1550903 h 2455423"/>
              <a:gd name="connsiteX4" fmla="*/ 4359196 w 8383477"/>
              <a:gd name="connsiteY4" fmla="*/ 42241 h 2455423"/>
              <a:gd name="connsiteX5" fmla="*/ 7247863 w 8383477"/>
              <a:gd name="connsiteY5" fmla="*/ 59129 h 2455423"/>
              <a:gd name="connsiteX6" fmla="*/ 8383477 w 8383477"/>
              <a:gd name="connsiteY6" fmla="*/ 1265990 h 2455423"/>
              <a:gd name="connsiteX0" fmla="*/ 0 w 8409222"/>
              <a:gd name="connsiteY0" fmla="*/ 2441484 h 2455423"/>
              <a:gd name="connsiteX1" fmla="*/ 1495793 w 8409222"/>
              <a:gd name="connsiteY1" fmla="*/ 2455044 h 2455423"/>
              <a:gd name="connsiteX2" fmla="*/ 2393948 w 8409222"/>
              <a:gd name="connsiteY2" fmla="*/ 2355441 h 2455423"/>
              <a:gd name="connsiteX3" fmla="*/ 3001817 w 8409222"/>
              <a:gd name="connsiteY3" fmla="*/ 1550903 h 2455423"/>
              <a:gd name="connsiteX4" fmla="*/ 4359196 w 8409222"/>
              <a:gd name="connsiteY4" fmla="*/ 42241 h 2455423"/>
              <a:gd name="connsiteX5" fmla="*/ 7247863 w 8409222"/>
              <a:gd name="connsiteY5" fmla="*/ 59129 h 2455423"/>
              <a:gd name="connsiteX6" fmla="*/ 8409222 w 8409222"/>
              <a:gd name="connsiteY6" fmla="*/ 1181307 h 245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9222" h="2455423">
                <a:moveTo>
                  <a:pt x="0" y="2441484"/>
                </a:moveTo>
                <a:lnTo>
                  <a:pt x="1495793" y="2455044"/>
                </a:lnTo>
                <a:cubicBezTo>
                  <a:pt x="1797634" y="2456524"/>
                  <a:pt x="2142944" y="2458671"/>
                  <a:pt x="2393948" y="2355441"/>
                </a:cubicBezTo>
                <a:cubicBezTo>
                  <a:pt x="2644952" y="2252211"/>
                  <a:pt x="2674276" y="1936436"/>
                  <a:pt x="3001817" y="1550903"/>
                </a:cubicBezTo>
                <a:cubicBezTo>
                  <a:pt x="3329358" y="1165370"/>
                  <a:pt x="3640079" y="137970"/>
                  <a:pt x="4359196" y="42241"/>
                </a:cubicBezTo>
                <a:cubicBezTo>
                  <a:pt x="5670447" y="-4090"/>
                  <a:pt x="6116601" y="-29567"/>
                  <a:pt x="7247863" y="59129"/>
                </a:cubicBezTo>
                <a:cubicBezTo>
                  <a:pt x="7889971" y="260735"/>
                  <a:pt x="8226986" y="908707"/>
                  <a:pt x="8409222" y="118130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正方形/長方形 57">
            <a:extLst>
              <a:ext uri="{FF2B5EF4-FFF2-40B4-BE49-F238E27FC236}">
                <a16:creationId xmlns:a16="http://schemas.microsoft.com/office/drawing/2014/main" id="{C92ECC43-2AF7-464B-8DAD-1443AB4C7B7F}"/>
              </a:ext>
            </a:extLst>
          </p:cNvPr>
          <p:cNvSpPr/>
          <p:nvPr/>
        </p:nvSpPr>
        <p:spPr>
          <a:xfrm>
            <a:off x="2816673" y="4593870"/>
            <a:ext cx="1541329" cy="276999"/>
          </a:xfrm>
          <a:prstGeom prst="rect">
            <a:avLst/>
          </a:prstGeom>
          <a:noFill/>
        </p:spPr>
        <p:txBody>
          <a:bodyPr wrap="square">
            <a:spAutoFit/>
          </a:bodyPr>
          <a:lstStyle/>
          <a:p>
            <a:pPr algn="ctr"/>
            <a:r>
              <a:rPr lang="ja-JP" altLang="en-US" sz="1200" b="1">
                <a:solidFill>
                  <a:srgbClr val="FF0000"/>
                </a:solidFill>
                <a:latin typeface="メイリオ" pitchFamily="50" charset="-128"/>
                <a:ea typeface="メイリオ" pitchFamily="50" charset="-128"/>
                <a:cs typeface="メイリオ" pitchFamily="50" charset="-128"/>
              </a:rPr>
              <a:t>未知のマルウェア</a:t>
            </a:r>
            <a:endParaRPr lang="en-US" altLang="ja-JP" sz="1200" b="1">
              <a:solidFill>
                <a:srgbClr val="FF0000"/>
              </a:solidFill>
              <a:latin typeface="メイリオ" pitchFamily="50" charset="-128"/>
              <a:ea typeface="メイリオ" pitchFamily="50" charset="-128"/>
              <a:cs typeface="メイリオ" pitchFamily="50" charset="-128"/>
            </a:endParaRPr>
          </a:p>
        </p:txBody>
      </p:sp>
      <p:grpSp>
        <p:nvGrpSpPr>
          <p:cNvPr id="59" name="グループ化 58">
            <a:extLst>
              <a:ext uri="{FF2B5EF4-FFF2-40B4-BE49-F238E27FC236}">
                <a16:creationId xmlns:a16="http://schemas.microsoft.com/office/drawing/2014/main" id="{D81D8032-D176-49A8-A698-F68D7D45ED07}"/>
              </a:ext>
            </a:extLst>
          </p:cNvPr>
          <p:cNvGrpSpPr/>
          <p:nvPr/>
        </p:nvGrpSpPr>
        <p:grpSpPr>
          <a:xfrm>
            <a:off x="2508941" y="4496518"/>
            <a:ext cx="452074" cy="449667"/>
            <a:chOff x="221901" y="3733335"/>
            <a:chExt cx="452074" cy="449667"/>
          </a:xfrm>
        </p:grpSpPr>
        <p:sp>
          <p:nvSpPr>
            <p:cNvPr id="60" name="楕円 59">
              <a:extLst>
                <a:ext uri="{FF2B5EF4-FFF2-40B4-BE49-F238E27FC236}">
                  <a16:creationId xmlns:a16="http://schemas.microsoft.com/office/drawing/2014/main" id="{051CB886-3F40-4CF8-A026-0EB7ADA02334}"/>
                </a:ext>
              </a:extLst>
            </p:cNvPr>
            <p:cNvSpPr/>
            <p:nvPr/>
          </p:nvSpPr>
          <p:spPr>
            <a:xfrm>
              <a:off x="312298" y="3824594"/>
              <a:ext cx="266975" cy="266975"/>
            </a:xfrm>
            <a:prstGeom prst="ellipse">
              <a:avLst/>
            </a:prstGeom>
            <a:solidFill>
              <a:schemeClr val="bg1"/>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1" name="図 60">
              <a:extLst>
                <a:ext uri="{FF2B5EF4-FFF2-40B4-BE49-F238E27FC236}">
                  <a16:creationId xmlns:a16="http://schemas.microsoft.com/office/drawing/2014/main" id="{FEA0DA27-B6ED-495D-9861-BF39D0D0CD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901" y="3733335"/>
              <a:ext cx="452074" cy="449667"/>
            </a:xfrm>
            <a:prstGeom prst="rect">
              <a:avLst/>
            </a:prstGeom>
          </p:spPr>
        </p:pic>
      </p:grpSp>
      <p:sp>
        <p:nvSpPr>
          <p:cNvPr id="62" name="正方形/長方形 61">
            <a:extLst>
              <a:ext uri="{FF2B5EF4-FFF2-40B4-BE49-F238E27FC236}">
                <a16:creationId xmlns:a16="http://schemas.microsoft.com/office/drawing/2014/main" id="{32AE6EFF-02C6-4B4F-A6C0-1E7BDD624B6D}"/>
              </a:ext>
            </a:extLst>
          </p:cNvPr>
          <p:cNvSpPr/>
          <p:nvPr/>
        </p:nvSpPr>
        <p:spPr>
          <a:xfrm>
            <a:off x="6087488" y="4593870"/>
            <a:ext cx="1541329" cy="276999"/>
          </a:xfrm>
          <a:prstGeom prst="rect">
            <a:avLst/>
          </a:prstGeom>
          <a:noFill/>
        </p:spPr>
        <p:txBody>
          <a:bodyPr wrap="square">
            <a:spAutoFit/>
          </a:bodyPr>
          <a:lstStyle/>
          <a:p>
            <a:pPr algn="ctr"/>
            <a:r>
              <a:rPr lang="ja-JP" altLang="en-US" sz="1200" b="1">
                <a:solidFill>
                  <a:schemeClr val="tx1">
                    <a:lumMod val="75000"/>
                    <a:lumOff val="25000"/>
                  </a:schemeClr>
                </a:solidFill>
                <a:latin typeface="メイリオ" pitchFamily="50" charset="-128"/>
                <a:ea typeface="メイリオ" pitchFamily="50" charset="-128"/>
                <a:cs typeface="メイリオ" pitchFamily="50" charset="-128"/>
              </a:rPr>
              <a:t>既知のマルウェア</a:t>
            </a:r>
            <a:endParaRPr lang="en-US" altLang="ja-JP" sz="1200" b="1">
              <a:solidFill>
                <a:schemeClr val="tx1">
                  <a:lumMod val="75000"/>
                  <a:lumOff val="25000"/>
                </a:schemeClr>
              </a:solidFill>
              <a:latin typeface="メイリオ" pitchFamily="50" charset="-128"/>
              <a:ea typeface="メイリオ" pitchFamily="50" charset="-128"/>
              <a:cs typeface="メイリオ" pitchFamily="50" charset="-128"/>
            </a:endParaRPr>
          </a:p>
        </p:txBody>
      </p:sp>
      <p:grpSp>
        <p:nvGrpSpPr>
          <p:cNvPr id="63" name="グループ化 62">
            <a:extLst>
              <a:ext uri="{FF2B5EF4-FFF2-40B4-BE49-F238E27FC236}">
                <a16:creationId xmlns:a16="http://schemas.microsoft.com/office/drawing/2014/main" id="{652D9F18-9FDF-4B35-9F91-60FCFB8F77ED}"/>
              </a:ext>
            </a:extLst>
          </p:cNvPr>
          <p:cNvGrpSpPr/>
          <p:nvPr/>
        </p:nvGrpSpPr>
        <p:grpSpPr>
          <a:xfrm>
            <a:off x="5709341" y="4496518"/>
            <a:ext cx="452074" cy="449667"/>
            <a:chOff x="221901" y="3733335"/>
            <a:chExt cx="452074" cy="449667"/>
          </a:xfrm>
        </p:grpSpPr>
        <p:sp>
          <p:nvSpPr>
            <p:cNvPr id="64" name="楕円 63">
              <a:extLst>
                <a:ext uri="{FF2B5EF4-FFF2-40B4-BE49-F238E27FC236}">
                  <a16:creationId xmlns:a16="http://schemas.microsoft.com/office/drawing/2014/main" id="{0110E11C-A97F-46E0-ACA9-AC438D4463AE}"/>
                </a:ext>
              </a:extLst>
            </p:cNvPr>
            <p:cNvSpPr/>
            <p:nvPr/>
          </p:nvSpPr>
          <p:spPr>
            <a:xfrm>
              <a:off x="312298" y="3824594"/>
              <a:ext cx="266975" cy="266975"/>
            </a:xfrm>
            <a:prstGeom prst="ellipse">
              <a:avLst/>
            </a:prstGeom>
            <a:solidFill>
              <a:schemeClr val="bg1"/>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5" name="図 64">
              <a:extLst>
                <a:ext uri="{FF2B5EF4-FFF2-40B4-BE49-F238E27FC236}">
                  <a16:creationId xmlns:a16="http://schemas.microsoft.com/office/drawing/2014/main" id="{962B6EE3-769D-4706-9419-505170D6DA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901" y="3733335"/>
              <a:ext cx="452074" cy="449667"/>
            </a:xfrm>
            <a:prstGeom prst="rect">
              <a:avLst/>
            </a:prstGeom>
          </p:spPr>
        </p:pic>
      </p:grpSp>
      <p:cxnSp>
        <p:nvCxnSpPr>
          <p:cNvPr id="4" name="直線矢印コネクタ 3">
            <a:extLst>
              <a:ext uri="{FF2B5EF4-FFF2-40B4-BE49-F238E27FC236}">
                <a16:creationId xmlns:a16="http://schemas.microsoft.com/office/drawing/2014/main" id="{D1EF8E12-2F96-4F08-8BEB-75F11A647201}"/>
              </a:ext>
            </a:extLst>
          </p:cNvPr>
          <p:cNvCxnSpPr>
            <a:cxnSpLocks/>
          </p:cNvCxnSpPr>
          <p:nvPr/>
        </p:nvCxnSpPr>
        <p:spPr>
          <a:xfrm>
            <a:off x="4291925" y="4721264"/>
            <a:ext cx="13622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正方形/長方形 49">
            <a:extLst>
              <a:ext uri="{FF2B5EF4-FFF2-40B4-BE49-F238E27FC236}">
                <a16:creationId xmlns:a16="http://schemas.microsoft.com/office/drawing/2014/main" id="{5F8D085E-8731-43EF-BFBA-925CD8CFF2D6}"/>
              </a:ext>
            </a:extLst>
          </p:cNvPr>
          <p:cNvSpPr/>
          <p:nvPr/>
        </p:nvSpPr>
        <p:spPr>
          <a:xfrm>
            <a:off x="1003691" y="1910877"/>
            <a:ext cx="9592094" cy="307777"/>
          </a:xfrm>
          <a:prstGeom prst="rect">
            <a:avLst/>
          </a:prstGeom>
          <a:noFill/>
        </p:spPr>
        <p:txBody>
          <a:bodyPr wrap="square">
            <a:spAutoFit/>
          </a:bodyPr>
          <a:lstStyle/>
          <a:p>
            <a:pPr algn="ctr"/>
            <a:r>
              <a:rPr lang="ja-JP" altLang="en-US" sz="1400" b="1">
                <a:solidFill>
                  <a:schemeClr val="tx1">
                    <a:lumMod val="75000"/>
                    <a:lumOff val="25000"/>
                  </a:schemeClr>
                </a:solidFill>
                <a:latin typeface="メイリオ" pitchFamily="50" charset="-128"/>
                <a:ea typeface="メイリオ" pitchFamily="50" charset="-128"/>
                <a:cs typeface="メイリオ" pitchFamily="50" charset="-128"/>
              </a:rPr>
              <a:t>＜　一般的なアンチウイルスの検知率推移グラフ　＞</a:t>
            </a:r>
          </a:p>
        </p:txBody>
      </p:sp>
      <p:sp>
        <p:nvSpPr>
          <p:cNvPr id="40" name="右大かっこ 39">
            <a:extLst>
              <a:ext uri="{FF2B5EF4-FFF2-40B4-BE49-F238E27FC236}">
                <a16:creationId xmlns:a16="http://schemas.microsoft.com/office/drawing/2014/main" id="{3AE4DBC9-8E30-426A-8ABC-19AB859F718E}"/>
              </a:ext>
            </a:extLst>
          </p:cNvPr>
          <p:cNvSpPr/>
          <p:nvPr/>
        </p:nvSpPr>
        <p:spPr>
          <a:xfrm rot="5400000">
            <a:off x="3687481" y="3982266"/>
            <a:ext cx="171748" cy="3718282"/>
          </a:xfrm>
          <a:prstGeom prst="righ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7722FBB-66E1-4819-815A-6B41F4CB498F}"/>
              </a:ext>
            </a:extLst>
          </p:cNvPr>
          <p:cNvSpPr txBox="1"/>
          <p:nvPr/>
        </p:nvSpPr>
        <p:spPr bwMode="auto">
          <a:xfrm>
            <a:off x="1094632" y="5967337"/>
            <a:ext cx="5205083" cy="307777"/>
          </a:xfrm>
          <a:prstGeom prst="rect">
            <a:avLst/>
          </a:prstGeom>
          <a:noFill/>
          <a:ln w="3175" cap="rnd">
            <a:noFill/>
            <a:miter lim="800000"/>
            <a:headEnd/>
            <a:tailEnd/>
          </a:ln>
          <a:effectLst/>
        </p:spPr>
        <p:txBody>
          <a:bodyPr wrap="square" rtlCol="0">
            <a:spAutoFit/>
          </a:bodyPr>
          <a:lstStyle/>
          <a:p>
            <a:pPr algn="ctr"/>
            <a:r>
              <a:rPr lang="ja-JP" altLang="en-US" sz="1400" b="1" ker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攻撃されると防ぎきれない期間</a:t>
            </a:r>
            <a:endParaRPr lang="en-US" altLang="ja-JP" sz="1400" b="1" ker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3" name="グループ化 52">
            <a:extLst>
              <a:ext uri="{FF2B5EF4-FFF2-40B4-BE49-F238E27FC236}">
                <a16:creationId xmlns:a16="http://schemas.microsoft.com/office/drawing/2014/main" id="{17EB5A19-4E38-4296-A3B1-B7E9C40A3B6D}"/>
              </a:ext>
            </a:extLst>
          </p:cNvPr>
          <p:cNvGrpSpPr/>
          <p:nvPr/>
        </p:nvGrpSpPr>
        <p:grpSpPr>
          <a:xfrm>
            <a:off x="8935369" y="3597372"/>
            <a:ext cx="2339089" cy="534600"/>
            <a:chOff x="8431751" y="2878166"/>
            <a:chExt cx="1984729" cy="534600"/>
          </a:xfrm>
        </p:grpSpPr>
        <p:sp>
          <p:nvSpPr>
            <p:cNvPr id="55" name="正方形/長方形 54">
              <a:extLst>
                <a:ext uri="{FF2B5EF4-FFF2-40B4-BE49-F238E27FC236}">
                  <a16:creationId xmlns:a16="http://schemas.microsoft.com/office/drawing/2014/main" id="{798B8101-ABA7-42A5-B56E-86B5621F4C8C}"/>
                </a:ext>
              </a:extLst>
            </p:cNvPr>
            <p:cNvSpPr/>
            <p:nvPr/>
          </p:nvSpPr>
          <p:spPr>
            <a:xfrm>
              <a:off x="8431751" y="2878166"/>
              <a:ext cx="1984729" cy="534600"/>
            </a:xfrm>
            <a:prstGeom prst="rect">
              <a:avLst/>
            </a:prstGeom>
            <a:solidFill>
              <a:srgbClr val="C00000"/>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a:extLst>
                <a:ext uri="{FF2B5EF4-FFF2-40B4-BE49-F238E27FC236}">
                  <a16:creationId xmlns:a16="http://schemas.microsoft.com/office/drawing/2014/main" id="{3ADE3131-1C6B-40DA-9ECB-9B935C9AA55C}"/>
                </a:ext>
              </a:extLst>
            </p:cNvPr>
            <p:cNvSpPr txBox="1"/>
            <p:nvPr/>
          </p:nvSpPr>
          <p:spPr bwMode="auto">
            <a:xfrm>
              <a:off x="8452526" y="2924845"/>
              <a:ext cx="1875947" cy="461665"/>
            </a:xfrm>
            <a:prstGeom prst="rect">
              <a:avLst/>
            </a:prstGeom>
            <a:noFill/>
            <a:ln w="3175" cap="rnd">
              <a:noFill/>
              <a:miter lim="800000"/>
              <a:headEnd/>
              <a:tailEnd/>
            </a:ln>
            <a:effectLst/>
          </p:spPr>
          <p:txBody>
            <a:bodyPr wrap="square" rtlCol="0">
              <a:spAutoFit/>
            </a:bodyPr>
            <a:lstStyle/>
            <a:p>
              <a:pPr algn="ctr"/>
              <a:r>
                <a:rPr lang="ja-JP" altLang="en-US" sz="1200" b="1" ker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従来型ウイルス対策ソフトの</a:t>
              </a:r>
              <a:endParaRPr lang="en-US" altLang="ja-JP" sz="1200" b="1" ker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ker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検知率推移</a:t>
              </a:r>
            </a:p>
          </p:txBody>
        </p:sp>
      </p:grpSp>
    </p:spTree>
    <p:extLst>
      <p:ext uri="{BB962C8B-B14F-4D97-AF65-F5344CB8AC3E}">
        <p14:creationId xmlns:p14="http://schemas.microsoft.com/office/powerpoint/2010/main" val="167205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四角形: 角を丸くする 44">
            <a:extLst>
              <a:ext uri="{FF2B5EF4-FFF2-40B4-BE49-F238E27FC236}">
                <a16:creationId xmlns:a16="http://schemas.microsoft.com/office/drawing/2014/main" id="{85D65356-D78B-4F9D-8AF2-1F9D9D506DAE}"/>
              </a:ext>
            </a:extLst>
          </p:cNvPr>
          <p:cNvSpPr/>
          <p:nvPr/>
        </p:nvSpPr>
        <p:spPr>
          <a:xfrm>
            <a:off x="645146" y="4014226"/>
            <a:ext cx="1153960" cy="2217288"/>
          </a:xfrm>
          <a:prstGeom prst="roundRect">
            <a:avLst>
              <a:gd name="adj" fmla="val 2259"/>
            </a:avLst>
          </a:prstGeom>
          <a:pattFill prst="solidDmnd">
            <a:fgClr>
              <a:schemeClr val="accent4">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latin typeface="メイリオ" panose="020B0604030504040204" pitchFamily="50" charset="-128"/>
              <a:ea typeface="メイリオ" panose="020B0604030504040204" pitchFamily="50" charset="-128"/>
            </a:endParaRPr>
          </a:p>
        </p:txBody>
      </p:sp>
      <p:sp>
        <p:nvSpPr>
          <p:cNvPr id="44" name="四角形: 角を丸くする 43">
            <a:extLst>
              <a:ext uri="{FF2B5EF4-FFF2-40B4-BE49-F238E27FC236}">
                <a16:creationId xmlns:a16="http://schemas.microsoft.com/office/drawing/2014/main" id="{805A4DB7-0266-4627-B30C-7BC3546DFA1C}"/>
              </a:ext>
            </a:extLst>
          </p:cNvPr>
          <p:cNvSpPr/>
          <p:nvPr/>
        </p:nvSpPr>
        <p:spPr>
          <a:xfrm>
            <a:off x="645146" y="2106768"/>
            <a:ext cx="1153960" cy="1423406"/>
          </a:xfrm>
          <a:prstGeom prst="roundRect">
            <a:avLst>
              <a:gd name="adj" fmla="val 2259"/>
            </a:avLst>
          </a:prstGeom>
          <a:pattFill prst="wdUpDiag">
            <a:fgClr>
              <a:schemeClr val="accent4">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latin typeface="メイリオ" panose="020B0604030504040204" pitchFamily="50" charset="-128"/>
              <a:ea typeface="メイリオ" panose="020B0604030504040204" pitchFamily="50" charset="-128"/>
            </a:endParaRPr>
          </a:p>
        </p:txBody>
      </p:sp>
      <p:sp>
        <p:nvSpPr>
          <p:cNvPr id="2" name="テキスト プレースホルダー 1">
            <a:extLst>
              <a:ext uri="{FF2B5EF4-FFF2-40B4-BE49-F238E27FC236}">
                <a16:creationId xmlns:a16="http://schemas.microsoft.com/office/drawing/2014/main" id="{654DE0F5-C9FD-448B-BAA1-3274637FF6D9}"/>
              </a:ext>
            </a:extLst>
          </p:cNvPr>
          <p:cNvSpPr>
            <a:spLocks noGrp="1"/>
          </p:cNvSpPr>
          <p:nvPr>
            <p:ph type="body" sz="quarter" idx="15"/>
          </p:nvPr>
        </p:nvSpPr>
        <p:spPr>
          <a:xfrm>
            <a:off x="439469" y="1326742"/>
            <a:ext cx="11074573" cy="312393"/>
          </a:xfrm>
        </p:spPr>
        <p:txBody>
          <a:bodyPr/>
          <a:lstStyle/>
          <a:p>
            <a:r>
              <a:rPr kumimoji="1" lang="ja-JP" altLang="en-US"/>
              <a:t>テレワーク環境や機器は、社内ネットワークから切り離されてしまうため対策には限界があります。最後の砦であるエンドポイントが重要です</a:t>
            </a:r>
          </a:p>
        </p:txBody>
      </p:sp>
      <p:sp>
        <p:nvSpPr>
          <p:cNvPr id="4" name="テキスト プレースホルダー 3">
            <a:extLst>
              <a:ext uri="{FF2B5EF4-FFF2-40B4-BE49-F238E27FC236}">
                <a16:creationId xmlns:a16="http://schemas.microsoft.com/office/drawing/2014/main" id="{80C42C3F-2B94-4615-909A-2840EBD34ED9}"/>
              </a:ext>
            </a:extLst>
          </p:cNvPr>
          <p:cNvSpPr>
            <a:spLocks noGrp="1"/>
          </p:cNvSpPr>
          <p:nvPr>
            <p:ph type="body" sz="quarter" idx="11"/>
          </p:nvPr>
        </p:nvSpPr>
        <p:spPr/>
        <p:txBody>
          <a:bodyPr/>
          <a:lstStyle/>
          <a:p>
            <a:r>
              <a:rPr lang="ja-JP" altLang="en-US"/>
              <a:t>テレワークでさらに高まるエンドポイントセキュリティの重要性</a:t>
            </a:r>
          </a:p>
        </p:txBody>
      </p:sp>
      <p:sp>
        <p:nvSpPr>
          <p:cNvPr id="7" name="テキスト プレースホルダー 2">
            <a:extLst>
              <a:ext uri="{FF2B5EF4-FFF2-40B4-BE49-F238E27FC236}">
                <a16:creationId xmlns:a16="http://schemas.microsoft.com/office/drawing/2014/main" id="{90FD63FA-6C50-42BF-9528-80331C5AC439}"/>
              </a:ext>
            </a:extLst>
          </p:cNvPr>
          <p:cNvSpPr>
            <a:spLocks noGrp="1"/>
          </p:cNvSpPr>
          <p:nvPr>
            <p:ph type="body" sz="quarter" idx="13"/>
          </p:nvPr>
        </p:nvSpPr>
        <p:spPr>
          <a:xfrm>
            <a:off x="359197" y="881022"/>
            <a:ext cx="11505576" cy="348557"/>
          </a:xfrm>
        </p:spPr>
        <p:txBody>
          <a:bodyPr/>
          <a:lstStyle/>
          <a:p>
            <a:r>
              <a:rPr lang="ja-JP" altLang="en-US"/>
              <a:t>機器追加や </a:t>
            </a:r>
            <a:r>
              <a:rPr lang="en-US" altLang="ja-JP"/>
              <a:t>BYOD </a:t>
            </a:r>
            <a:r>
              <a:rPr lang="ja-JP" altLang="en-US"/>
              <a:t>運用、</a:t>
            </a:r>
            <a:r>
              <a:rPr lang="en-US" altLang="ja-JP"/>
              <a:t>VPN </a:t>
            </a:r>
            <a:r>
              <a:rPr lang="ja-JP" altLang="en-US"/>
              <a:t>を介さない操作などのリスク</a:t>
            </a:r>
            <a:r>
              <a:rPr lang="en-US" altLang="ja-JP"/>
              <a:t>…</a:t>
            </a:r>
            <a:r>
              <a:rPr lang="ja-JP" altLang="en-US"/>
              <a:t>最後の砦はエンドポイント</a:t>
            </a:r>
            <a:endParaRPr kumimoji="1" lang="en-US" altLang="ja-JP"/>
          </a:p>
        </p:txBody>
      </p:sp>
      <p:sp>
        <p:nvSpPr>
          <p:cNvPr id="17" name="四角形: 角を丸くする 16">
            <a:extLst>
              <a:ext uri="{FF2B5EF4-FFF2-40B4-BE49-F238E27FC236}">
                <a16:creationId xmlns:a16="http://schemas.microsoft.com/office/drawing/2014/main" id="{AFDAAEC1-DAF8-4396-9EC0-A14E95CDBE37}"/>
              </a:ext>
            </a:extLst>
          </p:cNvPr>
          <p:cNvSpPr/>
          <p:nvPr/>
        </p:nvSpPr>
        <p:spPr>
          <a:xfrm>
            <a:off x="2346127" y="2106768"/>
            <a:ext cx="5616624" cy="1423406"/>
          </a:xfrm>
          <a:prstGeom prst="roundRect">
            <a:avLst>
              <a:gd name="adj" fmla="val 2259"/>
            </a:avLst>
          </a:prstGeom>
          <a:solidFill>
            <a:schemeClr val="accent4">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2FC2338A-E076-492C-B277-0433055006BE}"/>
              </a:ext>
            </a:extLst>
          </p:cNvPr>
          <p:cNvSpPr/>
          <p:nvPr/>
        </p:nvSpPr>
        <p:spPr>
          <a:xfrm>
            <a:off x="8065409" y="2106768"/>
            <a:ext cx="2703402" cy="1423406"/>
          </a:xfrm>
          <a:prstGeom prst="roundRect">
            <a:avLst>
              <a:gd name="adj" fmla="val 2259"/>
            </a:avLst>
          </a:prstGeom>
          <a:solidFill>
            <a:schemeClr val="accent4">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5A6580FC-1BEC-4E04-9AE9-B05B1320944C}"/>
              </a:ext>
            </a:extLst>
          </p:cNvPr>
          <p:cNvSpPr txBox="1"/>
          <p:nvPr/>
        </p:nvSpPr>
        <p:spPr>
          <a:xfrm>
            <a:off x="2635611" y="3257502"/>
            <a:ext cx="1661198" cy="276999"/>
          </a:xfrm>
          <a:prstGeom prst="rect">
            <a:avLst/>
          </a:prstGeom>
          <a:noFill/>
        </p:spPr>
        <p:txBody>
          <a:bodyPr wrap="square" rtlCol="0">
            <a:spAutoFit/>
          </a:bodyPr>
          <a:lstStyle/>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ファイアウォール</a:t>
            </a:r>
          </a:p>
        </p:txBody>
      </p:sp>
      <p:pic>
        <p:nvPicPr>
          <p:cNvPr id="21" name="図 20">
            <a:extLst>
              <a:ext uri="{FF2B5EF4-FFF2-40B4-BE49-F238E27FC236}">
                <a16:creationId xmlns:a16="http://schemas.microsoft.com/office/drawing/2014/main" id="{5FD06C69-A269-4B9A-9FB8-02CAC2E119F1}"/>
              </a:ext>
            </a:extLst>
          </p:cNvPr>
          <p:cNvPicPr>
            <a:picLocks noChangeAspect="1"/>
          </p:cNvPicPr>
          <p:nvPr/>
        </p:nvPicPr>
        <p:blipFill>
          <a:blip r:embed="rId3"/>
          <a:stretch>
            <a:fillRect/>
          </a:stretch>
        </p:blipFill>
        <p:spPr>
          <a:xfrm>
            <a:off x="2861330" y="2379353"/>
            <a:ext cx="965283" cy="687175"/>
          </a:xfrm>
          <a:prstGeom prst="rect">
            <a:avLst/>
          </a:prstGeom>
        </p:spPr>
      </p:pic>
      <p:pic>
        <p:nvPicPr>
          <p:cNvPr id="22" name="図 21">
            <a:extLst>
              <a:ext uri="{FF2B5EF4-FFF2-40B4-BE49-F238E27FC236}">
                <a16:creationId xmlns:a16="http://schemas.microsoft.com/office/drawing/2014/main" id="{43970718-9F5D-4454-AD00-4E66F8D893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1707" y="2567918"/>
            <a:ext cx="906415" cy="541111"/>
          </a:xfrm>
          <a:prstGeom prst="rect">
            <a:avLst/>
          </a:prstGeom>
        </p:spPr>
      </p:pic>
      <p:pic>
        <p:nvPicPr>
          <p:cNvPr id="23" name="図 22">
            <a:extLst>
              <a:ext uri="{FF2B5EF4-FFF2-40B4-BE49-F238E27FC236}">
                <a16:creationId xmlns:a16="http://schemas.microsoft.com/office/drawing/2014/main" id="{C7EF4D47-A0FE-4383-B1AA-5E77A4E9787F}"/>
              </a:ext>
            </a:extLst>
          </p:cNvPr>
          <p:cNvPicPr>
            <a:picLocks noChangeAspect="1"/>
          </p:cNvPicPr>
          <p:nvPr/>
        </p:nvPicPr>
        <p:blipFill>
          <a:blip r:embed="rId5"/>
          <a:stretch>
            <a:fillRect/>
          </a:stretch>
        </p:blipFill>
        <p:spPr>
          <a:xfrm>
            <a:off x="6803217" y="2481707"/>
            <a:ext cx="647675" cy="671994"/>
          </a:xfrm>
          <a:prstGeom prst="rect">
            <a:avLst/>
          </a:prstGeom>
        </p:spPr>
      </p:pic>
      <p:pic>
        <p:nvPicPr>
          <p:cNvPr id="24" name="図 23">
            <a:extLst>
              <a:ext uri="{FF2B5EF4-FFF2-40B4-BE49-F238E27FC236}">
                <a16:creationId xmlns:a16="http://schemas.microsoft.com/office/drawing/2014/main" id="{805DA651-D41A-47F5-8693-4252DA7A12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31852" y="2494466"/>
            <a:ext cx="569369" cy="704565"/>
          </a:xfrm>
          <a:prstGeom prst="rect">
            <a:avLst/>
          </a:prstGeom>
        </p:spPr>
      </p:pic>
      <p:sp>
        <p:nvSpPr>
          <p:cNvPr id="25" name="四角形: 角を丸くする 24">
            <a:extLst>
              <a:ext uri="{FF2B5EF4-FFF2-40B4-BE49-F238E27FC236}">
                <a16:creationId xmlns:a16="http://schemas.microsoft.com/office/drawing/2014/main" id="{649E9E77-70CC-4EB7-BCC1-315B8F9352C8}"/>
              </a:ext>
            </a:extLst>
          </p:cNvPr>
          <p:cNvSpPr/>
          <p:nvPr/>
        </p:nvSpPr>
        <p:spPr>
          <a:xfrm>
            <a:off x="2346127" y="2010358"/>
            <a:ext cx="5616624" cy="340943"/>
          </a:xfrm>
          <a:prstGeom prst="roundRect">
            <a:avLst>
              <a:gd name="adj" fmla="val 24212"/>
            </a:avLst>
          </a:prstGeom>
          <a:solidFill>
            <a:srgbClr val="FFC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03F80AA9-7820-4900-80F8-895D63BAF565}"/>
              </a:ext>
            </a:extLst>
          </p:cNvPr>
          <p:cNvSpPr txBox="1"/>
          <p:nvPr/>
        </p:nvSpPr>
        <p:spPr>
          <a:xfrm>
            <a:off x="3325071" y="2072413"/>
            <a:ext cx="3658737" cy="276999"/>
          </a:xfrm>
          <a:prstGeom prst="rect">
            <a:avLst/>
          </a:prstGeom>
          <a:noFill/>
        </p:spPr>
        <p:txBody>
          <a:bodyPr wrap="square" rtlCol="0">
            <a:spAutoFit/>
          </a:bodyPr>
          <a:lstStyle/>
          <a:p>
            <a:pPr algn="ctr"/>
            <a:r>
              <a:rPr lang="ja-JP" altLang="en-US" sz="1200" b="1" i="1">
                <a:latin typeface="メイリオ" panose="020B0604030504040204" pitchFamily="50" charset="-128"/>
                <a:ea typeface="メイリオ" panose="020B0604030504040204" pitchFamily="50" charset="-128"/>
                <a:cs typeface="メイリオ" panose="020B0604030504040204" pitchFamily="50" charset="-128"/>
              </a:rPr>
              <a:t>ゲートウェイセキュリティ</a:t>
            </a:r>
          </a:p>
        </p:txBody>
      </p:sp>
      <p:sp>
        <p:nvSpPr>
          <p:cNvPr id="27" name="四角形: 角を丸くする 26">
            <a:extLst>
              <a:ext uri="{FF2B5EF4-FFF2-40B4-BE49-F238E27FC236}">
                <a16:creationId xmlns:a16="http://schemas.microsoft.com/office/drawing/2014/main" id="{7B77BD4D-3FDB-4039-9629-42AB00C1A5D5}"/>
              </a:ext>
            </a:extLst>
          </p:cNvPr>
          <p:cNvSpPr/>
          <p:nvPr/>
        </p:nvSpPr>
        <p:spPr>
          <a:xfrm>
            <a:off x="8065409" y="2010358"/>
            <a:ext cx="2703401" cy="340943"/>
          </a:xfrm>
          <a:prstGeom prst="roundRect">
            <a:avLst>
              <a:gd name="adj" fmla="val 24212"/>
            </a:avLst>
          </a:prstGeom>
          <a:solidFill>
            <a:srgbClr val="FFC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F5B41960-1B6A-4E73-AC82-E8D772F0EEA1}"/>
              </a:ext>
            </a:extLst>
          </p:cNvPr>
          <p:cNvSpPr txBox="1"/>
          <p:nvPr/>
        </p:nvSpPr>
        <p:spPr>
          <a:xfrm>
            <a:off x="8199006" y="2079743"/>
            <a:ext cx="2436209" cy="276999"/>
          </a:xfrm>
          <a:prstGeom prst="rect">
            <a:avLst/>
          </a:prstGeom>
          <a:noFill/>
        </p:spPr>
        <p:txBody>
          <a:bodyPr wrap="square" rtlCol="0">
            <a:spAutoFit/>
          </a:bodyPr>
          <a:lstStyle/>
          <a:p>
            <a:pPr algn="ctr"/>
            <a:r>
              <a:rPr lang="ja-JP" altLang="en-US" sz="1200" b="1" i="1">
                <a:latin typeface="メイリオ" panose="020B0604030504040204" pitchFamily="50" charset="-128"/>
                <a:ea typeface="メイリオ" panose="020B0604030504040204" pitchFamily="50" charset="-128"/>
                <a:cs typeface="メイリオ" panose="020B0604030504040204" pitchFamily="50" charset="-128"/>
              </a:rPr>
              <a:t>エンドポイントセキュリティ</a:t>
            </a:r>
          </a:p>
        </p:txBody>
      </p:sp>
      <p:sp>
        <p:nvSpPr>
          <p:cNvPr id="29" name="テキスト ボックス 28">
            <a:extLst>
              <a:ext uri="{FF2B5EF4-FFF2-40B4-BE49-F238E27FC236}">
                <a16:creationId xmlns:a16="http://schemas.microsoft.com/office/drawing/2014/main" id="{4240C562-C38B-41E6-B3A9-B48CD4CFD6CA}"/>
              </a:ext>
            </a:extLst>
          </p:cNvPr>
          <p:cNvSpPr txBox="1"/>
          <p:nvPr/>
        </p:nvSpPr>
        <p:spPr>
          <a:xfrm>
            <a:off x="4399467" y="3257502"/>
            <a:ext cx="1689023" cy="276999"/>
          </a:xfrm>
          <a:prstGeom prst="rect">
            <a:avLst/>
          </a:prstGeom>
          <a:noFill/>
        </p:spPr>
        <p:txBody>
          <a:bodyPr wrap="square" rtlCol="0">
            <a:spAutoFit/>
          </a:bodyPr>
          <a:lstStyle/>
          <a:p>
            <a:pPr algn="ctr"/>
            <a:r>
              <a:rPr lang="en-US" altLang="ja-JP" sz="1200">
                <a:latin typeface="メイリオ" panose="020B0604030504040204" pitchFamily="50" charset="-128"/>
                <a:ea typeface="メイリオ" panose="020B0604030504040204" pitchFamily="50" charset="-128"/>
                <a:cs typeface="メイリオ" panose="020B0604030504040204" pitchFamily="50" charset="-128"/>
              </a:rPr>
              <a:t>IPS</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a:latin typeface="メイリオ" panose="020B0604030504040204" pitchFamily="50" charset="-128"/>
                <a:ea typeface="メイリオ" panose="020B0604030504040204" pitchFamily="50" charset="-128"/>
                <a:cs typeface="メイリオ" panose="020B0604030504040204" pitchFamily="50" charset="-128"/>
              </a:rPr>
              <a:t>URL </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フィルタ</a:t>
            </a:r>
          </a:p>
        </p:txBody>
      </p:sp>
      <p:sp>
        <p:nvSpPr>
          <p:cNvPr id="30" name="テキスト ボックス 29">
            <a:extLst>
              <a:ext uri="{FF2B5EF4-FFF2-40B4-BE49-F238E27FC236}">
                <a16:creationId xmlns:a16="http://schemas.microsoft.com/office/drawing/2014/main" id="{477DE201-1C45-4DCF-AFDA-15510421210F}"/>
              </a:ext>
            </a:extLst>
          </p:cNvPr>
          <p:cNvSpPr txBox="1"/>
          <p:nvPr/>
        </p:nvSpPr>
        <p:spPr>
          <a:xfrm>
            <a:off x="6415131" y="3257502"/>
            <a:ext cx="1338541" cy="276999"/>
          </a:xfrm>
          <a:prstGeom prst="rect">
            <a:avLst/>
          </a:prstGeom>
          <a:noFill/>
        </p:spPr>
        <p:txBody>
          <a:bodyPr wrap="square" rtlCol="0">
            <a:spAutoFit/>
          </a:bodyPr>
          <a:lstStyle/>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サンドボックス</a:t>
            </a:r>
          </a:p>
        </p:txBody>
      </p:sp>
      <p:sp>
        <p:nvSpPr>
          <p:cNvPr id="31" name="テキスト ボックス 30">
            <a:extLst>
              <a:ext uri="{FF2B5EF4-FFF2-40B4-BE49-F238E27FC236}">
                <a16:creationId xmlns:a16="http://schemas.microsoft.com/office/drawing/2014/main" id="{FF564E42-9AF2-4379-8B73-AF845F74EB11}"/>
              </a:ext>
            </a:extLst>
          </p:cNvPr>
          <p:cNvSpPr txBox="1"/>
          <p:nvPr/>
        </p:nvSpPr>
        <p:spPr>
          <a:xfrm>
            <a:off x="8365346" y="3257502"/>
            <a:ext cx="2002438" cy="276999"/>
          </a:xfrm>
          <a:prstGeom prst="rect">
            <a:avLst/>
          </a:prstGeom>
          <a:noFill/>
        </p:spPr>
        <p:txBody>
          <a:bodyPr wrap="square" rtlCol="0">
            <a:spAutoFit/>
          </a:bodyPr>
          <a:lstStyle/>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アンチウイルス</a:t>
            </a:r>
          </a:p>
        </p:txBody>
      </p:sp>
      <p:sp>
        <p:nvSpPr>
          <p:cNvPr id="57" name="正方形/長方形 56">
            <a:extLst>
              <a:ext uri="{FF2B5EF4-FFF2-40B4-BE49-F238E27FC236}">
                <a16:creationId xmlns:a16="http://schemas.microsoft.com/office/drawing/2014/main" id="{2A3C8A0C-E3C4-4F66-89E5-42F179104364}"/>
              </a:ext>
            </a:extLst>
          </p:cNvPr>
          <p:cNvSpPr/>
          <p:nvPr/>
        </p:nvSpPr>
        <p:spPr>
          <a:xfrm>
            <a:off x="530948" y="2112996"/>
            <a:ext cx="1044197" cy="579646"/>
          </a:xfrm>
          <a:prstGeom prst="rect">
            <a:avLst/>
          </a:prstGeom>
        </p:spPr>
        <p:txBody>
          <a:bodyPr wrap="square">
            <a:spAutoFit/>
          </a:bodyPr>
          <a:lstStyle/>
          <a:p>
            <a:pPr algn="ctr">
              <a:lnSpc>
                <a:spcPts val="1900"/>
              </a:lnSpc>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従来の</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900"/>
              </a:lnSpc>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働き方</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正方形/長方形 57">
            <a:extLst>
              <a:ext uri="{FF2B5EF4-FFF2-40B4-BE49-F238E27FC236}">
                <a16:creationId xmlns:a16="http://schemas.microsoft.com/office/drawing/2014/main" id="{E0CE4849-F50C-47DB-8837-1E956AC0DC09}"/>
              </a:ext>
            </a:extLst>
          </p:cNvPr>
          <p:cNvSpPr/>
          <p:nvPr/>
        </p:nvSpPr>
        <p:spPr>
          <a:xfrm>
            <a:off x="585760" y="4093200"/>
            <a:ext cx="1044197" cy="579646"/>
          </a:xfrm>
          <a:prstGeom prst="rect">
            <a:avLst/>
          </a:prstGeom>
        </p:spPr>
        <p:txBody>
          <a:bodyPr wrap="square">
            <a:spAutoFit/>
          </a:bodyPr>
          <a:lstStyle/>
          <a:p>
            <a:pPr algn="ctr">
              <a:lnSpc>
                <a:spcPts val="1900"/>
              </a:lnSpc>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今後の</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900"/>
              </a:lnSpc>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働き方</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四角形: 角を丸くする 72">
            <a:extLst>
              <a:ext uri="{FF2B5EF4-FFF2-40B4-BE49-F238E27FC236}">
                <a16:creationId xmlns:a16="http://schemas.microsoft.com/office/drawing/2014/main" id="{B704F225-EDFC-4C47-87FB-EDB188ACCCD6}"/>
              </a:ext>
            </a:extLst>
          </p:cNvPr>
          <p:cNvSpPr/>
          <p:nvPr/>
        </p:nvSpPr>
        <p:spPr>
          <a:xfrm>
            <a:off x="2346127" y="4067648"/>
            <a:ext cx="5616624" cy="1423406"/>
          </a:xfrm>
          <a:prstGeom prst="roundRect">
            <a:avLst>
              <a:gd name="adj" fmla="val 2259"/>
            </a:avLst>
          </a:prstGeom>
          <a:solidFill>
            <a:schemeClr val="bg1">
              <a:lumMod val="8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latin typeface="メイリオ" panose="020B0604030504040204" pitchFamily="50" charset="-128"/>
              <a:ea typeface="メイリオ" panose="020B0604030504040204" pitchFamily="50" charset="-128"/>
            </a:endParaRPr>
          </a:p>
        </p:txBody>
      </p:sp>
      <p:sp>
        <p:nvSpPr>
          <p:cNvPr id="74" name="四角形: 角を丸くする 73">
            <a:extLst>
              <a:ext uri="{FF2B5EF4-FFF2-40B4-BE49-F238E27FC236}">
                <a16:creationId xmlns:a16="http://schemas.microsoft.com/office/drawing/2014/main" id="{B1B63CA6-3F12-41B3-A6D2-E927C2A64C3E}"/>
              </a:ext>
            </a:extLst>
          </p:cNvPr>
          <p:cNvSpPr/>
          <p:nvPr/>
        </p:nvSpPr>
        <p:spPr>
          <a:xfrm>
            <a:off x="8065409" y="4067647"/>
            <a:ext cx="2703402" cy="2163867"/>
          </a:xfrm>
          <a:prstGeom prst="roundRect">
            <a:avLst>
              <a:gd name="adj" fmla="val 2259"/>
            </a:avLst>
          </a:prstGeom>
          <a:solidFill>
            <a:schemeClr val="accent4">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latin typeface="メイリオ" panose="020B0604030504040204" pitchFamily="50" charset="-128"/>
              <a:ea typeface="メイリオ" panose="020B0604030504040204" pitchFamily="50" charset="-128"/>
            </a:endParaRPr>
          </a:p>
        </p:txBody>
      </p:sp>
      <p:sp>
        <p:nvSpPr>
          <p:cNvPr id="75" name="テキスト ボックス 74">
            <a:extLst>
              <a:ext uri="{FF2B5EF4-FFF2-40B4-BE49-F238E27FC236}">
                <a16:creationId xmlns:a16="http://schemas.microsoft.com/office/drawing/2014/main" id="{3E613CD6-0316-4788-972B-AF8E8D3EA071}"/>
              </a:ext>
            </a:extLst>
          </p:cNvPr>
          <p:cNvSpPr txBox="1"/>
          <p:nvPr/>
        </p:nvSpPr>
        <p:spPr>
          <a:xfrm>
            <a:off x="2635611" y="5218382"/>
            <a:ext cx="1661198" cy="276999"/>
          </a:xfrm>
          <a:prstGeom prst="rect">
            <a:avLst/>
          </a:prstGeom>
          <a:noFill/>
        </p:spPr>
        <p:txBody>
          <a:bodyPr wrap="square" rtlCol="0">
            <a:spAutoFit/>
          </a:bodyPr>
          <a:lstStyle/>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ファイアウォール</a:t>
            </a:r>
          </a:p>
        </p:txBody>
      </p:sp>
      <p:pic>
        <p:nvPicPr>
          <p:cNvPr id="76" name="図 75">
            <a:extLst>
              <a:ext uri="{FF2B5EF4-FFF2-40B4-BE49-F238E27FC236}">
                <a16:creationId xmlns:a16="http://schemas.microsoft.com/office/drawing/2014/main" id="{3EBCDFBC-2D09-4C0A-AA92-623D526A5171}"/>
              </a:ext>
            </a:extLst>
          </p:cNvPr>
          <p:cNvPicPr>
            <a:picLocks noChangeAspect="1"/>
          </p:cNvPicPr>
          <p:nvPr/>
        </p:nvPicPr>
        <p:blipFill>
          <a:blip r:embed="rId3"/>
          <a:stretch>
            <a:fillRect/>
          </a:stretch>
        </p:blipFill>
        <p:spPr>
          <a:xfrm>
            <a:off x="2861330" y="4340233"/>
            <a:ext cx="965283" cy="687175"/>
          </a:xfrm>
          <a:prstGeom prst="rect">
            <a:avLst/>
          </a:prstGeom>
        </p:spPr>
      </p:pic>
      <p:pic>
        <p:nvPicPr>
          <p:cNvPr id="77" name="図 76">
            <a:extLst>
              <a:ext uri="{FF2B5EF4-FFF2-40B4-BE49-F238E27FC236}">
                <a16:creationId xmlns:a16="http://schemas.microsoft.com/office/drawing/2014/main" id="{6D8E06F9-2F8C-4E11-BAF7-95452DB696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1707" y="4528798"/>
            <a:ext cx="906415" cy="541111"/>
          </a:xfrm>
          <a:prstGeom prst="rect">
            <a:avLst/>
          </a:prstGeom>
        </p:spPr>
      </p:pic>
      <p:pic>
        <p:nvPicPr>
          <p:cNvPr id="78" name="図 77">
            <a:extLst>
              <a:ext uri="{FF2B5EF4-FFF2-40B4-BE49-F238E27FC236}">
                <a16:creationId xmlns:a16="http://schemas.microsoft.com/office/drawing/2014/main" id="{973D46B7-4D31-4F70-86B0-9D6B474F9DFB}"/>
              </a:ext>
            </a:extLst>
          </p:cNvPr>
          <p:cNvPicPr>
            <a:picLocks noChangeAspect="1"/>
          </p:cNvPicPr>
          <p:nvPr/>
        </p:nvPicPr>
        <p:blipFill>
          <a:blip r:embed="rId5"/>
          <a:stretch>
            <a:fillRect/>
          </a:stretch>
        </p:blipFill>
        <p:spPr>
          <a:xfrm>
            <a:off x="6803217" y="4442587"/>
            <a:ext cx="647675" cy="671994"/>
          </a:xfrm>
          <a:prstGeom prst="rect">
            <a:avLst/>
          </a:prstGeom>
        </p:spPr>
      </p:pic>
      <p:pic>
        <p:nvPicPr>
          <p:cNvPr id="79" name="図 78">
            <a:extLst>
              <a:ext uri="{FF2B5EF4-FFF2-40B4-BE49-F238E27FC236}">
                <a16:creationId xmlns:a16="http://schemas.microsoft.com/office/drawing/2014/main" id="{2879CEB2-3F3E-4473-9B92-283F261E62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09489" y="4929007"/>
            <a:ext cx="569369" cy="704565"/>
          </a:xfrm>
          <a:prstGeom prst="rect">
            <a:avLst/>
          </a:prstGeom>
        </p:spPr>
      </p:pic>
      <p:sp>
        <p:nvSpPr>
          <p:cNvPr id="80" name="四角形: 角を丸くする 79">
            <a:extLst>
              <a:ext uri="{FF2B5EF4-FFF2-40B4-BE49-F238E27FC236}">
                <a16:creationId xmlns:a16="http://schemas.microsoft.com/office/drawing/2014/main" id="{0AA10CEB-5E83-4B3C-AE43-0F7BD93BA7E5}"/>
              </a:ext>
            </a:extLst>
          </p:cNvPr>
          <p:cNvSpPr/>
          <p:nvPr/>
        </p:nvSpPr>
        <p:spPr>
          <a:xfrm>
            <a:off x="2346127" y="3971238"/>
            <a:ext cx="5616624" cy="340943"/>
          </a:xfrm>
          <a:prstGeom prst="roundRect">
            <a:avLst>
              <a:gd name="adj" fmla="val 24212"/>
            </a:avLst>
          </a:prstGeom>
          <a:solidFill>
            <a:schemeClr val="bg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latin typeface="メイリオ" panose="020B0604030504040204" pitchFamily="50" charset="-128"/>
              <a:ea typeface="メイリオ" panose="020B0604030504040204" pitchFamily="50" charset="-128"/>
            </a:endParaRPr>
          </a:p>
        </p:txBody>
      </p:sp>
      <p:sp>
        <p:nvSpPr>
          <p:cNvPr id="81" name="テキスト ボックス 80">
            <a:extLst>
              <a:ext uri="{FF2B5EF4-FFF2-40B4-BE49-F238E27FC236}">
                <a16:creationId xmlns:a16="http://schemas.microsoft.com/office/drawing/2014/main" id="{484BE06E-4FDF-46BA-A186-2821100ED37B}"/>
              </a:ext>
            </a:extLst>
          </p:cNvPr>
          <p:cNvSpPr txBox="1"/>
          <p:nvPr/>
        </p:nvSpPr>
        <p:spPr>
          <a:xfrm>
            <a:off x="3325071" y="4033293"/>
            <a:ext cx="3658737" cy="276999"/>
          </a:xfrm>
          <a:prstGeom prst="rect">
            <a:avLst/>
          </a:prstGeom>
          <a:noFill/>
        </p:spPr>
        <p:txBody>
          <a:bodyPr wrap="square" rtlCol="0">
            <a:spAutoFit/>
          </a:bodyPr>
          <a:lstStyle/>
          <a:p>
            <a:pPr algn="ctr"/>
            <a:r>
              <a:rPr lang="ja-JP" altLang="en-US" sz="1200" b="1" i="1">
                <a:latin typeface="メイリオ" panose="020B0604030504040204" pitchFamily="50" charset="-128"/>
                <a:ea typeface="メイリオ" panose="020B0604030504040204" pitchFamily="50" charset="-128"/>
                <a:cs typeface="メイリオ" panose="020B0604030504040204" pitchFamily="50" charset="-128"/>
              </a:rPr>
              <a:t>ゲートウェイセキュリティ</a:t>
            </a:r>
          </a:p>
        </p:txBody>
      </p:sp>
      <p:sp>
        <p:nvSpPr>
          <p:cNvPr id="82" name="四角形: 角を丸くする 81">
            <a:extLst>
              <a:ext uri="{FF2B5EF4-FFF2-40B4-BE49-F238E27FC236}">
                <a16:creationId xmlns:a16="http://schemas.microsoft.com/office/drawing/2014/main" id="{42E20430-7D5E-432A-91C2-1F176675E81C}"/>
              </a:ext>
            </a:extLst>
          </p:cNvPr>
          <p:cNvSpPr/>
          <p:nvPr/>
        </p:nvSpPr>
        <p:spPr>
          <a:xfrm>
            <a:off x="8065409" y="3971238"/>
            <a:ext cx="2703401" cy="340943"/>
          </a:xfrm>
          <a:prstGeom prst="roundRect">
            <a:avLst>
              <a:gd name="adj" fmla="val 24212"/>
            </a:avLst>
          </a:prstGeom>
          <a:solidFill>
            <a:srgbClr val="FFC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latin typeface="メイリオ" panose="020B0604030504040204" pitchFamily="50" charset="-128"/>
              <a:ea typeface="メイリオ" panose="020B0604030504040204" pitchFamily="50" charset="-128"/>
            </a:endParaRPr>
          </a:p>
        </p:txBody>
      </p:sp>
      <p:sp>
        <p:nvSpPr>
          <p:cNvPr id="83" name="テキスト ボックス 82">
            <a:extLst>
              <a:ext uri="{FF2B5EF4-FFF2-40B4-BE49-F238E27FC236}">
                <a16:creationId xmlns:a16="http://schemas.microsoft.com/office/drawing/2014/main" id="{E6F55E33-1BAC-4B43-A7B7-B64ECF437279}"/>
              </a:ext>
            </a:extLst>
          </p:cNvPr>
          <p:cNvSpPr txBox="1"/>
          <p:nvPr/>
        </p:nvSpPr>
        <p:spPr>
          <a:xfrm>
            <a:off x="8199006" y="4040623"/>
            <a:ext cx="2436209" cy="276999"/>
          </a:xfrm>
          <a:prstGeom prst="rect">
            <a:avLst/>
          </a:prstGeom>
          <a:noFill/>
        </p:spPr>
        <p:txBody>
          <a:bodyPr wrap="square" rtlCol="0">
            <a:spAutoFit/>
          </a:bodyPr>
          <a:lstStyle/>
          <a:p>
            <a:pPr algn="ctr"/>
            <a:r>
              <a:rPr lang="ja-JP" altLang="en-US" sz="1200" b="1" i="1">
                <a:latin typeface="メイリオ" panose="020B0604030504040204" pitchFamily="50" charset="-128"/>
                <a:ea typeface="メイリオ" panose="020B0604030504040204" pitchFamily="50" charset="-128"/>
                <a:cs typeface="メイリオ" panose="020B0604030504040204" pitchFamily="50" charset="-128"/>
              </a:rPr>
              <a:t>エンドポイントセキュリティ</a:t>
            </a:r>
          </a:p>
        </p:txBody>
      </p:sp>
      <p:sp>
        <p:nvSpPr>
          <p:cNvPr id="84" name="テキスト ボックス 83">
            <a:extLst>
              <a:ext uri="{FF2B5EF4-FFF2-40B4-BE49-F238E27FC236}">
                <a16:creationId xmlns:a16="http://schemas.microsoft.com/office/drawing/2014/main" id="{F4EFD0D4-437F-4EAC-A71F-A0D561B20DDD}"/>
              </a:ext>
            </a:extLst>
          </p:cNvPr>
          <p:cNvSpPr txBox="1"/>
          <p:nvPr/>
        </p:nvSpPr>
        <p:spPr>
          <a:xfrm>
            <a:off x="4399467" y="5218382"/>
            <a:ext cx="1689023" cy="276999"/>
          </a:xfrm>
          <a:prstGeom prst="rect">
            <a:avLst/>
          </a:prstGeom>
          <a:noFill/>
        </p:spPr>
        <p:txBody>
          <a:bodyPr wrap="square" rtlCol="0">
            <a:spAutoFit/>
          </a:bodyPr>
          <a:lstStyle/>
          <a:p>
            <a:pPr algn="ctr"/>
            <a:r>
              <a:rPr lang="en-US" altLang="ja-JP" sz="1200">
                <a:latin typeface="メイリオ" panose="020B0604030504040204" pitchFamily="50" charset="-128"/>
                <a:ea typeface="メイリオ" panose="020B0604030504040204" pitchFamily="50" charset="-128"/>
                <a:cs typeface="メイリオ" panose="020B0604030504040204" pitchFamily="50" charset="-128"/>
              </a:rPr>
              <a:t>IPS</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a:latin typeface="メイリオ" panose="020B0604030504040204" pitchFamily="50" charset="-128"/>
                <a:ea typeface="メイリオ" panose="020B0604030504040204" pitchFamily="50" charset="-128"/>
                <a:cs typeface="メイリオ" panose="020B0604030504040204" pitchFamily="50" charset="-128"/>
              </a:rPr>
              <a:t>URL </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フィルタ</a:t>
            </a:r>
          </a:p>
        </p:txBody>
      </p:sp>
      <p:sp>
        <p:nvSpPr>
          <p:cNvPr id="85" name="テキスト ボックス 84">
            <a:extLst>
              <a:ext uri="{FF2B5EF4-FFF2-40B4-BE49-F238E27FC236}">
                <a16:creationId xmlns:a16="http://schemas.microsoft.com/office/drawing/2014/main" id="{6645F09A-9490-47BB-ACB1-A907D98F0660}"/>
              </a:ext>
            </a:extLst>
          </p:cNvPr>
          <p:cNvSpPr txBox="1"/>
          <p:nvPr/>
        </p:nvSpPr>
        <p:spPr>
          <a:xfrm>
            <a:off x="6415131" y="5218382"/>
            <a:ext cx="1338541" cy="276999"/>
          </a:xfrm>
          <a:prstGeom prst="rect">
            <a:avLst/>
          </a:prstGeom>
          <a:noFill/>
        </p:spPr>
        <p:txBody>
          <a:bodyPr wrap="square" rtlCol="0">
            <a:spAutoFit/>
          </a:bodyPr>
          <a:lstStyle/>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サンドボックス</a:t>
            </a:r>
          </a:p>
        </p:txBody>
      </p:sp>
      <p:sp>
        <p:nvSpPr>
          <p:cNvPr id="86" name="テキスト ボックス 85">
            <a:extLst>
              <a:ext uri="{FF2B5EF4-FFF2-40B4-BE49-F238E27FC236}">
                <a16:creationId xmlns:a16="http://schemas.microsoft.com/office/drawing/2014/main" id="{1FAEC2FD-3232-4EC7-B3EF-DD267905E3E8}"/>
              </a:ext>
            </a:extLst>
          </p:cNvPr>
          <p:cNvSpPr txBox="1"/>
          <p:nvPr/>
        </p:nvSpPr>
        <p:spPr>
          <a:xfrm>
            <a:off x="8464558" y="5683479"/>
            <a:ext cx="2002438" cy="276999"/>
          </a:xfrm>
          <a:prstGeom prst="rect">
            <a:avLst/>
          </a:prstGeom>
          <a:noFill/>
        </p:spPr>
        <p:txBody>
          <a:bodyPr wrap="square" rtlCol="0">
            <a:spAutoFit/>
          </a:bodyPr>
          <a:lstStyle/>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アンチウイルス</a:t>
            </a:r>
          </a:p>
        </p:txBody>
      </p:sp>
      <p:sp>
        <p:nvSpPr>
          <p:cNvPr id="88" name="テキスト ボックス 87">
            <a:extLst>
              <a:ext uri="{FF2B5EF4-FFF2-40B4-BE49-F238E27FC236}">
                <a16:creationId xmlns:a16="http://schemas.microsoft.com/office/drawing/2014/main" id="{5F95D434-F3FE-47D0-BE94-60EDAA7FC282}"/>
              </a:ext>
            </a:extLst>
          </p:cNvPr>
          <p:cNvSpPr txBox="1"/>
          <p:nvPr/>
        </p:nvSpPr>
        <p:spPr>
          <a:xfrm>
            <a:off x="2311377" y="5850749"/>
            <a:ext cx="3291286" cy="287899"/>
          </a:xfrm>
          <a:prstGeom prst="rect">
            <a:avLst/>
          </a:prstGeom>
          <a:noFill/>
        </p:spPr>
        <p:txBody>
          <a:bodyPr wrap="none" rtlCol="0">
            <a:spAutoFit/>
          </a:bodyPr>
          <a:lstStyle/>
          <a:p>
            <a:r>
              <a:rPr lang="ja-JP" altLang="en-US" sz="1271"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自宅・カフェ・コワーキングコアスペース</a:t>
            </a:r>
            <a:endParaRPr lang="en-US" altLang="ja-JP" sz="1271"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9" name="直線矢印コネクタ 88">
            <a:extLst>
              <a:ext uri="{FF2B5EF4-FFF2-40B4-BE49-F238E27FC236}">
                <a16:creationId xmlns:a16="http://schemas.microsoft.com/office/drawing/2014/main" id="{D51BE2FE-129F-4C34-8DF4-8735B2E71E24}"/>
              </a:ext>
            </a:extLst>
          </p:cNvPr>
          <p:cNvCxnSpPr>
            <a:cxnSpLocks/>
          </p:cNvCxnSpPr>
          <p:nvPr/>
        </p:nvCxnSpPr>
        <p:spPr>
          <a:xfrm>
            <a:off x="1687126" y="2882658"/>
            <a:ext cx="945545" cy="0"/>
          </a:xfrm>
          <a:prstGeom prst="straightConnector1">
            <a:avLst/>
          </a:prstGeom>
          <a:ln w="66675">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16170CFF-FF00-4D7D-AB58-F5C3801D5E13}"/>
              </a:ext>
            </a:extLst>
          </p:cNvPr>
          <p:cNvCxnSpPr>
            <a:cxnSpLocks/>
          </p:cNvCxnSpPr>
          <p:nvPr/>
        </p:nvCxnSpPr>
        <p:spPr>
          <a:xfrm>
            <a:off x="1848656" y="5762850"/>
            <a:ext cx="6516690" cy="0"/>
          </a:xfrm>
          <a:prstGeom prst="straightConnector1">
            <a:avLst/>
          </a:prstGeom>
          <a:ln w="66675">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EF185AF4-4C79-4018-A281-4F64B6BDA98D}"/>
              </a:ext>
            </a:extLst>
          </p:cNvPr>
          <p:cNvCxnSpPr>
            <a:cxnSpLocks/>
          </p:cNvCxnSpPr>
          <p:nvPr/>
        </p:nvCxnSpPr>
        <p:spPr>
          <a:xfrm>
            <a:off x="7700816" y="2882658"/>
            <a:ext cx="784015" cy="0"/>
          </a:xfrm>
          <a:prstGeom prst="straightConnector1">
            <a:avLst/>
          </a:prstGeom>
          <a:ln w="66675">
            <a:tailEnd type="triangle" w="med" len="med"/>
          </a:ln>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F91C21C2-6980-484D-BC03-B2E4F0A20F92}"/>
              </a:ext>
            </a:extLst>
          </p:cNvPr>
          <p:cNvGrpSpPr/>
          <p:nvPr/>
        </p:nvGrpSpPr>
        <p:grpSpPr>
          <a:xfrm>
            <a:off x="10563112" y="2915806"/>
            <a:ext cx="569370" cy="2905224"/>
            <a:chOff x="10563112" y="2972368"/>
            <a:chExt cx="569370" cy="2905224"/>
          </a:xfrm>
        </p:grpSpPr>
        <p:cxnSp>
          <p:nvCxnSpPr>
            <p:cNvPr id="91" name="直線矢印コネクタ 90">
              <a:extLst>
                <a:ext uri="{FF2B5EF4-FFF2-40B4-BE49-F238E27FC236}">
                  <a16:creationId xmlns:a16="http://schemas.microsoft.com/office/drawing/2014/main" id="{D8201336-A3F9-468E-BADB-8399E094A062}"/>
                </a:ext>
              </a:extLst>
            </p:cNvPr>
            <p:cNvCxnSpPr>
              <a:cxnSpLocks/>
            </p:cNvCxnSpPr>
            <p:nvPr/>
          </p:nvCxnSpPr>
          <p:spPr>
            <a:xfrm>
              <a:off x="10563112" y="2972368"/>
              <a:ext cx="569370" cy="0"/>
            </a:xfrm>
            <a:prstGeom prst="straightConnector1">
              <a:avLst/>
            </a:prstGeom>
            <a:ln w="66675">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8BCB113D-A6E6-47DB-B9D1-85AF01A59CBC}"/>
                </a:ext>
              </a:extLst>
            </p:cNvPr>
            <p:cNvCxnSpPr>
              <a:cxnSpLocks/>
            </p:cNvCxnSpPr>
            <p:nvPr/>
          </p:nvCxnSpPr>
          <p:spPr>
            <a:xfrm>
              <a:off x="10563112" y="5877592"/>
              <a:ext cx="569370" cy="0"/>
            </a:xfrm>
            <a:prstGeom prst="straightConnector1">
              <a:avLst/>
            </a:prstGeom>
            <a:ln w="66675">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grpSp>
      <p:pic>
        <p:nvPicPr>
          <p:cNvPr id="6" name="図 5" descr="座る, クマ, テディ, 暗い が含まれている画像&#10;&#10;自動的に生成された説明">
            <a:extLst>
              <a:ext uri="{FF2B5EF4-FFF2-40B4-BE49-F238E27FC236}">
                <a16:creationId xmlns:a16="http://schemas.microsoft.com/office/drawing/2014/main" id="{CD881481-83DC-4FA4-A6E5-8A19DEC69DF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87692" y="2120926"/>
            <a:ext cx="798868" cy="1435093"/>
          </a:xfrm>
          <a:prstGeom prst="rect">
            <a:avLst/>
          </a:prstGeom>
        </p:spPr>
      </p:pic>
      <p:pic>
        <p:nvPicPr>
          <p:cNvPr id="49" name="図 48">
            <a:extLst>
              <a:ext uri="{FF2B5EF4-FFF2-40B4-BE49-F238E27FC236}">
                <a16:creationId xmlns:a16="http://schemas.microsoft.com/office/drawing/2014/main" id="{D56F73A3-76A3-4290-8876-8178C3EF264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85313" y="4634350"/>
            <a:ext cx="1423406" cy="1423406"/>
          </a:xfrm>
          <a:prstGeom prst="rect">
            <a:avLst/>
          </a:prstGeom>
        </p:spPr>
      </p:pic>
      <p:sp>
        <p:nvSpPr>
          <p:cNvPr id="5" name="テキスト ボックス 4">
            <a:extLst>
              <a:ext uri="{FF2B5EF4-FFF2-40B4-BE49-F238E27FC236}">
                <a16:creationId xmlns:a16="http://schemas.microsoft.com/office/drawing/2014/main" id="{0547B2A8-BDF6-4045-8B58-4DC04CB50439}"/>
              </a:ext>
            </a:extLst>
          </p:cNvPr>
          <p:cNvSpPr txBox="1"/>
          <p:nvPr/>
        </p:nvSpPr>
        <p:spPr>
          <a:xfrm>
            <a:off x="8443950" y="4411236"/>
            <a:ext cx="2023046" cy="523220"/>
          </a:xfrm>
          <a:prstGeom prst="rect">
            <a:avLst/>
          </a:prstGeom>
          <a:noFill/>
        </p:spPr>
        <p:txBody>
          <a:bodyPr wrap="square" rtlCol="0">
            <a:spAutoFit/>
          </a:bodyPr>
          <a:lstStyle/>
          <a:p>
            <a:pPr algn="ctr"/>
            <a:r>
              <a:rPr kumimoji="1" lang="ja-JP" altLang="en-US" sz="1400" b="1">
                <a:solidFill>
                  <a:srgbClr val="C00000"/>
                </a:solidFill>
                <a:latin typeface="メイリオ" panose="020B0604030504040204" pitchFamily="50" charset="-128"/>
                <a:ea typeface="メイリオ" panose="020B0604030504040204" pitchFamily="50" charset="-128"/>
              </a:rPr>
              <a:t>最初で最後の砦</a:t>
            </a:r>
            <a:endParaRPr kumimoji="1" lang="en-US" altLang="ja-JP" sz="1400" b="1">
              <a:solidFill>
                <a:srgbClr val="C00000"/>
              </a:solidFill>
              <a:latin typeface="メイリオ" panose="020B0604030504040204" pitchFamily="50" charset="-128"/>
              <a:ea typeface="メイリオ" panose="020B0604030504040204" pitchFamily="50" charset="-128"/>
            </a:endParaRPr>
          </a:p>
          <a:p>
            <a:pPr algn="ctr"/>
            <a:r>
              <a:rPr kumimoji="1" lang="ja-JP" altLang="en-US" sz="1400" b="1">
                <a:solidFill>
                  <a:srgbClr val="C00000"/>
                </a:solidFill>
                <a:latin typeface="メイリオ" panose="020B0604030504040204" pitchFamily="50" charset="-128"/>
                <a:ea typeface="メイリオ" panose="020B0604030504040204" pitchFamily="50" charset="-128"/>
              </a:rPr>
              <a:t>強力な検知力が必要</a:t>
            </a:r>
          </a:p>
        </p:txBody>
      </p:sp>
    </p:spTree>
    <p:extLst>
      <p:ext uri="{BB962C8B-B14F-4D97-AF65-F5344CB8AC3E}">
        <p14:creationId xmlns:p14="http://schemas.microsoft.com/office/powerpoint/2010/main" val="16152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DF69B097-5F14-4FEF-8369-5DF6CC917204}"/>
              </a:ext>
            </a:extLst>
          </p:cNvPr>
          <p:cNvSpPr txBox="1"/>
          <p:nvPr/>
        </p:nvSpPr>
        <p:spPr>
          <a:xfrm>
            <a:off x="5998640" y="5178259"/>
            <a:ext cx="5907409" cy="587853"/>
          </a:xfrm>
          <a:prstGeom prst="rect">
            <a:avLst/>
          </a:prstGeom>
          <a:noFill/>
        </p:spPr>
        <p:txBody>
          <a:bodyPr wrap="square">
            <a:spAutoFit/>
          </a:bodyPr>
          <a:lstStyle/>
          <a:p>
            <a:pPr>
              <a:lnSpc>
                <a:spcPct val="120000"/>
              </a:lnSpc>
            </a:pPr>
            <a:r>
              <a:rPr lang="ja-JP" altLang="en-US" sz="2800" b="1">
                <a:solidFill>
                  <a:srgbClr val="FFFF00"/>
                </a:solidFill>
                <a:latin typeface="メイリオ" panose="020B0604030504040204" pitchFamily="50" charset="-128"/>
                <a:ea typeface="メイリオ" panose="020B0604030504040204" pitchFamily="50" charset="-128"/>
              </a:rPr>
              <a:t>Deep Instinct であれば可能です</a:t>
            </a:r>
          </a:p>
        </p:txBody>
      </p:sp>
      <p:grpSp>
        <p:nvGrpSpPr>
          <p:cNvPr id="19" name="グループ化 18">
            <a:extLst>
              <a:ext uri="{FF2B5EF4-FFF2-40B4-BE49-F238E27FC236}">
                <a16:creationId xmlns:a16="http://schemas.microsoft.com/office/drawing/2014/main" id="{63876A72-CB89-4BBB-8F61-258DA3BA1B5E}"/>
              </a:ext>
            </a:extLst>
          </p:cNvPr>
          <p:cNvGrpSpPr/>
          <p:nvPr/>
        </p:nvGrpSpPr>
        <p:grpSpPr>
          <a:xfrm>
            <a:off x="5979785" y="1915390"/>
            <a:ext cx="5926264" cy="3054682"/>
            <a:chOff x="5989216" y="1890105"/>
            <a:chExt cx="5926264" cy="3054682"/>
          </a:xfrm>
        </p:grpSpPr>
        <p:pic>
          <p:nvPicPr>
            <p:cNvPr id="8" name="グラフィックス 7" descr="バッジ: チェックマーク 1 単色塗りつぶし">
              <a:extLst>
                <a:ext uri="{FF2B5EF4-FFF2-40B4-BE49-F238E27FC236}">
                  <a16:creationId xmlns:a16="http://schemas.microsoft.com/office/drawing/2014/main" id="{BC90EB83-191D-40B9-9E9C-0E3B664338E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89216" y="2210598"/>
              <a:ext cx="367603" cy="367603"/>
            </a:xfrm>
            <a:prstGeom prst="rect">
              <a:avLst/>
            </a:prstGeom>
          </p:spPr>
        </p:pic>
        <p:pic>
          <p:nvPicPr>
            <p:cNvPr id="10" name="グラフィックス 9" descr="バッジ: チェックマーク 1 単色塗りつぶし">
              <a:extLst>
                <a:ext uri="{FF2B5EF4-FFF2-40B4-BE49-F238E27FC236}">
                  <a16:creationId xmlns:a16="http://schemas.microsoft.com/office/drawing/2014/main" id="{C68F84B6-2032-4559-ADC2-5661FB4F630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89216" y="2985169"/>
              <a:ext cx="367603" cy="367603"/>
            </a:xfrm>
            <a:prstGeom prst="rect">
              <a:avLst/>
            </a:prstGeom>
          </p:spPr>
        </p:pic>
        <p:pic>
          <p:nvPicPr>
            <p:cNvPr id="12" name="グラフィックス 11" descr="バッジ: チェックマーク 1 単色塗りつぶし">
              <a:extLst>
                <a:ext uri="{FF2B5EF4-FFF2-40B4-BE49-F238E27FC236}">
                  <a16:creationId xmlns:a16="http://schemas.microsoft.com/office/drawing/2014/main" id="{EF8913C4-EB2D-48F1-866B-9F0B7D59979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89216" y="3731457"/>
              <a:ext cx="367603" cy="367603"/>
            </a:xfrm>
            <a:prstGeom prst="rect">
              <a:avLst/>
            </a:prstGeom>
          </p:spPr>
        </p:pic>
        <p:pic>
          <p:nvPicPr>
            <p:cNvPr id="14" name="グラフィックス 13" descr="バッジ: チェックマーク 1 単色塗りつぶし">
              <a:extLst>
                <a:ext uri="{FF2B5EF4-FFF2-40B4-BE49-F238E27FC236}">
                  <a16:creationId xmlns:a16="http://schemas.microsoft.com/office/drawing/2014/main" id="{808579CE-A023-44D0-A469-5C4A68D9AED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89216" y="4489401"/>
              <a:ext cx="367603" cy="367603"/>
            </a:xfrm>
            <a:prstGeom prst="rect">
              <a:avLst/>
            </a:prstGeom>
          </p:spPr>
        </p:pic>
        <p:sp>
          <p:nvSpPr>
            <p:cNvPr id="18" name="テキスト ボックス 17">
              <a:extLst>
                <a:ext uri="{FF2B5EF4-FFF2-40B4-BE49-F238E27FC236}">
                  <a16:creationId xmlns:a16="http://schemas.microsoft.com/office/drawing/2014/main" id="{D39F0637-046D-410E-B98E-EF6B9C0D1C9D}"/>
                </a:ext>
              </a:extLst>
            </p:cNvPr>
            <p:cNvSpPr txBox="1"/>
            <p:nvPr/>
          </p:nvSpPr>
          <p:spPr>
            <a:xfrm>
              <a:off x="6372520" y="1890105"/>
              <a:ext cx="5542960" cy="3054682"/>
            </a:xfrm>
            <a:prstGeom prst="rect">
              <a:avLst/>
            </a:prstGeom>
            <a:noFill/>
          </p:spPr>
          <p:txBody>
            <a:bodyPr wrap="square" rtlCol="0">
              <a:spAutoFit/>
            </a:bodyPr>
            <a:lstStyle/>
            <a:p>
              <a:pPr>
                <a:lnSpc>
                  <a:spcPct val="250000"/>
                </a:lnSpc>
              </a:pPr>
              <a:r>
                <a:rPr lang="ja-JP" altLang="en-US" sz="2000" b="1">
                  <a:solidFill>
                    <a:schemeClr val="bg1"/>
                  </a:solidFill>
                  <a:latin typeface="メイリオ" panose="020B0604030504040204" pitchFamily="50" charset="-128"/>
                  <a:ea typeface="メイリオ" panose="020B0604030504040204" pitchFamily="50" charset="-128"/>
                </a:rPr>
                <a:t>未知・既知問わずマルウェアを止められること</a:t>
              </a:r>
              <a:endParaRPr lang="en-US" altLang="ja-JP" sz="2000" b="1">
                <a:solidFill>
                  <a:schemeClr val="bg1"/>
                </a:solidFill>
                <a:latin typeface="メイリオ" panose="020B0604030504040204" pitchFamily="50" charset="-128"/>
                <a:ea typeface="メイリオ" panose="020B0604030504040204" pitchFamily="50" charset="-128"/>
              </a:endParaRPr>
            </a:p>
            <a:p>
              <a:pPr>
                <a:lnSpc>
                  <a:spcPct val="250000"/>
                </a:lnSpc>
              </a:pPr>
              <a:r>
                <a:rPr lang="ja-JP" altLang="en-US" sz="2000" b="1">
                  <a:solidFill>
                    <a:schemeClr val="bg1"/>
                  </a:solidFill>
                  <a:latin typeface="メイリオ" panose="020B0604030504040204" pitchFamily="50" charset="-128"/>
                  <a:ea typeface="メイリオ" panose="020B0604030504040204" pitchFamily="50" charset="-128"/>
                </a:rPr>
                <a:t>テレワークなど、あらゆる環境にも対応可能</a:t>
              </a:r>
              <a:endParaRPr lang="en-US" altLang="ja-JP" sz="2000" b="1">
                <a:solidFill>
                  <a:schemeClr val="bg1"/>
                </a:solidFill>
                <a:latin typeface="メイリオ" panose="020B0604030504040204" pitchFamily="50" charset="-128"/>
                <a:ea typeface="メイリオ" panose="020B0604030504040204" pitchFamily="50" charset="-128"/>
              </a:endParaRPr>
            </a:p>
            <a:p>
              <a:pPr>
                <a:lnSpc>
                  <a:spcPct val="250000"/>
                </a:lnSpc>
              </a:pPr>
              <a:r>
                <a:rPr lang="ja-JP" altLang="en-US" sz="2000" b="1">
                  <a:solidFill>
                    <a:schemeClr val="bg1"/>
                  </a:solidFill>
                  <a:latin typeface="メイリオ" panose="020B0604030504040204" pitchFamily="50" charset="-128"/>
                  <a:ea typeface="メイリオ" panose="020B0604030504040204" pitchFamily="50" charset="-128"/>
                </a:rPr>
                <a:t>PC に掛ける負荷が軽く、動作を妨げない</a:t>
              </a:r>
              <a:endParaRPr lang="en-US" altLang="ja-JP" sz="2000" b="1">
                <a:solidFill>
                  <a:schemeClr val="bg1"/>
                </a:solidFill>
                <a:latin typeface="メイリオ" panose="020B0604030504040204" pitchFamily="50" charset="-128"/>
                <a:ea typeface="メイリオ" panose="020B0604030504040204" pitchFamily="50" charset="-128"/>
              </a:endParaRPr>
            </a:p>
            <a:p>
              <a:pPr>
                <a:lnSpc>
                  <a:spcPct val="250000"/>
                </a:lnSpc>
              </a:pPr>
              <a:r>
                <a:rPr lang="ja-JP" altLang="en-US" sz="2000" b="1">
                  <a:solidFill>
                    <a:schemeClr val="bg1"/>
                  </a:solidFill>
                  <a:latin typeface="メイリオ" panose="020B0604030504040204" pitchFamily="50" charset="-128"/>
                  <a:ea typeface="メイリオ" panose="020B0604030504040204" pitchFamily="50" charset="-128"/>
                </a:rPr>
                <a:t>運用も簡単であること</a:t>
              </a:r>
              <a:endParaRPr lang="en-US" altLang="ja-JP" sz="2000" b="1">
                <a:solidFill>
                  <a:schemeClr val="bg1"/>
                </a:solidFill>
                <a:latin typeface="メイリオ" panose="020B0604030504040204" pitchFamily="50" charset="-128"/>
                <a:ea typeface="メイリオ" panose="020B0604030504040204" pitchFamily="50" charset="-128"/>
              </a:endParaRPr>
            </a:p>
          </p:txBody>
        </p:sp>
      </p:grpSp>
      <p:sp>
        <p:nvSpPr>
          <p:cNvPr id="20" name="正方形/長方形 19">
            <a:extLst>
              <a:ext uri="{FF2B5EF4-FFF2-40B4-BE49-F238E27FC236}">
                <a16:creationId xmlns:a16="http://schemas.microsoft.com/office/drawing/2014/main" id="{B5C06C9A-5633-4CCE-BAA4-447BF6FB6C7A}"/>
              </a:ext>
            </a:extLst>
          </p:cNvPr>
          <p:cNvSpPr/>
          <p:nvPr/>
        </p:nvSpPr>
        <p:spPr>
          <a:xfrm>
            <a:off x="5979785" y="1084081"/>
            <a:ext cx="5596330" cy="8295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A7817E1-EF0F-4BA0-BD9F-9D1995265724}"/>
              </a:ext>
            </a:extLst>
          </p:cNvPr>
          <p:cNvSpPr txBox="1"/>
          <p:nvPr/>
        </p:nvSpPr>
        <p:spPr>
          <a:xfrm>
            <a:off x="5534670" y="1265783"/>
            <a:ext cx="6493928" cy="584775"/>
          </a:xfrm>
          <a:prstGeom prst="rect">
            <a:avLst/>
          </a:prstGeom>
          <a:noFill/>
        </p:spPr>
        <p:txBody>
          <a:bodyPr wrap="square">
            <a:spAutoFit/>
          </a:bodyPr>
          <a:lstStyle/>
          <a:p>
            <a:pPr algn="ctr"/>
            <a:r>
              <a:rPr lang="ja-JP" altLang="en-US" sz="3200" b="1">
                <a:solidFill>
                  <a:schemeClr val="tx1">
                    <a:lumMod val="85000"/>
                    <a:lumOff val="15000"/>
                  </a:schemeClr>
                </a:solidFill>
                <a:latin typeface="メイリオ" panose="020B0604030504040204" pitchFamily="50" charset="-128"/>
                <a:ea typeface="メイリオ" panose="020B0604030504040204" pitchFamily="50" charset="-128"/>
              </a:rPr>
              <a:t>未知の脅威対策に必要な要素</a:t>
            </a:r>
          </a:p>
        </p:txBody>
      </p:sp>
    </p:spTree>
    <p:extLst>
      <p:ext uri="{BB962C8B-B14F-4D97-AF65-F5344CB8AC3E}">
        <p14:creationId xmlns:p14="http://schemas.microsoft.com/office/powerpoint/2010/main" val="3486265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78854F29-6FA2-41CD-822A-3A8DEACE3F7A}"/>
              </a:ext>
            </a:extLst>
          </p:cNvPr>
          <p:cNvSpPr>
            <a:spLocks noGrp="1"/>
          </p:cNvSpPr>
          <p:nvPr>
            <p:ph type="body" sz="quarter" idx="14"/>
          </p:nvPr>
        </p:nvSpPr>
        <p:spPr/>
        <p:txBody>
          <a:bodyPr/>
          <a:lstStyle/>
          <a:p>
            <a:r>
              <a:rPr lang="ja-JP" altLang="en-US"/>
              <a:t>次世代型 </a:t>
            </a:r>
            <a:r>
              <a:rPr lang="en-US" altLang="ja-JP"/>
              <a:t>AI </a:t>
            </a:r>
            <a:r>
              <a:rPr lang="ja-JP" altLang="en-US"/>
              <a:t>アンチウイルス「</a:t>
            </a:r>
            <a:r>
              <a:rPr lang="en-US" altLang="ja-JP"/>
              <a:t>Deep Instinct</a:t>
            </a:r>
            <a:r>
              <a:rPr lang="ja-JP" altLang="en-US"/>
              <a:t>」</a:t>
            </a:r>
          </a:p>
        </p:txBody>
      </p:sp>
      <p:pic>
        <p:nvPicPr>
          <p:cNvPr id="4" name="図 3">
            <a:extLst>
              <a:ext uri="{FF2B5EF4-FFF2-40B4-BE49-F238E27FC236}">
                <a16:creationId xmlns:a16="http://schemas.microsoft.com/office/drawing/2014/main" id="{44FD0193-9008-96CB-007C-97195BE771EC}"/>
              </a:ext>
            </a:extLst>
          </p:cNvPr>
          <p:cNvPicPr>
            <a:picLocks noChangeAspect="1"/>
          </p:cNvPicPr>
          <p:nvPr/>
        </p:nvPicPr>
        <p:blipFill>
          <a:blip r:embed="rId2"/>
          <a:stretch>
            <a:fillRect/>
          </a:stretch>
        </p:blipFill>
        <p:spPr>
          <a:xfrm>
            <a:off x="684247" y="2331528"/>
            <a:ext cx="2137195" cy="458805"/>
          </a:xfrm>
          <a:prstGeom prst="rect">
            <a:avLst/>
          </a:prstGeom>
        </p:spPr>
      </p:pic>
      <p:sp>
        <p:nvSpPr>
          <p:cNvPr id="7" name="テキスト プレースホルダー 2">
            <a:extLst>
              <a:ext uri="{FF2B5EF4-FFF2-40B4-BE49-F238E27FC236}">
                <a16:creationId xmlns:a16="http://schemas.microsoft.com/office/drawing/2014/main" id="{64F94750-8F7C-2FCD-1EEE-41DBF53693BB}"/>
              </a:ext>
            </a:extLst>
          </p:cNvPr>
          <p:cNvSpPr>
            <a:spLocks noGrp="1"/>
          </p:cNvSpPr>
          <p:nvPr>
            <p:ph type="body" sz="quarter" idx="15"/>
          </p:nvPr>
        </p:nvSpPr>
        <p:spPr>
          <a:xfrm>
            <a:off x="2956744" y="2373870"/>
            <a:ext cx="6901702" cy="372410"/>
          </a:xfrm>
        </p:spPr>
        <p:txBody>
          <a:bodyPr/>
          <a:lstStyle/>
          <a:p>
            <a:r>
              <a:rPr lang="en-US" altLang="ja-JP" dirty="0"/>
              <a:t>LANSCOPE </a:t>
            </a:r>
            <a:r>
              <a:rPr lang="ja-JP" altLang="en-US" dirty="0"/>
              <a:t>サイバープロテクション </a:t>
            </a:r>
            <a:r>
              <a:rPr lang="en-US" altLang="ja-JP" dirty="0"/>
              <a:t>powered by Deep Instinct</a:t>
            </a:r>
            <a:endParaRPr lang="ja-JP" altLang="en-US" dirty="0"/>
          </a:p>
        </p:txBody>
      </p:sp>
    </p:spTree>
    <p:extLst>
      <p:ext uri="{BB962C8B-B14F-4D97-AF65-F5344CB8AC3E}">
        <p14:creationId xmlns:p14="http://schemas.microsoft.com/office/powerpoint/2010/main" val="1047261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a:extLst>
              <a:ext uri="{FF2B5EF4-FFF2-40B4-BE49-F238E27FC236}">
                <a16:creationId xmlns:a16="http://schemas.microsoft.com/office/drawing/2014/main" id="{0885BEEA-671D-4462-97CA-1941A8C730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22729"/>
            <a:ext cx="4978110" cy="4298666"/>
          </a:xfrm>
          <a:prstGeom prst="rect">
            <a:avLst/>
          </a:prstGeom>
        </p:spPr>
      </p:pic>
      <p:pic>
        <p:nvPicPr>
          <p:cNvPr id="7" name="図 6">
            <a:extLst>
              <a:ext uri="{FF2B5EF4-FFF2-40B4-BE49-F238E27FC236}">
                <a16:creationId xmlns:a16="http://schemas.microsoft.com/office/drawing/2014/main" id="{EB28441B-7ABA-48EF-9BBB-1FF12BD43AA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2239156"/>
            <a:ext cx="3987539" cy="3520622"/>
          </a:xfrm>
          <a:prstGeom prst="rect">
            <a:avLst/>
          </a:prstGeom>
        </p:spPr>
      </p:pic>
      <p:sp>
        <p:nvSpPr>
          <p:cNvPr id="19" name="テキスト プレースホルダー 4">
            <a:extLst>
              <a:ext uri="{FF2B5EF4-FFF2-40B4-BE49-F238E27FC236}">
                <a16:creationId xmlns:a16="http://schemas.microsoft.com/office/drawing/2014/main" id="{67114064-50DC-4AC5-8136-3ECF4BBDD892}"/>
              </a:ext>
            </a:extLst>
          </p:cNvPr>
          <p:cNvSpPr>
            <a:spLocks noGrp="1"/>
          </p:cNvSpPr>
          <p:nvPr>
            <p:ph type="body" sz="quarter" idx="11"/>
          </p:nvPr>
        </p:nvSpPr>
        <p:spPr>
          <a:xfrm>
            <a:off x="413589" y="212584"/>
            <a:ext cx="11074573" cy="372410"/>
          </a:xfrm>
        </p:spPr>
        <p:txBody>
          <a:bodyPr/>
          <a:lstStyle/>
          <a:p>
            <a:r>
              <a:rPr lang="ja-JP" altLang="en-US"/>
              <a:t>プロダクト紹介「</a:t>
            </a:r>
            <a:r>
              <a:rPr lang="en-US" altLang="ja-JP"/>
              <a:t>Deep Instinct</a:t>
            </a:r>
            <a:r>
              <a:rPr lang="ja-JP" altLang="en-US"/>
              <a:t>」</a:t>
            </a:r>
          </a:p>
        </p:txBody>
      </p:sp>
      <p:sp>
        <p:nvSpPr>
          <p:cNvPr id="2" name="テキスト プレースホルダー 1">
            <a:extLst>
              <a:ext uri="{FF2B5EF4-FFF2-40B4-BE49-F238E27FC236}">
                <a16:creationId xmlns:a16="http://schemas.microsoft.com/office/drawing/2014/main" id="{80E7F51B-5477-4B64-A0D4-AF1C3900D677}"/>
              </a:ext>
            </a:extLst>
          </p:cNvPr>
          <p:cNvSpPr>
            <a:spLocks noGrp="1"/>
          </p:cNvSpPr>
          <p:nvPr>
            <p:ph type="body" sz="quarter" idx="13"/>
          </p:nvPr>
        </p:nvSpPr>
        <p:spPr>
          <a:xfrm>
            <a:off x="359197" y="907712"/>
            <a:ext cx="11505576" cy="348557"/>
          </a:xfrm>
        </p:spPr>
        <p:txBody>
          <a:bodyPr/>
          <a:lstStyle/>
          <a:p>
            <a:r>
              <a:rPr lang="ja-JP" altLang="en-US"/>
              <a:t>ディープラーニングをサイバー攻撃対策に活用した第</a:t>
            </a:r>
            <a:r>
              <a:rPr lang="en-US" altLang="ja-JP"/>
              <a:t>3</a:t>
            </a:r>
            <a:r>
              <a:rPr lang="ja-JP" altLang="en-US"/>
              <a:t>世代型ウイルス対策ソフト</a:t>
            </a:r>
          </a:p>
        </p:txBody>
      </p:sp>
      <p:sp>
        <p:nvSpPr>
          <p:cNvPr id="24" name="テキスト ボックス 23">
            <a:extLst>
              <a:ext uri="{FF2B5EF4-FFF2-40B4-BE49-F238E27FC236}">
                <a16:creationId xmlns:a16="http://schemas.microsoft.com/office/drawing/2014/main" id="{72E6F299-C94D-4A86-92C3-AD6EF3303BC7}"/>
              </a:ext>
            </a:extLst>
          </p:cNvPr>
          <p:cNvSpPr txBox="1"/>
          <p:nvPr/>
        </p:nvSpPr>
        <p:spPr>
          <a:xfrm>
            <a:off x="5526195" y="1885599"/>
            <a:ext cx="5526709" cy="372410"/>
          </a:xfrm>
          <a:prstGeom prst="rect">
            <a:avLst/>
          </a:prstGeom>
          <a:noFill/>
        </p:spPr>
        <p:txBody>
          <a:bodyPr wrap="square" rtlCol="0">
            <a:spAutoFit/>
          </a:bodyPr>
          <a:lstStyle/>
          <a:p>
            <a:pPr algn="just">
              <a:lnSpc>
                <a:spcPct val="140000"/>
              </a:lnSpc>
            </a:pPr>
            <a:r>
              <a:rPr kumimoji="1" lang="ja-JP" altLang="en-US" sz="1400" b="1">
                <a:solidFill>
                  <a:schemeClr val="tx1">
                    <a:lumMod val="75000"/>
                    <a:lumOff val="25000"/>
                  </a:schemeClr>
                </a:solidFill>
                <a:latin typeface="Meiryo" panose="020B0604030504040204" pitchFamily="34" charset="-128"/>
                <a:ea typeface="Meiryo" panose="020B0604030504040204" pitchFamily="34" charset="-128"/>
              </a:rPr>
              <a:t>次世代型 </a:t>
            </a:r>
            <a:r>
              <a:rPr kumimoji="1" lang="en-US" altLang="ja-JP" sz="1400" b="1">
                <a:solidFill>
                  <a:schemeClr val="tx1">
                    <a:lumMod val="75000"/>
                    <a:lumOff val="25000"/>
                  </a:schemeClr>
                </a:solidFill>
                <a:latin typeface="Meiryo" panose="020B0604030504040204" pitchFamily="34" charset="-128"/>
                <a:ea typeface="Meiryo" panose="020B0604030504040204" pitchFamily="34" charset="-128"/>
              </a:rPr>
              <a:t>AI </a:t>
            </a:r>
            <a:r>
              <a:rPr kumimoji="1" lang="ja-JP" altLang="en-US" sz="1400" b="1">
                <a:solidFill>
                  <a:schemeClr val="tx1">
                    <a:lumMod val="75000"/>
                    <a:lumOff val="25000"/>
                  </a:schemeClr>
                </a:solidFill>
                <a:latin typeface="Meiryo" panose="020B0604030504040204" pitchFamily="34" charset="-128"/>
                <a:ea typeface="Meiryo" panose="020B0604030504040204" pitchFamily="34" charset="-128"/>
              </a:rPr>
              <a:t>アンチウイルス</a:t>
            </a:r>
          </a:p>
        </p:txBody>
      </p:sp>
      <p:sp>
        <p:nvSpPr>
          <p:cNvPr id="49" name="四角形: 角を丸くする 48">
            <a:extLst>
              <a:ext uri="{FF2B5EF4-FFF2-40B4-BE49-F238E27FC236}">
                <a16:creationId xmlns:a16="http://schemas.microsoft.com/office/drawing/2014/main" id="{5CE6F06D-2E00-403C-8619-B906A2D04BC8}"/>
              </a:ext>
            </a:extLst>
          </p:cNvPr>
          <p:cNvSpPr/>
          <p:nvPr/>
        </p:nvSpPr>
        <p:spPr>
          <a:xfrm>
            <a:off x="5997678" y="4552387"/>
            <a:ext cx="4390684" cy="374156"/>
          </a:xfrm>
          <a:prstGeom prst="round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未知の脅威を予防</a:t>
            </a:r>
          </a:p>
        </p:txBody>
      </p:sp>
      <p:sp>
        <p:nvSpPr>
          <p:cNvPr id="50" name="四角形: 角を丸くする 49">
            <a:extLst>
              <a:ext uri="{FF2B5EF4-FFF2-40B4-BE49-F238E27FC236}">
                <a16:creationId xmlns:a16="http://schemas.microsoft.com/office/drawing/2014/main" id="{6BA5E8EF-22D1-4B62-A750-07F07B78ECD3}"/>
              </a:ext>
            </a:extLst>
          </p:cNvPr>
          <p:cNvSpPr/>
          <p:nvPr/>
        </p:nvSpPr>
        <p:spPr>
          <a:xfrm>
            <a:off x="5997678" y="4997074"/>
            <a:ext cx="4390684" cy="374156"/>
          </a:xfrm>
          <a:prstGeom prst="round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a:latin typeface="メイリオ" panose="020B0604030504040204" pitchFamily="50" charset="-128"/>
                <a:ea typeface="メイリオ" panose="020B0604030504040204" pitchFamily="50" charset="-128"/>
                <a:cs typeface="メイリオ" panose="020B0604030504040204" pitchFamily="50" charset="-128"/>
              </a:rPr>
              <a:t>AI </a:t>
            </a:r>
            <a:r>
              <a:rPr kumimoji="1" lang="ja-JP" altLang="en-US" sz="1200">
                <a:latin typeface="メイリオ" panose="020B0604030504040204" pitchFamily="50" charset="-128"/>
                <a:ea typeface="メイリオ" panose="020B0604030504040204" pitchFamily="50" charset="-128"/>
                <a:cs typeface="メイリオ" panose="020B0604030504040204" pitchFamily="50" charset="-128"/>
              </a:rPr>
              <a:t>による自律性で人手やスキルに頼らない</a:t>
            </a:r>
          </a:p>
        </p:txBody>
      </p:sp>
      <p:sp>
        <p:nvSpPr>
          <p:cNvPr id="51" name="四角形: 角を丸くする 50">
            <a:extLst>
              <a:ext uri="{FF2B5EF4-FFF2-40B4-BE49-F238E27FC236}">
                <a16:creationId xmlns:a16="http://schemas.microsoft.com/office/drawing/2014/main" id="{E655E094-46FF-422F-8742-1C7DB3F236ED}"/>
              </a:ext>
            </a:extLst>
          </p:cNvPr>
          <p:cNvSpPr/>
          <p:nvPr/>
        </p:nvSpPr>
        <p:spPr>
          <a:xfrm>
            <a:off x="5997678" y="5479310"/>
            <a:ext cx="4390684" cy="374156"/>
          </a:xfrm>
          <a:prstGeom prst="round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a:latin typeface="メイリオ" panose="020B0604030504040204" pitchFamily="50" charset="-128"/>
                <a:ea typeface="メイリオ" panose="020B0604030504040204" pitchFamily="50" charset="-128"/>
                <a:cs typeface="メイリオ" panose="020B0604030504040204" pitchFamily="50" charset="-128"/>
              </a:rPr>
              <a:t>OS </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に依存しないマルチデバイス対応</a:t>
            </a:r>
            <a:endParaRPr kumimoji="1"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descr="ロゴ&#10;&#10;自動的に生成された説明">
            <a:extLst>
              <a:ext uri="{FF2B5EF4-FFF2-40B4-BE49-F238E27FC236}">
                <a16:creationId xmlns:a16="http://schemas.microsoft.com/office/drawing/2014/main" id="{6C20475B-F534-4F3F-9478-1A98AFA2E7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80760" y="2408440"/>
            <a:ext cx="4126992" cy="1960519"/>
          </a:xfrm>
          <a:prstGeom prst="rect">
            <a:avLst/>
          </a:prstGeom>
        </p:spPr>
      </p:pic>
    </p:spTree>
    <p:extLst>
      <p:ext uri="{BB962C8B-B14F-4D97-AF65-F5344CB8AC3E}">
        <p14:creationId xmlns:p14="http://schemas.microsoft.com/office/powerpoint/2010/main" val="2609876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8DAF5FD2-78DF-4CDF-9967-5CDFCAADB78D}"/>
              </a:ext>
            </a:extLst>
          </p:cNvPr>
          <p:cNvSpPr/>
          <p:nvPr/>
        </p:nvSpPr>
        <p:spPr>
          <a:xfrm>
            <a:off x="5589245" y="4623348"/>
            <a:ext cx="5934507" cy="1416628"/>
          </a:xfrm>
          <a:prstGeom prst="rect">
            <a:avLst/>
          </a:prstGeom>
          <a:solidFill>
            <a:srgbClr val="FFF2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5">
            <a:extLst>
              <a:ext uri="{FF2B5EF4-FFF2-40B4-BE49-F238E27FC236}">
                <a16:creationId xmlns:a16="http://schemas.microsoft.com/office/drawing/2014/main" id="{9137EA71-4AB6-4D21-99F7-51CE86D95282}"/>
              </a:ext>
            </a:extLst>
          </p:cNvPr>
          <p:cNvSpPr>
            <a:spLocks noGrp="1"/>
          </p:cNvSpPr>
          <p:nvPr>
            <p:ph type="body" sz="quarter" idx="15"/>
          </p:nvPr>
        </p:nvSpPr>
        <p:spPr>
          <a:xfrm>
            <a:off x="413589" y="1392562"/>
            <a:ext cx="11074573" cy="248914"/>
          </a:xfrm>
        </p:spPr>
        <p:txBody>
          <a:bodyPr/>
          <a:lstStyle/>
          <a:p>
            <a:r>
              <a:rPr lang="ja-JP" altLang="en-US"/>
              <a:t>世界でいち早くディープラーニングに注目しサイバー攻撃対策に活用</a:t>
            </a:r>
            <a:endParaRPr kumimoji="1" lang="ja-JP" altLang="en-US"/>
          </a:p>
        </p:txBody>
      </p:sp>
      <p:sp>
        <p:nvSpPr>
          <p:cNvPr id="4" name="テキスト プレースホルダー 3">
            <a:extLst>
              <a:ext uri="{FF2B5EF4-FFF2-40B4-BE49-F238E27FC236}">
                <a16:creationId xmlns:a16="http://schemas.microsoft.com/office/drawing/2014/main" id="{E46B04CB-0967-42D0-8812-DB12A7DF3202}"/>
              </a:ext>
            </a:extLst>
          </p:cNvPr>
          <p:cNvSpPr>
            <a:spLocks noGrp="1"/>
          </p:cNvSpPr>
          <p:nvPr>
            <p:ph type="body" sz="quarter" idx="11"/>
          </p:nvPr>
        </p:nvSpPr>
        <p:spPr/>
        <p:txBody>
          <a:bodyPr/>
          <a:lstStyle/>
          <a:p>
            <a:r>
              <a:rPr kumimoji="1" lang="en-US" altLang="ja-JP"/>
              <a:t>Deep Instinct </a:t>
            </a:r>
            <a:r>
              <a:rPr kumimoji="1" lang="ja-JP" altLang="en-US"/>
              <a:t>社とは</a:t>
            </a:r>
          </a:p>
        </p:txBody>
      </p:sp>
      <p:sp>
        <p:nvSpPr>
          <p:cNvPr id="5" name="テキスト プレースホルダー 4">
            <a:extLst>
              <a:ext uri="{FF2B5EF4-FFF2-40B4-BE49-F238E27FC236}">
                <a16:creationId xmlns:a16="http://schemas.microsoft.com/office/drawing/2014/main" id="{78AE71AB-C97D-4620-B73E-EB90230D37BB}"/>
              </a:ext>
            </a:extLst>
          </p:cNvPr>
          <p:cNvSpPr>
            <a:spLocks noGrp="1"/>
          </p:cNvSpPr>
          <p:nvPr>
            <p:ph type="body" sz="quarter" idx="13"/>
          </p:nvPr>
        </p:nvSpPr>
        <p:spPr>
          <a:xfrm>
            <a:off x="359197" y="895096"/>
            <a:ext cx="11505576" cy="452432"/>
          </a:xfrm>
        </p:spPr>
        <p:txBody>
          <a:bodyPr/>
          <a:lstStyle/>
          <a:p>
            <a:r>
              <a:rPr lang="ja-JP" altLang="en-US"/>
              <a:t>元イスラエル国防軍サイバーセキュリティ出身者が設立したアンチウイルスベンダー</a:t>
            </a:r>
          </a:p>
        </p:txBody>
      </p:sp>
      <p:pic>
        <p:nvPicPr>
          <p:cNvPr id="10" name="図 9" descr="ロゴ&#10;&#10;自動的に生成された説明">
            <a:extLst>
              <a:ext uri="{FF2B5EF4-FFF2-40B4-BE49-F238E27FC236}">
                <a16:creationId xmlns:a16="http://schemas.microsoft.com/office/drawing/2014/main" id="{FCD5FCE5-A62B-47A9-BC25-BD6A65771B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851" y="2245462"/>
            <a:ext cx="4460004" cy="2118716"/>
          </a:xfrm>
          <a:prstGeom prst="rect">
            <a:avLst/>
          </a:prstGeom>
        </p:spPr>
      </p:pic>
      <p:pic>
        <p:nvPicPr>
          <p:cNvPr id="13" name="図 12" descr="テキスト&#10;&#10;自動的に生成された説明">
            <a:extLst>
              <a:ext uri="{FF2B5EF4-FFF2-40B4-BE49-F238E27FC236}">
                <a16:creationId xmlns:a16="http://schemas.microsoft.com/office/drawing/2014/main" id="{DA17C893-80F0-47F3-9ADB-DCA72E732E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876" y="4623348"/>
            <a:ext cx="4751109" cy="931809"/>
          </a:xfrm>
          <a:prstGeom prst="rect">
            <a:avLst/>
          </a:prstGeom>
        </p:spPr>
      </p:pic>
      <p:sp>
        <p:nvSpPr>
          <p:cNvPr id="14" name="テキスト プレースホルダー 4">
            <a:hlinkClick r:id="rId5"/>
            <a:extLst>
              <a:ext uri="{FF2B5EF4-FFF2-40B4-BE49-F238E27FC236}">
                <a16:creationId xmlns:a16="http://schemas.microsoft.com/office/drawing/2014/main" id="{1E7535D6-2BFB-4E8B-A862-3D8977AE3ECC}"/>
              </a:ext>
            </a:extLst>
          </p:cNvPr>
          <p:cNvSpPr txBox="1">
            <a:spLocks/>
          </p:cNvSpPr>
          <p:nvPr/>
        </p:nvSpPr>
        <p:spPr>
          <a:xfrm>
            <a:off x="1546339" y="5715613"/>
            <a:ext cx="3733798" cy="277669"/>
          </a:xfrm>
          <a:prstGeom prst="rect">
            <a:avLst/>
          </a:prstGeom>
        </p:spPr>
        <p:txBody>
          <a:bodyPr lIns="91428" tIns="45714" rIns="91428" bIns="45714"/>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257131"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51426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77139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02852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1285651" algn="l" defTabSz="514262" rtl="0" eaLnBrk="1" latinLnBrk="0" hangingPunct="1">
              <a:defRPr kumimoji="1" kern="1200">
                <a:solidFill>
                  <a:schemeClr val="tx1"/>
                </a:solidFill>
                <a:latin typeface="Arial" charset="0"/>
                <a:ea typeface="ＭＳ Ｐゴシック" pitchFamily="50" charset="-128"/>
                <a:cs typeface="+mn-cs"/>
              </a:defRPr>
            </a:lvl6pPr>
            <a:lvl7pPr marL="1542782" algn="l" defTabSz="514262" rtl="0" eaLnBrk="1" latinLnBrk="0" hangingPunct="1">
              <a:defRPr kumimoji="1" kern="1200">
                <a:solidFill>
                  <a:schemeClr val="tx1"/>
                </a:solidFill>
                <a:latin typeface="Arial" charset="0"/>
                <a:ea typeface="ＭＳ Ｐゴシック" pitchFamily="50" charset="-128"/>
                <a:cs typeface="+mn-cs"/>
              </a:defRPr>
            </a:lvl7pPr>
            <a:lvl8pPr marL="1799910" algn="l" defTabSz="514262" rtl="0" eaLnBrk="1" latinLnBrk="0" hangingPunct="1">
              <a:defRPr kumimoji="1" kern="1200">
                <a:solidFill>
                  <a:schemeClr val="tx1"/>
                </a:solidFill>
                <a:latin typeface="Arial" charset="0"/>
                <a:ea typeface="ＭＳ Ｐゴシック" pitchFamily="50" charset="-128"/>
                <a:cs typeface="+mn-cs"/>
              </a:defRPr>
            </a:lvl8pPr>
            <a:lvl9pPr marL="2057040" algn="l" defTabSz="514262" rtl="0" eaLnBrk="1" latinLnBrk="0" hangingPunct="1">
              <a:defRPr kumimoji="1" kern="1200">
                <a:solidFill>
                  <a:schemeClr val="tx1"/>
                </a:solidFill>
                <a:latin typeface="Arial" charset="0"/>
                <a:ea typeface="ＭＳ Ｐゴシック" pitchFamily="50" charset="-128"/>
                <a:cs typeface="+mn-cs"/>
              </a:defRPr>
            </a:lvl9pPr>
          </a:lstStyle>
          <a:p>
            <a:pPr algn="dist" fontAlgn="auto">
              <a:spcAft>
                <a:spcPts val="0"/>
              </a:spcAft>
            </a:pPr>
            <a:r>
              <a:rPr lang="en-US" altLang="ja-JP" sz="1200">
                <a:solidFill>
                  <a:srgbClr val="0060AE"/>
                </a:solidFill>
                <a:latin typeface="メイリオ" panose="020B0604030504040204" pitchFamily="50" charset="-128"/>
                <a:ea typeface="メイリオ" panose="020B0604030504040204" pitchFamily="50" charset="-128"/>
              </a:rPr>
              <a:t>https://www.deepinstinct.com/ja</a:t>
            </a:r>
          </a:p>
        </p:txBody>
      </p:sp>
      <p:sp>
        <p:nvSpPr>
          <p:cNvPr id="2" name="テキスト ボックス 1">
            <a:extLst>
              <a:ext uri="{FF2B5EF4-FFF2-40B4-BE49-F238E27FC236}">
                <a16:creationId xmlns:a16="http://schemas.microsoft.com/office/drawing/2014/main" id="{F2097A3C-BD77-41B3-875C-8FB7B4C1D806}"/>
              </a:ext>
            </a:extLst>
          </p:cNvPr>
          <p:cNvSpPr txBox="1"/>
          <p:nvPr/>
        </p:nvSpPr>
        <p:spPr>
          <a:xfrm>
            <a:off x="5716840" y="5143990"/>
            <a:ext cx="5623605" cy="747897"/>
          </a:xfrm>
          <a:prstGeom prst="rect">
            <a:avLst/>
          </a:prstGeom>
          <a:noFill/>
        </p:spPr>
        <p:txBody>
          <a:bodyPr wrap="square" rtlCol="0">
            <a:spAutoFit/>
          </a:bodyPr>
          <a:lstStyle/>
          <a:p>
            <a:pPr>
              <a:lnSpc>
                <a:spcPct val="120000"/>
              </a:lnSpc>
            </a:pPr>
            <a:r>
              <a:rPr kumimoji="1" lang="ja-JP" altLang="en-US" sz="1200">
                <a:latin typeface="メイリオ" panose="020B0604030504040204" pitchFamily="50" charset="-128"/>
                <a:ea typeface="メイリオ" panose="020B0604030504040204" pitchFamily="50" charset="-128"/>
              </a:rPr>
              <a:t>▼デロイトトーマツ社「</a:t>
            </a:r>
            <a:r>
              <a:rPr kumimoji="1" lang="en-US" altLang="ja-JP" sz="1200">
                <a:latin typeface="メイリオ" panose="020B0604030504040204" pitchFamily="50" charset="-128"/>
                <a:ea typeface="メイリオ" panose="020B0604030504040204" pitchFamily="50" charset="-128"/>
              </a:rPr>
              <a:t>Technology Fast 500 2021 NORTH AMERICA</a:t>
            </a:r>
            <a:r>
              <a:rPr kumimoji="1" lang="ja-JP" altLang="en-US" sz="1200">
                <a:latin typeface="メイリオ" panose="020B0604030504040204" pitchFamily="50" charset="-128"/>
                <a:ea typeface="メイリオ" panose="020B0604030504040204" pitchFamily="50" charset="-128"/>
              </a:rPr>
              <a:t>」にて</a:t>
            </a:r>
            <a:endParaRPr kumimoji="1" lang="en-US" altLang="ja-JP" sz="1200">
              <a:latin typeface="メイリオ" panose="020B0604030504040204" pitchFamily="50" charset="-128"/>
              <a:ea typeface="メイリオ" panose="020B0604030504040204" pitchFamily="50" charset="-128"/>
            </a:endParaRPr>
          </a:p>
          <a:p>
            <a:pPr>
              <a:lnSpc>
                <a:spcPct val="120000"/>
              </a:lnSpc>
            </a:pPr>
            <a:r>
              <a:rPr kumimoji="1" lang="ja-JP" altLang="en-US" sz="1200">
                <a:latin typeface="メイリオ" panose="020B0604030504040204" pitchFamily="50" charset="-128"/>
                <a:ea typeface="メイリオ" panose="020B0604030504040204" pitchFamily="50" charset="-128"/>
              </a:rPr>
              <a:t>　</a:t>
            </a:r>
            <a:r>
              <a:rPr kumimoji="1" lang="en-US" altLang="ja-JP" sz="1200">
                <a:latin typeface="メイリオ" panose="020B0604030504040204" pitchFamily="50" charset="-128"/>
                <a:ea typeface="メイリオ" panose="020B0604030504040204" pitchFamily="50" charset="-128"/>
              </a:rPr>
              <a:t>28</a:t>
            </a:r>
            <a:r>
              <a:rPr kumimoji="1" lang="ja-JP" altLang="en-US" sz="1200">
                <a:latin typeface="メイリオ" panose="020B0604030504040204" pitchFamily="50" charset="-128"/>
                <a:ea typeface="メイリオ" panose="020B0604030504040204" pitchFamily="50" charset="-128"/>
              </a:rPr>
              <a:t>位と急成長中の企業</a:t>
            </a:r>
            <a:endParaRPr kumimoji="1" lang="en-US" altLang="ja-JP" sz="1200">
              <a:latin typeface="メイリオ" panose="020B0604030504040204" pitchFamily="50" charset="-128"/>
              <a:ea typeface="メイリオ" panose="020B0604030504040204" pitchFamily="50" charset="-128"/>
            </a:endParaRPr>
          </a:p>
          <a:p>
            <a:pPr>
              <a:lnSpc>
                <a:spcPct val="120000"/>
              </a:lnSpc>
            </a:pPr>
            <a:r>
              <a:rPr kumimoji="1" lang="ja-JP" altLang="en-US" sz="1200">
                <a:latin typeface="メイリオ" panose="020B0604030504040204" pitchFamily="50" charset="-128"/>
                <a:ea typeface="メイリオ" panose="020B0604030504040204" pitchFamily="50" charset="-128"/>
              </a:rPr>
              <a:t>▼海外でも多くの企業が </a:t>
            </a:r>
            <a:r>
              <a:rPr kumimoji="1" lang="en-US" altLang="ja-JP" sz="1200">
                <a:latin typeface="メイリオ" panose="020B0604030504040204" pitchFamily="50" charset="-128"/>
                <a:ea typeface="メイリオ" panose="020B0604030504040204" pitchFamily="50" charset="-128"/>
              </a:rPr>
              <a:t>Deep Instinct </a:t>
            </a:r>
            <a:r>
              <a:rPr kumimoji="1" lang="ja-JP" altLang="en-US" sz="1200">
                <a:latin typeface="メイリオ" panose="020B0604030504040204" pitchFamily="50" charset="-128"/>
                <a:ea typeface="メイリオ" panose="020B0604030504040204" pitchFamily="50" charset="-128"/>
              </a:rPr>
              <a:t>を導入している </a:t>
            </a:r>
            <a:endParaRPr kumimoji="1" lang="en-US" altLang="ja-JP" sz="1200">
              <a:latin typeface="メイリオ" panose="020B0604030504040204" pitchFamily="50" charset="-128"/>
              <a:ea typeface="メイリオ" panose="020B0604030504040204" pitchFamily="50" charset="-128"/>
            </a:endParaRPr>
          </a:p>
        </p:txBody>
      </p:sp>
      <p:grpSp>
        <p:nvGrpSpPr>
          <p:cNvPr id="12" name="グループ化 11">
            <a:extLst>
              <a:ext uri="{FF2B5EF4-FFF2-40B4-BE49-F238E27FC236}">
                <a16:creationId xmlns:a16="http://schemas.microsoft.com/office/drawing/2014/main" id="{A069191F-7986-415C-B7DD-08C1F875E548}"/>
              </a:ext>
            </a:extLst>
          </p:cNvPr>
          <p:cNvGrpSpPr/>
          <p:nvPr/>
        </p:nvGrpSpPr>
        <p:grpSpPr>
          <a:xfrm>
            <a:off x="5754548" y="4729206"/>
            <a:ext cx="4369840" cy="361268"/>
            <a:chOff x="6857482" y="1940283"/>
            <a:chExt cx="4369840" cy="361268"/>
          </a:xfrm>
        </p:grpSpPr>
        <p:pic>
          <p:nvPicPr>
            <p:cNvPr id="15" name="グラフィックス 14" descr="右向き指示マーク">
              <a:extLst>
                <a:ext uri="{FF2B5EF4-FFF2-40B4-BE49-F238E27FC236}">
                  <a16:creationId xmlns:a16="http://schemas.microsoft.com/office/drawing/2014/main" id="{996B1E2D-CD5C-459F-BF1A-599ED62AD3A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57482" y="1940283"/>
              <a:ext cx="352541" cy="352541"/>
            </a:xfrm>
            <a:prstGeom prst="rect">
              <a:avLst/>
            </a:prstGeom>
          </p:spPr>
        </p:pic>
        <p:sp>
          <p:nvSpPr>
            <p:cNvPr id="16" name="正方形/長方形 15">
              <a:extLst>
                <a:ext uri="{FF2B5EF4-FFF2-40B4-BE49-F238E27FC236}">
                  <a16:creationId xmlns:a16="http://schemas.microsoft.com/office/drawing/2014/main" id="{9984D3F9-2C15-4D07-80E3-910EFA225166}"/>
                </a:ext>
              </a:extLst>
            </p:cNvPr>
            <p:cNvSpPr/>
            <p:nvPr/>
          </p:nvSpPr>
          <p:spPr>
            <a:xfrm>
              <a:off x="7176068" y="1993774"/>
              <a:ext cx="4051254" cy="307777"/>
            </a:xfrm>
            <a:prstGeom prst="rect">
              <a:avLst/>
            </a:prstGeom>
          </p:spPr>
          <p:txBody>
            <a:bodyPr wrap="square">
              <a:spAutoFit/>
            </a:bodyPr>
            <a:lstStyle/>
            <a:p>
              <a:pPr marL="342900" indent="-342900" fontAlgn="base">
                <a:spcBef>
                  <a:spcPct val="20000"/>
                </a:spcBef>
                <a:spcAft>
                  <a:spcPct val="0"/>
                </a:spcAft>
                <a:buFont typeface="Wingdings" pitchFamily="2" charset="2"/>
                <a:buNone/>
              </a:pPr>
              <a:r>
                <a:rPr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Point</a:t>
              </a:r>
              <a:endParaRPr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aphicFrame>
        <p:nvGraphicFramePr>
          <p:cNvPr id="17" name="表 8">
            <a:extLst>
              <a:ext uri="{FF2B5EF4-FFF2-40B4-BE49-F238E27FC236}">
                <a16:creationId xmlns:a16="http://schemas.microsoft.com/office/drawing/2014/main" id="{D5D81380-EB57-8F45-9241-D40FFC358F82}"/>
              </a:ext>
            </a:extLst>
          </p:cNvPr>
          <p:cNvGraphicFramePr>
            <a:graphicFrameLocks noGrp="1"/>
          </p:cNvGraphicFramePr>
          <p:nvPr/>
        </p:nvGraphicFramePr>
        <p:xfrm>
          <a:off x="5589245" y="2169736"/>
          <a:ext cx="5915600" cy="2277108"/>
        </p:xfrm>
        <a:graphic>
          <a:graphicData uri="http://schemas.openxmlformats.org/drawingml/2006/table">
            <a:tbl>
              <a:tblPr firstRow="1" bandRow="1">
                <a:tableStyleId>{5C22544A-7EE6-4342-B048-85BDC9FD1C3A}</a:tableStyleId>
              </a:tblPr>
              <a:tblGrid>
                <a:gridCol w="2008126">
                  <a:extLst>
                    <a:ext uri="{9D8B030D-6E8A-4147-A177-3AD203B41FA5}">
                      <a16:colId xmlns:a16="http://schemas.microsoft.com/office/drawing/2014/main" val="2965389716"/>
                    </a:ext>
                  </a:extLst>
                </a:gridCol>
                <a:gridCol w="3907474">
                  <a:extLst>
                    <a:ext uri="{9D8B030D-6E8A-4147-A177-3AD203B41FA5}">
                      <a16:colId xmlns:a16="http://schemas.microsoft.com/office/drawing/2014/main" val="1407280561"/>
                    </a:ext>
                  </a:extLst>
                </a:gridCol>
              </a:tblGrid>
              <a:tr h="379518">
                <a:tc>
                  <a:txBody>
                    <a:bodyPr/>
                    <a:lstStyle/>
                    <a:p>
                      <a:pPr algn="l"/>
                      <a:r>
                        <a:rPr kumimoji="1" lang="ja-JP" altLang="en-US" sz="1600" b="1">
                          <a:solidFill>
                            <a:schemeClr val="bg1"/>
                          </a:solidFill>
                          <a:latin typeface="メイリオ" panose="020B0604030504040204" pitchFamily="50" charset="-128"/>
                          <a:ea typeface="メイリオ" panose="020B0604030504040204" pitchFamily="50" charset="-128"/>
                        </a:rPr>
                        <a:t>社名</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a:solidFill>
                            <a:schemeClr val="tx1">
                              <a:lumMod val="75000"/>
                              <a:lumOff val="25000"/>
                            </a:schemeClr>
                          </a:solidFill>
                          <a:latin typeface="メイリオ" panose="020B0604030504040204" pitchFamily="50" charset="-128"/>
                          <a:ea typeface="メイリオ" panose="020B0604030504040204" pitchFamily="50" charset="-128"/>
                        </a:rPr>
                        <a:t>ディープインスティンクト株式会社</a:t>
                      </a:r>
                      <a:endParaRPr kumimoji="1" lang="en-US" altLang="ja-JP" sz="1600" b="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6616596"/>
                  </a:ext>
                </a:extLst>
              </a:tr>
              <a:tr h="379518">
                <a:tc>
                  <a:txBody>
                    <a:bodyPr/>
                    <a:lstStyle/>
                    <a:p>
                      <a:pPr algn="l"/>
                      <a:r>
                        <a:rPr kumimoji="1" lang="ja-JP" altLang="en-US" sz="1600" b="1">
                          <a:solidFill>
                            <a:schemeClr val="bg1"/>
                          </a:solidFill>
                          <a:latin typeface="メイリオ" panose="020B0604030504040204" pitchFamily="50" charset="-128"/>
                          <a:ea typeface="メイリオ" panose="020B0604030504040204" pitchFamily="50" charset="-128"/>
                        </a:rPr>
                        <a:t>代表者（</a:t>
                      </a:r>
                      <a:r>
                        <a:rPr kumimoji="1" lang="en-US" altLang="ja-JP" sz="1600" b="1">
                          <a:solidFill>
                            <a:schemeClr val="bg1"/>
                          </a:solidFill>
                          <a:latin typeface="メイリオ" panose="020B0604030504040204" pitchFamily="50" charset="-128"/>
                          <a:ea typeface="メイリオ" panose="020B0604030504040204" pitchFamily="50" charset="-128"/>
                        </a:rPr>
                        <a:t>CEO</a:t>
                      </a:r>
                      <a:r>
                        <a:rPr kumimoji="1" lang="ja-JP" altLang="en-US" sz="1600" b="1">
                          <a:solidFill>
                            <a:schemeClr val="bg1"/>
                          </a:solidFill>
                          <a:latin typeface="メイリオ" panose="020B0604030504040204" pitchFamily="50" charset="-128"/>
                          <a:ea typeface="メイリオ" panose="020B0604030504040204" pitchFamily="50"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a:solidFill>
                            <a:schemeClr val="tx1">
                              <a:lumMod val="75000"/>
                              <a:lumOff val="25000"/>
                            </a:schemeClr>
                          </a:solidFill>
                          <a:latin typeface="メイリオ" panose="020B0604030504040204" pitchFamily="50" charset="-128"/>
                          <a:ea typeface="メイリオ" panose="020B0604030504040204" pitchFamily="50" charset="-128"/>
                        </a:rPr>
                        <a:t>Guy Caspi</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6482050"/>
                  </a:ext>
                </a:extLst>
              </a:tr>
              <a:tr h="379518">
                <a:tc>
                  <a:txBody>
                    <a:bodyPr/>
                    <a:lstStyle/>
                    <a:p>
                      <a:pPr algn="l"/>
                      <a:r>
                        <a:rPr kumimoji="1" lang="ja-JP" altLang="en-US" sz="1600" b="1">
                          <a:solidFill>
                            <a:schemeClr val="bg1"/>
                          </a:solidFill>
                          <a:latin typeface="メイリオ" panose="020B0604030504040204" pitchFamily="50" charset="-128"/>
                          <a:ea typeface="メイリオ" panose="020B0604030504040204" pitchFamily="50" charset="-128"/>
                        </a:rPr>
                        <a:t>設立年</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kumimoji="1" lang="en-US" altLang="ja-JP" sz="1600" b="0">
                          <a:solidFill>
                            <a:schemeClr val="tx1">
                              <a:lumMod val="75000"/>
                              <a:lumOff val="25000"/>
                            </a:schemeClr>
                          </a:solidFill>
                          <a:latin typeface="メイリオ" panose="020B0604030504040204" pitchFamily="50" charset="-128"/>
                          <a:ea typeface="メイリオ" panose="020B0604030504040204" pitchFamily="50" charset="-128"/>
                        </a:rPr>
                        <a:t>2015</a:t>
                      </a:r>
                      <a:r>
                        <a:rPr kumimoji="1" lang="ja-JP" altLang="en-US" sz="1600" b="0">
                          <a:solidFill>
                            <a:schemeClr val="tx1">
                              <a:lumMod val="75000"/>
                              <a:lumOff val="25000"/>
                            </a:schemeClr>
                          </a:solidFill>
                          <a:latin typeface="メイリオ" panose="020B0604030504040204" pitchFamily="50" charset="-128"/>
                          <a:ea typeface="メイリオ" panose="020B0604030504040204" pitchFamily="50" charset="-128"/>
                        </a:rPr>
                        <a:t>年</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5664899"/>
                  </a:ext>
                </a:extLst>
              </a:tr>
              <a:tr h="379518">
                <a:tc>
                  <a:txBody>
                    <a:bodyPr/>
                    <a:lstStyle/>
                    <a:p>
                      <a:pPr algn="l"/>
                      <a:r>
                        <a:rPr kumimoji="1" lang="ja-JP" altLang="en-US" sz="1600" b="1">
                          <a:solidFill>
                            <a:schemeClr val="bg1"/>
                          </a:solidFill>
                          <a:latin typeface="メイリオ" panose="020B0604030504040204" pitchFamily="50" charset="-128"/>
                          <a:ea typeface="メイリオ" panose="020B0604030504040204" pitchFamily="50" charset="-128"/>
                        </a:rPr>
                        <a:t>本社所在地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kumimoji="1" lang="ja-JP" altLang="en-US" sz="1600" b="0">
                          <a:solidFill>
                            <a:schemeClr val="tx1">
                              <a:lumMod val="75000"/>
                              <a:lumOff val="25000"/>
                            </a:schemeClr>
                          </a:solidFill>
                          <a:latin typeface="メイリオ" panose="020B0604030504040204" pitchFamily="50" charset="-128"/>
                          <a:ea typeface="メイリオ" panose="020B0604030504040204" pitchFamily="50" charset="-128"/>
                        </a:rPr>
                        <a:t>ニューヨーク</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7060067"/>
                  </a:ext>
                </a:extLst>
              </a:tr>
              <a:tr h="379518">
                <a:tc>
                  <a:txBody>
                    <a:bodyPr/>
                    <a:lstStyle/>
                    <a:p>
                      <a:pPr algn="l"/>
                      <a:r>
                        <a:rPr kumimoji="1" lang="ja-JP" altLang="en-US" sz="1600" b="1">
                          <a:solidFill>
                            <a:schemeClr val="bg1"/>
                          </a:solidFill>
                          <a:latin typeface="メイリオ" panose="020B0604030504040204" pitchFamily="50" charset="-128"/>
                          <a:ea typeface="メイリオ" panose="020B0604030504040204" pitchFamily="50" charset="-128"/>
                        </a:rPr>
                        <a:t>日本法人所在地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kumimoji="1" lang="ja-JP" altLang="en-US" sz="1600" b="0">
                          <a:solidFill>
                            <a:schemeClr val="tx1">
                              <a:lumMod val="75000"/>
                              <a:lumOff val="25000"/>
                            </a:schemeClr>
                          </a:solidFill>
                          <a:latin typeface="メイリオ" panose="020B0604030504040204" pitchFamily="50" charset="-128"/>
                          <a:ea typeface="メイリオ" panose="020B0604030504040204" pitchFamily="50" charset="-128"/>
                        </a:rPr>
                        <a:t>東京</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3088642"/>
                  </a:ext>
                </a:extLst>
              </a:tr>
              <a:tr h="379518">
                <a:tc>
                  <a:txBody>
                    <a:bodyPr/>
                    <a:lstStyle/>
                    <a:p>
                      <a:pPr algn="l"/>
                      <a:r>
                        <a:rPr kumimoji="1" lang="ja-JP" altLang="en-US" sz="1600" b="1">
                          <a:solidFill>
                            <a:schemeClr val="bg1"/>
                          </a:solidFill>
                          <a:latin typeface="メイリオ" panose="020B0604030504040204" pitchFamily="50" charset="-128"/>
                          <a:ea typeface="メイリオ" panose="020B0604030504040204" pitchFamily="50" charset="-128"/>
                        </a:rPr>
                        <a:t>従業員数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kumimoji="1" lang="en-US" altLang="ja-JP" sz="1600" b="0">
                          <a:solidFill>
                            <a:schemeClr val="tx1">
                              <a:lumMod val="75000"/>
                              <a:lumOff val="25000"/>
                            </a:schemeClr>
                          </a:solidFill>
                          <a:latin typeface="メイリオ" panose="020B0604030504040204" pitchFamily="50" charset="-128"/>
                          <a:ea typeface="メイリオ" panose="020B0604030504040204" pitchFamily="50" charset="-128"/>
                        </a:rPr>
                        <a:t>300</a:t>
                      </a:r>
                      <a:r>
                        <a:rPr kumimoji="1" lang="ja-JP" altLang="en-US" sz="1600" b="0">
                          <a:solidFill>
                            <a:schemeClr val="tx1">
                              <a:lumMod val="75000"/>
                              <a:lumOff val="25000"/>
                            </a:schemeClr>
                          </a:solidFill>
                          <a:latin typeface="メイリオ" panose="020B0604030504040204" pitchFamily="50" charset="-128"/>
                          <a:ea typeface="メイリオ" panose="020B0604030504040204" pitchFamily="50" charset="-128"/>
                        </a:rPr>
                        <a:t>名</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2020508"/>
                  </a:ext>
                </a:extLst>
              </a:tr>
            </a:tbl>
          </a:graphicData>
        </a:graphic>
      </p:graphicFrame>
    </p:spTree>
    <p:extLst>
      <p:ext uri="{BB962C8B-B14F-4D97-AF65-F5344CB8AC3E}">
        <p14:creationId xmlns:p14="http://schemas.microsoft.com/office/powerpoint/2010/main" val="4003189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1666789E-C9CF-AE72-E8D5-7B3CB5F60CB4}"/>
              </a:ext>
            </a:extLst>
          </p:cNvPr>
          <p:cNvGraphicFramePr/>
          <p:nvPr/>
        </p:nvGraphicFramePr>
        <p:xfrm>
          <a:off x="511172" y="2238090"/>
          <a:ext cx="11109809" cy="4207885"/>
        </p:xfrm>
        <a:graphic>
          <a:graphicData uri="http://schemas.openxmlformats.org/drawingml/2006/chart">
            <c:chart xmlns:c="http://schemas.openxmlformats.org/drawingml/2006/chart" xmlns:r="http://schemas.openxmlformats.org/officeDocument/2006/relationships" r:id="rId2"/>
          </a:graphicData>
        </a:graphic>
      </p:graphicFrame>
      <p:sp>
        <p:nvSpPr>
          <p:cNvPr id="12" name="正方形/長方形 11">
            <a:extLst>
              <a:ext uri="{FF2B5EF4-FFF2-40B4-BE49-F238E27FC236}">
                <a16:creationId xmlns:a16="http://schemas.microsoft.com/office/drawing/2014/main" id="{0078771C-D95B-7BF7-54F9-9F424BB637EE}"/>
              </a:ext>
            </a:extLst>
          </p:cNvPr>
          <p:cNvSpPr/>
          <p:nvPr/>
        </p:nvSpPr>
        <p:spPr>
          <a:xfrm>
            <a:off x="1244338" y="2736867"/>
            <a:ext cx="5147035" cy="7635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525AEBE-4660-A920-C713-47B53D2488AE}"/>
              </a:ext>
            </a:extLst>
          </p:cNvPr>
          <p:cNvSpPr/>
          <p:nvPr/>
        </p:nvSpPr>
        <p:spPr>
          <a:xfrm>
            <a:off x="9749039" y="6347741"/>
            <a:ext cx="1739122" cy="240450"/>
          </a:xfrm>
          <a:prstGeom prst="rect">
            <a:avLst/>
          </a:prstGeom>
        </p:spPr>
        <p:txBody>
          <a:bodyPr wrap="square" lIns="91440" tIns="45720" rIns="91440" bIns="45720" anchor="t">
            <a:spAutoFit/>
          </a:bodyPr>
          <a:lstStyle/>
          <a:p>
            <a:pPr algn="r">
              <a:lnSpc>
                <a:spcPct val="150000"/>
              </a:lnSpc>
            </a:pPr>
            <a:r>
              <a:rPr lang="en-US" altLang="ja-JP" sz="700">
                <a:solidFill>
                  <a:schemeClr val="tx1">
                    <a:lumMod val="75000"/>
                    <a:lumOff val="25000"/>
                  </a:schemeClr>
                </a:solidFill>
                <a:latin typeface="メイリオ"/>
                <a:ea typeface="メイリオ"/>
              </a:rPr>
              <a:t>※2022</a:t>
            </a:r>
            <a:r>
              <a:rPr lang="ja-JP" altLang="en-US" sz="700">
                <a:solidFill>
                  <a:schemeClr val="tx1">
                    <a:lumMod val="75000"/>
                    <a:lumOff val="25000"/>
                  </a:schemeClr>
                </a:solidFill>
                <a:latin typeface="メイリオ"/>
                <a:ea typeface="メイリオ"/>
              </a:rPr>
              <a:t>年6月末現在</a:t>
            </a:r>
            <a:endParaRPr lang="en-US" altLang="ja-JP" sz="700">
              <a:solidFill>
                <a:schemeClr val="tx1">
                  <a:lumMod val="75000"/>
                  <a:lumOff val="25000"/>
                </a:schemeClr>
              </a:solidFill>
              <a:latin typeface="メイリオ"/>
              <a:ea typeface="メイリオ"/>
            </a:endParaRPr>
          </a:p>
        </p:txBody>
      </p:sp>
      <p:sp>
        <p:nvSpPr>
          <p:cNvPr id="10" name="吹き出し: 四角形 9">
            <a:extLst>
              <a:ext uri="{FF2B5EF4-FFF2-40B4-BE49-F238E27FC236}">
                <a16:creationId xmlns:a16="http://schemas.microsoft.com/office/drawing/2014/main" id="{94F9F9B8-DB45-390A-0165-AF621A8A7A91}"/>
              </a:ext>
            </a:extLst>
          </p:cNvPr>
          <p:cNvSpPr/>
          <p:nvPr/>
        </p:nvSpPr>
        <p:spPr>
          <a:xfrm>
            <a:off x="2222089" y="4962312"/>
            <a:ext cx="1635165" cy="307777"/>
          </a:xfrm>
          <a:prstGeom prst="wedgeRectCallout">
            <a:avLst>
              <a:gd name="adj1" fmla="val -32202"/>
              <a:gd name="adj2" fmla="val 156138"/>
            </a:avLst>
          </a:prstGeom>
          <a:solidFill>
            <a:srgbClr val="0060AE"/>
          </a:solidFill>
          <a:ln w="25400" cap="flat" cmpd="sng" algn="ctr">
            <a:noFill/>
            <a:prstDash val="solid"/>
          </a:ln>
          <a:effectLst/>
        </p:spPr>
        <p:txBody>
          <a:bodyPr rtlCol="0" anchor="ctr"/>
          <a:lstStyle/>
          <a:p>
            <a:pPr lvl="0" algn="ctr"/>
            <a:r>
              <a:rPr lang="ja-JP" altLang="en-US" sz="900" b="1">
                <a:solidFill>
                  <a:prstClr val="white"/>
                </a:solidFill>
                <a:latin typeface="メイリオ" pitchFamily="50" charset="-128"/>
                <a:ea typeface="メイリオ" pitchFamily="50" charset="-128"/>
                <a:cs typeface="メイリオ" pitchFamily="50" charset="-128"/>
              </a:rPr>
              <a:t>取り扱いスタート</a:t>
            </a:r>
            <a:endParaRPr kumimoji="0" lang="ja-JP" altLang="en-US" sz="9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2E0F9B1C-F6FD-27B5-BB47-7F14AA80EEE8}"/>
              </a:ext>
            </a:extLst>
          </p:cNvPr>
          <p:cNvSpPr txBox="1"/>
          <p:nvPr/>
        </p:nvSpPr>
        <p:spPr>
          <a:xfrm>
            <a:off x="1316735" y="2840265"/>
            <a:ext cx="5140626" cy="587853"/>
          </a:xfrm>
          <a:prstGeom prst="rect">
            <a:avLst/>
          </a:prstGeom>
          <a:noFill/>
        </p:spPr>
        <p:txBody>
          <a:bodyPr wrap="square" rtlCol="0">
            <a:spAutoFit/>
          </a:bodyPr>
          <a:lstStyle/>
          <a:p>
            <a:pPr algn="ctr">
              <a:lnSpc>
                <a:spcPct val="120000"/>
              </a:lnSpc>
            </a:pPr>
            <a:r>
              <a:rPr kumimoji="1" lang="ja-JP" altLang="en-US" sz="2800" b="1">
                <a:solidFill>
                  <a:schemeClr val="accent5">
                    <a:lumMod val="75000"/>
                  </a:schemeClr>
                </a:solidFill>
                <a:latin typeface="メイリオ" panose="020B0604030504040204" pitchFamily="50" charset="-128"/>
                <a:ea typeface="メイリオ" panose="020B0604030504040204" pitchFamily="50" charset="-128"/>
              </a:rPr>
              <a:t>導入社数累計 </a:t>
            </a:r>
            <a:r>
              <a:rPr kumimoji="1" lang="en-US" altLang="ja-JP" sz="2800" b="1">
                <a:solidFill>
                  <a:schemeClr val="accent5">
                    <a:lumMod val="75000"/>
                  </a:schemeClr>
                </a:solidFill>
                <a:latin typeface="メイリオ" panose="020B0604030504040204" pitchFamily="50" charset="-128"/>
                <a:ea typeface="メイリオ" panose="020B0604030504040204" pitchFamily="50" charset="-128"/>
              </a:rPr>
              <a:t>300 </a:t>
            </a:r>
            <a:r>
              <a:rPr kumimoji="1" lang="ja-JP" altLang="en-US" sz="2800" b="1">
                <a:solidFill>
                  <a:schemeClr val="accent5">
                    <a:lumMod val="75000"/>
                  </a:schemeClr>
                </a:solidFill>
                <a:latin typeface="メイリオ" panose="020B0604030504040204" pitchFamily="50" charset="-128"/>
                <a:ea typeface="メイリオ" panose="020B0604030504040204" pitchFamily="50" charset="-128"/>
              </a:rPr>
              <a:t>社を突破！</a:t>
            </a:r>
            <a:endParaRPr kumimoji="1" lang="en-US" altLang="ja-JP" sz="2800" b="1">
              <a:solidFill>
                <a:schemeClr val="accent5">
                  <a:lumMod val="75000"/>
                </a:schemeClr>
              </a:solidFill>
              <a:latin typeface="メイリオ" panose="020B0604030504040204" pitchFamily="50" charset="-128"/>
              <a:ea typeface="メイリオ" panose="020B0604030504040204" pitchFamily="50" charset="-128"/>
            </a:endParaRPr>
          </a:p>
        </p:txBody>
      </p:sp>
      <p:sp>
        <p:nvSpPr>
          <p:cNvPr id="3" name="テキスト プレースホルダー 2">
            <a:extLst>
              <a:ext uri="{FF2B5EF4-FFF2-40B4-BE49-F238E27FC236}">
                <a16:creationId xmlns:a16="http://schemas.microsoft.com/office/drawing/2014/main" id="{40B32783-C359-7054-B5F9-3F5DAFC43608}"/>
              </a:ext>
            </a:extLst>
          </p:cNvPr>
          <p:cNvSpPr>
            <a:spLocks noGrp="1"/>
          </p:cNvSpPr>
          <p:nvPr>
            <p:ph type="body" sz="quarter" idx="11"/>
          </p:nvPr>
        </p:nvSpPr>
        <p:spPr/>
        <p:txBody>
          <a:bodyPr/>
          <a:lstStyle/>
          <a:p>
            <a:r>
              <a:rPr kumimoji="1" lang="en-US" altLang="ja-JP"/>
              <a:t>MOTEX</a:t>
            </a:r>
            <a:r>
              <a:rPr lang="ja-JP" altLang="en-US"/>
              <a:t> の</a:t>
            </a:r>
            <a:r>
              <a:rPr kumimoji="1" lang="ja-JP" altLang="en-US"/>
              <a:t>販売実績</a:t>
            </a:r>
          </a:p>
        </p:txBody>
      </p:sp>
      <p:sp>
        <p:nvSpPr>
          <p:cNvPr id="6" name="テキスト プレースホルダー 1">
            <a:extLst>
              <a:ext uri="{FF2B5EF4-FFF2-40B4-BE49-F238E27FC236}">
                <a16:creationId xmlns:a16="http://schemas.microsoft.com/office/drawing/2014/main" id="{6AC9ED72-BC26-3CAD-082B-3E2CB5A8A6A2}"/>
              </a:ext>
            </a:extLst>
          </p:cNvPr>
          <p:cNvSpPr txBox="1">
            <a:spLocks/>
          </p:cNvSpPr>
          <p:nvPr/>
        </p:nvSpPr>
        <p:spPr>
          <a:xfrm>
            <a:off x="0" y="779527"/>
            <a:ext cx="12192000" cy="452432"/>
          </a:xfrm>
          <a:prstGeom prst="rect">
            <a:avLst/>
          </a:prstGeom>
        </p:spPr>
        <p:txBody>
          <a:bodyPr wrap="square" anchor="t" anchorCtr="0">
            <a:spAutoFit/>
          </a:bodyPr>
          <a:lstStyle>
            <a:lvl1pPr marL="0" indent="0" algn="l" defTabSz="914400"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en-US" altLang="ja-JP" sz="1800"/>
              <a:t>Deep Instinct </a:t>
            </a:r>
            <a:r>
              <a:rPr lang="ja-JP" altLang="en-US" sz="1800"/>
              <a:t>社 から </a:t>
            </a:r>
            <a:r>
              <a:rPr lang="en-US" altLang="ja-JP" sz="1800"/>
              <a:t>OEM </a:t>
            </a:r>
            <a:r>
              <a:rPr lang="ja-JP" altLang="en-US" sz="1800"/>
              <a:t>提供を受け販売を開始</a:t>
            </a:r>
            <a:endParaRPr lang="en-US" altLang="ja-JP" sz="1800"/>
          </a:p>
        </p:txBody>
      </p:sp>
      <p:sp>
        <p:nvSpPr>
          <p:cNvPr id="7" name="テキスト プレースホルダー 2">
            <a:extLst>
              <a:ext uri="{FF2B5EF4-FFF2-40B4-BE49-F238E27FC236}">
                <a16:creationId xmlns:a16="http://schemas.microsoft.com/office/drawing/2014/main" id="{5E5371D5-AD27-E235-3ACF-EA59D33FE727}"/>
              </a:ext>
            </a:extLst>
          </p:cNvPr>
          <p:cNvSpPr txBox="1">
            <a:spLocks/>
          </p:cNvSpPr>
          <p:nvPr/>
        </p:nvSpPr>
        <p:spPr>
          <a:xfrm>
            <a:off x="263132" y="1281963"/>
            <a:ext cx="11665736" cy="248914"/>
          </a:xfrm>
          <a:prstGeom prst="rect">
            <a:avLst/>
          </a:prstGeom>
        </p:spPr>
        <p:txBody>
          <a:bodyPr wrap="square"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100" b="0"/>
              <a:t>PC</a:t>
            </a:r>
            <a:r>
              <a:rPr lang="ja-JP" altLang="en-US" sz="1100" b="0"/>
              <a:t>・スマホのアンチウイルス対策製品として取り扱いをスタート！次世代型の先を行く最先端のアンチウイルスです</a:t>
            </a:r>
          </a:p>
        </p:txBody>
      </p:sp>
      <p:sp>
        <p:nvSpPr>
          <p:cNvPr id="8" name="テキスト ボックス 7">
            <a:extLst>
              <a:ext uri="{FF2B5EF4-FFF2-40B4-BE49-F238E27FC236}">
                <a16:creationId xmlns:a16="http://schemas.microsoft.com/office/drawing/2014/main" id="{6C117F96-BEA1-4FCA-8B7D-C02FDCC1A4E0}"/>
              </a:ext>
            </a:extLst>
          </p:cNvPr>
          <p:cNvSpPr txBox="1"/>
          <p:nvPr/>
        </p:nvSpPr>
        <p:spPr>
          <a:xfrm>
            <a:off x="3145984" y="1947550"/>
            <a:ext cx="6031464" cy="307777"/>
          </a:xfrm>
          <a:prstGeom prst="rect">
            <a:avLst/>
          </a:prstGeom>
          <a:noFill/>
        </p:spPr>
        <p:txBody>
          <a:bodyPr wrap="square" rtlCol="0">
            <a:spAutoFit/>
          </a:bodyPr>
          <a:lstStyle/>
          <a:p>
            <a:pPr algn="ctr"/>
            <a: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Deep Instinct </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導入社数（</a:t>
            </a:r>
            <a: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MOTEX </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販売実績）</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66123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81C7071-4A07-40A8-0107-E6A491260380}"/>
              </a:ext>
            </a:extLst>
          </p:cNvPr>
          <p:cNvSpPr txBox="1"/>
          <p:nvPr/>
        </p:nvSpPr>
        <p:spPr>
          <a:xfrm>
            <a:off x="668113" y="1292865"/>
            <a:ext cx="7993929" cy="1323439"/>
          </a:xfrm>
          <a:prstGeom prst="rect">
            <a:avLst/>
          </a:prstGeom>
          <a:noFill/>
        </p:spPr>
        <p:txBody>
          <a:bodyPr wrap="square" rtlCol="0">
            <a:spAutoFit/>
          </a:bodyPr>
          <a:lstStyle/>
          <a:p>
            <a:pPr>
              <a:lnSpc>
                <a:spcPct val="140000"/>
              </a:lnSpc>
            </a:pPr>
            <a:r>
              <a:rPr kumimoji="1" lang="ja-JP" altLang="en-US" sz="2000" b="1">
                <a:solidFill>
                  <a:schemeClr val="bg1"/>
                </a:solidFill>
                <a:latin typeface="メイリオ" panose="020B0604030504040204" pitchFamily="50" charset="-128"/>
                <a:ea typeface="メイリオ" panose="020B0604030504040204" pitchFamily="50" charset="-128"/>
              </a:rPr>
              <a:t>サイバーセキュリティの考え方を</a:t>
            </a:r>
            <a:endParaRPr kumimoji="1" lang="en-US" altLang="ja-JP" sz="2000" b="1">
              <a:solidFill>
                <a:schemeClr val="bg1"/>
              </a:solidFill>
              <a:latin typeface="メイリオ" panose="020B0604030504040204" pitchFamily="50" charset="-128"/>
              <a:ea typeface="メイリオ" panose="020B0604030504040204" pitchFamily="50" charset="-128"/>
            </a:endParaRPr>
          </a:p>
          <a:p>
            <a:pPr>
              <a:lnSpc>
                <a:spcPct val="140000"/>
              </a:lnSpc>
            </a:pPr>
            <a:r>
              <a:rPr kumimoji="1" lang="ja-JP" altLang="en-US" sz="4000" b="1">
                <a:solidFill>
                  <a:schemeClr val="bg1"/>
                </a:solidFill>
                <a:latin typeface="メイリオ" panose="020B0604030504040204" pitchFamily="50" charset="-128"/>
                <a:ea typeface="メイリオ" panose="020B0604030504040204" pitchFamily="50" charset="-128"/>
              </a:rPr>
              <a:t>「侵入前提の対策」ではなく</a:t>
            </a:r>
          </a:p>
        </p:txBody>
      </p:sp>
      <p:sp>
        <p:nvSpPr>
          <p:cNvPr id="3" name="テキスト ボックス 2">
            <a:extLst>
              <a:ext uri="{FF2B5EF4-FFF2-40B4-BE49-F238E27FC236}">
                <a16:creationId xmlns:a16="http://schemas.microsoft.com/office/drawing/2014/main" id="{73D6C255-5FC5-C66B-A778-C861BB8C8C74}"/>
              </a:ext>
            </a:extLst>
          </p:cNvPr>
          <p:cNvSpPr txBox="1"/>
          <p:nvPr/>
        </p:nvSpPr>
        <p:spPr>
          <a:xfrm>
            <a:off x="4407030" y="4996103"/>
            <a:ext cx="7993929" cy="707886"/>
          </a:xfrm>
          <a:prstGeom prst="rect">
            <a:avLst/>
          </a:prstGeom>
          <a:noFill/>
        </p:spPr>
        <p:txBody>
          <a:bodyPr wrap="square" rtlCol="0">
            <a:spAutoFit/>
          </a:bodyPr>
          <a:lstStyle/>
          <a:p>
            <a:r>
              <a:rPr kumimoji="1" lang="ja-JP" altLang="en-US" sz="4000" b="1">
                <a:solidFill>
                  <a:schemeClr val="tx1">
                    <a:lumMod val="95000"/>
                    <a:lumOff val="5000"/>
                  </a:schemeClr>
                </a:solidFill>
                <a:latin typeface="メイリオ" panose="020B0604030504040204" pitchFamily="50" charset="-128"/>
                <a:ea typeface="メイリオ" panose="020B0604030504040204" pitchFamily="50" charset="-128"/>
              </a:rPr>
              <a:t>「予防ファースト」に変える</a:t>
            </a:r>
          </a:p>
        </p:txBody>
      </p:sp>
      <p:sp>
        <p:nvSpPr>
          <p:cNvPr id="4" name="テキスト ボックス 3">
            <a:extLst>
              <a:ext uri="{FF2B5EF4-FFF2-40B4-BE49-F238E27FC236}">
                <a16:creationId xmlns:a16="http://schemas.microsoft.com/office/drawing/2014/main" id="{9F4E7AC4-C938-0445-CA3A-9F09A37AAC67}"/>
              </a:ext>
            </a:extLst>
          </p:cNvPr>
          <p:cNvSpPr txBox="1"/>
          <p:nvPr/>
        </p:nvSpPr>
        <p:spPr>
          <a:xfrm>
            <a:off x="452487" y="329938"/>
            <a:ext cx="7070103" cy="369332"/>
          </a:xfrm>
          <a:prstGeom prst="rect">
            <a:avLst/>
          </a:prstGeom>
          <a:noFill/>
        </p:spPr>
        <p:txBody>
          <a:bodyPr wrap="square" rtlCol="0">
            <a:sp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Deep Instinct </a:t>
            </a:r>
            <a:r>
              <a:rPr kumimoji="1" lang="ja-JP" altLang="en-US" b="1" dirty="0">
                <a:solidFill>
                  <a:schemeClr val="bg1"/>
                </a:solidFill>
                <a:latin typeface="メイリオ" panose="020B0604030504040204" pitchFamily="50" charset="-128"/>
                <a:ea typeface="メイリオ" panose="020B0604030504040204" pitchFamily="50" charset="-128"/>
              </a:rPr>
              <a:t>社のミッション</a:t>
            </a:r>
          </a:p>
        </p:txBody>
      </p:sp>
    </p:spTree>
    <p:extLst>
      <p:ext uri="{BB962C8B-B14F-4D97-AF65-F5344CB8AC3E}">
        <p14:creationId xmlns:p14="http://schemas.microsoft.com/office/powerpoint/2010/main" val="1410040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C0FAC1FC-E9B4-4006-BAAF-ABF01FFFEC64}"/>
              </a:ext>
            </a:extLst>
          </p:cNvPr>
          <p:cNvSpPr>
            <a:spLocks noGrp="1"/>
          </p:cNvSpPr>
          <p:nvPr>
            <p:ph type="body" sz="quarter" idx="15"/>
          </p:nvPr>
        </p:nvSpPr>
        <p:spPr/>
        <p:txBody>
          <a:bodyPr/>
          <a:lstStyle/>
          <a:p>
            <a:r>
              <a:rPr kumimoji="1" lang="ja-JP" altLang="en-US"/>
              <a:t>会社紹介</a:t>
            </a:r>
          </a:p>
        </p:txBody>
      </p:sp>
      <p:sp>
        <p:nvSpPr>
          <p:cNvPr id="15" name="テキスト ボックス 14">
            <a:extLst>
              <a:ext uri="{FF2B5EF4-FFF2-40B4-BE49-F238E27FC236}">
                <a16:creationId xmlns:a16="http://schemas.microsoft.com/office/drawing/2014/main" id="{63E6AEC3-6F87-47E5-83C5-2E81C400AC2E}"/>
              </a:ext>
            </a:extLst>
          </p:cNvPr>
          <p:cNvSpPr txBox="1"/>
          <p:nvPr/>
        </p:nvSpPr>
        <p:spPr>
          <a:xfrm>
            <a:off x="908249" y="992752"/>
            <a:ext cx="3365499" cy="412421"/>
          </a:xfrm>
          <a:prstGeom prst="rect">
            <a:avLst/>
          </a:prstGeom>
          <a:noFill/>
        </p:spPr>
        <p:txBody>
          <a:bodyPr wrap="square" rtlCol="0">
            <a:spAutoFit/>
          </a:bodyPr>
          <a:lstStyle/>
          <a:p>
            <a:pPr algn="just">
              <a:lnSpc>
                <a:spcPct val="140000"/>
              </a:lnSpc>
            </a:pPr>
            <a:r>
              <a:rPr lang="ja-JP" altLang="en-US" sz="1600" b="1">
                <a:solidFill>
                  <a:srgbClr val="C00000"/>
                </a:solidFill>
                <a:latin typeface="Meiryo" charset="-128"/>
                <a:ea typeface="Meiryo" charset="-128"/>
                <a:cs typeface="Meiryo" charset="-128"/>
              </a:rPr>
              <a:t>会 社 概 要</a:t>
            </a:r>
          </a:p>
        </p:txBody>
      </p:sp>
      <p:sp>
        <p:nvSpPr>
          <p:cNvPr id="21" name="テキスト ボックス 20">
            <a:extLst>
              <a:ext uri="{FF2B5EF4-FFF2-40B4-BE49-F238E27FC236}">
                <a16:creationId xmlns:a16="http://schemas.microsoft.com/office/drawing/2014/main" id="{B4100424-5F21-45BC-9D6F-321742AEDD8A}"/>
              </a:ext>
            </a:extLst>
          </p:cNvPr>
          <p:cNvSpPr txBox="1"/>
          <p:nvPr/>
        </p:nvSpPr>
        <p:spPr>
          <a:xfrm>
            <a:off x="6600008" y="992752"/>
            <a:ext cx="5390951" cy="412421"/>
          </a:xfrm>
          <a:prstGeom prst="rect">
            <a:avLst/>
          </a:prstGeom>
          <a:noFill/>
        </p:spPr>
        <p:txBody>
          <a:bodyPr wrap="square" rtlCol="0">
            <a:spAutoFit/>
          </a:bodyPr>
          <a:lstStyle/>
          <a:p>
            <a:pPr algn="just">
              <a:lnSpc>
                <a:spcPct val="140000"/>
              </a:lnSpc>
            </a:pPr>
            <a:r>
              <a:rPr lang="ja-JP" altLang="en-US" sz="1600" b="1">
                <a:solidFill>
                  <a:srgbClr val="C00000"/>
                </a:solidFill>
                <a:latin typeface="Meiryo" charset="-128"/>
                <a:ea typeface="Meiryo" charset="-128"/>
                <a:cs typeface="Meiryo" charset="-128"/>
              </a:rPr>
              <a:t>拠　点</a:t>
            </a:r>
          </a:p>
        </p:txBody>
      </p:sp>
      <p:cxnSp>
        <p:nvCxnSpPr>
          <p:cNvPr id="14" name="直線コネクタ 13">
            <a:extLst>
              <a:ext uri="{FF2B5EF4-FFF2-40B4-BE49-F238E27FC236}">
                <a16:creationId xmlns:a16="http://schemas.microsoft.com/office/drawing/2014/main" id="{4268EC09-7192-4843-9399-90231B056989}"/>
              </a:ext>
            </a:extLst>
          </p:cNvPr>
          <p:cNvCxnSpPr/>
          <p:nvPr/>
        </p:nvCxnSpPr>
        <p:spPr>
          <a:xfrm>
            <a:off x="920949" y="1488937"/>
            <a:ext cx="4530617"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5EA5BA27-0AAB-4E77-95DA-6137BB4370E9}"/>
              </a:ext>
            </a:extLst>
          </p:cNvPr>
          <p:cNvCxnSpPr/>
          <p:nvPr/>
        </p:nvCxnSpPr>
        <p:spPr>
          <a:xfrm>
            <a:off x="6659897" y="1488937"/>
            <a:ext cx="4530617"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9" name="表 12">
            <a:extLst>
              <a:ext uri="{FF2B5EF4-FFF2-40B4-BE49-F238E27FC236}">
                <a16:creationId xmlns:a16="http://schemas.microsoft.com/office/drawing/2014/main" id="{10A80505-BD5E-414E-AC24-CF4B5BED4B17}"/>
              </a:ext>
            </a:extLst>
          </p:cNvPr>
          <p:cNvGraphicFramePr>
            <a:graphicFrameLocks noGrp="1"/>
          </p:cNvGraphicFramePr>
          <p:nvPr/>
        </p:nvGraphicFramePr>
        <p:xfrm>
          <a:off x="920949" y="1782003"/>
          <a:ext cx="4712935" cy="3377286"/>
        </p:xfrm>
        <a:graphic>
          <a:graphicData uri="http://schemas.openxmlformats.org/drawingml/2006/table">
            <a:tbl>
              <a:tblPr bandRow="1">
                <a:tableStyleId>{5C22544A-7EE6-4342-B048-85BDC9FD1C3A}</a:tableStyleId>
              </a:tblPr>
              <a:tblGrid>
                <a:gridCol w="1187251">
                  <a:extLst>
                    <a:ext uri="{9D8B030D-6E8A-4147-A177-3AD203B41FA5}">
                      <a16:colId xmlns:a16="http://schemas.microsoft.com/office/drawing/2014/main" val="3407997960"/>
                    </a:ext>
                  </a:extLst>
                </a:gridCol>
                <a:gridCol w="330200">
                  <a:extLst>
                    <a:ext uri="{9D8B030D-6E8A-4147-A177-3AD203B41FA5}">
                      <a16:colId xmlns:a16="http://schemas.microsoft.com/office/drawing/2014/main" val="626723959"/>
                    </a:ext>
                  </a:extLst>
                </a:gridCol>
                <a:gridCol w="3195484">
                  <a:extLst>
                    <a:ext uri="{9D8B030D-6E8A-4147-A177-3AD203B41FA5}">
                      <a16:colId xmlns:a16="http://schemas.microsoft.com/office/drawing/2014/main" val="2697578225"/>
                    </a:ext>
                  </a:extLst>
                </a:gridCol>
              </a:tblGrid>
              <a:tr h="486508">
                <a:tc>
                  <a:txBody>
                    <a:bodyPr/>
                    <a:lstStyle/>
                    <a:p>
                      <a:pPr algn="dist"/>
                      <a:r>
                        <a:rPr kumimoji="1" lang="ja-JP" altLang="en-US" sz="1050" b="1">
                          <a:solidFill>
                            <a:schemeClr val="tx1">
                              <a:lumMod val="85000"/>
                              <a:lumOff val="15000"/>
                            </a:schemeClr>
                          </a:solidFill>
                          <a:latin typeface="Meiryo" panose="020B0604030504040204" pitchFamily="34" charset="-128"/>
                          <a:ea typeface="Meiryo" panose="020B0604030504040204" pitchFamily="34" charset="-128"/>
                        </a:rPr>
                        <a:t>会社名</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8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エムオーテックス株式会社</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9500381"/>
                  </a:ext>
                </a:extLst>
              </a:tr>
              <a:tr h="486508">
                <a:tc>
                  <a:txBody>
                    <a:bodyPr/>
                    <a:lstStyle/>
                    <a:p>
                      <a:pPr algn="dist"/>
                      <a:r>
                        <a:rPr kumimoji="1" lang="ja-JP" altLang="en-US" sz="1050" b="1">
                          <a:solidFill>
                            <a:schemeClr val="tx1">
                              <a:lumMod val="85000"/>
                              <a:lumOff val="15000"/>
                            </a:schemeClr>
                          </a:solidFill>
                          <a:latin typeface="Meiryo" panose="020B0604030504040204" pitchFamily="34" charset="-128"/>
                          <a:ea typeface="Meiryo" panose="020B0604030504040204" pitchFamily="34" charset="-128"/>
                        </a:rPr>
                        <a:t>代表取締役社長</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8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宮崎 吉朗</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2633968"/>
                  </a:ext>
                </a:extLst>
              </a:tr>
              <a:tr h="486508">
                <a:tc>
                  <a:txBody>
                    <a:bodyPr/>
                    <a:lstStyle/>
                    <a:p>
                      <a:pPr algn="dist"/>
                      <a:r>
                        <a:rPr kumimoji="1" lang="ja-JP" altLang="en-US" sz="1050" b="1">
                          <a:solidFill>
                            <a:schemeClr val="tx1">
                              <a:lumMod val="85000"/>
                              <a:lumOff val="15000"/>
                            </a:schemeClr>
                          </a:solidFill>
                          <a:latin typeface="Meiryo" panose="020B0604030504040204" pitchFamily="34" charset="-128"/>
                          <a:ea typeface="Meiryo" panose="020B0604030504040204" pitchFamily="34" charset="-128"/>
                        </a:rPr>
                        <a:t>設立</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800"/>
                        </a:lnSpc>
                      </a:pP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1990</a:t>
                      </a: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年</a:t>
                      </a: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7</a:t>
                      </a: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月</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9008557"/>
                  </a:ext>
                </a:extLst>
              </a:tr>
              <a:tr h="486508">
                <a:tc>
                  <a:txBody>
                    <a:bodyPr/>
                    <a:lstStyle/>
                    <a:p>
                      <a:pPr algn="dist"/>
                      <a:r>
                        <a:rPr kumimoji="1" lang="ja-JP" altLang="en-US" sz="1050" b="1">
                          <a:solidFill>
                            <a:schemeClr val="tx1">
                              <a:lumMod val="85000"/>
                              <a:lumOff val="15000"/>
                            </a:schemeClr>
                          </a:solidFill>
                          <a:latin typeface="Meiryo" panose="020B0604030504040204" pitchFamily="34" charset="-128"/>
                          <a:ea typeface="Meiryo" panose="020B0604030504040204" pitchFamily="34" charset="-128"/>
                        </a:rPr>
                        <a:t>従業員数</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800"/>
                        </a:lnSpc>
                      </a:pP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413</a:t>
                      </a: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名（</a:t>
                      </a: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2022</a:t>
                      </a: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年</a:t>
                      </a: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4</a:t>
                      </a: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月現在）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2485263"/>
                  </a:ext>
                </a:extLst>
              </a:tr>
              <a:tr h="671159">
                <a:tc>
                  <a:txBody>
                    <a:bodyPr/>
                    <a:lstStyle/>
                    <a:p>
                      <a:pPr algn="dist"/>
                      <a:r>
                        <a:rPr kumimoji="1" lang="ja-JP" altLang="en-US" sz="1050" b="1">
                          <a:solidFill>
                            <a:schemeClr val="tx1">
                              <a:lumMod val="85000"/>
                              <a:lumOff val="15000"/>
                            </a:schemeClr>
                          </a:solidFill>
                          <a:latin typeface="Meiryo" panose="020B0604030504040204" pitchFamily="34" charset="-128"/>
                          <a:ea typeface="Meiryo" panose="020B0604030504040204" pitchFamily="34" charset="-128"/>
                        </a:rPr>
                        <a:t>株主</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8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京セラコミュニケーションシステム株式会社</a:t>
                      </a:r>
                      <a:endParaRPr kumimoji="1" lang="en-US" altLang="ja-JP" sz="1050">
                        <a:solidFill>
                          <a:schemeClr val="tx1">
                            <a:lumMod val="85000"/>
                            <a:lumOff val="15000"/>
                          </a:schemeClr>
                        </a:solidFill>
                        <a:latin typeface="Meiryo" panose="020B0604030504040204" pitchFamily="34" charset="-128"/>
                        <a:ea typeface="Meiryo" panose="020B0604030504040204" pitchFamily="34" charset="-128"/>
                      </a:endParaRPr>
                    </a:p>
                    <a:p>
                      <a:pPr>
                        <a:lnSpc>
                          <a:spcPts val="18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a:t>
                      </a: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2012</a:t>
                      </a: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年から資本参加）</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037581"/>
                  </a:ext>
                </a:extLst>
              </a:tr>
              <a:tr h="486508">
                <a:tc>
                  <a:txBody>
                    <a:bodyPr/>
                    <a:lstStyle/>
                    <a:p>
                      <a:pPr algn="dist"/>
                      <a:r>
                        <a:rPr kumimoji="1" lang="ja-JP" altLang="en-US" sz="1050" b="1">
                          <a:solidFill>
                            <a:schemeClr val="tx1">
                              <a:lumMod val="85000"/>
                              <a:lumOff val="15000"/>
                            </a:schemeClr>
                          </a:solidFill>
                          <a:latin typeface="Meiryo" panose="020B0604030504040204" pitchFamily="34" charset="-128"/>
                          <a:ea typeface="Meiryo" panose="020B0604030504040204" pitchFamily="34" charset="-128"/>
                        </a:rPr>
                        <a:t>事業内容</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8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自社製品の開発・販売、サイバーセキュリティのコンサルティング・ソリューション導入・</a:t>
                      </a:r>
                      <a:endParaRPr kumimoji="1" lang="en-US" altLang="ja-JP" sz="1050">
                        <a:solidFill>
                          <a:schemeClr val="tx1">
                            <a:lumMod val="85000"/>
                            <a:lumOff val="15000"/>
                          </a:schemeClr>
                        </a:solidFill>
                        <a:latin typeface="Meiryo" panose="020B0604030504040204" pitchFamily="34" charset="-128"/>
                        <a:ea typeface="Meiryo" panose="020B0604030504040204" pitchFamily="34" charset="-128"/>
                      </a:endParaRPr>
                    </a:p>
                    <a:p>
                      <a:pPr>
                        <a:lnSpc>
                          <a:spcPts val="18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運用監視サービス</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1655145"/>
                  </a:ext>
                </a:extLst>
              </a:tr>
            </a:tbl>
          </a:graphicData>
        </a:graphic>
      </p:graphicFrame>
      <p:graphicFrame>
        <p:nvGraphicFramePr>
          <p:cNvPr id="10" name="表 12">
            <a:extLst>
              <a:ext uri="{FF2B5EF4-FFF2-40B4-BE49-F238E27FC236}">
                <a16:creationId xmlns:a16="http://schemas.microsoft.com/office/drawing/2014/main" id="{8F12E7AC-FE21-4740-92B3-FB39D10FF5C1}"/>
              </a:ext>
            </a:extLst>
          </p:cNvPr>
          <p:cNvGraphicFramePr>
            <a:graphicFrameLocks noGrp="1"/>
          </p:cNvGraphicFramePr>
          <p:nvPr/>
        </p:nvGraphicFramePr>
        <p:xfrm>
          <a:off x="6650808" y="1710249"/>
          <a:ext cx="4620244" cy="3464440"/>
        </p:xfrm>
        <a:graphic>
          <a:graphicData uri="http://schemas.openxmlformats.org/drawingml/2006/table">
            <a:tbl>
              <a:tblPr bandRow="1">
                <a:tableStyleId>{5C22544A-7EE6-4342-B048-85BDC9FD1C3A}</a:tableStyleId>
              </a:tblPr>
              <a:tblGrid>
                <a:gridCol w="1016817">
                  <a:extLst>
                    <a:ext uri="{9D8B030D-6E8A-4147-A177-3AD203B41FA5}">
                      <a16:colId xmlns:a16="http://schemas.microsoft.com/office/drawing/2014/main" val="3407997960"/>
                    </a:ext>
                  </a:extLst>
                </a:gridCol>
                <a:gridCol w="323850">
                  <a:extLst>
                    <a:ext uri="{9D8B030D-6E8A-4147-A177-3AD203B41FA5}">
                      <a16:colId xmlns:a16="http://schemas.microsoft.com/office/drawing/2014/main" val="626723959"/>
                    </a:ext>
                  </a:extLst>
                </a:gridCol>
                <a:gridCol w="3279577">
                  <a:extLst>
                    <a:ext uri="{9D8B030D-6E8A-4147-A177-3AD203B41FA5}">
                      <a16:colId xmlns:a16="http://schemas.microsoft.com/office/drawing/2014/main" val="2697578225"/>
                    </a:ext>
                  </a:extLst>
                </a:gridCol>
              </a:tblGrid>
              <a:tr h="692888">
                <a:tc>
                  <a:txBody>
                    <a:bodyPr/>
                    <a:lstStyle/>
                    <a:p>
                      <a:pPr algn="dist"/>
                      <a:r>
                        <a:rPr kumimoji="1" lang="ja-JP" altLang="en-US" sz="1050" b="1">
                          <a:solidFill>
                            <a:schemeClr val="tx1">
                              <a:lumMod val="85000"/>
                              <a:lumOff val="15000"/>
                            </a:schemeClr>
                          </a:solidFill>
                          <a:latin typeface="Meiryo" panose="020B0604030504040204" pitchFamily="34" charset="-128"/>
                          <a:ea typeface="Meiryo" panose="020B0604030504040204" pitchFamily="34" charset="-128"/>
                        </a:rPr>
                        <a:t>本社</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9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大阪市淀川区西中島</a:t>
                      </a: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5-12-12 </a:t>
                      </a:r>
                    </a:p>
                    <a:p>
                      <a:pPr>
                        <a:lnSpc>
                          <a:spcPts val="19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エムオーテックス新大阪ビル</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9500381"/>
                  </a:ext>
                </a:extLst>
              </a:tr>
              <a:tr h="692888">
                <a:tc>
                  <a:txBody>
                    <a:bodyPr/>
                    <a:lstStyle/>
                    <a:p>
                      <a:pPr algn="dist"/>
                      <a:r>
                        <a:rPr kumimoji="1" lang="ja-JP" altLang="en-US" sz="1050" b="1">
                          <a:solidFill>
                            <a:schemeClr val="tx1">
                              <a:lumMod val="85000"/>
                              <a:lumOff val="15000"/>
                            </a:schemeClr>
                          </a:solidFill>
                          <a:latin typeface="Meiryo" panose="020B0604030504040204" pitchFamily="34" charset="-128"/>
                          <a:ea typeface="Meiryo" panose="020B0604030504040204" pitchFamily="34" charset="-128"/>
                        </a:rPr>
                        <a:t>東京本部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9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東京都港区港南</a:t>
                      </a: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1-2-70 </a:t>
                      </a:r>
                    </a:p>
                    <a:p>
                      <a:pPr>
                        <a:lnSpc>
                          <a:spcPts val="19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品川シーズンテラス</a:t>
                      </a: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5</a:t>
                      </a: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階</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2633968"/>
                  </a:ext>
                </a:extLst>
              </a:tr>
              <a:tr h="692888">
                <a:tc>
                  <a:txBody>
                    <a:bodyPr/>
                    <a:lstStyle/>
                    <a:p>
                      <a:pPr algn="dist"/>
                      <a:r>
                        <a:rPr kumimoji="1" lang="ja-JP" altLang="en-US" sz="1050" b="1">
                          <a:solidFill>
                            <a:schemeClr val="tx1">
                              <a:lumMod val="85000"/>
                              <a:lumOff val="15000"/>
                            </a:schemeClr>
                          </a:solidFill>
                          <a:latin typeface="Meiryo" panose="020B0604030504040204" pitchFamily="34" charset="-128"/>
                          <a:ea typeface="Meiryo" panose="020B0604030504040204" pitchFamily="34" charset="-128"/>
                        </a:rPr>
                        <a:t>名古屋支店</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9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名古屋市中区錦</a:t>
                      </a: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1-11-11 </a:t>
                      </a:r>
                    </a:p>
                    <a:p>
                      <a:pPr>
                        <a:lnSpc>
                          <a:spcPts val="19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名古屋インターシティ </a:t>
                      </a: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3F</a:t>
                      </a:r>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9008557"/>
                  </a:ext>
                </a:extLst>
              </a:tr>
              <a:tr h="692888">
                <a:tc>
                  <a:txBody>
                    <a:bodyPr/>
                    <a:lstStyle/>
                    <a:p>
                      <a:pPr algn="dist"/>
                      <a:r>
                        <a:rPr kumimoji="1" lang="ja-JP" altLang="en-US" sz="1050" b="1">
                          <a:solidFill>
                            <a:schemeClr val="tx1">
                              <a:lumMod val="85000"/>
                              <a:lumOff val="15000"/>
                            </a:schemeClr>
                          </a:solidFill>
                          <a:latin typeface="Meiryo" panose="020B0604030504040204" pitchFamily="34" charset="-128"/>
                          <a:ea typeface="Meiryo" panose="020B0604030504040204" pitchFamily="34" charset="-128"/>
                        </a:rPr>
                        <a:t>九州営業所</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9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福岡市博多区博多駅前</a:t>
                      </a: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1-15-20 </a:t>
                      </a:r>
                    </a:p>
                    <a:p>
                      <a:pPr>
                        <a:lnSpc>
                          <a:spcPts val="1900"/>
                        </a:lnSpc>
                      </a:pP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NMF</a:t>
                      </a: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博多駅前ビル</a:t>
                      </a: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2</a:t>
                      </a: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階</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2485263"/>
                  </a:ext>
                </a:extLst>
              </a:tr>
              <a:tr h="692888">
                <a:tc>
                  <a:txBody>
                    <a:bodyPr/>
                    <a:lstStyle/>
                    <a:p>
                      <a:pPr marL="0" algn="dist" defTabSz="914400" rtl="0" eaLnBrk="1" latinLnBrk="0" hangingPunct="1"/>
                      <a:r>
                        <a:rPr kumimoji="1" lang="ja-JP" altLang="en-US" sz="1050" b="1" kern="1200">
                          <a:solidFill>
                            <a:schemeClr val="tx1">
                              <a:lumMod val="85000"/>
                              <a:lumOff val="15000"/>
                            </a:schemeClr>
                          </a:solidFill>
                          <a:latin typeface="Meiryo" panose="020B0604030504040204" pitchFamily="34" charset="-128"/>
                          <a:ea typeface="Meiryo" panose="020B0604030504040204" pitchFamily="34" charset="-128"/>
                          <a:cs typeface="+mn-cs"/>
                        </a:rPr>
                        <a:t>長崎 </a:t>
                      </a:r>
                      <a:r>
                        <a:rPr kumimoji="1" lang="en" altLang="ja-JP" sz="1050" b="1" kern="1200">
                          <a:solidFill>
                            <a:schemeClr val="tx1">
                              <a:lumMod val="85000"/>
                              <a:lumOff val="15000"/>
                            </a:schemeClr>
                          </a:solidFill>
                          <a:latin typeface="Meiryo" panose="020B0604030504040204" pitchFamily="34" charset="-128"/>
                          <a:ea typeface="Meiryo" panose="020B0604030504040204" pitchFamily="34" charset="-128"/>
                          <a:cs typeface="+mn-cs"/>
                        </a:rPr>
                        <a:t>Innovation Lab</a:t>
                      </a:r>
                      <a:endParaRPr kumimoji="1" lang="ja-JP" altLang="en-US" sz="1050" b="1" kern="1200">
                        <a:solidFill>
                          <a:schemeClr val="tx1">
                            <a:lumMod val="85000"/>
                            <a:lumOff val="15000"/>
                          </a:schemeClr>
                        </a:solidFill>
                        <a:latin typeface="Meiryo" panose="020B0604030504040204" pitchFamily="34" charset="-128"/>
                        <a:ea typeface="Meiryo" panose="020B0604030504040204" pitchFamily="34" charset="-128"/>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dist" defTabSz="914400" rtl="0" eaLnBrk="1" latinLnBrk="0" hangingPunct="1"/>
                      <a:endParaRPr kumimoji="1" lang="ja-JP" altLang="en-US" sz="1050" b="1" kern="1200">
                        <a:solidFill>
                          <a:schemeClr val="tx1">
                            <a:lumMod val="85000"/>
                            <a:lumOff val="15000"/>
                          </a:schemeClr>
                        </a:solidFill>
                        <a:latin typeface="Meiryo" panose="020B0604030504040204" pitchFamily="34" charset="-128"/>
                        <a:ea typeface="Meiryo" panose="020B0604030504040204" pitchFamily="34" charset="-128"/>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900"/>
                        </a:lnSpc>
                      </a:pPr>
                      <a:r>
                        <a:rPr kumimoji="1" lang="ja-JP" altLang="en-US" sz="1050" kern="1200">
                          <a:solidFill>
                            <a:schemeClr val="tx1">
                              <a:lumMod val="85000"/>
                              <a:lumOff val="15000"/>
                            </a:schemeClr>
                          </a:solidFill>
                          <a:latin typeface="Meiryo" panose="020B0604030504040204" pitchFamily="34" charset="-128"/>
                          <a:ea typeface="Meiryo" panose="020B0604030504040204" pitchFamily="34" charset="-128"/>
                          <a:cs typeface="+mn-cs"/>
                        </a:rPr>
                        <a:t>長崎県長崎市出島町</a:t>
                      </a:r>
                      <a:r>
                        <a:rPr kumimoji="1" lang="en-US" altLang="ja-JP" sz="1050" kern="1200">
                          <a:solidFill>
                            <a:schemeClr val="tx1">
                              <a:lumMod val="85000"/>
                              <a:lumOff val="15000"/>
                            </a:schemeClr>
                          </a:solidFill>
                          <a:latin typeface="Meiryo" panose="020B0604030504040204" pitchFamily="34" charset="-128"/>
                          <a:ea typeface="Meiryo" panose="020B0604030504040204" pitchFamily="34" charset="-128"/>
                          <a:cs typeface="+mn-cs"/>
                        </a:rPr>
                        <a:t>1-41</a:t>
                      </a:r>
                    </a:p>
                    <a:p>
                      <a:pPr marL="0" algn="l" defTabSz="914400" rtl="0" eaLnBrk="1" latinLnBrk="0" hangingPunct="1">
                        <a:lnSpc>
                          <a:spcPts val="1900"/>
                        </a:lnSpc>
                      </a:pPr>
                      <a:r>
                        <a:rPr kumimoji="1" lang="ja-JP" altLang="en-US" sz="1050" kern="1200">
                          <a:solidFill>
                            <a:schemeClr val="tx1">
                              <a:lumMod val="85000"/>
                              <a:lumOff val="15000"/>
                            </a:schemeClr>
                          </a:solidFill>
                          <a:latin typeface="Meiryo" panose="020B0604030504040204" pitchFamily="34" charset="-128"/>
                          <a:ea typeface="Meiryo" panose="020B0604030504040204" pitchFamily="34" charset="-128"/>
                          <a:cs typeface="+mn-cs"/>
                        </a:rPr>
                        <a:t>クレインハーバー長崎ビル</a:t>
                      </a:r>
                      <a:r>
                        <a:rPr kumimoji="1" lang="en-US" altLang="ja-JP" sz="1050" kern="1200">
                          <a:solidFill>
                            <a:schemeClr val="tx1">
                              <a:lumMod val="85000"/>
                              <a:lumOff val="15000"/>
                            </a:schemeClr>
                          </a:solidFill>
                          <a:latin typeface="Meiryo" panose="020B0604030504040204" pitchFamily="34" charset="-128"/>
                          <a:ea typeface="Meiryo" panose="020B0604030504040204" pitchFamily="34" charset="-128"/>
                          <a:cs typeface="+mn-cs"/>
                        </a:rPr>
                        <a:t>3</a:t>
                      </a:r>
                      <a:r>
                        <a:rPr kumimoji="1" lang="en" altLang="ja-JP" sz="1050" kern="1200">
                          <a:solidFill>
                            <a:schemeClr val="tx1">
                              <a:lumMod val="85000"/>
                              <a:lumOff val="15000"/>
                            </a:schemeClr>
                          </a:solidFill>
                          <a:latin typeface="Meiryo" panose="020B0604030504040204" pitchFamily="34" charset="-128"/>
                          <a:ea typeface="Meiryo" panose="020B0604030504040204" pitchFamily="34" charset="-128"/>
                          <a:cs typeface="+mn-cs"/>
                        </a:rPr>
                        <a:t>F</a:t>
                      </a:r>
                      <a:endParaRPr kumimoji="1" lang="ja-JP" altLang="en-US" sz="1050" kern="1200">
                        <a:solidFill>
                          <a:schemeClr val="tx1">
                            <a:lumMod val="85000"/>
                            <a:lumOff val="15000"/>
                          </a:schemeClr>
                        </a:solidFill>
                        <a:latin typeface="Meiryo" panose="020B0604030504040204" pitchFamily="34" charset="-128"/>
                        <a:ea typeface="Meiryo" panose="020B0604030504040204" pitchFamily="34" charset="-128"/>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194157"/>
                  </a:ext>
                </a:extLst>
              </a:tr>
            </a:tbl>
          </a:graphicData>
        </a:graphic>
      </p:graphicFrame>
    </p:spTree>
    <p:extLst>
      <p:ext uri="{BB962C8B-B14F-4D97-AF65-F5344CB8AC3E}">
        <p14:creationId xmlns:p14="http://schemas.microsoft.com/office/powerpoint/2010/main" val="3357241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グループ化 144">
            <a:extLst>
              <a:ext uri="{FF2B5EF4-FFF2-40B4-BE49-F238E27FC236}">
                <a16:creationId xmlns:a16="http://schemas.microsoft.com/office/drawing/2014/main" id="{0EEA6B86-E71F-4799-A4C9-D2029224C943}"/>
              </a:ext>
            </a:extLst>
          </p:cNvPr>
          <p:cNvGrpSpPr/>
          <p:nvPr/>
        </p:nvGrpSpPr>
        <p:grpSpPr>
          <a:xfrm>
            <a:off x="4124297" y="5340004"/>
            <a:ext cx="552478" cy="543280"/>
            <a:chOff x="5338875" y="4925564"/>
            <a:chExt cx="612000" cy="612000"/>
          </a:xfrm>
          <a:solidFill>
            <a:srgbClr val="FFFF66"/>
          </a:solidFill>
        </p:grpSpPr>
        <p:sp>
          <p:nvSpPr>
            <p:cNvPr id="146" name="楕円 145">
              <a:extLst>
                <a:ext uri="{FF2B5EF4-FFF2-40B4-BE49-F238E27FC236}">
                  <a16:creationId xmlns:a16="http://schemas.microsoft.com/office/drawing/2014/main" id="{382F5F50-7C53-45F7-A5A3-B22E91E8F983}"/>
                </a:ext>
              </a:extLst>
            </p:cNvPr>
            <p:cNvSpPr/>
            <p:nvPr/>
          </p:nvSpPr>
          <p:spPr>
            <a:xfrm>
              <a:off x="5338875" y="4925564"/>
              <a:ext cx="612000" cy="612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47" name="グラフィックス 146" descr="時計 枠線">
              <a:extLst>
                <a:ext uri="{FF2B5EF4-FFF2-40B4-BE49-F238E27FC236}">
                  <a16:creationId xmlns:a16="http://schemas.microsoft.com/office/drawing/2014/main" id="{104B4D51-504C-4988-82EA-37DE6EA1125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31802" y="5027010"/>
              <a:ext cx="422134" cy="422135"/>
            </a:xfrm>
            <a:prstGeom prst="rect">
              <a:avLst/>
            </a:prstGeom>
          </p:spPr>
        </p:pic>
      </p:grpSp>
      <p:sp>
        <p:nvSpPr>
          <p:cNvPr id="2" name="テキスト プレースホルダー 1">
            <a:extLst>
              <a:ext uri="{FF2B5EF4-FFF2-40B4-BE49-F238E27FC236}">
                <a16:creationId xmlns:a16="http://schemas.microsoft.com/office/drawing/2014/main" id="{743D3A1F-A196-4E06-9123-F57005E0FB21}"/>
              </a:ext>
            </a:extLst>
          </p:cNvPr>
          <p:cNvSpPr>
            <a:spLocks noGrp="1"/>
          </p:cNvSpPr>
          <p:nvPr>
            <p:ph type="body" sz="quarter" idx="11"/>
          </p:nvPr>
        </p:nvSpPr>
        <p:spPr/>
        <p:txBody>
          <a:bodyPr/>
          <a:lstStyle/>
          <a:p>
            <a:r>
              <a:rPr lang="ja-JP" altLang="en-US"/>
              <a:t>侵入前提の対策とは</a:t>
            </a:r>
            <a:endParaRPr kumimoji="1" lang="ja-JP" altLang="en-US"/>
          </a:p>
        </p:txBody>
      </p:sp>
      <p:sp>
        <p:nvSpPr>
          <p:cNvPr id="3" name="テキスト プレースホルダー 2">
            <a:extLst>
              <a:ext uri="{FF2B5EF4-FFF2-40B4-BE49-F238E27FC236}">
                <a16:creationId xmlns:a16="http://schemas.microsoft.com/office/drawing/2014/main" id="{A5FBDF51-8E7B-4C5A-9C54-A0DA72CEB000}"/>
              </a:ext>
            </a:extLst>
          </p:cNvPr>
          <p:cNvSpPr>
            <a:spLocks noGrp="1"/>
          </p:cNvSpPr>
          <p:nvPr>
            <p:ph type="body" sz="quarter" idx="13"/>
          </p:nvPr>
        </p:nvSpPr>
        <p:spPr>
          <a:xfrm>
            <a:off x="0" y="794619"/>
            <a:ext cx="12192000" cy="726096"/>
          </a:xfrm>
        </p:spPr>
        <p:txBody>
          <a:bodyPr/>
          <a:lstStyle/>
          <a:p>
            <a:r>
              <a:rPr kumimoji="1" lang="ja-JP" altLang="en-US" i="1"/>
              <a:t>「侵入前提の対策」はマルウェア感染後の対応を前提としている</a:t>
            </a:r>
            <a:endParaRPr kumimoji="1" lang="en-US" altLang="ja-JP" i="1"/>
          </a:p>
          <a:p>
            <a:r>
              <a:rPr kumimoji="1" lang="ja-JP" altLang="en-US" i="1"/>
              <a:t>そのため</a:t>
            </a:r>
            <a:r>
              <a:rPr lang="ja-JP" altLang="en-US" i="1"/>
              <a:t>、感染後の運用</a:t>
            </a:r>
            <a:r>
              <a:rPr kumimoji="1" lang="ja-JP" altLang="en-US" i="1"/>
              <a:t>コストが大きく増加する</a:t>
            </a:r>
          </a:p>
        </p:txBody>
      </p:sp>
      <p:cxnSp>
        <p:nvCxnSpPr>
          <p:cNvPr id="4" name="直線コネクタ 3">
            <a:extLst>
              <a:ext uri="{FF2B5EF4-FFF2-40B4-BE49-F238E27FC236}">
                <a16:creationId xmlns:a16="http://schemas.microsoft.com/office/drawing/2014/main" id="{03808DB8-D1D7-451B-9459-66F4BC9C3797}"/>
              </a:ext>
            </a:extLst>
          </p:cNvPr>
          <p:cNvCxnSpPr>
            <a:cxnSpLocks/>
          </p:cNvCxnSpPr>
          <p:nvPr/>
        </p:nvCxnSpPr>
        <p:spPr>
          <a:xfrm>
            <a:off x="1605728" y="3086919"/>
            <a:ext cx="9457205"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77" name="グループ化 76">
            <a:extLst>
              <a:ext uri="{FF2B5EF4-FFF2-40B4-BE49-F238E27FC236}">
                <a16:creationId xmlns:a16="http://schemas.microsoft.com/office/drawing/2014/main" id="{0B62FAB8-784F-41F1-8CB0-C34333AD4564}"/>
              </a:ext>
            </a:extLst>
          </p:cNvPr>
          <p:cNvGrpSpPr/>
          <p:nvPr/>
        </p:nvGrpSpPr>
        <p:grpSpPr>
          <a:xfrm>
            <a:off x="518917" y="1824394"/>
            <a:ext cx="1446730" cy="1952716"/>
            <a:chOff x="454545" y="1833821"/>
            <a:chExt cx="1446730" cy="1952716"/>
          </a:xfrm>
        </p:grpSpPr>
        <p:sp>
          <p:nvSpPr>
            <p:cNvPr id="5" name="楕円 4">
              <a:extLst>
                <a:ext uri="{FF2B5EF4-FFF2-40B4-BE49-F238E27FC236}">
                  <a16:creationId xmlns:a16="http://schemas.microsoft.com/office/drawing/2014/main" id="{0BF36445-8E61-4198-B976-4A130B1C24CF}"/>
                </a:ext>
              </a:extLst>
            </p:cNvPr>
            <p:cNvSpPr/>
            <p:nvPr/>
          </p:nvSpPr>
          <p:spPr>
            <a:xfrm>
              <a:off x="454545" y="2339807"/>
              <a:ext cx="1446730" cy="1446730"/>
            </a:xfrm>
            <a:prstGeom prst="ellipse">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Rectangle 108">
              <a:extLst>
                <a:ext uri="{FF2B5EF4-FFF2-40B4-BE49-F238E27FC236}">
                  <a16:creationId xmlns:a16="http://schemas.microsoft.com/office/drawing/2014/main" id="{FB32A00A-1CBF-46B5-93D3-D2348AC88C34}"/>
                </a:ext>
              </a:extLst>
            </p:cNvPr>
            <p:cNvSpPr/>
            <p:nvPr/>
          </p:nvSpPr>
          <p:spPr>
            <a:xfrm>
              <a:off x="585556" y="1833821"/>
              <a:ext cx="1207464" cy="357790"/>
            </a:xfrm>
            <a:prstGeom prst="rect">
              <a:avLst/>
            </a:prstGeom>
            <a:noFill/>
          </p:spPr>
          <p:txBody>
            <a:bodyPr wrap="square">
              <a:spAutoFit/>
            </a:bodyPr>
            <a:lstStyle/>
            <a:p>
              <a:pPr algn="ctr">
                <a:lnSpc>
                  <a:spcPts val="2200"/>
                </a:lnSpc>
                <a:defRPr/>
              </a:pPr>
              <a:r>
                <a:rPr kumimoji="0" lang="ja-JP" altLang="en-US" sz="1400" b="1" i="0" u="none" strike="noStrike" kern="120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rPr>
                <a:t>特定</a:t>
              </a:r>
              <a:endParaRPr kumimoji="0" lang="en-GB" b="1" i="0" u="none" strike="noStrike" kern="1200" cap="none" spc="0" normalizeH="0" baseline="0" noProof="0">
                <a:ln>
                  <a:noFill/>
                </a:ln>
                <a:effectLst/>
                <a:uLnTx/>
                <a:uFillTx/>
                <a:latin typeface="メイリオ" panose="020B0604030504040204" pitchFamily="50" charset="-128"/>
                <a:ea typeface="メイリオ" panose="020B0604030504040204" pitchFamily="50" charset="-128"/>
                <a:cs typeface="Calibri Light"/>
              </a:endParaRPr>
            </a:p>
          </p:txBody>
        </p:sp>
        <p:grpSp>
          <p:nvGrpSpPr>
            <p:cNvPr id="28" name="グループ化 27">
              <a:extLst>
                <a:ext uri="{FF2B5EF4-FFF2-40B4-BE49-F238E27FC236}">
                  <a16:creationId xmlns:a16="http://schemas.microsoft.com/office/drawing/2014/main" id="{5E5DF89D-28C7-4B4D-9CA0-C9D8BC268F3E}"/>
                </a:ext>
              </a:extLst>
            </p:cNvPr>
            <p:cNvGrpSpPr/>
            <p:nvPr/>
          </p:nvGrpSpPr>
          <p:grpSpPr>
            <a:xfrm>
              <a:off x="647038" y="2528978"/>
              <a:ext cx="1033035" cy="1033035"/>
              <a:chOff x="855745" y="5133006"/>
              <a:chExt cx="1033035" cy="1033035"/>
            </a:xfrm>
          </p:grpSpPr>
          <p:sp>
            <p:nvSpPr>
              <p:cNvPr id="35" name="正方形/長方形 34">
                <a:extLst>
                  <a:ext uri="{FF2B5EF4-FFF2-40B4-BE49-F238E27FC236}">
                    <a16:creationId xmlns:a16="http://schemas.microsoft.com/office/drawing/2014/main" id="{5B4E5C6E-F63E-41EF-9C7A-29E89F7F9EE2}"/>
                  </a:ext>
                </a:extLst>
              </p:cNvPr>
              <p:cNvSpPr/>
              <p:nvPr/>
            </p:nvSpPr>
            <p:spPr>
              <a:xfrm>
                <a:off x="1032191" y="5364049"/>
                <a:ext cx="811884" cy="590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id="{A95369AC-BFDE-4934-A5CC-EDE898DCFAC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55745" y="5133006"/>
                <a:ext cx="1033035" cy="1033035"/>
              </a:xfrm>
              <a:prstGeom prst="rect">
                <a:avLst/>
              </a:prstGeom>
            </p:spPr>
          </p:pic>
        </p:grpSp>
      </p:grpSp>
      <p:grpSp>
        <p:nvGrpSpPr>
          <p:cNvPr id="81" name="グループ化 80">
            <a:extLst>
              <a:ext uri="{FF2B5EF4-FFF2-40B4-BE49-F238E27FC236}">
                <a16:creationId xmlns:a16="http://schemas.microsoft.com/office/drawing/2014/main" id="{5055E7B9-9F34-46CB-BAAB-50323AE9B54B}"/>
              </a:ext>
            </a:extLst>
          </p:cNvPr>
          <p:cNvGrpSpPr/>
          <p:nvPr/>
        </p:nvGrpSpPr>
        <p:grpSpPr>
          <a:xfrm>
            <a:off x="5207470" y="1824760"/>
            <a:ext cx="1461016" cy="1965416"/>
            <a:chOff x="8743174" y="1821121"/>
            <a:chExt cx="1461016" cy="1965416"/>
          </a:xfrm>
        </p:grpSpPr>
        <p:sp>
          <p:nvSpPr>
            <p:cNvPr id="10" name="楕円 9">
              <a:extLst>
                <a:ext uri="{FF2B5EF4-FFF2-40B4-BE49-F238E27FC236}">
                  <a16:creationId xmlns:a16="http://schemas.microsoft.com/office/drawing/2014/main" id="{803A5D70-DF8A-4377-BEC6-2B81E4009A4A}"/>
                </a:ext>
              </a:extLst>
            </p:cNvPr>
            <p:cNvSpPr/>
            <p:nvPr/>
          </p:nvSpPr>
          <p:spPr>
            <a:xfrm>
              <a:off x="8757460" y="2339807"/>
              <a:ext cx="1446730" cy="1446730"/>
            </a:xfrm>
            <a:prstGeom prst="ellipse">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Rectangle 108">
              <a:extLst>
                <a:ext uri="{FF2B5EF4-FFF2-40B4-BE49-F238E27FC236}">
                  <a16:creationId xmlns:a16="http://schemas.microsoft.com/office/drawing/2014/main" id="{FC8CF94F-8289-4D83-8F69-EA5565BFA51C}"/>
                </a:ext>
              </a:extLst>
            </p:cNvPr>
            <p:cNvSpPr/>
            <p:nvPr/>
          </p:nvSpPr>
          <p:spPr>
            <a:xfrm>
              <a:off x="8743174" y="1821121"/>
              <a:ext cx="1375099" cy="357790"/>
            </a:xfrm>
            <a:prstGeom prst="rect">
              <a:avLst/>
            </a:prstGeom>
            <a:noFill/>
          </p:spPr>
          <p:txBody>
            <a:bodyPr wrap="square">
              <a:spAutoFit/>
            </a:bodyPr>
            <a:lstStyle/>
            <a:p>
              <a:pPr algn="ctr">
                <a:lnSpc>
                  <a:spcPts val="2200"/>
                </a:lnSpc>
                <a:defRPr/>
              </a:pPr>
              <a:r>
                <a:rPr lang="ja-JP" altLang="en-US" sz="1400" b="1">
                  <a:solidFill>
                    <a:srgbClr val="203864"/>
                  </a:solidFill>
                  <a:latin typeface="メイリオ" panose="020B0604030504040204" pitchFamily="50" charset="-128"/>
                  <a:ea typeface="メイリオ" panose="020B0604030504040204" pitchFamily="50" charset="-128"/>
                  <a:cs typeface="Calibri Light"/>
                </a:rPr>
                <a:t>検知</a:t>
              </a:r>
              <a:endParaRPr lang="en-US" altLang="ja-JP" sz="1400" b="1">
                <a:solidFill>
                  <a:srgbClr val="203864"/>
                </a:solidFill>
                <a:latin typeface="メイリオ" panose="020B0604030504040204" pitchFamily="50" charset="-128"/>
                <a:ea typeface="メイリオ" panose="020B0604030504040204" pitchFamily="50" charset="-128"/>
                <a:cs typeface="Calibri Light"/>
              </a:endParaRPr>
            </a:p>
          </p:txBody>
        </p:sp>
        <p:grpSp>
          <p:nvGrpSpPr>
            <p:cNvPr id="51" name="グループ化 50">
              <a:extLst>
                <a:ext uri="{FF2B5EF4-FFF2-40B4-BE49-F238E27FC236}">
                  <a16:creationId xmlns:a16="http://schemas.microsoft.com/office/drawing/2014/main" id="{804E677D-29EC-4639-BF1B-190C8CE54FC7}"/>
                </a:ext>
              </a:extLst>
            </p:cNvPr>
            <p:cNvGrpSpPr/>
            <p:nvPr/>
          </p:nvGrpSpPr>
          <p:grpSpPr>
            <a:xfrm>
              <a:off x="9082138" y="2639241"/>
              <a:ext cx="857178" cy="857178"/>
              <a:chOff x="9056022" y="2989746"/>
              <a:chExt cx="857178" cy="857178"/>
            </a:xfrm>
          </p:grpSpPr>
          <p:sp>
            <p:nvSpPr>
              <p:cNvPr id="52" name="楕円 51">
                <a:extLst>
                  <a:ext uri="{FF2B5EF4-FFF2-40B4-BE49-F238E27FC236}">
                    <a16:creationId xmlns:a16="http://schemas.microsoft.com/office/drawing/2014/main" id="{4AB5BFA3-A59D-481B-842E-5CF4E19145A4}"/>
                  </a:ext>
                </a:extLst>
              </p:cNvPr>
              <p:cNvSpPr/>
              <p:nvPr/>
            </p:nvSpPr>
            <p:spPr>
              <a:xfrm>
                <a:off x="9154209" y="3098064"/>
                <a:ext cx="428014" cy="421306"/>
              </a:xfrm>
              <a:prstGeom prst="ellipse">
                <a:avLst/>
              </a:prstGeom>
              <a:no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図 52" descr="アイコン&#10;&#10;自動的に生成された説明">
                <a:extLst>
                  <a:ext uri="{FF2B5EF4-FFF2-40B4-BE49-F238E27FC236}">
                    <a16:creationId xmlns:a16="http://schemas.microsoft.com/office/drawing/2014/main" id="{A12AB7ED-A88E-486F-9191-882A6C5099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56022" y="2989746"/>
                <a:ext cx="857178" cy="857178"/>
              </a:xfrm>
              <a:prstGeom prst="rect">
                <a:avLst/>
              </a:prstGeom>
            </p:spPr>
          </p:pic>
        </p:grpSp>
      </p:grpSp>
      <p:grpSp>
        <p:nvGrpSpPr>
          <p:cNvPr id="78" name="グループ化 77">
            <a:extLst>
              <a:ext uri="{FF2B5EF4-FFF2-40B4-BE49-F238E27FC236}">
                <a16:creationId xmlns:a16="http://schemas.microsoft.com/office/drawing/2014/main" id="{A515260A-65B6-4AC9-A287-7888F7F1489C}"/>
              </a:ext>
            </a:extLst>
          </p:cNvPr>
          <p:cNvGrpSpPr/>
          <p:nvPr/>
        </p:nvGrpSpPr>
        <p:grpSpPr>
          <a:xfrm>
            <a:off x="2847640" y="1811694"/>
            <a:ext cx="1446730" cy="1965416"/>
            <a:chOff x="5436294" y="1821121"/>
            <a:chExt cx="1446730" cy="1965416"/>
          </a:xfrm>
        </p:grpSpPr>
        <p:sp>
          <p:nvSpPr>
            <p:cNvPr id="8" name="楕円 7">
              <a:extLst>
                <a:ext uri="{FF2B5EF4-FFF2-40B4-BE49-F238E27FC236}">
                  <a16:creationId xmlns:a16="http://schemas.microsoft.com/office/drawing/2014/main" id="{435A070F-9445-471A-8A4C-B2D2CA211751}"/>
                </a:ext>
              </a:extLst>
            </p:cNvPr>
            <p:cNvSpPr/>
            <p:nvPr/>
          </p:nvSpPr>
          <p:spPr>
            <a:xfrm>
              <a:off x="5436294" y="2339807"/>
              <a:ext cx="1446730" cy="1446730"/>
            </a:xfrm>
            <a:prstGeom prst="ellipse">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Rectangle 108">
              <a:extLst>
                <a:ext uri="{FF2B5EF4-FFF2-40B4-BE49-F238E27FC236}">
                  <a16:creationId xmlns:a16="http://schemas.microsoft.com/office/drawing/2014/main" id="{A10E8D96-92DB-4224-8160-5D000B5A6724}"/>
                </a:ext>
              </a:extLst>
            </p:cNvPr>
            <p:cNvSpPr/>
            <p:nvPr/>
          </p:nvSpPr>
          <p:spPr>
            <a:xfrm>
              <a:off x="5436294" y="1821121"/>
              <a:ext cx="1375099" cy="357790"/>
            </a:xfrm>
            <a:prstGeom prst="rect">
              <a:avLst/>
            </a:prstGeom>
            <a:noFill/>
          </p:spPr>
          <p:txBody>
            <a:bodyPr wrap="square">
              <a:spAutoFit/>
            </a:bodyPr>
            <a:lstStyle/>
            <a:p>
              <a:pPr algn="ctr">
                <a:lnSpc>
                  <a:spcPts val="2200"/>
                </a:lnSpc>
                <a:defRPr/>
              </a:pPr>
              <a:r>
                <a:rPr lang="ja-JP" altLang="en-US" sz="1400" b="1">
                  <a:solidFill>
                    <a:srgbClr val="203864"/>
                  </a:solidFill>
                  <a:latin typeface="メイリオ" panose="020B0604030504040204" pitchFamily="50" charset="-128"/>
                  <a:ea typeface="メイリオ" panose="020B0604030504040204" pitchFamily="50" charset="-128"/>
                  <a:cs typeface="Calibri Light"/>
                </a:rPr>
                <a:t>防御</a:t>
              </a:r>
              <a:endParaRPr lang="en-US" altLang="ja-JP" sz="1400" b="1">
                <a:solidFill>
                  <a:srgbClr val="203864"/>
                </a:solidFill>
                <a:latin typeface="メイリオ" panose="020B0604030504040204" pitchFamily="50" charset="-128"/>
                <a:ea typeface="メイリオ" panose="020B0604030504040204" pitchFamily="50" charset="-128"/>
                <a:cs typeface="Calibri Light"/>
              </a:endParaRPr>
            </a:p>
          </p:txBody>
        </p:sp>
        <p:grpSp>
          <p:nvGrpSpPr>
            <p:cNvPr id="67" name="グループ化 66">
              <a:extLst>
                <a:ext uri="{FF2B5EF4-FFF2-40B4-BE49-F238E27FC236}">
                  <a16:creationId xmlns:a16="http://schemas.microsoft.com/office/drawing/2014/main" id="{6947DB06-7CB3-4896-AD5F-D8604A1909A1}"/>
                </a:ext>
              </a:extLst>
            </p:cNvPr>
            <p:cNvGrpSpPr/>
            <p:nvPr/>
          </p:nvGrpSpPr>
          <p:grpSpPr>
            <a:xfrm>
              <a:off x="5725775" y="2622530"/>
              <a:ext cx="859791" cy="859792"/>
              <a:chOff x="10712676" y="2900184"/>
              <a:chExt cx="859791" cy="859792"/>
            </a:xfrm>
          </p:grpSpPr>
          <p:grpSp>
            <p:nvGrpSpPr>
              <p:cNvPr id="68" name="グループ化 67">
                <a:extLst>
                  <a:ext uri="{FF2B5EF4-FFF2-40B4-BE49-F238E27FC236}">
                    <a16:creationId xmlns:a16="http://schemas.microsoft.com/office/drawing/2014/main" id="{551CF927-8F22-4BBE-8BF6-E3FF87C26883}"/>
                  </a:ext>
                </a:extLst>
              </p:cNvPr>
              <p:cNvGrpSpPr/>
              <p:nvPr/>
            </p:nvGrpSpPr>
            <p:grpSpPr>
              <a:xfrm>
                <a:off x="10712676" y="2900184"/>
                <a:ext cx="859791" cy="859792"/>
                <a:chOff x="6028767" y="2989268"/>
                <a:chExt cx="859791" cy="859792"/>
              </a:xfrm>
            </p:grpSpPr>
            <p:sp>
              <p:nvSpPr>
                <p:cNvPr id="72" name="フリーフォーム: 図形 71">
                  <a:extLst>
                    <a:ext uri="{FF2B5EF4-FFF2-40B4-BE49-F238E27FC236}">
                      <a16:creationId xmlns:a16="http://schemas.microsoft.com/office/drawing/2014/main" id="{4BCDD210-5A04-4B9A-825D-3CB73401A3B9}"/>
                    </a:ext>
                  </a:extLst>
                </p:cNvPr>
                <p:cNvSpPr/>
                <p:nvPr/>
              </p:nvSpPr>
              <p:spPr>
                <a:xfrm>
                  <a:off x="6134967" y="3049825"/>
                  <a:ext cx="609600" cy="726281"/>
                </a:xfrm>
                <a:custGeom>
                  <a:avLst/>
                  <a:gdLst>
                    <a:gd name="connsiteX0" fmla="*/ 278606 w 609600"/>
                    <a:gd name="connsiteY0" fmla="*/ 0 h 726281"/>
                    <a:gd name="connsiteX1" fmla="*/ 0 w 609600"/>
                    <a:gd name="connsiteY1" fmla="*/ 176213 h 726281"/>
                    <a:gd name="connsiteX2" fmla="*/ 171450 w 609600"/>
                    <a:gd name="connsiteY2" fmla="*/ 654844 h 726281"/>
                    <a:gd name="connsiteX3" fmla="*/ 261937 w 609600"/>
                    <a:gd name="connsiteY3" fmla="*/ 726281 h 726281"/>
                    <a:gd name="connsiteX4" fmla="*/ 492918 w 609600"/>
                    <a:gd name="connsiteY4" fmla="*/ 569119 h 726281"/>
                    <a:gd name="connsiteX5" fmla="*/ 609600 w 609600"/>
                    <a:gd name="connsiteY5" fmla="*/ 292894 h 726281"/>
                    <a:gd name="connsiteX6" fmla="*/ 464343 w 609600"/>
                    <a:gd name="connsiteY6" fmla="*/ 69056 h 726281"/>
                    <a:gd name="connsiteX7" fmla="*/ 278606 w 609600"/>
                    <a:gd name="connsiteY7" fmla="*/ 0 h 72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726281">
                      <a:moveTo>
                        <a:pt x="278606" y="0"/>
                      </a:moveTo>
                      <a:lnTo>
                        <a:pt x="0" y="176213"/>
                      </a:lnTo>
                      <a:lnTo>
                        <a:pt x="171450" y="654844"/>
                      </a:lnTo>
                      <a:lnTo>
                        <a:pt x="261937" y="726281"/>
                      </a:lnTo>
                      <a:lnTo>
                        <a:pt x="492918" y="569119"/>
                      </a:lnTo>
                      <a:lnTo>
                        <a:pt x="609600" y="292894"/>
                      </a:lnTo>
                      <a:lnTo>
                        <a:pt x="464343" y="69056"/>
                      </a:lnTo>
                      <a:lnTo>
                        <a:pt x="27860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3" name="図 72">
                  <a:extLst>
                    <a:ext uri="{FF2B5EF4-FFF2-40B4-BE49-F238E27FC236}">
                      <a16:creationId xmlns:a16="http://schemas.microsoft.com/office/drawing/2014/main" id="{A93E18E9-E2BD-4D86-A2F7-5A808F9DEAF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28767" y="2989268"/>
                  <a:ext cx="859791" cy="859792"/>
                </a:xfrm>
                <a:prstGeom prst="rect">
                  <a:avLst/>
                </a:prstGeom>
              </p:spPr>
            </p:pic>
          </p:grpSp>
          <p:grpSp>
            <p:nvGrpSpPr>
              <p:cNvPr id="69" name="グループ化 68">
                <a:extLst>
                  <a:ext uri="{FF2B5EF4-FFF2-40B4-BE49-F238E27FC236}">
                    <a16:creationId xmlns:a16="http://schemas.microsoft.com/office/drawing/2014/main" id="{02E2F72B-8B2A-4BBC-9109-AF351D87A683}"/>
                  </a:ext>
                </a:extLst>
              </p:cNvPr>
              <p:cNvGrpSpPr/>
              <p:nvPr/>
            </p:nvGrpSpPr>
            <p:grpSpPr>
              <a:xfrm>
                <a:off x="10712676" y="3354034"/>
                <a:ext cx="388907" cy="388907"/>
                <a:chOff x="9338618" y="5713077"/>
                <a:chExt cx="559494" cy="559494"/>
              </a:xfrm>
            </p:grpSpPr>
            <p:sp>
              <p:nvSpPr>
                <p:cNvPr id="70" name="楕円 69">
                  <a:extLst>
                    <a:ext uri="{FF2B5EF4-FFF2-40B4-BE49-F238E27FC236}">
                      <a16:creationId xmlns:a16="http://schemas.microsoft.com/office/drawing/2014/main" id="{0EB52409-778C-4397-A41A-8A18414FE028}"/>
                    </a:ext>
                  </a:extLst>
                </p:cNvPr>
                <p:cNvSpPr/>
                <p:nvPr/>
              </p:nvSpPr>
              <p:spPr>
                <a:xfrm>
                  <a:off x="9392575" y="5770485"/>
                  <a:ext cx="443884" cy="443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descr="アイコン&#10;&#10;自動的に生成された説明">
                  <a:extLst>
                    <a:ext uri="{FF2B5EF4-FFF2-40B4-BE49-F238E27FC236}">
                      <a16:creationId xmlns:a16="http://schemas.microsoft.com/office/drawing/2014/main" id="{278171B8-E8C4-440C-90BB-554F26AC6EC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38618" y="5713077"/>
                  <a:ext cx="559494" cy="559494"/>
                </a:xfrm>
                <a:prstGeom prst="rect">
                  <a:avLst/>
                </a:prstGeom>
              </p:spPr>
            </p:pic>
          </p:grpSp>
        </p:grpSp>
      </p:grpSp>
      <p:grpSp>
        <p:nvGrpSpPr>
          <p:cNvPr id="80" name="グループ化 79">
            <a:extLst>
              <a:ext uri="{FF2B5EF4-FFF2-40B4-BE49-F238E27FC236}">
                <a16:creationId xmlns:a16="http://schemas.microsoft.com/office/drawing/2014/main" id="{D0C87296-ACE0-4CC5-B292-672A4B963F00}"/>
              </a:ext>
            </a:extLst>
          </p:cNvPr>
          <p:cNvGrpSpPr/>
          <p:nvPr/>
        </p:nvGrpSpPr>
        <p:grpSpPr>
          <a:xfrm>
            <a:off x="7513943" y="1824394"/>
            <a:ext cx="1446730" cy="1965416"/>
            <a:chOff x="7096877" y="1821121"/>
            <a:chExt cx="1446730" cy="1965416"/>
          </a:xfrm>
        </p:grpSpPr>
        <p:sp>
          <p:nvSpPr>
            <p:cNvPr id="9" name="楕円 8">
              <a:extLst>
                <a:ext uri="{FF2B5EF4-FFF2-40B4-BE49-F238E27FC236}">
                  <a16:creationId xmlns:a16="http://schemas.microsoft.com/office/drawing/2014/main" id="{57949A76-9285-4D6C-AC9D-C4B059ECFFE8}"/>
                </a:ext>
              </a:extLst>
            </p:cNvPr>
            <p:cNvSpPr/>
            <p:nvPr/>
          </p:nvSpPr>
          <p:spPr>
            <a:xfrm>
              <a:off x="7096877" y="2339807"/>
              <a:ext cx="1446730" cy="1446730"/>
            </a:xfrm>
            <a:prstGeom prst="ellipse">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Rectangle 108">
              <a:extLst>
                <a:ext uri="{FF2B5EF4-FFF2-40B4-BE49-F238E27FC236}">
                  <a16:creationId xmlns:a16="http://schemas.microsoft.com/office/drawing/2014/main" id="{748DBA17-C60F-4B31-8FA7-4CDD44D73D4B}"/>
                </a:ext>
              </a:extLst>
            </p:cNvPr>
            <p:cNvSpPr/>
            <p:nvPr/>
          </p:nvSpPr>
          <p:spPr>
            <a:xfrm>
              <a:off x="7140309" y="1821121"/>
              <a:ext cx="1375099" cy="357790"/>
            </a:xfrm>
            <a:prstGeom prst="rect">
              <a:avLst/>
            </a:prstGeom>
            <a:noFill/>
          </p:spPr>
          <p:txBody>
            <a:bodyPr wrap="square">
              <a:spAutoFit/>
            </a:bodyPr>
            <a:lstStyle/>
            <a:p>
              <a:pPr algn="ctr">
                <a:lnSpc>
                  <a:spcPts val="2200"/>
                </a:lnSpc>
                <a:defRPr/>
              </a:pPr>
              <a:r>
                <a:rPr lang="ja-JP" altLang="en-US" sz="1400" b="1">
                  <a:solidFill>
                    <a:srgbClr val="203864"/>
                  </a:solidFill>
                  <a:latin typeface="メイリオ" panose="020B0604030504040204" pitchFamily="50" charset="-128"/>
                  <a:ea typeface="メイリオ" panose="020B0604030504040204" pitchFamily="50" charset="-128"/>
                  <a:cs typeface="Calibri Light"/>
                </a:rPr>
                <a:t>対応</a:t>
              </a:r>
              <a:endParaRPr lang="en-US" altLang="ja-JP" sz="1400" b="1">
                <a:solidFill>
                  <a:srgbClr val="203864"/>
                </a:solidFill>
                <a:latin typeface="メイリオ" panose="020B0604030504040204" pitchFamily="50" charset="-128"/>
                <a:ea typeface="メイリオ" panose="020B0604030504040204" pitchFamily="50" charset="-128"/>
                <a:cs typeface="Calibri Light"/>
              </a:endParaRPr>
            </a:p>
          </p:txBody>
        </p:sp>
        <p:pic>
          <p:nvPicPr>
            <p:cNvPr id="75" name="グラフィックス 74" descr="オフィス ワーカー (男性) 単色塗りつぶし">
              <a:extLst>
                <a:ext uri="{FF2B5EF4-FFF2-40B4-BE49-F238E27FC236}">
                  <a16:creationId xmlns:a16="http://schemas.microsoft.com/office/drawing/2014/main" id="{C05899ED-6392-48EA-A50F-360A2B0615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67030" y="2482343"/>
              <a:ext cx="1106424" cy="1106424"/>
            </a:xfrm>
            <a:prstGeom prst="rect">
              <a:avLst/>
            </a:prstGeom>
          </p:spPr>
        </p:pic>
      </p:grpSp>
      <p:grpSp>
        <p:nvGrpSpPr>
          <p:cNvPr id="82" name="グループ化 81">
            <a:extLst>
              <a:ext uri="{FF2B5EF4-FFF2-40B4-BE49-F238E27FC236}">
                <a16:creationId xmlns:a16="http://schemas.microsoft.com/office/drawing/2014/main" id="{D3278F04-F5B3-44CC-87F0-A5F723DB8103}"/>
              </a:ext>
            </a:extLst>
          </p:cNvPr>
          <p:cNvGrpSpPr/>
          <p:nvPr/>
        </p:nvGrpSpPr>
        <p:grpSpPr>
          <a:xfrm>
            <a:off x="9848096" y="1811694"/>
            <a:ext cx="1446730" cy="1965416"/>
            <a:chOff x="10418043" y="1821121"/>
            <a:chExt cx="1446730" cy="1965416"/>
          </a:xfrm>
        </p:grpSpPr>
        <p:sp>
          <p:nvSpPr>
            <p:cNvPr id="43" name="Rectangle 108">
              <a:extLst>
                <a:ext uri="{FF2B5EF4-FFF2-40B4-BE49-F238E27FC236}">
                  <a16:creationId xmlns:a16="http://schemas.microsoft.com/office/drawing/2014/main" id="{E42B5978-A330-45F6-8265-2F0AE044EE2D}"/>
                </a:ext>
              </a:extLst>
            </p:cNvPr>
            <p:cNvSpPr/>
            <p:nvPr/>
          </p:nvSpPr>
          <p:spPr>
            <a:xfrm>
              <a:off x="10454667" y="1821121"/>
              <a:ext cx="1375099" cy="357790"/>
            </a:xfrm>
            <a:prstGeom prst="rect">
              <a:avLst/>
            </a:prstGeom>
            <a:noFill/>
          </p:spPr>
          <p:txBody>
            <a:bodyPr wrap="square">
              <a:spAutoFit/>
            </a:bodyPr>
            <a:lstStyle/>
            <a:p>
              <a:pPr algn="ctr">
                <a:lnSpc>
                  <a:spcPts val="2200"/>
                </a:lnSpc>
                <a:defRPr/>
              </a:pPr>
              <a:r>
                <a:rPr lang="ja-JP" altLang="en-US" sz="1400" b="1">
                  <a:solidFill>
                    <a:srgbClr val="203864"/>
                  </a:solidFill>
                  <a:latin typeface="メイリオ" panose="020B0604030504040204" pitchFamily="50" charset="-128"/>
                  <a:ea typeface="メイリオ" panose="020B0604030504040204" pitchFamily="50" charset="-128"/>
                  <a:cs typeface="Calibri Light"/>
                </a:rPr>
                <a:t>復旧</a:t>
              </a:r>
              <a:endParaRPr lang="en-US" altLang="ja-JP" sz="1400" b="1">
                <a:solidFill>
                  <a:srgbClr val="203864"/>
                </a:solidFill>
                <a:latin typeface="メイリオ" panose="020B0604030504040204" pitchFamily="50" charset="-128"/>
                <a:ea typeface="メイリオ" panose="020B0604030504040204" pitchFamily="50" charset="-128"/>
                <a:cs typeface="Calibri Light"/>
              </a:endParaRPr>
            </a:p>
          </p:txBody>
        </p:sp>
        <p:sp>
          <p:nvSpPr>
            <p:cNvPr id="50" name="楕円 49">
              <a:extLst>
                <a:ext uri="{FF2B5EF4-FFF2-40B4-BE49-F238E27FC236}">
                  <a16:creationId xmlns:a16="http://schemas.microsoft.com/office/drawing/2014/main" id="{43FA2D36-B1B9-4CB2-A9B6-D34CF2D5410C}"/>
                </a:ext>
              </a:extLst>
            </p:cNvPr>
            <p:cNvSpPr/>
            <p:nvPr/>
          </p:nvSpPr>
          <p:spPr>
            <a:xfrm>
              <a:off x="10418043" y="2339807"/>
              <a:ext cx="1446730" cy="1446730"/>
            </a:xfrm>
            <a:prstGeom prst="ellipse">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6" name="図 75">
              <a:extLst>
                <a:ext uri="{FF2B5EF4-FFF2-40B4-BE49-F238E27FC236}">
                  <a16:creationId xmlns:a16="http://schemas.microsoft.com/office/drawing/2014/main" id="{2CAF9A67-2265-446E-931F-36BC4E7761C9}"/>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0647234" y="2586731"/>
              <a:ext cx="952882" cy="952882"/>
            </a:xfrm>
            <a:prstGeom prst="rect">
              <a:avLst/>
            </a:prstGeom>
          </p:spPr>
        </p:pic>
      </p:grpSp>
      <p:cxnSp>
        <p:nvCxnSpPr>
          <p:cNvPr id="84" name="直線コネクタ 83">
            <a:extLst>
              <a:ext uri="{FF2B5EF4-FFF2-40B4-BE49-F238E27FC236}">
                <a16:creationId xmlns:a16="http://schemas.microsoft.com/office/drawing/2014/main" id="{E57785C0-94D9-46C7-942C-C2E9FFDDBE69}"/>
              </a:ext>
            </a:extLst>
          </p:cNvPr>
          <p:cNvCxnSpPr>
            <a:cxnSpLocks/>
          </p:cNvCxnSpPr>
          <p:nvPr/>
        </p:nvCxnSpPr>
        <p:spPr>
          <a:xfrm>
            <a:off x="5899728" y="3777110"/>
            <a:ext cx="0" cy="72000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572DF1FE-36FC-40C7-9082-61A0CE92BE16}"/>
              </a:ext>
            </a:extLst>
          </p:cNvPr>
          <p:cNvCxnSpPr>
            <a:cxnSpLocks/>
          </p:cNvCxnSpPr>
          <p:nvPr/>
        </p:nvCxnSpPr>
        <p:spPr>
          <a:xfrm>
            <a:off x="8242737" y="3777110"/>
            <a:ext cx="0" cy="72000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570D0C9B-6469-4D43-9C79-D2DF2CAE3D73}"/>
              </a:ext>
            </a:extLst>
          </p:cNvPr>
          <p:cNvCxnSpPr>
            <a:cxnSpLocks/>
          </p:cNvCxnSpPr>
          <p:nvPr/>
        </p:nvCxnSpPr>
        <p:spPr>
          <a:xfrm>
            <a:off x="10571461" y="3777110"/>
            <a:ext cx="0" cy="72000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3A9A1D5B-029D-4D21-A3FE-3DADF6CCCB7D}"/>
              </a:ext>
            </a:extLst>
          </p:cNvPr>
          <p:cNvCxnSpPr>
            <a:cxnSpLocks/>
          </p:cNvCxnSpPr>
          <p:nvPr/>
        </p:nvCxnSpPr>
        <p:spPr>
          <a:xfrm>
            <a:off x="3567016" y="3777110"/>
            <a:ext cx="0" cy="72000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8B0DC11D-E694-48CB-AC18-B35AB20F0196}"/>
              </a:ext>
            </a:extLst>
          </p:cNvPr>
          <p:cNvCxnSpPr>
            <a:cxnSpLocks/>
          </p:cNvCxnSpPr>
          <p:nvPr/>
        </p:nvCxnSpPr>
        <p:spPr>
          <a:xfrm>
            <a:off x="1242282" y="3777110"/>
            <a:ext cx="0" cy="72000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91" name="グラフィックス 90" descr="オフィス ワーカー (男性) 単色塗りつぶし">
            <a:extLst>
              <a:ext uri="{FF2B5EF4-FFF2-40B4-BE49-F238E27FC236}">
                <a16:creationId xmlns:a16="http://schemas.microsoft.com/office/drawing/2014/main" id="{5AA7B0A2-D460-4CEB-BCB5-1BCE10D20CE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284594" y="4711636"/>
            <a:ext cx="469232" cy="469232"/>
          </a:xfrm>
          <a:prstGeom prst="rect">
            <a:avLst/>
          </a:prstGeom>
        </p:spPr>
      </p:pic>
      <p:sp>
        <p:nvSpPr>
          <p:cNvPr id="92" name="テキスト ボックス 91">
            <a:extLst>
              <a:ext uri="{FF2B5EF4-FFF2-40B4-BE49-F238E27FC236}">
                <a16:creationId xmlns:a16="http://schemas.microsoft.com/office/drawing/2014/main" id="{D93A6191-60F4-4B0F-8305-D0C8B166123D}"/>
              </a:ext>
            </a:extLst>
          </p:cNvPr>
          <p:cNvSpPr txBox="1"/>
          <p:nvPr/>
        </p:nvSpPr>
        <p:spPr>
          <a:xfrm>
            <a:off x="7640702" y="4803708"/>
            <a:ext cx="1507144" cy="338554"/>
          </a:xfrm>
          <a:prstGeom prst="rect">
            <a:avLst/>
          </a:prstGeom>
          <a:noFill/>
        </p:spPr>
        <p:txBody>
          <a:bodyPr wrap="none" rtlCol="0">
            <a:spAutoFit/>
          </a:bodyPr>
          <a:lstStyle/>
          <a:p>
            <a:pPr algn="ctr"/>
            <a:r>
              <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MDR</a:t>
            </a: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サービス</a:t>
            </a:r>
          </a:p>
        </p:txBody>
      </p:sp>
      <p:pic>
        <p:nvPicPr>
          <p:cNvPr id="93" name="グラフィックス 92" descr="オフィス ワーカー (男性) 単色塗りつぶし">
            <a:extLst>
              <a:ext uri="{FF2B5EF4-FFF2-40B4-BE49-F238E27FC236}">
                <a16:creationId xmlns:a16="http://schemas.microsoft.com/office/drawing/2014/main" id="{37BB51EF-65A5-44F7-8FA1-67C72C55102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284594" y="5728749"/>
            <a:ext cx="469232" cy="469232"/>
          </a:xfrm>
          <a:prstGeom prst="rect">
            <a:avLst/>
          </a:prstGeom>
        </p:spPr>
      </p:pic>
      <p:sp>
        <p:nvSpPr>
          <p:cNvPr id="94" name="テキスト ボックス 93">
            <a:extLst>
              <a:ext uri="{FF2B5EF4-FFF2-40B4-BE49-F238E27FC236}">
                <a16:creationId xmlns:a16="http://schemas.microsoft.com/office/drawing/2014/main" id="{9B60A2B7-8BA3-4B3E-B91A-CA186433300A}"/>
              </a:ext>
            </a:extLst>
          </p:cNvPr>
          <p:cNvSpPr txBox="1"/>
          <p:nvPr/>
        </p:nvSpPr>
        <p:spPr>
          <a:xfrm>
            <a:off x="7631275" y="5757030"/>
            <a:ext cx="1531188" cy="500137"/>
          </a:xfrm>
          <a:prstGeom prst="rect">
            <a:avLst/>
          </a:prstGeom>
          <a:noFill/>
        </p:spPr>
        <p:txBody>
          <a:bodyPr wrap="none" rtlCol="0">
            <a:spAutoFit/>
          </a:bodyPr>
          <a:lstStyle/>
          <a:p>
            <a:pPr algn="ct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対応リソース</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（アラートへの対応）</a:t>
            </a:r>
            <a:endPar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5" name="正方形/長方形 94">
            <a:extLst>
              <a:ext uri="{FF2B5EF4-FFF2-40B4-BE49-F238E27FC236}">
                <a16:creationId xmlns:a16="http://schemas.microsoft.com/office/drawing/2014/main" id="{E877691B-FEF7-41E7-AC73-7D455EBAD680}"/>
              </a:ext>
            </a:extLst>
          </p:cNvPr>
          <p:cNvSpPr/>
          <p:nvPr/>
        </p:nvSpPr>
        <p:spPr>
          <a:xfrm>
            <a:off x="7213115" y="4629097"/>
            <a:ext cx="2047851" cy="634310"/>
          </a:xfrm>
          <a:prstGeom prst="rect">
            <a:avLst/>
          </a:prstGeom>
          <a:no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96" name="正方形/長方形 95">
            <a:extLst>
              <a:ext uri="{FF2B5EF4-FFF2-40B4-BE49-F238E27FC236}">
                <a16:creationId xmlns:a16="http://schemas.microsoft.com/office/drawing/2014/main" id="{B447B96E-4D2A-419F-9A3C-96DD47C27939}"/>
              </a:ext>
            </a:extLst>
          </p:cNvPr>
          <p:cNvSpPr/>
          <p:nvPr/>
        </p:nvSpPr>
        <p:spPr>
          <a:xfrm>
            <a:off x="7218811" y="5661663"/>
            <a:ext cx="2047851" cy="634310"/>
          </a:xfrm>
          <a:prstGeom prst="rect">
            <a:avLst/>
          </a:prstGeom>
          <a:no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99" name="テキスト ボックス 98">
            <a:extLst>
              <a:ext uri="{FF2B5EF4-FFF2-40B4-BE49-F238E27FC236}">
                <a16:creationId xmlns:a16="http://schemas.microsoft.com/office/drawing/2014/main" id="{139D1051-567E-4AA0-9D98-FAAD3F2C2AFE}"/>
              </a:ext>
            </a:extLst>
          </p:cNvPr>
          <p:cNvSpPr txBox="1"/>
          <p:nvPr/>
        </p:nvSpPr>
        <p:spPr>
          <a:xfrm>
            <a:off x="413589" y="1586059"/>
            <a:ext cx="8303280" cy="253916"/>
          </a:xfrm>
          <a:prstGeom prst="rect">
            <a:avLst/>
          </a:prstGeom>
          <a:noFill/>
        </p:spPr>
        <p:txBody>
          <a:bodyPr wrap="square">
            <a:spAutoFit/>
          </a:bodyPr>
          <a:lstStyle/>
          <a:p>
            <a:r>
              <a:rPr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50" b="1">
                <a:solidFill>
                  <a:schemeClr val="tx1">
                    <a:lumMod val="75000"/>
                    <a:lumOff val="25000"/>
                  </a:schemeClr>
                </a:solidFill>
                <a:latin typeface="メイリオ" panose="020B0604030504040204" pitchFamily="50" charset="-128"/>
                <a:ea typeface="メイリオ" panose="020B0604030504040204" pitchFamily="50" charset="-128"/>
              </a:rPr>
              <a:t>NIST </a:t>
            </a:r>
            <a:r>
              <a:rPr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サイバーセキュリティフレームワーク コア：５つの機能</a:t>
            </a:r>
          </a:p>
        </p:txBody>
      </p:sp>
      <p:pic>
        <p:nvPicPr>
          <p:cNvPr id="100" name="グラフィックス 99" descr="オフィス ワーカー (男性) 単色塗りつぶし">
            <a:extLst>
              <a:ext uri="{FF2B5EF4-FFF2-40B4-BE49-F238E27FC236}">
                <a16:creationId xmlns:a16="http://schemas.microsoft.com/office/drawing/2014/main" id="{625D5057-DF6F-4DF2-AE1D-CAA0EB0D024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609584" y="5756921"/>
            <a:ext cx="469232" cy="469232"/>
          </a:xfrm>
          <a:prstGeom prst="rect">
            <a:avLst/>
          </a:prstGeom>
        </p:spPr>
      </p:pic>
      <p:sp>
        <p:nvSpPr>
          <p:cNvPr id="101" name="テキスト ボックス 100">
            <a:extLst>
              <a:ext uri="{FF2B5EF4-FFF2-40B4-BE49-F238E27FC236}">
                <a16:creationId xmlns:a16="http://schemas.microsoft.com/office/drawing/2014/main" id="{D2EFB772-2C8C-47AE-AEC6-748DCB0511EA}"/>
              </a:ext>
            </a:extLst>
          </p:cNvPr>
          <p:cNvSpPr txBox="1"/>
          <p:nvPr/>
        </p:nvSpPr>
        <p:spPr>
          <a:xfrm>
            <a:off x="9978495" y="5776712"/>
            <a:ext cx="1415772" cy="500137"/>
          </a:xfrm>
          <a:prstGeom prst="rect">
            <a:avLst/>
          </a:prstGeom>
          <a:noFill/>
        </p:spPr>
        <p:txBody>
          <a:bodyPr wrap="none" rtlCol="0">
            <a:spAutoFit/>
          </a:bodyPr>
          <a:lstStyle/>
          <a:p>
            <a:pPr algn="ct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対応リソース</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（感染復旧）</a:t>
            </a:r>
          </a:p>
        </p:txBody>
      </p:sp>
      <p:sp>
        <p:nvSpPr>
          <p:cNvPr id="102" name="正方形/長方形 101">
            <a:extLst>
              <a:ext uri="{FF2B5EF4-FFF2-40B4-BE49-F238E27FC236}">
                <a16:creationId xmlns:a16="http://schemas.microsoft.com/office/drawing/2014/main" id="{42BEABFA-0C9B-4092-A732-2A4FC4307BC2}"/>
              </a:ext>
            </a:extLst>
          </p:cNvPr>
          <p:cNvSpPr/>
          <p:nvPr/>
        </p:nvSpPr>
        <p:spPr>
          <a:xfrm>
            <a:off x="9547532" y="5674382"/>
            <a:ext cx="2047851" cy="634310"/>
          </a:xfrm>
          <a:prstGeom prst="rect">
            <a:avLst/>
          </a:prstGeom>
          <a:no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07" name="テキスト ボックス 106">
            <a:extLst>
              <a:ext uri="{FF2B5EF4-FFF2-40B4-BE49-F238E27FC236}">
                <a16:creationId xmlns:a16="http://schemas.microsoft.com/office/drawing/2014/main" id="{0A0A6FD1-DC37-4CB8-AE19-70DADEBA841E}"/>
              </a:ext>
            </a:extLst>
          </p:cNvPr>
          <p:cNvSpPr txBox="1"/>
          <p:nvPr/>
        </p:nvSpPr>
        <p:spPr>
          <a:xfrm>
            <a:off x="10088246" y="4808753"/>
            <a:ext cx="1005403" cy="338554"/>
          </a:xfrm>
          <a:prstGeom prst="rect">
            <a:avLst/>
          </a:prstGeom>
          <a:noFill/>
        </p:spPr>
        <p:txBody>
          <a:bodyPr wrap="none" rtlCol="0">
            <a:spAutoFit/>
          </a:bodyPr>
          <a:lstStyle/>
          <a:p>
            <a:pPr algn="ct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業務影響</a:t>
            </a:r>
          </a:p>
        </p:txBody>
      </p:sp>
      <p:sp>
        <p:nvSpPr>
          <p:cNvPr id="108" name="正方形/長方形 107">
            <a:extLst>
              <a:ext uri="{FF2B5EF4-FFF2-40B4-BE49-F238E27FC236}">
                <a16:creationId xmlns:a16="http://schemas.microsoft.com/office/drawing/2014/main" id="{6F259905-475F-402D-B8D9-4B9B48F32594}"/>
              </a:ext>
            </a:extLst>
          </p:cNvPr>
          <p:cNvSpPr/>
          <p:nvPr/>
        </p:nvSpPr>
        <p:spPr>
          <a:xfrm>
            <a:off x="9547535" y="4634142"/>
            <a:ext cx="2047851" cy="634310"/>
          </a:xfrm>
          <a:prstGeom prst="rect">
            <a:avLst/>
          </a:prstGeom>
          <a:no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09" name="図 108" descr="アイコン&#10;&#10;自動的に生成された説明">
            <a:extLst>
              <a:ext uri="{FF2B5EF4-FFF2-40B4-BE49-F238E27FC236}">
                <a16:creationId xmlns:a16="http://schemas.microsoft.com/office/drawing/2014/main" id="{F16440BB-B67B-4B48-B8A5-572257B8A0B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656993" y="4744741"/>
            <a:ext cx="382206" cy="382206"/>
          </a:xfrm>
          <a:prstGeom prst="rect">
            <a:avLst/>
          </a:prstGeom>
        </p:spPr>
      </p:pic>
      <p:sp>
        <p:nvSpPr>
          <p:cNvPr id="98" name="正方形/長方形 97">
            <a:extLst>
              <a:ext uri="{FF2B5EF4-FFF2-40B4-BE49-F238E27FC236}">
                <a16:creationId xmlns:a16="http://schemas.microsoft.com/office/drawing/2014/main" id="{CBBEB634-69F5-4AE3-9427-6B020A0173EE}"/>
              </a:ext>
            </a:extLst>
          </p:cNvPr>
          <p:cNvSpPr/>
          <p:nvPr/>
        </p:nvSpPr>
        <p:spPr>
          <a:xfrm>
            <a:off x="4867575" y="4629097"/>
            <a:ext cx="2047851" cy="634310"/>
          </a:xfrm>
          <a:prstGeom prst="rect">
            <a:avLst/>
          </a:prstGeom>
          <a:no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04" name="正方形/長方形 103">
            <a:extLst>
              <a:ext uri="{FF2B5EF4-FFF2-40B4-BE49-F238E27FC236}">
                <a16:creationId xmlns:a16="http://schemas.microsoft.com/office/drawing/2014/main" id="{0F3B741A-4979-45A0-A108-30036DE774CF}"/>
              </a:ext>
            </a:extLst>
          </p:cNvPr>
          <p:cNvSpPr/>
          <p:nvPr/>
        </p:nvSpPr>
        <p:spPr>
          <a:xfrm>
            <a:off x="586402" y="4627021"/>
            <a:ext cx="3983484" cy="634310"/>
          </a:xfrm>
          <a:prstGeom prst="rect">
            <a:avLst/>
          </a:prstGeom>
          <a:no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3" name="テキスト ボックス 112">
            <a:extLst>
              <a:ext uri="{FF2B5EF4-FFF2-40B4-BE49-F238E27FC236}">
                <a16:creationId xmlns:a16="http://schemas.microsoft.com/office/drawing/2014/main" id="{3DAA5C55-79B7-4D94-8454-87B3A03C2EF6}"/>
              </a:ext>
            </a:extLst>
          </p:cNvPr>
          <p:cNvSpPr txBox="1"/>
          <p:nvPr/>
        </p:nvSpPr>
        <p:spPr>
          <a:xfrm>
            <a:off x="1315248" y="4801374"/>
            <a:ext cx="2646878" cy="338554"/>
          </a:xfrm>
          <a:prstGeom prst="rect">
            <a:avLst/>
          </a:prstGeom>
          <a:noFill/>
        </p:spPr>
        <p:txBody>
          <a:bodyPr wrap="none" rtlCol="0">
            <a:spAutoFit/>
          </a:bodyPr>
          <a:lstStyle/>
          <a:p>
            <a:pPr algn="ct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従来型ウイルス対策ソフト</a:t>
            </a:r>
          </a:p>
        </p:txBody>
      </p:sp>
      <p:sp>
        <p:nvSpPr>
          <p:cNvPr id="115" name="テキスト ボックス 114">
            <a:extLst>
              <a:ext uri="{FF2B5EF4-FFF2-40B4-BE49-F238E27FC236}">
                <a16:creationId xmlns:a16="http://schemas.microsoft.com/office/drawing/2014/main" id="{E563EE0E-FB31-4EF7-8CFF-9B72CD98E5D2}"/>
              </a:ext>
            </a:extLst>
          </p:cNvPr>
          <p:cNvSpPr txBox="1"/>
          <p:nvPr/>
        </p:nvSpPr>
        <p:spPr>
          <a:xfrm>
            <a:off x="5383389" y="4797393"/>
            <a:ext cx="1045479" cy="338554"/>
          </a:xfrm>
          <a:prstGeom prst="rect">
            <a:avLst/>
          </a:prstGeom>
          <a:noFill/>
        </p:spPr>
        <p:txBody>
          <a:bodyPr wrap="none" rtlCol="0">
            <a:spAutoFit/>
          </a:bodyPr>
          <a:lstStyle/>
          <a:p>
            <a:pPr algn="ctr"/>
            <a:r>
              <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EDR</a:t>
            </a: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製品</a:t>
            </a:r>
          </a:p>
        </p:txBody>
      </p:sp>
      <p:pic>
        <p:nvPicPr>
          <p:cNvPr id="103" name="グラフィックス 102" descr="オフィス ワーカー (男性) 単色塗りつぶし">
            <a:extLst>
              <a:ext uri="{FF2B5EF4-FFF2-40B4-BE49-F238E27FC236}">
                <a16:creationId xmlns:a16="http://schemas.microsoft.com/office/drawing/2014/main" id="{97E7FFC3-BFCC-450D-A6F1-0E7FD7E00E1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8475" y="5740292"/>
            <a:ext cx="469232" cy="469232"/>
          </a:xfrm>
          <a:prstGeom prst="rect">
            <a:avLst/>
          </a:prstGeom>
        </p:spPr>
      </p:pic>
      <p:sp>
        <p:nvSpPr>
          <p:cNvPr id="105" name="テキスト ボックス 104">
            <a:extLst>
              <a:ext uri="{FF2B5EF4-FFF2-40B4-BE49-F238E27FC236}">
                <a16:creationId xmlns:a16="http://schemas.microsoft.com/office/drawing/2014/main" id="{EC9D076A-CEB9-4578-B2A0-3FE95D9B1CB7}"/>
              </a:ext>
            </a:extLst>
          </p:cNvPr>
          <p:cNvSpPr txBox="1"/>
          <p:nvPr/>
        </p:nvSpPr>
        <p:spPr>
          <a:xfrm>
            <a:off x="1362018" y="5768573"/>
            <a:ext cx="3108544" cy="500137"/>
          </a:xfrm>
          <a:prstGeom prst="rect">
            <a:avLst/>
          </a:prstGeom>
          <a:noFill/>
        </p:spPr>
        <p:txBody>
          <a:bodyPr wrap="none" rtlCol="0">
            <a:spAutoFit/>
          </a:bodyPr>
          <a:lstStyle/>
          <a:p>
            <a:pPr algn="ct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対応リソース</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50" b="1">
                <a:solidFill>
                  <a:schemeClr val="tx1">
                    <a:lumMod val="75000"/>
                    <a:lumOff val="25000"/>
                  </a:schemeClr>
                </a:solidFill>
                <a:latin typeface="メイリオ" panose="020B0604030504040204" pitchFamily="50" charset="-128"/>
                <a:ea typeface="メイリオ" panose="020B0604030504040204" pitchFamily="50" charset="-128"/>
              </a:rPr>
              <a:t>PC </a:t>
            </a:r>
            <a:r>
              <a:rPr kumimoji="1"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のシグネチャ更新やフルスキャンの実施）</a:t>
            </a:r>
            <a:endPar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5" name="正方形/長方形 124">
            <a:extLst>
              <a:ext uri="{FF2B5EF4-FFF2-40B4-BE49-F238E27FC236}">
                <a16:creationId xmlns:a16="http://schemas.microsoft.com/office/drawing/2014/main" id="{94CFB8CC-6A82-4FEB-8E03-A569CE868665}"/>
              </a:ext>
            </a:extLst>
          </p:cNvPr>
          <p:cNvSpPr/>
          <p:nvPr/>
        </p:nvSpPr>
        <p:spPr>
          <a:xfrm>
            <a:off x="586402" y="5673206"/>
            <a:ext cx="3983483" cy="634310"/>
          </a:xfrm>
          <a:prstGeom prst="rect">
            <a:avLst/>
          </a:prstGeom>
          <a:no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cxnSp>
        <p:nvCxnSpPr>
          <p:cNvPr id="83" name="直線コネクタ 82">
            <a:extLst>
              <a:ext uri="{FF2B5EF4-FFF2-40B4-BE49-F238E27FC236}">
                <a16:creationId xmlns:a16="http://schemas.microsoft.com/office/drawing/2014/main" id="{CFC89010-EB6B-490A-B490-E2F424F5FDA6}"/>
              </a:ext>
            </a:extLst>
          </p:cNvPr>
          <p:cNvCxnSpPr>
            <a:cxnSpLocks/>
            <a:stCxn id="104" idx="2"/>
            <a:endCxn id="125" idx="0"/>
          </p:cNvCxnSpPr>
          <p:nvPr/>
        </p:nvCxnSpPr>
        <p:spPr>
          <a:xfrm>
            <a:off x="2578144" y="5261331"/>
            <a:ext cx="0" cy="411875"/>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9D1443E8-3635-450E-A01E-02D69D0E8974}"/>
              </a:ext>
            </a:extLst>
          </p:cNvPr>
          <p:cNvCxnSpPr>
            <a:cxnSpLocks/>
            <a:stCxn id="95" idx="2"/>
            <a:endCxn id="96" idx="0"/>
          </p:cNvCxnSpPr>
          <p:nvPr/>
        </p:nvCxnSpPr>
        <p:spPr>
          <a:xfrm>
            <a:off x="8237041" y="5263407"/>
            <a:ext cx="5696" cy="398256"/>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7152B6E5-7243-4184-B40E-AF47D04DA247}"/>
              </a:ext>
            </a:extLst>
          </p:cNvPr>
          <p:cNvCxnSpPr>
            <a:cxnSpLocks/>
            <a:stCxn id="98" idx="2"/>
          </p:cNvCxnSpPr>
          <p:nvPr/>
        </p:nvCxnSpPr>
        <p:spPr>
          <a:xfrm flipH="1">
            <a:off x="5888719" y="5263407"/>
            <a:ext cx="2782" cy="715411"/>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2D681F8D-730C-4893-B4A6-1ED40B6E7FD8}"/>
              </a:ext>
            </a:extLst>
          </p:cNvPr>
          <p:cNvCxnSpPr>
            <a:cxnSpLocks/>
            <a:stCxn id="96" idx="1"/>
          </p:cNvCxnSpPr>
          <p:nvPr/>
        </p:nvCxnSpPr>
        <p:spPr>
          <a:xfrm flipH="1">
            <a:off x="5899728" y="5978818"/>
            <a:ext cx="1319083" cy="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7597546E-745A-4079-B73F-65D5832746F3}"/>
              </a:ext>
            </a:extLst>
          </p:cNvPr>
          <p:cNvCxnSpPr>
            <a:cxnSpLocks/>
            <a:stCxn id="108" idx="2"/>
            <a:endCxn id="102" idx="0"/>
          </p:cNvCxnSpPr>
          <p:nvPr/>
        </p:nvCxnSpPr>
        <p:spPr>
          <a:xfrm flipH="1">
            <a:off x="10571458" y="5268452"/>
            <a:ext cx="3" cy="40593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120" name="図 119">
            <a:extLst>
              <a:ext uri="{FF2B5EF4-FFF2-40B4-BE49-F238E27FC236}">
                <a16:creationId xmlns:a16="http://schemas.microsoft.com/office/drawing/2014/main" id="{4EFAAEFF-40BD-49AE-86DB-9CB5F572B4B3}"/>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46753" y="2169031"/>
            <a:ext cx="605773" cy="633169"/>
          </a:xfrm>
          <a:prstGeom prst="rect">
            <a:avLst/>
          </a:prstGeom>
        </p:spPr>
      </p:pic>
      <p:pic>
        <p:nvPicPr>
          <p:cNvPr id="121" name="図 120">
            <a:extLst>
              <a:ext uri="{FF2B5EF4-FFF2-40B4-BE49-F238E27FC236}">
                <a16:creationId xmlns:a16="http://schemas.microsoft.com/office/drawing/2014/main" id="{951D61F1-F406-4895-BC27-C5029929E176}"/>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64940" y="2148269"/>
            <a:ext cx="605773" cy="633169"/>
          </a:xfrm>
          <a:prstGeom prst="rect">
            <a:avLst/>
          </a:prstGeom>
        </p:spPr>
      </p:pic>
      <p:grpSp>
        <p:nvGrpSpPr>
          <p:cNvPr id="19" name="グループ化 18">
            <a:extLst>
              <a:ext uri="{FF2B5EF4-FFF2-40B4-BE49-F238E27FC236}">
                <a16:creationId xmlns:a16="http://schemas.microsoft.com/office/drawing/2014/main" id="{D12F2D41-2638-4ECA-B535-BEC07844ED97}"/>
              </a:ext>
            </a:extLst>
          </p:cNvPr>
          <p:cNvGrpSpPr/>
          <p:nvPr/>
        </p:nvGrpSpPr>
        <p:grpSpPr>
          <a:xfrm>
            <a:off x="8471835" y="2613821"/>
            <a:ext cx="152400" cy="407126"/>
            <a:chOff x="-1187777" y="1904214"/>
            <a:chExt cx="304800" cy="1074246"/>
          </a:xfrm>
        </p:grpSpPr>
        <p:cxnSp>
          <p:nvCxnSpPr>
            <p:cNvPr id="18" name="直線コネクタ 17">
              <a:extLst>
                <a:ext uri="{FF2B5EF4-FFF2-40B4-BE49-F238E27FC236}">
                  <a16:creationId xmlns:a16="http://schemas.microsoft.com/office/drawing/2014/main" id="{9EB5AC05-95B8-40C6-8160-EAEFBCB4C3B0}"/>
                </a:ext>
              </a:extLst>
            </p:cNvPr>
            <p:cNvCxnSpPr/>
            <p:nvPr/>
          </p:nvCxnSpPr>
          <p:spPr>
            <a:xfrm>
              <a:off x="-1187777" y="1904214"/>
              <a:ext cx="0" cy="76944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11F61CA7-D47D-4AE5-A120-C4B5CE7C380B}"/>
                </a:ext>
              </a:extLst>
            </p:cNvPr>
            <p:cNvCxnSpPr/>
            <p:nvPr/>
          </p:nvCxnSpPr>
          <p:spPr>
            <a:xfrm>
              <a:off x="-1035377" y="2056614"/>
              <a:ext cx="0" cy="76944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7C941CD3-2F66-40E3-B0C4-FF2A2B3E48D7}"/>
                </a:ext>
              </a:extLst>
            </p:cNvPr>
            <p:cNvCxnSpPr/>
            <p:nvPr/>
          </p:nvCxnSpPr>
          <p:spPr>
            <a:xfrm>
              <a:off x="-882977" y="2209014"/>
              <a:ext cx="0" cy="76944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129" name="図 128">
            <a:extLst>
              <a:ext uri="{FF2B5EF4-FFF2-40B4-BE49-F238E27FC236}">
                <a16:creationId xmlns:a16="http://schemas.microsoft.com/office/drawing/2014/main" id="{7F76B862-264F-4AD7-93BD-11E95BC2D3FC}"/>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24235" y="2118029"/>
            <a:ext cx="605773" cy="633169"/>
          </a:xfrm>
          <a:prstGeom prst="rect">
            <a:avLst/>
          </a:prstGeom>
        </p:spPr>
      </p:pic>
      <p:pic>
        <p:nvPicPr>
          <p:cNvPr id="130" name="図 129">
            <a:extLst>
              <a:ext uri="{FF2B5EF4-FFF2-40B4-BE49-F238E27FC236}">
                <a16:creationId xmlns:a16="http://schemas.microsoft.com/office/drawing/2014/main" id="{45C56EE6-A09D-4CE9-B953-69A713FD93D4}"/>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00327" y="2112389"/>
            <a:ext cx="605773" cy="633169"/>
          </a:xfrm>
          <a:prstGeom prst="rect">
            <a:avLst/>
          </a:prstGeom>
        </p:spPr>
      </p:pic>
      <p:sp>
        <p:nvSpPr>
          <p:cNvPr id="20" name="&quot;禁止&quot;マーク 19">
            <a:extLst>
              <a:ext uri="{FF2B5EF4-FFF2-40B4-BE49-F238E27FC236}">
                <a16:creationId xmlns:a16="http://schemas.microsoft.com/office/drawing/2014/main" id="{8A5FB7E3-17AC-46FE-BD35-AE2A219B829E}"/>
              </a:ext>
            </a:extLst>
          </p:cNvPr>
          <p:cNvSpPr/>
          <p:nvPr/>
        </p:nvSpPr>
        <p:spPr>
          <a:xfrm>
            <a:off x="11452039" y="1966807"/>
            <a:ext cx="391791" cy="405353"/>
          </a:xfrm>
          <a:prstGeom prst="noSmoking">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3" name="グループ化 22">
            <a:extLst>
              <a:ext uri="{FF2B5EF4-FFF2-40B4-BE49-F238E27FC236}">
                <a16:creationId xmlns:a16="http://schemas.microsoft.com/office/drawing/2014/main" id="{D46292A8-8FF4-4078-B00F-6E20A2CFCC12}"/>
              </a:ext>
            </a:extLst>
          </p:cNvPr>
          <p:cNvGrpSpPr/>
          <p:nvPr/>
        </p:nvGrpSpPr>
        <p:grpSpPr>
          <a:xfrm>
            <a:off x="6346277" y="4283159"/>
            <a:ext cx="629589" cy="563190"/>
            <a:chOff x="-1472467" y="2017853"/>
            <a:chExt cx="807091" cy="828778"/>
          </a:xfrm>
          <a:solidFill>
            <a:srgbClr val="FFFF66"/>
          </a:solidFill>
        </p:grpSpPr>
        <p:sp>
          <p:nvSpPr>
            <p:cNvPr id="132" name="楕円 131">
              <a:extLst>
                <a:ext uri="{FF2B5EF4-FFF2-40B4-BE49-F238E27FC236}">
                  <a16:creationId xmlns:a16="http://schemas.microsoft.com/office/drawing/2014/main" id="{39DB88ED-18E1-4BD5-B324-F4B31A8CAE04}"/>
                </a:ext>
              </a:extLst>
            </p:cNvPr>
            <p:cNvSpPr/>
            <p:nvPr/>
          </p:nvSpPr>
          <p:spPr>
            <a:xfrm>
              <a:off x="-1472467" y="2017853"/>
              <a:ext cx="807091" cy="828778"/>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22" name="図 21" descr="アイコン&#10;&#10;自動的に生成された説明">
              <a:extLst>
                <a:ext uri="{FF2B5EF4-FFF2-40B4-BE49-F238E27FC236}">
                  <a16:creationId xmlns:a16="http://schemas.microsoft.com/office/drawing/2014/main" id="{BF4DC833-D4C5-421E-AF09-51BF8AF4FA5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350209" y="2136883"/>
              <a:ext cx="547541" cy="547540"/>
            </a:xfrm>
            <a:prstGeom prst="rect">
              <a:avLst/>
            </a:prstGeom>
            <a:grpFill/>
          </p:spPr>
        </p:pic>
      </p:grpSp>
      <p:grpSp>
        <p:nvGrpSpPr>
          <p:cNvPr id="135" name="グループ化 134">
            <a:extLst>
              <a:ext uri="{FF2B5EF4-FFF2-40B4-BE49-F238E27FC236}">
                <a16:creationId xmlns:a16="http://schemas.microsoft.com/office/drawing/2014/main" id="{2FBEDF54-97A0-4E57-B3EC-07346B114D34}"/>
              </a:ext>
            </a:extLst>
          </p:cNvPr>
          <p:cNvGrpSpPr/>
          <p:nvPr/>
        </p:nvGrpSpPr>
        <p:grpSpPr>
          <a:xfrm>
            <a:off x="8684128" y="4248990"/>
            <a:ext cx="629589" cy="563190"/>
            <a:chOff x="-1472467" y="2017853"/>
            <a:chExt cx="807091" cy="828778"/>
          </a:xfrm>
          <a:solidFill>
            <a:srgbClr val="FFFF66"/>
          </a:solidFill>
        </p:grpSpPr>
        <p:sp>
          <p:nvSpPr>
            <p:cNvPr id="136" name="楕円 135">
              <a:extLst>
                <a:ext uri="{FF2B5EF4-FFF2-40B4-BE49-F238E27FC236}">
                  <a16:creationId xmlns:a16="http://schemas.microsoft.com/office/drawing/2014/main" id="{5FF6F44D-20E0-47CB-BF33-501F09F5FE02}"/>
                </a:ext>
              </a:extLst>
            </p:cNvPr>
            <p:cNvSpPr/>
            <p:nvPr/>
          </p:nvSpPr>
          <p:spPr>
            <a:xfrm>
              <a:off x="-1472467" y="2017853"/>
              <a:ext cx="807091" cy="828778"/>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37" name="図 136" descr="アイコン&#10;&#10;自動的に生成された説明">
              <a:extLst>
                <a:ext uri="{FF2B5EF4-FFF2-40B4-BE49-F238E27FC236}">
                  <a16:creationId xmlns:a16="http://schemas.microsoft.com/office/drawing/2014/main" id="{4A410C6A-730B-4757-9014-C86A16E82FD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350209" y="2136883"/>
              <a:ext cx="547541" cy="547540"/>
            </a:xfrm>
            <a:prstGeom prst="rect">
              <a:avLst/>
            </a:prstGeom>
            <a:grpFill/>
          </p:spPr>
        </p:pic>
      </p:grpSp>
      <p:grpSp>
        <p:nvGrpSpPr>
          <p:cNvPr id="138" name="グループ化 137">
            <a:extLst>
              <a:ext uri="{FF2B5EF4-FFF2-40B4-BE49-F238E27FC236}">
                <a16:creationId xmlns:a16="http://schemas.microsoft.com/office/drawing/2014/main" id="{36FCA8BD-E2A3-494F-967C-7C9DC39F3189}"/>
              </a:ext>
            </a:extLst>
          </p:cNvPr>
          <p:cNvGrpSpPr/>
          <p:nvPr/>
        </p:nvGrpSpPr>
        <p:grpSpPr>
          <a:xfrm>
            <a:off x="11090136" y="4283271"/>
            <a:ext cx="629589" cy="563190"/>
            <a:chOff x="-1472467" y="2017853"/>
            <a:chExt cx="807091" cy="828778"/>
          </a:xfrm>
          <a:solidFill>
            <a:srgbClr val="FFFF66"/>
          </a:solidFill>
        </p:grpSpPr>
        <p:sp>
          <p:nvSpPr>
            <p:cNvPr id="139" name="楕円 138">
              <a:extLst>
                <a:ext uri="{FF2B5EF4-FFF2-40B4-BE49-F238E27FC236}">
                  <a16:creationId xmlns:a16="http://schemas.microsoft.com/office/drawing/2014/main" id="{1F5891F6-2E0E-487A-BE77-7F49235220A3}"/>
                </a:ext>
              </a:extLst>
            </p:cNvPr>
            <p:cNvSpPr/>
            <p:nvPr/>
          </p:nvSpPr>
          <p:spPr>
            <a:xfrm>
              <a:off x="-1472467" y="2017853"/>
              <a:ext cx="807091" cy="828778"/>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40" name="図 139" descr="アイコン&#10;&#10;自動的に生成された説明">
              <a:extLst>
                <a:ext uri="{FF2B5EF4-FFF2-40B4-BE49-F238E27FC236}">
                  <a16:creationId xmlns:a16="http://schemas.microsoft.com/office/drawing/2014/main" id="{D5A2CCB5-CAAC-4664-A573-8B876D3F59A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350209" y="2136883"/>
              <a:ext cx="547541" cy="547540"/>
            </a:xfrm>
            <a:prstGeom prst="rect">
              <a:avLst/>
            </a:prstGeom>
            <a:grpFill/>
          </p:spPr>
        </p:pic>
      </p:grpSp>
      <p:sp>
        <p:nvSpPr>
          <p:cNvPr id="24" name="テキスト ボックス 23">
            <a:extLst>
              <a:ext uri="{FF2B5EF4-FFF2-40B4-BE49-F238E27FC236}">
                <a16:creationId xmlns:a16="http://schemas.microsoft.com/office/drawing/2014/main" id="{2BEB37A8-C99F-4A6E-9927-B578036E5448}"/>
              </a:ext>
            </a:extLst>
          </p:cNvPr>
          <p:cNvSpPr txBox="1"/>
          <p:nvPr/>
        </p:nvSpPr>
        <p:spPr>
          <a:xfrm>
            <a:off x="4149640" y="2017853"/>
            <a:ext cx="865420" cy="253916"/>
          </a:xfrm>
          <a:prstGeom prst="rect">
            <a:avLst/>
          </a:prstGeom>
          <a:noFill/>
        </p:spPr>
        <p:txBody>
          <a:bodyPr wrap="square" rtlCol="0">
            <a:spAutoFit/>
          </a:bodyPr>
          <a:lstStyle/>
          <a:p>
            <a:r>
              <a:rPr kumimoji="1" lang="ja-JP" altLang="en-US" sz="1050">
                <a:latin typeface="メイリオ" panose="020B0604030504040204" pitchFamily="50" charset="-128"/>
                <a:ea typeface="メイリオ" panose="020B0604030504040204" pitchFamily="50" charset="-128"/>
              </a:rPr>
              <a:t>すり抜け</a:t>
            </a:r>
            <a:r>
              <a:rPr kumimoji="1" lang="en-US" altLang="ja-JP" sz="1050">
                <a:latin typeface="メイリオ" panose="020B0604030504040204" pitchFamily="50" charset="-128"/>
                <a:ea typeface="メイリオ" panose="020B0604030504040204" pitchFamily="50" charset="-128"/>
              </a:rPr>
              <a:t>…</a:t>
            </a:r>
            <a:endParaRPr kumimoji="1" lang="ja-JP" altLang="en-US" sz="1050">
              <a:latin typeface="メイリオ" panose="020B0604030504040204" pitchFamily="50" charset="-128"/>
              <a:ea typeface="メイリオ" panose="020B0604030504040204" pitchFamily="50" charset="-128"/>
            </a:endParaRPr>
          </a:p>
        </p:txBody>
      </p:sp>
      <p:sp>
        <p:nvSpPr>
          <p:cNvPr id="141" name="テキスト ボックス 140">
            <a:extLst>
              <a:ext uri="{FF2B5EF4-FFF2-40B4-BE49-F238E27FC236}">
                <a16:creationId xmlns:a16="http://schemas.microsoft.com/office/drawing/2014/main" id="{4324255C-27F4-4475-8027-880ADD881493}"/>
              </a:ext>
            </a:extLst>
          </p:cNvPr>
          <p:cNvSpPr txBox="1"/>
          <p:nvPr/>
        </p:nvSpPr>
        <p:spPr>
          <a:xfrm>
            <a:off x="6687020" y="2019422"/>
            <a:ext cx="865420" cy="253916"/>
          </a:xfrm>
          <a:prstGeom prst="rect">
            <a:avLst/>
          </a:prstGeom>
          <a:noFill/>
        </p:spPr>
        <p:txBody>
          <a:bodyPr wrap="square" rtlCol="0">
            <a:spAutoFit/>
          </a:bodyPr>
          <a:lstStyle/>
          <a:p>
            <a:r>
              <a:rPr kumimoji="1" lang="ja-JP" altLang="en-US" sz="1050">
                <a:latin typeface="メイリオ" panose="020B0604030504040204" pitchFamily="50" charset="-128"/>
                <a:ea typeface="メイリオ" panose="020B0604030504040204" pitchFamily="50" charset="-128"/>
              </a:rPr>
              <a:t>活動中</a:t>
            </a:r>
            <a:r>
              <a:rPr kumimoji="1" lang="en-US" altLang="ja-JP" sz="1050">
                <a:latin typeface="メイリオ" panose="020B0604030504040204" pitchFamily="50" charset="-128"/>
                <a:ea typeface="メイリオ" panose="020B0604030504040204" pitchFamily="50" charset="-128"/>
              </a:rPr>
              <a:t>…</a:t>
            </a:r>
            <a:endParaRPr kumimoji="1" lang="ja-JP" altLang="en-US" sz="1050">
              <a:latin typeface="メイリオ" panose="020B0604030504040204" pitchFamily="50" charset="-128"/>
              <a:ea typeface="メイリオ" panose="020B0604030504040204" pitchFamily="50" charset="-128"/>
            </a:endParaRPr>
          </a:p>
        </p:txBody>
      </p:sp>
      <p:sp>
        <p:nvSpPr>
          <p:cNvPr id="142" name="テキスト ボックス 141">
            <a:extLst>
              <a:ext uri="{FF2B5EF4-FFF2-40B4-BE49-F238E27FC236}">
                <a16:creationId xmlns:a16="http://schemas.microsoft.com/office/drawing/2014/main" id="{A076F12F-9435-45B2-A6C6-40B94B7BF1C0}"/>
              </a:ext>
            </a:extLst>
          </p:cNvPr>
          <p:cNvSpPr txBox="1"/>
          <p:nvPr/>
        </p:nvSpPr>
        <p:spPr>
          <a:xfrm>
            <a:off x="9115425" y="2023219"/>
            <a:ext cx="865420" cy="253916"/>
          </a:xfrm>
          <a:prstGeom prst="rect">
            <a:avLst/>
          </a:prstGeom>
          <a:noFill/>
        </p:spPr>
        <p:txBody>
          <a:bodyPr wrap="square" rtlCol="0">
            <a:spAutoFit/>
          </a:bodyPr>
          <a:lstStyle/>
          <a:p>
            <a:r>
              <a:rPr kumimoji="1" lang="ja-JP" altLang="en-US" sz="1050">
                <a:latin typeface="メイリオ" panose="020B0604030504040204" pitchFamily="50" charset="-128"/>
                <a:ea typeface="メイリオ" panose="020B0604030504040204" pitchFamily="50" charset="-128"/>
              </a:rPr>
              <a:t>対応中</a:t>
            </a:r>
            <a:r>
              <a:rPr kumimoji="1" lang="en-US" altLang="ja-JP" sz="1050">
                <a:latin typeface="メイリオ" panose="020B0604030504040204" pitchFamily="50" charset="-128"/>
                <a:ea typeface="メイリオ" panose="020B0604030504040204" pitchFamily="50" charset="-128"/>
              </a:rPr>
              <a:t>…</a:t>
            </a:r>
            <a:endParaRPr kumimoji="1" lang="ja-JP" altLang="en-US" sz="1050">
              <a:latin typeface="メイリオ" panose="020B0604030504040204" pitchFamily="50" charset="-128"/>
              <a:ea typeface="メイリオ" panose="020B0604030504040204" pitchFamily="50" charset="-128"/>
            </a:endParaRPr>
          </a:p>
        </p:txBody>
      </p:sp>
      <p:grpSp>
        <p:nvGrpSpPr>
          <p:cNvPr id="148" name="グループ化 147">
            <a:extLst>
              <a:ext uri="{FF2B5EF4-FFF2-40B4-BE49-F238E27FC236}">
                <a16:creationId xmlns:a16="http://schemas.microsoft.com/office/drawing/2014/main" id="{26C2394B-D3C8-4DDA-9863-D29278BA3B00}"/>
              </a:ext>
            </a:extLst>
          </p:cNvPr>
          <p:cNvGrpSpPr/>
          <p:nvPr/>
        </p:nvGrpSpPr>
        <p:grpSpPr>
          <a:xfrm>
            <a:off x="8922537" y="5330577"/>
            <a:ext cx="552478" cy="543280"/>
            <a:chOff x="5338875" y="4925564"/>
            <a:chExt cx="612000" cy="612000"/>
          </a:xfrm>
          <a:solidFill>
            <a:srgbClr val="FFFF66"/>
          </a:solidFill>
        </p:grpSpPr>
        <p:sp>
          <p:nvSpPr>
            <p:cNvPr id="149" name="楕円 148">
              <a:extLst>
                <a:ext uri="{FF2B5EF4-FFF2-40B4-BE49-F238E27FC236}">
                  <a16:creationId xmlns:a16="http://schemas.microsoft.com/office/drawing/2014/main" id="{8FAFE92A-5421-47AB-8845-FAF89AF271C6}"/>
                </a:ext>
              </a:extLst>
            </p:cNvPr>
            <p:cNvSpPr/>
            <p:nvPr/>
          </p:nvSpPr>
          <p:spPr>
            <a:xfrm>
              <a:off x="5338875" y="4925564"/>
              <a:ext cx="612000" cy="612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50" name="グラフィックス 149" descr="時計 枠線">
              <a:extLst>
                <a:ext uri="{FF2B5EF4-FFF2-40B4-BE49-F238E27FC236}">
                  <a16:creationId xmlns:a16="http://schemas.microsoft.com/office/drawing/2014/main" id="{BF9668FE-618B-4E67-9AE9-E7FEFE5E4C1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31802" y="5027010"/>
              <a:ext cx="422134" cy="422135"/>
            </a:xfrm>
            <a:prstGeom prst="rect">
              <a:avLst/>
            </a:prstGeom>
          </p:spPr>
        </p:pic>
      </p:grpSp>
      <p:grpSp>
        <p:nvGrpSpPr>
          <p:cNvPr id="151" name="グループ化 150">
            <a:extLst>
              <a:ext uri="{FF2B5EF4-FFF2-40B4-BE49-F238E27FC236}">
                <a16:creationId xmlns:a16="http://schemas.microsoft.com/office/drawing/2014/main" id="{C6C5966E-71CA-4A43-AD12-46AFEFD72E63}"/>
              </a:ext>
            </a:extLst>
          </p:cNvPr>
          <p:cNvGrpSpPr/>
          <p:nvPr/>
        </p:nvGrpSpPr>
        <p:grpSpPr>
          <a:xfrm>
            <a:off x="11120552" y="5332147"/>
            <a:ext cx="552478" cy="543280"/>
            <a:chOff x="5338875" y="4925564"/>
            <a:chExt cx="612000" cy="612000"/>
          </a:xfrm>
          <a:solidFill>
            <a:srgbClr val="FFFF66"/>
          </a:solidFill>
        </p:grpSpPr>
        <p:sp>
          <p:nvSpPr>
            <p:cNvPr id="152" name="楕円 151">
              <a:extLst>
                <a:ext uri="{FF2B5EF4-FFF2-40B4-BE49-F238E27FC236}">
                  <a16:creationId xmlns:a16="http://schemas.microsoft.com/office/drawing/2014/main" id="{3450E336-F0D2-4C84-91AB-5BD580F47060}"/>
                </a:ext>
              </a:extLst>
            </p:cNvPr>
            <p:cNvSpPr/>
            <p:nvPr/>
          </p:nvSpPr>
          <p:spPr>
            <a:xfrm>
              <a:off x="5338875" y="4925564"/>
              <a:ext cx="612000" cy="612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53" name="グラフィックス 152" descr="時計 枠線">
              <a:extLst>
                <a:ext uri="{FF2B5EF4-FFF2-40B4-BE49-F238E27FC236}">
                  <a16:creationId xmlns:a16="http://schemas.microsoft.com/office/drawing/2014/main" id="{E19D2B5E-8BB6-4B53-86DD-948E2728CED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31802" y="5027010"/>
              <a:ext cx="422134" cy="422135"/>
            </a:xfrm>
            <a:prstGeom prst="rect">
              <a:avLst/>
            </a:prstGeom>
          </p:spPr>
        </p:pic>
      </p:grpSp>
      <p:pic>
        <p:nvPicPr>
          <p:cNvPr id="55" name="図 54" descr="ロゴ, アイコン&#10;&#10;自動的に生成された説明">
            <a:extLst>
              <a:ext uri="{FF2B5EF4-FFF2-40B4-BE49-F238E27FC236}">
                <a16:creationId xmlns:a16="http://schemas.microsoft.com/office/drawing/2014/main" id="{9F55B0C5-00BA-4F64-AE01-1E6826E3D16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66756" y="4743265"/>
            <a:ext cx="385188" cy="385188"/>
          </a:xfrm>
          <a:prstGeom prst="rect">
            <a:avLst/>
          </a:prstGeom>
        </p:spPr>
      </p:pic>
      <p:pic>
        <p:nvPicPr>
          <p:cNvPr id="154" name="図 153" descr="ロゴ, アイコン&#10;&#10;自動的に生成された説明">
            <a:extLst>
              <a:ext uri="{FF2B5EF4-FFF2-40B4-BE49-F238E27FC236}">
                <a16:creationId xmlns:a16="http://schemas.microsoft.com/office/drawing/2014/main" id="{A60C37B1-80C6-4819-B920-A88D059B56E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026482" y="4745549"/>
            <a:ext cx="385188" cy="385188"/>
          </a:xfrm>
          <a:prstGeom prst="rect">
            <a:avLst/>
          </a:prstGeom>
        </p:spPr>
      </p:pic>
      <p:pic>
        <p:nvPicPr>
          <p:cNvPr id="17" name="図 16">
            <a:extLst>
              <a:ext uri="{FF2B5EF4-FFF2-40B4-BE49-F238E27FC236}">
                <a16:creationId xmlns:a16="http://schemas.microsoft.com/office/drawing/2014/main" id="{A930AAE4-9E8B-4553-8172-4D35E7F501C9}"/>
              </a:ext>
            </a:extLst>
          </p:cNvPr>
          <p:cNvPicPr>
            <a:picLocks noChangeAspect="1"/>
          </p:cNvPicPr>
          <p:nvPr/>
        </p:nvPicPr>
        <p:blipFill>
          <a:blip r:embed="rId16" cstate="screen">
            <a:extLst>
              <a:ext uri="{BEBA8EAE-BF5A-486C-A8C5-ECC9F3942E4B}">
                <a14:imgProps xmlns:a14="http://schemas.microsoft.com/office/drawing/2010/main">
                  <a14:imgLayer r:embed="rId17">
                    <a14:imgEffect>
                      <a14:backgroundRemoval t="10000" b="90000" l="10000" r="90000">
                        <a14:foregroundMark x1="68293" y1="39655" x2="68293" y2="39655"/>
                        <a14:foregroundMark x1="43902" y1="29310" x2="43902" y2="29310"/>
                      </a14:backgroundRemoval>
                    </a14:imgEffect>
                  </a14:imgLayer>
                </a14:imgProps>
              </a:ext>
              <a:ext uri="{28A0092B-C50C-407E-A947-70E740481C1C}">
                <a14:useLocalDpi xmlns:a14="http://schemas.microsoft.com/office/drawing/2010/main"/>
              </a:ext>
            </a:extLst>
          </a:blip>
          <a:stretch>
            <a:fillRect/>
          </a:stretch>
        </p:blipFill>
        <p:spPr>
          <a:xfrm>
            <a:off x="1127448" y="5787701"/>
            <a:ext cx="165122" cy="233587"/>
          </a:xfrm>
          <a:prstGeom prst="rect">
            <a:avLst/>
          </a:prstGeom>
        </p:spPr>
      </p:pic>
      <p:pic>
        <p:nvPicPr>
          <p:cNvPr id="127" name="図 126">
            <a:extLst>
              <a:ext uri="{FF2B5EF4-FFF2-40B4-BE49-F238E27FC236}">
                <a16:creationId xmlns:a16="http://schemas.microsoft.com/office/drawing/2014/main" id="{E967B842-9F99-41B4-8A21-090BADA19A98}"/>
              </a:ext>
            </a:extLst>
          </p:cNvPr>
          <p:cNvPicPr>
            <a:picLocks noChangeAspect="1"/>
          </p:cNvPicPr>
          <p:nvPr/>
        </p:nvPicPr>
        <p:blipFill>
          <a:blip r:embed="rId16" cstate="screen">
            <a:extLst>
              <a:ext uri="{BEBA8EAE-BF5A-486C-A8C5-ECC9F3942E4B}">
                <a14:imgProps xmlns:a14="http://schemas.microsoft.com/office/drawing/2010/main">
                  <a14:imgLayer r:embed="rId17">
                    <a14:imgEffect>
                      <a14:backgroundRemoval t="10000" b="90000" l="10000" r="90000">
                        <a14:foregroundMark x1="68293" y1="39655" x2="68293" y2="39655"/>
                        <a14:foregroundMark x1="43902" y1="29310" x2="43902" y2="29310"/>
                      </a14:backgroundRemoval>
                    </a14:imgEffect>
                  </a14:imgLayer>
                </a14:imgProps>
              </a:ext>
              <a:ext uri="{28A0092B-C50C-407E-A947-70E740481C1C}">
                <a14:useLocalDpi xmlns:a14="http://schemas.microsoft.com/office/drawing/2010/main"/>
              </a:ext>
            </a:extLst>
          </a:blip>
          <a:stretch>
            <a:fillRect/>
          </a:stretch>
        </p:blipFill>
        <p:spPr>
          <a:xfrm>
            <a:off x="7587062" y="5787701"/>
            <a:ext cx="165122" cy="233587"/>
          </a:xfrm>
          <a:prstGeom prst="rect">
            <a:avLst/>
          </a:prstGeom>
        </p:spPr>
      </p:pic>
      <p:pic>
        <p:nvPicPr>
          <p:cNvPr id="128" name="図 127">
            <a:extLst>
              <a:ext uri="{FF2B5EF4-FFF2-40B4-BE49-F238E27FC236}">
                <a16:creationId xmlns:a16="http://schemas.microsoft.com/office/drawing/2014/main" id="{A957E781-A283-462B-BA3D-369A36EC96A6}"/>
              </a:ext>
            </a:extLst>
          </p:cNvPr>
          <p:cNvPicPr>
            <a:picLocks noChangeAspect="1"/>
          </p:cNvPicPr>
          <p:nvPr/>
        </p:nvPicPr>
        <p:blipFill>
          <a:blip r:embed="rId16" cstate="screen">
            <a:extLst>
              <a:ext uri="{BEBA8EAE-BF5A-486C-A8C5-ECC9F3942E4B}">
                <a14:imgProps xmlns:a14="http://schemas.microsoft.com/office/drawing/2010/main">
                  <a14:imgLayer r:embed="rId17">
                    <a14:imgEffect>
                      <a14:backgroundRemoval t="10000" b="90000" l="10000" r="90000">
                        <a14:foregroundMark x1="68293" y1="39655" x2="68293" y2="39655"/>
                        <a14:foregroundMark x1="43902" y1="29310" x2="43902" y2="29310"/>
                      </a14:backgroundRemoval>
                    </a14:imgEffect>
                  </a14:imgLayer>
                </a14:imgProps>
              </a:ext>
              <a:ext uri="{28A0092B-C50C-407E-A947-70E740481C1C}">
                <a14:useLocalDpi xmlns:a14="http://schemas.microsoft.com/office/drawing/2010/main"/>
              </a:ext>
            </a:extLst>
          </a:blip>
          <a:stretch>
            <a:fillRect/>
          </a:stretch>
        </p:blipFill>
        <p:spPr>
          <a:xfrm>
            <a:off x="9912424" y="5805264"/>
            <a:ext cx="165122" cy="233587"/>
          </a:xfrm>
          <a:prstGeom prst="rect">
            <a:avLst/>
          </a:prstGeom>
        </p:spPr>
      </p:pic>
      <p:grpSp>
        <p:nvGrpSpPr>
          <p:cNvPr id="110" name="グループ化 109">
            <a:extLst>
              <a:ext uri="{FF2B5EF4-FFF2-40B4-BE49-F238E27FC236}">
                <a16:creationId xmlns:a16="http://schemas.microsoft.com/office/drawing/2014/main" id="{CF1E6F2C-E51F-49AE-908E-A9FA914C8546}"/>
              </a:ext>
            </a:extLst>
          </p:cNvPr>
          <p:cNvGrpSpPr/>
          <p:nvPr/>
        </p:nvGrpSpPr>
        <p:grpSpPr>
          <a:xfrm>
            <a:off x="4075989" y="4303584"/>
            <a:ext cx="629589" cy="563190"/>
            <a:chOff x="-1472467" y="2017853"/>
            <a:chExt cx="807091" cy="828778"/>
          </a:xfrm>
          <a:solidFill>
            <a:srgbClr val="FFFF66"/>
          </a:solidFill>
        </p:grpSpPr>
        <p:sp>
          <p:nvSpPr>
            <p:cNvPr id="112" name="楕円 111">
              <a:extLst>
                <a:ext uri="{FF2B5EF4-FFF2-40B4-BE49-F238E27FC236}">
                  <a16:creationId xmlns:a16="http://schemas.microsoft.com/office/drawing/2014/main" id="{90526FD7-006E-4DAD-8B28-84BF5E6828AA}"/>
                </a:ext>
              </a:extLst>
            </p:cNvPr>
            <p:cNvSpPr/>
            <p:nvPr/>
          </p:nvSpPr>
          <p:spPr>
            <a:xfrm>
              <a:off x="-1472467" y="2017853"/>
              <a:ext cx="807091" cy="828778"/>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16" name="図 115" descr="アイコン&#10;&#10;自動的に生成された説明">
              <a:extLst>
                <a:ext uri="{FF2B5EF4-FFF2-40B4-BE49-F238E27FC236}">
                  <a16:creationId xmlns:a16="http://schemas.microsoft.com/office/drawing/2014/main" id="{4C0B663B-5D1A-40CC-8541-E1FF10661B3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350209" y="2136883"/>
              <a:ext cx="547541" cy="547540"/>
            </a:xfrm>
            <a:prstGeom prst="rect">
              <a:avLst/>
            </a:prstGeom>
            <a:grpFill/>
          </p:spPr>
        </p:pic>
      </p:grpSp>
    </p:spTree>
    <p:extLst>
      <p:ext uri="{BB962C8B-B14F-4D97-AF65-F5344CB8AC3E}">
        <p14:creationId xmlns:p14="http://schemas.microsoft.com/office/powerpoint/2010/main" val="3078194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矢印: 右 37">
            <a:extLst>
              <a:ext uri="{FF2B5EF4-FFF2-40B4-BE49-F238E27FC236}">
                <a16:creationId xmlns:a16="http://schemas.microsoft.com/office/drawing/2014/main" id="{121FFAE5-0D95-4C4E-934E-0B4741AB0256}"/>
              </a:ext>
            </a:extLst>
          </p:cNvPr>
          <p:cNvSpPr/>
          <p:nvPr/>
        </p:nvSpPr>
        <p:spPr>
          <a:xfrm>
            <a:off x="5024487" y="5622333"/>
            <a:ext cx="4431291" cy="64971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右 36">
            <a:extLst>
              <a:ext uri="{FF2B5EF4-FFF2-40B4-BE49-F238E27FC236}">
                <a16:creationId xmlns:a16="http://schemas.microsoft.com/office/drawing/2014/main" id="{ECFA7F2A-496C-4BA3-B915-F91227365567}"/>
              </a:ext>
            </a:extLst>
          </p:cNvPr>
          <p:cNvSpPr/>
          <p:nvPr/>
        </p:nvSpPr>
        <p:spPr>
          <a:xfrm>
            <a:off x="2637336" y="4612782"/>
            <a:ext cx="6923521" cy="820279"/>
          </a:xfrm>
          <a:prstGeom prst="rightArrow">
            <a:avLst/>
          </a:prstGeom>
          <a:solidFill>
            <a:schemeClr val="bg1">
              <a:alpha val="0"/>
            </a:schemeClr>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グラフィックス 21" descr="コンピューター 枠線">
            <a:extLst>
              <a:ext uri="{FF2B5EF4-FFF2-40B4-BE49-F238E27FC236}">
                <a16:creationId xmlns:a16="http://schemas.microsoft.com/office/drawing/2014/main" id="{E67F3FCD-BD13-4EC6-B139-7F77C200FD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3202" y="1785742"/>
            <a:ext cx="914400" cy="914400"/>
          </a:xfrm>
          <a:prstGeom prst="rect">
            <a:avLst/>
          </a:prstGeom>
        </p:spPr>
      </p:pic>
      <p:sp>
        <p:nvSpPr>
          <p:cNvPr id="5" name="テキスト プレースホルダー 1">
            <a:extLst>
              <a:ext uri="{FF2B5EF4-FFF2-40B4-BE49-F238E27FC236}">
                <a16:creationId xmlns:a16="http://schemas.microsoft.com/office/drawing/2014/main" id="{6E40C771-5993-4D25-A1BB-19175334ED74}"/>
              </a:ext>
            </a:extLst>
          </p:cNvPr>
          <p:cNvSpPr>
            <a:spLocks noGrp="1"/>
          </p:cNvSpPr>
          <p:nvPr>
            <p:ph type="body" sz="quarter" idx="11"/>
          </p:nvPr>
        </p:nvSpPr>
        <p:spPr>
          <a:xfrm>
            <a:off x="413589" y="212584"/>
            <a:ext cx="11074573" cy="372410"/>
          </a:xfrm>
        </p:spPr>
        <p:txBody>
          <a:bodyPr/>
          <a:lstStyle/>
          <a:p>
            <a:r>
              <a:rPr kumimoji="1" lang="ja-JP" altLang="en-US"/>
              <a:t>「侵入前提の対策」では、ランサムウェア感染を止められない</a:t>
            </a:r>
          </a:p>
        </p:txBody>
      </p:sp>
      <p:sp>
        <p:nvSpPr>
          <p:cNvPr id="6" name="テキスト ボックス 5">
            <a:extLst>
              <a:ext uri="{FF2B5EF4-FFF2-40B4-BE49-F238E27FC236}">
                <a16:creationId xmlns:a16="http://schemas.microsoft.com/office/drawing/2014/main" id="{7168D71A-3EC6-48B9-BC73-CBF0AA13D5C6}"/>
              </a:ext>
            </a:extLst>
          </p:cNvPr>
          <p:cNvSpPr txBox="1"/>
          <p:nvPr/>
        </p:nvSpPr>
        <p:spPr>
          <a:xfrm>
            <a:off x="975630" y="726396"/>
            <a:ext cx="10742097" cy="840230"/>
          </a:xfrm>
          <a:prstGeom prst="rect">
            <a:avLst/>
          </a:prstGeom>
          <a:noFill/>
        </p:spPr>
        <p:txBody>
          <a:bodyPr wrap="square" rtlCol="0">
            <a:spAutoFit/>
          </a:bodyPr>
          <a:lstStyle/>
          <a:p>
            <a:pPr algn="ctr">
              <a:lnSpc>
                <a:spcPct val="140000"/>
              </a:lnSpc>
            </a:pP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感染スピードが早いランサムウェアが増えている</a:t>
            </a:r>
            <a:endPar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40000"/>
              </a:lnSpc>
            </a:pP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端末に侵入してから </a:t>
            </a:r>
            <a:r>
              <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rPr>
              <a:t>3 </a:t>
            </a: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秒後に暗号化、</a:t>
            </a:r>
            <a:r>
              <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rPr>
              <a:t>2 </a:t>
            </a: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分後には全社に広がってしまう場合もある</a:t>
            </a:r>
            <a:r>
              <a:rPr kumimoji="1" lang="en-US" altLang="ja-JP" sz="1050" b="1">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3" name="TextBox 11">
            <a:extLst>
              <a:ext uri="{FF2B5EF4-FFF2-40B4-BE49-F238E27FC236}">
                <a16:creationId xmlns:a16="http://schemas.microsoft.com/office/drawing/2014/main" id="{E53DC199-A511-4551-981E-3733E6CB0A56}"/>
              </a:ext>
            </a:extLst>
          </p:cNvPr>
          <p:cNvSpPr txBox="1"/>
          <p:nvPr/>
        </p:nvSpPr>
        <p:spPr>
          <a:xfrm>
            <a:off x="5700288" y="4066597"/>
            <a:ext cx="1109599" cy="215444"/>
          </a:xfrm>
          <a:prstGeom prst="rect">
            <a:avLst/>
          </a:prstGeom>
          <a:noFill/>
        </p:spPr>
        <p:txBody>
          <a:bodyPr wrap="non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50" b="0" i="0" u="none" strike="noStrike" cap="none" normalizeH="0" baseline="0" noProof="0">
                <a:ln>
                  <a:noFill/>
                </a:ln>
                <a:solidFill>
                  <a:srgbClr val="000000"/>
                </a:solidFill>
                <a:uLnTx/>
                <a:uFillTx/>
                <a:latin typeface="メイリオ" panose="020B0604030504040204" pitchFamily="50" charset="-128"/>
                <a:ea typeface="メイリオ" panose="020B0604030504040204" pitchFamily="50" charset="-128"/>
              </a:rPr>
              <a:t>15 </a:t>
            </a:r>
            <a:r>
              <a:rPr kumimoji="0" lang="ja-JP" altLang="en-US" sz="1050" b="0" i="0" u="none" strike="noStrike" cap="none" normalizeH="0" baseline="0" noProof="0">
                <a:ln>
                  <a:noFill/>
                </a:ln>
                <a:solidFill>
                  <a:srgbClr val="000000"/>
                </a:solidFill>
                <a:uLnTx/>
                <a:uFillTx/>
                <a:latin typeface="メイリオ" panose="020B0604030504040204" pitchFamily="50" charset="-128"/>
                <a:ea typeface="メイリオ" panose="020B0604030504040204" pitchFamily="50" charset="-128"/>
              </a:rPr>
              <a:t>～ </a:t>
            </a:r>
            <a:r>
              <a:rPr kumimoji="0" lang="en-US" altLang="ja-JP" sz="1050" b="0" i="0" u="none" strike="noStrike" cap="none" normalizeH="0" baseline="0" noProof="0">
                <a:ln>
                  <a:noFill/>
                </a:ln>
                <a:solidFill>
                  <a:srgbClr val="000000"/>
                </a:solidFill>
                <a:uLnTx/>
                <a:uFillTx/>
                <a:latin typeface="メイリオ" panose="020B0604030504040204" pitchFamily="50" charset="-128"/>
                <a:ea typeface="メイリオ" panose="020B0604030504040204" pitchFamily="50" charset="-128"/>
              </a:rPr>
              <a:t>20 </a:t>
            </a:r>
            <a:r>
              <a:rPr kumimoji="0" lang="ja-JP" altLang="en-US" sz="1050" b="0" i="0" u="none" strike="noStrike" cap="none" normalizeH="0" baseline="0" noProof="0">
                <a:ln>
                  <a:noFill/>
                </a:ln>
                <a:solidFill>
                  <a:srgbClr val="000000"/>
                </a:solidFill>
                <a:uLnTx/>
                <a:uFillTx/>
                <a:latin typeface="メイリオ" panose="020B0604030504040204" pitchFamily="50" charset="-128"/>
                <a:ea typeface="メイリオ" panose="020B0604030504040204" pitchFamily="50" charset="-128"/>
              </a:rPr>
              <a:t>秒</a:t>
            </a:r>
          </a:p>
        </p:txBody>
      </p:sp>
      <p:sp>
        <p:nvSpPr>
          <p:cNvPr id="74" name="TextBox 12">
            <a:extLst>
              <a:ext uri="{FF2B5EF4-FFF2-40B4-BE49-F238E27FC236}">
                <a16:creationId xmlns:a16="http://schemas.microsoft.com/office/drawing/2014/main" id="{A58A4FA5-F7AD-4F7C-B960-CEF37CDFA356}"/>
              </a:ext>
            </a:extLst>
          </p:cNvPr>
          <p:cNvSpPr txBox="1"/>
          <p:nvPr/>
        </p:nvSpPr>
        <p:spPr>
          <a:xfrm>
            <a:off x="4527194" y="3898475"/>
            <a:ext cx="699230" cy="411847"/>
          </a:xfrm>
          <a:prstGeom prst="rect">
            <a:avLst/>
          </a:prstGeom>
          <a:noFill/>
        </p:spPr>
        <p:txBody>
          <a:bodyPr wrap="non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cap="none" normalizeH="0" baseline="0" noProof="0">
                <a:ln>
                  <a:noFill/>
                </a:ln>
                <a:solidFill>
                  <a:srgbClr val="C00000"/>
                </a:solidFill>
                <a:uLnTx/>
                <a:uFillTx/>
                <a:latin typeface="メイリオ" panose="020B0604030504040204" pitchFamily="50" charset="-128"/>
                <a:ea typeface="メイリオ" panose="020B0604030504040204" pitchFamily="50" charset="-128"/>
              </a:rPr>
              <a:t>3 </a:t>
            </a:r>
            <a:r>
              <a:rPr kumimoji="0" lang="ja-JP" altLang="en-US" sz="1400" b="1" i="0" u="none" strike="noStrike" cap="none" normalizeH="0" baseline="0" noProof="0">
                <a:ln>
                  <a:noFill/>
                </a:ln>
                <a:solidFill>
                  <a:srgbClr val="C00000"/>
                </a:solidFill>
                <a:uLnTx/>
                <a:uFillTx/>
                <a:latin typeface="メイリオ" panose="020B0604030504040204" pitchFamily="50" charset="-128"/>
                <a:ea typeface="メイリオ" panose="020B0604030504040204" pitchFamily="50" charset="-128"/>
              </a:rPr>
              <a:t>秒</a:t>
            </a:r>
          </a:p>
        </p:txBody>
      </p:sp>
      <p:sp>
        <p:nvSpPr>
          <p:cNvPr id="75" name="TextBox 13">
            <a:extLst>
              <a:ext uri="{FF2B5EF4-FFF2-40B4-BE49-F238E27FC236}">
                <a16:creationId xmlns:a16="http://schemas.microsoft.com/office/drawing/2014/main" id="{952BB103-1676-4E1B-9A3C-A5CC22BBC119}"/>
              </a:ext>
            </a:extLst>
          </p:cNvPr>
          <p:cNvSpPr txBox="1"/>
          <p:nvPr/>
        </p:nvSpPr>
        <p:spPr>
          <a:xfrm>
            <a:off x="7322071" y="4066597"/>
            <a:ext cx="700833" cy="215444"/>
          </a:xfrm>
          <a:prstGeom prst="rect">
            <a:avLst/>
          </a:prstGeom>
          <a:noFill/>
        </p:spPr>
        <p:txBody>
          <a:bodyPr wrap="non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cap="none" normalizeH="0" baseline="0" noProof="0">
                <a:ln>
                  <a:noFill/>
                </a:ln>
                <a:solidFill>
                  <a:srgbClr val="C00000"/>
                </a:solidFill>
                <a:uLnTx/>
                <a:uFillTx/>
                <a:latin typeface="メイリオ" panose="020B0604030504040204" pitchFamily="50" charset="-128"/>
                <a:ea typeface="メイリオ" panose="020B0604030504040204" pitchFamily="50" charset="-128"/>
              </a:rPr>
              <a:t>2 </a:t>
            </a:r>
            <a:r>
              <a:rPr kumimoji="0" lang="ja-JP" altLang="en-US" sz="1400" b="1" i="0" u="none" strike="noStrike" cap="none" normalizeH="0" baseline="0" noProof="0">
                <a:ln>
                  <a:noFill/>
                </a:ln>
                <a:solidFill>
                  <a:srgbClr val="C00000"/>
                </a:solidFill>
                <a:uLnTx/>
                <a:uFillTx/>
                <a:latin typeface="メイリオ" panose="020B0604030504040204" pitchFamily="50" charset="-128"/>
                <a:ea typeface="メイリオ" panose="020B0604030504040204" pitchFamily="50" charset="-128"/>
              </a:rPr>
              <a:t>分</a:t>
            </a:r>
          </a:p>
        </p:txBody>
      </p:sp>
      <p:sp>
        <p:nvSpPr>
          <p:cNvPr id="76" name="TextBox 34">
            <a:extLst>
              <a:ext uri="{FF2B5EF4-FFF2-40B4-BE49-F238E27FC236}">
                <a16:creationId xmlns:a16="http://schemas.microsoft.com/office/drawing/2014/main" id="{1309DCF3-2BCF-47B8-BD36-14F6FDC93481}"/>
              </a:ext>
            </a:extLst>
          </p:cNvPr>
          <p:cNvSpPr txBox="1"/>
          <p:nvPr/>
        </p:nvSpPr>
        <p:spPr>
          <a:xfrm>
            <a:off x="9325941" y="4066597"/>
            <a:ext cx="894797" cy="215444"/>
          </a:xfrm>
          <a:prstGeom prst="rect">
            <a:avLst/>
          </a:prstGeom>
          <a:noFill/>
        </p:spPr>
        <p:txBody>
          <a:bodyPr wrap="non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cap="none" normalizeH="0" baseline="0" noProof="0">
                <a:ln>
                  <a:noFill/>
                </a:ln>
                <a:solidFill>
                  <a:srgbClr val="000000"/>
                </a:solidFill>
                <a:uLnTx/>
                <a:uFillTx/>
                <a:latin typeface="メイリオ" panose="020B0604030504040204" pitchFamily="50" charset="-128"/>
                <a:ea typeface="メイリオ" panose="020B0604030504040204" pitchFamily="50" charset="-128"/>
              </a:rPr>
              <a:t>数日</a:t>
            </a:r>
            <a:r>
              <a:rPr kumimoji="0" lang="en-US" altLang="ja-JP" sz="1050" b="0" i="0" u="none" strike="noStrike" cap="none" normalizeH="0" baseline="0" noProof="0">
                <a:ln>
                  <a:noFill/>
                </a:ln>
                <a:solidFill>
                  <a:srgbClr val="000000"/>
                </a:solidFill>
                <a:uLnTx/>
                <a:uFillTx/>
                <a:latin typeface="メイリオ" panose="020B0604030504040204" pitchFamily="50" charset="-128"/>
                <a:ea typeface="メイリオ" panose="020B0604030504040204" pitchFamily="50" charset="-128"/>
              </a:rPr>
              <a:t>/</a:t>
            </a:r>
            <a:r>
              <a:rPr kumimoji="0" lang="ja-JP" altLang="en-US" sz="1050" b="0" i="0" u="none" strike="noStrike" cap="none" normalizeH="0" baseline="0" noProof="0">
                <a:ln>
                  <a:noFill/>
                </a:ln>
                <a:solidFill>
                  <a:srgbClr val="000000"/>
                </a:solidFill>
                <a:uLnTx/>
                <a:uFillTx/>
                <a:latin typeface="メイリオ" panose="020B0604030504040204" pitchFamily="50" charset="-128"/>
                <a:ea typeface="メイリオ" panose="020B0604030504040204" pitchFamily="50" charset="-128"/>
              </a:rPr>
              <a:t>数週間</a:t>
            </a:r>
          </a:p>
        </p:txBody>
      </p:sp>
      <p:sp>
        <p:nvSpPr>
          <p:cNvPr id="77" name="TextBox 37">
            <a:extLst>
              <a:ext uri="{FF2B5EF4-FFF2-40B4-BE49-F238E27FC236}">
                <a16:creationId xmlns:a16="http://schemas.microsoft.com/office/drawing/2014/main" id="{F0CD6F27-5DA2-4662-B96B-B3D17E4D3643}"/>
              </a:ext>
            </a:extLst>
          </p:cNvPr>
          <p:cNvSpPr txBox="1"/>
          <p:nvPr/>
        </p:nvSpPr>
        <p:spPr>
          <a:xfrm>
            <a:off x="3162491" y="4094878"/>
            <a:ext cx="801823" cy="215444"/>
          </a:xfrm>
          <a:prstGeom prst="rect">
            <a:avLst/>
          </a:prstGeom>
          <a:noFill/>
        </p:spPr>
        <p:txBody>
          <a:bodyPr wrap="non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cap="none" normalizeH="0" baseline="0" noProof="0">
                <a:ln>
                  <a:noFill/>
                </a:ln>
                <a:solidFill>
                  <a:srgbClr val="C00000"/>
                </a:solidFill>
                <a:uLnTx/>
                <a:uFillTx/>
                <a:latin typeface="メイリオ" panose="020B0604030504040204" pitchFamily="50" charset="-128"/>
                <a:ea typeface="メイリオ" panose="020B0604030504040204" pitchFamily="50" charset="-128"/>
              </a:rPr>
              <a:t>1.5 </a:t>
            </a:r>
            <a:r>
              <a:rPr kumimoji="0" lang="ja-JP" altLang="en-US" sz="1400" b="1" i="0" u="none" strike="noStrike" cap="none" normalizeH="0" baseline="0" noProof="0">
                <a:ln>
                  <a:noFill/>
                </a:ln>
                <a:solidFill>
                  <a:srgbClr val="C00000"/>
                </a:solidFill>
                <a:uLnTx/>
                <a:uFillTx/>
                <a:latin typeface="メイリオ" panose="020B0604030504040204" pitchFamily="50" charset="-128"/>
                <a:ea typeface="メイリオ" panose="020B0604030504040204" pitchFamily="50" charset="-128"/>
              </a:rPr>
              <a:t>秒</a:t>
            </a:r>
          </a:p>
        </p:txBody>
      </p:sp>
      <p:sp>
        <p:nvSpPr>
          <p:cNvPr id="84" name="TextBox 52">
            <a:extLst>
              <a:ext uri="{FF2B5EF4-FFF2-40B4-BE49-F238E27FC236}">
                <a16:creationId xmlns:a16="http://schemas.microsoft.com/office/drawing/2014/main" id="{D9DAF437-8C2C-4FEC-A886-3981EE08E0CD}"/>
              </a:ext>
            </a:extLst>
          </p:cNvPr>
          <p:cNvSpPr txBox="1"/>
          <p:nvPr/>
        </p:nvSpPr>
        <p:spPr>
          <a:xfrm>
            <a:off x="10866583" y="4049352"/>
            <a:ext cx="999855" cy="215444"/>
          </a:xfrm>
          <a:prstGeom prst="rect">
            <a:avLst/>
          </a:prstGeom>
          <a:noFill/>
        </p:spPr>
        <p:txBody>
          <a:bodyPr wrap="square"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cap="none" normalizeH="0" baseline="0" noProof="0">
                <a:ln>
                  <a:noFill/>
                </a:ln>
                <a:solidFill>
                  <a:srgbClr val="000000"/>
                </a:solidFill>
                <a:uLnTx/>
                <a:uFillTx/>
                <a:latin typeface="メイリオ" panose="020B0604030504040204" pitchFamily="50" charset="-128"/>
                <a:ea typeface="メイリオ" panose="020B0604030504040204" pitchFamily="50" charset="-128"/>
              </a:rPr>
              <a:t> </a:t>
            </a:r>
            <a:r>
              <a:rPr lang="en-US" altLang="ja-JP" sz="1050">
                <a:solidFill>
                  <a:srgbClr val="000000"/>
                </a:solidFill>
                <a:latin typeface="メイリオ" panose="020B0604030504040204" pitchFamily="50" charset="-128"/>
                <a:ea typeface="メイリオ" panose="020B0604030504040204" pitchFamily="50" charset="-128"/>
              </a:rPr>
              <a:t>〜</a:t>
            </a:r>
            <a:r>
              <a:rPr kumimoji="0" lang="ja-JP" altLang="en-US" sz="1050" b="0" i="0" u="none" strike="noStrike" cap="none" normalizeH="0" baseline="0" noProof="0">
                <a:ln>
                  <a:noFill/>
                </a:ln>
                <a:solidFill>
                  <a:srgbClr val="000000"/>
                </a:solidFill>
                <a:uLnTx/>
                <a:uFillTx/>
                <a:latin typeface="メイリオ" panose="020B0604030504040204" pitchFamily="50" charset="-128"/>
                <a:ea typeface="メイリオ" panose="020B0604030504040204" pitchFamily="50" charset="-128"/>
              </a:rPr>
              <a:t>数か月 </a:t>
            </a:r>
          </a:p>
        </p:txBody>
      </p:sp>
      <p:grpSp>
        <p:nvGrpSpPr>
          <p:cNvPr id="85" name="グループ化 84">
            <a:extLst>
              <a:ext uri="{FF2B5EF4-FFF2-40B4-BE49-F238E27FC236}">
                <a16:creationId xmlns:a16="http://schemas.microsoft.com/office/drawing/2014/main" id="{949499F6-BE48-4DCA-9F02-82C3DF03297F}"/>
              </a:ext>
            </a:extLst>
          </p:cNvPr>
          <p:cNvGrpSpPr/>
          <p:nvPr/>
        </p:nvGrpSpPr>
        <p:grpSpPr>
          <a:xfrm>
            <a:off x="3414127" y="2725756"/>
            <a:ext cx="7822624" cy="1252221"/>
            <a:chOff x="2032018" y="2089910"/>
            <a:chExt cx="7169869" cy="1692384"/>
          </a:xfrm>
        </p:grpSpPr>
        <p:cxnSp>
          <p:nvCxnSpPr>
            <p:cNvPr id="86" name="Straight Connector 47">
              <a:extLst>
                <a:ext uri="{FF2B5EF4-FFF2-40B4-BE49-F238E27FC236}">
                  <a16:creationId xmlns:a16="http://schemas.microsoft.com/office/drawing/2014/main" id="{7B4E19DC-9400-46FF-B6CA-98BCDD353BC2}"/>
                </a:ext>
              </a:extLst>
            </p:cNvPr>
            <p:cNvCxnSpPr>
              <a:cxnSpLocks/>
            </p:cNvCxnSpPr>
            <p:nvPr/>
          </p:nvCxnSpPr>
          <p:spPr>
            <a:xfrm flipV="1">
              <a:off x="2032018" y="2092846"/>
              <a:ext cx="0" cy="1689448"/>
            </a:xfrm>
            <a:prstGeom prst="line">
              <a:avLst/>
            </a:prstGeom>
            <a:ln cap="rnd">
              <a:solidFill>
                <a:srgbClr val="DF3246"/>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7" name="Straight Connector 48">
              <a:extLst>
                <a:ext uri="{FF2B5EF4-FFF2-40B4-BE49-F238E27FC236}">
                  <a16:creationId xmlns:a16="http://schemas.microsoft.com/office/drawing/2014/main" id="{285B976B-94CB-4A79-AF5C-2BA6DBA33045}"/>
                </a:ext>
              </a:extLst>
            </p:cNvPr>
            <p:cNvCxnSpPr>
              <a:cxnSpLocks/>
            </p:cNvCxnSpPr>
            <p:nvPr/>
          </p:nvCxnSpPr>
          <p:spPr>
            <a:xfrm flipH="1" flipV="1">
              <a:off x="3296357" y="3183393"/>
              <a:ext cx="1660" cy="598901"/>
            </a:xfrm>
            <a:prstGeom prst="line">
              <a:avLst/>
            </a:prstGeom>
            <a:ln cap="rnd">
              <a:solidFill>
                <a:srgbClr val="DF3246"/>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8" name="Straight Connector 50">
              <a:extLst>
                <a:ext uri="{FF2B5EF4-FFF2-40B4-BE49-F238E27FC236}">
                  <a16:creationId xmlns:a16="http://schemas.microsoft.com/office/drawing/2014/main" id="{97C803AB-8BBC-43D2-BC92-0DA875B2348E}"/>
                </a:ext>
              </a:extLst>
            </p:cNvPr>
            <p:cNvCxnSpPr>
              <a:cxnSpLocks/>
            </p:cNvCxnSpPr>
            <p:nvPr/>
          </p:nvCxnSpPr>
          <p:spPr>
            <a:xfrm flipV="1">
              <a:off x="4490901" y="2092845"/>
              <a:ext cx="0" cy="1689449"/>
            </a:xfrm>
            <a:prstGeom prst="line">
              <a:avLst/>
            </a:prstGeom>
            <a:ln cap="rnd">
              <a:solidFill>
                <a:srgbClr val="DF3246"/>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9" name="Straight Connector 51">
              <a:extLst>
                <a:ext uri="{FF2B5EF4-FFF2-40B4-BE49-F238E27FC236}">
                  <a16:creationId xmlns:a16="http://schemas.microsoft.com/office/drawing/2014/main" id="{3C9BE037-A3DD-4525-9CF2-EF394227CFEC}"/>
                </a:ext>
              </a:extLst>
            </p:cNvPr>
            <p:cNvCxnSpPr>
              <a:cxnSpLocks/>
            </p:cNvCxnSpPr>
            <p:nvPr/>
          </p:nvCxnSpPr>
          <p:spPr>
            <a:xfrm flipV="1">
              <a:off x="7838440" y="2089910"/>
              <a:ext cx="0" cy="1692384"/>
            </a:xfrm>
            <a:prstGeom prst="line">
              <a:avLst/>
            </a:prstGeom>
            <a:ln cap="rnd">
              <a:solidFill>
                <a:srgbClr val="DF3246"/>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90" name="Straight Connector 75">
              <a:extLst>
                <a:ext uri="{FF2B5EF4-FFF2-40B4-BE49-F238E27FC236}">
                  <a16:creationId xmlns:a16="http://schemas.microsoft.com/office/drawing/2014/main" id="{BA4A3330-C970-4007-8437-0865629D0E83}"/>
                </a:ext>
              </a:extLst>
            </p:cNvPr>
            <p:cNvCxnSpPr>
              <a:cxnSpLocks/>
            </p:cNvCxnSpPr>
            <p:nvPr/>
          </p:nvCxnSpPr>
          <p:spPr>
            <a:xfrm flipH="1" flipV="1">
              <a:off x="5808876" y="3183393"/>
              <a:ext cx="1660" cy="598901"/>
            </a:xfrm>
            <a:prstGeom prst="line">
              <a:avLst/>
            </a:prstGeom>
            <a:ln cap="rnd">
              <a:solidFill>
                <a:srgbClr val="DF3246"/>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91" name="Straight Connector 76">
              <a:extLst>
                <a:ext uri="{FF2B5EF4-FFF2-40B4-BE49-F238E27FC236}">
                  <a16:creationId xmlns:a16="http://schemas.microsoft.com/office/drawing/2014/main" id="{68BC8BEC-F374-4E07-975E-B65E4356A959}"/>
                </a:ext>
              </a:extLst>
            </p:cNvPr>
            <p:cNvCxnSpPr>
              <a:cxnSpLocks/>
            </p:cNvCxnSpPr>
            <p:nvPr/>
          </p:nvCxnSpPr>
          <p:spPr>
            <a:xfrm flipH="1" flipV="1">
              <a:off x="9200227" y="3183393"/>
              <a:ext cx="1660" cy="598901"/>
            </a:xfrm>
            <a:prstGeom prst="line">
              <a:avLst/>
            </a:prstGeom>
            <a:ln cap="rnd">
              <a:solidFill>
                <a:srgbClr val="DF3246"/>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cxnSp>
        <p:nvCxnSpPr>
          <p:cNvPr id="122" name="Straight Connector 108">
            <a:extLst>
              <a:ext uri="{FF2B5EF4-FFF2-40B4-BE49-F238E27FC236}">
                <a16:creationId xmlns:a16="http://schemas.microsoft.com/office/drawing/2014/main" id="{BBDE681D-B848-4E75-BF3A-35B96B02E623}"/>
              </a:ext>
            </a:extLst>
          </p:cNvPr>
          <p:cNvCxnSpPr>
            <a:cxnSpLocks/>
          </p:cNvCxnSpPr>
          <p:nvPr/>
        </p:nvCxnSpPr>
        <p:spPr>
          <a:xfrm flipV="1">
            <a:off x="2726723" y="4264796"/>
            <a:ext cx="8915378" cy="2704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3" name="Graphic 84">
            <a:extLst>
              <a:ext uri="{FF2B5EF4-FFF2-40B4-BE49-F238E27FC236}">
                <a16:creationId xmlns:a16="http://schemas.microsoft.com/office/drawing/2014/main" id="{35B91B29-4E3E-42D8-AF4F-1A9E4BBBF15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46679" y="4991132"/>
            <a:ext cx="449841" cy="494583"/>
          </a:xfrm>
          <a:prstGeom prst="rect">
            <a:avLst/>
          </a:prstGeom>
        </p:spPr>
      </p:pic>
      <p:sp>
        <p:nvSpPr>
          <p:cNvPr id="126" name="テキスト ボックス 125">
            <a:extLst>
              <a:ext uri="{FF2B5EF4-FFF2-40B4-BE49-F238E27FC236}">
                <a16:creationId xmlns:a16="http://schemas.microsoft.com/office/drawing/2014/main" id="{122D8C3E-36A4-4583-875C-6D276E0BD672}"/>
              </a:ext>
            </a:extLst>
          </p:cNvPr>
          <p:cNvSpPr txBox="1"/>
          <p:nvPr/>
        </p:nvSpPr>
        <p:spPr>
          <a:xfrm>
            <a:off x="4772561" y="4904193"/>
            <a:ext cx="2646878" cy="276999"/>
          </a:xfrm>
          <a:prstGeom prst="rect">
            <a:avLst/>
          </a:prstGeom>
          <a:noFill/>
        </p:spPr>
        <p:txBody>
          <a:bodyPr wrap="none" rtlCol="0">
            <a:spAutoFit/>
          </a:bodyPr>
          <a:lstStyle/>
          <a:p>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シグネチャがないため検知できず</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30" name="Group 4">
            <a:extLst>
              <a:ext uri="{FF2B5EF4-FFF2-40B4-BE49-F238E27FC236}">
                <a16:creationId xmlns:a16="http://schemas.microsoft.com/office/drawing/2014/main" id="{87EAF5A5-0E5F-4D1F-A6C6-D4579BCD7247}"/>
              </a:ext>
            </a:extLst>
          </p:cNvPr>
          <p:cNvGrpSpPr/>
          <p:nvPr/>
        </p:nvGrpSpPr>
        <p:grpSpPr>
          <a:xfrm>
            <a:off x="9770079" y="4372867"/>
            <a:ext cx="1843741" cy="1936453"/>
            <a:chOff x="8793311" y="3891401"/>
            <a:chExt cx="1843741" cy="2226409"/>
          </a:xfrm>
        </p:grpSpPr>
        <p:sp>
          <p:nvSpPr>
            <p:cNvPr id="131" name="Rectangle 22">
              <a:extLst>
                <a:ext uri="{FF2B5EF4-FFF2-40B4-BE49-F238E27FC236}">
                  <a16:creationId xmlns:a16="http://schemas.microsoft.com/office/drawing/2014/main" id="{EA164C5C-3073-4F7B-B8A5-80F087B77A12}"/>
                </a:ext>
              </a:extLst>
            </p:cNvPr>
            <p:cNvSpPr/>
            <p:nvPr/>
          </p:nvSpPr>
          <p:spPr>
            <a:xfrm>
              <a:off x="8793311" y="3891401"/>
              <a:ext cx="1838919" cy="2226409"/>
            </a:xfrm>
            <a:prstGeom prst="rect">
              <a:avLst/>
            </a:prstGeom>
            <a:solidFill>
              <a:schemeClr val="bg1"/>
            </a:solidFill>
            <a:ln w="22225">
              <a:solidFill>
                <a:srgbClr val="DF3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cap="none" normalizeH="0" baseline="0" noProof="0">
                  <a:ln>
                    <a:noFill/>
                  </a:ln>
                  <a:solidFill>
                    <a:srgbClr val="FFFFFF"/>
                  </a:solidFill>
                  <a:uLnTx/>
                  <a:uFillTx/>
                  <a:latin typeface="Segoe UI" panose="020B0502040204020203" pitchFamily="34" charset="0"/>
                  <a:ea typeface="游ゴシック" panose="020B0400000000000000" pitchFamily="50" charset="-128"/>
                  <a:cs typeface="+mn-cs"/>
                </a:rPr>
                <a:t>‘</a:t>
              </a:r>
            </a:p>
          </p:txBody>
        </p:sp>
        <p:pic>
          <p:nvPicPr>
            <p:cNvPr id="132" name="Graphic 62">
              <a:extLst>
                <a:ext uri="{FF2B5EF4-FFF2-40B4-BE49-F238E27FC236}">
                  <a16:creationId xmlns:a16="http://schemas.microsoft.com/office/drawing/2014/main" id="{B4E4C789-E24B-4236-942C-0AECEE7DC77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57403" y="3968672"/>
              <a:ext cx="486365" cy="394491"/>
            </a:xfrm>
            <a:prstGeom prst="rect">
              <a:avLst/>
            </a:prstGeom>
          </p:spPr>
        </p:pic>
        <p:sp>
          <p:nvSpPr>
            <p:cNvPr id="133" name="TextBox 21">
              <a:extLst>
                <a:ext uri="{FF2B5EF4-FFF2-40B4-BE49-F238E27FC236}">
                  <a16:creationId xmlns:a16="http://schemas.microsoft.com/office/drawing/2014/main" id="{8183B86F-E7AF-467B-9824-F7C3CEDCBF6B}"/>
                </a:ext>
              </a:extLst>
            </p:cNvPr>
            <p:cNvSpPr txBox="1"/>
            <p:nvPr/>
          </p:nvSpPr>
          <p:spPr>
            <a:xfrm>
              <a:off x="8836885" y="4369395"/>
              <a:ext cx="1800167" cy="1625004"/>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事後対応</a:t>
              </a:r>
              <a:endParaRPr kumimoji="0" lang="ja-JP" altLang="en-US" sz="1400" b="1" u="none" strike="noStrike" kern="1200" cap="none" spc="0" normalizeH="0" baseline="0" noProof="0">
                <a:ln>
                  <a:noFill/>
                </a:ln>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50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バックアップから復元</a:t>
              </a:r>
              <a:br>
                <a:rPr kumimoji="0" lang="en-US" altLang="ja-JP" sz="105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0" lang="ja-JP" altLang="en-US" sz="105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以下の損失から回復 </a:t>
              </a:r>
              <a:endParaRPr kumimoji="0" lang="en-US" altLang="ja-JP" sz="105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05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a:p>
              <a:pPr marL="171450" marR="0" lvl="0" indent="-171450" algn="l" defTabSz="914400" rtl="0" eaLnBrk="1" fontAlgn="auto" latinLnBrk="0" hangingPunct="1">
                <a:spcBef>
                  <a:spcPts val="0"/>
                </a:spcBef>
                <a:spcAft>
                  <a:spcPts val="400"/>
                </a:spcAft>
                <a:buClrTx/>
                <a:buSzTx/>
                <a:buFont typeface="Wingdings" panose="05000000000000000000" pitchFamily="2" charset="2"/>
                <a:buChar char="§"/>
                <a:tabLst/>
                <a:defRPr/>
              </a:pPr>
              <a:r>
                <a:rPr kumimoji="0" lang="ja-JP" altLang="en-US" sz="105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顧客の信頼失墜</a:t>
              </a:r>
            </a:p>
            <a:p>
              <a:pPr marL="171450" marR="0" lvl="0" indent="-171450" algn="l" defTabSz="914400" rtl="0" eaLnBrk="1" fontAlgn="auto" latinLnBrk="0" hangingPunct="1">
                <a:spcBef>
                  <a:spcPts val="0"/>
                </a:spcBef>
                <a:spcAft>
                  <a:spcPts val="400"/>
                </a:spcAft>
                <a:buClrTx/>
                <a:buSzTx/>
                <a:buFont typeface="Wingdings" panose="05000000000000000000" pitchFamily="2" charset="2"/>
                <a:buChar char="§"/>
                <a:tabLst/>
                <a:defRPr/>
              </a:pPr>
              <a:r>
                <a:rPr kumimoji="0" lang="ja-JP" altLang="en-US" sz="105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金銭的損失 </a:t>
              </a:r>
              <a:endParaRPr kumimoji="0" lang="en-US" altLang="ja-JP" sz="105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a:p>
              <a:pPr marL="171450" marR="0" lvl="0" indent="-171450" algn="l" defTabSz="914400" rtl="0" eaLnBrk="1" fontAlgn="auto" latinLnBrk="0" hangingPunct="1">
                <a:spcBef>
                  <a:spcPts val="0"/>
                </a:spcBef>
                <a:spcAft>
                  <a:spcPts val="400"/>
                </a:spcAft>
                <a:buClrTx/>
                <a:buSzTx/>
                <a:buFont typeface="Wingdings" panose="05000000000000000000" pitchFamily="2" charset="2"/>
                <a:buChar char="§"/>
                <a:tabLst/>
                <a:defRPr/>
              </a:pPr>
              <a:r>
                <a:rPr kumimoji="0" lang="ja-JP" altLang="en-US" sz="105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企業ブランドの低下</a:t>
              </a:r>
              <a:endParaRPr kumimoji="0" lang="en-US" altLang="ja-JP" sz="200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a:p>
              <a:pPr marR="0" lvl="0" algn="l" defTabSz="914400" rtl="0" eaLnBrk="1" fontAlgn="auto" latinLnBrk="0" hangingPunct="1">
                <a:spcBef>
                  <a:spcPts val="0"/>
                </a:spcBef>
                <a:spcAft>
                  <a:spcPts val="400"/>
                </a:spcAft>
                <a:buClrTx/>
                <a:buSzTx/>
                <a:tabLst/>
                <a:defRPr/>
              </a:pPr>
              <a:endParaRPr kumimoji="0" lang="en-US" altLang="ja-JP" sz="1050" b="1" u="none" strike="noStrike" cap="none" normalizeH="0" baseline="0" noProof="0">
                <a:ln>
                  <a:noFill/>
                </a:ln>
                <a:uLnTx/>
                <a:uFillTx/>
                <a:latin typeface="Segoe UI" panose="020B0502040204020203" pitchFamily="34" charset="0"/>
                <a:ea typeface="游ゴシック" panose="020B0400000000000000" pitchFamily="50" charset="-128"/>
              </a:endParaRPr>
            </a:p>
          </p:txBody>
        </p:sp>
      </p:grpSp>
      <p:pic>
        <p:nvPicPr>
          <p:cNvPr id="135" name="Picture 32">
            <a:extLst>
              <a:ext uri="{FF2B5EF4-FFF2-40B4-BE49-F238E27FC236}">
                <a16:creationId xmlns:a16="http://schemas.microsoft.com/office/drawing/2014/main" id="{358B6757-936F-44A0-A7CE-111612DA854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20217" y="4057262"/>
            <a:ext cx="34730" cy="39099"/>
          </a:xfrm>
          <a:prstGeom prst="rect">
            <a:avLst/>
          </a:prstGeom>
        </p:spPr>
      </p:pic>
      <p:sp>
        <p:nvSpPr>
          <p:cNvPr id="139" name="テキスト ボックス 138">
            <a:extLst>
              <a:ext uri="{FF2B5EF4-FFF2-40B4-BE49-F238E27FC236}">
                <a16:creationId xmlns:a16="http://schemas.microsoft.com/office/drawing/2014/main" id="{06C1E27E-2781-4FAD-89B5-4ED4C19BAC44}"/>
              </a:ext>
            </a:extLst>
          </p:cNvPr>
          <p:cNvSpPr txBox="1"/>
          <p:nvPr/>
        </p:nvSpPr>
        <p:spPr>
          <a:xfrm>
            <a:off x="615264" y="2286091"/>
            <a:ext cx="1726717" cy="461665"/>
          </a:xfrm>
          <a:prstGeom prst="rect">
            <a:avLst/>
          </a:prstGeom>
          <a:noFill/>
        </p:spPr>
        <p:txBody>
          <a:bodyPr wrap="square" rtlCol="0">
            <a:spAutoFit/>
          </a:bodyPr>
          <a:lstStyle/>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ランサムウェアが</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ダウンロード</a:t>
            </a:r>
          </a:p>
        </p:txBody>
      </p:sp>
      <p:grpSp>
        <p:nvGrpSpPr>
          <p:cNvPr id="140" name="Group 86">
            <a:extLst>
              <a:ext uri="{FF2B5EF4-FFF2-40B4-BE49-F238E27FC236}">
                <a16:creationId xmlns:a16="http://schemas.microsoft.com/office/drawing/2014/main" id="{1F837500-9DB3-4F97-B7D5-2852978569AF}"/>
              </a:ext>
            </a:extLst>
          </p:cNvPr>
          <p:cNvGrpSpPr/>
          <p:nvPr/>
        </p:nvGrpSpPr>
        <p:grpSpPr>
          <a:xfrm>
            <a:off x="1872441" y="3830065"/>
            <a:ext cx="764895" cy="905451"/>
            <a:chOff x="1078152" y="4032834"/>
            <a:chExt cx="365024" cy="434487"/>
          </a:xfrm>
          <a:solidFill>
            <a:srgbClr val="C00000"/>
          </a:solidFill>
        </p:grpSpPr>
        <p:grpSp>
          <p:nvGrpSpPr>
            <p:cNvPr id="141" name="Group 87">
              <a:extLst>
                <a:ext uri="{FF2B5EF4-FFF2-40B4-BE49-F238E27FC236}">
                  <a16:creationId xmlns:a16="http://schemas.microsoft.com/office/drawing/2014/main" id="{51DD6C21-AFA7-46F7-A599-AB66DE80453E}"/>
                </a:ext>
              </a:extLst>
            </p:cNvPr>
            <p:cNvGrpSpPr/>
            <p:nvPr/>
          </p:nvGrpSpPr>
          <p:grpSpPr>
            <a:xfrm>
              <a:off x="1078152" y="4032834"/>
              <a:ext cx="365024" cy="434487"/>
              <a:chOff x="4996973" y="2404114"/>
              <a:chExt cx="365024" cy="434487"/>
            </a:xfrm>
            <a:grpFill/>
          </p:grpSpPr>
          <p:grpSp>
            <p:nvGrpSpPr>
              <p:cNvPr id="143" name="Group 89">
                <a:extLst>
                  <a:ext uri="{FF2B5EF4-FFF2-40B4-BE49-F238E27FC236}">
                    <a16:creationId xmlns:a16="http://schemas.microsoft.com/office/drawing/2014/main" id="{2DAE7BC2-F313-4187-B3F8-8D51B3774623}"/>
                  </a:ext>
                </a:extLst>
              </p:cNvPr>
              <p:cNvGrpSpPr/>
              <p:nvPr/>
            </p:nvGrpSpPr>
            <p:grpSpPr>
              <a:xfrm>
                <a:off x="4996973" y="2404114"/>
                <a:ext cx="365024" cy="434487"/>
                <a:chOff x="1271348" y="3488283"/>
                <a:chExt cx="365024" cy="434487"/>
              </a:xfrm>
              <a:grpFill/>
            </p:grpSpPr>
            <p:cxnSp>
              <p:nvCxnSpPr>
                <p:cNvPr id="150" name="Straight Connector 96">
                  <a:extLst>
                    <a:ext uri="{FF2B5EF4-FFF2-40B4-BE49-F238E27FC236}">
                      <a16:creationId xmlns:a16="http://schemas.microsoft.com/office/drawing/2014/main" id="{5209C95C-D04E-4436-A00B-82A8E4224F6A}"/>
                    </a:ext>
                  </a:extLst>
                </p:cNvPr>
                <p:cNvCxnSpPr>
                  <a:cxnSpLocks/>
                </p:cNvCxnSpPr>
                <p:nvPr/>
              </p:nvCxnSpPr>
              <p:spPr>
                <a:xfrm flipV="1">
                  <a:off x="1423169" y="3488283"/>
                  <a:ext cx="0" cy="71428"/>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51" name="Straight Connector 97">
                  <a:extLst>
                    <a:ext uri="{FF2B5EF4-FFF2-40B4-BE49-F238E27FC236}">
                      <a16:creationId xmlns:a16="http://schemas.microsoft.com/office/drawing/2014/main" id="{3E15001D-7DF1-4F16-BB57-918EFFEFB838}"/>
                    </a:ext>
                  </a:extLst>
                </p:cNvPr>
                <p:cNvCxnSpPr>
                  <a:cxnSpLocks/>
                </p:cNvCxnSpPr>
                <p:nvPr/>
              </p:nvCxnSpPr>
              <p:spPr>
                <a:xfrm flipV="1">
                  <a:off x="1523419" y="3550729"/>
                  <a:ext cx="50508" cy="50507"/>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52" name="Straight Connector 98">
                  <a:extLst>
                    <a:ext uri="{FF2B5EF4-FFF2-40B4-BE49-F238E27FC236}">
                      <a16:creationId xmlns:a16="http://schemas.microsoft.com/office/drawing/2014/main" id="{D5D1512A-DB70-4BED-8317-785C75D97936}"/>
                    </a:ext>
                  </a:extLst>
                </p:cNvPr>
                <p:cNvCxnSpPr>
                  <a:cxnSpLocks/>
                </p:cNvCxnSpPr>
                <p:nvPr/>
              </p:nvCxnSpPr>
              <p:spPr>
                <a:xfrm>
                  <a:off x="1564943" y="3701486"/>
                  <a:ext cx="71429" cy="0"/>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53" name="Straight Connector 99">
                  <a:extLst>
                    <a:ext uri="{FF2B5EF4-FFF2-40B4-BE49-F238E27FC236}">
                      <a16:creationId xmlns:a16="http://schemas.microsoft.com/office/drawing/2014/main" id="{000E5FAB-A73D-440C-AE44-B365AD2591AB}"/>
                    </a:ext>
                  </a:extLst>
                </p:cNvPr>
                <p:cNvCxnSpPr>
                  <a:cxnSpLocks/>
                </p:cNvCxnSpPr>
                <p:nvPr/>
              </p:nvCxnSpPr>
              <p:spPr>
                <a:xfrm>
                  <a:off x="1523419" y="3801735"/>
                  <a:ext cx="50508" cy="50508"/>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54" name="Straight Connector 100">
                  <a:extLst>
                    <a:ext uri="{FF2B5EF4-FFF2-40B4-BE49-F238E27FC236}">
                      <a16:creationId xmlns:a16="http://schemas.microsoft.com/office/drawing/2014/main" id="{0D4071F4-26F5-4EAC-A3F1-07286C04C898}"/>
                    </a:ext>
                  </a:extLst>
                </p:cNvPr>
                <p:cNvCxnSpPr>
                  <a:cxnSpLocks/>
                </p:cNvCxnSpPr>
                <p:nvPr/>
              </p:nvCxnSpPr>
              <p:spPr>
                <a:xfrm>
                  <a:off x="1423169" y="3843260"/>
                  <a:ext cx="0" cy="71429"/>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grpSp>
              <p:nvGrpSpPr>
                <p:cNvPr id="155" name="Group 101">
                  <a:extLst>
                    <a:ext uri="{FF2B5EF4-FFF2-40B4-BE49-F238E27FC236}">
                      <a16:creationId xmlns:a16="http://schemas.microsoft.com/office/drawing/2014/main" id="{9FBB39C5-E757-4696-8C30-3A2FCDB2731A}"/>
                    </a:ext>
                  </a:extLst>
                </p:cNvPr>
                <p:cNvGrpSpPr/>
                <p:nvPr/>
              </p:nvGrpSpPr>
              <p:grpSpPr>
                <a:xfrm rot="900000">
                  <a:off x="1271348" y="3496364"/>
                  <a:ext cx="363960" cy="426406"/>
                  <a:chOff x="2579846" y="1885950"/>
                  <a:chExt cx="1601629" cy="1876425"/>
                </a:xfrm>
                <a:grpFill/>
              </p:grpSpPr>
              <p:cxnSp>
                <p:nvCxnSpPr>
                  <p:cNvPr id="156" name="Straight Connector 102">
                    <a:extLst>
                      <a:ext uri="{FF2B5EF4-FFF2-40B4-BE49-F238E27FC236}">
                        <a16:creationId xmlns:a16="http://schemas.microsoft.com/office/drawing/2014/main" id="{1404C07F-0E10-4A8D-B131-FA65D1A0ADFF}"/>
                      </a:ext>
                    </a:extLst>
                  </p:cNvPr>
                  <p:cNvCxnSpPr>
                    <a:cxnSpLocks/>
                  </p:cNvCxnSpPr>
                  <p:nvPr/>
                </p:nvCxnSpPr>
                <p:spPr>
                  <a:xfrm flipV="1">
                    <a:off x="3243262" y="1885950"/>
                    <a:ext cx="1" cy="314324"/>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57" name="Straight Connector 103">
                    <a:extLst>
                      <a:ext uri="{FF2B5EF4-FFF2-40B4-BE49-F238E27FC236}">
                        <a16:creationId xmlns:a16="http://schemas.microsoft.com/office/drawing/2014/main" id="{6A2CCFE9-A43A-4CD3-903F-606FEE70672F}"/>
                      </a:ext>
                    </a:extLst>
                  </p:cNvPr>
                  <p:cNvCxnSpPr>
                    <a:cxnSpLocks/>
                  </p:cNvCxnSpPr>
                  <p:nvPr/>
                </p:nvCxnSpPr>
                <p:spPr>
                  <a:xfrm flipV="1">
                    <a:off x="3684417" y="2160746"/>
                    <a:ext cx="222262" cy="222260"/>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58" name="Straight Connector 104">
                    <a:extLst>
                      <a:ext uri="{FF2B5EF4-FFF2-40B4-BE49-F238E27FC236}">
                        <a16:creationId xmlns:a16="http://schemas.microsoft.com/office/drawing/2014/main" id="{5066B55E-201D-4E8F-9027-8C4F44FF2F23}"/>
                      </a:ext>
                    </a:extLst>
                  </p:cNvPr>
                  <p:cNvCxnSpPr>
                    <a:cxnSpLocks/>
                  </p:cNvCxnSpPr>
                  <p:nvPr/>
                </p:nvCxnSpPr>
                <p:spPr>
                  <a:xfrm>
                    <a:off x="3867149" y="2824162"/>
                    <a:ext cx="314326" cy="1"/>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59" name="Straight Connector 105">
                    <a:extLst>
                      <a:ext uri="{FF2B5EF4-FFF2-40B4-BE49-F238E27FC236}">
                        <a16:creationId xmlns:a16="http://schemas.microsoft.com/office/drawing/2014/main" id="{FB2CEF88-678B-4A34-9B77-5D047F4E0F30}"/>
                      </a:ext>
                    </a:extLst>
                  </p:cNvPr>
                  <p:cNvCxnSpPr>
                    <a:cxnSpLocks/>
                  </p:cNvCxnSpPr>
                  <p:nvPr/>
                </p:nvCxnSpPr>
                <p:spPr>
                  <a:xfrm>
                    <a:off x="3684417" y="3265317"/>
                    <a:ext cx="222262" cy="222262"/>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60" name="Straight Connector 106">
                    <a:extLst>
                      <a:ext uri="{FF2B5EF4-FFF2-40B4-BE49-F238E27FC236}">
                        <a16:creationId xmlns:a16="http://schemas.microsoft.com/office/drawing/2014/main" id="{ECFC003A-DF06-46BF-AD7F-189C084B666D}"/>
                      </a:ext>
                    </a:extLst>
                  </p:cNvPr>
                  <p:cNvCxnSpPr>
                    <a:cxnSpLocks/>
                  </p:cNvCxnSpPr>
                  <p:nvPr/>
                </p:nvCxnSpPr>
                <p:spPr>
                  <a:xfrm>
                    <a:off x="3243262" y="3448049"/>
                    <a:ext cx="1" cy="314326"/>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61" name="Straight Connector 107">
                    <a:extLst>
                      <a:ext uri="{FF2B5EF4-FFF2-40B4-BE49-F238E27FC236}">
                        <a16:creationId xmlns:a16="http://schemas.microsoft.com/office/drawing/2014/main" id="{CBAECDB4-3368-4E79-8120-A4A102ED2DD3}"/>
                      </a:ext>
                    </a:extLst>
                  </p:cNvPr>
                  <p:cNvCxnSpPr>
                    <a:cxnSpLocks/>
                  </p:cNvCxnSpPr>
                  <p:nvPr/>
                </p:nvCxnSpPr>
                <p:spPr>
                  <a:xfrm flipH="1" flipV="1">
                    <a:off x="2579846" y="2160746"/>
                    <a:ext cx="222260" cy="222260"/>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grpSp>
          </p:grpSp>
          <p:cxnSp>
            <p:nvCxnSpPr>
              <p:cNvPr id="144" name="Straight Connector 90">
                <a:extLst>
                  <a:ext uri="{FF2B5EF4-FFF2-40B4-BE49-F238E27FC236}">
                    <a16:creationId xmlns:a16="http://schemas.microsoft.com/office/drawing/2014/main" id="{A0392D29-F853-4353-B453-6CFD2897CC8F}"/>
                  </a:ext>
                </a:extLst>
              </p:cNvPr>
              <p:cNvCxnSpPr>
                <a:cxnSpLocks/>
              </p:cNvCxnSpPr>
              <p:nvPr/>
            </p:nvCxnSpPr>
            <p:spPr>
              <a:xfrm rot="1800000" flipV="1">
                <a:off x="5237539" y="2427893"/>
                <a:ext cx="0" cy="71428"/>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45" name="Straight Connector 91">
                <a:extLst>
                  <a:ext uri="{FF2B5EF4-FFF2-40B4-BE49-F238E27FC236}">
                    <a16:creationId xmlns:a16="http://schemas.microsoft.com/office/drawing/2014/main" id="{43A250F6-62B2-4F94-8819-F646CBE2078F}"/>
                  </a:ext>
                </a:extLst>
              </p:cNvPr>
              <p:cNvCxnSpPr>
                <a:cxnSpLocks/>
              </p:cNvCxnSpPr>
              <p:nvPr/>
            </p:nvCxnSpPr>
            <p:spPr>
              <a:xfrm rot="1800000" flipV="1">
                <a:off x="5294981" y="2546125"/>
                <a:ext cx="50508" cy="50507"/>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46" name="Straight Connector 92">
                <a:extLst>
                  <a:ext uri="{FF2B5EF4-FFF2-40B4-BE49-F238E27FC236}">
                    <a16:creationId xmlns:a16="http://schemas.microsoft.com/office/drawing/2014/main" id="{FDF142A0-4450-49DE-9A0A-D094584C69E2}"/>
                  </a:ext>
                </a:extLst>
              </p:cNvPr>
              <p:cNvCxnSpPr>
                <a:cxnSpLocks/>
              </p:cNvCxnSpPr>
              <p:nvPr/>
            </p:nvCxnSpPr>
            <p:spPr>
              <a:xfrm rot="1800000">
                <a:off x="5266790" y="2706061"/>
                <a:ext cx="71429" cy="0"/>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47" name="Straight Connector 93">
                <a:extLst>
                  <a:ext uri="{FF2B5EF4-FFF2-40B4-BE49-F238E27FC236}">
                    <a16:creationId xmlns:a16="http://schemas.microsoft.com/office/drawing/2014/main" id="{A64A9F16-2948-4BE3-8017-650F5907B1D5}"/>
                  </a:ext>
                </a:extLst>
              </p:cNvPr>
              <p:cNvCxnSpPr>
                <a:cxnSpLocks/>
              </p:cNvCxnSpPr>
              <p:nvPr/>
            </p:nvCxnSpPr>
            <p:spPr>
              <a:xfrm rot="1800000">
                <a:off x="5169478" y="2763504"/>
                <a:ext cx="50508" cy="50508"/>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48" name="Straight Connector 94">
                <a:extLst>
                  <a:ext uri="{FF2B5EF4-FFF2-40B4-BE49-F238E27FC236}">
                    <a16:creationId xmlns:a16="http://schemas.microsoft.com/office/drawing/2014/main" id="{786782E5-0FB9-4BF3-85CC-43F76D45B5CF}"/>
                  </a:ext>
                </a:extLst>
              </p:cNvPr>
              <p:cNvCxnSpPr>
                <a:cxnSpLocks/>
              </p:cNvCxnSpPr>
              <p:nvPr/>
            </p:nvCxnSpPr>
            <p:spPr>
              <a:xfrm rot="1800000">
                <a:off x="5060050" y="2735312"/>
                <a:ext cx="0" cy="71429"/>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49" name="Straight Connector 95">
                <a:extLst>
                  <a:ext uri="{FF2B5EF4-FFF2-40B4-BE49-F238E27FC236}">
                    <a16:creationId xmlns:a16="http://schemas.microsoft.com/office/drawing/2014/main" id="{F9486822-D942-44EB-9F7E-97411E66EF77}"/>
                  </a:ext>
                </a:extLst>
              </p:cNvPr>
              <p:cNvCxnSpPr>
                <a:cxnSpLocks/>
              </p:cNvCxnSpPr>
              <p:nvPr/>
            </p:nvCxnSpPr>
            <p:spPr>
              <a:xfrm rot="1800000" flipH="1" flipV="1">
                <a:off x="5077603" y="2420622"/>
                <a:ext cx="50507" cy="50507"/>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grpSp>
        <p:sp>
          <p:nvSpPr>
            <p:cNvPr id="142" name="Oval 88">
              <a:extLst>
                <a:ext uri="{FF2B5EF4-FFF2-40B4-BE49-F238E27FC236}">
                  <a16:creationId xmlns:a16="http://schemas.microsoft.com/office/drawing/2014/main" id="{915B5163-BFBE-48D5-8485-EBD8A463DD95}"/>
                </a:ext>
              </a:extLst>
            </p:cNvPr>
            <p:cNvSpPr/>
            <p:nvPr/>
          </p:nvSpPr>
          <p:spPr>
            <a:xfrm>
              <a:off x="1192189" y="4193516"/>
              <a:ext cx="103277" cy="103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a:latin typeface="Segoe UI" panose="020B0502040204020203" pitchFamily="34" charset="0"/>
                <a:ea typeface="游ゴシック" panose="020B0400000000000000" pitchFamily="50" charset="-128"/>
              </a:endParaRPr>
            </a:p>
          </p:txBody>
        </p:sp>
      </p:grpSp>
      <p:sp>
        <p:nvSpPr>
          <p:cNvPr id="2" name="テキスト ボックス 1">
            <a:extLst>
              <a:ext uri="{FF2B5EF4-FFF2-40B4-BE49-F238E27FC236}">
                <a16:creationId xmlns:a16="http://schemas.microsoft.com/office/drawing/2014/main" id="{5DC62D4F-B80A-49D4-BD1F-9F3EE3CD8697}"/>
              </a:ext>
            </a:extLst>
          </p:cNvPr>
          <p:cNvSpPr txBox="1"/>
          <p:nvPr/>
        </p:nvSpPr>
        <p:spPr>
          <a:xfrm>
            <a:off x="2504141" y="1628597"/>
            <a:ext cx="2636840" cy="276999"/>
          </a:xfrm>
          <a:prstGeom prst="rect">
            <a:avLst/>
          </a:prstGeom>
          <a:noFill/>
        </p:spPr>
        <p:txBody>
          <a:bodyPr wrap="square" rtlCol="0">
            <a:spAutoFit/>
          </a:bodyPr>
          <a:lstStyle/>
          <a:p>
            <a:r>
              <a:rPr kumimoji="0" lang="ja-JP" altLang="en-US" sz="1200" b="1" i="0" u="none" strike="noStrike" cap="none" normalizeH="0" baseline="0" noProof="0">
                <a:ln>
                  <a:noFill/>
                </a:ln>
                <a:solidFill>
                  <a:srgbClr val="C00000"/>
                </a:solidFill>
                <a:uLnTx/>
                <a:uFillTx/>
                <a:latin typeface="メイリオ" panose="020B0604030504040204" pitchFamily="50" charset="-128"/>
                <a:ea typeface="メイリオ" panose="020B0604030504040204" pitchFamily="50" charset="-128"/>
              </a:rPr>
              <a:t>ランサムウェア活動開始</a:t>
            </a:r>
          </a:p>
        </p:txBody>
      </p:sp>
      <p:pic>
        <p:nvPicPr>
          <p:cNvPr id="63" name="図 62">
            <a:extLst>
              <a:ext uri="{FF2B5EF4-FFF2-40B4-BE49-F238E27FC236}">
                <a16:creationId xmlns:a16="http://schemas.microsoft.com/office/drawing/2014/main" id="{D5DB06B7-708D-47D7-8E7A-C08CA10C6F7B}"/>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11240" y="1905596"/>
            <a:ext cx="605773" cy="633169"/>
          </a:xfrm>
          <a:prstGeom prst="rect">
            <a:avLst/>
          </a:prstGeom>
        </p:spPr>
      </p:pic>
      <p:sp>
        <p:nvSpPr>
          <p:cNvPr id="3" name="テキスト ボックス 2">
            <a:extLst>
              <a:ext uri="{FF2B5EF4-FFF2-40B4-BE49-F238E27FC236}">
                <a16:creationId xmlns:a16="http://schemas.microsoft.com/office/drawing/2014/main" id="{E9D48733-D4ED-4C97-96CE-9D761E7794E8}"/>
              </a:ext>
            </a:extLst>
          </p:cNvPr>
          <p:cNvSpPr txBox="1"/>
          <p:nvPr/>
        </p:nvSpPr>
        <p:spPr>
          <a:xfrm>
            <a:off x="4249786" y="2586526"/>
            <a:ext cx="1740304" cy="276999"/>
          </a:xfrm>
          <a:prstGeom prst="rect">
            <a:avLst/>
          </a:prstGeom>
          <a:noFill/>
        </p:spPr>
        <p:txBody>
          <a:bodyPr wrap="square" rtlCol="0">
            <a:spAutoFit/>
          </a:bodyPr>
          <a:lstStyle/>
          <a:p>
            <a:r>
              <a:rPr kumimoji="0" lang="ja-JP" altLang="en-US" sz="1200" b="1" i="0"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暗号化を開始</a:t>
            </a:r>
          </a:p>
        </p:txBody>
      </p:sp>
      <p:sp>
        <p:nvSpPr>
          <p:cNvPr id="4" name="テキスト ボックス 3">
            <a:extLst>
              <a:ext uri="{FF2B5EF4-FFF2-40B4-BE49-F238E27FC236}">
                <a16:creationId xmlns:a16="http://schemas.microsoft.com/office/drawing/2014/main" id="{283D7D85-6BE7-4A6A-A964-F6B74E6F7217}"/>
              </a:ext>
            </a:extLst>
          </p:cNvPr>
          <p:cNvSpPr txBox="1"/>
          <p:nvPr/>
        </p:nvSpPr>
        <p:spPr>
          <a:xfrm>
            <a:off x="5563495" y="1628597"/>
            <a:ext cx="1898672" cy="276999"/>
          </a:xfrm>
          <a:prstGeom prst="rect">
            <a:avLst/>
          </a:prstGeom>
          <a:noFill/>
        </p:spPr>
        <p:txBody>
          <a:bodyPr wrap="square" rtlCol="0">
            <a:spAutoFit/>
          </a:bodyPr>
          <a:lstStyle/>
          <a:p>
            <a:r>
              <a:rPr kumimoji="0" lang="ja-JP" altLang="en-US" sz="1200" b="1" i="0"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別の端末への感染</a:t>
            </a:r>
            <a:r>
              <a:rPr kumimoji="0" lang="ja-JP" altLang="en-US" sz="1200" b="1" i="0" u="none" strike="noStrike" cap="none" normalizeH="0" baseline="0" noProof="0">
                <a:ln>
                  <a:noFill/>
                </a:ln>
                <a:solidFill>
                  <a:srgbClr val="FFFFFF"/>
                </a:solidFill>
                <a:uLnTx/>
                <a:uFillTx/>
                <a:latin typeface="メイリオ" panose="020B0604030504040204" pitchFamily="50" charset="-128"/>
                <a:ea typeface="メイリオ" panose="020B0604030504040204" pitchFamily="50" charset="-128"/>
              </a:rPr>
              <a:t>を開始</a:t>
            </a:r>
          </a:p>
        </p:txBody>
      </p:sp>
      <p:sp>
        <p:nvSpPr>
          <p:cNvPr id="7" name="テキスト ボックス 6">
            <a:extLst>
              <a:ext uri="{FF2B5EF4-FFF2-40B4-BE49-F238E27FC236}">
                <a16:creationId xmlns:a16="http://schemas.microsoft.com/office/drawing/2014/main" id="{A911F0D6-D489-4937-A50E-F66B694E1FC2}"/>
              </a:ext>
            </a:extLst>
          </p:cNvPr>
          <p:cNvSpPr txBox="1"/>
          <p:nvPr/>
        </p:nvSpPr>
        <p:spPr>
          <a:xfrm>
            <a:off x="6770720" y="2479705"/>
            <a:ext cx="3403826" cy="276999"/>
          </a:xfrm>
          <a:prstGeom prst="rect">
            <a:avLst/>
          </a:prstGeom>
          <a:noFill/>
        </p:spPr>
        <p:txBody>
          <a:bodyPr wrap="square" rtlCol="0">
            <a:spAutoFit/>
          </a:bodyPr>
          <a:lstStyle/>
          <a:p>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システム内を</a:t>
            </a:r>
            <a:r>
              <a:rPr kumimoji="0" lang="ja-JP" altLang="en-US" sz="1200" b="1" i="0"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水平展開</a:t>
            </a:r>
            <a:endParaRPr kumimoji="0" lang="ja-JP" altLang="en-US" sz="12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DF4DD2FC-825E-47F5-AC2C-D8F54533B35E}"/>
              </a:ext>
            </a:extLst>
          </p:cNvPr>
          <p:cNvSpPr txBox="1"/>
          <p:nvPr/>
        </p:nvSpPr>
        <p:spPr>
          <a:xfrm>
            <a:off x="7963210" y="1587526"/>
            <a:ext cx="366042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システムを完全</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に</a:t>
            </a:r>
            <a:r>
              <a:rPr kumimoji="0" lang="ja-JP" altLang="en-US" sz="1200" b="1" i="0"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制御</a:t>
            </a:r>
            <a:br>
              <a:rPr kumimoji="0" lang="en-US" altLang="ja-JP" sz="1200" b="1" i="0"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0" lang="ja-JP" altLang="en-US" sz="1200" b="1" i="0"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二重</a:t>
            </a:r>
            <a:r>
              <a:rPr kumimoji="0" lang="en-US" altLang="ja-JP" sz="1200" b="1" i="0"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a:t>
            </a:r>
            <a:r>
              <a:rPr kumimoji="0" lang="ja-JP" altLang="en-US" sz="1200" b="1" i="0"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三重恐喝</a:t>
            </a:r>
          </a:p>
        </p:txBody>
      </p:sp>
      <p:sp>
        <p:nvSpPr>
          <p:cNvPr id="9" name="テキスト ボックス 8">
            <a:extLst>
              <a:ext uri="{FF2B5EF4-FFF2-40B4-BE49-F238E27FC236}">
                <a16:creationId xmlns:a16="http://schemas.microsoft.com/office/drawing/2014/main" id="{B27EE28F-4D3D-4830-9659-0F12BC8857B8}"/>
              </a:ext>
            </a:extLst>
          </p:cNvPr>
          <p:cNvSpPr txBox="1"/>
          <p:nvPr/>
        </p:nvSpPr>
        <p:spPr>
          <a:xfrm>
            <a:off x="10800011" y="2448757"/>
            <a:ext cx="1348033" cy="276999"/>
          </a:xfrm>
          <a:prstGeom prst="rect">
            <a:avLst/>
          </a:prstGeom>
          <a:noFill/>
        </p:spPr>
        <p:txBody>
          <a:bodyPr wrap="square" rtlCol="0">
            <a:spAutoFit/>
          </a:bodyPr>
          <a:lstStyle/>
          <a:p>
            <a:r>
              <a:rPr kumimoji="0" lang="ja-JP" altLang="en-US" sz="1200" b="1" i="0"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調査と対処</a:t>
            </a:r>
          </a:p>
        </p:txBody>
      </p:sp>
      <p:pic>
        <p:nvPicPr>
          <p:cNvPr id="104" name="図 103">
            <a:extLst>
              <a:ext uri="{FF2B5EF4-FFF2-40B4-BE49-F238E27FC236}">
                <a16:creationId xmlns:a16="http://schemas.microsoft.com/office/drawing/2014/main" id="{8A156460-3302-4FD2-A39C-82A005BA8725}"/>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02717" y="2814859"/>
            <a:ext cx="359450" cy="375706"/>
          </a:xfrm>
          <a:prstGeom prst="rect">
            <a:avLst/>
          </a:prstGeom>
        </p:spPr>
      </p:pic>
      <p:pic>
        <p:nvPicPr>
          <p:cNvPr id="107" name="Picture 2" descr="ランサムウェア Petya に感染してみました。 | (n)inja csirt">
            <a:extLst>
              <a:ext uri="{FF2B5EF4-FFF2-40B4-BE49-F238E27FC236}">
                <a16:creationId xmlns:a16="http://schemas.microsoft.com/office/drawing/2014/main" id="{B779F841-37A9-4412-9A2A-7C43998F8270}"/>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848390" y="2029985"/>
            <a:ext cx="420435" cy="321700"/>
          </a:xfrm>
          <a:prstGeom prst="rect">
            <a:avLst/>
          </a:prstGeom>
          <a:noFill/>
          <a:extLst>
            <a:ext uri="{909E8E84-426E-40DD-AFC4-6F175D3DCCD1}">
              <a14:hiddenFill xmlns:a14="http://schemas.microsoft.com/office/drawing/2010/main">
                <a:solidFill>
                  <a:srgbClr val="FFFFFF"/>
                </a:solidFill>
              </a14:hiddenFill>
            </a:ext>
          </a:extLst>
        </p:spPr>
      </p:pic>
      <p:pic>
        <p:nvPicPr>
          <p:cNvPr id="18" name="グラフィックス 17" descr="ノート PC 枠線">
            <a:extLst>
              <a:ext uri="{FF2B5EF4-FFF2-40B4-BE49-F238E27FC236}">
                <a16:creationId xmlns:a16="http://schemas.microsoft.com/office/drawing/2014/main" id="{41FCF2B0-1C60-457B-ADDE-EC9950779D2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498880" y="2905353"/>
            <a:ext cx="640329" cy="640329"/>
          </a:xfrm>
          <a:prstGeom prst="rect">
            <a:avLst/>
          </a:prstGeom>
        </p:spPr>
      </p:pic>
      <p:pic>
        <p:nvPicPr>
          <p:cNvPr id="28" name="グラフィックス 27" descr="ロック 単色塗りつぶし">
            <a:extLst>
              <a:ext uri="{FF2B5EF4-FFF2-40B4-BE49-F238E27FC236}">
                <a16:creationId xmlns:a16="http://schemas.microsoft.com/office/drawing/2014/main" id="{039F6CE9-1D2A-45C3-8376-C2489CC4764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2795" y="2814859"/>
            <a:ext cx="606839" cy="606839"/>
          </a:xfrm>
          <a:prstGeom prst="rect">
            <a:avLst/>
          </a:prstGeom>
        </p:spPr>
      </p:pic>
      <p:pic>
        <p:nvPicPr>
          <p:cNvPr id="30" name="グラフィックス 29" descr="虫眼鏡で見た虫 単色塗りつぶし">
            <a:extLst>
              <a:ext uri="{FF2B5EF4-FFF2-40B4-BE49-F238E27FC236}">
                <a16:creationId xmlns:a16="http://schemas.microsoft.com/office/drawing/2014/main" id="{B33ED572-B3C6-484C-99D2-50D59A0436B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891473" y="2757301"/>
            <a:ext cx="704810" cy="704810"/>
          </a:xfrm>
          <a:prstGeom prst="rect">
            <a:avLst/>
          </a:prstGeom>
        </p:spPr>
      </p:pic>
      <p:pic>
        <p:nvPicPr>
          <p:cNvPr id="32" name="グラフィックス 31" descr="データベース 枠線">
            <a:extLst>
              <a:ext uri="{FF2B5EF4-FFF2-40B4-BE49-F238E27FC236}">
                <a16:creationId xmlns:a16="http://schemas.microsoft.com/office/drawing/2014/main" id="{6234E439-96EF-486E-AA3B-608BE126B35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823383" y="2945471"/>
            <a:ext cx="600211" cy="600211"/>
          </a:xfrm>
          <a:prstGeom prst="rect">
            <a:avLst/>
          </a:prstGeom>
        </p:spPr>
      </p:pic>
      <p:pic>
        <p:nvPicPr>
          <p:cNvPr id="112" name="図 111">
            <a:extLst>
              <a:ext uri="{FF2B5EF4-FFF2-40B4-BE49-F238E27FC236}">
                <a16:creationId xmlns:a16="http://schemas.microsoft.com/office/drawing/2014/main" id="{6759E7BD-7589-4D8A-A3D9-E40A89789C7D}"/>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43179" y="2826904"/>
            <a:ext cx="359450" cy="375706"/>
          </a:xfrm>
          <a:prstGeom prst="rect">
            <a:avLst/>
          </a:prstGeom>
        </p:spPr>
      </p:pic>
      <p:pic>
        <p:nvPicPr>
          <p:cNvPr id="34" name="図 33" descr="アイコン&#10;&#10;自動的に生成された説明">
            <a:extLst>
              <a:ext uri="{FF2B5EF4-FFF2-40B4-BE49-F238E27FC236}">
                <a16:creationId xmlns:a16="http://schemas.microsoft.com/office/drawing/2014/main" id="{E57F9438-7A69-4D89-9293-186617DDAEA7}"/>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9315784" y="2046948"/>
            <a:ext cx="491817" cy="491817"/>
          </a:xfrm>
          <a:prstGeom prst="rect">
            <a:avLst/>
          </a:prstGeom>
        </p:spPr>
      </p:pic>
      <p:grpSp>
        <p:nvGrpSpPr>
          <p:cNvPr id="116" name="グループ化 115">
            <a:extLst>
              <a:ext uri="{FF2B5EF4-FFF2-40B4-BE49-F238E27FC236}">
                <a16:creationId xmlns:a16="http://schemas.microsoft.com/office/drawing/2014/main" id="{C31C7A06-D4B6-466E-9A12-B9C2ACA0B968}"/>
              </a:ext>
            </a:extLst>
          </p:cNvPr>
          <p:cNvGrpSpPr/>
          <p:nvPr/>
        </p:nvGrpSpPr>
        <p:grpSpPr>
          <a:xfrm>
            <a:off x="9890000" y="2117518"/>
            <a:ext cx="424142" cy="421247"/>
            <a:chOff x="8336779" y="3713527"/>
            <a:chExt cx="1256782" cy="890653"/>
          </a:xfrm>
        </p:grpSpPr>
        <p:pic>
          <p:nvPicPr>
            <p:cNvPr id="117" name="図 116">
              <a:extLst>
                <a:ext uri="{FF2B5EF4-FFF2-40B4-BE49-F238E27FC236}">
                  <a16:creationId xmlns:a16="http://schemas.microsoft.com/office/drawing/2014/main" id="{EEC71A73-92FC-4BB5-B282-9FB73A7F3FAC}"/>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336779" y="4234805"/>
              <a:ext cx="1256782" cy="369375"/>
            </a:xfrm>
            <a:prstGeom prst="rect">
              <a:avLst/>
            </a:prstGeom>
          </p:spPr>
        </p:pic>
        <p:pic>
          <p:nvPicPr>
            <p:cNvPr id="118" name="図 117">
              <a:extLst>
                <a:ext uri="{FF2B5EF4-FFF2-40B4-BE49-F238E27FC236}">
                  <a16:creationId xmlns:a16="http://schemas.microsoft.com/office/drawing/2014/main" id="{A42729B0-AB23-48D4-8869-2E4E2ADF4CDD}"/>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336779" y="4097645"/>
              <a:ext cx="1256782" cy="369375"/>
            </a:xfrm>
            <a:prstGeom prst="rect">
              <a:avLst/>
            </a:prstGeom>
          </p:spPr>
        </p:pic>
        <p:pic>
          <p:nvPicPr>
            <p:cNvPr id="119" name="図 118">
              <a:extLst>
                <a:ext uri="{FF2B5EF4-FFF2-40B4-BE49-F238E27FC236}">
                  <a16:creationId xmlns:a16="http://schemas.microsoft.com/office/drawing/2014/main" id="{1C1CC90D-5186-4A06-9FE1-4BA4D14F7837}"/>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336779" y="3964295"/>
              <a:ext cx="1256782" cy="369375"/>
            </a:xfrm>
            <a:prstGeom prst="rect">
              <a:avLst/>
            </a:prstGeom>
          </p:spPr>
        </p:pic>
        <p:pic>
          <p:nvPicPr>
            <p:cNvPr id="120" name="図 119">
              <a:extLst>
                <a:ext uri="{FF2B5EF4-FFF2-40B4-BE49-F238E27FC236}">
                  <a16:creationId xmlns:a16="http://schemas.microsoft.com/office/drawing/2014/main" id="{F4966507-3A2D-4078-A825-972DD47AFF0E}"/>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336779" y="3839257"/>
              <a:ext cx="1256782" cy="369375"/>
            </a:xfrm>
            <a:prstGeom prst="rect">
              <a:avLst/>
            </a:prstGeom>
          </p:spPr>
        </p:pic>
        <p:pic>
          <p:nvPicPr>
            <p:cNvPr id="121" name="図 120">
              <a:extLst>
                <a:ext uri="{FF2B5EF4-FFF2-40B4-BE49-F238E27FC236}">
                  <a16:creationId xmlns:a16="http://schemas.microsoft.com/office/drawing/2014/main" id="{4E57EFB4-53E9-47A6-89F3-031C6D92057C}"/>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336779" y="3713527"/>
              <a:ext cx="1256782" cy="369375"/>
            </a:xfrm>
            <a:prstGeom prst="rect">
              <a:avLst/>
            </a:prstGeom>
          </p:spPr>
        </p:pic>
      </p:grpSp>
      <p:sp>
        <p:nvSpPr>
          <p:cNvPr id="36" name="正方形/長方形 35">
            <a:extLst>
              <a:ext uri="{FF2B5EF4-FFF2-40B4-BE49-F238E27FC236}">
                <a16:creationId xmlns:a16="http://schemas.microsoft.com/office/drawing/2014/main" id="{1EA1BEF2-361A-475A-8A41-115F2231F81A}"/>
              </a:ext>
            </a:extLst>
          </p:cNvPr>
          <p:cNvSpPr/>
          <p:nvPr/>
        </p:nvSpPr>
        <p:spPr>
          <a:xfrm>
            <a:off x="1130490" y="4798880"/>
            <a:ext cx="1319009" cy="46661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a:extLst>
              <a:ext uri="{FF2B5EF4-FFF2-40B4-BE49-F238E27FC236}">
                <a16:creationId xmlns:a16="http://schemas.microsoft.com/office/drawing/2014/main" id="{3B420471-F356-4F74-B296-B2AF7A264101}"/>
              </a:ext>
            </a:extLst>
          </p:cNvPr>
          <p:cNvSpPr txBox="1"/>
          <p:nvPr/>
        </p:nvSpPr>
        <p:spPr>
          <a:xfrm>
            <a:off x="1257457" y="4820841"/>
            <a:ext cx="1107996" cy="461665"/>
          </a:xfrm>
          <a:prstGeom prst="rect">
            <a:avLst/>
          </a:prstGeom>
          <a:noFill/>
        </p:spPr>
        <p:txBody>
          <a:bodyPr wrap="none" rtlCol="0">
            <a:spAutoFit/>
          </a:bodyPr>
          <a:lstStyle/>
          <a:p>
            <a:r>
              <a:rPr kumimoji="1" lang="ja-JP" altLang="en-US" sz="1200" b="1">
                <a:solidFill>
                  <a:schemeClr val="bg1"/>
                </a:solidFill>
                <a:latin typeface="メイリオ" panose="020B0604030504040204" pitchFamily="50" charset="-128"/>
                <a:ea typeface="メイリオ" panose="020B0604030504040204" pitchFamily="50" charset="-128"/>
              </a:rPr>
              <a:t>シグネチャ型</a:t>
            </a:r>
            <a:br>
              <a:rPr kumimoji="1" lang="en-US" altLang="ja-JP" sz="1200" b="1">
                <a:solidFill>
                  <a:schemeClr val="bg1"/>
                </a:solidFill>
                <a:latin typeface="メイリオ" panose="020B0604030504040204" pitchFamily="50" charset="-128"/>
                <a:ea typeface="メイリオ" panose="020B0604030504040204" pitchFamily="50" charset="-128"/>
              </a:rPr>
            </a:br>
            <a:r>
              <a:rPr kumimoji="1" lang="ja-JP" altLang="en-US" sz="1200" b="1">
                <a:solidFill>
                  <a:schemeClr val="bg1"/>
                </a:solidFill>
                <a:latin typeface="メイリオ" panose="020B0604030504040204" pitchFamily="50" charset="-128"/>
                <a:ea typeface="メイリオ" panose="020B0604030504040204" pitchFamily="50" charset="-128"/>
              </a:rPr>
              <a:t>ウイルス対策</a:t>
            </a:r>
            <a:endParaRPr kumimoji="1" lang="en-US" altLang="ja-JP" sz="1200" b="1">
              <a:solidFill>
                <a:schemeClr val="bg1"/>
              </a:solidFill>
              <a:latin typeface="メイリオ" panose="020B0604030504040204" pitchFamily="50" charset="-128"/>
              <a:ea typeface="メイリオ" panose="020B0604030504040204" pitchFamily="50" charset="-128"/>
            </a:endParaRPr>
          </a:p>
        </p:txBody>
      </p:sp>
      <p:sp>
        <p:nvSpPr>
          <p:cNvPr id="138" name="正方形/長方形 137">
            <a:extLst>
              <a:ext uri="{FF2B5EF4-FFF2-40B4-BE49-F238E27FC236}">
                <a16:creationId xmlns:a16="http://schemas.microsoft.com/office/drawing/2014/main" id="{8E5BB961-C47B-4006-BFDD-52D8E62DE308}"/>
              </a:ext>
            </a:extLst>
          </p:cNvPr>
          <p:cNvSpPr/>
          <p:nvPr/>
        </p:nvSpPr>
        <p:spPr>
          <a:xfrm>
            <a:off x="1114798" y="5688322"/>
            <a:ext cx="1319009" cy="46661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a:extLst>
              <a:ext uri="{FF2B5EF4-FFF2-40B4-BE49-F238E27FC236}">
                <a16:creationId xmlns:a16="http://schemas.microsoft.com/office/drawing/2014/main" id="{4502351E-33A1-441A-95F9-DD8D3E3815E3}"/>
              </a:ext>
            </a:extLst>
          </p:cNvPr>
          <p:cNvSpPr txBox="1"/>
          <p:nvPr/>
        </p:nvSpPr>
        <p:spPr>
          <a:xfrm>
            <a:off x="1512562" y="5803780"/>
            <a:ext cx="978474" cy="276999"/>
          </a:xfrm>
          <a:prstGeom prst="rect">
            <a:avLst/>
          </a:prstGeom>
          <a:noFill/>
        </p:spPr>
        <p:txBody>
          <a:bodyPr wrap="square" rtlCol="0">
            <a:spAutoFit/>
          </a:bodyPr>
          <a:lstStyle/>
          <a:p>
            <a:r>
              <a:rPr kumimoji="1" lang="en-US" altLang="ja-JP" sz="1200" b="1">
                <a:solidFill>
                  <a:schemeClr val="bg1"/>
                </a:solidFill>
                <a:latin typeface="メイリオ" panose="020B0604030504040204" pitchFamily="50" charset="-128"/>
                <a:ea typeface="メイリオ" panose="020B0604030504040204" pitchFamily="50" charset="-128"/>
              </a:rPr>
              <a:t>EDR</a:t>
            </a:r>
            <a:endParaRPr kumimoji="1" lang="ja-JP" altLang="en-US" sz="1200" b="1">
              <a:solidFill>
                <a:schemeClr val="bg1"/>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A454EE7-9FF4-42F4-819E-1AD12C37A5B6}"/>
              </a:ext>
            </a:extLst>
          </p:cNvPr>
          <p:cNvSpPr txBox="1"/>
          <p:nvPr/>
        </p:nvSpPr>
        <p:spPr>
          <a:xfrm>
            <a:off x="1888374" y="3463963"/>
            <a:ext cx="834394" cy="276999"/>
          </a:xfrm>
          <a:prstGeom prst="rect">
            <a:avLst/>
          </a:prstGeom>
          <a:noFill/>
        </p:spPr>
        <p:txBody>
          <a:bodyPr wrap="square" rtlCol="0">
            <a:spAutoFit/>
          </a:bodyPr>
          <a:lstStyle/>
          <a:p>
            <a:r>
              <a:rPr kumimoji="1" lang="en-US" altLang="ja-JP" sz="1200" b="1">
                <a:solidFill>
                  <a:srgbClr val="C00000"/>
                </a:solidFill>
                <a:latin typeface="メイリオ" panose="020B0604030504040204" pitchFamily="50" charset="-128"/>
                <a:ea typeface="メイリオ" panose="020B0604030504040204" pitchFamily="50" charset="-128"/>
              </a:rPr>
              <a:t>START</a:t>
            </a:r>
            <a:endParaRPr kumimoji="1" lang="ja-JP" altLang="en-US" sz="1200" b="1">
              <a:solidFill>
                <a:srgbClr val="C00000"/>
              </a:solidFill>
              <a:latin typeface="メイリオ" panose="020B0604030504040204" pitchFamily="50" charset="-128"/>
              <a:ea typeface="メイリオ" panose="020B0604030504040204" pitchFamily="50" charset="-128"/>
            </a:endParaRPr>
          </a:p>
        </p:txBody>
      </p:sp>
      <p:pic>
        <p:nvPicPr>
          <p:cNvPr id="92" name="グラフィックス 91" descr="ノート PC 枠線">
            <a:extLst>
              <a:ext uri="{FF2B5EF4-FFF2-40B4-BE49-F238E27FC236}">
                <a16:creationId xmlns:a16="http://schemas.microsoft.com/office/drawing/2014/main" id="{C7CB212C-258A-4949-BF93-03955671B57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4923" y="3751287"/>
            <a:ext cx="985754" cy="985754"/>
          </a:xfrm>
          <a:prstGeom prst="rect">
            <a:avLst/>
          </a:prstGeom>
        </p:spPr>
      </p:pic>
      <p:pic>
        <p:nvPicPr>
          <p:cNvPr id="93" name="図 92">
            <a:extLst>
              <a:ext uri="{FF2B5EF4-FFF2-40B4-BE49-F238E27FC236}">
                <a16:creationId xmlns:a16="http://schemas.microsoft.com/office/drawing/2014/main" id="{27D386BA-A934-4E03-81C1-D43E11FEE3B5}"/>
              </a:ext>
            </a:extLst>
          </p:cNvPr>
          <p:cNvPicPr>
            <a:picLocks noChangeAspect="1"/>
          </p:cNvPicPr>
          <p:nvPr/>
        </p:nvPicPr>
        <p:blipFill>
          <a:blip r:embed="rId2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78812" y="4006326"/>
            <a:ext cx="338601" cy="353915"/>
          </a:xfrm>
          <a:prstGeom prst="rect">
            <a:avLst/>
          </a:prstGeom>
        </p:spPr>
      </p:pic>
      <p:pic>
        <p:nvPicPr>
          <p:cNvPr id="15" name="グラフィックス 14" descr="雲 枠線">
            <a:extLst>
              <a:ext uri="{FF2B5EF4-FFF2-40B4-BE49-F238E27FC236}">
                <a16:creationId xmlns:a16="http://schemas.microsoft.com/office/drawing/2014/main" id="{3552B97E-4D28-485B-B032-9C217525499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19194" y="2603567"/>
            <a:ext cx="914400" cy="914400"/>
          </a:xfrm>
          <a:prstGeom prst="rect">
            <a:avLst/>
          </a:prstGeom>
        </p:spPr>
      </p:pic>
      <p:cxnSp>
        <p:nvCxnSpPr>
          <p:cNvPr id="20" name="直線矢印コネクタ 19">
            <a:extLst>
              <a:ext uri="{FF2B5EF4-FFF2-40B4-BE49-F238E27FC236}">
                <a16:creationId xmlns:a16="http://schemas.microsoft.com/office/drawing/2014/main" id="{99AB6B05-32E3-451B-BA94-207F517C799D}"/>
              </a:ext>
            </a:extLst>
          </p:cNvPr>
          <p:cNvCxnSpPr>
            <a:cxnSpLocks/>
          </p:cNvCxnSpPr>
          <p:nvPr/>
        </p:nvCxnSpPr>
        <p:spPr>
          <a:xfrm>
            <a:off x="1478623" y="3178808"/>
            <a:ext cx="0" cy="738745"/>
          </a:xfrm>
          <a:prstGeom prst="straightConnector1">
            <a:avLst/>
          </a:prstGeom>
          <a:ln w="38100">
            <a:solidFill>
              <a:schemeClr val="tx1">
                <a:lumMod val="75000"/>
                <a:lumOff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矢印: 左右 11">
            <a:extLst>
              <a:ext uri="{FF2B5EF4-FFF2-40B4-BE49-F238E27FC236}">
                <a16:creationId xmlns:a16="http://schemas.microsoft.com/office/drawing/2014/main" id="{D65AF76D-4A52-419B-A220-A5D28B872D9F}"/>
              </a:ext>
            </a:extLst>
          </p:cNvPr>
          <p:cNvSpPr/>
          <p:nvPr/>
        </p:nvSpPr>
        <p:spPr>
          <a:xfrm>
            <a:off x="2577032" y="5649877"/>
            <a:ext cx="2362613" cy="584462"/>
          </a:xfrm>
          <a:prstGeom prst="leftRightArrow">
            <a:avLst/>
          </a:prstGeom>
          <a:solidFill>
            <a:schemeClr val="accent1">
              <a:alpha val="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a:extLst>
              <a:ext uri="{FF2B5EF4-FFF2-40B4-BE49-F238E27FC236}">
                <a16:creationId xmlns:a16="http://schemas.microsoft.com/office/drawing/2014/main" id="{6CD52B28-87AB-4E37-8AF5-FA55FCA1795C}"/>
              </a:ext>
            </a:extLst>
          </p:cNvPr>
          <p:cNvSpPr txBox="1"/>
          <p:nvPr/>
        </p:nvSpPr>
        <p:spPr>
          <a:xfrm>
            <a:off x="2745134" y="5843300"/>
            <a:ext cx="2031325" cy="276999"/>
          </a:xfrm>
          <a:prstGeom prst="rect">
            <a:avLst/>
          </a:prstGeom>
          <a:noFill/>
        </p:spPr>
        <p:txBody>
          <a:bodyPr wrap="none" rtlCol="0">
            <a:spAutoFit/>
          </a:bodyPr>
          <a:lstStyle/>
          <a:p>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このタイミングでは未検知</a:t>
            </a:r>
          </a:p>
        </p:txBody>
      </p:sp>
      <p:sp>
        <p:nvSpPr>
          <p:cNvPr id="94" name="テキスト ボックス 93">
            <a:extLst>
              <a:ext uri="{FF2B5EF4-FFF2-40B4-BE49-F238E27FC236}">
                <a16:creationId xmlns:a16="http://schemas.microsoft.com/office/drawing/2014/main" id="{CCC683E1-A853-4B25-B304-95EF81D917AB}"/>
              </a:ext>
            </a:extLst>
          </p:cNvPr>
          <p:cNvSpPr txBox="1"/>
          <p:nvPr/>
        </p:nvSpPr>
        <p:spPr>
          <a:xfrm>
            <a:off x="5047980" y="5819665"/>
            <a:ext cx="4185761" cy="276999"/>
          </a:xfrm>
          <a:prstGeom prst="rect">
            <a:avLst/>
          </a:prstGeom>
          <a:noFill/>
        </p:spPr>
        <p:txBody>
          <a:bodyPr wrap="none" rtlCol="0">
            <a:spAutoFit/>
          </a:bodyPr>
          <a:lstStyle/>
          <a:p>
            <a:r>
              <a:rPr kumimoji="1" lang="ja-JP" altLang="en-US" sz="1200" b="1">
                <a:solidFill>
                  <a:schemeClr val="bg1"/>
                </a:solidFill>
                <a:latin typeface="メイリオ" panose="020B0604030504040204" pitchFamily="50" charset="-128"/>
                <a:ea typeface="メイリオ" panose="020B0604030504040204" pitchFamily="50" charset="-128"/>
              </a:rPr>
              <a:t>アラートは出すが、僅かな時間で人が対処することは困難</a:t>
            </a:r>
            <a:endParaRPr kumimoji="1" lang="en-US" altLang="ja-JP" sz="1200" b="1">
              <a:solidFill>
                <a:schemeClr val="bg1"/>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11D50338-78F7-A17C-E3DB-104D0D91A5FE}"/>
              </a:ext>
            </a:extLst>
          </p:cNvPr>
          <p:cNvSpPr txBox="1"/>
          <p:nvPr/>
        </p:nvSpPr>
        <p:spPr>
          <a:xfrm>
            <a:off x="10200456" y="6366520"/>
            <a:ext cx="1584176" cy="230832"/>
          </a:xfrm>
          <a:prstGeom prst="rect">
            <a:avLst/>
          </a:prstGeom>
          <a:noFill/>
        </p:spPr>
        <p:txBody>
          <a:bodyPr wrap="square" rtlCol="0">
            <a:spAutoFit/>
          </a:bodyPr>
          <a:lstStyle/>
          <a:p>
            <a:r>
              <a:rPr kumimoji="1" lang="en-US" altLang="ja-JP" sz="900">
                <a:solidFill>
                  <a:schemeClr val="tx1">
                    <a:lumMod val="75000"/>
                    <a:lumOff val="25000"/>
                  </a:schemeClr>
                </a:solidFill>
                <a:latin typeface="メイリオ" panose="020B0604030504040204" pitchFamily="50" charset="-128"/>
                <a:ea typeface="メイリオ" panose="020B0604030504040204" pitchFamily="50" charset="-128"/>
              </a:rPr>
              <a:t>※Deep Instinct </a:t>
            </a:r>
            <a:r>
              <a:rPr kumimoji="1" lang="ja-JP" altLang="en-US" sz="900">
                <a:solidFill>
                  <a:schemeClr val="tx1">
                    <a:lumMod val="75000"/>
                    <a:lumOff val="25000"/>
                  </a:schemeClr>
                </a:solidFill>
                <a:latin typeface="メイリオ" panose="020B0604030504040204" pitchFamily="50" charset="-128"/>
                <a:ea typeface="メイリオ" panose="020B0604030504040204" pitchFamily="50" charset="-128"/>
              </a:rPr>
              <a:t>社調べ</a:t>
            </a:r>
          </a:p>
        </p:txBody>
      </p:sp>
    </p:spTree>
    <p:extLst>
      <p:ext uri="{BB962C8B-B14F-4D97-AF65-F5344CB8AC3E}">
        <p14:creationId xmlns:p14="http://schemas.microsoft.com/office/powerpoint/2010/main" val="1069239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24E7F63-5E71-B250-E4FF-147430228798}"/>
              </a:ext>
            </a:extLst>
          </p:cNvPr>
          <p:cNvSpPr>
            <a:spLocks noGrp="1"/>
          </p:cNvSpPr>
          <p:nvPr>
            <p:ph type="body" sz="quarter" idx="11"/>
          </p:nvPr>
        </p:nvSpPr>
        <p:spPr>
          <a:xfrm>
            <a:off x="413589" y="212584"/>
            <a:ext cx="11074573" cy="372410"/>
          </a:xfrm>
        </p:spPr>
        <p:txBody>
          <a:bodyPr/>
          <a:lstStyle/>
          <a:p>
            <a:r>
              <a:rPr lang="ja-JP" altLang="en-US"/>
              <a:t>各ランサムウェアの計測結果</a:t>
            </a:r>
            <a:endParaRPr kumimoji="1" lang="ja-JP" altLang="en-US"/>
          </a:p>
        </p:txBody>
      </p:sp>
      <p:sp>
        <p:nvSpPr>
          <p:cNvPr id="4" name="テキスト ボックス 3">
            <a:extLst>
              <a:ext uri="{FF2B5EF4-FFF2-40B4-BE49-F238E27FC236}">
                <a16:creationId xmlns:a16="http://schemas.microsoft.com/office/drawing/2014/main" id="{49B5ECBB-6728-2B6E-E372-95E101C6EFAA}"/>
              </a:ext>
            </a:extLst>
          </p:cNvPr>
          <p:cNvSpPr txBox="1"/>
          <p:nvPr/>
        </p:nvSpPr>
        <p:spPr>
          <a:xfrm>
            <a:off x="0" y="763568"/>
            <a:ext cx="12192000" cy="837152"/>
          </a:xfrm>
          <a:prstGeom prst="rect">
            <a:avLst/>
          </a:prstGeom>
          <a:noFill/>
        </p:spPr>
        <p:txBody>
          <a:bodyPr wrap="square" rtlCol="0">
            <a:spAutoFit/>
          </a:bodyPr>
          <a:lstStyle/>
          <a:p>
            <a:pPr algn="ctr">
              <a:lnSpc>
                <a:spcPct val="140000"/>
              </a:lnSpc>
            </a:pPr>
            <a:r>
              <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Splunk </a:t>
            </a: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が </a:t>
            </a:r>
            <a:r>
              <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10 </a:t>
            </a: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万ファイル（約</a:t>
            </a:r>
            <a:r>
              <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54GB</a:t>
            </a: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）の暗号化速度を検証</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40000"/>
              </a:lnSpc>
            </a:pP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短時間でファイルが暗号化されるため、</a:t>
            </a:r>
            <a:r>
              <a:rPr kumimoji="1" lang="ja-JP" altLang="en-US" sz="2000" b="1">
                <a:solidFill>
                  <a:srgbClr val="C00000"/>
                </a:solidFill>
                <a:latin typeface="メイリオ" panose="020B0604030504040204" pitchFamily="50" charset="-128"/>
                <a:ea typeface="メイリオ" panose="020B0604030504040204" pitchFamily="50" charset="-128"/>
              </a:rPr>
              <a:t>ランサムウェアが動く前に</a:t>
            </a: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止めることが重要</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D7D2CC3C-77CD-5C04-D57C-CCC05B09B92A}"/>
              </a:ext>
            </a:extLst>
          </p:cNvPr>
          <p:cNvSpPr txBox="1"/>
          <p:nvPr/>
        </p:nvSpPr>
        <p:spPr>
          <a:xfrm>
            <a:off x="774567" y="5959310"/>
            <a:ext cx="7935797" cy="276999"/>
          </a:xfrm>
          <a:prstGeom prst="rect">
            <a:avLst/>
          </a:prstGeom>
          <a:noFill/>
        </p:spPr>
        <p:txBody>
          <a:bodyPr wrap="square" rtlCol="0">
            <a:spAutoFit/>
          </a:bodyPr>
          <a:lstStyle/>
          <a:p>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出典：</a:t>
            </a:r>
            <a:r>
              <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rPr>
              <a:t>Splunk</a:t>
            </a: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u="sng">
                <a:solidFill>
                  <a:srgbClr val="0563C1"/>
                </a:solidFill>
                <a:latin typeface="メイリオ" panose="020B0604030504040204" pitchFamily="50" charset="-128"/>
                <a:ea typeface="メイリオ" panose="020B0604030504040204" pitchFamily="50" charset="-128"/>
                <a:cs typeface="Times New Roman" panose="02020603050405020304" pitchFamily="18" charset="0"/>
                <a:hlinkClick r:id="rId2"/>
              </a:rPr>
              <a:t>Ransomware Encrypts Nearly 100,000 Files in Under 45 Minutes </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を基に </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MOTEX </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で作成</a:t>
            </a:r>
            <a:endPar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6" name="表 6">
            <a:extLst>
              <a:ext uri="{FF2B5EF4-FFF2-40B4-BE49-F238E27FC236}">
                <a16:creationId xmlns:a16="http://schemas.microsoft.com/office/drawing/2014/main" id="{E996C4C8-FB03-27DD-2258-ED7347200908}"/>
              </a:ext>
            </a:extLst>
          </p:cNvPr>
          <p:cNvGraphicFramePr>
            <a:graphicFrameLocks noGrp="1"/>
          </p:cNvGraphicFramePr>
          <p:nvPr/>
        </p:nvGraphicFramePr>
        <p:xfrm>
          <a:off x="857838" y="1819370"/>
          <a:ext cx="10463754" cy="4075812"/>
        </p:xfrm>
        <a:graphic>
          <a:graphicData uri="http://schemas.openxmlformats.org/drawingml/2006/table">
            <a:tbl>
              <a:tblPr firstRow="1" bandRow="1">
                <a:tableStyleId>{5C22544A-7EE6-4342-B048-85BDC9FD1C3A}</a:tableStyleId>
              </a:tblPr>
              <a:tblGrid>
                <a:gridCol w="5231877">
                  <a:extLst>
                    <a:ext uri="{9D8B030D-6E8A-4147-A177-3AD203B41FA5}">
                      <a16:colId xmlns:a16="http://schemas.microsoft.com/office/drawing/2014/main" val="182022299"/>
                    </a:ext>
                  </a:extLst>
                </a:gridCol>
                <a:gridCol w="5231877">
                  <a:extLst>
                    <a:ext uri="{9D8B030D-6E8A-4147-A177-3AD203B41FA5}">
                      <a16:colId xmlns:a16="http://schemas.microsoft.com/office/drawing/2014/main" val="3463202896"/>
                    </a:ext>
                  </a:extLst>
                </a:gridCol>
              </a:tblGrid>
              <a:tr h="339651">
                <a:tc>
                  <a:txBody>
                    <a:bodyPr/>
                    <a:lstStyle/>
                    <a:p>
                      <a:pPr algn="ctr"/>
                      <a:r>
                        <a:rPr kumimoji="1" lang="ja-JP" altLang="en-US" sz="1600">
                          <a:latin typeface="メイリオ" panose="020B0604030504040204" pitchFamily="50" charset="-128"/>
                          <a:ea typeface="メイリオ" panose="020B0604030504040204" pitchFamily="50" charset="-128"/>
                        </a:rPr>
                        <a:t>ランサムウェアファミリー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kumimoji="1" lang="ja-JP" altLang="en-US" sz="1600">
                          <a:latin typeface="メイリオ" panose="020B0604030504040204" pitchFamily="50" charset="-128"/>
                          <a:ea typeface="メイリオ" panose="020B0604030504040204" pitchFamily="50" charset="-128"/>
                        </a:rPr>
                        <a:t>暗号化にかかった時間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4265619631"/>
                  </a:ext>
                </a:extLst>
              </a:tr>
              <a:tr h="339651">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LockBit</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00:05:50</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0638689"/>
                  </a:ext>
                </a:extLst>
              </a:tr>
              <a:tr h="339651">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Babuk</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00:06:34</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6912377"/>
                  </a:ext>
                </a:extLst>
              </a:tr>
              <a:tr h="339651">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Avaddon</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00:13:15</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6056769"/>
                  </a:ext>
                </a:extLst>
              </a:tr>
              <a:tr h="339651">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Ryuk</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00:14:30</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8965030"/>
                  </a:ext>
                </a:extLst>
              </a:tr>
              <a:tr h="339651">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Revil</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00:24:16</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8874415"/>
                  </a:ext>
                </a:extLst>
              </a:tr>
              <a:tr h="339651">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BlackMatter</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00:43:02</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3671828"/>
                  </a:ext>
                </a:extLst>
              </a:tr>
              <a:tr h="339651">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Darkside</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00:44:52</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7118062"/>
                  </a:ext>
                </a:extLst>
              </a:tr>
              <a:tr h="339651">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Conti</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00:59:34</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1316098"/>
                  </a:ext>
                </a:extLst>
              </a:tr>
              <a:tr h="339651">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Maze</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01:54:33</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4366743"/>
                  </a:ext>
                </a:extLst>
              </a:tr>
              <a:tr h="339651">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Mespinoza(PYSA)</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01:54:54</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4741730"/>
                  </a:ext>
                </a:extLst>
              </a:tr>
              <a:tr h="339651">
                <a:tc>
                  <a:txBody>
                    <a:bodyPr/>
                    <a:lstStyle/>
                    <a:p>
                      <a:pPr algn="ctr"/>
                      <a:r>
                        <a:rPr kumimoji="1" lang="ja-JP" altLang="en-US" sz="1600" b="1">
                          <a:solidFill>
                            <a:schemeClr val="bg1"/>
                          </a:solidFill>
                          <a:latin typeface="メイリオ" panose="020B0604030504040204" pitchFamily="50" charset="-128"/>
                          <a:ea typeface="メイリオ" panose="020B0604030504040204" pitchFamily="50" charset="-128"/>
                        </a:rPr>
                        <a:t>中央値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kumimoji="1" lang="en-US" altLang="ja-JP" sz="1600" b="1">
                          <a:solidFill>
                            <a:schemeClr val="bg1"/>
                          </a:solidFill>
                          <a:latin typeface="メイリオ" panose="020B0604030504040204" pitchFamily="50" charset="-128"/>
                          <a:ea typeface="メイリオ" panose="020B0604030504040204" pitchFamily="50" charset="-128"/>
                        </a:rPr>
                        <a:t>00:42:52</a:t>
                      </a:r>
                      <a:endParaRPr kumimoji="1" lang="ja-JP" altLang="en-US" sz="1600" b="1">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025702556"/>
                  </a:ext>
                </a:extLst>
              </a:tr>
            </a:tbl>
          </a:graphicData>
        </a:graphic>
      </p:graphicFrame>
    </p:spTree>
    <p:extLst>
      <p:ext uri="{BB962C8B-B14F-4D97-AF65-F5344CB8AC3E}">
        <p14:creationId xmlns:p14="http://schemas.microsoft.com/office/powerpoint/2010/main" val="2893353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35439A5-8DA1-4EE4-B47E-D26242BECCAA}"/>
              </a:ext>
            </a:extLst>
          </p:cNvPr>
          <p:cNvSpPr/>
          <p:nvPr/>
        </p:nvSpPr>
        <p:spPr>
          <a:xfrm>
            <a:off x="718784" y="4676232"/>
            <a:ext cx="3725965" cy="1686860"/>
          </a:xfrm>
          <a:prstGeom prst="rect">
            <a:avLst/>
          </a:prstGeom>
          <a:solidFill>
            <a:srgbClr val="FAFAFA"/>
          </a:solidFill>
          <a:ln w="3175">
            <a:solidFill>
              <a:schemeClr val="tx1">
                <a:lumMod val="75000"/>
                <a:lumOff val="2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743D3A1F-A196-4E06-9123-F57005E0FB21}"/>
              </a:ext>
            </a:extLst>
          </p:cNvPr>
          <p:cNvSpPr>
            <a:spLocks noGrp="1"/>
          </p:cNvSpPr>
          <p:nvPr>
            <p:ph type="body" sz="quarter" idx="11"/>
          </p:nvPr>
        </p:nvSpPr>
        <p:spPr/>
        <p:txBody>
          <a:bodyPr/>
          <a:lstStyle/>
          <a:p>
            <a:r>
              <a:rPr kumimoji="1" lang="ja-JP" altLang="en-US"/>
              <a:t>「予防ファースト」のメリット</a:t>
            </a:r>
          </a:p>
        </p:txBody>
      </p:sp>
      <p:cxnSp>
        <p:nvCxnSpPr>
          <p:cNvPr id="84" name="直線コネクタ 83">
            <a:extLst>
              <a:ext uri="{FF2B5EF4-FFF2-40B4-BE49-F238E27FC236}">
                <a16:creationId xmlns:a16="http://schemas.microsoft.com/office/drawing/2014/main" id="{E57785C0-94D9-46C7-942C-C2E9FFDDBE69}"/>
              </a:ext>
            </a:extLst>
          </p:cNvPr>
          <p:cNvCxnSpPr>
            <a:cxnSpLocks/>
          </p:cNvCxnSpPr>
          <p:nvPr/>
        </p:nvCxnSpPr>
        <p:spPr>
          <a:xfrm>
            <a:off x="5877079" y="3824245"/>
            <a:ext cx="0" cy="72000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572DF1FE-36FC-40C7-9082-61A0CE92BE16}"/>
              </a:ext>
            </a:extLst>
          </p:cNvPr>
          <p:cNvCxnSpPr>
            <a:cxnSpLocks/>
          </p:cNvCxnSpPr>
          <p:nvPr/>
        </p:nvCxnSpPr>
        <p:spPr>
          <a:xfrm>
            <a:off x="8220088" y="3824245"/>
            <a:ext cx="0" cy="72000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570D0C9B-6469-4D43-9C79-D2DF2CAE3D73}"/>
              </a:ext>
            </a:extLst>
          </p:cNvPr>
          <p:cNvCxnSpPr>
            <a:cxnSpLocks/>
          </p:cNvCxnSpPr>
          <p:nvPr/>
        </p:nvCxnSpPr>
        <p:spPr>
          <a:xfrm>
            <a:off x="10548812" y="3824245"/>
            <a:ext cx="0" cy="72000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3A9A1D5B-029D-4D21-A3FE-3DADF6CCCB7D}"/>
              </a:ext>
            </a:extLst>
          </p:cNvPr>
          <p:cNvCxnSpPr>
            <a:cxnSpLocks/>
          </p:cNvCxnSpPr>
          <p:nvPr/>
        </p:nvCxnSpPr>
        <p:spPr>
          <a:xfrm>
            <a:off x="3544367" y="3824245"/>
            <a:ext cx="0" cy="72000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8B0DC11D-E694-48CB-AC18-B35AB20F0196}"/>
              </a:ext>
            </a:extLst>
          </p:cNvPr>
          <p:cNvCxnSpPr>
            <a:cxnSpLocks/>
          </p:cNvCxnSpPr>
          <p:nvPr/>
        </p:nvCxnSpPr>
        <p:spPr>
          <a:xfrm>
            <a:off x="1219633" y="3824245"/>
            <a:ext cx="0" cy="72000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93" name="グラフィックス 92" descr="オフィス ワーカー (男性) 単色塗りつぶし">
            <a:extLst>
              <a:ext uri="{FF2B5EF4-FFF2-40B4-BE49-F238E27FC236}">
                <a16:creationId xmlns:a16="http://schemas.microsoft.com/office/drawing/2014/main" id="{37BB51EF-65A5-44F7-8FA1-67C72C55102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73800" y="4745726"/>
            <a:ext cx="469232" cy="469232"/>
          </a:xfrm>
          <a:prstGeom prst="rect">
            <a:avLst/>
          </a:prstGeom>
        </p:spPr>
      </p:pic>
      <p:sp>
        <p:nvSpPr>
          <p:cNvPr id="94" name="テキスト ボックス 93">
            <a:extLst>
              <a:ext uri="{FF2B5EF4-FFF2-40B4-BE49-F238E27FC236}">
                <a16:creationId xmlns:a16="http://schemas.microsoft.com/office/drawing/2014/main" id="{9B60A2B7-8BA3-4B3E-B91A-CA186433300A}"/>
              </a:ext>
            </a:extLst>
          </p:cNvPr>
          <p:cNvSpPr txBox="1"/>
          <p:nvPr/>
        </p:nvSpPr>
        <p:spPr>
          <a:xfrm>
            <a:off x="7705324" y="4774007"/>
            <a:ext cx="1415772" cy="500137"/>
          </a:xfrm>
          <a:prstGeom prst="rect">
            <a:avLst/>
          </a:prstGeom>
          <a:noFill/>
        </p:spPr>
        <p:txBody>
          <a:bodyPr wrap="none" rtlCol="0">
            <a:spAutoFit/>
          </a:bodyPr>
          <a:lstStyle/>
          <a:p>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対応リソース</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（誤検知への対応）</a:t>
            </a:r>
            <a:endPar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6" name="正方形/長方形 95">
            <a:extLst>
              <a:ext uri="{FF2B5EF4-FFF2-40B4-BE49-F238E27FC236}">
                <a16:creationId xmlns:a16="http://schemas.microsoft.com/office/drawing/2014/main" id="{B447B96E-4D2A-419F-9A3C-96DD47C27939}"/>
              </a:ext>
            </a:extLst>
          </p:cNvPr>
          <p:cNvSpPr/>
          <p:nvPr/>
        </p:nvSpPr>
        <p:spPr>
          <a:xfrm>
            <a:off x="7208017" y="4678640"/>
            <a:ext cx="2047851" cy="645890"/>
          </a:xfrm>
          <a:prstGeom prst="rect">
            <a:avLst/>
          </a:prstGeom>
          <a:no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9" name="テキスト ボックス 128">
            <a:extLst>
              <a:ext uri="{FF2B5EF4-FFF2-40B4-BE49-F238E27FC236}">
                <a16:creationId xmlns:a16="http://schemas.microsoft.com/office/drawing/2014/main" id="{D0DCA85A-1284-40E0-9660-83D1EB9C6B7D}"/>
              </a:ext>
            </a:extLst>
          </p:cNvPr>
          <p:cNvSpPr txBox="1"/>
          <p:nvPr/>
        </p:nvSpPr>
        <p:spPr>
          <a:xfrm>
            <a:off x="9524886" y="4839346"/>
            <a:ext cx="2047851" cy="338554"/>
          </a:xfrm>
          <a:prstGeom prst="rect">
            <a:avLst/>
          </a:prstGeom>
          <a:noFill/>
        </p:spPr>
        <p:txBody>
          <a:bodyPr wrap="square" rtlCol="0">
            <a:spAutoFit/>
          </a:bodyPr>
          <a:lstStyle/>
          <a:p>
            <a:pPr algn="ct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ほぼ無し</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30" name="正方形/長方形 129">
            <a:extLst>
              <a:ext uri="{FF2B5EF4-FFF2-40B4-BE49-F238E27FC236}">
                <a16:creationId xmlns:a16="http://schemas.microsoft.com/office/drawing/2014/main" id="{4A24A58D-150B-4EA9-AD1C-A15FF099C87F}"/>
              </a:ext>
            </a:extLst>
          </p:cNvPr>
          <p:cNvSpPr/>
          <p:nvPr/>
        </p:nvSpPr>
        <p:spPr>
          <a:xfrm>
            <a:off x="9524886" y="4676232"/>
            <a:ext cx="2047851" cy="634310"/>
          </a:xfrm>
          <a:prstGeom prst="rect">
            <a:avLst/>
          </a:prstGeom>
          <a:no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8E36D2E2-0B02-4B6E-8736-EED78C204333}"/>
              </a:ext>
            </a:extLst>
          </p:cNvPr>
          <p:cNvSpPr/>
          <p:nvPr/>
        </p:nvSpPr>
        <p:spPr>
          <a:xfrm>
            <a:off x="4844926" y="4676231"/>
            <a:ext cx="2047851" cy="659340"/>
          </a:xfrm>
          <a:prstGeom prst="rect">
            <a:avLst/>
          </a:prstGeom>
          <a:solidFill>
            <a:schemeClr val="bg1"/>
          </a:solidFill>
          <a:ln w="12700">
            <a:solidFill>
              <a:schemeClr val="tx1">
                <a:lumMod val="75000"/>
                <a:lumOff val="25000"/>
              </a:schemeClr>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94F29CCA-BB3C-4FFF-B3F2-86C22A94184B}"/>
              </a:ext>
            </a:extLst>
          </p:cNvPr>
          <p:cNvSpPr txBox="1"/>
          <p:nvPr/>
        </p:nvSpPr>
        <p:spPr>
          <a:xfrm>
            <a:off x="5341886" y="4750257"/>
            <a:ext cx="1319592" cy="523220"/>
          </a:xfrm>
          <a:prstGeom prst="rect">
            <a:avLst/>
          </a:prstGeom>
          <a:noFill/>
        </p:spPr>
        <p:txBody>
          <a:bodyPr wrap="none" rtlCol="0">
            <a:spAutoFit/>
          </a:bodyPr>
          <a:lstStyle/>
          <a:p>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必要に応じて</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EDR</a:t>
            </a: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 を導入</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61" name="図 60" descr="ロゴ&#10;&#10;自動的に生成された説明">
            <a:extLst>
              <a:ext uri="{FF2B5EF4-FFF2-40B4-BE49-F238E27FC236}">
                <a16:creationId xmlns:a16="http://schemas.microsoft.com/office/drawing/2014/main" id="{E9758B33-2390-478D-85D6-75F2148285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0795" y="5027883"/>
            <a:ext cx="1763763" cy="837872"/>
          </a:xfrm>
          <a:prstGeom prst="rect">
            <a:avLst/>
          </a:prstGeom>
        </p:spPr>
      </p:pic>
      <p:sp>
        <p:nvSpPr>
          <p:cNvPr id="7" name="テキスト ボックス 6">
            <a:extLst>
              <a:ext uri="{FF2B5EF4-FFF2-40B4-BE49-F238E27FC236}">
                <a16:creationId xmlns:a16="http://schemas.microsoft.com/office/drawing/2014/main" id="{93903056-024F-4D16-8551-86623422B1A9}"/>
              </a:ext>
            </a:extLst>
          </p:cNvPr>
          <p:cNvSpPr txBox="1"/>
          <p:nvPr/>
        </p:nvSpPr>
        <p:spPr>
          <a:xfrm>
            <a:off x="2608276" y="4873043"/>
            <a:ext cx="1836474" cy="1107996"/>
          </a:xfrm>
          <a:prstGeom prst="rect">
            <a:avLst/>
          </a:prstGeom>
          <a:noFill/>
        </p:spPr>
        <p:txBody>
          <a:bodyPr wrap="square" rtlCol="0">
            <a:spAutoFit/>
          </a:bodyPr>
          <a:lstStyle/>
          <a:p>
            <a:pPr>
              <a:lnSpc>
                <a:spcPct val="140000"/>
              </a:lnSpc>
            </a:pP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Deep Instinct </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の特長</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rgbClr val="C00000"/>
                </a:solidFill>
                <a:latin typeface="メイリオ" panose="020B0604030504040204" pitchFamily="50" charset="-128"/>
                <a:ea typeface="メイリオ" panose="020B0604030504040204" pitchFamily="50" charset="-128"/>
              </a:rPr>
              <a:t>・検知率 </a:t>
            </a:r>
            <a:r>
              <a:rPr kumimoji="1" lang="en-US" altLang="ja-JP" sz="1200" b="1">
                <a:solidFill>
                  <a:srgbClr val="C00000"/>
                </a:solidFill>
                <a:latin typeface="メイリオ" panose="020B0604030504040204" pitchFamily="50" charset="-128"/>
                <a:ea typeface="メイリオ" panose="020B0604030504040204" pitchFamily="50" charset="-128"/>
              </a:rPr>
              <a:t>99%</a:t>
            </a:r>
          </a:p>
          <a:p>
            <a:pPr>
              <a:lnSpc>
                <a:spcPct val="140000"/>
              </a:lnSpc>
            </a:pPr>
            <a:r>
              <a:rPr kumimoji="1" lang="ja-JP" altLang="en-US" sz="1200" b="1">
                <a:solidFill>
                  <a:srgbClr val="C00000"/>
                </a:solidFill>
                <a:latin typeface="メイリオ" panose="020B0604030504040204" pitchFamily="50" charset="-128"/>
                <a:ea typeface="メイリオ" panose="020B0604030504040204" pitchFamily="50" charset="-128"/>
              </a:rPr>
              <a:t>・誤検知も少ない</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rgbClr val="C00000"/>
                </a:solidFill>
                <a:latin typeface="メイリオ" panose="020B0604030504040204" pitchFamily="50" charset="-128"/>
                <a:ea typeface="メイリオ" panose="020B0604030504040204" pitchFamily="50" charset="-128"/>
              </a:rPr>
              <a:t>・シグネチャレス</a:t>
            </a:r>
          </a:p>
        </p:txBody>
      </p:sp>
      <p:cxnSp>
        <p:nvCxnSpPr>
          <p:cNvPr id="62" name="直線コネクタ 61">
            <a:extLst>
              <a:ext uri="{FF2B5EF4-FFF2-40B4-BE49-F238E27FC236}">
                <a16:creationId xmlns:a16="http://schemas.microsoft.com/office/drawing/2014/main" id="{43C40735-4587-4C3B-8FC9-F2EE1218F58B}"/>
              </a:ext>
            </a:extLst>
          </p:cNvPr>
          <p:cNvCxnSpPr>
            <a:cxnSpLocks/>
          </p:cNvCxnSpPr>
          <p:nvPr/>
        </p:nvCxnSpPr>
        <p:spPr>
          <a:xfrm>
            <a:off x="1605728" y="3086919"/>
            <a:ext cx="9457205"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6" name="グループ化 65">
            <a:extLst>
              <a:ext uri="{FF2B5EF4-FFF2-40B4-BE49-F238E27FC236}">
                <a16:creationId xmlns:a16="http://schemas.microsoft.com/office/drawing/2014/main" id="{6498B85E-229A-4815-ACB5-032870B94DA8}"/>
              </a:ext>
            </a:extLst>
          </p:cNvPr>
          <p:cNvGrpSpPr/>
          <p:nvPr/>
        </p:nvGrpSpPr>
        <p:grpSpPr>
          <a:xfrm>
            <a:off x="518917" y="1824394"/>
            <a:ext cx="1446730" cy="1952716"/>
            <a:chOff x="454545" y="1833821"/>
            <a:chExt cx="1446730" cy="1952716"/>
          </a:xfrm>
        </p:grpSpPr>
        <p:sp>
          <p:nvSpPr>
            <p:cNvPr id="88" name="楕円 87">
              <a:extLst>
                <a:ext uri="{FF2B5EF4-FFF2-40B4-BE49-F238E27FC236}">
                  <a16:creationId xmlns:a16="http://schemas.microsoft.com/office/drawing/2014/main" id="{3D09F6F9-D4EE-45BC-A8DD-5A2BD3B37C7A}"/>
                </a:ext>
              </a:extLst>
            </p:cNvPr>
            <p:cNvSpPr/>
            <p:nvPr/>
          </p:nvSpPr>
          <p:spPr>
            <a:xfrm>
              <a:off x="454545" y="2339807"/>
              <a:ext cx="1446730" cy="1446730"/>
            </a:xfrm>
            <a:prstGeom prst="ellipse">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Rectangle 108">
              <a:extLst>
                <a:ext uri="{FF2B5EF4-FFF2-40B4-BE49-F238E27FC236}">
                  <a16:creationId xmlns:a16="http://schemas.microsoft.com/office/drawing/2014/main" id="{FB2282F9-EF0A-4CC5-A032-47A767D4689B}"/>
                </a:ext>
              </a:extLst>
            </p:cNvPr>
            <p:cNvSpPr/>
            <p:nvPr/>
          </p:nvSpPr>
          <p:spPr>
            <a:xfrm>
              <a:off x="585556" y="1833821"/>
              <a:ext cx="1207464" cy="357790"/>
            </a:xfrm>
            <a:prstGeom prst="rect">
              <a:avLst/>
            </a:prstGeom>
            <a:noFill/>
          </p:spPr>
          <p:txBody>
            <a:bodyPr wrap="square">
              <a:spAutoFit/>
            </a:bodyPr>
            <a:lstStyle/>
            <a:p>
              <a:pPr algn="ctr">
                <a:lnSpc>
                  <a:spcPts val="2200"/>
                </a:lnSpc>
                <a:defRPr/>
              </a:pPr>
              <a:r>
                <a:rPr kumimoji="0" lang="ja-JP" altLang="en-US" sz="1400" b="1" i="0" u="none" strike="noStrike" kern="120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rPr>
                <a:t>特定</a:t>
              </a:r>
              <a:endParaRPr kumimoji="0" lang="en-GB" b="1" i="0" u="none" strike="noStrike" kern="1200" cap="none" spc="0" normalizeH="0" baseline="0" noProof="0">
                <a:ln>
                  <a:noFill/>
                </a:ln>
                <a:effectLst/>
                <a:uLnTx/>
                <a:uFillTx/>
                <a:latin typeface="メイリオ" panose="020B0604030504040204" pitchFamily="50" charset="-128"/>
                <a:ea typeface="メイリオ" panose="020B0604030504040204" pitchFamily="50" charset="-128"/>
                <a:cs typeface="Calibri Light"/>
              </a:endParaRPr>
            </a:p>
          </p:txBody>
        </p:sp>
        <p:grpSp>
          <p:nvGrpSpPr>
            <p:cNvPr id="92" name="グループ化 91">
              <a:extLst>
                <a:ext uri="{FF2B5EF4-FFF2-40B4-BE49-F238E27FC236}">
                  <a16:creationId xmlns:a16="http://schemas.microsoft.com/office/drawing/2014/main" id="{29AC793F-E865-43BB-934F-89BC3085DDE8}"/>
                </a:ext>
              </a:extLst>
            </p:cNvPr>
            <p:cNvGrpSpPr/>
            <p:nvPr/>
          </p:nvGrpSpPr>
          <p:grpSpPr>
            <a:xfrm>
              <a:off x="647038" y="2528978"/>
              <a:ext cx="1033035" cy="1033035"/>
              <a:chOff x="855745" y="5133006"/>
              <a:chExt cx="1033035" cy="1033035"/>
            </a:xfrm>
          </p:grpSpPr>
          <p:sp>
            <p:nvSpPr>
              <p:cNvPr id="95" name="正方形/長方形 94">
                <a:extLst>
                  <a:ext uri="{FF2B5EF4-FFF2-40B4-BE49-F238E27FC236}">
                    <a16:creationId xmlns:a16="http://schemas.microsoft.com/office/drawing/2014/main" id="{7A332279-AAFD-4281-BA15-F58FDE9256C0}"/>
                  </a:ext>
                </a:extLst>
              </p:cNvPr>
              <p:cNvSpPr/>
              <p:nvPr/>
            </p:nvSpPr>
            <p:spPr>
              <a:xfrm>
                <a:off x="1032191" y="5364049"/>
                <a:ext cx="811884" cy="590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7" name="図 96">
                <a:extLst>
                  <a:ext uri="{FF2B5EF4-FFF2-40B4-BE49-F238E27FC236}">
                    <a16:creationId xmlns:a16="http://schemas.microsoft.com/office/drawing/2014/main" id="{3DE98007-0FE2-4223-BAC2-4281F5873B6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55745" y="5133006"/>
                <a:ext cx="1033035" cy="1033035"/>
              </a:xfrm>
              <a:prstGeom prst="rect">
                <a:avLst/>
              </a:prstGeom>
            </p:spPr>
          </p:pic>
        </p:grpSp>
      </p:grpSp>
      <p:grpSp>
        <p:nvGrpSpPr>
          <p:cNvPr id="98" name="グループ化 97">
            <a:extLst>
              <a:ext uri="{FF2B5EF4-FFF2-40B4-BE49-F238E27FC236}">
                <a16:creationId xmlns:a16="http://schemas.microsoft.com/office/drawing/2014/main" id="{04B7694C-28A5-4E5E-9230-63E7329B5110}"/>
              </a:ext>
            </a:extLst>
          </p:cNvPr>
          <p:cNvGrpSpPr/>
          <p:nvPr/>
        </p:nvGrpSpPr>
        <p:grpSpPr>
          <a:xfrm>
            <a:off x="5207470" y="1824760"/>
            <a:ext cx="1461016" cy="1965416"/>
            <a:chOff x="8743174" y="1821121"/>
            <a:chExt cx="1461016" cy="1965416"/>
          </a:xfrm>
        </p:grpSpPr>
        <p:sp>
          <p:nvSpPr>
            <p:cNvPr id="99" name="楕円 98">
              <a:extLst>
                <a:ext uri="{FF2B5EF4-FFF2-40B4-BE49-F238E27FC236}">
                  <a16:creationId xmlns:a16="http://schemas.microsoft.com/office/drawing/2014/main" id="{31D2E762-CF9A-4776-9D7B-EE0DAB014668}"/>
                </a:ext>
              </a:extLst>
            </p:cNvPr>
            <p:cNvSpPr/>
            <p:nvPr/>
          </p:nvSpPr>
          <p:spPr>
            <a:xfrm>
              <a:off x="8757460" y="2339807"/>
              <a:ext cx="1446730" cy="1446730"/>
            </a:xfrm>
            <a:prstGeom prst="ellipse">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Rectangle 108">
              <a:extLst>
                <a:ext uri="{FF2B5EF4-FFF2-40B4-BE49-F238E27FC236}">
                  <a16:creationId xmlns:a16="http://schemas.microsoft.com/office/drawing/2014/main" id="{87C3BFE7-64A3-4B29-8D6C-C4EA68037DC5}"/>
                </a:ext>
              </a:extLst>
            </p:cNvPr>
            <p:cNvSpPr/>
            <p:nvPr/>
          </p:nvSpPr>
          <p:spPr>
            <a:xfrm>
              <a:off x="8743174" y="1821121"/>
              <a:ext cx="1375099" cy="357790"/>
            </a:xfrm>
            <a:prstGeom prst="rect">
              <a:avLst/>
            </a:prstGeom>
            <a:noFill/>
          </p:spPr>
          <p:txBody>
            <a:bodyPr wrap="square">
              <a:spAutoFit/>
            </a:bodyPr>
            <a:lstStyle/>
            <a:p>
              <a:pPr algn="ctr">
                <a:lnSpc>
                  <a:spcPts val="2200"/>
                </a:lnSpc>
                <a:defRPr/>
              </a:pPr>
              <a:r>
                <a:rPr lang="ja-JP" altLang="en-US" sz="1400" b="1">
                  <a:solidFill>
                    <a:srgbClr val="203864"/>
                  </a:solidFill>
                  <a:latin typeface="メイリオ" panose="020B0604030504040204" pitchFamily="50" charset="-128"/>
                  <a:ea typeface="メイリオ" panose="020B0604030504040204" pitchFamily="50" charset="-128"/>
                  <a:cs typeface="Calibri Light"/>
                </a:rPr>
                <a:t>検知</a:t>
              </a:r>
              <a:endParaRPr lang="en-US" altLang="ja-JP" sz="1400" b="1">
                <a:solidFill>
                  <a:srgbClr val="203864"/>
                </a:solidFill>
                <a:latin typeface="メイリオ" panose="020B0604030504040204" pitchFamily="50" charset="-128"/>
                <a:ea typeface="メイリオ" panose="020B0604030504040204" pitchFamily="50" charset="-128"/>
                <a:cs typeface="Calibri Light"/>
              </a:endParaRPr>
            </a:p>
          </p:txBody>
        </p:sp>
        <p:grpSp>
          <p:nvGrpSpPr>
            <p:cNvPr id="101" name="グループ化 100">
              <a:extLst>
                <a:ext uri="{FF2B5EF4-FFF2-40B4-BE49-F238E27FC236}">
                  <a16:creationId xmlns:a16="http://schemas.microsoft.com/office/drawing/2014/main" id="{BA8E8802-98B9-4032-A391-DF88EBD6E81A}"/>
                </a:ext>
              </a:extLst>
            </p:cNvPr>
            <p:cNvGrpSpPr/>
            <p:nvPr/>
          </p:nvGrpSpPr>
          <p:grpSpPr>
            <a:xfrm>
              <a:off x="9082138" y="2639241"/>
              <a:ext cx="857178" cy="857178"/>
              <a:chOff x="9056022" y="2989746"/>
              <a:chExt cx="857178" cy="857178"/>
            </a:xfrm>
          </p:grpSpPr>
          <p:sp>
            <p:nvSpPr>
              <p:cNvPr id="102" name="楕円 101">
                <a:extLst>
                  <a:ext uri="{FF2B5EF4-FFF2-40B4-BE49-F238E27FC236}">
                    <a16:creationId xmlns:a16="http://schemas.microsoft.com/office/drawing/2014/main" id="{6F7A38CB-4A86-40BF-915A-0A2259D93206}"/>
                  </a:ext>
                </a:extLst>
              </p:cNvPr>
              <p:cNvSpPr/>
              <p:nvPr/>
            </p:nvSpPr>
            <p:spPr>
              <a:xfrm>
                <a:off x="9154209" y="3098064"/>
                <a:ext cx="428014" cy="421306"/>
              </a:xfrm>
              <a:prstGeom prst="ellipse">
                <a:avLst/>
              </a:prstGeom>
              <a:no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 name="図 102" descr="アイコン&#10;&#10;自動的に生成された説明">
                <a:extLst>
                  <a:ext uri="{FF2B5EF4-FFF2-40B4-BE49-F238E27FC236}">
                    <a16:creationId xmlns:a16="http://schemas.microsoft.com/office/drawing/2014/main" id="{140FDA71-74C2-4E75-890B-8A5B78A5EB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56022" y="2989746"/>
                <a:ext cx="857178" cy="857178"/>
              </a:xfrm>
              <a:prstGeom prst="rect">
                <a:avLst/>
              </a:prstGeom>
            </p:spPr>
          </p:pic>
        </p:grpSp>
      </p:grpSp>
      <p:grpSp>
        <p:nvGrpSpPr>
          <p:cNvPr id="104" name="グループ化 103">
            <a:extLst>
              <a:ext uri="{FF2B5EF4-FFF2-40B4-BE49-F238E27FC236}">
                <a16:creationId xmlns:a16="http://schemas.microsoft.com/office/drawing/2014/main" id="{C52E5C90-A30C-4DBF-98FB-EE1A3BD791C8}"/>
              </a:ext>
            </a:extLst>
          </p:cNvPr>
          <p:cNvGrpSpPr/>
          <p:nvPr/>
        </p:nvGrpSpPr>
        <p:grpSpPr>
          <a:xfrm>
            <a:off x="2847640" y="1811694"/>
            <a:ext cx="1446730" cy="1965416"/>
            <a:chOff x="5436294" y="1821121"/>
            <a:chExt cx="1446730" cy="1965416"/>
          </a:xfrm>
        </p:grpSpPr>
        <p:sp>
          <p:nvSpPr>
            <p:cNvPr id="106" name="楕円 105">
              <a:extLst>
                <a:ext uri="{FF2B5EF4-FFF2-40B4-BE49-F238E27FC236}">
                  <a16:creationId xmlns:a16="http://schemas.microsoft.com/office/drawing/2014/main" id="{C194E868-15E5-462F-975E-6180C66346F7}"/>
                </a:ext>
              </a:extLst>
            </p:cNvPr>
            <p:cNvSpPr/>
            <p:nvPr/>
          </p:nvSpPr>
          <p:spPr>
            <a:xfrm>
              <a:off x="5436294" y="2339807"/>
              <a:ext cx="1446730" cy="1446730"/>
            </a:xfrm>
            <a:prstGeom prst="ellipse">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Rectangle 108">
              <a:extLst>
                <a:ext uri="{FF2B5EF4-FFF2-40B4-BE49-F238E27FC236}">
                  <a16:creationId xmlns:a16="http://schemas.microsoft.com/office/drawing/2014/main" id="{CA6590AB-1465-439D-ACDC-4A3363BA9728}"/>
                </a:ext>
              </a:extLst>
            </p:cNvPr>
            <p:cNvSpPr/>
            <p:nvPr/>
          </p:nvSpPr>
          <p:spPr>
            <a:xfrm>
              <a:off x="5436294" y="1821121"/>
              <a:ext cx="1375099" cy="357790"/>
            </a:xfrm>
            <a:prstGeom prst="rect">
              <a:avLst/>
            </a:prstGeom>
            <a:noFill/>
          </p:spPr>
          <p:txBody>
            <a:bodyPr wrap="square">
              <a:spAutoFit/>
            </a:bodyPr>
            <a:lstStyle/>
            <a:p>
              <a:pPr algn="ctr">
                <a:lnSpc>
                  <a:spcPts val="2200"/>
                </a:lnSpc>
                <a:defRPr/>
              </a:pPr>
              <a:r>
                <a:rPr lang="ja-JP" altLang="en-US" sz="1400" b="1">
                  <a:solidFill>
                    <a:srgbClr val="203864"/>
                  </a:solidFill>
                  <a:latin typeface="メイリオ" panose="020B0604030504040204" pitchFamily="50" charset="-128"/>
                  <a:ea typeface="メイリオ" panose="020B0604030504040204" pitchFamily="50" charset="-128"/>
                  <a:cs typeface="Calibri Light"/>
                </a:rPr>
                <a:t>防御</a:t>
              </a:r>
              <a:endParaRPr lang="en-US" altLang="ja-JP" sz="1400" b="1">
                <a:solidFill>
                  <a:srgbClr val="203864"/>
                </a:solidFill>
                <a:latin typeface="メイリオ" panose="020B0604030504040204" pitchFamily="50" charset="-128"/>
                <a:ea typeface="メイリオ" panose="020B0604030504040204" pitchFamily="50" charset="-128"/>
                <a:cs typeface="Calibri Light"/>
              </a:endParaRPr>
            </a:p>
          </p:txBody>
        </p:sp>
        <p:grpSp>
          <p:nvGrpSpPr>
            <p:cNvPr id="108" name="グループ化 107">
              <a:extLst>
                <a:ext uri="{FF2B5EF4-FFF2-40B4-BE49-F238E27FC236}">
                  <a16:creationId xmlns:a16="http://schemas.microsoft.com/office/drawing/2014/main" id="{7FE2E636-1804-407E-A9E0-899980C7D516}"/>
                </a:ext>
              </a:extLst>
            </p:cNvPr>
            <p:cNvGrpSpPr/>
            <p:nvPr/>
          </p:nvGrpSpPr>
          <p:grpSpPr>
            <a:xfrm>
              <a:off x="5725775" y="2622530"/>
              <a:ext cx="859791" cy="859792"/>
              <a:chOff x="10712676" y="2900184"/>
              <a:chExt cx="859791" cy="859792"/>
            </a:xfrm>
          </p:grpSpPr>
          <p:grpSp>
            <p:nvGrpSpPr>
              <p:cNvPr id="109" name="グループ化 108">
                <a:extLst>
                  <a:ext uri="{FF2B5EF4-FFF2-40B4-BE49-F238E27FC236}">
                    <a16:creationId xmlns:a16="http://schemas.microsoft.com/office/drawing/2014/main" id="{81896FB7-D7B3-4B01-A7A0-74216BABE1FF}"/>
                  </a:ext>
                </a:extLst>
              </p:cNvPr>
              <p:cNvGrpSpPr/>
              <p:nvPr/>
            </p:nvGrpSpPr>
            <p:grpSpPr>
              <a:xfrm>
                <a:off x="10712676" y="2900184"/>
                <a:ext cx="859791" cy="859792"/>
                <a:chOff x="6028767" y="2989268"/>
                <a:chExt cx="859791" cy="859792"/>
              </a:xfrm>
            </p:grpSpPr>
            <p:sp>
              <p:nvSpPr>
                <p:cNvPr id="113" name="フリーフォーム: 図形 112">
                  <a:extLst>
                    <a:ext uri="{FF2B5EF4-FFF2-40B4-BE49-F238E27FC236}">
                      <a16:creationId xmlns:a16="http://schemas.microsoft.com/office/drawing/2014/main" id="{236988AB-D640-4437-A59E-CB728D13721E}"/>
                    </a:ext>
                  </a:extLst>
                </p:cNvPr>
                <p:cNvSpPr/>
                <p:nvPr/>
              </p:nvSpPr>
              <p:spPr>
                <a:xfrm>
                  <a:off x="6134967" y="3049825"/>
                  <a:ext cx="609600" cy="726281"/>
                </a:xfrm>
                <a:custGeom>
                  <a:avLst/>
                  <a:gdLst>
                    <a:gd name="connsiteX0" fmla="*/ 278606 w 609600"/>
                    <a:gd name="connsiteY0" fmla="*/ 0 h 726281"/>
                    <a:gd name="connsiteX1" fmla="*/ 0 w 609600"/>
                    <a:gd name="connsiteY1" fmla="*/ 176213 h 726281"/>
                    <a:gd name="connsiteX2" fmla="*/ 171450 w 609600"/>
                    <a:gd name="connsiteY2" fmla="*/ 654844 h 726281"/>
                    <a:gd name="connsiteX3" fmla="*/ 261937 w 609600"/>
                    <a:gd name="connsiteY3" fmla="*/ 726281 h 726281"/>
                    <a:gd name="connsiteX4" fmla="*/ 492918 w 609600"/>
                    <a:gd name="connsiteY4" fmla="*/ 569119 h 726281"/>
                    <a:gd name="connsiteX5" fmla="*/ 609600 w 609600"/>
                    <a:gd name="connsiteY5" fmla="*/ 292894 h 726281"/>
                    <a:gd name="connsiteX6" fmla="*/ 464343 w 609600"/>
                    <a:gd name="connsiteY6" fmla="*/ 69056 h 726281"/>
                    <a:gd name="connsiteX7" fmla="*/ 278606 w 609600"/>
                    <a:gd name="connsiteY7" fmla="*/ 0 h 72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726281">
                      <a:moveTo>
                        <a:pt x="278606" y="0"/>
                      </a:moveTo>
                      <a:lnTo>
                        <a:pt x="0" y="176213"/>
                      </a:lnTo>
                      <a:lnTo>
                        <a:pt x="171450" y="654844"/>
                      </a:lnTo>
                      <a:lnTo>
                        <a:pt x="261937" y="726281"/>
                      </a:lnTo>
                      <a:lnTo>
                        <a:pt x="492918" y="569119"/>
                      </a:lnTo>
                      <a:lnTo>
                        <a:pt x="609600" y="292894"/>
                      </a:lnTo>
                      <a:lnTo>
                        <a:pt x="464343" y="69056"/>
                      </a:lnTo>
                      <a:lnTo>
                        <a:pt x="27860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4" name="図 113">
                  <a:extLst>
                    <a:ext uri="{FF2B5EF4-FFF2-40B4-BE49-F238E27FC236}">
                      <a16:creationId xmlns:a16="http://schemas.microsoft.com/office/drawing/2014/main" id="{6474511D-F6DD-40FB-927C-2F07B59ECDB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28767" y="2989268"/>
                  <a:ext cx="859791" cy="859792"/>
                </a:xfrm>
                <a:prstGeom prst="rect">
                  <a:avLst/>
                </a:prstGeom>
              </p:spPr>
            </p:pic>
          </p:grpSp>
          <p:grpSp>
            <p:nvGrpSpPr>
              <p:cNvPr id="110" name="グループ化 109">
                <a:extLst>
                  <a:ext uri="{FF2B5EF4-FFF2-40B4-BE49-F238E27FC236}">
                    <a16:creationId xmlns:a16="http://schemas.microsoft.com/office/drawing/2014/main" id="{041807D1-BE60-4ED9-9FA4-CBCCAC4C6EDC}"/>
                  </a:ext>
                </a:extLst>
              </p:cNvPr>
              <p:cNvGrpSpPr/>
              <p:nvPr/>
            </p:nvGrpSpPr>
            <p:grpSpPr>
              <a:xfrm>
                <a:off x="10712676" y="3354034"/>
                <a:ext cx="388907" cy="388907"/>
                <a:chOff x="9338618" y="5713077"/>
                <a:chExt cx="559494" cy="559494"/>
              </a:xfrm>
            </p:grpSpPr>
            <p:sp>
              <p:nvSpPr>
                <p:cNvPr id="111" name="楕円 110">
                  <a:extLst>
                    <a:ext uri="{FF2B5EF4-FFF2-40B4-BE49-F238E27FC236}">
                      <a16:creationId xmlns:a16="http://schemas.microsoft.com/office/drawing/2014/main" id="{81B894D2-912A-4910-A435-D70BFFA85CC8}"/>
                    </a:ext>
                  </a:extLst>
                </p:cNvPr>
                <p:cNvSpPr/>
                <p:nvPr/>
              </p:nvSpPr>
              <p:spPr>
                <a:xfrm>
                  <a:off x="9392575" y="5770485"/>
                  <a:ext cx="443884" cy="443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2" name="図 111" descr="アイコン&#10;&#10;自動的に生成された説明">
                  <a:extLst>
                    <a:ext uri="{FF2B5EF4-FFF2-40B4-BE49-F238E27FC236}">
                      <a16:creationId xmlns:a16="http://schemas.microsoft.com/office/drawing/2014/main" id="{98C579F2-3707-4098-9E5C-5E8612181C2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38618" y="5713077"/>
                  <a:ext cx="559494" cy="559494"/>
                </a:xfrm>
                <a:prstGeom prst="rect">
                  <a:avLst/>
                </a:prstGeom>
              </p:spPr>
            </p:pic>
          </p:grpSp>
        </p:grpSp>
      </p:grpSp>
      <p:grpSp>
        <p:nvGrpSpPr>
          <p:cNvPr id="115" name="グループ化 114">
            <a:extLst>
              <a:ext uri="{FF2B5EF4-FFF2-40B4-BE49-F238E27FC236}">
                <a16:creationId xmlns:a16="http://schemas.microsoft.com/office/drawing/2014/main" id="{22994FA2-6523-4FA1-A649-038C09556031}"/>
              </a:ext>
            </a:extLst>
          </p:cNvPr>
          <p:cNvGrpSpPr/>
          <p:nvPr/>
        </p:nvGrpSpPr>
        <p:grpSpPr>
          <a:xfrm>
            <a:off x="7513943" y="1824394"/>
            <a:ext cx="1446730" cy="1965416"/>
            <a:chOff x="7096877" y="1821121"/>
            <a:chExt cx="1446730" cy="1965416"/>
          </a:xfrm>
        </p:grpSpPr>
        <p:sp>
          <p:nvSpPr>
            <p:cNvPr id="116" name="楕円 115">
              <a:extLst>
                <a:ext uri="{FF2B5EF4-FFF2-40B4-BE49-F238E27FC236}">
                  <a16:creationId xmlns:a16="http://schemas.microsoft.com/office/drawing/2014/main" id="{59035315-DC76-44D6-96DA-0562B4B4D2C9}"/>
                </a:ext>
              </a:extLst>
            </p:cNvPr>
            <p:cNvSpPr/>
            <p:nvPr/>
          </p:nvSpPr>
          <p:spPr>
            <a:xfrm>
              <a:off x="7096877" y="2339807"/>
              <a:ext cx="1446730" cy="1446730"/>
            </a:xfrm>
            <a:prstGeom prst="ellipse">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Rectangle 108">
              <a:extLst>
                <a:ext uri="{FF2B5EF4-FFF2-40B4-BE49-F238E27FC236}">
                  <a16:creationId xmlns:a16="http://schemas.microsoft.com/office/drawing/2014/main" id="{560FB02D-016C-494A-ABC6-32AB7D19F2B4}"/>
                </a:ext>
              </a:extLst>
            </p:cNvPr>
            <p:cNvSpPr/>
            <p:nvPr/>
          </p:nvSpPr>
          <p:spPr>
            <a:xfrm>
              <a:off x="7140309" y="1821121"/>
              <a:ext cx="1375099" cy="357790"/>
            </a:xfrm>
            <a:prstGeom prst="rect">
              <a:avLst/>
            </a:prstGeom>
            <a:noFill/>
          </p:spPr>
          <p:txBody>
            <a:bodyPr wrap="square">
              <a:spAutoFit/>
            </a:bodyPr>
            <a:lstStyle/>
            <a:p>
              <a:pPr algn="ctr">
                <a:lnSpc>
                  <a:spcPts val="2200"/>
                </a:lnSpc>
                <a:defRPr/>
              </a:pPr>
              <a:r>
                <a:rPr lang="ja-JP" altLang="en-US" sz="1400" b="1">
                  <a:solidFill>
                    <a:srgbClr val="203864"/>
                  </a:solidFill>
                  <a:latin typeface="メイリオ" panose="020B0604030504040204" pitchFamily="50" charset="-128"/>
                  <a:ea typeface="メイリオ" panose="020B0604030504040204" pitchFamily="50" charset="-128"/>
                  <a:cs typeface="Calibri Light"/>
                </a:rPr>
                <a:t>対応</a:t>
              </a:r>
              <a:endParaRPr lang="en-US" altLang="ja-JP" sz="1400" b="1">
                <a:solidFill>
                  <a:srgbClr val="203864"/>
                </a:solidFill>
                <a:latin typeface="メイリオ" panose="020B0604030504040204" pitchFamily="50" charset="-128"/>
                <a:ea typeface="メイリオ" panose="020B0604030504040204" pitchFamily="50" charset="-128"/>
                <a:cs typeface="Calibri Light"/>
              </a:endParaRPr>
            </a:p>
          </p:txBody>
        </p:sp>
        <p:pic>
          <p:nvPicPr>
            <p:cNvPr id="118" name="グラフィックス 117" descr="オフィス ワーカー (男性) 単色塗りつぶし">
              <a:extLst>
                <a:ext uri="{FF2B5EF4-FFF2-40B4-BE49-F238E27FC236}">
                  <a16:creationId xmlns:a16="http://schemas.microsoft.com/office/drawing/2014/main" id="{5094CE82-7D04-4686-9FD3-AF05270D5F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30" y="2482343"/>
              <a:ext cx="1106424" cy="1106424"/>
            </a:xfrm>
            <a:prstGeom prst="rect">
              <a:avLst/>
            </a:prstGeom>
          </p:spPr>
        </p:pic>
      </p:grpSp>
      <p:grpSp>
        <p:nvGrpSpPr>
          <p:cNvPr id="119" name="グループ化 118">
            <a:extLst>
              <a:ext uri="{FF2B5EF4-FFF2-40B4-BE49-F238E27FC236}">
                <a16:creationId xmlns:a16="http://schemas.microsoft.com/office/drawing/2014/main" id="{15A55153-1EEC-4490-AC8A-D325B7B57B02}"/>
              </a:ext>
            </a:extLst>
          </p:cNvPr>
          <p:cNvGrpSpPr/>
          <p:nvPr/>
        </p:nvGrpSpPr>
        <p:grpSpPr>
          <a:xfrm>
            <a:off x="9848096" y="1811694"/>
            <a:ext cx="1446730" cy="1965416"/>
            <a:chOff x="10418043" y="1821121"/>
            <a:chExt cx="1446730" cy="1965416"/>
          </a:xfrm>
        </p:grpSpPr>
        <p:sp>
          <p:nvSpPr>
            <p:cNvPr id="120" name="Rectangle 108">
              <a:extLst>
                <a:ext uri="{FF2B5EF4-FFF2-40B4-BE49-F238E27FC236}">
                  <a16:creationId xmlns:a16="http://schemas.microsoft.com/office/drawing/2014/main" id="{CFCBB26A-B9D8-4A5D-813C-2B1BBEEC63A5}"/>
                </a:ext>
              </a:extLst>
            </p:cNvPr>
            <p:cNvSpPr/>
            <p:nvPr/>
          </p:nvSpPr>
          <p:spPr>
            <a:xfrm>
              <a:off x="10454667" y="1821121"/>
              <a:ext cx="1375099" cy="357790"/>
            </a:xfrm>
            <a:prstGeom prst="rect">
              <a:avLst/>
            </a:prstGeom>
            <a:noFill/>
          </p:spPr>
          <p:txBody>
            <a:bodyPr wrap="square">
              <a:spAutoFit/>
            </a:bodyPr>
            <a:lstStyle/>
            <a:p>
              <a:pPr algn="ctr">
                <a:lnSpc>
                  <a:spcPts val="2200"/>
                </a:lnSpc>
                <a:defRPr/>
              </a:pPr>
              <a:r>
                <a:rPr lang="ja-JP" altLang="en-US" sz="1400" b="1">
                  <a:solidFill>
                    <a:srgbClr val="203864"/>
                  </a:solidFill>
                  <a:latin typeface="メイリオ" panose="020B0604030504040204" pitchFamily="50" charset="-128"/>
                  <a:ea typeface="メイリオ" panose="020B0604030504040204" pitchFamily="50" charset="-128"/>
                  <a:cs typeface="Calibri Light"/>
                </a:rPr>
                <a:t>復旧</a:t>
              </a:r>
              <a:endParaRPr lang="en-US" altLang="ja-JP" sz="1400" b="1">
                <a:solidFill>
                  <a:srgbClr val="203864"/>
                </a:solidFill>
                <a:latin typeface="メイリオ" panose="020B0604030504040204" pitchFamily="50" charset="-128"/>
                <a:ea typeface="メイリオ" panose="020B0604030504040204" pitchFamily="50" charset="-128"/>
                <a:cs typeface="Calibri Light"/>
              </a:endParaRPr>
            </a:p>
          </p:txBody>
        </p:sp>
        <p:sp>
          <p:nvSpPr>
            <p:cNvPr id="121" name="楕円 120">
              <a:extLst>
                <a:ext uri="{FF2B5EF4-FFF2-40B4-BE49-F238E27FC236}">
                  <a16:creationId xmlns:a16="http://schemas.microsoft.com/office/drawing/2014/main" id="{EB85B48F-FDE3-4E97-9DD3-1774D918D438}"/>
                </a:ext>
              </a:extLst>
            </p:cNvPr>
            <p:cNvSpPr/>
            <p:nvPr/>
          </p:nvSpPr>
          <p:spPr>
            <a:xfrm>
              <a:off x="10418043" y="2339807"/>
              <a:ext cx="1446730" cy="1446730"/>
            </a:xfrm>
            <a:prstGeom prst="ellipse">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2" name="図 121">
              <a:extLst>
                <a:ext uri="{FF2B5EF4-FFF2-40B4-BE49-F238E27FC236}">
                  <a16:creationId xmlns:a16="http://schemas.microsoft.com/office/drawing/2014/main" id="{045C3E4E-0190-42F7-AD57-BA16814A080F}"/>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0647234" y="2586731"/>
              <a:ext cx="952882" cy="952882"/>
            </a:xfrm>
            <a:prstGeom prst="rect">
              <a:avLst/>
            </a:prstGeom>
          </p:spPr>
        </p:pic>
      </p:grpSp>
      <p:pic>
        <p:nvPicPr>
          <p:cNvPr id="70" name="図 69">
            <a:extLst>
              <a:ext uri="{FF2B5EF4-FFF2-40B4-BE49-F238E27FC236}">
                <a16:creationId xmlns:a16="http://schemas.microsoft.com/office/drawing/2014/main" id="{77920456-7005-4888-842F-47644E562111}"/>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52921" y="2065711"/>
            <a:ext cx="605773" cy="633169"/>
          </a:xfrm>
          <a:prstGeom prst="rect">
            <a:avLst/>
          </a:prstGeom>
        </p:spPr>
      </p:pic>
      <p:sp>
        <p:nvSpPr>
          <p:cNvPr id="71" name="&quot;禁止&quot;マーク 70">
            <a:extLst>
              <a:ext uri="{FF2B5EF4-FFF2-40B4-BE49-F238E27FC236}">
                <a16:creationId xmlns:a16="http://schemas.microsoft.com/office/drawing/2014/main" id="{FFFB29F6-F000-4625-BB4D-87C0EAFA53E0}"/>
              </a:ext>
            </a:extLst>
          </p:cNvPr>
          <p:cNvSpPr/>
          <p:nvPr/>
        </p:nvSpPr>
        <p:spPr>
          <a:xfrm>
            <a:off x="4262798" y="1966807"/>
            <a:ext cx="391791" cy="405353"/>
          </a:xfrm>
          <a:prstGeom prst="noSmoking">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72" name="グループ化 71">
            <a:extLst>
              <a:ext uri="{FF2B5EF4-FFF2-40B4-BE49-F238E27FC236}">
                <a16:creationId xmlns:a16="http://schemas.microsoft.com/office/drawing/2014/main" id="{2F850C29-AC53-4F05-B56E-3DF071A32711}"/>
              </a:ext>
            </a:extLst>
          </p:cNvPr>
          <p:cNvGrpSpPr/>
          <p:nvPr/>
        </p:nvGrpSpPr>
        <p:grpSpPr>
          <a:xfrm>
            <a:off x="3907944" y="4240478"/>
            <a:ext cx="629589" cy="563190"/>
            <a:chOff x="-1472467" y="2017853"/>
            <a:chExt cx="807091" cy="828778"/>
          </a:xfrm>
          <a:solidFill>
            <a:srgbClr val="FFFF66"/>
          </a:solidFill>
        </p:grpSpPr>
        <p:sp>
          <p:nvSpPr>
            <p:cNvPr id="73" name="楕円 72">
              <a:extLst>
                <a:ext uri="{FF2B5EF4-FFF2-40B4-BE49-F238E27FC236}">
                  <a16:creationId xmlns:a16="http://schemas.microsoft.com/office/drawing/2014/main" id="{1A5B20B7-FC81-476B-A6D7-707C9E2AA99A}"/>
                </a:ext>
              </a:extLst>
            </p:cNvPr>
            <p:cNvSpPr/>
            <p:nvPr/>
          </p:nvSpPr>
          <p:spPr>
            <a:xfrm>
              <a:off x="-1472467" y="2017853"/>
              <a:ext cx="807091" cy="828778"/>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75" name="図 74" descr="アイコン&#10;&#10;自動的に生成された説明">
              <a:extLst>
                <a:ext uri="{FF2B5EF4-FFF2-40B4-BE49-F238E27FC236}">
                  <a16:creationId xmlns:a16="http://schemas.microsoft.com/office/drawing/2014/main" id="{B5B9E5CA-2FF0-4802-B2D3-34489E586B0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350209" y="2136883"/>
              <a:ext cx="547541" cy="547540"/>
            </a:xfrm>
            <a:prstGeom prst="rect">
              <a:avLst/>
            </a:prstGeom>
            <a:grpFill/>
          </p:spPr>
        </p:pic>
      </p:grpSp>
      <p:grpSp>
        <p:nvGrpSpPr>
          <p:cNvPr id="76" name="グループ化 75">
            <a:extLst>
              <a:ext uri="{FF2B5EF4-FFF2-40B4-BE49-F238E27FC236}">
                <a16:creationId xmlns:a16="http://schemas.microsoft.com/office/drawing/2014/main" id="{F2E35469-5DDD-45E2-A21A-CA26DF76C957}"/>
              </a:ext>
            </a:extLst>
          </p:cNvPr>
          <p:cNvGrpSpPr/>
          <p:nvPr/>
        </p:nvGrpSpPr>
        <p:grpSpPr>
          <a:xfrm>
            <a:off x="8942774" y="4244324"/>
            <a:ext cx="552478" cy="543280"/>
            <a:chOff x="5338875" y="4925564"/>
            <a:chExt cx="612000" cy="612000"/>
          </a:xfrm>
          <a:solidFill>
            <a:srgbClr val="FFFF66"/>
          </a:solidFill>
        </p:grpSpPr>
        <p:sp>
          <p:nvSpPr>
            <p:cNvPr id="77" name="楕円 76">
              <a:extLst>
                <a:ext uri="{FF2B5EF4-FFF2-40B4-BE49-F238E27FC236}">
                  <a16:creationId xmlns:a16="http://schemas.microsoft.com/office/drawing/2014/main" id="{B7A9FA76-982C-46BC-A5E0-E89DBBD3B54E}"/>
                </a:ext>
              </a:extLst>
            </p:cNvPr>
            <p:cNvSpPr/>
            <p:nvPr/>
          </p:nvSpPr>
          <p:spPr>
            <a:xfrm>
              <a:off x="5338875" y="4925564"/>
              <a:ext cx="612000" cy="612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78" name="グラフィックス 77" descr="時計 枠線">
              <a:extLst>
                <a:ext uri="{FF2B5EF4-FFF2-40B4-BE49-F238E27FC236}">
                  <a16:creationId xmlns:a16="http://schemas.microsoft.com/office/drawing/2014/main" id="{B34792F8-5EF0-466D-844F-123EFC88C177}"/>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431802" y="5027010"/>
              <a:ext cx="422134" cy="422135"/>
            </a:xfrm>
            <a:prstGeom prst="rect">
              <a:avLst/>
            </a:prstGeom>
          </p:spPr>
        </p:pic>
      </p:grpSp>
      <p:pic>
        <p:nvPicPr>
          <p:cNvPr id="124" name="図 123" descr="ロゴ, アイコン&#10;&#10;自動的に生成された説明">
            <a:extLst>
              <a:ext uri="{FF2B5EF4-FFF2-40B4-BE49-F238E27FC236}">
                <a16:creationId xmlns:a16="http://schemas.microsoft.com/office/drawing/2014/main" id="{1E222728-9DF8-4158-8CB2-DDB384477D7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966125" y="4777925"/>
            <a:ext cx="385188" cy="385188"/>
          </a:xfrm>
          <a:prstGeom prst="rect">
            <a:avLst/>
          </a:prstGeom>
        </p:spPr>
      </p:pic>
      <p:sp>
        <p:nvSpPr>
          <p:cNvPr id="69" name="テキスト プレースホルダー 5">
            <a:extLst>
              <a:ext uri="{FF2B5EF4-FFF2-40B4-BE49-F238E27FC236}">
                <a16:creationId xmlns:a16="http://schemas.microsoft.com/office/drawing/2014/main" id="{6C193675-6C90-4E35-A0A5-95C606562CBE}"/>
              </a:ext>
            </a:extLst>
          </p:cNvPr>
          <p:cNvSpPr txBox="1">
            <a:spLocks/>
          </p:cNvSpPr>
          <p:nvPr/>
        </p:nvSpPr>
        <p:spPr>
          <a:xfrm>
            <a:off x="413589" y="1477405"/>
            <a:ext cx="11074573" cy="248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マルウェア感染から事前防御することで、少ないコストで未知の脅威対策を支援します</a:t>
            </a:r>
          </a:p>
        </p:txBody>
      </p:sp>
      <p:sp>
        <p:nvSpPr>
          <p:cNvPr id="74" name="テキスト プレースホルダー 4">
            <a:extLst>
              <a:ext uri="{FF2B5EF4-FFF2-40B4-BE49-F238E27FC236}">
                <a16:creationId xmlns:a16="http://schemas.microsoft.com/office/drawing/2014/main" id="{541566AA-59B5-49E9-93F1-D1CA8927227C}"/>
              </a:ext>
            </a:extLst>
          </p:cNvPr>
          <p:cNvSpPr txBox="1">
            <a:spLocks/>
          </p:cNvSpPr>
          <p:nvPr/>
        </p:nvSpPr>
        <p:spPr>
          <a:xfrm>
            <a:off x="359197" y="895096"/>
            <a:ext cx="11505576" cy="547842"/>
          </a:xfrm>
          <a:prstGeom prst="rect">
            <a:avLst/>
          </a:prstGeom>
        </p:spPr>
        <p:txBody>
          <a:bodyPr wrap="square"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t>Deep Instinct </a:t>
            </a:r>
            <a:r>
              <a:rPr lang="ja-JP" altLang="en-US"/>
              <a:t>であれば、マルウェアが</a:t>
            </a:r>
            <a:r>
              <a:rPr lang="ja-JP" altLang="en-US" sz="3200">
                <a:solidFill>
                  <a:srgbClr val="C00000"/>
                </a:solidFill>
              </a:rPr>
              <a:t>動き出す前</a:t>
            </a:r>
            <a:r>
              <a:rPr lang="ja-JP" altLang="en-US"/>
              <a:t>に防御を実施</a:t>
            </a:r>
            <a:endParaRPr lang="en-US" altLang="ja-JP"/>
          </a:p>
        </p:txBody>
      </p:sp>
      <p:sp>
        <p:nvSpPr>
          <p:cNvPr id="83" name="正方形/長方形 82">
            <a:extLst>
              <a:ext uri="{FF2B5EF4-FFF2-40B4-BE49-F238E27FC236}">
                <a16:creationId xmlns:a16="http://schemas.microsoft.com/office/drawing/2014/main" id="{DDC7732F-8152-4D6A-BAE3-7E7B9C9E929C}"/>
              </a:ext>
            </a:extLst>
          </p:cNvPr>
          <p:cNvSpPr/>
          <p:nvPr/>
        </p:nvSpPr>
        <p:spPr>
          <a:xfrm>
            <a:off x="4797394" y="5481188"/>
            <a:ext cx="4497436" cy="863052"/>
          </a:xfrm>
          <a:prstGeom prst="rect">
            <a:avLst/>
          </a:prstGeom>
          <a:solidFill>
            <a:srgbClr val="FFF2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A15991CA-8DC1-46C7-AC30-C3B4DEBAF6CB}"/>
              </a:ext>
            </a:extLst>
          </p:cNvPr>
          <p:cNvSpPr txBox="1"/>
          <p:nvPr/>
        </p:nvSpPr>
        <p:spPr>
          <a:xfrm>
            <a:off x="4856724" y="5531918"/>
            <a:ext cx="2486755" cy="747897"/>
          </a:xfrm>
          <a:prstGeom prst="rect">
            <a:avLst/>
          </a:prstGeom>
          <a:noFill/>
        </p:spPr>
        <p:txBody>
          <a:bodyPr wrap="square" rtlCol="0">
            <a:spAutoFit/>
          </a:bodyPr>
          <a:lstStyle/>
          <a:p>
            <a:pPr>
              <a:lnSpc>
                <a:spcPct val="120000"/>
              </a:lnSpc>
            </a:pPr>
            <a:r>
              <a:rPr kumimoji="1" lang="en-US" altLang="ja-JP" sz="1200" b="1" u="sng">
                <a:solidFill>
                  <a:srgbClr val="C00000"/>
                </a:solidFill>
                <a:latin typeface="メイリオ" panose="020B0604030504040204" pitchFamily="50" charset="-128"/>
                <a:ea typeface="メイリオ" panose="020B0604030504040204" pitchFamily="50" charset="-128"/>
              </a:rPr>
              <a:t>Deep Instinct </a:t>
            </a:r>
            <a:r>
              <a:rPr kumimoji="1" lang="ja-JP" altLang="en-US" sz="1200" b="1" u="sng">
                <a:solidFill>
                  <a:srgbClr val="C00000"/>
                </a:solidFill>
                <a:latin typeface="メイリオ" panose="020B0604030504040204" pitchFamily="50" charset="-128"/>
                <a:ea typeface="メイリオ" panose="020B0604030504040204" pitchFamily="50" charset="-128"/>
              </a:rPr>
              <a:t>では下記が可能</a:t>
            </a:r>
            <a:endParaRPr kumimoji="1" lang="en-US" altLang="ja-JP" sz="1200" b="1" u="sng">
              <a:solidFill>
                <a:srgbClr val="C00000"/>
              </a:solidFill>
              <a:latin typeface="メイリオ" panose="020B0604030504040204" pitchFamily="50" charset="-128"/>
              <a:ea typeface="メイリオ" panose="020B0604030504040204" pitchFamily="50" charset="-128"/>
            </a:endParaRPr>
          </a:p>
          <a:p>
            <a:pPr>
              <a:lnSpc>
                <a:spcPct val="12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・ふるまい検知</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2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・サンドボックス分析</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6" name="テキスト ボックス 125">
            <a:extLst>
              <a:ext uri="{FF2B5EF4-FFF2-40B4-BE49-F238E27FC236}">
                <a16:creationId xmlns:a16="http://schemas.microsoft.com/office/drawing/2014/main" id="{22939171-80D9-4CA0-90BA-2CE111402B40}"/>
              </a:ext>
            </a:extLst>
          </p:cNvPr>
          <p:cNvSpPr txBox="1"/>
          <p:nvPr/>
        </p:nvSpPr>
        <p:spPr>
          <a:xfrm>
            <a:off x="6535132" y="5752410"/>
            <a:ext cx="1835870" cy="526298"/>
          </a:xfrm>
          <a:prstGeom prst="rect">
            <a:avLst/>
          </a:prstGeom>
          <a:noFill/>
        </p:spPr>
        <p:txBody>
          <a:bodyPr wrap="square">
            <a:spAutoFit/>
          </a:bodyPr>
          <a:lstStyle/>
          <a:p>
            <a:pPr>
              <a:lnSpc>
                <a:spcPct val="12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・ネットワーク隔離</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2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・ファイル削除　など</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62855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1">
            <a:extLst>
              <a:ext uri="{FF2B5EF4-FFF2-40B4-BE49-F238E27FC236}">
                <a16:creationId xmlns:a16="http://schemas.microsoft.com/office/drawing/2014/main" id="{7810CC93-CE32-4C44-A133-613AEE7AD8C6}"/>
              </a:ext>
            </a:extLst>
          </p:cNvPr>
          <p:cNvSpPr>
            <a:spLocks noGrp="1"/>
          </p:cNvSpPr>
          <p:nvPr>
            <p:ph type="body" sz="quarter" idx="11"/>
          </p:nvPr>
        </p:nvSpPr>
        <p:spPr>
          <a:xfrm>
            <a:off x="413589" y="212584"/>
            <a:ext cx="11074573" cy="372410"/>
          </a:xfrm>
        </p:spPr>
        <p:txBody>
          <a:bodyPr/>
          <a:lstStyle/>
          <a:p>
            <a:r>
              <a:rPr kumimoji="1" lang="en-US" altLang="ja-JP"/>
              <a:t>Deep Instinct</a:t>
            </a:r>
            <a:r>
              <a:rPr lang="ja-JP" altLang="en-US"/>
              <a:t> の導入効果</a:t>
            </a:r>
            <a:endParaRPr kumimoji="1" lang="ja-JP" altLang="en-US"/>
          </a:p>
        </p:txBody>
      </p:sp>
      <p:sp>
        <p:nvSpPr>
          <p:cNvPr id="27" name="矢印: 下 26">
            <a:extLst>
              <a:ext uri="{FF2B5EF4-FFF2-40B4-BE49-F238E27FC236}">
                <a16:creationId xmlns:a16="http://schemas.microsoft.com/office/drawing/2014/main" id="{F4646C08-BBC4-4581-BB2C-B81DE7A45CDB}"/>
              </a:ext>
            </a:extLst>
          </p:cNvPr>
          <p:cNvSpPr/>
          <p:nvPr/>
        </p:nvSpPr>
        <p:spPr>
          <a:xfrm rot="10800000">
            <a:off x="1029823" y="2049472"/>
            <a:ext cx="802772" cy="3960440"/>
          </a:xfrm>
          <a:prstGeom prst="downArrow">
            <a:avLst/>
          </a:prstGeom>
          <a:gradFill>
            <a:gsLst>
              <a:gs pos="0">
                <a:schemeClr val="accent1">
                  <a:lumMod val="5000"/>
                  <a:lumOff val="95000"/>
                </a:schemeClr>
              </a:gs>
              <a:gs pos="32000">
                <a:srgbClr val="7030A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BE7BED97-A364-4A35-B820-C4AAA49B77C3}"/>
              </a:ext>
            </a:extLst>
          </p:cNvPr>
          <p:cNvSpPr txBox="1"/>
          <p:nvPr/>
        </p:nvSpPr>
        <p:spPr>
          <a:xfrm>
            <a:off x="1239457" y="2627188"/>
            <a:ext cx="400110" cy="1887696"/>
          </a:xfrm>
          <a:prstGeom prst="rect">
            <a:avLst/>
          </a:prstGeom>
          <a:noFill/>
        </p:spPr>
        <p:txBody>
          <a:bodyPr vert="eaVert" wrap="none" rtlCol="0">
            <a:spAutoFit/>
          </a:bodyPr>
          <a:lstStyle/>
          <a:p>
            <a:r>
              <a:rPr kumimoji="1"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コスト・リソース増加</a:t>
            </a:r>
          </a:p>
        </p:txBody>
      </p:sp>
      <p:sp>
        <p:nvSpPr>
          <p:cNvPr id="29" name="矢印: 下 28">
            <a:extLst>
              <a:ext uri="{FF2B5EF4-FFF2-40B4-BE49-F238E27FC236}">
                <a16:creationId xmlns:a16="http://schemas.microsoft.com/office/drawing/2014/main" id="{A72B1391-4483-44B3-9271-A3900729E105}"/>
              </a:ext>
            </a:extLst>
          </p:cNvPr>
          <p:cNvSpPr/>
          <p:nvPr/>
        </p:nvSpPr>
        <p:spPr>
          <a:xfrm>
            <a:off x="6885542" y="1978648"/>
            <a:ext cx="2337100" cy="2461376"/>
          </a:xfrm>
          <a:prstGeom prst="downArrow">
            <a:avLst/>
          </a:prstGeom>
          <a:gradFill>
            <a:gsLst>
              <a:gs pos="0">
                <a:schemeClr val="accent1">
                  <a:lumMod val="5000"/>
                  <a:lumOff val="95000"/>
                </a:schemeClr>
              </a:gs>
              <a:gs pos="4800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A60C910C-11F3-44CC-9924-5515BD9B383B}"/>
              </a:ext>
            </a:extLst>
          </p:cNvPr>
          <p:cNvSpPr txBox="1"/>
          <p:nvPr/>
        </p:nvSpPr>
        <p:spPr>
          <a:xfrm>
            <a:off x="7580439" y="3154652"/>
            <a:ext cx="902811" cy="738664"/>
          </a:xfrm>
          <a:prstGeom prst="rect">
            <a:avLst/>
          </a:prstGeom>
          <a:noFill/>
        </p:spPr>
        <p:txBody>
          <a:bodyPr wrap="none" rtlCol="0">
            <a:spAutoFit/>
          </a:bodyPr>
          <a:lstStyle/>
          <a:p>
            <a:pPr algn="ctr"/>
            <a:r>
              <a:rPr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コスト</a:t>
            </a:r>
          </a:p>
          <a:p>
            <a:pPr algn="ctr"/>
            <a:r>
              <a:rPr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リソース</a:t>
            </a:r>
          </a:p>
          <a:p>
            <a:pPr algn="ctr"/>
            <a:r>
              <a:rPr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大幅削減</a:t>
            </a:r>
          </a:p>
        </p:txBody>
      </p:sp>
      <p:grpSp>
        <p:nvGrpSpPr>
          <p:cNvPr id="31" name="グループ化 30">
            <a:extLst>
              <a:ext uri="{FF2B5EF4-FFF2-40B4-BE49-F238E27FC236}">
                <a16:creationId xmlns:a16="http://schemas.microsoft.com/office/drawing/2014/main" id="{E0701237-75F7-4EA0-9038-A4A1BCA197E8}"/>
              </a:ext>
            </a:extLst>
          </p:cNvPr>
          <p:cNvGrpSpPr/>
          <p:nvPr/>
        </p:nvGrpSpPr>
        <p:grpSpPr>
          <a:xfrm>
            <a:off x="9559820" y="1622244"/>
            <a:ext cx="1822336" cy="3063138"/>
            <a:chOff x="9617189" y="1659952"/>
            <a:chExt cx="1822336" cy="3063138"/>
          </a:xfrm>
        </p:grpSpPr>
        <p:sp>
          <p:nvSpPr>
            <p:cNvPr id="32" name="楕円 31">
              <a:extLst>
                <a:ext uri="{FF2B5EF4-FFF2-40B4-BE49-F238E27FC236}">
                  <a16:creationId xmlns:a16="http://schemas.microsoft.com/office/drawing/2014/main" id="{3070DC17-5161-48FD-BCFC-A681278BB0E9}"/>
                </a:ext>
              </a:extLst>
            </p:cNvPr>
            <p:cNvSpPr/>
            <p:nvPr/>
          </p:nvSpPr>
          <p:spPr>
            <a:xfrm>
              <a:off x="9617189" y="1659952"/>
              <a:ext cx="1822336" cy="1822336"/>
            </a:xfrm>
            <a:prstGeom prst="ellipse">
              <a:avLst/>
            </a:prstGeom>
            <a:solidFill>
              <a:schemeClr val="bg1">
                <a:alpha val="7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AEAAB74A-E809-4718-80A2-99AC4C2A4488}"/>
                </a:ext>
              </a:extLst>
            </p:cNvPr>
            <p:cNvSpPr/>
            <p:nvPr/>
          </p:nvSpPr>
          <p:spPr>
            <a:xfrm>
              <a:off x="9768408" y="1811171"/>
              <a:ext cx="1519898" cy="1519898"/>
            </a:xfrm>
            <a:prstGeom prst="ellipse">
              <a:avLst/>
            </a:prstGeom>
            <a:solidFill>
              <a:schemeClr val="bg1">
                <a:alpha val="7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D37802EA-A5A8-4FD7-804F-A0C866A16D1A}"/>
                </a:ext>
              </a:extLst>
            </p:cNvPr>
            <p:cNvSpPr txBox="1"/>
            <p:nvPr/>
          </p:nvSpPr>
          <p:spPr>
            <a:xfrm>
              <a:off x="9834961" y="2046035"/>
              <a:ext cx="1451038" cy="1200329"/>
            </a:xfrm>
            <a:prstGeom prst="rect">
              <a:avLst/>
            </a:prstGeom>
            <a:noFill/>
          </p:spPr>
          <p:txBody>
            <a:bodyPr wrap="none" rtlCol="0">
              <a:spAutoFit/>
            </a:bodyPr>
            <a:lstStyle/>
            <a:p>
              <a:pPr algn="ctr"/>
              <a:r>
                <a:rPr lang="ja-JP" altLang="en-US"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脅威を</a:t>
              </a:r>
              <a:endParaRPr lang="en-US" altLang="ja-JP"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3600" b="1">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99</a:t>
              </a:r>
              <a:r>
                <a:rPr lang="ja-JP" altLang="en-US" sz="3600" b="1">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1">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600" b="1">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防御</a:t>
              </a:r>
            </a:p>
          </p:txBody>
        </p:sp>
        <p:cxnSp>
          <p:nvCxnSpPr>
            <p:cNvPr id="35" name="コネクタ: カギ線 34">
              <a:extLst>
                <a:ext uri="{FF2B5EF4-FFF2-40B4-BE49-F238E27FC236}">
                  <a16:creationId xmlns:a16="http://schemas.microsoft.com/office/drawing/2014/main" id="{03802417-B5C5-48E3-BE72-0255E095B99F}"/>
                </a:ext>
              </a:extLst>
            </p:cNvPr>
            <p:cNvCxnSpPr>
              <a:cxnSpLocks/>
              <a:stCxn id="32" idx="4"/>
              <a:endCxn id="63" idx="3"/>
            </p:cNvCxnSpPr>
            <p:nvPr/>
          </p:nvCxnSpPr>
          <p:spPr>
            <a:xfrm rot="5400000">
              <a:off x="9530396" y="3725129"/>
              <a:ext cx="1240803" cy="755120"/>
            </a:xfrm>
            <a:prstGeom prst="bentConnector2">
              <a:avLst/>
            </a:prstGeom>
            <a:solidFill>
              <a:schemeClr val="bg1">
                <a:alpha val="7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6" name="グループ化 35">
            <a:extLst>
              <a:ext uri="{FF2B5EF4-FFF2-40B4-BE49-F238E27FC236}">
                <a16:creationId xmlns:a16="http://schemas.microsoft.com/office/drawing/2014/main" id="{022AB1C1-CAD2-46DA-9F47-4B5D80F74B15}"/>
              </a:ext>
            </a:extLst>
          </p:cNvPr>
          <p:cNvGrpSpPr/>
          <p:nvPr/>
        </p:nvGrpSpPr>
        <p:grpSpPr>
          <a:xfrm>
            <a:off x="2165137" y="5222579"/>
            <a:ext cx="3375568" cy="604403"/>
            <a:chOff x="1471339" y="4407137"/>
            <a:chExt cx="2151040" cy="601534"/>
          </a:xfrm>
        </p:grpSpPr>
        <p:sp>
          <p:nvSpPr>
            <p:cNvPr id="37" name="正方形/長方形 36">
              <a:extLst>
                <a:ext uri="{FF2B5EF4-FFF2-40B4-BE49-F238E27FC236}">
                  <a16:creationId xmlns:a16="http://schemas.microsoft.com/office/drawing/2014/main" id="{AA0412D3-CA64-46EC-BADA-7F3479BEBE3C}"/>
                </a:ext>
              </a:extLst>
            </p:cNvPr>
            <p:cNvSpPr/>
            <p:nvPr/>
          </p:nvSpPr>
          <p:spPr>
            <a:xfrm>
              <a:off x="1487488" y="4416913"/>
              <a:ext cx="2088232" cy="5917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300" b="1">
                  <a:latin typeface="メイリオ" panose="020B0604030504040204" pitchFamily="50" charset="-128"/>
                  <a:ea typeface="メイリオ" panose="020B0604030504040204" pitchFamily="50" charset="-128"/>
                  <a:cs typeface="メイリオ" panose="020B0604030504040204" pitchFamily="50" charset="-128"/>
                </a:rPr>
                <a:t>従来型ウイルス対策ソフト</a:t>
              </a:r>
              <a:endParaRPr lang="en-US" altLang="ja-JP" sz="13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直角三角形 37">
              <a:extLst>
                <a:ext uri="{FF2B5EF4-FFF2-40B4-BE49-F238E27FC236}">
                  <a16:creationId xmlns:a16="http://schemas.microsoft.com/office/drawing/2014/main" id="{6DECD2F4-041C-499A-987C-91ADB930A2D5}"/>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42" name="図 41">
            <a:extLst>
              <a:ext uri="{FF2B5EF4-FFF2-40B4-BE49-F238E27FC236}">
                <a16:creationId xmlns:a16="http://schemas.microsoft.com/office/drawing/2014/main" id="{A6C4B4F6-7FAF-4DE4-95A2-9B7BAED83605}"/>
              </a:ext>
            </a:extLst>
          </p:cNvPr>
          <p:cNvPicPr>
            <a:picLocks noChangeAspect="1"/>
          </p:cNvPicPr>
          <p:nvPr/>
        </p:nvPicPr>
        <p:blipFill>
          <a:blip r:embed="rId2"/>
          <a:stretch>
            <a:fillRect/>
          </a:stretch>
        </p:blipFill>
        <p:spPr>
          <a:xfrm>
            <a:off x="2369666" y="5699278"/>
            <a:ext cx="2976037" cy="566373"/>
          </a:xfrm>
          <a:prstGeom prst="rect">
            <a:avLst/>
          </a:prstGeom>
        </p:spPr>
      </p:pic>
      <p:grpSp>
        <p:nvGrpSpPr>
          <p:cNvPr id="43" name="グループ化 42">
            <a:extLst>
              <a:ext uri="{FF2B5EF4-FFF2-40B4-BE49-F238E27FC236}">
                <a16:creationId xmlns:a16="http://schemas.microsoft.com/office/drawing/2014/main" id="{E6FDAAF8-1D6D-46B7-8838-AC89F14C60F7}"/>
              </a:ext>
            </a:extLst>
          </p:cNvPr>
          <p:cNvGrpSpPr/>
          <p:nvPr/>
        </p:nvGrpSpPr>
        <p:grpSpPr>
          <a:xfrm>
            <a:off x="2165137" y="4589232"/>
            <a:ext cx="3375568" cy="604403"/>
            <a:chOff x="1471339" y="4407137"/>
            <a:chExt cx="2151040" cy="601534"/>
          </a:xfrm>
        </p:grpSpPr>
        <p:sp>
          <p:nvSpPr>
            <p:cNvPr id="44" name="正方形/長方形 43">
              <a:extLst>
                <a:ext uri="{FF2B5EF4-FFF2-40B4-BE49-F238E27FC236}">
                  <a16:creationId xmlns:a16="http://schemas.microsoft.com/office/drawing/2014/main" id="{115F11D8-E233-4207-87A2-0AC6F8FF5193}"/>
                </a:ext>
              </a:extLst>
            </p:cNvPr>
            <p:cNvSpPr/>
            <p:nvPr/>
          </p:nvSpPr>
          <p:spPr>
            <a:xfrm>
              <a:off x="1487488" y="4416913"/>
              <a:ext cx="2088232" cy="5917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sz="1300" b="1">
                  <a:latin typeface="メイリオ" panose="020B0604030504040204" pitchFamily="50" charset="-128"/>
                  <a:ea typeface="メイリオ" panose="020B0604030504040204" pitchFamily="50" charset="-128"/>
                  <a:cs typeface="メイリオ" panose="020B0604030504040204" pitchFamily="50" charset="-128"/>
                </a:rPr>
                <a:t>EDR</a:t>
              </a:r>
            </a:p>
          </p:txBody>
        </p:sp>
        <p:sp>
          <p:nvSpPr>
            <p:cNvPr id="45" name="直角三角形 44">
              <a:extLst>
                <a:ext uri="{FF2B5EF4-FFF2-40B4-BE49-F238E27FC236}">
                  <a16:creationId xmlns:a16="http://schemas.microsoft.com/office/drawing/2014/main" id="{EDF49257-5AA9-449D-AC5D-775662C536A9}"/>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6" name="グループ化 45">
            <a:extLst>
              <a:ext uri="{FF2B5EF4-FFF2-40B4-BE49-F238E27FC236}">
                <a16:creationId xmlns:a16="http://schemas.microsoft.com/office/drawing/2014/main" id="{10831A05-513B-45C9-95BF-2A218133F68E}"/>
              </a:ext>
            </a:extLst>
          </p:cNvPr>
          <p:cNvGrpSpPr/>
          <p:nvPr/>
        </p:nvGrpSpPr>
        <p:grpSpPr>
          <a:xfrm>
            <a:off x="2165137" y="3957636"/>
            <a:ext cx="3375568" cy="604403"/>
            <a:chOff x="1471339" y="4407137"/>
            <a:chExt cx="2151040" cy="601534"/>
          </a:xfrm>
        </p:grpSpPr>
        <p:sp>
          <p:nvSpPr>
            <p:cNvPr id="47" name="正方形/長方形 46">
              <a:extLst>
                <a:ext uri="{FF2B5EF4-FFF2-40B4-BE49-F238E27FC236}">
                  <a16:creationId xmlns:a16="http://schemas.microsoft.com/office/drawing/2014/main" id="{0D79DCFE-FCE8-4F37-96EF-ECAE168E0BD9}"/>
                </a:ext>
              </a:extLst>
            </p:cNvPr>
            <p:cNvSpPr/>
            <p:nvPr/>
          </p:nvSpPr>
          <p:spPr>
            <a:xfrm>
              <a:off x="1487488" y="4416913"/>
              <a:ext cx="2088232" cy="59175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sz="1300" b="1">
                  <a:latin typeface="メイリオ" panose="020B0604030504040204" pitchFamily="50" charset="-128"/>
                  <a:ea typeface="メイリオ" panose="020B0604030504040204" pitchFamily="50" charset="-128"/>
                  <a:cs typeface="メイリオ" panose="020B0604030504040204" pitchFamily="50" charset="-128"/>
                </a:rPr>
                <a:t>MDR </a:t>
              </a:r>
              <a:r>
                <a:rPr lang="ja-JP" altLang="en-US" sz="1300" b="1">
                  <a:latin typeface="メイリオ" panose="020B0604030504040204" pitchFamily="50" charset="-128"/>
                  <a:ea typeface="メイリオ" panose="020B0604030504040204" pitchFamily="50" charset="-128"/>
                  <a:cs typeface="メイリオ" panose="020B0604030504040204" pitchFamily="50" charset="-128"/>
                </a:rPr>
                <a:t>サービス</a:t>
              </a:r>
              <a:endParaRPr lang="en-US" altLang="ja-JP" sz="13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直角三角形 47">
              <a:extLst>
                <a:ext uri="{FF2B5EF4-FFF2-40B4-BE49-F238E27FC236}">
                  <a16:creationId xmlns:a16="http://schemas.microsoft.com/office/drawing/2014/main" id="{BA41FBBF-010B-4B4D-B4C3-B92F51866FCB}"/>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9" name="グループ化 48">
            <a:extLst>
              <a:ext uri="{FF2B5EF4-FFF2-40B4-BE49-F238E27FC236}">
                <a16:creationId xmlns:a16="http://schemas.microsoft.com/office/drawing/2014/main" id="{2E23CEA1-34F1-47F0-B284-E5338AC3EFB8}"/>
              </a:ext>
            </a:extLst>
          </p:cNvPr>
          <p:cNvGrpSpPr/>
          <p:nvPr/>
        </p:nvGrpSpPr>
        <p:grpSpPr>
          <a:xfrm>
            <a:off x="2165137" y="3326040"/>
            <a:ext cx="3375568" cy="604403"/>
            <a:chOff x="1471339" y="4407137"/>
            <a:chExt cx="2151040" cy="601534"/>
          </a:xfrm>
        </p:grpSpPr>
        <p:sp>
          <p:nvSpPr>
            <p:cNvPr id="50" name="正方形/長方形 49">
              <a:extLst>
                <a:ext uri="{FF2B5EF4-FFF2-40B4-BE49-F238E27FC236}">
                  <a16:creationId xmlns:a16="http://schemas.microsoft.com/office/drawing/2014/main" id="{30196284-16AE-4D08-A9B1-7828310655EB}"/>
                </a:ext>
              </a:extLst>
            </p:cNvPr>
            <p:cNvSpPr/>
            <p:nvPr/>
          </p:nvSpPr>
          <p:spPr>
            <a:xfrm>
              <a:off x="1487488" y="4416913"/>
              <a:ext cx="2088232" cy="5917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300" b="1">
                  <a:latin typeface="メイリオ" panose="020B0604030504040204" pitchFamily="50" charset="-128"/>
                  <a:ea typeface="メイリオ" panose="020B0604030504040204" pitchFamily="50" charset="-128"/>
                  <a:cs typeface="メイリオ" panose="020B0604030504040204" pitchFamily="50" charset="-128"/>
                </a:rPr>
                <a:t>シグネチャ更新などの対応</a:t>
              </a:r>
              <a:endParaRPr lang="en-US" altLang="ja-JP" sz="13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直角三角形 50">
              <a:extLst>
                <a:ext uri="{FF2B5EF4-FFF2-40B4-BE49-F238E27FC236}">
                  <a16:creationId xmlns:a16="http://schemas.microsoft.com/office/drawing/2014/main" id="{FBEAF182-E906-455F-AF4D-B207170DE664}"/>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52" name="グループ化 51">
            <a:extLst>
              <a:ext uri="{FF2B5EF4-FFF2-40B4-BE49-F238E27FC236}">
                <a16:creationId xmlns:a16="http://schemas.microsoft.com/office/drawing/2014/main" id="{BBD6843C-8C86-4370-B74A-020485F003C1}"/>
              </a:ext>
            </a:extLst>
          </p:cNvPr>
          <p:cNvGrpSpPr/>
          <p:nvPr/>
        </p:nvGrpSpPr>
        <p:grpSpPr>
          <a:xfrm>
            <a:off x="2190479" y="2683074"/>
            <a:ext cx="3375568" cy="631770"/>
            <a:chOff x="1487488" y="4416913"/>
            <a:chExt cx="2151040" cy="628771"/>
          </a:xfrm>
        </p:grpSpPr>
        <p:sp>
          <p:nvSpPr>
            <p:cNvPr id="53" name="正方形/長方形 52">
              <a:extLst>
                <a:ext uri="{FF2B5EF4-FFF2-40B4-BE49-F238E27FC236}">
                  <a16:creationId xmlns:a16="http://schemas.microsoft.com/office/drawing/2014/main" id="{3F801B49-8885-4138-8893-0AE19510E78B}"/>
                </a:ext>
              </a:extLst>
            </p:cNvPr>
            <p:cNvSpPr/>
            <p:nvPr/>
          </p:nvSpPr>
          <p:spPr>
            <a:xfrm>
              <a:off x="1487488" y="4416913"/>
              <a:ext cx="2088232" cy="59175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300" b="1">
                  <a:latin typeface="メイリオ" panose="020B0604030504040204" pitchFamily="50" charset="-128"/>
                  <a:ea typeface="メイリオ" panose="020B0604030504040204" pitchFamily="50" charset="-128"/>
                  <a:cs typeface="メイリオ" panose="020B0604030504040204" pitchFamily="50" charset="-128"/>
                </a:rPr>
                <a:t>感染時の調査・対応コスト</a:t>
              </a:r>
              <a:endParaRPr lang="en-US" altLang="ja-JP" sz="13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直角三角形 53">
              <a:extLst>
                <a:ext uri="{FF2B5EF4-FFF2-40B4-BE49-F238E27FC236}">
                  <a16:creationId xmlns:a16="http://schemas.microsoft.com/office/drawing/2014/main" id="{E4BEBD8E-2198-4027-8154-13CA4FAAC960}"/>
                </a:ext>
              </a:extLst>
            </p:cNvPr>
            <p:cNvSpPr/>
            <p:nvPr/>
          </p:nvSpPr>
          <p:spPr>
            <a:xfrm>
              <a:off x="1487488" y="4453926"/>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55" name="図 54">
            <a:extLst>
              <a:ext uri="{FF2B5EF4-FFF2-40B4-BE49-F238E27FC236}">
                <a16:creationId xmlns:a16="http://schemas.microsoft.com/office/drawing/2014/main" id="{06733BE3-86F0-4C92-8663-03B530AD8029}"/>
              </a:ext>
            </a:extLst>
          </p:cNvPr>
          <p:cNvPicPr>
            <a:picLocks noChangeAspect="1"/>
          </p:cNvPicPr>
          <p:nvPr/>
        </p:nvPicPr>
        <p:blipFill>
          <a:blip r:embed="rId3"/>
          <a:stretch>
            <a:fillRect/>
          </a:stretch>
        </p:blipFill>
        <p:spPr>
          <a:xfrm>
            <a:off x="2332920" y="2167157"/>
            <a:ext cx="3073083" cy="598737"/>
          </a:xfrm>
          <a:prstGeom prst="rect">
            <a:avLst/>
          </a:prstGeom>
        </p:spPr>
      </p:pic>
      <p:grpSp>
        <p:nvGrpSpPr>
          <p:cNvPr id="56" name="グループ化 55">
            <a:extLst>
              <a:ext uri="{FF2B5EF4-FFF2-40B4-BE49-F238E27FC236}">
                <a16:creationId xmlns:a16="http://schemas.microsoft.com/office/drawing/2014/main" id="{12A23235-AE41-44D8-BC6B-36C53931A8E9}"/>
              </a:ext>
            </a:extLst>
          </p:cNvPr>
          <p:cNvGrpSpPr/>
          <p:nvPr/>
        </p:nvGrpSpPr>
        <p:grpSpPr>
          <a:xfrm>
            <a:off x="6420472" y="5222579"/>
            <a:ext cx="3375568" cy="604403"/>
            <a:chOff x="1471339" y="4407137"/>
            <a:chExt cx="2151040" cy="601534"/>
          </a:xfrm>
        </p:grpSpPr>
        <p:sp>
          <p:nvSpPr>
            <p:cNvPr id="57" name="正方形/長方形 56">
              <a:extLst>
                <a:ext uri="{FF2B5EF4-FFF2-40B4-BE49-F238E27FC236}">
                  <a16:creationId xmlns:a16="http://schemas.microsoft.com/office/drawing/2014/main" id="{2E339F64-D53D-4DF6-8DB0-DEF59805CBD9}"/>
                </a:ext>
              </a:extLst>
            </p:cNvPr>
            <p:cNvSpPr/>
            <p:nvPr/>
          </p:nvSpPr>
          <p:spPr>
            <a:xfrm>
              <a:off x="1487488" y="4416913"/>
              <a:ext cx="2088232" cy="591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sz="1300" b="1">
                  <a:latin typeface="メイリオ" panose="020B0604030504040204" pitchFamily="50" charset="-128"/>
                  <a:ea typeface="メイリオ" panose="020B0604030504040204" pitchFamily="50" charset="-128"/>
                  <a:cs typeface="メイリオ" panose="020B0604030504040204" pitchFamily="50" charset="-128"/>
                </a:rPr>
                <a:t>Deep Instinct</a:t>
              </a:r>
            </a:p>
          </p:txBody>
        </p:sp>
        <p:sp>
          <p:nvSpPr>
            <p:cNvPr id="58" name="直角三角形 57">
              <a:extLst>
                <a:ext uri="{FF2B5EF4-FFF2-40B4-BE49-F238E27FC236}">
                  <a16:creationId xmlns:a16="http://schemas.microsoft.com/office/drawing/2014/main" id="{DC0ACB5C-3F43-47A3-9B7C-30D30D138034}"/>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62" name="グループ化 61">
            <a:extLst>
              <a:ext uri="{FF2B5EF4-FFF2-40B4-BE49-F238E27FC236}">
                <a16:creationId xmlns:a16="http://schemas.microsoft.com/office/drawing/2014/main" id="{10A6A3B1-677A-43D1-9332-217541816D29}"/>
              </a:ext>
            </a:extLst>
          </p:cNvPr>
          <p:cNvGrpSpPr/>
          <p:nvPr/>
        </p:nvGrpSpPr>
        <p:grpSpPr>
          <a:xfrm>
            <a:off x="6413521" y="4562019"/>
            <a:ext cx="3375568" cy="242782"/>
            <a:chOff x="1471339" y="4407137"/>
            <a:chExt cx="2151040" cy="601534"/>
          </a:xfrm>
        </p:grpSpPr>
        <p:sp>
          <p:nvSpPr>
            <p:cNvPr id="63" name="正方形/長方形 62">
              <a:extLst>
                <a:ext uri="{FF2B5EF4-FFF2-40B4-BE49-F238E27FC236}">
                  <a16:creationId xmlns:a16="http://schemas.microsoft.com/office/drawing/2014/main" id="{BE7919F3-FBB1-4CBC-BA7E-3F1FFC35140B}"/>
                </a:ext>
              </a:extLst>
            </p:cNvPr>
            <p:cNvSpPr/>
            <p:nvPr/>
          </p:nvSpPr>
          <p:spPr>
            <a:xfrm>
              <a:off x="1487488" y="4416913"/>
              <a:ext cx="2088232" cy="59175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300" b="1">
                  <a:latin typeface="メイリオ" panose="020B0604030504040204" pitchFamily="50" charset="-128"/>
                  <a:ea typeface="メイリオ" panose="020B0604030504040204" pitchFamily="50" charset="-128"/>
                  <a:cs typeface="メイリオ" panose="020B0604030504040204" pitchFamily="50" charset="-128"/>
                </a:rPr>
                <a:t>感染時の調査・対応コスト</a:t>
              </a:r>
              <a:endParaRPr lang="en-US" altLang="ja-JP" sz="13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直角三角形 63">
              <a:extLst>
                <a:ext uri="{FF2B5EF4-FFF2-40B4-BE49-F238E27FC236}">
                  <a16:creationId xmlns:a16="http://schemas.microsoft.com/office/drawing/2014/main" id="{61D47E5D-4213-490D-9C72-DC4F8F5FDCC7}"/>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65" name="図 64">
            <a:extLst>
              <a:ext uri="{FF2B5EF4-FFF2-40B4-BE49-F238E27FC236}">
                <a16:creationId xmlns:a16="http://schemas.microsoft.com/office/drawing/2014/main" id="{00C46D00-9ACB-45E8-935F-D2EBDD0E430A}"/>
              </a:ext>
            </a:extLst>
          </p:cNvPr>
          <p:cNvPicPr>
            <a:picLocks noChangeAspect="1"/>
          </p:cNvPicPr>
          <p:nvPr/>
        </p:nvPicPr>
        <p:blipFill>
          <a:blip r:embed="rId4"/>
          <a:stretch>
            <a:fillRect/>
          </a:stretch>
        </p:blipFill>
        <p:spPr>
          <a:xfrm>
            <a:off x="7238822" y="4049226"/>
            <a:ext cx="1793488" cy="587537"/>
          </a:xfrm>
          <a:prstGeom prst="rect">
            <a:avLst/>
          </a:prstGeom>
        </p:spPr>
      </p:pic>
      <p:pic>
        <p:nvPicPr>
          <p:cNvPr id="66" name="図 65">
            <a:extLst>
              <a:ext uri="{FF2B5EF4-FFF2-40B4-BE49-F238E27FC236}">
                <a16:creationId xmlns:a16="http://schemas.microsoft.com/office/drawing/2014/main" id="{646F0CFE-48EF-471D-B195-D2253FF38AD7}"/>
              </a:ext>
            </a:extLst>
          </p:cNvPr>
          <p:cNvPicPr>
            <a:picLocks noChangeAspect="1"/>
          </p:cNvPicPr>
          <p:nvPr/>
        </p:nvPicPr>
        <p:blipFill>
          <a:blip r:embed="rId5"/>
          <a:stretch>
            <a:fillRect/>
          </a:stretch>
        </p:blipFill>
        <p:spPr>
          <a:xfrm>
            <a:off x="7389588" y="5731642"/>
            <a:ext cx="1488019" cy="534009"/>
          </a:xfrm>
          <a:prstGeom prst="rect">
            <a:avLst/>
          </a:prstGeom>
        </p:spPr>
      </p:pic>
      <p:grpSp>
        <p:nvGrpSpPr>
          <p:cNvPr id="67" name="グループ化 66">
            <a:extLst>
              <a:ext uri="{FF2B5EF4-FFF2-40B4-BE49-F238E27FC236}">
                <a16:creationId xmlns:a16="http://schemas.microsoft.com/office/drawing/2014/main" id="{9AFE07D8-D00E-4FFD-A2EA-FAC8F4BCC41D}"/>
              </a:ext>
            </a:extLst>
          </p:cNvPr>
          <p:cNvGrpSpPr/>
          <p:nvPr/>
        </p:nvGrpSpPr>
        <p:grpSpPr>
          <a:xfrm>
            <a:off x="6411052" y="4798887"/>
            <a:ext cx="3375568" cy="394752"/>
            <a:chOff x="1471339" y="4407137"/>
            <a:chExt cx="2151040" cy="601534"/>
          </a:xfrm>
        </p:grpSpPr>
        <p:sp>
          <p:nvSpPr>
            <p:cNvPr id="68" name="正方形/長方形 67">
              <a:extLst>
                <a:ext uri="{FF2B5EF4-FFF2-40B4-BE49-F238E27FC236}">
                  <a16:creationId xmlns:a16="http://schemas.microsoft.com/office/drawing/2014/main" id="{3F12B953-A43D-48ED-B41F-4DBF66F661CB}"/>
                </a:ext>
              </a:extLst>
            </p:cNvPr>
            <p:cNvSpPr/>
            <p:nvPr/>
          </p:nvSpPr>
          <p:spPr>
            <a:xfrm>
              <a:off x="1487488" y="4484690"/>
              <a:ext cx="2088232" cy="5239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300" b="1">
                  <a:latin typeface="メイリオ" panose="020B0604030504040204" pitchFamily="50" charset="-128"/>
                  <a:ea typeface="メイリオ" panose="020B0604030504040204" pitchFamily="50" charset="-128"/>
                  <a:cs typeface="メイリオ" panose="020B0604030504040204" pitchFamily="50" charset="-128"/>
                </a:rPr>
                <a:t>エージェントアップデートなどの対応</a:t>
              </a:r>
              <a:endParaRPr lang="en-US" altLang="ja-JP" sz="13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直角三角形 68">
              <a:extLst>
                <a:ext uri="{FF2B5EF4-FFF2-40B4-BE49-F238E27FC236}">
                  <a16:creationId xmlns:a16="http://schemas.microsoft.com/office/drawing/2014/main" id="{93DBBF75-674C-4033-AA45-AE85237B9BA9}"/>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70" name="テキスト プレースホルダー 21">
            <a:extLst>
              <a:ext uri="{FF2B5EF4-FFF2-40B4-BE49-F238E27FC236}">
                <a16:creationId xmlns:a16="http://schemas.microsoft.com/office/drawing/2014/main" id="{EC10F1CC-A5E3-4D6F-B483-22B3143C2C51}"/>
              </a:ext>
            </a:extLst>
          </p:cNvPr>
          <p:cNvSpPr>
            <a:spLocks noGrp="1"/>
          </p:cNvSpPr>
          <p:nvPr>
            <p:ph type="body" sz="quarter" idx="13"/>
          </p:nvPr>
        </p:nvSpPr>
        <p:spPr>
          <a:xfrm>
            <a:off x="0" y="868455"/>
            <a:ext cx="12192000" cy="726096"/>
          </a:xfrm>
        </p:spPr>
        <p:txBody>
          <a:bodyPr/>
          <a:lstStyle/>
          <a:p>
            <a:r>
              <a:rPr lang="en-US" altLang="ja-JP"/>
              <a:t>Deep Instinct </a:t>
            </a:r>
            <a:r>
              <a:rPr lang="ja-JP" altLang="en-US"/>
              <a:t>が「予防ファースト」を実現することで</a:t>
            </a:r>
            <a:endParaRPr lang="en-US" altLang="ja-JP"/>
          </a:p>
          <a:p>
            <a:r>
              <a:rPr lang="ja-JP" altLang="en-US"/>
              <a:t>インシデント対応工数の削減やシグネチャ更新などの手間を解消します</a:t>
            </a:r>
            <a:endParaRPr kumimoji="1" lang="ja-JP" altLang="en-US"/>
          </a:p>
        </p:txBody>
      </p:sp>
      <p:sp>
        <p:nvSpPr>
          <p:cNvPr id="2" name="テキスト ボックス 1">
            <a:extLst>
              <a:ext uri="{FF2B5EF4-FFF2-40B4-BE49-F238E27FC236}">
                <a16:creationId xmlns:a16="http://schemas.microsoft.com/office/drawing/2014/main" id="{6B1FE0E8-DE6A-BE48-F303-576B04BD614F}"/>
              </a:ext>
            </a:extLst>
          </p:cNvPr>
          <p:cNvSpPr txBox="1"/>
          <p:nvPr/>
        </p:nvSpPr>
        <p:spPr>
          <a:xfrm>
            <a:off x="10143895" y="6215692"/>
            <a:ext cx="1584176" cy="253916"/>
          </a:xfrm>
          <a:prstGeom prst="rect">
            <a:avLst/>
          </a:prstGeom>
          <a:noFill/>
        </p:spPr>
        <p:txBody>
          <a:bodyPr wrap="square" rtlCol="0">
            <a:spAutoFit/>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50" i="0">
                <a:solidFill>
                  <a:schemeClr val="tx1">
                    <a:lumMod val="75000"/>
                    <a:lumOff val="25000"/>
                  </a:schemeClr>
                </a:solidFill>
                <a:effectLst/>
                <a:latin typeface="メイリオ" panose="020B0604030504040204" pitchFamily="50" charset="-128"/>
                <a:ea typeface="メイリオ" panose="020B0604030504040204" pitchFamily="50" charset="-128"/>
              </a:rPr>
              <a:t>Unit 221B</a:t>
            </a:r>
            <a:r>
              <a:rPr lang="ja-JP" altLang="en-US" sz="1050" i="0">
                <a:solidFill>
                  <a:schemeClr val="tx1">
                    <a:lumMod val="75000"/>
                    <a:lumOff val="25000"/>
                  </a:schemeClr>
                </a:solidFill>
                <a:effectLst/>
                <a:latin typeface="メイリオ" panose="020B0604030504040204" pitchFamily="50" charset="-128"/>
                <a:ea typeface="メイリオ" panose="020B0604030504040204" pitchFamily="50" charset="-128"/>
              </a:rPr>
              <a:t> </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調べ</a:t>
            </a:r>
          </a:p>
        </p:txBody>
      </p:sp>
    </p:spTree>
    <p:extLst>
      <p:ext uri="{BB962C8B-B14F-4D97-AF65-F5344CB8AC3E}">
        <p14:creationId xmlns:p14="http://schemas.microsoft.com/office/powerpoint/2010/main" val="2626244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EBADBBD3-975E-4FC3-89E6-D24EC0FA15F2}"/>
              </a:ext>
            </a:extLst>
          </p:cNvPr>
          <p:cNvSpPr>
            <a:spLocks noGrp="1"/>
          </p:cNvSpPr>
          <p:nvPr>
            <p:ph type="body" sz="quarter" idx="14"/>
          </p:nvPr>
        </p:nvSpPr>
        <p:spPr/>
        <p:txBody>
          <a:bodyPr/>
          <a:lstStyle/>
          <a:p>
            <a:r>
              <a:rPr kumimoji="1" lang="en-US" altLang="ja-JP"/>
              <a:t>Deep Instinct </a:t>
            </a:r>
            <a:r>
              <a:rPr kumimoji="1" lang="ja-JP" altLang="en-US"/>
              <a:t>の特長</a:t>
            </a:r>
          </a:p>
        </p:txBody>
      </p:sp>
    </p:spTree>
    <p:extLst>
      <p:ext uri="{BB962C8B-B14F-4D97-AF65-F5344CB8AC3E}">
        <p14:creationId xmlns:p14="http://schemas.microsoft.com/office/powerpoint/2010/main" val="1457852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F5D0C051-181E-48CC-AC92-269555792727}"/>
              </a:ext>
            </a:extLst>
          </p:cNvPr>
          <p:cNvGrpSpPr/>
          <p:nvPr/>
        </p:nvGrpSpPr>
        <p:grpSpPr>
          <a:xfrm>
            <a:off x="5118223" y="2819660"/>
            <a:ext cx="7277709" cy="3709867"/>
            <a:chOff x="5207000" y="2766956"/>
            <a:chExt cx="7277709" cy="3709867"/>
          </a:xfrm>
        </p:grpSpPr>
        <p:grpSp>
          <p:nvGrpSpPr>
            <p:cNvPr id="14" name="グループ化 13">
              <a:extLst>
                <a:ext uri="{FF2B5EF4-FFF2-40B4-BE49-F238E27FC236}">
                  <a16:creationId xmlns:a16="http://schemas.microsoft.com/office/drawing/2014/main" id="{443C9B57-F7AD-4E65-A48E-1DC183ED094D}"/>
                </a:ext>
              </a:extLst>
            </p:cNvPr>
            <p:cNvGrpSpPr/>
            <p:nvPr/>
          </p:nvGrpSpPr>
          <p:grpSpPr>
            <a:xfrm>
              <a:off x="5207000" y="2766956"/>
              <a:ext cx="7277709" cy="3709867"/>
              <a:chOff x="5207000" y="3148133"/>
              <a:chExt cx="7277709" cy="3709867"/>
            </a:xfrm>
          </p:grpSpPr>
          <p:pic>
            <p:nvPicPr>
              <p:cNvPr id="13" name="図 12">
                <a:extLst>
                  <a:ext uri="{FF2B5EF4-FFF2-40B4-BE49-F238E27FC236}">
                    <a16:creationId xmlns:a16="http://schemas.microsoft.com/office/drawing/2014/main" id="{4077C690-614C-4EC5-813D-39C0C34BF904}"/>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b="62369"/>
              <a:stretch/>
            </p:blipFill>
            <p:spPr>
              <a:xfrm>
                <a:off x="5207000" y="4902200"/>
                <a:ext cx="7277709" cy="1955800"/>
              </a:xfrm>
              <a:prstGeom prst="rect">
                <a:avLst/>
              </a:prstGeom>
            </p:spPr>
          </p:pic>
          <p:pic>
            <p:nvPicPr>
              <p:cNvPr id="9" name="グラフィックス 8">
                <a:extLst>
                  <a:ext uri="{FF2B5EF4-FFF2-40B4-BE49-F238E27FC236}">
                    <a16:creationId xmlns:a16="http://schemas.microsoft.com/office/drawing/2014/main" id="{0CAE3FED-F699-4D94-BF52-73550F7A779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00028" y="3148133"/>
                <a:ext cx="6060802" cy="3000248"/>
              </a:xfrm>
              <a:prstGeom prst="rect">
                <a:avLst/>
              </a:prstGeom>
            </p:spPr>
          </p:pic>
        </p:grpSp>
        <p:grpSp>
          <p:nvGrpSpPr>
            <p:cNvPr id="63" name="Group 71">
              <a:extLst>
                <a:ext uri="{FF2B5EF4-FFF2-40B4-BE49-F238E27FC236}">
                  <a16:creationId xmlns:a16="http://schemas.microsoft.com/office/drawing/2014/main" id="{498DEE53-13ED-43B6-9D0A-708DF2EE484D}"/>
                </a:ext>
              </a:extLst>
            </p:cNvPr>
            <p:cNvGrpSpPr/>
            <p:nvPr/>
          </p:nvGrpSpPr>
          <p:grpSpPr>
            <a:xfrm>
              <a:off x="7708516" y="3452457"/>
              <a:ext cx="1621130" cy="830745"/>
              <a:chOff x="6765685" y="1237957"/>
              <a:chExt cx="1621130" cy="830745"/>
            </a:xfrm>
          </p:grpSpPr>
          <p:pic>
            <p:nvPicPr>
              <p:cNvPr id="64" name="Picture 72">
                <a:extLst>
                  <a:ext uri="{FF2B5EF4-FFF2-40B4-BE49-F238E27FC236}">
                    <a16:creationId xmlns:a16="http://schemas.microsoft.com/office/drawing/2014/main" id="{96ADD322-BE81-4A8D-B83A-504764101E5E}"/>
                  </a:ext>
                </a:extLst>
              </p:cNvPr>
              <p:cNvPicPr>
                <a:picLocks noChangeAspect="1"/>
              </p:cNvPicPr>
              <p:nvPr/>
            </p:nvPicPr>
            <p:blipFill>
              <a:blip r:embed="rId6"/>
              <a:stretch>
                <a:fillRect/>
              </a:stretch>
            </p:blipFill>
            <p:spPr>
              <a:xfrm>
                <a:off x="7231311" y="1237957"/>
                <a:ext cx="689878" cy="417334"/>
              </a:xfrm>
              <a:prstGeom prst="rect">
                <a:avLst/>
              </a:prstGeom>
            </p:spPr>
          </p:pic>
          <p:sp>
            <p:nvSpPr>
              <p:cNvPr id="65" name="TextBox 73">
                <a:extLst>
                  <a:ext uri="{FF2B5EF4-FFF2-40B4-BE49-F238E27FC236}">
                    <a16:creationId xmlns:a16="http://schemas.microsoft.com/office/drawing/2014/main" id="{B9CF6DBB-677B-4412-A63C-C4DA7FB43FB1}"/>
                  </a:ext>
                </a:extLst>
              </p:cNvPr>
              <p:cNvSpPr txBox="1"/>
              <p:nvPr/>
            </p:nvSpPr>
            <p:spPr>
              <a:xfrm>
                <a:off x="6765685" y="1699370"/>
                <a:ext cx="162113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rPr>
                  <a:t>D-Brain™</a:t>
                </a:r>
              </a:p>
            </p:txBody>
          </p:sp>
        </p:grpSp>
        <p:grpSp>
          <p:nvGrpSpPr>
            <p:cNvPr id="66" name="Group 71">
              <a:extLst>
                <a:ext uri="{FF2B5EF4-FFF2-40B4-BE49-F238E27FC236}">
                  <a16:creationId xmlns:a16="http://schemas.microsoft.com/office/drawing/2014/main" id="{C174DA63-730A-442F-85EF-C00AC859AD74}"/>
                </a:ext>
              </a:extLst>
            </p:cNvPr>
            <p:cNvGrpSpPr/>
            <p:nvPr/>
          </p:nvGrpSpPr>
          <p:grpSpPr>
            <a:xfrm>
              <a:off x="9613516" y="4576407"/>
              <a:ext cx="1621130" cy="830745"/>
              <a:chOff x="6765685" y="1237957"/>
              <a:chExt cx="1621130" cy="830745"/>
            </a:xfrm>
          </p:grpSpPr>
          <p:pic>
            <p:nvPicPr>
              <p:cNvPr id="67" name="Picture 72">
                <a:extLst>
                  <a:ext uri="{FF2B5EF4-FFF2-40B4-BE49-F238E27FC236}">
                    <a16:creationId xmlns:a16="http://schemas.microsoft.com/office/drawing/2014/main" id="{0CC2F57D-83A2-408C-825F-70D2EA8F2A47}"/>
                  </a:ext>
                </a:extLst>
              </p:cNvPr>
              <p:cNvPicPr>
                <a:picLocks noChangeAspect="1"/>
              </p:cNvPicPr>
              <p:nvPr/>
            </p:nvPicPr>
            <p:blipFill>
              <a:blip r:embed="rId6"/>
              <a:stretch>
                <a:fillRect/>
              </a:stretch>
            </p:blipFill>
            <p:spPr>
              <a:xfrm>
                <a:off x="7231311" y="1237957"/>
                <a:ext cx="689878" cy="417334"/>
              </a:xfrm>
              <a:prstGeom prst="rect">
                <a:avLst/>
              </a:prstGeom>
            </p:spPr>
          </p:pic>
          <p:sp>
            <p:nvSpPr>
              <p:cNvPr id="68" name="TextBox 73">
                <a:extLst>
                  <a:ext uri="{FF2B5EF4-FFF2-40B4-BE49-F238E27FC236}">
                    <a16:creationId xmlns:a16="http://schemas.microsoft.com/office/drawing/2014/main" id="{27FD6BCB-AD84-4934-9122-C7CE6B2C68AD}"/>
                  </a:ext>
                </a:extLst>
              </p:cNvPr>
              <p:cNvSpPr txBox="1"/>
              <p:nvPr/>
            </p:nvSpPr>
            <p:spPr>
              <a:xfrm>
                <a:off x="6765685" y="1699370"/>
                <a:ext cx="162113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rPr>
                  <a:t>D-Brain™</a:t>
                </a:r>
              </a:p>
            </p:txBody>
          </p:sp>
        </p:grpSp>
        <p:grpSp>
          <p:nvGrpSpPr>
            <p:cNvPr id="69" name="Group 71">
              <a:extLst>
                <a:ext uri="{FF2B5EF4-FFF2-40B4-BE49-F238E27FC236}">
                  <a16:creationId xmlns:a16="http://schemas.microsoft.com/office/drawing/2014/main" id="{031F2409-7E74-4B22-B25B-508676BFF927}"/>
                </a:ext>
              </a:extLst>
            </p:cNvPr>
            <p:cNvGrpSpPr/>
            <p:nvPr/>
          </p:nvGrpSpPr>
          <p:grpSpPr>
            <a:xfrm>
              <a:off x="6194046" y="4400374"/>
              <a:ext cx="1332680" cy="656312"/>
              <a:chOff x="6765685" y="1237957"/>
              <a:chExt cx="1621130" cy="798367"/>
            </a:xfrm>
          </p:grpSpPr>
          <p:pic>
            <p:nvPicPr>
              <p:cNvPr id="70" name="Picture 72">
                <a:extLst>
                  <a:ext uri="{FF2B5EF4-FFF2-40B4-BE49-F238E27FC236}">
                    <a16:creationId xmlns:a16="http://schemas.microsoft.com/office/drawing/2014/main" id="{2A666E25-C6E7-4EB9-B573-53819C4F43E1}"/>
                  </a:ext>
                </a:extLst>
              </p:cNvPr>
              <p:cNvPicPr>
                <a:picLocks noChangeAspect="1"/>
              </p:cNvPicPr>
              <p:nvPr/>
            </p:nvPicPr>
            <p:blipFill>
              <a:blip r:embed="rId6"/>
              <a:stretch>
                <a:fillRect/>
              </a:stretch>
            </p:blipFill>
            <p:spPr>
              <a:xfrm>
                <a:off x="7231311" y="1237957"/>
                <a:ext cx="689878" cy="417334"/>
              </a:xfrm>
              <a:prstGeom prst="rect">
                <a:avLst/>
              </a:prstGeom>
            </p:spPr>
          </p:pic>
          <p:sp>
            <p:nvSpPr>
              <p:cNvPr id="71" name="TextBox 73">
                <a:extLst>
                  <a:ext uri="{FF2B5EF4-FFF2-40B4-BE49-F238E27FC236}">
                    <a16:creationId xmlns:a16="http://schemas.microsoft.com/office/drawing/2014/main" id="{29F9462E-93DC-4D8A-A002-86F5B668CC8E}"/>
                  </a:ext>
                </a:extLst>
              </p:cNvPr>
              <p:cNvSpPr txBox="1"/>
              <p:nvPr/>
            </p:nvSpPr>
            <p:spPr>
              <a:xfrm>
                <a:off x="6765685" y="1699369"/>
                <a:ext cx="1621130" cy="3369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rPr>
                  <a:t>D-Brain™</a:t>
                </a:r>
              </a:p>
            </p:txBody>
          </p:sp>
        </p:grpSp>
        <p:pic>
          <p:nvPicPr>
            <p:cNvPr id="73" name="Picture 72">
              <a:extLst>
                <a:ext uri="{FF2B5EF4-FFF2-40B4-BE49-F238E27FC236}">
                  <a16:creationId xmlns:a16="http://schemas.microsoft.com/office/drawing/2014/main" id="{08F0E933-3C5C-40E8-BD98-3941D4C28A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3117" y="5056688"/>
              <a:ext cx="310924" cy="188090"/>
            </a:xfrm>
            <a:prstGeom prst="rect">
              <a:avLst/>
            </a:prstGeom>
          </p:spPr>
        </p:pic>
      </p:grpSp>
      <p:sp>
        <p:nvSpPr>
          <p:cNvPr id="4" name="テキスト プレースホルダー 3">
            <a:extLst>
              <a:ext uri="{FF2B5EF4-FFF2-40B4-BE49-F238E27FC236}">
                <a16:creationId xmlns:a16="http://schemas.microsoft.com/office/drawing/2014/main" id="{1388466B-A44E-4A3D-B86D-F3EA9D244AF5}"/>
              </a:ext>
            </a:extLst>
          </p:cNvPr>
          <p:cNvSpPr>
            <a:spLocks noGrp="1"/>
          </p:cNvSpPr>
          <p:nvPr>
            <p:ph type="body" sz="quarter" idx="11"/>
          </p:nvPr>
        </p:nvSpPr>
        <p:spPr/>
        <p:txBody>
          <a:bodyPr/>
          <a:lstStyle/>
          <a:p>
            <a:r>
              <a:rPr lang="en-US" altLang="ja-JP"/>
              <a:t>Deep Instinct </a:t>
            </a:r>
            <a:r>
              <a:rPr lang="ja-JP" altLang="en-US"/>
              <a:t>の特長</a:t>
            </a:r>
            <a:endParaRPr kumimoji="1" lang="ja-JP" altLang="en-US"/>
          </a:p>
        </p:txBody>
      </p:sp>
      <p:sp>
        <p:nvSpPr>
          <p:cNvPr id="5" name="テキスト プレースホルダー 4">
            <a:extLst>
              <a:ext uri="{FF2B5EF4-FFF2-40B4-BE49-F238E27FC236}">
                <a16:creationId xmlns:a16="http://schemas.microsoft.com/office/drawing/2014/main" id="{FD5218B2-CBC0-452A-8019-261952400BC9}"/>
              </a:ext>
            </a:extLst>
          </p:cNvPr>
          <p:cNvSpPr>
            <a:spLocks noGrp="1"/>
          </p:cNvSpPr>
          <p:nvPr>
            <p:ph type="body" sz="quarter" idx="13"/>
          </p:nvPr>
        </p:nvSpPr>
        <p:spPr>
          <a:xfrm>
            <a:off x="0" y="881932"/>
            <a:ext cx="12192000" cy="305845"/>
          </a:xfrm>
        </p:spPr>
        <p:txBody>
          <a:bodyPr/>
          <a:lstStyle/>
          <a:p>
            <a:r>
              <a:rPr lang="ja-JP" altLang="en-US"/>
              <a:t>ディープラーニングをサイバー対策に活用した </a:t>
            </a:r>
            <a:r>
              <a:rPr lang="en-US" altLang="ja-JP"/>
              <a:t>OS </a:t>
            </a:r>
            <a:r>
              <a:rPr lang="ja-JP" altLang="en-US"/>
              <a:t>を問わないサイバーセキュリティ</a:t>
            </a:r>
          </a:p>
        </p:txBody>
      </p:sp>
      <p:sp>
        <p:nvSpPr>
          <p:cNvPr id="19" name="TextBox 18">
            <a:extLst>
              <a:ext uri="{FF2B5EF4-FFF2-40B4-BE49-F238E27FC236}">
                <a16:creationId xmlns:a16="http://schemas.microsoft.com/office/drawing/2014/main" id="{E9D8315B-09CE-9D45-AFAE-EAB6ADD8F143}"/>
              </a:ext>
            </a:extLst>
          </p:cNvPr>
          <p:cNvSpPr txBox="1"/>
          <p:nvPr/>
        </p:nvSpPr>
        <p:spPr>
          <a:xfrm>
            <a:off x="741932" y="1646474"/>
            <a:ext cx="6717249" cy="684803"/>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marL="0" marR="0" lvl="0" indent="0" defTabSz="914400" rtl="0" eaLnBrk="1" fontAlgn="auto" latinLnBrk="0" hangingPunct="1">
              <a:lnSpc>
                <a:spcPts val="2400"/>
              </a:lnSpc>
              <a:spcBef>
                <a:spcPts val="0"/>
              </a:spcBef>
              <a:spcAft>
                <a:spcPts val="0"/>
              </a:spcAft>
              <a:buClrTx/>
              <a:buSzTx/>
              <a:buFontTx/>
              <a:buNone/>
              <a:tabLst/>
              <a:defRPr/>
            </a:pPr>
            <a:r>
              <a:rPr kumimoji="0" lang="ja-JP" altLang="en-US" sz="1500" b="1" i="0" u="none" strike="noStrike" kern="1200" cap="none" spc="0" normalizeH="0" baseline="0" noProof="0">
                <a:ln>
                  <a:noFill/>
                </a:ln>
                <a:solidFill>
                  <a:srgbClr val="0060AE"/>
                </a:solidFill>
                <a:effectLst/>
                <a:uLnTx/>
                <a:uFillTx/>
                <a:latin typeface="メイリオ" panose="020B0604030504040204" pitchFamily="50" charset="-128"/>
                <a:ea typeface="メイリオ" panose="020B0604030504040204" pitchFamily="50" charset="-128"/>
              </a:rPr>
              <a:t>１</a:t>
            </a:r>
            <a:r>
              <a:rPr kumimoji="0" lang="ja-JP" altLang="en-US"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．マルチ </a:t>
            </a:r>
            <a:r>
              <a:rPr kumimoji="0" lang="en-US" altLang="ja-JP"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OS </a:t>
            </a:r>
            <a:r>
              <a:rPr kumimoji="0" lang="ja-JP" altLang="en-US"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対応</a:t>
            </a:r>
            <a:endParaRPr lang="en-GB" altLang="ja-JP" sz="150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24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a:t>
            </a:r>
            <a:r>
              <a:rPr kumimoji="0" lang="en-GB"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Windows, iOS, Android, macOS</a:t>
            </a: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に対応</a:t>
            </a:r>
            <a:endParaRPr kumimoji="0" lang="en-GB"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25" name="TextBox 24">
            <a:extLst>
              <a:ext uri="{FF2B5EF4-FFF2-40B4-BE49-F238E27FC236}">
                <a16:creationId xmlns:a16="http://schemas.microsoft.com/office/drawing/2014/main" id="{B32BC778-F544-D64E-85AE-185E95A74A90}"/>
              </a:ext>
            </a:extLst>
          </p:cNvPr>
          <p:cNvSpPr txBox="1"/>
          <p:nvPr/>
        </p:nvSpPr>
        <p:spPr>
          <a:xfrm>
            <a:off x="741933" y="2743752"/>
            <a:ext cx="6444060" cy="992579"/>
          </a:xfrm>
          <a:prstGeom prst="rect">
            <a:avLst/>
          </a:prstGeom>
          <a:noFill/>
        </p:spPr>
        <p:txBody>
          <a:bodyPr wrap="square" rtlCol="1">
            <a:spAutoFit/>
          </a:bodyPr>
          <a:lstStyle>
            <a:defPPr>
              <a:defRPr lang="en-US"/>
            </a:defPPr>
            <a:lvl1pPr lvl="0">
              <a:defRPr b="1">
                <a:solidFill>
                  <a:prstClr val="white"/>
                </a:solidFill>
                <a:latin typeface="Ubuntu" charset="0"/>
                <a:ea typeface="Ubuntu" charset="0"/>
                <a:cs typeface="Ubuntu" charset="0"/>
              </a:defRPr>
            </a:lvl1pPr>
          </a:lstStyle>
          <a:p>
            <a:pPr marL="0" marR="0" lvl="0" indent="0" defTabSz="914400" rtl="0" eaLnBrk="1" fontAlgn="auto" latinLnBrk="0" hangingPunct="1">
              <a:lnSpc>
                <a:spcPts val="2400"/>
              </a:lnSpc>
              <a:spcBef>
                <a:spcPts val="0"/>
              </a:spcBef>
              <a:spcAft>
                <a:spcPts val="0"/>
              </a:spcAft>
              <a:buClrTx/>
              <a:buSzTx/>
              <a:buFontTx/>
              <a:buNone/>
              <a:tabLst/>
              <a:defRPr/>
            </a:pPr>
            <a:r>
              <a:rPr kumimoji="0" lang="ja-JP" altLang="en-US" sz="1500" b="1" i="0" u="none" strike="noStrike" kern="1200" cap="none" spc="0" normalizeH="0" baseline="0" noProof="0">
                <a:ln>
                  <a:noFill/>
                </a:ln>
                <a:solidFill>
                  <a:srgbClr val="0060AE"/>
                </a:solidFill>
                <a:effectLst/>
                <a:uLnTx/>
                <a:uFillTx/>
                <a:latin typeface="メイリオ" panose="020B0604030504040204" pitchFamily="50" charset="-128"/>
                <a:ea typeface="メイリオ" panose="020B0604030504040204" pitchFamily="50" charset="-128"/>
              </a:rPr>
              <a:t>２</a:t>
            </a:r>
            <a:r>
              <a:rPr kumimoji="0" lang="ja-JP" altLang="en-US"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．ゼロディ脅威の防御（ディープラーニング）</a:t>
            </a:r>
            <a:endParaRPr lang="en-US" altLang="ja-JP" sz="1500">
              <a:solidFill>
                <a:schemeClr val="tx1">
                  <a:lumMod val="75000"/>
                  <a:lumOff val="25000"/>
                </a:schemeClr>
              </a:solidFill>
              <a:latin typeface="メイリオ" panose="020B0604030504040204" pitchFamily="50" charset="-128"/>
              <a:ea typeface="メイリオ" panose="020B0604030504040204" pitchFamily="50" charset="-128"/>
            </a:endParaRPr>
          </a:p>
          <a:p>
            <a:pPr lvl="0">
              <a:lnSpc>
                <a:spcPts val="2400"/>
              </a:lnSpc>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a:t>
            </a: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未知の脅威を予防できる</a:t>
            </a:r>
            <a:endParaRPr kumimoji="0"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a:p>
            <a:pPr lvl="0">
              <a:lnSpc>
                <a:spcPts val="2400"/>
              </a:lnSpc>
              <a:defRPr/>
            </a:pP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200" b="0">
                <a:solidFill>
                  <a:schemeClr val="tx1">
                    <a:lumMod val="75000"/>
                    <a:lumOff val="25000"/>
                  </a:schemeClr>
                </a:solidFill>
                <a:latin typeface="メイリオ" panose="020B0604030504040204" pitchFamily="50" charset="-128"/>
                <a:ea typeface="メイリオ" panose="020B0604030504040204" pitchFamily="50" charset="-128"/>
              </a:rPr>
              <a:t>PE </a:t>
            </a: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以外の様々な脅威にも対応</a:t>
            </a:r>
            <a:endParaRPr kumimoji="0" 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40" name="TextBox 39">
            <a:extLst>
              <a:ext uri="{FF2B5EF4-FFF2-40B4-BE49-F238E27FC236}">
                <a16:creationId xmlns:a16="http://schemas.microsoft.com/office/drawing/2014/main" id="{7A85C22C-C95A-4774-9717-F1B83BBB57C8}"/>
              </a:ext>
            </a:extLst>
          </p:cNvPr>
          <p:cNvSpPr txBox="1"/>
          <p:nvPr/>
        </p:nvSpPr>
        <p:spPr>
          <a:xfrm>
            <a:off x="741931" y="4094908"/>
            <a:ext cx="6210637" cy="1608133"/>
          </a:xfrm>
          <a:prstGeom prst="rect">
            <a:avLst/>
          </a:prstGeom>
          <a:noFill/>
        </p:spPr>
        <p:txBody>
          <a:bodyPr wrap="square" rtlCol="1">
            <a:spAutoFit/>
          </a:bodyPr>
          <a:lstStyle>
            <a:defPPr>
              <a:defRPr lang="en-US"/>
            </a:defPPr>
            <a:lvl1pPr lvl="0">
              <a:defRPr b="1">
                <a:solidFill>
                  <a:prstClr val="white"/>
                </a:solidFill>
                <a:latin typeface="Ubuntu" charset="0"/>
                <a:ea typeface="Ubuntu" charset="0"/>
                <a:cs typeface="Ubuntu" charset="0"/>
              </a:defRPr>
            </a:lvl1pPr>
          </a:lstStyle>
          <a:p>
            <a:pPr marL="0" marR="0" lvl="0" indent="0" defTabSz="914400" rtl="0" eaLnBrk="1" fontAlgn="auto" latinLnBrk="0" hangingPunct="1">
              <a:lnSpc>
                <a:spcPts val="2400"/>
              </a:lnSpc>
              <a:spcBef>
                <a:spcPts val="0"/>
              </a:spcBef>
              <a:spcAft>
                <a:spcPts val="0"/>
              </a:spcAft>
              <a:buClrTx/>
              <a:buSzTx/>
              <a:buFontTx/>
              <a:buNone/>
              <a:tabLst/>
              <a:defRPr/>
            </a:pPr>
            <a:r>
              <a:rPr kumimoji="0" lang="ja-JP" altLang="en-US" sz="1500" b="1" i="0" u="none" strike="noStrike" kern="1200" cap="none" spc="0" normalizeH="0" baseline="0" noProof="0">
                <a:ln>
                  <a:noFill/>
                </a:ln>
                <a:solidFill>
                  <a:srgbClr val="0060AE"/>
                </a:solidFill>
                <a:effectLst/>
                <a:uLnTx/>
                <a:uFillTx/>
                <a:latin typeface="メイリオ" panose="020B0604030504040204" pitchFamily="50" charset="-128"/>
                <a:ea typeface="メイリオ" panose="020B0604030504040204" pitchFamily="50" charset="-128"/>
              </a:rPr>
              <a:t>３</a:t>
            </a:r>
            <a:r>
              <a:rPr kumimoji="0" lang="ja-JP" altLang="en-US"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．運用コストが低い</a:t>
            </a:r>
            <a:endParaRPr kumimoji="0" lang="en-GB"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24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誤検知</a:t>
            </a: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が少ない</a:t>
            </a:r>
            <a:endParaRPr lang="en-US" altLang="ja-JP" sz="1200" b="0">
              <a:solidFill>
                <a:schemeClr val="tx1">
                  <a:lumMod val="75000"/>
                  <a:lumOff val="25000"/>
                </a:schemeClr>
              </a:solidFill>
              <a:latin typeface="メイリオ" panose="020B0604030504040204" pitchFamily="50" charset="-128"/>
              <a:ea typeface="メイリオ" panose="020B0604030504040204" pitchFamily="50" charset="-128"/>
            </a:endParaRPr>
          </a:p>
          <a:p>
            <a:pPr lvl="0">
              <a:lnSpc>
                <a:spcPts val="2400"/>
              </a:lnSpc>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a:t>
            </a: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リソース消費が少なく軽い</a:t>
            </a:r>
            <a:endParaRPr kumimoji="0"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a:p>
            <a:pPr>
              <a:lnSpc>
                <a:spcPts val="2400"/>
              </a:lnSpc>
              <a:defRPr/>
            </a:pP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　　　毎日のアップデートやフルスキャン不要</a:t>
            </a:r>
          </a:p>
          <a:p>
            <a:pPr lvl="0">
              <a:lnSpc>
                <a:spcPts val="2400"/>
              </a:lnSpc>
              <a:defRPr/>
            </a:pP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　　　オフラインでも動作*　</a:t>
            </a:r>
            <a:endParaRPr kumimoji="0" lang="en-GB"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43" name="Text Placeholder 11">
            <a:extLst>
              <a:ext uri="{FF2B5EF4-FFF2-40B4-BE49-F238E27FC236}">
                <a16:creationId xmlns:a16="http://schemas.microsoft.com/office/drawing/2014/main" id="{37CD777F-535C-41F3-BC0A-ABE78B16B6A0}"/>
              </a:ext>
            </a:extLst>
          </p:cNvPr>
          <p:cNvSpPr txBox="1">
            <a:spLocks/>
          </p:cNvSpPr>
          <p:nvPr/>
        </p:nvSpPr>
        <p:spPr>
          <a:xfrm>
            <a:off x="7179447" y="1103430"/>
            <a:ext cx="3301964" cy="319829"/>
          </a:xfrm>
          <a:prstGeom prst="rect">
            <a:avLst/>
          </a:prstGeom>
        </p:spPr>
        <p:txBody>
          <a:bodyPr vert="horz" lIns="91440" tIns="45720" rIns="91440" bIns="45720" rtlCol="0" anchor="t">
            <a:normAutofit/>
          </a:bodyPr>
          <a:lstStyle>
            <a:lvl1pPr marL="310896"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buntu" panose="020B0504030602030204" pitchFamily="34" charset="0"/>
                <a:ea typeface="+mn-ea"/>
                <a:cs typeface="+mn-cs"/>
              </a:defRPr>
            </a:lvl1pPr>
            <a:lvl2pPr marL="196596" indent="-342900" algn="l" defTabSz="914400" rtl="0" eaLnBrk="1" latinLnBrk="0" hangingPunct="1">
              <a:lnSpc>
                <a:spcPct val="90000"/>
              </a:lnSpc>
              <a:spcBef>
                <a:spcPts val="500"/>
              </a:spcBef>
              <a:buFont typeface="Arial" panose="020B0604020202020204" pitchFamily="34" charset="0"/>
              <a:buChar char="•"/>
              <a:defRPr lang="en-US" sz="1400" b="0" i="0" kern="1200" dirty="0">
                <a:solidFill>
                  <a:schemeClr val="bg1"/>
                </a:solidFill>
                <a:latin typeface="Ubuntu Light" panose="020B0304030602030204" pitchFamily="34" charset="0"/>
                <a:ea typeface="+mn-ea"/>
                <a:cs typeface="Calibri Light"/>
              </a:defRPr>
            </a:lvl2pPr>
            <a:lvl3pPr marL="196596"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untu" panose="020B0504030602030204" pitchFamily="34" charset="0"/>
                <a:ea typeface="+mn-ea"/>
                <a:cs typeface="+mn-cs"/>
              </a:defRPr>
            </a:lvl3pPr>
            <a:lvl4pPr marL="196596"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196596"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AD9CACDA-A79C-2868-7524-96C78D3DCD03}"/>
              </a:ext>
            </a:extLst>
          </p:cNvPr>
          <p:cNvSpPr txBox="1"/>
          <p:nvPr/>
        </p:nvSpPr>
        <p:spPr>
          <a:xfrm>
            <a:off x="1176947" y="5667268"/>
            <a:ext cx="2952328" cy="563231"/>
          </a:xfrm>
          <a:prstGeom prst="rect">
            <a:avLst/>
          </a:prstGeom>
          <a:noFill/>
        </p:spPr>
        <p:txBody>
          <a:bodyPr wrap="square">
            <a:spAutoFit/>
          </a:bodyPr>
          <a:lstStyle/>
          <a:p>
            <a:pPr>
              <a:lnSpc>
                <a:spcPct val="130000"/>
              </a:lnSpc>
            </a:pPr>
            <a:r>
              <a:rPr lang="ja-JP" altLang="en-US" sz="800">
                <a:solidFill>
                  <a:schemeClr val="tx1">
                    <a:lumMod val="75000"/>
                    <a:lumOff val="25000"/>
                  </a:schemeClr>
                </a:solidFill>
                <a:latin typeface="メイリオ" panose="020B0604030504040204" pitchFamily="50" charset="-128"/>
                <a:ea typeface="メイリオ" panose="020B0604030504040204" pitchFamily="50" charset="-128"/>
              </a:rPr>
              <a:t>※インストール時にはインターネット接続が必要です​</a:t>
            </a:r>
          </a:p>
          <a:p>
            <a:pPr>
              <a:lnSpc>
                <a:spcPct val="130000"/>
              </a:lnSpc>
            </a:pPr>
            <a:r>
              <a:rPr lang="en-US" altLang="ja-JP" sz="80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a:solidFill>
                  <a:schemeClr val="tx1">
                    <a:lumMod val="75000"/>
                    <a:lumOff val="25000"/>
                  </a:schemeClr>
                </a:solidFill>
                <a:latin typeface="メイリオ" panose="020B0604030504040204" pitchFamily="50" charset="-128"/>
                <a:ea typeface="メイリオ" panose="020B0604030504040204" pitchFamily="50" charset="-128"/>
              </a:rPr>
              <a:t>バージョンアップ時もインターネット接続は必須です</a:t>
            </a:r>
          </a:p>
          <a:p>
            <a:pPr>
              <a:lnSpc>
                <a:spcPct val="130000"/>
              </a:lnSpc>
            </a:pPr>
            <a:r>
              <a:rPr lang="en-US" altLang="ja-JP" sz="80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a:solidFill>
                  <a:schemeClr val="tx1">
                    <a:lumMod val="75000"/>
                    <a:lumOff val="25000"/>
                  </a:schemeClr>
                </a:solidFill>
                <a:latin typeface="メイリオ" panose="020B0604030504040204" pitchFamily="50" charset="-128"/>
                <a:ea typeface="メイリオ" panose="020B0604030504040204" pitchFamily="50" charset="-128"/>
              </a:rPr>
              <a:t>インターネット非接続時の設定変更とログ確認は不可</a:t>
            </a:r>
          </a:p>
        </p:txBody>
      </p:sp>
    </p:spTree>
    <p:extLst>
      <p:ext uri="{BB962C8B-B14F-4D97-AF65-F5344CB8AC3E}">
        <p14:creationId xmlns:p14="http://schemas.microsoft.com/office/powerpoint/2010/main" val="963800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09E803D1-325D-469B-ABAB-2C1E5A8A1DED}"/>
              </a:ext>
            </a:extLst>
          </p:cNvPr>
          <p:cNvSpPr>
            <a:spLocks noGrp="1"/>
          </p:cNvSpPr>
          <p:nvPr>
            <p:ph type="body" sz="quarter" idx="15"/>
          </p:nvPr>
        </p:nvSpPr>
        <p:spPr>
          <a:xfrm>
            <a:off x="0" y="1340228"/>
            <a:ext cx="12191999" cy="248914"/>
          </a:xfrm>
        </p:spPr>
        <p:txBody>
          <a:bodyPr/>
          <a:lstStyle/>
          <a:p>
            <a:r>
              <a:rPr kumimoji="1" lang="ja-JP" altLang="en-US"/>
              <a:t>ディープラーニングで導き出したモデル（</a:t>
            </a:r>
            <a:r>
              <a:rPr kumimoji="1" lang="en-US" altLang="ja-JP"/>
              <a:t>D-Brain</a:t>
            </a:r>
            <a:r>
              <a:rPr kumimoji="1" lang="ja-JP" altLang="en-US"/>
              <a:t>）を</a:t>
            </a:r>
            <a:r>
              <a:rPr lang="ja-JP" altLang="en-US"/>
              <a:t>クライアント端末にインストールし保護します</a:t>
            </a:r>
            <a:endParaRPr kumimoji="1" lang="ja-JP" altLang="en-US"/>
          </a:p>
        </p:txBody>
      </p:sp>
      <p:sp>
        <p:nvSpPr>
          <p:cNvPr id="4" name="テキスト プレースホルダー 3">
            <a:extLst>
              <a:ext uri="{FF2B5EF4-FFF2-40B4-BE49-F238E27FC236}">
                <a16:creationId xmlns:a16="http://schemas.microsoft.com/office/drawing/2014/main" id="{62450CA6-5EC5-44A6-8EBC-02C1AED26B1A}"/>
              </a:ext>
            </a:extLst>
          </p:cNvPr>
          <p:cNvSpPr>
            <a:spLocks noGrp="1"/>
          </p:cNvSpPr>
          <p:nvPr>
            <p:ph type="body" sz="quarter" idx="13"/>
          </p:nvPr>
        </p:nvSpPr>
        <p:spPr>
          <a:xfrm>
            <a:off x="0" y="887796"/>
            <a:ext cx="12191999" cy="348557"/>
          </a:xfrm>
        </p:spPr>
        <p:txBody>
          <a:bodyPr/>
          <a:lstStyle/>
          <a:p>
            <a:r>
              <a:rPr lang="ja-JP" altLang="en-US"/>
              <a:t>クラウドで管理するエンドポイントでサイバー攻撃対策が実現</a:t>
            </a:r>
          </a:p>
        </p:txBody>
      </p:sp>
      <p:sp>
        <p:nvSpPr>
          <p:cNvPr id="94" name="TextBox 93">
            <a:extLst>
              <a:ext uri="{FF2B5EF4-FFF2-40B4-BE49-F238E27FC236}">
                <a16:creationId xmlns:a16="http://schemas.microsoft.com/office/drawing/2014/main" id="{D884E24F-7479-4294-909E-23AD024329F0}"/>
              </a:ext>
            </a:extLst>
          </p:cNvPr>
          <p:cNvSpPr txBox="1"/>
          <p:nvPr/>
        </p:nvSpPr>
        <p:spPr>
          <a:xfrm>
            <a:off x="897965" y="4145182"/>
            <a:ext cx="16211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ファイル問い合わせ</a:t>
            </a:r>
            <a:endParaRPr kumimoji="0" 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99" name="TextBox 98">
            <a:extLst>
              <a:ext uri="{FF2B5EF4-FFF2-40B4-BE49-F238E27FC236}">
                <a16:creationId xmlns:a16="http://schemas.microsoft.com/office/drawing/2014/main" id="{3B1BEF17-CDBE-4441-9EF0-ACD72CF003F5}"/>
              </a:ext>
            </a:extLst>
          </p:cNvPr>
          <p:cNvSpPr txBox="1"/>
          <p:nvPr/>
        </p:nvSpPr>
        <p:spPr>
          <a:xfrm>
            <a:off x="2652109" y="4073160"/>
            <a:ext cx="16211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ポリシーやモデルの</a:t>
            </a:r>
            <a:endParaRPr kumimoji="0" lang="en-US" altLang="ja-JP"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a:solidFill>
                  <a:prstClr val="black"/>
                </a:solidFill>
                <a:latin typeface="メイリオ" panose="020B0604030504040204" pitchFamily="50" charset="-128"/>
                <a:ea typeface="メイリオ" panose="020B0604030504040204" pitchFamily="50" charset="-128"/>
              </a:rPr>
              <a:t>アップデート</a:t>
            </a:r>
            <a:endParaRPr kumimoji="0" lang="en-US" altLang="ja-JP"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D6AD430F-D54D-1A43-8801-C2B9E28BD893}"/>
              </a:ext>
            </a:extLst>
          </p:cNvPr>
          <p:cNvSpPr/>
          <p:nvPr/>
        </p:nvSpPr>
        <p:spPr>
          <a:xfrm>
            <a:off x="3416716" y="2324835"/>
            <a:ext cx="1223412" cy="369332"/>
          </a:xfrm>
          <a:prstGeom prst="rect">
            <a:avLst/>
          </a:prstGeom>
        </p:spPr>
        <p:txBody>
          <a:bodyPr wrap="none">
            <a:spAutoFit/>
          </a:bodyPr>
          <a:lstStyle/>
          <a:p>
            <a:pPr lvl="0" algn="ctr">
              <a:defRPr/>
            </a:pPr>
            <a:r>
              <a:rPr lang="ja-JP" altLang="en-US" sz="900">
                <a:solidFill>
                  <a:prstClr val="black"/>
                </a:solidFill>
                <a:latin typeface="メイリオ" panose="020B0604030504040204" pitchFamily="50" charset="-128"/>
                <a:ea typeface="メイリオ" panose="020B0604030504040204" pitchFamily="50" charset="-128"/>
              </a:rPr>
              <a:t>ポリシー管理</a:t>
            </a:r>
            <a:endParaRPr lang="en-US" altLang="ja-JP" sz="900">
              <a:solidFill>
                <a:prstClr val="black"/>
              </a:solidFill>
              <a:latin typeface="メイリオ" panose="020B0604030504040204" pitchFamily="50" charset="-128"/>
              <a:ea typeface="メイリオ" panose="020B0604030504040204" pitchFamily="50" charset="-128"/>
            </a:endParaRPr>
          </a:p>
          <a:p>
            <a:pPr lvl="0" algn="ctr">
              <a:defRPr/>
            </a:pPr>
            <a:r>
              <a:rPr lang="ja-JP" altLang="en-US" sz="900">
                <a:solidFill>
                  <a:prstClr val="black"/>
                </a:solidFill>
                <a:latin typeface="メイリオ" panose="020B0604030504040204" pitchFamily="50" charset="-128"/>
                <a:ea typeface="メイリオ" panose="020B0604030504040204" pitchFamily="50" charset="-128"/>
              </a:rPr>
              <a:t>イベント分析・対処</a:t>
            </a:r>
            <a:endParaRPr lang="en-US" altLang="ja-JP" sz="900">
              <a:solidFill>
                <a:prstClr val="black"/>
              </a:solidFill>
              <a:latin typeface="メイリオ" panose="020B0604030504040204" pitchFamily="50" charset="-128"/>
              <a:ea typeface="メイリオ" panose="020B0604030504040204" pitchFamily="50" charset="-128"/>
            </a:endParaRPr>
          </a:p>
        </p:txBody>
      </p:sp>
      <p:graphicFrame>
        <p:nvGraphicFramePr>
          <p:cNvPr id="82" name="表 81">
            <a:extLst>
              <a:ext uri="{FF2B5EF4-FFF2-40B4-BE49-F238E27FC236}">
                <a16:creationId xmlns:a16="http://schemas.microsoft.com/office/drawing/2014/main" id="{ABB84DC5-7DBD-4835-A78D-31CA734AE0F7}"/>
              </a:ext>
            </a:extLst>
          </p:cNvPr>
          <p:cNvGraphicFramePr>
            <a:graphicFrameLocks noGrp="1"/>
          </p:cNvGraphicFramePr>
          <p:nvPr/>
        </p:nvGraphicFramePr>
        <p:xfrm>
          <a:off x="6113886" y="2120066"/>
          <a:ext cx="5239914" cy="3743272"/>
        </p:xfrm>
        <a:graphic>
          <a:graphicData uri="http://schemas.openxmlformats.org/drawingml/2006/table">
            <a:tbl>
              <a:tblPr firstRow="1" bandRow="1">
                <a:tableStyleId>{2D5ABB26-0587-4C30-8999-92F81FD0307C}</a:tableStyleId>
              </a:tblPr>
              <a:tblGrid>
                <a:gridCol w="1401339">
                  <a:extLst>
                    <a:ext uri="{9D8B030D-6E8A-4147-A177-3AD203B41FA5}">
                      <a16:colId xmlns:a16="http://schemas.microsoft.com/office/drawing/2014/main" val="2105741919"/>
                    </a:ext>
                  </a:extLst>
                </a:gridCol>
                <a:gridCol w="3838575">
                  <a:extLst>
                    <a:ext uri="{9D8B030D-6E8A-4147-A177-3AD203B41FA5}">
                      <a16:colId xmlns:a16="http://schemas.microsoft.com/office/drawing/2014/main" val="2254914639"/>
                    </a:ext>
                  </a:extLst>
                </a:gridCol>
              </a:tblGrid>
              <a:tr h="473105">
                <a:tc>
                  <a:txBody>
                    <a:bodyPr/>
                    <a:lstStyle/>
                    <a:p>
                      <a:pPr>
                        <a:lnSpc>
                          <a:spcPct val="100000"/>
                        </a:lnSpc>
                      </a:pPr>
                      <a:endParaRPr kumimoji="1" lang="ja-JP" altLang="en-US"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a:lnSpc>
                          <a:spcPct val="100000"/>
                        </a:lnSpc>
                      </a:pPr>
                      <a:r>
                        <a:rPr kumimoji="1" lang="en-US" altLang="ja-JP"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551178525"/>
                  </a:ext>
                </a:extLst>
              </a:tr>
              <a:tr h="860083">
                <a:tc>
                  <a:txBody>
                    <a:bodyPr/>
                    <a:lstStyle/>
                    <a:p>
                      <a:pPr algn="ctr">
                        <a:lnSpc>
                          <a:spcPct val="100000"/>
                        </a:lnSpc>
                      </a:pPr>
                      <a:r>
                        <a:rPr kumimoji="1" lang="en-US" altLang="ja-JP"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Windows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l" defTabSz="457200" rtl="0" eaLnBrk="1" latinLnBrk="0" hangingPunct="1">
                        <a:lnSpc>
                          <a:spcPts val="1300"/>
                        </a:lnSpc>
                      </a:pP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Windows 7 SP1</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8.1</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defTabSz="457200" rtl="0" eaLnBrk="1" latinLnBrk="0" hangingPunct="1">
                        <a:lnSpc>
                          <a:spcPts val="1300"/>
                        </a:lnSpc>
                      </a:pP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Windows 10 1909</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2004</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20H2</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21H1</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21H2</a:t>
                      </a:r>
                    </a:p>
                    <a:p>
                      <a:pPr algn="l" defTabSz="457200" rtl="0" eaLnBrk="1" latinLnBrk="0" hangingPunct="1">
                        <a:lnSpc>
                          <a:spcPts val="1300"/>
                        </a:lnSpc>
                      </a:pP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Windows 11</a:t>
                      </a:r>
                    </a:p>
                    <a:p>
                      <a:pPr algn="l" defTabSz="457200" rtl="0" eaLnBrk="1" latinLnBrk="0" hangingPunct="1">
                        <a:lnSpc>
                          <a:spcPts val="1300"/>
                        </a:lnSpc>
                      </a:pP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Windows Server 2008 R2 SP1</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2012</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2012 R2</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67023794"/>
                  </a:ext>
                </a:extLst>
              </a:tr>
              <a:tr h="1007936">
                <a:tc>
                  <a:txBody>
                    <a:bodyPr/>
                    <a:lstStyle/>
                    <a:p>
                      <a:pPr algn="ctr">
                        <a:lnSpc>
                          <a:spcPct val="100000"/>
                        </a:lnSpc>
                      </a:pPr>
                      <a:r>
                        <a:rPr kumimoji="1" lang="en-US" altLang="ja-JP"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macOS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l" defTabSz="457200" rtl="0" eaLnBrk="1" latinLnBrk="0" hangingPunct="1">
                        <a:lnSpc>
                          <a:spcPts val="1300"/>
                        </a:lnSpc>
                      </a:pPr>
                      <a:r>
                        <a:rPr kumimoji="1" lang="en-US" altLang="ja-JP" sz="900">
                          <a:latin typeface="メイリオ" panose="020B0604030504040204" pitchFamily="50" charset="-128"/>
                          <a:ea typeface="メイリオ" panose="020B0604030504040204" pitchFamily="50" charset="-128"/>
                          <a:cs typeface="メイリオ" panose="020B0604030504040204" pitchFamily="50" charset="-128"/>
                        </a:rPr>
                        <a:t>macOS Catalina (</a:t>
                      </a: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バージョン </a:t>
                      </a:r>
                      <a:r>
                        <a:rPr kumimoji="1" lang="en-US" altLang="ja-JP" sz="900">
                          <a:latin typeface="メイリオ" panose="020B0604030504040204" pitchFamily="50" charset="-128"/>
                          <a:ea typeface="メイリオ" panose="020B0604030504040204" pitchFamily="50" charset="-128"/>
                          <a:cs typeface="メイリオ" panose="020B0604030504040204" pitchFamily="50" charset="-128"/>
                        </a:rPr>
                        <a:t>10.15)</a:t>
                      </a:r>
                    </a:p>
                    <a:p>
                      <a:pPr marL="0" marR="0" lvl="0" indent="0" algn="l" defTabSz="457200" rtl="0" eaLnBrk="1" fontAlgn="auto" latinLnBrk="0" hangingPunct="1">
                        <a:lnSpc>
                          <a:spcPts val="1300"/>
                        </a:lnSpc>
                        <a:spcBef>
                          <a:spcPts val="0"/>
                        </a:spcBef>
                        <a:spcAft>
                          <a:spcPts val="0"/>
                        </a:spcAft>
                        <a:buClrTx/>
                        <a:buSzTx/>
                        <a:buFontTx/>
                        <a:buNone/>
                        <a:tabLst/>
                        <a:defRPr/>
                      </a:pPr>
                      <a:r>
                        <a:rPr kumimoji="1" lang="en-US" altLang="ja-JP" sz="900">
                          <a:latin typeface="メイリオ" panose="020B0604030504040204" pitchFamily="50" charset="-128"/>
                          <a:ea typeface="メイリオ" panose="020B0604030504040204" pitchFamily="50" charset="-128"/>
                          <a:cs typeface="メイリオ" panose="020B0604030504040204" pitchFamily="50" charset="-128"/>
                        </a:rPr>
                        <a:t>macOS Big Sur (</a:t>
                      </a: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バージョン </a:t>
                      </a:r>
                      <a:r>
                        <a:rPr kumimoji="1" lang="en-US" altLang="ja-JP" sz="900">
                          <a:latin typeface="メイリオ" panose="020B0604030504040204" pitchFamily="50" charset="-128"/>
                          <a:ea typeface="メイリオ" panose="020B0604030504040204" pitchFamily="50" charset="-128"/>
                          <a:cs typeface="メイリオ" panose="020B0604030504040204" pitchFamily="50" charset="-128"/>
                        </a:rPr>
                        <a:t>11)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72818417"/>
                  </a:ext>
                </a:extLst>
              </a:tr>
              <a:tr h="796675">
                <a:tc>
                  <a:txBody>
                    <a:bodyPr/>
                    <a:lstStyle/>
                    <a:p>
                      <a:pPr algn="ctr">
                        <a:lnSpc>
                          <a:spcPct val="100000"/>
                        </a:lnSpc>
                      </a:pPr>
                      <a:r>
                        <a:rPr kumimoji="1" lang="en-US" altLang="ja-JP"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Android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l" defTabSz="457200" rtl="0" eaLnBrk="1" latinLnBrk="0" hangingPunct="1">
                        <a:lnSpc>
                          <a:spcPts val="1300"/>
                        </a:lnSpc>
                      </a:pP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バージョン </a:t>
                      </a:r>
                      <a:r>
                        <a:rPr kumimoji="1" lang="en-US" altLang="ja-JP" sz="900">
                          <a:latin typeface="メイリオ" panose="020B0604030504040204" pitchFamily="50" charset="-128"/>
                          <a:ea typeface="メイリオ" panose="020B0604030504040204" pitchFamily="50" charset="-128"/>
                          <a:cs typeface="メイリオ" panose="020B0604030504040204" pitchFamily="50" charset="-128"/>
                        </a:rPr>
                        <a:t>9 </a:t>
                      </a: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以上</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61388186"/>
                  </a:ext>
                </a:extLst>
              </a:tr>
              <a:tr h="605473">
                <a:tc>
                  <a:txBody>
                    <a:bodyPr/>
                    <a:lstStyle/>
                    <a:p>
                      <a:pPr algn="ctr">
                        <a:lnSpc>
                          <a:spcPct val="100000"/>
                        </a:lnSpc>
                      </a:pPr>
                      <a:r>
                        <a:rPr kumimoji="1" lang="en-US" altLang="ja-JP"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iOS </a:t>
                      </a:r>
                      <a:r>
                        <a:rPr kumimoji="1" lang="ja-JP" altLang="en-US"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および </a:t>
                      </a:r>
                      <a:r>
                        <a:rPr kumimoji="1" lang="en-US" altLang="ja-JP"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iPadOS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l" defTabSz="457200" rtl="0" eaLnBrk="1" latinLnBrk="0" hangingPunct="1">
                        <a:lnSpc>
                          <a:spcPts val="1300"/>
                        </a:lnSpc>
                      </a:pP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バージョン </a:t>
                      </a:r>
                      <a:r>
                        <a:rPr kumimoji="1" lang="en-US" altLang="ja-JP" sz="900">
                          <a:latin typeface="メイリオ" panose="020B0604030504040204" pitchFamily="50" charset="-128"/>
                          <a:ea typeface="メイリオ" panose="020B0604030504040204" pitchFamily="50" charset="-128"/>
                          <a:cs typeface="メイリオ" panose="020B0604030504040204" pitchFamily="50" charset="-128"/>
                        </a:rPr>
                        <a:t>11 </a:t>
                      </a: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以上</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01008161"/>
                  </a:ext>
                </a:extLst>
              </a:tr>
            </a:tbl>
          </a:graphicData>
        </a:graphic>
      </p:graphicFrame>
      <p:sp>
        <p:nvSpPr>
          <p:cNvPr id="97" name="テキスト ボックス 96">
            <a:extLst>
              <a:ext uri="{FF2B5EF4-FFF2-40B4-BE49-F238E27FC236}">
                <a16:creationId xmlns:a16="http://schemas.microsoft.com/office/drawing/2014/main" id="{6EA983A5-61AF-4769-977B-5AB1782AEECF}"/>
              </a:ext>
            </a:extLst>
          </p:cNvPr>
          <p:cNvSpPr txBox="1"/>
          <p:nvPr/>
        </p:nvSpPr>
        <p:spPr>
          <a:xfrm>
            <a:off x="4478900" y="3261966"/>
            <a:ext cx="1172116" cy="261610"/>
          </a:xfrm>
          <a:prstGeom prst="rect">
            <a:avLst/>
          </a:prstGeom>
          <a:noFill/>
        </p:spPr>
        <p:txBody>
          <a:bodyPr wrap="none" rtlCol="0">
            <a:spAutoFit/>
          </a:bodyPr>
          <a:lstStyle/>
          <a:p>
            <a:r>
              <a:rPr kumimoji="1" lang="ja-JP" altLang="en-US"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管理コンソール</a:t>
            </a:r>
          </a:p>
        </p:txBody>
      </p:sp>
      <p:sp>
        <p:nvSpPr>
          <p:cNvPr id="109" name="テキスト ボックス 108">
            <a:extLst>
              <a:ext uri="{FF2B5EF4-FFF2-40B4-BE49-F238E27FC236}">
                <a16:creationId xmlns:a16="http://schemas.microsoft.com/office/drawing/2014/main" id="{9C33B1E8-76EA-4F84-B9BF-A2AFD594D538}"/>
              </a:ext>
            </a:extLst>
          </p:cNvPr>
          <p:cNvSpPr txBox="1"/>
          <p:nvPr/>
        </p:nvSpPr>
        <p:spPr>
          <a:xfrm>
            <a:off x="841495" y="6088786"/>
            <a:ext cx="4493538" cy="276999"/>
          </a:xfrm>
          <a:prstGeom prst="rect">
            <a:avLst/>
          </a:prstGeom>
          <a:noFill/>
        </p:spPr>
        <p:txBody>
          <a:bodyPr wrap="none" rtlCol="0">
            <a:spAutoFit/>
          </a:bodyPr>
          <a:lstStyle/>
          <a:p>
            <a:pPr algn="ct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エンドポイント端末上で検知（非ネット接続環境下でも検知）</a:t>
            </a:r>
          </a:p>
        </p:txBody>
      </p:sp>
      <p:sp>
        <p:nvSpPr>
          <p:cNvPr id="110" name="テキスト ボックス 109">
            <a:extLst>
              <a:ext uri="{FF2B5EF4-FFF2-40B4-BE49-F238E27FC236}">
                <a16:creationId xmlns:a16="http://schemas.microsoft.com/office/drawing/2014/main" id="{D70C9F79-63A6-4975-AD25-F2A3F8362B7C}"/>
              </a:ext>
            </a:extLst>
          </p:cNvPr>
          <p:cNvSpPr txBox="1"/>
          <p:nvPr/>
        </p:nvSpPr>
        <p:spPr>
          <a:xfrm>
            <a:off x="9312831" y="5957878"/>
            <a:ext cx="2108269" cy="246221"/>
          </a:xfrm>
          <a:prstGeom prst="rect">
            <a:avLst/>
          </a:prstGeom>
          <a:noFill/>
        </p:spPr>
        <p:txBody>
          <a:bodyPr wrap="none" rtlCol="0">
            <a:spAutoFit/>
          </a:bodyPr>
          <a:lstStyle/>
          <a:p>
            <a:r>
              <a:rPr lang="en-US" altLang="ja-JP"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詳細は</a:t>
            </a:r>
            <a:r>
              <a:rPr lang="ja-JP" altLang="en-US" sz="1000" u="sng">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hlinkClick r:id="rId3"/>
              </a:rPr>
              <a:t>こちら</a:t>
            </a: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をご参照ください</a:t>
            </a: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8" name="グループ化 17">
            <a:extLst>
              <a:ext uri="{FF2B5EF4-FFF2-40B4-BE49-F238E27FC236}">
                <a16:creationId xmlns:a16="http://schemas.microsoft.com/office/drawing/2014/main" id="{E13285E1-B33B-480D-9D4B-00ACA0F3A676}"/>
              </a:ext>
            </a:extLst>
          </p:cNvPr>
          <p:cNvGrpSpPr/>
          <p:nvPr/>
        </p:nvGrpSpPr>
        <p:grpSpPr>
          <a:xfrm>
            <a:off x="1708531" y="1797211"/>
            <a:ext cx="1621129" cy="1621129"/>
            <a:chOff x="1486754" y="2294148"/>
            <a:chExt cx="1621129" cy="1621129"/>
          </a:xfrm>
        </p:grpSpPr>
        <p:grpSp>
          <p:nvGrpSpPr>
            <p:cNvPr id="64" name="グループ化 63">
              <a:extLst>
                <a:ext uri="{FF2B5EF4-FFF2-40B4-BE49-F238E27FC236}">
                  <a16:creationId xmlns:a16="http://schemas.microsoft.com/office/drawing/2014/main" id="{94098DEC-A063-409B-B73D-2AA960BE19A8}"/>
                </a:ext>
              </a:extLst>
            </p:cNvPr>
            <p:cNvGrpSpPr/>
            <p:nvPr/>
          </p:nvGrpSpPr>
          <p:grpSpPr>
            <a:xfrm>
              <a:off x="1486754" y="2294148"/>
              <a:ext cx="1621129" cy="1621129"/>
              <a:chOff x="1111883" y="3990281"/>
              <a:chExt cx="1183221" cy="1183221"/>
            </a:xfrm>
          </p:grpSpPr>
          <p:sp>
            <p:nvSpPr>
              <p:cNvPr id="65" name="フリーフォーム: 図形 64">
                <a:extLst>
                  <a:ext uri="{FF2B5EF4-FFF2-40B4-BE49-F238E27FC236}">
                    <a16:creationId xmlns:a16="http://schemas.microsoft.com/office/drawing/2014/main" id="{36728E41-2F5D-4B0C-8ACD-BD6DCF05301A}"/>
                  </a:ext>
                </a:extLst>
              </p:cNvPr>
              <p:cNvSpPr/>
              <p:nvPr/>
            </p:nvSpPr>
            <p:spPr>
              <a:xfrm>
                <a:off x="1133475" y="4225925"/>
                <a:ext cx="1127125" cy="717550"/>
              </a:xfrm>
              <a:custGeom>
                <a:avLst/>
                <a:gdLst>
                  <a:gd name="connsiteX0" fmla="*/ 619125 w 1127125"/>
                  <a:gd name="connsiteY0" fmla="*/ 0 h 717550"/>
                  <a:gd name="connsiteX1" fmla="*/ 447675 w 1127125"/>
                  <a:gd name="connsiteY1" fmla="*/ 53975 h 717550"/>
                  <a:gd name="connsiteX2" fmla="*/ 333375 w 1127125"/>
                  <a:gd name="connsiteY2" fmla="*/ 184150 h 717550"/>
                  <a:gd name="connsiteX3" fmla="*/ 307975 w 1127125"/>
                  <a:gd name="connsiteY3" fmla="*/ 257175 h 717550"/>
                  <a:gd name="connsiteX4" fmla="*/ 200025 w 1127125"/>
                  <a:gd name="connsiteY4" fmla="*/ 263525 h 717550"/>
                  <a:gd name="connsiteX5" fmla="*/ 53975 w 1127125"/>
                  <a:gd name="connsiteY5" fmla="*/ 339725 h 717550"/>
                  <a:gd name="connsiteX6" fmla="*/ 0 w 1127125"/>
                  <a:gd name="connsiteY6" fmla="*/ 469900 h 717550"/>
                  <a:gd name="connsiteX7" fmla="*/ 9525 w 1127125"/>
                  <a:gd name="connsiteY7" fmla="*/ 568325 h 717550"/>
                  <a:gd name="connsiteX8" fmla="*/ 111125 w 1127125"/>
                  <a:gd name="connsiteY8" fmla="*/ 679450 h 717550"/>
                  <a:gd name="connsiteX9" fmla="*/ 323850 w 1127125"/>
                  <a:gd name="connsiteY9" fmla="*/ 717550 h 717550"/>
                  <a:gd name="connsiteX10" fmla="*/ 949325 w 1127125"/>
                  <a:gd name="connsiteY10" fmla="*/ 711200 h 717550"/>
                  <a:gd name="connsiteX11" fmla="*/ 1085850 w 1127125"/>
                  <a:gd name="connsiteY11" fmla="*/ 692150 h 717550"/>
                  <a:gd name="connsiteX12" fmla="*/ 1127125 w 1127125"/>
                  <a:gd name="connsiteY12" fmla="*/ 549275 h 717550"/>
                  <a:gd name="connsiteX13" fmla="*/ 1117600 w 1127125"/>
                  <a:gd name="connsiteY13" fmla="*/ 400050 h 717550"/>
                  <a:gd name="connsiteX14" fmla="*/ 1028700 w 1127125"/>
                  <a:gd name="connsiteY14" fmla="*/ 311150 h 717550"/>
                  <a:gd name="connsiteX15" fmla="*/ 923925 w 1127125"/>
                  <a:gd name="connsiteY15" fmla="*/ 304800 h 717550"/>
                  <a:gd name="connsiteX16" fmla="*/ 895350 w 1127125"/>
                  <a:gd name="connsiteY16" fmla="*/ 174625 h 717550"/>
                  <a:gd name="connsiteX17" fmla="*/ 831850 w 1127125"/>
                  <a:gd name="connsiteY17" fmla="*/ 66675 h 717550"/>
                  <a:gd name="connsiteX18" fmla="*/ 720725 w 1127125"/>
                  <a:gd name="connsiteY18" fmla="*/ 22225 h 717550"/>
                  <a:gd name="connsiteX19" fmla="*/ 619125 w 1127125"/>
                  <a:gd name="connsiteY19"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7125" h="717550">
                    <a:moveTo>
                      <a:pt x="619125" y="0"/>
                    </a:moveTo>
                    <a:lnTo>
                      <a:pt x="447675" y="53975"/>
                    </a:lnTo>
                    <a:lnTo>
                      <a:pt x="333375" y="184150"/>
                    </a:lnTo>
                    <a:lnTo>
                      <a:pt x="307975" y="257175"/>
                    </a:lnTo>
                    <a:lnTo>
                      <a:pt x="200025" y="263525"/>
                    </a:lnTo>
                    <a:lnTo>
                      <a:pt x="53975" y="339725"/>
                    </a:lnTo>
                    <a:lnTo>
                      <a:pt x="0" y="469900"/>
                    </a:lnTo>
                    <a:lnTo>
                      <a:pt x="9525" y="568325"/>
                    </a:lnTo>
                    <a:lnTo>
                      <a:pt x="111125" y="679450"/>
                    </a:lnTo>
                    <a:lnTo>
                      <a:pt x="323850" y="717550"/>
                    </a:lnTo>
                    <a:lnTo>
                      <a:pt x="949325" y="711200"/>
                    </a:lnTo>
                    <a:lnTo>
                      <a:pt x="1085850" y="692150"/>
                    </a:lnTo>
                    <a:lnTo>
                      <a:pt x="1127125" y="549275"/>
                    </a:lnTo>
                    <a:lnTo>
                      <a:pt x="1117600" y="400050"/>
                    </a:lnTo>
                    <a:lnTo>
                      <a:pt x="1028700" y="311150"/>
                    </a:lnTo>
                    <a:lnTo>
                      <a:pt x="923925" y="304800"/>
                    </a:lnTo>
                    <a:lnTo>
                      <a:pt x="895350" y="174625"/>
                    </a:lnTo>
                    <a:lnTo>
                      <a:pt x="831850" y="66675"/>
                    </a:lnTo>
                    <a:lnTo>
                      <a:pt x="720725" y="22225"/>
                    </a:lnTo>
                    <a:lnTo>
                      <a:pt x="619125" y="0"/>
                    </a:lnTo>
                    <a:close/>
                  </a:path>
                </a:pathLst>
              </a:custGeom>
              <a:solidFill>
                <a:schemeClr val="bg1">
                  <a:alpha val="7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6" name="図 65" descr="挿絵 が含まれている画像&#10;&#10;自動的に生成された説明">
                <a:extLst>
                  <a:ext uri="{FF2B5EF4-FFF2-40B4-BE49-F238E27FC236}">
                    <a16:creationId xmlns:a16="http://schemas.microsoft.com/office/drawing/2014/main" id="{C3186DC3-25B0-4FC6-97FC-D6793E94301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1883" y="3990281"/>
                <a:ext cx="1183221" cy="1183221"/>
              </a:xfrm>
              <a:prstGeom prst="rect">
                <a:avLst/>
              </a:prstGeom>
            </p:spPr>
          </p:pic>
        </p:grpSp>
        <p:sp>
          <p:nvSpPr>
            <p:cNvPr id="116" name="TextBox 79">
              <a:extLst>
                <a:ext uri="{FF2B5EF4-FFF2-40B4-BE49-F238E27FC236}">
                  <a16:creationId xmlns:a16="http://schemas.microsoft.com/office/drawing/2014/main" id="{EDE16550-3350-4AA7-8BDC-F9B410AC09A5}"/>
                </a:ext>
              </a:extLst>
            </p:cNvPr>
            <p:cNvSpPr txBox="1"/>
            <p:nvPr/>
          </p:nvSpPr>
          <p:spPr>
            <a:xfrm>
              <a:off x="1532945" y="3238899"/>
              <a:ext cx="15442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D-Cloud</a:t>
              </a:r>
            </a:p>
          </p:txBody>
        </p:sp>
      </p:grpSp>
      <p:sp>
        <p:nvSpPr>
          <p:cNvPr id="6" name="正方形/長方形 5">
            <a:extLst>
              <a:ext uri="{FF2B5EF4-FFF2-40B4-BE49-F238E27FC236}">
                <a16:creationId xmlns:a16="http://schemas.microsoft.com/office/drawing/2014/main" id="{73DCB259-D07F-4D61-897A-E8F8F1661F5E}"/>
              </a:ext>
            </a:extLst>
          </p:cNvPr>
          <p:cNvSpPr/>
          <p:nvPr/>
        </p:nvSpPr>
        <p:spPr>
          <a:xfrm>
            <a:off x="1612579" y="3219771"/>
            <a:ext cx="1813034" cy="276999"/>
          </a:xfrm>
          <a:prstGeom prst="rect">
            <a:avLst/>
          </a:prstGeom>
        </p:spPr>
        <p:txBody>
          <a:bodyPr wrap="square">
            <a:spAutoFit/>
          </a:bodyPr>
          <a:lstStyle/>
          <a:p>
            <a:pPr algn="ctr">
              <a:defRPr/>
            </a:pP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D-Appliance (SaaS)</a:t>
            </a:r>
          </a:p>
        </p:txBody>
      </p:sp>
      <p:pic>
        <p:nvPicPr>
          <p:cNvPr id="9" name="図 8" descr="カレンダー&#10;&#10;自動的に生成された説明">
            <a:extLst>
              <a:ext uri="{FF2B5EF4-FFF2-40B4-BE49-F238E27FC236}">
                <a16:creationId xmlns:a16="http://schemas.microsoft.com/office/drawing/2014/main" id="{4221DF6B-54DA-4E84-8081-F9B849981D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36289" y="5052928"/>
            <a:ext cx="660415" cy="660415"/>
          </a:xfrm>
          <a:prstGeom prst="rect">
            <a:avLst/>
          </a:prstGeom>
        </p:spPr>
      </p:pic>
      <p:pic>
        <p:nvPicPr>
          <p:cNvPr id="11" name="図 10">
            <a:extLst>
              <a:ext uri="{FF2B5EF4-FFF2-40B4-BE49-F238E27FC236}">
                <a16:creationId xmlns:a16="http://schemas.microsoft.com/office/drawing/2014/main" id="{4DDD9A8E-40FD-4FA4-B552-8C067604D4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216" y="5094500"/>
            <a:ext cx="596184" cy="596184"/>
          </a:xfrm>
          <a:prstGeom prst="rect">
            <a:avLst/>
          </a:prstGeom>
        </p:spPr>
      </p:pic>
      <p:pic>
        <p:nvPicPr>
          <p:cNvPr id="13" name="図 12" descr="モニター, コンピュータ, 画面, 座る が含まれている画像&#10;&#10;自動的に生成された説明">
            <a:extLst>
              <a:ext uri="{FF2B5EF4-FFF2-40B4-BE49-F238E27FC236}">
                <a16:creationId xmlns:a16="http://schemas.microsoft.com/office/drawing/2014/main" id="{6819D3AF-1730-457A-A74B-02ABEB7C193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70423" y="5002887"/>
            <a:ext cx="777488" cy="777488"/>
          </a:xfrm>
          <a:prstGeom prst="rect">
            <a:avLst/>
          </a:prstGeom>
        </p:spPr>
      </p:pic>
      <p:pic>
        <p:nvPicPr>
          <p:cNvPr id="15" name="図 14" descr="アイコン&#10;&#10;自動的に生成された説明">
            <a:extLst>
              <a:ext uri="{FF2B5EF4-FFF2-40B4-BE49-F238E27FC236}">
                <a16:creationId xmlns:a16="http://schemas.microsoft.com/office/drawing/2014/main" id="{A1543F8E-E041-4153-AA87-19C5F3B48A8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2840" y="4985768"/>
            <a:ext cx="877570" cy="877570"/>
          </a:xfrm>
          <a:prstGeom prst="rect">
            <a:avLst/>
          </a:prstGeom>
        </p:spPr>
      </p:pic>
      <p:grpSp>
        <p:nvGrpSpPr>
          <p:cNvPr id="17" name="グループ化 16">
            <a:extLst>
              <a:ext uri="{FF2B5EF4-FFF2-40B4-BE49-F238E27FC236}">
                <a16:creationId xmlns:a16="http://schemas.microsoft.com/office/drawing/2014/main" id="{7441DDA4-0969-4DC8-A2F6-3CA2D6CD091E}"/>
              </a:ext>
            </a:extLst>
          </p:cNvPr>
          <p:cNvGrpSpPr/>
          <p:nvPr/>
        </p:nvGrpSpPr>
        <p:grpSpPr>
          <a:xfrm>
            <a:off x="2672994" y="5002887"/>
            <a:ext cx="337480" cy="337480"/>
            <a:chOff x="4033513" y="4540696"/>
            <a:chExt cx="537202" cy="537202"/>
          </a:xfrm>
        </p:grpSpPr>
        <p:sp>
          <p:nvSpPr>
            <p:cNvPr id="16" name="楕円 15">
              <a:extLst>
                <a:ext uri="{FF2B5EF4-FFF2-40B4-BE49-F238E27FC236}">
                  <a16:creationId xmlns:a16="http://schemas.microsoft.com/office/drawing/2014/main" id="{7D664C9B-BA80-475D-B7F9-3F76BF4DBB07}"/>
                </a:ext>
              </a:extLst>
            </p:cNvPr>
            <p:cNvSpPr/>
            <p:nvPr/>
          </p:nvSpPr>
          <p:spPr>
            <a:xfrm>
              <a:off x="4033513"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1" name="Picture 72">
              <a:extLst>
                <a:ext uri="{FF2B5EF4-FFF2-40B4-BE49-F238E27FC236}">
                  <a16:creationId xmlns:a16="http://schemas.microsoft.com/office/drawing/2014/main" id="{79897CC7-81B8-459A-9643-4B4D8907F7B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78575" y="4672527"/>
              <a:ext cx="447079" cy="270455"/>
            </a:xfrm>
            <a:prstGeom prst="rect">
              <a:avLst/>
            </a:prstGeom>
          </p:spPr>
        </p:pic>
      </p:grpSp>
      <p:grpSp>
        <p:nvGrpSpPr>
          <p:cNvPr id="122" name="グループ化 121">
            <a:extLst>
              <a:ext uri="{FF2B5EF4-FFF2-40B4-BE49-F238E27FC236}">
                <a16:creationId xmlns:a16="http://schemas.microsoft.com/office/drawing/2014/main" id="{6482329A-167D-4B03-80DA-B29AD1BD963C}"/>
              </a:ext>
            </a:extLst>
          </p:cNvPr>
          <p:cNvGrpSpPr/>
          <p:nvPr/>
        </p:nvGrpSpPr>
        <p:grpSpPr>
          <a:xfrm>
            <a:off x="4740771" y="5229865"/>
            <a:ext cx="307075" cy="307075"/>
            <a:chOff x="4033513" y="4540696"/>
            <a:chExt cx="537202" cy="537202"/>
          </a:xfrm>
        </p:grpSpPr>
        <p:sp>
          <p:nvSpPr>
            <p:cNvPr id="123" name="楕円 122">
              <a:extLst>
                <a:ext uri="{FF2B5EF4-FFF2-40B4-BE49-F238E27FC236}">
                  <a16:creationId xmlns:a16="http://schemas.microsoft.com/office/drawing/2014/main" id="{EDE127A0-A8CA-4BA2-9672-ED45ACB6CC8A}"/>
                </a:ext>
              </a:extLst>
            </p:cNvPr>
            <p:cNvSpPr/>
            <p:nvPr/>
          </p:nvSpPr>
          <p:spPr>
            <a:xfrm>
              <a:off x="4033513"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4" name="Picture 72">
              <a:extLst>
                <a:ext uri="{FF2B5EF4-FFF2-40B4-BE49-F238E27FC236}">
                  <a16:creationId xmlns:a16="http://schemas.microsoft.com/office/drawing/2014/main" id="{96256025-43E7-4DBD-9FBA-ECCA4CD0270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78575" y="4672527"/>
              <a:ext cx="447079" cy="270455"/>
            </a:xfrm>
            <a:prstGeom prst="rect">
              <a:avLst/>
            </a:prstGeom>
          </p:spPr>
        </p:pic>
      </p:grpSp>
      <p:grpSp>
        <p:nvGrpSpPr>
          <p:cNvPr id="125" name="グループ化 124">
            <a:extLst>
              <a:ext uri="{FF2B5EF4-FFF2-40B4-BE49-F238E27FC236}">
                <a16:creationId xmlns:a16="http://schemas.microsoft.com/office/drawing/2014/main" id="{CE8988D8-822B-4E72-ACA5-0A9C791F5922}"/>
              </a:ext>
            </a:extLst>
          </p:cNvPr>
          <p:cNvGrpSpPr/>
          <p:nvPr/>
        </p:nvGrpSpPr>
        <p:grpSpPr>
          <a:xfrm>
            <a:off x="3709530" y="5163547"/>
            <a:ext cx="307075" cy="307075"/>
            <a:chOff x="4033513" y="4540696"/>
            <a:chExt cx="537202" cy="537202"/>
          </a:xfrm>
        </p:grpSpPr>
        <p:sp>
          <p:nvSpPr>
            <p:cNvPr id="126" name="楕円 125">
              <a:extLst>
                <a:ext uri="{FF2B5EF4-FFF2-40B4-BE49-F238E27FC236}">
                  <a16:creationId xmlns:a16="http://schemas.microsoft.com/office/drawing/2014/main" id="{E346B503-9CAA-4E4C-A0A7-7620C3DF92A5}"/>
                </a:ext>
              </a:extLst>
            </p:cNvPr>
            <p:cNvSpPr/>
            <p:nvPr/>
          </p:nvSpPr>
          <p:spPr>
            <a:xfrm>
              <a:off x="4033513"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7" name="Picture 72">
              <a:extLst>
                <a:ext uri="{FF2B5EF4-FFF2-40B4-BE49-F238E27FC236}">
                  <a16:creationId xmlns:a16="http://schemas.microsoft.com/office/drawing/2014/main" id="{1E1A77BF-73C8-4090-9AA9-0FC19D7CA4C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78575" y="4672527"/>
              <a:ext cx="447079" cy="270455"/>
            </a:xfrm>
            <a:prstGeom prst="rect">
              <a:avLst/>
            </a:prstGeom>
          </p:spPr>
        </p:pic>
      </p:grpSp>
      <p:grpSp>
        <p:nvGrpSpPr>
          <p:cNvPr id="128" name="グループ化 127">
            <a:extLst>
              <a:ext uri="{FF2B5EF4-FFF2-40B4-BE49-F238E27FC236}">
                <a16:creationId xmlns:a16="http://schemas.microsoft.com/office/drawing/2014/main" id="{3C24A8CF-D3F8-48A2-B65F-653D4D271783}"/>
              </a:ext>
            </a:extLst>
          </p:cNvPr>
          <p:cNvGrpSpPr/>
          <p:nvPr/>
        </p:nvGrpSpPr>
        <p:grpSpPr>
          <a:xfrm>
            <a:off x="1314535" y="5239390"/>
            <a:ext cx="307075" cy="307075"/>
            <a:chOff x="4033513" y="4540696"/>
            <a:chExt cx="537202" cy="537202"/>
          </a:xfrm>
        </p:grpSpPr>
        <p:sp>
          <p:nvSpPr>
            <p:cNvPr id="129" name="楕円 128">
              <a:extLst>
                <a:ext uri="{FF2B5EF4-FFF2-40B4-BE49-F238E27FC236}">
                  <a16:creationId xmlns:a16="http://schemas.microsoft.com/office/drawing/2014/main" id="{64AB240B-C28C-43EF-A6D5-98B1C696DBAF}"/>
                </a:ext>
              </a:extLst>
            </p:cNvPr>
            <p:cNvSpPr/>
            <p:nvPr/>
          </p:nvSpPr>
          <p:spPr>
            <a:xfrm>
              <a:off x="4033513"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0" name="Picture 72">
              <a:extLst>
                <a:ext uri="{FF2B5EF4-FFF2-40B4-BE49-F238E27FC236}">
                  <a16:creationId xmlns:a16="http://schemas.microsoft.com/office/drawing/2014/main" id="{A7559A4F-A60B-46F4-B757-2D9B5D4772B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78575" y="4672527"/>
              <a:ext cx="447079" cy="270455"/>
            </a:xfrm>
            <a:prstGeom prst="rect">
              <a:avLst/>
            </a:prstGeom>
          </p:spPr>
        </p:pic>
      </p:grpSp>
      <p:sp>
        <p:nvSpPr>
          <p:cNvPr id="132" name="TextBox 93">
            <a:extLst>
              <a:ext uri="{FF2B5EF4-FFF2-40B4-BE49-F238E27FC236}">
                <a16:creationId xmlns:a16="http://schemas.microsoft.com/office/drawing/2014/main" id="{255830FE-98BC-48BB-A676-5C6781B85F14}"/>
              </a:ext>
            </a:extLst>
          </p:cNvPr>
          <p:cNvSpPr txBox="1"/>
          <p:nvPr/>
        </p:nvSpPr>
        <p:spPr>
          <a:xfrm>
            <a:off x="952115" y="5755536"/>
            <a:ext cx="95829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D-client</a:t>
            </a:r>
            <a:endParaRPr kumimoji="0" 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33" name="TextBox 93">
            <a:extLst>
              <a:ext uri="{FF2B5EF4-FFF2-40B4-BE49-F238E27FC236}">
                <a16:creationId xmlns:a16="http://schemas.microsoft.com/office/drawing/2014/main" id="{A82A87C3-AAB3-48F5-9068-34FEA0AB7589}"/>
              </a:ext>
            </a:extLst>
          </p:cNvPr>
          <p:cNvSpPr txBox="1"/>
          <p:nvPr/>
        </p:nvSpPr>
        <p:spPr>
          <a:xfrm>
            <a:off x="2161790" y="5755536"/>
            <a:ext cx="95829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D-client</a:t>
            </a:r>
            <a:endParaRPr kumimoji="0" 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34" name="TextBox 93">
            <a:extLst>
              <a:ext uri="{FF2B5EF4-FFF2-40B4-BE49-F238E27FC236}">
                <a16:creationId xmlns:a16="http://schemas.microsoft.com/office/drawing/2014/main" id="{37A3778F-8A77-42CD-9015-FCE502A1ED91}"/>
              </a:ext>
            </a:extLst>
          </p:cNvPr>
          <p:cNvSpPr txBox="1"/>
          <p:nvPr/>
        </p:nvSpPr>
        <p:spPr>
          <a:xfrm>
            <a:off x="3371465" y="5755536"/>
            <a:ext cx="95829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D-client</a:t>
            </a:r>
            <a:endParaRPr kumimoji="0" 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35" name="TextBox 93">
            <a:extLst>
              <a:ext uri="{FF2B5EF4-FFF2-40B4-BE49-F238E27FC236}">
                <a16:creationId xmlns:a16="http://schemas.microsoft.com/office/drawing/2014/main" id="{6BD27E3C-D283-4C86-B6EF-55B26B41C8F4}"/>
              </a:ext>
            </a:extLst>
          </p:cNvPr>
          <p:cNvSpPr txBox="1"/>
          <p:nvPr/>
        </p:nvSpPr>
        <p:spPr>
          <a:xfrm>
            <a:off x="4552695" y="5755536"/>
            <a:ext cx="68322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D-client</a:t>
            </a:r>
            <a:endParaRPr kumimoji="0" 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cxnSp>
        <p:nvCxnSpPr>
          <p:cNvPr id="138" name="直線矢印コネクタ 137">
            <a:extLst>
              <a:ext uri="{FF2B5EF4-FFF2-40B4-BE49-F238E27FC236}">
                <a16:creationId xmlns:a16="http://schemas.microsoft.com/office/drawing/2014/main" id="{AC9772BE-34A5-4E09-9E2A-D0BD04E5B0D3}"/>
              </a:ext>
            </a:extLst>
          </p:cNvPr>
          <p:cNvCxnSpPr>
            <a:cxnSpLocks/>
          </p:cNvCxnSpPr>
          <p:nvPr/>
        </p:nvCxnSpPr>
        <p:spPr>
          <a:xfrm flipH="1">
            <a:off x="3470423" y="2769675"/>
            <a:ext cx="10822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9" name="図 138" descr="モニター, コンピュータ, 画面, 座る が含まれている画像&#10;&#10;自動的に生成された説明">
            <a:extLst>
              <a:ext uri="{FF2B5EF4-FFF2-40B4-BE49-F238E27FC236}">
                <a16:creationId xmlns:a16="http://schemas.microsoft.com/office/drawing/2014/main" id="{F73D042E-70FD-4BE9-83E7-44AF1026D5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61048" y="2450187"/>
            <a:ext cx="777488" cy="777488"/>
          </a:xfrm>
          <a:prstGeom prst="rect">
            <a:avLst/>
          </a:prstGeom>
        </p:spPr>
      </p:pic>
      <p:grpSp>
        <p:nvGrpSpPr>
          <p:cNvPr id="44" name="グループ化 43">
            <a:extLst>
              <a:ext uri="{FF2B5EF4-FFF2-40B4-BE49-F238E27FC236}">
                <a16:creationId xmlns:a16="http://schemas.microsoft.com/office/drawing/2014/main" id="{82AF879A-4C12-4893-90AC-29C9EB2B4213}"/>
              </a:ext>
            </a:extLst>
          </p:cNvPr>
          <p:cNvGrpSpPr/>
          <p:nvPr/>
        </p:nvGrpSpPr>
        <p:grpSpPr>
          <a:xfrm>
            <a:off x="1466850" y="3515284"/>
            <a:ext cx="3448050" cy="1648540"/>
            <a:chOff x="1466850" y="3637835"/>
            <a:chExt cx="3448050" cy="1648540"/>
          </a:xfrm>
        </p:grpSpPr>
        <p:cxnSp>
          <p:nvCxnSpPr>
            <p:cNvPr id="49" name="直線矢印コネクタ 48">
              <a:extLst>
                <a:ext uri="{FF2B5EF4-FFF2-40B4-BE49-F238E27FC236}">
                  <a16:creationId xmlns:a16="http://schemas.microsoft.com/office/drawing/2014/main" id="{83BA2AF7-F62F-4B08-848C-1D272618F44D}"/>
                </a:ext>
              </a:extLst>
            </p:cNvPr>
            <p:cNvCxnSpPr>
              <a:cxnSpLocks/>
            </p:cNvCxnSpPr>
            <p:nvPr/>
          </p:nvCxnSpPr>
          <p:spPr>
            <a:xfrm flipH="1" flipV="1">
              <a:off x="2569290" y="3637835"/>
              <a:ext cx="9663" cy="12274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フリーフォーム: 図形 34">
              <a:extLst>
                <a:ext uri="{FF2B5EF4-FFF2-40B4-BE49-F238E27FC236}">
                  <a16:creationId xmlns:a16="http://schemas.microsoft.com/office/drawing/2014/main" id="{177D0EE6-29A6-4195-B0DB-E611CA4CDE3E}"/>
                </a:ext>
              </a:extLst>
            </p:cNvPr>
            <p:cNvSpPr/>
            <p:nvPr/>
          </p:nvSpPr>
          <p:spPr>
            <a:xfrm>
              <a:off x="1466850" y="4876800"/>
              <a:ext cx="3448050" cy="409575"/>
            </a:xfrm>
            <a:custGeom>
              <a:avLst/>
              <a:gdLst>
                <a:gd name="connsiteX0" fmla="*/ 0 w 3448050"/>
                <a:gd name="connsiteY0" fmla="*/ 409575 h 409575"/>
                <a:gd name="connsiteX1" fmla="*/ 0 w 3448050"/>
                <a:gd name="connsiteY1" fmla="*/ 0 h 409575"/>
                <a:gd name="connsiteX2" fmla="*/ 3448050 w 3448050"/>
                <a:gd name="connsiteY2" fmla="*/ 0 h 409575"/>
                <a:gd name="connsiteX3" fmla="*/ 3448050 w 3448050"/>
                <a:gd name="connsiteY3" fmla="*/ 371475 h 409575"/>
              </a:gdLst>
              <a:ahLst/>
              <a:cxnLst>
                <a:cxn ang="0">
                  <a:pos x="connsiteX0" y="connsiteY0"/>
                </a:cxn>
                <a:cxn ang="0">
                  <a:pos x="connsiteX1" y="connsiteY1"/>
                </a:cxn>
                <a:cxn ang="0">
                  <a:pos x="connsiteX2" y="connsiteY2"/>
                </a:cxn>
                <a:cxn ang="0">
                  <a:pos x="connsiteX3" y="connsiteY3"/>
                </a:cxn>
              </a:cxnLst>
              <a:rect l="l" t="t" r="r" b="b"/>
              <a:pathLst>
                <a:path w="3448050" h="409575">
                  <a:moveTo>
                    <a:pt x="0" y="409575"/>
                  </a:moveTo>
                  <a:lnTo>
                    <a:pt x="0" y="0"/>
                  </a:lnTo>
                  <a:lnTo>
                    <a:pt x="3448050" y="0"/>
                  </a:lnTo>
                  <a:lnTo>
                    <a:pt x="3448050" y="3714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DC542E63-75BF-43A9-B695-1EC402E5F3E7}"/>
                </a:ext>
              </a:extLst>
            </p:cNvPr>
            <p:cNvCxnSpPr>
              <a:cxnSpLocks/>
            </p:cNvCxnSpPr>
            <p:nvPr/>
          </p:nvCxnSpPr>
          <p:spPr>
            <a:xfrm>
              <a:off x="3865720" y="4876800"/>
              <a:ext cx="0" cy="298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A3AABDA1-F3C5-4272-993C-36A82053D18B}"/>
                </a:ext>
              </a:extLst>
            </p:cNvPr>
            <p:cNvCxnSpPr>
              <a:cxnSpLocks/>
            </p:cNvCxnSpPr>
            <p:nvPr/>
          </p:nvCxnSpPr>
          <p:spPr>
            <a:xfrm>
              <a:off x="2579845" y="4876800"/>
              <a:ext cx="0" cy="298679"/>
            </a:xfrm>
            <a:prstGeom prst="line">
              <a:avLst/>
            </a:prstGeom>
          </p:spPr>
          <p:style>
            <a:lnRef idx="1">
              <a:schemeClr val="accent1"/>
            </a:lnRef>
            <a:fillRef idx="0">
              <a:schemeClr val="accent1"/>
            </a:fillRef>
            <a:effectRef idx="0">
              <a:schemeClr val="accent1"/>
            </a:effectRef>
            <a:fontRef idx="minor">
              <a:schemeClr val="tx1"/>
            </a:fontRef>
          </p:style>
        </p:cxnSp>
      </p:grpSp>
      <p:sp>
        <p:nvSpPr>
          <p:cNvPr id="45" name="テキスト プレースホルダー 1">
            <a:extLst>
              <a:ext uri="{FF2B5EF4-FFF2-40B4-BE49-F238E27FC236}">
                <a16:creationId xmlns:a16="http://schemas.microsoft.com/office/drawing/2014/main" id="{52E6FF70-99C9-4995-8544-285AE6BC348C}"/>
              </a:ext>
            </a:extLst>
          </p:cNvPr>
          <p:cNvSpPr>
            <a:spLocks noGrp="1"/>
          </p:cNvSpPr>
          <p:nvPr>
            <p:ph type="body" sz="quarter" idx="11"/>
          </p:nvPr>
        </p:nvSpPr>
        <p:spPr>
          <a:xfrm>
            <a:off x="414338" y="212725"/>
            <a:ext cx="11074400" cy="373063"/>
          </a:xfrm>
        </p:spPr>
        <p:txBody>
          <a:bodyPr/>
          <a:lstStyle/>
          <a:p>
            <a:r>
              <a:rPr lang="ja-JP" altLang="en-US"/>
              <a:t>１．マルチ </a:t>
            </a:r>
            <a:r>
              <a:rPr lang="en-US" altLang="ja-JP"/>
              <a:t>OS </a:t>
            </a:r>
            <a:r>
              <a:rPr lang="ja-JP" altLang="en-US"/>
              <a:t>対応</a:t>
            </a:r>
          </a:p>
        </p:txBody>
      </p:sp>
    </p:spTree>
    <p:extLst>
      <p:ext uri="{BB962C8B-B14F-4D97-AF65-F5344CB8AC3E}">
        <p14:creationId xmlns:p14="http://schemas.microsoft.com/office/powerpoint/2010/main" val="22406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4DD48CB3-12B5-4755-B646-76357F213B05}"/>
              </a:ext>
            </a:extLst>
          </p:cNvPr>
          <p:cNvSpPr>
            <a:spLocks noGrp="1"/>
          </p:cNvSpPr>
          <p:nvPr>
            <p:ph type="body" sz="quarter" idx="15"/>
          </p:nvPr>
        </p:nvSpPr>
        <p:spPr>
          <a:xfrm>
            <a:off x="591098" y="1332782"/>
            <a:ext cx="11074573" cy="248914"/>
          </a:xfrm>
        </p:spPr>
        <p:txBody>
          <a:bodyPr/>
          <a:lstStyle/>
          <a:p>
            <a:r>
              <a:rPr lang="ja-JP" altLang="en-US"/>
              <a:t>巧妙化する脅威から守るために、機械学習の限界を超える新しい </a:t>
            </a:r>
            <a:r>
              <a:rPr lang="en-US" altLang="ja-JP"/>
              <a:t>AI </a:t>
            </a:r>
            <a:r>
              <a:rPr lang="ja-JP" altLang="en-US"/>
              <a:t>サイバーセキュリティ技術を採用</a:t>
            </a:r>
            <a:endParaRPr kumimoji="1" lang="ja-JP" altLang="en-US"/>
          </a:p>
        </p:txBody>
      </p:sp>
      <p:sp>
        <p:nvSpPr>
          <p:cNvPr id="2" name="テキスト プレースホルダー 1">
            <a:extLst>
              <a:ext uri="{FF2B5EF4-FFF2-40B4-BE49-F238E27FC236}">
                <a16:creationId xmlns:a16="http://schemas.microsoft.com/office/drawing/2014/main" id="{AF153C47-C60A-417D-86A6-B3FFC4DAD59C}"/>
              </a:ext>
            </a:extLst>
          </p:cNvPr>
          <p:cNvSpPr>
            <a:spLocks noGrp="1"/>
          </p:cNvSpPr>
          <p:nvPr>
            <p:ph type="body" sz="quarter" idx="11"/>
          </p:nvPr>
        </p:nvSpPr>
        <p:spPr/>
        <p:txBody>
          <a:bodyPr/>
          <a:lstStyle/>
          <a:p>
            <a:pPr lvl="0">
              <a:lnSpc>
                <a:spcPts val="2400"/>
              </a:lnSpc>
              <a:spcBef>
                <a:spcPts val="0"/>
              </a:spcBef>
              <a:defRPr/>
            </a:pPr>
            <a:r>
              <a:rPr kumimoji="0" lang="ja-JP" altLang="en-US"/>
              <a:t>２．ゼロディ脅威の防御（ディープラーニング）</a:t>
            </a:r>
            <a:endParaRPr lang="en-US" altLang="ja-JP"/>
          </a:p>
        </p:txBody>
      </p:sp>
      <p:sp>
        <p:nvSpPr>
          <p:cNvPr id="3" name="テキスト プレースホルダー 2">
            <a:extLst>
              <a:ext uri="{FF2B5EF4-FFF2-40B4-BE49-F238E27FC236}">
                <a16:creationId xmlns:a16="http://schemas.microsoft.com/office/drawing/2014/main" id="{08E37A55-D816-4873-BA88-9EDC00DBCC93}"/>
              </a:ext>
            </a:extLst>
          </p:cNvPr>
          <p:cNvSpPr>
            <a:spLocks noGrp="1"/>
          </p:cNvSpPr>
          <p:nvPr>
            <p:ph type="body" sz="quarter" idx="13"/>
          </p:nvPr>
        </p:nvSpPr>
        <p:spPr>
          <a:xfrm>
            <a:off x="519453" y="868924"/>
            <a:ext cx="11505576" cy="452432"/>
          </a:xfrm>
        </p:spPr>
        <p:txBody>
          <a:bodyPr/>
          <a:lstStyle/>
          <a:p>
            <a:r>
              <a:rPr kumimoji="1" lang="ja-JP" altLang="en-US"/>
              <a:t>主流となりつつある次世代型を超える新技術で「第３世代セキュリティ」として登場</a:t>
            </a:r>
          </a:p>
        </p:txBody>
      </p:sp>
      <p:pic>
        <p:nvPicPr>
          <p:cNvPr id="34" name="図 33">
            <a:extLst>
              <a:ext uri="{FF2B5EF4-FFF2-40B4-BE49-F238E27FC236}">
                <a16:creationId xmlns:a16="http://schemas.microsoft.com/office/drawing/2014/main" id="{D8781BE7-435C-40AA-B7B7-297BAD70AF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2384" y="1589252"/>
            <a:ext cx="8879700" cy="4184480"/>
          </a:xfrm>
          <a:prstGeom prst="rect">
            <a:avLst/>
          </a:prstGeom>
        </p:spPr>
      </p:pic>
      <p:sp>
        <p:nvSpPr>
          <p:cNvPr id="47" name="正方形/長方形 46">
            <a:extLst>
              <a:ext uri="{FF2B5EF4-FFF2-40B4-BE49-F238E27FC236}">
                <a16:creationId xmlns:a16="http://schemas.microsoft.com/office/drawing/2014/main" id="{F8109AFE-C03B-4081-83F4-7C8785CFE6C7}"/>
              </a:ext>
            </a:extLst>
          </p:cNvPr>
          <p:cNvSpPr/>
          <p:nvPr/>
        </p:nvSpPr>
        <p:spPr>
          <a:xfrm>
            <a:off x="5103198" y="5789733"/>
            <a:ext cx="1619915" cy="53506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a:t>機械学習</a:t>
            </a:r>
            <a:endParaRPr kumimoji="1" lang="en-US" altLang="ja-JP" sz="1600" b="1"/>
          </a:p>
          <a:p>
            <a:pPr algn="ctr"/>
            <a:r>
              <a:rPr lang="en-US" altLang="ja-JP" sz="1200" b="1"/>
              <a:t>Machine Learning</a:t>
            </a:r>
            <a:endParaRPr kumimoji="1" lang="ja-JP" altLang="en-US" sz="1200" b="1"/>
          </a:p>
        </p:txBody>
      </p:sp>
      <p:sp>
        <p:nvSpPr>
          <p:cNvPr id="48" name="正方形/長方形 47">
            <a:extLst>
              <a:ext uri="{FF2B5EF4-FFF2-40B4-BE49-F238E27FC236}">
                <a16:creationId xmlns:a16="http://schemas.microsoft.com/office/drawing/2014/main" id="{5BB84539-2323-466D-ADB5-C701C1FE004A}"/>
              </a:ext>
            </a:extLst>
          </p:cNvPr>
          <p:cNvSpPr/>
          <p:nvPr/>
        </p:nvSpPr>
        <p:spPr>
          <a:xfrm>
            <a:off x="8010359" y="5820371"/>
            <a:ext cx="1956298" cy="53506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a:t>深層学習</a:t>
            </a:r>
            <a:endParaRPr kumimoji="1" lang="en-US" altLang="ja-JP" sz="1600" b="1"/>
          </a:p>
          <a:p>
            <a:pPr algn="ctr"/>
            <a:r>
              <a:rPr kumimoji="1" lang="en-US" altLang="ja-JP" sz="1200" b="1"/>
              <a:t>Deep learning</a:t>
            </a:r>
            <a:endParaRPr kumimoji="1" lang="ja-JP" altLang="en-US" sz="1200" b="1"/>
          </a:p>
        </p:txBody>
      </p:sp>
      <p:sp>
        <p:nvSpPr>
          <p:cNvPr id="49" name="正方形/長方形 48">
            <a:extLst>
              <a:ext uri="{FF2B5EF4-FFF2-40B4-BE49-F238E27FC236}">
                <a16:creationId xmlns:a16="http://schemas.microsoft.com/office/drawing/2014/main" id="{85D25032-6EAA-4B8C-AD8A-C08DF3EFD974}"/>
              </a:ext>
            </a:extLst>
          </p:cNvPr>
          <p:cNvSpPr/>
          <p:nvPr/>
        </p:nvSpPr>
        <p:spPr>
          <a:xfrm>
            <a:off x="2234880" y="5785865"/>
            <a:ext cx="1517611" cy="53506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a:t>定義ファイル</a:t>
            </a:r>
            <a:endParaRPr kumimoji="1" lang="en-US" altLang="ja-JP" sz="1600" b="1"/>
          </a:p>
          <a:p>
            <a:pPr algn="ctr"/>
            <a:r>
              <a:rPr lang="en-US" altLang="ja-JP" sz="1200" b="1"/>
              <a:t>pattern matching</a:t>
            </a:r>
            <a:endParaRPr kumimoji="1" lang="ja-JP" altLang="en-US" sz="1200" b="1"/>
          </a:p>
        </p:txBody>
      </p:sp>
      <p:pic>
        <p:nvPicPr>
          <p:cNvPr id="10" name="図 9" descr="ロゴ&#10;&#10;自動的に生成された説明">
            <a:extLst>
              <a:ext uri="{FF2B5EF4-FFF2-40B4-BE49-F238E27FC236}">
                <a16:creationId xmlns:a16="http://schemas.microsoft.com/office/drawing/2014/main" id="{D1105298-3232-47F6-9421-22FA0E76ED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1940" y="4215384"/>
            <a:ext cx="2003891" cy="951944"/>
          </a:xfrm>
          <a:prstGeom prst="rect">
            <a:avLst/>
          </a:prstGeom>
        </p:spPr>
      </p:pic>
    </p:spTree>
    <p:extLst>
      <p:ext uri="{BB962C8B-B14F-4D97-AF65-F5344CB8AC3E}">
        <p14:creationId xmlns:p14="http://schemas.microsoft.com/office/powerpoint/2010/main" val="2027018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正方形/長方形 2066">
            <a:extLst>
              <a:ext uri="{FF2B5EF4-FFF2-40B4-BE49-F238E27FC236}">
                <a16:creationId xmlns:a16="http://schemas.microsoft.com/office/drawing/2014/main" id="{17131B89-8B59-48E9-9836-DCE244F845FF}"/>
              </a:ext>
            </a:extLst>
          </p:cNvPr>
          <p:cNvSpPr/>
          <p:nvPr/>
        </p:nvSpPr>
        <p:spPr>
          <a:xfrm>
            <a:off x="5334000" y="1989056"/>
            <a:ext cx="1572399" cy="392608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a:extLst>
              <a:ext uri="{FF2B5EF4-FFF2-40B4-BE49-F238E27FC236}">
                <a16:creationId xmlns:a16="http://schemas.microsoft.com/office/drawing/2014/main" id="{8BE78ED7-901B-485A-8399-F5BDDB23E1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5842" y="3836519"/>
            <a:ext cx="1911089" cy="1852319"/>
          </a:xfrm>
          <a:prstGeom prst="rect">
            <a:avLst/>
          </a:prstGeom>
        </p:spPr>
      </p:pic>
      <p:pic>
        <p:nvPicPr>
          <p:cNvPr id="8" name="図 7">
            <a:extLst>
              <a:ext uri="{FF2B5EF4-FFF2-40B4-BE49-F238E27FC236}">
                <a16:creationId xmlns:a16="http://schemas.microsoft.com/office/drawing/2014/main" id="{93AE1BD7-391F-4E3E-BCA6-8AE9813720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42779" y="2396999"/>
            <a:ext cx="1829211" cy="3295309"/>
          </a:xfrm>
          <a:prstGeom prst="rect">
            <a:avLst/>
          </a:prstGeom>
        </p:spPr>
      </p:pic>
      <p:pic>
        <p:nvPicPr>
          <p:cNvPr id="12" name="図 11">
            <a:extLst>
              <a:ext uri="{FF2B5EF4-FFF2-40B4-BE49-F238E27FC236}">
                <a16:creationId xmlns:a16="http://schemas.microsoft.com/office/drawing/2014/main" id="{F67DE813-465E-47AB-B4D4-23ABD77D132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5842" y="2396998"/>
            <a:ext cx="1911089" cy="1450127"/>
          </a:xfrm>
          <a:prstGeom prst="rect">
            <a:avLst/>
          </a:prstGeom>
        </p:spPr>
      </p:pic>
      <p:pic>
        <p:nvPicPr>
          <p:cNvPr id="16" name="図 15">
            <a:extLst>
              <a:ext uri="{FF2B5EF4-FFF2-40B4-BE49-F238E27FC236}">
                <a16:creationId xmlns:a16="http://schemas.microsoft.com/office/drawing/2014/main" id="{88849E1D-BF4A-43CE-B01B-0358273699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49966" y="2392888"/>
            <a:ext cx="3082334" cy="3295950"/>
          </a:xfrm>
          <a:prstGeom prst="rect">
            <a:avLst/>
          </a:prstGeom>
        </p:spPr>
      </p:pic>
      <p:graphicFrame>
        <p:nvGraphicFramePr>
          <p:cNvPr id="19" name="表 18">
            <a:extLst>
              <a:ext uri="{FF2B5EF4-FFF2-40B4-BE49-F238E27FC236}">
                <a16:creationId xmlns:a16="http://schemas.microsoft.com/office/drawing/2014/main" id="{D00EEAA3-EAA2-41BE-8CDB-90E96C9F7111}"/>
              </a:ext>
            </a:extLst>
          </p:cNvPr>
          <p:cNvGraphicFramePr>
            <a:graphicFrameLocks noGrp="1"/>
          </p:cNvGraphicFramePr>
          <p:nvPr/>
        </p:nvGraphicFramePr>
        <p:xfrm>
          <a:off x="915842" y="2396999"/>
          <a:ext cx="3756148" cy="3291840"/>
        </p:xfrm>
        <a:graphic>
          <a:graphicData uri="http://schemas.openxmlformats.org/drawingml/2006/table">
            <a:tbl>
              <a:tblPr firstRow="1" bandRow="1">
                <a:tableStyleId>{5940675A-B579-460E-94D1-54222C63F5DA}</a:tableStyleId>
              </a:tblPr>
              <a:tblGrid>
                <a:gridCol w="341468">
                  <a:extLst>
                    <a:ext uri="{9D8B030D-6E8A-4147-A177-3AD203B41FA5}">
                      <a16:colId xmlns:a16="http://schemas.microsoft.com/office/drawing/2014/main" val="1363450339"/>
                    </a:ext>
                  </a:extLst>
                </a:gridCol>
                <a:gridCol w="341468">
                  <a:extLst>
                    <a:ext uri="{9D8B030D-6E8A-4147-A177-3AD203B41FA5}">
                      <a16:colId xmlns:a16="http://schemas.microsoft.com/office/drawing/2014/main" val="3346792049"/>
                    </a:ext>
                  </a:extLst>
                </a:gridCol>
                <a:gridCol w="341468">
                  <a:extLst>
                    <a:ext uri="{9D8B030D-6E8A-4147-A177-3AD203B41FA5}">
                      <a16:colId xmlns:a16="http://schemas.microsoft.com/office/drawing/2014/main" val="1218852075"/>
                    </a:ext>
                  </a:extLst>
                </a:gridCol>
                <a:gridCol w="341468">
                  <a:extLst>
                    <a:ext uri="{9D8B030D-6E8A-4147-A177-3AD203B41FA5}">
                      <a16:colId xmlns:a16="http://schemas.microsoft.com/office/drawing/2014/main" val="4069645657"/>
                    </a:ext>
                  </a:extLst>
                </a:gridCol>
                <a:gridCol w="341468">
                  <a:extLst>
                    <a:ext uri="{9D8B030D-6E8A-4147-A177-3AD203B41FA5}">
                      <a16:colId xmlns:a16="http://schemas.microsoft.com/office/drawing/2014/main" val="1659546918"/>
                    </a:ext>
                  </a:extLst>
                </a:gridCol>
                <a:gridCol w="341468">
                  <a:extLst>
                    <a:ext uri="{9D8B030D-6E8A-4147-A177-3AD203B41FA5}">
                      <a16:colId xmlns:a16="http://schemas.microsoft.com/office/drawing/2014/main" val="4145115334"/>
                    </a:ext>
                  </a:extLst>
                </a:gridCol>
                <a:gridCol w="341468">
                  <a:extLst>
                    <a:ext uri="{9D8B030D-6E8A-4147-A177-3AD203B41FA5}">
                      <a16:colId xmlns:a16="http://schemas.microsoft.com/office/drawing/2014/main" val="3973950358"/>
                    </a:ext>
                  </a:extLst>
                </a:gridCol>
                <a:gridCol w="341468">
                  <a:extLst>
                    <a:ext uri="{9D8B030D-6E8A-4147-A177-3AD203B41FA5}">
                      <a16:colId xmlns:a16="http://schemas.microsoft.com/office/drawing/2014/main" val="2025700321"/>
                    </a:ext>
                  </a:extLst>
                </a:gridCol>
                <a:gridCol w="341468">
                  <a:extLst>
                    <a:ext uri="{9D8B030D-6E8A-4147-A177-3AD203B41FA5}">
                      <a16:colId xmlns:a16="http://schemas.microsoft.com/office/drawing/2014/main" val="1477109056"/>
                    </a:ext>
                  </a:extLst>
                </a:gridCol>
                <a:gridCol w="341468">
                  <a:extLst>
                    <a:ext uri="{9D8B030D-6E8A-4147-A177-3AD203B41FA5}">
                      <a16:colId xmlns:a16="http://schemas.microsoft.com/office/drawing/2014/main" val="3521559924"/>
                    </a:ext>
                  </a:extLst>
                </a:gridCol>
                <a:gridCol w="341468">
                  <a:extLst>
                    <a:ext uri="{9D8B030D-6E8A-4147-A177-3AD203B41FA5}">
                      <a16:colId xmlns:a16="http://schemas.microsoft.com/office/drawing/2014/main" val="3466371765"/>
                    </a:ext>
                  </a:extLst>
                </a:gridCol>
              </a:tblGrid>
              <a:tr h="360000">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80638257"/>
                  </a:ext>
                </a:extLst>
              </a:tr>
              <a:tr h="360000">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96656332"/>
                  </a:ext>
                </a:extLst>
              </a:tr>
              <a:tr h="360000">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601226970"/>
                  </a:ext>
                </a:extLst>
              </a:tr>
              <a:tr h="360000">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32519660"/>
                  </a:ext>
                </a:extLst>
              </a:tr>
              <a:tr h="360000">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05444119"/>
                  </a:ext>
                </a:extLst>
              </a:tr>
              <a:tr h="360000">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02598174"/>
                  </a:ext>
                </a:extLst>
              </a:tr>
              <a:tr h="360000">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91818024"/>
                  </a:ext>
                </a:extLst>
              </a:tr>
              <a:tr h="360000">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74947364"/>
                  </a:ext>
                </a:extLst>
              </a:tr>
              <a:tr h="360000">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48112467"/>
                  </a:ext>
                </a:extLst>
              </a:tr>
            </a:tbl>
          </a:graphicData>
        </a:graphic>
      </p:graphicFrame>
      <p:sp>
        <p:nvSpPr>
          <p:cNvPr id="21" name="正方形/長方形 20">
            <a:extLst>
              <a:ext uri="{FF2B5EF4-FFF2-40B4-BE49-F238E27FC236}">
                <a16:creationId xmlns:a16="http://schemas.microsoft.com/office/drawing/2014/main" id="{011F879E-44B5-4E47-8F09-EB79D914AA54}"/>
              </a:ext>
            </a:extLst>
          </p:cNvPr>
          <p:cNvSpPr/>
          <p:nvPr/>
        </p:nvSpPr>
        <p:spPr>
          <a:xfrm>
            <a:off x="1931393" y="2398610"/>
            <a:ext cx="352323" cy="35428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a:extLst>
              <a:ext uri="{FF2B5EF4-FFF2-40B4-BE49-F238E27FC236}">
                <a16:creationId xmlns:a16="http://schemas.microsoft.com/office/drawing/2014/main" id="{69CD22E8-90E8-4665-BF29-526504FB1204}"/>
              </a:ext>
            </a:extLst>
          </p:cNvPr>
          <p:cNvSpPr/>
          <p:nvPr/>
        </p:nvSpPr>
        <p:spPr>
          <a:xfrm>
            <a:off x="3642559" y="2763056"/>
            <a:ext cx="352323" cy="3542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a:extLst>
              <a:ext uri="{FF2B5EF4-FFF2-40B4-BE49-F238E27FC236}">
                <a16:creationId xmlns:a16="http://schemas.microsoft.com/office/drawing/2014/main" id="{5FCE32E9-01F5-40A1-80B8-ACDCD454011D}"/>
              </a:ext>
            </a:extLst>
          </p:cNvPr>
          <p:cNvSpPr/>
          <p:nvPr/>
        </p:nvSpPr>
        <p:spPr>
          <a:xfrm>
            <a:off x="1931392" y="4962696"/>
            <a:ext cx="352323" cy="3542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a:extLst>
              <a:ext uri="{FF2B5EF4-FFF2-40B4-BE49-F238E27FC236}">
                <a16:creationId xmlns:a16="http://schemas.microsoft.com/office/drawing/2014/main" id="{1AAFFE84-9984-4E84-8961-FC01818EA19F}"/>
              </a:ext>
            </a:extLst>
          </p:cNvPr>
          <p:cNvSpPr/>
          <p:nvPr/>
        </p:nvSpPr>
        <p:spPr>
          <a:xfrm>
            <a:off x="1579069" y="4590839"/>
            <a:ext cx="352323" cy="3542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a:extLst>
              <a:ext uri="{FF2B5EF4-FFF2-40B4-BE49-F238E27FC236}">
                <a16:creationId xmlns:a16="http://schemas.microsoft.com/office/drawing/2014/main" id="{1A464030-B5C8-49BA-A926-E70A7E98C2EC}"/>
              </a:ext>
            </a:extLst>
          </p:cNvPr>
          <p:cNvSpPr/>
          <p:nvPr/>
        </p:nvSpPr>
        <p:spPr>
          <a:xfrm>
            <a:off x="3988839" y="3871661"/>
            <a:ext cx="683151" cy="71917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a:extLst>
              <a:ext uri="{FF2B5EF4-FFF2-40B4-BE49-F238E27FC236}">
                <a16:creationId xmlns:a16="http://schemas.microsoft.com/office/drawing/2014/main" id="{B3BB63B7-5DB0-4C2D-9F30-057D73B13E31}"/>
              </a:ext>
            </a:extLst>
          </p:cNvPr>
          <p:cNvSpPr/>
          <p:nvPr/>
        </p:nvSpPr>
        <p:spPr>
          <a:xfrm>
            <a:off x="1590975" y="2763056"/>
            <a:ext cx="352323" cy="3542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a:extLst>
              <a:ext uri="{FF2B5EF4-FFF2-40B4-BE49-F238E27FC236}">
                <a16:creationId xmlns:a16="http://schemas.microsoft.com/office/drawing/2014/main" id="{FB29C5D7-0208-4D89-91A5-5C31689B32D7}"/>
              </a:ext>
            </a:extLst>
          </p:cNvPr>
          <p:cNvSpPr/>
          <p:nvPr/>
        </p:nvSpPr>
        <p:spPr>
          <a:xfrm>
            <a:off x="2965451" y="2769646"/>
            <a:ext cx="352323" cy="35428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a:extLst>
              <a:ext uri="{FF2B5EF4-FFF2-40B4-BE49-F238E27FC236}">
                <a16:creationId xmlns:a16="http://schemas.microsoft.com/office/drawing/2014/main" id="{CC9E6BA1-EAD8-4AA2-B933-D479CCC2A6EC}"/>
              </a:ext>
            </a:extLst>
          </p:cNvPr>
          <p:cNvSpPr/>
          <p:nvPr/>
        </p:nvSpPr>
        <p:spPr>
          <a:xfrm>
            <a:off x="1939500" y="3117342"/>
            <a:ext cx="683151" cy="71917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3" name="直線コネクタ 22">
            <a:extLst>
              <a:ext uri="{FF2B5EF4-FFF2-40B4-BE49-F238E27FC236}">
                <a16:creationId xmlns:a16="http://schemas.microsoft.com/office/drawing/2014/main" id="{850FB953-3594-4733-9E51-81977030600F}"/>
              </a:ext>
            </a:extLst>
          </p:cNvPr>
          <p:cNvCxnSpPr>
            <a:cxnSpLocks/>
            <a:stCxn id="21" idx="3"/>
            <a:endCxn id="2066" idx="1"/>
          </p:cNvCxnSpPr>
          <p:nvPr/>
        </p:nvCxnSpPr>
        <p:spPr>
          <a:xfrm>
            <a:off x="2283716" y="2575753"/>
            <a:ext cx="3093541" cy="75399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B43AF98C-D600-497C-98D4-BDB9E753AEBF}"/>
              </a:ext>
            </a:extLst>
          </p:cNvPr>
          <p:cNvCxnSpPr>
            <a:cxnSpLocks/>
            <a:endCxn id="2066" idx="1"/>
          </p:cNvCxnSpPr>
          <p:nvPr/>
        </p:nvCxnSpPr>
        <p:spPr>
          <a:xfrm>
            <a:off x="3305005" y="3072004"/>
            <a:ext cx="2072252" cy="25774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2E5F69B-9804-46F5-BF11-4C9C9EE40844}"/>
              </a:ext>
            </a:extLst>
          </p:cNvPr>
          <p:cNvCxnSpPr>
            <a:cxnSpLocks/>
            <a:stCxn id="36" idx="3"/>
            <a:endCxn id="69" idx="1"/>
          </p:cNvCxnSpPr>
          <p:nvPr/>
        </p:nvCxnSpPr>
        <p:spPr>
          <a:xfrm flipV="1">
            <a:off x="4671990" y="4104527"/>
            <a:ext cx="705267" cy="126723"/>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500C61F5-F1BD-4CFC-8936-340004509CB9}"/>
              </a:ext>
            </a:extLst>
          </p:cNvPr>
          <p:cNvCxnSpPr>
            <a:cxnSpLocks/>
            <a:endCxn id="69" idx="1"/>
          </p:cNvCxnSpPr>
          <p:nvPr/>
        </p:nvCxnSpPr>
        <p:spPr>
          <a:xfrm>
            <a:off x="2622651" y="3492036"/>
            <a:ext cx="2754606" cy="61249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97E0E3DB-4E3E-41FA-BC62-52C97C0271CF}"/>
              </a:ext>
            </a:extLst>
          </p:cNvPr>
          <p:cNvCxnSpPr>
            <a:cxnSpLocks/>
            <a:stCxn id="70" idx="1"/>
          </p:cNvCxnSpPr>
          <p:nvPr/>
        </p:nvCxnSpPr>
        <p:spPr>
          <a:xfrm flipH="1" flipV="1">
            <a:off x="2354343" y="2946790"/>
            <a:ext cx="3022914" cy="193252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B94FB6CB-E57A-432B-8744-90F2C75426AB}"/>
              </a:ext>
            </a:extLst>
          </p:cNvPr>
          <p:cNvCxnSpPr>
            <a:cxnSpLocks/>
            <a:stCxn id="70" idx="1"/>
            <a:endCxn id="33" idx="3"/>
          </p:cNvCxnSpPr>
          <p:nvPr/>
        </p:nvCxnSpPr>
        <p:spPr>
          <a:xfrm flipH="1">
            <a:off x="2283715" y="4879310"/>
            <a:ext cx="3093542" cy="260529"/>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E1E874FA-011B-44A8-818D-D23A368D9193}"/>
              </a:ext>
            </a:extLst>
          </p:cNvPr>
          <p:cNvCxnSpPr>
            <a:cxnSpLocks/>
            <a:stCxn id="32" idx="3"/>
          </p:cNvCxnSpPr>
          <p:nvPr/>
        </p:nvCxnSpPr>
        <p:spPr>
          <a:xfrm flipV="1">
            <a:off x="3994882" y="2591712"/>
            <a:ext cx="1388330" cy="34848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F18CE48A-A5A4-4418-8580-040E87F6675B}"/>
              </a:ext>
            </a:extLst>
          </p:cNvPr>
          <p:cNvCxnSpPr>
            <a:cxnSpLocks/>
            <a:stCxn id="34" idx="3"/>
          </p:cNvCxnSpPr>
          <p:nvPr/>
        </p:nvCxnSpPr>
        <p:spPr>
          <a:xfrm flipV="1">
            <a:off x="1931392" y="2591712"/>
            <a:ext cx="3451820" cy="217627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066" name="テキスト ボックス 2065">
            <a:extLst>
              <a:ext uri="{FF2B5EF4-FFF2-40B4-BE49-F238E27FC236}">
                <a16:creationId xmlns:a16="http://schemas.microsoft.com/office/drawing/2014/main" id="{930D717E-DAF9-4ED2-BB1E-81FDEDEC29EA}"/>
              </a:ext>
            </a:extLst>
          </p:cNvPr>
          <p:cNvSpPr txBox="1"/>
          <p:nvPr/>
        </p:nvSpPr>
        <p:spPr>
          <a:xfrm>
            <a:off x="5377257" y="3175855"/>
            <a:ext cx="1440000" cy="307777"/>
          </a:xfrm>
          <a:prstGeom prst="rect">
            <a:avLst/>
          </a:prstGeom>
          <a:noFill/>
        </p:spPr>
        <p:txBody>
          <a:bodyPr wrap="square" rtlCol="0">
            <a:spAutoFit/>
          </a:bodyPr>
          <a:lstStyle/>
          <a:p>
            <a:pPr algn="ctr"/>
            <a:r>
              <a:rPr kumimoji="1" lang="ja-JP" altLang="en-US"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三角の耳</a:t>
            </a:r>
          </a:p>
        </p:txBody>
      </p:sp>
      <p:sp>
        <p:nvSpPr>
          <p:cNvPr id="68" name="テキスト ボックス 67">
            <a:extLst>
              <a:ext uri="{FF2B5EF4-FFF2-40B4-BE49-F238E27FC236}">
                <a16:creationId xmlns:a16="http://schemas.microsoft.com/office/drawing/2014/main" id="{A51977AB-9851-4C28-82B2-93898DF028FB}"/>
              </a:ext>
            </a:extLst>
          </p:cNvPr>
          <p:cNvSpPr txBox="1"/>
          <p:nvPr/>
        </p:nvSpPr>
        <p:spPr>
          <a:xfrm>
            <a:off x="5377257" y="2523623"/>
            <a:ext cx="1440000" cy="307777"/>
          </a:xfrm>
          <a:prstGeom prst="rect">
            <a:avLst/>
          </a:prstGeom>
          <a:noFill/>
        </p:spPr>
        <p:txBody>
          <a:bodyPr wrap="square" rtlCol="0">
            <a:spAutoFit/>
          </a:bodyPr>
          <a:lstStyle/>
          <a:p>
            <a:pPr algn="ctr"/>
            <a:r>
              <a:rPr kumimoji="1" lang="ja-JP" altLang="en-US"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大きな目が</a:t>
            </a:r>
            <a:r>
              <a:rPr kumimoji="1" lang="en-US" altLang="ja-JP"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つ</a:t>
            </a:r>
          </a:p>
        </p:txBody>
      </p:sp>
      <p:sp>
        <p:nvSpPr>
          <p:cNvPr id="69" name="テキスト ボックス 68">
            <a:extLst>
              <a:ext uri="{FF2B5EF4-FFF2-40B4-BE49-F238E27FC236}">
                <a16:creationId xmlns:a16="http://schemas.microsoft.com/office/drawing/2014/main" id="{F5FBFDB0-A1CD-4162-9B87-4CFE3D031062}"/>
              </a:ext>
            </a:extLst>
          </p:cNvPr>
          <p:cNvSpPr txBox="1"/>
          <p:nvPr/>
        </p:nvSpPr>
        <p:spPr>
          <a:xfrm>
            <a:off x="5377257" y="3950638"/>
            <a:ext cx="1440000" cy="307777"/>
          </a:xfrm>
          <a:prstGeom prst="rect">
            <a:avLst/>
          </a:prstGeom>
          <a:noFill/>
        </p:spPr>
        <p:txBody>
          <a:bodyPr wrap="square" rtlCol="0">
            <a:spAutoFit/>
          </a:bodyPr>
          <a:lstStyle/>
          <a:p>
            <a:pPr algn="ctr"/>
            <a:r>
              <a:rPr kumimoji="1" lang="ja-JP" altLang="en-US"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ふわふわの体毛</a:t>
            </a:r>
          </a:p>
        </p:txBody>
      </p:sp>
      <p:sp>
        <p:nvSpPr>
          <p:cNvPr id="70" name="テキスト ボックス 69">
            <a:extLst>
              <a:ext uri="{FF2B5EF4-FFF2-40B4-BE49-F238E27FC236}">
                <a16:creationId xmlns:a16="http://schemas.microsoft.com/office/drawing/2014/main" id="{134AA7D6-1983-43DC-B3AF-81A52AD27365}"/>
              </a:ext>
            </a:extLst>
          </p:cNvPr>
          <p:cNvSpPr txBox="1"/>
          <p:nvPr/>
        </p:nvSpPr>
        <p:spPr>
          <a:xfrm>
            <a:off x="5377257" y="4725421"/>
            <a:ext cx="1440000" cy="307777"/>
          </a:xfrm>
          <a:prstGeom prst="rect">
            <a:avLst/>
          </a:prstGeom>
          <a:noFill/>
        </p:spPr>
        <p:txBody>
          <a:bodyPr wrap="square" rtlCol="0">
            <a:spAutoFit/>
          </a:bodyPr>
          <a:lstStyle/>
          <a:p>
            <a:pPr algn="ctr"/>
            <a:r>
              <a:rPr kumimoji="1" lang="ja-JP" altLang="en-US"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ピンク色の鼻</a:t>
            </a:r>
          </a:p>
        </p:txBody>
      </p:sp>
      <p:sp>
        <p:nvSpPr>
          <p:cNvPr id="71" name="正方形/長方形 70">
            <a:extLst>
              <a:ext uri="{FF2B5EF4-FFF2-40B4-BE49-F238E27FC236}">
                <a16:creationId xmlns:a16="http://schemas.microsoft.com/office/drawing/2014/main" id="{A4E828CD-02F1-4C0B-9AFF-2ABF50A928FA}"/>
              </a:ext>
            </a:extLst>
          </p:cNvPr>
          <p:cNvSpPr/>
          <p:nvPr/>
        </p:nvSpPr>
        <p:spPr>
          <a:xfrm>
            <a:off x="915841" y="5831186"/>
            <a:ext cx="3756149" cy="662361"/>
          </a:xfrm>
          <a:prstGeom prst="rect">
            <a:avLst/>
          </a:prstGeom>
        </p:spPr>
        <p:txBody>
          <a:bodyPr wrap="square">
            <a:spAutoFit/>
          </a:bodyPr>
          <a:lstStyle/>
          <a:p>
            <a:pPr algn="ctr">
              <a:lnSpc>
                <a:spcPts val="2300"/>
              </a:lnSpc>
            </a:pPr>
            <a:r>
              <a:rPr lang="ja-JP" altLang="en-US" sz="1400">
                <a:latin typeface="メイリオ" panose="020B0604030504040204" pitchFamily="50" charset="-128"/>
                <a:ea typeface="メイリオ" panose="020B0604030504040204" pitchFamily="50" charset="-128"/>
              </a:rPr>
              <a:t>猫のサンプル写真を細かに分析し</a:t>
            </a:r>
            <a:endParaRPr lang="en-US" altLang="ja-JP" sz="1400">
              <a:latin typeface="メイリオ" panose="020B0604030504040204" pitchFamily="50" charset="-128"/>
              <a:ea typeface="メイリオ" panose="020B0604030504040204" pitchFamily="50" charset="-128"/>
            </a:endParaRPr>
          </a:p>
          <a:p>
            <a:pPr algn="ctr">
              <a:lnSpc>
                <a:spcPts val="2300"/>
              </a:lnSpc>
            </a:pPr>
            <a:r>
              <a:rPr lang="ja-JP" altLang="en-US" sz="1400">
                <a:latin typeface="メイリオ" panose="020B0604030504040204" pitchFamily="50" charset="-128"/>
                <a:ea typeface="メイリオ" panose="020B0604030504040204" pitchFamily="50" charset="-128"/>
              </a:rPr>
              <a:t>猫の特長を学習</a:t>
            </a:r>
          </a:p>
        </p:txBody>
      </p:sp>
      <p:graphicFrame>
        <p:nvGraphicFramePr>
          <p:cNvPr id="72" name="表 71">
            <a:extLst>
              <a:ext uri="{FF2B5EF4-FFF2-40B4-BE49-F238E27FC236}">
                <a16:creationId xmlns:a16="http://schemas.microsoft.com/office/drawing/2014/main" id="{292E6F56-CDA0-4DE0-84E9-3A35F16708E4}"/>
              </a:ext>
            </a:extLst>
          </p:cNvPr>
          <p:cNvGraphicFramePr>
            <a:graphicFrameLocks noGrp="1"/>
          </p:cNvGraphicFramePr>
          <p:nvPr/>
        </p:nvGraphicFramePr>
        <p:xfrm>
          <a:off x="7952926" y="2396997"/>
          <a:ext cx="3073212" cy="3291840"/>
        </p:xfrm>
        <a:graphic>
          <a:graphicData uri="http://schemas.openxmlformats.org/drawingml/2006/table">
            <a:tbl>
              <a:tblPr firstRow="1" bandRow="1">
                <a:tableStyleId>{5940675A-B579-460E-94D1-54222C63F5DA}</a:tableStyleId>
              </a:tblPr>
              <a:tblGrid>
                <a:gridCol w="341468">
                  <a:extLst>
                    <a:ext uri="{9D8B030D-6E8A-4147-A177-3AD203B41FA5}">
                      <a16:colId xmlns:a16="http://schemas.microsoft.com/office/drawing/2014/main" val="1363450339"/>
                    </a:ext>
                  </a:extLst>
                </a:gridCol>
                <a:gridCol w="341468">
                  <a:extLst>
                    <a:ext uri="{9D8B030D-6E8A-4147-A177-3AD203B41FA5}">
                      <a16:colId xmlns:a16="http://schemas.microsoft.com/office/drawing/2014/main" val="3346792049"/>
                    </a:ext>
                  </a:extLst>
                </a:gridCol>
                <a:gridCol w="341468">
                  <a:extLst>
                    <a:ext uri="{9D8B030D-6E8A-4147-A177-3AD203B41FA5}">
                      <a16:colId xmlns:a16="http://schemas.microsoft.com/office/drawing/2014/main" val="1218852075"/>
                    </a:ext>
                  </a:extLst>
                </a:gridCol>
                <a:gridCol w="341468">
                  <a:extLst>
                    <a:ext uri="{9D8B030D-6E8A-4147-A177-3AD203B41FA5}">
                      <a16:colId xmlns:a16="http://schemas.microsoft.com/office/drawing/2014/main" val="4069645657"/>
                    </a:ext>
                  </a:extLst>
                </a:gridCol>
                <a:gridCol w="341468">
                  <a:extLst>
                    <a:ext uri="{9D8B030D-6E8A-4147-A177-3AD203B41FA5}">
                      <a16:colId xmlns:a16="http://schemas.microsoft.com/office/drawing/2014/main" val="1659546918"/>
                    </a:ext>
                  </a:extLst>
                </a:gridCol>
                <a:gridCol w="341468">
                  <a:extLst>
                    <a:ext uri="{9D8B030D-6E8A-4147-A177-3AD203B41FA5}">
                      <a16:colId xmlns:a16="http://schemas.microsoft.com/office/drawing/2014/main" val="4145115334"/>
                    </a:ext>
                  </a:extLst>
                </a:gridCol>
                <a:gridCol w="341468">
                  <a:extLst>
                    <a:ext uri="{9D8B030D-6E8A-4147-A177-3AD203B41FA5}">
                      <a16:colId xmlns:a16="http://schemas.microsoft.com/office/drawing/2014/main" val="3973950358"/>
                    </a:ext>
                  </a:extLst>
                </a:gridCol>
                <a:gridCol w="341468">
                  <a:extLst>
                    <a:ext uri="{9D8B030D-6E8A-4147-A177-3AD203B41FA5}">
                      <a16:colId xmlns:a16="http://schemas.microsoft.com/office/drawing/2014/main" val="2025700321"/>
                    </a:ext>
                  </a:extLst>
                </a:gridCol>
                <a:gridCol w="341468">
                  <a:extLst>
                    <a:ext uri="{9D8B030D-6E8A-4147-A177-3AD203B41FA5}">
                      <a16:colId xmlns:a16="http://schemas.microsoft.com/office/drawing/2014/main" val="1477109056"/>
                    </a:ext>
                  </a:extLst>
                </a:gridCol>
              </a:tblGrid>
              <a:tr h="345898">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80638257"/>
                  </a:ext>
                </a:extLst>
              </a:tr>
              <a:tr h="345898">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96656332"/>
                  </a:ext>
                </a:extLst>
              </a:tr>
              <a:tr h="345898">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601226970"/>
                  </a:ext>
                </a:extLst>
              </a:tr>
              <a:tr h="345898">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32519660"/>
                  </a:ext>
                </a:extLst>
              </a:tr>
              <a:tr h="345898">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05444119"/>
                  </a:ext>
                </a:extLst>
              </a:tr>
              <a:tr h="345898">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02598174"/>
                  </a:ext>
                </a:extLst>
              </a:tr>
              <a:tr h="345898">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91818024"/>
                  </a:ext>
                </a:extLst>
              </a:tr>
              <a:tr h="345898">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74947364"/>
                  </a:ext>
                </a:extLst>
              </a:tr>
              <a:tr h="345898">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48112467"/>
                  </a:ext>
                </a:extLst>
              </a:tr>
            </a:tbl>
          </a:graphicData>
        </a:graphic>
      </p:graphicFrame>
      <p:sp>
        <p:nvSpPr>
          <p:cNvPr id="73" name="正方形/長方形 72">
            <a:extLst>
              <a:ext uri="{FF2B5EF4-FFF2-40B4-BE49-F238E27FC236}">
                <a16:creationId xmlns:a16="http://schemas.microsoft.com/office/drawing/2014/main" id="{ECF33D1F-AC5B-4367-9EA9-98AD3E10979E}"/>
              </a:ext>
            </a:extLst>
          </p:cNvPr>
          <p:cNvSpPr/>
          <p:nvPr/>
        </p:nvSpPr>
        <p:spPr>
          <a:xfrm>
            <a:off x="7946764" y="4204326"/>
            <a:ext cx="683151" cy="71917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正方形/長方形 73">
            <a:extLst>
              <a:ext uri="{FF2B5EF4-FFF2-40B4-BE49-F238E27FC236}">
                <a16:creationId xmlns:a16="http://schemas.microsoft.com/office/drawing/2014/main" id="{53C265E2-CA85-429B-8735-89DF7BB50F2A}"/>
              </a:ext>
            </a:extLst>
          </p:cNvPr>
          <p:cNvSpPr/>
          <p:nvPr/>
        </p:nvSpPr>
        <p:spPr>
          <a:xfrm>
            <a:off x="9991257" y="4221770"/>
            <a:ext cx="352323" cy="3542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正方形/長方形 74">
            <a:extLst>
              <a:ext uri="{FF2B5EF4-FFF2-40B4-BE49-F238E27FC236}">
                <a16:creationId xmlns:a16="http://schemas.microsoft.com/office/drawing/2014/main" id="{70F9D43C-C6E8-4B8F-88B9-3384CE8A4934}"/>
              </a:ext>
            </a:extLst>
          </p:cNvPr>
          <p:cNvSpPr/>
          <p:nvPr/>
        </p:nvSpPr>
        <p:spPr>
          <a:xfrm>
            <a:off x="9651865" y="4588261"/>
            <a:ext cx="352323" cy="3542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正方形/長方形 75">
            <a:extLst>
              <a:ext uri="{FF2B5EF4-FFF2-40B4-BE49-F238E27FC236}">
                <a16:creationId xmlns:a16="http://schemas.microsoft.com/office/drawing/2014/main" id="{6A9DCE2C-DD06-4690-AFFF-67E6425250D8}"/>
              </a:ext>
            </a:extLst>
          </p:cNvPr>
          <p:cNvSpPr/>
          <p:nvPr/>
        </p:nvSpPr>
        <p:spPr>
          <a:xfrm>
            <a:off x="9640368" y="3123932"/>
            <a:ext cx="672732" cy="73337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2" name="直線コネクタ 91">
            <a:extLst>
              <a:ext uri="{FF2B5EF4-FFF2-40B4-BE49-F238E27FC236}">
                <a16:creationId xmlns:a16="http://schemas.microsoft.com/office/drawing/2014/main" id="{87253832-FDAA-4D0E-B536-ED96B5A792B8}"/>
              </a:ext>
            </a:extLst>
          </p:cNvPr>
          <p:cNvCxnSpPr>
            <a:cxnSpLocks/>
            <a:stCxn id="69" idx="3"/>
            <a:endCxn id="73" idx="1"/>
          </p:cNvCxnSpPr>
          <p:nvPr/>
        </p:nvCxnSpPr>
        <p:spPr>
          <a:xfrm>
            <a:off x="6817257" y="4104527"/>
            <a:ext cx="1129507" cy="4593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1" name="円: 塗りつぶしなし 50">
            <a:extLst>
              <a:ext uri="{FF2B5EF4-FFF2-40B4-BE49-F238E27FC236}">
                <a16:creationId xmlns:a16="http://schemas.microsoft.com/office/drawing/2014/main" id="{8411066E-22FA-44F8-A1C7-0F10FDDB8531}"/>
              </a:ext>
            </a:extLst>
          </p:cNvPr>
          <p:cNvSpPr/>
          <p:nvPr/>
        </p:nvSpPr>
        <p:spPr>
          <a:xfrm>
            <a:off x="7243608" y="4151271"/>
            <a:ext cx="415769" cy="422470"/>
          </a:xfrm>
          <a:prstGeom prst="donut">
            <a:avLst>
              <a:gd name="adj" fmla="val 20109"/>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7" name="直線コネクタ 96">
            <a:extLst>
              <a:ext uri="{FF2B5EF4-FFF2-40B4-BE49-F238E27FC236}">
                <a16:creationId xmlns:a16="http://schemas.microsoft.com/office/drawing/2014/main" id="{C1920ABA-8293-4CE9-9139-E570CE2A2B26}"/>
              </a:ext>
            </a:extLst>
          </p:cNvPr>
          <p:cNvCxnSpPr>
            <a:cxnSpLocks/>
            <a:stCxn id="75" idx="1"/>
            <a:endCxn id="70" idx="3"/>
          </p:cNvCxnSpPr>
          <p:nvPr/>
        </p:nvCxnSpPr>
        <p:spPr>
          <a:xfrm flipH="1">
            <a:off x="6817257" y="4765404"/>
            <a:ext cx="2834608" cy="11390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31F64DD7-686D-4A6A-9689-86ADD626B62A}"/>
              </a:ext>
            </a:extLst>
          </p:cNvPr>
          <p:cNvSpPr txBox="1"/>
          <p:nvPr/>
        </p:nvSpPr>
        <p:spPr>
          <a:xfrm>
            <a:off x="7097972" y="4487078"/>
            <a:ext cx="707040" cy="830997"/>
          </a:xfrm>
          <a:prstGeom prst="rect">
            <a:avLst/>
          </a:prstGeom>
          <a:noFill/>
        </p:spPr>
        <p:txBody>
          <a:bodyPr wrap="square" rtlCol="0" anchor="ctr">
            <a:spAutoFit/>
          </a:bodyPr>
          <a:lstStyle/>
          <a:p>
            <a:pPr algn="ctr"/>
            <a:r>
              <a:rPr kumimoji="1" lang="en-US" altLang="ja-JP" sz="48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48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1" name="直線コネクタ 100">
            <a:extLst>
              <a:ext uri="{FF2B5EF4-FFF2-40B4-BE49-F238E27FC236}">
                <a16:creationId xmlns:a16="http://schemas.microsoft.com/office/drawing/2014/main" id="{63F18BAC-64A6-4E8F-B7D5-3FD6CF7F4BE1}"/>
              </a:ext>
            </a:extLst>
          </p:cNvPr>
          <p:cNvCxnSpPr>
            <a:cxnSpLocks/>
            <a:stCxn id="74" idx="1"/>
            <a:endCxn id="68" idx="3"/>
          </p:cNvCxnSpPr>
          <p:nvPr/>
        </p:nvCxnSpPr>
        <p:spPr>
          <a:xfrm flipH="1" flipV="1">
            <a:off x="6817257" y="2677512"/>
            <a:ext cx="3174000" cy="172140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04" name="円: 塗りつぶしなし 103">
            <a:extLst>
              <a:ext uri="{FF2B5EF4-FFF2-40B4-BE49-F238E27FC236}">
                <a16:creationId xmlns:a16="http://schemas.microsoft.com/office/drawing/2014/main" id="{026ABBAE-2245-4905-B0D1-2A2564ADD326}"/>
              </a:ext>
            </a:extLst>
          </p:cNvPr>
          <p:cNvSpPr/>
          <p:nvPr/>
        </p:nvSpPr>
        <p:spPr>
          <a:xfrm>
            <a:off x="7243608" y="2694872"/>
            <a:ext cx="415769" cy="422470"/>
          </a:xfrm>
          <a:prstGeom prst="donut">
            <a:avLst>
              <a:gd name="adj" fmla="val 20109"/>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5" name="直線コネクタ 104">
            <a:extLst>
              <a:ext uri="{FF2B5EF4-FFF2-40B4-BE49-F238E27FC236}">
                <a16:creationId xmlns:a16="http://schemas.microsoft.com/office/drawing/2014/main" id="{83DA0017-06BD-4622-9B4B-85D9D45CF80C}"/>
              </a:ext>
            </a:extLst>
          </p:cNvPr>
          <p:cNvCxnSpPr>
            <a:cxnSpLocks/>
            <a:stCxn id="76" idx="1"/>
          </p:cNvCxnSpPr>
          <p:nvPr/>
        </p:nvCxnSpPr>
        <p:spPr>
          <a:xfrm flipH="1" flipV="1">
            <a:off x="6820217" y="3321212"/>
            <a:ext cx="2820151" cy="16940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885FEF88-FEC0-4E67-80CF-3E1DA8AE9950}"/>
              </a:ext>
            </a:extLst>
          </p:cNvPr>
          <p:cNvSpPr txBox="1"/>
          <p:nvPr/>
        </p:nvSpPr>
        <p:spPr>
          <a:xfrm>
            <a:off x="7097972" y="3005522"/>
            <a:ext cx="707040" cy="830997"/>
          </a:xfrm>
          <a:prstGeom prst="rect">
            <a:avLst/>
          </a:prstGeom>
          <a:noFill/>
        </p:spPr>
        <p:txBody>
          <a:bodyPr wrap="square" rtlCol="0" anchor="ctr">
            <a:spAutoFit/>
          </a:bodyPr>
          <a:lstStyle/>
          <a:p>
            <a:pPr algn="ctr"/>
            <a:r>
              <a:rPr kumimoji="1" lang="en-US" altLang="ja-JP" sz="48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48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5" name="グループ化 64">
            <a:extLst>
              <a:ext uri="{FF2B5EF4-FFF2-40B4-BE49-F238E27FC236}">
                <a16:creationId xmlns:a16="http://schemas.microsoft.com/office/drawing/2014/main" id="{D7120392-3094-4160-BD68-DF1F39ACB483}"/>
              </a:ext>
            </a:extLst>
          </p:cNvPr>
          <p:cNvGrpSpPr/>
          <p:nvPr/>
        </p:nvGrpSpPr>
        <p:grpSpPr>
          <a:xfrm>
            <a:off x="10003429" y="1908092"/>
            <a:ext cx="1765795" cy="1307535"/>
            <a:chOff x="10480715" y="2076121"/>
            <a:chExt cx="1765795" cy="1307535"/>
          </a:xfrm>
        </p:grpSpPr>
        <p:sp>
          <p:nvSpPr>
            <p:cNvPr id="60" name="楕円 59">
              <a:extLst>
                <a:ext uri="{FF2B5EF4-FFF2-40B4-BE49-F238E27FC236}">
                  <a16:creationId xmlns:a16="http://schemas.microsoft.com/office/drawing/2014/main" id="{CCA21037-DA3F-4713-91A0-C5EFD8CA8806}"/>
                </a:ext>
              </a:extLst>
            </p:cNvPr>
            <p:cNvSpPr/>
            <p:nvPr/>
          </p:nvSpPr>
          <p:spPr>
            <a:xfrm>
              <a:off x="10686167" y="2076121"/>
              <a:ext cx="1297319" cy="13075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正方形/長方形 63">
              <a:extLst>
                <a:ext uri="{FF2B5EF4-FFF2-40B4-BE49-F238E27FC236}">
                  <a16:creationId xmlns:a16="http://schemas.microsoft.com/office/drawing/2014/main" id="{647D0612-EBBC-4671-9AF5-F02A435E5E95}"/>
                </a:ext>
              </a:extLst>
            </p:cNvPr>
            <p:cNvSpPr/>
            <p:nvPr/>
          </p:nvSpPr>
          <p:spPr>
            <a:xfrm>
              <a:off x="10480715" y="2440614"/>
              <a:ext cx="1765795" cy="677108"/>
            </a:xfrm>
            <a:prstGeom prst="rect">
              <a:avLst/>
            </a:prstGeom>
          </p:spPr>
          <p:txBody>
            <a:bodyPr>
              <a:spAutoFit/>
            </a:bodyPr>
            <a:lstStyle/>
            <a:p>
              <a:pPr algn="ctr"/>
              <a:r>
                <a:rPr kumimoji="1"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猫の可能性</a:t>
              </a:r>
            </a:p>
            <a:p>
              <a:pPr algn="ctr"/>
              <a:r>
                <a:rPr kumimoji="1" lang="en-US" altLang="ja-JP" sz="2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99%</a:t>
              </a:r>
            </a:p>
          </p:txBody>
        </p:sp>
      </p:grpSp>
      <p:sp>
        <p:nvSpPr>
          <p:cNvPr id="113" name="正方形/長方形 112">
            <a:extLst>
              <a:ext uri="{FF2B5EF4-FFF2-40B4-BE49-F238E27FC236}">
                <a16:creationId xmlns:a16="http://schemas.microsoft.com/office/drawing/2014/main" id="{A1464224-FA93-4F34-A451-7977BD532707}"/>
              </a:ext>
            </a:extLst>
          </p:cNvPr>
          <p:cNvSpPr/>
          <p:nvPr/>
        </p:nvSpPr>
        <p:spPr>
          <a:xfrm>
            <a:off x="7722274" y="5831186"/>
            <a:ext cx="3723689" cy="662361"/>
          </a:xfrm>
          <a:prstGeom prst="rect">
            <a:avLst/>
          </a:prstGeom>
        </p:spPr>
        <p:txBody>
          <a:bodyPr wrap="square">
            <a:spAutoFit/>
          </a:bodyPr>
          <a:lstStyle/>
          <a:p>
            <a:pPr algn="ctr">
              <a:lnSpc>
                <a:spcPts val="2300"/>
              </a:lnSpc>
            </a:pPr>
            <a:r>
              <a:rPr lang="ja-JP" altLang="en-US" sz="1400">
                <a:latin typeface="メイリオ" panose="020B0604030504040204" pitchFamily="50" charset="-128"/>
                <a:ea typeface="メイリオ" panose="020B0604030504040204" pitchFamily="50" charset="-128"/>
              </a:rPr>
              <a:t>対象の写真を細かに分析し</a:t>
            </a:r>
            <a:endParaRPr lang="en-US" altLang="ja-JP" sz="1400">
              <a:latin typeface="メイリオ" panose="020B0604030504040204" pitchFamily="50" charset="-128"/>
              <a:ea typeface="メイリオ" panose="020B0604030504040204" pitchFamily="50" charset="-128"/>
            </a:endParaRPr>
          </a:p>
          <a:p>
            <a:pPr algn="ctr">
              <a:lnSpc>
                <a:spcPts val="2300"/>
              </a:lnSpc>
            </a:pPr>
            <a:r>
              <a:rPr lang="ja-JP" altLang="en-US" sz="1400">
                <a:latin typeface="メイリオ" panose="020B0604030504040204" pitchFamily="50" charset="-128"/>
                <a:ea typeface="メイリオ" panose="020B0604030504040204" pitchFamily="50" charset="-128"/>
              </a:rPr>
              <a:t>猫の特長と一致するかで猫かどうかを判定</a:t>
            </a:r>
          </a:p>
        </p:txBody>
      </p:sp>
      <p:sp>
        <p:nvSpPr>
          <p:cNvPr id="114" name="テキスト ボックス 113">
            <a:extLst>
              <a:ext uri="{FF2B5EF4-FFF2-40B4-BE49-F238E27FC236}">
                <a16:creationId xmlns:a16="http://schemas.microsoft.com/office/drawing/2014/main" id="{97D31755-47BB-4F5A-8A25-A47AD71CCED0}"/>
              </a:ext>
            </a:extLst>
          </p:cNvPr>
          <p:cNvSpPr txBox="1"/>
          <p:nvPr/>
        </p:nvSpPr>
        <p:spPr>
          <a:xfrm>
            <a:off x="5377257" y="5500206"/>
            <a:ext cx="1440000" cy="307777"/>
          </a:xfrm>
          <a:prstGeom prst="rect">
            <a:avLst/>
          </a:prstGeom>
          <a:noFill/>
        </p:spPr>
        <p:txBody>
          <a:bodyPr wrap="square" rtlCol="0">
            <a:spAutoFit/>
          </a:bodyPr>
          <a:lstStyle/>
          <a:p>
            <a:pPr algn="ctr"/>
            <a:r>
              <a:rPr kumimoji="1" lang="ja-JP" altLang="en-US"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長いひげ</a:t>
            </a:r>
          </a:p>
        </p:txBody>
      </p:sp>
      <p:sp>
        <p:nvSpPr>
          <p:cNvPr id="135" name="正方形/長方形 134">
            <a:extLst>
              <a:ext uri="{FF2B5EF4-FFF2-40B4-BE49-F238E27FC236}">
                <a16:creationId xmlns:a16="http://schemas.microsoft.com/office/drawing/2014/main" id="{F047CC83-B030-4C2E-A90B-070FC64EA9D5}"/>
              </a:ext>
            </a:extLst>
          </p:cNvPr>
          <p:cNvSpPr/>
          <p:nvPr/>
        </p:nvSpPr>
        <p:spPr>
          <a:xfrm>
            <a:off x="3296861" y="3138305"/>
            <a:ext cx="352323" cy="35428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6" name="正方形/長方形 135">
            <a:extLst>
              <a:ext uri="{FF2B5EF4-FFF2-40B4-BE49-F238E27FC236}">
                <a16:creationId xmlns:a16="http://schemas.microsoft.com/office/drawing/2014/main" id="{48CB75C3-82DD-421D-B2B0-676301257413}"/>
              </a:ext>
            </a:extLst>
          </p:cNvPr>
          <p:cNvSpPr/>
          <p:nvPr/>
        </p:nvSpPr>
        <p:spPr>
          <a:xfrm>
            <a:off x="2283715" y="4964834"/>
            <a:ext cx="352323" cy="35428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7" name="直線コネクタ 136">
            <a:extLst>
              <a:ext uri="{FF2B5EF4-FFF2-40B4-BE49-F238E27FC236}">
                <a16:creationId xmlns:a16="http://schemas.microsoft.com/office/drawing/2014/main" id="{2F3DF816-EEEB-47D5-A7C1-6D18C0135D69}"/>
              </a:ext>
            </a:extLst>
          </p:cNvPr>
          <p:cNvCxnSpPr>
            <a:cxnSpLocks/>
            <a:stCxn id="114" idx="1"/>
            <a:endCxn id="135" idx="2"/>
          </p:cNvCxnSpPr>
          <p:nvPr/>
        </p:nvCxnSpPr>
        <p:spPr>
          <a:xfrm flipH="1" flipV="1">
            <a:off x="3473023" y="3492591"/>
            <a:ext cx="1904234" cy="216150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F3917646-17A8-4238-A849-E7B3A3626B27}"/>
              </a:ext>
            </a:extLst>
          </p:cNvPr>
          <p:cNvCxnSpPr>
            <a:cxnSpLocks/>
            <a:stCxn id="114" idx="1"/>
            <a:endCxn id="136" idx="3"/>
          </p:cNvCxnSpPr>
          <p:nvPr/>
        </p:nvCxnSpPr>
        <p:spPr>
          <a:xfrm flipH="1" flipV="1">
            <a:off x="2636038" y="5141977"/>
            <a:ext cx="2741219" cy="51211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3" name="正方形/長方形 142">
            <a:extLst>
              <a:ext uri="{FF2B5EF4-FFF2-40B4-BE49-F238E27FC236}">
                <a16:creationId xmlns:a16="http://schemas.microsoft.com/office/drawing/2014/main" id="{0A77E9EE-BA8B-4278-A9DE-8AD2B67A5FDF}"/>
              </a:ext>
            </a:extLst>
          </p:cNvPr>
          <p:cNvSpPr/>
          <p:nvPr/>
        </p:nvSpPr>
        <p:spPr>
          <a:xfrm>
            <a:off x="9313370" y="4964555"/>
            <a:ext cx="352323" cy="35428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44" name="直線コネクタ 143">
            <a:extLst>
              <a:ext uri="{FF2B5EF4-FFF2-40B4-BE49-F238E27FC236}">
                <a16:creationId xmlns:a16="http://schemas.microsoft.com/office/drawing/2014/main" id="{FC5912C3-ECDE-4904-8200-8049F0F4CA52}"/>
              </a:ext>
            </a:extLst>
          </p:cNvPr>
          <p:cNvCxnSpPr>
            <a:cxnSpLocks/>
            <a:stCxn id="143" idx="1"/>
            <a:endCxn id="114" idx="3"/>
          </p:cNvCxnSpPr>
          <p:nvPr/>
        </p:nvCxnSpPr>
        <p:spPr>
          <a:xfrm flipH="1">
            <a:off x="6817257" y="5141698"/>
            <a:ext cx="2496113" cy="51239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8" name="円: 塗りつぶしなし 147">
            <a:extLst>
              <a:ext uri="{FF2B5EF4-FFF2-40B4-BE49-F238E27FC236}">
                <a16:creationId xmlns:a16="http://schemas.microsoft.com/office/drawing/2014/main" id="{B0CE7119-4BF3-41BA-8791-1E1B73904010}"/>
              </a:ext>
            </a:extLst>
          </p:cNvPr>
          <p:cNvSpPr/>
          <p:nvPr/>
        </p:nvSpPr>
        <p:spPr>
          <a:xfrm>
            <a:off x="7243608" y="5342611"/>
            <a:ext cx="415769" cy="422470"/>
          </a:xfrm>
          <a:prstGeom prst="donut">
            <a:avLst>
              <a:gd name="adj" fmla="val 20109"/>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プレースホルダー 1">
            <a:extLst>
              <a:ext uri="{FF2B5EF4-FFF2-40B4-BE49-F238E27FC236}">
                <a16:creationId xmlns:a16="http://schemas.microsoft.com/office/drawing/2014/main" id="{D03151AF-C4E3-49A1-A891-A9B6458700BA}"/>
              </a:ext>
            </a:extLst>
          </p:cNvPr>
          <p:cNvSpPr>
            <a:spLocks noGrp="1"/>
          </p:cNvSpPr>
          <p:nvPr>
            <p:ph type="body" sz="quarter" idx="11"/>
          </p:nvPr>
        </p:nvSpPr>
        <p:spPr/>
        <p:txBody>
          <a:bodyPr/>
          <a:lstStyle/>
          <a:p>
            <a:r>
              <a:rPr lang="ja-JP" altLang="en-US"/>
              <a:t>マシンラーニングとディープラーニングの違いを、画像認識でたとえると</a:t>
            </a:r>
            <a:r>
              <a:rPr lang="en-US" altLang="ja-JP"/>
              <a:t>…</a:t>
            </a:r>
          </a:p>
        </p:txBody>
      </p:sp>
      <p:sp>
        <p:nvSpPr>
          <p:cNvPr id="63" name="テキスト プレースホルダー 5">
            <a:extLst>
              <a:ext uri="{FF2B5EF4-FFF2-40B4-BE49-F238E27FC236}">
                <a16:creationId xmlns:a16="http://schemas.microsoft.com/office/drawing/2014/main" id="{3D033202-CB3E-466B-8DB0-6A69DC1AF8F4}"/>
              </a:ext>
            </a:extLst>
          </p:cNvPr>
          <p:cNvSpPr txBox="1">
            <a:spLocks/>
          </p:cNvSpPr>
          <p:nvPr/>
        </p:nvSpPr>
        <p:spPr>
          <a:xfrm>
            <a:off x="0" y="880461"/>
            <a:ext cx="12192000" cy="726096"/>
          </a:xfrm>
          <a:prstGeom prst="rect">
            <a:avLst/>
          </a:prstGeom>
        </p:spPr>
        <p:txBody>
          <a:bodyPr wrap="square"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マシンラーニングは人が </a:t>
            </a:r>
            <a:r>
              <a:rPr lang="en-US" altLang="ja-JP"/>
              <a:t>AI </a:t>
            </a:r>
            <a:r>
              <a:rPr lang="ja-JP" altLang="en-US"/>
              <a:t>に特徴点を教える必要がある</a:t>
            </a:r>
            <a:endParaRPr lang="en-US" altLang="ja-JP"/>
          </a:p>
          <a:p>
            <a:r>
              <a:rPr lang="ja-JP" altLang="en-US"/>
              <a:t>対して、ディープラーニングは </a:t>
            </a:r>
            <a:r>
              <a:rPr lang="en-US" altLang="ja-JP"/>
              <a:t>AI </a:t>
            </a:r>
            <a:r>
              <a:rPr lang="ja-JP" altLang="en-US"/>
              <a:t>が自ら分析して特徴点を学ぶ</a:t>
            </a:r>
            <a:endParaRPr lang="en-US" altLang="ja-JP"/>
          </a:p>
        </p:txBody>
      </p:sp>
      <p:sp>
        <p:nvSpPr>
          <p:cNvPr id="66" name="テキスト ボックス 65">
            <a:extLst>
              <a:ext uri="{FF2B5EF4-FFF2-40B4-BE49-F238E27FC236}">
                <a16:creationId xmlns:a16="http://schemas.microsoft.com/office/drawing/2014/main" id="{F6B72288-EB34-41DF-83BD-EC9A7342ABCB}"/>
              </a:ext>
            </a:extLst>
          </p:cNvPr>
          <p:cNvSpPr txBox="1"/>
          <p:nvPr/>
        </p:nvSpPr>
        <p:spPr>
          <a:xfrm>
            <a:off x="5381135" y="2113392"/>
            <a:ext cx="1440000" cy="307777"/>
          </a:xfrm>
          <a:prstGeom prst="rect">
            <a:avLst/>
          </a:prstGeom>
          <a:noFill/>
        </p:spPr>
        <p:txBody>
          <a:bodyPr wrap="square" rtlCol="0">
            <a:spAutoFit/>
          </a:bodyPr>
          <a:lstStyle/>
          <a:p>
            <a:pPr algn="ctr"/>
            <a:r>
              <a:rPr kumimoji="1" lang="en-US" altLang="ja-JP"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特徴点</a:t>
            </a:r>
            <a:r>
              <a:rPr kumimoji="1" lang="en-US" altLang="ja-JP"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5377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par>
                                <p:cTn id="50" presetID="10" presetClass="entr" presetSubtype="0" fill="hold"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66"/>
                                        </p:tgtEl>
                                        <p:attrNameLst>
                                          <p:attrName>style.visibility</p:attrName>
                                        </p:attrNameLst>
                                      </p:cBhvr>
                                      <p:to>
                                        <p:strVal val="visible"/>
                                      </p:to>
                                    </p:set>
                                    <p:animEffect transition="in" filter="fade">
                                      <p:cBhvr>
                                        <p:cTn id="55" dur="500"/>
                                        <p:tgtEl>
                                          <p:spTgt spid="206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500"/>
                                        <p:tgtEl>
                                          <p:spTgt spid="70"/>
                                        </p:tgtEl>
                                      </p:cBhvr>
                                    </p:animEffect>
                                  </p:childTnLst>
                                </p:cTn>
                              </p:par>
                              <p:par>
                                <p:cTn id="59" presetID="10"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500"/>
                                        <p:tgtEl>
                                          <p:spTgt spid="6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500"/>
                                        <p:tgtEl>
                                          <p:spTgt spid="6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67"/>
                                        </p:tgtEl>
                                        <p:attrNameLst>
                                          <p:attrName>style.visibility</p:attrName>
                                        </p:attrNameLst>
                                      </p:cBhvr>
                                      <p:to>
                                        <p:strVal val="visible"/>
                                      </p:to>
                                    </p:set>
                                    <p:animEffect transition="in" filter="fade">
                                      <p:cBhvr>
                                        <p:cTn id="70" dur="500"/>
                                        <p:tgtEl>
                                          <p:spTgt spid="206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4"/>
                                        </p:tgtEl>
                                        <p:attrNameLst>
                                          <p:attrName>style.visibility</p:attrName>
                                        </p:attrNameLst>
                                      </p:cBhvr>
                                      <p:to>
                                        <p:strVal val="visible"/>
                                      </p:to>
                                    </p:set>
                                    <p:animEffect transition="in" filter="fade">
                                      <p:cBhvr>
                                        <p:cTn id="73" dur="500"/>
                                        <p:tgtEl>
                                          <p:spTgt spid="114"/>
                                        </p:tgtEl>
                                      </p:cBhvr>
                                    </p:animEffect>
                                  </p:childTnLst>
                                </p:cTn>
                              </p:par>
                              <p:par>
                                <p:cTn id="74" presetID="10" presetClass="entr" presetSubtype="0" fill="hold" nodeType="withEffect">
                                  <p:stCondLst>
                                    <p:cond delay="0"/>
                                  </p:stCondLst>
                                  <p:childTnLst>
                                    <p:set>
                                      <p:cBhvr>
                                        <p:cTn id="75" dur="1" fill="hold">
                                          <p:stCondLst>
                                            <p:cond delay="0"/>
                                          </p:stCondLst>
                                        </p:cTn>
                                        <p:tgtEl>
                                          <p:spTgt spid="138"/>
                                        </p:tgtEl>
                                        <p:attrNameLst>
                                          <p:attrName>style.visibility</p:attrName>
                                        </p:attrNameLst>
                                      </p:cBhvr>
                                      <p:to>
                                        <p:strVal val="visible"/>
                                      </p:to>
                                    </p:set>
                                    <p:animEffect transition="in" filter="fade">
                                      <p:cBhvr>
                                        <p:cTn id="76" dur="500"/>
                                        <p:tgtEl>
                                          <p:spTgt spid="138"/>
                                        </p:tgtEl>
                                      </p:cBhvr>
                                    </p:animEffect>
                                  </p:childTnLst>
                                </p:cTn>
                              </p:par>
                              <p:par>
                                <p:cTn id="77" presetID="10" presetClass="entr" presetSubtype="0" fill="hold" nodeType="withEffect">
                                  <p:stCondLst>
                                    <p:cond delay="0"/>
                                  </p:stCondLst>
                                  <p:childTnLst>
                                    <p:set>
                                      <p:cBhvr>
                                        <p:cTn id="78" dur="1" fill="hold">
                                          <p:stCondLst>
                                            <p:cond delay="0"/>
                                          </p:stCondLst>
                                        </p:cTn>
                                        <p:tgtEl>
                                          <p:spTgt spid="137"/>
                                        </p:tgtEl>
                                        <p:attrNameLst>
                                          <p:attrName>style.visibility</p:attrName>
                                        </p:attrNameLst>
                                      </p:cBhvr>
                                      <p:to>
                                        <p:strVal val="visible"/>
                                      </p:to>
                                    </p:set>
                                    <p:animEffect transition="in" filter="fade">
                                      <p:cBhvr>
                                        <p:cTn id="79" dur="500"/>
                                        <p:tgtEl>
                                          <p:spTgt spid="13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5"/>
                                        </p:tgtEl>
                                        <p:attrNameLst>
                                          <p:attrName>style.visibility</p:attrName>
                                        </p:attrNameLst>
                                      </p:cBhvr>
                                      <p:to>
                                        <p:strVal val="visible"/>
                                      </p:to>
                                    </p:set>
                                    <p:animEffect transition="in" filter="fade">
                                      <p:cBhvr>
                                        <p:cTn id="82" dur="500"/>
                                        <p:tgtEl>
                                          <p:spTgt spid="13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36"/>
                                        </p:tgtEl>
                                        <p:attrNameLst>
                                          <p:attrName>style.visibility</p:attrName>
                                        </p:attrNameLst>
                                      </p:cBhvr>
                                      <p:to>
                                        <p:strVal val="visible"/>
                                      </p:to>
                                    </p:set>
                                    <p:animEffect transition="in" filter="fade">
                                      <p:cBhvr>
                                        <p:cTn id="85" dur="500"/>
                                        <p:tgtEl>
                                          <p:spTgt spid="136"/>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ppt_w</p:attrName>
                                        </p:attrNameLst>
                                      </p:cBhvr>
                                      <p:tavLst>
                                        <p:tav tm="0">
                                          <p:val>
                                            <p:fltVal val="0"/>
                                          </p:val>
                                        </p:tav>
                                        <p:tav tm="100000">
                                          <p:val>
                                            <p:strVal val="#ppt_w"/>
                                          </p:val>
                                        </p:tav>
                                      </p:tavLst>
                                    </p:anim>
                                    <p:anim calcmode="lin" valueType="num">
                                      <p:cBhvr>
                                        <p:cTn id="91" dur="500" fill="hold"/>
                                        <p:tgtEl>
                                          <p:spTgt spid="16"/>
                                        </p:tgtEl>
                                        <p:attrNameLst>
                                          <p:attrName>ppt_h</p:attrName>
                                        </p:attrNameLst>
                                      </p:cBhvr>
                                      <p:tavLst>
                                        <p:tav tm="0">
                                          <p:val>
                                            <p:fltVal val="0"/>
                                          </p:val>
                                        </p:tav>
                                        <p:tav tm="100000">
                                          <p:val>
                                            <p:strVal val="#ppt_h"/>
                                          </p:val>
                                        </p:tav>
                                      </p:tavLst>
                                    </p:anim>
                                    <p:animEffect transition="in" filter="fade">
                                      <p:cBhvr>
                                        <p:cTn id="92" dur="5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fade">
                                      <p:cBhvr>
                                        <p:cTn id="97" dur="500"/>
                                        <p:tgtEl>
                                          <p:spTgt spid="7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13"/>
                                        </p:tgtEl>
                                        <p:attrNameLst>
                                          <p:attrName>style.visibility</p:attrName>
                                        </p:attrNameLst>
                                      </p:cBhvr>
                                      <p:to>
                                        <p:strVal val="visible"/>
                                      </p:to>
                                    </p:set>
                                    <p:animEffect transition="in" filter="fade">
                                      <p:cBhvr>
                                        <p:cTn id="100" dur="500"/>
                                        <p:tgtEl>
                                          <p:spTgt spid="113"/>
                                        </p:tgtEl>
                                      </p:cBhvr>
                                    </p:animEffect>
                                  </p:childTnLst>
                                </p:cTn>
                              </p:par>
                              <p:par>
                                <p:cTn id="101" presetID="10" presetClass="entr" presetSubtype="0" fill="hold" nodeType="withEffect">
                                  <p:stCondLst>
                                    <p:cond delay="0"/>
                                  </p:stCondLst>
                                  <p:childTnLst>
                                    <p:set>
                                      <p:cBhvr>
                                        <p:cTn id="102" dur="1" fill="hold">
                                          <p:stCondLst>
                                            <p:cond delay="0"/>
                                          </p:stCondLst>
                                        </p:cTn>
                                        <p:tgtEl>
                                          <p:spTgt spid="101"/>
                                        </p:tgtEl>
                                        <p:attrNameLst>
                                          <p:attrName>style.visibility</p:attrName>
                                        </p:attrNameLst>
                                      </p:cBhvr>
                                      <p:to>
                                        <p:strVal val="visible"/>
                                      </p:to>
                                    </p:set>
                                    <p:animEffect transition="in" filter="fade">
                                      <p:cBhvr>
                                        <p:cTn id="103" dur="500"/>
                                        <p:tgtEl>
                                          <p:spTgt spid="101"/>
                                        </p:tgtEl>
                                      </p:cBhvr>
                                    </p:animEffect>
                                  </p:childTnLst>
                                </p:cTn>
                              </p:par>
                              <p:par>
                                <p:cTn id="104" presetID="10" presetClass="entr" presetSubtype="0" fill="hold" nodeType="withEffect">
                                  <p:stCondLst>
                                    <p:cond delay="0"/>
                                  </p:stCondLst>
                                  <p:childTnLst>
                                    <p:set>
                                      <p:cBhvr>
                                        <p:cTn id="105" dur="1" fill="hold">
                                          <p:stCondLst>
                                            <p:cond delay="0"/>
                                          </p:stCondLst>
                                        </p:cTn>
                                        <p:tgtEl>
                                          <p:spTgt spid="105"/>
                                        </p:tgtEl>
                                        <p:attrNameLst>
                                          <p:attrName>style.visibility</p:attrName>
                                        </p:attrNameLst>
                                      </p:cBhvr>
                                      <p:to>
                                        <p:strVal val="visible"/>
                                      </p:to>
                                    </p:set>
                                    <p:animEffect transition="in" filter="fade">
                                      <p:cBhvr>
                                        <p:cTn id="106" dur="500"/>
                                        <p:tgtEl>
                                          <p:spTgt spid="105"/>
                                        </p:tgtEl>
                                      </p:cBhvr>
                                    </p:animEffect>
                                  </p:childTnLst>
                                </p:cTn>
                              </p:par>
                              <p:par>
                                <p:cTn id="107" presetID="10" presetClass="entr" presetSubtype="0" fill="hold" nodeType="withEffect">
                                  <p:stCondLst>
                                    <p:cond delay="0"/>
                                  </p:stCondLst>
                                  <p:childTnLst>
                                    <p:set>
                                      <p:cBhvr>
                                        <p:cTn id="108" dur="1" fill="hold">
                                          <p:stCondLst>
                                            <p:cond delay="0"/>
                                          </p:stCondLst>
                                        </p:cTn>
                                        <p:tgtEl>
                                          <p:spTgt spid="92"/>
                                        </p:tgtEl>
                                        <p:attrNameLst>
                                          <p:attrName>style.visibility</p:attrName>
                                        </p:attrNameLst>
                                      </p:cBhvr>
                                      <p:to>
                                        <p:strVal val="visible"/>
                                      </p:to>
                                    </p:set>
                                    <p:animEffect transition="in" filter="fade">
                                      <p:cBhvr>
                                        <p:cTn id="109" dur="500"/>
                                        <p:tgtEl>
                                          <p:spTgt spid="92"/>
                                        </p:tgtEl>
                                      </p:cBhvr>
                                    </p:animEffect>
                                  </p:childTnLst>
                                </p:cTn>
                              </p:par>
                              <p:par>
                                <p:cTn id="110" presetID="10" presetClass="entr" presetSubtype="0" fill="hold" nodeType="withEffect">
                                  <p:stCondLst>
                                    <p:cond delay="0"/>
                                  </p:stCondLst>
                                  <p:childTnLst>
                                    <p:set>
                                      <p:cBhvr>
                                        <p:cTn id="111" dur="1" fill="hold">
                                          <p:stCondLst>
                                            <p:cond delay="0"/>
                                          </p:stCondLst>
                                        </p:cTn>
                                        <p:tgtEl>
                                          <p:spTgt spid="97"/>
                                        </p:tgtEl>
                                        <p:attrNameLst>
                                          <p:attrName>style.visibility</p:attrName>
                                        </p:attrNameLst>
                                      </p:cBhvr>
                                      <p:to>
                                        <p:strVal val="visible"/>
                                      </p:to>
                                    </p:set>
                                    <p:animEffect transition="in" filter="fade">
                                      <p:cBhvr>
                                        <p:cTn id="112" dur="500"/>
                                        <p:tgtEl>
                                          <p:spTgt spid="9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500"/>
                                        <p:tgtEl>
                                          <p:spTgt spid="7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76"/>
                                        </p:tgtEl>
                                        <p:attrNameLst>
                                          <p:attrName>style.visibility</p:attrName>
                                        </p:attrNameLst>
                                      </p:cBhvr>
                                      <p:to>
                                        <p:strVal val="visible"/>
                                      </p:to>
                                    </p:set>
                                    <p:animEffect transition="in" filter="fade">
                                      <p:cBhvr>
                                        <p:cTn id="118" dur="500"/>
                                        <p:tgtEl>
                                          <p:spTgt spid="7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74"/>
                                        </p:tgtEl>
                                        <p:attrNameLst>
                                          <p:attrName>style.visibility</p:attrName>
                                        </p:attrNameLst>
                                      </p:cBhvr>
                                      <p:to>
                                        <p:strVal val="visible"/>
                                      </p:to>
                                    </p:set>
                                    <p:animEffect transition="in" filter="fade">
                                      <p:cBhvr>
                                        <p:cTn id="121" dur="500"/>
                                        <p:tgtEl>
                                          <p:spTgt spid="7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75"/>
                                        </p:tgtEl>
                                        <p:attrNameLst>
                                          <p:attrName>style.visibility</p:attrName>
                                        </p:attrNameLst>
                                      </p:cBhvr>
                                      <p:to>
                                        <p:strVal val="visible"/>
                                      </p:to>
                                    </p:set>
                                    <p:animEffect transition="in" filter="fade">
                                      <p:cBhvr>
                                        <p:cTn id="124" dur="500"/>
                                        <p:tgtEl>
                                          <p:spTgt spid="7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04"/>
                                        </p:tgtEl>
                                        <p:attrNameLst>
                                          <p:attrName>style.visibility</p:attrName>
                                        </p:attrNameLst>
                                      </p:cBhvr>
                                      <p:to>
                                        <p:strVal val="visible"/>
                                      </p:to>
                                    </p:set>
                                    <p:animEffect transition="in" filter="fade">
                                      <p:cBhvr>
                                        <p:cTn id="127" dur="500"/>
                                        <p:tgtEl>
                                          <p:spTgt spid="104"/>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08"/>
                                        </p:tgtEl>
                                        <p:attrNameLst>
                                          <p:attrName>style.visibility</p:attrName>
                                        </p:attrNameLst>
                                      </p:cBhvr>
                                      <p:to>
                                        <p:strVal val="visible"/>
                                      </p:to>
                                    </p:set>
                                    <p:animEffect transition="in" filter="fade">
                                      <p:cBhvr>
                                        <p:cTn id="130" dur="500"/>
                                        <p:tgtEl>
                                          <p:spTgt spid="10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fade">
                                      <p:cBhvr>
                                        <p:cTn id="133" dur="500"/>
                                        <p:tgtEl>
                                          <p:spTgt spid="5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5"/>
                                        </p:tgtEl>
                                        <p:attrNameLst>
                                          <p:attrName>style.visibility</p:attrName>
                                        </p:attrNameLst>
                                      </p:cBhvr>
                                      <p:to>
                                        <p:strVal val="visible"/>
                                      </p:to>
                                    </p:set>
                                    <p:animEffect transition="in" filter="fade">
                                      <p:cBhvr>
                                        <p:cTn id="136" dur="500"/>
                                        <p:tgtEl>
                                          <p:spTgt spid="55"/>
                                        </p:tgtEl>
                                      </p:cBhvr>
                                    </p:animEffect>
                                  </p:childTnLst>
                                </p:cTn>
                              </p:par>
                              <p:par>
                                <p:cTn id="137" presetID="10" presetClass="entr" presetSubtype="0" fill="hold" nodeType="withEffect">
                                  <p:stCondLst>
                                    <p:cond delay="0"/>
                                  </p:stCondLst>
                                  <p:childTnLst>
                                    <p:set>
                                      <p:cBhvr>
                                        <p:cTn id="138" dur="1" fill="hold">
                                          <p:stCondLst>
                                            <p:cond delay="0"/>
                                          </p:stCondLst>
                                        </p:cTn>
                                        <p:tgtEl>
                                          <p:spTgt spid="144"/>
                                        </p:tgtEl>
                                        <p:attrNameLst>
                                          <p:attrName>style.visibility</p:attrName>
                                        </p:attrNameLst>
                                      </p:cBhvr>
                                      <p:to>
                                        <p:strVal val="visible"/>
                                      </p:to>
                                    </p:set>
                                    <p:animEffect transition="in" filter="fade">
                                      <p:cBhvr>
                                        <p:cTn id="139" dur="500"/>
                                        <p:tgtEl>
                                          <p:spTgt spid="144"/>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43"/>
                                        </p:tgtEl>
                                        <p:attrNameLst>
                                          <p:attrName>style.visibility</p:attrName>
                                        </p:attrNameLst>
                                      </p:cBhvr>
                                      <p:to>
                                        <p:strVal val="visible"/>
                                      </p:to>
                                    </p:set>
                                    <p:animEffect transition="in" filter="fade">
                                      <p:cBhvr>
                                        <p:cTn id="142" dur="500"/>
                                        <p:tgtEl>
                                          <p:spTgt spid="14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48"/>
                                        </p:tgtEl>
                                        <p:attrNameLst>
                                          <p:attrName>style.visibility</p:attrName>
                                        </p:attrNameLst>
                                      </p:cBhvr>
                                      <p:to>
                                        <p:strVal val="visible"/>
                                      </p:to>
                                    </p:set>
                                    <p:animEffect transition="in" filter="fade">
                                      <p:cBhvr>
                                        <p:cTn id="145" dur="500"/>
                                        <p:tgtEl>
                                          <p:spTgt spid="148"/>
                                        </p:tgtEl>
                                      </p:cBhvr>
                                    </p:animEffect>
                                  </p:childTnLst>
                                </p:cTn>
                              </p:par>
                            </p:childTnLst>
                          </p:cTn>
                        </p:par>
                      </p:childTnLst>
                    </p:cTn>
                  </p:par>
                  <p:par>
                    <p:cTn id="146" fill="hold">
                      <p:stCondLst>
                        <p:cond delay="indefinite"/>
                      </p:stCondLst>
                      <p:childTnLst>
                        <p:par>
                          <p:cTn id="147" fill="hold">
                            <p:stCondLst>
                              <p:cond delay="0"/>
                            </p:stCondLst>
                            <p:childTnLst>
                              <p:par>
                                <p:cTn id="148" presetID="21" presetClass="entr" presetSubtype="1" fill="hold" nodeType="clickEffect">
                                  <p:stCondLst>
                                    <p:cond delay="0"/>
                                  </p:stCondLst>
                                  <p:childTnLst>
                                    <p:set>
                                      <p:cBhvr>
                                        <p:cTn id="149" dur="1" fill="hold">
                                          <p:stCondLst>
                                            <p:cond delay="0"/>
                                          </p:stCondLst>
                                        </p:cTn>
                                        <p:tgtEl>
                                          <p:spTgt spid="65"/>
                                        </p:tgtEl>
                                        <p:attrNameLst>
                                          <p:attrName>style.visibility</p:attrName>
                                        </p:attrNameLst>
                                      </p:cBhvr>
                                      <p:to>
                                        <p:strVal val="visible"/>
                                      </p:to>
                                    </p:set>
                                    <p:animEffect transition="in" filter="wheel(1)">
                                      <p:cBhvr>
                                        <p:cTn id="150" dur="500"/>
                                        <p:tgtEl>
                                          <p:spTgt spid="6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66"/>
                                        </p:tgtEl>
                                        <p:attrNameLst>
                                          <p:attrName>style.visibility</p:attrName>
                                        </p:attrNameLst>
                                      </p:cBhvr>
                                      <p:to>
                                        <p:strVal val="visible"/>
                                      </p:to>
                                    </p:set>
                                    <p:animEffect transition="in" filter="fade">
                                      <p:cBhvr>
                                        <p:cTn id="15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1" grpId="0" animBg="1"/>
      <p:bldP spid="32" grpId="0" animBg="1"/>
      <p:bldP spid="33" grpId="0" animBg="1"/>
      <p:bldP spid="34" grpId="0" animBg="1"/>
      <p:bldP spid="36" grpId="0" animBg="1"/>
      <p:bldP spid="39" grpId="0" animBg="1"/>
      <p:bldP spid="40" grpId="0" animBg="1"/>
      <p:bldP spid="41" grpId="0" animBg="1"/>
      <p:bldP spid="2066" grpId="0"/>
      <p:bldP spid="68" grpId="0"/>
      <p:bldP spid="69" grpId="0"/>
      <p:bldP spid="70" grpId="0"/>
      <p:bldP spid="73" grpId="0" animBg="1"/>
      <p:bldP spid="74" grpId="0" animBg="1"/>
      <p:bldP spid="75" grpId="0" animBg="1"/>
      <p:bldP spid="76" grpId="0" animBg="1"/>
      <p:bldP spid="51" grpId="0" animBg="1"/>
      <p:bldP spid="55" grpId="0"/>
      <p:bldP spid="104" grpId="0" animBg="1"/>
      <p:bldP spid="108" grpId="0"/>
      <p:bldP spid="113" grpId="0"/>
      <p:bldP spid="114" grpId="0"/>
      <p:bldP spid="135" grpId="0" animBg="1"/>
      <p:bldP spid="136" grpId="0" animBg="1"/>
      <p:bldP spid="143" grpId="0" animBg="1"/>
      <p:bldP spid="148" grpId="0" animBg="1"/>
      <p:bldP spid="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ADCF146-343B-219A-5C96-824609415D90}"/>
              </a:ext>
            </a:extLst>
          </p:cNvPr>
          <p:cNvSpPr>
            <a:spLocks noGrp="1"/>
          </p:cNvSpPr>
          <p:nvPr>
            <p:ph type="body" sz="quarter" idx="15"/>
          </p:nvPr>
        </p:nvSpPr>
        <p:spPr>
          <a:xfrm>
            <a:off x="413588" y="269809"/>
            <a:ext cx="11074573" cy="291618"/>
          </a:xfrm>
        </p:spPr>
        <p:txBody>
          <a:bodyPr/>
          <a:lstStyle/>
          <a:p>
            <a:r>
              <a:rPr lang="en-US" altLang="ja-JP" b="1"/>
              <a:t>MOTEX Products</a:t>
            </a:r>
            <a:r>
              <a:rPr lang="ja-JP" altLang="en-US" b="1"/>
              <a:t>・</a:t>
            </a:r>
            <a:r>
              <a:rPr lang="en-US" altLang="ja-JP" b="1"/>
              <a:t>Service</a:t>
            </a:r>
            <a:endParaRPr lang="ja-JP" altLang="en-US" b="1"/>
          </a:p>
        </p:txBody>
      </p:sp>
      <p:sp>
        <p:nvSpPr>
          <p:cNvPr id="3" name="テキスト プレースホルダー 2">
            <a:extLst>
              <a:ext uri="{FF2B5EF4-FFF2-40B4-BE49-F238E27FC236}">
                <a16:creationId xmlns:a16="http://schemas.microsoft.com/office/drawing/2014/main" id="{34ACE779-DAEC-023C-2CBA-B42E2C6750CB}"/>
              </a:ext>
            </a:extLst>
          </p:cNvPr>
          <p:cNvSpPr>
            <a:spLocks noGrp="1"/>
          </p:cNvSpPr>
          <p:nvPr>
            <p:ph type="body" sz="quarter" idx="16"/>
          </p:nvPr>
        </p:nvSpPr>
        <p:spPr>
          <a:xfrm>
            <a:off x="366288" y="747224"/>
            <a:ext cx="11459424" cy="452432"/>
          </a:xfrm>
        </p:spPr>
        <p:txBody>
          <a:bodyPr/>
          <a:lstStyle/>
          <a:p>
            <a:pPr algn="ctr"/>
            <a:r>
              <a:rPr lang="en-US" altLang="ja-JP" sz="1800"/>
              <a:t>LANSCOPE </a:t>
            </a:r>
            <a:r>
              <a:rPr lang="ja-JP" altLang="en-US" sz="1800"/>
              <a:t>シリーズを通して、お客様の “</a:t>
            </a:r>
            <a:r>
              <a:rPr lang="en" altLang="ja-JP" sz="1800"/>
              <a:t>Secure Productivity”</a:t>
            </a:r>
            <a:r>
              <a:rPr lang="ja-JP" altLang="en" sz="1800"/>
              <a:t>（</a:t>
            </a:r>
            <a:r>
              <a:rPr lang="ja-JP" altLang="en-US" sz="1800"/>
              <a:t>安全と生産性向上の両立）を支援</a:t>
            </a:r>
            <a:endParaRPr lang="en-US" altLang="ja-JP" sz="1800"/>
          </a:p>
        </p:txBody>
      </p:sp>
      <p:sp>
        <p:nvSpPr>
          <p:cNvPr id="32" name="四角形: 角を丸くする 43">
            <a:extLst>
              <a:ext uri="{FF2B5EF4-FFF2-40B4-BE49-F238E27FC236}">
                <a16:creationId xmlns:a16="http://schemas.microsoft.com/office/drawing/2014/main" id="{A372E1DE-BA33-F871-F40A-DB7AA9477BF1}"/>
              </a:ext>
            </a:extLst>
          </p:cNvPr>
          <p:cNvSpPr/>
          <p:nvPr/>
        </p:nvSpPr>
        <p:spPr>
          <a:xfrm>
            <a:off x="419101" y="1280006"/>
            <a:ext cx="5524149" cy="2035092"/>
          </a:xfrm>
          <a:prstGeom prst="roundRect">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43">
            <a:extLst>
              <a:ext uri="{FF2B5EF4-FFF2-40B4-BE49-F238E27FC236}">
                <a16:creationId xmlns:a16="http://schemas.microsoft.com/office/drawing/2014/main" id="{637C54EE-5064-B956-C801-7465A67566B2}"/>
              </a:ext>
            </a:extLst>
          </p:cNvPr>
          <p:cNvSpPr/>
          <p:nvPr/>
        </p:nvSpPr>
        <p:spPr>
          <a:xfrm>
            <a:off x="571501" y="1786081"/>
            <a:ext cx="1894903" cy="143587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456901AB-E6F7-AF7B-B911-CAF9EBA383BF}"/>
              </a:ext>
            </a:extLst>
          </p:cNvPr>
          <p:cNvSpPr/>
          <p:nvPr/>
        </p:nvSpPr>
        <p:spPr>
          <a:xfrm>
            <a:off x="332519" y="1433448"/>
            <a:ext cx="2381633" cy="276999"/>
          </a:xfrm>
          <a:prstGeom prst="rect">
            <a:avLst/>
          </a:prstGeom>
        </p:spPr>
        <p:txBody>
          <a:bodyPr wrap="square">
            <a:spAutoFit/>
          </a:bodyPr>
          <a:lstStyle/>
          <a:p>
            <a:pPr algn="ctr"/>
            <a:r>
              <a:rPr lang="ja-JP" altLang="en-US" sz="1200" b="1">
                <a:solidFill>
                  <a:srgbClr val="E60012"/>
                </a:solidFill>
                <a:latin typeface="メイリオ" pitchFamily="50" charset="-128"/>
                <a:ea typeface="メイリオ" pitchFamily="50" charset="-128"/>
                <a:cs typeface="メイリオ" pitchFamily="50" charset="-128"/>
              </a:rPr>
              <a:t>統合エンドポイント管理</a:t>
            </a:r>
          </a:p>
        </p:txBody>
      </p:sp>
      <p:sp>
        <p:nvSpPr>
          <p:cNvPr id="35" name="正方形/長方形 34">
            <a:extLst>
              <a:ext uri="{FF2B5EF4-FFF2-40B4-BE49-F238E27FC236}">
                <a16:creationId xmlns:a16="http://schemas.microsoft.com/office/drawing/2014/main" id="{092BD652-A3B1-3339-38E7-7FE5C9749260}"/>
              </a:ext>
            </a:extLst>
          </p:cNvPr>
          <p:cNvSpPr/>
          <p:nvPr/>
        </p:nvSpPr>
        <p:spPr>
          <a:xfrm>
            <a:off x="2598157" y="1532942"/>
            <a:ext cx="3213339" cy="1594667"/>
          </a:xfrm>
          <a:prstGeom prst="rect">
            <a:avLst/>
          </a:prstGeom>
        </p:spPr>
        <p:txBody>
          <a:bodyPr wrap="square">
            <a:spAutoFit/>
          </a:bodyPr>
          <a:lstStyle/>
          <a:p>
            <a:pPr algn="just">
              <a:lnSpc>
                <a:spcPct val="150000"/>
              </a:lnSpc>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組織の</a:t>
            </a:r>
            <a:r>
              <a:rPr lang="en" altLang="ja-JP" sz="1100" dirty="0">
                <a:solidFill>
                  <a:schemeClr val="tx1">
                    <a:lumMod val="75000"/>
                    <a:lumOff val="25000"/>
                  </a:schemeClr>
                </a:solidFill>
                <a:latin typeface="メイリオ" panose="020B0604030504040204" pitchFamily="50" charset="-128"/>
                <a:ea typeface="メイリオ" panose="020B0604030504040204" pitchFamily="50" charset="-128"/>
              </a:rPr>
              <a:t>IT</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資産管理・内部不正対策・ウイルス対策をオールインワンでカバーします。発売当初からご提供している「オンプレミス版」に加え、スマホ管理が可能な「クラウド版」も提供しており、国内</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2</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万社を超えるお客様にご利用いただいています。</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6" name="四角形: 角を丸くする 43">
            <a:extLst>
              <a:ext uri="{FF2B5EF4-FFF2-40B4-BE49-F238E27FC236}">
                <a16:creationId xmlns:a16="http://schemas.microsoft.com/office/drawing/2014/main" id="{CC007F50-3DD9-01B1-D902-21D9E66D81D0}"/>
              </a:ext>
            </a:extLst>
          </p:cNvPr>
          <p:cNvSpPr/>
          <p:nvPr/>
        </p:nvSpPr>
        <p:spPr>
          <a:xfrm>
            <a:off x="6095650" y="1280006"/>
            <a:ext cx="5587298" cy="2035092"/>
          </a:xfrm>
          <a:prstGeom prst="roundRect">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43">
            <a:extLst>
              <a:ext uri="{FF2B5EF4-FFF2-40B4-BE49-F238E27FC236}">
                <a16:creationId xmlns:a16="http://schemas.microsoft.com/office/drawing/2014/main" id="{8B2541ED-2D33-1422-C65E-8D8138B4FFB2}"/>
              </a:ext>
            </a:extLst>
          </p:cNvPr>
          <p:cNvSpPr/>
          <p:nvPr/>
        </p:nvSpPr>
        <p:spPr>
          <a:xfrm>
            <a:off x="6248050" y="1786081"/>
            <a:ext cx="1894903" cy="143587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EC3E7149-9FAF-FA1F-7148-A56A520B4116}"/>
              </a:ext>
            </a:extLst>
          </p:cNvPr>
          <p:cNvSpPr/>
          <p:nvPr/>
        </p:nvSpPr>
        <p:spPr>
          <a:xfrm>
            <a:off x="6258487" y="1378532"/>
            <a:ext cx="1894903" cy="304699"/>
          </a:xfrm>
          <a:prstGeom prst="rect">
            <a:avLst/>
          </a:prstGeom>
        </p:spPr>
        <p:txBody>
          <a:bodyPr wrap="square">
            <a:spAutoFit/>
          </a:bodyPr>
          <a:lstStyle/>
          <a:p>
            <a:pPr algn="ctr">
              <a:lnSpc>
                <a:spcPct val="120000"/>
              </a:lnSpc>
            </a:pPr>
            <a:r>
              <a:rPr lang="en-US" altLang="ja-JP" sz="1200" b="1" dirty="0">
                <a:solidFill>
                  <a:srgbClr val="479471"/>
                </a:solidFill>
                <a:latin typeface="メイリオ" pitchFamily="50" charset="-128"/>
                <a:ea typeface="メイリオ" pitchFamily="50" charset="-128"/>
                <a:cs typeface="メイリオ" pitchFamily="50" charset="-128"/>
              </a:rPr>
              <a:t>AI </a:t>
            </a:r>
            <a:r>
              <a:rPr lang="ja-JP" altLang="en-US" sz="1200" b="1">
                <a:solidFill>
                  <a:srgbClr val="479471"/>
                </a:solidFill>
                <a:latin typeface="メイリオ" pitchFamily="50" charset="-128"/>
                <a:ea typeface="メイリオ" pitchFamily="50" charset="-128"/>
                <a:cs typeface="メイリオ" pitchFamily="50" charset="-128"/>
              </a:rPr>
              <a:t>アンチウイルス</a:t>
            </a:r>
          </a:p>
        </p:txBody>
      </p:sp>
      <p:sp>
        <p:nvSpPr>
          <p:cNvPr id="39" name="正方形/長方形 38">
            <a:extLst>
              <a:ext uri="{FF2B5EF4-FFF2-40B4-BE49-F238E27FC236}">
                <a16:creationId xmlns:a16="http://schemas.microsoft.com/office/drawing/2014/main" id="{0680A91C-C63A-D2DA-AD00-0E3DDC322CD2}"/>
              </a:ext>
            </a:extLst>
          </p:cNvPr>
          <p:cNvSpPr/>
          <p:nvPr/>
        </p:nvSpPr>
        <p:spPr>
          <a:xfrm>
            <a:off x="8316227" y="1532941"/>
            <a:ext cx="3171934" cy="1594667"/>
          </a:xfrm>
          <a:prstGeom prst="rect">
            <a:avLst/>
          </a:prstGeom>
        </p:spPr>
        <p:txBody>
          <a:bodyPr wrap="square">
            <a:spAutoFit/>
          </a:bodyPr>
          <a:lstStyle/>
          <a:p>
            <a:pPr algn="just">
              <a:lnSpc>
                <a:spcPct val="150000"/>
              </a:lnSpc>
            </a:pP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AI </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を活用したアンチウイルスで、既知のマルウェアはもちろん、未知・亜種のマルウェアからもデバイスを防御します。高性能な</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 AI </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アンチウイルス「</a:t>
            </a:r>
            <a:r>
              <a:rPr lang="en-US" altLang="ja-JP" sz="1100" dirty="0" err="1">
                <a:solidFill>
                  <a:schemeClr val="tx1">
                    <a:lumMod val="75000"/>
                    <a:lumOff val="25000"/>
                  </a:schemeClr>
                </a:solidFill>
                <a:latin typeface="メイリオ" panose="020B0604030504040204" pitchFamily="50" charset="-128"/>
                <a:ea typeface="メイリオ" panose="020B0604030504040204" pitchFamily="50" charset="-128"/>
              </a:rPr>
              <a:t>CylancePROTECT</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」や「</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Deep Instinct</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」を、</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MOTEX </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の安心サポートと共に提供するマネージドサービスです。</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0" name="四角形: 角を丸くする 43">
            <a:extLst>
              <a:ext uri="{FF2B5EF4-FFF2-40B4-BE49-F238E27FC236}">
                <a16:creationId xmlns:a16="http://schemas.microsoft.com/office/drawing/2014/main" id="{59D5A2E7-6CFB-98D9-82A6-3A365B68D7B2}"/>
              </a:ext>
            </a:extLst>
          </p:cNvPr>
          <p:cNvSpPr/>
          <p:nvPr/>
        </p:nvSpPr>
        <p:spPr>
          <a:xfrm>
            <a:off x="419102" y="3439002"/>
            <a:ext cx="3653016" cy="3096023"/>
          </a:xfrm>
          <a:prstGeom prst="roundRect">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3">
            <a:extLst>
              <a:ext uri="{FF2B5EF4-FFF2-40B4-BE49-F238E27FC236}">
                <a16:creationId xmlns:a16="http://schemas.microsoft.com/office/drawing/2014/main" id="{7343364D-5206-AD86-2610-23CC597009E4}"/>
              </a:ext>
            </a:extLst>
          </p:cNvPr>
          <p:cNvSpPr/>
          <p:nvPr/>
        </p:nvSpPr>
        <p:spPr>
          <a:xfrm>
            <a:off x="571501" y="3918323"/>
            <a:ext cx="1894902" cy="148951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E0FB0EDA-A6E8-6F74-B18E-0DAABAB5028F}"/>
              </a:ext>
            </a:extLst>
          </p:cNvPr>
          <p:cNvSpPr/>
          <p:nvPr/>
        </p:nvSpPr>
        <p:spPr>
          <a:xfrm>
            <a:off x="571499" y="3589481"/>
            <a:ext cx="2040805" cy="276999"/>
          </a:xfrm>
          <a:prstGeom prst="rect">
            <a:avLst/>
          </a:prstGeom>
        </p:spPr>
        <p:txBody>
          <a:bodyPr wrap="square">
            <a:spAutoFit/>
          </a:bodyPr>
          <a:lstStyle/>
          <a:p>
            <a:pPr algn="ctr"/>
            <a:r>
              <a:rPr lang="ja-JP" altLang="en-US" sz="1200" b="1">
                <a:solidFill>
                  <a:srgbClr val="3790C6"/>
                </a:solidFill>
                <a:latin typeface="メイリオ" pitchFamily="50" charset="-128"/>
                <a:ea typeface="メイリオ" pitchFamily="50" charset="-128"/>
                <a:cs typeface="メイリオ" pitchFamily="50" charset="-128"/>
              </a:rPr>
              <a:t>クラウドセキュリティ監査</a:t>
            </a:r>
          </a:p>
        </p:txBody>
      </p:sp>
      <p:sp>
        <p:nvSpPr>
          <p:cNvPr id="43" name="正方形/長方形 42">
            <a:extLst>
              <a:ext uri="{FF2B5EF4-FFF2-40B4-BE49-F238E27FC236}">
                <a16:creationId xmlns:a16="http://schemas.microsoft.com/office/drawing/2014/main" id="{77806F78-2841-3CBE-B7B6-CB4BCF333EEF}"/>
              </a:ext>
            </a:extLst>
          </p:cNvPr>
          <p:cNvSpPr/>
          <p:nvPr/>
        </p:nvSpPr>
        <p:spPr>
          <a:xfrm>
            <a:off x="2531235" y="3848045"/>
            <a:ext cx="1437484" cy="1594667"/>
          </a:xfrm>
          <a:prstGeom prst="rect">
            <a:avLst/>
          </a:prstGeom>
        </p:spPr>
        <p:txBody>
          <a:bodyPr wrap="square">
            <a:spAutoFit/>
          </a:bodyPr>
          <a:lstStyle/>
          <a:p>
            <a:pPr algn="just">
              <a:lnSpc>
                <a:spcPct val="150000"/>
              </a:lnSpc>
            </a:pPr>
            <a:r>
              <a:rPr lang="en" altLang="ja-JP" sz="1100" dirty="0">
                <a:solidFill>
                  <a:schemeClr val="tx1">
                    <a:lumMod val="75000"/>
                    <a:lumOff val="25000"/>
                  </a:schemeClr>
                </a:solidFill>
                <a:latin typeface="メイリオ" panose="020B0604030504040204" pitchFamily="50" charset="-128"/>
                <a:ea typeface="メイリオ" panose="020B0604030504040204" pitchFamily="50" charset="-128"/>
              </a:rPr>
              <a:t>Microsoft 365 </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の監査ログを収集し、利用状況の見える化や、情報漏洩などのインシデントにつながる操作の</a:t>
            </a:r>
          </a:p>
        </p:txBody>
      </p:sp>
      <p:sp>
        <p:nvSpPr>
          <p:cNvPr id="44" name="テキスト ボックス 43">
            <a:extLst>
              <a:ext uri="{FF2B5EF4-FFF2-40B4-BE49-F238E27FC236}">
                <a16:creationId xmlns:a16="http://schemas.microsoft.com/office/drawing/2014/main" id="{6538E27D-5646-F519-62F3-01AA943D3DFB}"/>
              </a:ext>
            </a:extLst>
          </p:cNvPr>
          <p:cNvSpPr txBox="1"/>
          <p:nvPr/>
        </p:nvSpPr>
        <p:spPr>
          <a:xfrm>
            <a:off x="549054" y="5387187"/>
            <a:ext cx="3464498" cy="1086836"/>
          </a:xfrm>
          <a:prstGeom prst="rect">
            <a:avLst/>
          </a:prstGeom>
        </p:spPr>
        <p:txBody>
          <a:bodyPr wrap="square">
            <a:spAutoFit/>
          </a:bodyPr>
          <a:lstStyle>
            <a:defPPr>
              <a:defRPr lang="en-US"/>
            </a:defPPr>
            <a:lvl1pPr algn="just">
              <a:lnSpc>
                <a:spcPct val="150000"/>
              </a:lnSpc>
              <a:defRPr sz="1200">
                <a:solidFill>
                  <a:schemeClr val="tx1">
                    <a:lumMod val="75000"/>
                    <a:lumOff val="25000"/>
                  </a:schemeClr>
                </a:solidFill>
                <a:latin typeface="メイリオ" panose="020B0604030504040204" pitchFamily="50" charset="-128"/>
                <a:ea typeface="メイリオ" panose="020B0604030504040204" pitchFamily="50" charset="-128"/>
              </a:defRPr>
            </a:lvl1pPr>
          </a:lstStyle>
          <a:p>
            <a:r>
              <a:rPr lang="ja-JP" altLang="en-US" sz="1100"/>
              <a:t>把握を可能とします。また、レビュープラットフォーム「</a:t>
            </a:r>
            <a:r>
              <a:rPr lang="en" altLang="ja-JP" sz="1100" dirty="0" err="1"/>
              <a:t>ITreview</a:t>
            </a:r>
            <a:r>
              <a:rPr lang="ja-JP" altLang="en" sz="1100"/>
              <a:t>」</a:t>
            </a:r>
            <a:r>
              <a:rPr lang="ja-JP" altLang="en-US" sz="1100"/>
              <a:t>では、サービスデスク・インシデント管理の部門で</a:t>
            </a:r>
            <a:r>
              <a:rPr lang="en" altLang="ja-JP" sz="1100" dirty="0"/>
              <a:t>Leader</a:t>
            </a:r>
            <a:r>
              <a:rPr lang="ja-JP" altLang="en-US" sz="1100"/>
              <a:t>を獲得するなど、お客様からも高い評価をいただいています。</a:t>
            </a:r>
          </a:p>
        </p:txBody>
      </p:sp>
      <p:sp>
        <p:nvSpPr>
          <p:cNvPr id="45" name="四角形: 角を丸くする 43">
            <a:extLst>
              <a:ext uri="{FF2B5EF4-FFF2-40B4-BE49-F238E27FC236}">
                <a16:creationId xmlns:a16="http://schemas.microsoft.com/office/drawing/2014/main" id="{F06A7490-13ED-5E3D-5F8E-75375F77FF7E}"/>
              </a:ext>
            </a:extLst>
          </p:cNvPr>
          <p:cNvSpPr/>
          <p:nvPr/>
        </p:nvSpPr>
        <p:spPr>
          <a:xfrm>
            <a:off x="4224517" y="3439002"/>
            <a:ext cx="3653016" cy="3096023"/>
          </a:xfrm>
          <a:prstGeom prst="roundRect">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3">
            <a:extLst>
              <a:ext uri="{FF2B5EF4-FFF2-40B4-BE49-F238E27FC236}">
                <a16:creationId xmlns:a16="http://schemas.microsoft.com/office/drawing/2014/main" id="{BC07ABF3-23DF-3E5D-3F1D-5C3B9396AE41}"/>
              </a:ext>
            </a:extLst>
          </p:cNvPr>
          <p:cNvSpPr/>
          <p:nvPr/>
        </p:nvSpPr>
        <p:spPr>
          <a:xfrm>
            <a:off x="4376916" y="3953201"/>
            <a:ext cx="1894902" cy="148951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FAC7088-AEEA-5076-D66B-9C4B95324FEC}"/>
              </a:ext>
            </a:extLst>
          </p:cNvPr>
          <p:cNvSpPr/>
          <p:nvPr/>
        </p:nvSpPr>
        <p:spPr>
          <a:xfrm>
            <a:off x="4322958" y="3589481"/>
            <a:ext cx="2687092" cy="276999"/>
          </a:xfrm>
          <a:prstGeom prst="rect">
            <a:avLst/>
          </a:prstGeom>
        </p:spPr>
        <p:txBody>
          <a:bodyPr wrap="square">
            <a:spAutoFit/>
          </a:bodyPr>
          <a:lstStyle/>
          <a:p>
            <a:r>
              <a:rPr lang="ja-JP" altLang="en-US" sz="1200" b="1">
                <a:solidFill>
                  <a:schemeClr val="accent4">
                    <a:lumMod val="50000"/>
                  </a:schemeClr>
                </a:solidFill>
                <a:latin typeface="メイリオ" pitchFamily="50" charset="-128"/>
                <a:ea typeface="メイリオ" pitchFamily="50" charset="-128"/>
                <a:cs typeface="メイリオ" pitchFamily="50" charset="-128"/>
              </a:rPr>
              <a:t>リモートサポート・ヘルプデスク</a:t>
            </a:r>
          </a:p>
        </p:txBody>
      </p:sp>
      <p:sp>
        <p:nvSpPr>
          <p:cNvPr id="48" name="正方形/長方形 47">
            <a:extLst>
              <a:ext uri="{FF2B5EF4-FFF2-40B4-BE49-F238E27FC236}">
                <a16:creationId xmlns:a16="http://schemas.microsoft.com/office/drawing/2014/main" id="{BC30F192-7F7E-CFDC-D0F0-BCBA8836082E}"/>
              </a:ext>
            </a:extLst>
          </p:cNvPr>
          <p:cNvSpPr/>
          <p:nvPr/>
        </p:nvSpPr>
        <p:spPr>
          <a:xfrm>
            <a:off x="6336650" y="3848045"/>
            <a:ext cx="1478436" cy="1594667"/>
          </a:xfrm>
          <a:prstGeom prst="rect">
            <a:avLst/>
          </a:prstGeom>
        </p:spPr>
        <p:txBody>
          <a:bodyPr wrap="square">
            <a:spAutoFit/>
          </a:bodyPr>
          <a:lstStyle/>
          <a:p>
            <a:pPr algn="just">
              <a:lnSpc>
                <a:spcPct val="150000"/>
              </a:lnSpc>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遠隔地にあるサーバーや</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 altLang="ja-JP" sz="1100" dirty="0">
                <a:solidFill>
                  <a:schemeClr val="tx1">
                    <a:lumMod val="75000"/>
                    <a:lumOff val="25000"/>
                  </a:schemeClr>
                </a:solidFill>
                <a:latin typeface="メイリオ" panose="020B0604030504040204" pitchFamily="50" charset="-128"/>
                <a:ea typeface="メイリオ" panose="020B0604030504040204" pitchFamily="50" charset="-128"/>
              </a:rPr>
              <a:t>PC</a:t>
            </a:r>
            <a:r>
              <a:rPr lang="ja-JP" altLang="en" sz="110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スマホへの「リモート操作」や「画面共有」を可能とする組織向けのリモートコント</a:t>
            </a:r>
          </a:p>
        </p:txBody>
      </p:sp>
      <p:sp>
        <p:nvSpPr>
          <p:cNvPr id="49" name="テキスト ボックス 48">
            <a:extLst>
              <a:ext uri="{FF2B5EF4-FFF2-40B4-BE49-F238E27FC236}">
                <a16:creationId xmlns:a16="http://schemas.microsoft.com/office/drawing/2014/main" id="{1E2E2E2E-C7AC-5BF6-38C3-492CC1751AFC}"/>
              </a:ext>
            </a:extLst>
          </p:cNvPr>
          <p:cNvSpPr txBox="1"/>
          <p:nvPr/>
        </p:nvSpPr>
        <p:spPr>
          <a:xfrm>
            <a:off x="4333117" y="5449220"/>
            <a:ext cx="3464498" cy="579005"/>
          </a:xfrm>
          <a:prstGeom prst="rect">
            <a:avLst/>
          </a:prstGeom>
        </p:spPr>
        <p:txBody>
          <a:bodyPr wrap="square">
            <a:spAutoFit/>
          </a:bodyPr>
          <a:lstStyle>
            <a:defPPr>
              <a:defRPr lang="en-US"/>
            </a:defPPr>
            <a:lvl1pPr algn="just">
              <a:lnSpc>
                <a:spcPct val="150000"/>
              </a:lnSpc>
              <a:defRPr sz="1200">
                <a:solidFill>
                  <a:schemeClr val="tx1">
                    <a:lumMod val="75000"/>
                    <a:lumOff val="25000"/>
                  </a:schemeClr>
                </a:solidFill>
                <a:latin typeface="メイリオ" panose="020B0604030504040204" pitchFamily="50" charset="-128"/>
                <a:ea typeface="メイリオ" panose="020B0604030504040204" pitchFamily="50" charset="-128"/>
              </a:defRPr>
            </a:lvl1pPr>
          </a:lstStyle>
          <a:p>
            <a:r>
              <a:rPr lang="ja-JP" altLang="en-US" sz="1100"/>
              <a:t>ロールツールです。</a:t>
            </a:r>
            <a:r>
              <a:rPr lang="en-US" altLang="ja-JP" sz="1100" dirty="0"/>
              <a:t>Windows</a:t>
            </a:r>
            <a:r>
              <a:rPr lang="ja-JP" altLang="en-US" sz="1100"/>
              <a:t>・</a:t>
            </a:r>
            <a:r>
              <a:rPr lang="en-US" altLang="ja-JP" sz="1100" dirty="0"/>
              <a:t>macOS</a:t>
            </a:r>
            <a:r>
              <a:rPr lang="ja-JP" altLang="en-US" sz="1100"/>
              <a:t>・</a:t>
            </a:r>
            <a:r>
              <a:rPr lang="en-US" altLang="ja-JP" sz="1100" dirty="0"/>
              <a:t>iOS</a:t>
            </a:r>
            <a:r>
              <a:rPr lang="ja-JP" altLang="en-US" sz="1100"/>
              <a:t>・</a:t>
            </a:r>
            <a:r>
              <a:rPr lang="en-US" altLang="ja-JP" sz="1100" dirty="0"/>
              <a:t>Android </a:t>
            </a:r>
            <a:r>
              <a:rPr lang="ja-JP" altLang="en-US" sz="1100"/>
              <a:t>に対応しています。</a:t>
            </a:r>
          </a:p>
        </p:txBody>
      </p:sp>
      <p:sp>
        <p:nvSpPr>
          <p:cNvPr id="50" name="四角形: 角を丸くする 43">
            <a:extLst>
              <a:ext uri="{FF2B5EF4-FFF2-40B4-BE49-F238E27FC236}">
                <a16:creationId xmlns:a16="http://schemas.microsoft.com/office/drawing/2014/main" id="{8B76B6C3-0E3E-E767-5BB1-5AEB40E2046B}"/>
              </a:ext>
            </a:extLst>
          </p:cNvPr>
          <p:cNvSpPr/>
          <p:nvPr/>
        </p:nvSpPr>
        <p:spPr>
          <a:xfrm>
            <a:off x="8029932" y="3426633"/>
            <a:ext cx="3653016" cy="3096023"/>
          </a:xfrm>
          <a:prstGeom prst="roundRect">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43">
            <a:extLst>
              <a:ext uri="{FF2B5EF4-FFF2-40B4-BE49-F238E27FC236}">
                <a16:creationId xmlns:a16="http://schemas.microsoft.com/office/drawing/2014/main" id="{DF8C5ED4-365F-F840-A59D-2A53AFB2815C}"/>
              </a:ext>
            </a:extLst>
          </p:cNvPr>
          <p:cNvSpPr/>
          <p:nvPr/>
        </p:nvSpPr>
        <p:spPr>
          <a:xfrm>
            <a:off x="8184716" y="3947223"/>
            <a:ext cx="1894902" cy="148951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6E4A1F66-E764-549B-71B9-8A4BC8C71AE9}"/>
              </a:ext>
            </a:extLst>
          </p:cNvPr>
          <p:cNvSpPr/>
          <p:nvPr/>
        </p:nvSpPr>
        <p:spPr>
          <a:xfrm>
            <a:off x="8128374" y="3577112"/>
            <a:ext cx="3359788" cy="276999"/>
          </a:xfrm>
          <a:prstGeom prst="rect">
            <a:avLst/>
          </a:prstGeom>
        </p:spPr>
        <p:txBody>
          <a:bodyPr wrap="square">
            <a:spAutoFit/>
          </a:bodyPr>
          <a:lstStyle/>
          <a:p>
            <a:r>
              <a:rPr lang="ja-JP" altLang="en-US" sz="1200" b="1">
                <a:solidFill>
                  <a:schemeClr val="accent5">
                    <a:lumMod val="50000"/>
                  </a:schemeClr>
                </a:solidFill>
                <a:latin typeface="メイリオ" pitchFamily="50" charset="-128"/>
                <a:ea typeface="メイリオ" pitchFamily="50" charset="-128"/>
              </a:rPr>
              <a:t>セキュリティ診断・ソリューション</a:t>
            </a:r>
          </a:p>
        </p:txBody>
      </p:sp>
      <p:sp>
        <p:nvSpPr>
          <p:cNvPr id="53" name="正方形/長方形 52">
            <a:extLst>
              <a:ext uri="{FF2B5EF4-FFF2-40B4-BE49-F238E27FC236}">
                <a16:creationId xmlns:a16="http://schemas.microsoft.com/office/drawing/2014/main" id="{84BA7CD3-DB5A-4AD7-8072-0D6638B01603}"/>
              </a:ext>
            </a:extLst>
          </p:cNvPr>
          <p:cNvSpPr/>
          <p:nvPr/>
        </p:nvSpPr>
        <p:spPr>
          <a:xfrm>
            <a:off x="10142065" y="3835676"/>
            <a:ext cx="1478436" cy="1594667"/>
          </a:xfrm>
          <a:prstGeom prst="rect">
            <a:avLst/>
          </a:prstGeom>
        </p:spPr>
        <p:txBody>
          <a:bodyPr wrap="square">
            <a:spAutoFit/>
          </a:bodyPr>
          <a:lstStyle/>
          <a:p>
            <a:pPr algn="just">
              <a:lnSpc>
                <a:spcPct val="150000"/>
              </a:lnSpc>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サイバーセキュリティのさまざまな領域に対し、セキュリティプロフェッショナルの知見を活かした「セキュリティ診</a:t>
            </a:r>
          </a:p>
        </p:txBody>
      </p:sp>
      <p:sp>
        <p:nvSpPr>
          <p:cNvPr id="54" name="テキスト ボックス 53">
            <a:extLst>
              <a:ext uri="{FF2B5EF4-FFF2-40B4-BE49-F238E27FC236}">
                <a16:creationId xmlns:a16="http://schemas.microsoft.com/office/drawing/2014/main" id="{ADF8536C-B50F-A8DD-3C3A-0F5FEB0749EE}"/>
              </a:ext>
            </a:extLst>
          </p:cNvPr>
          <p:cNvSpPr txBox="1"/>
          <p:nvPr/>
        </p:nvSpPr>
        <p:spPr>
          <a:xfrm>
            <a:off x="8142081" y="5473431"/>
            <a:ext cx="3464498" cy="832920"/>
          </a:xfrm>
          <a:prstGeom prst="rect">
            <a:avLst/>
          </a:prstGeom>
        </p:spPr>
        <p:txBody>
          <a:bodyPr wrap="square">
            <a:spAutoFit/>
          </a:bodyPr>
          <a:lstStyle>
            <a:defPPr>
              <a:defRPr lang="en-US"/>
            </a:defPPr>
            <a:lvl1pPr algn="just">
              <a:lnSpc>
                <a:spcPct val="150000"/>
              </a:lnSpc>
              <a:defRPr sz="1200">
                <a:solidFill>
                  <a:schemeClr val="tx1">
                    <a:lumMod val="75000"/>
                    <a:lumOff val="25000"/>
                  </a:schemeClr>
                </a:solidFill>
                <a:latin typeface="メイリオ" panose="020B0604030504040204" pitchFamily="50" charset="-128"/>
                <a:ea typeface="メイリオ" panose="020B0604030504040204" pitchFamily="50" charset="-128"/>
              </a:defRPr>
            </a:lvl1pPr>
          </a:lstStyle>
          <a:p>
            <a:r>
              <a:rPr lang="ja-JP" altLang="en-US" sz="1100"/>
              <a:t>断」と「セキュリティ製品・ソリューション」で、巧妙化するサイバー攻撃などのリスクから組織を守ります。</a:t>
            </a:r>
          </a:p>
        </p:txBody>
      </p:sp>
      <p:pic>
        <p:nvPicPr>
          <p:cNvPr id="55" name="図 54">
            <a:extLst>
              <a:ext uri="{FF2B5EF4-FFF2-40B4-BE49-F238E27FC236}">
                <a16:creationId xmlns:a16="http://schemas.microsoft.com/office/drawing/2014/main" id="{29ACBDE7-40B2-8C2C-10ED-5ECD1E137865}"/>
              </a:ext>
            </a:extLst>
          </p:cNvPr>
          <p:cNvPicPr>
            <a:picLocks noChangeAspect="1"/>
          </p:cNvPicPr>
          <p:nvPr/>
        </p:nvPicPr>
        <p:blipFill>
          <a:blip r:embed="rId2"/>
          <a:stretch>
            <a:fillRect/>
          </a:stretch>
        </p:blipFill>
        <p:spPr>
          <a:xfrm>
            <a:off x="770082" y="2153938"/>
            <a:ext cx="1497739" cy="717752"/>
          </a:xfrm>
          <a:prstGeom prst="rect">
            <a:avLst/>
          </a:prstGeom>
        </p:spPr>
      </p:pic>
      <p:pic>
        <p:nvPicPr>
          <p:cNvPr id="56" name="図 55">
            <a:extLst>
              <a:ext uri="{FF2B5EF4-FFF2-40B4-BE49-F238E27FC236}">
                <a16:creationId xmlns:a16="http://schemas.microsoft.com/office/drawing/2014/main" id="{C5A8FEA7-BAF1-6E06-B81C-AE2906AEF808}"/>
              </a:ext>
            </a:extLst>
          </p:cNvPr>
          <p:cNvPicPr>
            <a:picLocks noChangeAspect="1"/>
          </p:cNvPicPr>
          <p:nvPr/>
        </p:nvPicPr>
        <p:blipFill>
          <a:blip r:embed="rId3"/>
          <a:stretch>
            <a:fillRect/>
          </a:stretch>
        </p:blipFill>
        <p:spPr>
          <a:xfrm>
            <a:off x="8628805" y="4248712"/>
            <a:ext cx="1079302" cy="926725"/>
          </a:xfrm>
          <a:prstGeom prst="rect">
            <a:avLst/>
          </a:prstGeom>
        </p:spPr>
      </p:pic>
      <p:pic>
        <p:nvPicPr>
          <p:cNvPr id="57" name="図 56">
            <a:extLst>
              <a:ext uri="{FF2B5EF4-FFF2-40B4-BE49-F238E27FC236}">
                <a16:creationId xmlns:a16="http://schemas.microsoft.com/office/drawing/2014/main" id="{3C74DF77-ADF7-F78C-C7F0-D6EB424F5F1C}"/>
              </a:ext>
            </a:extLst>
          </p:cNvPr>
          <p:cNvPicPr>
            <a:picLocks noChangeAspect="1"/>
          </p:cNvPicPr>
          <p:nvPr/>
        </p:nvPicPr>
        <p:blipFill>
          <a:blip r:embed="rId4"/>
          <a:stretch>
            <a:fillRect/>
          </a:stretch>
        </p:blipFill>
        <p:spPr>
          <a:xfrm>
            <a:off x="6457264" y="2072255"/>
            <a:ext cx="1497739" cy="838197"/>
          </a:xfrm>
          <a:prstGeom prst="rect">
            <a:avLst/>
          </a:prstGeom>
        </p:spPr>
      </p:pic>
      <p:pic>
        <p:nvPicPr>
          <p:cNvPr id="58" name="図 57">
            <a:extLst>
              <a:ext uri="{FF2B5EF4-FFF2-40B4-BE49-F238E27FC236}">
                <a16:creationId xmlns:a16="http://schemas.microsoft.com/office/drawing/2014/main" id="{D02A8391-834B-FE5B-99FB-822FEB117A4A}"/>
              </a:ext>
            </a:extLst>
          </p:cNvPr>
          <p:cNvPicPr>
            <a:picLocks noChangeAspect="1"/>
          </p:cNvPicPr>
          <p:nvPr/>
        </p:nvPicPr>
        <p:blipFill>
          <a:blip r:embed="rId5"/>
          <a:stretch>
            <a:fillRect/>
          </a:stretch>
        </p:blipFill>
        <p:spPr>
          <a:xfrm>
            <a:off x="4590066" y="4215324"/>
            <a:ext cx="1488355" cy="926725"/>
          </a:xfrm>
          <a:prstGeom prst="rect">
            <a:avLst/>
          </a:prstGeom>
        </p:spPr>
      </p:pic>
      <p:pic>
        <p:nvPicPr>
          <p:cNvPr id="59" name="図 58">
            <a:extLst>
              <a:ext uri="{FF2B5EF4-FFF2-40B4-BE49-F238E27FC236}">
                <a16:creationId xmlns:a16="http://schemas.microsoft.com/office/drawing/2014/main" id="{AA38C62E-4386-A189-D6DD-DF046119A440}"/>
              </a:ext>
            </a:extLst>
          </p:cNvPr>
          <p:cNvPicPr>
            <a:picLocks noChangeAspect="1"/>
          </p:cNvPicPr>
          <p:nvPr/>
        </p:nvPicPr>
        <p:blipFill>
          <a:blip r:embed="rId6"/>
          <a:stretch>
            <a:fillRect/>
          </a:stretch>
        </p:blipFill>
        <p:spPr>
          <a:xfrm>
            <a:off x="829863" y="4207045"/>
            <a:ext cx="1361564" cy="926725"/>
          </a:xfrm>
          <a:prstGeom prst="rect">
            <a:avLst/>
          </a:prstGeom>
        </p:spPr>
      </p:pic>
    </p:spTree>
    <p:extLst>
      <p:ext uri="{BB962C8B-B14F-4D97-AF65-F5344CB8AC3E}">
        <p14:creationId xmlns:p14="http://schemas.microsoft.com/office/powerpoint/2010/main" val="1845980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正方形/長方形 129">
            <a:extLst>
              <a:ext uri="{FF2B5EF4-FFF2-40B4-BE49-F238E27FC236}">
                <a16:creationId xmlns:a16="http://schemas.microsoft.com/office/drawing/2014/main" id="{6954B634-6C70-4F3B-B034-694D26199CDF}"/>
              </a:ext>
            </a:extLst>
          </p:cNvPr>
          <p:cNvSpPr/>
          <p:nvPr/>
        </p:nvSpPr>
        <p:spPr>
          <a:xfrm>
            <a:off x="-1" y="3880786"/>
            <a:ext cx="12192001" cy="2586685"/>
          </a:xfrm>
          <a:prstGeom prst="rect">
            <a:avLst/>
          </a:prstGeom>
          <a:solidFill>
            <a:srgbClr val="EBF7FF"/>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Placeholder 3">
            <a:extLst>
              <a:ext uri="{FF2B5EF4-FFF2-40B4-BE49-F238E27FC236}">
                <a16:creationId xmlns:a16="http://schemas.microsoft.com/office/drawing/2014/main" id="{A051ACC4-352B-FC41-9008-70CE56A574DF}"/>
              </a:ext>
            </a:extLst>
          </p:cNvPr>
          <p:cNvSpPr>
            <a:spLocks noGrp="1"/>
          </p:cNvSpPr>
          <p:nvPr>
            <p:ph type="body" sz="quarter" idx="11"/>
          </p:nvPr>
        </p:nvSpPr>
        <p:spPr/>
        <p:txBody>
          <a:bodyPr/>
          <a:lstStyle/>
          <a:p>
            <a:pPr rtl="1"/>
            <a:r>
              <a:rPr lang="ja-JP" altLang="en-US"/>
              <a:t>マルウェア対策における、マシンラーニングとディープラーニングの違い</a:t>
            </a:r>
            <a:endParaRPr lang="en-US"/>
          </a:p>
        </p:txBody>
      </p:sp>
      <p:sp>
        <p:nvSpPr>
          <p:cNvPr id="6" name="テキスト プレースホルダー 5">
            <a:extLst>
              <a:ext uri="{FF2B5EF4-FFF2-40B4-BE49-F238E27FC236}">
                <a16:creationId xmlns:a16="http://schemas.microsoft.com/office/drawing/2014/main" id="{C4E7EE53-4AD3-483D-A389-4E7876716535}"/>
              </a:ext>
            </a:extLst>
          </p:cNvPr>
          <p:cNvSpPr>
            <a:spLocks noGrp="1"/>
          </p:cNvSpPr>
          <p:nvPr>
            <p:ph type="body" sz="quarter" idx="13"/>
          </p:nvPr>
        </p:nvSpPr>
        <p:spPr>
          <a:xfrm>
            <a:off x="0" y="899319"/>
            <a:ext cx="12192000" cy="348557"/>
          </a:xfrm>
        </p:spPr>
        <p:txBody>
          <a:bodyPr/>
          <a:lstStyle/>
          <a:p>
            <a:r>
              <a:rPr lang="ja-JP" altLang="en-US"/>
              <a:t>ディープラーニングは“人が気付けない”マルウェアの特徴を </a:t>
            </a:r>
            <a:r>
              <a:rPr lang="en-US" altLang="ja-JP"/>
              <a:t>AI </a:t>
            </a:r>
            <a:r>
              <a:rPr lang="ja-JP" altLang="en-US"/>
              <a:t>が学び防御する</a:t>
            </a:r>
            <a:endParaRPr lang="en-US" altLang="ja-JP"/>
          </a:p>
        </p:txBody>
      </p:sp>
      <p:sp>
        <p:nvSpPr>
          <p:cNvPr id="52" name="Rectangle 51">
            <a:extLst>
              <a:ext uri="{FF2B5EF4-FFF2-40B4-BE49-F238E27FC236}">
                <a16:creationId xmlns:a16="http://schemas.microsoft.com/office/drawing/2014/main" id="{E23F7631-DFF1-ED45-9F43-680A266E4EDF}"/>
              </a:ext>
            </a:extLst>
          </p:cNvPr>
          <p:cNvSpPr/>
          <p:nvPr/>
        </p:nvSpPr>
        <p:spPr>
          <a:xfrm>
            <a:off x="479847" y="1529288"/>
            <a:ext cx="4261986" cy="27699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Calibri Light"/>
              </a:rPr>
              <a:t>マシンラーニング</a:t>
            </a:r>
            <a:endParaRPr kumimoji="0" lang="en-US" sz="10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endParaRPr>
          </a:p>
        </p:txBody>
      </p:sp>
      <p:sp>
        <p:nvSpPr>
          <p:cNvPr id="86" name="Rectangle 85">
            <a:extLst>
              <a:ext uri="{FF2B5EF4-FFF2-40B4-BE49-F238E27FC236}">
                <a16:creationId xmlns:a16="http://schemas.microsoft.com/office/drawing/2014/main" id="{2D7E695A-8149-974F-ACC7-C0D4E9F87AC1}"/>
              </a:ext>
            </a:extLst>
          </p:cNvPr>
          <p:cNvSpPr/>
          <p:nvPr/>
        </p:nvSpPr>
        <p:spPr>
          <a:xfrm>
            <a:off x="6254765" y="3255775"/>
            <a:ext cx="1107996"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特徴における</a:t>
            </a:r>
            <a:br>
              <a:rPr kumimoji="0"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b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ベクトル化</a:t>
            </a:r>
            <a:endParaRPr kumimoji="0" 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endParaRPr>
          </a:p>
        </p:txBody>
      </p:sp>
      <p:pic>
        <p:nvPicPr>
          <p:cNvPr id="107" name="Picture 106">
            <a:extLst>
              <a:ext uri="{FF2B5EF4-FFF2-40B4-BE49-F238E27FC236}">
                <a16:creationId xmlns:a16="http://schemas.microsoft.com/office/drawing/2014/main" id="{C81F8164-55EA-2D4D-A07A-BE660C95AC23}"/>
              </a:ext>
            </a:extLst>
          </p:cNvPr>
          <p:cNvPicPr>
            <a:picLocks noChangeAspect="1"/>
          </p:cNvPicPr>
          <p:nvPr/>
        </p:nvPicPr>
        <p:blipFill>
          <a:blip r:embed="rId3">
            <a:duotone>
              <a:schemeClr val="bg2">
                <a:shade val="45000"/>
                <a:satMod val="135000"/>
              </a:schemeClr>
              <a:prstClr val="white"/>
            </a:duotone>
          </a:blip>
          <a:stretch>
            <a:fillRect/>
          </a:stretch>
        </p:blipFill>
        <p:spPr>
          <a:xfrm>
            <a:off x="8829094" y="2003094"/>
            <a:ext cx="789143" cy="1174091"/>
          </a:xfrm>
          <a:prstGeom prst="rect">
            <a:avLst/>
          </a:prstGeom>
        </p:spPr>
      </p:pic>
      <p:sp>
        <p:nvSpPr>
          <p:cNvPr id="5" name="TextBox 4">
            <a:extLst>
              <a:ext uri="{FF2B5EF4-FFF2-40B4-BE49-F238E27FC236}">
                <a16:creationId xmlns:a16="http://schemas.microsoft.com/office/drawing/2014/main" id="{106F6CF4-1420-44F8-BAB1-69E369D141DD}"/>
              </a:ext>
            </a:extLst>
          </p:cNvPr>
          <p:cNvSpPr txBox="1"/>
          <p:nvPr/>
        </p:nvSpPr>
        <p:spPr>
          <a:xfrm>
            <a:off x="3780107" y="4345934"/>
            <a:ext cx="3467616" cy="857927"/>
          </a:xfrm>
          <a:prstGeom prst="rect">
            <a:avLst/>
          </a:prstGeom>
          <a:noFill/>
        </p:spPr>
        <p:txBody>
          <a:bodyPr wrap="square" rtlCol="0">
            <a:spAutoFit/>
          </a:bodyPr>
          <a:lstStyle/>
          <a:p>
            <a:pPr algn="ctr">
              <a:lnSpc>
                <a:spcPct val="150000"/>
              </a:lnSpc>
            </a:pPr>
            <a:r>
              <a:rPr lang="en-US" sz="1400" b="1">
                <a:solidFill>
                  <a:schemeClr val="tx1">
                    <a:lumMod val="75000"/>
                    <a:lumOff val="25000"/>
                  </a:schemeClr>
                </a:solidFill>
                <a:latin typeface="メイリオ" panose="020B0604030504040204" pitchFamily="50" charset="-128"/>
                <a:ea typeface="メイリオ" panose="020B0604030504040204" pitchFamily="50" charset="-128"/>
              </a:rPr>
              <a:t>そのまま深層学習フレームワークへ</a:t>
            </a:r>
          </a:p>
          <a:p>
            <a:pPr algn="ctr">
              <a:lnSpc>
                <a:spcPct val="150000"/>
              </a:lnSpc>
            </a:pP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一般的に使われるフレームワークではなく</a:t>
            </a:r>
            <a:endParaRPr lang="en-US" altLang="ja-JP" sz="10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50000"/>
              </a:lnSpc>
            </a:pP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独自でサイバーセキュリティ特化のものを開発。</a:t>
            </a:r>
          </a:p>
        </p:txBody>
      </p:sp>
      <p:sp>
        <p:nvSpPr>
          <p:cNvPr id="3" name="楕円 2">
            <a:extLst>
              <a:ext uri="{FF2B5EF4-FFF2-40B4-BE49-F238E27FC236}">
                <a16:creationId xmlns:a16="http://schemas.microsoft.com/office/drawing/2014/main" id="{A765DB07-993A-4B48-BA0A-42C8E82E63CE}"/>
              </a:ext>
            </a:extLst>
          </p:cNvPr>
          <p:cNvSpPr/>
          <p:nvPr/>
        </p:nvSpPr>
        <p:spPr>
          <a:xfrm>
            <a:off x="10075653" y="1687716"/>
            <a:ext cx="1725283" cy="1089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pic>
        <p:nvPicPr>
          <p:cNvPr id="41" name="図 40">
            <a:extLst>
              <a:ext uri="{FF2B5EF4-FFF2-40B4-BE49-F238E27FC236}">
                <a16:creationId xmlns:a16="http://schemas.microsoft.com/office/drawing/2014/main" id="{BD3EC92D-AE40-4F99-A6AD-887DE0F9DC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67992" y="2243582"/>
            <a:ext cx="1192428" cy="933603"/>
          </a:xfrm>
          <a:prstGeom prst="rect">
            <a:avLst/>
          </a:prstGeom>
        </p:spPr>
      </p:pic>
      <p:sp>
        <p:nvSpPr>
          <p:cNvPr id="70" name="Rectangle 86">
            <a:extLst>
              <a:ext uri="{FF2B5EF4-FFF2-40B4-BE49-F238E27FC236}">
                <a16:creationId xmlns:a16="http://schemas.microsoft.com/office/drawing/2014/main" id="{0FB115A9-0D79-4F82-98E5-6B9D4DB41EF9}"/>
              </a:ext>
            </a:extLst>
          </p:cNvPr>
          <p:cNvSpPr/>
          <p:nvPr/>
        </p:nvSpPr>
        <p:spPr>
          <a:xfrm>
            <a:off x="1764097" y="3299284"/>
            <a:ext cx="800219" cy="276999"/>
          </a:xfrm>
          <a:prstGeom prst="rect">
            <a:avLst/>
          </a:prstGeom>
        </p:spPr>
        <p:txBody>
          <a:bodyPr wrap="none">
            <a:spAutoFit/>
          </a:bodyPr>
          <a:lstStyle/>
          <a:p>
            <a:pPr marL="0" marR="0" lvl="0" indent="0" algn="ctr" defTabSz="1266402"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生データ</a:t>
            </a:r>
            <a:endParaRPr kumimoji="0" lang="he-IL"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cxnSp>
        <p:nvCxnSpPr>
          <p:cNvPr id="10" name="直線矢印コネクタ 9">
            <a:extLst>
              <a:ext uri="{FF2B5EF4-FFF2-40B4-BE49-F238E27FC236}">
                <a16:creationId xmlns:a16="http://schemas.microsoft.com/office/drawing/2014/main" id="{FD2A0076-F767-4501-8964-B1DC24967AFA}"/>
              </a:ext>
            </a:extLst>
          </p:cNvPr>
          <p:cNvCxnSpPr>
            <a:cxnSpLocks/>
          </p:cNvCxnSpPr>
          <p:nvPr/>
        </p:nvCxnSpPr>
        <p:spPr>
          <a:xfrm>
            <a:off x="3029289" y="2669628"/>
            <a:ext cx="3628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30AE8754-EF44-4058-8208-D75D01A4E822}"/>
              </a:ext>
            </a:extLst>
          </p:cNvPr>
          <p:cNvCxnSpPr>
            <a:cxnSpLocks/>
          </p:cNvCxnSpPr>
          <p:nvPr/>
        </p:nvCxnSpPr>
        <p:spPr>
          <a:xfrm>
            <a:off x="5410392" y="2718436"/>
            <a:ext cx="4229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直線矢印コネクタ 113">
            <a:extLst>
              <a:ext uri="{FF2B5EF4-FFF2-40B4-BE49-F238E27FC236}">
                <a16:creationId xmlns:a16="http://schemas.microsoft.com/office/drawing/2014/main" id="{76B046AD-87BC-4110-A87A-5969EF860A6D}"/>
              </a:ext>
            </a:extLst>
          </p:cNvPr>
          <p:cNvCxnSpPr>
            <a:cxnSpLocks/>
          </p:cNvCxnSpPr>
          <p:nvPr/>
        </p:nvCxnSpPr>
        <p:spPr>
          <a:xfrm>
            <a:off x="7708195" y="2669628"/>
            <a:ext cx="3503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A99808CD-7078-4942-A264-5641D91B7002}"/>
              </a:ext>
            </a:extLst>
          </p:cNvPr>
          <p:cNvGrpSpPr/>
          <p:nvPr/>
        </p:nvGrpSpPr>
        <p:grpSpPr>
          <a:xfrm>
            <a:off x="6268103" y="2320290"/>
            <a:ext cx="985250" cy="830539"/>
            <a:chOff x="6234700" y="2575263"/>
            <a:chExt cx="1192428" cy="1005185"/>
          </a:xfrm>
        </p:grpSpPr>
        <p:sp>
          <p:nvSpPr>
            <p:cNvPr id="12" name="正方形/長方形 11">
              <a:extLst>
                <a:ext uri="{FF2B5EF4-FFF2-40B4-BE49-F238E27FC236}">
                  <a16:creationId xmlns:a16="http://schemas.microsoft.com/office/drawing/2014/main" id="{794BF491-1A0C-4F48-AB44-8C73E1C29563}"/>
                </a:ext>
              </a:extLst>
            </p:cNvPr>
            <p:cNvSpPr/>
            <p:nvPr/>
          </p:nvSpPr>
          <p:spPr>
            <a:xfrm>
              <a:off x="7151282" y="2665374"/>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063A720F-9D2F-4596-908F-77A16228A048}"/>
                </a:ext>
              </a:extLst>
            </p:cNvPr>
            <p:cNvSpPr/>
            <p:nvPr/>
          </p:nvSpPr>
          <p:spPr>
            <a:xfrm>
              <a:off x="6955725" y="2838028"/>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471C1BE9-B62F-4081-A4A1-56534B062D7D}"/>
                </a:ext>
              </a:extLst>
            </p:cNvPr>
            <p:cNvSpPr/>
            <p:nvPr/>
          </p:nvSpPr>
          <p:spPr>
            <a:xfrm>
              <a:off x="6889050" y="2733253"/>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1091B3E1-C16B-4664-A1C8-7E5262D1A202}"/>
                </a:ext>
              </a:extLst>
            </p:cNvPr>
            <p:cNvSpPr/>
            <p:nvPr/>
          </p:nvSpPr>
          <p:spPr>
            <a:xfrm>
              <a:off x="6905174" y="2633410"/>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A0A23A7F-8624-4FD8-ADEE-81E5908B1DDA}"/>
                </a:ext>
              </a:extLst>
            </p:cNvPr>
            <p:cNvSpPr/>
            <p:nvPr/>
          </p:nvSpPr>
          <p:spPr>
            <a:xfrm>
              <a:off x="6709617" y="2806064"/>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537A0928-8AB5-4768-82BE-A27F3A26CB49}"/>
                </a:ext>
              </a:extLst>
            </p:cNvPr>
            <p:cNvSpPr/>
            <p:nvPr/>
          </p:nvSpPr>
          <p:spPr>
            <a:xfrm>
              <a:off x="6642942" y="2701289"/>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3EFC6952-1949-482B-A5C4-34BF6DCD0A2D}"/>
                </a:ext>
              </a:extLst>
            </p:cNvPr>
            <p:cNvSpPr/>
            <p:nvPr/>
          </p:nvSpPr>
          <p:spPr>
            <a:xfrm>
              <a:off x="7166347" y="2913700"/>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DEFB3466-1F49-4FB4-AEB4-E367D68E6A3C}"/>
                </a:ext>
              </a:extLst>
            </p:cNvPr>
            <p:cNvSpPr/>
            <p:nvPr/>
          </p:nvSpPr>
          <p:spPr>
            <a:xfrm>
              <a:off x="6532917" y="3406965"/>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3616FD01-C66B-4C7D-BFD8-FC09A944B12C}"/>
                </a:ext>
              </a:extLst>
            </p:cNvPr>
            <p:cNvSpPr/>
            <p:nvPr/>
          </p:nvSpPr>
          <p:spPr>
            <a:xfrm>
              <a:off x="6699561" y="3320804"/>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id="{06066665-C0FD-4F77-9C96-439C404C9A93}"/>
                </a:ext>
              </a:extLst>
            </p:cNvPr>
            <p:cNvSpPr/>
            <p:nvPr/>
          </p:nvSpPr>
          <p:spPr>
            <a:xfrm>
              <a:off x="6632886" y="3216029"/>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a:extLst>
                <a:ext uri="{FF2B5EF4-FFF2-40B4-BE49-F238E27FC236}">
                  <a16:creationId xmlns:a16="http://schemas.microsoft.com/office/drawing/2014/main" id="{6AB2C358-C5E2-4F94-B77D-6FD028CF3A83}"/>
                </a:ext>
              </a:extLst>
            </p:cNvPr>
            <p:cNvSpPr/>
            <p:nvPr/>
          </p:nvSpPr>
          <p:spPr>
            <a:xfrm>
              <a:off x="7110432" y="3396476"/>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6D50C85A-FEFA-4F44-9371-60ABF17D8113}"/>
                </a:ext>
              </a:extLst>
            </p:cNvPr>
            <p:cNvSpPr/>
            <p:nvPr/>
          </p:nvSpPr>
          <p:spPr>
            <a:xfrm>
              <a:off x="6453453" y="3288840"/>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a:extLst>
                <a:ext uri="{FF2B5EF4-FFF2-40B4-BE49-F238E27FC236}">
                  <a16:creationId xmlns:a16="http://schemas.microsoft.com/office/drawing/2014/main" id="{669F01D5-D964-4318-8C57-319F0C239461}"/>
                </a:ext>
              </a:extLst>
            </p:cNvPr>
            <p:cNvSpPr/>
            <p:nvPr/>
          </p:nvSpPr>
          <p:spPr>
            <a:xfrm>
              <a:off x="6386778" y="3184065"/>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a:extLst>
                <a:ext uri="{FF2B5EF4-FFF2-40B4-BE49-F238E27FC236}">
                  <a16:creationId xmlns:a16="http://schemas.microsoft.com/office/drawing/2014/main" id="{046594FA-7577-4CD2-935E-D6A85E68A12C}"/>
                </a:ext>
              </a:extLst>
            </p:cNvPr>
            <p:cNvSpPr/>
            <p:nvPr/>
          </p:nvSpPr>
          <p:spPr>
            <a:xfrm>
              <a:off x="6910183" y="3396476"/>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a:extLst>
                <a:ext uri="{FF2B5EF4-FFF2-40B4-BE49-F238E27FC236}">
                  <a16:creationId xmlns:a16="http://schemas.microsoft.com/office/drawing/2014/main" id="{507901A8-0409-410B-BC6A-97C9E40EABD6}"/>
                </a:ext>
              </a:extLst>
            </p:cNvPr>
            <p:cNvSpPr/>
            <p:nvPr/>
          </p:nvSpPr>
          <p:spPr>
            <a:xfrm>
              <a:off x="6320103" y="3065003"/>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B89F2551-3852-4E95-B0C2-865415A839C7}"/>
                </a:ext>
              </a:extLst>
            </p:cNvPr>
            <p:cNvSpPr/>
            <p:nvPr/>
          </p:nvSpPr>
          <p:spPr>
            <a:xfrm>
              <a:off x="6234700" y="2575263"/>
              <a:ext cx="1192428" cy="1005185"/>
            </a:xfrm>
            <a:custGeom>
              <a:avLst/>
              <a:gdLst>
                <a:gd name="connsiteX0" fmla="*/ 0 w 1508760"/>
                <a:gd name="connsiteY0" fmla="*/ 0 h 1120140"/>
                <a:gd name="connsiteX1" fmla="*/ 0 w 1508760"/>
                <a:gd name="connsiteY1" fmla="*/ 1120140 h 1120140"/>
                <a:gd name="connsiteX2" fmla="*/ 1508760 w 1508760"/>
                <a:gd name="connsiteY2" fmla="*/ 1120140 h 1120140"/>
              </a:gdLst>
              <a:ahLst/>
              <a:cxnLst>
                <a:cxn ang="0">
                  <a:pos x="connsiteX0" y="connsiteY0"/>
                </a:cxn>
                <a:cxn ang="0">
                  <a:pos x="connsiteX1" y="connsiteY1"/>
                </a:cxn>
                <a:cxn ang="0">
                  <a:pos x="connsiteX2" y="connsiteY2"/>
                </a:cxn>
              </a:cxnLst>
              <a:rect l="l" t="t" r="r" b="b"/>
              <a:pathLst>
                <a:path w="1508760" h="1120140">
                  <a:moveTo>
                    <a:pt x="0" y="0"/>
                  </a:moveTo>
                  <a:lnTo>
                    <a:pt x="0" y="1120140"/>
                  </a:lnTo>
                  <a:lnTo>
                    <a:pt x="1508760" y="1120140"/>
                  </a:lnTo>
                </a:path>
              </a:pathLst>
            </a:custGeom>
            <a:ln w="571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EB2B6863-E8E1-43D7-8001-5CC35CDAC324}"/>
                </a:ext>
              </a:extLst>
            </p:cNvPr>
            <p:cNvSpPr/>
            <p:nvPr/>
          </p:nvSpPr>
          <p:spPr>
            <a:xfrm>
              <a:off x="6696282" y="2609849"/>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正方形/長方形 17">
            <a:extLst>
              <a:ext uri="{FF2B5EF4-FFF2-40B4-BE49-F238E27FC236}">
                <a16:creationId xmlns:a16="http://schemas.microsoft.com/office/drawing/2014/main" id="{9FC1E857-C4B8-42C2-AFEF-5904789F3DDD}"/>
              </a:ext>
            </a:extLst>
          </p:cNvPr>
          <p:cNvSpPr/>
          <p:nvPr/>
        </p:nvSpPr>
        <p:spPr>
          <a:xfrm>
            <a:off x="10136037" y="2081496"/>
            <a:ext cx="1618005" cy="461665"/>
          </a:xfrm>
          <a:prstGeom prst="rect">
            <a:avLst/>
          </a:prstGeom>
        </p:spPr>
        <p:txBody>
          <a:bodyPr wrap="square">
            <a:spAutoFit/>
          </a:bodyPr>
          <a:lstStyle/>
          <a:p>
            <a:pPr algn="ctr"/>
            <a:r>
              <a:rPr kumimoji="1" lang="ja-JP" altLang="en-US" sz="1200">
                <a:solidFill>
                  <a:schemeClr val="bg1"/>
                </a:solidFill>
                <a:latin typeface="メイリオ" panose="020B0604030504040204" pitchFamily="50" charset="-128"/>
                <a:ea typeface="メイリオ" panose="020B0604030504040204" pitchFamily="50" charset="-128"/>
              </a:rPr>
              <a:t>人の手による限界が精度に影響</a:t>
            </a:r>
          </a:p>
        </p:txBody>
      </p:sp>
      <p:sp>
        <p:nvSpPr>
          <p:cNvPr id="117" name="Rectangle 85">
            <a:extLst>
              <a:ext uri="{FF2B5EF4-FFF2-40B4-BE49-F238E27FC236}">
                <a16:creationId xmlns:a16="http://schemas.microsoft.com/office/drawing/2014/main" id="{416239AB-85BF-4C51-A127-6E3ABBFAC18E}"/>
              </a:ext>
            </a:extLst>
          </p:cNvPr>
          <p:cNvSpPr/>
          <p:nvPr/>
        </p:nvSpPr>
        <p:spPr>
          <a:xfrm>
            <a:off x="8054114" y="3246172"/>
            <a:ext cx="233910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学習</a:t>
            </a:r>
            <a:endParaRPr kumimoji="0"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endParaRPr>
          </a:p>
          <a:p>
            <a:pPr algn="ctr">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Calibri Light"/>
              </a:rPr>
              <a:t>（使用率はデータ全体の一部）</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cs typeface="Calibri Light"/>
            </a:endParaRPr>
          </a:p>
        </p:txBody>
      </p:sp>
      <p:sp>
        <p:nvSpPr>
          <p:cNvPr id="118" name="Rectangle 86">
            <a:extLst>
              <a:ext uri="{FF2B5EF4-FFF2-40B4-BE49-F238E27FC236}">
                <a16:creationId xmlns:a16="http://schemas.microsoft.com/office/drawing/2014/main" id="{9F51D34E-4CF9-4A10-8553-8C130A89D92A}"/>
              </a:ext>
            </a:extLst>
          </p:cNvPr>
          <p:cNvSpPr/>
          <p:nvPr/>
        </p:nvSpPr>
        <p:spPr>
          <a:xfrm>
            <a:off x="1764097" y="5634089"/>
            <a:ext cx="800219" cy="276999"/>
          </a:xfrm>
          <a:prstGeom prst="rect">
            <a:avLst/>
          </a:prstGeom>
        </p:spPr>
        <p:txBody>
          <a:bodyPr wrap="none">
            <a:spAutoFit/>
          </a:bodyPr>
          <a:lstStyle/>
          <a:p>
            <a:pPr marL="0" marR="0" lvl="0" indent="0" algn="ctr" defTabSz="1266402"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生データ</a:t>
            </a:r>
            <a:endParaRPr kumimoji="0" lang="he-IL"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pic>
        <p:nvPicPr>
          <p:cNvPr id="120" name="図 119">
            <a:extLst>
              <a:ext uri="{FF2B5EF4-FFF2-40B4-BE49-F238E27FC236}">
                <a16:creationId xmlns:a16="http://schemas.microsoft.com/office/drawing/2014/main" id="{2751E214-7020-4483-A043-764A189223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2367" y="4623718"/>
            <a:ext cx="1146899" cy="897956"/>
          </a:xfrm>
          <a:prstGeom prst="rect">
            <a:avLst/>
          </a:prstGeom>
        </p:spPr>
      </p:pic>
      <p:cxnSp>
        <p:nvCxnSpPr>
          <p:cNvPr id="122" name="直線矢印コネクタ 121">
            <a:extLst>
              <a:ext uri="{FF2B5EF4-FFF2-40B4-BE49-F238E27FC236}">
                <a16:creationId xmlns:a16="http://schemas.microsoft.com/office/drawing/2014/main" id="{76CE85F8-7F47-4F1E-AD84-81925EBAE145}"/>
              </a:ext>
            </a:extLst>
          </p:cNvPr>
          <p:cNvCxnSpPr>
            <a:cxnSpLocks/>
          </p:cNvCxnSpPr>
          <p:nvPr/>
        </p:nvCxnSpPr>
        <p:spPr>
          <a:xfrm>
            <a:off x="3035698" y="5309845"/>
            <a:ext cx="49564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Rectangle 85">
            <a:extLst>
              <a:ext uri="{FF2B5EF4-FFF2-40B4-BE49-F238E27FC236}">
                <a16:creationId xmlns:a16="http://schemas.microsoft.com/office/drawing/2014/main" id="{5D3A7AAC-7048-4441-851E-6B81DC3FA1E1}"/>
              </a:ext>
            </a:extLst>
          </p:cNvPr>
          <p:cNvSpPr/>
          <p:nvPr/>
        </p:nvSpPr>
        <p:spPr>
          <a:xfrm>
            <a:off x="8229226" y="5510245"/>
            <a:ext cx="2223686"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学習</a:t>
            </a:r>
            <a:endParaRPr kumimoji="0"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endParaRPr>
          </a:p>
          <a:p>
            <a:pPr lvl="0" algn="ctr">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Calibri Light"/>
              </a:rPr>
              <a:t>（使用率は</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cs typeface="Calibri Light"/>
              </a:rPr>
              <a:t>100%のデータ</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Calibri Light"/>
              </a:rPr>
              <a:t>）</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cs typeface="Calibri Light"/>
            </a:endParaRPr>
          </a:p>
        </p:txBody>
      </p:sp>
      <p:sp>
        <p:nvSpPr>
          <p:cNvPr id="128" name="Rectangle 51">
            <a:extLst>
              <a:ext uri="{FF2B5EF4-FFF2-40B4-BE49-F238E27FC236}">
                <a16:creationId xmlns:a16="http://schemas.microsoft.com/office/drawing/2014/main" id="{53AD411F-C690-440B-9E78-4F28B3EE6F14}"/>
              </a:ext>
            </a:extLst>
          </p:cNvPr>
          <p:cNvSpPr/>
          <p:nvPr/>
        </p:nvSpPr>
        <p:spPr>
          <a:xfrm>
            <a:off x="479847" y="4122409"/>
            <a:ext cx="4261986" cy="338554"/>
          </a:xfrm>
          <a:prstGeom prst="rect">
            <a:avLst/>
          </a:prstGeom>
        </p:spPr>
        <p:txBody>
          <a:bodyPr wrap="square">
            <a:spAutoFit/>
          </a:bodyPr>
          <a:lstStyle/>
          <a:p>
            <a:r>
              <a:rPr lang="ja-JP" altLang="en-US" sz="1600" b="1">
                <a:solidFill>
                  <a:srgbClr val="0060AE"/>
                </a:solidFill>
                <a:latin typeface="メイリオ" panose="020B0604030504040204" pitchFamily="50" charset="-128"/>
                <a:ea typeface="メイリオ" panose="020B0604030504040204" pitchFamily="50" charset="-128"/>
                <a:cs typeface="Calibri Light"/>
              </a:rPr>
              <a:t>●ディープラーニング</a:t>
            </a:r>
            <a:endParaRPr lang="ja-JP" altLang="en-US" sz="1100" b="1">
              <a:solidFill>
                <a:srgbClr val="0060AE"/>
              </a:solidFill>
              <a:latin typeface="メイリオ" panose="020B0604030504040204" pitchFamily="50" charset="-128"/>
              <a:ea typeface="メイリオ" panose="020B0604030504040204" pitchFamily="50" charset="-128"/>
              <a:cs typeface="Calibri Light"/>
            </a:endParaRPr>
          </a:p>
        </p:txBody>
      </p:sp>
      <p:sp>
        <p:nvSpPr>
          <p:cNvPr id="29" name="二等辺三角形 28">
            <a:extLst>
              <a:ext uri="{FF2B5EF4-FFF2-40B4-BE49-F238E27FC236}">
                <a16:creationId xmlns:a16="http://schemas.microsoft.com/office/drawing/2014/main" id="{FB6205EE-393A-40DE-ACF9-0A954EDFAD94}"/>
              </a:ext>
            </a:extLst>
          </p:cNvPr>
          <p:cNvSpPr/>
          <p:nvPr/>
        </p:nvSpPr>
        <p:spPr>
          <a:xfrm rot="13500000">
            <a:off x="10134239" y="2453109"/>
            <a:ext cx="392723" cy="33855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E136F98F-FF16-4E1B-BD81-B960DD564AC9}"/>
              </a:ext>
            </a:extLst>
          </p:cNvPr>
          <p:cNvGrpSpPr/>
          <p:nvPr/>
        </p:nvGrpSpPr>
        <p:grpSpPr>
          <a:xfrm>
            <a:off x="10590024" y="3976207"/>
            <a:ext cx="1113304" cy="1129945"/>
            <a:chOff x="10590024" y="4350788"/>
            <a:chExt cx="1113304" cy="1129945"/>
          </a:xfrm>
        </p:grpSpPr>
        <p:grpSp>
          <p:nvGrpSpPr>
            <p:cNvPr id="25" name="グループ化 24">
              <a:extLst>
                <a:ext uri="{FF2B5EF4-FFF2-40B4-BE49-F238E27FC236}">
                  <a16:creationId xmlns:a16="http://schemas.microsoft.com/office/drawing/2014/main" id="{B0817E3C-F998-41CE-9A6A-BE0BDF669D8E}"/>
                </a:ext>
              </a:extLst>
            </p:cNvPr>
            <p:cNvGrpSpPr/>
            <p:nvPr/>
          </p:nvGrpSpPr>
          <p:grpSpPr>
            <a:xfrm rot="767286">
              <a:off x="10590024" y="4350788"/>
              <a:ext cx="1113304" cy="1089686"/>
              <a:chOff x="10468768" y="4425904"/>
              <a:chExt cx="1113304" cy="1089686"/>
            </a:xfrm>
            <a:solidFill>
              <a:srgbClr val="0060AE"/>
            </a:solidFill>
          </p:grpSpPr>
          <p:sp>
            <p:nvSpPr>
              <p:cNvPr id="125" name="楕円 124">
                <a:extLst>
                  <a:ext uri="{FF2B5EF4-FFF2-40B4-BE49-F238E27FC236}">
                    <a16:creationId xmlns:a16="http://schemas.microsoft.com/office/drawing/2014/main" id="{B3CE53B2-7E67-49F3-A4FE-75E949310428}"/>
                  </a:ext>
                </a:extLst>
              </p:cNvPr>
              <p:cNvSpPr/>
              <p:nvPr/>
            </p:nvSpPr>
            <p:spPr>
              <a:xfrm>
                <a:off x="10468768" y="4425904"/>
                <a:ext cx="1113304" cy="10896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26" name="正方形/長方形 125">
                <a:extLst>
                  <a:ext uri="{FF2B5EF4-FFF2-40B4-BE49-F238E27FC236}">
                    <a16:creationId xmlns:a16="http://schemas.microsoft.com/office/drawing/2014/main" id="{759C2C05-17FB-4F83-B8C4-E8695A1CD042}"/>
                  </a:ext>
                </a:extLst>
              </p:cNvPr>
              <p:cNvSpPr/>
              <p:nvPr/>
            </p:nvSpPr>
            <p:spPr>
              <a:xfrm rot="20832714">
                <a:off x="10580927" y="4653679"/>
                <a:ext cx="917019" cy="646331"/>
              </a:xfrm>
              <a:prstGeom prst="rect">
                <a:avLst/>
              </a:prstGeom>
              <a:noFill/>
            </p:spPr>
            <p:txBody>
              <a:bodyPr wrap="square">
                <a:spAutoFit/>
              </a:bodyPr>
              <a:lstStyle/>
              <a:p>
                <a:pPr algn="ctr"/>
                <a:r>
                  <a:rPr kumimoji="1" lang="ja-JP" altLang="en-US" sz="1200" b="1">
                    <a:solidFill>
                      <a:schemeClr val="bg1"/>
                    </a:solidFill>
                    <a:latin typeface="メイリオ" panose="020B0604030504040204" pitchFamily="50" charset="-128"/>
                    <a:ea typeface="メイリオ" panose="020B0604030504040204" pitchFamily="50" charset="-128"/>
                  </a:rPr>
                  <a:t>自律的</a:t>
                </a:r>
                <a:endParaRPr kumimoji="1" lang="en-US" altLang="ja-JP" sz="1200" b="1">
                  <a:solidFill>
                    <a:schemeClr val="bg1"/>
                  </a:solidFill>
                  <a:latin typeface="メイリオ" panose="020B0604030504040204" pitchFamily="50" charset="-128"/>
                  <a:ea typeface="メイリオ" panose="020B0604030504040204" pitchFamily="50" charset="-128"/>
                </a:endParaRPr>
              </a:p>
              <a:p>
                <a:pPr algn="ctr"/>
                <a:r>
                  <a:rPr kumimoji="1" lang="ja-JP" altLang="en-US" sz="1200" b="1">
                    <a:solidFill>
                      <a:schemeClr val="bg1"/>
                    </a:solidFill>
                    <a:latin typeface="メイリオ" panose="020B0604030504040204" pitchFamily="50" charset="-128"/>
                    <a:ea typeface="メイリオ" panose="020B0604030504040204" pitchFamily="50" charset="-128"/>
                  </a:rPr>
                  <a:t>モデル化で精度</a:t>
                </a:r>
                <a:r>
                  <a:rPr kumimoji="1" lang="en-US" altLang="ja-JP" sz="1200" b="1">
                    <a:solidFill>
                      <a:schemeClr val="bg1"/>
                    </a:solidFill>
                    <a:latin typeface="メイリオ" panose="020B0604030504040204" pitchFamily="50" charset="-128"/>
                    <a:ea typeface="メイリオ" panose="020B0604030504040204" pitchFamily="50" charset="-128"/>
                  </a:rPr>
                  <a:t>UP</a:t>
                </a:r>
                <a:endParaRPr kumimoji="1" lang="ja-JP" altLang="en-US" sz="1200" b="1">
                  <a:solidFill>
                    <a:schemeClr val="bg1"/>
                  </a:solidFill>
                  <a:latin typeface="メイリオ" panose="020B0604030504040204" pitchFamily="50" charset="-128"/>
                  <a:ea typeface="メイリオ" panose="020B0604030504040204" pitchFamily="50" charset="-128"/>
                </a:endParaRPr>
              </a:p>
            </p:txBody>
          </p:sp>
        </p:grpSp>
        <p:sp>
          <p:nvSpPr>
            <p:cNvPr id="129" name="二等辺三角形 128">
              <a:extLst>
                <a:ext uri="{FF2B5EF4-FFF2-40B4-BE49-F238E27FC236}">
                  <a16:creationId xmlns:a16="http://schemas.microsoft.com/office/drawing/2014/main" id="{BFDBE44F-5187-4F44-AF3A-9024072C8431}"/>
                </a:ext>
              </a:extLst>
            </p:cNvPr>
            <p:cNvSpPr/>
            <p:nvPr/>
          </p:nvSpPr>
          <p:spPr>
            <a:xfrm rot="13500000">
              <a:off x="10565916" y="5115095"/>
              <a:ext cx="392723" cy="338554"/>
            </a:xfrm>
            <a:prstGeom prst="triangl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grpSp>
      <p:pic>
        <p:nvPicPr>
          <p:cNvPr id="75" name="図 74">
            <a:extLst>
              <a:ext uri="{FF2B5EF4-FFF2-40B4-BE49-F238E27FC236}">
                <a16:creationId xmlns:a16="http://schemas.microsoft.com/office/drawing/2014/main" id="{438B4832-0213-483C-80C4-9EFD7CA233FA}"/>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35173" y="2412384"/>
            <a:ext cx="775113" cy="685540"/>
          </a:xfrm>
          <a:prstGeom prst="rect">
            <a:avLst/>
          </a:prstGeom>
        </p:spPr>
      </p:pic>
      <p:pic>
        <p:nvPicPr>
          <p:cNvPr id="87" name="図 86">
            <a:extLst>
              <a:ext uri="{FF2B5EF4-FFF2-40B4-BE49-F238E27FC236}">
                <a16:creationId xmlns:a16="http://schemas.microsoft.com/office/drawing/2014/main" id="{82F8A256-B68A-4264-B566-36255FF43D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2100" y="2232080"/>
            <a:ext cx="1192428" cy="933603"/>
          </a:xfrm>
          <a:prstGeom prst="rect">
            <a:avLst/>
          </a:prstGeom>
        </p:spPr>
      </p:pic>
      <p:pic>
        <p:nvPicPr>
          <p:cNvPr id="88" name="図 87">
            <a:extLst>
              <a:ext uri="{FF2B5EF4-FFF2-40B4-BE49-F238E27FC236}">
                <a16:creationId xmlns:a16="http://schemas.microsoft.com/office/drawing/2014/main" id="{790D14E5-9B01-4FE6-A02B-97A461A156E6}"/>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14781" y="2409507"/>
            <a:ext cx="775113" cy="685540"/>
          </a:xfrm>
          <a:prstGeom prst="rect">
            <a:avLst/>
          </a:prstGeom>
        </p:spPr>
      </p:pic>
      <p:pic>
        <p:nvPicPr>
          <p:cNvPr id="89" name="図 88">
            <a:extLst>
              <a:ext uri="{FF2B5EF4-FFF2-40B4-BE49-F238E27FC236}">
                <a16:creationId xmlns:a16="http://schemas.microsoft.com/office/drawing/2014/main" id="{16F32F88-9F81-4B22-BE25-5B7CB62A978A}"/>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01310" y="4776238"/>
            <a:ext cx="752110" cy="665195"/>
          </a:xfrm>
          <a:prstGeom prst="rect">
            <a:avLst/>
          </a:prstGeom>
        </p:spPr>
      </p:pic>
      <p:sp>
        <p:nvSpPr>
          <p:cNvPr id="90" name="Rectangle 86">
            <a:extLst>
              <a:ext uri="{FF2B5EF4-FFF2-40B4-BE49-F238E27FC236}">
                <a16:creationId xmlns:a16="http://schemas.microsoft.com/office/drawing/2014/main" id="{7B21707F-D429-4772-982C-1E04FEAB3B09}"/>
              </a:ext>
            </a:extLst>
          </p:cNvPr>
          <p:cNvSpPr/>
          <p:nvPr/>
        </p:nvSpPr>
        <p:spPr>
          <a:xfrm>
            <a:off x="3443848" y="3229591"/>
            <a:ext cx="1877437" cy="461665"/>
          </a:xfrm>
          <a:prstGeom prst="rect">
            <a:avLst/>
          </a:prstGeom>
          <a:solidFill>
            <a:schemeClr val="bg1"/>
          </a:solidFill>
        </p:spPr>
        <p:txBody>
          <a:bodyPr wrap="none">
            <a:spAutoFit/>
          </a:bodyPr>
          <a:lstStyle/>
          <a:p>
            <a:pPr marL="0" marR="0" lvl="0" indent="0" algn="ctr" defTabSz="1266402" rtl="0" eaLnBrk="1" fontAlgn="auto" latinLnBrk="0" hangingPunct="1">
              <a:lnSpc>
                <a:spcPct val="100000"/>
              </a:lnSpc>
              <a:spcBef>
                <a:spcPts val="0"/>
              </a:spcBef>
              <a:spcAft>
                <a:spcPts val="0"/>
              </a:spcAft>
              <a:buClrTx/>
              <a:buSzTx/>
              <a:buFontTx/>
              <a:buNone/>
              <a:tabLst/>
              <a:defRPr/>
            </a:pPr>
            <a:r>
              <a:rPr lang="ja-JP" altLang="en-US" sz="1200" b="1">
                <a:solidFill>
                  <a:srgbClr val="C00000"/>
                </a:solidFill>
                <a:latin typeface="メイリオ" panose="020B0604030504040204" pitchFamily="50" charset="-128"/>
                <a:ea typeface="メイリオ" panose="020B0604030504040204" pitchFamily="50" charset="-128"/>
                <a:cs typeface="Calibri Light"/>
              </a:rPr>
              <a:t>技術者の手で</a:t>
            </a:r>
            <a:endParaRPr lang="en-US" altLang="ja-JP" sz="1200" b="1">
              <a:solidFill>
                <a:srgbClr val="C00000"/>
              </a:solidFill>
              <a:latin typeface="メイリオ" panose="020B0604030504040204" pitchFamily="50" charset="-128"/>
              <a:ea typeface="メイリオ" panose="020B0604030504040204" pitchFamily="50" charset="-128"/>
              <a:cs typeface="Calibri Light"/>
            </a:endParaRPr>
          </a:p>
          <a:p>
            <a:pPr marL="0" marR="0" lvl="0" indent="0" algn="ctr" defTabSz="1266402" rtl="0" eaLnBrk="1" fontAlgn="auto" latinLnBrk="0" hangingPunct="1">
              <a:lnSpc>
                <a:spcPct val="100000"/>
              </a:lnSpc>
              <a:spcBef>
                <a:spcPts val="0"/>
              </a:spcBef>
              <a:spcAft>
                <a:spcPts val="0"/>
              </a:spcAft>
              <a:buClrTx/>
              <a:buSzTx/>
              <a:buFontTx/>
              <a:buNone/>
              <a:tabLst/>
              <a:defRPr/>
            </a:pPr>
            <a:r>
              <a:rPr lang="ja-JP" altLang="en-US" sz="1200" b="1">
                <a:solidFill>
                  <a:srgbClr val="C00000"/>
                </a:solidFill>
                <a:latin typeface="メイリオ" panose="020B0604030504040204" pitchFamily="50" charset="-128"/>
                <a:ea typeface="メイリオ" panose="020B0604030504040204" pitchFamily="50" charset="-128"/>
                <a:cs typeface="Calibri Light"/>
              </a:rPr>
              <a:t>マルウェアの特長を抽出</a:t>
            </a:r>
            <a:endParaRPr kumimoji="0" lang="he-IL" sz="12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2" name="吹き出し: 四角形 1">
            <a:extLst>
              <a:ext uri="{FF2B5EF4-FFF2-40B4-BE49-F238E27FC236}">
                <a16:creationId xmlns:a16="http://schemas.microsoft.com/office/drawing/2014/main" id="{3CFB87BE-2714-4983-984C-128796BFC041}"/>
              </a:ext>
            </a:extLst>
          </p:cNvPr>
          <p:cNvSpPr/>
          <p:nvPr/>
        </p:nvSpPr>
        <p:spPr>
          <a:xfrm>
            <a:off x="3786996" y="1630391"/>
            <a:ext cx="2156607" cy="431322"/>
          </a:xfrm>
          <a:prstGeom prst="wedgeRectCallout">
            <a:avLst>
              <a:gd name="adj1" fmla="val -33995"/>
              <a:gd name="adj2" fmla="val 8137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a:solidFill>
                  <a:schemeClr val="bg1"/>
                </a:solidFill>
                <a:latin typeface="メイリオ" panose="020B0604030504040204" pitchFamily="50" charset="-128"/>
                <a:ea typeface="メイリオ" panose="020B0604030504040204" pitchFamily="50" charset="-128"/>
              </a:rPr>
              <a:t>Point</a:t>
            </a:r>
            <a:r>
              <a:rPr kumimoji="1" lang="ja-JP" altLang="en-US" sz="1050" b="1">
                <a:solidFill>
                  <a:schemeClr val="bg1"/>
                </a:solidFill>
                <a:latin typeface="メイリオ" panose="020B0604030504040204" pitchFamily="50" charset="-128"/>
                <a:ea typeface="メイリオ" panose="020B0604030504040204" pitchFamily="50" charset="-128"/>
              </a:rPr>
              <a:t>：人が気付ける範囲でしか</a:t>
            </a:r>
            <a:endParaRPr kumimoji="1" lang="en-US" altLang="ja-JP" sz="1050" b="1">
              <a:solidFill>
                <a:schemeClr val="bg1"/>
              </a:solidFill>
              <a:latin typeface="メイリオ" panose="020B0604030504040204" pitchFamily="50" charset="-128"/>
              <a:ea typeface="メイリオ" panose="020B0604030504040204" pitchFamily="50" charset="-128"/>
            </a:endParaRPr>
          </a:p>
          <a:p>
            <a:pPr algn="ctr"/>
            <a:r>
              <a:rPr kumimoji="1" lang="ja-JP" altLang="en-US" sz="1050" b="1">
                <a:solidFill>
                  <a:schemeClr val="bg1"/>
                </a:solidFill>
                <a:latin typeface="メイリオ" panose="020B0604030504040204" pitchFamily="50" charset="-128"/>
                <a:ea typeface="メイリオ" panose="020B0604030504040204" pitchFamily="50" charset="-128"/>
              </a:rPr>
              <a:t>特徴を抽出できない</a:t>
            </a:r>
          </a:p>
        </p:txBody>
      </p:sp>
      <p:sp>
        <p:nvSpPr>
          <p:cNvPr id="91" name="吹き出し: 四角形 90">
            <a:extLst>
              <a:ext uri="{FF2B5EF4-FFF2-40B4-BE49-F238E27FC236}">
                <a16:creationId xmlns:a16="http://schemas.microsoft.com/office/drawing/2014/main" id="{C782A2FC-48FF-42FE-90A9-BB4FB13C15D8}"/>
              </a:ext>
            </a:extLst>
          </p:cNvPr>
          <p:cNvSpPr/>
          <p:nvPr/>
        </p:nvSpPr>
        <p:spPr>
          <a:xfrm>
            <a:off x="3019246" y="5495026"/>
            <a:ext cx="4908434" cy="776377"/>
          </a:xfrm>
          <a:prstGeom prst="wedgeRectCallout">
            <a:avLst>
              <a:gd name="adj1" fmla="val -29337"/>
              <a:gd name="adj2" fmla="val -4273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bg1"/>
                </a:solidFill>
                <a:latin typeface="メイリオ" panose="020B0604030504040204" pitchFamily="50" charset="-128"/>
                <a:ea typeface="メイリオ" panose="020B0604030504040204" pitchFamily="50" charset="-128"/>
              </a:rPr>
              <a:t>Point</a:t>
            </a:r>
            <a:r>
              <a:rPr kumimoji="1" lang="ja-JP" altLang="en-US" sz="1200" b="1">
                <a:solidFill>
                  <a:schemeClr val="bg1"/>
                </a:solidFill>
                <a:latin typeface="メイリオ" panose="020B0604030504040204" pitchFamily="50" charset="-128"/>
                <a:ea typeface="メイリオ" panose="020B0604030504040204" pitchFamily="50" charset="-128"/>
              </a:rPr>
              <a:t>：膨大な情報から</a:t>
            </a:r>
            <a:r>
              <a:rPr lang="ja-JP" altLang="en-US" sz="1200" b="1">
                <a:solidFill>
                  <a:schemeClr val="bg1"/>
                </a:solidFill>
                <a:latin typeface="メイリオ" panose="020B0604030504040204" pitchFamily="50" charset="-128"/>
                <a:ea typeface="メイリオ" panose="020B0604030504040204" pitchFamily="50" charset="-128"/>
              </a:rPr>
              <a:t>人が気付かないマルウェアの特徴も</a:t>
            </a:r>
            <a:endParaRPr lang="en-US" altLang="ja-JP" sz="1200" b="1">
              <a:solidFill>
                <a:schemeClr val="bg1"/>
              </a:solidFill>
              <a:latin typeface="メイリオ" panose="020B0604030504040204" pitchFamily="50" charset="-128"/>
              <a:ea typeface="メイリオ" panose="020B0604030504040204" pitchFamily="50" charset="-128"/>
            </a:endParaRPr>
          </a:p>
          <a:p>
            <a:pPr algn="ctr"/>
            <a:r>
              <a:rPr lang="en-US" altLang="ja-JP" sz="1200" b="1">
                <a:solidFill>
                  <a:schemeClr val="bg1"/>
                </a:solidFill>
                <a:latin typeface="メイリオ" panose="020B0604030504040204" pitchFamily="50" charset="-128"/>
                <a:ea typeface="メイリオ" panose="020B0604030504040204" pitchFamily="50" charset="-128"/>
              </a:rPr>
              <a:t>AI </a:t>
            </a:r>
            <a:r>
              <a:rPr lang="ja-JP" altLang="en-US" sz="1200" b="1">
                <a:solidFill>
                  <a:schemeClr val="bg1"/>
                </a:solidFill>
                <a:latin typeface="メイリオ" panose="020B0604030504040204" pitchFamily="50" charset="-128"/>
                <a:ea typeface="メイリオ" panose="020B0604030504040204" pitchFamily="50" charset="-128"/>
              </a:rPr>
              <a:t>が学習可能！</a:t>
            </a:r>
            <a:endParaRPr lang="en-US" altLang="ja-JP" sz="1200" b="1">
              <a:solidFill>
                <a:schemeClr val="bg1"/>
              </a:solidFill>
              <a:latin typeface="メイリオ" panose="020B0604030504040204" pitchFamily="50" charset="-128"/>
              <a:ea typeface="メイリオ" panose="020B0604030504040204" pitchFamily="50" charset="-128"/>
            </a:endParaRPr>
          </a:p>
        </p:txBody>
      </p:sp>
      <p:grpSp>
        <p:nvGrpSpPr>
          <p:cNvPr id="74" name="グループ化 73">
            <a:extLst>
              <a:ext uri="{FF2B5EF4-FFF2-40B4-BE49-F238E27FC236}">
                <a16:creationId xmlns:a16="http://schemas.microsoft.com/office/drawing/2014/main" id="{DFB2BF37-F2E6-4EC5-BB33-53599F22DE84}"/>
              </a:ext>
            </a:extLst>
          </p:cNvPr>
          <p:cNvGrpSpPr/>
          <p:nvPr/>
        </p:nvGrpSpPr>
        <p:grpSpPr>
          <a:xfrm>
            <a:off x="3992051" y="2742387"/>
            <a:ext cx="286651" cy="259606"/>
            <a:chOff x="-1037921" y="3301732"/>
            <a:chExt cx="1738120" cy="1738120"/>
          </a:xfrm>
        </p:grpSpPr>
        <p:cxnSp>
          <p:nvCxnSpPr>
            <p:cNvPr id="92" name="直線コネクタ 91">
              <a:extLst>
                <a:ext uri="{FF2B5EF4-FFF2-40B4-BE49-F238E27FC236}">
                  <a16:creationId xmlns:a16="http://schemas.microsoft.com/office/drawing/2014/main" id="{CFEA3201-B210-448C-AE4C-06B5914DFC55}"/>
                </a:ext>
              </a:extLst>
            </p:cNvPr>
            <p:cNvCxnSpPr/>
            <p:nvPr/>
          </p:nvCxnSpPr>
          <p:spPr>
            <a:xfrm>
              <a:off x="-168861" y="3471243"/>
              <a:ext cx="0" cy="13990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A97BA4E9-11A5-41AC-9CE1-F99A5EABCBF2}"/>
                </a:ext>
              </a:extLst>
            </p:cNvPr>
            <p:cNvCxnSpPr/>
            <p:nvPr/>
          </p:nvCxnSpPr>
          <p:spPr>
            <a:xfrm flipH="1">
              <a:off x="-868410" y="4170792"/>
              <a:ext cx="139909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円/楕円 30">
              <a:extLst>
                <a:ext uri="{FF2B5EF4-FFF2-40B4-BE49-F238E27FC236}">
                  <a16:creationId xmlns:a16="http://schemas.microsoft.com/office/drawing/2014/main" id="{1A7EE634-D6C0-446A-A18D-F10D68DE57FE}"/>
                </a:ext>
              </a:extLst>
            </p:cNvPr>
            <p:cNvSpPr/>
            <p:nvPr/>
          </p:nvSpPr>
          <p:spPr>
            <a:xfrm>
              <a:off x="-678011" y="3661642"/>
              <a:ext cx="1018300" cy="10183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31">
              <a:extLst>
                <a:ext uri="{FF2B5EF4-FFF2-40B4-BE49-F238E27FC236}">
                  <a16:creationId xmlns:a16="http://schemas.microsoft.com/office/drawing/2014/main" id="{18421307-D7DD-4D2E-ADED-727D74F0604A}"/>
                </a:ext>
              </a:extLst>
            </p:cNvPr>
            <p:cNvSpPr/>
            <p:nvPr/>
          </p:nvSpPr>
          <p:spPr>
            <a:xfrm>
              <a:off x="-1037921" y="3301732"/>
              <a:ext cx="1738120" cy="1738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32">
              <a:extLst>
                <a:ext uri="{FF2B5EF4-FFF2-40B4-BE49-F238E27FC236}">
                  <a16:creationId xmlns:a16="http://schemas.microsoft.com/office/drawing/2014/main" id="{0C93AC98-2229-462C-B40E-35022F1035DD}"/>
                </a:ext>
              </a:extLst>
            </p:cNvPr>
            <p:cNvSpPr/>
            <p:nvPr/>
          </p:nvSpPr>
          <p:spPr>
            <a:xfrm>
              <a:off x="-344329" y="3995324"/>
              <a:ext cx="350936" cy="35093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 name="グループ化 97">
            <a:extLst>
              <a:ext uri="{FF2B5EF4-FFF2-40B4-BE49-F238E27FC236}">
                <a16:creationId xmlns:a16="http://schemas.microsoft.com/office/drawing/2014/main" id="{82F1FD76-500D-45B0-9DA6-8DC6E3EB20B4}"/>
              </a:ext>
            </a:extLst>
          </p:cNvPr>
          <p:cNvGrpSpPr/>
          <p:nvPr/>
        </p:nvGrpSpPr>
        <p:grpSpPr>
          <a:xfrm>
            <a:off x="4532640" y="2523851"/>
            <a:ext cx="286651" cy="259606"/>
            <a:chOff x="-1037921" y="3301732"/>
            <a:chExt cx="1738120" cy="1738120"/>
          </a:xfrm>
        </p:grpSpPr>
        <p:cxnSp>
          <p:nvCxnSpPr>
            <p:cNvPr id="99" name="直線コネクタ 98">
              <a:extLst>
                <a:ext uri="{FF2B5EF4-FFF2-40B4-BE49-F238E27FC236}">
                  <a16:creationId xmlns:a16="http://schemas.microsoft.com/office/drawing/2014/main" id="{53C1D4A0-3362-4268-9046-0D6DCA479726}"/>
                </a:ext>
              </a:extLst>
            </p:cNvPr>
            <p:cNvCxnSpPr/>
            <p:nvPr/>
          </p:nvCxnSpPr>
          <p:spPr>
            <a:xfrm>
              <a:off x="-168861" y="3471243"/>
              <a:ext cx="0" cy="13990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295467ED-C681-4CB8-B586-32866E7FADBA}"/>
                </a:ext>
              </a:extLst>
            </p:cNvPr>
            <p:cNvCxnSpPr/>
            <p:nvPr/>
          </p:nvCxnSpPr>
          <p:spPr>
            <a:xfrm flipH="1">
              <a:off x="-868410" y="4170792"/>
              <a:ext cx="139909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円/楕円 30">
              <a:extLst>
                <a:ext uri="{FF2B5EF4-FFF2-40B4-BE49-F238E27FC236}">
                  <a16:creationId xmlns:a16="http://schemas.microsoft.com/office/drawing/2014/main" id="{4F4B4262-7CE7-4D29-BD5E-89F97C745334}"/>
                </a:ext>
              </a:extLst>
            </p:cNvPr>
            <p:cNvSpPr/>
            <p:nvPr/>
          </p:nvSpPr>
          <p:spPr>
            <a:xfrm>
              <a:off x="-678011" y="3661642"/>
              <a:ext cx="1018300" cy="10183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31">
              <a:extLst>
                <a:ext uri="{FF2B5EF4-FFF2-40B4-BE49-F238E27FC236}">
                  <a16:creationId xmlns:a16="http://schemas.microsoft.com/office/drawing/2014/main" id="{C96F5980-238B-4005-B8FA-A735D7084C51}"/>
                </a:ext>
              </a:extLst>
            </p:cNvPr>
            <p:cNvSpPr/>
            <p:nvPr/>
          </p:nvSpPr>
          <p:spPr>
            <a:xfrm>
              <a:off x="-1037921" y="3301732"/>
              <a:ext cx="1738120" cy="1738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32">
              <a:extLst>
                <a:ext uri="{FF2B5EF4-FFF2-40B4-BE49-F238E27FC236}">
                  <a16:creationId xmlns:a16="http://schemas.microsoft.com/office/drawing/2014/main" id="{444015D8-B7CC-4B8E-8F57-0E64F0D46213}"/>
                </a:ext>
              </a:extLst>
            </p:cNvPr>
            <p:cNvSpPr/>
            <p:nvPr/>
          </p:nvSpPr>
          <p:spPr>
            <a:xfrm>
              <a:off x="-344329" y="3995324"/>
              <a:ext cx="350936" cy="35093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Group 4">
            <a:extLst>
              <a:ext uri="{FF2B5EF4-FFF2-40B4-BE49-F238E27FC236}">
                <a16:creationId xmlns:a16="http://schemas.microsoft.com/office/drawing/2014/main" id="{9DE51394-201E-4654-90A9-74BB021CF855}"/>
              </a:ext>
            </a:extLst>
          </p:cNvPr>
          <p:cNvGrpSpPr>
            <a:grpSpLocks noChangeAspect="1"/>
          </p:cNvGrpSpPr>
          <p:nvPr/>
        </p:nvGrpSpPr>
        <p:grpSpPr bwMode="auto">
          <a:xfrm>
            <a:off x="8309046" y="4409744"/>
            <a:ext cx="2074160" cy="1008393"/>
            <a:chOff x="5290" y="2833"/>
            <a:chExt cx="1193" cy="580"/>
          </a:xfrm>
        </p:grpSpPr>
        <p:sp>
          <p:nvSpPr>
            <p:cNvPr id="11" name="Freeform 5">
              <a:extLst>
                <a:ext uri="{FF2B5EF4-FFF2-40B4-BE49-F238E27FC236}">
                  <a16:creationId xmlns:a16="http://schemas.microsoft.com/office/drawing/2014/main" id="{7735DA97-6867-407F-941E-A8E63AB5909F}"/>
                </a:ext>
              </a:extLst>
            </p:cNvPr>
            <p:cNvSpPr>
              <a:spLocks/>
            </p:cNvSpPr>
            <p:nvPr/>
          </p:nvSpPr>
          <p:spPr bwMode="auto">
            <a:xfrm>
              <a:off x="5290" y="2833"/>
              <a:ext cx="69" cy="69"/>
            </a:xfrm>
            <a:custGeom>
              <a:avLst/>
              <a:gdLst>
                <a:gd name="T0" fmla="*/ 153 w 153"/>
                <a:gd name="T1" fmla="*/ 76 h 152"/>
                <a:gd name="T2" fmla="*/ 153 w 153"/>
                <a:gd name="T3" fmla="*/ 76 h 152"/>
                <a:gd name="T4" fmla="*/ 77 w 153"/>
                <a:gd name="T5" fmla="*/ 152 h 152"/>
                <a:gd name="T6" fmla="*/ 0 w 153"/>
                <a:gd name="T7" fmla="*/ 76 h 152"/>
                <a:gd name="T8" fmla="*/ 77 w 153"/>
                <a:gd name="T9" fmla="*/ 0 h 152"/>
                <a:gd name="T10" fmla="*/ 153 w 153"/>
                <a:gd name="T11" fmla="*/ 76 h 152"/>
                <a:gd name="T12" fmla="*/ 153 w 153"/>
                <a:gd name="T13" fmla="*/ 76 h 152"/>
              </a:gdLst>
              <a:ahLst/>
              <a:cxnLst>
                <a:cxn ang="0">
                  <a:pos x="T0" y="T1"/>
                </a:cxn>
                <a:cxn ang="0">
                  <a:pos x="T2" y="T3"/>
                </a:cxn>
                <a:cxn ang="0">
                  <a:pos x="T4" y="T5"/>
                </a:cxn>
                <a:cxn ang="0">
                  <a:pos x="T6" y="T7"/>
                </a:cxn>
                <a:cxn ang="0">
                  <a:pos x="T8" y="T9"/>
                </a:cxn>
                <a:cxn ang="0">
                  <a:pos x="T10" y="T11"/>
                </a:cxn>
                <a:cxn ang="0">
                  <a:pos x="T12" y="T13"/>
                </a:cxn>
              </a:cxnLst>
              <a:rect l="0" t="0" r="r" b="b"/>
              <a:pathLst>
                <a:path w="153" h="152">
                  <a:moveTo>
                    <a:pt x="153" y="76"/>
                  </a:moveTo>
                  <a:lnTo>
                    <a:pt x="153" y="76"/>
                  </a:lnTo>
                  <a:cubicBezTo>
                    <a:pt x="153" y="118"/>
                    <a:pt x="119" y="152"/>
                    <a:pt x="77" y="152"/>
                  </a:cubicBezTo>
                  <a:cubicBezTo>
                    <a:pt x="34" y="152"/>
                    <a:pt x="0" y="118"/>
                    <a:pt x="0" y="76"/>
                  </a:cubicBezTo>
                  <a:cubicBezTo>
                    <a:pt x="0" y="33"/>
                    <a:pt x="34" y="0"/>
                    <a:pt x="77" y="0"/>
                  </a:cubicBezTo>
                  <a:cubicBezTo>
                    <a:pt x="119" y="0"/>
                    <a:pt x="153" y="33"/>
                    <a:pt x="153" y="76"/>
                  </a:cubicBezTo>
                  <a:lnTo>
                    <a:pt x="153"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6">
              <a:extLst>
                <a:ext uri="{FF2B5EF4-FFF2-40B4-BE49-F238E27FC236}">
                  <a16:creationId xmlns:a16="http://schemas.microsoft.com/office/drawing/2014/main" id="{0EA15674-6EE2-4B86-BA42-E3971F36AC40}"/>
                </a:ext>
              </a:extLst>
            </p:cNvPr>
            <p:cNvSpPr>
              <a:spLocks/>
            </p:cNvSpPr>
            <p:nvPr/>
          </p:nvSpPr>
          <p:spPr bwMode="auto">
            <a:xfrm>
              <a:off x="5290" y="2935"/>
              <a:ext cx="69" cy="69"/>
            </a:xfrm>
            <a:custGeom>
              <a:avLst/>
              <a:gdLst>
                <a:gd name="T0" fmla="*/ 153 w 153"/>
                <a:gd name="T1" fmla="*/ 76 h 153"/>
                <a:gd name="T2" fmla="*/ 153 w 153"/>
                <a:gd name="T3" fmla="*/ 76 h 153"/>
                <a:gd name="T4" fmla="*/ 77 w 153"/>
                <a:gd name="T5" fmla="*/ 153 h 153"/>
                <a:gd name="T6" fmla="*/ 0 w 153"/>
                <a:gd name="T7" fmla="*/ 76 h 153"/>
                <a:gd name="T8" fmla="*/ 77 w 153"/>
                <a:gd name="T9" fmla="*/ 0 h 153"/>
                <a:gd name="T10" fmla="*/ 153 w 153"/>
                <a:gd name="T11" fmla="*/ 76 h 153"/>
                <a:gd name="T12" fmla="*/ 153 w 153"/>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153" y="76"/>
                  </a:moveTo>
                  <a:lnTo>
                    <a:pt x="153" y="76"/>
                  </a:lnTo>
                  <a:cubicBezTo>
                    <a:pt x="153" y="119"/>
                    <a:pt x="119" y="153"/>
                    <a:pt x="77" y="153"/>
                  </a:cubicBezTo>
                  <a:cubicBezTo>
                    <a:pt x="34" y="153"/>
                    <a:pt x="0" y="119"/>
                    <a:pt x="0" y="76"/>
                  </a:cubicBezTo>
                  <a:cubicBezTo>
                    <a:pt x="0" y="34"/>
                    <a:pt x="34" y="0"/>
                    <a:pt x="77" y="0"/>
                  </a:cubicBezTo>
                  <a:cubicBezTo>
                    <a:pt x="119" y="0"/>
                    <a:pt x="153" y="34"/>
                    <a:pt x="153" y="76"/>
                  </a:cubicBezTo>
                  <a:lnTo>
                    <a:pt x="153"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7">
              <a:extLst>
                <a:ext uri="{FF2B5EF4-FFF2-40B4-BE49-F238E27FC236}">
                  <a16:creationId xmlns:a16="http://schemas.microsoft.com/office/drawing/2014/main" id="{1BA6F479-9835-40AE-BB70-07A826F6EE93}"/>
                </a:ext>
              </a:extLst>
            </p:cNvPr>
            <p:cNvSpPr>
              <a:spLocks/>
            </p:cNvSpPr>
            <p:nvPr/>
          </p:nvSpPr>
          <p:spPr bwMode="auto">
            <a:xfrm>
              <a:off x="5290" y="3037"/>
              <a:ext cx="69" cy="69"/>
            </a:xfrm>
            <a:custGeom>
              <a:avLst/>
              <a:gdLst>
                <a:gd name="T0" fmla="*/ 153 w 153"/>
                <a:gd name="T1" fmla="*/ 77 h 154"/>
                <a:gd name="T2" fmla="*/ 153 w 153"/>
                <a:gd name="T3" fmla="*/ 77 h 154"/>
                <a:gd name="T4" fmla="*/ 77 w 153"/>
                <a:gd name="T5" fmla="*/ 154 h 154"/>
                <a:gd name="T6" fmla="*/ 0 w 153"/>
                <a:gd name="T7" fmla="*/ 77 h 154"/>
                <a:gd name="T8" fmla="*/ 77 w 153"/>
                <a:gd name="T9" fmla="*/ 0 h 154"/>
                <a:gd name="T10" fmla="*/ 153 w 153"/>
                <a:gd name="T11" fmla="*/ 77 h 154"/>
                <a:gd name="T12" fmla="*/ 153 w 153"/>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3" h="154">
                  <a:moveTo>
                    <a:pt x="153" y="77"/>
                  </a:moveTo>
                  <a:lnTo>
                    <a:pt x="153" y="77"/>
                  </a:lnTo>
                  <a:cubicBezTo>
                    <a:pt x="153" y="120"/>
                    <a:pt x="119" y="154"/>
                    <a:pt x="77" y="154"/>
                  </a:cubicBezTo>
                  <a:cubicBezTo>
                    <a:pt x="34" y="154"/>
                    <a:pt x="0" y="120"/>
                    <a:pt x="0" y="77"/>
                  </a:cubicBezTo>
                  <a:cubicBezTo>
                    <a:pt x="0" y="35"/>
                    <a:pt x="34" y="0"/>
                    <a:pt x="77" y="0"/>
                  </a:cubicBezTo>
                  <a:cubicBezTo>
                    <a:pt x="119" y="0"/>
                    <a:pt x="153" y="35"/>
                    <a:pt x="153" y="77"/>
                  </a:cubicBezTo>
                  <a:lnTo>
                    <a:pt x="153"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8">
              <a:extLst>
                <a:ext uri="{FF2B5EF4-FFF2-40B4-BE49-F238E27FC236}">
                  <a16:creationId xmlns:a16="http://schemas.microsoft.com/office/drawing/2014/main" id="{36630462-46FB-4F32-8794-4A0B667D517D}"/>
                </a:ext>
              </a:extLst>
            </p:cNvPr>
            <p:cNvSpPr>
              <a:spLocks/>
            </p:cNvSpPr>
            <p:nvPr/>
          </p:nvSpPr>
          <p:spPr bwMode="auto">
            <a:xfrm>
              <a:off x="5290" y="3139"/>
              <a:ext cx="69" cy="69"/>
            </a:xfrm>
            <a:custGeom>
              <a:avLst/>
              <a:gdLst>
                <a:gd name="T0" fmla="*/ 153 w 153"/>
                <a:gd name="T1" fmla="*/ 77 h 153"/>
                <a:gd name="T2" fmla="*/ 153 w 153"/>
                <a:gd name="T3" fmla="*/ 77 h 153"/>
                <a:gd name="T4" fmla="*/ 77 w 153"/>
                <a:gd name="T5" fmla="*/ 153 h 153"/>
                <a:gd name="T6" fmla="*/ 0 w 153"/>
                <a:gd name="T7" fmla="*/ 77 h 153"/>
                <a:gd name="T8" fmla="*/ 77 w 153"/>
                <a:gd name="T9" fmla="*/ 0 h 153"/>
                <a:gd name="T10" fmla="*/ 153 w 153"/>
                <a:gd name="T11" fmla="*/ 77 h 153"/>
                <a:gd name="T12" fmla="*/ 153 w 153"/>
                <a:gd name="T13" fmla="*/ 77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153" y="77"/>
                  </a:moveTo>
                  <a:lnTo>
                    <a:pt x="153" y="77"/>
                  </a:lnTo>
                  <a:cubicBezTo>
                    <a:pt x="153" y="119"/>
                    <a:pt x="119" y="153"/>
                    <a:pt x="77" y="153"/>
                  </a:cubicBezTo>
                  <a:cubicBezTo>
                    <a:pt x="34" y="153"/>
                    <a:pt x="0" y="119"/>
                    <a:pt x="0" y="77"/>
                  </a:cubicBezTo>
                  <a:cubicBezTo>
                    <a:pt x="0" y="34"/>
                    <a:pt x="34" y="0"/>
                    <a:pt x="77" y="0"/>
                  </a:cubicBezTo>
                  <a:cubicBezTo>
                    <a:pt x="119" y="0"/>
                    <a:pt x="153" y="34"/>
                    <a:pt x="153" y="77"/>
                  </a:cubicBezTo>
                  <a:lnTo>
                    <a:pt x="153"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9">
              <a:extLst>
                <a:ext uri="{FF2B5EF4-FFF2-40B4-BE49-F238E27FC236}">
                  <a16:creationId xmlns:a16="http://schemas.microsoft.com/office/drawing/2014/main" id="{446FF219-3204-4291-8A2A-49BBA9BCAC08}"/>
                </a:ext>
              </a:extLst>
            </p:cNvPr>
            <p:cNvSpPr>
              <a:spLocks/>
            </p:cNvSpPr>
            <p:nvPr/>
          </p:nvSpPr>
          <p:spPr bwMode="auto">
            <a:xfrm>
              <a:off x="5290" y="3241"/>
              <a:ext cx="69" cy="70"/>
            </a:xfrm>
            <a:custGeom>
              <a:avLst/>
              <a:gdLst>
                <a:gd name="T0" fmla="*/ 153 w 153"/>
                <a:gd name="T1" fmla="*/ 76 h 153"/>
                <a:gd name="T2" fmla="*/ 153 w 153"/>
                <a:gd name="T3" fmla="*/ 76 h 153"/>
                <a:gd name="T4" fmla="*/ 77 w 153"/>
                <a:gd name="T5" fmla="*/ 153 h 153"/>
                <a:gd name="T6" fmla="*/ 0 w 153"/>
                <a:gd name="T7" fmla="*/ 76 h 153"/>
                <a:gd name="T8" fmla="*/ 77 w 153"/>
                <a:gd name="T9" fmla="*/ 0 h 153"/>
                <a:gd name="T10" fmla="*/ 153 w 153"/>
                <a:gd name="T11" fmla="*/ 76 h 153"/>
                <a:gd name="T12" fmla="*/ 153 w 153"/>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153" y="76"/>
                  </a:moveTo>
                  <a:lnTo>
                    <a:pt x="153" y="76"/>
                  </a:lnTo>
                  <a:cubicBezTo>
                    <a:pt x="153" y="119"/>
                    <a:pt x="119" y="153"/>
                    <a:pt x="77" y="153"/>
                  </a:cubicBezTo>
                  <a:cubicBezTo>
                    <a:pt x="34" y="153"/>
                    <a:pt x="0" y="119"/>
                    <a:pt x="0" y="76"/>
                  </a:cubicBezTo>
                  <a:cubicBezTo>
                    <a:pt x="0" y="34"/>
                    <a:pt x="34" y="0"/>
                    <a:pt x="77" y="0"/>
                  </a:cubicBezTo>
                  <a:cubicBezTo>
                    <a:pt x="119" y="0"/>
                    <a:pt x="153" y="34"/>
                    <a:pt x="153" y="76"/>
                  </a:cubicBezTo>
                  <a:lnTo>
                    <a:pt x="153"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0">
              <a:extLst>
                <a:ext uri="{FF2B5EF4-FFF2-40B4-BE49-F238E27FC236}">
                  <a16:creationId xmlns:a16="http://schemas.microsoft.com/office/drawing/2014/main" id="{7EE66BCE-497B-4CDB-94A6-F13F85B624CA}"/>
                </a:ext>
              </a:extLst>
            </p:cNvPr>
            <p:cNvSpPr>
              <a:spLocks/>
            </p:cNvSpPr>
            <p:nvPr/>
          </p:nvSpPr>
          <p:spPr bwMode="auto">
            <a:xfrm>
              <a:off x="5589" y="2935"/>
              <a:ext cx="69" cy="69"/>
            </a:xfrm>
            <a:custGeom>
              <a:avLst/>
              <a:gdLst>
                <a:gd name="T0" fmla="*/ 153 w 153"/>
                <a:gd name="T1" fmla="*/ 76 h 153"/>
                <a:gd name="T2" fmla="*/ 153 w 153"/>
                <a:gd name="T3" fmla="*/ 76 h 153"/>
                <a:gd name="T4" fmla="*/ 76 w 153"/>
                <a:gd name="T5" fmla="*/ 153 h 153"/>
                <a:gd name="T6" fmla="*/ 0 w 153"/>
                <a:gd name="T7" fmla="*/ 76 h 153"/>
                <a:gd name="T8" fmla="*/ 76 w 153"/>
                <a:gd name="T9" fmla="*/ 0 h 153"/>
                <a:gd name="T10" fmla="*/ 153 w 153"/>
                <a:gd name="T11" fmla="*/ 76 h 153"/>
                <a:gd name="T12" fmla="*/ 153 w 153"/>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153" y="76"/>
                  </a:moveTo>
                  <a:lnTo>
                    <a:pt x="153" y="76"/>
                  </a:lnTo>
                  <a:cubicBezTo>
                    <a:pt x="153" y="119"/>
                    <a:pt x="119" y="153"/>
                    <a:pt x="76" y="153"/>
                  </a:cubicBezTo>
                  <a:cubicBezTo>
                    <a:pt x="34" y="153"/>
                    <a:pt x="0" y="119"/>
                    <a:pt x="0" y="76"/>
                  </a:cubicBezTo>
                  <a:cubicBezTo>
                    <a:pt x="0" y="34"/>
                    <a:pt x="34" y="0"/>
                    <a:pt x="76" y="0"/>
                  </a:cubicBezTo>
                  <a:cubicBezTo>
                    <a:pt x="119" y="0"/>
                    <a:pt x="153" y="34"/>
                    <a:pt x="153" y="76"/>
                  </a:cubicBezTo>
                  <a:lnTo>
                    <a:pt x="153"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1">
              <a:extLst>
                <a:ext uri="{FF2B5EF4-FFF2-40B4-BE49-F238E27FC236}">
                  <a16:creationId xmlns:a16="http://schemas.microsoft.com/office/drawing/2014/main" id="{C667C134-06D6-4E83-AAFF-E9A48C9F7C2E}"/>
                </a:ext>
              </a:extLst>
            </p:cNvPr>
            <p:cNvSpPr>
              <a:spLocks/>
            </p:cNvSpPr>
            <p:nvPr/>
          </p:nvSpPr>
          <p:spPr bwMode="auto">
            <a:xfrm>
              <a:off x="5589" y="3037"/>
              <a:ext cx="69" cy="69"/>
            </a:xfrm>
            <a:custGeom>
              <a:avLst/>
              <a:gdLst>
                <a:gd name="T0" fmla="*/ 153 w 153"/>
                <a:gd name="T1" fmla="*/ 77 h 154"/>
                <a:gd name="T2" fmla="*/ 153 w 153"/>
                <a:gd name="T3" fmla="*/ 77 h 154"/>
                <a:gd name="T4" fmla="*/ 76 w 153"/>
                <a:gd name="T5" fmla="*/ 154 h 154"/>
                <a:gd name="T6" fmla="*/ 0 w 153"/>
                <a:gd name="T7" fmla="*/ 77 h 154"/>
                <a:gd name="T8" fmla="*/ 76 w 153"/>
                <a:gd name="T9" fmla="*/ 0 h 154"/>
                <a:gd name="T10" fmla="*/ 153 w 153"/>
                <a:gd name="T11" fmla="*/ 77 h 154"/>
                <a:gd name="T12" fmla="*/ 153 w 153"/>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3" h="154">
                  <a:moveTo>
                    <a:pt x="153" y="77"/>
                  </a:moveTo>
                  <a:lnTo>
                    <a:pt x="153" y="77"/>
                  </a:lnTo>
                  <a:cubicBezTo>
                    <a:pt x="153" y="120"/>
                    <a:pt x="119" y="154"/>
                    <a:pt x="76" y="154"/>
                  </a:cubicBezTo>
                  <a:cubicBezTo>
                    <a:pt x="34" y="154"/>
                    <a:pt x="0" y="120"/>
                    <a:pt x="0" y="77"/>
                  </a:cubicBezTo>
                  <a:cubicBezTo>
                    <a:pt x="0" y="35"/>
                    <a:pt x="34" y="0"/>
                    <a:pt x="76" y="0"/>
                  </a:cubicBezTo>
                  <a:cubicBezTo>
                    <a:pt x="119" y="0"/>
                    <a:pt x="153" y="35"/>
                    <a:pt x="153" y="77"/>
                  </a:cubicBezTo>
                  <a:lnTo>
                    <a:pt x="153"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2">
              <a:extLst>
                <a:ext uri="{FF2B5EF4-FFF2-40B4-BE49-F238E27FC236}">
                  <a16:creationId xmlns:a16="http://schemas.microsoft.com/office/drawing/2014/main" id="{55BBDBF9-53A6-45A5-975F-4E0BDBF13D4F}"/>
                </a:ext>
              </a:extLst>
            </p:cNvPr>
            <p:cNvSpPr>
              <a:spLocks/>
            </p:cNvSpPr>
            <p:nvPr/>
          </p:nvSpPr>
          <p:spPr bwMode="auto">
            <a:xfrm>
              <a:off x="5589" y="3139"/>
              <a:ext cx="69" cy="69"/>
            </a:xfrm>
            <a:custGeom>
              <a:avLst/>
              <a:gdLst>
                <a:gd name="T0" fmla="*/ 153 w 153"/>
                <a:gd name="T1" fmla="*/ 77 h 153"/>
                <a:gd name="T2" fmla="*/ 153 w 153"/>
                <a:gd name="T3" fmla="*/ 77 h 153"/>
                <a:gd name="T4" fmla="*/ 76 w 153"/>
                <a:gd name="T5" fmla="*/ 153 h 153"/>
                <a:gd name="T6" fmla="*/ 0 w 153"/>
                <a:gd name="T7" fmla="*/ 77 h 153"/>
                <a:gd name="T8" fmla="*/ 76 w 153"/>
                <a:gd name="T9" fmla="*/ 0 h 153"/>
                <a:gd name="T10" fmla="*/ 153 w 153"/>
                <a:gd name="T11" fmla="*/ 77 h 153"/>
                <a:gd name="T12" fmla="*/ 153 w 153"/>
                <a:gd name="T13" fmla="*/ 77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153" y="77"/>
                  </a:moveTo>
                  <a:lnTo>
                    <a:pt x="153" y="77"/>
                  </a:lnTo>
                  <a:cubicBezTo>
                    <a:pt x="153" y="119"/>
                    <a:pt x="119" y="153"/>
                    <a:pt x="76" y="153"/>
                  </a:cubicBezTo>
                  <a:cubicBezTo>
                    <a:pt x="34" y="153"/>
                    <a:pt x="0" y="119"/>
                    <a:pt x="0" y="77"/>
                  </a:cubicBezTo>
                  <a:cubicBezTo>
                    <a:pt x="0" y="34"/>
                    <a:pt x="34" y="0"/>
                    <a:pt x="76" y="0"/>
                  </a:cubicBezTo>
                  <a:cubicBezTo>
                    <a:pt x="119" y="0"/>
                    <a:pt x="153" y="34"/>
                    <a:pt x="153" y="77"/>
                  </a:cubicBezTo>
                  <a:lnTo>
                    <a:pt x="153"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3">
              <a:extLst>
                <a:ext uri="{FF2B5EF4-FFF2-40B4-BE49-F238E27FC236}">
                  <a16:creationId xmlns:a16="http://schemas.microsoft.com/office/drawing/2014/main" id="{282FE8EB-066D-4943-BAAF-41BBD86D6714}"/>
                </a:ext>
              </a:extLst>
            </p:cNvPr>
            <p:cNvSpPr>
              <a:spLocks/>
            </p:cNvSpPr>
            <p:nvPr/>
          </p:nvSpPr>
          <p:spPr bwMode="auto">
            <a:xfrm>
              <a:off x="5589" y="3241"/>
              <a:ext cx="69" cy="70"/>
            </a:xfrm>
            <a:custGeom>
              <a:avLst/>
              <a:gdLst>
                <a:gd name="T0" fmla="*/ 153 w 153"/>
                <a:gd name="T1" fmla="*/ 76 h 153"/>
                <a:gd name="T2" fmla="*/ 153 w 153"/>
                <a:gd name="T3" fmla="*/ 76 h 153"/>
                <a:gd name="T4" fmla="*/ 76 w 153"/>
                <a:gd name="T5" fmla="*/ 153 h 153"/>
                <a:gd name="T6" fmla="*/ 0 w 153"/>
                <a:gd name="T7" fmla="*/ 76 h 153"/>
                <a:gd name="T8" fmla="*/ 76 w 153"/>
                <a:gd name="T9" fmla="*/ 0 h 153"/>
                <a:gd name="T10" fmla="*/ 153 w 153"/>
                <a:gd name="T11" fmla="*/ 76 h 153"/>
                <a:gd name="T12" fmla="*/ 153 w 153"/>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153" y="76"/>
                  </a:moveTo>
                  <a:lnTo>
                    <a:pt x="153" y="76"/>
                  </a:lnTo>
                  <a:cubicBezTo>
                    <a:pt x="153" y="119"/>
                    <a:pt x="119" y="153"/>
                    <a:pt x="76" y="153"/>
                  </a:cubicBezTo>
                  <a:cubicBezTo>
                    <a:pt x="34" y="153"/>
                    <a:pt x="0" y="119"/>
                    <a:pt x="0" y="76"/>
                  </a:cubicBezTo>
                  <a:cubicBezTo>
                    <a:pt x="0" y="34"/>
                    <a:pt x="34" y="0"/>
                    <a:pt x="76" y="0"/>
                  </a:cubicBezTo>
                  <a:cubicBezTo>
                    <a:pt x="119" y="0"/>
                    <a:pt x="153" y="34"/>
                    <a:pt x="153" y="76"/>
                  </a:cubicBezTo>
                  <a:lnTo>
                    <a:pt x="153"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4">
              <a:extLst>
                <a:ext uri="{FF2B5EF4-FFF2-40B4-BE49-F238E27FC236}">
                  <a16:creationId xmlns:a16="http://schemas.microsoft.com/office/drawing/2014/main" id="{F2647238-ED35-4833-91C6-C1033BB980F0}"/>
                </a:ext>
              </a:extLst>
            </p:cNvPr>
            <p:cNvSpPr>
              <a:spLocks/>
            </p:cNvSpPr>
            <p:nvPr/>
          </p:nvSpPr>
          <p:spPr bwMode="auto">
            <a:xfrm>
              <a:off x="5848" y="2935"/>
              <a:ext cx="70" cy="69"/>
            </a:xfrm>
            <a:custGeom>
              <a:avLst/>
              <a:gdLst>
                <a:gd name="T0" fmla="*/ 154 w 154"/>
                <a:gd name="T1" fmla="*/ 76 h 153"/>
                <a:gd name="T2" fmla="*/ 154 w 154"/>
                <a:gd name="T3" fmla="*/ 76 h 153"/>
                <a:gd name="T4" fmla="*/ 77 w 154"/>
                <a:gd name="T5" fmla="*/ 153 h 153"/>
                <a:gd name="T6" fmla="*/ 0 w 154"/>
                <a:gd name="T7" fmla="*/ 76 h 153"/>
                <a:gd name="T8" fmla="*/ 77 w 154"/>
                <a:gd name="T9" fmla="*/ 0 h 153"/>
                <a:gd name="T10" fmla="*/ 154 w 154"/>
                <a:gd name="T11" fmla="*/ 76 h 153"/>
                <a:gd name="T12" fmla="*/ 154 w 154"/>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4" h="153">
                  <a:moveTo>
                    <a:pt x="154" y="76"/>
                  </a:moveTo>
                  <a:lnTo>
                    <a:pt x="154" y="76"/>
                  </a:lnTo>
                  <a:cubicBezTo>
                    <a:pt x="154" y="119"/>
                    <a:pt x="119" y="153"/>
                    <a:pt x="77" y="153"/>
                  </a:cubicBezTo>
                  <a:cubicBezTo>
                    <a:pt x="35" y="153"/>
                    <a:pt x="0" y="119"/>
                    <a:pt x="0" y="76"/>
                  </a:cubicBezTo>
                  <a:cubicBezTo>
                    <a:pt x="0" y="34"/>
                    <a:pt x="35" y="0"/>
                    <a:pt x="77" y="0"/>
                  </a:cubicBezTo>
                  <a:cubicBezTo>
                    <a:pt x="119" y="0"/>
                    <a:pt x="154" y="34"/>
                    <a:pt x="154" y="76"/>
                  </a:cubicBezTo>
                  <a:lnTo>
                    <a:pt x="154"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5">
              <a:extLst>
                <a:ext uri="{FF2B5EF4-FFF2-40B4-BE49-F238E27FC236}">
                  <a16:creationId xmlns:a16="http://schemas.microsoft.com/office/drawing/2014/main" id="{818D0E12-F5B1-4CA6-91B2-9B73C7B69BA0}"/>
                </a:ext>
              </a:extLst>
            </p:cNvPr>
            <p:cNvSpPr>
              <a:spLocks/>
            </p:cNvSpPr>
            <p:nvPr/>
          </p:nvSpPr>
          <p:spPr bwMode="auto">
            <a:xfrm>
              <a:off x="5848" y="3037"/>
              <a:ext cx="70" cy="69"/>
            </a:xfrm>
            <a:custGeom>
              <a:avLst/>
              <a:gdLst>
                <a:gd name="T0" fmla="*/ 154 w 154"/>
                <a:gd name="T1" fmla="*/ 77 h 154"/>
                <a:gd name="T2" fmla="*/ 154 w 154"/>
                <a:gd name="T3" fmla="*/ 77 h 154"/>
                <a:gd name="T4" fmla="*/ 77 w 154"/>
                <a:gd name="T5" fmla="*/ 154 h 154"/>
                <a:gd name="T6" fmla="*/ 0 w 154"/>
                <a:gd name="T7" fmla="*/ 77 h 154"/>
                <a:gd name="T8" fmla="*/ 77 w 154"/>
                <a:gd name="T9" fmla="*/ 0 h 154"/>
                <a:gd name="T10" fmla="*/ 154 w 154"/>
                <a:gd name="T11" fmla="*/ 77 h 154"/>
                <a:gd name="T12" fmla="*/ 154 w 154"/>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4" h="154">
                  <a:moveTo>
                    <a:pt x="154" y="77"/>
                  </a:moveTo>
                  <a:lnTo>
                    <a:pt x="154" y="77"/>
                  </a:lnTo>
                  <a:cubicBezTo>
                    <a:pt x="154" y="120"/>
                    <a:pt x="119" y="154"/>
                    <a:pt x="77" y="154"/>
                  </a:cubicBezTo>
                  <a:cubicBezTo>
                    <a:pt x="35" y="154"/>
                    <a:pt x="0" y="120"/>
                    <a:pt x="0" y="77"/>
                  </a:cubicBezTo>
                  <a:cubicBezTo>
                    <a:pt x="0" y="35"/>
                    <a:pt x="35" y="0"/>
                    <a:pt x="77" y="0"/>
                  </a:cubicBezTo>
                  <a:cubicBezTo>
                    <a:pt x="119" y="0"/>
                    <a:pt x="154" y="35"/>
                    <a:pt x="154" y="77"/>
                  </a:cubicBezTo>
                  <a:lnTo>
                    <a:pt x="154"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6">
              <a:extLst>
                <a:ext uri="{FF2B5EF4-FFF2-40B4-BE49-F238E27FC236}">
                  <a16:creationId xmlns:a16="http://schemas.microsoft.com/office/drawing/2014/main" id="{C37E4D41-A12A-456A-835A-2CF42B7B417B}"/>
                </a:ext>
              </a:extLst>
            </p:cNvPr>
            <p:cNvSpPr>
              <a:spLocks/>
            </p:cNvSpPr>
            <p:nvPr/>
          </p:nvSpPr>
          <p:spPr bwMode="auto">
            <a:xfrm>
              <a:off x="5848" y="3139"/>
              <a:ext cx="70" cy="69"/>
            </a:xfrm>
            <a:custGeom>
              <a:avLst/>
              <a:gdLst>
                <a:gd name="T0" fmla="*/ 154 w 154"/>
                <a:gd name="T1" fmla="*/ 77 h 153"/>
                <a:gd name="T2" fmla="*/ 154 w 154"/>
                <a:gd name="T3" fmla="*/ 77 h 153"/>
                <a:gd name="T4" fmla="*/ 77 w 154"/>
                <a:gd name="T5" fmla="*/ 153 h 153"/>
                <a:gd name="T6" fmla="*/ 0 w 154"/>
                <a:gd name="T7" fmla="*/ 77 h 153"/>
                <a:gd name="T8" fmla="*/ 77 w 154"/>
                <a:gd name="T9" fmla="*/ 0 h 153"/>
                <a:gd name="T10" fmla="*/ 154 w 154"/>
                <a:gd name="T11" fmla="*/ 77 h 153"/>
                <a:gd name="T12" fmla="*/ 154 w 154"/>
                <a:gd name="T13" fmla="*/ 77 h 153"/>
              </a:gdLst>
              <a:ahLst/>
              <a:cxnLst>
                <a:cxn ang="0">
                  <a:pos x="T0" y="T1"/>
                </a:cxn>
                <a:cxn ang="0">
                  <a:pos x="T2" y="T3"/>
                </a:cxn>
                <a:cxn ang="0">
                  <a:pos x="T4" y="T5"/>
                </a:cxn>
                <a:cxn ang="0">
                  <a:pos x="T6" y="T7"/>
                </a:cxn>
                <a:cxn ang="0">
                  <a:pos x="T8" y="T9"/>
                </a:cxn>
                <a:cxn ang="0">
                  <a:pos x="T10" y="T11"/>
                </a:cxn>
                <a:cxn ang="0">
                  <a:pos x="T12" y="T13"/>
                </a:cxn>
              </a:cxnLst>
              <a:rect l="0" t="0" r="r" b="b"/>
              <a:pathLst>
                <a:path w="154" h="153">
                  <a:moveTo>
                    <a:pt x="154" y="77"/>
                  </a:moveTo>
                  <a:lnTo>
                    <a:pt x="154" y="77"/>
                  </a:lnTo>
                  <a:cubicBezTo>
                    <a:pt x="154" y="119"/>
                    <a:pt x="119" y="153"/>
                    <a:pt x="77" y="153"/>
                  </a:cubicBezTo>
                  <a:cubicBezTo>
                    <a:pt x="35" y="153"/>
                    <a:pt x="0" y="119"/>
                    <a:pt x="0" y="77"/>
                  </a:cubicBezTo>
                  <a:cubicBezTo>
                    <a:pt x="0" y="34"/>
                    <a:pt x="35" y="0"/>
                    <a:pt x="77" y="0"/>
                  </a:cubicBezTo>
                  <a:cubicBezTo>
                    <a:pt x="119" y="0"/>
                    <a:pt x="154" y="34"/>
                    <a:pt x="154" y="77"/>
                  </a:cubicBezTo>
                  <a:lnTo>
                    <a:pt x="154"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7">
              <a:extLst>
                <a:ext uri="{FF2B5EF4-FFF2-40B4-BE49-F238E27FC236}">
                  <a16:creationId xmlns:a16="http://schemas.microsoft.com/office/drawing/2014/main" id="{E209AAF3-EB53-46A3-94C9-A4445BA93F2D}"/>
                </a:ext>
              </a:extLst>
            </p:cNvPr>
            <p:cNvSpPr>
              <a:spLocks/>
            </p:cNvSpPr>
            <p:nvPr/>
          </p:nvSpPr>
          <p:spPr bwMode="auto">
            <a:xfrm>
              <a:off x="5848" y="3241"/>
              <a:ext cx="70" cy="70"/>
            </a:xfrm>
            <a:custGeom>
              <a:avLst/>
              <a:gdLst>
                <a:gd name="T0" fmla="*/ 154 w 154"/>
                <a:gd name="T1" fmla="*/ 76 h 153"/>
                <a:gd name="T2" fmla="*/ 154 w 154"/>
                <a:gd name="T3" fmla="*/ 76 h 153"/>
                <a:gd name="T4" fmla="*/ 77 w 154"/>
                <a:gd name="T5" fmla="*/ 153 h 153"/>
                <a:gd name="T6" fmla="*/ 0 w 154"/>
                <a:gd name="T7" fmla="*/ 76 h 153"/>
                <a:gd name="T8" fmla="*/ 77 w 154"/>
                <a:gd name="T9" fmla="*/ 0 h 153"/>
                <a:gd name="T10" fmla="*/ 154 w 154"/>
                <a:gd name="T11" fmla="*/ 76 h 153"/>
                <a:gd name="T12" fmla="*/ 154 w 154"/>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4" h="153">
                  <a:moveTo>
                    <a:pt x="154" y="76"/>
                  </a:moveTo>
                  <a:lnTo>
                    <a:pt x="154" y="76"/>
                  </a:lnTo>
                  <a:cubicBezTo>
                    <a:pt x="154" y="119"/>
                    <a:pt x="119" y="153"/>
                    <a:pt x="77" y="153"/>
                  </a:cubicBezTo>
                  <a:cubicBezTo>
                    <a:pt x="35" y="153"/>
                    <a:pt x="0" y="119"/>
                    <a:pt x="0" y="76"/>
                  </a:cubicBezTo>
                  <a:cubicBezTo>
                    <a:pt x="0" y="34"/>
                    <a:pt x="35" y="0"/>
                    <a:pt x="77" y="0"/>
                  </a:cubicBezTo>
                  <a:cubicBezTo>
                    <a:pt x="119" y="0"/>
                    <a:pt x="154" y="34"/>
                    <a:pt x="154" y="76"/>
                  </a:cubicBezTo>
                  <a:lnTo>
                    <a:pt x="154"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a:extLst>
                <a:ext uri="{FF2B5EF4-FFF2-40B4-BE49-F238E27FC236}">
                  <a16:creationId xmlns:a16="http://schemas.microsoft.com/office/drawing/2014/main" id="{3FD8D269-C3B4-4350-9989-977D10DCF897}"/>
                </a:ext>
              </a:extLst>
            </p:cNvPr>
            <p:cNvSpPr>
              <a:spLocks/>
            </p:cNvSpPr>
            <p:nvPr/>
          </p:nvSpPr>
          <p:spPr bwMode="auto">
            <a:xfrm>
              <a:off x="6109" y="2935"/>
              <a:ext cx="70" cy="69"/>
            </a:xfrm>
            <a:custGeom>
              <a:avLst/>
              <a:gdLst>
                <a:gd name="T0" fmla="*/ 154 w 154"/>
                <a:gd name="T1" fmla="*/ 76 h 153"/>
                <a:gd name="T2" fmla="*/ 154 w 154"/>
                <a:gd name="T3" fmla="*/ 76 h 153"/>
                <a:gd name="T4" fmla="*/ 77 w 154"/>
                <a:gd name="T5" fmla="*/ 153 h 153"/>
                <a:gd name="T6" fmla="*/ 0 w 154"/>
                <a:gd name="T7" fmla="*/ 76 h 153"/>
                <a:gd name="T8" fmla="*/ 77 w 154"/>
                <a:gd name="T9" fmla="*/ 0 h 153"/>
                <a:gd name="T10" fmla="*/ 154 w 154"/>
                <a:gd name="T11" fmla="*/ 76 h 153"/>
                <a:gd name="T12" fmla="*/ 154 w 154"/>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4" h="153">
                  <a:moveTo>
                    <a:pt x="154" y="76"/>
                  </a:moveTo>
                  <a:lnTo>
                    <a:pt x="154" y="76"/>
                  </a:lnTo>
                  <a:cubicBezTo>
                    <a:pt x="154" y="119"/>
                    <a:pt x="119" y="153"/>
                    <a:pt x="77" y="153"/>
                  </a:cubicBezTo>
                  <a:cubicBezTo>
                    <a:pt x="35" y="153"/>
                    <a:pt x="0" y="119"/>
                    <a:pt x="0" y="76"/>
                  </a:cubicBezTo>
                  <a:cubicBezTo>
                    <a:pt x="0" y="34"/>
                    <a:pt x="35" y="0"/>
                    <a:pt x="77" y="0"/>
                  </a:cubicBezTo>
                  <a:cubicBezTo>
                    <a:pt x="119" y="0"/>
                    <a:pt x="154" y="34"/>
                    <a:pt x="154" y="76"/>
                  </a:cubicBezTo>
                  <a:lnTo>
                    <a:pt x="154"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a:extLst>
                <a:ext uri="{FF2B5EF4-FFF2-40B4-BE49-F238E27FC236}">
                  <a16:creationId xmlns:a16="http://schemas.microsoft.com/office/drawing/2014/main" id="{49160221-FAD6-497A-8C81-1A1D2A8F7A44}"/>
                </a:ext>
              </a:extLst>
            </p:cNvPr>
            <p:cNvSpPr>
              <a:spLocks/>
            </p:cNvSpPr>
            <p:nvPr/>
          </p:nvSpPr>
          <p:spPr bwMode="auto">
            <a:xfrm>
              <a:off x="6109" y="3037"/>
              <a:ext cx="70" cy="69"/>
            </a:xfrm>
            <a:custGeom>
              <a:avLst/>
              <a:gdLst>
                <a:gd name="T0" fmla="*/ 154 w 154"/>
                <a:gd name="T1" fmla="*/ 77 h 154"/>
                <a:gd name="T2" fmla="*/ 154 w 154"/>
                <a:gd name="T3" fmla="*/ 77 h 154"/>
                <a:gd name="T4" fmla="*/ 77 w 154"/>
                <a:gd name="T5" fmla="*/ 154 h 154"/>
                <a:gd name="T6" fmla="*/ 0 w 154"/>
                <a:gd name="T7" fmla="*/ 77 h 154"/>
                <a:gd name="T8" fmla="*/ 77 w 154"/>
                <a:gd name="T9" fmla="*/ 0 h 154"/>
                <a:gd name="T10" fmla="*/ 154 w 154"/>
                <a:gd name="T11" fmla="*/ 77 h 154"/>
                <a:gd name="T12" fmla="*/ 154 w 154"/>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4" h="154">
                  <a:moveTo>
                    <a:pt x="154" y="77"/>
                  </a:moveTo>
                  <a:lnTo>
                    <a:pt x="154" y="77"/>
                  </a:lnTo>
                  <a:cubicBezTo>
                    <a:pt x="154" y="120"/>
                    <a:pt x="119" y="154"/>
                    <a:pt x="77" y="154"/>
                  </a:cubicBezTo>
                  <a:cubicBezTo>
                    <a:pt x="35" y="154"/>
                    <a:pt x="0" y="120"/>
                    <a:pt x="0" y="77"/>
                  </a:cubicBezTo>
                  <a:cubicBezTo>
                    <a:pt x="0" y="35"/>
                    <a:pt x="35" y="0"/>
                    <a:pt x="77" y="0"/>
                  </a:cubicBezTo>
                  <a:cubicBezTo>
                    <a:pt x="119" y="0"/>
                    <a:pt x="154" y="35"/>
                    <a:pt x="154" y="77"/>
                  </a:cubicBezTo>
                  <a:lnTo>
                    <a:pt x="154"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a:extLst>
                <a:ext uri="{FF2B5EF4-FFF2-40B4-BE49-F238E27FC236}">
                  <a16:creationId xmlns:a16="http://schemas.microsoft.com/office/drawing/2014/main" id="{C9704110-5F39-446A-B1F7-5E9246BC07D8}"/>
                </a:ext>
              </a:extLst>
            </p:cNvPr>
            <p:cNvSpPr>
              <a:spLocks/>
            </p:cNvSpPr>
            <p:nvPr/>
          </p:nvSpPr>
          <p:spPr bwMode="auto">
            <a:xfrm>
              <a:off x="6109" y="3139"/>
              <a:ext cx="70" cy="69"/>
            </a:xfrm>
            <a:custGeom>
              <a:avLst/>
              <a:gdLst>
                <a:gd name="T0" fmla="*/ 154 w 154"/>
                <a:gd name="T1" fmla="*/ 77 h 153"/>
                <a:gd name="T2" fmla="*/ 154 w 154"/>
                <a:gd name="T3" fmla="*/ 77 h 153"/>
                <a:gd name="T4" fmla="*/ 77 w 154"/>
                <a:gd name="T5" fmla="*/ 153 h 153"/>
                <a:gd name="T6" fmla="*/ 0 w 154"/>
                <a:gd name="T7" fmla="*/ 77 h 153"/>
                <a:gd name="T8" fmla="*/ 77 w 154"/>
                <a:gd name="T9" fmla="*/ 0 h 153"/>
                <a:gd name="T10" fmla="*/ 154 w 154"/>
                <a:gd name="T11" fmla="*/ 77 h 153"/>
                <a:gd name="T12" fmla="*/ 154 w 154"/>
                <a:gd name="T13" fmla="*/ 77 h 153"/>
              </a:gdLst>
              <a:ahLst/>
              <a:cxnLst>
                <a:cxn ang="0">
                  <a:pos x="T0" y="T1"/>
                </a:cxn>
                <a:cxn ang="0">
                  <a:pos x="T2" y="T3"/>
                </a:cxn>
                <a:cxn ang="0">
                  <a:pos x="T4" y="T5"/>
                </a:cxn>
                <a:cxn ang="0">
                  <a:pos x="T6" y="T7"/>
                </a:cxn>
                <a:cxn ang="0">
                  <a:pos x="T8" y="T9"/>
                </a:cxn>
                <a:cxn ang="0">
                  <a:pos x="T10" y="T11"/>
                </a:cxn>
                <a:cxn ang="0">
                  <a:pos x="T12" y="T13"/>
                </a:cxn>
              </a:cxnLst>
              <a:rect l="0" t="0" r="r" b="b"/>
              <a:pathLst>
                <a:path w="154" h="153">
                  <a:moveTo>
                    <a:pt x="154" y="77"/>
                  </a:moveTo>
                  <a:lnTo>
                    <a:pt x="154" y="77"/>
                  </a:lnTo>
                  <a:cubicBezTo>
                    <a:pt x="154" y="119"/>
                    <a:pt x="119" y="153"/>
                    <a:pt x="77" y="153"/>
                  </a:cubicBezTo>
                  <a:cubicBezTo>
                    <a:pt x="35" y="153"/>
                    <a:pt x="0" y="119"/>
                    <a:pt x="0" y="77"/>
                  </a:cubicBezTo>
                  <a:cubicBezTo>
                    <a:pt x="0" y="34"/>
                    <a:pt x="35" y="0"/>
                    <a:pt x="77" y="0"/>
                  </a:cubicBezTo>
                  <a:cubicBezTo>
                    <a:pt x="119" y="0"/>
                    <a:pt x="154" y="34"/>
                    <a:pt x="154" y="77"/>
                  </a:cubicBezTo>
                  <a:lnTo>
                    <a:pt x="154"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a:extLst>
                <a:ext uri="{FF2B5EF4-FFF2-40B4-BE49-F238E27FC236}">
                  <a16:creationId xmlns:a16="http://schemas.microsoft.com/office/drawing/2014/main" id="{03CE2D79-C861-4CC7-8CA2-07AB1B3B0855}"/>
                </a:ext>
              </a:extLst>
            </p:cNvPr>
            <p:cNvSpPr>
              <a:spLocks/>
            </p:cNvSpPr>
            <p:nvPr/>
          </p:nvSpPr>
          <p:spPr bwMode="auto">
            <a:xfrm>
              <a:off x="6109" y="3241"/>
              <a:ext cx="70" cy="70"/>
            </a:xfrm>
            <a:custGeom>
              <a:avLst/>
              <a:gdLst>
                <a:gd name="T0" fmla="*/ 154 w 154"/>
                <a:gd name="T1" fmla="*/ 76 h 153"/>
                <a:gd name="T2" fmla="*/ 154 w 154"/>
                <a:gd name="T3" fmla="*/ 76 h 153"/>
                <a:gd name="T4" fmla="*/ 77 w 154"/>
                <a:gd name="T5" fmla="*/ 153 h 153"/>
                <a:gd name="T6" fmla="*/ 0 w 154"/>
                <a:gd name="T7" fmla="*/ 76 h 153"/>
                <a:gd name="T8" fmla="*/ 77 w 154"/>
                <a:gd name="T9" fmla="*/ 0 h 153"/>
                <a:gd name="T10" fmla="*/ 154 w 154"/>
                <a:gd name="T11" fmla="*/ 76 h 153"/>
                <a:gd name="T12" fmla="*/ 154 w 154"/>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4" h="153">
                  <a:moveTo>
                    <a:pt x="154" y="76"/>
                  </a:moveTo>
                  <a:lnTo>
                    <a:pt x="154" y="76"/>
                  </a:lnTo>
                  <a:cubicBezTo>
                    <a:pt x="154" y="119"/>
                    <a:pt x="119" y="153"/>
                    <a:pt x="77" y="153"/>
                  </a:cubicBezTo>
                  <a:cubicBezTo>
                    <a:pt x="35" y="153"/>
                    <a:pt x="0" y="119"/>
                    <a:pt x="0" y="76"/>
                  </a:cubicBezTo>
                  <a:cubicBezTo>
                    <a:pt x="0" y="34"/>
                    <a:pt x="35" y="0"/>
                    <a:pt x="77" y="0"/>
                  </a:cubicBezTo>
                  <a:cubicBezTo>
                    <a:pt x="119" y="0"/>
                    <a:pt x="154" y="34"/>
                    <a:pt x="154" y="76"/>
                  </a:cubicBezTo>
                  <a:lnTo>
                    <a:pt x="154"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a:extLst>
                <a:ext uri="{FF2B5EF4-FFF2-40B4-BE49-F238E27FC236}">
                  <a16:creationId xmlns:a16="http://schemas.microsoft.com/office/drawing/2014/main" id="{B0A073A0-3A94-4185-9B63-DCC6C4B71775}"/>
                </a:ext>
              </a:extLst>
            </p:cNvPr>
            <p:cNvSpPr>
              <a:spLocks/>
            </p:cNvSpPr>
            <p:nvPr/>
          </p:nvSpPr>
          <p:spPr bwMode="auto">
            <a:xfrm>
              <a:off x="5290" y="3343"/>
              <a:ext cx="69" cy="70"/>
            </a:xfrm>
            <a:custGeom>
              <a:avLst/>
              <a:gdLst>
                <a:gd name="T0" fmla="*/ 153 w 153"/>
                <a:gd name="T1" fmla="*/ 77 h 154"/>
                <a:gd name="T2" fmla="*/ 153 w 153"/>
                <a:gd name="T3" fmla="*/ 77 h 154"/>
                <a:gd name="T4" fmla="*/ 77 w 153"/>
                <a:gd name="T5" fmla="*/ 154 h 154"/>
                <a:gd name="T6" fmla="*/ 0 w 153"/>
                <a:gd name="T7" fmla="*/ 77 h 154"/>
                <a:gd name="T8" fmla="*/ 77 w 153"/>
                <a:gd name="T9" fmla="*/ 0 h 154"/>
                <a:gd name="T10" fmla="*/ 153 w 153"/>
                <a:gd name="T11" fmla="*/ 77 h 154"/>
                <a:gd name="T12" fmla="*/ 153 w 153"/>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3" h="154">
                  <a:moveTo>
                    <a:pt x="153" y="77"/>
                  </a:moveTo>
                  <a:lnTo>
                    <a:pt x="153" y="77"/>
                  </a:lnTo>
                  <a:cubicBezTo>
                    <a:pt x="153" y="120"/>
                    <a:pt x="119" y="154"/>
                    <a:pt x="77" y="154"/>
                  </a:cubicBezTo>
                  <a:cubicBezTo>
                    <a:pt x="34" y="154"/>
                    <a:pt x="0" y="120"/>
                    <a:pt x="0" y="77"/>
                  </a:cubicBezTo>
                  <a:cubicBezTo>
                    <a:pt x="0" y="35"/>
                    <a:pt x="34" y="0"/>
                    <a:pt x="77" y="0"/>
                  </a:cubicBezTo>
                  <a:cubicBezTo>
                    <a:pt x="119" y="0"/>
                    <a:pt x="153" y="35"/>
                    <a:pt x="153" y="77"/>
                  </a:cubicBezTo>
                  <a:lnTo>
                    <a:pt x="153"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a:extLst>
                <a:ext uri="{FF2B5EF4-FFF2-40B4-BE49-F238E27FC236}">
                  <a16:creationId xmlns:a16="http://schemas.microsoft.com/office/drawing/2014/main" id="{89674CEC-7A45-4382-A5D1-C362335AB5A9}"/>
                </a:ext>
              </a:extLst>
            </p:cNvPr>
            <p:cNvSpPr>
              <a:spLocks/>
            </p:cNvSpPr>
            <p:nvPr/>
          </p:nvSpPr>
          <p:spPr bwMode="auto">
            <a:xfrm>
              <a:off x="5356" y="3292"/>
              <a:ext cx="237" cy="72"/>
            </a:xfrm>
            <a:custGeom>
              <a:avLst/>
              <a:gdLst>
                <a:gd name="T0" fmla="*/ 0 w 523"/>
                <a:gd name="T1" fmla="*/ 159 h 159"/>
                <a:gd name="T2" fmla="*/ 0 w 523"/>
                <a:gd name="T3" fmla="*/ 159 h 159"/>
                <a:gd name="T4" fmla="*/ 523 w 523"/>
                <a:gd name="T5" fmla="*/ 0 h 159"/>
              </a:gdLst>
              <a:ahLst/>
              <a:cxnLst>
                <a:cxn ang="0">
                  <a:pos x="T0" y="T1"/>
                </a:cxn>
                <a:cxn ang="0">
                  <a:pos x="T2" y="T3"/>
                </a:cxn>
                <a:cxn ang="0">
                  <a:pos x="T4" y="T5"/>
                </a:cxn>
              </a:cxnLst>
              <a:rect l="0" t="0" r="r" b="b"/>
              <a:pathLst>
                <a:path w="523" h="159">
                  <a:moveTo>
                    <a:pt x="0" y="159"/>
                  </a:moveTo>
                  <a:lnTo>
                    <a:pt x="0" y="159"/>
                  </a:lnTo>
                  <a:lnTo>
                    <a:pt x="523"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a:extLst>
                <a:ext uri="{FF2B5EF4-FFF2-40B4-BE49-F238E27FC236}">
                  <a16:creationId xmlns:a16="http://schemas.microsoft.com/office/drawing/2014/main" id="{7DFCEF21-6C5B-4EBA-A009-BF57494F696D}"/>
                </a:ext>
              </a:extLst>
            </p:cNvPr>
            <p:cNvSpPr>
              <a:spLocks/>
            </p:cNvSpPr>
            <p:nvPr/>
          </p:nvSpPr>
          <p:spPr bwMode="auto">
            <a:xfrm>
              <a:off x="5657" y="3286"/>
              <a:ext cx="191" cy="0"/>
            </a:xfrm>
            <a:custGeom>
              <a:avLst/>
              <a:gdLst>
                <a:gd name="T0" fmla="*/ 0 w 423"/>
                <a:gd name="T1" fmla="*/ 0 w 423"/>
                <a:gd name="T2" fmla="*/ 423 w 423"/>
              </a:gdLst>
              <a:ahLst/>
              <a:cxnLst>
                <a:cxn ang="0">
                  <a:pos x="T0" y="0"/>
                </a:cxn>
                <a:cxn ang="0">
                  <a:pos x="T1" y="0"/>
                </a:cxn>
                <a:cxn ang="0">
                  <a:pos x="T2" y="0"/>
                </a:cxn>
              </a:cxnLst>
              <a:rect l="0" t="0" r="r" b="b"/>
              <a:pathLst>
                <a:path w="423">
                  <a:moveTo>
                    <a:pt x="0" y="0"/>
                  </a:moveTo>
                  <a:lnTo>
                    <a:pt x="0" y="0"/>
                  </a:lnTo>
                  <a:lnTo>
                    <a:pt x="423"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a:extLst>
                <a:ext uri="{FF2B5EF4-FFF2-40B4-BE49-F238E27FC236}">
                  <a16:creationId xmlns:a16="http://schemas.microsoft.com/office/drawing/2014/main" id="{733F05C8-66C4-4739-8815-23C7F68853CD}"/>
                </a:ext>
              </a:extLst>
            </p:cNvPr>
            <p:cNvSpPr>
              <a:spLocks/>
            </p:cNvSpPr>
            <p:nvPr/>
          </p:nvSpPr>
          <p:spPr bwMode="auto">
            <a:xfrm>
              <a:off x="5656" y="3194"/>
              <a:ext cx="196" cy="77"/>
            </a:xfrm>
            <a:custGeom>
              <a:avLst/>
              <a:gdLst>
                <a:gd name="T0" fmla="*/ 0 w 432"/>
                <a:gd name="T1" fmla="*/ 170 h 170"/>
                <a:gd name="T2" fmla="*/ 0 w 432"/>
                <a:gd name="T3" fmla="*/ 170 h 170"/>
                <a:gd name="T4" fmla="*/ 432 w 432"/>
                <a:gd name="T5" fmla="*/ 0 h 170"/>
              </a:gdLst>
              <a:ahLst/>
              <a:cxnLst>
                <a:cxn ang="0">
                  <a:pos x="T0" y="T1"/>
                </a:cxn>
                <a:cxn ang="0">
                  <a:pos x="T2" y="T3"/>
                </a:cxn>
                <a:cxn ang="0">
                  <a:pos x="T4" y="T5"/>
                </a:cxn>
              </a:cxnLst>
              <a:rect l="0" t="0" r="r" b="b"/>
              <a:pathLst>
                <a:path w="432" h="170">
                  <a:moveTo>
                    <a:pt x="0" y="170"/>
                  </a:moveTo>
                  <a:lnTo>
                    <a:pt x="0" y="170"/>
                  </a:lnTo>
                  <a:lnTo>
                    <a:pt x="432"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a:extLst>
                <a:ext uri="{FF2B5EF4-FFF2-40B4-BE49-F238E27FC236}">
                  <a16:creationId xmlns:a16="http://schemas.microsoft.com/office/drawing/2014/main" id="{AE2E7304-7482-46C8-99DC-92A4A6AB1F36}"/>
                </a:ext>
              </a:extLst>
            </p:cNvPr>
            <p:cNvSpPr>
              <a:spLocks/>
            </p:cNvSpPr>
            <p:nvPr/>
          </p:nvSpPr>
          <p:spPr bwMode="auto">
            <a:xfrm>
              <a:off x="5657" y="3188"/>
              <a:ext cx="195" cy="74"/>
            </a:xfrm>
            <a:custGeom>
              <a:avLst/>
              <a:gdLst>
                <a:gd name="T0" fmla="*/ 0 w 430"/>
                <a:gd name="T1" fmla="*/ 0 h 164"/>
                <a:gd name="T2" fmla="*/ 0 w 430"/>
                <a:gd name="T3" fmla="*/ 0 h 164"/>
                <a:gd name="T4" fmla="*/ 430 w 430"/>
                <a:gd name="T5" fmla="*/ 164 h 164"/>
              </a:gdLst>
              <a:ahLst/>
              <a:cxnLst>
                <a:cxn ang="0">
                  <a:pos x="T0" y="T1"/>
                </a:cxn>
                <a:cxn ang="0">
                  <a:pos x="T2" y="T3"/>
                </a:cxn>
                <a:cxn ang="0">
                  <a:pos x="T4" y="T5"/>
                </a:cxn>
              </a:cxnLst>
              <a:rect l="0" t="0" r="r" b="b"/>
              <a:pathLst>
                <a:path w="430" h="164">
                  <a:moveTo>
                    <a:pt x="0" y="0"/>
                  </a:moveTo>
                  <a:lnTo>
                    <a:pt x="0" y="0"/>
                  </a:lnTo>
                  <a:lnTo>
                    <a:pt x="430" y="164"/>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a:extLst>
                <a:ext uri="{FF2B5EF4-FFF2-40B4-BE49-F238E27FC236}">
                  <a16:creationId xmlns:a16="http://schemas.microsoft.com/office/drawing/2014/main" id="{9319E080-B7EB-427A-89EC-EAE73301F9B7}"/>
                </a:ext>
              </a:extLst>
            </p:cNvPr>
            <p:cNvSpPr>
              <a:spLocks/>
            </p:cNvSpPr>
            <p:nvPr/>
          </p:nvSpPr>
          <p:spPr bwMode="auto">
            <a:xfrm>
              <a:off x="5651" y="3092"/>
              <a:ext cx="206" cy="158"/>
            </a:xfrm>
            <a:custGeom>
              <a:avLst/>
              <a:gdLst>
                <a:gd name="T0" fmla="*/ 0 w 455"/>
                <a:gd name="T1" fmla="*/ 0 h 347"/>
                <a:gd name="T2" fmla="*/ 0 w 455"/>
                <a:gd name="T3" fmla="*/ 0 h 347"/>
                <a:gd name="T4" fmla="*/ 455 w 455"/>
                <a:gd name="T5" fmla="*/ 347 h 347"/>
              </a:gdLst>
              <a:ahLst/>
              <a:cxnLst>
                <a:cxn ang="0">
                  <a:pos x="T0" y="T1"/>
                </a:cxn>
                <a:cxn ang="0">
                  <a:pos x="T2" y="T3"/>
                </a:cxn>
                <a:cxn ang="0">
                  <a:pos x="T4" y="T5"/>
                </a:cxn>
              </a:cxnLst>
              <a:rect l="0" t="0" r="r" b="b"/>
              <a:pathLst>
                <a:path w="455" h="347">
                  <a:moveTo>
                    <a:pt x="0" y="0"/>
                  </a:moveTo>
                  <a:lnTo>
                    <a:pt x="0" y="0"/>
                  </a:lnTo>
                  <a:lnTo>
                    <a:pt x="455" y="347"/>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a:extLst>
                <a:ext uri="{FF2B5EF4-FFF2-40B4-BE49-F238E27FC236}">
                  <a16:creationId xmlns:a16="http://schemas.microsoft.com/office/drawing/2014/main" id="{34BE8583-B508-42BE-81FC-CB0BB64209AF}"/>
                </a:ext>
              </a:extLst>
            </p:cNvPr>
            <p:cNvSpPr>
              <a:spLocks/>
            </p:cNvSpPr>
            <p:nvPr/>
          </p:nvSpPr>
          <p:spPr bwMode="auto">
            <a:xfrm>
              <a:off x="5647" y="2992"/>
              <a:ext cx="222" cy="252"/>
            </a:xfrm>
            <a:custGeom>
              <a:avLst/>
              <a:gdLst>
                <a:gd name="T0" fmla="*/ 0 w 491"/>
                <a:gd name="T1" fmla="*/ 0 h 557"/>
                <a:gd name="T2" fmla="*/ 0 w 491"/>
                <a:gd name="T3" fmla="*/ 0 h 557"/>
                <a:gd name="T4" fmla="*/ 491 w 491"/>
                <a:gd name="T5" fmla="*/ 557 h 557"/>
              </a:gdLst>
              <a:ahLst/>
              <a:cxnLst>
                <a:cxn ang="0">
                  <a:pos x="T0" y="T1"/>
                </a:cxn>
                <a:cxn ang="0">
                  <a:pos x="T2" y="T3"/>
                </a:cxn>
                <a:cxn ang="0">
                  <a:pos x="T4" y="T5"/>
                </a:cxn>
              </a:cxnLst>
              <a:rect l="0" t="0" r="r" b="b"/>
              <a:pathLst>
                <a:path w="491" h="557">
                  <a:moveTo>
                    <a:pt x="0" y="0"/>
                  </a:moveTo>
                  <a:lnTo>
                    <a:pt x="0" y="0"/>
                  </a:lnTo>
                  <a:lnTo>
                    <a:pt x="491" y="557"/>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9">
              <a:extLst>
                <a:ext uri="{FF2B5EF4-FFF2-40B4-BE49-F238E27FC236}">
                  <a16:creationId xmlns:a16="http://schemas.microsoft.com/office/drawing/2014/main" id="{69DC20BF-50AD-4AA0-922C-73BB098343BD}"/>
                </a:ext>
              </a:extLst>
            </p:cNvPr>
            <p:cNvSpPr>
              <a:spLocks/>
            </p:cNvSpPr>
            <p:nvPr/>
          </p:nvSpPr>
          <p:spPr bwMode="auto">
            <a:xfrm>
              <a:off x="5661" y="2969"/>
              <a:ext cx="187" cy="1"/>
            </a:xfrm>
            <a:custGeom>
              <a:avLst/>
              <a:gdLst>
                <a:gd name="T0" fmla="*/ 0 w 415"/>
                <a:gd name="T1" fmla="*/ 2 h 2"/>
                <a:gd name="T2" fmla="*/ 0 w 415"/>
                <a:gd name="T3" fmla="*/ 2 h 2"/>
                <a:gd name="T4" fmla="*/ 415 w 415"/>
                <a:gd name="T5" fmla="*/ 0 h 2"/>
              </a:gdLst>
              <a:ahLst/>
              <a:cxnLst>
                <a:cxn ang="0">
                  <a:pos x="T0" y="T1"/>
                </a:cxn>
                <a:cxn ang="0">
                  <a:pos x="T2" y="T3"/>
                </a:cxn>
                <a:cxn ang="0">
                  <a:pos x="T4" y="T5"/>
                </a:cxn>
              </a:cxnLst>
              <a:rect l="0" t="0" r="r" b="b"/>
              <a:pathLst>
                <a:path w="415" h="2">
                  <a:moveTo>
                    <a:pt x="0" y="2"/>
                  </a:moveTo>
                  <a:lnTo>
                    <a:pt x="0" y="2"/>
                  </a:lnTo>
                  <a:lnTo>
                    <a:pt x="415"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0">
              <a:extLst>
                <a:ext uri="{FF2B5EF4-FFF2-40B4-BE49-F238E27FC236}">
                  <a16:creationId xmlns:a16="http://schemas.microsoft.com/office/drawing/2014/main" id="{E684115A-8067-4ACF-9B1D-E6D72965B086}"/>
                </a:ext>
              </a:extLst>
            </p:cNvPr>
            <p:cNvSpPr>
              <a:spLocks/>
            </p:cNvSpPr>
            <p:nvPr/>
          </p:nvSpPr>
          <p:spPr bwMode="auto">
            <a:xfrm>
              <a:off x="5653" y="2989"/>
              <a:ext cx="199" cy="65"/>
            </a:xfrm>
            <a:custGeom>
              <a:avLst/>
              <a:gdLst>
                <a:gd name="T0" fmla="*/ 0 w 438"/>
                <a:gd name="T1" fmla="*/ 144 h 144"/>
                <a:gd name="T2" fmla="*/ 0 w 438"/>
                <a:gd name="T3" fmla="*/ 144 h 144"/>
                <a:gd name="T4" fmla="*/ 438 w 438"/>
                <a:gd name="T5" fmla="*/ 0 h 144"/>
              </a:gdLst>
              <a:ahLst/>
              <a:cxnLst>
                <a:cxn ang="0">
                  <a:pos x="T0" y="T1"/>
                </a:cxn>
                <a:cxn ang="0">
                  <a:pos x="T2" y="T3"/>
                </a:cxn>
                <a:cxn ang="0">
                  <a:pos x="T4" y="T5"/>
                </a:cxn>
              </a:cxnLst>
              <a:rect l="0" t="0" r="r" b="b"/>
              <a:pathLst>
                <a:path w="438" h="144">
                  <a:moveTo>
                    <a:pt x="0" y="144"/>
                  </a:moveTo>
                  <a:lnTo>
                    <a:pt x="0" y="144"/>
                  </a:lnTo>
                  <a:lnTo>
                    <a:pt x="438"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1">
              <a:extLst>
                <a:ext uri="{FF2B5EF4-FFF2-40B4-BE49-F238E27FC236}">
                  <a16:creationId xmlns:a16="http://schemas.microsoft.com/office/drawing/2014/main" id="{1CE9CE24-DCB3-4D11-96E9-D49A9F4E09DC}"/>
                </a:ext>
              </a:extLst>
            </p:cNvPr>
            <p:cNvSpPr>
              <a:spLocks/>
            </p:cNvSpPr>
            <p:nvPr/>
          </p:nvSpPr>
          <p:spPr bwMode="auto">
            <a:xfrm>
              <a:off x="5653" y="2992"/>
              <a:ext cx="204" cy="162"/>
            </a:xfrm>
            <a:custGeom>
              <a:avLst/>
              <a:gdLst>
                <a:gd name="T0" fmla="*/ 0 w 452"/>
                <a:gd name="T1" fmla="*/ 358 h 358"/>
                <a:gd name="T2" fmla="*/ 0 w 452"/>
                <a:gd name="T3" fmla="*/ 358 h 358"/>
                <a:gd name="T4" fmla="*/ 452 w 452"/>
                <a:gd name="T5" fmla="*/ 0 h 358"/>
              </a:gdLst>
              <a:ahLst/>
              <a:cxnLst>
                <a:cxn ang="0">
                  <a:pos x="T0" y="T1"/>
                </a:cxn>
                <a:cxn ang="0">
                  <a:pos x="T2" y="T3"/>
                </a:cxn>
                <a:cxn ang="0">
                  <a:pos x="T4" y="T5"/>
                </a:cxn>
              </a:cxnLst>
              <a:rect l="0" t="0" r="r" b="b"/>
              <a:pathLst>
                <a:path w="452" h="358">
                  <a:moveTo>
                    <a:pt x="0" y="358"/>
                  </a:moveTo>
                  <a:lnTo>
                    <a:pt x="0" y="358"/>
                  </a:lnTo>
                  <a:lnTo>
                    <a:pt x="452"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2">
              <a:extLst>
                <a:ext uri="{FF2B5EF4-FFF2-40B4-BE49-F238E27FC236}">
                  <a16:creationId xmlns:a16="http://schemas.microsoft.com/office/drawing/2014/main" id="{C44B2E45-19DE-46F9-BFBC-AE4F89073F12}"/>
                </a:ext>
              </a:extLst>
            </p:cNvPr>
            <p:cNvSpPr>
              <a:spLocks/>
            </p:cNvSpPr>
            <p:nvPr/>
          </p:nvSpPr>
          <p:spPr bwMode="auto">
            <a:xfrm>
              <a:off x="5644" y="2999"/>
              <a:ext cx="220" cy="249"/>
            </a:xfrm>
            <a:custGeom>
              <a:avLst/>
              <a:gdLst>
                <a:gd name="T0" fmla="*/ 0 w 485"/>
                <a:gd name="T1" fmla="*/ 550 h 550"/>
                <a:gd name="T2" fmla="*/ 0 w 485"/>
                <a:gd name="T3" fmla="*/ 550 h 550"/>
                <a:gd name="T4" fmla="*/ 485 w 485"/>
                <a:gd name="T5" fmla="*/ 0 h 550"/>
              </a:gdLst>
              <a:ahLst/>
              <a:cxnLst>
                <a:cxn ang="0">
                  <a:pos x="T0" y="T1"/>
                </a:cxn>
                <a:cxn ang="0">
                  <a:pos x="T2" y="T3"/>
                </a:cxn>
                <a:cxn ang="0">
                  <a:pos x="T4" y="T5"/>
                </a:cxn>
              </a:cxnLst>
              <a:rect l="0" t="0" r="r" b="b"/>
              <a:pathLst>
                <a:path w="485" h="550">
                  <a:moveTo>
                    <a:pt x="0" y="550"/>
                  </a:moveTo>
                  <a:lnTo>
                    <a:pt x="0" y="550"/>
                  </a:lnTo>
                  <a:lnTo>
                    <a:pt x="485"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3">
              <a:extLst>
                <a:ext uri="{FF2B5EF4-FFF2-40B4-BE49-F238E27FC236}">
                  <a16:creationId xmlns:a16="http://schemas.microsoft.com/office/drawing/2014/main" id="{717883E8-A82D-4D14-A8BB-38FD316CB464}"/>
                </a:ext>
              </a:extLst>
            </p:cNvPr>
            <p:cNvSpPr>
              <a:spLocks/>
            </p:cNvSpPr>
            <p:nvPr/>
          </p:nvSpPr>
          <p:spPr bwMode="auto">
            <a:xfrm>
              <a:off x="5354" y="3199"/>
              <a:ext cx="243" cy="160"/>
            </a:xfrm>
            <a:custGeom>
              <a:avLst/>
              <a:gdLst>
                <a:gd name="T0" fmla="*/ 0 w 538"/>
                <a:gd name="T1" fmla="*/ 353 h 353"/>
                <a:gd name="T2" fmla="*/ 0 w 538"/>
                <a:gd name="T3" fmla="*/ 353 h 353"/>
                <a:gd name="T4" fmla="*/ 538 w 538"/>
                <a:gd name="T5" fmla="*/ 0 h 353"/>
              </a:gdLst>
              <a:ahLst/>
              <a:cxnLst>
                <a:cxn ang="0">
                  <a:pos x="T0" y="T1"/>
                </a:cxn>
                <a:cxn ang="0">
                  <a:pos x="T2" y="T3"/>
                </a:cxn>
                <a:cxn ang="0">
                  <a:pos x="T4" y="T5"/>
                </a:cxn>
              </a:cxnLst>
              <a:rect l="0" t="0" r="r" b="b"/>
              <a:pathLst>
                <a:path w="538" h="353">
                  <a:moveTo>
                    <a:pt x="0" y="353"/>
                  </a:moveTo>
                  <a:lnTo>
                    <a:pt x="0" y="353"/>
                  </a:lnTo>
                  <a:lnTo>
                    <a:pt x="538"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4">
              <a:extLst>
                <a:ext uri="{FF2B5EF4-FFF2-40B4-BE49-F238E27FC236}">
                  <a16:creationId xmlns:a16="http://schemas.microsoft.com/office/drawing/2014/main" id="{48A5927F-0AF1-4700-9DB4-6526924A24CC}"/>
                </a:ext>
              </a:extLst>
            </p:cNvPr>
            <p:cNvSpPr>
              <a:spLocks/>
            </p:cNvSpPr>
            <p:nvPr/>
          </p:nvSpPr>
          <p:spPr bwMode="auto">
            <a:xfrm>
              <a:off x="5356" y="3184"/>
              <a:ext cx="236" cy="78"/>
            </a:xfrm>
            <a:custGeom>
              <a:avLst/>
              <a:gdLst>
                <a:gd name="T0" fmla="*/ 0 w 521"/>
                <a:gd name="T1" fmla="*/ 172 h 172"/>
                <a:gd name="T2" fmla="*/ 0 w 521"/>
                <a:gd name="T3" fmla="*/ 172 h 172"/>
                <a:gd name="T4" fmla="*/ 521 w 521"/>
                <a:gd name="T5" fmla="*/ 0 h 172"/>
              </a:gdLst>
              <a:ahLst/>
              <a:cxnLst>
                <a:cxn ang="0">
                  <a:pos x="T0" y="T1"/>
                </a:cxn>
                <a:cxn ang="0">
                  <a:pos x="T2" y="T3"/>
                </a:cxn>
                <a:cxn ang="0">
                  <a:pos x="T4" y="T5"/>
                </a:cxn>
              </a:cxnLst>
              <a:rect l="0" t="0" r="r" b="b"/>
              <a:pathLst>
                <a:path w="521" h="172">
                  <a:moveTo>
                    <a:pt x="0" y="172"/>
                  </a:moveTo>
                  <a:lnTo>
                    <a:pt x="0" y="172"/>
                  </a:lnTo>
                  <a:lnTo>
                    <a:pt x="521"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5">
              <a:extLst>
                <a:ext uri="{FF2B5EF4-FFF2-40B4-BE49-F238E27FC236}">
                  <a16:creationId xmlns:a16="http://schemas.microsoft.com/office/drawing/2014/main" id="{DC91E637-F676-4206-94E8-8B48208AEC11}"/>
                </a:ext>
              </a:extLst>
            </p:cNvPr>
            <p:cNvSpPr>
              <a:spLocks/>
            </p:cNvSpPr>
            <p:nvPr/>
          </p:nvSpPr>
          <p:spPr bwMode="auto">
            <a:xfrm>
              <a:off x="5351" y="2993"/>
              <a:ext cx="244" cy="160"/>
            </a:xfrm>
            <a:custGeom>
              <a:avLst/>
              <a:gdLst>
                <a:gd name="T0" fmla="*/ 0 w 538"/>
                <a:gd name="T1" fmla="*/ 0 h 353"/>
                <a:gd name="T2" fmla="*/ 0 w 538"/>
                <a:gd name="T3" fmla="*/ 0 h 353"/>
                <a:gd name="T4" fmla="*/ 538 w 538"/>
                <a:gd name="T5" fmla="*/ 353 h 353"/>
              </a:gdLst>
              <a:ahLst/>
              <a:cxnLst>
                <a:cxn ang="0">
                  <a:pos x="T0" y="T1"/>
                </a:cxn>
                <a:cxn ang="0">
                  <a:pos x="T2" y="T3"/>
                </a:cxn>
                <a:cxn ang="0">
                  <a:pos x="T4" y="T5"/>
                </a:cxn>
              </a:cxnLst>
              <a:rect l="0" t="0" r="r" b="b"/>
              <a:pathLst>
                <a:path w="538" h="353">
                  <a:moveTo>
                    <a:pt x="0" y="0"/>
                  </a:moveTo>
                  <a:lnTo>
                    <a:pt x="0" y="0"/>
                  </a:lnTo>
                  <a:lnTo>
                    <a:pt x="538" y="353"/>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6">
              <a:extLst>
                <a:ext uri="{FF2B5EF4-FFF2-40B4-BE49-F238E27FC236}">
                  <a16:creationId xmlns:a16="http://schemas.microsoft.com/office/drawing/2014/main" id="{6CA33BAE-8526-4810-A20F-8F493101ABA4}"/>
                </a:ext>
              </a:extLst>
            </p:cNvPr>
            <p:cNvSpPr>
              <a:spLocks/>
            </p:cNvSpPr>
            <p:nvPr/>
          </p:nvSpPr>
          <p:spPr bwMode="auto">
            <a:xfrm>
              <a:off x="5354" y="2887"/>
              <a:ext cx="252" cy="257"/>
            </a:xfrm>
            <a:custGeom>
              <a:avLst/>
              <a:gdLst>
                <a:gd name="T0" fmla="*/ 0 w 558"/>
                <a:gd name="T1" fmla="*/ 0 h 568"/>
                <a:gd name="T2" fmla="*/ 0 w 558"/>
                <a:gd name="T3" fmla="*/ 0 h 568"/>
                <a:gd name="T4" fmla="*/ 558 w 558"/>
                <a:gd name="T5" fmla="*/ 568 h 568"/>
              </a:gdLst>
              <a:ahLst/>
              <a:cxnLst>
                <a:cxn ang="0">
                  <a:pos x="T0" y="T1"/>
                </a:cxn>
                <a:cxn ang="0">
                  <a:pos x="T2" y="T3"/>
                </a:cxn>
                <a:cxn ang="0">
                  <a:pos x="T4" y="T5"/>
                </a:cxn>
              </a:cxnLst>
              <a:rect l="0" t="0" r="r" b="b"/>
              <a:pathLst>
                <a:path w="558" h="568">
                  <a:moveTo>
                    <a:pt x="0" y="0"/>
                  </a:moveTo>
                  <a:lnTo>
                    <a:pt x="0" y="0"/>
                  </a:lnTo>
                  <a:lnTo>
                    <a:pt x="558" y="568"/>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7">
              <a:extLst>
                <a:ext uri="{FF2B5EF4-FFF2-40B4-BE49-F238E27FC236}">
                  <a16:creationId xmlns:a16="http://schemas.microsoft.com/office/drawing/2014/main" id="{A36A78BD-DD46-4625-B809-E5515301E499}"/>
                </a:ext>
              </a:extLst>
            </p:cNvPr>
            <p:cNvSpPr>
              <a:spLocks/>
            </p:cNvSpPr>
            <p:nvPr/>
          </p:nvSpPr>
          <p:spPr bwMode="auto">
            <a:xfrm>
              <a:off x="5354" y="3090"/>
              <a:ext cx="236" cy="78"/>
            </a:xfrm>
            <a:custGeom>
              <a:avLst/>
              <a:gdLst>
                <a:gd name="T0" fmla="*/ 0 w 522"/>
                <a:gd name="T1" fmla="*/ 0 h 171"/>
                <a:gd name="T2" fmla="*/ 0 w 522"/>
                <a:gd name="T3" fmla="*/ 0 h 171"/>
                <a:gd name="T4" fmla="*/ 522 w 522"/>
                <a:gd name="T5" fmla="*/ 171 h 171"/>
              </a:gdLst>
              <a:ahLst/>
              <a:cxnLst>
                <a:cxn ang="0">
                  <a:pos x="T0" y="T1"/>
                </a:cxn>
                <a:cxn ang="0">
                  <a:pos x="T2" y="T3"/>
                </a:cxn>
                <a:cxn ang="0">
                  <a:pos x="T4" y="T5"/>
                </a:cxn>
              </a:cxnLst>
              <a:rect l="0" t="0" r="r" b="b"/>
              <a:pathLst>
                <a:path w="522" h="171">
                  <a:moveTo>
                    <a:pt x="0" y="0"/>
                  </a:moveTo>
                  <a:lnTo>
                    <a:pt x="0" y="0"/>
                  </a:lnTo>
                  <a:lnTo>
                    <a:pt x="522" y="171"/>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8">
              <a:extLst>
                <a:ext uri="{FF2B5EF4-FFF2-40B4-BE49-F238E27FC236}">
                  <a16:creationId xmlns:a16="http://schemas.microsoft.com/office/drawing/2014/main" id="{62A21472-17BA-4FD7-8B0E-D7069B60376B}"/>
                </a:ext>
              </a:extLst>
            </p:cNvPr>
            <p:cNvSpPr>
              <a:spLocks/>
            </p:cNvSpPr>
            <p:nvPr/>
          </p:nvSpPr>
          <p:spPr bwMode="auto">
            <a:xfrm>
              <a:off x="5359" y="3174"/>
              <a:ext cx="230" cy="0"/>
            </a:xfrm>
            <a:custGeom>
              <a:avLst/>
              <a:gdLst>
                <a:gd name="T0" fmla="*/ 0 w 509"/>
                <a:gd name="T1" fmla="*/ 0 w 509"/>
                <a:gd name="T2" fmla="*/ 509 w 509"/>
              </a:gdLst>
              <a:ahLst/>
              <a:cxnLst>
                <a:cxn ang="0">
                  <a:pos x="T0" y="0"/>
                </a:cxn>
                <a:cxn ang="0">
                  <a:pos x="T1" y="0"/>
                </a:cxn>
                <a:cxn ang="0">
                  <a:pos x="T2" y="0"/>
                </a:cxn>
              </a:cxnLst>
              <a:rect l="0" t="0" r="r" b="b"/>
              <a:pathLst>
                <a:path w="509">
                  <a:moveTo>
                    <a:pt x="0" y="0"/>
                  </a:moveTo>
                  <a:lnTo>
                    <a:pt x="0" y="0"/>
                  </a:lnTo>
                  <a:lnTo>
                    <a:pt x="509"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a:extLst>
                <a:ext uri="{FF2B5EF4-FFF2-40B4-BE49-F238E27FC236}">
                  <a16:creationId xmlns:a16="http://schemas.microsoft.com/office/drawing/2014/main" id="{654B4184-A836-4FDD-9C15-E48DCD74937F}"/>
                </a:ext>
              </a:extLst>
            </p:cNvPr>
            <p:cNvSpPr>
              <a:spLocks/>
            </p:cNvSpPr>
            <p:nvPr/>
          </p:nvSpPr>
          <p:spPr bwMode="auto">
            <a:xfrm>
              <a:off x="5354" y="2885"/>
              <a:ext cx="244" cy="159"/>
            </a:xfrm>
            <a:custGeom>
              <a:avLst/>
              <a:gdLst>
                <a:gd name="T0" fmla="*/ 0 w 538"/>
                <a:gd name="T1" fmla="*/ 0 h 353"/>
                <a:gd name="T2" fmla="*/ 0 w 538"/>
                <a:gd name="T3" fmla="*/ 0 h 353"/>
                <a:gd name="T4" fmla="*/ 538 w 538"/>
                <a:gd name="T5" fmla="*/ 353 h 353"/>
              </a:gdLst>
              <a:ahLst/>
              <a:cxnLst>
                <a:cxn ang="0">
                  <a:pos x="T0" y="T1"/>
                </a:cxn>
                <a:cxn ang="0">
                  <a:pos x="T2" y="T3"/>
                </a:cxn>
                <a:cxn ang="0">
                  <a:pos x="T4" y="T5"/>
                </a:cxn>
              </a:cxnLst>
              <a:rect l="0" t="0" r="r" b="b"/>
              <a:pathLst>
                <a:path w="538" h="353">
                  <a:moveTo>
                    <a:pt x="0" y="0"/>
                  </a:moveTo>
                  <a:lnTo>
                    <a:pt x="0" y="0"/>
                  </a:lnTo>
                  <a:lnTo>
                    <a:pt x="538" y="353"/>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a:extLst>
                <a:ext uri="{FF2B5EF4-FFF2-40B4-BE49-F238E27FC236}">
                  <a16:creationId xmlns:a16="http://schemas.microsoft.com/office/drawing/2014/main" id="{DD4FC5BE-D674-4BDD-8526-B01526FA53B4}"/>
                </a:ext>
              </a:extLst>
            </p:cNvPr>
            <p:cNvSpPr>
              <a:spLocks/>
            </p:cNvSpPr>
            <p:nvPr/>
          </p:nvSpPr>
          <p:spPr bwMode="auto">
            <a:xfrm>
              <a:off x="5357" y="2982"/>
              <a:ext cx="236" cy="77"/>
            </a:xfrm>
            <a:custGeom>
              <a:avLst/>
              <a:gdLst>
                <a:gd name="T0" fmla="*/ 0 w 522"/>
                <a:gd name="T1" fmla="*/ 0 h 172"/>
                <a:gd name="T2" fmla="*/ 0 w 522"/>
                <a:gd name="T3" fmla="*/ 0 h 172"/>
                <a:gd name="T4" fmla="*/ 522 w 522"/>
                <a:gd name="T5" fmla="*/ 172 h 172"/>
              </a:gdLst>
              <a:ahLst/>
              <a:cxnLst>
                <a:cxn ang="0">
                  <a:pos x="T0" y="T1"/>
                </a:cxn>
                <a:cxn ang="0">
                  <a:pos x="T2" y="T3"/>
                </a:cxn>
                <a:cxn ang="0">
                  <a:pos x="T4" y="T5"/>
                </a:cxn>
              </a:cxnLst>
              <a:rect l="0" t="0" r="r" b="b"/>
              <a:pathLst>
                <a:path w="522" h="172">
                  <a:moveTo>
                    <a:pt x="0" y="0"/>
                  </a:moveTo>
                  <a:lnTo>
                    <a:pt x="0" y="0"/>
                  </a:lnTo>
                  <a:lnTo>
                    <a:pt x="522" y="172"/>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a:extLst>
                <a:ext uri="{FF2B5EF4-FFF2-40B4-BE49-F238E27FC236}">
                  <a16:creationId xmlns:a16="http://schemas.microsoft.com/office/drawing/2014/main" id="{55937A3D-F34F-4B48-9156-587D16844F3A}"/>
                </a:ext>
              </a:extLst>
            </p:cNvPr>
            <p:cNvSpPr>
              <a:spLocks/>
            </p:cNvSpPr>
            <p:nvPr/>
          </p:nvSpPr>
          <p:spPr bwMode="auto">
            <a:xfrm>
              <a:off x="5349" y="3091"/>
              <a:ext cx="247" cy="162"/>
            </a:xfrm>
            <a:custGeom>
              <a:avLst/>
              <a:gdLst>
                <a:gd name="T0" fmla="*/ 0 w 547"/>
                <a:gd name="T1" fmla="*/ 358 h 358"/>
                <a:gd name="T2" fmla="*/ 0 w 547"/>
                <a:gd name="T3" fmla="*/ 358 h 358"/>
                <a:gd name="T4" fmla="*/ 547 w 547"/>
                <a:gd name="T5" fmla="*/ 0 h 358"/>
              </a:gdLst>
              <a:ahLst/>
              <a:cxnLst>
                <a:cxn ang="0">
                  <a:pos x="T0" y="T1"/>
                </a:cxn>
                <a:cxn ang="0">
                  <a:pos x="T2" y="T3"/>
                </a:cxn>
                <a:cxn ang="0">
                  <a:pos x="T4" y="T5"/>
                </a:cxn>
              </a:cxnLst>
              <a:rect l="0" t="0" r="r" b="b"/>
              <a:pathLst>
                <a:path w="547" h="358">
                  <a:moveTo>
                    <a:pt x="0" y="358"/>
                  </a:moveTo>
                  <a:lnTo>
                    <a:pt x="0" y="358"/>
                  </a:lnTo>
                  <a:lnTo>
                    <a:pt x="547"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a:extLst>
                <a:ext uri="{FF2B5EF4-FFF2-40B4-BE49-F238E27FC236}">
                  <a16:creationId xmlns:a16="http://schemas.microsoft.com/office/drawing/2014/main" id="{E5C63DDA-4A30-4422-A98D-5122D10DE541}"/>
                </a:ext>
              </a:extLst>
            </p:cNvPr>
            <p:cNvSpPr>
              <a:spLocks/>
            </p:cNvSpPr>
            <p:nvPr/>
          </p:nvSpPr>
          <p:spPr bwMode="auto">
            <a:xfrm>
              <a:off x="5352" y="3100"/>
              <a:ext cx="255" cy="254"/>
            </a:xfrm>
            <a:custGeom>
              <a:avLst/>
              <a:gdLst>
                <a:gd name="T0" fmla="*/ 0 w 565"/>
                <a:gd name="T1" fmla="*/ 560 h 560"/>
                <a:gd name="T2" fmla="*/ 0 w 565"/>
                <a:gd name="T3" fmla="*/ 560 h 560"/>
                <a:gd name="T4" fmla="*/ 565 w 565"/>
                <a:gd name="T5" fmla="*/ 0 h 560"/>
              </a:gdLst>
              <a:ahLst/>
              <a:cxnLst>
                <a:cxn ang="0">
                  <a:pos x="T0" y="T1"/>
                </a:cxn>
                <a:cxn ang="0">
                  <a:pos x="T2" y="T3"/>
                </a:cxn>
                <a:cxn ang="0">
                  <a:pos x="T4" y="T5"/>
                </a:cxn>
              </a:cxnLst>
              <a:rect l="0" t="0" r="r" b="b"/>
              <a:pathLst>
                <a:path w="565" h="560">
                  <a:moveTo>
                    <a:pt x="0" y="560"/>
                  </a:moveTo>
                  <a:lnTo>
                    <a:pt x="0" y="560"/>
                  </a:lnTo>
                  <a:lnTo>
                    <a:pt x="565"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a:extLst>
                <a:ext uri="{FF2B5EF4-FFF2-40B4-BE49-F238E27FC236}">
                  <a16:creationId xmlns:a16="http://schemas.microsoft.com/office/drawing/2014/main" id="{6D0AC415-0EF6-4747-9DE3-8803DF587E46}"/>
                </a:ext>
              </a:extLst>
            </p:cNvPr>
            <p:cNvSpPr>
              <a:spLocks/>
            </p:cNvSpPr>
            <p:nvPr/>
          </p:nvSpPr>
          <p:spPr bwMode="auto">
            <a:xfrm>
              <a:off x="5355" y="3076"/>
              <a:ext cx="236" cy="78"/>
            </a:xfrm>
            <a:custGeom>
              <a:avLst/>
              <a:gdLst>
                <a:gd name="T0" fmla="*/ 0 w 521"/>
                <a:gd name="T1" fmla="*/ 172 h 172"/>
                <a:gd name="T2" fmla="*/ 0 w 521"/>
                <a:gd name="T3" fmla="*/ 172 h 172"/>
                <a:gd name="T4" fmla="*/ 521 w 521"/>
                <a:gd name="T5" fmla="*/ 0 h 172"/>
              </a:gdLst>
              <a:ahLst/>
              <a:cxnLst>
                <a:cxn ang="0">
                  <a:pos x="T0" y="T1"/>
                </a:cxn>
                <a:cxn ang="0">
                  <a:pos x="T2" y="T3"/>
                </a:cxn>
                <a:cxn ang="0">
                  <a:pos x="T4" y="T5"/>
                </a:cxn>
              </a:cxnLst>
              <a:rect l="0" t="0" r="r" b="b"/>
              <a:pathLst>
                <a:path w="521" h="172">
                  <a:moveTo>
                    <a:pt x="0" y="172"/>
                  </a:moveTo>
                  <a:lnTo>
                    <a:pt x="0" y="172"/>
                  </a:lnTo>
                  <a:lnTo>
                    <a:pt x="521"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a:extLst>
                <a:ext uri="{FF2B5EF4-FFF2-40B4-BE49-F238E27FC236}">
                  <a16:creationId xmlns:a16="http://schemas.microsoft.com/office/drawing/2014/main" id="{7F5BF436-A199-49EE-935B-D82A9469F804}"/>
                </a:ext>
              </a:extLst>
            </p:cNvPr>
            <p:cNvSpPr>
              <a:spLocks/>
            </p:cNvSpPr>
            <p:nvPr/>
          </p:nvSpPr>
          <p:spPr bwMode="auto">
            <a:xfrm>
              <a:off x="5360" y="3070"/>
              <a:ext cx="230" cy="0"/>
            </a:xfrm>
            <a:custGeom>
              <a:avLst/>
              <a:gdLst>
                <a:gd name="T0" fmla="*/ 0 w 508"/>
                <a:gd name="T1" fmla="*/ 0 w 508"/>
                <a:gd name="T2" fmla="*/ 508 w 508"/>
              </a:gdLst>
              <a:ahLst/>
              <a:cxnLst>
                <a:cxn ang="0">
                  <a:pos x="T0" y="0"/>
                </a:cxn>
                <a:cxn ang="0">
                  <a:pos x="T1" y="0"/>
                </a:cxn>
                <a:cxn ang="0">
                  <a:pos x="T2" y="0"/>
                </a:cxn>
              </a:cxnLst>
              <a:rect l="0" t="0" r="r" b="b"/>
              <a:pathLst>
                <a:path w="508">
                  <a:moveTo>
                    <a:pt x="0" y="0"/>
                  </a:moveTo>
                  <a:lnTo>
                    <a:pt x="0" y="0"/>
                  </a:lnTo>
                  <a:lnTo>
                    <a:pt x="508"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a:extLst>
                <a:ext uri="{FF2B5EF4-FFF2-40B4-BE49-F238E27FC236}">
                  <a16:creationId xmlns:a16="http://schemas.microsoft.com/office/drawing/2014/main" id="{EAC370D3-DC25-435E-A18A-A597049F1644}"/>
                </a:ext>
              </a:extLst>
            </p:cNvPr>
            <p:cNvSpPr>
              <a:spLocks/>
            </p:cNvSpPr>
            <p:nvPr/>
          </p:nvSpPr>
          <p:spPr bwMode="auto">
            <a:xfrm>
              <a:off x="5359" y="3276"/>
              <a:ext cx="230" cy="4"/>
            </a:xfrm>
            <a:custGeom>
              <a:avLst/>
              <a:gdLst>
                <a:gd name="T0" fmla="*/ 0 w 509"/>
                <a:gd name="T1" fmla="*/ 0 h 9"/>
                <a:gd name="T2" fmla="*/ 0 w 509"/>
                <a:gd name="T3" fmla="*/ 0 h 9"/>
                <a:gd name="T4" fmla="*/ 509 w 509"/>
                <a:gd name="T5" fmla="*/ 9 h 9"/>
              </a:gdLst>
              <a:ahLst/>
              <a:cxnLst>
                <a:cxn ang="0">
                  <a:pos x="T0" y="T1"/>
                </a:cxn>
                <a:cxn ang="0">
                  <a:pos x="T2" y="T3"/>
                </a:cxn>
                <a:cxn ang="0">
                  <a:pos x="T4" y="T5"/>
                </a:cxn>
              </a:cxnLst>
              <a:rect l="0" t="0" r="r" b="b"/>
              <a:pathLst>
                <a:path w="509" h="9">
                  <a:moveTo>
                    <a:pt x="0" y="0"/>
                  </a:moveTo>
                  <a:lnTo>
                    <a:pt x="0" y="0"/>
                  </a:lnTo>
                  <a:lnTo>
                    <a:pt x="509" y="9"/>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a:extLst>
                <a:ext uri="{FF2B5EF4-FFF2-40B4-BE49-F238E27FC236}">
                  <a16:creationId xmlns:a16="http://schemas.microsoft.com/office/drawing/2014/main" id="{A8F97325-035E-41EF-BD25-418881015E82}"/>
                </a:ext>
              </a:extLst>
            </p:cNvPr>
            <p:cNvSpPr>
              <a:spLocks/>
            </p:cNvSpPr>
            <p:nvPr/>
          </p:nvSpPr>
          <p:spPr bwMode="auto">
            <a:xfrm>
              <a:off x="5356" y="3184"/>
              <a:ext cx="236" cy="80"/>
            </a:xfrm>
            <a:custGeom>
              <a:avLst/>
              <a:gdLst>
                <a:gd name="T0" fmla="*/ 0 w 522"/>
                <a:gd name="T1" fmla="*/ 0 h 176"/>
                <a:gd name="T2" fmla="*/ 0 w 522"/>
                <a:gd name="T3" fmla="*/ 0 h 176"/>
                <a:gd name="T4" fmla="*/ 522 w 522"/>
                <a:gd name="T5" fmla="*/ 176 h 176"/>
              </a:gdLst>
              <a:ahLst/>
              <a:cxnLst>
                <a:cxn ang="0">
                  <a:pos x="T0" y="T1"/>
                </a:cxn>
                <a:cxn ang="0">
                  <a:pos x="T2" y="T3"/>
                </a:cxn>
                <a:cxn ang="0">
                  <a:pos x="T4" y="T5"/>
                </a:cxn>
              </a:cxnLst>
              <a:rect l="0" t="0" r="r" b="b"/>
              <a:pathLst>
                <a:path w="522" h="176">
                  <a:moveTo>
                    <a:pt x="0" y="0"/>
                  </a:moveTo>
                  <a:lnTo>
                    <a:pt x="0" y="0"/>
                  </a:lnTo>
                  <a:lnTo>
                    <a:pt x="522" y="176"/>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a:extLst>
                <a:ext uri="{FF2B5EF4-FFF2-40B4-BE49-F238E27FC236}">
                  <a16:creationId xmlns:a16="http://schemas.microsoft.com/office/drawing/2014/main" id="{26B6F6E3-FF06-480B-9EDA-B990FDC6D975}"/>
                </a:ext>
              </a:extLst>
            </p:cNvPr>
            <p:cNvSpPr>
              <a:spLocks/>
            </p:cNvSpPr>
            <p:nvPr/>
          </p:nvSpPr>
          <p:spPr bwMode="auto">
            <a:xfrm>
              <a:off x="5352" y="3090"/>
              <a:ext cx="245" cy="163"/>
            </a:xfrm>
            <a:custGeom>
              <a:avLst/>
              <a:gdLst>
                <a:gd name="T0" fmla="*/ 0 w 543"/>
                <a:gd name="T1" fmla="*/ 0 h 361"/>
                <a:gd name="T2" fmla="*/ 0 w 543"/>
                <a:gd name="T3" fmla="*/ 0 h 361"/>
                <a:gd name="T4" fmla="*/ 543 w 543"/>
                <a:gd name="T5" fmla="*/ 361 h 361"/>
              </a:gdLst>
              <a:ahLst/>
              <a:cxnLst>
                <a:cxn ang="0">
                  <a:pos x="T0" y="T1"/>
                </a:cxn>
                <a:cxn ang="0">
                  <a:pos x="T2" y="T3"/>
                </a:cxn>
                <a:cxn ang="0">
                  <a:pos x="T4" y="T5"/>
                </a:cxn>
              </a:cxnLst>
              <a:rect l="0" t="0" r="r" b="b"/>
              <a:pathLst>
                <a:path w="543" h="361">
                  <a:moveTo>
                    <a:pt x="0" y="0"/>
                  </a:moveTo>
                  <a:lnTo>
                    <a:pt x="0" y="0"/>
                  </a:lnTo>
                  <a:lnTo>
                    <a:pt x="543" y="361"/>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a:extLst>
                <a:ext uri="{FF2B5EF4-FFF2-40B4-BE49-F238E27FC236}">
                  <a16:creationId xmlns:a16="http://schemas.microsoft.com/office/drawing/2014/main" id="{CF965C40-0B03-46B8-B42E-21C010782684}"/>
                </a:ext>
              </a:extLst>
            </p:cNvPr>
            <p:cNvSpPr>
              <a:spLocks/>
            </p:cNvSpPr>
            <p:nvPr/>
          </p:nvSpPr>
          <p:spPr bwMode="auto">
            <a:xfrm>
              <a:off x="5347" y="2996"/>
              <a:ext cx="260" cy="250"/>
            </a:xfrm>
            <a:custGeom>
              <a:avLst/>
              <a:gdLst>
                <a:gd name="T0" fmla="*/ 0 w 575"/>
                <a:gd name="T1" fmla="*/ 0 h 552"/>
                <a:gd name="T2" fmla="*/ 0 w 575"/>
                <a:gd name="T3" fmla="*/ 0 h 552"/>
                <a:gd name="T4" fmla="*/ 575 w 575"/>
                <a:gd name="T5" fmla="*/ 552 h 552"/>
              </a:gdLst>
              <a:ahLst/>
              <a:cxnLst>
                <a:cxn ang="0">
                  <a:pos x="T0" y="T1"/>
                </a:cxn>
                <a:cxn ang="0">
                  <a:pos x="T2" y="T3"/>
                </a:cxn>
                <a:cxn ang="0">
                  <a:pos x="T4" y="T5"/>
                </a:cxn>
              </a:cxnLst>
              <a:rect l="0" t="0" r="r" b="b"/>
              <a:pathLst>
                <a:path w="575" h="552">
                  <a:moveTo>
                    <a:pt x="0" y="0"/>
                  </a:moveTo>
                  <a:lnTo>
                    <a:pt x="0" y="0"/>
                  </a:lnTo>
                  <a:lnTo>
                    <a:pt x="575" y="552"/>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a:extLst>
                <a:ext uri="{FF2B5EF4-FFF2-40B4-BE49-F238E27FC236}">
                  <a16:creationId xmlns:a16="http://schemas.microsoft.com/office/drawing/2014/main" id="{90AC2478-E43D-4B73-91DA-9168F4623756}"/>
                </a:ext>
              </a:extLst>
            </p:cNvPr>
            <p:cNvSpPr>
              <a:spLocks/>
            </p:cNvSpPr>
            <p:nvPr/>
          </p:nvSpPr>
          <p:spPr bwMode="auto">
            <a:xfrm>
              <a:off x="5347" y="2894"/>
              <a:ext cx="275" cy="348"/>
            </a:xfrm>
            <a:custGeom>
              <a:avLst/>
              <a:gdLst>
                <a:gd name="T0" fmla="*/ 0 w 608"/>
                <a:gd name="T1" fmla="*/ 0 h 769"/>
                <a:gd name="T2" fmla="*/ 0 w 608"/>
                <a:gd name="T3" fmla="*/ 0 h 769"/>
                <a:gd name="T4" fmla="*/ 608 w 608"/>
                <a:gd name="T5" fmla="*/ 769 h 769"/>
              </a:gdLst>
              <a:ahLst/>
              <a:cxnLst>
                <a:cxn ang="0">
                  <a:pos x="T0" y="T1"/>
                </a:cxn>
                <a:cxn ang="0">
                  <a:pos x="T2" y="T3"/>
                </a:cxn>
                <a:cxn ang="0">
                  <a:pos x="T4" y="T5"/>
                </a:cxn>
              </a:cxnLst>
              <a:rect l="0" t="0" r="r" b="b"/>
              <a:pathLst>
                <a:path w="608" h="769">
                  <a:moveTo>
                    <a:pt x="0" y="0"/>
                  </a:moveTo>
                  <a:lnTo>
                    <a:pt x="0" y="0"/>
                  </a:lnTo>
                  <a:lnTo>
                    <a:pt x="608" y="769"/>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a:extLst>
                <a:ext uri="{FF2B5EF4-FFF2-40B4-BE49-F238E27FC236}">
                  <a16:creationId xmlns:a16="http://schemas.microsoft.com/office/drawing/2014/main" id="{DD2B6F7F-6761-421A-9062-AB47096A907F}"/>
                </a:ext>
              </a:extLst>
            </p:cNvPr>
            <p:cNvSpPr>
              <a:spLocks/>
            </p:cNvSpPr>
            <p:nvPr/>
          </p:nvSpPr>
          <p:spPr bwMode="auto">
            <a:xfrm>
              <a:off x="5358" y="2878"/>
              <a:ext cx="237" cy="73"/>
            </a:xfrm>
            <a:custGeom>
              <a:avLst/>
              <a:gdLst>
                <a:gd name="T0" fmla="*/ 0 w 523"/>
                <a:gd name="T1" fmla="*/ 0 h 160"/>
                <a:gd name="T2" fmla="*/ 0 w 523"/>
                <a:gd name="T3" fmla="*/ 0 h 160"/>
                <a:gd name="T4" fmla="*/ 523 w 523"/>
                <a:gd name="T5" fmla="*/ 160 h 160"/>
              </a:gdLst>
              <a:ahLst/>
              <a:cxnLst>
                <a:cxn ang="0">
                  <a:pos x="T0" y="T1"/>
                </a:cxn>
                <a:cxn ang="0">
                  <a:pos x="T2" y="T3"/>
                </a:cxn>
                <a:cxn ang="0">
                  <a:pos x="T4" y="T5"/>
                </a:cxn>
              </a:cxnLst>
              <a:rect l="0" t="0" r="r" b="b"/>
              <a:pathLst>
                <a:path w="523" h="160">
                  <a:moveTo>
                    <a:pt x="0" y="0"/>
                  </a:moveTo>
                  <a:lnTo>
                    <a:pt x="0" y="0"/>
                  </a:lnTo>
                  <a:lnTo>
                    <a:pt x="523" y="16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a:extLst>
                <a:ext uri="{FF2B5EF4-FFF2-40B4-BE49-F238E27FC236}">
                  <a16:creationId xmlns:a16="http://schemas.microsoft.com/office/drawing/2014/main" id="{7BDCEC0C-D5D8-4D3E-A77D-A0FF1C23DD53}"/>
                </a:ext>
              </a:extLst>
            </p:cNvPr>
            <p:cNvSpPr>
              <a:spLocks/>
            </p:cNvSpPr>
            <p:nvPr/>
          </p:nvSpPr>
          <p:spPr bwMode="auto">
            <a:xfrm>
              <a:off x="5361" y="2963"/>
              <a:ext cx="229" cy="4"/>
            </a:xfrm>
            <a:custGeom>
              <a:avLst/>
              <a:gdLst>
                <a:gd name="T0" fmla="*/ 0 w 506"/>
                <a:gd name="T1" fmla="*/ 9 h 9"/>
                <a:gd name="T2" fmla="*/ 0 w 506"/>
                <a:gd name="T3" fmla="*/ 9 h 9"/>
                <a:gd name="T4" fmla="*/ 506 w 506"/>
                <a:gd name="T5" fmla="*/ 0 h 9"/>
              </a:gdLst>
              <a:ahLst/>
              <a:cxnLst>
                <a:cxn ang="0">
                  <a:pos x="T0" y="T1"/>
                </a:cxn>
                <a:cxn ang="0">
                  <a:pos x="T2" y="T3"/>
                </a:cxn>
                <a:cxn ang="0">
                  <a:pos x="T4" y="T5"/>
                </a:cxn>
              </a:cxnLst>
              <a:rect l="0" t="0" r="r" b="b"/>
              <a:pathLst>
                <a:path w="506" h="9">
                  <a:moveTo>
                    <a:pt x="0" y="9"/>
                  </a:moveTo>
                  <a:lnTo>
                    <a:pt x="0" y="9"/>
                  </a:lnTo>
                  <a:lnTo>
                    <a:pt x="506"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a:extLst>
                <a:ext uri="{FF2B5EF4-FFF2-40B4-BE49-F238E27FC236}">
                  <a16:creationId xmlns:a16="http://schemas.microsoft.com/office/drawing/2014/main" id="{098145BD-C90B-4FFC-8477-33888E119762}"/>
                </a:ext>
              </a:extLst>
            </p:cNvPr>
            <p:cNvSpPr>
              <a:spLocks/>
            </p:cNvSpPr>
            <p:nvPr/>
          </p:nvSpPr>
          <p:spPr bwMode="auto">
            <a:xfrm>
              <a:off x="5358" y="2980"/>
              <a:ext cx="233" cy="78"/>
            </a:xfrm>
            <a:custGeom>
              <a:avLst/>
              <a:gdLst>
                <a:gd name="T0" fmla="*/ 0 w 514"/>
                <a:gd name="T1" fmla="*/ 173 h 173"/>
                <a:gd name="T2" fmla="*/ 0 w 514"/>
                <a:gd name="T3" fmla="*/ 173 h 173"/>
                <a:gd name="T4" fmla="*/ 514 w 514"/>
                <a:gd name="T5" fmla="*/ 0 h 173"/>
              </a:gdLst>
              <a:ahLst/>
              <a:cxnLst>
                <a:cxn ang="0">
                  <a:pos x="T0" y="T1"/>
                </a:cxn>
                <a:cxn ang="0">
                  <a:pos x="T2" y="T3"/>
                </a:cxn>
                <a:cxn ang="0">
                  <a:pos x="T4" y="T5"/>
                </a:cxn>
              </a:cxnLst>
              <a:rect l="0" t="0" r="r" b="b"/>
              <a:pathLst>
                <a:path w="514" h="173">
                  <a:moveTo>
                    <a:pt x="0" y="173"/>
                  </a:moveTo>
                  <a:lnTo>
                    <a:pt x="0" y="173"/>
                  </a:lnTo>
                  <a:lnTo>
                    <a:pt x="514"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a:extLst>
                <a:ext uri="{FF2B5EF4-FFF2-40B4-BE49-F238E27FC236}">
                  <a16:creationId xmlns:a16="http://schemas.microsoft.com/office/drawing/2014/main" id="{1967E77E-CAA4-41EE-864D-EAA70DA8A6CD}"/>
                </a:ext>
              </a:extLst>
            </p:cNvPr>
            <p:cNvSpPr>
              <a:spLocks/>
            </p:cNvSpPr>
            <p:nvPr/>
          </p:nvSpPr>
          <p:spPr bwMode="auto">
            <a:xfrm>
              <a:off x="5354" y="2991"/>
              <a:ext cx="243" cy="162"/>
            </a:xfrm>
            <a:custGeom>
              <a:avLst/>
              <a:gdLst>
                <a:gd name="T0" fmla="*/ 0 w 538"/>
                <a:gd name="T1" fmla="*/ 358 h 358"/>
                <a:gd name="T2" fmla="*/ 0 w 538"/>
                <a:gd name="T3" fmla="*/ 358 h 358"/>
                <a:gd name="T4" fmla="*/ 538 w 538"/>
                <a:gd name="T5" fmla="*/ 0 h 358"/>
              </a:gdLst>
              <a:ahLst/>
              <a:cxnLst>
                <a:cxn ang="0">
                  <a:pos x="T0" y="T1"/>
                </a:cxn>
                <a:cxn ang="0">
                  <a:pos x="T2" y="T3"/>
                </a:cxn>
                <a:cxn ang="0">
                  <a:pos x="T4" y="T5"/>
                </a:cxn>
              </a:cxnLst>
              <a:rect l="0" t="0" r="r" b="b"/>
              <a:pathLst>
                <a:path w="538" h="358">
                  <a:moveTo>
                    <a:pt x="0" y="358"/>
                  </a:moveTo>
                  <a:lnTo>
                    <a:pt x="0" y="358"/>
                  </a:lnTo>
                  <a:lnTo>
                    <a:pt x="538"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a:extLst>
                <a:ext uri="{FF2B5EF4-FFF2-40B4-BE49-F238E27FC236}">
                  <a16:creationId xmlns:a16="http://schemas.microsoft.com/office/drawing/2014/main" id="{C30A9D5C-2730-4B14-8A92-EB5833D6A443}"/>
                </a:ext>
              </a:extLst>
            </p:cNvPr>
            <p:cNvSpPr>
              <a:spLocks/>
            </p:cNvSpPr>
            <p:nvPr/>
          </p:nvSpPr>
          <p:spPr bwMode="auto">
            <a:xfrm>
              <a:off x="5344" y="2999"/>
              <a:ext cx="262" cy="248"/>
            </a:xfrm>
            <a:custGeom>
              <a:avLst/>
              <a:gdLst>
                <a:gd name="T0" fmla="*/ 0 w 580"/>
                <a:gd name="T1" fmla="*/ 547 h 547"/>
                <a:gd name="T2" fmla="*/ 0 w 580"/>
                <a:gd name="T3" fmla="*/ 547 h 547"/>
                <a:gd name="T4" fmla="*/ 580 w 580"/>
                <a:gd name="T5" fmla="*/ 0 h 547"/>
              </a:gdLst>
              <a:ahLst/>
              <a:cxnLst>
                <a:cxn ang="0">
                  <a:pos x="T0" y="T1"/>
                </a:cxn>
                <a:cxn ang="0">
                  <a:pos x="T2" y="T3"/>
                </a:cxn>
                <a:cxn ang="0">
                  <a:pos x="T4" y="T5"/>
                </a:cxn>
              </a:cxnLst>
              <a:rect l="0" t="0" r="r" b="b"/>
              <a:pathLst>
                <a:path w="580" h="547">
                  <a:moveTo>
                    <a:pt x="0" y="547"/>
                  </a:moveTo>
                  <a:lnTo>
                    <a:pt x="0" y="547"/>
                  </a:lnTo>
                  <a:lnTo>
                    <a:pt x="58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a:extLst>
                <a:ext uri="{FF2B5EF4-FFF2-40B4-BE49-F238E27FC236}">
                  <a16:creationId xmlns:a16="http://schemas.microsoft.com/office/drawing/2014/main" id="{1DCB5CA0-A1C8-4EA1-844E-42B15432A80D}"/>
                </a:ext>
              </a:extLst>
            </p:cNvPr>
            <p:cNvSpPr>
              <a:spLocks/>
            </p:cNvSpPr>
            <p:nvPr/>
          </p:nvSpPr>
          <p:spPr bwMode="auto">
            <a:xfrm>
              <a:off x="5344" y="3005"/>
              <a:ext cx="273" cy="345"/>
            </a:xfrm>
            <a:custGeom>
              <a:avLst/>
              <a:gdLst>
                <a:gd name="T0" fmla="*/ 0 w 602"/>
                <a:gd name="T1" fmla="*/ 762 h 762"/>
                <a:gd name="T2" fmla="*/ 0 w 602"/>
                <a:gd name="T3" fmla="*/ 762 h 762"/>
                <a:gd name="T4" fmla="*/ 602 w 602"/>
                <a:gd name="T5" fmla="*/ 0 h 762"/>
              </a:gdLst>
              <a:ahLst/>
              <a:cxnLst>
                <a:cxn ang="0">
                  <a:pos x="T0" y="T1"/>
                </a:cxn>
                <a:cxn ang="0">
                  <a:pos x="T2" y="T3"/>
                </a:cxn>
                <a:cxn ang="0">
                  <a:pos x="T4" y="T5"/>
                </a:cxn>
              </a:cxnLst>
              <a:rect l="0" t="0" r="r" b="b"/>
              <a:pathLst>
                <a:path w="602" h="762">
                  <a:moveTo>
                    <a:pt x="0" y="762"/>
                  </a:moveTo>
                  <a:lnTo>
                    <a:pt x="0" y="762"/>
                  </a:lnTo>
                  <a:lnTo>
                    <a:pt x="602"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6">
              <a:extLst>
                <a:ext uri="{FF2B5EF4-FFF2-40B4-BE49-F238E27FC236}">
                  <a16:creationId xmlns:a16="http://schemas.microsoft.com/office/drawing/2014/main" id="{C02459FC-E555-4006-8E12-E45AC07668D5}"/>
                </a:ext>
              </a:extLst>
            </p:cNvPr>
            <p:cNvSpPr>
              <a:spLocks/>
            </p:cNvSpPr>
            <p:nvPr/>
          </p:nvSpPr>
          <p:spPr bwMode="auto">
            <a:xfrm>
              <a:off x="6413" y="2833"/>
              <a:ext cx="70" cy="69"/>
            </a:xfrm>
            <a:custGeom>
              <a:avLst/>
              <a:gdLst>
                <a:gd name="T0" fmla="*/ 0 w 153"/>
                <a:gd name="T1" fmla="*/ 76 h 152"/>
                <a:gd name="T2" fmla="*/ 0 w 153"/>
                <a:gd name="T3" fmla="*/ 76 h 152"/>
                <a:gd name="T4" fmla="*/ 76 w 153"/>
                <a:gd name="T5" fmla="*/ 152 h 152"/>
                <a:gd name="T6" fmla="*/ 153 w 153"/>
                <a:gd name="T7" fmla="*/ 76 h 152"/>
                <a:gd name="T8" fmla="*/ 76 w 153"/>
                <a:gd name="T9" fmla="*/ 0 h 152"/>
                <a:gd name="T10" fmla="*/ 0 w 153"/>
                <a:gd name="T11" fmla="*/ 76 h 152"/>
                <a:gd name="T12" fmla="*/ 0 w 153"/>
                <a:gd name="T13" fmla="*/ 76 h 152"/>
              </a:gdLst>
              <a:ahLst/>
              <a:cxnLst>
                <a:cxn ang="0">
                  <a:pos x="T0" y="T1"/>
                </a:cxn>
                <a:cxn ang="0">
                  <a:pos x="T2" y="T3"/>
                </a:cxn>
                <a:cxn ang="0">
                  <a:pos x="T4" y="T5"/>
                </a:cxn>
                <a:cxn ang="0">
                  <a:pos x="T6" y="T7"/>
                </a:cxn>
                <a:cxn ang="0">
                  <a:pos x="T8" y="T9"/>
                </a:cxn>
                <a:cxn ang="0">
                  <a:pos x="T10" y="T11"/>
                </a:cxn>
                <a:cxn ang="0">
                  <a:pos x="T12" y="T13"/>
                </a:cxn>
              </a:cxnLst>
              <a:rect l="0" t="0" r="r" b="b"/>
              <a:pathLst>
                <a:path w="153" h="152">
                  <a:moveTo>
                    <a:pt x="0" y="76"/>
                  </a:moveTo>
                  <a:lnTo>
                    <a:pt x="0" y="76"/>
                  </a:lnTo>
                  <a:cubicBezTo>
                    <a:pt x="0" y="118"/>
                    <a:pt x="34" y="152"/>
                    <a:pt x="76" y="152"/>
                  </a:cubicBezTo>
                  <a:cubicBezTo>
                    <a:pt x="119" y="152"/>
                    <a:pt x="153" y="118"/>
                    <a:pt x="153" y="76"/>
                  </a:cubicBezTo>
                  <a:cubicBezTo>
                    <a:pt x="153" y="33"/>
                    <a:pt x="119" y="0"/>
                    <a:pt x="76" y="0"/>
                  </a:cubicBezTo>
                  <a:cubicBezTo>
                    <a:pt x="34" y="0"/>
                    <a:pt x="0" y="33"/>
                    <a:pt x="0" y="76"/>
                  </a:cubicBezTo>
                  <a:lnTo>
                    <a:pt x="0"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7">
              <a:extLst>
                <a:ext uri="{FF2B5EF4-FFF2-40B4-BE49-F238E27FC236}">
                  <a16:creationId xmlns:a16="http://schemas.microsoft.com/office/drawing/2014/main" id="{32AA7DF0-3B5B-4DC2-A73F-6A836034F955}"/>
                </a:ext>
              </a:extLst>
            </p:cNvPr>
            <p:cNvSpPr>
              <a:spLocks/>
            </p:cNvSpPr>
            <p:nvPr/>
          </p:nvSpPr>
          <p:spPr bwMode="auto">
            <a:xfrm>
              <a:off x="6413" y="2935"/>
              <a:ext cx="70" cy="69"/>
            </a:xfrm>
            <a:custGeom>
              <a:avLst/>
              <a:gdLst>
                <a:gd name="T0" fmla="*/ 0 w 153"/>
                <a:gd name="T1" fmla="*/ 76 h 153"/>
                <a:gd name="T2" fmla="*/ 0 w 153"/>
                <a:gd name="T3" fmla="*/ 76 h 153"/>
                <a:gd name="T4" fmla="*/ 76 w 153"/>
                <a:gd name="T5" fmla="*/ 153 h 153"/>
                <a:gd name="T6" fmla="*/ 153 w 153"/>
                <a:gd name="T7" fmla="*/ 76 h 153"/>
                <a:gd name="T8" fmla="*/ 76 w 153"/>
                <a:gd name="T9" fmla="*/ 0 h 153"/>
                <a:gd name="T10" fmla="*/ 0 w 153"/>
                <a:gd name="T11" fmla="*/ 76 h 153"/>
                <a:gd name="T12" fmla="*/ 0 w 153"/>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0" y="76"/>
                  </a:moveTo>
                  <a:lnTo>
                    <a:pt x="0" y="76"/>
                  </a:lnTo>
                  <a:cubicBezTo>
                    <a:pt x="0" y="119"/>
                    <a:pt x="34" y="153"/>
                    <a:pt x="76" y="153"/>
                  </a:cubicBezTo>
                  <a:cubicBezTo>
                    <a:pt x="119" y="153"/>
                    <a:pt x="153" y="119"/>
                    <a:pt x="153" y="76"/>
                  </a:cubicBezTo>
                  <a:cubicBezTo>
                    <a:pt x="153" y="34"/>
                    <a:pt x="119" y="0"/>
                    <a:pt x="76" y="0"/>
                  </a:cubicBezTo>
                  <a:cubicBezTo>
                    <a:pt x="34" y="0"/>
                    <a:pt x="0" y="34"/>
                    <a:pt x="0" y="76"/>
                  </a:cubicBezTo>
                  <a:lnTo>
                    <a:pt x="0"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58">
              <a:extLst>
                <a:ext uri="{FF2B5EF4-FFF2-40B4-BE49-F238E27FC236}">
                  <a16:creationId xmlns:a16="http://schemas.microsoft.com/office/drawing/2014/main" id="{EF2A44C5-7EB1-49A5-8FE8-824A571F9360}"/>
                </a:ext>
              </a:extLst>
            </p:cNvPr>
            <p:cNvSpPr>
              <a:spLocks/>
            </p:cNvSpPr>
            <p:nvPr/>
          </p:nvSpPr>
          <p:spPr bwMode="auto">
            <a:xfrm>
              <a:off x="6413" y="3037"/>
              <a:ext cx="70" cy="69"/>
            </a:xfrm>
            <a:custGeom>
              <a:avLst/>
              <a:gdLst>
                <a:gd name="T0" fmla="*/ 0 w 153"/>
                <a:gd name="T1" fmla="*/ 77 h 154"/>
                <a:gd name="T2" fmla="*/ 0 w 153"/>
                <a:gd name="T3" fmla="*/ 77 h 154"/>
                <a:gd name="T4" fmla="*/ 76 w 153"/>
                <a:gd name="T5" fmla="*/ 154 h 154"/>
                <a:gd name="T6" fmla="*/ 153 w 153"/>
                <a:gd name="T7" fmla="*/ 77 h 154"/>
                <a:gd name="T8" fmla="*/ 76 w 153"/>
                <a:gd name="T9" fmla="*/ 0 h 154"/>
                <a:gd name="T10" fmla="*/ 0 w 153"/>
                <a:gd name="T11" fmla="*/ 77 h 154"/>
                <a:gd name="T12" fmla="*/ 0 w 153"/>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3" h="154">
                  <a:moveTo>
                    <a:pt x="0" y="77"/>
                  </a:moveTo>
                  <a:lnTo>
                    <a:pt x="0" y="77"/>
                  </a:lnTo>
                  <a:cubicBezTo>
                    <a:pt x="0" y="120"/>
                    <a:pt x="34" y="154"/>
                    <a:pt x="76" y="154"/>
                  </a:cubicBezTo>
                  <a:cubicBezTo>
                    <a:pt x="119" y="154"/>
                    <a:pt x="153" y="120"/>
                    <a:pt x="153" y="77"/>
                  </a:cubicBezTo>
                  <a:cubicBezTo>
                    <a:pt x="153" y="35"/>
                    <a:pt x="119" y="0"/>
                    <a:pt x="76" y="0"/>
                  </a:cubicBezTo>
                  <a:cubicBezTo>
                    <a:pt x="34" y="0"/>
                    <a:pt x="0" y="35"/>
                    <a:pt x="0" y="77"/>
                  </a:cubicBezTo>
                  <a:lnTo>
                    <a:pt x="0"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59">
              <a:extLst>
                <a:ext uri="{FF2B5EF4-FFF2-40B4-BE49-F238E27FC236}">
                  <a16:creationId xmlns:a16="http://schemas.microsoft.com/office/drawing/2014/main" id="{28DE689B-E160-4036-9129-F32768DDC9B9}"/>
                </a:ext>
              </a:extLst>
            </p:cNvPr>
            <p:cNvSpPr>
              <a:spLocks/>
            </p:cNvSpPr>
            <p:nvPr/>
          </p:nvSpPr>
          <p:spPr bwMode="auto">
            <a:xfrm>
              <a:off x="6413" y="3139"/>
              <a:ext cx="70" cy="69"/>
            </a:xfrm>
            <a:custGeom>
              <a:avLst/>
              <a:gdLst>
                <a:gd name="T0" fmla="*/ 0 w 153"/>
                <a:gd name="T1" fmla="*/ 77 h 153"/>
                <a:gd name="T2" fmla="*/ 0 w 153"/>
                <a:gd name="T3" fmla="*/ 77 h 153"/>
                <a:gd name="T4" fmla="*/ 76 w 153"/>
                <a:gd name="T5" fmla="*/ 153 h 153"/>
                <a:gd name="T6" fmla="*/ 153 w 153"/>
                <a:gd name="T7" fmla="*/ 77 h 153"/>
                <a:gd name="T8" fmla="*/ 76 w 153"/>
                <a:gd name="T9" fmla="*/ 0 h 153"/>
                <a:gd name="T10" fmla="*/ 0 w 153"/>
                <a:gd name="T11" fmla="*/ 77 h 153"/>
                <a:gd name="T12" fmla="*/ 0 w 153"/>
                <a:gd name="T13" fmla="*/ 77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0" y="77"/>
                  </a:moveTo>
                  <a:lnTo>
                    <a:pt x="0" y="77"/>
                  </a:lnTo>
                  <a:cubicBezTo>
                    <a:pt x="0" y="119"/>
                    <a:pt x="34" y="153"/>
                    <a:pt x="76" y="153"/>
                  </a:cubicBezTo>
                  <a:cubicBezTo>
                    <a:pt x="119" y="153"/>
                    <a:pt x="153" y="119"/>
                    <a:pt x="153" y="77"/>
                  </a:cubicBezTo>
                  <a:cubicBezTo>
                    <a:pt x="153" y="34"/>
                    <a:pt x="119" y="0"/>
                    <a:pt x="76" y="0"/>
                  </a:cubicBezTo>
                  <a:cubicBezTo>
                    <a:pt x="34" y="0"/>
                    <a:pt x="0" y="34"/>
                    <a:pt x="0" y="77"/>
                  </a:cubicBezTo>
                  <a:lnTo>
                    <a:pt x="0"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60">
              <a:extLst>
                <a:ext uri="{FF2B5EF4-FFF2-40B4-BE49-F238E27FC236}">
                  <a16:creationId xmlns:a16="http://schemas.microsoft.com/office/drawing/2014/main" id="{C899F0E7-6154-44A1-A294-17C735CE62CA}"/>
                </a:ext>
              </a:extLst>
            </p:cNvPr>
            <p:cNvSpPr>
              <a:spLocks/>
            </p:cNvSpPr>
            <p:nvPr/>
          </p:nvSpPr>
          <p:spPr bwMode="auto">
            <a:xfrm>
              <a:off x="6413" y="3241"/>
              <a:ext cx="70" cy="70"/>
            </a:xfrm>
            <a:custGeom>
              <a:avLst/>
              <a:gdLst>
                <a:gd name="T0" fmla="*/ 0 w 153"/>
                <a:gd name="T1" fmla="*/ 76 h 153"/>
                <a:gd name="T2" fmla="*/ 0 w 153"/>
                <a:gd name="T3" fmla="*/ 76 h 153"/>
                <a:gd name="T4" fmla="*/ 76 w 153"/>
                <a:gd name="T5" fmla="*/ 153 h 153"/>
                <a:gd name="T6" fmla="*/ 153 w 153"/>
                <a:gd name="T7" fmla="*/ 76 h 153"/>
                <a:gd name="T8" fmla="*/ 76 w 153"/>
                <a:gd name="T9" fmla="*/ 0 h 153"/>
                <a:gd name="T10" fmla="*/ 0 w 153"/>
                <a:gd name="T11" fmla="*/ 76 h 153"/>
                <a:gd name="T12" fmla="*/ 0 w 153"/>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0" y="76"/>
                  </a:moveTo>
                  <a:lnTo>
                    <a:pt x="0" y="76"/>
                  </a:lnTo>
                  <a:cubicBezTo>
                    <a:pt x="0" y="119"/>
                    <a:pt x="34" y="153"/>
                    <a:pt x="76" y="153"/>
                  </a:cubicBezTo>
                  <a:cubicBezTo>
                    <a:pt x="119" y="153"/>
                    <a:pt x="153" y="119"/>
                    <a:pt x="153" y="76"/>
                  </a:cubicBezTo>
                  <a:cubicBezTo>
                    <a:pt x="153" y="34"/>
                    <a:pt x="119" y="0"/>
                    <a:pt x="76" y="0"/>
                  </a:cubicBezTo>
                  <a:cubicBezTo>
                    <a:pt x="34" y="0"/>
                    <a:pt x="0" y="34"/>
                    <a:pt x="0" y="76"/>
                  </a:cubicBezTo>
                  <a:lnTo>
                    <a:pt x="0"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61">
              <a:extLst>
                <a:ext uri="{FF2B5EF4-FFF2-40B4-BE49-F238E27FC236}">
                  <a16:creationId xmlns:a16="http://schemas.microsoft.com/office/drawing/2014/main" id="{C90EA6D5-E0C7-40F1-AEFC-B8E181954C5A}"/>
                </a:ext>
              </a:extLst>
            </p:cNvPr>
            <p:cNvSpPr>
              <a:spLocks/>
            </p:cNvSpPr>
            <p:nvPr/>
          </p:nvSpPr>
          <p:spPr bwMode="auto">
            <a:xfrm>
              <a:off x="6413" y="3343"/>
              <a:ext cx="70" cy="70"/>
            </a:xfrm>
            <a:custGeom>
              <a:avLst/>
              <a:gdLst>
                <a:gd name="T0" fmla="*/ 0 w 153"/>
                <a:gd name="T1" fmla="*/ 77 h 154"/>
                <a:gd name="T2" fmla="*/ 0 w 153"/>
                <a:gd name="T3" fmla="*/ 77 h 154"/>
                <a:gd name="T4" fmla="*/ 76 w 153"/>
                <a:gd name="T5" fmla="*/ 154 h 154"/>
                <a:gd name="T6" fmla="*/ 153 w 153"/>
                <a:gd name="T7" fmla="*/ 77 h 154"/>
                <a:gd name="T8" fmla="*/ 76 w 153"/>
                <a:gd name="T9" fmla="*/ 0 h 154"/>
                <a:gd name="T10" fmla="*/ 0 w 153"/>
                <a:gd name="T11" fmla="*/ 77 h 154"/>
                <a:gd name="T12" fmla="*/ 0 w 153"/>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3" h="154">
                  <a:moveTo>
                    <a:pt x="0" y="77"/>
                  </a:moveTo>
                  <a:lnTo>
                    <a:pt x="0" y="77"/>
                  </a:lnTo>
                  <a:cubicBezTo>
                    <a:pt x="0" y="120"/>
                    <a:pt x="34" y="154"/>
                    <a:pt x="76" y="154"/>
                  </a:cubicBezTo>
                  <a:cubicBezTo>
                    <a:pt x="119" y="154"/>
                    <a:pt x="153" y="120"/>
                    <a:pt x="153" y="77"/>
                  </a:cubicBezTo>
                  <a:cubicBezTo>
                    <a:pt x="153" y="35"/>
                    <a:pt x="119" y="0"/>
                    <a:pt x="76" y="0"/>
                  </a:cubicBezTo>
                  <a:cubicBezTo>
                    <a:pt x="34" y="0"/>
                    <a:pt x="0" y="35"/>
                    <a:pt x="0" y="77"/>
                  </a:cubicBezTo>
                  <a:lnTo>
                    <a:pt x="0"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62">
              <a:extLst>
                <a:ext uri="{FF2B5EF4-FFF2-40B4-BE49-F238E27FC236}">
                  <a16:creationId xmlns:a16="http://schemas.microsoft.com/office/drawing/2014/main" id="{414F813B-98A9-45A5-9342-0D9A1C1ECA43}"/>
                </a:ext>
              </a:extLst>
            </p:cNvPr>
            <p:cNvSpPr>
              <a:spLocks/>
            </p:cNvSpPr>
            <p:nvPr/>
          </p:nvSpPr>
          <p:spPr bwMode="auto">
            <a:xfrm>
              <a:off x="6176" y="3291"/>
              <a:ext cx="240" cy="73"/>
            </a:xfrm>
            <a:custGeom>
              <a:avLst/>
              <a:gdLst>
                <a:gd name="T0" fmla="*/ 532 w 532"/>
                <a:gd name="T1" fmla="*/ 162 h 162"/>
                <a:gd name="T2" fmla="*/ 532 w 532"/>
                <a:gd name="T3" fmla="*/ 162 h 162"/>
                <a:gd name="T4" fmla="*/ 0 w 532"/>
                <a:gd name="T5" fmla="*/ 0 h 162"/>
              </a:gdLst>
              <a:ahLst/>
              <a:cxnLst>
                <a:cxn ang="0">
                  <a:pos x="T0" y="T1"/>
                </a:cxn>
                <a:cxn ang="0">
                  <a:pos x="T2" y="T3"/>
                </a:cxn>
                <a:cxn ang="0">
                  <a:pos x="T4" y="T5"/>
                </a:cxn>
              </a:cxnLst>
              <a:rect l="0" t="0" r="r" b="b"/>
              <a:pathLst>
                <a:path w="532" h="162">
                  <a:moveTo>
                    <a:pt x="532" y="162"/>
                  </a:moveTo>
                  <a:lnTo>
                    <a:pt x="532" y="162"/>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63">
              <a:extLst>
                <a:ext uri="{FF2B5EF4-FFF2-40B4-BE49-F238E27FC236}">
                  <a16:creationId xmlns:a16="http://schemas.microsoft.com/office/drawing/2014/main" id="{E641F475-9F9E-42F6-A691-AAB24DA0D71E}"/>
                </a:ext>
              </a:extLst>
            </p:cNvPr>
            <p:cNvSpPr>
              <a:spLocks/>
            </p:cNvSpPr>
            <p:nvPr/>
          </p:nvSpPr>
          <p:spPr bwMode="auto">
            <a:xfrm>
              <a:off x="6169" y="3195"/>
              <a:ext cx="250" cy="164"/>
            </a:xfrm>
            <a:custGeom>
              <a:avLst/>
              <a:gdLst>
                <a:gd name="T0" fmla="*/ 552 w 552"/>
                <a:gd name="T1" fmla="*/ 362 h 362"/>
                <a:gd name="T2" fmla="*/ 552 w 552"/>
                <a:gd name="T3" fmla="*/ 362 h 362"/>
                <a:gd name="T4" fmla="*/ 0 w 552"/>
                <a:gd name="T5" fmla="*/ 0 h 362"/>
              </a:gdLst>
              <a:ahLst/>
              <a:cxnLst>
                <a:cxn ang="0">
                  <a:pos x="T0" y="T1"/>
                </a:cxn>
                <a:cxn ang="0">
                  <a:pos x="T2" y="T3"/>
                </a:cxn>
                <a:cxn ang="0">
                  <a:pos x="T4" y="T5"/>
                </a:cxn>
              </a:cxnLst>
              <a:rect l="0" t="0" r="r" b="b"/>
              <a:pathLst>
                <a:path w="552" h="362">
                  <a:moveTo>
                    <a:pt x="552" y="362"/>
                  </a:moveTo>
                  <a:lnTo>
                    <a:pt x="552" y="362"/>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64">
              <a:extLst>
                <a:ext uri="{FF2B5EF4-FFF2-40B4-BE49-F238E27FC236}">
                  <a16:creationId xmlns:a16="http://schemas.microsoft.com/office/drawing/2014/main" id="{11AB4182-1D37-4BEC-8A4F-11DF3EEB41A3}"/>
                </a:ext>
              </a:extLst>
            </p:cNvPr>
            <p:cNvSpPr>
              <a:spLocks/>
            </p:cNvSpPr>
            <p:nvPr/>
          </p:nvSpPr>
          <p:spPr bwMode="auto">
            <a:xfrm>
              <a:off x="6180" y="3184"/>
              <a:ext cx="236" cy="78"/>
            </a:xfrm>
            <a:custGeom>
              <a:avLst/>
              <a:gdLst>
                <a:gd name="T0" fmla="*/ 521 w 521"/>
                <a:gd name="T1" fmla="*/ 172 h 172"/>
                <a:gd name="T2" fmla="*/ 521 w 521"/>
                <a:gd name="T3" fmla="*/ 172 h 172"/>
                <a:gd name="T4" fmla="*/ 0 w 521"/>
                <a:gd name="T5" fmla="*/ 0 h 172"/>
              </a:gdLst>
              <a:ahLst/>
              <a:cxnLst>
                <a:cxn ang="0">
                  <a:pos x="T0" y="T1"/>
                </a:cxn>
                <a:cxn ang="0">
                  <a:pos x="T2" y="T3"/>
                </a:cxn>
                <a:cxn ang="0">
                  <a:pos x="T4" y="T5"/>
                </a:cxn>
              </a:cxnLst>
              <a:rect l="0" t="0" r="r" b="b"/>
              <a:pathLst>
                <a:path w="521" h="172">
                  <a:moveTo>
                    <a:pt x="521" y="172"/>
                  </a:moveTo>
                  <a:lnTo>
                    <a:pt x="521" y="172"/>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65">
              <a:extLst>
                <a:ext uri="{FF2B5EF4-FFF2-40B4-BE49-F238E27FC236}">
                  <a16:creationId xmlns:a16="http://schemas.microsoft.com/office/drawing/2014/main" id="{CB96AC24-8C34-409E-ADB6-3844A73D4FDA}"/>
                </a:ext>
              </a:extLst>
            </p:cNvPr>
            <p:cNvSpPr>
              <a:spLocks/>
            </p:cNvSpPr>
            <p:nvPr/>
          </p:nvSpPr>
          <p:spPr bwMode="auto">
            <a:xfrm>
              <a:off x="6175" y="2993"/>
              <a:ext cx="246" cy="161"/>
            </a:xfrm>
            <a:custGeom>
              <a:avLst/>
              <a:gdLst>
                <a:gd name="T0" fmla="*/ 545 w 545"/>
                <a:gd name="T1" fmla="*/ 0 h 357"/>
                <a:gd name="T2" fmla="*/ 545 w 545"/>
                <a:gd name="T3" fmla="*/ 0 h 357"/>
                <a:gd name="T4" fmla="*/ 0 w 545"/>
                <a:gd name="T5" fmla="*/ 357 h 357"/>
              </a:gdLst>
              <a:ahLst/>
              <a:cxnLst>
                <a:cxn ang="0">
                  <a:pos x="T0" y="T1"/>
                </a:cxn>
                <a:cxn ang="0">
                  <a:pos x="T2" y="T3"/>
                </a:cxn>
                <a:cxn ang="0">
                  <a:pos x="T4" y="T5"/>
                </a:cxn>
              </a:cxnLst>
              <a:rect l="0" t="0" r="r" b="b"/>
              <a:pathLst>
                <a:path w="545" h="357">
                  <a:moveTo>
                    <a:pt x="545" y="0"/>
                  </a:moveTo>
                  <a:lnTo>
                    <a:pt x="545" y="0"/>
                  </a:lnTo>
                  <a:lnTo>
                    <a:pt x="0" y="357"/>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66">
              <a:extLst>
                <a:ext uri="{FF2B5EF4-FFF2-40B4-BE49-F238E27FC236}">
                  <a16:creationId xmlns:a16="http://schemas.microsoft.com/office/drawing/2014/main" id="{35377CED-59ED-49D3-8ED8-8CD5A80297E2}"/>
                </a:ext>
              </a:extLst>
            </p:cNvPr>
            <p:cNvSpPr>
              <a:spLocks/>
            </p:cNvSpPr>
            <p:nvPr/>
          </p:nvSpPr>
          <p:spPr bwMode="auto">
            <a:xfrm>
              <a:off x="6164" y="2887"/>
              <a:ext cx="255" cy="258"/>
            </a:xfrm>
            <a:custGeom>
              <a:avLst/>
              <a:gdLst>
                <a:gd name="T0" fmla="*/ 563 w 563"/>
                <a:gd name="T1" fmla="*/ 0 h 572"/>
                <a:gd name="T2" fmla="*/ 563 w 563"/>
                <a:gd name="T3" fmla="*/ 0 h 572"/>
                <a:gd name="T4" fmla="*/ 0 w 563"/>
                <a:gd name="T5" fmla="*/ 572 h 572"/>
              </a:gdLst>
              <a:ahLst/>
              <a:cxnLst>
                <a:cxn ang="0">
                  <a:pos x="T0" y="T1"/>
                </a:cxn>
                <a:cxn ang="0">
                  <a:pos x="T2" y="T3"/>
                </a:cxn>
                <a:cxn ang="0">
                  <a:pos x="T4" y="T5"/>
                </a:cxn>
              </a:cxnLst>
              <a:rect l="0" t="0" r="r" b="b"/>
              <a:pathLst>
                <a:path w="563" h="572">
                  <a:moveTo>
                    <a:pt x="563" y="0"/>
                  </a:moveTo>
                  <a:lnTo>
                    <a:pt x="563" y="0"/>
                  </a:lnTo>
                  <a:lnTo>
                    <a:pt x="0" y="572"/>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67">
              <a:extLst>
                <a:ext uri="{FF2B5EF4-FFF2-40B4-BE49-F238E27FC236}">
                  <a16:creationId xmlns:a16="http://schemas.microsoft.com/office/drawing/2014/main" id="{7B0F2037-1138-4E35-917D-BD98534983A9}"/>
                </a:ext>
              </a:extLst>
            </p:cNvPr>
            <p:cNvSpPr>
              <a:spLocks/>
            </p:cNvSpPr>
            <p:nvPr/>
          </p:nvSpPr>
          <p:spPr bwMode="auto">
            <a:xfrm>
              <a:off x="6179" y="3090"/>
              <a:ext cx="239" cy="79"/>
            </a:xfrm>
            <a:custGeom>
              <a:avLst/>
              <a:gdLst>
                <a:gd name="T0" fmla="*/ 529 w 529"/>
                <a:gd name="T1" fmla="*/ 0 h 174"/>
                <a:gd name="T2" fmla="*/ 529 w 529"/>
                <a:gd name="T3" fmla="*/ 0 h 174"/>
                <a:gd name="T4" fmla="*/ 0 w 529"/>
                <a:gd name="T5" fmla="*/ 174 h 174"/>
              </a:gdLst>
              <a:ahLst/>
              <a:cxnLst>
                <a:cxn ang="0">
                  <a:pos x="T0" y="T1"/>
                </a:cxn>
                <a:cxn ang="0">
                  <a:pos x="T2" y="T3"/>
                </a:cxn>
                <a:cxn ang="0">
                  <a:pos x="T4" y="T5"/>
                </a:cxn>
              </a:cxnLst>
              <a:rect l="0" t="0" r="r" b="b"/>
              <a:pathLst>
                <a:path w="529" h="174">
                  <a:moveTo>
                    <a:pt x="529" y="0"/>
                  </a:moveTo>
                  <a:lnTo>
                    <a:pt x="529" y="0"/>
                  </a:lnTo>
                  <a:lnTo>
                    <a:pt x="0" y="174"/>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68">
              <a:extLst>
                <a:ext uri="{FF2B5EF4-FFF2-40B4-BE49-F238E27FC236}">
                  <a16:creationId xmlns:a16="http://schemas.microsoft.com/office/drawing/2014/main" id="{AB9E6AD0-C4B0-4E8C-BDED-88AB48F3E23E}"/>
                </a:ext>
              </a:extLst>
            </p:cNvPr>
            <p:cNvSpPr>
              <a:spLocks/>
            </p:cNvSpPr>
            <p:nvPr/>
          </p:nvSpPr>
          <p:spPr bwMode="auto">
            <a:xfrm>
              <a:off x="6179" y="3174"/>
              <a:ext cx="234" cy="0"/>
            </a:xfrm>
            <a:custGeom>
              <a:avLst/>
              <a:gdLst>
                <a:gd name="T0" fmla="*/ 518 w 518"/>
                <a:gd name="T1" fmla="*/ 518 w 518"/>
                <a:gd name="T2" fmla="*/ 0 w 518"/>
              </a:gdLst>
              <a:ahLst/>
              <a:cxnLst>
                <a:cxn ang="0">
                  <a:pos x="T0" y="0"/>
                </a:cxn>
                <a:cxn ang="0">
                  <a:pos x="T1" y="0"/>
                </a:cxn>
                <a:cxn ang="0">
                  <a:pos x="T2" y="0"/>
                </a:cxn>
              </a:cxnLst>
              <a:rect l="0" t="0" r="r" b="b"/>
              <a:pathLst>
                <a:path w="518">
                  <a:moveTo>
                    <a:pt x="518" y="0"/>
                  </a:moveTo>
                  <a:lnTo>
                    <a:pt x="518" y="0"/>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69">
              <a:extLst>
                <a:ext uri="{FF2B5EF4-FFF2-40B4-BE49-F238E27FC236}">
                  <a16:creationId xmlns:a16="http://schemas.microsoft.com/office/drawing/2014/main" id="{1E156334-C666-4D2F-A2C7-C922C2DEB73B}"/>
                </a:ext>
              </a:extLst>
            </p:cNvPr>
            <p:cNvSpPr>
              <a:spLocks/>
            </p:cNvSpPr>
            <p:nvPr/>
          </p:nvSpPr>
          <p:spPr bwMode="auto">
            <a:xfrm>
              <a:off x="6169" y="2885"/>
              <a:ext cx="249" cy="163"/>
            </a:xfrm>
            <a:custGeom>
              <a:avLst/>
              <a:gdLst>
                <a:gd name="T0" fmla="*/ 550 w 550"/>
                <a:gd name="T1" fmla="*/ 0 h 360"/>
                <a:gd name="T2" fmla="*/ 550 w 550"/>
                <a:gd name="T3" fmla="*/ 0 h 360"/>
                <a:gd name="T4" fmla="*/ 0 w 550"/>
                <a:gd name="T5" fmla="*/ 360 h 360"/>
              </a:gdLst>
              <a:ahLst/>
              <a:cxnLst>
                <a:cxn ang="0">
                  <a:pos x="T0" y="T1"/>
                </a:cxn>
                <a:cxn ang="0">
                  <a:pos x="T2" y="T3"/>
                </a:cxn>
                <a:cxn ang="0">
                  <a:pos x="T4" y="T5"/>
                </a:cxn>
              </a:cxnLst>
              <a:rect l="0" t="0" r="r" b="b"/>
              <a:pathLst>
                <a:path w="550" h="360">
                  <a:moveTo>
                    <a:pt x="550" y="0"/>
                  </a:moveTo>
                  <a:lnTo>
                    <a:pt x="550" y="0"/>
                  </a:lnTo>
                  <a:lnTo>
                    <a:pt x="0" y="36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70">
              <a:extLst>
                <a:ext uri="{FF2B5EF4-FFF2-40B4-BE49-F238E27FC236}">
                  <a16:creationId xmlns:a16="http://schemas.microsoft.com/office/drawing/2014/main" id="{E5977612-FE32-47EC-A5CA-B52D40A4CBF0}"/>
                </a:ext>
              </a:extLst>
            </p:cNvPr>
            <p:cNvSpPr>
              <a:spLocks/>
            </p:cNvSpPr>
            <p:nvPr/>
          </p:nvSpPr>
          <p:spPr bwMode="auto">
            <a:xfrm>
              <a:off x="6179" y="2982"/>
              <a:ext cx="236" cy="77"/>
            </a:xfrm>
            <a:custGeom>
              <a:avLst/>
              <a:gdLst>
                <a:gd name="T0" fmla="*/ 522 w 522"/>
                <a:gd name="T1" fmla="*/ 0 h 172"/>
                <a:gd name="T2" fmla="*/ 522 w 522"/>
                <a:gd name="T3" fmla="*/ 0 h 172"/>
                <a:gd name="T4" fmla="*/ 0 w 522"/>
                <a:gd name="T5" fmla="*/ 172 h 172"/>
              </a:gdLst>
              <a:ahLst/>
              <a:cxnLst>
                <a:cxn ang="0">
                  <a:pos x="T0" y="T1"/>
                </a:cxn>
                <a:cxn ang="0">
                  <a:pos x="T2" y="T3"/>
                </a:cxn>
                <a:cxn ang="0">
                  <a:pos x="T4" y="T5"/>
                </a:cxn>
              </a:cxnLst>
              <a:rect l="0" t="0" r="r" b="b"/>
              <a:pathLst>
                <a:path w="522" h="172">
                  <a:moveTo>
                    <a:pt x="522" y="0"/>
                  </a:moveTo>
                  <a:lnTo>
                    <a:pt x="522" y="0"/>
                  </a:lnTo>
                  <a:lnTo>
                    <a:pt x="0" y="172"/>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71">
              <a:extLst>
                <a:ext uri="{FF2B5EF4-FFF2-40B4-BE49-F238E27FC236}">
                  <a16:creationId xmlns:a16="http://schemas.microsoft.com/office/drawing/2014/main" id="{7181847C-AB77-4276-BA0E-8792CD66AC12}"/>
                </a:ext>
              </a:extLst>
            </p:cNvPr>
            <p:cNvSpPr>
              <a:spLocks/>
            </p:cNvSpPr>
            <p:nvPr/>
          </p:nvSpPr>
          <p:spPr bwMode="auto">
            <a:xfrm>
              <a:off x="6176" y="3091"/>
              <a:ext cx="248" cy="162"/>
            </a:xfrm>
            <a:custGeom>
              <a:avLst/>
              <a:gdLst>
                <a:gd name="T0" fmla="*/ 547 w 547"/>
                <a:gd name="T1" fmla="*/ 358 h 358"/>
                <a:gd name="T2" fmla="*/ 547 w 547"/>
                <a:gd name="T3" fmla="*/ 358 h 358"/>
                <a:gd name="T4" fmla="*/ 0 w 547"/>
                <a:gd name="T5" fmla="*/ 0 h 358"/>
              </a:gdLst>
              <a:ahLst/>
              <a:cxnLst>
                <a:cxn ang="0">
                  <a:pos x="T0" y="T1"/>
                </a:cxn>
                <a:cxn ang="0">
                  <a:pos x="T2" y="T3"/>
                </a:cxn>
                <a:cxn ang="0">
                  <a:pos x="T4" y="T5"/>
                </a:cxn>
              </a:cxnLst>
              <a:rect l="0" t="0" r="r" b="b"/>
              <a:pathLst>
                <a:path w="547" h="358">
                  <a:moveTo>
                    <a:pt x="547" y="358"/>
                  </a:moveTo>
                  <a:lnTo>
                    <a:pt x="547" y="358"/>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72">
              <a:extLst>
                <a:ext uri="{FF2B5EF4-FFF2-40B4-BE49-F238E27FC236}">
                  <a16:creationId xmlns:a16="http://schemas.microsoft.com/office/drawing/2014/main" id="{A1828C63-F5EF-43CF-9A42-2CCB05F0BC79}"/>
                </a:ext>
              </a:extLst>
            </p:cNvPr>
            <p:cNvSpPr>
              <a:spLocks/>
            </p:cNvSpPr>
            <p:nvPr/>
          </p:nvSpPr>
          <p:spPr bwMode="auto">
            <a:xfrm>
              <a:off x="6165" y="3100"/>
              <a:ext cx="256" cy="254"/>
            </a:xfrm>
            <a:custGeom>
              <a:avLst/>
              <a:gdLst>
                <a:gd name="T0" fmla="*/ 565 w 565"/>
                <a:gd name="T1" fmla="*/ 560 h 560"/>
                <a:gd name="T2" fmla="*/ 565 w 565"/>
                <a:gd name="T3" fmla="*/ 560 h 560"/>
                <a:gd name="T4" fmla="*/ 0 w 565"/>
                <a:gd name="T5" fmla="*/ 0 h 560"/>
              </a:gdLst>
              <a:ahLst/>
              <a:cxnLst>
                <a:cxn ang="0">
                  <a:pos x="T0" y="T1"/>
                </a:cxn>
                <a:cxn ang="0">
                  <a:pos x="T2" y="T3"/>
                </a:cxn>
                <a:cxn ang="0">
                  <a:pos x="T4" y="T5"/>
                </a:cxn>
              </a:cxnLst>
              <a:rect l="0" t="0" r="r" b="b"/>
              <a:pathLst>
                <a:path w="565" h="560">
                  <a:moveTo>
                    <a:pt x="565" y="560"/>
                  </a:moveTo>
                  <a:lnTo>
                    <a:pt x="565" y="560"/>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73">
              <a:extLst>
                <a:ext uri="{FF2B5EF4-FFF2-40B4-BE49-F238E27FC236}">
                  <a16:creationId xmlns:a16="http://schemas.microsoft.com/office/drawing/2014/main" id="{FC06B0C6-24CF-45DE-A3C5-DCB60A6B312C}"/>
                </a:ext>
              </a:extLst>
            </p:cNvPr>
            <p:cNvSpPr>
              <a:spLocks/>
            </p:cNvSpPr>
            <p:nvPr/>
          </p:nvSpPr>
          <p:spPr bwMode="auto">
            <a:xfrm>
              <a:off x="6181" y="3076"/>
              <a:ext cx="237" cy="78"/>
            </a:xfrm>
            <a:custGeom>
              <a:avLst/>
              <a:gdLst>
                <a:gd name="T0" fmla="*/ 522 w 522"/>
                <a:gd name="T1" fmla="*/ 172 h 172"/>
                <a:gd name="T2" fmla="*/ 522 w 522"/>
                <a:gd name="T3" fmla="*/ 172 h 172"/>
                <a:gd name="T4" fmla="*/ 0 w 522"/>
                <a:gd name="T5" fmla="*/ 0 h 172"/>
              </a:gdLst>
              <a:ahLst/>
              <a:cxnLst>
                <a:cxn ang="0">
                  <a:pos x="T0" y="T1"/>
                </a:cxn>
                <a:cxn ang="0">
                  <a:pos x="T2" y="T3"/>
                </a:cxn>
                <a:cxn ang="0">
                  <a:pos x="T4" y="T5"/>
                </a:cxn>
              </a:cxnLst>
              <a:rect l="0" t="0" r="r" b="b"/>
              <a:pathLst>
                <a:path w="522" h="172">
                  <a:moveTo>
                    <a:pt x="522" y="172"/>
                  </a:moveTo>
                  <a:lnTo>
                    <a:pt x="522" y="172"/>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74">
              <a:extLst>
                <a:ext uri="{FF2B5EF4-FFF2-40B4-BE49-F238E27FC236}">
                  <a16:creationId xmlns:a16="http://schemas.microsoft.com/office/drawing/2014/main" id="{6A1863B9-BE49-426A-B36A-255EBB548340}"/>
                </a:ext>
              </a:extLst>
            </p:cNvPr>
            <p:cNvSpPr>
              <a:spLocks/>
            </p:cNvSpPr>
            <p:nvPr/>
          </p:nvSpPr>
          <p:spPr bwMode="auto">
            <a:xfrm>
              <a:off x="6182" y="3070"/>
              <a:ext cx="230" cy="0"/>
            </a:xfrm>
            <a:custGeom>
              <a:avLst/>
              <a:gdLst>
                <a:gd name="T0" fmla="*/ 508 w 508"/>
                <a:gd name="T1" fmla="*/ 508 w 508"/>
                <a:gd name="T2" fmla="*/ 0 w 508"/>
              </a:gdLst>
              <a:ahLst/>
              <a:cxnLst>
                <a:cxn ang="0">
                  <a:pos x="T0" y="0"/>
                </a:cxn>
                <a:cxn ang="0">
                  <a:pos x="T1" y="0"/>
                </a:cxn>
                <a:cxn ang="0">
                  <a:pos x="T2" y="0"/>
                </a:cxn>
              </a:cxnLst>
              <a:rect l="0" t="0" r="r" b="b"/>
              <a:pathLst>
                <a:path w="508">
                  <a:moveTo>
                    <a:pt x="508" y="0"/>
                  </a:moveTo>
                  <a:lnTo>
                    <a:pt x="508" y="0"/>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75">
              <a:extLst>
                <a:ext uri="{FF2B5EF4-FFF2-40B4-BE49-F238E27FC236}">
                  <a16:creationId xmlns:a16="http://schemas.microsoft.com/office/drawing/2014/main" id="{6C44F028-0CEE-47B5-AEEA-24EA189E815D}"/>
                </a:ext>
              </a:extLst>
            </p:cNvPr>
            <p:cNvSpPr>
              <a:spLocks/>
            </p:cNvSpPr>
            <p:nvPr/>
          </p:nvSpPr>
          <p:spPr bwMode="auto">
            <a:xfrm>
              <a:off x="6180" y="3276"/>
              <a:ext cx="233" cy="4"/>
            </a:xfrm>
            <a:custGeom>
              <a:avLst/>
              <a:gdLst>
                <a:gd name="T0" fmla="*/ 516 w 516"/>
                <a:gd name="T1" fmla="*/ 0 h 9"/>
                <a:gd name="T2" fmla="*/ 516 w 516"/>
                <a:gd name="T3" fmla="*/ 0 h 9"/>
                <a:gd name="T4" fmla="*/ 0 w 516"/>
                <a:gd name="T5" fmla="*/ 9 h 9"/>
              </a:gdLst>
              <a:ahLst/>
              <a:cxnLst>
                <a:cxn ang="0">
                  <a:pos x="T0" y="T1"/>
                </a:cxn>
                <a:cxn ang="0">
                  <a:pos x="T2" y="T3"/>
                </a:cxn>
                <a:cxn ang="0">
                  <a:pos x="T4" y="T5"/>
                </a:cxn>
              </a:cxnLst>
              <a:rect l="0" t="0" r="r" b="b"/>
              <a:pathLst>
                <a:path w="516" h="9">
                  <a:moveTo>
                    <a:pt x="516" y="0"/>
                  </a:moveTo>
                  <a:lnTo>
                    <a:pt x="516" y="0"/>
                  </a:lnTo>
                  <a:lnTo>
                    <a:pt x="0" y="9"/>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76">
              <a:extLst>
                <a:ext uri="{FF2B5EF4-FFF2-40B4-BE49-F238E27FC236}">
                  <a16:creationId xmlns:a16="http://schemas.microsoft.com/office/drawing/2014/main" id="{C4BFD75A-92E1-4F53-9799-745555CCE446}"/>
                </a:ext>
              </a:extLst>
            </p:cNvPr>
            <p:cNvSpPr>
              <a:spLocks/>
            </p:cNvSpPr>
            <p:nvPr/>
          </p:nvSpPr>
          <p:spPr bwMode="auto">
            <a:xfrm>
              <a:off x="6177" y="3184"/>
              <a:ext cx="239" cy="81"/>
            </a:xfrm>
            <a:custGeom>
              <a:avLst/>
              <a:gdLst>
                <a:gd name="T0" fmla="*/ 528 w 528"/>
                <a:gd name="T1" fmla="*/ 0 h 178"/>
                <a:gd name="T2" fmla="*/ 528 w 528"/>
                <a:gd name="T3" fmla="*/ 0 h 178"/>
                <a:gd name="T4" fmla="*/ 0 w 528"/>
                <a:gd name="T5" fmla="*/ 178 h 178"/>
              </a:gdLst>
              <a:ahLst/>
              <a:cxnLst>
                <a:cxn ang="0">
                  <a:pos x="T0" y="T1"/>
                </a:cxn>
                <a:cxn ang="0">
                  <a:pos x="T2" y="T3"/>
                </a:cxn>
                <a:cxn ang="0">
                  <a:pos x="T4" y="T5"/>
                </a:cxn>
              </a:cxnLst>
              <a:rect l="0" t="0" r="r" b="b"/>
              <a:pathLst>
                <a:path w="528" h="178">
                  <a:moveTo>
                    <a:pt x="528" y="0"/>
                  </a:moveTo>
                  <a:lnTo>
                    <a:pt x="528" y="0"/>
                  </a:lnTo>
                  <a:lnTo>
                    <a:pt x="0" y="178"/>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77">
              <a:extLst>
                <a:ext uri="{FF2B5EF4-FFF2-40B4-BE49-F238E27FC236}">
                  <a16:creationId xmlns:a16="http://schemas.microsoft.com/office/drawing/2014/main" id="{7327DDD8-5D40-410A-BE3D-06E58FB1579D}"/>
                </a:ext>
              </a:extLst>
            </p:cNvPr>
            <p:cNvSpPr>
              <a:spLocks/>
            </p:cNvSpPr>
            <p:nvPr/>
          </p:nvSpPr>
          <p:spPr bwMode="auto">
            <a:xfrm>
              <a:off x="6172" y="3090"/>
              <a:ext cx="249" cy="165"/>
            </a:xfrm>
            <a:custGeom>
              <a:avLst/>
              <a:gdLst>
                <a:gd name="T0" fmla="*/ 550 w 550"/>
                <a:gd name="T1" fmla="*/ 0 h 365"/>
                <a:gd name="T2" fmla="*/ 550 w 550"/>
                <a:gd name="T3" fmla="*/ 0 h 365"/>
                <a:gd name="T4" fmla="*/ 0 w 550"/>
                <a:gd name="T5" fmla="*/ 365 h 365"/>
              </a:gdLst>
              <a:ahLst/>
              <a:cxnLst>
                <a:cxn ang="0">
                  <a:pos x="T0" y="T1"/>
                </a:cxn>
                <a:cxn ang="0">
                  <a:pos x="T2" y="T3"/>
                </a:cxn>
                <a:cxn ang="0">
                  <a:pos x="T4" y="T5"/>
                </a:cxn>
              </a:cxnLst>
              <a:rect l="0" t="0" r="r" b="b"/>
              <a:pathLst>
                <a:path w="550" h="365">
                  <a:moveTo>
                    <a:pt x="550" y="0"/>
                  </a:moveTo>
                  <a:lnTo>
                    <a:pt x="550" y="0"/>
                  </a:lnTo>
                  <a:lnTo>
                    <a:pt x="0" y="365"/>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78">
              <a:extLst>
                <a:ext uri="{FF2B5EF4-FFF2-40B4-BE49-F238E27FC236}">
                  <a16:creationId xmlns:a16="http://schemas.microsoft.com/office/drawing/2014/main" id="{08F36FCB-7423-4928-B864-A61D5F839BB5}"/>
                </a:ext>
              </a:extLst>
            </p:cNvPr>
            <p:cNvSpPr>
              <a:spLocks/>
            </p:cNvSpPr>
            <p:nvPr/>
          </p:nvSpPr>
          <p:spPr bwMode="auto">
            <a:xfrm>
              <a:off x="6166" y="2996"/>
              <a:ext cx="260" cy="250"/>
            </a:xfrm>
            <a:custGeom>
              <a:avLst/>
              <a:gdLst>
                <a:gd name="T0" fmla="*/ 575 w 575"/>
                <a:gd name="T1" fmla="*/ 0 h 552"/>
                <a:gd name="T2" fmla="*/ 575 w 575"/>
                <a:gd name="T3" fmla="*/ 0 h 552"/>
                <a:gd name="T4" fmla="*/ 0 w 575"/>
                <a:gd name="T5" fmla="*/ 552 h 552"/>
              </a:gdLst>
              <a:ahLst/>
              <a:cxnLst>
                <a:cxn ang="0">
                  <a:pos x="T0" y="T1"/>
                </a:cxn>
                <a:cxn ang="0">
                  <a:pos x="T2" y="T3"/>
                </a:cxn>
                <a:cxn ang="0">
                  <a:pos x="T4" y="T5"/>
                </a:cxn>
              </a:cxnLst>
              <a:rect l="0" t="0" r="r" b="b"/>
              <a:pathLst>
                <a:path w="575" h="552">
                  <a:moveTo>
                    <a:pt x="575" y="0"/>
                  </a:moveTo>
                  <a:lnTo>
                    <a:pt x="575" y="0"/>
                  </a:lnTo>
                  <a:lnTo>
                    <a:pt x="0" y="552"/>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79">
              <a:extLst>
                <a:ext uri="{FF2B5EF4-FFF2-40B4-BE49-F238E27FC236}">
                  <a16:creationId xmlns:a16="http://schemas.microsoft.com/office/drawing/2014/main" id="{6CF59B07-573F-4E33-86BC-12CCDBDB0059}"/>
                </a:ext>
              </a:extLst>
            </p:cNvPr>
            <p:cNvSpPr>
              <a:spLocks/>
            </p:cNvSpPr>
            <p:nvPr/>
          </p:nvSpPr>
          <p:spPr bwMode="auto">
            <a:xfrm>
              <a:off x="6151" y="2894"/>
              <a:ext cx="275" cy="348"/>
            </a:xfrm>
            <a:custGeom>
              <a:avLst/>
              <a:gdLst>
                <a:gd name="T0" fmla="*/ 608 w 608"/>
                <a:gd name="T1" fmla="*/ 0 h 769"/>
                <a:gd name="T2" fmla="*/ 608 w 608"/>
                <a:gd name="T3" fmla="*/ 0 h 769"/>
                <a:gd name="T4" fmla="*/ 0 w 608"/>
                <a:gd name="T5" fmla="*/ 769 h 769"/>
              </a:gdLst>
              <a:ahLst/>
              <a:cxnLst>
                <a:cxn ang="0">
                  <a:pos x="T0" y="T1"/>
                </a:cxn>
                <a:cxn ang="0">
                  <a:pos x="T2" y="T3"/>
                </a:cxn>
                <a:cxn ang="0">
                  <a:pos x="T4" y="T5"/>
                </a:cxn>
              </a:cxnLst>
              <a:rect l="0" t="0" r="r" b="b"/>
              <a:pathLst>
                <a:path w="608" h="769">
                  <a:moveTo>
                    <a:pt x="608" y="0"/>
                  </a:moveTo>
                  <a:lnTo>
                    <a:pt x="608" y="0"/>
                  </a:lnTo>
                  <a:lnTo>
                    <a:pt x="0" y="769"/>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80">
              <a:extLst>
                <a:ext uri="{FF2B5EF4-FFF2-40B4-BE49-F238E27FC236}">
                  <a16:creationId xmlns:a16="http://schemas.microsoft.com/office/drawing/2014/main" id="{BF6F8524-59FF-4431-ADB9-25123BC85B85}"/>
                </a:ext>
              </a:extLst>
            </p:cNvPr>
            <p:cNvSpPr>
              <a:spLocks/>
            </p:cNvSpPr>
            <p:nvPr/>
          </p:nvSpPr>
          <p:spPr bwMode="auto">
            <a:xfrm>
              <a:off x="6178" y="2878"/>
              <a:ext cx="236" cy="73"/>
            </a:xfrm>
            <a:custGeom>
              <a:avLst/>
              <a:gdLst>
                <a:gd name="T0" fmla="*/ 523 w 523"/>
                <a:gd name="T1" fmla="*/ 0 h 160"/>
                <a:gd name="T2" fmla="*/ 523 w 523"/>
                <a:gd name="T3" fmla="*/ 0 h 160"/>
                <a:gd name="T4" fmla="*/ 0 w 523"/>
                <a:gd name="T5" fmla="*/ 160 h 160"/>
              </a:gdLst>
              <a:ahLst/>
              <a:cxnLst>
                <a:cxn ang="0">
                  <a:pos x="T0" y="T1"/>
                </a:cxn>
                <a:cxn ang="0">
                  <a:pos x="T2" y="T3"/>
                </a:cxn>
                <a:cxn ang="0">
                  <a:pos x="T4" y="T5"/>
                </a:cxn>
              </a:cxnLst>
              <a:rect l="0" t="0" r="r" b="b"/>
              <a:pathLst>
                <a:path w="523" h="160">
                  <a:moveTo>
                    <a:pt x="523" y="0"/>
                  </a:moveTo>
                  <a:lnTo>
                    <a:pt x="523" y="0"/>
                  </a:lnTo>
                  <a:lnTo>
                    <a:pt x="0" y="16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81">
              <a:extLst>
                <a:ext uri="{FF2B5EF4-FFF2-40B4-BE49-F238E27FC236}">
                  <a16:creationId xmlns:a16="http://schemas.microsoft.com/office/drawing/2014/main" id="{4DD8716A-6975-42E2-A1F3-A0FF29582597}"/>
                </a:ext>
              </a:extLst>
            </p:cNvPr>
            <p:cNvSpPr>
              <a:spLocks/>
            </p:cNvSpPr>
            <p:nvPr/>
          </p:nvSpPr>
          <p:spPr bwMode="auto">
            <a:xfrm>
              <a:off x="6178" y="2963"/>
              <a:ext cx="234" cy="4"/>
            </a:xfrm>
            <a:custGeom>
              <a:avLst/>
              <a:gdLst>
                <a:gd name="T0" fmla="*/ 516 w 516"/>
                <a:gd name="T1" fmla="*/ 9 h 9"/>
                <a:gd name="T2" fmla="*/ 516 w 516"/>
                <a:gd name="T3" fmla="*/ 9 h 9"/>
                <a:gd name="T4" fmla="*/ 0 w 516"/>
                <a:gd name="T5" fmla="*/ 0 h 9"/>
              </a:gdLst>
              <a:ahLst/>
              <a:cxnLst>
                <a:cxn ang="0">
                  <a:pos x="T0" y="T1"/>
                </a:cxn>
                <a:cxn ang="0">
                  <a:pos x="T2" y="T3"/>
                </a:cxn>
                <a:cxn ang="0">
                  <a:pos x="T4" y="T5"/>
                </a:cxn>
              </a:cxnLst>
              <a:rect l="0" t="0" r="r" b="b"/>
              <a:pathLst>
                <a:path w="516" h="9">
                  <a:moveTo>
                    <a:pt x="516" y="9"/>
                  </a:moveTo>
                  <a:lnTo>
                    <a:pt x="516" y="9"/>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82">
              <a:extLst>
                <a:ext uri="{FF2B5EF4-FFF2-40B4-BE49-F238E27FC236}">
                  <a16:creationId xmlns:a16="http://schemas.microsoft.com/office/drawing/2014/main" id="{1FFCB812-1704-4AFF-B2A2-C8F396B58F65}"/>
                </a:ext>
              </a:extLst>
            </p:cNvPr>
            <p:cNvSpPr>
              <a:spLocks/>
            </p:cNvSpPr>
            <p:nvPr/>
          </p:nvSpPr>
          <p:spPr bwMode="auto">
            <a:xfrm>
              <a:off x="6178" y="2978"/>
              <a:ext cx="236" cy="80"/>
            </a:xfrm>
            <a:custGeom>
              <a:avLst/>
              <a:gdLst>
                <a:gd name="T0" fmla="*/ 522 w 522"/>
                <a:gd name="T1" fmla="*/ 176 h 176"/>
                <a:gd name="T2" fmla="*/ 522 w 522"/>
                <a:gd name="T3" fmla="*/ 176 h 176"/>
                <a:gd name="T4" fmla="*/ 0 w 522"/>
                <a:gd name="T5" fmla="*/ 0 h 176"/>
              </a:gdLst>
              <a:ahLst/>
              <a:cxnLst>
                <a:cxn ang="0">
                  <a:pos x="T0" y="T1"/>
                </a:cxn>
                <a:cxn ang="0">
                  <a:pos x="T2" y="T3"/>
                </a:cxn>
                <a:cxn ang="0">
                  <a:pos x="T4" y="T5"/>
                </a:cxn>
              </a:cxnLst>
              <a:rect l="0" t="0" r="r" b="b"/>
              <a:pathLst>
                <a:path w="522" h="176">
                  <a:moveTo>
                    <a:pt x="522" y="176"/>
                  </a:moveTo>
                  <a:lnTo>
                    <a:pt x="522" y="176"/>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83">
              <a:extLst>
                <a:ext uri="{FF2B5EF4-FFF2-40B4-BE49-F238E27FC236}">
                  <a16:creationId xmlns:a16="http://schemas.microsoft.com/office/drawing/2014/main" id="{CA120805-2D50-432B-AD76-C2C865FD1CDA}"/>
                </a:ext>
              </a:extLst>
            </p:cNvPr>
            <p:cNvSpPr>
              <a:spLocks/>
            </p:cNvSpPr>
            <p:nvPr/>
          </p:nvSpPr>
          <p:spPr bwMode="auto">
            <a:xfrm>
              <a:off x="6173" y="2989"/>
              <a:ext cx="246" cy="164"/>
            </a:xfrm>
            <a:custGeom>
              <a:avLst/>
              <a:gdLst>
                <a:gd name="T0" fmla="*/ 543 w 543"/>
                <a:gd name="T1" fmla="*/ 361 h 361"/>
                <a:gd name="T2" fmla="*/ 543 w 543"/>
                <a:gd name="T3" fmla="*/ 361 h 361"/>
                <a:gd name="T4" fmla="*/ 0 w 543"/>
                <a:gd name="T5" fmla="*/ 0 h 361"/>
              </a:gdLst>
              <a:ahLst/>
              <a:cxnLst>
                <a:cxn ang="0">
                  <a:pos x="T0" y="T1"/>
                </a:cxn>
                <a:cxn ang="0">
                  <a:pos x="T2" y="T3"/>
                </a:cxn>
                <a:cxn ang="0">
                  <a:pos x="T4" y="T5"/>
                </a:cxn>
              </a:cxnLst>
              <a:rect l="0" t="0" r="r" b="b"/>
              <a:pathLst>
                <a:path w="543" h="361">
                  <a:moveTo>
                    <a:pt x="543" y="361"/>
                  </a:moveTo>
                  <a:lnTo>
                    <a:pt x="543" y="361"/>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84">
              <a:extLst>
                <a:ext uri="{FF2B5EF4-FFF2-40B4-BE49-F238E27FC236}">
                  <a16:creationId xmlns:a16="http://schemas.microsoft.com/office/drawing/2014/main" id="{CB76C9E0-A7E3-46F9-B33D-7DDF97404B96}"/>
                </a:ext>
              </a:extLst>
            </p:cNvPr>
            <p:cNvSpPr>
              <a:spLocks/>
            </p:cNvSpPr>
            <p:nvPr/>
          </p:nvSpPr>
          <p:spPr bwMode="auto">
            <a:xfrm>
              <a:off x="6164" y="2997"/>
              <a:ext cx="265" cy="250"/>
            </a:xfrm>
            <a:custGeom>
              <a:avLst/>
              <a:gdLst>
                <a:gd name="T0" fmla="*/ 585 w 585"/>
                <a:gd name="T1" fmla="*/ 552 h 552"/>
                <a:gd name="T2" fmla="*/ 585 w 585"/>
                <a:gd name="T3" fmla="*/ 552 h 552"/>
                <a:gd name="T4" fmla="*/ 0 w 585"/>
                <a:gd name="T5" fmla="*/ 0 h 552"/>
              </a:gdLst>
              <a:ahLst/>
              <a:cxnLst>
                <a:cxn ang="0">
                  <a:pos x="T0" y="T1"/>
                </a:cxn>
                <a:cxn ang="0">
                  <a:pos x="T2" y="T3"/>
                </a:cxn>
                <a:cxn ang="0">
                  <a:pos x="T4" y="T5"/>
                </a:cxn>
              </a:cxnLst>
              <a:rect l="0" t="0" r="r" b="b"/>
              <a:pathLst>
                <a:path w="585" h="552">
                  <a:moveTo>
                    <a:pt x="585" y="552"/>
                  </a:moveTo>
                  <a:lnTo>
                    <a:pt x="585" y="552"/>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85">
              <a:extLst>
                <a:ext uri="{FF2B5EF4-FFF2-40B4-BE49-F238E27FC236}">
                  <a16:creationId xmlns:a16="http://schemas.microsoft.com/office/drawing/2014/main" id="{E3F0B9F3-15B9-44DE-9A3D-0B42F507E995}"/>
                </a:ext>
              </a:extLst>
            </p:cNvPr>
            <p:cNvSpPr>
              <a:spLocks/>
            </p:cNvSpPr>
            <p:nvPr/>
          </p:nvSpPr>
          <p:spPr bwMode="auto">
            <a:xfrm>
              <a:off x="6157" y="3002"/>
              <a:ext cx="271" cy="348"/>
            </a:xfrm>
            <a:custGeom>
              <a:avLst/>
              <a:gdLst>
                <a:gd name="T0" fmla="*/ 600 w 600"/>
                <a:gd name="T1" fmla="*/ 769 h 769"/>
                <a:gd name="T2" fmla="*/ 600 w 600"/>
                <a:gd name="T3" fmla="*/ 769 h 769"/>
                <a:gd name="T4" fmla="*/ 0 w 600"/>
                <a:gd name="T5" fmla="*/ 0 h 769"/>
              </a:gdLst>
              <a:ahLst/>
              <a:cxnLst>
                <a:cxn ang="0">
                  <a:pos x="T0" y="T1"/>
                </a:cxn>
                <a:cxn ang="0">
                  <a:pos x="T2" y="T3"/>
                </a:cxn>
                <a:cxn ang="0">
                  <a:pos x="T4" y="T5"/>
                </a:cxn>
              </a:cxnLst>
              <a:rect l="0" t="0" r="r" b="b"/>
              <a:pathLst>
                <a:path w="600" h="769">
                  <a:moveTo>
                    <a:pt x="600" y="769"/>
                  </a:moveTo>
                  <a:lnTo>
                    <a:pt x="600" y="769"/>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86">
              <a:extLst>
                <a:ext uri="{FF2B5EF4-FFF2-40B4-BE49-F238E27FC236}">
                  <a16:creationId xmlns:a16="http://schemas.microsoft.com/office/drawing/2014/main" id="{2371F06D-3E4A-4D02-954F-0C7687290F1D}"/>
                </a:ext>
              </a:extLst>
            </p:cNvPr>
            <p:cNvSpPr>
              <a:spLocks/>
            </p:cNvSpPr>
            <p:nvPr/>
          </p:nvSpPr>
          <p:spPr bwMode="auto">
            <a:xfrm>
              <a:off x="5653" y="3097"/>
              <a:ext cx="204" cy="162"/>
            </a:xfrm>
            <a:custGeom>
              <a:avLst/>
              <a:gdLst>
                <a:gd name="T0" fmla="*/ 0 w 450"/>
                <a:gd name="T1" fmla="*/ 358 h 358"/>
                <a:gd name="T2" fmla="*/ 0 w 450"/>
                <a:gd name="T3" fmla="*/ 358 h 358"/>
                <a:gd name="T4" fmla="*/ 450 w 450"/>
                <a:gd name="T5" fmla="*/ 0 h 358"/>
              </a:gdLst>
              <a:ahLst/>
              <a:cxnLst>
                <a:cxn ang="0">
                  <a:pos x="T0" y="T1"/>
                </a:cxn>
                <a:cxn ang="0">
                  <a:pos x="T2" y="T3"/>
                </a:cxn>
                <a:cxn ang="0">
                  <a:pos x="T4" y="T5"/>
                </a:cxn>
              </a:cxnLst>
              <a:rect l="0" t="0" r="r" b="b"/>
              <a:pathLst>
                <a:path w="450" h="358">
                  <a:moveTo>
                    <a:pt x="0" y="358"/>
                  </a:moveTo>
                  <a:lnTo>
                    <a:pt x="0" y="358"/>
                  </a:lnTo>
                  <a:lnTo>
                    <a:pt x="45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87">
              <a:extLst>
                <a:ext uri="{FF2B5EF4-FFF2-40B4-BE49-F238E27FC236}">
                  <a16:creationId xmlns:a16="http://schemas.microsoft.com/office/drawing/2014/main" id="{921E3560-9CC6-472A-A95A-DE5FD4D62C9E}"/>
                </a:ext>
              </a:extLst>
            </p:cNvPr>
            <p:cNvSpPr>
              <a:spLocks/>
            </p:cNvSpPr>
            <p:nvPr/>
          </p:nvSpPr>
          <p:spPr bwMode="auto">
            <a:xfrm>
              <a:off x="5656" y="3086"/>
              <a:ext cx="193" cy="81"/>
            </a:xfrm>
            <a:custGeom>
              <a:avLst/>
              <a:gdLst>
                <a:gd name="T0" fmla="*/ 0 w 426"/>
                <a:gd name="T1" fmla="*/ 180 h 180"/>
                <a:gd name="T2" fmla="*/ 0 w 426"/>
                <a:gd name="T3" fmla="*/ 180 h 180"/>
                <a:gd name="T4" fmla="*/ 426 w 426"/>
                <a:gd name="T5" fmla="*/ 0 h 180"/>
              </a:gdLst>
              <a:ahLst/>
              <a:cxnLst>
                <a:cxn ang="0">
                  <a:pos x="T0" y="T1"/>
                </a:cxn>
                <a:cxn ang="0">
                  <a:pos x="T2" y="T3"/>
                </a:cxn>
                <a:cxn ang="0">
                  <a:pos x="T4" y="T5"/>
                </a:cxn>
              </a:cxnLst>
              <a:rect l="0" t="0" r="r" b="b"/>
              <a:pathLst>
                <a:path w="426" h="180">
                  <a:moveTo>
                    <a:pt x="0" y="180"/>
                  </a:moveTo>
                  <a:lnTo>
                    <a:pt x="0" y="180"/>
                  </a:lnTo>
                  <a:lnTo>
                    <a:pt x="426"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88">
              <a:extLst>
                <a:ext uri="{FF2B5EF4-FFF2-40B4-BE49-F238E27FC236}">
                  <a16:creationId xmlns:a16="http://schemas.microsoft.com/office/drawing/2014/main" id="{C0476DE3-FC81-45D8-AF43-7D9427CDD370}"/>
                </a:ext>
              </a:extLst>
            </p:cNvPr>
            <p:cNvSpPr>
              <a:spLocks/>
            </p:cNvSpPr>
            <p:nvPr/>
          </p:nvSpPr>
          <p:spPr bwMode="auto">
            <a:xfrm>
              <a:off x="5658" y="3072"/>
              <a:ext cx="191" cy="4"/>
            </a:xfrm>
            <a:custGeom>
              <a:avLst/>
              <a:gdLst>
                <a:gd name="T0" fmla="*/ 0 w 421"/>
                <a:gd name="T1" fmla="*/ 0 h 9"/>
                <a:gd name="T2" fmla="*/ 0 w 421"/>
                <a:gd name="T3" fmla="*/ 0 h 9"/>
                <a:gd name="T4" fmla="*/ 421 w 421"/>
                <a:gd name="T5" fmla="*/ 9 h 9"/>
              </a:gdLst>
              <a:ahLst/>
              <a:cxnLst>
                <a:cxn ang="0">
                  <a:pos x="T0" y="T1"/>
                </a:cxn>
                <a:cxn ang="0">
                  <a:pos x="T2" y="T3"/>
                </a:cxn>
                <a:cxn ang="0">
                  <a:pos x="T4" y="T5"/>
                </a:cxn>
              </a:cxnLst>
              <a:rect l="0" t="0" r="r" b="b"/>
              <a:pathLst>
                <a:path w="421" h="9">
                  <a:moveTo>
                    <a:pt x="0" y="0"/>
                  </a:moveTo>
                  <a:lnTo>
                    <a:pt x="0" y="0"/>
                  </a:lnTo>
                  <a:lnTo>
                    <a:pt x="421" y="9"/>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89">
              <a:extLst>
                <a:ext uri="{FF2B5EF4-FFF2-40B4-BE49-F238E27FC236}">
                  <a16:creationId xmlns:a16="http://schemas.microsoft.com/office/drawing/2014/main" id="{92DE650A-72CF-444E-92F0-6F08F16E4640}"/>
                </a:ext>
              </a:extLst>
            </p:cNvPr>
            <p:cNvSpPr>
              <a:spLocks/>
            </p:cNvSpPr>
            <p:nvPr/>
          </p:nvSpPr>
          <p:spPr bwMode="auto">
            <a:xfrm>
              <a:off x="5657" y="2978"/>
              <a:ext cx="195" cy="79"/>
            </a:xfrm>
            <a:custGeom>
              <a:avLst/>
              <a:gdLst>
                <a:gd name="T0" fmla="*/ 0 w 430"/>
                <a:gd name="T1" fmla="*/ 0 h 174"/>
                <a:gd name="T2" fmla="*/ 0 w 430"/>
                <a:gd name="T3" fmla="*/ 0 h 174"/>
                <a:gd name="T4" fmla="*/ 430 w 430"/>
                <a:gd name="T5" fmla="*/ 174 h 174"/>
              </a:gdLst>
              <a:ahLst/>
              <a:cxnLst>
                <a:cxn ang="0">
                  <a:pos x="T0" y="T1"/>
                </a:cxn>
                <a:cxn ang="0">
                  <a:pos x="T2" y="T3"/>
                </a:cxn>
                <a:cxn ang="0">
                  <a:pos x="T4" y="T5"/>
                </a:cxn>
              </a:cxnLst>
              <a:rect l="0" t="0" r="r" b="b"/>
              <a:pathLst>
                <a:path w="430" h="174">
                  <a:moveTo>
                    <a:pt x="0" y="0"/>
                  </a:moveTo>
                  <a:lnTo>
                    <a:pt x="0" y="0"/>
                  </a:lnTo>
                  <a:lnTo>
                    <a:pt x="430" y="174"/>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90">
              <a:extLst>
                <a:ext uri="{FF2B5EF4-FFF2-40B4-BE49-F238E27FC236}">
                  <a16:creationId xmlns:a16="http://schemas.microsoft.com/office/drawing/2014/main" id="{EA275D8C-8C52-4C3C-84EC-5C3A253ABF5F}"/>
                </a:ext>
              </a:extLst>
            </p:cNvPr>
            <p:cNvSpPr>
              <a:spLocks/>
            </p:cNvSpPr>
            <p:nvPr/>
          </p:nvSpPr>
          <p:spPr bwMode="auto">
            <a:xfrm>
              <a:off x="5656" y="3085"/>
              <a:ext cx="196" cy="74"/>
            </a:xfrm>
            <a:custGeom>
              <a:avLst/>
              <a:gdLst>
                <a:gd name="T0" fmla="*/ 0 w 434"/>
                <a:gd name="T1" fmla="*/ 0 h 163"/>
                <a:gd name="T2" fmla="*/ 0 w 434"/>
                <a:gd name="T3" fmla="*/ 0 h 163"/>
                <a:gd name="T4" fmla="*/ 434 w 434"/>
                <a:gd name="T5" fmla="*/ 163 h 163"/>
              </a:gdLst>
              <a:ahLst/>
              <a:cxnLst>
                <a:cxn ang="0">
                  <a:pos x="T0" y="T1"/>
                </a:cxn>
                <a:cxn ang="0">
                  <a:pos x="T2" y="T3"/>
                </a:cxn>
                <a:cxn ang="0">
                  <a:pos x="T4" y="T5"/>
                </a:cxn>
              </a:cxnLst>
              <a:rect l="0" t="0" r="r" b="b"/>
              <a:pathLst>
                <a:path w="434" h="163">
                  <a:moveTo>
                    <a:pt x="0" y="0"/>
                  </a:moveTo>
                  <a:lnTo>
                    <a:pt x="0" y="0"/>
                  </a:lnTo>
                  <a:lnTo>
                    <a:pt x="434" y="163"/>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91">
              <a:extLst>
                <a:ext uri="{FF2B5EF4-FFF2-40B4-BE49-F238E27FC236}">
                  <a16:creationId xmlns:a16="http://schemas.microsoft.com/office/drawing/2014/main" id="{14CD802E-7C90-4A7B-B7DD-255D7C2066E0}"/>
                </a:ext>
              </a:extLst>
            </p:cNvPr>
            <p:cNvSpPr>
              <a:spLocks/>
            </p:cNvSpPr>
            <p:nvPr/>
          </p:nvSpPr>
          <p:spPr bwMode="auto">
            <a:xfrm>
              <a:off x="5654" y="2987"/>
              <a:ext cx="214" cy="156"/>
            </a:xfrm>
            <a:custGeom>
              <a:avLst/>
              <a:gdLst>
                <a:gd name="T0" fmla="*/ 0 w 474"/>
                <a:gd name="T1" fmla="*/ 0 h 345"/>
                <a:gd name="T2" fmla="*/ 0 w 474"/>
                <a:gd name="T3" fmla="*/ 0 h 345"/>
                <a:gd name="T4" fmla="*/ 474 w 474"/>
                <a:gd name="T5" fmla="*/ 345 h 345"/>
              </a:gdLst>
              <a:ahLst/>
              <a:cxnLst>
                <a:cxn ang="0">
                  <a:pos x="T0" y="T1"/>
                </a:cxn>
                <a:cxn ang="0">
                  <a:pos x="T2" y="T3"/>
                </a:cxn>
                <a:cxn ang="0">
                  <a:pos x="T4" y="T5"/>
                </a:cxn>
              </a:cxnLst>
              <a:rect l="0" t="0" r="r" b="b"/>
              <a:pathLst>
                <a:path w="474" h="345">
                  <a:moveTo>
                    <a:pt x="0" y="0"/>
                  </a:moveTo>
                  <a:lnTo>
                    <a:pt x="0" y="0"/>
                  </a:lnTo>
                  <a:lnTo>
                    <a:pt x="474" y="345"/>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92">
              <a:extLst>
                <a:ext uri="{FF2B5EF4-FFF2-40B4-BE49-F238E27FC236}">
                  <a16:creationId xmlns:a16="http://schemas.microsoft.com/office/drawing/2014/main" id="{99B2180A-6F6B-4A86-8CB1-94032357E5A2}"/>
                </a:ext>
              </a:extLst>
            </p:cNvPr>
            <p:cNvSpPr>
              <a:spLocks/>
            </p:cNvSpPr>
            <p:nvPr/>
          </p:nvSpPr>
          <p:spPr bwMode="auto">
            <a:xfrm>
              <a:off x="5659" y="3179"/>
              <a:ext cx="189" cy="0"/>
            </a:xfrm>
            <a:custGeom>
              <a:avLst/>
              <a:gdLst>
                <a:gd name="T0" fmla="*/ 0 w 419"/>
                <a:gd name="T1" fmla="*/ 0 w 419"/>
                <a:gd name="T2" fmla="*/ 419 w 419"/>
              </a:gdLst>
              <a:ahLst/>
              <a:cxnLst>
                <a:cxn ang="0">
                  <a:pos x="T0" y="0"/>
                </a:cxn>
                <a:cxn ang="0">
                  <a:pos x="T1" y="0"/>
                </a:cxn>
                <a:cxn ang="0">
                  <a:pos x="T2" y="0"/>
                </a:cxn>
              </a:cxnLst>
              <a:rect l="0" t="0" r="r" b="b"/>
              <a:pathLst>
                <a:path w="419">
                  <a:moveTo>
                    <a:pt x="0" y="0"/>
                  </a:moveTo>
                  <a:lnTo>
                    <a:pt x="0" y="0"/>
                  </a:lnTo>
                  <a:lnTo>
                    <a:pt x="419"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93">
              <a:extLst>
                <a:ext uri="{FF2B5EF4-FFF2-40B4-BE49-F238E27FC236}">
                  <a16:creationId xmlns:a16="http://schemas.microsoft.com/office/drawing/2014/main" id="{BEA40665-4EE4-4642-8E09-76307C856468}"/>
                </a:ext>
              </a:extLst>
            </p:cNvPr>
            <p:cNvSpPr>
              <a:spLocks/>
            </p:cNvSpPr>
            <p:nvPr/>
          </p:nvSpPr>
          <p:spPr bwMode="auto">
            <a:xfrm>
              <a:off x="5917" y="3286"/>
              <a:ext cx="194" cy="0"/>
            </a:xfrm>
            <a:custGeom>
              <a:avLst/>
              <a:gdLst>
                <a:gd name="T0" fmla="*/ 0 w 430"/>
                <a:gd name="T1" fmla="*/ 0 h 1"/>
                <a:gd name="T2" fmla="*/ 0 w 430"/>
                <a:gd name="T3" fmla="*/ 0 h 1"/>
                <a:gd name="T4" fmla="*/ 430 w 430"/>
                <a:gd name="T5" fmla="*/ 1 h 1"/>
              </a:gdLst>
              <a:ahLst/>
              <a:cxnLst>
                <a:cxn ang="0">
                  <a:pos x="T0" y="T1"/>
                </a:cxn>
                <a:cxn ang="0">
                  <a:pos x="T2" y="T3"/>
                </a:cxn>
                <a:cxn ang="0">
                  <a:pos x="T4" y="T5"/>
                </a:cxn>
              </a:cxnLst>
              <a:rect l="0" t="0" r="r" b="b"/>
              <a:pathLst>
                <a:path w="430" h="1">
                  <a:moveTo>
                    <a:pt x="0" y="0"/>
                  </a:moveTo>
                  <a:lnTo>
                    <a:pt x="0" y="0"/>
                  </a:lnTo>
                  <a:lnTo>
                    <a:pt x="430" y="1"/>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94">
              <a:extLst>
                <a:ext uri="{FF2B5EF4-FFF2-40B4-BE49-F238E27FC236}">
                  <a16:creationId xmlns:a16="http://schemas.microsoft.com/office/drawing/2014/main" id="{1039383B-DC8E-4E07-81C0-0FC6BEC29352}"/>
                </a:ext>
              </a:extLst>
            </p:cNvPr>
            <p:cNvSpPr>
              <a:spLocks/>
            </p:cNvSpPr>
            <p:nvPr/>
          </p:nvSpPr>
          <p:spPr bwMode="auto">
            <a:xfrm>
              <a:off x="5917" y="3194"/>
              <a:ext cx="196" cy="77"/>
            </a:xfrm>
            <a:custGeom>
              <a:avLst/>
              <a:gdLst>
                <a:gd name="T0" fmla="*/ 0 w 433"/>
                <a:gd name="T1" fmla="*/ 170 h 170"/>
                <a:gd name="T2" fmla="*/ 0 w 433"/>
                <a:gd name="T3" fmla="*/ 170 h 170"/>
                <a:gd name="T4" fmla="*/ 433 w 433"/>
                <a:gd name="T5" fmla="*/ 0 h 170"/>
              </a:gdLst>
              <a:ahLst/>
              <a:cxnLst>
                <a:cxn ang="0">
                  <a:pos x="T0" y="T1"/>
                </a:cxn>
                <a:cxn ang="0">
                  <a:pos x="T2" y="T3"/>
                </a:cxn>
                <a:cxn ang="0">
                  <a:pos x="T4" y="T5"/>
                </a:cxn>
              </a:cxnLst>
              <a:rect l="0" t="0" r="r" b="b"/>
              <a:pathLst>
                <a:path w="433" h="170">
                  <a:moveTo>
                    <a:pt x="0" y="170"/>
                  </a:moveTo>
                  <a:lnTo>
                    <a:pt x="0" y="170"/>
                  </a:lnTo>
                  <a:lnTo>
                    <a:pt x="433"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5">
              <a:extLst>
                <a:ext uri="{FF2B5EF4-FFF2-40B4-BE49-F238E27FC236}">
                  <a16:creationId xmlns:a16="http://schemas.microsoft.com/office/drawing/2014/main" id="{34AE7D1B-A986-4D03-98D4-F8A8AE6EF0BA}"/>
                </a:ext>
              </a:extLst>
            </p:cNvPr>
            <p:cNvSpPr>
              <a:spLocks/>
            </p:cNvSpPr>
            <p:nvPr/>
          </p:nvSpPr>
          <p:spPr bwMode="auto">
            <a:xfrm>
              <a:off x="5919" y="3188"/>
              <a:ext cx="192" cy="73"/>
            </a:xfrm>
            <a:custGeom>
              <a:avLst/>
              <a:gdLst>
                <a:gd name="T0" fmla="*/ 0 w 426"/>
                <a:gd name="T1" fmla="*/ 0 h 163"/>
                <a:gd name="T2" fmla="*/ 0 w 426"/>
                <a:gd name="T3" fmla="*/ 0 h 163"/>
                <a:gd name="T4" fmla="*/ 426 w 426"/>
                <a:gd name="T5" fmla="*/ 163 h 163"/>
              </a:gdLst>
              <a:ahLst/>
              <a:cxnLst>
                <a:cxn ang="0">
                  <a:pos x="T0" y="T1"/>
                </a:cxn>
                <a:cxn ang="0">
                  <a:pos x="T2" y="T3"/>
                </a:cxn>
                <a:cxn ang="0">
                  <a:pos x="T4" y="T5"/>
                </a:cxn>
              </a:cxnLst>
              <a:rect l="0" t="0" r="r" b="b"/>
              <a:pathLst>
                <a:path w="426" h="163">
                  <a:moveTo>
                    <a:pt x="0" y="0"/>
                  </a:moveTo>
                  <a:lnTo>
                    <a:pt x="0" y="0"/>
                  </a:lnTo>
                  <a:lnTo>
                    <a:pt x="426" y="163"/>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96">
              <a:extLst>
                <a:ext uri="{FF2B5EF4-FFF2-40B4-BE49-F238E27FC236}">
                  <a16:creationId xmlns:a16="http://schemas.microsoft.com/office/drawing/2014/main" id="{AD0EB8C8-45E2-4E2E-90E7-D5EDEE4AAA49}"/>
                </a:ext>
              </a:extLst>
            </p:cNvPr>
            <p:cNvSpPr>
              <a:spLocks/>
            </p:cNvSpPr>
            <p:nvPr/>
          </p:nvSpPr>
          <p:spPr bwMode="auto">
            <a:xfrm>
              <a:off x="5912" y="3092"/>
              <a:ext cx="206" cy="158"/>
            </a:xfrm>
            <a:custGeom>
              <a:avLst/>
              <a:gdLst>
                <a:gd name="T0" fmla="*/ 0 w 455"/>
                <a:gd name="T1" fmla="*/ 0 h 347"/>
                <a:gd name="T2" fmla="*/ 0 w 455"/>
                <a:gd name="T3" fmla="*/ 0 h 347"/>
                <a:gd name="T4" fmla="*/ 455 w 455"/>
                <a:gd name="T5" fmla="*/ 347 h 347"/>
              </a:gdLst>
              <a:ahLst/>
              <a:cxnLst>
                <a:cxn ang="0">
                  <a:pos x="T0" y="T1"/>
                </a:cxn>
                <a:cxn ang="0">
                  <a:pos x="T2" y="T3"/>
                </a:cxn>
                <a:cxn ang="0">
                  <a:pos x="T4" y="T5"/>
                </a:cxn>
              </a:cxnLst>
              <a:rect l="0" t="0" r="r" b="b"/>
              <a:pathLst>
                <a:path w="455" h="347">
                  <a:moveTo>
                    <a:pt x="0" y="0"/>
                  </a:moveTo>
                  <a:lnTo>
                    <a:pt x="0" y="0"/>
                  </a:lnTo>
                  <a:lnTo>
                    <a:pt x="455" y="347"/>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97">
              <a:extLst>
                <a:ext uri="{FF2B5EF4-FFF2-40B4-BE49-F238E27FC236}">
                  <a16:creationId xmlns:a16="http://schemas.microsoft.com/office/drawing/2014/main" id="{0943425D-FB5A-48B6-B083-513F8DC525F1}"/>
                </a:ext>
              </a:extLst>
            </p:cNvPr>
            <p:cNvSpPr>
              <a:spLocks/>
            </p:cNvSpPr>
            <p:nvPr/>
          </p:nvSpPr>
          <p:spPr bwMode="auto">
            <a:xfrm>
              <a:off x="5908" y="2992"/>
              <a:ext cx="222" cy="252"/>
            </a:xfrm>
            <a:custGeom>
              <a:avLst/>
              <a:gdLst>
                <a:gd name="T0" fmla="*/ 0 w 491"/>
                <a:gd name="T1" fmla="*/ 0 h 557"/>
                <a:gd name="T2" fmla="*/ 0 w 491"/>
                <a:gd name="T3" fmla="*/ 0 h 557"/>
                <a:gd name="T4" fmla="*/ 491 w 491"/>
                <a:gd name="T5" fmla="*/ 557 h 557"/>
              </a:gdLst>
              <a:ahLst/>
              <a:cxnLst>
                <a:cxn ang="0">
                  <a:pos x="T0" y="T1"/>
                </a:cxn>
                <a:cxn ang="0">
                  <a:pos x="T2" y="T3"/>
                </a:cxn>
                <a:cxn ang="0">
                  <a:pos x="T4" y="T5"/>
                </a:cxn>
              </a:cxnLst>
              <a:rect l="0" t="0" r="r" b="b"/>
              <a:pathLst>
                <a:path w="491" h="557">
                  <a:moveTo>
                    <a:pt x="0" y="0"/>
                  </a:moveTo>
                  <a:lnTo>
                    <a:pt x="0" y="0"/>
                  </a:lnTo>
                  <a:lnTo>
                    <a:pt x="491" y="557"/>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98">
              <a:extLst>
                <a:ext uri="{FF2B5EF4-FFF2-40B4-BE49-F238E27FC236}">
                  <a16:creationId xmlns:a16="http://schemas.microsoft.com/office/drawing/2014/main" id="{FF65D212-E61F-420E-8CDB-939FD299C876}"/>
                </a:ext>
              </a:extLst>
            </p:cNvPr>
            <p:cNvSpPr>
              <a:spLocks/>
            </p:cNvSpPr>
            <p:nvPr/>
          </p:nvSpPr>
          <p:spPr bwMode="auto">
            <a:xfrm>
              <a:off x="5922" y="2970"/>
              <a:ext cx="187" cy="2"/>
            </a:xfrm>
            <a:custGeom>
              <a:avLst/>
              <a:gdLst>
                <a:gd name="T0" fmla="*/ 0 w 415"/>
                <a:gd name="T1" fmla="*/ 0 h 3"/>
                <a:gd name="T2" fmla="*/ 0 w 415"/>
                <a:gd name="T3" fmla="*/ 0 h 3"/>
                <a:gd name="T4" fmla="*/ 415 w 415"/>
                <a:gd name="T5" fmla="*/ 3 h 3"/>
              </a:gdLst>
              <a:ahLst/>
              <a:cxnLst>
                <a:cxn ang="0">
                  <a:pos x="T0" y="T1"/>
                </a:cxn>
                <a:cxn ang="0">
                  <a:pos x="T2" y="T3"/>
                </a:cxn>
                <a:cxn ang="0">
                  <a:pos x="T4" y="T5"/>
                </a:cxn>
              </a:cxnLst>
              <a:rect l="0" t="0" r="r" b="b"/>
              <a:pathLst>
                <a:path w="415" h="3">
                  <a:moveTo>
                    <a:pt x="0" y="0"/>
                  </a:moveTo>
                  <a:lnTo>
                    <a:pt x="0" y="0"/>
                  </a:lnTo>
                  <a:lnTo>
                    <a:pt x="415" y="3"/>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99">
              <a:extLst>
                <a:ext uri="{FF2B5EF4-FFF2-40B4-BE49-F238E27FC236}">
                  <a16:creationId xmlns:a16="http://schemas.microsoft.com/office/drawing/2014/main" id="{787633E1-2819-4B07-B63F-6CA4695F142A}"/>
                </a:ext>
              </a:extLst>
            </p:cNvPr>
            <p:cNvSpPr>
              <a:spLocks/>
            </p:cNvSpPr>
            <p:nvPr/>
          </p:nvSpPr>
          <p:spPr bwMode="auto">
            <a:xfrm>
              <a:off x="5914" y="2989"/>
              <a:ext cx="199" cy="65"/>
            </a:xfrm>
            <a:custGeom>
              <a:avLst/>
              <a:gdLst>
                <a:gd name="T0" fmla="*/ 0 w 439"/>
                <a:gd name="T1" fmla="*/ 144 h 144"/>
                <a:gd name="T2" fmla="*/ 0 w 439"/>
                <a:gd name="T3" fmla="*/ 144 h 144"/>
                <a:gd name="T4" fmla="*/ 439 w 439"/>
                <a:gd name="T5" fmla="*/ 0 h 144"/>
              </a:gdLst>
              <a:ahLst/>
              <a:cxnLst>
                <a:cxn ang="0">
                  <a:pos x="T0" y="T1"/>
                </a:cxn>
                <a:cxn ang="0">
                  <a:pos x="T2" y="T3"/>
                </a:cxn>
                <a:cxn ang="0">
                  <a:pos x="T4" y="T5"/>
                </a:cxn>
              </a:cxnLst>
              <a:rect l="0" t="0" r="r" b="b"/>
              <a:pathLst>
                <a:path w="439" h="144">
                  <a:moveTo>
                    <a:pt x="0" y="144"/>
                  </a:moveTo>
                  <a:lnTo>
                    <a:pt x="0" y="144"/>
                  </a:lnTo>
                  <a:lnTo>
                    <a:pt x="439"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00">
              <a:extLst>
                <a:ext uri="{FF2B5EF4-FFF2-40B4-BE49-F238E27FC236}">
                  <a16:creationId xmlns:a16="http://schemas.microsoft.com/office/drawing/2014/main" id="{5A4B13F6-130F-48B6-A79E-EA12BD0E5ECF}"/>
                </a:ext>
              </a:extLst>
            </p:cNvPr>
            <p:cNvSpPr>
              <a:spLocks/>
            </p:cNvSpPr>
            <p:nvPr/>
          </p:nvSpPr>
          <p:spPr bwMode="auto">
            <a:xfrm>
              <a:off x="5912" y="2992"/>
              <a:ext cx="206" cy="164"/>
            </a:xfrm>
            <a:custGeom>
              <a:avLst/>
              <a:gdLst>
                <a:gd name="T0" fmla="*/ 0 w 455"/>
                <a:gd name="T1" fmla="*/ 361 h 361"/>
                <a:gd name="T2" fmla="*/ 0 w 455"/>
                <a:gd name="T3" fmla="*/ 361 h 361"/>
                <a:gd name="T4" fmla="*/ 455 w 455"/>
                <a:gd name="T5" fmla="*/ 0 h 361"/>
              </a:gdLst>
              <a:ahLst/>
              <a:cxnLst>
                <a:cxn ang="0">
                  <a:pos x="T0" y="T1"/>
                </a:cxn>
                <a:cxn ang="0">
                  <a:pos x="T2" y="T3"/>
                </a:cxn>
                <a:cxn ang="0">
                  <a:pos x="T4" y="T5"/>
                </a:cxn>
              </a:cxnLst>
              <a:rect l="0" t="0" r="r" b="b"/>
              <a:pathLst>
                <a:path w="455" h="361">
                  <a:moveTo>
                    <a:pt x="0" y="361"/>
                  </a:moveTo>
                  <a:lnTo>
                    <a:pt x="0" y="361"/>
                  </a:lnTo>
                  <a:lnTo>
                    <a:pt x="455"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01">
              <a:extLst>
                <a:ext uri="{FF2B5EF4-FFF2-40B4-BE49-F238E27FC236}">
                  <a16:creationId xmlns:a16="http://schemas.microsoft.com/office/drawing/2014/main" id="{BFBB54BD-8282-40A6-8EDF-9578B8871744}"/>
                </a:ext>
              </a:extLst>
            </p:cNvPr>
            <p:cNvSpPr>
              <a:spLocks/>
            </p:cNvSpPr>
            <p:nvPr/>
          </p:nvSpPr>
          <p:spPr bwMode="auto">
            <a:xfrm>
              <a:off x="5905" y="2999"/>
              <a:ext cx="220" cy="249"/>
            </a:xfrm>
            <a:custGeom>
              <a:avLst/>
              <a:gdLst>
                <a:gd name="T0" fmla="*/ 0 w 485"/>
                <a:gd name="T1" fmla="*/ 550 h 550"/>
                <a:gd name="T2" fmla="*/ 0 w 485"/>
                <a:gd name="T3" fmla="*/ 550 h 550"/>
                <a:gd name="T4" fmla="*/ 485 w 485"/>
                <a:gd name="T5" fmla="*/ 0 h 550"/>
              </a:gdLst>
              <a:ahLst/>
              <a:cxnLst>
                <a:cxn ang="0">
                  <a:pos x="T0" y="T1"/>
                </a:cxn>
                <a:cxn ang="0">
                  <a:pos x="T2" y="T3"/>
                </a:cxn>
                <a:cxn ang="0">
                  <a:pos x="T4" y="T5"/>
                </a:cxn>
              </a:cxnLst>
              <a:rect l="0" t="0" r="r" b="b"/>
              <a:pathLst>
                <a:path w="485" h="550">
                  <a:moveTo>
                    <a:pt x="0" y="550"/>
                  </a:moveTo>
                  <a:lnTo>
                    <a:pt x="0" y="550"/>
                  </a:lnTo>
                  <a:lnTo>
                    <a:pt x="485"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02">
              <a:extLst>
                <a:ext uri="{FF2B5EF4-FFF2-40B4-BE49-F238E27FC236}">
                  <a16:creationId xmlns:a16="http://schemas.microsoft.com/office/drawing/2014/main" id="{A09DC6F9-7EAD-4E51-9C74-ADB9EC01AD90}"/>
                </a:ext>
              </a:extLst>
            </p:cNvPr>
            <p:cNvSpPr>
              <a:spLocks/>
            </p:cNvSpPr>
            <p:nvPr/>
          </p:nvSpPr>
          <p:spPr bwMode="auto">
            <a:xfrm>
              <a:off x="5914" y="3097"/>
              <a:ext cx="204" cy="162"/>
            </a:xfrm>
            <a:custGeom>
              <a:avLst/>
              <a:gdLst>
                <a:gd name="T0" fmla="*/ 0 w 450"/>
                <a:gd name="T1" fmla="*/ 358 h 358"/>
                <a:gd name="T2" fmla="*/ 0 w 450"/>
                <a:gd name="T3" fmla="*/ 358 h 358"/>
                <a:gd name="T4" fmla="*/ 450 w 450"/>
                <a:gd name="T5" fmla="*/ 0 h 358"/>
              </a:gdLst>
              <a:ahLst/>
              <a:cxnLst>
                <a:cxn ang="0">
                  <a:pos x="T0" y="T1"/>
                </a:cxn>
                <a:cxn ang="0">
                  <a:pos x="T2" y="T3"/>
                </a:cxn>
                <a:cxn ang="0">
                  <a:pos x="T4" y="T5"/>
                </a:cxn>
              </a:cxnLst>
              <a:rect l="0" t="0" r="r" b="b"/>
              <a:pathLst>
                <a:path w="450" h="358">
                  <a:moveTo>
                    <a:pt x="0" y="358"/>
                  </a:moveTo>
                  <a:lnTo>
                    <a:pt x="0" y="358"/>
                  </a:lnTo>
                  <a:lnTo>
                    <a:pt x="45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03">
              <a:extLst>
                <a:ext uri="{FF2B5EF4-FFF2-40B4-BE49-F238E27FC236}">
                  <a16:creationId xmlns:a16="http://schemas.microsoft.com/office/drawing/2014/main" id="{2C16E854-F92A-4E0C-92F1-3272962110E0}"/>
                </a:ext>
              </a:extLst>
            </p:cNvPr>
            <p:cNvSpPr>
              <a:spLocks/>
            </p:cNvSpPr>
            <p:nvPr/>
          </p:nvSpPr>
          <p:spPr bwMode="auto">
            <a:xfrm>
              <a:off x="5917" y="3086"/>
              <a:ext cx="193" cy="81"/>
            </a:xfrm>
            <a:custGeom>
              <a:avLst/>
              <a:gdLst>
                <a:gd name="T0" fmla="*/ 0 w 426"/>
                <a:gd name="T1" fmla="*/ 180 h 180"/>
                <a:gd name="T2" fmla="*/ 0 w 426"/>
                <a:gd name="T3" fmla="*/ 180 h 180"/>
                <a:gd name="T4" fmla="*/ 426 w 426"/>
                <a:gd name="T5" fmla="*/ 0 h 180"/>
              </a:gdLst>
              <a:ahLst/>
              <a:cxnLst>
                <a:cxn ang="0">
                  <a:pos x="T0" y="T1"/>
                </a:cxn>
                <a:cxn ang="0">
                  <a:pos x="T2" y="T3"/>
                </a:cxn>
                <a:cxn ang="0">
                  <a:pos x="T4" y="T5"/>
                </a:cxn>
              </a:cxnLst>
              <a:rect l="0" t="0" r="r" b="b"/>
              <a:pathLst>
                <a:path w="426" h="180">
                  <a:moveTo>
                    <a:pt x="0" y="180"/>
                  </a:moveTo>
                  <a:lnTo>
                    <a:pt x="0" y="180"/>
                  </a:lnTo>
                  <a:lnTo>
                    <a:pt x="426"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04">
              <a:extLst>
                <a:ext uri="{FF2B5EF4-FFF2-40B4-BE49-F238E27FC236}">
                  <a16:creationId xmlns:a16="http://schemas.microsoft.com/office/drawing/2014/main" id="{83C0A1B0-CFB1-4EEC-B3AB-32224A76B414}"/>
                </a:ext>
              </a:extLst>
            </p:cNvPr>
            <p:cNvSpPr>
              <a:spLocks/>
            </p:cNvSpPr>
            <p:nvPr/>
          </p:nvSpPr>
          <p:spPr bwMode="auto">
            <a:xfrm>
              <a:off x="5919" y="3072"/>
              <a:ext cx="191" cy="4"/>
            </a:xfrm>
            <a:custGeom>
              <a:avLst/>
              <a:gdLst>
                <a:gd name="T0" fmla="*/ 0 w 421"/>
                <a:gd name="T1" fmla="*/ 0 h 9"/>
                <a:gd name="T2" fmla="*/ 0 w 421"/>
                <a:gd name="T3" fmla="*/ 0 h 9"/>
                <a:gd name="T4" fmla="*/ 421 w 421"/>
                <a:gd name="T5" fmla="*/ 9 h 9"/>
              </a:gdLst>
              <a:ahLst/>
              <a:cxnLst>
                <a:cxn ang="0">
                  <a:pos x="T0" y="T1"/>
                </a:cxn>
                <a:cxn ang="0">
                  <a:pos x="T2" y="T3"/>
                </a:cxn>
                <a:cxn ang="0">
                  <a:pos x="T4" y="T5"/>
                </a:cxn>
              </a:cxnLst>
              <a:rect l="0" t="0" r="r" b="b"/>
              <a:pathLst>
                <a:path w="421" h="9">
                  <a:moveTo>
                    <a:pt x="0" y="0"/>
                  </a:moveTo>
                  <a:lnTo>
                    <a:pt x="0" y="0"/>
                  </a:lnTo>
                  <a:lnTo>
                    <a:pt x="421" y="9"/>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05">
              <a:extLst>
                <a:ext uri="{FF2B5EF4-FFF2-40B4-BE49-F238E27FC236}">
                  <a16:creationId xmlns:a16="http://schemas.microsoft.com/office/drawing/2014/main" id="{C62278A6-21BA-40A5-8348-ECBE6D313317}"/>
                </a:ext>
              </a:extLst>
            </p:cNvPr>
            <p:cNvSpPr>
              <a:spLocks/>
            </p:cNvSpPr>
            <p:nvPr/>
          </p:nvSpPr>
          <p:spPr bwMode="auto">
            <a:xfrm>
              <a:off x="5919" y="2978"/>
              <a:ext cx="194" cy="79"/>
            </a:xfrm>
            <a:custGeom>
              <a:avLst/>
              <a:gdLst>
                <a:gd name="T0" fmla="*/ 0 w 430"/>
                <a:gd name="T1" fmla="*/ 0 h 174"/>
                <a:gd name="T2" fmla="*/ 0 w 430"/>
                <a:gd name="T3" fmla="*/ 0 h 174"/>
                <a:gd name="T4" fmla="*/ 430 w 430"/>
                <a:gd name="T5" fmla="*/ 174 h 174"/>
              </a:gdLst>
              <a:ahLst/>
              <a:cxnLst>
                <a:cxn ang="0">
                  <a:pos x="T0" y="T1"/>
                </a:cxn>
                <a:cxn ang="0">
                  <a:pos x="T2" y="T3"/>
                </a:cxn>
                <a:cxn ang="0">
                  <a:pos x="T4" y="T5"/>
                </a:cxn>
              </a:cxnLst>
              <a:rect l="0" t="0" r="r" b="b"/>
              <a:pathLst>
                <a:path w="430" h="174">
                  <a:moveTo>
                    <a:pt x="0" y="0"/>
                  </a:moveTo>
                  <a:lnTo>
                    <a:pt x="0" y="0"/>
                  </a:lnTo>
                  <a:lnTo>
                    <a:pt x="430" y="174"/>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06">
              <a:extLst>
                <a:ext uri="{FF2B5EF4-FFF2-40B4-BE49-F238E27FC236}">
                  <a16:creationId xmlns:a16="http://schemas.microsoft.com/office/drawing/2014/main" id="{412C75D4-4640-44DB-A068-83B63DC155ED}"/>
                </a:ext>
              </a:extLst>
            </p:cNvPr>
            <p:cNvSpPr>
              <a:spLocks/>
            </p:cNvSpPr>
            <p:nvPr/>
          </p:nvSpPr>
          <p:spPr bwMode="auto">
            <a:xfrm>
              <a:off x="5915" y="3084"/>
              <a:ext cx="196" cy="74"/>
            </a:xfrm>
            <a:custGeom>
              <a:avLst/>
              <a:gdLst>
                <a:gd name="T0" fmla="*/ 0 w 434"/>
                <a:gd name="T1" fmla="*/ 0 h 163"/>
                <a:gd name="T2" fmla="*/ 0 w 434"/>
                <a:gd name="T3" fmla="*/ 0 h 163"/>
                <a:gd name="T4" fmla="*/ 434 w 434"/>
                <a:gd name="T5" fmla="*/ 163 h 163"/>
              </a:gdLst>
              <a:ahLst/>
              <a:cxnLst>
                <a:cxn ang="0">
                  <a:pos x="T0" y="T1"/>
                </a:cxn>
                <a:cxn ang="0">
                  <a:pos x="T2" y="T3"/>
                </a:cxn>
                <a:cxn ang="0">
                  <a:pos x="T4" y="T5"/>
                </a:cxn>
              </a:cxnLst>
              <a:rect l="0" t="0" r="r" b="b"/>
              <a:pathLst>
                <a:path w="434" h="163">
                  <a:moveTo>
                    <a:pt x="0" y="0"/>
                  </a:moveTo>
                  <a:lnTo>
                    <a:pt x="0" y="0"/>
                  </a:lnTo>
                  <a:lnTo>
                    <a:pt x="434" y="163"/>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107">
              <a:extLst>
                <a:ext uri="{FF2B5EF4-FFF2-40B4-BE49-F238E27FC236}">
                  <a16:creationId xmlns:a16="http://schemas.microsoft.com/office/drawing/2014/main" id="{9D8CD502-A1E8-42CE-8FA3-E7D226D47C61}"/>
                </a:ext>
              </a:extLst>
            </p:cNvPr>
            <p:cNvSpPr>
              <a:spLocks/>
            </p:cNvSpPr>
            <p:nvPr/>
          </p:nvSpPr>
          <p:spPr bwMode="auto">
            <a:xfrm>
              <a:off x="5915" y="2987"/>
              <a:ext cx="214" cy="156"/>
            </a:xfrm>
            <a:custGeom>
              <a:avLst/>
              <a:gdLst>
                <a:gd name="T0" fmla="*/ 0 w 474"/>
                <a:gd name="T1" fmla="*/ 0 h 345"/>
                <a:gd name="T2" fmla="*/ 0 w 474"/>
                <a:gd name="T3" fmla="*/ 0 h 345"/>
                <a:gd name="T4" fmla="*/ 474 w 474"/>
                <a:gd name="T5" fmla="*/ 345 h 345"/>
              </a:gdLst>
              <a:ahLst/>
              <a:cxnLst>
                <a:cxn ang="0">
                  <a:pos x="T0" y="T1"/>
                </a:cxn>
                <a:cxn ang="0">
                  <a:pos x="T2" y="T3"/>
                </a:cxn>
                <a:cxn ang="0">
                  <a:pos x="T4" y="T5"/>
                </a:cxn>
              </a:cxnLst>
              <a:rect l="0" t="0" r="r" b="b"/>
              <a:pathLst>
                <a:path w="474" h="345">
                  <a:moveTo>
                    <a:pt x="0" y="0"/>
                  </a:moveTo>
                  <a:lnTo>
                    <a:pt x="0" y="0"/>
                  </a:lnTo>
                  <a:lnTo>
                    <a:pt x="474" y="345"/>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108">
              <a:extLst>
                <a:ext uri="{FF2B5EF4-FFF2-40B4-BE49-F238E27FC236}">
                  <a16:creationId xmlns:a16="http://schemas.microsoft.com/office/drawing/2014/main" id="{5E9ECA75-B949-46A9-B681-AC669642FAEE}"/>
                </a:ext>
              </a:extLst>
            </p:cNvPr>
            <p:cNvSpPr>
              <a:spLocks/>
            </p:cNvSpPr>
            <p:nvPr/>
          </p:nvSpPr>
          <p:spPr bwMode="auto">
            <a:xfrm>
              <a:off x="5920" y="3179"/>
              <a:ext cx="189" cy="0"/>
            </a:xfrm>
            <a:custGeom>
              <a:avLst/>
              <a:gdLst>
                <a:gd name="T0" fmla="*/ 0 w 419"/>
                <a:gd name="T1" fmla="*/ 0 w 419"/>
                <a:gd name="T2" fmla="*/ 419 w 419"/>
              </a:gdLst>
              <a:ahLst/>
              <a:cxnLst>
                <a:cxn ang="0">
                  <a:pos x="T0" y="0"/>
                </a:cxn>
                <a:cxn ang="0">
                  <a:pos x="T1" y="0"/>
                </a:cxn>
                <a:cxn ang="0">
                  <a:pos x="T2" y="0"/>
                </a:cxn>
              </a:cxnLst>
              <a:rect l="0" t="0" r="r" b="b"/>
              <a:pathLst>
                <a:path w="419">
                  <a:moveTo>
                    <a:pt x="0" y="0"/>
                  </a:moveTo>
                  <a:lnTo>
                    <a:pt x="0" y="0"/>
                  </a:lnTo>
                  <a:lnTo>
                    <a:pt x="419"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15465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2C7A6FC-6F2E-4DAB-BAB7-328D38873949}"/>
              </a:ext>
            </a:extLst>
          </p:cNvPr>
          <p:cNvSpPr/>
          <p:nvPr/>
        </p:nvSpPr>
        <p:spPr>
          <a:xfrm>
            <a:off x="-384720" y="5085184"/>
            <a:ext cx="6096000" cy="1100301"/>
          </a:xfrm>
          <a:prstGeom prst="rect">
            <a:avLst/>
          </a:prstGeom>
        </p:spPr>
        <p:txBody>
          <a:bodyPr>
            <a:spAutoFit/>
          </a:bodyPr>
          <a:lstStyle/>
          <a:p>
            <a:pPr algn="ctr">
              <a:lnSpc>
                <a:spcPts val="2000"/>
              </a:lnSpc>
            </a:pP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マルウェアのモデル</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過去に発見されたマルウェアなど</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ありとあらゆる危険なファイルの</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特徴を分析・数理モデル化</a:t>
            </a:r>
          </a:p>
        </p:txBody>
      </p:sp>
      <p:sp>
        <p:nvSpPr>
          <p:cNvPr id="17" name="正方形/長方形 16">
            <a:extLst>
              <a:ext uri="{FF2B5EF4-FFF2-40B4-BE49-F238E27FC236}">
                <a16:creationId xmlns:a16="http://schemas.microsoft.com/office/drawing/2014/main" id="{98F430C6-3A39-40D0-9599-9823C6B1B936}"/>
              </a:ext>
            </a:extLst>
          </p:cNvPr>
          <p:cNvSpPr/>
          <p:nvPr/>
        </p:nvSpPr>
        <p:spPr>
          <a:xfrm>
            <a:off x="5688632" y="5085184"/>
            <a:ext cx="6096000" cy="1100301"/>
          </a:xfrm>
          <a:prstGeom prst="rect">
            <a:avLst/>
          </a:prstGeom>
        </p:spPr>
        <p:txBody>
          <a:bodyPr>
            <a:spAutoFit/>
          </a:bodyPr>
          <a:lstStyle/>
          <a:p>
            <a:pPr algn="ctr">
              <a:lnSpc>
                <a:spcPts val="2000"/>
              </a:lnSpc>
            </a:pPr>
            <a:r>
              <a:rPr lang="ja-JP" altLang="en-US" sz="1600" b="1">
                <a:solidFill>
                  <a:srgbClr val="FF0000"/>
                </a:solidFill>
                <a:latin typeface="メイリオ" panose="020B0604030504040204" pitchFamily="50" charset="-128"/>
                <a:ea typeface="メイリオ" panose="020B0604030504040204" pitchFamily="50" charset="-128"/>
              </a:rPr>
              <a:t>検査対象のファイル</a:t>
            </a:r>
            <a:endParaRPr lang="en-US" altLang="ja-JP" sz="1600" b="1">
              <a:solidFill>
                <a:srgbClr val="FF0000"/>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マルウェアのモデルと比較することで</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過去に発見されたマルウェアと全く同じでなくとも</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その特徴からマルウェアであると特定できる</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1832BAE1-D10E-4207-99E8-20599BF5533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15480" y="2146781"/>
            <a:ext cx="2590172" cy="2707314"/>
          </a:xfrm>
          <a:prstGeom prst="rect">
            <a:avLst/>
          </a:prstGeom>
        </p:spPr>
      </p:pic>
      <p:pic>
        <p:nvPicPr>
          <p:cNvPr id="29" name="図 28">
            <a:extLst>
              <a:ext uri="{FF2B5EF4-FFF2-40B4-BE49-F238E27FC236}">
                <a16:creationId xmlns:a16="http://schemas.microsoft.com/office/drawing/2014/main" id="{08A246CB-16D4-4F65-97FE-C918F066B5E2}"/>
              </a:ext>
            </a:extLst>
          </p:cNvPr>
          <p:cNvPicPr>
            <a:picLocks noChangeAspect="1"/>
          </p:cNvPicPr>
          <p:nvPr/>
        </p:nvPicPr>
        <p:blipFill rotWithShape="1">
          <a:blip r:embed="rId4"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7406628" y="2258032"/>
            <a:ext cx="2578292" cy="2707314"/>
          </a:xfrm>
          <a:prstGeom prst="rect">
            <a:avLst/>
          </a:prstGeom>
          <a:effectLst>
            <a:outerShdw blurRad="63500" sx="102000" sy="102000" algn="ctr" rotWithShape="0">
              <a:prstClr val="black">
                <a:alpha val="40000"/>
              </a:prstClr>
            </a:outerShdw>
          </a:effectLst>
        </p:spPr>
      </p:pic>
      <p:grpSp>
        <p:nvGrpSpPr>
          <p:cNvPr id="12" name="グループ化 11">
            <a:extLst>
              <a:ext uri="{FF2B5EF4-FFF2-40B4-BE49-F238E27FC236}">
                <a16:creationId xmlns:a16="http://schemas.microsoft.com/office/drawing/2014/main" id="{B7B1696A-241E-42B4-A83A-973310BA267D}"/>
              </a:ext>
            </a:extLst>
          </p:cNvPr>
          <p:cNvGrpSpPr/>
          <p:nvPr/>
        </p:nvGrpSpPr>
        <p:grpSpPr>
          <a:xfrm>
            <a:off x="9532989" y="1848400"/>
            <a:ext cx="1765795" cy="1374541"/>
            <a:chOff x="10490875" y="1969441"/>
            <a:chExt cx="1765795" cy="1374541"/>
          </a:xfrm>
        </p:grpSpPr>
        <p:sp>
          <p:nvSpPr>
            <p:cNvPr id="14" name="楕円 13">
              <a:extLst>
                <a:ext uri="{FF2B5EF4-FFF2-40B4-BE49-F238E27FC236}">
                  <a16:creationId xmlns:a16="http://schemas.microsoft.com/office/drawing/2014/main" id="{EB5F43A4-0427-495A-A9D7-C3E25672EE37}"/>
                </a:ext>
              </a:extLst>
            </p:cNvPr>
            <p:cNvSpPr/>
            <p:nvPr/>
          </p:nvSpPr>
          <p:spPr>
            <a:xfrm>
              <a:off x="10677256" y="1969441"/>
              <a:ext cx="1363802" cy="137454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a:extLst>
                <a:ext uri="{FF2B5EF4-FFF2-40B4-BE49-F238E27FC236}">
                  <a16:creationId xmlns:a16="http://schemas.microsoft.com/office/drawing/2014/main" id="{51072127-1520-4A6D-9069-ADF162BD4452}"/>
                </a:ext>
              </a:extLst>
            </p:cNvPr>
            <p:cNvSpPr/>
            <p:nvPr/>
          </p:nvSpPr>
          <p:spPr>
            <a:xfrm>
              <a:off x="10490875" y="2278054"/>
              <a:ext cx="1765795" cy="892552"/>
            </a:xfrm>
            <a:prstGeom prst="rect">
              <a:avLst/>
            </a:prstGeom>
          </p:spPr>
          <p:txBody>
            <a:bodyPr>
              <a:spAutoFit/>
            </a:bodyPr>
            <a:lstStyle/>
            <a:p>
              <a:pPr algn="ctr"/>
              <a:r>
                <a:rPr kumimoji="1"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マルウェアの</a:t>
              </a:r>
              <a:endParaRPr kumimoji="1" lang="en-US" altLang="ja-JP"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可能性</a:t>
              </a:r>
            </a:p>
            <a:p>
              <a:pPr algn="ctr"/>
              <a:r>
                <a:rPr kumimoji="1" lang="en-US" altLang="ja-JP" sz="2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99%</a:t>
              </a:r>
            </a:p>
          </p:txBody>
        </p:sp>
      </p:grpSp>
      <p:sp>
        <p:nvSpPr>
          <p:cNvPr id="50" name="矢印: 左右 49">
            <a:extLst>
              <a:ext uri="{FF2B5EF4-FFF2-40B4-BE49-F238E27FC236}">
                <a16:creationId xmlns:a16="http://schemas.microsoft.com/office/drawing/2014/main" id="{C752BD38-D95D-4D27-85BF-C9BE86CB0B91}"/>
              </a:ext>
            </a:extLst>
          </p:cNvPr>
          <p:cNvSpPr/>
          <p:nvPr/>
        </p:nvSpPr>
        <p:spPr>
          <a:xfrm>
            <a:off x="4151784" y="2852936"/>
            <a:ext cx="3151337" cy="1510662"/>
          </a:xfrm>
          <a:prstGeom prst="leftRightArrow">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1" lang="ja-JP" altLang="en-US" sz="3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a:extLst>
              <a:ext uri="{FF2B5EF4-FFF2-40B4-BE49-F238E27FC236}">
                <a16:creationId xmlns:a16="http://schemas.microsoft.com/office/drawing/2014/main" id="{E4B41254-F828-486A-ADCB-942E6BED7CFF}"/>
              </a:ext>
            </a:extLst>
          </p:cNvPr>
          <p:cNvSpPr/>
          <p:nvPr/>
        </p:nvSpPr>
        <p:spPr>
          <a:xfrm>
            <a:off x="3935760" y="3429000"/>
            <a:ext cx="3586629" cy="461665"/>
          </a:xfrm>
          <a:prstGeom prst="rect">
            <a:avLst/>
          </a:prstGeom>
        </p:spPr>
        <p:txBody>
          <a:bodyPr wrap="square">
            <a:spAutoFit/>
          </a:bodyPr>
          <a:lstStyle/>
          <a:p>
            <a:pPr algn="ctr"/>
            <a:r>
              <a:rPr kumimoji="1" lang="ja-JP" altLang="en-US" sz="2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特徴を比較</a:t>
            </a:r>
          </a:p>
        </p:txBody>
      </p:sp>
      <p:sp>
        <p:nvSpPr>
          <p:cNvPr id="2" name="テキスト プレースホルダー 1">
            <a:extLst>
              <a:ext uri="{FF2B5EF4-FFF2-40B4-BE49-F238E27FC236}">
                <a16:creationId xmlns:a16="http://schemas.microsoft.com/office/drawing/2014/main" id="{7110750B-92EE-4281-BE8B-0B6AA43A920C}"/>
              </a:ext>
            </a:extLst>
          </p:cNvPr>
          <p:cNvSpPr>
            <a:spLocks noGrp="1"/>
          </p:cNvSpPr>
          <p:nvPr>
            <p:ph type="body" sz="quarter" idx="11"/>
          </p:nvPr>
        </p:nvSpPr>
        <p:spPr/>
        <p:txBody>
          <a:bodyPr/>
          <a:lstStyle/>
          <a:p>
            <a:r>
              <a:rPr lang="en-US" altLang="ja-JP"/>
              <a:t>AI </a:t>
            </a:r>
            <a:r>
              <a:rPr lang="ja-JP" altLang="en-US"/>
              <a:t>自らマルウェアを学び、未知のマルウェアを止める</a:t>
            </a:r>
          </a:p>
        </p:txBody>
      </p:sp>
      <p:sp>
        <p:nvSpPr>
          <p:cNvPr id="3" name="テキスト プレースホルダー 2">
            <a:extLst>
              <a:ext uri="{FF2B5EF4-FFF2-40B4-BE49-F238E27FC236}">
                <a16:creationId xmlns:a16="http://schemas.microsoft.com/office/drawing/2014/main" id="{1B6E52A8-53CE-4B97-BF2B-0A2C40CA1B1D}"/>
              </a:ext>
            </a:extLst>
          </p:cNvPr>
          <p:cNvSpPr>
            <a:spLocks noGrp="1"/>
          </p:cNvSpPr>
          <p:nvPr>
            <p:ph type="body" sz="quarter" idx="13"/>
          </p:nvPr>
        </p:nvSpPr>
        <p:spPr>
          <a:xfrm>
            <a:off x="359197" y="924470"/>
            <a:ext cx="11505576" cy="726096"/>
          </a:xfrm>
        </p:spPr>
        <p:txBody>
          <a:bodyPr/>
          <a:lstStyle/>
          <a:p>
            <a:r>
              <a:rPr kumimoji="1" lang="ja-JP" altLang="en-US"/>
              <a:t>ディープラーニングを活用して、膨大なマルウェアの特徴を学習</a:t>
            </a:r>
            <a:endParaRPr kumimoji="1" lang="en-US" altLang="ja-JP"/>
          </a:p>
          <a:p>
            <a:r>
              <a:rPr lang="ja-JP" altLang="en-US"/>
              <a:t>未知のマルウェアであっても </a:t>
            </a:r>
            <a:r>
              <a:rPr lang="en-US" altLang="ja-JP"/>
              <a:t>99%</a:t>
            </a:r>
            <a:r>
              <a:rPr lang="en-US" altLang="ja-JP" sz="1100"/>
              <a:t>※</a:t>
            </a:r>
            <a:r>
              <a:rPr lang="en-US" altLang="ja-JP"/>
              <a:t> </a:t>
            </a:r>
            <a:r>
              <a:rPr lang="ja-JP" altLang="en-US"/>
              <a:t>防御します</a:t>
            </a:r>
            <a:endParaRPr kumimoji="1" lang="ja-JP" altLang="en-US"/>
          </a:p>
        </p:txBody>
      </p:sp>
      <p:sp>
        <p:nvSpPr>
          <p:cNvPr id="16" name="テキスト ボックス 15">
            <a:extLst>
              <a:ext uri="{FF2B5EF4-FFF2-40B4-BE49-F238E27FC236}">
                <a16:creationId xmlns:a16="http://schemas.microsoft.com/office/drawing/2014/main" id="{2880F718-C34F-FC36-235D-D8CCC816A076}"/>
              </a:ext>
            </a:extLst>
          </p:cNvPr>
          <p:cNvSpPr txBox="1"/>
          <p:nvPr/>
        </p:nvSpPr>
        <p:spPr>
          <a:xfrm>
            <a:off x="10143895" y="6215692"/>
            <a:ext cx="1584176" cy="253916"/>
          </a:xfrm>
          <a:prstGeom prst="rect">
            <a:avLst/>
          </a:prstGeom>
          <a:noFill/>
        </p:spPr>
        <p:txBody>
          <a:bodyPr wrap="square" rtlCol="0">
            <a:spAutoFit/>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50" i="0">
                <a:solidFill>
                  <a:schemeClr val="tx1">
                    <a:lumMod val="75000"/>
                    <a:lumOff val="25000"/>
                  </a:schemeClr>
                </a:solidFill>
                <a:effectLst/>
                <a:latin typeface="メイリオ" panose="020B0604030504040204" pitchFamily="50" charset="-128"/>
                <a:ea typeface="メイリオ" panose="020B0604030504040204" pitchFamily="50" charset="-128"/>
              </a:rPr>
              <a:t>Unit 221B</a:t>
            </a:r>
            <a:r>
              <a:rPr lang="ja-JP" altLang="en-US" sz="1050" i="0">
                <a:solidFill>
                  <a:schemeClr val="tx1">
                    <a:lumMod val="75000"/>
                    <a:lumOff val="25000"/>
                  </a:schemeClr>
                </a:solidFill>
                <a:effectLst/>
                <a:latin typeface="メイリオ" panose="020B0604030504040204" pitchFamily="50" charset="-128"/>
                <a:ea typeface="メイリオ" panose="020B0604030504040204" pitchFamily="50" charset="-128"/>
              </a:rPr>
              <a:t> </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調べ</a:t>
            </a:r>
          </a:p>
        </p:txBody>
      </p:sp>
    </p:spTree>
    <p:extLst>
      <p:ext uri="{BB962C8B-B14F-4D97-AF65-F5344CB8AC3E}">
        <p14:creationId xmlns:p14="http://schemas.microsoft.com/office/powerpoint/2010/main" val="949540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611BBF9-8FF8-407C-BE1A-C5E4F5C9CCA4}"/>
              </a:ext>
            </a:extLst>
          </p:cNvPr>
          <p:cNvSpPr>
            <a:spLocks noGrp="1"/>
          </p:cNvSpPr>
          <p:nvPr>
            <p:ph type="body" sz="quarter" idx="15"/>
          </p:nvPr>
        </p:nvSpPr>
        <p:spPr>
          <a:xfrm>
            <a:off x="413589" y="1385261"/>
            <a:ext cx="11074573" cy="312393"/>
          </a:xfrm>
        </p:spPr>
        <p:txBody>
          <a:bodyPr/>
          <a:lstStyle/>
          <a:p>
            <a:r>
              <a:rPr kumimoji="1" lang="ja-JP" altLang="en-US"/>
              <a:t>攻撃者も機械学習対策を行う事で巧妙化する中、ディープラーニングモデルで対処</a:t>
            </a:r>
          </a:p>
        </p:txBody>
      </p:sp>
      <p:sp>
        <p:nvSpPr>
          <p:cNvPr id="11" name="テキスト プレースホルダー 10">
            <a:extLst>
              <a:ext uri="{FF2B5EF4-FFF2-40B4-BE49-F238E27FC236}">
                <a16:creationId xmlns:a16="http://schemas.microsoft.com/office/drawing/2014/main" id="{28EBE3CB-9B73-4F8B-AF7C-41389DB70C29}"/>
              </a:ext>
            </a:extLst>
          </p:cNvPr>
          <p:cNvSpPr>
            <a:spLocks noGrp="1"/>
          </p:cNvSpPr>
          <p:nvPr>
            <p:ph type="body" sz="quarter" idx="11"/>
          </p:nvPr>
        </p:nvSpPr>
        <p:spPr/>
        <p:txBody>
          <a:bodyPr/>
          <a:lstStyle/>
          <a:p>
            <a:r>
              <a:rPr lang="en-US" altLang="ja-JP"/>
              <a:t>AI</a:t>
            </a:r>
            <a:r>
              <a:rPr lang="ja-JP" altLang="en-US"/>
              <a:t> 予測による予防の実績</a:t>
            </a:r>
          </a:p>
        </p:txBody>
      </p:sp>
      <p:sp>
        <p:nvSpPr>
          <p:cNvPr id="15" name="テキスト プレースホルダー 14">
            <a:extLst>
              <a:ext uri="{FF2B5EF4-FFF2-40B4-BE49-F238E27FC236}">
                <a16:creationId xmlns:a16="http://schemas.microsoft.com/office/drawing/2014/main" id="{C4792B66-4F59-4706-9C05-18CFC4CAA437}"/>
              </a:ext>
            </a:extLst>
          </p:cNvPr>
          <p:cNvSpPr>
            <a:spLocks noGrp="1"/>
          </p:cNvSpPr>
          <p:nvPr>
            <p:ph type="body" sz="quarter" idx="13"/>
          </p:nvPr>
        </p:nvSpPr>
        <p:spPr>
          <a:xfrm>
            <a:off x="359197" y="887795"/>
            <a:ext cx="11505576" cy="348557"/>
          </a:xfrm>
        </p:spPr>
        <p:txBody>
          <a:bodyPr/>
          <a:lstStyle/>
          <a:p>
            <a:r>
              <a:rPr lang="ja-JP" altLang="en-US"/>
              <a:t>従来型のウイルス対策ソフトでは対策が困難だった未知のマルウェアも予測検知</a:t>
            </a:r>
            <a:r>
              <a:rPr lang="en-US" altLang="ja-JP" sz="1100"/>
              <a:t>※</a:t>
            </a:r>
            <a:endParaRPr kumimoji="1" lang="ja-JP" altLang="en-US"/>
          </a:p>
        </p:txBody>
      </p:sp>
      <p:sp>
        <p:nvSpPr>
          <p:cNvPr id="39" name="TextBox 38">
            <a:extLst>
              <a:ext uri="{FF2B5EF4-FFF2-40B4-BE49-F238E27FC236}">
                <a16:creationId xmlns:a16="http://schemas.microsoft.com/office/drawing/2014/main" id="{425C1FB2-CA30-0943-8329-33210721B1D9}"/>
              </a:ext>
            </a:extLst>
          </p:cNvPr>
          <p:cNvSpPr txBox="1"/>
          <p:nvPr/>
        </p:nvSpPr>
        <p:spPr>
          <a:xfrm>
            <a:off x="1794806" y="2293392"/>
            <a:ext cx="1944194" cy="400110"/>
          </a:xfrm>
          <a:prstGeom prst="rect">
            <a:avLst/>
          </a:prstGeom>
          <a:noFill/>
        </p:spPr>
        <p:txBody>
          <a:bodyPr wrap="square" rtlCol="0">
            <a:noAutofit/>
          </a:bodyPr>
          <a:lstStyle/>
          <a:p>
            <a:pPr algn="r"/>
            <a:r>
              <a:rPr lang="en-US" sz="1600" b="1" err="1">
                <a:solidFill>
                  <a:srgbClr val="0060AE"/>
                </a:solidFill>
                <a:latin typeface="メイリオ" panose="020B0604030504040204" pitchFamily="50" charset="-128"/>
                <a:ea typeface="メイリオ" panose="020B0604030504040204" pitchFamily="50" charset="-128"/>
              </a:rPr>
              <a:t>Emotet</a:t>
            </a:r>
            <a:r>
              <a:rPr lang="en-US" sz="1600" b="1">
                <a:solidFill>
                  <a:srgbClr val="0060AE"/>
                </a:solidFill>
                <a:latin typeface="メイリオ" panose="020B0604030504040204" pitchFamily="50" charset="-128"/>
                <a:ea typeface="メイリオ" panose="020B0604030504040204" pitchFamily="50" charset="-128"/>
              </a:rPr>
              <a:t> 新種 </a:t>
            </a:r>
          </a:p>
        </p:txBody>
      </p:sp>
      <p:sp>
        <p:nvSpPr>
          <p:cNvPr id="40" name="TextBox 39">
            <a:extLst>
              <a:ext uri="{FF2B5EF4-FFF2-40B4-BE49-F238E27FC236}">
                <a16:creationId xmlns:a16="http://schemas.microsoft.com/office/drawing/2014/main" id="{0FEF4630-65A3-2145-B152-C0C9B9B5AE2A}"/>
              </a:ext>
            </a:extLst>
          </p:cNvPr>
          <p:cNvSpPr txBox="1"/>
          <p:nvPr/>
        </p:nvSpPr>
        <p:spPr>
          <a:xfrm>
            <a:off x="1044440" y="2649562"/>
            <a:ext cx="2675760" cy="261610"/>
          </a:xfrm>
          <a:prstGeom prst="rect">
            <a:avLst/>
          </a:prstGeom>
          <a:noFill/>
        </p:spPr>
        <p:txBody>
          <a:bodyPr wrap="square" rtlCol="0">
            <a:spAutoFit/>
          </a:bodyPr>
          <a:lstStyle/>
          <a:p>
            <a:pPr algn="r"/>
            <a:r>
              <a:rPr lang="en-US" sz="1100" b="1">
                <a:solidFill>
                  <a:schemeClr val="tx1">
                    <a:lumMod val="75000"/>
                    <a:lumOff val="25000"/>
                  </a:schemeClr>
                </a:solidFill>
                <a:latin typeface="メイリオ" panose="020B0604030504040204" pitchFamily="50" charset="-128"/>
                <a:ea typeface="メイリオ" panose="020B0604030504040204" pitchFamily="50" charset="-128"/>
              </a:rPr>
              <a:t>20ヶ月以上前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43" name="TextBox 42">
            <a:extLst>
              <a:ext uri="{FF2B5EF4-FFF2-40B4-BE49-F238E27FC236}">
                <a16:creationId xmlns:a16="http://schemas.microsoft.com/office/drawing/2014/main" id="{D26E1D2C-741D-7448-B71A-A1356FABC9BD}"/>
              </a:ext>
            </a:extLst>
          </p:cNvPr>
          <p:cNvSpPr txBox="1"/>
          <p:nvPr/>
        </p:nvSpPr>
        <p:spPr>
          <a:xfrm>
            <a:off x="2349186" y="4322819"/>
            <a:ext cx="1059338" cy="338554"/>
          </a:xfrm>
          <a:prstGeom prst="rect">
            <a:avLst/>
          </a:prstGeom>
          <a:noFill/>
        </p:spPr>
        <p:txBody>
          <a:bodyPr wrap="square" rtlCol="0">
            <a:spAutoFit/>
          </a:bodyPr>
          <a:lstStyle/>
          <a:p>
            <a:pPr algn="r"/>
            <a:r>
              <a:rPr lang="en-US" sz="1600" b="1">
                <a:solidFill>
                  <a:srgbClr val="0060AE"/>
                </a:solidFill>
                <a:latin typeface="メイリオ" panose="020B0604030504040204" pitchFamily="50" charset="-128"/>
                <a:ea typeface="メイリオ" panose="020B0604030504040204" pitchFamily="50" charset="-128"/>
              </a:rPr>
              <a:t>MAZE</a:t>
            </a:r>
          </a:p>
        </p:txBody>
      </p:sp>
      <p:sp>
        <p:nvSpPr>
          <p:cNvPr id="45" name="TextBox 44">
            <a:extLst>
              <a:ext uri="{FF2B5EF4-FFF2-40B4-BE49-F238E27FC236}">
                <a16:creationId xmlns:a16="http://schemas.microsoft.com/office/drawing/2014/main" id="{F3C9C7A9-FBEC-C144-8A94-93E23D89BF32}"/>
              </a:ext>
            </a:extLst>
          </p:cNvPr>
          <p:cNvSpPr txBox="1"/>
          <p:nvPr/>
        </p:nvSpPr>
        <p:spPr>
          <a:xfrm>
            <a:off x="2625978" y="5200637"/>
            <a:ext cx="994889" cy="338554"/>
          </a:xfrm>
          <a:prstGeom prst="rect">
            <a:avLst/>
          </a:prstGeom>
          <a:noFill/>
        </p:spPr>
        <p:txBody>
          <a:bodyPr wrap="square" rtlCol="0">
            <a:spAutoFit/>
          </a:bodyPr>
          <a:lstStyle/>
          <a:p>
            <a:pPr algn="r"/>
            <a:r>
              <a:rPr lang="en-US" sz="1600" b="1">
                <a:solidFill>
                  <a:srgbClr val="0060AE"/>
                </a:solidFill>
                <a:latin typeface="メイリオ" panose="020B0604030504040204" pitchFamily="50" charset="-128"/>
                <a:ea typeface="メイリオ" panose="020B0604030504040204" pitchFamily="50" charset="-128"/>
              </a:rPr>
              <a:t>Sodin</a:t>
            </a:r>
          </a:p>
        </p:txBody>
      </p:sp>
      <p:sp>
        <p:nvSpPr>
          <p:cNvPr id="47" name="TextBox 46">
            <a:extLst>
              <a:ext uri="{FF2B5EF4-FFF2-40B4-BE49-F238E27FC236}">
                <a16:creationId xmlns:a16="http://schemas.microsoft.com/office/drawing/2014/main" id="{9DF12D82-3932-C648-BE71-4FE0DEFEC0BC}"/>
              </a:ext>
            </a:extLst>
          </p:cNvPr>
          <p:cNvSpPr txBox="1"/>
          <p:nvPr/>
        </p:nvSpPr>
        <p:spPr>
          <a:xfrm>
            <a:off x="8131657" y="2287596"/>
            <a:ext cx="2673189" cy="338554"/>
          </a:xfrm>
          <a:prstGeom prst="rect">
            <a:avLst/>
          </a:prstGeom>
          <a:noFill/>
        </p:spPr>
        <p:txBody>
          <a:bodyPr wrap="square" rtlCol="0">
            <a:spAutoFit/>
          </a:bodyPr>
          <a:lstStyle/>
          <a:p>
            <a:r>
              <a:rPr lang="en-US" sz="1600" b="1">
                <a:solidFill>
                  <a:srgbClr val="0060AE"/>
                </a:solidFill>
                <a:latin typeface="メイリオ" panose="020B0604030504040204" pitchFamily="50" charset="-128"/>
                <a:ea typeface="メイリオ" panose="020B0604030504040204" pitchFamily="50" charset="-128"/>
              </a:rPr>
              <a:t>RagnaLocker</a:t>
            </a:r>
          </a:p>
        </p:txBody>
      </p:sp>
      <p:sp>
        <p:nvSpPr>
          <p:cNvPr id="49" name="TextBox 48">
            <a:extLst>
              <a:ext uri="{FF2B5EF4-FFF2-40B4-BE49-F238E27FC236}">
                <a16:creationId xmlns:a16="http://schemas.microsoft.com/office/drawing/2014/main" id="{9968C70A-7F87-724F-88E6-30A363BCF9D3}"/>
              </a:ext>
            </a:extLst>
          </p:cNvPr>
          <p:cNvSpPr txBox="1"/>
          <p:nvPr/>
        </p:nvSpPr>
        <p:spPr>
          <a:xfrm>
            <a:off x="8671463" y="3430399"/>
            <a:ext cx="2474039" cy="338554"/>
          </a:xfrm>
          <a:prstGeom prst="rect">
            <a:avLst/>
          </a:prstGeom>
          <a:noFill/>
        </p:spPr>
        <p:txBody>
          <a:bodyPr wrap="square" rtlCol="0">
            <a:spAutoFit/>
          </a:bodyPr>
          <a:lstStyle/>
          <a:p>
            <a:r>
              <a:rPr lang="en-US" sz="1600" b="1">
                <a:solidFill>
                  <a:srgbClr val="0060AE"/>
                </a:solidFill>
                <a:latin typeface="メイリオ" panose="020B0604030504040204" pitchFamily="50" charset="-128"/>
                <a:ea typeface="メイリオ" panose="020B0604030504040204" pitchFamily="50" charset="-128"/>
              </a:rPr>
              <a:t>Taidoor RAT</a:t>
            </a:r>
          </a:p>
        </p:txBody>
      </p:sp>
      <p:sp>
        <p:nvSpPr>
          <p:cNvPr id="65" name="TextBox 64">
            <a:extLst>
              <a:ext uri="{FF2B5EF4-FFF2-40B4-BE49-F238E27FC236}">
                <a16:creationId xmlns:a16="http://schemas.microsoft.com/office/drawing/2014/main" id="{E5621493-4CF8-224E-B023-0DD2DCC30979}"/>
              </a:ext>
            </a:extLst>
          </p:cNvPr>
          <p:cNvSpPr txBox="1"/>
          <p:nvPr/>
        </p:nvSpPr>
        <p:spPr>
          <a:xfrm>
            <a:off x="8510869" y="4350309"/>
            <a:ext cx="2758087" cy="338554"/>
          </a:xfrm>
          <a:prstGeom prst="rect">
            <a:avLst/>
          </a:prstGeom>
          <a:noFill/>
        </p:spPr>
        <p:txBody>
          <a:bodyPr wrap="square" rtlCol="0">
            <a:spAutoFit/>
          </a:bodyPr>
          <a:lstStyle/>
          <a:p>
            <a:r>
              <a:rPr lang="en-US" sz="1600" b="1">
                <a:solidFill>
                  <a:srgbClr val="0060AE"/>
                </a:solidFill>
                <a:latin typeface="メイリオ" panose="020B0604030504040204" pitchFamily="50" charset="-128"/>
                <a:ea typeface="メイリオ" panose="020B0604030504040204" pitchFamily="50" charset="-128"/>
              </a:rPr>
              <a:t>NetWalker</a:t>
            </a:r>
          </a:p>
        </p:txBody>
      </p:sp>
      <p:sp>
        <p:nvSpPr>
          <p:cNvPr id="67" name="TextBox 66">
            <a:extLst>
              <a:ext uri="{FF2B5EF4-FFF2-40B4-BE49-F238E27FC236}">
                <a16:creationId xmlns:a16="http://schemas.microsoft.com/office/drawing/2014/main" id="{C08F2764-6789-5543-ABF9-BE4D36B2BFCD}"/>
              </a:ext>
            </a:extLst>
          </p:cNvPr>
          <p:cNvSpPr txBox="1"/>
          <p:nvPr/>
        </p:nvSpPr>
        <p:spPr>
          <a:xfrm>
            <a:off x="8255705" y="5164187"/>
            <a:ext cx="2806881" cy="338554"/>
          </a:xfrm>
          <a:prstGeom prst="rect">
            <a:avLst/>
          </a:prstGeom>
          <a:noFill/>
        </p:spPr>
        <p:txBody>
          <a:bodyPr wrap="square" rtlCol="0">
            <a:spAutoFit/>
          </a:bodyPr>
          <a:lstStyle/>
          <a:p>
            <a:r>
              <a:rPr lang="en-US" sz="1600" b="1">
                <a:solidFill>
                  <a:srgbClr val="0060AE"/>
                </a:solidFill>
                <a:latin typeface="メイリオ" panose="020B0604030504040204" pitchFamily="50" charset="-128"/>
                <a:ea typeface="メイリオ" panose="020B0604030504040204" pitchFamily="50" charset="-128"/>
              </a:rPr>
              <a:t>RansomEXX</a:t>
            </a:r>
          </a:p>
        </p:txBody>
      </p:sp>
      <p:sp>
        <p:nvSpPr>
          <p:cNvPr id="36" name="TextBox 38">
            <a:extLst>
              <a:ext uri="{FF2B5EF4-FFF2-40B4-BE49-F238E27FC236}">
                <a16:creationId xmlns:a16="http://schemas.microsoft.com/office/drawing/2014/main" id="{E1236A92-988A-4E48-A469-90D12FDC5358}"/>
              </a:ext>
            </a:extLst>
          </p:cNvPr>
          <p:cNvSpPr txBox="1"/>
          <p:nvPr/>
        </p:nvSpPr>
        <p:spPr>
          <a:xfrm>
            <a:off x="1009601" y="3382909"/>
            <a:ext cx="2275269" cy="338554"/>
          </a:xfrm>
          <a:prstGeom prst="rect">
            <a:avLst/>
          </a:prstGeom>
          <a:noFill/>
        </p:spPr>
        <p:txBody>
          <a:bodyPr wrap="square" rtlCol="0">
            <a:spAutoFit/>
          </a:bodyPr>
          <a:lstStyle/>
          <a:p>
            <a:pPr algn="r"/>
            <a:r>
              <a:rPr lang="en-US" sz="1600" b="1">
                <a:solidFill>
                  <a:srgbClr val="0060AE"/>
                </a:solidFill>
                <a:latin typeface="メイリオ" panose="020B0604030504040204" pitchFamily="50" charset="-128"/>
                <a:ea typeface="メイリオ" panose="020B0604030504040204" pitchFamily="50" charset="-128"/>
              </a:rPr>
              <a:t>SNAKE/EKANS</a:t>
            </a:r>
          </a:p>
        </p:txBody>
      </p:sp>
      <p:sp>
        <p:nvSpPr>
          <p:cNvPr id="37" name="TextBox 39">
            <a:extLst>
              <a:ext uri="{FF2B5EF4-FFF2-40B4-BE49-F238E27FC236}">
                <a16:creationId xmlns:a16="http://schemas.microsoft.com/office/drawing/2014/main" id="{3F7FE97A-49AC-EE4A-B3EA-F1D8E62D78A7}"/>
              </a:ext>
            </a:extLst>
          </p:cNvPr>
          <p:cNvSpPr txBox="1"/>
          <p:nvPr/>
        </p:nvSpPr>
        <p:spPr>
          <a:xfrm>
            <a:off x="577172" y="3718779"/>
            <a:ext cx="2675760" cy="261610"/>
          </a:xfrm>
          <a:prstGeom prst="rect">
            <a:avLst/>
          </a:prstGeom>
          <a:noFill/>
        </p:spPr>
        <p:txBody>
          <a:bodyPr wrap="square" rtlCol="0">
            <a:spAutoFit/>
          </a:bodyPr>
          <a:lstStyle/>
          <a:p>
            <a:pPr algn="r"/>
            <a:r>
              <a:rPr lang="en-US" sz="1100" b="1">
                <a:solidFill>
                  <a:schemeClr val="tx1">
                    <a:lumMod val="75000"/>
                    <a:lumOff val="25000"/>
                  </a:schemeClr>
                </a:solidFill>
                <a:latin typeface="メイリオ" panose="020B0604030504040204" pitchFamily="50" charset="-128"/>
                <a:ea typeface="メイリオ" panose="020B0604030504040204" pitchFamily="50" charset="-128"/>
              </a:rPr>
              <a:t>18ヶ月以上前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38" name="TextBox 39">
            <a:extLst>
              <a:ext uri="{FF2B5EF4-FFF2-40B4-BE49-F238E27FC236}">
                <a16:creationId xmlns:a16="http://schemas.microsoft.com/office/drawing/2014/main" id="{44D77943-AE07-784A-A66D-1D1578E7DB6B}"/>
              </a:ext>
            </a:extLst>
          </p:cNvPr>
          <p:cNvSpPr txBox="1"/>
          <p:nvPr/>
        </p:nvSpPr>
        <p:spPr>
          <a:xfrm>
            <a:off x="657885" y="4614388"/>
            <a:ext cx="2742934" cy="261610"/>
          </a:xfrm>
          <a:prstGeom prst="rect">
            <a:avLst/>
          </a:prstGeom>
          <a:noFill/>
        </p:spPr>
        <p:txBody>
          <a:bodyPr wrap="square" rtlCol="0">
            <a:spAutoFit/>
          </a:bodyPr>
          <a:lstStyle/>
          <a:p>
            <a:pPr algn="r"/>
            <a:r>
              <a:rPr lang="en-US" sz="1100" b="1">
                <a:solidFill>
                  <a:schemeClr val="tx1">
                    <a:lumMod val="75000"/>
                    <a:lumOff val="25000"/>
                  </a:schemeClr>
                </a:solidFill>
                <a:latin typeface="メイリオ" panose="020B0604030504040204" pitchFamily="50" charset="-128"/>
                <a:ea typeface="メイリオ" panose="020B0604030504040204" pitchFamily="50" charset="-128"/>
              </a:rPr>
              <a:t>20ヶ月以上前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51" name="TextBox 39">
            <a:extLst>
              <a:ext uri="{FF2B5EF4-FFF2-40B4-BE49-F238E27FC236}">
                <a16:creationId xmlns:a16="http://schemas.microsoft.com/office/drawing/2014/main" id="{749CBCD0-7D88-FB49-A150-78FE87FC27C8}"/>
              </a:ext>
            </a:extLst>
          </p:cNvPr>
          <p:cNvSpPr txBox="1"/>
          <p:nvPr/>
        </p:nvSpPr>
        <p:spPr>
          <a:xfrm>
            <a:off x="1000909" y="5528091"/>
            <a:ext cx="2675760" cy="261610"/>
          </a:xfrm>
          <a:prstGeom prst="rect">
            <a:avLst/>
          </a:prstGeom>
          <a:noFill/>
        </p:spPr>
        <p:txBody>
          <a:bodyPr wrap="square" rtlCol="0">
            <a:spAutoFit/>
          </a:bodyPr>
          <a:lstStyle/>
          <a:p>
            <a:pPr algn="r"/>
            <a:r>
              <a:rPr lang="en-US" sz="1100" b="1">
                <a:solidFill>
                  <a:schemeClr val="tx1">
                    <a:lumMod val="75000"/>
                    <a:lumOff val="25000"/>
                  </a:schemeClr>
                </a:solidFill>
                <a:latin typeface="メイリオ" panose="020B0604030504040204" pitchFamily="50" charset="-128"/>
                <a:ea typeface="メイリオ" panose="020B0604030504040204" pitchFamily="50" charset="-128"/>
              </a:rPr>
              <a:t>17ヶ月以上前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52" name="TextBox 39">
            <a:extLst>
              <a:ext uri="{FF2B5EF4-FFF2-40B4-BE49-F238E27FC236}">
                <a16:creationId xmlns:a16="http://schemas.microsoft.com/office/drawing/2014/main" id="{26DA2D44-F823-E443-82D5-874EDE20C6A5}"/>
              </a:ext>
            </a:extLst>
          </p:cNvPr>
          <p:cNvSpPr txBox="1"/>
          <p:nvPr/>
        </p:nvSpPr>
        <p:spPr>
          <a:xfrm>
            <a:off x="8131657" y="2693465"/>
            <a:ext cx="3219621" cy="261610"/>
          </a:xfrm>
          <a:prstGeom prst="rect">
            <a:avLst/>
          </a:prstGeom>
          <a:noFill/>
        </p:spPr>
        <p:txBody>
          <a:bodyPr wrap="square" rtlCol="0">
            <a:spAutoFit/>
          </a:bodyPr>
          <a:lstStyle/>
          <a:p>
            <a:r>
              <a:rPr lang="en-US" sz="1100" b="1">
                <a:solidFill>
                  <a:schemeClr val="tx1">
                    <a:lumMod val="75000"/>
                    <a:lumOff val="25000"/>
                  </a:schemeClr>
                </a:solidFill>
                <a:latin typeface="メイリオ" panose="020B0604030504040204" pitchFamily="50" charset="-128"/>
                <a:ea typeface="メイリオ" panose="020B0604030504040204" pitchFamily="50" charset="-128"/>
              </a:rPr>
              <a:t>18ヶ月以上前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53" name="TextBox 39">
            <a:extLst>
              <a:ext uri="{FF2B5EF4-FFF2-40B4-BE49-F238E27FC236}">
                <a16:creationId xmlns:a16="http://schemas.microsoft.com/office/drawing/2014/main" id="{5CBD721D-743D-4249-99B9-94A824704E2E}"/>
              </a:ext>
            </a:extLst>
          </p:cNvPr>
          <p:cNvSpPr txBox="1"/>
          <p:nvPr/>
        </p:nvSpPr>
        <p:spPr>
          <a:xfrm>
            <a:off x="8725678" y="3718779"/>
            <a:ext cx="3219621" cy="261610"/>
          </a:xfrm>
          <a:prstGeom prst="rect">
            <a:avLst/>
          </a:prstGeom>
          <a:noFill/>
        </p:spPr>
        <p:txBody>
          <a:bodyPr wrap="square" rtlCol="0">
            <a:spAutoFit/>
          </a:bodyPr>
          <a:lstStyle/>
          <a:p>
            <a:r>
              <a:rPr lang="en-US" sz="1100" b="1">
                <a:solidFill>
                  <a:schemeClr val="tx1">
                    <a:lumMod val="75000"/>
                    <a:lumOff val="25000"/>
                  </a:schemeClr>
                </a:solidFill>
                <a:latin typeface="メイリオ" panose="020B0604030504040204" pitchFamily="50" charset="-128"/>
                <a:ea typeface="メイリオ" panose="020B0604030504040204" pitchFamily="50" charset="-128"/>
              </a:rPr>
              <a:t>21ヶ月以上前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55" name="TextBox 39">
            <a:extLst>
              <a:ext uri="{FF2B5EF4-FFF2-40B4-BE49-F238E27FC236}">
                <a16:creationId xmlns:a16="http://schemas.microsoft.com/office/drawing/2014/main" id="{99C52624-4BEB-1242-8DE6-840AA22BC98B}"/>
              </a:ext>
            </a:extLst>
          </p:cNvPr>
          <p:cNvSpPr txBox="1"/>
          <p:nvPr/>
        </p:nvSpPr>
        <p:spPr>
          <a:xfrm>
            <a:off x="8526837" y="4639941"/>
            <a:ext cx="3219621" cy="261610"/>
          </a:xfrm>
          <a:prstGeom prst="rect">
            <a:avLst/>
          </a:prstGeom>
          <a:noFill/>
        </p:spPr>
        <p:txBody>
          <a:bodyPr wrap="square" rtlCol="0">
            <a:spAutoFit/>
          </a:bodyPr>
          <a:lstStyle/>
          <a:p>
            <a:r>
              <a:rPr lang="en-US" sz="1100" b="1">
                <a:solidFill>
                  <a:schemeClr val="tx1">
                    <a:lumMod val="75000"/>
                    <a:lumOff val="25000"/>
                  </a:schemeClr>
                </a:solidFill>
                <a:latin typeface="メイリオ" panose="020B0604030504040204" pitchFamily="50" charset="-128"/>
                <a:ea typeface="メイリオ" panose="020B0604030504040204" pitchFamily="50" charset="-128"/>
              </a:rPr>
              <a:t>22ヶ月以上前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56" name="TextBox 39">
            <a:extLst>
              <a:ext uri="{FF2B5EF4-FFF2-40B4-BE49-F238E27FC236}">
                <a16:creationId xmlns:a16="http://schemas.microsoft.com/office/drawing/2014/main" id="{D1AAF4C2-0BB6-6242-ABAA-341BD1333607}"/>
              </a:ext>
            </a:extLst>
          </p:cNvPr>
          <p:cNvSpPr txBox="1"/>
          <p:nvPr/>
        </p:nvSpPr>
        <p:spPr>
          <a:xfrm>
            <a:off x="8049335" y="5483334"/>
            <a:ext cx="3219621" cy="261610"/>
          </a:xfrm>
          <a:prstGeom prst="rect">
            <a:avLst/>
          </a:prstGeom>
          <a:noFill/>
        </p:spPr>
        <p:txBody>
          <a:bodyPr wrap="square" rtlCol="0">
            <a:spAutoFit/>
          </a:bodyPr>
          <a:lstStyle/>
          <a:p>
            <a:r>
              <a:rPr lang="en-US" sz="1100" b="1">
                <a:solidFill>
                  <a:schemeClr val="tx1">
                    <a:lumMod val="75000"/>
                    <a:lumOff val="25000"/>
                  </a:schemeClr>
                </a:solidFill>
                <a:latin typeface="メイリオ" panose="020B0604030504040204" pitchFamily="50" charset="-128"/>
                <a:ea typeface="メイリオ" panose="020B0604030504040204" pitchFamily="50" charset="-128"/>
              </a:rPr>
              <a:t>22ヶ月以上前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grpSp>
        <p:nvGrpSpPr>
          <p:cNvPr id="5" name="グループ化 4">
            <a:extLst>
              <a:ext uri="{FF2B5EF4-FFF2-40B4-BE49-F238E27FC236}">
                <a16:creationId xmlns:a16="http://schemas.microsoft.com/office/drawing/2014/main" id="{9A677D8E-E391-4448-A519-17F931E3999F}"/>
              </a:ext>
            </a:extLst>
          </p:cNvPr>
          <p:cNvGrpSpPr/>
          <p:nvPr/>
        </p:nvGrpSpPr>
        <p:grpSpPr>
          <a:xfrm>
            <a:off x="4508416" y="2471900"/>
            <a:ext cx="3098800" cy="3098800"/>
            <a:chOff x="4508416" y="2662640"/>
            <a:chExt cx="3098800" cy="3098800"/>
          </a:xfrm>
        </p:grpSpPr>
        <p:grpSp>
          <p:nvGrpSpPr>
            <p:cNvPr id="3" name="グループ化 2">
              <a:extLst>
                <a:ext uri="{FF2B5EF4-FFF2-40B4-BE49-F238E27FC236}">
                  <a16:creationId xmlns:a16="http://schemas.microsoft.com/office/drawing/2014/main" id="{B1892229-1AC9-485F-A04C-99C45DB5CFBC}"/>
                </a:ext>
              </a:extLst>
            </p:cNvPr>
            <p:cNvGrpSpPr/>
            <p:nvPr/>
          </p:nvGrpSpPr>
          <p:grpSpPr>
            <a:xfrm>
              <a:off x="4508416" y="2662640"/>
              <a:ext cx="3098800" cy="3098800"/>
              <a:chOff x="4430815" y="2662640"/>
              <a:chExt cx="3098800" cy="3098800"/>
            </a:xfrm>
          </p:grpSpPr>
          <p:pic>
            <p:nvPicPr>
              <p:cNvPr id="70" name="Picture 69">
                <a:extLst>
                  <a:ext uri="{FF2B5EF4-FFF2-40B4-BE49-F238E27FC236}">
                    <a16:creationId xmlns:a16="http://schemas.microsoft.com/office/drawing/2014/main" id="{94B0453A-9B5B-A04A-A91E-8C479A7228D4}"/>
                  </a:ext>
                </a:extLst>
              </p:cNvPr>
              <p:cNvPicPr>
                <a:picLocks noChangeAspect="1"/>
              </p:cNvPicPr>
              <p:nvPr/>
            </p:nvPicPr>
            <p:blipFill>
              <a:blip r:embed="rId3"/>
              <a:stretch>
                <a:fillRect/>
              </a:stretch>
            </p:blipFill>
            <p:spPr>
              <a:xfrm>
                <a:off x="4430815" y="2662640"/>
                <a:ext cx="3098800" cy="3098800"/>
              </a:xfrm>
              <a:prstGeom prst="rect">
                <a:avLst/>
              </a:prstGeom>
            </p:spPr>
          </p:pic>
          <p:sp>
            <p:nvSpPr>
              <p:cNvPr id="69" name="Rectangle 68">
                <a:extLst>
                  <a:ext uri="{FF2B5EF4-FFF2-40B4-BE49-F238E27FC236}">
                    <a16:creationId xmlns:a16="http://schemas.microsoft.com/office/drawing/2014/main" id="{3267747E-7E02-F344-83CE-5CA15611CAC9}"/>
                  </a:ext>
                </a:extLst>
              </p:cNvPr>
              <p:cNvSpPr/>
              <p:nvPr/>
            </p:nvSpPr>
            <p:spPr>
              <a:xfrm>
                <a:off x="5377967" y="4983759"/>
                <a:ext cx="1204497" cy="338554"/>
              </a:xfrm>
              <a:prstGeom prst="rect">
                <a:avLst/>
              </a:prstGeom>
            </p:spPr>
            <p:txBody>
              <a:bodyPr wrap="none">
                <a:spAutoFit/>
              </a:bodyPr>
              <a:lstStyle/>
              <a:p>
                <a:pPr algn="ctr"/>
                <a:r>
                  <a:rPr lang="en-US" sz="1600" b="1">
                    <a:solidFill>
                      <a:schemeClr val="bg1"/>
                    </a:solidFill>
                    <a:latin typeface="メイリオ" panose="020B0604030504040204" pitchFamily="50" charset="-128"/>
                    <a:ea typeface="メイリオ" panose="020B0604030504040204" pitchFamily="50" charset="-128"/>
                  </a:rPr>
                  <a:t>D-Brain™</a:t>
                </a:r>
              </a:p>
            </p:txBody>
          </p:sp>
        </p:grpSp>
        <p:sp>
          <p:nvSpPr>
            <p:cNvPr id="4" name="楕円 3">
              <a:extLst>
                <a:ext uri="{FF2B5EF4-FFF2-40B4-BE49-F238E27FC236}">
                  <a16:creationId xmlns:a16="http://schemas.microsoft.com/office/drawing/2014/main" id="{A43C4B6D-0631-400E-B4BE-1B028CCBE3CA}"/>
                </a:ext>
              </a:extLst>
            </p:cNvPr>
            <p:cNvSpPr/>
            <p:nvPr/>
          </p:nvSpPr>
          <p:spPr>
            <a:xfrm>
              <a:off x="4528803" y="2694718"/>
              <a:ext cx="3058026" cy="3034644"/>
            </a:xfrm>
            <a:prstGeom prst="ellipse">
              <a:avLst/>
            </a:prstGeom>
            <a:noFill/>
            <a:ln w="92075">
              <a:solidFill>
                <a:srgbClr val="006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a:extLst>
              <a:ext uri="{FF2B5EF4-FFF2-40B4-BE49-F238E27FC236}">
                <a16:creationId xmlns:a16="http://schemas.microsoft.com/office/drawing/2014/main" id="{25F1A4FC-B8EB-EC6D-BDAF-75D7C04C3340}"/>
              </a:ext>
            </a:extLst>
          </p:cNvPr>
          <p:cNvSpPr txBox="1"/>
          <p:nvPr/>
        </p:nvSpPr>
        <p:spPr>
          <a:xfrm>
            <a:off x="10200456" y="6366520"/>
            <a:ext cx="1584176" cy="230832"/>
          </a:xfrm>
          <a:prstGeom prst="rect">
            <a:avLst/>
          </a:prstGeom>
          <a:noFill/>
        </p:spPr>
        <p:txBody>
          <a:bodyPr wrap="square" rtlCol="0">
            <a:spAutoFit/>
          </a:bodyPr>
          <a:lstStyle/>
          <a:p>
            <a:r>
              <a:rPr kumimoji="1" lang="en-US" altLang="ja-JP" sz="900">
                <a:solidFill>
                  <a:schemeClr val="tx1">
                    <a:lumMod val="75000"/>
                    <a:lumOff val="25000"/>
                  </a:schemeClr>
                </a:solidFill>
                <a:latin typeface="メイリオ" panose="020B0604030504040204" pitchFamily="50" charset="-128"/>
                <a:ea typeface="メイリオ" panose="020B0604030504040204" pitchFamily="50" charset="-128"/>
              </a:rPr>
              <a:t>※Deep Instinct </a:t>
            </a:r>
            <a:r>
              <a:rPr kumimoji="1" lang="ja-JP" altLang="en-US" sz="900">
                <a:solidFill>
                  <a:schemeClr val="tx1">
                    <a:lumMod val="75000"/>
                    <a:lumOff val="25000"/>
                  </a:schemeClr>
                </a:solidFill>
                <a:latin typeface="メイリオ" panose="020B0604030504040204" pitchFamily="50" charset="-128"/>
                <a:ea typeface="メイリオ" panose="020B0604030504040204" pitchFamily="50" charset="-128"/>
              </a:rPr>
              <a:t>社調べ</a:t>
            </a:r>
          </a:p>
        </p:txBody>
      </p:sp>
    </p:spTree>
    <p:extLst>
      <p:ext uri="{BB962C8B-B14F-4D97-AF65-F5344CB8AC3E}">
        <p14:creationId xmlns:p14="http://schemas.microsoft.com/office/powerpoint/2010/main" val="3408238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7209BC2-8491-4FA7-9109-AB4129D20193}"/>
              </a:ext>
            </a:extLst>
          </p:cNvPr>
          <p:cNvSpPr>
            <a:spLocks noGrp="1"/>
          </p:cNvSpPr>
          <p:nvPr>
            <p:ph type="body" sz="quarter" idx="11"/>
          </p:nvPr>
        </p:nvSpPr>
        <p:spPr/>
        <p:txBody>
          <a:bodyPr/>
          <a:lstStyle/>
          <a:p>
            <a:r>
              <a:rPr lang="en-US" altLang="ja-JP" err="1"/>
              <a:t>Emotet</a:t>
            </a:r>
            <a:r>
              <a:rPr lang="en-US" altLang="ja-JP"/>
              <a:t> </a:t>
            </a:r>
            <a:r>
              <a:rPr lang="ja-JP" altLang="en-US"/>
              <a:t>など凶悪マルウェア攻撃にも有効</a:t>
            </a:r>
            <a:endParaRPr kumimoji="1" lang="ja-JP" altLang="en-US"/>
          </a:p>
        </p:txBody>
      </p:sp>
      <p:sp>
        <p:nvSpPr>
          <p:cNvPr id="3" name="テキスト プレースホルダー 2">
            <a:extLst>
              <a:ext uri="{FF2B5EF4-FFF2-40B4-BE49-F238E27FC236}">
                <a16:creationId xmlns:a16="http://schemas.microsoft.com/office/drawing/2014/main" id="{F9FEF83D-6FF3-4F3E-9964-8EAAC520868A}"/>
              </a:ext>
            </a:extLst>
          </p:cNvPr>
          <p:cNvSpPr>
            <a:spLocks noGrp="1"/>
          </p:cNvSpPr>
          <p:nvPr>
            <p:ph type="body" sz="quarter" idx="13"/>
          </p:nvPr>
        </p:nvSpPr>
        <p:spPr>
          <a:xfrm>
            <a:off x="359197" y="895877"/>
            <a:ext cx="11505576" cy="726096"/>
          </a:xfrm>
        </p:spPr>
        <p:txBody>
          <a:bodyPr/>
          <a:lstStyle/>
          <a:p>
            <a:r>
              <a:rPr kumimoji="1" lang="en-US" altLang="ja-JP" err="1"/>
              <a:t>Emotet</a:t>
            </a:r>
            <a:r>
              <a:rPr kumimoji="1" lang="en-US" altLang="ja-JP"/>
              <a:t> </a:t>
            </a:r>
            <a:r>
              <a:rPr kumimoji="1" lang="ja-JP" altLang="en-US"/>
              <a:t>などのファイルレス</a:t>
            </a:r>
            <a:r>
              <a:rPr lang="ja-JP" altLang="en-US"/>
              <a:t>マルウェアにも </a:t>
            </a:r>
            <a:r>
              <a:rPr lang="en-US" altLang="ja-JP"/>
              <a:t>Deep Instinct </a:t>
            </a:r>
            <a:r>
              <a:rPr lang="ja-JP" altLang="en-US"/>
              <a:t>は有効</a:t>
            </a:r>
            <a:endParaRPr kumimoji="1" lang="en-US" altLang="ja-JP"/>
          </a:p>
          <a:p>
            <a:r>
              <a:rPr lang="en-US" altLang="ja-JP"/>
              <a:t>4</a:t>
            </a:r>
            <a:r>
              <a:rPr lang="ja-JP" altLang="en-US"/>
              <a:t>つの </a:t>
            </a:r>
            <a:r>
              <a:rPr lang="en-US" altLang="ja-JP"/>
              <a:t>AI </a:t>
            </a:r>
            <a:r>
              <a:rPr lang="ja-JP" altLang="en-US"/>
              <a:t>が各 </a:t>
            </a:r>
            <a:r>
              <a:rPr lang="en-US" altLang="ja-JP"/>
              <a:t>STEP </a:t>
            </a:r>
            <a:r>
              <a:rPr lang="ja-JP" altLang="en-US"/>
              <a:t>で防御！</a:t>
            </a:r>
            <a:r>
              <a:rPr lang="en-US" altLang="ja-JP"/>
              <a:t>1</a:t>
            </a:r>
            <a:r>
              <a:rPr lang="ja-JP" altLang="en-US"/>
              <a:t>つ抜けられたとしても次の </a:t>
            </a:r>
            <a:r>
              <a:rPr lang="en-US" altLang="ja-JP"/>
              <a:t>AI </a:t>
            </a:r>
            <a:r>
              <a:rPr lang="ja-JP" altLang="en-US"/>
              <a:t>が止める！</a:t>
            </a:r>
            <a:endParaRPr kumimoji="1" lang="ja-JP" altLang="en-US"/>
          </a:p>
        </p:txBody>
      </p:sp>
      <p:sp>
        <p:nvSpPr>
          <p:cNvPr id="11" name="Rectangle 34">
            <a:extLst>
              <a:ext uri="{FF2B5EF4-FFF2-40B4-BE49-F238E27FC236}">
                <a16:creationId xmlns:a16="http://schemas.microsoft.com/office/drawing/2014/main" id="{68ED4093-06ED-44CE-9BB1-AAE3C68068CA}"/>
              </a:ext>
            </a:extLst>
          </p:cNvPr>
          <p:cNvSpPr/>
          <p:nvPr/>
        </p:nvSpPr>
        <p:spPr>
          <a:xfrm>
            <a:off x="324075" y="1707380"/>
            <a:ext cx="3276000" cy="184666"/>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400"/>
              </a:spcAft>
              <a:buClrTx/>
              <a:buSzTx/>
              <a:buFontTx/>
              <a:buNone/>
              <a:tabLst/>
              <a:defRPr/>
            </a:pPr>
            <a:r>
              <a:rPr lang="en-US" altLang="ja-JP" sz="1200" b="1" err="1">
                <a:solidFill>
                  <a:schemeClr val="tx1">
                    <a:lumMod val="75000"/>
                    <a:lumOff val="25000"/>
                  </a:schemeClr>
                </a:solidFill>
                <a:latin typeface="メイリオ" panose="020B0604030504040204" pitchFamily="50" charset="-128"/>
                <a:ea typeface="メイリオ" panose="020B0604030504040204" pitchFamily="50" charset="-128"/>
                <a:cs typeface="Ubuntu" charset="0"/>
              </a:rPr>
              <a:t>Emotet</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cs typeface="Ubuntu" charset="0"/>
              </a:rPr>
              <a:t> </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Ubuntu" charset="0"/>
              </a:rPr>
              <a:t>の攻撃プロセス</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cs typeface="Ubuntu" charset="0"/>
            </a:endParaRPr>
          </a:p>
        </p:txBody>
      </p:sp>
      <p:grpSp>
        <p:nvGrpSpPr>
          <p:cNvPr id="12" name="グループ化 11">
            <a:extLst>
              <a:ext uri="{FF2B5EF4-FFF2-40B4-BE49-F238E27FC236}">
                <a16:creationId xmlns:a16="http://schemas.microsoft.com/office/drawing/2014/main" id="{3A1577FE-170A-41A4-ABEC-FF11AC95ECC3}"/>
              </a:ext>
            </a:extLst>
          </p:cNvPr>
          <p:cNvGrpSpPr/>
          <p:nvPr/>
        </p:nvGrpSpPr>
        <p:grpSpPr>
          <a:xfrm>
            <a:off x="1884548" y="2050742"/>
            <a:ext cx="9632272" cy="585925"/>
            <a:chOff x="989788" y="2146667"/>
            <a:chExt cx="7453604" cy="396508"/>
          </a:xfrm>
        </p:grpSpPr>
        <p:sp>
          <p:nvSpPr>
            <p:cNvPr id="13" name="フリーフォーム: 図形 12">
              <a:extLst>
                <a:ext uri="{FF2B5EF4-FFF2-40B4-BE49-F238E27FC236}">
                  <a16:creationId xmlns:a16="http://schemas.microsoft.com/office/drawing/2014/main" id="{ADC69DB3-0EBC-465B-9850-52ACDC6C72D7}"/>
                </a:ext>
              </a:extLst>
            </p:cNvPr>
            <p:cNvSpPr/>
            <p:nvPr/>
          </p:nvSpPr>
          <p:spPr>
            <a:xfrm>
              <a:off x="989788"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0060A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STEP1</a:t>
              </a:r>
            </a:p>
          </p:txBody>
        </p:sp>
        <p:sp>
          <p:nvSpPr>
            <p:cNvPr id="14" name="フリーフォーム: 図形 13">
              <a:extLst>
                <a:ext uri="{FF2B5EF4-FFF2-40B4-BE49-F238E27FC236}">
                  <a16:creationId xmlns:a16="http://schemas.microsoft.com/office/drawing/2014/main" id="{8CE88ACD-D188-497A-B24B-0A348F78F391}"/>
                </a:ext>
              </a:extLst>
            </p:cNvPr>
            <p:cNvSpPr/>
            <p:nvPr/>
          </p:nvSpPr>
          <p:spPr>
            <a:xfrm>
              <a:off x="3431486"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4472C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a:t>
              </a:r>
              <a:r>
                <a:rPr lang="ja-JP" altLang="en-US" sz="1200" kern="1200">
                  <a:latin typeface="メイリオ" panose="020B0604030504040204" pitchFamily="50" charset="-128"/>
                  <a:ea typeface="メイリオ" panose="020B0604030504040204" pitchFamily="50" charset="-128"/>
                </a:rPr>
                <a:t>２</a:t>
              </a:r>
              <a:endParaRPr lang="en-US" altLang="ja-JP" sz="1200" kern="1200">
                <a:latin typeface="メイリオ" panose="020B0604030504040204" pitchFamily="50" charset="-128"/>
                <a:ea typeface="メイリオ" panose="020B0604030504040204" pitchFamily="50" charset="-128"/>
              </a:endParaRPr>
            </a:p>
          </p:txBody>
        </p:sp>
        <p:sp>
          <p:nvSpPr>
            <p:cNvPr id="15" name="フリーフォーム: 図形 14">
              <a:extLst>
                <a:ext uri="{FF2B5EF4-FFF2-40B4-BE49-F238E27FC236}">
                  <a16:creationId xmlns:a16="http://schemas.microsoft.com/office/drawing/2014/main" id="{2DB10FC1-C31A-4420-ADEB-76BBA6AE65C0}"/>
                </a:ext>
              </a:extLst>
            </p:cNvPr>
            <p:cNvSpPr/>
            <p:nvPr/>
          </p:nvSpPr>
          <p:spPr>
            <a:xfrm>
              <a:off x="5873184"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82A1D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STEP3</a:t>
              </a:r>
              <a:endParaRPr lang="ja-JP" altLang="en-US" sz="1200" kern="1200">
                <a:latin typeface="メイリオ" panose="020B0604030504040204" pitchFamily="50" charset="-128"/>
                <a:ea typeface="メイリオ" panose="020B0604030504040204" pitchFamily="50" charset="-128"/>
              </a:endParaRPr>
            </a:p>
          </p:txBody>
        </p:sp>
      </p:grpSp>
      <p:sp>
        <p:nvSpPr>
          <p:cNvPr id="17" name="正方形/長方形 16">
            <a:extLst>
              <a:ext uri="{FF2B5EF4-FFF2-40B4-BE49-F238E27FC236}">
                <a16:creationId xmlns:a16="http://schemas.microsoft.com/office/drawing/2014/main" id="{D935CB7F-1280-4C3F-92C2-DEC508547190}"/>
              </a:ext>
            </a:extLst>
          </p:cNvPr>
          <p:cNvSpPr/>
          <p:nvPr/>
        </p:nvSpPr>
        <p:spPr>
          <a:xfrm>
            <a:off x="5286633" y="3112324"/>
            <a:ext cx="256044" cy="582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2D786F9-27A6-4609-B43E-572EB6A5B816}"/>
              </a:ext>
            </a:extLst>
          </p:cNvPr>
          <p:cNvSpPr/>
          <p:nvPr/>
        </p:nvSpPr>
        <p:spPr>
          <a:xfrm>
            <a:off x="7523138" y="3112324"/>
            <a:ext cx="256044" cy="582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TextBox 13">
            <a:extLst>
              <a:ext uri="{FF2B5EF4-FFF2-40B4-BE49-F238E27FC236}">
                <a16:creationId xmlns:a16="http://schemas.microsoft.com/office/drawing/2014/main" id="{60F13983-6783-46E1-8787-BF75ACA993D5}"/>
              </a:ext>
            </a:extLst>
          </p:cNvPr>
          <p:cNvSpPr txBox="1"/>
          <p:nvPr/>
        </p:nvSpPr>
        <p:spPr>
          <a:xfrm>
            <a:off x="1934706" y="4621081"/>
            <a:ext cx="3105242"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取引先を装ったメールに</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Word</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Excel</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Zip </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等が添付されて届く</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8" name="TextBox 13">
            <a:extLst>
              <a:ext uri="{FF2B5EF4-FFF2-40B4-BE49-F238E27FC236}">
                <a16:creationId xmlns:a16="http://schemas.microsoft.com/office/drawing/2014/main" id="{70576637-3659-4C9C-B0A6-845A88C7B470}"/>
              </a:ext>
            </a:extLst>
          </p:cNvPr>
          <p:cNvSpPr txBox="1"/>
          <p:nvPr/>
        </p:nvSpPr>
        <p:spPr>
          <a:xfrm>
            <a:off x="5557479" y="4621628"/>
            <a:ext cx="2325887"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マルウェア本体をダウンロードするスクリプトが実行</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9" name="TextBox 13">
            <a:extLst>
              <a:ext uri="{FF2B5EF4-FFF2-40B4-BE49-F238E27FC236}">
                <a16:creationId xmlns:a16="http://schemas.microsoft.com/office/drawing/2014/main" id="{3DC0AE06-CD62-42E5-8BE4-77B188B03518}"/>
              </a:ext>
            </a:extLst>
          </p:cNvPr>
          <p:cNvSpPr txBox="1"/>
          <p:nvPr/>
        </p:nvSpPr>
        <p:spPr>
          <a:xfrm>
            <a:off x="9003049" y="4614401"/>
            <a:ext cx="2022076"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マルウェア本体が</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ダウンロードされ実行</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3" name="左大かっこ 32">
            <a:extLst>
              <a:ext uri="{FF2B5EF4-FFF2-40B4-BE49-F238E27FC236}">
                <a16:creationId xmlns:a16="http://schemas.microsoft.com/office/drawing/2014/main" id="{B660D972-D51D-4759-9689-916DF2632AEA}"/>
              </a:ext>
            </a:extLst>
          </p:cNvPr>
          <p:cNvSpPr/>
          <p:nvPr/>
        </p:nvSpPr>
        <p:spPr>
          <a:xfrm rot="16200000">
            <a:off x="6564425" y="553506"/>
            <a:ext cx="183739" cy="957012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FBC9999F-CF24-4636-99D4-043EB78A5DE9}"/>
              </a:ext>
            </a:extLst>
          </p:cNvPr>
          <p:cNvSpPr/>
          <p:nvPr/>
        </p:nvSpPr>
        <p:spPr>
          <a:xfrm>
            <a:off x="3245000" y="5331694"/>
            <a:ext cx="197492" cy="19749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EC1A97D3-C4B1-4C64-968C-897D991438D1}"/>
              </a:ext>
            </a:extLst>
          </p:cNvPr>
          <p:cNvSpPr/>
          <p:nvPr/>
        </p:nvSpPr>
        <p:spPr>
          <a:xfrm>
            <a:off x="6672896" y="5331694"/>
            <a:ext cx="197492" cy="19749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3CA75EF8-6E5C-46C3-B615-7B264044114A}"/>
              </a:ext>
            </a:extLst>
          </p:cNvPr>
          <p:cNvSpPr/>
          <p:nvPr/>
        </p:nvSpPr>
        <p:spPr>
          <a:xfrm>
            <a:off x="9965433" y="5331694"/>
            <a:ext cx="197492" cy="19749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 name="Picture 2">
            <a:extLst>
              <a:ext uri="{FF2B5EF4-FFF2-40B4-BE49-F238E27FC236}">
                <a16:creationId xmlns:a16="http://schemas.microsoft.com/office/drawing/2014/main" id="{CC23284E-100B-410D-8588-1262736FE87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2234699" y="2875883"/>
            <a:ext cx="2381687" cy="1589584"/>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31">
            <a:extLst>
              <a:ext uri="{FF2B5EF4-FFF2-40B4-BE49-F238E27FC236}">
                <a16:creationId xmlns:a16="http://schemas.microsoft.com/office/drawing/2014/main" id="{C33CD5A8-AC00-4C8F-AD8F-FD7BB6FA99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4895" y="2858574"/>
            <a:ext cx="2538855" cy="1694481"/>
          </a:xfrm>
          <a:prstGeom prst="rect">
            <a:avLst/>
          </a:prstGeom>
        </p:spPr>
      </p:pic>
      <p:pic>
        <p:nvPicPr>
          <p:cNvPr id="105" name="図 104" descr="グラフィカル ユーザー インターフェイス&#10;&#10;自動的に生成された説明">
            <a:extLst>
              <a:ext uri="{FF2B5EF4-FFF2-40B4-BE49-F238E27FC236}">
                <a16:creationId xmlns:a16="http://schemas.microsoft.com/office/drawing/2014/main" id="{DBE8EE60-D20F-49F3-9999-F854F14043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2202" y="3134105"/>
            <a:ext cx="1626229" cy="1102205"/>
          </a:xfrm>
          <a:prstGeom prst="rect">
            <a:avLst/>
          </a:prstGeom>
        </p:spPr>
      </p:pic>
      <p:pic>
        <p:nvPicPr>
          <p:cNvPr id="106" name="Picture 31">
            <a:extLst>
              <a:ext uri="{FF2B5EF4-FFF2-40B4-BE49-F238E27FC236}">
                <a16:creationId xmlns:a16="http://schemas.microsoft.com/office/drawing/2014/main" id="{F065825C-DDF0-472D-B4BA-46677A8FEA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72439" y="2885210"/>
            <a:ext cx="2538855" cy="1694481"/>
          </a:xfrm>
          <a:prstGeom prst="rect">
            <a:avLst/>
          </a:prstGeom>
        </p:spPr>
      </p:pic>
      <p:pic>
        <p:nvPicPr>
          <p:cNvPr id="107" name="Picture 20">
            <a:extLst>
              <a:ext uri="{FF2B5EF4-FFF2-40B4-BE49-F238E27FC236}">
                <a16:creationId xmlns:a16="http://schemas.microsoft.com/office/drawing/2014/main" id="{3EBEE8FA-99A2-477E-920E-B09330E086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323" y="3287113"/>
            <a:ext cx="763729" cy="689656"/>
          </a:xfrm>
          <a:prstGeom prst="rect">
            <a:avLst/>
          </a:prstGeom>
        </p:spPr>
      </p:pic>
      <p:sp>
        <p:nvSpPr>
          <p:cNvPr id="6" name="正方形/長方形 5">
            <a:extLst>
              <a:ext uri="{FF2B5EF4-FFF2-40B4-BE49-F238E27FC236}">
                <a16:creationId xmlns:a16="http://schemas.microsoft.com/office/drawing/2014/main" id="{91AD0E51-7E53-422E-A2E4-696F0610004D}"/>
              </a:ext>
            </a:extLst>
          </p:cNvPr>
          <p:cNvSpPr/>
          <p:nvPr/>
        </p:nvSpPr>
        <p:spPr>
          <a:xfrm>
            <a:off x="2006356" y="5663949"/>
            <a:ext cx="9596759" cy="6835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図 107" descr="ロゴ&#10;&#10;自動的に生成された説明">
            <a:extLst>
              <a:ext uri="{FF2B5EF4-FFF2-40B4-BE49-F238E27FC236}">
                <a16:creationId xmlns:a16="http://schemas.microsoft.com/office/drawing/2014/main" id="{D3C30783-C5BC-4770-B74E-A9A7C20CDF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4520" y="5592926"/>
            <a:ext cx="1422697" cy="675849"/>
          </a:xfrm>
          <a:prstGeom prst="rect">
            <a:avLst/>
          </a:prstGeom>
        </p:spPr>
      </p:pic>
      <p:sp>
        <p:nvSpPr>
          <p:cNvPr id="7" name="テキスト ボックス 6">
            <a:extLst>
              <a:ext uri="{FF2B5EF4-FFF2-40B4-BE49-F238E27FC236}">
                <a16:creationId xmlns:a16="http://schemas.microsoft.com/office/drawing/2014/main" id="{2B00714F-2F3E-4FEF-8B5D-3F268A78D00B}"/>
              </a:ext>
            </a:extLst>
          </p:cNvPr>
          <p:cNvSpPr txBox="1"/>
          <p:nvPr/>
        </p:nvSpPr>
        <p:spPr>
          <a:xfrm>
            <a:off x="1606858" y="5777006"/>
            <a:ext cx="3950563" cy="461665"/>
          </a:xfrm>
          <a:prstGeom prst="rect">
            <a:avLst/>
          </a:prstGeom>
          <a:noFill/>
        </p:spPr>
        <p:txBody>
          <a:bodyPr wrap="square" rtlCol="0">
            <a:spAutoFit/>
          </a:bodyPr>
          <a:lstStyle/>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悪性マクロが仕組まれた</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en-US" altLang="ja-JP" sz="1200" b="1">
                <a:solidFill>
                  <a:srgbClr val="C00000"/>
                </a:solidFill>
                <a:latin typeface="メイリオ" panose="020B0604030504040204" pitchFamily="50" charset="-128"/>
                <a:ea typeface="メイリオ" panose="020B0604030504040204" pitchFamily="50" charset="-128"/>
              </a:rPr>
              <a:t>Word </a:t>
            </a:r>
            <a:r>
              <a:rPr kumimoji="1" lang="ja-JP" altLang="en-US" sz="1200" b="1">
                <a:solidFill>
                  <a:srgbClr val="C00000"/>
                </a:solidFill>
                <a:latin typeface="メイリオ" panose="020B0604030504040204" pitchFamily="50" charset="-128"/>
                <a:ea typeface="メイリオ" panose="020B0604030504040204" pitchFamily="50" charset="-128"/>
              </a:rPr>
              <a:t>や</a:t>
            </a:r>
            <a:r>
              <a:rPr kumimoji="1" lang="en-US" altLang="ja-JP" sz="1200" b="1">
                <a:solidFill>
                  <a:srgbClr val="C00000"/>
                </a:solidFill>
                <a:latin typeface="メイリオ" panose="020B0604030504040204" pitchFamily="50" charset="-128"/>
                <a:ea typeface="メイリオ" panose="020B0604030504040204" pitchFamily="50" charset="-128"/>
              </a:rPr>
              <a:t>Excel </a:t>
            </a:r>
            <a:r>
              <a:rPr kumimoji="1" lang="ja-JP" altLang="en-US" sz="1200" b="1">
                <a:solidFill>
                  <a:srgbClr val="C00000"/>
                </a:solidFill>
                <a:latin typeface="メイリオ" panose="020B0604030504040204" pitchFamily="50" charset="-128"/>
                <a:ea typeface="メイリオ" panose="020B0604030504040204" pitchFamily="50" charset="-128"/>
              </a:rPr>
              <a:t>を検知</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Office </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モデル）</a:t>
            </a:r>
          </a:p>
        </p:txBody>
      </p:sp>
      <p:sp>
        <p:nvSpPr>
          <p:cNvPr id="109" name="テキスト ボックス 108">
            <a:extLst>
              <a:ext uri="{FF2B5EF4-FFF2-40B4-BE49-F238E27FC236}">
                <a16:creationId xmlns:a16="http://schemas.microsoft.com/office/drawing/2014/main" id="{D3303ACC-1F77-4506-B31E-FA561B6314E4}"/>
              </a:ext>
            </a:extLst>
          </p:cNvPr>
          <p:cNvSpPr txBox="1"/>
          <p:nvPr/>
        </p:nvSpPr>
        <p:spPr>
          <a:xfrm>
            <a:off x="4690087" y="5781324"/>
            <a:ext cx="3950563" cy="461665"/>
          </a:xfrm>
          <a:prstGeom prst="rect">
            <a:avLst/>
          </a:prstGeom>
          <a:noFill/>
        </p:spPr>
        <p:txBody>
          <a:bodyPr wrap="square" rtlCol="0">
            <a:spAutoFit/>
          </a:bodyPr>
          <a:lstStyle/>
          <a:p>
            <a:pPr algn="ctr"/>
            <a:r>
              <a:rPr kumimoji="1" lang="ja-JP" altLang="en-US" sz="1200" b="1">
                <a:solidFill>
                  <a:srgbClr val="C00000"/>
                </a:solidFill>
                <a:latin typeface="メイリオ" panose="020B0604030504040204" pitchFamily="50" charset="-128"/>
                <a:ea typeface="メイリオ" panose="020B0604030504040204" pitchFamily="50" charset="-128"/>
              </a:rPr>
              <a:t>悪性 </a:t>
            </a:r>
            <a:r>
              <a:rPr kumimoji="1" lang="en-US" altLang="ja-JP" sz="1200" b="1">
                <a:solidFill>
                  <a:srgbClr val="C00000"/>
                </a:solidFill>
                <a:latin typeface="メイリオ" panose="020B0604030504040204" pitchFamily="50" charset="-128"/>
                <a:ea typeface="メイリオ" panose="020B0604030504040204" pitchFamily="50" charset="-128"/>
              </a:rPr>
              <a:t>VBA </a:t>
            </a:r>
            <a:r>
              <a:rPr kumimoji="1" lang="ja-JP" altLang="en-US" sz="1200" b="1">
                <a:solidFill>
                  <a:srgbClr val="C00000"/>
                </a:solidFill>
                <a:latin typeface="メイリオ" panose="020B0604030504040204" pitchFamily="50" charset="-128"/>
                <a:ea typeface="メイリオ" panose="020B0604030504040204" pitchFamily="50" charset="-128"/>
              </a:rPr>
              <a:t>マクロや </a:t>
            </a:r>
            <a:r>
              <a:rPr kumimoji="1" lang="en-US" altLang="ja-JP" sz="1200" b="1" err="1">
                <a:solidFill>
                  <a:srgbClr val="C00000"/>
                </a:solidFill>
                <a:latin typeface="メイリオ" panose="020B0604030504040204" pitchFamily="50" charset="-128"/>
                <a:ea typeface="メイリオ" panose="020B0604030504040204" pitchFamily="50" charset="-128"/>
              </a:rPr>
              <a:t>Powershell</a:t>
            </a:r>
            <a:r>
              <a:rPr kumimoji="1" lang="en-US" altLang="ja-JP" sz="1200" b="1">
                <a:solidFill>
                  <a:srgbClr val="C00000"/>
                </a:solidFill>
                <a:latin typeface="メイリオ" panose="020B0604030504040204" pitchFamily="50" charset="-128"/>
                <a:ea typeface="メイリオ" panose="020B0604030504040204" pitchFamily="50" charset="-128"/>
              </a:rPr>
              <a:t> </a:t>
            </a:r>
            <a:r>
              <a:rPr kumimoji="1" lang="ja-JP" altLang="en-US" sz="1200" b="1">
                <a:solidFill>
                  <a:srgbClr val="C00000"/>
                </a:solidFill>
                <a:latin typeface="メイリオ" panose="020B0604030504040204" pitchFamily="50" charset="-128"/>
                <a:ea typeface="メイリオ" panose="020B0604030504040204" pitchFamily="50" charset="-128"/>
              </a:rPr>
              <a:t>を検知</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VBA </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モデル・</a:t>
            </a:r>
            <a:r>
              <a:rPr kumimoji="1" lang="en-US" altLang="ja-JP" sz="1200" b="1" err="1">
                <a:solidFill>
                  <a:schemeClr val="tx1">
                    <a:lumMod val="75000"/>
                    <a:lumOff val="25000"/>
                  </a:schemeClr>
                </a:solidFill>
                <a:latin typeface="メイリオ" panose="020B0604030504040204" pitchFamily="50" charset="-128"/>
                <a:ea typeface="メイリオ" panose="020B0604030504040204" pitchFamily="50" charset="-128"/>
              </a:rPr>
              <a:t>Powershell</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モデル）</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10" name="テキスト ボックス 109">
            <a:extLst>
              <a:ext uri="{FF2B5EF4-FFF2-40B4-BE49-F238E27FC236}">
                <a16:creationId xmlns:a16="http://schemas.microsoft.com/office/drawing/2014/main" id="{2114D802-C354-44FC-897E-0FA009611247}"/>
              </a:ext>
            </a:extLst>
          </p:cNvPr>
          <p:cNvSpPr txBox="1"/>
          <p:nvPr/>
        </p:nvSpPr>
        <p:spPr>
          <a:xfrm>
            <a:off x="8061705" y="5792776"/>
            <a:ext cx="3950563" cy="461665"/>
          </a:xfrm>
          <a:prstGeom prst="rect">
            <a:avLst/>
          </a:prstGeom>
          <a:noFill/>
        </p:spPr>
        <p:txBody>
          <a:bodyPr wrap="square" rtlCol="0">
            <a:spAutoFit/>
          </a:bodyPr>
          <a:lstStyle/>
          <a:p>
            <a:pPr algn="ctr"/>
            <a:r>
              <a:rPr kumimoji="1" lang="ja-JP" altLang="en-US" sz="1200" b="1">
                <a:solidFill>
                  <a:srgbClr val="C00000"/>
                </a:solidFill>
                <a:latin typeface="メイリオ" panose="020B0604030504040204" pitchFamily="50" charset="-128"/>
                <a:ea typeface="メイリオ" panose="020B0604030504040204" pitchFamily="50" charset="-128"/>
              </a:rPr>
              <a:t>ダウンロードされたマルウェアを隔離</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PE </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モデル）</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30" name="図 29">
            <a:extLst>
              <a:ext uri="{FF2B5EF4-FFF2-40B4-BE49-F238E27FC236}">
                <a16:creationId xmlns:a16="http://schemas.microsoft.com/office/drawing/2014/main" id="{39F231E9-83AD-4EC5-A7EB-4E19F670C115}"/>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6699" y="1919837"/>
            <a:ext cx="923602" cy="965373"/>
          </a:xfrm>
          <a:prstGeom prst="rect">
            <a:avLst/>
          </a:prstGeom>
        </p:spPr>
      </p:pic>
    </p:spTree>
    <p:extLst>
      <p:ext uri="{BB962C8B-B14F-4D97-AF65-F5344CB8AC3E}">
        <p14:creationId xmlns:p14="http://schemas.microsoft.com/office/powerpoint/2010/main" val="1216500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7D97FBF7-160F-44E9-A49E-D292A5B058B6}"/>
              </a:ext>
            </a:extLst>
          </p:cNvPr>
          <p:cNvSpPr>
            <a:spLocks noGrp="1"/>
          </p:cNvSpPr>
          <p:nvPr>
            <p:ph type="body" sz="quarter" idx="15"/>
          </p:nvPr>
        </p:nvSpPr>
        <p:spPr>
          <a:xfrm>
            <a:off x="413589" y="1319275"/>
            <a:ext cx="11074573" cy="312393"/>
          </a:xfrm>
        </p:spPr>
        <p:txBody>
          <a:bodyPr/>
          <a:lstStyle/>
          <a:p>
            <a:r>
              <a:rPr kumimoji="1" lang="ja-JP" altLang="en-US"/>
              <a:t>プログラムファイルに依存しないため、様々な形式のファイルからの脅威も検知・対応が可能です</a:t>
            </a:r>
          </a:p>
        </p:txBody>
      </p:sp>
      <p:sp>
        <p:nvSpPr>
          <p:cNvPr id="2" name="テキスト プレースホルダー 1">
            <a:extLst>
              <a:ext uri="{FF2B5EF4-FFF2-40B4-BE49-F238E27FC236}">
                <a16:creationId xmlns:a16="http://schemas.microsoft.com/office/drawing/2014/main" id="{66EC247E-3C5E-4519-84E4-3386C3C47004}"/>
              </a:ext>
            </a:extLst>
          </p:cNvPr>
          <p:cNvSpPr>
            <a:spLocks noGrp="1"/>
          </p:cNvSpPr>
          <p:nvPr>
            <p:ph type="body" sz="quarter" idx="11"/>
          </p:nvPr>
        </p:nvSpPr>
        <p:spPr/>
        <p:txBody>
          <a:bodyPr/>
          <a:lstStyle/>
          <a:p>
            <a:r>
              <a:rPr lang="en-US" altLang="ja-JP"/>
              <a:t>Deep Instinct </a:t>
            </a:r>
            <a:r>
              <a:rPr lang="ja-JP" altLang="en-US"/>
              <a:t>で検知できるファイルの種類</a:t>
            </a:r>
          </a:p>
        </p:txBody>
      </p:sp>
      <p:sp>
        <p:nvSpPr>
          <p:cNvPr id="3" name="テキスト プレースホルダー 2">
            <a:extLst>
              <a:ext uri="{FF2B5EF4-FFF2-40B4-BE49-F238E27FC236}">
                <a16:creationId xmlns:a16="http://schemas.microsoft.com/office/drawing/2014/main" id="{CD05AB36-CDD2-421A-AAF4-4175CBB1FE76}"/>
              </a:ext>
            </a:extLst>
          </p:cNvPr>
          <p:cNvSpPr>
            <a:spLocks noGrp="1"/>
          </p:cNvSpPr>
          <p:nvPr>
            <p:ph type="body" sz="quarter" idx="13"/>
          </p:nvPr>
        </p:nvSpPr>
        <p:spPr>
          <a:xfrm>
            <a:off x="359197" y="878371"/>
            <a:ext cx="11505576" cy="348557"/>
          </a:xfrm>
        </p:spPr>
        <p:txBody>
          <a:bodyPr/>
          <a:lstStyle/>
          <a:p>
            <a:r>
              <a:rPr kumimoji="1" lang="en-US" altLang="ja-JP"/>
              <a:t>Deep</a:t>
            </a:r>
            <a:r>
              <a:rPr kumimoji="1" lang="ja-JP" altLang="en-US"/>
              <a:t> </a:t>
            </a:r>
            <a:r>
              <a:rPr kumimoji="1" lang="en-US" altLang="ja-JP"/>
              <a:t>Instinct</a:t>
            </a:r>
            <a:r>
              <a:rPr lang="ja-JP" altLang="en-US"/>
              <a:t> </a:t>
            </a:r>
            <a:r>
              <a:rPr kumimoji="1" lang="ja-JP" altLang="en-US"/>
              <a:t>の </a:t>
            </a:r>
            <a:r>
              <a:rPr kumimoji="1" lang="en-US" altLang="ja-JP"/>
              <a:t>AI </a:t>
            </a:r>
            <a:r>
              <a:rPr lang="ja-JP" altLang="en-US"/>
              <a:t>は</a:t>
            </a:r>
            <a:r>
              <a:rPr kumimoji="1" lang="ja-JP" altLang="en-US"/>
              <a:t>様々なタイプのファイルを検知可能</a:t>
            </a:r>
            <a:endParaRPr lang="en-US" altLang="ja-JP"/>
          </a:p>
        </p:txBody>
      </p:sp>
      <p:graphicFrame>
        <p:nvGraphicFramePr>
          <p:cNvPr id="6" name="表 6">
            <a:extLst>
              <a:ext uri="{FF2B5EF4-FFF2-40B4-BE49-F238E27FC236}">
                <a16:creationId xmlns:a16="http://schemas.microsoft.com/office/drawing/2014/main" id="{EB3C6A56-F392-4828-932A-2D4E6DDF304A}"/>
              </a:ext>
            </a:extLst>
          </p:cNvPr>
          <p:cNvGraphicFramePr>
            <a:graphicFrameLocks noGrp="1"/>
          </p:cNvGraphicFramePr>
          <p:nvPr/>
        </p:nvGraphicFramePr>
        <p:xfrm>
          <a:off x="1327603" y="1985123"/>
          <a:ext cx="9788072" cy="4315818"/>
        </p:xfrm>
        <a:graphic>
          <a:graphicData uri="http://schemas.openxmlformats.org/drawingml/2006/table">
            <a:tbl>
              <a:tblPr firstCol="1" bandRow="1">
                <a:tableStyleId>{5C22544A-7EE6-4342-B048-85BDC9FD1C3A}</a:tableStyleId>
              </a:tblPr>
              <a:tblGrid>
                <a:gridCol w="2710997">
                  <a:extLst>
                    <a:ext uri="{9D8B030D-6E8A-4147-A177-3AD203B41FA5}">
                      <a16:colId xmlns:a16="http://schemas.microsoft.com/office/drawing/2014/main" val="2566372303"/>
                    </a:ext>
                  </a:extLst>
                </a:gridCol>
                <a:gridCol w="7077075">
                  <a:extLst>
                    <a:ext uri="{9D8B030D-6E8A-4147-A177-3AD203B41FA5}">
                      <a16:colId xmlns:a16="http://schemas.microsoft.com/office/drawing/2014/main" val="519990260"/>
                    </a:ext>
                  </a:extLst>
                </a:gridCol>
              </a:tblGrid>
              <a:tr h="331986">
                <a:tc>
                  <a:txBody>
                    <a:bodyPr/>
                    <a:lstStyle/>
                    <a:p>
                      <a:r>
                        <a:rPr kumimoji="1" lang="en-US" altLang="ja-JP" sz="1100" b="0">
                          <a:latin typeface="メイリオ" panose="020B0604030504040204" pitchFamily="50" charset="-128"/>
                          <a:ea typeface="メイリオ" panose="020B0604030504040204" pitchFamily="50" charset="-128"/>
                        </a:rPr>
                        <a:t>Windows</a:t>
                      </a:r>
                      <a:r>
                        <a:rPr kumimoji="1" lang="ja-JP" altLang="en-US" sz="1100" b="0">
                          <a:latin typeface="メイリオ" panose="020B0604030504040204" pitchFamily="50" charset="-128"/>
                          <a:ea typeface="メイリオ" panose="020B0604030504040204" pitchFamily="50" charset="-128"/>
                        </a:rPr>
                        <a:t>実行ファイル</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.exe</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.dll</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.sys</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.scr</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.ocx</a:t>
                      </a:r>
                      <a:endPar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a:txBody>
                  <a:tcPr>
                    <a:solidFill>
                      <a:srgbClr val="E7EDFF"/>
                    </a:solidFill>
                  </a:tcPr>
                </a:tc>
                <a:extLst>
                  <a:ext uri="{0D108BD9-81ED-4DB2-BD59-A6C34878D82A}">
                    <a16:rowId xmlns:a16="http://schemas.microsoft.com/office/drawing/2014/main" val="699171194"/>
                  </a:ext>
                </a:extLst>
              </a:tr>
              <a:tr h="331986">
                <a:tc>
                  <a:txBody>
                    <a:bodyPr/>
                    <a:lstStyle/>
                    <a:p>
                      <a:r>
                        <a:rPr kumimoji="1" lang="ja-JP" altLang="en-US" sz="1100" b="0">
                          <a:latin typeface="メイリオ" panose="020B0604030504040204" pitchFamily="50" charset="-128"/>
                          <a:ea typeface="メイリオ" panose="020B0604030504040204" pitchFamily="50" charset="-128"/>
                        </a:rPr>
                        <a:t>オフィス関連ドキュメント</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OLE</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.doc</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.xls</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.ppt</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.jdt</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.hwp</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など）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OOXML(.docx</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.docm</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.xlsm</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.pptx</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.pptm</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など</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a:txBody>
                  <a:tcPr>
                    <a:solidFill>
                      <a:srgbClr val="F9F9F9"/>
                    </a:solidFill>
                  </a:tcPr>
                </a:tc>
                <a:extLst>
                  <a:ext uri="{0D108BD9-81ED-4DB2-BD59-A6C34878D82A}">
                    <a16:rowId xmlns:a16="http://schemas.microsoft.com/office/drawing/2014/main" val="2203219030"/>
                  </a:ext>
                </a:extLst>
              </a:tr>
              <a:tr h="331986">
                <a:tc>
                  <a:txBody>
                    <a:bodyPr/>
                    <a:lstStyle/>
                    <a:p>
                      <a:r>
                        <a:rPr kumimoji="1" lang="ja-JP" altLang="en-US" sz="1100" b="0">
                          <a:latin typeface="メイリオ" panose="020B0604030504040204" pitchFamily="50" charset="-128"/>
                          <a:ea typeface="メイリオ" panose="020B0604030504040204" pitchFamily="50" charset="-128"/>
                        </a:rPr>
                        <a:t>埋め込みマクロ</a:t>
                      </a:r>
                    </a:p>
                  </a:txBody>
                  <a:tcPr anchor="ctr">
                    <a:solidFill>
                      <a:srgbClr val="002060"/>
                    </a:solidFill>
                  </a:tcPr>
                </a:tc>
                <a:tc>
                  <a:txBody>
                    <a:bodyPr/>
                    <a:lstStyle/>
                    <a:p>
                      <a:pPr marL="0" algn="l" defTabSz="914400" rtl="0" eaLnBrk="1" latinLnBrk="0" hangingPunct="1"/>
                      <a:r>
                        <a:rPr kumimoji="1" lang="en-US" altLang="ja-JP" sz="1050" kern="1200">
                          <a:solidFill>
                            <a:schemeClr val="tx1">
                              <a:lumMod val="75000"/>
                              <a:lumOff val="25000"/>
                            </a:schemeClr>
                          </a:solidFill>
                          <a:latin typeface="メイリオ" panose="020B0604030504040204" pitchFamily="50" charset="-128"/>
                          <a:ea typeface="メイリオ" panose="020B0604030504040204" pitchFamily="50" charset="-128"/>
                          <a:cs typeface="+mn-cs"/>
                        </a:rPr>
                        <a:t>OLE</a:t>
                      </a:r>
                      <a:r>
                        <a:rPr kumimoji="1" lang="ja-JP" altLang="en-US" sz="1050" kern="1200">
                          <a:solidFill>
                            <a:schemeClr val="tx1">
                              <a:lumMod val="75000"/>
                              <a:lumOff val="25000"/>
                            </a:schemeClr>
                          </a:solidFill>
                          <a:latin typeface="メイリオ" panose="020B0604030504040204" pitchFamily="50" charset="-128"/>
                          <a:ea typeface="メイリオ" panose="020B0604030504040204" pitchFamily="50" charset="-128"/>
                          <a:cs typeface="+mn-cs"/>
                        </a:rPr>
                        <a:t>および</a:t>
                      </a:r>
                      <a:r>
                        <a:rPr kumimoji="1" lang="en-US" altLang="ja-JP" sz="1050" kern="1200">
                          <a:solidFill>
                            <a:schemeClr val="tx1">
                              <a:lumMod val="75000"/>
                              <a:lumOff val="25000"/>
                            </a:schemeClr>
                          </a:solidFill>
                          <a:latin typeface="メイリオ" panose="020B0604030504040204" pitchFamily="50" charset="-128"/>
                          <a:ea typeface="メイリオ" panose="020B0604030504040204" pitchFamily="50" charset="-128"/>
                          <a:cs typeface="+mn-cs"/>
                        </a:rPr>
                        <a:t>OOXML</a:t>
                      </a:r>
                      <a:r>
                        <a:rPr kumimoji="1" lang="ja-JP" altLang="en-US" sz="1050" kern="1200">
                          <a:solidFill>
                            <a:schemeClr val="tx1">
                              <a:lumMod val="75000"/>
                              <a:lumOff val="25000"/>
                            </a:schemeClr>
                          </a:solidFill>
                          <a:latin typeface="メイリオ" panose="020B0604030504040204" pitchFamily="50" charset="-128"/>
                          <a:ea typeface="メイリオ" panose="020B0604030504040204" pitchFamily="50" charset="-128"/>
                          <a:cs typeface="+mn-cs"/>
                        </a:rPr>
                        <a:t>ファイル内</a:t>
                      </a:r>
                    </a:p>
                  </a:txBody>
                  <a:tcPr>
                    <a:solidFill>
                      <a:srgbClr val="E7EDFF"/>
                    </a:solidFill>
                  </a:tcPr>
                </a:tc>
                <a:extLst>
                  <a:ext uri="{0D108BD9-81ED-4DB2-BD59-A6C34878D82A}">
                    <a16:rowId xmlns:a16="http://schemas.microsoft.com/office/drawing/2014/main" val="3348388996"/>
                  </a:ext>
                </a:extLst>
              </a:tr>
              <a:tr h="331986">
                <a:tc>
                  <a:txBody>
                    <a:bodyPr/>
                    <a:lstStyle/>
                    <a:p>
                      <a:r>
                        <a:rPr kumimoji="1" lang="en-US" altLang="ja-JP" sz="1100" b="0">
                          <a:latin typeface="メイリオ" panose="020B0604030504040204" pitchFamily="50" charset="-128"/>
                          <a:ea typeface="メイリオ" panose="020B0604030504040204" pitchFamily="50" charset="-128"/>
                        </a:rPr>
                        <a:t>PDF</a:t>
                      </a:r>
                      <a:r>
                        <a:rPr kumimoji="1" lang="ja-JP" altLang="en-US" sz="1100" b="0">
                          <a:latin typeface="メイリオ" panose="020B0604030504040204" pitchFamily="50" charset="-128"/>
                          <a:ea typeface="メイリオ" panose="020B0604030504040204" pitchFamily="50" charset="-128"/>
                        </a:rPr>
                        <a:t>ファイル</a:t>
                      </a:r>
                    </a:p>
                  </a:txBody>
                  <a:tcPr anchor="ctr">
                    <a:solidFill>
                      <a:srgbClr val="002060"/>
                    </a:solidFill>
                  </a:tcPr>
                </a:tc>
                <a:tc>
                  <a:txBody>
                    <a:bodyPr/>
                    <a:lstStyle/>
                    <a:p>
                      <a:pPr marL="0" algn="l" defTabSz="914400" rtl="0" eaLnBrk="1" latinLnBrk="0" hangingPunct="1"/>
                      <a:r>
                        <a:rPr kumimoji="1" lang="en-US" altLang="ja-JP" sz="1050" kern="1200">
                          <a:solidFill>
                            <a:schemeClr val="tx1">
                              <a:lumMod val="75000"/>
                              <a:lumOff val="25000"/>
                            </a:schemeClr>
                          </a:solidFill>
                          <a:latin typeface="メイリオ" panose="020B0604030504040204" pitchFamily="50" charset="-128"/>
                          <a:ea typeface="メイリオ" panose="020B0604030504040204" pitchFamily="50" charset="-128"/>
                          <a:cs typeface="+mn-cs"/>
                        </a:rPr>
                        <a:t>.pdf</a:t>
                      </a:r>
                      <a:endParaRPr kumimoji="1" lang="ja-JP" altLang="en-US" sz="1050" kern="1200">
                        <a:solidFill>
                          <a:schemeClr val="tx1">
                            <a:lumMod val="75000"/>
                            <a:lumOff val="25000"/>
                          </a:schemeClr>
                        </a:solidFill>
                        <a:latin typeface="メイリオ" panose="020B0604030504040204" pitchFamily="50" charset="-128"/>
                        <a:ea typeface="メイリオ" panose="020B0604030504040204" pitchFamily="50" charset="-128"/>
                        <a:cs typeface="+mn-cs"/>
                      </a:endParaRPr>
                    </a:p>
                  </a:txBody>
                  <a:tcPr>
                    <a:solidFill>
                      <a:srgbClr val="F9F9F9"/>
                    </a:solidFill>
                  </a:tcPr>
                </a:tc>
                <a:extLst>
                  <a:ext uri="{0D108BD9-81ED-4DB2-BD59-A6C34878D82A}">
                    <a16:rowId xmlns:a16="http://schemas.microsoft.com/office/drawing/2014/main" val="2160819524"/>
                  </a:ext>
                </a:extLst>
              </a:tr>
              <a:tr h="331986">
                <a:tc>
                  <a:txBody>
                    <a:bodyPr/>
                    <a:lstStyle/>
                    <a:p>
                      <a:r>
                        <a:rPr kumimoji="1" lang="en-US" altLang="ja-JP" sz="1100" b="0">
                          <a:latin typeface="メイリオ" panose="020B0604030504040204" pitchFamily="50" charset="-128"/>
                          <a:ea typeface="メイリオ" panose="020B0604030504040204" pitchFamily="50" charset="-128"/>
                        </a:rPr>
                        <a:t>RTF</a:t>
                      </a:r>
                      <a:r>
                        <a:rPr kumimoji="1" lang="ja-JP" altLang="en-US" sz="1100" b="0">
                          <a:latin typeface="メイリオ" panose="020B0604030504040204" pitchFamily="50" charset="-128"/>
                          <a:ea typeface="メイリオ" panose="020B0604030504040204" pitchFamily="50" charset="-128"/>
                        </a:rPr>
                        <a:t>（リッチテキスト形式）ファイル</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.rtf</a:t>
                      </a:r>
                      <a:endPar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a:txBody>
                  <a:tcPr>
                    <a:solidFill>
                      <a:srgbClr val="E7EDFF"/>
                    </a:solidFill>
                  </a:tcPr>
                </a:tc>
                <a:extLst>
                  <a:ext uri="{0D108BD9-81ED-4DB2-BD59-A6C34878D82A}">
                    <a16:rowId xmlns:a16="http://schemas.microsoft.com/office/drawing/2014/main" val="3294112831"/>
                  </a:ext>
                </a:extLst>
              </a:tr>
              <a:tr h="331986">
                <a:tc>
                  <a:txBody>
                    <a:bodyPr/>
                    <a:lstStyle/>
                    <a:p>
                      <a:r>
                        <a:rPr kumimoji="1" lang="en-US" altLang="ja-JP" sz="1100" b="0">
                          <a:latin typeface="メイリオ" panose="020B0604030504040204" pitchFamily="50" charset="-128"/>
                          <a:ea typeface="メイリオ" panose="020B0604030504040204" pitchFamily="50" charset="-128"/>
                        </a:rPr>
                        <a:t>Adobe Flash</a:t>
                      </a:r>
                      <a:r>
                        <a:rPr kumimoji="1" lang="ja-JP" altLang="en-US" sz="1100" b="0">
                          <a:latin typeface="メイリオ" panose="020B0604030504040204" pitchFamily="50" charset="-128"/>
                          <a:ea typeface="メイリオ" panose="020B0604030504040204" pitchFamily="50" charset="-128"/>
                        </a:rPr>
                        <a:t>ファイル</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.swf</a:t>
                      </a:r>
                      <a:endPar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a:txBody>
                  <a:tcPr>
                    <a:solidFill>
                      <a:srgbClr val="F9F9F9"/>
                    </a:solidFill>
                  </a:tcPr>
                </a:tc>
                <a:extLst>
                  <a:ext uri="{0D108BD9-81ED-4DB2-BD59-A6C34878D82A}">
                    <a16:rowId xmlns:a16="http://schemas.microsoft.com/office/drawing/2014/main" val="826334397"/>
                  </a:ext>
                </a:extLst>
              </a:tr>
              <a:tr h="331986">
                <a:tc>
                  <a:txBody>
                    <a:bodyPr/>
                    <a:lstStyle/>
                    <a:p>
                      <a:r>
                        <a:rPr kumimoji="1" lang="en-US" altLang="ja-JP" sz="1100" b="0">
                          <a:latin typeface="メイリオ" panose="020B0604030504040204" pitchFamily="50" charset="-128"/>
                          <a:ea typeface="メイリオ" panose="020B0604030504040204" pitchFamily="50" charset="-128"/>
                        </a:rPr>
                        <a:t>JAR</a:t>
                      </a:r>
                      <a:r>
                        <a:rPr kumimoji="1" lang="ja-JP" altLang="en-US" sz="1100" b="0">
                          <a:latin typeface="メイリオ" panose="020B0604030504040204" pitchFamily="50" charset="-128"/>
                          <a:ea typeface="メイリオ" panose="020B0604030504040204" pitchFamily="50" charset="-128"/>
                        </a:rPr>
                        <a:t>ファイル</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.jar</a:t>
                      </a:r>
                      <a:endPar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a:txBody>
                  <a:tcPr>
                    <a:solidFill>
                      <a:srgbClr val="E7EDFF"/>
                    </a:solidFill>
                  </a:tcPr>
                </a:tc>
                <a:extLst>
                  <a:ext uri="{0D108BD9-81ED-4DB2-BD59-A6C34878D82A}">
                    <a16:rowId xmlns:a16="http://schemas.microsoft.com/office/drawing/2014/main" val="2969686016"/>
                  </a:ext>
                </a:extLst>
              </a:tr>
              <a:tr h="331986">
                <a:tc>
                  <a:txBody>
                    <a:bodyPr/>
                    <a:lstStyle/>
                    <a:p>
                      <a:r>
                        <a:rPr kumimoji="1" lang="ja-JP" altLang="en-US" sz="1100" b="0">
                          <a:latin typeface="メイリオ" panose="020B0604030504040204" pitchFamily="50" charset="-128"/>
                          <a:ea typeface="メイリオ" panose="020B0604030504040204" pitchFamily="50" charset="-128"/>
                        </a:rPr>
                        <a:t>画像ファイル</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.tiff</a:t>
                      </a:r>
                      <a:endPar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a:txBody>
                  <a:tcPr>
                    <a:solidFill>
                      <a:srgbClr val="F9F9F9"/>
                    </a:solidFill>
                  </a:tcPr>
                </a:tc>
                <a:extLst>
                  <a:ext uri="{0D108BD9-81ED-4DB2-BD59-A6C34878D82A}">
                    <a16:rowId xmlns:a16="http://schemas.microsoft.com/office/drawing/2014/main" val="782059573"/>
                  </a:ext>
                </a:extLst>
              </a:tr>
              <a:tr h="331986">
                <a:tc>
                  <a:txBody>
                    <a:bodyPr/>
                    <a:lstStyle/>
                    <a:p>
                      <a:r>
                        <a:rPr kumimoji="1" lang="ja-JP" altLang="en-US" sz="1100" b="0">
                          <a:latin typeface="メイリオ" panose="020B0604030504040204" pitchFamily="50" charset="-128"/>
                          <a:ea typeface="メイリオ" panose="020B0604030504040204" pitchFamily="50" charset="-128"/>
                        </a:rPr>
                        <a:t>フォントファイル</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.ttf.otf</a:t>
                      </a:r>
                      <a:endPar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a:txBody>
                  <a:tcPr>
                    <a:solidFill>
                      <a:srgbClr val="E7EDFF"/>
                    </a:solidFill>
                  </a:tcPr>
                </a:tc>
                <a:extLst>
                  <a:ext uri="{0D108BD9-81ED-4DB2-BD59-A6C34878D82A}">
                    <a16:rowId xmlns:a16="http://schemas.microsoft.com/office/drawing/2014/main" val="1875668176"/>
                  </a:ext>
                </a:extLst>
              </a:tr>
              <a:tr h="331986">
                <a:tc>
                  <a:txBody>
                    <a:bodyPr/>
                    <a:lstStyle/>
                    <a:p>
                      <a:r>
                        <a:rPr kumimoji="1" lang="ja-JP" altLang="en-US" sz="1100" b="0">
                          <a:latin typeface="メイリオ" panose="020B0604030504040204" pitchFamily="50" charset="-128"/>
                          <a:ea typeface="メイリオ" panose="020B0604030504040204" pitchFamily="50" charset="-128"/>
                        </a:rPr>
                        <a:t>アーカイブ（圧縮）ファイル</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.zip</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.xar</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.7z</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.tar</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.tar.z</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.tar</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.gz</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.tar</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.bz2</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など</a:t>
                      </a:r>
                    </a:p>
                  </a:txBody>
                  <a:tcPr>
                    <a:solidFill>
                      <a:srgbClr val="F9F9F9"/>
                    </a:solidFill>
                  </a:tcPr>
                </a:tc>
                <a:extLst>
                  <a:ext uri="{0D108BD9-81ED-4DB2-BD59-A6C34878D82A}">
                    <a16:rowId xmlns:a16="http://schemas.microsoft.com/office/drawing/2014/main" val="1244158107"/>
                  </a:ext>
                </a:extLst>
              </a:tr>
              <a:tr h="331986">
                <a:tc>
                  <a:txBody>
                    <a:bodyPr/>
                    <a:lstStyle/>
                    <a:p>
                      <a:r>
                        <a:rPr kumimoji="1" lang="en-US" altLang="ja-JP" sz="1100" b="0">
                          <a:latin typeface="メイリオ" panose="020B0604030504040204" pitchFamily="50" charset="-128"/>
                          <a:ea typeface="メイリオ" panose="020B0604030504040204" pitchFamily="50" charset="-128"/>
                        </a:rPr>
                        <a:t>macOS</a:t>
                      </a:r>
                      <a:r>
                        <a:rPr kumimoji="1" lang="ja-JP" altLang="en-US" sz="1100" b="0">
                          <a:latin typeface="メイリオ" panose="020B0604030504040204" pitchFamily="50" charset="-128"/>
                          <a:ea typeface="メイリオ" panose="020B0604030504040204" pitchFamily="50" charset="-128"/>
                        </a:rPr>
                        <a:t>実行ファイル</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Mach-O</a:t>
                      </a:r>
                      <a:endPar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a:txBody>
                  <a:tcPr>
                    <a:solidFill>
                      <a:srgbClr val="E7EDFF"/>
                    </a:solidFill>
                  </a:tcPr>
                </a:tc>
                <a:extLst>
                  <a:ext uri="{0D108BD9-81ED-4DB2-BD59-A6C34878D82A}">
                    <a16:rowId xmlns:a16="http://schemas.microsoft.com/office/drawing/2014/main" val="3164377532"/>
                  </a:ext>
                </a:extLst>
              </a:tr>
              <a:tr h="331986">
                <a:tc>
                  <a:txBody>
                    <a:bodyPr/>
                    <a:lstStyle/>
                    <a:p>
                      <a:r>
                        <a:rPr kumimoji="1" lang="ja-JP" altLang="en-US" sz="1100" b="0">
                          <a:latin typeface="メイリオ" panose="020B0604030504040204" pitchFamily="50" charset="-128"/>
                          <a:ea typeface="メイリオ" panose="020B0604030504040204" pitchFamily="50" charset="-128"/>
                        </a:rPr>
                        <a:t>ディスクイメージファイル</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.dmg</a:t>
                      </a:r>
                      <a:endPar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a:txBody>
                  <a:tcPr>
                    <a:solidFill>
                      <a:srgbClr val="F9F9F9"/>
                    </a:solidFill>
                  </a:tcPr>
                </a:tc>
                <a:extLst>
                  <a:ext uri="{0D108BD9-81ED-4DB2-BD59-A6C34878D82A}">
                    <a16:rowId xmlns:a16="http://schemas.microsoft.com/office/drawing/2014/main" val="698629639"/>
                  </a:ext>
                </a:extLst>
              </a:tr>
              <a:tr h="331986">
                <a:tc>
                  <a:txBody>
                    <a:bodyPr/>
                    <a:lstStyle/>
                    <a:p>
                      <a:r>
                        <a:rPr kumimoji="1" lang="en-US" altLang="ja-JP" sz="1100" b="0">
                          <a:latin typeface="メイリオ" panose="020B0604030504040204" pitchFamily="50" charset="-128"/>
                          <a:ea typeface="メイリオ" panose="020B0604030504040204" pitchFamily="50" charset="-128"/>
                        </a:rPr>
                        <a:t>Android</a:t>
                      </a:r>
                      <a:r>
                        <a:rPr kumimoji="1" lang="ja-JP" altLang="en-US" sz="1100" b="0">
                          <a:latin typeface="メイリオ" panose="020B0604030504040204" pitchFamily="50" charset="-128"/>
                          <a:ea typeface="メイリオ" panose="020B0604030504040204" pitchFamily="50" charset="-128"/>
                        </a:rPr>
                        <a:t>アプリケーションファイル</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.apk</a:t>
                      </a:r>
                      <a:endPar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a:txBody>
                  <a:tcPr>
                    <a:solidFill>
                      <a:srgbClr val="E7EDFF"/>
                    </a:solidFill>
                  </a:tcPr>
                </a:tc>
                <a:extLst>
                  <a:ext uri="{0D108BD9-81ED-4DB2-BD59-A6C34878D82A}">
                    <a16:rowId xmlns:a16="http://schemas.microsoft.com/office/drawing/2014/main" val="2760179429"/>
                  </a:ext>
                </a:extLst>
              </a:tr>
            </a:tbl>
          </a:graphicData>
        </a:graphic>
      </p:graphicFrame>
    </p:spTree>
    <p:extLst>
      <p:ext uri="{BB962C8B-B14F-4D97-AF65-F5344CB8AC3E}">
        <p14:creationId xmlns:p14="http://schemas.microsoft.com/office/powerpoint/2010/main" val="64896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AD862E3-1589-4E95-9145-74BA85DFD1C1}"/>
              </a:ext>
            </a:extLst>
          </p:cNvPr>
          <p:cNvSpPr/>
          <p:nvPr/>
        </p:nvSpPr>
        <p:spPr>
          <a:xfrm>
            <a:off x="628163" y="3407079"/>
            <a:ext cx="3276000" cy="538609"/>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ja-JP" altLang="en-US" sz="14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静的分析</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Ubuntu" charset="0"/>
              </a:rPr>
              <a:t>（</a:t>
            </a:r>
            <a:r>
              <a:rPr kumimoji="0" lang="en-US" altLang="ja-JP" sz="14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D-Brain</a:t>
            </a:r>
            <a:r>
              <a:rPr kumimoji="0" lang="ja-JP" altLang="en-US" sz="14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a:t>
            </a:r>
            <a:br>
              <a:rPr kumimoji="0" lang="en-US" altLang="ja-JP" sz="14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br>
            <a:r>
              <a:rPr kumimoji="0" lang="en-US" sz="105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PE  |  PDF  |  Office  |  Macro  |  RTF  |  SWF  |</a:t>
            </a:r>
            <a:br>
              <a:rPr kumimoji="0" lang="en-US" sz="105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br>
            <a:r>
              <a:rPr kumimoji="0" lang="en-US" sz="105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JAR  |  TIFF  |  Fonts  |  Mach-O  |  JTD  |  HWP</a:t>
            </a:r>
          </a:p>
        </p:txBody>
      </p:sp>
      <p:sp>
        <p:nvSpPr>
          <p:cNvPr id="2" name="テキスト プレースホルダー 1">
            <a:extLst>
              <a:ext uri="{FF2B5EF4-FFF2-40B4-BE49-F238E27FC236}">
                <a16:creationId xmlns:a16="http://schemas.microsoft.com/office/drawing/2014/main" id="{A60DF477-0554-4B38-99C3-02C360DFF093}"/>
              </a:ext>
            </a:extLst>
          </p:cNvPr>
          <p:cNvSpPr>
            <a:spLocks noGrp="1"/>
          </p:cNvSpPr>
          <p:nvPr>
            <p:ph type="body" sz="quarter" idx="11"/>
          </p:nvPr>
        </p:nvSpPr>
        <p:spPr/>
        <p:txBody>
          <a:bodyPr/>
          <a:lstStyle/>
          <a:p>
            <a:r>
              <a:rPr lang="en-US" altLang="ja-JP"/>
              <a:t>Deep Instinct </a:t>
            </a:r>
            <a:r>
              <a:rPr lang="ja-JP" altLang="en-US"/>
              <a:t>の機能</a:t>
            </a:r>
            <a:endParaRPr lang="en-US" altLang="ja-JP"/>
          </a:p>
        </p:txBody>
      </p:sp>
      <p:sp>
        <p:nvSpPr>
          <p:cNvPr id="3" name="テキスト プレースホルダー 2">
            <a:extLst>
              <a:ext uri="{FF2B5EF4-FFF2-40B4-BE49-F238E27FC236}">
                <a16:creationId xmlns:a16="http://schemas.microsoft.com/office/drawing/2014/main" id="{C344EF52-00FA-486B-9A49-8C259AE161B0}"/>
              </a:ext>
            </a:extLst>
          </p:cNvPr>
          <p:cNvSpPr>
            <a:spLocks noGrp="1"/>
          </p:cNvSpPr>
          <p:nvPr>
            <p:ph type="body" sz="quarter" idx="13"/>
          </p:nvPr>
        </p:nvSpPr>
        <p:spPr>
          <a:xfrm>
            <a:off x="0" y="858485"/>
            <a:ext cx="12192000" cy="348146"/>
          </a:xfrm>
        </p:spPr>
        <p:txBody>
          <a:bodyPr/>
          <a:lstStyle/>
          <a:p>
            <a:r>
              <a:rPr lang="en-US" altLang="ja-JP"/>
              <a:t>Deep Instinct </a:t>
            </a:r>
            <a:r>
              <a:rPr lang="ja-JP" altLang="en-US"/>
              <a:t>だけでエンドポイント上での多層防御が可能</a:t>
            </a:r>
            <a:endParaRPr kumimoji="1" lang="ja-JP" altLang="en-US"/>
          </a:p>
        </p:txBody>
      </p:sp>
      <p:sp>
        <p:nvSpPr>
          <p:cNvPr id="37" name="Rectangle 36">
            <a:extLst>
              <a:ext uri="{FF2B5EF4-FFF2-40B4-BE49-F238E27FC236}">
                <a16:creationId xmlns:a16="http://schemas.microsoft.com/office/drawing/2014/main" id="{31428004-446F-472A-9AC0-97638F4D2E84}"/>
              </a:ext>
            </a:extLst>
          </p:cNvPr>
          <p:cNvSpPr/>
          <p:nvPr/>
        </p:nvSpPr>
        <p:spPr>
          <a:xfrm>
            <a:off x="4359397" y="3512483"/>
            <a:ext cx="3541615" cy="53860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Ubuntu" charset="0"/>
              </a:rPr>
              <a:t>動的分析・振る舞い検知</a:t>
            </a:r>
            <a:br>
              <a:rPr lang="en-US" altLang="ja-JP" sz="1400">
                <a:solidFill>
                  <a:schemeClr val="tx1">
                    <a:lumMod val="75000"/>
                    <a:lumOff val="25000"/>
                  </a:schemeClr>
                </a:solidFill>
                <a:latin typeface="メイリオ" panose="020B0604030504040204" pitchFamily="50" charset="-128"/>
                <a:ea typeface="メイリオ" panose="020B0604030504040204" pitchFamily="50" charset="-128"/>
                <a:cs typeface="Ubuntu" charset="0"/>
              </a:rPr>
            </a:br>
            <a:r>
              <a:rPr kumimoji="0" lang="ja-JP" altLang="en-US" sz="105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ランサムウェア</a:t>
            </a:r>
            <a:r>
              <a:rPr kumimoji="0" lang="en-US" sz="105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  </a:t>
            </a:r>
            <a:r>
              <a:rPr kumimoji="0" lang="ja-JP" altLang="en-US" sz="105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コードインジェクション</a:t>
            </a:r>
            <a:r>
              <a:rPr kumimoji="0" lang="en-US" sz="105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 </a:t>
            </a:r>
            <a:br>
              <a:rPr kumimoji="0" lang="en-US" sz="105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b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シェルコード対策</a:t>
            </a:r>
            <a:r>
              <a:rPr lang="en-US" altLang="ja-JP" sz="1050">
                <a:solidFill>
                  <a:schemeClr val="tx1">
                    <a:lumMod val="75000"/>
                    <a:lumOff val="25000"/>
                  </a:schemeClr>
                </a:solidFill>
                <a:latin typeface="メイリオ" panose="020B0604030504040204" pitchFamily="50" charset="-128"/>
                <a:ea typeface="メイリオ" panose="020B0604030504040204" pitchFamily="50" charset="-128"/>
              </a:rPr>
              <a:t> | </a:t>
            </a: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不正なスクリプト実行</a:t>
            </a:r>
            <a:endParaRPr kumimoji="0" lang="en-US" sz="105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grpSp>
        <p:nvGrpSpPr>
          <p:cNvPr id="27" name="グループ化 26">
            <a:extLst>
              <a:ext uri="{FF2B5EF4-FFF2-40B4-BE49-F238E27FC236}">
                <a16:creationId xmlns:a16="http://schemas.microsoft.com/office/drawing/2014/main" id="{5C0AABCD-E68C-44AA-8662-814620951E54}"/>
              </a:ext>
            </a:extLst>
          </p:cNvPr>
          <p:cNvGrpSpPr/>
          <p:nvPr/>
        </p:nvGrpSpPr>
        <p:grpSpPr>
          <a:xfrm>
            <a:off x="2005615" y="2236102"/>
            <a:ext cx="1028380" cy="866256"/>
            <a:chOff x="1266784" y="3284038"/>
            <a:chExt cx="1356978" cy="1143051"/>
          </a:xfrm>
        </p:grpSpPr>
        <p:pic>
          <p:nvPicPr>
            <p:cNvPr id="29" name="図 28">
              <a:extLst>
                <a:ext uri="{FF2B5EF4-FFF2-40B4-BE49-F238E27FC236}">
                  <a16:creationId xmlns:a16="http://schemas.microsoft.com/office/drawing/2014/main" id="{EF702F21-2EA2-45C9-8881-5D143D9498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6784" y="3284038"/>
              <a:ext cx="1143051" cy="1143051"/>
            </a:xfrm>
            <a:prstGeom prst="rect">
              <a:avLst/>
            </a:prstGeom>
          </p:spPr>
        </p:pic>
        <p:grpSp>
          <p:nvGrpSpPr>
            <p:cNvPr id="32" name="グループ化 31">
              <a:extLst>
                <a:ext uri="{FF2B5EF4-FFF2-40B4-BE49-F238E27FC236}">
                  <a16:creationId xmlns:a16="http://schemas.microsoft.com/office/drawing/2014/main" id="{F3F623CE-C50D-4064-89EA-5BA691D41C48}"/>
                </a:ext>
              </a:extLst>
            </p:cNvPr>
            <p:cNvGrpSpPr/>
            <p:nvPr/>
          </p:nvGrpSpPr>
          <p:grpSpPr>
            <a:xfrm>
              <a:off x="2037738" y="3313817"/>
              <a:ext cx="586024" cy="586021"/>
              <a:chOff x="2037738" y="3313817"/>
              <a:chExt cx="586024" cy="586021"/>
            </a:xfrm>
          </p:grpSpPr>
          <p:sp>
            <p:nvSpPr>
              <p:cNvPr id="33" name="楕円 32">
                <a:extLst>
                  <a:ext uri="{FF2B5EF4-FFF2-40B4-BE49-F238E27FC236}">
                    <a16:creationId xmlns:a16="http://schemas.microsoft.com/office/drawing/2014/main" id="{50672889-DE28-4F4D-9426-2C7204A486B9}"/>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00F0D816-C546-4215-8BEA-C8904DF8E0D8}"/>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0" name="グループ化 39">
            <a:extLst>
              <a:ext uri="{FF2B5EF4-FFF2-40B4-BE49-F238E27FC236}">
                <a16:creationId xmlns:a16="http://schemas.microsoft.com/office/drawing/2014/main" id="{DE72CD3E-5FEC-4D10-BA32-65B2BD142989}"/>
              </a:ext>
            </a:extLst>
          </p:cNvPr>
          <p:cNvGrpSpPr/>
          <p:nvPr/>
        </p:nvGrpSpPr>
        <p:grpSpPr>
          <a:xfrm>
            <a:off x="5791558" y="2246512"/>
            <a:ext cx="866256" cy="947168"/>
            <a:chOff x="1534841" y="3313817"/>
            <a:chExt cx="1143051" cy="1249817"/>
          </a:xfrm>
        </p:grpSpPr>
        <p:pic>
          <p:nvPicPr>
            <p:cNvPr id="41" name="図 40">
              <a:extLst>
                <a:ext uri="{FF2B5EF4-FFF2-40B4-BE49-F238E27FC236}">
                  <a16:creationId xmlns:a16="http://schemas.microsoft.com/office/drawing/2014/main" id="{8F054A70-1B0E-4236-AC0E-3DA756973CA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34841" y="3420583"/>
              <a:ext cx="1143051" cy="1143051"/>
            </a:xfrm>
            <a:prstGeom prst="rect">
              <a:avLst/>
            </a:prstGeom>
          </p:spPr>
        </p:pic>
        <p:grpSp>
          <p:nvGrpSpPr>
            <p:cNvPr id="42" name="グループ化 41">
              <a:extLst>
                <a:ext uri="{FF2B5EF4-FFF2-40B4-BE49-F238E27FC236}">
                  <a16:creationId xmlns:a16="http://schemas.microsoft.com/office/drawing/2014/main" id="{A07B00D8-6EB0-42B6-AF55-C9B65FE78821}"/>
                </a:ext>
              </a:extLst>
            </p:cNvPr>
            <p:cNvGrpSpPr/>
            <p:nvPr/>
          </p:nvGrpSpPr>
          <p:grpSpPr>
            <a:xfrm>
              <a:off x="2037738" y="3313817"/>
              <a:ext cx="586024" cy="586021"/>
              <a:chOff x="2037738" y="3313817"/>
              <a:chExt cx="586024" cy="586021"/>
            </a:xfrm>
          </p:grpSpPr>
          <p:sp>
            <p:nvSpPr>
              <p:cNvPr id="43" name="楕円 42">
                <a:extLst>
                  <a:ext uri="{FF2B5EF4-FFF2-40B4-BE49-F238E27FC236}">
                    <a16:creationId xmlns:a16="http://schemas.microsoft.com/office/drawing/2014/main" id="{631E2772-8B24-4A53-AC6B-4C01CAE86BD4}"/>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8425F601-494F-4DEC-B936-A0FFA2A20B23}"/>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5" name="グループ化 44">
            <a:extLst>
              <a:ext uri="{FF2B5EF4-FFF2-40B4-BE49-F238E27FC236}">
                <a16:creationId xmlns:a16="http://schemas.microsoft.com/office/drawing/2014/main" id="{1A10BA73-EB50-4088-8FCB-CAA2435EF4C7}"/>
              </a:ext>
            </a:extLst>
          </p:cNvPr>
          <p:cNvGrpSpPr/>
          <p:nvPr/>
        </p:nvGrpSpPr>
        <p:grpSpPr>
          <a:xfrm>
            <a:off x="9206260" y="2215723"/>
            <a:ext cx="1022903" cy="947168"/>
            <a:chOff x="1274010" y="3313817"/>
            <a:chExt cx="1349752" cy="1249817"/>
          </a:xfrm>
        </p:grpSpPr>
        <p:pic>
          <p:nvPicPr>
            <p:cNvPr id="46" name="図 45">
              <a:extLst>
                <a:ext uri="{FF2B5EF4-FFF2-40B4-BE49-F238E27FC236}">
                  <a16:creationId xmlns:a16="http://schemas.microsoft.com/office/drawing/2014/main" id="{D0A6A750-001B-478C-8446-1291E21C417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274010" y="3420583"/>
              <a:ext cx="1143051" cy="1143051"/>
            </a:xfrm>
            <a:prstGeom prst="rect">
              <a:avLst/>
            </a:prstGeom>
          </p:spPr>
        </p:pic>
        <p:grpSp>
          <p:nvGrpSpPr>
            <p:cNvPr id="47" name="グループ化 46">
              <a:extLst>
                <a:ext uri="{FF2B5EF4-FFF2-40B4-BE49-F238E27FC236}">
                  <a16:creationId xmlns:a16="http://schemas.microsoft.com/office/drawing/2014/main" id="{4BCDAC5A-D031-4599-BD67-E4394AC96464}"/>
                </a:ext>
              </a:extLst>
            </p:cNvPr>
            <p:cNvGrpSpPr/>
            <p:nvPr/>
          </p:nvGrpSpPr>
          <p:grpSpPr>
            <a:xfrm>
              <a:off x="2037738" y="3313817"/>
              <a:ext cx="586024" cy="586021"/>
              <a:chOff x="2037738" y="3313817"/>
              <a:chExt cx="586024" cy="586021"/>
            </a:xfrm>
          </p:grpSpPr>
          <p:sp>
            <p:nvSpPr>
              <p:cNvPr id="48" name="楕円 47">
                <a:extLst>
                  <a:ext uri="{FF2B5EF4-FFF2-40B4-BE49-F238E27FC236}">
                    <a16:creationId xmlns:a16="http://schemas.microsoft.com/office/drawing/2014/main" id="{1F1CDB7B-CA35-409D-AD8D-4C1224768513}"/>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124AA495-84AB-4ACC-BC86-D678B3275E0D}"/>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3" name="TextBox 13">
            <a:extLst>
              <a:ext uri="{FF2B5EF4-FFF2-40B4-BE49-F238E27FC236}">
                <a16:creationId xmlns:a16="http://schemas.microsoft.com/office/drawing/2014/main" id="{AAD55905-537A-480C-97DE-63F130C93A11}"/>
              </a:ext>
            </a:extLst>
          </p:cNvPr>
          <p:cNvSpPr txBox="1"/>
          <p:nvPr/>
        </p:nvSpPr>
        <p:spPr>
          <a:xfrm>
            <a:off x="5525507" y="1836567"/>
            <a:ext cx="1425477" cy="346249"/>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zh-TW" altLang="en-US" sz="1200" b="1">
                <a:solidFill>
                  <a:srgbClr val="4472C4"/>
                </a:solidFill>
                <a:latin typeface="メイリオ" panose="020B0604030504040204" pitchFamily="50" charset="-128"/>
                <a:ea typeface="メイリオ" panose="020B0604030504040204" pitchFamily="50" charset="-128"/>
              </a:rPr>
              <a:t>検知 </a:t>
            </a:r>
            <a:r>
              <a:rPr lang="en-US" altLang="zh-TW" sz="1200" b="1">
                <a:solidFill>
                  <a:srgbClr val="4472C4"/>
                </a:solidFill>
                <a:latin typeface="メイリオ" panose="020B0604030504040204" pitchFamily="50" charset="-128"/>
                <a:ea typeface="メイリオ" panose="020B0604030504040204" pitchFamily="50" charset="-128"/>
              </a:rPr>
              <a:t>&amp; </a:t>
            </a:r>
            <a:r>
              <a:rPr lang="zh-TW" altLang="en-US" sz="1200" b="1">
                <a:solidFill>
                  <a:srgbClr val="4472C4"/>
                </a:solidFill>
                <a:latin typeface="メイリオ" panose="020B0604030504040204" pitchFamily="50" charset="-128"/>
                <a:ea typeface="メイリオ" panose="020B0604030504040204" pitchFamily="50" charset="-128"/>
              </a:rPr>
              <a:t>自動対処</a:t>
            </a:r>
          </a:p>
        </p:txBody>
      </p:sp>
      <p:sp>
        <p:nvSpPr>
          <p:cNvPr id="55" name="TextBox 13">
            <a:extLst>
              <a:ext uri="{FF2B5EF4-FFF2-40B4-BE49-F238E27FC236}">
                <a16:creationId xmlns:a16="http://schemas.microsoft.com/office/drawing/2014/main" id="{B7AB103F-A302-46FA-9431-EBC1DDA70DFC}"/>
              </a:ext>
            </a:extLst>
          </p:cNvPr>
          <p:cNvSpPr txBox="1"/>
          <p:nvPr/>
        </p:nvSpPr>
        <p:spPr>
          <a:xfrm>
            <a:off x="9004973" y="1836567"/>
            <a:ext cx="1425477" cy="346249"/>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zh-TW" altLang="en-US" sz="1200" b="1">
                <a:solidFill>
                  <a:srgbClr val="4472C4"/>
                </a:solidFill>
                <a:latin typeface="メイリオ" panose="020B0604030504040204" pitchFamily="50" charset="-128"/>
                <a:ea typeface="メイリオ" panose="020B0604030504040204" pitchFamily="50" charset="-128"/>
              </a:rPr>
              <a:t>自動分析 </a:t>
            </a:r>
            <a:r>
              <a:rPr lang="en-US" altLang="zh-TW" sz="1200" b="1">
                <a:solidFill>
                  <a:srgbClr val="4472C4"/>
                </a:solidFill>
                <a:latin typeface="メイリオ" panose="020B0604030504040204" pitchFamily="50" charset="-128"/>
                <a:ea typeface="メイリオ" panose="020B0604030504040204" pitchFamily="50" charset="-128"/>
              </a:rPr>
              <a:t>&amp; </a:t>
            </a:r>
            <a:r>
              <a:rPr lang="zh-TW" altLang="en-US" sz="1200" b="1">
                <a:solidFill>
                  <a:srgbClr val="4472C4"/>
                </a:solidFill>
                <a:latin typeface="メイリオ" panose="020B0604030504040204" pitchFamily="50" charset="-128"/>
                <a:ea typeface="メイリオ" panose="020B0604030504040204" pitchFamily="50" charset="-128"/>
              </a:rPr>
              <a:t>修復</a:t>
            </a:r>
            <a:endParaRPr lang="ja-JP" altLang="en-US" sz="1200" b="1">
              <a:solidFill>
                <a:srgbClr val="4472C4"/>
              </a:solidFill>
              <a:latin typeface="メイリオ" panose="020B0604030504040204" pitchFamily="50" charset="-128"/>
              <a:ea typeface="メイリオ" panose="020B0604030504040204" pitchFamily="50" charset="-128"/>
            </a:endParaRPr>
          </a:p>
        </p:txBody>
      </p:sp>
      <p:grpSp>
        <p:nvGrpSpPr>
          <p:cNvPr id="63" name="グループ化 62">
            <a:extLst>
              <a:ext uri="{FF2B5EF4-FFF2-40B4-BE49-F238E27FC236}">
                <a16:creationId xmlns:a16="http://schemas.microsoft.com/office/drawing/2014/main" id="{9934F67C-A40D-47AC-9DBE-1EF4096C29B8}"/>
              </a:ext>
            </a:extLst>
          </p:cNvPr>
          <p:cNvGrpSpPr/>
          <p:nvPr/>
        </p:nvGrpSpPr>
        <p:grpSpPr>
          <a:xfrm>
            <a:off x="628163" y="1432471"/>
            <a:ext cx="10867664" cy="340024"/>
            <a:chOff x="679557" y="1828853"/>
            <a:chExt cx="7392192" cy="623248"/>
          </a:xfrm>
        </p:grpSpPr>
        <p:sp>
          <p:nvSpPr>
            <p:cNvPr id="64" name="フリーフォーム: 図形 63">
              <a:extLst>
                <a:ext uri="{FF2B5EF4-FFF2-40B4-BE49-F238E27FC236}">
                  <a16:creationId xmlns:a16="http://schemas.microsoft.com/office/drawing/2014/main" id="{6497244E-BB86-4EA8-B8C3-471F2EA82C47}"/>
                </a:ext>
              </a:extLst>
            </p:cNvPr>
            <p:cNvSpPr/>
            <p:nvPr/>
          </p:nvSpPr>
          <p:spPr>
            <a:xfrm>
              <a:off x="679557" y="1828853"/>
              <a:ext cx="2531670" cy="623248"/>
            </a:xfrm>
            <a:custGeom>
              <a:avLst/>
              <a:gdLst>
                <a:gd name="connsiteX0" fmla="*/ 0 w 2702527"/>
                <a:gd name="connsiteY0" fmla="*/ 0 h 623248"/>
                <a:gd name="connsiteX1" fmla="*/ 2390903 w 2702527"/>
                <a:gd name="connsiteY1" fmla="*/ 0 h 623248"/>
                <a:gd name="connsiteX2" fmla="*/ 2702527 w 2702527"/>
                <a:gd name="connsiteY2" fmla="*/ 311624 h 623248"/>
                <a:gd name="connsiteX3" fmla="*/ 2390903 w 2702527"/>
                <a:gd name="connsiteY3" fmla="*/ 623248 h 623248"/>
                <a:gd name="connsiteX4" fmla="*/ 0 w 2702527"/>
                <a:gd name="connsiteY4" fmla="*/ 623248 h 623248"/>
                <a:gd name="connsiteX5" fmla="*/ 311624 w 2702527"/>
                <a:gd name="connsiteY5" fmla="*/ 311624 h 623248"/>
                <a:gd name="connsiteX6" fmla="*/ 0 w 2702527"/>
                <a:gd name="connsiteY6" fmla="*/ 0 h 62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527" h="623248">
                  <a:moveTo>
                    <a:pt x="0" y="0"/>
                  </a:moveTo>
                  <a:lnTo>
                    <a:pt x="2390903" y="0"/>
                  </a:lnTo>
                  <a:lnTo>
                    <a:pt x="2702527" y="311624"/>
                  </a:lnTo>
                  <a:lnTo>
                    <a:pt x="2390903" y="623248"/>
                  </a:lnTo>
                  <a:lnTo>
                    <a:pt x="0" y="623248"/>
                  </a:lnTo>
                  <a:lnTo>
                    <a:pt x="311624" y="311624"/>
                  </a:lnTo>
                  <a:lnTo>
                    <a:pt x="0" y="0"/>
                  </a:lnTo>
                  <a:close/>
                </a:path>
              </a:pathLst>
            </a:custGeom>
            <a:solidFill>
              <a:srgbClr val="40404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9630" tIns="16002" rIns="327626"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a:latin typeface="メイリオ" panose="020B0604030504040204" pitchFamily="50" charset="-128"/>
                  <a:ea typeface="メイリオ" panose="020B0604030504040204" pitchFamily="50" charset="-128"/>
                </a:rPr>
                <a:t>実行前</a:t>
              </a:r>
            </a:p>
          </p:txBody>
        </p:sp>
        <p:sp>
          <p:nvSpPr>
            <p:cNvPr id="65" name="フリーフォーム: 図形 64">
              <a:extLst>
                <a:ext uri="{FF2B5EF4-FFF2-40B4-BE49-F238E27FC236}">
                  <a16:creationId xmlns:a16="http://schemas.microsoft.com/office/drawing/2014/main" id="{A4E779A9-C8F0-4031-AC70-AED5F343EF08}"/>
                </a:ext>
              </a:extLst>
            </p:cNvPr>
            <p:cNvSpPr/>
            <p:nvPr/>
          </p:nvSpPr>
          <p:spPr>
            <a:xfrm>
              <a:off x="3111832" y="1828853"/>
              <a:ext cx="2531670" cy="623248"/>
            </a:xfrm>
            <a:custGeom>
              <a:avLst/>
              <a:gdLst>
                <a:gd name="connsiteX0" fmla="*/ 0 w 2702527"/>
                <a:gd name="connsiteY0" fmla="*/ 0 h 623248"/>
                <a:gd name="connsiteX1" fmla="*/ 2390903 w 2702527"/>
                <a:gd name="connsiteY1" fmla="*/ 0 h 623248"/>
                <a:gd name="connsiteX2" fmla="*/ 2702527 w 2702527"/>
                <a:gd name="connsiteY2" fmla="*/ 311624 h 623248"/>
                <a:gd name="connsiteX3" fmla="*/ 2390903 w 2702527"/>
                <a:gd name="connsiteY3" fmla="*/ 623248 h 623248"/>
                <a:gd name="connsiteX4" fmla="*/ 0 w 2702527"/>
                <a:gd name="connsiteY4" fmla="*/ 623248 h 623248"/>
                <a:gd name="connsiteX5" fmla="*/ 311624 w 2702527"/>
                <a:gd name="connsiteY5" fmla="*/ 311624 h 623248"/>
                <a:gd name="connsiteX6" fmla="*/ 0 w 2702527"/>
                <a:gd name="connsiteY6" fmla="*/ 0 h 62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527" h="623248">
                  <a:moveTo>
                    <a:pt x="0" y="0"/>
                  </a:moveTo>
                  <a:lnTo>
                    <a:pt x="2390903" y="0"/>
                  </a:lnTo>
                  <a:lnTo>
                    <a:pt x="2702527" y="311624"/>
                  </a:lnTo>
                  <a:lnTo>
                    <a:pt x="2390903" y="623248"/>
                  </a:lnTo>
                  <a:lnTo>
                    <a:pt x="0" y="623248"/>
                  </a:lnTo>
                  <a:lnTo>
                    <a:pt x="311624" y="311624"/>
                  </a:lnTo>
                  <a:lnTo>
                    <a:pt x="0" y="0"/>
                  </a:lnTo>
                  <a:close/>
                </a:path>
              </a:pathLst>
            </a:custGeom>
            <a:solidFill>
              <a:srgbClr val="595959"/>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9630" tIns="16002" rIns="327626"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a:latin typeface="メイリオ" panose="020B0604030504040204" pitchFamily="50" charset="-128"/>
                  <a:ea typeface="メイリオ" panose="020B0604030504040204" pitchFamily="50" charset="-128"/>
                </a:rPr>
                <a:t>実行時</a:t>
              </a:r>
            </a:p>
          </p:txBody>
        </p:sp>
        <p:sp>
          <p:nvSpPr>
            <p:cNvPr id="66" name="フリーフォーム: 図形 65">
              <a:extLst>
                <a:ext uri="{FF2B5EF4-FFF2-40B4-BE49-F238E27FC236}">
                  <a16:creationId xmlns:a16="http://schemas.microsoft.com/office/drawing/2014/main" id="{293E4F96-931C-4DF0-AC50-D5CAC3EF5F31}"/>
                </a:ext>
              </a:extLst>
            </p:cNvPr>
            <p:cNvSpPr/>
            <p:nvPr/>
          </p:nvSpPr>
          <p:spPr>
            <a:xfrm>
              <a:off x="5540079" y="1828853"/>
              <a:ext cx="2531670" cy="623248"/>
            </a:xfrm>
            <a:custGeom>
              <a:avLst/>
              <a:gdLst>
                <a:gd name="connsiteX0" fmla="*/ 0 w 2702527"/>
                <a:gd name="connsiteY0" fmla="*/ 0 h 623248"/>
                <a:gd name="connsiteX1" fmla="*/ 2390903 w 2702527"/>
                <a:gd name="connsiteY1" fmla="*/ 0 h 623248"/>
                <a:gd name="connsiteX2" fmla="*/ 2702527 w 2702527"/>
                <a:gd name="connsiteY2" fmla="*/ 311624 h 623248"/>
                <a:gd name="connsiteX3" fmla="*/ 2390903 w 2702527"/>
                <a:gd name="connsiteY3" fmla="*/ 623248 h 623248"/>
                <a:gd name="connsiteX4" fmla="*/ 0 w 2702527"/>
                <a:gd name="connsiteY4" fmla="*/ 623248 h 623248"/>
                <a:gd name="connsiteX5" fmla="*/ 311624 w 2702527"/>
                <a:gd name="connsiteY5" fmla="*/ 311624 h 623248"/>
                <a:gd name="connsiteX6" fmla="*/ 0 w 2702527"/>
                <a:gd name="connsiteY6" fmla="*/ 0 h 62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527" h="623248">
                  <a:moveTo>
                    <a:pt x="0" y="0"/>
                  </a:moveTo>
                  <a:lnTo>
                    <a:pt x="2390903" y="0"/>
                  </a:lnTo>
                  <a:lnTo>
                    <a:pt x="2702527" y="311624"/>
                  </a:lnTo>
                  <a:lnTo>
                    <a:pt x="2390903" y="623248"/>
                  </a:lnTo>
                  <a:lnTo>
                    <a:pt x="0" y="623248"/>
                  </a:lnTo>
                  <a:lnTo>
                    <a:pt x="311624" y="311624"/>
                  </a:lnTo>
                  <a:lnTo>
                    <a:pt x="0" y="0"/>
                  </a:lnTo>
                  <a:close/>
                </a:path>
              </a:pathLst>
            </a:custGeom>
            <a:solidFill>
              <a:srgbClr val="7F7F7F"/>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9630" tIns="16002" rIns="327626"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a:latin typeface="メイリオ" panose="020B0604030504040204" pitchFamily="50" charset="-128"/>
                  <a:ea typeface="メイリオ" panose="020B0604030504040204" pitchFamily="50" charset="-128"/>
                </a:rPr>
                <a:t>実行後</a:t>
              </a:r>
            </a:p>
          </p:txBody>
        </p:sp>
      </p:grpSp>
      <p:sp>
        <p:nvSpPr>
          <p:cNvPr id="51" name="TextBox 13">
            <a:extLst>
              <a:ext uri="{FF2B5EF4-FFF2-40B4-BE49-F238E27FC236}">
                <a16:creationId xmlns:a16="http://schemas.microsoft.com/office/drawing/2014/main" id="{EA232E16-774F-4008-9B24-6EB18CB18A18}"/>
              </a:ext>
            </a:extLst>
          </p:cNvPr>
          <p:cNvSpPr txBox="1"/>
          <p:nvPr/>
        </p:nvSpPr>
        <p:spPr>
          <a:xfrm>
            <a:off x="1751444" y="1836567"/>
            <a:ext cx="1425477" cy="346249"/>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rgbClr val="4472C4"/>
                </a:solidFill>
                <a:latin typeface="メイリオ" panose="020B0604030504040204" pitchFamily="50" charset="-128"/>
                <a:ea typeface="メイリオ" panose="020B0604030504040204" pitchFamily="50" charset="-128"/>
              </a:rPr>
              <a:t>予測 </a:t>
            </a:r>
            <a:r>
              <a:rPr lang="en-US" altLang="ja-JP" sz="1200" b="1">
                <a:solidFill>
                  <a:srgbClr val="4472C4"/>
                </a:solidFill>
                <a:latin typeface="メイリオ" panose="020B0604030504040204" pitchFamily="50" charset="-128"/>
                <a:ea typeface="メイリオ" panose="020B0604030504040204" pitchFamily="50" charset="-128"/>
              </a:rPr>
              <a:t>&amp; </a:t>
            </a:r>
            <a:r>
              <a:rPr lang="ja-JP" altLang="en-US" sz="1200" b="1">
                <a:solidFill>
                  <a:srgbClr val="4472C4"/>
                </a:solidFill>
                <a:latin typeface="メイリオ" panose="020B0604030504040204" pitchFamily="50" charset="-128"/>
                <a:ea typeface="メイリオ" panose="020B0604030504040204" pitchFamily="50" charset="-128"/>
              </a:rPr>
              <a:t>予防</a:t>
            </a:r>
          </a:p>
        </p:txBody>
      </p:sp>
      <p:sp>
        <p:nvSpPr>
          <p:cNvPr id="21" name="正方形/長方形 20">
            <a:extLst>
              <a:ext uri="{FF2B5EF4-FFF2-40B4-BE49-F238E27FC236}">
                <a16:creationId xmlns:a16="http://schemas.microsoft.com/office/drawing/2014/main" id="{77A261CF-76CA-4937-9042-0F3CED33F132}"/>
              </a:ext>
            </a:extLst>
          </p:cNvPr>
          <p:cNvSpPr/>
          <p:nvPr/>
        </p:nvSpPr>
        <p:spPr>
          <a:xfrm>
            <a:off x="372231" y="4178991"/>
            <a:ext cx="3787865" cy="536044"/>
          </a:xfrm>
          <a:prstGeom prst="rect">
            <a:avLst/>
          </a:prstGeom>
        </p:spPr>
        <p:txBody>
          <a:bodyPr wrap="square">
            <a:spAutoFit/>
          </a:bodyPr>
          <a:lstStyle/>
          <a:p>
            <a:pPr marL="0" lvl="1" algn="ctr">
              <a:lnSpc>
                <a:spcPts val="1800"/>
              </a:lnSpc>
              <a:spcAft>
                <a:spcPts val="400"/>
              </a:spcAft>
              <a:defRPr/>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ファイルレピュテーション（</a:t>
            </a:r>
            <a: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D-Cloud)</a:t>
            </a:r>
          </a:p>
          <a:p>
            <a:pPr lvl="0" indent="-457200" algn="ctr">
              <a:defRPr/>
            </a:pP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既知の脅威や</a:t>
            </a:r>
            <a:r>
              <a:rPr lang="en-US" altLang="ja-JP" sz="1050">
                <a:solidFill>
                  <a:schemeClr val="tx1">
                    <a:lumMod val="75000"/>
                    <a:lumOff val="25000"/>
                  </a:schemeClr>
                </a:solidFill>
                <a:latin typeface="メイリオ" panose="020B0604030504040204" pitchFamily="50" charset="-128"/>
                <a:ea typeface="メイリオ" panose="020B0604030504040204" pitchFamily="50" charset="-128"/>
              </a:rPr>
              <a:t>PUP</a:t>
            </a: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について静的分析を補完</a:t>
            </a:r>
            <a:endParaRPr lang="ja-JP" altLang="en-US"/>
          </a:p>
        </p:txBody>
      </p:sp>
      <p:sp>
        <p:nvSpPr>
          <p:cNvPr id="71" name="正方形/長方形 70">
            <a:extLst>
              <a:ext uri="{FF2B5EF4-FFF2-40B4-BE49-F238E27FC236}">
                <a16:creationId xmlns:a16="http://schemas.microsoft.com/office/drawing/2014/main" id="{BA5A7B0D-869C-4458-8FF5-60E27437AA3B}"/>
              </a:ext>
            </a:extLst>
          </p:cNvPr>
          <p:cNvSpPr/>
          <p:nvPr/>
        </p:nvSpPr>
        <p:spPr>
          <a:xfrm>
            <a:off x="427566" y="4841665"/>
            <a:ext cx="3677194" cy="696986"/>
          </a:xfrm>
          <a:prstGeom prst="rect">
            <a:avLst/>
          </a:prstGeom>
        </p:spPr>
        <p:txBody>
          <a:bodyPr wrap="square">
            <a:spAutoFit/>
          </a:bodyPr>
          <a:lstStyle/>
          <a:p>
            <a:pPr marL="0" lvl="1" algn="ctr">
              <a:lnSpc>
                <a:spcPts val="1600"/>
              </a:lnSpc>
              <a:spcAft>
                <a:spcPts val="400"/>
              </a:spcAft>
              <a:defRPr/>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スクリプト制御</a:t>
            </a:r>
            <a:br>
              <a:rPr lang="en-US" altLang="ja-JP" sz="2000">
                <a:solidFill>
                  <a:schemeClr val="tx1">
                    <a:lumMod val="75000"/>
                    <a:lumOff val="25000"/>
                  </a:schemeClr>
                </a:solidFill>
                <a:latin typeface="メイリオ" panose="020B0604030504040204" pitchFamily="50" charset="-128"/>
                <a:ea typeface="メイリオ" panose="020B0604030504040204" pitchFamily="50" charset="-128"/>
              </a:rPr>
            </a:br>
            <a:r>
              <a:rPr lang="en-GB" altLang="ja-JP" sz="1050">
                <a:solidFill>
                  <a:schemeClr val="tx1">
                    <a:lumMod val="75000"/>
                    <a:lumOff val="25000"/>
                  </a:schemeClr>
                </a:solidFill>
                <a:latin typeface="メイリオ" panose="020B0604030504040204" pitchFamily="50" charset="-128"/>
                <a:ea typeface="メイリオ" panose="020B0604030504040204" pitchFamily="50" charset="-128"/>
              </a:rPr>
              <a:t>PowerShell  |  JavaScript  |  VBScript  |  </a:t>
            </a: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マクロ</a:t>
            </a:r>
            <a:r>
              <a:rPr lang="en-GB" altLang="ja-JP" sz="1050">
                <a:solidFill>
                  <a:schemeClr val="tx1">
                    <a:lumMod val="75000"/>
                    <a:lumOff val="25000"/>
                  </a:schemeClr>
                </a:solidFill>
                <a:latin typeface="メイリオ" panose="020B0604030504040204" pitchFamily="50" charset="-128"/>
                <a:ea typeface="メイリオ" panose="020B0604030504040204" pitchFamily="50" charset="-128"/>
              </a:rPr>
              <a:t>  |  </a:t>
            </a:r>
            <a:br>
              <a:rPr lang="en-GB" altLang="ja-JP" sz="1050">
                <a:solidFill>
                  <a:schemeClr val="tx1">
                    <a:lumMod val="75000"/>
                    <a:lumOff val="25000"/>
                  </a:schemeClr>
                </a:solidFill>
                <a:latin typeface="メイリオ" panose="020B0604030504040204" pitchFamily="50" charset="-128"/>
                <a:ea typeface="メイリオ" panose="020B0604030504040204" pitchFamily="50" charset="-128"/>
              </a:rPr>
            </a:br>
            <a:r>
              <a:rPr lang="en-GB" altLang="ja-JP" sz="1050">
                <a:solidFill>
                  <a:schemeClr val="tx1">
                    <a:lumMod val="75000"/>
                    <a:lumOff val="25000"/>
                  </a:schemeClr>
                </a:solidFill>
                <a:latin typeface="メイリオ" panose="020B0604030504040204" pitchFamily="50" charset="-128"/>
                <a:ea typeface="メイリオ" panose="020B0604030504040204" pitchFamily="50" charset="-128"/>
              </a:rPr>
              <a:t>HTML applications (HTA files) |  rundll32</a:t>
            </a:r>
            <a:endParaRPr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2" name="正方形/長方形 71">
            <a:extLst>
              <a:ext uri="{FF2B5EF4-FFF2-40B4-BE49-F238E27FC236}">
                <a16:creationId xmlns:a16="http://schemas.microsoft.com/office/drawing/2014/main" id="{C7E9C0CB-62C5-4F18-B35A-3360561325C4}"/>
              </a:ext>
            </a:extLst>
          </p:cNvPr>
          <p:cNvSpPr/>
          <p:nvPr/>
        </p:nvSpPr>
        <p:spPr>
          <a:xfrm>
            <a:off x="459205" y="5626571"/>
            <a:ext cx="3613917" cy="536685"/>
          </a:xfrm>
          <a:prstGeom prst="rect">
            <a:avLst/>
          </a:prstGeom>
        </p:spPr>
        <p:txBody>
          <a:bodyPr wrap="square">
            <a:spAutoFit/>
          </a:bodyPr>
          <a:lstStyle/>
          <a:p>
            <a:pPr marL="0" lvl="1" algn="ctr">
              <a:lnSpc>
                <a:spcPts val="1800"/>
              </a:lnSpc>
              <a:spcAft>
                <a:spcPts val="400"/>
              </a:spcAft>
              <a:defRPr/>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ブラックリスト</a:t>
            </a:r>
            <a:br>
              <a:rPr lang="en-US" altLang="ja-JP" sz="1400">
                <a:solidFill>
                  <a:schemeClr val="tx1">
                    <a:lumMod val="75000"/>
                    <a:lumOff val="25000"/>
                  </a:schemeClr>
                </a:solidFill>
                <a:latin typeface="メイリオ" panose="020B0604030504040204" pitchFamily="50" charset="-128"/>
                <a:ea typeface="メイリオ" panose="020B0604030504040204" pitchFamily="50" charset="-128"/>
              </a:rPr>
            </a:br>
            <a:r>
              <a:rPr lang="en-GB" altLang="ja-JP" sz="1050">
                <a:solidFill>
                  <a:schemeClr val="tx1">
                    <a:lumMod val="75000"/>
                    <a:lumOff val="25000"/>
                  </a:schemeClr>
                </a:solidFill>
                <a:latin typeface="メイリオ" panose="020B0604030504040204" pitchFamily="50" charset="-128"/>
                <a:ea typeface="メイリオ" panose="020B0604030504040204" pitchFamily="50" charset="-128"/>
              </a:rPr>
              <a:t>Hashes  |  IoC </a:t>
            </a: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情報をリストインポート可能</a:t>
            </a:r>
            <a:endParaRPr lang="en-GB" altLang="ja-JP" sz="105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4" name="Rectangle 34">
            <a:extLst>
              <a:ext uri="{FF2B5EF4-FFF2-40B4-BE49-F238E27FC236}">
                <a16:creationId xmlns:a16="http://schemas.microsoft.com/office/drawing/2014/main" id="{0E9B75B9-2E32-436B-8DEE-7C422108E30A}"/>
              </a:ext>
            </a:extLst>
          </p:cNvPr>
          <p:cNvSpPr/>
          <p:nvPr/>
        </p:nvSpPr>
        <p:spPr>
          <a:xfrm>
            <a:off x="8079711" y="3407079"/>
            <a:ext cx="3276000" cy="589905"/>
          </a:xfrm>
          <a:prstGeom prst="rect">
            <a:avLst/>
          </a:prstGeom>
          <a:noFill/>
        </p:spPr>
        <p:txBody>
          <a:bodyPr wrap="square" lIns="0" tIns="0" rIns="0" bIns="0">
            <a:spAutoFit/>
          </a:bodyPr>
          <a:lstStyle/>
          <a:p>
            <a:pPr lvl="0" algn="ctr">
              <a:spcAft>
                <a:spcPts val="400"/>
              </a:spcAft>
              <a:defRPr/>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Ubuntu" charset="0"/>
              </a:rPr>
              <a:t>自動分類</a:t>
            </a:r>
          </a:p>
          <a:p>
            <a:pPr lvl="0" algn="ctr">
              <a:spcAft>
                <a:spcPts val="400"/>
              </a:spcAft>
              <a:defRPr/>
            </a:pP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既知および未知の脅威に対して人手を介さずに</a:t>
            </a:r>
            <a:b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即座にラベリングし情報を提供</a:t>
            </a:r>
          </a:p>
        </p:txBody>
      </p:sp>
      <p:sp>
        <p:nvSpPr>
          <p:cNvPr id="75" name="Rectangle 34">
            <a:extLst>
              <a:ext uri="{FF2B5EF4-FFF2-40B4-BE49-F238E27FC236}">
                <a16:creationId xmlns:a16="http://schemas.microsoft.com/office/drawing/2014/main" id="{7C1A8AE7-E070-4A6A-8ECC-70353154295A}"/>
              </a:ext>
            </a:extLst>
          </p:cNvPr>
          <p:cNvSpPr/>
          <p:nvPr/>
        </p:nvSpPr>
        <p:spPr>
          <a:xfrm>
            <a:off x="8079711" y="4273854"/>
            <a:ext cx="3276000" cy="461665"/>
          </a:xfrm>
          <a:prstGeom prst="rect">
            <a:avLst/>
          </a:prstGeom>
          <a:noFill/>
        </p:spPr>
        <p:txBody>
          <a:bodyPr wrap="square" lIns="0" tIns="0" rIns="0" bIns="0">
            <a:spAutoFit/>
          </a:bodyPr>
          <a:lstStyle/>
          <a:p>
            <a:pPr lvl="0" algn="ctr">
              <a:lnSpc>
                <a:spcPts val="1800"/>
              </a:lnSpc>
              <a:spcAft>
                <a:spcPts val="400"/>
              </a:spcAft>
              <a:defRPr/>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根本原因分析（</a:t>
            </a:r>
            <a: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RCA</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a:t>
            </a:r>
            <a:br>
              <a:rPr lang="en-US" altLang="ja-JP" sz="2000" b="1">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何が起きたかを即座に把握する分析機能</a:t>
            </a:r>
            <a:endParaRPr lang="en-US" altLang="ja-JP" sz="105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6" name="Rectangle 34">
            <a:extLst>
              <a:ext uri="{FF2B5EF4-FFF2-40B4-BE49-F238E27FC236}">
                <a16:creationId xmlns:a16="http://schemas.microsoft.com/office/drawing/2014/main" id="{802C911F-BEEF-45AD-985C-9B6079E9DD31}"/>
              </a:ext>
            </a:extLst>
          </p:cNvPr>
          <p:cNvSpPr/>
          <p:nvPr/>
        </p:nvSpPr>
        <p:spPr>
          <a:xfrm>
            <a:off x="8079711" y="4940232"/>
            <a:ext cx="3276000" cy="538609"/>
          </a:xfrm>
          <a:prstGeom prst="rect">
            <a:avLst/>
          </a:prstGeom>
          <a:noFill/>
        </p:spPr>
        <p:txBody>
          <a:bodyPr wrap="square" lIns="0" tIns="0" rIns="0" bIns="0">
            <a:spAutoFit/>
          </a:bodyPr>
          <a:lstStyle/>
          <a:p>
            <a:pPr lvl="0" algn="ctr">
              <a:spcAft>
                <a:spcPts val="400"/>
              </a:spcAft>
              <a:defRPr/>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脅威分析</a:t>
            </a:r>
            <a:br>
              <a:rPr lang="en-US" altLang="ja-JP" sz="2000" b="1">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もし感染していたらどうなっていたかを</a:t>
            </a:r>
            <a:br>
              <a:rPr lang="en-US" altLang="ja-JP" sz="105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把握するサンドボックス分析</a:t>
            </a:r>
            <a:endParaRPr lang="en-US" altLang="ja-JP" sz="105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7" name="Rectangle 34">
            <a:extLst>
              <a:ext uri="{FF2B5EF4-FFF2-40B4-BE49-F238E27FC236}">
                <a16:creationId xmlns:a16="http://schemas.microsoft.com/office/drawing/2014/main" id="{6CE490FF-A94F-47EC-94C7-549D21909DAD}"/>
              </a:ext>
            </a:extLst>
          </p:cNvPr>
          <p:cNvSpPr/>
          <p:nvPr/>
        </p:nvSpPr>
        <p:spPr>
          <a:xfrm>
            <a:off x="7583868" y="5683554"/>
            <a:ext cx="4267687" cy="444352"/>
          </a:xfrm>
          <a:prstGeom prst="rect">
            <a:avLst/>
          </a:prstGeom>
          <a:noFill/>
        </p:spPr>
        <p:txBody>
          <a:bodyPr wrap="square" lIns="0" tIns="0" rIns="0" bIns="0">
            <a:spAutoFit/>
          </a:bodyPr>
          <a:lstStyle/>
          <a:p>
            <a:pPr marL="0" lvl="1" algn="ctr">
              <a:lnSpc>
                <a:spcPts val="1800"/>
              </a:lnSpc>
              <a:spcAft>
                <a:spcPts val="400"/>
              </a:spcAft>
              <a:defRPr/>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修正アクション</a:t>
            </a:r>
            <a:br>
              <a:rPr lang="en-US" altLang="ja-JP" sz="140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ホワイトリスト</a:t>
            </a:r>
            <a:r>
              <a:rPr lang="en-US" altLang="ja-JP" sz="105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ファイル削除</a:t>
            </a:r>
            <a:r>
              <a:rPr lang="en-US" altLang="ja-JP" sz="1050">
                <a:solidFill>
                  <a:schemeClr val="tx1">
                    <a:lumMod val="75000"/>
                    <a:lumOff val="25000"/>
                  </a:schemeClr>
                </a:solidFill>
                <a:latin typeface="メイリオ" panose="020B0604030504040204" pitchFamily="50" charset="-128"/>
                <a:ea typeface="メイリオ" panose="020B0604030504040204" pitchFamily="50" charset="-128"/>
              </a:rPr>
              <a:t>  | </a:t>
            </a: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プロセス停止</a:t>
            </a:r>
            <a:r>
              <a:rPr lang="en-US" altLang="ja-JP" sz="1050">
                <a:solidFill>
                  <a:schemeClr val="tx1">
                    <a:lumMod val="75000"/>
                    <a:lumOff val="25000"/>
                  </a:schemeClr>
                </a:solidFill>
                <a:latin typeface="メイリオ" panose="020B0604030504040204" pitchFamily="50" charset="-128"/>
                <a:ea typeface="メイリオ" panose="020B0604030504040204" pitchFamily="50" charset="-128"/>
              </a:rPr>
              <a:t>  |  </a:t>
            </a: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ネットワーク隔離</a:t>
            </a:r>
            <a:endParaRPr lang="en-US" altLang="ja-JP" sz="105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0606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53FFB4B9-15E7-48AC-B2C0-B578958B3689}"/>
              </a:ext>
            </a:extLst>
          </p:cNvPr>
          <p:cNvSpPr>
            <a:spLocks noGrp="1"/>
          </p:cNvSpPr>
          <p:nvPr>
            <p:ph type="body" sz="quarter" idx="15"/>
          </p:nvPr>
        </p:nvSpPr>
        <p:spPr>
          <a:xfrm>
            <a:off x="413589" y="1366412"/>
            <a:ext cx="11074573" cy="312393"/>
          </a:xfrm>
        </p:spPr>
        <p:txBody>
          <a:bodyPr/>
          <a:lstStyle/>
          <a:p>
            <a:r>
              <a:rPr lang="ja-JP" altLang="en-US"/>
              <a:t>シグニチャレスのため日々のアップデート作業は不要のため、オフライン端末でも安心</a:t>
            </a:r>
            <a:endParaRPr kumimoji="1" lang="ja-JP" altLang="en-US"/>
          </a:p>
        </p:txBody>
      </p:sp>
      <p:sp>
        <p:nvSpPr>
          <p:cNvPr id="2" name="テキスト プレースホルダー 1">
            <a:extLst>
              <a:ext uri="{FF2B5EF4-FFF2-40B4-BE49-F238E27FC236}">
                <a16:creationId xmlns:a16="http://schemas.microsoft.com/office/drawing/2014/main" id="{7ED270DE-045F-4A8E-9F61-A12101C1E78A}"/>
              </a:ext>
            </a:extLst>
          </p:cNvPr>
          <p:cNvSpPr>
            <a:spLocks noGrp="1"/>
          </p:cNvSpPr>
          <p:nvPr>
            <p:ph type="body" sz="quarter" idx="11"/>
          </p:nvPr>
        </p:nvSpPr>
        <p:spPr/>
        <p:txBody>
          <a:bodyPr/>
          <a:lstStyle/>
          <a:p>
            <a:r>
              <a:rPr lang="ja-JP" altLang="en-US"/>
              <a:t>３．運用コストが低い</a:t>
            </a:r>
          </a:p>
        </p:txBody>
      </p:sp>
      <p:sp>
        <p:nvSpPr>
          <p:cNvPr id="3" name="テキスト プレースホルダー 2">
            <a:extLst>
              <a:ext uri="{FF2B5EF4-FFF2-40B4-BE49-F238E27FC236}">
                <a16:creationId xmlns:a16="http://schemas.microsoft.com/office/drawing/2014/main" id="{9A358492-835E-41F4-85F5-2504E4C979E3}"/>
              </a:ext>
            </a:extLst>
          </p:cNvPr>
          <p:cNvSpPr>
            <a:spLocks noGrp="1"/>
          </p:cNvSpPr>
          <p:nvPr>
            <p:ph type="body" sz="quarter" idx="13"/>
          </p:nvPr>
        </p:nvSpPr>
        <p:spPr>
          <a:xfrm>
            <a:off x="359197" y="868946"/>
            <a:ext cx="11505576" cy="452432"/>
          </a:xfrm>
        </p:spPr>
        <p:txBody>
          <a:bodyPr/>
          <a:lstStyle/>
          <a:p>
            <a:r>
              <a:rPr lang="ja-JP" altLang="en-US"/>
              <a:t>管理者の負担となる日々のアップデートは不要！リソース消費も低くユーザーにも優しい</a:t>
            </a:r>
            <a:endParaRPr kumimoji="1" lang="ja-JP" altLang="en-US"/>
          </a:p>
        </p:txBody>
      </p:sp>
      <p:sp>
        <p:nvSpPr>
          <p:cNvPr id="7" name="TextBox 13">
            <a:extLst>
              <a:ext uri="{FF2B5EF4-FFF2-40B4-BE49-F238E27FC236}">
                <a16:creationId xmlns:a16="http://schemas.microsoft.com/office/drawing/2014/main" id="{D1D3C131-25CA-47C3-A0BC-750191A8517B}"/>
              </a:ext>
            </a:extLst>
          </p:cNvPr>
          <p:cNvSpPr txBox="1"/>
          <p:nvPr/>
        </p:nvSpPr>
        <p:spPr>
          <a:xfrm>
            <a:off x="3234366" y="2288479"/>
            <a:ext cx="2668586" cy="430887"/>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毎日のアップデート不要</a:t>
            </a:r>
            <a:endPar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cs typeface="+mn-cs"/>
            </a:endParaRPr>
          </a:p>
        </p:txBody>
      </p:sp>
      <p:sp>
        <p:nvSpPr>
          <p:cNvPr id="9" name="TextBox 13">
            <a:extLst>
              <a:ext uri="{FF2B5EF4-FFF2-40B4-BE49-F238E27FC236}">
                <a16:creationId xmlns:a16="http://schemas.microsoft.com/office/drawing/2014/main" id="{C173F0C1-B49B-4D91-9D3A-47F06C5ED245}"/>
              </a:ext>
            </a:extLst>
          </p:cNvPr>
          <p:cNvSpPr txBox="1"/>
          <p:nvPr/>
        </p:nvSpPr>
        <p:spPr>
          <a:xfrm>
            <a:off x="6247147" y="2288479"/>
            <a:ext cx="2668586" cy="430887"/>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リソース消費が少ない</a:t>
            </a:r>
          </a:p>
        </p:txBody>
      </p:sp>
      <p:sp>
        <p:nvSpPr>
          <p:cNvPr id="10" name="TextBox 13">
            <a:extLst>
              <a:ext uri="{FF2B5EF4-FFF2-40B4-BE49-F238E27FC236}">
                <a16:creationId xmlns:a16="http://schemas.microsoft.com/office/drawing/2014/main" id="{A51F6EA5-742A-4A7C-AE64-FA2BDEF613E0}"/>
              </a:ext>
            </a:extLst>
          </p:cNvPr>
          <p:cNvSpPr txBox="1"/>
          <p:nvPr/>
        </p:nvSpPr>
        <p:spPr>
          <a:xfrm>
            <a:off x="9038552" y="2288479"/>
            <a:ext cx="2746080" cy="430887"/>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algn="ctr">
              <a:lnSpc>
                <a:spcPct val="150000"/>
              </a:lnSpc>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オフライン時でも利用可能</a:t>
            </a:r>
          </a:p>
        </p:txBody>
      </p:sp>
      <p:sp>
        <p:nvSpPr>
          <p:cNvPr id="11" name="TextBox 13">
            <a:extLst>
              <a:ext uri="{FF2B5EF4-FFF2-40B4-BE49-F238E27FC236}">
                <a16:creationId xmlns:a16="http://schemas.microsoft.com/office/drawing/2014/main" id="{BA9459E4-11C6-4991-8F8E-9AC59CF04161}"/>
              </a:ext>
            </a:extLst>
          </p:cNvPr>
          <p:cNvSpPr txBox="1"/>
          <p:nvPr/>
        </p:nvSpPr>
        <p:spPr>
          <a:xfrm>
            <a:off x="6383506" y="5026914"/>
            <a:ext cx="2395869"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サイズは</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150MB</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以下</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CPU</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負荷</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以下</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97D36785-430F-41E8-8E7C-A7EAE2AD15B2}"/>
              </a:ext>
            </a:extLst>
          </p:cNvPr>
          <p:cNvSpPr/>
          <p:nvPr/>
        </p:nvSpPr>
        <p:spPr>
          <a:xfrm>
            <a:off x="993748" y="2299909"/>
            <a:ext cx="1620957" cy="430887"/>
          </a:xfrm>
          <a:prstGeom prst="rect">
            <a:avLst/>
          </a:prstGeom>
        </p:spPr>
        <p:txBody>
          <a:bodyPr wrap="none">
            <a:spAutoFit/>
          </a:bodyPr>
          <a:lstStyle/>
          <a:p>
            <a:pPr lvl="0" algn="ctr">
              <a:lnSpc>
                <a:spcPct val="150000"/>
              </a:lnSpc>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rPr>
              <a:t>誤検知が少ない</a:t>
            </a:r>
            <a:endParaRPr lang="en-US" altLang="ja-JP" sz="1100" b="1" u="sng">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23" name="グループ化 22">
            <a:extLst>
              <a:ext uri="{FF2B5EF4-FFF2-40B4-BE49-F238E27FC236}">
                <a16:creationId xmlns:a16="http://schemas.microsoft.com/office/drawing/2014/main" id="{FABFE698-DCC8-4ED6-9DD6-25F5B47A8C37}"/>
              </a:ext>
            </a:extLst>
          </p:cNvPr>
          <p:cNvGrpSpPr/>
          <p:nvPr/>
        </p:nvGrpSpPr>
        <p:grpSpPr>
          <a:xfrm>
            <a:off x="1099945" y="3422327"/>
            <a:ext cx="1408562" cy="1357443"/>
            <a:chOff x="981688" y="3683435"/>
            <a:chExt cx="1408562" cy="1357443"/>
          </a:xfrm>
        </p:grpSpPr>
        <p:pic>
          <p:nvPicPr>
            <p:cNvPr id="22" name="図 21">
              <a:extLst>
                <a:ext uri="{FF2B5EF4-FFF2-40B4-BE49-F238E27FC236}">
                  <a16:creationId xmlns:a16="http://schemas.microsoft.com/office/drawing/2014/main" id="{16EA60D4-5FCB-4733-90BD-28DE88CC55A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81688" y="3683435"/>
              <a:ext cx="1357443" cy="1357443"/>
            </a:xfrm>
            <a:prstGeom prst="rect">
              <a:avLst/>
            </a:prstGeom>
          </p:spPr>
        </p:pic>
        <p:grpSp>
          <p:nvGrpSpPr>
            <p:cNvPr id="16" name="グループ化 15">
              <a:extLst>
                <a:ext uri="{FF2B5EF4-FFF2-40B4-BE49-F238E27FC236}">
                  <a16:creationId xmlns:a16="http://schemas.microsoft.com/office/drawing/2014/main" id="{BF2FB9FF-40AA-44F8-8422-562C7A90278F}"/>
                </a:ext>
              </a:extLst>
            </p:cNvPr>
            <p:cNvGrpSpPr/>
            <p:nvPr/>
          </p:nvGrpSpPr>
          <p:grpSpPr>
            <a:xfrm>
              <a:off x="1804226" y="3683435"/>
              <a:ext cx="586024" cy="586021"/>
              <a:chOff x="2037738" y="3313817"/>
              <a:chExt cx="586024" cy="586021"/>
            </a:xfrm>
          </p:grpSpPr>
          <p:sp>
            <p:nvSpPr>
              <p:cNvPr id="17" name="楕円 16">
                <a:extLst>
                  <a:ext uri="{FF2B5EF4-FFF2-40B4-BE49-F238E27FC236}">
                    <a16:creationId xmlns:a16="http://schemas.microsoft.com/office/drawing/2014/main" id="{E31F1E1A-232F-408E-889C-B63C2BE59B40}"/>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9C2C7E76-F8BE-4A98-9FC8-225182C5F2F9}"/>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9" name="TextBox 13">
            <a:extLst>
              <a:ext uri="{FF2B5EF4-FFF2-40B4-BE49-F238E27FC236}">
                <a16:creationId xmlns:a16="http://schemas.microsoft.com/office/drawing/2014/main" id="{A6DC965E-8E30-4248-9770-27EC8580D22E}"/>
              </a:ext>
            </a:extLst>
          </p:cNvPr>
          <p:cNvSpPr txBox="1"/>
          <p:nvPr/>
        </p:nvSpPr>
        <p:spPr>
          <a:xfrm>
            <a:off x="9061409" y="5026914"/>
            <a:ext cx="2579207"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インターネット非接続時でも</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マルウェアの検知・隔離は可能*</a:t>
            </a:r>
          </a:p>
        </p:txBody>
      </p:sp>
      <p:sp>
        <p:nvSpPr>
          <p:cNvPr id="20" name="TextBox 13">
            <a:extLst>
              <a:ext uri="{FF2B5EF4-FFF2-40B4-BE49-F238E27FC236}">
                <a16:creationId xmlns:a16="http://schemas.microsoft.com/office/drawing/2014/main" id="{E05C3795-ED97-4BA9-9568-055CE99E40B9}"/>
              </a:ext>
            </a:extLst>
          </p:cNvPr>
          <p:cNvSpPr txBox="1"/>
          <p:nvPr/>
        </p:nvSpPr>
        <p:spPr>
          <a:xfrm>
            <a:off x="606292" y="5026914"/>
            <a:ext cx="2395869"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従来製品と比較しても</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誤検知は数十～数百分の１</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1" name="TextBox 13">
            <a:extLst>
              <a:ext uri="{FF2B5EF4-FFF2-40B4-BE49-F238E27FC236}">
                <a16:creationId xmlns:a16="http://schemas.microsoft.com/office/drawing/2014/main" id="{B36C547B-7DD9-4D02-8067-0DB097829FAB}"/>
              </a:ext>
            </a:extLst>
          </p:cNvPr>
          <p:cNvSpPr txBox="1"/>
          <p:nvPr/>
        </p:nvSpPr>
        <p:spPr>
          <a:xfrm>
            <a:off x="3370725" y="5026914"/>
            <a:ext cx="2395869"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毎日のアップデートや</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フルスキャンは不要</a:t>
            </a:r>
          </a:p>
        </p:txBody>
      </p:sp>
      <p:grpSp>
        <p:nvGrpSpPr>
          <p:cNvPr id="24" name="グループ化 23">
            <a:extLst>
              <a:ext uri="{FF2B5EF4-FFF2-40B4-BE49-F238E27FC236}">
                <a16:creationId xmlns:a16="http://schemas.microsoft.com/office/drawing/2014/main" id="{F852D013-8C61-4D3E-B1D6-63495F1A3B24}"/>
              </a:ext>
            </a:extLst>
          </p:cNvPr>
          <p:cNvGrpSpPr/>
          <p:nvPr/>
        </p:nvGrpSpPr>
        <p:grpSpPr>
          <a:xfrm>
            <a:off x="3931263" y="3422327"/>
            <a:ext cx="1274793" cy="1357443"/>
            <a:chOff x="1115457" y="3683435"/>
            <a:chExt cx="1274793" cy="1357443"/>
          </a:xfrm>
        </p:grpSpPr>
        <p:pic>
          <p:nvPicPr>
            <p:cNvPr id="25" name="図 24">
              <a:extLst>
                <a:ext uri="{FF2B5EF4-FFF2-40B4-BE49-F238E27FC236}">
                  <a16:creationId xmlns:a16="http://schemas.microsoft.com/office/drawing/2014/main" id="{9D69F377-F5C3-401F-A5E1-D1B41F94B2E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15457" y="3817204"/>
              <a:ext cx="1223674" cy="1223674"/>
            </a:xfrm>
            <a:prstGeom prst="rect">
              <a:avLst/>
            </a:prstGeom>
          </p:spPr>
        </p:pic>
        <p:grpSp>
          <p:nvGrpSpPr>
            <p:cNvPr id="26" name="グループ化 25">
              <a:extLst>
                <a:ext uri="{FF2B5EF4-FFF2-40B4-BE49-F238E27FC236}">
                  <a16:creationId xmlns:a16="http://schemas.microsoft.com/office/drawing/2014/main" id="{8D406146-5D18-49E9-890A-A3C7638534AF}"/>
                </a:ext>
              </a:extLst>
            </p:cNvPr>
            <p:cNvGrpSpPr/>
            <p:nvPr/>
          </p:nvGrpSpPr>
          <p:grpSpPr>
            <a:xfrm>
              <a:off x="1804226" y="3683435"/>
              <a:ext cx="586024" cy="586021"/>
              <a:chOff x="2037738" y="3313817"/>
              <a:chExt cx="586024" cy="586021"/>
            </a:xfrm>
          </p:grpSpPr>
          <p:sp>
            <p:nvSpPr>
              <p:cNvPr id="27" name="楕円 26">
                <a:extLst>
                  <a:ext uri="{FF2B5EF4-FFF2-40B4-BE49-F238E27FC236}">
                    <a16:creationId xmlns:a16="http://schemas.microsoft.com/office/drawing/2014/main" id="{742C8BE4-640F-4C8E-A419-C7AC3540D2B6}"/>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2A0058B1-DFEC-4E25-A6D0-F921E56B5ABB}"/>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0" name="グループ化 39">
            <a:extLst>
              <a:ext uri="{FF2B5EF4-FFF2-40B4-BE49-F238E27FC236}">
                <a16:creationId xmlns:a16="http://schemas.microsoft.com/office/drawing/2014/main" id="{79FC46FA-8BB4-4B97-ABCF-30486FCB34CA}"/>
              </a:ext>
            </a:extLst>
          </p:cNvPr>
          <p:cNvGrpSpPr/>
          <p:nvPr/>
        </p:nvGrpSpPr>
        <p:grpSpPr>
          <a:xfrm>
            <a:off x="7002625" y="3709829"/>
            <a:ext cx="1157631" cy="916207"/>
            <a:chOff x="6785417" y="3898367"/>
            <a:chExt cx="1157631" cy="916207"/>
          </a:xfrm>
        </p:grpSpPr>
        <p:pic>
          <p:nvPicPr>
            <p:cNvPr id="30" name="図 29">
              <a:extLst>
                <a:ext uri="{FF2B5EF4-FFF2-40B4-BE49-F238E27FC236}">
                  <a16:creationId xmlns:a16="http://schemas.microsoft.com/office/drawing/2014/main" id="{0A821497-BB1E-4D8F-8BAB-E0D01DB520E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027310" y="3898836"/>
              <a:ext cx="915738" cy="915738"/>
            </a:xfrm>
            <a:prstGeom prst="rect">
              <a:avLst/>
            </a:prstGeom>
          </p:spPr>
        </p:pic>
        <p:grpSp>
          <p:nvGrpSpPr>
            <p:cNvPr id="31" name="グループ化 30">
              <a:extLst>
                <a:ext uri="{FF2B5EF4-FFF2-40B4-BE49-F238E27FC236}">
                  <a16:creationId xmlns:a16="http://schemas.microsoft.com/office/drawing/2014/main" id="{E4EA1F6C-E8A7-49AB-9264-D3568EB31735}"/>
                </a:ext>
              </a:extLst>
            </p:cNvPr>
            <p:cNvGrpSpPr/>
            <p:nvPr/>
          </p:nvGrpSpPr>
          <p:grpSpPr>
            <a:xfrm>
              <a:off x="6785417" y="3898367"/>
              <a:ext cx="586024" cy="586021"/>
              <a:chOff x="2037738" y="3313817"/>
              <a:chExt cx="586024" cy="586021"/>
            </a:xfrm>
          </p:grpSpPr>
          <p:sp>
            <p:nvSpPr>
              <p:cNvPr id="32" name="楕円 31">
                <a:extLst>
                  <a:ext uri="{FF2B5EF4-FFF2-40B4-BE49-F238E27FC236}">
                    <a16:creationId xmlns:a16="http://schemas.microsoft.com/office/drawing/2014/main" id="{7F82C56F-048D-428B-BFBE-2546074EBAD6}"/>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382D2853-5E86-4B7C-BC1C-ACEF1B5BF89E}"/>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9" name="グループ化 38">
            <a:extLst>
              <a:ext uri="{FF2B5EF4-FFF2-40B4-BE49-F238E27FC236}">
                <a16:creationId xmlns:a16="http://schemas.microsoft.com/office/drawing/2014/main" id="{0C92A470-7ED7-4B2B-A73D-2E961D9694D5}"/>
              </a:ext>
            </a:extLst>
          </p:cNvPr>
          <p:cNvGrpSpPr/>
          <p:nvPr/>
        </p:nvGrpSpPr>
        <p:grpSpPr>
          <a:xfrm>
            <a:off x="9660610" y="3622743"/>
            <a:ext cx="1197467" cy="1088565"/>
            <a:chOff x="9628374" y="3811281"/>
            <a:chExt cx="1197467" cy="1088565"/>
          </a:xfrm>
        </p:grpSpPr>
        <p:pic>
          <p:nvPicPr>
            <p:cNvPr id="35" name="図 34">
              <a:extLst>
                <a:ext uri="{FF2B5EF4-FFF2-40B4-BE49-F238E27FC236}">
                  <a16:creationId xmlns:a16="http://schemas.microsoft.com/office/drawing/2014/main" id="{6D33858A-3441-45FC-8C25-C75A6EE4ACC5}"/>
                </a:ext>
              </a:extLst>
            </p:cNvPr>
            <p:cNvPicPr>
              <a:picLocks noChangeAspect="1"/>
            </p:cNvPicPr>
            <p:nvPr/>
          </p:nvPicPr>
          <p:blipFill>
            <a:blip r:embed="rId5"/>
            <a:stretch>
              <a:fillRect/>
            </a:stretch>
          </p:blipFill>
          <p:spPr>
            <a:xfrm>
              <a:off x="9628374" y="3896731"/>
              <a:ext cx="1120362" cy="1003115"/>
            </a:xfrm>
            <a:prstGeom prst="rect">
              <a:avLst/>
            </a:prstGeom>
          </p:spPr>
        </p:pic>
        <p:grpSp>
          <p:nvGrpSpPr>
            <p:cNvPr id="36" name="グループ化 35">
              <a:extLst>
                <a:ext uri="{FF2B5EF4-FFF2-40B4-BE49-F238E27FC236}">
                  <a16:creationId xmlns:a16="http://schemas.microsoft.com/office/drawing/2014/main" id="{EE880695-0A86-44A9-83FF-06C416C41EB5}"/>
                </a:ext>
              </a:extLst>
            </p:cNvPr>
            <p:cNvGrpSpPr/>
            <p:nvPr/>
          </p:nvGrpSpPr>
          <p:grpSpPr>
            <a:xfrm>
              <a:off x="10239817" y="3811281"/>
              <a:ext cx="586024" cy="586021"/>
              <a:chOff x="2037738" y="3313817"/>
              <a:chExt cx="586024" cy="586021"/>
            </a:xfrm>
          </p:grpSpPr>
          <p:sp>
            <p:nvSpPr>
              <p:cNvPr id="37" name="楕円 36">
                <a:extLst>
                  <a:ext uri="{FF2B5EF4-FFF2-40B4-BE49-F238E27FC236}">
                    <a16:creationId xmlns:a16="http://schemas.microsoft.com/office/drawing/2014/main" id="{8EB68FBD-A388-444E-8C73-F3155ED5292F}"/>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42BF74AC-72AE-4667-941F-F2A093E24959}"/>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2" name="テキスト ボックス 41">
            <a:extLst>
              <a:ext uri="{FF2B5EF4-FFF2-40B4-BE49-F238E27FC236}">
                <a16:creationId xmlns:a16="http://schemas.microsoft.com/office/drawing/2014/main" id="{9D58B490-D05B-DEE9-D9EB-C27DB6C89D81}"/>
              </a:ext>
            </a:extLst>
          </p:cNvPr>
          <p:cNvSpPr txBox="1"/>
          <p:nvPr/>
        </p:nvSpPr>
        <p:spPr>
          <a:xfrm>
            <a:off x="9048328" y="5733256"/>
            <a:ext cx="2952328" cy="563231"/>
          </a:xfrm>
          <a:prstGeom prst="rect">
            <a:avLst/>
          </a:prstGeom>
          <a:noFill/>
        </p:spPr>
        <p:txBody>
          <a:bodyPr wrap="square">
            <a:spAutoFit/>
          </a:bodyPr>
          <a:lstStyle/>
          <a:p>
            <a:pPr>
              <a:lnSpc>
                <a:spcPct val="130000"/>
              </a:lnSpc>
            </a:pPr>
            <a:r>
              <a:rPr lang="ja-JP" altLang="en-US" sz="800" b="1">
                <a:solidFill>
                  <a:schemeClr val="tx1">
                    <a:lumMod val="75000"/>
                    <a:lumOff val="25000"/>
                  </a:schemeClr>
                </a:solidFill>
                <a:latin typeface="メイリオ" panose="020B0604030504040204" pitchFamily="50" charset="-128"/>
                <a:ea typeface="メイリオ" panose="020B0604030504040204" pitchFamily="50" charset="-128"/>
              </a:rPr>
              <a:t>※インストール時にはインターネット接続が必要です​</a:t>
            </a:r>
          </a:p>
          <a:p>
            <a:pPr>
              <a:lnSpc>
                <a:spcPct val="130000"/>
              </a:lnSpc>
            </a:pPr>
            <a:r>
              <a:rPr lang="en-US" altLang="ja-JP" sz="800" b="1">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b="1">
                <a:solidFill>
                  <a:schemeClr val="tx1">
                    <a:lumMod val="75000"/>
                    <a:lumOff val="25000"/>
                  </a:schemeClr>
                </a:solidFill>
                <a:latin typeface="メイリオ" panose="020B0604030504040204" pitchFamily="50" charset="-128"/>
                <a:ea typeface="メイリオ" panose="020B0604030504040204" pitchFamily="50" charset="-128"/>
              </a:rPr>
              <a:t>バージョンアップ時もインターネット接続は必須です</a:t>
            </a:r>
          </a:p>
          <a:p>
            <a:pPr>
              <a:lnSpc>
                <a:spcPct val="130000"/>
              </a:lnSpc>
            </a:pPr>
            <a:r>
              <a:rPr lang="en-US" altLang="ja-JP" sz="800" b="1">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b="1">
                <a:solidFill>
                  <a:schemeClr val="tx1">
                    <a:lumMod val="75000"/>
                    <a:lumOff val="25000"/>
                  </a:schemeClr>
                </a:solidFill>
                <a:latin typeface="メイリオ" panose="020B0604030504040204" pitchFamily="50" charset="-128"/>
                <a:ea typeface="メイリオ" panose="020B0604030504040204" pitchFamily="50" charset="-128"/>
              </a:rPr>
              <a:t>インターネット非接続時の設定変更とログ確認は不可</a:t>
            </a:r>
          </a:p>
        </p:txBody>
      </p:sp>
    </p:spTree>
    <p:extLst>
      <p:ext uri="{BB962C8B-B14F-4D97-AF65-F5344CB8AC3E}">
        <p14:creationId xmlns:p14="http://schemas.microsoft.com/office/powerpoint/2010/main" val="721932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1D3D5362-68CC-446B-B779-EFF1184622AB}"/>
              </a:ext>
            </a:extLst>
          </p:cNvPr>
          <p:cNvSpPr/>
          <p:nvPr/>
        </p:nvSpPr>
        <p:spPr>
          <a:xfrm>
            <a:off x="5261245" y="2190787"/>
            <a:ext cx="6586625" cy="4064280"/>
          </a:xfrm>
          <a:prstGeom prst="rect">
            <a:avLst/>
          </a:prstGeom>
          <a:solidFill>
            <a:schemeClr val="accent4">
              <a:lumMod val="20000"/>
              <a:lumOff val="8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
            <a:extLst>
              <a:ext uri="{FF2B5EF4-FFF2-40B4-BE49-F238E27FC236}">
                <a16:creationId xmlns:a16="http://schemas.microsoft.com/office/drawing/2014/main" id="{2DF1A371-87D2-444B-A603-8F2187FEB92C}"/>
              </a:ext>
            </a:extLst>
          </p:cNvPr>
          <p:cNvSpPr>
            <a:spLocks noGrp="1"/>
          </p:cNvSpPr>
          <p:nvPr>
            <p:ph type="body" sz="quarter" idx="11"/>
          </p:nvPr>
        </p:nvSpPr>
        <p:spPr>
          <a:xfrm>
            <a:off x="413589" y="173255"/>
            <a:ext cx="11074573" cy="372410"/>
          </a:xfrm>
        </p:spPr>
        <p:txBody>
          <a:bodyPr/>
          <a:lstStyle/>
          <a:p>
            <a:r>
              <a:rPr lang="ja-JP" altLang="en-US"/>
              <a:t>導入事例：セイコーホールディングス株式会社 様</a:t>
            </a:r>
            <a:endParaRPr kumimoji="1" lang="ja-JP" altLang="en-US"/>
          </a:p>
        </p:txBody>
      </p:sp>
      <p:pic>
        <p:nvPicPr>
          <p:cNvPr id="20" name="図 19">
            <a:extLst>
              <a:ext uri="{FF2B5EF4-FFF2-40B4-BE49-F238E27FC236}">
                <a16:creationId xmlns:a16="http://schemas.microsoft.com/office/drawing/2014/main" id="{B1F9354A-1F77-4CEE-8E65-992B56C536EF}"/>
              </a:ext>
            </a:extLst>
          </p:cNvPr>
          <p:cNvPicPr>
            <a:picLocks noChangeAspect="1"/>
          </p:cNvPicPr>
          <p:nvPr/>
        </p:nvPicPr>
        <p:blipFill>
          <a:blip r:embed="rId2"/>
          <a:stretch>
            <a:fillRect/>
          </a:stretch>
        </p:blipFill>
        <p:spPr>
          <a:xfrm>
            <a:off x="309894" y="2190786"/>
            <a:ext cx="4795568" cy="4064280"/>
          </a:xfrm>
          <a:prstGeom prst="rect">
            <a:avLst/>
          </a:prstGeom>
        </p:spPr>
      </p:pic>
      <p:sp>
        <p:nvSpPr>
          <p:cNvPr id="12" name="正方形/長方形 11">
            <a:extLst>
              <a:ext uri="{FF2B5EF4-FFF2-40B4-BE49-F238E27FC236}">
                <a16:creationId xmlns:a16="http://schemas.microsoft.com/office/drawing/2014/main" id="{27C8B1BB-DB9E-4460-964F-C2D6525BC0B1}"/>
              </a:ext>
            </a:extLst>
          </p:cNvPr>
          <p:cNvSpPr/>
          <p:nvPr/>
        </p:nvSpPr>
        <p:spPr>
          <a:xfrm>
            <a:off x="0" y="821268"/>
            <a:ext cx="12192000" cy="121401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3">
            <a:extLst>
              <a:ext uri="{FF2B5EF4-FFF2-40B4-BE49-F238E27FC236}">
                <a16:creationId xmlns:a16="http://schemas.microsoft.com/office/drawing/2014/main" id="{534D5308-E048-48ED-8530-1BAF06A6BF26}"/>
              </a:ext>
            </a:extLst>
          </p:cNvPr>
          <p:cNvSpPr txBox="1">
            <a:spLocks noChangeArrowheads="1"/>
          </p:cNvSpPr>
          <p:nvPr/>
        </p:nvSpPr>
        <p:spPr bwMode="auto">
          <a:xfrm>
            <a:off x="309893" y="845220"/>
            <a:ext cx="11626467" cy="108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a:lnSpc>
                <a:spcPct val="140000"/>
              </a:lnSpc>
            </a:pPr>
            <a:r>
              <a:rPr lang="ja-JP" altLang="en-US" sz="2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「境界防御」が通用しない業務環境に</a:t>
            </a:r>
            <a:endParaRPr lang="en-US" altLang="ja-JP" sz="2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40000"/>
              </a:lnSpc>
            </a:pPr>
            <a:r>
              <a:rPr lang="en-US" altLang="ja-JP" sz="2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AI </a:t>
            </a:r>
            <a:r>
              <a:rPr lang="ja-JP" altLang="en-US" sz="2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を用いた高いマルウェア検知率がエンドポイント保護に貢献</a:t>
            </a:r>
            <a:endParaRPr lang="en-US" altLang="ja-JP" sz="2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a:extLst>
              <a:ext uri="{FF2B5EF4-FFF2-40B4-BE49-F238E27FC236}">
                <a16:creationId xmlns:a16="http://schemas.microsoft.com/office/drawing/2014/main" id="{CF3A66CF-78F4-4931-BBF8-FEC37020646E}"/>
              </a:ext>
            </a:extLst>
          </p:cNvPr>
          <p:cNvSpPr txBox="1"/>
          <p:nvPr/>
        </p:nvSpPr>
        <p:spPr>
          <a:xfrm>
            <a:off x="10455277" y="1128392"/>
            <a:ext cx="830677" cy="276999"/>
          </a:xfrm>
          <a:prstGeom prst="rect">
            <a:avLst/>
          </a:prstGeom>
          <a:noFill/>
        </p:spPr>
        <p:txBody>
          <a:bodyPr wrap="none" rtlCol="0">
            <a:spAutoFit/>
          </a:bodyPr>
          <a:lstStyle/>
          <a:p>
            <a:r>
              <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1,701 </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台</a:t>
            </a:r>
            <a:endPar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6">
            <a:extLst>
              <a:ext uri="{FF2B5EF4-FFF2-40B4-BE49-F238E27FC236}">
                <a16:creationId xmlns:a16="http://schemas.microsoft.com/office/drawing/2014/main" id="{9EA7EE65-E233-42F5-B120-5C05EAF92BD1}"/>
              </a:ext>
            </a:extLst>
          </p:cNvPr>
          <p:cNvSpPr/>
          <p:nvPr/>
        </p:nvSpPr>
        <p:spPr>
          <a:xfrm>
            <a:off x="9548407" y="1121773"/>
            <a:ext cx="916464" cy="272150"/>
          </a:xfrm>
          <a:prstGeom prst="roundRect">
            <a:avLst/>
          </a:pr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latin typeface="メイリオ" panose="020B0604030504040204" pitchFamily="50" charset="-128"/>
                <a:ea typeface="メイリオ" panose="020B0604030504040204" pitchFamily="50" charset="-128"/>
                <a:cs typeface="メイリオ" panose="020B0604030504040204" pitchFamily="50" charset="-128"/>
              </a:rPr>
              <a:t>デバイス</a:t>
            </a:r>
            <a:endParaRPr kumimoji="1" lang="ja-JP" altLang="en-US" sz="11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214EC639-2DCB-43CE-A51B-06C3674237BD}"/>
              </a:ext>
            </a:extLst>
          </p:cNvPr>
          <p:cNvSpPr txBox="1"/>
          <p:nvPr/>
        </p:nvSpPr>
        <p:spPr>
          <a:xfrm>
            <a:off x="10464330" y="1499186"/>
            <a:ext cx="861133" cy="276999"/>
          </a:xfrm>
          <a:prstGeom prst="rect">
            <a:avLst/>
          </a:prstGeom>
          <a:noFill/>
        </p:spPr>
        <p:txBody>
          <a:bodyPr wrap="none" rtlCol="0">
            <a:spAutoFit/>
          </a:bodyPr>
          <a:lstStyle/>
          <a:p>
            <a:r>
              <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Windows</a:t>
            </a:r>
            <a:endPar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a:extLst>
              <a:ext uri="{FF2B5EF4-FFF2-40B4-BE49-F238E27FC236}">
                <a16:creationId xmlns:a16="http://schemas.microsoft.com/office/drawing/2014/main" id="{6947471E-5B94-485F-96B0-0AD02DFE41DE}"/>
              </a:ext>
            </a:extLst>
          </p:cNvPr>
          <p:cNvSpPr/>
          <p:nvPr/>
        </p:nvSpPr>
        <p:spPr>
          <a:xfrm>
            <a:off x="9538812" y="1478138"/>
            <a:ext cx="916465" cy="272150"/>
          </a:xfrm>
          <a:prstGeom prst="roundRect">
            <a:avLst/>
          </a:pr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latin typeface="メイリオ" panose="020B0604030504040204" pitchFamily="50" charset="-128"/>
                <a:ea typeface="メイリオ" panose="020B0604030504040204" pitchFamily="50" charset="-128"/>
                <a:cs typeface="メイリオ" panose="020B0604030504040204" pitchFamily="50" charset="-128"/>
              </a:rPr>
              <a:t>管理</a:t>
            </a:r>
            <a:r>
              <a:rPr kumimoji="1" lang="en-US" altLang="ja-JP" sz="1100">
                <a:latin typeface="メイリオ" panose="020B0604030504040204" pitchFamily="50" charset="-128"/>
                <a:ea typeface="メイリオ" panose="020B0604030504040204" pitchFamily="50" charset="-128"/>
                <a:cs typeface="メイリオ" panose="020B0604030504040204" pitchFamily="50" charset="-128"/>
              </a:rPr>
              <a:t> OS</a:t>
            </a:r>
            <a:endParaRPr kumimoji="1" lang="ja-JP" altLang="en-US" sz="110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3" name="グループ化 22">
            <a:extLst>
              <a:ext uri="{FF2B5EF4-FFF2-40B4-BE49-F238E27FC236}">
                <a16:creationId xmlns:a16="http://schemas.microsoft.com/office/drawing/2014/main" id="{0037DAFD-D34A-4211-A0F9-8709EFB0051B}"/>
              </a:ext>
            </a:extLst>
          </p:cNvPr>
          <p:cNvGrpSpPr/>
          <p:nvPr/>
        </p:nvGrpSpPr>
        <p:grpSpPr>
          <a:xfrm>
            <a:off x="5445826" y="2314841"/>
            <a:ext cx="8273520" cy="2029782"/>
            <a:chOff x="323725" y="2749813"/>
            <a:chExt cx="8273520" cy="2029782"/>
          </a:xfrm>
        </p:grpSpPr>
        <p:sp>
          <p:nvSpPr>
            <p:cNvPr id="24" name="テキスト ボックス 23">
              <a:extLst>
                <a:ext uri="{FF2B5EF4-FFF2-40B4-BE49-F238E27FC236}">
                  <a16:creationId xmlns:a16="http://schemas.microsoft.com/office/drawing/2014/main" id="{41D0F74D-78CF-4083-ACFC-DB9B3F92D28E}"/>
                </a:ext>
              </a:extLst>
            </p:cNvPr>
            <p:cNvSpPr txBox="1"/>
            <p:nvPr/>
          </p:nvSpPr>
          <p:spPr>
            <a:xfrm>
              <a:off x="323725" y="2749813"/>
              <a:ext cx="8273520" cy="743280"/>
            </a:xfrm>
            <a:prstGeom prst="rect">
              <a:avLst/>
            </a:prstGeom>
            <a:noFill/>
          </p:spPr>
          <p:txBody>
            <a:bodyPr wrap="square" rtlCol="0">
              <a:spAutoFit/>
            </a:bodyPr>
            <a:lstStyle/>
            <a:p>
              <a:pPr>
                <a:lnSpc>
                  <a:spcPct val="120000"/>
                </a:lnSpc>
              </a:pPr>
              <a:r>
                <a:rPr kumimoji="1" lang="ja-JP" altLang="en-US" b="1">
                  <a:solidFill>
                    <a:srgbClr val="C00000"/>
                  </a:solidFill>
                  <a:latin typeface="Meiryo" panose="020B0604030504040204" pitchFamily="34" charset="-128"/>
                  <a:ea typeface="Meiryo" panose="020B0604030504040204" pitchFamily="34" charset="-128"/>
                </a:rPr>
                <a:t>■導入前の状況</a:t>
              </a:r>
              <a:endParaRPr kumimoji="1" lang="en-US" altLang="ja-JP" b="1">
                <a:solidFill>
                  <a:srgbClr val="C00000"/>
                </a:solidFill>
                <a:latin typeface="Meiryo" panose="020B0604030504040204" pitchFamily="34" charset="-128"/>
                <a:ea typeface="Meiryo" panose="020B0604030504040204" pitchFamily="34" charset="-128"/>
              </a:endParaRPr>
            </a:p>
            <a:p>
              <a:pPr>
                <a:lnSpc>
                  <a:spcPct val="120000"/>
                </a:lnSpc>
              </a:pPr>
              <a:r>
                <a:rPr kumimoji="1" lang="ja-JP" altLang="en-US" b="1">
                  <a:solidFill>
                    <a:srgbClr val="C00000"/>
                  </a:solidFill>
                  <a:latin typeface="Meiryo" panose="020B0604030504040204" pitchFamily="34" charset="-128"/>
                  <a:ea typeface="Meiryo" panose="020B0604030504040204" pitchFamily="34" charset="-128"/>
                </a:rPr>
                <a:t>　テレワークで利用する業務端末の保護が喫緊の課題</a:t>
              </a:r>
            </a:p>
          </p:txBody>
        </p:sp>
        <p:sp>
          <p:nvSpPr>
            <p:cNvPr id="25" name="テキスト ボックス 24">
              <a:extLst>
                <a:ext uri="{FF2B5EF4-FFF2-40B4-BE49-F238E27FC236}">
                  <a16:creationId xmlns:a16="http://schemas.microsoft.com/office/drawing/2014/main" id="{BA6CC467-74E3-453D-9F1B-40294A60FA58}"/>
                </a:ext>
              </a:extLst>
            </p:cNvPr>
            <p:cNvSpPr txBox="1"/>
            <p:nvPr/>
          </p:nvSpPr>
          <p:spPr>
            <a:xfrm>
              <a:off x="531618" y="3413067"/>
              <a:ext cx="7560964" cy="1366528"/>
            </a:xfrm>
            <a:prstGeom prst="rect">
              <a:avLst/>
            </a:prstGeom>
            <a:noFill/>
          </p:spPr>
          <p:txBody>
            <a:bodyPr wrap="square" rtlCol="0">
              <a:spAutoFit/>
            </a:bodyPr>
            <a:lstStyle/>
            <a:p>
              <a:pPr algn="just">
                <a:lnSpc>
                  <a:spcPct val="140000"/>
                </a:lnSpc>
              </a:pPr>
              <a:r>
                <a:rPr lang="ja-JP" altLang="en-US" sz="1200">
                  <a:solidFill>
                    <a:schemeClr val="tx1">
                      <a:lumMod val="75000"/>
                      <a:lumOff val="25000"/>
                    </a:schemeClr>
                  </a:solidFill>
                  <a:latin typeface="メイリオ" panose="020B0604030504040204" pitchFamily="50" charset="-128"/>
                  <a:ea typeface="メイリオ" pitchFamily="50" charset="-128"/>
                  <a:cs typeface="メイリオ" pitchFamily="50" charset="-128"/>
                </a:rPr>
                <a:t>・働き方がテレワークに移行する中、従来のウイルス対策ソフトで未知の脅威に</a:t>
              </a:r>
              <a:endParaRPr lang="en-US" altLang="ja-JP" sz="1200">
                <a:solidFill>
                  <a:schemeClr val="tx1">
                    <a:lumMod val="75000"/>
                    <a:lumOff val="25000"/>
                  </a:schemeClr>
                </a:solidFill>
                <a:latin typeface="メイリオ" panose="020B0604030504040204" pitchFamily="50" charset="-128"/>
                <a:ea typeface="メイリオ" pitchFamily="50" charset="-128"/>
                <a:cs typeface="メイリオ" pitchFamily="50" charset="-128"/>
              </a:endParaRPr>
            </a:p>
            <a:p>
              <a:pPr algn="just">
                <a:lnSpc>
                  <a:spcPct val="140000"/>
                </a:lnSpc>
              </a:pPr>
              <a:r>
                <a:rPr lang="ja-JP" altLang="en-US" sz="1200">
                  <a:solidFill>
                    <a:schemeClr val="tx1">
                      <a:lumMod val="75000"/>
                      <a:lumOff val="25000"/>
                    </a:schemeClr>
                  </a:solidFill>
                  <a:latin typeface="メイリオ" panose="020B0604030504040204" pitchFamily="50" charset="-128"/>
                  <a:ea typeface="メイリオ" pitchFamily="50" charset="-128"/>
                  <a:cs typeface="メイリオ" pitchFamily="50" charset="-128"/>
                </a:rPr>
                <a:t>　対抗することは難しいと感じていた</a:t>
              </a:r>
              <a:endParaRPr lang="en-US" altLang="ja-JP" sz="1200">
                <a:solidFill>
                  <a:schemeClr val="tx1">
                    <a:lumMod val="75000"/>
                    <a:lumOff val="25000"/>
                  </a:schemeClr>
                </a:solidFill>
                <a:latin typeface="メイリオ" panose="020B0604030504040204" pitchFamily="50" charset="-128"/>
                <a:ea typeface="メイリオ" pitchFamily="50" charset="-128"/>
                <a:cs typeface="メイリオ" pitchFamily="50" charset="-128"/>
              </a:endParaRPr>
            </a:p>
            <a:p>
              <a:pPr algn="just">
                <a:lnSpc>
                  <a:spcPct val="140000"/>
                </a:lnSpc>
              </a:pPr>
              <a:r>
                <a:rPr lang="ja-JP" altLang="en-US" sz="1200">
                  <a:solidFill>
                    <a:schemeClr val="tx1">
                      <a:lumMod val="75000"/>
                      <a:lumOff val="25000"/>
                    </a:schemeClr>
                  </a:solidFill>
                  <a:latin typeface="メイリオ" panose="020B0604030504040204" pitchFamily="50" charset="-128"/>
                  <a:ea typeface="メイリオ" pitchFamily="50" charset="-128"/>
                  <a:cs typeface="メイリオ" pitchFamily="50" charset="-128"/>
                </a:rPr>
                <a:t>・利用中のウイルス対策ソフトは、定期的なウイルススキャンが走り </a:t>
              </a:r>
              <a:r>
                <a:rPr lang="en-US" altLang="ja-JP" sz="1200" b="1">
                  <a:solidFill>
                    <a:srgbClr val="C00000"/>
                  </a:solidFill>
                  <a:latin typeface="メイリオ" panose="020B0604030504040204" pitchFamily="50" charset="-128"/>
                  <a:ea typeface="メイリオ" pitchFamily="50" charset="-128"/>
                  <a:cs typeface="メイリオ" pitchFamily="50" charset="-128"/>
                </a:rPr>
                <a:t>PC </a:t>
              </a:r>
              <a:r>
                <a:rPr lang="ja-JP" altLang="en-US" sz="1200" b="1">
                  <a:solidFill>
                    <a:srgbClr val="C00000"/>
                  </a:solidFill>
                  <a:latin typeface="メイリオ" panose="020B0604030504040204" pitchFamily="50" charset="-128"/>
                  <a:ea typeface="メイリオ" pitchFamily="50" charset="-128"/>
                  <a:cs typeface="メイリオ" pitchFamily="50" charset="-128"/>
                </a:rPr>
                <a:t>負荷が増大</a:t>
              </a:r>
              <a:endParaRPr lang="en-US" altLang="ja-JP" sz="1200" b="1">
                <a:solidFill>
                  <a:srgbClr val="C00000"/>
                </a:solidFill>
                <a:latin typeface="メイリオ" panose="020B0604030504040204" pitchFamily="50" charset="-128"/>
                <a:ea typeface="メイリオ" pitchFamily="50" charset="-128"/>
                <a:cs typeface="メイリオ" pitchFamily="50" charset="-128"/>
              </a:endParaRPr>
            </a:p>
            <a:p>
              <a:pPr algn="just">
                <a:lnSpc>
                  <a:spcPct val="140000"/>
                </a:lnSpc>
              </a:pPr>
              <a:r>
                <a:rPr lang="ja-JP" altLang="en-US" sz="1200">
                  <a:solidFill>
                    <a:schemeClr val="tx1">
                      <a:lumMod val="75000"/>
                      <a:lumOff val="25000"/>
                    </a:schemeClr>
                  </a:solidFill>
                  <a:latin typeface="メイリオ" panose="020B0604030504040204" pitchFamily="50" charset="-128"/>
                  <a:ea typeface="メイリオ" pitchFamily="50" charset="-128"/>
                  <a:cs typeface="メイリオ" pitchFamily="50" charset="-128"/>
                </a:rPr>
                <a:t>　</a:t>
              </a:r>
              <a:r>
                <a:rPr lang="en-US" altLang="ja-JP" sz="1200" b="1">
                  <a:solidFill>
                    <a:srgbClr val="C00000"/>
                  </a:solidFill>
                  <a:latin typeface="メイリオ" panose="020B0604030504040204" pitchFamily="50" charset="-128"/>
                  <a:ea typeface="メイリオ" pitchFamily="50" charset="-128"/>
                  <a:cs typeface="メイリオ" pitchFamily="50" charset="-128"/>
                </a:rPr>
                <a:t>Web </a:t>
              </a:r>
              <a:r>
                <a:rPr lang="ja-JP" altLang="en-US" sz="1200" b="1">
                  <a:solidFill>
                    <a:srgbClr val="C00000"/>
                  </a:solidFill>
                  <a:latin typeface="メイリオ" panose="020B0604030504040204" pitchFamily="50" charset="-128"/>
                  <a:ea typeface="メイリオ" pitchFamily="50" charset="-128"/>
                  <a:cs typeface="メイリオ" pitchFamily="50" charset="-128"/>
                </a:rPr>
                <a:t>会議ツールなど、業務で使うアプリが思うように動作しないことがあった</a:t>
              </a:r>
            </a:p>
            <a:p>
              <a:pPr algn="just">
                <a:lnSpc>
                  <a:spcPct val="140000"/>
                </a:lnSpc>
              </a:pPr>
              <a:r>
                <a:rPr lang="ja-JP" altLang="en-US" sz="1200">
                  <a:solidFill>
                    <a:schemeClr val="tx1">
                      <a:lumMod val="75000"/>
                      <a:lumOff val="25000"/>
                    </a:schemeClr>
                  </a:solidFill>
                  <a:latin typeface="メイリオ" panose="020B0604030504040204" pitchFamily="50" charset="-128"/>
                  <a:ea typeface="メイリオ" pitchFamily="50" charset="-128"/>
                  <a:cs typeface="メイリオ" pitchFamily="50" charset="-128"/>
                </a:rPr>
                <a:t>・テレワーク端末の</a:t>
              </a:r>
              <a:r>
                <a:rPr lang="ja-JP" altLang="en-US" sz="1200" b="1">
                  <a:solidFill>
                    <a:srgbClr val="C00000"/>
                  </a:solidFill>
                  <a:latin typeface="メイリオ" panose="020B0604030504040204" pitchFamily="50" charset="-128"/>
                  <a:ea typeface="メイリオ" pitchFamily="50" charset="-128"/>
                  <a:cs typeface="メイリオ" pitchFamily="50" charset="-128"/>
                </a:rPr>
                <a:t>定義ファイルの更新状況が管理しきれなかった</a:t>
              </a:r>
              <a:endParaRPr lang="en-US" altLang="ja-JP" sz="1200" b="1">
                <a:solidFill>
                  <a:srgbClr val="C00000"/>
                </a:solidFill>
                <a:latin typeface="メイリオ" panose="020B0604030504040204" pitchFamily="50" charset="-128"/>
                <a:ea typeface="メイリオ" pitchFamily="50" charset="-128"/>
                <a:cs typeface="メイリオ" pitchFamily="50" charset="-128"/>
              </a:endParaRPr>
            </a:p>
          </p:txBody>
        </p:sp>
      </p:grpSp>
      <p:grpSp>
        <p:nvGrpSpPr>
          <p:cNvPr id="26" name="グループ化 25">
            <a:extLst>
              <a:ext uri="{FF2B5EF4-FFF2-40B4-BE49-F238E27FC236}">
                <a16:creationId xmlns:a16="http://schemas.microsoft.com/office/drawing/2014/main" id="{F3522AC6-735F-450E-9467-35F07F59820D}"/>
              </a:ext>
            </a:extLst>
          </p:cNvPr>
          <p:cNvGrpSpPr/>
          <p:nvPr/>
        </p:nvGrpSpPr>
        <p:grpSpPr>
          <a:xfrm>
            <a:off x="5445826" y="4327304"/>
            <a:ext cx="8273520" cy="1785992"/>
            <a:chOff x="323725" y="2680989"/>
            <a:chExt cx="8273520" cy="1785992"/>
          </a:xfrm>
        </p:grpSpPr>
        <p:sp>
          <p:nvSpPr>
            <p:cNvPr id="27" name="テキスト ボックス 26">
              <a:extLst>
                <a:ext uri="{FF2B5EF4-FFF2-40B4-BE49-F238E27FC236}">
                  <a16:creationId xmlns:a16="http://schemas.microsoft.com/office/drawing/2014/main" id="{5147C7D8-5F43-48D3-B79F-8FE6D0C14E00}"/>
                </a:ext>
              </a:extLst>
            </p:cNvPr>
            <p:cNvSpPr txBox="1"/>
            <p:nvPr/>
          </p:nvSpPr>
          <p:spPr>
            <a:xfrm>
              <a:off x="323725" y="2680989"/>
              <a:ext cx="8273520" cy="743280"/>
            </a:xfrm>
            <a:prstGeom prst="rect">
              <a:avLst/>
            </a:prstGeom>
            <a:noFill/>
          </p:spPr>
          <p:txBody>
            <a:bodyPr wrap="square" rtlCol="0">
              <a:spAutoFit/>
            </a:bodyPr>
            <a:lstStyle/>
            <a:p>
              <a:pPr>
                <a:lnSpc>
                  <a:spcPct val="120000"/>
                </a:lnSpc>
              </a:pPr>
              <a:r>
                <a:rPr kumimoji="1" lang="ja-JP" altLang="en-US" b="1">
                  <a:solidFill>
                    <a:schemeClr val="accent1"/>
                  </a:solidFill>
                  <a:latin typeface="Meiryo" panose="020B0604030504040204" pitchFamily="34" charset="-128"/>
                  <a:ea typeface="Meiryo" panose="020B0604030504040204" pitchFamily="34" charset="-128"/>
                </a:rPr>
                <a:t>■導入後の効果</a:t>
              </a:r>
              <a:endParaRPr kumimoji="1" lang="en-US" altLang="ja-JP" b="1">
                <a:solidFill>
                  <a:schemeClr val="accent1"/>
                </a:solidFill>
                <a:latin typeface="Meiryo" panose="020B0604030504040204" pitchFamily="34" charset="-128"/>
                <a:ea typeface="Meiryo" panose="020B0604030504040204" pitchFamily="34" charset="-128"/>
              </a:endParaRPr>
            </a:p>
            <a:p>
              <a:pPr>
                <a:lnSpc>
                  <a:spcPct val="120000"/>
                </a:lnSpc>
              </a:pPr>
              <a:r>
                <a:rPr kumimoji="1" lang="ja-JP" altLang="en-US" b="1">
                  <a:solidFill>
                    <a:schemeClr val="accent1"/>
                  </a:solidFill>
                  <a:latin typeface="Meiryo" panose="020B0604030504040204" pitchFamily="34" charset="-128"/>
                  <a:ea typeface="Meiryo" panose="020B0604030504040204" pitchFamily="34" charset="-128"/>
                </a:rPr>
                <a:t>　社員から「明らかにパソコンが軽くなった」との声も</a:t>
              </a:r>
            </a:p>
          </p:txBody>
        </p:sp>
        <p:sp>
          <p:nvSpPr>
            <p:cNvPr id="28" name="テキスト ボックス 27">
              <a:extLst>
                <a:ext uri="{FF2B5EF4-FFF2-40B4-BE49-F238E27FC236}">
                  <a16:creationId xmlns:a16="http://schemas.microsoft.com/office/drawing/2014/main" id="{2D499125-6C38-400A-9B92-B8F8566B86B8}"/>
                </a:ext>
              </a:extLst>
            </p:cNvPr>
            <p:cNvSpPr txBox="1"/>
            <p:nvPr/>
          </p:nvSpPr>
          <p:spPr>
            <a:xfrm>
              <a:off x="477102" y="3358985"/>
              <a:ext cx="7560964" cy="1107996"/>
            </a:xfrm>
            <a:prstGeom prst="rect">
              <a:avLst/>
            </a:prstGeom>
            <a:noFill/>
          </p:spPr>
          <p:txBody>
            <a:bodyPr wrap="square" rtlCol="0">
              <a:spAutoFit/>
            </a:bodyPr>
            <a:lstStyle/>
            <a:p>
              <a:pPr algn="just">
                <a:lnSpc>
                  <a:spcPct val="140000"/>
                </a:lnSpc>
              </a:pPr>
              <a:r>
                <a:rPr lang="ja-JP" altLang="en-US" sz="1200">
                  <a:solidFill>
                    <a:schemeClr val="tx1">
                      <a:lumMod val="75000"/>
                      <a:lumOff val="25000"/>
                    </a:schemeClr>
                  </a:solidFill>
                  <a:latin typeface="メイリオ" panose="020B0604030504040204" pitchFamily="50" charset="-128"/>
                  <a:ea typeface="メイリオ" pitchFamily="50" charset="-128"/>
                  <a:cs typeface="メイリオ" pitchFamily="50" charset="-128"/>
                </a:rPr>
                <a:t>・</a:t>
              </a:r>
              <a:r>
                <a:rPr lang="ja-JP" altLang="en-US" sz="1200" b="1">
                  <a:solidFill>
                    <a:schemeClr val="tx1">
                      <a:lumMod val="75000"/>
                      <a:lumOff val="25000"/>
                    </a:schemeClr>
                  </a:solidFill>
                  <a:latin typeface="メイリオ" panose="020B0604030504040204" pitchFamily="50" charset="-128"/>
                  <a:ea typeface="メイリオ" pitchFamily="50" charset="-128"/>
                  <a:cs typeface="メイリオ" pitchFamily="50" charset="-128"/>
                </a:rPr>
                <a:t>マルウェア検知率の高さとテレワーク社員の利便性を損なわない点が決め手になった</a:t>
              </a:r>
              <a:endParaRPr lang="en-US" altLang="ja-JP" sz="1200" b="1">
                <a:solidFill>
                  <a:schemeClr val="tx1">
                    <a:lumMod val="75000"/>
                    <a:lumOff val="25000"/>
                  </a:schemeClr>
                </a:solidFill>
                <a:latin typeface="メイリオ" panose="020B0604030504040204" pitchFamily="50" charset="-128"/>
                <a:ea typeface="メイリオ" pitchFamily="50" charset="-128"/>
                <a:cs typeface="メイリオ" pitchFamily="50" charset="-128"/>
              </a:endParaRPr>
            </a:p>
            <a:p>
              <a:pPr algn="just">
                <a:lnSpc>
                  <a:spcPct val="140000"/>
                </a:lnSpc>
              </a:pPr>
              <a:r>
                <a:rPr lang="ja-JP" altLang="en-US" sz="1200">
                  <a:solidFill>
                    <a:schemeClr val="tx1">
                      <a:lumMod val="75000"/>
                      <a:lumOff val="25000"/>
                    </a:schemeClr>
                  </a:solidFill>
                  <a:latin typeface="メイリオ" panose="020B0604030504040204" pitchFamily="50" charset="-128"/>
                  <a:ea typeface="メイリオ" pitchFamily="50" charset="-128"/>
                  <a:cs typeface="メイリオ" pitchFamily="50" charset="-128"/>
                </a:rPr>
                <a:t>・クラウドサービスのためサーバーを用意する必要なく、</a:t>
              </a:r>
              <a:r>
                <a:rPr lang="en-US" altLang="ja-JP" sz="1200" b="1">
                  <a:solidFill>
                    <a:schemeClr val="accent1"/>
                  </a:solidFill>
                  <a:latin typeface="メイリオ" panose="020B0604030504040204" pitchFamily="50" charset="-128"/>
                  <a:ea typeface="メイリオ" pitchFamily="50" charset="-128"/>
                  <a:cs typeface="メイリオ" pitchFamily="50" charset="-128"/>
                </a:rPr>
                <a:t>2</a:t>
              </a:r>
              <a:r>
                <a:rPr lang="ja-JP" altLang="en-US" sz="1200" b="1">
                  <a:solidFill>
                    <a:schemeClr val="accent1"/>
                  </a:solidFill>
                  <a:latin typeface="メイリオ" panose="020B0604030504040204" pitchFamily="50" charset="-128"/>
                  <a:ea typeface="メイリオ" pitchFamily="50" charset="-128"/>
                  <a:cs typeface="メイリオ" pitchFamily="50" charset="-128"/>
                </a:rPr>
                <a:t>週間程度で全社展開を完了</a:t>
              </a:r>
              <a:endParaRPr lang="en-US" altLang="ja-JP" sz="1200" b="1">
                <a:solidFill>
                  <a:schemeClr val="accent1"/>
                </a:solidFill>
                <a:latin typeface="メイリオ" panose="020B0604030504040204" pitchFamily="50" charset="-128"/>
                <a:ea typeface="メイリオ" pitchFamily="50" charset="-128"/>
                <a:cs typeface="メイリオ" pitchFamily="50" charset="-128"/>
              </a:endParaRPr>
            </a:p>
            <a:p>
              <a:pPr algn="just">
                <a:lnSpc>
                  <a:spcPct val="140000"/>
                </a:lnSpc>
              </a:pPr>
              <a:r>
                <a:rPr lang="ja-JP" altLang="en-US" sz="1200">
                  <a:solidFill>
                    <a:schemeClr val="tx1">
                      <a:lumMod val="75000"/>
                      <a:lumOff val="25000"/>
                    </a:schemeClr>
                  </a:solidFill>
                  <a:latin typeface="メイリオ" panose="020B0604030504040204" pitchFamily="50" charset="-128"/>
                  <a:ea typeface="メイリオ" pitchFamily="50" charset="-128"/>
                  <a:cs typeface="メイリオ" pitchFamily="50" charset="-128"/>
                </a:rPr>
                <a:t>・</a:t>
              </a:r>
              <a:r>
                <a:rPr lang="ja-JP" altLang="en-US" sz="1200" b="1">
                  <a:solidFill>
                    <a:schemeClr val="accent1"/>
                  </a:solidFill>
                  <a:latin typeface="メイリオ" panose="020B0604030504040204" pitchFamily="50" charset="-128"/>
                  <a:ea typeface="メイリオ" pitchFamily="50" charset="-128"/>
                  <a:cs typeface="メイリオ" pitchFamily="50" charset="-128"/>
                </a:rPr>
                <a:t>定時のスキャンや定義ファイルの更新がなくなり、</a:t>
              </a:r>
              <a:r>
                <a:rPr lang="en-US" altLang="ja-JP" sz="1200" b="1">
                  <a:solidFill>
                    <a:schemeClr val="accent1"/>
                  </a:solidFill>
                  <a:latin typeface="メイリオ" panose="020B0604030504040204" pitchFamily="50" charset="-128"/>
                  <a:ea typeface="メイリオ" pitchFamily="50" charset="-128"/>
                  <a:cs typeface="メイリオ" pitchFamily="50" charset="-128"/>
                </a:rPr>
                <a:t>PC </a:t>
              </a:r>
              <a:r>
                <a:rPr lang="ja-JP" altLang="en-US" sz="1200" b="1">
                  <a:solidFill>
                    <a:schemeClr val="accent1"/>
                  </a:solidFill>
                  <a:latin typeface="メイリオ" panose="020B0604030504040204" pitchFamily="50" charset="-128"/>
                  <a:ea typeface="メイリオ" pitchFamily="50" charset="-128"/>
                  <a:cs typeface="メイリオ" pitchFamily="50" charset="-128"/>
                </a:rPr>
                <a:t>の </a:t>
              </a:r>
              <a:r>
                <a:rPr lang="en-US" altLang="ja-JP" sz="1200" b="1">
                  <a:solidFill>
                    <a:schemeClr val="accent1"/>
                  </a:solidFill>
                  <a:latin typeface="メイリオ" panose="020B0604030504040204" pitchFamily="50" charset="-128"/>
                  <a:ea typeface="メイリオ" pitchFamily="50" charset="-128"/>
                  <a:cs typeface="メイリオ" pitchFamily="50" charset="-128"/>
                </a:rPr>
                <a:t>CPU </a:t>
              </a:r>
              <a:r>
                <a:rPr lang="ja-JP" altLang="en-US" sz="1200" b="1">
                  <a:solidFill>
                    <a:schemeClr val="accent1"/>
                  </a:solidFill>
                  <a:latin typeface="メイリオ" panose="020B0604030504040204" pitchFamily="50" charset="-128"/>
                  <a:ea typeface="メイリオ" pitchFamily="50" charset="-128"/>
                  <a:cs typeface="メイリオ" pitchFamily="50" charset="-128"/>
                </a:rPr>
                <a:t>占有率も下がった</a:t>
              </a:r>
              <a:endParaRPr lang="en-US" altLang="ja-JP" sz="1200" b="1">
                <a:solidFill>
                  <a:schemeClr val="accent1"/>
                </a:solidFill>
                <a:latin typeface="メイリオ" panose="020B0604030504040204" pitchFamily="50" charset="-128"/>
                <a:ea typeface="メイリオ" pitchFamily="50" charset="-128"/>
                <a:cs typeface="メイリオ" pitchFamily="50" charset="-128"/>
              </a:endParaRPr>
            </a:p>
            <a:p>
              <a:pPr algn="just">
                <a:lnSpc>
                  <a:spcPct val="140000"/>
                </a:lnSpc>
              </a:pPr>
              <a:r>
                <a:rPr lang="ja-JP" altLang="en-US" sz="1200">
                  <a:solidFill>
                    <a:schemeClr val="tx1">
                      <a:lumMod val="75000"/>
                      <a:lumOff val="25000"/>
                    </a:schemeClr>
                  </a:solidFill>
                  <a:latin typeface="メイリオ" panose="020B0604030504040204" pitchFamily="50" charset="-128"/>
                  <a:ea typeface="メイリオ" pitchFamily="50" charset="-128"/>
                  <a:cs typeface="メイリオ" pitchFamily="50" charset="-128"/>
                </a:rPr>
                <a:t>　導入後に何人かの社員から</a:t>
              </a:r>
              <a:r>
                <a:rPr lang="ja-JP" altLang="en-US" sz="1200" b="1">
                  <a:solidFill>
                    <a:schemeClr val="accent1"/>
                  </a:solidFill>
                  <a:latin typeface="メイリオ" panose="020B0604030504040204" pitchFamily="50" charset="-128"/>
                  <a:ea typeface="メイリオ" pitchFamily="50" charset="-128"/>
                  <a:cs typeface="メイリオ" pitchFamily="50" charset="-128"/>
                </a:rPr>
                <a:t>「明らかにパソコンが軽くなった」</a:t>
              </a:r>
              <a:r>
                <a:rPr lang="ja-JP" altLang="en-US" sz="1200">
                  <a:solidFill>
                    <a:schemeClr val="tx1">
                      <a:lumMod val="75000"/>
                      <a:lumOff val="25000"/>
                    </a:schemeClr>
                  </a:solidFill>
                  <a:latin typeface="メイリオ" panose="020B0604030504040204" pitchFamily="50" charset="-128"/>
                  <a:ea typeface="メイリオ" pitchFamily="50" charset="-128"/>
                  <a:cs typeface="メイリオ" pitchFamily="50" charset="-128"/>
                </a:rPr>
                <a:t>という声もあった</a:t>
              </a:r>
              <a:endParaRPr lang="en-US" altLang="ja-JP" sz="1200">
                <a:solidFill>
                  <a:schemeClr val="tx1">
                    <a:lumMod val="75000"/>
                    <a:lumOff val="25000"/>
                  </a:schemeClr>
                </a:solidFill>
                <a:latin typeface="メイリオ" panose="020B0604030504040204" pitchFamily="50" charset="-128"/>
                <a:ea typeface="メイリオ" pitchFamily="50" charset="-128"/>
                <a:cs typeface="メイリオ" pitchFamily="50" charset="-128"/>
              </a:endParaRPr>
            </a:p>
          </p:txBody>
        </p:sp>
      </p:grpSp>
    </p:spTree>
    <p:extLst>
      <p:ext uri="{BB962C8B-B14F-4D97-AF65-F5344CB8AC3E}">
        <p14:creationId xmlns:p14="http://schemas.microsoft.com/office/powerpoint/2010/main" val="2082188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7ED270DE-045F-4A8E-9F61-A12101C1E78A}"/>
              </a:ext>
            </a:extLst>
          </p:cNvPr>
          <p:cNvSpPr>
            <a:spLocks noGrp="1"/>
          </p:cNvSpPr>
          <p:nvPr>
            <p:ph type="body" sz="quarter" idx="11"/>
          </p:nvPr>
        </p:nvSpPr>
        <p:spPr/>
        <p:txBody>
          <a:bodyPr/>
          <a:lstStyle/>
          <a:p>
            <a:r>
              <a:rPr lang="en-US" altLang="ja-JP"/>
              <a:t>Deep</a:t>
            </a:r>
            <a:r>
              <a:rPr lang="ja-JP" altLang="en-US"/>
              <a:t> </a:t>
            </a:r>
            <a:r>
              <a:rPr lang="en-US" altLang="ja-JP"/>
              <a:t>Instinct </a:t>
            </a:r>
            <a:r>
              <a:rPr lang="ja-JP" altLang="en-US"/>
              <a:t>の誤検知率</a:t>
            </a:r>
          </a:p>
        </p:txBody>
      </p:sp>
      <p:sp>
        <p:nvSpPr>
          <p:cNvPr id="57" name="テキスト プレースホルダー 2">
            <a:extLst>
              <a:ext uri="{FF2B5EF4-FFF2-40B4-BE49-F238E27FC236}">
                <a16:creationId xmlns:a16="http://schemas.microsoft.com/office/drawing/2014/main" id="{94613D31-977F-415F-B3A6-ABFAC5DD71DF}"/>
              </a:ext>
            </a:extLst>
          </p:cNvPr>
          <p:cNvSpPr>
            <a:spLocks noGrp="1"/>
          </p:cNvSpPr>
          <p:nvPr>
            <p:ph type="body" sz="quarter" idx="13"/>
          </p:nvPr>
        </p:nvSpPr>
        <p:spPr>
          <a:xfrm>
            <a:off x="359197" y="881086"/>
            <a:ext cx="11505576" cy="348557"/>
          </a:xfrm>
        </p:spPr>
        <p:txBody>
          <a:bodyPr anchor="ctr"/>
          <a:lstStyle/>
          <a:p>
            <a:r>
              <a:rPr kumimoji="1" lang="ja-JP" altLang="en-US"/>
              <a:t>ディープラーニングの活用により高い検知率を維持した状態で誤検知も非常に少ない</a:t>
            </a:r>
            <a:r>
              <a:rPr kumimoji="1" lang="en-US" altLang="ja-JP" sz="1100"/>
              <a:t>※</a:t>
            </a:r>
            <a:endParaRPr kumimoji="1" lang="ja-JP" altLang="en-US"/>
          </a:p>
        </p:txBody>
      </p:sp>
      <p:sp>
        <p:nvSpPr>
          <p:cNvPr id="58" name="TextBox 39">
            <a:extLst>
              <a:ext uri="{FF2B5EF4-FFF2-40B4-BE49-F238E27FC236}">
                <a16:creationId xmlns:a16="http://schemas.microsoft.com/office/drawing/2014/main" id="{447CB47D-DBB8-4CCF-92B9-FF444B5DA768}"/>
              </a:ext>
            </a:extLst>
          </p:cNvPr>
          <p:cNvSpPr txBox="1"/>
          <p:nvPr/>
        </p:nvSpPr>
        <p:spPr>
          <a:xfrm>
            <a:off x="8137350" y="6087073"/>
            <a:ext cx="3474281" cy="246221"/>
          </a:xfrm>
          <a:prstGeom prst="rect">
            <a:avLst/>
          </a:prstGeom>
          <a:noFill/>
        </p:spPr>
        <p:txBody>
          <a:bodyPr wrap="square" rtlCol="0">
            <a:spAutoFit/>
          </a:bodyPr>
          <a:lstStyle/>
          <a:p>
            <a:pPr algn="r"/>
            <a:r>
              <a:rPr lang="en-US" altLang="ja-JP" sz="1000">
                <a:solidFill>
                  <a:schemeClr val="tx1">
                    <a:lumMod val="75000"/>
                    <a:lumOff val="25000"/>
                  </a:schemeClr>
                </a:solidFill>
                <a:latin typeface="メイリオ" panose="020B0604030504040204" pitchFamily="50" charset="-128"/>
                <a:ea typeface="メイリオ" panose="020B0604030504040204" pitchFamily="50" charset="-128"/>
              </a:rPr>
              <a:t>※MOTEX</a:t>
            </a: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のユーザー様環境にて算出</a:t>
            </a:r>
            <a:endParaRPr lang="en-US" sz="10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9" name="TextBox 18">
            <a:extLst>
              <a:ext uri="{FF2B5EF4-FFF2-40B4-BE49-F238E27FC236}">
                <a16:creationId xmlns:a16="http://schemas.microsoft.com/office/drawing/2014/main" id="{874A1452-97F4-4EB0-B1FB-F328E3BBAF5E}"/>
              </a:ext>
            </a:extLst>
          </p:cNvPr>
          <p:cNvSpPr txBox="1"/>
          <p:nvPr/>
        </p:nvSpPr>
        <p:spPr>
          <a:xfrm>
            <a:off x="531865" y="4133307"/>
            <a:ext cx="3619221" cy="1631216"/>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marL="0" marR="0" lvl="0" indent="0" defTabSz="914400" rtl="0" eaLnBrk="1" fontAlgn="auto" latinLnBrk="0" hangingPunct="1">
              <a:lnSpc>
                <a:spcPts val="2400"/>
              </a:lnSpc>
              <a:spcBef>
                <a:spcPts val="0"/>
              </a:spcBef>
              <a:spcAft>
                <a:spcPts val="0"/>
              </a:spcAft>
              <a:buClrTx/>
              <a:buSzTx/>
              <a:buFontTx/>
              <a:buNone/>
              <a:tabLst/>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スキャンファイル数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5,756,086,864</a:t>
            </a:r>
          </a:p>
          <a:p>
            <a:pPr marL="0" marR="0" lvl="0" indent="0" defTabSz="914400" rtl="0" eaLnBrk="1" fontAlgn="auto" latinLnBrk="0" hangingPunct="1">
              <a:lnSpc>
                <a:spcPts val="2400"/>
              </a:lnSpc>
              <a:spcBef>
                <a:spcPts val="0"/>
              </a:spcBef>
              <a:spcAft>
                <a:spcPts val="0"/>
              </a:spcAft>
              <a:buClrTx/>
              <a:buSzTx/>
              <a:buFontTx/>
              <a:buNone/>
              <a:tabLst/>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脅威検出（ファイル）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2,136</a:t>
            </a:r>
          </a:p>
          <a:p>
            <a:pPr marL="0" marR="0" lvl="0" indent="0" defTabSz="914400" rtl="0" eaLnBrk="1" fontAlgn="auto" latinLnBrk="0" hangingPunct="1">
              <a:lnSpc>
                <a:spcPts val="2400"/>
              </a:lnSpc>
              <a:spcBef>
                <a:spcPts val="0"/>
              </a:spcBef>
              <a:spcAft>
                <a:spcPts val="0"/>
              </a:spcAft>
              <a:buClrTx/>
              <a:buSzTx/>
              <a:buFontTx/>
              <a:buNone/>
              <a:tabLst/>
              <a:defRPr/>
            </a:pPr>
            <a:endParaRPr lang="en-GB" altLang="ja-JP" sz="20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400"/>
              </a:lnSpc>
              <a:defRPr/>
            </a:pPr>
            <a:r>
              <a:rPr lang="ja-JP" altLang="en-US" b="1">
                <a:solidFill>
                  <a:schemeClr val="tx1">
                    <a:lumMod val="75000"/>
                    <a:lumOff val="25000"/>
                  </a:schemeClr>
                </a:solidFill>
                <a:latin typeface="メイリオ" panose="020B0604030504040204" pitchFamily="50" charset="-128"/>
                <a:ea typeface="メイリオ" panose="020B0604030504040204" pitchFamily="50" charset="-128"/>
              </a:rPr>
              <a:t>誤検知　</a:t>
            </a:r>
            <a:r>
              <a:rPr lang="en-US" altLang="ja-JP" b="1">
                <a:solidFill>
                  <a:schemeClr val="tx1">
                    <a:lumMod val="75000"/>
                    <a:lumOff val="25000"/>
                  </a:schemeClr>
                </a:solidFill>
                <a:latin typeface="メイリオ" panose="020B0604030504040204" pitchFamily="50" charset="-128"/>
                <a:ea typeface="メイリオ" panose="020B0604030504040204" pitchFamily="50" charset="-128"/>
              </a:rPr>
              <a:t>100</a:t>
            </a:r>
          </a:p>
          <a:p>
            <a:pPr>
              <a:lnSpc>
                <a:spcPts val="2400"/>
              </a:lnSpc>
              <a:defRPr/>
            </a:pPr>
            <a:r>
              <a:rPr lang="ja-JP" altLang="en-US" b="1">
                <a:solidFill>
                  <a:srgbClr val="0060AE"/>
                </a:solidFill>
                <a:latin typeface="メイリオ" panose="020B0604030504040204" pitchFamily="50" charset="-128"/>
                <a:ea typeface="メイリオ" panose="020B0604030504040204" pitchFamily="50" charset="-128"/>
              </a:rPr>
              <a:t>誤検知率（％）</a:t>
            </a:r>
            <a:r>
              <a:rPr lang="en-US" altLang="ja-JP" b="1">
                <a:solidFill>
                  <a:srgbClr val="0060AE"/>
                </a:solidFill>
                <a:latin typeface="メイリオ" panose="020B0604030504040204" pitchFamily="50" charset="-128"/>
                <a:ea typeface="メイリオ" panose="020B0604030504040204" pitchFamily="50" charset="-128"/>
              </a:rPr>
              <a:t>0.000002</a:t>
            </a:r>
            <a:r>
              <a:rPr lang="ja-JP" altLang="en-US" b="1">
                <a:solidFill>
                  <a:srgbClr val="0060AE"/>
                </a:solidFill>
                <a:latin typeface="メイリオ" panose="020B0604030504040204" pitchFamily="50" charset="-128"/>
                <a:ea typeface="メイリオ" panose="020B0604030504040204" pitchFamily="50" charset="-128"/>
              </a:rPr>
              <a:t>％</a:t>
            </a:r>
            <a:endParaRPr lang="en-GB" b="1">
              <a:solidFill>
                <a:srgbClr val="0060AE"/>
              </a:solidFill>
              <a:latin typeface="メイリオ" panose="020B0604030504040204" pitchFamily="50" charset="-128"/>
              <a:ea typeface="メイリオ" panose="020B0604030504040204" pitchFamily="50" charset="-128"/>
            </a:endParaRPr>
          </a:p>
        </p:txBody>
      </p:sp>
      <p:sp>
        <p:nvSpPr>
          <p:cNvPr id="60" name="TextBox 18">
            <a:extLst>
              <a:ext uri="{FF2B5EF4-FFF2-40B4-BE49-F238E27FC236}">
                <a16:creationId xmlns:a16="http://schemas.microsoft.com/office/drawing/2014/main" id="{8CB335F9-94D3-4EAF-B1D0-8AA251DC43A3}"/>
              </a:ext>
            </a:extLst>
          </p:cNvPr>
          <p:cNvSpPr txBox="1"/>
          <p:nvPr/>
        </p:nvSpPr>
        <p:spPr>
          <a:xfrm>
            <a:off x="4392665" y="4133307"/>
            <a:ext cx="3445051" cy="1631216"/>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marL="0" marR="0" lvl="0" indent="0" defTabSz="914400" rtl="0" eaLnBrk="1" fontAlgn="auto" latinLnBrk="0" hangingPunct="1">
              <a:lnSpc>
                <a:spcPts val="2400"/>
              </a:lnSpc>
              <a:spcBef>
                <a:spcPts val="0"/>
              </a:spcBef>
              <a:spcAft>
                <a:spcPts val="0"/>
              </a:spcAft>
              <a:buClrTx/>
              <a:buSzTx/>
              <a:buFontTx/>
              <a:buNone/>
              <a:tabLst/>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スキャンファイル数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337,992,649</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2400"/>
              </a:lnSpc>
              <a:spcBef>
                <a:spcPts val="0"/>
              </a:spcBef>
              <a:spcAft>
                <a:spcPts val="0"/>
              </a:spcAft>
              <a:buClrTx/>
              <a:buSzTx/>
              <a:buFontTx/>
              <a:buNone/>
              <a:tabLst/>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脅威検出（ファイル）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126</a:t>
            </a:r>
            <a:endParaRPr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2400"/>
              </a:lnSpc>
              <a:spcBef>
                <a:spcPts val="0"/>
              </a:spcBef>
              <a:spcAft>
                <a:spcPts val="0"/>
              </a:spcAft>
              <a:buClrTx/>
              <a:buSzTx/>
              <a:buFontTx/>
              <a:buNone/>
              <a:tabLst/>
              <a:defRPr/>
            </a:pPr>
            <a:endParaRPr lang="en-GB"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400"/>
              </a:lnSpc>
              <a:defRPr/>
            </a:pPr>
            <a:r>
              <a:rPr lang="ja-JP" altLang="en-US" b="1">
                <a:solidFill>
                  <a:schemeClr val="tx1">
                    <a:lumMod val="75000"/>
                    <a:lumOff val="25000"/>
                  </a:schemeClr>
                </a:solidFill>
                <a:latin typeface="メイリオ" panose="020B0604030504040204" pitchFamily="50" charset="-128"/>
                <a:ea typeface="メイリオ" panose="020B0604030504040204" pitchFamily="50" charset="-128"/>
              </a:rPr>
              <a:t>誤検知　</a:t>
            </a:r>
            <a:r>
              <a:rPr lang="en-US" altLang="ja-JP" b="1">
                <a:solidFill>
                  <a:schemeClr val="tx1">
                    <a:lumMod val="75000"/>
                    <a:lumOff val="25000"/>
                  </a:schemeClr>
                </a:solidFill>
                <a:latin typeface="メイリオ" panose="020B0604030504040204" pitchFamily="50" charset="-128"/>
                <a:ea typeface="メイリオ" panose="020B0604030504040204" pitchFamily="50" charset="-128"/>
              </a:rPr>
              <a:t>3</a:t>
            </a:r>
          </a:p>
          <a:p>
            <a:pPr>
              <a:lnSpc>
                <a:spcPts val="2400"/>
              </a:lnSpc>
              <a:defRPr/>
            </a:pPr>
            <a:r>
              <a:rPr lang="ja-JP" altLang="en-US" b="1">
                <a:solidFill>
                  <a:srgbClr val="0060AE"/>
                </a:solidFill>
                <a:latin typeface="メイリオ" panose="020B0604030504040204" pitchFamily="50" charset="-128"/>
                <a:ea typeface="メイリオ" panose="020B0604030504040204" pitchFamily="50" charset="-128"/>
              </a:rPr>
              <a:t>誤検知率（％）</a:t>
            </a:r>
            <a:r>
              <a:rPr lang="en-US" altLang="ja-JP" b="1">
                <a:solidFill>
                  <a:srgbClr val="0060AE"/>
                </a:solidFill>
                <a:latin typeface="メイリオ" panose="020B0604030504040204" pitchFamily="50" charset="-128"/>
                <a:ea typeface="メイリオ" panose="020B0604030504040204" pitchFamily="50" charset="-128"/>
              </a:rPr>
              <a:t>0.000001</a:t>
            </a:r>
            <a:r>
              <a:rPr lang="ja-JP" altLang="en-US" b="1">
                <a:solidFill>
                  <a:srgbClr val="0060AE"/>
                </a:solidFill>
                <a:latin typeface="メイリオ" panose="020B0604030504040204" pitchFamily="50" charset="-128"/>
                <a:ea typeface="メイリオ" panose="020B0604030504040204" pitchFamily="50" charset="-128"/>
              </a:rPr>
              <a:t>％</a:t>
            </a:r>
            <a:endParaRPr lang="en-GB" b="1">
              <a:solidFill>
                <a:srgbClr val="0060AE"/>
              </a:solidFill>
              <a:latin typeface="メイリオ" panose="020B0604030504040204" pitchFamily="50" charset="-128"/>
              <a:ea typeface="メイリオ" panose="020B0604030504040204" pitchFamily="50" charset="-128"/>
            </a:endParaRPr>
          </a:p>
        </p:txBody>
      </p:sp>
      <p:sp>
        <p:nvSpPr>
          <p:cNvPr id="61" name="TextBox 18">
            <a:extLst>
              <a:ext uri="{FF2B5EF4-FFF2-40B4-BE49-F238E27FC236}">
                <a16:creationId xmlns:a16="http://schemas.microsoft.com/office/drawing/2014/main" id="{59E8684F-DF03-45F8-84E2-32673AE5C783}"/>
              </a:ext>
            </a:extLst>
          </p:cNvPr>
          <p:cNvSpPr txBox="1"/>
          <p:nvPr/>
        </p:nvSpPr>
        <p:spPr>
          <a:xfrm>
            <a:off x="8137351" y="4133307"/>
            <a:ext cx="3445051" cy="1631216"/>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marL="0" marR="0" lvl="0" indent="0" defTabSz="914400" rtl="0" eaLnBrk="1" fontAlgn="auto" latinLnBrk="0" hangingPunct="1">
              <a:lnSpc>
                <a:spcPts val="2400"/>
              </a:lnSpc>
              <a:spcBef>
                <a:spcPts val="0"/>
              </a:spcBef>
              <a:spcAft>
                <a:spcPts val="0"/>
              </a:spcAft>
              <a:buClrTx/>
              <a:buSzTx/>
              <a:buFontTx/>
              <a:buNone/>
              <a:tabLst/>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スキャンファイル数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5,182,807,953‬</a:t>
            </a:r>
          </a:p>
          <a:p>
            <a:pPr marL="0" marR="0" lvl="0" indent="0" defTabSz="914400" rtl="0" eaLnBrk="1" fontAlgn="auto" latinLnBrk="0" hangingPunct="1">
              <a:lnSpc>
                <a:spcPts val="2400"/>
              </a:lnSpc>
              <a:spcBef>
                <a:spcPts val="0"/>
              </a:spcBef>
              <a:spcAft>
                <a:spcPts val="0"/>
              </a:spcAft>
              <a:buClrTx/>
              <a:buSzTx/>
              <a:buFontTx/>
              <a:buNone/>
              <a:tabLst/>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脅威検出（ファイル）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2,365</a:t>
            </a:r>
            <a:endParaRPr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2400"/>
              </a:lnSpc>
              <a:spcBef>
                <a:spcPts val="0"/>
              </a:spcBef>
              <a:spcAft>
                <a:spcPts val="0"/>
              </a:spcAft>
              <a:buClrTx/>
              <a:buSzTx/>
              <a:buFontTx/>
              <a:buNone/>
              <a:tabLst/>
              <a:defRPr/>
            </a:pPr>
            <a:endParaRPr lang="en-GB"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400"/>
              </a:lnSpc>
              <a:defRPr/>
            </a:pPr>
            <a:r>
              <a:rPr lang="ja-JP" altLang="en-US" b="1">
                <a:solidFill>
                  <a:schemeClr val="tx1">
                    <a:lumMod val="75000"/>
                    <a:lumOff val="25000"/>
                  </a:schemeClr>
                </a:solidFill>
                <a:latin typeface="メイリオ" panose="020B0604030504040204" pitchFamily="50" charset="-128"/>
                <a:ea typeface="メイリオ" panose="020B0604030504040204" pitchFamily="50" charset="-128"/>
              </a:rPr>
              <a:t>誤検知　</a:t>
            </a:r>
            <a:r>
              <a:rPr lang="en-US" altLang="ja-JP" b="1">
                <a:solidFill>
                  <a:schemeClr val="tx1">
                    <a:lumMod val="75000"/>
                    <a:lumOff val="25000"/>
                  </a:schemeClr>
                </a:solidFill>
                <a:latin typeface="メイリオ" panose="020B0604030504040204" pitchFamily="50" charset="-128"/>
                <a:ea typeface="メイリオ" panose="020B0604030504040204" pitchFamily="50" charset="-128"/>
              </a:rPr>
              <a:t>29</a:t>
            </a:r>
          </a:p>
          <a:p>
            <a:pPr>
              <a:lnSpc>
                <a:spcPts val="2400"/>
              </a:lnSpc>
              <a:defRPr/>
            </a:pPr>
            <a:r>
              <a:rPr lang="ja-JP" altLang="en-US" b="1">
                <a:solidFill>
                  <a:srgbClr val="0060AE"/>
                </a:solidFill>
                <a:latin typeface="メイリオ" panose="020B0604030504040204" pitchFamily="50" charset="-128"/>
                <a:ea typeface="メイリオ" panose="020B0604030504040204" pitchFamily="50" charset="-128"/>
              </a:rPr>
              <a:t>誤検知率（％）</a:t>
            </a:r>
            <a:r>
              <a:rPr lang="en-US" altLang="ja-JP" b="1">
                <a:solidFill>
                  <a:srgbClr val="0060AE"/>
                </a:solidFill>
                <a:latin typeface="メイリオ" panose="020B0604030504040204" pitchFamily="50" charset="-128"/>
                <a:ea typeface="メイリオ" panose="020B0604030504040204" pitchFamily="50" charset="-128"/>
              </a:rPr>
              <a:t>0.000001</a:t>
            </a:r>
            <a:r>
              <a:rPr lang="ja-JP" altLang="en-US" b="1">
                <a:solidFill>
                  <a:srgbClr val="0060AE"/>
                </a:solidFill>
                <a:latin typeface="メイリオ" panose="020B0604030504040204" pitchFamily="50" charset="-128"/>
                <a:ea typeface="メイリオ" panose="020B0604030504040204" pitchFamily="50" charset="-128"/>
              </a:rPr>
              <a:t>％</a:t>
            </a:r>
            <a:endParaRPr lang="en-GB" b="1">
              <a:solidFill>
                <a:srgbClr val="0060AE"/>
              </a:solidFill>
              <a:latin typeface="メイリオ" panose="020B0604030504040204" pitchFamily="50" charset="-128"/>
              <a:ea typeface="メイリオ" panose="020B0604030504040204" pitchFamily="50" charset="-128"/>
            </a:endParaRPr>
          </a:p>
        </p:txBody>
      </p:sp>
      <p:cxnSp>
        <p:nvCxnSpPr>
          <p:cNvPr id="62" name="直線コネクタ 61">
            <a:extLst>
              <a:ext uri="{FF2B5EF4-FFF2-40B4-BE49-F238E27FC236}">
                <a16:creationId xmlns:a16="http://schemas.microsoft.com/office/drawing/2014/main" id="{42CB1B5C-D083-4C21-9547-DE345130A600}"/>
              </a:ext>
            </a:extLst>
          </p:cNvPr>
          <p:cNvCxnSpPr>
            <a:cxnSpLocks/>
          </p:cNvCxnSpPr>
          <p:nvPr/>
        </p:nvCxnSpPr>
        <p:spPr>
          <a:xfrm>
            <a:off x="604435" y="4912193"/>
            <a:ext cx="34160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28382CD2-DD2E-449E-8C39-A955A495159B}"/>
              </a:ext>
            </a:extLst>
          </p:cNvPr>
          <p:cNvCxnSpPr>
            <a:cxnSpLocks/>
          </p:cNvCxnSpPr>
          <p:nvPr/>
        </p:nvCxnSpPr>
        <p:spPr>
          <a:xfrm>
            <a:off x="4421692" y="4912193"/>
            <a:ext cx="34160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401EB190-D220-428D-B8E8-EF678476DF7A}"/>
              </a:ext>
            </a:extLst>
          </p:cNvPr>
          <p:cNvCxnSpPr>
            <a:cxnSpLocks/>
          </p:cNvCxnSpPr>
          <p:nvPr/>
        </p:nvCxnSpPr>
        <p:spPr>
          <a:xfrm>
            <a:off x="8137350" y="4912193"/>
            <a:ext cx="3416021" cy="0"/>
          </a:xfrm>
          <a:prstGeom prst="line">
            <a:avLst/>
          </a:prstGeom>
        </p:spPr>
        <p:style>
          <a:lnRef idx="1">
            <a:schemeClr val="accent1"/>
          </a:lnRef>
          <a:fillRef idx="0">
            <a:schemeClr val="accent1"/>
          </a:fillRef>
          <a:effectRef idx="0">
            <a:schemeClr val="accent1"/>
          </a:effectRef>
          <a:fontRef idx="minor">
            <a:schemeClr val="tx1"/>
          </a:fontRef>
        </p:style>
      </p:cxnSp>
      <p:pic>
        <p:nvPicPr>
          <p:cNvPr id="65" name="図 64" descr="アイコン&#10;&#10;自動的に生成された説明">
            <a:extLst>
              <a:ext uri="{FF2B5EF4-FFF2-40B4-BE49-F238E27FC236}">
                <a16:creationId xmlns:a16="http://schemas.microsoft.com/office/drawing/2014/main" id="{B8460E87-B03B-4071-A1E2-E2B7D9EAB5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1429" y="2351972"/>
            <a:ext cx="1451428" cy="1451428"/>
          </a:xfrm>
          <a:prstGeom prst="rect">
            <a:avLst/>
          </a:prstGeom>
        </p:spPr>
      </p:pic>
      <p:pic>
        <p:nvPicPr>
          <p:cNvPr id="66" name="図 65">
            <a:extLst>
              <a:ext uri="{FF2B5EF4-FFF2-40B4-BE49-F238E27FC236}">
                <a16:creationId xmlns:a16="http://schemas.microsoft.com/office/drawing/2014/main" id="{01DEE147-3739-475E-B20C-BF3DC5C21EF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80000" y="2504471"/>
            <a:ext cx="1451428" cy="1451428"/>
          </a:xfrm>
          <a:prstGeom prst="rect">
            <a:avLst/>
          </a:prstGeom>
        </p:spPr>
      </p:pic>
      <p:pic>
        <p:nvPicPr>
          <p:cNvPr id="67" name="図 66">
            <a:extLst>
              <a:ext uri="{FF2B5EF4-FFF2-40B4-BE49-F238E27FC236}">
                <a16:creationId xmlns:a16="http://schemas.microsoft.com/office/drawing/2014/main" id="{9AE46CA8-09C8-4B69-B4A7-DBD177759D8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926285" y="2432914"/>
            <a:ext cx="1451428" cy="1451428"/>
          </a:xfrm>
          <a:prstGeom prst="rect">
            <a:avLst/>
          </a:prstGeom>
        </p:spPr>
      </p:pic>
      <p:sp>
        <p:nvSpPr>
          <p:cNvPr id="68" name="TextBox 38">
            <a:extLst>
              <a:ext uri="{FF2B5EF4-FFF2-40B4-BE49-F238E27FC236}">
                <a16:creationId xmlns:a16="http://schemas.microsoft.com/office/drawing/2014/main" id="{C01927D7-48D5-4E44-8AEA-951F0763E883}"/>
              </a:ext>
            </a:extLst>
          </p:cNvPr>
          <p:cNvSpPr txBox="1"/>
          <p:nvPr/>
        </p:nvSpPr>
        <p:spPr>
          <a:xfrm>
            <a:off x="1205046" y="1946027"/>
            <a:ext cx="1944194" cy="400110"/>
          </a:xfrm>
          <a:prstGeom prst="rect">
            <a:avLst/>
          </a:prstGeom>
          <a:noFill/>
        </p:spPr>
        <p:txBody>
          <a:bodyPr wrap="square" rtlCol="0">
            <a:noAutofit/>
          </a:bodyPr>
          <a:lstStyle/>
          <a:p>
            <a:pPr algn="ctr"/>
            <a:r>
              <a:rPr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MSSPA</a:t>
            </a: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社</a:t>
            </a:r>
            <a:r>
              <a:rPr lang="en-US" sz="1600" b="1">
                <a:solidFill>
                  <a:schemeClr val="tx1">
                    <a:lumMod val="75000"/>
                    <a:lumOff val="25000"/>
                  </a:schemeClr>
                </a:solidFill>
                <a:latin typeface="メイリオ" panose="020B0604030504040204" pitchFamily="50" charset="-128"/>
                <a:ea typeface="メイリオ" panose="020B0604030504040204" pitchFamily="50" charset="-128"/>
              </a:rPr>
              <a:t> </a:t>
            </a:r>
          </a:p>
        </p:txBody>
      </p:sp>
      <p:sp>
        <p:nvSpPr>
          <p:cNvPr id="69" name="TextBox 38">
            <a:extLst>
              <a:ext uri="{FF2B5EF4-FFF2-40B4-BE49-F238E27FC236}">
                <a16:creationId xmlns:a16="http://schemas.microsoft.com/office/drawing/2014/main" id="{09FE8EA1-9663-4CB2-9F35-D34F04A88B85}"/>
              </a:ext>
            </a:extLst>
          </p:cNvPr>
          <p:cNvSpPr txBox="1"/>
          <p:nvPr/>
        </p:nvSpPr>
        <p:spPr>
          <a:xfrm>
            <a:off x="4819104" y="1946027"/>
            <a:ext cx="1944194" cy="400110"/>
          </a:xfrm>
          <a:prstGeom prst="rect">
            <a:avLst/>
          </a:prstGeom>
          <a:noFill/>
        </p:spPr>
        <p:txBody>
          <a:bodyPr wrap="square" rtlCol="0">
            <a:noAutofit/>
          </a:bodyPr>
          <a:lstStyle/>
          <a:p>
            <a:pPr algn="ct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製造業</a:t>
            </a:r>
            <a:r>
              <a:rPr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B</a:t>
            </a: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社</a:t>
            </a:r>
            <a:endParaRPr lang="en-US"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0" name="TextBox 38">
            <a:extLst>
              <a:ext uri="{FF2B5EF4-FFF2-40B4-BE49-F238E27FC236}">
                <a16:creationId xmlns:a16="http://schemas.microsoft.com/office/drawing/2014/main" id="{153A7831-70DE-4C95-B4AB-2C64A72599AC}"/>
              </a:ext>
            </a:extLst>
          </p:cNvPr>
          <p:cNvSpPr txBox="1"/>
          <p:nvPr/>
        </p:nvSpPr>
        <p:spPr>
          <a:xfrm>
            <a:off x="8665390" y="1946027"/>
            <a:ext cx="1944194" cy="400110"/>
          </a:xfrm>
          <a:prstGeom prst="rect">
            <a:avLst/>
          </a:prstGeom>
          <a:noFill/>
        </p:spPr>
        <p:txBody>
          <a:bodyPr wrap="square" rtlCol="0">
            <a:noAutofit/>
          </a:bodyPr>
          <a:lstStyle/>
          <a:p>
            <a:pPr algn="ct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製造業</a:t>
            </a:r>
            <a:r>
              <a:rPr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C</a:t>
            </a: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社</a:t>
            </a:r>
            <a:endParaRPr lang="en-US"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4E92003F-6CD9-43CB-8F21-E127503D3185}"/>
              </a:ext>
            </a:extLst>
          </p:cNvPr>
          <p:cNvSpPr/>
          <p:nvPr/>
        </p:nvSpPr>
        <p:spPr>
          <a:xfrm>
            <a:off x="9530863" y="2654809"/>
            <a:ext cx="263768" cy="321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E0A8B33-133A-43F1-B7D3-D9F34FEA3AF2}"/>
              </a:ext>
            </a:extLst>
          </p:cNvPr>
          <p:cNvSpPr/>
          <p:nvPr/>
        </p:nvSpPr>
        <p:spPr>
          <a:xfrm>
            <a:off x="5673830" y="3021010"/>
            <a:ext cx="263768" cy="255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9627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03A8010F-18EB-452F-814D-CECDC018EC45}"/>
              </a:ext>
            </a:extLst>
          </p:cNvPr>
          <p:cNvSpPr>
            <a:spLocks noGrp="1"/>
          </p:cNvSpPr>
          <p:nvPr>
            <p:ph type="body" sz="quarter" idx="11"/>
          </p:nvPr>
        </p:nvSpPr>
        <p:spPr/>
        <p:txBody>
          <a:bodyPr/>
          <a:lstStyle/>
          <a:p>
            <a:r>
              <a:rPr kumimoji="1" lang="en-US" altLang="ja-JP"/>
              <a:t>【</a:t>
            </a:r>
            <a:r>
              <a:rPr kumimoji="1" lang="ja-JP" altLang="en-US"/>
              <a:t>まとめ</a:t>
            </a:r>
            <a:r>
              <a:rPr lang="en-US" altLang="ja-JP"/>
              <a:t>】</a:t>
            </a:r>
            <a:r>
              <a:rPr kumimoji="1" lang="en-US" altLang="ja-JP"/>
              <a:t>Deep Instinct</a:t>
            </a:r>
            <a:r>
              <a:rPr lang="ja-JP" altLang="en-US"/>
              <a:t> ４つの</a:t>
            </a:r>
            <a:r>
              <a:rPr kumimoji="1" lang="ja-JP" altLang="en-US"/>
              <a:t>強み</a:t>
            </a:r>
          </a:p>
        </p:txBody>
      </p:sp>
      <p:sp>
        <p:nvSpPr>
          <p:cNvPr id="30" name="TextBox 29">
            <a:extLst>
              <a:ext uri="{FF2B5EF4-FFF2-40B4-BE49-F238E27FC236}">
                <a16:creationId xmlns:a16="http://schemas.microsoft.com/office/drawing/2014/main" id="{95EFC779-CBE0-4B11-B574-56280E84BD85}"/>
              </a:ext>
            </a:extLst>
          </p:cNvPr>
          <p:cNvSpPr txBox="1"/>
          <p:nvPr/>
        </p:nvSpPr>
        <p:spPr>
          <a:xfrm>
            <a:off x="615239" y="4217991"/>
            <a:ext cx="2434722" cy="473206"/>
          </a:xfrm>
          <a:prstGeom prst="rect">
            <a:avLst/>
          </a:prstGeom>
          <a:noFill/>
        </p:spPr>
        <p:txBody>
          <a:bodyPr wrap="square" rtlCol="1">
            <a:spAutoFit/>
          </a:bodyPr>
          <a:lstStyle>
            <a:defPPr>
              <a:defRPr lang="en-US"/>
            </a:defPPr>
            <a:lvl1pPr lvl="0">
              <a:defRPr b="1">
                <a:solidFill>
                  <a:prstClr val="white"/>
                </a:solidFill>
                <a:latin typeface="Ubuntu" charset="0"/>
                <a:ea typeface="Ubuntu" charset="0"/>
                <a:cs typeface="Ubuntu"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ja-JP" altLang="en-US" b="1"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少ない誤検知</a:t>
            </a:r>
            <a:endParaRPr kumimoji="0" lang="en-GB" sz="11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C2F3D743-FE0A-48B4-B839-D941B38154C7}"/>
              </a:ext>
            </a:extLst>
          </p:cNvPr>
          <p:cNvSpPr/>
          <p:nvPr/>
        </p:nvSpPr>
        <p:spPr>
          <a:xfrm>
            <a:off x="624331" y="1753385"/>
            <a:ext cx="2759089" cy="473206"/>
          </a:xfrm>
          <a:prstGeom prst="rect">
            <a:avLst/>
          </a:prstGeom>
        </p:spPr>
        <p:txBody>
          <a:bodyPr wrap="none">
            <a:spAutoFit/>
          </a:bodyPr>
          <a:lstStyle/>
          <a:p>
            <a:pPr lvl="0" algn="ctr">
              <a:lnSpc>
                <a:spcPct val="150000"/>
              </a:lnSpc>
              <a:defRPr/>
            </a:pPr>
            <a:r>
              <a:rPr lang="ja-JP" altLang="en-US" b="1" u="sng">
                <a:solidFill>
                  <a:schemeClr val="tx1">
                    <a:lumMod val="75000"/>
                    <a:lumOff val="25000"/>
                  </a:schemeClr>
                </a:solidFill>
                <a:latin typeface="メイリオ" panose="020B0604030504040204" pitchFamily="50" charset="-128"/>
                <a:ea typeface="メイリオ" panose="020B0604030504040204" pitchFamily="50" charset="-128"/>
              </a:rPr>
              <a:t>未知の脅威を </a:t>
            </a:r>
            <a:r>
              <a:rPr lang="en-US" altLang="ja-JP" b="1" u="sng">
                <a:solidFill>
                  <a:schemeClr val="tx1">
                    <a:lumMod val="75000"/>
                    <a:lumOff val="25000"/>
                  </a:schemeClr>
                </a:solidFill>
                <a:latin typeface="メイリオ" panose="020B0604030504040204" pitchFamily="50" charset="-128"/>
                <a:ea typeface="メイリオ" panose="020B0604030504040204" pitchFamily="50" charset="-128"/>
              </a:rPr>
              <a:t>99% </a:t>
            </a:r>
            <a:r>
              <a:rPr lang="ja-JP" altLang="en-US" b="1" u="sng">
                <a:solidFill>
                  <a:schemeClr val="tx1">
                    <a:lumMod val="75000"/>
                    <a:lumOff val="25000"/>
                  </a:schemeClr>
                </a:solidFill>
                <a:latin typeface="メイリオ" panose="020B0604030504040204" pitchFamily="50" charset="-128"/>
                <a:ea typeface="メイリオ" panose="020B0604030504040204" pitchFamily="50" charset="-128"/>
              </a:rPr>
              <a:t>予防</a:t>
            </a:r>
            <a:endParaRPr lang="en-US" altLang="ja-JP" sz="1200" b="1" u="sng">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6EB95CCD-5A09-42F4-850A-59E3E9CC7E5D}"/>
              </a:ext>
            </a:extLst>
          </p:cNvPr>
          <p:cNvGrpSpPr/>
          <p:nvPr/>
        </p:nvGrpSpPr>
        <p:grpSpPr>
          <a:xfrm>
            <a:off x="940978" y="2429685"/>
            <a:ext cx="1725105" cy="1278628"/>
            <a:chOff x="951685" y="3284038"/>
            <a:chExt cx="1672077" cy="1143051"/>
          </a:xfrm>
        </p:grpSpPr>
        <p:pic>
          <p:nvPicPr>
            <p:cNvPr id="11" name="図 10">
              <a:extLst>
                <a:ext uri="{FF2B5EF4-FFF2-40B4-BE49-F238E27FC236}">
                  <a16:creationId xmlns:a16="http://schemas.microsoft.com/office/drawing/2014/main" id="{F7E5F96C-C2AC-4AAC-B8F1-3682574C7C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6784" y="3284038"/>
              <a:ext cx="1143051" cy="1143051"/>
            </a:xfrm>
            <a:prstGeom prst="rect">
              <a:avLst/>
            </a:prstGeom>
          </p:spPr>
        </p:pic>
        <p:pic>
          <p:nvPicPr>
            <p:cNvPr id="22" name="図 21" descr="アイコン&#10;&#10;自動的に生成された説明">
              <a:extLst>
                <a:ext uri="{FF2B5EF4-FFF2-40B4-BE49-F238E27FC236}">
                  <a16:creationId xmlns:a16="http://schemas.microsoft.com/office/drawing/2014/main" id="{F17AA8E5-4AFE-4662-8533-D8E215C135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00000">
              <a:off x="951685" y="3929667"/>
              <a:ext cx="473206" cy="473206"/>
            </a:xfrm>
            <a:prstGeom prst="rect">
              <a:avLst/>
            </a:prstGeom>
          </p:spPr>
        </p:pic>
        <p:grpSp>
          <p:nvGrpSpPr>
            <p:cNvPr id="27" name="グループ化 26">
              <a:extLst>
                <a:ext uri="{FF2B5EF4-FFF2-40B4-BE49-F238E27FC236}">
                  <a16:creationId xmlns:a16="http://schemas.microsoft.com/office/drawing/2014/main" id="{8B2CD85D-939F-4AA9-9FE6-29DB482BB153}"/>
                </a:ext>
              </a:extLst>
            </p:cNvPr>
            <p:cNvGrpSpPr/>
            <p:nvPr/>
          </p:nvGrpSpPr>
          <p:grpSpPr>
            <a:xfrm>
              <a:off x="2037738" y="3313817"/>
              <a:ext cx="586024" cy="586021"/>
              <a:chOff x="2037738" y="3313817"/>
              <a:chExt cx="586024" cy="586021"/>
            </a:xfrm>
          </p:grpSpPr>
          <p:sp>
            <p:nvSpPr>
              <p:cNvPr id="26" name="楕円 25">
                <a:extLst>
                  <a:ext uri="{FF2B5EF4-FFF2-40B4-BE49-F238E27FC236}">
                    <a16:creationId xmlns:a16="http://schemas.microsoft.com/office/drawing/2014/main" id="{01ACD22B-CFC9-4A19-9BA8-D7C54584400C}"/>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CA560295-B4BB-4525-BE66-1A8695DDE250}"/>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0" name="グループ化 39">
            <a:extLst>
              <a:ext uri="{FF2B5EF4-FFF2-40B4-BE49-F238E27FC236}">
                <a16:creationId xmlns:a16="http://schemas.microsoft.com/office/drawing/2014/main" id="{D9E6469C-CB22-4D05-B2B2-12E807942213}"/>
              </a:ext>
            </a:extLst>
          </p:cNvPr>
          <p:cNvGrpSpPr/>
          <p:nvPr/>
        </p:nvGrpSpPr>
        <p:grpSpPr>
          <a:xfrm>
            <a:off x="1220300" y="4820823"/>
            <a:ext cx="1143051" cy="1353274"/>
            <a:chOff x="3857584" y="3094742"/>
            <a:chExt cx="1143051" cy="1353274"/>
          </a:xfrm>
        </p:grpSpPr>
        <p:pic>
          <p:nvPicPr>
            <p:cNvPr id="34" name="図 33">
              <a:extLst>
                <a:ext uri="{FF2B5EF4-FFF2-40B4-BE49-F238E27FC236}">
                  <a16:creationId xmlns:a16="http://schemas.microsoft.com/office/drawing/2014/main" id="{24F2D02D-BA68-45B7-8E0C-D58672FF7A8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857584" y="3304965"/>
              <a:ext cx="1143051" cy="1143051"/>
            </a:xfrm>
            <a:prstGeom prst="rect">
              <a:avLst/>
            </a:prstGeom>
          </p:spPr>
        </p:pic>
        <p:grpSp>
          <p:nvGrpSpPr>
            <p:cNvPr id="35" name="グループ化 34">
              <a:extLst>
                <a:ext uri="{FF2B5EF4-FFF2-40B4-BE49-F238E27FC236}">
                  <a16:creationId xmlns:a16="http://schemas.microsoft.com/office/drawing/2014/main" id="{51793D6C-FD1E-4210-8BCD-FBB38131FE13}"/>
                </a:ext>
              </a:extLst>
            </p:cNvPr>
            <p:cNvGrpSpPr/>
            <p:nvPr/>
          </p:nvGrpSpPr>
          <p:grpSpPr>
            <a:xfrm>
              <a:off x="4136097" y="3094742"/>
              <a:ext cx="586024" cy="586021"/>
              <a:chOff x="2037738" y="3313817"/>
              <a:chExt cx="586024" cy="586021"/>
            </a:xfrm>
          </p:grpSpPr>
          <p:sp>
            <p:nvSpPr>
              <p:cNvPr id="36" name="楕円 35">
                <a:extLst>
                  <a:ext uri="{FF2B5EF4-FFF2-40B4-BE49-F238E27FC236}">
                    <a16:creationId xmlns:a16="http://schemas.microsoft.com/office/drawing/2014/main" id="{B5FE7EC2-C1B0-4D21-B556-8A6EB0FA3CC7}"/>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AB4BD4F4-AD63-44C1-A618-37055A77B0A2}"/>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8" name="TextBox 29">
            <a:extLst>
              <a:ext uri="{FF2B5EF4-FFF2-40B4-BE49-F238E27FC236}">
                <a16:creationId xmlns:a16="http://schemas.microsoft.com/office/drawing/2014/main" id="{7276421F-C7C5-446D-AA29-08BB925D1630}"/>
              </a:ext>
            </a:extLst>
          </p:cNvPr>
          <p:cNvSpPr txBox="1"/>
          <p:nvPr/>
        </p:nvSpPr>
        <p:spPr>
          <a:xfrm>
            <a:off x="6339931" y="1753385"/>
            <a:ext cx="3248022" cy="473206"/>
          </a:xfrm>
          <a:prstGeom prst="rect">
            <a:avLst/>
          </a:prstGeom>
          <a:noFill/>
        </p:spPr>
        <p:txBody>
          <a:bodyPr wrap="square" rtlCol="1">
            <a:spAutoFit/>
          </a:bodyPr>
          <a:lstStyle>
            <a:defPPr>
              <a:defRPr lang="en-US"/>
            </a:defPPr>
            <a:lvl1pPr lvl="0">
              <a:defRPr b="1">
                <a:solidFill>
                  <a:prstClr val="white"/>
                </a:solidFill>
                <a:latin typeface="Ubuntu" charset="0"/>
                <a:ea typeface="Ubuntu" charset="0"/>
                <a:cs typeface="Ubuntu" charset="0"/>
              </a:defRPr>
            </a:lvl1p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altLang="ja-JP" b="1"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AI </a:t>
            </a:r>
            <a:r>
              <a:rPr kumimoji="0" lang="ja-JP" altLang="en-US" b="1"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のアップデートは年</a:t>
            </a:r>
            <a:r>
              <a:rPr kumimoji="0" lang="en-US" altLang="ja-JP" b="1"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1</a:t>
            </a:r>
            <a:r>
              <a:rPr lang="ja-JP" altLang="en-US" u="sng">
                <a:solidFill>
                  <a:schemeClr val="tx1">
                    <a:lumMod val="75000"/>
                    <a:lumOff val="25000"/>
                  </a:schemeClr>
                </a:solidFill>
                <a:latin typeface="メイリオ" panose="020B0604030504040204" pitchFamily="50" charset="-128"/>
                <a:ea typeface="メイリオ" panose="020B0604030504040204" pitchFamily="50" charset="-128"/>
              </a:rPr>
              <a:t>回</a:t>
            </a:r>
            <a:endParaRPr lang="en-US" altLang="ja-JP" u="sng">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2" name="TextBox 29">
            <a:extLst>
              <a:ext uri="{FF2B5EF4-FFF2-40B4-BE49-F238E27FC236}">
                <a16:creationId xmlns:a16="http://schemas.microsoft.com/office/drawing/2014/main" id="{FBC7EC1D-4244-440A-866E-AAE94992B111}"/>
              </a:ext>
            </a:extLst>
          </p:cNvPr>
          <p:cNvSpPr txBox="1"/>
          <p:nvPr/>
        </p:nvSpPr>
        <p:spPr>
          <a:xfrm>
            <a:off x="6280834" y="4210630"/>
            <a:ext cx="2629811" cy="473206"/>
          </a:xfrm>
          <a:prstGeom prst="rect">
            <a:avLst/>
          </a:prstGeom>
          <a:noFill/>
        </p:spPr>
        <p:txBody>
          <a:bodyPr wrap="square" rtlCol="1">
            <a:spAutoFit/>
          </a:bodyPr>
          <a:lstStyle>
            <a:defPPr>
              <a:defRPr lang="en-US"/>
            </a:defPPr>
            <a:lvl1pPr lvl="0">
              <a:defRPr b="1">
                <a:solidFill>
                  <a:prstClr val="white"/>
                </a:solidFill>
                <a:latin typeface="Ubuntu" charset="0"/>
                <a:ea typeface="Ubuntu" charset="0"/>
                <a:cs typeface="Ubuntu"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PC</a:t>
            </a:r>
            <a:r>
              <a:rPr kumimoji="0" lang="ja-JP" altLang="en-US"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・スマホを一元管理</a:t>
            </a:r>
            <a:endParaRPr kumimoji="0" lang="en-GB"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grpSp>
        <p:nvGrpSpPr>
          <p:cNvPr id="44" name="グループ化 43">
            <a:extLst>
              <a:ext uri="{FF2B5EF4-FFF2-40B4-BE49-F238E27FC236}">
                <a16:creationId xmlns:a16="http://schemas.microsoft.com/office/drawing/2014/main" id="{FF124700-5F33-44D7-A9D5-9510B63FCD76}"/>
              </a:ext>
            </a:extLst>
          </p:cNvPr>
          <p:cNvGrpSpPr/>
          <p:nvPr/>
        </p:nvGrpSpPr>
        <p:grpSpPr>
          <a:xfrm>
            <a:off x="6927233" y="2319243"/>
            <a:ext cx="1157550" cy="1353274"/>
            <a:chOff x="3564571" y="3094742"/>
            <a:chExt cx="1157550" cy="1353274"/>
          </a:xfrm>
        </p:grpSpPr>
        <p:pic>
          <p:nvPicPr>
            <p:cNvPr id="45" name="図 44">
              <a:extLst>
                <a:ext uri="{FF2B5EF4-FFF2-40B4-BE49-F238E27FC236}">
                  <a16:creationId xmlns:a16="http://schemas.microsoft.com/office/drawing/2014/main" id="{A99BC83D-E15E-418D-91C1-A729CD2BB06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564571" y="3304965"/>
              <a:ext cx="1143051" cy="1143051"/>
            </a:xfrm>
            <a:prstGeom prst="rect">
              <a:avLst/>
            </a:prstGeom>
          </p:spPr>
        </p:pic>
        <p:grpSp>
          <p:nvGrpSpPr>
            <p:cNvPr id="46" name="グループ化 45">
              <a:extLst>
                <a:ext uri="{FF2B5EF4-FFF2-40B4-BE49-F238E27FC236}">
                  <a16:creationId xmlns:a16="http://schemas.microsoft.com/office/drawing/2014/main" id="{5F82407C-F2EF-4C6B-8056-80B3B6D92F00}"/>
                </a:ext>
              </a:extLst>
            </p:cNvPr>
            <p:cNvGrpSpPr/>
            <p:nvPr/>
          </p:nvGrpSpPr>
          <p:grpSpPr>
            <a:xfrm>
              <a:off x="4136097" y="3094742"/>
              <a:ext cx="586024" cy="586021"/>
              <a:chOff x="2037738" y="3313817"/>
              <a:chExt cx="586024" cy="586021"/>
            </a:xfrm>
          </p:grpSpPr>
          <p:sp>
            <p:nvSpPr>
              <p:cNvPr id="47" name="楕円 46">
                <a:extLst>
                  <a:ext uri="{FF2B5EF4-FFF2-40B4-BE49-F238E27FC236}">
                    <a16:creationId xmlns:a16="http://schemas.microsoft.com/office/drawing/2014/main" id="{C38CE6B2-2940-457F-8BD0-741508F88E4F}"/>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0075ADE9-EEF1-4457-8B7B-E0461AC163B3}"/>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8" name="グループ化 57">
            <a:extLst>
              <a:ext uri="{FF2B5EF4-FFF2-40B4-BE49-F238E27FC236}">
                <a16:creationId xmlns:a16="http://schemas.microsoft.com/office/drawing/2014/main" id="{E99EA6D4-FCCB-4556-963B-10F03A0DA5B1}"/>
              </a:ext>
            </a:extLst>
          </p:cNvPr>
          <p:cNvGrpSpPr/>
          <p:nvPr/>
        </p:nvGrpSpPr>
        <p:grpSpPr>
          <a:xfrm>
            <a:off x="6508834" y="4787631"/>
            <a:ext cx="1979850" cy="1386466"/>
            <a:chOff x="9309103" y="3578386"/>
            <a:chExt cx="1616311" cy="1143051"/>
          </a:xfrm>
        </p:grpSpPr>
        <p:pic>
          <p:nvPicPr>
            <p:cNvPr id="52" name="図 51">
              <a:extLst>
                <a:ext uri="{FF2B5EF4-FFF2-40B4-BE49-F238E27FC236}">
                  <a16:creationId xmlns:a16="http://schemas.microsoft.com/office/drawing/2014/main" id="{E03BCE94-4A9B-4639-A8D4-152123CD1AB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309103" y="3578386"/>
              <a:ext cx="1143051" cy="1143051"/>
            </a:xfrm>
            <a:prstGeom prst="rect">
              <a:avLst/>
            </a:prstGeom>
          </p:spPr>
        </p:pic>
        <p:grpSp>
          <p:nvGrpSpPr>
            <p:cNvPr id="57" name="グループ化 56">
              <a:extLst>
                <a:ext uri="{FF2B5EF4-FFF2-40B4-BE49-F238E27FC236}">
                  <a16:creationId xmlns:a16="http://schemas.microsoft.com/office/drawing/2014/main" id="{E39BF78D-9E60-40F0-ABCF-08D9614C1F04}"/>
                </a:ext>
              </a:extLst>
            </p:cNvPr>
            <p:cNvGrpSpPr/>
            <p:nvPr/>
          </p:nvGrpSpPr>
          <p:grpSpPr>
            <a:xfrm>
              <a:off x="10109204" y="4059213"/>
              <a:ext cx="586024" cy="586024"/>
              <a:chOff x="10109204" y="4059213"/>
              <a:chExt cx="586024" cy="586024"/>
            </a:xfrm>
          </p:grpSpPr>
          <p:sp>
            <p:nvSpPr>
              <p:cNvPr id="50" name="正方形/長方形 49">
                <a:extLst>
                  <a:ext uri="{FF2B5EF4-FFF2-40B4-BE49-F238E27FC236}">
                    <a16:creationId xmlns:a16="http://schemas.microsoft.com/office/drawing/2014/main" id="{5397CB7D-9635-43CF-96F3-AE05915C3ADE}"/>
                  </a:ext>
                </a:extLst>
              </p:cNvPr>
              <p:cNvSpPr/>
              <p:nvPr/>
            </p:nvSpPr>
            <p:spPr>
              <a:xfrm>
                <a:off x="10229850" y="4083445"/>
                <a:ext cx="339725" cy="517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a:extLst>
                  <a:ext uri="{FF2B5EF4-FFF2-40B4-BE49-F238E27FC236}">
                    <a16:creationId xmlns:a16="http://schemas.microsoft.com/office/drawing/2014/main" id="{BD05E374-B43C-4944-A5B9-8719E132068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109204" y="4059213"/>
                <a:ext cx="586024" cy="586024"/>
              </a:xfrm>
              <a:prstGeom prst="rect">
                <a:avLst/>
              </a:prstGeom>
            </p:spPr>
          </p:pic>
        </p:grpSp>
        <p:grpSp>
          <p:nvGrpSpPr>
            <p:cNvPr id="53" name="グループ化 52">
              <a:extLst>
                <a:ext uri="{FF2B5EF4-FFF2-40B4-BE49-F238E27FC236}">
                  <a16:creationId xmlns:a16="http://schemas.microsoft.com/office/drawing/2014/main" id="{19D08103-8D14-4960-8B14-A61968D8B323}"/>
                </a:ext>
              </a:extLst>
            </p:cNvPr>
            <p:cNvGrpSpPr/>
            <p:nvPr/>
          </p:nvGrpSpPr>
          <p:grpSpPr>
            <a:xfrm>
              <a:off x="10339390" y="3751789"/>
              <a:ext cx="586024" cy="586021"/>
              <a:chOff x="2037738" y="3313817"/>
              <a:chExt cx="586024" cy="586021"/>
            </a:xfrm>
          </p:grpSpPr>
          <p:sp>
            <p:nvSpPr>
              <p:cNvPr id="54" name="楕円 53">
                <a:extLst>
                  <a:ext uri="{FF2B5EF4-FFF2-40B4-BE49-F238E27FC236}">
                    <a16:creationId xmlns:a16="http://schemas.microsoft.com/office/drawing/2014/main" id="{5EF42B10-11EB-4019-A195-E4E33D461CA6}"/>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6B20222B-288F-41AE-B442-420605B37D82}"/>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5" name="直線コネクタ 4">
            <a:extLst>
              <a:ext uri="{FF2B5EF4-FFF2-40B4-BE49-F238E27FC236}">
                <a16:creationId xmlns:a16="http://schemas.microsoft.com/office/drawing/2014/main" id="{62584F52-28F2-4CD5-ADE6-F4B14EE9CA59}"/>
              </a:ext>
            </a:extLst>
          </p:cNvPr>
          <p:cNvCxnSpPr>
            <a:cxnSpLocks/>
          </p:cNvCxnSpPr>
          <p:nvPr/>
        </p:nvCxnSpPr>
        <p:spPr>
          <a:xfrm>
            <a:off x="301658" y="4110086"/>
            <a:ext cx="115631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3793005D-15BC-4119-8CB0-0B86DCC4F0B1}"/>
              </a:ext>
            </a:extLst>
          </p:cNvPr>
          <p:cNvCxnSpPr>
            <a:cxnSpLocks/>
          </p:cNvCxnSpPr>
          <p:nvPr/>
        </p:nvCxnSpPr>
        <p:spPr>
          <a:xfrm>
            <a:off x="6096000" y="1753385"/>
            <a:ext cx="0" cy="456257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1" name="テキスト プレースホルダー 2">
            <a:extLst>
              <a:ext uri="{FF2B5EF4-FFF2-40B4-BE49-F238E27FC236}">
                <a16:creationId xmlns:a16="http://schemas.microsoft.com/office/drawing/2014/main" id="{E27B96A9-9E31-46CB-977F-E548A614FD8B}"/>
              </a:ext>
            </a:extLst>
          </p:cNvPr>
          <p:cNvSpPr txBox="1">
            <a:spLocks/>
          </p:cNvSpPr>
          <p:nvPr/>
        </p:nvSpPr>
        <p:spPr>
          <a:xfrm>
            <a:off x="0" y="867908"/>
            <a:ext cx="12192000" cy="726096"/>
          </a:xfrm>
          <a:prstGeom prst="rect">
            <a:avLst/>
          </a:prstGeom>
        </p:spPr>
        <p:txBody>
          <a:bodyPr wrap="square"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従来型のウイルス対策ソフトや </a:t>
            </a:r>
            <a:r>
              <a:rPr lang="en-US" altLang="ja-JP"/>
              <a:t>EDR </a:t>
            </a:r>
            <a:r>
              <a:rPr lang="ja-JP" altLang="en-US"/>
              <a:t>とは一線を画する性能</a:t>
            </a:r>
            <a:endParaRPr lang="en-US" altLang="ja-JP"/>
          </a:p>
          <a:p>
            <a:r>
              <a:rPr lang="en-US" altLang="ja-JP"/>
              <a:t>Deep Instinct </a:t>
            </a:r>
            <a:r>
              <a:rPr lang="ja-JP" altLang="en-US"/>
              <a:t>が、あらゆる凶悪マルウェアから企業を守ります</a:t>
            </a:r>
          </a:p>
        </p:txBody>
      </p:sp>
      <p:sp>
        <p:nvSpPr>
          <p:cNvPr id="64" name="正方形/長方形 63">
            <a:extLst>
              <a:ext uri="{FF2B5EF4-FFF2-40B4-BE49-F238E27FC236}">
                <a16:creationId xmlns:a16="http://schemas.microsoft.com/office/drawing/2014/main" id="{C3BCEF8D-6118-4BA4-83DB-ECE4A904E73F}"/>
              </a:ext>
            </a:extLst>
          </p:cNvPr>
          <p:cNvSpPr/>
          <p:nvPr/>
        </p:nvSpPr>
        <p:spPr>
          <a:xfrm>
            <a:off x="3171254" y="2642775"/>
            <a:ext cx="2813928" cy="1278628"/>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6058BCA7-F08E-42E8-B0DC-0A945AB4E596}"/>
              </a:ext>
            </a:extLst>
          </p:cNvPr>
          <p:cNvSpPr txBox="1"/>
          <p:nvPr/>
        </p:nvSpPr>
        <p:spPr>
          <a:xfrm>
            <a:off x="3171254" y="2723736"/>
            <a:ext cx="3027601" cy="1107996"/>
          </a:xfrm>
          <a:prstGeom prst="rect">
            <a:avLst/>
          </a:prstGeom>
          <a:noFill/>
        </p:spPr>
        <p:txBody>
          <a:bodyPr wrap="square" rtlCol="0">
            <a:spAutoFit/>
          </a:bodyPr>
          <a:lstStyle/>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☐シグネチャ型では</a:t>
            </a:r>
            <a:r>
              <a:rPr kumimoji="1" lang="ja-JP" altLang="en-US" sz="1200" b="1">
                <a:solidFill>
                  <a:srgbClr val="C00000"/>
                </a:solidFill>
                <a:latin typeface="メイリオ" panose="020B0604030504040204" pitchFamily="50" charset="-128"/>
                <a:ea typeface="メイリオ" panose="020B0604030504040204" pitchFamily="50" charset="-128"/>
              </a:rPr>
              <a:t>限界</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を感じている</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b="1">
                <a:solidFill>
                  <a:srgbClr val="C00000"/>
                </a:solidFill>
                <a:latin typeface="メイリオ" panose="020B0604030504040204" pitchFamily="50" charset="-128"/>
                <a:ea typeface="メイリオ" panose="020B0604030504040204" pitchFamily="50" charset="-128"/>
              </a:rPr>
              <a:t>セキュリティに詳しくないけど</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　最新のマルウェアは防ぎたい！</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b="1">
                <a:solidFill>
                  <a:srgbClr val="C00000"/>
                </a:solidFill>
                <a:latin typeface="メイリオ" panose="020B0604030504040204" pitchFamily="50" charset="-128"/>
                <a:ea typeface="メイリオ" panose="020B0604030504040204" pitchFamily="50" charset="-128"/>
              </a:rPr>
              <a:t>安価</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で強力な製品を導入したい！</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5" name="テキスト ボックス 64">
            <a:extLst>
              <a:ext uri="{FF2B5EF4-FFF2-40B4-BE49-F238E27FC236}">
                <a16:creationId xmlns:a16="http://schemas.microsoft.com/office/drawing/2014/main" id="{573D8CA9-BA92-4DB3-A4AB-FA1732242085}"/>
              </a:ext>
            </a:extLst>
          </p:cNvPr>
          <p:cNvSpPr txBox="1"/>
          <p:nvPr/>
        </p:nvSpPr>
        <p:spPr>
          <a:xfrm>
            <a:off x="3133962" y="2322931"/>
            <a:ext cx="3016577" cy="307777"/>
          </a:xfrm>
          <a:prstGeom prst="rect">
            <a:avLst/>
          </a:prstGeom>
          <a:noFill/>
        </p:spPr>
        <p:txBody>
          <a:bodyPr wrap="square" rtlCol="0">
            <a:spAutoFit/>
          </a:bodyPr>
          <a:lstStyle/>
          <a:p>
            <a:r>
              <a:rPr kumimoji="1" lang="ja-JP" altLang="en-US" sz="1400" b="1">
                <a:solidFill>
                  <a:srgbClr val="C00000"/>
                </a:solidFill>
                <a:latin typeface="メイリオ" panose="020B0604030504040204" pitchFamily="50" charset="-128"/>
                <a:ea typeface="メイリオ" panose="020B0604030504040204" pitchFamily="50" charset="-128"/>
              </a:rPr>
              <a:t>こんな企業様にオススメ！</a:t>
            </a:r>
          </a:p>
        </p:txBody>
      </p:sp>
      <p:sp>
        <p:nvSpPr>
          <p:cNvPr id="66" name="正方形/長方形 65">
            <a:extLst>
              <a:ext uri="{FF2B5EF4-FFF2-40B4-BE49-F238E27FC236}">
                <a16:creationId xmlns:a16="http://schemas.microsoft.com/office/drawing/2014/main" id="{C0D8EF6E-6F58-457E-82EE-2FC9980CE21E}"/>
              </a:ext>
            </a:extLst>
          </p:cNvPr>
          <p:cNvSpPr/>
          <p:nvPr/>
        </p:nvSpPr>
        <p:spPr>
          <a:xfrm>
            <a:off x="3154072" y="5011041"/>
            <a:ext cx="2813928" cy="1278628"/>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0E75E1BF-19B5-4AA9-8D78-7A206014A12F}"/>
              </a:ext>
            </a:extLst>
          </p:cNvPr>
          <p:cNvSpPr txBox="1"/>
          <p:nvPr/>
        </p:nvSpPr>
        <p:spPr>
          <a:xfrm>
            <a:off x="3154072" y="5092002"/>
            <a:ext cx="3027601" cy="1107996"/>
          </a:xfrm>
          <a:prstGeom prst="rect">
            <a:avLst/>
          </a:prstGeom>
          <a:noFill/>
        </p:spPr>
        <p:txBody>
          <a:bodyPr wrap="square" rtlCol="0">
            <a:spAutoFit/>
          </a:bodyPr>
          <a:lstStyle/>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200" b="1">
                <a:solidFill>
                  <a:srgbClr val="C00000"/>
                </a:solidFill>
                <a:latin typeface="メイリオ" panose="020B0604030504040204" pitchFamily="50" charset="-128"/>
                <a:ea typeface="メイリオ" panose="020B0604030504040204" pitchFamily="50" charset="-128"/>
              </a:rPr>
              <a:t>EDR </a:t>
            </a:r>
            <a:r>
              <a:rPr kumimoji="1" lang="ja-JP" altLang="en-US" sz="1200" b="1">
                <a:solidFill>
                  <a:srgbClr val="C00000"/>
                </a:solidFill>
                <a:latin typeface="メイリオ" panose="020B0604030504040204" pitchFamily="50" charset="-128"/>
                <a:ea typeface="メイリオ" panose="020B0604030504040204" pitchFamily="50" charset="-128"/>
              </a:rPr>
              <a:t>やウイルス対策ソフトの</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rgbClr val="C00000"/>
                </a:solidFill>
                <a:latin typeface="メイリオ" panose="020B0604030504040204" pitchFamily="50" charset="-128"/>
                <a:ea typeface="メイリオ" panose="020B0604030504040204" pitchFamily="50" charset="-128"/>
              </a:rPr>
              <a:t>　誤検知の多さに消耗している</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☐誤検知したファイルのセーフリスト</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　登録に工数を掛けたくない！</a:t>
            </a:r>
            <a:endParaRPr kumimoji="1" lang="en-US" altLang="ja-JP" sz="1200" b="1">
              <a:solidFill>
                <a:srgbClr val="C00000"/>
              </a:solidFill>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F9A18431-F12E-4FDC-B370-660C2DB23E9D}"/>
              </a:ext>
            </a:extLst>
          </p:cNvPr>
          <p:cNvSpPr txBox="1"/>
          <p:nvPr/>
        </p:nvSpPr>
        <p:spPr>
          <a:xfrm>
            <a:off x="3116780" y="4691197"/>
            <a:ext cx="3016577" cy="307777"/>
          </a:xfrm>
          <a:prstGeom prst="rect">
            <a:avLst/>
          </a:prstGeom>
          <a:noFill/>
        </p:spPr>
        <p:txBody>
          <a:bodyPr wrap="square" rtlCol="0">
            <a:spAutoFit/>
          </a:bodyPr>
          <a:lstStyle/>
          <a:p>
            <a:r>
              <a:rPr kumimoji="1" lang="ja-JP" altLang="en-US" sz="1400" b="1">
                <a:solidFill>
                  <a:srgbClr val="C00000"/>
                </a:solidFill>
                <a:latin typeface="メイリオ" panose="020B0604030504040204" pitchFamily="50" charset="-128"/>
                <a:ea typeface="メイリオ" panose="020B0604030504040204" pitchFamily="50" charset="-128"/>
              </a:rPr>
              <a:t>こんな企業様にオススメ！</a:t>
            </a:r>
          </a:p>
        </p:txBody>
      </p:sp>
      <p:sp>
        <p:nvSpPr>
          <p:cNvPr id="69" name="正方形/長方形 68">
            <a:extLst>
              <a:ext uri="{FF2B5EF4-FFF2-40B4-BE49-F238E27FC236}">
                <a16:creationId xmlns:a16="http://schemas.microsoft.com/office/drawing/2014/main" id="{86036874-E649-4438-A719-AD3A0F5DF97D}"/>
              </a:ext>
            </a:extLst>
          </p:cNvPr>
          <p:cNvSpPr/>
          <p:nvPr/>
        </p:nvSpPr>
        <p:spPr>
          <a:xfrm>
            <a:off x="8837172" y="2588701"/>
            <a:ext cx="2813928" cy="1278628"/>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0E95CE8B-078E-43E4-A573-952F2BB7B62B}"/>
              </a:ext>
            </a:extLst>
          </p:cNvPr>
          <p:cNvSpPr txBox="1"/>
          <p:nvPr/>
        </p:nvSpPr>
        <p:spPr>
          <a:xfrm>
            <a:off x="8837172" y="2669662"/>
            <a:ext cx="3027601" cy="1107996"/>
          </a:xfrm>
          <a:prstGeom prst="rect">
            <a:avLst/>
          </a:prstGeom>
          <a:noFill/>
        </p:spPr>
        <p:txBody>
          <a:bodyPr wrap="square" rtlCol="0">
            <a:spAutoFit/>
          </a:bodyPr>
          <a:lstStyle/>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☐導入中のウイルス対策ソフトの</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200" b="1">
                <a:solidFill>
                  <a:srgbClr val="C00000"/>
                </a:solidFill>
                <a:latin typeface="メイリオ" panose="020B0604030504040204" pitchFamily="50" charset="-128"/>
                <a:ea typeface="メイリオ" panose="020B0604030504040204" pitchFamily="50" charset="-128"/>
              </a:rPr>
              <a:t>シグネチャ更新管理に疲弊している</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b="1">
                <a:solidFill>
                  <a:srgbClr val="C00000"/>
                </a:solidFill>
                <a:latin typeface="メイリオ" panose="020B0604030504040204" pitchFamily="50" charset="-128"/>
                <a:ea typeface="メイリオ" panose="020B0604030504040204" pitchFamily="50" charset="-128"/>
              </a:rPr>
              <a:t>フルスキャンが </a:t>
            </a:r>
            <a:r>
              <a:rPr kumimoji="1" lang="en-US" altLang="ja-JP" sz="1200" b="1">
                <a:solidFill>
                  <a:srgbClr val="C00000"/>
                </a:solidFill>
                <a:latin typeface="メイリオ" panose="020B0604030504040204" pitchFamily="50" charset="-128"/>
                <a:ea typeface="メイリオ" panose="020B0604030504040204" pitchFamily="50" charset="-128"/>
              </a:rPr>
              <a:t>PC </a:t>
            </a:r>
            <a:r>
              <a:rPr kumimoji="1" lang="ja-JP" altLang="en-US" sz="1200" b="1">
                <a:solidFill>
                  <a:srgbClr val="C00000"/>
                </a:solidFill>
                <a:latin typeface="メイリオ" panose="020B0604030504040204" pitchFamily="50" charset="-128"/>
                <a:ea typeface="メイリオ" panose="020B0604030504040204" pitchFamily="50" charset="-128"/>
              </a:rPr>
              <a:t>やアプリの</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rgbClr val="C00000"/>
                </a:solidFill>
                <a:latin typeface="メイリオ" panose="020B0604030504040204" pitchFamily="50" charset="-128"/>
                <a:ea typeface="メイリオ" panose="020B0604030504040204" pitchFamily="50" charset="-128"/>
              </a:rPr>
              <a:t>　動作を妨げている</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1" name="テキスト ボックス 70">
            <a:extLst>
              <a:ext uri="{FF2B5EF4-FFF2-40B4-BE49-F238E27FC236}">
                <a16:creationId xmlns:a16="http://schemas.microsoft.com/office/drawing/2014/main" id="{2FF4588E-E502-474C-BDF7-F89576D7A157}"/>
              </a:ext>
            </a:extLst>
          </p:cNvPr>
          <p:cNvSpPr txBox="1"/>
          <p:nvPr/>
        </p:nvSpPr>
        <p:spPr>
          <a:xfrm>
            <a:off x="8781026" y="2268857"/>
            <a:ext cx="3016577" cy="307777"/>
          </a:xfrm>
          <a:prstGeom prst="rect">
            <a:avLst/>
          </a:prstGeom>
          <a:noFill/>
        </p:spPr>
        <p:txBody>
          <a:bodyPr wrap="square" rtlCol="0">
            <a:spAutoFit/>
          </a:bodyPr>
          <a:lstStyle/>
          <a:p>
            <a:r>
              <a:rPr kumimoji="1" lang="ja-JP" altLang="en-US" sz="1400" b="1">
                <a:solidFill>
                  <a:srgbClr val="C00000"/>
                </a:solidFill>
                <a:latin typeface="メイリオ" panose="020B0604030504040204" pitchFamily="50" charset="-128"/>
                <a:ea typeface="メイリオ" panose="020B0604030504040204" pitchFamily="50" charset="-128"/>
              </a:rPr>
              <a:t>こんな企業様にオススメ！</a:t>
            </a:r>
          </a:p>
        </p:txBody>
      </p:sp>
      <p:sp>
        <p:nvSpPr>
          <p:cNvPr id="72" name="正方形/長方形 71">
            <a:extLst>
              <a:ext uri="{FF2B5EF4-FFF2-40B4-BE49-F238E27FC236}">
                <a16:creationId xmlns:a16="http://schemas.microsoft.com/office/drawing/2014/main" id="{A420812C-1935-4D59-B4FA-5BFC870B5CF2}"/>
              </a:ext>
            </a:extLst>
          </p:cNvPr>
          <p:cNvSpPr/>
          <p:nvPr/>
        </p:nvSpPr>
        <p:spPr>
          <a:xfrm>
            <a:off x="8771187" y="5006588"/>
            <a:ext cx="2813928" cy="1278628"/>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6E457883-6F2F-4072-AD99-0212E1A53735}"/>
              </a:ext>
            </a:extLst>
          </p:cNvPr>
          <p:cNvSpPr txBox="1"/>
          <p:nvPr/>
        </p:nvSpPr>
        <p:spPr>
          <a:xfrm>
            <a:off x="8771187" y="5087549"/>
            <a:ext cx="3027601" cy="1107996"/>
          </a:xfrm>
          <a:prstGeom prst="rect">
            <a:avLst/>
          </a:prstGeom>
          <a:noFill/>
        </p:spPr>
        <p:txBody>
          <a:bodyPr wrap="square" rtlCol="0">
            <a:spAutoFit/>
          </a:bodyPr>
          <a:lstStyle/>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b="1">
                <a:solidFill>
                  <a:srgbClr val="C00000"/>
                </a:solidFill>
                <a:latin typeface="メイリオ" panose="020B0604030504040204" pitchFamily="50" charset="-128"/>
                <a:ea typeface="メイリオ" panose="020B0604030504040204" pitchFamily="50" charset="-128"/>
              </a:rPr>
              <a:t>管理 </a:t>
            </a:r>
            <a:r>
              <a:rPr kumimoji="1" lang="en-US" altLang="ja-JP" sz="1200" b="1">
                <a:solidFill>
                  <a:srgbClr val="C00000"/>
                </a:solidFill>
                <a:latin typeface="メイリオ" panose="020B0604030504040204" pitchFamily="50" charset="-128"/>
                <a:ea typeface="メイリオ" panose="020B0604030504040204" pitchFamily="50" charset="-128"/>
              </a:rPr>
              <a:t>OS </a:t>
            </a:r>
            <a:r>
              <a:rPr kumimoji="1" lang="ja-JP" altLang="en-US" sz="1200" b="1">
                <a:solidFill>
                  <a:srgbClr val="C00000"/>
                </a:solidFill>
                <a:latin typeface="メイリオ" panose="020B0604030504040204" pitchFamily="50" charset="-128"/>
                <a:ea typeface="メイリオ" panose="020B0604030504040204" pitchFamily="50" charset="-128"/>
              </a:rPr>
              <a:t>が多岐に渡るため</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　アンチウイルスも一元管理したい</a:t>
            </a:r>
            <a:endParaRPr kumimoji="1" lang="ja-JP" altLang="en-US"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b="1">
                <a:solidFill>
                  <a:srgbClr val="C00000"/>
                </a:solidFill>
                <a:latin typeface="メイリオ" panose="020B0604030504040204" pitchFamily="50" charset="-128"/>
                <a:ea typeface="メイリオ" panose="020B0604030504040204" pitchFamily="50" charset="-128"/>
              </a:rPr>
              <a:t>最近、スマホのマルウェア感染も</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rgbClr val="C00000"/>
                </a:solidFill>
                <a:latin typeface="メイリオ" panose="020B0604030504040204" pitchFamily="50" charset="-128"/>
                <a:ea typeface="メイリオ" panose="020B0604030504040204" pitchFamily="50" charset="-128"/>
              </a:rPr>
              <a:t>　気になってきた</a:t>
            </a:r>
          </a:p>
        </p:txBody>
      </p:sp>
      <p:sp>
        <p:nvSpPr>
          <p:cNvPr id="74" name="テキスト ボックス 73">
            <a:extLst>
              <a:ext uri="{FF2B5EF4-FFF2-40B4-BE49-F238E27FC236}">
                <a16:creationId xmlns:a16="http://schemas.microsoft.com/office/drawing/2014/main" id="{D7A5F52B-D5CE-4D73-B4A0-7533B6905C5C}"/>
              </a:ext>
            </a:extLst>
          </p:cNvPr>
          <p:cNvSpPr txBox="1"/>
          <p:nvPr/>
        </p:nvSpPr>
        <p:spPr>
          <a:xfrm>
            <a:off x="8715041" y="4686744"/>
            <a:ext cx="3016577" cy="307777"/>
          </a:xfrm>
          <a:prstGeom prst="rect">
            <a:avLst/>
          </a:prstGeom>
          <a:noFill/>
        </p:spPr>
        <p:txBody>
          <a:bodyPr wrap="square" rtlCol="0">
            <a:spAutoFit/>
          </a:bodyPr>
          <a:lstStyle/>
          <a:p>
            <a:r>
              <a:rPr kumimoji="1" lang="ja-JP" altLang="en-US" sz="1400" b="1">
                <a:solidFill>
                  <a:srgbClr val="C00000"/>
                </a:solidFill>
                <a:latin typeface="メイリオ" panose="020B0604030504040204" pitchFamily="50" charset="-128"/>
                <a:ea typeface="メイリオ" panose="020B0604030504040204" pitchFamily="50" charset="-128"/>
              </a:rPr>
              <a:t>こんな企業様にオススメ！</a:t>
            </a:r>
          </a:p>
        </p:txBody>
      </p:sp>
    </p:spTree>
    <p:extLst>
      <p:ext uri="{BB962C8B-B14F-4D97-AF65-F5344CB8AC3E}">
        <p14:creationId xmlns:p14="http://schemas.microsoft.com/office/powerpoint/2010/main" val="459358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4">
            <a:extLst>
              <a:ext uri="{FF2B5EF4-FFF2-40B4-BE49-F238E27FC236}">
                <a16:creationId xmlns:a16="http://schemas.microsoft.com/office/drawing/2014/main" id="{90CF190D-F152-4882-A449-51D6FAB37A16}"/>
              </a:ext>
            </a:extLst>
          </p:cNvPr>
          <p:cNvSpPr>
            <a:spLocks noGrp="1"/>
          </p:cNvSpPr>
          <p:nvPr>
            <p:ph type="body" sz="quarter" idx="14"/>
          </p:nvPr>
        </p:nvSpPr>
        <p:spPr>
          <a:xfrm>
            <a:off x="643242" y="1681977"/>
            <a:ext cx="9469693" cy="348557"/>
          </a:xfrm>
        </p:spPr>
        <p:txBody>
          <a:bodyPr/>
          <a:lstStyle/>
          <a:p>
            <a:r>
              <a:rPr lang="ja-JP" altLang="en-US"/>
              <a:t>最新の脅威動向</a:t>
            </a:r>
          </a:p>
        </p:txBody>
      </p:sp>
      <p:sp>
        <p:nvSpPr>
          <p:cNvPr id="5" name="テキスト プレースホルダー 5">
            <a:extLst>
              <a:ext uri="{FF2B5EF4-FFF2-40B4-BE49-F238E27FC236}">
                <a16:creationId xmlns:a16="http://schemas.microsoft.com/office/drawing/2014/main" id="{206B1448-67F5-4796-93B6-EBA0461367B3}"/>
              </a:ext>
            </a:extLst>
          </p:cNvPr>
          <p:cNvSpPr>
            <a:spLocks noGrp="1"/>
          </p:cNvSpPr>
          <p:nvPr>
            <p:ph type="body" sz="quarter" idx="15"/>
          </p:nvPr>
        </p:nvSpPr>
        <p:spPr>
          <a:xfrm>
            <a:off x="643242" y="2373870"/>
            <a:ext cx="9318901" cy="372410"/>
          </a:xfrm>
        </p:spPr>
        <p:txBody>
          <a:bodyPr/>
          <a:lstStyle/>
          <a:p>
            <a:r>
              <a:rPr lang="ja-JP" altLang="en-US"/>
              <a:t>サイバー攻撃の傾向</a:t>
            </a:r>
          </a:p>
        </p:txBody>
      </p:sp>
    </p:spTree>
    <p:extLst>
      <p:ext uri="{BB962C8B-B14F-4D97-AF65-F5344CB8AC3E}">
        <p14:creationId xmlns:p14="http://schemas.microsoft.com/office/powerpoint/2010/main" val="2851305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78854F29-6FA2-41CD-822A-3A8DEACE3F7A}"/>
              </a:ext>
            </a:extLst>
          </p:cNvPr>
          <p:cNvSpPr>
            <a:spLocks noGrp="1"/>
          </p:cNvSpPr>
          <p:nvPr>
            <p:ph type="body" sz="quarter" idx="14"/>
          </p:nvPr>
        </p:nvSpPr>
        <p:spPr/>
        <p:txBody>
          <a:bodyPr/>
          <a:lstStyle/>
          <a:p>
            <a:r>
              <a:rPr lang="en-US" altLang="ja-JP"/>
              <a:t>MTD</a:t>
            </a:r>
            <a:r>
              <a:rPr lang="ja-JP" altLang="en-US"/>
              <a:t>（モバイル脅威管理）</a:t>
            </a:r>
          </a:p>
        </p:txBody>
      </p:sp>
      <p:sp>
        <p:nvSpPr>
          <p:cNvPr id="4" name="テキスト プレースホルダー 3">
            <a:extLst>
              <a:ext uri="{FF2B5EF4-FFF2-40B4-BE49-F238E27FC236}">
                <a16:creationId xmlns:a16="http://schemas.microsoft.com/office/drawing/2014/main" id="{48935004-8C41-48C0-9320-D4F9192896FC}"/>
              </a:ext>
            </a:extLst>
          </p:cNvPr>
          <p:cNvSpPr>
            <a:spLocks noGrp="1"/>
          </p:cNvSpPr>
          <p:nvPr>
            <p:ph type="body" sz="quarter" idx="15"/>
          </p:nvPr>
        </p:nvSpPr>
        <p:spPr/>
        <p:txBody>
          <a:bodyPr/>
          <a:lstStyle/>
          <a:p>
            <a:r>
              <a:rPr lang="ja-JP" altLang="en-US"/>
              <a:t>モバイルｘセキュリティ</a:t>
            </a:r>
          </a:p>
        </p:txBody>
      </p:sp>
    </p:spTree>
    <p:extLst>
      <p:ext uri="{BB962C8B-B14F-4D97-AF65-F5344CB8AC3E}">
        <p14:creationId xmlns:p14="http://schemas.microsoft.com/office/powerpoint/2010/main" val="1213935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093816C-ECEC-435D-97DA-D5D6930BC7F2}"/>
              </a:ext>
            </a:extLst>
          </p:cNvPr>
          <p:cNvSpPr>
            <a:spLocks noGrp="1"/>
          </p:cNvSpPr>
          <p:nvPr>
            <p:ph type="body" sz="quarter" idx="11"/>
          </p:nvPr>
        </p:nvSpPr>
        <p:spPr/>
        <p:txBody>
          <a:bodyPr anchor="t"/>
          <a:lstStyle/>
          <a:p>
            <a:r>
              <a:rPr kumimoji="1" lang="ja-JP" altLang="en-US"/>
              <a:t>スマホにマルウェア対策ソフトは必要なのか</a:t>
            </a:r>
          </a:p>
        </p:txBody>
      </p:sp>
      <p:sp>
        <p:nvSpPr>
          <p:cNvPr id="3" name="テキスト プレースホルダー 2">
            <a:extLst>
              <a:ext uri="{FF2B5EF4-FFF2-40B4-BE49-F238E27FC236}">
                <a16:creationId xmlns:a16="http://schemas.microsoft.com/office/drawing/2014/main" id="{A25C1FB8-6F04-4466-878B-62CC622DC8A6}"/>
              </a:ext>
            </a:extLst>
          </p:cNvPr>
          <p:cNvSpPr>
            <a:spLocks noGrp="1"/>
          </p:cNvSpPr>
          <p:nvPr>
            <p:ph type="body" sz="quarter" idx="13"/>
          </p:nvPr>
        </p:nvSpPr>
        <p:spPr>
          <a:xfrm>
            <a:off x="359197" y="877060"/>
            <a:ext cx="11505576" cy="733935"/>
          </a:xfrm>
        </p:spPr>
        <p:txBody>
          <a:bodyPr/>
          <a:lstStyle/>
          <a:p>
            <a:r>
              <a:rPr kumimoji="1" lang="en-US" altLang="ja-JP"/>
              <a:t>Android </a:t>
            </a:r>
            <a:r>
              <a:rPr kumimoji="1" lang="ja-JP" altLang="en-US"/>
              <a:t>アプリは </a:t>
            </a:r>
            <a:r>
              <a:rPr kumimoji="1" lang="en-US" altLang="ja-JP"/>
              <a:t>Google Play Store </a:t>
            </a:r>
            <a:r>
              <a:rPr kumimoji="1" lang="ja-JP" altLang="en-US"/>
              <a:t>から </a:t>
            </a:r>
            <a:r>
              <a:rPr kumimoji="1" lang="en-US" altLang="ja-JP"/>
              <a:t>DL </a:t>
            </a:r>
            <a:r>
              <a:rPr kumimoji="1" lang="ja-JP" altLang="en-US"/>
              <a:t>される際に検証され安心</a:t>
            </a:r>
            <a:endParaRPr kumimoji="1" lang="en-US" altLang="ja-JP"/>
          </a:p>
          <a:p>
            <a:r>
              <a:rPr kumimoji="1" lang="ja-JP" altLang="en-US"/>
              <a:t>一方でサイドロードも可能なため、不正アプリ </a:t>
            </a:r>
            <a:r>
              <a:rPr kumimoji="1" lang="en-US" altLang="ja-JP"/>
              <a:t>DL </a:t>
            </a:r>
            <a:r>
              <a:rPr kumimoji="1" lang="ja-JP" altLang="en-US"/>
              <a:t>のリスクがあります</a:t>
            </a:r>
          </a:p>
        </p:txBody>
      </p:sp>
      <p:sp>
        <p:nvSpPr>
          <p:cNvPr id="4" name="テキスト ボックス 3">
            <a:extLst>
              <a:ext uri="{FF2B5EF4-FFF2-40B4-BE49-F238E27FC236}">
                <a16:creationId xmlns:a16="http://schemas.microsoft.com/office/drawing/2014/main" id="{87A5398B-F7C1-4BBA-B50D-364C146C86FF}"/>
              </a:ext>
            </a:extLst>
          </p:cNvPr>
          <p:cNvSpPr txBox="1"/>
          <p:nvPr/>
        </p:nvSpPr>
        <p:spPr>
          <a:xfrm>
            <a:off x="638076" y="2228850"/>
            <a:ext cx="6728057" cy="1038746"/>
          </a:xfrm>
          <a:prstGeom prst="rect">
            <a:avLst/>
          </a:prstGeom>
          <a:noFill/>
        </p:spPr>
        <p:txBody>
          <a:bodyPr wrap="square" rtlCol="0">
            <a:spAutoFit/>
          </a:bodyPr>
          <a:lstStyle/>
          <a:p>
            <a:pPr>
              <a:lnSpc>
                <a:spcPct val="150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特に</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2020</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年下期には、</a:t>
            </a:r>
            <a:r>
              <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400" b="1" u="sng">
                <a:solidFill>
                  <a:srgbClr val="C00000"/>
                </a:solidFill>
                <a:latin typeface="メイリオ" panose="020B0604030504040204" pitchFamily="50" charset="-128"/>
                <a:ea typeface="メイリオ" panose="020B0604030504040204" pitchFamily="50" charset="-128"/>
              </a:rPr>
              <a:t>Android </a:t>
            </a:r>
            <a:r>
              <a:rPr kumimoji="1" lang="ja-JP" altLang="en-US" sz="1200" b="1" u="sng">
                <a:solidFill>
                  <a:srgbClr val="C00000"/>
                </a:solidFill>
                <a:latin typeface="メイリオ" panose="020B0604030504040204" pitchFamily="50" charset="-128"/>
                <a:ea typeface="メイリオ" panose="020B0604030504040204" pitchFamily="50" charset="-128"/>
              </a:rPr>
              <a:t>は</a:t>
            </a:r>
            <a:r>
              <a:rPr kumimoji="1" lang="ja-JP" altLang="en-US" sz="1400" b="1" u="sng">
                <a:solidFill>
                  <a:srgbClr val="C00000"/>
                </a:solidFill>
                <a:latin typeface="メイリオ" panose="020B0604030504040204" pitchFamily="50" charset="-128"/>
                <a:ea typeface="メイリオ" panose="020B0604030504040204" pitchFamily="50" charset="-128"/>
              </a:rPr>
              <a:t>マルウェア拡散のために</a:t>
            </a:r>
            <a:r>
              <a:rPr lang="ja-JP" altLang="en-US" sz="1400" b="1" u="sng">
                <a:solidFill>
                  <a:srgbClr val="C00000"/>
                </a:solidFill>
                <a:latin typeface="メイリオ" panose="020B0604030504040204" pitchFamily="50" charset="-128"/>
                <a:ea typeface="メイリオ" panose="020B0604030504040204" pitchFamily="50" charset="-128"/>
              </a:rPr>
              <a:t>非常によく使われ</a:t>
            </a:r>
            <a:r>
              <a:rPr lang="ja-JP" altLang="en-US" sz="1400" u="sng">
                <a:solidFill>
                  <a:srgbClr val="C00000"/>
                </a:solidFill>
                <a:latin typeface="メイリオ" panose="020B0604030504040204" pitchFamily="50" charset="-128"/>
                <a:ea typeface="メイリオ" panose="020B0604030504040204" pitchFamily="50" charset="-128"/>
              </a:rPr>
              <a:t>、</a:t>
            </a:r>
            <a:r>
              <a:rPr kumimoji="1" lang="ja-JP" altLang="en-US" sz="1400" b="1" u="sng">
                <a:solidFill>
                  <a:srgbClr val="C00000"/>
                </a:solidFill>
                <a:latin typeface="メイリオ" panose="020B0604030504040204" pitchFamily="50" charset="-128"/>
                <a:ea typeface="メイリオ" panose="020B0604030504040204" pitchFamily="50" charset="-128"/>
              </a:rPr>
              <a:t>前期</a:t>
            </a:r>
            <a:r>
              <a:rPr kumimoji="1" lang="ja-JP" altLang="en-US" sz="1200" b="1" u="sng">
                <a:solidFill>
                  <a:srgbClr val="C00000"/>
                </a:solidFill>
                <a:latin typeface="メイリオ" panose="020B0604030504040204" pitchFamily="50" charset="-128"/>
                <a:ea typeface="メイリオ" panose="020B0604030504040204" pitchFamily="50" charset="-128"/>
              </a:rPr>
              <a:t>より</a:t>
            </a:r>
            <a:r>
              <a:rPr kumimoji="1" lang="en-US" altLang="ja-JP" sz="1600" b="1" u="sng">
                <a:solidFill>
                  <a:srgbClr val="C00000"/>
                </a:solidFill>
                <a:latin typeface="メイリオ" panose="020B0604030504040204" pitchFamily="50" charset="-128"/>
                <a:ea typeface="メイリオ" panose="020B0604030504040204" pitchFamily="50" charset="-128"/>
              </a:rPr>
              <a:t>32</a:t>
            </a:r>
            <a:r>
              <a:rPr kumimoji="1" lang="ja-JP" altLang="en-US" sz="1600" b="1" u="sng">
                <a:solidFill>
                  <a:srgbClr val="C00000"/>
                </a:solidFill>
                <a:latin typeface="メイリオ" panose="020B0604030504040204" pitchFamily="50" charset="-128"/>
                <a:ea typeface="メイリオ" panose="020B0604030504040204" pitchFamily="50" charset="-128"/>
              </a:rPr>
              <a:t>％</a:t>
            </a:r>
            <a:r>
              <a:rPr kumimoji="1" lang="ja-JP" altLang="en-US" sz="1400" b="1" u="sng">
                <a:solidFill>
                  <a:srgbClr val="C00000"/>
                </a:solidFill>
                <a:latin typeface="メイリオ" panose="020B0604030504040204" pitchFamily="50" charset="-128"/>
                <a:ea typeface="メイリオ" panose="020B0604030504040204" pitchFamily="50" charset="-128"/>
              </a:rPr>
              <a:t>増</a:t>
            </a: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だった。なりすまされた有名ビデオ会議ツールやコロナに関係する医療系 </a:t>
            </a:r>
            <a:r>
              <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rPr>
              <a:t>App </a:t>
            </a: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などがその例である。</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56E7867-C0EC-434A-B03C-804A8021F52B}"/>
              </a:ext>
            </a:extLst>
          </p:cNvPr>
          <p:cNvSpPr txBox="1"/>
          <p:nvPr/>
        </p:nvSpPr>
        <p:spPr>
          <a:xfrm>
            <a:off x="704751" y="4628064"/>
            <a:ext cx="6728057" cy="1269578"/>
          </a:xfrm>
          <a:prstGeom prst="rect">
            <a:avLst/>
          </a:prstGeom>
          <a:noFill/>
        </p:spPr>
        <p:txBody>
          <a:bodyPr wrap="square" rtlCol="0">
            <a:spAutoFit/>
          </a:bodyPr>
          <a:lstStyle/>
          <a:p>
            <a:pPr>
              <a:lnSpc>
                <a:spcPct val="150000"/>
              </a:lnSpc>
            </a:pP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SMS </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で送られてくる不正リンクを踏むと、</a:t>
            </a:r>
            <a:r>
              <a:rPr kumimoji="1" lang="en-US" altLang="ja-JP" sz="1400" b="1" u="sng">
                <a:solidFill>
                  <a:srgbClr val="C00000"/>
                </a:solidFill>
                <a:latin typeface="メイリオ" panose="020B0604030504040204" pitchFamily="50" charset="-128"/>
                <a:ea typeface="メイリオ" panose="020B0604030504040204" pitchFamily="50" charset="-128"/>
              </a:rPr>
              <a:t>FedEx </a:t>
            </a:r>
            <a:r>
              <a:rPr kumimoji="1" lang="ja-JP" altLang="en-US" sz="1400" b="1" u="sng">
                <a:solidFill>
                  <a:srgbClr val="C00000"/>
                </a:solidFill>
                <a:latin typeface="メイリオ" panose="020B0604030504040204" pitchFamily="50" charset="-128"/>
                <a:ea typeface="メイリオ" panose="020B0604030504040204" pitchFamily="50" charset="-128"/>
              </a:rPr>
              <a:t>や </a:t>
            </a:r>
            <a:r>
              <a:rPr kumimoji="1" lang="en-US" altLang="ja-JP" sz="1400" b="1" u="sng">
                <a:solidFill>
                  <a:srgbClr val="C00000"/>
                </a:solidFill>
                <a:latin typeface="メイリオ" panose="020B0604030504040204" pitchFamily="50" charset="-128"/>
                <a:ea typeface="メイリオ" panose="020B0604030504040204" pitchFamily="50" charset="-128"/>
              </a:rPr>
              <a:t>DHL </a:t>
            </a:r>
            <a:r>
              <a:rPr kumimoji="1" lang="ja-JP" altLang="en-US" sz="1400" b="1" u="sng">
                <a:solidFill>
                  <a:srgbClr val="C00000"/>
                </a:solidFill>
                <a:latin typeface="メイリオ" panose="020B0604030504040204" pitchFamily="50" charset="-128"/>
                <a:ea typeface="メイリオ" panose="020B0604030504040204" pitchFamily="50" charset="-128"/>
              </a:rPr>
              <a:t>など宅配サービスページを装ったもの</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が表示され、</a:t>
            </a:r>
            <a:r>
              <a:rPr kumimoji="1" lang="ja-JP" altLang="en-US" sz="1400" b="1" u="sng">
                <a:solidFill>
                  <a:srgbClr val="C00000"/>
                </a:solidFill>
                <a:latin typeface="メイリオ" panose="020B0604030504040204" pitchFamily="50" charset="-128"/>
                <a:ea typeface="メイリオ" panose="020B0604030504040204" pitchFamily="50" charset="-128"/>
              </a:rPr>
              <a:t>最終的には不正アプリがダウンロード</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させる。ネイティブの</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Accessibility </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機能を悪用して認証情報を窃取する。</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2021</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4</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月下旬には英国やドイツの調査機関より警告が出ているが、日本はじめ欧州各国を中心に拡散している。</a:t>
            </a:r>
            <a:endParaRPr lang="en-US" altLang="ja-JP" sz="8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BD2F5144-C848-4D8C-AED3-5C434511F363}"/>
              </a:ext>
            </a:extLst>
          </p:cNvPr>
          <p:cNvSpPr/>
          <p:nvPr/>
        </p:nvSpPr>
        <p:spPr>
          <a:xfrm>
            <a:off x="485775" y="2038350"/>
            <a:ext cx="7097918" cy="1371600"/>
          </a:xfrm>
          <a:prstGeom prst="roundRect">
            <a:avLst>
              <a:gd name="adj" fmla="val 833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6A4BE875-F8BD-4252-92C5-A5F5F34D8FFF}"/>
              </a:ext>
            </a:extLst>
          </p:cNvPr>
          <p:cNvSpPr/>
          <p:nvPr/>
        </p:nvSpPr>
        <p:spPr>
          <a:xfrm>
            <a:off x="485775" y="4348084"/>
            <a:ext cx="7097918" cy="1752136"/>
          </a:xfrm>
          <a:prstGeom prst="roundRect">
            <a:avLst>
              <a:gd name="adj" fmla="val 8334"/>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C0D6153-8A70-49CC-91AA-93A8E0330BA3}"/>
              </a:ext>
            </a:extLst>
          </p:cNvPr>
          <p:cNvSpPr txBox="1"/>
          <p:nvPr/>
        </p:nvSpPr>
        <p:spPr>
          <a:xfrm>
            <a:off x="667835" y="3409950"/>
            <a:ext cx="6096000" cy="446276"/>
          </a:xfrm>
          <a:prstGeom prst="rect">
            <a:avLst/>
          </a:prstGeom>
          <a:noFill/>
        </p:spPr>
        <p:txBody>
          <a:bodyPr wrap="square">
            <a:spAutoFit/>
          </a:bodyPr>
          <a:lstStyle/>
          <a:p>
            <a:pPr>
              <a:lnSpc>
                <a:spcPct val="150000"/>
              </a:lnSpc>
              <a:spcBef>
                <a:spcPts val="700"/>
              </a:spcBef>
            </a:pPr>
            <a:r>
              <a:rPr kumimoji="1" lang="en-US" altLang="ja-JP" sz="800">
                <a:solidFill>
                  <a:schemeClr val="tx1">
                    <a:lumMod val="75000"/>
                    <a:lumOff val="25000"/>
                  </a:schemeClr>
                </a:solidFill>
                <a:latin typeface="メイリオ" panose="020B0604030504040204" pitchFamily="50" charset="-128"/>
                <a:ea typeface="メイリオ" panose="020B0604030504040204" pitchFamily="50" charset="-128"/>
              </a:rPr>
              <a:t>※2020 Consumer Threat Landscape Report</a:t>
            </a:r>
            <a:r>
              <a:rPr lang="ja-JP" altLang="en-US" sz="80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800">
                <a:solidFill>
                  <a:schemeClr val="tx1">
                    <a:lumMod val="75000"/>
                    <a:lumOff val="25000"/>
                  </a:schemeClr>
                </a:solidFill>
                <a:latin typeface="メイリオ" panose="020B0604030504040204" pitchFamily="50" charset="-128"/>
                <a:ea typeface="メイリオ" panose="020B0604030504040204" pitchFamily="50" charset="-128"/>
              </a:rPr>
              <a:t>by</a:t>
            </a:r>
            <a:r>
              <a:rPr lang="ja-JP" altLang="en-US" sz="80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800">
                <a:solidFill>
                  <a:schemeClr val="tx1">
                    <a:lumMod val="75000"/>
                    <a:lumOff val="25000"/>
                  </a:schemeClr>
                </a:solidFill>
                <a:latin typeface="メイリオ" panose="020B0604030504040204" pitchFamily="50" charset="-128"/>
                <a:ea typeface="メイリオ" panose="020B0604030504040204" pitchFamily="50" charset="-128"/>
              </a:rPr>
              <a:t>BitDefender</a:t>
            </a:r>
          </a:p>
          <a:p>
            <a:pPr>
              <a:lnSpc>
                <a:spcPct val="150000"/>
              </a:lnSpc>
            </a:pPr>
            <a:r>
              <a:rPr kumimoji="1" lang="en-US" altLang="ja-JP" sz="800">
                <a:solidFill>
                  <a:schemeClr val="tx1">
                    <a:lumMod val="75000"/>
                    <a:lumOff val="25000"/>
                  </a:schemeClr>
                </a:solidFill>
                <a:latin typeface="メイリオ" panose="020B0604030504040204" pitchFamily="50" charset="-128"/>
                <a:ea typeface="メイリオ" panose="020B0604030504040204" pitchFamily="50" charset="-128"/>
              </a:rPr>
              <a:t>https://www.infosecurity-magazine.com/news/ransomware-attacks-grow-2020/</a:t>
            </a:r>
          </a:p>
        </p:txBody>
      </p:sp>
      <p:sp>
        <p:nvSpPr>
          <p:cNvPr id="13" name="テキスト ボックス 12">
            <a:extLst>
              <a:ext uri="{FF2B5EF4-FFF2-40B4-BE49-F238E27FC236}">
                <a16:creationId xmlns:a16="http://schemas.microsoft.com/office/drawing/2014/main" id="{7C526F53-2790-4338-99B1-A73F3F44C56B}"/>
              </a:ext>
            </a:extLst>
          </p:cNvPr>
          <p:cNvSpPr txBox="1"/>
          <p:nvPr/>
        </p:nvSpPr>
        <p:spPr>
          <a:xfrm>
            <a:off x="704751" y="6140265"/>
            <a:ext cx="6096000" cy="261610"/>
          </a:xfrm>
          <a:prstGeom prst="rect">
            <a:avLst/>
          </a:prstGeom>
          <a:noFill/>
        </p:spPr>
        <p:txBody>
          <a:bodyPr wrap="square">
            <a:spAutoFit/>
          </a:bodyPr>
          <a:lstStyle/>
          <a:p>
            <a:pPr>
              <a:lnSpc>
                <a:spcPct val="150000"/>
              </a:lnSpc>
              <a:spcBef>
                <a:spcPts val="700"/>
              </a:spcBef>
            </a:pPr>
            <a:r>
              <a:rPr kumimoji="1" lang="en-US" altLang="ja-JP" sz="800">
                <a:solidFill>
                  <a:schemeClr val="tx1">
                    <a:lumMod val="75000"/>
                    <a:lumOff val="25000"/>
                  </a:schemeClr>
                </a:solidFill>
                <a:latin typeface="メイリオ" panose="020B0604030504040204" pitchFamily="50" charset="-128"/>
                <a:ea typeface="メイリオ" panose="020B0604030504040204" pitchFamily="50" charset="-128"/>
              </a:rPr>
              <a:t>※the</a:t>
            </a:r>
            <a:r>
              <a:rPr kumimoji="1" lang="ja-JP" altLang="en-US" sz="80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800">
                <a:solidFill>
                  <a:schemeClr val="tx1">
                    <a:lumMod val="75000"/>
                    <a:lumOff val="25000"/>
                  </a:schemeClr>
                </a:solidFill>
                <a:latin typeface="メイリオ" panose="020B0604030504040204" pitchFamily="50" charset="-128"/>
                <a:ea typeface="メイリオ" panose="020B0604030504040204" pitchFamily="50" charset="-128"/>
              </a:rPr>
              <a:t>Record    https://therecord.media/despite-arrests-in-spain-flubot-operations-explode-across-europe-and-japan/</a:t>
            </a:r>
          </a:p>
        </p:txBody>
      </p:sp>
      <p:sp>
        <p:nvSpPr>
          <p:cNvPr id="14" name="四角形: 角を丸くする 13">
            <a:extLst>
              <a:ext uri="{FF2B5EF4-FFF2-40B4-BE49-F238E27FC236}">
                <a16:creationId xmlns:a16="http://schemas.microsoft.com/office/drawing/2014/main" id="{4DD29C3A-A4D0-4FDC-8F7A-DCF7C2E84511}"/>
              </a:ext>
            </a:extLst>
          </p:cNvPr>
          <p:cNvSpPr/>
          <p:nvPr/>
        </p:nvSpPr>
        <p:spPr>
          <a:xfrm>
            <a:off x="752475" y="1855290"/>
            <a:ext cx="3185530" cy="3735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1277A17-514E-405E-8609-191922F910FB}"/>
              </a:ext>
            </a:extLst>
          </p:cNvPr>
          <p:cNvSpPr txBox="1"/>
          <p:nvPr/>
        </p:nvSpPr>
        <p:spPr>
          <a:xfrm>
            <a:off x="800101" y="1858689"/>
            <a:ext cx="3185530" cy="388568"/>
          </a:xfrm>
          <a:prstGeom prst="rect">
            <a:avLst/>
          </a:prstGeom>
          <a:noFill/>
        </p:spPr>
        <p:txBody>
          <a:bodyPr wrap="square" rtlCol="0">
            <a:spAutoFit/>
          </a:bodyPr>
          <a:lstStyle/>
          <a:p>
            <a:pPr>
              <a:lnSpc>
                <a:spcPct val="150000"/>
              </a:lnSpc>
            </a:pPr>
            <a:r>
              <a:rPr kumimoji="1" lang="en-US" altLang="ja-JP" sz="1400" b="1">
                <a:solidFill>
                  <a:srgbClr val="0070C0"/>
                </a:solidFill>
                <a:latin typeface="メイリオ" panose="020B0604030504040204" pitchFamily="50" charset="-128"/>
                <a:ea typeface="メイリオ" panose="020B0604030504040204" pitchFamily="50" charset="-128"/>
              </a:rPr>
              <a:t>【</a:t>
            </a:r>
            <a:r>
              <a:rPr kumimoji="1" lang="ja-JP" altLang="en-US" sz="1400" b="1">
                <a:solidFill>
                  <a:srgbClr val="0070C0"/>
                </a:solidFill>
                <a:latin typeface="メイリオ" panose="020B0604030504040204" pitchFamily="50" charset="-128"/>
                <a:ea typeface="メイリオ" panose="020B0604030504040204" pitchFamily="50" charset="-128"/>
              </a:rPr>
              <a:t>１</a:t>
            </a:r>
            <a:r>
              <a:rPr kumimoji="1" lang="en-US" altLang="ja-JP" sz="1400" b="1">
                <a:solidFill>
                  <a:srgbClr val="0070C0"/>
                </a:solidFill>
                <a:latin typeface="メイリオ" panose="020B0604030504040204" pitchFamily="50" charset="-128"/>
                <a:ea typeface="メイリオ" panose="020B0604030504040204" pitchFamily="50" charset="-128"/>
              </a:rPr>
              <a:t>】Android </a:t>
            </a:r>
            <a:r>
              <a:rPr kumimoji="1" lang="ja-JP" altLang="en-US" sz="1400" b="1">
                <a:solidFill>
                  <a:srgbClr val="0070C0"/>
                </a:solidFill>
                <a:latin typeface="メイリオ" panose="020B0604030504040204" pitchFamily="50" charset="-128"/>
                <a:ea typeface="メイリオ" panose="020B0604030504040204" pitchFamily="50" charset="-128"/>
              </a:rPr>
              <a:t>への攻撃が増加</a:t>
            </a:r>
            <a:endParaRPr kumimoji="1" lang="en-US" altLang="ja-JP" sz="1200" b="1">
              <a:solidFill>
                <a:srgbClr val="0070C0"/>
              </a:solidFill>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3435A369-2C2E-4C0E-B702-74D75B3D4B34}"/>
              </a:ext>
            </a:extLst>
          </p:cNvPr>
          <p:cNvSpPr/>
          <p:nvPr/>
        </p:nvSpPr>
        <p:spPr>
          <a:xfrm>
            <a:off x="752475" y="4184074"/>
            <a:ext cx="2368550" cy="3735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477F6A1-1EAD-4824-8605-8476329B9DE2}"/>
              </a:ext>
            </a:extLst>
          </p:cNvPr>
          <p:cNvSpPr txBox="1"/>
          <p:nvPr/>
        </p:nvSpPr>
        <p:spPr>
          <a:xfrm>
            <a:off x="806350" y="4135928"/>
            <a:ext cx="2416275" cy="388568"/>
          </a:xfrm>
          <a:prstGeom prst="rect">
            <a:avLst/>
          </a:prstGeom>
          <a:noFill/>
        </p:spPr>
        <p:txBody>
          <a:bodyPr wrap="square" rtlCol="0">
            <a:spAutoFit/>
          </a:bodyPr>
          <a:lstStyle/>
          <a:p>
            <a:pPr>
              <a:lnSpc>
                <a:spcPct val="150000"/>
              </a:lnSpc>
            </a:pPr>
            <a:r>
              <a:rPr kumimoji="1" lang="en-US" altLang="ja-JP" sz="1400" b="1" err="1">
                <a:solidFill>
                  <a:srgbClr val="0070C0"/>
                </a:solidFill>
                <a:latin typeface="メイリオ" panose="020B0604030504040204" pitchFamily="50" charset="-128"/>
                <a:ea typeface="メイリオ" panose="020B0604030504040204" pitchFamily="50" charset="-128"/>
              </a:rPr>
              <a:t>Flubot</a:t>
            </a:r>
            <a:r>
              <a:rPr kumimoji="1" lang="en-US" altLang="ja-JP" sz="1400" b="1">
                <a:solidFill>
                  <a:srgbClr val="0070C0"/>
                </a:solidFill>
                <a:latin typeface="メイリオ" panose="020B0604030504040204" pitchFamily="50" charset="-128"/>
                <a:ea typeface="メイリオ" panose="020B0604030504040204" pitchFamily="50" charset="-128"/>
              </a:rPr>
              <a:t> </a:t>
            </a:r>
            <a:r>
              <a:rPr kumimoji="1" lang="ja-JP" altLang="en-US" sz="1400" b="1">
                <a:solidFill>
                  <a:srgbClr val="0070C0"/>
                </a:solidFill>
                <a:latin typeface="メイリオ" panose="020B0604030504040204" pitchFamily="50" charset="-128"/>
                <a:ea typeface="メイリオ" panose="020B0604030504040204" pitchFamily="50" charset="-128"/>
              </a:rPr>
              <a:t>マルウェアとは</a:t>
            </a:r>
            <a:endParaRPr kumimoji="1" lang="en-US" altLang="ja-JP" sz="1200" b="1">
              <a:solidFill>
                <a:srgbClr val="0070C0"/>
              </a:solidFill>
              <a:latin typeface="メイリオ" panose="020B0604030504040204" pitchFamily="50" charset="-128"/>
              <a:ea typeface="メイリオ" panose="020B0604030504040204" pitchFamily="50" charset="-128"/>
            </a:endParaRPr>
          </a:p>
        </p:txBody>
      </p:sp>
      <p:pic>
        <p:nvPicPr>
          <p:cNvPr id="18" name="図 17">
            <a:extLst>
              <a:ext uri="{FF2B5EF4-FFF2-40B4-BE49-F238E27FC236}">
                <a16:creationId xmlns:a16="http://schemas.microsoft.com/office/drawing/2014/main" id="{61C9EB78-966C-4CE1-9883-C416109AF68C}"/>
              </a:ext>
            </a:extLst>
          </p:cNvPr>
          <p:cNvPicPr>
            <a:picLocks noChangeAspect="1"/>
          </p:cNvPicPr>
          <p:nvPr/>
        </p:nvPicPr>
        <p:blipFill>
          <a:blip r:embed="rId2"/>
          <a:stretch>
            <a:fillRect/>
          </a:stretch>
        </p:blipFill>
        <p:spPr>
          <a:xfrm>
            <a:off x="7654565" y="2250287"/>
            <a:ext cx="3863075" cy="3776681"/>
          </a:xfrm>
          <a:prstGeom prst="rect">
            <a:avLst/>
          </a:prstGeom>
        </p:spPr>
      </p:pic>
      <p:sp>
        <p:nvSpPr>
          <p:cNvPr id="19" name="TextBox 39">
            <a:extLst>
              <a:ext uri="{FF2B5EF4-FFF2-40B4-BE49-F238E27FC236}">
                <a16:creationId xmlns:a16="http://schemas.microsoft.com/office/drawing/2014/main" id="{74EF7691-866F-4856-ACCE-5B02ACEAB41E}"/>
              </a:ext>
            </a:extLst>
          </p:cNvPr>
          <p:cNvSpPr txBox="1"/>
          <p:nvPr/>
        </p:nvSpPr>
        <p:spPr>
          <a:xfrm>
            <a:off x="7855463" y="1951851"/>
            <a:ext cx="3645237" cy="276999"/>
          </a:xfrm>
          <a:prstGeom prst="rect">
            <a:avLst/>
          </a:prstGeom>
          <a:noFill/>
        </p:spPr>
        <p:txBody>
          <a:bodyPr wrap="square" rtlCol="0">
            <a:spAutoFit/>
          </a:bodyPr>
          <a:lstStyle/>
          <a:p>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●運輸会社のサービスを騙った偽のサービス案内</a:t>
            </a:r>
            <a:endParaRPr lang="en-US"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99220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フリーフォーム: 図形 43">
            <a:extLst>
              <a:ext uri="{FF2B5EF4-FFF2-40B4-BE49-F238E27FC236}">
                <a16:creationId xmlns:a16="http://schemas.microsoft.com/office/drawing/2014/main" id="{872F0886-FA33-4D9A-A3F9-512B6AC731BA}"/>
              </a:ext>
            </a:extLst>
          </p:cNvPr>
          <p:cNvSpPr/>
          <p:nvPr/>
        </p:nvSpPr>
        <p:spPr>
          <a:xfrm>
            <a:off x="1493996" y="1774371"/>
            <a:ext cx="2330572" cy="4645297"/>
          </a:xfrm>
          <a:custGeom>
            <a:avLst/>
            <a:gdLst>
              <a:gd name="connsiteX0" fmla="*/ 0 w 2330572"/>
              <a:gd name="connsiteY0" fmla="*/ 0 h 4872680"/>
              <a:gd name="connsiteX1" fmla="*/ 138284 w 2330572"/>
              <a:gd name="connsiteY1" fmla="*/ 6983 h 4872680"/>
              <a:gd name="connsiteX2" fmla="*/ 2330572 w 2330572"/>
              <a:gd name="connsiteY2" fmla="*/ 2436340 h 4872680"/>
              <a:gd name="connsiteX3" fmla="*/ 138284 w 2330572"/>
              <a:gd name="connsiteY3" fmla="*/ 4865698 h 4872680"/>
              <a:gd name="connsiteX4" fmla="*/ 0 w 2330572"/>
              <a:gd name="connsiteY4" fmla="*/ 4872680 h 4872680"/>
              <a:gd name="connsiteX0" fmla="*/ 0 w 2330572"/>
              <a:gd name="connsiteY0" fmla="*/ 0 h 4872680"/>
              <a:gd name="connsiteX1" fmla="*/ 138284 w 2330572"/>
              <a:gd name="connsiteY1" fmla="*/ 6983 h 4872680"/>
              <a:gd name="connsiteX2" fmla="*/ 2330572 w 2330572"/>
              <a:gd name="connsiteY2" fmla="*/ 2436340 h 4872680"/>
              <a:gd name="connsiteX3" fmla="*/ 138284 w 2330572"/>
              <a:gd name="connsiteY3" fmla="*/ 4865698 h 4872680"/>
              <a:gd name="connsiteX4" fmla="*/ 0 w 2330572"/>
              <a:gd name="connsiteY4" fmla="*/ 4872680 h 4872680"/>
              <a:gd name="connsiteX5" fmla="*/ 3967 w 2330572"/>
              <a:gd name="connsiteY5" fmla="*/ 2023914 h 4872680"/>
              <a:gd name="connsiteX6" fmla="*/ 0 w 2330572"/>
              <a:gd name="connsiteY6" fmla="*/ 0 h 4872680"/>
              <a:gd name="connsiteX0" fmla="*/ 3967 w 2330572"/>
              <a:gd name="connsiteY0" fmla="*/ 2023914 h 4872680"/>
              <a:gd name="connsiteX1" fmla="*/ 0 w 2330572"/>
              <a:gd name="connsiteY1" fmla="*/ 0 h 4872680"/>
              <a:gd name="connsiteX2" fmla="*/ 138284 w 2330572"/>
              <a:gd name="connsiteY2" fmla="*/ 6983 h 4872680"/>
              <a:gd name="connsiteX3" fmla="*/ 2330572 w 2330572"/>
              <a:gd name="connsiteY3" fmla="*/ 2436340 h 4872680"/>
              <a:gd name="connsiteX4" fmla="*/ 138284 w 2330572"/>
              <a:gd name="connsiteY4" fmla="*/ 4865698 h 4872680"/>
              <a:gd name="connsiteX5" fmla="*/ 0 w 2330572"/>
              <a:gd name="connsiteY5" fmla="*/ 4872680 h 4872680"/>
              <a:gd name="connsiteX6" fmla="*/ 95407 w 2330572"/>
              <a:gd name="connsiteY6" fmla="*/ 2115354 h 4872680"/>
              <a:gd name="connsiteX0" fmla="*/ 0 w 2330572"/>
              <a:gd name="connsiteY0" fmla="*/ 0 h 4872680"/>
              <a:gd name="connsiteX1" fmla="*/ 138284 w 2330572"/>
              <a:gd name="connsiteY1" fmla="*/ 6983 h 4872680"/>
              <a:gd name="connsiteX2" fmla="*/ 2330572 w 2330572"/>
              <a:gd name="connsiteY2" fmla="*/ 2436340 h 4872680"/>
              <a:gd name="connsiteX3" fmla="*/ 138284 w 2330572"/>
              <a:gd name="connsiteY3" fmla="*/ 4865698 h 4872680"/>
              <a:gd name="connsiteX4" fmla="*/ 0 w 2330572"/>
              <a:gd name="connsiteY4" fmla="*/ 4872680 h 4872680"/>
              <a:gd name="connsiteX5" fmla="*/ 95407 w 2330572"/>
              <a:gd name="connsiteY5" fmla="*/ 2115354 h 4872680"/>
              <a:gd name="connsiteX0" fmla="*/ 0 w 2330572"/>
              <a:gd name="connsiteY0" fmla="*/ 0 h 4872680"/>
              <a:gd name="connsiteX1" fmla="*/ 138284 w 2330572"/>
              <a:gd name="connsiteY1" fmla="*/ 6983 h 4872680"/>
              <a:gd name="connsiteX2" fmla="*/ 2330572 w 2330572"/>
              <a:gd name="connsiteY2" fmla="*/ 2436340 h 4872680"/>
              <a:gd name="connsiteX3" fmla="*/ 138284 w 2330572"/>
              <a:gd name="connsiteY3" fmla="*/ 4865698 h 4872680"/>
              <a:gd name="connsiteX4" fmla="*/ 0 w 2330572"/>
              <a:gd name="connsiteY4" fmla="*/ 4872680 h 4872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572" h="4872680">
                <a:moveTo>
                  <a:pt x="0" y="0"/>
                </a:moveTo>
                <a:lnTo>
                  <a:pt x="138284" y="6983"/>
                </a:lnTo>
                <a:cubicBezTo>
                  <a:pt x="1369660" y="132036"/>
                  <a:pt x="2330572" y="1171971"/>
                  <a:pt x="2330572" y="2436340"/>
                </a:cubicBezTo>
                <a:cubicBezTo>
                  <a:pt x="2330572" y="3700709"/>
                  <a:pt x="1369660" y="4740645"/>
                  <a:pt x="138284" y="4865698"/>
                </a:cubicBezTo>
                <a:lnTo>
                  <a:pt x="0" y="4872680"/>
                </a:lnTo>
              </a:path>
            </a:pathLst>
          </a:custGeom>
          <a:noFill/>
          <a:ln>
            <a:solidFill>
              <a:schemeClr val="accent1">
                <a:shade val="50000"/>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8" name="楕円 47">
            <a:extLst>
              <a:ext uri="{FF2B5EF4-FFF2-40B4-BE49-F238E27FC236}">
                <a16:creationId xmlns:a16="http://schemas.microsoft.com/office/drawing/2014/main" id="{65B1B518-89C2-4124-B3BB-CA39BC96BD84}"/>
              </a:ext>
            </a:extLst>
          </p:cNvPr>
          <p:cNvSpPr/>
          <p:nvPr/>
        </p:nvSpPr>
        <p:spPr>
          <a:xfrm>
            <a:off x="478658" y="2679700"/>
            <a:ext cx="2775624" cy="2775624"/>
          </a:xfrm>
          <a:prstGeom prst="ellipse">
            <a:avLst/>
          </a:prstGeom>
          <a:gradFill flip="none" rotWithShape="1">
            <a:gsLst>
              <a:gs pos="80000">
                <a:schemeClr val="bg1"/>
              </a:gs>
              <a:gs pos="6000">
                <a:schemeClr val="accent1">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76536A6B-BD53-421F-BCCB-812C1C85CAF7}"/>
              </a:ext>
            </a:extLst>
          </p:cNvPr>
          <p:cNvSpPr>
            <a:spLocks noGrp="1"/>
          </p:cNvSpPr>
          <p:nvPr>
            <p:ph type="body" sz="quarter" idx="15"/>
          </p:nvPr>
        </p:nvSpPr>
        <p:spPr>
          <a:xfrm>
            <a:off x="413589" y="1385265"/>
            <a:ext cx="11074573" cy="248914"/>
          </a:xfrm>
        </p:spPr>
        <p:txBody>
          <a:bodyPr/>
          <a:lstStyle/>
          <a:p>
            <a:r>
              <a:rPr kumimoji="1" lang="ja-JP" altLang="en-US"/>
              <a:t>モバイルのビジネス利用が増える中、</a:t>
            </a:r>
            <a:r>
              <a:rPr kumimoji="1" lang="en-US" altLang="ja-JP"/>
              <a:t>PC </a:t>
            </a:r>
            <a:r>
              <a:rPr kumimoji="1" lang="ja-JP" altLang="en-US"/>
              <a:t>以上に対策が求められているのモバイルセキュリティ対策です</a:t>
            </a:r>
          </a:p>
        </p:txBody>
      </p:sp>
      <p:sp>
        <p:nvSpPr>
          <p:cNvPr id="3" name="テキスト プレースホルダー 2">
            <a:extLst>
              <a:ext uri="{FF2B5EF4-FFF2-40B4-BE49-F238E27FC236}">
                <a16:creationId xmlns:a16="http://schemas.microsoft.com/office/drawing/2014/main" id="{D2F6B742-91F4-41F7-B124-9640EFCA9639}"/>
              </a:ext>
            </a:extLst>
          </p:cNvPr>
          <p:cNvSpPr>
            <a:spLocks noGrp="1"/>
          </p:cNvSpPr>
          <p:nvPr>
            <p:ph type="body" sz="quarter" idx="11"/>
          </p:nvPr>
        </p:nvSpPr>
        <p:spPr>
          <a:xfrm>
            <a:off x="413589" y="212584"/>
            <a:ext cx="11074573" cy="372410"/>
          </a:xfrm>
        </p:spPr>
        <p:txBody>
          <a:bodyPr/>
          <a:lstStyle/>
          <a:p>
            <a:r>
              <a:rPr kumimoji="1" lang="ja-JP" altLang="en-US"/>
              <a:t>業界初の高精度なモバイル脅威管理 </a:t>
            </a:r>
            <a:r>
              <a:rPr kumimoji="1" lang="en-US" altLang="ja-JP"/>
              <a:t>(MTD)</a:t>
            </a:r>
          </a:p>
        </p:txBody>
      </p:sp>
      <p:sp>
        <p:nvSpPr>
          <p:cNvPr id="4" name="テキスト プレースホルダー 3">
            <a:extLst>
              <a:ext uri="{FF2B5EF4-FFF2-40B4-BE49-F238E27FC236}">
                <a16:creationId xmlns:a16="http://schemas.microsoft.com/office/drawing/2014/main" id="{FF7BE4B0-F986-44BC-B769-8B879B8AF9BD}"/>
              </a:ext>
            </a:extLst>
          </p:cNvPr>
          <p:cNvSpPr>
            <a:spLocks noGrp="1"/>
          </p:cNvSpPr>
          <p:nvPr>
            <p:ph type="body" sz="quarter" idx="13"/>
          </p:nvPr>
        </p:nvSpPr>
        <p:spPr>
          <a:xfrm>
            <a:off x="359197" y="887799"/>
            <a:ext cx="11505576" cy="348557"/>
          </a:xfrm>
        </p:spPr>
        <p:txBody>
          <a:bodyPr/>
          <a:lstStyle/>
          <a:p>
            <a:r>
              <a:rPr kumimoji="1" lang="en-US" altLang="ja-JP"/>
              <a:t>Deep Instinct </a:t>
            </a:r>
            <a:r>
              <a:rPr kumimoji="1" lang="ja-JP" altLang="en-US"/>
              <a:t>はモバイルにおけるディープラーニングを提供する唯一の </a:t>
            </a:r>
            <a:r>
              <a:rPr kumimoji="1" lang="en-US" altLang="ja-JP"/>
              <a:t>MTD</a:t>
            </a:r>
          </a:p>
        </p:txBody>
      </p:sp>
      <p:sp>
        <p:nvSpPr>
          <p:cNvPr id="8" name="テキスト ボックス 7">
            <a:extLst>
              <a:ext uri="{FF2B5EF4-FFF2-40B4-BE49-F238E27FC236}">
                <a16:creationId xmlns:a16="http://schemas.microsoft.com/office/drawing/2014/main" id="{7CBE0C34-6E42-4E86-BA5B-21625730234B}"/>
              </a:ext>
            </a:extLst>
          </p:cNvPr>
          <p:cNvSpPr txBox="1"/>
          <p:nvPr/>
        </p:nvSpPr>
        <p:spPr>
          <a:xfrm>
            <a:off x="2829455" y="2200610"/>
            <a:ext cx="6400799" cy="307777"/>
          </a:xfrm>
          <a:prstGeom prst="rect">
            <a:avLst/>
          </a:prstGeom>
          <a:noFill/>
        </p:spPr>
        <p:txBody>
          <a:bodyPr wrap="square">
            <a:spAutoFit/>
          </a:bodyPr>
          <a:lstStyle/>
          <a:p>
            <a:r>
              <a:rPr lang="ja-JP" altLang="en-US" sz="1400">
                <a:solidFill>
                  <a:srgbClr val="0070C0"/>
                </a:solidFill>
                <a:latin typeface="メイリオ" panose="020B0604030504040204" pitchFamily="50" charset="-128"/>
                <a:ea typeface="メイリオ" panose="020B0604030504040204" pitchFamily="50" charset="-128"/>
              </a:rPr>
              <a:t>●</a:t>
            </a:r>
            <a:r>
              <a:rPr lang="ja-JP" altLang="en-US" sz="1400">
                <a:latin typeface="メイリオ" panose="020B0604030504040204" pitchFamily="50" charset="-128"/>
                <a:ea typeface="メイリオ" panose="020B0604030504040204" pitchFamily="50" charset="-128"/>
              </a:rPr>
              <a:t>モバイルでディープラーニングを提供する</a:t>
            </a:r>
            <a:r>
              <a:rPr lang="ja-JP" altLang="en-US" sz="1400" b="1">
                <a:solidFill>
                  <a:srgbClr val="0070C0"/>
                </a:solidFill>
                <a:latin typeface="メイリオ" panose="020B0604030504040204" pitchFamily="50" charset="-128"/>
                <a:ea typeface="メイリオ" panose="020B0604030504040204" pitchFamily="50" charset="-128"/>
              </a:rPr>
              <a:t>唯一の MTD </a:t>
            </a:r>
            <a:endParaRPr lang="en-US" altLang="ja-JP" sz="1400" b="1">
              <a:solidFill>
                <a:srgbClr val="0070C0"/>
              </a:solidFill>
              <a:latin typeface="メイリオ" panose="020B0604030504040204" pitchFamily="50" charset="-128"/>
              <a:ea typeface="メイリオ" panose="020B0604030504040204" pitchFamily="50" charset="-128"/>
            </a:endParaRPr>
          </a:p>
        </p:txBody>
      </p:sp>
      <p:grpSp>
        <p:nvGrpSpPr>
          <p:cNvPr id="35" name="グループ化 34">
            <a:extLst>
              <a:ext uri="{FF2B5EF4-FFF2-40B4-BE49-F238E27FC236}">
                <a16:creationId xmlns:a16="http://schemas.microsoft.com/office/drawing/2014/main" id="{BEF2DA3E-E83E-41E2-B56A-66BDBCB676E0}"/>
              </a:ext>
            </a:extLst>
          </p:cNvPr>
          <p:cNvGrpSpPr/>
          <p:nvPr/>
        </p:nvGrpSpPr>
        <p:grpSpPr>
          <a:xfrm>
            <a:off x="1108392" y="3084598"/>
            <a:ext cx="1358327" cy="2041798"/>
            <a:chOff x="1500461" y="2994936"/>
            <a:chExt cx="1358327" cy="2041798"/>
          </a:xfrm>
        </p:grpSpPr>
        <p:pic>
          <p:nvPicPr>
            <p:cNvPr id="23" name="図 22">
              <a:extLst>
                <a:ext uri="{FF2B5EF4-FFF2-40B4-BE49-F238E27FC236}">
                  <a16:creationId xmlns:a16="http://schemas.microsoft.com/office/drawing/2014/main" id="{3FC12936-20B7-43E8-98CD-7899041DD50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00461" y="3142093"/>
              <a:ext cx="1185316" cy="1894641"/>
            </a:xfrm>
            <a:prstGeom prst="rect">
              <a:avLst/>
            </a:prstGeom>
          </p:spPr>
        </p:pic>
        <p:grpSp>
          <p:nvGrpSpPr>
            <p:cNvPr id="26" name="グループ化 25">
              <a:extLst>
                <a:ext uri="{FF2B5EF4-FFF2-40B4-BE49-F238E27FC236}">
                  <a16:creationId xmlns:a16="http://schemas.microsoft.com/office/drawing/2014/main" id="{4F8B3344-90C4-4BAD-B7DC-509C14F2E132}"/>
                </a:ext>
              </a:extLst>
            </p:cNvPr>
            <p:cNvGrpSpPr/>
            <p:nvPr/>
          </p:nvGrpSpPr>
          <p:grpSpPr>
            <a:xfrm>
              <a:off x="2272764" y="2994936"/>
              <a:ext cx="586024" cy="586021"/>
              <a:chOff x="2037738" y="3313817"/>
              <a:chExt cx="586024" cy="586021"/>
            </a:xfrm>
          </p:grpSpPr>
          <p:sp>
            <p:nvSpPr>
              <p:cNvPr id="27" name="楕円 26">
                <a:extLst>
                  <a:ext uri="{FF2B5EF4-FFF2-40B4-BE49-F238E27FC236}">
                    <a16:creationId xmlns:a16="http://schemas.microsoft.com/office/drawing/2014/main" id="{03351DB8-73A4-47B2-9680-54FAD7B1BF2E}"/>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D3AAFC2D-17E6-4267-8742-9F749EA467F2}"/>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3" name="テキスト ボックス 32">
            <a:extLst>
              <a:ext uri="{FF2B5EF4-FFF2-40B4-BE49-F238E27FC236}">
                <a16:creationId xmlns:a16="http://schemas.microsoft.com/office/drawing/2014/main" id="{B261615E-3B66-44FA-A305-CA2B45FAFCC8}"/>
              </a:ext>
            </a:extLst>
          </p:cNvPr>
          <p:cNvSpPr txBox="1"/>
          <p:nvPr/>
        </p:nvSpPr>
        <p:spPr>
          <a:xfrm>
            <a:off x="3323620" y="2885890"/>
            <a:ext cx="7732742" cy="307777"/>
          </a:xfrm>
          <a:prstGeom prst="rect">
            <a:avLst/>
          </a:prstGeom>
          <a:noFill/>
        </p:spPr>
        <p:txBody>
          <a:bodyPr wrap="square">
            <a:spAutoFit/>
          </a:bodyPr>
          <a:lstStyle/>
          <a:p>
            <a:r>
              <a:rPr lang="ja-JP" altLang="en-US" sz="1400">
                <a:solidFill>
                  <a:srgbClr val="0070C0"/>
                </a:solidFill>
                <a:latin typeface="メイリオ" panose="020B0604030504040204" pitchFamily="50" charset="-128"/>
                <a:ea typeface="メイリオ" panose="020B0604030504040204" pitchFamily="50" charset="-128"/>
              </a:rPr>
              <a:t>●</a:t>
            </a:r>
            <a:r>
              <a:rPr lang="ja-JP" altLang="en-US" sz="1400" b="1">
                <a:solidFill>
                  <a:srgbClr val="0070C0"/>
                </a:solidFill>
                <a:latin typeface="メイリオ" panose="020B0604030504040204" pitchFamily="50" charset="-128"/>
                <a:ea typeface="メイリオ" panose="020B0604030504040204" pitchFamily="50" charset="-128"/>
              </a:rPr>
              <a:t>オフライン</a:t>
            </a:r>
            <a:r>
              <a:rPr lang="ja-JP" altLang="en-US" sz="1400">
                <a:latin typeface="メイリオ" panose="020B0604030504040204" pitchFamily="50" charset="-128"/>
                <a:ea typeface="メイリオ" panose="020B0604030504040204" pitchFamily="50" charset="-128"/>
              </a:rPr>
              <a:t>でもデバイス上で悪意のあるアプリケーションを特定</a:t>
            </a:r>
          </a:p>
        </p:txBody>
      </p:sp>
      <p:sp>
        <p:nvSpPr>
          <p:cNvPr id="37" name="テキスト ボックス 36">
            <a:extLst>
              <a:ext uri="{FF2B5EF4-FFF2-40B4-BE49-F238E27FC236}">
                <a16:creationId xmlns:a16="http://schemas.microsoft.com/office/drawing/2014/main" id="{1930B6A7-3DE0-4545-81B2-C6BAAE378959}"/>
              </a:ext>
            </a:extLst>
          </p:cNvPr>
          <p:cNvSpPr txBox="1"/>
          <p:nvPr/>
        </p:nvSpPr>
        <p:spPr>
          <a:xfrm>
            <a:off x="2829455" y="5627010"/>
            <a:ext cx="8779743" cy="307777"/>
          </a:xfrm>
          <a:prstGeom prst="rect">
            <a:avLst/>
          </a:prstGeom>
          <a:noFill/>
        </p:spPr>
        <p:txBody>
          <a:bodyPr wrap="square">
            <a:spAutoFit/>
          </a:bodyPr>
          <a:lstStyle/>
          <a:p>
            <a:r>
              <a:rPr lang="ja-JP" altLang="en-US" sz="1400">
                <a:solidFill>
                  <a:srgbClr val="0070C0"/>
                </a:solidFill>
                <a:latin typeface="メイリオ" panose="020B0604030504040204" pitchFamily="50" charset="-128"/>
                <a:ea typeface="メイリオ" panose="020B0604030504040204" pitchFamily="50" charset="-128"/>
              </a:rPr>
              <a:t>●</a:t>
            </a:r>
            <a:r>
              <a:rPr lang="ja-JP" altLang="en-US" sz="1400">
                <a:latin typeface="メイリオ" panose="020B0604030504040204" pitchFamily="50" charset="-128"/>
                <a:ea typeface="メイリオ" panose="020B0604030504040204" pitchFamily="50" charset="-128"/>
              </a:rPr>
              <a:t>業界最高の精度とスピードで未然に防ぐ</a:t>
            </a:r>
            <a:endParaRPr lang="en-US" altLang="ja-JP" sz="140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7CF54D3B-7551-4BDA-9B2C-419022F5FACB}"/>
              </a:ext>
            </a:extLst>
          </p:cNvPr>
          <p:cNvSpPr txBox="1"/>
          <p:nvPr/>
        </p:nvSpPr>
        <p:spPr>
          <a:xfrm>
            <a:off x="3615721" y="4256450"/>
            <a:ext cx="7467888" cy="307777"/>
          </a:xfrm>
          <a:prstGeom prst="rect">
            <a:avLst/>
          </a:prstGeom>
          <a:noFill/>
        </p:spPr>
        <p:txBody>
          <a:bodyPr wrap="square">
            <a:spAutoFit/>
          </a:bodyPr>
          <a:lstStyle/>
          <a:p>
            <a:r>
              <a:rPr lang="ja-JP" altLang="en-US" sz="1400">
                <a:solidFill>
                  <a:srgbClr val="0070C0"/>
                </a:solidFill>
                <a:latin typeface="メイリオ" panose="020B0604030504040204" pitchFamily="50" charset="-128"/>
                <a:ea typeface="メイリオ" panose="020B0604030504040204" pitchFamily="50" charset="-128"/>
              </a:rPr>
              <a:t>●</a:t>
            </a:r>
            <a:r>
              <a:rPr lang="ja-JP" altLang="en-US" sz="1400">
                <a:latin typeface="メイリオ" panose="020B0604030504040204" pitchFamily="50" charset="-128"/>
                <a:ea typeface="メイリオ" panose="020B0604030504040204" pitchFamily="50" charset="-128"/>
              </a:rPr>
              <a:t>更新頻度が</a:t>
            </a:r>
            <a:r>
              <a:rPr lang="ja-JP" altLang="en-US" sz="1400" b="1">
                <a:solidFill>
                  <a:srgbClr val="0070C0"/>
                </a:solidFill>
                <a:latin typeface="メイリオ" panose="020B0604030504040204" pitchFamily="50" charset="-128"/>
                <a:ea typeface="メイリオ" panose="020B0604030504040204" pitchFamily="50" charset="-128"/>
              </a:rPr>
              <a:t>年１回レベル</a:t>
            </a:r>
            <a:r>
              <a:rPr lang="ja-JP" altLang="en-US" sz="1400">
                <a:latin typeface="メイリオ" panose="020B0604030504040204" pitchFamily="50" charset="-128"/>
                <a:ea typeface="メイリオ" panose="020B0604030504040204" pitchFamily="50" charset="-128"/>
              </a:rPr>
              <a:t>！未知のマルウェアも確実にキャッチ</a:t>
            </a:r>
          </a:p>
        </p:txBody>
      </p:sp>
      <p:sp>
        <p:nvSpPr>
          <p:cNvPr id="42" name="テキスト ボックス 41">
            <a:extLst>
              <a:ext uri="{FF2B5EF4-FFF2-40B4-BE49-F238E27FC236}">
                <a16:creationId xmlns:a16="http://schemas.microsoft.com/office/drawing/2014/main" id="{B3E89781-3F8C-4FE2-A14D-F08E2B9F556C}"/>
              </a:ext>
            </a:extLst>
          </p:cNvPr>
          <p:cNvSpPr txBox="1"/>
          <p:nvPr/>
        </p:nvSpPr>
        <p:spPr>
          <a:xfrm>
            <a:off x="3353356" y="4941730"/>
            <a:ext cx="8673544" cy="307777"/>
          </a:xfrm>
          <a:prstGeom prst="rect">
            <a:avLst/>
          </a:prstGeom>
          <a:noFill/>
        </p:spPr>
        <p:txBody>
          <a:bodyPr wrap="square">
            <a:spAutoFit/>
          </a:bodyPr>
          <a:lstStyle/>
          <a:p>
            <a:r>
              <a:rPr lang="ja-JP" altLang="en-US" sz="1400">
                <a:solidFill>
                  <a:srgbClr val="0070C0"/>
                </a:solidFill>
                <a:latin typeface="メイリオ" panose="020B0604030504040204" pitchFamily="50" charset="-128"/>
                <a:ea typeface="メイリオ" panose="020B0604030504040204" pitchFamily="50" charset="-128"/>
              </a:rPr>
              <a:t>●</a:t>
            </a:r>
            <a:r>
              <a:rPr lang="ja-JP" altLang="en-US" sz="1400">
                <a:latin typeface="メイリオ" panose="020B0604030504040204" pitchFamily="50" charset="-128"/>
                <a:ea typeface="メイリオ" panose="020B0604030504040204" pitchFamily="50" charset="-128"/>
              </a:rPr>
              <a:t>デバイスレベル、ネットワークレベルの検出が可能で</a:t>
            </a:r>
            <a:r>
              <a:rPr lang="ja-JP" altLang="en-US" sz="1400" b="1">
                <a:solidFill>
                  <a:srgbClr val="0070C0"/>
                </a:solidFill>
                <a:latin typeface="メイリオ" panose="020B0604030504040204" pitchFamily="50" charset="-128"/>
                <a:ea typeface="メイリオ" panose="020B0604030504040204" pitchFamily="50" charset="-128"/>
              </a:rPr>
              <a:t>軽量エージェント</a:t>
            </a:r>
          </a:p>
        </p:txBody>
      </p:sp>
      <p:sp>
        <p:nvSpPr>
          <p:cNvPr id="46" name="テキスト ボックス 45">
            <a:extLst>
              <a:ext uri="{FF2B5EF4-FFF2-40B4-BE49-F238E27FC236}">
                <a16:creationId xmlns:a16="http://schemas.microsoft.com/office/drawing/2014/main" id="{74E557FC-5DEB-4D22-9528-0CF6D92F6E1A}"/>
              </a:ext>
            </a:extLst>
          </p:cNvPr>
          <p:cNvSpPr txBox="1"/>
          <p:nvPr/>
        </p:nvSpPr>
        <p:spPr>
          <a:xfrm>
            <a:off x="3615720" y="3571170"/>
            <a:ext cx="6400799" cy="307777"/>
          </a:xfrm>
          <a:prstGeom prst="rect">
            <a:avLst/>
          </a:prstGeom>
          <a:noFill/>
        </p:spPr>
        <p:txBody>
          <a:bodyPr wrap="square">
            <a:spAutoFit/>
          </a:bodyPr>
          <a:lstStyle/>
          <a:p>
            <a:r>
              <a:rPr lang="ja-JP" altLang="en-US" sz="1400">
                <a:solidFill>
                  <a:srgbClr val="0070C0"/>
                </a:solidFill>
                <a:latin typeface="メイリオ" panose="020B0604030504040204" pitchFamily="50" charset="-128"/>
                <a:ea typeface="メイリオ" panose="020B0604030504040204" pitchFamily="50" charset="-128"/>
              </a:rPr>
              <a:t>●</a:t>
            </a:r>
            <a:r>
              <a:rPr lang="en-US" altLang="ja-JP" sz="1400" b="1">
                <a:solidFill>
                  <a:srgbClr val="0070C0"/>
                </a:solidFill>
                <a:latin typeface="メイリオ" panose="020B0604030504040204" pitchFamily="50" charset="-128"/>
                <a:ea typeface="メイリオ" panose="020B0604030504040204" pitchFamily="50" charset="-128"/>
              </a:rPr>
              <a:t>SIEM </a:t>
            </a:r>
            <a:r>
              <a:rPr lang="ja-JP" altLang="en-US" sz="1400" b="1">
                <a:solidFill>
                  <a:srgbClr val="0070C0"/>
                </a:solidFill>
                <a:latin typeface="メイリオ" panose="020B0604030504040204" pitchFamily="50" charset="-128"/>
                <a:ea typeface="メイリオ" panose="020B0604030504040204" pitchFamily="50" charset="-128"/>
              </a:rPr>
              <a:t>連携</a:t>
            </a:r>
            <a:r>
              <a:rPr lang="ja-JP" altLang="en-US" sz="1400">
                <a:latin typeface="メイリオ" panose="020B0604030504040204" pitchFamily="50" charset="-128"/>
                <a:ea typeface="メイリオ" panose="020B0604030504040204" pitchFamily="50" charset="-128"/>
              </a:rPr>
              <a:t>が可能</a:t>
            </a:r>
          </a:p>
        </p:txBody>
      </p:sp>
    </p:spTree>
    <p:extLst>
      <p:ext uri="{BB962C8B-B14F-4D97-AF65-F5344CB8AC3E}">
        <p14:creationId xmlns:p14="http://schemas.microsoft.com/office/powerpoint/2010/main" val="3339744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A9A0A7AA-C1B0-409A-A4A4-E59432C331C8}"/>
              </a:ext>
            </a:extLst>
          </p:cNvPr>
          <p:cNvSpPr/>
          <p:nvPr/>
        </p:nvSpPr>
        <p:spPr>
          <a:xfrm>
            <a:off x="634482" y="5543550"/>
            <a:ext cx="10853680" cy="889395"/>
          </a:xfrm>
          <a:prstGeom prst="roundRect">
            <a:avLst>
              <a:gd name="adj" fmla="val 8099"/>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FA0DCDEF-C7F3-4FBA-A55E-D69FEA42178F}"/>
              </a:ext>
            </a:extLst>
          </p:cNvPr>
          <p:cNvSpPr>
            <a:spLocks noGrp="1"/>
          </p:cNvSpPr>
          <p:nvPr>
            <p:ph type="body" sz="quarter" idx="15"/>
          </p:nvPr>
        </p:nvSpPr>
        <p:spPr>
          <a:xfrm>
            <a:off x="413589" y="1375837"/>
            <a:ext cx="11074573" cy="248914"/>
          </a:xfrm>
          <a:prstGeom prst="rect">
            <a:avLst/>
          </a:prstGeom>
        </p:spPr>
        <p:txBody>
          <a:bodyPr/>
          <a:lstStyle/>
          <a:p>
            <a:r>
              <a:rPr kumimoji="1" lang="en-US" altLang="ja-JP"/>
              <a:t>PC </a:t>
            </a:r>
            <a:r>
              <a:rPr kumimoji="1" lang="ja-JP" altLang="en-US"/>
              <a:t>以上に対策が求められているのが</a:t>
            </a:r>
            <a:r>
              <a:rPr lang="ja-JP" altLang="en-US"/>
              <a:t>モバイル</a:t>
            </a:r>
            <a:r>
              <a:rPr kumimoji="1" lang="ja-JP" altLang="en-US"/>
              <a:t>セキュリティ対策です</a:t>
            </a:r>
          </a:p>
        </p:txBody>
      </p:sp>
      <p:sp>
        <p:nvSpPr>
          <p:cNvPr id="3" name="テキスト プレースホルダー 2">
            <a:extLst>
              <a:ext uri="{FF2B5EF4-FFF2-40B4-BE49-F238E27FC236}">
                <a16:creationId xmlns:a16="http://schemas.microsoft.com/office/drawing/2014/main" id="{3E9D8B42-0B3A-40C3-8F54-62F535BEFB72}"/>
              </a:ext>
            </a:extLst>
          </p:cNvPr>
          <p:cNvSpPr>
            <a:spLocks noGrp="1"/>
          </p:cNvSpPr>
          <p:nvPr>
            <p:ph type="body" sz="quarter" idx="11"/>
          </p:nvPr>
        </p:nvSpPr>
        <p:spPr/>
        <p:txBody>
          <a:bodyPr/>
          <a:lstStyle/>
          <a:p>
            <a:r>
              <a:rPr kumimoji="1" lang="en-US" altLang="ja-JP"/>
              <a:t>Deep Instinct </a:t>
            </a:r>
            <a:r>
              <a:rPr kumimoji="1" lang="ja-JP" altLang="en-US"/>
              <a:t>で対応する「</a:t>
            </a:r>
            <a:r>
              <a:rPr kumimoji="1" lang="en-US" altLang="ja-JP"/>
              <a:t>Android</a:t>
            </a:r>
            <a:r>
              <a:rPr kumimoji="1" lang="ja-JP" altLang="en-US"/>
              <a:t>」のセキュリティ</a:t>
            </a:r>
          </a:p>
        </p:txBody>
      </p:sp>
      <p:sp>
        <p:nvSpPr>
          <p:cNvPr id="4" name="テキスト プレースホルダー 3">
            <a:extLst>
              <a:ext uri="{FF2B5EF4-FFF2-40B4-BE49-F238E27FC236}">
                <a16:creationId xmlns:a16="http://schemas.microsoft.com/office/drawing/2014/main" id="{514BD615-7E6B-4F34-9A95-498024332685}"/>
              </a:ext>
            </a:extLst>
          </p:cNvPr>
          <p:cNvSpPr>
            <a:spLocks noGrp="1"/>
          </p:cNvSpPr>
          <p:nvPr>
            <p:ph type="body" sz="quarter" idx="13"/>
          </p:nvPr>
        </p:nvSpPr>
        <p:spPr>
          <a:xfrm>
            <a:off x="359197" y="878371"/>
            <a:ext cx="11505576" cy="348557"/>
          </a:xfrm>
        </p:spPr>
        <p:txBody>
          <a:bodyPr/>
          <a:lstStyle/>
          <a:p>
            <a:r>
              <a:rPr kumimoji="1" lang="en-US" altLang="ja-JP"/>
              <a:t>Deep Instinct </a:t>
            </a:r>
            <a:r>
              <a:rPr kumimoji="1" lang="ja-JP" altLang="en-US"/>
              <a:t>はモバイルにおけるディープラーニングを提供する唯一の </a:t>
            </a:r>
            <a:r>
              <a:rPr kumimoji="1" lang="en-US" altLang="ja-JP"/>
              <a:t>MTD</a:t>
            </a:r>
          </a:p>
        </p:txBody>
      </p:sp>
      <p:sp>
        <p:nvSpPr>
          <p:cNvPr id="6" name="テキスト ボックス 5">
            <a:extLst>
              <a:ext uri="{FF2B5EF4-FFF2-40B4-BE49-F238E27FC236}">
                <a16:creationId xmlns:a16="http://schemas.microsoft.com/office/drawing/2014/main" id="{5E68B88E-2BED-446A-B226-D129B8E6CB41}"/>
              </a:ext>
            </a:extLst>
          </p:cNvPr>
          <p:cNvSpPr txBox="1"/>
          <p:nvPr/>
        </p:nvSpPr>
        <p:spPr>
          <a:xfrm>
            <a:off x="8221918" y="2234339"/>
            <a:ext cx="3324233" cy="523220"/>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デバイス設定</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検知</a:t>
            </a:r>
            <a:endParaRPr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E00AAAD-0520-4828-BEFF-4E0FBC550129}"/>
              </a:ext>
            </a:extLst>
          </p:cNvPr>
          <p:cNvSpPr txBox="1"/>
          <p:nvPr/>
        </p:nvSpPr>
        <p:spPr>
          <a:xfrm>
            <a:off x="4578671" y="2234339"/>
            <a:ext cx="3324233" cy="523220"/>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振る舞い分析による</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検知</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C02CE680-C4ED-4F3C-AFD7-36FB71BFC1A6}"/>
              </a:ext>
            </a:extLst>
          </p:cNvPr>
          <p:cNvSpPr txBox="1"/>
          <p:nvPr/>
        </p:nvSpPr>
        <p:spPr>
          <a:xfrm>
            <a:off x="787293" y="2234339"/>
            <a:ext cx="3324233" cy="523220"/>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静的解析による</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検知</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・駆除</a:t>
            </a:r>
            <a:endParaRPr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4776AF49-7343-45A2-B484-D4D16BE0CE65}"/>
              </a:ext>
            </a:extLst>
          </p:cNvPr>
          <p:cNvGrpSpPr/>
          <p:nvPr/>
        </p:nvGrpSpPr>
        <p:grpSpPr>
          <a:xfrm>
            <a:off x="1992425" y="2970992"/>
            <a:ext cx="913969" cy="769882"/>
            <a:chOff x="1266784" y="3284038"/>
            <a:chExt cx="1356978" cy="1143051"/>
          </a:xfrm>
        </p:grpSpPr>
        <p:pic>
          <p:nvPicPr>
            <p:cNvPr id="10" name="図 9">
              <a:extLst>
                <a:ext uri="{FF2B5EF4-FFF2-40B4-BE49-F238E27FC236}">
                  <a16:creationId xmlns:a16="http://schemas.microsoft.com/office/drawing/2014/main" id="{19415F08-6799-41C7-8D1B-BCBF56B58A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6784" y="3284038"/>
              <a:ext cx="1143051" cy="1143051"/>
            </a:xfrm>
            <a:prstGeom prst="rect">
              <a:avLst/>
            </a:prstGeom>
          </p:spPr>
        </p:pic>
        <p:grpSp>
          <p:nvGrpSpPr>
            <p:cNvPr id="11" name="グループ化 10">
              <a:extLst>
                <a:ext uri="{FF2B5EF4-FFF2-40B4-BE49-F238E27FC236}">
                  <a16:creationId xmlns:a16="http://schemas.microsoft.com/office/drawing/2014/main" id="{5F33948A-F27A-4E8C-9A2D-92E5ECA63A73}"/>
                </a:ext>
              </a:extLst>
            </p:cNvPr>
            <p:cNvGrpSpPr/>
            <p:nvPr/>
          </p:nvGrpSpPr>
          <p:grpSpPr>
            <a:xfrm>
              <a:off x="2037738" y="3313817"/>
              <a:ext cx="586024" cy="586021"/>
              <a:chOff x="2037738" y="3313817"/>
              <a:chExt cx="586024" cy="586021"/>
            </a:xfrm>
          </p:grpSpPr>
          <p:sp>
            <p:nvSpPr>
              <p:cNvPr id="12" name="楕円 11">
                <a:extLst>
                  <a:ext uri="{FF2B5EF4-FFF2-40B4-BE49-F238E27FC236}">
                    <a16:creationId xmlns:a16="http://schemas.microsoft.com/office/drawing/2014/main" id="{DBD7F58D-29DC-40C8-8C1B-DB713FE1995C}"/>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E28AF43A-9D8F-4495-8B99-812B07764BD3}"/>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4" name="グループ化 13">
            <a:extLst>
              <a:ext uri="{FF2B5EF4-FFF2-40B4-BE49-F238E27FC236}">
                <a16:creationId xmlns:a16="http://schemas.microsoft.com/office/drawing/2014/main" id="{CBC39B38-7A14-4C61-99F8-A207DCC47E6F}"/>
              </a:ext>
            </a:extLst>
          </p:cNvPr>
          <p:cNvGrpSpPr/>
          <p:nvPr/>
        </p:nvGrpSpPr>
        <p:grpSpPr>
          <a:xfrm>
            <a:off x="5855846" y="2967516"/>
            <a:ext cx="769882" cy="841794"/>
            <a:chOff x="1534839" y="3313817"/>
            <a:chExt cx="1143050" cy="1249821"/>
          </a:xfrm>
        </p:grpSpPr>
        <p:pic>
          <p:nvPicPr>
            <p:cNvPr id="15" name="図 14">
              <a:extLst>
                <a:ext uri="{FF2B5EF4-FFF2-40B4-BE49-F238E27FC236}">
                  <a16:creationId xmlns:a16="http://schemas.microsoft.com/office/drawing/2014/main" id="{54D9496A-C551-4EF7-A58D-334A2A20787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34839" y="3420586"/>
              <a:ext cx="1143050" cy="1143052"/>
            </a:xfrm>
            <a:prstGeom prst="rect">
              <a:avLst/>
            </a:prstGeom>
          </p:spPr>
        </p:pic>
        <p:grpSp>
          <p:nvGrpSpPr>
            <p:cNvPr id="16" name="グループ化 15">
              <a:extLst>
                <a:ext uri="{FF2B5EF4-FFF2-40B4-BE49-F238E27FC236}">
                  <a16:creationId xmlns:a16="http://schemas.microsoft.com/office/drawing/2014/main" id="{91366056-37C4-4461-B9D2-8E2E4A28612E}"/>
                </a:ext>
              </a:extLst>
            </p:cNvPr>
            <p:cNvGrpSpPr/>
            <p:nvPr/>
          </p:nvGrpSpPr>
          <p:grpSpPr>
            <a:xfrm>
              <a:off x="2037738" y="3313817"/>
              <a:ext cx="586024" cy="586021"/>
              <a:chOff x="2037738" y="3313817"/>
              <a:chExt cx="586024" cy="586021"/>
            </a:xfrm>
          </p:grpSpPr>
          <p:sp>
            <p:nvSpPr>
              <p:cNvPr id="17" name="楕円 16">
                <a:extLst>
                  <a:ext uri="{FF2B5EF4-FFF2-40B4-BE49-F238E27FC236}">
                    <a16:creationId xmlns:a16="http://schemas.microsoft.com/office/drawing/2014/main" id="{7106AA59-8216-4AB3-917B-6F8B7BD312AB}"/>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3C8FC1DD-BCE3-4B62-AFA9-D665C4743382}"/>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7" name="グループ化 26">
            <a:extLst>
              <a:ext uri="{FF2B5EF4-FFF2-40B4-BE49-F238E27FC236}">
                <a16:creationId xmlns:a16="http://schemas.microsoft.com/office/drawing/2014/main" id="{4097F224-CC98-4508-8D24-0E0E6E0DC1D5}"/>
              </a:ext>
            </a:extLst>
          </p:cNvPr>
          <p:cNvGrpSpPr/>
          <p:nvPr/>
        </p:nvGrpSpPr>
        <p:grpSpPr>
          <a:xfrm>
            <a:off x="9497766" y="2884819"/>
            <a:ext cx="798846" cy="856055"/>
            <a:chOff x="9795435" y="1889238"/>
            <a:chExt cx="798846" cy="856055"/>
          </a:xfrm>
        </p:grpSpPr>
        <p:pic>
          <p:nvPicPr>
            <p:cNvPr id="19" name="図 18">
              <a:extLst>
                <a:ext uri="{FF2B5EF4-FFF2-40B4-BE49-F238E27FC236}">
                  <a16:creationId xmlns:a16="http://schemas.microsoft.com/office/drawing/2014/main" id="{DECC4300-DB17-44C8-B3D6-35CD7F8020A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795435" y="1972756"/>
              <a:ext cx="772537" cy="772537"/>
            </a:xfrm>
            <a:prstGeom prst="rect">
              <a:avLst/>
            </a:prstGeom>
          </p:spPr>
        </p:pic>
        <p:grpSp>
          <p:nvGrpSpPr>
            <p:cNvPr id="23" name="グループ化 22">
              <a:extLst>
                <a:ext uri="{FF2B5EF4-FFF2-40B4-BE49-F238E27FC236}">
                  <a16:creationId xmlns:a16="http://schemas.microsoft.com/office/drawing/2014/main" id="{2457EE16-81BE-4BE0-BF11-77698663AA39}"/>
                </a:ext>
              </a:extLst>
            </p:cNvPr>
            <p:cNvGrpSpPr/>
            <p:nvPr/>
          </p:nvGrpSpPr>
          <p:grpSpPr>
            <a:xfrm>
              <a:off x="10199575" y="1889238"/>
              <a:ext cx="394706" cy="394703"/>
              <a:chOff x="9962200" y="1469639"/>
              <a:chExt cx="394706" cy="394703"/>
            </a:xfrm>
          </p:grpSpPr>
          <p:sp>
            <p:nvSpPr>
              <p:cNvPr id="20" name="楕円 19">
                <a:extLst>
                  <a:ext uri="{FF2B5EF4-FFF2-40B4-BE49-F238E27FC236}">
                    <a16:creationId xmlns:a16="http://schemas.microsoft.com/office/drawing/2014/main" id="{F4E06A44-A1ED-4ED1-9BD5-DFBA0438EC41}"/>
                  </a:ext>
                </a:extLst>
              </p:cNvPr>
              <p:cNvSpPr/>
              <p:nvPr/>
            </p:nvSpPr>
            <p:spPr>
              <a:xfrm>
                <a:off x="10009904" y="1517341"/>
                <a:ext cx="285646" cy="285643"/>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4A355234-8644-4586-8DE2-BA676DC05222}"/>
                  </a:ext>
                </a:extLst>
              </p:cNvPr>
              <p:cNvSpPr/>
              <p:nvPr/>
            </p:nvSpPr>
            <p:spPr>
              <a:xfrm>
                <a:off x="9962200" y="1469639"/>
                <a:ext cx="394706" cy="394703"/>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2" name="テキスト ボックス 21">
            <a:extLst>
              <a:ext uri="{FF2B5EF4-FFF2-40B4-BE49-F238E27FC236}">
                <a16:creationId xmlns:a16="http://schemas.microsoft.com/office/drawing/2014/main" id="{EBC71F66-2D5A-4230-8E1D-183EF7691EC9}"/>
              </a:ext>
            </a:extLst>
          </p:cNvPr>
          <p:cNvSpPr txBox="1"/>
          <p:nvPr/>
        </p:nvSpPr>
        <p:spPr>
          <a:xfrm>
            <a:off x="703838" y="5619540"/>
            <a:ext cx="10564237" cy="784830"/>
          </a:xfrm>
          <a:prstGeom prst="rect">
            <a:avLst/>
          </a:prstGeom>
          <a:noFill/>
        </p:spPr>
        <p:txBody>
          <a:bodyPr wrap="square" rtlCol="0">
            <a:spAutoFit/>
          </a:bodyPr>
          <a:lstStyle>
            <a:defPPr>
              <a:defRPr lang="ja-JP"/>
            </a:defPPr>
            <a:lvl1pPr>
              <a:defRPr b="1"/>
            </a:lvl1pPr>
          </a:lstStyle>
          <a:p>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（提供機能）</a:t>
            </a:r>
            <a:endParaRPr lang="en-US" altLang="ja-JP" sz="900" b="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a:t>
            </a:r>
            <a:r>
              <a:rPr lang="en-US" altLang="ja-JP" sz="900" b="0">
                <a:solidFill>
                  <a:schemeClr val="tx1">
                    <a:lumMod val="65000"/>
                    <a:lumOff val="35000"/>
                  </a:schemeClr>
                </a:solidFill>
                <a:latin typeface="メイリオ" panose="020B0604030504040204" pitchFamily="50" charset="-128"/>
                <a:ea typeface="メイリオ" panose="020B0604030504040204" pitchFamily="50" charset="-128"/>
              </a:rPr>
              <a:t>ARP </a:t>
            </a:r>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ポイズニング（</a:t>
            </a:r>
            <a:r>
              <a:rPr lang="en-US" altLang="ja-JP" sz="900" b="0">
                <a:solidFill>
                  <a:schemeClr val="tx1">
                    <a:lumMod val="65000"/>
                    <a:lumOff val="35000"/>
                  </a:schemeClr>
                </a:solidFill>
                <a:latin typeface="メイリオ" panose="020B0604030504040204" pitchFamily="50" charset="-128"/>
                <a:ea typeface="メイリオ" panose="020B0604030504040204" pitchFamily="50" charset="-128"/>
              </a:rPr>
              <a:t>MitM</a:t>
            </a:r>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）：攻撃者が偽のアドレスを送り付けるなどして、モバイルの接続先を恣意的に変えてしまう（例えば攻撃者が持っているサーバーに振り向け、盗聴するなど）</a:t>
            </a:r>
            <a:endParaRPr lang="en-US" altLang="ja-JP" sz="900" b="0">
              <a:solidFill>
                <a:schemeClr val="tx1">
                  <a:lumMod val="65000"/>
                  <a:lumOff val="35000"/>
                </a:schemeClr>
              </a:solidFill>
              <a:latin typeface="メイリオ" panose="020B0604030504040204" pitchFamily="50" charset="-128"/>
              <a:ea typeface="メイリオ" panose="020B0604030504040204" pitchFamily="50" charset="-128"/>
            </a:endParaRPr>
          </a:p>
          <a:p>
            <a:pPr marL="1619250" indent="-1619250"/>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a:t>
            </a:r>
            <a:r>
              <a:rPr lang="en-US" altLang="ja-JP" sz="900" b="0">
                <a:solidFill>
                  <a:schemeClr val="tx1">
                    <a:lumMod val="65000"/>
                    <a:lumOff val="35000"/>
                  </a:schemeClr>
                </a:solidFill>
                <a:latin typeface="メイリオ" panose="020B0604030504040204" pitchFamily="50" charset="-128"/>
                <a:ea typeface="メイリオ" panose="020B0604030504040204" pitchFamily="50" charset="-128"/>
              </a:rPr>
              <a:t>SSL MitM </a:t>
            </a:r>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攻撃検知　　　  ：たとえば公衆の</a:t>
            </a:r>
            <a:r>
              <a:rPr lang="en-US" altLang="ja-JP" sz="900" b="0" err="1">
                <a:solidFill>
                  <a:schemeClr val="tx1">
                    <a:lumMod val="65000"/>
                    <a:lumOff val="35000"/>
                  </a:schemeClr>
                </a:solidFill>
                <a:latin typeface="メイリオ" panose="020B0604030504040204" pitchFamily="50" charset="-128"/>
                <a:ea typeface="メイリオ" panose="020B0604030504040204" pitchFamily="50" charset="-128"/>
              </a:rPr>
              <a:t>Wifi</a:t>
            </a:r>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アクセスポイントなどに </a:t>
            </a:r>
            <a:r>
              <a:rPr lang="en-US" altLang="ja-JP" sz="900" b="0">
                <a:solidFill>
                  <a:schemeClr val="tx1">
                    <a:lumMod val="65000"/>
                    <a:lumOff val="35000"/>
                  </a:schemeClr>
                </a:solidFill>
                <a:latin typeface="メイリオ" panose="020B0604030504040204" pitchFamily="50" charset="-128"/>
                <a:ea typeface="メイリオ" panose="020B0604030504040204" pitchFamily="50" charset="-128"/>
              </a:rPr>
              <a:t>SSL MitM </a:t>
            </a:r>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を仕掛けておき、不正な証明書を受け付けてしまったユーザーは通信が傍受可能になりますので、</a:t>
            </a:r>
            <a:r>
              <a:rPr lang="en-US" altLang="ja-JP" sz="900" b="0">
                <a:solidFill>
                  <a:schemeClr val="tx1">
                    <a:lumMod val="65000"/>
                    <a:lumOff val="35000"/>
                  </a:schemeClr>
                </a:solidFill>
                <a:latin typeface="メイリオ" panose="020B0604030504040204" pitchFamily="50" charset="-128"/>
                <a:ea typeface="メイリオ" panose="020B0604030504040204" pitchFamily="50" charset="-128"/>
              </a:rPr>
              <a:t>Web</a:t>
            </a:r>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サイトのユーザー名やパスワード、クレジットカード情報などが盗まれる、といった攻撃。</a:t>
            </a:r>
            <a:endParaRPr lang="en-US" altLang="ja-JP" sz="900" b="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a:t>
            </a:r>
            <a:r>
              <a:rPr lang="en-US" altLang="ja-JP" sz="900" b="0">
                <a:solidFill>
                  <a:schemeClr val="tx1">
                    <a:lumMod val="65000"/>
                    <a:lumOff val="35000"/>
                  </a:schemeClr>
                </a:solidFill>
                <a:latin typeface="メイリオ" panose="020B0604030504040204" pitchFamily="50" charset="-128"/>
                <a:ea typeface="メイリオ" panose="020B0604030504040204" pitchFamily="50" charset="-128"/>
              </a:rPr>
              <a:t>Hosts </a:t>
            </a:r>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ファイル改ざん検知（悪意あるトラフィックのリダイレクト）</a:t>
            </a:r>
          </a:p>
        </p:txBody>
      </p:sp>
      <p:sp>
        <p:nvSpPr>
          <p:cNvPr id="24" name="テキスト ボックス 23">
            <a:extLst>
              <a:ext uri="{FF2B5EF4-FFF2-40B4-BE49-F238E27FC236}">
                <a16:creationId xmlns:a16="http://schemas.microsoft.com/office/drawing/2014/main" id="{377F3C78-89B9-4FAB-9D08-7105447BBCDE}"/>
              </a:ext>
            </a:extLst>
          </p:cNvPr>
          <p:cNvSpPr txBox="1"/>
          <p:nvPr/>
        </p:nvSpPr>
        <p:spPr>
          <a:xfrm>
            <a:off x="8559693" y="4104962"/>
            <a:ext cx="2708382" cy="57900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組織で推奨する </a:t>
            </a:r>
            <a:r>
              <a:rPr lang="en-US" altLang="ja-JP" sz="1100">
                <a:solidFill>
                  <a:schemeClr val="tx1">
                    <a:lumMod val="75000"/>
                    <a:lumOff val="25000"/>
                  </a:schemeClr>
                </a:solidFill>
                <a:latin typeface="メイリオ" panose="020B0604030504040204" pitchFamily="50" charset="-128"/>
                <a:ea typeface="メイリオ" panose="020B0604030504040204" pitchFamily="50" charset="-128"/>
              </a:rPr>
              <a:t>OS </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状態かを検知</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安全な利用設定かを検知</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37FB0A8D-DA5E-4166-83BB-D02AF7568BD7}"/>
              </a:ext>
            </a:extLst>
          </p:cNvPr>
          <p:cNvSpPr txBox="1"/>
          <p:nvPr/>
        </p:nvSpPr>
        <p:spPr>
          <a:xfrm>
            <a:off x="4886596" y="4104962"/>
            <a:ext cx="2708382" cy="57900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ネットワーク攻撃（不正な接続情報中間者攻撃など）の検知</a:t>
            </a:r>
            <a:r>
              <a:rPr lang="en-US" altLang="ja-JP" sz="1100">
                <a:solidFill>
                  <a:schemeClr val="tx1">
                    <a:lumMod val="75000"/>
                    <a:lumOff val="25000"/>
                  </a:schemeClr>
                </a:solidFill>
                <a:latin typeface="メイリオ" panose="020B0604030504040204" pitchFamily="50" charset="-128"/>
                <a:ea typeface="メイリオ" panose="020B0604030504040204" pitchFamily="50" charset="-128"/>
              </a:rPr>
              <a:t>*</a:t>
            </a:r>
          </a:p>
        </p:txBody>
      </p:sp>
      <p:sp>
        <p:nvSpPr>
          <p:cNvPr id="26" name="テキスト ボックス 25">
            <a:extLst>
              <a:ext uri="{FF2B5EF4-FFF2-40B4-BE49-F238E27FC236}">
                <a16:creationId xmlns:a16="http://schemas.microsoft.com/office/drawing/2014/main" id="{C8821E16-1B2A-4D91-883F-71AA13B72F92}"/>
              </a:ext>
            </a:extLst>
          </p:cNvPr>
          <p:cNvSpPr txBox="1"/>
          <p:nvPr/>
        </p:nvSpPr>
        <p:spPr>
          <a:xfrm>
            <a:off x="1023174" y="3929050"/>
            <a:ext cx="3224975" cy="108683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ja-JP" sz="1100">
                <a:solidFill>
                  <a:schemeClr val="tx1">
                    <a:lumMod val="75000"/>
                    <a:lumOff val="25000"/>
                  </a:schemeClr>
                </a:solidFill>
                <a:latin typeface="メイリオ" panose="020B0604030504040204" pitchFamily="50" charset="-128"/>
                <a:ea typeface="メイリオ" panose="020B0604030504040204" pitchFamily="50" charset="-128"/>
              </a:rPr>
              <a:t>Android </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の不正アプリを防御</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不正な野良アプリ（サイドロードによる）の検知・駆除</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機械学習と過去実績による高精度の検知</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9" name="四角形: 角を丸くする 28">
            <a:extLst>
              <a:ext uri="{FF2B5EF4-FFF2-40B4-BE49-F238E27FC236}">
                <a16:creationId xmlns:a16="http://schemas.microsoft.com/office/drawing/2014/main" id="{013C296B-BF4E-406A-9936-330756DCCE7C}"/>
              </a:ext>
            </a:extLst>
          </p:cNvPr>
          <p:cNvSpPr/>
          <p:nvPr/>
        </p:nvSpPr>
        <p:spPr>
          <a:xfrm>
            <a:off x="10741662" y="217216"/>
            <a:ext cx="1123111" cy="34855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latin typeface="メイリオ" panose="020B0604030504040204" pitchFamily="50" charset="-128"/>
                <a:ea typeface="メイリオ" panose="020B0604030504040204" pitchFamily="50" charset="-128"/>
              </a:rPr>
              <a:t>Android</a:t>
            </a:r>
            <a:endParaRPr kumimoji="1" lang="ja-JP" altLang="en-US" sz="14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58176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B623354-4A26-47D3-9B89-529F7A17D434}"/>
              </a:ext>
            </a:extLst>
          </p:cNvPr>
          <p:cNvSpPr>
            <a:spLocks noGrp="1"/>
          </p:cNvSpPr>
          <p:nvPr>
            <p:ph type="body" sz="quarter" idx="11"/>
          </p:nvPr>
        </p:nvSpPr>
        <p:spPr/>
        <p:txBody>
          <a:bodyPr/>
          <a:lstStyle/>
          <a:p>
            <a:r>
              <a:rPr kumimoji="1" lang="en-US" altLang="ja-JP"/>
              <a:t>Deep Instinct </a:t>
            </a:r>
            <a:r>
              <a:rPr kumimoji="1" lang="ja-JP" altLang="en-US"/>
              <a:t>でどのように </a:t>
            </a:r>
            <a:r>
              <a:rPr kumimoji="1" lang="en-US" altLang="ja-JP"/>
              <a:t>Android </a:t>
            </a:r>
            <a:r>
              <a:rPr lang="ja-JP" altLang="en-US"/>
              <a:t>を守るのか？</a:t>
            </a:r>
            <a:endParaRPr kumimoji="1" lang="ja-JP" altLang="en-US"/>
          </a:p>
        </p:txBody>
      </p:sp>
      <p:sp>
        <p:nvSpPr>
          <p:cNvPr id="3" name="テキスト プレースホルダー 2">
            <a:extLst>
              <a:ext uri="{FF2B5EF4-FFF2-40B4-BE49-F238E27FC236}">
                <a16:creationId xmlns:a16="http://schemas.microsoft.com/office/drawing/2014/main" id="{97A763FA-FD9D-4A9D-A94A-AC40F006FE85}"/>
              </a:ext>
            </a:extLst>
          </p:cNvPr>
          <p:cNvSpPr>
            <a:spLocks noGrp="1"/>
          </p:cNvSpPr>
          <p:nvPr>
            <p:ph type="body" sz="quarter" idx="13"/>
          </p:nvPr>
        </p:nvSpPr>
        <p:spPr>
          <a:xfrm>
            <a:off x="359197" y="886766"/>
            <a:ext cx="11505576" cy="348557"/>
          </a:xfrm>
        </p:spPr>
        <p:txBody>
          <a:bodyPr/>
          <a:lstStyle/>
          <a:p>
            <a:r>
              <a:rPr lang="ja-JP" altLang="en-US"/>
              <a:t>不正アプリがダウンロードされたとしてもアプリ実行前に防御が可能です</a:t>
            </a:r>
          </a:p>
        </p:txBody>
      </p:sp>
      <p:sp>
        <p:nvSpPr>
          <p:cNvPr id="29" name="テキスト ボックス 28">
            <a:extLst>
              <a:ext uri="{FF2B5EF4-FFF2-40B4-BE49-F238E27FC236}">
                <a16:creationId xmlns:a16="http://schemas.microsoft.com/office/drawing/2014/main" id="{1A34386D-F153-4AFF-962C-9CED4AE1F961}"/>
              </a:ext>
            </a:extLst>
          </p:cNvPr>
          <p:cNvSpPr txBox="1"/>
          <p:nvPr/>
        </p:nvSpPr>
        <p:spPr>
          <a:xfrm>
            <a:off x="413589" y="1667993"/>
            <a:ext cx="8729641" cy="307777"/>
          </a:xfrm>
          <a:prstGeom prst="rect">
            <a:avLst/>
          </a:prstGeom>
          <a:noFill/>
        </p:spPr>
        <p:txBody>
          <a:bodyPr wrap="square">
            <a:spAutoFit/>
          </a:bodyPr>
          <a:lstStyle/>
          <a:p>
            <a:pPr algn="l"/>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Android </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への攻撃の流れと </a:t>
            </a:r>
            <a: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Deep Instinct </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の検知</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AE6F918C-33E1-46F7-A2DF-A4ECAA244827}"/>
              </a:ext>
            </a:extLst>
          </p:cNvPr>
          <p:cNvGrpSpPr/>
          <p:nvPr/>
        </p:nvGrpSpPr>
        <p:grpSpPr>
          <a:xfrm>
            <a:off x="622301" y="2063689"/>
            <a:ext cx="10865862" cy="396508"/>
            <a:chOff x="989788" y="2146667"/>
            <a:chExt cx="12364018" cy="396508"/>
          </a:xfrm>
        </p:grpSpPr>
        <p:sp>
          <p:nvSpPr>
            <p:cNvPr id="33" name="フリーフォーム: 図形 32">
              <a:extLst>
                <a:ext uri="{FF2B5EF4-FFF2-40B4-BE49-F238E27FC236}">
                  <a16:creationId xmlns:a16="http://schemas.microsoft.com/office/drawing/2014/main" id="{1403FBD6-C87D-49CE-9162-908AF4333755}"/>
                </a:ext>
              </a:extLst>
            </p:cNvPr>
            <p:cNvSpPr/>
            <p:nvPr/>
          </p:nvSpPr>
          <p:spPr>
            <a:xfrm>
              <a:off x="989788"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0060A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STEP1</a:t>
              </a:r>
              <a:endParaRPr lang="ja-JP" altLang="en-US" sz="1200" kern="1200">
                <a:latin typeface="メイリオ" panose="020B0604030504040204" pitchFamily="50" charset="-128"/>
                <a:ea typeface="メイリオ" panose="020B0604030504040204" pitchFamily="50" charset="-128"/>
              </a:endParaRPr>
            </a:p>
          </p:txBody>
        </p:sp>
        <p:sp>
          <p:nvSpPr>
            <p:cNvPr id="34" name="フリーフォーム: 図形 33">
              <a:extLst>
                <a:ext uri="{FF2B5EF4-FFF2-40B4-BE49-F238E27FC236}">
                  <a16:creationId xmlns:a16="http://schemas.microsoft.com/office/drawing/2014/main" id="{B214DACC-C9BF-4560-8672-6BA28844CB06}"/>
                </a:ext>
              </a:extLst>
            </p:cNvPr>
            <p:cNvSpPr/>
            <p:nvPr/>
          </p:nvSpPr>
          <p:spPr>
            <a:xfrm>
              <a:off x="3431486"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4472C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a:t>
              </a:r>
              <a:r>
                <a:rPr lang="ja-JP" altLang="en-US" sz="1200" kern="1200">
                  <a:latin typeface="メイリオ" panose="020B0604030504040204" pitchFamily="50" charset="-128"/>
                  <a:ea typeface="メイリオ" panose="020B0604030504040204" pitchFamily="50" charset="-128"/>
                </a:rPr>
                <a:t>２</a:t>
              </a:r>
            </a:p>
          </p:txBody>
        </p:sp>
        <p:sp>
          <p:nvSpPr>
            <p:cNvPr id="35" name="フリーフォーム: 図形 34">
              <a:extLst>
                <a:ext uri="{FF2B5EF4-FFF2-40B4-BE49-F238E27FC236}">
                  <a16:creationId xmlns:a16="http://schemas.microsoft.com/office/drawing/2014/main" id="{EB1F08B6-9530-4145-8E2F-96F10CA56C06}"/>
                </a:ext>
              </a:extLst>
            </p:cNvPr>
            <p:cNvSpPr/>
            <p:nvPr/>
          </p:nvSpPr>
          <p:spPr>
            <a:xfrm>
              <a:off x="5873184"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82A1D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STEP3</a:t>
              </a:r>
              <a:endParaRPr lang="ja-JP" altLang="en-US" sz="1200" kern="1200">
                <a:latin typeface="メイリオ" panose="020B0604030504040204" pitchFamily="50" charset="-128"/>
                <a:ea typeface="メイリオ" panose="020B0604030504040204" pitchFamily="50" charset="-128"/>
              </a:endParaRPr>
            </a:p>
          </p:txBody>
        </p:sp>
        <p:sp>
          <p:nvSpPr>
            <p:cNvPr id="36" name="フリーフォーム: 図形 35">
              <a:extLst>
                <a:ext uri="{FF2B5EF4-FFF2-40B4-BE49-F238E27FC236}">
                  <a16:creationId xmlns:a16="http://schemas.microsoft.com/office/drawing/2014/main" id="{6C12F324-98B2-463A-8A57-0D463388A42C}"/>
                </a:ext>
              </a:extLst>
            </p:cNvPr>
            <p:cNvSpPr/>
            <p:nvPr/>
          </p:nvSpPr>
          <p:spPr>
            <a:xfrm>
              <a:off x="8314882"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9AB2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kumimoji="1" lang="en-US" altLang="ja-JP" sz="1200" kern="1200">
                  <a:latin typeface="メイリオ" panose="020B0604030504040204" pitchFamily="50" charset="-128"/>
                  <a:ea typeface="メイリオ" panose="020B0604030504040204" pitchFamily="50" charset="-128"/>
                </a:rPr>
                <a:t>STEP4</a:t>
              </a:r>
              <a:endParaRPr kumimoji="1" lang="ja-JP" altLang="en-US" sz="1200" kern="1200">
                <a:latin typeface="メイリオ" panose="020B0604030504040204" pitchFamily="50" charset="-128"/>
                <a:ea typeface="メイリオ" panose="020B0604030504040204" pitchFamily="50" charset="-128"/>
              </a:endParaRPr>
            </a:p>
          </p:txBody>
        </p:sp>
        <p:sp>
          <p:nvSpPr>
            <p:cNvPr id="68" name="フリーフォーム: 図形 67">
              <a:extLst>
                <a:ext uri="{FF2B5EF4-FFF2-40B4-BE49-F238E27FC236}">
                  <a16:creationId xmlns:a16="http://schemas.microsoft.com/office/drawing/2014/main" id="{3BA1EC1B-DCFD-435F-B987-B596E468045A}"/>
                </a:ext>
              </a:extLst>
            </p:cNvPr>
            <p:cNvSpPr/>
            <p:nvPr/>
          </p:nvSpPr>
          <p:spPr>
            <a:xfrm>
              <a:off x="10783598"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B3C6E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kumimoji="1" lang="en-US" altLang="ja-JP" sz="1200" kern="1200">
                  <a:latin typeface="メイリオ" panose="020B0604030504040204" pitchFamily="50" charset="-128"/>
                  <a:ea typeface="メイリオ" panose="020B0604030504040204" pitchFamily="50" charset="-128"/>
                </a:rPr>
                <a:t>STEP</a:t>
              </a:r>
              <a:r>
                <a:rPr kumimoji="1" lang="ja-JP" altLang="en-US" sz="1200">
                  <a:latin typeface="メイリオ" panose="020B0604030504040204" pitchFamily="50" charset="-128"/>
                  <a:ea typeface="メイリオ" panose="020B0604030504040204" pitchFamily="50" charset="-128"/>
                </a:rPr>
                <a:t>５</a:t>
              </a:r>
              <a:endParaRPr kumimoji="1" lang="en-US" altLang="ja-JP" sz="1200" kern="1200">
                <a:latin typeface="メイリオ" panose="020B0604030504040204" pitchFamily="50" charset="-128"/>
                <a:ea typeface="メイリオ" panose="020B0604030504040204" pitchFamily="50" charset="-128"/>
              </a:endParaRPr>
            </a:p>
          </p:txBody>
        </p:sp>
      </p:grpSp>
      <p:sp>
        <p:nvSpPr>
          <p:cNvPr id="47" name="TextBox 13">
            <a:extLst>
              <a:ext uri="{FF2B5EF4-FFF2-40B4-BE49-F238E27FC236}">
                <a16:creationId xmlns:a16="http://schemas.microsoft.com/office/drawing/2014/main" id="{AE260E5E-4661-4BD8-B6F9-61DE383A72DB}"/>
              </a:ext>
            </a:extLst>
          </p:cNvPr>
          <p:cNvSpPr txBox="1"/>
          <p:nvPr/>
        </p:nvSpPr>
        <p:spPr>
          <a:xfrm>
            <a:off x="689552" y="4975398"/>
            <a:ext cx="2022075" cy="579005"/>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en-US" altLang="ja-JP" sz="1100">
                <a:solidFill>
                  <a:schemeClr val="tx1">
                    <a:lumMod val="75000"/>
                    <a:lumOff val="25000"/>
                  </a:schemeClr>
                </a:solidFill>
                <a:latin typeface="メイリオ" panose="020B0604030504040204" pitchFamily="50" charset="-128"/>
                <a:ea typeface="メイリオ" panose="020B0604030504040204" pitchFamily="50" charset="-128"/>
              </a:rPr>
              <a:t>SMS </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でテキスト受信</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リンクを踏む</a:t>
            </a:r>
          </a:p>
        </p:txBody>
      </p:sp>
      <p:sp>
        <p:nvSpPr>
          <p:cNvPr id="49" name="TextBox 13">
            <a:extLst>
              <a:ext uri="{FF2B5EF4-FFF2-40B4-BE49-F238E27FC236}">
                <a16:creationId xmlns:a16="http://schemas.microsoft.com/office/drawing/2014/main" id="{E5371F06-0A4E-48EF-A707-A602D3E8359A}"/>
              </a:ext>
            </a:extLst>
          </p:cNvPr>
          <p:cNvSpPr txBox="1"/>
          <p:nvPr/>
        </p:nvSpPr>
        <p:spPr>
          <a:xfrm>
            <a:off x="2814125" y="4975398"/>
            <a:ext cx="2022076" cy="579005"/>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偽の宅配業者のページが</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表示される</a:t>
            </a:r>
          </a:p>
        </p:txBody>
      </p:sp>
      <p:sp>
        <p:nvSpPr>
          <p:cNvPr id="50" name="TextBox 13">
            <a:extLst>
              <a:ext uri="{FF2B5EF4-FFF2-40B4-BE49-F238E27FC236}">
                <a16:creationId xmlns:a16="http://schemas.microsoft.com/office/drawing/2014/main" id="{4E0B3460-5785-48EB-82C6-087C3FCDAB77}"/>
              </a:ext>
            </a:extLst>
          </p:cNvPr>
          <p:cNvSpPr txBox="1"/>
          <p:nvPr/>
        </p:nvSpPr>
        <p:spPr>
          <a:xfrm>
            <a:off x="4890001" y="4975398"/>
            <a:ext cx="2094171" cy="579005"/>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不正アプリが</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ダウンロードされる</a:t>
            </a:r>
          </a:p>
        </p:txBody>
      </p:sp>
      <p:sp>
        <p:nvSpPr>
          <p:cNvPr id="52" name="TextBox 13">
            <a:extLst>
              <a:ext uri="{FF2B5EF4-FFF2-40B4-BE49-F238E27FC236}">
                <a16:creationId xmlns:a16="http://schemas.microsoft.com/office/drawing/2014/main" id="{13701C77-A53C-4F9A-9975-6FEB24F00972}"/>
              </a:ext>
            </a:extLst>
          </p:cNvPr>
          <p:cNvSpPr txBox="1"/>
          <p:nvPr/>
        </p:nvSpPr>
        <p:spPr>
          <a:xfrm>
            <a:off x="6155779" y="5979179"/>
            <a:ext cx="1869333" cy="317395"/>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ts val="1700"/>
              </a:lnSpc>
              <a:defRPr/>
            </a:pPr>
            <a:r>
              <a:rPr lang="ja-JP" altLang="en-US" sz="1600" b="1">
                <a:solidFill>
                  <a:srgbClr val="4472C4"/>
                </a:solidFill>
                <a:latin typeface="メイリオ" panose="020B0604030504040204" pitchFamily="50" charset="-128"/>
                <a:ea typeface="メイリオ" panose="020B0604030504040204" pitchFamily="50" charset="-128"/>
              </a:rPr>
              <a:t>ここで止める！</a:t>
            </a:r>
            <a:endParaRPr lang="zh-TW" altLang="en-US" sz="1600" b="1">
              <a:solidFill>
                <a:srgbClr val="4472C4"/>
              </a:solidFill>
              <a:latin typeface="メイリオ" panose="020B0604030504040204" pitchFamily="50" charset="-128"/>
              <a:ea typeface="メイリオ" panose="020B0604030504040204" pitchFamily="50" charset="-128"/>
            </a:endParaRPr>
          </a:p>
        </p:txBody>
      </p:sp>
      <p:sp>
        <p:nvSpPr>
          <p:cNvPr id="65" name="TextBox 13">
            <a:extLst>
              <a:ext uri="{FF2B5EF4-FFF2-40B4-BE49-F238E27FC236}">
                <a16:creationId xmlns:a16="http://schemas.microsoft.com/office/drawing/2014/main" id="{3B31BAE5-9951-4C7E-A55A-91361D036E88}"/>
              </a:ext>
            </a:extLst>
          </p:cNvPr>
          <p:cNvSpPr txBox="1"/>
          <p:nvPr/>
        </p:nvSpPr>
        <p:spPr>
          <a:xfrm>
            <a:off x="7172747" y="4975398"/>
            <a:ext cx="1970484" cy="325089"/>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アプリ実行</a:t>
            </a:r>
          </a:p>
        </p:txBody>
      </p:sp>
      <p:sp>
        <p:nvSpPr>
          <p:cNvPr id="67" name="TextBox 13">
            <a:extLst>
              <a:ext uri="{FF2B5EF4-FFF2-40B4-BE49-F238E27FC236}">
                <a16:creationId xmlns:a16="http://schemas.microsoft.com/office/drawing/2014/main" id="{80CDB1FC-111D-42FA-9E98-4135C7E9B216}"/>
              </a:ext>
            </a:extLst>
          </p:cNvPr>
          <p:cNvSpPr txBox="1"/>
          <p:nvPr/>
        </p:nvSpPr>
        <p:spPr>
          <a:xfrm>
            <a:off x="9318583" y="4975398"/>
            <a:ext cx="2094171" cy="325089"/>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認証情報が窃取される</a:t>
            </a:r>
          </a:p>
        </p:txBody>
      </p:sp>
      <p:cxnSp>
        <p:nvCxnSpPr>
          <p:cNvPr id="15" name="直線コネクタ 14">
            <a:extLst>
              <a:ext uri="{FF2B5EF4-FFF2-40B4-BE49-F238E27FC236}">
                <a16:creationId xmlns:a16="http://schemas.microsoft.com/office/drawing/2014/main" id="{A8BD8C33-8C17-4F16-A708-649DBAC4BDF7}"/>
              </a:ext>
            </a:extLst>
          </p:cNvPr>
          <p:cNvCxnSpPr>
            <a:cxnSpLocks/>
          </p:cNvCxnSpPr>
          <p:nvPr/>
        </p:nvCxnSpPr>
        <p:spPr>
          <a:xfrm>
            <a:off x="7059809" y="2582686"/>
            <a:ext cx="0" cy="3225632"/>
          </a:xfrm>
          <a:prstGeom prst="line">
            <a:avLst/>
          </a:prstGeom>
          <a:ln w="25400">
            <a:prstDash val="sysDot"/>
            <a:headEnd type="none" w="lg" len="lg"/>
            <a:tailEnd type="oval"/>
          </a:ln>
        </p:spPr>
        <p:style>
          <a:lnRef idx="1">
            <a:schemeClr val="accent1"/>
          </a:lnRef>
          <a:fillRef idx="0">
            <a:schemeClr val="accent1"/>
          </a:fillRef>
          <a:effectRef idx="0">
            <a:schemeClr val="accent1"/>
          </a:effectRef>
          <a:fontRef idx="minor">
            <a:schemeClr val="tx1"/>
          </a:fontRef>
        </p:style>
      </p:cxnSp>
      <p:pic>
        <p:nvPicPr>
          <p:cNvPr id="24" name="図 2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58F850A-6F5C-476E-B00D-E4D41BD17E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890" y="3099807"/>
            <a:ext cx="1577399" cy="1637369"/>
          </a:xfrm>
          <a:prstGeom prst="rect">
            <a:avLst/>
          </a:prstGeom>
        </p:spPr>
      </p:pic>
      <p:pic>
        <p:nvPicPr>
          <p:cNvPr id="69" name="図 68">
            <a:extLst>
              <a:ext uri="{FF2B5EF4-FFF2-40B4-BE49-F238E27FC236}">
                <a16:creationId xmlns:a16="http://schemas.microsoft.com/office/drawing/2014/main" id="{C4F37105-1A2F-489F-AF07-6F47C90349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48387" y="3099807"/>
            <a:ext cx="1577398" cy="1637369"/>
          </a:xfrm>
          <a:prstGeom prst="rect">
            <a:avLst/>
          </a:prstGeom>
        </p:spPr>
      </p:pic>
      <p:grpSp>
        <p:nvGrpSpPr>
          <p:cNvPr id="75" name="グループ化 74">
            <a:extLst>
              <a:ext uri="{FF2B5EF4-FFF2-40B4-BE49-F238E27FC236}">
                <a16:creationId xmlns:a16="http://schemas.microsoft.com/office/drawing/2014/main" id="{116E8ED9-8FB7-46D3-944C-3B904CE5DF7C}"/>
              </a:ext>
            </a:extLst>
          </p:cNvPr>
          <p:cNvGrpSpPr/>
          <p:nvPr/>
        </p:nvGrpSpPr>
        <p:grpSpPr>
          <a:xfrm>
            <a:off x="7431982" y="3260282"/>
            <a:ext cx="1337452" cy="1488383"/>
            <a:chOff x="7431982" y="3090596"/>
            <a:chExt cx="1337452" cy="1488383"/>
          </a:xfrm>
        </p:grpSpPr>
        <p:pic>
          <p:nvPicPr>
            <p:cNvPr id="70" name="グラフィックス 69">
              <a:extLst>
                <a:ext uri="{FF2B5EF4-FFF2-40B4-BE49-F238E27FC236}">
                  <a16:creationId xmlns:a16="http://schemas.microsoft.com/office/drawing/2014/main" id="{19D81011-1CD5-4B96-8ED2-AA3AF598E0B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08958" y="3090596"/>
              <a:ext cx="1160476" cy="1344354"/>
            </a:xfrm>
            <a:prstGeom prst="rect">
              <a:avLst/>
            </a:prstGeom>
          </p:spPr>
        </p:pic>
        <p:grpSp>
          <p:nvGrpSpPr>
            <p:cNvPr id="73" name="グループ化 72">
              <a:extLst>
                <a:ext uri="{FF2B5EF4-FFF2-40B4-BE49-F238E27FC236}">
                  <a16:creationId xmlns:a16="http://schemas.microsoft.com/office/drawing/2014/main" id="{71FE39E2-CFEF-40B8-B21D-42AE9AC56D21}"/>
                </a:ext>
              </a:extLst>
            </p:cNvPr>
            <p:cNvGrpSpPr/>
            <p:nvPr/>
          </p:nvGrpSpPr>
          <p:grpSpPr>
            <a:xfrm>
              <a:off x="7431982" y="3954139"/>
              <a:ext cx="624840" cy="624840"/>
              <a:chOff x="7431982" y="3954139"/>
              <a:chExt cx="624840" cy="624840"/>
            </a:xfrm>
          </p:grpSpPr>
          <p:sp>
            <p:nvSpPr>
              <p:cNvPr id="71" name="楕円 70">
                <a:extLst>
                  <a:ext uri="{FF2B5EF4-FFF2-40B4-BE49-F238E27FC236}">
                    <a16:creationId xmlns:a16="http://schemas.microsoft.com/office/drawing/2014/main" id="{CE2E19FC-8145-407F-893E-2343407E32A8}"/>
                  </a:ext>
                </a:extLst>
              </p:cNvPr>
              <p:cNvSpPr/>
              <p:nvPr/>
            </p:nvSpPr>
            <p:spPr>
              <a:xfrm>
                <a:off x="7431982" y="3954139"/>
                <a:ext cx="624840" cy="624840"/>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矢印: 左 71">
                <a:extLst>
                  <a:ext uri="{FF2B5EF4-FFF2-40B4-BE49-F238E27FC236}">
                    <a16:creationId xmlns:a16="http://schemas.microsoft.com/office/drawing/2014/main" id="{546E0F98-55A5-449D-9E42-1D1DA9DFC51B}"/>
                  </a:ext>
                </a:extLst>
              </p:cNvPr>
              <p:cNvSpPr/>
              <p:nvPr/>
            </p:nvSpPr>
            <p:spPr>
              <a:xfrm rot="16200000">
                <a:off x="7591210" y="4114798"/>
                <a:ext cx="306385" cy="303522"/>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TextBox 13">
              <a:extLst>
                <a:ext uri="{FF2B5EF4-FFF2-40B4-BE49-F238E27FC236}">
                  <a16:creationId xmlns:a16="http://schemas.microsoft.com/office/drawing/2014/main" id="{A4EAB225-2F95-4D74-8ABE-99520077404A}"/>
                </a:ext>
              </a:extLst>
            </p:cNvPr>
            <p:cNvSpPr txBox="1"/>
            <p:nvPr/>
          </p:nvSpPr>
          <p:spPr>
            <a:xfrm>
              <a:off x="7608956" y="3219572"/>
              <a:ext cx="1160477" cy="808363"/>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en-US" altLang="ja-JP" sz="3600" b="1">
                  <a:solidFill>
                    <a:schemeClr val="tx1">
                      <a:lumMod val="65000"/>
                      <a:lumOff val="35000"/>
                    </a:schemeClr>
                  </a:solidFill>
                  <a:latin typeface="Impact" panose="020B0806030902050204" pitchFamily="34" charset="0"/>
                  <a:ea typeface="メイリオ" panose="020B0604030504040204" pitchFamily="50" charset="-128"/>
                </a:rPr>
                <a:t>{</a:t>
              </a:r>
              <a:r>
                <a:rPr lang="ja-JP" altLang="en-US" sz="3600" b="1">
                  <a:solidFill>
                    <a:schemeClr val="tx1">
                      <a:lumMod val="65000"/>
                      <a:lumOff val="35000"/>
                    </a:schemeClr>
                  </a:solidFill>
                  <a:latin typeface="Impact" panose="020B0806030902050204" pitchFamily="34" charset="0"/>
                  <a:ea typeface="メイリオ" panose="020B0604030504040204" pitchFamily="50" charset="-128"/>
                </a:rPr>
                <a:t>  </a:t>
              </a:r>
              <a:r>
                <a:rPr lang="en-US" altLang="ja-JP" sz="3600" b="1">
                  <a:solidFill>
                    <a:schemeClr val="tx1">
                      <a:lumMod val="65000"/>
                      <a:lumOff val="35000"/>
                    </a:schemeClr>
                  </a:solidFill>
                  <a:latin typeface="Impact" panose="020B0806030902050204" pitchFamily="34" charset="0"/>
                  <a:ea typeface="メイリオ" panose="020B0604030504040204" pitchFamily="50" charset="-128"/>
                </a:rPr>
                <a:t>&lt;</a:t>
              </a:r>
              <a:endParaRPr lang="ja-JP" altLang="en-US" sz="3600" b="1">
                <a:solidFill>
                  <a:schemeClr val="tx1">
                    <a:lumMod val="65000"/>
                    <a:lumOff val="35000"/>
                  </a:schemeClr>
                </a:solidFill>
                <a:latin typeface="Impact" panose="020B0806030902050204" pitchFamily="34" charset="0"/>
                <a:ea typeface="メイリオ" panose="020B0604030504040204" pitchFamily="50" charset="-128"/>
              </a:endParaRPr>
            </a:p>
          </p:txBody>
        </p:sp>
      </p:grpSp>
      <p:grpSp>
        <p:nvGrpSpPr>
          <p:cNvPr id="87" name="グループ化 86">
            <a:extLst>
              <a:ext uri="{FF2B5EF4-FFF2-40B4-BE49-F238E27FC236}">
                <a16:creationId xmlns:a16="http://schemas.microsoft.com/office/drawing/2014/main" id="{5B61E389-1FAE-4D68-9576-115AEB7D98EC}"/>
              </a:ext>
            </a:extLst>
          </p:cNvPr>
          <p:cNvGrpSpPr/>
          <p:nvPr/>
        </p:nvGrpSpPr>
        <p:grpSpPr>
          <a:xfrm>
            <a:off x="9901317" y="3012864"/>
            <a:ext cx="840345" cy="1604929"/>
            <a:chOff x="9901317" y="2843178"/>
            <a:chExt cx="840345" cy="1604929"/>
          </a:xfrm>
        </p:grpSpPr>
        <p:pic>
          <p:nvPicPr>
            <p:cNvPr id="86" name="図 85" descr="アイコン&#10;&#10;自動的に生成された説明">
              <a:extLst>
                <a:ext uri="{FF2B5EF4-FFF2-40B4-BE49-F238E27FC236}">
                  <a16:creationId xmlns:a16="http://schemas.microsoft.com/office/drawing/2014/main" id="{9C34C9C6-4199-4C12-915B-ED2487E366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7705" y="2843178"/>
              <a:ext cx="813957" cy="813957"/>
            </a:xfrm>
            <a:prstGeom prst="rect">
              <a:avLst/>
            </a:prstGeom>
          </p:spPr>
        </p:pic>
        <p:sp>
          <p:nvSpPr>
            <p:cNvPr id="84" name="矢印: 左 83">
              <a:extLst>
                <a:ext uri="{FF2B5EF4-FFF2-40B4-BE49-F238E27FC236}">
                  <a16:creationId xmlns:a16="http://schemas.microsoft.com/office/drawing/2014/main" id="{EEC75362-4D70-4DE8-ADB9-6D353931F613}"/>
                </a:ext>
              </a:extLst>
            </p:cNvPr>
            <p:cNvSpPr/>
            <p:nvPr/>
          </p:nvSpPr>
          <p:spPr>
            <a:xfrm rot="5400000">
              <a:off x="10148133" y="3332705"/>
              <a:ext cx="339533" cy="303522"/>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グループ化 77">
              <a:extLst>
                <a:ext uri="{FF2B5EF4-FFF2-40B4-BE49-F238E27FC236}">
                  <a16:creationId xmlns:a16="http://schemas.microsoft.com/office/drawing/2014/main" id="{D9D3BE19-A4AE-4330-9915-1CE93CB5C329}"/>
                </a:ext>
              </a:extLst>
            </p:cNvPr>
            <p:cNvGrpSpPr/>
            <p:nvPr/>
          </p:nvGrpSpPr>
          <p:grpSpPr>
            <a:xfrm>
              <a:off x="9901317" y="3607762"/>
              <a:ext cx="840345" cy="840345"/>
              <a:chOff x="10109204" y="4059213"/>
              <a:chExt cx="586024" cy="586024"/>
            </a:xfrm>
          </p:grpSpPr>
          <p:sp>
            <p:nvSpPr>
              <p:cNvPr id="82" name="正方形/長方形 81">
                <a:extLst>
                  <a:ext uri="{FF2B5EF4-FFF2-40B4-BE49-F238E27FC236}">
                    <a16:creationId xmlns:a16="http://schemas.microsoft.com/office/drawing/2014/main" id="{E0CAA57B-0D04-4554-97BF-512B7D2E0BA4}"/>
                  </a:ext>
                </a:extLst>
              </p:cNvPr>
              <p:cNvSpPr/>
              <p:nvPr/>
            </p:nvSpPr>
            <p:spPr>
              <a:xfrm>
                <a:off x="10229850" y="4083445"/>
                <a:ext cx="339725" cy="517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3" name="図 82">
                <a:extLst>
                  <a:ext uri="{FF2B5EF4-FFF2-40B4-BE49-F238E27FC236}">
                    <a16:creationId xmlns:a16="http://schemas.microsoft.com/office/drawing/2014/main" id="{25142764-4067-4BAF-BC3F-E032E1C8426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109204" y="4059213"/>
                <a:ext cx="586024" cy="586024"/>
              </a:xfrm>
              <a:prstGeom prst="rect">
                <a:avLst/>
              </a:prstGeom>
            </p:spPr>
          </p:pic>
        </p:grpSp>
      </p:grpSp>
      <p:sp>
        <p:nvSpPr>
          <p:cNvPr id="37" name="四角形: 角を丸くする 36">
            <a:extLst>
              <a:ext uri="{FF2B5EF4-FFF2-40B4-BE49-F238E27FC236}">
                <a16:creationId xmlns:a16="http://schemas.microsoft.com/office/drawing/2014/main" id="{B27623FD-8A1A-4C7D-8CA4-290602792B6D}"/>
              </a:ext>
            </a:extLst>
          </p:cNvPr>
          <p:cNvSpPr/>
          <p:nvPr/>
        </p:nvSpPr>
        <p:spPr>
          <a:xfrm>
            <a:off x="10741662" y="217216"/>
            <a:ext cx="1123111" cy="34855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latin typeface="メイリオ" panose="020B0604030504040204" pitchFamily="50" charset="-128"/>
                <a:ea typeface="メイリオ" panose="020B0604030504040204" pitchFamily="50" charset="-128"/>
              </a:rPr>
              <a:t>Android</a:t>
            </a:r>
            <a:endParaRPr kumimoji="1" lang="ja-JP" altLang="en-US" sz="1400">
              <a:latin typeface="メイリオ" panose="020B0604030504040204" pitchFamily="50" charset="-128"/>
              <a:ea typeface="メイリオ" panose="020B0604030504040204" pitchFamily="50" charset="-128"/>
            </a:endParaRPr>
          </a:p>
        </p:txBody>
      </p:sp>
      <p:pic>
        <p:nvPicPr>
          <p:cNvPr id="38" name="図 37" descr="ロゴ&#10;&#10;自動的に生成された説明">
            <a:extLst>
              <a:ext uri="{FF2B5EF4-FFF2-40B4-BE49-F238E27FC236}">
                <a16:creationId xmlns:a16="http://schemas.microsoft.com/office/drawing/2014/main" id="{7A178258-2593-433F-BB70-26B63351EF8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57406" y="5644816"/>
            <a:ext cx="1371983" cy="651758"/>
          </a:xfrm>
          <a:prstGeom prst="rect">
            <a:avLst/>
          </a:prstGeom>
        </p:spPr>
      </p:pic>
      <p:pic>
        <p:nvPicPr>
          <p:cNvPr id="39" name="図 38">
            <a:extLst>
              <a:ext uri="{FF2B5EF4-FFF2-40B4-BE49-F238E27FC236}">
                <a16:creationId xmlns:a16="http://schemas.microsoft.com/office/drawing/2014/main" id="{C62411D2-9F82-4BF1-8CCB-5640E17C0D8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84603" y="2978870"/>
            <a:ext cx="1864306" cy="1822613"/>
          </a:xfrm>
          <a:prstGeom prst="rect">
            <a:avLst/>
          </a:prstGeom>
        </p:spPr>
      </p:pic>
    </p:spTree>
    <p:extLst>
      <p:ext uri="{BB962C8B-B14F-4D97-AF65-F5344CB8AC3E}">
        <p14:creationId xmlns:p14="http://schemas.microsoft.com/office/powerpoint/2010/main" val="709389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86AC6A02-64E0-4458-97A4-17B649DADB7E}"/>
              </a:ext>
            </a:extLst>
          </p:cNvPr>
          <p:cNvSpPr>
            <a:spLocks noGrp="1"/>
          </p:cNvSpPr>
          <p:nvPr>
            <p:ph type="body" sz="quarter" idx="11"/>
          </p:nvPr>
        </p:nvSpPr>
        <p:spPr/>
        <p:txBody>
          <a:bodyPr/>
          <a:lstStyle/>
          <a:p>
            <a:r>
              <a:rPr kumimoji="1" lang="en-US" altLang="ja-JP"/>
              <a:t>Deep Instinct </a:t>
            </a:r>
            <a:r>
              <a:rPr kumimoji="1" lang="ja-JP" altLang="en-US"/>
              <a:t>で対応する </a:t>
            </a:r>
            <a:r>
              <a:rPr kumimoji="1" lang="en-US" altLang="ja-JP"/>
              <a:t>iOS </a:t>
            </a:r>
            <a:r>
              <a:rPr kumimoji="1" lang="ja-JP" altLang="en-US"/>
              <a:t>のセキュリティ</a:t>
            </a:r>
          </a:p>
        </p:txBody>
      </p:sp>
      <p:sp>
        <p:nvSpPr>
          <p:cNvPr id="6" name="テキスト プレースホルダー 5">
            <a:extLst>
              <a:ext uri="{FF2B5EF4-FFF2-40B4-BE49-F238E27FC236}">
                <a16:creationId xmlns:a16="http://schemas.microsoft.com/office/drawing/2014/main" id="{3D421DA6-34D6-4B49-A932-C4D612B48942}"/>
              </a:ext>
            </a:extLst>
          </p:cNvPr>
          <p:cNvSpPr>
            <a:spLocks noGrp="1"/>
          </p:cNvSpPr>
          <p:nvPr>
            <p:ph type="body" sz="quarter" idx="13"/>
          </p:nvPr>
        </p:nvSpPr>
        <p:spPr>
          <a:xfrm>
            <a:off x="236649" y="877742"/>
            <a:ext cx="11505576" cy="348557"/>
          </a:xfrm>
        </p:spPr>
        <p:txBody>
          <a:bodyPr/>
          <a:lstStyle/>
          <a:p>
            <a:r>
              <a:rPr lang="en-US" altLang="ja-JP"/>
              <a:t>iOS </a:t>
            </a:r>
            <a:r>
              <a:rPr lang="ja-JP" altLang="en-US"/>
              <a:t>は静的解析を行わず振る舞い検知・デバイス検知に集約されています</a:t>
            </a:r>
          </a:p>
        </p:txBody>
      </p:sp>
      <p:sp>
        <p:nvSpPr>
          <p:cNvPr id="21" name="四角形: 角を丸くする 20">
            <a:extLst>
              <a:ext uri="{FF2B5EF4-FFF2-40B4-BE49-F238E27FC236}">
                <a16:creationId xmlns:a16="http://schemas.microsoft.com/office/drawing/2014/main" id="{2928E866-26E2-497D-80F8-DEC107AE7301}"/>
              </a:ext>
            </a:extLst>
          </p:cNvPr>
          <p:cNvSpPr/>
          <p:nvPr/>
        </p:nvSpPr>
        <p:spPr>
          <a:xfrm>
            <a:off x="10741662" y="217216"/>
            <a:ext cx="1123111" cy="3485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latin typeface="メイリオ" panose="020B0604030504040204" pitchFamily="50" charset="-128"/>
                <a:ea typeface="メイリオ" panose="020B0604030504040204" pitchFamily="50" charset="-128"/>
              </a:rPr>
              <a:t>iOS</a:t>
            </a:r>
            <a:endParaRPr kumimoji="1" lang="ja-JP" altLang="en-US" sz="140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D5451FE6-DBDF-45D4-A4D9-25103F9F247E}"/>
              </a:ext>
            </a:extLst>
          </p:cNvPr>
          <p:cNvSpPr txBox="1"/>
          <p:nvPr/>
        </p:nvSpPr>
        <p:spPr>
          <a:xfrm>
            <a:off x="8221918" y="1996581"/>
            <a:ext cx="3324233" cy="523220"/>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デバイス設定</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検知</a:t>
            </a:r>
            <a:endParaRPr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52B985A-A3CA-4930-B6DE-9FD1507E969E}"/>
              </a:ext>
            </a:extLst>
          </p:cNvPr>
          <p:cNvSpPr txBox="1"/>
          <p:nvPr/>
        </p:nvSpPr>
        <p:spPr>
          <a:xfrm>
            <a:off x="4578671" y="1996581"/>
            <a:ext cx="3324233" cy="523220"/>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振る舞い分析による</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検知</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4BA5E7DD-CABA-43F8-8341-10729D25D91D}"/>
              </a:ext>
            </a:extLst>
          </p:cNvPr>
          <p:cNvSpPr txBox="1"/>
          <p:nvPr/>
        </p:nvSpPr>
        <p:spPr>
          <a:xfrm>
            <a:off x="787293" y="1996581"/>
            <a:ext cx="3324233" cy="523220"/>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静的解析による</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検知</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・駆除</a:t>
            </a:r>
            <a:endParaRPr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28" name="グループ化 27">
            <a:extLst>
              <a:ext uri="{FF2B5EF4-FFF2-40B4-BE49-F238E27FC236}">
                <a16:creationId xmlns:a16="http://schemas.microsoft.com/office/drawing/2014/main" id="{70F017FD-7C63-4D81-9DD8-6AE9ED97E9BB}"/>
              </a:ext>
            </a:extLst>
          </p:cNvPr>
          <p:cNvGrpSpPr/>
          <p:nvPr/>
        </p:nvGrpSpPr>
        <p:grpSpPr>
          <a:xfrm>
            <a:off x="1992425" y="3120470"/>
            <a:ext cx="913969" cy="769882"/>
            <a:chOff x="1266784" y="3284038"/>
            <a:chExt cx="1356978" cy="1143051"/>
          </a:xfrm>
        </p:grpSpPr>
        <p:pic>
          <p:nvPicPr>
            <p:cNvPr id="29" name="図 28">
              <a:extLst>
                <a:ext uri="{FF2B5EF4-FFF2-40B4-BE49-F238E27FC236}">
                  <a16:creationId xmlns:a16="http://schemas.microsoft.com/office/drawing/2014/main" id="{AC402545-7CF9-4191-BB6F-58EA7691DC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6784" y="3284038"/>
              <a:ext cx="1143051" cy="1143051"/>
            </a:xfrm>
            <a:prstGeom prst="rect">
              <a:avLst/>
            </a:prstGeom>
          </p:spPr>
        </p:pic>
        <p:grpSp>
          <p:nvGrpSpPr>
            <p:cNvPr id="30" name="グループ化 29">
              <a:extLst>
                <a:ext uri="{FF2B5EF4-FFF2-40B4-BE49-F238E27FC236}">
                  <a16:creationId xmlns:a16="http://schemas.microsoft.com/office/drawing/2014/main" id="{2F8AC3B5-C94C-44D2-BA06-319AB9C5362E}"/>
                </a:ext>
              </a:extLst>
            </p:cNvPr>
            <p:cNvGrpSpPr/>
            <p:nvPr/>
          </p:nvGrpSpPr>
          <p:grpSpPr>
            <a:xfrm>
              <a:off x="2037738" y="3313817"/>
              <a:ext cx="586024" cy="586021"/>
              <a:chOff x="2037738" y="3313817"/>
              <a:chExt cx="586024" cy="586021"/>
            </a:xfrm>
          </p:grpSpPr>
          <p:sp>
            <p:nvSpPr>
              <p:cNvPr id="31" name="楕円 30">
                <a:extLst>
                  <a:ext uri="{FF2B5EF4-FFF2-40B4-BE49-F238E27FC236}">
                    <a16:creationId xmlns:a16="http://schemas.microsoft.com/office/drawing/2014/main" id="{5EEDD238-9F1D-42EE-9235-3D92976EA02E}"/>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B2EBF74C-D991-4993-AC50-2D04CA3AAFAB}"/>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3" name="グループ化 32">
            <a:extLst>
              <a:ext uri="{FF2B5EF4-FFF2-40B4-BE49-F238E27FC236}">
                <a16:creationId xmlns:a16="http://schemas.microsoft.com/office/drawing/2014/main" id="{91D60F02-7097-48AC-89C0-462A89C42285}"/>
              </a:ext>
            </a:extLst>
          </p:cNvPr>
          <p:cNvGrpSpPr/>
          <p:nvPr/>
        </p:nvGrpSpPr>
        <p:grpSpPr>
          <a:xfrm>
            <a:off x="5855846" y="3116994"/>
            <a:ext cx="769882" cy="841794"/>
            <a:chOff x="1534839" y="3313817"/>
            <a:chExt cx="1143050" cy="1249821"/>
          </a:xfrm>
        </p:grpSpPr>
        <p:pic>
          <p:nvPicPr>
            <p:cNvPr id="34" name="図 33">
              <a:extLst>
                <a:ext uri="{FF2B5EF4-FFF2-40B4-BE49-F238E27FC236}">
                  <a16:creationId xmlns:a16="http://schemas.microsoft.com/office/drawing/2014/main" id="{E1FE43C6-EAA7-4C2B-85FB-04E93EEAC60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34839" y="3420586"/>
              <a:ext cx="1143050" cy="1143052"/>
            </a:xfrm>
            <a:prstGeom prst="rect">
              <a:avLst/>
            </a:prstGeom>
          </p:spPr>
        </p:pic>
        <p:grpSp>
          <p:nvGrpSpPr>
            <p:cNvPr id="35" name="グループ化 34">
              <a:extLst>
                <a:ext uri="{FF2B5EF4-FFF2-40B4-BE49-F238E27FC236}">
                  <a16:creationId xmlns:a16="http://schemas.microsoft.com/office/drawing/2014/main" id="{EA200E01-85D2-4158-B010-B91465CFA9E3}"/>
                </a:ext>
              </a:extLst>
            </p:cNvPr>
            <p:cNvGrpSpPr/>
            <p:nvPr/>
          </p:nvGrpSpPr>
          <p:grpSpPr>
            <a:xfrm>
              <a:off x="2037738" y="3313817"/>
              <a:ext cx="586024" cy="586021"/>
              <a:chOff x="2037738" y="3313817"/>
              <a:chExt cx="586024" cy="586021"/>
            </a:xfrm>
          </p:grpSpPr>
          <p:sp>
            <p:nvSpPr>
              <p:cNvPr id="36" name="楕円 35">
                <a:extLst>
                  <a:ext uri="{FF2B5EF4-FFF2-40B4-BE49-F238E27FC236}">
                    <a16:creationId xmlns:a16="http://schemas.microsoft.com/office/drawing/2014/main" id="{EDEFE782-4998-462A-944A-BF07AB0EAFC5}"/>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9C38AA79-3E83-477E-B1F7-52E970C8CC23}"/>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8" name="グループ化 37">
            <a:extLst>
              <a:ext uri="{FF2B5EF4-FFF2-40B4-BE49-F238E27FC236}">
                <a16:creationId xmlns:a16="http://schemas.microsoft.com/office/drawing/2014/main" id="{18DF5FF7-BF31-433E-98D1-074519C53DA4}"/>
              </a:ext>
            </a:extLst>
          </p:cNvPr>
          <p:cNvGrpSpPr/>
          <p:nvPr/>
        </p:nvGrpSpPr>
        <p:grpSpPr>
          <a:xfrm>
            <a:off x="9484611" y="3034297"/>
            <a:ext cx="798846" cy="856055"/>
            <a:chOff x="9795435" y="1889238"/>
            <a:chExt cx="798846" cy="856055"/>
          </a:xfrm>
        </p:grpSpPr>
        <p:pic>
          <p:nvPicPr>
            <p:cNvPr id="39" name="図 38">
              <a:extLst>
                <a:ext uri="{FF2B5EF4-FFF2-40B4-BE49-F238E27FC236}">
                  <a16:creationId xmlns:a16="http://schemas.microsoft.com/office/drawing/2014/main" id="{14786F0A-7C4A-4509-9E0A-3EE4A3C6676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795435" y="1972756"/>
              <a:ext cx="772537" cy="772537"/>
            </a:xfrm>
            <a:prstGeom prst="rect">
              <a:avLst/>
            </a:prstGeom>
          </p:spPr>
        </p:pic>
        <p:grpSp>
          <p:nvGrpSpPr>
            <p:cNvPr id="40" name="グループ化 39">
              <a:extLst>
                <a:ext uri="{FF2B5EF4-FFF2-40B4-BE49-F238E27FC236}">
                  <a16:creationId xmlns:a16="http://schemas.microsoft.com/office/drawing/2014/main" id="{13A58142-9BD8-4DBA-919D-407ED3E1E502}"/>
                </a:ext>
              </a:extLst>
            </p:cNvPr>
            <p:cNvGrpSpPr/>
            <p:nvPr/>
          </p:nvGrpSpPr>
          <p:grpSpPr>
            <a:xfrm>
              <a:off x="10199575" y="1889238"/>
              <a:ext cx="394706" cy="394703"/>
              <a:chOff x="9962200" y="1469639"/>
              <a:chExt cx="394706" cy="394703"/>
            </a:xfrm>
          </p:grpSpPr>
          <p:sp>
            <p:nvSpPr>
              <p:cNvPr id="41" name="楕円 40">
                <a:extLst>
                  <a:ext uri="{FF2B5EF4-FFF2-40B4-BE49-F238E27FC236}">
                    <a16:creationId xmlns:a16="http://schemas.microsoft.com/office/drawing/2014/main" id="{B0C96FBE-401F-400A-8581-1D290CD1E50E}"/>
                  </a:ext>
                </a:extLst>
              </p:cNvPr>
              <p:cNvSpPr/>
              <p:nvPr/>
            </p:nvSpPr>
            <p:spPr>
              <a:xfrm>
                <a:off x="10009904" y="1517341"/>
                <a:ext cx="285646" cy="285643"/>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C42C6109-279C-4B1D-B885-2B3FD76241A4}"/>
                  </a:ext>
                </a:extLst>
              </p:cNvPr>
              <p:cNvSpPr/>
              <p:nvPr/>
            </p:nvSpPr>
            <p:spPr>
              <a:xfrm>
                <a:off x="9962200" y="1469639"/>
                <a:ext cx="394706" cy="394703"/>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3" name="テキスト ボックス 42">
            <a:extLst>
              <a:ext uri="{FF2B5EF4-FFF2-40B4-BE49-F238E27FC236}">
                <a16:creationId xmlns:a16="http://schemas.microsoft.com/office/drawing/2014/main" id="{8A34394A-9B93-44D0-B29C-179CC9F32562}"/>
              </a:ext>
            </a:extLst>
          </p:cNvPr>
          <p:cNvSpPr txBox="1"/>
          <p:nvPr/>
        </p:nvSpPr>
        <p:spPr>
          <a:xfrm>
            <a:off x="8529843" y="4254440"/>
            <a:ext cx="2708382" cy="8329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脱獄デバイス</a:t>
            </a:r>
          </a:p>
          <a:p>
            <a:pPr marL="285750" indent="-285750">
              <a:lnSpc>
                <a:spcPct val="150000"/>
              </a:lnSpc>
              <a:buFont typeface="Arial" panose="020B0604020202020204" pitchFamily="34" charset="0"/>
              <a:buChar cha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非準拠のオペレーティングシステムのバージョン</a:t>
            </a:r>
          </a:p>
        </p:txBody>
      </p:sp>
      <p:sp>
        <p:nvSpPr>
          <p:cNvPr id="44" name="テキスト ボックス 43">
            <a:extLst>
              <a:ext uri="{FF2B5EF4-FFF2-40B4-BE49-F238E27FC236}">
                <a16:creationId xmlns:a16="http://schemas.microsoft.com/office/drawing/2014/main" id="{678CF4E4-53F9-4553-9700-18F0B2288908}"/>
              </a:ext>
            </a:extLst>
          </p:cNvPr>
          <p:cNvSpPr txBox="1"/>
          <p:nvPr/>
        </p:nvSpPr>
        <p:spPr>
          <a:xfrm>
            <a:off x="4886596" y="4254440"/>
            <a:ext cx="2708382" cy="32508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ja-JP" sz="1100">
                <a:solidFill>
                  <a:schemeClr val="tx1">
                    <a:lumMod val="75000"/>
                    <a:lumOff val="25000"/>
                  </a:schemeClr>
                </a:solidFill>
                <a:latin typeface="メイリオ" panose="020B0604030504040204" pitchFamily="50" charset="-128"/>
                <a:ea typeface="メイリオ" panose="020B0604030504040204" pitchFamily="50" charset="-128"/>
              </a:rPr>
              <a:t>SSL MitM </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攻撃検知</a:t>
            </a:r>
          </a:p>
        </p:txBody>
      </p:sp>
      <p:sp>
        <p:nvSpPr>
          <p:cNvPr id="45" name="テキスト ボックス 44">
            <a:extLst>
              <a:ext uri="{FF2B5EF4-FFF2-40B4-BE49-F238E27FC236}">
                <a16:creationId xmlns:a16="http://schemas.microsoft.com/office/drawing/2014/main" id="{2542CBFC-6E1C-4F37-9F6F-62FB2625477E}"/>
              </a:ext>
            </a:extLst>
          </p:cNvPr>
          <p:cNvSpPr txBox="1"/>
          <p:nvPr/>
        </p:nvSpPr>
        <p:spPr>
          <a:xfrm>
            <a:off x="1023174" y="4324323"/>
            <a:ext cx="3224975" cy="108683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ja-JP" sz="1100">
                <a:solidFill>
                  <a:schemeClr val="bg1">
                    <a:lumMod val="75000"/>
                  </a:schemeClr>
                </a:solidFill>
                <a:latin typeface="メイリオ" panose="020B0604030504040204" pitchFamily="50" charset="-128"/>
                <a:ea typeface="メイリオ" panose="020B0604030504040204" pitchFamily="50" charset="-128"/>
              </a:rPr>
              <a:t>Android </a:t>
            </a:r>
            <a:r>
              <a:rPr lang="ja-JP" altLang="en-US" sz="1100">
                <a:solidFill>
                  <a:schemeClr val="bg1">
                    <a:lumMod val="75000"/>
                  </a:schemeClr>
                </a:solidFill>
                <a:latin typeface="メイリオ" panose="020B0604030504040204" pitchFamily="50" charset="-128"/>
                <a:ea typeface="メイリオ" panose="020B0604030504040204" pitchFamily="50" charset="-128"/>
              </a:rPr>
              <a:t>の不正アプリを防御</a:t>
            </a:r>
            <a:endParaRPr lang="en-US" altLang="ja-JP" sz="1100">
              <a:solidFill>
                <a:schemeClr val="bg1">
                  <a:lumMod val="75000"/>
                </a:schemeClr>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100">
                <a:solidFill>
                  <a:schemeClr val="bg1">
                    <a:lumMod val="75000"/>
                  </a:schemeClr>
                </a:solidFill>
                <a:latin typeface="メイリオ" panose="020B0604030504040204" pitchFamily="50" charset="-128"/>
                <a:ea typeface="メイリオ" panose="020B0604030504040204" pitchFamily="50" charset="-128"/>
              </a:rPr>
              <a:t>不正な野良アプリ（サイドロードによる）の検知・駆除</a:t>
            </a:r>
            <a:endParaRPr lang="en-US" altLang="ja-JP" sz="1100">
              <a:solidFill>
                <a:schemeClr val="bg1">
                  <a:lumMod val="75000"/>
                </a:schemeClr>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100">
                <a:solidFill>
                  <a:schemeClr val="bg1">
                    <a:lumMod val="75000"/>
                  </a:schemeClr>
                </a:solidFill>
                <a:latin typeface="メイリオ" panose="020B0604030504040204" pitchFamily="50" charset="-128"/>
                <a:ea typeface="メイリオ" panose="020B0604030504040204" pitchFamily="50" charset="-128"/>
              </a:rPr>
              <a:t>機械学習と過去実績による高精度の検知</a:t>
            </a:r>
            <a:endParaRPr lang="en-US" altLang="ja-JP" sz="1100">
              <a:solidFill>
                <a:schemeClr val="bg1">
                  <a:lumMod val="75000"/>
                </a:schemeClr>
              </a:solidFill>
              <a:latin typeface="メイリオ" panose="020B0604030504040204" pitchFamily="50" charset="-128"/>
              <a:ea typeface="メイリオ" panose="020B0604030504040204" pitchFamily="50" charset="-128"/>
            </a:endParaRPr>
          </a:p>
        </p:txBody>
      </p:sp>
      <p:sp>
        <p:nvSpPr>
          <p:cNvPr id="7" name="&quot;禁止&quot;マーク 6">
            <a:extLst>
              <a:ext uri="{FF2B5EF4-FFF2-40B4-BE49-F238E27FC236}">
                <a16:creationId xmlns:a16="http://schemas.microsoft.com/office/drawing/2014/main" id="{EF0C7EA7-EE00-4669-AAF8-57FD5F6F8CB4}"/>
              </a:ext>
            </a:extLst>
          </p:cNvPr>
          <p:cNvSpPr/>
          <p:nvPr/>
        </p:nvSpPr>
        <p:spPr>
          <a:xfrm>
            <a:off x="1595493" y="2600325"/>
            <a:ext cx="1657350" cy="1657350"/>
          </a:xfrm>
          <a:prstGeom prst="noSmoking">
            <a:avLst>
              <a:gd name="adj" fmla="val 10202"/>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テキスト ボックス 47">
            <a:extLst>
              <a:ext uri="{FF2B5EF4-FFF2-40B4-BE49-F238E27FC236}">
                <a16:creationId xmlns:a16="http://schemas.microsoft.com/office/drawing/2014/main" id="{FC0BB4EA-C1DC-404A-9568-06F7FFEBB6EF}"/>
              </a:ext>
            </a:extLst>
          </p:cNvPr>
          <p:cNvSpPr txBox="1"/>
          <p:nvPr/>
        </p:nvSpPr>
        <p:spPr>
          <a:xfrm rot="2772574">
            <a:off x="785445" y="3359200"/>
            <a:ext cx="3324233" cy="215444"/>
          </a:xfrm>
          <a:prstGeom prst="rect">
            <a:avLst/>
          </a:prstGeom>
          <a:noFill/>
        </p:spPr>
        <p:txBody>
          <a:bodyPr wrap="square" rtlCol="0">
            <a:spAutoFit/>
          </a:bodyPr>
          <a:lstStyle/>
          <a:p>
            <a:pPr algn="ctr"/>
            <a:r>
              <a:rPr kumimoji="1" lang="en-US" altLang="ja-JP" sz="800">
                <a:solidFill>
                  <a:schemeClr val="bg1"/>
                </a:solidFill>
                <a:latin typeface="メイリオ" panose="020B0604030504040204" pitchFamily="50" charset="-128"/>
                <a:ea typeface="メイリオ" panose="020B0604030504040204" pitchFamily="50" charset="-128"/>
              </a:rPr>
              <a:t>Apple</a:t>
            </a:r>
            <a:r>
              <a:rPr kumimoji="1" lang="ja-JP" altLang="en-US" sz="800">
                <a:solidFill>
                  <a:schemeClr val="bg1"/>
                </a:solidFill>
                <a:latin typeface="メイリオ" panose="020B0604030504040204" pitchFamily="50" charset="-128"/>
                <a:ea typeface="メイリオ" panose="020B0604030504040204" pitchFamily="50" charset="-128"/>
              </a:rPr>
              <a:t>の仕様につき</a:t>
            </a:r>
            <a:r>
              <a:rPr kumimoji="1" lang="en-US" altLang="ja-JP" sz="800">
                <a:solidFill>
                  <a:schemeClr val="bg1"/>
                </a:solidFill>
                <a:latin typeface="メイリオ" panose="020B0604030504040204" pitchFamily="50" charset="-128"/>
                <a:ea typeface="メイリオ" panose="020B0604030504040204" pitchFamily="50" charset="-128"/>
              </a:rPr>
              <a:t>…</a:t>
            </a:r>
            <a:endParaRPr lang="en-US" altLang="ja-JP" sz="80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74359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D25B460F-72E6-41A0-97B7-D6F7B6098823}"/>
              </a:ext>
            </a:extLst>
          </p:cNvPr>
          <p:cNvSpPr>
            <a:spLocks noGrp="1"/>
          </p:cNvSpPr>
          <p:nvPr>
            <p:ph type="body" sz="quarter" idx="14"/>
          </p:nvPr>
        </p:nvSpPr>
        <p:spPr/>
        <p:txBody>
          <a:bodyPr/>
          <a:lstStyle/>
          <a:p>
            <a:r>
              <a:rPr kumimoji="1" lang="ja-JP" altLang="en-US"/>
              <a:t>体験版と価格</a:t>
            </a:r>
          </a:p>
        </p:txBody>
      </p:sp>
    </p:spTree>
    <p:extLst>
      <p:ext uri="{BB962C8B-B14F-4D97-AF65-F5344CB8AC3E}">
        <p14:creationId xmlns:p14="http://schemas.microsoft.com/office/powerpoint/2010/main" val="860595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898F5293-48D4-4087-9570-2D6419379CC6}"/>
              </a:ext>
            </a:extLst>
          </p:cNvPr>
          <p:cNvSpPr>
            <a:spLocks noGrp="1"/>
          </p:cNvSpPr>
          <p:nvPr>
            <p:ph type="body" sz="quarter" idx="11"/>
          </p:nvPr>
        </p:nvSpPr>
        <p:spPr>
          <a:xfrm>
            <a:off x="413589" y="212584"/>
            <a:ext cx="11074573" cy="372410"/>
          </a:xfrm>
        </p:spPr>
        <p:txBody>
          <a:bodyPr/>
          <a:lstStyle/>
          <a:p>
            <a:r>
              <a:rPr kumimoji="1" lang="ja-JP" altLang="en-US"/>
              <a:t>体験版と価格</a:t>
            </a:r>
          </a:p>
        </p:txBody>
      </p:sp>
      <p:sp>
        <p:nvSpPr>
          <p:cNvPr id="8" name="テキスト ボックス 7">
            <a:extLst>
              <a:ext uri="{FF2B5EF4-FFF2-40B4-BE49-F238E27FC236}">
                <a16:creationId xmlns:a16="http://schemas.microsoft.com/office/drawing/2014/main" id="{9B1FCE40-0796-45D2-8C32-DA205DAC6BE4}"/>
              </a:ext>
            </a:extLst>
          </p:cNvPr>
          <p:cNvSpPr txBox="1"/>
          <p:nvPr/>
        </p:nvSpPr>
        <p:spPr>
          <a:xfrm>
            <a:off x="692268" y="5940627"/>
            <a:ext cx="7188996" cy="579005"/>
          </a:xfrm>
          <a:prstGeom prst="rect">
            <a:avLst/>
          </a:prstGeom>
          <a:noFill/>
        </p:spPr>
        <p:txBody>
          <a:bodyPr wrap="square" rtlCol="0">
            <a:spAutoFit/>
          </a:bodyPr>
          <a:lstStyle/>
          <a:p>
            <a:pPr>
              <a:lnSpc>
                <a:spcPct val="150000"/>
              </a:lnSpc>
            </a:pP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年額でのご提供、最大５年まで一括購入いただけます</a:t>
            </a:r>
            <a:endPar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pP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新規導入は最低５</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L</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～、追加は１</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L</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～導入いただけます</a:t>
            </a:r>
            <a:endPar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9" name="表 8">
            <a:extLst>
              <a:ext uri="{FF2B5EF4-FFF2-40B4-BE49-F238E27FC236}">
                <a16:creationId xmlns:a16="http://schemas.microsoft.com/office/drawing/2014/main" id="{E6CB9077-76D4-4E1C-BD24-CB835CBE955C}"/>
              </a:ext>
            </a:extLst>
          </p:cNvPr>
          <p:cNvGraphicFramePr>
            <a:graphicFrameLocks noGrp="1"/>
          </p:cNvGraphicFramePr>
          <p:nvPr>
            <p:extLst>
              <p:ext uri="{D42A27DB-BD31-4B8C-83A1-F6EECF244321}">
                <p14:modId xmlns:p14="http://schemas.microsoft.com/office/powerpoint/2010/main" val="4140555220"/>
              </p:ext>
            </p:extLst>
          </p:nvPr>
        </p:nvGraphicFramePr>
        <p:xfrm>
          <a:off x="733140" y="5158253"/>
          <a:ext cx="10705486" cy="696144"/>
        </p:xfrm>
        <a:graphic>
          <a:graphicData uri="http://schemas.openxmlformats.org/drawingml/2006/table">
            <a:tbl>
              <a:tblPr firstRow="1" bandRow="1">
                <a:tableStyleId>{2D5ABB26-0587-4C30-8999-92F81FD0307C}</a:tableStyleId>
              </a:tblPr>
              <a:tblGrid>
                <a:gridCol w="5527416">
                  <a:extLst>
                    <a:ext uri="{9D8B030D-6E8A-4147-A177-3AD203B41FA5}">
                      <a16:colId xmlns:a16="http://schemas.microsoft.com/office/drawing/2014/main" val="2105741919"/>
                    </a:ext>
                  </a:extLst>
                </a:gridCol>
                <a:gridCol w="5178070">
                  <a:extLst>
                    <a:ext uri="{9D8B030D-6E8A-4147-A177-3AD203B41FA5}">
                      <a16:colId xmlns:a16="http://schemas.microsoft.com/office/drawing/2014/main" val="2254914639"/>
                    </a:ext>
                  </a:extLst>
                </a:gridCol>
              </a:tblGrid>
              <a:tr h="696144">
                <a:tc>
                  <a:txBody>
                    <a:bodyPr/>
                    <a:lstStyle/>
                    <a:p>
                      <a:pPr algn="ctr">
                        <a:lnSpc>
                          <a:spcPct val="100000"/>
                        </a:lnSpc>
                      </a:pP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LANSCOPE </a:t>
                      </a:r>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サイバープロテクション </a:t>
                      </a:r>
                      <a:r>
                        <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powered by Deep Instinct </a:t>
                      </a:r>
                    </a:p>
                    <a:p>
                      <a:pPr algn="ctr">
                        <a:lnSpc>
                          <a:spcPct val="100000"/>
                        </a:lnSpc>
                      </a:pPr>
                      <a:r>
                        <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年額ライセンス費用</a:t>
                      </a:r>
                      <a:endParaRPr kumimoji="1"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defTabSz="457200" rtl="0" eaLnBrk="1" latinLnBrk="0" hangingPunct="1">
                        <a:lnSpc>
                          <a:spcPts val="1300"/>
                        </a:lnSpc>
                      </a:pPr>
                      <a:r>
                        <a:rPr lang="en-US" altLang="ja-JP" sz="18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¥3,600</a:t>
                      </a:r>
                      <a:r>
                        <a:rPr lang="en-US" altLang="ja-JP"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台</a:t>
                      </a:r>
                      <a:endParaRPr lang="en-US" altLang="ja-JP"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67023794"/>
                  </a:ext>
                </a:extLst>
              </a:tr>
            </a:tbl>
          </a:graphicData>
        </a:graphic>
      </p:graphicFrame>
      <p:pic>
        <p:nvPicPr>
          <p:cNvPr id="7" name="図 6">
            <a:extLst>
              <a:ext uri="{FF2B5EF4-FFF2-40B4-BE49-F238E27FC236}">
                <a16:creationId xmlns:a16="http://schemas.microsoft.com/office/drawing/2014/main" id="{229BD997-20A9-49DA-AB66-902D09D489A9}"/>
              </a:ext>
            </a:extLst>
          </p:cNvPr>
          <p:cNvPicPr>
            <a:picLocks noChangeAspect="1"/>
          </p:cNvPicPr>
          <p:nvPr/>
        </p:nvPicPr>
        <p:blipFill>
          <a:blip r:embed="rId2"/>
          <a:stretch>
            <a:fillRect/>
          </a:stretch>
        </p:blipFill>
        <p:spPr>
          <a:xfrm>
            <a:off x="6573328" y="2573606"/>
            <a:ext cx="2441212" cy="1670302"/>
          </a:xfrm>
          <a:prstGeom prst="rect">
            <a:avLst/>
          </a:prstGeom>
        </p:spPr>
      </p:pic>
      <p:sp>
        <p:nvSpPr>
          <p:cNvPr id="11" name="正方形/長方形 10">
            <a:extLst>
              <a:ext uri="{FF2B5EF4-FFF2-40B4-BE49-F238E27FC236}">
                <a16:creationId xmlns:a16="http://schemas.microsoft.com/office/drawing/2014/main" id="{390D9D17-BB6A-4C8D-AF1D-59F0531EA47C}"/>
              </a:ext>
            </a:extLst>
          </p:cNvPr>
          <p:cNvSpPr/>
          <p:nvPr/>
        </p:nvSpPr>
        <p:spPr>
          <a:xfrm>
            <a:off x="6551720" y="2003116"/>
            <a:ext cx="4806260" cy="381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eiryo" panose="020B0604030504040204" pitchFamily="34" charset="-128"/>
                <a:ea typeface="Meiryo" panose="020B0604030504040204" pitchFamily="34" charset="-128"/>
              </a:rPr>
              <a:t>体験版の利用を円滑に進めるためのコンテンツ</a:t>
            </a:r>
          </a:p>
        </p:txBody>
      </p:sp>
      <p:sp>
        <p:nvSpPr>
          <p:cNvPr id="14" name="テキスト ボックス 13">
            <a:extLst>
              <a:ext uri="{FF2B5EF4-FFF2-40B4-BE49-F238E27FC236}">
                <a16:creationId xmlns:a16="http://schemas.microsoft.com/office/drawing/2014/main" id="{05A8958A-9FAD-494F-BE9A-763C859549FB}"/>
              </a:ext>
            </a:extLst>
          </p:cNvPr>
          <p:cNvSpPr txBox="1"/>
          <p:nvPr/>
        </p:nvSpPr>
        <p:spPr>
          <a:xfrm>
            <a:off x="6538821" y="4326805"/>
            <a:ext cx="2515411" cy="665952"/>
          </a:xfrm>
          <a:prstGeom prst="rect">
            <a:avLst/>
          </a:prstGeom>
          <a:noFill/>
        </p:spPr>
        <p:txBody>
          <a:bodyPr wrap="square" rtlCol="0">
            <a:spAutoFit/>
          </a:bodyPr>
          <a:lstStyle/>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サポート体制</a:t>
            </a: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 </a:t>
            </a:r>
          </a:p>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MOTEX </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技術者が無料で操作方法の</a:t>
            </a:r>
            <a:endParaRPr kumimoji="1" lang="en-US" altLang="ja-JP" sz="1050">
              <a:solidFill>
                <a:schemeClr val="tx1">
                  <a:lumMod val="75000"/>
                  <a:lumOff val="25000"/>
                </a:schemeClr>
              </a:solidFill>
              <a:latin typeface="Meiryo" panose="020B0604030504040204" pitchFamily="34" charset="-128"/>
              <a:ea typeface="Meiryo" panose="020B0604030504040204" pitchFamily="34" charset="-128"/>
            </a:endParaRPr>
          </a:p>
          <a:p>
            <a:pPr>
              <a:lnSpc>
                <a:spcPct val="120000"/>
              </a:lnSpc>
            </a:pP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レクチャーや </a:t>
            </a: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QA </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対応を行います</a:t>
            </a:r>
          </a:p>
        </p:txBody>
      </p:sp>
      <p:sp>
        <p:nvSpPr>
          <p:cNvPr id="15" name="テキスト ボックス 14">
            <a:extLst>
              <a:ext uri="{FF2B5EF4-FFF2-40B4-BE49-F238E27FC236}">
                <a16:creationId xmlns:a16="http://schemas.microsoft.com/office/drawing/2014/main" id="{795C316D-73A5-4F4B-B005-B796FF270AD9}"/>
              </a:ext>
            </a:extLst>
          </p:cNvPr>
          <p:cNvSpPr txBox="1"/>
          <p:nvPr/>
        </p:nvSpPr>
        <p:spPr>
          <a:xfrm>
            <a:off x="8986823" y="4293181"/>
            <a:ext cx="2985329" cy="665952"/>
          </a:xfrm>
          <a:prstGeom prst="rect">
            <a:avLst/>
          </a:prstGeom>
          <a:noFill/>
        </p:spPr>
        <p:txBody>
          <a:bodyPr wrap="square" rtlCol="0">
            <a:spAutoFit/>
          </a:bodyPr>
          <a:lstStyle/>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操作マニュアル</a:t>
            </a: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a:t>
            </a:r>
          </a:p>
          <a:p>
            <a:pPr>
              <a:lnSpc>
                <a:spcPct val="120000"/>
              </a:lnSpc>
            </a:pP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初期設定手順をまとめたマニュアルを</a:t>
            </a:r>
            <a:endParaRPr kumimoji="1" lang="en-US" altLang="ja-JP" sz="1050">
              <a:solidFill>
                <a:schemeClr val="tx1">
                  <a:lumMod val="75000"/>
                  <a:lumOff val="25000"/>
                </a:schemeClr>
              </a:solidFill>
              <a:latin typeface="Meiryo" panose="020B0604030504040204" pitchFamily="34" charset="-128"/>
              <a:ea typeface="Meiryo" panose="020B0604030504040204" pitchFamily="34" charset="-128"/>
            </a:endParaRPr>
          </a:p>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Web </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からダウンロード頂けます</a:t>
            </a:r>
          </a:p>
        </p:txBody>
      </p:sp>
      <p:sp>
        <p:nvSpPr>
          <p:cNvPr id="16" name="正方形/長方形 15">
            <a:extLst>
              <a:ext uri="{FF2B5EF4-FFF2-40B4-BE49-F238E27FC236}">
                <a16:creationId xmlns:a16="http://schemas.microsoft.com/office/drawing/2014/main" id="{69A8C7BC-B104-4AC1-9B2E-2A9EA4EA002F}"/>
              </a:ext>
            </a:extLst>
          </p:cNvPr>
          <p:cNvSpPr/>
          <p:nvPr/>
        </p:nvSpPr>
        <p:spPr>
          <a:xfrm>
            <a:off x="750499" y="2004596"/>
            <a:ext cx="5069296" cy="381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eiryo" panose="020B0604030504040204" pitchFamily="34" charset="-128"/>
                <a:ea typeface="Meiryo" panose="020B0604030504040204" pitchFamily="34" charset="-128"/>
              </a:rPr>
              <a:t>無料体験版をご用意！</a:t>
            </a:r>
          </a:p>
        </p:txBody>
      </p:sp>
      <p:pic>
        <p:nvPicPr>
          <p:cNvPr id="18" name="図 17">
            <a:extLst>
              <a:ext uri="{FF2B5EF4-FFF2-40B4-BE49-F238E27FC236}">
                <a16:creationId xmlns:a16="http://schemas.microsoft.com/office/drawing/2014/main" id="{D03D8FED-33AF-4D1E-B8F7-E60456C7BE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52877" y="2569860"/>
            <a:ext cx="2183907" cy="1673579"/>
          </a:xfrm>
          <a:prstGeom prst="rect">
            <a:avLst/>
          </a:prstGeom>
          <a:ln w="6350">
            <a:solidFill>
              <a:schemeClr val="tx1">
                <a:lumMod val="75000"/>
                <a:lumOff val="25000"/>
              </a:schemeClr>
            </a:solidFill>
          </a:ln>
        </p:spPr>
      </p:pic>
      <p:sp>
        <p:nvSpPr>
          <p:cNvPr id="22" name="テキスト プレースホルダー 3">
            <a:extLst>
              <a:ext uri="{FF2B5EF4-FFF2-40B4-BE49-F238E27FC236}">
                <a16:creationId xmlns:a16="http://schemas.microsoft.com/office/drawing/2014/main" id="{2B3A9F03-C0EB-475A-BF9B-FB2BCB7CE68E}"/>
              </a:ext>
            </a:extLst>
          </p:cNvPr>
          <p:cNvSpPr txBox="1">
            <a:spLocks/>
          </p:cNvSpPr>
          <p:nvPr/>
        </p:nvSpPr>
        <p:spPr>
          <a:xfrm>
            <a:off x="340770" y="874787"/>
            <a:ext cx="11665736" cy="84023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1800"/>
              <a:t>検知力の高さを実感していただくため、</a:t>
            </a:r>
            <a:r>
              <a:rPr lang="en-US" altLang="ja-JP" sz="1800"/>
              <a:t>1</a:t>
            </a:r>
            <a:r>
              <a:rPr lang="ja-JP" altLang="en-US" sz="1800"/>
              <a:t>ヶ月の無料体験版をご用意</a:t>
            </a:r>
          </a:p>
          <a:p>
            <a:pPr algn="ctr"/>
            <a:r>
              <a:rPr lang="ja-JP" altLang="en-US" sz="1800"/>
              <a:t>既存ウイルス対策ソフトと </a:t>
            </a:r>
            <a:r>
              <a:rPr lang="en-US" altLang="ja-JP" sz="1800"/>
              <a:t>Deep Instinct </a:t>
            </a:r>
            <a:r>
              <a:rPr lang="ja-JP" altLang="en-US" sz="1800"/>
              <a:t>を </a:t>
            </a:r>
            <a:r>
              <a:rPr lang="en-US" altLang="ja-JP" sz="1800"/>
              <a:t>PC </a:t>
            </a:r>
            <a:r>
              <a:rPr lang="ja-JP" altLang="en-US" sz="1800"/>
              <a:t>に同居して検証頂けます</a:t>
            </a:r>
          </a:p>
        </p:txBody>
      </p:sp>
      <p:pic>
        <p:nvPicPr>
          <p:cNvPr id="57" name="図 56">
            <a:extLst>
              <a:ext uri="{FF2B5EF4-FFF2-40B4-BE49-F238E27FC236}">
                <a16:creationId xmlns:a16="http://schemas.microsoft.com/office/drawing/2014/main" id="{651C6C78-312C-4AD3-A073-E2F3BB5FFA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788" y="2880249"/>
            <a:ext cx="3745834" cy="1888612"/>
          </a:xfrm>
          <a:prstGeom prst="rect">
            <a:avLst/>
          </a:prstGeom>
        </p:spPr>
      </p:pic>
      <p:pic>
        <p:nvPicPr>
          <p:cNvPr id="1026" name="Picture 2">
            <a:extLst>
              <a:ext uri="{FF2B5EF4-FFF2-40B4-BE49-F238E27FC236}">
                <a16:creationId xmlns:a16="http://schemas.microsoft.com/office/drawing/2014/main" id="{2679E4DE-7A9C-4076-AF83-9EA6682D900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3970" y="2811866"/>
            <a:ext cx="1556979" cy="1556979"/>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7C36F908-EB8D-425B-B007-5B35F4B648C9}"/>
              </a:ext>
            </a:extLst>
          </p:cNvPr>
          <p:cNvSpPr txBox="1"/>
          <p:nvPr/>
        </p:nvSpPr>
        <p:spPr>
          <a:xfrm>
            <a:off x="4147035" y="4293839"/>
            <a:ext cx="2515411" cy="665952"/>
          </a:xfrm>
          <a:prstGeom prst="rect">
            <a:avLst/>
          </a:prstGeom>
          <a:noFill/>
        </p:spPr>
        <p:txBody>
          <a:bodyPr wrap="square" rtlCol="0">
            <a:spAutoFit/>
          </a:bodyPr>
          <a:lstStyle/>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体験版お申し込み</a:t>
            </a: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a:t>
            </a:r>
          </a:p>
          <a:p>
            <a:pPr>
              <a:lnSpc>
                <a:spcPct val="120000"/>
              </a:lnSpc>
            </a:pP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上記 </a:t>
            </a: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QR </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コードから</a:t>
            </a:r>
            <a:endParaRPr kumimoji="1" lang="en-US" altLang="ja-JP" sz="1050">
              <a:solidFill>
                <a:schemeClr val="tx1">
                  <a:lumMod val="75000"/>
                  <a:lumOff val="25000"/>
                </a:schemeClr>
              </a:solidFill>
              <a:latin typeface="Meiryo" panose="020B0604030504040204" pitchFamily="34" charset="-128"/>
              <a:ea typeface="Meiryo" panose="020B0604030504040204" pitchFamily="34" charset="-128"/>
            </a:endParaRPr>
          </a:p>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Web</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サイトにアクセスできます</a:t>
            </a:r>
            <a:endParaRPr kumimoji="1" lang="en-US" altLang="ja-JP" sz="1050">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69324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93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a:extLst>
              <a:ext uri="{FF2B5EF4-FFF2-40B4-BE49-F238E27FC236}">
                <a16:creationId xmlns:a16="http://schemas.microsoft.com/office/drawing/2014/main" id="{DA77C7C7-755C-4DDA-88D5-1734C1AD20E7}"/>
              </a:ext>
            </a:extLst>
          </p:cNvPr>
          <p:cNvSpPr>
            <a:spLocks noGrp="1"/>
          </p:cNvSpPr>
          <p:nvPr>
            <p:ph type="body" sz="quarter" idx="11"/>
          </p:nvPr>
        </p:nvSpPr>
        <p:spPr>
          <a:xfrm>
            <a:off x="413589" y="212584"/>
            <a:ext cx="11074573" cy="372410"/>
          </a:xfrm>
        </p:spPr>
        <p:txBody>
          <a:bodyPr/>
          <a:lstStyle/>
          <a:p>
            <a:r>
              <a:rPr lang="ja-JP" altLang="en-US"/>
              <a:t>情報セキュリティ</a:t>
            </a:r>
            <a:r>
              <a:rPr lang="en-US" altLang="ja-JP"/>
              <a:t>10</a:t>
            </a:r>
            <a:r>
              <a:rPr lang="ja-JP" altLang="en-US"/>
              <a:t>大脅威 　</a:t>
            </a:r>
            <a:r>
              <a:rPr lang="en-US" altLang="ja-JP"/>
              <a:t>2022</a:t>
            </a:r>
            <a:r>
              <a:rPr lang="ja-JP" altLang="en-US"/>
              <a:t>年度版</a:t>
            </a:r>
          </a:p>
        </p:txBody>
      </p:sp>
      <p:sp>
        <p:nvSpPr>
          <p:cNvPr id="25" name="テキスト ボックス 24">
            <a:extLst>
              <a:ext uri="{FF2B5EF4-FFF2-40B4-BE49-F238E27FC236}">
                <a16:creationId xmlns:a16="http://schemas.microsoft.com/office/drawing/2014/main" id="{CABE8B20-6F95-4156-9CDE-84C5E4606935}"/>
              </a:ext>
            </a:extLst>
          </p:cNvPr>
          <p:cNvSpPr txBox="1"/>
          <p:nvPr/>
        </p:nvSpPr>
        <p:spPr>
          <a:xfrm>
            <a:off x="1" y="860131"/>
            <a:ext cx="12192000" cy="757130"/>
          </a:xfrm>
          <a:prstGeom prst="rect">
            <a:avLst/>
          </a:prstGeom>
          <a:noFill/>
        </p:spPr>
        <p:txBody>
          <a:bodyPr wrap="square" rtlCol="0">
            <a:spAutoFit/>
          </a:bodyPr>
          <a:lstStyle/>
          <a:p>
            <a:pPr algn="ctr">
              <a:lnSpc>
                <a:spcPct val="140000"/>
              </a:lnSpc>
            </a:pP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「ランサムウェアによる被害」と「標的型攻撃」が</a:t>
            </a:r>
            <a:r>
              <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2</a:t>
            </a: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年連続で上位を独占</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40000"/>
              </a:lnSpc>
            </a:pP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サイバー攻撃被害が年々増加傾向にあり、セキュリティ対策の強化が必須</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26" name="表 25">
            <a:extLst>
              <a:ext uri="{FF2B5EF4-FFF2-40B4-BE49-F238E27FC236}">
                <a16:creationId xmlns:a16="http://schemas.microsoft.com/office/drawing/2014/main" id="{0AC1752A-6F3F-461A-9FF7-C93AC2182A42}"/>
              </a:ext>
            </a:extLst>
          </p:cNvPr>
          <p:cNvGraphicFramePr>
            <a:graphicFrameLocks noGrp="1"/>
          </p:cNvGraphicFramePr>
          <p:nvPr/>
        </p:nvGraphicFramePr>
        <p:xfrm>
          <a:off x="593890" y="1783775"/>
          <a:ext cx="5680789" cy="4353330"/>
        </p:xfrm>
        <a:graphic>
          <a:graphicData uri="http://schemas.openxmlformats.org/drawingml/2006/table">
            <a:tbl>
              <a:tblPr firstRow="1">
                <a:tableStyleId>{3C2FFA5D-87B4-456A-9821-1D502468CF0F}</a:tableStyleId>
              </a:tblPr>
              <a:tblGrid>
                <a:gridCol w="782099">
                  <a:extLst>
                    <a:ext uri="{9D8B030D-6E8A-4147-A177-3AD203B41FA5}">
                      <a16:colId xmlns:a16="http://schemas.microsoft.com/office/drawing/2014/main" val="3376071856"/>
                    </a:ext>
                  </a:extLst>
                </a:gridCol>
                <a:gridCol w="3708554">
                  <a:extLst>
                    <a:ext uri="{9D8B030D-6E8A-4147-A177-3AD203B41FA5}">
                      <a16:colId xmlns:a16="http://schemas.microsoft.com/office/drawing/2014/main" val="3573849945"/>
                    </a:ext>
                  </a:extLst>
                </a:gridCol>
                <a:gridCol w="1190136">
                  <a:extLst>
                    <a:ext uri="{9D8B030D-6E8A-4147-A177-3AD203B41FA5}">
                      <a16:colId xmlns:a16="http://schemas.microsoft.com/office/drawing/2014/main" val="3664759609"/>
                    </a:ext>
                  </a:extLst>
                </a:gridCol>
              </a:tblGrid>
              <a:tr h="557780">
                <a:tc>
                  <a:txBody>
                    <a:bodyPr/>
                    <a:lstStyle/>
                    <a:p>
                      <a:pPr algn="ctr"/>
                      <a:r>
                        <a:rPr lang="ja-JP" altLang="en-US" sz="1000">
                          <a:effectLst/>
                          <a:latin typeface="メイリオ" panose="020B0604030504040204" pitchFamily="50" charset="-128"/>
                          <a:ea typeface="メイリオ" panose="020B0604030504040204" pitchFamily="50" charset="-128"/>
                        </a:rPr>
                        <a:t>順位</a:t>
                      </a:r>
                    </a:p>
                  </a:txBody>
                  <a:tcPr marL="61856" marR="61856" marT="41237" marB="41237"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4472C4"/>
                    </a:solidFill>
                  </a:tcPr>
                </a:tc>
                <a:tc>
                  <a:txBody>
                    <a:bodyPr/>
                    <a:lstStyle/>
                    <a:p>
                      <a:pPr algn="ctr"/>
                      <a:r>
                        <a:rPr lang="ja-JP" altLang="en-US" sz="1000">
                          <a:effectLst/>
                          <a:latin typeface="メイリオ" panose="020B0604030504040204" pitchFamily="50" charset="-128"/>
                          <a:ea typeface="メイリオ" panose="020B0604030504040204" pitchFamily="50" charset="-128"/>
                        </a:rPr>
                        <a:t>組織</a:t>
                      </a:r>
                    </a:p>
                  </a:txBody>
                  <a:tcPr marL="61856" marR="61856" marT="41237" marB="41237"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0060AE"/>
                    </a:solidFill>
                  </a:tcPr>
                </a:tc>
                <a:tc>
                  <a:txBody>
                    <a:bodyPr/>
                    <a:lstStyle/>
                    <a:p>
                      <a:pPr algn="ctr"/>
                      <a:r>
                        <a:rPr lang="ja-JP" altLang="en-US" sz="1000">
                          <a:effectLst/>
                          <a:latin typeface="メイリオ" panose="020B0604030504040204" pitchFamily="50" charset="-128"/>
                          <a:ea typeface="メイリオ" panose="020B0604030504040204" pitchFamily="50" charset="-128"/>
                        </a:rPr>
                        <a:t>昨年順位</a:t>
                      </a:r>
                    </a:p>
                  </a:txBody>
                  <a:tcPr marL="61856" marR="61856" marT="41237" marB="41237"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0060AE"/>
                    </a:solidFill>
                  </a:tcPr>
                </a:tc>
                <a:extLst>
                  <a:ext uri="{0D108BD9-81ED-4DB2-BD59-A6C34878D82A}">
                    <a16:rowId xmlns:a16="http://schemas.microsoft.com/office/drawing/2014/main" val="1297055971"/>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1</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lnT w="12700" cap="flat" cmpd="sng" algn="ctr">
                      <a:solidFill>
                        <a:schemeClr val="bg1">
                          <a:lumMod val="95000"/>
                        </a:schemeClr>
                      </a:solidFill>
                      <a:prstDash val="solid"/>
                      <a:round/>
                      <a:headEnd type="none" w="med" len="med"/>
                      <a:tailEnd type="none" w="med" len="med"/>
                    </a:lnT>
                    <a:solidFill>
                      <a:srgbClr val="4472C4"/>
                    </a:solidFill>
                  </a:tcPr>
                </a:tc>
                <a:tc>
                  <a:txBody>
                    <a:bodyPr/>
                    <a:lstStyle/>
                    <a:p>
                      <a:r>
                        <a:rPr lang="ja-JP" altLang="en-US" sz="1000" b="0">
                          <a:solidFill>
                            <a:schemeClr val="tx1">
                              <a:lumMod val="75000"/>
                              <a:lumOff val="25000"/>
                            </a:schemeClr>
                          </a:solidFill>
                          <a:effectLst/>
                          <a:latin typeface="メイリオ" panose="020B0604030504040204" pitchFamily="50" charset="-128"/>
                          <a:ea typeface="メイリオ" panose="020B0604030504040204" pitchFamily="50" charset="-128"/>
                        </a:rPr>
                        <a:t>ランサムウェアによる被害</a:t>
                      </a:r>
                    </a:p>
                  </a:txBody>
                  <a:tcPr marL="61856" marR="61856" marT="41237" marB="41237" anchor="ctr">
                    <a:lnT w="12700" cap="flat" cmpd="sng" algn="ctr">
                      <a:solidFill>
                        <a:schemeClr val="bg1">
                          <a:lumMod val="95000"/>
                        </a:schemeClr>
                      </a:solidFill>
                      <a:prstDash val="solid"/>
                      <a:round/>
                      <a:headEnd type="none" w="med" len="med"/>
                      <a:tailEnd type="none" w="med" len="med"/>
                    </a:lnT>
                    <a:solidFill>
                      <a:srgbClr val="F7F7F7"/>
                    </a:solidFill>
                  </a:tcPr>
                </a:tc>
                <a:tc>
                  <a:txBody>
                    <a:bodyPr/>
                    <a:lstStyle/>
                    <a:p>
                      <a:pPr algn="ctr"/>
                      <a:r>
                        <a:rPr lang="en-US" altLang="ja-JP" sz="1000" b="0">
                          <a:effectLst/>
                          <a:latin typeface="メイリオ" panose="020B0604030504040204" pitchFamily="50" charset="-128"/>
                          <a:ea typeface="メイリオ" panose="020B0604030504040204" pitchFamily="50" charset="-128"/>
                        </a:rPr>
                        <a:t>1</a:t>
                      </a:r>
                      <a:r>
                        <a:rPr lang="ja-JP" altLang="en-US" sz="1000" b="0">
                          <a:effectLst/>
                          <a:latin typeface="メイリオ" panose="020B0604030504040204" pitchFamily="50" charset="-128"/>
                          <a:ea typeface="メイリオ" panose="020B0604030504040204" pitchFamily="50" charset="-128"/>
                        </a:rPr>
                        <a:t>位</a:t>
                      </a:r>
                    </a:p>
                  </a:txBody>
                  <a:tcPr marL="61856" marR="61856" marT="41237" marB="41237" anchor="ctr">
                    <a:lnT w="12700" cap="flat" cmpd="sng" algn="ctr">
                      <a:solidFill>
                        <a:schemeClr val="bg1">
                          <a:lumMod val="95000"/>
                        </a:schemeClr>
                      </a:solidFill>
                      <a:prstDash val="solid"/>
                      <a:round/>
                      <a:headEnd type="none" w="med" len="med"/>
                      <a:tailEnd type="none" w="med" len="med"/>
                    </a:lnT>
                    <a:solidFill>
                      <a:srgbClr val="F7F7F7"/>
                    </a:solidFill>
                  </a:tcPr>
                </a:tc>
                <a:extLst>
                  <a:ext uri="{0D108BD9-81ED-4DB2-BD59-A6C34878D82A}">
                    <a16:rowId xmlns:a16="http://schemas.microsoft.com/office/drawing/2014/main" val="2325720854"/>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2</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lang="ja-JP" altLang="en-US" sz="1000" b="0">
                          <a:solidFill>
                            <a:schemeClr val="tx1">
                              <a:lumMod val="75000"/>
                              <a:lumOff val="25000"/>
                            </a:schemeClr>
                          </a:solidFill>
                          <a:effectLst/>
                          <a:latin typeface="メイリオ" panose="020B0604030504040204" pitchFamily="50" charset="-128"/>
                          <a:ea typeface="メイリオ" panose="020B0604030504040204" pitchFamily="50" charset="-128"/>
                        </a:rPr>
                        <a:t>標的型攻撃による機密情報の窃取</a:t>
                      </a:r>
                    </a:p>
                  </a:txBody>
                  <a:tcPr marL="61856" marR="61856" marT="41237" marB="41237" anchor="ctr">
                    <a:solidFill>
                      <a:srgbClr val="EFF3FF"/>
                    </a:solidFill>
                  </a:tcPr>
                </a:tc>
                <a:tc>
                  <a:txBody>
                    <a:bodyPr/>
                    <a:lstStyle/>
                    <a:p>
                      <a:pPr algn="ctr"/>
                      <a:r>
                        <a:rPr lang="en-US" altLang="ja-JP" sz="1000" b="0">
                          <a:effectLst/>
                          <a:latin typeface="メイリオ" panose="020B0604030504040204" pitchFamily="50" charset="-128"/>
                          <a:ea typeface="メイリオ" panose="020B0604030504040204" pitchFamily="50" charset="-128"/>
                        </a:rPr>
                        <a:t>2</a:t>
                      </a:r>
                      <a:r>
                        <a:rPr lang="ja-JP" altLang="en-US" sz="1000" b="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extLst>
                  <a:ext uri="{0D108BD9-81ED-4DB2-BD59-A6C34878D82A}">
                    <a16:rowId xmlns:a16="http://schemas.microsoft.com/office/drawing/2014/main" val="2713270684"/>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3</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000" b="0" i="0" kern="1200">
                          <a:solidFill>
                            <a:schemeClr val="dk1"/>
                          </a:solidFill>
                          <a:effectLst/>
                          <a:latin typeface="メイリオ" panose="020B0604030504040204" pitchFamily="50" charset="-128"/>
                          <a:ea typeface="メイリオ" panose="020B0604030504040204" pitchFamily="50" charset="-128"/>
                          <a:cs typeface="+mn-cs"/>
                        </a:rPr>
                        <a:t>サプライチェーンの弱点を悪用した攻撃</a:t>
                      </a:r>
                      <a:endParaRPr lang="ja-JP" altLang="en-US" sz="4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tc>
                  <a:txBody>
                    <a:bodyPr/>
                    <a:lstStyle/>
                    <a:p>
                      <a:pPr algn="ctr"/>
                      <a:r>
                        <a:rPr lang="en-US" altLang="ja-JP" sz="1000" b="0">
                          <a:solidFill>
                            <a:schemeClr val="tx1">
                              <a:lumMod val="75000"/>
                              <a:lumOff val="25000"/>
                            </a:schemeClr>
                          </a:solidFill>
                          <a:effectLst/>
                          <a:latin typeface="メイリオ" panose="020B0604030504040204" pitchFamily="50" charset="-128"/>
                          <a:ea typeface="メイリオ" panose="020B0604030504040204" pitchFamily="50" charset="-128"/>
                        </a:rPr>
                        <a:t>4</a:t>
                      </a:r>
                      <a:r>
                        <a:rPr lang="ja-JP" altLang="en-US" sz="1000" b="0">
                          <a:solidFill>
                            <a:schemeClr val="tx1">
                              <a:lumMod val="75000"/>
                              <a:lumOff val="25000"/>
                            </a:schemeClr>
                          </a:solidFill>
                          <a:effectLst/>
                          <a:latin typeface="メイリオ" panose="020B0604030504040204" pitchFamily="50" charset="-128"/>
                          <a:ea typeface="メイリオ" panose="020B0604030504040204" pitchFamily="50" charset="-128"/>
                        </a:rPr>
                        <a:t>位</a:t>
                      </a:r>
                      <a:endParaRPr lang="en-US" sz="10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extLst>
                  <a:ext uri="{0D108BD9-81ED-4DB2-BD59-A6C34878D82A}">
                    <a16:rowId xmlns:a16="http://schemas.microsoft.com/office/drawing/2014/main" val="721854139"/>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4</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000" b="0" i="0" kern="1200">
                          <a:solidFill>
                            <a:schemeClr val="dk1"/>
                          </a:solidFill>
                          <a:effectLst/>
                          <a:latin typeface="メイリオ" panose="020B0604030504040204" pitchFamily="50" charset="-128"/>
                          <a:ea typeface="メイリオ" panose="020B0604030504040204" pitchFamily="50" charset="-128"/>
                          <a:cs typeface="+mn-cs"/>
                        </a:rPr>
                        <a:t>テレワーク等のニューノーマルな働き方を狙った攻撃</a:t>
                      </a:r>
                      <a:endParaRPr lang="ja-JP" altLang="en-US" sz="4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EFF3FF"/>
                    </a:solidFill>
                  </a:tcPr>
                </a:tc>
                <a:tc>
                  <a:txBody>
                    <a:bodyPr/>
                    <a:lstStyle/>
                    <a:p>
                      <a:pPr algn="ctr"/>
                      <a:r>
                        <a:rPr lang="en-US" altLang="ja-JP" sz="1000">
                          <a:effectLst/>
                          <a:latin typeface="メイリオ" panose="020B0604030504040204" pitchFamily="50" charset="-128"/>
                          <a:ea typeface="メイリオ" panose="020B0604030504040204" pitchFamily="50" charset="-128"/>
                        </a:rPr>
                        <a:t>3</a:t>
                      </a:r>
                      <a:r>
                        <a:rPr lang="ja-JP" altLang="en-US" sz="100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extLst>
                  <a:ext uri="{0D108BD9-81ED-4DB2-BD59-A6C34878D82A}">
                    <a16:rowId xmlns:a16="http://schemas.microsoft.com/office/drawing/2014/main" val="3627273827"/>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5</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000" b="0" i="0" kern="1200">
                          <a:solidFill>
                            <a:schemeClr val="dk1"/>
                          </a:solidFill>
                          <a:effectLst/>
                          <a:latin typeface="メイリオ" panose="020B0604030504040204" pitchFamily="50" charset="-128"/>
                          <a:ea typeface="メイリオ" panose="020B0604030504040204" pitchFamily="50" charset="-128"/>
                          <a:cs typeface="+mn-cs"/>
                        </a:rPr>
                        <a:t>内部不正による情報漏えい</a:t>
                      </a:r>
                      <a:endParaRPr lang="ja-JP" altLang="en-US" sz="4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tc>
                  <a:txBody>
                    <a:bodyPr/>
                    <a:lstStyle/>
                    <a:p>
                      <a:pPr algn="ctr"/>
                      <a:r>
                        <a:rPr lang="en-US" altLang="ja-JP" sz="1000">
                          <a:effectLst/>
                          <a:latin typeface="メイリオ" panose="020B0604030504040204" pitchFamily="50" charset="-128"/>
                          <a:ea typeface="メイリオ" panose="020B0604030504040204" pitchFamily="50" charset="-128"/>
                        </a:rPr>
                        <a:t>6</a:t>
                      </a:r>
                      <a:r>
                        <a:rPr lang="ja-JP" altLang="en-US" sz="1000">
                          <a:effectLst/>
                          <a:latin typeface="メイリオ" panose="020B0604030504040204" pitchFamily="50" charset="-128"/>
                          <a:ea typeface="メイリオ" panose="020B0604030504040204" pitchFamily="50" charset="-128"/>
                        </a:rPr>
                        <a:t>位</a:t>
                      </a:r>
                    </a:p>
                  </a:txBody>
                  <a:tcPr marL="61856" marR="61856" marT="41237" marB="41237" anchor="ctr">
                    <a:solidFill>
                      <a:srgbClr val="F7F7F7"/>
                    </a:solidFill>
                  </a:tcPr>
                </a:tc>
                <a:extLst>
                  <a:ext uri="{0D108BD9-81ED-4DB2-BD59-A6C34878D82A}">
                    <a16:rowId xmlns:a16="http://schemas.microsoft.com/office/drawing/2014/main" val="874929013"/>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6</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000" b="0" i="0" kern="1200">
                          <a:solidFill>
                            <a:schemeClr val="dk1"/>
                          </a:solidFill>
                          <a:effectLst/>
                          <a:latin typeface="メイリオ" panose="020B0604030504040204" pitchFamily="50" charset="-128"/>
                          <a:ea typeface="メイリオ" panose="020B0604030504040204" pitchFamily="50" charset="-128"/>
                          <a:cs typeface="+mn-cs"/>
                        </a:rPr>
                        <a:t>脆弱性対策情報の公開に伴う悪用増加</a:t>
                      </a:r>
                      <a:endParaRPr lang="ja-JP" altLang="en-US" sz="4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EFF3FF"/>
                    </a:solidFill>
                  </a:tcPr>
                </a:tc>
                <a:tc>
                  <a:txBody>
                    <a:bodyPr/>
                    <a:lstStyle/>
                    <a:p>
                      <a:pPr algn="ctr"/>
                      <a:r>
                        <a:rPr lang="en-US" altLang="ja-JP" sz="1000">
                          <a:effectLst/>
                          <a:latin typeface="メイリオ" panose="020B0604030504040204" pitchFamily="50" charset="-128"/>
                          <a:ea typeface="メイリオ" panose="020B0604030504040204" pitchFamily="50" charset="-128"/>
                        </a:rPr>
                        <a:t>10</a:t>
                      </a:r>
                      <a:r>
                        <a:rPr lang="ja-JP" altLang="en-US" sz="100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extLst>
                  <a:ext uri="{0D108BD9-81ED-4DB2-BD59-A6C34878D82A}">
                    <a16:rowId xmlns:a16="http://schemas.microsoft.com/office/drawing/2014/main" val="3057803601"/>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7</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000" b="0" i="0" kern="1200">
                          <a:solidFill>
                            <a:schemeClr val="dk1"/>
                          </a:solidFill>
                          <a:effectLst/>
                          <a:latin typeface="メイリオ" panose="020B0604030504040204" pitchFamily="50" charset="-128"/>
                          <a:ea typeface="メイリオ" panose="020B0604030504040204" pitchFamily="50" charset="-128"/>
                          <a:cs typeface="+mn-cs"/>
                        </a:rPr>
                        <a:t>修正プログラムの公開前を狙う攻撃（ゼロデイ攻撃）</a:t>
                      </a:r>
                      <a:endParaRPr lang="ja-JP" altLang="en-US" sz="4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tc>
                  <a:txBody>
                    <a:bodyPr/>
                    <a:lstStyle/>
                    <a:p>
                      <a:pPr algn="ctr"/>
                      <a:r>
                        <a:rPr lang="en-US" altLang="ja-JP" sz="1000" b="1">
                          <a:solidFill>
                            <a:srgbClr val="FF0000"/>
                          </a:solidFill>
                          <a:effectLst/>
                          <a:latin typeface="メイリオ" panose="020B0604030504040204" pitchFamily="50" charset="-128"/>
                          <a:ea typeface="メイリオ" panose="020B0604030504040204" pitchFamily="50" charset="-128"/>
                        </a:rPr>
                        <a:t>NEW</a:t>
                      </a:r>
                      <a:endParaRPr lang="ja-JP" altLang="en-US" sz="1000" b="1">
                        <a:solidFill>
                          <a:srgbClr val="FF0000"/>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extLst>
                  <a:ext uri="{0D108BD9-81ED-4DB2-BD59-A6C34878D82A}">
                    <a16:rowId xmlns:a16="http://schemas.microsoft.com/office/drawing/2014/main" val="3123762663"/>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8</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000" b="0" i="0" kern="1200">
                          <a:solidFill>
                            <a:schemeClr val="dk1"/>
                          </a:solidFill>
                          <a:effectLst/>
                          <a:latin typeface="メイリオ" panose="020B0604030504040204" pitchFamily="50" charset="-128"/>
                          <a:ea typeface="メイリオ" panose="020B0604030504040204" pitchFamily="50" charset="-128"/>
                          <a:cs typeface="+mn-cs"/>
                        </a:rPr>
                        <a:t>ビジネスメール詐欺による金銭被害</a:t>
                      </a:r>
                      <a:endParaRPr lang="ja-JP" altLang="en-US" sz="4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EFF3FF"/>
                    </a:solidFill>
                  </a:tcPr>
                </a:tc>
                <a:tc>
                  <a:txBody>
                    <a:bodyPr/>
                    <a:lstStyle/>
                    <a:p>
                      <a:pPr algn="ctr"/>
                      <a:r>
                        <a:rPr lang="en-US" altLang="ja-JP" sz="1000">
                          <a:effectLst/>
                          <a:latin typeface="メイリオ" panose="020B0604030504040204" pitchFamily="50" charset="-128"/>
                          <a:ea typeface="メイリオ" panose="020B0604030504040204" pitchFamily="50" charset="-128"/>
                        </a:rPr>
                        <a:t>5</a:t>
                      </a:r>
                      <a:r>
                        <a:rPr lang="ja-JP" altLang="en-US" sz="100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extLst>
                  <a:ext uri="{0D108BD9-81ED-4DB2-BD59-A6C34878D82A}">
                    <a16:rowId xmlns:a16="http://schemas.microsoft.com/office/drawing/2014/main" val="3100296958"/>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9</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000" b="0" i="0" kern="1200">
                          <a:solidFill>
                            <a:schemeClr val="dk1"/>
                          </a:solidFill>
                          <a:effectLst/>
                          <a:latin typeface="メイリオ" panose="020B0604030504040204" pitchFamily="50" charset="-128"/>
                          <a:ea typeface="メイリオ" panose="020B0604030504040204" pitchFamily="50" charset="-128"/>
                          <a:cs typeface="+mn-cs"/>
                        </a:rPr>
                        <a:t>予期せぬ</a:t>
                      </a:r>
                      <a:r>
                        <a:rPr kumimoji="1" lang="en-US" altLang="ja-JP" sz="1000" b="0" i="0" kern="1200">
                          <a:solidFill>
                            <a:schemeClr val="dk1"/>
                          </a:solidFill>
                          <a:effectLst/>
                          <a:latin typeface="メイリオ" panose="020B0604030504040204" pitchFamily="50" charset="-128"/>
                          <a:ea typeface="メイリオ" panose="020B0604030504040204" pitchFamily="50" charset="-128"/>
                          <a:cs typeface="+mn-cs"/>
                        </a:rPr>
                        <a:t>IT</a:t>
                      </a:r>
                      <a:r>
                        <a:rPr kumimoji="1" lang="ja-JP" altLang="en-US" sz="1000" b="0" i="0" kern="1200">
                          <a:solidFill>
                            <a:schemeClr val="dk1"/>
                          </a:solidFill>
                          <a:effectLst/>
                          <a:latin typeface="メイリオ" panose="020B0604030504040204" pitchFamily="50" charset="-128"/>
                          <a:ea typeface="メイリオ" panose="020B0604030504040204" pitchFamily="50" charset="-128"/>
                          <a:cs typeface="+mn-cs"/>
                        </a:rPr>
                        <a:t>基盤の障害に伴う業務停止</a:t>
                      </a:r>
                      <a:endParaRPr lang="ja-JP" altLang="en-US" sz="4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tc>
                  <a:txBody>
                    <a:bodyPr/>
                    <a:lstStyle/>
                    <a:p>
                      <a:pPr algn="ctr"/>
                      <a:r>
                        <a:rPr lang="en-US" altLang="ja-JP" sz="1000">
                          <a:effectLst/>
                          <a:latin typeface="メイリオ" panose="020B0604030504040204" pitchFamily="50" charset="-128"/>
                          <a:ea typeface="メイリオ" panose="020B0604030504040204" pitchFamily="50" charset="-128"/>
                        </a:rPr>
                        <a:t>7</a:t>
                      </a:r>
                      <a:r>
                        <a:rPr lang="ja-JP" altLang="en-US" sz="1000">
                          <a:effectLst/>
                          <a:latin typeface="メイリオ" panose="020B0604030504040204" pitchFamily="50" charset="-128"/>
                          <a:ea typeface="メイリオ" panose="020B0604030504040204" pitchFamily="50" charset="-128"/>
                        </a:rPr>
                        <a:t>位</a:t>
                      </a:r>
                    </a:p>
                  </a:txBody>
                  <a:tcPr marL="61856" marR="61856" marT="41237" marB="41237" anchor="ctr">
                    <a:solidFill>
                      <a:srgbClr val="F7F7F7"/>
                    </a:solidFill>
                  </a:tcPr>
                </a:tc>
                <a:extLst>
                  <a:ext uri="{0D108BD9-81ED-4DB2-BD59-A6C34878D82A}">
                    <a16:rowId xmlns:a16="http://schemas.microsoft.com/office/drawing/2014/main" val="289157757"/>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10</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000" b="0" i="0" kern="1200">
                          <a:solidFill>
                            <a:schemeClr val="dk1"/>
                          </a:solidFill>
                          <a:effectLst/>
                          <a:latin typeface="メイリオ" panose="020B0604030504040204" pitchFamily="50" charset="-128"/>
                          <a:ea typeface="メイリオ" panose="020B0604030504040204" pitchFamily="50" charset="-128"/>
                          <a:cs typeface="+mn-cs"/>
                        </a:rPr>
                        <a:t>不注意による情報漏えい等の被害</a:t>
                      </a:r>
                      <a:endParaRPr lang="ja-JP" altLang="en-US" sz="4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EFF3FF"/>
                    </a:solidFill>
                  </a:tcPr>
                </a:tc>
                <a:tc>
                  <a:txBody>
                    <a:bodyPr/>
                    <a:lstStyle/>
                    <a:p>
                      <a:pPr algn="ctr"/>
                      <a:r>
                        <a:rPr lang="en-US" altLang="ja-JP" sz="1000">
                          <a:effectLst/>
                          <a:latin typeface="メイリオ" panose="020B0604030504040204" pitchFamily="50" charset="-128"/>
                          <a:ea typeface="メイリオ" panose="020B0604030504040204" pitchFamily="50" charset="-128"/>
                        </a:rPr>
                        <a:t>9</a:t>
                      </a:r>
                      <a:r>
                        <a:rPr lang="ja-JP" altLang="en-US" sz="100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extLst>
                  <a:ext uri="{0D108BD9-81ED-4DB2-BD59-A6C34878D82A}">
                    <a16:rowId xmlns:a16="http://schemas.microsoft.com/office/drawing/2014/main" val="4126133658"/>
                  </a:ext>
                </a:extLst>
              </a:tr>
            </a:tbl>
          </a:graphicData>
        </a:graphic>
      </p:graphicFrame>
      <p:sp>
        <p:nvSpPr>
          <p:cNvPr id="27" name="矢印: 右 26">
            <a:extLst>
              <a:ext uri="{FF2B5EF4-FFF2-40B4-BE49-F238E27FC236}">
                <a16:creationId xmlns:a16="http://schemas.microsoft.com/office/drawing/2014/main" id="{72E7CDE6-EA19-4355-87BD-C0AB221852F2}"/>
              </a:ext>
            </a:extLst>
          </p:cNvPr>
          <p:cNvSpPr/>
          <p:nvPr/>
        </p:nvSpPr>
        <p:spPr>
          <a:xfrm rot="18928421">
            <a:off x="5973447" y="3178463"/>
            <a:ext cx="185270" cy="205236"/>
          </a:xfrm>
          <a:prstGeom prst="rightArrow">
            <a:avLst/>
          </a:prstGeom>
          <a:solidFill>
            <a:srgbClr val="FF000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矢印: 右 28">
            <a:extLst>
              <a:ext uri="{FF2B5EF4-FFF2-40B4-BE49-F238E27FC236}">
                <a16:creationId xmlns:a16="http://schemas.microsoft.com/office/drawing/2014/main" id="{FA0881D9-0087-44C3-84AD-9A685CAE1B38}"/>
              </a:ext>
            </a:extLst>
          </p:cNvPr>
          <p:cNvSpPr/>
          <p:nvPr/>
        </p:nvSpPr>
        <p:spPr>
          <a:xfrm rot="2700000">
            <a:off x="5975748" y="5468134"/>
            <a:ext cx="185270" cy="205236"/>
          </a:xfrm>
          <a:prstGeom prst="rightArrow">
            <a:avLst/>
          </a:prstGeom>
          <a:solidFill>
            <a:srgbClr val="0070C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A62B3B62-98EB-4A4C-9293-ACF730C849E0}"/>
              </a:ext>
            </a:extLst>
          </p:cNvPr>
          <p:cNvSpPr txBox="1"/>
          <p:nvPr/>
        </p:nvSpPr>
        <p:spPr bwMode="auto">
          <a:xfrm>
            <a:off x="2930848" y="6193654"/>
            <a:ext cx="3448820" cy="230832"/>
          </a:xfrm>
          <a:prstGeom prst="rect">
            <a:avLst/>
          </a:prstGeom>
          <a:noFill/>
          <a:ln w="3175" cap="rnd">
            <a:noFill/>
            <a:miter lim="800000"/>
            <a:headEnd/>
            <a:tailEnd/>
          </a:ln>
          <a:effectLst/>
        </p:spPr>
        <p:txBody>
          <a:bodyPr wrap="square" rtlCol="0">
            <a:spAutoFit/>
          </a:bodyPr>
          <a:lstStyle/>
          <a:p>
            <a:pPr algn="r"/>
            <a:r>
              <a:rPr lang="en-US" altLang="ja-JP"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引用：</a:t>
            </a:r>
            <a:r>
              <a:rPr lang="en-US" altLang="ja-JP"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IPA</a:t>
            </a:r>
            <a:r>
              <a:rPr lang="ja-JP" altLang="en-US"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hlinkClick r:id="rId3"/>
              </a:rPr>
              <a:t>情報セキュリティ</a:t>
            </a:r>
            <a:r>
              <a:rPr lang="en-US" altLang="ja-JP"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hlinkClick r:id="rId3"/>
              </a:rPr>
              <a:t>10</a:t>
            </a:r>
            <a:r>
              <a:rPr lang="ja-JP" altLang="en-US"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hlinkClick r:id="rId3"/>
              </a:rPr>
              <a:t>大脅威</a:t>
            </a:r>
            <a:r>
              <a:rPr lang="en-US" altLang="ja-JP"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hlinkClick r:id="rId3"/>
              </a:rPr>
              <a:t>2022</a:t>
            </a:r>
            <a:r>
              <a:rPr lang="ja-JP" altLang="en-US"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8" name="矢印: 右 37">
            <a:extLst>
              <a:ext uri="{FF2B5EF4-FFF2-40B4-BE49-F238E27FC236}">
                <a16:creationId xmlns:a16="http://schemas.microsoft.com/office/drawing/2014/main" id="{046447A5-8375-4D84-A5F2-7477B6DF7459}"/>
              </a:ext>
            </a:extLst>
          </p:cNvPr>
          <p:cNvSpPr/>
          <p:nvPr/>
        </p:nvSpPr>
        <p:spPr>
          <a:xfrm rot="2700000">
            <a:off x="5977320" y="3584377"/>
            <a:ext cx="185270" cy="205236"/>
          </a:xfrm>
          <a:prstGeom prst="rightArrow">
            <a:avLst/>
          </a:prstGeom>
          <a:solidFill>
            <a:srgbClr val="0070C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矢印: 右 38">
            <a:extLst>
              <a:ext uri="{FF2B5EF4-FFF2-40B4-BE49-F238E27FC236}">
                <a16:creationId xmlns:a16="http://schemas.microsoft.com/office/drawing/2014/main" id="{5D8B4608-1F4D-4D43-821C-5CEBE16A9203}"/>
              </a:ext>
            </a:extLst>
          </p:cNvPr>
          <p:cNvSpPr/>
          <p:nvPr/>
        </p:nvSpPr>
        <p:spPr>
          <a:xfrm rot="18928421">
            <a:off x="5965592" y="4311250"/>
            <a:ext cx="185270" cy="205236"/>
          </a:xfrm>
          <a:prstGeom prst="rightArrow">
            <a:avLst/>
          </a:prstGeom>
          <a:solidFill>
            <a:srgbClr val="FF000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矢印: 右 39">
            <a:extLst>
              <a:ext uri="{FF2B5EF4-FFF2-40B4-BE49-F238E27FC236}">
                <a16:creationId xmlns:a16="http://schemas.microsoft.com/office/drawing/2014/main" id="{4A237115-6803-4416-94A6-7652F0AF3041}"/>
              </a:ext>
            </a:extLst>
          </p:cNvPr>
          <p:cNvSpPr/>
          <p:nvPr/>
        </p:nvSpPr>
        <p:spPr>
          <a:xfrm rot="2700000">
            <a:off x="5977319" y="5092634"/>
            <a:ext cx="185270" cy="205236"/>
          </a:xfrm>
          <a:prstGeom prst="rightArrow">
            <a:avLst/>
          </a:prstGeom>
          <a:solidFill>
            <a:srgbClr val="0070C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矢印: 右 40">
            <a:extLst>
              <a:ext uri="{FF2B5EF4-FFF2-40B4-BE49-F238E27FC236}">
                <a16:creationId xmlns:a16="http://schemas.microsoft.com/office/drawing/2014/main" id="{630FC604-43EF-4B27-A167-40E0A52A8D3A}"/>
              </a:ext>
            </a:extLst>
          </p:cNvPr>
          <p:cNvSpPr/>
          <p:nvPr/>
        </p:nvSpPr>
        <p:spPr>
          <a:xfrm rot="2700000">
            <a:off x="5996172" y="5875059"/>
            <a:ext cx="185270" cy="205236"/>
          </a:xfrm>
          <a:prstGeom prst="rightArrow">
            <a:avLst/>
          </a:prstGeom>
          <a:solidFill>
            <a:srgbClr val="0070C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矢印: 右 45">
            <a:extLst>
              <a:ext uri="{FF2B5EF4-FFF2-40B4-BE49-F238E27FC236}">
                <a16:creationId xmlns:a16="http://schemas.microsoft.com/office/drawing/2014/main" id="{06893EAA-59E0-411A-B18A-652333C4B439}"/>
              </a:ext>
            </a:extLst>
          </p:cNvPr>
          <p:cNvSpPr/>
          <p:nvPr/>
        </p:nvSpPr>
        <p:spPr>
          <a:xfrm rot="18928421">
            <a:off x="5975685" y="3926551"/>
            <a:ext cx="185270" cy="205236"/>
          </a:xfrm>
          <a:prstGeom prst="rightArrow">
            <a:avLst/>
          </a:prstGeom>
          <a:solidFill>
            <a:srgbClr val="FF000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2C69797B-C971-4050-A051-9F91D53697EC}"/>
              </a:ext>
            </a:extLst>
          </p:cNvPr>
          <p:cNvSpPr txBox="1"/>
          <p:nvPr/>
        </p:nvSpPr>
        <p:spPr>
          <a:xfrm>
            <a:off x="1365482" y="2347274"/>
            <a:ext cx="4883394" cy="744717"/>
          </a:xfrm>
          <a:prstGeom prst="rect">
            <a:avLst/>
          </a:prstGeom>
          <a:noFill/>
          <a:ln w="28575">
            <a:solidFill>
              <a:srgbClr val="C00000"/>
            </a:solidFill>
          </a:ln>
        </p:spPr>
        <p:txBody>
          <a:bodyPr wrap="square" rtlCol="0">
            <a:spAutoFit/>
          </a:bodyPr>
          <a:lstStyle/>
          <a:p>
            <a:endParaRPr kumimoji="1" lang="ja-JP" altLang="en-US"/>
          </a:p>
        </p:txBody>
      </p:sp>
      <p:sp>
        <p:nvSpPr>
          <p:cNvPr id="48" name="テキスト ボックス 47">
            <a:extLst>
              <a:ext uri="{FF2B5EF4-FFF2-40B4-BE49-F238E27FC236}">
                <a16:creationId xmlns:a16="http://schemas.microsoft.com/office/drawing/2014/main" id="{829EECEC-569B-4582-8185-CA93DDC390FA}"/>
              </a:ext>
            </a:extLst>
          </p:cNvPr>
          <p:cNvSpPr txBox="1"/>
          <p:nvPr/>
        </p:nvSpPr>
        <p:spPr>
          <a:xfrm>
            <a:off x="1365483" y="4598026"/>
            <a:ext cx="4894293" cy="379327"/>
          </a:xfrm>
          <a:prstGeom prst="rect">
            <a:avLst/>
          </a:prstGeom>
          <a:noFill/>
          <a:ln w="28575">
            <a:solidFill>
              <a:srgbClr val="C00000"/>
            </a:solidFill>
          </a:ln>
        </p:spPr>
        <p:txBody>
          <a:bodyPr wrap="square" rtlCol="0">
            <a:spAutoFit/>
          </a:bodyPr>
          <a:lstStyle/>
          <a:p>
            <a:endParaRPr kumimoji="1" lang="ja-JP" altLang="en-US"/>
          </a:p>
        </p:txBody>
      </p:sp>
      <p:sp>
        <p:nvSpPr>
          <p:cNvPr id="22" name="正方形/長方形 21">
            <a:extLst>
              <a:ext uri="{FF2B5EF4-FFF2-40B4-BE49-F238E27FC236}">
                <a16:creationId xmlns:a16="http://schemas.microsoft.com/office/drawing/2014/main" id="{0C3F4EF7-5904-4B24-B792-208CCA218378}"/>
              </a:ext>
            </a:extLst>
          </p:cNvPr>
          <p:cNvSpPr/>
          <p:nvPr/>
        </p:nvSpPr>
        <p:spPr>
          <a:xfrm>
            <a:off x="6395190" y="1783773"/>
            <a:ext cx="5209206" cy="4353331"/>
          </a:xfrm>
          <a:prstGeom prst="rect">
            <a:avLst/>
          </a:prstGeom>
          <a:solidFill>
            <a:srgbClr val="FFF2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CA81F415-D4A1-4AB8-A773-537CA392C69F}"/>
              </a:ext>
            </a:extLst>
          </p:cNvPr>
          <p:cNvGrpSpPr/>
          <p:nvPr/>
        </p:nvGrpSpPr>
        <p:grpSpPr>
          <a:xfrm>
            <a:off x="6857482" y="1986006"/>
            <a:ext cx="1793961" cy="361268"/>
            <a:chOff x="6857482" y="1940283"/>
            <a:chExt cx="1793961" cy="361268"/>
          </a:xfrm>
        </p:grpSpPr>
        <p:pic>
          <p:nvPicPr>
            <p:cNvPr id="23" name="グラフィックス 22" descr="右向き指示マーク">
              <a:extLst>
                <a:ext uri="{FF2B5EF4-FFF2-40B4-BE49-F238E27FC236}">
                  <a16:creationId xmlns:a16="http://schemas.microsoft.com/office/drawing/2014/main" id="{504A963B-7540-40AA-807C-ED65671DE0B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57482" y="1940283"/>
              <a:ext cx="352541" cy="352541"/>
            </a:xfrm>
            <a:prstGeom prst="rect">
              <a:avLst/>
            </a:prstGeom>
          </p:spPr>
        </p:pic>
        <p:sp>
          <p:nvSpPr>
            <p:cNvPr id="24" name="正方形/長方形 23">
              <a:extLst>
                <a:ext uri="{FF2B5EF4-FFF2-40B4-BE49-F238E27FC236}">
                  <a16:creationId xmlns:a16="http://schemas.microsoft.com/office/drawing/2014/main" id="{C086976D-763E-4992-A651-53ADA1A528D9}"/>
                </a:ext>
              </a:extLst>
            </p:cNvPr>
            <p:cNvSpPr/>
            <p:nvPr/>
          </p:nvSpPr>
          <p:spPr>
            <a:xfrm>
              <a:off x="7210023" y="1993774"/>
              <a:ext cx="1441420" cy="307777"/>
            </a:xfrm>
            <a:prstGeom prst="rect">
              <a:avLst/>
            </a:prstGeom>
          </p:spPr>
          <p:txBody>
            <a:bodyPr wrap="none">
              <a:spAutoFit/>
            </a:bodyPr>
            <a:lstStyle/>
            <a:p>
              <a:pPr marL="342900" indent="-342900" algn="ctr" fontAlgn="base">
                <a:spcBef>
                  <a:spcPct val="20000"/>
                </a:spcBef>
                <a:spcAft>
                  <a:spcPct val="0"/>
                </a:spcAft>
                <a:buFont typeface="Wingdings" pitchFamily="2" charset="2"/>
                <a:buNone/>
              </a:pPr>
              <a:r>
                <a:rPr lang="ja-JP" altLang="en-US" sz="14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今期のポイント</a:t>
              </a:r>
            </a:p>
          </p:txBody>
        </p:sp>
      </p:grpSp>
      <p:sp>
        <p:nvSpPr>
          <p:cNvPr id="42" name="テキスト ボックス 3">
            <a:extLst>
              <a:ext uri="{FF2B5EF4-FFF2-40B4-BE49-F238E27FC236}">
                <a16:creationId xmlns:a16="http://schemas.microsoft.com/office/drawing/2014/main" id="{178E0A82-87AF-4357-827B-65F3AF70C0B9}"/>
              </a:ext>
            </a:extLst>
          </p:cNvPr>
          <p:cNvSpPr txBox="1">
            <a:spLocks noChangeArrowheads="1"/>
          </p:cNvSpPr>
          <p:nvPr/>
        </p:nvSpPr>
        <p:spPr bwMode="auto">
          <a:xfrm>
            <a:off x="6718744" y="2348004"/>
            <a:ext cx="4612275" cy="369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a:lnSpc>
                <a:spcPct val="140000"/>
              </a:lnSpc>
            </a:pPr>
            <a:r>
              <a:rPr kumimoji="1" lang="en-US" altLang="ja-JP" sz="1200" b="1" u="sng">
                <a:solidFill>
                  <a:schemeClr val="tx1">
                    <a:lumMod val="65000"/>
                    <a:lumOff val="35000"/>
                  </a:schemeClr>
                </a:solidFill>
                <a:latin typeface="メイリオ" panose="020B0604030504040204" pitchFamily="50" charset="-128"/>
                <a:ea typeface="メイリオ" panose="020B0604030504040204" pitchFamily="50" charset="-128"/>
              </a:rPr>
              <a:t>1</a:t>
            </a:r>
            <a:r>
              <a:rPr lang="ja-JP" altLang="en-US" sz="1200" b="1" u="sng">
                <a:solidFill>
                  <a:schemeClr val="tx1">
                    <a:lumMod val="65000"/>
                    <a:lumOff val="35000"/>
                  </a:schemeClr>
                </a:solidFill>
                <a:latin typeface="メイリオ" panose="020B0604030504040204" pitchFamily="50" charset="-128"/>
                <a:ea typeface="メイリオ" panose="020B0604030504040204" pitchFamily="50" charset="-128"/>
              </a:rPr>
              <a:t>位：</a:t>
            </a:r>
            <a:r>
              <a:rPr kumimoji="1" lang="ja-JP" altLang="en-US" sz="1200" b="1" u="sng">
                <a:solidFill>
                  <a:srgbClr val="C00000"/>
                </a:solidFill>
                <a:latin typeface="メイリオ" panose="020B0604030504040204" pitchFamily="50" charset="-128"/>
                <a:ea typeface="メイリオ" panose="020B0604030504040204" pitchFamily="50" charset="-128"/>
              </a:rPr>
              <a:t>「ランサムウェアによる被害」</a:t>
            </a:r>
            <a:endParaRPr kumimoji="1" lang="en-US" altLang="ja-JP" sz="1200" b="1" u="sng">
              <a:solidFill>
                <a:srgbClr val="C00000"/>
              </a:solidFill>
              <a:latin typeface="メイリオ" panose="020B0604030504040204" pitchFamily="50" charset="-128"/>
              <a:ea typeface="メイリオ" panose="020B0604030504040204" pitchFamily="50" charset="-128"/>
            </a:endParaRPr>
          </a:p>
          <a:p>
            <a:pPr>
              <a:lnSpc>
                <a:spcPct val="140000"/>
              </a:lnSpc>
            </a:pP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2021</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年は、日本だけでなく世界的にもランサムウェアの</a:t>
            </a: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被害が多く確認されました。</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従業員</a:t>
            </a: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規模や業界関係なく、幅広く攻撃が実施されており</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注意が必要です。</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endParaRPr kumimoji="1" lang="en-US" altLang="ja-JP" sz="1200" b="1" u="sng">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200" b="1" u="sng">
                <a:solidFill>
                  <a:schemeClr val="tx1">
                    <a:lumMod val="75000"/>
                    <a:lumOff val="25000"/>
                  </a:schemeClr>
                </a:solidFill>
                <a:latin typeface="メイリオ" panose="020B0604030504040204" pitchFamily="50" charset="-128"/>
                <a:ea typeface="メイリオ" panose="020B0604030504040204" pitchFamily="50" charset="-128"/>
              </a:rPr>
              <a:t>2</a:t>
            </a:r>
            <a:r>
              <a:rPr kumimoji="1" lang="ja-JP" altLang="en-US" sz="1200" b="1" u="sng">
                <a:solidFill>
                  <a:schemeClr val="tx1">
                    <a:lumMod val="75000"/>
                    <a:lumOff val="25000"/>
                  </a:schemeClr>
                </a:solidFill>
                <a:latin typeface="メイリオ" panose="020B0604030504040204" pitchFamily="50" charset="-128"/>
                <a:ea typeface="メイリオ" panose="020B0604030504040204" pitchFamily="50" charset="-128"/>
              </a:rPr>
              <a:t>位：</a:t>
            </a:r>
            <a:r>
              <a:rPr lang="ja-JP" altLang="en-US" sz="1200" b="1" u="sng">
                <a:solidFill>
                  <a:srgbClr val="C00000"/>
                </a:solidFill>
                <a:latin typeface="メイリオ" panose="020B0604030504040204" pitchFamily="50" charset="-128"/>
                <a:ea typeface="メイリオ" panose="020B0604030504040204" pitchFamily="50" charset="-128"/>
              </a:rPr>
              <a:t>「標的型攻撃による機密情報の窃取」</a:t>
            </a:r>
            <a:endParaRPr kumimoji="1" lang="en-US" altLang="ja-JP" sz="1200" b="1" u="sng">
              <a:solidFill>
                <a:srgbClr val="C00000"/>
              </a:solidFill>
              <a:latin typeface="メイリオ" panose="020B0604030504040204" pitchFamily="50" charset="-128"/>
              <a:ea typeface="メイリオ" panose="020B0604030504040204" pitchFamily="50" charset="-128"/>
            </a:endParaRPr>
          </a:p>
          <a:p>
            <a:pPr>
              <a:lnSpc>
                <a:spcPct val="140000"/>
              </a:lnSpc>
            </a:pPr>
            <a:r>
              <a:rPr lang="ja-JP" altLang="en-US" sz="1200">
                <a:solidFill>
                  <a:schemeClr val="tx1">
                    <a:lumMod val="65000"/>
                    <a:lumOff val="35000"/>
                  </a:schemeClr>
                </a:solidFill>
                <a:latin typeface="メイリオ" panose="020B0604030504040204" pitchFamily="50" charset="-128"/>
                <a:ea typeface="メイリオ" panose="020B0604030504040204" pitchFamily="50" charset="-128"/>
              </a:rPr>
              <a:t>一時期大流行した凶悪マルウェア「</a:t>
            </a:r>
            <a:r>
              <a:rPr lang="en-US" altLang="ja-JP" sz="1200" err="1">
                <a:solidFill>
                  <a:schemeClr val="tx1">
                    <a:lumMod val="65000"/>
                    <a:lumOff val="35000"/>
                  </a:schemeClr>
                </a:solidFill>
                <a:latin typeface="メイリオ" panose="020B0604030504040204" pitchFamily="50" charset="-128"/>
                <a:ea typeface="メイリオ" panose="020B0604030504040204" pitchFamily="50" charset="-128"/>
              </a:rPr>
              <a:t>Emotet</a:t>
            </a:r>
            <a:r>
              <a:rPr lang="ja-JP" altLang="en-US" sz="1200">
                <a:solidFill>
                  <a:schemeClr val="tx1">
                    <a:lumMod val="65000"/>
                    <a:lumOff val="35000"/>
                  </a:schemeClr>
                </a:solidFill>
                <a:latin typeface="メイリオ" panose="020B0604030504040204" pitchFamily="50" charset="-128"/>
                <a:ea typeface="メイリオ" panose="020B0604030504040204" pitchFamily="50" charset="-128"/>
              </a:rPr>
              <a:t>」が、</a:t>
            </a:r>
            <a:r>
              <a:rPr lang="en-US" altLang="ja-JP" sz="1200">
                <a:solidFill>
                  <a:schemeClr val="tx1">
                    <a:lumMod val="65000"/>
                    <a:lumOff val="35000"/>
                  </a:schemeClr>
                </a:solidFill>
                <a:latin typeface="メイリオ" panose="020B0604030504040204" pitchFamily="50" charset="-128"/>
                <a:ea typeface="メイリオ" panose="020B0604030504040204" pitchFamily="50" charset="-128"/>
              </a:rPr>
              <a:t>2021</a:t>
            </a:r>
            <a:r>
              <a:rPr lang="ja-JP" altLang="en-US" sz="1200">
                <a:solidFill>
                  <a:schemeClr val="tx1">
                    <a:lumMod val="65000"/>
                    <a:lumOff val="35000"/>
                  </a:schemeClr>
                </a:solidFill>
                <a:latin typeface="メイリオ" panose="020B0604030504040204" pitchFamily="50" charset="-128"/>
                <a:ea typeface="メイリオ" panose="020B0604030504040204" pitchFamily="50" charset="-128"/>
              </a:rPr>
              <a:t>年</a:t>
            </a:r>
            <a:r>
              <a:rPr lang="en-US" altLang="ja-JP" sz="1200">
                <a:solidFill>
                  <a:schemeClr val="tx1">
                    <a:lumMod val="65000"/>
                    <a:lumOff val="35000"/>
                  </a:schemeClr>
                </a:solidFill>
                <a:latin typeface="メイリオ" panose="020B0604030504040204" pitchFamily="50" charset="-128"/>
                <a:ea typeface="メイリオ" panose="020B0604030504040204" pitchFamily="50" charset="-128"/>
              </a:rPr>
              <a:t>11</a:t>
            </a:r>
            <a:r>
              <a:rPr lang="ja-JP" altLang="en-US" sz="1200">
                <a:solidFill>
                  <a:schemeClr val="tx1">
                    <a:lumMod val="65000"/>
                    <a:lumOff val="35000"/>
                  </a:schemeClr>
                </a:solidFill>
                <a:latin typeface="メイリオ" panose="020B0604030504040204" pitchFamily="50" charset="-128"/>
                <a:ea typeface="メイリオ" panose="020B0604030504040204" pitchFamily="50" charset="-128"/>
              </a:rPr>
              <a:t>月に活動再開しています。巧妙に</a:t>
            </a:r>
            <a:r>
              <a:rPr kumimoji="1" lang="ja-JP" altLang="en-US" sz="1200">
                <a:solidFill>
                  <a:schemeClr val="tx1">
                    <a:lumMod val="65000"/>
                    <a:lumOff val="35000"/>
                  </a:schemeClr>
                </a:solidFill>
                <a:latin typeface="メイリオ" panose="020B0604030504040204" pitchFamily="50" charset="-128"/>
                <a:ea typeface="メイリオ" panose="020B0604030504040204" pitchFamily="50" charset="-128"/>
              </a:rPr>
              <a:t>取引先を装ったメールに</a:t>
            </a:r>
            <a:r>
              <a:rPr lang="ja-JP" altLang="en-US" sz="1200">
                <a:solidFill>
                  <a:schemeClr val="tx1">
                    <a:lumMod val="65000"/>
                    <a:lumOff val="35000"/>
                  </a:schemeClr>
                </a:solidFill>
                <a:latin typeface="メイリオ" panose="020B0604030504040204" pitchFamily="50" charset="-128"/>
                <a:ea typeface="メイリオ" panose="020B0604030504040204" pitchFamily="50" charset="-128"/>
              </a:rPr>
              <a:t>マルウェアを添付して</a:t>
            </a:r>
            <a:r>
              <a:rPr kumimoji="1" lang="ja-JP" altLang="en-US" sz="1200">
                <a:solidFill>
                  <a:schemeClr val="tx1">
                    <a:lumMod val="65000"/>
                    <a:lumOff val="35000"/>
                  </a:schemeClr>
                </a:solidFill>
                <a:latin typeface="メイリオ" panose="020B0604030504040204" pitchFamily="50" charset="-128"/>
                <a:ea typeface="メイリオ" panose="020B0604030504040204" pitchFamily="50" charset="-128"/>
              </a:rPr>
              <a:t>配信することで被害が拡大しました。</a:t>
            </a:r>
            <a:endParaRPr kumimoji="1" lang="en-US" altLang="ja-JP" sz="120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40000"/>
              </a:lnSpc>
            </a:pPr>
            <a:endParaRPr kumimoji="1" lang="en-US" altLang="ja-JP" sz="1200" u="sng">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40000"/>
              </a:lnSpc>
            </a:pPr>
            <a:r>
              <a:rPr lang="en-US" altLang="ja-JP" sz="1200" b="1" u="sng">
                <a:solidFill>
                  <a:schemeClr val="tx1">
                    <a:lumMod val="75000"/>
                    <a:lumOff val="25000"/>
                  </a:schemeClr>
                </a:solidFill>
                <a:latin typeface="メイリオ" panose="020B0604030504040204" pitchFamily="50" charset="-128"/>
                <a:ea typeface="メイリオ" panose="020B0604030504040204" pitchFamily="50" charset="-128"/>
              </a:rPr>
              <a:t>7</a:t>
            </a:r>
            <a:r>
              <a:rPr lang="ja-JP" altLang="en-US" sz="1200" b="1" u="sng">
                <a:solidFill>
                  <a:schemeClr val="tx1">
                    <a:lumMod val="75000"/>
                    <a:lumOff val="25000"/>
                  </a:schemeClr>
                </a:solidFill>
                <a:latin typeface="メイリオ" panose="020B0604030504040204" pitchFamily="50" charset="-128"/>
                <a:ea typeface="メイリオ" panose="020B0604030504040204" pitchFamily="50" charset="-128"/>
              </a:rPr>
              <a:t>位：</a:t>
            </a:r>
            <a:r>
              <a:rPr lang="ja-JP" altLang="en-US" sz="1200" b="1" u="sng">
                <a:solidFill>
                  <a:srgbClr val="C00000"/>
                </a:solidFill>
                <a:latin typeface="メイリオ" panose="020B0604030504040204" pitchFamily="50" charset="-128"/>
                <a:ea typeface="メイリオ" panose="020B0604030504040204" pitchFamily="50" charset="-128"/>
              </a:rPr>
              <a:t>「修正プログラムの公開前を狙う攻撃（ゼロデイ攻撃）」</a:t>
            </a:r>
            <a:endParaRPr lang="en-US" altLang="ja-JP" sz="1200" b="1" u="sng">
              <a:solidFill>
                <a:srgbClr val="C00000"/>
              </a:solidFill>
              <a:latin typeface="メイリオ" panose="020B0604030504040204" pitchFamily="50" charset="-128"/>
              <a:ea typeface="メイリオ" panose="020B0604030504040204" pitchFamily="50" charset="-128"/>
            </a:endParaRPr>
          </a:p>
          <a:p>
            <a:pPr>
              <a:lnSpc>
                <a:spcPct val="140000"/>
              </a:lnSpc>
            </a:pP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2021</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12</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月、</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Apache</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のログ収集ツールである「</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Log4j2</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」に脆弱性が発見されました。 「</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Log4j2</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」は身近なアプリにも組み込まれているため影響範囲が大きい事件となりました。</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0567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EC36CE55-C8EA-4A85-8B7C-EC7CF9D69B2C}"/>
              </a:ext>
            </a:extLst>
          </p:cNvPr>
          <p:cNvSpPr>
            <a:spLocks noGrp="1"/>
          </p:cNvSpPr>
          <p:nvPr>
            <p:ph type="body" sz="quarter" idx="11"/>
          </p:nvPr>
        </p:nvSpPr>
        <p:spPr>
          <a:xfrm>
            <a:off x="413589" y="212584"/>
            <a:ext cx="11074573" cy="372410"/>
          </a:xfrm>
        </p:spPr>
        <p:txBody>
          <a:bodyPr/>
          <a:lstStyle/>
          <a:p>
            <a:r>
              <a:rPr lang="en-US" altLang="ja-JP"/>
              <a:t>2021</a:t>
            </a:r>
            <a:r>
              <a:rPr lang="ja-JP" altLang="en-US"/>
              <a:t>年に起きたランサムウェア感染事件</a:t>
            </a:r>
          </a:p>
        </p:txBody>
      </p:sp>
      <p:sp>
        <p:nvSpPr>
          <p:cNvPr id="28" name="正方形/長方形 27">
            <a:extLst>
              <a:ext uri="{FF2B5EF4-FFF2-40B4-BE49-F238E27FC236}">
                <a16:creationId xmlns:a16="http://schemas.microsoft.com/office/drawing/2014/main" id="{420ADE6C-3FA8-46A0-9C6A-A4AF1E04A3B2}"/>
              </a:ext>
            </a:extLst>
          </p:cNvPr>
          <p:cNvSpPr/>
          <p:nvPr/>
        </p:nvSpPr>
        <p:spPr>
          <a:xfrm>
            <a:off x="629572" y="4582842"/>
            <a:ext cx="10942998" cy="1649691"/>
          </a:xfrm>
          <a:prstGeom prst="rect">
            <a:avLst/>
          </a:prstGeom>
          <a:solidFill>
            <a:schemeClr val="bg1">
              <a:lumMod val="95000"/>
            </a:schemeClr>
          </a:solidFill>
          <a:ln w="3175">
            <a:solidFill>
              <a:schemeClr val="tx1">
                <a:lumMod val="95000"/>
                <a:lumOff val="5000"/>
                <a:alpha val="88000"/>
              </a:schemeClr>
            </a:solidFill>
          </a:ln>
          <a:effectLst>
            <a:outerShdw blurRad="127000" dist="114300" dir="24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18DCC456-2F85-4E36-9141-9DAB78B24E77}"/>
              </a:ext>
            </a:extLst>
          </p:cNvPr>
          <p:cNvSpPr txBox="1"/>
          <p:nvPr/>
        </p:nvSpPr>
        <p:spPr>
          <a:xfrm>
            <a:off x="2730994" y="4698168"/>
            <a:ext cx="8585461" cy="707886"/>
          </a:xfrm>
          <a:prstGeom prst="rect">
            <a:avLst/>
          </a:prstGeom>
          <a:noFill/>
        </p:spPr>
        <p:txBody>
          <a:bodyPr wrap="square" rtlCol="0">
            <a:spAutoFit/>
          </a:bodyPr>
          <a:lstStyle/>
          <a:p>
            <a:r>
              <a:rPr kumimoji="1" lang="ja-JP" altLang="en-US" sz="2000" b="1">
                <a:solidFill>
                  <a:schemeClr val="tx1">
                    <a:lumMod val="75000"/>
                    <a:lumOff val="25000"/>
                  </a:schemeClr>
                </a:solidFill>
                <a:latin typeface="メイリオ" panose="020B0604030504040204" pitchFamily="50" charset="-128"/>
                <a:ea typeface="メイリオ" panose="020B0604030504040204" pitchFamily="50" charset="-128"/>
              </a:rPr>
              <a:t>某医療機関</a:t>
            </a:r>
            <a:endParaRPr kumimoji="1" lang="en-US" altLang="ja-JP" sz="20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2000" b="1">
                <a:solidFill>
                  <a:srgbClr val="C00000"/>
                </a:solidFill>
                <a:latin typeface="メイリオ" panose="020B0604030504040204" pitchFamily="50" charset="-128"/>
                <a:ea typeface="メイリオ" panose="020B0604030504040204" pitchFamily="50" charset="-128"/>
              </a:rPr>
              <a:t>身代金支払額：</a:t>
            </a:r>
            <a:r>
              <a:rPr kumimoji="1" lang="en-US" altLang="ja-JP" sz="2000" b="1">
                <a:solidFill>
                  <a:srgbClr val="C00000"/>
                </a:solidFill>
                <a:latin typeface="メイリオ" panose="020B0604030504040204" pitchFamily="50" charset="-128"/>
                <a:ea typeface="メイリオ" panose="020B0604030504040204" pitchFamily="50" charset="-128"/>
              </a:rPr>
              <a:t>0</a:t>
            </a:r>
            <a:r>
              <a:rPr kumimoji="1" lang="ja-JP" altLang="en-US" sz="2000" b="1">
                <a:solidFill>
                  <a:srgbClr val="C00000"/>
                </a:solidFill>
                <a:latin typeface="メイリオ" panose="020B0604030504040204" pitchFamily="50" charset="-128"/>
                <a:ea typeface="メイリオ" panose="020B0604030504040204" pitchFamily="50" charset="-128"/>
              </a:rPr>
              <a:t>円（支払いに応じず）</a:t>
            </a:r>
            <a:endParaRPr kumimoji="1" lang="ja-JP" altLang="en-US" sz="1600">
              <a:solidFill>
                <a:srgbClr val="C00000"/>
              </a:solidFill>
              <a:latin typeface="メイリオ" panose="020B0604030504040204" pitchFamily="50" charset="-128"/>
              <a:ea typeface="メイリオ" panose="020B0604030504040204" pitchFamily="50" charset="-128"/>
            </a:endParaRPr>
          </a:p>
        </p:txBody>
      </p:sp>
      <p:pic>
        <p:nvPicPr>
          <p:cNvPr id="8" name="図 7" descr="屋内, 座る, 小さい, 本 が含まれている画像&#10;&#10;自動的に生成された説明">
            <a:extLst>
              <a:ext uri="{FF2B5EF4-FFF2-40B4-BE49-F238E27FC236}">
                <a16:creationId xmlns:a16="http://schemas.microsoft.com/office/drawing/2014/main" id="{54A6C79A-0DC6-4EE8-8755-523B38F4AE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6723" y="4747328"/>
            <a:ext cx="1715679" cy="1296549"/>
          </a:xfrm>
          <a:prstGeom prst="rect">
            <a:avLst/>
          </a:prstGeom>
          <a:ln w="9525">
            <a:solidFill>
              <a:schemeClr val="tx1">
                <a:lumMod val="95000"/>
                <a:lumOff val="5000"/>
              </a:schemeClr>
            </a:solidFill>
          </a:ln>
        </p:spPr>
      </p:pic>
      <p:sp>
        <p:nvSpPr>
          <p:cNvPr id="14" name="テキスト ボックス 13">
            <a:extLst>
              <a:ext uri="{FF2B5EF4-FFF2-40B4-BE49-F238E27FC236}">
                <a16:creationId xmlns:a16="http://schemas.microsoft.com/office/drawing/2014/main" id="{600114A7-6EF7-4449-9A8C-433B636420F4}"/>
              </a:ext>
            </a:extLst>
          </p:cNvPr>
          <p:cNvSpPr txBox="1"/>
          <p:nvPr/>
        </p:nvSpPr>
        <p:spPr>
          <a:xfrm>
            <a:off x="2750658" y="5284750"/>
            <a:ext cx="7077173" cy="849463"/>
          </a:xfrm>
          <a:prstGeom prst="rect">
            <a:avLst/>
          </a:prstGeom>
          <a:noFill/>
        </p:spPr>
        <p:txBody>
          <a:bodyPr wrap="square" rtlCol="0">
            <a:spAutoFit/>
          </a:bodyPr>
          <a:lstStyle/>
          <a:p>
            <a:pPr>
              <a:lnSpc>
                <a:spcPct val="140000"/>
              </a:lnSpc>
            </a:pPr>
            <a:r>
              <a:rPr kumimoji="1" lang="ja-JP" altLang="en-US" sz="1200" b="0" i="0" u="sng" kern="1200">
                <a:solidFill>
                  <a:schemeClr val="tx1"/>
                </a:solidFill>
                <a:effectLst/>
                <a:latin typeface="メイリオ" panose="020B0604030504040204" pitchFamily="50" charset="-128"/>
                <a:ea typeface="メイリオ" panose="020B0604030504040204" pitchFamily="50" charset="-128"/>
                <a:cs typeface="+mn-cs"/>
              </a:rPr>
              <a:t>電子カルテがランサムウェアに感染。</a:t>
            </a:r>
            <a:r>
              <a:rPr kumimoji="1" lang="ja-JP" altLang="en-US" sz="1200" b="1" u="sng">
                <a:solidFill>
                  <a:srgbClr val="C00000"/>
                </a:solidFill>
                <a:latin typeface="メイリオ" panose="020B0604030504040204" pitchFamily="50" charset="-128"/>
                <a:ea typeface="メイリオ" panose="020B0604030504040204" pitchFamily="50" charset="-128"/>
              </a:rPr>
              <a:t>バックアップデータも暗号化された</a:t>
            </a:r>
            <a:r>
              <a:rPr kumimoji="1" lang="ja-JP" altLang="en-US" sz="1200" u="sng">
                <a:latin typeface="メイリオ" panose="020B0604030504040204" pitchFamily="50" charset="-128"/>
                <a:ea typeface="メイリオ" panose="020B0604030504040204" pitchFamily="50" charset="-128"/>
              </a:rPr>
              <a:t>ため復旧に時間を要した。</a:t>
            </a:r>
            <a:endParaRPr kumimoji="1" lang="en-US" altLang="ja-JP" sz="1200" b="0" i="0" u="sng" kern="1200">
              <a:solidFill>
                <a:schemeClr val="tx1"/>
              </a:solidFill>
              <a:effectLst/>
              <a:latin typeface="メイリオ" panose="020B0604030504040204" pitchFamily="50" charset="-128"/>
              <a:ea typeface="メイリオ" panose="020B0604030504040204" pitchFamily="50" charset="-128"/>
              <a:cs typeface="+mn-cs"/>
            </a:endParaRPr>
          </a:p>
          <a:p>
            <a:pPr>
              <a:lnSpc>
                <a:spcPct val="140000"/>
              </a:lnSpc>
            </a:pPr>
            <a:r>
              <a:rPr kumimoji="1" lang="ja-JP" altLang="en-US" sz="1200" b="0" i="0" u="sng" kern="1200">
                <a:solidFill>
                  <a:schemeClr val="tx1"/>
                </a:solidFill>
                <a:effectLst/>
                <a:latin typeface="メイリオ" panose="020B0604030504040204" pitchFamily="50" charset="-128"/>
                <a:ea typeface="メイリオ" panose="020B0604030504040204" pitchFamily="50" charset="-128"/>
                <a:cs typeface="+mn-cs"/>
              </a:rPr>
              <a:t>結果、過去処方した薬剤や診療履歴が分からず、</a:t>
            </a:r>
            <a:r>
              <a:rPr kumimoji="1" lang="ja-JP" altLang="en-US" sz="1200" i="0" u="sng"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一時診療が出来なくなった。</a:t>
            </a:r>
            <a:endParaRPr kumimoji="1" lang="en-US" altLang="ja-JP" sz="1200" i="0" u="sng"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a:lnSpc>
                <a:spcPct val="140000"/>
              </a:lnSpc>
            </a:pPr>
            <a:r>
              <a:rPr kumimoji="1" lang="ja-JP" altLang="en-US" sz="1200" b="0" i="0" u="sng" kern="1200">
                <a:solidFill>
                  <a:schemeClr val="tx1"/>
                </a:solidFill>
                <a:effectLst/>
                <a:latin typeface="メイリオ" panose="020B0604030504040204" pitchFamily="50" charset="-128"/>
                <a:ea typeface="メイリオ" panose="020B0604030504040204" pitchFamily="50" charset="-128"/>
                <a:cs typeface="+mn-cs"/>
              </a:rPr>
              <a:t>約</a:t>
            </a:r>
            <a:r>
              <a:rPr kumimoji="1" lang="en-US" altLang="ja-JP" sz="1200" b="0" i="0" u="sng" kern="1200">
                <a:solidFill>
                  <a:schemeClr val="tx1"/>
                </a:solidFill>
                <a:effectLst/>
                <a:latin typeface="メイリオ" panose="020B0604030504040204" pitchFamily="50" charset="-128"/>
                <a:ea typeface="メイリオ" panose="020B0604030504040204" pitchFamily="50" charset="-128"/>
                <a:cs typeface="+mn-cs"/>
              </a:rPr>
              <a:t>2</a:t>
            </a:r>
            <a:r>
              <a:rPr kumimoji="1" lang="ja-JP" altLang="en-US" sz="1200" b="0" i="0" u="sng" kern="1200">
                <a:solidFill>
                  <a:schemeClr val="tx1"/>
                </a:solidFill>
                <a:effectLst/>
                <a:latin typeface="メイリオ" panose="020B0604030504040204" pitchFamily="50" charset="-128"/>
                <a:ea typeface="メイリオ" panose="020B0604030504040204" pitchFamily="50" charset="-128"/>
                <a:cs typeface="+mn-cs"/>
              </a:rPr>
              <a:t>ヶ月診療人数を制限しつつ対応。身代金要求を受けていたが応じなかった。</a:t>
            </a:r>
            <a:endParaRPr kumimoji="1" lang="en-US" altLang="ja-JP" sz="1200" b="0" i="0" u="sng" kern="1200">
              <a:solidFill>
                <a:schemeClr val="tx1"/>
              </a:solidFill>
              <a:effectLst/>
              <a:latin typeface="メイリオ" panose="020B0604030504040204" pitchFamily="50" charset="-128"/>
              <a:ea typeface="メイリオ" panose="020B0604030504040204" pitchFamily="50" charset="-128"/>
              <a:cs typeface="+mn-cs"/>
            </a:endParaRPr>
          </a:p>
        </p:txBody>
      </p:sp>
      <p:sp>
        <p:nvSpPr>
          <p:cNvPr id="15" name="正方形/長方形 14">
            <a:extLst>
              <a:ext uri="{FF2B5EF4-FFF2-40B4-BE49-F238E27FC236}">
                <a16:creationId xmlns:a16="http://schemas.microsoft.com/office/drawing/2014/main" id="{FA34A933-4AAB-4429-B10A-74AC7613006D}"/>
              </a:ext>
            </a:extLst>
          </p:cNvPr>
          <p:cNvSpPr/>
          <p:nvPr/>
        </p:nvSpPr>
        <p:spPr>
          <a:xfrm>
            <a:off x="629572" y="991229"/>
            <a:ext cx="10942998" cy="1649691"/>
          </a:xfrm>
          <a:prstGeom prst="rect">
            <a:avLst/>
          </a:prstGeom>
          <a:solidFill>
            <a:schemeClr val="bg1">
              <a:lumMod val="95000"/>
            </a:schemeClr>
          </a:solidFill>
          <a:ln w="3175">
            <a:solidFill>
              <a:schemeClr val="tx1">
                <a:lumMod val="95000"/>
                <a:lumOff val="5000"/>
                <a:alpha val="88000"/>
              </a:schemeClr>
            </a:solidFill>
          </a:ln>
          <a:effectLst>
            <a:outerShdw blurRad="127000" dist="114300" dir="24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62B16BD-3CE2-4236-97D2-85F6BDA7E22C}"/>
              </a:ext>
            </a:extLst>
          </p:cNvPr>
          <p:cNvSpPr txBox="1"/>
          <p:nvPr/>
        </p:nvSpPr>
        <p:spPr>
          <a:xfrm>
            <a:off x="2730994" y="1116387"/>
            <a:ext cx="8708010" cy="707886"/>
          </a:xfrm>
          <a:prstGeom prst="rect">
            <a:avLst/>
          </a:prstGeom>
          <a:noFill/>
        </p:spPr>
        <p:txBody>
          <a:bodyPr wrap="square" rtlCol="0">
            <a:spAutoFit/>
          </a:bodyPr>
          <a:lstStyle/>
          <a:p>
            <a:r>
              <a:rPr kumimoji="1" lang="ja-JP" altLang="en-US" sz="2000" b="1">
                <a:solidFill>
                  <a:schemeClr val="tx1">
                    <a:lumMod val="75000"/>
                    <a:lumOff val="25000"/>
                  </a:schemeClr>
                </a:solidFill>
                <a:latin typeface="メイリオ" panose="020B0604030504040204" pitchFamily="50" charset="-128"/>
                <a:ea typeface="メイリオ" panose="020B0604030504040204" pitchFamily="50" charset="-128"/>
              </a:rPr>
              <a:t>某食品加工業</a:t>
            </a:r>
            <a:endParaRPr kumimoji="1" lang="en-US" altLang="ja-JP" sz="20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2000" b="1">
                <a:solidFill>
                  <a:srgbClr val="C00000"/>
                </a:solidFill>
                <a:latin typeface="メイリオ" panose="020B0604030504040204" pitchFamily="50" charset="-128"/>
                <a:ea typeface="メイリオ" panose="020B0604030504040204" pitchFamily="50" charset="-128"/>
              </a:rPr>
              <a:t>身代金支払額：</a:t>
            </a:r>
            <a:r>
              <a:rPr lang="ja-JP" altLang="en-US" sz="2000" b="1" i="0">
                <a:solidFill>
                  <a:srgbClr val="C00000"/>
                </a:solidFill>
                <a:effectLst/>
                <a:latin typeface="メイリオ" panose="020B0604030504040204" pitchFamily="50" charset="-128"/>
                <a:ea typeface="メイリオ" panose="020B0604030504040204" pitchFamily="50" charset="-128"/>
              </a:rPr>
              <a:t>約</a:t>
            </a:r>
            <a:r>
              <a:rPr lang="en-US" altLang="ja-JP" sz="2000" b="1">
                <a:solidFill>
                  <a:srgbClr val="C00000"/>
                </a:solidFill>
                <a:latin typeface="メイリオ" panose="020B0604030504040204" pitchFamily="50" charset="-128"/>
                <a:ea typeface="メイリオ" panose="020B0604030504040204" pitchFamily="50" charset="-128"/>
              </a:rPr>
              <a:t>12</a:t>
            </a:r>
            <a:r>
              <a:rPr lang="ja-JP" altLang="en-US" sz="2000" b="1" i="0">
                <a:solidFill>
                  <a:srgbClr val="C00000"/>
                </a:solidFill>
                <a:effectLst/>
                <a:latin typeface="メイリオ" panose="020B0604030504040204" pitchFamily="50" charset="-128"/>
                <a:ea typeface="メイリオ" panose="020B0604030504040204" pitchFamily="50" charset="-128"/>
              </a:rPr>
              <a:t>億円</a:t>
            </a:r>
            <a:endParaRPr kumimoji="1" lang="ja-JP" altLang="en-US" sz="1600">
              <a:solidFill>
                <a:srgbClr val="C00000"/>
              </a:solidFill>
              <a:latin typeface="メイリオ" panose="020B0604030504040204" pitchFamily="50" charset="-128"/>
              <a:ea typeface="メイリオ" panose="020B0604030504040204" pitchFamily="50" charset="-128"/>
            </a:endParaRPr>
          </a:p>
        </p:txBody>
      </p:sp>
      <p:pic>
        <p:nvPicPr>
          <p:cNvPr id="17" name="図 16" descr="屋内, キッチン, テーブル, 大きい が含まれている画像&#10;&#10;自動的に生成された説明">
            <a:extLst>
              <a:ext uri="{FF2B5EF4-FFF2-40B4-BE49-F238E27FC236}">
                <a16:creationId xmlns:a16="http://schemas.microsoft.com/office/drawing/2014/main" id="{FE5213A2-18FD-44EE-9314-BBC9A2676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6387" y="1171699"/>
            <a:ext cx="1715679" cy="1286759"/>
          </a:xfrm>
          <a:prstGeom prst="rect">
            <a:avLst/>
          </a:prstGeom>
          <a:ln>
            <a:solidFill>
              <a:schemeClr val="tx1">
                <a:lumMod val="95000"/>
                <a:lumOff val="5000"/>
              </a:schemeClr>
            </a:solidFill>
          </a:ln>
        </p:spPr>
      </p:pic>
      <p:sp>
        <p:nvSpPr>
          <p:cNvPr id="18" name="テキスト ボックス 17">
            <a:extLst>
              <a:ext uri="{FF2B5EF4-FFF2-40B4-BE49-F238E27FC236}">
                <a16:creationId xmlns:a16="http://schemas.microsoft.com/office/drawing/2014/main" id="{B0F004CF-1D6D-4026-9A81-951E3FF51A8B}"/>
              </a:ext>
            </a:extLst>
          </p:cNvPr>
          <p:cNvSpPr txBox="1"/>
          <p:nvPr/>
        </p:nvSpPr>
        <p:spPr>
          <a:xfrm>
            <a:off x="2730994" y="1694814"/>
            <a:ext cx="9085082" cy="849463"/>
          </a:xfrm>
          <a:prstGeom prst="rect">
            <a:avLst/>
          </a:prstGeom>
          <a:noFill/>
        </p:spPr>
        <p:txBody>
          <a:bodyPr wrap="square">
            <a:spAutoFit/>
          </a:bodyPr>
          <a:lstStyle/>
          <a:p>
            <a:pPr>
              <a:lnSpc>
                <a:spcPct val="140000"/>
              </a:lnSpc>
            </a:pPr>
            <a:r>
              <a:rPr kumimoji="1" lang="ja-JP" altLang="en-US" sz="1200" b="0" i="0" u="sng" kern="1200">
                <a:solidFill>
                  <a:schemeClr val="tx1"/>
                </a:solidFill>
                <a:effectLst/>
                <a:latin typeface="メイリオ" panose="020B0604030504040204" pitchFamily="50" charset="-128"/>
                <a:ea typeface="メイリオ" panose="020B0604030504040204" pitchFamily="50" charset="-128"/>
                <a:cs typeface="+mn-cs"/>
              </a:rPr>
              <a:t>ランサムウェア攻撃を受け一部工場の操業を停止せざるを得なくなった。</a:t>
            </a:r>
            <a:endParaRPr kumimoji="1" lang="en-US" altLang="ja-JP" sz="1200" u="sng">
              <a:latin typeface="メイリオ" panose="020B0604030504040204" pitchFamily="50" charset="-128"/>
              <a:ea typeface="メイリオ" panose="020B0604030504040204" pitchFamily="50" charset="-128"/>
            </a:endParaRPr>
          </a:p>
          <a:p>
            <a:pPr>
              <a:lnSpc>
                <a:spcPct val="140000"/>
              </a:lnSpc>
            </a:pPr>
            <a:r>
              <a:rPr kumimoji="1" lang="ja-JP" altLang="en-US" sz="1200" b="1" u="sng">
                <a:solidFill>
                  <a:srgbClr val="C00000"/>
                </a:solidFill>
                <a:latin typeface="メイリオ" panose="020B0604030504040204" pitchFamily="50" charset="-128"/>
                <a:ea typeface="メイリオ" panose="020B0604030504040204" pitchFamily="50" charset="-128"/>
              </a:rPr>
              <a:t>大半</a:t>
            </a:r>
            <a:r>
              <a:rPr kumimoji="1" lang="ja-JP" altLang="en-US" sz="1200" b="1" i="0" u="sng" kern="1200">
                <a:solidFill>
                  <a:srgbClr val="C00000"/>
                </a:solidFill>
                <a:effectLst/>
                <a:latin typeface="メイリオ" panose="020B0604030504040204" pitchFamily="50" charset="-128"/>
                <a:ea typeface="メイリオ" panose="020B0604030504040204" pitchFamily="50" charset="-128"/>
                <a:cs typeface="+mn-cs"/>
              </a:rPr>
              <a:t>のシステムは復旧していたが、さらなる攻撃で顧客や従業員のデータが危険にさらされるリスクを考慮</a:t>
            </a:r>
            <a:r>
              <a:rPr kumimoji="1" lang="ja-JP" altLang="en-US" sz="1200" i="0" u="sng"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して</a:t>
            </a:r>
          </a:p>
          <a:p>
            <a:pPr>
              <a:lnSpc>
                <a:spcPct val="140000"/>
              </a:lnSpc>
            </a:pPr>
            <a:r>
              <a:rPr kumimoji="1" lang="ja-JP" altLang="en-US" sz="1200" i="0" u="sng"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社内の</a:t>
            </a:r>
            <a:r>
              <a:rPr kumimoji="1" lang="en-US" altLang="ja-JP" sz="1200" i="0" u="sng"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IT</a:t>
            </a:r>
            <a:r>
              <a:rPr kumimoji="1" lang="ja-JP" altLang="en-US" sz="1200" i="0" u="sng"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専門家および第三者のサイバーセキュリティ専門家と協議の上、身代金を支払った</a:t>
            </a:r>
            <a:endParaRPr kumimoji="1" lang="en-US" altLang="ja-JP" sz="1200" i="0" u="sng"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p:txBody>
      </p:sp>
      <p:sp>
        <p:nvSpPr>
          <p:cNvPr id="20" name="正方形/長方形 19">
            <a:extLst>
              <a:ext uri="{FF2B5EF4-FFF2-40B4-BE49-F238E27FC236}">
                <a16:creationId xmlns:a16="http://schemas.microsoft.com/office/drawing/2014/main" id="{6B71590A-1CAD-4C4E-91A4-F0281DEACDE2}"/>
              </a:ext>
            </a:extLst>
          </p:cNvPr>
          <p:cNvSpPr/>
          <p:nvPr/>
        </p:nvSpPr>
        <p:spPr>
          <a:xfrm>
            <a:off x="629572" y="2787672"/>
            <a:ext cx="10942999" cy="1649691"/>
          </a:xfrm>
          <a:prstGeom prst="rect">
            <a:avLst/>
          </a:prstGeom>
          <a:solidFill>
            <a:schemeClr val="bg1">
              <a:lumMod val="95000"/>
            </a:schemeClr>
          </a:solidFill>
          <a:ln w="3175">
            <a:solidFill>
              <a:schemeClr val="tx1">
                <a:lumMod val="95000"/>
                <a:lumOff val="5000"/>
                <a:alpha val="88000"/>
              </a:schemeClr>
            </a:solidFill>
          </a:ln>
          <a:effectLst>
            <a:outerShdw blurRad="127000" dist="114300" dir="24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4DA04551-761B-4586-949F-3426A02A7D82}"/>
              </a:ext>
            </a:extLst>
          </p:cNvPr>
          <p:cNvSpPr txBox="1"/>
          <p:nvPr/>
        </p:nvSpPr>
        <p:spPr>
          <a:xfrm>
            <a:off x="2780153" y="3492736"/>
            <a:ext cx="10040303" cy="849463"/>
          </a:xfrm>
          <a:prstGeom prst="rect">
            <a:avLst/>
          </a:prstGeom>
          <a:noFill/>
        </p:spPr>
        <p:txBody>
          <a:bodyPr wrap="square">
            <a:spAutoFit/>
          </a:bodyPr>
          <a:lstStyle/>
          <a:p>
            <a:pPr algn="just">
              <a:lnSpc>
                <a:spcPct val="140000"/>
              </a:lnSpc>
            </a:pPr>
            <a:r>
              <a:rPr kumimoji="1" lang="ja-JP" altLang="en-US" sz="1200" b="0" i="0" u="sng" kern="1200">
                <a:solidFill>
                  <a:schemeClr val="tx1"/>
                </a:solidFill>
                <a:effectLst/>
                <a:latin typeface="メイリオ" panose="020B0604030504040204" pitchFamily="50" charset="-128"/>
                <a:ea typeface="メイリオ" panose="020B0604030504040204" pitchFamily="50" charset="-128"/>
                <a:cs typeface="+mn-cs"/>
              </a:rPr>
              <a:t>システムにマルウェアが侵入して</a:t>
            </a:r>
            <a:r>
              <a:rPr kumimoji="1" lang="ja-JP" altLang="en-US" sz="1200" b="1" i="0" u="sng" kern="1200">
                <a:solidFill>
                  <a:srgbClr val="C00000"/>
                </a:solidFill>
                <a:effectLst/>
                <a:latin typeface="メイリオ" panose="020B0604030504040204" pitchFamily="50" charset="-128"/>
                <a:ea typeface="メイリオ" panose="020B0604030504040204" pitchFamily="50" charset="-128"/>
                <a:cs typeface="+mn-cs"/>
              </a:rPr>
              <a:t>短時間で </a:t>
            </a:r>
            <a:r>
              <a:rPr kumimoji="1" lang="en-US" altLang="ja-JP" sz="1200" b="1" i="0" u="sng" kern="1200">
                <a:solidFill>
                  <a:srgbClr val="C00000"/>
                </a:solidFill>
                <a:effectLst/>
                <a:latin typeface="メイリオ" panose="020B0604030504040204" pitchFamily="50" charset="-128"/>
                <a:ea typeface="メイリオ" panose="020B0604030504040204" pitchFamily="50" charset="-128"/>
                <a:cs typeface="+mn-cs"/>
              </a:rPr>
              <a:t>100GB </a:t>
            </a:r>
            <a:r>
              <a:rPr kumimoji="1" lang="ja-JP" altLang="en-US" sz="1200" b="1" u="sng">
                <a:solidFill>
                  <a:srgbClr val="C00000"/>
                </a:solidFill>
                <a:latin typeface="メイリオ" panose="020B0604030504040204" pitchFamily="50" charset="-128"/>
                <a:ea typeface="メイリオ" panose="020B0604030504040204" pitchFamily="50" charset="-128"/>
              </a:rPr>
              <a:t>以上の</a:t>
            </a:r>
            <a:r>
              <a:rPr kumimoji="1" lang="ja-JP" altLang="en-US" sz="1200" b="1" i="0" u="sng" kern="1200">
                <a:solidFill>
                  <a:srgbClr val="C00000"/>
                </a:solidFill>
                <a:effectLst/>
                <a:latin typeface="メイリオ" panose="020B0604030504040204" pitchFamily="50" charset="-128"/>
                <a:ea typeface="メイリオ" panose="020B0604030504040204" pitchFamily="50" charset="-128"/>
                <a:cs typeface="+mn-cs"/>
              </a:rPr>
              <a:t>データが盗まれ</a:t>
            </a:r>
            <a:r>
              <a:rPr kumimoji="1" lang="ja-JP" altLang="en-US" sz="1200" b="1" u="sng">
                <a:solidFill>
                  <a:srgbClr val="C00000"/>
                </a:solidFill>
                <a:latin typeface="メイリオ" panose="020B0604030504040204" pitchFamily="50" charset="-128"/>
                <a:ea typeface="メイリオ" panose="020B0604030504040204" pitchFamily="50" charset="-128"/>
              </a:rPr>
              <a:t>た</a:t>
            </a:r>
            <a:r>
              <a:rPr kumimoji="1" lang="ja-JP" altLang="en-US" sz="1200" b="0" i="0" u="sng" kern="1200">
                <a:solidFill>
                  <a:schemeClr val="tx1"/>
                </a:solidFill>
                <a:effectLst/>
                <a:latin typeface="メイリオ" panose="020B0604030504040204" pitchFamily="50" charset="-128"/>
                <a:ea typeface="メイリオ" panose="020B0604030504040204" pitchFamily="50" charset="-128"/>
                <a:cs typeface="+mn-cs"/>
              </a:rPr>
              <a:t>。情報の一部をインターネットに</a:t>
            </a:r>
            <a:endParaRPr kumimoji="1" lang="en-US" altLang="ja-JP" sz="1200" b="0" i="0" u="sng" kern="1200">
              <a:solidFill>
                <a:schemeClr val="tx1"/>
              </a:solidFill>
              <a:effectLst/>
              <a:latin typeface="メイリオ" panose="020B0604030504040204" pitchFamily="50" charset="-128"/>
              <a:ea typeface="メイリオ" panose="020B0604030504040204" pitchFamily="50" charset="-128"/>
              <a:cs typeface="+mn-cs"/>
            </a:endParaRPr>
          </a:p>
          <a:p>
            <a:pPr algn="just">
              <a:lnSpc>
                <a:spcPct val="140000"/>
              </a:lnSpc>
            </a:pPr>
            <a:r>
              <a:rPr kumimoji="1" lang="ja-JP" altLang="en-US" sz="1200" b="0" i="0" u="sng" kern="1200">
                <a:solidFill>
                  <a:schemeClr val="tx1"/>
                </a:solidFill>
                <a:effectLst/>
                <a:latin typeface="メイリオ" panose="020B0604030504040204" pitchFamily="50" charset="-128"/>
                <a:ea typeface="メイリオ" panose="020B0604030504040204" pitchFamily="50" charset="-128"/>
                <a:cs typeface="+mn-cs"/>
              </a:rPr>
              <a:t>公開すると脅迫があり身代金要求を受けていた。</a:t>
            </a:r>
            <a:r>
              <a:rPr kumimoji="1" lang="ja-JP" altLang="en-US" sz="1200" b="1" i="0" u="sng" kern="1200">
                <a:solidFill>
                  <a:srgbClr val="C00000"/>
                </a:solidFill>
                <a:effectLst/>
                <a:latin typeface="メイリオ" panose="020B0604030504040204" pitchFamily="50" charset="-128"/>
                <a:ea typeface="メイリオ" panose="020B0604030504040204" pitchFamily="50" charset="-128"/>
                <a:cs typeface="+mn-cs"/>
              </a:rPr>
              <a:t>第三者がパイプラインへの攻撃を可能とする情報を入手した</a:t>
            </a:r>
            <a:endParaRPr kumimoji="1" lang="en-US" altLang="ja-JP" sz="1200" b="1" i="0" u="sng" kern="1200">
              <a:solidFill>
                <a:srgbClr val="C00000"/>
              </a:solidFill>
              <a:effectLst/>
              <a:latin typeface="メイリオ" panose="020B0604030504040204" pitchFamily="50" charset="-128"/>
              <a:ea typeface="メイリオ" panose="020B0604030504040204" pitchFamily="50" charset="-128"/>
              <a:cs typeface="+mn-cs"/>
            </a:endParaRPr>
          </a:p>
          <a:p>
            <a:pPr algn="just">
              <a:lnSpc>
                <a:spcPct val="140000"/>
              </a:lnSpc>
            </a:pPr>
            <a:r>
              <a:rPr kumimoji="1" lang="ja-JP" altLang="en-US" sz="1200" b="1" i="0" u="sng" kern="1200">
                <a:solidFill>
                  <a:srgbClr val="C00000"/>
                </a:solidFill>
                <a:effectLst/>
                <a:latin typeface="メイリオ" panose="020B0604030504040204" pitchFamily="50" charset="-128"/>
                <a:ea typeface="メイリオ" panose="020B0604030504040204" pitchFamily="50" charset="-128"/>
                <a:cs typeface="+mn-cs"/>
              </a:rPr>
              <a:t>恐れがあるため</a:t>
            </a:r>
            <a:r>
              <a:rPr kumimoji="1" lang="ja-JP" altLang="en-US" sz="1200" b="0" i="0" u="sng" kern="1200">
                <a:solidFill>
                  <a:schemeClr val="tx1"/>
                </a:solidFill>
                <a:effectLst/>
                <a:latin typeface="メイリオ" panose="020B0604030504040204" pitchFamily="50" charset="-128"/>
                <a:ea typeface="メイリオ" panose="020B0604030504040204" pitchFamily="50" charset="-128"/>
                <a:cs typeface="+mn-cs"/>
              </a:rPr>
              <a:t>燃料パイプラインの操業を停止。</a:t>
            </a:r>
            <a:r>
              <a:rPr kumimoji="1" lang="ja-JP" altLang="en-US" sz="1200" i="0" u="sng"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一部地域で燃料が不足して住民はパニックに陥った。</a:t>
            </a:r>
          </a:p>
        </p:txBody>
      </p:sp>
      <p:sp>
        <p:nvSpPr>
          <p:cNvPr id="24" name="テキスト ボックス 23">
            <a:extLst>
              <a:ext uri="{FF2B5EF4-FFF2-40B4-BE49-F238E27FC236}">
                <a16:creationId xmlns:a16="http://schemas.microsoft.com/office/drawing/2014/main" id="{3F3ABD6D-F876-4C9D-B6F3-3D037B14D0FB}"/>
              </a:ext>
            </a:extLst>
          </p:cNvPr>
          <p:cNvSpPr txBox="1"/>
          <p:nvPr/>
        </p:nvSpPr>
        <p:spPr>
          <a:xfrm>
            <a:off x="2730995" y="2912830"/>
            <a:ext cx="8585461" cy="707886"/>
          </a:xfrm>
          <a:prstGeom prst="rect">
            <a:avLst/>
          </a:prstGeom>
          <a:noFill/>
        </p:spPr>
        <p:txBody>
          <a:bodyPr wrap="square" rtlCol="0">
            <a:spAutoFit/>
          </a:bodyPr>
          <a:lstStyle/>
          <a:p>
            <a:r>
              <a:rPr kumimoji="1" lang="ja-JP" altLang="en-US" sz="2000" b="1">
                <a:solidFill>
                  <a:schemeClr val="tx1">
                    <a:lumMod val="75000"/>
                    <a:lumOff val="25000"/>
                  </a:schemeClr>
                </a:solidFill>
                <a:latin typeface="メイリオ" panose="020B0604030504040204" pitchFamily="50" charset="-128"/>
                <a:ea typeface="メイリオ" panose="020B0604030504040204" pitchFamily="50" charset="-128"/>
              </a:rPr>
              <a:t>某インフラ業</a:t>
            </a:r>
            <a:endParaRPr kumimoji="1" lang="en-US" altLang="ja-JP" sz="20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2000" b="1">
                <a:solidFill>
                  <a:srgbClr val="C00000"/>
                </a:solidFill>
                <a:latin typeface="メイリオ" panose="020B0604030504040204" pitchFamily="50" charset="-128"/>
                <a:ea typeface="メイリオ" panose="020B0604030504040204" pitchFamily="50" charset="-128"/>
              </a:rPr>
              <a:t>身代金支払額：</a:t>
            </a:r>
            <a:r>
              <a:rPr lang="ja-JP" altLang="en-US" sz="2000" b="1" i="0">
                <a:solidFill>
                  <a:srgbClr val="C00000"/>
                </a:solidFill>
                <a:effectLst/>
                <a:latin typeface="メイリオ" panose="020B0604030504040204" pitchFamily="50" charset="-128"/>
                <a:ea typeface="メイリオ" panose="020B0604030504040204" pitchFamily="50" charset="-128"/>
              </a:rPr>
              <a:t>約</a:t>
            </a:r>
            <a:r>
              <a:rPr lang="en-US" altLang="ja-JP" sz="2000" b="1" i="0">
                <a:solidFill>
                  <a:srgbClr val="C00000"/>
                </a:solidFill>
                <a:effectLst/>
                <a:latin typeface="メイリオ" panose="020B0604030504040204" pitchFamily="50" charset="-128"/>
                <a:ea typeface="メイリオ" panose="020B0604030504040204" pitchFamily="50" charset="-128"/>
              </a:rPr>
              <a:t>4</a:t>
            </a:r>
            <a:r>
              <a:rPr lang="ja-JP" altLang="en-US" sz="2000" b="1" i="0">
                <a:solidFill>
                  <a:srgbClr val="C00000"/>
                </a:solidFill>
                <a:effectLst/>
                <a:latin typeface="メイリオ" panose="020B0604030504040204" pitchFamily="50" charset="-128"/>
                <a:ea typeface="メイリオ" panose="020B0604030504040204" pitchFamily="50" charset="-128"/>
              </a:rPr>
              <a:t>億</a:t>
            </a:r>
            <a:r>
              <a:rPr lang="en-US" altLang="ja-JP" sz="2000" b="1" i="0">
                <a:solidFill>
                  <a:srgbClr val="C00000"/>
                </a:solidFill>
                <a:effectLst/>
                <a:latin typeface="メイリオ" panose="020B0604030504040204" pitchFamily="50" charset="-128"/>
                <a:ea typeface="メイリオ" panose="020B0604030504040204" pitchFamily="50" charset="-128"/>
              </a:rPr>
              <a:t>8000</a:t>
            </a:r>
            <a:r>
              <a:rPr lang="ja-JP" altLang="en-US" sz="2000" b="1" i="0">
                <a:solidFill>
                  <a:srgbClr val="C00000"/>
                </a:solidFill>
                <a:effectLst/>
                <a:latin typeface="メイリオ" panose="020B0604030504040204" pitchFamily="50" charset="-128"/>
                <a:ea typeface="メイリオ" panose="020B0604030504040204" pitchFamily="50" charset="-128"/>
              </a:rPr>
              <a:t>万円</a:t>
            </a:r>
            <a:endParaRPr kumimoji="1" lang="ja-JP" altLang="en-US" sz="1600">
              <a:solidFill>
                <a:srgbClr val="C00000"/>
              </a:solidFill>
              <a:latin typeface="メイリオ" panose="020B0604030504040204" pitchFamily="50" charset="-128"/>
              <a:ea typeface="メイリオ" panose="020B0604030504040204" pitchFamily="50" charset="-128"/>
            </a:endParaRPr>
          </a:p>
        </p:txBody>
      </p:sp>
      <p:pic>
        <p:nvPicPr>
          <p:cNvPr id="25" name="図 24" descr="屋外, 工場, 建物, 電車 が含まれている画像&#10;&#10;自動的に生成された説明">
            <a:extLst>
              <a:ext uri="{FF2B5EF4-FFF2-40B4-BE49-F238E27FC236}">
                <a16:creationId xmlns:a16="http://schemas.microsoft.com/office/drawing/2014/main" id="{9547E816-0D9E-42DF-82CA-C6994FB4F2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6388" y="2960982"/>
            <a:ext cx="1715679" cy="1286759"/>
          </a:xfrm>
          <a:prstGeom prst="rect">
            <a:avLst/>
          </a:prstGeom>
          <a:ln>
            <a:solidFill>
              <a:schemeClr val="tx1">
                <a:lumMod val="95000"/>
                <a:lumOff val="5000"/>
              </a:schemeClr>
            </a:solidFill>
          </a:ln>
        </p:spPr>
      </p:pic>
    </p:spTree>
    <p:extLst>
      <p:ext uri="{BB962C8B-B14F-4D97-AF65-F5344CB8AC3E}">
        <p14:creationId xmlns:p14="http://schemas.microsoft.com/office/powerpoint/2010/main" val="43360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A35DF6DF-89B2-4669-BCEB-18EB2E609A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00703" y="2759149"/>
            <a:ext cx="2539355" cy="1953043"/>
          </a:xfrm>
          <a:prstGeom prst="rect">
            <a:avLst/>
          </a:prstGeom>
          <a:ln>
            <a:solidFill>
              <a:schemeClr val="bg1">
                <a:lumMod val="50000"/>
              </a:schemeClr>
            </a:solidFill>
          </a:ln>
        </p:spPr>
      </p:pic>
      <p:sp>
        <p:nvSpPr>
          <p:cNvPr id="7" name="テキスト プレースホルダー 6">
            <a:extLst>
              <a:ext uri="{FF2B5EF4-FFF2-40B4-BE49-F238E27FC236}">
                <a16:creationId xmlns:a16="http://schemas.microsoft.com/office/drawing/2014/main" id="{B8756DF7-4560-4084-971B-25F32EED1535}"/>
              </a:ext>
            </a:extLst>
          </p:cNvPr>
          <p:cNvSpPr>
            <a:spLocks noGrp="1"/>
          </p:cNvSpPr>
          <p:nvPr>
            <p:ph type="body" sz="quarter" idx="11"/>
          </p:nvPr>
        </p:nvSpPr>
        <p:spPr/>
        <p:txBody>
          <a:bodyPr/>
          <a:lstStyle/>
          <a:p>
            <a:r>
              <a:rPr lang="ja-JP" altLang="en-US"/>
              <a:t>なぜ、ランサムウェア攻撃が増えているのか？</a:t>
            </a:r>
          </a:p>
        </p:txBody>
      </p:sp>
      <p:sp>
        <p:nvSpPr>
          <p:cNvPr id="10" name="四角形: 角を丸くする 9">
            <a:extLst>
              <a:ext uri="{FF2B5EF4-FFF2-40B4-BE49-F238E27FC236}">
                <a16:creationId xmlns:a16="http://schemas.microsoft.com/office/drawing/2014/main" id="{41166C38-4446-4FAA-BEAA-19ABA6BC8D34}"/>
              </a:ext>
            </a:extLst>
          </p:cNvPr>
          <p:cNvSpPr/>
          <p:nvPr/>
        </p:nvSpPr>
        <p:spPr>
          <a:xfrm>
            <a:off x="835564" y="2144278"/>
            <a:ext cx="3069635" cy="439361"/>
          </a:xfrm>
          <a:prstGeom prst="roundRect">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メイリオ" panose="020B0604030504040204" pitchFamily="50" charset="-128"/>
                <a:ea typeface="メイリオ" panose="020B0604030504040204" pitchFamily="50" charset="-128"/>
                <a:cs typeface="メイリオ" panose="020B0604030504040204" pitchFamily="50" charset="-128"/>
              </a:rPr>
              <a:t>ランサムウェア作成</a:t>
            </a:r>
          </a:p>
        </p:txBody>
      </p:sp>
      <p:sp>
        <p:nvSpPr>
          <p:cNvPr id="11" name="四角形: 角を丸くする 10">
            <a:extLst>
              <a:ext uri="{FF2B5EF4-FFF2-40B4-BE49-F238E27FC236}">
                <a16:creationId xmlns:a16="http://schemas.microsoft.com/office/drawing/2014/main" id="{82609804-F19D-45E5-8DA0-21F8ACF649B1}"/>
              </a:ext>
            </a:extLst>
          </p:cNvPr>
          <p:cNvSpPr/>
          <p:nvPr/>
        </p:nvSpPr>
        <p:spPr>
          <a:xfrm>
            <a:off x="4417491" y="2144278"/>
            <a:ext cx="3069635" cy="439361"/>
          </a:xfrm>
          <a:prstGeom prst="roundRect">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メイリオ" panose="020B0604030504040204" pitchFamily="50" charset="-128"/>
                <a:ea typeface="メイリオ" panose="020B0604030504040204" pitchFamily="50" charset="-128"/>
                <a:cs typeface="メイリオ" panose="020B0604030504040204" pitchFamily="50" charset="-128"/>
              </a:rPr>
              <a:t>攻撃</a:t>
            </a:r>
          </a:p>
        </p:txBody>
      </p:sp>
      <p:sp>
        <p:nvSpPr>
          <p:cNvPr id="12" name="四角形: 角を丸くする 11">
            <a:extLst>
              <a:ext uri="{FF2B5EF4-FFF2-40B4-BE49-F238E27FC236}">
                <a16:creationId xmlns:a16="http://schemas.microsoft.com/office/drawing/2014/main" id="{D3DA5380-5A2A-4550-B6E9-38DAEF3F560F}"/>
              </a:ext>
            </a:extLst>
          </p:cNvPr>
          <p:cNvSpPr/>
          <p:nvPr/>
        </p:nvSpPr>
        <p:spPr>
          <a:xfrm>
            <a:off x="8032110" y="2144278"/>
            <a:ext cx="3069635" cy="439361"/>
          </a:xfrm>
          <a:prstGeom prst="roundRect">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報酬を山分け</a:t>
            </a:r>
          </a:p>
        </p:txBody>
      </p:sp>
      <p:sp>
        <p:nvSpPr>
          <p:cNvPr id="13" name="二等辺三角形 12">
            <a:extLst>
              <a:ext uri="{FF2B5EF4-FFF2-40B4-BE49-F238E27FC236}">
                <a16:creationId xmlns:a16="http://schemas.microsoft.com/office/drawing/2014/main" id="{5BD38D7E-5D53-43C0-9F6A-5A51730B5714}"/>
              </a:ext>
            </a:extLst>
          </p:cNvPr>
          <p:cNvSpPr/>
          <p:nvPr/>
        </p:nvSpPr>
        <p:spPr>
          <a:xfrm rot="5400000">
            <a:off x="3830321" y="2213518"/>
            <a:ext cx="441800" cy="300169"/>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二等辺三角形 13">
            <a:extLst>
              <a:ext uri="{FF2B5EF4-FFF2-40B4-BE49-F238E27FC236}">
                <a16:creationId xmlns:a16="http://schemas.microsoft.com/office/drawing/2014/main" id="{38FE4593-0E73-4A5B-AC80-53E27412D023}"/>
              </a:ext>
            </a:extLst>
          </p:cNvPr>
          <p:cNvSpPr/>
          <p:nvPr/>
        </p:nvSpPr>
        <p:spPr>
          <a:xfrm rot="5400000">
            <a:off x="7416310" y="2213518"/>
            <a:ext cx="441800" cy="300169"/>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二等辺三角形 14">
            <a:extLst>
              <a:ext uri="{FF2B5EF4-FFF2-40B4-BE49-F238E27FC236}">
                <a16:creationId xmlns:a16="http://schemas.microsoft.com/office/drawing/2014/main" id="{14C2861D-40DA-4523-B9A0-761C50D367D2}"/>
              </a:ext>
            </a:extLst>
          </p:cNvPr>
          <p:cNvSpPr/>
          <p:nvPr/>
        </p:nvSpPr>
        <p:spPr>
          <a:xfrm rot="5400000">
            <a:off x="11030929" y="2213518"/>
            <a:ext cx="441800" cy="300169"/>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四角形: 角を丸くする 15">
            <a:extLst>
              <a:ext uri="{FF2B5EF4-FFF2-40B4-BE49-F238E27FC236}">
                <a16:creationId xmlns:a16="http://schemas.microsoft.com/office/drawing/2014/main" id="{63A2D79D-33D9-444B-B4B0-6BE505579672}"/>
              </a:ext>
            </a:extLst>
          </p:cNvPr>
          <p:cNvSpPr/>
          <p:nvPr/>
        </p:nvSpPr>
        <p:spPr>
          <a:xfrm>
            <a:off x="8287639" y="4997950"/>
            <a:ext cx="2895609" cy="1047544"/>
          </a:xfrm>
          <a:prstGeom prst="roundRect">
            <a:avLst>
              <a:gd name="adj" fmla="val 7721"/>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二等辺三角形 16">
            <a:extLst>
              <a:ext uri="{FF2B5EF4-FFF2-40B4-BE49-F238E27FC236}">
                <a16:creationId xmlns:a16="http://schemas.microsoft.com/office/drawing/2014/main" id="{3D61DF42-67F5-48ED-9DDA-E36989AAF118}"/>
              </a:ext>
            </a:extLst>
          </p:cNvPr>
          <p:cNvSpPr/>
          <p:nvPr/>
        </p:nvSpPr>
        <p:spPr>
          <a:xfrm>
            <a:off x="9580062" y="4705647"/>
            <a:ext cx="310763" cy="303551"/>
          </a:xfrm>
          <a:prstGeom prst="triangle">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a:extLst>
              <a:ext uri="{FF2B5EF4-FFF2-40B4-BE49-F238E27FC236}">
                <a16:creationId xmlns:a16="http://schemas.microsoft.com/office/drawing/2014/main" id="{2796EF12-FF01-4404-8C47-708ACAF95864}"/>
              </a:ext>
            </a:extLst>
          </p:cNvPr>
          <p:cNvSpPr/>
          <p:nvPr/>
        </p:nvSpPr>
        <p:spPr>
          <a:xfrm>
            <a:off x="8512167" y="5264197"/>
            <a:ext cx="2460567" cy="526298"/>
          </a:xfrm>
          <a:prstGeom prst="rect">
            <a:avLst/>
          </a:prstGeom>
        </p:spPr>
        <p:txBody>
          <a:bodyPr wrap="square">
            <a:spAutoFit/>
          </a:bodyPr>
          <a:lstStyle/>
          <a:p>
            <a:pPr latinLnBrk="1">
              <a:lnSpc>
                <a:spcPct val="120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振り込まれた身代金を </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RaaS</a:t>
            </a:r>
          </a:p>
          <a:p>
            <a:pPr latinLnBrk="1">
              <a:lnSpc>
                <a:spcPct val="120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サイト提供者と攻撃者で山分け</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68682B61-8E45-431D-8910-C8DE0E9E15A2}"/>
              </a:ext>
            </a:extLst>
          </p:cNvPr>
          <p:cNvSpPr/>
          <p:nvPr/>
        </p:nvSpPr>
        <p:spPr>
          <a:xfrm>
            <a:off x="4673210" y="4977402"/>
            <a:ext cx="2895609" cy="1047544"/>
          </a:xfrm>
          <a:prstGeom prst="roundRect">
            <a:avLst>
              <a:gd name="adj" fmla="val 7721"/>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二等辺三角形 19">
            <a:extLst>
              <a:ext uri="{FF2B5EF4-FFF2-40B4-BE49-F238E27FC236}">
                <a16:creationId xmlns:a16="http://schemas.microsoft.com/office/drawing/2014/main" id="{6454DF99-9D27-4FE4-91C1-D2A8CAE4E450}"/>
              </a:ext>
            </a:extLst>
          </p:cNvPr>
          <p:cNvSpPr/>
          <p:nvPr/>
        </p:nvSpPr>
        <p:spPr>
          <a:xfrm>
            <a:off x="5965633" y="4685099"/>
            <a:ext cx="310763" cy="303551"/>
          </a:xfrm>
          <a:prstGeom prst="triangle">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a:extLst>
              <a:ext uri="{FF2B5EF4-FFF2-40B4-BE49-F238E27FC236}">
                <a16:creationId xmlns:a16="http://schemas.microsoft.com/office/drawing/2014/main" id="{63B437EB-5202-4F69-B04D-FE9875496862}"/>
              </a:ext>
            </a:extLst>
          </p:cNvPr>
          <p:cNvSpPr/>
          <p:nvPr/>
        </p:nvSpPr>
        <p:spPr>
          <a:xfrm>
            <a:off x="4897738" y="5179400"/>
            <a:ext cx="2460567" cy="747897"/>
          </a:xfrm>
          <a:prstGeom prst="rect">
            <a:avLst/>
          </a:prstGeom>
        </p:spPr>
        <p:txBody>
          <a:bodyPr wrap="square">
            <a:spAutoFit/>
          </a:bodyPr>
          <a:lstStyle/>
          <a:p>
            <a:pPr latinLnBrk="1">
              <a:lnSpc>
                <a:spcPct val="120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作ったランサムウェアで </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PC </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を攻撃。データを暗号化し、身代金を請求</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2" name="四角形: 角を丸くする 21">
            <a:extLst>
              <a:ext uri="{FF2B5EF4-FFF2-40B4-BE49-F238E27FC236}">
                <a16:creationId xmlns:a16="http://schemas.microsoft.com/office/drawing/2014/main" id="{ED2B3CBC-CE83-4242-91CF-29B27902BCCA}"/>
              </a:ext>
            </a:extLst>
          </p:cNvPr>
          <p:cNvSpPr/>
          <p:nvPr/>
        </p:nvSpPr>
        <p:spPr>
          <a:xfrm>
            <a:off x="985964" y="4997950"/>
            <a:ext cx="2895609" cy="1047544"/>
          </a:xfrm>
          <a:prstGeom prst="roundRect">
            <a:avLst>
              <a:gd name="adj" fmla="val 7721"/>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二等辺三角形 22">
            <a:extLst>
              <a:ext uri="{FF2B5EF4-FFF2-40B4-BE49-F238E27FC236}">
                <a16:creationId xmlns:a16="http://schemas.microsoft.com/office/drawing/2014/main" id="{2C7E0A85-D5D3-496F-A801-82D1F55B40C0}"/>
              </a:ext>
            </a:extLst>
          </p:cNvPr>
          <p:cNvSpPr/>
          <p:nvPr/>
        </p:nvSpPr>
        <p:spPr>
          <a:xfrm>
            <a:off x="2278387" y="4705647"/>
            <a:ext cx="310763" cy="303551"/>
          </a:xfrm>
          <a:prstGeom prst="triangle">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4" name="正方形/長方形 23">
            <a:extLst>
              <a:ext uri="{FF2B5EF4-FFF2-40B4-BE49-F238E27FC236}">
                <a16:creationId xmlns:a16="http://schemas.microsoft.com/office/drawing/2014/main" id="{D1C5E405-1D63-40FB-AC91-A03843A6512F}"/>
              </a:ext>
            </a:extLst>
          </p:cNvPr>
          <p:cNvSpPr/>
          <p:nvPr/>
        </p:nvSpPr>
        <p:spPr>
          <a:xfrm>
            <a:off x="1210492" y="5184708"/>
            <a:ext cx="2460567" cy="747897"/>
          </a:xfrm>
          <a:prstGeom prst="rect">
            <a:avLst/>
          </a:prstGeom>
        </p:spPr>
        <p:txBody>
          <a:bodyPr wrap="square">
            <a:spAutoFit/>
          </a:bodyPr>
          <a:lstStyle/>
          <a:p>
            <a:pPr latinLnBrk="1">
              <a:lnSpc>
                <a:spcPct val="120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闇サイトの </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RaaS </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サイトを活用。必要事項を入力するだけで</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latinLnBrk="1">
              <a:lnSpc>
                <a:spcPct val="120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簡単にランサムウェアを作成！</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16B55E6E-7A1F-4DB0-9BD7-11F1A17C9E09}"/>
              </a:ext>
            </a:extLst>
          </p:cNvPr>
          <p:cNvPicPr>
            <a:picLocks noChangeAspect="1"/>
          </p:cNvPicPr>
          <p:nvPr/>
        </p:nvPicPr>
        <p:blipFill>
          <a:blip r:embed="rId3"/>
          <a:stretch>
            <a:fillRect/>
          </a:stretch>
        </p:blipFill>
        <p:spPr>
          <a:xfrm>
            <a:off x="4943845" y="2878765"/>
            <a:ext cx="2164973" cy="1613008"/>
          </a:xfrm>
          <a:prstGeom prst="rect">
            <a:avLst/>
          </a:prstGeom>
        </p:spPr>
      </p:pic>
      <p:pic>
        <p:nvPicPr>
          <p:cNvPr id="26" name="図 25">
            <a:extLst>
              <a:ext uri="{FF2B5EF4-FFF2-40B4-BE49-F238E27FC236}">
                <a16:creationId xmlns:a16="http://schemas.microsoft.com/office/drawing/2014/main" id="{BB29FD4A-9D78-41FB-948E-B16B203E9D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4266" y="2979585"/>
            <a:ext cx="1024131" cy="1024131"/>
          </a:xfrm>
          <a:prstGeom prst="rect">
            <a:avLst/>
          </a:prstGeom>
        </p:spPr>
      </p:pic>
      <p:sp>
        <p:nvSpPr>
          <p:cNvPr id="41" name="テキスト ボックス 40">
            <a:extLst>
              <a:ext uri="{FF2B5EF4-FFF2-40B4-BE49-F238E27FC236}">
                <a16:creationId xmlns:a16="http://schemas.microsoft.com/office/drawing/2014/main" id="{7C791C83-0218-424B-A2C1-ECAADFDD394A}"/>
              </a:ext>
            </a:extLst>
          </p:cNvPr>
          <p:cNvSpPr txBox="1"/>
          <p:nvPr/>
        </p:nvSpPr>
        <p:spPr>
          <a:xfrm>
            <a:off x="9841366" y="2825766"/>
            <a:ext cx="1207323" cy="276999"/>
          </a:xfrm>
          <a:prstGeom prst="rect">
            <a:avLst/>
          </a:prstGeom>
          <a:noFill/>
        </p:spPr>
        <p:txBody>
          <a:bodyPr wrap="square" rtlCol="0">
            <a:spAutoFit/>
          </a:bodyPr>
          <a:lstStyle/>
          <a:p>
            <a:pPr algn="ct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攻撃者</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E91695CB-2B48-4381-B586-1C4301816BF8}"/>
              </a:ext>
            </a:extLst>
          </p:cNvPr>
          <p:cNvSpPr txBox="1"/>
          <p:nvPr/>
        </p:nvSpPr>
        <p:spPr>
          <a:xfrm>
            <a:off x="8019892" y="2825766"/>
            <a:ext cx="1477076" cy="276999"/>
          </a:xfrm>
          <a:prstGeom prst="rect">
            <a:avLst/>
          </a:prstGeom>
          <a:noFill/>
        </p:spPr>
        <p:txBody>
          <a:bodyPr wrap="square" rtlCol="0">
            <a:spAutoFit/>
          </a:bodyPr>
          <a:lstStyle/>
          <a:p>
            <a:pPr algn="ct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【RaaS </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提供者</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1" name="グループ化 60">
            <a:extLst>
              <a:ext uri="{FF2B5EF4-FFF2-40B4-BE49-F238E27FC236}">
                <a16:creationId xmlns:a16="http://schemas.microsoft.com/office/drawing/2014/main" id="{C029B370-2587-4AEC-9357-88B68384DC3D}"/>
              </a:ext>
            </a:extLst>
          </p:cNvPr>
          <p:cNvGrpSpPr/>
          <p:nvPr/>
        </p:nvGrpSpPr>
        <p:grpSpPr>
          <a:xfrm>
            <a:off x="8184016" y="3440600"/>
            <a:ext cx="1256782" cy="890653"/>
            <a:chOff x="8336779" y="3713527"/>
            <a:chExt cx="1256782" cy="890653"/>
          </a:xfrm>
        </p:grpSpPr>
        <p:pic>
          <p:nvPicPr>
            <p:cNvPr id="56" name="図 55">
              <a:extLst>
                <a:ext uri="{FF2B5EF4-FFF2-40B4-BE49-F238E27FC236}">
                  <a16:creationId xmlns:a16="http://schemas.microsoft.com/office/drawing/2014/main" id="{2ABE054B-11E4-42CA-BF10-D4DBCBCD1AA1}"/>
                </a:ext>
              </a:extLst>
            </p:cNvPr>
            <p:cNvPicPr>
              <a:picLocks noChangeAspect="1"/>
            </p:cNvPicPr>
            <p:nvPr/>
          </p:nvPicPr>
          <p:blipFill>
            <a:blip r:embed="rId5"/>
            <a:stretch>
              <a:fillRect/>
            </a:stretch>
          </p:blipFill>
          <p:spPr>
            <a:xfrm>
              <a:off x="8336779" y="4234805"/>
              <a:ext cx="1256782" cy="369375"/>
            </a:xfrm>
            <a:prstGeom prst="rect">
              <a:avLst/>
            </a:prstGeom>
          </p:spPr>
        </p:pic>
        <p:pic>
          <p:nvPicPr>
            <p:cNvPr id="57" name="図 56">
              <a:extLst>
                <a:ext uri="{FF2B5EF4-FFF2-40B4-BE49-F238E27FC236}">
                  <a16:creationId xmlns:a16="http://schemas.microsoft.com/office/drawing/2014/main" id="{CD9E91FF-5565-4495-89FD-448375552A37}"/>
                </a:ext>
              </a:extLst>
            </p:cNvPr>
            <p:cNvPicPr>
              <a:picLocks noChangeAspect="1"/>
            </p:cNvPicPr>
            <p:nvPr/>
          </p:nvPicPr>
          <p:blipFill>
            <a:blip r:embed="rId5"/>
            <a:stretch>
              <a:fillRect/>
            </a:stretch>
          </p:blipFill>
          <p:spPr>
            <a:xfrm>
              <a:off x="8336779" y="4097645"/>
              <a:ext cx="1256782" cy="369375"/>
            </a:xfrm>
            <a:prstGeom prst="rect">
              <a:avLst/>
            </a:prstGeom>
          </p:spPr>
        </p:pic>
        <p:pic>
          <p:nvPicPr>
            <p:cNvPr id="58" name="図 57">
              <a:extLst>
                <a:ext uri="{FF2B5EF4-FFF2-40B4-BE49-F238E27FC236}">
                  <a16:creationId xmlns:a16="http://schemas.microsoft.com/office/drawing/2014/main" id="{169E9D3E-B023-435D-A255-3368EDD03B4A}"/>
                </a:ext>
              </a:extLst>
            </p:cNvPr>
            <p:cNvPicPr>
              <a:picLocks noChangeAspect="1"/>
            </p:cNvPicPr>
            <p:nvPr/>
          </p:nvPicPr>
          <p:blipFill>
            <a:blip r:embed="rId5"/>
            <a:stretch>
              <a:fillRect/>
            </a:stretch>
          </p:blipFill>
          <p:spPr>
            <a:xfrm>
              <a:off x="8336779" y="3964295"/>
              <a:ext cx="1256782" cy="369375"/>
            </a:xfrm>
            <a:prstGeom prst="rect">
              <a:avLst/>
            </a:prstGeom>
          </p:spPr>
        </p:pic>
        <p:pic>
          <p:nvPicPr>
            <p:cNvPr id="59" name="図 58">
              <a:extLst>
                <a:ext uri="{FF2B5EF4-FFF2-40B4-BE49-F238E27FC236}">
                  <a16:creationId xmlns:a16="http://schemas.microsoft.com/office/drawing/2014/main" id="{C4BAD586-B22E-4E12-B0BD-19974A543369}"/>
                </a:ext>
              </a:extLst>
            </p:cNvPr>
            <p:cNvPicPr>
              <a:picLocks noChangeAspect="1"/>
            </p:cNvPicPr>
            <p:nvPr/>
          </p:nvPicPr>
          <p:blipFill>
            <a:blip r:embed="rId5"/>
            <a:stretch>
              <a:fillRect/>
            </a:stretch>
          </p:blipFill>
          <p:spPr>
            <a:xfrm>
              <a:off x="8336779" y="3839257"/>
              <a:ext cx="1256782" cy="369375"/>
            </a:xfrm>
            <a:prstGeom prst="rect">
              <a:avLst/>
            </a:prstGeom>
          </p:spPr>
        </p:pic>
        <p:pic>
          <p:nvPicPr>
            <p:cNvPr id="60" name="図 59">
              <a:extLst>
                <a:ext uri="{FF2B5EF4-FFF2-40B4-BE49-F238E27FC236}">
                  <a16:creationId xmlns:a16="http://schemas.microsoft.com/office/drawing/2014/main" id="{06A4D051-FE96-4AAE-B925-16A6E2EFE81F}"/>
                </a:ext>
              </a:extLst>
            </p:cNvPr>
            <p:cNvPicPr>
              <a:picLocks noChangeAspect="1"/>
            </p:cNvPicPr>
            <p:nvPr/>
          </p:nvPicPr>
          <p:blipFill>
            <a:blip r:embed="rId5"/>
            <a:stretch>
              <a:fillRect/>
            </a:stretch>
          </p:blipFill>
          <p:spPr>
            <a:xfrm>
              <a:off x="8336779" y="3713527"/>
              <a:ext cx="1256782" cy="369375"/>
            </a:xfrm>
            <a:prstGeom prst="rect">
              <a:avLst/>
            </a:prstGeom>
          </p:spPr>
        </p:pic>
      </p:grpSp>
      <p:grpSp>
        <p:nvGrpSpPr>
          <p:cNvPr id="62" name="グループ化 61">
            <a:extLst>
              <a:ext uri="{FF2B5EF4-FFF2-40B4-BE49-F238E27FC236}">
                <a16:creationId xmlns:a16="http://schemas.microsoft.com/office/drawing/2014/main" id="{2734026B-8A4D-41A1-85D7-1A1F3F749597}"/>
              </a:ext>
            </a:extLst>
          </p:cNvPr>
          <p:cNvGrpSpPr/>
          <p:nvPr/>
        </p:nvGrpSpPr>
        <p:grpSpPr>
          <a:xfrm>
            <a:off x="9841366" y="3691368"/>
            <a:ext cx="1256782" cy="639885"/>
            <a:chOff x="8336779" y="3964295"/>
            <a:chExt cx="1256782" cy="639885"/>
          </a:xfrm>
        </p:grpSpPr>
        <p:pic>
          <p:nvPicPr>
            <p:cNvPr id="63" name="図 62">
              <a:extLst>
                <a:ext uri="{FF2B5EF4-FFF2-40B4-BE49-F238E27FC236}">
                  <a16:creationId xmlns:a16="http://schemas.microsoft.com/office/drawing/2014/main" id="{73DD44A0-8485-44FB-B679-7222E28020E8}"/>
                </a:ext>
              </a:extLst>
            </p:cNvPr>
            <p:cNvPicPr>
              <a:picLocks noChangeAspect="1"/>
            </p:cNvPicPr>
            <p:nvPr/>
          </p:nvPicPr>
          <p:blipFill>
            <a:blip r:embed="rId5"/>
            <a:stretch>
              <a:fillRect/>
            </a:stretch>
          </p:blipFill>
          <p:spPr>
            <a:xfrm>
              <a:off x="8336779" y="4234805"/>
              <a:ext cx="1256782" cy="369375"/>
            </a:xfrm>
            <a:prstGeom prst="rect">
              <a:avLst/>
            </a:prstGeom>
          </p:spPr>
        </p:pic>
        <p:pic>
          <p:nvPicPr>
            <p:cNvPr id="64" name="図 63">
              <a:extLst>
                <a:ext uri="{FF2B5EF4-FFF2-40B4-BE49-F238E27FC236}">
                  <a16:creationId xmlns:a16="http://schemas.microsoft.com/office/drawing/2014/main" id="{665CDDF0-5E50-4DD9-909D-971A957796E3}"/>
                </a:ext>
              </a:extLst>
            </p:cNvPr>
            <p:cNvPicPr>
              <a:picLocks noChangeAspect="1"/>
            </p:cNvPicPr>
            <p:nvPr/>
          </p:nvPicPr>
          <p:blipFill>
            <a:blip r:embed="rId5"/>
            <a:stretch>
              <a:fillRect/>
            </a:stretch>
          </p:blipFill>
          <p:spPr>
            <a:xfrm>
              <a:off x="8336779" y="4097645"/>
              <a:ext cx="1256782" cy="369375"/>
            </a:xfrm>
            <a:prstGeom prst="rect">
              <a:avLst/>
            </a:prstGeom>
          </p:spPr>
        </p:pic>
        <p:pic>
          <p:nvPicPr>
            <p:cNvPr id="65" name="図 64">
              <a:extLst>
                <a:ext uri="{FF2B5EF4-FFF2-40B4-BE49-F238E27FC236}">
                  <a16:creationId xmlns:a16="http://schemas.microsoft.com/office/drawing/2014/main" id="{02149AE4-9402-4766-8066-636DE1B430AF}"/>
                </a:ext>
              </a:extLst>
            </p:cNvPr>
            <p:cNvPicPr>
              <a:picLocks noChangeAspect="1"/>
            </p:cNvPicPr>
            <p:nvPr/>
          </p:nvPicPr>
          <p:blipFill>
            <a:blip r:embed="rId5"/>
            <a:stretch>
              <a:fillRect/>
            </a:stretch>
          </p:blipFill>
          <p:spPr>
            <a:xfrm>
              <a:off x="8336779" y="3964295"/>
              <a:ext cx="1256782" cy="369375"/>
            </a:xfrm>
            <a:prstGeom prst="rect">
              <a:avLst/>
            </a:prstGeom>
          </p:spPr>
        </p:pic>
      </p:grpSp>
      <p:sp>
        <p:nvSpPr>
          <p:cNvPr id="39" name="テキスト プレースホルダー 8">
            <a:extLst>
              <a:ext uri="{FF2B5EF4-FFF2-40B4-BE49-F238E27FC236}">
                <a16:creationId xmlns:a16="http://schemas.microsoft.com/office/drawing/2014/main" id="{C2F3CBC4-8A45-43A0-A406-5872025D63E8}"/>
              </a:ext>
            </a:extLst>
          </p:cNvPr>
          <p:cNvSpPr>
            <a:spLocks noGrp="1"/>
          </p:cNvSpPr>
          <p:nvPr>
            <p:ph type="body" sz="quarter" idx="15"/>
          </p:nvPr>
        </p:nvSpPr>
        <p:spPr>
          <a:xfrm>
            <a:off x="363713" y="1663954"/>
            <a:ext cx="11074573" cy="248914"/>
          </a:xfrm>
        </p:spPr>
        <p:txBody>
          <a:bodyPr/>
          <a:lstStyle/>
          <a:p>
            <a:r>
              <a:rPr kumimoji="1" lang="ja-JP" altLang="en-US"/>
              <a:t>闇サイトには無料でマルウェアを提供するサイトが多数存在。</a:t>
            </a:r>
            <a:r>
              <a:rPr lang="ja-JP" altLang="en-US"/>
              <a:t>誰でも簡単にマルウェアを入手できる</a:t>
            </a:r>
            <a:endParaRPr kumimoji="1" lang="ja-JP" altLang="en-US"/>
          </a:p>
        </p:txBody>
      </p:sp>
      <p:sp>
        <p:nvSpPr>
          <p:cNvPr id="40" name="テキスト プレースホルダー 7">
            <a:extLst>
              <a:ext uri="{FF2B5EF4-FFF2-40B4-BE49-F238E27FC236}">
                <a16:creationId xmlns:a16="http://schemas.microsoft.com/office/drawing/2014/main" id="{07A20CC4-284E-43F3-AC6C-3B0948AD63B2}"/>
              </a:ext>
            </a:extLst>
          </p:cNvPr>
          <p:cNvSpPr>
            <a:spLocks noGrp="1"/>
          </p:cNvSpPr>
          <p:nvPr>
            <p:ph type="body" sz="quarter" idx="13"/>
          </p:nvPr>
        </p:nvSpPr>
        <p:spPr>
          <a:xfrm>
            <a:off x="359197" y="917107"/>
            <a:ext cx="11505576" cy="726096"/>
          </a:xfrm>
        </p:spPr>
        <p:txBody>
          <a:bodyPr/>
          <a:lstStyle/>
          <a:p>
            <a:r>
              <a:rPr lang="en-US" altLang="ja-JP"/>
              <a:t>Ransomware as a Service</a:t>
            </a:r>
            <a:r>
              <a:rPr lang="ja-JP" altLang="en-US"/>
              <a:t>（通称：</a:t>
            </a:r>
            <a:r>
              <a:rPr lang="en-US" altLang="ja-JP"/>
              <a:t>RaaS</a:t>
            </a:r>
            <a:r>
              <a:rPr lang="ja-JP" altLang="en-US"/>
              <a:t>）というビジネスモデルが構築</a:t>
            </a:r>
            <a:endParaRPr lang="en-US" altLang="ja-JP"/>
          </a:p>
          <a:p>
            <a:r>
              <a:rPr lang="ja-JP" altLang="en-US"/>
              <a:t>企業をランサムウェアに感染させることで報酬を得られる仕組みです</a:t>
            </a:r>
            <a:endParaRPr kumimoji="1" lang="ja-JP" altLang="en-US"/>
          </a:p>
        </p:txBody>
      </p:sp>
    </p:spTree>
    <p:extLst>
      <p:ext uri="{BB962C8B-B14F-4D97-AF65-F5344CB8AC3E}">
        <p14:creationId xmlns:p14="http://schemas.microsoft.com/office/powerpoint/2010/main" val="255795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4A0E982-E6AB-4634-ADB2-137C8811D55B}"/>
              </a:ext>
            </a:extLst>
          </p:cNvPr>
          <p:cNvSpPr>
            <a:spLocks noGrp="1"/>
          </p:cNvSpPr>
          <p:nvPr>
            <p:ph type="body" sz="quarter" idx="11"/>
          </p:nvPr>
        </p:nvSpPr>
        <p:spPr/>
        <p:txBody>
          <a:bodyPr/>
          <a:lstStyle/>
          <a:p>
            <a:r>
              <a:rPr kumimoji="1" lang="en-US" altLang="ja-JP"/>
              <a:t>【</a:t>
            </a:r>
            <a:r>
              <a:rPr kumimoji="1" lang="ja-JP" altLang="en-US"/>
              <a:t>数字で見る</a:t>
            </a:r>
            <a:r>
              <a:rPr kumimoji="1" lang="en-US" altLang="ja-JP"/>
              <a:t>】2021</a:t>
            </a:r>
            <a:r>
              <a:rPr kumimoji="1" lang="ja-JP" altLang="en-US"/>
              <a:t>年</a:t>
            </a:r>
            <a:r>
              <a:rPr lang="ja-JP" altLang="en-US"/>
              <a:t>日本の</a:t>
            </a:r>
            <a:r>
              <a:rPr kumimoji="1" lang="ja-JP" altLang="en-US"/>
              <a:t>ランサムウェア被害</a:t>
            </a:r>
          </a:p>
        </p:txBody>
      </p:sp>
      <p:grpSp>
        <p:nvGrpSpPr>
          <p:cNvPr id="47" name="グループ化 46">
            <a:extLst>
              <a:ext uri="{FF2B5EF4-FFF2-40B4-BE49-F238E27FC236}">
                <a16:creationId xmlns:a16="http://schemas.microsoft.com/office/drawing/2014/main" id="{1D22D11A-9DE1-458A-BC9A-E732C3A4E340}"/>
              </a:ext>
            </a:extLst>
          </p:cNvPr>
          <p:cNvGrpSpPr/>
          <p:nvPr/>
        </p:nvGrpSpPr>
        <p:grpSpPr>
          <a:xfrm>
            <a:off x="-339370" y="1764879"/>
            <a:ext cx="4932773" cy="3845729"/>
            <a:chOff x="-365752" y="1774382"/>
            <a:chExt cx="4899742" cy="2865880"/>
          </a:xfrm>
        </p:grpSpPr>
        <p:graphicFrame>
          <p:nvGraphicFramePr>
            <p:cNvPr id="9" name="グラフ 8">
              <a:extLst>
                <a:ext uri="{FF2B5EF4-FFF2-40B4-BE49-F238E27FC236}">
                  <a16:creationId xmlns:a16="http://schemas.microsoft.com/office/drawing/2014/main" id="{425FB480-CD22-4D71-90EC-B1A8B558F2C7}"/>
                </a:ext>
              </a:extLst>
            </p:cNvPr>
            <p:cNvGraphicFramePr/>
            <p:nvPr/>
          </p:nvGraphicFramePr>
          <p:xfrm>
            <a:off x="-365752" y="2005215"/>
            <a:ext cx="4899742" cy="2635047"/>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a:extLst>
                <a:ext uri="{FF2B5EF4-FFF2-40B4-BE49-F238E27FC236}">
                  <a16:creationId xmlns:a16="http://schemas.microsoft.com/office/drawing/2014/main" id="{DBE8BD9B-4445-4D40-856A-F914A871B72C}"/>
                </a:ext>
              </a:extLst>
            </p:cNvPr>
            <p:cNvSpPr txBox="1"/>
            <p:nvPr/>
          </p:nvSpPr>
          <p:spPr>
            <a:xfrm>
              <a:off x="197964" y="1774382"/>
              <a:ext cx="4336026" cy="392203"/>
            </a:xfrm>
            <a:prstGeom prst="rect">
              <a:avLst/>
            </a:prstGeom>
            <a:noFill/>
          </p:spPr>
          <p:txBody>
            <a:bodyPr wrap="square" rtlCol="0">
              <a:spAutoFit/>
            </a:bodyPr>
            <a:lstStyle/>
            <a:p>
              <a:pPr algn="ctr">
                <a:lnSpc>
                  <a:spcPct val="12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日本の調査対象者のうち</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2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過去</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1</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年以内にランサムウェア被害に遭った割合</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B9EAD1E0-DE47-4FC0-AA10-2D64436127D5}"/>
                </a:ext>
              </a:extLst>
            </p:cNvPr>
            <p:cNvSpPr txBox="1"/>
            <p:nvPr/>
          </p:nvSpPr>
          <p:spPr>
            <a:xfrm>
              <a:off x="2429577" y="3257894"/>
              <a:ext cx="1280728" cy="435781"/>
            </a:xfrm>
            <a:prstGeom prst="rect">
              <a:avLst/>
            </a:prstGeom>
            <a:noFill/>
          </p:spPr>
          <p:txBody>
            <a:bodyPr wrap="square" rtlCol="0">
              <a:spAutoFit/>
            </a:bodyPr>
            <a:lstStyle/>
            <a:p>
              <a:r>
                <a:rPr kumimoji="1" lang="en-US" altLang="ja-JP" sz="3200" b="1">
                  <a:solidFill>
                    <a:srgbClr val="FFFF00"/>
                  </a:solidFill>
                  <a:latin typeface="メイリオ" panose="020B0604030504040204" pitchFamily="50" charset="-128"/>
                  <a:ea typeface="メイリオ" panose="020B0604030504040204" pitchFamily="50" charset="-128"/>
                </a:rPr>
                <a:t>61%</a:t>
              </a:r>
              <a:endParaRPr kumimoji="1" lang="ja-JP" altLang="en-US" sz="3200" b="1">
                <a:solidFill>
                  <a:srgbClr val="FFFF00"/>
                </a:solidFill>
                <a:latin typeface="メイリオ" panose="020B0604030504040204" pitchFamily="50" charset="-128"/>
                <a:ea typeface="メイリオ" panose="020B0604030504040204" pitchFamily="50" charset="-128"/>
              </a:endParaRPr>
            </a:p>
          </p:txBody>
        </p:sp>
      </p:grpSp>
      <p:sp>
        <p:nvSpPr>
          <p:cNvPr id="16" name="テキスト ボックス 15">
            <a:extLst>
              <a:ext uri="{FF2B5EF4-FFF2-40B4-BE49-F238E27FC236}">
                <a16:creationId xmlns:a16="http://schemas.microsoft.com/office/drawing/2014/main" id="{D538647B-A511-4645-8CDE-395CB01367A7}"/>
              </a:ext>
            </a:extLst>
          </p:cNvPr>
          <p:cNvSpPr txBox="1"/>
          <p:nvPr/>
        </p:nvSpPr>
        <p:spPr>
          <a:xfrm>
            <a:off x="5712409" y="5775167"/>
            <a:ext cx="6381134" cy="415498"/>
          </a:xfrm>
          <a:prstGeom prst="rect">
            <a:avLst/>
          </a:prstGeom>
          <a:noFill/>
        </p:spPr>
        <p:txBody>
          <a:bodyPr wrap="square">
            <a:spAutoFit/>
          </a:bodyPr>
          <a:lstStyle/>
          <a:p>
            <a:r>
              <a:rPr kumimoji="1" lang="ja-JP" altLang="en-US" sz="1050">
                <a:latin typeface="メイリオ" panose="020B0604030504040204" pitchFamily="50" charset="-128"/>
                <a:ea typeface="メイリオ" panose="020B0604030504040204" pitchFamily="50" charset="-128"/>
              </a:rPr>
              <a:t>出典：一般社団法人日本プライバシー認証機構「拡大するランサムウェアビジネス」より引用</a:t>
            </a:r>
            <a:endParaRPr kumimoji="1" lang="en-US" altLang="ja-JP" sz="1050">
              <a:latin typeface="メイリオ" panose="020B0604030504040204" pitchFamily="50" charset="-128"/>
              <a:ea typeface="メイリオ" panose="020B0604030504040204" pitchFamily="50" charset="-128"/>
            </a:endParaRPr>
          </a:p>
          <a:p>
            <a:r>
              <a:rPr lang="en-US" altLang="ja-JP" sz="1050" i="0">
                <a:solidFill>
                  <a:srgbClr val="3B3B3B"/>
                </a:solidFill>
                <a:effectLst/>
                <a:latin typeface="メイリオ" panose="020B0604030504040204" pitchFamily="50" charset="-128"/>
                <a:ea typeface="メイリオ" panose="020B0604030504040204" pitchFamily="50" charset="-128"/>
              </a:rPr>
              <a:t>2021</a:t>
            </a:r>
            <a:r>
              <a:rPr lang="ja-JP" altLang="en-US" sz="1050" i="0">
                <a:solidFill>
                  <a:srgbClr val="3B3B3B"/>
                </a:solidFill>
                <a:effectLst/>
                <a:latin typeface="メイリオ" panose="020B0604030504040204" pitchFamily="50" charset="-128"/>
                <a:ea typeface="メイリオ" panose="020B0604030504040204" pitchFamily="50" charset="-128"/>
              </a:rPr>
              <a:t>年</a:t>
            </a:r>
            <a:r>
              <a:rPr lang="en-US" altLang="ja-JP" sz="1050" i="0">
                <a:solidFill>
                  <a:srgbClr val="3B3B3B"/>
                </a:solidFill>
                <a:effectLst/>
                <a:latin typeface="メイリオ" panose="020B0604030504040204" pitchFamily="50" charset="-128"/>
                <a:ea typeface="メイリオ" panose="020B0604030504040204" pitchFamily="50" charset="-128"/>
              </a:rPr>
              <a:t>9</a:t>
            </a:r>
            <a:r>
              <a:rPr lang="ja-JP" altLang="en-US" sz="1050" i="0">
                <a:solidFill>
                  <a:srgbClr val="3B3B3B"/>
                </a:solidFill>
                <a:effectLst/>
                <a:latin typeface="メイリオ" panose="020B0604030504040204" pitchFamily="50" charset="-128"/>
                <a:ea typeface="メイリオ" panose="020B0604030504040204" pitchFamily="50" charset="-128"/>
              </a:rPr>
              <a:t>月～</a:t>
            </a:r>
            <a:r>
              <a:rPr lang="en-US" altLang="ja-JP" sz="1050" i="0">
                <a:solidFill>
                  <a:srgbClr val="3B3B3B"/>
                </a:solidFill>
                <a:effectLst/>
                <a:latin typeface="メイリオ" panose="020B0604030504040204" pitchFamily="50" charset="-128"/>
                <a:ea typeface="メイリオ" panose="020B0604030504040204" pitchFamily="50" charset="-128"/>
              </a:rPr>
              <a:t>11</a:t>
            </a:r>
            <a:r>
              <a:rPr lang="ja-JP" altLang="en-US" sz="1050" i="0">
                <a:solidFill>
                  <a:srgbClr val="3B3B3B"/>
                </a:solidFill>
                <a:effectLst/>
                <a:latin typeface="メイリオ" panose="020B0604030504040204" pitchFamily="50" charset="-128"/>
                <a:ea typeface="メイリオ" panose="020B0604030504040204" pitchFamily="50" charset="-128"/>
              </a:rPr>
              <a:t>月、日本や諸外国の主要業界に従事する</a:t>
            </a:r>
            <a:r>
              <a:rPr lang="en-US" altLang="ja-JP" sz="1050" i="0">
                <a:solidFill>
                  <a:srgbClr val="3B3B3B"/>
                </a:solidFill>
                <a:effectLst/>
                <a:latin typeface="メイリオ" panose="020B0604030504040204" pitchFamily="50" charset="-128"/>
                <a:ea typeface="メイリオ" panose="020B0604030504040204" pitchFamily="50" charset="-128"/>
              </a:rPr>
              <a:t>IT</a:t>
            </a:r>
            <a:r>
              <a:rPr lang="ja-JP" altLang="en-US" sz="1050" i="0">
                <a:solidFill>
                  <a:srgbClr val="3B3B3B"/>
                </a:solidFill>
                <a:effectLst/>
                <a:latin typeface="メイリオ" panose="020B0604030504040204" pitchFamily="50" charset="-128"/>
                <a:ea typeface="メイリオ" panose="020B0604030504040204" pitchFamily="50" charset="-128"/>
              </a:rPr>
              <a:t>セキュリティ担当者</a:t>
            </a:r>
            <a:r>
              <a:rPr lang="en-US" altLang="ja-JP" sz="1050" i="0">
                <a:solidFill>
                  <a:srgbClr val="3B3B3B"/>
                </a:solidFill>
                <a:effectLst/>
                <a:latin typeface="メイリオ" panose="020B0604030504040204" pitchFamily="50" charset="-128"/>
                <a:ea typeface="メイリオ" panose="020B0604030504040204" pitchFamily="50" charset="-128"/>
              </a:rPr>
              <a:t>2,200</a:t>
            </a:r>
            <a:r>
              <a:rPr lang="ja-JP" altLang="en-US" sz="1050" i="0">
                <a:solidFill>
                  <a:srgbClr val="3B3B3B"/>
                </a:solidFill>
                <a:effectLst/>
                <a:latin typeface="メイリオ" panose="020B0604030504040204" pitchFamily="50" charset="-128"/>
                <a:ea typeface="メイリオ" panose="020B0604030504040204" pitchFamily="50" charset="-128"/>
              </a:rPr>
              <a:t>人を対象に</a:t>
            </a:r>
            <a:r>
              <a:rPr lang="ja-JP" altLang="en-US" sz="1050">
                <a:solidFill>
                  <a:srgbClr val="3B3B3B"/>
                </a:solidFill>
                <a:latin typeface="メイリオ" panose="020B0604030504040204" pitchFamily="50" charset="-128"/>
                <a:ea typeface="メイリオ" panose="020B0604030504040204" pitchFamily="50" charset="-128"/>
              </a:rPr>
              <a:t>調査</a:t>
            </a:r>
            <a:endParaRPr lang="ja-JP" altLang="en-US" sz="1050">
              <a:latin typeface="メイリオ" panose="020B0604030504040204" pitchFamily="50" charset="-128"/>
              <a:ea typeface="メイリオ" panose="020B0604030504040204" pitchFamily="50" charset="-128"/>
            </a:endParaRPr>
          </a:p>
        </p:txBody>
      </p:sp>
      <p:grpSp>
        <p:nvGrpSpPr>
          <p:cNvPr id="49" name="グループ化 48">
            <a:extLst>
              <a:ext uri="{FF2B5EF4-FFF2-40B4-BE49-F238E27FC236}">
                <a16:creationId xmlns:a16="http://schemas.microsoft.com/office/drawing/2014/main" id="{EDAA23B7-6C0A-4AFF-A93F-434A52F6C596}"/>
              </a:ext>
            </a:extLst>
          </p:cNvPr>
          <p:cNvGrpSpPr/>
          <p:nvPr/>
        </p:nvGrpSpPr>
        <p:grpSpPr>
          <a:xfrm>
            <a:off x="3442055" y="1958950"/>
            <a:ext cx="5072126" cy="3651658"/>
            <a:chOff x="3474123" y="1909665"/>
            <a:chExt cx="5066772" cy="2996034"/>
          </a:xfrm>
        </p:grpSpPr>
        <p:graphicFrame>
          <p:nvGraphicFramePr>
            <p:cNvPr id="6" name="グラフ 5">
              <a:extLst>
                <a:ext uri="{FF2B5EF4-FFF2-40B4-BE49-F238E27FC236}">
                  <a16:creationId xmlns:a16="http://schemas.microsoft.com/office/drawing/2014/main" id="{4B3F040D-82F6-4064-97AF-FF84C829991D}"/>
                </a:ext>
              </a:extLst>
            </p:cNvPr>
            <p:cNvGraphicFramePr/>
            <p:nvPr/>
          </p:nvGraphicFramePr>
          <p:xfrm>
            <a:off x="3474123" y="2157165"/>
            <a:ext cx="5066772" cy="2748534"/>
          </p:xfrm>
          <a:graphic>
            <a:graphicData uri="http://schemas.openxmlformats.org/drawingml/2006/chart">
              <c:chart xmlns:c="http://schemas.openxmlformats.org/drawingml/2006/chart" xmlns:r="http://schemas.openxmlformats.org/officeDocument/2006/relationships" r:id="rId4"/>
            </a:graphicData>
          </a:graphic>
        </p:graphicFrame>
        <p:sp>
          <p:nvSpPr>
            <p:cNvPr id="48" name="テキスト ボックス 47">
              <a:extLst>
                <a:ext uri="{FF2B5EF4-FFF2-40B4-BE49-F238E27FC236}">
                  <a16:creationId xmlns:a16="http://schemas.microsoft.com/office/drawing/2014/main" id="{00934B4A-67FB-465C-B051-5C0A1AA847DF}"/>
                </a:ext>
              </a:extLst>
            </p:cNvPr>
            <p:cNvSpPr txBox="1"/>
            <p:nvPr/>
          </p:nvSpPr>
          <p:spPr>
            <a:xfrm>
              <a:off x="3927732" y="1909665"/>
              <a:ext cx="4336026" cy="276999"/>
            </a:xfrm>
            <a:prstGeom prst="rect">
              <a:avLst/>
            </a:prstGeom>
            <a:noFill/>
          </p:spPr>
          <p:txBody>
            <a:bodyPr wrap="square" rtlCol="0">
              <a:spAutoFit/>
            </a:bodyPr>
            <a:lstStyle/>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被害組織のうち、実際に身代金を払った割合</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1787A003-18E8-450C-884E-C0F9307E4B24}"/>
                </a:ext>
              </a:extLst>
            </p:cNvPr>
            <p:cNvSpPr txBox="1"/>
            <p:nvPr/>
          </p:nvSpPr>
          <p:spPr>
            <a:xfrm>
              <a:off x="6020411" y="2701578"/>
              <a:ext cx="1444442" cy="479784"/>
            </a:xfrm>
            <a:prstGeom prst="rect">
              <a:avLst/>
            </a:prstGeom>
            <a:noFill/>
          </p:spPr>
          <p:txBody>
            <a:bodyPr wrap="square" rtlCol="0">
              <a:spAutoFit/>
            </a:bodyPr>
            <a:lstStyle/>
            <a:p>
              <a:r>
                <a:rPr kumimoji="1" lang="en-US" altLang="ja-JP" sz="3200" b="1">
                  <a:solidFill>
                    <a:srgbClr val="FFFF00"/>
                  </a:solidFill>
                  <a:latin typeface="メイリオ" panose="020B0604030504040204" pitchFamily="50" charset="-128"/>
                  <a:ea typeface="メイリオ" panose="020B0604030504040204" pitchFamily="50" charset="-128"/>
                </a:rPr>
                <a:t>20%</a:t>
              </a:r>
              <a:endParaRPr kumimoji="1" lang="ja-JP" altLang="en-US" sz="3200" b="1">
                <a:solidFill>
                  <a:srgbClr val="FFFF00"/>
                </a:solidFill>
                <a:latin typeface="メイリオ" panose="020B0604030504040204" pitchFamily="50" charset="-128"/>
                <a:ea typeface="メイリオ" panose="020B0604030504040204" pitchFamily="50" charset="-128"/>
              </a:endParaRPr>
            </a:p>
          </p:txBody>
        </p:sp>
      </p:grpSp>
      <p:sp>
        <p:nvSpPr>
          <p:cNvPr id="75" name="テキスト プレースホルダー 7">
            <a:extLst>
              <a:ext uri="{FF2B5EF4-FFF2-40B4-BE49-F238E27FC236}">
                <a16:creationId xmlns:a16="http://schemas.microsoft.com/office/drawing/2014/main" id="{AC15097B-ED06-4E8E-821D-3DAD49D06E3B}"/>
              </a:ext>
            </a:extLst>
          </p:cNvPr>
          <p:cNvSpPr txBox="1">
            <a:spLocks/>
          </p:cNvSpPr>
          <p:nvPr/>
        </p:nvSpPr>
        <p:spPr>
          <a:xfrm>
            <a:off x="0" y="885586"/>
            <a:ext cx="12191999" cy="640688"/>
          </a:xfrm>
          <a:prstGeom prst="rect">
            <a:avLst/>
          </a:prstGeom>
        </p:spPr>
        <p:txBody>
          <a:bodyPr wrap="square"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多くの組織では支払いを拒否しているものの、一部では</a:t>
            </a:r>
            <a:r>
              <a:rPr lang="en-US" altLang="ja-JP"/>
              <a:t>2</a:t>
            </a:r>
            <a:r>
              <a:rPr lang="ja-JP" altLang="en-US"/>
              <a:t>億円の身代金を支払っている</a:t>
            </a:r>
            <a:endParaRPr lang="en-US" altLang="ja-JP"/>
          </a:p>
          <a:p>
            <a:r>
              <a:rPr lang="ja-JP" altLang="en-US" sz="1200" b="0"/>
              <a:t>一度支払うと再度脅迫され、追加の身代金を支払うケースも確認されている</a:t>
            </a:r>
          </a:p>
        </p:txBody>
      </p:sp>
      <p:grpSp>
        <p:nvGrpSpPr>
          <p:cNvPr id="2" name="グループ化 1">
            <a:extLst>
              <a:ext uri="{FF2B5EF4-FFF2-40B4-BE49-F238E27FC236}">
                <a16:creationId xmlns:a16="http://schemas.microsoft.com/office/drawing/2014/main" id="{4D3A2D95-B21F-4BD5-9F2D-BEC7BDE26A2B}"/>
              </a:ext>
            </a:extLst>
          </p:cNvPr>
          <p:cNvGrpSpPr/>
          <p:nvPr/>
        </p:nvGrpSpPr>
        <p:grpSpPr>
          <a:xfrm>
            <a:off x="7550125" y="1957420"/>
            <a:ext cx="4488636" cy="3370925"/>
            <a:chOff x="7550125" y="1957420"/>
            <a:chExt cx="4488636" cy="3370925"/>
          </a:xfrm>
        </p:grpSpPr>
        <p:grpSp>
          <p:nvGrpSpPr>
            <p:cNvPr id="17" name="グループ化 16">
              <a:extLst>
                <a:ext uri="{FF2B5EF4-FFF2-40B4-BE49-F238E27FC236}">
                  <a16:creationId xmlns:a16="http://schemas.microsoft.com/office/drawing/2014/main" id="{71984506-4BC3-47A6-BBD6-12A44EB59EF2}"/>
                </a:ext>
              </a:extLst>
            </p:cNvPr>
            <p:cNvGrpSpPr/>
            <p:nvPr/>
          </p:nvGrpSpPr>
          <p:grpSpPr>
            <a:xfrm>
              <a:off x="8040585" y="2315650"/>
              <a:ext cx="943631" cy="1505555"/>
              <a:chOff x="8336779" y="3713527"/>
              <a:chExt cx="1256782" cy="890653"/>
            </a:xfrm>
          </p:grpSpPr>
          <p:pic>
            <p:nvPicPr>
              <p:cNvPr id="18" name="図 17">
                <a:extLst>
                  <a:ext uri="{FF2B5EF4-FFF2-40B4-BE49-F238E27FC236}">
                    <a16:creationId xmlns:a16="http://schemas.microsoft.com/office/drawing/2014/main" id="{DF51F607-CDBA-4DB3-B948-15DFACD9EF89}"/>
                  </a:ext>
                </a:extLst>
              </p:cNvPr>
              <p:cNvPicPr>
                <a:picLocks noChangeAspect="1"/>
              </p:cNvPicPr>
              <p:nvPr/>
            </p:nvPicPr>
            <p:blipFill>
              <a:blip r:embed="rId5"/>
              <a:stretch>
                <a:fillRect/>
              </a:stretch>
            </p:blipFill>
            <p:spPr>
              <a:xfrm>
                <a:off x="8336779" y="4234805"/>
                <a:ext cx="1256782" cy="369375"/>
              </a:xfrm>
              <a:prstGeom prst="rect">
                <a:avLst/>
              </a:prstGeom>
            </p:spPr>
          </p:pic>
          <p:pic>
            <p:nvPicPr>
              <p:cNvPr id="19" name="図 18">
                <a:extLst>
                  <a:ext uri="{FF2B5EF4-FFF2-40B4-BE49-F238E27FC236}">
                    <a16:creationId xmlns:a16="http://schemas.microsoft.com/office/drawing/2014/main" id="{8E077A66-EAD7-4D3B-BCFF-12D1009851D8}"/>
                  </a:ext>
                </a:extLst>
              </p:cNvPr>
              <p:cNvPicPr>
                <a:picLocks noChangeAspect="1"/>
              </p:cNvPicPr>
              <p:nvPr/>
            </p:nvPicPr>
            <p:blipFill>
              <a:blip r:embed="rId5"/>
              <a:stretch>
                <a:fillRect/>
              </a:stretch>
            </p:blipFill>
            <p:spPr>
              <a:xfrm>
                <a:off x="8336779" y="4097645"/>
                <a:ext cx="1256782" cy="369375"/>
              </a:xfrm>
              <a:prstGeom prst="rect">
                <a:avLst/>
              </a:prstGeom>
            </p:spPr>
          </p:pic>
          <p:pic>
            <p:nvPicPr>
              <p:cNvPr id="20" name="図 19">
                <a:extLst>
                  <a:ext uri="{FF2B5EF4-FFF2-40B4-BE49-F238E27FC236}">
                    <a16:creationId xmlns:a16="http://schemas.microsoft.com/office/drawing/2014/main" id="{C26EF1F9-CFAB-483A-B132-D6D72AE64370}"/>
                  </a:ext>
                </a:extLst>
              </p:cNvPr>
              <p:cNvPicPr>
                <a:picLocks noChangeAspect="1"/>
              </p:cNvPicPr>
              <p:nvPr/>
            </p:nvPicPr>
            <p:blipFill>
              <a:blip r:embed="rId5"/>
              <a:stretch>
                <a:fillRect/>
              </a:stretch>
            </p:blipFill>
            <p:spPr>
              <a:xfrm>
                <a:off x="8336779" y="3964295"/>
                <a:ext cx="1256782" cy="369375"/>
              </a:xfrm>
              <a:prstGeom prst="rect">
                <a:avLst/>
              </a:prstGeom>
            </p:spPr>
          </p:pic>
          <p:pic>
            <p:nvPicPr>
              <p:cNvPr id="21" name="図 20">
                <a:extLst>
                  <a:ext uri="{FF2B5EF4-FFF2-40B4-BE49-F238E27FC236}">
                    <a16:creationId xmlns:a16="http://schemas.microsoft.com/office/drawing/2014/main" id="{86803AB8-C46C-4878-B915-A068EAF3909F}"/>
                  </a:ext>
                </a:extLst>
              </p:cNvPr>
              <p:cNvPicPr>
                <a:picLocks noChangeAspect="1"/>
              </p:cNvPicPr>
              <p:nvPr/>
            </p:nvPicPr>
            <p:blipFill>
              <a:blip r:embed="rId5"/>
              <a:stretch>
                <a:fillRect/>
              </a:stretch>
            </p:blipFill>
            <p:spPr>
              <a:xfrm>
                <a:off x="8336779" y="3839257"/>
                <a:ext cx="1256782" cy="369375"/>
              </a:xfrm>
              <a:prstGeom prst="rect">
                <a:avLst/>
              </a:prstGeom>
            </p:spPr>
          </p:pic>
          <p:pic>
            <p:nvPicPr>
              <p:cNvPr id="22" name="図 21">
                <a:extLst>
                  <a:ext uri="{FF2B5EF4-FFF2-40B4-BE49-F238E27FC236}">
                    <a16:creationId xmlns:a16="http://schemas.microsoft.com/office/drawing/2014/main" id="{493B5331-3C89-4470-BF73-AA10803C7756}"/>
                  </a:ext>
                </a:extLst>
              </p:cNvPr>
              <p:cNvPicPr>
                <a:picLocks noChangeAspect="1"/>
              </p:cNvPicPr>
              <p:nvPr/>
            </p:nvPicPr>
            <p:blipFill>
              <a:blip r:embed="rId5"/>
              <a:stretch>
                <a:fillRect/>
              </a:stretch>
            </p:blipFill>
            <p:spPr>
              <a:xfrm>
                <a:off x="8336779" y="3713527"/>
                <a:ext cx="1256782" cy="369375"/>
              </a:xfrm>
              <a:prstGeom prst="rect">
                <a:avLst/>
              </a:prstGeom>
            </p:spPr>
          </p:pic>
        </p:grpSp>
        <p:sp>
          <p:nvSpPr>
            <p:cNvPr id="24" name="テキスト ボックス 23">
              <a:extLst>
                <a:ext uri="{FF2B5EF4-FFF2-40B4-BE49-F238E27FC236}">
                  <a16:creationId xmlns:a16="http://schemas.microsoft.com/office/drawing/2014/main" id="{0E830272-C7CB-48AB-BE70-6DCC6EBA5EE0}"/>
                </a:ext>
              </a:extLst>
            </p:cNvPr>
            <p:cNvSpPr txBox="1"/>
            <p:nvPr/>
          </p:nvSpPr>
          <p:spPr>
            <a:xfrm>
              <a:off x="9565062" y="2887463"/>
              <a:ext cx="2029069" cy="738664"/>
            </a:xfrm>
            <a:prstGeom prst="rect">
              <a:avLst/>
            </a:prstGeom>
            <a:noFill/>
          </p:spPr>
          <p:txBody>
            <a:bodyPr wrap="square">
              <a:spAutoFit/>
            </a:bodyPr>
            <a:lstStyle/>
            <a:p>
              <a:r>
                <a:rPr kumimoji="1" lang="en-US" altLang="ja-JP" sz="2800" b="1">
                  <a:solidFill>
                    <a:srgbClr val="C00000"/>
                  </a:solidFill>
                  <a:latin typeface="メイリオ" panose="020B0604030504040204" pitchFamily="50" charset="-128"/>
                  <a:ea typeface="メイリオ" panose="020B0604030504040204" pitchFamily="50" charset="-128"/>
                </a:rPr>
                <a:t>225</a:t>
              </a:r>
              <a:r>
                <a:rPr kumimoji="1" lang="ja-JP" altLang="en-US" sz="2800" b="1">
                  <a:solidFill>
                    <a:srgbClr val="C00000"/>
                  </a:solidFill>
                  <a:latin typeface="メイリオ" panose="020B0604030504040204" pitchFamily="50" charset="-128"/>
                  <a:ea typeface="メイリオ" panose="020B0604030504040204" pitchFamily="50" charset="-128"/>
                </a:rPr>
                <a:t>万ドル</a:t>
              </a:r>
              <a:endParaRPr kumimoji="1" lang="en-US" altLang="ja-JP" sz="2800" b="1">
                <a:solidFill>
                  <a:srgbClr val="C00000"/>
                </a:solidFill>
                <a:latin typeface="メイリオ" panose="020B0604030504040204" pitchFamily="50" charset="-128"/>
                <a:ea typeface="メイリオ" panose="020B0604030504040204" pitchFamily="50" charset="-128"/>
              </a:endParaRPr>
            </a:p>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（約</a:t>
              </a: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2</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億</a:t>
              </a: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2500</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万円）</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CA749A2E-5B91-4F83-9767-575F65B885FC}"/>
                </a:ext>
              </a:extLst>
            </p:cNvPr>
            <p:cNvSpPr txBox="1"/>
            <p:nvPr/>
          </p:nvSpPr>
          <p:spPr>
            <a:xfrm>
              <a:off x="7550125" y="1957420"/>
              <a:ext cx="4336026" cy="276999"/>
            </a:xfrm>
            <a:prstGeom prst="rect">
              <a:avLst/>
            </a:prstGeom>
            <a:noFill/>
          </p:spPr>
          <p:txBody>
            <a:bodyPr wrap="square" rtlCol="0">
              <a:spAutoFit/>
            </a:bodyPr>
            <a:lstStyle/>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支払った身代金の平均額</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1C1419C8-5DA9-422D-82B6-AE4AE8778589}"/>
                </a:ext>
              </a:extLst>
            </p:cNvPr>
            <p:cNvSpPr txBox="1"/>
            <p:nvPr/>
          </p:nvSpPr>
          <p:spPr>
            <a:xfrm>
              <a:off x="7702735" y="4161959"/>
              <a:ext cx="4336026" cy="276999"/>
            </a:xfrm>
            <a:prstGeom prst="rect">
              <a:avLst/>
            </a:prstGeom>
            <a:noFill/>
          </p:spPr>
          <p:txBody>
            <a:bodyPr wrap="square" rtlCol="0">
              <a:spAutoFit/>
            </a:bodyPr>
            <a:lstStyle/>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身代金の支払い後、さらなる脅迫を受けた割合</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79" name="図 78" descr="アイコン&#10;&#10;自動的に生成された説明">
              <a:extLst>
                <a:ext uri="{FF2B5EF4-FFF2-40B4-BE49-F238E27FC236}">
                  <a16:creationId xmlns:a16="http://schemas.microsoft.com/office/drawing/2014/main" id="{6235EEC6-DBA7-4ABA-9015-B4693FA45B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33053" y="4531501"/>
              <a:ext cx="762056" cy="762056"/>
            </a:xfrm>
            <a:prstGeom prst="rect">
              <a:avLst/>
            </a:prstGeom>
          </p:spPr>
        </p:pic>
        <p:grpSp>
          <p:nvGrpSpPr>
            <p:cNvPr id="80" name="グループ化 79">
              <a:extLst>
                <a:ext uri="{FF2B5EF4-FFF2-40B4-BE49-F238E27FC236}">
                  <a16:creationId xmlns:a16="http://schemas.microsoft.com/office/drawing/2014/main" id="{C7992C98-BB22-4A50-A435-C2548E96210B}"/>
                </a:ext>
              </a:extLst>
            </p:cNvPr>
            <p:cNvGrpSpPr/>
            <p:nvPr/>
          </p:nvGrpSpPr>
          <p:grpSpPr>
            <a:xfrm>
              <a:off x="8601956" y="2797277"/>
              <a:ext cx="838986" cy="1110491"/>
              <a:chOff x="8336779" y="3713527"/>
              <a:chExt cx="1256782" cy="890653"/>
            </a:xfrm>
          </p:grpSpPr>
          <p:pic>
            <p:nvPicPr>
              <p:cNvPr id="81" name="図 80">
                <a:extLst>
                  <a:ext uri="{FF2B5EF4-FFF2-40B4-BE49-F238E27FC236}">
                    <a16:creationId xmlns:a16="http://schemas.microsoft.com/office/drawing/2014/main" id="{45C0DFCF-D82F-4366-86FE-D013F0F2762E}"/>
                  </a:ext>
                </a:extLst>
              </p:cNvPr>
              <p:cNvPicPr>
                <a:picLocks noChangeAspect="1"/>
              </p:cNvPicPr>
              <p:nvPr/>
            </p:nvPicPr>
            <p:blipFill>
              <a:blip r:embed="rId5"/>
              <a:stretch>
                <a:fillRect/>
              </a:stretch>
            </p:blipFill>
            <p:spPr>
              <a:xfrm>
                <a:off x="8336779" y="4234805"/>
                <a:ext cx="1256782" cy="369375"/>
              </a:xfrm>
              <a:prstGeom prst="rect">
                <a:avLst/>
              </a:prstGeom>
            </p:spPr>
          </p:pic>
          <p:pic>
            <p:nvPicPr>
              <p:cNvPr id="82" name="図 81">
                <a:extLst>
                  <a:ext uri="{FF2B5EF4-FFF2-40B4-BE49-F238E27FC236}">
                    <a16:creationId xmlns:a16="http://schemas.microsoft.com/office/drawing/2014/main" id="{B4F80187-80D5-48AD-8CB5-17292FD0FA50}"/>
                  </a:ext>
                </a:extLst>
              </p:cNvPr>
              <p:cNvPicPr>
                <a:picLocks noChangeAspect="1"/>
              </p:cNvPicPr>
              <p:nvPr/>
            </p:nvPicPr>
            <p:blipFill>
              <a:blip r:embed="rId5"/>
              <a:stretch>
                <a:fillRect/>
              </a:stretch>
            </p:blipFill>
            <p:spPr>
              <a:xfrm>
                <a:off x="8336779" y="4097645"/>
                <a:ext cx="1256782" cy="369375"/>
              </a:xfrm>
              <a:prstGeom prst="rect">
                <a:avLst/>
              </a:prstGeom>
            </p:spPr>
          </p:pic>
          <p:pic>
            <p:nvPicPr>
              <p:cNvPr id="83" name="図 82">
                <a:extLst>
                  <a:ext uri="{FF2B5EF4-FFF2-40B4-BE49-F238E27FC236}">
                    <a16:creationId xmlns:a16="http://schemas.microsoft.com/office/drawing/2014/main" id="{541EDC6C-574A-49A4-81AE-3F573E5EDEB7}"/>
                  </a:ext>
                </a:extLst>
              </p:cNvPr>
              <p:cNvPicPr>
                <a:picLocks noChangeAspect="1"/>
              </p:cNvPicPr>
              <p:nvPr/>
            </p:nvPicPr>
            <p:blipFill>
              <a:blip r:embed="rId5"/>
              <a:stretch>
                <a:fillRect/>
              </a:stretch>
            </p:blipFill>
            <p:spPr>
              <a:xfrm>
                <a:off x="8336779" y="3964295"/>
                <a:ext cx="1256782" cy="369375"/>
              </a:xfrm>
              <a:prstGeom prst="rect">
                <a:avLst/>
              </a:prstGeom>
            </p:spPr>
          </p:pic>
          <p:pic>
            <p:nvPicPr>
              <p:cNvPr id="84" name="図 83">
                <a:extLst>
                  <a:ext uri="{FF2B5EF4-FFF2-40B4-BE49-F238E27FC236}">
                    <a16:creationId xmlns:a16="http://schemas.microsoft.com/office/drawing/2014/main" id="{D6C89750-53DE-4F8A-8676-48A84F7051C7}"/>
                  </a:ext>
                </a:extLst>
              </p:cNvPr>
              <p:cNvPicPr>
                <a:picLocks noChangeAspect="1"/>
              </p:cNvPicPr>
              <p:nvPr/>
            </p:nvPicPr>
            <p:blipFill>
              <a:blip r:embed="rId5"/>
              <a:stretch>
                <a:fillRect/>
              </a:stretch>
            </p:blipFill>
            <p:spPr>
              <a:xfrm>
                <a:off x="8336779" y="3839257"/>
                <a:ext cx="1256782" cy="369375"/>
              </a:xfrm>
              <a:prstGeom prst="rect">
                <a:avLst/>
              </a:prstGeom>
            </p:spPr>
          </p:pic>
          <p:pic>
            <p:nvPicPr>
              <p:cNvPr id="85" name="図 84">
                <a:extLst>
                  <a:ext uri="{FF2B5EF4-FFF2-40B4-BE49-F238E27FC236}">
                    <a16:creationId xmlns:a16="http://schemas.microsoft.com/office/drawing/2014/main" id="{70F27E20-A52F-4EC6-8DF7-4EE833B2EAAC}"/>
                  </a:ext>
                </a:extLst>
              </p:cNvPr>
              <p:cNvPicPr>
                <a:picLocks noChangeAspect="1"/>
              </p:cNvPicPr>
              <p:nvPr/>
            </p:nvPicPr>
            <p:blipFill>
              <a:blip r:embed="rId5"/>
              <a:stretch>
                <a:fillRect/>
              </a:stretch>
            </p:blipFill>
            <p:spPr>
              <a:xfrm>
                <a:off x="8336779" y="3713527"/>
                <a:ext cx="1256782" cy="369375"/>
              </a:xfrm>
              <a:prstGeom prst="rect">
                <a:avLst/>
              </a:prstGeom>
            </p:spPr>
          </p:pic>
        </p:grpSp>
        <p:grpSp>
          <p:nvGrpSpPr>
            <p:cNvPr id="86" name="グループ化 85">
              <a:extLst>
                <a:ext uri="{FF2B5EF4-FFF2-40B4-BE49-F238E27FC236}">
                  <a16:creationId xmlns:a16="http://schemas.microsoft.com/office/drawing/2014/main" id="{3EADAB5F-2878-4B53-A6A5-E68E2FE08A40}"/>
                </a:ext>
              </a:extLst>
            </p:cNvPr>
            <p:cNvGrpSpPr/>
            <p:nvPr/>
          </p:nvGrpSpPr>
          <p:grpSpPr>
            <a:xfrm>
              <a:off x="8807830" y="4573678"/>
              <a:ext cx="633112" cy="754667"/>
              <a:chOff x="8336779" y="3713527"/>
              <a:chExt cx="1256782" cy="890653"/>
            </a:xfrm>
          </p:grpSpPr>
          <p:pic>
            <p:nvPicPr>
              <p:cNvPr id="87" name="図 86">
                <a:extLst>
                  <a:ext uri="{FF2B5EF4-FFF2-40B4-BE49-F238E27FC236}">
                    <a16:creationId xmlns:a16="http://schemas.microsoft.com/office/drawing/2014/main" id="{BF050970-C34B-4753-8A05-1908A3A4E337}"/>
                  </a:ext>
                </a:extLst>
              </p:cNvPr>
              <p:cNvPicPr>
                <a:picLocks noChangeAspect="1"/>
              </p:cNvPicPr>
              <p:nvPr/>
            </p:nvPicPr>
            <p:blipFill>
              <a:blip r:embed="rId5"/>
              <a:stretch>
                <a:fillRect/>
              </a:stretch>
            </p:blipFill>
            <p:spPr>
              <a:xfrm>
                <a:off x="8336779" y="4234805"/>
                <a:ext cx="1256782" cy="369375"/>
              </a:xfrm>
              <a:prstGeom prst="rect">
                <a:avLst/>
              </a:prstGeom>
            </p:spPr>
          </p:pic>
          <p:pic>
            <p:nvPicPr>
              <p:cNvPr id="88" name="図 87">
                <a:extLst>
                  <a:ext uri="{FF2B5EF4-FFF2-40B4-BE49-F238E27FC236}">
                    <a16:creationId xmlns:a16="http://schemas.microsoft.com/office/drawing/2014/main" id="{F433EB59-B225-4FDA-BFCD-B7822056FC1B}"/>
                  </a:ext>
                </a:extLst>
              </p:cNvPr>
              <p:cNvPicPr>
                <a:picLocks noChangeAspect="1"/>
              </p:cNvPicPr>
              <p:nvPr/>
            </p:nvPicPr>
            <p:blipFill>
              <a:blip r:embed="rId5"/>
              <a:stretch>
                <a:fillRect/>
              </a:stretch>
            </p:blipFill>
            <p:spPr>
              <a:xfrm>
                <a:off x="8336779" y="4097645"/>
                <a:ext cx="1256782" cy="369375"/>
              </a:xfrm>
              <a:prstGeom prst="rect">
                <a:avLst/>
              </a:prstGeom>
            </p:spPr>
          </p:pic>
          <p:pic>
            <p:nvPicPr>
              <p:cNvPr id="89" name="図 88">
                <a:extLst>
                  <a:ext uri="{FF2B5EF4-FFF2-40B4-BE49-F238E27FC236}">
                    <a16:creationId xmlns:a16="http://schemas.microsoft.com/office/drawing/2014/main" id="{3F0A9DFA-6EF3-49B1-8650-D24083B18996}"/>
                  </a:ext>
                </a:extLst>
              </p:cNvPr>
              <p:cNvPicPr>
                <a:picLocks noChangeAspect="1"/>
              </p:cNvPicPr>
              <p:nvPr/>
            </p:nvPicPr>
            <p:blipFill>
              <a:blip r:embed="rId5"/>
              <a:stretch>
                <a:fillRect/>
              </a:stretch>
            </p:blipFill>
            <p:spPr>
              <a:xfrm>
                <a:off x="8336779" y="3964295"/>
                <a:ext cx="1256782" cy="369375"/>
              </a:xfrm>
              <a:prstGeom prst="rect">
                <a:avLst/>
              </a:prstGeom>
            </p:spPr>
          </p:pic>
          <p:pic>
            <p:nvPicPr>
              <p:cNvPr id="90" name="図 89">
                <a:extLst>
                  <a:ext uri="{FF2B5EF4-FFF2-40B4-BE49-F238E27FC236}">
                    <a16:creationId xmlns:a16="http://schemas.microsoft.com/office/drawing/2014/main" id="{B7ACD612-4FFB-4C82-BAB3-67D4F7B389F4}"/>
                  </a:ext>
                </a:extLst>
              </p:cNvPr>
              <p:cNvPicPr>
                <a:picLocks noChangeAspect="1"/>
              </p:cNvPicPr>
              <p:nvPr/>
            </p:nvPicPr>
            <p:blipFill>
              <a:blip r:embed="rId5"/>
              <a:stretch>
                <a:fillRect/>
              </a:stretch>
            </p:blipFill>
            <p:spPr>
              <a:xfrm>
                <a:off x="8336779" y="3839257"/>
                <a:ext cx="1256782" cy="369375"/>
              </a:xfrm>
              <a:prstGeom prst="rect">
                <a:avLst/>
              </a:prstGeom>
            </p:spPr>
          </p:pic>
          <p:pic>
            <p:nvPicPr>
              <p:cNvPr id="91" name="図 90">
                <a:extLst>
                  <a:ext uri="{FF2B5EF4-FFF2-40B4-BE49-F238E27FC236}">
                    <a16:creationId xmlns:a16="http://schemas.microsoft.com/office/drawing/2014/main" id="{ADB20307-FB1B-4FBB-BB6A-D5CFEB5DCD4B}"/>
                  </a:ext>
                </a:extLst>
              </p:cNvPr>
              <p:cNvPicPr>
                <a:picLocks noChangeAspect="1"/>
              </p:cNvPicPr>
              <p:nvPr/>
            </p:nvPicPr>
            <p:blipFill>
              <a:blip r:embed="rId5"/>
              <a:stretch>
                <a:fillRect/>
              </a:stretch>
            </p:blipFill>
            <p:spPr>
              <a:xfrm>
                <a:off x="8336779" y="3713527"/>
                <a:ext cx="1256782" cy="369375"/>
              </a:xfrm>
              <a:prstGeom prst="rect">
                <a:avLst/>
              </a:prstGeom>
            </p:spPr>
          </p:pic>
        </p:grpSp>
        <p:sp>
          <p:nvSpPr>
            <p:cNvPr id="92" name="テキスト ボックス 91">
              <a:extLst>
                <a:ext uri="{FF2B5EF4-FFF2-40B4-BE49-F238E27FC236}">
                  <a16:creationId xmlns:a16="http://schemas.microsoft.com/office/drawing/2014/main" id="{928621E5-621A-420C-962F-78EF091AD276}"/>
                </a:ext>
              </a:extLst>
            </p:cNvPr>
            <p:cNvSpPr txBox="1"/>
            <p:nvPr/>
          </p:nvSpPr>
          <p:spPr>
            <a:xfrm>
              <a:off x="9440942" y="4606985"/>
              <a:ext cx="2321089" cy="684803"/>
            </a:xfrm>
            <a:prstGeom prst="rect">
              <a:avLst/>
            </a:prstGeom>
            <a:noFill/>
          </p:spPr>
          <p:txBody>
            <a:bodyPr wrap="square">
              <a:spAutoFit/>
            </a:bodyPr>
            <a:lstStyle/>
            <a:p>
              <a:pPr algn="ctr"/>
              <a:r>
                <a:rPr kumimoji="1" lang="en-US" altLang="ja-JP" sz="2800" b="1">
                  <a:solidFill>
                    <a:srgbClr val="C00000"/>
                  </a:solidFill>
                  <a:latin typeface="メイリオ" panose="020B0604030504040204" pitchFamily="50" charset="-128"/>
                  <a:ea typeface="メイリオ" panose="020B0604030504040204" pitchFamily="50" charset="-128"/>
                </a:rPr>
                <a:t>100%</a:t>
              </a:r>
            </a:p>
            <a:p>
              <a:pPr algn="ctr"/>
              <a:r>
                <a:rPr kumimoji="1" lang="en-US" altLang="ja-JP" sz="105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平均</a:t>
              </a:r>
              <a:r>
                <a:rPr kumimoji="1" lang="en-US" altLang="ja-JP" sz="1050" b="1">
                  <a:solidFill>
                    <a:schemeClr val="tx1">
                      <a:lumMod val="75000"/>
                      <a:lumOff val="25000"/>
                    </a:schemeClr>
                  </a:solidFill>
                  <a:latin typeface="メイリオ" panose="020B0604030504040204" pitchFamily="50" charset="-128"/>
                  <a:ea typeface="メイリオ" panose="020B0604030504040204" pitchFamily="50" charset="-128"/>
                </a:rPr>
                <a:t>95</a:t>
              </a:r>
              <a:r>
                <a:rPr kumimoji="1"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万ドルを追加で支払い</a:t>
              </a:r>
              <a:r>
                <a:rPr kumimoji="1" lang="en-US" altLang="ja-JP" sz="1050" b="1">
                  <a:solidFill>
                    <a:schemeClr val="tx1">
                      <a:lumMod val="75000"/>
                      <a:lumOff val="25000"/>
                    </a:schemeClr>
                  </a:solidFill>
                  <a:latin typeface="メイリオ" panose="020B0604030504040204" pitchFamily="50" charset="-128"/>
                  <a:ea typeface="メイリオ" panose="020B0604030504040204" pitchFamily="50" charset="-128"/>
                </a:rPr>
                <a:t>)</a:t>
              </a:r>
            </a:p>
          </p:txBody>
        </p:sp>
      </p:grpSp>
    </p:spTree>
    <p:extLst>
      <p:ext uri="{BB962C8B-B14F-4D97-AF65-F5344CB8AC3E}">
        <p14:creationId xmlns:p14="http://schemas.microsoft.com/office/powerpoint/2010/main" val="82885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CB0B0C-CF3F-4007-A99B-125BEEB335A4}"/>
              </a:ext>
            </a:extLst>
          </p:cNvPr>
          <p:cNvSpPr>
            <a:spLocks noGrp="1"/>
          </p:cNvSpPr>
          <p:nvPr>
            <p:ph type="body" sz="quarter" idx="14"/>
          </p:nvPr>
        </p:nvSpPr>
        <p:spPr/>
        <p:txBody>
          <a:bodyPr/>
          <a:lstStyle/>
          <a:p>
            <a:r>
              <a:rPr kumimoji="1" lang="ja-JP" altLang="en-US"/>
              <a:t>セキュリティ対策の現状と課題</a:t>
            </a:r>
          </a:p>
        </p:txBody>
      </p:sp>
      <p:sp>
        <p:nvSpPr>
          <p:cNvPr id="5" name="テキスト プレースホルダー 4">
            <a:extLst>
              <a:ext uri="{FF2B5EF4-FFF2-40B4-BE49-F238E27FC236}">
                <a16:creationId xmlns:a16="http://schemas.microsoft.com/office/drawing/2014/main" id="{2C106957-E566-43AF-AE39-C55C1A1AD843}"/>
              </a:ext>
            </a:extLst>
          </p:cNvPr>
          <p:cNvSpPr>
            <a:spLocks noGrp="1"/>
          </p:cNvSpPr>
          <p:nvPr>
            <p:ph type="body" sz="quarter" idx="15"/>
          </p:nvPr>
        </p:nvSpPr>
        <p:spPr/>
        <p:txBody>
          <a:bodyPr/>
          <a:lstStyle/>
          <a:p>
            <a:r>
              <a:rPr lang="ja-JP" altLang="en-US"/>
              <a:t>従来型ウイルス対策ソフトの課題</a:t>
            </a:r>
            <a:endParaRPr kumimoji="1" lang="ja-JP" altLang="en-US"/>
          </a:p>
        </p:txBody>
      </p:sp>
    </p:spTree>
    <p:extLst>
      <p:ext uri="{BB962C8B-B14F-4D97-AF65-F5344CB8AC3E}">
        <p14:creationId xmlns:p14="http://schemas.microsoft.com/office/powerpoint/2010/main" val="388081590"/>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6F1B8B26459E1498F4748E521128168" ma:contentTypeVersion="34" ma:contentTypeDescription="新しいドキュメントを作成します。" ma:contentTypeScope="" ma:versionID="be6525b13611e3cdc9a1d1c0f29d1560">
  <xsd:schema xmlns:xsd="http://www.w3.org/2001/XMLSchema" xmlns:xs="http://www.w3.org/2001/XMLSchema" xmlns:p="http://schemas.microsoft.com/office/2006/metadata/properties" xmlns:ns1="http://schemas.microsoft.com/sharepoint/v3" xmlns:ns2="79ee9245-d882-4ddc-9b39-e6678e7416f0" xmlns:ns3="f8486722-456f-4c86-9af7-b8b16200fae9" targetNamespace="http://schemas.microsoft.com/office/2006/metadata/properties" ma:root="true" ma:fieldsID="c84e6cd6378441bd7ba206e3beb192fe" ns1:_="" ns2:_="" ns3:_="">
    <xsd:import namespace="http://schemas.microsoft.com/sharepoint/v3"/>
    <xsd:import namespace="79ee9245-d882-4ddc-9b39-e6678e7416f0"/>
    <xsd:import namespace="f8486722-456f-4c86-9af7-b8b16200fae9"/>
    <xsd:element name="properties">
      <xsd:complexType>
        <xsd:sequence>
          <xsd:element name="documentManagement">
            <xsd:complexType>
              <xsd:all>
                <xsd:element ref="ns2:_x30ea__x30f3__x30af_" minOccurs="0"/>
                <xsd:element ref="ns2:_x8907__x6570__x884c__x30c6__x30ad__x30b9__x30c8_" minOccurs="0"/>
                <xsd:element ref="ns2:_x65e5__x4ed8__x3068__x6642__x523b_" minOccurs="0"/>
                <xsd:element ref="ns2:_Flow_SignoffStatus" minOccurs="0"/>
                <xsd:element ref="ns2:_x006c_nu1"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1:_dlc_Exempt"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_x7ba1__x7406__x756a__x53f7_" minOccurs="0"/>
                <xsd:element ref="ns2:MediaLengthInSeconds" minOccurs="0"/>
                <xsd:element ref="ns2:_x6570__x5b57_" minOccurs="0"/>
                <xsd:element ref="ns2:_x8ca9__x58f2__x5e97_" minOccurs="0"/>
                <xsd:element ref="ns2:_x9234__x6728__x30c6__x30b9__x30c8_"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ポリシー適用除外" ma:hidden="true" ma:internalName="_dlc_Exemp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ee9245-d882-4ddc-9b39-e6678e7416f0" elementFormDefault="qualified">
    <xsd:import namespace="http://schemas.microsoft.com/office/2006/documentManagement/types"/>
    <xsd:import namespace="http://schemas.microsoft.com/office/infopath/2007/PartnerControls"/>
    <xsd:element name="_x30ea__x30f3__x30af_" ma:index="2" nillable="true" ma:displayName="リンク" ma:format="Hyperlink" ma:internalName="_x30ea__x30f3__x30af_"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x8907__x6570__x884c__x30c6__x30ad__x30b9__x30c8_" ma:index="3" nillable="true" ma:displayName="複数行テキスト" ma:format="Dropdown" ma:internalName="_x8907__x6570__x884c__x30c6__x30ad__x30b9__x30c8_" ma:readOnly="false">
      <xsd:simpleType>
        <xsd:restriction base="dms:Note">
          <xsd:maxLength value="255"/>
        </xsd:restriction>
      </xsd:simpleType>
    </xsd:element>
    <xsd:element name="_x65e5__x4ed8__x3068__x6642__x523b_" ma:index="4" nillable="true" ma:displayName="日付と時刻" ma:format="DateOnly" ma:internalName="_x65e5__x4ed8__x3068__x6642__x523b_" ma:readOnly="false">
      <xsd:simpleType>
        <xsd:restriction base="dms:DateTime"/>
      </xsd:simpleType>
    </xsd:element>
    <xsd:element name="_Flow_SignoffStatus" ma:index="5" nillable="true" ma:displayName="承認の状態" ma:internalName="_x627f__x8a8d__x306e__x72b6__x614b_" ma:readOnly="false">
      <xsd:simpleType>
        <xsd:restriction base="dms:Text"/>
      </xsd:simpleType>
    </xsd:element>
    <xsd:element name="_x006c_nu1" ma:index="6" nillable="true" ma:displayName="ユーザーまたはグループ" ma:list="UserInfo" ma:internalName="_x006c_nu1"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hidden="true" ma:internalName="MediaServiceKeyPoints" ma:readOnly="true">
      <xsd:simpleType>
        <xsd:restriction base="dms:Note"/>
      </xsd:simpleType>
    </xsd:element>
    <xsd:element name="_x7ba1__x7406__x756a__x53f7_" ma:index="26" nillable="true" ma:displayName="管理番号" ma:default="RC-311" ma:format="Dropdown" ma:hidden="true" ma:internalName="_x7ba1__x7406__x756a__x53f7_" ma:readOnly="false">
      <xsd:simpleType>
        <xsd:restriction base="dms:Text">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_x6570__x5b57_" ma:index="28" nillable="true" ma:displayName="数字" ma:format="Dropdown" ma:internalName="_x6570__x5b57_" ma:percentage="FALSE">
      <xsd:simpleType>
        <xsd:restriction base="dms:Number"/>
      </xsd:simpleType>
    </xsd:element>
    <xsd:element name="_x8ca9__x58f2__x5e97_" ma:index="29" nillable="true" ma:displayName="販売店" ma:description="販売店フラグ" ma:format="Dropdown" ma:internalName="_x8ca9__x58f2__x5e97_">
      <xsd:simpleType>
        <xsd:restriction base="dms:Text">
          <xsd:maxLength value="255"/>
        </xsd:restriction>
      </xsd:simpleType>
    </xsd:element>
    <xsd:element name="_x9234__x6728__x30c6__x30b9__x30c8_" ma:index="30" nillable="true" ma:displayName="鈴木テスト" ma:format="Dropdown" ma:internalName="_x9234__x6728__x30c6__x30b9__x30c8_">
      <xsd:simpleType>
        <xsd:restriction base="dms:Text">
          <xsd:maxLength value="255"/>
        </xsd:restriction>
      </xsd:simpleType>
    </xsd:element>
    <xsd:element name="lcf76f155ced4ddcb4097134ff3c332f" ma:index="33" nillable="true" ma:taxonomy="true" ma:internalName="lcf76f155ced4ddcb4097134ff3c332f" ma:taxonomyFieldName="MediaServiceImageTags" ma:displayName="画像タグ" ma:readOnly="false" ma:fieldId="{5cf76f15-5ced-4ddc-b409-7134ff3c332f}" ma:taxonomyMulti="true" ma:sspId="a6d06bc7-5879-467c-9b3f-73b6e2086e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8486722-456f-4c86-9af7-b8b16200fae9" elementFormDefault="qualified">
    <xsd:import namespace="http://schemas.microsoft.com/office/2006/documentManagement/types"/>
    <xsd:import namespace="http://schemas.microsoft.com/office/infopath/2007/PartnerControls"/>
    <xsd:element name="SharedWithUsers" ma:index="8" nillable="true" ma:displayName="共有相手"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hidden="true" ma:internalName="SharedWithDetails" ma:readOnly="true">
      <xsd:simpleType>
        <xsd:restriction base="dms:Note"/>
      </xsd:simpleType>
    </xsd:element>
    <xsd:element name="TaxCatchAll" ma:index="31" nillable="true" ma:displayName="Taxonomy Catch All Column" ma:hidden="true" ma:list="{72d96897-07c3-42b6-8db8-34333439000d}" ma:internalName="TaxCatchAll" ma:showField="CatchAllData" ma:web="f8486722-456f-4c86-9af7-b8b16200fa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p:Policy xmlns:p="office.server.policy" id="" local="true">
  <p:Name>ドキュメント</p:Name>
  <p:Description/>
  <p:Statement/>
  <p:PolicyItems>
    <p:PolicyItem featureId="Microsoft.Office.RecordsManagement.PolicyFeatures.PolicyAudit" staticId="0x010100E6F1B8B26459E1498F4748E521128168|1757814118" UniqueId="f37f348f-1288-400b-a566-16401018dade">
      <p:Name>監査</p:Name>
      <p:Description>ドキュメントおよびリスト アイテムに対するユーザーの操作を監査し、監査ログに記録します。</p:Description>
      <p:CustomData>
        <Audit>
          <Update/>
          <CheckInOut/>
          <MoveCopy/>
          <DeleteRestore/>
        </Audit>
      </p:CustomData>
    </p:PolicyItem>
  </p:PolicyItems>
</p:Policy>
</file>

<file path=customXml/item4.xml><?xml version="1.0" encoding="utf-8"?>
<p:properties xmlns:p="http://schemas.microsoft.com/office/2006/metadata/properties" xmlns:xsi="http://www.w3.org/2001/XMLSchema-instance" xmlns:pc="http://schemas.microsoft.com/office/infopath/2007/PartnerControls">
  <documentManagement>
    <_x65e5__x4ed8__x3068__x6642__x523b_ xmlns="79ee9245-d882-4ddc-9b39-e6678e7416f0" xsi:nil="true"/>
    <_x30ea__x30f3__x30af_ xmlns="79ee9245-d882-4ddc-9b39-e6678e7416f0">
      <Url xsi:nil="true"/>
      <Description xsi:nil="true"/>
    </_x30ea__x30f3__x30af_>
    <_x8907__x6570__x884c__x30c6__x30ad__x30b9__x30c8_ xmlns="79ee9245-d882-4ddc-9b39-e6678e7416f0" xsi:nil="true"/>
    <_x7ba1__x7406__x756a__x53f7_ xmlns="79ee9245-d882-4ddc-9b39-e6678e7416f0">RC-311</_x7ba1__x7406__x756a__x53f7_>
    <_Flow_SignoffStatus xmlns="79ee9245-d882-4ddc-9b39-e6678e7416f0" xsi:nil="true"/>
    <_dlc_Exempt xmlns="http://schemas.microsoft.com/sharepoint/v3" xsi:nil="true"/>
    <_x006c_nu1 xmlns="79ee9245-d882-4ddc-9b39-e6678e7416f0">
      <UserInfo>
        <DisplayName/>
        <AccountId xsi:nil="true"/>
        <AccountType/>
      </UserInfo>
    </_x006c_nu1>
    <_x6570__x5b57_ xmlns="79ee9245-d882-4ddc-9b39-e6678e7416f0" xsi:nil="true"/>
    <_x9234__x6728__x30c6__x30b9__x30c8_ xmlns="79ee9245-d882-4ddc-9b39-e6678e7416f0" xsi:nil="true"/>
    <lcf76f155ced4ddcb4097134ff3c332f xmlns="79ee9245-d882-4ddc-9b39-e6678e7416f0">
      <Terms xmlns="http://schemas.microsoft.com/office/infopath/2007/PartnerControls"/>
    </lcf76f155ced4ddcb4097134ff3c332f>
    <TaxCatchAll xmlns="f8486722-456f-4c86-9af7-b8b16200fae9" xsi:nil="true"/>
    <_x8ca9__x58f2__x5e97_ xmlns="79ee9245-d882-4ddc-9b39-e6678e7416f0" xsi:nil="true"/>
  </documentManagement>
</p:properties>
</file>

<file path=customXml/itemProps1.xml><?xml version="1.0" encoding="utf-8"?>
<ds:datastoreItem xmlns:ds="http://schemas.openxmlformats.org/officeDocument/2006/customXml" ds:itemID="{49A9AAF4-F586-4CD4-9488-210FBF1A798F}">
  <ds:schemaRefs>
    <ds:schemaRef ds:uri="http://schemas.microsoft.com/sharepoint/v3/contenttype/forms"/>
  </ds:schemaRefs>
</ds:datastoreItem>
</file>

<file path=customXml/itemProps2.xml><?xml version="1.0" encoding="utf-8"?>
<ds:datastoreItem xmlns:ds="http://schemas.openxmlformats.org/officeDocument/2006/customXml" ds:itemID="{923FB354-3AA4-4AA4-9319-61E629F9A1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ee9245-d882-4ddc-9b39-e6678e7416f0"/>
    <ds:schemaRef ds:uri="f8486722-456f-4c86-9af7-b8b16200f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0503C9-217F-4C73-A816-325894B63793}">
  <ds:schemaRefs>
    <ds:schemaRef ds:uri="office.server.policy"/>
  </ds:schemaRefs>
</ds:datastoreItem>
</file>

<file path=customXml/itemProps4.xml><?xml version="1.0" encoding="utf-8"?>
<ds:datastoreItem xmlns:ds="http://schemas.openxmlformats.org/officeDocument/2006/customXml" ds:itemID="{89F19815-645A-47AA-9B74-825EBBA92A3D}">
  <ds:schemaRefs>
    <ds:schemaRef ds:uri="http://schemas.openxmlformats.org/package/2006/metadata/core-properties"/>
    <ds:schemaRef ds:uri="http://schemas.microsoft.com/office/2006/metadata/properties"/>
    <ds:schemaRef ds:uri="http://purl.org/dc/elements/1.1/"/>
    <ds:schemaRef ds:uri="http://schemas.microsoft.com/sharepoint/v3"/>
    <ds:schemaRef ds:uri="http://schemas.microsoft.com/office/2006/documentManagement/types"/>
    <ds:schemaRef ds:uri="79ee9245-d882-4ddc-9b39-e6678e7416f0"/>
    <ds:schemaRef ds:uri="http://www.w3.org/XML/1998/namespace"/>
    <ds:schemaRef ds:uri="http://purl.org/dc/dcmitype/"/>
    <ds:schemaRef ds:uri="http://schemas.microsoft.com/office/infopath/2007/PartnerControls"/>
    <ds:schemaRef ds:uri="f8486722-456f-4c86-9af7-b8b16200fae9"/>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5243</Words>
  <Application>Microsoft Office PowerPoint</Application>
  <PresentationFormat>ワイド画面</PresentationFormat>
  <Paragraphs>798</Paragraphs>
  <Slides>48</Slides>
  <Notes>20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48</vt:i4>
      </vt:variant>
    </vt:vector>
  </HeadingPairs>
  <TitlesOfParts>
    <vt:vector size="59" baseType="lpstr">
      <vt:lpstr>Meiryo</vt:lpstr>
      <vt:lpstr>Meiryo</vt:lpstr>
      <vt:lpstr>游ゴシック</vt:lpstr>
      <vt:lpstr>游ゴシック Light</vt:lpstr>
      <vt:lpstr>Arial</vt:lpstr>
      <vt:lpstr>Calibri</vt:lpstr>
      <vt:lpstr>Impact</vt:lpstr>
      <vt:lpstr>Segoe UI</vt:lpstr>
      <vt:lpstr>Wingdings</vt: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大道 知子</dc:creator>
  <cp:lastModifiedBy>大久保 優花</cp:lastModifiedBy>
  <cp:revision>1</cp:revision>
  <dcterms:created xsi:type="dcterms:W3CDTF">2020-02-11T07:08:10Z</dcterms:created>
  <dcterms:modified xsi:type="dcterms:W3CDTF">2022-09-28T08:40:29Z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0x010100E6F1B8B26459E1498F4748E521128168</vt:lpwstr>
  </property>
  <property fmtid="{D5CDD505-2E9C-101B-9397-08002B2CF9AE}" pid="3" name="MediaServiceImageTags">
    <vt:lpwstr/>
  </property>
</Properties>
</file>