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83" r:id="rId6"/>
  </p:sldMasterIdLst>
  <p:notesMasterIdLst>
    <p:notesMasterId r:id="rId80"/>
  </p:notesMasterIdLst>
  <p:sldIdLst>
    <p:sldId id="350" r:id="rId7"/>
    <p:sldId id="359" r:id="rId8"/>
    <p:sldId id="2076138914" r:id="rId9"/>
    <p:sldId id="855" r:id="rId10"/>
    <p:sldId id="550143147" r:id="rId11"/>
    <p:sldId id="2076138257" r:id="rId12"/>
    <p:sldId id="2076138294" r:id="rId13"/>
    <p:sldId id="2076138894" r:id="rId14"/>
    <p:sldId id="2076138296" r:id="rId15"/>
    <p:sldId id="2076138885" r:id="rId16"/>
    <p:sldId id="2076138298" r:id="rId17"/>
    <p:sldId id="2076138297" r:id="rId18"/>
    <p:sldId id="2076138895" r:id="rId19"/>
    <p:sldId id="2076138906" r:id="rId20"/>
    <p:sldId id="2076138898" r:id="rId21"/>
    <p:sldId id="550143151" r:id="rId22"/>
    <p:sldId id="2076138899" r:id="rId23"/>
    <p:sldId id="2780" r:id="rId24"/>
    <p:sldId id="1946" r:id="rId25"/>
    <p:sldId id="2076138902" r:id="rId26"/>
    <p:sldId id="2089280977" r:id="rId27"/>
    <p:sldId id="2089280984" r:id="rId28"/>
    <p:sldId id="2076138891" r:id="rId29"/>
    <p:sldId id="2089280971" r:id="rId30"/>
    <p:sldId id="2076138905" r:id="rId31"/>
    <p:sldId id="2076138904" r:id="rId32"/>
    <p:sldId id="1037" r:id="rId33"/>
    <p:sldId id="1954" r:id="rId34"/>
    <p:sldId id="1721" r:id="rId35"/>
    <p:sldId id="1693" r:id="rId36"/>
    <p:sldId id="1691" r:id="rId37"/>
    <p:sldId id="2089280955" r:id="rId38"/>
    <p:sldId id="2767" r:id="rId39"/>
    <p:sldId id="1950" r:id="rId40"/>
    <p:sldId id="2089280978" r:id="rId41"/>
    <p:sldId id="2089280958" r:id="rId42"/>
    <p:sldId id="1976" r:id="rId43"/>
    <p:sldId id="1963" r:id="rId44"/>
    <p:sldId id="1977" r:id="rId45"/>
    <p:sldId id="1975" r:id="rId46"/>
    <p:sldId id="2089280975" r:id="rId47"/>
    <p:sldId id="2089280979" r:id="rId48"/>
    <p:sldId id="2673" r:id="rId49"/>
    <p:sldId id="2770" r:id="rId50"/>
    <p:sldId id="550143167" r:id="rId51"/>
    <p:sldId id="2169" r:id="rId52"/>
    <p:sldId id="2089280973" r:id="rId53"/>
    <p:sldId id="2089280983" r:id="rId54"/>
    <p:sldId id="2089280964" r:id="rId55"/>
    <p:sldId id="2076138313" r:id="rId56"/>
    <p:sldId id="2089280966" r:id="rId57"/>
    <p:sldId id="2076138287" r:id="rId58"/>
    <p:sldId id="2024" r:id="rId59"/>
    <p:sldId id="1255" r:id="rId60"/>
    <p:sldId id="2089280965" r:id="rId61"/>
    <p:sldId id="2785" r:id="rId62"/>
    <p:sldId id="2028" r:id="rId63"/>
    <p:sldId id="2089280985" r:id="rId64"/>
    <p:sldId id="2089280970" r:id="rId65"/>
    <p:sldId id="2781" r:id="rId66"/>
    <p:sldId id="1958" r:id="rId67"/>
    <p:sldId id="1959" r:id="rId68"/>
    <p:sldId id="1960" r:id="rId69"/>
    <p:sldId id="1961" r:id="rId70"/>
    <p:sldId id="2089280980" r:id="rId71"/>
    <p:sldId id="1962" r:id="rId72"/>
    <p:sldId id="1965" r:id="rId73"/>
    <p:sldId id="2089280982" r:id="rId74"/>
    <p:sldId id="2021" r:id="rId75"/>
    <p:sldId id="1980" r:id="rId76"/>
    <p:sldId id="1981" r:id="rId77"/>
    <p:sldId id="2171" r:id="rId78"/>
    <p:sldId id="347"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規定のセクション" id="{168FDBC4-3124-4BBD-B5D8-0DB8E6A67CA8}">
          <p14:sldIdLst>
            <p14:sldId id="350"/>
            <p14:sldId id="359"/>
            <p14:sldId id="2076138914"/>
            <p14:sldId id="855"/>
            <p14:sldId id="550143147"/>
            <p14:sldId id="2076138257"/>
            <p14:sldId id="2076138294"/>
            <p14:sldId id="2076138894"/>
            <p14:sldId id="2076138296"/>
            <p14:sldId id="2076138885"/>
            <p14:sldId id="2076138298"/>
            <p14:sldId id="2076138297"/>
            <p14:sldId id="2076138895"/>
            <p14:sldId id="2076138906"/>
            <p14:sldId id="2076138898"/>
          </p14:sldIdLst>
        </p14:section>
        <p14:section name="AIアンチウイルス CylancePROTECT の実績と技術" id="{99CB0C0A-9F69-45B8-902E-23BEB4305DAE}">
          <p14:sldIdLst>
            <p14:sldId id="550143151"/>
            <p14:sldId id="2076138899"/>
            <p14:sldId id="2780"/>
            <p14:sldId id="1946"/>
            <p14:sldId id="2076138902"/>
            <p14:sldId id="2089280977"/>
            <p14:sldId id="2089280984"/>
            <p14:sldId id="2076138891"/>
            <p14:sldId id="2089280971"/>
            <p14:sldId id="2076138905"/>
            <p14:sldId id="2076138904"/>
            <p14:sldId id="1037"/>
            <p14:sldId id="1954"/>
            <p14:sldId id="1721"/>
            <p14:sldId id="1693"/>
            <p14:sldId id="1691"/>
            <p14:sldId id="2089280955"/>
            <p14:sldId id="2767"/>
            <p14:sldId id="1950"/>
            <p14:sldId id="2089280978"/>
            <p14:sldId id="2089280958"/>
            <p14:sldId id="1976"/>
            <p14:sldId id="1963"/>
            <p14:sldId id="1977"/>
            <p14:sldId id="1975"/>
            <p14:sldId id="2089280975"/>
            <p14:sldId id="2089280979"/>
            <p14:sldId id="2673"/>
            <p14:sldId id="2770"/>
            <p14:sldId id="550143167"/>
            <p14:sldId id="2169"/>
            <p14:sldId id="2089280973"/>
            <p14:sldId id="2089280983"/>
            <p14:sldId id="2089280964"/>
            <p14:sldId id="2076138313"/>
            <p14:sldId id="2089280966"/>
            <p14:sldId id="2076138287"/>
            <p14:sldId id="2024"/>
            <p14:sldId id="1255"/>
            <p14:sldId id="2089280965"/>
            <p14:sldId id="2785"/>
            <p14:sldId id="2028"/>
            <p14:sldId id="2089280985"/>
            <p14:sldId id="2089280970"/>
            <p14:sldId id="2781"/>
            <p14:sldId id="1958"/>
            <p14:sldId id="1959"/>
            <p14:sldId id="1960"/>
            <p14:sldId id="1961"/>
            <p14:sldId id="2089280980"/>
            <p14:sldId id="1962"/>
            <p14:sldId id="1965"/>
            <p14:sldId id="2089280982"/>
            <p14:sldId id="2021"/>
            <p14:sldId id="1980"/>
            <p14:sldId id="1981"/>
            <p14:sldId id="2171"/>
            <p14:sldId id="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A9"/>
    <a:srgbClr val="479471"/>
    <a:srgbClr val="3CCE81"/>
    <a:srgbClr val="113961"/>
    <a:srgbClr val="0A60AF"/>
    <a:srgbClr val="2E4E7F"/>
    <a:srgbClr val="E6E6E6"/>
    <a:srgbClr val="D30F0F"/>
    <a:srgbClr val="3790C6"/>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4E4A22-6C7E-404D-92DD-69E78FF0A720}" v="4" dt="2022-09-20T01:44:00.48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8" d="100"/>
          <a:sy n="108"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今井 涼太" userId="f69727aa-358d-4e29-8a67-d563a12f2c12" providerId="ADAL" clId="{0B1EDBBC-84D1-496D-9171-99C18630B8FE}"/>
    <pc:docChg chg="modSld">
      <pc:chgData name="今井 涼太" userId="f69727aa-358d-4e29-8a67-d563a12f2c12" providerId="ADAL" clId="{0B1EDBBC-84D1-496D-9171-99C18630B8FE}" dt="2022-08-31T09:11:36.367" v="81" actId="20577"/>
      <pc:docMkLst>
        <pc:docMk/>
      </pc:docMkLst>
      <pc:sldChg chg="modSp">
        <pc:chgData name="今井 涼太" userId="f69727aa-358d-4e29-8a67-d563a12f2c12" providerId="ADAL" clId="{0B1EDBBC-84D1-496D-9171-99C18630B8FE}" dt="2022-08-29T09:13:41.583" v="1"/>
        <pc:sldMkLst>
          <pc:docMk/>
          <pc:sldMk cId="3667146519" sldId="1975"/>
        </pc:sldMkLst>
        <pc:spChg chg="mod">
          <ac:chgData name="今井 涼太" userId="f69727aa-358d-4e29-8a67-d563a12f2c12" providerId="ADAL" clId="{0B1EDBBC-84D1-496D-9171-99C18630B8FE}" dt="2022-08-29T09:13:41.583" v="1"/>
          <ac:spMkLst>
            <pc:docMk/>
            <pc:sldMk cId="3667146519" sldId="1975"/>
            <ac:spMk id="3" creationId="{8687A655-62A6-4A6F-96DC-2C6B68BA5512}"/>
          </ac:spMkLst>
        </pc:spChg>
      </pc:sldChg>
      <pc:sldChg chg="modSp">
        <pc:chgData name="今井 涼太" userId="f69727aa-358d-4e29-8a67-d563a12f2c12" providerId="ADAL" clId="{0B1EDBBC-84D1-496D-9171-99C18630B8FE}" dt="2022-08-29T09:12:24.968" v="0"/>
        <pc:sldMkLst>
          <pc:docMk/>
          <pc:sldMk cId="183711752" sldId="2028"/>
        </pc:sldMkLst>
        <pc:spChg chg="mod">
          <ac:chgData name="今井 涼太" userId="f69727aa-358d-4e29-8a67-d563a12f2c12" providerId="ADAL" clId="{0B1EDBBC-84D1-496D-9171-99C18630B8FE}" dt="2022-08-29T09:12:24.968" v="0"/>
          <ac:spMkLst>
            <pc:docMk/>
            <pc:sldMk cId="183711752" sldId="2028"/>
            <ac:spMk id="12" creationId="{C0FBC67B-3D7D-3D38-82E0-6798A01B4263}"/>
          </ac:spMkLst>
        </pc:spChg>
      </pc:sldChg>
      <pc:sldChg chg="modSp">
        <pc:chgData name="今井 涼太" userId="f69727aa-358d-4e29-8a67-d563a12f2c12" providerId="ADAL" clId="{0B1EDBBC-84D1-496D-9171-99C18630B8FE}" dt="2022-08-29T09:12:24.968" v="0"/>
        <pc:sldMkLst>
          <pc:docMk/>
          <pc:sldMk cId="268057791" sldId="550143151"/>
        </pc:sldMkLst>
        <pc:spChg chg="mod">
          <ac:chgData name="今井 涼太" userId="f69727aa-358d-4e29-8a67-d563a12f2c12" providerId="ADAL" clId="{0B1EDBBC-84D1-496D-9171-99C18630B8FE}" dt="2022-08-29T09:12:24.968" v="0"/>
          <ac:spMkLst>
            <pc:docMk/>
            <pc:sldMk cId="268057791" sldId="550143151"/>
            <ac:spMk id="3" creationId="{C5DF2874-32DA-4A05-B4FA-8F9D9D0A303A}"/>
          </ac:spMkLst>
        </pc:spChg>
      </pc:sldChg>
      <pc:sldChg chg="modSp mod">
        <pc:chgData name="今井 涼太" userId="f69727aa-358d-4e29-8a67-d563a12f2c12" providerId="ADAL" clId="{0B1EDBBC-84D1-496D-9171-99C18630B8FE}" dt="2022-08-29T09:32:26.249" v="13" actId="6549"/>
        <pc:sldMkLst>
          <pc:docMk/>
          <pc:sldMk cId="2617906553" sldId="2076138902"/>
        </pc:sldMkLst>
        <pc:spChg chg="mod">
          <ac:chgData name="今井 涼太" userId="f69727aa-358d-4e29-8a67-d563a12f2c12" providerId="ADAL" clId="{0B1EDBBC-84D1-496D-9171-99C18630B8FE}" dt="2022-08-29T09:32:26.249" v="13" actId="6549"/>
          <ac:spMkLst>
            <pc:docMk/>
            <pc:sldMk cId="2617906553" sldId="2076138902"/>
            <ac:spMk id="6" creationId="{DD21964C-FE2F-1342-5463-BF2AB8CDBB1F}"/>
          </ac:spMkLst>
        </pc:spChg>
      </pc:sldChg>
      <pc:sldChg chg="modSp mod">
        <pc:chgData name="今井 涼太" userId="f69727aa-358d-4e29-8a67-d563a12f2c12" providerId="ADAL" clId="{0B1EDBBC-84D1-496D-9171-99C18630B8FE}" dt="2022-08-30T09:04:32.268" v="15" actId="20577"/>
        <pc:sldMkLst>
          <pc:docMk/>
          <pc:sldMk cId="2042327283" sldId="2089280975"/>
        </pc:sldMkLst>
        <pc:spChg chg="mod">
          <ac:chgData name="今井 涼太" userId="f69727aa-358d-4e29-8a67-d563a12f2c12" providerId="ADAL" clId="{0B1EDBBC-84D1-496D-9171-99C18630B8FE}" dt="2022-08-29T09:13:41.583" v="1"/>
          <ac:spMkLst>
            <pc:docMk/>
            <pc:sldMk cId="2042327283" sldId="2089280975"/>
            <ac:spMk id="2" creationId="{13A9E166-6297-D060-ADF2-40724E837247}"/>
          </ac:spMkLst>
        </pc:spChg>
        <pc:spChg chg="mod">
          <ac:chgData name="今井 涼太" userId="f69727aa-358d-4e29-8a67-d563a12f2c12" providerId="ADAL" clId="{0B1EDBBC-84D1-496D-9171-99C18630B8FE}" dt="2022-08-30T09:04:32.268" v="15" actId="20577"/>
          <ac:spMkLst>
            <pc:docMk/>
            <pc:sldMk cId="2042327283" sldId="2089280975"/>
            <ac:spMk id="3" creationId="{896898A1-E0C7-0981-C298-47BABFA737D3}"/>
          </ac:spMkLst>
        </pc:spChg>
      </pc:sldChg>
      <pc:sldChg chg="modSp mod">
        <pc:chgData name="今井 涼太" userId="f69727aa-358d-4e29-8a67-d563a12f2c12" providerId="ADAL" clId="{0B1EDBBC-84D1-496D-9171-99C18630B8FE}" dt="2022-08-31T09:11:17.579" v="50" actId="20577"/>
        <pc:sldMkLst>
          <pc:docMk/>
          <pc:sldMk cId="859583240" sldId="2089280977"/>
        </pc:sldMkLst>
        <pc:spChg chg="mod">
          <ac:chgData name="今井 涼太" userId="f69727aa-358d-4e29-8a67-d563a12f2c12" providerId="ADAL" clId="{0B1EDBBC-84D1-496D-9171-99C18630B8FE}" dt="2022-08-31T09:11:17.579" v="50" actId="20577"/>
          <ac:spMkLst>
            <pc:docMk/>
            <pc:sldMk cId="859583240" sldId="2089280977"/>
            <ac:spMk id="40" creationId="{8BBA4FD6-9B8A-9A7A-D9F4-A3C47143188E}"/>
          </ac:spMkLst>
        </pc:spChg>
      </pc:sldChg>
      <pc:sldChg chg="modSp mod">
        <pc:chgData name="今井 涼太" userId="f69727aa-358d-4e29-8a67-d563a12f2c12" providerId="ADAL" clId="{0B1EDBBC-84D1-496D-9171-99C18630B8FE}" dt="2022-08-31T09:11:36.367" v="81" actId="20577"/>
        <pc:sldMkLst>
          <pc:docMk/>
          <pc:sldMk cId="878011663" sldId="2089280983"/>
        </pc:sldMkLst>
        <pc:spChg chg="mod">
          <ac:chgData name="今井 涼太" userId="f69727aa-358d-4e29-8a67-d563a12f2c12" providerId="ADAL" clId="{0B1EDBBC-84D1-496D-9171-99C18630B8FE}" dt="2022-08-31T09:11:36.367" v="81" actId="20577"/>
          <ac:spMkLst>
            <pc:docMk/>
            <pc:sldMk cId="878011663" sldId="2089280983"/>
            <ac:spMk id="40" creationId="{8BBA4FD6-9B8A-9A7A-D9F4-A3C47143188E}"/>
          </ac:spMkLst>
        </pc:spChg>
      </pc:sldChg>
    </pc:docChg>
  </pc:docChgLst>
  <pc:docChgLst>
    <pc:chgData name="今井 涼太" userId="f69727aa-358d-4e29-8a67-d563a12f2c12" providerId="ADAL" clId="{0431999D-6F8A-4BC6-93BA-1284ABEF3F5F}"/>
    <pc:docChg chg="custSel modSld">
      <pc:chgData name="今井 涼太" userId="f69727aa-358d-4e29-8a67-d563a12f2c12" providerId="ADAL" clId="{0431999D-6F8A-4BC6-93BA-1284ABEF3F5F}" dt="2022-08-24T02:00:34.383" v="338" actId="20577"/>
      <pc:docMkLst>
        <pc:docMk/>
      </pc:docMkLst>
      <pc:sldChg chg="modSp mod">
        <pc:chgData name="今井 涼太" userId="f69727aa-358d-4e29-8a67-d563a12f2c12" providerId="ADAL" clId="{0431999D-6F8A-4BC6-93BA-1284ABEF3F5F}" dt="2022-08-24T01:56:16.101" v="151"/>
        <pc:sldMkLst>
          <pc:docMk/>
          <pc:sldMk cId="759480351" sldId="1721"/>
        </pc:sldMkLst>
        <pc:spChg chg="mod">
          <ac:chgData name="今井 涼太" userId="f69727aa-358d-4e29-8a67-d563a12f2c12" providerId="ADAL" clId="{0431999D-6F8A-4BC6-93BA-1284ABEF3F5F}" dt="2022-08-24T01:56:16.101" v="151"/>
          <ac:spMkLst>
            <pc:docMk/>
            <pc:sldMk cId="759480351" sldId="1721"/>
            <ac:spMk id="39" creationId="{89EA1F58-223C-4D2B-B186-8F55A036C20F}"/>
          </ac:spMkLst>
        </pc:spChg>
      </pc:sldChg>
      <pc:sldChg chg="modSp mod">
        <pc:chgData name="今井 涼太" userId="f69727aa-358d-4e29-8a67-d563a12f2c12" providerId="ADAL" clId="{0431999D-6F8A-4BC6-93BA-1284ABEF3F5F}" dt="2022-08-24T01:57:20.525" v="204" actId="20577"/>
        <pc:sldMkLst>
          <pc:docMk/>
          <pc:sldMk cId="3260005475" sldId="1976"/>
        </pc:sldMkLst>
        <pc:spChg chg="mod">
          <ac:chgData name="今井 涼太" userId="f69727aa-358d-4e29-8a67-d563a12f2c12" providerId="ADAL" clId="{0431999D-6F8A-4BC6-93BA-1284ABEF3F5F}" dt="2022-08-24T01:57:09.089" v="164" actId="14100"/>
          <ac:spMkLst>
            <pc:docMk/>
            <pc:sldMk cId="3260005475" sldId="1976"/>
            <ac:spMk id="23" creationId="{53330941-DBCA-4E56-8550-BB6F35772D31}"/>
          </ac:spMkLst>
        </pc:spChg>
        <pc:spChg chg="mod">
          <ac:chgData name="今井 涼太" userId="f69727aa-358d-4e29-8a67-d563a12f2c12" providerId="ADAL" clId="{0431999D-6F8A-4BC6-93BA-1284ABEF3F5F}" dt="2022-08-24T01:57:20.525" v="204" actId="20577"/>
          <ac:spMkLst>
            <pc:docMk/>
            <pc:sldMk cId="3260005475" sldId="1976"/>
            <ac:spMk id="25" creationId="{F61676C7-AEFA-43F0-A4E0-49B337AC753B}"/>
          </ac:spMkLst>
        </pc:spChg>
      </pc:sldChg>
      <pc:sldChg chg="modSp mod">
        <pc:chgData name="今井 涼太" userId="f69727aa-358d-4e29-8a67-d563a12f2c12" providerId="ADAL" clId="{0431999D-6F8A-4BC6-93BA-1284ABEF3F5F}" dt="2022-08-24T01:59:07.123" v="234" actId="20577"/>
        <pc:sldMkLst>
          <pc:docMk/>
          <pc:sldMk cId="4153528948" sldId="1980"/>
        </pc:sldMkLst>
        <pc:graphicFrameChg chg="mod modGraphic">
          <ac:chgData name="今井 涼太" userId="f69727aa-358d-4e29-8a67-d563a12f2c12" providerId="ADAL" clId="{0431999D-6F8A-4BC6-93BA-1284ABEF3F5F}" dt="2022-08-24T01:59:07.123" v="234" actId="20577"/>
          <ac:graphicFrameMkLst>
            <pc:docMk/>
            <pc:sldMk cId="4153528948" sldId="1980"/>
            <ac:graphicFrameMk id="10" creationId="{30D8D90F-FC0F-43F6-B1EB-FFB9C6547AFD}"/>
          </ac:graphicFrameMkLst>
        </pc:graphicFrameChg>
      </pc:sldChg>
      <pc:sldChg chg="modSp mod">
        <pc:chgData name="今井 涼太" userId="f69727aa-358d-4e29-8a67-d563a12f2c12" providerId="ADAL" clId="{0431999D-6F8A-4BC6-93BA-1284ABEF3F5F}" dt="2022-08-24T02:00:15.674" v="295" actId="20577"/>
        <pc:sldMkLst>
          <pc:docMk/>
          <pc:sldMk cId="2897171047" sldId="1981"/>
        </pc:sldMkLst>
        <pc:spChg chg="mod">
          <ac:chgData name="今井 涼太" userId="f69727aa-358d-4e29-8a67-d563a12f2c12" providerId="ADAL" clId="{0431999D-6F8A-4BC6-93BA-1284ABEF3F5F}" dt="2022-08-24T01:59:54.935" v="249" actId="20577"/>
          <ac:spMkLst>
            <pc:docMk/>
            <pc:sldMk cId="2897171047" sldId="1981"/>
            <ac:spMk id="2" creationId="{E46F8432-05F6-4520-9B36-C082F067BA05}"/>
          </ac:spMkLst>
        </pc:spChg>
        <pc:spChg chg="mod">
          <ac:chgData name="今井 涼太" userId="f69727aa-358d-4e29-8a67-d563a12f2c12" providerId="ADAL" clId="{0431999D-6F8A-4BC6-93BA-1284ABEF3F5F}" dt="2022-08-24T02:00:15.674" v="295" actId="20577"/>
          <ac:spMkLst>
            <pc:docMk/>
            <pc:sldMk cId="2897171047" sldId="1981"/>
            <ac:spMk id="23" creationId="{8C88EBD2-F735-4421-BD6E-23369E3220AA}"/>
          </ac:spMkLst>
        </pc:spChg>
        <pc:graphicFrameChg chg="mod modGraphic">
          <ac:chgData name="今井 涼太" userId="f69727aa-358d-4e29-8a67-d563a12f2c12" providerId="ADAL" clId="{0431999D-6F8A-4BC6-93BA-1284ABEF3F5F}" dt="2022-08-24T01:59:35.696" v="243"/>
          <ac:graphicFrameMkLst>
            <pc:docMk/>
            <pc:sldMk cId="2897171047" sldId="1981"/>
            <ac:graphicFrameMk id="9" creationId="{207D26A3-B448-4B96-8A4B-07EE86977437}"/>
          </ac:graphicFrameMkLst>
        </pc:graphicFrameChg>
      </pc:sldChg>
      <pc:sldChg chg="modSp mod">
        <pc:chgData name="今井 涼太" userId="f69727aa-358d-4e29-8a67-d563a12f2c12" providerId="ADAL" clId="{0431999D-6F8A-4BC6-93BA-1284ABEF3F5F}" dt="2022-08-24T02:00:34.383" v="338" actId="20577"/>
        <pc:sldMkLst>
          <pc:docMk/>
          <pc:sldMk cId="3772742866" sldId="2171"/>
        </pc:sldMkLst>
        <pc:graphicFrameChg chg="mod modGraphic">
          <ac:chgData name="今井 涼太" userId="f69727aa-358d-4e29-8a67-d563a12f2c12" providerId="ADAL" clId="{0431999D-6F8A-4BC6-93BA-1284ABEF3F5F}" dt="2022-08-24T02:00:34.383" v="338" actId="20577"/>
          <ac:graphicFrameMkLst>
            <pc:docMk/>
            <pc:sldMk cId="3772742866" sldId="2171"/>
            <ac:graphicFrameMk id="10" creationId="{30D8D90F-FC0F-43F6-B1EB-FFB9C6547AFD}"/>
          </ac:graphicFrameMkLst>
        </pc:graphicFrameChg>
      </pc:sldChg>
      <pc:sldChg chg="delSp mod">
        <pc:chgData name="今井 涼太" userId="f69727aa-358d-4e29-8a67-d563a12f2c12" providerId="ADAL" clId="{0431999D-6F8A-4BC6-93BA-1284ABEF3F5F}" dt="2022-08-24T01:53:26.189" v="0" actId="478"/>
        <pc:sldMkLst>
          <pc:docMk/>
          <pc:sldMk cId="1346811880" sldId="2076138899"/>
        </pc:sldMkLst>
        <pc:picChg chg="del">
          <ac:chgData name="今井 涼太" userId="f69727aa-358d-4e29-8a67-d563a12f2c12" providerId="ADAL" clId="{0431999D-6F8A-4BC6-93BA-1284ABEF3F5F}" dt="2022-08-24T01:53:26.189" v="0" actId="478"/>
          <ac:picMkLst>
            <pc:docMk/>
            <pc:sldMk cId="1346811880" sldId="2076138899"/>
            <ac:picMk id="15" creationId="{AC108E9D-9C38-A522-F7E8-F0088DF4E613}"/>
          </ac:picMkLst>
        </pc:picChg>
      </pc:sldChg>
      <pc:sldChg chg="addSp modSp mod">
        <pc:chgData name="今井 涼太" userId="f69727aa-358d-4e29-8a67-d563a12f2c12" providerId="ADAL" clId="{0431999D-6F8A-4BC6-93BA-1284ABEF3F5F}" dt="2022-08-24T01:55:31.008" v="103" actId="1036"/>
        <pc:sldMkLst>
          <pc:docMk/>
          <pc:sldMk cId="2227874889" sldId="2089280984"/>
        </pc:sldMkLst>
        <pc:spChg chg="add mod">
          <ac:chgData name="今井 涼太" userId="f69727aa-358d-4e29-8a67-d563a12f2c12" providerId="ADAL" clId="{0431999D-6F8A-4BC6-93BA-1284ABEF3F5F}" dt="2022-08-24T01:55:31.008" v="103" actId="1036"/>
          <ac:spMkLst>
            <pc:docMk/>
            <pc:sldMk cId="2227874889" sldId="2089280984"/>
            <ac:spMk id="4" creationId="{4ECC9E6C-BE56-4E0F-7047-55732E1CCED8}"/>
          </ac:spMkLst>
        </pc:spChg>
      </pc:sldChg>
    </pc:docChg>
  </pc:docChgLst>
  <pc:docChgLst>
    <pc:chgData name="今井 涼太" userId="f69727aa-358d-4e29-8a67-d563a12f2c12" providerId="ADAL" clId="{DD4E4A22-6C7E-404D-92DD-69E78FF0A720}"/>
    <pc:docChg chg="custSel modSld">
      <pc:chgData name="今井 涼太" userId="f69727aa-358d-4e29-8a67-d563a12f2c12" providerId="ADAL" clId="{DD4E4A22-6C7E-404D-92DD-69E78FF0A720}" dt="2022-09-20T01:44:00.484" v="24"/>
      <pc:docMkLst>
        <pc:docMk/>
      </pc:docMkLst>
      <pc:sldChg chg="addSp delSp modSp mod">
        <pc:chgData name="今井 涼太" userId="f69727aa-358d-4e29-8a67-d563a12f2c12" providerId="ADAL" clId="{DD4E4A22-6C7E-404D-92DD-69E78FF0A720}" dt="2022-09-20T01:44:00.484" v="24"/>
        <pc:sldMkLst>
          <pc:docMk/>
          <pc:sldMk cId="2696122767" sldId="359"/>
        </pc:sldMkLst>
        <pc:spChg chg="del">
          <ac:chgData name="今井 涼太" userId="f69727aa-358d-4e29-8a67-d563a12f2c12" providerId="ADAL" clId="{DD4E4A22-6C7E-404D-92DD-69E78FF0A720}" dt="2022-09-20T01:43:59.613" v="23" actId="478"/>
          <ac:spMkLst>
            <pc:docMk/>
            <pc:sldMk cId="2696122767" sldId="359"/>
            <ac:spMk id="4" creationId="{289AC402-A3FC-8671-5651-7C1A96FEC1C2}"/>
          </ac:spMkLst>
        </pc:spChg>
        <pc:spChg chg="del">
          <ac:chgData name="今井 涼太" userId="f69727aa-358d-4e29-8a67-d563a12f2c12" providerId="ADAL" clId="{DD4E4A22-6C7E-404D-92DD-69E78FF0A720}" dt="2022-09-20T01:43:59.613" v="23" actId="478"/>
          <ac:spMkLst>
            <pc:docMk/>
            <pc:sldMk cId="2696122767" sldId="359"/>
            <ac:spMk id="5" creationId="{27278063-7AF5-7F4D-2821-0DF3A5350F39}"/>
          </ac:spMkLst>
        </pc:spChg>
        <pc:spChg chg="del">
          <ac:chgData name="今井 涼太" userId="f69727aa-358d-4e29-8a67-d563a12f2c12" providerId="ADAL" clId="{DD4E4A22-6C7E-404D-92DD-69E78FF0A720}" dt="2022-09-20T01:43:59.613" v="23" actId="478"/>
          <ac:spMkLst>
            <pc:docMk/>
            <pc:sldMk cId="2696122767" sldId="359"/>
            <ac:spMk id="6" creationId="{DAFEBCA8-3AD4-2E6B-179E-7285E9567D19}"/>
          </ac:spMkLst>
        </pc:spChg>
        <pc:spChg chg="del">
          <ac:chgData name="今井 涼太" userId="f69727aa-358d-4e29-8a67-d563a12f2c12" providerId="ADAL" clId="{DD4E4A22-6C7E-404D-92DD-69E78FF0A720}" dt="2022-09-20T01:43:59.613" v="23" actId="478"/>
          <ac:spMkLst>
            <pc:docMk/>
            <pc:sldMk cId="2696122767" sldId="359"/>
            <ac:spMk id="7" creationId="{6EA51212-4A47-369E-FCFE-3D34AF530C3E}"/>
          </ac:spMkLst>
        </pc:spChg>
        <pc:spChg chg="del">
          <ac:chgData name="今井 涼太" userId="f69727aa-358d-4e29-8a67-d563a12f2c12" providerId="ADAL" clId="{DD4E4A22-6C7E-404D-92DD-69E78FF0A720}" dt="2022-09-20T01:43:59.613" v="23" actId="478"/>
          <ac:spMkLst>
            <pc:docMk/>
            <pc:sldMk cId="2696122767" sldId="359"/>
            <ac:spMk id="8" creationId="{3F2EF235-83A4-FCFC-E383-84142FFE03C7}"/>
          </ac:spMkLst>
        </pc:spChg>
        <pc:spChg chg="del">
          <ac:chgData name="今井 涼太" userId="f69727aa-358d-4e29-8a67-d563a12f2c12" providerId="ADAL" clId="{DD4E4A22-6C7E-404D-92DD-69E78FF0A720}" dt="2022-09-20T01:43:59.613" v="23" actId="478"/>
          <ac:spMkLst>
            <pc:docMk/>
            <pc:sldMk cId="2696122767" sldId="359"/>
            <ac:spMk id="9" creationId="{524205BA-059F-0AE3-ADC6-9B6BB2226814}"/>
          </ac:spMkLst>
        </pc:spChg>
        <pc:spChg chg="del">
          <ac:chgData name="今井 涼太" userId="f69727aa-358d-4e29-8a67-d563a12f2c12" providerId="ADAL" clId="{DD4E4A22-6C7E-404D-92DD-69E78FF0A720}" dt="2022-09-20T01:43:59.613" v="23" actId="478"/>
          <ac:spMkLst>
            <pc:docMk/>
            <pc:sldMk cId="2696122767" sldId="359"/>
            <ac:spMk id="10" creationId="{7567DA56-8A37-6C74-CDFF-EE38C924BD14}"/>
          </ac:spMkLst>
        </pc:spChg>
        <pc:spChg chg="del">
          <ac:chgData name="今井 涼太" userId="f69727aa-358d-4e29-8a67-d563a12f2c12" providerId="ADAL" clId="{DD4E4A22-6C7E-404D-92DD-69E78FF0A720}" dt="2022-09-20T01:43:59.613" v="23" actId="478"/>
          <ac:spMkLst>
            <pc:docMk/>
            <pc:sldMk cId="2696122767" sldId="359"/>
            <ac:spMk id="11" creationId="{42348F4C-2F99-CC83-C876-0E9B51468940}"/>
          </ac:spMkLst>
        </pc:spChg>
        <pc:spChg chg="del">
          <ac:chgData name="今井 涼太" userId="f69727aa-358d-4e29-8a67-d563a12f2c12" providerId="ADAL" clId="{DD4E4A22-6C7E-404D-92DD-69E78FF0A720}" dt="2022-09-20T01:43:59.613" v="23" actId="478"/>
          <ac:spMkLst>
            <pc:docMk/>
            <pc:sldMk cId="2696122767" sldId="359"/>
            <ac:spMk id="12" creationId="{3BC3C279-C553-F84D-3A16-E036443D8A18}"/>
          </ac:spMkLst>
        </pc:spChg>
        <pc:spChg chg="del">
          <ac:chgData name="今井 涼太" userId="f69727aa-358d-4e29-8a67-d563a12f2c12" providerId="ADAL" clId="{DD4E4A22-6C7E-404D-92DD-69E78FF0A720}" dt="2022-09-20T01:43:59.613" v="23" actId="478"/>
          <ac:spMkLst>
            <pc:docMk/>
            <pc:sldMk cId="2696122767" sldId="359"/>
            <ac:spMk id="13" creationId="{7814676A-2C06-5FCE-C819-293B372FB872}"/>
          </ac:spMkLst>
        </pc:spChg>
        <pc:spChg chg="del">
          <ac:chgData name="今井 涼太" userId="f69727aa-358d-4e29-8a67-d563a12f2c12" providerId="ADAL" clId="{DD4E4A22-6C7E-404D-92DD-69E78FF0A720}" dt="2022-09-20T01:43:59.613" v="23" actId="478"/>
          <ac:spMkLst>
            <pc:docMk/>
            <pc:sldMk cId="2696122767" sldId="359"/>
            <ac:spMk id="14" creationId="{DF355C64-5B3D-4B05-4148-4293A435C518}"/>
          </ac:spMkLst>
        </pc:spChg>
        <pc:spChg chg="del">
          <ac:chgData name="今井 涼太" userId="f69727aa-358d-4e29-8a67-d563a12f2c12" providerId="ADAL" clId="{DD4E4A22-6C7E-404D-92DD-69E78FF0A720}" dt="2022-09-20T01:43:59.613" v="23" actId="478"/>
          <ac:spMkLst>
            <pc:docMk/>
            <pc:sldMk cId="2696122767" sldId="359"/>
            <ac:spMk id="15" creationId="{B9C83E64-AA2D-1BB4-2954-7768137B7640}"/>
          </ac:spMkLst>
        </pc:spChg>
        <pc:spChg chg="del">
          <ac:chgData name="今井 涼太" userId="f69727aa-358d-4e29-8a67-d563a12f2c12" providerId="ADAL" clId="{DD4E4A22-6C7E-404D-92DD-69E78FF0A720}" dt="2022-09-20T01:43:59.613" v="23" actId="478"/>
          <ac:spMkLst>
            <pc:docMk/>
            <pc:sldMk cId="2696122767" sldId="359"/>
            <ac:spMk id="16" creationId="{FD7DCF96-300A-343B-968E-74F3C1170755}"/>
          </ac:spMkLst>
        </pc:spChg>
        <pc:spChg chg="del">
          <ac:chgData name="今井 涼太" userId="f69727aa-358d-4e29-8a67-d563a12f2c12" providerId="ADAL" clId="{DD4E4A22-6C7E-404D-92DD-69E78FF0A720}" dt="2022-09-20T01:43:59.613" v="23" actId="478"/>
          <ac:spMkLst>
            <pc:docMk/>
            <pc:sldMk cId="2696122767" sldId="359"/>
            <ac:spMk id="17" creationId="{6F7EBDAD-75A8-3EEA-E953-57639AFEC1C4}"/>
          </ac:spMkLst>
        </pc:spChg>
        <pc:spChg chg="del">
          <ac:chgData name="今井 涼太" userId="f69727aa-358d-4e29-8a67-d563a12f2c12" providerId="ADAL" clId="{DD4E4A22-6C7E-404D-92DD-69E78FF0A720}" dt="2022-09-20T01:43:59.613" v="23" actId="478"/>
          <ac:spMkLst>
            <pc:docMk/>
            <pc:sldMk cId="2696122767" sldId="359"/>
            <ac:spMk id="18" creationId="{D7A2FE48-966E-DC07-74A3-36C87196241F}"/>
          </ac:spMkLst>
        </pc:spChg>
        <pc:spChg chg="del">
          <ac:chgData name="今井 涼太" userId="f69727aa-358d-4e29-8a67-d563a12f2c12" providerId="ADAL" clId="{DD4E4A22-6C7E-404D-92DD-69E78FF0A720}" dt="2022-09-20T01:43:59.613" v="23" actId="478"/>
          <ac:spMkLst>
            <pc:docMk/>
            <pc:sldMk cId="2696122767" sldId="359"/>
            <ac:spMk id="19" creationId="{7BC1B349-55B8-7B28-0AB9-2DCE575FC48F}"/>
          </ac:spMkLst>
        </pc:spChg>
        <pc:spChg chg="del">
          <ac:chgData name="今井 涼太" userId="f69727aa-358d-4e29-8a67-d563a12f2c12" providerId="ADAL" clId="{DD4E4A22-6C7E-404D-92DD-69E78FF0A720}" dt="2022-09-20T01:43:59.613" v="23" actId="478"/>
          <ac:spMkLst>
            <pc:docMk/>
            <pc:sldMk cId="2696122767" sldId="359"/>
            <ac:spMk id="20" creationId="{FDDBCF3D-16C8-5A02-E821-04AECD7E693E}"/>
          </ac:spMkLst>
        </pc:spChg>
        <pc:spChg chg="del">
          <ac:chgData name="今井 涼太" userId="f69727aa-358d-4e29-8a67-d563a12f2c12" providerId="ADAL" clId="{DD4E4A22-6C7E-404D-92DD-69E78FF0A720}" dt="2022-09-20T01:43:59.613" v="23" actId="478"/>
          <ac:spMkLst>
            <pc:docMk/>
            <pc:sldMk cId="2696122767" sldId="359"/>
            <ac:spMk id="21" creationId="{7E12508A-9BE0-9F7B-9499-9A8B80714423}"/>
          </ac:spMkLst>
        </pc:spChg>
        <pc:spChg chg="del">
          <ac:chgData name="今井 涼太" userId="f69727aa-358d-4e29-8a67-d563a12f2c12" providerId="ADAL" clId="{DD4E4A22-6C7E-404D-92DD-69E78FF0A720}" dt="2022-09-20T01:43:59.613" v="23" actId="478"/>
          <ac:spMkLst>
            <pc:docMk/>
            <pc:sldMk cId="2696122767" sldId="359"/>
            <ac:spMk id="22" creationId="{AAA8A648-51C9-41AA-2C18-0188BC78D8BF}"/>
          </ac:spMkLst>
        </pc:spChg>
        <pc:spChg chg="del">
          <ac:chgData name="今井 涼太" userId="f69727aa-358d-4e29-8a67-d563a12f2c12" providerId="ADAL" clId="{DD4E4A22-6C7E-404D-92DD-69E78FF0A720}" dt="2022-09-20T01:43:59.613" v="23" actId="478"/>
          <ac:spMkLst>
            <pc:docMk/>
            <pc:sldMk cId="2696122767" sldId="359"/>
            <ac:spMk id="23" creationId="{4DCDD46F-D11C-2654-5975-7793330DEF55}"/>
          </ac:spMkLst>
        </pc:spChg>
        <pc:spChg chg="del">
          <ac:chgData name="今井 涼太" userId="f69727aa-358d-4e29-8a67-d563a12f2c12" providerId="ADAL" clId="{DD4E4A22-6C7E-404D-92DD-69E78FF0A720}" dt="2022-09-20T01:43:59.613" v="23" actId="478"/>
          <ac:spMkLst>
            <pc:docMk/>
            <pc:sldMk cId="2696122767" sldId="359"/>
            <ac:spMk id="24" creationId="{7DEE69C4-D66C-AF98-9D88-84EA2DD00A3C}"/>
          </ac:spMkLst>
        </pc:spChg>
        <pc:spChg chg="del">
          <ac:chgData name="今井 涼太" userId="f69727aa-358d-4e29-8a67-d563a12f2c12" providerId="ADAL" clId="{DD4E4A22-6C7E-404D-92DD-69E78FF0A720}" dt="2022-09-20T01:43:59.613" v="23" actId="478"/>
          <ac:spMkLst>
            <pc:docMk/>
            <pc:sldMk cId="2696122767" sldId="359"/>
            <ac:spMk id="25" creationId="{F8E41133-5F26-6CD7-E502-0C6FF5E52186}"/>
          </ac:spMkLst>
        </pc:spChg>
        <pc:spChg chg="del">
          <ac:chgData name="今井 涼太" userId="f69727aa-358d-4e29-8a67-d563a12f2c12" providerId="ADAL" clId="{DD4E4A22-6C7E-404D-92DD-69E78FF0A720}" dt="2022-09-20T01:43:59.613" v="23" actId="478"/>
          <ac:spMkLst>
            <pc:docMk/>
            <pc:sldMk cId="2696122767" sldId="359"/>
            <ac:spMk id="26" creationId="{EBCCEAD0-EC6D-70B1-19A5-B915F1B17BE1}"/>
          </ac:spMkLst>
        </pc:spChg>
        <pc:spChg chg="add mod">
          <ac:chgData name="今井 涼太" userId="f69727aa-358d-4e29-8a67-d563a12f2c12" providerId="ADAL" clId="{DD4E4A22-6C7E-404D-92DD-69E78FF0A720}" dt="2022-09-20T01:44:00.484" v="24"/>
          <ac:spMkLst>
            <pc:docMk/>
            <pc:sldMk cId="2696122767" sldId="359"/>
            <ac:spMk id="32" creationId="{AA1E371F-1AB6-C8D1-D847-6A562241CFDE}"/>
          </ac:spMkLst>
        </pc:spChg>
        <pc:spChg chg="add mod">
          <ac:chgData name="今井 涼太" userId="f69727aa-358d-4e29-8a67-d563a12f2c12" providerId="ADAL" clId="{DD4E4A22-6C7E-404D-92DD-69E78FF0A720}" dt="2022-09-20T01:44:00.484" v="24"/>
          <ac:spMkLst>
            <pc:docMk/>
            <pc:sldMk cId="2696122767" sldId="359"/>
            <ac:spMk id="33" creationId="{771DC2D6-076F-011D-AD6C-A6C195E5D0D0}"/>
          </ac:spMkLst>
        </pc:spChg>
        <pc:spChg chg="add mod">
          <ac:chgData name="今井 涼太" userId="f69727aa-358d-4e29-8a67-d563a12f2c12" providerId="ADAL" clId="{DD4E4A22-6C7E-404D-92DD-69E78FF0A720}" dt="2022-09-20T01:44:00.484" v="24"/>
          <ac:spMkLst>
            <pc:docMk/>
            <pc:sldMk cId="2696122767" sldId="359"/>
            <ac:spMk id="34" creationId="{79441C53-5344-7A8C-2885-B5FACA25F18D}"/>
          </ac:spMkLst>
        </pc:spChg>
        <pc:spChg chg="add mod">
          <ac:chgData name="今井 涼太" userId="f69727aa-358d-4e29-8a67-d563a12f2c12" providerId="ADAL" clId="{DD4E4A22-6C7E-404D-92DD-69E78FF0A720}" dt="2022-09-20T01:44:00.484" v="24"/>
          <ac:spMkLst>
            <pc:docMk/>
            <pc:sldMk cId="2696122767" sldId="359"/>
            <ac:spMk id="35" creationId="{2A081D06-6938-401D-3B1F-C575AC204B68}"/>
          </ac:spMkLst>
        </pc:spChg>
        <pc:spChg chg="add mod">
          <ac:chgData name="今井 涼太" userId="f69727aa-358d-4e29-8a67-d563a12f2c12" providerId="ADAL" clId="{DD4E4A22-6C7E-404D-92DD-69E78FF0A720}" dt="2022-09-20T01:44:00.484" v="24"/>
          <ac:spMkLst>
            <pc:docMk/>
            <pc:sldMk cId="2696122767" sldId="359"/>
            <ac:spMk id="36" creationId="{351D2D39-1DD5-4EE1-3AE7-56E622A85637}"/>
          </ac:spMkLst>
        </pc:spChg>
        <pc:spChg chg="add mod">
          <ac:chgData name="今井 涼太" userId="f69727aa-358d-4e29-8a67-d563a12f2c12" providerId="ADAL" clId="{DD4E4A22-6C7E-404D-92DD-69E78FF0A720}" dt="2022-09-20T01:44:00.484" v="24"/>
          <ac:spMkLst>
            <pc:docMk/>
            <pc:sldMk cId="2696122767" sldId="359"/>
            <ac:spMk id="37" creationId="{73D5C518-CFCE-3594-5E1D-74DD11EDF7B0}"/>
          </ac:spMkLst>
        </pc:spChg>
        <pc:spChg chg="add mod">
          <ac:chgData name="今井 涼太" userId="f69727aa-358d-4e29-8a67-d563a12f2c12" providerId="ADAL" clId="{DD4E4A22-6C7E-404D-92DD-69E78FF0A720}" dt="2022-09-20T01:44:00.484" v="24"/>
          <ac:spMkLst>
            <pc:docMk/>
            <pc:sldMk cId="2696122767" sldId="359"/>
            <ac:spMk id="38" creationId="{8F60340C-D910-BA8E-01A3-6F4D41D8DAE1}"/>
          </ac:spMkLst>
        </pc:spChg>
        <pc:spChg chg="add mod">
          <ac:chgData name="今井 涼太" userId="f69727aa-358d-4e29-8a67-d563a12f2c12" providerId="ADAL" clId="{DD4E4A22-6C7E-404D-92DD-69E78FF0A720}" dt="2022-09-20T01:44:00.484" v="24"/>
          <ac:spMkLst>
            <pc:docMk/>
            <pc:sldMk cId="2696122767" sldId="359"/>
            <ac:spMk id="39" creationId="{0FBD1ECF-871B-1095-462F-80E3AAAB457B}"/>
          </ac:spMkLst>
        </pc:spChg>
        <pc:spChg chg="add mod">
          <ac:chgData name="今井 涼太" userId="f69727aa-358d-4e29-8a67-d563a12f2c12" providerId="ADAL" clId="{DD4E4A22-6C7E-404D-92DD-69E78FF0A720}" dt="2022-09-20T01:44:00.484" v="24"/>
          <ac:spMkLst>
            <pc:docMk/>
            <pc:sldMk cId="2696122767" sldId="359"/>
            <ac:spMk id="40" creationId="{631279E8-C439-174D-348D-5DCDFF8D3935}"/>
          </ac:spMkLst>
        </pc:spChg>
        <pc:spChg chg="add mod">
          <ac:chgData name="今井 涼太" userId="f69727aa-358d-4e29-8a67-d563a12f2c12" providerId="ADAL" clId="{DD4E4A22-6C7E-404D-92DD-69E78FF0A720}" dt="2022-09-20T01:44:00.484" v="24"/>
          <ac:spMkLst>
            <pc:docMk/>
            <pc:sldMk cId="2696122767" sldId="359"/>
            <ac:spMk id="41" creationId="{E5D54481-3D54-2F16-A992-3066DE88865B}"/>
          </ac:spMkLst>
        </pc:spChg>
        <pc:spChg chg="add mod">
          <ac:chgData name="今井 涼太" userId="f69727aa-358d-4e29-8a67-d563a12f2c12" providerId="ADAL" clId="{DD4E4A22-6C7E-404D-92DD-69E78FF0A720}" dt="2022-09-20T01:44:00.484" v="24"/>
          <ac:spMkLst>
            <pc:docMk/>
            <pc:sldMk cId="2696122767" sldId="359"/>
            <ac:spMk id="42" creationId="{7ECB44C5-FA32-42B7-3081-3AFF585A944C}"/>
          </ac:spMkLst>
        </pc:spChg>
        <pc:spChg chg="add mod">
          <ac:chgData name="今井 涼太" userId="f69727aa-358d-4e29-8a67-d563a12f2c12" providerId="ADAL" clId="{DD4E4A22-6C7E-404D-92DD-69E78FF0A720}" dt="2022-09-20T01:44:00.484" v="24"/>
          <ac:spMkLst>
            <pc:docMk/>
            <pc:sldMk cId="2696122767" sldId="359"/>
            <ac:spMk id="43" creationId="{59F91D7D-251B-BA86-4E38-D56E7D19DFC3}"/>
          </ac:spMkLst>
        </pc:spChg>
        <pc:spChg chg="add mod">
          <ac:chgData name="今井 涼太" userId="f69727aa-358d-4e29-8a67-d563a12f2c12" providerId="ADAL" clId="{DD4E4A22-6C7E-404D-92DD-69E78FF0A720}" dt="2022-09-20T01:44:00.484" v="24"/>
          <ac:spMkLst>
            <pc:docMk/>
            <pc:sldMk cId="2696122767" sldId="359"/>
            <ac:spMk id="44" creationId="{F0C9E118-2ED5-2A72-1506-1FD5EAD337A3}"/>
          </ac:spMkLst>
        </pc:spChg>
        <pc:spChg chg="add mod">
          <ac:chgData name="今井 涼太" userId="f69727aa-358d-4e29-8a67-d563a12f2c12" providerId="ADAL" clId="{DD4E4A22-6C7E-404D-92DD-69E78FF0A720}" dt="2022-09-20T01:44:00.484" v="24"/>
          <ac:spMkLst>
            <pc:docMk/>
            <pc:sldMk cId="2696122767" sldId="359"/>
            <ac:spMk id="45" creationId="{ACD81292-844B-37CF-3C3C-FDA89E26E823}"/>
          </ac:spMkLst>
        </pc:spChg>
        <pc:spChg chg="add mod">
          <ac:chgData name="今井 涼太" userId="f69727aa-358d-4e29-8a67-d563a12f2c12" providerId="ADAL" clId="{DD4E4A22-6C7E-404D-92DD-69E78FF0A720}" dt="2022-09-20T01:44:00.484" v="24"/>
          <ac:spMkLst>
            <pc:docMk/>
            <pc:sldMk cId="2696122767" sldId="359"/>
            <ac:spMk id="46" creationId="{45229717-E56C-459A-99A7-1F30F019103A}"/>
          </ac:spMkLst>
        </pc:spChg>
        <pc:spChg chg="add mod">
          <ac:chgData name="今井 涼太" userId="f69727aa-358d-4e29-8a67-d563a12f2c12" providerId="ADAL" clId="{DD4E4A22-6C7E-404D-92DD-69E78FF0A720}" dt="2022-09-20T01:44:00.484" v="24"/>
          <ac:spMkLst>
            <pc:docMk/>
            <pc:sldMk cId="2696122767" sldId="359"/>
            <ac:spMk id="47" creationId="{A0ACD5E1-D1CB-474D-FB22-126C1266F53A}"/>
          </ac:spMkLst>
        </pc:spChg>
        <pc:spChg chg="add mod">
          <ac:chgData name="今井 涼太" userId="f69727aa-358d-4e29-8a67-d563a12f2c12" providerId="ADAL" clId="{DD4E4A22-6C7E-404D-92DD-69E78FF0A720}" dt="2022-09-20T01:44:00.484" v="24"/>
          <ac:spMkLst>
            <pc:docMk/>
            <pc:sldMk cId="2696122767" sldId="359"/>
            <ac:spMk id="48" creationId="{CA77DBD1-B6A9-B7BE-2FBE-E1888D51A0A7}"/>
          </ac:spMkLst>
        </pc:spChg>
        <pc:spChg chg="add mod">
          <ac:chgData name="今井 涼太" userId="f69727aa-358d-4e29-8a67-d563a12f2c12" providerId="ADAL" clId="{DD4E4A22-6C7E-404D-92DD-69E78FF0A720}" dt="2022-09-20T01:44:00.484" v="24"/>
          <ac:spMkLst>
            <pc:docMk/>
            <pc:sldMk cId="2696122767" sldId="359"/>
            <ac:spMk id="49" creationId="{1D73BDF0-926C-46B2-4091-8FC910DB61DC}"/>
          </ac:spMkLst>
        </pc:spChg>
        <pc:spChg chg="add mod">
          <ac:chgData name="今井 涼太" userId="f69727aa-358d-4e29-8a67-d563a12f2c12" providerId="ADAL" clId="{DD4E4A22-6C7E-404D-92DD-69E78FF0A720}" dt="2022-09-20T01:44:00.484" v="24"/>
          <ac:spMkLst>
            <pc:docMk/>
            <pc:sldMk cId="2696122767" sldId="359"/>
            <ac:spMk id="50" creationId="{5D5339BA-ACA2-A98E-980C-3950F592A22D}"/>
          </ac:spMkLst>
        </pc:spChg>
        <pc:spChg chg="add mod">
          <ac:chgData name="今井 涼太" userId="f69727aa-358d-4e29-8a67-d563a12f2c12" providerId="ADAL" clId="{DD4E4A22-6C7E-404D-92DD-69E78FF0A720}" dt="2022-09-20T01:44:00.484" v="24"/>
          <ac:spMkLst>
            <pc:docMk/>
            <pc:sldMk cId="2696122767" sldId="359"/>
            <ac:spMk id="51" creationId="{0FE480DF-369B-9D06-3DB0-021DB5BFDE6A}"/>
          </ac:spMkLst>
        </pc:spChg>
        <pc:spChg chg="add mod">
          <ac:chgData name="今井 涼太" userId="f69727aa-358d-4e29-8a67-d563a12f2c12" providerId="ADAL" clId="{DD4E4A22-6C7E-404D-92DD-69E78FF0A720}" dt="2022-09-20T01:44:00.484" v="24"/>
          <ac:spMkLst>
            <pc:docMk/>
            <pc:sldMk cId="2696122767" sldId="359"/>
            <ac:spMk id="52" creationId="{0BF00988-A5C8-D810-BC1A-A1E4EC014670}"/>
          </ac:spMkLst>
        </pc:spChg>
        <pc:spChg chg="add mod">
          <ac:chgData name="今井 涼太" userId="f69727aa-358d-4e29-8a67-d563a12f2c12" providerId="ADAL" clId="{DD4E4A22-6C7E-404D-92DD-69E78FF0A720}" dt="2022-09-20T01:44:00.484" v="24"/>
          <ac:spMkLst>
            <pc:docMk/>
            <pc:sldMk cId="2696122767" sldId="359"/>
            <ac:spMk id="53" creationId="{F9D2D791-07BA-AE75-2827-2B4F923A5722}"/>
          </ac:spMkLst>
        </pc:spChg>
        <pc:spChg chg="add mod">
          <ac:chgData name="今井 涼太" userId="f69727aa-358d-4e29-8a67-d563a12f2c12" providerId="ADAL" clId="{DD4E4A22-6C7E-404D-92DD-69E78FF0A720}" dt="2022-09-20T01:44:00.484" v="24"/>
          <ac:spMkLst>
            <pc:docMk/>
            <pc:sldMk cId="2696122767" sldId="359"/>
            <ac:spMk id="54" creationId="{99278C3A-CE12-D613-AACA-71A2AF4FBF73}"/>
          </ac:spMkLst>
        </pc:spChg>
        <pc:picChg chg="del">
          <ac:chgData name="今井 涼太" userId="f69727aa-358d-4e29-8a67-d563a12f2c12" providerId="ADAL" clId="{DD4E4A22-6C7E-404D-92DD-69E78FF0A720}" dt="2022-09-20T01:43:59.613" v="23" actId="478"/>
          <ac:picMkLst>
            <pc:docMk/>
            <pc:sldMk cId="2696122767" sldId="359"/>
            <ac:picMk id="27" creationId="{BEA834ED-2EC2-EC72-983F-5457FA507E92}"/>
          </ac:picMkLst>
        </pc:picChg>
        <pc:picChg chg="del">
          <ac:chgData name="今井 涼太" userId="f69727aa-358d-4e29-8a67-d563a12f2c12" providerId="ADAL" clId="{DD4E4A22-6C7E-404D-92DD-69E78FF0A720}" dt="2022-09-20T01:43:59.613" v="23" actId="478"/>
          <ac:picMkLst>
            <pc:docMk/>
            <pc:sldMk cId="2696122767" sldId="359"/>
            <ac:picMk id="28" creationId="{1A43F61C-8955-D8F4-F239-2A6A781FFB86}"/>
          </ac:picMkLst>
        </pc:picChg>
        <pc:picChg chg="del">
          <ac:chgData name="今井 涼太" userId="f69727aa-358d-4e29-8a67-d563a12f2c12" providerId="ADAL" clId="{DD4E4A22-6C7E-404D-92DD-69E78FF0A720}" dt="2022-09-20T01:43:59.613" v="23" actId="478"/>
          <ac:picMkLst>
            <pc:docMk/>
            <pc:sldMk cId="2696122767" sldId="359"/>
            <ac:picMk id="29" creationId="{055608E7-076D-006E-677D-0ECDE613A03A}"/>
          </ac:picMkLst>
        </pc:picChg>
        <pc:picChg chg="del">
          <ac:chgData name="今井 涼太" userId="f69727aa-358d-4e29-8a67-d563a12f2c12" providerId="ADAL" clId="{DD4E4A22-6C7E-404D-92DD-69E78FF0A720}" dt="2022-09-20T01:43:59.613" v="23" actId="478"/>
          <ac:picMkLst>
            <pc:docMk/>
            <pc:sldMk cId="2696122767" sldId="359"/>
            <ac:picMk id="30" creationId="{EC0788CC-141B-CDFC-09A8-C281D5F12954}"/>
          </ac:picMkLst>
        </pc:picChg>
        <pc:picChg chg="del">
          <ac:chgData name="今井 涼太" userId="f69727aa-358d-4e29-8a67-d563a12f2c12" providerId="ADAL" clId="{DD4E4A22-6C7E-404D-92DD-69E78FF0A720}" dt="2022-09-20T01:43:59.613" v="23" actId="478"/>
          <ac:picMkLst>
            <pc:docMk/>
            <pc:sldMk cId="2696122767" sldId="359"/>
            <ac:picMk id="31" creationId="{7ADCC35A-1D2F-FBF6-09A0-A0A0A133A93F}"/>
          </ac:picMkLst>
        </pc:picChg>
        <pc:picChg chg="add mod">
          <ac:chgData name="今井 涼太" userId="f69727aa-358d-4e29-8a67-d563a12f2c12" providerId="ADAL" clId="{DD4E4A22-6C7E-404D-92DD-69E78FF0A720}" dt="2022-09-20T01:44:00.484" v="24"/>
          <ac:picMkLst>
            <pc:docMk/>
            <pc:sldMk cId="2696122767" sldId="359"/>
            <ac:picMk id="55" creationId="{5EA26EE7-A4F2-1F2C-49D2-EEE8A2FEF67C}"/>
          </ac:picMkLst>
        </pc:picChg>
        <pc:picChg chg="add mod">
          <ac:chgData name="今井 涼太" userId="f69727aa-358d-4e29-8a67-d563a12f2c12" providerId="ADAL" clId="{DD4E4A22-6C7E-404D-92DD-69E78FF0A720}" dt="2022-09-20T01:44:00.484" v="24"/>
          <ac:picMkLst>
            <pc:docMk/>
            <pc:sldMk cId="2696122767" sldId="359"/>
            <ac:picMk id="56" creationId="{68924DAE-5F37-CA50-8E9B-0AD64CA3D614}"/>
          </ac:picMkLst>
        </pc:picChg>
        <pc:picChg chg="add mod">
          <ac:chgData name="今井 涼太" userId="f69727aa-358d-4e29-8a67-d563a12f2c12" providerId="ADAL" clId="{DD4E4A22-6C7E-404D-92DD-69E78FF0A720}" dt="2022-09-20T01:44:00.484" v="24"/>
          <ac:picMkLst>
            <pc:docMk/>
            <pc:sldMk cId="2696122767" sldId="359"/>
            <ac:picMk id="57" creationId="{9AAC4A85-859A-1A0E-5F9B-1C24A3AC62FB}"/>
          </ac:picMkLst>
        </pc:picChg>
        <pc:picChg chg="add mod">
          <ac:chgData name="今井 涼太" userId="f69727aa-358d-4e29-8a67-d563a12f2c12" providerId="ADAL" clId="{DD4E4A22-6C7E-404D-92DD-69E78FF0A720}" dt="2022-09-20T01:44:00.484" v="24"/>
          <ac:picMkLst>
            <pc:docMk/>
            <pc:sldMk cId="2696122767" sldId="359"/>
            <ac:picMk id="58" creationId="{DFF5C86E-C7A5-37BF-BA93-A566C8E85595}"/>
          </ac:picMkLst>
        </pc:picChg>
        <pc:picChg chg="add mod">
          <ac:chgData name="今井 涼太" userId="f69727aa-358d-4e29-8a67-d563a12f2c12" providerId="ADAL" clId="{DD4E4A22-6C7E-404D-92DD-69E78FF0A720}" dt="2022-09-20T01:44:00.484" v="24"/>
          <ac:picMkLst>
            <pc:docMk/>
            <pc:sldMk cId="2696122767" sldId="359"/>
            <ac:picMk id="59" creationId="{2C88E77F-E86F-522B-2AFD-03FDE1A6A740}"/>
          </ac:picMkLst>
        </pc:picChg>
      </pc:sldChg>
      <pc:sldChg chg="addSp delSp modSp mod">
        <pc:chgData name="今井 涼太" userId="f69727aa-358d-4e29-8a67-d563a12f2c12" providerId="ADAL" clId="{DD4E4A22-6C7E-404D-92DD-69E78FF0A720}" dt="2022-09-12T09:35:37.490" v="22" actId="1076"/>
        <pc:sldMkLst>
          <pc:docMk/>
          <pc:sldMk cId="963800720" sldId="1037"/>
        </pc:sldMkLst>
        <pc:grpChg chg="del">
          <ac:chgData name="今井 涼太" userId="f69727aa-358d-4e29-8a67-d563a12f2c12" providerId="ADAL" clId="{DD4E4A22-6C7E-404D-92DD-69E78FF0A720}" dt="2022-09-12T09:35:21.718" v="16" actId="478"/>
          <ac:grpSpMkLst>
            <pc:docMk/>
            <pc:sldMk cId="963800720" sldId="1037"/>
            <ac:grpSpMk id="2" creationId="{EB1E35F8-128C-E4FF-0A2D-6E69B04213DF}"/>
          </ac:grpSpMkLst>
        </pc:grpChg>
        <pc:grpChg chg="del">
          <ac:chgData name="今井 涼太" userId="f69727aa-358d-4e29-8a67-d563a12f2c12" providerId="ADAL" clId="{DD4E4A22-6C7E-404D-92DD-69E78FF0A720}" dt="2022-09-12T09:35:30.144" v="20" actId="478"/>
          <ac:grpSpMkLst>
            <pc:docMk/>
            <pc:sldMk cId="963800720" sldId="1037"/>
            <ac:grpSpMk id="8" creationId="{62ABAC5C-5117-6F6A-08D8-9F58010E5C74}"/>
          </ac:grpSpMkLst>
        </pc:grpChg>
        <pc:picChg chg="add mod">
          <ac:chgData name="今井 涼太" userId="f69727aa-358d-4e29-8a67-d563a12f2c12" providerId="ADAL" clId="{DD4E4A22-6C7E-404D-92DD-69E78FF0A720}" dt="2022-09-12T09:35:27.527" v="19" actId="1036"/>
          <ac:picMkLst>
            <pc:docMk/>
            <pc:sldMk cId="963800720" sldId="1037"/>
            <ac:picMk id="13" creationId="{A84EB978-4A66-2079-BEAF-93F96238ACDB}"/>
          </ac:picMkLst>
        </pc:picChg>
        <pc:picChg chg="add mod">
          <ac:chgData name="今井 涼太" userId="f69727aa-358d-4e29-8a67-d563a12f2c12" providerId="ADAL" clId="{DD4E4A22-6C7E-404D-92DD-69E78FF0A720}" dt="2022-09-12T09:35:37.490" v="22" actId="1076"/>
          <ac:picMkLst>
            <pc:docMk/>
            <pc:sldMk cId="963800720" sldId="1037"/>
            <ac:picMk id="15" creationId="{FD9D8C48-E858-F490-DF51-44E2FD0E0512}"/>
          </ac:picMkLst>
        </pc:picChg>
      </pc:sldChg>
      <pc:sldChg chg="addSp delSp modSp mod">
        <pc:chgData name="今井 涼太" userId="f69727aa-358d-4e29-8a67-d563a12f2c12" providerId="ADAL" clId="{DD4E4A22-6C7E-404D-92DD-69E78FF0A720}" dt="2022-09-12T09:35:14.038" v="15" actId="1038"/>
        <pc:sldMkLst>
          <pc:docMk/>
          <pc:sldMk cId="106123782" sldId="2089280955"/>
        </pc:sldMkLst>
        <pc:spChg chg="del mod topLvl">
          <ac:chgData name="今井 涼太" userId="f69727aa-358d-4e29-8a67-d563a12f2c12" providerId="ADAL" clId="{DD4E4A22-6C7E-404D-92DD-69E78FF0A720}" dt="2022-09-12T09:34:47.745" v="5" actId="478"/>
          <ac:spMkLst>
            <pc:docMk/>
            <pc:sldMk cId="106123782" sldId="2089280955"/>
            <ac:spMk id="7" creationId="{C579D64A-4EAE-6701-7CD1-E51A48FD91A4}"/>
          </ac:spMkLst>
        </pc:spChg>
        <pc:grpChg chg="add del mod">
          <ac:chgData name="今井 涼太" userId="f69727aa-358d-4e29-8a67-d563a12f2c12" providerId="ADAL" clId="{DD4E4A22-6C7E-404D-92DD-69E78FF0A720}" dt="2022-09-12T09:34:46.093" v="4" actId="478"/>
          <ac:grpSpMkLst>
            <pc:docMk/>
            <pc:sldMk cId="106123782" sldId="2089280955"/>
            <ac:grpSpMk id="6" creationId="{645A82AA-367B-2231-6CD8-39D9876FB65A}"/>
          </ac:grpSpMkLst>
        </pc:grpChg>
        <pc:picChg chg="del mod topLvl">
          <ac:chgData name="今井 涼太" userId="f69727aa-358d-4e29-8a67-d563a12f2c12" providerId="ADAL" clId="{DD4E4A22-6C7E-404D-92DD-69E78FF0A720}" dt="2022-09-12T09:34:46.093" v="4" actId="478"/>
          <ac:picMkLst>
            <pc:docMk/>
            <pc:sldMk cId="106123782" sldId="2089280955"/>
            <ac:picMk id="8" creationId="{BF6EE1C5-A3D6-A94C-CD9D-094DE6D4E63A}"/>
          </ac:picMkLst>
        </pc:picChg>
        <pc:picChg chg="add mod">
          <ac:chgData name="今井 涼太" userId="f69727aa-358d-4e29-8a67-d563a12f2c12" providerId="ADAL" clId="{DD4E4A22-6C7E-404D-92DD-69E78FF0A720}" dt="2022-09-12T09:35:14.038" v="15" actId="1038"/>
          <ac:picMkLst>
            <pc:docMk/>
            <pc:sldMk cId="106123782" sldId="2089280955"/>
            <ac:picMk id="10" creationId="{AC5FD1DC-A3F2-C9F0-C6E4-D4AC513D1400}"/>
          </ac:picMkLst>
        </pc:picChg>
        <pc:picChg chg="del mod">
          <ac:chgData name="今井 涼太" userId="f69727aa-358d-4e29-8a67-d563a12f2c12" providerId="ADAL" clId="{DD4E4A22-6C7E-404D-92DD-69E78FF0A720}" dt="2022-09-12T09:34:13.645" v="1" actId="478"/>
          <ac:picMkLst>
            <pc:docMk/>
            <pc:sldMk cId="106123782" sldId="2089280955"/>
            <ac:picMk id="103" creationId="{49CBA526-990A-46E2-9433-58C9D5C84A3F}"/>
          </ac:picMkLst>
        </pc:picChg>
      </pc:sldChg>
    </pc:docChg>
  </pc:docChgLst>
  <pc:docChgLst>
    <pc:chgData name="今井 涼太" userId="f69727aa-358d-4e29-8a67-d563a12f2c12" providerId="ADAL" clId="{6EC39C02-9BF0-457B-AC15-90AE46FFCC52}"/>
    <pc:docChg chg="custSel modSld">
      <pc:chgData name="今井 涼太" userId="f69727aa-358d-4e29-8a67-d563a12f2c12" providerId="ADAL" clId="{6EC39C02-9BF0-457B-AC15-90AE46FFCC52}" dt="2022-08-26T04:33:39.755" v="178" actId="6549"/>
      <pc:docMkLst>
        <pc:docMk/>
      </pc:docMkLst>
      <pc:sldChg chg="modSp mod">
        <pc:chgData name="今井 涼太" userId="f69727aa-358d-4e29-8a67-d563a12f2c12" providerId="ADAL" clId="{6EC39C02-9BF0-457B-AC15-90AE46FFCC52}" dt="2022-08-25T07:27:09.125" v="49" actId="6549"/>
        <pc:sldMkLst>
          <pc:docMk/>
          <pc:sldMk cId="2696122767" sldId="359"/>
        </pc:sldMkLst>
        <pc:spChg chg="mod">
          <ac:chgData name="今井 涼太" userId="f69727aa-358d-4e29-8a67-d563a12f2c12" providerId="ADAL" clId="{6EC39C02-9BF0-457B-AC15-90AE46FFCC52}" dt="2022-08-25T07:27:09.125" v="49" actId="6549"/>
          <ac:spMkLst>
            <pc:docMk/>
            <pc:sldMk cId="2696122767" sldId="359"/>
            <ac:spMk id="11" creationId="{42348F4C-2F99-CC83-C876-0E9B51468940}"/>
          </ac:spMkLst>
        </pc:spChg>
      </pc:sldChg>
      <pc:sldChg chg="modSp mod">
        <pc:chgData name="今井 涼太" userId="f69727aa-358d-4e29-8a67-d563a12f2c12" providerId="ADAL" clId="{6EC39C02-9BF0-457B-AC15-90AE46FFCC52}" dt="2022-08-25T07:33:21.793" v="125" actId="20577"/>
        <pc:sldMkLst>
          <pc:docMk/>
          <pc:sldMk cId="3667146519" sldId="1975"/>
        </pc:sldMkLst>
        <pc:spChg chg="mod">
          <ac:chgData name="今井 涼太" userId="f69727aa-358d-4e29-8a67-d563a12f2c12" providerId="ADAL" clId="{6EC39C02-9BF0-457B-AC15-90AE46FFCC52}" dt="2022-08-25T07:33:21.793" v="125" actId="20577"/>
          <ac:spMkLst>
            <pc:docMk/>
            <pc:sldMk cId="3667146519" sldId="1975"/>
            <ac:spMk id="3" creationId="{8687A655-62A6-4A6F-96DC-2C6B68BA5512}"/>
          </ac:spMkLst>
        </pc:spChg>
      </pc:sldChg>
      <pc:sldChg chg="modSp mod">
        <pc:chgData name="今井 涼太" userId="f69727aa-358d-4e29-8a67-d563a12f2c12" providerId="ADAL" clId="{6EC39C02-9BF0-457B-AC15-90AE46FFCC52}" dt="2022-08-25T07:27:55.288" v="57" actId="14100"/>
        <pc:sldMkLst>
          <pc:docMk/>
          <pc:sldMk cId="3260005475" sldId="1976"/>
        </pc:sldMkLst>
        <pc:spChg chg="mod">
          <ac:chgData name="今井 涼太" userId="f69727aa-358d-4e29-8a67-d563a12f2c12" providerId="ADAL" clId="{6EC39C02-9BF0-457B-AC15-90AE46FFCC52}" dt="2022-08-25T07:27:55.288" v="57" actId="14100"/>
          <ac:spMkLst>
            <pc:docMk/>
            <pc:sldMk cId="3260005475" sldId="1976"/>
            <ac:spMk id="23" creationId="{53330941-DBCA-4E56-8550-BB6F35772D31}"/>
          </ac:spMkLst>
        </pc:spChg>
      </pc:sldChg>
      <pc:sldChg chg="modSp mod">
        <pc:chgData name="今井 涼太" userId="f69727aa-358d-4e29-8a67-d563a12f2c12" providerId="ADAL" clId="{6EC39C02-9BF0-457B-AC15-90AE46FFCC52}" dt="2022-08-25T07:32:53.717" v="106" actId="20577"/>
        <pc:sldMkLst>
          <pc:docMk/>
          <pc:sldMk cId="582135779" sldId="1977"/>
        </pc:sldMkLst>
        <pc:spChg chg="mod">
          <ac:chgData name="今井 涼太" userId="f69727aa-358d-4e29-8a67-d563a12f2c12" providerId="ADAL" clId="{6EC39C02-9BF0-457B-AC15-90AE46FFCC52}" dt="2022-08-25T07:32:53.717" v="106" actId="20577"/>
          <ac:spMkLst>
            <pc:docMk/>
            <pc:sldMk cId="582135779" sldId="1977"/>
            <ac:spMk id="22" creationId="{4E9A0339-2E03-4224-9CD9-0800A1F88227}"/>
          </ac:spMkLst>
        </pc:spChg>
        <pc:spChg chg="mod">
          <ac:chgData name="今井 涼太" userId="f69727aa-358d-4e29-8a67-d563a12f2c12" providerId="ADAL" clId="{6EC39C02-9BF0-457B-AC15-90AE46FFCC52}" dt="2022-08-25T07:28:16.305" v="64" actId="20577"/>
          <ac:spMkLst>
            <pc:docMk/>
            <pc:sldMk cId="582135779" sldId="1977"/>
            <ac:spMk id="23" creationId="{53330941-DBCA-4E56-8550-BB6F35772D31}"/>
          </ac:spMkLst>
        </pc:spChg>
      </pc:sldChg>
      <pc:sldChg chg="modSp mod">
        <pc:chgData name="今井 涼太" userId="f69727aa-358d-4e29-8a67-d563a12f2c12" providerId="ADAL" clId="{6EC39C02-9BF0-457B-AC15-90AE46FFCC52}" dt="2022-08-25T07:34:53.850" v="151" actId="1036"/>
        <pc:sldMkLst>
          <pc:docMk/>
          <pc:sldMk cId="4153528948" sldId="1980"/>
        </pc:sldMkLst>
        <pc:spChg chg="mod">
          <ac:chgData name="今井 涼太" userId="f69727aa-358d-4e29-8a67-d563a12f2c12" providerId="ADAL" clId="{6EC39C02-9BF0-457B-AC15-90AE46FFCC52}" dt="2022-08-25T07:34:50.722" v="145" actId="1036"/>
          <ac:spMkLst>
            <pc:docMk/>
            <pc:sldMk cId="4153528948" sldId="1980"/>
            <ac:spMk id="3" creationId="{178FD7A7-1E2D-403E-A397-760B3F5CDFBA}"/>
          </ac:spMkLst>
        </pc:spChg>
        <pc:spChg chg="mod">
          <ac:chgData name="今井 涼太" userId="f69727aa-358d-4e29-8a67-d563a12f2c12" providerId="ADAL" clId="{6EC39C02-9BF0-457B-AC15-90AE46FFCC52}" dt="2022-08-25T07:34:53.850" v="151" actId="1036"/>
          <ac:spMkLst>
            <pc:docMk/>
            <pc:sldMk cId="4153528948" sldId="1980"/>
            <ac:spMk id="4" creationId="{ECCCB580-D402-4B21-B7AD-E137F93964F7}"/>
          </ac:spMkLst>
        </pc:spChg>
      </pc:sldChg>
      <pc:sldChg chg="modSp mod">
        <pc:chgData name="今井 涼太" userId="f69727aa-358d-4e29-8a67-d563a12f2c12" providerId="ADAL" clId="{6EC39C02-9BF0-457B-AC15-90AE46FFCC52}" dt="2022-08-25T07:34:35.117" v="134" actId="20577"/>
        <pc:sldMkLst>
          <pc:docMk/>
          <pc:sldMk cId="2897171047" sldId="1981"/>
        </pc:sldMkLst>
        <pc:spChg chg="mod">
          <ac:chgData name="今井 涼太" userId="f69727aa-358d-4e29-8a67-d563a12f2c12" providerId="ADAL" clId="{6EC39C02-9BF0-457B-AC15-90AE46FFCC52}" dt="2022-08-25T07:34:35.117" v="134" actId="20577"/>
          <ac:spMkLst>
            <pc:docMk/>
            <pc:sldMk cId="2897171047" sldId="1981"/>
            <ac:spMk id="2" creationId="{E46F8432-05F6-4520-9B36-C082F067BA05}"/>
          </ac:spMkLst>
        </pc:spChg>
      </pc:sldChg>
      <pc:sldChg chg="modSp mod">
        <pc:chgData name="今井 涼太" userId="f69727aa-358d-4e29-8a67-d563a12f2c12" providerId="ADAL" clId="{6EC39C02-9BF0-457B-AC15-90AE46FFCC52}" dt="2022-08-26T04:33:39.755" v="178" actId="6549"/>
        <pc:sldMkLst>
          <pc:docMk/>
          <pc:sldMk cId="1191491733" sldId="2785"/>
        </pc:sldMkLst>
        <pc:graphicFrameChg chg="mod modGraphic">
          <ac:chgData name="今井 涼太" userId="f69727aa-358d-4e29-8a67-d563a12f2c12" providerId="ADAL" clId="{6EC39C02-9BF0-457B-AC15-90AE46FFCC52}" dt="2022-08-26T04:33:39.755" v="178" actId="6549"/>
          <ac:graphicFrameMkLst>
            <pc:docMk/>
            <pc:sldMk cId="1191491733" sldId="2785"/>
            <ac:graphicFrameMk id="6" creationId="{25078935-2EC7-4C87-B88D-4E65DF556657}"/>
          </ac:graphicFrameMkLst>
        </pc:graphicFrameChg>
      </pc:sldChg>
      <pc:sldChg chg="addSp delSp modSp mod">
        <pc:chgData name="今井 涼太" userId="f69727aa-358d-4e29-8a67-d563a12f2c12" providerId="ADAL" clId="{6EC39C02-9BF0-457B-AC15-90AE46FFCC52}" dt="2022-08-26T00:17:28.283" v="166" actId="20577"/>
        <pc:sldMkLst>
          <pc:docMk/>
          <pc:sldMk cId="2617906553" sldId="2076138902"/>
        </pc:sldMkLst>
        <pc:spChg chg="add del">
          <ac:chgData name="今井 涼太" userId="f69727aa-358d-4e29-8a67-d563a12f2c12" providerId="ADAL" clId="{6EC39C02-9BF0-457B-AC15-90AE46FFCC52}" dt="2022-08-26T00:15:51.245" v="153" actId="478"/>
          <ac:spMkLst>
            <pc:docMk/>
            <pc:sldMk cId="2617906553" sldId="2076138902"/>
            <ac:spMk id="3" creationId="{D49A0692-F4A5-17EA-7DA6-842BBE4328C4}"/>
          </ac:spMkLst>
        </pc:spChg>
        <pc:spChg chg="mod">
          <ac:chgData name="今井 涼太" userId="f69727aa-358d-4e29-8a67-d563a12f2c12" providerId="ADAL" clId="{6EC39C02-9BF0-457B-AC15-90AE46FFCC52}" dt="2022-08-26T00:17:28.283" v="166" actId="20577"/>
          <ac:spMkLst>
            <pc:docMk/>
            <pc:sldMk cId="2617906553" sldId="2076138902"/>
            <ac:spMk id="14" creationId="{6C312BBE-1485-B517-93BF-8C8E5F99EE7C}"/>
          </ac:spMkLst>
        </pc:spChg>
        <pc:grpChg chg="del">
          <ac:chgData name="今井 涼太" userId="f69727aa-358d-4e29-8a67-d563a12f2c12" providerId="ADAL" clId="{6EC39C02-9BF0-457B-AC15-90AE46FFCC52}" dt="2022-08-26T00:17:10.847" v="159" actId="478"/>
          <ac:grpSpMkLst>
            <pc:docMk/>
            <pc:sldMk cId="2617906553" sldId="2076138902"/>
            <ac:grpSpMk id="9" creationId="{395FEE91-AC9B-99E8-EA80-C6E51A1B98FF}"/>
          </ac:grpSpMkLst>
        </pc:grpChg>
        <pc:grpChg chg="topLvl">
          <ac:chgData name="今井 涼太" userId="f69727aa-358d-4e29-8a67-d563a12f2c12" providerId="ADAL" clId="{6EC39C02-9BF0-457B-AC15-90AE46FFCC52}" dt="2022-08-26T00:17:10.847" v="159" actId="478"/>
          <ac:grpSpMkLst>
            <pc:docMk/>
            <pc:sldMk cId="2617906553" sldId="2076138902"/>
            <ac:grpSpMk id="10" creationId="{47263421-C783-0815-B3C9-B89A56C03D02}"/>
          </ac:grpSpMkLst>
        </pc:grpChg>
        <pc:picChg chg="del topLvl">
          <ac:chgData name="今井 涼太" userId="f69727aa-358d-4e29-8a67-d563a12f2c12" providerId="ADAL" clId="{6EC39C02-9BF0-457B-AC15-90AE46FFCC52}" dt="2022-08-26T00:17:10.847" v="159" actId="478"/>
          <ac:picMkLst>
            <pc:docMk/>
            <pc:sldMk cId="2617906553" sldId="2076138902"/>
            <ac:picMk id="11" creationId="{F36C0549-BE2A-7630-3C44-D8AD5531516F}"/>
          </ac:picMkLst>
        </pc:picChg>
        <pc:picChg chg="add mod">
          <ac:chgData name="今井 涼太" userId="f69727aa-358d-4e29-8a67-d563a12f2c12" providerId="ADAL" clId="{6EC39C02-9BF0-457B-AC15-90AE46FFCC52}" dt="2022-08-26T00:17:19.220" v="162" actId="1076"/>
          <ac:picMkLst>
            <pc:docMk/>
            <pc:sldMk cId="2617906553" sldId="2076138902"/>
            <ac:picMk id="18" creationId="{C47B605C-E03C-417F-C55B-E177446EC942}"/>
          </ac:picMkLst>
        </pc:picChg>
      </pc:sldChg>
      <pc:sldChg chg="modSp mod">
        <pc:chgData name="今井 涼太" userId="f69727aa-358d-4e29-8a67-d563a12f2c12" providerId="ADAL" clId="{6EC39C02-9BF0-457B-AC15-90AE46FFCC52}" dt="2022-08-25T07:33:38.718" v="126"/>
        <pc:sldMkLst>
          <pc:docMk/>
          <pc:sldMk cId="2042327283" sldId="2089280975"/>
        </pc:sldMkLst>
        <pc:spChg chg="mod">
          <ac:chgData name="今井 涼太" userId="f69727aa-358d-4e29-8a67-d563a12f2c12" providerId="ADAL" clId="{6EC39C02-9BF0-457B-AC15-90AE46FFCC52}" dt="2022-08-25T07:33:38.718" v="126"/>
          <ac:spMkLst>
            <pc:docMk/>
            <pc:sldMk cId="2042327283" sldId="2089280975"/>
            <ac:spMk id="2" creationId="{13A9E166-6297-D060-ADF2-40724E83724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61530219346241"/>
          <c:y val="5.3016132160071526E-2"/>
          <c:w val="0.59222444773622773"/>
          <c:h val="0.94698386783992849"/>
        </c:manualLayout>
      </c:layout>
      <c:pieChart>
        <c:varyColors val="1"/>
        <c:ser>
          <c:idx val="0"/>
          <c:order val="0"/>
          <c:tx>
            <c:strRef>
              <c:f>Sheet1!$B$1</c:f>
              <c:strCache>
                <c:ptCount val="1"/>
                <c:pt idx="0">
                  <c:v>売上高</c:v>
                </c:pt>
              </c:strCache>
            </c:strRef>
          </c:tx>
          <c:spPr>
            <a:ln w="3175">
              <a:solidFill>
                <a:schemeClr val="bg1">
                  <a:lumMod val="95000"/>
                </a:schemeClr>
              </a:solidFill>
            </a:ln>
          </c:spPr>
          <c:dPt>
            <c:idx val="0"/>
            <c:bubble3D val="0"/>
            <c:spPr>
              <a:solidFill>
                <a:schemeClr val="tx1"/>
              </a:solidFill>
              <a:ln w="3175">
                <a:solidFill>
                  <a:schemeClr val="bg1">
                    <a:lumMod val="95000"/>
                  </a:schemeClr>
                </a:solidFill>
              </a:ln>
              <a:effectLst/>
            </c:spPr>
            <c:extLst>
              <c:ext xmlns:c16="http://schemas.microsoft.com/office/drawing/2014/chart" uri="{C3380CC4-5D6E-409C-BE32-E72D297353CC}">
                <c16:uniqueId val="{00000003-8B1D-4A5C-B1AC-9056CDF7AEE7}"/>
              </c:ext>
            </c:extLst>
          </c:dPt>
          <c:dPt>
            <c:idx val="1"/>
            <c:bubble3D val="0"/>
            <c:spPr>
              <a:solidFill>
                <a:schemeClr val="bg1">
                  <a:lumMod val="95000"/>
                </a:schemeClr>
              </a:solidFill>
              <a:ln w="3175">
                <a:solidFill>
                  <a:schemeClr val="bg1">
                    <a:lumMod val="95000"/>
                  </a:schemeClr>
                </a:solidFill>
              </a:ln>
              <a:effectLst/>
            </c:spPr>
            <c:extLst>
              <c:ext xmlns:c16="http://schemas.microsoft.com/office/drawing/2014/chart" uri="{C3380CC4-5D6E-409C-BE32-E72D297353CC}">
                <c16:uniqueId val="{00000002-8B1D-4A5C-B1AC-9056CDF7AEE7}"/>
              </c:ext>
            </c:extLst>
          </c:dPt>
          <c:cat>
            <c:strRef>
              <c:f>Sheet1!$A$2:$A$3</c:f>
              <c:strCache>
                <c:ptCount val="2"/>
                <c:pt idx="0">
                  <c:v>第 1 四半期</c:v>
                </c:pt>
                <c:pt idx="1">
                  <c:v>第 2 四半期</c:v>
                </c:pt>
              </c:strCache>
            </c:strRef>
          </c:cat>
          <c:val>
            <c:numRef>
              <c:f>Sheet1!$B$2:$B$3</c:f>
              <c:numCache>
                <c:formatCode>General</c:formatCode>
                <c:ptCount val="2"/>
                <c:pt idx="0">
                  <c:v>61</c:v>
                </c:pt>
                <c:pt idx="1">
                  <c:v>39</c:v>
                </c:pt>
              </c:numCache>
            </c:numRef>
          </c:val>
          <c:extLst>
            <c:ext xmlns:c16="http://schemas.microsoft.com/office/drawing/2014/chart" uri="{C3380CC4-5D6E-409C-BE32-E72D297353CC}">
              <c16:uniqueId val="{00000000-8B1D-4A5C-B1AC-9056CDF7AE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3-4921-4B4C-AEA9-44AA47BD18C5}"/>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2-4921-4B4C-AEA9-44AA47BD18C5}"/>
              </c:ext>
            </c:extLst>
          </c:dPt>
          <c:cat>
            <c:strRef>
              <c:f>Sheet1!$A$2:$A$3</c:f>
              <c:strCache>
                <c:ptCount val="2"/>
                <c:pt idx="0">
                  <c:v>第</c:v>
                </c:pt>
                <c:pt idx="1">
                  <c:v>第 2 四半期</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4921-4B4C-AEA9-44AA47BD18C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69023341035956E-2"/>
          <c:y val="5.5862268099056887E-2"/>
          <c:w val="0.94086422663672697"/>
          <c:h val="0.76472271244923407"/>
        </c:manualLayout>
      </c:layout>
      <c:barChart>
        <c:barDir val="col"/>
        <c:grouping val="stacked"/>
        <c:varyColors val="0"/>
        <c:ser>
          <c:idx val="0"/>
          <c:order val="0"/>
          <c:spPr>
            <a:solidFill>
              <a:srgbClr val="00B050"/>
            </a:solidFill>
            <a:ln>
              <a:noFill/>
            </a:ln>
            <a:effectLst/>
          </c:spPr>
          <c:invertIfNegative val="0"/>
          <c:cat>
            <c:multiLvlStrRef>
              <c:f>Sheet1!$B$1:$BP$2</c:f>
              <c:multiLvlStrCache>
                <c:ptCount val="67"/>
                <c:lvl>
                  <c:pt idx="0">
                    <c:v>9月</c:v>
                  </c:pt>
                  <c:pt idx="1">
                    <c:v>10月</c:v>
                  </c:pt>
                  <c:pt idx="2">
                    <c:v>11月</c:v>
                  </c:pt>
                  <c:pt idx="3">
                    <c:v>12月</c:v>
                  </c:pt>
                  <c:pt idx="4">
                    <c:v>1月</c:v>
                  </c:pt>
                  <c:pt idx="5">
                    <c:v>2月</c:v>
                  </c:pt>
                  <c:pt idx="6">
                    <c:v>3月</c:v>
                  </c:pt>
                  <c:pt idx="7">
                    <c:v>4月</c:v>
                  </c:pt>
                  <c:pt idx="8">
                    <c:v>5月</c:v>
                  </c:pt>
                  <c:pt idx="9">
                    <c:v>6月</c:v>
                  </c:pt>
                  <c:pt idx="10">
                    <c:v>7月</c:v>
                  </c:pt>
                  <c:pt idx="11">
                    <c:v>8月</c:v>
                  </c:pt>
                  <c:pt idx="12">
                    <c:v>9月</c:v>
                  </c:pt>
                  <c:pt idx="13">
                    <c:v>10月</c:v>
                  </c:pt>
                  <c:pt idx="14">
                    <c:v>11月</c:v>
                  </c:pt>
                  <c:pt idx="15">
                    <c:v>12月</c:v>
                  </c:pt>
                  <c:pt idx="16">
                    <c:v>1月</c:v>
                  </c:pt>
                  <c:pt idx="17">
                    <c:v>2月</c:v>
                  </c:pt>
                  <c:pt idx="18">
                    <c:v>3月</c:v>
                  </c:pt>
                  <c:pt idx="19">
                    <c:v>4月</c:v>
                  </c:pt>
                  <c:pt idx="20">
                    <c:v>5月</c:v>
                  </c:pt>
                  <c:pt idx="21">
                    <c:v>6月</c:v>
                  </c:pt>
                  <c:pt idx="22">
                    <c:v>7月</c:v>
                  </c:pt>
                  <c:pt idx="23">
                    <c:v>8月</c:v>
                  </c:pt>
                  <c:pt idx="24">
                    <c:v>9月</c:v>
                  </c:pt>
                  <c:pt idx="25">
                    <c:v>10月</c:v>
                  </c:pt>
                  <c:pt idx="26">
                    <c:v>11月</c:v>
                  </c:pt>
                  <c:pt idx="27">
                    <c:v>12月</c:v>
                  </c:pt>
                  <c:pt idx="28">
                    <c:v>1月</c:v>
                  </c:pt>
                  <c:pt idx="29">
                    <c:v>2月</c:v>
                  </c:pt>
                  <c:pt idx="30">
                    <c:v>3月</c:v>
                  </c:pt>
                  <c:pt idx="31">
                    <c:v>4月</c:v>
                  </c:pt>
                  <c:pt idx="32">
                    <c:v>5月</c:v>
                  </c:pt>
                  <c:pt idx="33">
                    <c:v>6月</c:v>
                  </c:pt>
                  <c:pt idx="34">
                    <c:v>7月</c:v>
                  </c:pt>
                  <c:pt idx="35">
                    <c:v>8月</c:v>
                  </c:pt>
                  <c:pt idx="36">
                    <c:v>9月</c:v>
                  </c:pt>
                  <c:pt idx="37">
                    <c:v>10月</c:v>
                  </c:pt>
                  <c:pt idx="38">
                    <c:v>11月</c:v>
                  </c:pt>
                  <c:pt idx="39">
                    <c:v>12月</c:v>
                  </c:pt>
                  <c:pt idx="40">
                    <c:v>1月</c:v>
                  </c:pt>
                  <c:pt idx="41">
                    <c:v>2月</c:v>
                  </c:pt>
                  <c:pt idx="42">
                    <c:v>3月</c:v>
                  </c:pt>
                  <c:pt idx="43">
                    <c:v>4月</c:v>
                  </c:pt>
                  <c:pt idx="44">
                    <c:v>5月</c:v>
                  </c:pt>
                  <c:pt idx="45">
                    <c:v>6月</c:v>
                  </c:pt>
                  <c:pt idx="46">
                    <c:v>7月</c:v>
                  </c:pt>
                  <c:pt idx="47">
                    <c:v>8月</c:v>
                  </c:pt>
                  <c:pt idx="48">
                    <c:v>9月</c:v>
                  </c:pt>
                  <c:pt idx="49">
                    <c:v>10月</c:v>
                  </c:pt>
                  <c:pt idx="50">
                    <c:v>11月</c:v>
                  </c:pt>
                  <c:pt idx="51">
                    <c:v>12月</c:v>
                  </c:pt>
                  <c:pt idx="52">
                    <c:v>1月</c:v>
                  </c:pt>
                  <c:pt idx="53">
                    <c:v>2月</c:v>
                  </c:pt>
                  <c:pt idx="54">
                    <c:v>3月</c:v>
                  </c:pt>
                  <c:pt idx="55">
                    <c:v>4月</c:v>
                  </c:pt>
                  <c:pt idx="56">
                    <c:v>5月</c:v>
                  </c:pt>
                  <c:pt idx="57">
                    <c:v>6月</c:v>
                  </c:pt>
                  <c:pt idx="58">
                    <c:v>7月</c:v>
                  </c:pt>
                  <c:pt idx="59">
                    <c:v>８月</c:v>
                  </c:pt>
                  <c:pt idx="60">
                    <c:v>９月</c:v>
                  </c:pt>
                  <c:pt idx="61">
                    <c:v>１０月</c:v>
                  </c:pt>
                  <c:pt idx="62">
                    <c:v>１１月</c:v>
                  </c:pt>
                  <c:pt idx="63">
                    <c:v>１２月</c:v>
                  </c:pt>
                  <c:pt idx="64">
                    <c:v>１月</c:v>
                  </c:pt>
                  <c:pt idx="65">
                    <c:v>２月</c:v>
                  </c:pt>
                  <c:pt idx="66">
                    <c:v>３月</c:v>
                  </c:pt>
                </c:lvl>
                <c:lvl>
                  <c:pt idx="0">
                    <c:v>2016年</c:v>
                  </c:pt>
                  <c:pt idx="4">
                    <c:v>2017年</c:v>
                  </c:pt>
                  <c:pt idx="16">
                    <c:v>2018年</c:v>
                  </c:pt>
                  <c:pt idx="28">
                    <c:v>2019年</c:v>
                  </c:pt>
                  <c:pt idx="38">
                    <c:v>2020年</c:v>
                  </c:pt>
                  <c:pt idx="52">
                    <c:v>2021年</c:v>
                  </c:pt>
                  <c:pt idx="64">
                    <c:v>2022年</c:v>
                  </c:pt>
                </c:lvl>
              </c:multiLvlStrCache>
            </c:multiLvlStrRef>
          </c:cat>
          <c:val>
            <c:numRef>
              <c:f>Sheet1!$B$5:$BP$5</c:f>
              <c:numCache>
                <c:formatCode>General</c:formatCode>
                <c:ptCount val="67"/>
                <c:pt idx="0">
                  <c:v>2</c:v>
                </c:pt>
                <c:pt idx="1">
                  <c:v>4</c:v>
                </c:pt>
                <c:pt idx="2">
                  <c:v>9</c:v>
                </c:pt>
                <c:pt idx="3">
                  <c:v>15</c:v>
                </c:pt>
                <c:pt idx="4">
                  <c:v>22</c:v>
                </c:pt>
                <c:pt idx="5">
                  <c:v>35</c:v>
                </c:pt>
                <c:pt idx="6">
                  <c:v>55</c:v>
                </c:pt>
                <c:pt idx="7">
                  <c:v>58</c:v>
                </c:pt>
                <c:pt idx="8">
                  <c:v>64</c:v>
                </c:pt>
                <c:pt idx="9">
                  <c:v>72</c:v>
                </c:pt>
                <c:pt idx="10">
                  <c:v>79</c:v>
                </c:pt>
                <c:pt idx="11">
                  <c:v>83</c:v>
                </c:pt>
                <c:pt idx="12">
                  <c:v>98</c:v>
                </c:pt>
                <c:pt idx="13">
                  <c:v>110</c:v>
                </c:pt>
                <c:pt idx="14">
                  <c:v>113</c:v>
                </c:pt>
                <c:pt idx="15">
                  <c:v>129</c:v>
                </c:pt>
                <c:pt idx="16">
                  <c:v>137</c:v>
                </c:pt>
                <c:pt idx="17">
                  <c:v>149</c:v>
                </c:pt>
                <c:pt idx="18">
                  <c:v>165</c:v>
                </c:pt>
                <c:pt idx="19">
                  <c:v>172</c:v>
                </c:pt>
                <c:pt idx="20">
                  <c:v>175</c:v>
                </c:pt>
                <c:pt idx="21">
                  <c:v>183</c:v>
                </c:pt>
                <c:pt idx="22">
                  <c:v>191</c:v>
                </c:pt>
                <c:pt idx="23">
                  <c:v>200</c:v>
                </c:pt>
                <c:pt idx="24">
                  <c:v>205</c:v>
                </c:pt>
                <c:pt idx="25">
                  <c:v>210</c:v>
                </c:pt>
                <c:pt idx="26">
                  <c:v>218</c:v>
                </c:pt>
                <c:pt idx="27">
                  <c:v>226</c:v>
                </c:pt>
                <c:pt idx="28">
                  <c:v>229</c:v>
                </c:pt>
                <c:pt idx="29">
                  <c:v>236</c:v>
                </c:pt>
                <c:pt idx="30">
                  <c:v>256</c:v>
                </c:pt>
                <c:pt idx="31">
                  <c:v>259</c:v>
                </c:pt>
                <c:pt idx="32">
                  <c:v>260</c:v>
                </c:pt>
                <c:pt idx="33">
                  <c:v>263</c:v>
                </c:pt>
                <c:pt idx="34">
                  <c:v>274</c:v>
                </c:pt>
                <c:pt idx="35">
                  <c:v>280</c:v>
                </c:pt>
                <c:pt idx="36">
                  <c:v>288</c:v>
                </c:pt>
                <c:pt idx="37">
                  <c:v>298</c:v>
                </c:pt>
                <c:pt idx="38">
                  <c:v>312</c:v>
                </c:pt>
                <c:pt idx="39">
                  <c:v>329</c:v>
                </c:pt>
                <c:pt idx="40">
                  <c:v>362</c:v>
                </c:pt>
                <c:pt idx="41">
                  <c:v>410</c:v>
                </c:pt>
                <c:pt idx="42">
                  <c:v>459</c:v>
                </c:pt>
                <c:pt idx="43">
                  <c:v>482</c:v>
                </c:pt>
                <c:pt idx="44">
                  <c:v>502</c:v>
                </c:pt>
                <c:pt idx="45">
                  <c:v>539</c:v>
                </c:pt>
                <c:pt idx="46">
                  <c:v>565</c:v>
                </c:pt>
                <c:pt idx="47">
                  <c:v>589</c:v>
                </c:pt>
                <c:pt idx="48">
                  <c:v>626</c:v>
                </c:pt>
                <c:pt idx="49">
                  <c:v>681</c:v>
                </c:pt>
                <c:pt idx="50">
                  <c:v>733</c:v>
                </c:pt>
                <c:pt idx="51">
                  <c:v>800</c:v>
                </c:pt>
                <c:pt idx="52">
                  <c:v>841</c:v>
                </c:pt>
                <c:pt idx="53">
                  <c:v>877</c:v>
                </c:pt>
                <c:pt idx="54">
                  <c:v>948</c:v>
                </c:pt>
                <c:pt idx="55">
                  <c:v>971</c:v>
                </c:pt>
                <c:pt idx="56">
                  <c:v>999</c:v>
                </c:pt>
                <c:pt idx="57">
                  <c:v>1040</c:v>
                </c:pt>
                <c:pt idx="58">
                  <c:v>1082</c:v>
                </c:pt>
                <c:pt idx="59">
                  <c:v>1110</c:v>
                </c:pt>
                <c:pt idx="60">
                  <c:v>1147</c:v>
                </c:pt>
                <c:pt idx="61">
                  <c:v>1181</c:v>
                </c:pt>
                <c:pt idx="62">
                  <c:v>1223</c:v>
                </c:pt>
                <c:pt idx="63">
                  <c:v>1253</c:v>
                </c:pt>
                <c:pt idx="64">
                  <c:v>1285</c:v>
                </c:pt>
                <c:pt idx="65">
                  <c:v>1310</c:v>
                </c:pt>
                <c:pt idx="66">
                  <c:v>1377</c:v>
                </c:pt>
              </c:numCache>
            </c:numRef>
          </c:val>
          <c:extLst>
            <c:ext xmlns:c16="http://schemas.microsoft.com/office/drawing/2014/chart" uri="{C3380CC4-5D6E-409C-BE32-E72D297353CC}">
              <c16:uniqueId val="{00000000-3F49-474F-BD8A-D6289D34A418}"/>
            </c:ext>
          </c:extLst>
        </c:ser>
        <c:dLbls>
          <c:showLegendKey val="0"/>
          <c:showVal val="0"/>
          <c:showCatName val="0"/>
          <c:showSerName val="0"/>
          <c:showPercent val="0"/>
          <c:showBubbleSize val="0"/>
        </c:dLbls>
        <c:gapWidth val="36"/>
        <c:overlap val="100"/>
        <c:axId val="2099541136"/>
        <c:axId val="2083120176"/>
      </c:barChart>
      <c:catAx>
        <c:axId val="209954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ja-JP"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083120176"/>
        <c:crosses val="autoZero"/>
        <c:auto val="1"/>
        <c:lblAlgn val="ctr"/>
        <c:lblOffset val="100"/>
        <c:noMultiLvlLbl val="0"/>
      </c:catAx>
      <c:valAx>
        <c:axId val="2083120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2099541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メイリオ" panose="020B0604030504040204" pitchFamily="50" charset="-128"/>
          <a:ea typeface="メイリオ"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2BBA9-8786-A840-8900-96BA5222CA4B}"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CB2A7-50E1-8B4F-A518-53B84619FF4B}" type="slidenum">
              <a:rPr kumimoji="1" lang="ja-JP" altLang="en-US" smtClean="0"/>
              <a:t>‹#›</a:t>
            </a:fld>
            <a:endParaRPr kumimoji="1" lang="ja-JP" altLang="en-US"/>
          </a:p>
        </p:txBody>
      </p:sp>
    </p:spTree>
    <p:extLst>
      <p:ext uri="{BB962C8B-B14F-4D97-AF65-F5344CB8AC3E}">
        <p14:creationId xmlns:p14="http://schemas.microsoft.com/office/powerpoint/2010/main" val="3614803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a:t>
            </a:fld>
            <a:endParaRPr kumimoji="1" lang="ja-JP" altLang="en-US"/>
          </a:p>
        </p:txBody>
      </p:sp>
    </p:spTree>
    <p:extLst>
      <p:ext uri="{BB962C8B-B14F-4D97-AF65-F5344CB8AC3E}">
        <p14:creationId xmlns:p14="http://schemas.microsoft.com/office/powerpoint/2010/main" val="2572972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30</a:t>
            </a:fld>
            <a:endParaRPr lang="en-US"/>
          </a:p>
        </p:txBody>
      </p:sp>
    </p:spTree>
    <p:extLst>
      <p:ext uri="{BB962C8B-B14F-4D97-AF65-F5344CB8AC3E}">
        <p14:creationId xmlns:p14="http://schemas.microsoft.com/office/powerpoint/2010/main" val="287456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31</a:t>
            </a:fld>
            <a:endParaRPr lang="en-US"/>
          </a:p>
        </p:txBody>
      </p:sp>
    </p:spTree>
    <p:extLst>
      <p:ext uri="{BB962C8B-B14F-4D97-AF65-F5344CB8AC3E}">
        <p14:creationId xmlns:p14="http://schemas.microsoft.com/office/powerpoint/2010/main" val="392197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29269" fontAlgn="base">
              <a:spcBef>
                <a:spcPts val="544"/>
              </a:spcBef>
              <a:spcAft>
                <a:spcPct val="0"/>
              </a:spcAft>
            </a:pPr>
            <a:endParaRPr kumimoji="1" lang="en-US" altLang="ja-JP" sz="120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32FD5-0774-4AA9-864D-6D2D4936D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8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11032FD5-0774-4AA9-864D-6D2D4936D572}" type="slidenum">
              <a:rPr lang="en-US" smtClean="0"/>
              <a:t>40</a:t>
            </a:fld>
            <a:endParaRPr lang="en-US"/>
          </a:p>
        </p:txBody>
      </p:sp>
      <p:sp>
        <p:nvSpPr>
          <p:cNvPr id="6" name="ノート プレースホルダー 5">
            <a:extLst>
              <a:ext uri="{FF2B5EF4-FFF2-40B4-BE49-F238E27FC236}">
                <a16:creationId xmlns:a16="http://schemas.microsoft.com/office/drawing/2014/main" id="{1690365B-9DB5-40BF-A226-494AFC5516D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9699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41DF4-8D7A-4851-AF02-808539D304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08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EB783CE-609F-4E2F-8CE2-B2F2441C2616}" type="slidenum">
              <a:rPr kumimoji="1" lang="ja-JP" altLang="en-US" smtClean="0"/>
              <a:t>45</a:t>
            </a:fld>
            <a:endParaRPr kumimoji="1" lang="ja-JP" altLang="en-US"/>
          </a:p>
        </p:txBody>
      </p:sp>
    </p:spTree>
    <p:extLst>
      <p:ext uri="{BB962C8B-B14F-4D97-AF65-F5344CB8AC3E}">
        <p14:creationId xmlns:p14="http://schemas.microsoft.com/office/powerpoint/2010/main" val="230927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46</a:t>
            </a:fld>
            <a:endParaRPr kumimoji="1" lang="ja-JP" altLang="en-US"/>
          </a:p>
        </p:txBody>
      </p:sp>
    </p:spTree>
    <p:extLst>
      <p:ext uri="{BB962C8B-B14F-4D97-AF65-F5344CB8AC3E}">
        <p14:creationId xmlns:p14="http://schemas.microsoft.com/office/powerpoint/2010/main" val="2960661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D5320E2-9268-45C2-87E2-E0F58FCBEB89}" type="slidenum">
              <a:rPr lang="en-US" altLang="ja-JP" smtClean="0"/>
              <a:pPr>
                <a:defRPr/>
              </a:pPr>
              <a:t>48</a:t>
            </a:fld>
            <a:endParaRPr lang="en-US" altLang="ja-JP"/>
          </a:p>
        </p:txBody>
      </p:sp>
    </p:spTree>
    <p:extLst>
      <p:ext uri="{BB962C8B-B14F-4D97-AF65-F5344CB8AC3E}">
        <p14:creationId xmlns:p14="http://schemas.microsoft.com/office/powerpoint/2010/main" val="425707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50449D0-FBE5-4690-854C-1752545B1B1C}" type="slidenum">
              <a:rPr lang="ja-JP" altLang="en-US" smtClean="0"/>
              <a:pPr/>
              <a:t>50</a:t>
            </a:fld>
            <a:endParaRPr lang="ja-JP" altLang="en-US"/>
          </a:p>
        </p:txBody>
      </p:sp>
    </p:spTree>
    <p:extLst>
      <p:ext uri="{BB962C8B-B14F-4D97-AF65-F5344CB8AC3E}">
        <p14:creationId xmlns:p14="http://schemas.microsoft.com/office/powerpoint/2010/main" val="2280035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50449D0-FBE5-4690-854C-1752545B1B1C}" type="slidenum">
              <a:rPr lang="ja-JP" altLang="en-US" smtClean="0"/>
              <a:pPr/>
              <a:t>51</a:t>
            </a:fld>
            <a:endParaRPr lang="ja-JP" altLang="en-US"/>
          </a:p>
        </p:txBody>
      </p:sp>
    </p:spTree>
    <p:extLst>
      <p:ext uri="{BB962C8B-B14F-4D97-AF65-F5344CB8AC3E}">
        <p14:creationId xmlns:p14="http://schemas.microsoft.com/office/powerpoint/2010/main" val="413546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a:t>
            </a:fld>
            <a:endParaRPr kumimoji="1" lang="ja-JP" altLang="en-US"/>
          </a:p>
        </p:txBody>
      </p:sp>
    </p:spTree>
    <p:extLst>
      <p:ext uri="{BB962C8B-B14F-4D97-AF65-F5344CB8AC3E}">
        <p14:creationId xmlns:p14="http://schemas.microsoft.com/office/powerpoint/2010/main" val="3493467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53</a:t>
            </a:fld>
            <a:endParaRPr kumimoji="1" lang="ja-JP" altLang="en-US"/>
          </a:p>
        </p:txBody>
      </p:sp>
    </p:spTree>
    <p:extLst>
      <p:ext uri="{BB962C8B-B14F-4D97-AF65-F5344CB8AC3E}">
        <p14:creationId xmlns:p14="http://schemas.microsoft.com/office/powerpoint/2010/main" val="3587695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55</a:t>
            </a:fld>
            <a:endParaRPr kumimoji="1" lang="ja-JP" altLang="en-US"/>
          </a:p>
        </p:txBody>
      </p:sp>
    </p:spTree>
    <p:extLst>
      <p:ext uri="{BB962C8B-B14F-4D97-AF65-F5344CB8AC3E}">
        <p14:creationId xmlns:p14="http://schemas.microsoft.com/office/powerpoint/2010/main" val="263599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59</a:t>
            </a:fld>
            <a:endParaRPr kumimoji="1" lang="ja-JP" altLang="en-US"/>
          </a:p>
        </p:txBody>
      </p:sp>
    </p:spTree>
    <p:extLst>
      <p:ext uri="{BB962C8B-B14F-4D97-AF65-F5344CB8AC3E}">
        <p14:creationId xmlns:p14="http://schemas.microsoft.com/office/powerpoint/2010/main" val="172928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69</a:t>
            </a:fld>
            <a:endParaRPr kumimoji="1" lang="ja-JP" altLang="en-US"/>
          </a:p>
        </p:txBody>
      </p:sp>
    </p:spTree>
    <p:extLst>
      <p:ext uri="{BB962C8B-B14F-4D97-AF65-F5344CB8AC3E}">
        <p14:creationId xmlns:p14="http://schemas.microsoft.com/office/powerpoint/2010/main" val="406913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72</a:t>
            </a:fld>
            <a:endParaRPr kumimoji="1" lang="ja-JP" altLang="en-US"/>
          </a:p>
        </p:txBody>
      </p:sp>
    </p:spTree>
    <p:extLst>
      <p:ext uri="{BB962C8B-B14F-4D97-AF65-F5344CB8AC3E}">
        <p14:creationId xmlns:p14="http://schemas.microsoft.com/office/powerpoint/2010/main" val="1195521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日本の実績データ</a:t>
            </a:r>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8</a:t>
            </a:fld>
            <a:endParaRPr kumimoji="1" lang="ja-JP" altLang="en-US"/>
          </a:p>
        </p:txBody>
      </p:sp>
    </p:spTree>
    <p:extLst>
      <p:ext uri="{BB962C8B-B14F-4D97-AF65-F5344CB8AC3E}">
        <p14:creationId xmlns:p14="http://schemas.microsoft.com/office/powerpoint/2010/main" val="81941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11</a:t>
            </a:fld>
            <a:endParaRPr lang="en-US"/>
          </a:p>
        </p:txBody>
      </p:sp>
    </p:spTree>
    <p:extLst>
      <p:ext uri="{BB962C8B-B14F-4D97-AF65-F5344CB8AC3E}">
        <p14:creationId xmlns:p14="http://schemas.microsoft.com/office/powerpoint/2010/main" val="16537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EF4E4C4-CF79-4F5D-A5A6-CFD074594ED2}" type="slidenum">
              <a:rPr kumimoji="1" lang="ja-JP" altLang="en-US" smtClean="0"/>
              <a:t>12</a:t>
            </a:fld>
            <a:endParaRPr kumimoji="1" lang="ja-JP" altLang="en-US"/>
          </a:p>
        </p:txBody>
      </p:sp>
    </p:spTree>
    <p:extLst>
      <p:ext uri="{BB962C8B-B14F-4D97-AF65-F5344CB8AC3E}">
        <p14:creationId xmlns:p14="http://schemas.microsoft.com/office/powerpoint/2010/main" val="216508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13</a:t>
            </a:fld>
            <a:endParaRPr kumimoji="1" lang="ja-JP" altLang="en-US"/>
          </a:p>
        </p:txBody>
      </p:sp>
    </p:spTree>
    <p:extLst>
      <p:ext uri="{BB962C8B-B14F-4D97-AF65-F5344CB8AC3E}">
        <p14:creationId xmlns:p14="http://schemas.microsoft.com/office/powerpoint/2010/main" val="3683564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言いたいこと：</a:t>
            </a:r>
            <a:endParaRPr kumimoji="1" lang="en-US" altLang="ja-JP"/>
          </a:p>
          <a:p>
            <a:endParaRPr kumimoji="1" lang="en-US" altLang="ja-JP"/>
          </a:p>
          <a:p>
            <a:r>
              <a:rPr kumimoji="1" lang="ja-JP" altLang="en-US"/>
              <a:t>（セキュリティメーカーとしては）</a:t>
            </a:r>
            <a:r>
              <a:rPr kumimoji="1" lang="ja-JP" altLang="en-US" b="1">
                <a:solidFill>
                  <a:srgbClr val="C00000"/>
                </a:solidFill>
              </a:rPr>
              <a:t>基本は</a:t>
            </a:r>
            <a:r>
              <a:rPr kumimoji="1" lang="en-US" altLang="ja-JP" b="1">
                <a:solidFill>
                  <a:srgbClr val="C00000"/>
                </a:solidFill>
              </a:rPr>
              <a:t>OS</a:t>
            </a:r>
            <a:r>
              <a:rPr kumimoji="1" lang="ja-JP" altLang="en-US" b="1">
                <a:solidFill>
                  <a:srgbClr val="C00000"/>
                </a:solidFill>
              </a:rPr>
              <a:t>アップデートしてほしいが</a:t>
            </a:r>
            <a:r>
              <a:rPr kumimoji="1" lang="en-US" altLang="ja-JP" b="1">
                <a:solidFill>
                  <a:srgbClr val="C00000"/>
                </a:solidFill>
              </a:rPr>
              <a:t>…</a:t>
            </a:r>
            <a:endParaRPr kumimoji="1" lang="en-US" altLang="ja-JP"/>
          </a:p>
          <a:p>
            <a:r>
              <a:rPr kumimoji="1" lang="ja-JP" altLang="en-US"/>
              <a:t>レガシー</a:t>
            </a:r>
            <a:r>
              <a:rPr kumimoji="1" lang="en-US" altLang="ja-JP"/>
              <a:t>OS</a:t>
            </a:r>
            <a:r>
              <a:rPr kumimoji="1" lang="ja-JP" altLang="en-US"/>
              <a:t>（</a:t>
            </a:r>
            <a:r>
              <a:rPr kumimoji="1" lang="en-US" altLang="ja-JP"/>
              <a:t>Windows</a:t>
            </a:r>
            <a:r>
              <a:rPr kumimoji="1" lang="ja-JP" altLang="en-US"/>
              <a:t>）を業務的に使わざるを得ない　</a:t>
            </a:r>
            <a:endParaRPr kumimoji="1" lang="en-US" altLang="ja-JP"/>
          </a:p>
          <a:p>
            <a:r>
              <a:rPr kumimoji="1" lang="ja-JP" altLang="en-US"/>
              <a:t>でも</a:t>
            </a:r>
            <a:r>
              <a:rPr kumimoji="1" lang="en-US" altLang="ja-JP"/>
              <a:t>Microsoft</a:t>
            </a:r>
            <a:r>
              <a:rPr kumimoji="1" lang="ja-JP" altLang="en-US"/>
              <a:t>のサポートが終了していて、セキュリティ的に心配！！</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14</a:t>
            </a:fld>
            <a:endParaRPr kumimoji="1" lang="ja-JP" altLang="en-US"/>
          </a:p>
        </p:txBody>
      </p:sp>
    </p:spTree>
    <p:extLst>
      <p:ext uri="{BB962C8B-B14F-4D97-AF65-F5344CB8AC3E}">
        <p14:creationId xmlns:p14="http://schemas.microsoft.com/office/powerpoint/2010/main" val="18186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6D5320E2-9268-45C2-87E2-E0F58FCBEB89}" type="slidenum">
              <a:rPr lang="en-US" altLang="ja-JP" smtClean="0"/>
              <a:pPr>
                <a:defRPr/>
              </a:pPr>
              <a:t>21</a:t>
            </a:fld>
            <a:endParaRPr lang="en-US" altLang="ja-JP"/>
          </a:p>
        </p:txBody>
      </p:sp>
    </p:spTree>
    <p:extLst>
      <p:ext uri="{BB962C8B-B14F-4D97-AF65-F5344CB8AC3E}">
        <p14:creationId xmlns:p14="http://schemas.microsoft.com/office/powerpoint/2010/main" val="224574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00A6365-C2A8-0044-A111-633371D19758}" type="slidenum">
              <a:rPr lang="en-US" smtClean="0"/>
              <a:pPr/>
              <a:t>27</a:t>
            </a:fld>
            <a:endParaRPr lang="en-US"/>
          </a:p>
        </p:txBody>
      </p:sp>
    </p:spTree>
    <p:extLst>
      <p:ext uri="{BB962C8B-B14F-4D97-AF65-F5344CB8AC3E}">
        <p14:creationId xmlns:p14="http://schemas.microsoft.com/office/powerpoint/2010/main" val="4065770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mailto:sales@motex.co.jp" TargetMode="External"/><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mailto:product@motex.co.jp" TargetMode="External"/><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9579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_2">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8C6305D6-0565-A049-83C5-49B39AE42087}"/>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547954FD-6B16-C94C-860C-CE2B83D3C0D9}"/>
              </a:ext>
            </a:extLst>
          </p:cNvPr>
          <p:cNvSpPr/>
          <p:nvPr userDrawn="1"/>
        </p:nvSpPr>
        <p:spPr>
          <a:xfrm>
            <a:off x="336338" y="182268"/>
            <a:ext cx="45719" cy="402725"/>
          </a:xfrm>
          <a:prstGeom prst="rect">
            <a:avLst/>
          </a:prstGeom>
          <a:solidFill>
            <a:srgbClr val="0A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18088D2B-F093-E041-96D9-39662E08DA3E}"/>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6" name="スライド番号プレースホルダ 4">
            <a:extLst>
              <a:ext uri="{FF2B5EF4-FFF2-40B4-BE49-F238E27FC236}">
                <a16:creationId xmlns:a16="http://schemas.microsoft.com/office/drawing/2014/main" id="{4D72A2D5-1417-9743-A97C-0848ACAA364E}"/>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2293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ureOWL_1">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A47ECDBE-7E9F-5747-B9DC-0D60162AD88B}"/>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13B0B91E-A3B1-5748-B930-58366E070942}"/>
              </a:ext>
            </a:extLst>
          </p:cNvPr>
          <p:cNvSpPr/>
          <p:nvPr userDrawn="1"/>
        </p:nvSpPr>
        <p:spPr>
          <a:xfrm>
            <a:off x="336338" y="182268"/>
            <a:ext cx="45719" cy="402725"/>
          </a:xfrm>
          <a:prstGeom prst="rect">
            <a:avLst/>
          </a:prstGeom>
          <a:solidFill>
            <a:srgbClr val="2E4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9">
            <a:extLst>
              <a:ext uri="{FF2B5EF4-FFF2-40B4-BE49-F238E27FC236}">
                <a16:creationId xmlns:a16="http://schemas.microsoft.com/office/drawing/2014/main" id="{D017D000-C900-8B4E-B3CA-B4135D44CA6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テキスト プレースホルダー 5">
            <a:extLst>
              <a:ext uri="{FF2B5EF4-FFF2-40B4-BE49-F238E27FC236}">
                <a16:creationId xmlns:a16="http://schemas.microsoft.com/office/drawing/2014/main" id="{DC12BA17-6A9E-9546-A57A-605E93AC0108}"/>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7" name="スライド番号プレースホルダ 4">
            <a:extLst>
              <a:ext uri="{FF2B5EF4-FFF2-40B4-BE49-F238E27FC236}">
                <a16:creationId xmlns:a16="http://schemas.microsoft.com/office/drawing/2014/main" id="{05E086CD-0A75-C048-9930-5FC993D1C22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4758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ureOWL_2">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0EEE1594-0956-8046-8641-7E66C9E22136}"/>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F2D76327-A058-2346-98EE-990965D44D10}"/>
              </a:ext>
            </a:extLst>
          </p:cNvPr>
          <p:cNvSpPr/>
          <p:nvPr userDrawn="1"/>
        </p:nvSpPr>
        <p:spPr>
          <a:xfrm>
            <a:off x="336338" y="182268"/>
            <a:ext cx="45719" cy="402725"/>
          </a:xfrm>
          <a:prstGeom prst="rect">
            <a:avLst/>
          </a:prstGeom>
          <a:solidFill>
            <a:srgbClr val="2E4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5">
            <a:extLst>
              <a:ext uri="{FF2B5EF4-FFF2-40B4-BE49-F238E27FC236}">
                <a16:creationId xmlns:a16="http://schemas.microsoft.com/office/drawing/2014/main" id="{307B7915-8287-B244-910C-50C875578C04}"/>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6" name="スライド番号プレースホルダ 4">
            <a:extLst>
              <a:ext uri="{FF2B5EF4-FFF2-40B4-BE49-F238E27FC236}">
                <a16:creationId xmlns:a16="http://schemas.microsoft.com/office/drawing/2014/main" id="{963B395C-CF1F-4F4B-868D-B14574754A0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7094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共通_1">
    <p:spTree>
      <p:nvGrpSpPr>
        <p:cNvPr id="1" name=""/>
        <p:cNvGrpSpPr/>
        <p:nvPr/>
      </p:nvGrpSpPr>
      <p:grpSpPr>
        <a:xfrm>
          <a:off x="0" y="0"/>
          <a:ext cx="0" cy="0"/>
          <a:chOff x="0" y="0"/>
          <a:chExt cx="0" cy="0"/>
        </a:xfrm>
      </p:grpSpPr>
      <p:sp>
        <p:nvSpPr>
          <p:cNvPr id="3" name="スライド番号プレースホルダ 4">
            <a:extLst>
              <a:ext uri="{FF2B5EF4-FFF2-40B4-BE49-F238E27FC236}">
                <a16:creationId xmlns:a16="http://schemas.microsoft.com/office/drawing/2014/main" id="{B39C9F90-10A4-6C42-9EC4-08ACBEFF2AA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9">
            <a:extLst>
              <a:ext uri="{FF2B5EF4-FFF2-40B4-BE49-F238E27FC236}">
                <a16:creationId xmlns:a16="http://schemas.microsoft.com/office/drawing/2014/main" id="{8B5F1C7E-275D-B244-B1D6-4DF160C1F352}"/>
              </a:ext>
            </a:extLst>
          </p:cNvPr>
          <p:cNvSpPr>
            <a:spLocks noGrp="1"/>
          </p:cNvSpPr>
          <p:nvPr>
            <p:ph type="body" sz="quarter" idx="15"/>
          </p:nvPr>
        </p:nvSpPr>
        <p:spPr>
          <a:xfrm>
            <a:off x="870788" y="229169"/>
            <a:ext cx="11074573" cy="248914"/>
          </a:xfrm>
          <a:prstGeom prst="rect">
            <a:avLst/>
          </a:prstGeom>
        </p:spPr>
        <p:txBody>
          <a:bodyPr wrap="square" anchor="t" anchorCtr="0">
            <a:spAutoFit/>
          </a:bodyPr>
          <a:lstStyle>
            <a:lvl1pPr marL="0" indent="0" algn="r">
              <a:buNone/>
              <a:defRPr sz="1100" b="1" i="0">
                <a:solidFill>
                  <a:schemeClr val="accent3"/>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5">
            <a:extLst>
              <a:ext uri="{FF2B5EF4-FFF2-40B4-BE49-F238E27FC236}">
                <a16:creationId xmlns:a16="http://schemas.microsoft.com/office/drawing/2014/main" id="{5320C840-75CB-A84D-A743-431E57F46735}"/>
              </a:ext>
            </a:extLst>
          </p:cNvPr>
          <p:cNvSpPr>
            <a:spLocks noGrp="1"/>
          </p:cNvSpPr>
          <p:nvPr>
            <p:ph type="body" sz="quarter" idx="16"/>
          </p:nvPr>
        </p:nvSpPr>
        <p:spPr>
          <a:xfrm>
            <a:off x="366288" y="618017"/>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08192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共通_2">
    <p:spTree>
      <p:nvGrpSpPr>
        <p:cNvPr id="1" name=""/>
        <p:cNvGrpSpPr/>
        <p:nvPr/>
      </p:nvGrpSpPr>
      <p:grpSpPr>
        <a:xfrm>
          <a:off x="0" y="0"/>
          <a:ext cx="0" cy="0"/>
          <a:chOff x="0" y="0"/>
          <a:chExt cx="0" cy="0"/>
        </a:xfrm>
      </p:grpSpPr>
      <p:sp>
        <p:nvSpPr>
          <p:cNvPr id="4" name="テキスト プレースホルダー 9">
            <a:extLst>
              <a:ext uri="{FF2B5EF4-FFF2-40B4-BE49-F238E27FC236}">
                <a16:creationId xmlns:a16="http://schemas.microsoft.com/office/drawing/2014/main" id="{C69C27C9-F672-7140-89B1-D500AE94047B}"/>
              </a:ext>
            </a:extLst>
          </p:cNvPr>
          <p:cNvSpPr>
            <a:spLocks noGrp="1"/>
          </p:cNvSpPr>
          <p:nvPr>
            <p:ph type="body" sz="quarter" idx="11"/>
          </p:nvPr>
        </p:nvSpPr>
        <p:spPr>
          <a:xfrm>
            <a:off x="263132" y="446085"/>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5">
            <a:extLst>
              <a:ext uri="{FF2B5EF4-FFF2-40B4-BE49-F238E27FC236}">
                <a16:creationId xmlns:a16="http://schemas.microsoft.com/office/drawing/2014/main" id="{51AB2589-30CA-734F-BBD3-2BB2E027BD8E}"/>
              </a:ext>
            </a:extLst>
          </p:cNvPr>
          <p:cNvSpPr>
            <a:spLocks noGrp="1"/>
          </p:cNvSpPr>
          <p:nvPr>
            <p:ph type="body" sz="quarter" idx="13"/>
          </p:nvPr>
        </p:nvSpPr>
        <p:spPr>
          <a:xfrm>
            <a:off x="263132" y="936814"/>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6" name="スライド番号プレースホルダ 4">
            <a:extLst>
              <a:ext uri="{FF2B5EF4-FFF2-40B4-BE49-F238E27FC236}">
                <a16:creationId xmlns:a16="http://schemas.microsoft.com/office/drawing/2014/main" id="{3A14AFC1-EEAC-AF46-9C48-7714BCC1A92B}"/>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52638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スライド番号プレースホルダ 4">
            <a:extLst>
              <a:ext uri="{FF2B5EF4-FFF2-40B4-BE49-F238E27FC236}">
                <a16:creationId xmlns:a16="http://schemas.microsoft.com/office/drawing/2014/main" id="{F0677E99-3A0F-2C40-9504-F2A3CCCBCCF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07262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pic>
        <p:nvPicPr>
          <p:cNvPr id="3" name="図 2" descr="ノートパソコンを使っている男性&#10;&#10;中程度の精度で自動的に生成された説明">
            <a:extLst>
              <a:ext uri="{FF2B5EF4-FFF2-40B4-BE49-F238E27FC236}">
                <a16:creationId xmlns:a16="http://schemas.microsoft.com/office/drawing/2014/main" id="{E26E4BBD-3252-6ED6-D382-3BBAE775A694}"/>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6966409" y="0"/>
            <a:ext cx="5225592" cy="3486450"/>
          </a:xfrm>
          <a:prstGeom prst="rect">
            <a:avLst/>
          </a:prstGeom>
        </p:spPr>
      </p:pic>
      <p:pic>
        <p:nvPicPr>
          <p:cNvPr id="4" name="図 3" descr="ノートパソコンを使っている男性&#10;&#10;中程度の精度で自動的に生成された説明">
            <a:extLst>
              <a:ext uri="{FF2B5EF4-FFF2-40B4-BE49-F238E27FC236}">
                <a16:creationId xmlns:a16="http://schemas.microsoft.com/office/drawing/2014/main" id="{561DDDCF-2837-D1A8-D04D-5E8647CFDDE4}"/>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0" y="0"/>
            <a:ext cx="7926371" cy="3486450"/>
          </a:xfrm>
          <a:prstGeom prst="rect">
            <a:avLst/>
          </a:prstGeom>
        </p:spPr>
      </p:pic>
      <p:pic>
        <p:nvPicPr>
          <p:cNvPr id="5" name="図 4" descr="スーツを着た男性&#10;&#10;自動的に生成された説明">
            <a:extLst>
              <a:ext uri="{FF2B5EF4-FFF2-40B4-BE49-F238E27FC236}">
                <a16:creationId xmlns:a16="http://schemas.microsoft.com/office/drawing/2014/main" id="{AB642CB4-E8E0-C805-BBD2-1AF86C7891A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3486451"/>
            <a:ext cx="5071621" cy="3383722"/>
          </a:xfrm>
          <a:prstGeom prst="rect">
            <a:avLst/>
          </a:prstGeom>
        </p:spPr>
      </p:pic>
      <p:pic>
        <p:nvPicPr>
          <p:cNvPr id="6" name="図 5" descr="スーツを着た男性&#10;&#10;自動的に生成された説明">
            <a:extLst>
              <a:ext uri="{FF2B5EF4-FFF2-40B4-BE49-F238E27FC236}">
                <a16:creationId xmlns:a16="http://schemas.microsoft.com/office/drawing/2014/main" id="{DA0F5A6C-D7FC-C09B-7A83-CFA5BDC9A7D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694548" y="3486451"/>
            <a:ext cx="7497453" cy="3371549"/>
          </a:xfrm>
          <a:prstGeom prst="rect">
            <a:avLst/>
          </a:prstGeom>
        </p:spPr>
      </p:pic>
    </p:spTree>
    <p:extLst>
      <p:ext uri="{BB962C8B-B14F-4D97-AF65-F5344CB8AC3E}">
        <p14:creationId xmlns:p14="http://schemas.microsoft.com/office/powerpoint/2010/main" val="350432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8_ユーザー設定レイアウト">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02EDD9F0-7B42-08C5-D212-5CB2F1598ADC}"/>
              </a:ext>
            </a:extLst>
          </p:cNvPr>
          <p:cNvSpPr/>
          <p:nvPr userDrawn="1"/>
        </p:nvSpPr>
        <p:spPr>
          <a:xfrm>
            <a:off x="337815" y="174871"/>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45C61133-5BA1-4BA9-AF6A-D83E866F6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12700" y="2137475"/>
            <a:ext cx="12179300" cy="4720525"/>
          </a:xfrm>
          <a:prstGeom prst="rect">
            <a:avLst/>
          </a:prstGeom>
        </p:spPr>
      </p:pic>
      <p:sp>
        <p:nvSpPr>
          <p:cNvPr id="4" name="テキスト プレースホルダー 9">
            <a:extLst>
              <a:ext uri="{FF2B5EF4-FFF2-40B4-BE49-F238E27FC236}">
                <a16:creationId xmlns:a16="http://schemas.microsoft.com/office/drawing/2014/main" id="{9A5BC977-B836-432C-83D6-80AD4285A5AE}"/>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pic>
        <p:nvPicPr>
          <p:cNvPr id="6" name="図 5">
            <a:extLst>
              <a:ext uri="{FF2B5EF4-FFF2-40B4-BE49-F238E27FC236}">
                <a16:creationId xmlns:a16="http://schemas.microsoft.com/office/drawing/2014/main" id="{3F11808A-FD0A-45F9-9336-8B8B679382AA}"/>
              </a:ext>
            </a:extLst>
          </p:cNvPr>
          <p:cNvPicPr>
            <a:picLocks noChangeAspect="1"/>
          </p:cNvPicPr>
          <p:nvPr userDrawn="1"/>
        </p:nvPicPr>
        <p:blipFill rotWithShape="1">
          <a:blip r:embed="rId3" cstate="screen">
            <a:alphaModFix amt="28000"/>
            <a:extLst>
              <a:ext uri="{28A0092B-C50C-407E-A947-70E740481C1C}">
                <a14:useLocalDpi xmlns:a14="http://schemas.microsoft.com/office/drawing/2010/main"/>
              </a:ext>
            </a:extLst>
          </a:blip>
          <a:srcRect r="-1"/>
          <a:stretch/>
        </p:blipFill>
        <p:spPr>
          <a:xfrm>
            <a:off x="0" y="2135085"/>
            <a:ext cx="12179300" cy="4720525"/>
          </a:xfrm>
          <a:prstGeom prst="rect">
            <a:avLst/>
          </a:prstGeom>
        </p:spPr>
      </p:pic>
      <p:sp>
        <p:nvSpPr>
          <p:cNvPr id="7" name="正方形/長方形 6">
            <a:extLst>
              <a:ext uri="{FF2B5EF4-FFF2-40B4-BE49-F238E27FC236}">
                <a16:creationId xmlns:a16="http://schemas.microsoft.com/office/drawing/2014/main" id="{A50CD8C0-FCB9-4B1B-B9D3-BB2B3452C5BF}"/>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802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PMS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009370"/>
            </a:solidFill>
          </a:ln>
        </p:spPr>
        <p:style>
          <a:lnRef idx="1">
            <a:schemeClr val="accent1"/>
          </a:lnRef>
          <a:fillRef idx="0">
            <a:schemeClr val="accent1"/>
          </a:fillRef>
          <a:effectRef idx="0">
            <a:schemeClr val="accent1"/>
          </a:effectRef>
          <a:fontRef idx="minor">
            <a:schemeClr val="tx1"/>
          </a:fontRef>
        </p:style>
      </p:cxnSp>
      <p:sp>
        <p:nvSpPr>
          <p:cNvPr id="7" name="テキスト プレースホルダー 9"/>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2" name="スライド番号プレースホルダ 4">
            <a:extLst>
              <a:ext uri="{FF2B5EF4-FFF2-40B4-BE49-F238E27FC236}">
                <a16:creationId xmlns:a16="http://schemas.microsoft.com/office/drawing/2014/main" id="{1EED12C1-5657-9D41-8238-16D1A5283628}"/>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5E835973-78F9-A448-993C-32AF6BC82BDB}"/>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311898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３">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9" y="1243861"/>
            <a:ext cx="11074573" cy="312393"/>
          </a:xfrm>
          <a:prstGeom prst="rect">
            <a:avLst/>
          </a:prstGeom>
        </p:spPr>
        <p:txBody>
          <a:bodyPr wrap="square" anchor="t" anchorCtr="0">
            <a:spAutoFit/>
          </a:bodyPr>
          <a:lstStyle>
            <a:lvl1pPr marL="0" indent="0" algn="ctr">
              <a:buNone/>
              <a:def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413589" y="212584"/>
            <a:ext cx="11074573" cy="372410"/>
          </a:xfrm>
          <a:prstGeom prst="rect">
            <a:avLst/>
          </a:prstGeom>
        </p:spPr>
        <p:txBody>
          <a:bodyPr wrap="square" anchor="t" anchorCtr="0">
            <a:spAutoFit/>
          </a:bodyPr>
          <a:lstStyle>
            <a:lvl1pPr marL="0" indent="0" algn="l">
              <a:lnSpc>
                <a:spcPct val="140000"/>
              </a:lnSpc>
              <a:spcBef>
                <a:spcPts val="0"/>
              </a:spcBef>
              <a:buFont typeface="Arial" panose="020B0604020202020204" pitchFamily="34" charset="0"/>
              <a:buNone/>
              <a:defRPr kumimoji="1" lang="ja-JP" altLang="en-US" sz="14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46395"/>
            <a:ext cx="11505576" cy="452432"/>
          </a:xfrm>
          <a:prstGeom prst="rect">
            <a:avLst/>
          </a:prstGeom>
        </p:spPr>
        <p:txBody>
          <a:bodyPr wrap="square" anchor="t" anchorCtr="0">
            <a:spAutoFit/>
          </a:bodyPr>
          <a:lstStyle>
            <a:lvl1pPr marL="0" indent="0" algn="ctr">
              <a:buNone/>
              <a:defRPr lang="ja-JP" altLang="en-US" sz="18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B5FA616E-B561-448B-BEA3-71B3B34DCB4F}"/>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358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SCOPE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226972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２">
    <p:spTree>
      <p:nvGrpSpPr>
        <p:cNvPr id="1" name=""/>
        <p:cNvGrpSpPr/>
        <p:nvPr/>
      </p:nvGrpSpPr>
      <p:grpSpPr>
        <a:xfrm>
          <a:off x="0" y="0"/>
          <a:ext cx="0" cy="0"/>
          <a:chOff x="0" y="0"/>
          <a:chExt cx="0" cy="0"/>
        </a:xfrm>
      </p:grpSpPr>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413589" y="212584"/>
            <a:ext cx="11074573" cy="372410"/>
          </a:xfrm>
          <a:prstGeom prst="rect">
            <a:avLst/>
          </a:prstGeom>
        </p:spPr>
        <p:txBody>
          <a:bodyPr wrap="square" anchor="t" anchorCtr="0">
            <a:spAutoFit/>
          </a:bodyPr>
          <a:lstStyle>
            <a:lvl1pPr marL="0" indent="0" algn="l">
              <a:lnSpc>
                <a:spcPct val="140000"/>
              </a:lnSpc>
              <a:spcBef>
                <a:spcPts val="0"/>
              </a:spcBef>
              <a:buNone/>
              <a:defRPr kumimoji="1" lang="ja-JP" altLang="en-US" sz="14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45361"/>
            <a:ext cx="11505576" cy="452432"/>
          </a:xfrm>
          <a:prstGeom prst="rect">
            <a:avLst/>
          </a:prstGeom>
        </p:spPr>
        <p:txBody>
          <a:bodyPr wrap="square" anchor="t" anchorCtr="0">
            <a:spAutoFit/>
          </a:bodyPr>
          <a:lstStyle>
            <a:lvl1pPr marL="0" indent="0" algn="ctr">
              <a:buNone/>
              <a:defRPr lang="ja-JP" altLang="en-US" sz="18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a:extLst>
              <a:ext uri="{FF2B5EF4-FFF2-40B4-BE49-F238E27FC236}">
                <a16:creationId xmlns:a16="http://schemas.microsoft.com/office/drawing/2014/main" id="{8911B0F1-EF5C-44C4-BDF0-EBE30FF85B15}"/>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6270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41945C-02B0-4DA1-A105-E4DA3102C0C5}"/>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pic>
        <p:nvPicPr>
          <p:cNvPr id="3" name="図 2" descr="爬虫類, 動物, カメ, テーブル が含まれている画像&#10;&#10;自動的に生成された説明">
            <a:extLst>
              <a:ext uri="{FF2B5EF4-FFF2-40B4-BE49-F238E27FC236}">
                <a16:creationId xmlns:a16="http://schemas.microsoft.com/office/drawing/2014/main" id="{35057183-F14D-4D0C-8E8C-7902C5027F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2144" y="0"/>
            <a:ext cx="12254144" cy="6858000"/>
          </a:xfrm>
          <a:prstGeom prst="rect">
            <a:avLst/>
          </a:prstGeom>
          <a:solidFill>
            <a:schemeClr val="bg1"/>
          </a:solidFill>
        </p:spPr>
      </p:pic>
    </p:spTree>
    <p:extLst>
      <p:ext uri="{BB962C8B-B14F-4D97-AF65-F5344CB8AC3E}">
        <p14:creationId xmlns:p14="http://schemas.microsoft.com/office/powerpoint/2010/main" val="81981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PMS">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CFF53E31-7472-8942-AD1A-D20A950AAA16}"/>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9B2A2278-FC11-2545-9394-263FA94491AC}"/>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466644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9" y="269809"/>
            <a:ext cx="11074573" cy="291618"/>
          </a:xfrm>
          <a:prstGeom prst="rect">
            <a:avLst/>
          </a:prstGeom>
        </p:spPr>
        <p:txBody>
          <a:bodyPr wrap="square" anchor="t" anchorCtr="0">
            <a:spAutoFit/>
          </a:bodyPr>
          <a:lstStyle>
            <a:lvl1pPr marL="0" indent="0">
              <a:buNone/>
              <a:defRPr sz="14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BAFACBBD-B546-4972-9178-0CACECD6D51D}"/>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967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ユーザー設定レイアウト">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A35ADF4-C895-6B48-A0E6-2FDCE4D14B1A}"/>
              </a:ext>
            </a:extLst>
          </p:cNvPr>
          <p:cNvCxnSpPr/>
          <p:nvPr userDrawn="1"/>
        </p:nvCxnSpPr>
        <p:spPr>
          <a:xfrm>
            <a:off x="246703" y="873763"/>
            <a:ext cx="1169859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9">
            <a:extLst>
              <a:ext uri="{FF2B5EF4-FFF2-40B4-BE49-F238E27FC236}">
                <a16:creationId xmlns:a16="http://schemas.microsoft.com/office/drawing/2014/main" id="{D945F93D-6B5C-A544-BD8C-F33FFE50DD4C}"/>
              </a:ext>
            </a:extLst>
          </p:cNvPr>
          <p:cNvSpPr>
            <a:spLocks noGrp="1"/>
          </p:cNvSpPr>
          <p:nvPr>
            <p:ph type="body" sz="quarter" idx="10"/>
          </p:nvPr>
        </p:nvSpPr>
        <p:spPr>
          <a:xfrm>
            <a:off x="240566" y="230759"/>
            <a:ext cx="11779279" cy="575791"/>
          </a:xfrm>
          <a:prstGeom prst="rect">
            <a:avLst/>
          </a:prstGeom>
        </p:spPr>
        <p:txBody>
          <a:bodyPr anchor="ctr"/>
          <a:lstStyle>
            <a:lvl1pPr marL="0" indent="0">
              <a:buNone/>
              <a:defRPr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9">
            <a:extLst>
              <a:ext uri="{FF2B5EF4-FFF2-40B4-BE49-F238E27FC236}">
                <a16:creationId xmlns:a16="http://schemas.microsoft.com/office/drawing/2014/main" id="{3172F670-BEBA-5747-9D13-49A11E672E35}"/>
              </a:ext>
            </a:extLst>
          </p:cNvPr>
          <p:cNvSpPr>
            <a:spLocks noGrp="1"/>
          </p:cNvSpPr>
          <p:nvPr>
            <p:ph type="body" sz="quarter" idx="11"/>
          </p:nvPr>
        </p:nvSpPr>
        <p:spPr>
          <a:xfrm>
            <a:off x="279563" y="1022106"/>
            <a:ext cx="11665736" cy="572464"/>
          </a:xfrm>
          <a:prstGeom prst="rect">
            <a:avLst/>
          </a:prstGeom>
        </p:spPr>
        <p:txBody>
          <a:bodyPr wrap="square" anchor="t" anchorCtr="0">
            <a:spAutoFit/>
          </a:bodyPr>
          <a:lstStyle>
            <a:lvl1pPr marL="0" indent="0" algn="ctr">
              <a:lnSpc>
                <a:spcPct val="140000"/>
              </a:lnSpc>
              <a:spcBef>
                <a:spcPts val="0"/>
              </a:spcBef>
              <a:buNone/>
              <a:defRPr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5">
            <a:extLst>
              <a:ext uri="{FF2B5EF4-FFF2-40B4-BE49-F238E27FC236}">
                <a16:creationId xmlns:a16="http://schemas.microsoft.com/office/drawing/2014/main" id="{9E0964C4-DF5A-AD40-9410-DEE53C4EE628}"/>
              </a:ext>
            </a:extLst>
          </p:cNvPr>
          <p:cNvSpPr>
            <a:spLocks noGrp="1"/>
          </p:cNvSpPr>
          <p:nvPr>
            <p:ph type="body" sz="quarter" idx="13"/>
          </p:nvPr>
        </p:nvSpPr>
        <p:spPr>
          <a:xfrm>
            <a:off x="279563" y="163792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Tree>
    <p:extLst>
      <p:ext uri="{BB962C8B-B14F-4D97-AF65-F5344CB8AC3E}">
        <p14:creationId xmlns:p14="http://schemas.microsoft.com/office/powerpoint/2010/main" val="369645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２">
    <p:spTree>
      <p:nvGrpSpPr>
        <p:cNvPr id="1" name=""/>
        <p:cNvGrpSpPr/>
        <p:nvPr/>
      </p:nvGrpSpPr>
      <p:grpSpPr>
        <a:xfrm>
          <a:off x="0" y="0"/>
          <a:ext cx="0" cy="0"/>
          <a:chOff x="0" y="0"/>
          <a:chExt cx="0" cy="0"/>
        </a:xfrm>
      </p:grpSpPr>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45361"/>
            <a:ext cx="11505576" cy="452432"/>
          </a:xfrm>
          <a:prstGeom prst="rect">
            <a:avLst/>
          </a:prstGeom>
        </p:spPr>
        <p:txBody>
          <a:bodyPr wrap="square" anchor="t" anchorCtr="0">
            <a:spAutoFit/>
          </a:bodyPr>
          <a:lstStyle>
            <a:lvl1pPr marL="0" indent="0" algn="ctr">
              <a:buNone/>
              <a:defRPr lang="ja-JP" altLang="en-US" sz="18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9">
            <a:extLst>
              <a:ext uri="{FF2B5EF4-FFF2-40B4-BE49-F238E27FC236}">
                <a16:creationId xmlns:a16="http://schemas.microsoft.com/office/drawing/2014/main" id="{8D02F5DD-AE47-1545-B104-B629EB8F33A9}"/>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9" name="正方形/長方形 8">
            <a:extLst>
              <a:ext uri="{FF2B5EF4-FFF2-40B4-BE49-F238E27FC236}">
                <a16:creationId xmlns:a16="http://schemas.microsoft.com/office/drawing/2014/main" id="{BE12248C-315D-DFB2-27B4-0879F6781A64}"/>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792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TEX 表紙">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1564842-7A80-1140-9936-7BDF6BF21AD3}"/>
              </a:ext>
            </a:extLst>
          </p:cNvPr>
          <p:cNvSpPr/>
          <p:nvPr userDrawn="1"/>
        </p:nvSpPr>
        <p:spPr>
          <a:xfrm>
            <a:off x="0" y="-1"/>
            <a:ext cx="12192000" cy="18918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4" name="テキスト プレースホルダー 9">
            <a:extLst>
              <a:ext uri="{FF2B5EF4-FFF2-40B4-BE49-F238E27FC236}">
                <a16:creationId xmlns:a16="http://schemas.microsoft.com/office/drawing/2014/main" id="{94C134A0-1C04-3147-B134-667046ADF68B}"/>
              </a:ext>
            </a:extLst>
          </p:cNvPr>
          <p:cNvSpPr>
            <a:spLocks noGrp="1"/>
          </p:cNvSpPr>
          <p:nvPr>
            <p:ph type="body" sz="quarter" idx="11"/>
          </p:nvPr>
        </p:nvSpPr>
        <p:spPr>
          <a:xfrm>
            <a:off x="335360" y="3610815"/>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25F5A80B-6AFA-2F41-B055-E672B2F99A34}"/>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6" name="図 5">
            <a:extLst>
              <a:ext uri="{FF2B5EF4-FFF2-40B4-BE49-F238E27FC236}">
                <a16:creationId xmlns:a16="http://schemas.microsoft.com/office/drawing/2014/main" id="{41FBAFAF-C49A-DF47-9BBC-707DBA93B3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1900" y="2448743"/>
            <a:ext cx="2448200" cy="822595"/>
          </a:xfrm>
          <a:prstGeom prst="rect">
            <a:avLst/>
          </a:prstGeom>
        </p:spPr>
      </p:pic>
    </p:spTree>
    <p:extLst>
      <p:ext uri="{BB962C8B-B14F-4D97-AF65-F5344CB8AC3E}">
        <p14:creationId xmlns:p14="http://schemas.microsoft.com/office/powerpoint/2010/main" val="4251684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Mクラウド表紙_1">
    <p:spTree>
      <p:nvGrpSpPr>
        <p:cNvPr id="1" name=""/>
        <p:cNvGrpSpPr/>
        <p:nvPr/>
      </p:nvGrpSpPr>
      <p:grpSpPr>
        <a:xfrm>
          <a:off x="0" y="0"/>
          <a:ext cx="0" cy="0"/>
          <a:chOff x="0" y="0"/>
          <a:chExt cx="0" cy="0"/>
        </a:xfrm>
      </p:grpSpPr>
      <p:sp>
        <p:nvSpPr>
          <p:cNvPr id="7" name="テキスト プレースホルダー 9">
            <a:extLst>
              <a:ext uri="{FF2B5EF4-FFF2-40B4-BE49-F238E27FC236}">
                <a16:creationId xmlns:a16="http://schemas.microsoft.com/office/drawing/2014/main" id="{A27D74A2-34A1-8644-9CE2-55DEF4D46994}"/>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40" name="テキスト プレースホルダー 9">
            <a:extLst>
              <a:ext uri="{FF2B5EF4-FFF2-40B4-BE49-F238E27FC236}">
                <a16:creationId xmlns:a16="http://schemas.microsoft.com/office/drawing/2014/main" id="{C0B7EB0E-0D48-41D9-ADED-F2F32B7BAEDD}"/>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41" name="テキスト プレースホルダー 9">
            <a:extLst>
              <a:ext uri="{FF2B5EF4-FFF2-40B4-BE49-F238E27FC236}">
                <a16:creationId xmlns:a16="http://schemas.microsoft.com/office/drawing/2014/main" id="{EA0215EA-958B-489B-B7AF-C8BE25BDFE4F}"/>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45" name="図 44">
            <a:extLst>
              <a:ext uri="{FF2B5EF4-FFF2-40B4-BE49-F238E27FC236}">
                <a16:creationId xmlns:a16="http://schemas.microsoft.com/office/drawing/2014/main" id="{B6F27AF1-4F32-4E2A-9D92-531B8605AD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pic>
        <p:nvPicPr>
          <p:cNvPr id="2" name="図 1">
            <a:extLst>
              <a:ext uri="{FF2B5EF4-FFF2-40B4-BE49-F238E27FC236}">
                <a16:creationId xmlns:a16="http://schemas.microsoft.com/office/drawing/2014/main" id="{BB60C873-0975-7042-B46C-0A2D4403B4A1}"/>
              </a:ext>
            </a:extLst>
          </p:cNvPr>
          <p:cNvPicPr>
            <a:picLocks noChangeAspect="1"/>
          </p:cNvPicPr>
          <p:nvPr userDrawn="1"/>
        </p:nvPicPr>
        <p:blipFill>
          <a:blip r:embed="rId3"/>
          <a:stretch>
            <a:fillRect/>
          </a:stretch>
        </p:blipFill>
        <p:spPr>
          <a:xfrm>
            <a:off x="560627" y="2465142"/>
            <a:ext cx="3884747" cy="963858"/>
          </a:xfrm>
          <a:prstGeom prst="rect">
            <a:avLst/>
          </a:prstGeom>
        </p:spPr>
      </p:pic>
    </p:spTree>
    <p:extLst>
      <p:ext uri="{BB962C8B-B14F-4D97-AF65-F5344CB8AC3E}">
        <p14:creationId xmlns:p14="http://schemas.microsoft.com/office/powerpoint/2010/main" val="4031364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Mクラウド表紙_2">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700C1FE-6907-5346-A87A-B83BEF1CFE75}"/>
              </a:ext>
            </a:extLst>
          </p:cNvPr>
          <p:cNvSpPr/>
          <p:nvPr userDrawn="1"/>
        </p:nvSpPr>
        <p:spPr>
          <a:xfrm>
            <a:off x="0" y="-1"/>
            <a:ext cx="12192000" cy="18918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5" name="テキスト プレースホルダー 9">
            <a:extLst>
              <a:ext uri="{FF2B5EF4-FFF2-40B4-BE49-F238E27FC236}">
                <a16:creationId xmlns:a16="http://schemas.microsoft.com/office/drawing/2014/main" id="{6D3E1F06-73A1-9B4C-8747-5565F94AC3AA}"/>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テキスト プレースホルダー 9">
            <a:extLst>
              <a:ext uri="{FF2B5EF4-FFF2-40B4-BE49-F238E27FC236}">
                <a16:creationId xmlns:a16="http://schemas.microsoft.com/office/drawing/2014/main" id="{CCD7E36E-52E3-054A-A9E7-C12F89C919BD}"/>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9">
            <a:extLst>
              <a:ext uri="{FF2B5EF4-FFF2-40B4-BE49-F238E27FC236}">
                <a16:creationId xmlns:a16="http://schemas.microsoft.com/office/drawing/2014/main" id="{352EC807-6413-0B49-865B-B13F0DD7587D}"/>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9" name="図 8">
            <a:extLst>
              <a:ext uri="{FF2B5EF4-FFF2-40B4-BE49-F238E27FC236}">
                <a16:creationId xmlns:a16="http://schemas.microsoft.com/office/drawing/2014/main" id="{03886DC7-59F0-5D4F-8232-A06910B11F3D}"/>
              </a:ext>
            </a:extLst>
          </p:cNvPr>
          <p:cNvPicPr>
            <a:picLocks noChangeAspect="1"/>
          </p:cNvPicPr>
          <p:nvPr userDrawn="1"/>
        </p:nvPicPr>
        <p:blipFill>
          <a:blip r:embed="rId2"/>
          <a:stretch>
            <a:fillRect/>
          </a:stretch>
        </p:blipFill>
        <p:spPr>
          <a:xfrm>
            <a:off x="4153627" y="2463596"/>
            <a:ext cx="3884747" cy="963858"/>
          </a:xfrm>
          <a:prstGeom prst="rect">
            <a:avLst/>
          </a:prstGeom>
        </p:spPr>
      </p:pic>
    </p:spTree>
    <p:extLst>
      <p:ext uri="{BB962C8B-B14F-4D97-AF65-F5344CB8AC3E}">
        <p14:creationId xmlns:p14="http://schemas.microsoft.com/office/powerpoint/2010/main" val="1881364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userDrawn="1"/>
        </p:nvPicPr>
        <p:blipFill>
          <a:blip r:embed="rId2"/>
          <a:stretch>
            <a:fillRect/>
          </a:stretch>
        </p:blipFill>
        <p:spPr>
          <a:xfrm>
            <a:off x="560627" y="2465142"/>
            <a:ext cx="3884747" cy="963858"/>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1004185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YNCPIT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819D501-8CCA-EA47-A79F-6C275595410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C892A22E-3004-B642-B824-D0BE4D18C00B}"/>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5945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オンプレ表紙_2">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0C521BB-119C-E348-AA05-D0CECBCFCB46}"/>
              </a:ext>
            </a:extLst>
          </p:cNvPr>
          <p:cNvPicPr>
            <a:picLocks noChangeAspect="1"/>
          </p:cNvPicPr>
          <p:nvPr userDrawn="1"/>
        </p:nvPicPr>
        <p:blipFill>
          <a:blip r:embed="rId2"/>
          <a:stretch>
            <a:fillRect/>
          </a:stretch>
        </p:blipFill>
        <p:spPr>
          <a:xfrm>
            <a:off x="4153627" y="2463596"/>
            <a:ext cx="3884747" cy="963858"/>
          </a:xfrm>
          <a:prstGeom prst="rect">
            <a:avLst/>
          </a:prstGeom>
        </p:spPr>
      </p:pic>
      <p:sp>
        <p:nvSpPr>
          <p:cNvPr id="3" name="正方形/長方形 2">
            <a:extLst>
              <a:ext uri="{FF2B5EF4-FFF2-40B4-BE49-F238E27FC236}">
                <a16:creationId xmlns:a16="http://schemas.microsoft.com/office/drawing/2014/main" id="{A700C1FE-6907-5346-A87A-B83BEF1CFE75}"/>
              </a:ext>
            </a:extLst>
          </p:cNvPr>
          <p:cNvSpPr/>
          <p:nvPr userDrawn="1"/>
        </p:nvSpPr>
        <p:spPr>
          <a:xfrm>
            <a:off x="0" y="-1"/>
            <a:ext cx="12192000" cy="18918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テキスト プレースホルダー 9">
            <a:extLst>
              <a:ext uri="{FF2B5EF4-FFF2-40B4-BE49-F238E27FC236}">
                <a16:creationId xmlns:a16="http://schemas.microsoft.com/office/drawing/2014/main" id="{E7799C82-AD89-3D41-BCC9-F9FD11F8BF20}"/>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713FB9BB-B882-8E49-B2FF-F7B8F9506229}"/>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1" name="テキスト プレースホルダー 9">
            <a:extLst>
              <a:ext uri="{FF2B5EF4-FFF2-40B4-BE49-F238E27FC236}">
                <a16:creationId xmlns:a16="http://schemas.microsoft.com/office/drawing/2014/main" id="{A8C03B70-89A7-5C43-A47A-40496FB5A7D3}"/>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2592230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オンプレ・クラウド タイトル">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625749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A表紙_1">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8DD10E9-9E8F-8642-A88A-6D84F7419F67}"/>
              </a:ext>
            </a:extLst>
          </p:cNvPr>
          <p:cNvPicPr>
            <a:picLocks noChangeAspect="1"/>
          </p:cNvPicPr>
          <p:nvPr userDrawn="1"/>
        </p:nvPicPr>
        <p:blipFill>
          <a:blip r:embed="rId2"/>
          <a:stretch>
            <a:fillRect/>
          </a:stretch>
        </p:blipFill>
        <p:spPr>
          <a:xfrm>
            <a:off x="669925" y="2510572"/>
            <a:ext cx="3884747" cy="939448"/>
          </a:xfrm>
          <a:prstGeom prst="rect">
            <a:avLst/>
          </a:prstGeom>
        </p:spPr>
      </p:pic>
      <p:pic>
        <p:nvPicPr>
          <p:cNvPr id="17" name="図 16">
            <a:extLst>
              <a:ext uri="{FF2B5EF4-FFF2-40B4-BE49-F238E27FC236}">
                <a16:creationId xmlns:a16="http://schemas.microsoft.com/office/drawing/2014/main" id="{60F10B59-D7F2-4B04-9ADD-860A85FD7E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806" t="29850" r="3800" b="-8080"/>
          <a:stretch/>
        </p:blipFill>
        <p:spPr>
          <a:xfrm>
            <a:off x="2198080" y="0"/>
            <a:ext cx="9993920" cy="5812221"/>
          </a:xfrm>
          <a:prstGeom prst="rect">
            <a:avLst/>
          </a:prstGeom>
        </p:spPr>
      </p:pic>
      <p:sp>
        <p:nvSpPr>
          <p:cNvPr id="10" name="テキスト プレースホルダー 9">
            <a:extLst>
              <a:ext uri="{FF2B5EF4-FFF2-40B4-BE49-F238E27FC236}">
                <a16:creationId xmlns:a16="http://schemas.microsoft.com/office/drawing/2014/main" id="{621B4D05-7F96-924D-A85A-50E12DD73C68}"/>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1" name="テキスト プレースホルダー 9">
            <a:extLst>
              <a:ext uri="{FF2B5EF4-FFF2-40B4-BE49-F238E27FC236}">
                <a16:creationId xmlns:a16="http://schemas.microsoft.com/office/drawing/2014/main" id="{0F8C2D4D-98AB-014E-99B1-34E8134F36CA}"/>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2" name="テキスト プレースホルダー 9">
            <a:extLst>
              <a:ext uri="{FF2B5EF4-FFF2-40B4-BE49-F238E27FC236}">
                <a16:creationId xmlns:a16="http://schemas.microsoft.com/office/drawing/2014/main" id="{A0AFA187-775A-6946-B167-CED07F88933D}"/>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2307068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A表紙_2">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A0F8F9A-DB3E-2748-8651-28C011826040}"/>
              </a:ext>
            </a:extLst>
          </p:cNvPr>
          <p:cNvPicPr>
            <a:picLocks noChangeAspect="1"/>
          </p:cNvPicPr>
          <p:nvPr userDrawn="1"/>
        </p:nvPicPr>
        <p:blipFill>
          <a:blip r:embed="rId2"/>
          <a:stretch>
            <a:fillRect/>
          </a:stretch>
        </p:blipFill>
        <p:spPr>
          <a:xfrm>
            <a:off x="4248220" y="2500956"/>
            <a:ext cx="3884747" cy="939448"/>
          </a:xfrm>
          <a:prstGeom prst="rect">
            <a:avLst/>
          </a:prstGeom>
        </p:spPr>
      </p:pic>
      <p:sp>
        <p:nvSpPr>
          <p:cNvPr id="3" name="正方形/長方形 2">
            <a:extLst>
              <a:ext uri="{FF2B5EF4-FFF2-40B4-BE49-F238E27FC236}">
                <a16:creationId xmlns:a16="http://schemas.microsoft.com/office/drawing/2014/main" id="{2572A4C6-C7A0-EA4E-B3D0-CFFED36AE0DF}"/>
              </a:ext>
            </a:extLst>
          </p:cNvPr>
          <p:cNvSpPr/>
          <p:nvPr userDrawn="1"/>
        </p:nvSpPr>
        <p:spPr>
          <a:xfrm>
            <a:off x="0" y="-1"/>
            <a:ext cx="12192000" cy="189188"/>
          </a:xfrm>
          <a:prstGeom prst="rect">
            <a:avLst/>
          </a:prstGeom>
          <a:solidFill>
            <a:srgbClr val="008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テキスト プレースホルダー 9">
            <a:extLst>
              <a:ext uri="{FF2B5EF4-FFF2-40B4-BE49-F238E27FC236}">
                <a16:creationId xmlns:a16="http://schemas.microsoft.com/office/drawing/2014/main" id="{848BD1E3-0EB9-1340-97F8-23049260D982}"/>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9A99A07A-F4AB-1842-8694-ADE5EB61EE19}"/>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5583D501-CC4D-9F49-AA68-6C0BBDA5B72E}"/>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293676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Aタイトルスライド">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008CC9"/>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4212571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D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83522D1-363D-5240-94E0-3E66ABA9F2DB}"/>
              </a:ext>
            </a:extLst>
          </p:cNvPr>
          <p:cNvPicPr>
            <a:picLocks noChangeAspect="1"/>
          </p:cNvPicPr>
          <p:nvPr userDrawn="1"/>
        </p:nvPicPr>
        <p:blipFill>
          <a:blip r:embed="rId2"/>
          <a:stretch>
            <a:fillRect/>
          </a:stretch>
        </p:blipFill>
        <p:spPr>
          <a:xfrm>
            <a:off x="617375" y="2514928"/>
            <a:ext cx="3884747" cy="922737"/>
          </a:xfrm>
          <a:prstGeom prst="rect">
            <a:avLst/>
          </a:prstGeom>
        </p:spPr>
      </p:pic>
      <p:pic>
        <p:nvPicPr>
          <p:cNvPr id="5" name="図 4">
            <a:extLst>
              <a:ext uri="{FF2B5EF4-FFF2-40B4-BE49-F238E27FC236}">
                <a16:creationId xmlns:a16="http://schemas.microsoft.com/office/drawing/2014/main" id="{6F5EA66D-88FF-4557-9380-A1C85EAA547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1052" r="8173" b="9228"/>
          <a:stretch/>
        </p:blipFill>
        <p:spPr>
          <a:xfrm rot="10800000">
            <a:off x="5506095" y="-3"/>
            <a:ext cx="6684873" cy="5465382"/>
          </a:xfrm>
          <a:prstGeom prst="rect">
            <a:avLst/>
          </a:prstGeom>
        </p:spPr>
      </p:pic>
      <p:sp>
        <p:nvSpPr>
          <p:cNvPr id="11" name="テキスト プレースホルダー 9">
            <a:extLst>
              <a:ext uri="{FF2B5EF4-FFF2-40B4-BE49-F238E27FC236}">
                <a16:creationId xmlns:a16="http://schemas.microsoft.com/office/drawing/2014/main" id="{68EA8291-F736-4041-8957-84D1AF9E6F6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2" name="テキスト プレースホルダー 9">
            <a:extLst>
              <a:ext uri="{FF2B5EF4-FFF2-40B4-BE49-F238E27FC236}">
                <a16:creationId xmlns:a16="http://schemas.microsoft.com/office/drawing/2014/main" id="{D4994710-2453-5245-B7E2-3674FB6BC4F7}"/>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3" name="テキスト プレースホルダー 9">
            <a:extLst>
              <a:ext uri="{FF2B5EF4-FFF2-40B4-BE49-F238E27FC236}">
                <a16:creationId xmlns:a16="http://schemas.microsoft.com/office/drawing/2014/main" id="{5C38E073-90F3-0B4F-A49C-2EE49F40D345}"/>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4048773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D表紙_2">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82263FF-64B1-EC40-834E-F490BBDBC6D1}"/>
              </a:ext>
            </a:extLst>
          </p:cNvPr>
          <p:cNvPicPr>
            <a:picLocks noChangeAspect="1"/>
          </p:cNvPicPr>
          <p:nvPr userDrawn="1"/>
        </p:nvPicPr>
        <p:blipFill>
          <a:blip r:embed="rId2"/>
          <a:stretch>
            <a:fillRect/>
          </a:stretch>
        </p:blipFill>
        <p:spPr>
          <a:xfrm>
            <a:off x="4222423" y="2515227"/>
            <a:ext cx="3884747" cy="922737"/>
          </a:xfrm>
          <a:prstGeom prst="rect">
            <a:avLst/>
          </a:prstGeom>
        </p:spPr>
      </p:pic>
      <p:sp>
        <p:nvSpPr>
          <p:cNvPr id="7" name="正方形/長方形 6">
            <a:extLst>
              <a:ext uri="{FF2B5EF4-FFF2-40B4-BE49-F238E27FC236}">
                <a16:creationId xmlns:a16="http://schemas.microsoft.com/office/drawing/2014/main" id="{C343B6F2-4709-E142-AF4C-CF425F223704}"/>
              </a:ext>
            </a:extLst>
          </p:cNvPr>
          <p:cNvSpPr/>
          <p:nvPr userDrawn="1"/>
        </p:nvSpPr>
        <p:spPr>
          <a:xfrm>
            <a:off x="0" y="-1"/>
            <a:ext cx="12192000" cy="1891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テキスト プレースホルダー 9">
            <a:extLst>
              <a:ext uri="{FF2B5EF4-FFF2-40B4-BE49-F238E27FC236}">
                <a16:creationId xmlns:a16="http://schemas.microsoft.com/office/drawing/2014/main" id="{CEDD9DE9-1627-6B45-B679-027C0B06323C}"/>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F8DD1FA4-5B0C-2946-8A12-6973FBD258C0}"/>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50CA93F9-B748-FD4F-9FBF-87259E0B9173}"/>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4050031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Dタイトルスライド">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F9BE00"/>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20F5E1-0C35-4F31-9B0F-3CDF86AAB44A}"/>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60A5B39C-6E87-4EF7-BCDF-ABA96BA536E8}"/>
              </a:ext>
            </a:extLst>
          </p:cNvPr>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5F954330-9A6E-4C77-8F5B-D3951858C01C}"/>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402065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P表紙_1">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8C4289A-938F-E946-A56D-8CC39AB7EFB1}"/>
              </a:ext>
            </a:extLst>
          </p:cNvPr>
          <p:cNvPicPr>
            <a:picLocks noChangeAspect="1"/>
          </p:cNvPicPr>
          <p:nvPr userDrawn="1"/>
        </p:nvPicPr>
        <p:blipFill>
          <a:blip r:embed="rId2"/>
          <a:stretch>
            <a:fillRect/>
          </a:stretch>
        </p:blipFill>
        <p:spPr>
          <a:xfrm>
            <a:off x="637113" y="2604906"/>
            <a:ext cx="3884747" cy="833963"/>
          </a:xfrm>
          <a:prstGeom prst="rect">
            <a:avLst/>
          </a:prstGeom>
        </p:spPr>
      </p:pic>
      <p:sp>
        <p:nvSpPr>
          <p:cNvPr id="17" name="テキスト プレースホルダー 9">
            <a:extLst>
              <a:ext uri="{FF2B5EF4-FFF2-40B4-BE49-F238E27FC236}">
                <a16:creationId xmlns:a16="http://schemas.microsoft.com/office/drawing/2014/main" id="{3F06A47E-1A93-1446-9F7B-57C337339F08}"/>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8" name="テキスト プレースホルダー 9">
            <a:extLst>
              <a:ext uri="{FF2B5EF4-FFF2-40B4-BE49-F238E27FC236}">
                <a16:creationId xmlns:a16="http://schemas.microsoft.com/office/drawing/2014/main" id="{E26449CE-7FF6-E94A-BEAA-99B8B32CC32E}"/>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9" name="テキスト プレースホルダー 9">
            <a:extLst>
              <a:ext uri="{FF2B5EF4-FFF2-40B4-BE49-F238E27FC236}">
                <a16:creationId xmlns:a16="http://schemas.microsoft.com/office/drawing/2014/main" id="{24C4E910-6966-2B4A-8024-AF877CB8A60C}"/>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8" name="図 7">
            <a:extLst>
              <a:ext uri="{FF2B5EF4-FFF2-40B4-BE49-F238E27FC236}">
                <a16:creationId xmlns:a16="http://schemas.microsoft.com/office/drawing/2014/main" id="{F9307FBE-2115-3546-9C9D-B4D99273CC2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314" t="38241" r="9314" b="27900"/>
          <a:stretch/>
        </p:blipFill>
        <p:spPr>
          <a:xfrm rot="10800000" flipH="1">
            <a:off x="6286905" y="-3"/>
            <a:ext cx="5905096" cy="5441797"/>
          </a:xfrm>
          <a:prstGeom prst="rect">
            <a:avLst/>
          </a:prstGeom>
        </p:spPr>
      </p:pic>
    </p:spTree>
    <p:extLst>
      <p:ext uri="{BB962C8B-B14F-4D97-AF65-F5344CB8AC3E}">
        <p14:creationId xmlns:p14="http://schemas.microsoft.com/office/powerpoint/2010/main" val="3480950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P表紙_2">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EE4D980F-EFD2-4244-A6F7-0FBD9AA4F56A}"/>
              </a:ext>
            </a:extLst>
          </p:cNvPr>
          <p:cNvPicPr>
            <a:picLocks noChangeAspect="1"/>
          </p:cNvPicPr>
          <p:nvPr userDrawn="1"/>
        </p:nvPicPr>
        <p:blipFill>
          <a:blip r:embed="rId2"/>
          <a:stretch>
            <a:fillRect/>
          </a:stretch>
        </p:blipFill>
        <p:spPr>
          <a:xfrm>
            <a:off x="4203616" y="2606188"/>
            <a:ext cx="3884747" cy="833963"/>
          </a:xfrm>
          <a:prstGeom prst="rect">
            <a:avLst/>
          </a:prstGeom>
        </p:spPr>
      </p:pic>
      <p:sp>
        <p:nvSpPr>
          <p:cNvPr id="8" name="正方形/長方形 7">
            <a:extLst>
              <a:ext uri="{FF2B5EF4-FFF2-40B4-BE49-F238E27FC236}">
                <a16:creationId xmlns:a16="http://schemas.microsoft.com/office/drawing/2014/main" id="{FD514B83-CFAE-064F-8CAA-B463BFB762BA}"/>
              </a:ext>
            </a:extLst>
          </p:cNvPr>
          <p:cNvSpPr/>
          <p:nvPr userDrawn="1"/>
        </p:nvSpPr>
        <p:spPr>
          <a:xfrm>
            <a:off x="0" y="-1"/>
            <a:ext cx="12192000" cy="189188"/>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テキスト プレースホルダー 9">
            <a:extLst>
              <a:ext uri="{FF2B5EF4-FFF2-40B4-BE49-F238E27FC236}">
                <a16:creationId xmlns:a16="http://schemas.microsoft.com/office/drawing/2014/main" id="{36247D34-CA5A-684B-BF96-58FE7BC5A671}"/>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0BDEDCCE-A267-8541-B203-1F2A8D0E522A}"/>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1" name="テキスト プレースホルダー 9">
            <a:extLst>
              <a:ext uri="{FF2B5EF4-FFF2-40B4-BE49-F238E27FC236}">
                <a16:creationId xmlns:a16="http://schemas.microsoft.com/office/drawing/2014/main" id="{548BC3EE-9DF4-2945-AF1C-BCD64E8D49CE}"/>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69885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YNCPIT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379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09961625-C8BD-C948-9226-1F11F08B4739}"/>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2891326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Pタイトルスライド">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479471"/>
            </a:solidFill>
          </a:ln>
        </p:spPr>
        <p:style>
          <a:lnRef idx="1">
            <a:schemeClr val="accent1"/>
          </a:lnRef>
          <a:fillRef idx="0">
            <a:schemeClr val="accent1"/>
          </a:fillRef>
          <a:effectRef idx="0">
            <a:schemeClr val="accent1"/>
          </a:effectRef>
          <a:fontRef idx="minor">
            <a:schemeClr val="tx1"/>
          </a:fontRef>
        </p:style>
      </p:cxnSp>
      <p:sp>
        <p:nvSpPr>
          <p:cNvPr id="7" name="テキスト プレースホルダー 9"/>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2" name="スライド番号プレースホルダ 4">
            <a:extLst>
              <a:ext uri="{FF2B5EF4-FFF2-40B4-BE49-F238E27FC236}">
                <a16:creationId xmlns:a16="http://schemas.microsoft.com/office/drawing/2014/main" id="{1EED12C1-5657-9D41-8238-16D1A5283628}"/>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253409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PCP表紙_1">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6D99A9C2-6AFD-5745-A1BF-52CEFE201A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290" t="2745" b="4498"/>
          <a:stretch/>
        </p:blipFill>
        <p:spPr>
          <a:xfrm flipH="1">
            <a:off x="4870439" y="-14514"/>
            <a:ext cx="7321559" cy="6879771"/>
          </a:xfrm>
          <a:prstGeom prst="rect">
            <a:avLst/>
          </a:prstGeom>
        </p:spPr>
      </p:pic>
      <p:sp>
        <p:nvSpPr>
          <p:cNvPr id="17" name="テキスト プレースホルダー 9">
            <a:extLst>
              <a:ext uri="{FF2B5EF4-FFF2-40B4-BE49-F238E27FC236}">
                <a16:creationId xmlns:a16="http://schemas.microsoft.com/office/drawing/2014/main" id="{3F06A47E-1A93-1446-9F7B-57C337339F08}"/>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8" name="テキスト プレースホルダー 9">
            <a:extLst>
              <a:ext uri="{FF2B5EF4-FFF2-40B4-BE49-F238E27FC236}">
                <a16:creationId xmlns:a16="http://schemas.microsoft.com/office/drawing/2014/main" id="{E26449CE-7FF6-E94A-BEAA-99B8B32CC32E}"/>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9" name="テキスト プレースホルダー 9">
            <a:extLst>
              <a:ext uri="{FF2B5EF4-FFF2-40B4-BE49-F238E27FC236}">
                <a16:creationId xmlns:a16="http://schemas.microsoft.com/office/drawing/2014/main" id="{24C4E910-6966-2B4A-8024-AF877CB8A60C}"/>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3" name="図 2">
            <a:extLst>
              <a:ext uri="{FF2B5EF4-FFF2-40B4-BE49-F238E27FC236}">
                <a16:creationId xmlns:a16="http://schemas.microsoft.com/office/drawing/2014/main" id="{2DAA8FF6-A3F8-2F4C-9D88-44543976B535}"/>
              </a:ext>
            </a:extLst>
          </p:cNvPr>
          <p:cNvPicPr>
            <a:picLocks noChangeAspect="1"/>
          </p:cNvPicPr>
          <p:nvPr userDrawn="1"/>
        </p:nvPicPr>
        <p:blipFill>
          <a:blip r:embed="rId3"/>
          <a:stretch>
            <a:fillRect/>
          </a:stretch>
        </p:blipFill>
        <p:spPr>
          <a:xfrm>
            <a:off x="659415" y="2386655"/>
            <a:ext cx="1611486" cy="1019397"/>
          </a:xfrm>
          <a:prstGeom prst="rect">
            <a:avLst/>
          </a:prstGeom>
        </p:spPr>
      </p:pic>
      <p:pic>
        <p:nvPicPr>
          <p:cNvPr id="4" name="図 3">
            <a:extLst>
              <a:ext uri="{FF2B5EF4-FFF2-40B4-BE49-F238E27FC236}">
                <a16:creationId xmlns:a16="http://schemas.microsoft.com/office/drawing/2014/main" id="{895D7875-9CDC-EA46-AB65-F4D3170155E6}"/>
              </a:ext>
            </a:extLst>
          </p:cNvPr>
          <p:cNvPicPr>
            <a:picLocks noChangeAspect="1"/>
          </p:cNvPicPr>
          <p:nvPr userDrawn="1"/>
        </p:nvPicPr>
        <p:blipFill>
          <a:blip r:embed="rId4"/>
          <a:stretch>
            <a:fillRect/>
          </a:stretch>
        </p:blipFill>
        <p:spPr>
          <a:xfrm>
            <a:off x="2453398" y="2432162"/>
            <a:ext cx="4273222" cy="928382"/>
          </a:xfrm>
          <a:prstGeom prst="rect">
            <a:avLst/>
          </a:prstGeom>
        </p:spPr>
      </p:pic>
    </p:spTree>
    <p:extLst>
      <p:ext uri="{BB962C8B-B14F-4D97-AF65-F5344CB8AC3E}">
        <p14:creationId xmlns:p14="http://schemas.microsoft.com/office/powerpoint/2010/main" val="303780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PCP表紙_2">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D514B83-CFAE-064F-8CAA-B463BFB762BA}"/>
              </a:ext>
            </a:extLst>
          </p:cNvPr>
          <p:cNvSpPr/>
          <p:nvPr userDrawn="1"/>
        </p:nvSpPr>
        <p:spPr>
          <a:xfrm>
            <a:off x="0" y="-1"/>
            <a:ext cx="12192000" cy="189188"/>
          </a:xfrm>
          <a:prstGeom prst="rect">
            <a:avLst/>
          </a:prstGeom>
          <a:solidFill>
            <a:srgbClr val="3CC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テキスト プレースホルダー 9">
            <a:extLst>
              <a:ext uri="{FF2B5EF4-FFF2-40B4-BE49-F238E27FC236}">
                <a16:creationId xmlns:a16="http://schemas.microsoft.com/office/drawing/2014/main" id="{36247D34-CA5A-684B-BF96-58FE7BC5A671}"/>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0BDEDCCE-A267-8541-B203-1F2A8D0E522A}"/>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1" name="テキスト プレースホルダー 9">
            <a:extLst>
              <a:ext uri="{FF2B5EF4-FFF2-40B4-BE49-F238E27FC236}">
                <a16:creationId xmlns:a16="http://schemas.microsoft.com/office/drawing/2014/main" id="{548BC3EE-9DF4-2945-AF1C-BCD64E8D49CE}"/>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grpSp>
        <p:nvGrpSpPr>
          <p:cNvPr id="2" name="グループ化 1">
            <a:extLst>
              <a:ext uri="{FF2B5EF4-FFF2-40B4-BE49-F238E27FC236}">
                <a16:creationId xmlns:a16="http://schemas.microsoft.com/office/drawing/2014/main" id="{E33525A6-8E3A-044F-8564-BEB05DF6E6A5}"/>
              </a:ext>
            </a:extLst>
          </p:cNvPr>
          <p:cNvGrpSpPr/>
          <p:nvPr userDrawn="1"/>
        </p:nvGrpSpPr>
        <p:grpSpPr>
          <a:xfrm>
            <a:off x="3042710" y="2259354"/>
            <a:ext cx="6444507" cy="1233471"/>
            <a:chOff x="3126430" y="2311904"/>
            <a:chExt cx="6444507" cy="1233471"/>
          </a:xfrm>
        </p:grpSpPr>
        <p:pic>
          <p:nvPicPr>
            <p:cNvPr id="12" name="図 11">
              <a:extLst>
                <a:ext uri="{FF2B5EF4-FFF2-40B4-BE49-F238E27FC236}">
                  <a16:creationId xmlns:a16="http://schemas.microsoft.com/office/drawing/2014/main" id="{07A940C5-C8DC-614C-9C85-7CCDE0B6F610}"/>
                </a:ext>
              </a:extLst>
            </p:cNvPr>
            <p:cNvPicPr>
              <a:picLocks noChangeAspect="1"/>
            </p:cNvPicPr>
            <p:nvPr userDrawn="1"/>
          </p:nvPicPr>
          <p:blipFill>
            <a:blip r:embed="rId2"/>
            <a:stretch>
              <a:fillRect/>
            </a:stretch>
          </p:blipFill>
          <p:spPr>
            <a:xfrm>
              <a:off x="3126430" y="2311904"/>
              <a:ext cx="1949898" cy="1233471"/>
            </a:xfrm>
            <a:prstGeom prst="rect">
              <a:avLst/>
            </a:prstGeom>
          </p:spPr>
        </p:pic>
        <p:pic>
          <p:nvPicPr>
            <p:cNvPr id="13" name="図 12">
              <a:extLst>
                <a:ext uri="{FF2B5EF4-FFF2-40B4-BE49-F238E27FC236}">
                  <a16:creationId xmlns:a16="http://schemas.microsoft.com/office/drawing/2014/main" id="{6DE7749A-0451-674B-A3DD-614B009B80DC}"/>
                </a:ext>
              </a:extLst>
            </p:cNvPr>
            <p:cNvPicPr>
              <a:picLocks noChangeAspect="1"/>
            </p:cNvPicPr>
            <p:nvPr userDrawn="1"/>
          </p:nvPicPr>
          <p:blipFill>
            <a:blip r:embed="rId3"/>
            <a:stretch>
              <a:fillRect/>
            </a:stretch>
          </p:blipFill>
          <p:spPr>
            <a:xfrm>
              <a:off x="5297715" y="2464203"/>
              <a:ext cx="4273222" cy="928382"/>
            </a:xfrm>
            <a:prstGeom prst="rect">
              <a:avLst/>
            </a:prstGeom>
          </p:spPr>
        </p:pic>
      </p:grpSp>
    </p:spTree>
    <p:extLst>
      <p:ext uri="{BB962C8B-B14F-4D97-AF65-F5344CB8AC3E}">
        <p14:creationId xmlns:p14="http://schemas.microsoft.com/office/powerpoint/2010/main" val="313573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PCPタイトルスライド">
    <p:spTree>
      <p:nvGrpSpPr>
        <p:cNvPr id="1" name=""/>
        <p:cNvGrpSpPr/>
        <p:nvPr/>
      </p:nvGrpSpPr>
      <p:grpSpPr>
        <a:xfrm>
          <a:off x="0" y="0"/>
          <a:ext cx="0" cy="0"/>
          <a:chOff x="0" y="0"/>
          <a:chExt cx="0" cy="0"/>
        </a:xfrm>
      </p:grpSpPr>
      <p:cxnSp>
        <p:nvCxnSpPr>
          <p:cNvPr id="3" name="直線コネクタ 2"/>
          <p:cNvCxnSpPr/>
          <p:nvPr userDrawn="1"/>
        </p:nvCxnSpPr>
        <p:spPr>
          <a:xfrm>
            <a:off x="560896" y="2174840"/>
            <a:ext cx="9447265" cy="0"/>
          </a:xfrm>
          <a:prstGeom prst="line">
            <a:avLst/>
          </a:prstGeom>
          <a:ln w="19050">
            <a:solidFill>
              <a:srgbClr val="3CCE81"/>
            </a:solidFill>
          </a:ln>
        </p:spPr>
        <p:style>
          <a:lnRef idx="1">
            <a:schemeClr val="accent1"/>
          </a:lnRef>
          <a:fillRef idx="0">
            <a:schemeClr val="accent1"/>
          </a:fillRef>
          <a:effectRef idx="0">
            <a:schemeClr val="accent1"/>
          </a:effectRef>
          <a:fontRef idx="minor">
            <a:schemeClr val="tx1"/>
          </a:fontRef>
        </p:style>
      </p:cxnSp>
      <p:sp>
        <p:nvSpPr>
          <p:cNvPr id="7" name="テキスト プレースホルダー 9"/>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2" name="スライド番号プレースホルダ 4">
            <a:extLst>
              <a:ext uri="{FF2B5EF4-FFF2-40B4-BE49-F238E27FC236}">
                <a16:creationId xmlns:a16="http://schemas.microsoft.com/office/drawing/2014/main" id="{1EED12C1-5657-9D41-8238-16D1A5283628}"/>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395760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PDI表紙_1">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26284FC-D87E-47FF-A2A6-450034E4678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7884" t="2015" b="6847"/>
          <a:stretch/>
        </p:blipFill>
        <p:spPr>
          <a:xfrm flipH="1">
            <a:off x="5187455" y="0"/>
            <a:ext cx="7004541" cy="6858000"/>
          </a:xfrm>
          <a:prstGeom prst="rect">
            <a:avLst/>
          </a:prstGeom>
        </p:spPr>
      </p:pic>
      <p:sp>
        <p:nvSpPr>
          <p:cNvPr id="11" name="テキスト プレースホルダー 9">
            <a:extLst>
              <a:ext uri="{FF2B5EF4-FFF2-40B4-BE49-F238E27FC236}">
                <a16:creationId xmlns:a16="http://schemas.microsoft.com/office/drawing/2014/main" id="{B55AD9AE-E8FB-7844-90E0-739DEA774E65}"/>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2" name="テキスト プレースホルダー 9">
            <a:extLst>
              <a:ext uri="{FF2B5EF4-FFF2-40B4-BE49-F238E27FC236}">
                <a16:creationId xmlns:a16="http://schemas.microsoft.com/office/drawing/2014/main" id="{1FDF26E2-F6EF-7643-9C74-90AFE9168111}"/>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3" name="テキスト プレースホルダー 9">
            <a:extLst>
              <a:ext uri="{FF2B5EF4-FFF2-40B4-BE49-F238E27FC236}">
                <a16:creationId xmlns:a16="http://schemas.microsoft.com/office/drawing/2014/main" id="{47223988-535A-214B-BBB6-8FA81C321772}"/>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5" name="図 14">
            <a:extLst>
              <a:ext uri="{FF2B5EF4-FFF2-40B4-BE49-F238E27FC236}">
                <a16:creationId xmlns:a16="http://schemas.microsoft.com/office/drawing/2014/main" id="{67B7856C-47B1-584F-9C45-95068CFF492F}"/>
              </a:ext>
            </a:extLst>
          </p:cNvPr>
          <p:cNvPicPr>
            <a:picLocks noChangeAspect="1"/>
          </p:cNvPicPr>
          <p:nvPr userDrawn="1"/>
        </p:nvPicPr>
        <p:blipFill>
          <a:blip r:embed="rId3"/>
          <a:stretch>
            <a:fillRect/>
          </a:stretch>
        </p:blipFill>
        <p:spPr>
          <a:xfrm>
            <a:off x="659415" y="2386655"/>
            <a:ext cx="1611486" cy="1019397"/>
          </a:xfrm>
          <a:prstGeom prst="rect">
            <a:avLst/>
          </a:prstGeom>
        </p:spPr>
      </p:pic>
      <p:pic>
        <p:nvPicPr>
          <p:cNvPr id="2" name="図 1">
            <a:extLst>
              <a:ext uri="{FF2B5EF4-FFF2-40B4-BE49-F238E27FC236}">
                <a16:creationId xmlns:a16="http://schemas.microsoft.com/office/drawing/2014/main" id="{3596A982-4682-D54F-A606-374B3C918F98}"/>
              </a:ext>
            </a:extLst>
          </p:cNvPr>
          <p:cNvPicPr>
            <a:picLocks noChangeAspect="1"/>
          </p:cNvPicPr>
          <p:nvPr userDrawn="1"/>
        </p:nvPicPr>
        <p:blipFill>
          <a:blip r:embed="rId4"/>
          <a:stretch>
            <a:fillRect/>
          </a:stretch>
        </p:blipFill>
        <p:spPr>
          <a:xfrm>
            <a:off x="2632758" y="2366041"/>
            <a:ext cx="2192839" cy="1041705"/>
          </a:xfrm>
          <a:prstGeom prst="rect">
            <a:avLst/>
          </a:prstGeom>
        </p:spPr>
      </p:pic>
    </p:spTree>
    <p:extLst>
      <p:ext uri="{BB962C8B-B14F-4D97-AF65-F5344CB8AC3E}">
        <p14:creationId xmlns:p14="http://schemas.microsoft.com/office/powerpoint/2010/main" val="2172789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PDI表紙_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8B84FC-C451-2544-96CD-943D2E77CA0B}"/>
              </a:ext>
            </a:extLst>
          </p:cNvPr>
          <p:cNvSpPr/>
          <p:nvPr userDrawn="1"/>
        </p:nvSpPr>
        <p:spPr>
          <a:xfrm>
            <a:off x="0" y="0"/>
            <a:ext cx="12192000" cy="189188"/>
          </a:xfrm>
          <a:prstGeom prst="rect">
            <a:avLst/>
          </a:prstGeom>
          <a:solidFill>
            <a:srgbClr val="3E5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7" name="テキスト プレースホルダー 9">
            <a:extLst>
              <a:ext uri="{FF2B5EF4-FFF2-40B4-BE49-F238E27FC236}">
                <a16:creationId xmlns:a16="http://schemas.microsoft.com/office/drawing/2014/main" id="{8AD41937-9D97-AC42-BD7E-7C38B8C6FD6C}"/>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8E1850E9-8E29-B34C-A8E9-D9632B49BA8F}"/>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33418585-6BE2-FC48-9043-87434D76107C}"/>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grpSp>
        <p:nvGrpSpPr>
          <p:cNvPr id="2" name="グループ化 1">
            <a:extLst>
              <a:ext uri="{FF2B5EF4-FFF2-40B4-BE49-F238E27FC236}">
                <a16:creationId xmlns:a16="http://schemas.microsoft.com/office/drawing/2014/main" id="{52AA79F1-2DCB-A341-A46B-ADC29A02F790}"/>
              </a:ext>
            </a:extLst>
          </p:cNvPr>
          <p:cNvGrpSpPr/>
          <p:nvPr userDrawn="1"/>
        </p:nvGrpSpPr>
        <p:grpSpPr>
          <a:xfrm>
            <a:off x="3793928" y="2259354"/>
            <a:ext cx="4604144" cy="1233471"/>
            <a:chOff x="3767537" y="2259354"/>
            <a:chExt cx="4604144" cy="1233471"/>
          </a:xfrm>
        </p:grpSpPr>
        <p:pic>
          <p:nvPicPr>
            <p:cNvPr id="11" name="図 10">
              <a:extLst>
                <a:ext uri="{FF2B5EF4-FFF2-40B4-BE49-F238E27FC236}">
                  <a16:creationId xmlns:a16="http://schemas.microsoft.com/office/drawing/2014/main" id="{82344B53-6838-3E4E-BF83-45DD3D3EACA4}"/>
                </a:ext>
              </a:extLst>
            </p:cNvPr>
            <p:cNvPicPr>
              <a:picLocks noChangeAspect="1"/>
            </p:cNvPicPr>
            <p:nvPr userDrawn="1"/>
          </p:nvPicPr>
          <p:blipFill>
            <a:blip r:embed="rId2"/>
            <a:stretch>
              <a:fillRect/>
            </a:stretch>
          </p:blipFill>
          <p:spPr>
            <a:xfrm>
              <a:off x="3767537" y="2259354"/>
              <a:ext cx="1949898" cy="1233471"/>
            </a:xfrm>
            <a:prstGeom prst="rect">
              <a:avLst/>
            </a:prstGeom>
          </p:spPr>
        </p:pic>
        <p:pic>
          <p:nvPicPr>
            <p:cNvPr id="14" name="図 13">
              <a:extLst>
                <a:ext uri="{FF2B5EF4-FFF2-40B4-BE49-F238E27FC236}">
                  <a16:creationId xmlns:a16="http://schemas.microsoft.com/office/drawing/2014/main" id="{B9556E3C-FD31-5B49-ACB2-FD50C585B981}"/>
                </a:ext>
              </a:extLst>
            </p:cNvPr>
            <p:cNvPicPr>
              <a:picLocks noChangeAspect="1"/>
            </p:cNvPicPr>
            <p:nvPr userDrawn="1"/>
          </p:nvPicPr>
          <p:blipFill>
            <a:blip r:embed="rId3"/>
            <a:stretch>
              <a:fillRect/>
            </a:stretch>
          </p:blipFill>
          <p:spPr>
            <a:xfrm>
              <a:off x="6178842" y="2366041"/>
              <a:ext cx="2192839" cy="1041705"/>
            </a:xfrm>
            <a:prstGeom prst="rect">
              <a:avLst/>
            </a:prstGeom>
          </p:spPr>
        </p:pic>
      </p:grpSp>
    </p:spTree>
    <p:extLst>
      <p:ext uri="{BB962C8B-B14F-4D97-AF65-F5344CB8AC3E}">
        <p14:creationId xmlns:p14="http://schemas.microsoft.com/office/powerpoint/2010/main" val="1162115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PDIタイトルスライド">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D334BDE3-1BDA-5449-AAEA-FFC7816D86C5}"/>
              </a:ext>
            </a:extLst>
          </p:cNvPr>
          <p:cNvCxnSpPr/>
          <p:nvPr userDrawn="1"/>
        </p:nvCxnSpPr>
        <p:spPr>
          <a:xfrm>
            <a:off x="560896" y="2174840"/>
            <a:ext cx="9447265" cy="0"/>
          </a:xfrm>
          <a:prstGeom prst="line">
            <a:avLst/>
          </a:prstGeom>
          <a:ln w="19050">
            <a:solidFill>
              <a:srgbClr val="3E5BA9"/>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9">
            <a:extLst>
              <a:ext uri="{FF2B5EF4-FFF2-40B4-BE49-F238E27FC236}">
                <a16:creationId xmlns:a16="http://schemas.microsoft.com/office/drawing/2014/main" id="{138BA33C-B5E5-2544-82B0-66B373E3415E}"/>
              </a:ext>
            </a:extLst>
          </p:cNvPr>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BFC80B9A-1504-804F-9D52-E704EFC94F4A}"/>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スライド番号プレースホルダ 4">
            <a:extLst>
              <a:ext uri="{FF2B5EF4-FFF2-40B4-BE49-F238E27FC236}">
                <a16:creationId xmlns:a16="http://schemas.microsoft.com/office/drawing/2014/main" id="{81FE52EB-5CBE-8440-868F-8F3F714BF7E0}"/>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04634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S表紙_1">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71F78B-90E6-6846-B0EC-411BCCA58ED1}"/>
              </a:ext>
            </a:extLst>
          </p:cNvPr>
          <p:cNvPicPr>
            <a:picLocks noChangeAspect="1"/>
          </p:cNvPicPr>
          <p:nvPr userDrawn="1"/>
        </p:nvPicPr>
        <p:blipFill>
          <a:blip r:embed="rId2"/>
          <a:stretch>
            <a:fillRect/>
          </a:stretch>
        </p:blipFill>
        <p:spPr>
          <a:xfrm>
            <a:off x="564825" y="2660687"/>
            <a:ext cx="3884747" cy="731749"/>
          </a:xfrm>
          <a:prstGeom prst="rect">
            <a:avLst/>
          </a:prstGeom>
        </p:spPr>
      </p:pic>
      <p:pic>
        <p:nvPicPr>
          <p:cNvPr id="6" name="図 5">
            <a:extLst>
              <a:ext uri="{FF2B5EF4-FFF2-40B4-BE49-F238E27FC236}">
                <a16:creationId xmlns:a16="http://schemas.microsoft.com/office/drawing/2014/main" id="{14894DFB-FB2D-8A44-9857-8BFF925A3716}"/>
              </a:ext>
            </a:extLst>
          </p:cNvPr>
          <p:cNvPicPr>
            <a:picLocks noChangeAspect="1"/>
          </p:cNvPicPr>
          <p:nvPr userDrawn="1"/>
        </p:nvPicPr>
        <p:blipFill rotWithShape="1">
          <a:blip r:embed="rId3" cstate="email">
            <a:duotone>
              <a:schemeClr val="accent1">
                <a:shade val="45000"/>
                <a:satMod val="135000"/>
              </a:schemeClr>
              <a:prstClr val="white"/>
            </a:duotone>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
        <p:nvSpPr>
          <p:cNvPr id="10" name="テキスト プレースホルダー 9">
            <a:extLst>
              <a:ext uri="{FF2B5EF4-FFF2-40B4-BE49-F238E27FC236}">
                <a16:creationId xmlns:a16="http://schemas.microsoft.com/office/drawing/2014/main" id="{C5C5653C-012B-8A42-AC31-BFE679D62F1A}"/>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endParaRPr kumimoji="1" lang="en-US" altLang="ja-JP"/>
          </a:p>
        </p:txBody>
      </p:sp>
      <p:sp>
        <p:nvSpPr>
          <p:cNvPr id="11" name="テキスト プレースホルダー 9">
            <a:extLst>
              <a:ext uri="{FF2B5EF4-FFF2-40B4-BE49-F238E27FC236}">
                <a16:creationId xmlns:a16="http://schemas.microsoft.com/office/drawing/2014/main" id="{89E1AF19-4C4B-2E41-B2DF-FC96D456716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2" name="テキスト プレースホルダー 9">
            <a:extLst>
              <a:ext uri="{FF2B5EF4-FFF2-40B4-BE49-F238E27FC236}">
                <a16:creationId xmlns:a16="http://schemas.microsoft.com/office/drawing/2014/main" id="{81B74757-4C1B-414F-A05B-1D031AD5997F}"/>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3628399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S表紙_2">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EFDB1C2-2250-EC4F-9DE8-24EB8B9D2725}"/>
              </a:ext>
            </a:extLst>
          </p:cNvPr>
          <p:cNvPicPr>
            <a:picLocks noChangeAspect="1"/>
          </p:cNvPicPr>
          <p:nvPr userDrawn="1"/>
        </p:nvPicPr>
        <p:blipFill>
          <a:blip r:embed="rId2"/>
          <a:stretch>
            <a:fillRect/>
          </a:stretch>
        </p:blipFill>
        <p:spPr>
          <a:xfrm>
            <a:off x="4153626" y="2656182"/>
            <a:ext cx="3884747" cy="731749"/>
          </a:xfrm>
          <a:prstGeom prst="rect">
            <a:avLst/>
          </a:prstGeom>
        </p:spPr>
      </p:pic>
      <p:sp>
        <p:nvSpPr>
          <p:cNvPr id="4" name="正方形/長方形 3">
            <a:extLst>
              <a:ext uri="{FF2B5EF4-FFF2-40B4-BE49-F238E27FC236}">
                <a16:creationId xmlns:a16="http://schemas.microsoft.com/office/drawing/2014/main" id="{EE949C5A-EBAD-FA40-A070-FFB3BC331DB8}"/>
              </a:ext>
            </a:extLst>
          </p:cNvPr>
          <p:cNvSpPr/>
          <p:nvPr userDrawn="1"/>
        </p:nvSpPr>
        <p:spPr>
          <a:xfrm>
            <a:off x="0" y="-1"/>
            <a:ext cx="12192000" cy="189188"/>
          </a:xfrm>
          <a:prstGeom prst="rect">
            <a:avLst/>
          </a:prstGeom>
          <a:solidFill>
            <a:srgbClr val="113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14" name="テキスト プレースホルダー 9">
            <a:extLst>
              <a:ext uri="{FF2B5EF4-FFF2-40B4-BE49-F238E27FC236}">
                <a16:creationId xmlns:a16="http://schemas.microsoft.com/office/drawing/2014/main" id="{44A8C4F2-931B-E94B-9674-1D894082FE3F}"/>
              </a:ext>
            </a:extLst>
          </p:cNvPr>
          <p:cNvSpPr>
            <a:spLocks noGrp="1"/>
          </p:cNvSpPr>
          <p:nvPr>
            <p:ph type="body" sz="quarter" idx="11"/>
          </p:nvPr>
        </p:nvSpPr>
        <p:spPr>
          <a:xfrm>
            <a:off x="335360" y="3778980"/>
            <a:ext cx="11521280" cy="431775"/>
          </a:xfrm>
          <a:prstGeom prst="rect">
            <a:avLst/>
          </a:prstGeom>
        </p:spPr>
        <p:txBody>
          <a:bodyPr/>
          <a:lstStyle>
            <a:lvl1pPr marL="0" indent="0" algn="ctr">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5" name="テキスト プレースホルダー 9">
            <a:extLst>
              <a:ext uri="{FF2B5EF4-FFF2-40B4-BE49-F238E27FC236}">
                <a16:creationId xmlns:a16="http://schemas.microsoft.com/office/drawing/2014/main" id="{3113A657-AD65-C845-9FB2-69FC2139363C}"/>
              </a:ext>
            </a:extLst>
          </p:cNvPr>
          <p:cNvSpPr>
            <a:spLocks noGrp="1"/>
          </p:cNvSpPr>
          <p:nvPr>
            <p:ph type="body" sz="quarter" idx="12"/>
          </p:nvPr>
        </p:nvSpPr>
        <p:spPr>
          <a:xfrm>
            <a:off x="335360" y="4476841"/>
            <a:ext cx="11521280" cy="431775"/>
          </a:xfrm>
          <a:prstGeom prst="rect">
            <a:avLst/>
          </a:prstGeom>
        </p:spPr>
        <p:txBody>
          <a:bodyPr/>
          <a:lstStyle>
            <a:lvl1pPr marL="0" indent="0" algn="ctr">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6" name="テキスト プレースホルダー 9">
            <a:extLst>
              <a:ext uri="{FF2B5EF4-FFF2-40B4-BE49-F238E27FC236}">
                <a16:creationId xmlns:a16="http://schemas.microsoft.com/office/drawing/2014/main" id="{60853FB7-8286-8F4A-A57E-CFC8D26B1BCD}"/>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888649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Sタイトルスライド">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9812FFD6-58A1-4D41-9784-C0210B4DB677}"/>
              </a:ext>
            </a:extLst>
          </p:cNvPr>
          <p:cNvCxnSpPr/>
          <p:nvPr userDrawn="1"/>
        </p:nvCxnSpPr>
        <p:spPr>
          <a:xfrm>
            <a:off x="560896" y="2174840"/>
            <a:ext cx="9447265" cy="0"/>
          </a:xfrm>
          <a:prstGeom prst="line">
            <a:avLst/>
          </a:prstGeom>
          <a:ln w="19050">
            <a:solidFill>
              <a:srgbClr val="113961"/>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9">
            <a:extLst>
              <a:ext uri="{FF2B5EF4-FFF2-40B4-BE49-F238E27FC236}">
                <a16:creationId xmlns:a16="http://schemas.microsoft.com/office/drawing/2014/main" id="{67704A8A-9CDC-8649-A349-8E0371A54C04}"/>
              </a:ext>
            </a:extLst>
          </p:cNvPr>
          <p:cNvSpPr>
            <a:spLocks noGrp="1"/>
          </p:cNvSpPr>
          <p:nvPr>
            <p:ph type="body" sz="quarter" idx="14"/>
          </p:nvPr>
        </p:nvSpPr>
        <p:spPr>
          <a:xfrm>
            <a:off x="643242" y="1681977"/>
            <a:ext cx="9469693" cy="348557"/>
          </a:xfrm>
          <a:prstGeom prst="rect">
            <a:avLst/>
          </a:prstGeom>
        </p:spPr>
        <p:txBody>
          <a:bodyPr wrap="square" anchor="ctr"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53D1E697-124B-A840-B154-7A8B6C19EDE2}"/>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スライド番号プレースホルダ 4">
            <a:extLst>
              <a:ext uri="{FF2B5EF4-FFF2-40B4-BE49-F238E27FC236}">
                <a16:creationId xmlns:a16="http://schemas.microsoft.com/office/drawing/2014/main" id="{188B44A5-C8A6-5D41-8956-FF1B8FEF396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8271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MOCON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AF1E4FB9-AD86-FE41-AFA4-FFF89229A09A}"/>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52908261-20C0-C84D-B3D9-8A56DCBB5AE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5">
            <a:extLst>
              <a:ext uri="{FF2B5EF4-FFF2-40B4-BE49-F238E27FC236}">
                <a16:creationId xmlns:a16="http://schemas.microsoft.com/office/drawing/2014/main" id="{3F3F7852-D51A-F142-8A2D-EDB574B4AE03}"/>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391707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ユーザー設定レイアウト">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3A1F8E-1C9B-7344-BDDA-5220A4925C34}"/>
              </a:ext>
            </a:extLst>
          </p:cNvPr>
          <p:cNvSpPr txBox="1"/>
          <p:nvPr userDrawn="1"/>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pic>
        <p:nvPicPr>
          <p:cNvPr id="11" name="図 10">
            <a:extLst>
              <a:ext uri="{FF2B5EF4-FFF2-40B4-BE49-F238E27FC236}">
                <a16:creationId xmlns:a16="http://schemas.microsoft.com/office/drawing/2014/main" id="{C30B8CCE-B5BE-304C-B99F-BF6B75538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12" name="正方形/長方形 11">
            <a:extLst>
              <a:ext uri="{FF2B5EF4-FFF2-40B4-BE49-F238E27FC236}">
                <a16:creationId xmlns:a16="http://schemas.microsoft.com/office/drawing/2014/main" id="{8559A977-4F9B-F04E-A84F-0DBCCB26D292}"/>
              </a:ext>
            </a:extLst>
          </p:cNvPr>
          <p:cNvSpPr/>
          <p:nvPr userDrawn="1"/>
        </p:nvSpPr>
        <p:spPr>
          <a:xfrm>
            <a:off x="1841204" y="3640006"/>
            <a:ext cx="8509592" cy="2154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AutoShape 78">
            <a:extLst>
              <a:ext uri="{FF2B5EF4-FFF2-40B4-BE49-F238E27FC236}">
                <a16:creationId xmlns:a16="http://schemas.microsoft.com/office/drawing/2014/main" id="{35A600BE-CC20-2E4E-8E92-6DF221467313}"/>
              </a:ext>
            </a:extLst>
          </p:cNvPr>
          <p:cNvSpPr>
            <a:spLocks noChangeArrowheads="1"/>
          </p:cNvSpPr>
          <p:nvPr userDrawn="1"/>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製品に関するお問い合わせ</a:t>
            </a:r>
            <a:endParaRPr lang="en-US" altLang="ja-JP" sz="1200" b="1">
              <a:solidFill>
                <a:schemeClr val="tx1">
                  <a:lumMod val="75000"/>
                  <a:lumOff val="25000"/>
                </a:schemeClr>
              </a:solidFill>
              <a:latin typeface="メイリオ" panose="020B0604030504040204" pitchFamily="50" charset="-128"/>
            </a:endParaRPr>
          </a:p>
        </p:txBody>
      </p:sp>
      <p:graphicFrame>
        <p:nvGraphicFramePr>
          <p:cNvPr id="14" name="表 13">
            <a:extLst>
              <a:ext uri="{FF2B5EF4-FFF2-40B4-BE49-F238E27FC236}">
                <a16:creationId xmlns:a16="http://schemas.microsoft.com/office/drawing/2014/main" id="{D328A163-FF65-BB46-90AE-8DA958675D85}"/>
              </a:ext>
            </a:extLst>
          </p:cNvPr>
          <p:cNvGraphicFramePr>
            <a:graphicFrameLocks noGrp="1"/>
          </p:cNvGraphicFramePr>
          <p:nvPr userDrawn="1">
            <p:extLst>
              <p:ext uri="{D42A27DB-BD31-4B8C-83A1-F6EECF244321}">
                <p14:modId xmlns:p14="http://schemas.microsoft.com/office/powerpoint/2010/main" val="62222000"/>
              </p:ext>
            </p:extLst>
          </p:nvPr>
        </p:nvGraphicFramePr>
        <p:xfrm>
          <a:off x="2124802" y="4124462"/>
          <a:ext cx="2741482" cy="155448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営業本部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大阪本社</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06-6308-8980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東京本部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03-5460-0775</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名古屋支店</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052-253-7346</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九州営業所</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092-419-2390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9528522"/>
                  </a:ext>
                </a:extLst>
              </a:tr>
              <a:tr h="137160">
                <a:tc>
                  <a:txBody>
                    <a:bodyPr/>
                    <a:lstStyle/>
                    <a:p>
                      <a:pPr algn="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3"/>
                        </a:rPr>
                        <a:t>sales@motex.co.jp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501713"/>
                  </a:ext>
                </a:extLst>
              </a:tr>
            </a:tbl>
          </a:graphicData>
        </a:graphic>
      </p:graphicFrame>
      <p:graphicFrame>
        <p:nvGraphicFramePr>
          <p:cNvPr id="15" name="表 13">
            <a:extLst>
              <a:ext uri="{FF2B5EF4-FFF2-40B4-BE49-F238E27FC236}">
                <a16:creationId xmlns:a16="http://schemas.microsoft.com/office/drawing/2014/main" id="{BD31F1FD-9E81-9245-897A-B660C1AD6B30}"/>
              </a:ext>
            </a:extLst>
          </p:cNvPr>
          <p:cNvGraphicFramePr>
            <a:graphicFrameLocks noGrp="1"/>
          </p:cNvGraphicFramePr>
          <p:nvPr userDrawn="1">
            <p:extLst>
              <p:ext uri="{D42A27DB-BD31-4B8C-83A1-F6EECF244321}">
                <p14:modId xmlns:p14="http://schemas.microsoft.com/office/powerpoint/2010/main" val="358718309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4"/>
                        </a:rPr>
                        <a:t>support@motex.co.jp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6" name="AutoShape 78">
            <a:extLst>
              <a:ext uri="{FF2B5EF4-FFF2-40B4-BE49-F238E27FC236}">
                <a16:creationId xmlns:a16="http://schemas.microsoft.com/office/drawing/2014/main" id="{1EE58FEB-2635-C946-B523-C8E9FF9A8A2C}"/>
              </a:ext>
            </a:extLst>
          </p:cNvPr>
          <p:cNvSpPr>
            <a:spLocks noChangeArrowheads="1"/>
          </p:cNvSpPr>
          <p:nvPr userDrawn="1"/>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1486552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65A6C0-789B-7448-81DE-47BA54A54F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3" name="テキスト ボックス 2">
            <a:extLst>
              <a:ext uri="{FF2B5EF4-FFF2-40B4-BE49-F238E27FC236}">
                <a16:creationId xmlns:a16="http://schemas.microsoft.com/office/drawing/2014/main" id="{373A1F8E-1C9B-7344-BDDA-5220A4925C34}"/>
              </a:ext>
            </a:extLst>
          </p:cNvPr>
          <p:cNvSpPr txBox="1"/>
          <p:nvPr userDrawn="1"/>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sp>
        <p:nvSpPr>
          <p:cNvPr id="6" name="正方形/長方形 5">
            <a:extLst>
              <a:ext uri="{FF2B5EF4-FFF2-40B4-BE49-F238E27FC236}">
                <a16:creationId xmlns:a16="http://schemas.microsoft.com/office/drawing/2014/main" id="{136B9CAE-61D0-D54D-A51F-01C7F21DFF0D}"/>
              </a:ext>
            </a:extLst>
          </p:cNvPr>
          <p:cNvSpPr/>
          <p:nvPr userDrawn="1"/>
        </p:nvSpPr>
        <p:spPr>
          <a:xfrm>
            <a:off x="1841204" y="3640006"/>
            <a:ext cx="8509592" cy="152071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78">
            <a:extLst>
              <a:ext uri="{FF2B5EF4-FFF2-40B4-BE49-F238E27FC236}">
                <a16:creationId xmlns:a16="http://schemas.microsoft.com/office/drawing/2014/main" id="{398E8761-AEA7-6940-8968-E5D3C165285E}"/>
              </a:ext>
            </a:extLst>
          </p:cNvPr>
          <p:cNvSpPr>
            <a:spLocks noChangeArrowheads="1"/>
          </p:cNvSpPr>
          <p:nvPr userDrawn="1"/>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本資料に関するお問い合わせ</a:t>
            </a:r>
            <a:endParaRPr lang="en-US" altLang="ja-JP" sz="1200" b="1">
              <a:solidFill>
                <a:schemeClr val="tx1">
                  <a:lumMod val="75000"/>
                  <a:lumOff val="25000"/>
                </a:schemeClr>
              </a:solidFill>
              <a:latin typeface="メイリオ" panose="020B0604030504040204" pitchFamily="50" charset="-128"/>
            </a:endParaRPr>
          </a:p>
        </p:txBody>
      </p:sp>
      <p:graphicFrame>
        <p:nvGraphicFramePr>
          <p:cNvPr id="8" name="表 13">
            <a:extLst>
              <a:ext uri="{FF2B5EF4-FFF2-40B4-BE49-F238E27FC236}">
                <a16:creationId xmlns:a16="http://schemas.microsoft.com/office/drawing/2014/main" id="{ECC98DC4-ADEE-854E-BB5D-E1EE97A7A929}"/>
              </a:ext>
            </a:extLst>
          </p:cNvPr>
          <p:cNvGraphicFramePr>
            <a:graphicFrameLocks noGrp="1"/>
          </p:cNvGraphicFramePr>
          <p:nvPr userDrawn="1">
            <p:extLst>
              <p:ext uri="{D42A27DB-BD31-4B8C-83A1-F6EECF244321}">
                <p14:modId xmlns:p14="http://schemas.microsoft.com/office/powerpoint/2010/main" val="1740982899"/>
              </p:ext>
            </p:extLst>
          </p:nvPr>
        </p:nvGraphicFramePr>
        <p:xfrm>
          <a:off x="2124802" y="4124462"/>
          <a:ext cx="2741482" cy="77724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gridSpan="2">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マーケティング本部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gridSpan="2">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プロダクトマーケティング部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hlinkClick r:id="rId3"/>
                        </a:rPr>
                        <a:t>product@motex.co.jp</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bl>
          </a:graphicData>
        </a:graphic>
      </p:graphicFrame>
      <p:graphicFrame>
        <p:nvGraphicFramePr>
          <p:cNvPr id="9" name="表 13">
            <a:extLst>
              <a:ext uri="{FF2B5EF4-FFF2-40B4-BE49-F238E27FC236}">
                <a16:creationId xmlns:a16="http://schemas.microsoft.com/office/drawing/2014/main" id="{BA0107EA-8999-C64F-9262-9B571C56525D}"/>
              </a:ext>
            </a:extLst>
          </p:cNvPr>
          <p:cNvGraphicFramePr>
            <a:graphicFrameLocks noGrp="1"/>
          </p:cNvGraphicFramePr>
          <p:nvPr userDrawn="1">
            <p:extLst>
              <p:ext uri="{D42A27DB-BD31-4B8C-83A1-F6EECF244321}">
                <p14:modId xmlns:p14="http://schemas.microsoft.com/office/powerpoint/2010/main" val="3503992035"/>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4"/>
                        </a:rPr>
                        <a:t>support@motex.co.jp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0" name="AutoShape 78">
            <a:extLst>
              <a:ext uri="{FF2B5EF4-FFF2-40B4-BE49-F238E27FC236}">
                <a16:creationId xmlns:a16="http://schemas.microsoft.com/office/drawing/2014/main" id="{82630660-5C6C-B34B-9D16-D0103DFC11D8}"/>
              </a:ext>
            </a:extLst>
          </p:cNvPr>
          <p:cNvSpPr>
            <a:spLocks noChangeArrowheads="1"/>
          </p:cNvSpPr>
          <p:nvPr userDrawn="1"/>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113893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MOCON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FA90E53-FD2B-2D43-90A4-9D0281E3D64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E6D75B93-4FB0-A946-ACB8-7AA1BFC3C4EE}"/>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130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B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CFF53E31-7472-8942-AD1A-D20A950AAA16}"/>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5">
            <a:extLst>
              <a:ext uri="{FF2B5EF4-FFF2-40B4-BE49-F238E27FC236}">
                <a16:creationId xmlns:a16="http://schemas.microsoft.com/office/drawing/2014/main" id="{9B2A2278-FC11-2545-9394-263FA94491AC}"/>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3296775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B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8" name="正方形/長方形 7">
            <a:extLst>
              <a:ext uri="{FF2B5EF4-FFF2-40B4-BE49-F238E27FC236}">
                <a16:creationId xmlns:a16="http://schemas.microsoft.com/office/drawing/2014/main" id="{94AAD312-20CC-6D44-93F7-4C0A289D368C}"/>
              </a:ext>
            </a:extLst>
          </p:cNvPr>
          <p:cNvSpPr/>
          <p:nvPr userDrawn="1"/>
        </p:nvSpPr>
        <p:spPr>
          <a:xfrm>
            <a:off x="336338" y="182268"/>
            <a:ext cx="45719" cy="402725"/>
          </a:xfrm>
          <a:prstGeom prst="rect">
            <a:avLst/>
          </a:prstGeom>
          <a:solidFill>
            <a:srgbClr val="479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 4">
            <a:extLst>
              <a:ext uri="{FF2B5EF4-FFF2-40B4-BE49-F238E27FC236}">
                <a16:creationId xmlns:a16="http://schemas.microsoft.com/office/drawing/2014/main" id="{61818333-526C-7A48-9511-2484AE432671}"/>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253C0BA7-0C58-A842-B2BD-E76F534F9A5B}"/>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Tree>
    <p:extLst>
      <p:ext uri="{BB962C8B-B14F-4D97-AF65-F5344CB8AC3E}">
        <p14:creationId xmlns:p14="http://schemas.microsoft.com/office/powerpoint/2010/main" val="16125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_1">
    <p:spTree>
      <p:nvGrpSpPr>
        <p:cNvPr id="1" name=""/>
        <p:cNvGrpSpPr/>
        <p:nvPr/>
      </p:nvGrpSpPr>
      <p:grpSpPr>
        <a:xfrm>
          <a:off x="0" y="0"/>
          <a:ext cx="0" cy="0"/>
          <a:chOff x="0" y="0"/>
          <a:chExt cx="0" cy="0"/>
        </a:xfrm>
      </p:grpSpPr>
      <p:sp>
        <p:nvSpPr>
          <p:cNvPr id="3" name="テキスト プレースホルダー 9">
            <a:extLst>
              <a:ext uri="{FF2B5EF4-FFF2-40B4-BE49-F238E27FC236}">
                <a16:creationId xmlns:a16="http://schemas.microsoft.com/office/drawing/2014/main" id="{23E6D2FF-F5B7-6944-94ED-46AA6BA6378E}"/>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4" name="正方形/長方形 3">
            <a:extLst>
              <a:ext uri="{FF2B5EF4-FFF2-40B4-BE49-F238E27FC236}">
                <a16:creationId xmlns:a16="http://schemas.microsoft.com/office/drawing/2014/main" id="{57FFBBA1-195E-004E-B3A4-82887D286C0B}"/>
              </a:ext>
            </a:extLst>
          </p:cNvPr>
          <p:cNvSpPr/>
          <p:nvPr userDrawn="1"/>
        </p:nvSpPr>
        <p:spPr>
          <a:xfrm>
            <a:off x="336338" y="182268"/>
            <a:ext cx="45719" cy="402725"/>
          </a:xfrm>
          <a:prstGeom prst="rect">
            <a:avLst/>
          </a:prstGeom>
          <a:solidFill>
            <a:srgbClr val="0A6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9">
            <a:extLst>
              <a:ext uri="{FF2B5EF4-FFF2-40B4-BE49-F238E27FC236}">
                <a16:creationId xmlns:a16="http://schemas.microsoft.com/office/drawing/2014/main" id="{0EADCC57-4DD7-9B41-984B-D919095EB41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6" name="テキスト プレースホルダー 5">
            <a:extLst>
              <a:ext uri="{FF2B5EF4-FFF2-40B4-BE49-F238E27FC236}">
                <a16:creationId xmlns:a16="http://schemas.microsoft.com/office/drawing/2014/main" id="{47D31E48-F113-1B42-9058-0DF80B72073B}"/>
              </a:ext>
            </a:extLst>
          </p:cNvPr>
          <p:cNvSpPr>
            <a:spLocks noGrp="1"/>
          </p:cNvSpPr>
          <p:nvPr>
            <p:ph type="body" sz="quarter" idx="13"/>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7" name="スライド番号プレースホルダ 4">
            <a:extLst>
              <a:ext uri="{FF2B5EF4-FFF2-40B4-BE49-F238E27FC236}">
                <a16:creationId xmlns:a16="http://schemas.microsoft.com/office/drawing/2014/main" id="{F7D668B3-0477-7745-819C-4D16BAA601F7}"/>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7738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93FF6D9-DFAD-9445-ACDE-009B203F6397}"/>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3616587049"/>
      </p:ext>
    </p:extLst>
  </p:cSld>
  <p:clrMap bg1="lt1" tx1="dk1" bg2="lt2" tx2="dk2" accent1="accent1" accent2="accent2" accent3="accent3" accent4="accent4" accent5="accent5" accent6="accent6" hlink="hlink" folHlink="folHlink"/>
  <p:sldLayoutIdLst>
    <p:sldLayoutId id="2147483666" r:id="rId1"/>
    <p:sldLayoutId id="2147483733" r:id="rId2"/>
    <p:sldLayoutId id="2147483726" r:id="rId3"/>
    <p:sldLayoutId id="2147483734" r:id="rId4"/>
    <p:sldLayoutId id="2147483727" r:id="rId5"/>
    <p:sldLayoutId id="2147483735" r:id="rId6"/>
    <p:sldLayoutId id="2147483728" r:id="rId7"/>
    <p:sldLayoutId id="2147483736" r:id="rId8"/>
    <p:sldLayoutId id="2147483748" r:id="rId9"/>
    <p:sldLayoutId id="2147483749" r:id="rId10"/>
    <p:sldLayoutId id="2147483745" r:id="rId11"/>
    <p:sldLayoutId id="2147483746" r:id="rId12"/>
    <p:sldLayoutId id="2147483737" r:id="rId13"/>
    <p:sldLayoutId id="2147483665" r:id="rId14"/>
    <p:sldLayoutId id="2147483667" r:id="rId15"/>
    <p:sldLayoutId id="2147483786"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0C37B00-F74E-DA40-BF3F-6AB647E421A4}"/>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4216624915"/>
      </p:ext>
    </p:extLst>
  </p:cSld>
  <p:clrMap bg1="lt1" tx1="dk1" bg2="lt2" tx2="dk2" accent1="accent1" accent2="accent2" accent3="accent3" accent4="accent4" accent5="accent5" accent6="accent6" hlink="hlink" folHlink="folHlink"/>
  <p:sldLayoutIdLst>
    <p:sldLayoutId id="2147483741" r:id="rId1"/>
    <p:sldLayoutId id="2147483662" r:id="rId2"/>
    <p:sldLayoutId id="2147483722" r:id="rId3"/>
    <p:sldLayoutId id="2147483738" r:id="rId4"/>
    <p:sldLayoutId id="2147483740" r:id="rId5"/>
    <p:sldLayoutId id="2147483715" r:id="rId6"/>
    <p:sldLayoutId id="2147483720" r:id="rId7"/>
    <p:sldLayoutId id="2147483723" r:id="rId8"/>
    <p:sldLayoutId id="2147483721" r:id="rId9"/>
    <p:sldLayoutId id="2147483714" r:id="rId10"/>
    <p:sldLayoutId id="2147483724" r:id="rId11"/>
    <p:sldLayoutId id="2147483716" r:id="rId12"/>
    <p:sldLayoutId id="2147483773" r:id="rId13"/>
    <p:sldLayoutId id="2147483774" r:id="rId14"/>
    <p:sldLayoutId id="2147483775" r:id="rId15"/>
    <p:sldLayoutId id="2147483682" r:id="rId16"/>
    <p:sldLayoutId id="2147483725" r:id="rId17"/>
    <p:sldLayoutId id="2147483696" r:id="rId18"/>
    <p:sldLayoutId id="2147483678" r:id="rId19"/>
    <p:sldLayoutId id="2147483729" r:id="rId20"/>
    <p:sldLayoutId id="2147483747" r:id="rId21"/>
    <p:sldLayoutId id="2147483742" r:id="rId22"/>
    <p:sldLayoutId id="2147483743" r:id="rId23"/>
    <p:sldLayoutId id="2147483744" r:id="rId24"/>
    <p:sldLayoutId id="2147483676" r:id="rId25"/>
    <p:sldLayoutId id="2147483761" r:id="rId2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emf"/><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58.png"/><Relationship Id="rId4" Type="http://schemas.openxmlformats.org/officeDocument/2006/relationships/hyperlink" Target="https://gs.statcounter.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chart" Target="../charts/chart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75.svg"/><Relationship Id="rId21" Type="http://schemas.openxmlformats.org/officeDocument/2006/relationships/image" Target="../media/image37.emf"/><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19.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5.sv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4.pn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3.png"/></Relationships>
</file>

<file path=ppt/slides/_rels/slide24.xml.rels><?xml version="1.0" encoding="UTF-8" standalone="yes"?>
<Relationships xmlns="http://schemas.openxmlformats.org/package/2006/relationships"><Relationship Id="rId2" Type="http://schemas.openxmlformats.org/officeDocument/2006/relationships/hyperlink" Target="https://www.splunk.com/en_us/blog/security/gone-in-52-seconds-and-42-minutes-a-comparative-analysis-of-ransomware-encryption-speed.html" TargetMode="Externa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20.xml"/><Relationship Id="rId5" Type="http://schemas.openxmlformats.org/officeDocument/2006/relationships/image" Target="../media/image99.emf"/><Relationship Id="rId4" Type="http://schemas.openxmlformats.org/officeDocument/2006/relationships/image" Target="../media/image9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02.png"/><Relationship Id="rId5" Type="http://schemas.openxmlformats.org/officeDocument/2006/relationships/image" Target="../media/image10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19.xml"/><Relationship Id="rId6" Type="http://schemas.openxmlformats.org/officeDocument/2006/relationships/image" Target="../media/image102.png"/><Relationship Id="rId5" Type="http://schemas.openxmlformats.org/officeDocument/2006/relationships/image" Target="../media/image63.png"/><Relationship Id="rId4" Type="http://schemas.openxmlformats.org/officeDocument/2006/relationships/hyperlink" Target="https://www.lanscope.jp/cpms/systemcompos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02.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63.png"/><Relationship Id="rId2" Type="http://schemas.openxmlformats.org/officeDocument/2006/relationships/image" Target="../media/image111.jpeg"/><Relationship Id="rId1" Type="http://schemas.openxmlformats.org/officeDocument/2006/relationships/slideLayout" Target="../slideLayouts/slideLayout2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19.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9.xml"/><Relationship Id="rId5" Type="http://schemas.openxmlformats.org/officeDocument/2006/relationships/image" Target="../media/image130.emf"/><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hyperlink" Target="https://www.lanscope.jp/cat/case/hint/casedetail/case046/" TargetMode="External"/><Relationship Id="rId2" Type="http://schemas.openxmlformats.org/officeDocument/2006/relationships/image" Target="../media/image131.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9.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hyperlink" Target="https://www.lanscope.jp/cat/case/hint/casedetail/case031/" TargetMode="External"/><Relationship Id="rId2" Type="http://schemas.openxmlformats.org/officeDocument/2006/relationships/image" Target="../media/image136.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0.xml"/><Relationship Id="rId5" Type="http://schemas.openxmlformats.org/officeDocument/2006/relationships/image" Target="../media/image10.png"/><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image" Target="../media/image140.png"/><Relationship Id="rId1" Type="http://schemas.openxmlformats.org/officeDocument/2006/relationships/slideLayout" Target="../slideLayouts/slideLayout19.xml"/><Relationship Id="rId6" Type="http://schemas.openxmlformats.org/officeDocument/2006/relationships/image" Target="../media/image137.png"/><Relationship Id="rId5" Type="http://schemas.openxmlformats.org/officeDocument/2006/relationships/image" Target="../media/image143.png"/><Relationship Id="rId10" Type="http://schemas.openxmlformats.org/officeDocument/2006/relationships/image" Target="../media/image10.png"/><Relationship Id="rId4" Type="http://schemas.openxmlformats.org/officeDocument/2006/relationships/image" Target="../media/image142.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53.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ipa.go.jp/security/vuln/10threats2022.html" TargetMode="External"/><Relationship Id="rId1" Type="http://schemas.openxmlformats.org/officeDocument/2006/relationships/slideLayout" Target="../slideLayouts/slideLayout19.xml"/><Relationship Id="rId4" Type="http://schemas.openxmlformats.org/officeDocument/2006/relationships/image" Target="../media/image30.svg"/></Relationships>
</file>

<file path=ppt/slides/_rels/slide5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81.png"/><Relationship Id="rId5" Type="http://schemas.openxmlformats.org/officeDocument/2006/relationships/image" Target="../media/image159.svg"/><Relationship Id="rId4" Type="http://schemas.openxmlformats.org/officeDocument/2006/relationships/image" Target="../media/image158.png"/></Relationships>
</file>

<file path=ppt/slides/_rels/slide5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60.png"/><Relationship Id="rId7" Type="http://schemas.openxmlformats.org/officeDocument/2006/relationships/image" Target="../media/image103.emf"/><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61.svg"/><Relationship Id="rId9" Type="http://schemas.openxmlformats.org/officeDocument/2006/relationships/image" Target="../media/image15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165.svg"/><Relationship Id="rId11" Type="http://schemas.openxmlformats.org/officeDocument/2006/relationships/image" Target="../media/image73.png"/><Relationship Id="rId5" Type="http://schemas.openxmlformats.org/officeDocument/2006/relationships/image" Target="../media/image164.png"/><Relationship Id="rId10" Type="http://schemas.openxmlformats.org/officeDocument/2006/relationships/image" Target="../media/image169.svg"/><Relationship Id="rId4" Type="http://schemas.openxmlformats.org/officeDocument/2006/relationships/image" Target="../media/image163.svg"/><Relationship Id="rId9" Type="http://schemas.openxmlformats.org/officeDocument/2006/relationships/image" Target="../media/image168.png"/></Relationships>
</file>

<file path=ppt/slides/_rels/slide54.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102.png"/><Relationship Id="rId2" Type="http://schemas.openxmlformats.org/officeDocument/2006/relationships/image" Target="../media/image170.emf"/><Relationship Id="rId1" Type="http://schemas.openxmlformats.org/officeDocument/2006/relationships/slideLayout" Target="../slideLayouts/slideLayout25.xml"/><Relationship Id="rId6" Type="http://schemas.openxmlformats.org/officeDocument/2006/relationships/image" Target="../media/image172.png"/><Relationship Id="rId5" Type="http://schemas.openxmlformats.org/officeDocument/2006/relationships/image" Target="../media/image73.png"/><Relationship Id="rId4" Type="http://schemas.openxmlformats.org/officeDocument/2006/relationships/image" Target="../media/image171.emf"/></Relationships>
</file>

<file path=ppt/slides/_rels/slide55.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94.png"/><Relationship Id="rId12" Type="http://schemas.openxmlformats.org/officeDocument/2006/relationships/image" Target="../media/image85.sv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174.svg"/><Relationship Id="rId11" Type="http://schemas.openxmlformats.org/officeDocument/2006/relationships/image" Target="../media/image84.png"/><Relationship Id="rId5" Type="http://schemas.openxmlformats.org/officeDocument/2006/relationships/image" Target="../media/image173.png"/><Relationship Id="rId10" Type="http://schemas.openxmlformats.org/officeDocument/2006/relationships/image" Target="../media/image176.svg"/><Relationship Id="rId4" Type="http://schemas.openxmlformats.org/officeDocument/2006/relationships/image" Target="../media/image161.svg"/><Relationship Id="rId9" Type="http://schemas.openxmlformats.org/officeDocument/2006/relationships/image" Target="../media/image175.png"/><Relationship Id="rId1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33.jpeg"/><Relationship Id="rId4" Type="http://schemas.openxmlformats.org/officeDocument/2006/relationships/image" Target="../media/image32.jpeg"/></Relationships>
</file>

<file path=ppt/slides/_rels/slide60.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18" Type="http://schemas.openxmlformats.org/officeDocument/2006/relationships/image" Target="../media/image63.png"/><Relationship Id="rId3" Type="http://schemas.openxmlformats.org/officeDocument/2006/relationships/image" Target="../media/image177.emf"/><Relationship Id="rId7" Type="http://schemas.openxmlformats.org/officeDocument/2006/relationships/image" Target="../media/image181.svg"/><Relationship Id="rId12" Type="http://schemas.openxmlformats.org/officeDocument/2006/relationships/image" Target="../media/image185.svg"/><Relationship Id="rId17" Type="http://schemas.openxmlformats.org/officeDocument/2006/relationships/image" Target="../media/image190.emf"/><Relationship Id="rId2" Type="http://schemas.openxmlformats.org/officeDocument/2006/relationships/image" Target="../media/image103.emf"/><Relationship Id="rId16" Type="http://schemas.openxmlformats.org/officeDocument/2006/relationships/image" Target="../media/image189.svg"/><Relationship Id="rId1" Type="http://schemas.openxmlformats.org/officeDocument/2006/relationships/slideLayout" Target="../slideLayouts/slideLayout23.xml"/><Relationship Id="rId6" Type="http://schemas.openxmlformats.org/officeDocument/2006/relationships/image" Target="../media/image180.png"/><Relationship Id="rId11" Type="http://schemas.openxmlformats.org/officeDocument/2006/relationships/image" Target="../media/image184.png"/><Relationship Id="rId5" Type="http://schemas.openxmlformats.org/officeDocument/2006/relationships/image" Target="../media/image179.svg"/><Relationship Id="rId15" Type="http://schemas.openxmlformats.org/officeDocument/2006/relationships/image" Target="../media/image188.png"/><Relationship Id="rId10" Type="http://schemas.openxmlformats.org/officeDocument/2006/relationships/image" Target="../media/image104.png"/><Relationship Id="rId19" Type="http://schemas.openxmlformats.org/officeDocument/2006/relationships/image" Target="../media/image102.png"/><Relationship Id="rId4" Type="http://schemas.openxmlformats.org/officeDocument/2006/relationships/image" Target="../media/image178.png"/><Relationship Id="rId9" Type="http://schemas.openxmlformats.org/officeDocument/2006/relationships/image" Target="../media/image183.svg"/><Relationship Id="rId14" Type="http://schemas.openxmlformats.org/officeDocument/2006/relationships/image" Target="../media/image187.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09.png"/><Relationship Id="rId1" Type="http://schemas.openxmlformats.org/officeDocument/2006/relationships/slideLayout" Target="../slideLayouts/slideLayout19.xml"/><Relationship Id="rId4" Type="http://schemas.openxmlformats.org/officeDocument/2006/relationships/image" Target="../media/image192.emf"/></Relationships>
</file>

<file path=ppt/slides/_rels/slide6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09.png"/><Relationship Id="rId1" Type="http://schemas.openxmlformats.org/officeDocument/2006/relationships/slideLayout" Target="../slideLayouts/slideLayout19.xml"/><Relationship Id="rId4" Type="http://schemas.openxmlformats.org/officeDocument/2006/relationships/image" Target="../media/image194.gif"/></Relationships>
</file>

<file path=ppt/slides/_rels/slide6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19.xml"/><Relationship Id="rId4" Type="http://schemas.openxmlformats.org/officeDocument/2006/relationships/image" Target="../media/image19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9.xml"/><Relationship Id="rId4" Type="http://schemas.openxmlformats.org/officeDocument/2006/relationships/image" Target="../media/image202.png"/></Relationships>
</file>

<file path=ppt/slides/_rels/slide69.xml.rels><?xml version="1.0" encoding="UTF-8" standalone="yes"?>
<Relationships xmlns="http://schemas.openxmlformats.org/package/2006/relationships"><Relationship Id="rId3" Type="http://schemas.openxmlformats.org/officeDocument/2006/relationships/hyperlink" Target="https://www.lanscope.jp/cat/product/external_threat/compromise-assessment.html"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hyperlink" Target="https://www.lanscope.jp/cat/product/external_threat/malware-analysis.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19.xml"/><Relationship Id="rId5" Type="http://schemas.openxmlformats.org/officeDocument/2006/relationships/image" Target="../media/image37.emf"/><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image" Target="../media/image70.png"/><Relationship Id="rId1" Type="http://schemas.openxmlformats.org/officeDocument/2006/relationships/slideLayout" Target="../slideLayouts/slideLayout19.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hyperlink" Target="https://www.lanscope.jp/cat/product/external_threat/compromise-assessment.html" TargetMode="External"/><Relationship Id="rId9" Type="http://schemas.openxmlformats.org/officeDocument/2006/relationships/image" Target="../media/image208.png"/></Relationships>
</file>

<file path=ppt/slides/_rels/slide7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72.png"/><Relationship Id="rId1" Type="http://schemas.openxmlformats.org/officeDocument/2006/relationships/slideLayout" Target="../slideLayouts/slideLayout19.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72.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hyperlink" Target="https://www.lanscope.jp/cat/product/external_threat/malware-analysis.html" TargetMode="External"/><Relationship Id="rId7" Type="http://schemas.openxmlformats.org/officeDocument/2006/relationships/image" Target="../media/image216.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215.png"/><Relationship Id="rId5" Type="http://schemas.openxmlformats.org/officeDocument/2006/relationships/image" Target="../media/image214.svg"/><Relationship Id="rId4" Type="http://schemas.openxmlformats.org/officeDocument/2006/relationships/image" Target="../media/image213.png"/><Relationship Id="rId9" Type="http://schemas.openxmlformats.org/officeDocument/2006/relationships/image" Target="../media/image21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A8795272-8E1F-124E-8C2C-A1B2C04503DF}"/>
              </a:ext>
            </a:extLst>
          </p:cNvPr>
          <p:cNvSpPr>
            <a:spLocks noGrp="1"/>
          </p:cNvSpPr>
          <p:nvPr>
            <p:ph type="body" sz="quarter" idx="13"/>
          </p:nvPr>
        </p:nvSpPr>
        <p:spPr>
          <a:xfrm>
            <a:off x="5297715" y="6031414"/>
            <a:ext cx="6544912" cy="529504"/>
          </a:xfrm>
        </p:spPr>
        <p:txBody>
          <a:bodyPr/>
          <a:lstStyle/>
          <a:p>
            <a:r>
              <a:rPr lang="en-US" altLang="ja-JP"/>
              <a:t>2022</a:t>
            </a:r>
            <a:r>
              <a:rPr lang="ja-JP" altLang="en-US"/>
              <a:t>年</a:t>
            </a:r>
            <a:r>
              <a:rPr lang="en-US" altLang="ja-JP"/>
              <a:t>10</a:t>
            </a:r>
            <a:r>
              <a:rPr lang="ja-JP" altLang="en-US"/>
              <a:t>月</a:t>
            </a:r>
            <a:r>
              <a:rPr lang="en-US" altLang="ja-JP"/>
              <a:t>3</a:t>
            </a:r>
            <a:r>
              <a:rPr lang="ja-JP" altLang="en-US"/>
              <a:t>日</a:t>
            </a:r>
            <a:endParaRPr lang="en-US" altLang="ja-JP"/>
          </a:p>
          <a:p>
            <a:r>
              <a:rPr lang="ja-JP" altLang="en-US"/>
              <a:t>エムオーテックス株式会社</a:t>
            </a:r>
            <a:endParaRPr lang="en-US" altLang="ja-JP"/>
          </a:p>
        </p:txBody>
      </p:sp>
      <p:sp>
        <p:nvSpPr>
          <p:cNvPr id="2" name="テキスト プレースホルダー 1">
            <a:extLst>
              <a:ext uri="{FF2B5EF4-FFF2-40B4-BE49-F238E27FC236}">
                <a16:creationId xmlns:a16="http://schemas.microsoft.com/office/drawing/2014/main" id="{661B84EC-025B-624C-56CF-BDA68034AD68}"/>
              </a:ext>
            </a:extLst>
          </p:cNvPr>
          <p:cNvSpPr>
            <a:spLocks noGrp="1"/>
          </p:cNvSpPr>
          <p:nvPr>
            <p:ph type="body" sz="quarter" idx="14"/>
          </p:nvPr>
        </p:nvSpPr>
        <p:spPr>
          <a:xfrm>
            <a:off x="658813" y="3763845"/>
            <a:ext cx="6067425" cy="894604"/>
          </a:xfrm>
        </p:spPr>
        <p:txBody>
          <a:bodyPr/>
          <a:lstStyle/>
          <a:p>
            <a:r>
              <a:rPr lang="ja-JP" altLang="en-US" sz="2400"/>
              <a:t>次世代型 </a:t>
            </a:r>
            <a:r>
              <a:rPr lang="en-US" altLang="ja-JP" sz="2400"/>
              <a:t>AI </a:t>
            </a:r>
            <a:r>
              <a:rPr lang="ja-JP" altLang="en-US" sz="2400"/>
              <a:t>アンチウイルス</a:t>
            </a:r>
            <a:endParaRPr lang="en-US" altLang="ja-JP" sz="2400"/>
          </a:p>
          <a:p>
            <a:r>
              <a:rPr lang="ja-JP" altLang="en-US" sz="2400"/>
              <a:t>「</a:t>
            </a:r>
            <a:r>
              <a:rPr lang="en-US" altLang="ja-JP" sz="2400" err="1"/>
              <a:t>CylancePROTECT</a:t>
            </a:r>
            <a:r>
              <a:rPr lang="ja-JP" altLang="en-US" sz="2400"/>
              <a:t>」ご提案資料</a:t>
            </a:r>
          </a:p>
        </p:txBody>
      </p:sp>
      <p:sp>
        <p:nvSpPr>
          <p:cNvPr id="8" name="テキスト ボックス 7">
            <a:extLst>
              <a:ext uri="{FF2B5EF4-FFF2-40B4-BE49-F238E27FC236}">
                <a16:creationId xmlns:a16="http://schemas.microsoft.com/office/drawing/2014/main" id="{86530DAD-F780-DAAF-4236-981B638CD1BF}"/>
              </a:ext>
            </a:extLst>
          </p:cNvPr>
          <p:cNvSpPr txBox="1"/>
          <p:nvPr/>
        </p:nvSpPr>
        <p:spPr>
          <a:xfrm>
            <a:off x="518475" y="6117995"/>
            <a:ext cx="5854046" cy="261610"/>
          </a:xfrm>
          <a:prstGeom prst="rect">
            <a:avLst/>
          </a:prstGeom>
          <a:noFill/>
        </p:spPr>
        <p:txBody>
          <a:bodyPr wrap="square" rtlCol="0">
            <a:spAutoFit/>
          </a:bodyPr>
          <a:lstStyle/>
          <a:p>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rPr>
              <a:t>本資料で表記している価格はすべて税抜き価格です。</a:t>
            </a:r>
          </a:p>
        </p:txBody>
      </p:sp>
    </p:spTree>
    <p:extLst>
      <p:ext uri="{BB962C8B-B14F-4D97-AF65-F5344CB8AC3E}">
        <p14:creationId xmlns:p14="http://schemas.microsoft.com/office/powerpoint/2010/main" val="4053201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94E3679D-A023-4E82-B04F-750DDABCCD80}"/>
              </a:ext>
            </a:extLst>
          </p:cNvPr>
          <p:cNvSpPr/>
          <p:nvPr/>
        </p:nvSpPr>
        <p:spPr>
          <a:xfrm>
            <a:off x="545567" y="3420562"/>
            <a:ext cx="3607715" cy="2556029"/>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90AF5B5-5128-43EA-A5F1-51830B51B7DB}"/>
              </a:ext>
            </a:extLst>
          </p:cNvPr>
          <p:cNvSpPr/>
          <p:nvPr/>
        </p:nvSpPr>
        <p:spPr>
          <a:xfrm>
            <a:off x="8172912" y="3418993"/>
            <a:ext cx="3469191" cy="2557598"/>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9E4C2040-88A0-4D3B-A9BF-8D319DADDC39}"/>
              </a:ext>
            </a:extLst>
          </p:cNvPr>
          <p:cNvSpPr/>
          <p:nvPr/>
        </p:nvSpPr>
        <p:spPr>
          <a:xfrm>
            <a:off x="4361362" y="3418993"/>
            <a:ext cx="3689127" cy="2557598"/>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9715796-7502-423B-909F-3F69F9519A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1363" y="1966685"/>
            <a:ext cx="3622441" cy="2230484"/>
          </a:xfrm>
          <a:prstGeom prst="rect">
            <a:avLst/>
          </a:prstGeom>
        </p:spPr>
      </p:pic>
      <p:pic>
        <p:nvPicPr>
          <p:cNvPr id="6" name="図 5">
            <a:extLst>
              <a:ext uri="{FF2B5EF4-FFF2-40B4-BE49-F238E27FC236}">
                <a16:creationId xmlns:a16="http://schemas.microsoft.com/office/drawing/2014/main" id="{F9017872-1B96-4277-99F8-A64FA2A91B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72913" y="1998480"/>
            <a:ext cx="3469190" cy="2178139"/>
          </a:xfrm>
          <a:prstGeom prst="rect">
            <a:avLst/>
          </a:prstGeom>
        </p:spPr>
      </p:pic>
      <p:pic>
        <p:nvPicPr>
          <p:cNvPr id="9" name="図 8">
            <a:extLst>
              <a:ext uri="{FF2B5EF4-FFF2-40B4-BE49-F238E27FC236}">
                <a16:creationId xmlns:a16="http://schemas.microsoft.com/office/drawing/2014/main" id="{A77D54FF-8043-42D2-BACB-36CFD5A8E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567" y="1966685"/>
            <a:ext cx="3607715" cy="2215850"/>
          </a:xfrm>
          <a:prstGeom prst="rect">
            <a:avLst/>
          </a:prstGeom>
        </p:spPr>
      </p:pic>
      <p:sp>
        <p:nvSpPr>
          <p:cNvPr id="12" name="テキスト ボックス 11">
            <a:extLst>
              <a:ext uri="{FF2B5EF4-FFF2-40B4-BE49-F238E27FC236}">
                <a16:creationId xmlns:a16="http://schemas.microsoft.com/office/drawing/2014/main" id="{5F9F8000-E2EA-40C1-8FA0-ECF93048FB29}"/>
              </a:ext>
            </a:extLst>
          </p:cNvPr>
          <p:cNvSpPr txBox="1"/>
          <p:nvPr/>
        </p:nvSpPr>
        <p:spPr>
          <a:xfrm>
            <a:off x="4509728" y="4222912"/>
            <a:ext cx="4320722" cy="1194173"/>
          </a:xfrm>
          <a:prstGeom prst="rect">
            <a:avLst/>
          </a:prstGeom>
          <a:noFill/>
        </p:spPr>
        <p:txBody>
          <a:bodyPr wrap="square">
            <a:spAutoFit/>
          </a:bodyPr>
          <a:lstStyle/>
          <a:p>
            <a:pPr>
              <a:lnSpc>
                <a:spcPct val="140000"/>
              </a:lnSpc>
            </a:pPr>
            <a:r>
              <a:rPr kumimoji="1" lang="ja-JP" altLang="en-US" sz="1600" b="1">
                <a:solidFill>
                  <a:schemeClr val="accent6"/>
                </a:solidFill>
                <a:latin typeface="メイリオ" panose="020B0604030504040204" pitchFamily="50" charset="-128"/>
                <a:ea typeface="メイリオ" panose="020B0604030504040204" pitchFamily="50" charset="-128"/>
              </a:rPr>
              <a:t>マルウェアの平均寿命</a:t>
            </a:r>
            <a:endParaRPr kumimoji="1" lang="en-US" altLang="ja-JP" sz="1600" b="1">
              <a:solidFill>
                <a:schemeClr val="accent6"/>
              </a:solidFill>
              <a:latin typeface="メイリオ" panose="020B0604030504040204" pitchFamily="50" charset="-128"/>
              <a:ea typeface="メイリオ" panose="020B0604030504040204" pitchFamily="50" charset="-128"/>
            </a:endParaRPr>
          </a:p>
          <a:p>
            <a:pPr>
              <a:lnSpc>
                <a:spcPct val="14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マルウェアは生まれてから</a:t>
            </a:r>
            <a:r>
              <a:rPr kumimoji="1" lang="ja-JP" altLang="en-US" sz="1200">
                <a:solidFill>
                  <a:schemeClr val="accent6"/>
                </a:solidFill>
                <a:latin typeface="メイリオ" panose="020B0604030504040204" pitchFamily="50" charset="-128"/>
                <a:ea typeface="メイリオ" panose="020B0604030504040204" pitchFamily="50" charset="-128"/>
              </a:rPr>
              <a:t>、</a:t>
            </a:r>
            <a:r>
              <a:rPr kumimoji="1" lang="en-US" altLang="ja-JP" sz="1200" b="1">
                <a:solidFill>
                  <a:schemeClr val="accent6"/>
                </a:solidFill>
                <a:latin typeface="メイリオ" panose="020B0604030504040204" pitchFamily="50" charset="-128"/>
                <a:ea typeface="メイリオ" panose="020B0604030504040204" pitchFamily="50" charset="-128"/>
              </a:rPr>
              <a:t>58</a:t>
            </a:r>
            <a:r>
              <a:rPr kumimoji="1" lang="ja-JP" altLang="en-US" sz="1200" b="1">
                <a:solidFill>
                  <a:schemeClr val="accent6"/>
                </a:solidFill>
                <a:latin typeface="メイリオ" panose="020B0604030504040204" pitchFamily="50" charset="-128"/>
                <a:ea typeface="メイリオ" panose="020B0604030504040204" pitchFamily="50" charset="-128"/>
              </a:rPr>
              <a:t>秒で消滅します。</a:t>
            </a:r>
            <a:endParaRPr kumimoji="1" lang="en-US" altLang="ja-JP" sz="1200" b="1">
              <a:solidFill>
                <a:schemeClr val="accent6"/>
              </a:solidFill>
              <a:latin typeface="メイリオ" panose="020B0604030504040204" pitchFamily="50" charset="-128"/>
              <a:ea typeface="メイリオ" panose="020B0604030504040204" pitchFamily="50" charset="-128"/>
            </a:endParaRPr>
          </a:p>
          <a:p>
            <a:pPr>
              <a:lnSpc>
                <a:spcPct val="14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常に未知の新しいセキュリティリスクが</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生まれては消えています。</a:t>
            </a:r>
          </a:p>
        </p:txBody>
      </p:sp>
      <p:sp>
        <p:nvSpPr>
          <p:cNvPr id="16" name="テキスト ボックス 15">
            <a:extLst>
              <a:ext uri="{FF2B5EF4-FFF2-40B4-BE49-F238E27FC236}">
                <a16:creationId xmlns:a16="http://schemas.microsoft.com/office/drawing/2014/main" id="{F24BA532-C87C-4FCC-A352-2954BE9A9757}"/>
              </a:ext>
            </a:extLst>
          </p:cNvPr>
          <p:cNvSpPr txBox="1"/>
          <p:nvPr/>
        </p:nvSpPr>
        <p:spPr>
          <a:xfrm>
            <a:off x="8318159" y="4223755"/>
            <a:ext cx="3323944" cy="1711238"/>
          </a:xfrm>
          <a:prstGeom prst="rect">
            <a:avLst/>
          </a:prstGeom>
          <a:noFill/>
        </p:spPr>
        <p:txBody>
          <a:bodyPr wrap="square">
            <a:spAutoFit/>
          </a:bodyPr>
          <a:lstStyle/>
          <a:p>
            <a:pPr>
              <a:lnSpc>
                <a:spcPct val="140000"/>
              </a:lnSpc>
            </a:pPr>
            <a:r>
              <a:rPr lang="ja-JP" altLang="en-US" sz="1600" b="1" i="0">
                <a:solidFill>
                  <a:schemeClr val="accent6"/>
                </a:solidFill>
                <a:effectLst/>
                <a:latin typeface="メイリオ" panose="020B0604030504040204" pitchFamily="50" charset="-128"/>
                <a:ea typeface="メイリオ" panose="020B0604030504040204" pitchFamily="50" charset="-128"/>
              </a:rPr>
              <a:t>同じマルウェアが使われる割合</a:t>
            </a:r>
            <a:endParaRPr kumimoji="1" lang="en-US" altLang="ja-JP" sz="1600" b="1">
              <a:solidFill>
                <a:schemeClr val="accent6"/>
              </a:solidFill>
              <a:latin typeface="メイリオ" panose="020B0604030504040204" pitchFamily="50" charset="-128"/>
              <a:ea typeface="メイリオ" panose="020B0604030504040204" pitchFamily="50" charset="-128"/>
            </a:endParaRPr>
          </a:p>
          <a:p>
            <a:pPr>
              <a:lnSpc>
                <a:spcPct val="140000"/>
              </a:lnSpc>
            </a:pP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別の組織で</a:t>
            </a:r>
            <a:r>
              <a:rPr lang="ja-JP" altLang="en-US" sz="1200" i="0">
                <a:solidFill>
                  <a:schemeClr val="tx1">
                    <a:lumMod val="75000"/>
                    <a:lumOff val="25000"/>
                  </a:schemeClr>
                </a:solidFill>
                <a:effectLst/>
                <a:latin typeface="メイリオ" panose="020B0604030504040204" pitchFamily="50" charset="-128"/>
                <a:ea typeface="メイリオ" panose="020B0604030504040204" pitchFamily="50" charset="-128"/>
              </a:rPr>
              <a:t>再発見されるマルウェアは</a:t>
            </a:r>
            <a:endParaRPr lang="en-US" altLang="ja-JP" sz="1200" i="0">
              <a:solidFill>
                <a:schemeClr val="tx1">
                  <a:lumMod val="75000"/>
                  <a:lumOff val="25000"/>
                </a:schemeClr>
              </a:solidFill>
              <a:effectLst/>
              <a:latin typeface="メイリオ" panose="020B0604030504040204" pitchFamily="50" charset="-128"/>
              <a:ea typeface="メイリオ" panose="020B0604030504040204" pitchFamily="50" charset="-128"/>
            </a:endParaRPr>
          </a:p>
          <a:p>
            <a:pPr>
              <a:lnSpc>
                <a:spcPct val="140000"/>
              </a:lnSpc>
            </a:pPr>
            <a:r>
              <a:rPr lang="ja-JP" altLang="en-US" sz="1200" b="1" i="0">
                <a:solidFill>
                  <a:schemeClr val="accent6"/>
                </a:solidFill>
                <a:effectLst/>
                <a:latin typeface="メイリオ" panose="020B0604030504040204" pitchFamily="50" charset="-128"/>
                <a:ea typeface="メイリオ" panose="020B0604030504040204" pitchFamily="50" charset="-128"/>
              </a:rPr>
              <a:t>たったの</a:t>
            </a:r>
            <a:r>
              <a:rPr lang="en-US" altLang="ja-JP" sz="1200" b="1" i="0">
                <a:solidFill>
                  <a:schemeClr val="accent6"/>
                </a:solidFill>
                <a:effectLst/>
                <a:latin typeface="メイリオ" panose="020B0604030504040204" pitchFamily="50" charset="-128"/>
                <a:ea typeface="メイリオ" panose="020B0604030504040204" pitchFamily="50" charset="-128"/>
              </a:rPr>
              <a:t>0.5%</a:t>
            </a:r>
            <a:r>
              <a:rPr lang="ja-JP" altLang="en-US" sz="1200" b="1" i="0">
                <a:solidFill>
                  <a:schemeClr val="accent6"/>
                </a:solidFill>
                <a:effectLst/>
                <a:latin typeface="メイリオ" panose="020B0604030504040204" pitchFamily="50" charset="-128"/>
                <a:ea typeface="メイリオ" panose="020B0604030504040204" pitchFamily="50" charset="-128"/>
              </a:rPr>
              <a:t>。</a:t>
            </a: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つまり、同じマルウェアが</a:t>
            </a:r>
            <a:endParaRPr lang="en-US" altLang="ja-JP" sz="1200" b="0" i="0">
              <a:solidFill>
                <a:schemeClr val="tx1">
                  <a:lumMod val="75000"/>
                  <a:lumOff val="25000"/>
                </a:schemeClr>
              </a:solidFill>
              <a:effectLst/>
              <a:latin typeface="メイリオ" panose="020B0604030504040204" pitchFamily="50" charset="-128"/>
              <a:ea typeface="メイリオ" panose="020B0604030504040204" pitchFamily="50" charset="-128"/>
            </a:endParaRPr>
          </a:p>
          <a:p>
            <a:pPr>
              <a:lnSpc>
                <a:spcPct val="140000"/>
              </a:lnSpc>
            </a:pPr>
            <a:r>
              <a:rPr lang="en-US" altLang="ja-JP" sz="1200" b="0" i="0">
                <a:solidFill>
                  <a:schemeClr val="tx1">
                    <a:lumMod val="75000"/>
                    <a:lumOff val="25000"/>
                  </a:schemeClr>
                </a:solidFill>
                <a:effectLst/>
                <a:latin typeface="メイリオ" panose="020B0604030504040204" pitchFamily="50" charset="-128"/>
                <a:ea typeface="メイリオ" panose="020B0604030504040204" pitchFamily="50" charset="-128"/>
              </a:rPr>
              <a:t>2</a:t>
            </a:r>
            <a:r>
              <a:rPr lang="ja-JP" altLang="en-US" sz="1200" b="0" i="0">
                <a:solidFill>
                  <a:schemeClr val="tx1">
                    <a:lumMod val="75000"/>
                    <a:lumOff val="25000"/>
                  </a:schemeClr>
                </a:solidFill>
                <a:effectLst/>
                <a:latin typeface="メイリオ" panose="020B0604030504040204" pitchFamily="50" charset="-128"/>
                <a:ea typeface="メイリオ" panose="020B0604030504040204" pitchFamily="50" charset="-128"/>
              </a:rPr>
              <a:t>度以上使われることはほとんど</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ありません。</a:t>
            </a:r>
          </a:p>
          <a:p>
            <a:pPr>
              <a:lnSpc>
                <a:spcPct val="140000"/>
              </a:lnSpc>
            </a:pPr>
            <a:r>
              <a:rPr lang="ja-JP" altLang="en-US" sz="1200" i="0">
                <a:solidFill>
                  <a:schemeClr val="tx1">
                    <a:lumMod val="75000"/>
                    <a:lumOff val="25000"/>
                  </a:schemeClr>
                </a:solidFill>
                <a:effectLst/>
                <a:latin typeface="メイリオ" panose="020B0604030504040204" pitchFamily="50" charset="-128"/>
                <a:ea typeface="メイリオ" panose="020B0604030504040204" pitchFamily="50" charset="-128"/>
              </a:rPr>
              <a:t>攻撃に使われる</a:t>
            </a:r>
            <a:r>
              <a:rPr lang="ja-JP" altLang="en-US" sz="1200" b="1" i="0">
                <a:solidFill>
                  <a:schemeClr val="accent6"/>
                </a:solidFill>
                <a:effectLst/>
                <a:latin typeface="メイリオ" panose="020B0604030504040204" pitchFamily="50" charset="-128"/>
                <a:ea typeface="メイリオ" panose="020B0604030504040204" pitchFamily="50" charset="-128"/>
              </a:rPr>
              <a:t>マルウェアは、ほぼ”未知“であるといえます。</a:t>
            </a:r>
            <a:endParaRPr lang="en-US" altLang="ja-JP" sz="1200" b="1" i="0">
              <a:solidFill>
                <a:schemeClr val="accent6"/>
              </a:solidFill>
              <a:effectLst/>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8B992A34-B9D2-4A69-83DB-7DCB3A204041}"/>
              </a:ext>
            </a:extLst>
          </p:cNvPr>
          <p:cNvSpPr txBox="1"/>
          <p:nvPr/>
        </p:nvSpPr>
        <p:spPr>
          <a:xfrm>
            <a:off x="663593" y="4223609"/>
            <a:ext cx="3536820" cy="1452705"/>
          </a:xfrm>
          <a:prstGeom prst="rect">
            <a:avLst/>
          </a:prstGeom>
          <a:noFill/>
        </p:spPr>
        <p:txBody>
          <a:bodyPr wrap="square">
            <a:spAutoFit/>
          </a:bodyPr>
          <a:lstStyle/>
          <a:p>
            <a:pPr algn="l" fontAlgn="base">
              <a:lnSpc>
                <a:spcPct val="140000"/>
              </a:lnSpc>
            </a:pPr>
            <a:r>
              <a:rPr lang="en-US" altLang="ja-JP" sz="1600" b="1" i="0">
                <a:solidFill>
                  <a:schemeClr val="accent6"/>
                </a:solidFill>
                <a:effectLst/>
                <a:latin typeface="メイリオ" panose="020B0604030504040204" pitchFamily="50" charset="-128"/>
                <a:ea typeface="メイリオ" panose="020B0604030504040204" pitchFamily="50" charset="-128"/>
              </a:rPr>
              <a:t>1</a:t>
            </a:r>
            <a:r>
              <a:rPr lang="ja-JP" altLang="en-US" sz="1600" b="1">
                <a:solidFill>
                  <a:schemeClr val="accent6"/>
                </a:solidFill>
                <a:latin typeface="メイリオ" panose="020B0604030504040204" pitchFamily="50" charset="-128"/>
                <a:ea typeface="メイリオ" panose="020B0604030504040204" pitchFamily="50" charset="-128"/>
              </a:rPr>
              <a:t>日に作られる</a:t>
            </a:r>
            <a:r>
              <a:rPr lang="ja-JP" altLang="en-US" sz="1600" b="1" i="0">
                <a:solidFill>
                  <a:schemeClr val="accent6"/>
                </a:solidFill>
                <a:effectLst/>
                <a:latin typeface="メイリオ" panose="020B0604030504040204" pitchFamily="50" charset="-128"/>
                <a:ea typeface="メイリオ" panose="020B0604030504040204" pitchFamily="50" charset="-128"/>
              </a:rPr>
              <a:t>マルウェアの数</a:t>
            </a:r>
            <a:br>
              <a:rPr lang="ja-JP" altLang="en-US" sz="1200" b="0" i="0">
                <a:solidFill>
                  <a:srgbClr val="222222"/>
                </a:solidFill>
                <a:effectLst/>
                <a:latin typeface="メイリオ" panose="020B0604030504040204" pitchFamily="50" charset="-128"/>
                <a:ea typeface="メイリオ" panose="020B0604030504040204" pitchFamily="50" charset="-128"/>
              </a:rPr>
            </a:br>
            <a:r>
              <a:rPr lang="ja-JP" altLang="en-US" sz="1200" b="0" i="0">
                <a:solidFill>
                  <a:srgbClr val="222222"/>
                </a:solidFill>
                <a:effectLst/>
                <a:latin typeface="メイリオ" panose="020B0604030504040204" pitchFamily="50" charset="-128"/>
                <a:ea typeface="メイリオ" panose="020B0604030504040204" pitchFamily="50" charset="-128"/>
              </a:rPr>
              <a:t>最近では誰でもマルウェア</a:t>
            </a:r>
            <a:r>
              <a:rPr lang="ja-JP" altLang="en-US" sz="1200">
                <a:solidFill>
                  <a:srgbClr val="222222"/>
                </a:solidFill>
                <a:latin typeface="メイリオ" panose="020B0604030504040204" pitchFamily="50" charset="-128"/>
                <a:ea typeface="メイリオ" panose="020B0604030504040204" pitchFamily="50" charset="-128"/>
              </a:rPr>
              <a:t>を</a:t>
            </a:r>
            <a:r>
              <a:rPr lang="ja-JP" altLang="en-US" sz="1200" b="0" i="0">
                <a:solidFill>
                  <a:srgbClr val="222222"/>
                </a:solidFill>
                <a:effectLst/>
                <a:latin typeface="メイリオ" panose="020B0604030504040204" pitchFamily="50" charset="-128"/>
                <a:ea typeface="メイリオ" panose="020B0604030504040204" pitchFamily="50" charset="-128"/>
              </a:rPr>
              <a:t>作成出来ます。</a:t>
            </a:r>
            <a:endParaRPr lang="en-US" altLang="ja-JP" sz="1200" b="0" i="0">
              <a:solidFill>
                <a:srgbClr val="222222"/>
              </a:solidFill>
              <a:effectLst/>
              <a:latin typeface="メイリオ" panose="020B0604030504040204" pitchFamily="50" charset="-128"/>
              <a:ea typeface="メイリオ" panose="020B0604030504040204" pitchFamily="50" charset="-128"/>
            </a:endParaRPr>
          </a:p>
          <a:p>
            <a:pPr algn="l" fontAlgn="base">
              <a:lnSpc>
                <a:spcPct val="140000"/>
              </a:lnSpc>
            </a:pPr>
            <a:r>
              <a:rPr lang="ja-JP" altLang="en-US" sz="1200" b="0" i="0">
                <a:solidFill>
                  <a:srgbClr val="222222"/>
                </a:solidFill>
                <a:effectLst/>
                <a:latin typeface="メイリオ" panose="020B0604030504040204" pitchFamily="50" charset="-128"/>
                <a:ea typeface="メイリオ" panose="020B0604030504040204" pitchFamily="50" charset="-128"/>
              </a:rPr>
              <a:t>企業のシステム環境は常に悪意のあるユーザー</a:t>
            </a:r>
            <a:endParaRPr lang="en-US" altLang="ja-JP" sz="1200" b="0" i="0">
              <a:solidFill>
                <a:srgbClr val="222222"/>
              </a:solidFill>
              <a:effectLst/>
              <a:latin typeface="メイリオ" panose="020B0604030504040204" pitchFamily="50" charset="-128"/>
              <a:ea typeface="メイリオ" panose="020B0604030504040204" pitchFamily="50" charset="-128"/>
            </a:endParaRPr>
          </a:p>
          <a:p>
            <a:pPr algn="l" fontAlgn="base">
              <a:lnSpc>
                <a:spcPct val="140000"/>
              </a:lnSpc>
            </a:pPr>
            <a:r>
              <a:rPr lang="ja-JP" altLang="en-US" sz="1200" b="0" i="0">
                <a:solidFill>
                  <a:srgbClr val="222222"/>
                </a:solidFill>
                <a:effectLst/>
                <a:latin typeface="メイリオ" panose="020B0604030504040204" pitchFamily="50" charset="-128"/>
                <a:ea typeface="メイリオ" panose="020B0604030504040204" pitchFamily="50" charset="-128"/>
              </a:rPr>
              <a:t>によって、</a:t>
            </a:r>
            <a:r>
              <a:rPr lang="ja-JP" altLang="en-US" sz="1200" b="1" i="0">
                <a:solidFill>
                  <a:schemeClr val="accent6"/>
                </a:solidFill>
                <a:effectLst/>
                <a:latin typeface="メイリオ" panose="020B0604030504040204" pitchFamily="50" charset="-128"/>
                <a:ea typeface="メイリオ" panose="020B0604030504040204" pitchFamily="50" charset="-128"/>
              </a:rPr>
              <a:t>膨大なセキュリティリスク</a:t>
            </a:r>
            <a:r>
              <a:rPr lang="ja-JP" altLang="en-US" sz="1200" b="0" i="0">
                <a:solidFill>
                  <a:srgbClr val="222222"/>
                </a:solidFill>
                <a:effectLst/>
                <a:latin typeface="メイリオ" panose="020B0604030504040204" pitchFamily="50" charset="-128"/>
                <a:ea typeface="メイリオ" panose="020B0604030504040204" pitchFamily="50" charset="-128"/>
              </a:rPr>
              <a:t>に</a:t>
            </a:r>
            <a:endParaRPr lang="en-US" altLang="ja-JP" sz="1200" b="0" i="0">
              <a:solidFill>
                <a:srgbClr val="222222"/>
              </a:solidFill>
              <a:effectLst/>
              <a:latin typeface="メイリオ" panose="020B0604030504040204" pitchFamily="50" charset="-128"/>
              <a:ea typeface="メイリオ" panose="020B0604030504040204" pitchFamily="50" charset="-128"/>
            </a:endParaRPr>
          </a:p>
          <a:p>
            <a:pPr algn="l" fontAlgn="base">
              <a:lnSpc>
                <a:spcPct val="140000"/>
              </a:lnSpc>
            </a:pPr>
            <a:r>
              <a:rPr lang="ja-JP" altLang="en-US" sz="1200" b="0" i="0">
                <a:solidFill>
                  <a:srgbClr val="222222"/>
                </a:solidFill>
                <a:effectLst/>
                <a:latin typeface="メイリオ" panose="020B0604030504040204" pitchFamily="50" charset="-128"/>
                <a:ea typeface="メイリオ" panose="020B0604030504040204" pitchFamily="50" charset="-128"/>
              </a:rPr>
              <a:t>さらされていると言えます。</a:t>
            </a:r>
          </a:p>
        </p:txBody>
      </p:sp>
      <p:sp>
        <p:nvSpPr>
          <p:cNvPr id="13" name="テキスト プレースホルダー 2">
            <a:extLst>
              <a:ext uri="{FF2B5EF4-FFF2-40B4-BE49-F238E27FC236}">
                <a16:creationId xmlns:a16="http://schemas.microsoft.com/office/drawing/2014/main" id="{8C01DAB7-1C10-419B-9137-DC1CE8FF3B73}"/>
              </a:ext>
            </a:extLst>
          </p:cNvPr>
          <p:cNvSpPr>
            <a:spLocks noGrp="1"/>
          </p:cNvSpPr>
          <p:nvPr>
            <p:ph type="body" sz="quarter" idx="11"/>
          </p:nvPr>
        </p:nvSpPr>
        <p:spPr>
          <a:xfrm>
            <a:off x="413589" y="212584"/>
            <a:ext cx="11074573" cy="372410"/>
          </a:xfrm>
        </p:spPr>
        <p:txBody>
          <a:bodyPr/>
          <a:lstStyle/>
          <a:p>
            <a:r>
              <a:rPr lang="ja-JP" altLang="en-US"/>
              <a:t>マルウェアの真実</a:t>
            </a:r>
          </a:p>
        </p:txBody>
      </p:sp>
      <p:sp>
        <p:nvSpPr>
          <p:cNvPr id="15" name="テキスト プレースホルダー 8">
            <a:extLst>
              <a:ext uri="{FF2B5EF4-FFF2-40B4-BE49-F238E27FC236}">
                <a16:creationId xmlns:a16="http://schemas.microsoft.com/office/drawing/2014/main" id="{6CB11C4B-8CC9-4213-ADD1-AA5E31FEE968}"/>
              </a:ext>
            </a:extLst>
          </p:cNvPr>
          <p:cNvSpPr txBox="1">
            <a:spLocks/>
          </p:cNvSpPr>
          <p:nvPr/>
        </p:nvSpPr>
        <p:spPr>
          <a:xfrm>
            <a:off x="1" y="1509848"/>
            <a:ext cx="12191998" cy="248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1100">
              <a:latin typeface="メイリオ" panose="020B0604030504040204" pitchFamily="50" charset="-128"/>
              <a:ea typeface="メイリオ" panose="020B0604030504040204" pitchFamily="50" charset="-128"/>
            </a:endParaRPr>
          </a:p>
        </p:txBody>
      </p:sp>
      <p:sp>
        <p:nvSpPr>
          <p:cNvPr id="19" name="テキスト プレースホルダー 7">
            <a:extLst>
              <a:ext uri="{FF2B5EF4-FFF2-40B4-BE49-F238E27FC236}">
                <a16:creationId xmlns:a16="http://schemas.microsoft.com/office/drawing/2014/main" id="{CA22E484-69A6-479B-96F6-E9268C02F01D}"/>
              </a:ext>
            </a:extLst>
          </p:cNvPr>
          <p:cNvSpPr>
            <a:spLocks noGrp="1"/>
          </p:cNvSpPr>
          <p:nvPr>
            <p:ph type="body" sz="quarter" idx="13"/>
          </p:nvPr>
        </p:nvSpPr>
        <p:spPr>
          <a:xfrm>
            <a:off x="0" y="870345"/>
            <a:ext cx="12191999" cy="765338"/>
          </a:xfrm>
        </p:spPr>
        <p:txBody>
          <a:bodyPr/>
          <a:lstStyle/>
          <a:p>
            <a:pPr>
              <a:lnSpc>
                <a:spcPct val="120000"/>
              </a:lnSpc>
            </a:pPr>
            <a:r>
              <a:rPr lang="ja-JP" altLang="en-US"/>
              <a:t>ウイルス対策ソフトで検知されないように、</a:t>
            </a:r>
            <a:r>
              <a:rPr kumimoji="1" lang="ja-JP" altLang="en-US"/>
              <a:t>大量の未知・亜種のマルウェアを作成</a:t>
            </a:r>
            <a:endParaRPr kumimoji="1" lang="en-US" altLang="ja-JP"/>
          </a:p>
          <a:p>
            <a:pPr>
              <a:lnSpc>
                <a:spcPct val="120000"/>
              </a:lnSpc>
            </a:pPr>
            <a:r>
              <a:rPr kumimoji="1" lang="en-US" altLang="ja-JP" sz="1200" b="0"/>
              <a:t>1</a:t>
            </a:r>
            <a:r>
              <a:rPr kumimoji="1" lang="ja-JP" altLang="en-US" sz="1200" b="0"/>
              <a:t>度使ったマルウェアを再度</a:t>
            </a:r>
            <a:r>
              <a:rPr lang="ja-JP" altLang="en-US" sz="1200" b="0"/>
              <a:t>攻撃に使用する</a:t>
            </a:r>
            <a:r>
              <a:rPr kumimoji="1" lang="ja-JP" altLang="en-US" sz="1200" b="0"/>
              <a:t>ことは、ほとんど無い</a:t>
            </a:r>
            <a:endParaRPr kumimoji="1" lang="ja-JP" altLang="en-US" b="0"/>
          </a:p>
        </p:txBody>
      </p:sp>
      <p:sp>
        <p:nvSpPr>
          <p:cNvPr id="4" name="テキスト ボックス 3">
            <a:extLst>
              <a:ext uri="{FF2B5EF4-FFF2-40B4-BE49-F238E27FC236}">
                <a16:creationId xmlns:a16="http://schemas.microsoft.com/office/drawing/2014/main" id="{F32E7FD6-A1EE-40A2-9CCE-FB7325C212CB}"/>
              </a:ext>
            </a:extLst>
          </p:cNvPr>
          <p:cNvSpPr txBox="1"/>
          <p:nvPr/>
        </p:nvSpPr>
        <p:spPr>
          <a:xfrm>
            <a:off x="7654564" y="6080286"/>
            <a:ext cx="4135903" cy="253916"/>
          </a:xfrm>
          <a:prstGeom prst="rect">
            <a:avLst/>
          </a:prstGeom>
          <a:noFill/>
        </p:spPr>
        <p:txBody>
          <a:bodyPr wrap="square" rtlCol="0">
            <a:spAutoFit/>
          </a:bodyPr>
          <a:lstStyle/>
          <a:p>
            <a:r>
              <a:rPr kumimoji="1" lang="en-US" altLang="ja-JP" sz="1050">
                <a:latin typeface="メイリオ" panose="020B0604030504040204" pitchFamily="50" charset="-128"/>
                <a:ea typeface="メイリオ" panose="020B0604030504040204" pitchFamily="50" charset="-128"/>
              </a:rPr>
              <a:t>VERIZON DBIR</a:t>
            </a:r>
            <a:r>
              <a:rPr kumimoji="1" lang="ja-JP" altLang="en-US" sz="1050">
                <a:latin typeface="メイリオ" panose="020B0604030504040204" pitchFamily="50" charset="-128"/>
                <a:ea typeface="メイリオ" panose="020B0604030504040204" pitchFamily="50" charset="-128"/>
              </a:rPr>
              <a:t>（データ漏洩</a:t>
            </a:r>
            <a:r>
              <a:rPr kumimoji="1" lang="en-US" altLang="ja-JP" sz="1050">
                <a:latin typeface="メイリオ" panose="020B0604030504040204" pitchFamily="50" charset="-128"/>
                <a:ea typeface="メイリオ" panose="020B0604030504040204" pitchFamily="50" charset="-128"/>
              </a:rPr>
              <a:t>/</a:t>
            </a:r>
            <a:r>
              <a:rPr kumimoji="1" lang="ja-JP" altLang="en-US" sz="1050">
                <a:latin typeface="メイリオ" panose="020B0604030504040204" pitchFamily="50" charset="-128"/>
                <a:ea typeface="メイリオ" panose="020B0604030504040204" pitchFamily="50" charset="-128"/>
              </a:rPr>
              <a:t>侵害調査報告書）</a:t>
            </a:r>
            <a:r>
              <a:rPr kumimoji="1" lang="en-US" altLang="ja-JP" sz="1050">
                <a:latin typeface="メイリオ" panose="020B0604030504040204" pitchFamily="50" charset="-128"/>
                <a:ea typeface="メイリオ" panose="020B0604030504040204" pitchFamily="50" charset="-128"/>
              </a:rPr>
              <a:t>2016</a:t>
            </a:r>
            <a:r>
              <a:rPr kumimoji="1" lang="ja-JP" altLang="en-US" sz="1050">
                <a:latin typeface="メイリオ" panose="020B0604030504040204" pitchFamily="50" charset="-128"/>
                <a:ea typeface="メイリオ" panose="020B0604030504040204" pitchFamily="50" charset="-128"/>
              </a:rPr>
              <a:t>の調査より</a:t>
            </a:r>
          </a:p>
        </p:txBody>
      </p:sp>
    </p:spTree>
    <p:extLst>
      <p:ext uri="{BB962C8B-B14F-4D97-AF65-F5344CB8AC3E}">
        <p14:creationId xmlns:p14="http://schemas.microsoft.com/office/powerpoint/2010/main" val="3522590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F45EF40-1DD1-42EC-8A85-465AE615634B}"/>
              </a:ext>
            </a:extLst>
          </p:cNvPr>
          <p:cNvGrpSpPr/>
          <p:nvPr/>
        </p:nvGrpSpPr>
        <p:grpSpPr>
          <a:xfrm>
            <a:off x="1081442" y="3019668"/>
            <a:ext cx="1571869" cy="1045685"/>
            <a:chOff x="364106" y="1925961"/>
            <a:chExt cx="1571869" cy="1045685"/>
          </a:xfrm>
        </p:grpSpPr>
        <p:grpSp>
          <p:nvGrpSpPr>
            <p:cNvPr id="5" name="グループ化 4">
              <a:extLst>
                <a:ext uri="{FF2B5EF4-FFF2-40B4-BE49-F238E27FC236}">
                  <a16:creationId xmlns:a16="http://schemas.microsoft.com/office/drawing/2014/main" id="{B672E60F-F692-42E2-BCD7-B0E32C4C9FBE}"/>
                </a:ext>
              </a:extLst>
            </p:cNvPr>
            <p:cNvGrpSpPr/>
            <p:nvPr/>
          </p:nvGrpSpPr>
          <p:grpSpPr>
            <a:xfrm>
              <a:off x="364106" y="1925961"/>
              <a:ext cx="1045685" cy="1045685"/>
              <a:chOff x="8217568" y="5095956"/>
              <a:chExt cx="1530987" cy="1530987"/>
            </a:xfrm>
          </p:grpSpPr>
          <p:pic>
            <p:nvPicPr>
              <p:cNvPr id="13" name="図 12">
                <a:extLst>
                  <a:ext uri="{FF2B5EF4-FFF2-40B4-BE49-F238E27FC236}">
                    <a16:creationId xmlns:a16="http://schemas.microsoft.com/office/drawing/2014/main" id="{2D211B8A-C9EC-4169-8446-5D0C1B5462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8" y="5095956"/>
                <a:ext cx="1530987" cy="1530987"/>
              </a:xfrm>
              <a:prstGeom prst="rect">
                <a:avLst/>
              </a:prstGeom>
            </p:spPr>
          </p:pic>
          <p:sp>
            <p:nvSpPr>
              <p:cNvPr id="14" name="正方形/長方形 13">
                <a:extLst>
                  <a:ext uri="{FF2B5EF4-FFF2-40B4-BE49-F238E27FC236}">
                    <a16:creationId xmlns:a16="http://schemas.microsoft.com/office/drawing/2014/main" id="{B206D92A-6953-4D9B-AF8D-20422F79014A}"/>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5" name="図 14">
              <a:extLst>
                <a:ext uri="{FF2B5EF4-FFF2-40B4-BE49-F238E27FC236}">
                  <a16:creationId xmlns:a16="http://schemas.microsoft.com/office/drawing/2014/main" id="{D74B1203-97F1-414C-B802-C203DDF100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839" y="2129465"/>
              <a:ext cx="418216" cy="429421"/>
            </a:xfrm>
            <a:prstGeom prst="rect">
              <a:avLst/>
            </a:prstGeom>
          </p:spPr>
        </p:pic>
        <p:pic>
          <p:nvPicPr>
            <p:cNvPr id="38" name="図 37">
              <a:extLst>
                <a:ext uri="{FF2B5EF4-FFF2-40B4-BE49-F238E27FC236}">
                  <a16:creationId xmlns:a16="http://schemas.microsoft.com/office/drawing/2014/main" id="{19D22D4C-E2A5-4B67-870C-34072CC1FD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6871" y="1994665"/>
              <a:ext cx="609104" cy="609104"/>
            </a:xfrm>
            <a:prstGeom prst="rect">
              <a:avLst/>
            </a:prstGeom>
          </p:spPr>
        </p:pic>
      </p:grpSp>
      <p:sp>
        <p:nvSpPr>
          <p:cNvPr id="41" name="テキスト ボックス 40">
            <a:extLst>
              <a:ext uri="{FF2B5EF4-FFF2-40B4-BE49-F238E27FC236}">
                <a16:creationId xmlns:a16="http://schemas.microsoft.com/office/drawing/2014/main" id="{548EFE59-F562-4454-A487-A7B300FF8C21}"/>
              </a:ext>
            </a:extLst>
          </p:cNvPr>
          <p:cNvSpPr txBox="1"/>
          <p:nvPr/>
        </p:nvSpPr>
        <p:spPr>
          <a:xfrm>
            <a:off x="854561" y="4036639"/>
            <a:ext cx="1801151" cy="338554"/>
          </a:xfrm>
          <a:prstGeom prst="rect">
            <a:avLst/>
          </a:prstGeom>
          <a:noFill/>
        </p:spPr>
        <p:txBody>
          <a:bodyPr wrap="square" rtlCol="0">
            <a:spAutoFit/>
          </a:bodyPr>
          <a:lstStyle/>
          <a:p>
            <a:pPr algn="l"/>
            <a:r>
              <a:rPr kumimoji="1" lang="en-US" altLang="ja-JP"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X</a:t>
            </a:r>
            <a:r>
              <a:rPr kumimoji="1" lang="ja-JP" altLang="en-US"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マルウェア感染</a:t>
            </a:r>
          </a:p>
        </p:txBody>
      </p:sp>
      <p:sp>
        <p:nvSpPr>
          <p:cNvPr id="50" name="テキスト ボックス 49">
            <a:extLst>
              <a:ext uri="{FF2B5EF4-FFF2-40B4-BE49-F238E27FC236}">
                <a16:creationId xmlns:a16="http://schemas.microsoft.com/office/drawing/2014/main" id="{0448AFB2-AA2A-4B5C-98BD-8CA96E553E38}"/>
              </a:ext>
            </a:extLst>
          </p:cNvPr>
          <p:cNvSpPr txBox="1"/>
          <p:nvPr/>
        </p:nvSpPr>
        <p:spPr>
          <a:xfrm>
            <a:off x="4825084" y="4036639"/>
            <a:ext cx="2048588" cy="307777"/>
          </a:xfrm>
          <a:prstGeom prst="rect">
            <a:avLst/>
          </a:prstGeom>
          <a:noFill/>
        </p:spPr>
        <p:txBody>
          <a:bodyPr wrap="square" rtlCol="0">
            <a:spAutoFit/>
          </a:bodyPr>
          <a:lstStyle/>
          <a:p>
            <a:pPr algn="ct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X</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マルウェアから保護</a:t>
            </a:r>
          </a:p>
        </p:txBody>
      </p:sp>
      <p:grpSp>
        <p:nvGrpSpPr>
          <p:cNvPr id="33" name="グループ化 32">
            <a:extLst>
              <a:ext uri="{FF2B5EF4-FFF2-40B4-BE49-F238E27FC236}">
                <a16:creationId xmlns:a16="http://schemas.microsoft.com/office/drawing/2014/main" id="{C6D035B2-494F-4D95-BBB4-6C1461118FB5}"/>
              </a:ext>
            </a:extLst>
          </p:cNvPr>
          <p:cNvGrpSpPr/>
          <p:nvPr/>
        </p:nvGrpSpPr>
        <p:grpSpPr>
          <a:xfrm>
            <a:off x="4996439" y="4623309"/>
            <a:ext cx="1801151" cy="1331854"/>
            <a:chOff x="4864359" y="3529602"/>
            <a:chExt cx="1801151" cy="1331854"/>
          </a:xfrm>
        </p:grpSpPr>
        <p:grpSp>
          <p:nvGrpSpPr>
            <p:cNvPr id="32" name="グループ化 31">
              <a:extLst>
                <a:ext uri="{FF2B5EF4-FFF2-40B4-BE49-F238E27FC236}">
                  <a16:creationId xmlns:a16="http://schemas.microsoft.com/office/drawing/2014/main" id="{7FC40C52-4E87-460E-B4D8-8BCA4F2559DD}"/>
                </a:ext>
              </a:extLst>
            </p:cNvPr>
            <p:cNvGrpSpPr/>
            <p:nvPr/>
          </p:nvGrpSpPr>
          <p:grpSpPr>
            <a:xfrm>
              <a:off x="5079605" y="3529602"/>
              <a:ext cx="1501496" cy="1045685"/>
              <a:chOff x="5117673" y="3494005"/>
              <a:chExt cx="1501496" cy="1045685"/>
            </a:xfrm>
          </p:grpSpPr>
          <p:grpSp>
            <p:nvGrpSpPr>
              <p:cNvPr id="31" name="グループ化 30">
                <a:extLst>
                  <a:ext uri="{FF2B5EF4-FFF2-40B4-BE49-F238E27FC236}">
                    <a16:creationId xmlns:a16="http://schemas.microsoft.com/office/drawing/2014/main" id="{558C37FB-535E-48A0-B672-B6ABE101F92B}"/>
                  </a:ext>
                </a:extLst>
              </p:cNvPr>
              <p:cNvGrpSpPr/>
              <p:nvPr/>
            </p:nvGrpSpPr>
            <p:grpSpPr>
              <a:xfrm>
                <a:off x="5117673" y="3494005"/>
                <a:ext cx="1501496" cy="1045685"/>
                <a:chOff x="5117673" y="3494005"/>
                <a:chExt cx="1501496" cy="1045685"/>
              </a:xfrm>
            </p:grpSpPr>
            <p:pic>
              <p:nvPicPr>
                <p:cNvPr id="21" name="図 20">
                  <a:extLst>
                    <a:ext uri="{FF2B5EF4-FFF2-40B4-BE49-F238E27FC236}">
                      <a16:creationId xmlns:a16="http://schemas.microsoft.com/office/drawing/2014/main" id="{8C49D7E9-4080-45C9-8A71-01B1AFB041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8035" y="3588420"/>
                  <a:ext cx="501134" cy="501134"/>
                </a:xfrm>
                <a:prstGeom prst="rect">
                  <a:avLst/>
                </a:prstGeom>
              </p:spPr>
            </p:pic>
            <p:grpSp>
              <p:nvGrpSpPr>
                <p:cNvPr id="51" name="グループ化 50">
                  <a:extLst>
                    <a:ext uri="{FF2B5EF4-FFF2-40B4-BE49-F238E27FC236}">
                      <a16:creationId xmlns:a16="http://schemas.microsoft.com/office/drawing/2014/main" id="{179281A3-4493-455C-84D1-4B025C8411D0}"/>
                    </a:ext>
                  </a:extLst>
                </p:cNvPr>
                <p:cNvGrpSpPr/>
                <p:nvPr/>
              </p:nvGrpSpPr>
              <p:grpSpPr>
                <a:xfrm>
                  <a:off x="5117673" y="3494005"/>
                  <a:ext cx="1045685" cy="1045685"/>
                  <a:chOff x="8217567" y="5095956"/>
                  <a:chExt cx="1530987" cy="1530987"/>
                </a:xfrm>
              </p:grpSpPr>
              <p:pic>
                <p:nvPicPr>
                  <p:cNvPr id="52" name="図 51">
                    <a:extLst>
                      <a:ext uri="{FF2B5EF4-FFF2-40B4-BE49-F238E27FC236}">
                        <a16:creationId xmlns:a16="http://schemas.microsoft.com/office/drawing/2014/main" id="{7F02B54C-D6DF-4197-92FB-492D1C785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7" y="5095956"/>
                    <a:ext cx="1530987" cy="1530987"/>
                  </a:xfrm>
                  <a:prstGeom prst="rect">
                    <a:avLst/>
                  </a:prstGeom>
                </p:spPr>
              </p:pic>
              <p:sp>
                <p:nvSpPr>
                  <p:cNvPr id="53" name="正方形/長方形 52">
                    <a:extLst>
                      <a:ext uri="{FF2B5EF4-FFF2-40B4-BE49-F238E27FC236}">
                        <a16:creationId xmlns:a16="http://schemas.microsoft.com/office/drawing/2014/main" id="{152269AF-C6CC-4BDB-A747-E9F923AF3750}"/>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pic>
            <p:nvPicPr>
              <p:cNvPr id="54" name="図 53">
                <a:extLst>
                  <a:ext uri="{FF2B5EF4-FFF2-40B4-BE49-F238E27FC236}">
                    <a16:creationId xmlns:a16="http://schemas.microsoft.com/office/drawing/2014/main" id="{4E5D6FFC-EA10-4CE7-925F-A7B14A8EC1E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1407" y="3692485"/>
                <a:ext cx="418216" cy="429421"/>
              </a:xfrm>
              <a:prstGeom prst="rect">
                <a:avLst/>
              </a:prstGeom>
            </p:spPr>
          </p:pic>
        </p:grpSp>
        <p:sp>
          <p:nvSpPr>
            <p:cNvPr id="55" name="テキスト ボックス 54">
              <a:extLst>
                <a:ext uri="{FF2B5EF4-FFF2-40B4-BE49-F238E27FC236}">
                  <a16:creationId xmlns:a16="http://schemas.microsoft.com/office/drawing/2014/main" id="{30DDFB6F-3C30-4191-BE9F-F02EF0C02883}"/>
                </a:ext>
              </a:extLst>
            </p:cNvPr>
            <p:cNvSpPr txBox="1"/>
            <p:nvPr/>
          </p:nvSpPr>
          <p:spPr>
            <a:xfrm>
              <a:off x="4864359" y="4522902"/>
              <a:ext cx="1801151" cy="338554"/>
            </a:xfrm>
            <a:prstGeom prst="rect">
              <a:avLst/>
            </a:prstGeom>
            <a:noFill/>
          </p:spPr>
          <p:txBody>
            <a:bodyPr wrap="square" rtlCol="0">
              <a:spAutoFit/>
            </a:bodyPr>
            <a:lstStyle/>
            <a:p>
              <a:pPr algn="ctr"/>
              <a:r>
                <a:rPr kumimoji="1" lang="en-US" altLang="ja-JP"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Y</a:t>
              </a:r>
              <a:r>
                <a:rPr kumimoji="1" lang="ja-JP" altLang="en-US"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マルウェア感染</a:t>
              </a:r>
            </a:p>
          </p:txBody>
        </p:sp>
      </p:grpSp>
      <p:grpSp>
        <p:nvGrpSpPr>
          <p:cNvPr id="37" name="グループ化 36">
            <a:extLst>
              <a:ext uri="{FF2B5EF4-FFF2-40B4-BE49-F238E27FC236}">
                <a16:creationId xmlns:a16="http://schemas.microsoft.com/office/drawing/2014/main" id="{D17B665B-E642-487F-8765-372BA428B89D}"/>
              </a:ext>
            </a:extLst>
          </p:cNvPr>
          <p:cNvGrpSpPr/>
          <p:nvPr/>
        </p:nvGrpSpPr>
        <p:grpSpPr>
          <a:xfrm>
            <a:off x="9113895" y="3249155"/>
            <a:ext cx="1801151" cy="1342185"/>
            <a:chOff x="9032330" y="4944326"/>
            <a:chExt cx="1801151" cy="1342185"/>
          </a:xfrm>
        </p:grpSpPr>
        <p:grpSp>
          <p:nvGrpSpPr>
            <p:cNvPr id="36" name="グループ化 35">
              <a:extLst>
                <a:ext uri="{FF2B5EF4-FFF2-40B4-BE49-F238E27FC236}">
                  <a16:creationId xmlns:a16="http://schemas.microsoft.com/office/drawing/2014/main" id="{CA6D02B2-00E2-44C6-93DA-FD7EAE467A7A}"/>
                </a:ext>
              </a:extLst>
            </p:cNvPr>
            <p:cNvGrpSpPr/>
            <p:nvPr/>
          </p:nvGrpSpPr>
          <p:grpSpPr>
            <a:xfrm>
              <a:off x="9294766" y="4944326"/>
              <a:ext cx="1448221" cy="1045685"/>
              <a:chOff x="9124748" y="5105124"/>
              <a:chExt cx="1448221" cy="1045685"/>
            </a:xfrm>
          </p:grpSpPr>
          <p:pic>
            <p:nvPicPr>
              <p:cNvPr id="28" name="図 27">
                <a:extLst>
                  <a:ext uri="{FF2B5EF4-FFF2-40B4-BE49-F238E27FC236}">
                    <a16:creationId xmlns:a16="http://schemas.microsoft.com/office/drawing/2014/main" id="{CB59D3E0-E851-4E33-A324-92F0022A72D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179915" y="5203001"/>
                <a:ext cx="393054" cy="393054"/>
              </a:xfrm>
              <a:prstGeom prst="rect">
                <a:avLst/>
              </a:prstGeom>
            </p:spPr>
          </p:pic>
          <p:grpSp>
            <p:nvGrpSpPr>
              <p:cNvPr id="74" name="グループ化 73">
                <a:extLst>
                  <a:ext uri="{FF2B5EF4-FFF2-40B4-BE49-F238E27FC236}">
                    <a16:creationId xmlns:a16="http://schemas.microsoft.com/office/drawing/2014/main" id="{A4324DB8-D05A-42F4-9BFD-FBE2E7F1F9A7}"/>
                  </a:ext>
                </a:extLst>
              </p:cNvPr>
              <p:cNvGrpSpPr/>
              <p:nvPr/>
            </p:nvGrpSpPr>
            <p:grpSpPr>
              <a:xfrm>
                <a:off x="9124748" y="5105124"/>
                <a:ext cx="1045685" cy="1045685"/>
                <a:chOff x="8217567" y="5095956"/>
                <a:chExt cx="1530987" cy="1530987"/>
              </a:xfrm>
            </p:grpSpPr>
            <p:pic>
              <p:nvPicPr>
                <p:cNvPr id="75" name="図 74">
                  <a:extLst>
                    <a:ext uri="{FF2B5EF4-FFF2-40B4-BE49-F238E27FC236}">
                      <a16:creationId xmlns:a16="http://schemas.microsoft.com/office/drawing/2014/main" id="{786C8A5A-92E8-47B2-BFEF-67EC1D65F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7" y="5095956"/>
                  <a:ext cx="1530987" cy="1530987"/>
                </a:xfrm>
                <a:prstGeom prst="rect">
                  <a:avLst/>
                </a:prstGeom>
              </p:spPr>
            </p:pic>
            <p:sp>
              <p:nvSpPr>
                <p:cNvPr id="76" name="正方形/長方形 75">
                  <a:extLst>
                    <a:ext uri="{FF2B5EF4-FFF2-40B4-BE49-F238E27FC236}">
                      <a16:creationId xmlns:a16="http://schemas.microsoft.com/office/drawing/2014/main" id="{FCADEB81-17EB-4633-84DE-AFF2CB3F2BF3}"/>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77" name="図 76">
                <a:extLst>
                  <a:ext uri="{FF2B5EF4-FFF2-40B4-BE49-F238E27FC236}">
                    <a16:creationId xmlns:a16="http://schemas.microsoft.com/office/drawing/2014/main" id="{A0E7A951-6A80-418F-A56E-0B4C1A62B1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38482" y="5303604"/>
                <a:ext cx="418216" cy="429421"/>
              </a:xfrm>
              <a:prstGeom prst="rect">
                <a:avLst/>
              </a:prstGeom>
            </p:spPr>
          </p:pic>
        </p:grpSp>
        <p:sp>
          <p:nvSpPr>
            <p:cNvPr id="78" name="テキスト ボックス 77">
              <a:extLst>
                <a:ext uri="{FF2B5EF4-FFF2-40B4-BE49-F238E27FC236}">
                  <a16:creationId xmlns:a16="http://schemas.microsoft.com/office/drawing/2014/main" id="{30AB3419-3C70-4EF0-B675-2AFB6BD5DD99}"/>
                </a:ext>
              </a:extLst>
            </p:cNvPr>
            <p:cNvSpPr txBox="1"/>
            <p:nvPr/>
          </p:nvSpPr>
          <p:spPr>
            <a:xfrm>
              <a:off x="9032330" y="5947957"/>
              <a:ext cx="1801151" cy="338554"/>
            </a:xfrm>
            <a:prstGeom prst="rect">
              <a:avLst/>
            </a:prstGeom>
            <a:noFill/>
          </p:spPr>
          <p:txBody>
            <a:bodyPr wrap="square" rtlCol="0">
              <a:spAutoFit/>
            </a:bodyPr>
            <a:lstStyle/>
            <a:p>
              <a:pPr algn="l"/>
              <a:r>
                <a:rPr kumimoji="1" lang="en-US" altLang="ja-JP"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Z</a:t>
              </a:r>
              <a:r>
                <a:rPr kumimoji="1" lang="ja-JP" altLang="en-US"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マルウェア感染</a:t>
              </a:r>
            </a:p>
          </p:txBody>
        </p:sp>
      </p:grpSp>
      <p:cxnSp>
        <p:nvCxnSpPr>
          <p:cNvPr id="80" name="直線矢印コネクタ 79">
            <a:extLst>
              <a:ext uri="{FF2B5EF4-FFF2-40B4-BE49-F238E27FC236}">
                <a16:creationId xmlns:a16="http://schemas.microsoft.com/office/drawing/2014/main" id="{B2E1567F-7DDD-4637-82CC-021E71C33A2B}"/>
              </a:ext>
            </a:extLst>
          </p:cNvPr>
          <p:cNvCxnSpPr>
            <a:cxnSpLocks/>
          </p:cNvCxnSpPr>
          <p:nvPr/>
        </p:nvCxnSpPr>
        <p:spPr>
          <a:xfrm>
            <a:off x="10945458" y="3640434"/>
            <a:ext cx="333923" cy="0"/>
          </a:xfrm>
          <a:prstGeom prst="straightConnector1">
            <a:avLst/>
          </a:prstGeom>
          <a:ln w="57150">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9" name="テキスト プレースホルダー 38">
            <a:extLst>
              <a:ext uri="{FF2B5EF4-FFF2-40B4-BE49-F238E27FC236}">
                <a16:creationId xmlns:a16="http://schemas.microsoft.com/office/drawing/2014/main" id="{BBAE87E8-5A5F-4C88-B245-01F9495E3558}"/>
              </a:ext>
            </a:extLst>
          </p:cNvPr>
          <p:cNvSpPr>
            <a:spLocks noGrp="1"/>
          </p:cNvSpPr>
          <p:nvPr>
            <p:ph type="body" sz="quarter" idx="15"/>
          </p:nvPr>
        </p:nvSpPr>
        <p:spPr>
          <a:xfrm>
            <a:off x="413589" y="1375835"/>
            <a:ext cx="11074573" cy="312393"/>
          </a:xfrm>
        </p:spPr>
        <p:txBody>
          <a:bodyPr/>
          <a:lstStyle/>
          <a:p>
            <a:r>
              <a:rPr lang="ja-JP" altLang="en-US"/>
              <a:t>パターンマッチング方式は、感染報告後シグネチャに登録されれば、検知・保護が可能だが初見では検知が難しい仕組みです</a:t>
            </a:r>
            <a:endParaRPr kumimoji="1" lang="ja-JP" altLang="en-US"/>
          </a:p>
        </p:txBody>
      </p:sp>
      <p:sp>
        <p:nvSpPr>
          <p:cNvPr id="7" name="テキスト プレースホルダー 6">
            <a:extLst>
              <a:ext uri="{FF2B5EF4-FFF2-40B4-BE49-F238E27FC236}">
                <a16:creationId xmlns:a16="http://schemas.microsoft.com/office/drawing/2014/main" id="{7074A4F9-2C6E-4958-BEAF-CD1E181A30E9}"/>
              </a:ext>
            </a:extLst>
          </p:cNvPr>
          <p:cNvSpPr>
            <a:spLocks noGrp="1"/>
          </p:cNvSpPr>
          <p:nvPr>
            <p:ph type="body" sz="quarter" idx="11"/>
          </p:nvPr>
        </p:nvSpPr>
        <p:spPr/>
        <p:txBody>
          <a:bodyPr/>
          <a:lstStyle/>
          <a:p>
            <a:r>
              <a:rPr lang="ja-JP" altLang="en-US"/>
              <a:t>従来型ウイルス対策ソフトの仕組み</a:t>
            </a:r>
          </a:p>
        </p:txBody>
      </p:sp>
      <p:sp>
        <p:nvSpPr>
          <p:cNvPr id="8" name="テキスト プレースホルダー 7">
            <a:extLst>
              <a:ext uri="{FF2B5EF4-FFF2-40B4-BE49-F238E27FC236}">
                <a16:creationId xmlns:a16="http://schemas.microsoft.com/office/drawing/2014/main" id="{94FA0A8D-710A-436B-89AD-7A466C8E0DAA}"/>
              </a:ext>
            </a:extLst>
          </p:cNvPr>
          <p:cNvSpPr>
            <a:spLocks noGrp="1"/>
          </p:cNvSpPr>
          <p:nvPr>
            <p:ph type="body" sz="quarter" idx="13"/>
          </p:nvPr>
        </p:nvSpPr>
        <p:spPr>
          <a:xfrm>
            <a:off x="359197" y="878369"/>
            <a:ext cx="11505576" cy="348557"/>
          </a:xfrm>
        </p:spPr>
        <p:txBody>
          <a:bodyPr/>
          <a:lstStyle/>
          <a:p>
            <a:r>
              <a:rPr lang="ja-JP" altLang="en-US"/>
              <a:t>パターンマッチングでマルウェアを検知するが、未知のマルウェアはマッチング不可能</a:t>
            </a:r>
          </a:p>
        </p:txBody>
      </p:sp>
      <p:grpSp>
        <p:nvGrpSpPr>
          <p:cNvPr id="25" name="グループ化 24">
            <a:extLst>
              <a:ext uri="{FF2B5EF4-FFF2-40B4-BE49-F238E27FC236}">
                <a16:creationId xmlns:a16="http://schemas.microsoft.com/office/drawing/2014/main" id="{720058B7-AC64-4EC1-95F6-19848DBEB4EF}"/>
              </a:ext>
            </a:extLst>
          </p:cNvPr>
          <p:cNvGrpSpPr/>
          <p:nvPr/>
        </p:nvGrpSpPr>
        <p:grpSpPr>
          <a:xfrm>
            <a:off x="5185731" y="3019668"/>
            <a:ext cx="1525348" cy="1045685"/>
            <a:chOff x="5110683" y="1925961"/>
            <a:chExt cx="1525348" cy="1045685"/>
          </a:xfrm>
        </p:grpSpPr>
        <p:grpSp>
          <p:nvGrpSpPr>
            <p:cNvPr id="45" name="グループ化 44">
              <a:extLst>
                <a:ext uri="{FF2B5EF4-FFF2-40B4-BE49-F238E27FC236}">
                  <a16:creationId xmlns:a16="http://schemas.microsoft.com/office/drawing/2014/main" id="{0AB7AAE5-CBC3-4EC2-9199-9975BCE28577}"/>
                </a:ext>
              </a:extLst>
            </p:cNvPr>
            <p:cNvGrpSpPr/>
            <p:nvPr/>
          </p:nvGrpSpPr>
          <p:grpSpPr>
            <a:xfrm>
              <a:off x="5110683" y="1925961"/>
              <a:ext cx="1045685" cy="1045685"/>
              <a:chOff x="8217567" y="5095956"/>
              <a:chExt cx="1530987" cy="1530987"/>
            </a:xfrm>
          </p:grpSpPr>
          <p:pic>
            <p:nvPicPr>
              <p:cNvPr id="46" name="図 45">
                <a:extLst>
                  <a:ext uri="{FF2B5EF4-FFF2-40B4-BE49-F238E27FC236}">
                    <a16:creationId xmlns:a16="http://schemas.microsoft.com/office/drawing/2014/main" id="{5C5E4482-E55B-4356-AF78-27C8F10FDC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7" y="5095956"/>
                <a:ext cx="1530987" cy="1530987"/>
              </a:xfrm>
              <a:prstGeom prst="rect">
                <a:avLst/>
              </a:prstGeom>
            </p:spPr>
          </p:pic>
          <p:sp>
            <p:nvSpPr>
              <p:cNvPr id="47" name="正方形/長方形 46">
                <a:extLst>
                  <a:ext uri="{FF2B5EF4-FFF2-40B4-BE49-F238E27FC236}">
                    <a16:creationId xmlns:a16="http://schemas.microsoft.com/office/drawing/2014/main" id="{A4D9B9D5-4E55-438D-8E4A-7D87EDE9E553}"/>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40" name="図 39">
              <a:extLst>
                <a:ext uri="{FF2B5EF4-FFF2-40B4-BE49-F238E27FC236}">
                  <a16:creationId xmlns:a16="http://schemas.microsoft.com/office/drawing/2014/main" id="{B4BD383D-D8F9-4453-90A7-7629368843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91480" y="2092083"/>
              <a:ext cx="484090" cy="484090"/>
            </a:xfrm>
            <a:prstGeom prst="rect">
              <a:avLst/>
            </a:prstGeom>
          </p:spPr>
        </p:pic>
        <p:pic>
          <p:nvPicPr>
            <p:cNvPr id="64" name="図 63">
              <a:extLst>
                <a:ext uri="{FF2B5EF4-FFF2-40B4-BE49-F238E27FC236}">
                  <a16:creationId xmlns:a16="http://schemas.microsoft.com/office/drawing/2014/main" id="{0CCE40CD-FF66-4682-8014-0767639B3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6927" y="2025145"/>
              <a:ext cx="609104" cy="609104"/>
            </a:xfrm>
            <a:prstGeom prst="rect">
              <a:avLst/>
            </a:prstGeom>
          </p:spPr>
        </p:pic>
      </p:grpSp>
      <p:grpSp>
        <p:nvGrpSpPr>
          <p:cNvPr id="30" name="グループ化 29">
            <a:extLst>
              <a:ext uri="{FF2B5EF4-FFF2-40B4-BE49-F238E27FC236}">
                <a16:creationId xmlns:a16="http://schemas.microsoft.com/office/drawing/2014/main" id="{F8090C95-4BB3-4BEB-B06A-4AA70F498606}"/>
              </a:ext>
            </a:extLst>
          </p:cNvPr>
          <p:cNvGrpSpPr/>
          <p:nvPr/>
        </p:nvGrpSpPr>
        <p:grpSpPr>
          <a:xfrm>
            <a:off x="2655712" y="3577827"/>
            <a:ext cx="2398888" cy="1640011"/>
            <a:chOff x="2523632" y="2484120"/>
            <a:chExt cx="2398888" cy="1640011"/>
          </a:xfrm>
        </p:grpSpPr>
        <p:cxnSp>
          <p:nvCxnSpPr>
            <p:cNvPr id="27" name="直線矢印コネクタ 26">
              <a:extLst>
                <a:ext uri="{FF2B5EF4-FFF2-40B4-BE49-F238E27FC236}">
                  <a16:creationId xmlns:a16="http://schemas.microsoft.com/office/drawing/2014/main" id="{E0BDD421-86B2-4E7D-952F-B648E588C612}"/>
                </a:ext>
              </a:extLst>
            </p:cNvPr>
            <p:cNvCxnSpPr/>
            <p:nvPr/>
          </p:nvCxnSpPr>
          <p:spPr>
            <a:xfrm>
              <a:off x="2523632" y="2484120"/>
              <a:ext cx="2398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フリーフォーム: 図形 28">
              <a:extLst>
                <a:ext uri="{FF2B5EF4-FFF2-40B4-BE49-F238E27FC236}">
                  <a16:creationId xmlns:a16="http://schemas.microsoft.com/office/drawing/2014/main" id="{B314BE39-278E-4182-91B3-06B7AE8D2289}"/>
                </a:ext>
              </a:extLst>
            </p:cNvPr>
            <p:cNvSpPr/>
            <p:nvPr/>
          </p:nvSpPr>
          <p:spPr>
            <a:xfrm>
              <a:off x="4441371" y="2491274"/>
              <a:ext cx="419878" cy="1632857"/>
            </a:xfrm>
            <a:custGeom>
              <a:avLst/>
              <a:gdLst>
                <a:gd name="connsiteX0" fmla="*/ 0 w 419878"/>
                <a:gd name="connsiteY0" fmla="*/ 0 h 1632857"/>
                <a:gd name="connsiteX1" fmla="*/ 0 w 419878"/>
                <a:gd name="connsiteY1" fmla="*/ 1632857 h 1632857"/>
                <a:gd name="connsiteX2" fmla="*/ 419878 w 419878"/>
                <a:gd name="connsiteY2" fmla="*/ 1632857 h 1632857"/>
              </a:gdLst>
              <a:ahLst/>
              <a:cxnLst>
                <a:cxn ang="0">
                  <a:pos x="connsiteX0" y="connsiteY0"/>
                </a:cxn>
                <a:cxn ang="0">
                  <a:pos x="connsiteX1" y="connsiteY1"/>
                </a:cxn>
                <a:cxn ang="0">
                  <a:pos x="connsiteX2" y="connsiteY2"/>
                </a:cxn>
              </a:cxnLst>
              <a:rect l="l" t="t" r="r" b="b"/>
              <a:pathLst>
                <a:path w="419878" h="1632857">
                  <a:moveTo>
                    <a:pt x="0" y="0"/>
                  </a:moveTo>
                  <a:lnTo>
                    <a:pt x="0" y="1632857"/>
                  </a:lnTo>
                  <a:lnTo>
                    <a:pt x="419878" y="1632857"/>
                  </a:lnTo>
                </a:path>
              </a:pathLst>
            </a:custGeom>
            <a:ln>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005809E7-481C-4975-BB84-0009DBD168C0}"/>
              </a:ext>
            </a:extLst>
          </p:cNvPr>
          <p:cNvGrpSpPr/>
          <p:nvPr/>
        </p:nvGrpSpPr>
        <p:grpSpPr>
          <a:xfrm>
            <a:off x="2900729" y="3260881"/>
            <a:ext cx="1566939" cy="912882"/>
            <a:chOff x="2919200" y="2167174"/>
            <a:chExt cx="1566939" cy="912882"/>
          </a:xfrm>
        </p:grpSpPr>
        <p:sp>
          <p:nvSpPr>
            <p:cNvPr id="44" name="テキスト ボックス 43">
              <a:extLst>
                <a:ext uri="{FF2B5EF4-FFF2-40B4-BE49-F238E27FC236}">
                  <a16:creationId xmlns:a16="http://schemas.microsoft.com/office/drawing/2014/main" id="{CEDB2C1A-74A2-4F01-9033-4FD049B8A8AC}"/>
                </a:ext>
              </a:extLst>
            </p:cNvPr>
            <p:cNvSpPr txBox="1"/>
            <p:nvPr/>
          </p:nvSpPr>
          <p:spPr>
            <a:xfrm>
              <a:off x="2919200" y="2803057"/>
              <a:ext cx="1566939" cy="276999"/>
            </a:xfrm>
            <a:prstGeom prst="rect">
              <a:avLst/>
            </a:prstGeom>
            <a:noFill/>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rPr>
                <a:t>X</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rPr>
                <a:t>マルウェアを登録</a:t>
              </a:r>
            </a:p>
          </p:txBody>
        </p:sp>
        <p:grpSp>
          <p:nvGrpSpPr>
            <p:cNvPr id="17" name="グループ化 16">
              <a:extLst>
                <a:ext uri="{FF2B5EF4-FFF2-40B4-BE49-F238E27FC236}">
                  <a16:creationId xmlns:a16="http://schemas.microsoft.com/office/drawing/2014/main" id="{AEA9B6B7-838D-4E7F-B1F7-12E4B7218142}"/>
                </a:ext>
              </a:extLst>
            </p:cNvPr>
            <p:cNvGrpSpPr/>
            <p:nvPr/>
          </p:nvGrpSpPr>
          <p:grpSpPr>
            <a:xfrm>
              <a:off x="3386746" y="2167174"/>
              <a:ext cx="583079" cy="593028"/>
              <a:chOff x="3845302" y="1645661"/>
              <a:chExt cx="583079" cy="593028"/>
            </a:xfrm>
          </p:grpSpPr>
          <p:sp>
            <p:nvSpPr>
              <p:cNvPr id="16" name="フリーフォーム: 図形 15">
                <a:extLst>
                  <a:ext uri="{FF2B5EF4-FFF2-40B4-BE49-F238E27FC236}">
                    <a16:creationId xmlns:a16="http://schemas.microsoft.com/office/drawing/2014/main" id="{8A2BB0BC-3DFE-45F6-A328-B21353A3F33F}"/>
                  </a:ext>
                </a:extLst>
              </p:cNvPr>
              <p:cNvSpPr/>
              <p:nvPr/>
            </p:nvSpPr>
            <p:spPr>
              <a:xfrm>
                <a:off x="3845302" y="1799777"/>
                <a:ext cx="536448" cy="438912"/>
              </a:xfrm>
              <a:custGeom>
                <a:avLst/>
                <a:gdLst>
                  <a:gd name="connsiteX0" fmla="*/ 60960 w 536448"/>
                  <a:gd name="connsiteY0" fmla="*/ 0 h 438912"/>
                  <a:gd name="connsiteX1" fmla="*/ 0 w 536448"/>
                  <a:gd name="connsiteY1" fmla="*/ 48768 h 438912"/>
                  <a:gd name="connsiteX2" fmla="*/ 249936 w 536448"/>
                  <a:gd name="connsiteY2" fmla="*/ 438912 h 438912"/>
                  <a:gd name="connsiteX3" fmla="*/ 536448 w 536448"/>
                  <a:gd name="connsiteY3" fmla="*/ 274320 h 438912"/>
                  <a:gd name="connsiteX4" fmla="*/ 530352 w 536448"/>
                  <a:gd name="connsiteY4" fmla="*/ 164592 h 438912"/>
                  <a:gd name="connsiteX5" fmla="*/ 60960 w 536448"/>
                  <a:gd name="connsiteY5"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 h="438912">
                    <a:moveTo>
                      <a:pt x="60960" y="0"/>
                    </a:moveTo>
                    <a:lnTo>
                      <a:pt x="0" y="48768"/>
                    </a:lnTo>
                    <a:lnTo>
                      <a:pt x="249936" y="438912"/>
                    </a:lnTo>
                    <a:lnTo>
                      <a:pt x="536448" y="274320"/>
                    </a:lnTo>
                    <a:lnTo>
                      <a:pt x="530352" y="164592"/>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a:extLst>
                  <a:ext uri="{FF2B5EF4-FFF2-40B4-BE49-F238E27FC236}">
                    <a16:creationId xmlns:a16="http://schemas.microsoft.com/office/drawing/2014/main" id="{038AD3F6-1DAB-429A-A2FB-6333E8C188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45302" y="1645661"/>
                <a:ext cx="583079" cy="583079"/>
              </a:xfrm>
              <a:prstGeom prst="rect">
                <a:avLst/>
              </a:prstGeom>
            </p:spPr>
          </p:pic>
        </p:grpSp>
      </p:grpSp>
      <p:cxnSp>
        <p:nvCxnSpPr>
          <p:cNvPr id="83" name="直線矢印コネクタ 82">
            <a:extLst>
              <a:ext uri="{FF2B5EF4-FFF2-40B4-BE49-F238E27FC236}">
                <a16:creationId xmlns:a16="http://schemas.microsoft.com/office/drawing/2014/main" id="{9D052ED0-82DA-4106-97EE-8DCAAD27CA6C}"/>
              </a:ext>
            </a:extLst>
          </p:cNvPr>
          <p:cNvCxnSpPr/>
          <p:nvPr/>
        </p:nvCxnSpPr>
        <p:spPr>
          <a:xfrm>
            <a:off x="6859765" y="5213795"/>
            <a:ext cx="23988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71" name="グループ化 70">
            <a:extLst>
              <a:ext uri="{FF2B5EF4-FFF2-40B4-BE49-F238E27FC236}">
                <a16:creationId xmlns:a16="http://schemas.microsoft.com/office/drawing/2014/main" id="{E081868B-A806-4CED-B0DD-2CEA5B891BDA}"/>
              </a:ext>
            </a:extLst>
          </p:cNvPr>
          <p:cNvGrpSpPr/>
          <p:nvPr/>
        </p:nvGrpSpPr>
        <p:grpSpPr>
          <a:xfrm>
            <a:off x="7137573" y="4873004"/>
            <a:ext cx="1566939" cy="912882"/>
            <a:chOff x="2919200" y="2167174"/>
            <a:chExt cx="1566939" cy="912882"/>
          </a:xfrm>
        </p:grpSpPr>
        <p:sp>
          <p:nvSpPr>
            <p:cNvPr id="72" name="テキスト ボックス 71">
              <a:extLst>
                <a:ext uri="{FF2B5EF4-FFF2-40B4-BE49-F238E27FC236}">
                  <a16:creationId xmlns:a16="http://schemas.microsoft.com/office/drawing/2014/main" id="{A755F8C3-B780-434F-A632-D316D0153B63}"/>
                </a:ext>
              </a:extLst>
            </p:cNvPr>
            <p:cNvSpPr txBox="1"/>
            <p:nvPr/>
          </p:nvSpPr>
          <p:spPr>
            <a:xfrm>
              <a:off x="2919200" y="2803057"/>
              <a:ext cx="1566939" cy="276999"/>
            </a:xfrm>
            <a:prstGeom prst="rect">
              <a:avLst/>
            </a:prstGeom>
            <a:noFill/>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rPr>
                <a:t>Y</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rPr>
                <a:t>マルウェアを登録</a:t>
              </a:r>
            </a:p>
          </p:txBody>
        </p:sp>
        <p:grpSp>
          <p:nvGrpSpPr>
            <p:cNvPr id="73" name="グループ化 72">
              <a:extLst>
                <a:ext uri="{FF2B5EF4-FFF2-40B4-BE49-F238E27FC236}">
                  <a16:creationId xmlns:a16="http://schemas.microsoft.com/office/drawing/2014/main" id="{84040FD7-752C-4EE8-9DCB-221E72290A09}"/>
                </a:ext>
              </a:extLst>
            </p:cNvPr>
            <p:cNvGrpSpPr/>
            <p:nvPr/>
          </p:nvGrpSpPr>
          <p:grpSpPr>
            <a:xfrm>
              <a:off x="3386746" y="2167174"/>
              <a:ext cx="583079" cy="593028"/>
              <a:chOff x="3845302" y="1645661"/>
              <a:chExt cx="583079" cy="593028"/>
            </a:xfrm>
          </p:grpSpPr>
          <p:sp>
            <p:nvSpPr>
              <p:cNvPr id="81" name="フリーフォーム: 図形 80">
                <a:extLst>
                  <a:ext uri="{FF2B5EF4-FFF2-40B4-BE49-F238E27FC236}">
                    <a16:creationId xmlns:a16="http://schemas.microsoft.com/office/drawing/2014/main" id="{3527682B-A9F7-4EAB-ACD2-B8B55461AE03}"/>
                  </a:ext>
                </a:extLst>
              </p:cNvPr>
              <p:cNvSpPr/>
              <p:nvPr/>
            </p:nvSpPr>
            <p:spPr>
              <a:xfrm>
                <a:off x="3845302" y="1799777"/>
                <a:ext cx="536448" cy="438912"/>
              </a:xfrm>
              <a:custGeom>
                <a:avLst/>
                <a:gdLst>
                  <a:gd name="connsiteX0" fmla="*/ 60960 w 536448"/>
                  <a:gd name="connsiteY0" fmla="*/ 0 h 438912"/>
                  <a:gd name="connsiteX1" fmla="*/ 0 w 536448"/>
                  <a:gd name="connsiteY1" fmla="*/ 48768 h 438912"/>
                  <a:gd name="connsiteX2" fmla="*/ 249936 w 536448"/>
                  <a:gd name="connsiteY2" fmla="*/ 438912 h 438912"/>
                  <a:gd name="connsiteX3" fmla="*/ 536448 w 536448"/>
                  <a:gd name="connsiteY3" fmla="*/ 274320 h 438912"/>
                  <a:gd name="connsiteX4" fmla="*/ 530352 w 536448"/>
                  <a:gd name="connsiteY4" fmla="*/ 164592 h 438912"/>
                  <a:gd name="connsiteX5" fmla="*/ 60960 w 536448"/>
                  <a:gd name="connsiteY5" fmla="*/ 0 h 43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448" h="438912">
                    <a:moveTo>
                      <a:pt x="60960" y="0"/>
                    </a:moveTo>
                    <a:lnTo>
                      <a:pt x="0" y="48768"/>
                    </a:lnTo>
                    <a:lnTo>
                      <a:pt x="249936" y="438912"/>
                    </a:lnTo>
                    <a:lnTo>
                      <a:pt x="536448" y="274320"/>
                    </a:lnTo>
                    <a:lnTo>
                      <a:pt x="530352" y="164592"/>
                    </a:lnTo>
                    <a:lnTo>
                      <a:pt x="6096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2" name="図 81">
                <a:extLst>
                  <a:ext uri="{FF2B5EF4-FFF2-40B4-BE49-F238E27FC236}">
                    <a16:creationId xmlns:a16="http://schemas.microsoft.com/office/drawing/2014/main" id="{54E2FBBC-D79C-40DD-AB93-755F2768B18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45302" y="1645661"/>
                <a:ext cx="583079" cy="583079"/>
              </a:xfrm>
              <a:prstGeom prst="rect">
                <a:avLst/>
              </a:prstGeom>
            </p:spPr>
          </p:pic>
        </p:grpSp>
      </p:grpSp>
      <p:grpSp>
        <p:nvGrpSpPr>
          <p:cNvPr id="35" name="グループ化 34">
            <a:extLst>
              <a:ext uri="{FF2B5EF4-FFF2-40B4-BE49-F238E27FC236}">
                <a16:creationId xmlns:a16="http://schemas.microsoft.com/office/drawing/2014/main" id="{3AA7B10A-D1C0-4B3B-B25E-D46034246F10}"/>
              </a:ext>
            </a:extLst>
          </p:cNvPr>
          <p:cNvGrpSpPr/>
          <p:nvPr/>
        </p:nvGrpSpPr>
        <p:grpSpPr>
          <a:xfrm>
            <a:off x="9036130" y="4662481"/>
            <a:ext cx="2205451" cy="1322869"/>
            <a:chOff x="9019668" y="3568774"/>
            <a:chExt cx="2205451" cy="1322869"/>
          </a:xfrm>
        </p:grpSpPr>
        <p:sp>
          <p:nvSpPr>
            <p:cNvPr id="61" name="テキスト ボックス 60">
              <a:extLst>
                <a:ext uri="{FF2B5EF4-FFF2-40B4-BE49-F238E27FC236}">
                  <a16:creationId xmlns:a16="http://schemas.microsoft.com/office/drawing/2014/main" id="{21B6D7EB-D0B1-4375-B376-67D0B5CD73DB}"/>
                </a:ext>
              </a:extLst>
            </p:cNvPr>
            <p:cNvSpPr txBox="1"/>
            <p:nvPr/>
          </p:nvSpPr>
          <p:spPr>
            <a:xfrm>
              <a:off x="9019668" y="4583866"/>
              <a:ext cx="2205451" cy="307777"/>
            </a:xfrm>
            <a:prstGeom prst="rect">
              <a:avLst/>
            </a:prstGeom>
            <a:noFill/>
          </p:spPr>
          <p:txBody>
            <a:bodyPr wrap="square" rtlCol="0">
              <a:spAutoFit/>
            </a:bodyPr>
            <a:lstStyle/>
            <a:p>
              <a:pPr algn="ct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Y</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マルウェアから保護</a:t>
              </a:r>
            </a:p>
          </p:txBody>
        </p:sp>
        <p:grpSp>
          <p:nvGrpSpPr>
            <p:cNvPr id="34" name="グループ化 33">
              <a:extLst>
                <a:ext uri="{FF2B5EF4-FFF2-40B4-BE49-F238E27FC236}">
                  <a16:creationId xmlns:a16="http://schemas.microsoft.com/office/drawing/2014/main" id="{9E231720-5FB7-4115-865C-A3F2A0325D9F}"/>
                </a:ext>
              </a:extLst>
            </p:cNvPr>
            <p:cNvGrpSpPr/>
            <p:nvPr/>
          </p:nvGrpSpPr>
          <p:grpSpPr>
            <a:xfrm>
              <a:off x="9413798" y="3568774"/>
              <a:ext cx="1535301" cy="1045685"/>
              <a:chOff x="9205593" y="3568774"/>
              <a:chExt cx="1535301" cy="1045685"/>
            </a:xfrm>
          </p:grpSpPr>
          <p:grpSp>
            <p:nvGrpSpPr>
              <p:cNvPr id="58" name="グループ化 57">
                <a:extLst>
                  <a:ext uri="{FF2B5EF4-FFF2-40B4-BE49-F238E27FC236}">
                    <a16:creationId xmlns:a16="http://schemas.microsoft.com/office/drawing/2014/main" id="{26BBC982-890E-4FEE-90D7-1DD325C03E04}"/>
                  </a:ext>
                </a:extLst>
              </p:cNvPr>
              <p:cNvGrpSpPr/>
              <p:nvPr/>
            </p:nvGrpSpPr>
            <p:grpSpPr>
              <a:xfrm>
                <a:off x="9205593" y="3568774"/>
                <a:ext cx="1045685" cy="1045685"/>
                <a:chOff x="8217567" y="5095956"/>
                <a:chExt cx="1530987" cy="1530987"/>
              </a:xfrm>
            </p:grpSpPr>
            <p:pic>
              <p:nvPicPr>
                <p:cNvPr id="59" name="図 58">
                  <a:extLst>
                    <a:ext uri="{FF2B5EF4-FFF2-40B4-BE49-F238E27FC236}">
                      <a16:creationId xmlns:a16="http://schemas.microsoft.com/office/drawing/2014/main" id="{B7034349-D2E7-472D-ABC4-B97D7FF28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7" y="5095956"/>
                  <a:ext cx="1530987" cy="1530987"/>
                </a:xfrm>
                <a:prstGeom prst="rect">
                  <a:avLst/>
                </a:prstGeom>
              </p:spPr>
            </p:pic>
            <p:sp>
              <p:nvSpPr>
                <p:cNvPr id="60" name="正方形/長方形 59">
                  <a:extLst>
                    <a:ext uri="{FF2B5EF4-FFF2-40B4-BE49-F238E27FC236}">
                      <a16:creationId xmlns:a16="http://schemas.microsoft.com/office/drawing/2014/main" id="{8F250BE9-9179-4F85-B632-26D274ED7AF2}"/>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62" name="図 61">
                <a:extLst>
                  <a:ext uri="{FF2B5EF4-FFF2-40B4-BE49-F238E27FC236}">
                    <a16:creationId xmlns:a16="http://schemas.microsoft.com/office/drawing/2014/main" id="{ECB0448D-AA0E-4B3A-AF7B-E107CC4D8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86390" y="3739920"/>
                <a:ext cx="484090" cy="484090"/>
              </a:xfrm>
              <a:prstGeom prst="rect">
                <a:avLst/>
              </a:prstGeom>
            </p:spPr>
          </p:pic>
          <p:pic>
            <p:nvPicPr>
              <p:cNvPr id="85" name="図 84">
                <a:extLst>
                  <a:ext uri="{FF2B5EF4-FFF2-40B4-BE49-F238E27FC236}">
                    <a16:creationId xmlns:a16="http://schemas.microsoft.com/office/drawing/2014/main" id="{49470D17-CD96-42E1-98F9-EB231DDCD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39760" y="3694883"/>
                <a:ext cx="501134" cy="501134"/>
              </a:xfrm>
              <a:prstGeom prst="rect">
                <a:avLst/>
              </a:prstGeom>
            </p:spPr>
          </p:pic>
        </p:grpSp>
      </p:grpSp>
      <p:grpSp>
        <p:nvGrpSpPr>
          <p:cNvPr id="87" name="グループ化 86">
            <a:extLst>
              <a:ext uri="{FF2B5EF4-FFF2-40B4-BE49-F238E27FC236}">
                <a16:creationId xmlns:a16="http://schemas.microsoft.com/office/drawing/2014/main" id="{3BC1D1EC-D199-4505-A0DD-A2EC33A434EA}"/>
              </a:ext>
            </a:extLst>
          </p:cNvPr>
          <p:cNvGrpSpPr/>
          <p:nvPr/>
        </p:nvGrpSpPr>
        <p:grpSpPr>
          <a:xfrm>
            <a:off x="9113895" y="1900627"/>
            <a:ext cx="1801151" cy="1342185"/>
            <a:chOff x="9032330" y="4944326"/>
            <a:chExt cx="1801151" cy="1342185"/>
          </a:xfrm>
        </p:grpSpPr>
        <p:grpSp>
          <p:nvGrpSpPr>
            <p:cNvPr id="88" name="グループ化 87">
              <a:extLst>
                <a:ext uri="{FF2B5EF4-FFF2-40B4-BE49-F238E27FC236}">
                  <a16:creationId xmlns:a16="http://schemas.microsoft.com/office/drawing/2014/main" id="{35756F18-1873-49AE-B199-8FA72F6B8518}"/>
                </a:ext>
              </a:extLst>
            </p:cNvPr>
            <p:cNvGrpSpPr/>
            <p:nvPr/>
          </p:nvGrpSpPr>
          <p:grpSpPr>
            <a:xfrm>
              <a:off x="9294766" y="4944326"/>
              <a:ext cx="1448221" cy="1045685"/>
              <a:chOff x="9124748" y="5105124"/>
              <a:chExt cx="1448221" cy="1045685"/>
            </a:xfrm>
          </p:grpSpPr>
          <p:pic>
            <p:nvPicPr>
              <p:cNvPr id="90" name="図 89">
                <a:extLst>
                  <a:ext uri="{FF2B5EF4-FFF2-40B4-BE49-F238E27FC236}">
                    <a16:creationId xmlns:a16="http://schemas.microsoft.com/office/drawing/2014/main" id="{28C33AA9-B230-4171-9409-E9C0ED16C19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179915" y="5203001"/>
                <a:ext cx="393054" cy="393054"/>
              </a:xfrm>
              <a:prstGeom prst="rect">
                <a:avLst/>
              </a:prstGeom>
            </p:spPr>
          </p:pic>
          <p:grpSp>
            <p:nvGrpSpPr>
              <p:cNvPr id="91" name="グループ化 90">
                <a:extLst>
                  <a:ext uri="{FF2B5EF4-FFF2-40B4-BE49-F238E27FC236}">
                    <a16:creationId xmlns:a16="http://schemas.microsoft.com/office/drawing/2014/main" id="{1D064753-4351-4583-87DD-55748FE3F25C}"/>
                  </a:ext>
                </a:extLst>
              </p:cNvPr>
              <p:cNvGrpSpPr/>
              <p:nvPr/>
            </p:nvGrpSpPr>
            <p:grpSpPr>
              <a:xfrm>
                <a:off x="9124748" y="5105124"/>
                <a:ext cx="1045685" cy="1045685"/>
                <a:chOff x="8217567" y="5095956"/>
                <a:chExt cx="1530987" cy="1530987"/>
              </a:xfrm>
            </p:grpSpPr>
            <p:pic>
              <p:nvPicPr>
                <p:cNvPr id="93" name="図 92">
                  <a:extLst>
                    <a:ext uri="{FF2B5EF4-FFF2-40B4-BE49-F238E27FC236}">
                      <a16:creationId xmlns:a16="http://schemas.microsoft.com/office/drawing/2014/main" id="{6288F5EA-08EE-498F-AEFD-C6FA04165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7567" y="5095956"/>
                  <a:ext cx="1530987" cy="1530987"/>
                </a:xfrm>
                <a:prstGeom prst="rect">
                  <a:avLst/>
                </a:prstGeom>
              </p:spPr>
            </p:pic>
            <p:sp>
              <p:nvSpPr>
                <p:cNvPr id="94" name="正方形/長方形 93">
                  <a:extLst>
                    <a:ext uri="{FF2B5EF4-FFF2-40B4-BE49-F238E27FC236}">
                      <a16:creationId xmlns:a16="http://schemas.microsoft.com/office/drawing/2014/main" id="{8E9BA0F9-EC13-4DC6-8E94-7053D29B2075}"/>
                    </a:ext>
                  </a:extLst>
                </p:cNvPr>
                <p:cNvSpPr/>
                <p:nvPr/>
              </p:nvSpPr>
              <p:spPr>
                <a:xfrm>
                  <a:off x="8428220" y="5395839"/>
                  <a:ext cx="1111493" cy="61014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92" name="図 91">
                <a:extLst>
                  <a:ext uri="{FF2B5EF4-FFF2-40B4-BE49-F238E27FC236}">
                    <a16:creationId xmlns:a16="http://schemas.microsoft.com/office/drawing/2014/main" id="{DB256FEE-AFD3-481B-90C0-68A1121B683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38482" y="5303604"/>
                <a:ext cx="418216" cy="429421"/>
              </a:xfrm>
              <a:prstGeom prst="rect">
                <a:avLst/>
              </a:prstGeom>
            </p:spPr>
          </p:pic>
        </p:grpSp>
        <p:sp>
          <p:nvSpPr>
            <p:cNvPr id="89" name="テキスト ボックス 88">
              <a:extLst>
                <a:ext uri="{FF2B5EF4-FFF2-40B4-BE49-F238E27FC236}">
                  <a16:creationId xmlns:a16="http://schemas.microsoft.com/office/drawing/2014/main" id="{7464711E-A7E6-457E-A4CE-818D6EFE33FF}"/>
                </a:ext>
              </a:extLst>
            </p:cNvPr>
            <p:cNvSpPr txBox="1"/>
            <p:nvPr/>
          </p:nvSpPr>
          <p:spPr>
            <a:xfrm>
              <a:off x="9032330" y="5947957"/>
              <a:ext cx="1801151" cy="338554"/>
            </a:xfrm>
            <a:prstGeom prst="rect">
              <a:avLst/>
            </a:prstGeom>
            <a:noFill/>
          </p:spPr>
          <p:txBody>
            <a:bodyPr wrap="square" rtlCol="0">
              <a:spAutoFit/>
            </a:bodyPr>
            <a:lstStyle/>
            <a:p>
              <a:pPr algn="l"/>
              <a:r>
                <a:rPr kumimoji="1" lang="en-US" altLang="ja-JP"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a:t>
              </a:r>
              <a:r>
                <a:rPr kumimoji="1" lang="ja-JP" altLang="en-US" sz="16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マルウェア感染</a:t>
              </a:r>
            </a:p>
          </p:txBody>
        </p:sp>
      </p:grpSp>
      <p:grpSp>
        <p:nvGrpSpPr>
          <p:cNvPr id="95" name="グループ化 94">
            <a:extLst>
              <a:ext uri="{FF2B5EF4-FFF2-40B4-BE49-F238E27FC236}">
                <a16:creationId xmlns:a16="http://schemas.microsoft.com/office/drawing/2014/main" id="{F1B335B7-28D9-4157-8606-19C893BD73AA}"/>
              </a:ext>
            </a:extLst>
          </p:cNvPr>
          <p:cNvGrpSpPr/>
          <p:nvPr/>
        </p:nvGrpSpPr>
        <p:grpSpPr>
          <a:xfrm>
            <a:off x="8838775" y="2391558"/>
            <a:ext cx="419878" cy="2817140"/>
            <a:chOff x="8838775" y="2598952"/>
            <a:chExt cx="419878" cy="2817140"/>
          </a:xfrm>
        </p:grpSpPr>
        <p:sp>
          <p:nvSpPr>
            <p:cNvPr id="86" name="フリーフォーム: 図形 85">
              <a:extLst>
                <a:ext uri="{FF2B5EF4-FFF2-40B4-BE49-F238E27FC236}">
                  <a16:creationId xmlns:a16="http://schemas.microsoft.com/office/drawing/2014/main" id="{D8B6A072-F6DF-4686-B240-1E98B898D0D5}"/>
                </a:ext>
              </a:extLst>
            </p:cNvPr>
            <p:cNvSpPr/>
            <p:nvPr/>
          </p:nvSpPr>
          <p:spPr>
            <a:xfrm flipV="1">
              <a:off x="8838775" y="2598952"/>
              <a:ext cx="419878" cy="2817140"/>
            </a:xfrm>
            <a:custGeom>
              <a:avLst/>
              <a:gdLst>
                <a:gd name="connsiteX0" fmla="*/ 0 w 419878"/>
                <a:gd name="connsiteY0" fmla="*/ 0 h 1632857"/>
                <a:gd name="connsiteX1" fmla="*/ 0 w 419878"/>
                <a:gd name="connsiteY1" fmla="*/ 1632857 h 1632857"/>
                <a:gd name="connsiteX2" fmla="*/ 419878 w 419878"/>
                <a:gd name="connsiteY2" fmla="*/ 1632857 h 1632857"/>
              </a:gdLst>
              <a:ahLst/>
              <a:cxnLst>
                <a:cxn ang="0">
                  <a:pos x="connsiteX0" y="connsiteY0"/>
                </a:cxn>
                <a:cxn ang="0">
                  <a:pos x="connsiteX1" y="connsiteY1"/>
                </a:cxn>
                <a:cxn ang="0">
                  <a:pos x="connsiteX2" y="connsiteY2"/>
                </a:cxn>
              </a:cxnLst>
              <a:rect l="l" t="t" r="r" b="b"/>
              <a:pathLst>
                <a:path w="419878" h="1632857">
                  <a:moveTo>
                    <a:pt x="0" y="0"/>
                  </a:moveTo>
                  <a:lnTo>
                    <a:pt x="0" y="1632857"/>
                  </a:lnTo>
                  <a:lnTo>
                    <a:pt x="419878" y="1632857"/>
                  </a:lnTo>
                </a:path>
              </a:pathLst>
            </a:custGeom>
            <a:ln>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cxnSp>
          <p:nvCxnSpPr>
            <p:cNvPr id="48" name="直線矢印コネクタ 47">
              <a:extLst>
                <a:ext uri="{FF2B5EF4-FFF2-40B4-BE49-F238E27FC236}">
                  <a16:creationId xmlns:a16="http://schemas.microsoft.com/office/drawing/2014/main" id="{3D6501F0-AF24-4B94-8E4F-FB74FCA50AC9}"/>
                </a:ext>
              </a:extLst>
            </p:cNvPr>
            <p:cNvCxnSpPr>
              <a:cxnSpLocks/>
            </p:cNvCxnSpPr>
            <p:nvPr/>
          </p:nvCxnSpPr>
          <p:spPr>
            <a:xfrm>
              <a:off x="8838775" y="4059738"/>
              <a:ext cx="3039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96" name="直線矢印コネクタ 95">
            <a:extLst>
              <a:ext uri="{FF2B5EF4-FFF2-40B4-BE49-F238E27FC236}">
                <a16:creationId xmlns:a16="http://schemas.microsoft.com/office/drawing/2014/main" id="{DB08ED2E-E181-4414-A8F2-64CFBAC22FBE}"/>
              </a:ext>
            </a:extLst>
          </p:cNvPr>
          <p:cNvCxnSpPr>
            <a:cxnSpLocks/>
          </p:cNvCxnSpPr>
          <p:nvPr/>
        </p:nvCxnSpPr>
        <p:spPr>
          <a:xfrm>
            <a:off x="10905832" y="2478733"/>
            <a:ext cx="333923" cy="0"/>
          </a:xfrm>
          <a:prstGeom prst="straightConnector1">
            <a:avLst/>
          </a:prstGeom>
          <a:ln w="57150">
            <a:solidFill>
              <a:schemeClr val="bg1">
                <a:lumMod val="50000"/>
              </a:schemeClr>
            </a:solidFill>
            <a:prstDash val="sysDot"/>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14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E215A50E-BBDB-41C2-B5B4-84D37FFE8A69}"/>
              </a:ext>
            </a:extLst>
          </p:cNvPr>
          <p:cNvSpPr>
            <a:spLocks noGrp="1"/>
          </p:cNvSpPr>
          <p:nvPr>
            <p:ph type="body" sz="quarter" idx="15"/>
          </p:nvPr>
        </p:nvSpPr>
        <p:spPr>
          <a:xfrm>
            <a:off x="564419" y="1394692"/>
            <a:ext cx="11074573" cy="248914"/>
          </a:xfrm>
        </p:spPr>
        <p:txBody>
          <a:bodyPr/>
          <a:lstStyle/>
          <a:p>
            <a:r>
              <a:rPr lang="ja-JP" altLang="en-US"/>
              <a:t>従来型のウイルス対策ソフト</a:t>
            </a:r>
            <a:r>
              <a:rPr kumimoji="1" lang="ja-JP" altLang="en-US"/>
              <a:t>は、攻撃を受けてから</a:t>
            </a:r>
            <a:r>
              <a:rPr lang="ja-JP" altLang="en-US"/>
              <a:t>シグネチャ</a:t>
            </a:r>
            <a:r>
              <a:rPr kumimoji="1" lang="ja-JP" altLang="en-US"/>
              <a:t>を作成します。その間は攻撃を防ぐ手出てはありません</a:t>
            </a:r>
          </a:p>
        </p:txBody>
      </p:sp>
      <p:sp>
        <p:nvSpPr>
          <p:cNvPr id="3" name="テキスト プレースホルダー 2">
            <a:extLst>
              <a:ext uri="{FF2B5EF4-FFF2-40B4-BE49-F238E27FC236}">
                <a16:creationId xmlns:a16="http://schemas.microsoft.com/office/drawing/2014/main" id="{D426E0C2-A32D-4050-8AB1-E8A51EA2F695}"/>
              </a:ext>
            </a:extLst>
          </p:cNvPr>
          <p:cNvSpPr>
            <a:spLocks noGrp="1"/>
          </p:cNvSpPr>
          <p:nvPr>
            <p:ph type="body" sz="quarter" idx="11"/>
          </p:nvPr>
        </p:nvSpPr>
        <p:spPr/>
        <p:txBody>
          <a:bodyPr/>
          <a:lstStyle/>
          <a:p>
            <a:r>
              <a:rPr lang="ja-JP" altLang="en-US"/>
              <a:t>従来型ウイルス対策ソフトの実態</a:t>
            </a:r>
          </a:p>
        </p:txBody>
      </p:sp>
      <p:sp>
        <p:nvSpPr>
          <p:cNvPr id="5" name="テキスト プレースホルダー 4">
            <a:extLst>
              <a:ext uri="{FF2B5EF4-FFF2-40B4-BE49-F238E27FC236}">
                <a16:creationId xmlns:a16="http://schemas.microsoft.com/office/drawing/2014/main" id="{1C4F28DC-2412-4D51-B90D-49C252E5BA40}"/>
              </a:ext>
            </a:extLst>
          </p:cNvPr>
          <p:cNvSpPr>
            <a:spLocks noGrp="1"/>
          </p:cNvSpPr>
          <p:nvPr>
            <p:ph type="body" sz="quarter" idx="13"/>
          </p:nvPr>
        </p:nvSpPr>
        <p:spPr>
          <a:xfrm>
            <a:off x="359197" y="897226"/>
            <a:ext cx="11505576" cy="348557"/>
          </a:xfrm>
        </p:spPr>
        <p:txBody>
          <a:bodyPr/>
          <a:lstStyle/>
          <a:p>
            <a:r>
              <a:rPr lang="ja-JP" altLang="en-US"/>
              <a:t>従来型のウイルス対策ソフト</a:t>
            </a:r>
            <a:r>
              <a:rPr kumimoji="1" lang="ja-JP" altLang="en-US"/>
              <a:t>では未知のマルウェアは止められない</a:t>
            </a:r>
          </a:p>
        </p:txBody>
      </p:sp>
      <p:sp>
        <p:nvSpPr>
          <p:cNvPr id="2" name="タイトル 1"/>
          <p:cNvSpPr>
            <a:spLocks noGrp="1"/>
          </p:cNvSpPr>
          <p:nvPr>
            <p:ph type="title" idx="4294967295"/>
          </p:nvPr>
        </p:nvSpPr>
        <p:spPr>
          <a:xfrm>
            <a:off x="0" y="0"/>
            <a:ext cx="0" cy="0"/>
          </a:xfrm>
        </p:spPr>
        <p:txBody>
          <a:bodyPr/>
          <a:lstStyle/>
          <a:p>
            <a:r>
              <a:rPr kumimoji="1" lang="ja-JP" altLang="en-US"/>
              <a:t>　</a:t>
            </a:r>
          </a:p>
        </p:txBody>
      </p:sp>
      <p:cxnSp>
        <p:nvCxnSpPr>
          <p:cNvPr id="15" name="直線コネクタ 14"/>
          <p:cNvCxnSpPr/>
          <p:nvPr/>
        </p:nvCxnSpPr>
        <p:spPr bwMode="auto">
          <a:xfrm flipH="1">
            <a:off x="1851512" y="5142856"/>
            <a:ext cx="7328138" cy="11304"/>
          </a:xfrm>
          <a:prstGeom prst="line">
            <a:avLst/>
          </a:prstGeom>
          <a:noFill/>
          <a:ln w="19050" cap="flat" cmpd="sng" algn="ctr">
            <a:solidFill>
              <a:schemeClr val="tx1"/>
            </a:solidFill>
            <a:prstDash val="solid"/>
            <a:round/>
            <a:headEnd type="arrow" w="med" len="med"/>
            <a:tailEnd type="none" w="med" len="med"/>
          </a:ln>
          <a:effectLst/>
        </p:spPr>
      </p:cxnSp>
      <p:cxnSp>
        <p:nvCxnSpPr>
          <p:cNvPr id="17" name="直線コネクタ 16"/>
          <p:cNvCxnSpPr/>
          <p:nvPr/>
        </p:nvCxnSpPr>
        <p:spPr bwMode="auto">
          <a:xfrm>
            <a:off x="1758253" y="4072385"/>
            <a:ext cx="177611" cy="0"/>
          </a:xfrm>
          <a:prstGeom prst="line">
            <a:avLst/>
          </a:prstGeom>
          <a:noFill/>
          <a:ln w="19050" cap="flat" cmpd="sng" algn="ctr">
            <a:solidFill>
              <a:schemeClr val="tx1"/>
            </a:solidFill>
            <a:prstDash val="solid"/>
            <a:round/>
            <a:headEnd type="none" w="med" len="med"/>
            <a:tailEnd type="none" w="med" len="med"/>
          </a:ln>
          <a:effectLst/>
        </p:spPr>
      </p:cxnSp>
      <p:sp>
        <p:nvSpPr>
          <p:cNvPr id="20" name="テキスト ボックス 19"/>
          <p:cNvSpPr txBox="1"/>
          <p:nvPr/>
        </p:nvSpPr>
        <p:spPr bwMode="auto">
          <a:xfrm>
            <a:off x="1041783" y="2275404"/>
            <a:ext cx="727358"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100%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bwMode="auto">
          <a:xfrm>
            <a:off x="1031781" y="3928606"/>
            <a:ext cx="737359"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 50%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bwMode="auto">
          <a:xfrm>
            <a:off x="9199123" y="5044366"/>
            <a:ext cx="1172224" cy="261610"/>
          </a:xfrm>
          <a:prstGeom prst="rect">
            <a:avLst/>
          </a:prstGeom>
          <a:noFill/>
          <a:ln w="3175" cap="rnd">
            <a:noFill/>
            <a:miter lim="800000"/>
            <a:headEnd/>
            <a:tailEnd/>
          </a:ln>
          <a:effectLst/>
        </p:spPr>
        <p:txBody>
          <a:bodyPr wrap="square" rtlCol="0">
            <a:spAutoFit/>
          </a:bodyPr>
          <a:lstStyle/>
          <a:p>
            <a:r>
              <a:rPr lang="ja-JP" altLang="en-US" sz="11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時間経過</a:t>
            </a:r>
          </a:p>
        </p:txBody>
      </p:sp>
      <p:cxnSp>
        <p:nvCxnSpPr>
          <p:cNvPr id="32" name="直線コネクタ 31"/>
          <p:cNvCxnSpPr>
            <a:cxnSpLocks/>
          </p:cNvCxnSpPr>
          <p:nvPr/>
        </p:nvCxnSpPr>
        <p:spPr bwMode="auto">
          <a:xfrm rot="5400000">
            <a:off x="3801239" y="5153848"/>
            <a:ext cx="177611" cy="0"/>
          </a:xfrm>
          <a:prstGeom prst="line">
            <a:avLst/>
          </a:prstGeom>
          <a:noFill/>
          <a:ln w="19050" cap="flat" cmpd="sng" algn="ctr">
            <a:solidFill>
              <a:schemeClr val="tx1"/>
            </a:solidFill>
            <a:prstDash val="solid"/>
            <a:round/>
            <a:headEnd type="none" w="med" len="med"/>
            <a:tailEnd type="none" w="med" len="med"/>
          </a:ln>
          <a:effectLst/>
        </p:spPr>
      </p:cxnSp>
      <p:cxnSp>
        <p:nvCxnSpPr>
          <p:cNvPr id="33" name="直線コネクタ 32"/>
          <p:cNvCxnSpPr/>
          <p:nvPr/>
        </p:nvCxnSpPr>
        <p:spPr bwMode="auto">
          <a:xfrm rot="5400000">
            <a:off x="5447851" y="5153848"/>
            <a:ext cx="177611" cy="0"/>
          </a:xfrm>
          <a:prstGeom prst="line">
            <a:avLst/>
          </a:prstGeom>
          <a:noFill/>
          <a:ln w="19050" cap="flat" cmpd="sng" algn="ctr">
            <a:solidFill>
              <a:schemeClr val="tx1"/>
            </a:solidFill>
            <a:prstDash val="solid"/>
            <a:round/>
            <a:headEnd type="none" w="med" len="med"/>
            <a:tailEnd type="none" w="med" len="med"/>
          </a:ln>
          <a:effectLst/>
        </p:spPr>
      </p:cxnSp>
      <p:sp>
        <p:nvSpPr>
          <p:cNvPr id="34" name="テキスト ボックス 33"/>
          <p:cNvSpPr txBox="1"/>
          <p:nvPr/>
        </p:nvSpPr>
        <p:spPr bwMode="auto">
          <a:xfrm>
            <a:off x="2968372" y="5325687"/>
            <a:ext cx="2037702" cy="461665"/>
          </a:xfrm>
          <a:prstGeom prst="rect">
            <a:avLst/>
          </a:prstGeom>
          <a:noFill/>
          <a:ln w="3175" cap="rnd">
            <a:noFill/>
            <a:miter lim="800000"/>
            <a:headEnd/>
            <a:tailEnd/>
          </a:ln>
          <a:effectLst/>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AV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メーカーに報告される</a:t>
            </a:r>
          </a:p>
        </p:txBody>
      </p:sp>
      <p:sp>
        <p:nvSpPr>
          <p:cNvPr id="35" name="テキスト ボックス 34"/>
          <p:cNvSpPr txBox="1"/>
          <p:nvPr/>
        </p:nvSpPr>
        <p:spPr bwMode="auto">
          <a:xfrm>
            <a:off x="5109544" y="5418020"/>
            <a:ext cx="854223" cy="276999"/>
          </a:xfrm>
          <a:prstGeom prst="rect">
            <a:avLst/>
          </a:prstGeom>
          <a:noFill/>
          <a:ln w="3175" cap="rnd">
            <a:noFill/>
            <a:miter lim="800000"/>
            <a:headEnd/>
            <a:tailEnd/>
          </a:ln>
          <a:effectLst/>
        </p:spPr>
        <p:txBody>
          <a:bodyPr wrap="square" rtlCol="0">
            <a:spAutoFit/>
          </a:bodyPr>
          <a:lstStyle/>
          <a:p>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１週間後</a:t>
            </a:r>
          </a:p>
        </p:txBody>
      </p:sp>
      <p:sp>
        <p:nvSpPr>
          <p:cNvPr id="42" name="テキスト ボックス 41"/>
          <p:cNvSpPr txBox="1"/>
          <p:nvPr/>
        </p:nvSpPr>
        <p:spPr bwMode="auto">
          <a:xfrm>
            <a:off x="1236308" y="5539057"/>
            <a:ext cx="532831"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 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4" name="直線コネクタ 43"/>
          <p:cNvCxnSpPr/>
          <p:nvPr/>
        </p:nvCxnSpPr>
        <p:spPr bwMode="auto">
          <a:xfrm rot="5400000">
            <a:off x="8412831" y="5153849"/>
            <a:ext cx="177611" cy="0"/>
          </a:xfrm>
          <a:prstGeom prst="line">
            <a:avLst/>
          </a:prstGeom>
          <a:noFill/>
          <a:ln w="19050" cap="flat" cmpd="sng" algn="ctr">
            <a:solidFill>
              <a:schemeClr val="tx1"/>
            </a:solidFill>
            <a:prstDash val="solid"/>
            <a:round/>
            <a:headEnd type="none" w="med" len="med"/>
            <a:tailEnd type="none" w="med" len="med"/>
          </a:ln>
          <a:effectLst/>
        </p:spPr>
      </p:cxnSp>
      <p:sp>
        <p:nvSpPr>
          <p:cNvPr id="45" name="テキスト ボックス 44"/>
          <p:cNvSpPr txBox="1"/>
          <p:nvPr/>
        </p:nvSpPr>
        <p:spPr bwMode="auto">
          <a:xfrm>
            <a:off x="8074978" y="5418020"/>
            <a:ext cx="854223" cy="276999"/>
          </a:xfrm>
          <a:prstGeom prst="rect">
            <a:avLst/>
          </a:prstGeom>
          <a:noFill/>
          <a:ln w="3175" cap="rnd">
            <a:noFill/>
            <a:miter lim="800000"/>
            <a:headEnd/>
            <a:tailEnd/>
          </a:ln>
          <a:effectLst/>
        </p:spPr>
        <p:txBody>
          <a:bodyPr wrap="square" rtlCol="0">
            <a:spAutoFit/>
          </a:bodyPr>
          <a:lstStyle/>
          <a:p>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数ヶ月後</a:t>
            </a:r>
          </a:p>
        </p:txBody>
      </p:sp>
      <p:cxnSp>
        <p:nvCxnSpPr>
          <p:cNvPr id="47" name="直線コネクタ 46"/>
          <p:cNvCxnSpPr/>
          <p:nvPr/>
        </p:nvCxnSpPr>
        <p:spPr bwMode="auto">
          <a:xfrm rot="5400000">
            <a:off x="2308142" y="5153848"/>
            <a:ext cx="177611" cy="0"/>
          </a:xfrm>
          <a:prstGeom prst="line">
            <a:avLst/>
          </a:prstGeom>
          <a:noFill/>
          <a:ln w="19050" cap="flat" cmpd="sng" algn="ctr">
            <a:solidFill>
              <a:schemeClr val="tx1"/>
            </a:solidFill>
            <a:prstDash val="solid"/>
            <a:round/>
            <a:headEnd type="none" w="med" len="med"/>
            <a:tailEnd type="none" w="med" len="med"/>
          </a:ln>
          <a:effectLst/>
        </p:spPr>
      </p:cxnSp>
      <p:sp>
        <p:nvSpPr>
          <p:cNvPr id="48" name="テキスト ボックス 47"/>
          <p:cNvSpPr txBox="1"/>
          <p:nvPr/>
        </p:nvSpPr>
        <p:spPr bwMode="auto">
          <a:xfrm>
            <a:off x="1673198" y="5325687"/>
            <a:ext cx="1447498" cy="461665"/>
          </a:xfrm>
          <a:prstGeom prst="rect">
            <a:avLst/>
          </a:prstGeom>
          <a:noFill/>
          <a:ln w="3175" cap="rnd">
            <a:noFill/>
            <a:miter lim="800000"/>
            <a:headEnd/>
            <a:tailEnd/>
          </a:ln>
          <a:effectLst/>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作成される</a:t>
            </a:r>
          </a:p>
        </p:txBody>
      </p:sp>
      <p:sp>
        <p:nvSpPr>
          <p:cNvPr id="52" name="角丸四角形 51"/>
          <p:cNvSpPr/>
          <p:nvPr/>
        </p:nvSpPr>
        <p:spPr>
          <a:xfrm>
            <a:off x="2419717" y="2539974"/>
            <a:ext cx="2972778" cy="2470407"/>
          </a:xfrm>
          <a:prstGeom prst="roundRect">
            <a:avLst>
              <a:gd name="adj" fmla="val 6689"/>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実際に</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攻撃される期間</a:t>
            </a:r>
          </a:p>
        </p:txBody>
      </p:sp>
      <p:sp>
        <p:nvSpPr>
          <p:cNvPr id="54" name="角丸四角形 53"/>
          <p:cNvSpPr/>
          <p:nvPr/>
        </p:nvSpPr>
        <p:spPr>
          <a:xfrm>
            <a:off x="5528861" y="2539975"/>
            <a:ext cx="2972776" cy="2470408"/>
          </a:xfrm>
          <a:prstGeom prst="roundRect">
            <a:avLst>
              <a:gd name="adj" fmla="val 9779"/>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アンチウイルス</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メーカーが</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公表する検知率の</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計測期間</a:t>
            </a:r>
            <a:endParaRPr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 name="直線コネクタ 18"/>
          <p:cNvCxnSpPr/>
          <p:nvPr/>
        </p:nvCxnSpPr>
        <p:spPr bwMode="auto">
          <a:xfrm>
            <a:off x="1758253" y="2410077"/>
            <a:ext cx="177611" cy="0"/>
          </a:xfrm>
          <a:prstGeom prst="line">
            <a:avLst/>
          </a:prstGeom>
          <a:noFill/>
          <a:ln w="19050" cap="flat" cmpd="sng" algn="ctr">
            <a:solidFill>
              <a:schemeClr val="tx1"/>
            </a:solidFill>
            <a:prstDash val="solid"/>
            <a:round/>
            <a:headEnd type="none" w="med" len="med"/>
            <a:tailEnd type="none" w="med" len="med"/>
          </a:ln>
          <a:effectLst/>
        </p:spPr>
      </p:cxnSp>
      <p:sp>
        <p:nvSpPr>
          <p:cNvPr id="49" name="テキスト ボックス 48"/>
          <p:cNvSpPr txBox="1"/>
          <p:nvPr/>
        </p:nvSpPr>
        <p:spPr bwMode="auto">
          <a:xfrm>
            <a:off x="780433" y="2031608"/>
            <a:ext cx="2037532" cy="246221"/>
          </a:xfrm>
          <a:prstGeom prst="rect">
            <a:avLst/>
          </a:prstGeom>
          <a:noFill/>
          <a:ln w="3175" cap="rnd">
            <a:noFill/>
            <a:miter lim="800000"/>
            <a:headEnd/>
            <a:tailEnd/>
          </a:ln>
          <a:effectLst/>
        </p:spPr>
        <p:txBody>
          <a:bodyPr wrap="square" rtlCol="0">
            <a:spAutoFit/>
          </a:bodyPr>
          <a:lstStyle/>
          <a:p>
            <a:r>
              <a:rPr lang="ja-JP" altLang="en-US" sz="10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マルウェア検知率</a:t>
            </a:r>
          </a:p>
        </p:txBody>
      </p:sp>
      <p:cxnSp>
        <p:nvCxnSpPr>
          <p:cNvPr id="29" name="直線コネクタ 28"/>
          <p:cNvCxnSpPr>
            <a:cxnSpLocks/>
          </p:cNvCxnSpPr>
          <p:nvPr/>
        </p:nvCxnSpPr>
        <p:spPr bwMode="auto">
          <a:xfrm>
            <a:off x="1851497" y="2407134"/>
            <a:ext cx="0" cy="2747026"/>
          </a:xfrm>
          <a:prstGeom prst="line">
            <a:avLst/>
          </a:prstGeom>
          <a:noFill/>
          <a:ln w="19050" cap="flat" cmpd="sng" algn="ctr">
            <a:solidFill>
              <a:schemeClr val="tx1"/>
            </a:solidFill>
            <a:prstDash val="solid"/>
            <a:round/>
            <a:headEnd type="none" w="med" len="med"/>
            <a:tailEnd type="none" w="med" len="med"/>
          </a:ln>
          <a:effectLst/>
        </p:spPr>
      </p:cxnSp>
      <p:sp>
        <p:nvSpPr>
          <p:cNvPr id="51" name="フリーフォーム 49">
            <a:extLst>
              <a:ext uri="{FF2B5EF4-FFF2-40B4-BE49-F238E27FC236}">
                <a16:creationId xmlns:a16="http://schemas.microsoft.com/office/drawing/2014/main" id="{B3658F5F-360D-4E54-8B2E-DF5FC049EE89}"/>
              </a:ext>
            </a:extLst>
          </p:cNvPr>
          <p:cNvSpPr/>
          <p:nvPr/>
        </p:nvSpPr>
        <p:spPr>
          <a:xfrm>
            <a:off x="1865216" y="2434727"/>
            <a:ext cx="7466902" cy="2651340"/>
          </a:xfrm>
          <a:custGeom>
            <a:avLst/>
            <a:gdLst>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752077 w 8211844"/>
              <a:gd name="connsiteY5" fmla="*/ 1591479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907519 w 8211844"/>
              <a:gd name="connsiteY5" fmla="*/ 1184677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3080551 w 8211844"/>
              <a:gd name="connsiteY5" fmla="*/ 384115 h 2518587"/>
              <a:gd name="connsiteX6" fmla="*/ 3320248 w 8211844"/>
              <a:gd name="connsiteY6" fmla="*/ 91152 h 2518587"/>
              <a:gd name="connsiteX7" fmla="*/ 3790765 w 8211844"/>
              <a:gd name="connsiteY7" fmla="*/ 29009 h 2518587"/>
              <a:gd name="connsiteX8" fmla="*/ 4944862 w 8211844"/>
              <a:gd name="connsiteY8" fmla="*/ 11253 h 2518587"/>
              <a:gd name="connsiteX9" fmla="*/ 5921405 w 8211844"/>
              <a:gd name="connsiteY9" fmla="*/ 2376 h 2518587"/>
              <a:gd name="connsiteX10" fmla="*/ 6631619 w 8211844"/>
              <a:gd name="connsiteY10" fmla="*/ 55642 h 2518587"/>
              <a:gd name="connsiteX11" fmla="*/ 7253056 w 8211844"/>
              <a:gd name="connsiteY11" fmla="*/ 455137 h 2518587"/>
              <a:gd name="connsiteX12" fmla="*/ 8034291 w 8211844"/>
              <a:gd name="connsiteY12" fmla="*/ 1138717 h 2518587"/>
              <a:gd name="connsiteX13" fmla="*/ 8211844 w 8211844"/>
              <a:gd name="connsiteY13" fmla="*/ 1316271 h 2518587"/>
              <a:gd name="connsiteX0" fmla="*/ 0 w 8211844"/>
              <a:gd name="connsiteY0" fmla="*/ 2505879 h 2530739"/>
              <a:gd name="connsiteX1" fmla="*/ 621437 w 8211844"/>
              <a:gd name="connsiteY1" fmla="*/ 2505879 h 2530739"/>
              <a:gd name="connsiteX2" fmla="*/ 1811044 w 8211844"/>
              <a:gd name="connsiteY2" fmla="*/ 2514756 h 2530739"/>
              <a:gd name="connsiteX3" fmla="*/ 2370337 w 8211844"/>
              <a:gd name="connsiteY3" fmla="*/ 2266181 h 2530739"/>
              <a:gd name="connsiteX4" fmla="*/ 3080551 w 8211844"/>
              <a:gd name="connsiteY4" fmla="*/ 384115 h 2530739"/>
              <a:gd name="connsiteX5" fmla="*/ 3320248 w 8211844"/>
              <a:gd name="connsiteY5" fmla="*/ 91152 h 2530739"/>
              <a:gd name="connsiteX6" fmla="*/ 3790765 w 8211844"/>
              <a:gd name="connsiteY6" fmla="*/ 29009 h 2530739"/>
              <a:gd name="connsiteX7" fmla="*/ 4944862 w 8211844"/>
              <a:gd name="connsiteY7" fmla="*/ 11253 h 2530739"/>
              <a:gd name="connsiteX8" fmla="*/ 5921405 w 8211844"/>
              <a:gd name="connsiteY8" fmla="*/ 2376 h 2530739"/>
              <a:gd name="connsiteX9" fmla="*/ 6631619 w 8211844"/>
              <a:gd name="connsiteY9" fmla="*/ 55642 h 2530739"/>
              <a:gd name="connsiteX10" fmla="*/ 7253056 w 8211844"/>
              <a:gd name="connsiteY10" fmla="*/ 455137 h 2530739"/>
              <a:gd name="connsiteX11" fmla="*/ 8034291 w 8211844"/>
              <a:gd name="connsiteY11" fmla="*/ 1138717 h 2530739"/>
              <a:gd name="connsiteX12" fmla="*/ 8211844 w 8211844"/>
              <a:gd name="connsiteY12" fmla="*/ 1316271 h 2530739"/>
              <a:gd name="connsiteX0" fmla="*/ 0 w 8211844"/>
              <a:gd name="connsiteY0" fmla="*/ 2505879 h 2578810"/>
              <a:gd name="connsiteX1" fmla="*/ 621437 w 8211844"/>
              <a:gd name="connsiteY1" fmla="*/ 2505879 h 2578810"/>
              <a:gd name="connsiteX2" fmla="*/ 1811044 w 8211844"/>
              <a:gd name="connsiteY2" fmla="*/ 2514756 h 2578810"/>
              <a:gd name="connsiteX3" fmla="*/ 3001817 w 8211844"/>
              <a:gd name="connsiteY3" fmla="*/ 1615298 h 2578810"/>
              <a:gd name="connsiteX4" fmla="*/ 3080551 w 8211844"/>
              <a:gd name="connsiteY4" fmla="*/ 384115 h 2578810"/>
              <a:gd name="connsiteX5" fmla="*/ 3320248 w 8211844"/>
              <a:gd name="connsiteY5" fmla="*/ 91152 h 2578810"/>
              <a:gd name="connsiteX6" fmla="*/ 3790765 w 8211844"/>
              <a:gd name="connsiteY6" fmla="*/ 29009 h 2578810"/>
              <a:gd name="connsiteX7" fmla="*/ 4944862 w 8211844"/>
              <a:gd name="connsiteY7" fmla="*/ 11253 h 2578810"/>
              <a:gd name="connsiteX8" fmla="*/ 5921405 w 8211844"/>
              <a:gd name="connsiteY8" fmla="*/ 2376 h 2578810"/>
              <a:gd name="connsiteX9" fmla="*/ 6631619 w 8211844"/>
              <a:gd name="connsiteY9" fmla="*/ 55642 h 2578810"/>
              <a:gd name="connsiteX10" fmla="*/ 7253056 w 8211844"/>
              <a:gd name="connsiteY10" fmla="*/ 455137 h 2578810"/>
              <a:gd name="connsiteX11" fmla="*/ 8034291 w 8211844"/>
              <a:gd name="connsiteY11" fmla="*/ 1138717 h 2578810"/>
              <a:gd name="connsiteX12" fmla="*/ 8211844 w 8211844"/>
              <a:gd name="connsiteY12" fmla="*/ 1316271 h 2578810"/>
              <a:gd name="connsiteX0" fmla="*/ 0 w 8211844"/>
              <a:gd name="connsiteY0" fmla="*/ 2547121 h 2620052"/>
              <a:gd name="connsiteX1" fmla="*/ 621437 w 8211844"/>
              <a:gd name="connsiteY1" fmla="*/ 2547121 h 2620052"/>
              <a:gd name="connsiteX2" fmla="*/ 1811044 w 8211844"/>
              <a:gd name="connsiteY2" fmla="*/ 2555998 h 2620052"/>
              <a:gd name="connsiteX3" fmla="*/ 3001817 w 8211844"/>
              <a:gd name="connsiteY3" fmla="*/ 1656540 h 2620052"/>
              <a:gd name="connsiteX4" fmla="*/ 3320248 w 8211844"/>
              <a:gd name="connsiteY4" fmla="*/ 132394 h 2620052"/>
              <a:gd name="connsiteX5" fmla="*/ 3790765 w 8211844"/>
              <a:gd name="connsiteY5" fmla="*/ 70251 h 2620052"/>
              <a:gd name="connsiteX6" fmla="*/ 4944862 w 8211844"/>
              <a:gd name="connsiteY6" fmla="*/ 52495 h 2620052"/>
              <a:gd name="connsiteX7" fmla="*/ 5921405 w 8211844"/>
              <a:gd name="connsiteY7" fmla="*/ 43618 h 2620052"/>
              <a:gd name="connsiteX8" fmla="*/ 6631619 w 8211844"/>
              <a:gd name="connsiteY8" fmla="*/ 96884 h 2620052"/>
              <a:gd name="connsiteX9" fmla="*/ 7253056 w 8211844"/>
              <a:gd name="connsiteY9" fmla="*/ 496379 h 2620052"/>
              <a:gd name="connsiteX10" fmla="*/ 8034291 w 8211844"/>
              <a:gd name="connsiteY10" fmla="*/ 1179959 h 2620052"/>
              <a:gd name="connsiteX11" fmla="*/ 8211844 w 8211844"/>
              <a:gd name="connsiteY11" fmla="*/ 1357513 h 2620052"/>
              <a:gd name="connsiteX0" fmla="*/ 0 w 8211844"/>
              <a:gd name="connsiteY0" fmla="*/ 2505880 h 2578811"/>
              <a:gd name="connsiteX1" fmla="*/ 621437 w 8211844"/>
              <a:gd name="connsiteY1" fmla="*/ 2505880 h 2578811"/>
              <a:gd name="connsiteX2" fmla="*/ 1811044 w 8211844"/>
              <a:gd name="connsiteY2" fmla="*/ 2514757 h 2578811"/>
              <a:gd name="connsiteX3" fmla="*/ 3001817 w 8211844"/>
              <a:gd name="connsiteY3" fmla="*/ 1615299 h 2578811"/>
              <a:gd name="connsiteX4" fmla="*/ 3790765 w 8211844"/>
              <a:gd name="connsiteY4" fmla="*/ 29010 h 2578811"/>
              <a:gd name="connsiteX5" fmla="*/ 4944862 w 8211844"/>
              <a:gd name="connsiteY5" fmla="*/ 11254 h 2578811"/>
              <a:gd name="connsiteX6" fmla="*/ 5921405 w 8211844"/>
              <a:gd name="connsiteY6" fmla="*/ 2377 h 2578811"/>
              <a:gd name="connsiteX7" fmla="*/ 6631619 w 8211844"/>
              <a:gd name="connsiteY7" fmla="*/ 55643 h 2578811"/>
              <a:gd name="connsiteX8" fmla="*/ 7253056 w 8211844"/>
              <a:gd name="connsiteY8" fmla="*/ 455138 h 2578811"/>
              <a:gd name="connsiteX9" fmla="*/ 8034291 w 8211844"/>
              <a:gd name="connsiteY9" fmla="*/ 1138718 h 2578811"/>
              <a:gd name="connsiteX10" fmla="*/ 8211844 w 8211844"/>
              <a:gd name="connsiteY10" fmla="*/ 1316272 h 2578811"/>
              <a:gd name="connsiteX0" fmla="*/ 0 w 8211844"/>
              <a:gd name="connsiteY0" fmla="*/ 2505880 h 2519492"/>
              <a:gd name="connsiteX1" fmla="*/ 621437 w 8211844"/>
              <a:gd name="connsiteY1" fmla="*/ 2505880 h 2519492"/>
              <a:gd name="connsiteX2" fmla="*/ 2393948 w 8211844"/>
              <a:gd name="connsiteY2" fmla="*/ 2419837 h 2519492"/>
              <a:gd name="connsiteX3" fmla="*/ 3001817 w 8211844"/>
              <a:gd name="connsiteY3" fmla="*/ 1615299 h 2519492"/>
              <a:gd name="connsiteX4" fmla="*/ 3790765 w 8211844"/>
              <a:gd name="connsiteY4" fmla="*/ 29010 h 2519492"/>
              <a:gd name="connsiteX5" fmla="*/ 4944862 w 8211844"/>
              <a:gd name="connsiteY5" fmla="*/ 11254 h 2519492"/>
              <a:gd name="connsiteX6" fmla="*/ 5921405 w 8211844"/>
              <a:gd name="connsiteY6" fmla="*/ 2377 h 2519492"/>
              <a:gd name="connsiteX7" fmla="*/ 6631619 w 8211844"/>
              <a:gd name="connsiteY7" fmla="*/ 55643 h 2519492"/>
              <a:gd name="connsiteX8" fmla="*/ 7253056 w 8211844"/>
              <a:gd name="connsiteY8" fmla="*/ 455138 h 2519492"/>
              <a:gd name="connsiteX9" fmla="*/ 8034291 w 8211844"/>
              <a:gd name="connsiteY9" fmla="*/ 1138718 h 2519492"/>
              <a:gd name="connsiteX10" fmla="*/ 8211844 w 8211844"/>
              <a:gd name="connsiteY10" fmla="*/ 1316272 h 2519492"/>
              <a:gd name="connsiteX0" fmla="*/ 0 w 8211844"/>
              <a:gd name="connsiteY0" fmla="*/ 2505880 h 2528418"/>
              <a:gd name="connsiteX1" fmla="*/ 1495793 w 8211844"/>
              <a:gd name="connsiteY1" fmla="*/ 2519440 h 2528418"/>
              <a:gd name="connsiteX2" fmla="*/ 2393948 w 8211844"/>
              <a:gd name="connsiteY2" fmla="*/ 2419837 h 2528418"/>
              <a:gd name="connsiteX3" fmla="*/ 3001817 w 8211844"/>
              <a:gd name="connsiteY3" fmla="*/ 1615299 h 2528418"/>
              <a:gd name="connsiteX4" fmla="*/ 3790765 w 8211844"/>
              <a:gd name="connsiteY4" fmla="*/ 29010 h 2528418"/>
              <a:gd name="connsiteX5" fmla="*/ 4944862 w 8211844"/>
              <a:gd name="connsiteY5" fmla="*/ 11254 h 2528418"/>
              <a:gd name="connsiteX6" fmla="*/ 5921405 w 8211844"/>
              <a:gd name="connsiteY6" fmla="*/ 2377 h 2528418"/>
              <a:gd name="connsiteX7" fmla="*/ 6631619 w 8211844"/>
              <a:gd name="connsiteY7" fmla="*/ 55643 h 2528418"/>
              <a:gd name="connsiteX8" fmla="*/ 7253056 w 8211844"/>
              <a:gd name="connsiteY8" fmla="*/ 455138 h 2528418"/>
              <a:gd name="connsiteX9" fmla="*/ 8034291 w 8211844"/>
              <a:gd name="connsiteY9" fmla="*/ 1138718 h 2528418"/>
              <a:gd name="connsiteX10" fmla="*/ 8211844 w 8211844"/>
              <a:gd name="connsiteY10" fmla="*/ 1316272 h 2528418"/>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790765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498664 h 2512603"/>
              <a:gd name="connsiteX1" fmla="*/ 1495793 w 8211844"/>
              <a:gd name="connsiteY1" fmla="*/ 2512224 h 2512603"/>
              <a:gd name="connsiteX2" fmla="*/ 2393948 w 8211844"/>
              <a:gd name="connsiteY2" fmla="*/ 2412621 h 2512603"/>
              <a:gd name="connsiteX3" fmla="*/ 3001817 w 8211844"/>
              <a:gd name="connsiteY3" fmla="*/ 1608083 h 2512603"/>
              <a:gd name="connsiteX4" fmla="*/ 3921532 w 8211844"/>
              <a:gd name="connsiteY4" fmla="*/ 21794 h 2512603"/>
              <a:gd name="connsiteX5" fmla="*/ 4944862 w 8211844"/>
              <a:gd name="connsiteY5" fmla="*/ 4038 h 2512603"/>
              <a:gd name="connsiteX6" fmla="*/ 6631619 w 8211844"/>
              <a:gd name="connsiteY6" fmla="*/ 48427 h 2512603"/>
              <a:gd name="connsiteX7" fmla="*/ 7253056 w 8211844"/>
              <a:gd name="connsiteY7" fmla="*/ 447922 h 2512603"/>
              <a:gd name="connsiteX8" fmla="*/ 8034291 w 8211844"/>
              <a:gd name="connsiteY8" fmla="*/ 1131502 h 2512603"/>
              <a:gd name="connsiteX9" fmla="*/ 8211844 w 8211844"/>
              <a:gd name="connsiteY9" fmla="*/ 1309056 h 2512603"/>
              <a:gd name="connsiteX0" fmla="*/ 0 w 8211844"/>
              <a:gd name="connsiteY0" fmla="*/ 2514329 h 2528268"/>
              <a:gd name="connsiteX1" fmla="*/ 1495793 w 8211844"/>
              <a:gd name="connsiteY1" fmla="*/ 2527889 h 2528268"/>
              <a:gd name="connsiteX2" fmla="*/ 2393948 w 8211844"/>
              <a:gd name="connsiteY2" fmla="*/ 2428286 h 2528268"/>
              <a:gd name="connsiteX3" fmla="*/ 3001817 w 8211844"/>
              <a:gd name="connsiteY3" fmla="*/ 1623748 h 2528268"/>
              <a:gd name="connsiteX4" fmla="*/ 3921532 w 8211844"/>
              <a:gd name="connsiteY4" fmla="*/ 37459 h 2528268"/>
              <a:gd name="connsiteX5" fmla="*/ 4944862 w 8211844"/>
              <a:gd name="connsiteY5" fmla="*/ 19703 h 2528268"/>
              <a:gd name="connsiteX6" fmla="*/ 6631619 w 8211844"/>
              <a:gd name="connsiteY6" fmla="*/ 64092 h 2528268"/>
              <a:gd name="connsiteX7" fmla="*/ 7253056 w 8211844"/>
              <a:gd name="connsiteY7" fmla="*/ 463587 h 2528268"/>
              <a:gd name="connsiteX8" fmla="*/ 8034291 w 8211844"/>
              <a:gd name="connsiteY8" fmla="*/ 1147167 h 2528268"/>
              <a:gd name="connsiteX9" fmla="*/ 8211844 w 8211844"/>
              <a:gd name="connsiteY9" fmla="*/ 1324721 h 2528268"/>
              <a:gd name="connsiteX0" fmla="*/ 0 w 8211844"/>
              <a:gd name="connsiteY0" fmla="*/ 2506095 h 2520034"/>
              <a:gd name="connsiteX1" fmla="*/ 1495793 w 8211844"/>
              <a:gd name="connsiteY1" fmla="*/ 2519655 h 2520034"/>
              <a:gd name="connsiteX2" fmla="*/ 2393948 w 8211844"/>
              <a:gd name="connsiteY2" fmla="*/ 2420052 h 2520034"/>
              <a:gd name="connsiteX3" fmla="*/ 3001817 w 8211844"/>
              <a:gd name="connsiteY3" fmla="*/ 1615514 h 2520034"/>
              <a:gd name="connsiteX4" fmla="*/ 3921532 w 8211844"/>
              <a:gd name="connsiteY4" fmla="*/ 29225 h 2520034"/>
              <a:gd name="connsiteX5" fmla="*/ 4944862 w 8211844"/>
              <a:gd name="connsiteY5" fmla="*/ 11469 h 2520034"/>
              <a:gd name="connsiteX6" fmla="*/ 6795079 w 8211844"/>
              <a:gd name="connsiteY6" fmla="*/ 69301 h 2520034"/>
              <a:gd name="connsiteX7" fmla="*/ 7253056 w 8211844"/>
              <a:gd name="connsiteY7" fmla="*/ 455353 h 2520034"/>
              <a:gd name="connsiteX8" fmla="*/ 8034291 w 8211844"/>
              <a:gd name="connsiteY8" fmla="*/ 1138933 h 2520034"/>
              <a:gd name="connsiteX9" fmla="*/ 8211844 w 8211844"/>
              <a:gd name="connsiteY9" fmla="*/ 1316487 h 2520034"/>
              <a:gd name="connsiteX0" fmla="*/ 0 w 8211844"/>
              <a:gd name="connsiteY0" fmla="*/ 2498999 h 2512938"/>
              <a:gd name="connsiteX1" fmla="*/ 1495793 w 8211844"/>
              <a:gd name="connsiteY1" fmla="*/ 2512559 h 2512938"/>
              <a:gd name="connsiteX2" fmla="*/ 2393948 w 8211844"/>
              <a:gd name="connsiteY2" fmla="*/ 2412956 h 2512938"/>
              <a:gd name="connsiteX3" fmla="*/ 3001817 w 8211844"/>
              <a:gd name="connsiteY3" fmla="*/ 1608418 h 2512938"/>
              <a:gd name="connsiteX4" fmla="*/ 3921532 w 8211844"/>
              <a:gd name="connsiteY4" fmla="*/ 22129 h 2512938"/>
              <a:gd name="connsiteX5" fmla="*/ 4944862 w 8211844"/>
              <a:gd name="connsiteY5" fmla="*/ 4373 h 2512938"/>
              <a:gd name="connsiteX6" fmla="*/ 6795079 w 8211844"/>
              <a:gd name="connsiteY6" fmla="*/ 62205 h 2512938"/>
              <a:gd name="connsiteX7" fmla="*/ 7253056 w 8211844"/>
              <a:gd name="connsiteY7" fmla="*/ 448257 h 2512938"/>
              <a:gd name="connsiteX8" fmla="*/ 8034291 w 8211844"/>
              <a:gd name="connsiteY8" fmla="*/ 1131837 h 2512938"/>
              <a:gd name="connsiteX9" fmla="*/ 8211844 w 8211844"/>
              <a:gd name="connsiteY9" fmla="*/ 1309391 h 2512938"/>
              <a:gd name="connsiteX0" fmla="*/ 0 w 8211844"/>
              <a:gd name="connsiteY0" fmla="*/ 2536457 h 2550396"/>
              <a:gd name="connsiteX1" fmla="*/ 1495793 w 8211844"/>
              <a:gd name="connsiteY1" fmla="*/ 2550017 h 2550396"/>
              <a:gd name="connsiteX2" fmla="*/ 2393948 w 8211844"/>
              <a:gd name="connsiteY2" fmla="*/ 2450414 h 2550396"/>
              <a:gd name="connsiteX3" fmla="*/ 3001817 w 8211844"/>
              <a:gd name="connsiteY3" fmla="*/ 1645876 h 2550396"/>
              <a:gd name="connsiteX4" fmla="*/ 3921532 w 8211844"/>
              <a:gd name="connsiteY4" fmla="*/ 59587 h 2550396"/>
              <a:gd name="connsiteX5" fmla="*/ 4944862 w 8211844"/>
              <a:gd name="connsiteY5" fmla="*/ 41831 h 2550396"/>
              <a:gd name="connsiteX6" fmla="*/ 6795079 w 8211844"/>
              <a:gd name="connsiteY6" fmla="*/ 99663 h 2550396"/>
              <a:gd name="connsiteX7" fmla="*/ 8034291 w 8211844"/>
              <a:gd name="connsiteY7" fmla="*/ 1169295 h 2550396"/>
              <a:gd name="connsiteX8" fmla="*/ 8211844 w 8211844"/>
              <a:gd name="connsiteY8" fmla="*/ 1346849 h 2550396"/>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01966 h 2515905"/>
              <a:gd name="connsiteX1" fmla="*/ 1495793 w 8211844"/>
              <a:gd name="connsiteY1" fmla="*/ 2515526 h 2515905"/>
              <a:gd name="connsiteX2" fmla="*/ 2393948 w 8211844"/>
              <a:gd name="connsiteY2" fmla="*/ 2415923 h 2515905"/>
              <a:gd name="connsiteX3" fmla="*/ 3001817 w 8211844"/>
              <a:gd name="connsiteY3" fmla="*/ 1611385 h 2515905"/>
              <a:gd name="connsiteX4" fmla="*/ 3921532 w 8211844"/>
              <a:gd name="connsiteY4" fmla="*/ 25096 h 2515905"/>
              <a:gd name="connsiteX5" fmla="*/ 4944862 w 8211844"/>
              <a:gd name="connsiteY5" fmla="*/ 7340 h 2515905"/>
              <a:gd name="connsiteX6" fmla="*/ 7007577 w 8211844"/>
              <a:gd name="connsiteY6" fmla="*/ 105497 h 2515905"/>
              <a:gd name="connsiteX7" fmla="*/ 8034291 w 8211844"/>
              <a:gd name="connsiteY7" fmla="*/ 1134804 h 2515905"/>
              <a:gd name="connsiteX8" fmla="*/ 8211844 w 8211844"/>
              <a:gd name="connsiteY8" fmla="*/ 1312358 h 2515905"/>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618781 h 2632720"/>
              <a:gd name="connsiteX1" fmla="*/ 1495793 w 8211844"/>
              <a:gd name="connsiteY1" fmla="*/ 2632341 h 2632720"/>
              <a:gd name="connsiteX2" fmla="*/ 2393948 w 8211844"/>
              <a:gd name="connsiteY2" fmla="*/ 2532738 h 2632720"/>
              <a:gd name="connsiteX3" fmla="*/ 3001817 w 8211844"/>
              <a:gd name="connsiteY3" fmla="*/ 1728200 h 2632720"/>
              <a:gd name="connsiteX4" fmla="*/ 3921532 w 8211844"/>
              <a:gd name="connsiteY4" fmla="*/ 141911 h 2632720"/>
              <a:gd name="connsiteX5" fmla="*/ 7007577 w 8211844"/>
              <a:gd name="connsiteY5" fmla="*/ 222312 h 2632720"/>
              <a:gd name="connsiteX6" fmla="*/ 8211844 w 8211844"/>
              <a:gd name="connsiteY6" fmla="*/ 1429173 h 2632720"/>
              <a:gd name="connsiteX0" fmla="*/ 0 w 8211844"/>
              <a:gd name="connsiteY0" fmla="*/ 2585750 h 2599689"/>
              <a:gd name="connsiteX1" fmla="*/ 1495793 w 8211844"/>
              <a:gd name="connsiteY1" fmla="*/ 2599310 h 2599689"/>
              <a:gd name="connsiteX2" fmla="*/ 2393948 w 8211844"/>
              <a:gd name="connsiteY2" fmla="*/ 2499707 h 2599689"/>
              <a:gd name="connsiteX3" fmla="*/ 3001817 w 8211844"/>
              <a:gd name="connsiteY3" fmla="*/ 1695169 h 2599689"/>
              <a:gd name="connsiteX4" fmla="*/ 4144655 w 8211844"/>
              <a:gd name="connsiteY4" fmla="*/ 158279 h 2599689"/>
              <a:gd name="connsiteX5" fmla="*/ 7007577 w 8211844"/>
              <a:gd name="connsiteY5" fmla="*/ 189281 h 2599689"/>
              <a:gd name="connsiteX6" fmla="*/ 8211844 w 8211844"/>
              <a:gd name="connsiteY6" fmla="*/ 1396142 h 2599689"/>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12365 h 2526304"/>
              <a:gd name="connsiteX1" fmla="*/ 1495793 w 8211844"/>
              <a:gd name="connsiteY1" fmla="*/ 2525925 h 2526304"/>
              <a:gd name="connsiteX2" fmla="*/ 2393948 w 8211844"/>
              <a:gd name="connsiteY2" fmla="*/ 2426322 h 2526304"/>
              <a:gd name="connsiteX3" fmla="*/ 3001817 w 8211844"/>
              <a:gd name="connsiteY3" fmla="*/ 1621784 h 2526304"/>
              <a:gd name="connsiteX4" fmla="*/ 4359196 w 8211844"/>
              <a:gd name="connsiteY4" fmla="*/ 113122 h 2526304"/>
              <a:gd name="connsiteX5" fmla="*/ 7007577 w 8211844"/>
              <a:gd name="connsiteY5" fmla="*/ 115896 h 2526304"/>
              <a:gd name="connsiteX6" fmla="*/ 8211844 w 8211844"/>
              <a:gd name="connsiteY6" fmla="*/ 1322757 h 2526304"/>
              <a:gd name="connsiteX0" fmla="*/ 0 w 8211844"/>
              <a:gd name="connsiteY0" fmla="*/ 2487702 h 2501641"/>
              <a:gd name="connsiteX1" fmla="*/ 1495793 w 8211844"/>
              <a:gd name="connsiteY1" fmla="*/ 2501262 h 2501641"/>
              <a:gd name="connsiteX2" fmla="*/ 2393948 w 8211844"/>
              <a:gd name="connsiteY2" fmla="*/ 2401659 h 2501641"/>
              <a:gd name="connsiteX3" fmla="*/ 3001817 w 8211844"/>
              <a:gd name="connsiteY3" fmla="*/ 1597121 h 2501641"/>
              <a:gd name="connsiteX4" fmla="*/ 4359196 w 8211844"/>
              <a:gd name="connsiteY4" fmla="*/ 88459 h 2501641"/>
              <a:gd name="connsiteX5" fmla="*/ 7007577 w 8211844"/>
              <a:gd name="connsiteY5" fmla="*/ 91233 h 2501641"/>
              <a:gd name="connsiteX6" fmla="*/ 8211844 w 8211844"/>
              <a:gd name="connsiteY6" fmla="*/ 1298094 h 2501641"/>
              <a:gd name="connsiteX0" fmla="*/ 0 w 8211844"/>
              <a:gd name="connsiteY0" fmla="*/ 2491014 h 2504953"/>
              <a:gd name="connsiteX1" fmla="*/ 1495793 w 8211844"/>
              <a:gd name="connsiteY1" fmla="*/ 2504574 h 2504953"/>
              <a:gd name="connsiteX2" fmla="*/ 2393948 w 8211844"/>
              <a:gd name="connsiteY2" fmla="*/ 2404971 h 2504953"/>
              <a:gd name="connsiteX3" fmla="*/ 3001817 w 8211844"/>
              <a:gd name="connsiteY3" fmla="*/ 1600433 h 2504953"/>
              <a:gd name="connsiteX4" fmla="*/ 4359196 w 8211844"/>
              <a:gd name="connsiteY4" fmla="*/ 91771 h 2504953"/>
              <a:gd name="connsiteX5" fmla="*/ 7007577 w 8211844"/>
              <a:gd name="connsiteY5" fmla="*/ 94545 h 2504953"/>
              <a:gd name="connsiteX6" fmla="*/ 8211844 w 8211844"/>
              <a:gd name="connsiteY6" fmla="*/ 1301406 h 250495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409222"/>
              <a:gd name="connsiteY0" fmla="*/ 2441484 h 2455423"/>
              <a:gd name="connsiteX1" fmla="*/ 1495793 w 8409222"/>
              <a:gd name="connsiteY1" fmla="*/ 2455044 h 2455423"/>
              <a:gd name="connsiteX2" fmla="*/ 2393948 w 8409222"/>
              <a:gd name="connsiteY2" fmla="*/ 2355441 h 2455423"/>
              <a:gd name="connsiteX3" fmla="*/ 3001817 w 8409222"/>
              <a:gd name="connsiteY3" fmla="*/ 1550903 h 2455423"/>
              <a:gd name="connsiteX4" fmla="*/ 4359196 w 8409222"/>
              <a:gd name="connsiteY4" fmla="*/ 42241 h 2455423"/>
              <a:gd name="connsiteX5" fmla="*/ 7247863 w 8409222"/>
              <a:gd name="connsiteY5" fmla="*/ 59129 h 2455423"/>
              <a:gd name="connsiteX6" fmla="*/ 8409222 w 8409222"/>
              <a:gd name="connsiteY6" fmla="*/ 1181307 h 245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9222" h="2455423">
                <a:moveTo>
                  <a:pt x="0" y="2441484"/>
                </a:moveTo>
                <a:lnTo>
                  <a:pt x="1495793" y="2455044"/>
                </a:lnTo>
                <a:cubicBezTo>
                  <a:pt x="1797634" y="2456524"/>
                  <a:pt x="2142944" y="2458671"/>
                  <a:pt x="2393948" y="2355441"/>
                </a:cubicBezTo>
                <a:cubicBezTo>
                  <a:pt x="2644952" y="2252211"/>
                  <a:pt x="2674276" y="1936436"/>
                  <a:pt x="3001817" y="1550903"/>
                </a:cubicBezTo>
                <a:cubicBezTo>
                  <a:pt x="3329358" y="1165370"/>
                  <a:pt x="3640079" y="137970"/>
                  <a:pt x="4359196" y="42241"/>
                </a:cubicBezTo>
                <a:cubicBezTo>
                  <a:pt x="5670447" y="-4090"/>
                  <a:pt x="6116601" y="-29567"/>
                  <a:pt x="7247863" y="59129"/>
                </a:cubicBezTo>
                <a:cubicBezTo>
                  <a:pt x="7889971" y="260735"/>
                  <a:pt x="8226986" y="908707"/>
                  <a:pt x="8409222" y="118130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a:extLst>
              <a:ext uri="{FF2B5EF4-FFF2-40B4-BE49-F238E27FC236}">
                <a16:creationId xmlns:a16="http://schemas.microsoft.com/office/drawing/2014/main" id="{C92ECC43-2AF7-464B-8DAD-1443AB4C7B7F}"/>
              </a:ext>
            </a:extLst>
          </p:cNvPr>
          <p:cNvSpPr/>
          <p:nvPr/>
        </p:nvSpPr>
        <p:spPr>
          <a:xfrm>
            <a:off x="2816673" y="4593870"/>
            <a:ext cx="1541329" cy="276999"/>
          </a:xfrm>
          <a:prstGeom prst="rect">
            <a:avLst/>
          </a:prstGeom>
          <a:noFill/>
        </p:spPr>
        <p:txBody>
          <a:bodyPr wrap="square">
            <a:spAutoFit/>
          </a:bodyPr>
          <a:lstStyle/>
          <a:p>
            <a:pPr algn="ctr"/>
            <a:r>
              <a:rPr lang="ja-JP" altLang="en-US" sz="1200" b="1">
                <a:solidFill>
                  <a:srgbClr val="FF0000"/>
                </a:solidFill>
                <a:latin typeface="メイリオ" pitchFamily="50" charset="-128"/>
                <a:ea typeface="メイリオ" pitchFamily="50" charset="-128"/>
                <a:cs typeface="メイリオ" pitchFamily="50" charset="-128"/>
              </a:rPr>
              <a:t>未知のマルウェア</a:t>
            </a:r>
            <a:endParaRPr lang="en-US" altLang="ja-JP" sz="1200" b="1">
              <a:solidFill>
                <a:srgbClr val="FF0000"/>
              </a:solidFill>
              <a:latin typeface="メイリオ" pitchFamily="50" charset="-128"/>
              <a:ea typeface="メイリオ" pitchFamily="50" charset="-128"/>
              <a:cs typeface="メイリオ" pitchFamily="50" charset="-128"/>
            </a:endParaRPr>
          </a:p>
        </p:txBody>
      </p:sp>
      <p:grpSp>
        <p:nvGrpSpPr>
          <p:cNvPr id="59" name="グループ化 58">
            <a:extLst>
              <a:ext uri="{FF2B5EF4-FFF2-40B4-BE49-F238E27FC236}">
                <a16:creationId xmlns:a16="http://schemas.microsoft.com/office/drawing/2014/main" id="{D81D8032-D176-49A8-A698-F68D7D45ED07}"/>
              </a:ext>
            </a:extLst>
          </p:cNvPr>
          <p:cNvGrpSpPr/>
          <p:nvPr/>
        </p:nvGrpSpPr>
        <p:grpSpPr>
          <a:xfrm>
            <a:off x="2508941" y="4496518"/>
            <a:ext cx="452074" cy="449667"/>
            <a:chOff x="221901" y="3733335"/>
            <a:chExt cx="452074" cy="449667"/>
          </a:xfrm>
        </p:grpSpPr>
        <p:sp>
          <p:nvSpPr>
            <p:cNvPr id="60" name="楕円 59">
              <a:extLst>
                <a:ext uri="{FF2B5EF4-FFF2-40B4-BE49-F238E27FC236}">
                  <a16:creationId xmlns:a16="http://schemas.microsoft.com/office/drawing/2014/main" id="{051CB886-3F40-4CF8-A026-0EB7ADA02334}"/>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1" name="図 60">
              <a:extLst>
                <a:ext uri="{FF2B5EF4-FFF2-40B4-BE49-F238E27FC236}">
                  <a16:creationId xmlns:a16="http://schemas.microsoft.com/office/drawing/2014/main" id="{FEA0DA27-B6ED-495D-9861-BF39D0D0CD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01" y="3733335"/>
              <a:ext cx="452074" cy="449667"/>
            </a:xfrm>
            <a:prstGeom prst="rect">
              <a:avLst/>
            </a:prstGeom>
          </p:spPr>
        </p:pic>
      </p:grpSp>
      <p:sp>
        <p:nvSpPr>
          <p:cNvPr id="62" name="正方形/長方形 61">
            <a:extLst>
              <a:ext uri="{FF2B5EF4-FFF2-40B4-BE49-F238E27FC236}">
                <a16:creationId xmlns:a16="http://schemas.microsoft.com/office/drawing/2014/main" id="{32AE6EFF-02C6-4B4F-A6C0-1E7BDD624B6D}"/>
              </a:ext>
            </a:extLst>
          </p:cNvPr>
          <p:cNvSpPr/>
          <p:nvPr/>
        </p:nvSpPr>
        <p:spPr>
          <a:xfrm>
            <a:off x="6087488" y="4593870"/>
            <a:ext cx="1541329" cy="276999"/>
          </a:xfrm>
          <a:prstGeom prst="rect">
            <a:avLst/>
          </a:prstGeom>
          <a:noFill/>
        </p:spPr>
        <p:txBody>
          <a:bodyPr wrap="square">
            <a:spAutoFit/>
          </a:bodyPr>
          <a:lstStyle/>
          <a:p>
            <a:pPr algn="ctr"/>
            <a:r>
              <a:rPr lang="ja-JP" altLang="en-US" sz="1200" b="1">
                <a:solidFill>
                  <a:schemeClr val="tx1">
                    <a:lumMod val="75000"/>
                    <a:lumOff val="25000"/>
                  </a:schemeClr>
                </a:solidFill>
                <a:latin typeface="メイリオ" pitchFamily="50" charset="-128"/>
                <a:ea typeface="メイリオ" pitchFamily="50" charset="-128"/>
                <a:cs typeface="メイリオ" pitchFamily="50" charset="-128"/>
              </a:rPr>
              <a:t>既知のマルウェア</a:t>
            </a:r>
            <a:endParaRPr lang="en-US" altLang="ja-JP" sz="1200" b="1">
              <a:solidFill>
                <a:schemeClr val="tx1">
                  <a:lumMod val="75000"/>
                  <a:lumOff val="25000"/>
                </a:schemeClr>
              </a:solidFill>
              <a:latin typeface="メイリオ" pitchFamily="50" charset="-128"/>
              <a:ea typeface="メイリオ" pitchFamily="50" charset="-128"/>
              <a:cs typeface="メイリオ" pitchFamily="50" charset="-128"/>
            </a:endParaRPr>
          </a:p>
        </p:txBody>
      </p:sp>
      <p:grpSp>
        <p:nvGrpSpPr>
          <p:cNvPr id="63" name="グループ化 62">
            <a:extLst>
              <a:ext uri="{FF2B5EF4-FFF2-40B4-BE49-F238E27FC236}">
                <a16:creationId xmlns:a16="http://schemas.microsoft.com/office/drawing/2014/main" id="{652D9F18-9FDF-4B35-9F91-60FCFB8F77ED}"/>
              </a:ext>
            </a:extLst>
          </p:cNvPr>
          <p:cNvGrpSpPr/>
          <p:nvPr/>
        </p:nvGrpSpPr>
        <p:grpSpPr>
          <a:xfrm>
            <a:off x="5709341" y="4496518"/>
            <a:ext cx="452074" cy="449667"/>
            <a:chOff x="221901" y="3733335"/>
            <a:chExt cx="452074" cy="449667"/>
          </a:xfrm>
        </p:grpSpPr>
        <p:sp>
          <p:nvSpPr>
            <p:cNvPr id="64" name="楕円 63">
              <a:extLst>
                <a:ext uri="{FF2B5EF4-FFF2-40B4-BE49-F238E27FC236}">
                  <a16:creationId xmlns:a16="http://schemas.microsoft.com/office/drawing/2014/main" id="{0110E11C-A97F-46E0-ACA9-AC438D4463AE}"/>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 name="図 64">
              <a:extLst>
                <a:ext uri="{FF2B5EF4-FFF2-40B4-BE49-F238E27FC236}">
                  <a16:creationId xmlns:a16="http://schemas.microsoft.com/office/drawing/2014/main" id="{962B6EE3-769D-4706-9419-505170D6D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01" y="3733335"/>
              <a:ext cx="452074" cy="449667"/>
            </a:xfrm>
            <a:prstGeom prst="rect">
              <a:avLst/>
            </a:prstGeom>
          </p:spPr>
        </p:pic>
      </p:grpSp>
      <p:cxnSp>
        <p:nvCxnSpPr>
          <p:cNvPr id="4" name="直線矢印コネクタ 3">
            <a:extLst>
              <a:ext uri="{FF2B5EF4-FFF2-40B4-BE49-F238E27FC236}">
                <a16:creationId xmlns:a16="http://schemas.microsoft.com/office/drawing/2014/main" id="{D1EF8E12-2F96-4F08-8BEB-75F11A647201}"/>
              </a:ext>
            </a:extLst>
          </p:cNvPr>
          <p:cNvCxnSpPr>
            <a:cxnSpLocks/>
          </p:cNvCxnSpPr>
          <p:nvPr/>
        </p:nvCxnSpPr>
        <p:spPr>
          <a:xfrm>
            <a:off x="4291925" y="4721264"/>
            <a:ext cx="13622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正方形/長方形 49">
            <a:extLst>
              <a:ext uri="{FF2B5EF4-FFF2-40B4-BE49-F238E27FC236}">
                <a16:creationId xmlns:a16="http://schemas.microsoft.com/office/drawing/2014/main" id="{5F8D085E-8731-43EF-BFBA-925CD8CFF2D6}"/>
              </a:ext>
            </a:extLst>
          </p:cNvPr>
          <p:cNvSpPr/>
          <p:nvPr/>
        </p:nvSpPr>
        <p:spPr>
          <a:xfrm>
            <a:off x="1003691" y="1910877"/>
            <a:ext cx="9592094" cy="307777"/>
          </a:xfrm>
          <a:prstGeom prst="rect">
            <a:avLst/>
          </a:prstGeom>
          <a:noFill/>
        </p:spPr>
        <p:txBody>
          <a:bodyPr wrap="square">
            <a:spAutoFit/>
          </a:bodyPr>
          <a:lstStyle/>
          <a:p>
            <a:pPr algn="ctr"/>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　一般的なアンチウイルスの検知率推移グラフ　＞</a:t>
            </a:r>
          </a:p>
        </p:txBody>
      </p:sp>
      <p:sp>
        <p:nvSpPr>
          <p:cNvPr id="40" name="右大かっこ 39">
            <a:extLst>
              <a:ext uri="{FF2B5EF4-FFF2-40B4-BE49-F238E27FC236}">
                <a16:creationId xmlns:a16="http://schemas.microsoft.com/office/drawing/2014/main" id="{3AE4DBC9-8E30-426A-8ABC-19AB859F718E}"/>
              </a:ext>
            </a:extLst>
          </p:cNvPr>
          <p:cNvSpPr/>
          <p:nvPr/>
        </p:nvSpPr>
        <p:spPr>
          <a:xfrm rot="5400000">
            <a:off x="3687481" y="3982266"/>
            <a:ext cx="171748" cy="3718282"/>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7722FBB-66E1-4819-815A-6B41F4CB498F}"/>
              </a:ext>
            </a:extLst>
          </p:cNvPr>
          <p:cNvSpPr txBox="1"/>
          <p:nvPr/>
        </p:nvSpPr>
        <p:spPr bwMode="auto">
          <a:xfrm>
            <a:off x="1094632" y="5967337"/>
            <a:ext cx="5205083" cy="307777"/>
          </a:xfrm>
          <a:prstGeom prst="rect">
            <a:avLst/>
          </a:prstGeom>
          <a:noFill/>
          <a:ln w="3175" cap="rnd">
            <a:noFill/>
            <a:miter lim="800000"/>
            <a:headEnd/>
            <a:tailEnd/>
          </a:ln>
          <a:effectLst/>
        </p:spPr>
        <p:txBody>
          <a:bodyPr wrap="square" rtlCol="0">
            <a:spAutoFit/>
          </a:bodyPr>
          <a:lstStyle/>
          <a:p>
            <a:pPr algn="ctr"/>
            <a:r>
              <a:rPr lang="ja-JP" altLang="en-US" sz="1400" b="1" ker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攻撃されると防ぎきれない期間</a:t>
            </a:r>
            <a:endParaRPr lang="en-US" altLang="ja-JP" sz="1400" b="1" kern="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3" name="グループ化 52">
            <a:extLst>
              <a:ext uri="{FF2B5EF4-FFF2-40B4-BE49-F238E27FC236}">
                <a16:creationId xmlns:a16="http://schemas.microsoft.com/office/drawing/2014/main" id="{17EB5A19-4E38-4296-A3B1-B7E9C40A3B6D}"/>
              </a:ext>
            </a:extLst>
          </p:cNvPr>
          <p:cNvGrpSpPr/>
          <p:nvPr/>
        </p:nvGrpSpPr>
        <p:grpSpPr>
          <a:xfrm>
            <a:off x="8935369" y="3597372"/>
            <a:ext cx="2339089" cy="534600"/>
            <a:chOff x="8431751" y="2878166"/>
            <a:chExt cx="1984729" cy="534600"/>
          </a:xfrm>
        </p:grpSpPr>
        <p:sp>
          <p:nvSpPr>
            <p:cNvPr id="55" name="正方形/長方形 54">
              <a:extLst>
                <a:ext uri="{FF2B5EF4-FFF2-40B4-BE49-F238E27FC236}">
                  <a16:creationId xmlns:a16="http://schemas.microsoft.com/office/drawing/2014/main" id="{798B8101-ABA7-42A5-B56E-86B5621F4C8C}"/>
                </a:ext>
              </a:extLst>
            </p:cNvPr>
            <p:cNvSpPr/>
            <p:nvPr/>
          </p:nvSpPr>
          <p:spPr>
            <a:xfrm>
              <a:off x="8431751" y="2878166"/>
              <a:ext cx="1984729" cy="534600"/>
            </a:xfrm>
            <a:prstGeom prst="rect">
              <a:avLst/>
            </a:prstGeom>
            <a:solidFill>
              <a:srgbClr val="C00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3ADE3131-1C6B-40DA-9ECB-9B935C9AA55C}"/>
                </a:ext>
              </a:extLst>
            </p:cNvPr>
            <p:cNvSpPr txBox="1"/>
            <p:nvPr/>
          </p:nvSpPr>
          <p:spPr bwMode="auto">
            <a:xfrm>
              <a:off x="8452526" y="2924845"/>
              <a:ext cx="1875947" cy="461665"/>
            </a:xfrm>
            <a:prstGeom prst="rect">
              <a:avLst/>
            </a:prstGeom>
            <a:noFill/>
            <a:ln w="3175" cap="rnd">
              <a:noFill/>
              <a:miter lim="800000"/>
              <a:headEnd/>
              <a:tailEnd/>
            </a:ln>
            <a:effectLst/>
          </p:spPr>
          <p:txBody>
            <a:bodyPr wrap="square" rtlCol="0">
              <a:spAutoFit/>
            </a:bodyPr>
            <a:lstStyle/>
            <a:p>
              <a:pPr algn="ct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従来型ウイルス対策ソフトの</a:t>
              </a:r>
              <a:endPar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検知率推移</a:t>
              </a:r>
            </a:p>
          </p:txBody>
        </p:sp>
      </p:grpSp>
    </p:spTree>
    <p:extLst>
      <p:ext uri="{BB962C8B-B14F-4D97-AF65-F5344CB8AC3E}">
        <p14:creationId xmlns:p14="http://schemas.microsoft.com/office/powerpoint/2010/main" val="16720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85D65356-D78B-4F9D-8AF2-1F9D9D506DAE}"/>
              </a:ext>
            </a:extLst>
          </p:cNvPr>
          <p:cNvSpPr/>
          <p:nvPr/>
        </p:nvSpPr>
        <p:spPr>
          <a:xfrm>
            <a:off x="645146" y="4014226"/>
            <a:ext cx="1153960" cy="2217288"/>
          </a:xfrm>
          <a:prstGeom prst="roundRect">
            <a:avLst>
              <a:gd name="adj" fmla="val 2259"/>
            </a:avLst>
          </a:prstGeom>
          <a:pattFill prst="solidDmnd">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44" name="四角形: 角を丸くする 43">
            <a:extLst>
              <a:ext uri="{FF2B5EF4-FFF2-40B4-BE49-F238E27FC236}">
                <a16:creationId xmlns:a16="http://schemas.microsoft.com/office/drawing/2014/main" id="{805A4DB7-0266-4627-B30C-7BC3546DFA1C}"/>
              </a:ext>
            </a:extLst>
          </p:cNvPr>
          <p:cNvSpPr/>
          <p:nvPr/>
        </p:nvSpPr>
        <p:spPr>
          <a:xfrm>
            <a:off x="645146" y="2106768"/>
            <a:ext cx="1153960" cy="1423406"/>
          </a:xfrm>
          <a:prstGeom prst="roundRect">
            <a:avLst>
              <a:gd name="adj" fmla="val 2259"/>
            </a:avLst>
          </a:prstGeom>
          <a:pattFill prst="wdUpDiag">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2" name="テキスト プレースホルダー 1">
            <a:extLst>
              <a:ext uri="{FF2B5EF4-FFF2-40B4-BE49-F238E27FC236}">
                <a16:creationId xmlns:a16="http://schemas.microsoft.com/office/drawing/2014/main" id="{654DE0F5-C9FD-448B-BAA1-3274637FF6D9}"/>
              </a:ext>
            </a:extLst>
          </p:cNvPr>
          <p:cNvSpPr>
            <a:spLocks noGrp="1"/>
          </p:cNvSpPr>
          <p:nvPr>
            <p:ph type="body" sz="quarter" idx="15"/>
          </p:nvPr>
        </p:nvSpPr>
        <p:spPr>
          <a:xfrm>
            <a:off x="439469" y="1326742"/>
            <a:ext cx="11074573" cy="312393"/>
          </a:xfrm>
        </p:spPr>
        <p:txBody>
          <a:bodyPr/>
          <a:lstStyle/>
          <a:p>
            <a:r>
              <a:rPr kumimoji="1" lang="ja-JP" altLang="en-US"/>
              <a:t>テレワーク環境や機器は、社内ネットワークから切り離されてしまうため対策には限界があります。最後の砦であるエンドポイントが重要です</a:t>
            </a:r>
          </a:p>
        </p:txBody>
      </p:sp>
      <p:sp>
        <p:nvSpPr>
          <p:cNvPr id="4" name="テキスト プレースホルダー 3">
            <a:extLst>
              <a:ext uri="{FF2B5EF4-FFF2-40B4-BE49-F238E27FC236}">
                <a16:creationId xmlns:a16="http://schemas.microsoft.com/office/drawing/2014/main" id="{80C42C3F-2B94-4615-909A-2840EBD34ED9}"/>
              </a:ext>
            </a:extLst>
          </p:cNvPr>
          <p:cNvSpPr>
            <a:spLocks noGrp="1"/>
          </p:cNvSpPr>
          <p:nvPr>
            <p:ph type="body" sz="quarter" idx="11"/>
          </p:nvPr>
        </p:nvSpPr>
        <p:spPr/>
        <p:txBody>
          <a:bodyPr/>
          <a:lstStyle/>
          <a:p>
            <a:r>
              <a:rPr lang="ja-JP" altLang="en-US"/>
              <a:t>テレワークでさらに高まるエンドポイントセキュリティの重要性</a:t>
            </a:r>
          </a:p>
        </p:txBody>
      </p:sp>
      <p:sp>
        <p:nvSpPr>
          <p:cNvPr id="7" name="テキスト プレースホルダー 2">
            <a:extLst>
              <a:ext uri="{FF2B5EF4-FFF2-40B4-BE49-F238E27FC236}">
                <a16:creationId xmlns:a16="http://schemas.microsoft.com/office/drawing/2014/main" id="{90FD63FA-6C50-42BF-9528-80331C5AC439}"/>
              </a:ext>
            </a:extLst>
          </p:cNvPr>
          <p:cNvSpPr>
            <a:spLocks noGrp="1"/>
          </p:cNvSpPr>
          <p:nvPr>
            <p:ph type="body" sz="quarter" idx="13"/>
          </p:nvPr>
        </p:nvSpPr>
        <p:spPr>
          <a:xfrm>
            <a:off x="359197" y="881022"/>
            <a:ext cx="11505576" cy="348557"/>
          </a:xfrm>
        </p:spPr>
        <p:txBody>
          <a:bodyPr/>
          <a:lstStyle/>
          <a:p>
            <a:r>
              <a:rPr lang="ja-JP" altLang="en-US"/>
              <a:t>機器追加や </a:t>
            </a:r>
            <a:r>
              <a:rPr lang="en-US" altLang="ja-JP"/>
              <a:t>BYOD </a:t>
            </a:r>
            <a:r>
              <a:rPr lang="ja-JP" altLang="en-US"/>
              <a:t>運用、</a:t>
            </a:r>
            <a:r>
              <a:rPr lang="en-US" altLang="ja-JP"/>
              <a:t>VPN </a:t>
            </a:r>
            <a:r>
              <a:rPr lang="ja-JP" altLang="en-US"/>
              <a:t>を介さない操作などのリスク</a:t>
            </a:r>
            <a:r>
              <a:rPr lang="en-US" altLang="ja-JP"/>
              <a:t>…</a:t>
            </a:r>
            <a:r>
              <a:rPr lang="ja-JP" altLang="en-US"/>
              <a:t>最後の砦はエンドポイント</a:t>
            </a:r>
            <a:endParaRPr kumimoji="1" lang="en-US" altLang="ja-JP"/>
          </a:p>
        </p:txBody>
      </p:sp>
      <p:sp>
        <p:nvSpPr>
          <p:cNvPr id="17" name="四角形: 角を丸くする 16">
            <a:extLst>
              <a:ext uri="{FF2B5EF4-FFF2-40B4-BE49-F238E27FC236}">
                <a16:creationId xmlns:a16="http://schemas.microsoft.com/office/drawing/2014/main" id="{AFDAAEC1-DAF8-4396-9EC0-A14E95CDBE37}"/>
              </a:ext>
            </a:extLst>
          </p:cNvPr>
          <p:cNvSpPr/>
          <p:nvPr/>
        </p:nvSpPr>
        <p:spPr>
          <a:xfrm>
            <a:off x="2346127" y="2106768"/>
            <a:ext cx="5616624" cy="1423406"/>
          </a:xfrm>
          <a:prstGeom prst="roundRect">
            <a:avLst>
              <a:gd name="adj" fmla="val 2259"/>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2FC2338A-E076-492C-B277-0433055006BE}"/>
              </a:ext>
            </a:extLst>
          </p:cNvPr>
          <p:cNvSpPr/>
          <p:nvPr/>
        </p:nvSpPr>
        <p:spPr>
          <a:xfrm>
            <a:off x="8065409" y="2106768"/>
            <a:ext cx="2703402" cy="1423406"/>
          </a:xfrm>
          <a:prstGeom prst="roundRect">
            <a:avLst>
              <a:gd name="adj" fmla="val 2259"/>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5A6580FC-1BEC-4E04-9AE9-B05B1320944C}"/>
              </a:ext>
            </a:extLst>
          </p:cNvPr>
          <p:cNvSpPr txBox="1"/>
          <p:nvPr/>
        </p:nvSpPr>
        <p:spPr>
          <a:xfrm>
            <a:off x="2635611" y="3257502"/>
            <a:ext cx="1661198"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ファイアウォール</a:t>
            </a:r>
          </a:p>
        </p:txBody>
      </p:sp>
      <p:pic>
        <p:nvPicPr>
          <p:cNvPr id="21" name="図 20">
            <a:extLst>
              <a:ext uri="{FF2B5EF4-FFF2-40B4-BE49-F238E27FC236}">
                <a16:creationId xmlns:a16="http://schemas.microsoft.com/office/drawing/2014/main" id="{5FD06C69-A269-4B9A-9FB8-02CAC2E119F1}"/>
              </a:ext>
            </a:extLst>
          </p:cNvPr>
          <p:cNvPicPr>
            <a:picLocks noChangeAspect="1"/>
          </p:cNvPicPr>
          <p:nvPr/>
        </p:nvPicPr>
        <p:blipFill>
          <a:blip r:embed="rId3"/>
          <a:stretch>
            <a:fillRect/>
          </a:stretch>
        </p:blipFill>
        <p:spPr>
          <a:xfrm>
            <a:off x="2861330" y="2379353"/>
            <a:ext cx="965283" cy="687175"/>
          </a:xfrm>
          <a:prstGeom prst="rect">
            <a:avLst/>
          </a:prstGeom>
        </p:spPr>
      </p:pic>
      <p:pic>
        <p:nvPicPr>
          <p:cNvPr id="22" name="図 21">
            <a:extLst>
              <a:ext uri="{FF2B5EF4-FFF2-40B4-BE49-F238E27FC236}">
                <a16:creationId xmlns:a16="http://schemas.microsoft.com/office/drawing/2014/main" id="{43970718-9F5D-4454-AD00-4E66F8D893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707" y="2567918"/>
            <a:ext cx="906415" cy="541111"/>
          </a:xfrm>
          <a:prstGeom prst="rect">
            <a:avLst/>
          </a:prstGeom>
        </p:spPr>
      </p:pic>
      <p:pic>
        <p:nvPicPr>
          <p:cNvPr id="23" name="図 22">
            <a:extLst>
              <a:ext uri="{FF2B5EF4-FFF2-40B4-BE49-F238E27FC236}">
                <a16:creationId xmlns:a16="http://schemas.microsoft.com/office/drawing/2014/main" id="{C7EF4D47-A0FE-4383-B1AA-5E77A4E9787F}"/>
              </a:ext>
            </a:extLst>
          </p:cNvPr>
          <p:cNvPicPr>
            <a:picLocks noChangeAspect="1"/>
          </p:cNvPicPr>
          <p:nvPr/>
        </p:nvPicPr>
        <p:blipFill>
          <a:blip r:embed="rId5"/>
          <a:stretch>
            <a:fillRect/>
          </a:stretch>
        </p:blipFill>
        <p:spPr>
          <a:xfrm>
            <a:off x="6803217" y="2481707"/>
            <a:ext cx="647675" cy="671994"/>
          </a:xfrm>
          <a:prstGeom prst="rect">
            <a:avLst/>
          </a:prstGeom>
        </p:spPr>
      </p:pic>
      <p:pic>
        <p:nvPicPr>
          <p:cNvPr id="24" name="図 23">
            <a:extLst>
              <a:ext uri="{FF2B5EF4-FFF2-40B4-BE49-F238E27FC236}">
                <a16:creationId xmlns:a16="http://schemas.microsoft.com/office/drawing/2014/main" id="{805DA651-D41A-47F5-8693-4252DA7A12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1852" y="2494466"/>
            <a:ext cx="569369" cy="704565"/>
          </a:xfrm>
          <a:prstGeom prst="rect">
            <a:avLst/>
          </a:prstGeom>
        </p:spPr>
      </p:pic>
      <p:sp>
        <p:nvSpPr>
          <p:cNvPr id="25" name="四角形: 角を丸くする 24">
            <a:extLst>
              <a:ext uri="{FF2B5EF4-FFF2-40B4-BE49-F238E27FC236}">
                <a16:creationId xmlns:a16="http://schemas.microsoft.com/office/drawing/2014/main" id="{649E9E77-70CC-4EB7-BCC1-315B8F9352C8}"/>
              </a:ext>
            </a:extLst>
          </p:cNvPr>
          <p:cNvSpPr/>
          <p:nvPr/>
        </p:nvSpPr>
        <p:spPr>
          <a:xfrm>
            <a:off x="2346127" y="2010358"/>
            <a:ext cx="5616624" cy="340943"/>
          </a:xfrm>
          <a:prstGeom prst="roundRect">
            <a:avLst>
              <a:gd name="adj" fmla="val 24212"/>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03F80AA9-7820-4900-80F8-895D63BAF565}"/>
              </a:ext>
            </a:extLst>
          </p:cNvPr>
          <p:cNvSpPr txBox="1"/>
          <p:nvPr/>
        </p:nvSpPr>
        <p:spPr>
          <a:xfrm>
            <a:off x="3325071" y="2072413"/>
            <a:ext cx="3658737" cy="276999"/>
          </a:xfrm>
          <a:prstGeom prst="rect">
            <a:avLst/>
          </a:prstGeom>
          <a:noFill/>
        </p:spPr>
        <p:txBody>
          <a:bodyPr wrap="square" rtlCol="0">
            <a:spAutoFit/>
          </a:bodyPr>
          <a:lstStyle/>
          <a:p>
            <a:pPr algn="ctr"/>
            <a:r>
              <a:rPr lang="ja-JP" altLang="en-US" sz="1200" b="1" i="1">
                <a:latin typeface="メイリオ" panose="020B0604030504040204" pitchFamily="50" charset="-128"/>
                <a:ea typeface="メイリオ" panose="020B0604030504040204" pitchFamily="50" charset="-128"/>
                <a:cs typeface="メイリオ" panose="020B0604030504040204" pitchFamily="50" charset="-128"/>
              </a:rPr>
              <a:t>ゲートウェイセキュリティ</a:t>
            </a:r>
          </a:p>
        </p:txBody>
      </p:sp>
      <p:sp>
        <p:nvSpPr>
          <p:cNvPr id="27" name="四角形: 角を丸くする 26">
            <a:extLst>
              <a:ext uri="{FF2B5EF4-FFF2-40B4-BE49-F238E27FC236}">
                <a16:creationId xmlns:a16="http://schemas.microsoft.com/office/drawing/2014/main" id="{7B77BD4D-3FDB-4039-9629-42AB00C1A5D5}"/>
              </a:ext>
            </a:extLst>
          </p:cNvPr>
          <p:cNvSpPr/>
          <p:nvPr/>
        </p:nvSpPr>
        <p:spPr>
          <a:xfrm>
            <a:off x="8065409" y="2010358"/>
            <a:ext cx="2703401" cy="340943"/>
          </a:xfrm>
          <a:prstGeom prst="roundRect">
            <a:avLst>
              <a:gd name="adj" fmla="val 24212"/>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F5B41960-1B6A-4E73-AC82-E8D772F0EEA1}"/>
              </a:ext>
            </a:extLst>
          </p:cNvPr>
          <p:cNvSpPr txBox="1"/>
          <p:nvPr/>
        </p:nvSpPr>
        <p:spPr>
          <a:xfrm>
            <a:off x="8199006" y="2079743"/>
            <a:ext cx="2436209" cy="276999"/>
          </a:xfrm>
          <a:prstGeom prst="rect">
            <a:avLst/>
          </a:prstGeom>
          <a:noFill/>
        </p:spPr>
        <p:txBody>
          <a:bodyPr wrap="square" rtlCol="0">
            <a:spAutoFit/>
          </a:bodyPr>
          <a:lstStyle/>
          <a:p>
            <a:pPr algn="ctr"/>
            <a:r>
              <a:rPr lang="ja-JP" altLang="en-US" sz="1200" b="1" i="1">
                <a:latin typeface="メイリオ" panose="020B0604030504040204" pitchFamily="50" charset="-128"/>
                <a:ea typeface="メイリオ" panose="020B0604030504040204" pitchFamily="50" charset="-128"/>
                <a:cs typeface="メイリオ" panose="020B0604030504040204" pitchFamily="50" charset="-128"/>
              </a:rPr>
              <a:t>エンドポイントセキュリティ</a:t>
            </a:r>
          </a:p>
        </p:txBody>
      </p:sp>
      <p:sp>
        <p:nvSpPr>
          <p:cNvPr id="29" name="テキスト ボックス 28">
            <a:extLst>
              <a:ext uri="{FF2B5EF4-FFF2-40B4-BE49-F238E27FC236}">
                <a16:creationId xmlns:a16="http://schemas.microsoft.com/office/drawing/2014/main" id="{4240C562-C38B-41E6-B3A9-B48CD4CFD6CA}"/>
              </a:ext>
            </a:extLst>
          </p:cNvPr>
          <p:cNvSpPr txBox="1"/>
          <p:nvPr/>
        </p:nvSpPr>
        <p:spPr>
          <a:xfrm>
            <a:off x="4399467" y="3257502"/>
            <a:ext cx="1689023" cy="276999"/>
          </a:xfrm>
          <a:prstGeom prst="rect">
            <a:avLst/>
          </a:prstGeom>
          <a:noFill/>
        </p:spPr>
        <p:txBody>
          <a:bodyPr wrap="square" rtlCol="0">
            <a:spAutoFit/>
          </a:bodyP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IPS</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URL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フィルタ</a:t>
            </a:r>
          </a:p>
        </p:txBody>
      </p:sp>
      <p:sp>
        <p:nvSpPr>
          <p:cNvPr id="30" name="テキスト ボックス 29">
            <a:extLst>
              <a:ext uri="{FF2B5EF4-FFF2-40B4-BE49-F238E27FC236}">
                <a16:creationId xmlns:a16="http://schemas.microsoft.com/office/drawing/2014/main" id="{477DE201-1C45-4DCF-AFDA-15510421210F}"/>
              </a:ext>
            </a:extLst>
          </p:cNvPr>
          <p:cNvSpPr txBox="1"/>
          <p:nvPr/>
        </p:nvSpPr>
        <p:spPr>
          <a:xfrm>
            <a:off x="6415131" y="3257502"/>
            <a:ext cx="1338541"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サンドボックス</a:t>
            </a:r>
          </a:p>
        </p:txBody>
      </p:sp>
      <p:sp>
        <p:nvSpPr>
          <p:cNvPr id="31" name="テキスト ボックス 30">
            <a:extLst>
              <a:ext uri="{FF2B5EF4-FFF2-40B4-BE49-F238E27FC236}">
                <a16:creationId xmlns:a16="http://schemas.microsoft.com/office/drawing/2014/main" id="{FF564E42-9AF2-4379-8B73-AF845F74EB11}"/>
              </a:ext>
            </a:extLst>
          </p:cNvPr>
          <p:cNvSpPr txBox="1"/>
          <p:nvPr/>
        </p:nvSpPr>
        <p:spPr>
          <a:xfrm>
            <a:off x="8365346" y="3257502"/>
            <a:ext cx="2002438"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アンチウイルス</a:t>
            </a:r>
          </a:p>
        </p:txBody>
      </p:sp>
      <p:sp>
        <p:nvSpPr>
          <p:cNvPr id="57" name="正方形/長方形 56">
            <a:extLst>
              <a:ext uri="{FF2B5EF4-FFF2-40B4-BE49-F238E27FC236}">
                <a16:creationId xmlns:a16="http://schemas.microsoft.com/office/drawing/2014/main" id="{2A3C8A0C-E3C4-4F66-89E5-42F179104364}"/>
              </a:ext>
            </a:extLst>
          </p:cNvPr>
          <p:cNvSpPr/>
          <p:nvPr/>
        </p:nvSpPr>
        <p:spPr>
          <a:xfrm>
            <a:off x="530948" y="2112996"/>
            <a:ext cx="1044197" cy="579646"/>
          </a:xfrm>
          <a:prstGeom prst="rect">
            <a:avLst/>
          </a:prstGeom>
        </p:spPr>
        <p:txBody>
          <a:bodyPr wrap="square">
            <a:spAutoFit/>
          </a:bodyPr>
          <a:lstStyle/>
          <a:p>
            <a:pPr algn="ctr">
              <a:lnSpc>
                <a:spcPts val="19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従来の</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9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働き方</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a:extLst>
              <a:ext uri="{FF2B5EF4-FFF2-40B4-BE49-F238E27FC236}">
                <a16:creationId xmlns:a16="http://schemas.microsoft.com/office/drawing/2014/main" id="{E0CE4849-F50C-47DB-8837-1E956AC0DC09}"/>
              </a:ext>
            </a:extLst>
          </p:cNvPr>
          <p:cNvSpPr/>
          <p:nvPr/>
        </p:nvSpPr>
        <p:spPr>
          <a:xfrm>
            <a:off x="585760" y="4093200"/>
            <a:ext cx="1044197" cy="579646"/>
          </a:xfrm>
          <a:prstGeom prst="rect">
            <a:avLst/>
          </a:prstGeom>
        </p:spPr>
        <p:txBody>
          <a:bodyPr wrap="square">
            <a:spAutoFit/>
          </a:bodyPr>
          <a:lstStyle/>
          <a:p>
            <a:pPr algn="ctr">
              <a:lnSpc>
                <a:spcPts val="19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今後の</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9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働き方</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四角形: 角を丸くする 72">
            <a:extLst>
              <a:ext uri="{FF2B5EF4-FFF2-40B4-BE49-F238E27FC236}">
                <a16:creationId xmlns:a16="http://schemas.microsoft.com/office/drawing/2014/main" id="{B704F225-EDFC-4C47-87FB-EDB188ACCCD6}"/>
              </a:ext>
            </a:extLst>
          </p:cNvPr>
          <p:cNvSpPr/>
          <p:nvPr/>
        </p:nvSpPr>
        <p:spPr>
          <a:xfrm>
            <a:off x="2346127" y="4067648"/>
            <a:ext cx="5616624" cy="1423406"/>
          </a:xfrm>
          <a:prstGeom prst="roundRect">
            <a:avLst>
              <a:gd name="adj" fmla="val 2259"/>
            </a:avLst>
          </a:prstGeom>
          <a:solidFill>
            <a:schemeClr val="bg1">
              <a:lumMod val="8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74" name="四角形: 角を丸くする 73">
            <a:extLst>
              <a:ext uri="{FF2B5EF4-FFF2-40B4-BE49-F238E27FC236}">
                <a16:creationId xmlns:a16="http://schemas.microsoft.com/office/drawing/2014/main" id="{B1B63CA6-3F12-41B3-A6D2-E927C2A64C3E}"/>
              </a:ext>
            </a:extLst>
          </p:cNvPr>
          <p:cNvSpPr/>
          <p:nvPr/>
        </p:nvSpPr>
        <p:spPr>
          <a:xfrm>
            <a:off x="8065409" y="4067647"/>
            <a:ext cx="2703402" cy="2163867"/>
          </a:xfrm>
          <a:prstGeom prst="roundRect">
            <a:avLst>
              <a:gd name="adj" fmla="val 2259"/>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3E613CD6-0316-4788-972B-AF8E8D3EA071}"/>
              </a:ext>
            </a:extLst>
          </p:cNvPr>
          <p:cNvSpPr txBox="1"/>
          <p:nvPr/>
        </p:nvSpPr>
        <p:spPr>
          <a:xfrm>
            <a:off x="2635611" y="5218382"/>
            <a:ext cx="1661198"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ファイアウォール</a:t>
            </a:r>
          </a:p>
        </p:txBody>
      </p:sp>
      <p:pic>
        <p:nvPicPr>
          <p:cNvPr id="76" name="図 75">
            <a:extLst>
              <a:ext uri="{FF2B5EF4-FFF2-40B4-BE49-F238E27FC236}">
                <a16:creationId xmlns:a16="http://schemas.microsoft.com/office/drawing/2014/main" id="{3EBCDFBC-2D09-4C0A-AA92-623D526A5171}"/>
              </a:ext>
            </a:extLst>
          </p:cNvPr>
          <p:cNvPicPr>
            <a:picLocks noChangeAspect="1"/>
          </p:cNvPicPr>
          <p:nvPr/>
        </p:nvPicPr>
        <p:blipFill>
          <a:blip r:embed="rId3"/>
          <a:stretch>
            <a:fillRect/>
          </a:stretch>
        </p:blipFill>
        <p:spPr>
          <a:xfrm>
            <a:off x="2861330" y="4340233"/>
            <a:ext cx="965283" cy="687175"/>
          </a:xfrm>
          <a:prstGeom prst="rect">
            <a:avLst/>
          </a:prstGeom>
        </p:spPr>
      </p:pic>
      <p:pic>
        <p:nvPicPr>
          <p:cNvPr id="77" name="図 76">
            <a:extLst>
              <a:ext uri="{FF2B5EF4-FFF2-40B4-BE49-F238E27FC236}">
                <a16:creationId xmlns:a16="http://schemas.microsoft.com/office/drawing/2014/main" id="{6D8E06F9-2F8C-4E11-BAF7-95452DB69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1707" y="4528798"/>
            <a:ext cx="906415" cy="541111"/>
          </a:xfrm>
          <a:prstGeom prst="rect">
            <a:avLst/>
          </a:prstGeom>
        </p:spPr>
      </p:pic>
      <p:pic>
        <p:nvPicPr>
          <p:cNvPr id="78" name="図 77">
            <a:extLst>
              <a:ext uri="{FF2B5EF4-FFF2-40B4-BE49-F238E27FC236}">
                <a16:creationId xmlns:a16="http://schemas.microsoft.com/office/drawing/2014/main" id="{973D46B7-4D31-4F70-86B0-9D6B474F9DFB}"/>
              </a:ext>
            </a:extLst>
          </p:cNvPr>
          <p:cNvPicPr>
            <a:picLocks noChangeAspect="1"/>
          </p:cNvPicPr>
          <p:nvPr/>
        </p:nvPicPr>
        <p:blipFill>
          <a:blip r:embed="rId5"/>
          <a:stretch>
            <a:fillRect/>
          </a:stretch>
        </p:blipFill>
        <p:spPr>
          <a:xfrm>
            <a:off x="6803217" y="4442587"/>
            <a:ext cx="647675" cy="671994"/>
          </a:xfrm>
          <a:prstGeom prst="rect">
            <a:avLst/>
          </a:prstGeom>
        </p:spPr>
      </p:pic>
      <p:pic>
        <p:nvPicPr>
          <p:cNvPr id="79" name="図 78">
            <a:extLst>
              <a:ext uri="{FF2B5EF4-FFF2-40B4-BE49-F238E27FC236}">
                <a16:creationId xmlns:a16="http://schemas.microsoft.com/office/drawing/2014/main" id="{2879CEB2-3F3E-4473-9B92-283F261E623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09489" y="4929007"/>
            <a:ext cx="569369" cy="704565"/>
          </a:xfrm>
          <a:prstGeom prst="rect">
            <a:avLst/>
          </a:prstGeom>
        </p:spPr>
      </p:pic>
      <p:sp>
        <p:nvSpPr>
          <p:cNvPr id="80" name="四角形: 角を丸くする 79">
            <a:extLst>
              <a:ext uri="{FF2B5EF4-FFF2-40B4-BE49-F238E27FC236}">
                <a16:creationId xmlns:a16="http://schemas.microsoft.com/office/drawing/2014/main" id="{0AA10CEB-5E83-4B3C-AE43-0F7BD93BA7E5}"/>
              </a:ext>
            </a:extLst>
          </p:cNvPr>
          <p:cNvSpPr/>
          <p:nvPr/>
        </p:nvSpPr>
        <p:spPr>
          <a:xfrm>
            <a:off x="2346127" y="3971238"/>
            <a:ext cx="5616624" cy="340943"/>
          </a:xfrm>
          <a:prstGeom prst="roundRect">
            <a:avLst>
              <a:gd name="adj" fmla="val 24212"/>
            </a:avLst>
          </a:prstGeom>
          <a:solidFill>
            <a:schemeClr val="bg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484BE06E-4FDF-46BA-A186-2821100ED37B}"/>
              </a:ext>
            </a:extLst>
          </p:cNvPr>
          <p:cNvSpPr txBox="1"/>
          <p:nvPr/>
        </p:nvSpPr>
        <p:spPr>
          <a:xfrm>
            <a:off x="3325071" y="4033293"/>
            <a:ext cx="3658737" cy="276999"/>
          </a:xfrm>
          <a:prstGeom prst="rect">
            <a:avLst/>
          </a:prstGeom>
          <a:noFill/>
        </p:spPr>
        <p:txBody>
          <a:bodyPr wrap="square" rtlCol="0">
            <a:spAutoFit/>
          </a:bodyPr>
          <a:lstStyle/>
          <a:p>
            <a:pPr algn="ctr"/>
            <a:r>
              <a:rPr lang="ja-JP" altLang="en-US" sz="1200" b="1" i="1">
                <a:latin typeface="メイリオ" panose="020B0604030504040204" pitchFamily="50" charset="-128"/>
                <a:ea typeface="メイリオ" panose="020B0604030504040204" pitchFamily="50" charset="-128"/>
                <a:cs typeface="メイリオ" panose="020B0604030504040204" pitchFamily="50" charset="-128"/>
              </a:rPr>
              <a:t>ゲートウェイセキュリティ</a:t>
            </a:r>
          </a:p>
        </p:txBody>
      </p:sp>
      <p:sp>
        <p:nvSpPr>
          <p:cNvPr id="82" name="四角形: 角を丸くする 81">
            <a:extLst>
              <a:ext uri="{FF2B5EF4-FFF2-40B4-BE49-F238E27FC236}">
                <a16:creationId xmlns:a16="http://schemas.microsoft.com/office/drawing/2014/main" id="{42E20430-7D5E-432A-91C2-1F176675E81C}"/>
              </a:ext>
            </a:extLst>
          </p:cNvPr>
          <p:cNvSpPr/>
          <p:nvPr/>
        </p:nvSpPr>
        <p:spPr>
          <a:xfrm>
            <a:off x="8065409" y="3971238"/>
            <a:ext cx="2703401" cy="340943"/>
          </a:xfrm>
          <a:prstGeom prst="roundRect">
            <a:avLst>
              <a:gd name="adj" fmla="val 24212"/>
            </a:avLst>
          </a:prstGeom>
          <a:solidFill>
            <a:srgbClr val="FFC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6F55E33-1BAC-4B43-A7B7-B64ECF437279}"/>
              </a:ext>
            </a:extLst>
          </p:cNvPr>
          <p:cNvSpPr txBox="1"/>
          <p:nvPr/>
        </p:nvSpPr>
        <p:spPr>
          <a:xfrm>
            <a:off x="8199006" y="4040623"/>
            <a:ext cx="2436209" cy="276999"/>
          </a:xfrm>
          <a:prstGeom prst="rect">
            <a:avLst/>
          </a:prstGeom>
          <a:noFill/>
        </p:spPr>
        <p:txBody>
          <a:bodyPr wrap="square" rtlCol="0">
            <a:spAutoFit/>
          </a:bodyPr>
          <a:lstStyle/>
          <a:p>
            <a:pPr algn="ctr"/>
            <a:r>
              <a:rPr lang="ja-JP" altLang="en-US" sz="1200" b="1" i="1">
                <a:latin typeface="メイリオ" panose="020B0604030504040204" pitchFamily="50" charset="-128"/>
                <a:ea typeface="メイリオ" panose="020B0604030504040204" pitchFamily="50" charset="-128"/>
                <a:cs typeface="メイリオ" panose="020B0604030504040204" pitchFamily="50" charset="-128"/>
              </a:rPr>
              <a:t>エンドポイントセキュリティ</a:t>
            </a:r>
          </a:p>
        </p:txBody>
      </p:sp>
      <p:sp>
        <p:nvSpPr>
          <p:cNvPr id="84" name="テキスト ボックス 83">
            <a:extLst>
              <a:ext uri="{FF2B5EF4-FFF2-40B4-BE49-F238E27FC236}">
                <a16:creationId xmlns:a16="http://schemas.microsoft.com/office/drawing/2014/main" id="{F4EFD0D4-437F-4EAC-A71F-A0D561B20DDD}"/>
              </a:ext>
            </a:extLst>
          </p:cNvPr>
          <p:cNvSpPr txBox="1"/>
          <p:nvPr/>
        </p:nvSpPr>
        <p:spPr>
          <a:xfrm>
            <a:off x="4399467" y="5218382"/>
            <a:ext cx="1689023" cy="276999"/>
          </a:xfrm>
          <a:prstGeom prst="rect">
            <a:avLst/>
          </a:prstGeom>
          <a:noFill/>
        </p:spPr>
        <p:txBody>
          <a:bodyPr wrap="square" rtlCol="0">
            <a:spAutoFit/>
          </a:bodyP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IPS</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URL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フィルタ</a:t>
            </a:r>
          </a:p>
        </p:txBody>
      </p:sp>
      <p:sp>
        <p:nvSpPr>
          <p:cNvPr id="85" name="テキスト ボックス 84">
            <a:extLst>
              <a:ext uri="{FF2B5EF4-FFF2-40B4-BE49-F238E27FC236}">
                <a16:creationId xmlns:a16="http://schemas.microsoft.com/office/drawing/2014/main" id="{6645F09A-9490-47BB-ACB1-A907D98F0660}"/>
              </a:ext>
            </a:extLst>
          </p:cNvPr>
          <p:cNvSpPr txBox="1"/>
          <p:nvPr/>
        </p:nvSpPr>
        <p:spPr>
          <a:xfrm>
            <a:off x="6415131" y="5218382"/>
            <a:ext cx="1338541"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サンドボックス</a:t>
            </a:r>
          </a:p>
        </p:txBody>
      </p:sp>
      <p:sp>
        <p:nvSpPr>
          <p:cNvPr id="86" name="テキスト ボックス 85">
            <a:extLst>
              <a:ext uri="{FF2B5EF4-FFF2-40B4-BE49-F238E27FC236}">
                <a16:creationId xmlns:a16="http://schemas.microsoft.com/office/drawing/2014/main" id="{1FAEC2FD-3232-4EC7-B3EF-DD267905E3E8}"/>
              </a:ext>
            </a:extLst>
          </p:cNvPr>
          <p:cNvSpPr txBox="1"/>
          <p:nvPr/>
        </p:nvSpPr>
        <p:spPr>
          <a:xfrm>
            <a:off x="8464558" y="5683479"/>
            <a:ext cx="2002438" cy="276999"/>
          </a:xfrm>
          <a:prstGeom prst="rect">
            <a:avLst/>
          </a:prstGeom>
          <a:noFill/>
        </p:spPr>
        <p:txBody>
          <a:bodyPr wrap="squar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アンチウイルス</a:t>
            </a:r>
          </a:p>
        </p:txBody>
      </p:sp>
      <p:sp>
        <p:nvSpPr>
          <p:cNvPr id="88" name="テキスト ボックス 87">
            <a:extLst>
              <a:ext uri="{FF2B5EF4-FFF2-40B4-BE49-F238E27FC236}">
                <a16:creationId xmlns:a16="http://schemas.microsoft.com/office/drawing/2014/main" id="{5F95D434-F3FE-47D0-BE94-60EDAA7FC282}"/>
              </a:ext>
            </a:extLst>
          </p:cNvPr>
          <p:cNvSpPr txBox="1"/>
          <p:nvPr/>
        </p:nvSpPr>
        <p:spPr>
          <a:xfrm>
            <a:off x="2311377" y="5850749"/>
            <a:ext cx="3291286" cy="287899"/>
          </a:xfrm>
          <a:prstGeom prst="rect">
            <a:avLst/>
          </a:prstGeom>
          <a:noFill/>
        </p:spPr>
        <p:txBody>
          <a:bodyPr wrap="none" rtlCol="0">
            <a:spAutoFit/>
          </a:bodyPr>
          <a:lstStyle/>
          <a:p>
            <a:r>
              <a:rPr lang="ja-JP" altLang="en-US" sz="1271"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自宅・カフェ・コワーキングコアスペース</a:t>
            </a:r>
            <a:endParaRPr lang="en-US" altLang="ja-JP" sz="1271"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9" name="直線矢印コネクタ 88">
            <a:extLst>
              <a:ext uri="{FF2B5EF4-FFF2-40B4-BE49-F238E27FC236}">
                <a16:creationId xmlns:a16="http://schemas.microsoft.com/office/drawing/2014/main" id="{D51BE2FE-129F-4C34-8DF4-8735B2E71E24}"/>
              </a:ext>
            </a:extLst>
          </p:cNvPr>
          <p:cNvCxnSpPr>
            <a:cxnSpLocks/>
          </p:cNvCxnSpPr>
          <p:nvPr/>
        </p:nvCxnSpPr>
        <p:spPr>
          <a:xfrm>
            <a:off x="1687126" y="2882658"/>
            <a:ext cx="945545" cy="0"/>
          </a:xfrm>
          <a:prstGeom prst="straightConnector1">
            <a:avLst/>
          </a:prstGeom>
          <a:ln w="66675">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16170CFF-FF00-4D7D-AB58-F5C3801D5E13}"/>
              </a:ext>
            </a:extLst>
          </p:cNvPr>
          <p:cNvCxnSpPr>
            <a:cxnSpLocks/>
          </p:cNvCxnSpPr>
          <p:nvPr/>
        </p:nvCxnSpPr>
        <p:spPr>
          <a:xfrm>
            <a:off x="1848656" y="5762850"/>
            <a:ext cx="6516690" cy="0"/>
          </a:xfrm>
          <a:prstGeom prst="straightConnector1">
            <a:avLst/>
          </a:prstGeom>
          <a:ln w="66675">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EF185AF4-4C79-4018-A281-4F64B6BDA98D}"/>
              </a:ext>
            </a:extLst>
          </p:cNvPr>
          <p:cNvCxnSpPr>
            <a:cxnSpLocks/>
          </p:cNvCxnSpPr>
          <p:nvPr/>
        </p:nvCxnSpPr>
        <p:spPr>
          <a:xfrm>
            <a:off x="7700816" y="2882658"/>
            <a:ext cx="784015" cy="0"/>
          </a:xfrm>
          <a:prstGeom prst="straightConnector1">
            <a:avLst/>
          </a:prstGeom>
          <a:ln w="66675">
            <a:tailEnd type="triangle" w="med" len="med"/>
          </a:ln>
        </p:spPr>
        <p:style>
          <a:lnRef idx="1">
            <a:schemeClr val="accent1"/>
          </a:lnRef>
          <a:fillRef idx="0">
            <a:schemeClr val="accent1"/>
          </a:fillRef>
          <a:effectRef idx="0">
            <a:schemeClr val="accent1"/>
          </a:effectRef>
          <a:fontRef idx="minor">
            <a:schemeClr val="tx1"/>
          </a:fontRef>
        </p:style>
      </p:cxnSp>
      <p:grpSp>
        <p:nvGrpSpPr>
          <p:cNvPr id="9" name="グループ化 8">
            <a:extLst>
              <a:ext uri="{FF2B5EF4-FFF2-40B4-BE49-F238E27FC236}">
                <a16:creationId xmlns:a16="http://schemas.microsoft.com/office/drawing/2014/main" id="{F91C21C2-6980-484D-BC03-B2E4F0A20F92}"/>
              </a:ext>
            </a:extLst>
          </p:cNvPr>
          <p:cNvGrpSpPr/>
          <p:nvPr/>
        </p:nvGrpSpPr>
        <p:grpSpPr>
          <a:xfrm>
            <a:off x="10563112" y="2915806"/>
            <a:ext cx="569370" cy="2905224"/>
            <a:chOff x="10563112" y="2972368"/>
            <a:chExt cx="569370" cy="2905224"/>
          </a:xfrm>
        </p:grpSpPr>
        <p:cxnSp>
          <p:nvCxnSpPr>
            <p:cNvPr id="91" name="直線矢印コネクタ 90">
              <a:extLst>
                <a:ext uri="{FF2B5EF4-FFF2-40B4-BE49-F238E27FC236}">
                  <a16:creationId xmlns:a16="http://schemas.microsoft.com/office/drawing/2014/main" id="{D8201336-A3F9-468E-BADB-8399E094A062}"/>
                </a:ext>
              </a:extLst>
            </p:cNvPr>
            <p:cNvCxnSpPr>
              <a:cxnSpLocks/>
            </p:cNvCxnSpPr>
            <p:nvPr/>
          </p:nvCxnSpPr>
          <p:spPr>
            <a:xfrm>
              <a:off x="10563112" y="2972368"/>
              <a:ext cx="569370" cy="0"/>
            </a:xfrm>
            <a:prstGeom prst="straightConnector1">
              <a:avLst/>
            </a:prstGeom>
            <a:ln w="66675">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8BCB113D-A6E6-47DB-B9D1-85AF01A59CBC}"/>
                </a:ext>
              </a:extLst>
            </p:cNvPr>
            <p:cNvCxnSpPr>
              <a:cxnSpLocks/>
            </p:cNvCxnSpPr>
            <p:nvPr/>
          </p:nvCxnSpPr>
          <p:spPr>
            <a:xfrm>
              <a:off x="10563112" y="5877592"/>
              <a:ext cx="569370" cy="0"/>
            </a:xfrm>
            <a:prstGeom prst="straightConnector1">
              <a:avLst/>
            </a:prstGeom>
            <a:ln w="66675">
              <a:solidFill>
                <a:srgbClr val="C00000"/>
              </a:solidFill>
              <a:tailEnd type="triangle" w="med" len="med"/>
            </a:ln>
          </p:spPr>
          <p:style>
            <a:lnRef idx="1">
              <a:schemeClr val="accent1"/>
            </a:lnRef>
            <a:fillRef idx="0">
              <a:schemeClr val="accent1"/>
            </a:fillRef>
            <a:effectRef idx="0">
              <a:schemeClr val="accent1"/>
            </a:effectRef>
            <a:fontRef idx="minor">
              <a:schemeClr val="tx1"/>
            </a:fontRef>
          </p:style>
        </p:cxnSp>
      </p:grpSp>
      <p:pic>
        <p:nvPicPr>
          <p:cNvPr id="6" name="図 5" descr="座る, クマ, テディ, 暗い が含まれている画像&#10;&#10;自動的に生成された説明">
            <a:extLst>
              <a:ext uri="{FF2B5EF4-FFF2-40B4-BE49-F238E27FC236}">
                <a16:creationId xmlns:a16="http://schemas.microsoft.com/office/drawing/2014/main" id="{CD881481-83DC-4FA4-A6E5-8A19DEC69D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87692" y="2120926"/>
            <a:ext cx="798868" cy="1435093"/>
          </a:xfrm>
          <a:prstGeom prst="rect">
            <a:avLst/>
          </a:prstGeom>
        </p:spPr>
      </p:pic>
      <p:pic>
        <p:nvPicPr>
          <p:cNvPr id="49" name="図 48">
            <a:extLst>
              <a:ext uri="{FF2B5EF4-FFF2-40B4-BE49-F238E27FC236}">
                <a16:creationId xmlns:a16="http://schemas.microsoft.com/office/drawing/2014/main" id="{D56F73A3-76A3-4290-8876-8178C3EF264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85313" y="4634350"/>
            <a:ext cx="1423406" cy="1423406"/>
          </a:xfrm>
          <a:prstGeom prst="rect">
            <a:avLst/>
          </a:prstGeom>
        </p:spPr>
      </p:pic>
      <p:sp>
        <p:nvSpPr>
          <p:cNvPr id="5" name="テキスト ボックス 4">
            <a:extLst>
              <a:ext uri="{FF2B5EF4-FFF2-40B4-BE49-F238E27FC236}">
                <a16:creationId xmlns:a16="http://schemas.microsoft.com/office/drawing/2014/main" id="{0547B2A8-BDF6-4045-8B58-4DC04CB50439}"/>
              </a:ext>
            </a:extLst>
          </p:cNvPr>
          <p:cNvSpPr txBox="1"/>
          <p:nvPr/>
        </p:nvSpPr>
        <p:spPr>
          <a:xfrm>
            <a:off x="8443950" y="4411236"/>
            <a:ext cx="2023046" cy="523220"/>
          </a:xfrm>
          <a:prstGeom prst="rect">
            <a:avLst/>
          </a:prstGeom>
          <a:noFill/>
        </p:spPr>
        <p:txBody>
          <a:bodyPr wrap="square" rtlCol="0">
            <a:spAutoFit/>
          </a:bodyPr>
          <a:lstStyle/>
          <a:p>
            <a:pPr algn="ctr"/>
            <a:r>
              <a:rPr kumimoji="1" lang="ja-JP" altLang="en-US" sz="1400" b="1">
                <a:solidFill>
                  <a:srgbClr val="C00000"/>
                </a:solidFill>
                <a:latin typeface="メイリオ" panose="020B0604030504040204" pitchFamily="50" charset="-128"/>
                <a:ea typeface="メイリオ" panose="020B0604030504040204" pitchFamily="50" charset="-128"/>
              </a:rPr>
              <a:t>最初で最後の砦</a:t>
            </a:r>
            <a:endParaRPr kumimoji="1" lang="en-US" altLang="ja-JP" sz="1400" b="1">
              <a:solidFill>
                <a:srgbClr val="C00000"/>
              </a:solidFill>
              <a:latin typeface="メイリオ" panose="020B0604030504040204" pitchFamily="50" charset="-128"/>
              <a:ea typeface="メイリオ" panose="020B0604030504040204" pitchFamily="50" charset="-128"/>
            </a:endParaRPr>
          </a:p>
          <a:p>
            <a:pPr algn="ctr"/>
            <a:r>
              <a:rPr kumimoji="1" lang="ja-JP" altLang="en-US" sz="1400" b="1">
                <a:solidFill>
                  <a:srgbClr val="C00000"/>
                </a:solidFill>
                <a:latin typeface="メイリオ" panose="020B0604030504040204" pitchFamily="50" charset="-128"/>
                <a:ea typeface="メイリオ" panose="020B0604030504040204" pitchFamily="50" charset="-128"/>
              </a:rPr>
              <a:t>強力な検知力が必要</a:t>
            </a:r>
          </a:p>
        </p:txBody>
      </p:sp>
    </p:spTree>
    <p:extLst>
      <p:ext uri="{BB962C8B-B14F-4D97-AF65-F5344CB8AC3E}">
        <p14:creationId xmlns:p14="http://schemas.microsoft.com/office/powerpoint/2010/main" val="4104827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D06572D4-687F-BF73-5A64-084B7888BCF2}"/>
              </a:ext>
            </a:extLst>
          </p:cNvPr>
          <p:cNvSpPr>
            <a:spLocks noGrp="1"/>
          </p:cNvSpPr>
          <p:nvPr>
            <p:ph type="body" sz="quarter" idx="15"/>
          </p:nvPr>
        </p:nvSpPr>
        <p:spPr>
          <a:xfrm>
            <a:off x="413589" y="1243861"/>
            <a:ext cx="11074573" cy="248914"/>
          </a:xfrm>
        </p:spPr>
        <p:txBody>
          <a:bodyPr/>
          <a:lstStyle/>
          <a:p>
            <a:r>
              <a:rPr lang="ja-JP" altLang="en-US"/>
              <a:t>まだまだ国内シェアがあるレガシー </a:t>
            </a:r>
            <a:r>
              <a:rPr lang="en-US" altLang="ja-JP"/>
              <a:t>OS </a:t>
            </a:r>
            <a:r>
              <a:rPr lang="ja-JP" altLang="en-US"/>
              <a:t>！ウイルス対策ソフトも対応外となる可能性が高く対策が必要です</a:t>
            </a:r>
          </a:p>
        </p:txBody>
      </p:sp>
      <p:sp>
        <p:nvSpPr>
          <p:cNvPr id="2" name="テキスト プレースホルダー 1">
            <a:extLst>
              <a:ext uri="{FF2B5EF4-FFF2-40B4-BE49-F238E27FC236}">
                <a16:creationId xmlns:a16="http://schemas.microsoft.com/office/drawing/2014/main" id="{17EB78E4-7354-D097-E7BA-01485290B75C}"/>
              </a:ext>
            </a:extLst>
          </p:cNvPr>
          <p:cNvSpPr>
            <a:spLocks noGrp="1"/>
          </p:cNvSpPr>
          <p:nvPr>
            <p:ph type="body" sz="quarter" idx="11"/>
          </p:nvPr>
        </p:nvSpPr>
        <p:spPr/>
        <p:txBody>
          <a:bodyPr/>
          <a:lstStyle/>
          <a:p>
            <a:r>
              <a:rPr kumimoji="1" lang="ja-JP" altLang="en-US"/>
              <a:t>気を付けるべきもう１つのセキュリティホール</a:t>
            </a:r>
          </a:p>
        </p:txBody>
      </p:sp>
      <p:sp>
        <p:nvSpPr>
          <p:cNvPr id="3" name="テキスト プレースホルダー 2">
            <a:extLst>
              <a:ext uri="{FF2B5EF4-FFF2-40B4-BE49-F238E27FC236}">
                <a16:creationId xmlns:a16="http://schemas.microsoft.com/office/drawing/2014/main" id="{5D00DB40-F841-4361-833B-F8261C267CC7}"/>
              </a:ext>
            </a:extLst>
          </p:cNvPr>
          <p:cNvSpPr>
            <a:spLocks noGrp="1"/>
          </p:cNvSpPr>
          <p:nvPr>
            <p:ph type="body" sz="quarter" idx="13"/>
          </p:nvPr>
        </p:nvSpPr>
        <p:spPr>
          <a:xfrm>
            <a:off x="359197" y="746395"/>
            <a:ext cx="11505576" cy="348557"/>
          </a:xfrm>
        </p:spPr>
        <p:txBody>
          <a:bodyPr/>
          <a:lstStyle/>
          <a:p>
            <a:r>
              <a:rPr kumimoji="1" lang="ja-JP" altLang="en-US"/>
              <a:t>基幹システム等ですぐにアップデートできない </a:t>
            </a:r>
            <a:r>
              <a:rPr kumimoji="1" lang="en-US" altLang="ja-JP"/>
              <a:t>OS </a:t>
            </a:r>
            <a:r>
              <a:rPr kumimoji="1" lang="ja-JP" altLang="en-US"/>
              <a:t>（レガシー</a:t>
            </a:r>
            <a:r>
              <a:rPr kumimoji="1" lang="en-US" altLang="ja-JP"/>
              <a:t>OS</a:t>
            </a:r>
            <a:r>
              <a:rPr kumimoji="1" lang="ja-JP" altLang="en-US"/>
              <a:t>）が狙われています</a:t>
            </a:r>
          </a:p>
        </p:txBody>
      </p:sp>
      <p:pic>
        <p:nvPicPr>
          <p:cNvPr id="8" name="図 7">
            <a:extLst>
              <a:ext uri="{FF2B5EF4-FFF2-40B4-BE49-F238E27FC236}">
                <a16:creationId xmlns:a16="http://schemas.microsoft.com/office/drawing/2014/main" id="{D5936691-989A-4257-7E47-1A7D3ED754BD}"/>
              </a:ext>
            </a:extLst>
          </p:cNvPr>
          <p:cNvPicPr>
            <a:picLocks noChangeAspect="1"/>
          </p:cNvPicPr>
          <p:nvPr/>
        </p:nvPicPr>
        <p:blipFill rotWithShape="1">
          <a:blip r:embed="rId3"/>
          <a:srcRect l="18000" t="31016" r="18921" b="2376"/>
          <a:stretch/>
        </p:blipFill>
        <p:spPr>
          <a:xfrm>
            <a:off x="5515276" y="2287409"/>
            <a:ext cx="6349497" cy="3631691"/>
          </a:xfrm>
          <a:prstGeom prst="rect">
            <a:avLst/>
          </a:prstGeom>
        </p:spPr>
      </p:pic>
      <p:sp>
        <p:nvSpPr>
          <p:cNvPr id="9" name="テキスト ボックス 8">
            <a:extLst>
              <a:ext uri="{FF2B5EF4-FFF2-40B4-BE49-F238E27FC236}">
                <a16:creationId xmlns:a16="http://schemas.microsoft.com/office/drawing/2014/main" id="{CCA125B8-9994-F5E8-09CC-01819E87ED44}"/>
              </a:ext>
            </a:extLst>
          </p:cNvPr>
          <p:cNvSpPr txBox="1"/>
          <p:nvPr/>
        </p:nvSpPr>
        <p:spPr bwMode="auto">
          <a:xfrm>
            <a:off x="5515276" y="6009575"/>
            <a:ext cx="6176540" cy="246221"/>
          </a:xfrm>
          <a:prstGeom prst="rect">
            <a:avLst/>
          </a:prstGeom>
          <a:noFill/>
          <a:ln w="3175" cap="rnd">
            <a:noFill/>
            <a:miter lim="800000"/>
            <a:headEnd/>
            <a:tailEnd/>
          </a:ln>
          <a:effectLst/>
        </p:spPr>
        <p:txBody>
          <a:bodyPr wrap="square" rtlCol="0">
            <a:spAutoFit/>
          </a:bodyPr>
          <a:lstStyle/>
          <a:p>
            <a:pPr algn="r"/>
            <a:r>
              <a:rPr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引用：</a:t>
            </a:r>
            <a:r>
              <a:rPr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4"/>
              </a:rPr>
              <a:t>Statcounter Global Stats</a:t>
            </a:r>
            <a:r>
              <a:rPr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0" i="0">
                <a:solidFill>
                  <a:srgbClr val="064685"/>
                </a:solidFill>
                <a:effectLst/>
                <a:latin typeface="open_sanslight"/>
              </a:rPr>
              <a:t>Desktop Windows Version Market Share Japan</a:t>
            </a:r>
            <a:r>
              <a:rPr lang="ja-JP" altLang="en-US" sz="1000" b="0" i="0">
                <a:solidFill>
                  <a:srgbClr val="064685"/>
                </a:solidFill>
                <a:effectLst/>
                <a:latin typeface="open_sanslight"/>
              </a:rPr>
              <a:t>（</a:t>
            </a:r>
            <a:r>
              <a:rPr lang="en-US" altLang="ja-JP" sz="1000" b="0" i="0">
                <a:solidFill>
                  <a:srgbClr val="064685"/>
                </a:solidFill>
                <a:effectLst/>
                <a:latin typeface="open_sanslight"/>
              </a:rPr>
              <a:t>May 2021 - May 2022</a:t>
            </a:r>
            <a:r>
              <a:rPr lang="ja-JP" altLang="en-US" sz="1000" b="0" i="0">
                <a:solidFill>
                  <a:srgbClr val="064685"/>
                </a:solidFill>
                <a:effectLst/>
                <a:latin typeface="open_sanslight"/>
              </a:rPr>
              <a:t>）</a:t>
            </a:r>
            <a:endParaRPr lang="en-US" altLang="ja-JP" sz="1000" b="0" i="0">
              <a:solidFill>
                <a:srgbClr val="064685"/>
              </a:solidFill>
              <a:effectLst/>
              <a:latin typeface="open_sanslight"/>
            </a:endParaRPr>
          </a:p>
        </p:txBody>
      </p:sp>
      <p:sp>
        <p:nvSpPr>
          <p:cNvPr id="11" name="正方形/長方形 10">
            <a:extLst>
              <a:ext uri="{FF2B5EF4-FFF2-40B4-BE49-F238E27FC236}">
                <a16:creationId xmlns:a16="http://schemas.microsoft.com/office/drawing/2014/main" id="{678FE72E-6A4B-47C8-9816-8B7EA5493AAD}"/>
              </a:ext>
            </a:extLst>
          </p:cNvPr>
          <p:cNvSpPr/>
          <p:nvPr/>
        </p:nvSpPr>
        <p:spPr>
          <a:xfrm>
            <a:off x="5601902" y="1925440"/>
            <a:ext cx="6160169" cy="321242"/>
          </a:xfrm>
          <a:prstGeom prst="rect">
            <a:avLst/>
          </a:prstGeom>
        </p:spPr>
        <p:txBody>
          <a:bodyPr wrap="square">
            <a:spAutoFit/>
          </a:bodyPr>
          <a:lstStyle/>
          <a:p>
            <a:pPr algn="ctr">
              <a:lnSpc>
                <a:spcPts val="1900"/>
              </a:lnSpc>
            </a:pP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＜日本における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端末のバージョンシェア</a:t>
            </a:r>
            <a:r>
              <a:rPr lang="ja-JP" altLang="en-US" sz="1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2022</a:t>
            </a:r>
            <a:r>
              <a:rPr lang="ja-JP" altLang="en-US" sz="1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集計）</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a:extLst>
              <a:ext uri="{FF2B5EF4-FFF2-40B4-BE49-F238E27FC236}">
                <a16:creationId xmlns:a16="http://schemas.microsoft.com/office/drawing/2014/main" id="{9D70A36F-FC72-6D7F-C2AB-949690B41855}"/>
              </a:ext>
            </a:extLst>
          </p:cNvPr>
          <p:cNvGrpSpPr/>
          <p:nvPr/>
        </p:nvGrpSpPr>
        <p:grpSpPr>
          <a:xfrm>
            <a:off x="6631317" y="3414649"/>
            <a:ext cx="3032447" cy="762716"/>
            <a:chOff x="6823822" y="3674531"/>
            <a:chExt cx="3032447" cy="762716"/>
          </a:xfrm>
        </p:grpSpPr>
        <p:grpSp>
          <p:nvGrpSpPr>
            <p:cNvPr id="12" name="グループ化 11">
              <a:extLst>
                <a:ext uri="{FF2B5EF4-FFF2-40B4-BE49-F238E27FC236}">
                  <a16:creationId xmlns:a16="http://schemas.microsoft.com/office/drawing/2014/main" id="{5BF15F37-623C-FD26-26E2-283BB8A46A6C}"/>
                </a:ext>
              </a:extLst>
            </p:cNvPr>
            <p:cNvGrpSpPr/>
            <p:nvPr/>
          </p:nvGrpSpPr>
          <p:grpSpPr>
            <a:xfrm>
              <a:off x="7125819" y="3674531"/>
              <a:ext cx="2730450" cy="762716"/>
              <a:chOff x="8431751" y="2878167"/>
              <a:chExt cx="1984729" cy="431208"/>
            </a:xfrm>
          </p:grpSpPr>
          <p:sp>
            <p:nvSpPr>
              <p:cNvPr id="13" name="正方形/長方形 12">
                <a:extLst>
                  <a:ext uri="{FF2B5EF4-FFF2-40B4-BE49-F238E27FC236}">
                    <a16:creationId xmlns:a16="http://schemas.microsoft.com/office/drawing/2014/main" id="{9F3DAE0B-D456-CAC6-8E8D-FB462ABA9DAE}"/>
                  </a:ext>
                </a:extLst>
              </p:cNvPr>
              <p:cNvSpPr/>
              <p:nvPr/>
            </p:nvSpPr>
            <p:spPr>
              <a:xfrm>
                <a:off x="8431751" y="2878167"/>
                <a:ext cx="1984729" cy="431208"/>
              </a:xfrm>
              <a:prstGeom prst="rect">
                <a:avLst/>
              </a:prstGeom>
              <a:solidFill>
                <a:srgbClr val="C00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C040216C-F6F7-C1F7-AE50-83C37ACC2160}"/>
                  </a:ext>
                </a:extLst>
              </p:cNvPr>
              <p:cNvSpPr txBox="1"/>
              <p:nvPr/>
            </p:nvSpPr>
            <p:spPr bwMode="auto">
              <a:xfrm>
                <a:off x="8452526" y="2973821"/>
                <a:ext cx="1875947" cy="264811"/>
              </a:xfrm>
              <a:prstGeom prst="rect">
                <a:avLst/>
              </a:prstGeom>
              <a:noFill/>
              <a:ln w="3175" cap="rnd">
                <a:noFill/>
                <a:miter lim="800000"/>
                <a:headEnd/>
                <a:tailEnd/>
              </a:ln>
              <a:effectLst/>
            </p:spPr>
            <p:txBody>
              <a:bodyPr wrap="square" rtlCol="0">
                <a:noAutofit/>
              </a:bodyPr>
              <a:lstStyle/>
              <a:p>
                <a:pPr algn="ctr"/>
                <a:r>
                  <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Windows11</a:t>
                </a: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より多い</a:t>
                </a:r>
                <a:endPar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Windows7</a:t>
                </a: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や</a:t>
                </a:r>
                <a:r>
                  <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8.1</a:t>
                </a:r>
                <a:endPar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 name="二等辺三角形 14">
              <a:extLst>
                <a:ext uri="{FF2B5EF4-FFF2-40B4-BE49-F238E27FC236}">
                  <a16:creationId xmlns:a16="http://schemas.microsoft.com/office/drawing/2014/main" id="{CD801098-F78E-6F4E-287D-B9D6326AE570}"/>
                </a:ext>
              </a:extLst>
            </p:cNvPr>
            <p:cNvSpPr/>
            <p:nvPr/>
          </p:nvSpPr>
          <p:spPr>
            <a:xfrm rot="16200000">
              <a:off x="6910940" y="3801000"/>
              <a:ext cx="317634" cy="491869"/>
            </a:xfrm>
            <a:prstGeom prst="triangle">
              <a:avLst/>
            </a:prstGeom>
            <a:solidFill>
              <a:srgbClr val="C00000"/>
            </a:solidFill>
            <a:ln w="9525">
              <a:noFill/>
              <a:round/>
              <a:headEnd/>
              <a:tailEnd/>
            </a:ln>
            <a:effectLst/>
          </p:spPr>
          <p:txBody>
            <a:bodyPr rtlCol="0" anchor="ctr" anchorCtr="1"/>
            <a:lstStyle/>
            <a:p>
              <a:pPr marL="342900" indent="-342900" algn="ctr" fontAlgn="base">
                <a:spcBef>
                  <a:spcPct val="20000"/>
                </a:spcBef>
                <a:spcAft>
                  <a:spcPct val="0"/>
                </a:spcAft>
              </a:pPr>
              <a:endParaRPr lang="ja-JP" altLang="en-US" sz="1100">
                <a:solidFill>
                  <a:srgbClr val="000000"/>
                </a:solidFill>
                <a:latin typeface="メイリオ" panose="020B0604030504040204" pitchFamily="50" charset="-128"/>
                <a:ea typeface="メイリオ" panose="020B0604030504040204" pitchFamily="50" charset="-128"/>
              </a:endParaRPr>
            </a:p>
          </p:txBody>
        </p:sp>
      </p:grpSp>
      <p:sp>
        <p:nvSpPr>
          <p:cNvPr id="17" name="四角形: 角を丸くする 16">
            <a:extLst>
              <a:ext uri="{FF2B5EF4-FFF2-40B4-BE49-F238E27FC236}">
                <a16:creationId xmlns:a16="http://schemas.microsoft.com/office/drawing/2014/main" id="{AA4523F6-3D7E-4207-BDE6-72F1730ED700}"/>
              </a:ext>
            </a:extLst>
          </p:cNvPr>
          <p:cNvSpPr/>
          <p:nvPr/>
        </p:nvSpPr>
        <p:spPr>
          <a:xfrm>
            <a:off x="510140" y="1747736"/>
            <a:ext cx="4100362" cy="481319"/>
          </a:xfrm>
          <a:prstGeom prst="roundRect">
            <a:avLst>
              <a:gd name="adj" fmla="val 874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44D5C28-F272-B7DC-81DC-2008C4B6FC62}"/>
              </a:ext>
            </a:extLst>
          </p:cNvPr>
          <p:cNvSpPr/>
          <p:nvPr/>
        </p:nvSpPr>
        <p:spPr>
          <a:xfrm>
            <a:off x="616017" y="1821185"/>
            <a:ext cx="3888607" cy="321242"/>
          </a:xfrm>
          <a:prstGeom prst="rect">
            <a:avLst/>
          </a:prstGeom>
        </p:spPr>
        <p:txBody>
          <a:bodyPr wrap="square">
            <a:spAutoFit/>
          </a:bodyPr>
          <a:lstStyle/>
          <a:p>
            <a:pPr algn="ctr">
              <a:lnSpc>
                <a:spcPts val="1900"/>
              </a:lnSpc>
            </a:pPr>
            <a:r>
              <a:rPr lang="ja-JP" altLang="en-US"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サポート切れ </a:t>
            </a:r>
            <a:r>
              <a:rPr lang="en-US" altLang="ja-JP"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OS </a:t>
            </a:r>
            <a:r>
              <a:rPr lang="ja-JP" altLang="en-US"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が危ない理由</a:t>
            </a:r>
            <a:endParaRPr lang="en-US" altLang="ja-JP"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C19F7E13-5C26-7184-91D5-A98BFD8E851D}"/>
              </a:ext>
            </a:extLst>
          </p:cNvPr>
          <p:cNvSpPr txBox="1"/>
          <p:nvPr/>
        </p:nvSpPr>
        <p:spPr>
          <a:xfrm>
            <a:off x="616016" y="3176252"/>
            <a:ext cx="3888607" cy="590931"/>
          </a:xfrm>
          <a:prstGeom prst="rect">
            <a:avLst/>
          </a:prstGeom>
          <a:noFill/>
        </p:spPr>
        <p:txBody>
          <a:bodyPr wrap="square">
            <a:spAutoFit/>
          </a:bodyPr>
          <a:lstStyle/>
          <a:p>
            <a:pPr algn="ctr" fontAlgn="base">
              <a:lnSpc>
                <a:spcPct val="140000"/>
              </a:lnSpc>
            </a:pPr>
            <a:r>
              <a:rPr lang="ja-JP" altLang="en-US" sz="1200" b="0" i="0">
                <a:solidFill>
                  <a:srgbClr val="222222"/>
                </a:solidFill>
                <a:effectLst/>
                <a:latin typeface="メイリオ" panose="020B0604030504040204" pitchFamily="50" charset="-128"/>
                <a:ea typeface="メイリオ" panose="020B0604030504040204" pitchFamily="50" charset="-128"/>
              </a:rPr>
              <a:t>メーカ</a:t>
            </a:r>
            <a:r>
              <a:rPr lang="ja-JP" altLang="en-US" sz="1200">
                <a:solidFill>
                  <a:srgbClr val="222222"/>
                </a:solidFill>
                <a:latin typeface="メイリオ" panose="020B0604030504040204" pitchFamily="50" charset="-128"/>
                <a:ea typeface="メイリオ" panose="020B0604030504040204" pitchFamily="50" charset="-128"/>
              </a:rPr>
              <a:t>ーから </a:t>
            </a:r>
            <a:r>
              <a:rPr lang="en-US" altLang="ja-JP" sz="1200" b="0" i="0">
                <a:solidFill>
                  <a:srgbClr val="222222"/>
                </a:solidFill>
                <a:effectLst/>
                <a:latin typeface="メイリオ" panose="020B0604030504040204" pitchFamily="50" charset="-128"/>
                <a:ea typeface="メイリオ" panose="020B0604030504040204" pitchFamily="50" charset="-128"/>
              </a:rPr>
              <a:t>OS </a:t>
            </a:r>
            <a:r>
              <a:rPr lang="ja-JP" altLang="en-US" sz="1200" b="0" i="0">
                <a:solidFill>
                  <a:srgbClr val="222222"/>
                </a:solidFill>
                <a:effectLst/>
                <a:latin typeface="メイリオ" panose="020B0604030504040204" pitchFamily="50" charset="-128"/>
                <a:ea typeface="メイリオ" panose="020B0604030504040204" pitchFamily="50" charset="-128"/>
              </a:rPr>
              <a:t>やアプリのセキュリティパッチなどが提供されなくなくなる</a:t>
            </a:r>
          </a:p>
        </p:txBody>
      </p:sp>
      <p:sp>
        <p:nvSpPr>
          <p:cNvPr id="20" name="四角形: 角を丸くする 19">
            <a:extLst>
              <a:ext uri="{FF2B5EF4-FFF2-40B4-BE49-F238E27FC236}">
                <a16:creationId xmlns:a16="http://schemas.microsoft.com/office/drawing/2014/main" id="{0B756FDC-28EF-AD02-6DE5-C2F16994CAE4}"/>
              </a:ext>
            </a:extLst>
          </p:cNvPr>
          <p:cNvSpPr/>
          <p:nvPr/>
        </p:nvSpPr>
        <p:spPr>
          <a:xfrm>
            <a:off x="721897" y="2383004"/>
            <a:ext cx="3676848" cy="481319"/>
          </a:xfrm>
          <a:prstGeom prst="roundRect">
            <a:avLst>
              <a:gd name="adj" fmla="val 874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39529E3-B1A0-CF89-B79E-960DC8CF0CAC}"/>
              </a:ext>
            </a:extLst>
          </p:cNvPr>
          <p:cNvSpPr/>
          <p:nvPr/>
        </p:nvSpPr>
        <p:spPr>
          <a:xfrm>
            <a:off x="616017" y="2456453"/>
            <a:ext cx="3888607" cy="321242"/>
          </a:xfrm>
          <a:prstGeom prst="rect">
            <a:avLst/>
          </a:prstGeom>
        </p:spPr>
        <p:txBody>
          <a:bodyPr wrap="square">
            <a:spAutoFit/>
          </a:bodyPr>
          <a:lstStyle/>
          <a:p>
            <a:pPr algn="ctr">
              <a:lnSpc>
                <a:spcPts val="1900"/>
              </a:lnSpc>
            </a:pPr>
            <a:r>
              <a:rPr lang="en-US" altLang="ja-JP"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OS </a:t>
            </a:r>
            <a:r>
              <a:rPr lang="ja-JP" altLang="en-US"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のサポート切れ</a:t>
            </a:r>
            <a:endParaRPr lang="en-US" altLang="ja-JP"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588C9112-8E26-05DC-CC39-5EC3D8296C2B}"/>
              </a:ext>
            </a:extLst>
          </p:cNvPr>
          <p:cNvCxnSpPr>
            <a:stCxn id="20" idx="2"/>
            <a:endCxn id="19" idx="0"/>
          </p:cNvCxnSpPr>
          <p:nvPr/>
        </p:nvCxnSpPr>
        <p:spPr>
          <a:xfrm flipH="1">
            <a:off x="2560320" y="2864323"/>
            <a:ext cx="1" cy="31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18359F5D-7809-B842-9968-550FC1F72B1F}"/>
              </a:ext>
            </a:extLst>
          </p:cNvPr>
          <p:cNvCxnSpPr/>
          <p:nvPr/>
        </p:nvCxnSpPr>
        <p:spPr>
          <a:xfrm flipH="1">
            <a:off x="2560320" y="3778723"/>
            <a:ext cx="1" cy="31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四角形: 角を丸くする 25">
            <a:extLst>
              <a:ext uri="{FF2B5EF4-FFF2-40B4-BE49-F238E27FC236}">
                <a16:creationId xmlns:a16="http://schemas.microsoft.com/office/drawing/2014/main" id="{E5FC6869-E1D9-BA86-B14E-27A5E7E03618}"/>
              </a:ext>
            </a:extLst>
          </p:cNvPr>
          <p:cNvSpPr/>
          <p:nvPr/>
        </p:nvSpPr>
        <p:spPr>
          <a:xfrm>
            <a:off x="721897" y="4769083"/>
            <a:ext cx="3676848" cy="481319"/>
          </a:xfrm>
          <a:prstGeom prst="roundRect">
            <a:avLst>
              <a:gd name="adj" fmla="val 874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DD4090A-393F-0DB7-A1B6-F2C2BB73B7A5}"/>
              </a:ext>
            </a:extLst>
          </p:cNvPr>
          <p:cNvSpPr/>
          <p:nvPr/>
        </p:nvSpPr>
        <p:spPr>
          <a:xfrm>
            <a:off x="616017" y="4842532"/>
            <a:ext cx="3888607" cy="321242"/>
          </a:xfrm>
          <a:prstGeom prst="rect">
            <a:avLst/>
          </a:prstGeom>
        </p:spPr>
        <p:txBody>
          <a:bodyPr wrap="square">
            <a:spAutoFit/>
          </a:bodyPr>
          <a:lstStyle/>
          <a:p>
            <a:pPr algn="ctr">
              <a:lnSpc>
                <a:spcPts val="1900"/>
              </a:lnSpc>
            </a:pPr>
            <a:r>
              <a:rPr lang="ja-JP" altLang="en-US"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アンチウイルスの </a:t>
            </a:r>
            <a:r>
              <a:rPr lang="en-US" altLang="ja-JP"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OS </a:t>
            </a:r>
            <a:r>
              <a:rPr lang="ja-JP" altLang="en-US"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対応やサポート終了</a:t>
            </a:r>
            <a:endParaRPr lang="en-US" altLang="ja-JP" sz="12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83B19E05-5F65-4E76-168E-84D391E4089C}"/>
              </a:ext>
            </a:extLst>
          </p:cNvPr>
          <p:cNvSpPr txBox="1"/>
          <p:nvPr/>
        </p:nvSpPr>
        <p:spPr>
          <a:xfrm>
            <a:off x="616016" y="5677101"/>
            <a:ext cx="3888607" cy="590931"/>
          </a:xfrm>
          <a:prstGeom prst="rect">
            <a:avLst/>
          </a:prstGeom>
          <a:noFill/>
        </p:spPr>
        <p:txBody>
          <a:bodyPr wrap="square">
            <a:spAutoFit/>
          </a:bodyPr>
          <a:lstStyle/>
          <a:p>
            <a:pPr algn="ctr" fontAlgn="base">
              <a:lnSpc>
                <a:spcPct val="140000"/>
              </a:lnSpc>
            </a:pPr>
            <a:r>
              <a:rPr lang="ja-JP" altLang="en-US" sz="1200" b="1" i="0">
                <a:solidFill>
                  <a:srgbClr val="C00000"/>
                </a:solidFill>
                <a:effectLst/>
                <a:latin typeface="メイリオ" panose="020B0604030504040204" pitchFamily="50" charset="-128"/>
                <a:ea typeface="メイリオ" panose="020B0604030504040204" pitchFamily="50" charset="-128"/>
              </a:rPr>
              <a:t>脆弱性が発見されても対策できず</a:t>
            </a:r>
            <a:endParaRPr lang="en-US" altLang="ja-JP" sz="1200" b="1" i="0">
              <a:solidFill>
                <a:srgbClr val="C00000"/>
              </a:solidFill>
              <a:effectLst/>
              <a:latin typeface="メイリオ" panose="020B0604030504040204" pitchFamily="50" charset="-128"/>
              <a:ea typeface="メイリオ" panose="020B0604030504040204" pitchFamily="50" charset="-128"/>
            </a:endParaRPr>
          </a:p>
          <a:p>
            <a:pPr algn="ctr" fontAlgn="base">
              <a:lnSpc>
                <a:spcPct val="140000"/>
              </a:lnSpc>
            </a:pPr>
            <a:r>
              <a:rPr lang="ja-JP" altLang="en-US" sz="1200" b="1" i="0">
                <a:solidFill>
                  <a:srgbClr val="C00000"/>
                </a:solidFill>
                <a:effectLst/>
                <a:latin typeface="メイリオ" panose="020B0604030504040204" pitchFamily="50" charset="-128"/>
                <a:ea typeface="メイリオ" panose="020B0604030504040204" pitchFamily="50" charset="-128"/>
              </a:rPr>
              <a:t>完全無防備な状態に・・・</a:t>
            </a:r>
          </a:p>
        </p:txBody>
      </p:sp>
      <p:cxnSp>
        <p:nvCxnSpPr>
          <p:cNvPr id="30" name="直線矢印コネクタ 29">
            <a:extLst>
              <a:ext uri="{FF2B5EF4-FFF2-40B4-BE49-F238E27FC236}">
                <a16:creationId xmlns:a16="http://schemas.microsoft.com/office/drawing/2014/main" id="{40C1BE11-F346-AFB2-217A-8466F27BE03B}"/>
              </a:ext>
            </a:extLst>
          </p:cNvPr>
          <p:cNvCxnSpPr/>
          <p:nvPr/>
        </p:nvCxnSpPr>
        <p:spPr>
          <a:xfrm flipH="1">
            <a:off x="2560320" y="5258180"/>
            <a:ext cx="1" cy="31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1397C46B-0178-8005-31C5-BB75C6AABC2B}"/>
              </a:ext>
            </a:extLst>
          </p:cNvPr>
          <p:cNvSpPr txBox="1"/>
          <p:nvPr/>
        </p:nvSpPr>
        <p:spPr>
          <a:xfrm>
            <a:off x="616016" y="4158030"/>
            <a:ext cx="3888607" cy="332399"/>
          </a:xfrm>
          <a:prstGeom prst="rect">
            <a:avLst/>
          </a:prstGeom>
          <a:noFill/>
        </p:spPr>
        <p:txBody>
          <a:bodyPr wrap="square">
            <a:spAutoFit/>
          </a:bodyPr>
          <a:lstStyle/>
          <a:p>
            <a:pPr algn="ctr" fontAlgn="base">
              <a:lnSpc>
                <a:spcPct val="140000"/>
              </a:lnSpc>
            </a:pPr>
            <a:r>
              <a:rPr lang="ja-JP" altLang="en-US" sz="1200" b="0" i="0">
                <a:solidFill>
                  <a:srgbClr val="222222"/>
                </a:solidFill>
                <a:effectLst/>
                <a:latin typeface="メイリオ" panose="020B0604030504040204" pitchFamily="50" charset="-128"/>
                <a:ea typeface="メイリオ" panose="020B0604030504040204" pitchFamily="50" charset="-128"/>
              </a:rPr>
              <a:t>アンチウイルスで対策</a:t>
            </a:r>
          </a:p>
        </p:txBody>
      </p:sp>
      <p:cxnSp>
        <p:nvCxnSpPr>
          <p:cNvPr id="33" name="直線矢印コネクタ 32">
            <a:extLst>
              <a:ext uri="{FF2B5EF4-FFF2-40B4-BE49-F238E27FC236}">
                <a16:creationId xmlns:a16="http://schemas.microsoft.com/office/drawing/2014/main" id="{E1ABDE29-3A38-6B2F-0F65-782667EBB459}"/>
              </a:ext>
            </a:extLst>
          </p:cNvPr>
          <p:cNvCxnSpPr/>
          <p:nvPr/>
        </p:nvCxnSpPr>
        <p:spPr>
          <a:xfrm flipH="1">
            <a:off x="2560320" y="4462117"/>
            <a:ext cx="1" cy="311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5" name="図 34" descr="男性の顔の絵&#10;&#10;低い精度で自動的に生成された説明">
            <a:extLst>
              <a:ext uri="{FF2B5EF4-FFF2-40B4-BE49-F238E27FC236}">
                <a16:creationId xmlns:a16="http://schemas.microsoft.com/office/drawing/2014/main" id="{21CFF90F-6075-A680-97BB-4D7642536BC6}"/>
              </a:ext>
            </a:extLst>
          </p:cNvPr>
          <p:cNvPicPr>
            <a:picLocks noChangeAspect="1"/>
          </p:cNvPicPr>
          <p:nvPr/>
        </p:nvPicPr>
        <p:blipFill>
          <a:blip r:embed="rId5"/>
          <a:stretch>
            <a:fillRect/>
          </a:stretch>
        </p:blipFill>
        <p:spPr>
          <a:xfrm>
            <a:off x="3518209" y="5414144"/>
            <a:ext cx="1039178" cy="1044247"/>
          </a:xfrm>
          <a:prstGeom prst="rect">
            <a:avLst/>
          </a:prstGeom>
        </p:spPr>
      </p:pic>
    </p:spTree>
    <p:extLst>
      <p:ext uri="{BB962C8B-B14F-4D97-AF65-F5344CB8AC3E}">
        <p14:creationId xmlns:p14="http://schemas.microsoft.com/office/powerpoint/2010/main" val="4167339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DF69B097-5F14-4FEF-8369-5DF6CC917204}"/>
              </a:ext>
            </a:extLst>
          </p:cNvPr>
          <p:cNvSpPr txBox="1"/>
          <p:nvPr/>
        </p:nvSpPr>
        <p:spPr>
          <a:xfrm>
            <a:off x="5778631" y="4838895"/>
            <a:ext cx="5929456" cy="517065"/>
          </a:xfrm>
          <a:prstGeom prst="rect">
            <a:avLst/>
          </a:prstGeom>
          <a:noFill/>
        </p:spPr>
        <p:txBody>
          <a:bodyPr wrap="square">
            <a:spAutoFit/>
          </a:bodyPr>
          <a:lstStyle/>
          <a:p>
            <a:pPr algn="ctr">
              <a:lnSpc>
                <a:spcPct val="120000"/>
              </a:lnSpc>
            </a:pPr>
            <a:r>
              <a:rPr lang="en-US" altLang="ja-JP" sz="2400" b="1" err="1">
                <a:solidFill>
                  <a:srgbClr val="FFFF00"/>
                </a:solidFill>
                <a:latin typeface="メイリオ" panose="020B0604030504040204" pitchFamily="50" charset="-128"/>
                <a:ea typeface="メイリオ" panose="020B0604030504040204" pitchFamily="50" charset="-128"/>
              </a:rPr>
              <a:t>CylancePROTECT</a:t>
            </a:r>
            <a:r>
              <a:rPr lang="ja-JP" altLang="en-US" sz="2400" b="1">
                <a:solidFill>
                  <a:srgbClr val="FFFF00"/>
                </a:solidFill>
                <a:latin typeface="メイリオ" panose="020B0604030504040204" pitchFamily="50" charset="-128"/>
                <a:ea typeface="メイリオ" panose="020B0604030504040204" pitchFamily="50" charset="-128"/>
              </a:rPr>
              <a:t> であれば可能です</a:t>
            </a:r>
          </a:p>
        </p:txBody>
      </p:sp>
      <p:grpSp>
        <p:nvGrpSpPr>
          <p:cNvPr id="19" name="グループ化 18">
            <a:extLst>
              <a:ext uri="{FF2B5EF4-FFF2-40B4-BE49-F238E27FC236}">
                <a16:creationId xmlns:a16="http://schemas.microsoft.com/office/drawing/2014/main" id="{63876A72-CB89-4BBB-8F61-258DA3BA1B5E}"/>
              </a:ext>
            </a:extLst>
          </p:cNvPr>
          <p:cNvGrpSpPr/>
          <p:nvPr/>
        </p:nvGrpSpPr>
        <p:grpSpPr>
          <a:xfrm>
            <a:off x="5819529" y="2386731"/>
            <a:ext cx="5926264" cy="2285241"/>
            <a:chOff x="5989216" y="1890105"/>
            <a:chExt cx="5926264" cy="2285241"/>
          </a:xfrm>
        </p:grpSpPr>
        <p:pic>
          <p:nvPicPr>
            <p:cNvPr id="8" name="グラフィックス 7" descr="バッジ: チェックマーク 1 単色塗りつぶし">
              <a:extLst>
                <a:ext uri="{FF2B5EF4-FFF2-40B4-BE49-F238E27FC236}">
                  <a16:creationId xmlns:a16="http://schemas.microsoft.com/office/drawing/2014/main" id="{BC90EB83-191D-40B9-9E9C-0E3B664338E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89216" y="2210598"/>
              <a:ext cx="367603" cy="367603"/>
            </a:xfrm>
            <a:prstGeom prst="rect">
              <a:avLst/>
            </a:prstGeom>
          </p:spPr>
        </p:pic>
        <p:pic>
          <p:nvPicPr>
            <p:cNvPr id="10" name="グラフィックス 9" descr="バッジ: チェックマーク 1 単色塗りつぶし">
              <a:extLst>
                <a:ext uri="{FF2B5EF4-FFF2-40B4-BE49-F238E27FC236}">
                  <a16:creationId xmlns:a16="http://schemas.microsoft.com/office/drawing/2014/main" id="{C68F84B6-2032-4559-ADC2-5661FB4F630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89216" y="2985169"/>
              <a:ext cx="367603" cy="367603"/>
            </a:xfrm>
            <a:prstGeom prst="rect">
              <a:avLst/>
            </a:prstGeom>
          </p:spPr>
        </p:pic>
        <p:pic>
          <p:nvPicPr>
            <p:cNvPr id="12" name="グラフィックス 11" descr="バッジ: チェックマーク 1 単色塗りつぶし">
              <a:extLst>
                <a:ext uri="{FF2B5EF4-FFF2-40B4-BE49-F238E27FC236}">
                  <a16:creationId xmlns:a16="http://schemas.microsoft.com/office/drawing/2014/main" id="{EF8913C4-EB2D-48F1-866B-9F0B7D59979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989216" y="3731457"/>
              <a:ext cx="367603" cy="367603"/>
            </a:xfrm>
            <a:prstGeom prst="rect">
              <a:avLst/>
            </a:prstGeom>
          </p:spPr>
        </p:pic>
        <p:sp>
          <p:nvSpPr>
            <p:cNvPr id="18" name="テキスト ボックス 17">
              <a:extLst>
                <a:ext uri="{FF2B5EF4-FFF2-40B4-BE49-F238E27FC236}">
                  <a16:creationId xmlns:a16="http://schemas.microsoft.com/office/drawing/2014/main" id="{D39F0637-046D-410E-B98E-EF6B9C0D1C9D}"/>
                </a:ext>
              </a:extLst>
            </p:cNvPr>
            <p:cNvSpPr txBox="1"/>
            <p:nvPr/>
          </p:nvSpPr>
          <p:spPr>
            <a:xfrm>
              <a:off x="6372520" y="1890105"/>
              <a:ext cx="5542960" cy="2285241"/>
            </a:xfrm>
            <a:prstGeom prst="rect">
              <a:avLst/>
            </a:prstGeom>
            <a:noFill/>
          </p:spPr>
          <p:txBody>
            <a:bodyPr wrap="square" rtlCol="0">
              <a:spAutoFit/>
            </a:bodyPr>
            <a:lstStyle/>
            <a:p>
              <a:pPr>
                <a:lnSpc>
                  <a:spcPct val="250000"/>
                </a:lnSpc>
              </a:pPr>
              <a:r>
                <a:rPr lang="ja-JP" altLang="en-US" sz="2000" b="1">
                  <a:solidFill>
                    <a:schemeClr val="bg1"/>
                  </a:solidFill>
                  <a:latin typeface="メイリオ" panose="020B0604030504040204" pitchFamily="50" charset="-128"/>
                  <a:ea typeface="メイリオ" panose="020B0604030504040204" pitchFamily="50" charset="-128"/>
                </a:rPr>
                <a:t>未知・既知問わずマルウェアを止められること</a:t>
              </a:r>
              <a:endParaRPr lang="en-US" altLang="ja-JP" sz="2000" b="1">
                <a:solidFill>
                  <a:schemeClr val="bg1"/>
                </a:solidFill>
                <a:latin typeface="メイリオ" panose="020B0604030504040204" pitchFamily="50" charset="-128"/>
                <a:ea typeface="メイリオ" panose="020B0604030504040204" pitchFamily="50" charset="-128"/>
              </a:endParaRPr>
            </a:p>
            <a:p>
              <a:pPr>
                <a:lnSpc>
                  <a:spcPct val="250000"/>
                </a:lnSpc>
              </a:pPr>
              <a:r>
                <a:rPr lang="ja-JP" altLang="en-US" sz="2000" b="1">
                  <a:solidFill>
                    <a:schemeClr val="bg1"/>
                  </a:solidFill>
                  <a:latin typeface="メイリオ" panose="020B0604030504040204" pitchFamily="50" charset="-128"/>
                  <a:ea typeface="メイリオ" panose="020B0604030504040204" pitchFamily="50" charset="-128"/>
                </a:rPr>
                <a:t>テレワークなど、変化する環境にも対応</a:t>
              </a:r>
              <a:endParaRPr lang="en-US" altLang="ja-JP" sz="2000" b="1">
                <a:solidFill>
                  <a:schemeClr val="bg1"/>
                </a:solidFill>
                <a:latin typeface="メイリオ" panose="020B0604030504040204" pitchFamily="50" charset="-128"/>
                <a:ea typeface="メイリオ" panose="020B0604030504040204" pitchFamily="50" charset="-128"/>
              </a:endParaRPr>
            </a:p>
            <a:p>
              <a:pPr>
                <a:lnSpc>
                  <a:spcPct val="250000"/>
                </a:lnSpc>
              </a:pPr>
              <a:r>
                <a:rPr lang="ja-JP" altLang="en-US" sz="2000" b="1">
                  <a:solidFill>
                    <a:schemeClr val="bg1"/>
                  </a:solidFill>
                  <a:latin typeface="メイリオ" panose="020B0604030504040204" pitchFamily="50" charset="-128"/>
                  <a:ea typeface="メイリオ" panose="020B0604030504040204" pitchFamily="50" charset="-128"/>
                </a:rPr>
                <a:t>PC に掛ける負荷が軽く、動作を妨げない</a:t>
              </a:r>
              <a:endParaRPr lang="en-US" altLang="ja-JP" sz="2000" b="1">
                <a:solidFill>
                  <a:schemeClr val="bg1"/>
                </a:solidFill>
                <a:latin typeface="メイリオ" panose="020B0604030504040204" pitchFamily="50" charset="-128"/>
                <a:ea typeface="メイリオ" panose="020B0604030504040204" pitchFamily="50" charset="-128"/>
              </a:endParaRPr>
            </a:p>
          </p:txBody>
        </p:sp>
      </p:grpSp>
      <p:sp>
        <p:nvSpPr>
          <p:cNvPr id="20" name="正方形/長方形 19">
            <a:extLst>
              <a:ext uri="{FF2B5EF4-FFF2-40B4-BE49-F238E27FC236}">
                <a16:creationId xmlns:a16="http://schemas.microsoft.com/office/drawing/2014/main" id="{B5C06C9A-5633-4CCE-BAA4-447BF6FB6C7A}"/>
              </a:ext>
            </a:extLst>
          </p:cNvPr>
          <p:cNvSpPr/>
          <p:nvPr/>
        </p:nvSpPr>
        <p:spPr>
          <a:xfrm>
            <a:off x="5797485" y="1555421"/>
            <a:ext cx="5778630" cy="82955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A7817E1-EF0F-4BA0-BD9F-9D1995265724}"/>
              </a:ext>
            </a:extLst>
          </p:cNvPr>
          <p:cNvSpPr txBox="1"/>
          <p:nvPr/>
        </p:nvSpPr>
        <p:spPr>
          <a:xfrm>
            <a:off x="5797485" y="1727696"/>
            <a:ext cx="5750350" cy="584775"/>
          </a:xfrm>
          <a:prstGeom prst="rect">
            <a:avLst/>
          </a:prstGeom>
          <a:noFill/>
        </p:spPr>
        <p:txBody>
          <a:bodyPr wrap="square">
            <a:spAutoFit/>
          </a:bodyPr>
          <a:lstStyle/>
          <a:p>
            <a:pPr algn="ctr"/>
            <a:r>
              <a:rPr lang="ja-JP" altLang="en-US" sz="3200" b="1">
                <a:solidFill>
                  <a:schemeClr val="tx1">
                    <a:lumMod val="85000"/>
                    <a:lumOff val="15000"/>
                  </a:schemeClr>
                </a:solidFill>
                <a:latin typeface="メイリオ" panose="020B0604030504040204" pitchFamily="50" charset="-128"/>
                <a:ea typeface="メイリオ" panose="020B0604030504040204" pitchFamily="50" charset="-128"/>
              </a:rPr>
              <a:t>未知の脅威対策に必要な要素</a:t>
            </a:r>
          </a:p>
        </p:txBody>
      </p:sp>
    </p:spTree>
    <p:extLst>
      <p:ext uri="{BB962C8B-B14F-4D97-AF65-F5344CB8AC3E}">
        <p14:creationId xmlns:p14="http://schemas.microsoft.com/office/powerpoint/2010/main" val="3486265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64058A6D-58FE-40A3-A446-3056B7D8D082}"/>
              </a:ext>
            </a:extLst>
          </p:cNvPr>
          <p:cNvSpPr>
            <a:spLocks noGrp="1"/>
          </p:cNvSpPr>
          <p:nvPr>
            <p:ph type="body" sz="quarter" idx="14"/>
          </p:nvPr>
        </p:nvSpPr>
        <p:spPr/>
        <p:txBody>
          <a:bodyPr/>
          <a:lstStyle/>
          <a:p>
            <a:r>
              <a:rPr lang="ja-JP" altLang="en-US"/>
              <a:t>次世代型 </a:t>
            </a:r>
            <a:r>
              <a:rPr lang="en-US" altLang="ja-JP"/>
              <a:t>AI </a:t>
            </a:r>
            <a:r>
              <a:rPr lang="ja-JP" altLang="en-US"/>
              <a:t>アンチウイルス「</a:t>
            </a:r>
            <a:r>
              <a:rPr lang="en-US" altLang="ja-JP" err="1"/>
              <a:t>CylancePROTECT</a:t>
            </a:r>
            <a:r>
              <a:rPr lang="ja-JP" altLang="en-US"/>
              <a:t>」</a:t>
            </a:r>
          </a:p>
        </p:txBody>
      </p:sp>
      <p:sp>
        <p:nvSpPr>
          <p:cNvPr id="3" name="テキスト プレースホルダー 2">
            <a:extLst>
              <a:ext uri="{FF2B5EF4-FFF2-40B4-BE49-F238E27FC236}">
                <a16:creationId xmlns:a16="http://schemas.microsoft.com/office/drawing/2014/main" id="{C5DF2874-32DA-4A05-B4FA-8F9D9D0A303A}"/>
              </a:ext>
            </a:extLst>
          </p:cNvPr>
          <p:cNvSpPr>
            <a:spLocks noGrp="1"/>
          </p:cNvSpPr>
          <p:nvPr>
            <p:ph type="body" sz="quarter" idx="15"/>
          </p:nvPr>
        </p:nvSpPr>
        <p:spPr>
          <a:xfrm>
            <a:off x="2956744" y="2373870"/>
            <a:ext cx="6901702" cy="372410"/>
          </a:xfrm>
        </p:spPr>
        <p:txBody>
          <a:bodyPr/>
          <a:lstStyle/>
          <a:p>
            <a:r>
              <a:rPr lang="en-US" altLang="ja-JP"/>
              <a:t>LANSCOPE </a:t>
            </a:r>
            <a:r>
              <a:rPr lang="ja-JP" altLang="en-US"/>
              <a:t>サイバープロテクション </a:t>
            </a:r>
            <a:r>
              <a:rPr lang="en-US" altLang="ja-JP"/>
              <a:t>powered by </a:t>
            </a:r>
            <a:r>
              <a:rPr lang="en-US" altLang="ja-JP" err="1"/>
              <a:t>CylancePROTECT</a:t>
            </a:r>
            <a:endParaRPr lang="ja-JP" altLang="en-US"/>
          </a:p>
        </p:txBody>
      </p:sp>
      <p:pic>
        <p:nvPicPr>
          <p:cNvPr id="2" name="図 1">
            <a:extLst>
              <a:ext uri="{FF2B5EF4-FFF2-40B4-BE49-F238E27FC236}">
                <a16:creationId xmlns:a16="http://schemas.microsoft.com/office/drawing/2014/main" id="{870E8E72-1BD7-E01D-0841-8F0DA6235DEC}"/>
              </a:ext>
            </a:extLst>
          </p:cNvPr>
          <p:cNvPicPr>
            <a:picLocks noChangeAspect="1"/>
          </p:cNvPicPr>
          <p:nvPr/>
        </p:nvPicPr>
        <p:blipFill>
          <a:blip r:embed="rId2"/>
          <a:stretch>
            <a:fillRect/>
          </a:stretch>
        </p:blipFill>
        <p:spPr>
          <a:xfrm>
            <a:off x="684247" y="2331528"/>
            <a:ext cx="2137195" cy="458805"/>
          </a:xfrm>
          <a:prstGeom prst="rect">
            <a:avLst/>
          </a:prstGeom>
        </p:spPr>
      </p:pic>
    </p:spTree>
    <p:extLst>
      <p:ext uri="{BB962C8B-B14F-4D97-AF65-F5344CB8AC3E}">
        <p14:creationId xmlns:p14="http://schemas.microsoft.com/office/powerpoint/2010/main" val="26805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505D4A8-4F9B-1694-CF24-574C78B552BF}"/>
              </a:ext>
            </a:extLst>
          </p:cNvPr>
          <p:cNvSpPr>
            <a:spLocks noGrp="1"/>
          </p:cNvSpPr>
          <p:nvPr>
            <p:ph type="body" sz="quarter" idx="11"/>
          </p:nvPr>
        </p:nvSpPr>
        <p:spPr>
          <a:xfrm>
            <a:off x="413589" y="212584"/>
            <a:ext cx="11074573" cy="372410"/>
          </a:xfrm>
        </p:spPr>
        <p:txBody>
          <a:bodyPr/>
          <a:lstStyle/>
          <a:p>
            <a:r>
              <a:rPr lang="ja-JP" altLang="en-US"/>
              <a:t>プロダクト紹介「</a:t>
            </a:r>
            <a:r>
              <a:rPr lang="en-US" altLang="ja-JP" err="1"/>
              <a:t>CylancePROTECT</a:t>
            </a:r>
            <a:r>
              <a:rPr lang="ja-JP" altLang="en-US"/>
              <a:t>」</a:t>
            </a:r>
          </a:p>
        </p:txBody>
      </p:sp>
      <p:sp>
        <p:nvSpPr>
          <p:cNvPr id="4" name="テキスト プレースホルダー 4">
            <a:extLst>
              <a:ext uri="{FF2B5EF4-FFF2-40B4-BE49-F238E27FC236}">
                <a16:creationId xmlns:a16="http://schemas.microsoft.com/office/drawing/2014/main" id="{8F185CFD-1F62-61B2-1831-BC54A19C5023}"/>
              </a:ext>
            </a:extLst>
          </p:cNvPr>
          <p:cNvSpPr txBox="1">
            <a:spLocks/>
          </p:cNvSpPr>
          <p:nvPr/>
        </p:nvSpPr>
        <p:spPr>
          <a:xfrm>
            <a:off x="263132" y="751246"/>
            <a:ext cx="11665736" cy="452432"/>
          </a:xfrm>
          <a:prstGeom prst="rect">
            <a:avLst/>
          </a:prstGeom>
        </p:spPr>
        <p:txBody>
          <a:bodyPr wrap="square" anchor="t" anchorCtr="0">
            <a:spAutoFit/>
          </a:bodyPr>
          <a:lstStyle>
            <a:lvl1pPr marL="0" indent="0" algn="l" defTabSz="914269" rtl="0" eaLnBrk="1" latinLnBrk="0" hangingPunct="1">
              <a:lnSpc>
                <a:spcPct val="140000"/>
              </a:lnSpc>
              <a:spcBef>
                <a:spcPts val="0"/>
              </a:spcBef>
              <a:buFont typeface="Arial" panose="020B0604020202020204" pitchFamily="34" charset="0"/>
              <a:buNone/>
              <a:defRPr kumimoji="1" lang="ja-JP" altLang="en-US" sz="14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vl2pPr marL="685703" indent="-228568" algn="l" defTabSz="91426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37" indent="-228568" algn="l" defTabSz="91426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72"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107"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24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37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51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64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800"/>
              <a:t>未知・亜種のマルウェアもマシンラーニングで </a:t>
            </a:r>
            <a:r>
              <a:rPr lang="en-US" altLang="ja-JP" sz="1800"/>
              <a:t>99%</a:t>
            </a:r>
            <a:r>
              <a:rPr lang="en-US" altLang="ja-JP" sz="1200"/>
              <a:t>※</a:t>
            </a:r>
            <a:r>
              <a:rPr lang="en-US" altLang="ja-JP" sz="1800"/>
              <a:t> </a:t>
            </a:r>
            <a:r>
              <a:rPr lang="ja-JP" altLang="en-US" sz="1800"/>
              <a:t>検知！次世代のアンチウイルス</a:t>
            </a:r>
          </a:p>
        </p:txBody>
      </p:sp>
      <p:sp>
        <p:nvSpPr>
          <p:cNvPr id="5" name="テキスト ボックス 4">
            <a:extLst>
              <a:ext uri="{FF2B5EF4-FFF2-40B4-BE49-F238E27FC236}">
                <a16:creationId xmlns:a16="http://schemas.microsoft.com/office/drawing/2014/main" id="{5C92AD45-EEB4-AD31-55C4-A077624C1E8B}"/>
              </a:ext>
            </a:extLst>
          </p:cNvPr>
          <p:cNvSpPr txBox="1"/>
          <p:nvPr/>
        </p:nvSpPr>
        <p:spPr>
          <a:xfrm>
            <a:off x="5526195" y="1748235"/>
            <a:ext cx="5526709" cy="372410"/>
          </a:xfrm>
          <a:prstGeom prst="rect">
            <a:avLst/>
          </a:prstGeom>
          <a:noFill/>
        </p:spPr>
        <p:txBody>
          <a:bodyPr wrap="square" rtlCol="0">
            <a:spAutoFit/>
          </a:bodyPr>
          <a:lstStyle/>
          <a:p>
            <a:pPr algn="just">
              <a:lnSpc>
                <a:spcPct val="140000"/>
              </a:lnSpc>
            </a:pP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次世代型</a:t>
            </a:r>
            <a:r>
              <a:rPr kumimoji="1" lang="en-US" altLang="ja-JP" sz="1400" b="1">
                <a:solidFill>
                  <a:schemeClr val="tx1">
                    <a:lumMod val="65000"/>
                    <a:lumOff val="35000"/>
                  </a:schemeClr>
                </a:solidFill>
                <a:latin typeface="Meiryo" panose="020B0604030504040204" pitchFamily="34" charset="-128"/>
                <a:ea typeface="Meiryo" panose="020B0604030504040204" pitchFamily="34" charset="-128"/>
              </a:rPr>
              <a:t>AI</a:t>
            </a: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アンチウイルス</a:t>
            </a:r>
          </a:p>
        </p:txBody>
      </p:sp>
      <p:sp>
        <p:nvSpPr>
          <p:cNvPr id="6" name="テキスト ボックス 5">
            <a:extLst>
              <a:ext uri="{FF2B5EF4-FFF2-40B4-BE49-F238E27FC236}">
                <a16:creationId xmlns:a16="http://schemas.microsoft.com/office/drawing/2014/main" id="{CDCB8580-61E2-DD8B-2A21-88C486DC225D}"/>
              </a:ext>
            </a:extLst>
          </p:cNvPr>
          <p:cNvSpPr txBox="1"/>
          <p:nvPr/>
        </p:nvSpPr>
        <p:spPr>
          <a:xfrm>
            <a:off x="5526194" y="3403460"/>
            <a:ext cx="5371192" cy="914353"/>
          </a:xfrm>
          <a:prstGeom prst="rect">
            <a:avLst/>
          </a:prstGeom>
          <a:noFill/>
        </p:spPr>
        <p:txBody>
          <a:bodyPr wrap="square" rtlCol="0">
            <a:spAutoFit/>
          </a:bodyPr>
          <a:lstStyle/>
          <a:p>
            <a:pPr>
              <a:lnSpc>
                <a:spcPts val="2200"/>
              </a:lnSpc>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AI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を活用したマシンラーニングによる予測検知が可能で、未知・亜種の</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2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マルウェアも </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99%</a:t>
            </a:r>
            <a:r>
              <a:rPr kumimoji="1" lang="en-US" altLang="ja-JP" sz="8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の高検知が実現。別途オプションの </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OPTICS</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EDR</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 で感染原因の調査も可能</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875EC692-BDA6-B0D8-73D7-27575A11B76F}"/>
              </a:ext>
            </a:extLst>
          </p:cNvPr>
          <p:cNvSpPr/>
          <p:nvPr/>
        </p:nvSpPr>
        <p:spPr>
          <a:xfrm>
            <a:off x="5614219" y="4474047"/>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AI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による高精度な予測検知</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四角形: 角を丸くする 8">
            <a:extLst>
              <a:ext uri="{FF2B5EF4-FFF2-40B4-BE49-F238E27FC236}">
                <a16:creationId xmlns:a16="http://schemas.microsoft.com/office/drawing/2014/main" id="{E2DBEAC2-8DF9-D6E7-4BB8-0C6CDF6F5085}"/>
              </a:ext>
            </a:extLst>
          </p:cNvPr>
          <p:cNvSpPr/>
          <p:nvPr/>
        </p:nvSpPr>
        <p:spPr>
          <a:xfrm>
            <a:off x="5614219" y="4918734"/>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シグニチャレスで日々のアップデート不要</a:t>
            </a:r>
          </a:p>
        </p:txBody>
      </p:sp>
      <p:sp>
        <p:nvSpPr>
          <p:cNvPr id="10" name="四角形: 角を丸くする 9">
            <a:extLst>
              <a:ext uri="{FF2B5EF4-FFF2-40B4-BE49-F238E27FC236}">
                <a16:creationId xmlns:a16="http://schemas.microsoft.com/office/drawing/2014/main" id="{A7147A4F-0FAD-FCB7-5F7C-266D6E228775}"/>
              </a:ext>
            </a:extLst>
          </p:cNvPr>
          <p:cNvSpPr/>
          <p:nvPr/>
        </p:nvSpPr>
        <p:spPr>
          <a:xfrm>
            <a:off x="5614219" y="5400970"/>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過検知が少なく低負荷</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2" name="グループ化 11">
            <a:extLst>
              <a:ext uri="{FF2B5EF4-FFF2-40B4-BE49-F238E27FC236}">
                <a16:creationId xmlns:a16="http://schemas.microsoft.com/office/drawing/2014/main" id="{935A2ABD-73EB-0CE0-F734-AB8F713708DE}"/>
              </a:ext>
            </a:extLst>
          </p:cNvPr>
          <p:cNvGrpSpPr/>
          <p:nvPr/>
        </p:nvGrpSpPr>
        <p:grpSpPr>
          <a:xfrm>
            <a:off x="0" y="1867865"/>
            <a:ext cx="4978110" cy="4298666"/>
            <a:chOff x="0" y="1867865"/>
            <a:chExt cx="4978110" cy="4298666"/>
          </a:xfrm>
        </p:grpSpPr>
        <p:grpSp>
          <p:nvGrpSpPr>
            <p:cNvPr id="13" name="グループ化 12">
              <a:extLst>
                <a:ext uri="{FF2B5EF4-FFF2-40B4-BE49-F238E27FC236}">
                  <a16:creationId xmlns:a16="http://schemas.microsoft.com/office/drawing/2014/main" id="{FB83F477-F25F-5228-9A8D-C0325D8CA7DB}"/>
                </a:ext>
              </a:extLst>
            </p:cNvPr>
            <p:cNvGrpSpPr/>
            <p:nvPr/>
          </p:nvGrpSpPr>
          <p:grpSpPr>
            <a:xfrm>
              <a:off x="0" y="1867865"/>
              <a:ext cx="4978110" cy="4298666"/>
              <a:chOff x="0" y="2100979"/>
              <a:chExt cx="4978110" cy="4298666"/>
            </a:xfrm>
          </p:grpSpPr>
          <p:pic>
            <p:nvPicPr>
              <p:cNvPr id="16" name="図 15">
                <a:extLst>
                  <a:ext uri="{FF2B5EF4-FFF2-40B4-BE49-F238E27FC236}">
                    <a16:creationId xmlns:a16="http://schemas.microsoft.com/office/drawing/2014/main" id="{8C2CA89B-FFE8-8D40-3DE2-B237550C2FF9}"/>
                  </a:ext>
                </a:extLst>
              </p:cNvPr>
              <p:cNvPicPr>
                <a:picLocks noChangeAspect="1"/>
              </p:cNvPicPr>
              <p:nvPr/>
            </p:nvPicPr>
            <p:blipFill rotWithShape="1">
              <a:blip r:embed="rId2"/>
              <a:srcRect l="31349"/>
              <a:stretch/>
            </p:blipFill>
            <p:spPr>
              <a:xfrm>
                <a:off x="0" y="2100979"/>
                <a:ext cx="4978110" cy="4298666"/>
              </a:xfrm>
              <a:prstGeom prst="rect">
                <a:avLst/>
              </a:prstGeom>
            </p:spPr>
          </p:pic>
          <p:pic>
            <p:nvPicPr>
              <p:cNvPr id="17" name="図 16">
                <a:extLst>
                  <a:ext uri="{FF2B5EF4-FFF2-40B4-BE49-F238E27FC236}">
                    <a16:creationId xmlns:a16="http://schemas.microsoft.com/office/drawing/2014/main" id="{E50D4625-0D78-A1A1-4BC2-CF67CB9A99B4}"/>
                  </a:ext>
                </a:extLst>
              </p:cNvPr>
              <p:cNvPicPr>
                <a:picLocks noChangeAspect="1"/>
              </p:cNvPicPr>
              <p:nvPr/>
            </p:nvPicPr>
            <p:blipFill rotWithShape="1">
              <a:blip r:embed="rId3">
                <a:extLst>
                  <a:ext uri="{28A0092B-C50C-407E-A947-70E740481C1C}">
                    <a14:useLocalDpi xmlns:a14="http://schemas.microsoft.com/office/drawing/2010/main" val="0"/>
                  </a:ext>
                </a:extLst>
              </a:blip>
              <a:srcRect t="-1" r="35804" b="558"/>
              <a:stretch/>
            </p:blipFill>
            <p:spPr>
              <a:xfrm>
                <a:off x="0" y="2414646"/>
                <a:ext cx="4020458" cy="3503096"/>
              </a:xfrm>
              <a:prstGeom prst="rect">
                <a:avLst/>
              </a:prstGeom>
              <a:ln>
                <a:solidFill>
                  <a:schemeClr val="bg1">
                    <a:lumMod val="50000"/>
                  </a:schemeClr>
                </a:solidFill>
              </a:ln>
            </p:spPr>
          </p:pic>
        </p:grpSp>
        <p:sp>
          <p:nvSpPr>
            <p:cNvPr id="14" name="正方形/長方形 13">
              <a:extLst>
                <a:ext uri="{FF2B5EF4-FFF2-40B4-BE49-F238E27FC236}">
                  <a16:creationId xmlns:a16="http://schemas.microsoft.com/office/drawing/2014/main" id="{0E8F8BC3-5003-10D2-94DA-2FAF1C0D7521}"/>
                </a:ext>
              </a:extLst>
            </p:cNvPr>
            <p:cNvSpPr/>
            <p:nvPr/>
          </p:nvSpPr>
          <p:spPr>
            <a:xfrm>
              <a:off x="66675" y="2240275"/>
              <a:ext cx="919163" cy="183838"/>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テキスト ボックス 17">
            <a:extLst>
              <a:ext uri="{FF2B5EF4-FFF2-40B4-BE49-F238E27FC236}">
                <a16:creationId xmlns:a16="http://schemas.microsoft.com/office/drawing/2014/main" id="{EF8B9B9C-A43A-7F5F-B80C-3E1262E9F230}"/>
              </a:ext>
            </a:extLst>
          </p:cNvPr>
          <p:cNvSpPr txBox="1"/>
          <p:nvPr/>
        </p:nvSpPr>
        <p:spPr>
          <a:xfrm>
            <a:off x="6586978" y="5848040"/>
            <a:ext cx="4008750" cy="303929"/>
          </a:xfrm>
          <a:prstGeom prst="rect">
            <a:avLst/>
          </a:prstGeom>
          <a:noFill/>
        </p:spPr>
        <p:txBody>
          <a:bodyPr wrap="square">
            <a:spAutoFit/>
          </a:bodyPr>
          <a:lstStyle/>
          <a:p>
            <a:pPr>
              <a:lnSpc>
                <a:spcPct val="150000"/>
              </a:lnSpc>
            </a:pP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rPr>
              <a:t>※2018 NSS Labs Advanced Endpoint Protection Test</a:t>
            </a:r>
            <a:r>
              <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rPr>
              <a:t>結果より</a:t>
            </a:r>
          </a:p>
        </p:txBody>
      </p:sp>
      <p:pic>
        <p:nvPicPr>
          <p:cNvPr id="3" name="Picture 4">
            <a:extLst>
              <a:ext uri="{FF2B5EF4-FFF2-40B4-BE49-F238E27FC236}">
                <a16:creationId xmlns:a16="http://schemas.microsoft.com/office/drawing/2014/main" id="{BD85285A-A7B8-8631-196F-FC4234D5DE27}"/>
              </a:ext>
            </a:extLst>
          </p:cNvPr>
          <p:cNvPicPr>
            <a:picLocks noChangeAspect="1" noChangeArrowheads="1"/>
          </p:cNvPicPr>
          <p:nvPr/>
        </p:nvPicPr>
        <p:blipFill>
          <a:blip r:embed="rId4"/>
          <a:srcRect/>
          <a:stretch/>
        </p:blipFill>
        <p:spPr bwMode="auto">
          <a:xfrm>
            <a:off x="5841913" y="2342971"/>
            <a:ext cx="4300903" cy="90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811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B03EA51E-DB67-416D-BB31-334BD7313DF6}"/>
              </a:ext>
            </a:extLst>
          </p:cNvPr>
          <p:cNvSpPr>
            <a:spLocks noGrp="1"/>
          </p:cNvSpPr>
          <p:nvPr>
            <p:ph type="body" sz="quarter" idx="15"/>
          </p:nvPr>
        </p:nvSpPr>
        <p:spPr>
          <a:xfrm>
            <a:off x="413589" y="1243861"/>
            <a:ext cx="11074573" cy="248914"/>
          </a:xfrm>
        </p:spPr>
        <p:txBody>
          <a:bodyPr/>
          <a:lstStyle/>
          <a:p>
            <a:r>
              <a:rPr lang="ja-JP" altLang="en-US"/>
              <a:t>先駆けての </a:t>
            </a:r>
            <a:r>
              <a:rPr lang="en-US" altLang="ja-JP"/>
              <a:t>AI</a:t>
            </a:r>
            <a:r>
              <a:rPr lang="ja-JP" altLang="en-US"/>
              <a:t> による最新技術が世界から注目されている</a:t>
            </a:r>
            <a:r>
              <a:rPr kumimoji="1" lang="ja-JP" altLang="en-US"/>
              <a:t>米国の新進気鋭のアンチウイルスベンダ</a:t>
            </a:r>
            <a:r>
              <a:rPr lang="ja-JP" altLang="en-US"/>
              <a:t>ーです</a:t>
            </a:r>
            <a:endParaRPr kumimoji="1" lang="ja-JP" altLang="en-US"/>
          </a:p>
        </p:txBody>
      </p:sp>
      <p:sp>
        <p:nvSpPr>
          <p:cNvPr id="2" name="テキスト プレースホルダー 1">
            <a:extLst>
              <a:ext uri="{FF2B5EF4-FFF2-40B4-BE49-F238E27FC236}">
                <a16:creationId xmlns:a16="http://schemas.microsoft.com/office/drawing/2014/main" id="{1E22E4D7-18F2-4CDC-9091-F7A4C549B26D}"/>
              </a:ext>
            </a:extLst>
          </p:cNvPr>
          <p:cNvSpPr>
            <a:spLocks noGrp="1"/>
          </p:cNvSpPr>
          <p:nvPr>
            <p:ph type="body" sz="quarter" idx="11"/>
          </p:nvPr>
        </p:nvSpPr>
        <p:spPr/>
        <p:txBody>
          <a:bodyPr/>
          <a:lstStyle/>
          <a:p>
            <a:r>
              <a:rPr lang="en-US" altLang="ja-JP"/>
              <a:t>BlackBerry</a:t>
            </a:r>
            <a:r>
              <a:rPr lang="ja-JP" altLang="en-US"/>
              <a:t> とは</a:t>
            </a:r>
            <a:endParaRPr lang="en-US" altLang="ja-JP"/>
          </a:p>
        </p:txBody>
      </p:sp>
      <p:sp>
        <p:nvSpPr>
          <p:cNvPr id="3" name="テキスト プレースホルダー 2">
            <a:extLst>
              <a:ext uri="{FF2B5EF4-FFF2-40B4-BE49-F238E27FC236}">
                <a16:creationId xmlns:a16="http://schemas.microsoft.com/office/drawing/2014/main" id="{7EB763F5-2CB7-4B8F-81AB-09411ED35178}"/>
              </a:ext>
            </a:extLst>
          </p:cNvPr>
          <p:cNvSpPr>
            <a:spLocks noGrp="1"/>
          </p:cNvSpPr>
          <p:nvPr>
            <p:ph type="body" sz="quarter" idx="13"/>
          </p:nvPr>
        </p:nvSpPr>
        <p:spPr/>
        <p:txBody>
          <a:bodyPr/>
          <a:lstStyle/>
          <a:p>
            <a:r>
              <a:rPr lang="ja-JP" altLang="en-US"/>
              <a:t>サイバーセキュリティ業界が注目する「人工知能」を活用した次世代型セキュリティ</a:t>
            </a:r>
          </a:p>
        </p:txBody>
      </p:sp>
      <p:pic>
        <p:nvPicPr>
          <p:cNvPr id="5" name="図 4">
            <a:extLst>
              <a:ext uri="{FF2B5EF4-FFF2-40B4-BE49-F238E27FC236}">
                <a16:creationId xmlns:a16="http://schemas.microsoft.com/office/drawing/2014/main" id="{F23B5EB6-5F6D-48E4-9024-4EE9AAEF774F}"/>
              </a:ext>
            </a:extLst>
          </p:cNvPr>
          <p:cNvPicPr>
            <a:picLocks noChangeAspect="1"/>
          </p:cNvPicPr>
          <p:nvPr/>
        </p:nvPicPr>
        <p:blipFill rotWithShape="1">
          <a:blip r:embed="rId2"/>
          <a:srcRect r="56751"/>
          <a:stretch/>
        </p:blipFill>
        <p:spPr>
          <a:xfrm>
            <a:off x="3274243" y="2573467"/>
            <a:ext cx="5643514" cy="997274"/>
          </a:xfrm>
          <a:prstGeom prst="rect">
            <a:avLst/>
          </a:prstGeom>
        </p:spPr>
      </p:pic>
      <p:sp>
        <p:nvSpPr>
          <p:cNvPr id="6" name="正方形/長方形 5">
            <a:extLst>
              <a:ext uri="{FF2B5EF4-FFF2-40B4-BE49-F238E27FC236}">
                <a16:creationId xmlns:a16="http://schemas.microsoft.com/office/drawing/2014/main" id="{B6B1F793-F383-4627-AFB5-2E091B9A7794}"/>
              </a:ext>
            </a:extLst>
          </p:cNvPr>
          <p:cNvSpPr/>
          <p:nvPr/>
        </p:nvSpPr>
        <p:spPr>
          <a:xfrm>
            <a:off x="4492164" y="3735264"/>
            <a:ext cx="3207673" cy="307777"/>
          </a:xfrm>
          <a:prstGeom prst="rect">
            <a:avLst/>
          </a:prstGeom>
        </p:spPr>
        <p:txBody>
          <a:bodyPr wrap="none">
            <a:spAutoFit/>
          </a:bodyPr>
          <a:lstStyle/>
          <a:p>
            <a:r>
              <a:rPr lang="en-US" altLang="ja-JP" sz="140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https://www.blackberry.com/ja/jp</a:t>
            </a:r>
            <a:endParaRPr lang="ja-JP" altLang="en-US" sz="1400">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 name="図 10" descr="草, 屋外, 道路, 人 が含まれている画像&#10;&#10;自動的に生成された説明">
            <a:extLst>
              <a:ext uri="{FF2B5EF4-FFF2-40B4-BE49-F238E27FC236}">
                <a16:creationId xmlns:a16="http://schemas.microsoft.com/office/drawing/2014/main" id="{8FC1AD76-6B0D-456C-9932-ADF6CA43AF78}"/>
              </a:ext>
            </a:extLst>
          </p:cNvPr>
          <p:cNvPicPr>
            <a:picLocks noChangeAspect="1"/>
          </p:cNvPicPr>
          <p:nvPr/>
        </p:nvPicPr>
        <p:blipFill rotWithShape="1">
          <a:blip r:embed="rId3"/>
          <a:srcRect b="62907"/>
          <a:stretch/>
        </p:blipFill>
        <p:spPr>
          <a:xfrm>
            <a:off x="2773444" y="4345850"/>
            <a:ext cx="6645112" cy="1762358"/>
          </a:xfrm>
          <a:prstGeom prst="rect">
            <a:avLst/>
          </a:prstGeom>
        </p:spPr>
      </p:pic>
    </p:spTree>
    <p:extLst>
      <p:ext uri="{BB962C8B-B14F-4D97-AF65-F5344CB8AC3E}">
        <p14:creationId xmlns:p14="http://schemas.microsoft.com/office/powerpoint/2010/main" val="208951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AF1D8B80-959D-4EAE-AE99-21586530BC6E}"/>
              </a:ext>
            </a:extLst>
          </p:cNvPr>
          <p:cNvSpPr>
            <a:spLocks noGrp="1"/>
          </p:cNvSpPr>
          <p:nvPr>
            <p:ph type="body" sz="quarter" idx="15"/>
          </p:nvPr>
        </p:nvSpPr>
        <p:spPr/>
        <p:txBody>
          <a:bodyPr/>
          <a:lstStyle/>
          <a:p>
            <a:r>
              <a:rPr kumimoji="1" lang="ja-JP" altLang="en-US"/>
              <a:t>世界的有名企業や政府が採用する高性能なアンチウイルス製品として成長</a:t>
            </a:r>
          </a:p>
        </p:txBody>
      </p:sp>
      <p:sp>
        <p:nvSpPr>
          <p:cNvPr id="2" name="テキスト プレースホルダー 1">
            <a:extLst>
              <a:ext uri="{FF2B5EF4-FFF2-40B4-BE49-F238E27FC236}">
                <a16:creationId xmlns:a16="http://schemas.microsoft.com/office/drawing/2014/main" id="{DB89CC9F-86DE-43E8-A1EE-A7DCEDE99D84}"/>
              </a:ext>
            </a:extLst>
          </p:cNvPr>
          <p:cNvSpPr>
            <a:spLocks noGrp="1"/>
          </p:cNvSpPr>
          <p:nvPr>
            <p:ph type="body" sz="quarter" idx="11"/>
          </p:nvPr>
        </p:nvSpPr>
        <p:spPr/>
        <p:txBody>
          <a:bodyPr/>
          <a:lstStyle/>
          <a:p>
            <a:r>
              <a:rPr lang="en-US" altLang="ja-JP" err="1"/>
              <a:t>CylancePROTECT</a:t>
            </a:r>
            <a:r>
              <a:rPr lang="en-US" altLang="ja-JP"/>
              <a:t> </a:t>
            </a:r>
            <a:r>
              <a:rPr lang="ja-JP" altLang="en-US"/>
              <a:t>の市場は全世界</a:t>
            </a:r>
          </a:p>
        </p:txBody>
      </p:sp>
      <p:sp>
        <p:nvSpPr>
          <p:cNvPr id="3" name="テキスト プレースホルダー 2">
            <a:extLst>
              <a:ext uri="{FF2B5EF4-FFF2-40B4-BE49-F238E27FC236}">
                <a16:creationId xmlns:a16="http://schemas.microsoft.com/office/drawing/2014/main" id="{B17D9776-2900-4DB8-948A-B0A50CB55AB0}"/>
              </a:ext>
            </a:extLst>
          </p:cNvPr>
          <p:cNvSpPr>
            <a:spLocks noGrp="1"/>
          </p:cNvSpPr>
          <p:nvPr>
            <p:ph type="body" sz="quarter" idx="13"/>
          </p:nvPr>
        </p:nvSpPr>
        <p:spPr>
          <a:xfrm>
            <a:off x="359197" y="746395"/>
            <a:ext cx="11505576" cy="348557"/>
          </a:xfrm>
        </p:spPr>
        <p:txBody>
          <a:bodyPr/>
          <a:lstStyle/>
          <a:p>
            <a:r>
              <a:rPr lang="ja-JP" altLang="en-US"/>
              <a:t>フォーチュン </a:t>
            </a:r>
            <a:r>
              <a:rPr lang="en-US" altLang="ja-JP"/>
              <a:t>500 </a:t>
            </a:r>
            <a:r>
              <a:rPr lang="ja-JP" altLang="en-US"/>
              <a:t>企業、政府機関が採用！世界中のエンドポイントに導入</a:t>
            </a:r>
          </a:p>
        </p:txBody>
      </p:sp>
      <p:grpSp>
        <p:nvGrpSpPr>
          <p:cNvPr id="16" name="グループ化 15">
            <a:extLst>
              <a:ext uri="{FF2B5EF4-FFF2-40B4-BE49-F238E27FC236}">
                <a16:creationId xmlns:a16="http://schemas.microsoft.com/office/drawing/2014/main" id="{E0995474-D536-4F43-86E1-D8952BE6EF0D}"/>
              </a:ext>
            </a:extLst>
          </p:cNvPr>
          <p:cNvGrpSpPr/>
          <p:nvPr/>
        </p:nvGrpSpPr>
        <p:grpSpPr>
          <a:xfrm>
            <a:off x="770708" y="2201981"/>
            <a:ext cx="10808612" cy="4058694"/>
            <a:chOff x="251520" y="2058290"/>
            <a:chExt cx="11811126" cy="4435144"/>
          </a:xfrm>
        </p:grpSpPr>
        <p:pic>
          <p:nvPicPr>
            <p:cNvPr id="5" name="図 4">
              <a:extLst>
                <a:ext uri="{FF2B5EF4-FFF2-40B4-BE49-F238E27FC236}">
                  <a16:creationId xmlns:a16="http://schemas.microsoft.com/office/drawing/2014/main" id="{96A472BD-3BF7-49D4-976D-1A4415C15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107482"/>
              <a:ext cx="5777045" cy="3492565"/>
            </a:xfrm>
            <a:prstGeom prst="rect">
              <a:avLst/>
            </a:prstGeom>
          </p:spPr>
        </p:pic>
        <p:pic>
          <p:nvPicPr>
            <p:cNvPr id="6" name="図 5">
              <a:extLst>
                <a:ext uri="{FF2B5EF4-FFF2-40B4-BE49-F238E27FC236}">
                  <a16:creationId xmlns:a16="http://schemas.microsoft.com/office/drawing/2014/main" id="{A6B74233-EDAC-4126-BD6C-546FF9707A4C}"/>
                </a:ext>
              </a:extLst>
            </p:cNvPr>
            <p:cNvPicPr>
              <a:picLocks noChangeAspect="1"/>
            </p:cNvPicPr>
            <p:nvPr/>
          </p:nvPicPr>
          <p:blipFill rotWithShape="1">
            <a:blip r:embed="rId3">
              <a:extLst>
                <a:ext uri="{28A0092B-C50C-407E-A947-70E740481C1C}">
                  <a14:useLocalDpi xmlns:a14="http://schemas.microsoft.com/office/drawing/2010/main" val="0"/>
                </a:ext>
              </a:extLst>
            </a:blip>
            <a:srcRect t="27422" b="48982"/>
            <a:stretch/>
          </p:blipFill>
          <p:spPr>
            <a:xfrm>
              <a:off x="5779749" y="5591439"/>
              <a:ext cx="6115106" cy="873742"/>
            </a:xfrm>
            <a:prstGeom prst="rect">
              <a:avLst/>
            </a:prstGeom>
          </p:spPr>
        </p:pic>
        <p:pic>
          <p:nvPicPr>
            <p:cNvPr id="7" name="図 6">
              <a:extLst>
                <a:ext uri="{FF2B5EF4-FFF2-40B4-BE49-F238E27FC236}">
                  <a16:creationId xmlns:a16="http://schemas.microsoft.com/office/drawing/2014/main" id="{378C8D63-27F5-4FD5-9974-080152FFE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565" y="2058290"/>
              <a:ext cx="5771319" cy="3589897"/>
            </a:xfrm>
            <a:prstGeom prst="rect">
              <a:avLst/>
            </a:prstGeom>
          </p:spPr>
        </p:pic>
        <p:pic>
          <p:nvPicPr>
            <p:cNvPr id="8" name="図 7">
              <a:extLst>
                <a:ext uri="{FF2B5EF4-FFF2-40B4-BE49-F238E27FC236}">
                  <a16:creationId xmlns:a16="http://schemas.microsoft.com/office/drawing/2014/main" id="{E22EDB7E-4153-4BC1-A623-CD2492BAE0FC}"/>
                </a:ext>
              </a:extLst>
            </p:cNvPr>
            <p:cNvPicPr>
              <a:picLocks noChangeAspect="1"/>
            </p:cNvPicPr>
            <p:nvPr/>
          </p:nvPicPr>
          <p:blipFill rotWithShape="1">
            <a:blip r:embed="rId3">
              <a:extLst>
                <a:ext uri="{28A0092B-C50C-407E-A947-70E740481C1C}">
                  <a14:useLocalDpi xmlns:a14="http://schemas.microsoft.com/office/drawing/2010/main" val="0"/>
                </a:ext>
              </a:extLst>
            </a:blip>
            <a:srcRect b="72459"/>
            <a:stretch/>
          </p:blipFill>
          <p:spPr>
            <a:xfrm>
              <a:off x="386706" y="5538216"/>
              <a:ext cx="5727635" cy="955218"/>
            </a:xfrm>
            <a:prstGeom prst="rect">
              <a:avLst/>
            </a:prstGeom>
          </p:spPr>
        </p:pic>
        <p:pic>
          <p:nvPicPr>
            <p:cNvPr id="9" name="図 8">
              <a:extLst>
                <a:ext uri="{FF2B5EF4-FFF2-40B4-BE49-F238E27FC236}">
                  <a16:creationId xmlns:a16="http://schemas.microsoft.com/office/drawing/2014/main" id="{F226B057-7E36-4BDB-A644-D9CD1BA2993F}"/>
                </a:ext>
              </a:extLst>
            </p:cNvPr>
            <p:cNvPicPr>
              <a:picLocks noChangeAspect="1"/>
            </p:cNvPicPr>
            <p:nvPr/>
          </p:nvPicPr>
          <p:blipFill rotWithShape="1">
            <a:blip r:embed="rId3">
              <a:extLst>
                <a:ext uri="{28A0092B-C50C-407E-A947-70E740481C1C}">
                  <a14:useLocalDpi xmlns:a14="http://schemas.microsoft.com/office/drawing/2010/main" val="0"/>
                </a:ext>
              </a:extLst>
            </a:blip>
            <a:srcRect t="77616" b="-1212"/>
            <a:stretch/>
          </p:blipFill>
          <p:spPr>
            <a:xfrm>
              <a:off x="5947540" y="4779528"/>
              <a:ext cx="6115106" cy="873742"/>
            </a:xfrm>
            <a:prstGeom prst="rect">
              <a:avLst/>
            </a:prstGeom>
          </p:spPr>
        </p:pic>
      </p:grpSp>
    </p:spTree>
    <p:extLst>
      <p:ext uri="{BB962C8B-B14F-4D97-AF65-F5344CB8AC3E}">
        <p14:creationId xmlns:p14="http://schemas.microsoft.com/office/powerpoint/2010/main" val="137822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BC75333-A5A9-31DE-FAFD-290B51A12AD9}"/>
              </a:ext>
            </a:extLst>
          </p:cNvPr>
          <p:cNvSpPr>
            <a:spLocks noGrp="1"/>
          </p:cNvSpPr>
          <p:nvPr>
            <p:ph type="body" sz="quarter" idx="15"/>
          </p:nvPr>
        </p:nvSpPr>
        <p:spPr>
          <a:xfrm>
            <a:off x="413588" y="269809"/>
            <a:ext cx="11074573" cy="291618"/>
          </a:xfrm>
        </p:spPr>
        <p:txBody>
          <a:bodyPr/>
          <a:lstStyle/>
          <a:p>
            <a:r>
              <a:rPr lang="en-US" altLang="ja-JP" b="1"/>
              <a:t>MOTEX Products</a:t>
            </a:r>
            <a:r>
              <a:rPr lang="ja-JP" altLang="en-US" b="1"/>
              <a:t>・</a:t>
            </a:r>
            <a:r>
              <a:rPr lang="en-US" altLang="ja-JP" b="1"/>
              <a:t>Service</a:t>
            </a:r>
            <a:endParaRPr lang="ja-JP" altLang="en-US" b="1"/>
          </a:p>
        </p:txBody>
      </p:sp>
      <p:sp>
        <p:nvSpPr>
          <p:cNvPr id="3" name="テキスト プレースホルダー 2">
            <a:extLst>
              <a:ext uri="{FF2B5EF4-FFF2-40B4-BE49-F238E27FC236}">
                <a16:creationId xmlns:a16="http://schemas.microsoft.com/office/drawing/2014/main" id="{10D94977-9268-EDBA-3AA3-10D6D481926B}"/>
              </a:ext>
            </a:extLst>
          </p:cNvPr>
          <p:cNvSpPr>
            <a:spLocks noGrp="1"/>
          </p:cNvSpPr>
          <p:nvPr>
            <p:ph type="body" sz="quarter" idx="16"/>
          </p:nvPr>
        </p:nvSpPr>
        <p:spPr>
          <a:xfrm>
            <a:off x="366288" y="747224"/>
            <a:ext cx="11459424" cy="452432"/>
          </a:xfrm>
        </p:spPr>
        <p:txBody>
          <a:bodyPr/>
          <a:lstStyle/>
          <a:p>
            <a:pPr algn="ctr"/>
            <a:r>
              <a:rPr lang="en-US" altLang="ja-JP" sz="1800"/>
              <a:t>LANSCOPE </a:t>
            </a:r>
            <a:r>
              <a:rPr lang="ja-JP" altLang="en-US" sz="1800"/>
              <a:t>シリーズを通して、お客様の “</a:t>
            </a:r>
            <a:r>
              <a:rPr lang="en" altLang="ja-JP" sz="1800"/>
              <a:t>Secure Productivity”</a:t>
            </a:r>
            <a:r>
              <a:rPr lang="ja-JP" altLang="en" sz="1800"/>
              <a:t>（</a:t>
            </a:r>
            <a:r>
              <a:rPr lang="ja-JP" altLang="en-US" sz="1800"/>
              <a:t>安全と生産性向上の両立）を支援</a:t>
            </a:r>
            <a:endParaRPr lang="en-US" altLang="ja-JP" sz="1800"/>
          </a:p>
        </p:txBody>
      </p:sp>
      <p:sp>
        <p:nvSpPr>
          <p:cNvPr id="32" name="四角形: 角を丸くする 43">
            <a:extLst>
              <a:ext uri="{FF2B5EF4-FFF2-40B4-BE49-F238E27FC236}">
                <a16:creationId xmlns:a16="http://schemas.microsoft.com/office/drawing/2014/main" id="{AA1E371F-1AB6-C8D1-D847-6A562241CFDE}"/>
              </a:ext>
            </a:extLst>
          </p:cNvPr>
          <p:cNvSpPr/>
          <p:nvPr/>
        </p:nvSpPr>
        <p:spPr>
          <a:xfrm>
            <a:off x="419101" y="1280006"/>
            <a:ext cx="5524149"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角を丸くする 43">
            <a:extLst>
              <a:ext uri="{FF2B5EF4-FFF2-40B4-BE49-F238E27FC236}">
                <a16:creationId xmlns:a16="http://schemas.microsoft.com/office/drawing/2014/main" id="{771DC2D6-076F-011D-AD6C-A6C195E5D0D0}"/>
              </a:ext>
            </a:extLst>
          </p:cNvPr>
          <p:cNvSpPr/>
          <p:nvPr/>
        </p:nvSpPr>
        <p:spPr>
          <a:xfrm>
            <a:off x="571501" y="1786081"/>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9441C53-5344-7A8C-2885-B5FACA25F18D}"/>
              </a:ext>
            </a:extLst>
          </p:cNvPr>
          <p:cNvSpPr/>
          <p:nvPr/>
        </p:nvSpPr>
        <p:spPr>
          <a:xfrm>
            <a:off x="332519" y="1433448"/>
            <a:ext cx="2381633" cy="276999"/>
          </a:xfrm>
          <a:prstGeom prst="rect">
            <a:avLst/>
          </a:prstGeom>
        </p:spPr>
        <p:txBody>
          <a:bodyPr wrap="square">
            <a:spAutoFit/>
          </a:bodyPr>
          <a:lstStyle/>
          <a:p>
            <a:pPr algn="ctr"/>
            <a:r>
              <a:rPr lang="ja-JP" altLang="en-US" sz="1200" b="1">
                <a:solidFill>
                  <a:srgbClr val="E60012"/>
                </a:solidFill>
                <a:latin typeface="メイリオ" pitchFamily="50" charset="-128"/>
                <a:ea typeface="メイリオ" pitchFamily="50" charset="-128"/>
                <a:cs typeface="メイリオ" pitchFamily="50" charset="-128"/>
              </a:rPr>
              <a:t>統合エンドポイント管理</a:t>
            </a:r>
          </a:p>
        </p:txBody>
      </p:sp>
      <p:sp>
        <p:nvSpPr>
          <p:cNvPr id="35" name="正方形/長方形 34">
            <a:extLst>
              <a:ext uri="{FF2B5EF4-FFF2-40B4-BE49-F238E27FC236}">
                <a16:creationId xmlns:a16="http://schemas.microsoft.com/office/drawing/2014/main" id="{2A081D06-6938-401D-3B1F-C575AC204B68}"/>
              </a:ext>
            </a:extLst>
          </p:cNvPr>
          <p:cNvSpPr/>
          <p:nvPr/>
        </p:nvSpPr>
        <p:spPr>
          <a:xfrm>
            <a:off x="2598157" y="1532942"/>
            <a:ext cx="3213339"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組織の</a:t>
            </a: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IT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資産管理・内部不正対策・ウイルス対策をオールインワンでカバーします。発売当初からご提供している「オンプレミス版」に加え、スマホ管理が可能な「クラウド版」も提供しており、国内</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万社を超えるお客様にご利用いただいています。</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6" name="四角形: 角を丸くする 43">
            <a:extLst>
              <a:ext uri="{FF2B5EF4-FFF2-40B4-BE49-F238E27FC236}">
                <a16:creationId xmlns:a16="http://schemas.microsoft.com/office/drawing/2014/main" id="{351D2D39-1DD5-4EE1-3AE7-56E622A85637}"/>
              </a:ext>
            </a:extLst>
          </p:cNvPr>
          <p:cNvSpPr/>
          <p:nvPr/>
        </p:nvSpPr>
        <p:spPr>
          <a:xfrm>
            <a:off x="6095650" y="1280006"/>
            <a:ext cx="5587298" cy="2035092"/>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角を丸くする 43">
            <a:extLst>
              <a:ext uri="{FF2B5EF4-FFF2-40B4-BE49-F238E27FC236}">
                <a16:creationId xmlns:a16="http://schemas.microsoft.com/office/drawing/2014/main" id="{73D5C518-CFCE-3594-5E1D-74DD11EDF7B0}"/>
              </a:ext>
            </a:extLst>
          </p:cNvPr>
          <p:cNvSpPr/>
          <p:nvPr/>
        </p:nvSpPr>
        <p:spPr>
          <a:xfrm>
            <a:off x="6248050" y="1786081"/>
            <a:ext cx="1894903" cy="143587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F60340C-D910-BA8E-01A3-6F4D41D8DAE1}"/>
              </a:ext>
            </a:extLst>
          </p:cNvPr>
          <p:cNvSpPr/>
          <p:nvPr/>
        </p:nvSpPr>
        <p:spPr>
          <a:xfrm>
            <a:off x="6258487" y="1378532"/>
            <a:ext cx="1894903" cy="304699"/>
          </a:xfrm>
          <a:prstGeom prst="rect">
            <a:avLst/>
          </a:prstGeom>
        </p:spPr>
        <p:txBody>
          <a:bodyPr wrap="square">
            <a:spAutoFit/>
          </a:bodyPr>
          <a:lstStyle/>
          <a:p>
            <a:pPr algn="ctr">
              <a:lnSpc>
                <a:spcPct val="120000"/>
              </a:lnSpc>
            </a:pPr>
            <a:r>
              <a:rPr lang="en-US" altLang="ja-JP" sz="1200" b="1" dirty="0">
                <a:solidFill>
                  <a:srgbClr val="479471"/>
                </a:solidFill>
                <a:latin typeface="メイリオ" pitchFamily="50" charset="-128"/>
                <a:ea typeface="メイリオ" pitchFamily="50" charset="-128"/>
                <a:cs typeface="メイリオ" pitchFamily="50" charset="-128"/>
              </a:rPr>
              <a:t>AI </a:t>
            </a:r>
            <a:r>
              <a:rPr lang="ja-JP" altLang="en-US" sz="1200" b="1">
                <a:solidFill>
                  <a:srgbClr val="479471"/>
                </a:solidFill>
                <a:latin typeface="メイリオ" pitchFamily="50" charset="-128"/>
                <a:ea typeface="メイリオ" pitchFamily="50" charset="-128"/>
                <a:cs typeface="メイリオ" pitchFamily="50" charset="-128"/>
              </a:rPr>
              <a:t>アンチウイルス</a:t>
            </a:r>
          </a:p>
        </p:txBody>
      </p:sp>
      <p:sp>
        <p:nvSpPr>
          <p:cNvPr id="39" name="正方形/長方形 38">
            <a:extLst>
              <a:ext uri="{FF2B5EF4-FFF2-40B4-BE49-F238E27FC236}">
                <a16:creationId xmlns:a16="http://schemas.microsoft.com/office/drawing/2014/main" id="{0FBD1ECF-871B-1095-462F-80E3AAAB457B}"/>
              </a:ext>
            </a:extLst>
          </p:cNvPr>
          <p:cNvSpPr/>
          <p:nvPr/>
        </p:nvSpPr>
        <p:spPr>
          <a:xfrm>
            <a:off x="8316227" y="1532941"/>
            <a:ext cx="3171934" cy="1594667"/>
          </a:xfrm>
          <a:prstGeom prst="rect">
            <a:avLst/>
          </a:prstGeom>
        </p:spPr>
        <p:txBody>
          <a:bodyPr wrap="square">
            <a:spAutoFit/>
          </a:bodyPr>
          <a:lstStyle/>
          <a:p>
            <a:pPr algn="just">
              <a:lnSpc>
                <a:spcPct val="150000"/>
              </a:lnSpc>
            </a:pP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を活用したアンチウイルスで、既知のマルウェアはもちろん、未知・亜種のマルウェアからもデバイスを防御します。高性能な</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 AI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アンチウイルス「</a:t>
            </a:r>
            <a:r>
              <a:rPr lang="en-US" altLang="ja-JP" sz="1100" dirty="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」や「</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Deep Instinct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」を、</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MOTEX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の安心サポートと共に提供するマネージドサービスです。</a:t>
            </a:r>
            <a:endPar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0" name="四角形: 角を丸くする 43">
            <a:extLst>
              <a:ext uri="{FF2B5EF4-FFF2-40B4-BE49-F238E27FC236}">
                <a16:creationId xmlns:a16="http://schemas.microsoft.com/office/drawing/2014/main" id="{631279E8-C439-174D-348D-5DCDFF8D3935}"/>
              </a:ext>
            </a:extLst>
          </p:cNvPr>
          <p:cNvSpPr/>
          <p:nvPr/>
        </p:nvSpPr>
        <p:spPr>
          <a:xfrm>
            <a:off x="419102" y="3439002"/>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3">
            <a:extLst>
              <a:ext uri="{FF2B5EF4-FFF2-40B4-BE49-F238E27FC236}">
                <a16:creationId xmlns:a16="http://schemas.microsoft.com/office/drawing/2014/main" id="{E5D54481-3D54-2F16-A992-3066DE88865B}"/>
              </a:ext>
            </a:extLst>
          </p:cNvPr>
          <p:cNvSpPr/>
          <p:nvPr/>
        </p:nvSpPr>
        <p:spPr>
          <a:xfrm>
            <a:off x="571501" y="3918323"/>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7ECB44C5-FA32-42B7-3081-3AFF585A944C}"/>
              </a:ext>
            </a:extLst>
          </p:cNvPr>
          <p:cNvSpPr/>
          <p:nvPr/>
        </p:nvSpPr>
        <p:spPr>
          <a:xfrm>
            <a:off x="571499" y="3589481"/>
            <a:ext cx="2040805" cy="276999"/>
          </a:xfrm>
          <a:prstGeom prst="rect">
            <a:avLst/>
          </a:prstGeom>
        </p:spPr>
        <p:txBody>
          <a:bodyPr wrap="square">
            <a:spAutoFit/>
          </a:bodyPr>
          <a:lstStyle/>
          <a:p>
            <a:pPr algn="ctr"/>
            <a:r>
              <a:rPr lang="ja-JP" altLang="en-US" sz="1200" b="1">
                <a:solidFill>
                  <a:srgbClr val="3790C6"/>
                </a:solidFill>
                <a:latin typeface="メイリオ" pitchFamily="50" charset="-128"/>
                <a:ea typeface="メイリオ" pitchFamily="50" charset="-128"/>
                <a:cs typeface="メイリオ" pitchFamily="50" charset="-128"/>
              </a:rPr>
              <a:t>クラウドセキュリティ監査</a:t>
            </a:r>
          </a:p>
        </p:txBody>
      </p:sp>
      <p:sp>
        <p:nvSpPr>
          <p:cNvPr id="43" name="正方形/長方形 42">
            <a:extLst>
              <a:ext uri="{FF2B5EF4-FFF2-40B4-BE49-F238E27FC236}">
                <a16:creationId xmlns:a16="http://schemas.microsoft.com/office/drawing/2014/main" id="{59F91D7D-251B-BA86-4E38-D56E7D19DFC3}"/>
              </a:ext>
            </a:extLst>
          </p:cNvPr>
          <p:cNvSpPr/>
          <p:nvPr/>
        </p:nvSpPr>
        <p:spPr>
          <a:xfrm>
            <a:off x="2531235" y="3848045"/>
            <a:ext cx="1437484" cy="1594667"/>
          </a:xfrm>
          <a:prstGeom prst="rect">
            <a:avLst/>
          </a:prstGeom>
        </p:spPr>
        <p:txBody>
          <a:bodyPr wrap="square">
            <a:spAutoFit/>
          </a:bodyPr>
          <a:lstStyle/>
          <a:p>
            <a:pPr algn="just">
              <a:lnSpc>
                <a:spcPct val="150000"/>
              </a:lnSpc>
            </a:pP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の監査ログを収集し、利用状況の見える化や、情報漏洩などのインシデントにつながる操作の</a:t>
            </a:r>
          </a:p>
        </p:txBody>
      </p:sp>
      <p:sp>
        <p:nvSpPr>
          <p:cNvPr id="44" name="テキスト ボックス 43">
            <a:extLst>
              <a:ext uri="{FF2B5EF4-FFF2-40B4-BE49-F238E27FC236}">
                <a16:creationId xmlns:a16="http://schemas.microsoft.com/office/drawing/2014/main" id="{F0C9E118-2ED5-2A72-1506-1FD5EAD337A3}"/>
              </a:ext>
            </a:extLst>
          </p:cNvPr>
          <p:cNvSpPr txBox="1"/>
          <p:nvPr/>
        </p:nvSpPr>
        <p:spPr>
          <a:xfrm>
            <a:off x="549054" y="5387187"/>
            <a:ext cx="3464498" cy="1086836"/>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把握を可能とします。また、レビュープラットフォーム「</a:t>
            </a:r>
            <a:r>
              <a:rPr lang="en" altLang="ja-JP" sz="1100" dirty="0" err="1"/>
              <a:t>ITreview</a:t>
            </a:r>
            <a:r>
              <a:rPr lang="ja-JP" altLang="en" sz="1100"/>
              <a:t>」</a:t>
            </a:r>
            <a:r>
              <a:rPr lang="ja-JP" altLang="en-US" sz="1100"/>
              <a:t>では、サービスデスク・インシデント管理の部門で</a:t>
            </a:r>
            <a:r>
              <a:rPr lang="en" altLang="ja-JP" sz="1100" dirty="0"/>
              <a:t>Leader</a:t>
            </a:r>
            <a:r>
              <a:rPr lang="ja-JP" altLang="en-US" sz="1100"/>
              <a:t>を獲得するなど、お客様からも高い評価をいただいています。</a:t>
            </a:r>
          </a:p>
        </p:txBody>
      </p:sp>
      <p:sp>
        <p:nvSpPr>
          <p:cNvPr id="45" name="四角形: 角を丸くする 43">
            <a:extLst>
              <a:ext uri="{FF2B5EF4-FFF2-40B4-BE49-F238E27FC236}">
                <a16:creationId xmlns:a16="http://schemas.microsoft.com/office/drawing/2014/main" id="{ACD81292-844B-37CF-3C3C-FDA89E26E823}"/>
              </a:ext>
            </a:extLst>
          </p:cNvPr>
          <p:cNvSpPr/>
          <p:nvPr/>
        </p:nvSpPr>
        <p:spPr>
          <a:xfrm>
            <a:off x="4224517" y="3439002"/>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四角形: 角を丸くする 43">
            <a:extLst>
              <a:ext uri="{FF2B5EF4-FFF2-40B4-BE49-F238E27FC236}">
                <a16:creationId xmlns:a16="http://schemas.microsoft.com/office/drawing/2014/main" id="{45229717-E56C-459A-99A7-1F30F019103A}"/>
              </a:ext>
            </a:extLst>
          </p:cNvPr>
          <p:cNvSpPr/>
          <p:nvPr/>
        </p:nvSpPr>
        <p:spPr>
          <a:xfrm>
            <a:off x="4376916" y="3953201"/>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A0ACD5E1-D1CB-474D-FB22-126C1266F53A}"/>
              </a:ext>
            </a:extLst>
          </p:cNvPr>
          <p:cNvSpPr/>
          <p:nvPr/>
        </p:nvSpPr>
        <p:spPr>
          <a:xfrm>
            <a:off x="4322958" y="3589481"/>
            <a:ext cx="2687092" cy="276999"/>
          </a:xfrm>
          <a:prstGeom prst="rect">
            <a:avLst/>
          </a:prstGeom>
        </p:spPr>
        <p:txBody>
          <a:bodyPr wrap="square">
            <a:spAutoFit/>
          </a:bodyPr>
          <a:lstStyle/>
          <a:p>
            <a:r>
              <a:rPr lang="ja-JP" altLang="en-US" sz="1200" b="1">
                <a:solidFill>
                  <a:schemeClr val="accent4">
                    <a:lumMod val="50000"/>
                  </a:schemeClr>
                </a:solidFill>
                <a:latin typeface="メイリオ" pitchFamily="50" charset="-128"/>
                <a:ea typeface="メイリオ" pitchFamily="50" charset="-128"/>
                <a:cs typeface="メイリオ" pitchFamily="50" charset="-128"/>
              </a:rPr>
              <a:t>リモートサポート・ヘルプデスク</a:t>
            </a:r>
          </a:p>
        </p:txBody>
      </p:sp>
      <p:sp>
        <p:nvSpPr>
          <p:cNvPr id="48" name="正方形/長方形 47">
            <a:extLst>
              <a:ext uri="{FF2B5EF4-FFF2-40B4-BE49-F238E27FC236}">
                <a16:creationId xmlns:a16="http://schemas.microsoft.com/office/drawing/2014/main" id="{CA77DBD1-B6A9-B7BE-2FBE-E1888D51A0A7}"/>
              </a:ext>
            </a:extLst>
          </p:cNvPr>
          <p:cNvSpPr/>
          <p:nvPr/>
        </p:nvSpPr>
        <p:spPr>
          <a:xfrm>
            <a:off x="6336650" y="3848045"/>
            <a:ext cx="1478436"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遠隔地にあるサーバーや</a:t>
            </a:r>
            <a:r>
              <a:rPr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100" dirty="0">
                <a:solidFill>
                  <a:schemeClr val="tx1">
                    <a:lumMod val="75000"/>
                    <a:lumOff val="25000"/>
                  </a:schemeClr>
                </a:solidFill>
                <a:latin typeface="メイリオ" panose="020B0604030504040204" pitchFamily="50" charset="-128"/>
                <a:ea typeface="メイリオ" panose="020B0604030504040204" pitchFamily="50" charset="-128"/>
              </a:rPr>
              <a:t>PC</a:t>
            </a:r>
            <a:r>
              <a:rPr lang="ja-JP" altLang="en" sz="110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スマホへの「リモート操作」や「画面共有」を可能とする組織向けのリモートコント</a:t>
            </a:r>
          </a:p>
        </p:txBody>
      </p:sp>
      <p:sp>
        <p:nvSpPr>
          <p:cNvPr id="49" name="テキスト ボックス 48">
            <a:extLst>
              <a:ext uri="{FF2B5EF4-FFF2-40B4-BE49-F238E27FC236}">
                <a16:creationId xmlns:a16="http://schemas.microsoft.com/office/drawing/2014/main" id="{1D73BDF0-926C-46B2-4091-8FC910DB61DC}"/>
              </a:ext>
            </a:extLst>
          </p:cNvPr>
          <p:cNvSpPr txBox="1"/>
          <p:nvPr/>
        </p:nvSpPr>
        <p:spPr>
          <a:xfrm>
            <a:off x="4333117" y="5449220"/>
            <a:ext cx="3464498" cy="579005"/>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ロールツールです。</a:t>
            </a:r>
            <a:r>
              <a:rPr lang="en-US" altLang="ja-JP" sz="1100" dirty="0"/>
              <a:t>Windows</a:t>
            </a:r>
            <a:r>
              <a:rPr lang="ja-JP" altLang="en-US" sz="1100"/>
              <a:t>・</a:t>
            </a:r>
            <a:r>
              <a:rPr lang="en-US" altLang="ja-JP" sz="1100" dirty="0"/>
              <a:t>macOS</a:t>
            </a:r>
            <a:r>
              <a:rPr lang="ja-JP" altLang="en-US" sz="1100"/>
              <a:t>・</a:t>
            </a:r>
            <a:r>
              <a:rPr lang="en-US" altLang="ja-JP" sz="1100" dirty="0"/>
              <a:t>iOS</a:t>
            </a:r>
            <a:r>
              <a:rPr lang="ja-JP" altLang="en-US" sz="1100"/>
              <a:t>・</a:t>
            </a:r>
            <a:r>
              <a:rPr lang="en-US" altLang="ja-JP" sz="1100" dirty="0"/>
              <a:t>Android </a:t>
            </a:r>
            <a:r>
              <a:rPr lang="ja-JP" altLang="en-US" sz="1100"/>
              <a:t>に対応しています。</a:t>
            </a:r>
          </a:p>
        </p:txBody>
      </p:sp>
      <p:sp>
        <p:nvSpPr>
          <p:cNvPr id="50" name="四角形: 角を丸くする 43">
            <a:extLst>
              <a:ext uri="{FF2B5EF4-FFF2-40B4-BE49-F238E27FC236}">
                <a16:creationId xmlns:a16="http://schemas.microsoft.com/office/drawing/2014/main" id="{5D5339BA-ACA2-A98E-980C-3950F592A22D}"/>
              </a:ext>
            </a:extLst>
          </p:cNvPr>
          <p:cNvSpPr/>
          <p:nvPr/>
        </p:nvSpPr>
        <p:spPr>
          <a:xfrm>
            <a:off x="8029932" y="3426633"/>
            <a:ext cx="3653016" cy="3096023"/>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43">
            <a:extLst>
              <a:ext uri="{FF2B5EF4-FFF2-40B4-BE49-F238E27FC236}">
                <a16:creationId xmlns:a16="http://schemas.microsoft.com/office/drawing/2014/main" id="{0FE480DF-369B-9D06-3DB0-021DB5BFDE6A}"/>
              </a:ext>
            </a:extLst>
          </p:cNvPr>
          <p:cNvSpPr/>
          <p:nvPr/>
        </p:nvSpPr>
        <p:spPr>
          <a:xfrm>
            <a:off x="8184716" y="3947223"/>
            <a:ext cx="1894902" cy="148951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0BF00988-A5C8-D810-BC1A-A1E4EC014670}"/>
              </a:ext>
            </a:extLst>
          </p:cNvPr>
          <p:cNvSpPr/>
          <p:nvPr/>
        </p:nvSpPr>
        <p:spPr>
          <a:xfrm>
            <a:off x="8128374" y="3577112"/>
            <a:ext cx="3359788" cy="276999"/>
          </a:xfrm>
          <a:prstGeom prst="rect">
            <a:avLst/>
          </a:prstGeom>
        </p:spPr>
        <p:txBody>
          <a:bodyPr wrap="square">
            <a:spAutoFit/>
          </a:bodyPr>
          <a:lstStyle/>
          <a:p>
            <a:r>
              <a:rPr lang="ja-JP" altLang="en-US" sz="1200" b="1">
                <a:solidFill>
                  <a:schemeClr val="accent5">
                    <a:lumMod val="50000"/>
                  </a:schemeClr>
                </a:solidFill>
                <a:latin typeface="メイリオ" pitchFamily="50" charset="-128"/>
                <a:ea typeface="メイリオ" pitchFamily="50" charset="-128"/>
              </a:rPr>
              <a:t>セキュリティ診断・ソリューション</a:t>
            </a:r>
          </a:p>
        </p:txBody>
      </p:sp>
      <p:sp>
        <p:nvSpPr>
          <p:cNvPr id="53" name="正方形/長方形 52">
            <a:extLst>
              <a:ext uri="{FF2B5EF4-FFF2-40B4-BE49-F238E27FC236}">
                <a16:creationId xmlns:a16="http://schemas.microsoft.com/office/drawing/2014/main" id="{F9D2D791-07BA-AE75-2827-2B4F923A5722}"/>
              </a:ext>
            </a:extLst>
          </p:cNvPr>
          <p:cNvSpPr/>
          <p:nvPr/>
        </p:nvSpPr>
        <p:spPr>
          <a:xfrm>
            <a:off x="10142065" y="3835676"/>
            <a:ext cx="1478436" cy="1594667"/>
          </a:xfrm>
          <a:prstGeom prst="rect">
            <a:avLst/>
          </a:prstGeom>
        </p:spPr>
        <p:txBody>
          <a:bodyPr wrap="square">
            <a:spAutoFit/>
          </a:bodyPr>
          <a:lstStyle/>
          <a:p>
            <a:pPr algn="just">
              <a:lnSpc>
                <a:spcPct val="1500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サイバーセキュリティのさまざまな領域に対し、セキュリティプロフェッショナルの知見を活かした「セキュリティ診</a:t>
            </a:r>
          </a:p>
        </p:txBody>
      </p:sp>
      <p:sp>
        <p:nvSpPr>
          <p:cNvPr id="54" name="テキスト ボックス 53">
            <a:extLst>
              <a:ext uri="{FF2B5EF4-FFF2-40B4-BE49-F238E27FC236}">
                <a16:creationId xmlns:a16="http://schemas.microsoft.com/office/drawing/2014/main" id="{99278C3A-CE12-D613-AACA-71A2AF4FBF73}"/>
              </a:ext>
            </a:extLst>
          </p:cNvPr>
          <p:cNvSpPr txBox="1"/>
          <p:nvPr/>
        </p:nvSpPr>
        <p:spPr>
          <a:xfrm>
            <a:off x="8142081" y="5473431"/>
            <a:ext cx="3464498" cy="832920"/>
          </a:xfrm>
          <a:prstGeom prst="rect">
            <a:avLst/>
          </a:prstGeom>
        </p:spPr>
        <p:txBody>
          <a:bodyPr wrap="square">
            <a:spAutoFit/>
          </a:bodyPr>
          <a:lstStyle>
            <a:defPPr>
              <a:defRPr lang="en-US"/>
            </a:defPPr>
            <a:lvl1pPr algn="just">
              <a:lnSpc>
                <a:spcPct val="150000"/>
              </a:lnSpc>
              <a:defRPr sz="1200">
                <a:solidFill>
                  <a:schemeClr val="tx1">
                    <a:lumMod val="75000"/>
                    <a:lumOff val="25000"/>
                  </a:schemeClr>
                </a:solidFill>
                <a:latin typeface="メイリオ" panose="020B0604030504040204" pitchFamily="50" charset="-128"/>
                <a:ea typeface="メイリオ" panose="020B0604030504040204" pitchFamily="50" charset="-128"/>
              </a:defRPr>
            </a:lvl1pPr>
          </a:lstStyle>
          <a:p>
            <a:r>
              <a:rPr lang="ja-JP" altLang="en-US" sz="1100"/>
              <a:t>断」と「セキュリティ製品・ソリューション」で、巧妙化するサイバー攻撃などのリスクから組織を守ります。</a:t>
            </a:r>
          </a:p>
        </p:txBody>
      </p:sp>
      <p:pic>
        <p:nvPicPr>
          <p:cNvPr id="55" name="図 54">
            <a:extLst>
              <a:ext uri="{FF2B5EF4-FFF2-40B4-BE49-F238E27FC236}">
                <a16:creationId xmlns:a16="http://schemas.microsoft.com/office/drawing/2014/main" id="{5EA26EE7-A4F2-1F2C-49D2-EEE8A2FEF67C}"/>
              </a:ext>
            </a:extLst>
          </p:cNvPr>
          <p:cNvPicPr>
            <a:picLocks noChangeAspect="1"/>
          </p:cNvPicPr>
          <p:nvPr/>
        </p:nvPicPr>
        <p:blipFill>
          <a:blip r:embed="rId2"/>
          <a:stretch>
            <a:fillRect/>
          </a:stretch>
        </p:blipFill>
        <p:spPr>
          <a:xfrm>
            <a:off x="770082" y="2153938"/>
            <a:ext cx="1497739" cy="717752"/>
          </a:xfrm>
          <a:prstGeom prst="rect">
            <a:avLst/>
          </a:prstGeom>
        </p:spPr>
      </p:pic>
      <p:pic>
        <p:nvPicPr>
          <p:cNvPr id="56" name="図 55">
            <a:extLst>
              <a:ext uri="{FF2B5EF4-FFF2-40B4-BE49-F238E27FC236}">
                <a16:creationId xmlns:a16="http://schemas.microsoft.com/office/drawing/2014/main" id="{68924DAE-5F37-CA50-8E9B-0AD64CA3D614}"/>
              </a:ext>
            </a:extLst>
          </p:cNvPr>
          <p:cNvPicPr>
            <a:picLocks noChangeAspect="1"/>
          </p:cNvPicPr>
          <p:nvPr/>
        </p:nvPicPr>
        <p:blipFill>
          <a:blip r:embed="rId3"/>
          <a:stretch>
            <a:fillRect/>
          </a:stretch>
        </p:blipFill>
        <p:spPr>
          <a:xfrm>
            <a:off x="8628805" y="4248712"/>
            <a:ext cx="1079302" cy="926725"/>
          </a:xfrm>
          <a:prstGeom prst="rect">
            <a:avLst/>
          </a:prstGeom>
        </p:spPr>
      </p:pic>
      <p:pic>
        <p:nvPicPr>
          <p:cNvPr id="57" name="図 56">
            <a:extLst>
              <a:ext uri="{FF2B5EF4-FFF2-40B4-BE49-F238E27FC236}">
                <a16:creationId xmlns:a16="http://schemas.microsoft.com/office/drawing/2014/main" id="{9AAC4A85-859A-1A0E-5F9B-1C24A3AC62FB}"/>
              </a:ext>
            </a:extLst>
          </p:cNvPr>
          <p:cNvPicPr>
            <a:picLocks noChangeAspect="1"/>
          </p:cNvPicPr>
          <p:nvPr/>
        </p:nvPicPr>
        <p:blipFill>
          <a:blip r:embed="rId4"/>
          <a:stretch>
            <a:fillRect/>
          </a:stretch>
        </p:blipFill>
        <p:spPr>
          <a:xfrm>
            <a:off x="6457264" y="2072255"/>
            <a:ext cx="1497739" cy="838197"/>
          </a:xfrm>
          <a:prstGeom prst="rect">
            <a:avLst/>
          </a:prstGeom>
        </p:spPr>
      </p:pic>
      <p:pic>
        <p:nvPicPr>
          <p:cNvPr id="58" name="図 57">
            <a:extLst>
              <a:ext uri="{FF2B5EF4-FFF2-40B4-BE49-F238E27FC236}">
                <a16:creationId xmlns:a16="http://schemas.microsoft.com/office/drawing/2014/main" id="{DFF5C86E-C7A5-37BF-BA93-A566C8E85595}"/>
              </a:ext>
            </a:extLst>
          </p:cNvPr>
          <p:cNvPicPr>
            <a:picLocks noChangeAspect="1"/>
          </p:cNvPicPr>
          <p:nvPr/>
        </p:nvPicPr>
        <p:blipFill>
          <a:blip r:embed="rId5"/>
          <a:stretch>
            <a:fillRect/>
          </a:stretch>
        </p:blipFill>
        <p:spPr>
          <a:xfrm>
            <a:off x="4590066" y="4215324"/>
            <a:ext cx="1488355" cy="926725"/>
          </a:xfrm>
          <a:prstGeom prst="rect">
            <a:avLst/>
          </a:prstGeom>
        </p:spPr>
      </p:pic>
      <p:pic>
        <p:nvPicPr>
          <p:cNvPr id="59" name="図 58">
            <a:extLst>
              <a:ext uri="{FF2B5EF4-FFF2-40B4-BE49-F238E27FC236}">
                <a16:creationId xmlns:a16="http://schemas.microsoft.com/office/drawing/2014/main" id="{2C88E77F-E86F-522B-2AFD-03FDE1A6A740}"/>
              </a:ext>
            </a:extLst>
          </p:cNvPr>
          <p:cNvPicPr>
            <a:picLocks noChangeAspect="1"/>
          </p:cNvPicPr>
          <p:nvPr/>
        </p:nvPicPr>
        <p:blipFill>
          <a:blip r:embed="rId6"/>
          <a:stretch>
            <a:fillRect/>
          </a:stretch>
        </p:blipFill>
        <p:spPr>
          <a:xfrm>
            <a:off x="829863" y="4207045"/>
            <a:ext cx="1361564" cy="926725"/>
          </a:xfrm>
          <a:prstGeom prst="rect">
            <a:avLst/>
          </a:prstGeom>
        </p:spPr>
      </p:pic>
    </p:spTree>
    <p:extLst>
      <p:ext uri="{BB962C8B-B14F-4D97-AF65-F5344CB8AC3E}">
        <p14:creationId xmlns:p14="http://schemas.microsoft.com/office/powerpoint/2010/main" val="26961227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4ADB4BE5-4E8C-ECDD-61DF-7652257523BE}"/>
              </a:ext>
            </a:extLst>
          </p:cNvPr>
          <p:cNvSpPr>
            <a:spLocks noGrp="1"/>
          </p:cNvSpPr>
          <p:nvPr>
            <p:ph type="body" sz="quarter" idx="11"/>
          </p:nvPr>
        </p:nvSpPr>
        <p:spPr/>
        <p:txBody>
          <a:bodyPr/>
          <a:lstStyle/>
          <a:p>
            <a:r>
              <a:rPr kumimoji="1" lang="en-US" altLang="ja-JP"/>
              <a:t>MOTEX </a:t>
            </a:r>
            <a:r>
              <a:rPr kumimoji="1" lang="ja-JP" altLang="en-US"/>
              <a:t>の販売実績</a:t>
            </a:r>
          </a:p>
        </p:txBody>
      </p:sp>
      <p:graphicFrame>
        <p:nvGraphicFramePr>
          <p:cNvPr id="4" name="グラフ 3">
            <a:extLst>
              <a:ext uri="{FF2B5EF4-FFF2-40B4-BE49-F238E27FC236}">
                <a16:creationId xmlns:a16="http://schemas.microsoft.com/office/drawing/2014/main" id="{09A659FD-352C-6E51-246E-449D061644F9}"/>
              </a:ext>
            </a:extLst>
          </p:cNvPr>
          <p:cNvGraphicFramePr/>
          <p:nvPr/>
        </p:nvGraphicFramePr>
        <p:xfrm>
          <a:off x="413590" y="2050182"/>
          <a:ext cx="11207392" cy="4395794"/>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プレースホルダー 1">
            <a:extLst>
              <a:ext uri="{FF2B5EF4-FFF2-40B4-BE49-F238E27FC236}">
                <a16:creationId xmlns:a16="http://schemas.microsoft.com/office/drawing/2014/main" id="{6B8ACF1E-2728-6D8E-2B37-B7EFC37E9CFA}"/>
              </a:ext>
            </a:extLst>
          </p:cNvPr>
          <p:cNvSpPr txBox="1">
            <a:spLocks/>
          </p:cNvSpPr>
          <p:nvPr/>
        </p:nvSpPr>
        <p:spPr>
          <a:xfrm>
            <a:off x="263132" y="741819"/>
            <a:ext cx="11665736" cy="452432"/>
          </a:xfrm>
          <a:prstGeom prst="rect">
            <a:avLst/>
          </a:prstGeom>
        </p:spPr>
        <p:txBody>
          <a:bodyPr wrap="square" anchor="t" anchorCtr="0">
            <a:spAutoFit/>
          </a:bodyPr>
          <a:lstStyle>
            <a:lvl1pPr marL="0" indent="0" algn="l" defTabSz="914269" rtl="0" eaLnBrk="1" latinLnBrk="0" hangingPunct="1">
              <a:lnSpc>
                <a:spcPct val="140000"/>
              </a:lnSpc>
              <a:spcBef>
                <a:spcPts val="0"/>
              </a:spcBef>
              <a:buFont typeface="Arial" panose="020B0604020202020204" pitchFamily="34" charset="0"/>
              <a:buNone/>
              <a:defRPr kumimoji="1" lang="ja-JP" altLang="en-US" sz="14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vl2pPr marL="685703" indent="-228568" algn="l" defTabSz="91426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37" indent="-228568" algn="l" defTabSz="91426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72"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107"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24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37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51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64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800" err="1"/>
              <a:t>CylancePROTECT</a:t>
            </a:r>
            <a:r>
              <a:rPr lang="en-US" sz="1800"/>
              <a:t> </a:t>
            </a:r>
            <a:r>
              <a:rPr lang="en-US" altLang="ja-JP" sz="1800"/>
              <a:t>MSSP </a:t>
            </a:r>
            <a:r>
              <a:rPr lang="ja-JP" altLang="en-US" sz="1800"/>
              <a:t>販売 </a:t>
            </a:r>
            <a:r>
              <a:rPr lang="en-US" altLang="ja-JP" sz="1800"/>
              <a:t>No.1 </a:t>
            </a:r>
            <a:r>
              <a:rPr lang="ja-JP" altLang="en-US" sz="1800"/>
              <a:t>獲得！国内唯一の </a:t>
            </a:r>
            <a:r>
              <a:rPr lang="en-US" altLang="ja-JP" sz="1800"/>
              <a:t>OEM </a:t>
            </a:r>
            <a:r>
              <a:rPr lang="ja-JP" altLang="en-US" sz="1800"/>
              <a:t>連携製品</a:t>
            </a:r>
          </a:p>
        </p:txBody>
      </p:sp>
      <p:sp>
        <p:nvSpPr>
          <p:cNvPr id="6" name="テキスト プレースホルダー 2">
            <a:extLst>
              <a:ext uri="{FF2B5EF4-FFF2-40B4-BE49-F238E27FC236}">
                <a16:creationId xmlns:a16="http://schemas.microsoft.com/office/drawing/2014/main" id="{DD21964C-FE2F-1342-5463-BF2AB8CDBB1F}"/>
              </a:ext>
            </a:extLst>
          </p:cNvPr>
          <p:cNvSpPr>
            <a:spLocks noGrp="1"/>
          </p:cNvSpPr>
          <p:nvPr>
            <p:ph type="body" sz="quarter" idx="13"/>
          </p:nvPr>
        </p:nvSpPr>
        <p:spPr>
          <a:xfrm>
            <a:off x="263132" y="1244255"/>
            <a:ext cx="11665736" cy="263149"/>
          </a:xfrm>
        </p:spPr>
        <p:txBody>
          <a:bodyPr/>
          <a:lstStyle/>
          <a:p>
            <a:r>
              <a:rPr lang="ja-JP" altLang="en-US" sz="1200" b="0"/>
              <a:t>次世代型マルウェア対策製品として</a:t>
            </a:r>
            <a:r>
              <a:rPr lang="en-US" altLang="ja-JP" sz="1200" b="0"/>
              <a:t>LANSCOPE </a:t>
            </a:r>
            <a:r>
              <a:rPr lang="ja-JP" altLang="en-US" sz="1200" b="0"/>
              <a:t>エンドポイントマネージャーに </a:t>
            </a:r>
            <a:r>
              <a:rPr lang="en-US" altLang="ja-JP" sz="1200" b="0"/>
              <a:t>OEM </a:t>
            </a:r>
            <a:r>
              <a:rPr lang="ja-JP" altLang="en-US" sz="1200" b="0"/>
              <a:t>連携、</a:t>
            </a:r>
            <a:r>
              <a:rPr lang="en-US" altLang="ja-JP" sz="1200" b="0"/>
              <a:t>2020</a:t>
            </a:r>
            <a:r>
              <a:rPr lang="ja-JP" altLang="en-US" sz="1200" b="0"/>
              <a:t>年以降 </a:t>
            </a:r>
            <a:r>
              <a:rPr lang="en-US" altLang="ja-JP" sz="1200" b="0"/>
              <a:t>MSSP </a:t>
            </a:r>
            <a:r>
              <a:rPr lang="ja-JP" altLang="en-US" sz="1200" b="0"/>
              <a:t>スタートで多彩なプランが登場 </a:t>
            </a:r>
          </a:p>
        </p:txBody>
      </p:sp>
      <p:sp>
        <p:nvSpPr>
          <p:cNvPr id="7" name="テキスト ボックス 6">
            <a:extLst>
              <a:ext uri="{FF2B5EF4-FFF2-40B4-BE49-F238E27FC236}">
                <a16:creationId xmlns:a16="http://schemas.microsoft.com/office/drawing/2014/main" id="{A7D1FD20-597B-A920-1A91-2FE269E4426B}"/>
              </a:ext>
            </a:extLst>
          </p:cNvPr>
          <p:cNvSpPr txBox="1"/>
          <p:nvPr/>
        </p:nvSpPr>
        <p:spPr>
          <a:xfrm>
            <a:off x="3145984" y="1898422"/>
            <a:ext cx="6031464" cy="307777"/>
          </a:xfrm>
          <a:prstGeom prst="rect">
            <a:avLst/>
          </a:prstGeom>
          <a:noFill/>
        </p:spPr>
        <p:txBody>
          <a:bodyPr wrap="square" rtlCol="0">
            <a:spAutoFit/>
          </a:bodyPr>
          <a:lstStyle/>
          <a:p>
            <a:pPr algn="ctr"/>
            <a:r>
              <a:rPr lang="en-US" altLang="ja-JP" sz="1400" b="1"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導入社数実績</a:t>
            </a:r>
          </a:p>
        </p:txBody>
      </p:sp>
      <p:sp>
        <p:nvSpPr>
          <p:cNvPr id="8" name="吹き出し: 四角形 7">
            <a:extLst>
              <a:ext uri="{FF2B5EF4-FFF2-40B4-BE49-F238E27FC236}">
                <a16:creationId xmlns:a16="http://schemas.microsoft.com/office/drawing/2014/main" id="{9CBB48C1-7C61-20BD-FD79-1F7B81D6AD09}"/>
              </a:ext>
            </a:extLst>
          </p:cNvPr>
          <p:cNvSpPr/>
          <p:nvPr/>
        </p:nvSpPr>
        <p:spPr>
          <a:xfrm>
            <a:off x="5272803" y="4165566"/>
            <a:ext cx="1870452" cy="353730"/>
          </a:xfrm>
          <a:prstGeom prst="wedgeRectCallout">
            <a:avLst>
              <a:gd name="adj1" fmla="val 48750"/>
              <a:gd name="adj2" fmla="val 173573"/>
            </a:avLst>
          </a:prstGeom>
          <a:solidFill>
            <a:srgbClr val="00B050"/>
          </a:solidFill>
          <a:ln w="25400" cap="flat" cmpd="sng" algn="ctr">
            <a:noFill/>
            <a:prstDash val="solid"/>
          </a:ln>
          <a:effectLst/>
        </p:spPr>
        <p:txBody>
          <a:bodyPr rtlCol="0" anchor="ctr"/>
          <a:lstStyle/>
          <a:p>
            <a:pPr lvl="0" algn="ctr"/>
            <a:r>
              <a:rPr lang="ja-JP" altLang="en-US" sz="900" b="1">
                <a:solidFill>
                  <a:prstClr val="white"/>
                </a:solidFill>
                <a:latin typeface="メイリオ" pitchFamily="50" charset="-128"/>
                <a:ea typeface="メイリオ" pitchFamily="50" charset="-128"/>
                <a:cs typeface="メイリオ" pitchFamily="50" charset="-128"/>
              </a:rPr>
              <a:t>月額・年額（</a:t>
            </a:r>
            <a:r>
              <a:rPr lang="en-US" altLang="ja-JP" sz="900" b="1">
                <a:solidFill>
                  <a:prstClr val="white"/>
                </a:solidFill>
                <a:latin typeface="メイリオ" pitchFamily="50" charset="-128"/>
                <a:ea typeface="メイリオ" pitchFamily="50" charset="-128"/>
                <a:cs typeface="メイリオ" pitchFamily="50" charset="-128"/>
              </a:rPr>
              <a:t>CPMS</a:t>
            </a:r>
            <a:r>
              <a:rPr lang="ja-JP" altLang="en-US" sz="900" b="1">
                <a:solidFill>
                  <a:prstClr val="white"/>
                </a:solidFill>
                <a:latin typeface="メイリオ" pitchFamily="50" charset="-128"/>
                <a:ea typeface="メイリオ" pitchFamily="50" charset="-128"/>
                <a:cs typeface="メイリオ" pitchFamily="50" charset="-128"/>
              </a:rPr>
              <a:t>）スタート</a:t>
            </a:r>
            <a:endParaRPr kumimoji="0" lang="ja-JP" altLang="en-US" sz="9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47263421-C783-0815-B3C9-B89A56C03D02}"/>
              </a:ext>
            </a:extLst>
          </p:cNvPr>
          <p:cNvGrpSpPr/>
          <p:nvPr/>
        </p:nvGrpSpPr>
        <p:grpSpPr>
          <a:xfrm>
            <a:off x="889346" y="1855687"/>
            <a:ext cx="2753174" cy="2612945"/>
            <a:chOff x="1473405" y="2111455"/>
            <a:chExt cx="2753174" cy="2612945"/>
          </a:xfrm>
        </p:grpSpPr>
        <p:sp>
          <p:nvSpPr>
            <p:cNvPr id="12" name="正方形/長方形 11">
              <a:extLst>
                <a:ext uri="{FF2B5EF4-FFF2-40B4-BE49-F238E27FC236}">
                  <a16:creationId xmlns:a16="http://schemas.microsoft.com/office/drawing/2014/main" id="{DBD8BF56-D857-279F-8215-6FA21912A7EE}"/>
                </a:ext>
              </a:extLst>
            </p:cNvPr>
            <p:cNvSpPr/>
            <p:nvPr/>
          </p:nvSpPr>
          <p:spPr>
            <a:xfrm>
              <a:off x="1549503" y="2111455"/>
              <a:ext cx="2600979" cy="2612945"/>
            </a:xfrm>
            <a:prstGeom prst="rect">
              <a:avLst/>
            </a:prstGeom>
            <a:solidFill>
              <a:schemeClr val="bg1">
                <a:alpha val="71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495EC7E-EDE5-1450-4304-EB748155B7B9}"/>
                </a:ext>
              </a:extLst>
            </p:cNvPr>
            <p:cNvSpPr txBox="1"/>
            <p:nvPr/>
          </p:nvSpPr>
          <p:spPr>
            <a:xfrm>
              <a:off x="1473405" y="3871416"/>
              <a:ext cx="2753174" cy="314510"/>
            </a:xfrm>
            <a:prstGeom prst="rect">
              <a:avLst/>
            </a:prstGeom>
            <a:noFill/>
          </p:spPr>
          <p:txBody>
            <a:bodyPr wrap="square" rtlCol="0">
              <a:spAutoFit/>
            </a:bodyPr>
            <a:lstStyle/>
            <a:p>
              <a:pPr algn="ctr">
                <a:lnSpc>
                  <a:spcPct val="150000"/>
                </a:lnSpc>
              </a:pPr>
              <a:r>
                <a:rPr lang="en-US" altLang="ja-JP" sz="1050" b="1">
                  <a:solidFill>
                    <a:srgbClr val="00B050"/>
                  </a:solidFill>
                  <a:latin typeface="メイリオ" panose="020B0604030504040204" pitchFamily="50" charset="-128"/>
                  <a:ea typeface="メイリオ" panose="020B0604030504040204" pitchFamily="50" charset="-128"/>
                </a:rPr>
                <a:t>BlackBerry Japan</a:t>
              </a:r>
              <a:r>
                <a:rPr lang="ja-JP" altLang="en-US" sz="1050" b="1">
                  <a:solidFill>
                    <a:srgbClr val="00B050"/>
                  </a:solidFill>
                  <a:latin typeface="メイリオ" panose="020B0604030504040204" pitchFamily="50" charset="-128"/>
                  <a:ea typeface="メイリオ" panose="020B0604030504040204" pitchFamily="50" charset="-128"/>
                </a:rPr>
                <a:t>パートナーアワード</a:t>
              </a:r>
              <a:endParaRPr lang="en-US" altLang="ja-JP" sz="1050" b="1">
                <a:solidFill>
                  <a:srgbClr val="00B050"/>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6C312BBE-1485-B517-93BF-8C8E5F99EE7C}"/>
                </a:ext>
              </a:extLst>
            </p:cNvPr>
            <p:cNvSpPr txBox="1"/>
            <p:nvPr/>
          </p:nvSpPr>
          <p:spPr>
            <a:xfrm>
              <a:off x="1473405" y="4197235"/>
              <a:ext cx="2753174" cy="451406"/>
            </a:xfrm>
            <a:prstGeom prst="rect">
              <a:avLst/>
            </a:prstGeom>
            <a:noFill/>
          </p:spPr>
          <p:txBody>
            <a:bodyPr wrap="square" rtlCol="0">
              <a:spAutoFit/>
            </a:bodyPr>
            <a:lstStyle/>
            <a:p>
              <a:pPr algn="ctr">
                <a:lnSpc>
                  <a:spcPts val="1400"/>
                </a:lnSpc>
              </a:pPr>
              <a:r>
                <a:rPr lang="en-US" altLang="ja-JP" sz="1050" b="1">
                  <a:solidFill>
                    <a:schemeClr val="tx1">
                      <a:lumMod val="75000"/>
                      <a:lumOff val="25000"/>
                    </a:schemeClr>
                  </a:solidFill>
                  <a:latin typeface="メイリオ" panose="020B0604030504040204" pitchFamily="50" charset="-128"/>
                  <a:ea typeface="メイリオ" panose="020B0604030504040204" pitchFamily="50" charset="-128"/>
                </a:rPr>
                <a:t>2021 BlackBerry Japan MSSP Partner of the year</a:t>
              </a:r>
              <a:r>
                <a:rPr lang="ja-JP" altLang="en-US" sz="1050" b="1">
                  <a:solidFill>
                    <a:schemeClr val="tx1">
                      <a:lumMod val="75000"/>
                      <a:lumOff val="25000"/>
                    </a:schemeClr>
                  </a:solidFill>
                  <a:latin typeface="メイリオ" panose="020B0604030504040204" pitchFamily="50" charset="-128"/>
                  <a:ea typeface="メイリオ" panose="020B0604030504040204" pitchFamily="50" charset="-128"/>
                </a:rPr>
                <a:t>を受賞</a:t>
              </a:r>
              <a:endParaRPr lang="en-US" altLang="ja-JP" sz="105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sp>
        <p:nvSpPr>
          <p:cNvPr id="15" name="正方形/長方形 14">
            <a:extLst>
              <a:ext uri="{FF2B5EF4-FFF2-40B4-BE49-F238E27FC236}">
                <a16:creationId xmlns:a16="http://schemas.microsoft.com/office/drawing/2014/main" id="{A98F61B3-99F8-C5A4-D646-CDD5ED97787F}"/>
              </a:ext>
            </a:extLst>
          </p:cNvPr>
          <p:cNvSpPr/>
          <p:nvPr/>
        </p:nvSpPr>
        <p:spPr>
          <a:xfrm>
            <a:off x="9777788" y="6358151"/>
            <a:ext cx="1739122" cy="240450"/>
          </a:xfrm>
          <a:prstGeom prst="rect">
            <a:avLst/>
          </a:prstGeom>
        </p:spPr>
        <p:txBody>
          <a:bodyPr wrap="square">
            <a:spAutoFit/>
          </a:bodyPr>
          <a:lstStyle/>
          <a:p>
            <a:pPr algn="r">
              <a:lnSpc>
                <a:spcPct val="150000"/>
              </a:lnSpc>
            </a:pPr>
            <a:r>
              <a:rPr lang="en-US" altLang="ja-JP" sz="700">
                <a:solidFill>
                  <a:schemeClr val="tx1">
                    <a:lumMod val="75000"/>
                    <a:lumOff val="25000"/>
                  </a:schemeClr>
                </a:solidFill>
                <a:latin typeface="メイリオ" panose="020B0604030504040204" pitchFamily="50" charset="-128"/>
                <a:ea typeface="メイリオ" panose="020B0604030504040204" pitchFamily="50" charset="-128"/>
              </a:rPr>
              <a:t>※2022</a:t>
            </a:r>
            <a:r>
              <a:rPr lang="ja-JP" altLang="en-US" sz="700">
                <a:solidFill>
                  <a:schemeClr val="tx1">
                    <a:lumMod val="75000"/>
                    <a:lumOff val="25000"/>
                  </a:schemeClr>
                </a:solidFill>
                <a:latin typeface="メイリオ" panose="020B0604030504040204" pitchFamily="50" charset="-128"/>
                <a:ea typeface="メイリオ" panose="020B0604030504040204" pitchFamily="50" charset="-128"/>
              </a:rPr>
              <a:t>年</a:t>
            </a:r>
            <a:r>
              <a:rPr lang="en-US" altLang="ja-JP" sz="70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700">
                <a:solidFill>
                  <a:schemeClr val="tx1">
                    <a:lumMod val="75000"/>
                    <a:lumOff val="25000"/>
                  </a:schemeClr>
                </a:solidFill>
                <a:latin typeface="メイリオ" panose="020B0604030504040204" pitchFamily="50" charset="-128"/>
                <a:ea typeface="メイリオ" panose="020B0604030504040204" pitchFamily="50" charset="-128"/>
              </a:rPr>
              <a:t>月末現在</a:t>
            </a:r>
            <a:endParaRPr lang="en-US" altLang="ja-JP" sz="7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9AE49EE8-1A79-EDB1-C458-CACC12FBEA76}"/>
              </a:ext>
            </a:extLst>
          </p:cNvPr>
          <p:cNvSpPr txBox="1"/>
          <p:nvPr/>
        </p:nvSpPr>
        <p:spPr>
          <a:xfrm>
            <a:off x="3817979" y="2358179"/>
            <a:ext cx="4398614" cy="1104918"/>
          </a:xfrm>
          <a:prstGeom prst="rect">
            <a:avLst/>
          </a:prstGeom>
          <a:noFill/>
        </p:spPr>
        <p:txBody>
          <a:bodyPr wrap="square" rtlCol="0">
            <a:spAutoFit/>
          </a:bodyPr>
          <a:lstStyle/>
          <a:p>
            <a:pPr>
              <a:lnSpc>
                <a:spcPct val="120000"/>
              </a:lnSpc>
            </a:pPr>
            <a:r>
              <a:rPr kumimoji="1" lang="ja-JP" altLang="en-US" sz="2800" b="1">
                <a:solidFill>
                  <a:schemeClr val="accent6"/>
                </a:solidFill>
                <a:latin typeface="メイリオ" panose="020B0604030504040204" pitchFamily="50" charset="-128"/>
                <a:ea typeface="メイリオ" panose="020B0604030504040204" pitchFamily="50" charset="-128"/>
              </a:rPr>
              <a:t>導入社数は約</a:t>
            </a:r>
            <a:r>
              <a:rPr kumimoji="1" lang="en-US" altLang="ja-JP" sz="2800" b="1">
                <a:solidFill>
                  <a:schemeClr val="accent6"/>
                </a:solidFill>
                <a:latin typeface="メイリオ" panose="020B0604030504040204" pitchFamily="50" charset="-128"/>
                <a:ea typeface="メイリオ" panose="020B0604030504040204" pitchFamily="50" charset="-128"/>
              </a:rPr>
              <a:t>1,400</a:t>
            </a:r>
            <a:r>
              <a:rPr kumimoji="1" lang="ja-JP" altLang="en-US" sz="2800" b="1">
                <a:solidFill>
                  <a:schemeClr val="accent6"/>
                </a:solidFill>
                <a:latin typeface="メイリオ" panose="020B0604030504040204" pitchFamily="50" charset="-128"/>
                <a:ea typeface="メイリオ" panose="020B0604030504040204" pitchFamily="50" charset="-128"/>
              </a:rPr>
              <a:t>社！</a:t>
            </a:r>
            <a:endParaRPr kumimoji="1" lang="en-US" altLang="ja-JP" sz="2800" b="1">
              <a:solidFill>
                <a:schemeClr val="accent6"/>
              </a:solidFill>
              <a:latin typeface="メイリオ" panose="020B0604030504040204" pitchFamily="50" charset="-128"/>
              <a:ea typeface="メイリオ" panose="020B0604030504040204" pitchFamily="50" charset="-128"/>
            </a:endParaRPr>
          </a:p>
          <a:p>
            <a:pPr>
              <a:lnSpc>
                <a:spcPct val="120000"/>
              </a:lnSpc>
            </a:pPr>
            <a:r>
              <a:rPr kumimoji="1" lang="ja-JP" altLang="en-US" sz="2800" b="1">
                <a:solidFill>
                  <a:schemeClr val="accent6"/>
                </a:solidFill>
                <a:latin typeface="メイリオ" panose="020B0604030504040204" pitchFamily="50" charset="-128"/>
                <a:ea typeface="メイリオ" panose="020B0604030504040204" pitchFamily="50" charset="-128"/>
              </a:rPr>
              <a:t>国内販売実績 </a:t>
            </a:r>
            <a:r>
              <a:rPr kumimoji="1" lang="en-US" altLang="ja-JP" sz="2800" b="1">
                <a:solidFill>
                  <a:schemeClr val="accent6"/>
                </a:solidFill>
                <a:latin typeface="メイリオ" panose="020B0604030504040204" pitchFamily="50" charset="-128"/>
                <a:ea typeface="メイリオ" panose="020B0604030504040204" pitchFamily="50" charset="-128"/>
              </a:rPr>
              <a:t>No.1</a:t>
            </a:r>
            <a:r>
              <a:rPr kumimoji="1" lang="ja-JP" altLang="en-US" sz="2800" b="1">
                <a:solidFill>
                  <a:schemeClr val="accent6"/>
                </a:solidFill>
                <a:latin typeface="メイリオ" panose="020B0604030504040204" pitchFamily="50" charset="-128"/>
                <a:ea typeface="メイリオ" panose="020B0604030504040204" pitchFamily="50" charset="-128"/>
              </a:rPr>
              <a:t>！</a:t>
            </a:r>
          </a:p>
        </p:txBody>
      </p:sp>
      <p:pic>
        <p:nvPicPr>
          <p:cNvPr id="18" name="図 17" descr="アイコン が含まれている画像&#10;&#10;自動的に生成された説明">
            <a:extLst>
              <a:ext uri="{FF2B5EF4-FFF2-40B4-BE49-F238E27FC236}">
                <a16:creationId xmlns:a16="http://schemas.microsoft.com/office/drawing/2014/main" id="{C47B605C-E03C-417F-C55B-E177446EC942}"/>
              </a:ext>
            </a:extLst>
          </p:cNvPr>
          <p:cNvPicPr>
            <a:picLocks noChangeAspect="1"/>
          </p:cNvPicPr>
          <p:nvPr/>
        </p:nvPicPr>
        <p:blipFill>
          <a:blip r:embed="rId3"/>
          <a:stretch>
            <a:fillRect/>
          </a:stretch>
        </p:blipFill>
        <p:spPr>
          <a:xfrm>
            <a:off x="1415480" y="1988840"/>
            <a:ext cx="1656184" cy="1656184"/>
          </a:xfrm>
          <a:prstGeom prst="rect">
            <a:avLst/>
          </a:prstGeom>
        </p:spPr>
      </p:pic>
    </p:spTree>
    <p:extLst>
      <p:ext uri="{BB962C8B-B14F-4D97-AF65-F5344CB8AC3E}">
        <p14:creationId xmlns:p14="http://schemas.microsoft.com/office/powerpoint/2010/main" val="2617906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3387488-DB42-45DA-9446-1014CB5A5D53}"/>
              </a:ext>
            </a:extLst>
          </p:cNvPr>
          <p:cNvSpPr>
            <a:spLocks noGrp="1"/>
          </p:cNvSpPr>
          <p:nvPr>
            <p:ph type="body" sz="quarter" idx="11"/>
          </p:nvPr>
        </p:nvSpPr>
        <p:spPr>
          <a:xfrm>
            <a:off x="413589" y="212584"/>
            <a:ext cx="11074573" cy="372410"/>
          </a:xfrm>
        </p:spPr>
        <p:txBody>
          <a:bodyPr/>
          <a:lstStyle/>
          <a:p>
            <a:r>
              <a:rPr lang="en-US" altLang="ja-JP"/>
              <a:t>MOTEX</a:t>
            </a:r>
            <a:r>
              <a:rPr lang="ja-JP" altLang="en-US"/>
              <a:t> が提供するマルウェア対策ソリューション</a:t>
            </a:r>
          </a:p>
        </p:txBody>
      </p:sp>
      <p:sp>
        <p:nvSpPr>
          <p:cNvPr id="50" name="正方形/長方形 49">
            <a:extLst>
              <a:ext uri="{FF2B5EF4-FFF2-40B4-BE49-F238E27FC236}">
                <a16:creationId xmlns:a16="http://schemas.microsoft.com/office/drawing/2014/main" id="{BD4DE3BB-7367-4D8F-980E-15F41C9C36E2}"/>
              </a:ext>
            </a:extLst>
          </p:cNvPr>
          <p:cNvSpPr/>
          <p:nvPr/>
        </p:nvSpPr>
        <p:spPr>
          <a:xfrm>
            <a:off x="712808" y="3178112"/>
            <a:ext cx="405880" cy="1840766"/>
          </a:xfrm>
          <a:prstGeom prst="rect">
            <a:avLst/>
          </a:prstGeom>
          <a:solidFill>
            <a:schemeClr val="accent1">
              <a:lumMod val="20000"/>
              <a:lumOff val="8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28D58BF8-8FB5-452F-8C1A-E02C45319C09}"/>
              </a:ext>
            </a:extLst>
          </p:cNvPr>
          <p:cNvSpPr/>
          <p:nvPr/>
        </p:nvSpPr>
        <p:spPr>
          <a:xfrm>
            <a:off x="712808" y="5293777"/>
            <a:ext cx="405880" cy="1166669"/>
          </a:xfrm>
          <a:prstGeom prst="rect">
            <a:avLst/>
          </a:prstGeom>
          <a:solidFill>
            <a:schemeClr val="accent1">
              <a:lumMod val="20000"/>
              <a:lumOff val="8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54" name="グループ化 53">
            <a:extLst>
              <a:ext uri="{FF2B5EF4-FFF2-40B4-BE49-F238E27FC236}">
                <a16:creationId xmlns:a16="http://schemas.microsoft.com/office/drawing/2014/main" id="{23DA4DC2-096D-4CAA-96A3-2B1EFE7810CF}"/>
              </a:ext>
            </a:extLst>
          </p:cNvPr>
          <p:cNvGrpSpPr/>
          <p:nvPr/>
        </p:nvGrpSpPr>
        <p:grpSpPr>
          <a:xfrm>
            <a:off x="3619557" y="1742705"/>
            <a:ext cx="5035628" cy="4823777"/>
            <a:chOff x="3717211" y="1908531"/>
            <a:chExt cx="5035628" cy="4590805"/>
          </a:xfrm>
        </p:grpSpPr>
        <p:cxnSp>
          <p:nvCxnSpPr>
            <p:cNvPr id="55" name="直線コネクタ 54">
              <a:extLst>
                <a:ext uri="{FF2B5EF4-FFF2-40B4-BE49-F238E27FC236}">
                  <a16:creationId xmlns:a16="http://schemas.microsoft.com/office/drawing/2014/main" id="{CA167D35-A0E6-4997-B6A9-B04C149BC445}"/>
                </a:ext>
              </a:extLst>
            </p:cNvPr>
            <p:cNvCxnSpPr>
              <a:cxnSpLocks/>
            </p:cNvCxnSpPr>
            <p:nvPr/>
          </p:nvCxnSpPr>
          <p:spPr>
            <a:xfrm>
              <a:off x="3717211" y="1908531"/>
              <a:ext cx="0" cy="4590805"/>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7E8747BC-85D9-4592-9CC2-06603E4BF9F0}"/>
                </a:ext>
              </a:extLst>
            </p:cNvPr>
            <p:cNvCxnSpPr>
              <a:cxnSpLocks/>
            </p:cNvCxnSpPr>
            <p:nvPr/>
          </p:nvCxnSpPr>
          <p:spPr>
            <a:xfrm>
              <a:off x="6285550" y="1908531"/>
              <a:ext cx="0" cy="4590805"/>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55E136CA-AF21-4632-BF23-22BCAE75BA29}"/>
                </a:ext>
              </a:extLst>
            </p:cNvPr>
            <p:cNvCxnSpPr>
              <a:cxnSpLocks/>
              <a:stCxn id="62" idx="2"/>
            </p:cNvCxnSpPr>
            <p:nvPr/>
          </p:nvCxnSpPr>
          <p:spPr>
            <a:xfrm>
              <a:off x="8752839" y="2232167"/>
              <a:ext cx="0" cy="4240254"/>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pSp>
      <p:grpSp>
        <p:nvGrpSpPr>
          <p:cNvPr id="59" name="グループ化 58">
            <a:extLst>
              <a:ext uri="{FF2B5EF4-FFF2-40B4-BE49-F238E27FC236}">
                <a16:creationId xmlns:a16="http://schemas.microsoft.com/office/drawing/2014/main" id="{5E578112-E5D9-4260-AAAA-898E4FE8404D}"/>
              </a:ext>
            </a:extLst>
          </p:cNvPr>
          <p:cNvGrpSpPr/>
          <p:nvPr/>
        </p:nvGrpSpPr>
        <p:grpSpPr>
          <a:xfrm>
            <a:off x="1118688" y="1742705"/>
            <a:ext cx="9962935" cy="1435407"/>
            <a:chOff x="2032445" y="1829876"/>
            <a:chExt cx="8434692" cy="1435407"/>
          </a:xfrm>
        </p:grpSpPr>
        <p:sp>
          <p:nvSpPr>
            <p:cNvPr id="60" name="正方形/長方形 59">
              <a:extLst>
                <a:ext uri="{FF2B5EF4-FFF2-40B4-BE49-F238E27FC236}">
                  <a16:creationId xmlns:a16="http://schemas.microsoft.com/office/drawing/2014/main" id="{9F20B514-1A9B-4ACD-9D23-D69AD4E78DBB}"/>
                </a:ext>
              </a:extLst>
            </p:cNvPr>
            <p:cNvSpPr/>
            <p:nvPr/>
          </p:nvSpPr>
          <p:spPr>
            <a:xfrm>
              <a:off x="2032445" y="1829876"/>
              <a:ext cx="2098024" cy="368341"/>
            </a:xfrm>
            <a:prstGeom prst="rect">
              <a:avLst/>
            </a:prstGeom>
            <a:solidFill>
              <a:srgbClr val="16321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防御の備え</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a:extLst>
                <a:ext uri="{FF2B5EF4-FFF2-40B4-BE49-F238E27FC236}">
                  <a16:creationId xmlns:a16="http://schemas.microsoft.com/office/drawing/2014/main" id="{C7EB7717-5D2F-41C4-A4F5-0F314B619F2C}"/>
                </a:ext>
              </a:extLst>
            </p:cNvPr>
            <p:cNvSpPr/>
            <p:nvPr/>
          </p:nvSpPr>
          <p:spPr>
            <a:xfrm>
              <a:off x="4194653" y="2231230"/>
              <a:ext cx="2098024"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感染を防ぐ・予測検知</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EPP</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a:extLst>
                <a:ext uri="{FF2B5EF4-FFF2-40B4-BE49-F238E27FC236}">
                  <a16:creationId xmlns:a16="http://schemas.microsoft.com/office/drawing/2014/main" id="{D8C45740-5B98-4D57-8C0E-25086CA903BA}"/>
                </a:ext>
              </a:extLst>
            </p:cNvPr>
            <p:cNvSpPr/>
            <p:nvPr/>
          </p:nvSpPr>
          <p:spPr>
            <a:xfrm>
              <a:off x="2043528" y="2231230"/>
              <a:ext cx="2075858"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実態を可視化・対策</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診断サービス</a:t>
              </a:r>
            </a:p>
          </p:txBody>
        </p:sp>
        <p:sp>
          <p:nvSpPr>
            <p:cNvPr id="73" name="正方形/長方形 72">
              <a:extLst>
                <a:ext uri="{FF2B5EF4-FFF2-40B4-BE49-F238E27FC236}">
                  <a16:creationId xmlns:a16="http://schemas.microsoft.com/office/drawing/2014/main" id="{2F212B98-9EC3-4D09-AE3F-673D75C433ED}"/>
                </a:ext>
              </a:extLst>
            </p:cNvPr>
            <p:cNvSpPr/>
            <p:nvPr/>
          </p:nvSpPr>
          <p:spPr>
            <a:xfrm>
              <a:off x="8451203" y="2231230"/>
              <a:ext cx="2012493"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原因を追跡・復旧・対策</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EDR</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a:extLst>
                <a:ext uri="{FF2B5EF4-FFF2-40B4-BE49-F238E27FC236}">
                  <a16:creationId xmlns:a16="http://schemas.microsoft.com/office/drawing/2014/main" id="{A0DEFFCD-898D-4C55-A9DD-E9D0F635BBC0}"/>
                </a:ext>
              </a:extLst>
            </p:cNvPr>
            <p:cNvSpPr/>
            <p:nvPr/>
          </p:nvSpPr>
          <p:spPr>
            <a:xfrm>
              <a:off x="2043528" y="2945942"/>
              <a:ext cx="8423609" cy="319341"/>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インシデントの検知・対策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SOC</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E2E30603-15D4-45F9-8711-C3593EA88404}"/>
                </a:ext>
              </a:extLst>
            </p:cNvPr>
            <p:cNvSpPr/>
            <p:nvPr/>
          </p:nvSpPr>
          <p:spPr>
            <a:xfrm>
              <a:off x="6365694" y="2231230"/>
              <a:ext cx="2012493"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検知・原因を追跡</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SIEM</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A4BB739F-A377-45FB-A639-2131C0F9627F}"/>
                </a:ext>
              </a:extLst>
            </p:cNvPr>
            <p:cNvSpPr/>
            <p:nvPr/>
          </p:nvSpPr>
          <p:spPr>
            <a:xfrm>
              <a:off x="4194653" y="1829876"/>
              <a:ext cx="2098024" cy="368341"/>
            </a:xfrm>
            <a:prstGeom prst="rect">
              <a:avLst/>
            </a:prstGeom>
            <a:solidFill>
              <a:srgbClr val="16321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事前防御</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a:extLst>
                <a:ext uri="{FF2B5EF4-FFF2-40B4-BE49-F238E27FC236}">
                  <a16:creationId xmlns:a16="http://schemas.microsoft.com/office/drawing/2014/main" id="{EED5C688-7B24-4A19-A7E4-DB4BBC672278}"/>
                </a:ext>
              </a:extLst>
            </p:cNvPr>
            <p:cNvSpPr/>
            <p:nvPr/>
          </p:nvSpPr>
          <p:spPr>
            <a:xfrm>
              <a:off x="6365694" y="1829876"/>
              <a:ext cx="4094406" cy="368341"/>
            </a:xfrm>
            <a:prstGeom prst="rect">
              <a:avLst/>
            </a:prstGeom>
            <a:solidFill>
              <a:schemeClr val="bg2">
                <a:lumMod val="2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インシデント調査 </a:t>
              </a: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対応 </a:t>
              </a: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復旧</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78" name="直線矢印コネクタ 77">
            <a:extLst>
              <a:ext uri="{FF2B5EF4-FFF2-40B4-BE49-F238E27FC236}">
                <a16:creationId xmlns:a16="http://schemas.microsoft.com/office/drawing/2014/main" id="{98B16A28-67EF-402C-AE4B-E24D8DA22D17}"/>
              </a:ext>
            </a:extLst>
          </p:cNvPr>
          <p:cNvCxnSpPr>
            <a:cxnSpLocks/>
          </p:cNvCxnSpPr>
          <p:nvPr/>
        </p:nvCxnSpPr>
        <p:spPr>
          <a:xfrm>
            <a:off x="6197600" y="3790469"/>
            <a:ext cx="2407920"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BA9A0D3C-4EC2-4A00-BC85-C692A6B0F4AB}"/>
              </a:ext>
            </a:extLst>
          </p:cNvPr>
          <p:cNvCxnSpPr>
            <a:cxnSpLocks/>
          </p:cNvCxnSpPr>
          <p:nvPr/>
        </p:nvCxnSpPr>
        <p:spPr>
          <a:xfrm>
            <a:off x="1230235" y="5974595"/>
            <a:ext cx="2366608"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5DACFE1F-C856-409C-AF76-9A33B0ACB681}"/>
              </a:ext>
            </a:extLst>
          </p:cNvPr>
          <p:cNvCxnSpPr>
            <a:cxnSpLocks/>
          </p:cNvCxnSpPr>
          <p:nvPr/>
        </p:nvCxnSpPr>
        <p:spPr>
          <a:xfrm>
            <a:off x="3679672" y="3787331"/>
            <a:ext cx="2460718"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09A1F2B7-B273-4C46-9B03-4738252489BB}"/>
              </a:ext>
            </a:extLst>
          </p:cNvPr>
          <p:cNvCxnSpPr>
            <a:cxnSpLocks/>
          </p:cNvCxnSpPr>
          <p:nvPr/>
        </p:nvCxnSpPr>
        <p:spPr>
          <a:xfrm>
            <a:off x="6236180" y="4587067"/>
            <a:ext cx="4810497" cy="0"/>
          </a:xfrm>
          <a:prstGeom prst="straightConnector1">
            <a:avLst/>
          </a:prstGeom>
          <a:ln>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a:extLst>
              <a:ext uri="{FF2B5EF4-FFF2-40B4-BE49-F238E27FC236}">
                <a16:creationId xmlns:a16="http://schemas.microsoft.com/office/drawing/2014/main" id="{6577F06E-616C-4BDB-A94F-0299A559A166}"/>
              </a:ext>
            </a:extLst>
          </p:cNvPr>
          <p:cNvGrpSpPr/>
          <p:nvPr/>
        </p:nvGrpSpPr>
        <p:grpSpPr>
          <a:xfrm>
            <a:off x="1716359" y="5749462"/>
            <a:ext cx="1233104" cy="535805"/>
            <a:chOff x="2281916" y="5024582"/>
            <a:chExt cx="1651335" cy="717534"/>
          </a:xfrm>
          <a:solidFill>
            <a:schemeClr val="bg1"/>
          </a:solidFill>
        </p:grpSpPr>
        <p:pic>
          <p:nvPicPr>
            <p:cNvPr id="84" name="図 83">
              <a:extLst>
                <a:ext uri="{FF2B5EF4-FFF2-40B4-BE49-F238E27FC236}">
                  <a16:creationId xmlns:a16="http://schemas.microsoft.com/office/drawing/2014/main" id="{9A168316-AAD7-499C-B462-C80AACAFFE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222"/>
            <a:stretch/>
          </p:blipFill>
          <p:spPr>
            <a:xfrm>
              <a:off x="2312318" y="5024582"/>
              <a:ext cx="1620933" cy="449990"/>
            </a:xfrm>
            <a:prstGeom prst="rect">
              <a:avLst/>
            </a:prstGeom>
            <a:grpFill/>
          </p:spPr>
        </p:pic>
        <p:pic>
          <p:nvPicPr>
            <p:cNvPr id="85" name="図 84">
              <a:extLst>
                <a:ext uri="{FF2B5EF4-FFF2-40B4-BE49-F238E27FC236}">
                  <a16:creationId xmlns:a16="http://schemas.microsoft.com/office/drawing/2014/main" id="{8C41FB20-5B87-46DA-9758-92B529EB42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22"/>
            <a:stretch/>
          </p:blipFill>
          <p:spPr>
            <a:xfrm>
              <a:off x="2281916" y="5348195"/>
              <a:ext cx="1634836" cy="393921"/>
            </a:xfrm>
            <a:prstGeom prst="rect">
              <a:avLst/>
            </a:prstGeom>
            <a:grpFill/>
          </p:spPr>
        </p:pic>
      </p:grpSp>
      <p:sp>
        <p:nvSpPr>
          <p:cNvPr id="90" name="テキスト ボックス 89">
            <a:extLst>
              <a:ext uri="{FF2B5EF4-FFF2-40B4-BE49-F238E27FC236}">
                <a16:creationId xmlns:a16="http://schemas.microsoft.com/office/drawing/2014/main" id="{B6DB2C56-5003-49AD-83C6-B78A13B61AD1}"/>
              </a:ext>
            </a:extLst>
          </p:cNvPr>
          <p:cNvSpPr txBox="1"/>
          <p:nvPr/>
        </p:nvSpPr>
        <p:spPr>
          <a:xfrm>
            <a:off x="709323" y="3913941"/>
            <a:ext cx="369332" cy="400110"/>
          </a:xfrm>
          <a:prstGeom prst="rect">
            <a:avLst/>
          </a:prstGeom>
          <a:noFill/>
        </p:spPr>
        <p:txBody>
          <a:bodyPr vert="eaVert" wrap="none" rtlCol="0">
            <a:spAutoFit/>
          </a:bodyPr>
          <a:lstStyle/>
          <a:p>
            <a:pPr algn="l"/>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製品</a:t>
            </a:r>
          </a:p>
        </p:txBody>
      </p:sp>
      <p:sp>
        <p:nvSpPr>
          <p:cNvPr id="91" name="テキスト ボックス 90">
            <a:extLst>
              <a:ext uri="{FF2B5EF4-FFF2-40B4-BE49-F238E27FC236}">
                <a16:creationId xmlns:a16="http://schemas.microsoft.com/office/drawing/2014/main" id="{78B4793F-44D0-47E8-934A-C9A1050759B9}"/>
              </a:ext>
            </a:extLst>
          </p:cNvPr>
          <p:cNvSpPr txBox="1"/>
          <p:nvPr/>
        </p:nvSpPr>
        <p:spPr>
          <a:xfrm>
            <a:off x="731082" y="5505170"/>
            <a:ext cx="369332" cy="707886"/>
          </a:xfrm>
          <a:prstGeom prst="rect">
            <a:avLst/>
          </a:prstGeom>
          <a:noFill/>
        </p:spPr>
        <p:txBody>
          <a:bodyPr vert="eaVert" wrap="none" rtlCol="0">
            <a:spAutoFit/>
          </a:bodyPr>
          <a:lstStyle/>
          <a:p>
            <a:pPr algn="l"/>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93" name="AutoShape 3">
            <a:extLst>
              <a:ext uri="{FF2B5EF4-FFF2-40B4-BE49-F238E27FC236}">
                <a16:creationId xmlns:a16="http://schemas.microsoft.com/office/drawing/2014/main" id="{0E6398CB-38F4-429F-9E61-C84339079856}"/>
              </a:ext>
            </a:extLst>
          </p:cNvPr>
          <p:cNvSpPr>
            <a:spLocks noChangeArrowheads="1"/>
          </p:cNvSpPr>
          <p:nvPr/>
        </p:nvSpPr>
        <p:spPr bwMode="auto">
          <a:xfrm>
            <a:off x="6497918" y="3342455"/>
            <a:ext cx="1831987" cy="230851"/>
          </a:xfrm>
          <a:prstGeom prst="roundRect">
            <a:avLst>
              <a:gd name="adj" fmla="val 8397"/>
            </a:avLst>
          </a:prstGeom>
          <a:solidFill>
            <a:srgbClr val="C00000">
              <a:alpha val="80000"/>
            </a:srgbClr>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rPr>
              <a:t>原因追跡</a:t>
            </a:r>
          </a:p>
        </p:txBody>
      </p:sp>
      <p:sp>
        <p:nvSpPr>
          <p:cNvPr id="94" name="AutoShape 3">
            <a:extLst>
              <a:ext uri="{FF2B5EF4-FFF2-40B4-BE49-F238E27FC236}">
                <a16:creationId xmlns:a16="http://schemas.microsoft.com/office/drawing/2014/main" id="{23321C63-6B61-4F16-A0D7-9023464A194F}"/>
              </a:ext>
            </a:extLst>
          </p:cNvPr>
          <p:cNvSpPr>
            <a:spLocks noChangeArrowheads="1"/>
          </p:cNvSpPr>
          <p:nvPr/>
        </p:nvSpPr>
        <p:spPr bwMode="auto">
          <a:xfrm>
            <a:off x="7867106" y="4195139"/>
            <a:ext cx="1587659" cy="200063"/>
          </a:xfrm>
          <a:prstGeom prst="roundRect">
            <a:avLst>
              <a:gd name="adj" fmla="val 8397"/>
            </a:avLst>
          </a:prstGeom>
          <a:solidFill>
            <a:srgbClr val="208BFF"/>
          </a:solidFill>
          <a:ln>
            <a:noFill/>
          </a:ln>
          <a:effectLst/>
        </p:spPr>
        <p:txBody>
          <a:bodyPr wrap="square" lIns="36000" tIns="36000" rIns="36000" bIns="36000" anchor="ctr" anchorCtr="0">
            <a:noAutofit/>
          </a:bodyPr>
          <a:lstStyle/>
          <a:p>
            <a:pPr algn="ctr">
              <a:spcBef>
                <a:spcPct val="0"/>
              </a:spcBef>
            </a:pPr>
            <a:r>
              <a:rPr lang="en-US" altLang="ja-JP" sz="800">
                <a:solidFill>
                  <a:srgbClr val="FFFFFF"/>
                </a:solidFill>
                <a:latin typeface="メイリオ" pitchFamily="50" charset="-128"/>
                <a:ea typeface="メイリオ" pitchFamily="50" charset="-128"/>
                <a:cs typeface="メイリオ" pitchFamily="50" charset="-128"/>
              </a:rPr>
              <a:t>EDR</a:t>
            </a:r>
            <a:endParaRPr lang="ja-JP" altLang="en-US" sz="800">
              <a:solidFill>
                <a:srgbClr val="FFFFFF"/>
              </a:solidFill>
              <a:latin typeface="メイリオ" pitchFamily="50" charset="-128"/>
              <a:ea typeface="メイリオ" pitchFamily="50" charset="-128"/>
              <a:cs typeface="メイリオ" pitchFamily="50" charset="-128"/>
            </a:endParaRPr>
          </a:p>
        </p:txBody>
      </p:sp>
      <p:sp>
        <p:nvSpPr>
          <p:cNvPr id="95" name="AutoShape 3">
            <a:extLst>
              <a:ext uri="{FF2B5EF4-FFF2-40B4-BE49-F238E27FC236}">
                <a16:creationId xmlns:a16="http://schemas.microsoft.com/office/drawing/2014/main" id="{9ED5A1DA-2C4E-4436-AA7C-5F1131875577}"/>
              </a:ext>
            </a:extLst>
          </p:cNvPr>
          <p:cNvSpPr>
            <a:spLocks noChangeArrowheads="1"/>
          </p:cNvSpPr>
          <p:nvPr/>
        </p:nvSpPr>
        <p:spPr bwMode="auto">
          <a:xfrm>
            <a:off x="4119994" y="3374426"/>
            <a:ext cx="1587659" cy="200063"/>
          </a:xfrm>
          <a:prstGeom prst="roundRect">
            <a:avLst>
              <a:gd name="adj" fmla="val 8397"/>
            </a:avLst>
          </a:prstGeom>
          <a:solidFill>
            <a:srgbClr val="41BA37"/>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cs typeface="メイリオ" pitchFamily="50" charset="-128"/>
              </a:rPr>
              <a:t>検知・隔離・運用支援</a:t>
            </a:r>
          </a:p>
        </p:txBody>
      </p:sp>
      <p:sp>
        <p:nvSpPr>
          <p:cNvPr id="97" name="AutoShape 3">
            <a:extLst>
              <a:ext uri="{FF2B5EF4-FFF2-40B4-BE49-F238E27FC236}">
                <a16:creationId xmlns:a16="http://schemas.microsoft.com/office/drawing/2014/main" id="{35552021-E5B5-41B1-8BAF-584EB4755B77}"/>
              </a:ext>
            </a:extLst>
          </p:cNvPr>
          <p:cNvSpPr>
            <a:spLocks noChangeArrowheads="1"/>
          </p:cNvSpPr>
          <p:nvPr/>
        </p:nvSpPr>
        <p:spPr bwMode="auto">
          <a:xfrm>
            <a:off x="1555973" y="5523283"/>
            <a:ext cx="1587659" cy="200063"/>
          </a:xfrm>
          <a:prstGeom prst="roundRect">
            <a:avLst>
              <a:gd name="adj" fmla="val 8397"/>
            </a:avLst>
          </a:prstGeom>
          <a:solidFill>
            <a:srgbClr val="046F3A"/>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cs typeface="メイリオ" pitchFamily="50" charset="-128"/>
              </a:rPr>
              <a:t>診断サービス</a:t>
            </a:r>
          </a:p>
        </p:txBody>
      </p:sp>
      <p:cxnSp>
        <p:nvCxnSpPr>
          <p:cNvPr id="103" name="直線矢印コネクタ 102">
            <a:extLst>
              <a:ext uri="{FF2B5EF4-FFF2-40B4-BE49-F238E27FC236}">
                <a16:creationId xmlns:a16="http://schemas.microsoft.com/office/drawing/2014/main" id="{FB52BAB6-B482-4841-9941-61D6281D977B}"/>
              </a:ext>
            </a:extLst>
          </p:cNvPr>
          <p:cNvCxnSpPr>
            <a:cxnSpLocks/>
          </p:cNvCxnSpPr>
          <p:nvPr/>
        </p:nvCxnSpPr>
        <p:spPr>
          <a:xfrm>
            <a:off x="6244415" y="5993872"/>
            <a:ext cx="4737263"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AutoShape 3">
            <a:extLst>
              <a:ext uri="{FF2B5EF4-FFF2-40B4-BE49-F238E27FC236}">
                <a16:creationId xmlns:a16="http://schemas.microsoft.com/office/drawing/2014/main" id="{FD46EC5F-B2C3-4699-B95E-585BDF5409AB}"/>
              </a:ext>
            </a:extLst>
          </p:cNvPr>
          <p:cNvSpPr>
            <a:spLocks noChangeArrowheads="1"/>
          </p:cNvSpPr>
          <p:nvPr/>
        </p:nvSpPr>
        <p:spPr bwMode="auto">
          <a:xfrm>
            <a:off x="7367933" y="5742389"/>
            <a:ext cx="2556942" cy="490193"/>
          </a:xfrm>
          <a:prstGeom prst="roundRect">
            <a:avLst>
              <a:gd name="adj" fmla="val 8397"/>
            </a:avLst>
          </a:prstGeom>
          <a:solidFill>
            <a:srgbClr val="00B050"/>
          </a:solidFill>
          <a:ln>
            <a:noFill/>
          </a:ln>
          <a:effectLst/>
        </p:spPr>
        <p:txBody>
          <a:bodyPr wrap="square" lIns="36000" tIns="36000" rIns="36000" bIns="36000" anchor="ctr" anchorCtr="0">
            <a:noAutofit/>
          </a:bodyPr>
          <a:lstStyle/>
          <a:p>
            <a:pPr algn="ctr">
              <a:spcBef>
                <a:spcPct val="0"/>
              </a:spcBef>
            </a:pPr>
            <a:r>
              <a:rPr lang="ja-JP" altLang="en-US" sz="1200" b="1">
                <a:solidFill>
                  <a:srgbClr val="FFFFFF"/>
                </a:solidFill>
                <a:latin typeface="メイリオ" pitchFamily="50" charset="-128"/>
                <a:ea typeface="メイリオ" pitchFamily="50" charset="-128"/>
                <a:cs typeface="メイリオ" pitchFamily="50" charset="-128"/>
              </a:rPr>
              <a:t>インシデント対応</a:t>
            </a:r>
            <a:endParaRPr lang="en-US" altLang="ja-JP" sz="1200" b="1">
              <a:solidFill>
                <a:srgbClr val="FFFFFF"/>
              </a:solidFill>
              <a:latin typeface="メイリオ" pitchFamily="50" charset="-128"/>
              <a:ea typeface="メイリオ" pitchFamily="50" charset="-128"/>
              <a:cs typeface="メイリオ" pitchFamily="50" charset="-128"/>
            </a:endParaRPr>
          </a:p>
          <a:p>
            <a:pPr algn="ctr">
              <a:spcBef>
                <a:spcPct val="0"/>
              </a:spcBef>
            </a:pPr>
            <a:r>
              <a:rPr lang="ja-JP" altLang="en-US" sz="1200" b="1">
                <a:solidFill>
                  <a:srgbClr val="FFFFFF"/>
                </a:solidFill>
                <a:latin typeface="メイリオ" pitchFamily="50" charset="-128"/>
                <a:ea typeface="メイリオ" pitchFamily="50" charset="-128"/>
                <a:cs typeface="メイリオ" pitchFamily="50" charset="-128"/>
              </a:rPr>
              <a:t>サービス</a:t>
            </a:r>
          </a:p>
        </p:txBody>
      </p:sp>
      <p:sp>
        <p:nvSpPr>
          <p:cNvPr id="2" name="四角形: 角を丸くする 1">
            <a:extLst>
              <a:ext uri="{FF2B5EF4-FFF2-40B4-BE49-F238E27FC236}">
                <a16:creationId xmlns:a16="http://schemas.microsoft.com/office/drawing/2014/main" id="{473EB2ED-BF83-4D21-B0F8-230BECC906F8}"/>
              </a:ext>
            </a:extLst>
          </p:cNvPr>
          <p:cNvSpPr/>
          <p:nvPr/>
        </p:nvSpPr>
        <p:spPr>
          <a:xfrm flipV="1">
            <a:off x="731082" y="5125431"/>
            <a:ext cx="10315595" cy="45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38" name="直線矢印コネクタ 37">
            <a:extLst>
              <a:ext uri="{FF2B5EF4-FFF2-40B4-BE49-F238E27FC236}">
                <a16:creationId xmlns:a16="http://schemas.microsoft.com/office/drawing/2014/main" id="{BDAD3F49-864C-DBB5-1783-3B0AEBBDECBC}"/>
              </a:ext>
            </a:extLst>
          </p:cNvPr>
          <p:cNvCxnSpPr>
            <a:cxnSpLocks/>
          </p:cNvCxnSpPr>
          <p:nvPr/>
        </p:nvCxnSpPr>
        <p:spPr>
          <a:xfrm>
            <a:off x="3695307" y="5983512"/>
            <a:ext cx="2460396" cy="0"/>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99D318F1-E338-0B6A-C500-8DDE47736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5011" y="5754258"/>
            <a:ext cx="1643823" cy="495399"/>
          </a:xfrm>
          <a:prstGeom prst="rect">
            <a:avLst/>
          </a:prstGeom>
          <a:solidFill>
            <a:schemeClr val="bg1"/>
          </a:solidFill>
        </p:spPr>
      </p:pic>
      <p:sp>
        <p:nvSpPr>
          <p:cNvPr id="40" name="AutoShape 3">
            <a:extLst>
              <a:ext uri="{FF2B5EF4-FFF2-40B4-BE49-F238E27FC236}">
                <a16:creationId xmlns:a16="http://schemas.microsoft.com/office/drawing/2014/main" id="{8BBA4FD6-9B8A-9A7A-D9F4-A3C47143188E}"/>
              </a:ext>
            </a:extLst>
          </p:cNvPr>
          <p:cNvSpPr>
            <a:spLocks noChangeArrowheads="1"/>
          </p:cNvSpPr>
          <p:nvPr/>
        </p:nvSpPr>
        <p:spPr bwMode="auto">
          <a:xfrm>
            <a:off x="3933229" y="5573937"/>
            <a:ext cx="1867387" cy="187110"/>
          </a:xfrm>
          <a:prstGeom prst="roundRect">
            <a:avLst>
              <a:gd name="adj" fmla="val 8397"/>
            </a:avLst>
          </a:prstGeom>
          <a:solidFill>
            <a:srgbClr val="763FBE"/>
          </a:solidFill>
          <a:ln>
            <a:noFill/>
          </a:ln>
          <a:effectLst/>
        </p:spPr>
        <p:txBody>
          <a:bodyPr wrap="square" lIns="36000" tIns="36000" rIns="36000" bIns="36000" anchor="ctr" anchorCtr="0">
            <a:noAutofit/>
          </a:bodyPr>
          <a:lstStyle/>
          <a:p>
            <a:pPr algn="ctr">
              <a:spcBef>
                <a:spcPct val="0"/>
              </a:spcBef>
            </a:pPr>
            <a:r>
              <a:rPr lang="en-US" altLang="ja-JP" sz="700" dirty="0" err="1">
                <a:solidFill>
                  <a:srgbClr val="FFFFFF"/>
                </a:solidFill>
                <a:latin typeface="メイリオ" pitchFamily="50" charset="-128"/>
                <a:ea typeface="メイリオ" pitchFamily="50" charset="-128"/>
                <a:cs typeface="メイリオ" pitchFamily="50" charset="-128"/>
              </a:rPr>
              <a:t>CylancePROTECT</a:t>
            </a:r>
            <a:r>
              <a:rPr lang="en-US" altLang="ja-JP" sz="700" dirty="0">
                <a:solidFill>
                  <a:srgbClr val="FFFFFF"/>
                </a:solidFill>
                <a:latin typeface="メイリオ" pitchFamily="50" charset="-128"/>
                <a:ea typeface="メイリオ" pitchFamily="50" charset="-128"/>
                <a:cs typeface="メイリオ" pitchFamily="50" charset="-128"/>
              </a:rPr>
              <a:t> </a:t>
            </a:r>
            <a:r>
              <a:rPr lang="ja-JP" altLang="en-US" sz="700" dirty="0">
                <a:solidFill>
                  <a:srgbClr val="FFFFFF"/>
                </a:solidFill>
                <a:latin typeface="メイリオ" pitchFamily="50" charset="-128"/>
                <a:ea typeface="メイリオ" pitchFamily="50" charset="-128"/>
                <a:cs typeface="メイリオ" pitchFamily="50" charset="-128"/>
              </a:rPr>
              <a:t>導入支援＋レポート</a:t>
            </a:r>
          </a:p>
        </p:txBody>
      </p:sp>
      <p:sp>
        <p:nvSpPr>
          <p:cNvPr id="43" name="コンテンツ プレースホルダー 2">
            <a:extLst>
              <a:ext uri="{FF2B5EF4-FFF2-40B4-BE49-F238E27FC236}">
                <a16:creationId xmlns:a16="http://schemas.microsoft.com/office/drawing/2014/main" id="{B56BA06F-4EBB-6DA8-80A2-583B12781157}"/>
              </a:ext>
            </a:extLst>
          </p:cNvPr>
          <p:cNvSpPr txBox="1">
            <a:spLocks/>
          </p:cNvSpPr>
          <p:nvPr/>
        </p:nvSpPr>
        <p:spPr>
          <a:xfrm>
            <a:off x="6685608" y="6381096"/>
            <a:ext cx="5109208" cy="327522"/>
          </a:xfrm>
          <a:prstGeom prst="rect">
            <a:avLst/>
          </a:prstGeom>
        </p:spPr>
        <p:txBody>
          <a:bodyPr/>
          <a:lstStyle>
            <a:lvl1pPr marL="342885" indent="-342885" algn="l" rtl="0" eaLnBrk="1" fontAlgn="base" hangingPunct="1">
              <a:spcBef>
                <a:spcPct val="20000"/>
              </a:spcBef>
              <a:spcAft>
                <a:spcPct val="0"/>
              </a:spcAft>
              <a:buChar char="•"/>
              <a:defRPr kumimoji="1" sz="3200">
                <a:solidFill>
                  <a:schemeClr val="tx1"/>
                </a:solidFill>
                <a:latin typeface="+mn-lt"/>
                <a:ea typeface="+mn-ea"/>
                <a:cs typeface="+mn-cs"/>
              </a:defRPr>
            </a:lvl1pPr>
            <a:lvl2pPr marL="742917" indent="-285737" algn="l" rtl="0" eaLnBrk="1" fontAlgn="base" hangingPunct="1">
              <a:spcBef>
                <a:spcPct val="20000"/>
              </a:spcBef>
              <a:spcAft>
                <a:spcPct val="0"/>
              </a:spcAft>
              <a:buChar char="–"/>
              <a:defRPr kumimoji="1" sz="2800">
                <a:solidFill>
                  <a:schemeClr val="tx1"/>
                </a:solidFill>
                <a:latin typeface="+mn-lt"/>
                <a:ea typeface="+mn-ea"/>
              </a:defRPr>
            </a:lvl2pPr>
            <a:lvl3pPr marL="1142951" indent="-228591" algn="l" rtl="0" eaLnBrk="1" fontAlgn="base" hangingPunct="1">
              <a:spcBef>
                <a:spcPct val="20000"/>
              </a:spcBef>
              <a:spcAft>
                <a:spcPct val="0"/>
              </a:spcAft>
              <a:buChar char="•"/>
              <a:defRPr kumimoji="1" sz="2500">
                <a:solidFill>
                  <a:schemeClr val="tx1"/>
                </a:solidFill>
                <a:latin typeface="+mn-lt"/>
                <a:ea typeface="+mn-ea"/>
              </a:defRPr>
            </a:lvl3pPr>
            <a:lvl4pPr marL="1600131" indent="-228591" algn="l" rtl="0" eaLnBrk="1" fontAlgn="base" hangingPunct="1">
              <a:spcBef>
                <a:spcPct val="20000"/>
              </a:spcBef>
              <a:spcAft>
                <a:spcPct val="0"/>
              </a:spcAft>
              <a:buChar char="–"/>
              <a:defRPr kumimoji="1" sz="2000">
                <a:solidFill>
                  <a:schemeClr val="tx1"/>
                </a:solidFill>
                <a:latin typeface="+mn-lt"/>
                <a:ea typeface="+mn-ea"/>
              </a:defRPr>
            </a:lvl4pPr>
            <a:lvl5pPr marL="2057311" indent="-228591" algn="l" rtl="0" eaLnBrk="1" fontAlgn="base" hangingPunct="1">
              <a:spcBef>
                <a:spcPct val="20000"/>
              </a:spcBef>
              <a:spcAft>
                <a:spcPct val="0"/>
              </a:spcAft>
              <a:buChar char="»"/>
              <a:defRPr kumimoji="1" sz="2000">
                <a:solidFill>
                  <a:schemeClr val="tx1"/>
                </a:solidFill>
                <a:latin typeface="+mn-lt"/>
                <a:ea typeface="+mn-ea"/>
              </a:defRPr>
            </a:lvl5pPr>
            <a:lvl6pPr marL="2514491" indent="-228591" algn="l" rtl="0" eaLnBrk="1" fontAlgn="base" hangingPunct="1">
              <a:spcBef>
                <a:spcPct val="20000"/>
              </a:spcBef>
              <a:spcAft>
                <a:spcPct val="0"/>
              </a:spcAft>
              <a:buChar char="»"/>
              <a:defRPr kumimoji="1" sz="2000">
                <a:solidFill>
                  <a:schemeClr val="tx1"/>
                </a:solidFill>
                <a:latin typeface="+mn-lt"/>
                <a:ea typeface="+mn-ea"/>
              </a:defRPr>
            </a:lvl6pPr>
            <a:lvl7pPr marL="2971671" indent="-228591" algn="l" rtl="0" eaLnBrk="1" fontAlgn="base" hangingPunct="1">
              <a:spcBef>
                <a:spcPct val="20000"/>
              </a:spcBef>
              <a:spcAft>
                <a:spcPct val="0"/>
              </a:spcAft>
              <a:buChar char="»"/>
              <a:defRPr kumimoji="1" sz="2000">
                <a:solidFill>
                  <a:schemeClr val="tx1"/>
                </a:solidFill>
                <a:latin typeface="+mn-lt"/>
                <a:ea typeface="+mn-ea"/>
              </a:defRPr>
            </a:lvl7pPr>
            <a:lvl8pPr marL="3428851" indent="-228591" algn="l" rtl="0" eaLnBrk="1" fontAlgn="base" hangingPunct="1">
              <a:spcBef>
                <a:spcPct val="20000"/>
              </a:spcBef>
              <a:spcAft>
                <a:spcPct val="0"/>
              </a:spcAft>
              <a:buChar char="»"/>
              <a:defRPr kumimoji="1" sz="2000">
                <a:solidFill>
                  <a:schemeClr val="tx1"/>
                </a:solidFill>
                <a:latin typeface="+mn-lt"/>
                <a:ea typeface="+mn-ea"/>
              </a:defRPr>
            </a:lvl8pPr>
            <a:lvl9pPr marL="3886031" indent="-228591" algn="l" rtl="0" eaLnBrk="1" fontAlgn="base" hangingPunct="1">
              <a:spcBef>
                <a:spcPct val="20000"/>
              </a:spcBef>
              <a:spcAft>
                <a:spcPct val="0"/>
              </a:spcAft>
              <a:buChar char="»"/>
              <a:defRPr kumimoji="1" sz="2000">
                <a:solidFill>
                  <a:schemeClr val="tx1"/>
                </a:solidFill>
                <a:latin typeface="+mn-lt"/>
                <a:ea typeface="+mn-ea"/>
              </a:defRPr>
            </a:lvl9pPr>
          </a:lstStyle>
          <a:p>
            <a:pPr marL="0" indent="0" algn="r">
              <a:buNone/>
            </a:pPr>
            <a:r>
              <a:rPr lang="en-US" altLang="ja-JP"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各ソリューションの詳細は担当営業までお問い合わせください</a:t>
            </a:r>
            <a:endParaRPr lang="en-US" altLang="ja-JP"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プレースホルダー 4">
            <a:extLst>
              <a:ext uri="{FF2B5EF4-FFF2-40B4-BE49-F238E27FC236}">
                <a16:creationId xmlns:a16="http://schemas.microsoft.com/office/drawing/2014/main" id="{193A5E88-0F77-3D0F-7ACF-CFAA2C79FDF7}"/>
              </a:ext>
            </a:extLst>
          </p:cNvPr>
          <p:cNvSpPr>
            <a:spLocks noGrp="1"/>
          </p:cNvSpPr>
          <p:nvPr>
            <p:ph type="body" sz="quarter" idx="13"/>
          </p:nvPr>
        </p:nvSpPr>
        <p:spPr>
          <a:xfrm>
            <a:off x="0" y="867907"/>
            <a:ext cx="12192000" cy="669927"/>
          </a:xfrm>
          <a:prstGeom prst="rect">
            <a:avLst/>
          </a:prstGeom>
        </p:spPr>
        <p:txBody>
          <a:bodyPr/>
          <a:lstStyle/>
          <a:p>
            <a:r>
              <a:rPr lang="ja-JP" altLang="en-US" sz="1600"/>
              <a:t>マルウェア感染時の調査・解析～その後の防御まで</a:t>
            </a:r>
            <a:endParaRPr lang="en-US" altLang="ja-JP" sz="1600"/>
          </a:p>
          <a:p>
            <a:r>
              <a:rPr lang="en-US" altLang="ja-JP" sz="1600"/>
              <a:t>MOTEX </a:t>
            </a:r>
            <a:r>
              <a:rPr lang="ja-JP" altLang="en-US" sz="1600"/>
              <a:t>が、まとめてご支援できる体制をご用意しています</a:t>
            </a:r>
            <a:endParaRPr lang="en-US" altLang="ja-JP" sz="1600"/>
          </a:p>
        </p:txBody>
      </p:sp>
      <p:sp>
        <p:nvSpPr>
          <p:cNvPr id="7" name="正方形/長方形 6">
            <a:extLst>
              <a:ext uri="{FF2B5EF4-FFF2-40B4-BE49-F238E27FC236}">
                <a16:creationId xmlns:a16="http://schemas.microsoft.com/office/drawing/2014/main" id="{0315CB19-42B0-1ED6-36FD-5E97A7E8C70F}"/>
              </a:ext>
            </a:extLst>
          </p:cNvPr>
          <p:cNvSpPr/>
          <p:nvPr/>
        </p:nvSpPr>
        <p:spPr>
          <a:xfrm>
            <a:off x="7787149" y="4385186"/>
            <a:ext cx="1828800" cy="44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41FCB3E-C49D-06F3-9EC0-0E613F7545A6}"/>
              </a:ext>
            </a:extLst>
          </p:cNvPr>
          <p:cNvPicPr>
            <a:picLocks noChangeAspect="1"/>
          </p:cNvPicPr>
          <p:nvPr/>
        </p:nvPicPr>
        <p:blipFill>
          <a:blip r:embed="rId6"/>
          <a:srcRect/>
          <a:stretch/>
        </p:blipFill>
        <p:spPr>
          <a:xfrm>
            <a:off x="7875638" y="4453834"/>
            <a:ext cx="1519291" cy="336159"/>
          </a:xfrm>
          <a:prstGeom prst="rect">
            <a:avLst/>
          </a:prstGeom>
        </p:spPr>
      </p:pic>
      <p:sp>
        <p:nvSpPr>
          <p:cNvPr id="8" name="正方形/長方形 7">
            <a:extLst>
              <a:ext uri="{FF2B5EF4-FFF2-40B4-BE49-F238E27FC236}">
                <a16:creationId xmlns:a16="http://schemas.microsoft.com/office/drawing/2014/main" id="{10260C10-AE46-451E-D39F-02196A6DB7E6}"/>
              </a:ext>
            </a:extLst>
          </p:cNvPr>
          <p:cNvSpPr/>
          <p:nvPr/>
        </p:nvSpPr>
        <p:spPr>
          <a:xfrm>
            <a:off x="4119715" y="3692012"/>
            <a:ext cx="1563329" cy="44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13515A17-17A0-7476-C82A-E87C4E25D120}"/>
              </a:ext>
            </a:extLst>
          </p:cNvPr>
          <p:cNvPicPr>
            <a:picLocks noChangeAspect="1" noChangeArrowheads="1"/>
          </p:cNvPicPr>
          <p:nvPr/>
        </p:nvPicPr>
        <p:blipFill>
          <a:blip r:embed="rId7"/>
          <a:srcRect/>
          <a:stretch/>
        </p:blipFill>
        <p:spPr bwMode="auto">
          <a:xfrm>
            <a:off x="4149213" y="3640047"/>
            <a:ext cx="1484672" cy="31074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6475E3B3-F32D-F7F3-6FE1-9878FF5866E4}"/>
              </a:ext>
            </a:extLst>
          </p:cNvPr>
          <p:cNvSpPr/>
          <p:nvPr/>
        </p:nvSpPr>
        <p:spPr>
          <a:xfrm>
            <a:off x="6532775" y="3619892"/>
            <a:ext cx="1809947"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22B99758-EEE8-8830-D672-62669BB89DEA}"/>
              </a:ext>
            </a:extLst>
          </p:cNvPr>
          <p:cNvGrpSpPr/>
          <p:nvPr/>
        </p:nvGrpSpPr>
        <p:grpSpPr>
          <a:xfrm>
            <a:off x="6664750" y="3601040"/>
            <a:ext cx="1564849" cy="344888"/>
            <a:chOff x="6740166" y="3610467"/>
            <a:chExt cx="1564849" cy="344888"/>
          </a:xfrm>
        </p:grpSpPr>
        <p:pic>
          <p:nvPicPr>
            <p:cNvPr id="3" name="図 2">
              <a:extLst>
                <a:ext uri="{FF2B5EF4-FFF2-40B4-BE49-F238E27FC236}">
                  <a16:creationId xmlns:a16="http://schemas.microsoft.com/office/drawing/2014/main" id="{455DC1B7-3708-F245-5B00-CFEB592F3C1F}"/>
                </a:ext>
              </a:extLst>
            </p:cNvPr>
            <p:cNvPicPr>
              <a:picLocks noChangeAspect="1"/>
            </p:cNvPicPr>
            <p:nvPr/>
          </p:nvPicPr>
          <p:blipFill>
            <a:blip r:embed="rId8"/>
            <a:stretch>
              <a:fillRect/>
            </a:stretch>
          </p:blipFill>
          <p:spPr>
            <a:xfrm>
              <a:off x="6740166" y="3640269"/>
              <a:ext cx="1269927" cy="315086"/>
            </a:xfrm>
            <a:prstGeom prst="rect">
              <a:avLst/>
            </a:prstGeom>
          </p:spPr>
        </p:pic>
        <p:sp>
          <p:nvSpPr>
            <p:cNvPr id="10" name="正方形/長方形 9">
              <a:extLst>
                <a:ext uri="{FF2B5EF4-FFF2-40B4-BE49-F238E27FC236}">
                  <a16:creationId xmlns:a16="http://schemas.microsoft.com/office/drawing/2014/main" id="{BD993602-99E3-5B5F-19AA-B5BD5FDDF89E}"/>
                </a:ext>
              </a:extLst>
            </p:cNvPr>
            <p:cNvSpPr/>
            <p:nvPr/>
          </p:nvSpPr>
          <p:spPr>
            <a:xfrm>
              <a:off x="6787301" y="3610467"/>
              <a:ext cx="1517714" cy="94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5958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226EE5B-A189-5D0B-0CBA-280A0E842392}"/>
              </a:ext>
            </a:extLst>
          </p:cNvPr>
          <p:cNvSpPr txBox="1"/>
          <p:nvPr/>
        </p:nvSpPr>
        <p:spPr>
          <a:xfrm>
            <a:off x="668113" y="1424841"/>
            <a:ext cx="7993929" cy="812530"/>
          </a:xfrm>
          <a:prstGeom prst="rect">
            <a:avLst/>
          </a:prstGeom>
          <a:noFill/>
        </p:spPr>
        <p:txBody>
          <a:bodyPr wrap="square" rtlCol="0">
            <a:spAutoFit/>
          </a:bodyPr>
          <a:lstStyle/>
          <a:p>
            <a:pPr>
              <a:lnSpc>
                <a:spcPct val="140000"/>
              </a:lnSpc>
            </a:pPr>
            <a:r>
              <a:rPr kumimoji="1" lang="ja-JP" altLang="en-US" sz="3600" b="1">
                <a:solidFill>
                  <a:schemeClr val="bg1"/>
                </a:solidFill>
                <a:latin typeface="メイリオ" panose="020B0604030504040204" pitchFamily="50" charset="-128"/>
                <a:ea typeface="メイリオ" panose="020B0604030504040204" pitchFamily="50" charset="-128"/>
              </a:rPr>
              <a:t>「暗号化されてから」ではなく</a:t>
            </a:r>
          </a:p>
        </p:txBody>
      </p:sp>
      <p:sp>
        <p:nvSpPr>
          <p:cNvPr id="3" name="テキスト ボックス 2">
            <a:extLst>
              <a:ext uri="{FF2B5EF4-FFF2-40B4-BE49-F238E27FC236}">
                <a16:creationId xmlns:a16="http://schemas.microsoft.com/office/drawing/2014/main" id="{01FCC10B-4BC5-64C6-9437-DE1CD6C7C403}"/>
              </a:ext>
            </a:extLst>
          </p:cNvPr>
          <p:cNvSpPr txBox="1"/>
          <p:nvPr/>
        </p:nvSpPr>
        <p:spPr>
          <a:xfrm>
            <a:off x="4035532" y="4996103"/>
            <a:ext cx="7993929" cy="646331"/>
          </a:xfrm>
          <a:prstGeom prst="rect">
            <a:avLst/>
          </a:prstGeom>
          <a:noFill/>
        </p:spPr>
        <p:txBody>
          <a:bodyPr wrap="square" rtlCol="0">
            <a:spAutoFit/>
          </a:bodyPr>
          <a:lstStyle/>
          <a:p>
            <a:r>
              <a:rPr kumimoji="1" lang="ja-JP" altLang="en-US" sz="3600" b="1">
                <a:solidFill>
                  <a:schemeClr val="tx1">
                    <a:lumMod val="95000"/>
                    <a:lumOff val="5000"/>
                  </a:schemeClr>
                </a:solidFill>
                <a:latin typeface="メイリオ" panose="020B0604030504040204" pitchFamily="50" charset="-128"/>
                <a:ea typeface="メイリオ" panose="020B0604030504040204" pitchFamily="50" charset="-128"/>
              </a:rPr>
              <a:t>「暗号化される前に止める！」が重要</a:t>
            </a:r>
          </a:p>
        </p:txBody>
      </p:sp>
      <p:sp>
        <p:nvSpPr>
          <p:cNvPr id="4" name="テキスト ボックス 3">
            <a:extLst>
              <a:ext uri="{FF2B5EF4-FFF2-40B4-BE49-F238E27FC236}">
                <a16:creationId xmlns:a16="http://schemas.microsoft.com/office/drawing/2014/main" id="{4ECC9E6C-BE56-4E0F-7047-55732E1CCED8}"/>
              </a:ext>
            </a:extLst>
          </p:cNvPr>
          <p:cNvSpPr txBox="1"/>
          <p:nvPr/>
        </p:nvSpPr>
        <p:spPr>
          <a:xfrm>
            <a:off x="499620" y="414780"/>
            <a:ext cx="5203595" cy="369332"/>
          </a:xfrm>
          <a:prstGeom prst="rect">
            <a:avLst/>
          </a:prstGeom>
          <a:noFill/>
        </p:spPr>
        <p:txBody>
          <a:bodyPr wrap="square" rtlCol="0">
            <a:spAutoFit/>
          </a:bodyPr>
          <a:lstStyle/>
          <a:p>
            <a:r>
              <a:rPr kumimoji="1" lang="ja-JP" altLang="en-US" b="1">
                <a:solidFill>
                  <a:schemeClr val="bg1"/>
                </a:solidFill>
                <a:latin typeface="メイリオ" panose="020B0604030504040204" pitchFamily="50" charset="-128"/>
                <a:ea typeface="メイリオ" panose="020B0604030504040204" pitchFamily="50" charset="-128"/>
              </a:rPr>
              <a:t>ランサムウェア対策において重要なポイント</a:t>
            </a:r>
          </a:p>
        </p:txBody>
      </p:sp>
    </p:spTree>
    <p:extLst>
      <p:ext uri="{BB962C8B-B14F-4D97-AF65-F5344CB8AC3E}">
        <p14:creationId xmlns:p14="http://schemas.microsoft.com/office/powerpoint/2010/main" val="222787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矢印: 右 37">
            <a:extLst>
              <a:ext uri="{FF2B5EF4-FFF2-40B4-BE49-F238E27FC236}">
                <a16:creationId xmlns:a16="http://schemas.microsoft.com/office/drawing/2014/main" id="{121FFAE5-0D95-4C4E-934E-0B4741AB0256}"/>
              </a:ext>
            </a:extLst>
          </p:cNvPr>
          <p:cNvSpPr/>
          <p:nvPr/>
        </p:nvSpPr>
        <p:spPr>
          <a:xfrm>
            <a:off x="5024487" y="5732233"/>
            <a:ext cx="4431291" cy="64971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36">
            <a:extLst>
              <a:ext uri="{FF2B5EF4-FFF2-40B4-BE49-F238E27FC236}">
                <a16:creationId xmlns:a16="http://schemas.microsoft.com/office/drawing/2014/main" id="{ECFA7F2A-496C-4BA3-B915-F91227365567}"/>
              </a:ext>
            </a:extLst>
          </p:cNvPr>
          <p:cNvSpPr/>
          <p:nvPr/>
        </p:nvSpPr>
        <p:spPr>
          <a:xfrm>
            <a:off x="2637336" y="4722682"/>
            <a:ext cx="6923521" cy="820279"/>
          </a:xfrm>
          <a:prstGeom prst="rightArrow">
            <a:avLst/>
          </a:prstGeom>
          <a:solidFill>
            <a:schemeClr val="bg1">
              <a:alpha val="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グラフィックス 21" descr="コンピューター 枠線">
            <a:extLst>
              <a:ext uri="{FF2B5EF4-FFF2-40B4-BE49-F238E27FC236}">
                <a16:creationId xmlns:a16="http://schemas.microsoft.com/office/drawing/2014/main" id="{E67F3FCD-BD13-4EC6-B139-7F77C200FD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63202" y="1895642"/>
            <a:ext cx="914400" cy="914400"/>
          </a:xfrm>
          <a:prstGeom prst="rect">
            <a:avLst/>
          </a:prstGeom>
        </p:spPr>
      </p:pic>
      <p:sp>
        <p:nvSpPr>
          <p:cNvPr id="5" name="テキスト プレースホルダー 1">
            <a:extLst>
              <a:ext uri="{FF2B5EF4-FFF2-40B4-BE49-F238E27FC236}">
                <a16:creationId xmlns:a16="http://schemas.microsoft.com/office/drawing/2014/main" id="{6E40C771-5993-4D25-A1BB-19175334ED74}"/>
              </a:ext>
            </a:extLst>
          </p:cNvPr>
          <p:cNvSpPr>
            <a:spLocks noGrp="1"/>
          </p:cNvSpPr>
          <p:nvPr>
            <p:ph type="body" sz="quarter" idx="11"/>
          </p:nvPr>
        </p:nvSpPr>
        <p:spPr>
          <a:xfrm>
            <a:off x="413589" y="212584"/>
            <a:ext cx="11074573" cy="372410"/>
          </a:xfrm>
        </p:spPr>
        <p:txBody>
          <a:bodyPr/>
          <a:lstStyle/>
          <a:p>
            <a:r>
              <a:rPr kumimoji="1" lang="ja-JP" altLang="en-US"/>
              <a:t>ランサムウェアの感染スピード</a:t>
            </a:r>
          </a:p>
        </p:txBody>
      </p:sp>
      <p:sp>
        <p:nvSpPr>
          <p:cNvPr id="6" name="テキスト ボックス 5">
            <a:extLst>
              <a:ext uri="{FF2B5EF4-FFF2-40B4-BE49-F238E27FC236}">
                <a16:creationId xmlns:a16="http://schemas.microsoft.com/office/drawing/2014/main" id="{7168D71A-3EC6-48B9-BC73-CBF0AA13D5C6}"/>
              </a:ext>
            </a:extLst>
          </p:cNvPr>
          <p:cNvSpPr txBox="1"/>
          <p:nvPr/>
        </p:nvSpPr>
        <p:spPr>
          <a:xfrm>
            <a:off x="975630" y="726396"/>
            <a:ext cx="10742097" cy="840230"/>
          </a:xfrm>
          <a:prstGeom prst="rect">
            <a:avLst/>
          </a:prstGeom>
          <a:noFill/>
        </p:spPr>
        <p:txBody>
          <a:bodyPr wrap="square" rtlCol="0">
            <a:spAutoFit/>
          </a:bodyPr>
          <a:lstStyle/>
          <a:p>
            <a:pPr algn="ctr">
              <a:lnSpc>
                <a:spcPct val="140000"/>
              </a:lnSpc>
            </a:pP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感染スピードが早いランサムウェアが増えている</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40000"/>
              </a:lnSpc>
            </a:pP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端末に侵入してから </a:t>
            </a:r>
            <a:r>
              <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rPr>
              <a:t>3 </a:t>
            </a: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秒後に暗号化、</a:t>
            </a:r>
            <a:r>
              <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rPr>
              <a:t>2 </a:t>
            </a: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分後には全社に広がってしまう場合もある</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3" name="TextBox 11">
            <a:extLst>
              <a:ext uri="{FF2B5EF4-FFF2-40B4-BE49-F238E27FC236}">
                <a16:creationId xmlns:a16="http://schemas.microsoft.com/office/drawing/2014/main" id="{E53DC199-A511-4551-981E-3733E6CB0A56}"/>
              </a:ext>
            </a:extLst>
          </p:cNvPr>
          <p:cNvSpPr txBox="1"/>
          <p:nvPr/>
        </p:nvSpPr>
        <p:spPr>
          <a:xfrm>
            <a:off x="5700288" y="4176497"/>
            <a:ext cx="1109599" cy="215444"/>
          </a:xfrm>
          <a:prstGeom prst="rect">
            <a:avLst/>
          </a:prstGeom>
          <a:noFill/>
        </p:spPr>
        <p:txBody>
          <a:bodyPr wrap="non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15 </a:t>
            </a: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 </a:t>
            </a:r>
            <a:r>
              <a:rPr kumimoji="0" lang="en-US" altLang="ja-JP"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20 </a:t>
            </a: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秒</a:t>
            </a:r>
          </a:p>
        </p:txBody>
      </p:sp>
      <p:sp>
        <p:nvSpPr>
          <p:cNvPr id="74" name="TextBox 12">
            <a:extLst>
              <a:ext uri="{FF2B5EF4-FFF2-40B4-BE49-F238E27FC236}">
                <a16:creationId xmlns:a16="http://schemas.microsoft.com/office/drawing/2014/main" id="{A58A4FA5-F7AD-4F7C-B960-CEF37CDFA356}"/>
              </a:ext>
            </a:extLst>
          </p:cNvPr>
          <p:cNvSpPr txBox="1"/>
          <p:nvPr/>
        </p:nvSpPr>
        <p:spPr>
          <a:xfrm>
            <a:off x="4527194" y="4008375"/>
            <a:ext cx="699230" cy="411847"/>
          </a:xfrm>
          <a:prstGeom prst="rect">
            <a:avLst/>
          </a:prstGeom>
          <a:noFill/>
        </p:spPr>
        <p:txBody>
          <a:bodyPr wrap="non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3 </a:t>
            </a:r>
            <a:r>
              <a:rPr kumimoji="0" lang="ja-JP" altLang="en-US"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秒</a:t>
            </a:r>
          </a:p>
        </p:txBody>
      </p:sp>
      <p:sp>
        <p:nvSpPr>
          <p:cNvPr id="75" name="TextBox 13">
            <a:extLst>
              <a:ext uri="{FF2B5EF4-FFF2-40B4-BE49-F238E27FC236}">
                <a16:creationId xmlns:a16="http://schemas.microsoft.com/office/drawing/2014/main" id="{952BB103-1676-4E1B-9A3C-A5CC22BBC119}"/>
              </a:ext>
            </a:extLst>
          </p:cNvPr>
          <p:cNvSpPr txBox="1"/>
          <p:nvPr/>
        </p:nvSpPr>
        <p:spPr>
          <a:xfrm>
            <a:off x="7322071" y="4176497"/>
            <a:ext cx="700833" cy="215444"/>
          </a:xfrm>
          <a:prstGeom prst="rect">
            <a:avLst/>
          </a:prstGeom>
          <a:noFill/>
        </p:spPr>
        <p:txBody>
          <a:bodyPr wrap="non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2 </a:t>
            </a:r>
            <a:r>
              <a:rPr kumimoji="0" lang="ja-JP" altLang="en-US"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分</a:t>
            </a:r>
          </a:p>
        </p:txBody>
      </p:sp>
      <p:sp>
        <p:nvSpPr>
          <p:cNvPr id="76" name="TextBox 34">
            <a:extLst>
              <a:ext uri="{FF2B5EF4-FFF2-40B4-BE49-F238E27FC236}">
                <a16:creationId xmlns:a16="http://schemas.microsoft.com/office/drawing/2014/main" id="{1309DCF3-2BCF-47B8-BD36-14F6FDC93481}"/>
              </a:ext>
            </a:extLst>
          </p:cNvPr>
          <p:cNvSpPr txBox="1"/>
          <p:nvPr/>
        </p:nvSpPr>
        <p:spPr>
          <a:xfrm>
            <a:off x="9325941" y="4176497"/>
            <a:ext cx="894797" cy="215444"/>
          </a:xfrm>
          <a:prstGeom prst="rect">
            <a:avLst/>
          </a:prstGeom>
          <a:noFill/>
        </p:spPr>
        <p:txBody>
          <a:bodyPr wrap="non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数日</a:t>
            </a:r>
            <a:r>
              <a:rPr kumimoji="0" lang="en-US" altLang="ja-JP"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a:t>
            </a: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数週間</a:t>
            </a:r>
          </a:p>
        </p:txBody>
      </p:sp>
      <p:sp>
        <p:nvSpPr>
          <p:cNvPr id="77" name="TextBox 37">
            <a:extLst>
              <a:ext uri="{FF2B5EF4-FFF2-40B4-BE49-F238E27FC236}">
                <a16:creationId xmlns:a16="http://schemas.microsoft.com/office/drawing/2014/main" id="{F0CD6F27-5DA2-4662-B96B-B3D17E4D3643}"/>
              </a:ext>
            </a:extLst>
          </p:cNvPr>
          <p:cNvSpPr txBox="1"/>
          <p:nvPr/>
        </p:nvSpPr>
        <p:spPr>
          <a:xfrm>
            <a:off x="3162491" y="4204778"/>
            <a:ext cx="801823" cy="215444"/>
          </a:xfrm>
          <a:prstGeom prst="rect">
            <a:avLst/>
          </a:prstGeom>
          <a:noFill/>
        </p:spPr>
        <p:txBody>
          <a:bodyPr wrap="none"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1.5 </a:t>
            </a:r>
            <a:r>
              <a:rPr kumimoji="0" lang="ja-JP" altLang="en-US" sz="14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秒</a:t>
            </a:r>
          </a:p>
        </p:txBody>
      </p:sp>
      <p:sp>
        <p:nvSpPr>
          <p:cNvPr id="84" name="TextBox 52">
            <a:extLst>
              <a:ext uri="{FF2B5EF4-FFF2-40B4-BE49-F238E27FC236}">
                <a16:creationId xmlns:a16="http://schemas.microsoft.com/office/drawing/2014/main" id="{D9DAF437-8C2C-4FEC-A886-3981EE08E0CD}"/>
              </a:ext>
            </a:extLst>
          </p:cNvPr>
          <p:cNvSpPr txBox="1"/>
          <p:nvPr/>
        </p:nvSpPr>
        <p:spPr>
          <a:xfrm>
            <a:off x="10866583" y="4159252"/>
            <a:ext cx="999855" cy="215444"/>
          </a:xfrm>
          <a:prstGeom prst="rect">
            <a:avLst/>
          </a:prstGeom>
          <a:noFill/>
        </p:spPr>
        <p:txBody>
          <a:bodyPr wrap="square"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 </a:t>
            </a:r>
            <a:r>
              <a:rPr lang="en-US" altLang="ja-JP" sz="1050">
                <a:solidFill>
                  <a:srgbClr val="000000"/>
                </a:solidFill>
                <a:latin typeface="メイリオ" panose="020B0604030504040204" pitchFamily="50" charset="-128"/>
                <a:ea typeface="メイリオ" panose="020B0604030504040204" pitchFamily="50" charset="-128"/>
              </a:rPr>
              <a:t>〜</a:t>
            </a:r>
            <a:r>
              <a:rPr kumimoji="0" lang="ja-JP" altLang="en-US" sz="1050" b="0" i="0" u="none" strike="noStrike" cap="none" normalizeH="0" baseline="0" noProof="0">
                <a:ln>
                  <a:noFill/>
                </a:ln>
                <a:solidFill>
                  <a:srgbClr val="000000"/>
                </a:solidFill>
                <a:uLnTx/>
                <a:uFillTx/>
                <a:latin typeface="メイリオ" panose="020B0604030504040204" pitchFamily="50" charset="-128"/>
                <a:ea typeface="メイリオ" panose="020B0604030504040204" pitchFamily="50" charset="-128"/>
              </a:rPr>
              <a:t>数か月 </a:t>
            </a:r>
          </a:p>
        </p:txBody>
      </p:sp>
      <p:grpSp>
        <p:nvGrpSpPr>
          <p:cNvPr id="85" name="グループ化 84">
            <a:extLst>
              <a:ext uri="{FF2B5EF4-FFF2-40B4-BE49-F238E27FC236}">
                <a16:creationId xmlns:a16="http://schemas.microsoft.com/office/drawing/2014/main" id="{949499F6-BE48-4DCA-9F02-82C3DF03297F}"/>
              </a:ext>
            </a:extLst>
          </p:cNvPr>
          <p:cNvGrpSpPr/>
          <p:nvPr/>
        </p:nvGrpSpPr>
        <p:grpSpPr>
          <a:xfrm>
            <a:off x="3414127" y="2835656"/>
            <a:ext cx="7822624" cy="1252221"/>
            <a:chOff x="2032018" y="2089910"/>
            <a:chExt cx="7169869" cy="1692384"/>
          </a:xfrm>
        </p:grpSpPr>
        <p:cxnSp>
          <p:nvCxnSpPr>
            <p:cNvPr id="86" name="Straight Connector 47">
              <a:extLst>
                <a:ext uri="{FF2B5EF4-FFF2-40B4-BE49-F238E27FC236}">
                  <a16:creationId xmlns:a16="http://schemas.microsoft.com/office/drawing/2014/main" id="{7B4E19DC-9400-46FF-B6CA-98BCDD353BC2}"/>
                </a:ext>
              </a:extLst>
            </p:cNvPr>
            <p:cNvCxnSpPr>
              <a:cxnSpLocks/>
            </p:cNvCxnSpPr>
            <p:nvPr/>
          </p:nvCxnSpPr>
          <p:spPr>
            <a:xfrm flipV="1">
              <a:off x="2032018" y="2092846"/>
              <a:ext cx="0" cy="1689448"/>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7" name="Straight Connector 48">
              <a:extLst>
                <a:ext uri="{FF2B5EF4-FFF2-40B4-BE49-F238E27FC236}">
                  <a16:creationId xmlns:a16="http://schemas.microsoft.com/office/drawing/2014/main" id="{285B976B-94CB-4A79-AF5C-2BA6DBA33045}"/>
                </a:ext>
              </a:extLst>
            </p:cNvPr>
            <p:cNvCxnSpPr>
              <a:cxnSpLocks/>
            </p:cNvCxnSpPr>
            <p:nvPr/>
          </p:nvCxnSpPr>
          <p:spPr>
            <a:xfrm flipH="1" flipV="1">
              <a:off x="3296357" y="3183393"/>
              <a:ext cx="1660" cy="598901"/>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8" name="Straight Connector 50">
              <a:extLst>
                <a:ext uri="{FF2B5EF4-FFF2-40B4-BE49-F238E27FC236}">
                  <a16:creationId xmlns:a16="http://schemas.microsoft.com/office/drawing/2014/main" id="{97C803AB-8BBC-43D2-BC92-0DA875B2348E}"/>
                </a:ext>
              </a:extLst>
            </p:cNvPr>
            <p:cNvCxnSpPr>
              <a:cxnSpLocks/>
            </p:cNvCxnSpPr>
            <p:nvPr/>
          </p:nvCxnSpPr>
          <p:spPr>
            <a:xfrm flipV="1">
              <a:off x="4490901" y="2092845"/>
              <a:ext cx="0" cy="1689449"/>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9" name="Straight Connector 51">
              <a:extLst>
                <a:ext uri="{FF2B5EF4-FFF2-40B4-BE49-F238E27FC236}">
                  <a16:creationId xmlns:a16="http://schemas.microsoft.com/office/drawing/2014/main" id="{3C9BE037-A3DD-4525-9CF2-EF394227CFEC}"/>
                </a:ext>
              </a:extLst>
            </p:cNvPr>
            <p:cNvCxnSpPr>
              <a:cxnSpLocks/>
            </p:cNvCxnSpPr>
            <p:nvPr/>
          </p:nvCxnSpPr>
          <p:spPr>
            <a:xfrm flipV="1">
              <a:off x="7838440" y="2089910"/>
              <a:ext cx="0" cy="1692384"/>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0" name="Straight Connector 75">
              <a:extLst>
                <a:ext uri="{FF2B5EF4-FFF2-40B4-BE49-F238E27FC236}">
                  <a16:creationId xmlns:a16="http://schemas.microsoft.com/office/drawing/2014/main" id="{BA4A3330-C970-4007-8437-0865629D0E83}"/>
                </a:ext>
              </a:extLst>
            </p:cNvPr>
            <p:cNvCxnSpPr>
              <a:cxnSpLocks/>
            </p:cNvCxnSpPr>
            <p:nvPr/>
          </p:nvCxnSpPr>
          <p:spPr>
            <a:xfrm flipH="1" flipV="1">
              <a:off x="5808876" y="3183393"/>
              <a:ext cx="1660" cy="598901"/>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1" name="Straight Connector 76">
              <a:extLst>
                <a:ext uri="{FF2B5EF4-FFF2-40B4-BE49-F238E27FC236}">
                  <a16:creationId xmlns:a16="http://schemas.microsoft.com/office/drawing/2014/main" id="{68BC8BEC-F374-4E07-975E-B65E4356A959}"/>
                </a:ext>
              </a:extLst>
            </p:cNvPr>
            <p:cNvCxnSpPr>
              <a:cxnSpLocks/>
            </p:cNvCxnSpPr>
            <p:nvPr/>
          </p:nvCxnSpPr>
          <p:spPr>
            <a:xfrm flipH="1" flipV="1">
              <a:off x="9200227" y="3183393"/>
              <a:ext cx="1660" cy="598901"/>
            </a:xfrm>
            <a:prstGeom prst="line">
              <a:avLst/>
            </a:prstGeom>
            <a:ln cap="rnd">
              <a:solidFill>
                <a:srgbClr val="DF3246"/>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cxnSp>
        <p:nvCxnSpPr>
          <p:cNvPr id="122" name="Straight Connector 108">
            <a:extLst>
              <a:ext uri="{FF2B5EF4-FFF2-40B4-BE49-F238E27FC236}">
                <a16:creationId xmlns:a16="http://schemas.microsoft.com/office/drawing/2014/main" id="{BBDE681D-B848-4E75-BF3A-35B96B02E623}"/>
              </a:ext>
            </a:extLst>
          </p:cNvPr>
          <p:cNvCxnSpPr>
            <a:cxnSpLocks/>
          </p:cNvCxnSpPr>
          <p:nvPr/>
        </p:nvCxnSpPr>
        <p:spPr>
          <a:xfrm flipV="1">
            <a:off x="2726723" y="4374696"/>
            <a:ext cx="8915378" cy="2704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3" name="Graphic 84">
            <a:extLst>
              <a:ext uri="{FF2B5EF4-FFF2-40B4-BE49-F238E27FC236}">
                <a16:creationId xmlns:a16="http://schemas.microsoft.com/office/drawing/2014/main" id="{35B91B29-4E3E-42D8-AF4F-1A9E4BBBF15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6679" y="5101032"/>
            <a:ext cx="449841" cy="494583"/>
          </a:xfrm>
          <a:prstGeom prst="rect">
            <a:avLst/>
          </a:prstGeom>
        </p:spPr>
      </p:pic>
      <p:sp>
        <p:nvSpPr>
          <p:cNvPr id="126" name="テキスト ボックス 125">
            <a:extLst>
              <a:ext uri="{FF2B5EF4-FFF2-40B4-BE49-F238E27FC236}">
                <a16:creationId xmlns:a16="http://schemas.microsoft.com/office/drawing/2014/main" id="{122D8C3E-36A4-4583-875C-6D276E0BD672}"/>
              </a:ext>
            </a:extLst>
          </p:cNvPr>
          <p:cNvSpPr txBox="1"/>
          <p:nvPr/>
        </p:nvSpPr>
        <p:spPr>
          <a:xfrm>
            <a:off x="4772561" y="5014093"/>
            <a:ext cx="2646878"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シグネチャがないため検知できず</a:t>
            </a: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30" name="Group 4">
            <a:extLst>
              <a:ext uri="{FF2B5EF4-FFF2-40B4-BE49-F238E27FC236}">
                <a16:creationId xmlns:a16="http://schemas.microsoft.com/office/drawing/2014/main" id="{87EAF5A5-0E5F-4D1F-A6C6-D4579BCD7247}"/>
              </a:ext>
            </a:extLst>
          </p:cNvPr>
          <p:cNvGrpSpPr/>
          <p:nvPr/>
        </p:nvGrpSpPr>
        <p:grpSpPr>
          <a:xfrm>
            <a:off x="9770079" y="4482767"/>
            <a:ext cx="1843741" cy="1976243"/>
            <a:chOff x="8793311" y="3891401"/>
            <a:chExt cx="1843741" cy="2226409"/>
          </a:xfrm>
        </p:grpSpPr>
        <p:sp>
          <p:nvSpPr>
            <p:cNvPr id="131" name="Rectangle 22">
              <a:extLst>
                <a:ext uri="{FF2B5EF4-FFF2-40B4-BE49-F238E27FC236}">
                  <a16:creationId xmlns:a16="http://schemas.microsoft.com/office/drawing/2014/main" id="{EA164C5C-3073-4F7B-B8A5-80F087B77A12}"/>
                </a:ext>
              </a:extLst>
            </p:cNvPr>
            <p:cNvSpPr/>
            <p:nvPr/>
          </p:nvSpPr>
          <p:spPr>
            <a:xfrm>
              <a:off x="8793311" y="3891401"/>
              <a:ext cx="1838919" cy="2226409"/>
            </a:xfrm>
            <a:prstGeom prst="rect">
              <a:avLst/>
            </a:prstGeom>
            <a:solidFill>
              <a:schemeClr val="bg1"/>
            </a:solidFill>
            <a:ln w="22225">
              <a:solidFill>
                <a:srgbClr val="DF32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2000" b="1" i="0" u="none" strike="noStrike" cap="none" normalizeH="0" baseline="0" noProof="0">
                  <a:ln>
                    <a:noFill/>
                  </a:ln>
                  <a:solidFill>
                    <a:srgbClr val="FFFFFF"/>
                  </a:solidFill>
                  <a:uLnTx/>
                  <a:uFillTx/>
                  <a:latin typeface="Segoe UI" panose="020B0502040204020203" pitchFamily="34" charset="0"/>
                  <a:ea typeface="游ゴシック" panose="020B0400000000000000" pitchFamily="50" charset="-128"/>
                  <a:cs typeface="+mn-cs"/>
                </a:rPr>
                <a:t>‘</a:t>
              </a:r>
            </a:p>
          </p:txBody>
        </p:sp>
        <p:pic>
          <p:nvPicPr>
            <p:cNvPr id="132" name="Graphic 62">
              <a:extLst>
                <a:ext uri="{FF2B5EF4-FFF2-40B4-BE49-F238E27FC236}">
                  <a16:creationId xmlns:a16="http://schemas.microsoft.com/office/drawing/2014/main" id="{B4E4C789-E24B-4236-942C-0AECEE7DC77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57403" y="3968673"/>
              <a:ext cx="510731" cy="414255"/>
            </a:xfrm>
            <a:prstGeom prst="rect">
              <a:avLst/>
            </a:prstGeom>
          </p:spPr>
        </p:pic>
        <p:sp>
          <p:nvSpPr>
            <p:cNvPr id="133" name="TextBox 21">
              <a:extLst>
                <a:ext uri="{FF2B5EF4-FFF2-40B4-BE49-F238E27FC236}">
                  <a16:creationId xmlns:a16="http://schemas.microsoft.com/office/drawing/2014/main" id="{8183B86F-E7AF-467B-9824-F7C3CEDCBF6B}"/>
                </a:ext>
              </a:extLst>
            </p:cNvPr>
            <p:cNvSpPr txBox="1"/>
            <p:nvPr/>
          </p:nvSpPr>
          <p:spPr>
            <a:xfrm>
              <a:off x="8836885" y="4416983"/>
              <a:ext cx="1800167" cy="162500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事後対応</a:t>
              </a:r>
              <a:endParaRPr kumimoji="0" lang="ja-JP" altLang="en-US" sz="1400" b="1" u="none" strike="noStrike" kern="1200" cap="none" spc="0" normalizeH="0" baseline="0" noProof="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50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バックアップから復元</a:t>
              </a:r>
              <a:br>
                <a:rPr kumimoji="0" lang="en-US" altLang="ja-JP"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0" lang="ja-JP" altLang="en-US"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以下の損失から回復 </a:t>
              </a:r>
              <a:endParaRPr kumimoji="0" lang="en-US" altLang="ja-JP"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ja-JP"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spcBef>
                  <a:spcPts val="0"/>
                </a:spcBef>
                <a:spcAft>
                  <a:spcPts val="400"/>
                </a:spcAft>
                <a:buClrTx/>
                <a:buSzTx/>
                <a:buFont typeface="Wingdings" panose="05000000000000000000" pitchFamily="2" charset="2"/>
                <a:buChar char="§"/>
                <a:tabLst/>
                <a:defRPr/>
              </a:pPr>
              <a:r>
                <a:rPr kumimoji="0" lang="ja-JP" altLang="en-US"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顧客の信頼失墜</a:t>
              </a:r>
            </a:p>
            <a:p>
              <a:pPr marL="171450" marR="0" lvl="0" indent="-171450" algn="l" defTabSz="914400" rtl="0" eaLnBrk="1" fontAlgn="auto" latinLnBrk="0" hangingPunct="1">
                <a:spcBef>
                  <a:spcPts val="0"/>
                </a:spcBef>
                <a:spcAft>
                  <a:spcPts val="400"/>
                </a:spcAft>
                <a:buClrTx/>
                <a:buSzTx/>
                <a:buFont typeface="Wingdings" panose="05000000000000000000" pitchFamily="2" charset="2"/>
                <a:buChar char="§"/>
                <a:tabLst/>
                <a:defRPr/>
              </a:pPr>
              <a:r>
                <a:rPr kumimoji="0" lang="ja-JP" altLang="en-US"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金銭的損失 </a:t>
              </a:r>
              <a:endParaRPr kumimoji="0" lang="en-US" altLang="ja-JP"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marL="171450" marR="0" lvl="0" indent="-171450" algn="l" defTabSz="914400" rtl="0" eaLnBrk="1" fontAlgn="auto" latinLnBrk="0" hangingPunct="1">
                <a:spcBef>
                  <a:spcPts val="0"/>
                </a:spcBef>
                <a:spcAft>
                  <a:spcPts val="400"/>
                </a:spcAft>
                <a:buClrTx/>
                <a:buSzTx/>
                <a:buFont typeface="Wingdings" panose="05000000000000000000" pitchFamily="2" charset="2"/>
                <a:buChar char="§"/>
                <a:tabLst/>
                <a:defRPr/>
              </a:pPr>
              <a:r>
                <a:rPr kumimoji="0" lang="ja-JP" altLang="en-US" sz="105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企業ブランドの低下</a:t>
              </a:r>
              <a:endParaRPr kumimoji="0" lang="en-US" altLang="ja-JP" sz="2000" b="1"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marR="0" lvl="0" algn="l" defTabSz="914400" rtl="0" eaLnBrk="1" fontAlgn="auto" latinLnBrk="0" hangingPunct="1">
                <a:spcBef>
                  <a:spcPts val="0"/>
                </a:spcBef>
                <a:spcAft>
                  <a:spcPts val="400"/>
                </a:spcAft>
                <a:buClrTx/>
                <a:buSzTx/>
                <a:tabLst/>
                <a:defRPr/>
              </a:pPr>
              <a:endParaRPr kumimoji="0" lang="en-US" altLang="ja-JP" sz="1050" b="1" u="none" strike="noStrike" cap="none" normalizeH="0" baseline="0" noProof="0">
                <a:ln>
                  <a:noFill/>
                </a:ln>
                <a:uLnTx/>
                <a:uFillTx/>
                <a:latin typeface="Segoe UI" panose="020B0502040204020203" pitchFamily="34" charset="0"/>
                <a:ea typeface="游ゴシック" panose="020B0400000000000000" pitchFamily="50" charset="-128"/>
              </a:endParaRPr>
            </a:p>
          </p:txBody>
        </p:sp>
      </p:grpSp>
      <p:pic>
        <p:nvPicPr>
          <p:cNvPr id="135" name="Picture 32">
            <a:extLst>
              <a:ext uri="{FF2B5EF4-FFF2-40B4-BE49-F238E27FC236}">
                <a16:creationId xmlns:a16="http://schemas.microsoft.com/office/drawing/2014/main" id="{358B6757-936F-44A0-A7CE-111612DA85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0217" y="4167162"/>
            <a:ext cx="34730" cy="39099"/>
          </a:xfrm>
          <a:prstGeom prst="rect">
            <a:avLst/>
          </a:prstGeom>
        </p:spPr>
      </p:pic>
      <p:sp>
        <p:nvSpPr>
          <p:cNvPr id="139" name="テキスト ボックス 138">
            <a:extLst>
              <a:ext uri="{FF2B5EF4-FFF2-40B4-BE49-F238E27FC236}">
                <a16:creationId xmlns:a16="http://schemas.microsoft.com/office/drawing/2014/main" id="{06C1E27E-2781-4FAD-89B5-4ED4C19BAC44}"/>
              </a:ext>
            </a:extLst>
          </p:cNvPr>
          <p:cNvSpPr txBox="1"/>
          <p:nvPr/>
        </p:nvSpPr>
        <p:spPr>
          <a:xfrm>
            <a:off x="615264" y="2395991"/>
            <a:ext cx="1726717" cy="461665"/>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ランサムウェアが</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ダウンロード</a:t>
            </a:r>
          </a:p>
        </p:txBody>
      </p:sp>
      <p:grpSp>
        <p:nvGrpSpPr>
          <p:cNvPr id="140" name="Group 86">
            <a:extLst>
              <a:ext uri="{FF2B5EF4-FFF2-40B4-BE49-F238E27FC236}">
                <a16:creationId xmlns:a16="http://schemas.microsoft.com/office/drawing/2014/main" id="{1F837500-9DB3-4F97-B7D5-2852978569AF}"/>
              </a:ext>
            </a:extLst>
          </p:cNvPr>
          <p:cNvGrpSpPr/>
          <p:nvPr/>
        </p:nvGrpSpPr>
        <p:grpSpPr>
          <a:xfrm>
            <a:off x="1872441" y="3939965"/>
            <a:ext cx="764895" cy="905451"/>
            <a:chOff x="1078152" y="4032834"/>
            <a:chExt cx="365024" cy="434487"/>
          </a:xfrm>
          <a:solidFill>
            <a:srgbClr val="C00000"/>
          </a:solidFill>
        </p:grpSpPr>
        <p:grpSp>
          <p:nvGrpSpPr>
            <p:cNvPr id="141" name="Group 87">
              <a:extLst>
                <a:ext uri="{FF2B5EF4-FFF2-40B4-BE49-F238E27FC236}">
                  <a16:creationId xmlns:a16="http://schemas.microsoft.com/office/drawing/2014/main" id="{51DD6C21-AFA7-46F7-A599-AB66DE80453E}"/>
                </a:ext>
              </a:extLst>
            </p:cNvPr>
            <p:cNvGrpSpPr/>
            <p:nvPr/>
          </p:nvGrpSpPr>
          <p:grpSpPr>
            <a:xfrm>
              <a:off x="1078152" y="4032834"/>
              <a:ext cx="365024" cy="434487"/>
              <a:chOff x="4996973" y="2404114"/>
              <a:chExt cx="365024" cy="434487"/>
            </a:xfrm>
            <a:grpFill/>
          </p:grpSpPr>
          <p:grpSp>
            <p:nvGrpSpPr>
              <p:cNvPr id="143" name="Group 89">
                <a:extLst>
                  <a:ext uri="{FF2B5EF4-FFF2-40B4-BE49-F238E27FC236}">
                    <a16:creationId xmlns:a16="http://schemas.microsoft.com/office/drawing/2014/main" id="{2DAE7BC2-F313-4187-B3F8-8D51B3774623}"/>
                  </a:ext>
                </a:extLst>
              </p:cNvPr>
              <p:cNvGrpSpPr/>
              <p:nvPr/>
            </p:nvGrpSpPr>
            <p:grpSpPr>
              <a:xfrm>
                <a:off x="4996973" y="2404114"/>
                <a:ext cx="365024" cy="434487"/>
                <a:chOff x="1271348" y="3488283"/>
                <a:chExt cx="365024" cy="434487"/>
              </a:xfrm>
              <a:grpFill/>
            </p:grpSpPr>
            <p:cxnSp>
              <p:nvCxnSpPr>
                <p:cNvPr id="150" name="Straight Connector 96">
                  <a:extLst>
                    <a:ext uri="{FF2B5EF4-FFF2-40B4-BE49-F238E27FC236}">
                      <a16:creationId xmlns:a16="http://schemas.microsoft.com/office/drawing/2014/main" id="{5209C95C-D04E-4436-A00B-82A8E4224F6A}"/>
                    </a:ext>
                  </a:extLst>
                </p:cNvPr>
                <p:cNvCxnSpPr>
                  <a:cxnSpLocks/>
                </p:cNvCxnSpPr>
                <p:nvPr/>
              </p:nvCxnSpPr>
              <p:spPr>
                <a:xfrm flipV="1">
                  <a:off x="1423169" y="3488283"/>
                  <a:ext cx="0" cy="71428"/>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1" name="Straight Connector 97">
                  <a:extLst>
                    <a:ext uri="{FF2B5EF4-FFF2-40B4-BE49-F238E27FC236}">
                      <a16:creationId xmlns:a16="http://schemas.microsoft.com/office/drawing/2014/main" id="{3E15001D-7DF1-4F16-BB57-918EFFEFB838}"/>
                    </a:ext>
                  </a:extLst>
                </p:cNvPr>
                <p:cNvCxnSpPr>
                  <a:cxnSpLocks/>
                </p:cNvCxnSpPr>
                <p:nvPr/>
              </p:nvCxnSpPr>
              <p:spPr>
                <a:xfrm flipV="1">
                  <a:off x="1523419" y="3550729"/>
                  <a:ext cx="50508" cy="50507"/>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2" name="Straight Connector 98">
                  <a:extLst>
                    <a:ext uri="{FF2B5EF4-FFF2-40B4-BE49-F238E27FC236}">
                      <a16:creationId xmlns:a16="http://schemas.microsoft.com/office/drawing/2014/main" id="{D5D1512A-DB70-4BED-8317-785C75D97936}"/>
                    </a:ext>
                  </a:extLst>
                </p:cNvPr>
                <p:cNvCxnSpPr>
                  <a:cxnSpLocks/>
                </p:cNvCxnSpPr>
                <p:nvPr/>
              </p:nvCxnSpPr>
              <p:spPr>
                <a:xfrm>
                  <a:off x="1564943" y="3701486"/>
                  <a:ext cx="71429" cy="0"/>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3" name="Straight Connector 99">
                  <a:extLst>
                    <a:ext uri="{FF2B5EF4-FFF2-40B4-BE49-F238E27FC236}">
                      <a16:creationId xmlns:a16="http://schemas.microsoft.com/office/drawing/2014/main" id="{000E5FAB-A73D-440C-AE44-B365AD2591AB}"/>
                    </a:ext>
                  </a:extLst>
                </p:cNvPr>
                <p:cNvCxnSpPr>
                  <a:cxnSpLocks/>
                </p:cNvCxnSpPr>
                <p:nvPr/>
              </p:nvCxnSpPr>
              <p:spPr>
                <a:xfrm>
                  <a:off x="1523419" y="3801735"/>
                  <a:ext cx="50508" cy="50508"/>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4" name="Straight Connector 100">
                  <a:extLst>
                    <a:ext uri="{FF2B5EF4-FFF2-40B4-BE49-F238E27FC236}">
                      <a16:creationId xmlns:a16="http://schemas.microsoft.com/office/drawing/2014/main" id="{0D4071F4-26F5-4EAC-A3F1-07286C04C898}"/>
                    </a:ext>
                  </a:extLst>
                </p:cNvPr>
                <p:cNvCxnSpPr>
                  <a:cxnSpLocks/>
                </p:cNvCxnSpPr>
                <p:nvPr/>
              </p:nvCxnSpPr>
              <p:spPr>
                <a:xfrm>
                  <a:off x="1423169" y="3843260"/>
                  <a:ext cx="0" cy="71429"/>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grpSp>
              <p:nvGrpSpPr>
                <p:cNvPr id="155" name="Group 101">
                  <a:extLst>
                    <a:ext uri="{FF2B5EF4-FFF2-40B4-BE49-F238E27FC236}">
                      <a16:creationId xmlns:a16="http://schemas.microsoft.com/office/drawing/2014/main" id="{9FBB39C5-E757-4696-8C30-3A2FCDB2731A}"/>
                    </a:ext>
                  </a:extLst>
                </p:cNvPr>
                <p:cNvGrpSpPr/>
                <p:nvPr/>
              </p:nvGrpSpPr>
              <p:grpSpPr>
                <a:xfrm rot="900000">
                  <a:off x="1271348" y="3496364"/>
                  <a:ext cx="363960" cy="426406"/>
                  <a:chOff x="2579846" y="1885950"/>
                  <a:chExt cx="1601629" cy="1876425"/>
                </a:xfrm>
                <a:grpFill/>
              </p:grpSpPr>
              <p:cxnSp>
                <p:nvCxnSpPr>
                  <p:cNvPr id="156" name="Straight Connector 102">
                    <a:extLst>
                      <a:ext uri="{FF2B5EF4-FFF2-40B4-BE49-F238E27FC236}">
                        <a16:creationId xmlns:a16="http://schemas.microsoft.com/office/drawing/2014/main" id="{1404C07F-0E10-4A8D-B131-FA65D1A0ADFF}"/>
                      </a:ext>
                    </a:extLst>
                  </p:cNvPr>
                  <p:cNvCxnSpPr>
                    <a:cxnSpLocks/>
                  </p:cNvCxnSpPr>
                  <p:nvPr/>
                </p:nvCxnSpPr>
                <p:spPr>
                  <a:xfrm flipV="1">
                    <a:off x="3243262" y="1885950"/>
                    <a:ext cx="1" cy="314324"/>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7" name="Straight Connector 103">
                    <a:extLst>
                      <a:ext uri="{FF2B5EF4-FFF2-40B4-BE49-F238E27FC236}">
                        <a16:creationId xmlns:a16="http://schemas.microsoft.com/office/drawing/2014/main" id="{6A2CCFE9-A43A-4CD3-903F-606FEE70672F}"/>
                      </a:ext>
                    </a:extLst>
                  </p:cNvPr>
                  <p:cNvCxnSpPr>
                    <a:cxnSpLocks/>
                  </p:cNvCxnSpPr>
                  <p:nvPr/>
                </p:nvCxnSpPr>
                <p:spPr>
                  <a:xfrm flipV="1">
                    <a:off x="3684417" y="2160746"/>
                    <a:ext cx="222262" cy="222260"/>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8" name="Straight Connector 104">
                    <a:extLst>
                      <a:ext uri="{FF2B5EF4-FFF2-40B4-BE49-F238E27FC236}">
                        <a16:creationId xmlns:a16="http://schemas.microsoft.com/office/drawing/2014/main" id="{5066B55E-201D-4E8F-9027-8C4F44FF2F23}"/>
                      </a:ext>
                    </a:extLst>
                  </p:cNvPr>
                  <p:cNvCxnSpPr>
                    <a:cxnSpLocks/>
                  </p:cNvCxnSpPr>
                  <p:nvPr/>
                </p:nvCxnSpPr>
                <p:spPr>
                  <a:xfrm>
                    <a:off x="3867149" y="2824162"/>
                    <a:ext cx="314326" cy="1"/>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59" name="Straight Connector 105">
                    <a:extLst>
                      <a:ext uri="{FF2B5EF4-FFF2-40B4-BE49-F238E27FC236}">
                        <a16:creationId xmlns:a16="http://schemas.microsoft.com/office/drawing/2014/main" id="{FB2CEF88-678B-4A34-9B77-5D047F4E0F30}"/>
                      </a:ext>
                    </a:extLst>
                  </p:cNvPr>
                  <p:cNvCxnSpPr>
                    <a:cxnSpLocks/>
                  </p:cNvCxnSpPr>
                  <p:nvPr/>
                </p:nvCxnSpPr>
                <p:spPr>
                  <a:xfrm>
                    <a:off x="3684417" y="3265317"/>
                    <a:ext cx="222262" cy="222262"/>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60" name="Straight Connector 106">
                    <a:extLst>
                      <a:ext uri="{FF2B5EF4-FFF2-40B4-BE49-F238E27FC236}">
                        <a16:creationId xmlns:a16="http://schemas.microsoft.com/office/drawing/2014/main" id="{ECFC003A-DF06-46BF-AD7F-189C084B666D}"/>
                      </a:ext>
                    </a:extLst>
                  </p:cNvPr>
                  <p:cNvCxnSpPr>
                    <a:cxnSpLocks/>
                  </p:cNvCxnSpPr>
                  <p:nvPr/>
                </p:nvCxnSpPr>
                <p:spPr>
                  <a:xfrm>
                    <a:off x="3243262" y="3448049"/>
                    <a:ext cx="1" cy="314326"/>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61" name="Straight Connector 107">
                    <a:extLst>
                      <a:ext uri="{FF2B5EF4-FFF2-40B4-BE49-F238E27FC236}">
                        <a16:creationId xmlns:a16="http://schemas.microsoft.com/office/drawing/2014/main" id="{CBAECDB4-3368-4E79-8120-A4A102ED2DD3}"/>
                      </a:ext>
                    </a:extLst>
                  </p:cNvPr>
                  <p:cNvCxnSpPr>
                    <a:cxnSpLocks/>
                  </p:cNvCxnSpPr>
                  <p:nvPr/>
                </p:nvCxnSpPr>
                <p:spPr>
                  <a:xfrm flipH="1" flipV="1">
                    <a:off x="2579846" y="2160746"/>
                    <a:ext cx="222260" cy="222260"/>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grpSp>
          </p:grpSp>
          <p:cxnSp>
            <p:nvCxnSpPr>
              <p:cNvPr id="144" name="Straight Connector 90">
                <a:extLst>
                  <a:ext uri="{FF2B5EF4-FFF2-40B4-BE49-F238E27FC236}">
                    <a16:creationId xmlns:a16="http://schemas.microsoft.com/office/drawing/2014/main" id="{A0392D29-F853-4353-B453-6CFD2897CC8F}"/>
                  </a:ext>
                </a:extLst>
              </p:cNvPr>
              <p:cNvCxnSpPr>
                <a:cxnSpLocks/>
              </p:cNvCxnSpPr>
              <p:nvPr/>
            </p:nvCxnSpPr>
            <p:spPr>
              <a:xfrm rot="1800000" flipV="1">
                <a:off x="5237539" y="2427893"/>
                <a:ext cx="0" cy="71428"/>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45" name="Straight Connector 91">
                <a:extLst>
                  <a:ext uri="{FF2B5EF4-FFF2-40B4-BE49-F238E27FC236}">
                    <a16:creationId xmlns:a16="http://schemas.microsoft.com/office/drawing/2014/main" id="{43A250F6-62B2-4F94-8819-F646CBE2078F}"/>
                  </a:ext>
                </a:extLst>
              </p:cNvPr>
              <p:cNvCxnSpPr>
                <a:cxnSpLocks/>
              </p:cNvCxnSpPr>
              <p:nvPr/>
            </p:nvCxnSpPr>
            <p:spPr>
              <a:xfrm rot="1800000" flipV="1">
                <a:off x="5294981" y="2546125"/>
                <a:ext cx="50508" cy="50507"/>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46" name="Straight Connector 92">
                <a:extLst>
                  <a:ext uri="{FF2B5EF4-FFF2-40B4-BE49-F238E27FC236}">
                    <a16:creationId xmlns:a16="http://schemas.microsoft.com/office/drawing/2014/main" id="{FDF142A0-4450-49DE-9A0A-D094584C69E2}"/>
                  </a:ext>
                </a:extLst>
              </p:cNvPr>
              <p:cNvCxnSpPr>
                <a:cxnSpLocks/>
              </p:cNvCxnSpPr>
              <p:nvPr/>
            </p:nvCxnSpPr>
            <p:spPr>
              <a:xfrm rot="1800000">
                <a:off x="5266790" y="2706061"/>
                <a:ext cx="71429" cy="0"/>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47" name="Straight Connector 93">
                <a:extLst>
                  <a:ext uri="{FF2B5EF4-FFF2-40B4-BE49-F238E27FC236}">
                    <a16:creationId xmlns:a16="http://schemas.microsoft.com/office/drawing/2014/main" id="{A64A9F16-2948-4BE3-8017-650F5907B1D5}"/>
                  </a:ext>
                </a:extLst>
              </p:cNvPr>
              <p:cNvCxnSpPr>
                <a:cxnSpLocks/>
              </p:cNvCxnSpPr>
              <p:nvPr/>
            </p:nvCxnSpPr>
            <p:spPr>
              <a:xfrm rot="1800000">
                <a:off x="5169478" y="2763504"/>
                <a:ext cx="50508" cy="50508"/>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48" name="Straight Connector 94">
                <a:extLst>
                  <a:ext uri="{FF2B5EF4-FFF2-40B4-BE49-F238E27FC236}">
                    <a16:creationId xmlns:a16="http://schemas.microsoft.com/office/drawing/2014/main" id="{786782E5-0FB9-4BF3-85CC-43F76D45B5CF}"/>
                  </a:ext>
                </a:extLst>
              </p:cNvPr>
              <p:cNvCxnSpPr>
                <a:cxnSpLocks/>
              </p:cNvCxnSpPr>
              <p:nvPr/>
            </p:nvCxnSpPr>
            <p:spPr>
              <a:xfrm rot="1800000">
                <a:off x="5060050" y="2735312"/>
                <a:ext cx="0" cy="71429"/>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cxnSp>
            <p:nvCxnSpPr>
              <p:cNvPr id="149" name="Straight Connector 95">
                <a:extLst>
                  <a:ext uri="{FF2B5EF4-FFF2-40B4-BE49-F238E27FC236}">
                    <a16:creationId xmlns:a16="http://schemas.microsoft.com/office/drawing/2014/main" id="{F9486822-D942-44EB-9F7E-97411E66EF77}"/>
                  </a:ext>
                </a:extLst>
              </p:cNvPr>
              <p:cNvCxnSpPr>
                <a:cxnSpLocks/>
              </p:cNvCxnSpPr>
              <p:nvPr/>
            </p:nvCxnSpPr>
            <p:spPr>
              <a:xfrm rot="1800000" flipH="1" flipV="1">
                <a:off x="5077603" y="2420622"/>
                <a:ext cx="50507" cy="50507"/>
              </a:xfrm>
              <a:prstGeom prst="line">
                <a:avLst/>
              </a:prstGeom>
              <a:grpFill/>
              <a:ln w="3175">
                <a:solidFill>
                  <a:srgbClr val="DF3246"/>
                </a:solidFill>
              </a:ln>
            </p:spPr>
            <p:style>
              <a:lnRef idx="1">
                <a:schemeClr val="accent1"/>
              </a:lnRef>
              <a:fillRef idx="0">
                <a:schemeClr val="accent1"/>
              </a:fillRef>
              <a:effectRef idx="0">
                <a:schemeClr val="accent1"/>
              </a:effectRef>
              <a:fontRef idx="minor">
                <a:schemeClr val="tx1"/>
              </a:fontRef>
            </p:style>
          </p:cxnSp>
        </p:grpSp>
        <p:sp>
          <p:nvSpPr>
            <p:cNvPr id="142" name="Oval 88">
              <a:extLst>
                <a:ext uri="{FF2B5EF4-FFF2-40B4-BE49-F238E27FC236}">
                  <a16:creationId xmlns:a16="http://schemas.microsoft.com/office/drawing/2014/main" id="{915B5163-BFBE-48D5-8485-EBD8A463DD95}"/>
                </a:ext>
              </a:extLst>
            </p:cNvPr>
            <p:cNvSpPr/>
            <p:nvPr/>
          </p:nvSpPr>
          <p:spPr>
            <a:xfrm>
              <a:off x="1192189" y="4193516"/>
              <a:ext cx="103277" cy="1032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ja-JP" altLang="en-US">
                <a:latin typeface="Segoe UI" panose="020B0502040204020203" pitchFamily="34" charset="0"/>
                <a:ea typeface="游ゴシック" panose="020B0400000000000000" pitchFamily="50" charset="-128"/>
              </a:endParaRPr>
            </a:p>
          </p:txBody>
        </p:sp>
      </p:grpSp>
      <p:sp>
        <p:nvSpPr>
          <p:cNvPr id="2" name="テキスト ボックス 1">
            <a:extLst>
              <a:ext uri="{FF2B5EF4-FFF2-40B4-BE49-F238E27FC236}">
                <a16:creationId xmlns:a16="http://schemas.microsoft.com/office/drawing/2014/main" id="{5DC62D4F-B80A-49D4-BD1F-9F3EE3CD8697}"/>
              </a:ext>
            </a:extLst>
          </p:cNvPr>
          <p:cNvSpPr txBox="1"/>
          <p:nvPr/>
        </p:nvSpPr>
        <p:spPr>
          <a:xfrm>
            <a:off x="2504141" y="1738497"/>
            <a:ext cx="2636840" cy="276999"/>
          </a:xfrm>
          <a:prstGeom prst="rect">
            <a:avLst/>
          </a:prstGeom>
          <a:noFill/>
        </p:spPr>
        <p:txBody>
          <a:bodyPr wrap="square" rtlCol="0">
            <a:spAutoFit/>
          </a:bodyPr>
          <a:lstStyle/>
          <a:p>
            <a:r>
              <a:rPr kumimoji="0" lang="ja-JP" altLang="en-US" sz="1200" b="1" i="0" u="none" strike="noStrike" cap="none" normalizeH="0" baseline="0" noProof="0">
                <a:ln>
                  <a:noFill/>
                </a:ln>
                <a:solidFill>
                  <a:srgbClr val="C00000"/>
                </a:solidFill>
                <a:uLnTx/>
                <a:uFillTx/>
                <a:latin typeface="メイリオ" panose="020B0604030504040204" pitchFamily="50" charset="-128"/>
                <a:ea typeface="メイリオ" panose="020B0604030504040204" pitchFamily="50" charset="-128"/>
              </a:rPr>
              <a:t>ランサムウェア活動開始</a:t>
            </a:r>
          </a:p>
        </p:txBody>
      </p:sp>
      <p:pic>
        <p:nvPicPr>
          <p:cNvPr id="63" name="図 62">
            <a:extLst>
              <a:ext uri="{FF2B5EF4-FFF2-40B4-BE49-F238E27FC236}">
                <a16:creationId xmlns:a16="http://schemas.microsoft.com/office/drawing/2014/main" id="{D5DB06B7-708D-47D7-8E7A-C08CA10C6F7B}"/>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1240" y="2015496"/>
            <a:ext cx="605773" cy="633169"/>
          </a:xfrm>
          <a:prstGeom prst="rect">
            <a:avLst/>
          </a:prstGeom>
        </p:spPr>
      </p:pic>
      <p:sp>
        <p:nvSpPr>
          <p:cNvPr id="3" name="テキスト ボックス 2">
            <a:extLst>
              <a:ext uri="{FF2B5EF4-FFF2-40B4-BE49-F238E27FC236}">
                <a16:creationId xmlns:a16="http://schemas.microsoft.com/office/drawing/2014/main" id="{E9D48733-D4ED-4C97-96CE-9D761E7794E8}"/>
              </a:ext>
            </a:extLst>
          </p:cNvPr>
          <p:cNvSpPr txBox="1"/>
          <p:nvPr/>
        </p:nvSpPr>
        <p:spPr>
          <a:xfrm>
            <a:off x="4249786" y="2696426"/>
            <a:ext cx="1740304" cy="276999"/>
          </a:xfrm>
          <a:prstGeom prst="rect">
            <a:avLst/>
          </a:prstGeom>
          <a:noFill/>
        </p:spPr>
        <p:txBody>
          <a:bodyPr wrap="square" rtlCol="0">
            <a:spAutoFit/>
          </a:bodyPr>
          <a:lstStyle/>
          <a:p>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暗号化を開始</a:t>
            </a:r>
          </a:p>
        </p:txBody>
      </p:sp>
      <p:sp>
        <p:nvSpPr>
          <p:cNvPr id="4" name="テキスト ボックス 3">
            <a:extLst>
              <a:ext uri="{FF2B5EF4-FFF2-40B4-BE49-F238E27FC236}">
                <a16:creationId xmlns:a16="http://schemas.microsoft.com/office/drawing/2014/main" id="{283D7D85-6BE7-4A6A-A964-F6B74E6F7217}"/>
              </a:ext>
            </a:extLst>
          </p:cNvPr>
          <p:cNvSpPr txBox="1"/>
          <p:nvPr/>
        </p:nvSpPr>
        <p:spPr>
          <a:xfrm>
            <a:off x="5563495" y="1738497"/>
            <a:ext cx="1898672" cy="276999"/>
          </a:xfrm>
          <a:prstGeom prst="rect">
            <a:avLst/>
          </a:prstGeom>
          <a:noFill/>
        </p:spPr>
        <p:txBody>
          <a:bodyPr wrap="square" rtlCol="0">
            <a:spAutoFit/>
          </a:bodyPr>
          <a:lstStyle/>
          <a:p>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別の端末への感染</a:t>
            </a:r>
            <a:r>
              <a:rPr kumimoji="0" lang="ja-JP" altLang="en-US" sz="1200" b="1" i="0" u="none" strike="noStrike" cap="none" normalizeH="0" baseline="0" noProof="0">
                <a:ln>
                  <a:noFill/>
                </a:ln>
                <a:solidFill>
                  <a:srgbClr val="FFFFFF"/>
                </a:solidFill>
                <a:uLnTx/>
                <a:uFillTx/>
                <a:latin typeface="メイリオ" panose="020B0604030504040204" pitchFamily="50" charset="-128"/>
                <a:ea typeface="メイリオ" panose="020B0604030504040204" pitchFamily="50" charset="-128"/>
              </a:rPr>
              <a:t>を開始</a:t>
            </a:r>
          </a:p>
        </p:txBody>
      </p:sp>
      <p:sp>
        <p:nvSpPr>
          <p:cNvPr id="7" name="テキスト ボックス 6">
            <a:extLst>
              <a:ext uri="{FF2B5EF4-FFF2-40B4-BE49-F238E27FC236}">
                <a16:creationId xmlns:a16="http://schemas.microsoft.com/office/drawing/2014/main" id="{A911F0D6-D489-4937-A50E-F66B694E1FC2}"/>
              </a:ext>
            </a:extLst>
          </p:cNvPr>
          <p:cNvSpPr txBox="1"/>
          <p:nvPr/>
        </p:nvSpPr>
        <p:spPr>
          <a:xfrm>
            <a:off x="6770720" y="2589605"/>
            <a:ext cx="3403826" cy="276999"/>
          </a:xfrm>
          <a:prstGeom prst="rect">
            <a:avLst/>
          </a:prstGeom>
          <a:noFill/>
        </p:spPr>
        <p:txBody>
          <a:bodyPr wrap="square" rtlCol="0">
            <a:spAutoFit/>
          </a:bodyPr>
          <a:lstStyle/>
          <a:p>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システム内を</a:t>
            </a:r>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水平展開</a:t>
            </a:r>
            <a:endParaRPr kumimoji="0" lang="ja-JP" altLang="en-US" sz="12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DF4DD2FC-825E-47F5-AC2C-D8F54533B35E}"/>
              </a:ext>
            </a:extLst>
          </p:cNvPr>
          <p:cNvSpPr txBox="1"/>
          <p:nvPr/>
        </p:nvSpPr>
        <p:spPr>
          <a:xfrm>
            <a:off x="7963210" y="1697426"/>
            <a:ext cx="36604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システムを完全</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に</a:t>
            </a:r>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制御</a:t>
            </a:r>
            <a:br>
              <a:rPr kumimoji="0" lang="en-US" altLang="ja-JP"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二重</a:t>
            </a:r>
            <a:r>
              <a:rPr kumimoji="0" lang="en-US" altLang="ja-JP"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a:t>
            </a:r>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三重恐喝</a:t>
            </a:r>
          </a:p>
        </p:txBody>
      </p:sp>
      <p:sp>
        <p:nvSpPr>
          <p:cNvPr id="9" name="テキスト ボックス 8">
            <a:extLst>
              <a:ext uri="{FF2B5EF4-FFF2-40B4-BE49-F238E27FC236}">
                <a16:creationId xmlns:a16="http://schemas.microsoft.com/office/drawing/2014/main" id="{B27EE28F-4D3D-4830-9659-0F12BC8857B8}"/>
              </a:ext>
            </a:extLst>
          </p:cNvPr>
          <p:cNvSpPr txBox="1"/>
          <p:nvPr/>
        </p:nvSpPr>
        <p:spPr>
          <a:xfrm>
            <a:off x="10800011" y="2558657"/>
            <a:ext cx="1348033" cy="276999"/>
          </a:xfrm>
          <a:prstGeom prst="rect">
            <a:avLst/>
          </a:prstGeom>
          <a:noFill/>
        </p:spPr>
        <p:txBody>
          <a:bodyPr wrap="square" rtlCol="0">
            <a:spAutoFit/>
          </a:bodyPr>
          <a:lstStyle/>
          <a:p>
            <a:r>
              <a:rPr kumimoji="0" lang="ja-JP" altLang="en-US" sz="1200" b="1" i="0" u="none" strike="noStrike" cap="none" normalizeH="0" baseline="0" noProof="0">
                <a:ln>
                  <a:noFill/>
                </a:ln>
                <a:solidFill>
                  <a:schemeClr val="tx1">
                    <a:lumMod val="75000"/>
                    <a:lumOff val="25000"/>
                  </a:schemeClr>
                </a:solidFill>
                <a:uLnTx/>
                <a:uFillTx/>
                <a:latin typeface="メイリオ" panose="020B0604030504040204" pitchFamily="50" charset="-128"/>
                <a:ea typeface="メイリオ" panose="020B0604030504040204" pitchFamily="50" charset="-128"/>
              </a:rPr>
              <a:t>調査と対処</a:t>
            </a:r>
          </a:p>
        </p:txBody>
      </p:sp>
      <p:pic>
        <p:nvPicPr>
          <p:cNvPr id="104" name="図 103">
            <a:extLst>
              <a:ext uri="{FF2B5EF4-FFF2-40B4-BE49-F238E27FC236}">
                <a16:creationId xmlns:a16="http://schemas.microsoft.com/office/drawing/2014/main" id="{8A156460-3302-4FD2-A39C-82A005BA8725}"/>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02717" y="2924759"/>
            <a:ext cx="359450" cy="375706"/>
          </a:xfrm>
          <a:prstGeom prst="rect">
            <a:avLst/>
          </a:prstGeom>
        </p:spPr>
      </p:pic>
      <p:pic>
        <p:nvPicPr>
          <p:cNvPr id="107" name="Picture 2" descr="ランサムウェア Petya に感染してみました。 | (n)inja csirt">
            <a:extLst>
              <a:ext uri="{FF2B5EF4-FFF2-40B4-BE49-F238E27FC236}">
                <a16:creationId xmlns:a16="http://schemas.microsoft.com/office/drawing/2014/main" id="{B779F841-37A9-4412-9A2A-7C43998F827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48390" y="2139885"/>
            <a:ext cx="420435" cy="321700"/>
          </a:xfrm>
          <a:prstGeom prst="rect">
            <a:avLst/>
          </a:prstGeom>
          <a:noFill/>
          <a:extLst>
            <a:ext uri="{909E8E84-426E-40DD-AFC4-6F175D3DCCD1}">
              <a14:hiddenFill xmlns:a14="http://schemas.microsoft.com/office/drawing/2010/main">
                <a:solidFill>
                  <a:srgbClr val="FFFFFF"/>
                </a:solidFill>
              </a14:hiddenFill>
            </a:ext>
          </a:extLst>
        </p:spPr>
      </p:pic>
      <p:pic>
        <p:nvPicPr>
          <p:cNvPr id="18" name="グラフィックス 17" descr="ノート PC 枠線">
            <a:extLst>
              <a:ext uri="{FF2B5EF4-FFF2-40B4-BE49-F238E27FC236}">
                <a16:creationId xmlns:a16="http://schemas.microsoft.com/office/drawing/2014/main" id="{41FCF2B0-1C60-457B-ADDE-EC9950779D2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98880" y="3015253"/>
            <a:ext cx="640329" cy="640329"/>
          </a:xfrm>
          <a:prstGeom prst="rect">
            <a:avLst/>
          </a:prstGeom>
        </p:spPr>
      </p:pic>
      <p:pic>
        <p:nvPicPr>
          <p:cNvPr id="28" name="グラフィックス 27" descr="ロック 単色塗りつぶし">
            <a:extLst>
              <a:ext uri="{FF2B5EF4-FFF2-40B4-BE49-F238E27FC236}">
                <a16:creationId xmlns:a16="http://schemas.microsoft.com/office/drawing/2014/main" id="{039F6CE9-1D2A-45C3-8376-C2489CC4764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2795" y="2924759"/>
            <a:ext cx="606839" cy="606839"/>
          </a:xfrm>
          <a:prstGeom prst="rect">
            <a:avLst/>
          </a:prstGeom>
        </p:spPr>
      </p:pic>
      <p:pic>
        <p:nvPicPr>
          <p:cNvPr id="30" name="グラフィックス 29" descr="虫眼鏡で見た虫 単色塗りつぶし">
            <a:extLst>
              <a:ext uri="{FF2B5EF4-FFF2-40B4-BE49-F238E27FC236}">
                <a16:creationId xmlns:a16="http://schemas.microsoft.com/office/drawing/2014/main" id="{B33ED572-B3C6-484C-99D2-50D59A0436B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91473" y="2867201"/>
            <a:ext cx="704810" cy="704810"/>
          </a:xfrm>
          <a:prstGeom prst="rect">
            <a:avLst/>
          </a:prstGeom>
        </p:spPr>
      </p:pic>
      <p:pic>
        <p:nvPicPr>
          <p:cNvPr id="32" name="グラフィックス 31" descr="データベース 枠線">
            <a:extLst>
              <a:ext uri="{FF2B5EF4-FFF2-40B4-BE49-F238E27FC236}">
                <a16:creationId xmlns:a16="http://schemas.microsoft.com/office/drawing/2014/main" id="{6234E439-96EF-486E-AA3B-608BE126B35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23383" y="3055371"/>
            <a:ext cx="600211" cy="600211"/>
          </a:xfrm>
          <a:prstGeom prst="rect">
            <a:avLst/>
          </a:prstGeom>
        </p:spPr>
      </p:pic>
      <p:pic>
        <p:nvPicPr>
          <p:cNvPr id="112" name="図 111">
            <a:extLst>
              <a:ext uri="{FF2B5EF4-FFF2-40B4-BE49-F238E27FC236}">
                <a16:creationId xmlns:a16="http://schemas.microsoft.com/office/drawing/2014/main" id="{6759E7BD-7589-4D8A-A3D9-E40A89789C7D}"/>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43179" y="2936804"/>
            <a:ext cx="359450" cy="375706"/>
          </a:xfrm>
          <a:prstGeom prst="rect">
            <a:avLst/>
          </a:prstGeom>
        </p:spPr>
      </p:pic>
      <p:pic>
        <p:nvPicPr>
          <p:cNvPr id="34" name="図 33" descr="アイコン&#10;&#10;自動的に生成された説明">
            <a:extLst>
              <a:ext uri="{FF2B5EF4-FFF2-40B4-BE49-F238E27FC236}">
                <a16:creationId xmlns:a16="http://schemas.microsoft.com/office/drawing/2014/main" id="{E57F9438-7A69-4D89-9293-186617DDAEA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315784" y="2156848"/>
            <a:ext cx="491817" cy="491817"/>
          </a:xfrm>
          <a:prstGeom prst="rect">
            <a:avLst/>
          </a:prstGeom>
        </p:spPr>
      </p:pic>
      <p:grpSp>
        <p:nvGrpSpPr>
          <p:cNvPr id="116" name="グループ化 115">
            <a:extLst>
              <a:ext uri="{FF2B5EF4-FFF2-40B4-BE49-F238E27FC236}">
                <a16:creationId xmlns:a16="http://schemas.microsoft.com/office/drawing/2014/main" id="{C31C7A06-D4B6-466E-9A12-B9C2ACA0B968}"/>
              </a:ext>
            </a:extLst>
          </p:cNvPr>
          <p:cNvGrpSpPr/>
          <p:nvPr/>
        </p:nvGrpSpPr>
        <p:grpSpPr>
          <a:xfrm>
            <a:off x="9890000" y="2227418"/>
            <a:ext cx="424142" cy="421247"/>
            <a:chOff x="8336779" y="3713527"/>
            <a:chExt cx="1256782" cy="890653"/>
          </a:xfrm>
        </p:grpSpPr>
        <p:pic>
          <p:nvPicPr>
            <p:cNvPr id="117" name="図 116">
              <a:extLst>
                <a:ext uri="{FF2B5EF4-FFF2-40B4-BE49-F238E27FC236}">
                  <a16:creationId xmlns:a16="http://schemas.microsoft.com/office/drawing/2014/main" id="{EEC71A73-92FC-4BB5-B282-9FB73A7F3FA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336779" y="4234805"/>
              <a:ext cx="1256782" cy="369375"/>
            </a:xfrm>
            <a:prstGeom prst="rect">
              <a:avLst/>
            </a:prstGeom>
          </p:spPr>
        </p:pic>
        <p:pic>
          <p:nvPicPr>
            <p:cNvPr id="118" name="図 117">
              <a:extLst>
                <a:ext uri="{FF2B5EF4-FFF2-40B4-BE49-F238E27FC236}">
                  <a16:creationId xmlns:a16="http://schemas.microsoft.com/office/drawing/2014/main" id="{A42729B0-AB23-48D4-8869-2E4E2ADF4CD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336779" y="4097645"/>
              <a:ext cx="1256782" cy="369375"/>
            </a:xfrm>
            <a:prstGeom prst="rect">
              <a:avLst/>
            </a:prstGeom>
          </p:spPr>
        </p:pic>
        <p:pic>
          <p:nvPicPr>
            <p:cNvPr id="119" name="図 118">
              <a:extLst>
                <a:ext uri="{FF2B5EF4-FFF2-40B4-BE49-F238E27FC236}">
                  <a16:creationId xmlns:a16="http://schemas.microsoft.com/office/drawing/2014/main" id="{1C1CC90D-5186-4A06-9FE1-4BA4D14F783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336779" y="3964295"/>
              <a:ext cx="1256782" cy="369375"/>
            </a:xfrm>
            <a:prstGeom prst="rect">
              <a:avLst/>
            </a:prstGeom>
          </p:spPr>
        </p:pic>
        <p:pic>
          <p:nvPicPr>
            <p:cNvPr id="120" name="図 119">
              <a:extLst>
                <a:ext uri="{FF2B5EF4-FFF2-40B4-BE49-F238E27FC236}">
                  <a16:creationId xmlns:a16="http://schemas.microsoft.com/office/drawing/2014/main" id="{F4966507-3A2D-4078-A825-972DD47AFF0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336779" y="3839257"/>
              <a:ext cx="1256782" cy="369375"/>
            </a:xfrm>
            <a:prstGeom prst="rect">
              <a:avLst/>
            </a:prstGeom>
          </p:spPr>
        </p:pic>
        <p:pic>
          <p:nvPicPr>
            <p:cNvPr id="121" name="図 120">
              <a:extLst>
                <a:ext uri="{FF2B5EF4-FFF2-40B4-BE49-F238E27FC236}">
                  <a16:creationId xmlns:a16="http://schemas.microsoft.com/office/drawing/2014/main" id="{4E57EFB4-53E9-47A6-89F3-031C6D92057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336779" y="3713527"/>
              <a:ext cx="1256782" cy="369375"/>
            </a:xfrm>
            <a:prstGeom prst="rect">
              <a:avLst/>
            </a:prstGeom>
          </p:spPr>
        </p:pic>
      </p:grpSp>
      <p:sp>
        <p:nvSpPr>
          <p:cNvPr id="36" name="正方形/長方形 35">
            <a:extLst>
              <a:ext uri="{FF2B5EF4-FFF2-40B4-BE49-F238E27FC236}">
                <a16:creationId xmlns:a16="http://schemas.microsoft.com/office/drawing/2014/main" id="{1EA1BEF2-361A-475A-8A41-115F2231F81A}"/>
              </a:ext>
            </a:extLst>
          </p:cNvPr>
          <p:cNvSpPr/>
          <p:nvPr/>
        </p:nvSpPr>
        <p:spPr>
          <a:xfrm>
            <a:off x="1130490" y="4908780"/>
            <a:ext cx="1319009" cy="46661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テキスト ボックス 123">
            <a:extLst>
              <a:ext uri="{FF2B5EF4-FFF2-40B4-BE49-F238E27FC236}">
                <a16:creationId xmlns:a16="http://schemas.microsoft.com/office/drawing/2014/main" id="{3B420471-F356-4F74-B296-B2AF7A264101}"/>
              </a:ext>
            </a:extLst>
          </p:cNvPr>
          <p:cNvSpPr txBox="1"/>
          <p:nvPr/>
        </p:nvSpPr>
        <p:spPr>
          <a:xfrm>
            <a:off x="1257457" y="4930741"/>
            <a:ext cx="1107996" cy="461665"/>
          </a:xfrm>
          <a:prstGeom prst="rect">
            <a:avLst/>
          </a:prstGeom>
          <a:noFill/>
        </p:spPr>
        <p:txBody>
          <a:bodyPr wrap="none" rtlCol="0">
            <a:spAutoFit/>
          </a:bodyPr>
          <a:lstStyle/>
          <a:p>
            <a:r>
              <a:rPr kumimoji="1" lang="ja-JP" altLang="en-US" sz="1200" b="1">
                <a:solidFill>
                  <a:schemeClr val="bg1"/>
                </a:solidFill>
                <a:latin typeface="メイリオ" panose="020B0604030504040204" pitchFamily="50" charset="-128"/>
                <a:ea typeface="メイリオ" panose="020B0604030504040204" pitchFamily="50" charset="-128"/>
              </a:rPr>
              <a:t>シグネチャ型</a:t>
            </a:r>
            <a:br>
              <a:rPr kumimoji="1" lang="en-US" altLang="ja-JP" sz="1200" b="1">
                <a:solidFill>
                  <a:schemeClr val="bg1"/>
                </a:solidFill>
                <a:latin typeface="メイリオ" panose="020B0604030504040204" pitchFamily="50" charset="-128"/>
                <a:ea typeface="メイリオ" panose="020B0604030504040204" pitchFamily="50" charset="-128"/>
              </a:rPr>
            </a:br>
            <a:r>
              <a:rPr kumimoji="1" lang="ja-JP" altLang="en-US" sz="1200" b="1">
                <a:solidFill>
                  <a:schemeClr val="bg1"/>
                </a:solidFill>
                <a:latin typeface="メイリオ" panose="020B0604030504040204" pitchFamily="50" charset="-128"/>
                <a:ea typeface="メイリオ" panose="020B0604030504040204" pitchFamily="50" charset="-128"/>
              </a:rPr>
              <a:t>ウイルス対策</a:t>
            </a:r>
            <a:endParaRPr kumimoji="1" lang="en-US" altLang="ja-JP" sz="1200" b="1">
              <a:solidFill>
                <a:schemeClr val="bg1"/>
              </a:solidFill>
              <a:latin typeface="メイリオ" panose="020B0604030504040204" pitchFamily="50" charset="-128"/>
              <a:ea typeface="メイリオ" panose="020B0604030504040204" pitchFamily="50" charset="-128"/>
            </a:endParaRPr>
          </a:p>
        </p:txBody>
      </p:sp>
      <p:sp>
        <p:nvSpPr>
          <p:cNvPr id="138" name="正方形/長方形 137">
            <a:extLst>
              <a:ext uri="{FF2B5EF4-FFF2-40B4-BE49-F238E27FC236}">
                <a16:creationId xmlns:a16="http://schemas.microsoft.com/office/drawing/2014/main" id="{8E5BB961-C47B-4006-BFDD-52D8E62DE308}"/>
              </a:ext>
            </a:extLst>
          </p:cNvPr>
          <p:cNvSpPr/>
          <p:nvPr/>
        </p:nvSpPr>
        <p:spPr>
          <a:xfrm>
            <a:off x="1114798" y="5798222"/>
            <a:ext cx="1319009" cy="46661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テキスト ボックス 124">
            <a:extLst>
              <a:ext uri="{FF2B5EF4-FFF2-40B4-BE49-F238E27FC236}">
                <a16:creationId xmlns:a16="http://schemas.microsoft.com/office/drawing/2014/main" id="{4502351E-33A1-441A-95F9-DD8D3E3815E3}"/>
              </a:ext>
            </a:extLst>
          </p:cNvPr>
          <p:cNvSpPr txBox="1"/>
          <p:nvPr/>
        </p:nvSpPr>
        <p:spPr>
          <a:xfrm>
            <a:off x="1102937" y="5941961"/>
            <a:ext cx="1322112" cy="276999"/>
          </a:xfrm>
          <a:prstGeom prst="rect">
            <a:avLst/>
          </a:prstGeom>
          <a:noFill/>
        </p:spPr>
        <p:txBody>
          <a:bodyPr wrap="square" rtlCol="0">
            <a:spAutoFit/>
          </a:bodyPr>
          <a:lstStyle/>
          <a:p>
            <a:pPr algn="ctr"/>
            <a:r>
              <a:rPr kumimoji="1" lang="en-US" altLang="ja-JP" sz="1200" b="1">
                <a:solidFill>
                  <a:schemeClr val="bg1"/>
                </a:solidFill>
                <a:latin typeface="メイリオ" panose="020B0604030504040204" pitchFamily="50" charset="-128"/>
                <a:ea typeface="メイリオ" panose="020B0604030504040204" pitchFamily="50" charset="-128"/>
              </a:rPr>
              <a:t>EDR</a:t>
            </a:r>
          </a:p>
        </p:txBody>
      </p:sp>
      <p:sp>
        <p:nvSpPr>
          <p:cNvPr id="13" name="テキスト ボックス 12">
            <a:extLst>
              <a:ext uri="{FF2B5EF4-FFF2-40B4-BE49-F238E27FC236}">
                <a16:creationId xmlns:a16="http://schemas.microsoft.com/office/drawing/2014/main" id="{4A454EE7-9FF4-42F4-819E-1AD12C37A5B6}"/>
              </a:ext>
            </a:extLst>
          </p:cNvPr>
          <p:cNvSpPr txBox="1"/>
          <p:nvPr/>
        </p:nvSpPr>
        <p:spPr>
          <a:xfrm>
            <a:off x="1888374" y="3573863"/>
            <a:ext cx="834394" cy="276999"/>
          </a:xfrm>
          <a:prstGeom prst="rect">
            <a:avLst/>
          </a:prstGeom>
          <a:noFill/>
        </p:spPr>
        <p:txBody>
          <a:bodyPr wrap="square" rtlCol="0">
            <a:spAutoFit/>
          </a:bodyPr>
          <a:lstStyle/>
          <a:p>
            <a:r>
              <a:rPr kumimoji="1" lang="en-US" altLang="ja-JP" sz="1200" b="1">
                <a:solidFill>
                  <a:srgbClr val="C00000"/>
                </a:solidFill>
                <a:latin typeface="メイリオ" panose="020B0604030504040204" pitchFamily="50" charset="-128"/>
                <a:ea typeface="メイリオ" panose="020B0604030504040204" pitchFamily="50" charset="-128"/>
              </a:rPr>
              <a:t>START</a:t>
            </a:r>
            <a:endParaRPr kumimoji="1" lang="ja-JP" altLang="en-US" sz="1200" b="1">
              <a:solidFill>
                <a:srgbClr val="C00000"/>
              </a:solidFill>
              <a:latin typeface="メイリオ" panose="020B0604030504040204" pitchFamily="50" charset="-128"/>
              <a:ea typeface="メイリオ" panose="020B0604030504040204" pitchFamily="50" charset="-128"/>
            </a:endParaRPr>
          </a:p>
        </p:txBody>
      </p:sp>
      <p:pic>
        <p:nvPicPr>
          <p:cNvPr id="92" name="グラフィックス 91" descr="ノート PC 枠線">
            <a:extLst>
              <a:ext uri="{FF2B5EF4-FFF2-40B4-BE49-F238E27FC236}">
                <a16:creationId xmlns:a16="http://schemas.microsoft.com/office/drawing/2014/main" id="{C7CB212C-258A-4949-BF93-03955671B5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4923" y="3861187"/>
            <a:ext cx="985754" cy="985754"/>
          </a:xfrm>
          <a:prstGeom prst="rect">
            <a:avLst/>
          </a:prstGeom>
        </p:spPr>
      </p:pic>
      <p:pic>
        <p:nvPicPr>
          <p:cNvPr id="93" name="図 92">
            <a:extLst>
              <a:ext uri="{FF2B5EF4-FFF2-40B4-BE49-F238E27FC236}">
                <a16:creationId xmlns:a16="http://schemas.microsoft.com/office/drawing/2014/main" id="{27D386BA-A934-4E03-81C1-D43E11FEE3B5}"/>
              </a:ext>
            </a:extLst>
          </p:cNvPr>
          <p:cNvPicPr>
            <a:picLocks noChangeAspect="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78812" y="4116226"/>
            <a:ext cx="338601" cy="353915"/>
          </a:xfrm>
          <a:prstGeom prst="rect">
            <a:avLst/>
          </a:prstGeom>
        </p:spPr>
      </p:pic>
      <p:pic>
        <p:nvPicPr>
          <p:cNvPr id="15" name="グラフィックス 14" descr="雲 枠線">
            <a:extLst>
              <a:ext uri="{FF2B5EF4-FFF2-40B4-BE49-F238E27FC236}">
                <a16:creationId xmlns:a16="http://schemas.microsoft.com/office/drawing/2014/main" id="{3552B97E-4D28-485B-B032-9C217525499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19194" y="2713467"/>
            <a:ext cx="914400" cy="914400"/>
          </a:xfrm>
          <a:prstGeom prst="rect">
            <a:avLst/>
          </a:prstGeom>
        </p:spPr>
      </p:pic>
      <p:cxnSp>
        <p:nvCxnSpPr>
          <p:cNvPr id="20" name="直線矢印コネクタ 19">
            <a:extLst>
              <a:ext uri="{FF2B5EF4-FFF2-40B4-BE49-F238E27FC236}">
                <a16:creationId xmlns:a16="http://schemas.microsoft.com/office/drawing/2014/main" id="{99AB6B05-32E3-451B-BA94-207F517C799D}"/>
              </a:ext>
            </a:extLst>
          </p:cNvPr>
          <p:cNvCxnSpPr>
            <a:cxnSpLocks/>
          </p:cNvCxnSpPr>
          <p:nvPr/>
        </p:nvCxnSpPr>
        <p:spPr>
          <a:xfrm>
            <a:off x="1478623" y="3288708"/>
            <a:ext cx="0" cy="738745"/>
          </a:xfrm>
          <a:prstGeom prst="straightConnector1">
            <a:avLst/>
          </a:prstGeom>
          <a:ln w="3810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矢印: 左右 11">
            <a:extLst>
              <a:ext uri="{FF2B5EF4-FFF2-40B4-BE49-F238E27FC236}">
                <a16:creationId xmlns:a16="http://schemas.microsoft.com/office/drawing/2014/main" id="{D65AF76D-4A52-419B-A220-A5D28B872D9F}"/>
              </a:ext>
            </a:extLst>
          </p:cNvPr>
          <p:cNvSpPr/>
          <p:nvPr/>
        </p:nvSpPr>
        <p:spPr>
          <a:xfrm>
            <a:off x="2577032" y="5759777"/>
            <a:ext cx="2362613" cy="584462"/>
          </a:xfrm>
          <a:prstGeom prst="leftRightArrow">
            <a:avLst/>
          </a:prstGeom>
          <a:solidFill>
            <a:schemeClr val="accent1">
              <a:alpha val="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テキスト ボックス 94">
            <a:extLst>
              <a:ext uri="{FF2B5EF4-FFF2-40B4-BE49-F238E27FC236}">
                <a16:creationId xmlns:a16="http://schemas.microsoft.com/office/drawing/2014/main" id="{6CD52B28-87AB-4E37-8AF5-FA55FCA1795C}"/>
              </a:ext>
            </a:extLst>
          </p:cNvPr>
          <p:cNvSpPr txBox="1"/>
          <p:nvPr/>
        </p:nvSpPr>
        <p:spPr>
          <a:xfrm>
            <a:off x="2745134" y="5953200"/>
            <a:ext cx="2031325"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このタイミングでは未検知</a:t>
            </a:r>
          </a:p>
        </p:txBody>
      </p:sp>
      <p:sp>
        <p:nvSpPr>
          <p:cNvPr id="94" name="テキスト ボックス 93">
            <a:extLst>
              <a:ext uri="{FF2B5EF4-FFF2-40B4-BE49-F238E27FC236}">
                <a16:creationId xmlns:a16="http://schemas.microsoft.com/office/drawing/2014/main" id="{CCC683E1-A853-4B25-B304-95EF81D917AB}"/>
              </a:ext>
            </a:extLst>
          </p:cNvPr>
          <p:cNvSpPr txBox="1"/>
          <p:nvPr/>
        </p:nvSpPr>
        <p:spPr>
          <a:xfrm>
            <a:off x="5047980" y="5929565"/>
            <a:ext cx="4185761" cy="276999"/>
          </a:xfrm>
          <a:prstGeom prst="rect">
            <a:avLst/>
          </a:prstGeom>
          <a:noFill/>
        </p:spPr>
        <p:txBody>
          <a:bodyPr wrap="none" rtlCol="0">
            <a:spAutoFit/>
          </a:bodyPr>
          <a:lstStyle/>
          <a:p>
            <a:r>
              <a:rPr kumimoji="1" lang="ja-JP" altLang="en-US" sz="1200" b="1">
                <a:solidFill>
                  <a:schemeClr val="bg1"/>
                </a:solidFill>
                <a:latin typeface="メイリオ" panose="020B0604030504040204" pitchFamily="50" charset="-128"/>
                <a:ea typeface="メイリオ" panose="020B0604030504040204" pitchFamily="50" charset="-128"/>
              </a:rPr>
              <a:t>アラートは出すが、僅かな時間で人が対処することは困難</a:t>
            </a:r>
            <a:endParaRPr kumimoji="1" lang="en-US" altLang="ja-JP" sz="1200" b="1">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69239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24E7F63-5E71-B250-E4FF-147430228798}"/>
              </a:ext>
            </a:extLst>
          </p:cNvPr>
          <p:cNvSpPr>
            <a:spLocks noGrp="1"/>
          </p:cNvSpPr>
          <p:nvPr>
            <p:ph type="body" sz="quarter" idx="11"/>
          </p:nvPr>
        </p:nvSpPr>
        <p:spPr>
          <a:xfrm>
            <a:off x="413589" y="212584"/>
            <a:ext cx="11074573" cy="372410"/>
          </a:xfrm>
        </p:spPr>
        <p:txBody>
          <a:bodyPr/>
          <a:lstStyle/>
          <a:p>
            <a:r>
              <a:rPr lang="ja-JP" altLang="en-US"/>
              <a:t>各ランサムウェアの計測結果</a:t>
            </a:r>
            <a:endParaRPr kumimoji="1" lang="ja-JP" altLang="en-US"/>
          </a:p>
        </p:txBody>
      </p:sp>
      <p:sp>
        <p:nvSpPr>
          <p:cNvPr id="4" name="テキスト ボックス 3">
            <a:extLst>
              <a:ext uri="{FF2B5EF4-FFF2-40B4-BE49-F238E27FC236}">
                <a16:creationId xmlns:a16="http://schemas.microsoft.com/office/drawing/2014/main" id="{49B5ECBB-6728-2B6E-E372-95E101C6EFAA}"/>
              </a:ext>
            </a:extLst>
          </p:cNvPr>
          <p:cNvSpPr txBox="1"/>
          <p:nvPr/>
        </p:nvSpPr>
        <p:spPr>
          <a:xfrm>
            <a:off x="0" y="763568"/>
            <a:ext cx="12192000" cy="837152"/>
          </a:xfrm>
          <a:prstGeom prst="rect">
            <a:avLst/>
          </a:prstGeom>
          <a:noFill/>
        </p:spPr>
        <p:txBody>
          <a:bodyPr wrap="square" rtlCol="0">
            <a:spAutoFit/>
          </a:bodyPr>
          <a:lstStyle/>
          <a:p>
            <a:pPr algn="ctr">
              <a:lnSpc>
                <a:spcPct val="140000"/>
              </a:lnSpc>
            </a:pPr>
            <a:r>
              <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rPr>
              <a:t>Splunk </a:t>
            </a: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が </a:t>
            </a:r>
            <a:r>
              <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rPr>
              <a:t>10 </a:t>
            </a: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万ファイル（約</a:t>
            </a:r>
            <a:r>
              <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rPr>
              <a:t>54GB</a:t>
            </a: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）の暗号化速度を検証</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40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短時間でファイルが暗号化されるため、</a:t>
            </a:r>
            <a:r>
              <a:rPr kumimoji="1" lang="ja-JP" altLang="en-US" sz="2000" b="1">
                <a:solidFill>
                  <a:srgbClr val="C00000"/>
                </a:solidFill>
                <a:latin typeface="メイリオ" panose="020B0604030504040204" pitchFamily="50" charset="-128"/>
                <a:ea typeface="メイリオ" panose="020B0604030504040204" pitchFamily="50" charset="-128"/>
              </a:rPr>
              <a:t>ランサムウェアが動く前に</a:t>
            </a: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止めることが重要</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D7D2CC3C-77CD-5C04-D57C-CCC05B09B92A}"/>
              </a:ext>
            </a:extLst>
          </p:cNvPr>
          <p:cNvSpPr txBox="1"/>
          <p:nvPr/>
        </p:nvSpPr>
        <p:spPr>
          <a:xfrm>
            <a:off x="774567" y="5959310"/>
            <a:ext cx="7935797" cy="276999"/>
          </a:xfrm>
          <a:prstGeom prst="rect">
            <a:avLst/>
          </a:prstGeom>
          <a:noFill/>
        </p:spPr>
        <p:txBody>
          <a:bodyPr wrap="square" rtlCol="0">
            <a:spAutoFit/>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出典：</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Splunk</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200" u="sng">
                <a:solidFill>
                  <a:srgbClr val="0563C1"/>
                </a:solidFill>
                <a:latin typeface="メイリオ" panose="020B0604030504040204" pitchFamily="50" charset="-128"/>
                <a:ea typeface="メイリオ" panose="020B0604030504040204" pitchFamily="50" charset="-128"/>
                <a:cs typeface="Times New Roman" panose="02020603050405020304" pitchFamily="18" charset="0"/>
                <a:hlinkClick r:id="rId2"/>
              </a:rPr>
              <a:t>Ransomware Encrypts Nearly 100,000 Files in Under 45 Minutes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を基に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MOTEX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Times New Roman" panose="02020603050405020304" pitchFamily="18" charset="0"/>
              </a:rPr>
              <a:t>で作成</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p:txBody>
      </p:sp>
      <p:graphicFrame>
        <p:nvGraphicFramePr>
          <p:cNvPr id="6" name="表 6">
            <a:extLst>
              <a:ext uri="{FF2B5EF4-FFF2-40B4-BE49-F238E27FC236}">
                <a16:creationId xmlns:a16="http://schemas.microsoft.com/office/drawing/2014/main" id="{E996C4C8-FB03-27DD-2258-ED7347200908}"/>
              </a:ext>
            </a:extLst>
          </p:cNvPr>
          <p:cNvGraphicFramePr>
            <a:graphicFrameLocks noGrp="1"/>
          </p:cNvGraphicFramePr>
          <p:nvPr/>
        </p:nvGraphicFramePr>
        <p:xfrm>
          <a:off x="857838" y="1819370"/>
          <a:ext cx="10463754" cy="4075812"/>
        </p:xfrm>
        <a:graphic>
          <a:graphicData uri="http://schemas.openxmlformats.org/drawingml/2006/table">
            <a:tbl>
              <a:tblPr firstRow="1" bandRow="1">
                <a:tableStyleId>{5C22544A-7EE6-4342-B048-85BDC9FD1C3A}</a:tableStyleId>
              </a:tblPr>
              <a:tblGrid>
                <a:gridCol w="5231877">
                  <a:extLst>
                    <a:ext uri="{9D8B030D-6E8A-4147-A177-3AD203B41FA5}">
                      <a16:colId xmlns:a16="http://schemas.microsoft.com/office/drawing/2014/main" val="182022299"/>
                    </a:ext>
                  </a:extLst>
                </a:gridCol>
                <a:gridCol w="5231877">
                  <a:extLst>
                    <a:ext uri="{9D8B030D-6E8A-4147-A177-3AD203B41FA5}">
                      <a16:colId xmlns:a16="http://schemas.microsoft.com/office/drawing/2014/main" val="3463202896"/>
                    </a:ext>
                  </a:extLst>
                </a:gridCol>
              </a:tblGrid>
              <a:tr h="339651">
                <a:tc>
                  <a:txBody>
                    <a:bodyPr/>
                    <a:lstStyle/>
                    <a:p>
                      <a:pPr algn="ctr"/>
                      <a:r>
                        <a:rPr kumimoji="1" lang="ja-JP" altLang="en-US" sz="1600">
                          <a:latin typeface="メイリオ" panose="020B0604030504040204" pitchFamily="50" charset="-128"/>
                          <a:ea typeface="メイリオ" panose="020B0604030504040204" pitchFamily="50" charset="-128"/>
                        </a:rPr>
                        <a:t>ランサムウェアファミリー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kumimoji="1" lang="ja-JP" altLang="en-US" sz="1600">
                          <a:latin typeface="メイリオ" panose="020B0604030504040204" pitchFamily="50" charset="-128"/>
                          <a:ea typeface="メイリオ" panose="020B0604030504040204" pitchFamily="50" charset="-128"/>
                        </a:rPr>
                        <a:t>暗号化にかかった時間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4265619631"/>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LockBit</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00:05:50</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0638689"/>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Babuk</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00:06:34</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6912377"/>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Avaddon</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00:13:15</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056769"/>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Ryuk</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00:14:30</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8965030"/>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Revil</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00:24:16</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8874415"/>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BlackMatter</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00:43:02</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3671828"/>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Darkside</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00:44:52</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7118062"/>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Conti</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00:59:34</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1316098"/>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Maze</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01:54:33</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4366743"/>
                  </a:ext>
                </a:extLst>
              </a:tr>
              <a:tr h="339651">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Mespinoza(PYSA)</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600">
                          <a:solidFill>
                            <a:schemeClr val="tx1">
                              <a:lumMod val="75000"/>
                              <a:lumOff val="25000"/>
                            </a:schemeClr>
                          </a:solidFill>
                          <a:latin typeface="メイリオ" panose="020B0604030504040204" pitchFamily="50" charset="-128"/>
                          <a:ea typeface="メイリオ" panose="020B0604030504040204" pitchFamily="50" charset="-128"/>
                        </a:rPr>
                        <a:t>01:54:54</a:t>
                      </a:r>
                      <a:endParaRPr kumimoji="1" lang="ja-JP" altLang="en-US" sz="16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4741730"/>
                  </a:ext>
                </a:extLst>
              </a:tr>
              <a:tr h="339651">
                <a:tc>
                  <a:txBody>
                    <a:bodyPr/>
                    <a:lstStyle/>
                    <a:p>
                      <a:pPr algn="ctr"/>
                      <a:r>
                        <a:rPr kumimoji="1" lang="ja-JP" altLang="en-US" sz="1600" b="1">
                          <a:solidFill>
                            <a:schemeClr val="bg1"/>
                          </a:solidFill>
                          <a:latin typeface="メイリオ" panose="020B0604030504040204" pitchFamily="50" charset="-128"/>
                          <a:ea typeface="メイリオ" panose="020B0604030504040204" pitchFamily="50" charset="-128"/>
                        </a:rPr>
                        <a:t>中央値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kumimoji="1" lang="en-US" altLang="ja-JP" sz="1600" b="1">
                          <a:solidFill>
                            <a:schemeClr val="bg1"/>
                          </a:solidFill>
                          <a:latin typeface="メイリオ" panose="020B0604030504040204" pitchFamily="50" charset="-128"/>
                          <a:ea typeface="メイリオ" panose="020B0604030504040204" pitchFamily="50" charset="-128"/>
                        </a:rPr>
                        <a:t>00:42:52</a:t>
                      </a:r>
                      <a:endParaRPr kumimoji="1" lang="ja-JP" altLang="en-US" sz="1600" b="1">
                        <a:solidFill>
                          <a:schemeClr val="bg1"/>
                        </a:solidFill>
                        <a:latin typeface="メイリオ" panose="020B0604030504040204" pitchFamily="50" charset="-128"/>
                        <a:ea typeface="メイリオ"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025702556"/>
                  </a:ext>
                </a:extLst>
              </a:tr>
            </a:tbl>
          </a:graphicData>
        </a:graphic>
      </p:graphicFrame>
    </p:spTree>
    <p:extLst>
      <p:ext uri="{BB962C8B-B14F-4D97-AF65-F5344CB8AC3E}">
        <p14:creationId xmlns:p14="http://schemas.microsoft.com/office/powerpoint/2010/main" val="289335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7810CC93-CE32-4C44-A133-613AEE7AD8C6}"/>
              </a:ext>
            </a:extLst>
          </p:cNvPr>
          <p:cNvSpPr>
            <a:spLocks noGrp="1"/>
          </p:cNvSpPr>
          <p:nvPr>
            <p:ph type="body" sz="quarter" idx="11"/>
          </p:nvPr>
        </p:nvSpPr>
        <p:spPr>
          <a:xfrm>
            <a:off x="413589" y="212584"/>
            <a:ext cx="11074573" cy="372410"/>
          </a:xfrm>
        </p:spPr>
        <p:txBody>
          <a:bodyPr/>
          <a:lstStyle/>
          <a:p>
            <a:r>
              <a:rPr lang="en-US" altLang="ja-JP" err="1"/>
              <a:t>CylancePROTECT</a:t>
            </a:r>
            <a:r>
              <a:rPr lang="ja-JP" altLang="en-US"/>
              <a:t> の導入効果</a:t>
            </a:r>
            <a:endParaRPr kumimoji="1" lang="ja-JP" altLang="en-US"/>
          </a:p>
        </p:txBody>
      </p:sp>
      <p:sp>
        <p:nvSpPr>
          <p:cNvPr id="27" name="矢印: 下 26">
            <a:extLst>
              <a:ext uri="{FF2B5EF4-FFF2-40B4-BE49-F238E27FC236}">
                <a16:creationId xmlns:a16="http://schemas.microsoft.com/office/drawing/2014/main" id="{F4646C08-BBC4-4581-BB2C-B81DE7A45CDB}"/>
              </a:ext>
            </a:extLst>
          </p:cNvPr>
          <p:cNvSpPr/>
          <p:nvPr/>
        </p:nvSpPr>
        <p:spPr>
          <a:xfrm rot="10800000">
            <a:off x="1029823" y="2049472"/>
            <a:ext cx="802772" cy="3960440"/>
          </a:xfrm>
          <a:prstGeom prst="downArrow">
            <a:avLst/>
          </a:prstGeom>
          <a:gradFill>
            <a:gsLst>
              <a:gs pos="0">
                <a:schemeClr val="accent1">
                  <a:lumMod val="5000"/>
                  <a:lumOff val="95000"/>
                </a:schemeClr>
              </a:gs>
              <a:gs pos="32000">
                <a:srgbClr val="7030A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E7BED97-A364-4A35-B820-C4AAA49B77C3}"/>
              </a:ext>
            </a:extLst>
          </p:cNvPr>
          <p:cNvSpPr txBox="1"/>
          <p:nvPr/>
        </p:nvSpPr>
        <p:spPr>
          <a:xfrm>
            <a:off x="1239457" y="2627188"/>
            <a:ext cx="400110" cy="1887696"/>
          </a:xfrm>
          <a:prstGeom prst="rect">
            <a:avLst/>
          </a:prstGeom>
          <a:noFill/>
        </p:spPr>
        <p:txBody>
          <a:bodyPr vert="eaVert" wrap="none" rtlCol="0">
            <a:spAutoFit/>
          </a:bodyPr>
          <a:lstStyle/>
          <a:p>
            <a:r>
              <a:rPr kumimoji="1"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コスト・リソース増加</a:t>
            </a:r>
          </a:p>
        </p:txBody>
      </p:sp>
      <p:sp>
        <p:nvSpPr>
          <p:cNvPr id="29" name="矢印: 下 28">
            <a:extLst>
              <a:ext uri="{FF2B5EF4-FFF2-40B4-BE49-F238E27FC236}">
                <a16:creationId xmlns:a16="http://schemas.microsoft.com/office/drawing/2014/main" id="{A72B1391-4483-44B3-9271-A3900729E105}"/>
              </a:ext>
            </a:extLst>
          </p:cNvPr>
          <p:cNvSpPr/>
          <p:nvPr/>
        </p:nvSpPr>
        <p:spPr>
          <a:xfrm>
            <a:off x="6885542" y="1978648"/>
            <a:ext cx="2337100" cy="2461376"/>
          </a:xfrm>
          <a:prstGeom prst="downArrow">
            <a:avLst/>
          </a:prstGeom>
          <a:gradFill>
            <a:gsLst>
              <a:gs pos="0">
                <a:schemeClr val="accent1">
                  <a:lumMod val="5000"/>
                  <a:lumOff val="95000"/>
                </a:schemeClr>
              </a:gs>
              <a:gs pos="48000">
                <a:srgbClr val="00B0F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60C910C-11F3-44CC-9924-5515BD9B383B}"/>
              </a:ext>
            </a:extLst>
          </p:cNvPr>
          <p:cNvSpPr txBox="1"/>
          <p:nvPr/>
        </p:nvSpPr>
        <p:spPr>
          <a:xfrm>
            <a:off x="7580439" y="3154652"/>
            <a:ext cx="902811" cy="738664"/>
          </a:xfrm>
          <a:prstGeom prst="rect">
            <a:avLst/>
          </a:prstGeom>
          <a:noFill/>
        </p:spPr>
        <p:txBody>
          <a:bodyPr wrap="none" rtlCol="0">
            <a:spAutoFit/>
          </a:bodyPr>
          <a:lstStyle/>
          <a:p>
            <a:pPr algn="ct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コスト</a:t>
            </a:r>
          </a:p>
          <a:p>
            <a:pPr algn="ct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リソース</a:t>
            </a:r>
          </a:p>
          <a:p>
            <a:pPr algn="ctr"/>
            <a:r>
              <a:rPr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大幅削減</a:t>
            </a:r>
          </a:p>
        </p:txBody>
      </p:sp>
      <p:grpSp>
        <p:nvGrpSpPr>
          <p:cNvPr id="31" name="グループ化 30">
            <a:extLst>
              <a:ext uri="{FF2B5EF4-FFF2-40B4-BE49-F238E27FC236}">
                <a16:creationId xmlns:a16="http://schemas.microsoft.com/office/drawing/2014/main" id="{E0701237-75F7-4EA0-9038-A4A1BCA197E8}"/>
              </a:ext>
            </a:extLst>
          </p:cNvPr>
          <p:cNvGrpSpPr/>
          <p:nvPr/>
        </p:nvGrpSpPr>
        <p:grpSpPr>
          <a:xfrm>
            <a:off x="9559820" y="1622244"/>
            <a:ext cx="1822336" cy="3063138"/>
            <a:chOff x="9617189" y="1659952"/>
            <a:chExt cx="1822336" cy="3063138"/>
          </a:xfrm>
        </p:grpSpPr>
        <p:sp>
          <p:nvSpPr>
            <p:cNvPr id="32" name="楕円 31">
              <a:extLst>
                <a:ext uri="{FF2B5EF4-FFF2-40B4-BE49-F238E27FC236}">
                  <a16:creationId xmlns:a16="http://schemas.microsoft.com/office/drawing/2014/main" id="{3070DC17-5161-48FD-BCFC-A681278BB0E9}"/>
                </a:ext>
              </a:extLst>
            </p:cNvPr>
            <p:cNvSpPr/>
            <p:nvPr/>
          </p:nvSpPr>
          <p:spPr>
            <a:xfrm>
              <a:off x="9617189" y="1659952"/>
              <a:ext cx="1822336" cy="1822336"/>
            </a:xfrm>
            <a:prstGeom prst="ellipse">
              <a:avLst/>
            </a:prstGeom>
            <a:solidFill>
              <a:schemeClr val="bg1">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AEAAB74A-E809-4718-80A2-99AC4C2A4488}"/>
                </a:ext>
              </a:extLst>
            </p:cNvPr>
            <p:cNvSpPr/>
            <p:nvPr/>
          </p:nvSpPr>
          <p:spPr>
            <a:xfrm>
              <a:off x="9768408" y="1811171"/>
              <a:ext cx="1519898" cy="1519898"/>
            </a:xfrm>
            <a:prstGeom prst="ellipse">
              <a:avLst/>
            </a:prstGeom>
            <a:solidFill>
              <a:schemeClr val="bg1">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D37802EA-A5A8-4FD7-804F-A0C866A16D1A}"/>
                </a:ext>
              </a:extLst>
            </p:cNvPr>
            <p:cNvSpPr txBox="1"/>
            <p:nvPr/>
          </p:nvSpPr>
          <p:spPr>
            <a:xfrm>
              <a:off x="9924729" y="2046035"/>
              <a:ext cx="1271502" cy="1200329"/>
            </a:xfrm>
            <a:prstGeom prst="rect">
              <a:avLst/>
            </a:prstGeom>
            <a:noFill/>
          </p:spPr>
          <p:txBody>
            <a:bodyPr wrap="none" rtlCol="0">
              <a:spAutoFit/>
            </a:bodyPr>
            <a:lstStyle/>
            <a:p>
              <a:pPr algn="ctr"/>
              <a:r>
                <a:rPr lang="ja-JP" altLang="en-US"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脅威を</a:t>
              </a:r>
              <a:endParaRPr lang="en-US" altLang="ja-JP"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600" b="1">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99</a:t>
              </a:r>
              <a:r>
                <a:rPr lang="ja-JP" altLang="en-US" sz="3600" b="1">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600" b="1">
                <a:solidFill>
                  <a:schemeClr val="accent6"/>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防御</a:t>
              </a:r>
            </a:p>
          </p:txBody>
        </p:sp>
        <p:cxnSp>
          <p:nvCxnSpPr>
            <p:cNvPr id="35" name="コネクタ: カギ線 34">
              <a:extLst>
                <a:ext uri="{FF2B5EF4-FFF2-40B4-BE49-F238E27FC236}">
                  <a16:creationId xmlns:a16="http://schemas.microsoft.com/office/drawing/2014/main" id="{03802417-B5C5-48E3-BE72-0255E095B99F}"/>
                </a:ext>
              </a:extLst>
            </p:cNvPr>
            <p:cNvCxnSpPr>
              <a:cxnSpLocks/>
              <a:stCxn id="32" idx="4"/>
              <a:endCxn id="63" idx="3"/>
            </p:cNvCxnSpPr>
            <p:nvPr/>
          </p:nvCxnSpPr>
          <p:spPr>
            <a:xfrm rot="5400000">
              <a:off x="9530396" y="3725129"/>
              <a:ext cx="1240803" cy="755120"/>
            </a:xfrm>
            <a:prstGeom prst="bentConnector2">
              <a:avLst/>
            </a:prstGeom>
            <a:solidFill>
              <a:schemeClr val="bg1">
                <a:alpha val="7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6" name="グループ化 35">
            <a:extLst>
              <a:ext uri="{FF2B5EF4-FFF2-40B4-BE49-F238E27FC236}">
                <a16:creationId xmlns:a16="http://schemas.microsoft.com/office/drawing/2014/main" id="{022AB1C1-CAD2-46DA-9F47-4B5D80F74B15}"/>
              </a:ext>
            </a:extLst>
          </p:cNvPr>
          <p:cNvGrpSpPr/>
          <p:nvPr/>
        </p:nvGrpSpPr>
        <p:grpSpPr>
          <a:xfrm>
            <a:off x="2165137" y="5222579"/>
            <a:ext cx="3375568" cy="604403"/>
            <a:chOff x="1471339" y="4407137"/>
            <a:chExt cx="2151040" cy="601534"/>
          </a:xfrm>
        </p:grpSpPr>
        <p:sp>
          <p:nvSpPr>
            <p:cNvPr id="37" name="正方形/長方形 36">
              <a:extLst>
                <a:ext uri="{FF2B5EF4-FFF2-40B4-BE49-F238E27FC236}">
                  <a16:creationId xmlns:a16="http://schemas.microsoft.com/office/drawing/2014/main" id="{AA0412D3-CA64-46EC-BADA-7F3479BEBE3C}"/>
                </a:ext>
              </a:extLst>
            </p:cNvPr>
            <p:cNvSpPr/>
            <p:nvPr/>
          </p:nvSpPr>
          <p:spPr>
            <a:xfrm>
              <a:off x="1487488" y="4416913"/>
              <a:ext cx="2088232" cy="591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従来型ウイルス対策ソフト</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直角三角形 37">
              <a:extLst>
                <a:ext uri="{FF2B5EF4-FFF2-40B4-BE49-F238E27FC236}">
                  <a16:creationId xmlns:a16="http://schemas.microsoft.com/office/drawing/2014/main" id="{6DECD2F4-041C-499A-987C-91ADB930A2D5}"/>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42" name="図 41">
            <a:extLst>
              <a:ext uri="{FF2B5EF4-FFF2-40B4-BE49-F238E27FC236}">
                <a16:creationId xmlns:a16="http://schemas.microsoft.com/office/drawing/2014/main" id="{A6C4B4F6-7FAF-4DE4-95A2-9B7BAED83605}"/>
              </a:ext>
            </a:extLst>
          </p:cNvPr>
          <p:cNvPicPr>
            <a:picLocks noChangeAspect="1"/>
          </p:cNvPicPr>
          <p:nvPr/>
        </p:nvPicPr>
        <p:blipFill>
          <a:blip r:embed="rId2">
            <a:duotone>
              <a:prstClr val="black"/>
              <a:schemeClr val="accent1">
                <a:tint val="45000"/>
                <a:satMod val="400000"/>
              </a:schemeClr>
            </a:duotone>
          </a:blip>
          <a:stretch>
            <a:fillRect/>
          </a:stretch>
        </p:blipFill>
        <p:spPr>
          <a:xfrm>
            <a:off x="2369666" y="5699278"/>
            <a:ext cx="2976037" cy="566373"/>
          </a:xfrm>
          <a:prstGeom prst="rect">
            <a:avLst/>
          </a:prstGeom>
        </p:spPr>
      </p:pic>
      <p:grpSp>
        <p:nvGrpSpPr>
          <p:cNvPr id="43" name="グループ化 42">
            <a:extLst>
              <a:ext uri="{FF2B5EF4-FFF2-40B4-BE49-F238E27FC236}">
                <a16:creationId xmlns:a16="http://schemas.microsoft.com/office/drawing/2014/main" id="{E6FDAAF8-1D6D-46B7-8838-AC89F14C60F7}"/>
              </a:ext>
            </a:extLst>
          </p:cNvPr>
          <p:cNvGrpSpPr/>
          <p:nvPr/>
        </p:nvGrpSpPr>
        <p:grpSpPr>
          <a:xfrm>
            <a:off x="2165137" y="4589232"/>
            <a:ext cx="3375568" cy="604403"/>
            <a:chOff x="1471339" y="4407137"/>
            <a:chExt cx="2151040" cy="601534"/>
          </a:xfrm>
        </p:grpSpPr>
        <p:sp>
          <p:nvSpPr>
            <p:cNvPr id="44" name="正方形/長方形 43">
              <a:extLst>
                <a:ext uri="{FF2B5EF4-FFF2-40B4-BE49-F238E27FC236}">
                  <a16:creationId xmlns:a16="http://schemas.microsoft.com/office/drawing/2014/main" id="{115F11D8-E233-4207-87A2-0AC6F8FF5193}"/>
                </a:ext>
              </a:extLst>
            </p:cNvPr>
            <p:cNvSpPr/>
            <p:nvPr/>
          </p:nvSpPr>
          <p:spPr>
            <a:xfrm>
              <a:off x="1487488" y="4416913"/>
              <a:ext cx="2088232" cy="5917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1300" b="1">
                  <a:latin typeface="メイリオ" panose="020B0604030504040204" pitchFamily="50" charset="-128"/>
                  <a:ea typeface="メイリオ" panose="020B0604030504040204" pitchFamily="50" charset="-128"/>
                  <a:cs typeface="メイリオ" panose="020B0604030504040204" pitchFamily="50" charset="-128"/>
                </a:rPr>
                <a:t>EDR</a:t>
              </a:r>
            </a:p>
          </p:txBody>
        </p:sp>
        <p:sp>
          <p:nvSpPr>
            <p:cNvPr id="45" name="直角三角形 44">
              <a:extLst>
                <a:ext uri="{FF2B5EF4-FFF2-40B4-BE49-F238E27FC236}">
                  <a16:creationId xmlns:a16="http://schemas.microsoft.com/office/drawing/2014/main" id="{EDF49257-5AA9-449D-AC5D-775662C536A9}"/>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6" name="グループ化 45">
            <a:extLst>
              <a:ext uri="{FF2B5EF4-FFF2-40B4-BE49-F238E27FC236}">
                <a16:creationId xmlns:a16="http://schemas.microsoft.com/office/drawing/2014/main" id="{10831A05-513B-45C9-95BF-2A218133F68E}"/>
              </a:ext>
            </a:extLst>
          </p:cNvPr>
          <p:cNvGrpSpPr/>
          <p:nvPr/>
        </p:nvGrpSpPr>
        <p:grpSpPr>
          <a:xfrm>
            <a:off x="2165137" y="3957636"/>
            <a:ext cx="3375568" cy="604403"/>
            <a:chOff x="1471339" y="4407137"/>
            <a:chExt cx="2151040" cy="601534"/>
          </a:xfrm>
        </p:grpSpPr>
        <p:sp>
          <p:nvSpPr>
            <p:cNvPr id="47" name="正方形/長方形 46">
              <a:extLst>
                <a:ext uri="{FF2B5EF4-FFF2-40B4-BE49-F238E27FC236}">
                  <a16:creationId xmlns:a16="http://schemas.microsoft.com/office/drawing/2014/main" id="{0D79DCFE-FCE8-4F37-96EF-ECAE168E0BD9}"/>
                </a:ext>
              </a:extLst>
            </p:cNvPr>
            <p:cNvSpPr/>
            <p:nvPr/>
          </p:nvSpPr>
          <p:spPr>
            <a:xfrm>
              <a:off x="1487488" y="4416913"/>
              <a:ext cx="2088232" cy="5917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1300" b="1">
                  <a:latin typeface="メイリオ" panose="020B0604030504040204" pitchFamily="50" charset="-128"/>
                  <a:ea typeface="メイリオ" panose="020B0604030504040204" pitchFamily="50" charset="-128"/>
                  <a:cs typeface="メイリオ" panose="020B0604030504040204" pitchFamily="50" charset="-128"/>
                </a:rPr>
                <a:t>MDR </a:t>
              </a: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サービス</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直角三角形 47">
              <a:extLst>
                <a:ext uri="{FF2B5EF4-FFF2-40B4-BE49-F238E27FC236}">
                  <a16:creationId xmlns:a16="http://schemas.microsoft.com/office/drawing/2014/main" id="{BA41FBBF-010B-4B4D-B4C3-B92F51866FCB}"/>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9" name="グループ化 48">
            <a:extLst>
              <a:ext uri="{FF2B5EF4-FFF2-40B4-BE49-F238E27FC236}">
                <a16:creationId xmlns:a16="http://schemas.microsoft.com/office/drawing/2014/main" id="{2E23CEA1-34F1-47F0-B284-E5338AC3EFB8}"/>
              </a:ext>
            </a:extLst>
          </p:cNvPr>
          <p:cNvGrpSpPr/>
          <p:nvPr/>
        </p:nvGrpSpPr>
        <p:grpSpPr>
          <a:xfrm>
            <a:off x="2165137" y="3326040"/>
            <a:ext cx="3375568" cy="604403"/>
            <a:chOff x="1471339" y="4407137"/>
            <a:chExt cx="2151040" cy="601534"/>
          </a:xfrm>
        </p:grpSpPr>
        <p:sp>
          <p:nvSpPr>
            <p:cNvPr id="50" name="正方形/長方形 49">
              <a:extLst>
                <a:ext uri="{FF2B5EF4-FFF2-40B4-BE49-F238E27FC236}">
                  <a16:creationId xmlns:a16="http://schemas.microsoft.com/office/drawing/2014/main" id="{30196284-16AE-4D08-A9B1-7828310655EB}"/>
                </a:ext>
              </a:extLst>
            </p:cNvPr>
            <p:cNvSpPr/>
            <p:nvPr/>
          </p:nvSpPr>
          <p:spPr>
            <a:xfrm>
              <a:off x="1487488" y="4416913"/>
              <a:ext cx="2088232" cy="5917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シグネチャ更新などの対応</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直角三角形 50">
              <a:extLst>
                <a:ext uri="{FF2B5EF4-FFF2-40B4-BE49-F238E27FC236}">
                  <a16:creationId xmlns:a16="http://schemas.microsoft.com/office/drawing/2014/main" id="{FBEAF182-E906-455F-AF4D-B207170DE664}"/>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2" name="グループ化 51">
            <a:extLst>
              <a:ext uri="{FF2B5EF4-FFF2-40B4-BE49-F238E27FC236}">
                <a16:creationId xmlns:a16="http://schemas.microsoft.com/office/drawing/2014/main" id="{BBD6843C-8C86-4370-B74A-020485F003C1}"/>
              </a:ext>
            </a:extLst>
          </p:cNvPr>
          <p:cNvGrpSpPr/>
          <p:nvPr/>
        </p:nvGrpSpPr>
        <p:grpSpPr>
          <a:xfrm>
            <a:off x="2190479" y="2683074"/>
            <a:ext cx="3375568" cy="631770"/>
            <a:chOff x="1487488" y="4416913"/>
            <a:chExt cx="2151040" cy="628771"/>
          </a:xfrm>
        </p:grpSpPr>
        <p:sp>
          <p:nvSpPr>
            <p:cNvPr id="53" name="正方形/長方形 52">
              <a:extLst>
                <a:ext uri="{FF2B5EF4-FFF2-40B4-BE49-F238E27FC236}">
                  <a16:creationId xmlns:a16="http://schemas.microsoft.com/office/drawing/2014/main" id="{3F801B49-8885-4138-8893-0AE19510E78B}"/>
                </a:ext>
              </a:extLst>
            </p:cNvPr>
            <p:cNvSpPr/>
            <p:nvPr/>
          </p:nvSpPr>
          <p:spPr>
            <a:xfrm>
              <a:off x="1487488" y="4416913"/>
              <a:ext cx="2088232" cy="5917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感染時の調査・対応コスト</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直角三角形 53">
              <a:extLst>
                <a:ext uri="{FF2B5EF4-FFF2-40B4-BE49-F238E27FC236}">
                  <a16:creationId xmlns:a16="http://schemas.microsoft.com/office/drawing/2014/main" id="{E4BEBD8E-2198-4027-8154-13CA4FAAC960}"/>
                </a:ext>
              </a:extLst>
            </p:cNvPr>
            <p:cNvSpPr/>
            <p:nvPr/>
          </p:nvSpPr>
          <p:spPr>
            <a:xfrm>
              <a:off x="1487488" y="4453926"/>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55" name="図 54">
            <a:extLst>
              <a:ext uri="{FF2B5EF4-FFF2-40B4-BE49-F238E27FC236}">
                <a16:creationId xmlns:a16="http://schemas.microsoft.com/office/drawing/2014/main" id="{06733BE3-86F0-4C92-8663-03B530AD8029}"/>
              </a:ext>
            </a:extLst>
          </p:cNvPr>
          <p:cNvPicPr>
            <a:picLocks noChangeAspect="1"/>
          </p:cNvPicPr>
          <p:nvPr/>
        </p:nvPicPr>
        <p:blipFill>
          <a:blip r:embed="rId3"/>
          <a:stretch>
            <a:fillRect/>
          </a:stretch>
        </p:blipFill>
        <p:spPr>
          <a:xfrm>
            <a:off x="2332920" y="2167157"/>
            <a:ext cx="3073083" cy="598737"/>
          </a:xfrm>
          <a:prstGeom prst="rect">
            <a:avLst/>
          </a:prstGeom>
        </p:spPr>
      </p:pic>
      <p:grpSp>
        <p:nvGrpSpPr>
          <p:cNvPr id="56" name="グループ化 55">
            <a:extLst>
              <a:ext uri="{FF2B5EF4-FFF2-40B4-BE49-F238E27FC236}">
                <a16:creationId xmlns:a16="http://schemas.microsoft.com/office/drawing/2014/main" id="{12A23235-AE41-44D8-BC6B-36C53931A8E9}"/>
              </a:ext>
            </a:extLst>
          </p:cNvPr>
          <p:cNvGrpSpPr/>
          <p:nvPr/>
        </p:nvGrpSpPr>
        <p:grpSpPr>
          <a:xfrm>
            <a:off x="6420472" y="5222579"/>
            <a:ext cx="3375568" cy="604403"/>
            <a:chOff x="1471339" y="4407137"/>
            <a:chExt cx="2151040" cy="601534"/>
          </a:xfrm>
        </p:grpSpPr>
        <p:sp>
          <p:nvSpPr>
            <p:cNvPr id="57" name="正方形/長方形 56">
              <a:extLst>
                <a:ext uri="{FF2B5EF4-FFF2-40B4-BE49-F238E27FC236}">
                  <a16:creationId xmlns:a16="http://schemas.microsoft.com/office/drawing/2014/main" id="{2E339F64-D53D-4DF6-8DB0-DEF59805CBD9}"/>
                </a:ext>
              </a:extLst>
            </p:cNvPr>
            <p:cNvSpPr/>
            <p:nvPr/>
          </p:nvSpPr>
          <p:spPr>
            <a:xfrm>
              <a:off x="1487488" y="4416913"/>
              <a:ext cx="2088232" cy="5917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ja-JP" sz="1300" b="1" err="1">
                  <a:latin typeface="メイリオ" panose="020B0604030504040204" pitchFamily="50" charset="-128"/>
                  <a:ea typeface="メイリオ" panose="020B0604030504040204" pitchFamily="50" charset="-128"/>
                  <a:cs typeface="メイリオ" panose="020B0604030504040204" pitchFamily="50" charset="-128"/>
                </a:rPr>
                <a:t>CylancePROTECT</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直角三角形 57">
              <a:extLst>
                <a:ext uri="{FF2B5EF4-FFF2-40B4-BE49-F238E27FC236}">
                  <a16:creationId xmlns:a16="http://schemas.microsoft.com/office/drawing/2014/main" id="{DC0ACB5C-3F43-47A3-9B7C-30D30D138034}"/>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2" name="グループ化 61">
            <a:extLst>
              <a:ext uri="{FF2B5EF4-FFF2-40B4-BE49-F238E27FC236}">
                <a16:creationId xmlns:a16="http://schemas.microsoft.com/office/drawing/2014/main" id="{10A6A3B1-677A-43D1-9332-217541816D29}"/>
              </a:ext>
            </a:extLst>
          </p:cNvPr>
          <p:cNvGrpSpPr/>
          <p:nvPr/>
        </p:nvGrpSpPr>
        <p:grpSpPr>
          <a:xfrm>
            <a:off x="6413521" y="4562019"/>
            <a:ext cx="3375568" cy="242782"/>
            <a:chOff x="1471339" y="4407137"/>
            <a:chExt cx="2151040" cy="601534"/>
          </a:xfrm>
        </p:grpSpPr>
        <p:sp>
          <p:nvSpPr>
            <p:cNvPr id="63" name="正方形/長方形 62">
              <a:extLst>
                <a:ext uri="{FF2B5EF4-FFF2-40B4-BE49-F238E27FC236}">
                  <a16:creationId xmlns:a16="http://schemas.microsoft.com/office/drawing/2014/main" id="{BE7919F3-FBB1-4CBC-BA7E-3F1FFC35140B}"/>
                </a:ext>
              </a:extLst>
            </p:cNvPr>
            <p:cNvSpPr/>
            <p:nvPr/>
          </p:nvSpPr>
          <p:spPr>
            <a:xfrm>
              <a:off x="1487488" y="4416913"/>
              <a:ext cx="2088232" cy="5917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感染時の調査・対応コスト</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直角三角形 63">
              <a:extLst>
                <a:ext uri="{FF2B5EF4-FFF2-40B4-BE49-F238E27FC236}">
                  <a16:creationId xmlns:a16="http://schemas.microsoft.com/office/drawing/2014/main" id="{61D47E5D-4213-490D-9C72-DC4F8F5FDCC7}"/>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65" name="図 64">
            <a:extLst>
              <a:ext uri="{FF2B5EF4-FFF2-40B4-BE49-F238E27FC236}">
                <a16:creationId xmlns:a16="http://schemas.microsoft.com/office/drawing/2014/main" id="{00C46D00-9ACB-45E8-935F-D2EBDD0E430A}"/>
              </a:ext>
            </a:extLst>
          </p:cNvPr>
          <p:cNvPicPr>
            <a:picLocks noChangeAspect="1"/>
          </p:cNvPicPr>
          <p:nvPr/>
        </p:nvPicPr>
        <p:blipFill>
          <a:blip r:embed="rId4"/>
          <a:stretch>
            <a:fillRect/>
          </a:stretch>
        </p:blipFill>
        <p:spPr>
          <a:xfrm>
            <a:off x="7238822" y="4049226"/>
            <a:ext cx="1793488" cy="587537"/>
          </a:xfrm>
          <a:prstGeom prst="rect">
            <a:avLst/>
          </a:prstGeom>
        </p:spPr>
      </p:pic>
      <p:pic>
        <p:nvPicPr>
          <p:cNvPr id="66" name="図 65">
            <a:extLst>
              <a:ext uri="{FF2B5EF4-FFF2-40B4-BE49-F238E27FC236}">
                <a16:creationId xmlns:a16="http://schemas.microsoft.com/office/drawing/2014/main" id="{646F0CFE-48EF-471D-B195-D2253FF38AD7}"/>
              </a:ext>
            </a:extLst>
          </p:cNvPr>
          <p:cNvPicPr>
            <a:picLocks noChangeAspect="1"/>
          </p:cNvPicPr>
          <p:nvPr/>
        </p:nvPicPr>
        <p:blipFill>
          <a:blip r:embed="rId5">
            <a:duotone>
              <a:prstClr val="black"/>
              <a:schemeClr val="accent1">
                <a:tint val="45000"/>
                <a:satMod val="400000"/>
              </a:schemeClr>
            </a:duotone>
          </a:blip>
          <a:stretch>
            <a:fillRect/>
          </a:stretch>
        </p:blipFill>
        <p:spPr>
          <a:xfrm>
            <a:off x="7389588" y="5731642"/>
            <a:ext cx="1488019" cy="534009"/>
          </a:xfrm>
          <a:prstGeom prst="rect">
            <a:avLst/>
          </a:prstGeom>
        </p:spPr>
      </p:pic>
      <p:grpSp>
        <p:nvGrpSpPr>
          <p:cNvPr id="67" name="グループ化 66">
            <a:extLst>
              <a:ext uri="{FF2B5EF4-FFF2-40B4-BE49-F238E27FC236}">
                <a16:creationId xmlns:a16="http://schemas.microsoft.com/office/drawing/2014/main" id="{9AFE07D8-D00E-4FFD-A2EA-FAC8F4BCC41D}"/>
              </a:ext>
            </a:extLst>
          </p:cNvPr>
          <p:cNvGrpSpPr/>
          <p:nvPr/>
        </p:nvGrpSpPr>
        <p:grpSpPr>
          <a:xfrm>
            <a:off x="6411052" y="4798887"/>
            <a:ext cx="3375568" cy="394752"/>
            <a:chOff x="1471339" y="4407137"/>
            <a:chExt cx="2151040" cy="601534"/>
          </a:xfrm>
        </p:grpSpPr>
        <p:sp>
          <p:nvSpPr>
            <p:cNvPr id="68" name="正方形/長方形 67">
              <a:extLst>
                <a:ext uri="{FF2B5EF4-FFF2-40B4-BE49-F238E27FC236}">
                  <a16:creationId xmlns:a16="http://schemas.microsoft.com/office/drawing/2014/main" id="{3F12B953-A43D-48ED-B41F-4DBF66F661CB}"/>
                </a:ext>
              </a:extLst>
            </p:cNvPr>
            <p:cNvSpPr/>
            <p:nvPr/>
          </p:nvSpPr>
          <p:spPr>
            <a:xfrm>
              <a:off x="1487488" y="4484690"/>
              <a:ext cx="2088232" cy="5239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300" b="1">
                  <a:latin typeface="メイリオ" panose="020B0604030504040204" pitchFamily="50" charset="-128"/>
                  <a:ea typeface="メイリオ" panose="020B0604030504040204" pitchFamily="50" charset="-128"/>
                  <a:cs typeface="メイリオ" panose="020B0604030504040204" pitchFamily="50" charset="-128"/>
                </a:rPr>
                <a:t>エージェントアップデートなどの対応</a:t>
              </a:r>
              <a:endParaRPr lang="en-US" altLang="ja-JP" sz="13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直角三角形 68">
              <a:extLst>
                <a:ext uri="{FF2B5EF4-FFF2-40B4-BE49-F238E27FC236}">
                  <a16:creationId xmlns:a16="http://schemas.microsoft.com/office/drawing/2014/main" id="{93DBBF75-674C-4033-AA45-AE85237B9BA9}"/>
                </a:ext>
              </a:extLst>
            </p:cNvPr>
            <p:cNvSpPr/>
            <p:nvPr/>
          </p:nvSpPr>
          <p:spPr>
            <a:xfrm>
              <a:off x="1471339" y="4407137"/>
              <a:ext cx="2151040" cy="591758"/>
            </a:xfrm>
            <a:prstGeom prst="rtTriangle">
              <a:avLst/>
            </a:prstGeom>
            <a:solidFill>
              <a:schemeClr val="bg1">
                <a:alpha val="1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3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0" name="テキスト プレースホルダー 21">
            <a:extLst>
              <a:ext uri="{FF2B5EF4-FFF2-40B4-BE49-F238E27FC236}">
                <a16:creationId xmlns:a16="http://schemas.microsoft.com/office/drawing/2014/main" id="{EC10F1CC-A5E3-4D6F-B483-22B3143C2C51}"/>
              </a:ext>
            </a:extLst>
          </p:cNvPr>
          <p:cNvSpPr>
            <a:spLocks noGrp="1"/>
          </p:cNvSpPr>
          <p:nvPr>
            <p:ph type="body" sz="quarter" idx="13"/>
          </p:nvPr>
        </p:nvSpPr>
        <p:spPr>
          <a:xfrm>
            <a:off x="0" y="868455"/>
            <a:ext cx="12192000" cy="868443"/>
          </a:xfrm>
        </p:spPr>
        <p:txBody>
          <a:bodyPr/>
          <a:lstStyle/>
          <a:p>
            <a:r>
              <a:rPr lang="ja-JP" altLang="en-US"/>
              <a:t>未知・既知問わずマルウェアを </a:t>
            </a:r>
            <a:r>
              <a:rPr lang="en-US" altLang="ja-JP"/>
              <a:t>99% </a:t>
            </a:r>
            <a:r>
              <a:rPr lang="ja-JP" altLang="en-US"/>
              <a:t>検知可能</a:t>
            </a:r>
            <a:endParaRPr lang="en-US" altLang="ja-JP"/>
          </a:p>
          <a:p>
            <a:r>
              <a:rPr lang="ja-JP" altLang="en-US"/>
              <a:t>ランサムウェアが</a:t>
            </a:r>
            <a:r>
              <a:rPr lang="ja-JP" altLang="en-US" sz="2800">
                <a:solidFill>
                  <a:srgbClr val="C00000"/>
                </a:solidFill>
              </a:rPr>
              <a:t>動く前に止める</a:t>
            </a:r>
            <a:r>
              <a:rPr lang="ja-JP" altLang="en-US"/>
              <a:t>ため、インシデント対応工数を削減する</a:t>
            </a:r>
            <a:endParaRPr kumimoji="1" lang="ja-JP" altLang="en-US"/>
          </a:p>
        </p:txBody>
      </p:sp>
    </p:spTree>
    <p:extLst>
      <p:ext uri="{BB962C8B-B14F-4D97-AF65-F5344CB8AC3E}">
        <p14:creationId xmlns:p14="http://schemas.microsoft.com/office/powerpoint/2010/main" val="2626244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794D4CE0-AB62-C149-1730-CD9445390F3A}"/>
              </a:ext>
            </a:extLst>
          </p:cNvPr>
          <p:cNvSpPr>
            <a:spLocks noGrp="1"/>
          </p:cNvSpPr>
          <p:nvPr>
            <p:ph type="body" sz="quarter" idx="14"/>
          </p:nvPr>
        </p:nvSpPr>
        <p:spPr/>
        <p:txBody>
          <a:bodyPr/>
          <a:lstStyle/>
          <a:p>
            <a:r>
              <a:rPr lang="en-US" altLang="ja-JP" err="1"/>
              <a:t>CylancePROTECT</a:t>
            </a:r>
            <a:r>
              <a:rPr kumimoji="1" lang="en-US" altLang="ja-JP"/>
              <a:t> </a:t>
            </a:r>
            <a:r>
              <a:rPr kumimoji="1" lang="ja-JP" altLang="en-US"/>
              <a:t>の特長</a:t>
            </a:r>
          </a:p>
        </p:txBody>
      </p:sp>
      <p:sp>
        <p:nvSpPr>
          <p:cNvPr id="3" name="テキスト プレースホルダー 2">
            <a:extLst>
              <a:ext uri="{FF2B5EF4-FFF2-40B4-BE49-F238E27FC236}">
                <a16:creationId xmlns:a16="http://schemas.microsoft.com/office/drawing/2014/main" id="{01995475-2246-1E2C-E947-30DB15F562ED}"/>
              </a:ext>
            </a:extLst>
          </p:cNvPr>
          <p:cNvSpPr>
            <a:spLocks noGrp="1"/>
          </p:cNvSpPr>
          <p:nvPr>
            <p:ph type="body" sz="quarter" idx="15"/>
          </p:nvPr>
        </p:nvSpPr>
        <p:spPr/>
        <p:txBody>
          <a:bodyPr/>
          <a:lstStyle/>
          <a:p>
            <a:endParaRPr kumimoji="1" lang="ja-JP" altLang="en-US"/>
          </a:p>
        </p:txBody>
      </p:sp>
    </p:spTree>
    <p:extLst>
      <p:ext uri="{BB962C8B-B14F-4D97-AF65-F5344CB8AC3E}">
        <p14:creationId xmlns:p14="http://schemas.microsoft.com/office/powerpoint/2010/main" val="2938185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388466B-A44E-4A3D-B86D-F3EA9D244AF5}"/>
              </a:ext>
            </a:extLst>
          </p:cNvPr>
          <p:cNvSpPr>
            <a:spLocks noGrp="1"/>
          </p:cNvSpPr>
          <p:nvPr>
            <p:ph type="body" sz="quarter" idx="11"/>
          </p:nvPr>
        </p:nvSpPr>
        <p:spPr/>
        <p:txBody>
          <a:bodyPr/>
          <a:lstStyle/>
          <a:p>
            <a:r>
              <a:rPr lang="en-US" altLang="ja-JP" err="1"/>
              <a:t>CylancePROTECT</a:t>
            </a:r>
            <a:r>
              <a:rPr lang="en-US" altLang="ja-JP"/>
              <a:t> </a:t>
            </a:r>
            <a:r>
              <a:rPr lang="ja-JP" altLang="en-US"/>
              <a:t>の特長</a:t>
            </a:r>
            <a:endParaRPr kumimoji="1" lang="ja-JP" altLang="en-US"/>
          </a:p>
        </p:txBody>
      </p:sp>
      <p:sp>
        <p:nvSpPr>
          <p:cNvPr id="5" name="テキスト プレースホルダー 4">
            <a:extLst>
              <a:ext uri="{FF2B5EF4-FFF2-40B4-BE49-F238E27FC236}">
                <a16:creationId xmlns:a16="http://schemas.microsoft.com/office/drawing/2014/main" id="{FD5218B2-CBC0-452A-8019-261952400BC9}"/>
              </a:ext>
            </a:extLst>
          </p:cNvPr>
          <p:cNvSpPr>
            <a:spLocks noGrp="1"/>
          </p:cNvSpPr>
          <p:nvPr>
            <p:ph type="body" sz="quarter" idx="13"/>
          </p:nvPr>
        </p:nvSpPr>
        <p:spPr>
          <a:xfrm>
            <a:off x="0" y="929065"/>
            <a:ext cx="12192000" cy="348557"/>
          </a:xfrm>
        </p:spPr>
        <p:txBody>
          <a:bodyPr/>
          <a:lstStyle/>
          <a:p>
            <a:r>
              <a:rPr lang="ja-JP" altLang="en-US"/>
              <a:t>マシンラーニングをサイバー攻撃対策に活用した 次世代型ウイルス対策ソフト</a:t>
            </a:r>
          </a:p>
        </p:txBody>
      </p:sp>
      <p:sp>
        <p:nvSpPr>
          <p:cNvPr id="43" name="Text Placeholder 11">
            <a:extLst>
              <a:ext uri="{FF2B5EF4-FFF2-40B4-BE49-F238E27FC236}">
                <a16:creationId xmlns:a16="http://schemas.microsoft.com/office/drawing/2014/main" id="{37CD777F-535C-41F3-BC0A-ABE78B16B6A0}"/>
              </a:ext>
            </a:extLst>
          </p:cNvPr>
          <p:cNvSpPr txBox="1">
            <a:spLocks/>
          </p:cNvSpPr>
          <p:nvPr/>
        </p:nvSpPr>
        <p:spPr>
          <a:xfrm>
            <a:off x="7179447" y="1103430"/>
            <a:ext cx="3301964" cy="319829"/>
          </a:xfrm>
          <a:prstGeom prst="rect">
            <a:avLst/>
          </a:prstGeom>
        </p:spPr>
        <p:txBody>
          <a:bodyPr vert="horz" lIns="91440" tIns="45720" rIns="91440" bIns="45720" rtlCol="0" anchor="t">
            <a:normAutofit/>
          </a:bodyPr>
          <a:lstStyle>
            <a:lvl1pPr marL="310896" indent="-4572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196596" indent="-342900" algn="l" defTabSz="914400" rtl="0" eaLnBrk="1" latinLnBrk="0" hangingPunct="1">
              <a:lnSpc>
                <a:spcPct val="90000"/>
              </a:lnSpc>
              <a:spcBef>
                <a:spcPts val="500"/>
              </a:spcBef>
              <a:buFont typeface="Arial" panose="020B0604020202020204" pitchFamily="34" charset="0"/>
              <a:buChar char="•"/>
              <a:defRPr lang="en-US" sz="1400" b="0" i="0" kern="1200" dirty="0">
                <a:solidFill>
                  <a:schemeClr val="bg1"/>
                </a:solidFill>
                <a:latin typeface="Ubuntu Light" panose="020B0304030602030204" pitchFamily="34" charset="0"/>
                <a:ea typeface="+mn-ea"/>
                <a:cs typeface="Calibri Light"/>
              </a:defRPr>
            </a:lvl2pPr>
            <a:lvl3pPr marL="196596"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96596"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196596"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60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51" name="グループ化 150">
            <a:extLst>
              <a:ext uri="{FF2B5EF4-FFF2-40B4-BE49-F238E27FC236}">
                <a16:creationId xmlns:a16="http://schemas.microsoft.com/office/drawing/2014/main" id="{9F60C1A9-9490-616F-1187-3716997DB8CF}"/>
              </a:ext>
            </a:extLst>
          </p:cNvPr>
          <p:cNvGrpSpPr/>
          <p:nvPr/>
        </p:nvGrpSpPr>
        <p:grpSpPr>
          <a:xfrm>
            <a:off x="939896" y="1957559"/>
            <a:ext cx="4980137" cy="4100418"/>
            <a:chOff x="826774" y="1995266"/>
            <a:chExt cx="4980137" cy="4100418"/>
          </a:xfrm>
        </p:grpSpPr>
        <p:sp>
          <p:nvSpPr>
            <p:cNvPr id="19" name="TextBox 18">
              <a:extLst>
                <a:ext uri="{FF2B5EF4-FFF2-40B4-BE49-F238E27FC236}">
                  <a16:creationId xmlns:a16="http://schemas.microsoft.com/office/drawing/2014/main" id="{E9D8315B-09CE-9D45-AFAE-EAB6ADD8F143}"/>
                </a:ext>
              </a:extLst>
            </p:cNvPr>
            <p:cNvSpPr txBox="1"/>
            <p:nvPr/>
          </p:nvSpPr>
          <p:spPr>
            <a:xfrm>
              <a:off x="826774" y="1995266"/>
              <a:ext cx="4980137" cy="67710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b="1" i="0" u="none" strike="noStrike" kern="1200" cap="none" spc="0" normalizeH="0" baseline="0" noProof="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１</a:t>
              </a:r>
              <a:r>
                <a:rPr kumimoji="0" lang="ja-JP" altLang="en-US"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lang="ja-JP" altLang="en-US" sz="1500" b="1">
                  <a:solidFill>
                    <a:schemeClr val="tx1">
                      <a:lumMod val="75000"/>
                      <a:lumOff val="25000"/>
                    </a:schemeClr>
                  </a:solidFill>
                  <a:latin typeface="メイリオ" panose="020B0604030504040204" pitchFamily="50" charset="-128"/>
                  <a:ea typeface="メイリオ" panose="020B0604030504040204" pitchFamily="50" charset="-128"/>
                </a:rPr>
                <a:t>レガシー </a:t>
              </a:r>
              <a:r>
                <a:rPr lang="en-US" altLang="ja-JP" sz="1500" b="1">
                  <a:solidFill>
                    <a:schemeClr val="tx1">
                      <a:lumMod val="75000"/>
                      <a:lumOff val="25000"/>
                    </a:schemeClr>
                  </a:solidFill>
                  <a:latin typeface="メイリオ" panose="020B0604030504040204" pitchFamily="50" charset="-128"/>
                  <a:ea typeface="メイリオ" panose="020B0604030504040204" pitchFamily="50" charset="-128"/>
                </a:rPr>
                <a:t>OS </a:t>
              </a:r>
              <a:r>
                <a:rPr lang="ja-JP" altLang="en-US" sz="1500" b="1">
                  <a:solidFill>
                    <a:schemeClr val="tx1">
                      <a:lumMod val="75000"/>
                      <a:lumOff val="25000"/>
                    </a:schemeClr>
                  </a:solidFill>
                  <a:latin typeface="メイリオ" panose="020B0604030504040204" pitchFamily="50" charset="-128"/>
                  <a:ea typeface="メイリオ" panose="020B0604030504040204" pitchFamily="50" charset="-128"/>
                </a:rPr>
                <a:t>に</a:t>
              </a:r>
              <a:r>
                <a:rPr kumimoji="0" lang="ja-JP" altLang="en-US"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対応</a:t>
              </a:r>
              <a:endParaRPr lang="en-GB" altLang="ja-JP" sz="15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0" lang="en-GB"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Windows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0" lang="en-GB"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macOS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0" lang="en-GB"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Linux </a:t>
              </a: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に対応</a:t>
              </a:r>
              <a:endParaRPr kumimoji="0" lang="en-GB"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25" name="TextBox 24">
              <a:extLst>
                <a:ext uri="{FF2B5EF4-FFF2-40B4-BE49-F238E27FC236}">
                  <a16:creationId xmlns:a16="http://schemas.microsoft.com/office/drawing/2014/main" id="{B32BC778-F544-D64E-85AE-185E95A74A90}"/>
                </a:ext>
              </a:extLst>
            </p:cNvPr>
            <p:cNvSpPr txBox="1"/>
            <p:nvPr/>
          </p:nvSpPr>
          <p:spPr>
            <a:xfrm>
              <a:off x="826775" y="2969993"/>
              <a:ext cx="4867015" cy="677108"/>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b="1" i="0" u="none" strike="noStrike" kern="1200" cap="none" spc="0" normalizeH="0" baseline="0" noProof="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２</a:t>
              </a:r>
              <a:r>
                <a:rPr kumimoji="0" lang="ja-JP" altLang="en-US"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．ゼロディ脅威の防御（</a:t>
              </a:r>
              <a:r>
                <a:rPr lang="ja-JP" altLang="en-US" sz="1500">
                  <a:solidFill>
                    <a:schemeClr val="tx1">
                      <a:lumMod val="75000"/>
                      <a:lumOff val="25000"/>
                    </a:schemeClr>
                  </a:solidFill>
                  <a:latin typeface="メイリオ" panose="020B0604030504040204" pitchFamily="50" charset="-128"/>
                  <a:ea typeface="メイリオ" panose="020B0604030504040204" pitchFamily="50" charset="-128"/>
                </a:rPr>
                <a:t>マシン</a:t>
              </a:r>
              <a:r>
                <a:rPr kumimoji="0" lang="ja-JP" altLang="en-US"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ラーニング）</a:t>
              </a:r>
              <a:endParaRPr lang="en-US" altLang="ja-JP" sz="1500">
                <a:solidFill>
                  <a:schemeClr val="tx1">
                    <a:lumMod val="75000"/>
                    <a:lumOff val="25000"/>
                  </a:schemeClr>
                </a:solidFill>
                <a:latin typeface="メイリオ" panose="020B0604030504040204" pitchFamily="50" charset="-128"/>
                <a:ea typeface="メイリオ" panose="020B0604030504040204" pitchFamily="50" charset="-128"/>
              </a:endParaRPr>
            </a:p>
            <a:p>
              <a:pPr lvl="0">
                <a:lnSpc>
                  <a:spcPts val="2400"/>
                </a:lnSpc>
                <a:defRPr/>
              </a:pP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高性能な </a:t>
              </a:r>
              <a:r>
                <a:rPr kumimoji="0" lang="en-US" altLang="ja-JP"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AI </a:t>
              </a: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が</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未知の脅威を </a:t>
              </a:r>
              <a:r>
                <a:rPr lang="en-US" altLang="ja-JP" sz="1200" b="0">
                  <a:solidFill>
                    <a:schemeClr val="tx1">
                      <a:lumMod val="75000"/>
                      <a:lumOff val="25000"/>
                    </a:schemeClr>
                  </a:solidFill>
                  <a:latin typeface="メイリオ" panose="020B0604030504040204" pitchFamily="50" charset="-128"/>
                  <a:ea typeface="メイリオ" panose="020B0604030504040204" pitchFamily="50" charset="-128"/>
                </a:rPr>
                <a:t>99% </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予防</a:t>
              </a:r>
              <a:endParaRPr kumimoji="0" lang="en-US" altLang="ja-JP"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40" name="TextBox 39">
              <a:extLst>
                <a:ext uri="{FF2B5EF4-FFF2-40B4-BE49-F238E27FC236}">
                  <a16:creationId xmlns:a16="http://schemas.microsoft.com/office/drawing/2014/main" id="{7A85C22C-C95A-4774-9717-F1B83BBB57C8}"/>
                </a:ext>
              </a:extLst>
            </p:cNvPr>
            <p:cNvSpPr txBox="1"/>
            <p:nvPr/>
          </p:nvSpPr>
          <p:spPr>
            <a:xfrm>
              <a:off x="826774" y="3962931"/>
              <a:ext cx="4112872" cy="1608133"/>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b="1" i="0" u="none" strike="noStrike" kern="1200" cap="none" spc="0" normalizeH="0" baseline="0" noProof="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３</a:t>
              </a:r>
              <a:r>
                <a:rPr kumimoji="0" lang="ja-JP" altLang="en-US"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．運用コストが低い</a:t>
              </a:r>
              <a:endParaRPr kumimoji="0" lang="en-GB" sz="15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誤検知</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が少ない</a:t>
              </a:r>
              <a:endParaRPr lang="en-US" altLang="ja-JP" sz="1200" b="0">
                <a:solidFill>
                  <a:schemeClr val="tx1">
                    <a:lumMod val="75000"/>
                    <a:lumOff val="25000"/>
                  </a:schemeClr>
                </a:solidFill>
                <a:latin typeface="メイリオ" panose="020B0604030504040204" pitchFamily="50" charset="-128"/>
                <a:ea typeface="メイリオ" panose="020B0604030504040204" pitchFamily="50" charset="-128"/>
              </a:endParaRPr>
            </a:p>
            <a:p>
              <a:pPr lvl="0">
                <a:lnSpc>
                  <a:spcPts val="2400"/>
                </a:lnSpc>
                <a:defRPr/>
              </a:pPr>
              <a:r>
                <a:rPr kumimoji="0" lang="ja-JP" altLang="en-US"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リソース消費が少なく軽い</a:t>
              </a:r>
              <a:endParaRPr kumimoji="0" lang="en-US" altLang="ja-JP"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a:lnSpc>
                  <a:spcPts val="2400"/>
                </a:lnSpc>
                <a:defRPr/>
              </a:pP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　　　毎日のアップデートやフルスキャン不要</a:t>
              </a:r>
            </a:p>
            <a:p>
              <a:pPr lvl="0">
                <a:lnSpc>
                  <a:spcPts val="2400"/>
                </a:lnSpc>
                <a:defRPr/>
              </a:pPr>
              <a:r>
                <a:rPr lang="ja-JP" altLang="en-US" sz="1200" b="0">
                  <a:solidFill>
                    <a:schemeClr val="tx1">
                      <a:lumMod val="75000"/>
                      <a:lumOff val="25000"/>
                    </a:schemeClr>
                  </a:solidFill>
                  <a:latin typeface="メイリオ" panose="020B0604030504040204" pitchFamily="50" charset="-128"/>
                  <a:ea typeface="メイリオ" panose="020B0604030504040204" pitchFamily="50" charset="-128"/>
                </a:rPr>
                <a:t>　　　オフライン時でも利用可能*　</a:t>
              </a:r>
              <a:endParaRPr kumimoji="0" lang="en-GB" sz="12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78B917BA-4A8C-81F4-C92F-59B8A64D694C}"/>
                </a:ext>
              </a:extLst>
            </p:cNvPr>
            <p:cNvSpPr txBox="1"/>
            <p:nvPr/>
          </p:nvSpPr>
          <p:spPr>
            <a:xfrm>
              <a:off x="1326357" y="5532453"/>
              <a:ext cx="2952328" cy="563231"/>
            </a:xfrm>
            <a:prstGeom prst="rect">
              <a:avLst/>
            </a:prstGeom>
            <a:noFill/>
          </p:spPr>
          <p:txBody>
            <a:bodyPr wrap="square">
              <a:spAutoFit/>
            </a:bodyPr>
            <a:lstStyle/>
            <a:p>
              <a:pPr>
                <a:lnSpc>
                  <a:spcPct val="130000"/>
                </a:lnSpc>
              </a:pP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※インストール時にはインターネット接続が必要です​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バージョンアップ時もインターネット接続は必須です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インターネット非接続時の設定変更とログ確認は不可</a:t>
              </a:r>
            </a:p>
          </p:txBody>
        </p:sp>
      </p:grpSp>
      <p:grpSp>
        <p:nvGrpSpPr>
          <p:cNvPr id="150" name="グループ化 149">
            <a:extLst>
              <a:ext uri="{FF2B5EF4-FFF2-40B4-BE49-F238E27FC236}">
                <a16:creationId xmlns:a16="http://schemas.microsoft.com/office/drawing/2014/main" id="{4D5CE581-1776-DA50-C872-1FAA91C57567}"/>
              </a:ext>
            </a:extLst>
          </p:cNvPr>
          <p:cNvGrpSpPr/>
          <p:nvPr/>
        </p:nvGrpSpPr>
        <p:grpSpPr>
          <a:xfrm>
            <a:off x="1781564" y="2294890"/>
            <a:ext cx="12186022" cy="5611414"/>
            <a:chOff x="1913539" y="2247756"/>
            <a:chExt cx="12186022" cy="5611414"/>
          </a:xfrm>
        </p:grpSpPr>
        <p:pic>
          <p:nvPicPr>
            <p:cNvPr id="12" name="図 11" descr="テキスト が含まれている画像&#10;&#10;自動的に生成された説明">
              <a:extLst>
                <a:ext uri="{FF2B5EF4-FFF2-40B4-BE49-F238E27FC236}">
                  <a16:creationId xmlns:a16="http://schemas.microsoft.com/office/drawing/2014/main" id="{128EB558-D43A-CB64-8002-E45344ECE9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2" b="89946" l="9988" r="99599">
                          <a14:foregroundMark x1="54285" y1="4005" x2="59371" y2="39925"/>
                          <a14:foregroundMark x1="59371" y1="39925" x2="65506" y2="42219"/>
                          <a14:foregroundMark x1="65506" y1="42219" x2="81412" y2="41761"/>
                          <a14:foregroundMark x1="81412" y1="41761" x2="91584" y2="41927"/>
                          <a14:foregroundMark x1="54593" y1="42470" x2="59371" y2="40843"/>
                          <a14:foregroundMark x1="61221" y1="14435" x2="83200" y2="11640"/>
                          <a14:foregroundMark x1="83200" y1="11640" x2="85697" y2="12641"/>
                          <a14:foregroundMark x1="92694" y1="42345" x2="97534" y2="39549"/>
                          <a14:foregroundMark x1="97534" y1="39549" x2="97565" y2="5841"/>
                          <a14:foregroundMark x1="97565" y1="5841" x2="91153" y2="2461"/>
                          <a14:foregroundMark x1="91153" y1="2461" x2="61097" y2="1502"/>
                          <a14:foregroundMark x1="61097" y1="1502" x2="61097" y2="1502"/>
                          <a14:foregroundMark x1="57552" y1="8678" x2="87053" y2="23821"/>
                          <a14:foregroundMark x1="87053" y1="23821" x2="77713" y2="27993"/>
                          <a14:foregroundMark x1="77713" y1="27993" x2="75925" y2="26783"/>
                          <a14:foregroundMark x1="74815" y1="21318" x2="72596" y2="8928"/>
                          <a14:foregroundMark x1="72596" y1="8928" x2="72596" y2="8928"/>
                          <a14:foregroundMark x1="87115" y1="6049" x2="92293" y2="13600"/>
                          <a14:foregroundMark x1="92293" y1="13600" x2="95715" y2="22945"/>
                          <a14:foregroundMark x1="95715" y1="22945" x2="96147" y2="41802"/>
                          <a14:foregroundMark x1="96147" y1="41802" x2="96147" y2="41802"/>
                          <a14:foregroundMark x1="96948" y1="42470" x2="99599" y2="26742"/>
                          <a14:foregroundMark x1="99599" y1="26742" x2="98674" y2="2753"/>
                          <a14:foregroundMark x1="75432" y1="45223" x2="73305" y2="48102"/>
                          <a14:foregroundMark x1="73890" y1="47685" x2="79192" y2="50980"/>
                          <a14:foregroundMark x1="79192" y1="50980" x2="75617" y2="50980"/>
                        </a14:backgroundRemoval>
                      </a14:imgEffect>
                    </a14:imgLayer>
                  </a14:imgProps>
                </a:ext>
              </a:extLst>
            </a:blip>
            <a:stretch>
              <a:fillRect/>
            </a:stretch>
          </p:blipFill>
          <p:spPr>
            <a:xfrm>
              <a:off x="1913539" y="2247756"/>
              <a:ext cx="7594254" cy="5611414"/>
            </a:xfrm>
            <a:prstGeom prst="rect">
              <a:avLst/>
            </a:prstGeom>
          </p:spPr>
        </p:pic>
        <p:pic>
          <p:nvPicPr>
            <p:cNvPr id="6" name="図 5" descr="テキスト が含まれている画像&#10;&#10;自動的に生成された説明">
              <a:extLst>
                <a:ext uri="{FF2B5EF4-FFF2-40B4-BE49-F238E27FC236}">
                  <a16:creationId xmlns:a16="http://schemas.microsoft.com/office/drawing/2014/main" id="{34A76701-3DC0-0067-12BC-EE1E23EBA08F}"/>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2712" b="89946" l="986" r="89982">
                          <a14:foregroundMark x1="5549" y1="7301" x2="23181" y2="30038"/>
                          <a14:foregroundMark x1="23181" y1="30038" x2="24353" y2="30663"/>
                          <a14:foregroundMark x1="4131" y1="47267" x2="9217" y2="37797"/>
                          <a14:foregroundMark x1="27805" y1="13892" x2="36930" y2="28035"/>
                          <a14:foregroundMark x1="36930" y1="28035" x2="36930" y2="28160"/>
                          <a14:foregroundMark x1="40290" y1="30246" x2="30055" y2="11973"/>
                          <a14:foregroundMark x1="30055" y1="11973" x2="28792" y2="11973"/>
                          <a14:foregroundMark x1="10018" y1="2753" x2="43342" y2="2879"/>
                          <a14:foregroundMark x1="31042" y1="9220" x2="17016" y2="20442"/>
                          <a14:foregroundMark x1="17016" y1="20442" x2="16430" y2="21443"/>
                          <a14:foregroundMark x1="986" y1="47559" x2="2312" y2="45891"/>
                        </a14:backgroundRemoval>
                      </a14:imgEffect>
                    </a14:imgLayer>
                  </a14:imgProps>
                </a:ext>
              </a:extLst>
            </a:blip>
            <a:stretch>
              <a:fillRect/>
            </a:stretch>
          </p:blipFill>
          <p:spPr>
            <a:xfrm>
              <a:off x="8537096" y="3744063"/>
              <a:ext cx="5562465" cy="4110120"/>
            </a:xfrm>
            <a:prstGeom prst="rect">
              <a:avLst/>
            </a:prstGeom>
          </p:spPr>
        </p:pic>
        <p:sp>
          <p:nvSpPr>
            <p:cNvPr id="148" name="テキスト ボックス 147">
              <a:extLst>
                <a:ext uri="{FF2B5EF4-FFF2-40B4-BE49-F238E27FC236}">
                  <a16:creationId xmlns:a16="http://schemas.microsoft.com/office/drawing/2014/main" id="{5752D9E6-B711-F657-29BD-C0A07AACDE30}"/>
                </a:ext>
              </a:extLst>
            </p:cNvPr>
            <p:cNvSpPr txBox="1"/>
            <p:nvPr/>
          </p:nvSpPr>
          <p:spPr>
            <a:xfrm>
              <a:off x="6730739" y="3723589"/>
              <a:ext cx="2026762" cy="307777"/>
            </a:xfrm>
            <a:prstGeom prst="rect">
              <a:avLst/>
            </a:prstGeom>
            <a:noFill/>
          </p:spPr>
          <p:txBody>
            <a:bodyPr wrap="square" rtlCol="0">
              <a:spAutoFit/>
            </a:bodyPr>
            <a:lstStyle/>
            <a:p>
              <a:r>
                <a:rPr kumimoji="1" lang="en-US" altLang="ja-JP" sz="1400" b="1" err="1">
                  <a:solidFill>
                    <a:schemeClr val="tx1">
                      <a:lumMod val="75000"/>
                      <a:lumOff val="25000"/>
                    </a:schemeClr>
                  </a:solidFill>
                  <a:latin typeface="メイリオ" panose="020B0604030504040204" pitchFamily="50" charset="-128"/>
                  <a:ea typeface="メイリオ" panose="020B0604030504040204" pitchFamily="50" charset="-128"/>
                </a:rPr>
                <a:t>CylancePROTECT</a:t>
              </a:r>
              <a:endPar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49" name="テキスト ボックス 148">
              <a:extLst>
                <a:ext uri="{FF2B5EF4-FFF2-40B4-BE49-F238E27FC236}">
                  <a16:creationId xmlns:a16="http://schemas.microsoft.com/office/drawing/2014/main" id="{02A2A97B-73F5-B35B-29E3-C0EF56D4FB3E}"/>
                </a:ext>
              </a:extLst>
            </p:cNvPr>
            <p:cNvSpPr txBox="1"/>
            <p:nvPr/>
          </p:nvSpPr>
          <p:spPr>
            <a:xfrm>
              <a:off x="9234059" y="4856377"/>
              <a:ext cx="1798948" cy="276999"/>
            </a:xfrm>
            <a:prstGeom prst="rect">
              <a:avLst/>
            </a:prstGeom>
            <a:noFill/>
          </p:spPr>
          <p:txBody>
            <a:bodyPr wrap="square" rtlCol="0">
              <a:spAutoFit/>
            </a:bodyPr>
            <a:lstStyle/>
            <a:p>
              <a:r>
                <a:rPr kumimoji="1" lang="en-US" altLang="ja-JP" sz="1200" b="1" err="1">
                  <a:solidFill>
                    <a:schemeClr val="tx1">
                      <a:lumMod val="75000"/>
                      <a:lumOff val="25000"/>
                    </a:schemeClr>
                  </a:solidFill>
                  <a:latin typeface="メイリオ" panose="020B0604030504040204" pitchFamily="50" charset="-128"/>
                  <a:ea typeface="メイリオ" panose="020B0604030504040204" pitchFamily="50" charset="-128"/>
                </a:rPr>
                <a:t>CylancePROTECT</a:t>
              </a:r>
              <a:endPar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pic>
        <p:nvPicPr>
          <p:cNvPr id="13" name="図 12">
            <a:extLst>
              <a:ext uri="{FF2B5EF4-FFF2-40B4-BE49-F238E27FC236}">
                <a16:creationId xmlns:a16="http://schemas.microsoft.com/office/drawing/2014/main" id="{A84EB978-4A66-2079-BEAF-93F96238ACDB}"/>
              </a:ext>
            </a:extLst>
          </p:cNvPr>
          <p:cNvPicPr>
            <a:picLocks noChangeAspect="1"/>
          </p:cNvPicPr>
          <p:nvPr/>
        </p:nvPicPr>
        <p:blipFill>
          <a:blip r:embed="rId6"/>
          <a:srcRect/>
          <a:stretch/>
        </p:blipFill>
        <p:spPr>
          <a:xfrm>
            <a:off x="7104112" y="2832591"/>
            <a:ext cx="841483" cy="884441"/>
          </a:xfrm>
          <a:prstGeom prst="rect">
            <a:avLst/>
          </a:prstGeom>
        </p:spPr>
      </p:pic>
      <p:pic>
        <p:nvPicPr>
          <p:cNvPr id="15" name="図 14">
            <a:extLst>
              <a:ext uri="{FF2B5EF4-FFF2-40B4-BE49-F238E27FC236}">
                <a16:creationId xmlns:a16="http://schemas.microsoft.com/office/drawing/2014/main" id="{FD9D8C48-E858-F490-DF51-44E2FD0E0512}"/>
              </a:ext>
            </a:extLst>
          </p:cNvPr>
          <p:cNvPicPr>
            <a:picLocks noChangeAspect="1"/>
          </p:cNvPicPr>
          <p:nvPr/>
        </p:nvPicPr>
        <p:blipFill>
          <a:blip r:embed="rId6"/>
          <a:srcRect/>
          <a:stretch/>
        </p:blipFill>
        <p:spPr>
          <a:xfrm>
            <a:off x="9408368" y="4077072"/>
            <a:ext cx="841483" cy="884441"/>
          </a:xfrm>
          <a:prstGeom prst="rect">
            <a:avLst/>
          </a:prstGeom>
        </p:spPr>
      </p:pic>
    </p:spTree>
    <p:extLst>
      <p:ext uri="{BB962C8B-B14F-4D97-AF65-F5344CB8AC3E}">
        <p14:creationId xmlns:p14="http://schemas.microsoft.com/office/powerpoint/2010/main" val="96380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矢印コネクタ 7">
            <a:extLst>
              <a:ext uri="{FF2B5EF4-FFF2-40B4-BE49-F238E27FC236}">
                <a16:creationId xmlns:a16="http://schemas.microsoft.com/office/drawing/2014/main" id="{3959770F-6622-4574-AFB5-33C967EC5F43}"/>
              </a:ext>
            </a:extLst>
          </p:cNvPr>
          <p:cNvCxnSpPr>
            <a:cxnSpLocks/>
          </p:cNvCxnSpPr>
          <p:nvPr/>
        </p:nvCxnSpPr>
        <p:spPr>
          <a:xfrm flipH="1">
            <a:off x="3053753" y="3516086"/>
            <a:ext cx="11765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テキスト プレースホルダー 3">
            <a:extLst>
              <a:ext uri="{FF2B5EF4-FFF2-40B4-BE49-F238E27FC236}">
                <a16:creationId xmlns:a16="http://schemas.microsoft.com/office/drawing/2014/main" id="{E144C06F-FD78-4823-96CE-3FD23B6B784C}"/>
              </a:ext>
            </a:extLst>
          </p:cNvPr>
          <p:cNvSpPr>
            <a:spLocks noGrp="1"/>
          </p:cNvSpPr>
          <p:nvPr>
            <p:ph type="body" sz="quarter" idx="15"/>
          </p:nvPr>
        </p:nvSpPr>
        <p:spPr>
          <a:xfrm>
            <a:off x="413589" y="1243861"/>
            <a:ext cx="11074573" cy="248914"/>
          </a:xfrm>
        </p:spPr>
        <p:txBody>
          <a:bodyPr/>
          <a:lstStyle/>
          <a:p>
            <a:r>
              <a:rPr kumimoji="1" lang="en-US" altLang="ja-JP" err="1"/>
              <a:t>CylancePROTECT</a:t>
            </a:r>
            <a:r>
              <a:rPr kumimoji="1" lang="en-US" altLang="ja-JP"/>
              <a:t> </a:t>
            </a:r>
            <a:r>
              <a:rPr kumimoji="1" lang="ja-JP" altLang="en-US"/>
              <a:t>の</a:t>
            </a:r>
            <a:r>
              <a:rPr lang="ja-JP" altLang="en-US"/>
              <a:t>モジュールをクライアント </a:t>
            </a:r>
            <a:r>
              <a:rPr lang="en-US" altLang="ja-JP"/>
              <a:t>PC </a:t>
            </a:r>
            <a:r>
              <a:rPr lang="ja-JP" altLang="en-US"/>
              <a:t>にインストールすることで、エンドポイントでマルウェア検知・隔離が実現します</a:t>
            </a:r>
            <a:endParaRPr kumimoji="1" lang="ja-JP" altLang="en-US"/>
          </a:p>
        </p:txBody>
      </p:sp>
      <p:sp>
        <p:nvSpPr>
          <p:cNvPr id="2" name="テキスト プレースホルダー 1">
            <a:extLst>
              <a:ext uri="{FF2B5EF4-FFF2-40B4-BE49-F238E27FC236}">
                <a16:creationId xmlns:a16="http://schemas.microsoft.com/office/drawing/2014/main" id="{02D6242E-870C-4519-9A67-8915400FC466}"/>
              </a:ext>
            </a:extLst>
          </p:cNvPr>
          <p:cNvSpPr>
            <a:spLocks noGrp="1"/>
          </p:cNvSpPr>
          <p:nvPr>
            <p:ph type="body" sz="quarter" idx="11"/>
          </p:nvPr>
        </p:nvSpPr>
        <p:spPr/>
        <p:txBody>
          <a:bodyPr/>
          <a:lstStyle/>
          <a:p>
            <a:r>
              <a:rPr lang="en-US" altLang="ja-JP"/>
              <a:t>1. </a:t>
            </a:r>
            <a:r>
              <a:rPr lang="ja-JP" altLang="en-US"/>
              <a:t>レガシー </a:t>
            </a:r>
            <a:r>
              <a:rPr lang="en-US" altLang="ja-JP"/>
              <a:t>OS </a:t>
            </a:r>
            <a:r>
              <a:rPr lang="ja-JP" altLang="en-US"/>
              <a:t>にも対応</a:t>
            </a:r>
          </a:p>
        </p:txBody>
      </p:sp>
      <p:sp>
        <p:nvSpPr>
          <p:cNvPr id="3" name="テキスト プレースホルダー 2">
            <a:extLst>
              <a:ext uri="{FF2B5EF4-FFF2-40B4-BE49-F238E27FC236}">
                <a16:creationId xmlns:a16="http://schemas.microsoft.com/office/drawing/2014/main" id="{5016FFC4-9737-4C3D-A7E8-35AF4BF0B612}"/>
              </a:ext>
            </a:extLst>
          </p:cNvPr>
          <p:cNvSpPr>
            <a:spLocks noGrp="1"/>
          </p:cNvSpPr>
          <p:nvPr>
            <p:ph type="body" sz="quarter" idx="13"/>
          </p:nvPr>
        </p:nvSpPr>
        <p:spPr>
          <a:xfrm>
            <a:off x="359197" y="746395"/>
            <a:ext cx="11505576" cy="348557"/>
          </a:xfrm>
        </p:spPr>
        <p:txBody>
          <a:bodyPr/>
          <a:lstStyle/>
          <a:p>
            <a:r>
              <a:rPr lang="en-US" altLang="ja-JP" err="1"/>
              <a:t>CylancePROTECT</a:t>
            </a:r>
            <a:r>
              <a:rPr lang="en-US" altLang="ja-JP"/>
              <a:t> </a:t>
            </a:r>
            <a:r>
              <a:rPr lang="ja-JP" altLang="en-US"/>
              <a:t>はサーバー構築不要！エンドポイントセキュリティをクラウドで管理</a:t>
            </a:r>
          </a:p>
        </p:txBody>
      </p:sp>
      <p:grpSp>
        <p:nvGrpSpPr>
          <p:cNvPr id="27" name="グループ化 26">
            <a:extLst>
              <a:ext uri="{FF2B5EF4-FFF2-40B4-BE49-F238E27FC236}">
                <a16:creationId xmlns:a16="http://schemas.microsoft.com/office/drawing/2014/main" id="{3BE7D9EA-701A-4A5D-B134-271BABC292B8}"/>
              </a:ext>
            </a:extLst>
          </p:cNvPr>
          <p:cNvGrpSpPr/>
          <p:nvPr/>
        </p:nvGrpSpPr>
        <p:grpSpPr>
          <a:xfrm>
            <a:off x="1258988" y="4956219"/>
            <a:ext cx="2461759" cy="840153"/>
            <a:chOff x="8786476" y="4989934"/>
            <a:chExt cx="2461759" cy="463667"/>
          </a:xfrm>
        </p:grpSpPr>
        <p:cxnSp>
          <p:nvCxnSpPr>
            <p:cNvPr id="29" name="直線コネクタ 28">
              <a:extLst>
                <a:ext uri="{FF2B5EF4-FFF2-40B4-BE49-F238E27FC236}">
                  <a16:creationId xmlns:a16="http://schemas.microsoft.com/office/drawing/2014/main" id="{72BD7A89-8490-473B-8C51-94A70EA1FA39}"/>
                </a:ext>
              </a:extLst>
            </p:cNvPr>
            <p:cNvCxnSpPr>
              <a:cxnSpLocks/>
            </p:cNvCxnSpPr>
            <p:nvPr/>
          </p:nvCxnSpPr>
          <p:spPr>
            <a:xfrm>
              <a:off x="8786476" y="4989934"/>
              <a:ext cx="0" cy="463667"/>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2F90F1C2-8BDC-447B-A520-3EAA5A7D2FCB}"/>
                </a:ext>
              </a:extLst>
            </p:cNvPr>
            <p:cNvCxnSpPr>
              <a:cxnSpLocks/>
            </p:cNvCxnSpPr>
            <p:nvPr/>
          </p:nvCxnSpPr>
          <p:spPr>
            <a:xfrm>
              <a:off x="10021319" y="4989934"/>
              <a:ext cx="0" cy="463667"/>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3AB92E5C-1AD3-4BA0-9E15-30D4632D71CB}"/>
                </a:ext>
              </a:extLst>
            </p:cNvPr>
            <p:cNvCxnSpPr>
              <a:cxnSpLocks/>
            </p:cNvCxnSpPr>
            <p:nvPr/>
          </p:nvCxnSpPr>
          <p:spPr>
            <a:xfrm>
              <a:off x="11248235" y="4989934"/>
              <a:ext cx="0" cy="463667"/>
            </a:xfrm>
            <a:prstGeom prst="line">
              <a:avLst/>
            </a:prstGeom>
          </p:spPr>
          <p:style>
            <a:lnRef idx="1">
              <a:schemeClr val="dk1"/>
            </a:lnRef>
            <a:fillRef idx="0">
              <a:schemeClr val="dk1"/>
            </a:fillRef>
            <a:effectRef idx="0">
              <a:schemeClr val="dk1"/>
            </a:effectRef>
            <a:fontRef idx="minor">
              <a:schemeClr val="tx1"/>
            </a:fontRef>
          </p:style>
        </p:cxnSp>
      </p:grpSp>
      <p:pic>
        <p:nvPicPr>
          <p:cNvPr id="46" name="図 45">
            <a:extLst>
              <a:ext uri="{FF2B5EF4-FFF2-40B4-BE49-F238E27FC236}">
                <a16:creationId xmlns:a16="http://schemas.microsoft.com/office/drawing/2014/main" id="{71189928-5579-4CA5-AE29-7F9709DFD332}"/>
              </a:ext>
            </a:extLst>
          </p:cNvPr>
          <p:cNvPicPr>
            <a:picLocks noChangeAspect="1"/>
          </p:cNvPicPr>
          <p:nvPr/>
        </p:nvPicPr>
        <p:blipFill>
          <a:blip r:embed="rId2"/>
          <a:stretch>
            <a:fillRect/>
          </a:stretch>
        </p:blipFill>
        <p:spPr>
          <a:xfrm>
            <a:off x="777344" y="5429309"/>
            <a:ext cx="973096" cy="574823"/>
          </a:xfrm>
          <a:prstGeom prst="rect">
            <a:avLst/>
          </a:prstGeom>
        </p:spPr>
      </p:pic>
      <p:pic>
        <p:nvPicPr>
          <p:cNvPr id="47" name="図 46">
            <a:extLst>
              <a:ext uri="{FF2B5EF4-FFF2-40B4-BE49-F238E27FC236}">
                <a16:creationId xmlns:a16="http://schemas.microsoft.com/office/drawing/2014/main" id="{74380AC7-155B-4BB6-99F1-0DD3723998E1}"/>
              </a:ext>
            </a:extLst>
          </p:cNvPr>
          <p:cNvPicPr>
            <a:picLocks noChangeAspect="1"/>
          </p:cNvPicPr>
          <p:nvPr/>
        </p:nvPicPr>
        <p:blipFill>
          <a:blip r:embed="rId2"/>
          <a:stretch>
            <a:fillRect/>
          </a:stretch>
        </p:blipFill>
        <p:spPr>
          <a:xfrm>
            <a:off x="2011784" y="5429309"/>
            <a:ext cx="973096" cy="574823"/>
          </a:xfrm>
          <a:prstGeom prst="rect">
            <a:avLst/>
          </a:prstGeom>
        </p:spPr>
      </p:pic>
      <p:pic>
        <p:nvPicPr>
          <p:cNvPr id="48" name="図 47">
            <a:extLst>
              <a:ext uri="{FF2B5EF4-FFF2-40B4-BE49-F238E27FC236}">
                <a16:creationId xmlns:a16="http://schemas.microsoft.com/office/drawing/2014/main" id="{9CC9CB54-625E-484B-BF4E-9BEB1BF7F1D5}"/>
              </a:ext>
            </a:extLst>
          </p:cNvPr>
          <p:cNvPicPr>
            <a:picLocks noChangeAspect="1"/>
          </p:cNvPicPr>
          <p:nvPr/>
        </p:nvPicPr>
        <p:blipFill>
          <a:blip r:embed="rId2"/>
          <a:stretch>
            <a:fillRect/>
          </a:stretch>
        </p:blipFill>
        <p:spPr>
          <a:xfrm>
            <a:off x="3246224" y="5429309"/>
            <a:ext cx="973096" cy="574823"/>
          </a:xfrm>
          <a:prstGeom prst="rect">
            <a:avLst/>
          </a:prstGeom>
        </p:spPr>
      </p:pic>
      <p:pic>
        <p:nvPicPr>
          <p:cNvPr id="49" name="図 48">
            <a:extLst>
              <a:ext uri="{FF2B5EF4-FFF2-40B4-BE49-F238E27FC236}">
                <a16:creationId xmlns:a16="http://schemas.microsoft.com/office/drawing/2014/main" id="{5E08CD53-D939-47A5-B036-87866FF9B7C8}"/>
              </a:ext>
            </a:extLst>
          </p:cNvPr>
          <p:cNvPicPr>
            <a:picLocks noChangeAspect="1"/>
          </p:cNvPicPr>
          <p:nvPr/>
        </p:nvPicPr>
        <p:blipFill>
          <a:blip r:embed="rId2"/>
          <a:stretch>
            <a:fillRect/>
          </a:stretch>
        </p:blipFill>
        <p:spPr>
          <a:xfrm>
            <a:off x="4480664" y="5429309"/>
            <a:ext cx="973096" cy="574823"/>
          </a:xfrm>
          <a:prstGeom prst="rect">
            <a:avLst/>
          </a:prstGeom>
        </p:spPr>
      </p:pic>
      <p:cxnSp>
        <p:nvCxnSpPr>
          <p:cNvPr id="55" name="直線コネクタ 54">
            <a:extLst>
              <a:ext uri="{FF2B5EF4-FFF2-40B4-BE49-F238E27FC236}">
                <a16:creationId xmlns:a16="http://schemas.microsoft.com/office/drawing/2014/main" id="{BB4819A6-3F9C-4354-B66C-F4A2928D0287}"/>
              </a:ext>
            </a:extLst>
          </p:cNvPr>
          <p:cNvCxnSpPr>
            <a:cxnSpLocks/>
          </p:cNvCxnSpPr>
          <p:nvPr/>
        </p:nvCxnSpPr>
        <p:spPr>
          <a:xfrm>
            <a:off x="2406120" y="3708677"/>
            <a:ext cx="0" cy="1219110"/>
          </a:xfrm>
          <a:prstGeom prst="line">
            <a:avLst/>
          </a:prstGeom>
        </p:spPr>
        <p:style>
          <a:lnRef idx="1">
            <a:schemeClr val="dk1"/>
          </a:lnRef>
          <a:fillRef idx="0">
            <a:schemeClr val="dk1"/>
          </a:fillRef>
          <a:effectRef idx="0">
            <a:schemeClr val="dk1"/>
          </a:effectRef>
          <a:fontRef idx="minor">
            <a:schemeClr val="tx1"/>
          </a:fontRef>
        </p:style>
      </p:cxnSp>
      <p:grpSp>
        <p:nvGrpSpPr>
          <p:cNvPr id="36" name="グループ化 35">
            <a:extLst>
              <a:ext uri="{FF2B5EF4-FFF2-40B4-BE49-F238E27FC236}">
                <a16:creationId xmlns:a16="http://schemas.microsoft.com/office/drawing/2014/main" id="{ABA8D2D0-B5A0-4F99-A47A-8179CA95F908}"/>
              </a:ext>
            </a:extLst>
          </p:cNvPr>
          <p:cNvGrpSpPr/>
          <p:nvPr/>
        </p:nvGrpSpPr>
        <p:grpSpPr>
          <a:xfrm>
            <a:off x="1770957" y="2755483"/>
            <a:ext cx="1183221" cy="1183221"/>
            <a:chOff x="1111883" y="3990281"/>
            <a:chExt cx="1183221" cy="1183221"/>
          </a:xfrm>
        </p:grpSpPr>
        <p:sp>
          <p:nvSpPr>
            <p:cNvPr id="37" name="フリーフォーム: 図形 36">
              <a:extLst>
                <a:ext uri="{FF2B5EF4-FFF2-40B4-BE49-F238E27FC236}">
                  <a16:creationId xmlns:a16="http://schemas.microsoft.com/office/drawing/2014/main" id="{414FD97F-1292-430D-910B-65BC125994D0}"/>
                </a:ext>
              </a:extLst>
            </p:cNvPr>
            <p:cNvSpPr/>
            <p:nvPr/>
          </p:nvSpPr>
          <p:spPr>
            <a:xfrm>
              <a:off x="1133475" y="4225925"/>
              <a:ext cx="1127125" cy="717550"/>
            </a:xfrm>
            <a:custGeom>
              <a:avLst/>
              <a:gdLst>
                <a:gd name="connsiteX0" fmla="*/ 619125 w 1127125"/>
                <a:gd name="connsiteY0" fmla="*/ 0 h 717550"/>
                <a:gd name="connsiteX1" fmla="*/ 447675 w 1127125"/>
                <a:gd name="connsiteY1" fmla="*/ 53975 h 717550"/>
                <a:gd name="connsiteX2" fmla="*/ 333375 w 1127125"/>
                <a:gd name="connsiteY2" fmla="*/ 184150 h 717550"/>
                <a:gd name="connsiteX3" fmla="*/ 307975 w 1127125"/>
                <a:gd name="connsiteY3" fmla="*/ 257175 h 717550"/>
                <a:gd name="connsiteX4" fmla="*/ 200025 w 1127125"/>
                <a:gd name="connsiteY4" fmla="*/ 263525 h 717550"/>
                <a:gd name="connsiteX5" fmla="*/ 53975 w 1127125"/>
                <a:gd name="connsiteY5" fmla="*/ 339725 h 717550"/>
                <a:gd name="connsiteX6" fmla="*/ 0 w 1127125"/>
                <a:gd name="connsiteY6" fmla="*/ 469900 h 717550"/>
                <a:gd name="connsiteX7" fmla="*/ 9525 w 1127125"/>
                <a:gd name="connsiteY7" fmla="*/ 568325 h 717550"/>
                <a:gd name="connsiteX8" fmla="*/ 111125 w 1127125"/>
                <a:gd name="connsiteY8" fmla="*/ 679450 h 717550"/>
                <a:gd name="connsiteX9" fmla="*/ 323850 w 1127125"/>
                <a:gd name="connsiteY9" fmla="*/ 717550 h 717550"/>
                <a:gd name="connsiteX10" fmla="*/ 949325 w 1127125"/>
                <a:gd name="connsiteY10" fmla="*/ 711200 h 717550"/>
                <a:gd name="connsiteX11" fmla="*/ 1085850 w 1127125"/>
                <a:gd name="connsiteY11" fmla="*/ 692150 h 717550"/>
                <a:gd name="connsiteX12" fmla="*/ 1127125 w 1127125"/>
                <a:gd name="connsiteY12" fmla="*/ 549275 h 717550"/>
                <a:gd name="connsiteX13" fmla="*/ 1117600 w 1127125"/>
                <a:gd name="connsiteY13" fmla="*/ 400050 h 717550"/>
                <a:gd name="connsiteX14" fmla="*/ 1028700 w 1127125"/>
                <a:gd name="connsiteY14" fmla="*/ 311150 h 717550"/>
                <a:gd name="connsiteX15" fmla="*/ 923925 w 1127125"/>
                <a:gd name="connsiteY15" fmla="*/ 304800 h 717550"/>
                <a:gd name="connsiteX16" fmla="*/ 895350 w 1127125"/>
                <a:gd name="connsiteY16" fmla="*/ 174625 h 717550"/>
                <a:gd name="connsiteX17" fmla="*/ 831850 w 1127125"/>
                <a:gd name="connsiteY17" fmla="*/ 66675 h 717550"/>
                <a:gd name="connsiteX18" fmla="*/ 720725 w 1127125"/>
                <a:gd name="connsiteY18" fmla="*/ 22225 h 717550"/>
                <a:gd name="connsiteX19" fmla="*/ 619125 w 1127125"/>
                <a:gd name="connsiteY19"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125" h="717550">
                  <a:moveTo>
                    <a:pt x="619125" y="0"/>
                  </a:moveTo>
                  <a:lnTo>
                    <a:pt x="447675" y="53975"/>
                  </a:lnTo>
                  <a:lnTo>
                    <a:pt x="333375" y="184150"/>
                  </a:lnTo>
                  <a:lnTo>
                    <a:pt x="307975" y="257175"/>
                  </a:lnTo>
                  <a:lnTo>
                    <a:pt x="200025" y="263525"/>
                  </a:lnTo>
                  <a:lnTo>
                    <a:pt x="53975" y="339725"/>
                  </a:lnTo>
                  <a:lnTo>
                    <a:pt x="0" y="469900"/>
                  </a:lnTo>
                  <a:lnTo>
                    <a:pt x="9525" y="568325"/>
                  </a:lnTo>
                  <a:lnTo>
                    <a:pt x="111125" y="679450"/>
                  </a:lnTo>
                  <a:lnTo>
                    <a:pt x="323850" y="717550"/>
                  </a:lnTo>
                  <a:lnTo>
                    <a:pt x="949325" y="711200"/>
                  </a:lnTo>
                  <a:lnTo>
                    <a:pt x="1085850" y="692150"/>
                  </a:lnTo>
                  <a:lnTo>
                    <a:pt x="1127125" y="549275"/>
                  </a:lnTo>
                  <a:lnTo>
                    <a:pt x="1117600" y="400050"/>
                  </a:lnTo>
                  <a:lnTo>
                    <a:pt x="1028700" y="311150"/>
                  </a:lnTo>
                  <a:lnTo>
                    <a:pt x="923925" y="304800"/>
                  </a:lnTo>
                  <a:lnTo>
                    <a:pt x="895350" y="174625"/>
                  </a:lnTo>
                  <a:lnTo>
                    <a:pt x="831850" y="66675"/>
                  </a:lnTo>
                  <a:lnTo>
                    <a:pt x="720725" y="22225"/>
                  </a:lnTo>
                  <a:lnTo>
                    <a:pt x="619125" y="0"/>
                  </a:lnTo>
                  <a:close/>
                </a:path>
              </a:pathLst>
            </a:custGeom>
            <a:solidFill>
              <a:schemeClr val="bg1">
                <a:alpha val="7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8" name="図 37" descr="挿絵 が含まれている画像&#10;&#10;自動的に生成された説明">
              <a:extLst>
                <a:ext uri="{FF2B5EF4-FFF2-40B4-BE49-F238E27FC236}">
                  <a16:creationId xmlns:a16="http://schemas.microsoft.com/office/drawing/2014/main" id="{74F3AEF4-7D43-4B1C-851B-E4D68CDDF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883" y="3990281"/>
              <a:ext cx="1183221" cy="1183221"/>
            </a:xfrm>
            <a:prstGeom prst="rect">
              <a:avLst/>
            </a:prstGeom>
          </p:spPr>
        </p:pic>
      </p:grpSp>
      <p:sp>
        <p:nvSpPr>
          <p:cNvPr id="53" name="四角形: 角を丸くする 52">
            <a:extLst>
              <a:ext uri="{FF2B5EF4-FFF2-40B4-BE49-F238E27FC236}">
                <a16:creationId xmlns:a16="http://schemas.microsoft.com/office/drawing/2014/main" id="{70170070-4486-414F-A9CA-F7AC573AC651}"/>
              </a:ext>
            </a:extLst>
          </p:cNvPr>
          <p:cNvSpPr/>
          <p:nvPr/>
        </p:nvSpPr>
        <p:spPr>
          <a:xfrm>
            <a:off x="835218" y="4614072"/>
            <a:ext cx="4384943" cy="405237"/>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latin typeface="メイリオ" panose="020B0604030504040204" pitchFamily="50" charset="-128"/>
                <a:ea typeface="メイリオ" panose="020B0604030504040204" pitchFamily="50" charset="-128"/>
              </a:rPr>
              <a:t>社内ネットワーク</a:t>
            </a:r>
          </a:p>
        </p:txBody>
      </p:sp>
      <p:sp>
        <p:nvSpPr>
          <p:cNvPr id="66" name="テキスト ボックス 65">
            <a:extLst>
              <a:ext uri="{FF2B5EF4-FFF2-40B4-BE49-F238E27FC236}">
                <a16:creationId xmlns:a16="http://schemas.microsoft.com/office/drawing/2014/main" id="{CB86E59A-CA2B-4D48-AEAB-CA49C308295E}"/>
              </a:ext>
            </a:extLst>
          </p:cNvPr>
          <p:cNvSpPr txBox="1"/>
          <p:nvPr/>
        </p:nvSpPr>
        <p:spPr>
          <a:xfrm>
            <a:off x="5777289" y="1940783"/>
            <a:ext cx="3369384" cy="276999"/>
          </a:xfrm>
          <a:prstGeom prst="rect">
            <a:avLst/>
          </a:prstGeom>
          <a:noFill/>
        </p:spPr>
        <p:txBody>
          <a:bodyPr wrap="none" rtlCol="0">
            <a:spAutoFit/>
          </a:bodyPr>
          <a:lstStyle/>
          <a:p>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管理端末のシステム要件</a:t>
            </a:r>
          </a:p>
        </p:txBody>
      </p:sp>
      <p:graphicFrame>
        <p:nvGraphicFramePr>
          <p:cNvPr id="69" name="表 68">
            <a:extLst>
              <a:ext uri="{FF2B5EF4-FFF2-40B4-BE49-F238E27FC236}">
                <a16:creationId xmlns:a16="http://schemas.microsoft.com/office/drawing/2014/main" id="{7CA09E1B-1133-46EF-AFFA-06777A9AA4F0}"/>
              </a:ext>
            </a:extLst>
          </p:cNvPr>
          <p:cNvGraphicFramePr>
            <a:graphicFrameLocks noGrp="1"/>
          </p:cNvGraphicFramePr>
          <p:nvPr/>
        </p:nvGraphicFramePr>
        <p:xfrm>
          <a:off x="5940308" y="2234153"/>
          <a:ext cx="5673515" cy="3763836"/>
        </p:xfrm>
        <a:graphic>
          <a:graphicData uri="http://schemas.openxmlformats.org/drawingml/2006/table">
            <a:tbl>
              <a:tblPr firstRow="1" bandRow="1">
                <a:tableStyleId>{2D5ABB26-0587-4C30-8999-92F81FD0307C}</a:tableStyleId>
              </a:tblPr>
              <a:tblGrid>
                <a:gridCol w="590977">
                  <a:extLst>
                    <a:ext uri="{9D8B030D-6E8A-4147-A177-3AD203B41FA5}">
                      <a16:colId xmlns:a16="http://schemas.microsoft.com/office/drawing/2014/main" val="2105741919"/>
                    </a:ext>
                  </a:extLst>
                </a:gridCol>
                <a:gridCol w="3082513">
                  <a:extLst>
                    <a:ext uri="{9D8B030D-6E8A-4147-A177-3AD203B41FA5}">
                      <a16:colId xmlns:a16="http://schemas.microsoft.com/office/drawing/2014/main" val="2254914639"/>
                    </a:ext>
                  </a:extLst>
                </a:gridCol>
                <a:gridCol w="2000025">
                  <a:extLst>
                    <a:ext uri="{9D8B030D-6E8A-4147-A177-3AD203B41FA5}">
                      <a16:colId xmlns:a16="http://schemas.microsoft.com/office/drawing/2014/main" val="2665855920"/>
                    </a:ext>
                  </a:extLst>
                </a:gridCol>
              </a:tblGrid>
              <a:tr h="401793">
                <a:tc>
                  <a:txBody>
                    <a:bodyPr/>
                    <a:lstStyle/>
                    <a:p>
                      <a:pPr>
                        <a:lnSpc>
                          <a:spcPct val="100000"/>
                        </a:lnSpc>
                      </a:pPr>
                      <a:endParaRPr kumimoji="1" lang="ja-JP" altLang="en-US"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a:txBody>
                    <a:bodyPr/>
                    <a:lstStyle/>
                    <a:p>
                      <a:pPr>
                        <a:lnSpc>
                          <a:spcPct val="100000"/>
                        </a:lnSpc>
                      </a:pPr>
                      <a:r>
                        <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Windows</a:t>
                      </a:r>
                      <a:r>
                        <a:rPr kumimoji="1" lang="ja-JP" altLang="en-US"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a:txBody>
                    <a:bodyPr/>
                    <a:lstStyle/>
                    <a:p>
                      <a:pPr>
                        <a:lnSpc>
                          <a:spcPct val="100000"/>
                        </a:lnSpc>
                      </a:pPr>
                      <a:r>
                        <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macOS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551178525"/>
                  </a:ext>
                </a:extLst>
              </a:tr>
              <a:tr h="1973765">
                <a:tc>
                  <a:txBody>
                    <a:bodyPr/>
                    <a:lstStyle/>
                    <a:p>
                      <a:pPr algn="ctr">
                        <a:lnSpc>
                          <a:spcPct val="100000"/>
                        </a:lnSpc>
                      </a:pPr>
                      <a:r>
                        <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a:txBody>
                    <a:bodyPr/>
                    <a:lstStyle/>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XP SP3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6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Vista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7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8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8.1</a:t>
                      </a: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10 </a:t>
                      </a:r>
                    </a:p>
                    <a:p>
                      <a:pPr marL="0" marR="0" lvl="0" indent="0" algn="l" defTabSz="457200" rtl="0" eaLnBrk="1" fontAlgn="auto" latinLnBrk="0" hangingPunct="1">
                        <a:lnSpc>
                          <a:spcPts val="1400"/>
                        </a:lnSpc>
                        <a:spcBef>
                          <a:spcPts val="0"/>
                        </a:spcBef>
                        <a:spcAft>
                          <a:spcPts val="0"/>
                        </a:spcAft>
                        <a:buClrTx/>
                        <a:buSzTx/>
                        <a:buFontTx/>
                        <a:buNone/>
                        <a:tabLst/>
                        <a:defRPr/>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11 </a:t>
                      </a: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Server 2003 R2</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2003 SP2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6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Server 2008</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2008 R2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Server 2012 </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2012 R2 </a:t>
                      </a:r>
                    </a:p>
                    <a:p>
                      <a:pPr algn="l" defTabSz="457200" rtl="0" eaLnBrk="1" latinLnBrk="0" hangingPunct="1">
                        <a:lnSpc>
                          <a:spcPts val="1400"/>
                        </a:lnSpc>
                      </a:pP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Server 2016</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 X Mavericks</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 X Yosemite</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 X El Capitan</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Sierra</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High Sierra</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Mojave</a:t>
                      </a:r>
                    </a:p>
                    <a:p>
                      <a:pPr marL="0" algn="l" defTabSz="457200" rtl="0" eaLnBrk="1" latinLnBrk="0" hangingPunct="1">
                        <a:lnSpc>
                          <a:spcPts val="1400"/>
                        </a:lnSpc>
                      </a:pPr>
                      <a:r>
                        <a:rPr kumimoji="1" lang="ja-JP" altLang="en-US"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Catalina</a:t>
                      </a: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macOS Big Sur</a:t>
                      </a:r>
                    </a:p>
                    <a:p>
                      <a:pPr marL="0" marR="0" lvl="0" indent="0" algn="l" defTabSz="457200" rtl="0" eaLnBrk="1" fontAlgn="auto" latinLnBrk="0" hangingPunct="1">
                        <a:lnSpc>
                          <a:spcPts val="1400"/>
                        </a:lnSpc>
                        <a:spcBef>
                          <a:spcPts val="0"/>
                        </a:spcBef>
                        <a:spcAft>
                          <a:spcPts val="0"/>
                        </a:spcAft>
                        <a:buClrTx/>
                        <a:buSzTx/>
                        <a:buFontTx/>
                        <a:buNone/>
                        <a:tabLst/>
                        <a:defRPr/>
                      </a:pPr>
                      <a:r>
                        <a:rPr kumimoji="1" lang="ja-JP" altLang="en-US"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macOS Monterey</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67023794"/>
                  </a:ext>
                </a:extLst>
              </a:tr>
              <a:tr h="274133">
                <a:tc>
                  <a:txBody>
                    <a:bodyPr/>
                    <a:lstStyle/>
                    <a:p>
                      <a:pPr algn="ctr">
                        <a:lnSpc>
                          <a:spcPct val="100000"/>
                        </a:lnSpc>
                      </a:pPr>
                      <a:r>
                        <a:rPr kumimoji="1" lang="ja-JP" altLang="en-US"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メモリ</a:t>
                      </a:r>
                      <a:endPar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gridSpan="2">
                  <a:txBody>
                    <a:bodyPr/>
                    <a:lstStyle/>
                    <a:p>
                      <a:pPr algn="l" defTabSz="457200" rtl="0" eaLnBrk="1" latinLnBrk="0" hangingPunct="1">
                        <a:lnSpc>
                          <a:spcPct val="100000"/>
                        </a:lnSpc>
                      </a:pP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２</a:t>
                      </a:r>
                      <a:r>
                        <a:rPr kumimoji="1" lang="en-US" altLang="ja-JP" sz="900">
                          <a:latin typeface="メイリオ" panose="020B0604030504040204" pitchFamily="50" charset="-128"/>
                          <a:ea typeface="メイリオ" panose="020B0604030504040204" pitchFamily="50" charset="-128"/>
                          <a:cs typeface="メイリオ" panose="020B0604030504040204" pitchFamily="50" charset="-128"/>
                        </a:rPr>
                        <a:t>GB</a:t>
                      </a:r>
                      <a:endParaRPr kumimoji="1" lang="ja-JP" altLang="en-US" sz="90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0" algn="l" defTabSz="457200" rtl="0" eaLnBrk="1" latinLnBrk="0" hangingPunct="1">
                        <a:lnSpc>
                          <a:spcPct val="100000"/>
                        </a:lnSpc>
                      </a:pPr>
                      <a:endParaRPr kumimoji="1" lang="ja-JP" altLang="en-US"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72818417"/>
                  </a:ext>
                </a:extLst>
              </a:tr>
              <a:tr h="310325">
                <a:tc>
                  <a:txBody>
                    <a:bodyPr/>
                    <a:lstStyle/>
                    <a:p>
                      <a:pPr algn="ctr">
                        <a:lnSpc>
                          <a:spcPct val="100000"/>
                        </a:lnSpc>
                      </a:pPr>
                      <a:r>
                        <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HDD</a:t>
                      </a:r>
                    </a:p>
                    <a:p>
                      <a:pPr algn="ctr">
                        <a:lnSpc>
                          <a:spcPct val="100000"/>
                        </a:lnSpc>
                      </a:pPr>
                      <a:r>
                        <a:rPr kumimoji="1" lang="ja-JP" altLang="en-US"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空き</a:t>
                      </a:r>
                      <a:endPar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gridSpan="2">
                  <a:txBody>
                    <a:bodyPr/>
                    <a:lstStyle/>
                    <a:p>
                      <a:pPr algn="l" defTabSz="457200" rtl="0" eaLnBrk="1" latinLnBrk="0" hangingPunct="1">
                        <a:lnSpc>
                          <a:spcPct val="100000"/>
                        </a:lnSpc>
                      </a:pPr>
                      <a:r>
                        <a:rPr kumimoji="1" lang="en-US" altLang="ja-JP" sz="900">
                          <a:latin typeface="メイリオ" panose="020B0604030504040204" pitchFamily="50" charset="-128"/>
                          <a:ea typeface="メイリオ" panose="020B0604030504040204" pitchFamily="50" charset="-128"/>
                          <a:cs typeface="メイリオ" panose="020B0604030504040204" pitchFamily="50" charset="-128"/>
                        </a:rPr>
                        <a:t>600MB</a:t>
                      </a:r>
                      <a:endParaRPr kumimoji="1" lang="ja-JP" altLang="en-US" sz="90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0" algn="l" defTabSz="457200" rtl="0" eaLnBrk="1" latinLnBrk="0" hangingPunct="1">
                        <a:lnSpc>
                          <a:spcPct val="100000"/>
                        </a:lnSpc>
                      </a:pPr>
                      <a:endParaRPr kumimoji="1" lang="ja-JP" altLang="en-US"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61388186"/>
                  </a:ext>
                </a:extLst>
              </a:tr>
              <a:tr h="748385">
                <a:tc>
                  <a:txBody>
                    <a:bodyPr/>
                    <a:lstStyle/>
                    <a:p>
                      <a:pPr algn="ctr">
                        <a:lnSpc>
                          <a:spcPct val="100000"/>
                        </a:lnSpc>
                      </a:pPr>
                      <a:r>
                        <a:rPr kumimoji="1" lang="ja-JP" altLang="en-US"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その他</a:t>
                      </a:r>
                      <a:endParaRPr kumimoji="1" lang="en-US" altLang="ja-JP" sz="9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65000"/>
                      </a:schemeClr>
                    </a:solidFill>
                  </a:tcPr>
                </a:tc>
                <a:tc gridSpan="2">
                  <a:txBody>
                    <a:bodyPr/>
                    <a:lstStyle/>
                    <a:p>
                      <a:pPr algn="l" defTabSz="457200" rtl="0" eaLnBrk="1" latinLnBrk="0" hangingPunct="1">
                        <a:lnSpc>
                          <a:spcPct val="100000"/>
                        </a:lnSpc>
                      </a:pP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a:latin typeface="メイリオ" panose="020B0604030504040204" pitchFamily="50" charset="-128"/>
                          <a:ea typeface="メイリオ" panose="020B0604030504040204" pitchFamily="50" charset="-128"/>
                          <a:cs typeface="メイリオ" panose="020B0604030504040204" pitchFamily="50" charset="-128"/>
                        </a:rPr>
                        <a:t>.NET Framework 3.5 (SP1) </a:t>
                      </a: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以上</a:t>
                      </a:r>
                    </a:p>
                    <a:p>
                      <a:pPr algn="l" defTabSz="457200" rtl="0" eaLnBrk="1" latinLnBrk="0" hangingPunct="1">
                        <a:lnSpc>
                          <a:spcPct val="100000"/>
                        </a:lnSpc>
                      </a:pP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・インターネットブラウザ</a:t>
                      </a:r>
                    </a:p>
                    <a:p>
                      <a:pPr algn="l" defTabSz="457200" rtl="0" eaLnBrk="1" latinLnBrk="0" hangingPunct="1">
                        <a:lnSpc>
                          <a:spcPct val="100000"/>
                        </a:lnSpc>
                      </a:pP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・インターネット経由でログイン、インストーラーにアクセスし製品登録が行える環境</a:t>
                      </a:r>
                    </a:p>
                    <a:p>
                      <a:pPr algn="l" defTabSz="457200" rtl="0" eaLnBrk="1" latinLnBrk="0" hangingPunct="1">
                        <a:lnSpc>
                          <a:spcPct val="100000"/>
                        </a:lnSpc>
                      </a:pPr>
                      <a:r>
                        <a:rPr kumimoji="1" lang="ja-JP" altLang="en-US" sz="900">
                          <a:latin typeface="メイリオ" panose="020B0604030504040204" pitchFamily="50" charset="-128"/>
                          <a:ea typeface="メイリオ" panose="020B0604030504040204" pitchFamily="50" charset="-128"/>
                          <a:cs typeface="メイリオ" panose="020B0604030504040204" pitchFamily="50" charset="-128"/>
                        </a:rPr>
                        <a:t>・インストールを行うための管理者権限</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marL="0" algn="l" defTabSz="457200" rtl="0" eaLnBrk="1" latinLnBrk="0" hangingPunct="1">
                        <a:lnSpc>
                          <a:spcPct val="100000"/>
                        </a:lnSpc>
                      </a:pPr>
                      <a:endParaRPr kumimoji="1" lang="ja-JP" altLang="en-US" sz="9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6807492"/>
                  </a:ext>
                </a:extLst>
              </a:tr>
            </a:tbl>
          </a:graphicData>
        </a:graphic>
      </p:graphicFrame>
      <p:sp>
        <p:nvSpPr>
          <p:cNvPr id="70" name="テキスト ボックス 69">
            <a:extLst>
              <a:ext uri="{FF2B5EF4-FFF2-40B4-BE49-F238E27FC236}">
                <a16:creationId xmlns:a16="http://schemas.microsoft.com/office/drawing/2014/main" id="{AF0B5D82-4035-4A80-8EF6-5B8D6DB6E516}"/>
              </a:ext>
            </a:extLst>
          </p:cNvPr>
          <p:cNvSpPr txBox="1"/>
          <p:nvPr/>
        </p:nvSpPr>
        <p:spPr>
          <a:xfrm>
            <a:off x="1983949" y="3407366"/>
            <a:ext cx="800219" cy="276999"/>
          </a:xfrm>
          <a:prstGeom prst="rect">
            <a:avLst/>
          </a:prstGeom>
          <a:noFill/>
        </p:spPr>
        <p:txBody>
          <a:bodyPr wrap="square" rtlCol="0">
            <a:spAutoFit/>
          </a:bodyPr>
          <a:lstStyle/>
          <a:p>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クラウド</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9" name="図 38">
            <a:extLst>
              <a:ext uri="{FF2B5EF4-FFF2-40B4-BE49-F238E27FC236}">
                <a16:creationId xmlns:a16="http://schemas.microsoft.com/office/drawing/2014/main" id="{5C651D39-B9EB-4838-BD81-BC18EB3FA8F7}"/>
              </a:ext>
            </a:extLst>
          </p:cNvPr>
          <p:cNvPicPr>
            <a:picLocks noChangeAspect="1"/>
          </p:cNvPicPr>
          <p:nvPr/>
        </p:nvPicPr>
        <p:blipFill>
          <a:blip r:embed="rId2"/>
          <a:stretch>
            <a:fillRect/>
          </a:stretch>
        </p:blipFill>
        <p:spPr>
          <a:xfrm>
            <a:off x="4104172" y="3293972"/>
            <a:ext cx="973096" cy="574823"/>
          </a:xfrm>
          <a:prstGeom prst="rect">
            <a:avLst/>
          </a:prstGeom>
        </p:spPr>
      </p:pic>
      <p:sp>
        <p:nvSpPr>
          <p:cNvPr id="40" name="テキスト ボックス 39">
            <a:extLst>
              <a:ext uri="{FF2B5EF4-FFF2-40B4-BE49-F238E27FC236}">
                <a16:creationId xmlns:a16="http://schemas.microsoft.com/office/drawing/2014/main" id="{9BCD8589-201A-4217-A477-9F94D01528BF}"/>
              </a:ext>
            </a:extLst>
          </p:cNvPr>
          <p:cNvSpPr txBox="1"/>
          <p:nvPr/>
        </p:nvSpPr>
        <p:spPr>
          <a:xfrm>
            <a:off x="4090004" y="3914471"/>
            <a:ext cx="954107" cy="276999"/>
          </a:xfrm>
          <a:prstGeom prst="rect">
            <a:avLst/>
          </a:prstGeom>
          <a:noFill/>
        </p:spPr>
        <p:txBody>
          <a:bodyPr wrap="none" rtlCol="0">
            <a:spAutoFit/>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管理者端末</a:t>
            </a:r>
          </a:p>
        </p:txBody>
      </p:sp>
      <p:sp>
        <p:nvSpPr>
          <p:cNvPr id="43" name="テキスト ボックス 42">
            <a:extLst>
              <a:ext uri="{FF2B5EF4-FFF2-40B4-BE49-F238E27FC236}">
                <a16:creationId xmlns:a16="http://schemas.microsoft.com/office/drawing/2014/main" id="{84793592-1930-4849-8F5E-739BC7953351}"/>
              </a:ext>
            </a:extLst>
          </p:cNvPr>
          <p:cNvSpPr txBox="1"/>
          <p:nvPr/>
        </p:nvSpPr>
        <p:spPr>
          <a:xfrm>
            <a:off x="3253650" y="3272214"/>
            <a:ext cx="954107" cy="276999"/>
          </a:xfrm>
          <a:prstGeom prst="rect">
            <a:avLst/>
          </a:prstGeom>
          <a:noFill/>
        </p:spPr>
        <p:txBody>
          <a:bodyPr wrap="none" rtlCol="0">
            <a:spAutoFit/>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設定・運用</a:t>
            </a:r>
          </a:p>
        </p:txBody>
      </p:sp>
      <p:sp>
        <p:nvSpPr>
          <p:cNvPr id="56" name="テキスト ボックス 55">
            <a:extLst>
              <a:ext uri="{FF2B5EF4-FFF2-40B4-BE49-F238E27FC236}">
                <a16:creationId xmlns:a16="http://schemas.microsoft.com/office/drawing/2014/main" id="{FC056C61-8B39-4C81-AF7A-945C55536A61}"/>
              </a:ext>
            </a:extLst>
          </p:cNvPr>
          <p:cNvSpPr txBox="1"/>
          <p:nvPr/>
        </p:nvSpPr>
        <p:spPr>
          <a:xfrm>
            <a:off x="925544" y="6058795"/>
            <a:ext cx="4493538" cy="276999"/>
          </a:xfrm>
          <a:prstGeom prst="rect">
            <a:avLst/>
          </a:prstGeom>
          <a:noFill/>
        </p:spPr>
        <p:txBody>
          <a:bodyPr wrap="none" rtlCol="0">
            <a:spAutoFit/>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エンドポイント端末上で検知（非ネット接続環境下でも検知）</a:t>
            </a:r>
          </a:p>
        </p:txBody>
      </p:sp>
      <p:sp>
        <p:nvSpPr>
          <p:cNvPr id="31" name="テキスト ボックス 30">
            <a:extLst>
              <a:ext uri="{FF2B5EF4-FFF2-40B4-BE49-F238E27FC236}">
                <a16:creationId xmlns:a16="http://schemas.microsoft.com/office/drawing/2014/main" id="{8EBA5A8A-9107-40FA-80D3-94061C3BDC31}"/>
              </a:ext>
            </a:extLst>
          </p:cNvPr>
          <p:cNvSpPr txBox="1"/>
          <p:nvPr/>
        </p:nvSpPr>
        <p:spPr>
          <a:xfrm>
            <a:off x="5907712" y="6031954"/>
            <a:ext cx="5747086" cy="369332"/>
          </a:xfrm>
          <a:prstGeom prst="rect">
            <a:avLst/>
          </a:prstGeom>
          <a:noFill/>
        </p:spPr>
        <p:txBody>
          <a:bodyPr wrap="none" rtlCol="0">
            <a:spAutoFit/>
          </a:bodyPr>
          <a:lstStyle/>
          <a:p>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① 該当の </a:t>
            </a:r>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KB </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を適用やご利用にあたり注意点がございます。詳細は</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4"/>
              </a:rPr>
              <a:t>こちら</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をご参照ください</a:t>
            </a:r>
            <a:endPar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② </a:t>
            </a:r>
            <a:r>
              <a:rPr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エージェントは </a:t>
            </a:r>
            <a:r>
              <a:rPr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Linux </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にも対応しています。対応環境は</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4"/>
              </a:rPr>
              <a:t>こちら</a:t>
            </a:r>
            <a:r>
              <a:rPr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をご参照ください</a:t>
            </a:r>
            <a:endPar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Picture 4">
            <a:extLst>
              <a:ext uri="{FF2B5EF4-FFF2-40B4-BE49-F238E27FC236}">
                <a16:creationId xmlns:a16="http://schemas.microsoft.com/office/drawing/2014/main" id="{79EDC5A4-250C-E344-073B-1C8B1BA2FE6E}"/>
              </a:ext>
            </a:extLst>
          </p:cNvPr>
          <p:cNvPicPr>
            <a:picLocks noChangeAspect="1" noChangeArrowheads="1"/>
          </p:cNvPicPr>
          <p:nvPr/>
        </p:nvPicPr>
        <p:blipFill>
          <a:blip r:embed="rId5"/>
          <a:srcRect/>
          <a:stretch/>
        </p:blipFill>
        <p:spPr bwMode="auto">
          <a:xfrm>
            <a:off x="1219199" y="2483726"/>
            <a:ext cx="2031204" cy="4251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84DB348B-B754-D931-D20C-7743E1888F93}"/>
              </a:ext>
            </a:extLst>
          </p:cNvPr>
          <p:cNvGrpSpPr/>
          <p:nvPr/>
        </p:nvGrpSpPr>
        <p:grpSpPr>
          <a:xfrm>
            <a:off x="1111045" y="5545392"/>
            <a:ext cx="285135" cy="255637"/>
            <a:chOff x="2649931" y="2868465"/>
            <a:chExt cx="370355" cy="346999"/>
          </a:xfrm>
        </p:grpSpPr>
        <p:sp>
          <p:nvSpPr>
            <p:cNvPr id="9" name="四角形: 角を丸くする 8">
              <a:extLst>
                <a:ext uri="{FF2B5EF4-FFF2-40B4-BE49-F238E27FC236}">
                  <a16:creationId xmlns:a16="http://schemas.microsoft.com/office/drawing/2014/main" id="{A54013A6-63D9-C5AA-3182-C48E44688723}"/>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9D0701FE-167C-C1F6-DB89-DB6A5F367C6F}"/>
                </a:ext>
              </a:extLst>
            </p:cNvPr>
            <p:cNvPicPr>
              <a:picLocks noChangeAspect="1"/>
            </p:cNvPicPr>
            <p:nvPr/>
          </p:nvPicPr>
          <p:blipFill>
            <a:blip r:embed="rId6"/>
            <a:srcRect/>
            <a:stretch/>
          </p:blipFill>
          <p:spPr>
            <a:xfrm>
              <a:off x="2697056" y="2916181"/>
              <a:ext cx="270568" cy="270568"/>
            </a:xfrm>
            <a:prstGeom prst="rect">
              <a:avLst/>
            </a:prstGeom>
          </p:spPr>
        </p:pic>
      </p:grpSp>
      <p:grpSp>
        <p:nvGrpSpPr>
          <p:cNvPr id="11" name="グループ化 10">
            <a:extLst>
              <a:ext uri="{FF2B5EF4-FFF2-40B4-BE49-F238E27FC236}">
                <a16:creationId xmlns:a16="http://schemas.microsoft.com/office/drawing/2014/main" id="{AFCD77C0-D6D6-5899-7CF9-71DE678C1961}"/>
              </a:ext>
            </a:extLst>
          </p:cNvPr>
          <p:cNvGrpSpPr/>
          <p:nvPr/>
        </p:nvGrpSpPr>
        <p:grpSpPr>
          <a:xfrm>
            <a:off x="2354825" y="5560141"/>
            <a:ext cx="285135" cy="255637"/>
            <a:chOff x="2649931" y="2868465"/>
            <a:chExt cx="370355" cy="346999"/>
          </a:xfrm>
        </p:grpSpPr>
        <p:sp>
          <p:nvSpPr>
            <p:cNvPr id="12" name="四角形: 角を丸くする 11">
              <a:extLst>
                <a:ext uri="{FF2B5EF4-FFF2-40B4-BE49-F238E27FC236}">
                  <a16:creationId xmlns:a16="http://schemas.microsoft.com/office/drawing/2014/main" id="{F9D0287B-1F59-B871-D2E3-D12EA29D01D7}"/>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04B28716-C28B-660D-034B-2D9AF760F2C1}"/>
                </a:ext>
              </a:extLst>
            </p:cNvPr>
            <p:cNvPicPr>
              <a:picLocks noChangeAspect="1"/>
            </p:cNvPicPr>
            <p:nvPr/>
          </p:nvPicPr>
          <p:blipFill>
            <a:blip r:embed="rId6"/>
            <a:srcRect/>
            <a:stretch/>
          </p:blipFill>
          <p:spPr>
            <a:xfrm>
              <a:off x="2697056" y="2916181"/>
              <a:ext cx="270568" cy="270568"/>
            </a:xfrm>
            <a:prstGeom prst="rect">
              <a:avLst/>
            </a:prstGeom>
          </p:spPr>
        </p:pic>
      </p:grpSp>
      <p:grpSp>
        <p:nvGrpSpPr>
          <p:cNvPr id="14" name="グループ化 13">
            <a:extLst>
              <a:ext uri="{FF2B5EF4-FFF2-40B4-BE49-F238E27FC236}">
                <a16:creationId xmlns:a16="http://schemas.microsoft.com/office/drawing/2014/main" id="{55D8E20A-BFAF-0CD2-D64E-2B39EBC6D6CF}"/>
              </a:ext>
            </a:extLst>
          </p:cNvPr>
          <p:cNvGrpSpPr/>
          <p:nvPr/>
        </p:nvGrpSpPr>
        <p:grpSpPr>
          <a:xfrm>
            <a:off x="3578942" y="5555225"/>
            <a:ext cx="285135" cy="255637"/>
            <a:chOff x="2649931" y="2868465"/>
            <a:chExt cx="370355" cy="346999"/>
          </a:xfrm>
        </p:grpSpPr>
        <p:sp>
          <p:nvSpPr>
            <p:cNvPr id="15" name="四角形: 角を丸くする 14">
              <a:extLst>
                <a:ext uri="{FF2B5EF4-FFF2-40B4-BE49-F238E27FC236}">
                  <a16:creationId xmlns:a16="http://schemas.microsoft.com/office/drawing/2014/main" id="{12407EE0-60D5-6D4C-2402-D237D26BABEF}"/>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EC069D15-34FA-8B5C-6134-687DDC04684B}"/>
                </a:ext>
              </a:extLst>
            </p:cNvPr>
            <p:cNvPicPr>
              <a:picLocks noChangeAspect="1"/>
            </p:cNvPicPr>
            <p:nvPr/>
          </p:nvPicPr>
          <p:blipFill>
            <a:blip r:embed="rId6"/>
            <a:srcRect/>
            <a:stretch/>
          </p:blipFill>
          <p:spPr>
            <a:xfrm>
              <a:off x="2697056" y="2916181"/>
              <a:ext cx="270568" cy="270568"/>
            </a:xfrm>
            <a:prstGeom prst="rect">
              <a:avLst/>
            </a:prstGeom>
          </p:spPr>
        </p:pic>
      </p:grpSp>
      <p:grpSp>
        <p:nvGrpSpPr>
          <p:cNvPr id="17" name="グループ化 16">
            <a:extLst>
              <a:ext uri="{FF2B5EF4-FFF2-40B4-BE49-F238E27FC236}">
                <a16:creationId xmlns:a16="http://schemas.microsoft.com/office/drawing/2014/main" id="{4A192C45-1655-6F3A-5321-98A5A020C8B7}"/>
              </a:ext>
            </a:extLst>
          </p:cNvPr>
          <p:cNvGrpSpPr/>
          <p:nvPr/>
        </p:nvGrpSpPr>
        <p:grpSpPr>
          <a:xfrm>
            <a:off x="4832555" y="5560140"/>
            <a:ext cx="285135" cy="255637"/>
            <a:chOff x="2649931" y="2868465"/>
            <a:chExt cx="370355" cy="346999"/>
          </a:xfrm>
        </p:grpSpPr>
        <p:sp>
          <p:nvSpPr>
            <p:cNvPr id="18" name="四角形: 角を丸くする 17">
              <a:extLst>
                <a:ext uri="{FF2B5EF4-FFF2-40B4-BE49-F238E27FC236}">
                  <a16:creationId xmlns:a16="http://schemas.microsoft.com/office/drawing/2014/main" id="{DD32C0B0-44FB-4358-1AA9-3060FEDBB033}"/>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A7DD5BDE-A1CA-5724-41F6-76D93D9D57A4}"/>
                </a:ext>
              </a:extLst>
            </p:cNvPr>
            <p:cNvPicPr>
              <a:picLocks noChangeAspect="1"/>
            </p:cNvPicPr>
            <p:nvPr/>
          </p:nvPicPr>
          <p:blipFill>
            <a:blip r:embed="rId6"/>
            <a:srcRect/>
            <a:stretch/>
          </p:blipFill>
          <p:spPr>
            <a:xfrm>
              <a:off x="2697056" y="2916181"/>
              <a:ext cx="270568" cy="270568"/>
            </a:xfrm>
            <a:prstGeom prst="rect">
              <a:avLst/>
            </a:prstGeom>
          </p:spPr>
        </p:pic>
      </p:grpSp>
    </p:spTree>
    <p:extLst>
      <p:ext uri="{BB962C8B-B14F-4D97-AF65-F5344CB8AC3E}">
        <p14:creationId xmlns:p14="http://schemas.microsoft.com/office/powerpoint/2010/main" val="1628693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965BCE17-43F5-422E-8A6C-7A0497891614}"/>
              </a:ext>
            </a:extLst>
          </p:cNvPr>
          <p:cNvGrpSpPr/>
          <p:nvPr/>
        </p:nvGrpSpPr>
        <p:grpSpPr>
          <a:xfrm>
            <a:off x="1634083" y="2448110"/>
            <a:ext cx="9237557" cy="3634451"/>
            <a:chOff x="2000944" y="2619446"/>
            <a:chExt cx="8295853" cy="3263945"/>
          </a:xfrm>
        </p:grpSpPr>
        <p:sp>
          <p:nvSpPr>
            <p:cNvPr id="2" name="楕円 1">
              <a:extLst>
                <a:ext uri="{FF2B5EF4-FFF2-40B4-BE49-F238E27FC236}">
                  <a16:creationId xmlns:a16="http://schemas.microsoft.com/office/drawing/2014/main" id="{67924E05-E9AE-413F-9BC7-B269397972EC}"/>
                </a:ext>
              </a:extLst>
            </p:cNvPr>
            <p:cNvSpPr/>
            <p:nvPr/>
          </p:nvSpPr>
          <p:spPr>
            <a:xfrm>
              <a:off x="8971582" y="3277347"/>
              <a:ext cx="999709" cy="9782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楕円 24">
              <a:extLst>
                <a:ext uri="{FF2B5EF4-FFF2-40B4-BE49-F238E27FC236}">
                  <a16:creationId xmlns:a16="http://schemas.microsoft.com/office/drawing/2014/main" id="{05F4998B-D8BA-490E-8EAF-C2A31B06B019}"/>
                </a:ext>
              </a:extLst>
            </p:cNvPr>
            <p:cNvSpPr/>
            <p:nvPr/>
          </p:nvSpPr>
          <p:spPr>
            <a:xfrm>
              <a:off x="9063758" y="3365028"/>
              <a:ext cx="822573" cy="80493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 name="直線コネクタ 3">
              <a:extLst>
                <a:ext uri="{FF2B5EF4-FFF2-40B4-BE49-F238E27FC236}">
                  <a16:creationId xmlns:a16="http://schemas.microsoft.com/office/drawing/2014/main" id="{94E69521-530C-4218-8601-4339F02C417C}"/>
                </a:ext>
              </a:extLst>
            </p:cNvPr>
            <p:cNvCxnSpPr/>
            <p:nvPr/>
          </p:nvCxnSpPr>
          <p:spPr>
            <a:xfrm>
              <a:off x="2802435" y="4071789"/>
              <a:ext cx="0" cy="326404"/>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FDA54949-A0A5-46DA-93AE-BE596B06D886}"/>
                </a:ext>
              </a:extLst>
            </p:cNvPr>
            <p:cNvCxnSpPr/>
            <p:nvPr/>
          </p:nvCxnSpPr>
          <p:spPr>
            <a:xfrm>
              <a:off x="4436778" y="4071789"/>
              <a:ext cx="0" cy="326404"/>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368AC61-25EF-4B62-9B7C-8918F7EE0AF3}"/>
                </a:ext>
              </a:extLst>
            </p:cNvPr>
            <p:cNvCxnSpPr/>
            <p:nvPr/>
          </p:nvCxnSpPr>
          <p:spPr>
            <a:xfrm>
              <a:off x="5591021" y="4071789"/>
              <a:ext cx="0" cy="326404"/>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250E2BB-8C15-416C-A9AC-AD1B42B9E7AE}"/>
                </a:ext>
              </a:extLst>
            </p:cNvPr>
            <p:cNvCxnSpPr/>
            <p:nvPr/>
          </p:nvCxnSpPr>
          <p:spPr>
            <a:xfrm>
              <a:off x="6758100" y="4071789"/>
              <a:ext cx="0" cy="326404"/>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7093224F-A692-4447-B7A9-9966C57FE0F4}"/>
                </a:ext>
              </a:extLst>
            </p:cNvPr>
            <p:cNvCxnSpPr/>
            <p:nvPr/>
          </p:nvCxnSpPr>
          <p:spPr>
            <a:xfrm flipV="1">
              <a:off x="2073514" y="4070676"/>
              <a:ext cx="5831073" cy="4379"/>
            </a:xfrm>
            <a:prstGeom prst="line">
              <a:avLst/>
            </a:prstGeom>
            <a:ln w="28575">
              <a:solidFill>
                <a:schemeClr val="bg1">
                  <a:lumMod val="50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FF597169-E55D-437C-8660-AF2C0E55AAFE}"/>
                </a:ext>
              </a:extLst>
            </p:cNvPr>
            <p:cNvSpPr/>
            <p:nvPr/>
          </p:nvSpPr>
          <p:spPr>
            <a:xfrm>
              <a:off x="2717993" y="3985738"/>
              <a:ext cx="185816" cy="1858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楕円 9">
              <a:extLst>
                <a:ext uri="{FF2B5EF4-FFF2-40B4-BE49-F238E27FC236}">
                  <a16:creationId xmlns:a16="http://schemas.microsoft.com/office/drawing/2014/main" id="{D369BFBE-E2F4-4E79-AC6E-2E76B086572B}"/>
                </a:ext>
              </a:extLst>
            </p:cNvPr>
            <p:cNvSpPr/>
            <p:nvPr/>
          </p:nvSpPr>
          <p:spPr>
            <a:xfrm>
              <a:off x="4352336" y="3985738"/>
              <a:ext cx="185816" cy="1858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楕円 10">
              <a:extLst>
                <a:ext uri="{FF2B5EF4-FFF2-40B4-BE49-F238E27FC236}">
                  <a16:creationId xmlns:a16="http://schemas.microsoft.com/office/drawing/2014/main" id="{EE59C56C-DB76-442E-BE83-CCE51E65C9B7}"/>
                </a:ext>
              </a:extLst>
            </p:cNvPr>
            <p:cNvSpPr/>
            <p:nvPr/>
          </p:nvSpPr>
          <p:spPr>
            <a:xfrm>
              <a:off x="5509124" y="3985738"/>
              <a:ext cx="185816" cy="1858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楕円 11">
              <a:extLst>
                <a:ext uri="{FF2B5EF4-FFF2-40B4-BE49-F238E27FC236}">
                  <a16:creationId xmlns:a16="http://schemas.microsoft.com/office/drawing/2014/main" id="{4710BEB5-13E0-4CC9-BBB4-BB38BAEDCA1F}"/>
                </a:ext>
              </a:extLst>
            </p:cNvPr>
            <p:cNvSpPr/>
            <p:nvPr/>
          </p:nvSpPr>
          <p:spPr>
            <a:xfrm>
              <a:off x="6665912" y="3985738"/>
              <a:ext cx="185816" cy="1858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E1CB27B1-ED06-487E-A919-80201DBD5FCC}"/>
                </a:ext>
              </a:extLst>
            </p:cNvPr>
            <p:cNvSpPr txBox="1"/>
            <p:nvPr/>
          </p:nvSpPr>
          <p:spPr>
            <a:xfrm>
              <a:off x="2120364" y="4551511"/>
              <a:ext cx="1409644" cy="414602"/>
            </a:xfrm>
            <a:prstGeom prst="rect">
              <a:avLst/>
            </a:prstGeom>
            <a:noFill/>
          </p:spPr>
          <p:txBody>
            <a:bodyPr wrap="none" rtlCol="0">
              <a:spAutoFit/>
            </a:bodyP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ウイルス対策ソフト</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（シグネチャ）</a:t>
              </a:r>
            </a:p>
          </p:txBody>
        </p:sp>
        <p:sp>
          <p:nvSpPr>
            <p:cNvPr id="14" name="テキスト ボックス 13">
              <a:extLst>
                <a:ext uri="{FF2B5EF4-FFF2-40B4-BE49-F238E27FC236}">
                  <a16:creationId xmlns:a16="http://schemas.microsoft.com/office/drawing/2014/main" id="{43160C71-63C7-4134-8455-A4B31535206E}"/>
                </a:ext>
              </a:extLst>
            </p:cNvPr>
            <p:cNvSpPr txBox="1"/>
            <p:nvPr/>
          </p:nvSpPr>
          <p:spPr>
            <a:xfrm>
              <a:off x="3875414" y="4543541"/>
              <a:ext cx="995044" cy="248761"/>
            </a:xfrm>
            <a:prstGeom prst="rect">
              <a:avLst/>
            </a:prstGeom>
            <a:noFill/>
          </p:spPr>
          <p:txBody>
            <a:bodyPr wrap="none" rtlCol="0">
              <a:spAutoFit/>
            </a:bodyPr>
            <a:lstStyle/>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ふるまい検知</a:t>
              </a:r>
            </a:p>
          </p:txBody>
        </p:sp>
        <p:sp>
          <p:nvSpPr>
            <p:cNvPr id="15" name="テキスト ボックス 14">
              <a:extLst>
                <a:ext uri="{FF2B5EF4-FFF2-40B4-BE49-F238E27FC236}">
                  <a16:creationId xmlns:a16="http://schemas.microsoft.com/office/drawing/2014/main" id="{78789E59-7983-4BF3-BF6D-195BF8EA0897}"/>
                </a:ext>
              </a:extLst>
            </p:cNvPr>
            <p:cNvSpPr txBox="1"/>
            <p:nvPr/>
          </p:nvSpPr>
          <p:spPr>
            <a:xfrm>
              <a:off x="5027542" y="4543541"/>
              <a:ext cx="1133244" cy="248761"/>
            </a:xfrm>
            <a:prstGeom prst="rect">
              <a:avLst/>
            </a:prstGeom>
            <a:noFill/>
          </p:spPr>
          <p:txBody>
            <a:bodyPr wrap="none" rtlCol="0">
              <a:spAutoFit/>
            </a:bodyPr>
            <a:lstStyle/>
            <a:p>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サンドボックス</a:t>
              </a:r>
            </a:p>
          </p:txBody>
        </p:sp>
        <p:sp>
          <p:nvSpPr>
            <p:cNvPr id="16" name="テキスト ボックス 15">
              <a:extLst>
                <a:ext uri="{FF2B5EF4-FFF2-40B4-BE49-F238E27FC236}">
                  <a16:creationId xmlns:a16="http://schemas.microsoft.com/office/drawing/2014/main" id="{0142A2FA-DA1B-46C1-89B4-A633BCB2CB82}"/>
                </a:ext>
              </a:extLst>
            </p:cNvPr>
            <p:cNvSpPr txBox="1"/>
            <p:nvPr/>
          </p:nvSpPr>
          <p:spPr>
            <a:xfrm>
              <a:off x="6304350" y="4543541"/>
              <a:ext cx="928016" cy="414602"/>
            </a:xfrm>
            <a:prstGeom prst="rect">
              <a:avLst/>
            </a:prstGeom>
            <a:noFill/>
          </p:spPr>
          <p:txBody>
            <a:bodyPr wrap="none" rtlCol="0">
              <a:spAutoFit/>
            </a:bodyP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ISOLATION</a:t>
              </a:r>
            </a:p>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（分離）</a:t>
              </a:r>
            </a:p>
          </p:txBody>
        </p:sp>
        <p:sp>
          <p:nvSpPr>
            <p:cNvPr id="17" name="テキスト ボックス 16">
              <a:extLst>
                <a:ext uri="{FF2B5EF4-FFF2-40B4-BE49-F238E27FC236}">
                  <a16:creationId xmlns:a16="http://schemas.microsoft.com/office/drawing/2014/main" id="{3B9D0653-2739-4CA3-8B95-AED5CF54EE73}"/>
                </a:ext>
              </a:extLst>
            </p:cNvPr>
            <p:cNvSpPr txBox="1"/>
            <p:nvPr/>
          </p:nvSpPr>
          <p:spPr>
            <a:xfrm>
              <a:off x="2337663" y="2619446"/>
              <a:ext cx="995044" cy="331681"/>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第一世代</a:t>
              </a:r>
            </a:p>
          </p:txBody>
        </p:sp>
        <p:sp>
          <p:nvSpPr>
            <p:cNvPr id="18" name="テキスト ボックス 17">
              <a:extLst>
                <a:ext uri="{FF2B5EF4-FFF2-40B4-BE49-F238E27FC236}">
                  <a16:creationId xmlns:a16="http://schemas.microsoft.com/office/drawing/2014/main" id="{DAB13F6B-A86E-45DF-9066-2B539121C435}"/>
                </a:ext>
              </a:extLst>
            </p:cNvPr>
            <p:cNvSpPr txBox="1"/>
            <p:nvPr/>
          </p:nvSpPr>
          <p:spPr>
            <a:xfrm>
              <a:off x="5535366" y="2619446"/>
              <a:ext cx="995044" cy="331681"/>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第二世代</a:t>
              </a:r>
            </a:p>
          </p:txBody>
        </p:sp>
        <p:sp>
          <p:nvSpPr>
            <p:cNvPr id="19" name="テキスト ボックス 18">
              <a:extLst>
                <a:ext uri="{FF2B5EF4-FFF2-40B4-BE49-F238E27FC236}">
                  <a16:creationId xmlns:a16="http://schemas.microsoft.com/office/drawing/2014/main" id="{65CC7813-11CB-4BE2-8AF0-73E92804800C}"/>
                </a:ext>
              </a:extLst>
            </p:cNvPr>
            <p:cNvSpPr txBox="1"/>
            <p:nvPr/>
          </p:nvSpPr>
          <p:spPr>
            <a:xfrm>
              <a:off x="9053326" y="2619446"/>
              <a:ext cx="787742" cy="331681"/>
            </a:xfrm>
            <a:prstGeom prst="rect">
              <a:avLst/>
            </a:prstGeom>
            <a:noFill/>
          </p:spPr>
          <p:txBody>
            <a:bodyPr wrap="none" rtlCol="0">
              <a:spAutoFit/>
            </a:bodyPr>
            <a:lstStyle/>
            <a:p>
              <a:r>
                <a:rPr lang="ja-JP" altLang="en-US"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次世代</a:t>
              </a:r>
            </a:p>
          </p:txBody>
        </p:sp>
        <p:cxnSp>
          <p:nvCxnSpPr>
            <p:cNvPr id="20" name="直線コネクタ 19">
              <a:extLst>
                <a:ext uri="{FF2B5EF4-FFF2-40B4-BE49-F238E27FC236}">
                  <a16:creationId xmlns:a16="http://schemas.microsoft.com/office/drawing/2014/main" id="{D91FE59F-D024-424C-ACB3-13DAC25B34EF}"/>
                </a:ext>
              </a:extLst>
            </p:cNvPr>
            <p:cNvCxnSpPr/>
            <p:nvPr/>
          </p:nvCxnSpPr>
          <p:spPr>
            <a:xfrm flipV="1">
              <a:off x="2855427" y="3751858"/>
              <a:ext cx="285290" cy="25347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808E038-A92B-48DF-A0FA-EB454239D3B3}"/>
                </a:ext>
              </a:extLst>
            </p:cNvPr>
            <p:cNvCxnSpPr/>
            <p:nvPr/>
          </p:nvCxnSpPr>
          <p:spPr>
            <a:xfrm>
              <a:off x="3125296" y="3752835"/>
              <a:ext cx="58599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69BA1E5-2A48-4DE5-8160-259B7FB02A78}"/>
                </a:ext>
              </a:extLst>
            </p:cNvPr>
            <p:cNvCxnSpPr/>
            <p:nvPr/>
          </p:nvCxnSpPr>
          <p:spPr>
            <a:xfrm>
              <a:off x="3735166" y="5105537"/>
              <a:ext cx="485291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D28D0B46-2705-4BC6-A889-61C7181F12FB}"/>
                </a:ext>
              </a:extLst>
            </p:cNvPr>
            <p:cNvCxnSpPr/>
            <p:nvPr/>
          </p:nvCxnSpPr>
          <p:spPr>
            <a:xfrm flipV="1">
              <a:off x="2368082" y="5103961"/>
              <a:ext cx="914235" cy="15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B4B42C8-D4CB-488E-9CCC-74823ACE3552}"/>
                </a:ext>
              </a:extLst>
            </p:cNvPr>
            <p:cNvCxnSpPr/>
            <p:nvPr/>
          </p:nvCxnSpPr>
          <p:spPr>
            <a:xfrm flipV="1">
              <a:off x="9002630" y="5103961"/>
              <a:ext cx="914235" cy="15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3912249-22E4-4310-81F3-E946F688499F}"/>
                </a:ext>
              </a:extLst>
            </p:cNvPr>
            <p:cNvCxnSpPr/>
            <p:nvPr/>
          </p:nvCxnSpPr>
          <p:spPr>
            <a:xfrm>
              <a:off x="2803446" y="5118564"/>
              <a:ext cx="0" cy="9958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91A4E9F3-B1F3-44FC-893B-A94E37434710}"/>
                </a:ext>
              </a:extLst>
            </p:cNvPr>
            <p:cNvCxnSpPr/>
            <p:nvPr/>
          </p:nvCxnSpPr>
          <p:spPr>
            <a:xfrm>
              <a:off x="6123582" y="5118564"/>
              <a:ext cx="2" cy="11427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CF375057-44A1-4D33-9CEC-06E1DA57DE7F}"/>
                </a:ext>
              </a:extLst>
            </p:cNvPr>
            <p:cNvCxnSpPr/>
            <p:nvPr/>
          </p:nvCxnSpPr>
          <p:spPr>
            <a:xfrm>
              <a:off x="9478887" y="5103960"/>
              <a:ext cx="2" cy="11427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AF50026D-D191-4987-A303-234A3603D58B}"/>
                </a:ext>
              </a:extLst>
            </p:cNvPr>
            <p:cNvSpPr txBox="1"/>
            <p:nvPr/>
          </p:nvSpPr>
          <p:spPr>
            <a:xfrm>
              <a:off x="9175934" y="3535539"/>
              <a:ext cx="564607" cy="525161"/>
            </a:xfrm>
            <a:prstGeom prst="rect">
              <a:avLst/>
            </a:prstGeom>
            <a:noFill/>
          </p:spPr>
          <p:txBody>
            <a:bodyPr wrap="none" rtlCol="0">
              <a:spAutoFit/>
            </a:bodyPr>
            <a:lstStyle/>
            <a:p>
              <a:r>
                <a:rPr lang="en-US" altLang="ja-JP" sz="32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AI</a:t>
              </a:r>
              <a:endParaRPr lang="ja-JP" altLang="en-US" sz="320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3E11AC18-1E74-411E-A438-EC34E9394F65}"/>
                </a:ext>
              </a:extLst>
            </p:cNvPr>
            <p:cNvSpPr txBox="1"/>
            <p:nvPr/>
          </p:nvSpPr>
          <p:spPr>
            <a:xfrm>
              <a:off x="2000944" y="5302949"/>
              <a:ext cx="1616946" cy="580442"/>
            </a:xfrm>
            <a:prstGeom prst="rect">
              <a:avLst/>
            </a:prstGeom>
            <a:noFill/>
          </p:spPr>
          <p:txBody>
            <a:bodyPr wrap="none" rtlCol="0">
              <a:spAutoFit/>
            </a:bodyPr>
            <a:lstStyle/>
            <a:p>
              <a:pPr algn="ctr"/>
              <a:r>
                <a:rPr lang="ja-JP" altLang="en-US"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実行前</a:t>
              </a:r>
              <a:endParaRPr lang="en-US" altLang="ja-JP"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（既知の脅威）</a:t>
              </a:r>
            </a:p>
          </p:txBody>
        </p:sp>
        <p:sp>
          <p:nvSpPr>
            <p:cNvPr id="30" name="テキスト ボックス 29">
              <a:extLst>
                <a:ext uri="{FF2B5EF4-FFF2-40B4-BE49-F238E27FC236}">
                  <a16:creationId xmlns:a16="http://schemas.microsoft.com/office/drawing/2014/main" id="{88DCFAFE-F276-4D71-AF87-84B431FE6443}"/>
                </a:ext>
              </a:extLst>
            </p:cNvPr>
            <p:cNvSpPr txBox="1"/>
            <p:nvPr/>
          </p:nvSpPr>
          <p:spPr>
            <a:xfrm>
              <a:off x="8679851" y="5302949"/>
              <a:ext cx="1616946" cy="580442"/>
            </a:xfrm>
            <a:prstGeom prst="rect">
              <a:avLst/>
            </a:prstGeom>
            <a:noFill/>
          </p:spPr>
          <p:txBody>
            <a:bodyPr wrap="none" rtlCol="0">
              <a:spAutoFit/>
            </a:bodyPr>
            <a:lstStyle/>
            <a:p>
              <a:pPr algn="ctr"/>
              <a:r>
                <a:rPr lang="ja-JP" altLang="en-US"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実行前</a:t>
              </a:r>
              <a:endParaRPr lang="en-US" altLang="ja-JP"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（未知の脅威）</a:t>
              </a:r>
            </a:p>
          </p:txBody>
        </p:sp>
        <p:sp>
          <p:nvSpPr>
            <p:cNvPr id="31" name="テキスト ボックス 30">
              <a:extLst>
                <a:ext uri="{FF2B5EF4-FFF2-40B4-BE49-F238E27FC236}">
                  <a16:creationId xmlns:a16="http://schemas.microsoft.com/office/drawing/2014/main" id="{81200482-F301-4920-A32A-3F7EEA41E1B4}"/>
                </a:ext>
              </a:extLst>
            </p:cNvPr>
            <p:cNvSpPr txBox="1"/>
            <p:nvPr/>
          </p:nvSpPr>
          <p:spPr>
            <a:xfrm>
              <a:off x="5677886" y="5302949"/>
              <a:ext cx="787742" cy="331681"/>
            </a:xfrm>
            <a:prstGeom prst="rect">
              <a:avLst/>
            </a:prstGeom>
            <a:noFill/>
          </p:spPr>
          <p:txBody>
            <a:bodyPr wrap="none" rtlCol="0">
              <a:spAutoFit/>
            </a:bodyPr>
            <a:lstStyle/>
            <a:p>
              <a:r>
                <a:rPr lang="ja-JP" altLang="en-US" b="1">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実行後</a:t>
              </a:r>
            </a:p>
          </p:txBody>
        </p:sp>
        <p:cxnSp>
          <p:nvCxnSpPr>
            <p:cNvPr id="33" name="直線コネクタ 32">
              <a:extLst>
                <a:ext uri="{FF2B5EF4-FFF2-40B4-BE49-F238E27FC236}">
                  <a16:creationId xmlns:a16="http://schemas.microsoft.com/office/drawing/2014/main" id="{55A8D82B-4497-4299-8E37-A8DC30148E5C}"/>
                </a:ext>
              </a:extLst>
            </p:cNvPr>
            <p:cNvCxnSpPr/>
            <p:nvPr/>
          </p:nvCxnSpPr>
          <p:spPr>
            <a:xfrm>
              <a:off x="7908355" y="4063819"/>
              <a:ext cx="0" cy="326404"/>
            </a:xfrm>
            <a:prstGeom prst="line">
              <a:avLst/>
            </a:prstGeom>
            <a:ln w="19050">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4" name="楕円 12">
              <a:extLst>
                <a:ext uri="{FF2B5EF4-FFF2-40B4-BE49-F238E27FC236}">
                  <a16:creationId xmlns:a16="http://schemas.microsoft.com/office/drawing/2014/main" id="{E4495864-3040-4B6C-883A-9514232021DF}"/>
                </a:ext>
              </a:extLst>
            </p:cNvPr>
            <p:cNvSpPr/>
            <p:nvPr/>
          </p:nvSpPr>
          <p:spPr>
            <a:xfrm>
              <a:off x="7822699" y="3977768"/>
              <a:ext cx="185816" cy="18581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5CECCCF3-FBB1-4DD2-B109-DEB3677C354F}"/>
                </a:ext>
              </a:extLst>
            </p:cNvPr>
            <p:cNvSpPr txBox="1"/>
            <p:nvPr/>
          </p:nvSpPr>
          <p:spPr>
            <a:xfrm>
              <a:off x="7352409" y="4543541"/>
              <a:ext cx="1133244" cy="414602"/>
            </a:xfrm>
            <a:prstGeom prst="rect">
              <a:avLst/>
            </a:prstGeom>
            <a:noFill/>
          </p:spPr>
          <p:txBody>
            <a:bodyPr wrap="none" rtlCol="0">
              <a:spAutoFit/>
            </a:bodyP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EDR</a:t>
              </a:r>
            </a:p>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（検知と対応）</a:t>
              </a:r>
            </a:p>
          </p:txBody>
        </p:sp>
      </p:grpSp>
      <p:sp>
        <p:nvSpPr>
          <p:cNvPr id="39" name="テキスト プレースホルダー 38">
            <a:extLst>
              <a:ext uri="{FF2B5EF4-FFF2-40B4-BE49-F238E27FC236}">
                <a16:creationId xmlns:a16="http://schemas.microsoft.com/office/drawing/2014/main" id="{89EA1F58-223C-4D2B-B186-8F55A036C20F}"/>
              </a:ext>
            </a:extLst>
          </p:cNvPr>
          <p:cNvSpPr>
            <a:spLocks noGrp="1"/>
          </p:cNvSpPr>
          <p:nvPr>
            <p:ph type="body" sz="quarter" idx="15"/>
          </p:nvPr>
        </p:nvSpPr>
        <p:spPr>
          <a:xfrm>
            <a:off x="413589" y="1243861"/>
            <a:ext cx="11074573" cy="248914"/>
          </a:xfrm>
        </p:spPr>
        <p:txBody>
          <a:bodyPr/>
          <a:lstStyle/>
          <a:p>
            <a:r>
              <a:rPr lang="ja-JP" altLang="en-US"/>
              <a:t>アンチウイルスの変遷は時と共に変化しており、</a:t>
            </a:r>
            <a:r>
              <a:rPr lang="en-US" altLang="ja-JP" err="1"/>
              <a:t>CylancePROTECT</a:t>
            </a:r>
            <a:r>
              <a:rPr lang="en-US" altLang="ja-JP"/>
              <a:t> </a:t>
            </a:r>
            <a:r>
              <a:rPr lang="ja-JP" altLang="en-US"/>
              <a:t>を始めとした </a:t>
            </a:r>
            <a:r>
              <a:rPr lang="en-US" altLang="ja-JP"/>
              <a:t>AI </a:t>
            </a:r>
            <a:r>
              <a:rPr lang="ja-JP" altLang="en-US"/>
              <a:t>による検知は次世代型と言われています</a:t>
            </a:r>
            <a:endParaRPr kumimoji="1" lang="ja-JP" altLang="en-US"/>
          </a:p>
        </p:txBody>
      </p:sp>
      <p:sp>
        <p:nvSpPr>
          <p:cNvPr id="37" name="テキスト プレースホルダー 36">
            <a:extLst>
              <a:ext uri="{FF2B5EF4-FFF2-40B4-BE49-F238E27FC236}">
                <a16:creationId xmlns:a16="http://schemas.microsoft.com/office/drawing/2014/main" id="{F0B15E50-CA59-4D7B-B17C-166594206A70}"/>
              </a:ext>
            </a:extLst>
          </p:cNvPr>
          <p:cNvSpPr>
            <a:spLocks noGrp="1"/>
          </p:cNvSpPr>
          <p:nvPr>
            <p:ph type="body" sz="quarter" idx="11"/>
          </p:nvPr>
        </p:nvSpPr>
        <p:spPr>
          <a:xfrm>
            <a:off x="413589" y="212584"/>
            <a:ext cx="11074573" cy="372410"/>
          </a:xfrm>
        </p:spPr>
        <p:txBody>
          <a:bodyPr/>
          <a:lstStyle/>
          <a:p>
            <a:r>
              <a:rPr kumimoji="0" lang="en-US" altLang="ja-JP" sz="14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2. </a:t>
            </a:r>
            <a:r>
              <a:rPr kumimoji="0" lang="ja-JP" altLang="en-US" sz="1400" b="1"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ゼロディ脅威の防御（マシンラーニング）</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8" name="テキスト プレースホルダー 37">
            <a:extLst>
              <a:ext uri="{FF2B5EF4-FFF2-40B4-BE49-F238E27FC236}">
                <a16:creationId xmlns:a16="http://schemas.microsoft.com/office/drawing/2014/main" id="{5581AC0D-6800-4D7E-84DA-2C18AD1D9352}"/>
              </a:ext>
            </a:extLst>
          </p:cNvPr>
          <p:cNvSpPr>
            <a:spLocks noGrp="1"/>
          </p:cNvSpPr>
          <p:nvPr>
            <p:ph type="body" sz="quarter" idx="13"/>
          </p:nvPr>
        </p:nvSpPr>
        <p:spPr>
          <a:xfrm>
            <a:off x="359197" y="746395"/>
            <a:ext cx="11505576" cy="348557"/>
          </a:xfrm>
        </p:spPr>
        <p:txBody>
          <a:bodyPr/>
          <a:lstStyle/>
          <a:p>
            <a:r>
              <a:rPr lang="ja-JP" altLang="en-US"/>
              <a:t>「止められない」が前提の実行後対策ではなく、実行前に止める次世代型 </a:t>
            </a:r>
            <a:r>
              <a:rPr lang="en-US" altLang="ja-JP"/>
              <a:t>AI </a:t>
            </a:r>
            <a:r>
              <a:rPr lang="ja-JP" altLang="en-US"/>
              <a:t>エンジン</a:t>
            </a:r>
            <a:endParaRPr kumimoji="1" lang="ja-JP" altLang="en-US"/>
          </a:p>
        </p:txBody>
      </p:sp>
    </p:spTree>
    <p:extLst>
      <p:ext uri="{BB962C8B-B14F-4D97-AF65-F5344CB8AC3E}">
        <p14:creationId xmlns:p14="http://schemas.microsoft.com/office/powerpoint/2010/main" val="75948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C0FAC1FC-E9B4-4006-BAAF-ABF01FFFEC64}"/>
              </a:ext>
            </a:extLst>
          </p:cNvPr>
          <p:cNvSpPr>
            <a:spLocks noGrp="1"/>
          </p:cNvSpPr>
          <p:nvPr>
            <p:ph type="body" sz="quarter" idx="15"/>
          </p:nvPr>
        </p:nvSpPr>
        <p:spPr/>
        <p:txBody>
          <a:bodyPr/>
          <a:lstStyle/>
          <a:p>
            <a:r>
              <a:rPr kumimoji="1" lang="ja-JP" altLang="en-US"/>
              <a:t>会社紹介</a:t>
            </a:r>
          </a:p>
        </p:txBody>
      </p:sp>
      <p:sp>
        <p:nvSpPr>
          <p:cNvPr id="15" name="テキスト ボックス 14">
            <a:extLst>
              <a:ext uri="{FF2B5EF4-FFF2-40B4-BE49-F238E27FC236}">
                <a16:creationId xmlns:a16="http://schemas.microsoft.com/office/drawing/2014/main" id="{63E6AEC3-6F87-47E5-83C5-2E81C400AC2E}"/>
              </a:ext>
            </a:extLst>
          </p:cNvPr>
          <p:cNvSpPr txBox="1"/>
          <p:nvPr/>
        </p:nvSpPr>
        <p:spPr>
          <a:xfrm>
            <a:off x="908249" y="992752"/>
            <a:ext cx="3365499" cy="412421"/>
          </a:xfrm>
          <a:prstGeom prst="rect">
            <a:avLst/>
          </a:prstGeom>
          <a:noFill/>
        </p:spPr>
        <p:txBody>
          <a:bodyPr wrap="square" rtlCol="0">
            <a:spAutoFit/>
          </a:bodyPr>
          <a:lstStyle/>
          <a:p>
            <a:pPr algn="just">
              <a:lnSpc>
                <a:spcPct val="140000"/>
              </a:lnSpc>
            </a:pPr>
            <a:r>
              <a:rPr lang="ja-JP" altLang="en-US" sz="1600" b="1">
                <a:solidFill>
                  <a:srgbClr val="C00000"/>
                </a:solidFill>
                <a:latin typeface="Meiryo" charset="-128"/>
                <a:ea typeface="Meiryo" charset="-128"/>
                <a:cs typeface="Meiryo" charset="-128"/>
              </a:rPr>
              <a:t>会 社 概 要</a:t>
            </a:r>
          </a:p>
        </p:txBody>
      </p:sp>
      <p:sp>
        <p:nvSpPr>
          <p:cNvPr id="21" name="テキスト ボックス 20">
            <a:extLst>
              <a:ext uri="{FF2B5EF4-FFF2-40B4-BE49-F238E27FC236}">
                <a16:creationId xmlns:a16="http://schemas.microsoft.com/office/drawing/2014/main" id="{B4100424-5F21-45BC-9D6F-321742AEDD8A}"/>
              </a:ext>
            </a:extLst>
          </p:cNvPr>
          <p:cNvSpPr txBox="1"/>
          <p:nvPr/>
        </p:nvSpPr>
        <p:spPr>
          <a:xfrm>
            <a:off x="6600008" y="992752"/>
            <a:ext cx="5390951" cy="412421"/>
          </a:xfrm>
          <a:prstGeom prst="rect">
            <a:avLst/>
          </a:prstGeom>
          <a:noFill/>
        </p:spPr>
        <p:txBody>
          <a:bodyPr wrap="square" rtlCol="0">
            <a:spAutoFit/>
          </a:bodyPr>
          <a:lstStyle/>
          <a:p>
            <a:pPr algn="just">
              <a:lnSpc>
                <a:spcPct val="140000"/>
              </a:lnSpc>
            </a:pPr>
            <a:r>
              <a:rPr lang="ja-JP" altLang="en-US" sz="1600" b="1">
                <a:solidFill>
                  <a:srgbClr val="C00000"/>
                </a:solidFill>
                <a:latin typeface="Meiryo" charset="-128"/>
                <a:ea typeface="Meiryo" charset="-128"/>
                <a:cs typeface="Meiryo" charset="-128"/>
              </a:rPr>
              <a:t>拠　点</a:t>
            </a:r>
          </a:p>
        </p:txBody>
      </p:sp>
      <p:cxnSp>
        <p:nvCxnSpPr>
          <p:cNvPr id="14" name="直線コネクタ 13">
            <a:extLst>
              <a:ext uri="{FF2B5EF4-FFF2-40B4-BE49-F238E27FC236}">
                <a16:creationId xmlns:a16="http://schemas.microsoft.com/office/drawing/2014/main" id="{4268EC09-7192-4843-9399-90231B056989}"/>
              </a:ext>
            </a:extLst>
          </p:cNvPr>
          <p:cNvCxnSpPr/>
          <p:nvPr/>
        </p:nvCxnSpPr>
        <p:spPr>
          <a:xfrm>
            <a:off x="920949" y="1488937"/>
            <a:ext cx="45306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5EA5BA27-0AAB-4E77-95DA-6137BB4370E9}"/>
              </a:ext>
            </a:extLst>
          </p:cNvPr>
          <p:cNvCxnSpPr/>
          <p:nvPr/>
        </p:nvCxnSpPr>
        <p:spPr>
          <a:xfrm>
            <a:off x="6659897" y="1488937"/>
            <a:ext cx="45306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aphicFrame>
        <p:nvGraphicFramePr>
          <p:cNvPr id="9" name="表 12">
            <a:extLst>
              <a:ext uri="{FF2B5EF4-FFF2-40B4-BE49-F238E27FC236}">
                <a16:creationId xmlns:a16="http://schemas.microsoft.com/office/drawing/2014/main" id="{10A80505-BD5E-414E-AC24-CF4B5BED4B17}"/>
              </a:ext>
            </a:extLst>
          </p:cNvPr>
          <p:cNvGraphicFramePr>
            <a:graphicFrameLocks noGrp="1"/>
          </p:cNvGraphicFramePr>
          <p:nvPr/>
        </p:nvGraphicFramePr>
        <p:xfrm>
          <a:off x="920949" y="1782003"/>
          <a:ext cx="4712935" cy="3377286"/>
        </p:xfrm>
        <a:graphic>
          <a:graphicData uri="http://schemas.openxmlformats.org/drawingml/2006/table">
            <a:tbl>
              <a:tblPr bandRow="1">
                <a:tableStyleId>{5C22544A-7EE6-4342-B048-85BDC9FD1C3A}</a:tableStyleId>
              </a:tblPr>
              <a:tblGrid>
                <a:gridCol w="1187251">
                  <a:extLst>
                    <a:ext uri="{9D8B030D-6E8A-4147-A177-3AD203B41FA5}">
                      <a16:colId xmlns:a16="http://schemas.microsoft.com/office/drawing/2014/main" val="3407997960"/>
                    </a:ext>
                  </a:extLst>
                </a:gridCol>
                <a:gridCol w="330200">
                  <a:extLst>
                    <a:ext uri="{9D8B030D-6E8A-4147-A177-3AD203B41FA5}">
                      <a16:colId xmlns:a16="http://schemas.microsoft.com/office/drawing/2014/main" val="626723959"/>
                    </a:ext>
                  </a:extLst>
                </a:gridCol>
                <a:gridCol w="3195484">
                  <a:extLst>
                    <a:ext uri="{9D8B030D-6E8A-4147-A177-3AD203B41FA5}">
                      <a16:colId xmlns:a16="http://schemas.microsoft.com/office/drawing/2014/main" val="2697578225"/>
                    </a:ext>
                  </a:extLst>
                </a:gridCol>
              </a:tblGrid>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会社名</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エムオーテックス株式会社</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9500381"/>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代表取締役社長</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宮崎 吉朗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2633968"/>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設立</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1990</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7</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月</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9008557"/>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従業員数</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413</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2022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4</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月現在）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2485263"/>
                  </a:ext>
                </a:extLst>
              </a:tr>
              <a:tr h="671159">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株主</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京セラコミュニケーションシステム株式会社</a:t>
                      </a:r>
                      <a:endParaRPr kumimoji="1" lang="en-US" altLang="ja-JP" sz="1050">
                        <a:solidFill>
                          <a:schemeClr val="tx1">
                            <a:lumMod val="85000"/>
                            <a:lumOff val="15000"/>
                          </a:schemeClr>
                        </a:solidFill>
                        <a:latin typeface="Meiryo" panose="020B0604030504040204" pitchFamily="34" charset="-128"/>
                        <a:ea typeface="Meiryo" panose="020B0604030504040204" pitchFamily="34" charset="-128"/>
                      </a:endParaRPr>
                    </a:p>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2012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年から資本参加）</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037581"/>
                  </a:ext>
                </a:extLst>
              </a:tr>
              <a:tr h="48650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事業内容</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自社製品の開発・販売、サイバーセキュリティのコンサルティング・ソリューション導入・</a:t>
                      </a:r>
                      <a:endParaRPr kumimoji="1" lang="en-US" altLang="ja-JP" sz="1050">
                        <a:solidFill>
                          <a:schemeClr val="tx1">
                            <a:lumMod val="85000"/>
                            <a:lumOff val="15000"/>
                          </a:schemeClr>
                        </a:solidFill>
                        <a:latin typeface="Meiryo" panose="020B0604030504040204" pitchFamily="34" charset="-128"/>
                        <a:ea typeface="Meiryo" panose="020B0604030504040204" pitchFamily="34" charset="-128"/>
                      </a:endParaRPr>
                    </a:p>
                    <a:p>
                      <a:pPr>
                        <a:lnSpc>
                          <a:spcPts val="18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運用監視サービス</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1655145"/>
                  </a:ext>
                </a:extLst>
              </a:tr>
            </a:tbl>
          </a:graphicData>
        </a:graphic>
      </p:graphicFrame>
      <p:graphicFrame>
        <p:nvGraphicFramePr>
          <p:cNvPr id="10" name="表 12">
            <a:extLst>
              <a:ext uri="{FF2B5EF4-FFF2-40B4-BE49-F238E27FC236}">
                <a16:creationId xmlns:a16="http://schemas.microsoft.com/office/drawing/2014/main" id="{8F12E7AC-FE21-4740-92B3-FB39D10FF5C1}"/>
              </a:ext>
            </a:extLst>
          </p:cNvPr>
          <p:cNvGraphicFramePr>
            <a:graphicFrameLocks noGrp="1"/>
          </p:cNvGraphicFramePr>
          <p:nvPr/>
        </p:nvGraphicFramePr>
        <p:xfrm>
          <a:off x="6650808" y="1710249"/>
          <a:ext cx="4620244" cy="3464440"/>
        </p:xfrm>
        <a:graphic>
          <a:graphicData uri="http://schemas.openxmlformats.org/drawingml/2006/table">
            <a:tbl>
              <a:tblPr bandRow="1">
                <a:tableStyleId>{5C22544A-7EE6-4342-B048-85BDC9FD1C3A}</a:tableStyleId>
              </a:tblPr>
              <a:tblGrid>
                <a:gridCol w="1016817">
                  <a:extLst>
                    <a:ext uri="{9D8B030D-6E8A-4147-A177-3AD203B41FA5}">
                      <a16:colId xmlns:a16="http://schemas.microsoft.com/office/drawing/2014/main" val="3407997960"/>
                    </a:ext>
                  </a:extLst>
                </a:gridCol>
                <a:gridCol w="323850">
                  <a:extLst>
                    <a:ext uri="{9D8B030D-6E8A-4147-A177-3AD203B41FA5}">
                      <a16:colId xmlns:a16="http://schemas.microsoft.com/office/drawing/2014/main" val="626723959"/>
                    </a:ext>
                  </a:extLst>
                </a:gridCol>
                <a:gridCol w="3279577">
                  <a:extLst>
                    <a:ext uri="{9D8B030D-6E8A-4147-A177-3AD203B41FA5}">
                      <a16:colId xmlns:a16="http://schemas.microsoft.com/office/drawing/2014/main" val="2697578225"/>
                    </a:ext>
                  </a:extLst>
                </a:gridCol>
              </a:tblGrid>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本社</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大阪市淀川区西中島</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5-12-12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エムオーテックス新大阪ビル</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9500381"/>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東京本部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東京都港区港南</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1-2-70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品川シーズンテラス</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5</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階</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2633968"/>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名古屋支店</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名古屋市中区錦</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1-11-11 </a:t>
                      </a:r>
                    </a:p>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名古屋インターシティ </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3F</a:t>
                      </a:r>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9008557"/>
                  </a:ext>
                </a:extLst>
              </a:tr>
              <a:tr h="692888">
                <a:tc>
                  <a:txBody>
                    <a:bodyPr/>
                    <a:lstStyle/>
                    <a:p>
                      <a:pPr algn="dist"/>
                      <a:r>
                        <a:rPr kumimoji="1" lang="ja-JP" altLang="en-US" sz="1050" b="1">
                          <a:solidFill>
                            <a:schemeClr val="tx1">
                              <a:lumMod val="85000"/>
                              <a:lumOff val="15000"/>
                            </a:schemeClr>
                          </a:solidFill>
                          <a:latin typeface="Meiryo" panose="020B0604030504040204" pitchFamily="34" charset="-128"/>
                          <a:ea typeface="Meiryo" panose="020B0604030504040204" pitchFamily="34" charset="-128"/>
                        </a:rPr>
                        <a:t>九州営業所</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kumimoji="1" lang="ja-JP" altLang="en-US" sz="1050">
                        <a:solidFill>
                          <a:schemeClr val="tx1">
                            <a:lumMod val="85000"/>
                            <a:lumOff val="15000"/>
                          </a:schemeClr>
                        </a:solidFill>
                        <a:latin typeface="Meiryo" panose="020B0604030504040204" pitchFamily="34" charset="-128"/>
                        <a:ea typeface="Meiryo" panose="020B0604030504040204" pitchFamily="34" charset="-128"/>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福岡市博多区博多駅前</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1-15-20 </a:t>
                      </a:r>
                    </a:p>
                    <a:p>
                      <a:pPr>
                        <a:lnSpc>
                          <a:spcPts val="1900"/>
                        </a:lnSpc>
                      </a:pP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NMF</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博多駅前ビル</a:t>
                      </a:r>
                      <a:r>
                        <a:rPr kumimoji="1" lang="en-US" altLang="ja-JP" sz="1050">
                          <a:solidFill>
                            <a:schemeClr val="tx1">
                              <a:lumMod val="85000"/>
                              <a:lumOff val="15000"/>
                            </a:schemeClr>
                          </a:solidFill>
                          <a:latin typeface="Meiryo" panose="020B0604030504040204" pitchFamily="34" charset="-128"/>
                          <a:ea typeface="Meiryo" panose="020B0604030504040204" pitchFamily="34" charset="-128"/>
                        </a:rPr>
                        <a:t>2</a:t>
                      </a:r>
                      <a:r>
                        <a:rPr kumimoji="1" lang="ja-JP" altLang="en-US" sz="1050">
                          <a:solidFill>
                            <a:schemeClr val="tx1">
                              <a:lumMod val="85000"/>
                              <a:lumOff val="15000"/>
                            </a:schemeClr>
                          </a:solidFill>
                          <a:latin typeface="Meiryo" panose="020B0604030504040204" pitchFamily="34" charset="-128"/>
                          <a:ea typeface="Meiryo" panose="020B0604030504040204" pitchFamily="34" charset="-128"/>
                        </a:rPr>
                        <a:t>階</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2485263"/>
                  </a:ext>
                </a:extLst>
              </a:tr>
              <a:tr h="692888">
                <a:tc>
                  <a:txBody>
                    <a:bodyPr/>
                    <a:lstStyle/>
                    <a:p>
                      <a:pPr marL="0" algn="dist" defTabSz="914400" rtl="0" eaLnBrk="1" latinLnBrk="0" hangingPunct="1"/>
                      <a:r>
                        <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rPr>
                        <a:t>長崎 </a:t>
                      </a:r>
                      <a:r>
                        <a:rPr kumimoji="1" lang="en" altLang="ja-JP" sz="1050" b="1" kern="1200">
                          <a:solidFill>
                            <a:schemeClr val="tx1">
                              <a:lumMod val="85000"/>
                              <a:lumOff val="15000"/>
                            </a:schemeClr>
                          </a:solidFill>
                          <a:latin typeface="Meiryo" panose="020B0604030504040204" pitchFamily="34" charset="-128"/>
                          <a:ea typeface="Meiryo" panose="020B0604030504040204" pitchFamily="34" charset="-128"/>
                          <a:cs typeface="+mn-cs"/>
                        </a:rPr>
                        <a:t>Innovation Lab</a:t>
                      </a:r>
                      <a:endPar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dist" defTabSz="914400" rtl="0" eaLnBrk="1" latinLnBrk="0" hangingPunct="1"/>
                      <a:endParaRPr kumimoji="1" lang="ja-JP" altLang="en-US" sz="1050" b="1" kern="1200">
                        <a:solidFill>
                          <a:schemeClr val="tx1">
                            <a:lumMod val="85000"/>
                            <a:lumOff val="15000"/>
                          </a:schemeClr>
                        </a:solidFill>
                        <a:latin typeface="Meiryo" panose="020B0604030504040204" pitchFamily="34" charset="-128"/>
                        <a:ea typeface="Meiryo" panose="020B0604030504040204" pitchFamily="34" charset="-128"/>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900"/>
                        </a:lnSpc>
                      </a:pPr>
                      <a:r>
                        <a:rPr kumimoji="1" lang="ja-JP" altLang="en-US" sz="1050" kern="1200">
                          <a:solidFill>
                            <a:schemeClr val="tx1">
                              <a:lumMod val="85000"/>
                              <a:lumOff val="15000"/>
                            </a:schemeClr>
                          </a:solidFill>
                          <a:latin typeface="Meiryo" panose="020B0604030504040204" pitchFamily="34" charset="-128"/>
                          <a:ea typeface="Meiryo" panose="020B0604030504040204" pitchFamily="34" charset="-128"/>
                          <a:cs typeface="+mn-cs"/>
                        </a:rPr>
                        <a:t>長崎県長崎市出島町</a:t>
                      </a:r>
                      <a:r>
                        <a:rPr kumimoji="1" lang="en-US" altLang="ja-JP" sz="1050" kern="1200">
                          <a:solidFill>
                            <a:schemeClr val="tx1">
                              <a:lumMod val="85000"/>
                              <a:lumOff val="15000"/>
                            </a:schemeClr>
                          </a:solidFill>
                          <a:latin typeface="Meiryo" panose="020B0604030504040204" pitchFamily="34" charset="-128"/>
                          <a:ea typeface="Meiryo" panose="020B0604030504040204" pitchFamily="34" charset="-128"/>
                          <a:cs typeface="+mn-cs"/>
                        </a:rPr>
                        <a:t>1-41</a:t>
                      </a:r>
                    </a:p>
                    <a:p>
                      <a:pPr marL="0" algn="l" defTabSz="914400" rtl="0" eaLnBrk="1" latinLnBrk="0" hangingPunct="1">
                        <a:lnSpc>
                          <a:spcPts val="1900"/>
                        </a:lnSpc>
                      </a:pPr>
                      <a:r>
                        <a:rPr kumimoji="1" lang="ja-JP" altLang="en-US" sz="1050" kern="1200">
                          <a:solidFill>
                            <a:schemeClr val="tx1">
                              <a:lumMod val="85000"/>
                              <a:lumOff val="15000"/>
                            </a:schemeClr>
                          </a:solidFill>
                          <a:latin typeface="Meiryo" panose="020B0604030504040204" pitchFamily="34" charset="-128"/>
                          <a:ea typeface="Meiryo" panose="020B0604030504040204" pitchFamily="34" charset="-128"/>
                          <a:cs typeface="+mn-cs"/>
                        </a:rPr>
                        <a:t>クレインハーバー長崎ビル</a:t>
                      </a:r>
                      <a:r>
                        <a:rPr kumimoji="1" lang="en-US" altLang="ja-JP" sz="1050" kern="1200">
                          <a:solidFill>
                            <a:schemeClr val="tx1">
                              <a:lumMod val="85000"/>
                              <a:lumOff val="15000"/>
                            </a:schemeClr>
                          </a:solidFill>
                          <a:latin typeface="Meiryo" panose="020B0604030504040204" pitchFamily="34" charset="-128"/>
                          <a:ea typeface="Meiryo" panose="020B0604030504040204" pitchFamily="34" charset="-128"/>
                          <a:cs typeface="+mn-cs"/>
                        </a:rPr>
                        <a:t>3</a:t>
                      </a:r>
                      <a:r>
                        <a:rPr kumimoji="1" lang="en" altLang="ja-JP" sz="1050" kern="1200">
                          <a:solidFill>
                            <a:schemeClr val="tx1">
                              <a:lumMod val="85000"/>
                              <a:lumOff val="15000"/>
                            </a:schemeClr>
                          </a:solidFill>
                          <a:latin typeface="Meiryo" panose="020B0604030504040204" pitchFamily="34" charset="-128"/>
                          <a:ea typeface="Meiryo" panose="020B0604030504040204" pitchFamily="34" charset="-128"/>
                          <a:cs typeface="+mn-cs"/>
                        </a:rPr>
                        <a:t>F</a:t>
                      </a:r>
                      <a:endParaRPr kumimoji="1" lang="ja-JP" altLang="en-US" sz="1050" kern="1200">
                        <a:solidFill>
                          <a:schemeClr val="tx1">
                            <a:lumMod val="85000"/>
                            <a:lumOff val="15000"/>
                          </a:schemeClr>
                        </a:solidFill>
                        <a:latin typeface="Meiryo" panose="020B0604030504040204" pitchFamily="34" charset="-128"/>
                        <a:ea typeface="Meiryo" panose="020B0604030504040204" pitchFamily="34" charset="-128"/>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194157"/>
                  </a:ext>
                </a:extLst>
              </a:tr>
            </a:tbl>
          </a:graphicData>
        </a:graphic>
      </p:graphicFrame>
    </p:spTree>
    <p:extLst>
      <p:ext uri="{BB962C8B-B14F-4D97-AF65-F5344CB8AC3E}">
        <p14:creationId xmlns:p14="http://schemas.microsoft.com/office/powerpoint/2010/main" val="3357241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正方形/長方形 2066">
            <a:extLst>
              <a:ext uri="{FF2B5EF4-FFF2-40B4-BE49-F238E27FC236}">
                <a16:creationId xmlns:a16="http://schemas.microsoft.com/office/drawing/2014/main" id="{17131B89-8B59-48E9-9836-DCE244F845FF}"/>
              </a:ext>
            </a:extLst>
          </p:cNvPr>
          <p:cNvSpPr/>
          <p:nvPr/>
        </p:nvSpPr>
        <p:spPr>
          <a:xfrm>
            <a:off x="5334000" y="2222926"/>
            <a:ext cx="1572399" cy="3692211"/>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8BE78ED7-901B-485A-8399-F5BDDB23E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88" t="31740" r="22006" b="16019"/>
          <a:stretch/>
        </p:blipFill>
        <p:spPr>
          <a:xfrm>
            <a:off x="915842" y="3836519"/>
            <a:ext cx="1911089" cy="1852319"/>
          </a:xfrm>
          <a:prstGeom prst="rect">
            <a:avLst/>
          </a:prstGeom>
        </p:spPr>
      </p:pic>
      <p:pic>
        <p:nvPicPr>
          <p:cNvPr id="8" name="図 7">
            <a:extLst>
              <a:ext uri="{FF2B5EF4-FFF2-40B4-BE49-F238E27FC236}">
                <a16:creationId xmlns:a16="http://schemas.microsoft.com/office/drawing/2014/main" id="{93AE1BD7-391F-4E3E-BCA6-8AE9813720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265" t="32067" r="17832" b="9198"/>
          <a:stretch/>
        </p:blipFill>
        <p:spPr>
          <a:xfrm>
            <a:off x="2842779" y="2396999"/>
            <a:ext cx="1829211" cy="3295309"/>
          </a:xfrm>
          <a:prstGeom prst="rect">
            <a:avLst/>
          </a:prstGeom>
        </p:spPr>
      </p:pic>
      <p:pic>
        <p:nvPicPr>
          <p:cNvPr id="12" name="図 11">
            <a:extLst>
              <a:ext uri="{FF2B5EF4-FFF2-40B4-BE49-F238E27FC236}">
                <a16:creationId xmlns:a16="http://schemas.microsoft.com/office/drawing/2014/main" id="{F67DE813-465E-47AB-B4D4-23ABD77D13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138" t="15196" r="11791" b="13855"/>
          <a:stretch/>
        </p:blipFill>
        <p:spPr>
          <a:xfrm>
            <a:off x="915842" y="2396998"/>
            <a:ext cx="1911089" cy="1450127"/>
          </a:xfrm>
          <a:prstGeom prst="rect">
            <a:avLst/>
          </a:prstGeom>
        </p:spPr>
      </p:pic>
      <p:pic>
        <p:nvPicPr>
          <p:cNvPr id="16" name="図 15">
            <a:extLst>
              <a:ext uri="{FF2B5EF4-FFF2-40B4-BE49-F238E27FC236}">
                <a16:creationId xmlns:a16="http://schemas.microsoft.com/office/drawing/2014/main" id="{88849E1D-BF4A-43CE-B01B-0358273699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0" r="4961" b="5618"/>
          <a:stretch/>
        </p:blipFill>
        <p:spPr>
          <a:xfrm>
            <a:off x="7949966" y="2392888"/>
            <a:ext cx="3082334" cy="3295950"/>
          </a:xfrm>
          <a:prstGeom prst="rect">
            <a:avLst/>
          </a:prstGeom>
        </p:spPr>
      </p:pic>
      <p:graphicFrame>
        <p:nvGraphicFramePr>
          <p:cNvPr id="19" name="表 18">
            <a:extLst>
              <a:ext uri="{FF2B5EF4-FFF2-40B4-BE49-F238E27FC236}">
                <a16:creationId xmlns:a16="http://schemas.microsoft.com/office/drawing/2014/main" id="{D00EEAA3-EAA2-41BE-8CDB-90E96C9F7111}"/>
              </a:ext>
            </a:extLst>
          </p:cNvPr>
          <p:cNvGraphicFramePr>
            <a:graphicFrameLocks noGrp="1"/>
          </p:cNvGraphicFramePr>
          <p:nvPr/>
        </p:nvGraphicFramePr>
        <p:xfrm>
          <a:off x="915842" y="2396999"/>
          <a:ext cx="3756148" cy="3291840"/>
        </p:xfrm>
        <a:graphic>
          <a:graphicData uri="http://schemas.openxmlformats.org/drawingml/2006/table">
            <a:tbl>
              <a:tblPr firstRow="1" bandRow="1">
                <a:tableStyleId>{5940675A-B579-460E-94D1-54222C63F5DA}</a:tableStyleId>
              </a:tblPr>
              <a:tblGrid>
                <a:gridCol w="341468">
                  <a:extLst>
                    <a:ext uri="{9D8B030D-6E8A-4147-A177-3AD203B41FA5}">
                      <a16:colId xmlns:a16="http://schemas.microsoft.com/office/drawing/2014/main" val="1363450339"/>
                    </a:ext>
                  </a:extLst>
                </a:gridCol>
                <a:gridCol w="341468">
                  <a:extLst>
                    <a:ext uri="{9D8B030D-6E8A-4147-A177-3AD203B41FA5}">
                      <a16:colId xmlns:a16="http://schemas.microsoft.com/office/drawing/2014/main" val="3346792049"/>
                    </a:ext>
                  </a:extLst>
                </a:gridCol>
                <a:gridCol w="341468">
                  <a:extLst>
                    <a:ext uri="{9D8B030D-6E8A-4147-A177-3AD203B41FA5}">
                      <a16:colId xmlns:a16="http://schemas.microsoft.com/office/drawing/2014/main" val="1218852075"/>
                    </a:ext>
                  </a:extLst>
                </a:gridCol>
                <a:gridCol w="341468">
                  <a:extLst>
                    <a:ext uri="{9D8B030D-6E8A-4147-A177-3AD203B41FA5}">
                      <a16:colId xmlns:a16="http://schemas.microsoft.com/office/drawing/2014/main" val="4069645657"/>
                    </a:ext>
                  </a:extLst>
                </a:gridCol>
                <a:gridCol w="341468">
                  <a:extLst>
                    <a:ext uri="{9D8B030D-6E8A-4147-A177-3AD203B41FA5}">
                      <a16:colId xmlns:a16="http://schemas.microsoft.com/office/drawing/2014/main" val="1659546918"/>
                    </a:ext>
                  </a:extLst>
                </a:gridCol>
                <a:gridCol w="341468">
                  <a:extLst>
                    <a:ext uri="{9D8B030D-6E8A-4147-A177-3AD203B41FA5}">
                      <a16:colId xmlns:a16="http://schemas.microsoft.com/office/drawing/2014/main" val="4145115334"/>
                    </a:ext>
                  </a:extLst>
                </a:gridCol>
                <a:gridCol w="341468">
                  <a:extLst>
                    <a:ext uri="{9D8B030D-6E8A-4147-A177-3AD203B41FA5}">
                      <a16:colId xmlns:a16="http://schemas.microsoft.com/office/drawing/2014/main" val="3973950358"/>
                    </a:ext>
                  </a:extLst>
                </a:gridCol>
                <a:gridCol w="341468">
                  <a:extLst>
                    <a:ext uri="{9D8B030D-6E8A-4147-A177-3AD203B41FA5}">
                      <a16:colId xmlns:a16="http://schemas.microsoft.com/office/drawing/2014/main" val="2025700321"/>
                    </a:ext>
                  </a:extLst>
                </a:gridCol>
                <a:gridCol w="341468">
                  <a:extLst>
                    <a:ext uri="{9D8B030D-6E8A-4147-A177-3AD203B41FA5}">
                      <a16:colId xmlns:a16="http://schemas.microsoft.com/office/drawing/2014/main" val="1477109056"/>
                    </a:ext>
                  </a:extLst>
                </a:gridCol>
                <a:gridCol w="341468">
                  <a:extLst>
                    <a:ext uri="{9D8B030D-6E8A-4147-A177-3AD203B41FA5}">
                      <a16:colId xmlns:a16="http://schemas.microsoft.com/office/drawing/2014/main" val="3521559924"/>
                    </a:ext>
                  </a:extLst>
                </a:gridCol>
                <a:gridCol w="341468">
                  <a:extLst>
                    <a:ext uri="{9D8B030D-6E8A-4147-A177-3AD203B41FA5}">
                      <a16:colId xmlns:a16="http://schemas.microsoft.com/office/drawing/2014/main" val="3466371765"/>
                    </a:ext>
                  </a:extLst>
                </a:gridCol>
              </a:tblGrid>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80638257"/>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6656332"/>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01226970"/>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2519660"/>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05444119"/>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02598174"/>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91818024"/>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74947364"/>
                  </a:ext>
                </a:extLst>
              </a:tr>
              <a:tr h="360000">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48112467"/>
                  </a:ext>
                </a:extLst>
              </a:tr>
            </a:tbl>
          </a:graphicData>
        </a:graphic>
      </p:graphicFrame>
      <p:sp>
        <p:nvSpPr>
          <p:cNvPr id="21" name="正方形/長方形 20">
            <a:extLst>
              <a:ext uri="{FF2B5EF4-FFF2-40B4-BE49-F238E27FC236}">
                <a16:creationId xmlns:a16="http://schemas.microsoft.com/office/drawing/2014/main" id="{011F879E-44B5-4E47-8F09-EB79D914AA54}"/>
              </a:ext>
            </a:extLst>
          </p:cNvPr>
          <p:cNvSpPr/>
          <p:nvPr/>
        </p:nvSpPr>
        <p:spPr>
          <a:xfrm>
            <a:off x="1931393" y="2398610"/>
            <a:ext cx="352323" cy="3542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a:extLst>
              <a:ext uri="{FF2B5EF4-FFF2-40B4-BE49-F238E27FC236}">
                <a16:creationId xmlns:a16="http://schemas.microsoft.com/office/drawing/2014/main" id="{69CD22E8-90E8-4665-BF29-526504FB1204}"/>
              </a:ext>
            </a:extLst>
          </p:cNvPr>
          <p:cNvSpPr/>
          <p:nvPr/>
        </p:nvSpPr>
        <p:spPr>
          <a:xfrm>
            <a:off x="3642559" y="2763056"/>
            <a:ext cx="352323" cy="35428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a:extLst>
              <a:ext uri="{FF2B5EF4-FFF2-40B4-BE49-F238E27FC236}">
                <a16:creationId xmlns:a16="http://schemas.microsoft.com/office/drawing/2014/main" id="{5FCE32E9-01F5-40A1-80B8-ACDCD454011D}"/>
              </a:ext>
            </a:extLst>
          </p:cNvPr>
          <p:cNvSpPr/>
          <p:nvPr/>
        </p:nvSpPr>
        <p:spPr>
          <a:xfrm>
            <a:off x="1931392" y="4962696"/>
            <a:ext cx="352323" cy="3542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a:extLst>
              <a:ext uri="{FF2B5EF4-FFF2-40B4-BE49-F238E27FC236}">
                <a16:creationId xmlns:a16="http://schemas.microsoft.com/office/drawing/2014/main" id="{1AAFFE84-9984-4E84-8961-FC01818EA19F}"/>
              </a:ext>
            </a:extLst>
          </p:cNvPr>
          <p:cNvSpPr/>
          <p:nvPr/>
        </p:nvSpPr>
        <p:spPr>
          <a:xfrm>
            <a:off x="1579069" y="4590839"/>
            <a:ext cx="352323" cy="35428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a:extLst>
              <a:ext uri="{FF2B5EF4-FFF2-40B4-BE49-F238E27FC236}">
                <a16:creationId xmlns:a16="http://schemas.microsoft.com/office/drawing/2014/main" id="{1A464030-B5C8-49BA-A926-E70A7E98C2EC}"/>
              </a:ext>
            </a:extLst>
          </p:cNvPr>
          <p:cNvSpPr/>
          <p:nvPr/>
        </p:nvSpPr>
        <p:spPr>
          <a:xfrm>
            <a:off x="3988839" y="3871661"/>
            <a:ext cx="683151" cy="7191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a:extLst>
              <a:ext uri="{FF2B5EF4-FFF2-40B4-BE49-F238E27FC236}">
                <a16:creationId xmlns:a16="http://schemas.microsoft.com/office/drawing/2014/main" id="{B3BB63B7-5DB0-4C2D-9F30-057D73B13E31}"/>
              </a:ext>
            </a:extLst>
          </p:cNvPr>
          <p:cNvSpPr/>
          <p:nvPr/>
        </p:nvSpPr>
        <p:spPr>
          <a:xfrm>
            <a:off x="1590975" y="2763056"/>
            <a:ext cx="352323" cy="3542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a:extLst>
              <a:ext uri="{FF2B5EF4-FFF2-40B4-BE49-F238E27FC236}">
                <a16:creationId xmlns:a16="http://schemas.microsoft.com/office/drawing/2014/main" id="{FB29C5D7-0208-4D89-91A5-5C31689B32D7}"/>
              </a:ext>
            </a:extLst>
          </p:cNvPr>
          <p:cNvSpPr/>
          <p:nvPr/>
        </p:nvSpPr>
        <p:spPr>
          <a:xfrm>
            <a:off x="2965451" y="2769646"/>
            <a:ext cx="352323" cy="35428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a:extLst>
              <a:ext uri="{FF2B5EF4-FFF2-40B4-BE49-F238E27FC236}">
                <a16:creationId xmlns:a16="http://schemas.microsoft.com/office/drawing/2014/main" id="{CC9E6BA1-EAD8-4AA2-B933-D479CCC2A6EC}"/>
              </a:ext>
            </a:extLst>
          </p:cNvPr>
          <p:cNvSpPr/>
          <p:nvPr/>
        </p:nvSpPr>
        <p:spPr>
          <a:xfrm>
            <a:off x="1939500" y="3117342"/>
            <a:ext cx="683151" cy="7191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3" name="直線コネクタ 22">
            <a:extLst>
              <a:ext uri="{FF2B5EF4-FFF2-40B4-BE49-F238E27FC236}">
                <a16:creationId xmlns:a16="http://schemas.microsoft.com/office/drawing/2014/main" id="{850FB953-3594-4733-9E51-81977030600F}"/>
              </a:ext>
            </a:extLst>
          </p:cNvPr>
          <p:cNvCxnSpPr>
            <a:cxnSpLocks/>
            <a:stCxn id="21" idx="3"/>
            <a:endCxn id="2066" idx="1"/>
          </p:cNvCxnSpPr>
          <p:nvPr/>
        </p:nvCxnSpPr>
        <p:spPr>
          <a:xfrm>
            <a:off x="2283716" y="2575753"/>
            <a:ext cx="3093541" cy="75399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43AF98C-D600-497C-98D4-BDB9E753AEBF}"/>
              </a:ext>
            </a:extLst>
          </p:cNvPr>
          <p:cNvCxnSpPr>
            <a:cxnSpLocks/>
            <a:endCxn id="2066" idx="1"/>
          </p:cNvCxnSpPr>
          <p:nvPr/>
        </p:nvCxnSpPr>
        <p:spPr>
          <a:xfrm>
            <a:off x="3305005" y="3072004"/>
            <a:ext cx="2072252" cy="25774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2E5F69B-9804-46F5-BF11-4C9C9EE40844}"/>
              </a:ext>
            </a:extLst>
          </p:cNvPr>
          <p:cNvCxnSpPr>
            <a:cxnSpLocks/>
            <a:stCxn id="36" idx="3"/>
            <a:endCxn id="69" idx="1"/>
          </p:cNvCxnSpPr>
          <p:nvPr/>
        </p:nvCxnSpPr>
        <p:spPr>
          <a:xfrm flipV="1">
            <a:off x="4671990" y="4104527"/>
            <a:ext cx="705267" cy="12672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500C61F5-F1BD-4CFC-8936-340004509CB9}"/>
              </a:ext>
            </a:extLst>
          </p:cNvPr>
          <p:cNvCxnSpPr>
            <a:cxnSpLocks/>
            <a:endCxn id="69" idx="1"/>
          </p:cNvCxnSpPr>
          <p:nvPr/>
        </p:nvCxnSpPr>
        <p:spPr>
          <a:xfrm>
            <a:off x="2622651" y="3492036"/>
            <a:ext cx="2754606" cy="61249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7E0E3DB-4E3E-41FA-BC62-52C97C0271CF}"/>
              </a:ext>
            </a:extLst>
          </p:cNvPr>
          <p:cNvCxnSpPr>
            <a:cxnSpLocks/>
            <a:stCxn id="70" idx="1"/>
          </p:cNvCxnSpPr>
          <p:nvPr/>
        </p:nvCxnSpPr>
        <p:spPr>
          <a:xfrm flipH="1" flipV="1">
            <a:off x="2354343" y="2946790"/>
            <a:ext cx="3022914" cy="193252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94FB6CB-E57A-432B-8744-90F2C75426AB}"/>
              </a:ext>
            </a:extLst>
          </p:cNvPr>
          <p:cNvCxnSpPr>
            <a:cxnSpLocks/>
            <a:stCxn id="70" idx="1"/>
            <a:endCxn id="33" idx="3"/>
          </p:cNvCxnSpPr>
          <p:nvPr/>
        </p:nvCxnSpPr>
        <p:spPr>
          <a:xfrm flipH="1">
            <a:off x="2283715" y="4879310"/>
            <a:ext cx="3093542" cy="260529"/>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E1E874FA-011B-44A8-818D-D23A368D9193}"/>
              </a:ext>
            </a:extLst>
          </p:cNvPr>
          <p:cNvCxnSpPr>
            <a:cxnSpLocks/>
            <a:stCxn id="32" idx="3"/>
          </p:cNvCxnSpPr>
          <p:nvPr/>
        </p:nvCxnSpPr>
        <p:spPr>
          <a:xfrm flipV="1">
            <a:off x="3994882" y="2591712"/>
            <a:ext cx="1388330" cy="3484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F18CE48A-A5A4-4418-8580-040E87F6675B}"/>
              </a:ext>
            </a:extLst>
          </p:cNvPr>
          <p:cNvCxnSpPr>
            <a:cxnSpLocks/>
            <a:stCxn id="34" idx="3"/>
          </p:cNvCxnSpPr>
          <p:nvPr/>
        </p:nvCxnSpPr>
        <p:spPr>
          <a:xfrm flipV="1">
            <a:off x="1931392" y="2591712"/>
            <a:ext cx="3451820" cy="217627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066" name="テキスト ボックス 2065">
            <a:extLst>
              <a:ext uri="{FF2B5EF4-FFF2-40B4-BE49-F238E27FC236}">
                <a16:creationId xmlns:a16="http://schemas.microsoft.com/office/drawing/2014/main" id="{930D717E-DAF9-4ED2-BB1E-81FDEDEC29EA}"/>
              </a:ext>
            </a:extLst>
          </p:cNvPr>
          <p:cNvSpPr txBox="1"/>
          <p:nvPr/>
        </p:nvSpPr>
        <p:spPr>
          <a:xfrm>
            <a:off x="5377257" y="3175855"/>
            <a:ext cx="1440000" cy="307777"/>
          </a:xfrm>
          <a:prstGeom prst="rect">
            <a:avLst/>
          </a:prstGeom>
          <a:noFill/>
        </p:spPr>
        <p:txBody>
          <a:bodyPr wrap="square" rtlCol="0">
            <a:spAutoFit/>
          </a:bodyPr>
          <a:lstStyle/>
          <a:p>
            <a:pPr algn="ct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三角の耳</a:t>
            </a:r>
          </a:p>
        </p:txBody>
      </p:sp>
      <p:sp>
        <p:nvSpPr>
          <p:cNvPr id="68" name="テキスト ボックス 67">
            <a:extLst>
              <a:ext uri="{FF2B5EF4-FFF2-40B4-BE49-F238E27FC236}">
                <a16:creationId xmlns:a16="http://schemas.microsoft.com/office/drawing/2014/main" id="{A51977AB-9851-4C28-82B2-93898DF028FB}"/>
              </a:ext>
            </a:extLst>
          </p:cNvPr>
          <p:cNvSpPr txBox="1"/>
          <p:nvPr/>
        </p:nvSpPr>
        <p:spPr>
          <a:xfrm>
            <a:off x="5377257" y="2401072"/>
            <a:ext cx="1440000" cy="307777"/>
          </a:xfrm>
          <a:prstGeom prst="rect">
            <a:avLst/>
          </a:prstGeom>
          <a:noFill/>
        </p:spPr>
        <p:txBody>
          <a:bodyPr wrap="square" rtlCol="0">
            <a:spAutoFit/>
          </a:bodyPr>
          <a:lstStyle/>
          <a:p>
            <a:pPr algn="ct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大きな目が</a:t>
            </a:r>
            <a:r>
              <a:rPr kumimoji="1" lang="en-US" altLang="ja-JP"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つ</a:t>
            </a:r>
          </a:p>
        </p:txBody>
      </p:sp>
      <p:sp>
        <p:nvSpPr>
          <p:cNvPr id="69" name="テキスト ボックス 68">
            <a:extLst>
              <a:ext uri="{FF2B5EF4-FFF2-40B4-BE49-F238E27FC236}">
                <a16:creationId xmlns:a16="http://schemas.microsoft.com/office/drawing/2014/main" id="{F5FBFDB0-A1CD-4162-9B87-4CFE3D031062}"/>
              </a:ext>
            </a:extLst>
          </p:cNvPr>
          <p:cNvSpPr txBox="1"/>
          <p:nvPr/>
        </p:nvSpPr>
        <p:spPr>
          <a:xfrm>
            <a:off x="5377257" y="3950638"/>
            <a:ext cx="1440000" cy="307777"/>
          </a:xfrm>
          <a:prstGeom prst="rect">
            <a:avLst/>
          </a:prstGeom>
          <a:noFill/>
        </p:spPr>
        <p:txBody>
          <a:bodyPr wrap="square" rtlCol="0">
            <a:spAutoFit/>
          </a:bodyPr>
          <a:lstStyle/>
          <a:p>
            <a:pPr algn="ct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ふわふわの体毛</a:t>
            </a:r>
          </a:p>
        </p:txBody>
      </p:sp>
      <p:sp>
        <p:nvSpPr>
          <p:cNvPr id="70" name="テキスト ボックス 69">
            <a:extLst>
              <a:ext uri="{FF2B5EF4-FFF2-40B4-BE49-F238E27FC236}">
                <a16:creationId xmlns:a16="http://schemas.microsoft.com/office/drawing/2014/main" id="{134AA7D6-1983-43DC-B3AF-81A52AD27365}"/>
              </a:ext>
            </a:extLst>
          </p:cNvPr>
          <p:cNvSpPr txBox="1"/>
          <p:nvPr/>
        </p:nvSpPr>
        <p:spPr>
          <a:xfrm>
            <a:off x="5377257" y="4725421"/>
            <a:ext cx="1440000" cy="307777"/>
          </a:xfrm>
          <a:prstGeom prst="rect">
            <a:avLst/>
          </a:prstGeom>
          <a:noFill/>
        </p:spPr>
        <p:txBody>
          <a:bodyPr wrap="square" rtlCol="0">
            <a:spAutoFit/>
          </a:bodyPr>
          <a:lstStyle/>
          <a:p>
            <a:pPr algn="ct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ピンク色の鼻</a:t>
            </a:r>
          </a:p>
        </p:txBody>
      </p:sp>
      <p:sp>
        <p:nvSpPr>
          <p:cNvPr id="71" name="正方形/長方形 70">
            <a:extLst>
              <a:ext uri="{FF2B5EF4-FFF2-40B4-BE49-F238E27FC236}">
                <a16:creationId xmlns:a16="http://schemas.microsoft.com/office/drawing/2014/main" id="{A4E828CD-02F1-4C0B-9AFF-2ABF50A928FA}"/>
              </a:ext>
            </a:extLst>
          </p:cNvPr>
          <p:cNvSpPr/>
          <p:nvPr/>
        </p:nvSpPr>
        <p:spPr>
          <a:xfrm>
            <a:off x="915841" y="5831186"/>
            <a:ext cx="3756149" cy="662361"/>
          </a:xfrm>
          <a:prstGeom prst="rect">
            <a:avLst/>
          </a:prstGeom>
        </p:spPr>
        <p:txBody>
          <a:bodyPr wrap="square">
            <a:spAutoFit/>
          </a:bodyPr>
          <a:lstStyle/>
          <a:p>
            <a:pPr algn="ctr">
              <a:lnSpc>
                <a:spcPts val="2300"/>
              </a:lnSpc>
            </a:pPr>
            <a:r>
              <a:rPr lang="ja-JP" altLang="en-US" sz="1400">
                <a:latin typeface="メイリオ" panose="020B0604030504040204" pitchFamily="50" charset="-128"/>
                <a:ea typeface="メイリオ" panose="020B0604030504040204" pitchFamily="50" charset="-128"/>
              </a:rPr>
              <a:t>猫のサンプル写真を細かに分析し</a:t>
            </a:r>
            <a:endParaRPr lang="en-US" altLang="ja-JP" sz="1400">
              <a:latin typeface="メイリオ" panose="020B0604030504040204" pitchFamily="50" charset="-128"/>
              <a:ea typeface="メイリオ" panose="020B0604030504040204" pitchFamily="50" charset="-128"/>
            </a:endParaRPr>
          </a:p>
          <a:p>
            <a:pPr algn="ctr">
              <a:lnSpc>
                <a:spcPts val="2300"/>
              </a:lnSpc>
            </a:pPr>
            <a:r>
              <a:rPr lang="ja-JP" altLang="en-US" sz="1400">
                <a:latin typeface="メイリオ" panose="020B0604030504040204" pitchFamily="50" charset="-128"/>
                <a:ea typeface="メイリオ" panose="020B0604030504040204" pitchFamily="50" charset="-128"/>
              </a:rPr>
              <a:t>猫の特長を学習</a:t>
            </a:r>
          </a:p>
        </p:txBody>
      </p:sp>
      <p:graphicFrame>
        <p:nvGraphicFramePr>
          <p:cNvPr id="72" name="表 71">
            <a:extLst>
              <a:ext uri="{FF2B5EF4-FFF2-40B4-BE49-F238E27FC236}">
                <a16:creationId xmlns:a16="http://schemas.microsoft.com/office/drawing/2014/main" id="{292E6F56-CDA0-4DE0-84E9-3A35F16708E4}"/>
              </a:ext>
            </a:extLst>
          </p:cNvPr>
          <p:cNvGraphicFramePr>
            <a:graphicFrameLocks noGrp="1"/>
          </p:cNvGraphicFramePr>
          <p:nvPr/>
        </p:nvGraphicFramePr>
        <p:xfrm>
          <a:off x="7952926" y="2396997"/>
          <a:ext cx="3073212" cy="3291840"/>
        </p:xfrm>
        <a:graphic>
          <a:graphicData uri="http://schemas.openxmlformats.org/drawingml/2006/table">
            <a:tbl>
              <a:tblPr firstRow="1" bandRow="1">
                <a:tableStyleId>{5940675A-B579-460E-94D1-54222C63F5DA}</a:tableStyleId>
              </a:tblPr>
              <a:tblGrid>
                <a:gridCol w="341468">
                  <a:extLst>
                    <a:ext uri="{9D8B030D-6E8A-4147-A177-3AD203B41FA5}">
                      <a16:colId xmlns:a16="http://schemas.microsoft.com/office/drawing/2014/main" val="1363450339"/>
                    </a:ext>
                  </a:extLst>
                </a:gridCol>
                <a:gridCol w="341468">
                  <a:extLst>
                    <a:ext uri="{9D8B030D-6E8A-4147-A177-3AD203B41FA5}">
                      <a16:colId xmlns:a16="http://schemas.microsoft.com/office/drawing/2014/main" val="3346792049"/>
                    </a:ext>
                  </a:extLst>
                </a:gridCol>
                <a:gridCol w="341468">
                  <a:extLst>
                    <a:ext uri="{9D8B030D-6E8A-4147-A177-3AD203B41FA5}">
                      <a16:colId xmlns:a16="http://schemas.microsoft.com/office/drawing/2014/main" val="1218852075"/>
                    </a:ext>
                  </a:extLst>
                </a:gridCol>
                <a:gridCol w="341468">
                  <a:extLst>
                    <a:ext uri="{9D8B030D-6E8A-4147-A177-3AD203B41FA5}">
                      <a16:colId xmlns:a16="http://schemas.microsoft.com/office/drawing/2014/main" val="4069645657"/>
                    </a:ext>
                  </a:extLst>
                </a:gridCol>
                <a:gridCol w="341468">
                  <a:extLst>
                    <a:ext uri="{9D8B030D-6E8A-4147-A177-3AD203B41FA5}">
                      <a16:colId xmlns:a16="http://schemas.microsoft.com/office/drawing/2014/main" val="1659546918"/>
                    </a:ext>
                  </a:extLst>
                </a:gridCol>
                <a:gridCol w="341468">
                  <a:extLst>
                    <a:ext uri="{9D8B030D-6E8A-4147-A177-3AD203B41FA5}">
                      <a16:colId xmlns:a16="http://schemas.microsoft.com/office/drawing/2014/main" val="4145115334"/>
                    </a:ext>
                  </a:extLst>
                </a:gridCol>
                <a:gridCol w="341468">
                  <a:extLst>
                    <a:ext uri="{9D8B030D-6E8A-4147-A177-3AD203B41FA5}">
                      <a16:colId xmlns:a16="http://schemas.microsoft.com/office/drawing/2014/main" val="3973950358"/>
                    </a:ext>
                  </a:extLst>
                </a:gridCol>
                <a:gridCol w="341468">
                  <a:extLst>
                    <a:ext uri="{9D8B030D-6E8A-4147-A177-3AD203B41FA5}">
                      <a16:colId xmlns:a16="http://schemas.microsoft.com/office/drawing/2014/main" val="2025700321"/>
                    </a:ext>
                  </a:extLst>
                </a:gridCol>
                <a:gridCol w="341468">
                  <a:extLst>
                    <a:ext uri="{9D8B030D-6E8A-4147-A177-3AD203B41FA5}">
                      <a16:colId xmlns:a16="http://schemas.microsoft.com/office/drawing/2014/main" val="1477109056"/>
                    </a:ext>
                  </a:extLst>
                </a:gridCol>
              </a:tblGrid>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480638257"/>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6656332"/>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01226970"/>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32519660"/>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05444119"/>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02598174"/>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91818024"/>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74947364"/>
                  </a:ext>
                </a:extLst>
              </a:tr>
              <a:tr h="345898">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endParaRPr kumimoji="1" lang="ja-JP" altLang="en-US"/>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048112467"/>
                  </a:ext>
                </a:extLst>
              </a:tr>
            </a:tbl>
          </a:graphicData>
        </a:graphic>
      </p:graphicFrame>
      <p:sp>
        <p:nvSpPr>
          <p:cNvPr id="73" name="正方形/長方形 72">
            <a:extLst>
              <a:ext uri="{FF2B5EF4-FFF2-40B4-BE49-F238E27FC236}">
                <a16:creationId xmlns:a16="http://schemas.microsoft.com/office/drawing/2014/main" id="{ECF33D1F-AC5B-4367-9EA9-98AD3E10979E}"/>
              </a:ext>
            </a:extLst>
          </p:cNvPr>
          <p:cNvSpPr/>
          <p:nvPr/>
        </p:nvSpPr>
        <p:spPr>
          <a:xfrm>
            <a:off x="7946764" y="4204326"/>
            <a:ext cx="683151" cy="7191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a:extLst>
              <a:ext uri="{FF2B5EF4-FFF2-40B4-BE49-F238E27FC236}">
                <a16:creationId xmlns:a16="http://schemas.microsoft.com/office/drawing/2014/main" id="{53C265E2-CA85-429B-8735-89DF7BB50F2A}"/>
              </a:ext>
            </a:extLst>
          </p:cNvPr>
          <p:cNvSpPr/>
          <p:nvPr/>
        </p:nvSpPr>
        <p:spPr>
          <a:xfrm>
            <a:off x="9991257" y="4221770"/>
            <a:ext cx="352323" cy="35428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70F9D43C-C6E8-4B8F-88B9-3384CE8A4934}"/>
              </a:ext>
            </a:extLst>
          </p:cNvPr>
          <p:cNvSpPr/>
          <p:nvPr/>
        </p:nvSpPr>
        <p:spPr>
          <a:xfrm>
            <a:off x="9651865" y="4588261"/>
            <a:ext cx="352323" cy="3542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6A9DCE2C-DD06-4690-AFFF-67E6425250D8}"/>
              </a:ext>
            </a:extLst>
          </p:cNvPr>
          <p:cNvSpPr/>
          <p:nvPr/>
        </p:nvSpPr>
        <p:spPr>
          <a:xfrm>
            <a:off x="9640368" y="3123932"/>
            <a:ext cx="672732" cy="73337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2" name="直線コネクタ 91">
            <a:extLst>
              <a:ext uri="{FF2B5EF4-FFF2-40B4-BE49-F238E27FC236}">
                <a16:creationId xmlns:a16="http://schemas.microsoft.com/office/drawing/2014/main" id="{87253832-FDAA-4D0E-B536-ED96B5A792B8}"/>
              </a:ext>
            </a:extLst>
          </p:cNvPr>
          <p:cNvCxnSpPr>
            <a:cxnSpLocks/>
            <a:stCxn id="69" idx="3"/>
            <a:endCxn id="73" idx="1"/>
          </p:cNvCxnSpPr>
          <p:nvPr/>
        </p:nvCxnSpPr>
        <p:spPr>
          <a:xfrm>
            <a:off x="6817257" y="4104527"/>
            <a:ext cx="1129507" cy="45938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円: 塗りつぶしなし 50">
            <a:extLst>
              <a:ext uri="{FF2B5EF4-FFF2-40B4-BE49-F238E27FC236}">
                <a16:creationId xmlns:a16="http://schemas.microsoft.com/office/drawing/2014/main" id="{8411066E-22FA-44F8-A1C7-0F10FDDB8531}"/>
              </a:ext>
            </a:extLst>
          </p:cNvPr>
          <p:cNvSpPr/>
          <p:nvPr/>
        </p:nvSpPr>
        <p:spPr>
          <a:xfrm>
            <a:off x="7243608" y="4151271"/>
            <a:ext cx="415769" cy="422470"/>
          </a:xfrm>
          <a:prstGeom prst="donut">
            <a:avLst>
              <a:gd name="adj" fmla="val 2010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97" name="直線コネクタ 96">
            <a:extLst>
              <a:ext uri="{FF2B5EF4-FFF2-40B4-BE49-F238E27FC236}">
                <a16:creationId xmlns:a16="http://schemas.microsoft.com/office/drawing/2014/main" id="{C1920ABA-8293-4CE9-9139-E570CE2A2B26}"/>
              </a:ext>
            </a:extLst>
          </p:cNvPr>
          <p:cNvCxnSpPr>
            <a:cxnSpLocks/>
            <a:stCxn id="75" idx="1"/>
            <a:endCxn id="70" idx="3"/>
          </p:cNvCxnSpPr>
          <p:nvPr/>
        </p:nvCxnSpPr>
        <p:spPr>
          <a:xfrm flipH="1">
            <a:off x="6817257" y="4765404"/>
            <a:ext cx="2834608" cy="113906"/>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1F64DD7-686D-4A6A-9689-86ADD626B62A}"/>
              </a:ext>
            </a:extLst>
          </p:cNvPr>
          <p:cNvSpPr txBox="1"/>
          <p:nvPr/>
        </p:nvSpPr>
        <p:spPr>
          <a:xfrm>
            <a:off x="7097972" y="4487078"/>
            <a:ext cx="707040" cy="830997"/>
          </a:xfrm>
          <a:prstGeom prst="rect">
            <a:avLst/>
          </a:prstGeom>
          <a:noFill/>
        </p:spPr>
        <p:txBody>
          <a:bodyPr wrap="square" rtlCol="0" anchor="ctr">
            <a:spAutoFit/>
          </a:bodyPr>
          <a:lstStyle/>
          <a:p>
            <a:pPr algn="ctr"/>
            <a:r>
              <a:rPr kumimoji="1" lang="en-US" altLang="ja-JP" sz="48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48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1" name="直線コネクタ 100">
            <a:extLst>
              <a:ext uri="{FF2B5EF4-FFF2-40B4-BE49-F238E27FC236}">
                <a16:creationId xmlns:a16="http://schemas.microsoft.com/office/drawing/2014/main" id="{63F18BAC-64A6-4E8F-B7D5-3FD6CF7F4BE1}"/>
              </a:ext>
            </a:extLst>
          </p:cNvPr>
          <p:cNvCxnSpPr>
            <a:cxnSpLocks/>
            <a:stCxn id="74" idx="1"/>
            <a:endCxn id="68" idx="3"/>
          </p:cNvCxnSpPr>
          <p:nvPr/>
        </p:nvCxnSpPr>
        <p:spPr>
          <a:xfrm flipH="1" flipV="1">
            <a:off x="6817257" y="2554961"/>
            <a:ext cx="3174000" cy="184395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円: 塗りつぶしなし 103">
            <a:extLst>
              <a:ext uri="{FF2B5EF4-FFF2-40B4-BE49-F238E27FC236}">
                <a16:creationId xmlns:a16="http://schemas.microsoft.com/office/drawing/2014/main" id="{026ABBAE-2245-4905-B0D1-2A2564ADD326}"/>
              </a:ext>
            </a:extLst>
          </p:cNvPr>
          <p:cNvSpPr/>
          <p:nvPr/>
        </p:nvSpPr>
        <p:spPr>
          <a:xfrm>
            <a:off x="7243608" y="2694872"/>
            <a:ext cx="415769" cy="422470"/>
          </a:xfrm>
          <a:prstGeom prst="donut">
            <a:avLst>
              <a:gd name="adj" fmla="val 2010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05" name="直線コネクタ 104">
            <a:extLst>
              <a:ext uri="{FF2B5EF4-FFF2-40B4-BE49-F238E27FC236}">
                <a16:creationId xmlns:a16="http://schemas.microsoft.com/office/drawing/2014/main" id="{83DA0017-06BD-4622-9B4B-85D9D45CF80C}"/>
              </a:ext>
            </a:extLst>
          </p:cNvPr>
          <p:cNvCxnSpPr>
            <a:cxnSpLocks/>
            <a:stCxn id="76" idx="1"/>
          </p:cNvCxnSpPr>
          <p:nvPr/>
        </p:nvCxnSpPr>
        <p:spPr>
          <a:xfrm flipH="1" flipV="1">
            <a:off x="6820217" y="3321212"/>
            <a:ext cx="2820151" cy="169407"/>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885FEF88-FEC0-4E67-80CF-3E1DA8AE9950}"/>
              </a:ext>
            </a:extLst>
          </p:cNvPr>
          <p:cNvSpPr txBox="1"/>
          <p:nvPr/>
        </p:nvSpPr>
        <p:spPr>
          <a:xfrm>
            <a:off x="7097972" y="3005522"/>
            <a:ext cx="707040" cy="830997"/>
          </a:xfrm>
          <a:prstGeom prst="rect">
            <a:avLst/>
          </a:prstGeom>
          <a:noFill/>
        </p:spPr>
        <p:txBody>
          <a:bodyPr wrap="square" rtlCol="0" anchor="ctr">
            <a:spAutoFit/>
          </a:bodyPr>
          <a:lstStyle/>
          <a:p>
            <a:pPr algn="ctr"/>
            <a:r>
              <a:rPr kumimoji="1" lang="en-US" altLang="ja-JP" sz="48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4800" b="1">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5" name="グループ化 64">
            <a:extLst>
              <a:ext uri="{FF2B5EF4-FFF2-40B4-BE49-F238E27FC236}">
                <a16:creationId xmlns:a16="http://schemas.microsoft.com/office/drawing/2014/main" id="{D7120392-3094-4160-BD68-DF1F39ACB483}"/>
              </a:ext>
            </a:extLst>
          </p:cNvPr>
          <p:cNvGrpSpPr/>
          <p:nvPr/>
        </p:nvGrpSpPr>
        <p:grpSpPr>
          <a:xfrm>
            <a:off x="10003429" y="1908092"/>
            <a:ext cx="1765795" cy="1307535"/>
            <a:chOff x="10480715" y="2076121"/>
            <a:chExt cx="1765795" cy="1307535"/>
          </a:xfrm>
        </p:grpSpPr>
        <p:sp>
          <p:nvSpPr>
            <p:cNvPr id="60" name="楕円 59">
              <a:extLst>
                <a:ext uri="{FF2B5EF4-FFF2-40B4-BE49-F238E27FC236}">
                  <a16:creationId xmlns:a16="http://schemas.microsoft.com/office/drawing/2014/main" id="{CCA21037-DA3F-4713-91A0-C5EFD8CA8806}"/>
                </a:ext>
              </a:extLst>
            </p:cNvPr>
            <p:cNvSpPr/>
            <p:nvPr/>
          </p:nvSpPr>
          <p:spPr>
            <a:xfrm>
              <a:off x="10686167" y="2076121"/>
              <a:ext cx="1297319" cy="13075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a:extLst>
                <a:ext uri="{FF2B5EF4-FFF2-40B4-BE49-F238E27FC236}">
                  <a16:creationId xmlns:a16="http://schemas.microsoft.com/office/drawing/2014/main" id="{647D0612-EBBC-4671-9AF5-F02A435E5E95}"/>
                </a:ext>
              </a:extLst>
            </p:cNvPr>
            <p:cNvSpPr/>
            <p:nvPr/>
          </p:nvSpPr>
          <p:spPr>
            <a:xfrm>
              <a:off x="10480715" y="2440614"/>
              <a:ext cx="1765795" cy="677108"/>
            </a:xfrm>
            <a:prstGeom prst="rect">
              <a:avLst/>
            </a:prstGeom>
          </p:spPr>
          <p:txBody>
            <a:bodyPr>
              <a:spAutoFit/>
            </a:bodyPr>
            <a:lstStyle/>
            <a:p>
              <a:pPr algn="ctr"/>
              <a:r>
                <a:rPr kumimoji="1"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猫の可能性</a:t>
              </a:r>
            </a:p>
            <a:p>
              <a:pPr algn="ctr"/>
              <a:r>
                <a:rPr kumimoji="1" lang="en-US" altLang="ja-JP" sz="2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99%</a:t>
              </a:r>
            </a:p>
          </p:txBody>
        </p:sp>
      </p:grpSp>
      <p:sp>
        <p:nvSpPr>
          <p:cNvPr id="113" name="正方形/長方形 112">
            <a:extLst>
              <a:ext uri="{FF2B5EF4-FFF2-40B4-BE49-F238E27FC236}">
                <a16:creationId xmlns:a16="http://schemas.microsoft.com/office/drawing/2014/main" id="{A1464224-FA93-4F34-A451-7977BD532707}"/>
              </a:ext>
            </a:extLst>
          </p:cNvPr>
          <p:cNvSpPr/>
          <p:nvPr/>
        </p:nvSpPr>
        <p:spPr>
          <a:xfrm>
            <a:off x="7722274" y="5831186"/>
            <a:ext cx="3723689" cy="662361"/>
          </a:xfrm>
          <a:prstGeom prst="rect">
            <a:avLst/>
          </a:prstGeom>
        </p:spPr>
        <p:txBody>
          <a:bodyPr wrap="square">
            <a:spAutoFit/>
          </a:bodyPr>
          <a:lstStyle/>
          <a:p>
            <a:pPr algn="ctr">
              <a:lnSpc>
                <a:spcPts val="2300"/>
              </a:lnSpc>
            </a:pPr>
            <a:r>
              <a:rPr lang="ja-JP" altLang="en-US" sz="1400">
                <a:latin typeface="メイリオ" panose="020B0604030504040204" pitchFamily="50" charset="-128"/>
                <a:ea typeface="メイリオ" panose="020B0604030504040204" pitchFamily="50" charset="-128"/>
              </a:rPr>
              <a:t>対象の写真を細かに分析し</a:t>
            </a:r>
            <a:endParaRPr lang="en-US" altLang="ja-JP" sz="1400">
              <a:latin typeface="メイリオ" panose="020B0604030504040204" pitchFamily="50" charset="-128"/>
              <a:ea typeface="メイリオ" panose="020B0604030504040204" pitchFamily="50" charset="-128"/>
            </a:endParaRPr>
          </a:p>
          <a:p>
            <a:pPr algn="ctr">
              <a:lnSpc>
                <a:spcPts val="2300"/>
              </a:lnSpc>
            </a:pPr>
            <a:r>
              <a:rPr lang="ja-JP" altLang="en-US" sz="1400">
                <a:latin typeface="メイリオ" panose="020B0604030504040204" pitchFamily="50" charset="-128"/>
                <a:ea typeface="メイリオ" panose="020B0604030504040204" pitchFamily="50" charset="-128"/>
              </a:rPr>
              <a:t>猫の特長と一致するかで猫かどうかを判定</a:t>
            </a:r>
          </a:p>
        </p:txBody>
      </p:sp>
      <p:sp>
        <p:nvSpPr>
          <p:cNvPr id="114" name="テキスト ボックス 113">
            <a:extLst>
              <a:ext uri="{FF2B5EF4-FFF2-40B4-BE49-F238E27FC236}">
                <a16:creationId xmlns:a16="http://schemas.microsoft.com/office/drawing/2014/main" id="{97D31755-47BB-4F5A-8A25-A47AD71CCED0}"/>
              </a:ext>
            </a:extLst>
          </p:cNvPr>
          <p:cNvSpPr txBox="1"/>
          <p:nvPr/>
        </p:nvSpPr>
        <p:spPr>
          <a:xfrm>
            <a:off x="5377257" y="5500206"/>
            <a:ext cx="1440000" cy="307777"/>
          </a:xfrm>
          <a:prstGeom prst="rect">
            <a:avLst/>
          </a:prstGeom>
          <a:noFill/>
        </p:spPr>
        <p:txBody>
          <a:bodyPr wrap="square" rtlCol="0">
            <a:spAutoFit/>
          </a:bodyPr>
          <a:lstStyle/>
          <a:p>
            <a:pPr algn="ctr"/>
            <a:r>
              <a:rPr kumimoji="1" lang="ja-JP" altLang="en-US" sz="14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長いひげ</a:t>
            </a:r>
          </a:p>
        </p:txBody>
      </p:sp>
      <p:sp>
        <p:nvSpPr>
          <p:cNvPr id="135" name="正方形/長方形 134">
            <a:extLst>
              <a:ext uri="{FF2B5EF4-FFF2-40B4-BE49-F238E27FC236}">
                <a16:creationId xmlns:a16="http://schemas.microsoft.com/office/drawing/2014/main" id="{F047CC83-B030-4C2E-A90B-070FC64EA9D5}"/>
              </a:ext>
            </a:extLst>
          </p:cNvPr>
          <p:cNvSpPr/>
          <p:nvPr/>
        </p:nvSpPr>
        <p:spPr>
          <a:xfrm>
            <a:off x="3296861" y="3138305"/>
            <a:ext cx="352323" cy="3542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48CB75C3-82DD-421D-B2B0-676301257413}"/>
              </a:ext>
            </a:extLst>
          </p:cNvPr>
          <p:cNvSpPr/>
          <p:nvPr/>
        </p:nvSpPr>
        <p:spPr>
          <a:xfrm>
            <a:off x="2283715" y="4964834"/>
            <a:ext cx="352323" cy="3542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37" name="直線コネクタ 136">
            <a:extLst>
              <a:ext uri="{FF2B5EF4-FFF2-40B4-BE49-F238E27FC236}">
                <a16:creationId xmlns:a16="http://schemas.microsoft.com/office/drawing/2014/main" id="{2F3DF816-EEEB-47D5-A7C1-6D18C0135D69}"/>
              </a:ext>
            </a:extLst>
          </p:cNvPr>
          <p:cNvCxnSpPr>
            <a:cxnSpLocks/>
            <a:stCxn id="114" idx="1"/>
            <a:endCxn id="135" idx="2"/>
          </p:cNvCxnSpPr>
          <p:nvPr/>
        </p:nvCxnSpPr>
        <p:spPr>
          <a:xfrm flipH="1" flipV="1">
            <a:off x="3473023" y="3492591"/>
            <a:ext cx="1904234" cy="216150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F3917646-17A8-4238-A849-E7B3A3626B27}"/>
              </a:ext>
            </a:extLst>
          </p:cNvPr>
          <p:cNvCxnSpPr>
            <a:cxnSpLocks/>
            <a:stCxn id="114" idx="1"/>
            <a:endCxn id="136" idx="3"/>
          </p:cNvCxnSpPr>
          <p:nvPr/>
        </p:nvCxnSpPr>
        <p:spPr>
          <a:xfrm flipH="1" flipV="1">
            <a:off x="2636038" y="5141977"/>
            <a:ext cx="2741219" cy="51211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3" name="正方形/長方形 142">
            <a:extLst>
              <a:ext uri="{FF2B5EF4-FFF2-40B4-BE49-F238E27FC236}">
                <a16:creationId xmlns:a16="http://schemas.microsoft.com/office/drawing/2014/main" id="{0A77E9EE-BA8B-4278-A9DE-8AD2B67A5FDF}"/>
              </a:ext>
            </a:extLst>
          </p:cNvPr>
          <p:cNvSpPr/>
          <p:nvPr/>
        </p:nvSpPr>
        <p:spPr>
          <a:xfrm>
            <a:off x="9313370" y="4964555"/>
            <a:ext cx="352323" cy="3542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4" name="直線コネクタ 143">
            <a:extLst>
              <a:ext uri="{FF2B5EF4-FFF2-40B4-BE49-F238E27FC236}">
                <a16:creationId xmlns:a16="http://schemas.microsoft.com/office/drawing/2014/main" id="{FC5912C3-ECDE-4904-8200-8049F0F4CA52}"/>
              </a:ext>
            </a:extLst>
          </p:cNvPr>
          <p:cNvCxnSpPr>
            <a:cxnSpLocks/>
            <a:stCxn id="143" idx="1"/>
            <a:endCxn id="114" idx="3"/>
          </p:cNvCxnSpPr>
          <p:nvPr/>
        </p:nvCxnSpPr>
        <p:spPr>
          <a:xfrm flipH="1">
            <a:off x="6817257" y="5141698"/>
            <a:ext cx="2496113" cy="512397"/>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48" name="円: 塗りつぶしなし 147">
            <a:extLst>
              <a:ext uri="{FF2B5EF4-FFF2-40B4-BE49-F238E27FC236}">
                <a16:creationId xmlns:a16="http://schemas.microsoft.com/office/drawing/2014/main" id="{B0CE7119-4BF3-41BA-8791-1E1B73904010}"/>
              </a:ext>
            </a:extLst>
          </p:cNvPr>
          <p:cNvSpPr/>
          <p:nvPr/>
        </p:nvSpPr>
        <p:spPr>
          <a:xfrm>
            <a:off x="7243608" y="5342611"/>
            <a:ext cx="415769" cy="422470"/>
          </a:xfrm>
          <a:prstGeom prst="donut">
            <a:avLst>
              <a:gd name="adj" fmla="val 20109"/>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7B6B08DC-B104-4F78-A2EE-6E51EB2D7BAD}"/>
              </a:ext>
            </a:extLst>
          </p:cNvPr>
          <p:cNvSpPr>
            <a:spLocks noGrp="1"/>
          </p:cNvSpPr>
          <p:nvPr>
            <p:ph type="body" sz="quarter" idx="15"/>
          </p:nvPr>
        </p:nvSpPr>
        <p:spPr/>
        <p:txBody>
          <a:bodyPr/>
          <a:lstStyle/>
          <a:p>
            <a:r>
              <a:rPr lang="ja-JP" altLang="en-US">
                <a:solidFill>
                  <a:schemeClr val="tx1">
                    <a:lumMod val="75000"/>
                    <a:lumOff val="25000"/>
                  </a:schemeClr>
                </a:solidFill>
              </a:rPr>
              <a:t>一部の要素が一致しなくても総合的に猫の可能性が高いと判定できる技術を、マルウェアに応用しています</a:t>
            </a:r>
            <a:endParaRPr kumimoji="1" lang="ja-JP" altLang="en-US"/>
          </a:p>
        </p:txBody>
      </p:sp>
      <p:sp>
        <p:nvSpPr>
          <p:cNvPr id="2" name="テキスト プレースホルダー 1">
            <a:extLst>
              <a:ext uri="{FF2B5EF4-FFF2-40B4-BE49-F238E27FC236}">
                <a16:creationId xmlns:a16="http://schemas.microsoft.com/office/drawing/2014/main" id="{D03151AF-C4E3-49A1-A891-A9B6458700BA}"/>
              </a:ext>
            </a:extLst>
          </p:cNvPr>
          <p:cNvSpPr>
            <a:spLocks noGrp="1"/>
          </p:cNvSpPr>
          <p:nvPr>
            <p:ph type="body" sz="quarter" idx="11"/>
          </p:nvPr>
        </p:nvSpPr>
        <p:spPr/>
        <p:txBody>
          <a:bodyPr/>
          <a:lstStyle/>
          <a:p>
            <a:r>
              <a:rPr lang="ja-JP" altLang="en-US"/>
              <a:t>マルウェア検知の仕組みを画像認識にたとえると</a:t>
            </a:r>
            <a:r>
              <a:rPr lang="en-US" altLang="ja-JP"/>
              <a:t>…</a:t>
            </a:r>
          </a:p>
        </p:txBody>
      </p:sp>
      <p:sp>
        <p:nvSpPr>
          <p:cNvPr id="3" name="テキスト プレースホルダー 2">
            <a:extLst>
              <a:ext uri="{FF2B5EF4-FFF2-40B4-BE49-F238E27FC236}">
                <a16:creationId xmlns:a16="http://schemas.microsoft.com/office/drawing/2014/main" id="{1FD9DC98-B7A8-4808-98F3-08EC13D2C206}"/>
              </a:ext>
            </a:extLst>
          </p:cNvPr>
          <p:cNvSpPr>
            <a:spLocks noGrp="1"/>
          </p:cNvSpPr>
          <p:nvPr>
            <p:ph type="body" sz="quarter" idx="13"/>
          </p:nvPr>
        </p:nvSpPr>
        <p:spPr>
          <a:xfrm>
            <a:off x="359197" y="746395"/>
            <a:ext cx="11505576" cy="348557"/>
          </a:xfrm>
        </p:spPr>
        <p:txBody>
          <a:bodyPr/>
          <a:lstStyle/>
          <a:p>
            <a:r>
              <a:rPr kumimoji="1" lang="en-US" altLang="ja-JP"/>
              <a:t>AI </a:t>
            </a:r>
            <a:r>
              <a:rPr kumimoji="1" lang="ja-JP" altLang="en-US"/>
              <a:t>が画像を詳細に分析し特長を機械学習！一致要素を</a:t>
            </a:r>
            <a:r>
              <a:rPr lang="en-US" altLang="ja-JP"/>
              <a:t>DNA</a:t>
            </a:r>
            <a:r>
              <a:rPr lang="ja-JP" altLang="en-US"/>
              <a:t>レベルで</a:t>
            </a:r>
            <a:r>
              <a:rPr kumimoji="1" lang="ja-JP" altLang="en-US"/>
              <a:t>総合的に判断</a:t>
            </a:r>
          </a:p>
        </p:txBody>
      </p:sp>
    </p:spTree>
    <p:extLst>
      <p:ext uri="{BB962C8B-B14F-4D97-AF65-F5344CB8AC3E}">
        <p14:creationId xmlns:p14="http://schemas.microsoft.com/office/powerpoint/2010/main" val="14766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par>
                                <p:cTn id="47" presetID="10" presetClass="entr" presetSubtype="0" fill="hold"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fade">
                                      <p:cBhvr>
                                        <p:cTn id="49" dur="500"/>
                                        <p:tgtEl>
                                          <p:spTgt spid="61"/>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66"/>
                                        </p:tgtEl>
                                        <p:attrNameLst>
                                          <p:attrName>style.visibility</p:attrName>
                                        </p:attrNameLst>
                                      </p:cBhvr>
                                      <p:to>
                                        <p:strVal val="visible"/>
                                      </p:to>
                                    </p:set>
                                    <p:animEffect transition="in" filter="fade">
                                      <p:cBhvr>
                                        <p:cTn id="55" dur="500"/>
                                        <p:tgtEl>
                                          <p:spTgt spid="206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fade">
                                      <p:cBhvr>
                                        <p:cTn id="58" dur="500"/>
                                        <p:tgtEl>
                                          <p:spTgt spid="70"/>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fade">
                                      <p:cBhvr>
                                        <p:cTn id="64" dur="500"/>
                                        <p:tgtEl>
                                          <p:spTgt spid="6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067"/>
                                        </p:tgtEl>
                                        <p:attrNameLst>
                                          <p:attrName>style.visibility</p:attrName>
                                        </p:attrNameLst>
                                      </p:cBhvr>
                                      <p:to>
                                        <p:strVal val="visible"/>
                                      </p:to>
                                    </p:set>
                                    <p:animEffect transition="in" filter="fade">
                                      <p:cBhvr>
                                        <p:cTn id="70" dur="500"/>
                                        <p:tgtEl>
                                          <p:spTgt spid="206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4"/>
                                        </p:tgtEl>
                                        <p:attrNameLst>
                                          <p:attrName>style.visibility</p:attrName>
                                        </p:attrNameLst>
                                      </p:cBhvr>
                                      <p:to>
                                        <p:strVal val="visible"/>
                                      </p:to>
                                    </p:set>
                                    <p:animEffect transition="in" filter="fade">
                                      <p:cBhvr>
                                        <p:cTn id="73" dur="500"/>
                                        <p:tgtEl>
                                          <p:spTgt spid="114"/>
                                        </p:tgtEl>
                                      </p:cBhvr>
                                    </p:animEffect>
                                  </p:childTnLst>
                                </p:cTn>
                              </p:par>
                              <p:par>
                                <p:cTn id="74" presetID="10" presetClass="entr" presetSubtype="0" fill="hold" nodeType="withEffect">
                                  <p:stCondLst>
                                    <p:cond delay="0"/>
                                  </p:stCondLst>
                                  <p:childTnLst>
                                    <p:set>
                                      <p:cBhvr>
                                        <p:cTn id="75" dur="1" fill="hold">
                                          <p:stCondLst>
                                            <p:cond delay="0"/>
                                          </p:stCondLst>
                                        </p:cTn>
                                        <p:tgtEl>
                                          <p:spTgt spid="138"/>
                                        </p:tgtEl>
                                        <p:attrNameLst>
                                          <p:attrName>style.visibility</p:attrName>
                                        </p:attrNameLst>
                                      </p:cBhvr>
                                      <p:to>
                                        <p:strVal val="visible"/>
                                      </p:to>
                                    </p:set>
                                    <p:animEffect transition="in" filter="fade">
                                      <p:cBhvr>
                                        <p:cTn id="76" dur="500"/>
                                        <p:tgtEl>
                                          <p:spTgt spid="138"/>
                                        </p:tgtEl>
                                      </p:cBhvr>
                                    </p:animEffect>
                                  </p:childTnLst>
                                </p:cTn>
                              </p:par>
                              <p:par>
                                <p:cTn id="77" presetID="10" presetClass="entr" presetSubtype="0" fill="hold" nodeType="withEffect">
                                  <p:stCondLst>
                                    <p:cond delay="0"/>
                                  </p:stCondLst>
                                  <p:childTnLst>
                                    <p:set>
                                      <p:cBhvr>
                                        <p:cTn id="78" dur="1" fill="hold">
                                          <p:stCondLst>
                                            <p:cond delay="0"/>
                                          </p:stCondLst>
                                        </p:cTn>
                                        <p:tgtEl>
                                          <p:spTgt spid="137"/>
                                        </p:tgtEl>
                                        <p:attrNameLst>
                                          <p:attrName>style.visibility</p:attrName>
                                        </p:attrNameLst>
                                      </p:cBhvr>
                                      <p:to>
                                        <p:strVal val="visible"/>
                                      </p:to>
                                    </p:set>
                                    <p:animEffect transition="in" filter="fade">
                                      <p:cBhvr>
                                        <p:cTn id="79" dur="500"/>
                                        <p:tgtEl>
                                          <p:spTgt spid="13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5"/>
                                        </p:tgtEl>
                                        <p:attrNameLst>
                                          <p:attrName>style.visibility</p:attrName>
                                        </p:attrNameLst>
                                      </p:cBhvr>
                                      <p:to>
                                        <p:strVal val="visible"/>
                                      </p:to>
                                    </p:set>
                                    <p:animEffect transition="in" filter="fade">
                                      <p:cBhvr>
                                        <p:cTn id="82" dur="500"/>
                                        <p:tgtEl>
                                          <p:spTgt spid="13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animEffect transition="in" filter="fade">
                                      <p:cBhvr>
                                        <p:cTn id="85" dur="500"/>
                                        <p:tgtEl>
                                          <p:spTgt spid="13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p:cTn id="90" dur="500" fill="hold"/>
                                        <p:tgtEl>
                                          <p:spTgt spid="16"/>
                                        </p:tgtEl>
                                        <p:attrNameLst>
                                          <p:attrName>ppt_w</p:attrName>
                                        </p:attrNameLst>
                                      </p:cBhvr>
                                      <p:tavLst>
                                        <p:tav tm="0">
                                          <p:val>
                                            <p:fltVal val="0"/>
                                          </p:val>
                                        </p:tav>
                                        <p:tav tm="100000">
                                          <p:val>
                                            <p:strVal val="#ppt_w"/>
                                          </p:val>
                                        </p:tav>
                                      </p:tavLst>
                                    </p:anim>
                                    <p:anim calcmode="lin" valueType="num">
                                      <p:cBhvr>
                                        <p:cTn id="91" dur="500" fill="hold"/>
                                        <p:tgtEl>
                                          <p:spTgt spid="16"/>
                                        </p:tgtEl>
                                        <p:attrNameLst>
                                          <p:attrName>ppt_h</p:attrName>
                                        </p:attrNameLst>
                                      </p:cBhvr>
                                      <p:tavLst>
                                        <p:tav tm="0">
                                          <p:val>
                                            <p:fltVal val="0"/>
                                          </p:val>
                                        </p:tav>
                                        <p:tav tm="100000">
                                          <p:val>
                                            <p:strVal val="#ppt_h"/>
                                          </p:val>
                                        </p:tav>
                                      </p:tavLst>
                                    </p:anim>
                                    <p:animEffect transition="in" filter="fade">
                                      <p:cBhvr>
                                        <p:cTn id="92" dur="500"/>
                                        <p:tgtEl>
                                          <p:spTgt spid="1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2"/>
                                        </p:tgtEl>
                                        <p:attrNameLst>
                                          <p:attrName>style.visibility</p:attrName>
                                        </p:attrNameLst>
                                      </p:cBhvr>
                                      <p:to>
                                        <p:strVal val="visible"/>
                                      </p:to>
                                    </p:set>
                                    <p:animEffect transition="in" filter="fade">
                                      <p:cBhvr>
                                        <p:cTn id="97" dur="500"/>
                                        <p:tgtEl>
                                          <p:spTgt spid="7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3"/>
                                        </p:tgtEl>
                                        <p:attrNameLst>
                                          <p:attrName>style.visibility</p:attrName>
                                        </p:attrNameLst>
                                      </p:cBhvr>
                                      <p:to>
                                        <p:strVal val="visible"/>
                                      </p:to>
                                    </p:set>
                                    <p:animEffect transition="in" filter="fade">
                                      <p:cBhvr>
                                        <p:cTn id="100" dur="500"/>
                                        <p:tgtEl>
                                          <p:spTgt spid="113"/>
                                        </p:tgtEl>
                                      </p:cBhvr>
                                    </p:animEffect>
                                  </p:childTnLst>
                                </p:cTn>
                              </p:par>
                              <p:par>
                                <p:cTn id="101" presetID="10" presetClass="entr" presetSubtype="0" fill="hold" nodeType="withEffect">
                                  <p:stCondLst>
                                    <p:cond delay="0"/>
                                  </p:stCondLst>
                                  <p:childTnLst>
                                    <p:set>
                                      <p:cBhvr>
                                        <p:cTn id="102" dur="1" fill="hold">
                                          <p:stCondLst>
                                            <p:cond delay="0"/>
                                          </p:stCondLst>
                                        </p:cTn>
                                        <p:tgtEl>
                                          <p:spTgt spid="101"/>
                                        </p:tgtEl>
                                        <p:attrNameLst>
                                          <p:attrName>style.visibility</p:attrName>
                                        </p:attrNameLst>
                                      </p:cBhvr>
                                      <p:to>
                                        <p:strVal val="visible"/>
                                      </p:to>
                                    </p:set>
                                    <p:animEffect transition="in" filter="fade">
                                      <p:cBhvr>
                                        <p:cTn id="103" dur="500"/>
                                        <p:tgtEl>
                                          <p:spTgt spid="101"/>
                                        </p:tgtEl>
                                      </p:cBhvr>
                                    </p:animEffect>
                                  </p:childTnLst>
                                </p:cTn>
                              </p:par>
                              <p:par>
                                <p:cTn id="104" presetID="10" presetClass="entr" presetSubtype="0" fill="hold" nodeType="withEffect">
                                  <p:stCondLst>
                                    <p:cond delay="0"/>
                                  </p:stCondLst>
                                  <p:childTnLst>
                                    <p:set>
                                      <p:cBhvr>
                                        <p:cTn id="105" dur="1" fill="hold">
                                          <p:stCondLst>
                                            <p:cond delay="0"/>
                                          </p:stCondLst>
                                        </p:cTn>
                                        <p:tgtEl>
                                          <p:spTgt spid="105"/>
                                        </p:tgtEl>
                                        <p:attrNameLst>
                                          <p:attrName>style.visibility</p:attrName>
                                        </p:attrNameLst>
                                      </p:cBhvr>
                                      <p:to>
                                        <p:strVal val="visible"/>
                                      </p:to>
                                    </p:set>
                                    <p:animEffect transition="in" filter="fade">
                                      <p:cBhvr>
                                        <p:cTn id="106" dur="500"/>
                                        <p:tgtEl>
                                          <p:spTgt spid="105"/>
                                        </p:tgtEl>
                                      </p:cBhvr>
                                    </p:animEffect>
                                  </p:childTnLst>
                                </p:cTn>
                              </p:par>
                              <p:par>
                                <p:cTn id="107" presetID="10" presetClass="entr" presetSubtype="0" fill="hold" nodeType="withEffect">
                                  <p:stCondLst>
                                    <p:cond delay="0"/>
                                  </p:stCondLst>
                                  <p:childTnLst>
                                    <p:set>
                                      <p:cBhvr>
                                        <p:cTn id="108" dur="1" fill="hold">
                                          <p:stCondLst>
                                            <p:cond delay="0"/>
                                          </p:stCondLst>
                                        </p:cTn>
                                        <p:tgtEl>
                                          <p:spTgt spid="92"/>
                                        </p:tgtEl>
                                        <p:attrNameLst>
                                          <p:attrName>style.visibility</p:attrName>
                                        </p:attrNameLst>
                                      </p:cBhvr>
                                      <p:to>
                                        <p:strVal val="visible"/>
                                      </p:to>
                                    </p:set>
                                    <p:animEffect transition="in" filter="fade">
                                      <p:cBhvr>
                                        <p:cTn id="109" dur="500"/>
                                        <p:tgtEl>
                                          <p:spTgt spid="92"/>
                                        </p:tgtEl>
                                      </p:cBhvr>
                                    </p:animEffect>
                                  </p:childTnLst>
                                </p:cTn>
                              </p:par>
                              <p:par>
                                <p:cTn id="110" presetID="10" presetClass="entr" presetSubtype="0" fill="hold"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500"/>
                                        <p:tgtEl>
                                          <p:spTgt spid="7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500"/>
                                        <p:tgtEl>
                                          <p:spTgt spid="7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Effect transition="in" filter="fade">
                                      <p:cBhvr>
                                        <p:cTn id="121" dur="500"/>
                                        <p:tgtEl>
                                          <p:spTgt spid="7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500"/>
                                        <p:tgtEl>
                                          <p:spTgt spid="7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04"/>
                                        </p:tgtEl>
                                        <p:attrNameLst>
                                          <p:attrName>style.visibility</p:attrName>
                                        </p:attrNameLst>
                                      </p:cBhvr>
                                      <p:to>
                                        <p:strVal val="visible"/>
                                      </p:to>
                                    </p:set>
                                    <p:animEffect transition="in" filter="fade">
                                      <p:cBhvr>
                                        <p:cTn id="127" dur="500"/>
                                        <p:tgtEl>
                                          <p:spTgt spid="10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08"/>
                                        </p:tgtEl>
                                        <p:attrNameLst>
                                          <p:attrName>style.visibility</p:attrName>
                                        </p:attrNameLst>
                                      </p:cBhvr>
                                      <p:to>
                                        <p:strVal val="visible"/>
                                      </p:to>
                                    </p:set>
                                    <p:animEffect transition="in" filter="fade">
                                      <p:cBhvr>
                                        <p:cTn id="130" dur="500"/>
                                        <p:tgtEl>
                                          <p:spTgt spid="10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fade">
                                      <p:cBhvr>
                                        <p:cTn id="133" dur="500"/>
                                        <p:tgtEl>
                                          <p:spTgt spid="5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500"/>
                                        <p:tgtEl>
                                          <p:spTgt spid="55"/>
                                        </p:tgtEl>
                                      </p:cBhvr>
                                    </p:animEffect>
                                  </p:childTnLst>
                                </p:cTn>
                              </p:par>
                              <p:par>
                                <p:cTn id="137" presetID="10" presetClass="entr" presetSubtype="0" fill="hold" nodeType="with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500"/>
                                        <p:tgtEl>
                                          <p:spTgt spid="14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3"/>
                                        </p:tgtEl>
                                        <p:attrNameLst>
                                          <p:attrName>style.visibility</p:attrName>
                                        </p:attrNameLst>
                                      </p:cBhvr>
                                      <p:to>
                                        <p:strVal val="visible"/>
                                      </p:to>
                                    </p:set>
                                    <p:animEffect transition="in" filter="fade">
                                      <p:cBhvr>
                                        <p:cTn id="142" dur="500"/>
                                        <p:tgtEl>
                                          <p:spTgt spid="143"/>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8"/>
                                        </p:tgtEl>
                                        <p:attrNameLst>
                                          <p:attrName>style.visibility</p:attrName>
                                        </p:attrNameLst>
                                      </p:cBhvr>
                                      <p:to>
                                        <p:strVal val="visible"/>
                                      </p:to>
                                    </p:set>
                                    <p:animEffect transition="in" filter="fade">
                                      <p:cBhvr>
                                        <p:cTn id="145" dur="500"/>
                                        <p:tgtEl>
                                          <p:spTgt spid="148"/>
                                        </p:tgtEl>
                                      </p:cBhvr>
                                    </p:animEffect>
                                  </p:childTnLst>
                                </p:cTn>
                              </p:par>
                            </p:childTnLst>
                          </p:cTn>
                        </p:par>
                      </p:childTnLst>
                    </p:cTn>
                  </p:par>
                  <p:par>
                    <p:cTn id="146" fill="hold">
                      <p:stCondLst>
                        <p:cond delay="indefinite"/>
                      </p:stCondLst>
                      <p:childTnLst>
                        <p:par>
                          <p:cTn id="147" fill="hold">
                            <p:stCondLst>
                              <p:cond delay="0"/>
                            </p:stCondLst>
                            <p:childTnLst>
                              <p:par>
                                <p:cTn id="148" presetID="21" presetClass="entr" presetSubtype="1" fill="hold" nodeType="click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wheel(1)">
                                      <p:cBhvr>
                                        <p:cTn id="15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P spid="21" grpId="0" animBg="1"/>
      <p:bldP spid="32" grpId="0" animBg="1"/>
      <p:bldP spid="33" grpId="0" animBg="1"/>
      <p:bldP spid="34" grpId="0" animBg="1"/>
      <p:bldP spid="36" grpId="0" animBg="1"/>
      <p:bldP spid="39" grpId="0" animBg="1"/>
      <p:bldP spid="40" grpId="0" animBg="1"/>
      <p:bldP spid="41" grpId="0" animBg="1"/>
      <p:bldP spid="2066" grpId="0"/>
      <p:bldP spid="68" grpId="0"/>
      <p:bldP spid="69" grpId="0"/>
      <p:bldP spid="70" grpId="0"/>
      <p:bldP spid="73" grpId="0" animBg="1"/>
      <p:bldP spid="74" grpId="0" animBg="1"/>
      <p:bldP spid="75" grpId="0" animBg="1"/>
      <p:bldP spid="76" grpId="0" animBg="1"/>
      <p:bldP spid="51" grpId="0" animBg="1"/>
      <p:bldP spid="55" grpId="0"/>
      <p:bldP spid="104" grpId="0" animBg="1"/>
      <p:bldP spid="108" grpId="0"/>
      <p:bldP spid="113" grpId="0"/>
      <p:bldP spid="114" grpId="0"/>
      <p:bldP spid="135" grpId="0" animBg="1"/>
      <p:bldP spid="136" grpId="0" animBg="1"/>
      <p:bldP spid="143" grpId="0" animBg="1"/>
      <p:bldP spid="14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8C01014-F182-9E59-3E73-9F974B7E3361}"/>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blip>
          <a:stretch>
            <a:fillRect/>
          </a:stretch>
        </p:blipFill>
        <p:spPr>
          <a:xfrm>
            <a:off x="7622937" y="2342873"/>
            <a:ext cx="2454316" cy="2565314"/>
          </a:xfrm>
          <a:prstGeom prst="rect">
            <a:avLst/>
          </a:prstGeom>
        </p:spPr>
      </p:pic>
      <p:sp>
        <p:nvSpPr>
          <p:cNvPr id="13" name="正方形/長方形 12">
            <a:extLst>
              <a:ext uri="{FF2B5EF4-FFF2-40B4-BE49-F238E27FC236}">
                <a16:creationId xmlns:a16="http://schemas.microsoft.com/office/drawing/2014/main" id="{C2C7A6FC-6F2E-4DAB-BAB7-328D38873949}"/>
              </a:ext>
            </a:extLst>
          </p:cNvPr>
          <p:cNvSpPr/>
          <p:nvPr/>
        </p:nvSpPr>
        <p:spPr>
          <a:xfrm>
            <a:off x="-430470" y="5210017"/>
            <a:ext cx="6096000" cy="1100301"/>
          </a:xfrm>
          <a:prstGeom prst="rect">
            <a:avLst/>
          </a:prstGeom>
        </p:spPr>
        <p:txBody>
          <a:bodyPr>
            <a:spAutoFit/>
          </a:bodyPr>
          <a:lstStyle/>
          <a:p>
            <a:pPr algn="ctr">
              <a:lnSpc>
                <a:spcPts val="20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マルウェアのモデル</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過去に発見されたマルウェアなど</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ありとあらゆる危険なファイルの</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特長を分析・数理モデル化</a:t>
            </a:r>
          </a:p>
        </p:txBody>
      </p:sp>
      <p:sp>
        <p:nvSpPr>
          <p:cNvPr id="17" name="正方形/長方形 16">
            <a:extLst>
              <a:ext uri="{FF2B5EF4-FFF2-40B4-BE49-F238E27FC236}">
                <a16:creationId xmlns:a16="http://schemas.microsoft.com/office/drawing/2014/main" id="{98F430C6-3A39-40D0-9599-9823C6B1B936}"/>
              </a:ext>
            </a:extLst>
          </p:cNvPr>
          <p:cNvSpPr/>
          <p:nvPr/>
        </p:nvSpPr>
        <p:spPr>
          <a:xfrm>
            <a:off x="5781478" y="5210017"/>
            <a:ext cx="6096000" cy="1100301"/>
          </a:xfrm>
          <a:prstGeom prst="rect">
            <a:avLst/>
          </a:prstGeom>
        </p:spPr>
        <p:txBody>
          <a:bodyPr>
            <a:spAutoFit/>
          </a:bodyPr>
          <a:lstStyle/>
          <a:p>
            <a:pPr algn="ctr">
              <a:lnSpc>
                <a:spcPts val="2000"/>
              </a:lnSpc>
            </a:pPr>
            <a:r>
              <a:rPr lang="ja-JP" altLang="en-US" sz="1600" b="1">
                <a:solidFill>
                  <a:srgbClr val="FF0000"/>
                </a:solidFill>
                <a:latin typeface="メイリオ" panose="020B0604030504040204" pitchFamily="50" charset="-128"/>
                <a:ea typeface="メイリオ" panose="020B0604030504040204" pitchFamily="50" charset="-128"/>
              </a:rPr>
              <a:t>検査対象のファイル</a:t>
            </a:r>
            <a:endParaRPr lang="en-US" altLang="ja-JP" sz="1600" b="1">
              <a:solidFill>
                <a:srgbClr val="FF0000"/>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マルウェアのモデルと比較することで</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過去に発見されたマルウェアと全く同じでなくとも</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その特徴からマルウェアであると特定できる</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1832BAE1-D10E-4207-99E8-20599BF5533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28036" y="2163764"/>
            <a:ext cx="2590172" cy="2707314"/>
          </a:xfrm>
          <a:prstGeom prst="rect">
            <a:avLst/>
          </a:prstGeom>
        </p:spPr>
      </p:pic>
      <p:grpSp>
        <p:nvGrpSpPr>
          <p:cNvPr id="12" name="グループ化 11">
            <a:extLst>
              <a:ext uri="{FF2B5EF4-FFF2-40B4-BE49-F238E27FC236}">
                <a16:creationId xmlns:a16="http://schemas.microsoft.com/office/drawing/2014/main" id="{B7B1696A-241E-42B4-A83A-973310BA267D}"/>
              </a:ext>
            </a:extLst>
          </p:cNvPr>
          <p:cNvGrpSpPr/>
          <p:nvPr/>
        </p:nvGrpSpPr>
        <p:grpSpPr>
          <a:xfrm>
            <a:off x="9532989" y="1848400"/>
            <a:ext cx="1765795" cy="1374541"/>
            <a:chOff x="10490875" y="1969441"/>
            <a:chExt cx="1765795" cy="1374541"/>
          </a:xfrm>
        </p:grpSpPr>
        <p:sp>
          <p:nvSpPr>
            <p:cNvPr id="14" name="楕円 13">
              <a:extLst>
                <a:ext uri="{FF2B5EF4-FFF2-40B4-BE49-F238E27FC236}">
                  <a16:creationId xmlns:a16="http://schemas.microsoft.com/office/drawing/2014/main" id="{EB5F43A4-0427-495A-A9D7-C3E25672EE37}"/>
                </a:ext>
              </a:extLst>
            </p:cNvPr>
            <p:cNvSpPr/>
            <p:nvPr/>
          </p:nvSpPr>
          <p:spPr>
            <a:xfrm>
              <a:off x="10677256" y="1969441"/>
              <a:ext cx="1363802" cy="13745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51072127-1520-4A6D-9069-ADF162BD4452}"/>
                </a:ext>
              </a:extLst>
            </p:cNvPr>
            <p:cNvSpPr/>
            <p:nvPr/>
          </p:nvSpPr>
          <p:spPr>
            <a:xfrm>
              <a:off x="10490875" y="2278054"/>
              <a:ext cx="1765795" cy="892552"/>
            </a:xfrm>
            <a:prstGeom prst="rect">
              <a:avLst/>
            </a:prstGeom>
          </p:spPr>
          <p:txBody>
            <a:bodyPr>
              <a:spAutoFit/>
            </a:bodyPr>
            <a:lstStyle/>
            <a:p>
              <a:pPr algn="ctr"/>
              <a:r>
                <a:rPr kumimoji="1"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マルウェアの</a:t>
              </a:r>
              <a:endParaRPr kumimoji="1" lang="en-US" altLang="ja-JP"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可能性</a:t>
              </a:r>
            </a:p>
            <a:p>
              <a:pPr algn="ctr"/>
              <a:r>
                <a:rPr kumimoji="1" lang="en-US" altLang="ja-JP" sz="24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99%</a:t>
              </a:r>
            </a:p>
          </p:txBody>
        </p:sp>
      </p:grpSp>
      <p:sp>
        <p:nvSpPr>
          <p:cNvPr id="24" name="正方形/長方形 23">
            <a:extLst>
              <a:ext uri="{FF2B5EF4-FFF2-40B4-BE49-F238E27FC236}">
                <a16:creationId xmlns:a16="http://schemas.microsoft.com/office/drawing/2014/main" id="{E5A74913-C51C-41F5-8E8C-926C4968D198}"/>
              </a:ext>
            </a:extLst>
          </p:cNvPr>
          <p:cNvSpPr/>
          <p:nvPr/>
        </p:nvSpPr>
        <p:spPr>
          <a:xfrm>
            <a:off x="4718108" y="1976477"/>
            <a:ext cx="1902603" cy="343724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F48BA679-967A-488D-B23F-B23B10AA001C}"/>
              </a:ext>
            </a:extLst>
          </p:cNvPr>
          <p:cNvSpPr txBox="1"/>
          <p:nvPr/>
        </p:nvSpPr>
        <p:spPr>
          <a:xfrm>
            <a:off x="4795587" y="2520625"/>
            <a:ext cx="1742400" cy="2893100"/>
          </a:xfrm>
          <a:prstGeom prst="rect">
            <a:avLst/>
          </a:prstGeom>
          <a:noFill/>
        </p:spPr>
        <p:txBody>
          <a:bodyPr wrap="square" rtlCol="0">
            <a:spAutoFit/>
          </a:bodyPr>
          <a:lstStyle/>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ファイルサイズ</a:t>
            </a: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アイコン</a:t>
            </a: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セクションヘッダ</a:t>
            </a: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セクションデータ</a:t>
            </a: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文字列</a:t>
            </a:r>
            <a:endPar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etc…</a:t>
            </a:r>
            <a:endParaRPr kumimoji="1"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a:extLst>
              <a:ext uri="{FF2B5EF4-FFF2-40B4-BE49-F238E27FC236}">
                <a16:creationId xmlns:a16="http://schemas.microsoft.com/office/drawing/2014/main" id="{1221F845-D97A-454B-A1A0-5CA326DF1302}"/>
              </a:ext>
            </a:extLst>
          </p:cNvPr>
          <p:cNvSpPr txBox="1"/>
          <p:nvPr/>
        </p:nvSpPr>
        <p:spPr>
          <a:xfrm>
            <a:off x="4611378" y="2048215"/>
            <a:ext cx="2108304" cy="338554"/>
          </a:xfrm>
          <a:prstGeom prst="rect">
            <a:avLst/>
          </a:prstGeom>
          <a:noFill/>
        </p:spPr>
        <p:txBody>
          <a:bodyPr wrap="square" rtlCol="0">
            <a:spAutoFit/>
          </a:bodyPr>
          <a:lstStyle/>
          <a:p>
            <a:pPr algn="ctr"/>
            <a:r>
              <a:rPr kumimoji="1" lang="en-US" altLang="ja-JP" sz="16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【700 </a:t>
            </a:r>
            <a:r>
              <a:rPr kumimoji="1" lang="ja-JP" altLang="en-US" sz="16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万の特徴点</a:t>
            </a:r>
            <a:r>
              <a:rPr kumimoji="1" lang="en-US" altLang="ja-JP" sz="16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矢印: 左右 49">
            <a:extLst>
              <a:ext uri="{FF2B5EF4-FFF2-40B4-BE49-F238E27FC236}">
                <a16:creationId xmlns:a16="http://schemas.microsoft.com/office/drawing/2014/main" id="{C752BD38-D95D-4D27-85BF-C9BE86CB0B91}"/>
              </a:ext>
            </a:extLst>
          </p:cNvPr>
          <p:cNvSpPr/>
          <p:nvPr/>
        </p:nvSpPr>
        <p:spPr>
          <a:xfrm>
            <a:off x="3979852" y="3040318"/>
            <a:ext cx="3367361" cy="1035248"/>
          </a:xfrm>
          <a:prstGeom prst="leftRightArrow">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kumimoji="1" lang="ja-JP" altLang="en-US" sz="3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E4B41254-F828-486A-ADCB-942E6BED7CFF}"/>
              </a:ext>
            </a:extLst>
          </p:cNvPr>
          <p:cNvSpPr/>
          <p:nvPr/>
        </p:nvSpPr>
        <p:spPr>
          <a:xfrm>
            <a:off x="5162828" y="3319301"/>
            <a:ext cx="1005404" cy="584775"/>
          </a:xfrm>
          <a:prstGeom prst="rect">
            <a:avLst/>
          </a:prstGeom>
        </p:spPr>
        <p:txBody>
          <a:bodyPr wrap="none">
            <a:spAutoFit/>
          </a:bodyPr>
          <a:lstStyle/>
          <a:p>
            <a:pPr algn="ctr"/>
            <a:r>
              <a:rPr kumimoji="1" lang="ja-JP" altLang="en-US" sz="3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比較</a:t>
            </a:r>
          </a:p>
        </p:txBody>
      </p:sp>
      <p:sp>
        <p:nvSpPr>
          <p:cNvPr id="2" name="テキスト プレースホルダー 1">
            <a:extLst>
              <a:ext uri="{FF2B5EF4-FFF2-40B4-BE49-F238E27FC236}">
                <a16:creationId xmlns:a16="http://schemas.microsoft.com/office/drawing/2014/main" id="{7110750B-92EE-4281-BE8B-0B6AA43A920C}"/>
              </a:ext>
            </a:extLst>
          </p:cNvPr>
          <p:cNvSpPr>
            <a:spLocks noGrp="1"/>
          </p:cNvSpPr>
          <p:nvPr>
            <p:ph type="body" sz="quarter" idx="11"/>
          </p:nvPr>
        </p:nvSpPr>
        <p:spPr/>
        <p:txBody>
          <a:bodyPr/>
          <a:lstStyle/>
          <a:p>
            <a:r>
              <a:rPr lang="en-US" altLang="ja-JP" err="1"/>
              <a:t>CylancePROTECT</a:t>
            </a:r>
            <a:r>
              <a:rPr lang="en-US" altLang="ja-JP"/>
              <a:t> </a:t>
            </a:r>
            <a:r>
              <a:rPr lang="ja-JP" altLang="en-US"/>
              <a:t>はこの技術をアンチウイルスで再現</a:t>
            </a:r>
          </a:p>
        </p:txBody>
      </p:sp>
      <p:sp>
        <p:nvSpPr>
          <p:cNvPr id="3" name="テキスト プレースホルダー 2">
            <a:extLst>
              <a:ext uri="{FF2B5EF4-FFF2-40B4-BE49-F238E27FC236}">
                <a16:creationId xmlns:a16="http://schemas.microsoft.com/office/drawing/2014/main" id="{1B6E52A8-53CE-4B97-BF2B-0A2C40CA1B1D}"/>
              </a:ext>
            </a:extLst>
          </p:cNvPr>
          <p:cNvSpPr>
            <a:spLocks noGrp="1"/>
          </p:cNvSpPr>
          <p:nvPr>
            <p:ph type="body" sz="quarter" idx="13"/>
          </p:nvPr>
        </p:nvSpPr>
        <p:spPr>
          <a:xfrm>
            <a:off x="359197" y="745361"/>
            <a:ext cx="11505576" cy="348557"/>
          </a:xfrm>
        </p:spPr>
        <p:txBody>
          <a:bodyPr/>
          <a:lstStyle/>
          <a:p>
            <a:r>
              <a:rPr kumimoji="1" lang="en-US" altLang="ja-JP"/>
              <a:t>10 </a:t>
            </a:r>
            <a:r>
              <a:rPr kumimoji="1" lang="ja-JP" altLang="en-US"/>
              <a:t>億以上のファイルを </a:t>
            </a:r>
            <a:r>
              <a:rPr kumimoji="1" lang="en-US" altLang="ja-JP"/>
              <a:t>AI </a:t>
            </a:r>
            <a:r>
              <a:rPr kumimoji="1" lang="ja-JP" altLang="en-US"/>
              <a:t>が機械学習・分析した膨大なデータベースを活用し判定！</a:t>
            </a:r>
          </a:p>
        </p:txBody>
      </p:sp>
    </p:spTree>
    <p:extLst>
      <p:ext uri="{BB962C8B-B14F-4D97-AF65-F5344CB8AC3E}">
        <p14:creationId xmlns:p14="http://schemas.microsoft.com/office/powerpoint/2010/main" val="9495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49" grpId="0"/>
      <p:bldP spid="50" grpId="0" animBg="1"/>
      <p:bldP spid="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グループ化 77">
            <a:extLst>
              <a:ext uri="{FF2B5EF4-FFF2-40B4-BE49-F238E27FC236}">
                <a16:creationId xmlns:a16="http://schemas.microsoft.com/office/drawing/2014/main" id="{015611F7-865F-48AD-95D1-A039C790FC5A}"/>
              </a:ext>
            </a:extLst>
          </p:cNvPr>
          <p:cNvGrpSpPr/>
          <p:nvPr/>
        </p:nvGrpSpPr>
        <p:grpSpPr>
          <a:xfrm>
            <a:off x="4114786" y="2442403"/>
            <a:ext cx="3600000" cy="3600000"/>
            <a:chOff x="4303898" y="2779132"/>
            <a:chExt cx="3600000" cy="3600000"/>
          </a:xfrm>
        </p:grpSpPr>
        <p:grpSp>
          <p:nvGrpSpPr>
            <p:cNvPr id="79" name="グループ化 78">
              <a:extLst>
                <a:ext uri="{FF2B5EF4-FFF2-40B4-BE49-F238E27FC236}">
                  <a16:creationId xmlns:a16="http://schemas.microsoft.com/office/drawing/2014/main" id="{02AE6998-39D9-41BE-BF97-338EDE06D471}"/>
                </a:ext>
              </a:extLst>
            </p:cNvPr>
            <p:cNvGrpSpPr/>
            <p:nvPr/>
          </p:nvGrpSpPr>
          <p:grpSpPr>
            <a:xfrm>
              <a:off x="4303898" y="2779132"/>
              <a:ext cx="3600000" cy="3600000"/>
              <a:chOff x="12394279" y="-2543203"/>
              <a:chExt cx="3600000" cy="3600000"/>
            </a:xfrm>
          </p:grpSpPr>
          <p:sp>
            <p:nvSpPr>
              <p:cNvPr id="82" name="楕円 81">
                <a:extLst>
                  <a:ext uri="{FF2B5EF4-FFF2-40B4-BE49-F238E27FC236}">
                    <a16:creationId xmlns:a16="http://schemas.microsoft.com/office/drawing/2014/main" id="{502700F3-083E-4BDF-9D04-8149BBB39FCF}"/>
                  </a:ext>
                </a:extLst>
              </p:cNvPr>
              <p:cNvSpPr/>
              <p:nvPr/>
            </p:nvSpPr>
            <p:spPr>
              <a:xfrm>
                <a:off x="12394279" y="-2543203"/>
                <a:ext cx="3600000" cy="3600000"/>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楕円 82">
                <a:extLst>
                  <a:ext uri="{FF2B5EF4-FFF2-40B4-BE49-F238E27FC236}">
                    <a16:creationId xmlns:a16="http://schemas.microsoft.com/office/drawing/2014/main" id="{B621AF39-45C8-428D-AC94-C42A95151131}"/>
                  </a:ext>
                </a:extLst>
              </p:cNvPr>
              <p:cNvSpPr/>
              <p:nvPr/>
            </p:nvSpPr>
            <p:spPr>
              <a:xfrm>
                <a:off x="12557916" y="-2379566"/>
                <a:ext cx="3272727" cy="3272727"/>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楕円 83">
                <a:extLst>
                  <a:ext uri="{FF2B5EF4-FFF2-40B4-BE49-F238E27FC236}">
                    <a16:creationId xmlns:a16="http://schemas.microsoft.com/office/drawing/2014/main" id="{B93F9168-C7F1-41E6-A38D-F6A6753FEE66}"/>
                  </a:ext>
                </a:extLst>
              </p:cNvPr>
              <p:cNvSpPr/>
              <p:nvPr/>
            </p:nvSpPr>
            <p:spPr>
              <a:xfrm>
                <a:off x="12706676" y="-2230806"/>
                <a:ext cx="2975206" cy="2975206"/>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楕円 84">
                <a:extLst>
                  <a:ext uri="{FF2B5EF4-FFF2-40B4-BE49-F238E27FC236}">
                    <a16:creationId xmlns:a16="http://schemas.microsoft.com/office/drawing/2014/main" id="{DE38DFF5-ADBB-407A-ACC4-A298C497935C}"/>
                  </a:ext>
                </a:extLst>
              </p:cNvPr>
              <p:cNvSpPr/>
              <p:nvPr/>
            </p:nvSpPr>
            <p:spPr>
              <a:xfrm>
                <a:off x="12964855" y="-1972627"/>
                <a:ext cx="2458848" cy="2458848"/>
              </a:xfrm>
              <a:prstGeom prst="ellipse">
                <a:avLst/>
              </a:prstGeom>
              <a:solidFill>
                <a:srgbClr val="34F13D">
                  <a:alpha val="6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楕円 85">
                <a:extLst>
                  <a:ext uri="{FF2B5EF4-FFF2-40B4-BE49-F238E27FC236}">
                    <a16:creationId xmlns:a16="http://schemas.microsoft.com/office/drawing/2014/main" id="{E4FE7BFB-AF6E-471F-A955-BDD53F4A0EAD}"/>
                  </a:ext>
                </a:extLst>
              </p:cNvPr>
              <p:cNvSpPr/>
              <p:nvPr/>
            </p:nvSpPr>
            <p:spPr>
              <a:xfrm>
                <a:off x="13178227" y="-1759255"/>
                <a:ext cx="2032105" cy="2032105"/>
              </a:xfrm>
              <a:prstGeom prst="ellipse">
                <a:avLst/>
              </a:prstGeom>
              <a:solidFill>
                <a:srgbClr val="FFFFFF">
                  <a:alpha val="75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80" name="正方形/長方形 79">
              <a:extLst>
                <a:ext uri="{FF2B5EF4-FFF2-40B4-BE49-F238E27FC236}">
                  <a16:creationId xmlns:a16="http://schemas.microsoft.com/office/drawing/2014/main" id="{13D09073-D122-4CDD-8C14-4509296E1541}"/>
                </a:ext>
              </a:extLst>
            </p:cNvPr>
            <p:cNvSpPr/>
            <p:nvPr/>
          </p:nvSpPr>
          <p:spPr>
            <a:xfrm>
              <a:off x="5170547" y="3869497"/>
              <a:ext cx="1906763" cy="1174501"/>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 name="図 80">
              <a:extLst>
                <a:ext uri="{FF2B5EF4-FFF2-40B4-BE49-F238E27FC236}">
                  <a16:creationId xmlns:a16="http://schemas.microsoft.com/office/drawing/2014/main" id="{9B22F57D-D474-455C-833A-89BA08582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97" y="3640597"/>
              <a:ext cx="2015206" cy="2015206"/>
            </a:xfrm>
            <a:prstGeom prst="rect">
              <a:avLst/>
            </a:prstGeom>
          </p:spPr>
        </p:pic>
      </p:grpSp>
      <p:pic>
        <p:nvPicPr>
          <p:cNvPr id="87" name="図 86">
            <a:extLst>
              <a:ext uri="{FF2B5EF4-FFF2-40B4-BE49-F238E27FC236}">
                <a16:creationId xmlns:a16="http://schemas.microsoft.com/office/drawing/2014/main" id="{1C839694-38A2-4BCD-83F5-1AF919973680}"/>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818090" y="1944892"/>
            <a:ext cx="1189591" cy="1174501"/>
          </a:xfrm>
          <a:prstGeom prst="rect">
            <a:avLst/>
          </a:prstGeom>
        </p:spPr>
      </p:pic>
      <p:sp>
        <p:nvSpPr>
          <p:cNvPr id="88" name="テキスト ボックス 87">
            <a:extLst>
              <a:ext uri="{FF2B5EF4-FFF2-40B4-BE49-F238E27FC236}">
                <a16:creationId xmlns:a16="http://schemas.microsoft.com/office/drawing/2014/main" id="{1A0693DC-D1F1-4930-BE20-295134C444A2}"/>
              </a:ext>
            </a:extLst>
          </p:cNvPr>
          <p:cNvSpPr txBox="1"/>
          <p:nvPr/>
        </p:nvSpPr>
        <p:spPr>
          <a:xfrm>
            <a:off x="230469" y="314522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MyWebSearch</a:t>
            </a:r>
          </a:p>
        </p:txBody>
      </p:sp>
      <p:pic>
        <p:nvPicPr>
          <p:cNvPr id="89" name="図 88">
            <a:extLst>
              <a:ext uri="{FF2B5EF4-FFF2-40B4-BE49-F238E27FC236}">
                <a16:creationId xmlns:a16="http://schemas.microsoft.com/office/drawing/2014/main" id="{554354DA-7601-489F-90A5-580F9ECF5239}"/>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820323" y="4318262"/>
            <a:ext cx="1189591" cy="1174501"/>
          </a:xfrm>
          <a:prstGeom prst="rect">
            <a:avLst/>
          </a:prstGeom>
        </p:spPr>
      </p:pic>
      <p:sp>
        <p:nvSpPr>
          <p:cNvPr id="90" name="テキスト ボックス 89">
            <a:extLst>
              <a:ext uri="{FF2B5EF4-FFF2-40B4-BE49-F238E27FC236}">
                <a16:creationId xmlns:a16="http://schemas.microsoft.com/office/drawing/2014/main" id="{9D02F128-7F8F-44F5-8AAC-58651B911513}"/>
              </a:ext>
            </a:extLst>
          </p:cNvPr>
          <p:cNvSpPr txBox="1"/>
          <p:nvPr/>
        </p:nvSpPr>
        <p:spPr>
          <a:xfrm>
            <a:off x="232702" y="551859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PolyRansom</a:t>
            </a:r>
          </a:p>
        </p:txBody>
      </p:sp>
      <p:pic>
        <p:nvPicPr>
          <p:cNvPr id="91" name="図 90">
            <a:extLst>
              <a:ext uri="{FF2B5EF4-FFF2-40B4-BE49-F238E27FC236}">
                <a16:creationId xmlns:a16="http://schemas.microsoft.com/office/drawing/2014/main" id="{3749C93E-55D5-41A9-AF15-BB1D7B48B2B2}"/>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2528061" y="4034107"/>
            <a:ext cx="1189591" cy="1174501"/>
          </a:xfrm>
          <a:prstGeom prst="rect">
            <a:avLst/>
          </a:prstGeom>
        </p:spPr>
      </p:pic>
      <p:sp>
        <p:nvSpPr>
          <p:cNvPr id="92" name="テキスト ボックス 91">
            <a:extLst>
              <a:ext uri="{FF2B5EF4-FFF2-40B4-BE49-F238E27FC236}">
                <a16:creationId xmlns:a16="http://schemas.microsoft.com/office/drawing/2014/main" id="{53622B03-9AB0-46FA-8BB6-160B7EF18C5E}"/>
              </a:ext>
            </a:extLst>
          </p:cNvPr>
          <p:cNvSpPr txBox="1"/>
          <p:nvPr/>
        </p:nvSpPr>
        <p:spPr>
          <a:xfrm>
            <a:off x="1940440" y="5234436"/>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GandCrab</a:t>
            </a:r>
          </a:p>
        </p:txBody>
      </p:sp>
      <p:pic>
        <p:nvPicPr>
          <p:cNvPr id="93" name="図 92">
            <a:extLst>
              <a:ext uri="{FF2B5EF4-FFF2-40B4-BE49-F238E27FC236}">
                <a16:creationId xmlns:a16="http://schemas.microsoft.com/office/drawing/2014/main" id="{DCE5B278-0893-48EC-89E2-8245F5BEB9AD}"/>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2799129" y="2183910"/>
            <a:ext cx="1189591" cy="1174501"/>
          </a:xfrm>
          <a:prstGeom prst="rect">
            <a:avLst/>
          </a:prstGeom>
        </p:spPr>
      </p:pic>
      <p:sp>
        <p:nvSpPr>
          <p:cNvPr id="94" name="テキスト ボックス 93">
            <a:extLst>
              <a:ext uri="{FF2B5EF4-FFF2-40B4-BE49-F238E27FC236}">
                <a16:creationId xmlns:a16="http://schemas.microsoft.com/office/drawing/2014/main" id="{E6FC73F5-C286-4430-AFB3-A524DCFDDCAA}"/>
              </a:ext>
            </a:extLst>
          </p:cNvPr>
          <p:cNvSpPr txBox="1"/>
          <p:nvPr/>
        </p:nvSpPr>
        <p:spPr>
          <a:xfrm>
            <a:off x="2211508" y="3384239"/>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Emotet</a:t>
            </a:r>
          </a:p>
        </p:txBody>
      </p:sp>
      <p:pic>
        <p:nvPicPr>
          <p:cNvPr id="95" name="図 94">
            <a:extLst>
              <a:ext uri="{FF2B5EF4-FFF2-40B4-BE49-F238E27FC236}">
                <a16:creationId xmlns:a16="http://schemas.microsoft.com/office/drawing/2014/main" id="{B75C95D5-A68A-40EB-AF7A-6C20E0D5BF17}"/>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10067687" y="1881188"/>
            <a:ext cx="1189593" cy="1174501"/>
          </a:xfrm>
          <a:prstGeom prst="rect">
            <a:avLst/>
          </a:prstGeom>
        </p:spPr>
      </p:pic>
      <p:sp>
        <p:nvSpPr>
          <p:cNvPr id="96" name="テキスト ボックス 95">
            <a:extLst>
              <a:ext uri="{FF2B5EF4-FFF2-40B4-BE49-F238E27FC236}">
                <a16:creationId xmlns:a16="http://schemas.microsoft.com/office/drawing/2014/main" id="{60FA0E91-2E95-461D-A0C5-9FEEAFCBD035}"/>
              </a:ext>
            </a:extLst>
          </p:cNvPr>
          <p:cNvSpPr txBox="1"/>
          <p:nvPr/>
        </p:nvSpPr>
        <p:spPr>
          <a:xfrm>
            <a:off x="9480896" y="3066316"/>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Petya-Like</a:t>
            </a:r>
          </a:p>
        </p:txBody>
      </p:sp>
      <p:pic>
        <p:nvPicPr>
          <p:cNvPr id="97" name="図 96">
            <a:extLst>
              <a:ext uri="{FF2B5EF4-FFF2-40B4-BE49-F238E27FC236}">
                <a16:creationId xmlns:a16="http://schemas.microsoft.com/office/drawing/2014/main" id="{8C945E88-19EC-4793-936F-DEF0F2DF25DC}"/>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10080656" y="4293403"/>
            <a:ext cx="1189593" cy="1174501"/>
          </a:xfrm>
          <a:prstGeom prst="rect">
            <a:avLst/>
          </a:prstGeom>
        </p:spPr>
      </p:pic>
      <p:sp>
        <p:nvSpPr>
          <p:cNvPr id="98" name="テキスト ボックス 97">
            <a:extLst>
              <a:ext uri="{FF2B5EF4-FFF2-40B4-BE49-F238E27FC236}">
                <a16:creationId xmlns:a16="http://schemas.microsoft.com/office/drawing/2014/main" id="{5C69BFAC-8281-491F-8AA2-62FE064AFEDD}"/>
              </a:ext>
            </a:extLst>
          </p:cNvPr>
          <p:cNvSpPr txBox="1"/>
          <p:nvPr/>
        </p:nvSpPr>
        <p:spPr>
          <a:xfrm>
            <a:off x="9493865" y="547853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WannaCry</a:t>
            </a:r>
          </a:p>
        </p:txBody>
      </p:sp>
      <p:pic>
        <p:nvPicPr>
          <p:cNvPr id="99" name="図 98">
            <a:extLst>
              <a:ext uri="{FF2B5EF4-FFF2-40B4-BE49-F238E27FC236}">
                <a16:creationId xmlns:a16="http://schemas.microsoft.com/office/drawing/2014/main" id="{73EB2411-E8FA-4732-9871-46265380162D}"/>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8106782" y="3901282"/>
            <a:ext cx="1189593" cy="1174501"/>
          </a:xfrm>
          <a:prstGeom prst="rect">
            <a:avLst/>
          </a:prstGeom>
        </p:spPr>
      </p:pic>
      <p:sp>
        <p:nvSpPr>
          <p:cNvPr id="100" name="テキスト ボックス 99">
            <a:extLst>
              <a:ext uri="{FF2B5EF4-FFF2-40B4-BE49-F238E27FC236}">
                <a16:creationId xmlns:a16="http://schemas.microsoft.com/office/drawing/2014/main" id="{A79C3F5C-0F8B-4E15-8118-DE345EC936F0}"/>
              </a:ext>
            </a:extLst>
          </p:cNvPr>
          <p:cNvSpPr txBox="1"/>
          <p:nvPr/>
        </p:nvSpPr>
        <p:spPr>
          <a:xfrm>
            <a:off x="7519991" y="5086410"/>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GoldenEye</a:t>
            </a:r>
          </a:p>
        </p:txBody>
      </p:sp>
      <p:pic>
        <p:nvPicPr>
          <p:cNvPr id="101" name="図 100">
            <a:extLst>
              <a:ext uri="{FF2B5EF4-FFF2-40B4-BE49-F238E27FC236}">
                <a16:creationId xmlns:a16="http://schemas.microsoft.com/office/drawing/2014/main" id="{C41B1CE6-5D43-45EF-963E-23FF8DD0B3A9}"/>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8162660" y="2098759"/>
            <a:ext cx="1189593" cy="1174501"/>
          </a:xfrm>
          <a:prstGeom prst="rect">
            <a:avLst/>
          </a:prstGeom>
        </p:spPr>
      </p:pic>
      <p:sp>
        <p:nvSpPr>
          <p:cNvPr id="102" name="テキスト ボックス 101">
            <a:extLst>
              <a:ext uri="{FF2B5EF4-FFF2-40B4-BE49-F238E27FC236}">
                <a16:creationId xmlns:a16="http://schemas.microsoft.com/office/drawing/2014/main" id="{A88942BB-5C93-454B-9816-E0EA46159AE6}"/>
              </a:ext>
            </a:extLst>
          </p:cNvPr>
          <p:cNvSpPr txBox="1"/>
          <p:nvPr/>
        </p:nvSpPr>
        <p:spPr>
          <a:xfrm>
            <a:off x="7575869" y="3283887"/>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Lockbit 2.0</a:t>
            </a:r>
          </a:p>
        </p:txBody>
      </p:sp>
      <p:sp>
        <p:nvSpPr>
          <p:cNvPr id="5" name="テキスト プレースホルダー 4">
            <a:extLst>
              <a:ext uri="{FF2B5EF4-FFF2-40B4-BE49-F238E27FC236}">
                <a16:creationId xmlns:a16="http://schemas.microsoft.com/office/drawing/2014/main" id="{BF06E071-060B-4697-85A8-F0FD5BA27878}"/>
              </a:ext>
            </a:extLst>
          </p:cNvPr>
          <p:cNvSpPr>
            <a:spLocks noGrp="1"/>
          </p:cNvSpPr>
          <p:nvPr>
            <p:ph type="body" sz="quarter" idx="15"/>
          </p:nvPr>
        </p:nvSpPr>
        <p:spPr>
          <a:xfrm>
            <a:off x="413589" y="1206149"/>
            <a:ext cx="11074573" cy="291618"/>
          </a:xfrm>
        </p:spPr>
        <p:txBody>
          <a:bodyPr/>
          <a:lstStyle/>
          <a:p>
            <a:r>
              <a:rPr lang="en-US" altLang="ja-JP" err="1"/>
              <a:t>CylancePROTECT</a:t>
            </a:r>
            <a:r>
              <a:rPr lang="en-US" altLang="ja-JP"/>
              <a:t> </a:t>
            </a:r>
            <a:r>
              <a:rPr lang="ja-JP" altLang="en-US"/>
              <a:t>の検知方式は、</a:t>
            </a:r>
            <a:r>
              <a:rPr lang="en-US" altLang="ja-JP" sz="1400" b="1">
                <a:solidFill>
                  <a:srgbClr val="C00000"/>
                </a:solidFill>
              </a:rPr>
              <a:t>2</a:t>
            </a:r>
            <a:r>
              <a:rPr lang="ja-JP" altLang="en-US" sz="1400" b="1">
                <a:solidFill>
                  <a:srgbClr val="C00000"/>
                </a:solidFill>
              </a:rPr>
              <a:t>年ほど前の過去の検知エンジン</a:t>
            </a:r>
            <a:r>
              <a:rPr lang="ja-JP" altLang="en-US"/>
              <a:t>でも、未知のマルウェアを予測検知しています</a:t>
            </a:r>
            <a:endParaRPr kumimoji="1" lang="ja-JP" altLang="en-US"/>
          </a:p>
        </p:txBody>
      </p:sp>
      <p:sp>
        <p:nvSpPr>
          <p:cNvPr id="2" name="テキスト プレースホルダー 1">
            <a:extLst>
              <a:ext uri="{FF2B5EF4-FFF2-40B4-BE49-F238E27FC236}">
                <a16:creationId xmlns:a16="http://schemas.microsoft.com/office/drawing/2014/main" id="{BCE2D3C5-0E2F-4432-8BB8-64C08A5625C1}"/>
              </a:ext>
            </a:extLst>
          </p:cNvPr>
          <p:cNvSpPr>
            <a:spLocks noGrp="1"/>
          </p:cNvSpPr>
          <p:nvPr>
            <p:ph type="body" sz="quarter" idx="11"/>
          </p:nvPr>
        </p:nvSpPr>
        <p:spPr/>
        <p:txBody>
          <a:bodyPr/>
          <a:lstStyle/>
          <a:p>
            <a:r>
              <a:rPr lang="en-US" altLang="ja-JP" err="1"/>
              <a:t>CylancePROTECT</a:t>
            </a:r>
            <a:r>
              <a:rPr lang="en-US" altLang="ja-JP"/>
              <a:t> </a:t>
            </a:r>
            <a:r>
              <a:rPr lang="ja-JP" altLang="en-US"/>
              <a:t>の検知実績</a:t>
            </a:r>
            <a:endParaRPr kumimoji="1" lang="ja-JP" altLang="en-US"/>
          </a:p>
        </p:txBody>
      </p:sp>
      <p:sp>
        <p:nvSpPr>
          <p:cNvPr id="3" name="テキスト プレースホルダー 2">
            <a:extLst>
              <a:ext uri="{FF2B5EF4-FFF2-40B4-BE49-F238E27FC236}">
                <a16:creationId xmlns:a16="http://schemas.microsoft.com/office/drawing/2014/main" id="{9D13235B-A61A-4AB8-8EA2-C1C5377C0A37}"/>
              </a:ext>
            </a:extLst>
          </p:cNvPr>
          <p:cNvSpPr>
            <a:spLocks noGrp="1"/>
          </p:cNvSpPr>
          <p:nvPr>
            <p:ph type="body" sz="quarter" idx="13"/>
          </p:nvPr>
        </p:nvSpPr>
        <p:spPr>
          <a:xfrm>
            <a:off x="359197" y="765245"/>
            <a:ext cx="11505576" cy="348557"/>
          </a:xfrm>
        </p:spPr>
        <p:txBody>
          <a:bodyPr/>
          <a:lstStyle/>
          <a:p>
            <a:r>
              <a:rPr lang="ja-JP" altLang="en-US"/>
              <a:t>未来に発生するマルウェアを予測して </a:t>
            </a:r>
            <a:r>
              <a:rPr lang="en-US" altLang="ja-JP"/>
              <a:t>99% </a:t>
            </a:r>
            <a:r>
              <a:rPr lang="ja-JP" altLang="en-US"/>
              <a:t>検知！あらゆる未知・亜種のマルウェアから保護</a:t>
            </a:r>
          </a:p>
        </p:txBody>
      </p:sp>
      <p:sp>
        <p:nvSpPr>
          <p:cNvPr id="4" name="&quot;禁止&quot;マーク 3">
            <a:extLst>
              <a:ext uri="{FF2B5EF4-FFF2-40B4-BE49-F238E27FC236}">
                <a16:creationId xmlns:a16="http://schemas.microsoft.com/office/drawing/2014/main" id="{AC1054B0-939D-4FC7-B79B-B7BDA5978A67}"/>
              </a:ext>
            </a:extLst>
          </p:cNvPr>
          <p:cNvSpPr/>
          <p:nvPr/>
        </p:nvSpPr>
        <p:spPr>
          <a:xfrm>
            <a:off x="1781665" y="1979629"/>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quot;禁止&quot;マーク 31">
            <a:extLst>
              <a:ext uri="{FF2B5EF4-FFF2-40B4-BE49-F238E27FC236}">
                <a16:creationId xmlns:a16="http://schemas.microsoft.com/office/drawing/2014/main" id="{14B71925-76F4-4DCB-9852-F6BD40CAD0CF}"/>
              </a:ext>
            </a:extLst>
          </p:cNvPr>
          <p:cNvSpPr/>
          <p:nvPr/>
        </p:nvSpPr>
        <p:spPr>
          <a:xfrm>
            <a:off x="3800573" y="2207443"/>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quot;禁止&quot;マーク 32">
            <a:extLst>
              <a:ext uri="{FF2B5EF4-FFF2-40B4-BE49-F238E27FC236}">
                <a16:creationId xmlns:a16="http://schemas.microsoft.com/office/drawing/2014/main" id="{E3B5C60C-9CF6-4C12-9740-DED1B6BE7F69}"/>
              </a:ext>
            </a:extLst>
          </p:cNvPr>
          <p:cNvSpPr/>
          <p:nvPr/>
        </p:nvSpPr>
        <p:spPr>
          <a:xfrm>
            <a:off x="1775381" y="4320618"/>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quot;禁止&quot;マーク 33">
            <a:extLst>
              <a:ext uri="{FF2B5EF4-FFF2-40B4-BE49-F238E27FC236}">
                <a16:creationId xmlns:a16="http://schemas.microsoft.com/office/drawing/2014/main" id="{CFA63E8C-869C-4A38-9EDE-5587CEDF3023}"/>
              </a:ext>
            </a:extLst>
          </p:cNvPr>
          <p:cNvSpPr/>
          <p:nvPr/>
        </p:nvSpPr>
        <p:spPr>
          <a:xfrm>
            <a:off x="3492630" y="4114800"/>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quot;禁止&quot;マーク 34">
            <a:extLst>
              <a:ext uri="{FF2B5EF4-FFF2-40B4-BE49-F238E27FC236}">
                <a16:creationId xmlns:a16="http://schemas.microsoft.com/office/drawing/2014/main" id="{3A3E9A91-76EA-4C4B-B422-C9BD4D086C3D}"/>
              </a:ext>
            </a:extLst>
          </p:cNvPr>
          <p:cNvSpPr/>
          <p:nvPr/>
        </p:nvSpPr>
        <p:spPr>
          <a:xfrm>
            <a:off x="7993930" y="2187018"/>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quot;禁止&quot;マーク 35">
            <a:extLst>
              <a:ext uri="{FF2B5EF4-FFF2-40B4-BE49-F238E27FC236}">
                <a16:creationId xmlns:a16="http://schemas.microsoft.com/office/drawing/2014/main" id="{B3997191-A9E3-4CB6-9ABE-F336ED0432D6}"/>
              </a:ext>
            </a:extLst>
          </p:cNvPr>
          <p:cNvSpPr/>
          <p:nvPr/>
        </p:nvSpPr>
        <p:spPr>
          <a:xfrm>
            <a:off x="7948367" y="3998536"/>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quot;禁止&quot;マーク 36">
            <a:extLst>
              <a:ext uri="{FF2B5EF4-FFF2-40B4-BE49-F238E27FC236}">
                <a16:creationId xmlns:a16="http://schemas.microsoft.com/office/drawing/2014/main" id="{EDD6C53D-3CA2-4444-B454-915EBD623717}"/>
              </a:ext>
            </a:extLst>
          </p:cNvPr>
          <p:cNvSpPr/>
          <p:nvPr/>
        </p:nvSpPr>
        <p:spPr>
          <a:xfrm>
            <a:off x="9938993" y="4386606"/>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quot;禁止&quot;マーク 37">
            <a:extLst>
              <a:ext uri="{FF2B5EF4-FFF2-40B4-BE49-F238E27FC236}">
                <a16:creationId xmlns:a16="http://schemas.microsoft.com/office/drawing/2014/main" id="{41433960-C97D-4F3E-AA27-501FAC393E81}"/>
              </a:ext>
            </a:extLst>
          </p:cNvPr>
          <p:cNvSpPr/>
          <p:nvPr/>
        </p:nvSpPr>
        <p:spPr>
          <a:xfrm>
            <a:off x="9888717" y="2007909"/>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 name="図 9">
            <a:extLst>
              <a:ext uri="{FF2B5EF4-FFF2-40B4-BE49-F238E27FC236}">
                <a16:creationId xmlns:a16="http://schemas.microsoft.com/office/drawing/2014/main" id="{AC5FD1DC-A3F2-C9F0-C6E4-D4AC513D1400}"/>
              </a:ext>
            </a:extLst>
          </p:cNvPr>
          <p:cNvPicPr>
            <a:picLocks noChangeAspect="1"/>
          </p:cNvPicPr>
          <p:nvPr/>
        </p:nvPicPr>
        <p:blipFill>
          <a:blip r:embed="rId5"/>
          <a:srcRect/>
          <a:stretch/>
        </p:blipFill>
        <p:spPr>
          <a:xfrm>
            <a:off x="5470541" y="3645024"/>
            <a:ext cx="841483" cy="884441"/>
          </a:xfrm>
          <a:prstGeom prst="rect">
            <a:avLst/>
          </a:prstGeom>
        </p:spPr>
      </p:pic>
    </p:spTree>
    <p:extLst>
      <p:ext uri="{BB962C8B-B14F-4D97-AF65-F5344CB8AC3E}">
        <p14:creationId xmlns:p14="http://schemas.microsoft.com/office/powerpoint/2010/main" val="106123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7209BC2-8491-4FA7-9109-AB4129D20193}"/>
              </a:ext>
            </a:extLst>
          </p:cNvPr>
          <p:cNvSpPr>
            <a:spLocks noGrp="1"/>
          </p:cNvSpPr>
          <p:nvPr>
            <p:ph type="body" sz="quarter" idx="11"/>
          </p:nvPr>
        </p:nvSpPr>
        <p:spPr/>
        <p:txBody>
          <a:bodyPr/>
          <a:lstStyle/>
          <a:p>
            <a:r>
              <a:rPr lang="en-US" altLang="ja-JP"/>
              <a:t>Emotet </a:t>
            </a:r>
            <a:r>
              <a:rPr lang="ja-JP" altLang="en-US"/>
              <a:t>など凶悪マルウェア攻撃にも有効</a:t>
            </a:r>
            <a:endParaRPr kumimoji="1" lang="ja-JP" altLang="en-US"/>
          </a:p>
        </p:txBody>
      </p:sp>
      <p:sp>
        <p:nvSpPr>
          <p:cNvPr id="3" name="テキスト プレースホルダー 2">
            <a:extLst>
              <a:ext uri="{FF2B5EF4-FFF2-40B4-BE49-F238E27FC236}">
                <a16:creationId xmlns:a16="http://schemas.microsoft.com/office/drawing/2014/main" id="{F9FEF83D-6FF3-4F3E-9964-8EAAC520868A}"/>
              </a:ext>
            </a:extLst>
          </p:cNvPr>
          <p:cNvSpPr>
            <a:spLocks noGrp="1"/>
          </p:cNvSpPr>
          <p:nvPr>
            <p:ph type="body" sz="quarter" idx="13"/>
          </p:nvPr>
        </p:nvSpPr>
        <p:spPr>
          <a:xfrm>
            <a:off x="359197" y="726190"/>
            <a:ext cx="11505576" cy="728405"/>
          </a:xfrm>
        </p:spPr>
        <p:txBody>
          <a:bodyPr/>
          <a:lstStyle/>
          <a:p>
            <a:pPr>
              <a:lnSpc>
                <a:spcPct val="110000"/>
              </a:lnSpc>
            </a:pPr>
            <a:r>
              <a:rPr kumimoji="1" lang="en-US" altLang="ja-JP"/>
              <a:t>Emotet </a:t>
            </a:r>
            <a:r>
              <a:rPr kumimoji="1" lang="ja-JP" altLang="en-US"/>
              <a:t>などのファイルレス</a:t>
            </a:r>
            <a:r>
              <a:rPr lang="ja-JP" altLang="en-US"/>
              <a:t>マルウェアにも </a:t>
            </a:r>
            <a:r>
              <a:rPr lang="en-US" altLang="ja-JP" err="1"/>
              <a:t>CylancePROTECT</a:t>
            </a:r>
            <a:r>
              <a:rPr lang="en-US" altLang="ja-JP"/>
              <a:t> </a:t>
            </a:r>
            <a:r>
              <a:rPr lang="ja-JP" altLang="en-US"/>
              <a:t>は有効</a:t>
            </a:r>
            <a:endParaRPr lang="en-US" altLang="ja-JP"/>
          </a:p>
          <a:p>
            <a:pPr>
              <a:lnSpc>
                <a:spcPct val="110000"/>
              </a:lnSpc>
            </a:pPr>
            <a:r>
              <a:rPr kumimoji="1" lang="en-US" altLang="ja-JP" sz="1200" b="0"/>
              <a:t>AI </a:t>
            </a:r>
            <a:r>
              <a:rPr kumimoji="1" lang="ja-JP" altLang="en-US" sz="1200" b="0"/>
              <a:t>だけでなくスクリプト制御などの機能を組み合わせて対策ができる</a:t>
            </a:r>
            <a:endParaRPr kumimoji="1" lang="en-US" altLang="ja-JP" sz="1200" b="0"/>
          </a:p>
        </p:txBody>
      </p:sp>
      <p:sp>
        <p:nvSpPr>
          <p:cNvPr id="11" name="Rectangle 34">
            <a:extLst>
              <a:ext uri="{FF2B5EF4-FFF2-40B4-BE49-F238E27FC236}">
                <a16:creationId xmlns:a16="http://schemas.microsoft.com/office/drawing/2014/main" id="{68ED4093-06ED-44CE-9BB1-AAE3C68068CA}"/>
              </a:ext>
            </a:extLst>
          </p:cNvPr>
          <p:cNvSpPr/>
          <p:nvPr/>
        </p:nvSpPr>
        <p:spPr>
          <a:xfrm>
            <a:off x="324075" y="1707380"/>
            <a:ext cx="3276000" cy="184666"/>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400"/>
              </a:spcAft>
              <a:buClrTx/>
              <a:buSzTx/>
              <a:buFontTx/>
              <a:buNone/>
              <a:tabLst/>
              <a:defRPr/>
            </a:pP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Ubuntu" charset="0"/>
              </a:rPr>
              <a:t>Emotet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Ubuntu" charset="0"/>
              </a:rPr>
              <a:t>の攻撃プロセス</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Ubuntu" charset="0"/>
            </a:endParaRPr>
          </a:p>
        </p:txBody>
      </p:sp>
      <p:grpSp>
        <p:nvGrpSpPr>
          <p:cNvPr id="12" name="グループ化 11">
            <a:extLst>
              <a:ext uri="{FF2B5EF4-FFF2-40B4-BE49-F238E27FC236}">
                <a16:creationId xmlns:a16="http://schemas.microsoft.com/office/drawing/2014/main" id="{3A1577FE-170A-41A4-ABEC-FF11AC95ECC3}"/>
              </a:ext>
            </a:extLst>
          </p:cNvPr>
          <p:cNvGrpSpPr/>
          <p:nvPr/>
        </p:nvGrpSpPr>
        <p:grpSpPr>
          <a:xfrm>
            <a:off x="1884548" y="2050742"/>
            <a:ext cx="9632272" cy="585925"/>
            <a:chOff x="989788" y="2146667"/>
            <a:chExt cx="7453604" cy="396508"/>
          </a:xfrm>
        </p:grpSpPr>
        <p:sp>
          <p:nvSpPr>
            <p:cNvPr id="13" name="フリーフォーム: 図形 12">
              <a:extLst>
                <a:ext uri="{FF2B5EF4-FFF2-40B4-BE49-F238E27FC236}">
                  <a16:creationId xmlns:a16="http://schemas.microsoft.com/office/drawing/2014/main" id="{ADC69DB3-0EBC-465B-9850-52ACDC6C72D7}"/>
                </a:ext>
              </a:extLst>
            </p:cNvPr>
            <p:cNvSpPr/>
            <p:nvPr/>
          </p:nvSpPr>
          <p:spPr>
            <a:xfrm>
              <a:off x="989788" y="2146667"/>
              <a:ext cx="2570208" cy="396508"/>
            </a:xfrm>
            <a:custGeom>
              <a:avLst/>
              <a:gdLst>
                <a:gd name="connsiteX0" fmla="*/ 0 w 2570208"/>
                <a:gd name="connsiteY0" fmla="*/ 0 h 396508"/>
                <a:gd name="connsiteX1" fmla="*/ 2371954 w 2570208"/>
                <a:gd name="connsiteY1" fmla="*/ 0 h 396508"/>
                <a:gd name="connsiteX2" fmla="*/ 2570208 w 2570208"/>
                <a:gd name="connsiteY2" fmla="*/ 198254 h 396508"/>
                <a:gd name="connsiteX3" fmla="*/ 2371954 w 2570208"/>
                <a:gd name="connsiteY3" fmla="*/ 396508 h 396508"/>
                <a:gd name="connsiteX4" fmla="*/ 0 w 2570208"/>
                <a:gd name="connsiteY4" fmla="*/ 396508 h 396508"/>
                <a:gd name="connsiteX5" fmla="*/ 198254 w 2570208"/>
                <a:gd name="connsiteY5" fmla="*/ 198254 h 396508"/>
                <a:gd name="connsiteX6" fmla="*/ 0 w 2570208"/>
                <a:gd name="connsiteY6" fmla="*/ 0 h 39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208" h="396508">
                  <a:moveTo>
                    <a:pt x="0" y="0"/>
                  </a:moveTo>
                  <a:lnTo>
                    <a:pt x="2371954" y="0"/>
                  </a:lnTo>
                  <a:lnTo>
                    <a:pt x="2570208" y="198254"/>
                  </a:lnTo>
                  <a:lnTo>
                    <a:pt x="2371954" y="396508"/>
                  </a:lnTo>
                  <a:lnTo>
                    <a:pt x="0" y="396508"/>
                  </a:lnTo>
                  <a:lnTo>
                    <a:pt x="198254" y="198254"/>
                  </a:lnTo>
                  <a:lnTo>
                    <a:pt x="0" y="0"/>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6260" tIns="16002" rIns="214256" bIns="16002" numCol="1" spcCol="1270" anchor="ctr" anchorCtr="0">
              <a:noAutofit/>
            </a:bodyPr>
            <a:lstStyle/>
            <a:p>
              <a:pPr marL="0" lvl="0" indent="0" algn="ctr" defTabSz="533400">
                <a:lnSpc>
                  <a:spcPct val="90000"/>
                </a:lnSpc>
                <a:spcBef>
                  <a:spcPct val="0"/>
                </a:spcBef>
                <a:spcAft>
                  <a:spcPct val="35000"/>
                </a:spcAft>
                <a:buNone/>
              </a:pPr>
              <a:r>
                <a:rPr lang="en-US" altLang="ja-JP" sz="1200" kern="1200">
                  <a:latin typeface="メイリオ" panose="020B0604030504040204" pitchFamily="50" charset="-128"/>
                  <a:ea typeface="メイリオ" panose="020B0604030504040204" pitchFamily="50" charset="-128"/>
                </a:rPr>
                <a:t>STEP1</a:t>
              </a:r>
            </a:p>
          </p:txBody>
        </p:sp>
        <p:sp>
          <p:nvSpPr>
            <p:cNvPr id="14" name="フリーフォーム: 図形 13">
              <a:extLst>
                <a:ext uri="{FF2B5EF4-FFF2-40B4-BE49-F238E27FC236}">
                  <a16:creationId xmlns:a16="http://schemas.microsoft.com/office/drawing/2014/main" id="{8CE88ACD-D188-497A-B24B-0A348F78F391}"/>
                </a:ext>
              </a:extLst>
            </p:cNvPr>
            <p:cNvSpPr/>
            <p:nvPr/>
          </p:nvSpPr>
          <p:spPr>
            <a:xfrm>
              <a:off x="3431486" y="2146667"/>
              <a:ext cx="2570208" cy="396508"/>
            </a:xfrm>
            <a:custGeom>
              <a:avLst/>
              <a:gdLst>
                <a:gd name="connsiteX0" fmla="*/ 0 w 2570208"/>
                <a:gd name="connsiteY0" fmla="*/ 0 h 396508"/>
                <a:gd name="connsiteX1" fmla="*/ 2371954 w 2570208"/>
                <a:gd name="connsiteY1" fmla="*/ 0 h 396508"/>
                <a:gd name="connsiteX2" fmla="*/ 2570208 w 2570208"/>
                <a:gd name="connsiteY2" fmla="*/ 198254 h 396508"/>
                <a:gd name="connsiteX3" fmla="*/ 2371954 w 2570208"/>
                <a:gd name="connsiteY3" fmla="*/ 396508 h 396508"/>
                <a:gd name="connsiteX4" fmla="*/ 0 w 2570208"/>
                <a:gd name="connsiteY4" fmla="*/ 396508 h 396508"/>
                <a:gd name="connsiteX5" fmla="*/ 198254 w 2570208"/>
                <a:gd name="connsiteY5" fmla="*/ 198254 h 396508"/>
                <a:gd name="connsiteX6" fmla="*/ 0 w 2570208"/>
                <a:gd name="connsiteY6" fmla="*/ 0 h 39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208" h="396508">
                  <a:moveTo>
                    <a:pt x="0" y="0"/>
                  </a:moveTo>
                  <a:lnTo>
                    <a:pt x="2371954" y="0"/>
                  </a:lnTo>
                  <a:lnTo>
                    <a:pt x="2570208" y="198254"/>
                  </a:lnTo>
                  <a:lnTo>
                    <a:pt x="2371954" y="396508"/>
                  </a:lnTo>
                  <a:lnTo>
                    <a:pt x="0" y="396508"/>
                  </a:lnTo>
                  <a:lnTo>
                    <a:pt x="198254" y="198254"/>
                  </a:lnTo>
                  <a:lnTo>
                    <a:pt x="0" y="0"/>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6260" tIns="16002" rIns="214256" bIns="16002" numCol="1" spcCol="1270" anchor="ctr" anchorCtr="0">
              <a:noAutofit/>
            </a:bodyPr>
            <a:lstStyle/>
            <a:p>
              <a:pPr marL="0" lvl="0" indent="0" algn="ctr" defTabSz="533400">
                <a:lnSpc>
                  <a:spcPct val="90000"/>
                </a:lnSpc>
                <a:spcBef>
                  <a:spcPct val="0"/>
                </a:spcBef>
                <a:spcAft>
                  <a:spcPct val="35000"/>
                </a:spcAft>
                <a:buNone/>
              </a:pPr>
              <a:r>
                <a:rPr lang="en-US" altLang="ja-JP" sz="1200" kern="1200">
                  <a:latin typeface="メイリオ" panose="020B0604030504040204" pitchFamily="50" charset="-128"/>
                  <a:ea typeface="メイリオ" panose="020B0604030504040204" pitchFamily="50" charset="-128"/>
                </a:rPr>
                <a:t>STEP</a:t>
              </a:r>
              <a:r>
                <a:rPr lang="ja-JP" altLang="en-US" sz="1200" kern="1200">
                  <a:latin typeface="メイリオ" panose="020B0604030504040204" pitchFamily="50" charset="-128"/>
                  <a:ea typeface="メイリオ" panose="020B0604030504040204" pitchFamily="50" charset="-128"/>
                </a:rPr>
                <a:t>２</a:t>
              </a:r>
              <a:endParaRPr lang="en-US" altLang="ja-JP" sz="1200" kern="1200">
                <a:latin typeface="メイリオ" panose="020B0604030504040204" pitchFamily="50" charset="-128"/>
                <a:ea typeface="メイリオ" panose="020B0604030504040204" pitchFamily="50" charset="-128"/>
              </a:endParaRPr>
            </a:p>
          </p:txBody>
        </p:sp>
        <p:sp>
          <p:nvSpPr>
            <p:cNvPr id="15" name="フリーフォーム: 図形 14">
              <a:extLst>
                <a:ext uri="{FF2B5EF4-FFF2-40B4-BE49-F238E27FC236}">
                  <a16:creationId xmlns:a16="http://schemas.microsoft.com/office/drawing/2014/main" id="{2DB10FC1-C31A-4420-ADEB-76BBA6AE65C0}"/>
                </a:ext>
              </a:extLst>
            </p:cNvPr>
            <p:cNvSpPr/>
            <p:nvPr/>
          </p:nvSpPr>
          <p:spPr>
            <a:xfrm>
              <a:off x="5873184" y="2146667"/>
              <a:ext cx="2570208" cy="396508"/>
            </a:xfrm>
            <a:custGeom>
              <a:avLst/>
              <a:gdLst>
                <a:gd name="connsiteX0" fmla="*/ 0 w 2570208"/>
                <a:gd name="connsiteY0" fmla="*/ 0 h 396508"/>
                <a:gd name="connsiteX1" fmla="*/ 2371954 w 2570208"/>
                <a:gd name="connsiteY1" fmla="*/ 0 h 396508"/>
                <a:gd name="connsiteX2" fmla="*/ 2570208 w 2570208"/>
                <a:gd name="connsiteY2" fmla="*/ 198254 h 396508"/>
                <a:gd name="connsiteX3" fmla="*/ 2371954 w 2570208"/>
                <a:gd name="connsiteY3" fmla="*/ 396508 h 396508"/>
                <a:gd name="connsiteX4" fmla="*/ 0 w 2570208"/>
                <a:gd name="connsiteY4" fmla="*/ 396508 h 396508"/>
                <a:gd name="connsiteX5" fmla="*/ 198254 w 2570208"/>
                <a:gd name="connsiteY5" fmla="*/ 198254 h 396508"/>
                <a:gd name="connsiteX6" fmla="*/ 0 w 2570208"/>
                <a:gd name="connsiteY6" fmla="*/ 0 h 39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208" h="396508">
                  <a:moveTo>
                    <a:pt x="0" y="0"/>
                  </a:moveTo>
                  <a:lnTo>
                    <a:pt x="2371954" y="0"/>
                  </a:lnTo>
                  <a:lnTo>
                    <a:pt x="2570208" y="198254"/>
                  </a:lnTo>
                  <a:lnTo>
                    <a:pt x="2371954" y="396508"/>
                  </a:lnTo>
                  <a:lnTo>
                    <a:pt x="0" y="396508"/>
                  </a:lnTo>
                  <a:lnTo>
                    <a:pt x="198254" y="198254"/>
                  </a:lnTo>
                  <a:lnTo>
                    <a:pt x="0" y="0"/>
                  </a:lnTo>
                  <a:close/>
                </a:path>
              </a:pathLst>
            </a:cu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6260" tIns="16002" rIns="214256" bIns="16002" numCol="1" spcCol="1270" anchor="ctr" anchorCtr="0">
              <a:noAutofit/>
            </a:bodyPr>
            <a:lstStyle/>
            <a:p>
              <a:pPr marL="0" lvl="0" indent="0" algn="ctr" defTabSz="533400">
                <a:lnSpc>
                  <a:spcPct val="90000"/>
                </a:lnSpc>
                <a:spcBef>
                  <a:spcPct val="0"/>
                </a:spcBef>
                <a:spcAft>
                  <a:spcPct val="35000"/>
                </a:spcAft>
                <a:buNone/>
              </a:pPr>
              <a:r>
                <a:rPr lang="en-US" altLang="ja-JP" sz="1200" kern="1200">
                  <a:latin typeface="メイリオ" panose="020B0604030504040204" pitchFamily="50" charset="-128"/>
                  <a:ea typeface="メイリオ" panose="020B0604030504040204" pitchFamily="50" charset="-128"/>
                </a:rPr>
                <a:t>STEP3</a:t>
              </a:r>
              <a:endParaRPr lang="ja-JP" altLang="en-US" sz="1200" kern="1200">
                <a:latin typeface="メイリオ" panose="020B0604030504040204" pitchFamily="50" charset="-128"/>
                <a:ea typeface="メイリオ" panose="020B0604030504040204" pitchFamily="50" charset="-128"/>
              </a:endParaRPr>
            </a:p>
          </p:txBody>
        </p:sp>
      </p:grpSp>
      <p:sp>
        <p:nvSpPr>
          <p:cNvPr id="17" name="正方形/長方形 16">
            <a:extLst>
              <a:ext uri="{FF2B5EF4-FFF2-40B4-BE49-F238E27FC236}">
                <a16:creationId xmlns:a16="http://schemas.microsoft.com/office/drawing/2014/main" id="{D935CB7F-1280-4C3F-92C2-DEC508547190}"/>
              </a:ext>
            </a:extLst>
          </p:cNvPr>
          <p:cNvSpPr/>
          <p:nvPr/>
        </p:nvSpPr>
        <p:spPr>
          <a:xfrm>
            <a:off x="5286633" y="3112324"/>
            <a:ext cx="256044" cy="582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2D786F9-27A6-4609-B43E-572EB6A5B816}"/>
              </a:ext>
            </a:extLst>
          </p:cNvPr>
          <p:cNvSpPr/>
          <p:nvPr/>
        </p:nvSpPr>
        <p:spPr>
          <a:xfrm>
            <a:off x="7523138" y="3112324"/>
            <a:ext cx="256044" cy="582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TextBox 13">
            <a:extLst>
              <a:ext uri="{FF2B5EF4-FFF2-40B4-BE49-F238E27FC236}">
                <a16:creationId xmlns:a16="http://schemas.microsoft.com/office/drawing/2014/main" id="{60F13983-6783-46E1-8787-BF75ACA993D5}"/>
              </a:ext>
            </a:extLst>
          </p:cNvPr>
          <p:cNvSpPr txBox="1"/>
          <p:nvPr/>
        </p:nvSpPr>
        <p:spPr>
          <a:xfrm>
            <a:off x="1934706" y="4621081"/>
            <a:ext cx="3105242"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取引先を装ったメールに</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lnSpc>
                <a:spcPct val="150000"/>
              </a:lnSpc>
              <a:defRPr/>
            </a:pP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Word</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Excel</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Zip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等が添付されて届く</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8" name="TextBox 13">
            <a:extLst>
              <a:ext uri="{FF2B5EF4-FFF2-40B4-BE49-F238E27FC236}">
                <a16:creationId xmlns:a16="http://schemas.microsoft.com/office/drawing/2014/main" id="{70576637-3659-4C9C-B0A6-845A88C7B470}"/>
              </a:ext>
            </a:extLst>
          </p:cNvPr>
          <p:cNvSpPr txBox="1"/>
          <p:nvPr/>
        </p:nvSpPr>
        <p:spPr>
          <a:xfrm>
            <a:off x="5557479" y="4621628"/>
            <a:ext cx="2325887"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マルウェア本体をダウンロードするスクリプトが実行</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TextBox 13">
            <a:extLst>
              <a:ext uri="{FF2B5EF4-FFF2-40B4-BE49-F238E27FC236}">
                <a16:creationId xmlns:a16="http://schemas.microsoft.com/office/drawing/2014/main" id="{3DC0AE06-CD62-42E5-8BE4-77B188B03518}"/>
              </a:ext>
            </a:extLst>
          </p:cNvPr>
          <p:cNvSpPr txBox="1"/>
          <p:nvPr/>
        </p:nvSpPr>
        <p:spPr>
          <a:xfrm>
            <a:off x="9003049" y="4614401"/>
            <a:ext cx="2022076"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マルウェア本体が</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lnSpc>
                <a:spcPct val="150000"/>
              </a:lnSpc>
              <a:defRPr/>
            </a:pP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ダウンロードされ実行</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左大かっこ 32">
            <a:extLst>
              <a:ext uri="{FF2B5EF4-FFF2-40B4-BE49-F238E27FC236}">
                <a16:creationId xmlns:a16="http://schemas.microsoft.com/office/drawing/2014/main" id="{B660D972-D51D-4759-9689-916DF2632AEA}"/>
              </a:ext>
            </a:extLst>
          </p:cNvPr>
          <p:cNvSpPr/>
          <p:nvPr/>
        </p:nvSpPr>
        <p:spPr>
          <a:xfrm rot="16200000">
            <a:off x="6564425" y="553506"/>
            <a:ext cx="183739" cy="9570128"/>
          </a:xfrm>
          <a:prstGeom prst="leftBracket">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EC1A97D3-C4B1-4C64-968C-897D991438D1}"/>
              </a:ext>
            </a:extLst>
          </p:cNvPr>
          <p:cNvSpPr/>
          <p:nvPr/>
        </p:nvSpPr>
        <p:spPr>
          <a:xfrm>
            <a:off x="6672896" y="5331694"/>
            <a:ext cx="197492" cy="197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3CA75EF8-6E5C-46C3-B615-7B264044114A}"/>
              </a:ext>
            </a:extLst>
          </p:cNvPr>
          <p:cNvSpPr/>
          <p:nvPr/>
        </p:nvSpPr>
        <p:spPr>
          <a:xfrm>
            <a:off x="9965433" y="5331694"/>
            <a:ext cx="197492" cy="1974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Picture 2">
            <a:extLst>
              <a:ext uri="{FF2B5EF4-FFF2-40B4-BE49-F238E27FC236}">
                <a16:creationId xmlns:a16="http://schemas.microsoft.com/office/drawing/2014/main" id="{CC23284E-100B-410D-8588-1262736FE8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2234699" y="2875883"/>
            <a:ext cx="2381687" cy="158958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1">
            <a:extLst>
              <a:ext uri="{FF2B5EF4-FFF2-40B4-BE49-F238E27FC236}">
                <a16:creationId xmlns:a16="http://schemas.microsoft.com/office/drawing/2014/main" id="{C33CD5A8-AC00-4C8F-AD8F-FD7BB6FA99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4895" y="2858574"/>
            <a:ext cx="2538855" cy="1694481"/>
          </a:xfrm>
          <a:prstGeom prst="rect">
            <a:avLst/>
          </a:prstGeom>
        </p:spPr>
      </p:pic>
      <p:pic>
        <p:nvPicPr>
          <p:cNvPr id="105" name="図 104" descr="グラフィカル ユーザー インターフェイス&#10;&#10;自動的に生成された説明">
            <a:extLst>
              <a:ext uri="{FF2B5EF4-FFF2-40B4-BE49-F238E27FC236}">
                <a16:creationId xmlns:a16="http://schemas.microsoft.com/office/drawing/2014/main" id="{DBE8EE60-D20F-49F3-9999-F854F14043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2202" y="3134105"/>
            <a:ext cx="1626229" cy="1102205"/>
          </a:xfrm>
          <a:prstGeom prst="rect">
            <a:avLst/>
          </a:prstGeom>
        </p:spPr>
      </p:pic>
      <p:pic>
        <p:nvPicPr>
          <p:cNvPr id="106" name="Picture 31">
            <a:extLst>
              <a:ext uri="{FF2B5EF4-FFF2-40B4-BE49-F238E27FC236}">
                <a16:creationId xmlns:a16="http://schemas.microsoft.com/office/drawing/2014/main" id="{F065825C-DDF0-472D-B4BA-46677A8FE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2439" y="2885210"/>
            <a:ext cx="2538855" cy="1694481"/>
          </a:xfrm>
          <a:prstGeom prst="rect">
            <a:avLst/>
          </a:prstGeom>
        </p:spPr>
      </p:pic>
      <p:pic>
        <p:nvPicPr>
          <p:cNvPr id="107" name="Picture 20">
            <a:extLst>
              <a:ext uri="{FF2B5EF4-FFF2-40B4-BE49-F238E27FC236}">
                <a16:creationId xmlns:a16="http://schemas.microsoft.com/office/drawing/2014/main" id="{3EBEE8FA-99A2-477E-920E-B09330E086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6323" y="3287113"/>
            <a:ext cx="763729" cy="689656"/>
          </a:xfrm>
          <a:prstGeom prst="rect">
            <a:avLst/>
          </a:prstGeom>
        </p:spPr>
      </p:pic>
      <p:sp>
        <p:nvSpPr>
          <p:cNvPr id="6" name="正方形/長方形 5">
            <a:extLst>
              <a:ext uri="{FF2B5EF4-FFF2-40B4-BE49-F238E27FC236}">
                <a16:creationId xmlns:a16="http://schemas.microsoft.com/office/drawing/2014/main" id="{91AD0E51-7E53-422E-A2E4-696F0610004D}"/>
              </a:ext>
            </a:extLst>
          </p:cNvPr>
          <p:cNvSpPr/>
          <p:nvPr/>
        </p:nvSpPr>
        <p:spPr>
          <a:xfrm>
            <a:off x="4958499" y="5663949"/>
            <a:ext cx="6644616" cy="68358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D3303ACC-1F77-4506-B31E-FA561B6314E4}"/>
              </a:ext>
            </a:extLst>
          </p:cNvPr>
          <p:cNvSpPr txBox="1"/>
          <p:nvPr/>
        </p:nvSpPr>
        <p:spPr>
          <a:xfrm>
            <a:off x="5420412" y="5872899"/>
            <a:ext cx="2607495" cy="276999"/>
          </a:xfrm>
          <a:prstGeom prst="rect">
            <a:avLst/>
          </a:prstGeom>
          <a:noFill/>
        </p:spPr>
        <p:txBody>
          <a:bodyPr wrap="square" rtlCol="0">
            <a:spAutoFit/>
          </a:bodyPr>
          <a:lstStyle/>
          <a:p>
            <a:pPr algn="ctr"/>
            <a:r>
              <a:rPr kumimoji="1" lang="ja-JP" altLang="en-US" sz="1200" b="1">
                <a:solidFill>
                  <a:srgbClr val="C00000"/>
                </a:solidFill>
                <a:latin typeface="メイリオ" panose="020B0604030504040204" pitchFamily="50" charset="-128"/>
                <a:ea typeface="メイリオ" panose="020B0604030504040204" pitchFamily="50" charset="-128"/>
              </a:rPr>
              <a:t>スクリプト制御機能で防御</a:t>
            </a:r>
            <a:endParaRPr kumimoji="1" lang="en-US" altLang="ja-JP" sz="1200" b="1">
              <a:solidFill>
                <a:srgbClr val="C00000"/>
              </a:solidFill>
              <a:latin typeface="メイリオ" panose="020B0604030504040204" pitchFamily="50" charset="-128"/>
              <a:ea typeface="メイリオ" panose="020B0604030504040204" pitchFamily="50" charset="-128"/>
            </a:endParaRPr>
          </a:p>
        </p:txBody>
      </p:sp>
      <p:sp>
        <p:nvSpPr>
          <p:cNvPr id="110" name="テキスト ボックス 109">
            <a:extLst>
              <a:ext uri="{FF2B5EF4-FFF2-40B4-BE49-F238E27FC236}">
                <a16:creationId xmlns:a16="http://schemas.microsoft.com/office/drawing/2014/main" id="{2114D802-C354-44FC-897E-0FA009611247}"/>
              </a:ext>
            </a:extLst>
          </p:cNvPr>
          <p:cNvSpPr txBox="1"/>
          <p:nvPr/>
        </p:nvSpPr>
        <p:spPr>
          <a:xfrm>
            <a:off x="8806422" y="5802203"/>
            <a:ext cx="2562303" cy="461665"/>
          </a:xfrm>
          <a:prstGeom prst="rect">
            <a:avLst/>
          </a:prstGeom>
          <a:noFill/>
        </p:spPr>
        <p:txBody>
          <a:bodyPr wrap="square" rtlCol="0">
            <a:spAutoFit/>
          </a:bodyPr>
          <a:lstStyle/>
          <a:p>
            <a:pPr algn="ctr"/>
            <a:r>
              <a:rPr kumimoji="1" lang="ja-JP" altLang="en-US" sz="1200" b="1">
                <a:solidFill>
                  <a:srgbClr val="C00000"/>
                </a:solidFill>
                <a:latin typeface="メイリオ" panose="020B0604030504040204" pitchFamily="50" charset="-128"/>
                <a:ea typeface="メイリオ" panose="020B0604030504040204" pitchFamily="50" charset="-128"/>
              </a:rPr>
              <a:t>ダウンロードされたマルウェアを</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gn="ctr"/>
            <a:r>
              <a:rPr kumimoji="1" lang="en-US" altLang="ja-JP" sz="1200" b="1">
                <a:solidFill>
                  <a:srgbClr val="C00000"/>
                </a:solidFill>
                <a:latin typeface="メイリオ" panose="020B0604030504040204" pitchFamily="50" charset="-128"/>
                <a:ea typeface="メイリオ" panose="020B0604030504040204" pitchFamily="50" charset="-128"/>
              </a:rPr>
              <a:t>AI </a:t>
            </a:r>
            <a:r>
              <a:rPr kumimoji="1" lang="ja-JP" altLang="en-US" sz="1200" b="1">
                <a:solidFill>
                  <a:srgbClr val="C00000"/>
                </a:solidFill>
                <a:latin typeface="メイリオ" panose="020B0604030504040204" pitchFamily="50" charset="-128"/>
                <a:ea typeface="メイリオ" panose="020B0604030504040204" pitchFamily="50" charset="-128"/>
              </a:rPr>
              <a:t>が隔離</a:t>
            </a:r>
            <a:endParaRPr kumimoji="1" lang="en-US" altLang="ja-JP" sz="1200" b="1">
              <a:solidFill>
                <a:srgbClr val="C00000"/>
              </a:solidFill>
              <a:latin typeface="メイリオ" panose="020B0604030504040204" pitchFamily="50" charset="-128"/>
              <a:ea typeface="メイリオ" panose="020B0604030504040204" pitchFamily="50" charset="-128"/>
            </a:endParaRPr>
          </a:p>
        </p:txBody>
      </p:sp>
      <p:pic>
        <p:nvPicPr>
          <p:cNvPr id="30" name="図 29">
            <a:extLst>
              <a:ext uri="{FF2B5EF4-FFF2-40B4-BE49-F238E27FC236}">
                <a16:creationId xmlns:a16="http://schemas.microsoft.com/office/drawing/2014/main" id="{39F231E9-83AD-4EC5-A7EB-4E19F670C115}"/>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6699" y="1919837"/>
            <a:ext cx="923602" cy="965373"/>
          </a:xfrm>
          <a:prstGeom prst="rect">
            <a:avLst/>
          </a:prstGeom>
        </p:spPr>
      </p:pic>
      <p:pic>
        <p:nvPicPr>
          <p:cNvPr id="4" name="Picture 4">
            <a:extLst>
              <a:ext uri="{FF2B5EF4-FFF2-40B4-BE49-F238E27FC236}">
                <a16:creationId xmlns:a16="http://schemas.microsoft.com/office/drawing/2014/main" id="{EEA8C012-815A-0FB8-FD4B-474CBF0E2BD2}"/>
              </a:ext>
            </a:extLst>
          </p:cNvPr>
          <p:cNvPicPr>
            <a:picLocks noChangeAspect="1" noChangeArrowheads="1"/>
          </p:cNvPicPr>
          <p:nvPr/>
        </p:nvPicPr>
        <p:blipFill>
          <a:blip r:embed="rId7"/>
          <a:srcRect/>
          <a:stretch/>
        </p:blipFill>
        <p:spPr bwMode="auto">
          <a:xfrm>
            <a:off x="2084439" y="5779364"/>
            <a:ext cx="2499320" cy="52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500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3EB48C87-1E43-411C-8221-B58BD9B30F75}"/>
              </a:ext>
            </a:extLst>
          </p:cNvPr>
          <p:cNvSpPr>
            <a:spLocks noGrp="1"/>
          </p:cNvSpPr>
          <p:nvPr>
            <p:ph type="body" sz="quarter" idx="15"/>
          </p:nvPr>
        </p:nvSpPr>
        <p:spPr>
          <a:xfrm>
            <a:off x="413589" y="1243861"/>
            <a:ext cx="11074573" cy="248914"/>
          </a:xfrm>
        </p:spPr>
        <p:txBody>
          <a:bodyPr/>
          <a:lstStyle/>
          <a:p>
            <a:r>
              <a:rPr lang="en-US" altLang="ja-JP"/>
              <a:t>Exe </a:t>
            </a:r>
            <a:r>
              <a:rPr lang="ja-JP" altLang="en-US"/>
              <a:t>起動はもちろん、ファイルレスなどの様々な方式のマルウェアに幅広く対応しています</a:t>
            </a:r>
            <a:endParaRPr kumimoji="1" lang="ja-JP" altLang="en-US"/>
          </a:p>
        </p:txBody>
      </p:sp>
      <p:sp>
        <p:nvSpPr>
          <p:cNvPr id="2" name="テキスト プレースホルダー 1">
            <a:extLst>
              <a:ext uri="{FF2B5EF4-FFF2-40B4-BE49-F238E27FC236}">
                <a16:creationId xmlns:a16="http://schemas.microsoft.com/office/drawing/2014/main" id="{48088C3C-BF7F-4FE3-A443-BBB7ACA3DD30}"/>
              </a:ext>
            </a:extLst>
          </p:cNvPr>
          <p:cNvSpPr>
            <a:spLocks noGrp="1"/>
          </p:cNvSpPr>
          <p:nvPr>
            <p:ph type="body" sz="quarter" idx="11"/>
          </p:nvPr>
        </p:nvSpPr>
        <p:spPr/>
        <p:txBody>
          <a:bodyPr/>
          <a:lstStyle/>
          <a:p>
            <a:r>
              <a:rPr lang="en-US" altLang="ja-JP" err="1"/>
              <a:t>CylancePROTECT</a:t>
            </a:r>
            <a:r>
              <a:rPr kumimoji="1" lang="en-US" altLang="ja-JP"/>
              <a:t> </a:t>
            </a:r>
            <a:r>
              <a:rPr kumimoji="1" lang="ja-JP" altLang="en-US"/>
              <a:t>のマルウェア防御機能</a:t>
            </a:r>
          </a:p>
        </p:txBody>
      </p:sp>
      <p:sp>
        <p:nvSpPr>
          <p:cNvPr id="3" name="テキスト プレースホルダー 2">
            <a:extLst>
              <a:ext uri="{FF2B5EF4-FFF2-40B4-BE49-F238E27FC236}">
                <a16:creationId xmlns:a16="http://schemas.microsoft.com/office/drawing/2014/main" id="{42794CC9-809A-4B1F-BCD6-1D2380C6BD7E}"/>
              </a:ext>
            </a:extLst>
          </p:cNvPr>
          <p:cNvSpPr>
            <a:spLocks noGrp="1"/>
          </p:cNvSpPr>
          <p:nvPr>
            <p:ph type="body" sz="quarter" idx="13"/>
          </p:nvPr>
        </p:nvSpPr>
        <p:spPr/>
        <p:txBody>
          <a:bodyPr/>
          <a:lstStyle/>
          <a:p>
            <a:r>
              <a:rPr lang="ja-JP" altLang="en-US"/>
              <a:t>マルウェア・ランサムウェアを実行前に防御する「</a:t>
            </a:r>
            <a:r>
              <a:rPr lang="en-US" altLang="ja-JP"/>
              <a:t>4</a:t>
            </a:r>
            <a:r>
              <a:rPr lang="ja-JP" altLang="en-US"/>
              <a:t>つのプロテクション機能」</a:t>
            </a:r>
            <a:endParaRPr kumimoji="1" lang="ja-JP" altLang="en-US"/>
          </a:p>
        </p:txBody>
      </p:sp>
      <p:sp>
        <p:nvSpPr>
          <p:cNvPr id="5" name="Content Placeholder 1">
            <a:extLst>
              <a:ext uri="{FF2B5EF4-FFF2-40B4-BE49-F238E27FC236}">
                <a16:creationId xmlns:a16="http://schemas.microsoft.com/office/drawing/2014/main" id="{CE400877-4F5B-4743-92F0-685F06CE0D9C}"/>
              </a:ext>
            </a:extLst>
          </p:cNvPr>
          <p:cNvSpPr txBox="1">
            <a:spLocks/>
          </p:cNvSpPr>
          <p:nvPr/>
        </p:nvSpPr>
        <p:spPr>
          <a:xfrm>
            <a:off x="1694504" y="4721630"/>
            <a:ext cx="2356186" cy="1515800"/>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AI</a:t>
            </a: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（人工知能）で脅威を予測</a:t>
            </a:r>
            <a:endPar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・マルウェアの実行を阻止</a:t>
            </a:r>
            <a:endPar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・シグネチャ不要</a:t>
            </a:r>
            <a:endPar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・毎日のスキャンが不要</a:t>
            </a:r>
            <a:endPar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・ファイルシステム変更時にスキャン</a:t>
            </a:r>
            <a:endPar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潜在的に望ましくないプログラムが</a:t>
            </a:r>
            <a:br>
              <a:rPr kumimoji="0" lang="en-US" altLang="ja"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0" lang="ja"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環境に入るのを拒否</a:t>
            </a:r>
          </a:p>
        </p:txBody>
      </p:sp>
      <p:sp>
        <p:nvSpPr>
          <p:cNvPr id="6" name="正方形/長方形 5">
            <a:extLst>
              <a:ext uri="{FF2B5EF4-FFF2-40B4-BE49-F238E27FC236}">
                <a16:creationId xmlns:a16="http://schemas.microsoft.com/office/drawing/2014/main" id="{CE48DB8C-4892-41FF-A7E7-0FC03EB7FAF3}"/>
              </a:ext>
            </a:extLst>
          </p:cNvPr>
          <p:cNvSpPr/>
          <p:nvPr/>
        </p:nvSpPr>
        <p:spPr>
          <a:xfrm>
            <a:off x="1854451" y="4186073"/>
            <a:ext cx="1915909" cy="323165"/>
          </a:xfrm>
          <a:prstGeom prst="rect">
            <a:avLst/>
          </a:prstGeom>
        </p:spPr>
        <p:txBody>
          <a:bodyPr wrap="none">
            <a:spAutoFit/>
          </a:bodyPr>
          <a:lstStyle/>
          <a:p>
            <a:pPr defTabSz="685800">
              <a:defRPr/>
            </a:pPr>
            <a:r>
              <a:rPr kumimoji="0" lang="ja-JP" altLang="en-US" sz="15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マルウェア実行制御</a:t>
            </a:r>
          </a:p>
        </p:txBody>
      </p:sp>
      <p:sp>
        <p:nvSpPr>
          <p:cNvPr id="7" name="正方形/長方形 6">
            <a:extLst>
              <a:ext uri="{FF2B5EF4-FFF2-40B4-BE49-F238E27FC236}">
                <a16:creationId xmlns:a16="http://schemas.microsoft.com/office/drawing/2014/main" id="{4720D18B-1144-4B3E-8EE8-331778EC5EF1}"/>
              </a:ext>
            </a:extLst>
          </p:cNvPr>
          <p:cNvSpPr/>
          <p:nvPr/>
        </p:nvSpPr>
        <p:spPr>
          <a:xfrm>
            <a:off x="4758765" y="4186073"/>
            <a:ext cx="1146468" cy="323165"/>
          </a:xfrm>
          <a:prstGeom prst="rect">
            <a:avLst/>
          </a:prstGeom>
        </p:spPr>
        <p:txBody>
          <a:bodyPr wrap="none">
            <a:spAutoFit/>
          </a:bodyPr>
          <a:lstStyle/>
          <a:p>
            <a:pPr defTabSz="685800">
              <a:defRPr/>
            </a:pPr>
            <a:r>
              <a:rPr kumimoji="0" lang="ja-JP" altLang="en-US" sz="15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メモリ保護</a:t>
            </a:r>
          </a:p>
        </p:txBody>
      </p:sp>
      <p:sp>
        <p:nvSpPr>
          <p:cNvPr id="8" name="正方形/長方形 7">
            <a:extLst>
              <a:ext uri="{FF2B5EF4-FFF2-40B4-BE49-F238E27FC236}">
                <a16:creationId xmlns:a16="http://schemas.microsoft.com/office/drawing/2014/main" id="{46C86F03-13CC-4C59-B438-F67B5B75FC9F}"/>
              </a:ext>
            </a:extLst>
          </p:cNvPr>
          <p:cNvSpPr/>
          <p:nvPr/>
        </p:nvSpPr>
        <p:spPr>
          <a:xfrm>
            <a:off x="4347317" y="4721631"/>
            <a:ext cx="2061972" cy="1277273"/>
          </a:xfrm>
          <a:prstGeom prst="rect">
            <a:avLst/>
          </a:prstGeom>
        </p:spPr>
        <p:txBody>
          <a:bodyPr wrap="square" lIns="0" tIns="0" rIns="0" bIns="0">
            <a:spAutoFit/>
          </a:bodyPr>
          <a:lstStyle/>
          <a:p>
            <a:pPr defTabSz="685800">
              <a:spcAft>
                <a:spcPts val="600"/>
              </a:spcAft>
              <a:buClr>
                <a:schemeClr val="bg1">
                  <a:lumMod val="65000"/>
                </a:schemeClr>
              </a:buClr>
              <a:buSzPct val="75000"/>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・メモリの悪用防御</a:t>
            </a:r>
            <a:endPar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spcAft>
                <a:spcPts val="600"/>
              </a:spcAft>
              <a:buClr>
                <a:schemeClr val="bg1">
                  <a:lumMod val="65000"/>
                </a:schemeClr>
              </a:buClr>
              <a:buSzPct val="75000"/>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・脆弱性攻撃の防御</a:t>
            </a:r>
            <a:endPar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spcAft>
                <a:spcPts val="600"/>
              </a:spcAft>
              <a:buClr>
                <a:schemeClr val="bg1">
                  <a:lumMod val="65000"/>
                </a:schemeClr>
              </a:buClr>
              <a:buSzPct val="75000"/>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・プロセスインジェクション防御</a:t>
            </a:r>
            <a:endPar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spcAft>
                <a:spcPts val="600"/>
              </a:spcAft>
              <a:buClr>
                <a:schemeClr val="bg1">
                  <a:lumMod val="65000"/>
                </a:schemeClr>
              </a:buClr>
              <a:buSzPct val="75000"/>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・特権昇格の防御</a:t>
            </a:r>
          </a:p>
          <a:p>
            <a:pPr defTabSz="685800">
              <a:spcAft>
                <a:spcPts val="600"/>
              </a:spcAft>
              <a:buClr>
                <a:schemeClr val="bg1">
                  <a:lumMod val="65000"/>
                </a:schemeClr>
              </a:buClr>
              <a:buSzPct val="75000"/>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・シェルコード</a:t>
            </a:r>
            <a:r>
              <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ペイロード</a:t>
            </a:r>
            <a:br>
              <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攻撃の防御</a:t>
            </a:r>
            <a:endPar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a:extLst>
              <a:ext uri="{FF2B5EF4-FFF2-40B4-BE49-F238E27FC236}">
                <a16:creationId xmlns:a16="http://schemas.microsoft.com/office/drawing/2014/main" id="{80C1F283-D246-4B3B-BCA6-C39842C6A7DF}"/>
              </a:ext>
            </a:extLst>
          </p:cNvPr>
          <p:cNvSpPr/>
          <p:nvPr/>
        </p:nvSpPr>
        <p:spPr>
          <a:xfrm>
            <a:off x="6731681" y="4186073"/>
            <a:ext cx="1531188" cy="323165"/>
          </a:xfrm>
          <a:prstGeom prst="rect">
            <a:avLst/>
          </a:prstGeom>
        </p:spPr>
        <p:txBody>
          <a:bodyPr wrap="none">
            <a:spAutoFit/>
          </a:bodyPr>
          <a:lstStyle/>
          <a:p>
            <a:pPr defTabSz="685800">
              <a:defRPr/>
            </a:pPr>
            <a:r>
              <a:rPr kumimoji="0" lang="ja-JP" altLang="en-US" sz="15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スクリプト制御</a:t>
            </a:r>
          </a:p>
        </p:txBody>
      </p:sp>
      <p:sp>
        <p:nvSpPr>
          <p:cNvPr id="10" name="Content Placeholder 1">
            <a:extLst>
              <a:ext uri="{FF2B5EF4-FFF2-40B4-BE49-F238E27FC236}">
                <a16:creationId xmlns:a16="http://schemas.microsoft.com/office/drawing/2014/main" id="{40D6D177-3CB1-44F0-97CD-0C2360F3EABE}"/>
              </a:ext>
            </a:extLst>
          </p:cNvPr>
          <p:cNvSpPr txBox="1">
            <a:spLocks/>
          </p:cNvSpPr>
          <p:nvPr/>
        </p:nvSpPr>
        <p:spPr>
          <a:xfrm>
            <a:off x="6576909" y="4721631"/>
            <a:ext cx="2103120" cy="1154162"/>
          </a:xfrm>
          <a:prstGeom prst="rect">
            <a:avLst/>
          </a:prstGeom>
        </p:spPr>
        <p:txBody>
          <a:bodyPr wrap="square" lIns="0" tIns="0" rIns="0" bIns="0">
            <a:spAutoFit/>
          </a:bodyPr>
          <a:lstStyle>
            <a:defPPr>
              <a:defRPr lang="en-US"/>
            </a:defPPr>
            <a:lvl1pPr marL="146300" indent="-146300">
              <a:spcAft>
                <a:spcPts val="800"/>
              </a:spcAft>
              <a:buClr>
                <a:schemeClr val="bg1">
                  <a:lumMod val="65000"/>
                </a:schemeClr>
              </a:buClr>
              <a:buSzPct val="75000"/>
              <a:buFont typeface="Wingdings" charset="2"/>
              <a:buChar char="§"/>
              <a:defRPr sz="1600">
                <a:solidFill>
                  <a:schemeClr val="bg1"/>
                </a:solidFill>
                <a:cs typeface="Arial Narrow" charset="0"/>
              </a:defRPr>
            </a:lvl1pPr>
          </a:lstStyle>
          <a:p>
            <a:pPr marL="0" indent="0" defTabSz="685800">
              <a:spcAft>
                <a:spcPts val="600"/>
              </a:spcAft>
              <a:buNone/>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・不正なパワーシェルと</a:t>
            </a:r>
            <a:br>
              <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アクティブスクリプトの制御</a:t>
            </a:r>
            <a:endParaRPr kumimoji="0" 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defTabSz="685800">
              <a:spcAft>
                <a:spcPts val="600"/>
              </a:spcAft>
              <a:buNone/>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・危険な </a:t>
            </a:r>
            <a:r>
              <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VBA </a:t>
            </a: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マクロを制御</a:t>
            </a:r>
            <a:endParaRPr kumimoji="0" 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indent="0" defTabSz="685800">
              <a:spcAft>
                <a:spcPts val="600"/>
              </a:spcAft>
              <a:buNone/>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・ファイルを残さない攻撃の阻止</a:t>
            </a:r>
          </a:p>
          <a:p>
            <a:pPr marL="0" indent="0" defTabSz="685800">
              <a:spcAft>
                <a:spcPts val="600"/>
              </a:spcAft>
              <a:buNone/>
              <a:defRPr/>
            </a:pP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・危険なドキュメントファイルの</a:t>
            </a:r>
            <a:br>
              <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制御</a:t>
            </a:r>
            <a:endParaRPr kumimoji="0" lang="en-US" altLang="ja-JP" sz="10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F3C4CB0D-135A-45B7-BE2A-CC9E69F9A6FB}"/>
              </a:ext>
            </a:extLst>
          </p:cNvPr>
          <p:cNvSpPr/>
          <p:nvPr/>
        </p:nvSpPr>
        <p:spPr>
          <a:xfrm>
            <a:off x="8904416" y="4186073"/>
            <a:ext cx="2108269" cy="323165"/>
          </a:xfrm>
          <a:prstGeom prst="rect">
            <a:avLst/>
          </a:prstGeom>
        </p:spPr>
        <p:txBody>
          <a:bodyPr wrap="none">
            <a:spAutoFit/>
          </a:bodyPr>
          <a:lstStyle/>
          <a:p>
            <a:pPr defTabSz="685800">
              <a:defRPr/>
            </a:pPr>
            <a:r>
              <a:rPr kumimoji="0" lang="ja-JP" altLang="en-US" sz="15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アプリケーション制御</a:t>
            </a:r>
          </a:p>
        </p:txBody>
      </p:sp>
      <p:sp>
        <p:nvSpPr>
          <p:cNvPr id="12" name="Content Placeholder 1">
            <a:extLst>
              <a:ext uri="{FF2B5EF4-FFF2-40B4-BE49-F238E27FC236}">
                <a16:creationId xmlns:a16="http://schemas.microsoft.com/office/drawing/2014/main" id="{BE218DEB-2FBE-43F8-B5A5-22EC47356293}"/>
              </a:ext>
            </a:extLst>
          </p:cNvPr>
          <p:cNvSpPr txBox="1">
            <a:spLocks/>
          </p:cNvSpPr>
          <p:nvPr/>
        </p:nvSpPr>
        <p:spPr>
          <a:xfrm>
            <a:off x="8976656" y="4721630"/>
            <a:ext cx="2015992" cy="1038746"/>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・機器で利用する機能を</a:t>
            </a:r>
            <a:br>
              <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限定して利用バイナリを制御</a:t>
            </a:r>
            <a:endPar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・不正なバイナリの実行を阻止</a:t>
            </a:r>
            <a:endPar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・任意のバイナリの変更を防止</a:t>
            </a:r>
            <a:endParaRPr kumimoji="0"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defTabSz="685800">
              <a:lnSpc>
                <a:spcPct val="100000"/>
              </a:lnSpc>
              <a:spcBef>
                <a:spcPts val="0"/>
              </a:spcBef>
              <a:spcAft>
                <a:spcPts val="600"/>
              </a:spcAft>
              <a:buClr>
                <a:schemeClr val="bg1">
                  <a:lumMod val="65000"/>
                </a:schemeClr>
              </a:buClr>
              <a:buSzPct val="75000"/>
              <a:defRPr/>
            </a:pP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a:t>
            </a:r>
            <a:r>
              <a:rPr kumimoji="0"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の変更は許可</a:t>
            </a:r>
            <a:endParaRPr kumimoji="0" 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a:extLst>
              <a:ext uri="{FF2B5EF4-FFF2-40B4-BE49-F238E27FC236}">
                <a16:creationId xmlns:a16="http://schemas.microsoft.com/office/drawing/2014/main" id="{DCD4472E-DC0D-4DED-B1C2-3EABF7E9DFF7}"/>
              </a:ext>
            </a:extLst>
          </p:cNvPr>
          <p:cNvGrpSpPr/>
          <p:nvPr/>
        </p:nvGrpSpPr>
        <p:grpSpPr>
          <a:xfrm>
            <a:off x="2207110" y="2645202"/>
            <a:ext cx="1241456" cy="1299730"/>
            <a:chOff x="0" y="2192226"/>
            <a:chExt cx="2095500" cy="2193863"/>
          </a:xfrm>
        </p:grpSpPr>
        <p:pic>
          <p:nvPicPr>
            <p:cNvPr id="14" name="Picture 1">
              <a:extLst>
                <a:ext uri="{FF2B5EF4-FFF2-40B4-BE49-F238E27FC236}">
                  <a16:creationId xmlns:a16="http://schemas.microsoft.com/office/drawing/2014/main" id="{1FC2F340-D67D-4EFD-9664-B3B120366E66}"/>
                </a:ext>
              </a:extLst>
            </p:cNvPr>
            <p:cNvPicPr>
              <a:picLocks noChangeAspect="1"/>
            </p:cNvPicPr>
            <p:nvPr/>
          </p:nvPicPr>
          <p:blipFill>
            <a:blip r:embed="rId2" cstate="print">
              <a:duotone>
                <a:prstClr val="black"/>
                <a:srgbClr val="009900">
                  <a:tint val="45000"/>
                  <a:satMod val="400000"/>
                </a:srgbClr>
              </a:duotone>
              <a:extLst>
                <a:ext uri="{28A0092B-C50C-407E-A947-70E740481C1C}">
                  <a14:useLocalDpi xmlns:a14="http://schemas.microsoft.com/office/drawing/2010/main" val="0"/>
                </a:ext>
              </a:extLst>
            </a:blip>
            <a:stretch>
              <a:fillRect/>
            </a:stretch>
          </p:blipFill>
          <p:spPr>
            <a:xfrm>
              <a:off x="1014" y="2192226"/>
              <a:ext cx="2030683" cy="2097979"/>
            </a:xfrm>
            <a:prstGeom prst="rect">
              <a:avLst/>
            </a:prstGeom>
          </p:spPr>
        </p:pic>
        <p:pic>
          <p:nvPicPr>
            <p:cNvPr id="15" name="図 14">
              <a:extLst>
                <a:ext uri="{FF2B5EF4-FFF2-40B4-BE49-F238E27FC236}">
                  <a16:creationId xmlns:a16="http://schemas.microsoft.com/office/drawing/2014/main" id="{C5C2AD86-F605-48C4-9E1D-6C65A849B5F1}"/>
                </a:ext>
              </a:extLst>
            </p:cNvPr>
            <p:cNvPicPr>
              <a:picLocks noChangeAspect="1"/>
            </p:cNvPicPr>
            <p:nvPr/>
          </p:nvPicPr>
          <p:blipFill>
            <a:blip r:embed="rId3"/>
            <a:stretch>
              <a:fillRect/>
            </a:stretch>
          </p:blipFill>
          <p:spPr>
            <a:xfrm>
              <a:off x="0" y="2204864"/>
              <a:ext cx="2095500" cy="2181225"/>
            </a:xfrm>
            <a:prstGeom prst="rect">
              <a:avLst/>
            </a:prstGeom>
          </p:spPr>
        </p:pic>
      </p:grpSp>
      <p:grpSp>
        <p:nvGrpSpPr>
          <p:cNvPr id="16" name="グループ化 15">
            <a:extLst>
              <a:ext uri="{FF2B5EF4-FFF2-40B4-BE49-F238E27FC236}">
                <a16:creationId xmlns:a16="http://schemas.microsoft.com/office/drawing/2014/main" id="{A785AF29-EEED-493E-8D85-8536F06E8A82}"/>
              </a:ext>
            </a:extLst>
          </p:cNvPr>
          <p:cNvGrpSpPr/>
          <p:nvPr/>
        </p:nvGrpSpPr>
        <p:grpSpPr>
          <a:xfrm>
            <a:off x="6845831" y="2768338"/>
            <a:ext cx="1337721" cy="1264028"/>
            <a:chOff x="4345888" y="2204864"/>
            <a:chExt cx="2257988" cy="2133600"/>
          </a:xfrm>
        </p:grpSpPr>
        <p:pic>
          <p:nvPicPr>
            <p:cNvPr id="17" name="Picture 3">
              <a:extLst>
                <a:ext uri="{FF2B5EF4-FFF2-40B4-BE49-F238E27FC236}">
                  <a16:creationId xmlns:a16="http://schemas.microsoft.com/office/drawing/2014/main" id="{8BD81CCC-131F-4A13-8262-5EF76D612463}"/>
                </a:ext>
              </a:extLst>
            </p:cNvPr>
            <p:cNvPicPr>
              <a:picLocks noChangeAspect="1"/>
            </p:cNvPicPr>
            <p:nvPr/>
          </p:nvPicPr>
          <p:blipFill>
            <a:blip r:embed="rId4" cstate="print">
              <a:duotone>
                <a:prstClr val="black"/>
                <a:srgbClr val="33CC33">
                  <a:tint val="45000"/>
                  <a:satMod val="400000"/>
                </a:srgbClr>
              </a:duotone>
              <a:extLst>
                <a:ext uri="{28A0092B-C50C-407E-A947-70E740481C1C}">
                  <a14:useLocalDpi xmlns:a14="http://schemas.microsoft.com/office/drawing/2010/main" val="0"/>
                </a:ext>
              </a:extLst>
            </a:blip>
            <a:stretch>
              <a:fillRect/>
            </a:stretch>
          </p:blipFill>
          <p:spPr>
            <a:xfrm>
              <a:off x="4345888" y="2242145"/>
              <a:ext cx="2176255" cy="2004971"/>
            </a:xfrm>
            <a:prstGeom prst="rect">
              <a:avLst/>
            </a:prstGeom>
          </p:spPr>
        </p:pic>
        <p:pic>
          <p:nvPicPr>
            <p:cNvPr id="18" name="図 17">
              <a:extLst>
                <a:ext uri="{FF2B5EF4-FFF2-40B4-BE49-F238E27FC236}">
                  <a16:creationId xmlns:a16="http://schemas.microsoft.com/office/drawing/2014/main" id="{2F5656B5-ADE8-4389-AC35-10D946D4D07B}"/>
                </a:ext>
              </a:extLst>
            </p:cNvPr>
            <p:cNvPicPr>
              <a:picLocks noChangeAspect="1"/>
            </p:cNvPicPr>
            <p:nvPr/>
          </p:nvPicPr>
          <p:blipFill>
            <a:blip r:embed="rId5"/>
            <a:stretch>
              <a:fillRect/>
            </a:stretch>
          </p:blipFill>
          <p:spPr>
            <a:xfrm>
              <a:off x="4355976" y="2204864"/>
              <a:ext cx="2247900" cy="2133600"/>
            </a:xfrm>
            <a:prstGeom prst="rect">
              <a:avLst/>
            </a:prstGeom>
          </p:spPr>
        </p:pic>
      </p:grpSp>
      <p:grpSp>
        <p:nvGrpSpPr>
          <p:cNvPr id="19" name="グループ化 18">
            <a:extLst>
              <a:ext uri="{FF2B5EF4-FFF2-40B4-BE49-F238E27FC236}">
                <a16:creationId xmlns:a16="http://schemas.microsoft.com/office/drawing/2014/main" id="{39DBE813-2F5A-46FA-9623-2963AF2D6965}"/>
              </a:ext>
            </a:extLst>
          </p:cNvPr>
          <p:cNvGrpSpPr/>
          <p:nvPr/>
        </p:nvGrpSpPr>
        <p:grpSpPr>
          <a:xfrm>
            <a:off x="9073405" y="2778277"/>
            <a:ext cx="1507263" cy="1250650"/>
            <a:chOff x="6588224" y="2261352"/>
            <a:chExt cx="2428875" cy="2111020"/>
          </a:xfrm>
        </p:grpSpPr>
        <p:pic>
          <p:nvPicPr>
            <p:cNvPr id="20" name="Picture 5">
              <a:extLst>
                <a:ext uri="{FF2B5EF4-FFF2-40B4-BE49-F238E27FC236}">
                  <a16:creationId xmlns:a16="http://schemas.microsoft.com/office/drawing/2014/main" id="{362F66D4-DF2C-4640-A520-40A6EA3C951F}"/>
                </a:ext>
              </a:extLst>
            </p:cNvPr>
            <p:cNvPicPr>
              <a:picLocks noChangeAspect="1"/>
            </p:cNvPicPr>
            <p:nvPr/>
          </p:nvPicPr>
          <p:blipFill>
            <a:blip r:embed="rId6" cstate="print">
              <a:duotone>
                <a:prstClr val="black"/>
                <a:srgbClr val="33CC33">
                  <a:tint val="45000"/>
                  <a:satMod val="400000"/>
                </a:srgbClr>
              </a:duotone>
              <a:extLst>
                <a:ext uri="{28A0092B-C50C-407E-A947-70E740481C1C}">
                  <a14:useLocalDpi xmlns:a14="http://schemas.microsoft.com/office/drawing/2010/main" val="0"/>
                </a:ext>
              </a:extLst>
            </a:blip>
            <a:stretch>
              <a:fillRect/>
            </a:stretch>
          </p:blipFill>
          <p:spPr>
            <a:xfrm>
              <a:off x="6610869" y="2261352"/>
              <a:ext cx="2271133" cy="1992756"/>
            </a:xfrm>
            <a:prstGeom prst="rect">
              <a:avLst/>
            </a:prstGeom>
          </p:spPr>
        </p:pic>
        <p:pic>
          <p:nvPicPr>
            <p:cNvPr id="21" name="図 20">
              <a:extLst>
                <a:ext uri="{FF2B5EF4-FFF2-40B4-BE49-F238E27FC236}">
                  <a16:creationId xmlns:a16="http://schemas.microsoft.com/office/drawing/2014/main" id="{5B4A711F-D948-469E-B1CC-A8F32976B657}"/>
                </a:ext>
              </a:extLst>
            </p:cNvPr>
            <p:cNvPicPr>
              <a:picLocks noChangeAspect="1"/>
            </p:cNvPicPr>
            <p:nvPr/>
          </p:nvPicPr>
          <p:blipFill>
            <a:blip r:embed="rId7"/>
            <a:stretch>
              <a:fillRect/>
            </a:stretch>
          </p:blipFill>
          <p:spPr>
            <a:xfrm>
              <a:off x="6588224" y="2276872"/>
              <a:ext cx="2428875" cy="2095500"/>
            </a:xfrm>
            <a:prstGeom prst="rect">
              <a:avLst/>
            </a:prstGeom>
          </p:spPr>
        </p:pic>
      </p:grpSp>
      <p:sp>
        <p:nvSpPr>
          <p:cNvPr id="22" name="正方形/長方形 21">
            <a:extLst>
              <a:ext uri="{FF2B5EF4-FFF2-40B4-BE49-F238E27FC236}">
                <a16:creationId xmlns:a16="http://schemas.microsoft.com/office/drawing/2014/main" id="{7ADFA07F-8441-4393-A6BB-C944B0283EEF}"/>
              </a:ext>
            </a:extLst>
          </p:cNvPr>
          <p:cNvSpPr/>
          <p:nvPr/>
        </p:nvSpPr>
        <p:spPr>
          <a:xfrm>
            <a:off x="1602618" y="2336290"/>
            <a:ext cx="2376264" cy="4032448"/>
          </a:xfrm>
          <a:prstGeom prst="rect">
            <a:avLst/>
          </a:prstGeom>
          <a:noFill/>
          <a:ln w="2540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2FC6008-09DF-45BE-80E6-7D2FD3292D5D}"/>
              </a:ext>
            </a:extLst>
          </p:cNvPr>
          <p:cNvSpPr/>
          <p:nvPr/>
        </p:nvSpPr>
        <p:spPr>
          <a:xfrm>
            <a:off x="1240971" y="1976251"/>
            <a:ext cx="3106346" cy="307777"/>
          </a:xfrm>
          <a:prstGeom prst="rect">
            <a:avLst/>
          </a:prstGeom>
        </p:spPr>
        <p:txBody>
          <a:bodyPr wrap="square">
            <a:spAutoFit/>
          </a:bodyPr>
          <a:lstStyle/>
          <a:p>
            <a:pPr algn="ctr"/>
            <a:r>
              <a:rPr lang="en-US" altLang="ja-JP" sz="1400" b="1" err="1">
                <a:solidFill>
                  <a:srgbClr val="009900"/>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lang="ja-JP" altLang="en-US" sz="1400" b="1">
                <a:solidFill>
                  <a:srgbClr val="0099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b="1">
                <a:solidFill>
                  <a:srgbClr val="009900"/>
                </a:solidFill>
                <a:latin typeface="メイリオ" panose="020B0604030504040204" pitchFamily="50" charset="-128"/>
                <a:ea typeface="メイリオ" panose="020B0604030504040204" pitchFamily="50" charset="-128"/>
                <a:cs typeface="メイリオ" panose="020B0604030504040204" pitchFamily="50" charset="-128"/>
              </a:rPr>
              <a:t>Original</a:t>
            </a:r>
            <a:endParaRPr lang="ja-JP" altLang="en-US" sz="1400" b="1">
              <a:solidFill>
                <a:srgbClr val="009900"/>
              </a:solidFill>
            </a:endParaRPr>
          </a:p>
        </p:txBody>
      </p:sp>
      <p:grpSp>
        <p:nvGrpSpPr>
          <p:cNvPr id="24" name="グループ化 23">
            <a:extLst>
              <a:ext uri="{FF2B5EF4-FFF2-40B4-BE49-F238E27FC236}">
                <a16:creationId xmlns:a16="http://schemas.microsoft.com/office/drawing/2014/main" id="{7063B06D-760B-4343-B28C-303399B8758A}"/>
              </a:ext>
            </a:extLst>
          </p:cNvPr>
          <p:cNvGrpSpPr/>
          <p:nvPr/>
        </p:nvGrpSpPr>
        <p:grpSpPr>
          <a:xfrm>
            <a:off x="4465073" y="2696330"/>
            <a:ext cx="1556703" cy="1404850"/>
            <a:chOff x="2871281" y="2708920"/>
            <a:chExt cx="1556703" cy="1404850"/>
          </a:xfrm>
        </p:grpSpPr>
        <p:grpSp>
          <p:nvGrpSpPr>
            <p:cNvPr id="25" name="グループ化 24">
              <a:extLst>
                <a:ext uri="{FF2B5EF4-FFF2-40B4-BE49-F238E27FC236}">
                  <a16:creationId xmlns:a16="http://schemas.microsoft.com/office/drawing/2014/main" id="{9B8706A2-7695-4648-B083-BF4DD5C2EAA3}"/>
                </a:ext>
              </a:extLst>
            </p:cNvPr>
            <p:cNvGrpSpPr/>
            <p:nvPr/>
          </p:nvGrpSpPr>
          <p:grpSpPr>
            <a:xfrm>
              <a:off x="3203848" y="2981428"/>
              <a:ext cx="1041481" cy="930476"/>
              <a:chOff x="1442004" y="4050036"/>
              <a:chExt cx="605642" cy="541090"/>
            </a:xfrm>
          </p:grpSpPr>
          <p:pic>
            <p:nvPicPr>
              <p:cNvPr id="29" name="Picture 3">
                <a:extLst>
                  <a:ext uri="{FF2B5EF4-FFF2-40B4-BE49-F238E27FC236}">
                    <a16:creationId xmlns:a16="http://schemas.microsoft.com/office/drawing/2014/main" id="{3CAD4E1A-A079-4B04-9650-0B0EA056B044}"/>
                  </a:ext>
                </a:extLst>
              </p:cNvPr>
              <p:cNvPicPr>
                <a:picLocks noChangeAspect="1"/>
              </p:cNvPicPr>
              <p:nvPr/>
            </p:nvPicPr>
            <p:blipFill>
              <a:blip r:embed="rId8" cstate="print">
                <a:duotone>
                  <a:prstClr val="black"/>
                  <a:srgbClr val="33CC33">
                    <a:tint val="45000"/>
                    <a:satMod val="400000"/>
                  </a:srgbClr>
                </a:duotone>
                <a:extLst>
                  <a:ext uri="{28A0092B-C50C-407E-A947-70E740481C1C}">
                    <a14:useLocalDpi xmlns:a14="http://schemas.microsoft.com/office/drawing/2010/main" val="0"/>
                  </a:ext>
                </a:extLst>
              </a:blip>
              <a:stretch>
                <a:fillRect/>
              </a:stretch>
            </p:blipFill>
            <p:spPr>
              <a:xfrm>
                <a:off x="1442004" y="4059062"/>
                <a:ext cx="502489" cy="532064"/>
              </a:xfrm>
              <a:prstGeom prst="rect">
                <a:avLst/>
              </a:prstGeom>
            </p:spPr>
          </p:pic>
          <p:pic>
            <p:nvPicPr>
              <p:cNvPr id="30" name="図 29">
                <a:extLst>
                  <a:ext uri="{FF2B5EF4-FFF2-40B4-BE49-F238E27FC236}">
                    <a16:creationId xmlns:a16="http://schemas.microsoft.com/office/drawing/2014/main" id="{220EED4E-A959-49AC-8CC2-3CC823086B31}"/>
                  </a:ext>
                </a:extLst>
              </p:cNvPr>
              <p:cNvPicPr>
                <a:picLocks noChangeAspect="1"/>
              </p:cNvPicPr>
              <p:nvPr/>
            </p:nvPicPr>
            <p:blipFill>
              <a:blip r:embed="rId9"/>
              <a:stretch>
                <a:fillRect/>
              </a:stretch>
            </p:blipFill>
            <p:spPr>
              <a:xfrm>
                <a:off x="1567625" y="4050036"/>
                <a:ext cx="480021" cy="494442"/>
              </a:xfrm>
              <a:prstGeom prst="rect">
                <a:avLst/>
              </a:prstGeom>
            </p:spPr>
          </p:pic>
        </p:grpSp>
        <p:pic>
          <p:nvPicPr>
            <p:cNvPr id="26" name="図 25">
              <a:extLst>
                <a:ext uri="{FF2B5EF4-FFF2-40B4-BE49-F238E27FC236}">
                  <a16:creationId xmlns:a16="http://schemas.microsoft.com/office/drawing/2014/main" id="{9D0E9CF3-5592-4CAA-9492-CB3AFAA47647}"/>
                </a:ext>
              </a:extLst>
            </p:cNvPr>
            <p:cNvPicPr>
              <a:picLocks noChangeAspect="1"/>
            </p:cNvPicPr>
            <p:nvPr/>
          </p:nvPicPr>
          <p:blipFill>
            <a:blip r:embed="rId10"/>
            <a:stretch>
              <a:fillRect/>
            </a:stretch>
          </p:blipFill>
          <p:spPr>
            <a:xfrm>
              <a:off x="3059832" y="2736182"/>
              <a:ext cx="1368152" cy="1368152"/>
            </a:xfrm>
            <a:prstGeom prst="rect">
              <a:avLst/>
            </a:prstGeom>
          </p:spPr>
        </p:pic>
        <p:pic>
          <p:nvPicPr>
            <p:cNvPr id="27" name="図 26">
              <a:extLst>
                <a:ext uri="{FF2B5EF4-FFF2-40B4-BE49-F238E27FC236}">
                  <a16:creationId xmlns:a16="http://schemas.microsoft.com/office/drawing/2014/main" id="{1803E349-C442-4643-8FDD-873732671F7A}"/>
                </a:ext>
              </a:extLst>
            </p:cNvPr>
            <p:cNvPicPr>
              <a:picLocks noChangeAspect="1"/>
            </p:cNvPicPr>
            <p:nvPr/>
          </p:nvPicPr>
          <p:blipFill>
            <a:blip r:embed="rId11"/>
            <a:stretch>
              <a:fillRect/>
            </a:stretch>
          </p:blipFill>
          <p:spPr>
            <a:xfrm>
              <a:off x="3046660" y="2708920"/>
              <a:ext cx="1381324" cy="1404850"/>
            </a:xfrm>
            <a:prstGeom prst="rect">
              <a:avLst/>
            </a:prstGeom>
          </p:spPr>
        </p:pic>
        <p:pic>
          <p:nvPicPr>
            <p:cNvPr id="28" name="図 27">
              <a:extLst>
                <a:ext uri="{FF2B5EF4-FFF2-40B4-BE49-F238E27FC236}">
                  <a16:creationId xmlns:a16="http://schemas.microsoft.com/office/drawing/2014/main" id="{1541CD16-283E-4194-AA19-AA2F7C4A397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2871281" y="3429000"/>
              <a:ext cx="466644" cy="576064"/>
            </a:xfrm>
            <a:prstGeom prst="rect">
              <a:avLst/>
            </a:prstGeom>
          </p:spPr>
        </p:pic>
      </p:grpSp>
    </p:spTree>
    <p:extLst>
      <p:ext uri="{BB962C8B-B14F-4D97-AF65-F5344CB8AC3E}">
        <p14:creationId xmlns:p14="http://schemas.microsoft.com/office/powerpoint/2010/main" val="3139791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6DE05B3F-022A-4A1E-843B-A3AA85C10474}"/>
              </a:ext>
            </a:extLst>
          </p:cNvPr>
          <p:cNvSpPr>
            <a:spLocks noGrp="1"/>
          </p:cNvSpPr>
          <p:nvPr>
            <p:ph type="body" sz="quarter" idx="15"/>
          </p:nvPr>
        </p:nvSpPr>
        <p:spPr>
          <a:xfrm>
            <a:off x="413588" y="296366"/>
            <a:ext cx="11074573" cy="291618"/>
          </a:xfrm>
        </p:spPr>
        <p:txBody>
          <a:bodyPr/>
          <a:lstStyle/>
          <a:p>
            <a:r>
              <a:rPr kumimoji="1" lang="ja-JP" altLang="en-US"/>
              <a:t>ゼロデイ脅威にも </a:t>
            </a:r>
            <a:r>
              <a:rPr kumimoji="1" lang="en-US" altLang="ja-JP"/>
              <a:t>99% </a:t>
            </a:r>
            <a:r>
              <a:rPr kumimoji="1" lang="ja-JP" altLang="en-US"/>
              <a:t>防御</a:t>
            </a:r>
            <a:r>
              <a:rPr lang="ja-JP" altLang="en-US"/>
              <a:t>が可能です</a:t>
            </a:r>
            <a:endParaRPr kumimoji="1" lang="ja-JP" altLang="en-US"/>
          </a:p>
        </p:txBody>
      </p:sp>
      <p:sp>
        <p:nvSpPr>
          <p:cNvPr id="3" name="テキスト プレースホルダー 2">
            <a:extLst>
              <a:ext uri="{FF2B5EF4-FFF2-40B4-BE49-F238E27FC236}">
                <a16:creationId xmlns:a16="http://schemas.microsoft.com/office/drawing/2014/main" id="{96D47BD1-09EA-4541-BEA4-272397FAB3F2}"/>
              </a:ext>
            </a:extLst>
          </p:cNvPr>
          <p:cNvSpPr>
            <a:spLocks noGrp="1"/>
          </p:cNvSpPr>
          <p:nvPr>
            <p:ph type="body" sz="quarter" idx="11"/>
          </p:nvPr>
        </p:nvSpPr>
        <p:spPr>
          <a:xfrm>
            <a:off x="263132" y="775464"/>
            <a:ext cx="11665736" cy="452432"/>
          </a:xfrm>
        </p:spPr>
        <p:txBody>
          <a:bodyPr/>
          <a:lstStyle/>
          <a:p>
            <a:r>
              <a:rPr kumimoji="1" lang="ja-JP" altLang="en-US"/>
              <a:t>シグネチャレスのためパッチの有無に左右されず、未知のマルウェアにも即対応が可能</a:t>
            </a:r>
          </a:p>
        </p:txBody>
      </p:sp>
      <p:sp>
        <p:nvSpPr>
          <p:cNvPr id="4" name="テキスト プレースホルダー 3">
            <a:extLst>
              <a:ext uri="{FF2B5EF4-FFF2-40B4-BE49-F238E27FC236}">
                <a16:creationId xmlns:a16="http://schemas.microsoft.com/office/drawing/2014/main" id="{758E38C8-DBF4-4088-82F6-22D1E1F07598}"/>
              </a:ext>
            </a:extLst>
          </p:cNvPr>
          <p:cNvSpPr>
            <a:spLocks noGrp="1"/>
          </p:cNvSpPr>
          <p:nvPr>
            <p:ph type="body" sz="quarter" idx="13"/>
          </p:nvPr>
        </p:nvSpPr>
        <p:spPr>
          <a:xfrm>
            <a:off x="263132" y="1328700"/>
            <a:ext cx="11665736" cy="332399"/>
          </a:xfrm>
        </p:spPr>
        <p:txBody>
          <a:bodyPr/>
          <a:lstStyle/>
          <a:p>
            <a:r>
              <a:rPr kumimoji="1" lang="en-US" altLang="ja-JP"/>
              <a:t>AI </a:t>
            </a:r>
            <a:r>
              <a:rPr kumimoji="1" lang="ja-JP" altLang="en-US"/>
              <a:t>によるこれまでにない検知方式を採用することで、マルウェアの種類・時期に関係なく安定した検知率を保てています</a:t>
            </a:r>
          </a:p>
        </p:txBody>
      </p:sp>
      <p:grpSp>
        <p:nvGrpSpPr>
          <p:cNvPr id="44" name="グループ化 43">
            <a:extLst>
              <a:ext uri="{FF2B5EF4-FFF2-40B4-BE49-F238E27FC236}">
                <a16:creationId xmlns:a16="http://schemas.microsoft.com/office/drawing/2014/main" id="{85DC0C57-01A2-4F99-B505-81F8939D9BC1}"/>
              </a:ext>
            </a:extLst>
          </p:cNvPr>
          <p:cNvGrpSpPr/>
          <p:nvPr/>
        </p:nvGrpSpPr>
        <p:grpSpPr>
          <a:xfrm>
            <a:off x="842661" y="2040399"/>
            <a:ext cx="10506678" cy="4329500"/>
            <a:chOff x="357379" y="2189005"/>
            <a:chExt cx="10506678" cy="4329500"/>
          </a:xfrm>
        </p:grpSpPr>
        <p:cxnSp>
          <p:nvCxnSpPr>
            <p:cNvPr id="5" name="直線コネクタ 4">
              <a:extLst>
                <a:ext uri="{FF2B5EF4-FFF2-40B4-BE49-F238E27FC236}">
                  <a16:creationId xmlns:a16="http://schemas.microsoft.com/office/drawing/2014/main" id="{785D9352-DA99-4D99-890D-3E813B6218FE}"/>
                </a:ext>
              </a:extLst>
            </p:cNvPr>
            <p:cNvCxnSpPr/>
            <p:nvPr/>
          </p:nvCxnSpPr>
          <p:spPr bwMode="auto">
            <a:xfrm flipH="1">
              <a:off x="1567355" y="5417025"/>
              <a:ext cx="7328138" cy="11304"/>
            </a:xfrm>
            <a:prstGeom prst="line">
              <a:avLst/>
            </a:prstGeom>
            <a:noFill/>
            <a:ln w="19050" cap="flat" cmpd="sng" algn="ctr">
              <a:solidFill>
                <a:schemeClr val="tx1"/>
              </a:solidFill>
              <a:prstDash val="solid"/>
              <a:round/>
              <a:headEnd type="arrow" w="med" len="med"/>
              <a:tailEnd type="none" w="med" len="med"/>
            </a:ln>
            <a:effectLst/>
          </p:spPr>
        </p:cxnSp>
        <p:cxnSp>
          <p:nvCxnSpPr>
            <p:cNvPr id="6" name="直線コネクタ 5">
              <a:extLst>
                <a:ext uri="{FF2B5EF4-FFF2-40B4-BE49-F238E27FC236}">
                  <a16:creationId xmlns:a16="http://schemas.microsoft.com/office/drawing/2014/main" id="{4CFF8E75-59FD-441D-B390-C597CA3D0890}"/>
                </a:ext>
              </a:extLst>
            </p:cNvPr>
            <p:cNvCxnSpPr/>
            <p:nvPr/>
          </p:nvCxnSpPr>
          <p:spPr bwMode="auto">
            <a:xfrm>
              <a:off x="1474096" y="4346554"/>
              <a:ext cx="177611" cy="0"/>
            </a:xfrm>
            <a:prstGeom prst="line">
              <a:avLst/>
            </a:prstGeom>
            <a:noFill/>
            <a:ln w="19050" cap="flat" cmpd="sng" algn="ctr">
              <a:solidFill>
                <a:schemeClr val="tx1"/>
              </a:solidFill>
              <a:prstDash val="solid"/>
              <a:round/>
              <a:headEnd type="none" w="med" len="med"/>
              <a:tailEnd type="none" w="med" len="med"/>
            </a:ln>
            <a:effectLst/>
          </p:spPr>
        </p:cxnSp>
        <p:sp>
          <p:nvSpPr>
            <p:cNvPr id="7" name="テキスト ボックス 6">
              <a:extLst>
                <a:ext uri="{FF2B5EF4-FFF2-40B4-BE49-F238E27FC236}">
                  <a16:creationId xmlns:a16="http://schemas.microsoft.com/office/drawing/2014/main" id="{CBB8F12B-A89E-483B-9D50-BFB4F2F616D8}"/>
                </a:ext>
              </a:extLst>
            </p:cNvPr>
            <p:cNvSpPr txBox="1"/>
            <p:nvPr/>
          </p:nvSpPr>
          <p:spPr bwMode="auto">
            <a:xfrm>
              <a:off x="757626" y="2549573"/>
              <a:ext cx="727358"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100%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テキスト ボックス 7">
              <a:extLst>
                <a:ext uri="{FF2B5EF4-FFF2-40B4-BE49-F238E27FC236}">
                  <a16:creationId xmlns:a16="http://schemas.microsoft.com/office/drawing/2014/main" id="{E4592F37-A6DA-43DC-A3EF-382808C7480B}"/>
                </a:ext>
              </a:extLst>
            </p:cNvPr>
            <p:cNvSpPr txBox="1"/>
            <p:nvPr/>
          </p:nvSpPr>
          <p:spPr bwMode="auto">
            <a:xfrm>
              <a:off x="747624" y="4202775"/>
              <a:ext cx="737359"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 50%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5FD6EDC3-24AE-48A0-97E6-CEA12DD66742}"/>
                </a:ext>
              </a:extLst>
            </p:cNvPr>
            <p:cNvSpPr txBox="1"/>
            <p:nvPr/>
          </p:nvSpPr>
          <p:spPr bwMode="auto">
            <a:xfrm>
              <a:off x="8914966" y="5318535"/>
              <a:ext cx="1172224" cy="261610"/>
            </a:xfrm>
            <a:prstGeom prst="rect">
              <a:avLst/>
            </a:prstGeom>
            <a:noFill/>
            <a:ln w="3175" cap="rnd">
              <a:noFill/>
              <a:miter lim="800000"/>
              <a:headEnd/>
              <a:tailEnd/>
            </a:ln>
            <a:effectLst/>
          </p:spPr>
          <p:txBody>
            <a:bodyPr wrap="square" rtlCol="0">
              <a:spAutoFit/>
            </a:bodyPr>
            <a:lstStyle/>
            <a:p>
              <a:r>
                <a:rPr lang="ja-JP" altLang="en-US" sz="11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時間経過</a:t>
              </a:r>
            </a:p>
          </p:txBody>
        </p:sp>
        <p:cxnSp>
          <p:nvCxnSpPr>
            <p:cNvPr id="10" name="直線コネクタ 9">
              <a:extLst>
                <a:ext uri="{FF2B5EF4-FFF2-40B4-BE49-F238E27FC236}">
                  <a16:creationId xmlns:a16="http://schemas.microsoft.com/office/drawing/2014/main" id="{F4A805D1-9F28-4A31-8888-DE1110D7EADA}"/>
                </a:ext>
              </a:extLst>
            </p:cNvPr>
            <p:cNvCxnSpPr>
              <a:cxnSpLocks/>
            </p:cNvCxnSpPr>
            <p:nvPr/>
          </p:nvCxnSpPr>
          <p:spPr bwMode="auto">
            <a:xfrm rot="5400000">
              <a:off x="3517082" y="5428017"/>
              <a:ext cx="177611" cy="0"/>
            </a:xfrm>
            <a:prstGeom prst="line">
              <a:avLst/>
            </a:prstGeom>
            <a:noFill/>
            <a:ln w="19050" cap="flat" cmpd="sng" algn="ctr">
              <a:solidFill>
                <a:schemeClr val="tx1"/>
              </a:solidFill>
              <a:prstDash val="solid"/>
              <a:round/>
              <a:headEnd type="none" w="med" len="med"/>
              <a:tailEnd type="none" w="med" len="med"/>
            </a:ln>
            <a:effectLst/>
          </p:spPr>
        </p:cxnSp>
        <p:cxnSp>
          <p:nvCxnSpPr>
            <p:cNvPr id="11" name="直線コネクタ 10">
              <a:extLst>
                <a:ext uri="{FF2B5EF4-FFF2-40B4-BE49-F238E27FC236}">
                  <a16:creationId xmlns:a16="http://schemas.microsoft.com/office/drawing/2014/main" id="{F492784E-9549-40B9-82BB-96970BA9D0AA}"/>
                </a:ext>
              </a:extLst>
            </p:cNvPr>
            <p:cNvCxnSpPr/>
            <p:nvPr/>
          </p:nvCxnSpPr>
          <p:spPr bwMode="auto">
            <a:xfrm rot="5400000">
              <a:off x="5163694" y="5428017"/>
              <a:ext cx="177611" cy="0"/>
            </a:xfrm>
            <a:prstGeom prst="line">
              <a:avLst/>
            </a:prstGeom>
            <a:noFill/>
            <a:ln w="19050" cap="flat" cmpd="sng" algn="ctr">
              <a:solidFill>
                <a:schemeClr val="tx1"/>
              </a:solidFill>
              <a:prstDash val="solid"/>
              <a:round/>
              <a:headEnd type="none" w="med" len="med"/>
              <a:tailEnd type="none" w="med" len="med"/>
            </a:ln>
            <a:effectLst/>
          </p:spPr>
        </p:cxnSp>
        <p:sp>
          <p:nvSpPr>
            <p:cNvPr id="12" name="テキスト ボックス 11">
              <a:extLst>
                <a:ext uri="{FF2B5EF4-FFF2-40B4-BE49-F238E27FC236}">
                  <a16:creationId xmlns:a16="http://schemas.microsoft.com/office/drawing/2014/main" id="{54D590C2-D68F-4D31-B0F0-FFC931D3CB68}"/>
                </a:ext>
              </a:extLst>
            </p:cNvPr>
            <p:cNvSpPr txBox="1"/>
            <p:nvPr/>
          </p:nvSpPr>
          <p:spPr bwMode="auto">
            <a:xfrm>
              <a:off x="2684215" y="5599856"/>
              <a:ext cx="2037702" cy="461665"/>
            </a:xfrm>
            <a:prstGeom prst="rect">
              <a:avLst/>
            </a:prstGeom>
            <a:noFill/>
            <a:ln w="3175" cap="rnd">
              <a:noFill/>
              <a:miter lim="800000"/>
              <a:headEnd/>
              <a:tailEnd/>
            </a:ln>
            <a:effectLst/>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AV</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メーカーに報告される</a:t>
              </a:r>
            </a:p>
          </p:txBody>
        </p:sp>
        <p:sp>
          <p:nvSpPr>
            <p:cNvPr id="13" name="テキスト ボックス 12">
              <a:extLst>
                <a:ext uri="{FF2B5EF4-FFF2-40B4-BE49-F238E27FC236}">
                  <a16:creationId xmlns:a16="http://schemas.microsoft.com/office/drawing/2014/main" id="{5F54D014-7771-4733-8E98-DFDB9871C994}"/>
                </a:ext>
              </a:extLst>
            </p:cNvPr>
            <p:cNvSpPr txBox="1"/>
            <p:nvPr/>
          </p:nvSpPr>
          <p:spPr bwMode="auto">
            <a:xfrm>
              <a:off x="4825387" y="5692189"/>
              <a:ext cx="854223" cy="276999"/>
            </a:xfrm>
            <a:prstGeom prst="rect">
              <a:avLst/>
            </a:prstGeom>
            <a:noFill/>
            <a:ln w="3175" cap="rnd">
              <a:noFill/>
              <a:miter lim="800000"/>
              <a:headEnd/>
              <a:tailEnd/>
            </a:ln>
            <a:effectLst/>
          </p:spPr>
          <p:txBody>
            <a:bodyPr wrap="square" rtlCol="0">
              <a:spAutoFit/>
            </a:bodyPr>
            <a:lstStyle/>
            <a:p>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１週間後</a:t>
              </a:r>
            </a:p>
          </p:txBody>
        </p:sp>
        <p:sp>
          <p:nvSpPr>
            <p:cNvPr id="14" name="テキスト ボックス 13">
              <a:extLst>
                <a:ext uri="{FF2B5EF4-FFF2-40B4-BE49-F238E27FC236}">
                  <a16:creationId xmlns:a16="http://schemas.microsoft.com/office/drawing/2014/main" id="{1A70E569-3CB6-4DA6-B8EA-89922FA40127}"/>
                </a:ext>
              </a:extLst>
            </p:cNvPr>
            <p:cNvSpPr txBox="1"/>
            <p:nvPr/>
          </p:nvSpPr>
          <p:spPr bwMode="auto">
            <a:xfrm>
              <a:off x="952151" y="5813226"/>
              <a:ext cx="532831" cy="300617"/>
            </a:xfrm>
            <a:prstGeom prst="rect">
              <a:avLst/>
            </a:prstGeom>
            <a:noFill/>
            <a:ln w="3175" cap="rnd">
              <a:noFill/>
              <a:miter lim="800000"/>
              <a:headEnd/>
              <a:tailEnd/>
            </a:ln>
            <a:effectLst/>
          </p:spPr>
          <p:txBody>
            <a:bodyPr wrap="square" rtlCol="0">
              <a:spAutoFit/>
            </a:bodyPr>
            <a:lstStyle/>
            <a:p>
              <a:pPr algn="r"/>
              <a:r>
                <a:rPr lang="en-US" altLang="ja-JP" sz="1050" kern="0">
                  <a:latin typeface="メイリオ" panose="020B0604030504040204" pitchFamily="50" charset="-128"/>
                  <a:ea typeface="メイリオ" panose="020B0604030504040204" pitchFamily="50" charset="-128"/>
                  <a:cs typeface="メイリオ" panose="020B0604030504040204" pitchFamily="50" charset="-128"/>
                </a:rPr>
                <a:t> 0%</a:t>
              </a:r>
              <a:endParaRPr lang="ja-JP" altLang="en-US" sz="1050"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5" name="直線コネクタ 14">
              <a:extLst>
                <a:ext uri="{FF2B5EF4-FFF2-40B4-BE49-F238E27FC236}">
                  <a16:creationId xmlns:a16="http://schemas.microsoft.com/office/drawing/2014/main" id="{3F550CD0-3D75-4A40-A6E5-8F96EA7957CA}"/>
                </a:ext>
              </a:extLst>
            </p:cNvPr>
            <p:cNvCxnSpPr/>
            <p:nvPr/>
          </p:nvCxnSpPr>
          <p:spPr bwMode="auto">
            <a:xfrm rot="5400000">
              <a:off x="8128674" y="5428018"/>
              <a:ext cx="177611" cy="0"/>
            </a:xfrm>
            <a:prstGeom prst="line">
              <a:avLst/>
            </a:prstGeom>
            <a:noFill/>
            <a:ln w="19050" cap="flat" cmpd="sng" algn="ctr">
              <a:solidFill>
                <a:schemeClr val="tx1"/>
              </a:solidFill>
              <a:prstDash val="solid"/>
              <a:round/>
              <a:headEnd type="none" w="med" len="med"/>
              <a:tailEnd type="none" w="med" len="med"/>
            </a:ln>
            <a:effectLst/>
          </p:spPr>
        </p:cxnSp>
        <p:sp>
          <p:nvSpPr>
            <p:cNvPr id="16" name="テキスト ボックス 15">
              <a:extLst>
                <a:ext uri="{FF2B5EF4-FFF2-40B4-BE49-F238E27FC236}">
                  <a16:creationId xmlns:a16="http://schemas.microsoft.com/office/drawing/2014/main" id="{F52F3F7D-1F6F-4E23-AFD4-A0D44455A615}"/>
                </a:ext>
              </a:extLst>
            </p:cNvPr>
            <p:cNvSpPr txBox="1"/>
            <p:nvPr/>
          </p:nvSpPr>
          <p:spPr bwMode="auto">
            <a:xfrm>
              <a:off x="7790821" y="5692189"/>
              <a:ext cx="854223" cy="276999"/>
            </a:xfrm>
            <a:prstGeom prst="rect">
              <a:avLst/>
            </a:prstGeom>
            <a:noFill/>
            <a:ln w="3175" cap="rnd">
              <a:noFill/>
              <a:miter lim="800000"/>
              <a:headEnd/>
              <a:tailEnd/>
            </a:ln>
            <a:effectLst/>
          </p:spPr>
          <p:txBody>
            <a:bodyPr wrap="square" rtlCol="0">
              <a:spAutoFit/>
            </a:bodyPr>
            <a:lstStyle/>
            <a:p>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数ヶ月後</a:t>
              </a:r>
            </a:p>
          </p:txBody>
        </p:sp>
        <p:cxnSp>
          <p:nvCxnSpPr>
            <p:cNvPr id="17" name="直線コネクタ 16">
              <a:extLst>
                <a:ext uri="{FF2B5EF4-FFF2-40B4-BE49-F238E27FC236}">
                  <a16:creationId xmlns:a16="http://schemas.microsoft.com/office/drawing/2014/main" id="{7305E171-65AA-43AB-A854-870F20EE2D81}"/>
                </a:ext>
              </a:extLst>
            </p:cNvPr>
            <p:cNvCxnSpPr/>
            <p:nvPr/>
          </p:nvCxnSpPr>
          <p:spPr bwMode="auto">
            <a:xfrm rot="5400000">
              <a:off x="2023985" y="5428017"/>
              <a:ext cx="177611" cy="0"/>
            </a:xfrm>
            <a:prstGeom prst="line">
              <a:avLst/>
            </a:prstGeom>
            <a:noFill/>
            <a:ln w="19050" cap="flat" cmpd="sng" algn="ctr">
              <a:solidFill>
                <a:schemeClr val="tx1"/>
              </a:solidFill>
              <a:prstDash val="solid"/>
              <a:round/>
              <a:headEnd type="none" w="med" len="med"/>
              <a:tailEnd type="none" w="med" len="med"/>
            </a:ln>
            <a:effectLst/>
          </p:spPr>
        </p:cxnSp>
        <p:sp>
          <p:nvSpPr>
            <p:cNvPr id="18" name="テキスト ボックス 17">
              <a:extLst>
                <a:ext uri="{FF2B5EF4-FFF2-40B4-BE49-F238E27FC236}">
                  <a16:creationId xmlns:a16="http://schemas.microsoft.com/office/drawing/2014/main" id="{B4891DCF-C766-4E14-87B5-A8C671D4A3DF}"/>
                </a:ext>
              </a:extLst>
            </p:cNvPr>
            <p:cNvSpPr txBox="1"/>
            <p:nvPr/>
          </p:nvSpPr>
          <p:spPr bwMode="auto">
            <a:xfrm>
              <a:off x="1389041" y="5599856"/>
              <a:ext cx="1447498" cy="461665"/>
            </a:xfrm>
            <a:prstGeom prst="rect">
              <a:avLst/>
            </a:prstGeom>
            <a:noFill/>
            <a:ln w="3175" cap="rnd">
              <a:noFill/>
              <a:miter lim="800000"/>
              <a:headEnd/>
              <a:tailEnd/>
            </a:ln>
            <a:effectLst/>
          </p:spPr>
          <p:txBody>
            <a:bodyPr wrap="square" rtlCol="0">
              <a:spAutoFit/>
            </a:bodyPr>
            <a:lstStyle/>
            <a:p>
              <a:pPr algn="ctr"/>
              <a: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2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作成される</a:t>
              </a:r>
            </a:p>
          </p:txBody>
        </p:sp>
        <p:sp>
          <p:nvSpPr>
            <p:cNvPr id="19" name="角丸四角形 51">
              <a:extLst>
                <a:ext uri="{FF2B5EF4-FFF2-40B4-BE49-F238E27FC236}">
                  <a16:creationId xmlns:a16="http://schemas.microsoft.com/office/drawing/2014/main" id="{EB535A7D-C9B8-4D18-9600-841E700B1D86}"/>
                </a:ext>
              </a:extLst>
            </p:cNvPr>
            <p:cNvSpPr/>
            <p:nvPr/>
          </p:nvSpPr>
          <p:spPr>
            <a:xfrm>
              <a:off x="2135560" y="2814143"/>
              <a:ext cx="2972778" cy="2470407"/>
            </a:xfrm>
            <a:prstGeom prst="roundRect">
              <a:avLst>
                <a:gd name="adj" fmla="val 6689"/>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実際に</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攻撃される期間</a:t>
              </a:r>
            </a:p>
          </p:txBody>
        </p:sp>
        <p:sp>
          <p:nvSpPr>
            <p:cNvPr id="20" name="角丸四角形 53">
              <a:extLst>
                <a:ext uri="{FF2B5EF4-FFF2-40B4-BE49-F238E27FC236}">
                  <a16:creationId xmlns:a16="http://schemas.microsoft.com/office/drawing/2014/main" id="{C870B45D-E9E4-4D36-9002-2B352A2190B1}"/>
                </a:ext>
              </a:extLst>
            </p:cNvPr>
            <p:cNvSpPr/>
            <p:nvPr/>
          </p:nvSpPr>
          <p:spPr>
            <a:xfrm>
              <a:off x="5244704" y="2814144"/>
              <a:ext cx="2972776" cy="2470408"/>
            </a:xfrm>
            <a:prstGeom prst="roundRect">
              <a:avLst>
                <a:gd name="adj" fmla="val 9779"/>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アンチウイルス</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メーカーが</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公表する検知率の</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計測期間</a:t>
              </a:r>
              <a:endParaRPr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1" name="直線コネクタ 20">
              <a:extLst>
                <a:ext uri="{FF2B5EF4-FFF2-40B4-BE49-F238E27FC236}">
                  <a16:creationId xmlns:a16="http://schemas.microsoft.com/office/drawing/2014/main" id="{FCE06CB4-7E41-478A-B226-CF4F828FD17F}"/>
                </a:ext>
              </a:extLst>
            </p:cNvPr>
            <p:cNvCxnSpPr/>
            <p:nvPr/>
          </p:nvCxnSpPr>
          <p:spPr bwMode="auto">
            <a:xfrm>
              <a:off x="1474096" y="2684246"/>
              <a:ext cx="177611" cy="0"/>
            </a:xfrm>
            <a:prstGeom prst="line">
              <a:avLst/>
            </a:prstGeom>
            <a:noFill/>
            <a:ln w="19050" cap="flat" cmpd="sng" algn="ctr">
              <a:solidFill>
                <a:schemeClr val="tx1"/>
              </a:solidFill>
              <a:prstDash val="solid"/>
              <a:round/>
              <a:headEnd type="none" w="med" len="med"/>
              <a:tailEnd type="none" w="med" len="med"/>
            </a:ln>
            <a:effectLst/>
          </p:spPr>
        </p:cxnSp>
        <p:sp>
          <p:nvSpPr>
            <p:cNvPr id="22" name="テキスト ボックス 21">
              <a:extLst>
                <a:ext uri="{FF2B5EF4-FFF2-40B4-BE49-F238E27FC236}">
                  <a16:creationId xmlns:a16="http://schemas.microsoft.com/office/drawing/2014/main" id="{8D11D6C2-3822-4BB8-ABD9-D56CBA0F8E9E}"/>
                </a:ext>
              </a:extLst>
            </p:cNvPr>
            <p:cNvSpPr txBox="1"/>
            <p:nvPr/>
          </p:nvSpPr>
          <p:spPr bwMode="auto">
            <a:xfrm>
              <a:off x="357379" y="2352076"/>
              <a:ext cx="2037532" cy="261610"/>
            </a:xfrm>
            <a:prstGeom prst="rect">
              <a:avLst/>
            </a:prstGeom>
            <a:noFill/>
            <a:ln w="3175" cap="rnd">
              <a:noFill/>
              <a:miter lim="800000"/>
              <a:headEnd/>
              <a:tailEnd/>
            </a:ln>
            <a:effectLst/>
          </p:spPr>
          <p:txBody>
            <a:bodyPr wrap="square" rtlCol="0">
              <a:spAutoFit/>
            </a:bodyPr>
            <a:lstStyle/>
            <a:p>
              <a:r>
                <a:rPr lang="ja-JP" altLang="en-US" sz="110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マルウェア検知率</a:t>
              </a:r>
            </a:p>
          </p:txBody>
        </p:sp>
        <p:cxnSp>
          <p:nvCxnSpPr>
            <p:cNvPr id="23" name="直線コネクタ 22">
              <a:extLst>
                <a:ext uri="{FF2B5EF4-FFF2-40B4-BE49-F238E27FC236}">
                  <a16:creationId xmlns:a16="http://schemas.microsoft.com/office/drawing/2014/main" id="{8904FB38-CA60-4138-A7D6-0238FF4044CF}"/>
                </a:ext>
              </a:extLst>
            </p:cNvPr>
            <p:cNvCxnSpPr>
              <a:cxnSpLocks/>
            </p:cNvCxnSpPr>
            <p:nvPr/>
          </p:nvCxnSpPr>
          <p:spPr bwMode="auto">
            <a:xfrm>
              <a:off x="1567340" y="2681303"/>
              <a:ext cx="0" cy="2747026"/>
            </a:xfrm>
            <a:prstGeom prst="line">
              <a:avLst/>
            </a:prstGeom>
            <a:noFill/>
            <a:ln w="19050" cap="flat" cmpd="sng" algn="ctr">
              <a:solidFill>
                <a:schemeClr val="tx1"/>
              </a:solidFill>
              <a:prstDash val="solid"/>
              <a:round/>
              <a:headEnd type="none" w="med" len="med"/>
              <a:tailEnd type="none" w="med" len="med"/>
            </a:ln>
            <a:effectLst/>
          </p:spPr>
        </p:cxnSp>
        <p:sp>
          <p:nvSpPr>
            <p:cNvPr id="24" name="フリーフォーム 49">
              <a:extLst>
                <a:ext uri="{FF2B5EF4-FFF2-40B4-BE49-F238E27FC236}">
                  <a16:creationId xmlns:a16="http://schemas.microsoft.com/office/drawing/2014/main" id="{86575A1E-CC1B-4A3B-901E-2979F9CAFEB1}"/>
                </a:ext>
              </a:extLst>
            </p:cNvPr>
            <p:cNvSpPr/>
            <p:nvPr/>
          </p:nvSpPr>
          <p:spPr>
            <a:xfrm>
              <a:off x="1581059" y="2708896"/>
              <a:ext cx="7466902" cy="2651340"/>
            </a:xfrm>
            <a:custGeom>
              <a:avLst/>
              <a:gdLst>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752077 w 8211844"/>
                <a:gd name="connsiteY5" fmla="*/ 1591479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907519 w 8211844"/>
                <a:gd name="connsiteY5" fmla="*/ 1184677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3080551 w 8211844"/>
                <a:gd name="connsiteY5" fmla="*/ 384115 h 2518587"/>
                <a:gd name="connsiteX6" fmla="*/ 3320248 w 8211844"/>
                <a:gd name="connsiteY6" fmla="*/ 91152 h 2518587"/>
                <a:gd name="connsiteX7" fmla="*/ 3790765 w 8211844"/>
                <a:gd name="connsiteY7" fmla="*/ 29009 h 2518587"/>
                <a:gd name="connsiteX8" fmla="*/ 4944862 w 8211844"/>
                <a:gd name="connsiteY8" fmla="*/ 11253 h 2518587"/>
                <a:gd name="connsiteX9" fmla="*/ 5921405 w 8211844"/>
                <a:gd name="connsiteY9" fmla="*/ 2376 h 2518587"/>
                <a:gd name="connsiteX10" fmla="*/ 6631619 w 8211844"/>
                <a:gd name="connsiteY10" fmla="*/ 55642 h 2518587"/>
                <a:gd name="connsiteX11" fmla="*/ 7253056 w 8211844"/>
                <a:gd name="connsiteY11" fmla="*/ 455137 h 2518587"/>
                <a:gd name="connsiteX12" fmla="*/ 8034291 w 8211844"/>
                <a:gd name="connsiteY12" fmla="*/ 1138717 h 2518587"/>
                <a:gd name="connsiteX13" fmla="*/ 8211844 w 8211844"/>
                <a:gd name="connsiteY13" fmla="*/ 1316271 h 2518587"/>
                <a:gd name="connsiteX0" fmla="*/ 0 w 8211844"/>
                <a:gd name="connsiteY0" fmla="*/ 2505879 h 2530739"/>
                <a:gd name="connsiteX1" fmla="*/ 621437 w 8211844"/>
                <a:gd name="connsiteY1" fmla="*/ 2505879 h 2530739"/>
                <a:gd name="connsiteX2" fmla="*/ 1811044 w 8211844"/>
                <a:gd name="connsiteY2" fmla="*/ 2514756 h 2530739"/>
                <a:gd name="connsiteX3" fmla="*/ 2370337 w 8211844"/>
                <a:gd name="connsiteY3" fmla="*/ 2266181 h 2530739"/>
                <a:gd name="connsiteX4" fmla="*/ 3080551 w 8211844"/>
                <a:gd name="connsiteY4" fmla="*/ 384115 h 2530739"/>
                <a:gd name="connsiteX5" fmla="*/ 3320248 w 8211844"/>
                <a:gd name="connsiteY5" fmla="*/ 91152 h 2530739"/>
                <a:gd name="connsiteX6" fmla="*/ 3790765 w 8211844"/>
                <a:gd name="connsiteY6" fmla="*/ 29009 h 2530739"/>
                <a:gd name="connsiteX7" fmla="*/ 4944862 w 8211844"/>
                <a:gd name="connsiteY7" fmla="*/ 11253 h 2530739"/>
                <a:gd name="connsiteX8" fmla="*/ 5921405 w 8211844"/>
                <a:gd name="connsiteY8" fmla="*/ 2376 h 2530739"/>
                <a:gd name="connsiteX9" fmla="*/ 6631619 w 8211844"/>
                <a:gd name="connsiteY9" fmla="*/ 55642 h 2530739"/>
                <a:gd name="connsiteX10" fmla="*/ 7253056 w 8211844"/>
                <a:gd name="connsiteY10" fmla="*/ 455137 h 2530739"/>
                <a:gd name="connsiteX11" fmla="*/ 8034291 w 8211844"/>
                <a:gd name="connsiteY11" fmla="*/ 1138717 h 2530739"/>
                <a:gd name="connsiteX12" fmla="*/ 8211844 w 8211844"/>
                <a:gd name="connsiteY12" fmla="*/ 1316271 h 2530739"/>
                <a:gd name="connsiteX0" fmla="*/ 0 w 8211844"/>
                <a:gd name="connsiteY0" fmla="*/ 2505879 h 2578810"/>
                <a:gd name="connsiteX1" fmla="*/ 621437 w 8211844"/>
                <a:gd name="connsiteY1" fmla="*/ 2505879 h 2578810"/>
                <a:gd name="connsiteX2" fmla="*/ 1811044 w 8211844"/>
                <a:gd name="connsiteY2" fmla="*/ 2514756 h 2578810"/>
                <a:gd name="connsiteX3" fmla="*/ 3001817 w 8211844"/>
                <a:gd name="connsiteY3" fmla="*/ 1615298 h 2578810"/>
                <a:gd name="connsiteX4" fmla="*/ 3080551 w 8211844"/>
                <a:gd name="connsiteY4" fmla="*/ 384115 h 2578810"/>
                <a:gd name="connsiteX5" fmla="*/ 3320248 w 8211844"/>
                <a:gd name="connsiteY5" fmla="*/ 91152 h 2578810"/>
                <a:gd name="connsiteX6" fmla="*/ 3790765 w 8211844"/>
                <a:gd name="connsiteY6" fmla="*/ 29009 h 2578810"/>
                <a:gd name="connsiteX7" fmla="*/ 4944862 w 8211844"/>
                <a:gd name="connsiteY7" fmla="*/ 11253 h 2578810"/>
                <a:gd name="connsiteX8" fmla="*/ 5921405 w 8211844"/>
                <a:gd name="connsiteY8" fmla="*/ 2376 h 2578810"/>
                <a:gd name="connsiteX9" fmla="*/ 6631619 w 8211844"/>
                <a:gd name="connsiteY9" fmla="*/ 55642 h 2578810"/>
                <a:gd name="connsiteX10" fmla="*/ 7253056 w 8211844"/>
                <a:gd name="connsiteY10" fmla="*/ 455137 h 2578810"/>
                <a:gd name="connsiteX11" fmla="*/ 8034291 w 8211844"/>
                <a:gd name="connsiteY11" fmla="*/ 1138717 h 2578810"/>
                <a:gd name="connsiteX12" fmla="*/ 8211844 w 8211844"/>
                <a:gd name="connsiteY12" fmla="*/ 1316271 h 2578810"/>
                <a:gd name="connsiteX0" fmla="*/ 0 w 8211844"/>
                <a:gd name="connsiteY0" fmla="*/ 2547121 h 2620052"/>
                <a:gd name="connsiteX1" fmla="*/ 621437 w 8211844"/>
                <a:gd name="connsiteY1" fmla="*/ 2547121 h 2620052"/>
                <a:gd name="connsiteX2" fmla="*/ 1811044 w 8211844"/>
                <a:gd name="connsiteY2" fmla="*/ 2555998 h 2620052"/>
                <a:gd name="connsiteX3" fmla="*/ 3001817 w 8211844"/>
                <a:gd name="connsiteY3" fmla="*/ 1656540 h 2620052"/>
                <a:gd name="connsiteX4" fmla="*/ 3320248 w 8211844"/>
                <a:gd name="connsiteY4" fmla="*/ 132394 h 2620052"/>
                <a:gd name="connsiteX5" fmla="*/ 3790765 w 8211844"/>
                <a:gd name="connsiteY5" fmla="*/ 70251 h 2620052"/>
                <a:gd name="connsiteX6" fmla="*/ 4944862 w 8211844"/>
                <a:gd name="connsiteY6" fmla="*/ 52495 h 2620052"/>
                <a:gd name="connsiteX7" fmla="*/ 5921405 w 8211844"/>
                <a:gd name="connsiteY7" fmla="*/ 43618 h 2620052"/>
                <a:gd name="connsiteX8" fmla="*/ 6631619 w 8211844"/>
                <a:gd name="connsiteY8" fmla="*/ 96884 h 2620052"/>
                <a:gd name="connsiteX9" fmla="*/ 7253056 w 8211844"/>
                <a:gd name="connsiteY9" fmla="*/ 496379 h 2620052"/>
                <a:gd name="connsiteX10" fmla="*/ 8034291 w 8211844"/>
                <a:gd name="connsiteY10" fmla="*/ 1179959 h 2620052"/>
                <a:gd name="connsiteX11" fmla="*/ 8211844 w 8211844"/>
                <a:gd name="connsiteY11" fmla="*/ 1357513 h 2620052"/>
                <a:gd name="connsiteX0" fmla="*/ 0 w 8211844"/>
                <a:gd name="connsiteY0" fmla="*/ 2505880 h 2578811"/>
                <a:gd name="connsiteX1" fmla="*/ 621437 w 8211844"/>
                <a:gd name="connsiteY1" fmla="*/ 2505880 h 2578811"/>
                <a:gd name="connsiteX2" fmla="*/ 1811044 w 8211844"/>
                <a:gd name="connsiteY2" fmla="*/ 2514757 h 2578811"/>
                <a:gd name="connsiteX3" fmla="*/ 3001817 w 8211844"/>
                <a:gd name="connsiteY3" fmla="*/ 1615299 h 2578811"/>
                <a:gd name="connsiteX4" fmla="*/ 3790765 w 8211844"/>
                <a:gd name="connsiteY4" fmla="*/ 29010 h 2578811"/>
                <a:gd name="connsiteX5" fmla="*/ 4944862 w 8211844"/>
                <a:gd name="connsiteY5" fmla="*/ 11254 h 2578811"/>
                <a:gd name="connsiteX6" fmla="*/ 5921405 w 8211844"/>
                <a:gd name="connsiteY6" fmla="*/ 2377 h 2578811"/>
                <a:gd name="connsiteX7" fmla="*/ 6631619 w 8211844"/>
                <a:gd name="connsiteY7" fmla="*/ 55643 h 2578811"/>
                <a:gd name="connsiteX8" fmla="*/ 7253056 w 8211844"/>
                <a:gd name="connsiteY8" fmla="*/ 455138 h 2578811"/>
                <a:gd name="connsiteX9" fmla="*/ 8034291 w 8211844"/>
                <a:gd name="connsiteY9" fmla="*/ 1138718 h 2578811"/>
                <a:gd name="connsiteX10" fmla="*/ 8211844 w 8211844"/>
                <a:gd name="connsiteY10" fmla="*/ 1316272 h 2578811"/>
                <a:gd name="connsiteX0" fmla="*/ 0 w 8211844"/>
                <a:gd name="connsiteY0" fmla="*/ 2505880 h 2519492"/>
                <a:gd name="connsiteX1" fmla="*/ 621437 w 8211844"/>
                <a:gd name="connsiteY1" fmla="*/ 2505880 h 2519492"/>
                <a:gd name="connsiteX2" fmla="*/ 2393948 w 8211844"/>
                <a:gd name="connsiteY2" fmla="*/ 2419837 h 2519492"/>
                <a:gd name="connsiteX3" fmla="*/ 3001817 w 8211844"/>
                <a:gd name="connsiteY3" fmla="*/ 1615299 h 2519492"/>
                <a:gd name="connsiteX4" fmla="*/ 3790765 w 8211844"/>
                <a:gd name="connsiteY4" fmla="*/ 29010 h 2519492"/>
                <a:gd name="connsiteX5" fmla="*/ 4944862 w 8211844"/>
                <a:gd name="connsiteY5" fmla="*/ 11254 h 2519492"/>
                <a:gd name="connsiteX6" fmla="*/ 5921405 w 8211844"/>
                <a:gd name="connsiteY6" fmla="*/ 2377 h 2519492"/>
                <a:gd name="connsiteX7" fmla="*/ 6631619 w 8211844"/>
                <a:gd name="connsiteY7" fmla="*/ 55643 h 2519492"/>
                <a:gd name="connsiteX8" fmla="*/ 7253056 w 8211844"/>
                <a:gd name="connsiteY8" fmla="*/ 455138 h 2519492"/>
                <a:gd name="connsiteX9" fmla="*/ 8034291 w 8211844"/>
                <a:gd name="connsiteY9" fmla="*/ 1138718 h 2519492"/>
                <a:gd name="connsiteX10" fmla="*/ 8211844 w 8211844"/>
                <a:gd name="connsiteY10" fmla="*/ 1316272 h 2519492"/>
                <a:gd name="connsiteX0" fmla="*/ 0 w 8211844"/>
                <a:gd name="connsiteY0" fmla="*/ 2505880 h 2528418"/>
                <a:gd name="connsiteX1" fmla="*/ 1495793 w 8211844"/>
                <a:gd name="connsiteY1" fmla="*/ 2519440 h 2528418"/>
                <a:gd name="connsiteX2" fmla="*/ 2393948 w 8211844"/>
                <a:gd name="connsiteY2" fmla="*/ 2419837 h 2528418"/>
                <a:gd name="connsiteX3" fmla="*/ 3001817 w 8211844"/>
                <a:gd name="connsiteY3" fmla="*/ 1615299 h 2528418"/>
                <a:gd name="connsiteX4" fmla="*/ 3790765 w 8211844"/>
                <a:gd name="connsiteY4" fmla="*/ 29010 h 2528418"/>
                <a:gd name="connsiteX5" fmla="*/ 4944862 w 8211844"/>
                <a:gd name="connsiteY5" fmla="*/ 11254 h 2528418"/>
                <a:gd name="connsiteX6" fmla="*/ 5921405 w 8211844"/>
                <a:gd name="connsiteY6" fmla="*/ 2377 h 2528418"/>
                <a:gd name="connsiteX7" fmla="*/ 6631619 w 8211844"/>
                <a:gd name="connsiteY7" fmla="*/ 55643 h 2528418"/>
                <a:gd name="connsiteX8" fmla="*/ 7253056 w 8211844"/>
                <a:gd name="connsiteY8" fmla="*/ 455138 h 2528418"/>
                <a:gd name="connsiteX9" fmla="*/ 8034291 w 8211844"/>
                <a:gd name="connsiteY9" fmla="*/ 1138718 h 2528418"/>
                <a:gd name="connsiteX10" fmla="*/ 8211844 w 8211844"/>
                <a:gd name="connsiteY10" fmla="*/ 1316272 h 2528418"/>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790765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498664 h 2512603"/>
                <a:gd name="connsiteX1" fmla="*/ 1495793 w 8211844"/>
                <a:gd name="connsiteY1" fmla="*/ 2512224 h 2512603"/>
                <a:gd name="connsiteX2" fmla="*/ 2393948 w 8211844"/>
                <a:gd name="connsiteY2" fmla="*/ 2412621 h 2512603"/>
                <a:gd name="connsiteX3" fmla="*/ 3001817 w 8211844"/>
                <a:gd name="connsiteY3" fmla="*/ 1608083 h 2512603"/>
                <a:gd name="connsiteX4" fmla="*/ 3921532 w 8211844"/>
                <a:gd name="connsiteY4" fmla="*/ 21794 h 2512603"/>
                <a:gd name="connsiteX5" fmla="*/ 4944862 w 8211844"/>
                <a:gd name="connsiteY5" fmla="*/ 4038 h 2512603"/>
                <a:gd name="connsiteX6" fmla="*/ 6631619 w 8211844"/>
                <a:gd name="connsiteY6" fmla="*/ 48427 h 2512603"/>
                <a:gd name="connsiteX7" fmla="*/ 7253056 w 8211844"/>
                <a:gd name="connsiteY7" fmla="*/ 447922 h 2512603"/>
                <a:gd name="connsiteX8" fmla="*/ 8034291 w 8211844"/>
                <a:gd name="connsiteY8" fmla="*/ 1131502 h 2512603"/>
                <a:gd name="connsiteX9" fmla="*/ 8211844 w 8211844"/>
                <a:gd name="connsiteY9" fmla="*/ 1309056 h 2512603"/>
                <a:gd name="connsiteX0" fmla="*/ 0 w 8211844"/>
                <a:gd name="connsiteY0" fmla="*/ 2514329 h 2528268"/>
                <a:gd name="connsiteX1" fmla="*/ 1495793 w 8211844"/>
                <a:gd name="connsiteY1" fmla="*/ 2527889 h 2528268"/>
                <a:gd name="connsiteX2" fmla="*/ 2393948 w 8211844"/>
                <a:gd name="connsiteY2" fmla="*/ 2428286 h 2528268"/>
                <a:gd name="connsiteX3" fmla="*/ 3001817 w 8211844"/>
                <a:gd name="connsiteY3" fmla="*/ 1623748 h 2528268"/>
                <a:gd name="connsiteX4" fmla="*/ 3921532 w 8211844"/>
                <a:gd name="connsiteY4" fmla="*/ 37459 h 2528268"/>
                <a:gd name="connsiteX5" fmla="*/ 4944862 w 8211844"/>
                <a:gd name="connsiteY5" fmla="*/ 19703 h 2528268"/>
                <a:gd name="connsiteX6" fmla="*/ 6631619 w 8211844"/>
                <a:gd name="connsiteY6" fmla="*/ 64092 h 2528268"/>
                <a:gd name="connsiteX7" fmla="*/ 7253056 w 8211844"/>
                <a:gd name="connsiteY7" fmla="*/ 463587 h 2528268"/>
                <a:gd name="connsiteX8" fmla="*/ 8034291 w 8211844"/>
                <a:gd name="connsiteY8" fmla="*/ 1147167 h 2528268"/>
                <a:gd name="connsiteX9" fmla="*/ 8211844 w 8211844"/>
                <a:gd name="connsiteY9" fmla="*/ 1324721 h 2528268"/>
                <a:gd name="connsiteX0" fmla="*/ 0 w 8211844"/>
                <a:gd name="connsiteY0" fmla="*/ 2506095 h 2520034"/>
                <a:gd name="connsiteX1" fmla="*/ 1495793 w 8211844"/>
                <a:gd name="connsiteY1" fmla="*/ 2519655 h 2520034"/>
                <a:gd name="connsiteX2" fmla="*/ 2393948 w 8211844"/>
                <a:gd name="connsiteY2" fmla="*/ 2420052 h 2520034"/>
                <a:gd name="connsiteX3" fmla="*/ 3001817 w 8211844"/>
                <a:gd name="connsiteY3" fmla="*/ 1615514 h 2520034"/>
                <a:gd name="connsiteX4" fmla="*/ 3921532 w 8211844"/>
                <a:gd name="connsiteY4" fmla="*/ 29225 h 2520034"/>
                <a:gd name="connsiteX5" fmla="*/ 4944862 w 8211844"/>
                <a:gd name="connsiteY5" fmla="*/ 11469 h 2520034"/>
                <a:gd name="connsiteX6" fmla="*/ 6795079 w 8211844"/>
                <a:gd name="connsiteY6" fmla="*/ 69301 h 2520034"/>
                <a:gd name="connsiteX7" fmla="*/ 7253056 w 8211844"/>
                <a:gd name="connsiteY7" fmla="*/ 455353 h 2520034"/>
                <a:gd name="connsiteX8" fmla="*/ 8034291 w 8211844"/>
                <a:gd name="connsiteY8" fmla="*/ 1138933 h 2520034"/>
                <a:gd name="connsiteX9" fmla="*/ 8211844 w 8211844"/>
                <a:gd name="connsiteY9" fmla="*/ 1316487 h 2520034"/>
                <a:gd name="connsiteX0" fmla="*/ 0 w 8211844"/>
                <a:gd name="connsiteY0" fmla="*/ 2498999 h 2512938"/>
                <a:gd name="connsiteX1" fmla="*/ 1495793 w 8211844"/>
                <a:gd name="connsiteY1" fmla="*/ 2512559 h 2512938"/>
                <a:gd name="connsiteX2" fmla="*/ 2393948 w 8211844"/>
                <a:gd name="connsiteY2" fmla="*/ 2412956 h 2512938"/>
                <a:gd name="connsiteX3" fmla="*/ 3001817 w 8211844"/>
                <a:gd name="connsiteY3" fmla="*/ 1608418 h 2512938"/>
                <a:gd name="connsiteX4" fmla="*/ 3921532 w 8211844"/>
                <a:gd name="connsiteY4" fmla="*/ 22129 h 2512938"/>
                <a:gd name="connsiteX5" fmla="*/ 4944862 w 8211844"/>
                <a:gd name="connsiteY5" fmla="*/ 4373 h 2512938"/>
                <a:gd name="connsiteX6" fmla="*/ 6795079 w 8211844"/>
                <a:gd name="connsiteY6" fmla="*/ 62205 h 2512938"/>
                <a:gd name="connsiteX7" fmla="*/ 7253056 w 8211844"/>
                <a:gd name="connsiteY7" fmla="*/ 448257 h 2512938"/>
                <a:gd name="connsiteX8" fmla="*/ 8034291 w 8211844"/>
                <a:gd name="connsiteY8" fmla="*/ 1131837 h 2512938"/>
                <a:gd name="connsiteX9" fmla="*/ 8211844 w 8211844"/>
                <a:gd name="connsiteY9" fmla="*/ 1309391 h 2512938"/>
                <a:gd name="connsiteX0" fmla="*/ 0 w 8211844"/>
                <a:gd name="connsiteY0" fmla="*/ 2536457 h 2550396"/>
                <a:gd name="connsiteX1" fmla="*/ 1495793 w 8211844"/>
                <a:gd name="connsiteY1" fmla="*/ 2550017 h 2550396"/>
                <a:gd name="connsiteX2" fmla="*/ 2393948 w 8211844"/>
                <a:gd name="connsiteY2" fmla="*/ 2450414 h 2550396"/>
                <a:gd name="connsiteX3" fmla="*/ 3001817 w 8211844"/>
                <a:gd name="connsiteY3" fmla="*/ 1645876 h 2550396"/>
                <a:gd name="connsiteX4" fmla="*/ 3921532 w 8211844"/>
                <a:gd name="connsiteY4" fmla="*/ 59587 h 2550396"/>
                <a:gd name="connsiteX5" fmla="*/ 4944862 w 8211844"/>
                <a:gd name="connsiteY5" fmla="*/ 41831 h 2550396"/>
                <a:gd name="connsiteX6" fmla="*/ 6795079 w 8211844"/>
                <a:gd name="connsiteY6" fmla="*/ 99663 h 2550396"/>
                <a:gd name="connsiteX7" fmla="*/ 8034291 w 8211844"/>
                <a:gd name="connsiteY7" fmla="*/ 1169295 h 2550396"/>
                <a:gd name="connsiteX8" fmla="*/ 8211844 w 8211844"/>
                <a:gd name="connsiteY8" fmla="*/ 1346849 h 2550396"/>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01966 h 2515905"/>
                <a:gd name="connsiteX1" fmla="*/ 1495793 w 8211844"/>
                <a:gd name="connsiteY1" fmla="*/ 2515526 h 2515905"/>
                <a:gd name="connsiteX2" fmla="*/ 2393948 w 8211844"/>
                <a:gd name="connsiteY2" fmla="*/ 2415923 h 2515905"/>
                <a:gd name="connsiteX3" fmla="*/ 3001817 w 8211844"/>
                <a:gd name="connsiteY3" fmla="*/ 1611385 h 2515905"/>
                <a:gd name="connsiteX4" fmla="*/ 3921532 w 8211844"/>
                <a:gd name="connsiteY4" fmla="*/ 25096 h 2515905"/>
                <a:gd name="connsiteX5" fmla="*/ 4944862 w 8211844"/>
                <a:gd name="connsiteY5" fmla="*/ 7340 h 2515905"/>
                <a:gd name="connsiteX6" fmla="*/ 7007577 w 8211844"/>
                <a:gd name="connsiteY6" fmla="*/ 105497 h 2515905"/>
                <a:gd name="connsiteX7" fmla="*/ 8034291 w 8211844"/>
                <a:gd name="connsiteY7" fmla="*/ 1134804 h 2515905"/>
                <a:gd name="connsiteX8" fmla="*/ 8211844 w 8211844"/>
                <a:gd name="connsiteY8" fmla="*/ 1312358 h 2515905"/>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618781 h 2632720"/>
                <a:gd name="connsiteX1" fmla="*/ 1495793 w 8211844"/>
                <a:gd name="connsiteY1" fmla="*/ 2632341 h 2632720"/>
                <a:gd name="connsiteX2" fmla="*/ 2393948 w 8211844"/>
                <a:gd name="connsiteY2" fmla="*/ 2532738 h 2632720"/>
                <a:gd name="connsiteX3" fmla="*/ 3001817 w 8211844"/>
                <a:gd name="connsiteY3" fmla="*/ 1728200 h 2632720"/>
                <a:gd name="connsiteX4" fmla="*/ 3921532 w 8211844"/>
                <a:gd name="connsiteY4" fmla="*/ 141911 h 2632720"/>
                <a:gd name="connsiteX5" fmla="*/ 7007577 w 8211844"/>
                <a:gd name="connsiteY5" fmla="*/ 222312 h 2632720"/>
                <a:gd name="connsiteX6" fmla="*/ 8211844 w 8211844"/>
                <a:gd name="connsiteY6" fmla="*/ 1429173 h 2632720"/>
                <a:gd name="connsiteX0" fmla="*/ 0 w 8211844"/>
                <a:gd name="connsiteY0" fmla="*/ 2585750 h 2599689"/>
                <a:gd name="connsiteX1" fmla="*/ 1495793 w 8211844"/>
                <a:gd name="connsiteY1" fmla="*/ 2599310 h 2599689"/>
                <a:gd name="connsiteX2" fmla="*/ 2393948 w 8211844"/>
                <a:gd name="connsiteY2" fmla="*/ 2499707 h 2599689"/>
                <a:gd name="connsiteX3" fmla="*/ 3001817 w 8211844"/>
                <a:gd name="connsiteY3" fmla="*/ 1695169 h 2599689"/>
                <a:gd name="connsiteX4" fmla="*/ 4144655 w 8211844"/>
                <a:gd name="connsiteY4" fmla="*/ 158279 h 2599689"/>
                <a:gd name="connsiteX5" fmla="*/ 7007577 w 8211844"/>
                <a:gd name="connsiteY5" fmla="*/ 189281 h 2599689"/>
                <a:gd name="connsiteX6" fmla="*/ 8211844 w 8211844"/>
                <a:gd name="connsiteY6" fmla="*/ 1396142 h 2599689"/>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12365 h 2526304"/>
                <a:gd name="connsiteX1" fmla="*/ 1495793 w 8211844"/>
                <a:gd name="connsiteY1" fmla="*/ 2525925 h 2526304"/>
                <a:gd name="connsiteX2" fmla="*/ 2393948 w 8211844"/>
                <a:gd name="connsiteY2" fmla="*/ 2426322 h 2526304"/>
                <a:gd name="connsiteX3" fmla="*/ 3001817 w 8211844"/>
                <a:gd name="connsiteY3" fmla="*/ 1621784 h 2526304"/>
                <a:gd name="connsiteX4" fmla="*/ 4359196 w 8211844"/>
                <a:gd name="connsiteY4" fmla="*/ 113122 h 2526304"/>
                <a:gd name="connsiteX5" fmla="*/ 7007577 w 8211844"/>
                <a:gd name="connsiteY5" fmla="*/ 115896 h 2526304"/>
                <a:gd name="connsiteX6" fmla="*/ 8211844 w 8211844"/>
                <a:gd name="connsiteY6" fmla="*/ 1322757 h 2526304"/>
                <a:gd name="connsiteX0" fmla="*/ 0 w 8211844"/>
                <a:gd name="connsiteY0" fmla="*/ 2487702 h 2501641"/>
                <a:gd name="connsiteX1" fmla="*/ 1495793 w 8211844"/>
                <a:gd name="connsiteY1" fmla="*/ 2501262 h 2501641"/>
                <a:gd name="connsiteX2" fmla="*/ 2393948 w 8211844"/>
                <a:gd name="connsiteY2" fmla="*/ 2401659 h 2501641"/>
                <a:gd name="connsiteX3" fmla="*/ 3001817 w 8211844"/>
                <a:gd name="connsiteY3" fmla="*/ 1597121 h 2501641"/>
                <a:gd name="connsiteX4" fmla="*/ 4359196 w 8211844"/>
                <a:gd name="connsiteY4" fmla="*/ 88459 h 2501641"/>
                <a:gd name="connsiteX5" fmla="*/ 7007577 w 8211844"/>
                <a:gd name="connsiteY5" fmla="*/ 91233 h 2501641"/>
                <a:gd name="connsiteX6" fmla="*/ 8211844 w 8211844"/>
                <a:gd name="connsiteY6" fmla="*/ 1298094 h 2501641"/>
                <a:gd name="connsiteX0" fmla="*/ 0 w 8211844"/>
                <a:gd name="connsiteY0" fmla="*/ 2491014 h 2504953"/>
                <a:gd name="connsiteX1" fmla="*/ 1495793 w 8211844"/>
                <a:gd name="connsiteY1" fmla="*/ 2504574 h 2504953"/>
                <a:gd name="connsiteX2" fmla="*/ 2393948 w 8211844"/>
                <a:gd name="connsiteY2" fmla="*/ 2404971 h 2504953"/>
                <a:gd name="connsiteX3" fmla="*/ 3001817 w 8211844"/>
                <a:gd name="connsiteY3" fmla="*/ 1600433 h 2504953"/>
                <a:gd name="connsiteX4" fmla="*/ 4359196 w 8211844"/>
                <a:gd name="connsiteY4" fmla="*/ 91771 h 2504953"/>
                <a:gd name="connsiteX5" fmla="*/ 7007577 w 8211844"/>
                <a:gd name="connsiteY5" fmla="*/ 94545 h 2504953"/>
                <a:gd name="connsiteX6" fmla="*/ 8211844 w 8211844"/>
                <a:gd name="connsiteY6" fmla="*/ 1301406 h 250495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409222"/>
                <a:gd name="connsiteY0" fmla="*/ 2441484 h 2455423"/>
                <a:gd name="connsiteX1" fmla="*/ 1495793 w 8409222"/>
                <a:gd name="connsiteY1" fmla="*/ 2455044 h 2455423"/>
                <a:gd name="connsiteX2" fmla="*/ 2393948 w 8409222"/>
                <a:gd name="connsiteY2" fmla="*/ 2355441 h 2455423"/>
                <a:gd name="connsiteX3" fmla="*/ 3001817 w 8409222"/>
                <a:gd name="connsiteY3" fmla="*/ 1550903 h 2455423"/>
                <a:gd name="connsiteX4" fmla="*/ 4359196 w 8409222"/>
                <a:gd name="connsiteY4" fmla="*/ 42241 h 2455423"/>
                <a:gd name="connsiteX5" fmla="*/ 7247863 w 8409222"/>
                <a:gd name="connsiteY5" fmla="*/ 59129 h 2455423"/>
                <a:gd name="connsiteX6" fmla="*/ 8409222 w 8409222"/>
                <a:gd name="connsiteY6" fmla="*/ 1181307 h 245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9222" h="2455423">
                  <a:moveTo>
                    <a:pt x="0" y="2441484"/>
                  </a:moveTo>
                  <a:lnTo>
                    <a:pt x="1495793" y="2455044"/>
                  </a:lnTo>
                  <a:cubicBezTo>
                    <a:pt x="1797634" y="2456524"/>
                    <a:pt x="2142944" y="2458671"/>
                    <a:pt x="2393948" y="2355441"/>
                  </a:cubicBezTo>
                  <a:cubicBezTo>
                    <a:pt x="2644952" y="2252211"/>
                    <a:pt x="2674276" y="1936436"/>
                    <a:pt x="3001817" y="1550903"/>
                  </a:cubicBezTo>
                  <a:cubicBezTo>
                    <a:pt x="3329358" y="1165370"/>
                    <a:pt x="3640079" y="137970"/>
                    <a:pt x="4359196" y="42241"/>
                  </a:cubicBezTo>
                  <a:cubicBezTo>
                    <a:pt x="5670447" y="-4090"/>
                    <a:pt x="6116601" y="-29567"/>
                    <a:pt x="7247863" y="59129"/>
                  </a:cubicBezTo>
                  <a:cubicBezTo>
                    <a:pt x="7889971" y="260735"/>
                    <a:pt x="8226986" y="908707"/>
                    <a:pt x="8409222" y="118130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a:extLst>
                <a:ext uri="{FF2B5EF4-FFF2-40B4-BE49-F238E27FC236}">
                  <a16:creationId xmlns:a16="http://schemas.microsoft.com/office/drawing/2014/main" id="{55D250B7-C771-4CB3-B697-40C407C0CBFD}"/>
                </a:ext>
              </a:extLst>
            </p:cNvPr>
            <p:cNvSpPr/>
            <p:nvPr/>
          </p:nvSpPr>
          <p:spPr>
            <a:xfrm>
              <a:off x="2532516" y="4868039"/>
              <a:ext cx="1541329" cy="276999"/>
            </a:xfrm>
            <a:prstGeom prst="rect">
              <a:avLst/>
            </a:prstGeom>
            <a:noFill/>
          </p:spPr>
          <p:txBody>
            <a:bodyPr wrap="square">
              <a:spAutoFit/>
            </a:bodyPr>
            <a:lstStyle/>
            <a:p>
              <a:pPr algn="ctr"/>
              <a:r>
                <a:rPr lang="ja-JP" altLang="en-US" sz="1200" b="1">
                  <a:solidFill>
                    <a:srgbClr val="FF0000"/>
                  </a:solidFill>
                  <a:latin typeface="メイリオ" pitchFamily="50" charset="-128"/>
                  <a:ea typeface="メイリオ" pitchFamily="50" charset="-128"/>
                  <a:cs typeface="メイリオ" pitchFamily="50" charset="-128"/>
                </a:rPr>
                <a:t>未知のマルウェア</a:t>
              </a:r>
              <a:endParaRPr lang="en-US" altLang="ja-JP" sz="1200" b="1">
                <a:solidFill>
                  <a:srgbClr val="FF0000"/>
                </a:solidFill>
                <a:latin typeface="メイリオ" pitchFamily="50" charset="-128"/>
                <a:ea typeface="メイリオ" pitchFamily="50" charset="-128"/>
                <a:cs typeface="メイリオ" pitchFamily="50" charset="-128"/>
              </a:endParaRPr>
            </a:p>
          </p:txBody>
        </p:sp>
        <p:grpSp>
          <p:nvGrpSpPr>
            <p:cNvPr id="26" name="グループ化 25">
              <a:extLst>
                <a:ext uri="{FF2B5EF4-FFF2-40B4-BE49-F238E27FC236}">
                  <a16:creationId xmlns:a16="http://schemas.microsoft.com/office/drawing/2014/main" id="{C247DF48-1FF3-40D9-A21F-BCFC981802BC}"/>
                </a:ext>
              </a:extLst>
            </p:cNvPr>
            <p:cNvGrpSpPr/>
            <p:nvPr/>
          </p:nvGrpSpPr>
          <p:grpSpPr>
            <a:xfrm>
              <a:off x="2224784" y="4770687"/>
              <a:ext cx="452074" cy="449667"/>
              <a:chOff x="221901" y="3733335"/>
              <a:chExt cx="452074" cy="449667"/>
            </a:xfrm>
          </p:grpSpPr>
          <p:sp>
            <p:nvSpPr>
              <p:cNvPr id="27" name="楕円 26">
                <a:extLst>
                  <a:ext uri="{FF2B5EF4-FFF2-40B4-BE49-F238E27FC236}">
                    <a16:creationId xmlns:a16="http://schemas.microsoft.com/office/drawing/2014/main" id="{BDD6D177-59B5-4BFC-B0F1-D968905E5703}"/>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8" name="図 27">
                <a:extLst>
                  <a:ext uri="{FF2B5EF4-FFF2-40B4-BE49-F238E27FC236}">
                    <a16:creationId xmlns:a16="http://schemas.microsoft.com/office/drawing/2014/main" id="{24863450-D782-40BB-95CE-83F966AC1DEA}"/>
                  </a:ext>
                </a:extLst>
              </p:cNvPr>
              <p:cNvPicPr>
                <a:picLocks noChangeAspect="1"/>
              </p:cNvPicPr>
              <p:nvPr/>
            </p:nvPicPr>
            <p:blipFill>
              <a:blip r:embed="rId2"/>
              <a:stretch>
                <a:fillRect/>
              </a:stretch>
            </p:blipFill>
            <p:spPr>
              <a:xfrm>
                <a:off x="221901" y="3733335"/>
                <a:ext cx="452074" cy="449667"/>
              </a:xfrm>
              <a:prstGeom prst="rect">
                <a:avLst/>
              </a:prstGeom>
            </p:spPr>
          </p:pic>
        </p:grpSp>
        <p:sp>
          <p:nvSpPr>
            <p:cNvPr id="29" name="正方形/長方形 28">
              <a:extLst>
                <a:ext uri="{FF2B5EF4-FFF2-40B4-BE49-F238E27FC236}">
                  <a16:creationId xmlns:a16="http://schemas.microsoft.com/office/drawing/2014/main" id="{E882DA57-D80F-42E7-8AFC-A3495E1A4923}"/>
                </a:ext>
              </a:extLst>
            </p:cNvPr>
            <p:cNvSpPr/>
            <p:nvPr/>
          </p:nvSpPr>
          <p:spPr>
            <a:xfrm>
              <a:off x="5803331" y="4868039"/>
              <a:ext cx="1541329" cy="276999"/>
            </a:xfrm>
            <a:prstGeom prst="rect">
              <a:avLst/>
            </a:prstGeom>
            <a:noFill/>
          </p:spPr>
          <p:txBody>
            <a:bodyPr wrap="square">
              <a:spAutoFit/>
            </a:bodyPr>
            <a:lstStyle/>
            <a:p>
              <a:pPr algn="ctr"/>
              <a:r>
                <a:rPr lang="ja-JP" altLang="en-US" sz="1200" b="1">
                  <a:solidFill>
                    <a:schemeClr val="tx1">
                      <a:lumMod val="75000"/>
                      <a:lumOff val="25000"/>
                    </a:schemeClr>
                  </a:solidFill>
                  <a:latin typeface="メイリオ" pitchFamily="50" charset="-128"/>
                  <a:ea typeface="メイリオ" pitchFamily="50" charset="-128"/>
                  <a:cs typeface="メイリオ" pitchFamily="50" charset="-128"/>
                </a:rPr>
                <a:t>既知のマルウェア</a:t>
              </a:r>
              <a:endParaRPr lang="en-US" altLang="ja-JP" sz="1200" b="1">
                <a:solidFill>
                  <a:schemeClr val="tx1">
                    <a:lumMod val="75000"/>
                    <a:lumOff val="25000"/>
                  </a:schemeClr>
                </a:solidFill>
                <a:latin typeface="メイリオ" pitchFamily="50" charset="-128"/>
                <a:ea typeface="メイリオ" pitchFamily="50" charset="-128"/>
                <a:cs typeface="メイリオ" pitchFamily="50" charset="-128"/>
              </a:endParaRPr>
            </a:p>
          </p:txBody>
        </p:sp>
        <p:grpSp>
          <p:nvGrpSpPr>
            <p:cNvPr id="30" name="グループ化 29">
              <a:extLst>
                <a:ext uri="{FF2B5EF4-FFF2-40B4-BE49-F238E27FC236}">
                  <a16:creationId xmlns:a16="http://schemas.microsoft.com/office/drawing/2014/main" id="{8DA2F383-5CDD-408A-B040-4C50393FF478}"/>
                </a:ext>
              </a:extLst>
            </p:cNvPr>
            <p:cNvGrpSpPr/>
            <p:nvPr/>
          </p:nvGrpSpPr>
          <p:grpSpPr>
            <a:xfrm>
              <a:off x="5425184" y="4770687"/>
              <a:ext cx="452074" cy="449667"/>
              <a:chOff x="221901" y="3733335"/>
              <a:chExt cx="452074" cy="449667"/>
            </a:xfrm>
          </p:grpSpPr>
          <p:sp>
            <p:nvSpPr>
              <p:cNvPr id="31" name="楕円 30">
                <a:extLst>
                  <a:ext uri="{FF2B5EF4-FFF2-40B4-BE49-F238E27FC236}">
                    <a16:creationId xmlns:a16="http://schemas.microsoft.com/office/drawing/2014/main" id="{7858C60B-3751-49C4-AFB4-5EDE5C66CD6B}"/>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2" name="図 31">
                <a:extLst>
                  <a:ext uri="{FF2B5EF4-FFF2-40B4-BE49-F238E27FC236}">
                    <a16:creationId xmlns:a16="http://schemas.microsoft.com/office/drawing/2014/main" id="{E687B0D7-5788-4509-A4B5-C9F919F06C71}"/>
                  </a:ext>
                </a:extLst>
              </p:cNvPr>
              <p:cNvPicPr>
                <a:picLocks noChangeAspect="1"/>
              </p:cNvPicPr>
              <p:nvPr/>
            </p:nvPicPr>
            <p:blipFill>
              <a:blip r:embed="rId2"/>
              <a:stretch>
                <a:fillRect/>
              </a:stretch>
            </p:blipFill>
            <p:spPr>
              <a:xfrm>
                <a:off x="221901" y="3733335"/>
                <a:ext cx="452074" cy="449667"/>
              </a:xfrm>
              <a:prstGeom prst="rect">
                <a:avLst/>
              </a:prstGeom>
            </p:spPr>
          </p:pic>
        </p:grpSp>
        <p:cxnSp>
          <p:nvCxnSpPr>
            <p:cNvPr id="33" name="直線矢印コネクタ 32">
              <a:extLst>
                <a:ext uri="{FF2B5EF4-FFF2-40B4-BE49-F238E27FC236}">
                  <a16:creationId xmlns:a16="http://schemas.microsoft.com/office/drawing/2014/main" id="{11CEAED6-93EA-467E-82FB-98BFF3ED41A7}"/>
                </a:ext>
              </a:extLst>
            </p:cNvPr>
            <p:cNvCxnSpPr>
              <a:cxnSpLocks/>
            </p:cNvCxnSpPr>
            <p:nvPr/>
          </p:nvCxnSpPr>
          <p:spPr>
            <a:xfrm>
              <a:off x="4007768" y="4995433"/>
              <a:ext cx="13622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正方形/長方形 33">
              <a:extLst>
                <a:ext uri="{FF2B5EF4-FFF2-40B4-BE49-F238E27FC236}">
                  <a16:creationId xmlns:a16="http://schemas.microsoft.com/office/drawing/2014/main" id="{EAB47916-83D0-4C90-9EE5-DE838B9D43B8}"/>
                </a:ext>
              </a:extLst>
            </p:cNvPr>
            <p:cNvSpPr/>
            <p:nvPr/>
          </p:nvSpPr>
          <p:spPr>
            <a:xfrm>
              <a:off x="1234639" y="2189005"/>
              <a:ext cx="9592094" cy="307777"/>
            </a:xfrm>
            <a:prstGeom prst="rect">
              <a:avLst/>
            </a:prstGeom>
            <a:noFill/>
          </p:spPr>
          <p:txBody>
            <a:bodyPr wrap="square">
              <a:spAutoFit/>
            </a:bodyPr>
            <a:lstStyle/>
            <a:p>
              <a:pPr algn="ctr"/>
              <a:r>
                <a:rPr lang="ja-JP" altLang="en-US" sz="1400" b="1">
                  <a:solidFill>
                    <a:schemeClr val="tx1">
                      <a:lumMod val="75000"/>
                      <a:lumOff val="25000"/>
                    </a:schemeClr>
                  </a:solidFill>
                  <a:latin typeface="メイリオ" pitchFamily="50" charset="-128"/>
                  <a:ea typeface="メイリオ" pitchFamily="50" charset="-128"/>
                  <a:cs typeface="メイリオ" pitchFamily="50" charset="-128"/>
                </a:rPr>
                <a:t>＜　一般的なアンチウイルスの検知率推移グラフ　＞</a:t>
              </a:r>
            </a:p>
          </p:txBody>
        </p:sp>
        <p:sp>
          <p:nvSpPr>
            <p:cNvPr id="35" name="右大かっこ 34">
              <a:extLst>
                <a:ext uri="{FF2B5EF4-FFF2-40B4-BE49-F238E27FC236}">
                  <a16:creationId xmlns:a16="http://schemas.microsoft.com/office/drawing/2014/main" id="{D8C43E87-3283-48C5-8C13-1ACF2D324157}"/>
                </a:ext>
              </a:extLst>
            </p:cNvPr>
            <p:cNvSpPr/>
            <p:nvPr/>
          </p:nvSpPr>
          <p:spPr>
            <a:xfrm rot="5400000">
              <a:off x="3403324" y="4256435"/>
              <a:ext cx="171748" cy="3718282"/>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0261B91-92E3-4885-8928-20B5C5FF338C}"/>
                </a:ext>
              </a:extLst>
            </p:cNvPr>
            <p:cNvSpPr txBox="1"/>
            <p:nvPr/>
          </p:nvSpPr>
          <p:spPr bwMode="auto">
            <a:xfrm>
              <a:off x="810475" y="6241506"/>
              <a:ext cx="5205083" cy="276999"/>
            </a:xfrm>
            <a:prstGeom prst="rect">
              <a:avLst/>
            </a:prstGeom>
            <a:noFill/>
            <a:ln w="3175" cap="rnd">
              <a:noFill/>
              <a:miter lim="800000"/>
              <a:headEnd/>
              <a:tailEnd/>
            </a:ln>
            <a:effectLst/>
          </p:spPr>
          <p:txBody>
            <a:bodyPr wrap="square" rtlCol="0">
              <a:spAutoFit/>
            </a:bodyPr>
            <a:lstStyle/>
            <a:p>
              <a:pPr algn="ctr"/>
              <a:r>
                <a:rPr lang="ja-JP" altLang="en-US" sz="1200" b="1" ker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この期間に端末を保護できるかが勝負</a:t>
              </a:r>
            </a:p>
          </p:txBody>
        </p:sp>
        <p:cxnSp>
          <p:nvCxnSpPr>
            <p:cNvPr id="37" name="直線コネクタ 36">
              <a:extLst>
                <a:ext uri="{FF2B5EF4-FFF2-40B4-BE49-F238E27FC236}">
                  <a16:creationId xmlns:a16="http://schemas.microsoft.com/office/drawing/2014/main" id="{4583C13C-CFA5-460B-A164-D3741340D827}"/>
                </a:ext>
              </a:extLst>
            </p:cNvPr>
            <p:cNvCxnSpPr>
              <a:cxnSpLocks/>
            </p:cNvCxnSpPr>
            <p:nvPr/>
          </p:nvCxnSpPr>
          <p:spPr>
            <a:xfrm>
              <a:off x="1561184" y="2760842"/>
              <a:ext cx="7826656" cy="27622"/>
            </a:xfrm>
            <a:prstGeom prst="line">
              <a:avLst/>
            </a:prstGeom>
            <a:ln w="12700">
              <a:solidFill>
                <a:srgbClr val="78D144"/>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809690D8-AEEF-4050-B20A-1AA2401674CD}"/>
                </a:ext>
              </a:extLst>
            </p:cNvPr>
            <p:cNvGrpSpPr/>
            <p:nvPr/>
          </p:nvGrpSpPr>
          <p:grpSpPr>
            <a:xfrm>
              <a:off x="8651212" y="3871541"/>
              <a:ext cx="1984729" cy="534600"/>
              <a:chOff x="8431751" y="2878166"/>
              <a:chExt cx="1984729" cy="534600"/>
            </a:xfrm>
          </p:grpSpPr>
          <p:sp>
            <p:nvSpPr>
              <p:cNvPr id="39" name="正方形/長方形 38">
                <a:extLst>
                  <a:ext uri="{FF2B5EF4-FFF2-40B4-BE49-F238E27FC236}">
                    <a16:creationId xmlns:a16="http://schemas.microsoft.com/office/drawing/2014/main" id="{AA659201-F8F8-497C-B08A-A861D3D58228}"/>
                  </a:ext>
                </a:extLst>
              </p:cNvPr>
              <p:cNvSpPr/>
              <p:nvPr/>
            </p:nvSpPr>
            <p:spPr>
              <a:xfrm>
                <a:off x="8431751" y="2878166"/>
                <a:ext cx="1984729" cy="534600"/>
              </a:xfrm>
              <a:prstGeom prst="rect">
                <a:avLst/>
              </a:prstGeom>
              <a:solidFill>
                <a:srgbClr val="C00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テキスト ボックス 39">
                <a:extLst>
                  <a:ext uri="{FF2B5EF4-FFF2-40B4-BE49-F238E27FC236}">
                    <a16:creationId xmlns:a16="http://schemas.microsoft.com/office/drawing/2014/main" id="{29B5F8E4-3365-44A9-9B37-1C21EB123C94}"/>
                  </a:ext>
                </a:extLst>
              </p:cNvPr>
              <p:cNvSpPr txBox="1"/>
              <p:nvPr/>
            </p:nvSpPr>
            <p:spPr bwMode="auto">
              <a:xfrm>
                <a:off x="8452526" y="2924845"/>
                <a:ext cx="1875947" cy="461665"/>
              </a:xfrm>
              <a:prstGeom prst="rect">
                <a:avLst/>
              </a:prstGeom>
              <a:noFill/>
              <a:ln w="3175" cap="rnd">
                <a:noFill/>
                <a:miter lim="800000"/>
                <a:headEnd/>
                <a:tailEnd/>
              </a:ln>
              <a:effectLst/>
            </p:spPr>
            <p:txBody>
              <a:bodyPr wrap="square" rtlCol="0">
                <a:spAutoFit/>
              </a:bodyPr>
              <a:lstStyle/>
              <a:p>
                <a:pPr algn="ct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一般的なアンチウイルス</a:t>
                </a:r>
                <a:endParaRPr lang="en-US" altLang="ja-JP"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の検知率推移</a:t>
                </a:r>
              </a:p>
            </p:txBody>
          </p:sp>
        </p:grpSp>
        <p:grpSp>
          <p:nvGrpSpPr>
            <p:cNvPr id="41" name="グループ化 40">
              <a:extLst>
                <a:ext uri="{FF2B5EF4-FFF2-40B4-BE49-F238E27FC236}">
                  <a16:creationId xmlns:a16="http://schemas.microsoft.com/office/drawing/2014/main" id="{912EA021-BAA9-4C1E-91AE-57F7F13F1DD8}"/>
                </a:ext>
              </a:extLst>
            </p:cNvPr>
            <p:cNvGrpSpPr/>
            <p:nvPr/>
          </p:nvGrpSpPr>
          <p:grpSpPr>
            <a:xfrm>
              <a:off x="8879328" y="2567178"/>
              <a:ext cx="1984729" cy="534600"/>
              <a:chOff x="8431751" y="2878166"/>
              <a:chExt cx="1984729" cy="534600"/>
            </a:xfrm>
          </p:grpSpPr>
          <p:sp>
            <p:nvSpPr>
              <p:cNvPr id="42" name="正方形/長方形 41">
                <a:extLst>
                  <a:ext uri="{FF2B5EF4-FFF2-40B4-BE49-F238E27FC236}">
                    <a16:creationId xmlns:a16="http://schemas.microsoft.com/office/drawing/2014/main" id="{4B8ED785-BF03-4F1D-92E3-7D7D884A00AF}"/>
                  </a:ext>
                </a:extLst>
              </p:cNvPr>
              <p:cNvSpPr/>
              <p:nvPr/>
            </p:nvSpPr>
            <p:spPr>
              <a:xfrm>
                <a:off x="8431751" y="2878166"/>
                <a:ext cx="1984729" cy="534600"/>
              </a:xfrm>
              <a:prstGeom prst="rect">
                <a:avLst/>
              </a:prstGeom>
              <a:solidFill>
                <a:srgbClr val="008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FD9A9E14-51B2-4621-BEB9-2E4754E43A2C}"/>
                  </a:ext>
                </a:extLst>
              </p:cNvPr>
              <p:cNvSpPr txBox="1"/>
              <p:nvPr/>
            </p:nvSpPr>
            <p:spPr bwMode="auto">
              <a:xfrm>
                <a:off x="8452526" y="3010620"/>
                <a:ext cx="1875947" cy="276999"/>
              </a:xfrm>
              <a:prstGeom prst="rect">
                <a:avLst/>
              </a:prstGeom>
              <a:noFill/>
              <a:ln w="3175" cap="rnd">
                <a:noFill/>
                <a:miter lim="800000"/>
                <a:headEnd/>
                <a:tailEnd/>
              </a:ln>
              <a:effectLst/>
            </p:spPr>
            <p:txBody>
              <a:bodyPr wrap="square" rtlCol="0">
                <a:spAutoFit/>
              </a:bodyPr>
              <a:lstStyle/>
              <a:p>
                <a:pPr algn="ctr"/>
                <a:r>
                  <a:rPr lang="en-US" altLang="ja-JP" sz="1200" b="1" kern="0" err="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CylancePROTECT</a:t>
                </a:r>
                <a:endParaRPr lang="ja-JP" altLang="en-US" sz="12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spTree>
    <p:extLst>
      <p:ext uri="{BB962C8B-B14F-4D97-AF65-F5344CB8AC3E}">
        <p14:creationId xmlns:p14="http://schemas.microsoft.com/office/powerpoint/2010/main" val="171173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53FFB4B9-15E7-48AC-B2C0-B578958B3689}"/>
              </a:ext>
            </a:extLst>
          </p:cNvPr>
          <p:cNvSpPr>
            <a:spLocks noGrp="1"/>
          </p:cNvSpPr>
          <p:nvPr>
            <p:ph type="body" sz="quarter" idx="15"/>
          </p:nvPr>
        </p:nvSpPr>
        <p:spPr>
          <a:xfrm>
            <a:off x="413589" y="1366412"/>
            <a:ext cx="11074573" cy="312393"/>
          </a:xfrm>
        </p:spPr>
        <p:txBody>
          <a:bodyPr/>
          <a:lstStyle/>
          <a:p>
            <a:r>
              <a:rPr lang="ja-JP" altLang="en-US"/>
              <a:t>シグニチャレスのため日々のアップデート作業は不要のため、オフライン端末でも安心</a:t>
            </a:r>
            <a:endParaRPr kumimoji="1" lang="ja-JP" altLang="en-US"/>
          </a:p>
        </p:txBody>
      </p:sp>
      <p:sp>
        <p:nvSpPr>
          <p:cNvPr id="2" name="テキスト プレースホルダー 1">
            <a:extLst>
              <a:ext uri="{FF2B5EF4-FFF2-40B4-BE49-F238E27FC236}">
                <a16:creationId xmlns:a16="http://schemas.microsoft.com/office/drawing/2014/main" id="{7ED270DE-045F-4A8E-9F61-A12101C1E78A}"/>
              </a:ext>
            </a:extLst>
          </p:cNvPr>
          <p:cNvSpPr>
            <a:spLocks noGrp="1"/>
          </p:cNvSpPr>
          <p:nvPr>
            <p:ph type="body" sz="quarter" idx="11"/>
          </p:nvPr>
        </p:nvSpPr>
        <p:spPr/>
        <p:txBody>
          <a:bodyPr/>
          <a:lstStyle/>
          <a:p>
            <a:r>
              <a:rPr lang="ja-JP" altLang="en-US"/>
              <a:t>３</a:t>
            </a:r>
            <a:r>
              <a:rPr lang="en-US" altLang="ja-JP"/>
              <a:t>. </a:t>
            </a:r>
            <a:r>
              <a:rPr lang="ja-JP" altLang="en-US"/>
              <a:t>運用コストが低い</a:t>
            </a:r>
          </a:p>
        </p:txBody>
      </p:sp>
      <p:sp>
        <p:nvSpPr>
          <p:cNvPr id="3" name="テキスト プレースホルダー 2">
            <a:extLst>
              <a:ext uri="{FF2B5EF4-FFF2-40B4-BE49-F238E27FC236}">
                <a16:creationId xmlns:a16="http://schemas.microsoft.com/office/drawing/2014/main" id="{9A358492-835E-41F4-85F5-2504E4C979E3}"/>
              </a:ext>
            </a:extLst>
          </p:cNvPr>
          <p:cNvSpPr>
            <a:spLocks noGrp="1"/>
          </p:cNvSpPr>
          <p:nvPr>
            <p:ph type="body" sz="quarter" idx="13"/>
          </p:nvPr>
        </p:nvSpPr>
        <p:spPr>
          <a:xfrm>
            <a:off x="359197" y="868946"/>
            <a:ext cx="11505576" cy="452432"/>
          </a:xfrm>
        </p:spPr>
        <p:txBody>
          <a:bodyPr/>
          <a:lstStyle/>
          <a:p>
            <a:r>
              <a:rPr lang="ja-JP" altLang="en-US"/>
              <a:t>管理者の負担となる日々のアップデートは不要！リソース消費も低くユーザーにも優しい</a:t>
            </a:r>
            <a:endParaRPr kumimoji="1" lang="ja-JP" altLang="en-US"/>
          </a:p>
        </p:txBody>
      </p:sp>
      <p:sp>
        <p:nvSpPr>
          <p:cNvPr id="7" name="TextBox 13">
            <a:extLst>
              <a:ext uri="{FF2B5EF4-FFF2-40B4-BE49-F238E27FC236}">
                <a16:creationId xmlns:a16="http://schemas.microsoft.com/office/drawing/2014/main" id="{D1D3C131-25CA-47C3-A0BC-750191A8517B}"/>
              </a:ext>
            </a:extLst>
          </p:cNvPr>
          <p:cNvSpPr txBox="1"/>
          <p:nvPr/>
        </p:nvSpPr>
        <p:spPr>
          <a:xfrm>
            <a:off x="3234366" y="2288479"/>
            <a:ext cx="2668586" cy="430887"/>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sz="1600" b="1" u="sng">
                <a:solidFill>
                  <a:schemeClr val="tx1">
                    <a:lumMod val="75000"/>
                    <a:lumOff val="25000"/>
                  </a:schemeClr>
                </a:solidFill>
                <a:latin typeface="メイリオ" panose="020B0604030504040204" pitchFamily="50" charset="-128"/>
                <a:ea typeface="メイリオ" panose="020B0604030504040204" pitchFamily="50" charset="-128"/>
                <a:cs typeface="+mn-cs"/>
              </a:rPr>
              <a:t>毎日のアップデート不要</a:t>
            </a:r>
            <a:endParaRPr lang="en-US" altLang="ja-JP" sz="1600" b="1" u="sng">
              <a:solidFill>
                <a:schemeClr val="tx1">
                  <a:lumMod val="75000"/>
                  <a:lumOff val="25000"/>
                </a:schemeClr>
              </a:solidFill>
              <a:latin typeface="メイリオ" panose="020B0604030504040204" pitchFamily="50" charset="-128"/>
              <a:ea typeface="メイリオ" panose="020B0604030504040204" pitchFamily="50" charset="-128"/>
              <a:cs typeface="+mn-cs"/>
            </a:endParaRPr>
          </a:p>
        </p:txBody>
      </p:sp>
      <p:sp>
        <p:nvSpPr>
          <p:cNvPr id="9" name="TextBox 13">
            <a:extLst>
              <a:ext uri="{FF2B5EF4-FFF2-40B4-BE49-F238E27FC236}">
                <a16:creationId xmlns:a16="http://schemas.microsoft.com/office/drawing/2014/main" id="{C173F0C1-B49B-4D91-9D3A-47F06C5ED245}"/>
              </a:ext>
            </a:extLst>
          </p:cNvPr>
          <p:cNvSpPr txBox="1"/>
          <p:nvPr/>
        </p:nvSpPr>
        <p:spPr>
          <a:xfrm>
            <a:off x="6247147" y="2288479"/>
            <a:ext cx="2668586" cy="430887"/>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600" b="1" u="sng">
                <a:solidFill>
                  <a:schemeClr val="tx1">
                    <a:lumMod val="75000"/>
                    <a:lumOff val="25000"/>
                  </a:schemeClr>
                </a:solidFill>
                <a:latin typeface="メイリオ" panose="020B0604030504040204" pitchFamily="50" charset="-128"/>
                <a:ea typeface="メイリオ" panose="020B0604030504040204" pitchFamily="50" charset="-128"/>
                <a:cs typeface="+mn-cs"/>
              </a:rPr>
              <a:t>リソース消費が少ない</a:t>
            </a:r>
          </a:p>
        </p:txBody>
      </p:sp>
      <p:sp>
        <p:nvSpPr>
          <p:cNvPr id="10" name="TextBox 13">
            <a:extLst>
              <a:ext uri="{FF2B5EF4-FFF2-40B4-BE49-F238E27FC236}">
                <a16:creationId xmlns:a16="http://schemas.microsoft.com/office/drawing/2014/main" id="{A51F6EA5-742A-4A7C-AE64-FA2BDEF613E0}"/>
              </a:ext>
            </a:extLst>
          </p:cNvPr>
          <p:cNvSpPr txBox="1"/>
          <p:nvPr/>
        </p:nvSpPr>
        <p:spPr>
          <a:xfrm>
            <a:off x="9038552" y="2288479"/>
            <a:ext cx="2746080" cy="430887"/>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algn="ctr">
              <a:lnSpc>
                <a:spcPct val="150000"/>
              </a:lnSpc>
              <a:defRPr/>
            </a:pPr>
            <a:r>
              <a:rPr lang="ja-JP" altLang="en-US" sz="1600" b="1" u="sng">
                <a:solidFill>
                  <a:schemeClr val="tx1">
                    <a:lumMod val="75000"/>
                    <a:lumOff val="25000"/>
                  </a:schemeClr>
                </a:solidFill>
                <a:latin typeface="メイリオ" panose="020B0604030504040204" pitchFamily="50" charset="-128"/>
                <a:ea typeface="メイリオ" panose="020B0604030504040204" pitchFamily="50" charset="-128"/>
                <a:cs typeface="+mn-cs"/>
              </a:rPr>
              <a:t>オフライン時でも利用可能</a:t>
            </a:r>
          </a:p>
        </p:txBody>
      </p:sp>
      <p:sp>
        <p:nvSpPr>
          <p:cNvPr id="11" name="TextBox 13">
            <a:extLst>
              <a:ext uri="{FF2B5EF4-FFF2-40B4-BE49-F238E27FC236}">
                <a16:creationId xmlns:a16="http://schemas.microsoft.com/office/drawing/2014/main" id="{BA9459E4-11C6-4991-8F8E-9AC59CF04161}"/>
              </a:ext>
            </a:extLst>
          </p:cNvPr>
          <p:cNvSpPr txBox="1"/>
          <p:nvPr/>
        </p:nvSpPr>
        <p:spPr>
          <a:xfrm>
            <a:off x="6383506" y="5026914"/>
            <a:ext cx="2395869"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CPU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使用率</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2%</a:t>
            </a:r>
          </a:p>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メモリ使用量</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40</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60MB</a:t>
            </a:r>
          </a:p>
        </p:txBody>
      </p:sp>
      <p:sp>
        <p:nvSpPr>
          <p:cNvPr id="12" name="正方形/長方形 11">
            <a:extLst>
              <a:ext uri="{FF2B5EF4-FFF2-40B4-BE49-F238E27FC236}">
                <a16:creationId xmlns:a16="http://schemas.microsoft.com/office/drawing/2014/main" id="{97D36785-430F-41E8-8E7C-A7EAE2AD15B2}"/>
              </a:ext>
            </a:extLst>
          </p:cNvPr>
          <p:cNvSpPr/>
          <p:nvPr/>
        </p:nvSpPr>
        <p:spPr>
          <a:xfrm>
            <a:off x="993748" y="2299909"/>
            <a:ext cx="1620957" cy="430887"/>
          </a:xfrm>
          <a:prstGeom prst="rect">
            <a:avLst/>
          </a:prstGeom>
        </p:spPr>
        <p:txBody>
          <a:bodyPr wrap="none">
            <a:spAutoFit/>
          </a:bodyPr>
          <a:lstStyle/>
          <a:p>
            <a:pPr lvl="0" algn="ctr">
              <a:lnSpc>
                <a:spcPct val="150000"/>
              </a:lnSpc>
              <a:defRPr/>
            </a:pPr>
            <a:r>
              <a:rPr lang="ja-JP" altLang="en-US" sz="1600" b="1" u="sng">
                <a:solidFill>
                  <a:schemeClr val="tx1">
                    <a:lumMod val="75000"/>
                    <a:lumOff val="25000"/>
                  </a:schemeClr>
                </a:solidFill>
                <a:latin typeface="メイリオ" panose="020B0604030504040204" pitchFamily="50" charset="-128"/>
                <a:ea typeface="メイリオ" panose="020B0604030504040204" pitchFamily="50" charset="-128"/>
              </a:rPr>
              <a:t>誤検知が少ない</a:t>
            </a:r>
            <a:endParaRPr lang="en-US" altLang="ja-JP" sz="1100" b="1" u="sng">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FABFE698-DCC8-4ED6-9DD6-25F5B47A8C37}"/>
              </a:ext>
            </a:extLst>
          </p:cNvPr>
          <p:cNvGrpSpPr/>
          <p:nvPr/>
        </p:nvGrpSpPr>
        <p:grpSpPr>
          <a:xfrm>
            <a:off x="1099945" y="3422327"/>
            <a:ext cx="1408562" cy="1357443"/>
            <a:chOff x="981688" y="3683435"/>
            <a:chExt cx="1408562" cy="1357443"/>
          </a:xfrm>
        </p:grpSpPr>
        <p:pic>
          <p:nvPicPr>
            <p:cNvPr id="22" name="図 21">
              <a:extLst>
                <a:ext uri="{FF2B5EF4-FFF2-40B4-BE49-F238E27FC236}">
                  <a16:creationId xmlns:a16="http://schemas.microsoft.com/office/drawing/2014/main" id="{16EA60D4-5FCB-4733-90BD-28DE88CC55A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1688" y="3683435"/>
              <a:ext cx="1357443" cy="1357443"/>
            </a:xfrm>
            <a:prstGeom prst="rect">
              <a:avLst/>
            </a:prstGeom>
          </p:spPr>
        </p:pic>
        <p:grpSp>
          <p:nvGrpSpPr>
            <p:cNvPr id="16" name="グループ化 15">
              <a:extLst>
                <a:ext uri="{FF2B5EF4-FFF2-40B4-BE49-F238E27FC236}">
                  <a16:creationId xmlns:a16="http://schemas.microsoft.com/office/drawing/2014/main" id="{BF2FB9FF-40AA-44F8-8422-562C7A90278F}"/>
                </a:ext>
              </a:extLst>
            </p:cNvPr>
            <p:cNvGrpSpPr/>
            <p:nvPr/>
          </p:nvGrpSpPr>
          <p:grpSpPr>
            <a:xfrm>
              <a:off x="1804226" y="3683435"/>
              <a:ext cx="586024" cy="586021"/>
              <a:chOff x="2037738" y="3313817"/>
              <a:chExt cx="586024" cy="586021"/>
            </a:xfrm>
          </p:grpSpPr>
          <p:sp>
            <p:nvSpPr>
              <p:cNvPr id="17" name="楕円 16">
                <a:extLst>
                  <a:ext uri="{FF2B5EF4-FFF2-40B4-BE49-F238E27FC236}">
                    <a16:creationId xmlns:a16="http://schemas.microsoft.com/office/drawing/2014/main" id="{E31F1E1A-232F-408E-889C-B63C2BE59B40}"/>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9C2C7E76-F8BE-4A98-9FC8-225182C5F2F9}"/>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9" name="TextBox 13">
            <a:extLst>
              <a:ext uri="{FF2B5EF4-FFF2-40B4-BE49-F238E27FC236}">
                <a16:creationId xmlns:a16="http://schemas.microsoft.com/office/drawing/2014/main" id="{A6DC965E-8E30-4248-9770-27EC8580D22E}"/>
              </a:ext>
            </a:extLst>
          </p:cNvPr>
          <p:cNvSpPr txBox="1"/>
          <p:nvPr/>
        </p:nvSpPr>
        <p:spPr>
          <a:xfrm>
            <a:off x="9061409" y="5026914"/>
            <a:ext cx="2579207"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インターネット非接続時でも</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マルウェアの検知・隔離は可能*</a:t>
            </a:r>
          </a:p>
        </p:txBody>
      </p:sp>
      <p:sp>
        <p:nvSpPr>
          <p:cNvPr id="20" name="TextBox 13">
            <a:extLst>
              <a:ext uri="{FF2B5EF4-FFF2-40B4-BE49-F238E27FC236}">
                <a16:creationId xmlns:a16="http://schemas.microsoft.com/office/drawing/2014/main" id="{E05C3795-ED97-4BA9-9568-055CE99E40B9}"/>
              </a:ext>
            </a:extLst>
          </p:cNvPr>
          <p:cNvSpPr txBox="1"/>
          <p:nvPr/>
        </p:nvSpPr>
        <p:spPr>
          <a:xfrm>
            <a:off x="606292" y="5026914"/>
            <a:ext cx="2395869"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従来製品と比較しても</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誤検知は数十～数百分の１</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1" name="TextBox 13">
            <a:extLst>
              <a:ext uri="{FF2B5EF4-FFF2-40B4-BE49-F238E27FC236}">
                <a16:creationId xmlns:a16="http://schemas.microsoft.com/office/drawing/2014/main" id="{B36C547B-7DD9-4D02-8067-0DB097829FAB}"/>
              </a:ext>
            </a:extLst>
          </p:cNvPr>
          <p:cNvSpPr txBox="1"/>
          <p:nvPr/>
        </p:nvSpPr>
        <p:spPr>
          <a:xfrm>
            <a:off x="3370725" y="5026914"/>
            <a:ext cx="2395869" cy="62324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毎日のアップデートや</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lvl="0" algn="ctr">
              <a:lnSpc>
                <a:spcPct val="150000"/>
              </a:lnSpc>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フルスキャンは不要</a:t>
            </a:r>
          </a:p>
        </p:txBody>
      </p:sp>
      <p:grpSp>
        <p:nvGrpSpPr>
          <p:cNvPr id="24" name="グループ化 23">
            <a:extLst>
              <a:ext uri="{FF2B5EF4-FFF2-40B4-BE49-F238E27FC236}">
                <a16:creationId xmlns:a16="http://schemas.microsoft.com/office/drawing/2014/main" id="{F852D013-8C61-4D3E-B1D6-63495F1A3B24}"/>
              </a:ext>
            </a:extLst>
          </p:cNvPr>
          <p:cNvGrpSpPr/>
          <p:nvPr/>
        </p:nvGrpSpPr>
        <p:grpSpPr>
          <a:xfrm>
            <a:off x="3931263" y="3422327"/>
            <a:ext cx="1274793" cy="1357443"/>
            <a:chOff x="1115457" y="3683435"/>
            <a:chExt cx="1274793" cy="1357443"/>
          </a:xfrm>
        </p:grpSpPr>
        <p:pic>
          <p:nvPicPr>
            <p:cNvPr id="25" name="図 24">
              <a:extLst>
                <a:ext uri="{FF2B5EF4-FFF2-40B4-BE49-F238E27FC236}">
                  <a16:creationId xmlns:a16="http://schemas.microsoft.com/office/drawing/2014/main" id="{9D69F377-F5C3-401F-A5E1-D1B41F94B2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5457" y="3817204"/>
              <a:ext cx="1223674" cy="1223674"/>
            </a:xfrm>
            <a:prstGeom prst="rect">
              <a:avLst/>
            </a:prstGeom>
          </p:spPr>
        </p:pic>
        <p:grpSp>
          <p:nvGrpSpPr>
            <p:cNvPr id="26" name="グループ化 25">
              <a:extLst>
                <a:ext uri="{FF2B5EF4-FFF2-40B4-BE49-F238E27FC236}">
                  <a16:creationId xmlns:a16="http://schemas.microsoft.com/office/drawing/2014/main" id="{8D406146-5D18-49E9-890A-A3C7638534AF}"/>
                </a:ext>
              </a:extLst>
            </p:cNvPr>
            <p:cNvGrpSpPr/>
            <p:nvPr/>
          </p:nvGrpSpPr>
          <p:grpSpPr>
            <a:xfrm>
              <a:off x="1804226" y="3683435"/>
              <a:ext cx="586024" cy="586021"/>
              <a:chOff x="2037738" y="3313817"/>
              <a:chExt cx="586024" cy="586021"/>
            </a:xfrm>
          </p:grpSpPr>
          <p:sp>
            <p:nvSpPr>
              <p:cNvPr id="27" name="楕円 26">
                <a:extLst>
                  <a:ext uri="{FF2B5EF4-FFF2-40B4-BE49-F238E27FC236}">
                    <a16:creationId xmlns:a16="http://schemas.microsoft.com/office/drawing/2014/main" id="{742C8BE4-640F-4C8E-A419-C7AC3540D2B6}"/>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A0058B1-DFEC-4E25-A6D0-F921E56B5ABB}"/>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0" name="グループ化 39">
            <a:extLst>
              <a:ext uri="{FF2B5EF4-FFF2-40B4-BE49-F238E27FC236}">
                <a16:creationId xmlns:a16="http://schemas.microsoft.com/office/drawing/2014/main" id="{79FC46FA-8BB4-4B97-ABCF-30486FCB34CA}"/>
              </a:ext>
            </a:extLst>
          </p:cNvPr>
          <p:cNvGrpSpPr/>
          <p:nvPr/>
        </p:nvGrpSpPr>
        <p:grpSpPr>
          <a:xfrm>
            <a:off x="7002625" y="3709829"/>
            <a:ext cx="1157631" cy="916207"/>
            <a:chOff x="6785417" y="3898367"/>
            <a:chExt cx="1157631" cy="916207"/>
          </a:xfrm>
        </p:grpSpPr>
        <p:pic>
          <p:nvPicPr>
            <p:cNvPr id="30" name="図 29">
              <a:extLst>
                <a:ext uri="{FF2B5EF4-FFF2-40B4-BE49-F238E27FC236}">
                  <a16:creationId xmlns:a16="http://schemas.microsoft.com/office/drawing/2014/main" id="{0A821497-BB1E-4D8F-8BAB-E0D01DB520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27310" y="3898836"/>
              <a:ext cx="915738" cy="915738"/>
            </a:xfrm>
            <a:prstGeom prst="rect">
              <a:avLst/>
            </a:prstGeom>
          </p:spPr>
        </p:pic>
        <p:grpSp>
          <p:nvGrpSpPr>
            <p:cNvPr id="31" name="グループ化 30">
              <a:extLst>
                <a:ext uri="{FF2B5EF4-FFF2-40B4-BE49-F238E27FC236}">
                  <a16:creationId xmlns:a16="http://schemas.microsoft.com/office/drawing/2014/main" id="{E4EA1F6C-E8A7-49AB-9264-D3568EB31735}"/>
                </a:ext>
              </a:extLst>
            </p:cNvPr>
            <p:cNvGrpSpPr/>
            <p:nvPr/>
          </p:nvGrpSpPr>
          <p:grpSpPr>
            <a:xfrm>
              <a:off x="6785417" y="3898367"/>
              <a:ext cx="586024" cy="586021"/>
              <a:chOff x="2037738" y="3313817"/>
              <a:chExt cx="586024" cy="586021"/>
            </a:xfrm>
          </p:grpSpPr>
          <p:sp>
            <p:nvSpPr>
              <p:cNvPr id="32" name="楕円 31">
                <a:extLst>
                  <a:ext uri="{FF2B5EF4-FFF2-40B4-BE49-F238E27FC236}">
                    <a16:creationId xmlns:a16="http://schemas.microsoft.com/office/drawing/2014/main" id="{7F82C56F-048D-428B-BFBE-2546074EBAD6}"/>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382D2853-5E86-4B7C-BC1C-ACEF1B5BF89E}"/>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9" name="グループ化 38">
            <a:extLst>
              <a:ext uri="{FF2B5EF4-FFF2-40B4-BE49-F238E27FC236}">
                <a16:creationId xmlns:a16="http://schemas.microsoft.com/office/drawing/2014/main" id="{0C92A470-7ED7-4B2B-A73D-2E961D9694D5}"/>
              </a:ext>
            </a:extLst>
          </p:cNvPr>
          <p:cNvGrpSpPr/>
          <p:nvPr/>
        </p:nvGrpSpPr>
        <p:grpSpPr>
          <a:xfrm>
            <a:off x="9660610" y="3622743"/>
            <a:ext cx="1197467" cy="1088565"/>
            <a:chOff x="9628374" y="3811281"/>
            <a:chExt cx="1197467" cy="1088565"/>
          </a:xfrm>
        </p:grpSpPr>
        <p:pic>
          <p:nvPicPr>
            <p:cNvPr id="35" name="図 34">
              <a:extLst>
                <a:ext uri="{FF2B5EF4-FFF2-40B4-BE49-F238E27FC236}">
                  <a16:creationId xmlns:a16="http://schemas.microsoft.com/office/drawing/2014/main" id="{6D33858A-3441-45FC-8C25-C75A6EE4ACC5}"/>
                </a:ext>
              </a:extLst>
            </p:cNvPr>
            <p:cNvPicPr>
              <a:picLocks noChangeAspect="1"/>
            </p:cNvPicPr>
            <p:nvPr/>
          </p:nvPicPr>
          <p:blipFill>
            <a:blip r:embed="rId5"/>
            <a:stretch>
              <a:fillRect/>
            </a:stretch>
          </p:blipFill>
          <p:spPr>
            <a:xfrm>
              <a:off x="9628374" y="3896731"/>
              <a:ext cx="1120362" cy="1003115"/>
            </a:xfrm>
            <a:prstGeom prst="rect">
              <a:avLst/>
            </a:prstGeom>
          </p:spPr>
        </p:pic>
        <p:grpSp>
          <p:nvGrpSpPr>
            <p:cNvPr id="36" name="グループ化 35">
              <a:extLst>
                <a:ext uri="{FF2B5EF4-FFF2-40B4-BE49-F238E27FC236}">
                  <a16:creationId xmlns:a16="http://schemas.microsoft.com/office/drawing/2014/main" id="{EE880695-0A86-44A9-83FF-06C416C41EB5}"/>
                </a:ext>
              </a:extLst>
            </p:cNvPr>
            <p:cNvGrpSpPr/>
            <p:nvPr/>
          </p:nvGrpSpPr>
          <p:grpSpPr>
            <a:xfrm>
              <a:off x="10239817" y="3811281"/>
              <a:ext cx="586024" cy="586021"/>
              <a:chOff x="2037738" y="3313817"/>
              <a:chExt cx="586024" cy="586021"/>
            </a:xfrm>
          </p:grpSpPr>
          <p:sp>
            <p:nvSpPr>
              <p:cNvPr id="37" name="楕円 36">
                <a:extLst>
                  <a:ext uri="{FF2B5EF4-FFF2-40B4-BE49-F238E27FC236}">
                    <a16:creationId xmlns:a16="http://schemas.microsoft.com/office/drawing/2014/main" id="{8EB68FBD-A388-444E-8C73-F3155ED5292F}"/>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42BF74AC-72AE-4667-941F-F2A093E24959}"/>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42" name="テキスト ボックス 41">
            <a:extLst>
              <a:ext uri="{FF2B5EF4-FFF2-40B4-BE49-F238E27FC236}">
                <a16:creationId xmlns:a16="http://schemas.microsoft.com/office/drawing/2014/main" id="{9D58B490-D05B-DEE9-D9EB-C27DB6C89D81}"/>
              </a:ext>
            </a:extLst>
          </p:cNvPr>
          <p:cNvSpPr txBox="1"/>
          <p:nvPr/>
        </p:nvSpPr>
        <p:spPr>
          <a:xfrm>
            <a:off x="9048328" y="5733256"/>
            <a:ext cx="2952328" cy="563231"/>
          </a:xfrm>
          <a:prstGeom prst="rect">
            <a:avLst/>
          </a:prstGeom>
          <a:noFill/>
        </p:spPr>
        <p:txBody>
          <a:bodyPr wrap="square">
            <a:spAutoFit/>
          </a:bodyPr>
          <a:lstStyle/>
          <a:p>
            <a:pPr>
              <a:lnSpc>
                <a:spcPct val="130000"/>
              </a:lnSpc>
            </a:pP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※インストール時にはインターネット接続が必要です​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バージョンアップ時もインターネット接続は必須です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インターネット非接続時の設定変更は不可</a:t>
            </a:r>
          </a:p>
        </p:txBody>
      </p:sp>
    </p:spTree>
    <p:extLst>
      <p:ext uri="{BB962C8B-B14F-4D97-AF65-F5344CB8AC3E}">
        <p14:creationId xmlns:p14="http://schemas.microsoft.com/office/powerpoint/2010/main" val="1420742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A2F3B6F-5216-422C-960D-868BA1A96173}"/>
              </a:ext>
            </a:extLst>
          </p:cNvPr>
          <p:cNvSpPr>
            <a:spLocks noGrp="1"/>
          </p:cNvSpPr>
          <p:nvPr>
            <p:ph type="body" sz="quarter" idx="15"/>
          </p:nvPr>
        </p:nvSpPr>
        <p:spPr/>
        <p:txBody>
          <a:bodyPr/>
          <a:lstStyle/>
          <a:p>
            <a:r>
              <a:rPr lang="ja-JP" altLang="en-US"/>
              <a:t>山梨県庁 様</a:t>
            </a:r>
            <a:endParaRPr kumimoji="1" lang="ja-JP" altLang="en-US"/>
          </a:p>
        </p:txBody>
      </p:sp>
      <p:grpSp>
        <p:nvGrpSpPr>
          <p:cNvPr id="35" name="グループ化 34">
            <a:extLst>
              <a:ext uri="{FF2B5EF4-FFF2-40B4-BE49-F238E27FC236}">
                <a16:creationId xmlns:a16="http://schemas.microsoft.com/office/drawing/2014/main" id="{3623EF63-198B-43D0-929B-CDFC328BB7BF}"/>
              </a:ext>
            </a:extLst>
          </p:cNvPr>
          <p:cNvGrpSpPr/>
          <p:nvPr/>
        </p:nvGrpSpPr>
        <p:grpSpPr>
          <a:xfrm>
            <a:off x="206939" y="894080"/>
            <a:ext cx="11714986" cy="2167012"/>
            <a:chOff x="206939" y="873760"/>
            <a:chExt cx="11714986" cy="2167012"/>
          </a:xfrm>
        </p:grpSpPr>
        <p:pic>
          <p:nvPicPr>
            <p:cNvPr id="34" name="図 33" descr="建物, 人, 屋外, スーツ が含まれている画像&#10;&#10;自動的に生成された説明">
              <a:extLst>
                <a:ext uri="{FF2B5EF4-FFF2-40B4-BE49-F238E27FC236}">
                  <a16:creationId xmlns:a16="http://schemas.microsoft.com/office/drawing/2014/main" id="{457B3E86-D098-499C-8CC6-C3252ED2B970}"/>
                </a:ext>
              </a:extLst>
            </p:cNvPr>
            <p:cNvPicPr>
              <a:picLocks noChangeAspect="1"/>
            </p:cNvPicPr>
            <p:nvPr/>
          </p:nvPicPr>
          <p:blipFill rotWithShape="1">
            <a:blip r:embed="rId2"/>
            <a:srcRect l="-42729" t="46147" r="20088" b="-275"/>
            <a:stretch/>
          </p:blipFill>
          <p:spPr>
            <a:xfrm>
              <a:off x="240567" y="878544"/>
              <a:ext cx="11681358" cy="2062279"/>
            </a:xfrm>
            <a:prstGeom prst="rect">
              <a:avLst/>
            </a:prstGeom>
          </p:spPr>
        </p:pic>
        <p:sp>
          <p:nvSpPr>
            <p:cNvPr id="12" name="正方形/長方形 11">
              <a:extLst>
                <a:ext uri="{FF2B5EF4-FFF2-40B4-BE49-F238E27FC236}">
                  <a16:creationId xmlns:a16="http://schemas.microsoft.com/office/drawing/2014/main" id="{B52ADAF2-5FF1-491C-80D6-58DDC9D41C5A}"/>
                </a:ext>
              </a:extLst>
            </p:cNvPr>
            <p:cNvSpPr/>
            <p:nvPr/>
          </p:nvSpPr>
          <p:spPr>
            <a:xfrm>
              <a:off x="206939" y="873760"/>
              <a:ext cx="11078377" cy="2167012"/>
            </a:xfrm>
            <a:prstGeom prst="rect">
              <a:avLst/>
            </a:prstGeom>
            <a:gradFill>
              <a:gsLst>
                <a:gs pos="39000">
                  <a:schemeClr val="bg1"/>
                </a:gs>
                <a:gs pos="7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3">
            <a:extLst>
              <a:ext uri="{FF2B5EF4-FFF2-40B4-BE49-F238E27FC236}">
                <a16:creationId xmlns:a16="http://schemas.microsoft.com/office/drawing/2014/main" id="{2BBA0D73-97E1-462E-93FD-5790B4171B03}"/>
              </a:ext>
            </a:extLst>
          </p:cNvPr>
          <p:cNvSpPr txBox="1">
            <a:spLocks noChangeArrowheads="1"/>
          </p:cNvSpPr>
          <p:nvPr/>
        </p:nvSpPr>
        <p:spPr bwMode="auto">
          <a:xfrm>
            <a:off x="486006" y="1152843"/>
            <a:ext cx="10737449" cy="14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nSpc>
                <a:spcPts val="4000"/>
              </a:lnSpc>
            </a:pPr>
            <a:r>
              <a:rPr lang="ja-JP" altLang="en-US"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パターンファイル脱却と</a:t>
            </a:r>
            <a:endParaRPr lang="en-US" altLang="ja-JP"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4000"/>
              </a:lnSpc>
            </a:pPr>
            <a:r>
              <a:rPr lang="ja-JP" altLang="en-US"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操作ログとの統合で運用負担を軽減</a:t>
            </a:r>
          </a:p>
          <a:p>
            <a:pPr>
              <a:lnSpc>
                <a:spcPct val="15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誤検知が少なく、検知原因の調査もカンタンに</a:t>
            </a:r>
          </a:p>
        </p:txBody>
      </p:sp>
      <p:sp>
        <p:nvSpPr>
          <p:cNvPr id="14" name="正方形/長方形 13">
            <a:extLst>
              <a:ext uri="{FF2B5EF4-FFF2-40B4-BE49-F238E27FC236}">
                <a16:creationId xmlns:a16="http://schemas.microsoft.com/office/drawing/2014/main" id="{E78C5F92-A4F8-4FF1-806E-CC5A94BEC028}"/>
              </a:ext>
            </a:extLst>
          </p:cNvPr>
          <p:cNvSpPr/>
          <p:nvPr/>
        </p:nvSpPr>
        <p:spPr>
          <a:xfrm>
            <a:off x="270075" y="2956175"/>
            <a:ext cx="11651850" cy="49376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86"/>
          </a:p>
        </p:txBody>
      </p:sp>
      <p:sp>
        <p:nvSpPr>
          <p:cNvPr id="17" name="AutoShape 231">
            <a:extLst>
              <a:ext uri="{FF2B5EF4-FFF2-40B4-BE49-F238E27FC236}">
                <a16:creationId xmlns:a16="http://schemas.microsoft.com/office/drawing/2014/main" id="{984E8955-ADB3-4029-BC9B-81ACBD3938DA}"/>
              </a:ext>
            </a:extLst>
          </p:cNvPr>
          <p:cNvSpPr>
            <a:spLocks noChangeArrowheads="1"/>
          </p:cNvSpPr>
          <p:nvPr/>
        </p:nvSpPr>
        <p:spPr bwMode="auto">
          <a:xfrm>
            <a:off x="638626" y="3740361"/>
            <a:ext cx="2895690" cy="603019"/>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p>
            <a:pPr>
              <a:lnSpc>
                <a:spcPct val="140000"/>
              </a:lnSpc>
            </a:pPr>
            <a:r>
              <a:rPr lang="ja-JP" altLang="en-US" sz="1320" b="1">
                <a:solidFill>
                  <a:srgbClr val="E03253"/>
                </a:solidFill>
                <a:latin typeface="メイリオ" panose="020B0604030504040204" pitchFamily="50" charset="-128"/>
                <a:ea typeface="メイリオ" pitchFamily="50" charset="-128"/>
                <a:cs typeface="メイリオ" pitchFamily="50" charset="-128"/>
              </a:rPr>
              <a:t>ネットワーク分離によって顕在化したパターンファイルの弊害</a:t>
            </a:r>
          </a:p>
        </p:txBody>
      </p:sp>
      <p:sp>
        <p:nvSpPr>
          <p:cNvPr id="19" name="AutoShape 271">
            <a:extLst>
              <a:ext uri="{FF2B5EF4-FFF2-40B4-BE49-F238E27FC236}">
                <a16:creationId xmlns:a16="http://schemas.microsoft.com/office/drawing/2014/main" id="{01DDD9CA-6CB2-4243-B90D-450D388738DC}"/>
              </a:ext>
            </a:extLst>
          </p:cNvPr>
          <p:cNvSpPr>
            <a:spLocks noChangeArrowheads="1"/>
          </p:cNvSpPr>
          <p:nvPr/>
        </p:nvSpPr>
        <p:spPr bwMode="auto">
          <a:xfrm>
            <a:off x="637578" y="4528341"/>
            <a:ext cx="2991741" cy="181370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パターンファイルを用いたアンチウイルスソフトとふるまい検知ソリューションを個別に導入し、未知のマルウェア対策にも対応していた。</a:t>
            </a: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しかし配信ファイルが徐々に大きくなり、ネットワーク面のストレスが発生。さらに庁内の</a:t>
            </a:r>
            <a:r>
              <a:rPr lang="ja-JP" altLang="en-US" sz="943" b="1" u="sng">
                <a:solidFill>
                  <a:srgbClr val="4D4D4D"/>
                </a:solidFill>
                <a:latin typeface="メイリオ" panose="020B0604030504040204" pitchFamily="50" charset="-128"/>
                <a:ea typeface="メイリオ" pitchFamily="50" charset="-128"/>
                <a:cs typeface="メイリオ" pitchFamily="50" charset="-128"/>
              </a:rPr>
              <a:t>「ネットワーク分離」に関する取り組み</a:t>
            </a:r>
            <a:r>
              <a:rPr lang="ja-JP" altLang="en-US" sz="943">
                <a:solidFill>
                  <a:srgbClr val="4D4D4D"/>
                </a:solidFill>
                <a:latin typeface="メイリオ" panose="020B0604030504040204" pitchFamily="50" charset="-128"/>
                <a:ea typeface="メイリオ" pitchFamily="50" charset="-128"/>
                <a:cs typeface="メイリオ" pitchFamily="50" charset="-128"/>
              </a:rPr>
              <a:t>により、これまでのように</a:t>
            </a:r>
            <a:r>
              <a:rPr lang="ja-JP" altLang="en-US" sz="943" b="1" u="sng">
                <a:solidFill>
                  <a:srgbClr val="4D4D4D"/>
                </a:solidFill>
                <a:latin typeface="メイリオ" panose="020B0604030504040204" pitchFamily="50" charset="-128"/>
                <a:ea typeface="メイリオ" pitchFamily="50" charset="-128"/>
                <a:cs typeface="メイリオ" pitchFamily="50" charset="-128"/>
              </a:rPr>
              <a:t>インターネット経由でのパターンファイル更新が簡単にできなくなり</a:t>
            </a:r>
            <a:r>
              <a:rPr lang="ja-JP" altLang="en-US" sz="943">
                <a:solidFill>
                  <a:srgbClr val="4D4D4D"/>
                </a:solidFill>
                <a:latin typeface="メイリオ" panose="020B0604030504040204" pitchFamily="50" charset="-128"/>
                <a:ea typeface="メイリオ" pitchFamily="50" charset="-128"/>
                <a:cs typeface="メイリオ" pitchFamily="50" charset="-128"/>
              </a:rPr>
              <a:t>、運用面での課題を抱えていた。</a:t>
            </a:r>
            <a:endParaRPr lang="en-US" altLang="ja-JP" sz="943">
              <a:solidFill>
                <a:srgbClr val="4D4D4D"/>
              </a:solidFill>
              <a:latin typeface="メイリオ" panose="020B0604030504040204" pitchFamily="50" charset="-128"/>
              <a:ea typeface="メイリオ" pitchFamily="50" charset="-128"/>
              <a:cs typeface="メイリオ" pitchFamily="50" charset="-128"/>
            </a:endParaRPr>
          </a:p>
        </p:txBody>
      </p:sp>
      <p:sp>
        <p:nvSpPr>
          <p:cNvPr id="20" name="AutoShape 231">
            <a:extLst>
              <a:ext uri="{FF2B5EF4-FFF2-40B4-BE49-F238E27FC236}">
                <a16:creationId xmlns:a16="http://schemas.microsoft.com/office/drawing/2014/main" id="{F568DC64-6307-4667-B6D8-9FE84F452C76}"/>
              </a:ext>
            </a:extLst>
          </p:cNvPr>
          <p:cNvSpPr>
            <a:spLocks noChangeArrowheads="1"/>
          </p:cNvSpPr>
          <p:nvPr/>
        </p:nvSpPr>
        <p:spPr bwMode="auto">
          <a:xfrm>
            <a:off x="4493447" y="3706245"/>
            <a:ext cx="2939209" cy="58275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lnSpc>
                <a:spcPct val="140000"/>
              </a:lnSpc>
            </a:pPr>
            <a:r>
              <a:rPr lang="ja-JP" altLang="en-US" sz="1320" b="1">
                <a:solidFill>
                  <a:srgbClr val="E03253"/>
                </a:solidFill>
                <a:latin typeface="メイリオ" panose="020B0604030504040204" pitchFamily="50" charset="-128"/>
              </a:rPr>
              <a:t>誤検知が少ないため</a:t>
            </a:r>
            <a:endParaRPr lang="en-US" altLang="ja-JP" sz="1320" b="1">
              <a:solidFill>
                <a:srgbClr val="E03253"/>
              </a:solidFill>
              <a:latin typeface="メイリオ" panose="020B0604030504040204" pitchFamily="50" charset="-128"/>
            </a:endParaRPr>
          </a:p>
          <a:p>
            <a:pPr eaLnBrk="1" hangingPunct="1">
              <a:lnSpc>
                <a:spcPct val="140000"/>
              </a:lnSpc>
            </a:pPr>
            <a:r>
              <a:rPr lang="ja-JP" altLang="en-US" sz="1320" b="1">
                <a:solidFill>
                  <a:srgbClr val="E03253"/>
                </a:solidFill>
                <a:latin typeface="メイリオ" panose="020B0604030504040204" pitchFamily="50" charset="-128"/>
              </a:rPr>
              <a:t>ネットワークおよび運用負担が軽減</a:t>
            </a:r>
            <a:endParaRPr lang="en-US" altLang="ja-JP" sz="1320" b="1">
              <a:solidFill>
                <a:srgbClr val="E03253"/>
              </a:solidFill>
              <a:latin typeface="メイリオ" panose="020B0604030504040204" pitchFamily="50" charset="-128"/>
            </a:endParaRPr>
          </a:p>
        </p:txBody>
      </p:sp>
      <p:sp>
        <p:nvSpPr>
          <p:cNvPr id="21" name="Rectangle 274" descr="50%">
            <a:extLst>
              <a:ext uri="{FF2B5EF4-FFF2-40B4-BE49-F238E27FC236}">
                <a16:creationId xmlns:a16="http://schemas.microsoft.com/office/drawing/2014/main" id="{078768AB-4ACB-4CDD-8542-9A754E3E82DC}"/>
              </a:ext>
            </a:extLst>
          </p:cNvPr>
          <p:cNvSpPr>
            <a:spLocks noChangeArrowheads="1"/>
          </p:cNvSpPr>
          <p:nvPr/>
        </p:nvSpPr>
        <p:spPr bwMode="auto">
          <a:xfrm rot="16200000">
            <a:off x="3338398" y="5256045"/>
            <a:ext cx="1527408" cy="72000"/>
          </a:xfrm>
          <a:prstGeom prst="rect">
            <a:avLst/>
          </a:prstGeom>
          <a:pattFill prst="pct50">
            <a:fgClr>
              <a:srgbClr val="4D4D4D"/>
            </a:fgClr>
            <a:bgClr>
              <a:schemeClr val="bg1"/>
            </a:bgClr>
          </a:patt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endParaRPr lang="ja-JP" altLang="en-US" sz="2074"/>
          </a:p>
        </p:txBody>
      </p:sp>
      <p:sp>
        <p:nvSpPr>
          <p:cNvPr id="22" name="AutoShape 271">
            <a:extLst>
              <a:ext uri="{FF2B5EF4-FFF2-40B4-BE49-F238E27FC236}">
                <a16:creationId xmlns:a16="http://schemas.microsoft.com/office/drawing/2014/main" id="{4E9A0339-2E03-4224-9CD9-0800A1F88227}"/>
              </a:ext>
            </a:extLst>
          </p:cNvPr>
          <p:cNvSpPr>
            <a:spLocks noChangeArrowheads="1"/>
          </p:cNvSpPr>
          <p:nvPr/>
        </p:nvSpPr>
        <p:spPr bwMode="auto">
          <a:xfrm>
            <a:off x="4488578" y="4471242"/>
            <a:ext cx="3269682" cy="1610569"/>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algn="just" eaLnBrk="1" hangingPunct="1">
              <a:lnSpc>
                <a:spcPct val="140000"/>
              </a:lnSpc>
            </a:pPr>
            <a:r>
              <a:rPr lang="ja-JP" altLang="en-US" sz="943">
                <a:latin typeface="メイリオ" panose="020B0604030504040204" pitchFamily="50" charset="-128"/>
              </a:rPr>
              <a:t>アップデートは半年から</a:t>
            </a:r>
            <a:r>
              <a:rPr lang="en-US" altLang="ja-JP" sz="943">
                <a:latin typeface="メイリオ" panose="020B0604030504040204" pitchFamily="50" charset="-128"/>
              </a:rPr>
              <a:t>1</a:t>
            </a:r>
            <a:r>
              <a:rPr lang="ja-JP" altLang="en-US" sz="943">
                <a:latin typeface="メイリオ" panose="020B0604030504040204" pitchFamily="50" charset="-128"/>
              </a:rPr>
              <a:t>年に</a:t>
            </a:r>
            <a:r>
              <a:rPr lang="en-US" altLang="ja-JP" sz="943">
                <a:latin typeface="メイリオ" panose="020B0604030504040204" pitchFamily="50" charset="-128"/>
              </a:rPr>
              <a:t>1</a:t>
            </a:r>
            <a:r>
              <a:rPr lang="ja-JP" altLang="en-US" sz="943">
                <a:latin typeface="メイリオ" panose="020B0604030504040204" pitchFamily="50" charset="-128"/>
              </a:rPr>
              <a:t>回ほど数理モデルの更新が発生しますが、</a:t>
            </a:r>
            <a:r>
              <a:rPr lang="ja-JP" altLang="en-US" sz="943" b="1" u="sng">
                <a:latin typeface="メイリオ" panose="020B0604030504040204" pitchFamily="50" charset="-128"/>
              </a:rPr>
              <a:t>半年前の数理モデルでも最新のマルウェアに対応可能</a:t>
            </a:r>
            <a:r>
              <a:rPr lang="ja-JP" altLang="en-US" sz="943">
                <a:latin typeface="メイリオ" panose="020B0604030504040204" pitchFamily="50" charset="-128"/>
              </a:rPr>
              <a:t>な実績があり、日々の管理工数が激減しました。</a:t>
            </a:r>
          </a:p>
          <a:p>
            <a:pPr algn="just" eaLnBrk="1" hangingPunct="1">
              <a:lnSpc>
                <a:spcPct val="140000"/>
              </a:lnSpc>
            </a:pPr>
            <a:endParaRPr lang="en-US" altLang="ja-JP" sz="943">
              <a:latin typeface="メイリオ" panose="020B0604030504040204" pitchFamily="50" charset="-128"/>
            </a:endParaRPr>
          </a:p>
          <a:p>
            <a:pPr algn="just" eaLnBrk="1" hangingPunct="1">
              <a:lnSpc>
                <a:spcPct val="140000"/>
              </a:lnSpc>
            </a:pPr>
            <a:r>
              <a:rPr lang="ja-JP" altLang="en-US" sz="943">
                <a:latin typeface="メイリオ" panose="020B0604030504040204" pitchFamily="50" charset="-128"/>
              </a:rPr>
              <a:t>これまでグレーな検知を行った際、判定で悩ましい場面もあったが、</a:t>
            </a:r>
            <a:r>
              <a:rPr lang="ja-JP" altLang="en-US" sz="943" b="1" u="sng">
                <a:latin typeface="メイリオ" panose="020B0604030504040204" pitchFamily="50" charset="-128"/>
              </a:rPr>
              <a:t>検知ファイルの検知理由なども表示されるため、判断しやすく</a:t>
            </a:r>
            <a:r>
              <a:rPr lang="ja-JP" altLang="en-US" sz="943">
                <a:latin typeface="メイリオ" panose="020B0604030504040204" pitchFamily="50" charset="-128"/>
              </a:rPr>
              <a:t>運用の精度が高まっている。以前のツールほど</a:t>
            </a:r>
            <a:r>
              <a:rPr lang="ja-JP" altLang="en-US" sz="943" b="1" u="sng">
                <a:solidFill>
                  <a:srgbClr val="C00000"/>
                </a:solidFill>
                <a:latin typeface="メイリオ" panose="020B0604030504040204" pitchFamily="50" charset="-128"/>
              </a:rPr>
              <a:t>誤検知も少なく</a:t>
            </a:r>
            <a:r>
              <a:rPr lang="ja-JP" altLang="en-US" sz="943">
                <a:latin typeface="メイリオ" panose="020B0604030504040204" pitchFamily="50" charset="-128"/>
              </a:rPr>
              <a:t>、管理工数が削減できている。</a:t>
            </a:r>
          </a:p>
        </p:txBody>
      </p:sp>
      <p:sp>
        <p:nvSpPr>
          <p:cNvPr id="23" name="AutoShape 231">
            <a:extLst>
              <a:ext uri="{FF2B5EF4-FFF2-40B4-BE49-F238E27FC236}">
                <a16:creationId xmlns:a16="http://schemas.microsoft.com/office/drawing/2014/main" id="{53330941-DBCA-4E56-8550-BB6F35772D31}"/>
              </a:ext>
            </a:extLst>
          </p:cNvPr>
          <p:cNvSpPr>
            <a:spLocks noChangeArrowheads="1"/>
          </p:cNvSpPr>
          <p:nvPr/>
        </p:nvSpPr>
        <p:spPr bwMode="auto">
          <a:xfrm>
            <a:off x="8617064" y="3740360"/>
            <a:ext cx="3119307" cy="58275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lnSpc>
                <a:spcPct val="140000"/>
              </a:lnSpc>
            </a:pPr>
            <a:r>
              <a:rPr lang="en-US" altLang="ja-JP" sz="1320" b="1" err="1">
                <a:solidFill>
                  <a:srgbClr val="E03253"/>
                </a:solidFill>
                <a:latin typeface="メイリオ" panose="020B0604030504040204" pitchFamily="50" charset="-128"/>
              </a:rPr>
              <a:t>CylancePROTECT</a:t>
            </a:r>
            <a:r>
              <a:rPr lang="en-US" altLang="ja-JP" sz="1320" b="1">
                <a:solidFill>
                  <a:srgbClr val="E03253"/>
                </a:solidFill>
                <a:latin typeface="メイリオ" panose="020B0604030504040204" pitchFamily="50" charset="-128"/>
              </a:rPr>
              <a:t> × LANSCOPE </a:t>
            </a:r>
            <a:r>
              <a:rPr lang="ja-JP" altLang="en-US" sz="1320" b="1">
                <a:solidFill>
                  <a:srgbClr val="E03253"/>
                </a:solidFill>
                <a:latin typeface="メイリオ" panose="020B0604030504040204" pitchFamily="50" charset="-128"/>
              </a:rPr>
              <a:t>で</a:t>
            </a:r>
            <a:endParaRPr lang="en-US" altLang="ja-JP" sz="1320" b="1">
              <a:solidFill>
                <a:srgbClr val="E03253"/>
              </a:solidFill>
              <a:latin typeface="メイリオ" panose="020B0604030504040204" pitchFamily="50" charset="-128"/>
            </a:endParaRPr>
          </a:p>
          <a:p>
            <a:pPr eaLnBrk="1" hangingPunct="1">
              <a:lnSpc>
                <a:spcPct val="140000"/>
              </a:lnSpc>
            </a:pPr>
            <a:r>
              <a:rPr lang="ja-JP" altLang="en-US" sz="1320" b="1">
                <a:solidFill>
                  <a:srgbClr val="E03253"/>
                </a:solidFill>
                <a:latin typeface="メイリオ" panose="020B0604030504040204" pitchFamily="50" charset="-128"/>
              </a:rPr>
              <a:t>原因特定の迅速化にも貢献</a:t>
            </a:r>
          </a:p>
        </p:txBody>
      </p:sp>
      <p:sp>
        <p:nvSpPr>
          <p:cNvPr id="24" name="Rectangle 274" descr="50%">
            <a:extLst>
              <a:ext uri="{FF2B5EF4-FFF2-40B4-BE49-F238E27FC236}">
                <a16:creationId xmlns:a16="http://schemas.microsoft.com/office/drawing/2014/main" id="{22BBDEC1-BD8B-4AC9-86C6-E002B9B963AA}"/>
              </a:ext>
            </a:extLst>
          </p:cNvPr>
          <p:cNvSpPr>
            <a:spLocks noChangeArrowheads="1"/>
          </p:cNvSpPr>
          <p:nvPr/>
        </p:nvSpPr>
        <p:spPr bwMode="auto">
          <a:xfrm rot="16200000">
            <a:off x="7376009" y="5290160"/>
            <a:ext cx="1527408" cy="72000"/>
          </a:xfrm>
          <a:prstGeom prst="rect">
            <a:avLst/>
          </a:prstGeom>
          <a:pattFill prst="pct50">
            <a:fgClr>
              <a:srgbClr val="4D4D4D"/>
            </a:fgClr>
            <a:bgClr>
              <a:schemeClr val="bg1"/>
            </a:bgClr>
          </a:patt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endParaRPr lang="ja-JP" altLang="en-US" sz="2074"/>
          </a:p>
        </p:txBody>
      </p:sp>
      <p:sp>
        <p:nvSpPr>
          <p:cNvPr id="25" name="AutoShape 271">
            <a:extLst>
              <a:ext uri="{FF2B5EF4-FFF2-40B4-BE49-F238E27FC236}">
                <a16:creationId xmlns:a16="http://schemas.microsoft.com/office/drawing/2014/main" id="{F61676C7-AEFA-43F0-A4E0-49B337AC753B}"/>
              </a:ext>
            </a:extLst>
          </p:cNvPr>
          <p:cNvSpPr>
            <a:spLocks noChangeArrowheads="1"/>
          </p:cNvSpPr>
          <p:nvPr/>
        </p:nvSpPr>
        <p:spPr bwMode="auto">
          <a:xfrm>
            <a:off x="8617065" y="4471242"/>
            <a:ext cx="2908557" cy="1610569"/>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en-US" altLang="ja-JP" sz="943" err="1">
                <a:solidFill>
                  <a:srgbClr val="4D4D4D"/>
                </a:solidFill>
                <a:latin typeface="メイリオ" panose="020B0604030504040204" pitchFamily="50" charset="-128"/>
                <a:ea typeface="メイリオ" pitchFamily="50" charset="-128"/>
                <a:cs typeface="メイリオ" pitchFamily="50" charset="-128"/>
              </a:rPr>
              <a:t>CylancePROTECT</a:t>
            </a:r>
            <a:r>
              <a:rPr lang="en-US" altLang="ja-JP" sz="943">
                <a:solidFill>
                  <a:srgbClr val="4D4D4D"/>
                </a:solidFill>
                <a:latin typeface="メイリオ" panose="020B0604030504040204" pitchFamily="50" charset="-128"/>
                <a:ea typeface="メイリオ" pitchFamily="50" charset="-128"/>
                <a:cs typeface="メイリオ" pitchFamily="50" charset="-128"/>
              </a:rPr>
              <a:t> </a:t>
            </a:r>
            <a:r>
              <a:rPr lang="ja-JP" altLang="en-US" sz="943">
                <a:solidFill>
                  <a:srgbClr val="4D4D4D"/>
                </a:solidFill>
                <a:latin typeface="メイリオ" panose="020B0604030504040204" pitchFamily="50" charset="-128"/>
                <a:ea typeface="メイリオ" pitchFamily="50" charset="-128"/>
                <a:cs typeface="メイリオ" pitchFamily="50" charset="-128"/>
              </a:rPr>
              <a:t>と </a:t>
            </a:r>
            <a:r>
              <a:rPr lang="en-US" altLang="ja-JP" sz="943">
                <a:solidFill>
                  <a:srgbClr val="4D4D4D"/>
                </a:solidFill>
                <a:latin typeface="メイリオ" panose="020B0604030504040204" pitchFamily="50" charset="-128"/>
                <a:ea typeface="メイリオ" pitchFamily="50" charset="-128"/>
                <a:cs typeface="メイリオ" pitchFamily="50" charset="-128"/>
              </a:rPr>
              <a:t>LANSCOPE </a:t>
            </a:r>
            <a:r>
              <a:rPr lang="ja-JP" altLang="en-US" sz="943">
                <a:solidFill>
                  <a:srgbClr val="4D4D4D"/>
                </a:solidFill>
                <a:latin typeface="メイリオ" panose="020B0604030504040204" pitchFamily="50" charset="-128"/>
                <a:ea typeface="メイリオ" pitchFamily="50" charset="-128"/>
                <a:cs typeface="メイリオ" pitchFamily="50" charset="-128"/>
              </a:rPr>
              <a:t>を連携すると、</a:t>
            </a:r>
            <a:r>
              <a:rPr lang="en-US" altLang="ja-JP" sz="943">
                <a:solidFill>
                  <a:srgbClr val="4D4D4D"/>
                </a:solidFill>
                <a:latin typeface="メイリオ" panose="020B0604030504040204" pitchFamily="50" charset="-128"/>
                <a:ea typeface="メイリオ" pitchFamily="50" charset="-128"/>
                <a:cs typeface="メイリオ" pitchFamily="50" charset="-128"/>
              </a:rPr>
              <a:t>PC </a:t>
            </a:r>
            <a:r>
              <a:rPr lang="ja-JP" altLang="en-US" sz="943">
                <a:solidFill>
                  <a:srgbClr val="4D4D4D"/>
                </a:solidFill>
                <a:latin typeface="メイリオ" panose="020B0604030504040204" pitchFamily="50" charset="-128"/>
                <a:ea typeface="メイリオ" pitchFamily="50" charset="-128"/>
                <a:cs typeface="メイリオ" pitchFamily="50" charset="-128"/>
              </a:rPr>
              <a:t>の操作ログからマルウェアの感染経路の特定が可能。</a:t>
            </a:r>
            <a:r>
              <a:rPr kumimoji="1" lang="ja-JP" altLang="en-US" sz="943" b="1" u="sng">
                <a:solidFill>
                  <a:schemeClr val="tx1">
                    <a:lumMod val="75000"/>
                    <a:lumOff val="25000"/>
                  </a:schemeClr>
                </a:solidFill>
                <a:latin typeface="メイリオ" panose="020B0604030504040204" pitchFamily="50" charset="-128"/>
                <a:ea typeface="メイリオ" pitchFamily="50" charset="-128"/>
              </a:rPr>
              <a:t>該当端末の特定や原因究明が容易になり、大幅な工数の削減に繋がりました。</a:t>
            </a:r>
            <a:endParaRPr kumimoji="1" lang="en-US" altLang="ja-JP" sz="943" b="1" u="sng">
              <a:solidFill>
                <a:schemeClr val="tx1">
                  <a:lumMod val="75000"/>
                  <a:lumOff val="25000"/>
                </a:schemeClr>
              </a:solidFill>
              <a:latin typeface="メイリオ" panose="020B0604030504040204" pitchFamily="50" charset="-128"/>
              <a:ea typeface="メイリオ" pitchFamily="50" charset="-128"/>
            </a:endParaRPr>
          </a:p>
          <a:p>
            <a:pPr algn="just">
              <a:lnSpc>
                <a:spcPct val="140000"/>
              </a:lnSpc>
            </a:pP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以前であればログ解析まで含めた原因特定に</a:t>
            </a:r>
            <a:r>
              <a:rPr kumimoji="1" lang="en-US" altLang="ja-JP" sz="943" b="1" u="sng">
                <a:solidFill>
                  <a:srgbClr val="4D4D4D"/>
                </a:solidFill>
                <a:latin typeface="メイリオ" panose="020B0604030504040204" pitchFamily="50" charset="-128"/>
                <a:ea typeface="メイリオ" pitchFamily="50" charset="-128"/>
              </a:rPr>
              <a:t>30</a:t>
            </a:r>
            <a:r>
              <a:rPr kumimoji="1" lang="ja-JP" altLang="en-US" sz="943" b="1" u="sng">
                <a:solidFill>
                  <a:srgbClr val="4D4D4D"/>
                </a:solidFill>
                <a:latin typeface="メイリオ" panose="020B0604030504040204" pitchFamily="50" charset="-128"/>
                <a:ea typeface="メイリオ" pitchFamily="50" charset="-128"/>
              </a:rPr>
              <a:t>分から</a:t>
            </a:r>
            <a:r>
              <a:rPr kumimoji="1" lang="en-US" altLang="ja-JP" sz="943" b="1" u="sng">
                <a:solidFill>
                  <a:srgbClr val="4D4D4D"/>
                </a:solidFill>
                <a:latin typeface="メイリオ" panose="020B0604030504040204" pitchFamily="50" charset="-128"/>
                <a:ea typeface="メイリオ" pitchFamily="50" charset="-128"/>
              </a:rPr>
              <a:t>1</a:t>
            </a:r>
            <a:r>
              <a:rPr kumimoji="1" lang="ja-JP" altLang="en-US" sz="943" b="1" u="sng">
                <a:solidFill>
                  <a:srgbClr val="4D4D4D"/>
                </a:solidFill>
                <a:latin typeface="メイリオ" panose="020B0604030504040204" pitchFamily="50" charset="-128"/>
                <a:ea typeface="メイリオ" pitchFamily="50" charset="-128"/>
              </a:rPr>
              <a:t>時間程度必要だったが、今は数クリック</a:t>
            </a:r>
            <a:r>
              <a:rPr lang="ja-JP" altLang="en-US" sz="943">
                <a:solidFill>
                  <a:srgbClr val="4D4D4D"/>
                </a:solidFill>
                <a:latin typeface="メイリオ" panose="020B0604030504040204" pitchFamily="50" charset="-128"/>
                <a:ea typeface="メイリオ" pitchFamily="50" charset="-128"/>
                <a:cs typeface="メイリオ" pitchFamily="50" charset="-128"/>
              </a:rPr>
              <a:t>で必要な</a:t>
            </a: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情報にたどり着けている。</a:t>
            </a:r>
          </a:p>
        </p:txBody>
      </p:sp>
      <p:sp>
        <p:nvSpPr>
          <p:cNvPr id="28" name="角丸四角形 47">
            <a:extLst>
              <a:ext uri="{FF2B5EF4-FFF2-40B4-BE49-F238E27FC236}">
                <a16:creationId xmlns:a16="http://schemas.microsoft.com/office/drawing/2014/main" id="{72B89504-D5CD-450D-B00D-F9A52C215E38}"/>
              </a:ext>
            </a:extLst>
          </p:cNvPr>
          <p:cNvSpPr/>
          <p:nvPr/>
        </p:nvSpPr>
        <p:spPr>
          <a:xfrm>
            <a:off x="2154480"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職員数</a:t>
            </a:r>
          </a:p>
        </p:txBody>
      </p:sp>
      <p:sp>
        <p:nvSpPr>
          <p:cNvPr id="29" name="Rectangle 2">
            <a:extLst>
              <a:ext uri="{FF2B5EF4-FFF2-40B4-BE49-F238E27FC236}">
                <a16:creationId xmlns:a16="http://schemas.microsoft.com/office/drawing/2014/main" id="{800D5342-2BFA-427E-936B-BE686075821A}"/>
              </a:ext>
            </a:extLst>
          </p:cNvPr>
          <p:cNvSpPr>
            <a:spLocks noChangeArrowheads="1"/>
          </p:cNvSpPr>
          <p:nvPr/>
        </p:nvSpPr>
        <p:spPr bwMode="auto">
          <a:xfrm>
            <a:off x="3054789" y="3134472"/>
            <a:ext cx="726089"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3,600</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名</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角丸四角形 47">
            <a:extLst>
              <a:ext uri="{FF2B5EF4-FFF2-40B4-BE49-F238E27FC236}">
                <a16:creationId xmlns:a16="http://schemas.microsoft.com/office/drawing/2014/main" id="{69CDF418-3B7B-4E1D-B3C9-C6D345F52F29}"/>
              </a:ext>
            </a:extLst>
          </p:cNvPr>
          <p:cNvSpPr/>
          <p:nvPr/>
        </p:nvSpPr>
        <p:spPr>
          <a:xfrm>
            <a:off x="5932809"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目的</a:t>
            </a:r>
          </a:p>
        </p:txBody>
      </p:sp>
      <p:sp>
        <p:nvSpPr>
          <p:cNvPr id="31" name="Rectangle 2">
            <a:extLst>
              <a:ext uri="{FF2B5EF4-FFF2-40B4-BE49-F238E27FC236}">
                <a16:creationId xmlns:a16="http://schemas.microsoft.com/office/drawing/2014/main" id="{388F9183-3B1F-4D2B-BD6D-3CAEFDDD5CDF}"/>
              </a:ext>
            </a:extLst>
          </p:cNvPr>
          <p:cNvSpPr>
            <a:spLocks noChangeArrowheads="1"/>
          </p:cNvSpPr>
          <p:nvPr/>
        </p:nvSpPr>
        <p:spPr bwMode="auto">
          <a:xfrm>
            <a:off x="6885875" y="3140828"/>
            <a:ext cx="4399441" cy="159595"/>
          </a:xfrm>
          <a:prstGeom prst="rect">
            <a:avLst/>
          </a:prstGeom>
          <a:noFill/>
          <a:ln>
            <a:noFill/>
          </a:ln>
          <a:effectLst/>
        </p:spPr>
        <p:txBody>
          <a:bodyPr vert="horz" wrap="square" lIns="0" tIns="0" rIns="79304" bIns="0" numCol="1" anchor="ctr" anchorCtr="0" compatLnSpc="1">
            <a:prstTxWarp prst="textNoShape">
              <a:avLst/>
            </a:prstTxWarp>
            <a:spAutoFit/>
          </a:bodyPr>
          <a:lstStyle/>
          <a:p>
            <a:pP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資産管理・ソフトウェア資産管理・情報漏えい対策・標的型攻撃対策</a:t>
            </a:r>
            <a:endParaRPr kumimoji="0"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47">
            <a:extLst>
              <a:ext uri="{FF2B5EF4-FFF2-40B4-BE49-F238E27FC236}">
                <a16:creationId xmlns:a16="http://schemas.microsoft.com/office/drawing/2014/main" id="{BB620481-33CA-49FB-B3BC-9F633390D4D9}"/>
              </a:ext>
            </a:extLst>
          </p:cNvPr>
          <p:cNvSpPr/>
          <p:nvPr/>
        </p:nvSpPr>
        <p:spPr>
          <a:xfrm>
            <a:off x="4181243"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管理台数</a:t>
            </a:r>
          </a:p>
        </p:txBody>
      </p:sp>
      <p:sp>
        <p:nvSpPr>
          <p:cNvPr id="41" name="Rectangle 2">
            <a:extLst>
              <a:ext uri="{FF2B5EF4-FFF2-40B4-BE49-F238E27FC236}">
                <a16:creationId xmlns:a16="http://schemas.microsoft.com/office/drawing/2014/main" id="{E3400361-F66C-4662-BF81-6ED426B712DB}"/>
              </a:ext>
            </a:extLst>
          </p:cNvPr>
          <p:cNvSpPr>
            <a:spLocks noChangeArrowheads="1"/>
          </p:cNvSpPr>
          <p:nvPr/>
        </p:nvSpPr>
        <p:spPr bwMode="auto">
          <a:xfrm>
            <a:off x="5081552" y="3134472"/>
            <a:ext cx="593039"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4,200</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台</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47">
            <a:extLst>
              <a:ext uri="{FF2B5EF4-FFF2-40B4-BE49-F238E27FC236}">
                <a16:creationId xmlns:a16="http://schemas.microsoft.com/office/drawing/2014/main" id="{2D30ECFF-9D84-401E-91E1-51E702925807}"/>
              </a:ext>
            </a:extLst>
          </p:cNvPr>
          <p:cNvSpPr/>
          <p:nvPr/>
        </p:nvSpPr>
        <p:spPr>
          <a:xfrm>
            <a:off x="561353"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業種</a:t>
            </a:r>
          </a:p>
        </p:txBody>
      </p:sp>
      <p:sp>
        <p:nvSpPr>
          <p:cNvPr id="43" name="Rectangle 2">
            <a:extLst>
              <a:ext uri="{FF2B5EF4-FFF2-40B4-BE49-F238E27FC236}">
                <a16:creationId xmlns:a16="http://schemas.microsoft.com/office/drawing/2014/main" id="{4BBFD38C-85E0-4656-857B-938264B97DDC}"/>
              </a:ext>
            </a:extLst>
          </p:cNvPr>
          <p:cNvSpPr>
            <a:spLocks noChangeArrowheads="1"/>
          </p:cNvSpPr>
          <p:nvPr/>
        </p:nvSpPr>
        <p:spPr bwMode="auto">
          <a:xfrm>
            <a:off x="1461662" y="3134472"/>
            <a:ext cx="346177"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公務</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Rectangle 2">
            <a:extLst>
              <a:ext uri="{FF2B5EF4-FFF2-40B4-BE49-F238E27FC236}">
                <a16:creationId xmlns:a16="http://schemas.microsoft.com/office/drawing/2014/main" id="{FE1BE1AB-776F-49DA-BA2E-F800C6FECE8A}"/>
              </a:ext>
            </a:extLst>
          </p:cNvPr>
          <p:cNvSpPr>
            <a:spLocks noChangeArrowheads="1"/>
          </p:cNvSpPr>
          <p:nvPr/>
        </p:nvSpPr>
        <p:spPr bwMode="auto">
          <a:xfrm>
            <a:off x="7574032" y="633299"/>
            <a:ext cx="4399441" cy="159595"/>
          </a:xfrm>
          <a:prstGeom prst="rect">
            <a:avLst/>
          </a:prstGeom>
          <a:noFill/>
          <a:ln>
            <a:noFill/>
          </a:ln>
          <a:effectLst/>
        </p:spPr>
        <p:txBody>
          <a:bodyPr vert="horz" wrap="square" lIns="0" tIns="0" rIns="79304" bIns="0" numCol="1" anchor="ctr" anchorCtr="0" compatLnSpc="1">
            <a:prstTxWarp prst="textNoShape">
              <a:avLst/>
            </a:prstTxWarp>
            <a:spAutoFit/>
          </a:bodyPr>
          <a:lstStyle/>
          <a:p>
            <a:pPr algn="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hlinkClick r:id="rId3"/>
              </a:rPr>
              <a:t>https://www.lanscope.jp/cat/case/hint/casedetail/case046/</a:t>
            </a:r>
            <a:endParaRPr kumimoji="0"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260005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4C695532-D144-4C50-B12E-73DB30E507CB}"/>
              </a:ext>
            </a:extLst>
          </p:cNvPr>
          <p:cNvGrpSpPr/>
          <p:nvPr/>
        </p:nvGrpSpPr>
        <p:grpSpPr>
          <a:xfrm>
            <a:off x="1168400" y="2137952"/>
            <a:ext cx="10109200" cy="3943277"/>
            <a:chOff x="1805086" y="2975503"/>
            <a:chExt cx="8496944" cy="3543999"/>
          </a:xfrm>
        </p:grpSpPr>
        <p:sp>
          <p:nvSpPr>
            <p:cNvPr id="5" name="正方形/長方形 4">
              <a:extLst>
                <a:ext uri="{FF2B5EF4-FFF2-40B4-BE49-F238E27FC236}">
                  <a16:creationId xmlns:a16="http://schemas.microsoft.com/office/drawing/2014/main" id="{BC869922-D9B9-422E-BA2E-0942B3A4D197}"/>
                </a:ext>
              </a:extLst>
            </p:cNvPr>
            <p:cNvSpPr/>
            <p:nvPr/>
          </p:nvSpPr>
          <p:spPr>
            <a:xfrm>
              <a:off x="1805086" y="2975503"/>
              <a:ext cx="2736304" cy="35332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sp>
          <p:nvSpPr>
            <p:cNvPr id="8" name="正方形/長方形 7">
              <a:extLst>
                <a:ext uri="{FF2B5EF4-FFF2-40B4-BE49-F238E27FC236}">
                  <a16:creationId xmlns:a16="http://schemas.microsoft.com/office/drawing/2014/main" id="{1448DABE-8E27-4901-ADA3-9820CBBF8FD7}"/>
                </a:ext>
              </a:extLst>
            </p:cNvPr>
            <p:cNvSpPr/>
            <p:nvPr/>
          </p:nvSpPr>
          <p:spPr>
            <a:xfrm>
              <a:off x="4685406" y="2986227"/>
              <a:ext cx="2736304" cy="35332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sp>
          <p:nvSpPr>
            <p:cNvPr id="12" name="正方形/長方形 11">
              <a:extLst>
                <a:ext uri="{FF2B5EF4-FFF2-40B4-BE49-F238E27FC236}">
                  <a16:creationId xmlns:a16="http://schemas.microsoft.com/office/drawing/2014/main" id="{7CE9A94B-F8F4-4023-8B19-F51326AEDD8F}"/>
                </a:ext>
              </a:extLst>
            </p:cNvPr>
            <p:cNvSpPr/>
            <p:nvPr/>
          </p:nvSpPr>
          <p:spPr>
            <a:xfrm>
              <a:off x="7565726" y="2977553"/>
              <a:ext cx="2736304" cy="35332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grpSp>
      <p:sp>
        <p:nvSpPr>
          <p:cNvPr id="4" name="テキスト プレースホルダー 3">
            <a:extLst>
              <a:ext uri="{FF2B5EF4-FFF2-40B4-BE49-F238E27FC236}">
                <a16:creationId xmlns:a16="http://schemas.microsoft.com/office/drawing/2014/main" id="{8119CF2C-C77E-4E34-9F26-24B6E5E50CAA}"/>
              </a:ext>
            </a:extLst>
          </p:cNvPr>
          <p:cNvSpPr>
            <a:spLocks noGrp="1"/>
          </p:cNvSpPr>
          <p:nvPr>
            <p:ph type="body" sz="quarter" idx="15"/>
          </p:nvPr>
        </p:nvSpPr>
        <p:spPr>
          <a:xfrm>
            <a:off x="413589" y="1356983"/>
            <a:ext cx="11074573" cy="248914"/>
          </a:xfrm>
        </p:spPr>
        <p:txBody>
          <a:bodyPr/>
          <a:lstStyle/>
          <a:p>
            <a:r>
              <a:rPr lang="en-US" altLang="ja-JP" err="1"/>
              <a:t>CylancePROTECT</a:t>
            </a:r>
            <a:r>
              <a:rPr lang="en-US" altLang="ja-JP"/>
              <a:t> </a:t>
            </a:r>
            <a:r>
              <a:rPr kumimoji="1" lang="ja-JP" altLang="en-US"/>
              <a:t>は誤検知が少なく、セーフリスト運用がしやすい製品です</a:t>
            </a:r>
          </a:p>
        </p:txBody>
      </p:sp>
      <p:sp>
        <p:nvSpPr>
          <p:cNvPr id="2" name="テキスト プレースホルダー 1">
            <a:extLst>
              <a:ext uri="{FF2B5EF4-FFF2-40B4-BE49-F238E27FC236}">
                <a16:creationId xmlns:a16="http://schemas.microsoft.com/office/drawing/2014/main" id="{60C16B40-7AF4-457F-BD4C-E247604BC3BD}"/>
              </a:ext>
            </a:extLst>
          </p:cNvPr>
          <p:cNvSpPr>
            <a:spLocks noGrp="1"/>
          </p:cNvSpPr>
          <p:nvPr>
            <p:ph type="body" sz="quarter" idx="11"/>
          </p:nvPr>
        </p:nvSpPr>
        <p:spPr>
          <a:xfrm>
            <a:off x="413589" y="212584"/>
            <a:ext cx="11074573" cy="372410"/>
          </a:xfrm>
        </p:spPr>
        <p:txBody>
          <a:bodyPr/>
          <a:lstStyle/>
          <a:p>
            <a:r>
              <a:rPr lang="en-US" altLang="ja-JP" err="1"/>
              <a:t>CylancePROTECT</a:t>
            </a:r>
            <a:r>
              <a:rPr lang="en-US" altLang="ja-JP"/>
              <a:t> </a:t>
            </a:r>
            <a:r>
              <a:rPr lang="ja-JP" altLang="en-US"/>
              <a:t>の誤検知率</a:t>
            </a:r>
            <a:endParaRPr lang="en-US" altLang="ja-JP"/>
          </a:p>
        </p:txBody>
      </p:sp>
      <p:sp>
        <p:nvSpPr>
          <p:cNvPr id="3" name="テキスト プレースホルダー 2">
            <a:extLst>
              <a:ext uri="{FF2B5EF4-FFF2-40B4-BE49-F238E27FC236}">
                <a16:creationId xmlns:a16="http://schemas.microsoft.com/office/drawing/2014/main" id="{4D6BFE24-6610-4D99-A202-B45228AC728D}"/>
              </a:ext>
            </a:extLst>
          </p:cNvPr>
          <p:cNvSpPr>
            <a:spLocks noGrp="1"/>
          </p:cNvSpPr>
          <p:nvPr>
            <p:ph type="body" sz="quarter" idx="13"/>
          </p:nvPr>
        </p:nvSpPr>
        <p:spPr>
          <a:xfrm>
            <a:off x="359197" y="859517"/>
            <a:ext cx="11505576" cy="418677"/>
          </a:xfrm>
        </p:spPr>
        <p:txBody>
          <a:bodyPr/>
          <a:lstStyle/>
          <a:p>
            <a:r>
              <a:rPr lang="ja-JP" altLang="en-US"/>
              <a:t>既存アンチウイルスでスルーした脅威を検知！導入前検証での誤検知率は </a:t>
            </a:r>
            <a:r>
              <a:rPr lang="en-US" altLang="ja-JP"/>
              <a:t>0.002% </a:t>
            </a:r>
            <a:r>
              <a:rPr lang="ja-JP" altLang="en-US"/>
              <a:t>程度</a:t>
            </a:r>
          </a:p>
          <a:p>
            <a:endParaRPr kumimoji="1" lang="ja-JP" altLang="en-US"/>
          </a:p>
        </p:txBody>
      </p:sp>
      <p:sp>
        <p:nvSpPr>
          <p:cNvPr id="6" name="テキスト ボックス 5">
            <a:extLst>
              <a:ext uri="{FF2B5EF4-FFF2-40B4-BE49-F238E27FC236}">
                <a16:creationId xmlns:a16="http://schemas.microsoft.com/office/drawing/2014/main" id="{DA51AD53-E4F5-42B6-BD87-F99864D2BD24}"/>
              </a:ext>
            </a:extLst>
          </p:cNvPr>
          <p:cNvSpPr txBox="1"/>
          <p:nvPr/>
        </p:nvSpPr>
        <p:spPr>
          <a:xfrm>
            <a:off x="1531683" y="2953792"/>
            <a:ext cx="2526146" cy="2743059"/>
          </a:xfrm>
          <a:prstGeom prst="rect">
            <a:avLst/>
          </a:prstGeom>
          <a:noFill/>
        </p:spPr>
        <p:txBody>
          <a:bodyPr wrap="square" rtlCol="0">
            <a:spAutoFit/>
          </a:bodyPr>
          <a:lstStyle/>
          <a:p>
            <a:pPr algn="dist">
              <a:lnSpc>
                <a:spcPts val="3000"/>
              </a:lnSpc>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総ファイル  </a:t>
            </a:r>
            <a:r>
              <a:rPr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265</a:t>
            </a:r>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検知総数　      </a:t>
            </a:r>
            <a:r>
              <a:rPr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167</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Unsafe</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105</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Abnormal</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62</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endParaRPr lang="en-US" altLang="ja-JP" sz="9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誤検知率  </a:t>
            </a:r>
            <a:r>
              <a:rPr lang="en-US" altLang="ja-JP" sz="2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0.0029</a:t>
            </a:r>
            <a:r>
              <a:rPr lang="en-US" altLang="ja-JP" sz="14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セーフリスト登録   </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76</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8">
            <a:extLst>
              <a:ext uri="{FF2B5EF4-FFF2-40B4-BE49-F238E27FC236}">
                <a16:creationId xmlns:a16="http://schemas.microsoft.com/office/drawing/2014/main" id="{4253E8C7-5451-41BD-B9B8-0F108D36558A}"/>
              </a:ext>
            </a:extLst>
          </p:cNvPr>
          <p:cNvSpPr txBox="1"/>
          <p:nvPr/>
        </p:nvSpPr>
        <p:spPr>
          <a:xfrm>
            <a:off x="4914402" y="2866307"/>
            <a:ext cx="2539736" cy="2743059"/>
          </a:xfrm>
          <a:prstGeom prst="rect">
            <a:avLst/>
          </a:prstGeom>
          <a:noFill/>
        </p:spPr>
        <p:txBody>
          <a:bodyPr wrap="square" rtlCol="0">
            <a:spAutoFit/>
          </a:bodyPr>
          <a:lstStyle/>
          <a:p>
            <a:pPr algn="dist">
              <a:lnSpc>
                <a:spcPts val="3000"/>
              </a:lnSpc>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総ファイル　  </a:t>
            </a:r>
            <a:r>
              <a:rPr kumimoji="1"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44</a:t>
            </a:r>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検知総数　        </a:t>
            </a:r>
            <a:r>
              <a:rPr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62</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Unsafe</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41</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Abnormal</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endParaRPr lang="en-US" altLang="ja-JP" sz="9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誤検知率  </a:t>
            </a:r>
            <a:r>
              <a:rPr lang="en-US" altLang="ja-JP" sz="2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0.0011</a:t>
            </a:r>
            <a:r>
              <a:rPr lang="en-US" altLang="ja-JP" sz="14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セーフリスト登録     </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60A14CE5-0643-454E-8865-D4D3850744BD}"/>
              </a:ext>
            </a:extLst>
          </p:cNvPr>
          <p:cNvSpPr txBox="1"/>
          <p:nvPr/>
        </p:nvSpPr>
        <p:spPr>
          <a:xfrm>
            <a:off x="8401677" y="2871080"/>
            <a:ext cx="2539736" cy="2743059"/>
          </a:xfrm>
          <a:prstGeom prst="rect">
            <a:avLst/>
          </a:prstGeom>
          <a:noFill/>
        </p:spPr>
        <p:txBody>
          <a:bodyPr wrap="square" rtlCol="0">
            <a:spAutoFit/>
          </a:bodyPr>
          <a:lstStyle/>
          <a:p>
            <a:pPr algn="dist">
              <a:lnSpc>
                <a:spcPts val="3000"/>
              </a:lnSpc>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総ファイル　  </a:t>
            </a:r>
            <a:r>
              <a:rPr kumimoji="1"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32</a:t>
            </a:r>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検知総数　       </a:t>
            </a:r>
            <a:r>
              <a:rPr lang="en-US" altLang="ja-JP"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189</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Unsafe</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171</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Abnormal</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endParaRPr lang="en-US" altLang="ja-JP" sz="9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誤検知率  </a:t>
            </a:r>
            <a:r>
              <a:rPr lang="en-US" altLang="ja-JP" sz="2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0.0037</a:t>
            </a:r>
            <a:r>
              <a:rPr lang="en-US" altLang="ja-JP" sz="14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p>
          <a:p>
            <a:pPr algn="dist">
              <a:lnSpc>
                <a:spcPts val="3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セーフリスト登録   </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BDD77144-2346-488B-8A58-D0C8D0D6441A}"/>
              </a:ext>
            </a:extLst>
          </p:cNvPr>
          <p:cNvSpPr/>
          <p:nvPr/>
        </p:nvSpPr>
        <p:spPr>
          <a:xfrm>
            <a:off x="7172960" y="6287827"/>
            <a:ext cx="4283513" cy="230832"/>
          </a:xfrm>
          <a:prstGeom prst="rect">
            <a:avLst/>
          </a:prstGeom>
        </p:spPr>
        <p:txBody>
          <a:bodyPr wrap="square">
            <a:spAutoFit/>
          </a:bodyPr>
          <a:lstStyle/>
          <a:p>
            <a:r>
              <a:rPr lang="ja-JP" altLang="en-US" sz="9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・誤検知率は、「セーフリスト登録件数 </a:t>
            </a:r>
            <a:r>
              <a:rPr lang="en-US" altLang="ja-JP" sz="9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 総ファイル数」で算出しています。</a:t>
            </a:r>
            <a:endParaRPr lang="ja-JP" altLang="en-US" sz="9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四角形: 角を丸くする 19">
            <a:extLst>
              <a:ext uri="{FF2B5EF4-FFF2-40B4-BE49-F238E27FC236}">
                <a16:creationId xmlns:a16="http://schemas.microsoft.com/office/drawing/2014/main" id="{87A7DCA8-A814-4779-8CBD-EAF2C959EB4C}"/>
              </a:ext>
            </a:extLst>
          </p:cNvPr>
          <p:cNvSpPr/>
          <p:nvPr/>
        </p:nvSpPr>
        <p:spPr>
          <a:xfrm>
            <a:off x="1312225" y="2327262"/>
            <a:ext cx="2980376" cy="4057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B1079CC-FC09-43FA-8236-45AB9667F62A}"/>
              </a:ext>
            </a:extLst>
          </p:cNvPr>
          <p:cNvSpPr/>
          <p:nvPr/>
        </p:nvSpPr>
        <p:spPr>
          <a:xfrm>
            <a:off x="1486280" y="2379118"/>
            <a:ext cx="2792319" cy="307777"/>
          </a:xfrm>
          <a:prstGeom prst="rect">
            <a:avLst/>
          </a:prstGeom>
        </p:spPr>
        <p:txBody>
          <a:bodyPr wrap="square">
            <a:spAutoFit/>
          </a:bodyPr>
          <a:lstStyle/>
          <a:p>
            <a:pPr algn="ctr"/>
            <a:r>
              <a:rPr lang="en-US" altLang="ja-JP" sz="1400" b="1">
                <a:solidFill>
                  <a:schemeClr val="bg1"/>
                </a:solidFill>
                <a:latin typeface="メイリオ" panose="020B0604030504040204" pitchFamily="50" charset="-128"/>
                <a:ea typeface="メイリオ" panose="020B0604030504040204" pitchFamily="50" charset="-128"/>
              </a:rPr>
              <a:t>A</a:t>
            </a:r>
            <a:r>
              <a:rPr lang="ja-JP" altLang="en-US" sz="1400" b="1">
                <a:solidFill>
                  <a:schemeClr val="bg1"/>
                </a:solidFill>
                <a:latin typeface="メイリオ" panose="020B0604030504040204" pitchFamily="50" charset="-128"/>
                <a:ea typeface="メイリオ" panose="020B0604030504040204" pitchFamily="50" charset="-128"/>
              </a:rPr>
              <a:t>病院</a:t>
            </a:r>
            <a:endParaRPr lang="en-US" altLang="ja-JP" sz="1100" b="1">
              <a:solidFill>
                <a:schemeClr val="bg1"/>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B8B70BFA-3A03-4D26-9E96-A437ABC565CE}"/>
              </a:ext>
            </a:extLst>
          </p:cNvPr>
          <p:cNvSpPr/>
          <p:nvPr/>
        </p:nvSpPr>
        <p:spPr>
          <a:xfrm>
            <a:off x="4756882" y="2327262"/>
            <a:ext cx="2980376" cy="4057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42B79F2-EA2A-4409-9F1F-A773390C61D7}"/>
              </a:ext>
            </a:extLst>
          </p:cNvPr>
          <p:cNvSpPr/>
          <p:nvPr/>
        </p:nvSpPr>
        <p:spPr>
          <a:xfrm>
            <a:off x="4939716" y="2379118"/>
            <a:ext cx="2783540" cy="307777"/>
          </a:xfrm>
          <a:prstGeom prst="rect">
            <a:avLst/>
          </a:prstGeom>
        </p:spPr>
        <p:txBody>
          <a:bodyPr wrap="square">
            <a:spAutoFit/>
          </a:bodyPr>
          <a:lstStyle/>
          <a:p>
            <a:pPr algn="ctr"/>
            <a:r>
              <a:rPr lang="ja-JP" altLang="en-US" sz="1400" b="1">
                <a:solidFill>
                  <a:schemeClr val="bg1"/>
                </a:solidFill>
                <a:latin typeface="メイリオ" panose="020B0604030504040204" pitchFamily="50" charset="-128"/>
                <a:ea typeface="メイリオ" panose="020B0604030504040204" pitchFamily="50" charset="-128"/>
              </a:rPr>
              <a:t>建設会社</a:t>
            </a:r>
            <a:r>
              <a:rPr lang="en-US" altLang="ja-JP" sz="1400" b="1">
                <a:solidFill>
                  <a:schemeClr val="bg1"/>
                </a:solidFill>
                <a:latin typeface="メイリオ" panose="020B0604030504040204" pitchFamily="50" charset="-128"/>
                <a:ea typeface="メイリオ" panose="020B0604030504040204" pitchFamily="50" charset="-128"/>
              </a:rPr>
              <a:t>B</a:t>
            </a:r>
          </a:p>
        </p:txBody>
      </p:sp>
      <p:sp>
        <p:nvSpPr>
          <p:cNvPr id="25" name="四角形: 角を丸くする 24">
            <a:extLst>
              <a:ext uri="{FF2B5EF4-FFF2-40B4-BE49-F238E27FC236}">
                <a16:creationId xmlns:a16="http://schemas.microsoft.com/office/drawing/2014/main" id="{48DF7461-FDF6-492C-BB4E-C53BEF082C52}"/>
              </a:ext>
            </a:extLst>
          </p:cNvPr>
          <p:cNvSpPr/>
          <p:nvPr/>
        </p:nvSpPr>
        <p:spPr>
          <a:xfrm>
            <a:off x="8214065" y="2327262"/>
            <a:ext cx="2980376" cy="40572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4B991C0E-5269-447B-9E73-C2A5710FDEEC}"/>
              </a:ext>
            </a:extLst>
          </p:cNvPr>
          <p:cNvSpPr/>
          <p:nvPr/>
        </p:nvSpPr>
        <p:spPr>
          <a:xfrm>
            <a:off x="8605520" y="2379118"/>
            <a:ext cx="2574919" cy="307777"/>
          </a:xfrm>
          <a:prstGeom prst="rect">
            <a:avLst/>
          </a:prstGeom>
        </p:spPr>
        <p:txBody>
          <a:bodyPr wrap="square">
            <a:spAutoFit/>
          </a:bodyPr>
          <a:lstStyle/>
          <a:p>
            <a:pPr algn="ctr"/>
            <a:r>
              <a:rPr lang="ja-JP" altLang="en-US" sz="1400" b="1">
                <a:solidFill>
                  <a:schemeClr val="bg1"/>
                </a:solidFill>
                <a:latin typeface="メイリオ" panose="020B0604030504040204" pitchFamily="50" charset="-128"/>
                <a:ea typeface="メイリオ" panose="020B0604030504040204" pitchFamily="50" charset="-128"/>
              </a:rPr>
              <a:t>製造業</a:t>
            </a:r>
            <a:r>
              <a:rPr lang="en-US" altLang="ja-JP" sz="1400" b="1">
                <a:solidFill>
                  <a:schemeClr val="bg1"/>
                </a:solidFill>
                <a:latin typeface="メイリオ" panose="020B0604030504040204" pitchFamily="50" charset="-128"/>
                <a:ea typeface="メイリオ" panose="020B0604030504040204" pitchFamily="50" charset="-128"/>
              </a:rPr>
              <a:t>C</a:t>
            </a:r>
          </a:p>
        </p:txBody>
      </p:sp>
      <p:cxnSp>
        <p:nvCxnSpPr>
          <p:cNvPr id="28" name="直線コネクタ 27">
            <a:extLst>
              <a:ext uri="{FF2B5EF4-FFF2-40B4-BE49-F238E27FC236}">
                <a16:creationId xmlns:a16="http://schemas.microsoft.com/office/drawing/2014/main" id="{B9A2AE5E-09BC-4AA1-B420-1C8C1BDAB662}"/>
              </a:ext>
            </a:extLst>
          </p:cNvPr>
          <p:cNvCxnSpPr/>
          <p:nvPr/>
        </p:nvCxnSpPr>
        <p:spPr>
          <a:xfrm>
            <a:off x="1398597" y="4625007"/>
            <a:ext cx="27923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5AB13C2-ADF1-49A7-8D54-8A22B3685EE6}"/>
              </a:ext>
            </a:extLst>
          </p:cNvPr>
          <p:cNvCxnSpPr/>
          <p:nvPr/>
        </p:nvCxnSpPr>
        <p:spPr>
          <a:xfrm>
            <a:off x="4788111" y="4625007"/>
            <a:ext cx="27923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EBE64E7-A755-4CDF-88B4-8AA8B1844591}"/>
              </a:ext>
            </a:extLst>
          </p:cNvPr>
          <p:cNvCxnSpPr/>
          <p:nvPr/>
        </p:nvCxnSpPr>
        <p:spPr>
          <a:xfrm>
            <a:off x="8275386" y="4625007"/>
            <a:ext cx="27923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グループ化 21">
            <a:extLst>
              <a:ext uri="{FF2B5EF4-FFF2-40B4-BE49-F238E27FC236}">
                <a16:creationId xmlns:a16="http://schemas.microsoft.com/office/drawing/2014/main" id="{92FD6F1D-E459-4684-917A-F996A414EA03}"/>
              </a:ext>
            </a:extLst>
          </p:cNvPr>
          <p:cNvGrpSpPr/>
          <p:nvPr/>
        </p:nvGrpSpPr>
        <p:grpSpPr>
          <a:xfrm>
            <a:off x="1239260" y="1868922"/>
            <a:ext cx="1094089" cy="993755"/>
            <a:chOff x="1334550" y="1986176"/>
            <a:chExt cx="1094089" cy="993755"/>
          </a:xfrm>
        </p:grpSpPr>
        <p:pic>
          <p:nvPicPr>
            <p:cNvPr id="16" name="図 15">
              <a:extLst>
                <a:ext uri="{FF2B5EF4-FFF2-40B4-BE49-F238E27FC236}">
                  <a16:creationId xmlns:a16="http://schemas.microsoft.com/office/drawing/2014/main" id="{36E4B1C6-DB18-4F3B-8469-EB621B5C9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550" y="1986176"/>
              <a:ext cx="756644" cy="990798"/>
            </a:xfrm>
            <a:prstGeom prst="rect">
              <a:avLst/>
            </a:prstGeom>
          </p:spPr>
        </p:pic>
        <p:pic>
          <p:nvPicPr>
            <p:cNvPr id="17" name="図 16">
              <a:extLst>
                <a:ext uri="{FF2B5EF4-FFF2-40B4-BE49-F238E27FC236}">
                  <a16:creationId xmlns:a16="http://schemas.microsoft.com/office/drawing/2014/main" id="{6A35CDEE-D726-441E-8D18-B64C0AD7E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4630" y="2240577"/>
              <a:ext cx="374009" cy="739354"/>
            </a:xfrm>
            <a:prstGeom prst="rect">
              <a:avLst/>
            </a:prstGeom>
          </p:spPr>
        </p:pic>
      </p:grpSp>
      <p:pic>
        <p:nvPicPr>
          <p:cNvPr id="15" name="図 14">
            <a:extLst>
              <a:ext uri="{FF2B5EF4-FFF2-40B4-BE49-F238E27FC236}">
                <a16:creationId xmlns:a16="http://schemas.microsoft.com/office/drawing/2014/main" id="{8243C402-0F1D-4740-BF8D-936C7AABC1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406" y="1856895"/>
            <a:ext cx="936104" cy="901434"/>
          </a:xfrm>
          <a:prstGeom prst="rect">
            <a:avLst/>
          </a:prstGeom>
        </p:spPr>
      </p:pic>
      <p:pic>
        <p:nvPicPr>
          <p:cNvPr id="14" name="図 13">
            <a:extLst>
              <a:ext uri="{FF2B5EF4-FFF2-40B4-BE49-F238E27FC236}">
                <a16:creationId xmlns:a16="http://schemas.microsoft.com/office/drawing/2014/main" id="{BBACCE8A-6BBB-4EC7-BF93-4E355BC40E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8995" y="1852922"/>
            <a:ext cx="1008858" cy="896763"/>
          </a:xfrm>
          <a:prstGeom prst="rect">
            <a:avLst/>
          </a:prstGeom>
        </p:spPr>
      </p:pic>
    </p:spTree>
    <p:extLst>
      <p:ext uri="{BB962C8B-B14F-4D97-AF65-F5344CB8AC3E}">
        <p14:creationId xmlns:p14="http://schemas.microsoft.com/office/powerpoint/2010/main" val="526040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A2F3B6F-5216-422C-960D-868BA1A96173}"/>
              </a:ext>
            </a:extLst>
          </p:cNvPr>
          <p:cNvSpPr>
            <a:spLocks noGrp="1"/>
          </p:cNvSpPr>
          <p:nvPr>
            <p:ph type="body" sz="quarter" idx="15"/>
          </p:nvPr>
        </p:nvSpPr>
        <p:spPr/>
        <p:txBody>
          <a:bodyPr/>
          <a:lstStyle/>
          <a:p>
            <a:r>
              <a:rPr lang="zh-TW" altLang="en-US"/>
              <a:t>株式会社沖縄銀行 様</a:t>
            </a:r>
            <a:endParaRPr kumimoji="1" lang="ja-JP" altLang="en-US"/>
          </a:p>
        </p:txBody>
      </p:sp>
      <p:grpSp>
        <p:nvGrpSpPr>
          <p:cNvPr id="35" name="グループ化 34">
            <a:extLst>
              <a:ext uri="{FF2B5EF4-FFF2-40B4-BE49-F238E27FC236}">
                <a16:creationId xmlns:a16="http://schemas.microsoft.com/office/drawing/2014/main" id="{3623EF63-198B-43D0-929B-CDFC328BB7BF}"/>
              </a:ext>
            </a:extLst>
          </p:cNvPr>
          <p:cNvGrpSpPr/>
          <p:nvPr/>
        </p:nvGrpSpPr>
        <p:grpSpPr>
          <a:xfrm>
            <a:off x="206940" y="894080"/>
            <a:ext cx="11714984" cy="2167012"/>
            <a:chOff x="206940" y="873760"/>
            <a:chExt cx="11714984" cy="2167012"/>
          </a:xfrm>
        </p:grpSpPr>
        <p:pic>
          <p:nvPicPr>
            <p:cNvPr id="34" name="図 33">
              <a:extLst>
                <a:ext uri="{FF2B5EF4-FFF2-40B4-BE49-F238E27FC236}">
                  <a16:creationId xmlns:a16="http://schemas.microsoft.com/office/drawing/2014/main" id="{457B3E86-D098-499C-8CC6-C3252ED2B970}"/>
                </a:ext>
              </a:extLst>
            </p:cNvPr>
            <p:cNvPicPr>
              <a:picLocks noChangeAspect="1"/>
            </p:cNvPicPr>
            <p:nvPr/>
          </p:nvPicPr>
          <p:blipFill rotWithShape="1">
            <a:blip r:embed="rId2"/>
            <a:srcRect l="-58460" r="7651" b="10738"/>
            <a:stretch/>
          </p:blipFill>
          <p:spPr>
            <a:xfrm>
              <a:off x="3626151" y="878544"/>
              <a:ext cx="8295773" cy="2062279"/>
            </a:xfrm>
            <a:prstGeom prst="rect">
              <a:avLst/>
            </a:prstGeom>
          </p:spPr>
        </p:pic>
        <p:sp>
          <p:nvSpPr>
            <p:cNvPr id="12" name="正方形/長方形 11">
              <a:extLst>
                <a:ext uri="{FF2B5EF4-FFF2-40B4-BE49-F238E27FC236}">
                  <a16:creationId xmlns:a16="http://schemas.microsoft.com/office/drawing/2014/main" id="{B52ADAF2-5FF1-491C-80D6-58DDC9D41C5A}"/>
                </a:ext>
              </a:extLst>
            </p:cNvPr>
            <p:cNvSpPr/>
            <p:nvPr/>
          </p:nvSpPr>
          <p:spPr>
            <a:xfrm>
              <a:off x="206940" y="873760"/>
              <a:ext cx="10322800" cy="2167012"/>
            </a:xfrm>
            <a:prstGeom prst="rect">
              <a:avLst/>
            </a:prstGeom>
            <a:gradFill>
              <a:gsLst>
                <a:gs pos="66000">
                  <a:schemeClr val="bg1"/>
                </a:gs>
                <a:gs pos="7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3">
            <a:extLst>
              <a:ext uri="{FF2B5EF4-FFF2-40B4-BE49-F238E27FC236}">
                <a16:creationId xmlns:a16="http://schemas.microsoft.com/office/drawing/2014/main" id="{2BBA0D73-97E1-462E-93FD-5790B4171B03}"/>
              </a:ext>
            </a:extLst>
          </p:cNvPr>
          <p:cNvSpPr txBox="1">
            <a:spLocks noChangeArrowheads="1"/>
          </p:cNvSpPr>
          <p:nvPr/>
        </p:nvSpPr>
        <p:spPr bwMode="auto">
          <a:xfrm>
            <a:off x="486006" y="1191111"/>
            <a:ext cx="10737449" cy="155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nSpc>
                <a:spcPts val="4000"/>
              </a:lnSpc>
            </a:pPr>
            <a:r>
              <a:rPr lang="ja-JP" altLang="en-US"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未知のマルウェアにも対抗する</a:t>
            </a:r>
            <a:endParaRPr lang="en-US" altLang="ja-JP"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4000"/>
              </a:lnSpc>
            </a:pPr>
            <a:r>
              <a:rPr lang="ja-JP" altLang="en-US"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多層防御の中核を担う</a:t>
            </a:r>
            <a:endParaRPr lang="en-US" altLang="ja-JP" sz="2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4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振る舞い検知とは異なる強固なマルウェア対策を実現</a:t>
            </a:r>
          </a:p>
        </p:txBody>
      </p:sp>
      <p:sp>
        <p:nvSpPr>
          <p:cNvPr id="14" name="正方形/長方形 13">
            <a:extLst>
              <a:ext uri="{FF2B5EF4-FFF2-40B4-BE49-F238E27FC236}">
                <a16:creationId xmlns:a16="http://schemas.microsoft.com/office/drawing/2014/main" id="{E78C5F92-A4F8-4FF1-806E-CC5A94BEC028}"/>
              </a:ext>
            </a:extLst>
          </p:cNvPr>
          <p:cNvSpPr/>
          <p:nvPr/>
        </p:nvSpPr>
        <p:spPr>
          <a:xfrm>
            <a:off x="270075" y="2956175"/>
            <a:ext cx="11651850" cy="493761"/>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86"/>
          </a:p>
        </p:txBody>
      </p:sp>
      <p:sp>
        <p:nvSpPr>
          <p:cNvPr id="17" name="AutoShape 231">
            <a:extLst>
              <a:ext uri="{FF2B5EF4-FFF2-40B4-BE49-F238E27FC236}">
                <a16:creationId xmlns:a16="http://schemas.microsoft.com/office/drawing/2014/main" id="{984E8955-ADB3-4029-BC9B-81ACBD3938DA}"/>
              </a:ext>
            </a:extLst>
          </p:cNvPr>
          <p:cNvSpPr>
            <a:spLocks noChangeArrowheads="1"/>
          </p:cNvSpPr>
          <p:nvPr/>
        </p:nvSpPr>
        <p:spPr bwMode="auto">
          <a:xfrm>
            <a:off x="638626" y="3740361"/>
            <a:ext cx="2895690" cy="603019"/>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p>
            <a:pPr>
              <a:lnSpc>
                <a:spcPct val="140000"/>
              </a:lnSpc>
            </a:pPr>
            <a:r>
              <a:rPr lang="ja-JP" altLang="en-US" sz="1320" b="1">
                <a:solidFill>
                  <a:srgbClr val="E03253"/>
                </a:solidFill>
                <a:latin typeface="メイリオ" panose="020B0604030504040204" pitchFamily="50" charset="-128"/>
                <a:ea typeface="メイリオ" pitchFamily="50" charset="-128"/>
                <a:cs typeface="メイリオ" pitchFamily="50" charset="-128"/>
              </a:rPr>
              <a:t>ガイドラインで指摘された</a:t>
            </a:r>
            <a:endParaRPr lang="en-US" altLang="ja-JP" sz="1320" b="1">
              <a:solidFill>
                <a:srgbClr val="E03253"/>
              </a:solidFill>
              <a:latin typeface="メイリオ" panose="020B0604030504040204" pitchFamily="50" charset="-128"/>
              <a:ea typeface="メイリオ" pitchFamily="50" charset="-128"/>
              <a:cs typeface="メイリオ" pitchFamily="50" charset="-128"/>
            </a:endParaRPr>
          </a:p>
          <a:p>
            <a:pPr>
              <a:lnSpc>
                <a:spcPct val="140000"/>
              </a:lnSpc>
            </a:pPr>
            <a:r>
              <a:rPr lang="ja-JP" altLang="en-US" sz="1320" b="1">
                <a:solidFill>
                  <a:srgbClr val="E03253"/>
                </a:solidFill>
                <a:latin typeface="メイリオ" panose="020B0604030504040204" pitchFamily="50" charset="-128"/>
                <a:ea typeface="メイリオ" pitchFamily="50" charset="-128"/>
                <a:cs typeface="メイリオ" pitchFamily="50" charset="-128"/>
              </a:rPr>
              <a:t>多層防御の重要性</a:t>
            </a:r>
          </a:p>
        </p:txBody>
      </p:sp>
      <p:sp>
        <p:nvSpPr>
          <p:cNvPr id="19" name="AutoShape 271">
            <a:extLst>
              <a:ext uri="{FF2B5EF4-FFF2-40B4-BE49-F238E27FC236}">
                <a16:creationId xmlns:a16="http://schemas.microsoft.com/office/drawing/2014/main" id="{01DDD9CA-6CB2-4243-B90D-450D388738DC}"/>
              </a:ext>
            </a:extLst>
          </p:cNvPr>
          <p:cNvSpPr>
            <a:spLocks noChangeArrowheads="1"/>
          </p:cNvSpPr>
          <p:nvPr/>
        </p:nvSpPr>
        <p:spPr bwMode="auto">
          <a:xfrm>
            <a:off x="637578" y="4528341"/>
            <a:ext cx="2991741" cy="1610569"/>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金融機関を管理監督する金融庁では、</a:t>
            </a:r>
            <a:r>
              <a:rPr kumimoji="1" lang="ja-JP" altLang="en-US" sz="943" b="1" u="sng">
                <a:solidFill>
                  <a:srgbClr val="4D4D4D"/>
                </a:solidFill>
                <a:latin typeface="メイリオ" panose="020B0604030504040204" pitchFamily="50" charset="-128"/>
                <a:ea typeface="メイリオ" pitchFamily="50" charset="-128"/>
              </a:rPr>
              <a:t>金融検査マニュアル</a:t>
            </a:r>
            <a:r>
              <a:rPr lang="ja-JP" altLang="en-US" sz="943">
                <a:solidFill>
                  <a:srgbClr val="4D4D4D"/>
                </a:solidFill>
                <a:latin typeface="メイリオ" panose="020B0604030504040204" pitchFamily="50" charset="-128"/>
                <a:ea typeface="メイリオ" pitchFamily="50" charset="-128"/>
                <a:cs typeface="メイリオ" pitchFamily="50" charset="-128"/>
              </a:rPr>
              <a:t>などによって、サイバーセキュリティに対する管理体制を強化するよう指導を実施。万一の侵入に備えた</a:t>
            </a:r>
            <a:r>
              <a:rPr kumimoji="1" lang="ja-JP" altLang="en-US" sz="943" b="1" u="sng">
                <a:solidFill>
                  <a:srgbClr val="4D4D4D"/>
                </a:solidFill>
                <a:latin typeface="メイリオ" panose="020B0604030504040204" pitchFamily="50" charset="-128"/>
                <a:ea typeface="メイリオ" pitchFamily="50" charset="-128"/>
              </a:rPr>
              <a:t>多層防御の重要性</a:t>
            </a:r>
            <a:r>
              <a:rPr lang="ja-JP" altLang="en-US" sz="943">
                <a:solidFill>
                  <a:srgbClr val="4D4D4D"/>
                </a:solidFill>
                <a:latin typeface="メイリオ" panose="020B0604030504040204" pitchFamily="50" charset="-128"/>
                <a:ea typeface="メイリオ" pitchFamily="50" charset="-128"/>
                <a:cs typeface="メイリオ" pitchFamily="50" charset="-128"/>
              </a:rPr>
              <a:t>が指摘されており、さらなる強化を検討。</a:t>
            </a: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従来型のパターンマッチングのアンチウイルスソフトでは、既知のマルウェアにはある程度、対処できても、</a:t>
            </a:r>
            <a:r>
              <a:rPr kumimoji="1" lang="ja-JP" altLang="en-US" sz="943" b="1" u="sng">
                <a:solidFill>
                  <a:srgbClr val="4D4D4D"/>
                </a:solidFill>
                <a:latin typeface="メイリオ" panose="020B0604030504040204" pitchFamily="50" charset="-128"/>
                <a:ea typeface="メイリオ" pitchFamily="50" charset="-128"/>
              </a:rPr>
              <a:t>未知のものには不安があった</a:t>
            </a:r>
            <a:r>
              <a:rPr lang="ja-JP" altLang="en-US" sz="943">
                <a:solidFill>
                  <a:srgbClr val="4D4D4D"/>
                </a:solidFill>
                <a:latin typeface="メイリオ" panose="020B0604030504040204" pitchFamily="50" charset="-128"/>
                <a:ea typeface="メイリオ" pitchFamily="50" charset="-128"/>
              </a:rPr>
              <a:t>点が、検討の背景。</a:t>
            </a:r>
            <a:endParaRPr lang="en-US" altLang="ja-JP" sz="943">
              <a:solidFill>
                <a:srgbClr val="4D4D4D"/>
              </a:solidFill>
              <a:latin typeface="メイリオ" panose="020B0604030504040204" pitchFamily="50" charset="-128"/>
              <a:ea typeface="メイリオ" pitchFamily="50" charset="-128"/>
            </a:endParaRPr>
          </a:p>
        </p:txBody>
      </p:sp>
      <p:sp>
        <p:nvSpPr>
          <p:cNvPr id="20" name="AutoShape 231">
            <a:extLst>
              <a:ext uri="{FF2B5EF4-FFF2-40B4-BE49-F238E27FC236}">
                <a16:creationId xmlns:a16="http://schemas.microsoft.com/office/drawing/2014/main" id="{F568DC64-6307-4667-B6D8-9FE84F452C76}"/>
              </a:ext>
            </a:extLst>
          </p:cNvPr>
          <p:cNvSpPr>
            <a:spLocks noChangeArrowheads="1"/>
          </p:cNvSpPr>
          <p:nvPr/>
        </p:nvSpPr>
        <p:spPr bwMode="auto">
          <a:xfrm>
            <a:off x="4493447" y="3706245"/>
            <a:ext cx="2939209" cy="58275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lnSpc>
                <a:spcPct val="140000"/>
              </a:lnSpc>
            </a:pPr>
            <a:r>
              <a:rPr lang="ja-JP" altLang="en-US" sz="1320" b="1">
                <a:solidFill>
                  <a:srgbClr val="E03253"/>
                </a:solidFill>
                <a:latin typeface="メイリオ" panose="020B0604030504040204" pitchFamily="50" charset="-128"/>
              </a:rPr>
              <a:t>未知のマルウェアでも実行前に検知</a:t>
            </a:r>
            <a:endParaRPr lang="en-US" altLang="ja-JP" sz="1320" b="1">
              <a:solidFill>
                <a:srgbClr val="E03253"/>
              </a:solidFill>
              <a:latin typeface="メイリオ" panose="020B0604030504040204" pitchFamily="50" charset="-128"/>
            </a:endParaRPr>
          </a:p>
          <a:p>
            <a:pPr eaLnBrk="1" hangingPunct="1">
              <a:lnSpc>
                <a:spcPct val="140000"/>
              </a:lnSpc>
            </a:pPr>
            <a:r>
              <a:rPr lang="ja-JP" altLang="en-US" sz="1320" b="1">
                <a:solidFill>
                  <a:srgbClr val="E03253"/>
                </a:solidFill>
                <a:latin typeface="メイリオ" panose="020B0604030504040204" pitchFamily="50" charset="-128"/>
              </a:rPr>
              <a:t>クライアント負荷も軽い</a:t>
            </a:r>
          </a:p>
        </p:txBody>
      </p:sp>
      <p:sp>
        <p:nvSpPr>
          <p:cNvPr id="21" name="Rectangle 274" descr="50%">
            <a:extLst>
              <a:ext uri="{FF2B5EF4-FFF2-40B4-BE49-F238E27FC236}">
                <a16:creationId xmlns:a16="http://schemas.microsoft.com/office/drawing/2014/main" id="{078768AB-4ACB-4CDD-8542-9A754E3E82DC}"/>
              </a:ext>
            </a:extLst>
          </p:cNvPr>
          <p:cNvSpPr>
            <a:spLocks noChangeArrowheads="1"/>
          </p:cNvSpPr>
          <p:nvPr/>
        </p:nvSpPr>
        <p:spPr bwMode="auto">
          <a:xfrm rot="16200000">
            <a:off x="3338398" y="5256045"/>
            <a:ext cx="1527408" cy="72000"/>
          </a:xfrm>
          <a:prstGeom prst="rect">
            <a:avLst/>
          </a:prstGeom>
          <a:pattFill prst="pct50">
            <a:fgClr>
              <a:srgbClr val="4D4D4D"/>
            </a:fgClr>
            <a:bgClr>
              <a:schemeClr val="bg1"/>
            </a:bgClr>
          </a:patt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endParaRPr lang="ja-JP" altLang="en-US" sz="2074"/>
          </a:p>
        </p:txBody>
      </p:sp>
      <p:sp>
        <p:nvSpPr>
          <p:cNvPr id="22" name="AutoShape 271">
            <a:extLst>
              <a:ext uri="{FF2B5EF4-FFF2-40B4-BE49-F238E27FC236}">
                <a16:creationId xmlns:a16="http://schemas.microsoft.com/office/drawing/2014/main" id="{4E9A0339-2E03-4224-9CD9-0800A1F88227}"/>
              </a:ext>
            </a:extLst>
          </p:cNvPr>
          <p:cNvSpPr>
            <a:spLocks noChangeArrowheads="1"/>
          </p:cNvSpPr>
          <p:nvPr/>
        </p:nvSpPr>
        <p:spPr bwMode="auto">
          <a:xfrm>
            <a:off x="4488578" y="4471242"/>
            <a:ext cx="3269682" cy="181370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algn="just" eaLnBrk="1" hangingPunct="1">
              <a:lnSpc>
                <a:spcPct val="140000"/>
              </a:lnSpc>
            </a:pPr>
            <a:r>
              <a:rPr lang="ja-JP" altLang="en-US" sz="943">
                <a:latin typeface="メイリオ" panose="020B0604030504040204" pitchFamily="50" charset="-128"/>
              </a:rPr>
              <a:t>未知のマルウェアに強いといわれる振る舞い検知も検討したが、マルウェアが実行された後にしか検知ができない。しかし、</a:t>
            </a:r>
            <a:r>
              <a:rPr lang="en-US" altLang="ja-JP" sz="943" err="1">
                <a:latin typeface="メイリオ" panose="020B0604030504040204" pitchFamily="50" charset="-128"/>
              </a:rPr>
              <a:t>CylancePROTECT</a:t>
            </a:r>
            <a:r>
              <a:rPr lang="en-US" altLang="ja-JP" sz="943">
                <a:latin typeface="メイリオ" panose="020B0604030504040204" pitchFamily="50" charset="-128"/>
              </a:rPr>
              <a:t> </a:t>
            </a:r>
            <a:r>
              <a:rPr lang="ja-JP" altLang="en-US" sz="943">
                <a:latin typeface="メイリオ" panose="020B0604030504040204" pitchFamily="50" charset="-128"/>
              </a:rPr>
              <a:t>は</a:t>
            </a:r>
            <a:r>
              <a:rPr lang="ja-JP" altLang="en-US" sz="943" b="1" u="sng">
                <a:solidFill>
                  <a:srgbClr val="C00000"/>
                </a:solidFill>
                <a:latin typeface="メイリオ" panose="020B0604030504040204" pitchFamily="50" charset="-128"/>
                <a:cs typeface="+mn-cs"/>
              </a:rPr>
              <a:t>ファイルの </a:t>
            </a:r>
            <a:r>
              <a:rPr lang="en-US" altLang="ja-JP" sz="943" b="1" u="sng">
                <a:solidFill>
                  <a:srgbClr val="C00000"/>
                </a:solidFill>
                <a:latin typeface="メイリオ" panose="020B0604030504040204" pitchFamily="50" charset="-128"/>
                <a:cs typeface="+mn-cs"/>
              </a:rPr>
              <a:t>DNA </a:t>
            </a:r>
            <a:r>
              <a:rPr lang="ja-JP" altLang="en-US" sz="943" b="1" u="sng">
                <a:solidFill>
                  <a:srgbClr val="C00000"/>
                </a:solidFill>
                <a:latin typeface="メイリオ" panose="020B0604030504040204" pitchFamily="50" charset="-128"/>
                <a:cs typeface="+mn-cs"/>
              </a:rPr>
              <a:t>を解析して判断するため、実行前に検知が可能。</a:t>
            </a:r>
            <a:endParaRPr lang="en-US" altLang="ja-JP" sz="943" b="1" u="sng">
              <a:solidFill>
                <a:srgbClr val="C00000"/>
              </a:solidFill>
              <a:latin typeface="メイリオ" panose="020B0604030504040204" pitchFamily="50" charset="-128"/>
              <a:cs typeface="+mn-cs"/>
            </a:endParaRPr>
          </a:p>
          <a:p>
            <a:pPr algn="just" eaLnBrk="1" hangingPunct="1">
              <a:lnSpc>
                <a:spcPct val="140000"/>
              </a:lnSpc>
            </a:pPr>
            <a:endParaRPr lang="en-US" altLang="ja-JP" sz="943">
              <a:latin typeface="メイリオ" panose="020B0604030504040204" pitchFamily="50" charset="-128"/>
            </a:endParaRPr>
          </a:p>
          <a:p>
            <a:pPr algn="just" eaLnBrk="1" hangingPunct="1">
              <a:lnSpc>
                <a:spcPct val="140000"/>
              </a:lnSpc>
            </a:pPr>
            <a:r>
              <a:rPr lang="ja-JP" altLang="en-US" sz="943">
                <a:latin typeface="メイリオ" panose="020B0604030504040204" pitchFamily="50" charset="-128"/>
              </a:rPr>
              <a:t>またシグネチャレスなので重くなりがちな日々のパターンファイルアップデートや頻繁なバージョンアップを必要としないため、</a:t>
            </a:r>
            <a:r>
              <a:rPr lang="ja-JP" altLang="en-US" sz="943" b="1" u="sng">
                <a:solidFill>
                  <a:srgbClr val="C00000"/>
                </a:solidFill>
                <a:latin typeface="メイリオ" panose="020B0604030504040204" pitchFamily="50" charset="-128"/>
                <a:cs typeface="+mn-cs"/>
              </a:rPr>
              <a:t>ネットワークにおけるパフォーマンスの影響を最小限に抑えられ</a:t>
            </a:r>
            <a:r>
              <a:rPr lang="ja-JP" altLang="en-US" sz="943">
                <a:solidFill>
                  <a:srgbClr val="C00000"/>
                </a:solidFill>
                <a:latin typeface="メイリオ" panose="020B0604030504040204" pitchFamily="50" charset="-128"/>
              </a:rPr>
              <a:t>、</a:t>
            </a:r>
            <a:r>
              <a:rPr lang="ja-JP" altLang="en-US" sz="943">
                <a:latin typeface="メイリオ" panose="020B0604030504040204" pitchFamily="50" charset="-128"/>
              </a:rPr>
              <a:t>現場の</a:t>
            </a:r>
            <a:r>
              <a:rPr lang="en-US" altLang="ja-JP" sz="943">
                <a:latin typeface="メイリオ" panose="020B0604030504040204" pitchFamily="50" charset="-128"/>
              </a:rPr>
              <a:t>PC</a:t>
            </a:r>
            <a:r>
              <a:rPr lang="ja-JP" altLang="en-US" sz="943">
                <a:latin typeface="メイリオ" panose="020B0604030504040204" pitchFamily="50" charset="-128"/>
              </a:rPr>
              <a:t>を圧迫することはなくなった。</a:t>
            </a:r>
          </a:p>
        </p:txBody>
      </p:sp>
      <p:sp>
        <p:nvSpPr>
          <p:cNvPr id="23" name="AutoShape 231">
            <a:extLst>
              <a:ext uri="{FF2B5EF4-FFF2-40B4-BE49-F238E27FC236}">
                <a16:creationId xmlns:a16="http://schemas.microsoft.com/office/drawing/2014/main" id="{53330941-DBCA-4E56-8550-BB6F35772D31}"/>
              </a:ext>
            </a:extLst>
          </p:cNvPr>
          <p:cNvSpPr>
            <a:spLocks noChangeArrowheads="1"/>
          </p:cNvSpPr>
          <p:nvPr/>
        </p:nvSpPr>
        <p:spPr bwMode="auto">
          <a:xfrm>
            <a:off x="8617065" y="3740360"/>
            <a:ext cx="2996758" cy="58275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3942"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lnSpc>
                <a:spcPct val="140000"/>
              </a:lnSpc>
            </a:pPr>
            <a:r>
              <a:rPr lang="en-US" altLang="ja-JP" sz="1320" b="1" err="1">
                <a:solidFill>
                  <a:srgbClr val="E03253"/>
                </a:solidFill>
                <a:latin typeface="メイリオ" panose="020B0604030504040204" pitchFamily="50" charset="-128"/>
              </a:rPr>
              <a:t>CylancePROTECT</a:t>
            </a:r>
            <a:r>
              <a:rPr lang="en-US" altLang="ja-JP" sz="1320" b="1">
                <a:solidFill>
                  <a:srgbClr val="E03253"/>
                </a:solidFill>
                <a:latin typeface="メイリオ" panose="020B0604030504040204" pitchFamily="50" charset="-128"/>
              </a:rPr>
              <a:t> × LANSCOPE </a:t>
            </a:r>
            <a:r>
              <a:rPr lang="ja-JP" altLang="en-US" sz="1320" b="1">
                <a:solidFill>
                  <a:srgbClr val="E03253"/>
                </a:solidFill>
                <a:latin typeface="メイリオ" panose="020B0604030504040204" pitchFamily="50" charset="-128"/>
              </a:rPr>
              <a:t>で</a:t>
            </a:r>
            <a:endParaRPr lang="en-US" altLang="ja-JP" sz="1320" b="1">
              <a:solidFill>
                <a:srgbClr val="E03253"/>
              </a:solidFill>
              <a:latin typeface="メイリオ" panose="020B0604030504040204" pitchFamily="50" charset="-128"/>
            </a:endParaRPr>
          </a:p>
          <a:p>
            <a:pPr eaLnBrk="1" hangingPunct="1">
              <a:lnSpc>
                <a:spcPct val="140000"/>
              </a:lnSpc>
            </a:pPr>
            <a:r>
              <a:rPr lang="ja-JP" altLang="en-US" sz="1320" b="1">
                <a:solidFill>
                  <a:srgbClr val="E03253"/>
                </a:solidFill>
                <a:latin typeface="メイリオ" panose="020B0604030504040204" pitchFamily="50" charset="-128"/>
              </a:rPr>
              <a:t>原因特定の迅速化にも貢献</a:t>
            </a:r>
          </a:p>
        </p:txBody>
      </p:sp>
      <p:sp>
        <p:nvSpPr>
          <p:cNvPr id="24" name="Rectangle 274" descr="50%">
            <a:extLst>
              <a:ext uri="{FF2B5EF4-FFF2-40B4-BE49-F238E27FC236}">
                <a16:creationId xmlns:a16="http://schemas.microsoft.com/office/drawing/2014/main" id="{22BBDEC1-BD8B-4AC9-86C6-E002B9B963AA}"/>
              </a:ext>
            </a:extLst>
          </p:cNvPr>
          <p:cNvSpPr>
            <a:spLocks noChangeArrowheads="1"/>
          </p:cNvSpPr>
          <p:nvPr/>
        </p:nvSpPr>
        <p:spPr bwMode="auto">
          <a:xfrm rot="16200000">
            <a:off x="7376009" y="5290160"/>
            <a:ext cx="1527408" cy="72000"/>
          </a:xfrm>
          <a:prstGeom prst="rect">
            <a:avLst/>
          </a:prstGeom>
          <a:pattFill prst="pct50">
            <a:fgClr>
              <a:srgbClr val="4D4D4D"/>
            </a:fgClr>
            <a:bgClr>
              <a:schemeClr val="bg1"/>
            </a:bgClr>
          </a:patt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eaLnBrk="1" hangingPunct="1"/>
            <a:endParaRPr lang="ja-JP" altLang="en-US" sz="2074"/>
          </a:p>
        </p:txBody>
      </p:sp>
      <p:sp>
        <p:nvSpPr>
          <p:cNvPr id="25" name="AutoShape 271">
            <a:extLst>
              <a:ext uri="{FF2B5EF4-FFF2-40B4-BE49-F238E27FC236}">
                <a16:creationId xmlns:a16="http://schemas.microsoft.com/office/drawing/2014/main" id="{F61676C7-AEFA-43F0-A4E0-49B337AC753B}"/>
              </a:ext>
            </a:extLst>
          </p:cNvPr>
          <p:cNvSpPr>
            <a:spLocks noChangeArrowheads="1"/>
          </p:cNvSpPr>
          <p:nvPr/>
        </p:nvSpPr>
        <p:spPr bwMode="auto">
          <a:xfrm>
            <a:off x="8617065" y="4471242"/>
            <a:ext cx="2908557" cy="2016834"/>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943">
                <a:solidFill>
                  <a:srgbClr val="4D4D4D"/>
                </a:solidFill>
                <a:latin typeface="メイリオ" panose="020B0604030504040204" pitchFamily="50" charset="-128"/>
                <a:ea typeface="メイリオ" pitchFamily="50" charset="-128"/>
                <a:cs typeface="メイリオ" pitchFamily="50" charset="-128"/>
              </a:rPr>
              <a:t>一度の情報漏えい事件で</a:t>
            </a:r>
            <a:r>
              <a:rPr kumimoji="1" lang="ja-JP" altLang="en-US" sz="943" b="1" u="sng">
                <a:solidFill>
                  <a:srgbClr val="4D4D4D"/>
                </a:solidFill>
                <a:latin typeface="メイリオ" panose="020B0604030504040204" pitchFamily="50" charset="-128"/>
                <a:ea typeface="メイリオ" pitchFamily="50" charset="-128"/>
              </a:rPr>
              <a:t>億単位の損害賠償</a:t>
            </a:r>
            <a:r>
              <a:rPr lang="ja-JP" altLang="en-US" sz="943">
                <a:solidFill>
                  <a:srgbClr val="4D4D4D"/>
                </a:solidFill>
                <a:latin typeface="メイリオ" panose="020B0604030504040204" pitchFamily="50" charset="-128"/>
                <a:ea typeface="メイリオ" pitchFamily="50" charset="-128"/>
                <a:cs typeface="メイリオ" pitchFamily="50" charset="-128"/>
              </a:rPr>
              <a:t>につながりかねないという意識から、しっかり予算をかけてセキュリティが担保できるソリューションを検討しており、それにマッチするプロダクトとなった。</a:t>
            </a: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endParaRPr lang="en-US" altLang="ja-JP" sz="943">
              <a:solidFill>
                <a:srgbClr val="4D4D4D"/>
              </a:solidFill>
              <a:latin typeface="メイリオ" panose="020B0604030504040204" pitchFamily="50" charset="-128"/>
              <a:ea typeface="メイリオ" pitchFamily="50" charset="-128"/>
              <a:cs typeface="メイリオ" pitchFamily="50" charset="-128"/>
            </a:endParaRPr>
          </a:p>
          <a:p>
            <a:pPr algn="just">
              <a:lnSpc>
                <a:spcPct val="140000"/>
              </a:lnSpc>
            </a:pPr>
            <a:r>
              <a:rPr kumimoji="1" lang="ja-JP" altLang="en-US" sz="943" b="1" u="sng">
                <a:solidFill>
                  <a:srgbClr val="C00000"/>
                </a:solidFill>
                <a:latin typeface="メイリオ" panose="020B0604030504040204" pitchFamily="50" charset="-128"/>
                <a:ea typeface="メイリオ" pitchFamily="50" charset="-128"/>
              </a:rPr>
              <a:t>マルウェアの侵入経路やその方法を分析しやすい</a:t>
            </a:r>
            <a:r>
              <a:rPr lang="ja-JP" altLang="en-US" sz="943">
                <a:solidFill>
                  <a:srgbClr val="4D4D4D"/>
                </a:solidFill>
                <a:latin typeface="メイリオ" panose="020B0604030504040204" pitchFamily="50" charset="-128"/>
                <a:ea typeface="メイリオ" pitchFamily="50" charset="-128"/>
                <a:cs typeface="メイリオ" pitchFamily="50" charset="-128"/>
              </a:rPr>
              <a:t>ことも選定理由。以前は現場の人にヒアリングし、記憶を辿ったり、システムログを見るなどプロセスを踏む必要があった。</a:t>
            </a:r>
            <a:r>
              <a:rPr kumimoji="1" lang="ja-JP" altLang="en-US" sz="943" b="1" u="sng">
                <a:solidFill>
                  <a:srgbClr val="C00000"/>
                </a:solidFill>
                <a:latin typeface="メイリオ" panose="020B0604030504040204" pitchFamily="50" charset="-128"/>
                <a:ea typeface="メイリオ" pitchFamily="50" charset="-128"/>
              </a:rPr>
              <a:t>今はクリックをするだけで簡単に解析</a:t>
            </a:r>
            <a:r>
              <a:rPr lang="ja-JP" altLang="en-US" sz="943">
                <a:solidFill>
                  <a:srgbClr val="4D4D4D"/>
                </a:solidFill>
                <a:latin typeface="メイリオ" panose="020B0604030504040204" pitchFamily="50" charset="-128"/>
                <a:ea typeface="メイリオ" pitchFamily="50" charset="-128"/>
                <a:cs typeface="メイリオ" pitchFamily="50" charset="-128"/>
              </a:rPr>
              <a:t>できるため、負担軽減につながっています。</a:t>
            </a:r>
          </a:p>
        </p:txBody>
      </p:sp>
      <p:sp>
        <p:nvSpPr>
          <p:cNvPr id="28" name="角丸四角形 47">
            <a:extLst>
              <a:ext uri="{FF2B5EF4-FFF2-40B4-BE49-F238E27FC236}">
                <a16:creationId xmlns:a16="http://schemas.microsoft.com/office/drawing/2014/main" id="{72B89504-D5CD-450D-B00D-F9A52C215E38}"/>
              </a:ext>
            </a:extLst>
          </p:cNvPr>
          <p:cNvSpPr/>
          <p:nvPr/>
        </p:nvSpPr>
        <p:spPr>
          <a:xfrm>
            <a:off x="2154480"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職員数</a:t>
            </a:r>
          </a:p>
        </p:txBody>
      </p:sp>
      <p:sp>
        <p:nvSpPr>
          <p:cNvPr id="29" name="Rectangle 2">
            <a:extLst>
              <a:ext uri="{FF2B5EF4-FFF2-40B4-BE49-F238E27FC236}">
                <a16:creationId xmlns:a16="http://schemas.microsoft.com/office/drawing/2014/main" id="{800D5342-2BFA-427E-936B-BE686075821A}"/>
              </a:ext>
            </a:extLst>
          </p:cNvPr>
          <p:cNvSpPr>
            <a:spLocks noChangeArrowheads="1"/>
          </p:cNvSpPr>
          <p:nvPr/>
        </p:nvSpPr>
        <p:spPr bwMode="auto">
          <a:xfrm>
            <a:off x="3054789" y="3134472"/>
            <a:ext cx="637923"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1,099 </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名</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角丸四角形 47">
            <a:extLst>
              <a:ext uri="{FF2B5EF4-FFF2-40B4-BE49-F238E27FC236}">
                <a16:creationId xmlns:a16="http://schemas.microsoft.com/office/drawing/2014/main" id="{69CDF418-3B7B-4E1D-B3C9-C6D345F52F29}"/>
              </a:ext>
            </a:extLst>
          </p:cNvPr>
          <p:cNvSpPr/>
          <p:nvPr/>
        </p:nvSpPr>
        <p:spPr>
          <a:xfrm>
            <a:off x="5932809"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目的</a:t>
            </a:r>
          </a:p>
        </p:txBody>
      </p:sp>
      <p:sp>
        <p:nvSpPr>
          <p:cNvPr id="31" name="Rectangle 2">
            <a:extLst>
              <a:ext uri="{FF2B5EF4-FFF2-40B4-BE49-F238E27FC236}">
                <a16:creationId xmlns:a16="http://schemas.microsoft.com/office/drawing/2014/main" id="{388F9183-3B1F-4D2B-BD6D-3CAEFDDD5CDF}"/>
              </a:ext>
            </a:extLst>
          </p:cNvPr>
          <p:cNvSpPr>
            <a:spLocks noChangeArrowheads="1"/>
          </p:cNvSpPr>
          <p:nvPr/>
        </p:nvSpPr>
        <p:spPr bwMode="auto">
          <a:xfrm>
            <a:off x="6885875" y="3140828"/>
            <a:ext cx="4399441" cy="159595"/>
          </a:xfrm>
          <a:prstGeom prst="rect">
            <a:avLst/>
          </a:prstGeom>
          <a:noFill/>
          <a:ln>
            <a:noFill/>
          </a:ln>
          <a:effectLst/>
        </p:spPr>
        <p:txBody>
          <a:bodyPr vert="horz" wrap="square" lIns="0" tIns="0" rIns="79304" bIns="0" numCol="1" anchor="ctr" anchorCtr="0" compatLnSpc="1">
            <a:prstTxWarp prst="textNoShape">
              <a:avLst/>
            </a:prstTxWarp>
            <a:spAutoFit/>
          </a:bodyPr>
          <a:lstStyle/>
          <a:p>
            <a:pP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IT</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資産管理・情報漏えい対策・標的型攻撃対策</a:t>
            </a:r>
            <a:endParaRPr kumimoji="0"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角丸四角形 47">
            <a:extLst>
              <a:ext uri="{FF2B5EF4-FFF2-40B4-BE49-F238E27FC236}">
                <a16:creationId xmlns:a16="http://schemas.microsoft.com/office/drawing/2014/main" id="{BB620481-33CA-49FB-B3BC-9F633390D4D9}"/>
              </a:ext>
            </a:extLst>
          </p:cNvPr>
          <p:cNvSpPr/>
          <p:nvPr/>
        </p:nvSpPr>
        <p:spPr>
          <a:xfrm>
            <a:off x="4181243"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管理台数</a:t>
            </a:r>
          </a:p>
        </p:txBody>
      </p:sp>
      <p:sp>
        <p:nvSpPr>
          <p:cNvPr id="41" name="Rectangle 2">
            <a:extLst>
              <a:ext uri="{FF2B5EF4-FFF2-40B4-BE49-F238E27FC236}">
                <a16:creationId xmlns:a16="http://schemas.microsoft.com/office/drawing/2014/main" id="{E3400361-F66C-4662-BF81-6ED426B712DB}"/>
              </a:ext>
            </a:extLst>
          </p:cNvPr>
          <p:cNvSpPr>
            <a:spLocks noChangeArrowheads="1"/>
          </p:cNvSpPr>
          <p:nvPr/>
        </p:nvSpPr>
        <p:spPr bwMode="auto">
          <a:xfrm>
            <a:off x="5081552" y="3134472"/>
            <a:ext cx="593039"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2,432</a:t>
            </a:r>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台</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47">
            <a:extLst>
              <a:ext uri="{FF2B5EF4-FFF2-40B4-BE49-F238E27FC236}">
                <a16:creationId xmlns:a16="http://schemas.microsoft.com/office/drawing/2014/main" id="{2D30ECFF-9D84-401E-91E1-51E702925807}"/>
              </a:ext>
            </a:extLst>
          </p:cNvPr>
          <p:cNvSpPr/>
          <p:nvPr/>
        </p:nvSpPr>
        <p:spPr>
          <a:xfrm>
            <a:off x="561353" y="3085971"/>
            <a:ext cx="785531" cy="256595"/>
          </a:xfrm>
          <a:prstGeom prst="roundRect">
            <a:avLst/>
          </a:prstGeom>
          <a:solidFill>
            <a:schemeClr val="bg1">
              <a:lumMod val="6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37">
                <a:latin typeface="メイリオ" panose="020B0604030504040204" pitchFamily="50" charset="-128"/>
                <a:ea typeface="メイリオ" panose="020B0604030504040204" pitchFamily="50" charset="-128"/>
                <a:cs typeface="メイリオ" panose="020B0604030504040204" pitchFamily="50" charset="-128"/>
              </a:rPr>
              <a:t>業種</a:t>
            </a:r>
          </a:p>
        </p:txBody>
      </p:sp>
      <p:sp>
        <p:nvSpPr>
          <p:cNvPr id="43" name="Rectangle 2">
            <a:extLst>
              <a:ext uri="{FF2B5EF4-FFF2-40B4-BE49-F238E27FC236}">
                <a16:creationId xmlns:a16="http://schemas.microsoft.com/office/drawing/2014/main" id="{4BBFD38C-85E0-4656-857B-938264B97DDC}"/>
              </a:ext>
            </a:extLst>
          </p:cNvPr>
          <p:cNvSpPr>
            <a:spLocks noChangeArrowheads="1"/>
          </p:cNvSpPr>
          <p:nvPr/>
        </p:nvSpPr>
        <p:spPr bwMode="auto">
          <a:xfrm>
            <a:off x="1461662" y="3134472"/>
            <a:ext cx="479227" cy="159595"/>
          </a:xfrm>
          <a:prstGeom prst="rect">
            <a:avLst/>
          </a:prstGeom>
          <a:noFill/>
          <a:ln>
            <a:noFill/>
          </a:ln>
          <a:effectLst/>
        </p:spPr>
        <p:txBody>
          <a:bodyPr vert="horz" wrap="none" lIns="0" tIns="0" rIns="79304" bIns="0" numCol="1" anchor="ctr" anchorCtr="0" compatLnSpc="1">
            <a:prstTxWarp prst="textNoShape">
              <a:avLst/>
            </a:prstTxWarp>
            <a:spAutoFit/>
          </a:bodyPr>
          <a:lstStyle/>
          <a:p>
            <a:pPr eaLnBrk="0" hangingPunct="0"/>
            <a:r>
              <a:rPr lang="ja-JP" altLang="en-US"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金融業</a:t>
            </a:r>
            <a:endParaRPr kumimoji="0" lang="ja-JP"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Rectangle 2">
            <a:extLst>
              <a:ext uri="{FF2B5EF4-FFF2-40B4-BE49-F238E27FC236}">
                <a16:creationId xmlns:a16="http://schemas.microsoft.com/office/drawing/2014/main" id="{FE1BE1AB-776F-49DA-BA2E-F800C6FECE8A}"/>
              </a:ext>
            </a:extLst>
          </p:cNvPr>
          <p:cNvSpPr>
            <a:spLocks noChangeArrowheads="1"/>
          </p:cNvSpPr>
          <p:nvPr/>
        </p:nvSpPr>
        <p:spPr bwMode="auto">
          <a:xfrm>
            <a:off x="7574032" y="633299"/>
            <a:ext cx="4399441" cy="159595"/>
          </a:xfrm>
          <a:prstGeom prst="rect">
            <a:avLst/>
          </a:prstGeom>
          <a:noFill/>
          <a:ln>
            <a:noFill/>
          </a:ln>
          <a:effectLst/>
        </p:spPr>
        <p:txBody>
          <a:bodyPr vert="horz" wrap="square" lIns="0" tIns="0" rIns="79304" bIns="0" numCol="1" anchor="ctr" anchorCtr="0" compatLnSpc="1">
            <a:prstTxWarp prst="textNoShape">
              <a:avLst/>
            </a:prstTxWarp>
            <a:spAutoFit/>
          </a:bodyPr>
          <a:lstStyle/>
          <a:p>
            <a:pPr algn="r" eaLnBrk="0" hangingPunct="0"/>
            <a:r>
              <a:rPr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hlinkClick r:id="rId3"/>
              </a:rPr>
              <a:t>https://www.lanscope.jp/cat/case/hint/casedetail/case031/</a:t>
            </a:r>
            <a:endParaRPr kumimoji="0" lang="en-US" altLang="ja-JP" sz="1037">
              <a:solidFill>
                <a:srgbClr val="333333"/>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58213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18BC4F6-B292-48FF-8DA7-B3121B4C33E8}"/>
              </a:ext>
            </a:extLst>
          </p:cNvPr>
          <p:cNvSpPr>
            <a:spLocks noGrp="1"/>
          </p:cNvSpPr>
          <p:nvPr>
            <p:ph type="body" sz="quarter" idx="14"/>
          </p:nvPr>
        </p:nvSpPr>
        <p:spPr/>
        <p:txBody>
          <a:bodyPr/>
          <a:lstStyle/>
          <a:p>
            <a:r>
              <a:rPr lang="ja-JP" altLang="en-US"/>
              <a:t>最新の脅威動向</a:t>
            </a:r>
          </a:p>
        </p:txBody>
      </p:sp>
      <p:sp>
        <p:nvSpPr>
          <p:cNvPr id="6" name="テキスト プレースホルダー 5">
            <a:extLst>
              <a:ext uri="{FF2B5EF4-FFF2-40B4-BE49-F238E27FC236}">
                <a16:creationId xmlns:a16="http://schemas.microsoft.com/office/drawing/2014/main" id="{363C788C-E201-4CFF-B7DE-C7B7FE731855}"/>
              </a:ext>
            </a:extLst>
          </p:cNvPr>
          <p:cNvSpPr>
            <a:spLocks noGrp="1"/>
          </p:cNvSpPr>
          <p:nvPr>
            <p:ph type="body" sz="quarter" idx="15"/>
          </p:nvPr>
        </p:nvSpPr>
        <p:spPr/>
        <p:txBody>
          <a:bodyPr/>
          <a:lstStyle/>
          <a:p>
            <a:r>
              <a:rPr lang="ja-JP" altLang="en-US"/>
              <a:t>サイバー攻撃の傾向と手法・実例</a:t>
            </a:r>
          </a:p>
        </p:txBody>
      </p:sp>
    </p:spTree>
    <p:extLst>
      <p:ext uri="{BB962C8B-B14F-4D97-AF65-F5344CB8AC3E}">
        <p14:creationId xmlns:p14="http://schemas.microsoft.com/office/powerpoint/2010/main" val="1158527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FF71A54E-6451-4E22-B339-B3460F2E98AB}"/>
              </a:ext>
            </a:extLst>
          </p:cNvPr>
          <p:cNvGrpSpPr/>
          <p:nvPr/>
        </p:nvGrpSpPr>
        <p:grpSpPr>
          <a:xfrm>
            <a:off x="2195309" y="5641042"/>
            <a:ext cx="7801382" cy="578807"/>
            <a:chOff x="3449679" y="4880160"/>
            <a:chExt cx="7801382" cy="578807"/>
          </a:xfrm>
        </p:grpSpPr>
        <p:sp>
          <p:nvSpPr>
            <p:cNvPr id="11" name="四角形: 角を丸くする 10">
              <a:extLst>
                <a:ext uri="{FF2B5EF4-FFF2-40B4-BE49-F238E27FC236}">
                  <a16:creationId xmlns:a16="http://schemas.microsoft.com/office/drawing/2014/main" id="{6F4D882F-F8C8-4181-B190-54344BE6CAEC}"/>
                </a:ext>
              </a:extLst>
            </p:cNvPr>
            <p:cNvSpPr/>
            <p:nvPr/>
          </p:nvSpPr>
          <p:spPr>
            <a:xfrm>
              <a:off x="3505201" y="4982308"/>
              <a:ext cx="2470476" cy="476659"/>
            </a:xfrm>
            <a:prstGeom prst="roundRect">
              <a:avLst>
                <a:gd name="adj" fmla="val 1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プレースホルダー 4">
              <a:extLst>
                <a:ext uri="{FF2B5EF4-FFF2-40B4-BE49-F238E27FC236}">
                  <a16:creationId xmlns:a16="http://schemas.microsoft.com/office/drawing/2014/main" id="{B0008BB1-190D-487C-86B7-A1EB9FD79103}"/>
                </a:ext>
              </a:extLst>
            </p:cNvPr>
            <p:cNvSpPr txBox="1">
              <a:spLocks/>
            </p:cNvSpPr>
            <p:nvPr/>
          </p:nvSpPr>
          <p:spPr>
            <a:xfrm>
              <a:off x="3449679" y="4880160"/>
              <a:ext cx="2470476"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en-US" altLang="ja-JP" sz="1600" b="1">
                  <a:solidFill>
                    <a:schemeClr val="bg1"/>
                  </a:solidFill>
                  <a:latin typeface="メイリオ" panose="020B0604030504040204" pitchFamily="50" charset="-128"/>
                  <a:ea typeface="メイリオ" panose="020B0604030504040204" pitchFamily="50" charset="-128"/>
                </a:rPr>
                <a:t>AI </a:t>
              </a:r>
              <a:r>
                <a:rPr lang="ja-JP" altLang="en-US" sz="1600" b="1">
                  <a:solidFill>
                    <a:schemeClr val="bg1"/>
                  </a:solidFill>
                  <a:latin typeface="メイリオ" panose="020B0604030504040204" pitchFamily="50" charset="-128"/>
                  <a:ea typeface="メイリオ" panose="020B0604030504040204" pitchFamily="50" charset="-128"/>
                </a:rPr>
                <a:t>による予測検知</a:t>
              </a:r>
              <a:endParaRPr lang="en-US" altLang="ja-JP" sz="1600" b="1">
                <a:solidFill>
                  <a:schemeClr val="bg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978B5A7B-1AAB-4FC9-948F-F0ABD9E273D8}"/>
                </a:ext>
              </a:extLst>
            </p:cNvPr>
            <p:cNvSpPr/>
            <p:nvPr/>
          </p:nvSpPr>
          <p:spPr>
            <a:xfrm>
              <a:off x="6166339" y="4982308"/>
              <a:ext cx="2470476" cy="476659"/>
            </a:xfrm>
            <a:prstGeom prst="roundRect">
              <a:avLst>
                <a:gd name="adj" fmla="val 1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プレースホルダー 4">
              <a:extLst>
                <a:ext uri="{FF2B5EF4-FFF2-40B4-BE49-F238E27FC236}">
                  <a16:creationId xmlns:a16="http://schemas.microsoft.com/office/drawing/2014/main" id="{43D9FB68-43DF-4030-BEA8-BB1052DAF661}"/>
                </a:ext>
              </a:extLst>
            </p:cNvPr>
            <p:cNvSpPr txBox="1">
              <a:spLocks/>
            </p:cNvSpPr>
            <p:nvPr/>
          </p:nvSpPr>
          <p:spPr>
            <a:xfrm>
              <a:off x="6110817" y="4880160"/>
              <a:ext cx="2470476"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ja-JP" altLang="en-US" sz="1600" b="1">
                  <a:solidFill>
                    <a:schemeClr val="bg1"/>
                  </a:solidFill>
                  <a:latin typeface="メイリオ" panose="020B0604030504040204" pitchFamily="50" charset="-128"/>
                  <a:ea typeface="メイリオ" panose="020B0604030504040204" pitchFamily="50" charset="-128"/>
                </a:rPr>
                <a:t>流入原因を追跡</a:t>
              </a:r>
              <a:endParaRPr lang="en-US" altLang="ja-JP" sz="1600" b="1">
                <a:solidFill>
                  <a:schemeClr val="bg1"/>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6E84A935-BF7C-41D3-882A-20E9BDB59F15}"/>
                </a:ext>
              </a:extLst>
            </p:cNvPr>
            <p:cNvSpPr/>
            <p:nvPr/>
          </p:nvSpPr>
          <p:spPr>
            <a:xfrm>
              <a:off x="8780585" y="4982308"/>
              <a:ext cx="2470476" cy="476659"/>
            </a:xfrm>
            <a:prstGeom prst="roundRect">
              <a:avLst>
                <a:gd name="adj" fmla="val 1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プレースホルダー 4">
              <a:extLst>
                <a:ext uri="{FF2B5EF4-FFF2-40B4-BE49-F238E27FC236}">
                  <a16:creationId xmlns:a16="http://schemas.microsoft.com/office/drawing/2014/main" id="{57D69028-D7CB-454E-BC35-5C37BE8F85BA}"/>
                </a:ext>
              </a:extLst>
            </p:cNvPr>
            <p:cNvSpPr txBox="1">
              <a:spLocks/>
            </p:cNvSpPr>
            <p:nvPr/>
          </p:nvSpPr>
          <p:spPr>
            <a:xfrm>
              <a:off x="8725063" y="4880160"/>
              <a:ext cx="2470476"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ja-JP" altLang="en-US" sz="1600" b="1">
                  <a:solidFill>
                    <a:schemeClr val="bg1"/>
                  </a:solidFill>
                  <a:latin typeface="メイリオ" panose="020B0604030504040204" pitchFamily="50" charset="-128"/>
                  <a:ea typeface="メイリオ" panose="020B0604030504040204" pitchFamily="50" charset="-128"/>
                </a:rPr>
                <a:t>再発防止対策</a:t>
              </a:r>
              <a:endParaRPr lang="en-US" altLang="ja-JP" sz="1600" b="1">
                <a:solidFill>
                  <a:schemeClr val="bg1"/>
                </a:solidFill>
                <a:latin typeface="メイリオ" panose="020B0604030504040204" pitchFamily="50" charset="-128"/>
                <a:ea typeface="メイリオ" panose="020B0604030504040204" pitchFamily="50" charset="-128"/>
              </a:endParaRPr>
            </a:p>
          </p:txBody>
        </p:sp>
      </p:grpSp>
      <p:sp>
        <p:nvSpPr>
          <p:cNvPr id="3" name="テキスト プレースホルダー 2">
            <a:extLst>
              <a:ext uri="{FF2B5EF4-FFF2-40B4-BE49-F238E27FC236}">
                <a16:creationId xmlns:a16="http://schemas.microsoft.com/office/drawing/2014/main" id="{8687A655-62A6-4A6F-96DC-2C6B68BA5512}"/>
              </a:ext>
            </a:extLst>
          </p:cNvPr>
          <p:cNvSpPr>
            <a:spLocks noGrp="1"/>
          </p:cNvSpPr>
          <p:nvPr>
            <p:ph type="body" sz="quarter" idx="11"/>
          </p:nvPr>
        </p:nvSpPr>
        <p:spPr/>
        <p:txBody>
          <a:bodyPr/>
          <a:lstStyle/>
          <a:p>
            <a:r>
              <a:rPr kumimoji="1" lang="en-US" altLang="ja-JP"/>
              <a:t>LANSCOPE </a:t>
            </a:r>
            <a:r>
              <a:rPr kumimoji="1" lang="ja-JP" altLang="en-US"/>
              <a:t>エンドポイントマネージャー</a:t>
            </a:r>
            <a:r>
              <a:rPr lang="ja-JP" altLang="en-US"/>
              <a:t>と </a:t>
            </a:r>
            <a:r>
              <a:rPr lang="en-US" altLang="ja-JP" err="1"/>
              <a:t>CylancePROTECT</a:t>
            </a:r>
            <a:r>
              <a:rPr lang="en-US" altLang="ja-JP"/>
              <a:t> </a:t>
            </a:r>
            <a:r>
              <a:rPr lang="ja-JP" altLang="en-US"/>
              <a:t>の</a:t>
            </a:r>
            <a:r>
              <a:rPr kumimoji="1" lang="ja-JP" altLang="en-US"/>
              <a:t>連携</a:t>
            </a:r>
          </a:p>
        </p:txBody>
      </p:sp>
      <p:sp>
        <p:nvSpPr>
          <p:cNvPr id="18" name="テキスト ボックス 17">
            <a:extLst>
              <a:ext uri="{FF2B5EF4-FFF2-40B4-BE49-F238E27FC236}">
                <a16:creationId xmlns:a16="http://schemas.microsoft.com/office/drawing/2014/main" id="{91788B22-7426-423B-92D2-95CE918E10EC}"/>
              </a:ext>
            </a:extLst>
          </p:cNvPr>
          <p:cNvSpPr txBox="1"/>
          <p:nvPr/>
        </p:nvSpPr>
        <p:spPr>
          <a:xfrm>
            <a:off x="1231963" y="1519062"/>
            <a:ext cx="4350449" cy="332399"/>
          </a:xfrm>
          <a:prstGeom prst="rect">
            <a:avLst/>
          </a:prstGeom>
          <a:noFill/>
        </p:spPr>
        <p:txBody>
          <a:bodyPr wrap="square" rtlCol="0">
            <a:spAutoFit/>
          </a:bodyPr>
          <a:lstStyle/>
          <a:p>
            <a:pPr algn="just">
              <a:lnSpc>
                <a:spcPct val="140000"/>
              </a:lnSpc>
            </a:pPr>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次世代型 </a:t>
            </a:r>
            <a:r>
              <a:rPr kumimoji="1" lang="en-US" altLang="ja-JP" sz="1200" b="1">
                <a:solidFill>
                  <a:schemeClr val="tx1">
                    <a:lumMod val="65000"/>
                    <a:lumOff val="35000"/>
                  </a:schemeClr>
                </a:solidFill>
                <a:latin typeface="Meiryo" panose="020B0604030504040204" pitchFamily="34" charset="-128"/>
                <a:ea typeface="Meiryo" panose="020B0604030504040204" pitchFamily="34" charset="-128"/>
              </a:rPr>
              <a:t>AI </a:t>
            </a:r>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アンチウイルス</a:t>
            </a:r>
          </a:p>
        </p:txBody>
      </p:sp>
      <p:sp>
        <p:nvSpPr>
          <p:cNvPr id="22" name="四角形: 角を丸くする 21">
            <a:extLst>
              <a:ext uri="{FF2B5EF4-FFF2-40B4-BE49-F238E27FC236}">
                <a16:creationId xmlns:a16="http://schemas.microsoft.com/office/drawing/2014/main" id="{C04D57C0-ED2E-4733-97BF-F6FD965B0ADB}"/>
              </a:ext>
            </a:extLst>
          </p:cNvPr>
          <p:cNvSpPr/>
          <p:nvPr/>
        </p:nvSpPr>
        <p:spPr>
          <a:xfrm>
            <a:off x="1361603" y="3137714"/>
            <a:ext cx="4220809"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latin typeface="メイリオ" panose="020B0604030504040204" pitchFamily="50" charset="-128"/>
                <a:ea typeface="メイリオ" panose="020B0604030504040204" pitchFamily="50" charset="-128"/>
                <a:cs typeface="メイリオ" panose="020B0604030504040204" pitchFamily="50" charset="-128"/>
              </a:rPr>
              <a:t>AI </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による高精度な予測検知</a:t>
            </a: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四角形: 角を丸くする 22">
            <a:extLst>
              <a:ext uri="{FF2B5EF4-FFF2-40B4-BE49-F238E27FC236}">
                <a16:creationId xmlns:a16="http://schemas.microsoft.com/office/drawing/2014/main" id="{4A7C183C-C028-4616-86DC-7C9AD862F458}"/>
              </a:ext>
            </a:extLst>
          </p:cNvPr>
          <p:cNvSpPr/>
          <p:nvPr/>
        </p:nvSpPr>
        <p:spPr>
          <a:xfrm>
            <a:off x="1361603" y="3582401"/>
            <a:ext cx="4220809"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シグニチャレスで日々のアップデート不要</a:t>
            </a:r>
          </a:p>
        </p:txBody>
      </p:sp>
      <p:sp>
        <p:nvSpPr>
          <p:cNvPr id="24" name="四角形: 角を丸くする 23">
            <a:extLst>
              <a:ext uri="{FF2B5EF4-FFF2-40B4-BE49-F238E27FC236}">
                <a16:creationId xmlns:a16="http://schemas.microsoft.com/office/drawing/2014/main" id="{EE3B01A5-DFAE-4446-8E13-F1281CAAF31C}"/>
              </a:ext>
            </a:extLst>
          </p:cNvPr>
          <p:cNvSpPr/>
          <p:nvPr/>
        </p:nvSpPr>
        <p:spPr>
          <a:xfrm>
            <a:off x="1361603" y="4064637"/>
            <a:ext cx="4220809"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latin typeface="メイリオ" panose="020B0604030504040204" pitchFamily="50" charset="-128"/>
                <a:ea typeface="メイリオ" panose="020B0604030504040204" pitchFamily="50" charset="-128"/>
                <a:cs typeface="メイリオ" panose="020B0604030504040204" pitchFamily="50" charset="-128"/>
              </a:rPr>
              <a:t>過検知が少なく低負荷</a:t>
            </a: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2D2B6381-8371-48D1-AB53-FA8207B1BEA2}"/>
              </a:ext>
            </a:extLst>
          </p:cNvPr>
          <p:cNvSpPr txBox="1"/>
          <p:nvPr/>
        </p:nvSpPr>
        <p:spPr>
          <a:xfrm>
            <a:off x="6402137" y="1553368"/>
            <a:ext cx="4316305" cy="332399"/>
          </a:xfrm>
          <a:prstGeom prst="rect">
            <a:avLst/>
          </a:prstGeom>
          <a:noFill/>
        </p:spPr>
        <p:txBody>
          <a:bodyPr wrap="square" rtlCol="0">
            <a:spAutoFit/>
          </a:bodyPr>
          <a:lstStyle/>
          <a:p>
            <a:pPr algn="just">
              <a:lnSpc>
                <a:spcPct val="140000"/>
              </a:lnSpc>
            </a:pPr>
            <a:r>
              <a:rPr kumimoji="1" lang="ja-JP" altLang="en-US" sz="1200" b="1">
                <a:solidFill>
                  <a:schemeClr val="tx1">
                    <a:lumMod val="65000"/>
                    <a:lumOff val="35000"/>
                  </a:schemeClr>
                </a:solidFill>
                <a:latin typeface="Meiryo" panose="020B0604030504040204" pitchFamily="34" charset="-128"/>
                <a:ea typeface="Meiryo" panose="020B0604030504040204" pitchFamily="34" charset="-128"/>
              </a:rPr>
              <a:t>統合型エンドポイントマネジメント</a:t>
            </a:r>
          </a:p>
        </p:txBody>
      </p:sp>
      <p:sp>
        <p:nvSpPr>
          <p:cNvPr id="40" name="四角形: 角を丸くする 39">
            <a:extLst>
              <a:ext uri="{FF2B5EF4-FFF2-40B4-BE49-F238E27FC236}">
                <a16:creationId xmlns:a16="http://schemas.microsoft.com/office/drawing/2014/main" id="{E64AC749-294D-4C42-B02E-452A224D63A5}"/>
              </a:ext>
            </a:extLst>
          </p:cNvPr>
          <p:cNvSpPr/>
          <p:nvPr/>
        </p:nvSpPr>
        <p:spPr>
          <a:xfrm>
            <a:off x="6428126" y="3137714"/>
            <a:ext cx="4652896" cy="3741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IT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資産管理・内部不正対策・外部脅威対策がワンストップ</a:t>
            </a:r>
          </a:p>
        </p:txBody>
      </p:sp>
      <p:sp>
        <p:nvSpPr>
          <p:cNvPr id="41" name="四角形: 角を丸くする 40">
            <a:extLst>
              <a:ext uri="{FF2B5EF4-FFF2-40B4-BE49-F238E27FC236}">
                <a16:creationId xmlns:a16="http://schemas.microsoft.com/office/drawing/2014/main" id="{C4DE69B7-CA47-488F-9D57-C21C9DCB1E9B}"/>
              </a:ext>
            </a:extLst>
          </p:cNvPr>
          <p:cNvSpPr/>
          <p:nvPr/>
        </p:nvSpPr>
        <p:spPr>
          <a:xfrm>
            <a:off x="6428126" y="3582401"/>
            <a:ext cx="4652896" cy="3741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国内のみならず海外端末も一元管理、</a:t>
            </a:r>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VPN </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外でも管理が可能</a:t>
            </a:r>
          </a:p>
        </p:txBody>
      </p:sp>
      <p:sp>
        <p:nvSpPr>
          <p:cNvPr id="42" name="四角形: 角を丸くする 41">
            <a:extLst>
              <a:ext uri="{FF2B5EF4-FFF2-40B4-BE49-F238E27FC236}">
                <a16:creationId xmlns:a16="http://schemas.microsoft.com/office/drawing/2014/main" id="{7F6A557B-6731-4577-9FDC-F02398A7E50B}"/>
              </a:ext>
            </a:extLst>
          </p:cNvPr>
          <p:cNvSpPr/>
          <p:nvPr/>
        </p:nvSpPr>
        <p:spPr>
          <a:xfrm>
            <a:off x="6428126" y="4064637"/>
            <a:ext cx="4652896" cy="3741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必要な機能だけを選択して導入可能</a:t>
            </a:r>
          </a:p>
        </p:txBody>
      </p:sp>
      <p:sp>
        <p:nvSpPr>
          <p:cNvPr id="7" name="左中かっこ 6">
            <a:extLst>
              <a:ext uri="{FF2B5EF4-FFF2-40B4-BE49-F238E27FC236}">
                <a16:creationId xmlns:a16="http://schemas.microsoft.com/office/drawing/2014/main" id="{90F233AE-F57B-4D09-B3FC-9A084E80BB57}"/>
              </a:ext>
            </a:extLst>
          </p:cNvPr>
          <p:cNvSpPr/>
          <p:nvPr/>
        </p:nvSpPr>
        <p:spPr>
          <a:xfrm rot="16200000">
            <a:off x="5971567" y="2649431"/>
            <a:ext cx="248867" cy="4323136"/>
          </a:xfrm>
          <a:prstGeom prst="leftBrace">
            <a:avLst>
              <a:gd name="adj1" fmla="val 8333"/>
              <a:gd name="adj2" fmla="val 4931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C5F47D90-DF15-406C-B17E-B1C5F407D86A}"/>
              </a:ext>
            </a:extLst>
          </p:cNvPr>
          <p:cNvSpPr txBox="1"/>
          <p:nvPr/>
        </p:nvSpPr>
        <p:spPr>
          <a:xfrm>
            <a:off x="2495890" y="5174124"/>
            <a:ext cx="7260853" cy="412421"/>
          </a:xfrm>
          <a:prstGeom prst="rect">
            <a:avLst/>
          </a:prstGeom>
          <a:noFill/>
        </p:spPr>
        <p:txBody>
          <a:bodyPr wrap="square" rtlCol="0">
            <a:spAutoFit/>
          </a:bodyPr>
          <a:lstStyle/>
          <a:p>
            <a:pPr algn="ctr">
              <a:lnSpc>
                <a:spcPct val="140000"/>
              </a:lnSpc>
            </a:pPr>
            <a:r>
              <a:rPr kumimoji="1" lang="ja-JP" altLang="en-US" sz="1600" b="1">
                <a:solidFill>
                  <a:schemeClr val="tx1">
                    <a:lumMod val="65000"/>
                    <a:lumOff val="35000"/>
                  </a:schemeClr>
                </a:solidFill>
                <a:latin typeface="Meiryo" panose="020B0604030504040204" pitchFamily="34" charset="-128"/>
                <a:ea typeface="Meiryo" panose="020B0604030504040204" pitchFamily="34" charset="-128"/>
              </a:rPr>
              <a:t>未知のマルウェアを </a:t>
            </a:r>
            <a:r>
              <a:rPr kumimoji="1" lang="en-US" altLang="ja-JP" sz="1600" b="1">
                <a:solidFill>
                  <a:schemeClr val="tx1">
                    <a:lumMod val="65000"/>
                    <a:lumOff val="35000"/>
                  </a:schemeClr>
                </a:solidFill>
                <a:latin typeface="Meiryo" panose="020B0604030504040204" pitchFamily="34" charset="-128"/>
                <a:ea typeface="Meiryo" panose="020B0604030504040204" pitchFamily="34" charset="-128"/>
              </a:rPr>
              <a:t>99% </a:t>
            </a:r>
            <a:r>
              <a:rPr kumimoji="1" lang="ja-JP" altLang="en-US" sz="1600" b="1">
                <a:solidFill>
                  <a:schemeClr val="tx1">
                    <a:lumMod val="65000"/>
                    <a:lumOff val="35000"/>
                  </a:schemeClr>
                </a:solidFill>
                <a:latin typeface="Meiryo" panose="020B0604030504040204" pitchFamily="34" charset="-128"/>
                <a:ea typeface="Meiryo" panose="020B0604030504040204" pitchFamily="34" charset="-128"/>
              </a:rPr>
              <a:t>検知・隔離・攻撃原因の追跡・再発防止策を実施</a:t>
            </a:r>
            <a:endParaRPr kumimoji="1" lang="en-US" altLang="ja-JP" sz="1600" b="1">
              <a:solidFill>
                <a:schemeClr val="tx1">
                  <a:lumMod val="65000"/>
                  <a:lumOff val="35000"/>
                </a:schemeClr>
              </a:solidFill>
              <a:latin typeface="Meiryo" panose="020B0604030504040204" pitchFamily="34" charset="-128"/>
              <a:ea typeface="Meiryo" panose="020B0604030504040204" pitchFamily="34" charset="-128"/>
            </a:endParaRPr>
          </a:p>
        </p:txBody>
      </p:sp>
      <p:sp>
        <p:nvSpPr>
          <p:cNvPr id="27" name="テキスト プレースホルダー 5">
            <a:extLst>
              <a:ext uri="{FF2B5EF4-FFF2-40B4-BE49-F238E27FC236}">
                <a16:creationId xmlns:a16="http://schemas.microsoft.com/office/drawing/2014/main" id="{AEEC4E42-4AD8-375A-AF5A-1D68B3F6DAAD}"/>
              </a:ext>
            </a:extLst>
          </p:cNvPr>
          <p:cNvSpPr>
            <a:spLocks noGrp="1"/>
          </p:cNvSpPr>
          <p:nvPr>
            <p:ph type="body" sz="quarter" idx="13"/>
          </p:nvPr>
        </p:nvSpPr>
        <p:spPr>
          <a:xfrm>
            <a:off x="0" y="886763"/>
            <a:ext cx="12192000" cy="348557"/>
          </a:xfrm>
        </p:spPr>
        <p:txBody>
          <a:bodyPr/>
          <a:lstStyle/>
          <a:p>
            <a:r>
              <a:rPr lang="en-US" altLang="ja-JP"/>
              <a:t>LANSCOPE </a:t>
            </a:r>
            <a:r>
              <a:rPr lang="ja-JP" altLang="en-US"/>
              <a:t>連携でマルウェアの流入原因の調査が可能！操作ログからカンタンに確認できる</a:t>
            </a:r>
            <a:endParaRPr lang="en-US" altLang="ja-JP"/>
          </a:p>
        </p:txBody>
      </p:sp>
      <p:pic>
        <p:nvPicPr>
          <p:cNvPr id="2" name="Picture 4">
            <a:extLst>
              <a:ext uri="{FF2B5EF4-FFF2-40B4-BE49-F238E27FC236}">
                <a16:creationId xmlns:a16="http://schemas.microsoft.com/office/drawing/2014/main" id="{B2CE6FB8-4A30-90C6-2ACC-AEB06FB5E713}"/>
              </a:ext>
            </a:extLst>
          </p:cNvPr>
          <p:cNvPicPr>
            <a:picLocks noChangeAspect="1" noChangeArrowheads="1"/>
          </p:cNvPicPr>
          <p:nvPr/>
        </p:nvPicPr>
        <p:blipFill>
          <a:blip r:embed="rId3"/>
          <a:srcRect/>
          <a:stretch/>
        </p:blipFill>
        <p:spPr bwMode="auto">
          <a:xfrm>
            <a:off x="1446894" y="2057836"/>
            <a:ext cx="3970681" cy="83107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18A1EEEB-FB82-E6CC-252F-8BC64350F708}"/>
              </a:ext>
            </a:extLst>
          </p:cNvPr>
          <p:cNvGrpSpPr/>
          <p:nvPr/>
        </p:nvGrpSpPr>
        <p:grpSpPr>
          <a:xfrm>
            <a:off x="6566890" y="2017335"/>
            <a:ext cx="3661194" cy="911591"/>
            <a:chOff x="6566890" y="2017335"/>
            <a:chExt cx="3661194" cy="911591"/>
          </a:xfrm>
        </p:grpSpPr>
        <p:pic>
          <p:nvPicPr>
            <p:cNvPr id="8" name="図 7">
              <a:extLst>
                <a:ext uri="{FF2B5EF4-FFF2-40B4-BE49-F238E27FC236}">
                  <a16:creationId xmlns:a16="http://schemas.microsoft.com/office/drawing/2014/main" id="{F462DCD3-3345-823E-B43E-56708ECA3A1B}"/>
                </a:ext>
              </a:extLst>
            </p:cNvPr>
            <p:cNvPicPr>
              <a:picLocks noChangeAspect="1"/>
            </p:cNvPicPr>
            <p:nvPr/>
          </p:nvPicPr>
          <p:blipFill>
            <a:blip r:embed="rId4"/>
            <a:stretch>
              <a:fillRect/>
            </a:stretch>
          </p:blipFill>
          <p:spPr>
            <a:xfrm>
              <a:off x="6566890" y="2020535"/>
              <a:ext cx="3661194" cy="908391"/>
            </a:xfrm>
            <a:prstGeom prst="rect">
              <a:avLst/>
            </a:prstGeom>
          </p:spPr>
        </p:pic>
        <p:sp>
          <p:nvSpPr>
            <p:cNvPr id="9" name="正方形/長方形 8">
              <a:extLst>
                <a:ext uri="{FF2B5EF4-FFF2-40B4-BE49-F238E27FC236}">
                  <a16:creationId xmlns:a16="http://schemas.microsoft.com/office/drawing/2014/main" id="{B6F048B3-8A68-1E87-F260-A4A983707609}"/>
                </a:ext>
              </a:extLst>
            </p:cNvPr>
            <p:cNvSpPr/>
            <p:nvPr/>
          </p:nvSpPr>
          <p:spPr>
            <a:xfrm>
              <a:off x="8210746" y="2017335"/>
              <a:ext cx="1461155" cy="16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67146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WEBページのブラウザ分析画面アイコン">
            <a:extLst>
              <a:ext uri="{FF2B5EF4-FFF2-40B4-BE49-F238E27FC236}">
                <a16:creationId xmlns:a16="http://schemas.microsoft.com/office/drawing/2014/main" id="{98AF6FEA-1535-3B5F-F7F1-4F91FAC0AC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9099" y="2570750"/>
            <a:ext cx="722198" cy="5966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プレースホルダー 1">
            <a:extLst>
              <a:ext uri="{FF2B5EF4-FFF2-40B4-BE49-F238E27FC236}">
                <a16:creationId xmlns:a16="http://schemas.microsoft.com/office/drawing/2014/main" id="{13A9E166-6297-D060-ADF2-40724E837247}"/>
              </a:ext>
            </a:extLst>
          </p:cNvPr>
          <p:cNvSpPr>
            <a:spLocks noGrp="1"/>
          </p:cNvSpPr>
          <p:nvPr>
            <p:ph type="body" sz="quarter" idx="11"/>
          </p:nvPr>
        </p:nvSpPr>
        <p:spPr>
          <a:xfrm>
            <a:off x="413589" y="212584"/>
            <a:ext cx="11074573" cy="372410"/>
          </a:xfrm>
        </p:spPr>
        <p:txBody>
          <a:bodyPr/>
          <a:lstStyle/>
          <a:p>
            <a:r>
              <a:rPr kumimoji="1" lang="en-US" altLang="ja-JP"/>
              <a:t>LANSCOPE </a:t>
            </a:r>
            <a:r>
              <a:rPr kumimoji="1" lang="ja-JP" altLang="en-US"/>
              <a:t>エンドポイントマネージャー</a:t>
            </a:r>
            <a:r>
              <a:rPr kumimoji="1" lang="en-US" altLang="ja-JP"/>
              <a:t>× </a:t>
            </a:r>
            <a:r>
              <a:rPr lang="en-US" altLang="ja-JP" err="1"/>
              <a:t>CylancePROTECT</a:t>
            </a:r>
            <a:r>
              <a:rPr lang="en-US" altLang="ja-JP"/>
              <a:t> </a:t>
            </a:r>
            <a:r>
              <a:rPr kumimoji="1" lang="ja-JP" altLang="en-US"/>
              <a:t>の運用</a:t>
            </a:r>
          </a:p>
        </p:txBody>
      </p:sp>
      <p:pic>
        <p:nvPicPr>
          <p:cNvPr id="5" name="図 4">
            <a:extLst>
              <a:ext uri="{FF2B5EF4-FFF2-40B4-BE49-F238E27FC236}">
                <a16:creationId xmlns:a16="http://schemas.microsoft.com/office/drawing/2014/main" id="{30D0918B-038B-DA52-C028-3F87114E3422}"/>
              </a:ext>
            </a:extLst>
          </p:cNvPr>
          <p:cNvPicPr>
            <a:picLocks noChangeAspect="1"/>
          </p:cNvPicPr>
          <p:nvPr/>
        </p:nvPicPr>
        <p:blipFill>
          <a:blip r:embed="rId3"/>
          <a:stretch>
            <a:fillRect/>
          </a:stretch>
        </p:blipFill>
        <p:spPr>
          <a:xfrm>
            <a:off x="619028" y="1923070"/>
            <a:ext cx="7886136" cy="4399442"/>
          </a:xfrm>
          <a:prstGeom prst="rect">
            <a:avLst/>
          </a:prstGeom>
          <a:ln>
            <a:solidFill>
              <a:schemeClr val="tx1">
                <a:lumMod val="75000"/>
                <a:lumOff val="25000"/>
              </a:schemeClr>
            </a:solidFill>
          </a:ln>
        </p:spPr>
      </p:pic>
      <p:sp>
        <p:nvSpPr>
          <p:cNvPr id="4" name="テキスト プレースホルダー 4">
            <a:extLst>
              <a:ext uri="{FF2B5EF4-FFF2-40B4-BE49-F238E27FC236}">
                <a16:creationId xmlns:a16="http://schemas.microsoft.com/office/drawing/2014/main" id="{54714866-2DE0-2967-ED67-E027997F92A4}"/>
              </a:ext>
            </a:extLst>
          </p:cNvPr>
          <p:cNvSpPr txBox="1">
            <a:spLocks/>
          </p:cNvSpPr>
          <p:nvPr/>
        </p:nvSpPr>
        <p:spPr>
          <a:xfrm>
            <a:off x="413589" y="1243861"/>
            <a:ext cx="11074573" cy="248914"/>
          </a:xfrm>
          <a:prstGeom prst="rect">
            <a:avLst/>
          </a:prstGeom>
        </p:spPr>
        <p:txBody>
          <a:bodyPr/>
          <a:lstStyle>
            <a:lvl1pPr marL="228568" indent="-228568" algn="l" defTabSz="914269"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03" indent="-228568" algn="l" defTabSz="91426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37" indent="-228568" algn="l" defTabSz="91426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72"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107"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24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37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51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64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クリックするだけで、誰がいつ・どんな行動をとったことが原因でマルウェアの攻撃を受けたのかを追跡できます</a:t>
            </a:r>
          </a:p>
        </p:txBody>
      </p:sp>
      <p:sp>
        <p:nvSpPr>
          <p:cNvPr id="6" name="テキスト プレースホルダー 3">
            <a:extLst>
              <a:ext uri="{FF2B5EF4-FFF2-40B4-BE49-F238E27FC236}">
                <a16:creationId xmlns:a16="http://schemas.microsoft.com/office/drawing/2014/main" id="{1944A5D2-3187-4702-6123-DFBD121C945F}"/>
              </a:ext>
            </a:extLst>
          </p:cNvPr>
          <p:cNvSpPr>
            <a:spLocks noGrp="1"/>
          </p:cNvSpPr>
          <p:nvPr>
            <p:ph type="body" sz="quarter" idx="13"/>
          </p:nvPr>
        </p:nvSpPr>
        <p:spPr>
          <a:xfrm>
            <a:off x="359197" y="746395"/>
            <a:ext cx="11505576" cy="348557"/>
          </a:xfrm>
          <a:prstGeom prst="rect">
            <a:avLst/>
          </a:prstGeom>
        </p:spPr>
        <p:txBody>
          <a:bodyPr/>
          <a:lstStyle/>
          <a:p>
            <a:r>
              <a:rPr lang="ja-JP" altLang="en-US"/>
              <a:t>マルウェア検知前後の “人の操作” を把握！侵入経路を操作ログで確認し、再発防止策が打てる</a:t>
            </a:r>
            <a:endParaRPr kumimoji="1" lang="ja-JP" altLang="en-US"/>
          </a:p>
        </p:txBody>
      </p:sp>
      <p:pic>
        <p:nvPicPr>
          <p:cNvPr id="14" name="図 13">
            <a:extLst>
              <a:ext uri="{FF2B5EF4-FFF2-40B4-BE49-F238E27FC236}">
                <a16:creationId xmlns:a16="http://schemas.microsoft.com/office/drawing/2014/main" id="{81242427-E9DE-A794-6B64-20AA9B3F4E2B}"/>
              </a:ext>
            </a:extLst>
          </p:cNvPr>
          <p:cNvPicPr>
            <a:picLocks noChangeAspect="1"/>
          </p:cNvPicPr>
          <p:nvPr/>
        </p:nvPicPr>
        <p:blipFill>
          <a:blip r:embed="rId4"/>
          <a:stretch>
            <a:fillRect/>
          </a:stretch>
        </p:blipFill>
        <p:spPr>
          <a:xfrm flipH="1">
            <a:off x="8931272" y="5267215"/>
            <a:ext cx="465422" cy="1033391"/>
          </a:xfrm>
          <a:prstGeom prst="rect">
            <a:avLst/>
          </a:prstGeom>
        </p:spPr>
      </p:pic>
      <p:sp>
        <p:nvSpPr>
          <p:cNvPr id="15" name="円形吹き出し 20">
            <a:extLst>
              <a:ext uri="{FF2B5EF4-FFF2-40B4-BE49-F238E27FC236}">
                <a16:creationId xmlns:a16="http://schemas.microsoft.com/office/drawing/2014/main" id="{F8F360A3-16F3-7643-02A9-6DE51CC0AAFE}"/>
              </a:ext>
            </a:extLst>
          </p:cNvPr>
          <p:cNvSpPr/>
          <p:nvPr/>
        </p:nvSpPr>
        <p:spPr>
          <a:xfrm>
            <a:off x="9509926" y="4213785"/>
            <a:ext cx="1736251" cy="1725106"/>
          </a:xfrm>
          <a:prstGeom prst="wedgeEllipseCallout">
            <a:avLst>
              <a:gd name="adj1" fmla="val -57788"/>
              <a:gd name="adj2" fmla="val 30600"/>
            </a:avLst>
          </a:prstGeom>
          <a:solidFill>
            <a:srgbClr val="C00000">
              <a:alpha val="9804"/>
            </a:srgbClr>
          </a:solidFill>
          <a:ln w="12700">
            <a:solidFill>
              <a:srgbClr val="C0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16" name="テキスト ボックス 15">
            <a:extLst>
              <a:ext uri="{FF2B5EF4-FFF2-40B4-BE49-F238E27FC236}">
                <a16:creationId xmlns:a16="http://schemas.microsoft.com/office/drawing/2014/main" id="{AB1738A4-A2BB-2D80-ECEF-38052C466D9F}"/>
              </a:ext>
            </a:extLst>
          </p:cNvPr>
          <p:cNvSpPr txBox="1"/>
          <p:nvPr/>
        </p:nvSpPr>
        <p:spPr>
          <a:xfrm>
            <a:off x="9580429" y="4587832"/>
            <a:ext cx="1589538" cy="969496"/>
          </a:xfrm>
          <a:prstGeom prst="rect">
            <a:avLst/>
          </a:prstGeom>
          <a:noFill/>
        </p:spPr>
        <p:txBody>
          <a:bodyPr wrap="none" rtlCol="0">
            <a:spAutoFit/>
          </a:bodyPr>
          <a:lstStyle/>
          <a:p>
            <a:pPr algn="ctr">
              <a:lnSpc>
                <a:spcPct val="120000"/>
              </a:lnSpc>
            </a:pPr>
            <a:r>
              <a:rPr kumimoji="1" lang="ja-JP" altLang="en-US" sz="1200">
                <a:solidFill>
                  <a:srgbClr val="C00000"/>
                </a:solidFill>
                <a:latin typeface="Meiryo" panose="020B0604030504040204" pitchFamily="34" charset="-128"/>
                <a:ea typeface="Meiryo" panose="020B0604030504040204" pitchFamily="34" charset="-128"/>
              </a:rPr>
              <a:t>フリーソフトを</a:t>
            </a:r>
            <a:endParaRPr kumimoji="1" lang="en-US" altLang="ja-JP" sz="120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rgbClr val="C00000"/>
                </a:solidFill>
                <a:latin typeface="Meiryo" panose="020B0604030504040204" pitchFamily="34" charset="-128"/>
                <a:ea typeface="Meiryo" panose="020B0604030504040204" pitchFamily="34" charset="-128"/>
              </a:rPr>
              <a:t>使わせないように</a:t>
            </a:r>
            <a:endParaRPr kumimoji="1" lang="en-US" altLang="ja-JP" sz="120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rgbClr val="C00000"/>
                </a:solidFill>
                <a:latin typeface="Meiryo" panose="020B0604030504040204" pitchFamily="34" charset="-128"/>
                <a:ea typeface="Meiryo" panose="020B0604030504040204" pitchFamily="34" charset="-128"/>
              </a:rPr>
              <a:t>不要な</a:t>
            </a:r>
            <a:r>
              <a:rPr kumimoji="1" lang="en-US" altLang="ja-JP" sz="1200">
                <a:solidFill>
                  <a:srgbClr val="C00000"/>
                </a:solidFill>
                <a:latin typeface="Meiryo" panose="020B0604030504040204" pitchFamily="34" charset="-128"/>
                <a:ea typeface="Meiryo" panose="020B0604030504040204" pitchFamily="34" charset="-128"/>
              </a:rPr>
              <a:t>Web</a:t>
            </a:r>
            <a:r>
              <a:rPr kumimoji="1" lang="ja-JP" altLang="en-US" sz="1200">
                <a:solidFill>
                  <a:srgbClr val="C00000"/>
                </a:solidFill>
                <a:latin typeface="Meiryo" panose="020B0604030504040204" pitchFamily="34" charset="-128"/>
                <a:ea typeface="Meiryo" panose="020B0604030504040204" pitchFamily="34" charset="-128"/>
              </a:rPr>
              <a:t>サイトの</a:t>
            </a:r>
            <a:endParaRPr kumimoji="1" lang="en-US" altLang="ja-JP" sz="1200">
              <a:solidFill>
                <a:srgbClr val="C00000"/>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rgbClr val="C00000"/>
                </a:solidFill>
                <a:latin typeface="Meiryo" panose="020B0604030504040204" pitchFamily="34" charset="-128"/>
                <a:ea typeface="Meiryo" panose="020B0604030504040204" pitchFamily="34" charset="-128"/>
              </a:rPr>
              <a:t>閲覧は禁止しよう</a:t>
            </a:r>
            <a:endParaRPr kumimoji="1" lang="en-US" altLang="ja-JP" sz="1200">
              <a:solidFill>
                <a:srgbClr val="C0000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0A2AC0E-2CFE-F8DE-372E-74ADDC5CCD56}"/>
              </a:ext>
            </a:extLst>
          </p:cNvPr>
          <p:cNvSpPr txBox="1"/>
          <p:nvPr/>
        </p:nvSpPr>
        <p:spPr>
          <a:xfrm>
            <a:off x="1894787" y="3723590"/>
            <a:ext cx="6532778" cy="358218"/>
          </a:xfrm>
          <a:prstGeom prst="rect">
            <a:avLst/>
          </a:prstGeom>
          <a:noFill/>
          <a:ln w="19050">
            <a:solidFill>
              <a:srgbClr val="C00000"/>
            </a:solidFill>
          </a:ln>
        </p:spPr>
        <p:txBody>
          <a:bodyPr wrap="square" rtlCol="0">
            <a:spAutoFit/>
          </a:bodyPr>
          <a:lstStyle/>
          <a:p>
            <a:endParaRPr kumimoji="1" lang="ja-JP" altLang="en-US"/>
          </a:p>
        </p:txBody>
      </p:sp>
      <p:sp>
        <p:nvSpPr>
          <p:cNvPr id="19" name="テキスト ボックス 18">
            <a:extLst>
              <a:ext uri="{FF2B5EF4-FFF2-40B4-BE49-F238E27FC236}">
                <a16:creationId xmlns:a16="http://schemas.microsoft.com/office/drawing/2014/main" id="{608A5BF9-35BF-908F-7AD3-904D48485E89}"/>
              </a:ext>
            </a:extLst>
          </p:cNvPr>
          <p:cNvSpPr txBox="1"/>
          <p:nvPr/>
        </p:nvSpPr>
        <p:spPr>
          <a:xfrm>
            <a:off x="1866510" y="5816339"/>
            <a:ext cx="6447934" cy="160257"/>
          </a:xfrm>
          <a:prstGeom prst="rect">
            <a:avLst/>
          </a:prstGeom>
          <a:noFill/>
          <a:ln w="19050">
            <a:solidFill>
              <a:srgbClr val="C00000"/>
            </a:solidFill>
          </a:ln>
        </p:spPr>
        <p:txBody>
          <a:bodyPr wrap="square" rtlCol="0">
            <a:spAutoFit/>
          </a:bodyPr>
          <a:lstStyle/>
          <a:p>
            <a:endParaRPr kumimoji="1" lang="ja-JP" altLang="en-US"/>
          </a:p>
        </p:txBody>
      </p:sp>
      <p:sp>
        <p:nvSpPr>
          <p:cNvPr id="20" name="正方形/長方形 19">
            <a:extLst>
              <a:ext uri="{FF2B5EF4-FFF2-40B4-BE49-F238E27FC236}">
                <a16:creationId xmlns:a16="http://schemas.microsoft.com/office/drawing/2014/main" id="{3A70574B-0A9F-9692-75E3-E7157A66EE26}"/>
              </a:ext>
            </a:extLst>
          </p:cNvPr>
          <p:cNvSpPr/>
          <p:nvPr/>
        </p:nvSpPr>
        <p:spPr>
          <a:xfrm>
            <a:off x="4477734" y="2667788"/>
            <a:ext cx="4025248" cy="829558"/>
          </a:xfrm>
          <a:prstGeom prst="rect">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a:solidFill>
                  <a:schemeClr val="bg1"/>
                </a:solidFill>
                <a:latin typeface="メイリオ" panose="020B0604030504040204" pitchFamily="50" charset="-128"/>
                <a:ea typeface="メイリオ" panose="020B0604030504040204" pitchFamily="50" charset="-128"/>
              </a:rPr>
              <a:t>Web </a:t>
            </a:r>
            <a:r>
              <a:rPr kumimoji="1" lang="ja-JP" altLang="en-US" sz="1400" b="1">
                <a:solidFill>
                  <a:schemeClr val="bg1"/>
                </a:solidFill>
                <a:latin typeface="メイリオ" panose="020B0604030504040204" pitchFamily="50" charset="-128"/>
                <a:ea typeface="メイリオ" panose="020B0604030504040204" pitchFamily="50" charset="-128"/>
              </a:rPr>
              <a:t>サイトから</a:t>
            </a:r>
            <a:endParaRPr kumimoji="1" lang="en-US" altLang="ja-JP" sz="1400" b="1">
              <a:solidFill>
                <a:schemeClr val="bg1"/>
              </a:solidFill>
              <a:latin typeface="メイリオ" panose="020B0604030504040204" pitchFamily="50" charset="-128"/>
              <a:ea typeface="メイリオ" panose="020B0604030504040204" pitchFamily="50" charset="-128"/>
            </a:endParaRPr>
          </a:p>
          <a:p>
            <a:pPr algn="ctr"/>
            <a:r>
              <a:rPr kumimoji="1" lang="en-US" altLang="ja-JP" sz="1400" b="1">
                <a:solidFill>
                  <a:schemeClr val="bg1"/>
                </a:solidFill>
                <a:latin typeface="メイリオ" panose="020B0604030504040204" pitchFamily="50" charset="-128"/>
                <a:ea typeface="メイリオ" panose="020B0604030504040204" pitchFamily="50" charset="-128"/>
              </a:rPr>
              <a:t>CD Writing Soft </a:t>
            </a:r>
            <a:r>
              <a:rPr kumimoji="1" lang="ja-JP" altLang="en-US" sz="1400" b="1">
                <a:solidFill>
                  <a:schemeClr val="bg1"/>
                </a:solidFill>
                <a:latin typeface="メイリオ" panose="020B0604030504040204" pitchFamily="50" charset="-128"/>
                <a:ea typeface="メイリオ" panose="020B0604030504040204" pitchFamily="50" charset="-128"/>
              </a:rPr>
              <a:t>をダウンロードしている</a:t>
            </a:r>
            <a:endParaRPr kumimoji="1" lang="ja-JP" altLang="en-US" b="1">
              <a:solidFill>
                <a:schemeClr val="bg1"/>
              </a:solidFill>
              <a:latin typeface="メイリオ" panose="020B0604030504040204" pitchFamily="50" charset="-128"/>
              <a:ea typeface="メイリオ" panose="020B0604030504040204" pitchFamily="50" charset="-128"/>
            </a:endParaRPr>
          </a:p>
        </p:txBody>
      </p:sp>
      <p:sp>
        <p:nvSpPr>
          <p:cNvPr id="21" name="二等辺三角形 20">
            <a:extLst>
              <a:ext uri="{FF2B5EF4-FFF2-40B4-BE49-F238E27FC236}">
                <a16:creationId xmlns:a16="http://schemas.microsoft.com/office/drawing/2014/main" id="{0E600AA7-4B12-CFE6-572D-6BC84E9D53E7}"/>
              </a:ext>
            </a:extLst>
          </p:cNvPr>
          <p:cNvSpPr/>
          <p:nvPr/>
        </p:nvSpPr>
        <p:spPr>
          <a:xfrm rot="10800000">
            <a:off x="4996208" y="3497344"/>
            <a:ext cx="336322" cy="18853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42CA89A-CE31-C82B-80C2-02875D34C34E}"/>
              </a:ext>
            </a:extLst>
          </p:cNvPr>
          <p:cNvSpPr/>
          <p:nvPr/>
        </p:nvSpPr>
        <p:spPr>
          <a:xfrm>
            <a:off x="4477732" y="4788819"/>
            <a:ext cx="4025248" cy="821703"/>
          </a:xfrm>
          <a:prstGeom prst="rect">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err="1">
                <a:solidFill>
                  <a:schemeClr val="bg1"/>
                </a:solidFill>
                <a:latin typeface="メイリオ" panose="020B0604030504040204" pitchFamily="50" charset="-128"/>
                <a:ea typeface="メイリオ" panose="020B0604030504040204" pitchFamily="50" charset="-128"/>
              </a:rPr>
              <a:t>CylancePROTECT</a:t>
            </a:r>
            <a:r>
              <a:rPr kumimoji="1" lang="en-US" altLang="ja-JP" sz="1400" b="1">
                <a:solidFill>
                  <a:schemeClr val="bg1"/>
                </a:solidFill>
                <a:latin typeface="メイリオ" panose="020B0604030504040204" pitchFamily="50" charset="-128"/>
                <a:ea typeface="メイリオ" panose="020B0604030504040204" pitchFamily="50" charset="-128"/>
              </a:rPr>
              <a:t> </a:t>
            </a:r>
            <a:r>
              <a:rPr kumimoji="1" lang="ja-JP" altLang="en-US" sz="1400" b="1">
                <a:solidFill>
                  <a:schemeClr val="bg1"/>
                </a:solidFill>
                <a:latin typeface="メイリオ" panose="020B0604030504040204" pitchFamily="50" charset="-128"/>
                <a:ea typeface="メイリオ" panose="020B0604030504040204" pitchFamily="50" charset="-128"/>
              </a:rPr>
              <a:t>が</a:t>
            </a:r>
            <a:endParaRPr kumimoji="1" lang="en-US" altLang="ja-JP" sz="1400" b="1">
              <a:solidFill>
                <a:schemeClr val="bg1"/>
              </a:solidFill>
              <a:latin typeface="メイリオ" panose="020B0604030504040204" pitchFamily="50" charset="-128"/>
              <a:ea typeface="メイリオ" panose="020B0604030504040204" pitchFamily="50" charset="-128"/>
            </a:endParaRPr>
          </a:p>
          <a:p>
            <a:pPr algn="ctr"/>
            <a:r>
              <a:rPr kumimoji="1" lang="en-US" altLang="ja-JP" sz="1400" b="1">
                <a:solidFill>
                  <a:schemeClr val="bg1"/>
                </a:solidFill>
                <a:latin typeface="メイリオ" panose="020B0604030504040204" pitchFamily="50" charset="-128"/>
                <a:ea typeface="メイリオ" panose="020B0604030504040204" pitchFamily="50" charset="-128"/>
              </a:rPr>
              <a:t>CD Writing Soft </a:t>
            </a:r>
            <a:r>
              <a:rPr kumimoji="1" lang="ja-JP" altLang="en-US" sz="1400" b="1">
                <a:solidFill>
                  <a:schemeClr val="bg1"/>
                </a:solidFill>
                <a:latin typeface="メイリオ" panose="020B0604030504040204" pitchFamily="50" charset="-128"/>
                <a:ea typeface="メイリオ" panose="020B0604030504040204" pitchFamily="50" charset="-128"/>
              </a:rPr>
              <a:t>をマルウェアとして検知！</a:t>
            </a:r>
          </a:p>
        </p:txBody>
      </p:sp>
      <p:sp>
        <p:nvSpPr>
          <p:cNvPr id="23" name="二等辺三角形 22">
            <a:extLst>
              <a:ext uri="{FF2B5EF4-FFF2-40B4-BE49-F238E27FC236}">
                <a16:creationId xmlns:a16="http://schemas.microsoft.com/office/drawing/2014/main" id="{D6CD0290-9F0F-40A2-4CCC-C3119733C7C8}"/>
              </a:ext>
            </a:extLst>
          </p:cNvPr>
          <p:cNvSpPr/>
          <p:nvPr/>
        </p:nvSpPr>
        <p:spPr>
          <a:xfrm rot="10800000">
            <a:off x="5497402" y="5610520"/>
            <a:ext cx="301657" cy="188538"/>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AutoShape 3">
            <a:extLst>
              <a:ext uri="{FF2B5EF4-FFF2-40B4-BE49-F238E27FC236}">
                <a16:creationId xmlns:a16="http://schemas.microsoft.com/office/drawing/2014/main" id="{081DAC17-7EFF-4480-B05D-D9512E92973C}"/>
              </a:ext>
            </a:extLst>
          </p:cNvPr>
          <p:cNvSpPr>
            <a:spLocks noChangeArrowheads="1"/>
          </p:cNvSpPr>
          <p:nvPr/>
        </p:nvSpPr>
        <p:spPr bwMode="auto">
          <a:xfrm>
            <a:off x="8625641" y="1926072"/>
            <a:ext cx="2962186" cy="416408"/>
          </a:xfrm>
          <a:prstGeom prst="roundRect">
            <a:avLst>
              <a:gd name="adj" fmla="val 8397"/>
            </a:avLst>
          </a:prstGeom>
          <a:solidFill>
            <a:schemeClr val="accent6">
              <a:alpha val="87000"/>
            </a:schemeClr>
          </a:solidFill>
          <a:ln>
            <a:noFill/>
          </a:ln>
          <a:effectLst/>
        </p:spPr>
        <p:txBody>
          <a:bodyPr wrap="square" lIns="108000" tIns="108000" rIns="108000" bIns="72000" anchor="ctr" anchorCtr="0">
            <a:spAutoFit/>
          </a:bodyPr>
          <a:lstStyle/>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再発防止策の一例</a:t>
            </a:r>
            <a:endParaRPr lang="en-US" altLang="ja-JP"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673A7E80-995E-7E84-155E-B4F0836355E5}"/>
              </a:ext>
            </a:extLst>
          </p:cNvPr>
          <p:cNvSpPr txBox="1"/>
          <p:nvPr/>
        </p:nvSpPr>
        <p:spPr>
          <a:xfrm>
            <a:off x="9737260" y="2618535"/>
            <a:ext cx="1923697" cy="526298"/>
          </a:xfrm>
          <a:prstGeom prst="rect">
            <a:avLst/>
          </a:prstGeom>
          <a:noFill/>
        </p:spPr>
        <p:txBody>
          <a:bodyPr wrap="square" rtlCol="0">
            <a:spAutoFit/>
          </a:bodyPr>
          <a:lstStyle/>
          <a:p>
            <a:pPr algn="ctr">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フリーソフトの</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DL</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ページの閲覧を制御</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quot;禁止&quot;マーク 37">
            <a:extLst>
              <a:ext uri="{FF2B5EF4-FFF2-40B4-BE49-F238E27FC236}">
                <a16:creationId xmlns:a16="http://schemas.microsoft.com/office/drawing/2014/main" id="{EFFB5432-3931-E795-2B65-DFECB90BDACA}"/>
              </a:ext>
            </a:extLst>
          </p:cNvPr>
          <p:cNvSpPr/>
          <p:nvPr/>
        </p:nvSpPr>
        <p:spPr>
          <a:xfrm>
            <a:off x="8814059" y="2479252"/>
            <a:ext cx="414779" cy="395926"/>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二等辺三角形 39">
            <a:extLst>
              <a:ext uri="{FF2B5EF4-FFF2-40B4-BE49-F238E27FC236}">
                <a16:creationId xmlns:a16="http://schemas.microsoft.com/office/drawing/2014/main" id="{E40B6A88-43D7-1D6B-F861-366D95FCA1ED}"/>
              </a:ext>
            </a:extLst>
          </p:cNvPr>
          <p:cNvSpPr/>
          <p:nvPr/>
        </p:nvSpPr>
        <p:spPr>
          <a:xfrm rot="10800000">
            <a:off x="9907571" y="3374797"/>
            <a:ext cx="697584" cy="254524"/>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3844792C-F3DF-459A-4405-8BD8DE4A2BC6}"/>
              </a:ext>
            </a:extLst>
          </p:cNvPr>
          <p:cNvSpPr txBox="1"/>
          <p:nvPr/>
        </p:nvSpPr>
        <p:spPr>
          <a:xfrm>
            <a:off x="10410337" y="3780150"/>
            <a:ext cx="1175209" cy="307777"/>
          </a:xfrm>
          <a:prstGeom prst="rect">
            <a:avLst/>
          </a:prstGeom>
          <a:noFill/>
        </p:spPr>
        <p:txBody>
          <a:bodyPr wrap="square" rtlCol="0">
            <a:spAutoFit/>
          </a:bodyPr>
          <a:lstStyle/>
          <a:p>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で制御可能</a:t>
            </a:r>
          </a:p>
        </p:txBody>
      </p:sp>
      <p:sp>
        <p:nvSpPr>
          <p:cNvPr id="3" name="テキスト ボックス 2">
            <a:extLst>
              <a:ext uri="{FF2B5EF4-FFF2-40B4-BE49-F238E27FC236}">
                <a16:creationId xmlns:a16="http://schemas.microsoft.com/office/drawing/2014/main" id="{896898A1-E0C7-0981-C298-47BABFA737D3}"/>
              </a:ext>
            </a:extLst>
          </p:cNvPr>
          <p:cNvSpPr txBox="1"/>
          <p:nvPr/>
        </p:nvSpPr>
        <p:spPr>
          <a:xfrm>
            <a:off x="556182" y="1649692"/>
            <a:ext cx="4298622" cy="261610"/>
          </a:xfrm>
          <a:prstGeom prst="rect">
            <a:avLst/>
          </a:prstGeom>
          <a:noFill/>
        </p:spPr>
        <p:txBody>
          <a:bodyPr wrap="square" rtlCol="0">
            <a:spAutoFit/>
          </a:bodyPr>
          <a:lstStyle/>
          <a:p>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rPr>
              <a:t>LANSCOPE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rPr>
              <a:t>エンドポイントマネージャー クラウド版管理画面</a:t>
            </a:r>
          </a:p>
        </p:txBody>
      </p:sp>
      <p:grpSp>
        <p:nvGrpSpPr>
          <p:cNvPr id="7" name="グループ化 6">
            <a:extLst>
              <a:ext uri="{FF2B5EF4-FFF2-40B4-BE49-F238E27FC236}">
                <a16:creationId xmlns:a16="http://schemas.microsoft.com/office/drawing/2014/main" id="{BB5BF1A7-AA2D-3063-8CFC-F1BB8B4E5885}"/>
              </a:ext>
            </a:extLst>
          </p:cNvPr>
          <p:cNvGrpSpPr/>
          <p:nvPr/>
        </p:nvGrpSpPr>
        <p:grpSpPr>
          <a:xfrm>
            <a:off x="8895312" y="3704734"/>
            <a:ext cx="1511881" cy="367645"/>
            <a:chOff x="6566890" y="2017335"/>
            <a:chExt cx="3661194" cy="911591"/>
          </a:xfrm>
        </p:grpSpPr>
        <p:pic>
          <p:nvPicPr>
            <p:cNvPr id="8" name="図 7">
              <a:extLst>
                <a:ext uri="{FF2B5EF4-FFF2-40B4-BE49-F238E27FC236}">
                  <a16:creationId xmlns:a16="http://schemas.microsoft.com/office/drawing/2014/main" id="{7EFC9E46-6554-1D48-3FC4-F16BF3F10287}"/>
                </a:ext>
              </a:extLst>
            </p:cNvPr>
            <p:cNvPicPr>
              <a:picLocks noChangeAspect="1"/>
            </p:cNvPicPr>
            <p:nvPr/>
          </p:nvPicPr>
          <p:blipFill>
            <a:blip r:embed="rId5"/>
            <a:stretch>
              <a:fillRect/>
            </a:stretch>
          </p:blipFill>
          <p:spPr>
            <a:xfrm>
              <a:off x="6566890" y="2020535"/>
              <a:ext cx="3661194" cy="908391"/>
            </a:xfrm>
            <a:prstGeom prst="rect">
              <a:avLst/>
            </a:prstGeom>
          </p:spPr>
        </p:pic>
        <p:sp>
          <p:nvSpPr>
            <p:cNvPr id="9" name="正方形/長方形 8">
              <a:extLst>
                <a:ext uri="{FF2B5EF4-FFF2-40B4-BE49-F238E27FC236}">
                  <a16:creationId xmlns:a16="http://schemas.microsoft.com/office/drawing/2014/main" id="{B287262E-A9F7-B615-00F2-A4FCFB3A202F}"/>
                </a:ext>
              </a:extLst>
            </p:cNvPr>
            <p:cNvSpPr/>
            <p:nvPr/>
          </p:nvSpPr>
          <p:spPr>
            <a:xfrm>
              <a:off x="8210746" y="2017335"/>
              <a:ext cx="1461155" cy="16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42327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941FFB54-8936-AD21-5491-A71596316446}"/>
              </a:ext>
            </a:extLst>
          </p:cNvPr>
          <p:cNvSpPr>
            <a:spLocks noGrp="1"/>
          </p:cNvSpPr>
          <p:nvPr>
            <p:ph type="body" sz="quarter" idx="11"/>
          </p:nvPr>
        </p:nvSpPr>
        <p:spPr>
          <a:xfrm>
            <a:off x="413589" y="212584"/>
            <a:ext cx="11074573" cy="372410"/>
          </a:xfrm>
        </p:spPr>
        <p:txBody>
          <a:bodyPr/>
          <a:lstStyle/>
          <a:p>
            <a:r>
              <a:rPr lang="ja-JP" altLang="en-US"/>
              <a:t>連携のメリット</a:t>
            </a:r>
          </a:p>
        </p:txBody>
      </p:sp>
      <p:sp>
        <p:nvSpPr>
          <p:cNvPr id="4" name="テキスト プレースホルダー 3">
            <a:extLst>
              <a:ext uri="{FF2B5EF4-FFF2-40B4-BE49-F238E27FC236}">
                <a16:creationId xmlns:a16="http://schemas.microsoft.com/office/drawing/2014/main" id="{6009E1B6-74C0-854E-F2BD-5C1C3ED1178C}"/>
              </a:ext>
            </a:extLst>
          </p:cNvPr>
          <p:cNvSpPr>
            <a:spLocks noGrp="1"/>
          </p:cNvSpPr>
          <p:nvPr>
            <p:ph type="body" sz="quarter" idx="13"/>
          </p:nvPr>
        </p:nvSpPr>
        <p:spPr>
          <a:xfrm>
            <a:off x="0" y="897219"/>
            <a:ext cx="12192000" cy="348557"/>
          </a:xfrm>
        </p:spPr>
        <p:txBody>
          <a:bodyPr/>
          <a:lstStyle/>
          <a:p>
            <a:r>
              <a:rPr lang="ja-JP" altLang="en-US"/>
              <a:t>企業に必要な </a:t>
            </a:r>
            <a:r>
              <a:rPr lang="en-US" altLang="ja-JP"/>
              <a:t>IT </a:t>
            </a:r>
            <a:r>
              <a:rPr lang="ja-JP" altLang="en-US"/>
              <a:t>資産管理・情報漏洩対策・</a:t>
            </a:r>
            <a:r>
              <a:rPr kumimoji="1" lang="ja-JP" altLang="en-US"/>
              <a:t>マルウェア対策の一元管理が可能！</a:t>
            </a:r>
            <a:endParaRPr kumimoji="1" lang="en-US" altLang="ja-JP"/>
          </a:p>
        </p:txBody>
      </p:sp>
      <p:sp>
        <p:nvSpPr>
          <p:cNvPr id="50" name="正方形/長方形 49">
            <a:extLst>
              <a:ext uri="{FF2B5EF4-FFF2-40B4-BE49-F238E27FC236}">
                <a16:creationId xmlns:a16="http://schemas.microsoft.com/office/drawing/2014/main" id="{F3F0429A-7529-F0D3-9334-DA2E767C04F2}"/>
              </a:ext>
            </a:extLst>
          </p:cNvPr>
          <p:cNvSpPr/>
          <p:nvPr/>
        </p:nvSpPr>
        <p:spPr>
          <a:xfrm>
            <a:off x="8600388" y="2586571"/>
            <a:ext cx="2290713" cy="359269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sp>
        <p:nvSpPr>
          <p:cNvPr id="49" name="正方形/長方形 48">
            <a:extLst>
              <a:ext uri="{FF2B5EF4-FFF2-40B4-BE49-F238E27FC236}">
                <a16:creationId xmlns:a16="http://schemas.microsoft.com/office/drawing/2014/main" id="{53926A82-264D-8975-7C37-FEE80D70871C}"/>
              </a:ext>
            </a:extLst>
          </p:cNvPr>
          <p:cNvSpPr/>
          <p:nvPr/>
        </p:nvSpPr>
        <p:spPr>
          <a:xfrm>
            <a:off x="6149421" y="2566146"/>
            <a:ext cx="2290713" cy="3592696"/>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sp>
        <p:nvSpPr>
          <p:cNvPr id="48" name="正方形/長方形 47">
            <a:extLst>
              <a:ext uri="{FF2B5EF4-FFF2-40B4-BE49-F238E27FC236}">
                <a16:creationId xmlns:a16="http://schemas.microsoft.com/office/drawing/2014/main" id="{A02A243F-2B05-D54C-C6C6-49B3E4F4AB93}"/>
              </a:ext>
            </a:extLst>
          </p:cNvPr>
          <p:cNvSpPr/>
          <p:nvPr/>
        </p:nvSpPr>
        <p:spPr>
          <a:xfrm>
            <a:off x="3706307" y="2583428"/>
            <a:ext cx="2290713" cy="3592696"/>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grpSp>
        <p:nvGrpSpPr>
          <p:cNvPr id="5" name="グループ化 4">
            <a:extLst>
              <a:ext uri="{FF2B5EF4-FFF2-40B4-BE49-F238E27FC236}">
                <a16:creationId xmlns:a16="http://schemas.microsoft.com/office/drawing/2014/main" id="{C780761D-29A8-D1DA-3D95-74D49856FBA8}"/>
              </a:ext>
            </a:extLst>
          </p:cNvPr>
          <p:cNvGrpSpPr/>
          <p:nvPr/>
        </p:nvGrpSpPr>
        <p:grpSpPr>
          <a:xfrm>
            <a:off x="1055479" y="2572431"/>
            <a:ext cx="2717913" cy="3592696"/>
            <a:chOff x="-93072" y="2326568"/>
            <a:chExt cx="2717913" cy="3592696"/>
          </a:xfrm>
        </p:grpSpPr>
        <p:sp>
          <p:nvSpPr>
            <p:cNvPr id="6" name="正方形/長方形 5">
              <a:extLst>
                <a:ext uri="{FF2B5EF4-FFF2-40B4-BE49-F238E27FC236}">
                  <a16:creationId xmlns:a16="http://schemas.microsoft.com/office/drawing/2014/main" id="{B0BDA8CB-AEFC-A671-BE2F-BE83C7B3DDAC}"/>
                </a:ext>
              </a:extLst>
            </p:cNvPr>
            <p:cNvSpPr/>
            <p:nvPr/>
          </p:nvSpPr>
          <p:spPr>
            <a:xfrm>
              <a:off x="124068" y="2326568"/>
              <a:ext cx="2290713" cy="3592696"/>
            </a:xfrm>
            <a:prstGeom prst="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p>
          </p:txBody>
        </p:sp>
        <p:sp>
          <p:nvSpPr>
            <p:cNvPr id="9" name="正方形/長方形 8">
              <a:extLst>
                <a:ext uri="{FF2B5EF4-FFF2-40B4-BE49-F238E27FC236}">
                  <a16:creationId xmlns:a16="http://schemas.microsoft.com/office/drawing/2014/main" id="{417E2A70-622B-8C4D-4A00-645ECFEFE097}"/>
                </a:ext>
              </a:extLst>
            </p:cNvPr>
            <p:cNvSpPr/>
            <p:nvPr/>
          </p:nvSpPr>
          <p:spPr>
            <a:xfrm>
              <a:off x="-93072" y="2598584"/>
              <a:ext cx="2717913" cy="1029513"/>
            </a:xfrm>
            <a:prstGeom prst="rect">
              <a:avLst/>
            </a:prstGeom>
          </p:spPr>
          <p:txBody>
            <a:bodyPr wrap="square">
              <a:spAutoFit/>
            </a:bodyPr>
            <a:lstStyle/>
            <a:p>
              <a:pPr algn="ctr"/>
              <a:r>
                <a:rPr lang="en-US" altLang="ja-JP" sz="1600" b="1">
                  <a:solidFill>
                    <a:schemeClr val="tx1">
                      <a:lumMod val="75000"/>
                      <a:lumOff val="25000"/>
                    </a:schemeClr>
                  </a:solidFill>
                  <a:latin typeface="メイリオ" pitchFamily="50" charset="-128"/>
                  <a:ea typeface="メイリオ" pitchFamily="50" charset="-128"/>
                  <a:cs typeface="メイリオ" pitchFamily="50" charset="-128"/>
                </a:rPr>
                <a:t>IT</a:t>
              </a:r>
              <a:r>
                <a:rPr lang="ja-JP" altLang="en-US" sz="1600" b="1">
                  <a:solidFill>
                    <a:schemeClr val="tx1">
                      <a:lumMod val="75000"/>
                      <a:lumOff val="25000"/>
                    </a:schemeClr>
                  </a:solidFill>
                  <a:latin typeface="メイリオ" pitchFamily="50" charset="-128"/>
                  <a:ea typeface="メイリオ" pitchFamily="50" charset="-128"/>
                  <a:cs typeface="メイリオ" pitchFamily="50" charset="-128"/>
                </a:rPr>
                <a:t>資産管理</a:t>
              </a:r>
              <a:endParaRPr lang="en-US" altLang="ja-JP" sz="1600" b="1">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200" b="1">
                  <a:solidFill>
                    <a:srgbClr val="000000"/>
                  </a:solidFill>
                  <a:latin typeface="メイリオ" pitchFamily="50" charset="-128"/>
                  <a:ea typeface="メイリオ" pitchFamily="50" charset="-128"/>
                  <a:cs typeface="メイリオ" pitchFamily="50" charset="-128"/>
                </a:rPr>
                <a:t>　</a:t>
              </a:r>
              <a:endParaRPr lang="en-US" altLang="ja-JP" sz="1200" b="1">
                <a:solidFill>
                  <a:srgbClr val="000000"/>
                </a:solidFill>
                <a:latin typeface="メイリオ" pitchFamily="50" charset="-128"/>
                <a:ea typeface="メイリオ" pitchFamily="50" charset="-128"/>
                <a:cs typeface="メイリオ" pitchFamily="50" charset="-128"/>
              </a:endParaRPr>
            </a:p>
            <a:p>
              <a:pPr algn="ctr">
                <a:lnSpc>
                  <a:spcPct val="120000"/>
                </a:lnSpc>
              </a:pP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 </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の資産管理</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アプリ管理・配布</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15" name="グループ化 14">
            <a:extLst>
              <a:ext uri="{FF2B5EF4-FFF2-40B4-BE49-F238E27FC236}">
                <a16:creationId xmlns:a16="http://schemas.microsoft.com/office/drawing/2014/main" id="{FA8F8307-A541-93DD-C830-6F0333C22EF3}"/>
              </a:ext>
            </a:extLst>
          </p:cNvPr>
          <p:cNvGrpSpPr/>
          <p:nvPr/>
        </p:nvGrpSpPr>
        <p:grpSpPr>
          <a:xfrm>
            <a:off x="3964874" y="2835020"/>
            <a:ext cx="1796731" cy="2498923"/>
            <a:chOff x="3726295" y="2961666"/>
            <a:chExt cx="1796731" cy="2498923"/>
          </a:xfrm>
        </p:grpSpPr>
        <p:sp>
          <p:nvSpPr>
            <p:cNvPr id="16" name="正方形/長方形 15">
              <a:extLst>
                <a:ext uri="{FF2B5EF4-FFF2-40B4-BE49-F238E27FC236}">
                  <a16:creationId xmlns:a16="http://schemas.microsoft.com/office/drawing/2014/main" id="{03BD9E9D-F97A-0C99-DF42-45DF8F1E0E15}"/>
                </a:ext>
              </a:extLst>
            </p:cNvPr>
            <p:cNvSpPr/>
            <p:nvPr/>
          </p:nvSpPr>
          <p:spPr>
            <a:xfrm>
              <a:off x="3726295" y="2961666"/>
              <a:ext cx="1796731" cy="1060290"/>
            </a:xfrm>
            <a:prstGeom prst="rect">
              <a:avLst/>
            </a:prstGeom>
          </p:spPr>
          <p:txBody>
            <a:bodyPr wrap="square">
              <a:spAutoFit/>
            </a:bodyPr>
            <a:lstStyle/>
            <a:p>
              <a:pPr algn="ctr"/>
              <a:r>
                <a:rPr lang="ja-JP" altLang="en-US" sz="1600" b="1">
                  <a:solidFill>
                    <a:schemeClr val="tx1">
                      <a:lumMod val="75000"/>
                      <a:lumOff val="25000"/>
                    </a:schemeClr>
                  </a:solidFill>
                  <a:latin typeface="メイリオ" pitchFamily="50" charset="-128"/>
                  <a:ea typeface="メイリオ" pitchFamily="50" charset="-128"/>
                  <a:cs typeface="メイリオ" pitchFamily="50" charset="-128"/>
                </a:rPr>
                <a:t>操作ログ管理</a:t>
              </a:r>
              <a:endParaRPr lang="en-US" altLang="ja-JP" sz="1600" b="1">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200" b="1">
                  <a:solidFill>
                    <a:srgbClr val="000000"/>
                  </a:solidFill>
                  <a:latin typeface="メイリオ" pitchFamily="50" charset="-128"/>
                  <a:ea typeface="メイリオ" pitchFamily="50" charset="-128"/>
                  <a:cs typeface="メイリオ" pitchFamily="50" charset="-128"/>
                </a:rPr>
                <a:t>　</a:t>
              </a:r>
              <a:endParaRPr lang="en-US" altLang="ja-JP" sz="1200" b="1">
                <a:solidFill>
                  <a:srgbClr val="000000"/>
                </a:solidFill>
                <a:latin typeface="メイリオ" pitchFamily="50" charset="-128"/>
                <a:ea typeface="メイリオ" pitchFamily="50" charset="-128"/>
                <a:cs typeface="メイリオ" pitchFamily="50" charset="-128"/>
              </a:endParaRPr>
            </a:p>
            <a:p>
              <a:pPr algn="ctr">
                <a:lnSpc>
                  <a:spcPct val="120000"/>
                </a:lnSpc>
              </a:pP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操作を記録</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違反操作をアラート</a:t>
              </a:r>
              <a:endParaRPr lang="ja-JP" altLang="en-US" sz="1400">
                <a:solidFill>
                  <a:schemeClr val="tx1">
                    <a:lumMod val="75000"/>
                    <a:lumOff val="25000"/>
                  </a:schemeClr>
                </a:solidFill>
              </a:endParaRPr>
            </a:p>
          </p:txBody>
        </p:sp>
        <p:pic>
          <p:nvPicPr>
            <p:cNvPr id="17" name="図 16">
              <a:extLst>
                <a:ext uri="{FF2B5EF4-FFF2-40B4-BE49-F238E27FC236}">
                  <a16:creationId xmlns:a16="http://schemas.microsoft.com/office/drawing/2014/main" id="{BC36CB62-8F52-6510-E93A-EC5952F95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920" y="4273848"/>
              <a:ext cx="954495" cy="1126041"/>
            </a:xfrm>
            <a:prstGeom prst="rect">
              <a:avLst/>
            </a:prstGeom>
          </p:spPr>
        </p:pic>
        <p:pic>
          <p:nvPicPr>
            <p:cNvPr id="18" name="図 17">
              <a:extLst>
                <a:ext uri="{FF2B5EF4-FFF2-40B4-BE49-F238E27FC236}">
                  <a16:creationId xmlns:a16="http://schemas.microsoft.com/office/drawing/2014/main" id="{A12B3B3F-E5D0-9AF6-123F-5A39F1E9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4543399" y="4322762"/>
              <a:ext cx="740032" cy="1137827"/>
            </a:xfrm>
            <a:prstGeom prst="rect">
              <a:avLst/>
            </a:prstGeom>
          </p:spPr>
        </p:pic>
      </p:grpSp>
      <p:grpSp>
        <p:nvGrpSpPr>
          <p:cNvPr id="22" name="グループ化 21">
            <a:extLst>
              <a:ext uri="{FF2B5EF4-FFF2-40B4-BE49-F238E27FC236}">
                <a16:creationId xmlns:a16="http://schemas.microsoft.com/office/drawing/2014/main" id="{6BC7445A-5649-2CCF-F037-489CE1A4DBB0}"/>
              </a:ext>
            </a:extLst>
          </p:cNvPr>
          <p:cNvGrpSpPr/>
          <p:nvPr/>
        </p:nvGrpSpPr>
        <p:grpSpPr>
          <a:xfrm>
            <a:off x="8578536" y="2855827"/>
            <a:ext cx="2339752" cy="2431222"/>
            <a:chOff x="6732240" y="2766273"/>
            <a:chExt cx="2339752" cy="2431222"/>
          </a:xfrm>
        </p:grpSpPr>
        <p:grpSp>
          <p:nvGrpSpPr>
            <p:cNvPr id="23" name="グループ化 22">
              <a:extLst>
                <a:ext uri="{FF2B5EF4-FFF2-40B4-BE49-F238E27FC236}">
                  <a16:creationId xmlns:a16="http://schemas.microsoft.com/office/drawing/2014/main" id="{E434840C-5050-A52F-E42D-50CDECA33069}"/>
                </a:ext>
              </a:extLst>
            </p:cNvPr>
            <p:cNvGrpSpPr/>
            <p:nvPr/>
          </p:nvGrpSpPr>
          <p:grpSpPr>
            <a:xfrm>
              <a:off x="7164288" y="3885301"/>
              <a:ext cx="1464444" cy="1312194"/>
              <a:chOff x="7306921" y="4070174"/>
              <a:chExt cx="1464444" cy="1312194"/>
            </a:xfrm>
          </p:grpSpPr>
          <p:pic>
            <p:nvPicPr>
              <p:cNvPr id="25" name="図 24">
                <a:extLst>
                  <a:ext uri="{FF2B5EF4-FFF2-40B4-BE49-F238E27FC236}">
                    <a16:creationId xmlns:a16="http://schemas.microsoft.com/office/drawing/2014/main" id="{EF50C647-0DB0-0847-8291-3815AB8C5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06921" y="4070174"/>
                <a:ext cx="1242000" cy="1306083"/>
              </a:xfrm>
              <a:prstGeom prst="rect">
                <a:avLst/>
              </a:prstGeom>
            </p:spPr>
          </p:pic>
          <p:sp>
            <p:nvSpPr>
              <p:cNvPr id="26" name="禁止 68">
                <a:extLst>
                  <a:ext uri="{FF2B5EF4-FFF2-40B4-BE49-F238E27FC236}">
                    <a16:creationId xmlns:a16="http://schemas.microsoft.com/office/drawing/2014/main" id="{66004AF0-8351-3FB8-2F68-CB5FE0E60FA7}"/>
                  </a:ext>
                </a:extLst>
              </p:cNvPr>
              <p:cNvSpPr/>
              <p:nvPr/>
            </p:nvSpPr>
            <p:spPr>
              <a:xfrm>
                <a:off x="8161551" y="4772554"/>
                <a:ext cx="609814" cy="609814"/>
              </a:xfrm>
              <a:prstGeom prst="noSmoking">
                <a:avLst>
                  <a:gd name="adj" fmla="val 1164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solidFill>
                    <a:schemeClr val="tx1"/>
                  </a:solidFill>
                </a:endParaRPr>
              </a:p>
            </p:txBody>
          </p:sp>
        </p:grpSp>
        <p:sp>
          <p:nvSpPr>
            <p:cNvPr id="24" name="正方形/長方形 23">
              <a:extLst>
                <a:ext uri="{FF2B5EF4-FFF2-40B4-BE49-F238E27FC236}">
                  <a16:creationId xmlns:a16="http://schemas.microsoft.com/office/drawing/2014/main" id="{DCF4EA5A-9D4A-A80D-AB02-4FA78EC1BD62}"/>
                </a:ext>
              </a:extLst>
            </p:cNvPr>
            <p:cNvSpPr/>
            <p:nvPr/>
          </p:nvSpPr>
          <p:spPr>
            <a:xfrm>
              <a:off x="6732240" y="2766273"/>
              <a:ext cx="2339752" cy="841769"/>
            </a:xfrm>
            <a:prstGeom prst="rect">
              <a:avLst/>
            </a:prstGeom>
          </p:spPr>
          <p:txBody>
            <a:bodyPr wrap="square">
              <a:spAutoFit/>
            </a:bodyPr>
            <a:lstStyle/>
            <a:p>
              <a:pPr algn="ctr"/>
              <a:r>
                <a:rPr lang="ja-JP" altLang="en-US" sz="1600" b="1">
                  <a:solidFill>
                    <a:schemeClr val="tx1">
                      <a:lumMod val="75000"/>
                      <a:lumOff val="25000"/>
                    </a:schemeClr>
                  </a:solidFill>
                  <a:latin typeface="メイリオ" pitchFamily="50" charset="-128"/>
                  <a:ea typeface="メイリオ" pitchFamily="50" charset="-128"/>
                  <a:cs typeface="メイリオ" pitchFamily="50" charset="-128"/>
                </a:rPr>
                <a:t>外部脅威対策</a:t>
              </a:r>
              <a:endParaRPr lang="en-US" altLang="ja-JP" sz="1600" b="1">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マルウェア対策</a:t>
              </a:r>
              <a:r>
                <a:rPr lang="ja-JP" altLang="en-US">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29" name="グループ化 28">
            <a:extLst>
              <a:ext uri="{FF2B5EF4-FFF2-40B4-BE49-F238E27FC236}">
                <a16:creationId xmlns:a16="http://schemas.microsoft.com/office/drawing/2014/main" id="{65937EA0-669E-F549-E432-85592B0454FA}"/>
              </a:ext>
            </a:extLst>
          </p:cNvPr>
          <p:cNvGrpSpPr/>
          <p:nvPr/>
        </p:nvGrpSpPr>
        <p:grpSpPr>
          <a:xfrm>
            <a:off x="6131744" y="2845471"/>
            <a:ext cx="2304256" cy="2446331"/>
            <a:chOff x="4502427" y="2609036"/>
            <a:chExt cx="2304256" cy="2446331"/>
          </a:xfrm>
        </p:grpSpPr>
        <p:grpSp>
          <p:nvGrpSpPr>
            <p:cNvPr id="34" name="グループ化 33">
              <a:extLst>
                <a:ext uri="{FF2B5EF4-FFF2-40B4-BE49-F238E27FC236}">
                  <a16:creationId xmlns:a16="http://schemas.microsoft.com/office/drawing/2014/main" id="{9A4DD3B3-1296-D9B7-9768-3C64FC59917B}"/>
                </a:ext>
              </a:extLst>
            </p:cNvPr>
            <p:cNvGrpSpPr/>
            <p:nvPr/>
          </p:nvGrpSpPr>
          <p:grpSpPr>
            <a:xfrm>
              <a:off x="4502427" y="2609036"/>
              <a:ext cx="2304256" cy="2441512"/>
              <a:chOff x="6012161" y="2972118"/>
              <a:chExt cx="2304256" cy="2441512"/>
            </a:xfrm>
          </p:grpSpPr>
          <p:sp>
            <p:nvSpPr>
              <p:cNvPr id="35" name="正方形/長方形 34">
                <a:extLst>
                  <a:ext uri="{FF2B5EF4-FFF2-40B4-BE49-F238E27FC236}">
                    <a16:creationId xmlns:a16="http://schemas.microsoft.com/office/drawing/2014/main" id="{EFCB9038-92E8-908C-A8E8-6389065FAD5E}"/>
                  </a:ext>
                </a:extLst>
              </p:cNvPr>
              <p:cNvSpPr/>
              <p:nvPr/>
            </p:nvSpPr>
            <p:spPr>
              <a:xfrm>
                <a:off x="6012161" y="2972118"/>
                <a:ext cx="2304256" cy="1100301"/>
              </a:xfrm>
              <a:prstGeom prst="rect">
                <a:avLst/>
              </a:prstGeom>
            </p:spPr>
            <p:txBody>
              <a:bodyPr wrap="square">
                <a:spAutoFit/>
              </a:bodyPr>
              <a:lstStyle/>
              <a:p>
                <a:pPr algn="ctr"/>
                <a:r>
                  <a:rPr lang="ja-JP" altLang="en-US" sz="1600" b="1">
                    <a:solidFill>
                      <a:schemeClr val="tx1">
                        <a:lumMod val="75000"/>
                        <a:lumOff val="25000"/>
                      </a:schemeClr>
                    </a:solidFill>
                    <a:latin typeface="メイリオ" pitchFamily="50" charset="-128"/>
                    <a:ea typeface="メイリオ" pitchFamily="50" charset="-128"/>
                    <a:cs typeface="メイリオ" pitchFamily="50" charset="-128"/>
                  </a:rPr>
                  <a:t>情報漏えい対策</a:t>
                </a:r>
                <a:endParaRPr lang="en-US" altLang="ja-JP" sz="1600" b="1">
                  <a:solidFill>
                    <a:schemeClr val="tx1">
                      <a:lumMod val="75000"/>
                      <a:lumOff val="25000"/>
                    </a:schemeClr>
                  </a:solidFill>
                  <a:latin typeface="メイリオ" pitchFamily="50" charset="-128"/>
                  <a:ea typeface="メイリオ" pitchFamily="50" charset="-128"/>
                  <a:cs typeface="メイリオ" pitchFamily="50" charset="-128"/>
                </a:endParaRPr>
              </a:p>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デバイス制御</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 </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フィルタ</a:t>
                </a:r>
                <a:r>
                  <a:rPr lang="ja-JP" altLang="en-US">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6" name="Picture 4" descr="USBメモリーのアイコン素材　その2">
                <a:extLst>
                  <a:ext uri="{FF2B5EF4-FFF2-40B4-BE49-F238E27FC236}">
                    <a16:creationId xmlns:a16="http://schemas.microsoft.com/office/drawing/2014/main" id="{F855990F-6D2E-F731-E7D7-C9889A48C0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124" y="4440154"/>
                <a:ext cx="867718" cy="867718"/>
              </a:xfrm>
              <a:prstGeom prst="rect">
                <a:avLst/>
              </a:prstGeom>
              <a:noFill/>
              <a:extLst>
                <a:ext uri="{909E8E84-426E-40DD-AFC4-6F175D3DCCD1}">
                  <a14:hiddenFill xmlns:a14="http://schemas.microsoft.com/office/drawing/2010/main">
                    <a:solidFill>
                      <a:srgbClr val="FFFFFF"/>
                    </a:solidFill>
                  </a14:hiddenFill>
                </a:ext>
              </a:extLst>
            </p:spPr>
          </p:pic>
          <p:sp>
            <p:nvSpPr>
              <p:cNvPr id="37" name="禁止 67">
                <a:extLst>
                  <a:ext uri="{FF2B5EF4-FFF2-40B4-BE49-F238E27FC236}">
                    <a16:creationId xmlns:a16="http://schemas.microsoft.com/office/drawing/2014/main" id="{1B5EE997-E431-9872-E2D8-BA5A467C65D9}"/>
                  </a:ext>
                </a:extLst>
              </p:cNvPr>
              <p:cNvSpPr/>
              <p:nvPr/>
            </p:nvSpPr>
            <p:spPr>
              <a:xfrm>
                <a:off x="6565912" y="4803816"/>
                <a:ext cx="609814" cy="609814"/>
              </a:xfrm>
              <a:prstGeom prst="noSmoking">
                <a:avLst>
                  <a:gd name="adj" fmla="val 1164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solidFill>
                    <a:schemeClr val="tx1"/>
                  </a:solidFill>
                </a:endParaRPr>
              </a:p>
            </p:txBody>
          </p:sp>
        </p:grpSp>
        <p:pic>
          <p:nvPicPr>
            <p:cNvPr id="31" name="Picture 6" descr="WEBページのブラウザ分析画面アイコン">
              <a:extLst>
                <a:ext uri="{FF2B5EF4-FFF2-40B4-BE49-F238E27FC236}">
                  <a16:creationId xmlns:a16="http://schemas.microsoft.com/office/drawing/2014/main" id="{22996E59-7A4C-A649-21A2-2400FEE21D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4006" y="4221088"/>
              <a:ext cx="770908" cy="636903"/>
            </a:xfrm>
            <a:prstGeom prst="rect">
              <a:avLst/>
            </a:prstGeom>
            <a:noFill/>
            <a:extLst>
              <a:ext uri="{909E8E84-426E-40DD-AFC4-6F175D3DCCD1}">
                <a14:hiddenFill xmlns:a14="http://schemas.microsoft.com/office/drawing/2010/main">
                  <a:solidFill>
                    <a:srgbClr val="FFFFFF"/>
                  </a:solidFill>
                </a14:hiddenFill>
              </a:ext>
            </a:extLst>
          </p:spPr>
        </p:pic>
        <p:sp>
          <p:nvSpPr>
            <p:cNvPr id="32" name="禁止 40">
              <a:extLst>
                <a:ext uri="{FF2B5EF4-FFF2-40B4-BE49-F238E27FC236}">
                  <a16:creationId xmlns:a16="http://schemas.microsoft.com/office/drawing/2014/main" id="{AB24C410-7DA8-7A27-99AA-E52127528F90}"/>
                </a:ext>
              </a:extLst>
            </p:cNvPr>
            <p:cNvSpPr/>
            <p:nvPr/>
          </p:nvSpPr>
          <p:spPr>
            <a:xfrm>
              <a:off x="6044412" y="4445553"/>
              <a:ext cx="609814" cy="609814"/>
            </a:xfrm>
            <a:prstGeom prst="noSmoking">
              <a:avLst>
                <a:gd name="adj" fmla="val 1164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solidFill>
                  <a:schemeClr val="tx1"/>
                </a:solidFill>
              </a:endParaRPr>
            </a:p>
          </p:txBody>
        </p:sp>
      </p:grpSp>
      <p:pic>
        <p:nvPicPr>
          <p:cNvPr id="45" name="図 44" descr="テキスト が含まれている画像&#10;&#10;自動的に生成された説明">
            <a:extLst>
              <a:ext uri="{FF2B5EF4-FFF2-40B4-BE49-F238E27FC236}">
                <a16:creationId xmlns:a16="http://schemas.microsoft.com/office/drawing/2014/main" id="{42BE5CAC-0D98-CF12-3324-48BF7913083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210" b="89946" l="1510" r="89982">
                        <a14:foregroundMark x1="31998" y1="18899" x2="31998" y2="18899"/>
                        <a14:foregroundMark x1="22534" y1="17188" x2="22534" y2="17188"/>
                        <a14:foregroundMark x1="22534" y1="17188" x2="22534" y2="17188"/>
                        <a14:foregroundMark x1="16893" y1="16145" x2="16893" y2="16145"/>
                        <a14:foregroundMark x1="16893" y1="16145" x2="16893" y2="16145"/>
                        <a14:foregroundMark x1="16893" y1="16145" x2="16893" y2="16145"/>
                        <a14:foregroundMark x1="7152" y1="44931" x2="7152" y2="44931"/>
                        <a14:foregroundMark x1="6628" y1="46308" x2="4562" y2="45974"/>
                        <a14:foregroundMark x1="4069" y1="45265" x2="4069" y2="45265"/>
                        <a14:foregroundMark x1="4069" y1="45265" x2="4069" y2="45265"/>
                        <a14:foregroundMark x1="4316" y1="45265" x2="4316" y2="45265"/>
                        <a14:foregroundMark x1="4316" y1="45265" x2="4316" y2="45265"/>
                        <a14:foregroundMark x1="4316" y1="45265" x2="4316" y2="45265"/>
                        <a14:foregroundMark x1="6874" y1="35211" x2="6874" y2="35211"/>
                        <a14:foregroundMark x1="6874" y1="34877" x2="28175" y2="16145"/>
                        <a14:foregroundMark x1="28175" y1="16145" x2="28175" y2="16145"/>
                        <a14:foregroundMark x1="28175" y1="16145" x2="11745" y2="6049"/>
                        <a14:foregroundMark x1="11745" y1="6049" x2="11745" y2="6049"/>
                        <a14:foregroundMark x1="11745" y1="6049" x2="31504" y2="6758"/>
                        <a14:foregroundMark x1="31504" y1="6758" x2="31504" y2="6758"/>
                        <a14:foregroundMark x1="31504" y1="6758" x2="31504" y2="6758"/>
                        <a14:foregroundMark x1="31504" y1="6758" x2="31504" y2="6758"/>
                        <a14:foregroundMark x1="26880" y1="3630" x2="26880" y2="3630"/>
                        <a14:foregroundMark x1="27404" y1="3630" x2="27404" y2="3630"/>
                        <a14:foregroundMark x1="34063" y1="3963" x2="34063" y2="3963"/>
                        <a14:foregroundMark x1="34587" y1="3963" x2="34587" y2="3963"/>
                        <a14:foregroundMark x1="40228" y1="2920" x2="40228" y2="2920"/>
                        <a14:foregroundMark x1="40228" y1="2920" x2="40228" y2="2920"/>
                        <a14:foregroundMark x1="40228" y1="1877" x2="40228" y2="1877"/>
                        <a14:foregroundMark x1="40228" y1="1877" x2="40228" y2="1877"/>
                        <a14:foregroundMark x1="35080" y1="1877" x2="35080" y2="1877"/>
                        <a14:foregroundMark x1="34309" y1="1877" x2="34309" y2="1877"/>
                        <a14:foregroundMark x1="30487" y1="1877" x2="25092" y2="1210"/>
                        <a14:foregroundMark x1="24322" y1="1210" x2="24322" y2="1210"/>
                        <a14:foregroundMark x1="23798" y1="1210" x2="23798" y2="1210"/>
                        <a14:foregroundMark x1="20222" y1="1210" x2="20222" y2="1210"/>
                        <a14:foregroundMark x1="1510" y1="48060" x2="1510" y2="48060"/>
                        <a14:foregroundMark x1="1510" y1="47351" x2="1510" y2="47351"/>
                        <a14:foregroundMark x1="1510" y1="47351" x2="1510" y2="47351"/>
                        <a14:foregroundMark x1="1510" y1="47351" x2="1510" y2="47351"/>
                        <a14:foregroundMark x1="1510" y1="47351" x2="1510" y2="47351"/>
                        <a14:foregroundMark x1="40999" y1="25490" x2="40999" y2="25490"/>
                        <a14:foregroundMark x1="40999" y1="25490" x2="40999" y2="25490"/>
                        <a14:foregroundMark x1="39951" y1="25490" x2="39951" y2="25490"/>
                        <a14:foregroundMark x1="32768" y1="25490" x2="32768" y2="25490"/>
                        <a14:foregroundMark x1="32768" y1="25490" x2="32768" y2="25490"/>
                        <a14:foregroundMark x1="32768" y1="25490" x2="32768" y2="25490"/>
                        <a14:foregroundMark x1="35604" y1="16479" x2="35604" y2="16479"/>
                        <a14:foregroundMark x1="33816" y1="2587" x2="33816" y2="2587"/>
                        <a14:foregroundMark x1="28946" y1="15770" x2="28946" y2="15770"/>
                        <a14:foregroundMark x1="31258" y1="17856" x2="33046" y2="21694"/>
                        <a14:foregroundMark x1="38409" y1="25866" x2="38409" y2="25866"/>
                        <a14:foregroundMark x1="38409" y1="25866" x2="38409" y2="25866"/>
                        <a14:foregroundMark x1="36899" y1="26867" x2="36899" y2="26867"/>
                      </a14:backgroundRemoval>
                    </a14:imgEffect>
                  </a14:imgLayer>
                </a14:imgProps>
              </a:ext>
            </a:extLst>
          </a:blip>
          <a:stretch>
            <a:fillRect/>
          </a:stretch>
        </p:blipFill>
        <p:spPr>
          <a:xfrm>
            <a:off x="1679542" y="4237637"/>
            <a:ext cx="2685068" cy="1984003"/>
          </a:xfrm>
          <a:prstGeom prst="rect">
            <a:avLst/>
          </a:prstGeom>
        </p:spPr>
      </p:pic>
      <p:cxnSp>
        <p:nvCxnSpPr>
          <p:cNvPr id="52" name="直線コネクタ 51">
            <a:extLst>
              <a:ext uri="{FF2B5EF4-FFF2-40B4-BE49-F238E27FC236}">
                <a16:creationId xmlns:a16="http://schemas.microsoft.com/office/drawing/2014/main" id="{A35108D4-69DF-6A83-75E2-5F7E4E76ED4B}"/>
              </a:ext>
            </a:extLst>
          </p:cNvPr>
          <p:cNvCxnSpPr>
            <a:cxnSpLocks/>
          </p:cNvCxnSpPr>
          <p:nvPr/>
        </p:nvCxnSpPr>
        <p:spPr>
          <a:xfrm>
            <a:off x="1291472" y="2432112"/>
            <a:ext cx="7098384" cy="21236"/>
          </a:xfrm>
          <a:prstGeom prst="line">
            <a:avLst/>
          </a:prstGeom>
          <a:ln>
            <a:solidFill>
              <a:srgbClr val="C0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A059D685-0EDE-7102-B9D2-DF85CD04BB13}"/>
              </a:ext>
            </a:extLst>
          </p:cNvPr>
          <p:cNvCxnSpPr>
            <a:cxnSpLocks/>
          </p:cNvCxnSpPr>
          <p:nvPr/>
        </p:nvCxnSpPr>
        <p:spPr>
          <a:xfrm>
            <a:off x="8653806" y="2452537"/>
            <a:ext cx="2205872" cy="0"/>
          </a:xfrm>
          <a:prstGeom prst="line">
            <a:avLst/>
          </a:prstGeom>
          <a:ln>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34B6F6F4-3FEC-6284-73F5-A65753C7DC55}"/>
              </a:ext>
            </a:extLst>
          </p:cNvPr>
          <p:cNvPicPr>
            <a:picLocks noChangeAspect="1" noChangeArrowheads="1"/>
          </p:cNvPicPr>
          <p:nvPr/>
        </p:nvPicPr>
        <p:blipFill>
          <a:blip r:embed="rId9"/>
          <a:srcRect/>
          <a:stretch/>
        </p:blipFill>
        <p:spPr bwMode="auto">
          <a:xfrm>
            <a:off x="8554063" y="1756370"/>
            <a:ext cx="2310581" cy="48361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A6B8DE37-0397-E128-A31C-0824468A8D12}"/>
              </a:ext>
            </a:extLst>
          </p:cNvPr>
          <p:cNvGrpSpPr/>
          <p:nvPr/>
        </p:nvGrpSpPr>
        <p:grpSpPr>
          <a:xfrm>
            <a:off x="3286361" y="1527142"/>
            <a:ext cx="3180427" cy="741907"/>
            <a:chOff x="6566890" y="2017335"/>
            <a:chExt cx="3661194" cy="911591"/>
          </a:xfrm>
        </p:grpSpPr>
        <p:pic>
          <p:nvPicPr>
            <p:cNvPr id="8" name="図 7">
              <a:extLst>
                <a:ext uri="{FF2B5EF4-FFF2-40B4-BE49-F238E27FC236}">
                  <a16:creationId xmlns:a16="http://schemas.microsoft.com/office/drawing/2014/main" id="{9F35FACD-8341-A992-1972-C387E89769FF}"/>
                </a:ext>
              </a:extLst>
            </p:cNvPr>
            <p:cNvPicPr>
              <a:picLocks noChangeAspect="1"/>
            </p:cNvPicPr>
            <p:nvPr/>
          </p:nvPicPr>
          <p:blipFill>
            <a:blip r:embed="rId10"/>
            <a:stretch>
              <a:fillRect/>
            </a:stretch>
          </p:blipFill>
          <p:spPr>
            <a:xfrm>
              <a:off x="6566890" y="2020535"/>
              <a:ext cx="3661194" cy="908391"/>
            </a:xfrm>
            <a:prstGeom prst="rect">
              <a:avLst/>
            </a:prstGeom>
          </p:spPr>
        </p:pic>
        <p:sp>
          <p:nvSpPr>
            <p:cNvPr id="10" name="正方形/長方形 9">
              <a:extLst>
                <a:ext uri="{FF2B5EF4-FFF2-40B4-BE49-F238E27FC236}">
                  <a16:creationId xmlns:a16="http://schemas.microsoft.com/office/drawing/2014/main" id="{9BDAE930-CD28-0404-2DFE-F058281C5FE8}"/>
                </a:ext>
              </a:extLst>
            </p:cNvPr>
            <p:cNvSpPr/>
            <p:nvPr/>
          </p:nvSpPr>
          <p:spPr>
            <a:xfrm>
              <a:off x="8210746" y="2017335"/>
              <a:ext cx="1461155" cy="16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78032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03A8010F-18EB-452F-814D-CECDC018EC45}"/>
              </a:ext>
            </a:extLst>
          </p:cNvPr>
          <p:cNvSpPr>
            <a:spLocks noGrp="1"/>
          </p:cNvSpPr>
          <p:nvPr>
            <p:ph type="body" sz="quarter" idx="11"/>
          </p:nvPr>
        </p:nvSpPr>
        <p:spPr/>
        <p:txBody>
          <a:bodyPr/>
          <a:lstStyle/>
          <a:p>
            <a:r>
              <a:rPr kumimoji="1" lang="en-US" altLang="ja-JP"/>
              <a:t>【</a:t>
            </a:r>
            <a:r>
              <a:rPr kumimoji="1" lang="ja-JP" altLang="en-US"/>
              <a:t>まとめ</a:t>
            </a:r>
            <a:r>
              <a:rPr lang="en-US" altLang="ja-JP"/>
              <a:t>】</a:t>
            </a:r>
            <a:r>
              <a:rPr lang="en-US" altLang="ja-JP" err="1"/>
              <a:t>CylancePROTECT</a:t>
            </a:r>
            <a:r>
              <a:rPr lang="en-US" altLang="ja-JP"/>
              <a:t> </a:t>
            </a:r>
            <a:r>
              <a:rPr lang="ja-JP" altLang="en-US"/>
              <a:t>４つの</a:t>
            </a:r>
            <a:r>
              <a:rPr kumimoji="1" lang="ja-JP" altLang="en-US"/>
              <a:t>強み</a:t>
            </a:r>
          </a:p>
        </p:txBody>
      </p:sp>
      <p:sp>
        <p:nvSpPr>
          <p:cNvPr id="30" name="TextBox 29">
            <a:extLst>
              <a:ext uri="{FF2B5EF4-FFF2-40B4-BE49-F238E27FC236}">
                <a16:creationId xmlns:a16="http://schemas.microsoft.com/office/drawing/2014/main" id="{95EFC779-CBE0-4B11-B574-56280E84BD85}"/>
              </a:ext>
            </a:extLst>
          </p:cNvPr>
          <p:cNvSpPr txBox="1"/>
          <p:nvPr/>
        </p:nvSpPr>
        <p:spPr>
          <a:xfrm>
            <a:off x="615239" y="4217991"/>
            <a:ext cx="2434722" cy="473206"/>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ja-JP" altLang="en-US" b="1" i="0" u="sng"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少ない誤検知</a:t>
            </a:r>
            <a:endParaRPr kumimoji="0" lang="en-GB" sz="1100" b="0" i="0" u="none"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C2F3D743-FE0A-48B4-B839-D941B38154C7}"/>
              </a:ext>
            </a:extLst>
          </p:cNvPr>
          <p:cNvSpPr/>
          <p:nvPr/>
        </p:nvSpPr>
        <p:spPr>
          <a:xfrm>
            <a:off x="624331" y="1753385"/>
            <a:ext cx="2759089" cy="473206"/>
          </a:xfrm>
          <a:prstGeom prst="rect">
            <a:avLst/>
          </a:prstGeom>
        </p:spPr>
        <p:txBody>
          <a:bodyPr wrap="none">
            <a:spAutoFit/>
          </a:bodyPr>
          <a:lstStyle/>
          <a:p>
            <a:pPr lvl="0" algn="ctr">
              <a:lnSpc>
                <a:spcPct val="150000"/>
              </a:lnSpc>
              <a:defRPr/>
            </a:pPr>
            <a:r>
              <a:rPr lang="ja-JP" altLang="en-US" b="1" u="sng">
                <a:solidFill>
                  <a:schemeClr val="tx1">
                    <a:lumMod val="75000"/>
                    <a:lumOff val="25000"/>
                  </a:schemeClr>
                </a:solidFill>
                <a:latin typeface="メイリオ" panose="020B0604030504040204" pitchFamily="50" charset="-128"/>
                <a:ea typeface="メイリオ" panose="020B0604030504040204" pitchFamily="50" charset="-128"/>
              </a:rPr>
              <a:t>未知の脅威を </a:t>
            </a:r>
            <a:r>
              <a:rPr lang="en-US" altLang="ja-JP" b="1" u="sng">
                <a:solidFill>
                  <a:schemeClr val="tx1">
                    <a:lumMod val="75000"/>
                    <a:lumOff val="25000"/>
                  </a:schemeClr>
                </a:solidFill>
                <a:latin typeface="メイリオ" panose="020B0604030504040204" pitchFamily="50" charset="-128"/>
                <a:ea typeface="メイリオ" panose="020B0604030504040204" pitchFamily="50" charset="-128"/>
              </a:rPr>
              <a:t>99% </a:t>
            </a:r>
            <a:r>
              <a:rPr lang="ja-JP" altLang="en-US" b="1" u="sng">
                <a:solidFill>
                  <a:schemeClr val="tx1">
                    <a:lumMod val="75000"/>
                    <a:lumOff val="25000"/>
                  </a:schemeClr>
                </a:solidFill>
                <a:latin typeface="メイリオ" panose="020B0604030504040204" pitchFamily="50" charset="-128"/>
                <a:ea typeface="メイリオ" panose="020B0604030504040204" pitchFamily="50" charset="-128"/>
              </a:rPr>
              <a:t>予防</a:t>
            </a:r>
            <a:endParaRPr lang="en-US" altLang="ja-JP" sz="1200" b="1" u="sng">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32" name="グループ化 31">
            <a:extLst>
              <a:ext uri="{FF2B5EF4-FFF2-40B4-BE49-F238E27FC236}">
                <a16:creationId xmlns:a16="http://schemas.microsoft.com/office/drawing/2014/main" id="{6EB95CCD-5A09-42F4-850A-59E3E9CC7E5D}"/>
              </a:ext>
            </a:extLst>
          </p:cNvPr>
          <p:cNvGrpSpPr/>
          <p:nvPr/>
        </p:nvGrpSpPr>
        <p:grpSpPr>
          <a:xfrm>
            <a:off x="940978" y="2429685"/>
            <a:ext cx="1725105" cy="1278628"/>
            <a:chOff x="951685" y="3284038"/>
            <a:chExt cx="1672077" cy="1143051"/>
          </a:xfrm>
        </p:grpSpPr>
        <p:pic>
          <p:nvPicPr>
            <p:cNvPr id="11" name="図 10">
              <a:extLst>
                <a:ext uri="{FF2B5EF4-FFF2-40B4-BE49-F238E27FC236}">
                  <a16:creationId xmlns:a16="http://schemas.microsoft.com/office/drawing/2014/main" id="{F7E5F96C-C2AC-4AAC-B8F1-3682574C7C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784" y="3284038"/>
              <a:ext cx="1143051" cy="1143051"/>
            </a:xfrm>
            <a:prstGeom prst="rect">
              <a:avLst/>
            </a:prstGeom>
          </p:spPr>
        </p:pic>
        <p:pic>
          <p:nvPicPr>
            <p:cNvPr id="22" name="図 21" descr="アイコン&#10;&#10;自動的に生成された説明">
              <a:extLst>
                <a:ext uri="{FF2B5EF4-FFF2-40B4-BE49-F238E27FC236}">
                  <a16:creationId xmlns:a16="http://schemas.microsoft.com/office/drawing/2014/main" id="{F17AA8E5-4AFE-4662-8533-D8E215C135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900000">
              <a:off x="951685" y="3929667"/>
              <a:ext cx="473206" cy="473206"/>
            </a:xfrm>
            <a:prstGeom prst="rect">
              <a:avLst/>
            </a:prstGeom>
          </p:spPr>
        </p:pic>
        <p:grpSp>
          <p:nvGrpSpPr>
            <p:cNvPr id="27" name="グループ化 26">
              <a:extLst>
                <a:ext uri="{FF2B5EF4-FFF2-40B4-BE49-F238E27FC236}">
                  <a16:creationId xmlns:a16="http://schemas.microsoft.com/office/drawing/2014/main" id="{8B2CD85D-939F-4AA9-9FE6-29DB482BB153}"/>
                </a:ext>
              </a:extLst>
            </p:cNvPr>
            <p:cNvGrpSpPr/>
            <p:nvPr/>
          </p:nvGrpSpPr>
          <p:grpSpPr>
            <a:xfrm>
              <a:off x="2037738" y="3313817"/>
              <a:ext cx="586024" cy="586021"/>
              <a:chOff x="2037738" y="3313817"/>
              <a:chExt cx="586024" cy="586021"/>
            </a:xfrm>
          </p:grpSpPr>
          <p:sp>
            <p:nvSpPr>
              <p:cNvPr id="26" name="楕円 25">
                <a:extLst>
                  <a:ext uri="{FF2B5EF4-FFF2-40B4-BE49-F238E27FC236}">
                    <a16:creationId xmlns:a16="http://schemas.microsoft.com/office/drawing/2014/main" id="{01ACD22B-CFC9-4A19-9BA8-D7C54584400C}"/>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CA560295-B4BB-4525-BE66-1A8695DDE250}"/>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0" name="グループ化 39">
            <a:extLst>
              <a:ext uri="{FF2B5EF4-FFF2-40B4-BE49-F238E27FC236}">
                <a16:creationId xmlns:a16="http://schemas.microsoft.com/office/drawing/2014/main" id="{D9E6469C-CB22-4D05-B2B2-12E807942213}"/>
              </a:ext>
            </a:extLst>
          </p:cNvPr>
          <p:cNvGrpSpPr/>
          <p:nvPr/>
        </p:nvGrpSpPr>
        <p:grpSpPr>
          <a:xfrm>
            <a:off x="1220300" y="4820823"/>
            <a:ext cx="1143051" cy="1353274"/>
            <a:chOff x="3857584" y="3094742"/>
            <a:chExt cx="1143051" cy="1353274"/>
          </a:xfrm>
        </p:grpSpPr>
        <p:pic>
          <p:nvPicPr>
            <p:cNvPr id="34" name="図 33">
              <a:extLst>
                <a:ext uri="{FF2B5EF4-FFF2-40B4-BE49-F238E27FC236}">
                  <a16:creationId xmlns:a16="http://schemas.microsoft.com/office/drawing/2014/main" id="{24F2D02D-BA68-45B7-8E0C-D58672FF7A8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57584" y="3304965"/>
              <a:ext cx="1143051" cy="1143051"/>
            </a:xfrm>
            <a:prstGeom prst="rect">
              <a:avLst/>
            </a:prstGeom>
          </p:spPr>
        </p:pic>
        <p:grpSp>
          <p:nvGrpSpPr>
            <p:cNvPr id="35" name="グループ化 34">
              <a:extLst>
                <a:ext uri="{FF2B5EF4-FFF2-40B4-BE49-F238E27FC236}">
                  <a16:creationId xmlns:a16="http://schemas.microsoft.com/office/drawing/2014/main" id="{51793D6C-FD1E-4210-8BCD-FBB38131FE13}"/>
                </a:ext>
              </a:extLst>
            </p:cNvPr>
            <p:cNvGrpSpPr/>
            <p:nvPr/>
          </p:nvGrpSpPr>
          <p:grpSpPr>
            <a:xfrm>
              <a:off x="4136097" y="3094742"/>
              <a:ext cx="586024" cy="586021"/>
              <a:chOff x="2037738" y="3313817"/>
              <a:chExt cx="586024" cy="586021"/>
            </a:xfrm>
          </p:grpSpPr>
          <p:sp>
            <p:nvSpPr>
              <p:cNvPr id="36" name="楕円 35">
                <a:extLst>
                  <a:ext uri="{FF2B5EF4-FFF2-40B4-BE49-F238E27FC236}">
                    <a16:creationId xmlns:a16="http://schemas.microsoft.com/office/drawing/2014/main" id="{B5FE7EC2-C1B0-4D21-B556-8A6EB0FA3CC7}"/>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AB4BD4F4-AD63-44C1-A618-37055A77B0A2}"/>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8" name="TextBox 29">
            <a:extLst>
              <a:ext uri="{FF2B5EF4-FFF2-40B4-BE49-F238E27FC236}">
                <a16:creationId xmlns:a16="http://schemas.microsoft.com/office/drawing/2014/main" id="{7276421F-C7C5-446D-AA29-08BB925D1630}"/>
              </a:ext>
            </a:extLst>
          </p:cNvPr>
          <p:cNvSpPr txBox="1"/>
          <p:nvPr/>
        </p:nvSpPr>
        <p:spPr>
          <a:xfrm>
            <a:off x="6339930" y="1753385"/>
            <a:ext cx="3482799" cy="473206"/>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ja-JP" b="1" i="0" u="sng"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AI </a:t>
            </a:r>
            <a:r>
              <a:rPr kumimoji="0" lang="ja-JP" altLang="en-US" b="1" i="0" u="sng"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のアップデートは年</a:t>
            </a:r>
            <a:r>
              <a:rPr kumimoji="0" lang="en-US" altLang="ja-JP" b="1" i="0" u="sng"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1</a:t>
            </a:r>
            <a:r>
              <a:rPr lang="ja-JP" altLang="en-US" u="sng">
                <a:solidFill>
                  <a:schemeClr val="tx1">
                    <a:lumMod val="75000"/>
                    <a:lumOff val="25000"/>
                  </a:schemeClr>
                </a:solidFill>
                <a:latin typeface="メイリオ" panose="020B0604030504040204" pitchFamily="50" charset="-128"/>
                <a:ea typeface="メイリオ" panose="020B0604030504040204" pitchFamily="50" charset="-128"/>
              </a:rPr>
              <a:t>回ほど</a:t>
            </a:r>
            <a:endParaRPr lang="en-US" altLang="ja-JP" u="sng">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2" name="TextBox 29">
            <a:extLst>
              <a:ext uri="{FF2B5EF4-FFF2-40B4-BE49-F238E27FC236}">
                <a16:creationId xmlns:a16="http://schemas.microsoft.com/office/drawing/2014/main" id="{FBC7EC1D-4244-440A-866E-AAE94992B111}"/>
              </a:ext>
            </a:extLst>
          </p:cNvPr>
          <p:cNvSpPr txBox="1"/>
          <p:nvPr/>
        </p:nvSpPr>
        <p:spPr>
          <a:xfrm>
            <a:off x="6280834" y="4210630"/>
            <a:ext cx="2629811" cy="473206"/>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ja-JP" altLang="en-US" u="sng">
                <a:solidFill>
                  <a:schemeClr val="tx1">
                    <a:lumMod val="75000"/>
                    <a:lumOff val="25000"/>
                  </a:schemeClr>
                </a:solidFill>
                <a:latin typeface="メイリオ" panose="020B0604030504040204" pitchFamily="50" charset="-128"/>
                <a:ea typeface="メイリオ" panose="020B0604030504040204" pitchFamily="50" charset="-128"/>
              </a:rPr>
              <a:t>レガシー </a:t>
            </a:r>
            <a:r>
              <a:rPr lang="en-US" altLang="ja-JP" u="sng">
                <a:solidFill>
                  <a:schemeClr val="tx1">
                    <a:lumMod val="75000"/>
                    <a:lumOff val="25000"/>
                  </a:schemeClr>
                </a:solidFill>
                <a:latin typeface="メイリオ" panose="020B0604030504040204" pitchFamily="50" charset="-128"/>
                <a:ea typeface="メイリオ" panose="020B0604030504040204" pitchFamily="50" charset="-128"/>
              </a:rPr>
              <a:t>OS </a:t>
            </a:r>
            <a:r>
              <a:rPr lang="ja-JP" altLang="en-US" u="sng">
                <a:solidFill>
                  <a:schemeClr val="tx1">
                    <a:lumMod val="75000"/>
                    <a:lumOff val="25000"/>
                  </a:schemeClr>
                </a:solidFill>
                <a:latin typeface="メイリオ" panose="020B0604030504040204" pitchFamily="50" charset="-128"/>
                <a:ea typeface="メイリオ" panose="020B0604030504040204" pitchFamily="50" charset="-128"/>
              </a:rPr>
              <a:t>対応</a:t>
            </a:r>
            <a:endParaRPr kumimoji="0" lang="en-GB" i="0" u="sng" strike="noStrike" kern="1200" cap="none" spc="0" normalizeH="0" baseline="0" noProof="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grpSp>
        <p:nvGrpSpPr>
          <p:cNvPr id="44" name="グループ化 43">
            <a:extLst>
              <a:ext uri="{FF2B5EF4-FFF2-40B4-BE49-F238E27FC236}">
                <a16:creationId xmlns:a16="http://schemas.microsoft.com/office/drawing/2014/main" id="{FF124700-5F33-44D7-A9D5-9510B63FCD76}"/>
              </a:ext>
            </a:extLst>
          </p:cNvPr>
          <p:cNvGrpSpPr/>
          <p:nvPr/>
        </p:nvGrpSpPr>
        <p:grpSpPr>
          <a:xfrm>
            <a:off x="6927233" y="2319243"/>
            <a:ext cx="1157550" cy="1353274"/>
            <a:chOff x="3564571" y="3094742"/>
            <a:chExt cx="1157550" cy="1353274"/>
          </a:xfrm>
        </p:grpSpPr>
        <p:pic>
          <p:nvPicPr>
            <p:cNvPr id="45" name="図 44">
              <a:extLst>
                <a:ext uri="{FF2B5EF4-FFF2-40B4-BE49-F238E27FC236}">
                  <a16:creationId xmlns:a16="http://schemas.microsoft.com/office/drawing/2014/main" id="{A99BC83D-E15E-418D-91C1-A729CD2BB06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564571" y="3304965"/>
              <a:ext cx="1143051" cy="1143051"/>
            </a:xfrm>
            <a:prstGeom prst="rect">
              <a:avLst/>
            </a:prstGeom>
          </p:spPr>
        </p:pic>
        <p:grpSp>
          <p:nvGrpSpPr>
            <p:cNvPr id="46" name="グループ化 45">
              <a:extLst>
                <a:ext uri="{FF2B5EF4-FFF2-40B4-BE49-F238E27FC236}">
                  <a16:creationId xmlns:a16="http://schemas.microsoft.com/office/drawing/2014/main" id="{5F82407C-F2EF-4C6B-8056-80B3B6D92F00}"/>
                </a:ext>
              </a:extLst>
            </p:cNvPr>
            <p:cNvGrpSpPr/>
            <p:nvPr/>
          </p:nvGrpSpPr>
          <p:grpSpPr>
            <a:xfrm>
              <a:off x="4136097" y="3094742"/>
              <a:ext cx="586024" cy="586021"/>
              <a:chOff x="2037738" y="3313817"/>
              <a:chExt cx="586024" cy="586021"/>
            </a:xfrm>
          </p:grpSpPr>
          <p:sp>
            <p:nvSpPr>
              <p:cNvPr id="47" name="楕円 46">
                <a:extLst>
                  <a:ext uri="{FF2B5EF4-FFF2-40B4-BE49-F238E27FC236}">
                    <a16:creationId xmlns:a16="http://schemas.microsoft.com/office/drawing/2014/main" id="{C38CE6B2-2940-457F-8BD0-741508F88E4F}"/>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0075ADE9-EEF1-4457-8B7B-E0461AC163B3}"/>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52" name="図 51">
            <a:extLst>
              <a:ext uri="{FF2B5EF4-FFF2-40B4-BE49-F238E27FC236}">
                <a16:creationId xmlns:a16="http://schemas.microsoft.com/office/drawing/2014/main" id="{E03BCE94-4A9B-4639-A8D4-152123CD1AB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91638" y="4891326"/>
            <a:ext cx="1400145" cy="1386466"/>
          </a:xfrm>
          <a:prstGeom prst="rect">
            <a:avLst/>
          </a:prstGeom>
        </p:spPr>
      </p:pic>
      <p:grpSp>
        <p:nvGrpSpPr>
          <p:cNvPr id="53" name="グループ化 52">
            <a:extLst>
              <a:ext uri="{FF2B5EF4-FFF2-40B4-BE49-F238E27FC236}">
                <a16:creationId xmlns:a16="http://schemas.microsoft.com/office/drawing/2014/main" id="{19D08103-8D14-4960-8B14-A61968D8B323}"/>
              </a:ext>
            </a:extLst>
          </p:cNvPr>
          <p:cNvGrpSpPr/>
          <p:nvPr/>
        </p:nvGrpSpPr>
        <p:grpSpPr>
          <a:xfrm>
            <a:off x="7676584" y="4762291"/>
            <a:ext cx="717832" cy="710815"/>
            <a:chOff x="2037738" y="3313817"/>
            <a:chExt cx="586024" cy="586021"/>
          </a:xfrm>
        </p:grpSpPr>
        <p:sp>
          <p:nvSpPr>
            <p:cNvPr id="54" name="楕円 53">
              <a:extLst>
                <a:ext uri="{FF2B5EF4-FFF2-40B4-BE49-F238E27FC236}">
                  <a16:creationId xmlns:a16="http://schemas.microsoft.com/office/drawing/2014/main" id="{5EF42B10-11EB-4019-A195-E4E33D461CA6}"/>
                </a:ext>
              </a:extLst>
            </p:cNvPr>
            <p:cNvSpPr/>
            <p:nvPr/>
          </p:nvSpPr>
          <p:spPr>
            <a:xfrm>
              <a:off x="2118700" y="3394778"/>
              <a:ext cx="424100" cy="42409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6B20222B-288F-41AE-B442-420605B37D82}"/>
                </a:ext>
              </a:extLst>
            </p:cNvPr>
            <p:cNvSpPr/>
            <p:nvPr/>
          </p:nvSpPr>
          <p:spPr>
            <a:xfrm>
              <a:off x="2037738" y="3313817"/>
              <a:ext cx="586024" cy="586021"/>
            </a:xfrm>
            <a:prstGeom prst="ellipse">
              <a:avLst/>
            </a:prstGeom>
            <a:solidFill>
              <a:schemeClr val="accent6">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 name="直線コネクタ 4">
            <a:extLst>
              <a:ext uri="{FF2B5EF4-FFF2-40B4-BE49-F238E27FC236}">
                <a16:creationId xmlns:a16="http://schemas.microsoft.com/office/drawing/2014/main" id="{62584F52-28F2-4CD5-ADE6-F4B14EE9CA59}"/>
              </a:ext>
            </a:extLst>
          </p:cNvPr>
          <p:cNvCxnSpPr>
            <a:cxnSpLocks/>
          </p:cNvCxnSpPr>
          <p:nvPr/>
        </p:nvCxnSpPr>
        <p:spPr>
          <a:xfrm>
            <a:off x="301658" y="4110086"/>
            <a:ext cx="1156311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3793005D-15BC-4119-8CB0-0B86DCC4F0B1}"/>
              </a:ext>
            </a:extLst>
          </p:cNvPr>
          <p:cNvCxnSpPr>
            <a:cxnSpLocks/>
          </p:cNvCxnSpPr>
          <p:nvPr/>
        </p:nvCxnSpPr>
        <p:spPr>
          <a:xfrm>
            <a:off x="6096000" y="1753385"/>
            <a:ext cx="0" cy="456257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1" name="テキスト プレースホルダー 2">
            <a:extLst>
              <a:ext uri="{FF2B5EF4-FFF2-40B4-BE49-F238E27FC236}">
                <a16:creationId xmlns:a16="http://schemas.microsoft.com/office/drawing/2014/main" id="{E27B96A9-9E31-46CB-977F-E548A614FD8B}"/>
              </a:ext>
            </a:extLst>
          </p:cNvPr>
          <p:cNvSpPr txBox="1">
            <a:spLocks/>
          </p:cNvSpPr>
          <p:nvPr/>
        </p:nvSpPr>
        <p:spPr>
          <a:xfrm>
            <a:off x="0" y="867908"/>
            <a:ext cx="12192000" cy="726096"/>
          </a:xfrm>
          <a:prstGeom prst="rect">
            <a:avLst/>
          </a:prstGeom>
        </p:spPr>
        <p:txBody>
          <a:bodyPr wrap="square"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kumimoji="1" lang="ja-JP" altLang="en-US" sz="1800" b="1" kern="12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従来型のウイルス対策ソフトや </a:t>
            </a:r>
            <a:r>
              <a:rPr lang="en-US" altLang="ja-JP"/>
              <a:t>EDR </a:t>
            </a:r>
            <a:r>
              <a:rPr lang="ja-JP" altLang="en-US"/>
              <a:t>とは一線を画する性能</a:t>
            </a:r>
            <a:endParaRPr lang="en-US" altLang="ja-JP"/>
          </a:p>
          <a:p>
            <a:r>
              <a:rPr lang="en-US" altLang="ja-JP" err="1"/>
              <a:t>CylancePROTECT</a:t>
            </a:r>
            <a:r>
              <a:rPr lang="en-US" altLang="ja-JP"/>
              <a:t> </a:t>
            </a:r>
            <a:r>
              <a:rPr lang="ja-JP" altLang="en-US"/>
              <a:t>が、あらゆる凶悪マルウェアから高精度に企業を守ります</a:t>
            </a:r>
          </a:p>
        </p:txBody>
      </p:sp>
      <p:sp>
        <p:nvSpPr>
          <p:cNvPr id="64" name="正方形/長方形 63">
            <a:extLst>
              <a:ext uri="{FF2B5EF4-FFF2-40B4-BE49-F238E27FC236}">
                <a16:creationId xmlns:a16="http://schemas.microsoft.com/office/drawing/2014/main" id="{C3BCEF8D-6118-4BA4-83DB-ECE4A904E73F}"/>
              </a:ext>
            </a:extLst>
          </p:cNvPr>
          <p:cNvSpPr/>
          <p:nvPr/>
        </p:nvSpPr>
        <p:spPr>
          <a:xfrm>
            <a:off x="3171254" y="2642775"/>
            <a:ext cx="2813928" cy="127862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6058BCA7-F08E-42E8-B0DC-0A945AB4E596}"/>
              </a:ext>
            </a:extLst>
          </p:cNvPr>
          <p:cNvSpPr txBox="1"/>
          <p:nvPr/>
        </p:nvSpPr>
        <p:spPr>
          <a:xfrm>
            <a:off x="3171254" y="2723736"/>
            <a:ext cx="3027601" cy="1107996"/>
          </a:xfrm>
          <a:prstGeom prst="rect">
            <a:avLst/>
          </a:prstGeom>
          <a:noFill/>
        </p:spPr>
        <p:txBody>
          <a:bodyPr wrap="square" rtlCol="0">
            <a:spAutoFit/>
          </a:bodyPr>
          <a:lstStyle/>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☐シグネチャ型では</a:t>
            </a:r>
            <a:r>
              <a:rPr kumimoji="1" lang="ja-JP" altLang="en-US" sz="1200" b="1">
                <a:solidFill>
                  <a:srgbClr val="C00000"/>
                </a:solidFill>
                <a:latin typeface="メイリオ" panose="020B0604030504040204" pitchFamily="50" charset="-128"/>
                <a:ea typeface="メイリオ" panose="020B0604030504040204" pitchFamily="50" charset="-128"/>
              </a:rPr>
              <a:t>限界</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を感じている</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200" b="1">
                <a:solidFill>
                  <a:srgbClr val="C00000"/>
                </a:solidFill>
                <a:latin typeface="メイリオ" panose="020B0604030504040204" pitchFamily="50" charset="-128"/>
                <a:ea typeface="メイリオ" panose="020B0604030504040204" pitchFamily="50" charset="-128"/>
              </a:rPr>
              <a:t>セキュリティに詳しくないけど</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　最新のマルウェアは防ぎたい！</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200" b="1">
                <a:solidFill>
                  <a:srgbClr val="C00000"/>
                </a:solidFill>
                <a:latin typeface="メイリオ" panose="020B0604030504040204" pitchFamily="50" charset="-128"/>
                <a:ea typeface="メイリオ" panose="020B0604030504040204" pitchFamily="50" charset="-128"/>
              </a:rPr>
              <a:t>安価</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で強力な製品を導入したい！</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573D8CA9-BA92-4DB3-A4AB-FA1732242085}"/>
              </a:ext>
            </a:extLst>
          </p:cNvPr>
          <p:cNvSpPr txBox="1"/>
          <p:nvPr/>
        </p:nvSpPr>
        <p:spPr>
          <a:xfrm>
            <a:off x="3133962" y="2322931"/>
            <a:ext cx="3016577" cy="307777"/>
          </a:xfrm>
          <a:prstGeom prst="rect">
            <a:avLst/>
          </a:prstGeom>
          <a:noFill/>
        </p:spPr>
        <p:txBody>
          <a:bodyPr wrap="square" rtlCol="0">
            <a:spAutoFit/>
          </a:bodyPr>
          <a:lstStyle/>
          <a:p>
            <a:r>
              <a:rPr kumimoji="1" lang="ja-JP" altLang="en-US" sz="1400" b="1">
                <a:solidFill>
                  <a:srgbClr val="C00000"/>
                </a:solidFill>
                <a:latin typeface="メイリオ" panose="020B0604030504040204" pitchFamily="50" charset="-128"/>
                <a:ea typeface="メイリオ" panose="020B0604030504040204" pitchFamily="50" charset="-128"/>
              </a:rPr>
              <a:t>こんな企業様にオススメ！</a:t>
            </a:r>
          </a:p>
        </p:txBody>
      </p:sp>
      <p:sp>
        <p:nvSpPr>
          <p:cNvPr id="66" name="正方形/長方形 65">
            <a:extLst>
              <a:ext uri="{FF2B5EF4-FFF2-40B4-BE49-F238E27FC236}">
                <a16:creationId xmlns:a16="http://schemas.microsoft.com/office/drawing/2014/main" id="{C0D8EF6E-6F58-457E-82EE-2FC9980CE21E}"/>
              </a:ext>
            </a:extLst>
          </p:cNvPr>
          <p:cNvSpPr/>
          <p:nvPr/>
        </p:nvSpPr>
        <p:spPr>
          <a:xfrm>
            <a:off x="3154072" y="5011041"/>
            <a:ext cx="2813928" cy="127862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0E75E1BF-19B5-4AA9-8D78-7A206014A12F}"/>
              </a:ext>
            </a:extLst>
          </p:cNvPr>
          <p:cNvSpPr txBox="1"/>
          <p:nvPr/>
        </p:nvSpPr>
        <p:spPr>
          <a:xfrm>
            <a:off x="3154072" y="5092002"/>
            <a:ext cx="3027601" cy="1107996"/>
          </a:xfrm>
          <a:prstGeom prst="rect">
            <a:avLst/>
          </a:prstGeom>
          <a:noFill/>
        </p:spPr>
        <p:txBody>
          <a:bodyPr wrap="square" rtlCol="0">
            <a:spAutoFit/>
          </a:bodyPr>
          <a:lstStyle/>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200" b="1">
                <a:solidFill>
                  <a:srgbClr val="C00000"/>
                </a:solidFill>
                <a:latin typeface="メイリオ" panose="020B0604030504040204" pitchFamily="50" charset="-128"/>
                <a:ea typeface="メイリオ" panose="020B0604030504040204" pitchFamily="50" charset="-128"/>
              </a:rPr>
              <a:t>EDR </a:t>
            </a:r>
            <a:r>
              <a:rPr kumimoji="1" lang="ja-JP" altLang="en-US" sz="1200" b="1">
                <a:solidFill>
                  <a:srgbClr val="C00000"/>
                </a:solidFill>
                <a:latin typeface="メイリオ" panose="020B0604030504040204" pitchFamily="50" charset="-128"/>
                <a:ea typeface="メイリオ" panose="020B0604030504040204" pitchFamily="50" charset="-128"/>
              </a:rPr>
              <a:t>やウイルス対策ソフトの</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rgbClr val="C00000"/>
                </a:solidFill>
                <a:latin typeface="メイリオ" panose="020B0604030504040204" pitchFamily="50" charset="-128"/>
                <a:ea typeface="メイリオ" panose="020B0604030504040204" pitchFamily="50" charset="-128"/>
              </a:rPr>
              <a:t>　誤検知の多さに消耗している</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☐誤検知したファイルのセーフリスト</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　登録に工数を掛けたくない！</a:t>
            </a:r>
            <a:endParaRPr kumimoji="1" lang="en-US" altLang="ja-JP" sz="1200" b="1">
              <a:solidFill>
                <a:srgbClr val="C00000"/>
              </a:solidFill>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F9A18431-F12E-4FDC-B370-660C2DB23E9D}"/>
              </a:ext>
            </a:extLst>
          </p:cNvPr>
          <p:cNvSpPr txBox="1"/>
          <p:nvPr/>
        </p:nvSpPr>
        <p:spPr>
          <a:xfrm>
            <a:off x="3116780" y="4691197"/>
            <a:ext cx="3016577" cy="307777"/>
          </a:xfrm>
          <a:prstGeom prst="rect">
            <a:avLst/>
          </a:prstGeom>
          <a:noFill/>
        </p:spPr>
        <p:txBody>
          <a:bodyPr wrap="square" rtlCol="0">
            <a:spAutoFit/>
          </a:bodyPr>
          <a:lstStyle/>
          <a:p>
            <a:r>
              <a:rPr kumimoji="1" lang="ja-JP" altLang="en-US" sz="1400" b="1">
                <a:solidFill>
                  <a:srgbClr val="C00000"/>
                </a:solidFill>
                <a:latin typeface="メイリオ" panose="020B0604030504040204" pitchFamily="50" charset="-128"/>
                <a:ea typeface="メイリオ" panose="020B0604030504040204" pitchFamily="50" charset="-128"/>
              </a:rPr>
              <a:t>こんな企業様にオススメ！</a:t>
            </a:r>
          </a:p>
        </p:txBody>
      </p:sp>
      <p:sp>
        <p:nvSpPr>
          <p:cNvPr id="69" name="正方形/長方形 68">
            <a:extLst>
              <a:ext uri="{FF2B5EF4-FFF2-40B4-BE49-F238E27FC236}">
                <a16:creationId xmlns:a16="http://schemas.microsoft.com/office/drawing/2014/main" id="{86036874-E649-4438-A719-AD3A0F5DF97D}"/>
              </a:ext>
            </a:extLst>
          </p:cNvPr>
          <p:cNvSpPr/>
          <p:nvPr/>
        </p:nvSpPr>
        <p:spPr>
          <a:xfrm>
            <a:off x="8837172" y="2588701"/>
            <a:ext cx="2813928" cy="127862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0E95CE8B-078E-43E4-A573-952F2BB7B62B}"/>
              </a:ext>
            </a:extLst>
          </p:cNvPr>
          <p:cNvSpPr txBox="1"/>
          <p:nvPr/>
        </p:nvSpPr>
        <p:spPr>
          <a:xfrm>
            <a:off x="8837172" y="2669662"/>
            <a:ext cx="3027601" cy="1107996"/>
          </a:xfrm>
          <a:prstGeom prst="rect">
            <a:avLst/>
          </a:prstGeom>
          <a:noFill/>
        </p:spPr>
        <p:txBody>
          <a:bodyPr wrap="square" rtlCol="0">
            <a:spAutoFit/>
          </a:bodyPr>
          <a:lstStyle/>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☐導入中のウイルス対策ソフトの</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200" b="1">
                <a:solidFill>
                  <a:srgbClr val="C00000"/>
                </a:solidFill>
                <a:latin typeface="メイリオ" panose="020B0604030504040204" pitchFamily="50" charset="-128"/>
                <a:ea typeface="メイリオ" panose="020B0604030504040204" pitchFamily="50" charset="-128"/>
              </a:rPr>
              <a:t>シグネチャ更新管理に疲弊している</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☐フルスキャンが</a:t>
            </a:r>
            <a:r>
              <a:rPr kumimoji="1" lang="ja-JP" altLang="en-US" sz="1200" b="1">
                <a:solidFill>
                  <a:srgbClr val="C00000"/>
                </a:solidFill>
                <a:latin typeface="メイリオ" panose="020B0604030504040204" pitchFamily="50" charset="-128"/>
                <a:ea typeface="メイリオ" panose="020B0604030504040204" pitchFamily="50" charset="-128"/>
              </a:rPr>
              <a:t> </a:t>
            </a:r>
            <a:r>
              <a:rPr kumimoji="1" lang="en-US" altLang="ja-JP" sz="1200" b="1">
                <a:solidFill>
                  <a:srgbClr val="C00000"/>
                </a:solidFill>
                <a:latin typeface="メイリオ" panose="020B0604030504040204" pitchFamily="50" charset="-128"/>
                <a:ea typeface="メイリオ" panose="020B0604030504040204" pitchFamily="50" charset="-128"/>
              </a:rPr>
              <a:t>PC</a:t>
            </a:r>
            <a:r>
              <a:rPr kumimoji="1" lang="ja-JP" altLang="en-US" sz="1200" b="1">
                <a:solidFill>
                  <a:srgbClr val="C00000"/>
                </a:solidFill>
                <a:latin typeface="メイリオ" panose="020B0604030504040204" pitchFamily="50" charset="-128"/>
                <a:ea typeface="メイリオ" panose="020B0604030504040204" pitchFamily="50" charset="-128"/>
              </a:rPr>
              <a:t> やアプリの</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rgbClr val="C00000"/>
                </a:solidFill>
                <a:latin typeface="メイリオ" panose="020B0604030504040204" pitchFamily="50" charset="-128"/>
                <a:ea typeface="メイリオ" panose="020B0604030504040204" pitchFamily="50" charset="-128"/>
              </a:rPr>
              <a:t>　動作を妨げている</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2FF4588E-E502-474C-BDF7-F89576D7A157}"/>
              </a:ext>
            </a:extLst>
          </p:cNvPr>
          <p:cNvSpPr txBox="1"/>
          <p:nvPr/>
        </p:nvSpPr>
        <p:spPr>
          <a:xfrm>
            <a:off x="8781026" y="2268857"/>
            <a:ext cx="3016577" cy="307777"/>
          </a:xfrm>
          <a:prstGeom prst="rect">
            <a:avLst/>
          </a:prstGeom>
          <a:noFill/>
        </p:spPr>
        <p:txBody>
          <a:bodyPr wrap="square" rtlCol="0">
            <a:spAutoFit/>
          </a:bodyPr>
          <a:lstStyle/>
          <a:p>
            <a:r>
              <a:rPr kumimoji="1" lang="ja-JP" altLang="en-US" sz="1400" b="1">
                <a:solidFill>
                  <a:srgbClr val="C00000"/>
                </a:solidFill>
                <a:latin typeface="メイリオ" panose="020B0604030504040204" pitchFamily="50" charset="-128"/>
                <a:ea typeface="メイリオ" panose="020B0604030504040204" pitchFamily="50" charset="-128"/>
              </a:rPr>
              <a:t>こんな企業様にオススメ！</a:t>
            </a:r>
          </a:p>
        </p:txBody>
      </p:sp>
      <p:sp>
        <p:nvSpPr>
          <p:cNvPr id="72" name="正方形/長方形 71">
            <a:extLst>
              <a:ext uri="{FF2B5EF4-FFF2-40B4-BE49-F238E27FC236}">
                <a16:creationId xmlns:a16="http://schemas.microsoft.com/office/drawing/2014/main" id="{A420812C-1935-4D59-B4FA-5BFC870B5CF2}"/>
              </a:ext>
            </a:extLst>
          </p:cNvPr>
          <p:cNvSpPr/>
          <p:nvPr/>
        </p:nvSpPr>
        <p:spPr>
          <a:xfrm>
            <a:off x="8771187" y="5006588"/>
            <a:ext cx="2813928" cy="1278628"/>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a:extLst>
              <a:ext uri="{FF2B5EF4-FFF2-40B4-BE49-F238E27FC236}">
                <a16:creationId xmlns:a16="http://schemas.microsoft.com/office/drawing/2014/main" id="{6E457883-6F2F-4072-AD99-0212E1A53735}"/>
              </a:ext>
            </a:extLst>
          </p:cNvPr>
          <p:cNvSpPr txBox="1"/>
          <p:nvPr/>
        </p:nvSpPr>
        <p:spPr>
          <a:xfrm>
            <a:off x="8771187" y="5087549"/>
            <a:ext cx="3027601" cy="1107996"/>
          </a:xfrm>
          <a:prstGeom prst="rect">
            <a:avLst/>
          </a:prstGeom>
          <a:noFill/>
        </p:spPr>
        <p:txBody>
          <a:bodyPr wrap="square" rtlCol="0">
            <a:spAutoFit/>
          </a:bodyPr>
          <a:lstStyle/>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☐業務システムなど、レガシー </a:t>
            </a: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OS </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を</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　使わざるを得ない</a:t>
            </a:r>
            <a:endParaRPr kumimoji="1" lang="ja-JP" altLang="en-US"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200" b="1">
                <a:solidFill>
                  <a:srgbClr val="C00000"/>
                </a:solidFill>
                <a:latin typeface="メイリオ" panose="020B0604030504040204" pitchFamily="50" charset="-128"/>
                <a:ea typeface="メイリオ" panose="020B0604030504040204" pitchFamily="50" charset="-128"/>
              </a:rPr>
              <a:t>レガシー </a:t>
            </a:r>
            <a:r>
              <a:rPr kumimoji="1" lang="en-US" altLang="ja-JP" sz="1200" b="1">
                <a:solidFill>
                  <a:srgbClr val="C00000"/>
                </a:solidFill>
                <a:latin typeface="メイリオ" panose="020B0604030504040204" pitchFamily="50" charset="-128"/>
                <a:ea typeface="メイリオ" panose="020B0604030504040204" pitchFamily="50" charset="-128"/>
              </a:rPr>
              <a:t>OS </a:t>
            </a:r>
            <a:r>
              <a:rPr kumimoji="1" lang="ja-JP" altLang="en-US" sz="1200" b="1">
                <a:solidFill>
                  <a:srgbClr val="C00000"/>
                </a:solidFill>
                <a:latin typeface="メイリオ" panose="020B0604030504040204" pitchFamily="50" charset="-128"/>
                <a:ea typeface="メイリオ" panose="020B0604030504040204" pitchFamily="50" charset="-128"/>
              </a:rPr>
              <a:t>のパッチ提供が</a:t>
            </a:r>
            <a:endParaRPr kumimoji="1" lang="en-US" altLang="ja-JP" sz="1200" b="1">
              <a:solidFill>
                <a:srgbClr val="C00000"/>
              </a:solidFill>
              <a:latin typeface="メイリオ" panose="020B0604030504040204" pitchFamily="50" charset="-128"/>
              <a:ea typeface="メイリオ" panose="020B0604030504040204" pitchFamily="50" charset="-128"/>
            </a:endParaRPr>
          </a:p>
          <a:p>
            <a:pPr>
              <a:lnSpc>
                <a:spcPct val="140000"/>
              </a:lnSpc>
            </a:pPr>
            <a:r>
              <a:rPr kumimoji="1" lang="ja-JP" altLang="en-US" sz="1200" b="1">
                <a:solidFill>
                  <a:srgbClr val="C00000"/>
                </a:solidFill>
                <a:latin typeface="メイリオ" panose="020B0604030504040204" pitchFamily="50" charset="-128"/>
                <a:ea typeface="メイリオ" panose="020B0604030504040204" pitchFamily="50" charset="-128"/>
              </a:rPr>
              <a:t>　終了したためセキュリティが不安</a:t>
            </a:r>
          </a:p>
        </p:txBody>
      </p:sp>
      <p:sp>
        <p:nvSpPr>
          <p:cNvPr id="74" name="テキスト ボックス 73">
            <a:extLst>
              <a:ext uri="{FF2B5EF4-FFF2-40B4-BE49-F238E27FC236}">
                <a16:creationId xmlns:a16="http://schemas.microsoft.com/office/drawing/2014/main" id="{D7A5F52B-D5CE-4D73-B4A0-7533B6905C5C}"/>
              </a:ext>
            </a:extLst>
          </p:cNvPr>
          <p:cNvSpPr txBox="1"/>
          <p:nvPr/>
        </p:nvSpPr>
        <p:spPr>
          <a:xfrm>
            <a:off x="8715041" y="4686744"/>
            <a:ext cx="3016577" cy="307777"/>
          </a:xfrm>
          <a:prstGeom prst="rect">
            <a:avLst/>
          </a:prstGeom>
          <a:noFill/>
        </p:spPr>
        <p:txBody>
          <a:bodyPr wrap="square" rtlCol="0">
            <a:spAutoFit/>
          </a:bodyPr>
          <a:lstStyle/>
          <a:p>
            <a:r>
              <a:rPr kumimoji="1" lang="ja-JP" altLang="en-US" sz="1400" b="1">
                <a:solidFill>
                  <a:srgbClr val="C00000"/>
                </a:solidFill>
                <a:latin typeface="メイリオ" panose="020B0604030504040204" pitchFamily="50" charset="-128"/>
                <a:ea typeface="メイリオ" panose="020B0604030504040204" pitchFamily="50" charset="-128"/>
              </a:rPr>
              <a:t>こんな企業様にオススメ！</a:t>
            </a:r>
          </a:p>
        </p:txBody>
      </p:sp>
    </p:spTree>
    <p:extLst>
      <p:ext uri="{BB962C8B-B14F-4D97-AF65-F5344CB8AC3E}">
        <p14:creationId xmlns:p14="http://schemas.microsoft.com/office/powerpoint/2010/main" val="459358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D25B460F-72E6-41A0-97B7-D6F7B6098823}"/>
              </a:ext>
            </a:extLst>
          </p:cNvPr>
          <p:cNvSpPr>
            <a:spLocks noGrp="1"/>
          </p:cNvSpPr>
          <p:nvPr>
            <p:ph type="body" sz="quarter" idx="14"/>
          </p:nvPr>
        </p:nvSpPr>
        <p:spPr/>
        <p:txBody>
          <a:bodyPr/>
          <a:lstStyle/>
          <a:p>
            <a:r>
              <a:rPr kumimoji="1" lang="ja-JP" altLang="en-US"/>
              <a:t>体験版と価格</a:t>
            </a:r>
          </a:p>
        </p:txBody>
      </p:sp>
    </p:spTree>
    <p:extLst>
      <p:ext uri="{BB962C8B-B14F-4D97-AF65-F5344CB8AC3E}">
        <p14:creationId xmlns:p14="http://schemas.microsoft.com/office/powerpoint/2010/main" val="860595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0B1C13-F61F-46AB-8811-6727E3C744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0" t="6221" r="13300" b="2609"/>
          <a:stretch/>
        </p:blipFill>
        <p:spPr>
          <a:xfrm>
            <a:off x="1" y="0"/>
            <a:ext cx="12192000" cy="6858000"/>
          </a:xfrm>
          <a:prstGeom prst="rect">
            <a:avLst/>
          </a:prstGeom>
        </p:spPr>
      </p:pic>
      <p:sp>
        <p:nvSpPr>
          <p:cNvPr id="17" name="正方形/長方形 16">
            <a:extLst>
              <a:ext uri="{FF2B5EF4-FFF2-40B4-BE49-F238E27FC236}">
                <a16:creationId xmlns:a16="http://schemas.microsoft.com/office/drawing/2014/main" id="{CEBD73D4-375A-49EA-ACD4-D3E5ABCDE47A}"/>
              </a:ext>
            </a:extLst>
          </p:cNvPr>
          <p:cNvSpPr/>
          <p:nvPr/>
        </p:nvSpPr>
        <p:spPr>
          <a:xfrm rot="5400000">
            <a:off x="2931368" y="-2936676"/>
            <a:ext cx="6858000" cy="12720736"/>
          </a:xfrm>
          <a:prstGeom prst="rect">
            <a:avLst/>
          </a:prstGeom>
          <a:gradFill>
            <a:gsLst>
              <a:gs pos="0">
                <a:schemeClr val="tx1">
                  <a:lumMod val="95000"/>
                  <a:alpha val="0"/>
                </a:schemeClr>
              </a:gs>
              <a:gs pos="78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F7D0AFD7-B546-41C8-BF60-D655917711AF}"/>
              </a:ext>
            </a:extLst>
          </p:cNvPr>
          <p:cNvSpPr/>
          <p:nvPr/>
        </p:nvSpPr>
        <p:spPr>
          <a:xfrm>
            <a:off x="0" y="2965784"/>
            <a:ext cx="12192000" cy="3559560"/>
          </a:xfrm>
          <a:prstGeom prst="rect">
            <a:avLst/>
          </a:prstGeom>
          <a:solidFill>
            <a:schemeClr val="bg1"/>
          </a:solidFill>
          <a:ln w="158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fontAlgn="base">
              <a:spcBef>
                <a:spcPct val="0"/>
              </a:spcBef>
              <a:spcAft>
                <a:spcPct val="0"/>
              </a:spcAft>
            </a:pPr>
            <a:endParaRPr kumimoji="1" lang="ja-JP" altLang="en-US" sz="2000">
              <a:solidFill>
                <a:prstClr val="white"/>
              </a:solidFill>
              <a:latin typeface="游ゴシック" panose="020F0502020204030204"/>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6A854D6B-3EB9-4236-A129-25309DE96CBC}"/>
              </a:ext>
            </a:extLst>
          </p:cNvPr>
          <p:cNvSpPr txBox="1"/>
          <p:nvPr/>
        </p:nvSpPr>
        <p:spPr>
          <a:xfrm>
            <a:off x="479376" y="1226144"/>
            <a:ext cx="10729192" cy="1369707"/>
          </a:xfrm>
          <a:prstGeom prst="rect">
            <a:avLst/>
          </a:prstGeom>
          <a:noFill/>
          <a:ln>
            <a:noFill/>
          </a:ln>
          <a:effectLst>
            <a:outerShdw blurRad="50800" dist="38100" dir="2700000" algn="tl" rotWithShape="0">
              <a:prstClr val="black">
                <a:alpha val="40000"/>
              </a:prstClr>
            </a:outerShdw>
          </a:effectLst>
        </p:spPr>
        <p:txBody>
          <a:bodyPr wrap="square" rtlCol="0" anchor="ctr">
            <a:noAutofit/>
          </a:bodyPr>
          <a:lstStyle/>
          <a:p>
            <a:pPr defTabSz="829269" fontAlgn="base">
              <a:lnSpc>
                <a:spcPts val="4600"/>
              </a:lnSpc>
              <a:spcBef>
                <a:spcPct val="0"/>
              </a:spcBef>
              <a:spcAft>
                <a:spcPct val="0"/>
              </a:spcAft>
            </a:pPr>
            <a:r>
              <a:rPr kumimoji="1" lang="en-US" altLang="ja-JP" sz="4000" b="1">
                <a:solidFill>
                  <a:schemeClr val="bg1"/>
                </a:solidFill>
                <a:latin typeface="メイリオ" panose="020B0604030504040204" pitchFamily="50" charset="-128"/>
                <a:ea typeface="メイリオ" panose="020B0604030504040204" pitchFamily="50" charset="-128"/>
              </a:rPr>
              <a:t>AI </a:t>
            </a:r>
            <a:r>
              <a:rPr kumimoji="1" lang="ja-JP" altLang="en-US" sz="4000" b="1">
                <a:solidFill>
                  <a:schemeClr val="bg1"/>
                </a:solidFill>
                <a:latin typeface="メイリオ" panose="020B0604030504040204" pitchFamily="50" charset="-128"/>
                <a:ea typeface="メイリオ" panose="020B0604030504040204" pitchFamily="50" charset="-128"/>
              </a:rPr>
              <a:t>アンチウイルス </a:t>
            </a:r>
            <a:r>
              <a:rPr kumimoji="1" lang="ja-JP" altLang="en-US" sz="4000" b="1">
                <a:solidFill>
                  <a:srgbClr val="4DC12E"/>
                </a:solidFill>
                <a:latin typeface="メイリオ" panose="020B0604030504040204" pitchFamily="50" charset="-128"/>
                <a:ea typeface="メイリオ" panose="020B0604030504040204" pitchFamily="50" charset="-128"/>
              </a:rPr>
              <a:t>無料体験キャンペーン</a:t>
            </a:r>
            <a:endParaRPr kumimoji="1" lang="en-US" altLang="ja-JP" sz="4000" b="1">
              <a:solidFill>
                <a:srgbClr val="4DC12E"/>
              </a:solidFill>
              <a:latin typeface="メイリオ" panose="020B0604030504040204" pitchFamily="50" charset="-128"/>
              <a:ea typeface="メイリオ" panose="020B0604030504040204" pitchFamily="50" charset="-128"/>
            </a:endParaRPr>
          </a:p>
          <a:p>
            <a:pPr defTabSz="829269" fontAlgn="base">
              <a:lnSpc>
                <a:spcPts val="4600"/>
              </a:lnSpc>
              <a:spcBef>
                <a:spcPct val="0"/>
              </a:spcBef>
              <a:spcAft>
                <a:spcPct val="0"/>
              </a:spcAft>
            </a:pPr>
            <a:r>
              <a:rPr kumimoji="1" lang="ja-JP" altLang="en-US" sz="3200" b="1">
                <a:solidFill>
                  <a:schemeClr val="bg1"/>
                </a:solidFill>
                <a:latin typeface="メイリオ" panose="020B0604030504040204" pitchFamily="50" charset="-128"/>
                <a:ea typeface="メイリオ" panose="020B0604030504040204" pitchFamily="50" charset="-128"/>
              </a:rPr>
              <a:t>～端末に潜む マルウェア</a:t>
            </a:r>
            <a:r>
              <a:rPr kumimoji="1" lang="en-US" altLang="ja-JP" sz="3200" b="1">
                <a:solidFill>
                  <a:schemeClr val="bg1"/>
                </a:solidFill>
                <a:latin typeface="メイリオ" panose="020B0604030504040204" pitchFamily="50" charset="-128"/>
                <a:ea typeface="メイリオ" panose="020B0604030504040204" pitchFamily="50" charset="-128"/>
              </a:rPr>
              <a:t> </a:t>
            </a:r>
            <a:r>
              <a:rPr kumimoji="1" lang="ja-JP" altLang="en-US" sz="3200" b="1">
                <a:solidFill>
                  <a:schemeClr val="bg1"/>
                </a:solidFill>
                <a:latin typeface="メイリオ" panose="020B0604030504040204" pitchFamily="50" charset="-128"/>
                <a:ea typeface="メイリオ" panose="020B0604030504040204" pitchFamily="50" charset="-128"/>
              </a:rPr>
              <a:t>を見つけ出せ！～</a:t>
            </a:r>
          </a:p>
        </p:txBody>
      </p:sp>
      <p:sp>
        <p:nvSpPr>
          <p:cNvPr id="22" name="正方形/長方形 21">
            <a:extLst>
              <a:ext uri="{FF2B5EF4-FFF2-40B4-BE49-F238E27FC236}">
                <a16:creationId xmlns:a16="http://schemas.microsoft.com/office/drawing/2014/main" id="{E887E130-49A3-447D-9258-BAB92C1560B9}"/>
              </a:ext>
            </a:extLst>
          </p:cNvPr>
          <p:cNvSpPr/>
          <p:nvPr/>
        </p:nvSpPr>
        <p:spPr>
          <a:xfrm>
            <a:off x="579255" y="3803902"/>
            <a:ext cx="8334010" cy="1581202"/>
          </a:xfrm>
          <a:prstGeom prst="rect">
            <a:avLst/>
          </a:prstGeom>
        </p:spPr>
        <p:txBody>
          <a:bodyPr wrap="square">
            <a:spAutoFit/>
          </a:bodyPr>
          <a:lstStyle/>
          <a:p>
            <a:pPr defTabSz="829269" fontAlgn="base">
              <a:lnSpc>
                <a:spcPct val="150000"/>
              </a:lnSpc>
              <a:spcBef>
                <a:spcPct val="0"/>
              </a:spcBef>
              <a:spcAft>
                <a:spcPct val="0"/>
              </a:spcAft>
            </a:pPr>
            <a:r>
              <a:rPr kumimoji="1" lang="en-US" altLang="ja-JP" sz="1600" err="1">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CylancePROTECT</a:t>
            </a:r>
            <a:r>
              <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 </a:t>
            </a: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を </a:t>
            </a:r>
            <a:r>
              <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1 </a:t>
            </a: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ヶ月無料で何台でもインストールでき、</a:t>
            </a:r>
            <a:endPar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a:p>
            <a:pPr defTabSz="829269" fontAlgn="base">
              <a:lnSpc>
                <a:spcPct val="150000"/>
              </a:lnSpc>
              <a:spcBef>
                <a:spcPct val="0"/>
              </a:spcBef>
              <a:spcAft>
                <a:spcPct val="0"/>
              </a:spcAft>
            </a:pPr>
            <a:r>
              <a:rPr kumimoji="1" lang="ja-JP" altLang="en-US" sz="1600" b="1" u="sng">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自社ネットワーク内に危険なマルウェアが潜んでいないかを無料で調査でき</a:t>
            </a:r>
            <a:endParaRPr kumimoji="1" lang="en-US" altLang="ja-JP" sz="1600" b="1" u="sng">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a:p>
            <a:pPr defTabSz="829269" fontAlgn="base">
              <a:lnSpc>
                <a:spcPct val="150000"/>
              </a:lnSpc>
              <a:spcBef>
                <a:spcPct val="0"/>
              </a:spcBef>
              <a:spcAft>
                <a:spcPct val="0"/>
              </a:spcAft>
            </a:pPr>
            <a:r>
              <a:rPr kumimoji="1" lang="en-US" altLang="ja-JP" sz="1600" b="1" u="sng">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EDR</a:t>
            </a:r>
            <a:r>
              <a:rPr kumimoji="1" lang="ja-JP" altLang="en-US" sz="1600" b="1" u="sng">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 オプションも体験可能。</a:t>
            </a:r>
          </a:p>
          <a:p>
            <a:pPr defTabSz="829269" fontAlgn="base">
              <a:lnSpc>
                <a:spcPct val="150000"/>
              </a:lnSpc>
              <a:spcBef>
                <a:spcPct val="0"/>
              </a:spcBef>
              <a:spcAft>
                <a:spcPct val="0"/>
              </a:spcAft>
            </a:pP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体験後には、マルウェア検知結果のサマリーレポートをプレゼントします！ </a:t>
            </a:r>
            <a:endPar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A6326B7-00C5-428A-8042-6CC8B8F1EF21}"/>
              </a:ext>
            </a:extLst>
          </p:cNvPr>
          <p:cNvSpPr txBox="1"/>
          <p:nvPr/>
        </p:nvSpPr>
        <p:spPr>
          <a:xfrm>
            <a:off x="566555" y="5563438"/>
            <a:ext cx="4812836" cy="523220"/>
          </a:xfrm>
          <a:prstGeom prst="rect">
            <a:avLst/>
          </a:prstGeom>
          <a:noFill/>
        </p:spPr>
        <p:txBody>
          <a:bodyPr wrap="square" rtlCol="0">
            <a:spAutoFit/>
          </a:bodyPr>
          <a:lstStyle/>
          <a:p>
            <a:pPr defTabSz="829269" fontAlgn="base">
              <a:spcBef>
                <a:spcPct val="0"/>
              </a:spcBef>
              <a:spcAft>
                <a:spcPct val="0"/>
              </a:spcAft>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お申し込みはこちら</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t>
            </a:r>
          </a:p>
          <a:p>
            <a:pPr defTabSz="829269" fontAlgn="base">
              <a:spcBef>
                <a:spcPct val="0"/>
              </a:spcBef>
              <a:spcAft>
                <a:spcPct val="0"/>
              </a:spcAft>
            </a:pPr>
            <a:r>
              <a:rPr kumimoji="1" lang="ja-JP" altLang="en-US" sz="1400" b="1">
                <a:solidFill>
                  <a:schemeClr val="tx1">
                    <a:lumMod val="65000"/>
                    <a:lumOff val="35000"/>
                  </a:schemeClr>
                </a:solidFill>
                <a:latin typeface="メイリオ" panose="020B0604030504040204" pitchFamily="50" charset="-128"/>
                <a:ea typeface="メイリオ" panose="020B0604030504040204" pitchFamily="50" charset="-128"/>
              </a:rPr>
              <a:t>　</a:t>
            </a:r>
            <a:endParaRPr kumimoji="1" lang="ja-JP" altLang="en-US" sz="140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41DE5503-4A45-4EDE-8E6B-20CEAF2FD04E}"/>
              </a:ext>
            </a:extLst>
          </p:cNvPr>
          <p:cNvSpPr/>
          <p:nvPr/>
        </p:nvSpPr>
        <p:spPr>
          <a:xfrm>
            <a:off x="778617" y="5817331"/>
            <a:ext cx="3686760" cy="307777"/>
          </a:xfrm>
          <a:prstGeom prst="rect">
            <a:avLst/>
          </a:prstGeom>
        </p:spPr>
        <p:txBody>
          <a:bodyPr wrap="square">
            <a:spAutoFit/>
          </a:bodyPr>
          <a:lstStyle/>
          <a:p>
            <a:pPr defTabSz="829269" fontAlgn="base">
              <a:spcBef>
                <a:spcPct val="0"/>
              </a:spcBef>
              <a:spcAft>
                <a:spcPct val="0"/>
              </a:spcAft>
            </a:pPr>
            <a:r>
              <a:rPr kumimoji="1" lang="en-US" altLang="ja-JP" sz="1400" u="sng">
                <a:solidFill>
                  <a:srgbClr val="0070C0"/>
                </a:solidFill>
                <a:latin typeface="メイリオ" panose="020B0604030504040204" pitchFamily="50" charset="-128"/>
                <a:ea typeface="メイリオ" panose="020B0604030504040204" pitchFamily="50" charset="-128"/>
              </a:rPr>
              <a:t>https://www.lanscope.jp/lp/cpms/</a:t>
            </a:r>
          </a:p>
        </p:txBody>
      </p:sp>
      <p:pic>
        <p:nvPicPr>
          <p:cNvPr id="25" name="図 24">
            <a:extLst>
              <a:ext uri="{FF2B5EF4-FFF2-40B4-BE49-F238E27FC236}">
                <a16:creationId xmlns:a16="http://schemas.microsoft.com/office/drawing/2014/main" id="{FAEF534E-FC2A-421E-B0F0-C59A9745C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6156" y="5392444"/>
            <a:ext cx="819215" cy="819215"/>
          </a:xfrm>
          <a:prstGeom prst="rect">
            <a:avLst/>
          </a:prstGeom>
        </p:spPr>
      </p:pic>
      <p:grpSp>
        <p:nvGrpSpPr>
          <p:cNvPr id="26" name="グループ化 25">
            <a:extLst>
              <a:ext uri="{FF2B5EF4-FFF2-40B4-BE49-F238E27FC236}">
                <a16:creationId xmlns:a16="http://schemas.microsoft.com/office/drawing/2014/main" id="{BF217AA2-5B98-46D5-BD0C-E893C021CDA7}"/>
              </a:ext>
            </a:extLst>
          </p:cNvPr>
          <p:cNvGrpSpPr/>
          <p:nvPr/>
        </p:nvGrpSpPr>
        <p:grpSpPr>
          <a:xfrm>
            <a:off x="479376" y="513853"/>
            <a:ext cx="2160240" cy="423549"/>
            <a:chOff x="479376" y="332656"/>
            <a:chExt cx="2160240" cy="423549"/>
          </a:xfrm>
        </p:grpSpPr>
        <p:sp>
          <p:nvSpPr>
            <p:cNvPr id="27" name="正方形/長方形 26">
              <a:extLst>
                <a:ext uri="{FF2B5EF4-FFF2-40B4-BE49-F238E27FC236}">
                  <a16:creationId xmlns:a16="http://schemas.microsoft.com/office/drawing/2014/main" id="{D35522C0-D513-4C3B-9D15-E0694E2D950F}"/>
                </a:ext>
              </a:extLst>
            </p:cNvPr>
            <p:cNvSpPr/>
            <p:nvPr/>
          </p:nvSpPr>
          <p:spPr>
            <a:xfrm>
              <a:off x="479376" y="332656"/>
              <a:ext cx="2160240" cy="386160"/>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F648BA03-56C1-47E7-B7DD-30347B1C6A7F}"/>
                </a:ext>
              </a:extLst>
            </p:cNvPr>
            <p:cNvSpPr txBox="1"/>
            <p:nvPr/>
          </p:nvSpPr>
          <p:spPr>
            <a:xfrm>
              <a:off x="530672" y="356095"/>
              <a:ext cx="2083544" cy="400110"/>
            </a:xfrm>
            <a:prstGeom prst="rect">
              <a:avLst/>
            </a:prstGeom>
            <a:noFill/>
          </p:spPr>
          <p:txBody>
            <a:bodyPr wrap="square" rtlCol="0" anchor="ctr">
              <a:spAutoFit/>
            </a:bodyPr>
            <a:lstStyle/>
            <a:p>
              <a:pPr algn="ctr" defTabSz="829269" fontAlgn="base">
                <a:spcBef>
                  <a:spcPct val="0"/>
                </a:spcBef>
                <a:spcAft>
                  <a:spcPct val="0"/>
                </a:spcAft>
              </a:pPr>
              <a:r>
                <a:rPr kumimoji="1" lang="ja-JP" altLang="en-US" sz="2000" b="1">
                  <a:solidFill>
                    <a:prstClr val="black"/>
                  </a:solidFill>
                  <a:latin typeface="メイリオ" panose="020B0604030504040204" pitchFamily="50" charset="-128"/>
                  <a:ea typeface="メイリオ" panose="020B0604030504040204" pitchFamily="50" charset="-128"/>
                </a:rPr>
                <a:t>台数無制限</a:t>
              </a:r>
              <a:endParaRPr kumimoji="1" lang="en-US" altLang="ja-JP" sz="2000" b="1">
                <a:solidFill>
                  <a:prstClr val="black"/>
                </a:solidFill>
                <a:latin typeface="メイリオ" panose="020B0604030504040204" pitchFamily="50" charset="-128"/>
                <a:ea typeface="メイリオ" panose="020B0604030504040204" pitchFamily="50" charset="-128"/>
              </a:endParaRPr>
            </a:p>
          </p:txBody>
        </p:sp>
      </p:grpSp>
      <p:grpSp>
        <p:nvGrpSpPr>
          <p:cNvPr id="29" name="グループ化 28">
            <a:extLst>
              <a:ext uri="{FF2B5EF4-FFF2-40B4-BE49-F238E27FC236}">
                <a16:creationId xmlns:a16="http://schemas.microsoft.com/office/drawing/2014/main" id="{2D29F4AA-A00F-48D8-BA9A-4F6F379D38BE}"/>
              </a:ext>
            </a:extLst>
          </p:cNvPr>
          <p:cNvGrpSpPr/>
          <p:nvPr/>
        </p:nvGrpSpPr>
        <p:grpSpPr>
          <a:xfrm>
            <a:off x="3025493" y="513853"/>
            <a:ext cx="2160240" cy="423549"/>
            <a:chOff x="479376" y="332656"/>
            <a:chExt cx="2160240" cy="423549"/>
          </a:xfrm>
        </p:grpSpPr>
        <p:sp>
          <p:nvSpPr>
            <p:cNvPr id="30" name="正方形/長方形 29">
              <a:extLst>
                <a:ext uri="{FF2B5EF4-FFF2-40B4-BE49-F238E27FC236}">
                  <a16:creationId xmlns:a16="http://schemas.microsoft.com/office/drawing/2014/main" id="{20DEEB0C-1FBB-4BD0-9F50-FB4674A7C13D}"/>
                </a:ext>
              </a:extLst>
            </p:cNvPr>
            <p:cNvSpPr/>
            <p:nvPr/>
          </p:nvSpPr>
          <p:spPr>
            <a:xfrm>
              <a:off x="479376" y="332656"/>
              <a:ext cx="2160240" cy="386160"/>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308890B3-9EBC-4D77-8B06-2C87C8154C20}"/>
                </a:ext>
              </a:extLst>
            </p:cNvPr>
            <p:cNvSpPr txBox="1"/>
            <p:nvPr/>
          </p:nvSpPr>
          <p:spPr>
            <a:xfrm>
              <a:off x="530672" y="356095"/>
              <a:ext cx="2083544" cy="400110"/>
            </a:xfrm>
            <a:prstGeom prst="rect">
              <a:avLst/>
            </a:prstGeom>
            <a:noFill/>
          </p:spPr>
          <p:txBody>
            <a:bodyPr wrap="square" rtlCol="0" anchor="ctr">
              <a:spAutoFit/>
            </a:bodyPr>
            <a:lstStyle/>
            <a:p>
              <a:pPr algn="ctr" defTabSz="829269" fontAlgn="base">
                <a:spcBef>
                  <a:spcPct val="0"/>
                </a:spcBef>
                <a:spcAft>
                  <a:spcPct val="0"/>
                </a:spcAft>
              </a:pPr>
              <a:r>
                <a:rPr kumimoji="1" lang="ja-JP" altLang="en-US" sz="2000" b="1">
                  <a:solidFill>
                    <a:prstClr val="black"/>
                  </a:solidFill>
                  <a:latin typeface="メイリオ" panose="020B0604030504040204" pitchFamily="50" charset="-128"/>
                  <a:ea typeface="メイリオ" panose="020B0604030504040204" pitchFamily="50" charset="-128"/>
                </a:rPr>
                <a:t>レポート解説付</a:t>
              </a:r>
              <a:endParaRPr kumimoji="1" lang="en-US" altLang="ja-JP" sz="2000" b="1">
                <a:solidFill>
                  <a:prstClr val="black"/>
                </a:solidFill>
                <a:latin typeface="メイリオ" panose="020B0604030504040204" pitchFamily="50" charset="-128"/>
                <a:ea typeface="メイリオ" panose="020B0604030504040204" pitchFamily="50" charset="-128"/>
              </a:endParaRPr>
            </a:p>
          </p:txBody>
        </p:sp>
      </p:grpSp>
      <p:grpSp>
        <p:nvGrpSpPr>
          <p:cNvPr id="32" name="グループ化 31">
            <a:extLst>
              <a:ext uri="{FF2B5EF4-FFF2-40B4-BE49-F238E27FC236}">
                <a16:creationId xmlns:a16="http://schemas.microsoft.com/office/drawing/2014/main" id="{66995AF6-E13A-4301-97F0-ADC8E93AB9CB}"/>
              </a:ext>
            </a:extLst>
          </p:cNvPr>
          <p:cNvGrpSpPr/>
          <p:nvPr/>
        </p:nvGrpSpPr>
        <p:grpSpPr>
          <a:xfrm>
            <a:off x="12700" y="2965784"/>
            <a:ext cx="12192001" cy="681218"/>
            <a:chOff x="479376" y="332656"/>
            <a:chExt cx="2234915" cy="681218"/>
          </a:xfrm>
        </p:grpSpPr>
        <p:sp>
          <p:nvSpPr>
            <p:cNvPr id="33" name="正方形/長方形 32">
              <a:extLst>
                <a:ext uri="{FF2B5EF4-FFF2-40B4-BE49-F238E27FC236}">
                  <a16:creationId xmlns:a16="http://schemas.microsoft.com/office/drawing/2014/main" id="{513B475D-9F3A-4936-B9B3-4AFAEE48B2A5}"/>
                </a:ext>
              </a:extLst>
            </p:cNvPr>
            <p:cNvSpPr/>
            <p:nvPr/>
          </p:nvSpPr>
          <p:spPr>
            <a:xfrm>
              <a:off x="479376" y="332656"/>
              <a:ext cx="2234915" cy="681218"/>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899E668-EAD2-4EBF-B2C5-F30FC882BC39}"/>
                </a:ext>
              </a:extLst>
            </p:cNvPr>
            <p:cNvSpPr txBox="1"/>
            <p:nvPr/>
          </p:nvSpPr>
          <p:spPr>
            <a:xfrm>
              <a:off x="479376" y="516328"/>
              <a:ext cx="2230259" cy="461665"/>
            </a:xfrm>
            <a:prstGeom prst="rect">
              <a:avLst/>
            </a:prstGeom>
            <a:noFill/>
          </p:spPr>
          <p:txBody>
            <a:bodyPr wrap="square" rtlCol="0" anchor="ctr">
              <a:spAutoFit/>
            </a:bodyPr>
            <a:lstStyle/>
            <a:p>
              <a:pPr algn="ctr" defTabSz="829269" fontAlgn="base">
                <a:spcBef>
                  <a:spcPct val="0"/>
                </a:spcBef>
                <a:spcAft>
                  <a:spcPct val="0"/>
                </a:spcAft>
              </a:pPr>
              <a:r>
                <a:rPr lang="ja-JP" altLang="en-US" sz="2400" b="1">
                  <a:solidFill>
                    <a:prstClr val="black"/>
                  </a:solidFill>
                  <a:latin typeface="メイリオ" panose="020B0604030504040204" pitchFamily="50" charset="-128"/>
                  <a:ea typeface="メイリオ" panose="020B0604030504040204" pitchFamily="50" charset="-128"/>
                </a:rPr>
                <a:t>キャンペーン申込期間：</a:t>
              </a:r>
              <a:r>
                <a:rPr lang="en-US" altLang="ja-JP" sz="2400" b="1">
                  <a:solidFill>
                    <a:prstClr val="black"/>
                  </a:solidFill>
                  <a:latin typeface="メイリオ" panose="020B0604030504040204" pitchFamily="50" charset="-128"/>
                  <a:ea typeface="メイリオ" panose="020B0604030504040204" pitchFamily="50" charset="-128"/>
                </a:rPr>
                <a:t>2023</a:t>
              </a:r>
              <a:r>
                <a:rPr lang="ja-JP" altLang="en-US" sz="2400" b="1">
                  <a:solidFill>
                    <a:prstClr val="black"/>
                  </a:solidFill>
                  <a:latin typeface="メイリオ" panose="020B0604030504040204" pitchFamily="50" charset="-128"/>
                  <a:ea typeface="メイリオ" panose="020B0604030504040204" pitchFamily="50" charset="-128"/>
                </a:rPr>
                <a:t>年</a:t>
              </a:r>
              <a:r>
                <a:rPr lang="en-US" altLang="ja-JP" sz="2400" b="1">
                  <a:solidFill>
                    <a:prstClr val="black"/>
                  </a:solidFill>
                  <a:latin typeface="メイリオ" panose="020B0604030504040204" pitchFamily="50" charset="-128"/>
                  <a:ea typeface="メイリオ" panose="020B0604030504040204" pitchFamily="50" charset="-128"/>
                </a:rPr>
                <a:t>3</a:t>
              </a:r>
              <a:r>
                <a:rPr lang="ja-JP" altLang="en-US" sz="2400" b="1">
                  <a:solidFill>
                    <a:prstClr val="black"/>
                  </a:solidFill>
                  <a:latin typeface="メイリオ" panose="020B0604030504040204" pitchFamily="50" charset="-128"/>
                  <a:ea typeface="メイリオ" panose="020B0604030504040204" pitchFamily="50" charset="-128"/>
                </a:rPr>
                <a:t>月</a:t>
              </a:r>
              <a:r>
                <a:rPr lang="en-US" altLang="ja-JP" sz="2400" b="1">
                  <a:solidFill>
                    <a:prstClr val="black"/>
                  </a:solidFill>
                  <a:latin typeface="メイリオ" panose="020B0604030504040204" pitchFamily="50" charset="-128"/>
                  <a:ea typeface="メイリオ" panose="020B0604030504040204" pitchFamily="50" charset="-128"/>
                </a:rPr>
                <a:t>31</a:t>
              </a:r>
              <a:r>
                <a:rPr lang="ja-JP" altLang="en-US" sz="2400" b="1">
                  <a:solidFill>
                    <a:prstClr val="black"/>
                  </a:solidFill>
                  <a:latin typeface="メイリオ" panose="020B0604030504040204" pitchFamily="50" charset="-128"/>
                  <a:ea typeface="メイリオ" panose="020B0604030504040204" pitchFamily="50" charset="-128"/>
                </a:rPr>
                <a:t>日まで</a:t>
              </a:r>
              <a:endParaRPr lang="en-US" altLang="ja-JP" sz="2400" b="1">
                <a:solidFill>
                  <a:prstClr val="black"/>
                </a:solidFill>
                <a:latin typeface="メイリオ" panose="020B0604030504040204" pitchFamily="50" charset="-128"/>
                <a:ea typeface="メイリオ" panose="020B0604030504040204" pitchFamily="50" charset="-128"/>
              </a:endParaRPr>
            </a:p>
          </p:txBody>
        </p:sp>
      </p:grpSp>
      <p:sp>
        <p:nvSpPr>
          <p:cNvPr id="35" name="正方形/長方形 34">
            <a:extLst>
              <a:ext uri="{FF2B5EF4-FFF2-40B4-BE49-F238E27FC236}">
                <a16:creationId xmlns:a16="http://schemas.microsoft.com/office/drawing/2014/main" id="{BA083D75-B40C-4EC6-80C9-7587B9A09108}"/>
              </a:ext>
            </a:extLst>
          </p:cNvPr>
          <p:cNvSpPr/>
          <p:nvPr/>
        </p:nvSpPr>
        <p:spPr>
          <a:xfrm>
            <a:off x="661531" y="6116161"/>
            <a:ext cx="8334010" cy="325089"/>
          </a:xfrm>
          <a:prstGeom prst="rect">
            <a:avLst/>
          </a:prstGeom>
        </p:spPr>
        <p:txBody>
          <a:bodyPr wrap="square">
            <a:spAutoFit/>
          </a:bodyPr>
          <a:lstStyle/>
          <a:p>
            <a:pPr defTabSz="829269" fontAlgn="base">
              <a:lnSpc>
                <a:spcPct val="150000"/>
              </a:lnSpc>
              <a:spcBef>
                <a:spcPct val="0"/>
              </a:spcBef>
              <a:spcAft>
                <a:spcPct val="0"/>
              </a:spcAft>
            </a:pPr>
            <a:r>
              <a:rPr kumimoji="1" lang="ja-JP" altLang="en-US"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a:t>
            </a:r>
            <a:r>
              <a:rPr kumimoji="1" lang="en-US" altLang="ja-JP"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EDR </a:t>
            </a:r>
            <a:r>
              <a:rPr kumimoji="1" lang="ja-JP" altLang="en-US"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オプションの体験を希望の場合には、お申込みフォームの備考欄にご記載ください。）</a:t>
            </a:r>
            <a:endParaRPr kumimoji="1" lang="en-US" altLang="ja-JP"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FC76086C-76F4-4DD5-B174-5B95C7D35563}"/>
              </a:ext>
            </a:extLst>
          </p:cNvPr>
          <p:cNvPicPr>
            <a:picLocks noChangeAspect="1"/>
          </p:cNvPicPr>
          <p:nvPr/>
        </p:nvPicPr>
        <p:blipFill rotWithShape="1">
          <a:blip r:embed="rId6"/>
          <a:srcRect l="28043" t="111" r="28319" b="-111"/>
          <a:stretch/>
        </p:blipFill>
        <p:spPr>
          <a:xfrm rot="1140053">
            <a:off x="9899273" y="3708594"/>
            <a:ext cx="1868217" cy="2675792"/>
          </a:xfrm>
          <a:prstGeom prst="rect">
            <a:avLst/>
          </a:prstGeom>
          <a:ln>
            <a:solidFill>
              <a:schemeClr val="bg1">
                <a:lumMod val="50000"/>
              </a:schemeClr>
            </a:solidFill>
          </a:ln>
        </p:spPr>
      </p:pic>
      <p:pic>
        <p:nvPicPr>
          <p:cNvPr id="21" name="図 20">
            <a:extLst>
              <a:ext uri="{FF2B5EF4-FFF2-40B4-BE49-F238E27FC236}">
                <a16:creationId xmlns:a16="http://schemas.microsoft.com/office/drawing/2014/main" id="{A43C43BA-86E7-43D4-86BE-C17030E0A8BD}"/>
              </a:ext>
            </a:extLst>
          </p:cNvPr>
          <p:cNvPicPr>
            <a:picLocks noChangeAspect="1"/>
          </p:cNvPicPr>
          <p:nvPr/>
        </p:nvPicPr>
        <p:blipFill rotWithShape="1">
          <a:blip r:embed="rId7"/>
          <a:srcRect l="27895" r="28065"/>
          <a:stretch/>
        </p:blipFill>
        <p:spPr>
          <a:xfrm rot="1140053">
            <a:off x="9002028" y="3823416"/>
            <a:ext cx="1882853" cy="2672037"/>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28748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42CE3657-5D32-4782-94BD-69E3301561CA}"/>
              </a:ext>
            </a:extLst>
          </p:cNvPr>
          <p:cNvSpPr/>
          <p:nvPr/>
        </p:nvSpPr>
        <p:spPr>
          <a:xfrm>
            <a:off x="5842000" y="1690456"/>
            <a:ext cx="5827690" cy="2268802"/>
          </a:xfrm>
          <a:prstGeom prst="rect">
            <a:avLst/>
          </a:prstGeom>
          <a:solidFill>
            <a:schemeClr val="accent4">
              <a:lumMod val="20000"/>
              <a:lumOff val="80000"/>
            </a:schemeClr>
          </a:solidFill>
          <a:ln>
            <a:solidFill>
              <a:srgbClr val="FFC000"/>
            </a:solidFill>
            <a:prstDash val="dash"/>
          </a:ln>
        </p:spPr>
        <p:txBody>
          <a:bodyPr wrap="square">
            <a:noAutofit/>
          </a:bodyPr>
          <a:lstStyle/>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6F7D6955-609F-424D-94F2-ED4201981142}"/>
              </a:ext>
            </a:extLst>
          </p:cNvPr>
          <p:cNvSpPr/>
          <p:nvPr/>
        </p:nvSpPr>
        <p:spPr>
          <a:xfrm>
            <a:off x="5842000" y="4062953"/>
            <a:ext cx="5827690" cy="2218008"/>
          </a:xfrm>
          <a:prstGeom prst="rect">
            <a:avLst/>
          </a:prstGeom>
          <a:solidFill>
            <a:schemeClr val="accent5">
              <a:lumMod val="20000"/>
              <a:lumOff val="80000"/>
            </a:schemeClr>
          </a:solidFill>
          <a:ln>
            <a:solidFill>
              <a:schemeClr val="accent5">
                <a:lumMod val="75000"/>
              </a:schemeClr>
            </a:solidFill>
            <a:prstDash val="dash"/>
          </a:ln>
        </p:spPr>
        <p:txBody>
          <a:bodyPr wrap="square">
            <a:noAutofit/>
          </a:bodyPr>
          <a:lstStyle/>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 name="テキスト プレースホルダー 1">
            <a:extLst>
              <a:ext uri="{FF2B5EF4-FFF2-40B4-BE49-F238E27FC236}">
                <a16:creationId xmlns:a16="http://schemas.microsoft.com/office/drawing/2014/main" id="{ED7E517E-4066-4049-BB00-BF38E56065E3}"/>
              </a:ext>
            </a:extLst>
          </p:cNvPr>
          <p:cNvSpPr>
            <a:spLocks noGrp="1"/>
          </p:cNvSpPr>
          <p:nvPr>
            <p:ph type="body" sz="quarter" idx="11"/>
          </p:nvPr>
        </p:nvSpPr>
        <p:spPr/>
        <p:txBody>
          <a:bodyPr/>
          <a:lstStyle/>
          <a:p>
            <a:r>
              <a:rPr lang="en-US" altLang="ja-JP" err="1"/>
              <a:t>CylancePROTECT</a:t>
            </a:r>
            <a:r>
              <a:rPr lang="en-US" altLang="ja-JP"/>
              <a:t> </a:t>
            </a:r>
            <a:r>
              <a:rPr lang="ja-JP" altLang="en-US"/>
              <a:t>価格</a:t>
            </a:r>
            <a:endParaRPr kumimoji="1" lang="ja-JP" altLang="en-US"/>
          </a:p>
        </p:txBody>
      </p:sp>
      <p:sp>
        <p:nvSpPr>
          <p:cNvPr id="3" name="テキスト プレースホルダー 2">
            <a:extLst>
              <a:ext uri="{FF2B5EF4-FFF2-40B4-BE49-F238E27FC236}">
                <a16:creationId xmlns:a16="http://schemas.microsoft.com/office/drawing/2014/main" id="{AA71E249-0C2C-4B42-A183-3637852874AF}"/>
              </a:ext>
            </a:extLst>
          </p:cNvPr>
          <p:cNvSpPr>
            <a:spLocks noGrp="1"/>
          </p:cNvSpPr>
          <p:nvPr>
            <p:ph type="body" sz="quarter" idx="13"/>
          </p:nvPr>
        </p:nvSpPr>
        <p:spPr>
          <a:prstGeom prst="rect">
            <a:avLst/>
          </a:prstGeom>
        </p:spPr>
        <p:txBody>
          <a:bodyPr/>
          <a:lstStyle/>
          <a:p>
            <a:r>
              <a:rPr kumimoji="1" lang="ja-JP" altLang="en-US"/>
              <a:t>企業のニーズに併せて必要なプランを選択可能</a:t>
            </a:r>
          </a:p>
        </p:txBody>
      </p:sp>
      <p:sp>
        <p:nvSpPr>
          <p:cNvPr id="9" name="正方形/長方形 8">
            <a:extLst>
              <a:ext uri="{FF2B5EF4-FFF2-40B4-BE49-F238E27FC236}">
                <a16:creationId xmlns:a16="http://schemas.microsoft.com/office/drawing/2014/main" id="{ADEA769E-2B68-445E-BBDC-BEAE5A341711}"/>
              </a:ext>
            </a:extLst>
          </p:cNvPr>
          <p:cNvSpPr/>
          <p:nvPr/>
        </p:nvSpPr>
        <p:spPr>
          <a:xfrm>
            <a:off x="522309" y="1677778"/>
            <a:ext cx="5027589" cy="4603183"/>
          </a:xfrm>
          <a:prstGeom prst="rect">
            <a:avLst/>
          </a:prstGeom>
          <a:solidFill>
            <a:srgbClr val="F2F8EE"/>
          </a:solidFill>
          <a:ln>
            <a:solidFill>
              <a:schemeClr val="accent6">
                <a:lumMod val="60000"/>
                <a:lumOff val="40000"/>
              </a:schemeClr>
            </a:solidFill>
          </a:ln>
        </p:spPr>
        <p:txBody>
          <a:bodyPr wrap="square">
            <a:spAutoFit/>
          </a:bodyPr>
          <a:lstStyle/>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100"/>
              </a:lnSpc>
            </a:pP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9B34E082-A7D2-496D-845C-8BB32BB17817}"/>
              </a:ext>
            </a:extLst>
          </p:cNvPr>
          <p:cNvSpPr/>
          <p:nvPr/>
        </p:nvSpPr>
        <p:spPr>
          <a:xfrm>
            <a:off x="744382" y="1830129"/>
            <a:ext cx="4575605" cy="538126"/>
          </a:xfrm>
          <a:prstGeom prst="roundRect">
            <a:avLst/>
          </a:prstGeom>
          <a:solidFill>
            <a:srgbClr val="00B050"/>
          </a:solidFill>
          <a:ln w="9525">
            <a:noFill/>
            <a:round/>
            <a:headEnd/>
            <a:tailEnd/>
          </a:ln>
          <a:effectLst/>
        </p:spPr>
        <p:txBody>
          <a:bodyPr rtlCol="0" anchor="ctr" anchorCtr="1"/>
          <a:lstStyle/>
          <a:p>
            <a:pPr marL="342900" indent="-342900" algn="ctr" defTabSz="914400" fontAlgn="base">
              <a:spcBef>
                <a:spcPct val="20000"/>
              </a:spcBef>
              <a:spcAft>
                <a:spcPct val="0"/>
              </a:spcAft>
            </a:pPr>
            <a:endPar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A7F65357-2CF6-4514-B3CE-92B4623C0905}"/>
              </a:ext>
            </a:extLst>
          </p:cNvPr>
          <p:cNvSpPr/>
          <p:nvPr/>
        </p:nvSpPr>
        <p:spPr>
          <a:xfrm>
            <a:off x="656237" y="1952788"/>
            <a:ext cx="4689432" cy="340093"/>
          </a:xfrm>
          <a:prstGeom prst="rect">
            <a:avLst/>
          </a:prstGeom>
        </p:spPr>
        <p:txBody>
          <a:bodyPr wrap="square">
            <a:spAutoFit/>
          </a:bodyPr>
          <a:lstStyle/>
          <a:p>
            <a:pPr algn="ctr">
              <a:lnSpc>
                <a:spcPct val="120000"/>
              </a:lnSpc>
            </a:pPr>
            <a:r>
              <a:rPr lang="ja-JP" altLang="en-US" sz="1400" b="1">
                <a:solidFill>
                  <a:schemeClr val="bg1"/>
                </a:solidFill>
                <a:latin typeface="メイリオ" panose="020B0604030504040204" pitchFamily="50" charset="-128"/>
                <a:ea typeface="メイリオ" panose="020B0604030504040204" pitchFamily="50" charset="-128"/>
              </a:rPr>
              <a:t>基本ライセンス　</a:t>
            </a:r>
            <a:r>
              <a:rPr lang="ja-JP" altLang="en-US" sz="1050" b="1">
                <a:solidFill>
                  <a:schemeClr val="bg1"/>
                </a:solidFill>
                <a:latin typeface="メイリオ" panose="020B0604030504040204" pitchFamily="50" charset="-128"/>
                <a:ea typeface="メイリオ" panose="020B0604030504040204" pitchFamily="50" charset="-128"/>
              </a:rPr>
              <a:t>年額 </a:t>
            </a:r>
            <a:r>
              <a:rPr lang="en-US" altLang="ja-JP" sz="1050" b="1">
                <a:solidFill>
                  <a:schemeClr val="bg1"/>
                </a:solidFill>
                <a:latin typeface="メイリオ" panose="020B0604030504040204" pitchFamily="50" charset="-128"/>
                <a:ea typeface="メイリオ" panose="020B0604030504040204" pitchFamily="50" charset="-128"/>
              </a:rPr>
              <a:t>5,400 </a:t>
            </a:r>
            <a:r>
              <a:rPr lang="ja-JP" altLang="en-US" sz="1050" b="1">
                <a:solidFill>
                  <a:schemeClr val="bg1"/>
                </a:solidFill>
                <a:latin typeface="メイリオ" panose="020B0604030504040204" pitchFamily="50" charset="-128"/>
                <a:ea typeface="メイリオ" panose="020B0604030504040204" pitchFamily="50" charset="-128"/>
              </a:rPr>
              <a:t>円</a:t>
            </a:r>
            <a:r>
              <a:rPr lang="en-US" altLang="ja-JP" sz="1050" b="1">
                <a:solidFill>
                  <a:schemeClr val="bg1"/>
                </a:solidFill>
                <a:latin typeface="メイリオ" panose="020B0604030504040204" pitchFamily="50" charset="-128"/>
                <a:ea typeface="メイリオ" panose="020B0604030504040204" pitchFamily="50" charset="-128"/>
              </a:rPr>
              <a:t> or </a:t>
            </a:r>
            <a:r>
              <a:rPr lang="ja-JP" altLang="en-US" sz="1050" b="1">
                <a:solidFill>
                  <a:schemeClr val="bg1"/>
                </a:solidFill>
                <a:latin typeface="メイリオ" panose="020B0604030504040204" pitchFamily="50" charset="-128"/>
                <a:ea typeface="メイリオ" panose="020B0604030504040204" pitchFamily="50" charset="-128"/>
              </a:rPr>
              <a:t>月額 </a:t>
            </a:r>
            <a:r>
              <a:rPr lang="en-US" altLang="ja-JP" sz="1050" b="1">
                <a:solidFill>
                  <a:schemeClr val="bg1"/>
                </a:solidFill>
                <a:latin typeface="メイリオ" panose="020B0604030504040204" pitchFamily="50" charset="-128"/>
                <a:ea typeface="メイリオ" panose="020B0604030504040204" pitchFamily="50" charset="-128"/>
              </a:rPr>
              <a:t>450 </a:t>
            </a:r>
            <a:r>
              <a:rPr lang="ja-JP" altLang="en-US" sz="1050" b="1">
                <a:solidFill>
                  <a:schemeClr val="bg1"/>
                </a:solidFill>
                <a:latin typeface="メイリオ" panose="020B0604030504040204" pitchFamily="50" charset="-128"/>
                <a:ea typeface="メイリオ" panose="020B0604030504040204" pitchFamily="50" charset="-128"/>
              </a:rPr>
              <a:t>円</a:t>
            </a:r>
            <a:r>
              <a:rPr lang="en-US" altLang="ja-JP" sz="900" b="1">
                <a:solidFill>
                  <a:schemeClr val="bg1"/>
                </a:solidFill>
                <a:latin typeface="メイリオ" panose="020B0604030504040204" pitchFamily="50" charset="-128"/>
                <a:ea typeface="メイリオ" panose="020B0604030504040204" pitchFamily="50" charset="-128"/>
              </a:rPr>
              <a:t>※</a:t>
            </a:r>
            <a:endParaRPr lang="en-US" altLang="ja-JP" sz="1400" b="1">
              <a:solidFill>
                <a:schemeClr val="bg1"/>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8B554921-2EA8-4898-93B0-A62FC586797A}"/>
              </a:ext>
            </a:extLst>
          </p:cNvPr>
          <p:cNvSpPr/>
          <p:nvPr/>
        </p:nvSpPr>
        <p:spPr>
          <a:xfrm>
            <a:off x="5979413" y="4255074"/>
            <a:ext cx="5509215" cy="538127"/>
          </a:xfrm>
          <a:prstGeom prst="roundRect">
            <a:avLst/>
          </a:prstGeom>
          <a:solidFill>
            <a:schemeClr val="accent5">
              <a:lumMod val="75000"/>
            </a:schemeClr>
          </a:solidFill>
          <a:ln w="9525">
            <a:noFill/>
            <a:round/>
            <a:headEnd/>
            <a:tailEnd/>
          </a:ln>
          <a:effectLst/>
        </p:spPr>
        <p:txBody>
          <a:bodyPr rtlCol="0" anchor="ctr" anchorCtr="1"/>
          <a:lstStyle/>
          <a:p>
            <a:pPr marL="342900" indent="-342900" algn="ctr" defTabSz="914400" fontAlgn="base">
              <a:spcBef>
                <a:spcPct val="20000"/>
              </a:spcBef>
              <a:spcAft>
                <a:spcPct val="0"/>
              </a:spcAft>
            </a:pPr>
            <a:endPar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a:extLst>
              <a:ext uri="{FF2B5EF4-FFF2-40B4-BE49-F238E27FC236}">
                <a16:creationId xmlns:a16="http://schemas.microsoft.com/office/drawing/2014/main" id="{F72F0654-98FC-4D32-B676-D358609F4A06}"/>
              </a:ext>
            </a:extLst>
          </p:cNvPr>
          <p:cNvSpPr/>
          <p:nvPr/>
        </p:nvSpPr>
        <p:spPr>
          <a:xfrm>
            <a:off x="6130191" y="4359267"/>
            <a:ext cx="2334539" cy="340093"/>
          </a:xfrm>
          <a:prstGeom prst="rect">
            <a:avLst/>
          </a:prstGeom>
        </p:spPr>
        <p:txBody>
          <a:bodyPr wrap="square">
            <a:spAutoFit/>
          </a:bodyPr>
          <a:lstStyle/>
          <a:p>
            <a:pPr>
              <a:lnSpc>
                <a:spcPct val="120000"/>
              </a:lnSpc>
            </a:pPr>
            <a:r>
              <a:rPr lang="ja-JP" altLang="en-US" sz="1400" b="1">
                <a:solidFill>
                  <a:schemeClr val="bg1"/>
                </a:solidFill>
                <a:latin typeface="メイリオ" panose="020B0604030504040204" pitchFamily="50" charset="-128"/>
                <a:ea typeface="メイリオ" panose="020B0604030504040204" pitchFamily="50" charset="-128"/>
              </a:rPr>
              <a:t>運用代行</a:t>
            </a:r>
            <a:r>
              <a:rPr lang="ja-JP" altLang="en-US" sz="1100" b="1">
                <a:solidFill>
                  <a:schemeClr val="bg1"/>
                </a:solidFill>
                <a:latin typeface="メイリオ" panose="020B0604030504040204" pitchFamily="50" charset="-128"/>
                <a:ea typeface="メイリオ" panose="020B0604030504040204" pitchFamily="50" charset="-128"/>
              </a:rPr>
              <a:t>（オプション）</a:t>
            </a:r>
            <a:endParaRPr lang="en-US" altLang="ja-JP" sz="1400" b="1">
              <a:solidFill>
                <a:schemeClr val="bg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CF2E3894-F92F-44AD-8AC1-62CDD3291F47}"/>
              </a:ext>
            </a:extLst>
          </p:cNvPr>
          <p:cNvSpPr/>
          <p:nvPr/>
        </p:nvSpPr>
        <p:spPr>
          <a:xfrm>
            <a:off x="5986441" y="1842805"/>
            <a:ext cx="5475220" cy="538127"/>
          </a:xfrm>
          <a:prstGeom prst="roundRect">
            <a:avLst/>
          </a:prstGeom>
          <a:solidFill>
            <a:srgbClr val="F6A81E"/>
          </a:solidFill>
          <a:ln w="9525">
            <a:noFill/>
            <a:round/>
            <a:headEnd/>
            <a:tailEnd/>
          </a:ln>
          <a:effectLst/>
        </p:spPr>
        <p:txBody>
          <a:bodyPr rtlCol="0" anchor="ctr" anchorCtr="1"/>
          <a:lstStyle/>
          <a:p>
            <a:pPr marL="342900" indent="-342900" algn="ctr" defTabSz="914400" fontAlgn="base">
              <a:spcBef>
                <a:spcPct val="20000"/>
              </a:spcBef>
              <a:spcAft>
                <a:spcPct val="0"/>
              </a:spcAft>
            </a:pPr>
            <a:endParaRPr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056C14CC-4097-4CAD-8D2A-8BF18F18ACBC}"/>
              </a:ext>
            </a:extLst>
          </p:cNvPr>
          <p:cNvSpPr/>
          <p:nvPr/>
        </p:nvSpPr>
        <p:spPr>
          <a:xfrm>
            <a:off x="6130191" y="1946997"/>
            <a:ext cx="2320134" cy="340093"/>
          </a:xfrm>
          <a:prstGeom prst="rect">
            <a:avLst/>
          </a:prstGeom>
        </p:spPr>
        <p:txBody>
          <a:bodyPr wrap="square">
            <a:spAutoFit/>
          </a:bodyPr>
          <a:lstStyle/>
          <a:p>
            <a:pPr>
              <a:lnSpc>
                <a:spcPct val="120000"/>
              </a:lnSpc>
            </a:pPr>
            <a:r>
              <a:rPr lang="ja-JP" altLang="en-US" sz="1400" b="1">
                <a:solidFill>
                  <a:schemeClr val="bg1"/>
                </a:solidFill>
                <a:latin typeface="メイリオ" panose="020B0604030504040204" pitchFamily="50" charset="-128"/>
                <a:ea typeface="メイリオ" panose="020B0604030504040204" pitchFamily="50" charset="-128"/>
              </a:rPr>
              <a:t>定期レポート</a:t>
            </a:r>
            <a:r>
              <a:rPr lang="ja-JP" altLang="en-US" sz="1100" b="1">
                <a:solidFill>
                  <a:schemeClr val="bg1"/>
                </a:solidFill>
                <a:latin typeface="メイリオ" panose="020B0604030504040204" pitchFamily="50" charset="-128"/>
                <a:ea typeface="メイリオ" panose="020B0604030504040204" pitchFamily="50" charset="-128"/>
              </a:rPr>
              <a:t>（オプション）</a:t>
            </a:r>
            <a:endParaRPr lang="en-US" altLang="ja-JP" sz="1400" b="1">
              <a:solidFill>
                <a:schemeClr val="bg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C029FF76-BB72-4D88-8DC9-68024F2E5F8E}"/>
              </a:ext>
            </a:extLst>
          </p:cNvPr>
          <p:cNvSpPr/>
          <p:nvPr/>
        </p:nvSpPr>
        <p:spPr>
          <a:xfrm>
            <a:off x="744382" y="2531013"/>
            <a:ext cx="4575605" cy="587340"/>
          </a:xfrm>
          <a:prstGeom prst="rect">
            <a:avLst/>
          </a:prstGeom>
        </p:spPr>
        <p:txBody>
          <a:bodyPr wrap="square">
            <a:spAutoFit/>
          </a:bodyPr>
          <a:lstStyle/>
          <a:p>
            <a:pPr>
              <a:lnSpc>
                <a:spcPts val="2000"/>
              </a:lnSpc>
            </a:pPr>
            <a:r>
              <a:rPr lang="ja-JP" altLang="en-US" sz="1200" b="1">
                <a:solidFill>
                  <a:srgbClr val="00B050"/>
                </a:solidFill>
                <a:latin typeface="メイリオ" panose="020B0604030504040204" pitchFamily="50" charset="-128"/>
                <a:ea typeface="メイリオ" panose="020B0604030504040204" pitchFamily="50" charset="-128"/>
              </a:rPr>
              <a:t>●</a:t>
            </a:r>
            <a:r>
              <a:rPr lang="en-US" altLang="ja-JP" sz="1200" b="1" err="1">
                <a:solidFill>
                  <a:srgbClr val="00B050"/>
                </a:solidFill>
                <a:latin typeface="メイリオ" panose="020B0604030504040204" pitchFamily="50" charset="-128"/>
                <a:ea typeface="メイリオ" panose="020B0604030504040204" pitchFamily="50" charset="-128"/>
              </a:rPr>
              <a:t>CylancePROTECT</a:t>
            </a:r>
            <a:endParaRPr lang="en-US" altLang="ja-JP" sz="1200" b="1">
              <a:solidFill>
                <a:srgbClr val="00B050"/>
              </a:solidFill>
              <a:latin typeface="メイリオ" panose="020B0604030504040204" pitchFamily="50" charset="-128"/>
              <a:ea typeface="メイリオ" panose="020B0604030504040204" pitchFamily="50" charset="-128"/>
            </a:endParaRPr>
          </a:p>
          <a:p>
            <a:pPr>
              <a:lnSpc>
                <a:spcPts val="2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を活用した高精度のマルウェア検知・隔離機能をご提供</a:t>
            </a:r>
          </a:p>
        </p:txBody>
      </p:sp>
      <p:sp>
        <p:nvSpPr>
          <p:cNvPr id="35" name="正方形/長方形 34">
            <a:extLst>
              <a:ext uri="{FF2B5EF4-FFF2-40B4-BE49-F238E27FC236}">
                <a16:creationId xmlns:a16="http://schemas.microsoft.com/office/drawing/2014/main" id="{B616B003-02EC-4CD9-B452-629829A34136}"/>
              </a:ext>
            </a:extLst>
          </p:cNvPr>
          <p:cNvSpPr/>
          <p:nvPr/>
        </p:nvSpPr>
        <p:spPr>
          <a:xfrm>
            <a:off x="744382" y="3277752"/>
            <a:ext cx="4805516" cy="843821"/>
          </a:xfrm>
          <a:prstGeom prst="rect">
            <a:avLst/>
          </a:prstGeom>
        </p:spPr>
        <p:txBody>
          <a:bodyPr wrap="square">
            <a:spAutoFit/>
          </a:bodyPr>
          <a:lstStyle/>
          <a:p>
            <a:pPr>
              <a:lnSpc>
                <a:spcPts val="2000"/>
              </a:lnSpc>
            </a:pPr>
            <a:r>
              <a:rPr lang="ja-JP" altLang="en-US" sz="1200" b="1">
                <a:solidFill>
                  <a:srgbClr val="00B050"/>
                </a:solidFill>
                <a:latin typeface="メイリオ" panose="020B0604030504040204" pitchFamily="50" charset="-128"/>
                <a:ea typeface="メイリオ" panose="020B0604030504040204" pitchFamily="50" charset="-128"/>
              </a:rPr>
              <a:t>●初期運用サポート</a:t>
            </a:r>
            <a:endParaRPr lang="en-US" altLang="ja-JP" sz="1200" b="1">
              <a:solidFill>
                <a:srgbClr val="00B050"/>
              </a:solidFill>
              <a:latin typeface="メイリオ" panose="020B0604030504040204" pitchFamily="50" charset="-128"/>
              <a:ea typeface="メイリオ" panose="020B0604030504040204" pitchFamily="50" charset="-128"/>
            </a:endParaRPr>
          </a:p>
          <a:p>
            <a:pPr>
              <a:lnSpc>
                <a:spcPts val="2000"/>
              </a:lnSpc>
            </a:pPr>
            <a:r>
              <a:rPr lang="en-US" altLang="ja-JP" sz="120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の製品概要や導入手順などを説明</a:t>
            </a:r>
            <a:b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（画面共有で約</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時間）</a:t>
            </a:r>
          </a:p>
        </p:txBody>
      </p:sp>
      <p:sp>
        <p:nvSpPr>
          <p:cNvPr id="39" name="正方形/長方形 38">
            <a:extLst>
              <a:ext uri="{FF2B5EF4-FFF2-40B4-BE49-F238E27FC236}">
                <a16:creationId xmlns:a16="http://schemas.microsoft.com/office/drawing/2014/main" id="{8909F82D-4973-43CA-AC8A-2C00DCD47DDC}"/>
              </a:ext>
            </a:extLst>
          </p:cNvPr>
          <p:cNvSpPr/>
          <p:nvPr/>
        </p:nvSpPr>
        <p:spPr>
          <a:xfrm>
            <a:off x="744382" y="4196862"/>
            <a:ext cx="4575605" cy="1613262"/>
          </a:xfrm>
          <a:prstGeom prst="rect">
            <a:avLst/>
          </a:prstGeom>
        </p:spPr>
        <p:txBody>
          <a:bodyPr wrap="square">
            <a:spAutoFit/>
          </a:bodyPr>
          <a:lstStyle/>
          <a:p>
            <a:pPr>
              <a:lnSpc>
                <a:spcPts val="2000"/>
              </a:lnSpc>
            </a:pPr>
            <a:r>
              <a:rPr lang="ja-JP" altLang="en-US" sz="1200" b="1">
                <a:solidFill>
                  <a:srgbClr val="00B050"/>
                </a:solidFill>
                <a:latin typeface="メイリオ" panose="020B0604030504040204" pitchFamily="50" charset="-128"/>
                <a:ea typeface="メイリオ" panose="020B0604030504040204" pitchFamily="50" charset="-128"/>
              </a:rPr>
              <a:t>●保守サービス</a:t>
            </a:r>
            <a:endParaRPr lang="en-US" altLang="ja-JP" sz="1200" b="1">
              <a:solidFill>
                <a:srgbClr val="00B050"/>
              </a:solidFill>
              <a:latin typeface="メイリオ" panose="020B0604030504040204" pitchFamily="50" charset="-128"/>
              <a:ea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製品に対する保守サービス対応</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受付時間：月</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金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9:30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12:00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13:00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17:30</a:t>
            </a: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（土日祝日年末年始および当社規定の休日を除く）</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・専用</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サイトのご利用　　・最新バージョンアップ　　</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・専用ヘルプデスクサービス　・その他サポート</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180F610C-4CB7-4897-A01E-D97F5DB48E0A}"/>
              </a:ext>
            </a:extLst>
          </p:cNvPr>
          <p:cNvSpPr/>
          <p:nvPr/>
        </p:nvSpPr>
        <p:spPr>
          <a:xfrm>
            <a:off x="6130886" y="5030212"/>
            <a:ext cx="2812389" cy="843821"/>
          </a:xfrm>
          <a:prstGeom prst="rect">
            <a:avLst/>
          </a:prstGeom>
        </p:spPr>
        <p:txBody>
          <a:bodyPr wrap="square">
            <a:spAutoFit/>
          </a:bodyPr>
          <a:lstStyle/>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お客様に代わって、エムオーテックスの技術者が </a:t>
            </a:r>
            <a:r>
              <a:rPr lang="en-US" altLang="ja-JP" sz="120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運用作業を代行します。</a:t>
            </a:r>
          </a:p>
        </p:txBody>
      </p:sp>
      <p:sp>
        <p:nvSpPr>
          <p:cNvPr id="44" name="正方形/長方形 43">
            <a:extLst>
              <a:ext uri="{FF2B5EF4-FFF2-40B4-BE49-F238E27FC236}">
                <a16:creationId xmlns:a16="http://schemas.microsoft.com/office/drawing/2014/main" id="{F11CFB49-95C5-45BC-8C19-63B772801586}"/>
              </a:ext>
            </a:extLst>
          </p:cNvPr>
          <p:cNvSpPr/>
          <p:nvPr/>
        </p:nvSpPr>
        <p:spPr>
          <a:xfrm>
            <a:off x="6130886" y="2514246"/>
            <a:ext cx="3149653" cy="843821"/>
          </a:xfrm>
          <a:prstGeom prst="rect">
            <a:avLst/>
          </a:prstGeom>
        </p:spPr>
        <p:txBody>
          <a:bodyPr wrap="square">
            <a:spAutoFit/>
          </a:bodyPr>
          <a:lstStyle/>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年に</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4</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回（利用期間開始（更新）後、</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6</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9</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12</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ヶ月目）、マルウェア検知結果のサマリーレポートを提供</a:t>
            </a:r>
          </a:p>
        </p:txBody>
      </p:sp>
      <p:pic>
        <p:nvPicPr>
          <p:cNvPr id="67" name="図 66">
            <a:extLst>
              <a:ext uri="{FF2B5EF4-FFF2-40B4-BE49-F238E27FC236}">
                <a16:creationId xmlns:a16="http://schemas.microsoft.com/office/drawing/2014/main" id="{432B486B-D537-43CB-BF7D-7F90AA255E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879" y="4820041"/>
            <a:ext cx="2121274" cy="1414183"/>
          </a:xfrm>
          <a:prstGeom prst="rect">
            <a:avLst/>
          </a:prstGeom>
          <a:effectLst/>
        </p:spPr>
      </p:pic>
      <p:pic>
        <p:nvPicPr>
          <p:cNvPr id="68" name="図 67">
            <a:extLst>
              <a:ext uri="{FF2B5EF4-FFF2-40B4-BE49-F238E27FC236}">
                <a16:creationId xmlns:a16="http://schemas.microsoft.com/office/drawing/2014/main" id="{609E1A22-284D-4A95-81DF-76DB3FAB22B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773213" y="1757664"/>
            <a:ext cx="638687" cy="781613"/>
          </a:xfrm>
          <a:prstGeom prst="rect">
            <a:avLst/>
          </a:prstGeom>
        </p:spPr>
      </p:pic>
      <p:grpSp>
        <p:nvGrpSpPr>
          <p:cNvPr id="12" name="グループ化 11">
            <a:extLst>
              <a:ext uri="{FF2B5EF4-FFF2-40B4-BE49-F238E27FC236}">
                <a16:creationId xmlns:a16="http://schemas.microsoft.com/office/drawing/2014/main" id="{27F0F093-F538-4C70-AD99-1EC42FAA2C23}"/>
              </a:ext>
            </a:extLst>
          </p:cNvPr>
          <p:cNvGrpSpPr/>
          <p:nvPr/>
        </p:nvGrpSpPr>
        <p:grpSpPr>
          <a:xfrm>
            <a:off x="9256879" y="2290714"/>
            <a:ext cx="2187262" cy="1630837"/>
            <a:chOff x="8806381" y="1928105"/>
            <a:chExt cx="2911404" cy="2034305"/>
          </a:xfrm>
        </p:grpSpPr>
        <p:pic>
          <p:nvPicPr>
            <p:cNvPr id="5" name="図 4" descr="グラフィカル ユーザー インターフェイス&#10;&#10;自動的に生成された説明">
              <a:extLst>
                <a:ext uri="{FF2B5EF4-FFF2-40B4-BE49-F238E27FC236}">
                  <a16:creationId xmlns:a16="http://schemas.microsoft.com/office/drawing/2014/main" id="{934C36AC-6419-4E89-997D-814F71772308}"/>
                </a:ext>
              </a:extLst>
            </p:cNvPr>
            <p:cNvPicPr>
              <a:picLocks noChangeAspect="1"/>
            </p:cNvPicPr>
            <p:nvPr/>
          </p:nvPicPr>
          <p:blipFill>
            <a:blip r:embed="rId5"/>
            <a:stretch>
              <a:fillRect/>
            </a:stretch>
          </p:blipFill>
          <p:spPr>
            <a:xfrm>
              <a:off x="8806381" y="1928105"/>
              <a:ext cx="1436683" cy="2034305"/>
            </a:xfrm>
            <a:prstGeom prst="rect">
              <a:avLst/>
            </a:prstGeom>
          </p:spPr>
        </p:pic>
        <p:pic>
          <p:nvPicPr>
            <p:cNvPr id="8" name="図 7" descr="テーブル が含まれている画像&#10;&#10;自動的に生成された説明">
              <a:extLst>
                <a:ext uri="{FF2B5EF4-FFF2-40B4-BE49-F238E27FC236}">
                  <a16:creationId xmlns:a16="http://schemas.microsoft.com/office/drawing/2014/main" id="{DD1CDCE5-AB6A-40A7-90FA-D8A4262BEC27}"/>
                </a:ext>
              </a:extLst>
            </p:cNvPr>
            <p:cNvPicPr>
              <a:picLocks noChangeAspect="1"/>
            </p:cNvPicPr>
            <p:nvPr/>
          </p:nvPicPr>
          <p:blipFill>
            <a:blip r:embed="rId6"/>
            <a:stretch>
              <a:fillRect/>
            </a:stretch>
          </p:blipFill>
          <p:spPr>
            <a:xfrm>
              <a:off x="10316466" y="1928105"/>
              <a:ext cx="1401319" cy="2004884"/>
            </a:xfrm>
            <a:prstGeom prst="rect">
              <a:avLst/>
            </a:prstGeom>
          </p:spPr>
        </p:pic>
      </p:grpSp>
      <p:sp>
        <p:nvSpPr>
          <p:cNvPr id="24" name="テキスト ボックス 23">
            <a:extLst>
              <a:ext uri="{FF2B5EF4-FFF2-40B4-BE49-F238E27FC236}">
                <a16:creationId xmlns:a16="http://schemas.microsoft.com/office/drawing/2014/main" id="{6E8BBD0F-A599-1489-B038-22A296F88B06}"/>
              </a:ext>
            </a:extLst>
          </p:cNvPr>
          <p:cNvSpPr txBox="1"/>
          <p:nvPr/>
        </p:nvSpPr>
        <p:spPr>
          <a:xfrm>
            <a:off x="8260236" y="2016494"/>
            <a:ext cx="2146956" cy="261610"/>
          </a:xfrm>
          <a:prstGeom prst="rect">
            <a:avLst/>
          </a:prstGeom>
          <a:noFill/>
        </p:spPr>
        <p:txBody>
          <a:bodyPr wrap="square">
            <a:spAutoFit/>
          </a:bodyPr>
          <a:lstStyle/>
          <a:p>
            <a:r>
              <a:rPr lang="ja-JP" altLang="en-US" sz="1100" b="1">
                <a:solidFill>
                  <a:schemeClr val="bg1"/>
                </a:solidFill>
                <a:latin typeface="メイリオ" panose="020B0604030504040204" pitchFamily="50" charset="-128"/>
                <a:ea typeface="メイリオ" panose="020B0604030504040204" pitchFamily="50" charset="-128"/>
              </a:rPr>
              <a:t>年額 </a:t>
            </a:r>
            <a:r>
              <a:rPr lang="en-US" altLang="ja-JP" sz="1100" b="1">
                <a:solidFill>
                  <a:schemeClr val="bg1"/>
                </a:solidFill>
                <a:latin typeface="メイリオ" panose="020B0604030504040204" pitchFamily="50" charset="-128"/>
                <a:ea typeface="メイリオ" panose="020B0604030504040204" pitchFamily="50" charset="-128"/>
              </a:rPr>
              <a:t>960 </a:t>
            </a:r>
            <a:r>
              <a:rPr lang="ja-JP" altLang="en-US" sz="1100" b="1">
                <a:solidFill>
                  <a:schemeClr val="bg1"/>
                </a:solidFill>
                <a:latin typeface="メイリオ" panose="020B0604030504040204" pitchFamily="50" charset="-128"/>
                <a:ea typeface="メイリオ" panose="020B0604030504040204" pitchFamily="50" charset="-128"/>
              </a:rPr>
              <a:t>円</a:t>
            </a:r>
            <a:r>
              <a:rPr lang="en-US" altLang="ja-JP" sz="1100" b="1">
                <a:solidFill>
                  <a:schemeClr val="bg1"/>
                </a:solidFill>
                <a:latin typeface="メイリオ" panose="020B0604030504040204" pitchFamily="50" charset="-128"/>
                <a:ea typeface="メイリオ" panose="020B0604030504040204" pitchFamily="50" charset="-128"/>
              </a:rPr>
              <a:t> or </a:t>
            </a:r>
            <a:r>
              <a:rPr lang="ja-JP" altLang="en-US" sz="1100" b="1">
                <a:solidFill>
                  <a:schemeClr val="bg1"/>
                </a:solidFill>
                <a:latin typeface="メイリオ" panose="020B0604030504040204" pitchFamily="50" charset="-128"/>
                <a:ea typeface="メイリオ" panose="020B0604030504040204" pitchFamily="50" charset="-128"/>
              </a:rPr>
              <a:t>月額 </a:t>
            </a:r>
            <a:r>
              <a:rPr lang="en-US" altLang="ja-JP" sz="1100" b="1">
                <a:solidFill>
                  <a:schemeClr val="bg1"/>
                </a:solidFill>
                <a:latin typeface="メイリオ" panose="020B0604030504040204" pitchFamily="50" charset="-128"/>
                <a:ea typeface="メイリオ" panose="020B0604030504040204" pitchFamily="50" charset="-128"/>
              </a:rPr>
              <a:t>80 </a:t>
            </a:r>
            <a:r>
              <a:rPr lang="ja-JP" altLang="en-US" sz="1100" b="1">
                <a:solidFill>
                  <a:schemeClr val="bg1"/>
                </a:solidFill>
                <a:latin typeface="メイリオ" panose="020B0604030504040204" pitchFamily="50" charset="-128"/>
                <a:ea typeface="メイリオ" panose="020B0604030504040204" pitchFamily="50" charset="-128"/>
              </a:rPr>
              <a:t>円</a:t>
            </a:r>
            <a:endParaRPr lang="ja-JP" altLang="en-US" sz="1100"/>
          </a:p>
        </p:txBody>
      </p:sp>
      <p:sp>
        <p:nvSpPr>
          <p:cNvPr id="25" name="テキスト ボックス 24">
            <a:extLst>
              <a:ext uri="{FF2B5EF4-FFF2-40B4-BE49-F238E27FC236}">
                <a16:creationId xmlns:a16="http://schemas.microsoft.com/office/drawing/2014/main" id="{A3756992-0EEA-88AF-1D33-4A2337B4D2DD}"/>
              </a:ext>
            </a:extLst>
          </p:cNvPr>
          <p:cNvSpPr txBox="1"/>
          <p:nvPr/>
        </p:nvSpPr>
        <p:spPr>
          <a:xfrm>
            <a:off x="7913014" y="4412472"/>
            <a:ext cx="2220799" cy="261610"/>
          </a:xfrm>
          <a:prstGeom prst="rect">
            <a:avLst/>
          </a:prstGeom>
          <a:noFill/>
        </p:spPr>
        <p:txBody>
          <a:bodyPr wrap="square">
            <a:spAutoFit/>
          </a:bodyPr>
          <a:lstStyle/>
          <a:p>
            <a:r>
              <a:rPr lang="ja-JP" altLang="en-US" sz="1100" b="1">
                <a:solidFill>
                  <a:schemeClr val="bg1"/>
                </a:solidFill>
                <a:latin typeface="メイリオ" panose="020B0604030504040204" pitchFamily="50" charset="-128"/>
                <a:ea typeface="メイリオ" panose="020B0604030504040204" pitchFamily="50" charset="-128"/>
              </a:rPr>
              <a:t>年額 </a:t>
            </a:r>
            <a:r>
              <a:rPr lang="en-US" altLang="ja-JP" sz="1100" b="1">
                <a:solidFill>
                  <a:schemeClr val="bg1"/>
                </a:solidFill>
                <a:latin typeface="メイリオ" panose="020B0604030504040204" pitchFamily="50" charset="-128"/>
                <a:ea typeface="メイリオ" panose="020B0604030504040204" pitchFamily="50" charset="-128"/>
              </a:rPr>
              <a:t>2,040 </a:t>
            </a:r>
            <a:r>
              <a:rPr lang="ja-JP" altLang="en-US" sz="1100" b="1">
                <a:solidFill>
                  <a:schemeClr val="bg1"/>
                </a:solidFill>
                <a:latin typeface="メイリオ" panose="020B0604030504040204" pitchFamily="50" charset="-128"/>
                <a:ea typeface="メイリオ" panose="020B0604030504040204" pitchFamily="50" charset="-128"/>
              </a:rPr>
              <a:t>円</a:t>
            </a:r>
            <a:r>
              <a:rPr lang="en-US" altLang="ja-JP" sz="1100" b="1">
                <a:solidFill>
                  <a:schemeClr val="bg1"/>
                </a:solidFill>
                <a:latin typeface="メイリオ" panose="020B0604030504040204" pitchFamily="50" charset="-128"/>
                <a:ea typeface="メイリオ" panose="020B0604030504040204" pitchFamily="50" charset="-128"/>
              </a:rPr>
              <a:t> or </a:t>
            </a:r>
            <a:r>
              <a:rPr lang="ja-JP" altLang="en-US" sz="1100" b="1">
                <a:solidFill>
                  <a:schemeClr val="bg1"/>
                </a:solidFill>
                <a:latin typeface="メイリオ" panose="020B0604030504040204" pitchFamily="50" charset="-128"/>
                <a:ea typeface="メイリオ" panose="020B0604030504040204" pitchFamily="50" charset="-128"/>
              </a:rPr>
              <a:t>月額 </a:t>
            </a:r>
            <a:r>
              <a:rPr lang="en-US" altLang="ja-JP" sz="1100" b="1">
                <a:solidFill>
                  <a:schemeClr val="bg1"/>
                </a:solidFill>
                <a:latin typeface="メイリオ" panose="020B0604030504040204" pitchFamily="50" charset="-128"/>
                <a:ea typeface="メイリオ" panose="020B0604030504040204" pitchFamily="50" charset="-128"/>
              </a:rPr>
              <a:t>170 </a:t>
            </a:r>
            <a:r>
              <a:rPr lang="ja-JP" altLang="en-US" sz="1100" b="1">
                <a:solidFill>
                  <a:schemeClr val="bg1"/>
                </a:solidFill>
                <a:latin typeface="メイリオ" panose="020B0604030504040204" pitchFamily="50" charset="-128"/>
                <a:ea typeface="メイリオ" panose="020B0604030504040204" pitchFamily="50" charset="-128"/>
              </a:rPr>
              <a:t>円</a:t>
            </a:r>
            <a:endParaRPr lang="ja-JP" altLang="en-US" sz="1100"/>
          </a:p>
        </p:txBody>
      </p:sp>
      <p:sp>
        <p:nvSpPr>
          <p:cNvPr id="27" name="テキスト ボックス 26">
            <a:extLst>
              <a:ext uri="{FF2B5EF4-FFF2-40B4-BE49-F238E27FC236}">
                <a16:creationId xmlns:a16="http://schemas.microsoft.com/office/drawing/2014/main" id="{C566BF64-90BF-2ADF-D3CA-D185C95598F0}"/>
              </a:ext>
            </a:extLst>
          </p:cNvPr>
          <p:cNvSpPr txBox="1"/>
          <p:nvPr/>
        </p:nvSpPr>
        <p:spPr>
          <a:xfrm>
            <a:off x="2179949" y="5842045"/>
            <a:ext cx="3278171" cy="323086"/>
          </a:xfrm>
          <a:prstGeom prst="rect">
            <a:avLst/>
          </a:prstGeom>
          <a:noFill/>
        </p:spPr>
        <p:txBody>
          <a:bodyPr wrap="square">
            <a:spAutoFit/>
          </a:bodyPr>
          <a:lstStyle/>
          <a:p>
            <a:pPr>
              <a:lnSpc>
                <a:spcPts val="2000"/>
              </a:lnSpc>
            </a:pPr>
            <a:r>
              <a:rPr lang="en-US" altLang="ja-JP" sz="105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rPr>
              <a:t>最小購入ライセンスは</a:t>
            </a:r>
            <a:r>
              <a:rPr lang="en-US" altLang="ja-JP" sz="1050">
                <a:solidFill>
                  <a:schemeClr val="tx1">
                    <a:lumMod val="75000"/>
                    <a:lumOff val="25000"/>
                  </a:schemeClr>
                </a:solidFill>
                <a:latin typeface="メイリオ" panose="020B0604030504040204" pitchFamily="50" charset="-128"/>
                <a:ea typeface="メイリオ" panose="020B0604030504040204" pitchFamily="50" charset="-128"/>
              </a:rPr>
              <a:t>5</a:t>
            </a: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rPr>
              <a:t>ライセンス～になります。</a:t>
            </a:r>
          </a:p>
        </p:txBody>
      </p:sp>
    </p:spTree>
    <p:extLst>
      <p:ext uri="{BB962C8B-B14F-4D97-AF65-F5344CB8AC3E}">
        <p14:creationId xmlns:p14="http://schemas.microsoft.com/office/powerpoint/2010/main" val="1109188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435E090A-B733-EAC8-473E-28ADC932ABE3}"/>
              </a:ext>
            </a:extLst>
          </p:cNvPr>
          <p:cNvSpPr>
            <a:spLocks noGrp="1"/>
          </p:cNvSpPr>
          <p:nvPr>
            <p:ph type="body" sz="quarter" idx="14"/>
          </p:nvPr>
        </p:nvSpPr>
        <p:spPr/>
        <p:txBody>
          <a:bodyPr/>
          <a:lstStyle/>
          <a:p>
            <a:r>
              <a:rPr lang="en-US" altLang="ja-JP"/>
              <a:t>MOTEX × </a:t>
            </a:r>
            <a:r>
              <a:rPr lang="en-US" altLang="ja-JP" err="1"/>
              <a:t>CylancePROTECT</a:t>
            </a:r>
            <a:r>
              <a:rPr lang="en-US" altLang="ja-JP"/>
              <a:t> </a:t>
            </a:r>
            <a:r>
              <a:rPr lang="ja-JP" altLang="en-US"/>
              <a:t>で実現する</a:t>
            </a:r>
          </a:p>
        </p:txBody>
      </p:sp>
      <p:sp>
        <p:nvSpPr>
          <p:cNvPr id="6" name="テキスト プレースホルダー 5">
            <a:extLst>
              <a:ext uri="{FF2B5EF4-FFF2-40B4-BE49-F238E27FC236}">
                <a16:creationId xmlns:a16="http://schemas.microsoft.com/office/drawing/2014/main" id="{F690193E-9A0E-0EF0-E63A-07EE66ECE3C2}"/>
              </a:ext>
            </a:extLst>
          </p:cNvPr>
          <p:cNvSpPr>
            <a:spLocks noGrp="1"/>
          </p:cNvSpPr>
          <p:nvPr>
            <p:ph type="body" sz="quarter" idx="15"/>
          </p:nvPr>
        </p:nvSpPr>
        <p:spPr/>
        <p:txBody>
          <a:bodyPr/>
          <a:lstStyle/>
          <a:p>
            <a:r>
              <a:rPr lang="ja-JP" altLang="en-US"/>
              <a:t>感染時の対応「インシデント対応サービス」・復旧対策「</a:t>
            </a:r>
            <a:r>
              <a:rPr lang="en-US" altLang="ja-JP" err="1"/>
              <a:t>CylanceOPTICS</a:t>
            </a:r>
            <a:r>
              <a:rPr lang="ja-JP" altLang="en-US"/>
              <a:t>」</a:t>
            </a:r>
          </a:p>
        </p:txBody>
      </p:sp>
    </p:spTree>
    <p:extLst>
      <p:ext uri="{BB962C8B-B14F-4D97-AF65-F5344CB8AC3E}">
        <p14:creationId xmlns:p14="http://schemas.microsoft.com/office/powerpoint/2010/main" val="1583729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3387488-DB42-45DA-9446-1014CB5A5D53}"/>
              </a:ext>
            </a:extLst>
          </p:cNvPr>
          <p:cNvSpPr>
            <a:spLocks noGrp="1"/>
          </p:cNvSpPr>
          <p:nvPr>
            <p:ph type="body" sz="quarter" idx="11"/>
          </p:nvPr>
        </p:nvSpPr>
        <p:spPr>
          <a:xfrm>
            <a:off x="413589" y="212584"/>
            <a:ext cx="11074573" cy="372410"/>
          </a:xfrm>
        </p:spPr>
        <p:txBody>
          <a:bodyPr/>
          <a:lstStyle/>
          <a:p>
            <a:r>
              <a:rPr lang="en-US" altLang="ja-JP"/>
              <a:t>MOTEX</a:t>
            </a:r>
            <a:r>
              <a:rPr lang="ja-JP" altLang="en-US"/>
              <a:t> が提供するマルウェア対策ソリューション</a:t>
            </a:r>
          </a:p>
        </p:txBody>
      </p:sp>
      <p:sp>
        <p:nvSpPr>
          <p:cNvPr id="50" name="正方形/長方形 49">
            <a:extLst>
              <a:ext uri="{FF2B5EF4-FFF2-40B4-BE49-F238E27FC236}">
                <a16:creationId xmlns:a16="http://schemas.microsoft.com/office/drawing/2014/main" id="{BD4DE3BB-7367-4D8F-980E-15F41C9C36E2}"/>
              </a:ext>
            </a:extLst>
          </p:cNvPr>
          <p:cNvSpPr/>
          <p:nvPr/>
        </p:nvSpPr>
        <p:spPr>
          <a:xfrm>
            <a:off x="712808" y="3178112"/>
            <a:ext cx="405880" cy="1840766"/>
          </a:xfrm>
          <a:prstGeom prst="rect">
            <a:avLst/>
          </a:prstGeom>
          <a:solidFill>
            <a:schemeClr val="accent1">
              <a:lumMod val="20000"/>
              <a:lumOff val="8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28D58BF8-8FB5-452F-8C1A-E02C45319C09}"/>
              </a:ext>
            </a:extLst>
          </p:cNvPr>
          <p:cNvSpPr/>
          <p:nvPr/>
        </p:nvSpPr>
        <p:spPr>
          <a:xfrm>
            <a:off x="712808" y="5293777"/>
            <a:ext cx="405880" cy="1166669"/>
          </a:xfrm>
          <a:prstGeom prst="rect">
            <a:avLst/>
          </a:prstGeom>
          <a:solidFill>
            <a:schemeClr val="accent1">
              <a:lumMod val="20000"/>
              <a:lumOff val="8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54" name="グループ化 53">
            <a:extLst>
              <a:ext uri="{FF2B5EF4-FFF2-40B4-BE49-F238E27FC236}">
                <a16:creationId xmlns:a16="http://schemas.microsoft.com/office/drawing/2014/main" id="{23DA4DC2-096D-4CAA-96A3-2B1EFE7810CF}"/>
              </a:ext>
            </a:extLst>
          </p:cNvPr>
          <p:cNvGrpSpPr/>
          <p:nvPr/>
        </p:nvGrpSpPr>
        <p:grpSpPr>
          <a:xfrm>
            <a:off x="3619557" y="1742705"/>
            <a:ext cx="5035628" cy="4823777"/>
            <a:chOff x="3717211" y="1908531"/>
            <a:chExt cx="5035628" cy="4590805"/>
          </a:xfrm>
        </p:grpSpPr>
        <p:cxnSp>
          <p:nvCxnSpPr>
            <p:cNvPr id="55" name="直線コネクタ 54">
              <a:extLst>
                <a:ext uri="{FF2B5EF4-FFF2-40B4-BE49-F238E27FC236}">
                  <a16:creationId xmlns:a16="http://schemas.microsoft.com/office/drawing/2014/main" id="{CA167D35-A0E6-4997-B6A9-B04C149BC445}"/>
                </a:ext>
              </a:extLst>
            </p:cNvPr>
            <p:cNvCxnSpPr>
              <a:cxnSpLocks/>
            </p:cNvCxnSpPr>
            <p:nvPr/>
          </p:nvCxnSpPr>
          <p:spPr>
            <a:xfrm>
              <a:off x="3717211" y="1908531"/>
              <a:ext cx="0" cy="4590805"/>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7E8747BC-85D9-4592-9CC2-06603E4BF9F0}"/>
                </a:ext>
              </a:extLst>
            </p:cNvPr>
            <p:cNvCxnSpPr>
              <a:cxnSpLocks/>
            </p:cNvCxnSpPr>
            <p:nvPr/>
          </p:nvCxnSpPr>
          <p:spPr>
            <a:xfrm>
              <a:off x="6285550" y="1908531"/>
              <a:ext cx="0" cy="4590805"/>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cxnSp>
          <p:nvCxnSpPr>
            <p:cNvPr id="58" name="直線コネクタ 57">
              <a:extLst>
                <a:ext uri="{FF2B5EF4-FFF2-40B4-BE49-F238E27FC236}">
                  <a16:creationId xmlns:a16="http://schemas.microsoft.com/office/drawing/2014/main" id="{55E136CA-AF21-4632-BF23-22BCAE75BA29}"/>
                </a:ext>
              </a:extLst>
            </p:cNvPr>
            <p:cNvCxnSpPr>
              <a:cxnSpLocks/>
              <a:stCxn id="62" idx="2"/>
            </p:cNvCxnSpPr>
            <p:nvPr/>
          </p:nvCxnSpPr>
          <p:spPr>
            <a:xfrm>
              <a:off x="8752839" y="2232167"/>
              <a:ext cx="0" cy="4240254"/>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pSp>
      <p:grpSp>
        <p:nvGrpSpPr>
          <p:cNvPr id="59" name="グループ化 58">
            <a:extLst>
              <a:ext uri="{FF2B5EF4-FFF2-40B4-BE49-F238E27FC236}">
                <a16:creationId xmlns:a16="http://schemas.microsoft.com/office/drawing/2014/main" id="{5E578112-E5D9-4260-AAAA-898E4FE8404D}"/>
              </a:ext>
            </a:extLst>
          </p:cNvPr>
          <p:cNvGrpSpPr/>
          <p:nvPr/>
        </p:nvGrpSpPr>
        <p:grpSpPr>
          <a:xfrm>
            <a:off x="1118688" y="1742705"/>
            <a:ext cx="9962935" cy="1435407"/>
            <a:chOff x="2032445" y="1829876"/>
            <a:chExt cx="8434692" cy="1435407"/>
          </a:xfrm>
        </p:grpSpPr>
        <p:sp>
          <p:nvSpPr>
            <p:cNvPr id="60" name="正方形/長方形 59">
              <a:extLst>
                <a:ext uri="{FF2B5EF4-FFF2-40B4-BE49-F238E27FC236}">
                  <a16:creationId xmlns:a16="http://schemas.microsoft.com/office/drawing/2014/main" id="{9F20B514-1A9B-4ACD-9D23-D69AD4E78DBB}"/>
                </a:ext>
              </a:extLst>
            </p:cNvPr>
            <p:cNvSpPr/>
            <p:nvPr/>
          </p:nvSpPr>
          <p:spPr>
            <a:xfrm>
              <a:off x="2032445" y="1829876"/>
              <a:ext cx="2098024" cy="368341"/>
            </a:xfrm>
            <a:prstGeom prst="rect">
              <a:avLst/>
            </a:prstGeom>
            <a:solidFill>
              <a:srgbClr val="16321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防御の備え</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a:extLst>
                <a:ext uri="{FF2B5EF4-FFF2-40B4-BE49-F238E27FC236}">
                  <a16:creationId xmlns:a16="http://schemas.microsoft.com/office/drawing/2014/main" id="{C7EB7717-5D2F-41C4-A4F5-0F314B619F2C}"/>
                </a:ext>
              </a:extLst>
            </p:cNvPr>
            <p:cNvSpPr/>
            <p:nvPr/>
          </p:nvSpPr>
          <p:spPr>
            <a:xfrm>
              <a:off x="4194653" y="2231230"/>
              <a:ext cx="2098024"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感染を防ぐ・予測検知</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EPP</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a:extLst>
                <a:ext uri="{FF2B5EF4-FFF2-40B4-BE49-F238E27FC236}">
                  <a16:creationId xmlns:a16="http://schemas.microsoft.com/office/drawing/2014/main" id="{D8C45740-5B98-4D57-8C0E-25086CA903BA}"/>
                </a:ext>
              </a:extLst>
            </p:cNvPr>
            <p:cNvSpPr/>
            <p:nvPr/>
          </p:nvSpPr>
          <p:spPr>
            <a:xfrm>
              <a:off x="2043528" y="2231230"/>
              <a:ext cx="2075858"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実態を可視化・対策</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診断サービス</a:t>
              </a:r>
            </a:p>
          </p:txBody>
        </p:sp>
        <p:sp>
          <p:nvSpPr>
            <p:cNvPr id="73" name="正方形/長方形 72">
              <a:extLst>
                <a:ext uri="{FF2B5EF4-FFF2-40B4-BE49-F238E27FC236}">
                  <a16:creationId xmlns:a16="http://schemas.microsoft.com/office/drawing/2014/main" id="{2F212B98-9EC3-4D09-AE3F-673D75C433ED}"/>
                </a:ext>
              </a:extLst>
            </p:cNvPr>
            <p:cNvSpPr/>
            <p:nvPr/>
          </p:nvSpPr>
          <p:spPr>
            <a:xfrm>
              <a:off x="8451203" y="2231230"/>
              <a:ext cx="2012493"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原因を追跡・復旧・対策</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EDR</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a:extLst>
                <a:ext uri="{FF2B5EF4-FFF2-40B4-BE49-F238E27FC236}">
                  <a16:creationId xmlns:a16="http://schemas.microsoft.com/office/drawing/2014/main" id="{A0DEFFCD-898D-4C55-A9DD-E9D0F635BBC0}"/>
                </a:ext>
              </a:extLst>
            </p:cNvPr>
            <p:cNvSpPr/>
            <p:nvPr/>
          </p:nvSpPr>
          <p:spPr>
            <a:xfrm>
              <a:off x="2043528" y="2945942"/>
              <a:ext cx="8423609" cy="319341"/>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インシデントの検知・対策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SOC</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E2E30603-15D4-45F9-8711-C3593EA88404}"/>
                </a:ext>
              </a:extLst>
            </p:cNvPr>
            <p:cNvSpPr/>
            <p:nvPr/>
          </p:nvSpPr>
          <p:spPr>
            <a:xfrm>
              <a:off x="6365694" y="2231230"/>
              <a:ext cx="2012493" cy="689370"/>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検知・原因を追跡</a:t>
              </a:r>
              <a:endParaRPr lang="en-US" altLang="ja-JP"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pPr>
              <a:r>
                <a:rPr lang="ja-JP" altLang="en-US" sz="675"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SIEM</a:t>
              </a:r>
              <a:endPar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A4BB739F-A377-45FB-A639-2131C0F9627F}"/>
                </a:ext>
              </a:extLst>
            </p:cNvPr>
            <p:cNvSpPr/>
            <p:nvPr/>
          </p:nvSpPr>
          <p:spPr>
            <a:xfrm>
              <a:off x="4194653" y="1829876"/>
              <a:ext cx="2098024" cy="368341"/>
            </a:xfrm>
            <a:prstGeom prst="rect">
              <a:avLst/>
            </a:prstGeom>
            <a:solidFill>
              <a:srgbClr val="16321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事前防御</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a:extLst>
                <a:ext uri="{FF2B5EF4-FFF2-40B4-BE49-F238E27FC236}">
                  <a16:creationId xmlns:a16="http://schemas.microsoft.com/office/drawing/2014/main" id="{EED5C688-7B24-4A19-A7E4-DB4BBC672278}"/>
                </a:ext>
              </a:extLst>
            </p:cNvPr>
            <p:cNvSpPr/>
            <p:nvPr/>
          </p:nvSpPr>
          <p:spPr>
            <a:xfrm>
              <a:off x="6365694" y="1829876"/>
              <a:ext cx="4094406" cy="368341"/>
            </a:xfrm>
            <a:prstGeom prst="rect">
              <a:avLst/>
            </a:prstGeom>
            <a:solidFill>
              <a:schemeClr val="bg2">
                <a:lumMod val="2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インシデント調査 </a:t>
              </a: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対応 </a:t>
              </a:r>
              <a:r>
                <a:rPr lang="en-US" altLang="ja-JP" sz="1200" b="1">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復旧</a:t>
              </a:r>
              <a:endParaRPr lang="en-US" altLang="ja-JP" sz="1200" b="1">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78" name="直線矢印コネクタ 77">
            <a:extLst>
              <a:ext uri="{FF2B5EF4-FFF2-40B4-BE49-F238E27FC236}">
                <a16:creationId xmlns:a16="http://schemas.microsoft.com/office/drawing/2014/main" id="{98B16A28-67EF-402C-AE4B-E24D8DA22D17}"/>
              </a:ext>
            </a:extLst>
          </p:cNvPr>
          <p:cNvCxnSpPr>
            <a:cxnSpLocks/>
          </p:cNvCxnSpPr>
          <p:nvPr/>
        </p:nvCxnSpPr>
        <p:spPr>
          <a:xfrm>
            <a:off x="6197600" y="3790469"/>
            <a:ext cx="2407920"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BA9A0D3C-4EC2-4A00-BC85-C692A6B0F4AB}"/>
              </a:ext>
            </a:extLst>
          </p:cNvPr>
          <p:cNvCxnSpPr>
            <a:cxnSpLocks/>
          </p:cNvCxnSpPr>
          <p:nvPr/>
        </p:nvCxnSpPr>
        <p:spPr>
          <a:xfrm>
            <a:off x="1230235" y="5974595"/>
            <a:ext cx="2366608"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5DACFE1F-C856-409C-AF76-9A33B0ACB681}"/>
              </a:ext>
            </a:extLst>
          </p:cNvPr>
          <p:cNvCxnSpPr>
            <a:cxnSpLocks/>
          </p:cNvCxnSpPr>
          <p:nvPr/>
        </p:nvCxnSpPr>
        <p:spPr>
          <a:xfrm>
            <a:off x="3679672" y="3787331"/>
            <a:ext cx="2460718"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09A1F2B7-B273-4C46-9B03-4738252489BB}"/>
              </a:ext>
            </a:extLst>
          </p:cNvPr>
          <p:cNvCxnSpPr>
            <a:cxnSpLocks/>
          </p:cNvCxnSpPr>
          <p:nvPr/>
        </p:nvCxnSpPr>
        <p:spPr>
          <a:xfrm>
            <a:off x="6236180" y="4587067"/>
            <a:ext cx="4810497" cy="0"/>
          </a:xfrm>
          <a:prstGeom prst="straightConnector1">
            <a:avLst/>
          </a:prstGeom>
          <a:ln>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3" name="グループ化 82">
            <a:extLst>
              <a:ext uri="{FF2B5EF4-FFF2-40B4-BE49-F238E27FC236}">
                <a16:creationId xmlns:a16="http://schemas.microsoft.com/office/drawing/2014/main" id="{6577F06E-616C-4BDB-A94F-0299A559A166}"/>
              </a:ext>
            </a:extLst>
          </p:cNvPr>
          <p:cNvGrpSpPr/>
          <p:nvPr/>
        </p:nvGrpSpPr>
        <p:grpSpPr>
          <a:xfrm>
            <a:off x="1716359" y="5749462"/>
            <a:ext cx="1233104" cy="535805"/>
            <a:chOff x="2281916" y="5024582"/>
            <a:chExt cx="1651335" cy="717534"/>
          </a:xfrm>
          <a:solidFill>
            <a:schemeClr val="bg1"/>
          </a:solidFill>
        </p:grpSpPr>
        <p:pic>
          <p:nvPicPr>
            <p:cNvPr id="84" name="図 83">
              <a:extLst>
                <a:ext uri="{FF2B5EF4-FFF2-40B4-BE49-F238E27FC236}">
                  <a16:creationId xmlns:a16="http://schemas.microsoft.com/office/drawing/2014/main" id="{9A168316-AAD7-499C-B462-C80AACAFFE2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222"/>
            <a:stretch/>
          </p:blipFill>
          <p:spPr>
            <a:xfrm>
              <a:off x="2312318" y="5024582"/>
              <a:ext cx="1620933" cy="449990"/>
            </a:xfrm>
            <a:prstGeom prst="rect">
              <a:avLst/>
            </a:prstGeom>
            <a:grpFill/>
          </p:spPr>
        </p:pic>
        <p:pic>
          <p:nvPicPr>
            <p:cNvPr id="85" name="図 84">
              <a:extLst>
                <a:ext uri="{FF2B5EF4-FFF2-40B4-BE49-F238E27FC236}">
                  <a16:creationId xmlns:a16="http://schemas.microsoft.com/office/drawing/2014/main" id="{8C41FB20-5B87-46DA-9758-92B529EB42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6222"/>
            <a:stretch/>
          </p:blipFill>
          <p:spPr>
            <a:xfrm>
              <a:off x="2281916" y="5348195"/>
              <a:ext cx="1634836" cy="393921"/>
            </a:xfrm>
            <a:prstGeom prst="rect">
              <a:avLst/>
            </a:prstGeom>
            <a:grpFill/>
          </p:spPr>
        </p:pic>
      </p:grpSp>
      <p:sp>
        <p:nvSpPr>
          <p:cNvPr id="90" name="テキスト ボックス 89">
            <a:extLst>
              <a:ext uri="{FF2B5EF4-FFF2-40B4-BE49-F238E27FC236}">
                <a16:creationId xmlns:a16="http://schemas.microsoft.com/office/drawing/2014/main" id="{B6DB2C56-5003-49AD-83C6-B78A13B61AD1}"/>
              </a:ext>
            </a:extLst>
          </p:cNvPr>
          <p:cNvSpPr txBox="1"/>
          <p:nvPr/>
        </p:nvSpPr>
        <p:spPr>
          <a:xfrm>
            <a:off x="709323" y="3913941"/>
            <a:ext cx="369332" cy="400110"/>
          </a:xfrm>
          <a:prstGeom prst="rect">
            <a:avLst/>
          </a:prstGeom>
          <a:noFill/>
        </p:spPr>
        <p:txBody>
          <a:bodyPr vert="eaVert" wrap="none" rtlCol="0">
            <a:spAutoFit/>
          </a:bodyPr>
          <a:lstStyle/>
          <a:p>
            <a:pPr algn="l"/>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製品</a:t>
            </a:r>
          </a:p>
        </p:txBody>
      </p:sp>
      <p:sp>
        <p:nvSpPr>
          <p:cNvPr id="91" name="テキスト ボックス 90">
            <a:extLst>
              <a:ext uri="{FF2B5EF4-FFF2-40B4-BE49-F238E27FC236}">
                <a16:creationId xmlns:a16="http://schemas.microsoft.com/office/drawing/2014/main" id="{78B4793F-44D0-47E8-934A-C9A1050759B9}"/>
              </a:ext>
            </a:extLst>
          </p:cNvPr>
          <p:cNvSpPr txBox="1"/>
          <p:nvPr/>
        </p:nvSpPr>
        <p:spPr>
          <a:xfrm>
            <a:off x="731082" y="5505170"/>
            <a:ext cx="369332" cy="707886"/>
          </a:xfrm>
          <a:prstGeom prst="rect">
            <a:avLst/>
          </a:prstGeom>
          <a:noFill/>
        </p:spPr>
        <p:txBody>
          <a:bodyPr vert="eaVert" wrap="none" rtlCol="0">
            <a:spAutoFit/>
          </a:bodyPr>
          <a:lstStyle/>
          <a:p>
            <a:pPr algn="l"/>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a:t>
            </a:r>
          </a:p>
        </p:txBody>
      </p:sp>
      <p:sp>
        <p:nvSpPr>
          <p:cNvPr id="93" name="AutoShape 3">
            <a:extLst>
              <a:ext uri="{FF2B5EF4-FFF2-40B4-BE49-F238E27FC236}">
                <a16:creationId xmlns:a16="http://schemas.microsoft.com/office/drawing/2014/main" id="{0E6398CB-38F4-429F-9E61-C84339079856}"/>
              </a:ext>
            </a:extLst>
          </p:cNvPr>
          <p:cNvSpPr>
            <a:spLocks noChangeArrowheads="1"/>
          </p:cNvSpPr>
          <p:nvPr/>
        </p:nvSpPr>
        <p:spPr bwMode="auto">
          <a:xfrm>
            <a:off x="6497918" y="3342455"/>
            <a:ext cx="1831987" cy="230851"/>
          </a:xfrm>
          <a:prstGeom prst="roundRect">
            <a:avLst>
              <a:gd name="adj" fmla="val 8397"/>
            </a:avLst>
          </a:prstGeom>
          <a:solidFill>
            <a:srgbClr val="C00000">
              <a:alpha val="80000"/>
            </a:srgbClr>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rPr>
              <a:t>原因追跡</a:t>
            </a:r>
          </a:p>
        </p:txBody>
      </p:sp>
      <p:sp>
        <p:nvSpPr>
          <p:cNvPr id="94" name="AutoShape 3">
            <a:extLst>
              <a:ext uri="{FF2B5EF4-FFF2-40B4-BE49-F238E27FC236}">
                <a16:creationId xmlns:a16="http://schemas.microsoft.com/office/drawing/2014/main" id="{23321C63-6B61-4F16-A0D7-9023464A194F}"/>
              </a:ext>
            </a:extLst>
          </p:cNvPr>
          <p:cNvSpPr>
            <a:spLocks noChangeArrowheads="1"/>
          </p:cNvSpPr>
          <p:nvPr/>
        </p:nvSpPr>
        <p:spPr bwMode="auto">
          <a:xfrm>
            <a:off x="7867106" y="4195139"/>
            <a:ext cx="1587659" cy="200063"/>
          </a:xfrm>
          <a:prstGeom prst="roundRect">
            <a:avLst>
              <a:gd name="adj" fmla="val 8397"/>
            </a:avLst>
          </a:prstGeom>
          <a:solidFill>
            <a:srgbClr val="208BFF"/>
          </a:solidFill>
          <a:ln>
            <a:noFill/>
          </a:ln>
          <a:effectLst/>
        </p:spPr>
        <p:txBody>
          <a:bodyPr wrap="square" lIns="36000" tIns="36000" rIns="36000" bIns="36000" anchor="ctr" anchorCtr="0">
            <a:noAutofit/>
          </a:bodyPr>
          <a:lstStyle/>
          <a:p>
            <a:pPr algn="ctr">
              <a:spcBef>
                <a:spcPct val="0"/>
              </a:spcBef>
            </a:pPr>
            <a:r>
              <a:rPr lang="en-US" altLang="ja-JP" sz="800">
                <a:solidFill>
                  <a:srgbClr val="FFFFFF"/>
                </a:solidFill>
                <a:latin typeface="メイリオ" pitchFamily="50" charset="-128"/>
                <a:ea typeface="メイリオ" pitchFamily="50" charset="-128"/>
                <a:cs typeface="メイリオ" pitchFamily="50" charset="-128"/>
              </a:rPr>
              <a:t>EDR</a:t>
            </a:r>
            <a:endParaRPr lang="ja-JP" altLang="en-US" sz="800">
              <a:solidFill>
                <a:srgbClr val="FFFFFF"/>
              </a:solidFill>
              <a:latin typeface="メイリオ" pitchFamily="50" charset="-128"/>
              <a:ea typeface="メイリオ" pitchFamily="50" charset="-128"/>
              <a:cs typeface="メイリオ" pitchFamily="50" charset="-128"/>
            </a:endParaRPr>
          </a:p>
        </p:txBody>
      </p:sp>
      <p:sp>
        <p:nvSpPr>
          <p:cNvPr id="95" name="AutoShape 3">
            <a:extLst>
              <a:ext uri="{FF2B5EF4-FFF2-40B4-BE49-F238E27FC236}">
                <a16:creationId xmlns:a16="http://schemas.microsoft.com/office/drawing/2014/main" id="{9ED5A1DA-2C4E-4436-AA7C-5F1131875577}"/>
              </a:ext>
            </a:extLst>
          </p:cNvPr>
          <p:cNvSpPr>
            <a:spLocks noChangeArrowheads="1"/>
          </p:cNvSpPr>
          <p:nvPr/>
        </p:nvSpPr>
        <p:spPr bwMode="auto">
          <a:xfrm>
            <a:off x="4119994" y="3374426"/>
            <a:ext cx="1587659" cy="200063"/>
          </a:xfrm>
          <a:prstGeom prst="roundRect">
            <a:avLst>
              <a:gd name="adj" fmla="val 8397"/>
            </a:avLst>
          </a:prstGeom>
          <a:solidFill>
            <a:srgbClr val="41BA37"/>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cs typeface="メイリオ" pitchFamily="50" charset="-128"/>
              </a:rPr>
              <a:t>検知・隔離・運用支援</a:t>
            </a:r>
          </a:p>
        </p:txBody>
      </p:sp>
      <p:sp>
        <p:nvSpPr>
          <p:cNvPr id="97" name="AutoShape 3">
            <a:extLst>
              <a:ext uri="{FF2B5EF4-FFF2-40B4-BE49-F238E27FC236}">
                <a16:creationId xmlns:a16="http://schemas.microsoft.com/office/drawing/2014/main" id="{35552021-E5B5-41B1-8BAF-584EB4755B77}"/>
              </a:ext>
            </a:extLst>
          </p:cNvPr>
          <p:cNvSpPr>
            <a:spLocks noChangeArrowheads="1"/>
          </p:cNvSpPr>
          <p:nvPr/>
        </p:nvSpPr>
        <p:spPr bwMode="auto">
          <a:xfrm>
            <a:off x="1555973" y="5523283"/>
            <a:ext cx="1587659" cy="200063"/>
          </a:xfrm>
          <a:prstGeom prst="roundRect">
            <a:avLst>
              <a:gd name="adj" fmla="val 8397"/>
            </a:avLst>
          </a:prstGeom>
          <a:solidFill>
            <a:srgbClr val="046F3A"/>
          </a:solidFill>
          <a:ln>
            <a:noFill/>
          </a:ln>
          <a:effectLst/>
        </p:spPr>
        <p:txBody>
          <a:bodyPr wrap="square" lIns="36000" tIns="36000" rIns="36000" bIns="36000" anchor="ctr" anchorCtr="0">
            <a:noAutofit/>
          </a:bodyPr>
          <a:lstStyle/>
          <a:p>
            <a:pPr algn="ctr">
              <a:spcBef>
                <a:spcPct val="0"/>
              </a:spcBef>
            </a:pPr>
            <a:r>
              <a:rPr lang="ja-JP" altLang="en-US" sz="800">
                <a:solidFill>
                  <a:srgbClr val="FFFFFF"/>
                </a:solidFill>
                <a:latin typeface="メイリオ" pitchFamily="50" charset="-128"/>
                <a:ea typeface="メイリオ" pitchFamily="50" charset="-128"/>
                <a:cs typeface="メイリオ" pitchFamily="50" charset="-128"/>
              </a:rPr>
              <a:t>診断サービス</a:t>
            </a:r>
          </a:p>
        </p:txBody>
      </p:sp>
      <p:cxnSp>
        <p:nvCxnSpPr>
          <p:cNvPr id="103" name="直線矢印コネクタ 102">
            <a:extLst>
              <a:ext uri="{FF2B5EF4-FFF2-40B4-BE49-F238E27FC236}">
                <a16:creationId xmlns:a16="http://schemas.microsoft.com/office/drawing/2014/main" id="{FB52BAB6-B482-4841-9941-61D6281D977B}"/>
              </a:ext>
            </a:extLst>
          </p:cNvPr>
          <p:cNvCxnSpPr>
            <a:cxnSpLocks/>
          </p:cNvCxnSpPr>
          <p:nvPr/>
        </p:nvCxnSpPr>
        <p:spPr>
          <a:xfrm>
            <a:off x="6244415" y="5993872"/>
            <a:ext cx="4737263" cy="0"/>
          </a:xfrm>
          <a:prstGeom prst="straightConnector1">
            <a:avLst/>
          </a:prstGeom>
          <a:ln>
            <a:solidFill>
              <a:schemeClr val="accent3">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AutoShape 3">
            <a:extLst>
              <a:ext uri="{FF2B5EF4-FFF2-40B4-BE49-F238E27FC236}">
                <a16:creationId xmlns:a16="http://schemas.microsoft.com/office/drawing/2014/main" id="{FD46EC5F-B2C3-4699-B95E-585BDF5409AB}"/>
              </a:ext>
            </a:extLst>
          </p:cNvPr>
          <p:cNvSpPr>
            <a:spLocks noChangeArrowheads="1"/>
          </p:cNvSpPr>
          <p:nvPr/>
        </p:nvSpPr>
        <p:spPr bwMode="auto">
          <a:xfrm>
            <a:off x="7367933" y="5742389"/>
            <a:ext cx="2556942" cy="490193"/>
          </a:xfrm>
          <a:prstGeom prst="roundRect">
            <a:avLst>
              <a:gd name="adj" fmla="val 8397"/>
            </a:avLst>
          </a:prstGeom>
          <a:solidFill>
            <a:srgbClr val="00B050"/>
          </a:solidFill>
          <a:ln>
            <a:noFill/>
          </a:ln>
          <a:effectLst/>
        </p:spPr>
        <p:txBody>
          <a:bodyPr wrap="square" lIns="36000" tIns="36000" rIns="36000" bIns="36000" anchor="ctr" anchorCtr="0">
            <a:noAutofit/>
          </a:bodyPr>
          <a:lstStyle/>
          <a:p>
            <a:pPr algn="ctr">
              <a:spcBef>
                <a:spcPct val="0"/>
              </a:spcBef>
            </a:pPr>
            <a:r>
              <a:rPr lang="ja-JP" altLang="en-US" sz="1200" b="1">
                <a:solidFill>
                  <a:srgbClr val="FFFFFF"/>
                </a:solidFill>
                <a:latin typeface="メイリオ" pitchFamily="50" charset="-128"/>
                <a:ea typeface="メイリオ" pitchFamily="50" charset="-128"/>
                <a:cs typeface="メイリオ" pitchFamily="50" charset="-128"/>
              </a:rPr>
              <a:t>インシデント対応</a:t>
            </a:r>
            <a:endParaRPr lang="en-US" altLang="ja-JP" sz="1200" b="1">
              <a:solidFill>
                <a:srgbClr val="FFFFFF"/>
              </a:solidFill>
              <a:latin typeface="メイリオ" pitchFamily="50" charset="-128"/>
              <a:ea typeface="メイリオ" pitchFamily="50" charset="-128"/>
              <a:cs typeface="メイリオ" pitchFamily="50" charset="-128"/>
            </a:endParaRPr>
          </a:p>
          <a:p>
            <a:pPr algn="ctr">
              <a:spcBef>
                <a:spcPct val="0"/>
              </a:spcBef>
            </a:pPr>
            <a:r>
              <a:rPr lang="ja-JP" altLang="en-US" sz="1200" b="1">
                <a:solidFill>
                  <a:srgbClr val="FFFFFF"/>
                </a:solidFill>
                <a:latin typeface="メイリオ" pitchFamily="50" charset="-128"/>
                <a:ea typeface="メイリオ" pitchFamily="50" charset="-128"/>
                <a:cs typeface="メイリオ" pitchFamily="50" charset="-128"/>
              </a:rPr>
              <a:t>サービス</a:t>
            </a:r>
          </a:p>
        </p:txBody>
      </p:sp>
      <p:sp>
        <p:nvSpPr>
          <p:cNvPr id="2" name="四角形: 角を丸くする 1">
            <a:extLst>
              <a:ext uri="{FF2B5EF4-FFF2-40B4-BE49-F238E27FC236}">
                <a16:creationId xmlns:a16="http://schemas.microsoft.com/office/drawing/2014/main" id="{473EB2ED-BF83-4D21-B0F8-230BECC906F8}"/>
              </a:ext>
            </a:extLst>
          </p:cNvPr>
          <p:cNvSpPr/>
          <p:nvPr/>
        </p:nvSpPr>
        <p:spPr>
          <a:xfrm flipV="1">
            <a:off x="731082" y="5125431"/>
            <a:ext cx="10315595" cy="45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38" name="直線矢印コネクタ 37">
            <a:extLst>
              <a:ext uri="{FF2B5EF4-FFF2-40B4-BE49-F238E27FC236}">
                <a16:creationId xmlns:a16="http://schemas.microsoft.com/office/drawing/2014/main" id="{BDAD3F49-864C-DBB5-1783-3B0AEBBDECBC}"/>
              </a:ext>
            </a:extLst>
          </p:cNvPr>
          <p:cNvCxnSpPr>
            <a:cxnSpLocks/>
          </p:cNvCxnSpPr>
          <p:nvPr/>
        </p:nvCxnSpPr>
        <p:spPr>
          <a:xfrm>
            <a:off x="3695307" y="5983512"/>
            <a:ext cx="2460396" cy="0"/>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9" name="図 38">
            <a:extLst>
              <a:ext uri="{FF2B5EF4-FFF2-40B4-BE49-F238E27FC236}">
                <a16:creationId xmlns:a16="http://schemas.microsoft.com/office/drawing/2014/main" id="{99D318F1-E338-0B6A-C500-8DDE47736E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5011" y="5754258"/>
            <a:ext cx="1643823" cy="495399"/>
          </a:xfrm>
          <a:prstGeom prst="rect">
            <a:avLst/>
          </a:prstGeom>
          <a:solidFill>
            <a:schemeClr val="bg1"/>
          </a:solidFill>
        </p:spPr>
      </p:pic>
      <p:sp>
        <p:nvSpPr>
          <p:cNvPr id="40" name="AutoShape 3">
            <a:extLst>
              <a:ext uri="{FF2B5EF4-FFF2-40B4-BE49-F238E27FC236}">
                <a16:creationId xmlns:a16="http://schemas.microsoft.com/office/drawing/2014/main" id="{8BBA4FD6-9B8A-9A7A-D9F4-A3C47143188E}"/>
              </a:ext>
            </a:extLst>
          </p:cNvPr>
          <p:cNvSpPr>
            <a:spLocks noChangeArrowheads="1"/>
          </p:cNvSpPr>
          <p:nvPr/>
        </p:nvSpPr>
        <p:spPr bwMode="auto">
          <a:xfrm>
            <a:off x="3933229" y="5573937"/>
            <a:ext cx="1867387" cy="187110"/>
          </a:xfrm>
          <a:prstGeom prst="roundRect">
            <a:avLst>
              <a:gd name="adj" fmla="val 8397"/>
            </a:avLst>
          </a:prstGeom>
          <a:solidFill>
            <a:srgbClr val="763FBE"/>
          </a:solidFill>
          <a:ln>
            <a:noFill/>
          </a:ln>
          <a:effectLst/>
        </p:spPr>
        <p:txBody>
          <a:bodyPr wrap="square" lIns="36000" tIns="36000" rIns="36000" bIns="36000" anchor="ctr" anchorCtr="0">
            <a:noAutofit/>
          </a:bodyPr>
          <a:lstStyle/>
          <a:p>
            <a:pPr algn="ctr">
              <a:spcBef>
                <a:spcPct val="0"/>
              </a:spcBef>
            </a:pPr>
            <a:r>
              <a:rPr lang="en-US" altLang="ja-JP" sz="700" dirty="0" err="1">
                <a:solidFill>
                  <a:srgbClr val="FFFFFF"/>
                </a:solidFill>
                <a:latin typeface="メイリオ" pitchFamily="50" charset="-128"/>
                <a:ea typeface="メイリオ" pitchFamily="50" charset="-128"/>
                <a:cs typeface="メイリオ" pitchFamily="50" charset="-128"/>
              </a:rPr>
              <a:t>CylancePROTECT</a:t>
            </a:r>
            <a:r>
              <a:rPr lang="en-US" altLang="ja-JP" sz="700" dirty="0">
                <a:solidFill>
                  <a:srgbClr val="FFFFFF"/>
                </a:solidFill>
                <a:latin typeface="メイリオ" pitchFamily="50" charset="-128"/>
                <a:ea typeface="メイリオ" pitchFamily="50" charset="-128"/>
                <a:cs typeface="メイリオ" pitchFamily="50" charset="-128"/>
              </a:rPr>
              <a:t> </a:t>
            </a:r>
            <a:r>
              <a:rPr lang="ja-JP" altLang="en-US" sz="700" dirty="0">
                <a:solidFill>
                  <a:srgbClr val="FFFFFF"/>
                </a:solidFill>
                <a:latin typeface="メイリオ" pitchFamily="50" charset="-128"/>
                <a:ea typeface="メイリオ" pitchFamily="50" charset="-128"/>
                <a:cs typeface="メイリオ" pitchFamily="50" charset="-128"/>
              </a:rPr>
              <a:t>導入支援＋レポート</a:t>
            </a:r>
          </a:p>
        </p:txBody>
      </p:sp>
      <p:sp>
        <p:nvSpPr>
          <p:cNvPr id="43" name="コンテンツ プレースホルダー 2">
            <a:extLst>
              <a:ext uri="{FF2B5EF4-FFF2-40B4-BE49-F238E27FC236}">
                <a16:creationId xmlns:a16="http://schemas.microsoft.com/office/drawing/2014/main" id="{B56BA06F-4EBB-6DA8-80A2-583B12781157}"/>
              </a:ext>
            </a:extLst>
          </p:cNvPr>
          <p:cNvSpPr txBox="1">
            <a:spLocks/>
          </p:cNvSpPr>
          <p:nvPr/>
        </p:nvSpPr>
        <p:spPr>
          <a:xfrm>
            <a:off x="6685608" y="6381096"/>
            <a:ext cx="5109208" cy="327522"/>
          </a:xfrm>
          <a:prstGeom prst="rect">
            <a:avLst/>
          </a:prstGeom>
        </p:spPr>
        <p:txBody>
          <a:bodyPr/>
          <a:lstStyle>
            <a:lvl1pPr marL="342885" indent="-342885" algn="l" rtl="0" eaLnBrk="1" fontAlgn="base" hangingPunct="1">
              <a:spcBef>
                <a:spcPct val="20000"/>
              </a:spcBef>
              <a:spcAft>
                <a:spcPct val="0"/>
              </a:spcAft>
              <a:buChar char="•"/>
              <a:defRPr kumimoji="1" sz="3200">
                <a:solidFill>
                  <a:schemeClr val="tx1"/>
                </a:solidFill>
                <a:latin typeface="+mn-lt"/>
                <a:ea typeface="+mn-ea"/>
                <a:cs typeface="+mn-cs"/>
              </a:defRPr>
            </a:lvl1pPr>
            <a:lvl2pPr marL="742917" indent="-285737" algn="l" rtl="0" eaLnBrk="1" fontAlgn="base" hangingPunct="1">
              <a:spcBef>
                <a:spcPct val="20000"/>
              </a:spcBef>
              <a:spcAft>
                <a:spcPct val="0"/>
              </a:spcAft>
              <a:buChar char="–"/>
              <a:defRPr kumimoji="1" sz="2800">
                <a:solidFill>
                  <a:schemeClr val="tx1"/>
                </a:solidFill>
                <a:latin typeface="+mn-lt"/>
                <a:ea typeface="+mn-ea"/>
              </a:defRPr>
            </a:lvl2pPr>
            <a:lvl3pPr marL="1142951" indent="-228591" algn="l" rtl="0" eaLnBrk="1" fontAlgn="base" hangingPunct="1">
              <a:spcBef>
                <a:spcPct val="20000"/>
              </a:spcBef>
              <a:spcAft>
                <a:spcPct val="0"/>
              </a:spcAft>
              <a:buChar char="•"/>
              <a:defRPr kumimoji="1" sz="2500">
                <a:solidFill>
                  <a:schemeClr val="tx1"/>
                </a:solidFill>
                <a:latin typeface="+mn-lt"/>
                <a:ea typeface="+mn-ea"/>
              </a:defRPr>
            </a:lvl3pPr>
            <a:lvl4pPr marL="1600131" indent="-228591" algn="l" rtl="0" eaLnBrk="1" fontAlgn="base" hangingPunct="1">
              <a:spcBef>
                <a:spcPct val="20000"/>
              </a:spcBef>
              <a:spcAft>
                <a:spcPct val="0"/>
              </a:spcAft>
              <a:buChar char="–"/>
              <a:defRPr kumimoji="1" sz="2000">
                <a:solidFill>
                  <a:schemeClr val="tx1"/>
                </a:solidFill>
                <a:latin typeface="+mn-lt"/>
                <a:ea typeface="+mn-ea"/>
              </a:defRPr>
            </a:lvl4pPr>
            <a:lvl5pPr marL="2057311" indent="-228591" algn="l" rtl="0" eaLnBrk="1" fontAlgn="base" hangingPunct="1">
              <a:spcBef>
                <a:spcPct val="20000"/>
              </a:spcBef>
              <a:spcAft>
                <a:spcPct val="0"/>
              </a:spcAft>
              <a:buChar char="»"/>
              <a:defRPr kumimoji="1" sz="2000">
                <a:solidFill>
                  <a:schemeClr val="tx1"/>
                </a:solidFill>
                <a:latin typeface="+mn-lt"/>
                <a:ea typeface="+mn-ea"/>
              </a:defRPr>
            </a:lvl5pPr>
            <a:lvl6pPr marL="2514491" indent="-228591" algn="l" rtl="0" eaLnBrk="1" fontAlgn="base" hangingPunct="1">
              <a:spcBef>
                <a:spcPct val="20000"/>
              </a:spcBef>
              <a:spcAft>
                <a:spcPct val="0"/>
              </a:spcAft>
              <a:buChar char="»"/>
              <a:defRPr kumimoji="1" sz="2000">
                <a:solidFill>
                  <a:schemeClr val="tx1"/>
                </a:solidFill>
                <a:latin typeface="+mn-lt"/>
                <a:ea typeface="+mn-ea"/>
              </a:defRPr>
            </a:lvl6pPr>
            <a:lvl7pPr marL="2971671" indent="-228591" algn="l" rtl="0" eaLnBrk="1" fontAlgn="base" hangingPunct="1">
              <a:spcBef>
                <a:spcPct val="20000"/>
              </a:spcBef>
              <a:spcAft>
                <a:spcPct val="0"/>
              </a:spcAft>
              <a:buChar char="»"/>
              <a:defRPr kumimoji="1" sz="2000">
                <a:solidFill>
                  <a:schemeClr val="tx1"/>
                </a:solidFill>
                <a:latin typeface="+mn-lt"/>
                <a:ea typeface="+mn-ea"/>
              </a:defRPr>
            </a:lvl7pPr>
            <a:lvl8pPr marL="3428851" indent="-228591" algn="l" rtl="0" eaLnBrk="1" fontAlgn="base" hangingPunct="1">
              <a:spcBef>
                <a:spcPct val="20000"/>
              </a:spcBef>
              <a:spcAft>
                <a:spcPct val="0"/>
              </a:spcAft>
              <a:buChar char="»"/>
              <a:defRPr kumimoji="1" sz="2000">
                <a:solidFill>
                  <a:schemeClr val="tx1"/>
                </a:solidFill>
                <a:latin typeface="+mn-lt"/>
                <a:ea typeface="+mn-ea"/>
              </a:defRPr>
            </a:lvl8pPr>
            <a:lvl9pPr marL="3886031" indent="-228591" algn="l" rtl="0" eaLnBrk="1" fontAlgn="base" hangingPunct="1">
              <a:spcBef>
                <a:spcPct val="20000"/>
              </a:spcBef>
              <a:spcAft>
                <a:spcPct val="0"/>
              </a:spcAft>
              <a:buChar char="»"/>
              <a:defRPr kumimoji="1" sz="2000">
                <a:solidFill>
                  <a:schemeClr val="tx1"/>
                </a:solidFill>
                <a:latin typeface="+mn-lt"/>
                <a:ea typeface="+mn-ea"/>
              </a:defRPr>
            </a:lvl9pPr>
          </a:lstStyle>
          <a:p>
            <a:pPr marL="0" indent="0" algn="r">
              <a:buNone/>
            </a:pPr>
            <a:r>
              <a:rPr lang="en-US" altLang="ja-JP"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各ソリューションの詳細は担当営業までお問い合わせください</a:t>
            </a:r>
            <a:endParaRPr lang="en-US" altLang="ja-JP" sz="8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テキスト プレースホルダー 4">
            <a:extLst>
              <a:ext uri="{FF2B5EF4-FFF2-40B4-BE49-F238E27FC236}">
                <a16:creationId xmlns:a16="http://schemas.microsoft.com/office/drawing/2014/main" id="{193A5E88-0F77-3D0F-7ACF-CFAA2C79FDF7}"/>
              </a:ext>
            </a:extLst>
          </p:cNvPr>
          <p:cNvSpPr>
            <a:spLocks noGrp="1"/>
          </p:cNvSpPr>
          <p:nvPr>
            <p:ph type="body" sz="quarter" idx="13"/>
          </p:nvPr>
        </p:nvSpPr>
        <p:spPr>
          <a:xfrm>
            <a:off x="0" y="867907"/>
            <a:ext cx="12192000" cy="669927"/>
          </a:xfrm>
          <a:prstGeom prst="rect">
            <a:avLst/>
          </a:prstGeom>
        </p:spPr>
        <p:txBody>
          <a:bodyPr/>
          <a:lstStyle/>
          <a:p>
            <a:r>
              <a:rPr lang="en-US" altLang="ja-JP" sz="1600"/>
              <a:t>EPP </a:t>
            </a:r>
            <a:r>
              <a:rPr lang="ja-JP" altLang="en-US" sz="1600"/>
              <a:t>だけでなく、さらなるセキュリティ強化をご検討されているお客様へ</a:t>
            </a:r>
            <a:endParaRPr lang="en-US" altLang="ja-JP" sz="1600"/>
          </a:p>
          <a:p>
            <a:r>
              <a:rPr lang="ja-JP" altLang="en-US" sz="1600"/>
              <a:t>インシデント対応サービスと </a:t>
            </a:r>
            <a:r>
              <a:rPr lang="en-US" altLang="ja-JP" sz="1600" err="1"/>
              <a:t>CylanceOPTICS</a:t>
            </a:r>
            <a:r>
              <a:rPr lang="en-US" altLang="ja-JP" sz="1600"/>
              <a:t> </a:t>
            </a:r>
            <a:r>
              <a:rPr lang="ja-JP" altLang="en-US" sz="1600"/>
              <a:t>がオススメです</a:t>
            </a:r>
            <a:endParaRPr lang="en-US" altLang="ja-JP" sz="1600"/>
          </a:p>
        </p:txBody>
      </p:sp>
      <p:sp>
        <p:nvSpPr>
          <p:cNvPr id="7" name="正方形/長方形 6">
            <a:extLst>
              <a:ext uri="{FF2B5EF4-FFF2-40B4-BE49-F238E27FC236}">
                <a16:creationId xmlns:a16="http://schemas.microsoft.com/office/drawing/2014/main" id="{0315CB19-42B0-1ED6-36FD-5E97A7E8C70F}"/>
              </a:ext>
            </a:extLst>
          </p:cNvPr>
          <p:cNvSpPr/>
          <p:nvPr/>
        </p:nvSpPr>
        <p:spPr>
          <a:xfrm>
            <a:off x="7787149" y="4385186"/>
            <a:ext cx="1828800" cy="44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41FCB3E-C49D-06F3-9EC0-0E613F7545A6}"/>
              </a:ext>
            </a:extLst>
          </p:cNvPr>
          <p:cNvPicPr>
            <a:picLocks noChangeAspect="1"/>
          </p:cNvPicPr>
          <p:nvPr/>
        </p:nvPicPr>
        <p:blipFill>
          <a:blip r:embed="rId6"/>
          <a:srcRect/>
          <a:stretch/>
        </p:blipFill>
        <p:spPr>
          <a:xfrm>
            <a:off x="7875638" y="4453834"/>
            <a:ext cx="1519291" cy="336159"/>
          </a:xfrm>
          <a:prstGeom prst="rect">
            <a:avLst/>
          </a:prstGeom>
        </p:spPr>
      </p:pic>
      <p:sp>
        <p:nvSpPr>
          <p:cNvPr id="8" name="正方形/長方形 7">
            <a:extLst>
              <a:ext uri="{FF2B5EF4-FFF2-40B4-BE49-F238E27FC236}">
                <a16:creationId xmlns:a16="http://schemas.microsoft.com/office/drawing/2014/main" id="{10260C10-AE46-451E-D39F-02196A6DB7E6}"/>
              </a:ext>
            </a:extLst>
          </p:cNvPr>
          <p:cNvSpPr/>
          <p:nvPr/>
        </p:nvSpPr>
        <p:spPr>
          <a:xfrm>
            <a:off x="4119715" y="3692012"/>
            <a:ext cx="1563329" cy="44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a:extLst>
              <a:ext uri="{FF2B5EF4-FFF2-40B4-BE49-F238E27FC236}">
                <a16:creationId xmlns:a16="http://schemas.microsoft.com/office/drawing/2014/main" id="{13515A17-17A0-7476-C82A-E87C4E25D120}"/>
              </a:ext>
            </a:extLst>
          </p:cNvPr>
          <p:cNvPicPr>
            <a:picLocks noChangeAspect="1" noChangeArrowheads="1"/>
          </p:cNvPicPr>
          <p:nvPr/>
        </p:nvPicPr>
        <p:blipFill>
          <a:blip r:embed="rId7"/>
          <a:srcRect/>
          <a:stretch/>
        </p:blipFill>
        <p:spPr bwMode="auto">
          <a:xfrm>
            <a:off x="4149213" y="3640047"/>
            <a:ext cx="1484672" cy="31074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DDEFE66-9EAB-732C-E5AC-971482138375}"/>
              </a:ext>
            </a:extLst>
          </p:cNvPr>
          <p:cNvSpPr txBox="1"/>
          <p:nvPr/>
        </p:nvSpPr>
        <p:spPr>
          <a:xfrm>
            <a:off x="7796982" y="4119716"/>
            <a:ext cx="1759973" cy="747251"/>
          </a:xfrm>
          <a:prstGeom prst="rect">
            <a:avLst/>
          </a:prstGeom>
          <a:noFill/>
          <a:ln w="19050">
            <a:solidFill>
              <a:srgbClr val="C00000"/>
            </a:solidFill>
          </a:ln>
        </p:spPr>
        <p:txBody>
          <a:bodyPr wrap="square" rtlCol="0">
            <a:spAutoFit/>
          </a:bodyPr>
          <a:lstStyle/>
          <a:p>
            <a:endParaRPr kumimoji="1" lang="ja-JP" altLang="en-US"/>
          </a:p>
        </p:txBody>
      </p:sp>
      <p:sp>
        <p:nvSpPr>
          <p:cNvPr id="5" name="テキスト ボックス 4">
            <a:extLst>
              <a:ext uri="{FF2B5EF4-FFF2-40B4-BE49-F238E27FC236}">
                <a16:creationId xmlns:a16="http://schemas.microsoft.com/office/drawing/2014/main" id="{F03C1E46-F062-633C-CDD6-CBBF3F43BA62}"/>
              </a:ext>
            </a:extLst>
          </p:cNvPr>
          <p:cNvSpPr txBox="1"/>
          <p:nvPr/>
        </p:nvSpPr>
        <p:spPr>
          <a:xfrm>
            <a:off x="7275871" y="5683045"/>
            <a:ext cx="2743200" cy="619432"/>
          </a:xfrm>
          <a:prstGeom prst="rect">
            <a:avLst/>
          </a:prstGeom>
          <a:noFill/>
          <a:ln w="19050">
            <a:solidFill>
              <a:srgbClr val="C00000"/>
            </a:solidFill>
          </a:ln>
        </p:spPr>
        <p:txBody>
          <a:bodyPr wrap="square" rtlCol="0">
            <a:spAutoFit/>
          </a:bodyPr>
          <a:lstStyle/>
          <a:p>
            <a:endParaRPr kumimoji="1" lang="ja-JP" altLang="en-US"/>
          </a:p>
        </p:txBody>
      </p:sp>
      <p:sp>
        <p:nvSpPr>
          <p:cNvPr id="13" name="正方形/長方形 12">
            <a:extLst>
              <a:ext uri="{FF2B5EF4-FFF2-40B4-BE49-F238E27FC236}">
                <a16:creationId xmlns:a16="http://schemas.microsoft.com/office/drawing/2014/main" id="{03D642E0-09AE-FED1-2D91-D4D6C48E4837}"/>
              </a:ext>
            </a:extLst>
          </p:cNvPr>
          <p:cNvSpPr/>
          <p:nvPr/>
        </p:nvSpPr>
        <p:spPr>
          <a:xfrm>
            <a:off x="6457359" y="3619893"/>
            <a:ext cx="1809947" cy="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2E4E823D-F5B7-79B1-D1FE-AF6349A7BBD4}"/>
              </a:ext>
            </a:extLst>
          </p:cNvPr>
          <p:cNvGrpSpPr/>
          <p:nvPr/>
        </p:nvGrpSpPr>
        <p:grpSpPr>
          <a:xfrm>
            <a:off x="6683602" y="3619895"/>
            <a:ext cx="1564849" cy="344888"/>
            <a:chOff x="6740166" y="3610467"/>
            <a:chExt cx="1564849" cy="344888"/>
          </a:xfrm>
        </p:grpSpPr>
        <p:pic>
          <p:nvPicPr>
            <p:cNvPr id="11" name="図 10">
              <a:extLst>
                <a:ext uri="{FF2B5EF4-FFF2-40B4-BE49-F238E27FC236}">
                  <a16:creationId xmlns:a16="http://schemas.microsoft.com/office/drawing/2014/main" id="{07B6E093-2077-EFB4-2ADF-D5E46934FCD9}"/>
                </a:ext>
              </a:extLst>
            </p:cNvPr>
            <p:cNvPicPr>
              <a:picLocks noChangeAspect="1"/>
            </p:cNvPicPr>
            <p:nvPr/>
          </p:nvPicPr>
          <p:blipFill>
            <a:blip r:embed="rId8"/>
            <a:stretch>
              <a:fillRect/>
            </a:stretch>
          </p:blipFill>
          <p:spPr>
            <a:xfrm>
              <a:off x="6740166" y="3640269"/>
              <a:ext cx="1269927" cy="315086"/>
            </a:xfrm>
            <a:prstGeom prst="rect">
              <a:avLst/>
            </a:prstGeom>
          </p:spPr>
        </p:pic>
        <p:sp>
          <p:nvSpPr>
            <p:cNvPr id="12" name="正方形/長方形 11">
              <a:extLst>
                <a:ext uri="{FF2B5EF4-FFF2-40B4-BE49-F238E27FC236}">
                  <a16:creationId xmlns:a16="http://schemas.microsoft.com/office/drawing/2014/main" id="{E9D2819F-2C03-4A96-DBAA-7CBE1BE62C82}"/>
                </a:ext>
              </a:extLst>
            </p:cNvPr>
            <p:cNvSpPr/>
            <p:nvPr/>
          </p:nvSpPr>
          <p:spPr>
            <a:xfrm>
              <a:off x="6787301" y="3610467"/>
              <a:ext cx="1517714" cy="94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78011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F4EDAB6-C96C-FECF-3508-C546B4203F7E}"/>
              </a:ext>
            </a:extLst>
          </p:cNvPr>
          <p:cNvSpPr>
            <a:spLocks noGrp="1"/>
          </p:cNvSpPr>
          <p:nvPr>
            <p:ph type="body" sz="quarter" idx="11"/>
          </p:nvPr>
        </p:nvSpPr>
        <p:spPr/>
        <p:txBody>
          <a:bodyPr/>
          <a:lstStyle/>
          <a:p>
            <a:r>
              <a:rPr lang="en-US" altLang="ja-JP"/>
              <a:t>MOTEX </a:t>
            </a:r>
            <a:r>
              <a:rPr kumimoji="1" lang="ja-JP" altLang="en-US"/>
              <a:t>が提供する事前・事後対策</a:t>
            </a:r>
          </a:p>
        </p:txBody>
      </p:sp>
      <p:sp>
        <p:nvSpPr>
          <p:cNvPr id="7" name="テキスト ボックス 6">
            <a:extLst>
              <a:ext uri="{FF2B5EF4-FFF2-40B4-BE49-F238E27FC236}">
                <a16:creationId xmlns:a16="http://schemas.microsoft.com/office/drawing/2014/main" id="{3E6642E5-CE23-CB7E-B6CE-B2F725EE3C63}"/>
              </a:ext>
            </a:extLst>
          </p:cNvPr>
          <p:cNvSpPr txBox="1"/>
          <p:nvPr/>
        </p:nvSpPr>
        <p:spPr>
          <a:xfrm>
            <a:off x="760891" y="2556870"/>
            <a:ext cx="5259181" cy="523220"/>
          </a:xfrm>
          <a:prstGeom prst="rect">
            <a:avLst/>
          </a:prstGeom>
          <a:noFill/>
        </p:spPr>
        <p:txBody>
          <a:bodyPr wrap="square" rtlCol="0">
            <a:spAutoFit/>
          </a:bodyPr>
          <a:lstStyle/>
          <a:p>
            <a:r>
              <a:rPr kumimoji="1" lang="ja-JP" altLang="en-US" sz="2800" b="1">
                <a:solidFill>
                  <a:schemeClr val="tx1">
                    <a:lumMod val="75000"/>
                    <a:lumOff val="25000"/>
                  </a:schemeClr>
                </a:solidFill>
                <a:latin typeface="メイリオ" panose="020B0604030504040204" pitchFamily="50" charset="-128"/>
                <a:ea typeface="メイリオ" panose="020B0604030504040204" pitchFamily="50" charset="-128"/>
              </a:rPr>
              <a:t>インシデント対応サービス</a:t>
            </a:r>
          </a:p>
        </p:txBody>
      </p:sp>
      <p:sp>
        <p:nvSpPr>
          <p:cNvPr id="10" name="四角形: 角を丸くする 9">
            <a:extLst>
              <a:ext uri="{FF2B5EF4-FFF2-40B4-BE49-F238E27FC236}">
                <a16:creationId xmlns:a16="http://schemas.microsoft.com/office/drawing/2014/main" id="{B5464807-26A6-5FDE-C83E-BA8FDA5D3DAC}"/>
              </a:ext>
            </a:extLst>
          </p:cNvPr>
          <p:cNvSpPr/>
          <p:nvPr/>
        </p:nvSpPr>
        <p:spPr>
          <a:xfrm>
            <a:off x="836819" y="1211235"/>
            <a:ext cx="4652896" cy="372410"/>
          </a:xfrm>
          <a:prstGeom prst="roundRect">
            <a:avLst/>
          </a:prstGeom>
          <a:solidFill>
            <a:srgbClr val="F6A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latin typeface="メイリオ" panose="020B0604030504040204" pitchFamily="50" charset="-128"/>
                <a:ea typeface="メイリオ" panose="020B0604030504040204" pitchFamily="50" charset="-128"/>
                <a:cs typeface="メイリオ" panose="020B0604030504040204" pitchFamily="50" charset="-128"/>
              </a:rPr>
              <a:t>インシデント対策</a:t>
            </a:r>
          </a:p>
        </p:txBody>
      </p:sp>
      <p:sp>
        <p:nvSpPr>
          <p:cNvPr id="11" name="四角形: 角を丸くする 10">
            <a:extLst>
              <a:ext uri="{FF2B5EF4-FFF2-40B4-BE49-F238E27FC236}">
                <a16:creationId xmlns:a16="http://schemas.microsoft.com/office/drawing/2014/main" id="{E5706895-8B97-FDAC-2429-0D44476F4649}"/>
              </a:ext>
            </a:extLst>
          </p:cNvPr>
          <p:cNvSpPr/>
          <p:nvPr/>
        </p:nvSpPr>
        <p:spPr>
          <a:xfrm>
            <a:off x="6404810" y="1211235"/>
            <a:ext cx="4652896" cy="372410"/>
          </a:xfrm>
          <a:prstGeom prst="roundRect">
            <a:avLst/>
          </a:prstGeom>
          <a:solidFill>
            <a:srgbClr val="189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latin typeface="メイリオ" panose="020B0604030504040204" pitchFamily="50" charset="-128"/>
                <a:ea typeface="メイリオ" panose="020B0604030504040204" pitchFamily="50" charset="-128"/>
                <a:cs typeface="メイリオ" panose="020B0604030504040204" pitchFamily="50" charset="-128"/>
              </a:rPr>
              <a:t>EDR</a:t>
            </a:r>
            <a:endParaRPr lang="ja-JP" altLang="en-US" sz="14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C1E360A9-E658-F6EF-3F6C-1CB2A0E19282}"/>
              </a:ext>
            </a:extLst>
          </p:cNvPr>
          <p:cNvSpPr txBox="1"/>
          <p:nvPr/>
        </p:nvSpPr>
        <p:spPr>
          <a:xfrm>
            <a:off x="6535438" y="1913121"/>
            <a:ext cx="4542444" cy="338554"/>
          </a:xfrm>
          <a:prstGeom prst="rect">
            <a:avLst/>
          </a:prstGeom>
          <a:noFill/>
        </p:spPr>
        <p:txBody>
          <a:bodyPr wrap="square">
            <a:spAutoFit/>
          </a:bodyPr>
          <a:lstStyle/>
          <a:p>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より詳細に感染原因を特定したい</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2355B197-0F11-7DFE-15EE-3D6C29F9498F}"/>
              </a:ext>
            </a:extLst>
          </p:cNvPr>
          <p:cNvSpPr txBox="1"/>
          <p:nvPr/>
        </p:nvSpPr>
        <p:spPr>
          <a:xfrm>
            <a:off x="836819" y="1913121"/>
            <a:ext cx="4542444" cy="338554"/>
          </a:xfrm>
          <a:prstGeom prst="rect">
            <a:avLst/>
          </a:prstGeom>
          <a:noFill/>
        </p:spPr>
        <p:txBody>
          <a:bodyPr wrap="square">
            <a:spAutoFit/>
          </a:bodyPr>
          <a:lstStyle/>
          <a:p>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万が一、感染した時の調査・分析はお任せ</a:t>
            </a:r>
          </a:p>
        </p:txBody>
      </p:sp>
      <p:sp>
        <p:nvSpPr>
          <p:cNvPr id="16" name="正方形/長方形 15">
            <a:extLst>
              <a:ext uri="{FF2B5EF4-FFF2-40B4-BE49-F238E27FC236}">
                <a16:creationId xmlns:a16="http://schemas.microsoft.com/office/drawing/2014/main" id="{66146F08-8594-02E8-BBFE-892C55DC345F}"/>
              </a:ext>
            </a:extLst>
          </p:cNvPr>
          <p:cNvSpPr/>
          <p:nvPr/>
        </p:nvSpPr>
        <p:spPr>
          <a:xfrm>
            <a:off x="803658" y="3481347"/>
            <a:ext cx="4575605" cy="1538883"/>
          </a:xfrm>
          <a:prstGeom prst="rect">
            <a:avLst/>
          </a:prstGeom>
        </p:spPr>
        <p:txBody>
          <a:bodyPr wrap="square">
            <a:spAutoFit/>
          </a:bodyPr>
          <a:lstStyle/>
          <a:p>
            <a:pPr>
              <a:lnSpc>
                <a:spcPct val="150000"/>
              </a:lnSpc>
            </a:pPr>
            <a:r>
              <a:rPr lang="ja-JP" altLang="en-US" sz="1600" b="1">
                <a:solidFill>
                  <a:srgbClr val="F6A81E"/>
                </a:solidFill>
                <a:latin typeface="メイリオ" panose="020B0604030504040204" pitchFamily="50" charset="-128"/>
                <a:ea typeface="メイリオ" panose="020B0604030504040204" pitchFamily="50" charset="-128"/>
              </a:rPr>
              <a:t>●フォレンジックで全体調査</a:t>
            </a:r>
            <a:endParaRPr lang="en-US" altLang="ja-JP" sz="1600" b="1">
              <a:solidFill>
                <a:srgbClr val="F6A81E"/>
              </a:solidFill>
              <a:latin typeface="メイリオ" panose="020B0604030504040204" pitchFamily="50" charset="-128"/>
              <a:ea typeface="メイリオ" panose="020B0604030504040204" pitchFamily="50" charset="-128"/>
            </a:endParaRPr>
          </a:p>
          <a:p>
            <a:pPr marL="174625">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万が一攻撃を受けてしまった場合、攻撃を</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a:p>
            <a:pPr marL="174625">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調査・解析します。感染端末だけでなく接続可能なネットワーク全台を調査可能です。</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A8A1FAE7-D964-64F6-7234-57FB5F23F590}"/>
              </a:ext>
            </a:extLst>
          </p:cNvPr>
          <p:cNvSpPr/>
          <p:nvPr/>
        </p:nvSpPr>
        <p:spPr>
          <a:xfrm>
            <a:off x="1155858" y="5061101"/>
            <a:ext cx="4575605" cy="1169551"/>
          </a:xfrm>
          <a:prstGeom prst="rect">
            <a:avLst/>
          </a:prstGeom>
        </p:spPr>
        <p:txBody>
          <a:bodyPr wrap="square">
            <a:spAutoFit/>
          </a:bodyPr>
          <a:lstStyle/>
          <a:p>
            <a:pPr>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海外対応可能</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調査期間は</a:t>
            </a: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か月</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幅広い</a:t>
            </a: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OS</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対応</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6FE40C12-5BDC-0AD9-134F-02E5BA631457}"/>
              </a:ext>
            </a:extLst>
          </p:cNvPr>
          <p:cNvSpPr/>
          <p:nvPr/>
        </p:nvSpPr>
        <p:spPr>
          <a:xfrm>
            <a:off x="6667430" y="3481347"/>
            <a:ext cx="4575605" cy="1538883"/>
          </a:xfrm>
          <a:prstGeom prst="rect">
            <a:avLst/>
          </a:prstGeom>
        </p:spPr>
        <p:txBody>
          <a:bodyPr wrap="square">
            <a:spAutoFit/>
          </a:bodyPr>
          <a:lstStyle/>
          <a:p>
            <a:pPr>
              <a:lnSpc>
                <a:spcPct val="150000"/>
              </a:lnSpc>
            </a:pPr>
            <a:r>
              <a:rPr lang="ja-JP" altLang="en-US" sz="1600" b="1">
                <a:solidFill>
                  <a:srgbClr val="1899C2"/>
                </a:solidFill>
                <a:latin typeface="メイリオ" panose="020B0604030504040204" pitchFamily="50" charset="-128"/>
                <a:ea typeface="メイリオ" panose="020B0604030504040204" pitchFamily="50" charset="-128"/>
              </a:rPr>
              <a:t>●原因追跡から封じ込め・復旧をワンストップ</a:t>
            </a:r>
            <a:endParaRPr lang="en-US" altLang="ja-JP" sz="1600" b="1">
              <a:solidFill>
                <a:srgbClr val="1899C2"/>
              </a:solidFill>
              <a:latin typeface="メイリオ" panose="020B0604030504040204" pitchFamily="50" charset="-128"/>
              <a:ea typeface="メイリオ" panose="020B0604030504040204" pitchFamily="50" charset="-128"/>
            </a:endParaRPr>
          </a:p>
          <a:p>
            <a:pPr marL="174625">
              <a:lnSpc>
                <a:spcPct val="150000"/>
              </a:lnSpc>
            </a:pP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による検知から調査・封じ込め・復旧まで一連の対応を </a:t>
            </a: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OPTICS </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で実現します。運用は</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a:p>
            <a:pPr marL="174625">
              <a:lnSpc>
                <a:spcPct val="150000"/>
              </a:lnSpc>
            </a:pP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MOTEX</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 が手厚く支援します。</a:t>
            </a:r>
          </a:p>
        </p:txBody>
      </p:sp>
      <p:sp>
        <p:nvSpPr>
          <p:cNvPr id="20" name="正方形/長方形 19">
            <a:extLst>
              <a:ext uri="{FF2B5EF4-FFF2-40B4-BE49-F238E27FC236}">
                <a16:creationId xmlns:a16="http://schemas.microsoft.com/office/drawing/2014/main" id="{C3D74D37-8A52-4685-94C6-AFE896163214}"/>
              </a:ext>
            </a:extLst>
          </p:cNvPr>
          <p:cNvSpPr/>
          <p:nvPr/>
        </p:nvSpPr>
        <p:spPr>
          <a:xfrm>
            <a:off x="6961875" y="5138102"/>
            <a:ext cx="4575605" cy="800219"/>
          </a:xfrm>
          <a:prstGeom prst="rect">
            <a:avLst/>
          </a:prstGeom>
        </p:spPr>
        <p:txBody>
          <a:bodyPr wrap="square">
            <a:spAutoFit/>
          </a:bodyPr>
          <a:lstStyle/>
          <a:p>
            <a:pPr>
              <a:lnSpc>
                <a:spcPct val="150000"/>
              </a:lnSpc>
            </a:pP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メーカーによる監視代行サービス</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24</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時間</a:t>
            </a:r>
            <a:r>
              <a:rPr lang="en-US" altLang="ja-JP" sz="1600">
                <a:solidFill>
                  <a:schemeClr val="tx1">
                    <a:lumMod val="75000"/>
                    <a:lumOff val="25000"/>
                  </a:schemeClr>
                </a:solidFill>
                <a:latin typeface="メイリオ" panose="020B0604030504040204" pitchFamily="50" charset="-128"/>
                <a:ea typeface="メイリオ" panose="020B0604030504040204" pitchFamily="50" charset="-128"/>
              </a:rPr>
              <a:t>365</a:t>
            </a:r>
            <a:r>
              <a:rPr lang="ja-JP" altLang="en-US" sz="1600">
                <a:solidFill>
                  <a:schemeClr val="tx1">
                    <a:lumMod val="75000"/>
                    <a:lumOff val="25000"/>
                  </a:schemeClr>
                </a:solidFill>
                <a:latin typeface="メイリオ" panose="020B0604030504040204" pitchFamily="50" charset="-128"/>
                <a:ea typeface="メイリオ" panose="020B0604030504040204" pitchFamily="50" charset="-128"/>
              </a:rPr>
              <a:t>日対応</a:t>
            </a:r>
            <a:endParaRPr lang="en-US" altLang="ja-JP" sz="1600">
              <a:solidFill>
                <a:schemeClr val="tx1">
                  <a:lumMod val="75000"/>
                  <a:lumOff val="25000"/>
                </a:schemeClr>
              </a:solidFill>
              <a:latin typeface="メイリオ" panose="020B0604030504040204" pitchFamily="50" charset="-128"/>
              <a:ea typeface="メイリオ" panose="020B0604030504040204" pitchFamily="50" charset="-128"/>
            </a:endParaRPr>
          </a:p>
        </p:txBody>
      </p:sp>
      <p:cxnSp>
        <p:nvCxnSpPr>
          <p:cNvPr id="4" name="直線コネクタ 3">
            <a:extLst>
              <a:ext uri="{FF2B5EF4-FFF2-40B4-BE49-F238E27FC236}">
                <a16:creationId xmlns:a16="http://schemas.microsoft.com/office/drawing/2014/main" id="{30030CB6-15FE-9F7B-3AE0-79DF8AAEF214}"/>
              </a:ext>
            </a:extLst>
          </p:cNvPr>
          <p:cNvCxnSpPr/>
          <p:nvPr/>
        </p:nvCxnSpPr>
        <p:spPr>
          <a:xfrm>
            <a:off x="1020279" y="5099601"/>
            <a:ext cx="0" cy="1042635"/>
          </a:xfrm>
          <a:prstGeom prst="line">
            <a:avLst/>
          </a:prstGeom>
          <a:ln w="57150">
            <a:solidFill>
              <a:srgbClr val="F6A81E"/>
            </a:solidFill>
          </a:ln>
        </p:spPr>
        <p:style>
          <a:lnRef idx="1">
            <a:schemeClr val="accent2"/>
          </a:lnRef>
          <a:fillRef idx="0">
            <a:schemeClr val="accent2"/>
          </a:fillRef>
          <a:effectRef idx="0">
            <a:schemeClr val="accent2"/>
          </a:effectRef>
          <a:fontRef idx="minor">
            <a:schemeClr val="tx1"/>
          </a:fontRef>
        </p:style>
      </p:cxnSp>
      <p:cxnSp>
        <p:nvCxnSpPr>
          <p:cNvPr id="17" name="直線コネクタ 16">
            <a:extLst>
              <a:ext uri="{FF2B5EF4-FFF2-40B4-BE49-F238E27FC236}">
                <a16:creationId xmlns:a16="http://schemas.microsoft.com/office/drawing/2014/main" id="{553ECF56-57F7-8271-D6B0-21032423EC9B}"/>
              </a:ext>
            </a:extLst>
          </p:cNvPr>
          <p:cNvCxnSpPr/>
          <p:nvPr/>
        </p:nvCxnSpPr>
        <p:spPr>
          <a:xfrm>
            <a:off x="6862813" y="5099601"/>
            <a:ext cx="0" cy="1042635"/>
          </a:xfrm>
          <a:prstGeom prst="line">
            <a:avLst/>
          </a:prstGeom>
          <a:ln w="57150">
            <a:solidFill>
              <a:srgbClr val="1899C2"/>
            </a:solidFill>
          </a:ln>
        </p:spPr>
        <p:style>
          <a:lnRef idx="1">
            <a:schemeClr val="accent2"/>
          </a:lnRef>
          <a:fillRef idx="0">
            <a:schemeClr val="accent2"/>
          </a:fillRef>
          <a:effectRef idx="0">
            <a:schemeClr val="accent2"/>
          </a:effectRef>
          <a:fontRef idx="minor">
            <a:schemeClr val="tx1"/>
          </a:fontRef>
        </p:style>
      </p:cxnSp>
      <p:pic>
        <p:nvPicPr>
          <p:cNvPr id="5" name="図 4">
            <a:extLst>
              <a:ext uri="{FF2B5EF4-FFF2-40B4-BE49-F238E27FC236}">
                <a16:creationId xmlns:a16="http://schemas.microsoft.com/office/drawing/2014/main" id="{5C462E5C-E3DC-77DD-CE82-9FD240AE04F5}"/>
              </a:ext>
            </a:extLst>
          </p:cNvPr>
          <p:cNvPicPr>
            <a:picLocks noChangeAspect="1"/>
          </p:cNvPicPr>
          <p:nvPr/>
        </p:nvPicPr>
        <p:blipFill>
          <a:blip r:embed="rId2"/>
          <a:srcRect/>
          <a:stretch/>
        </p:blipFill>
        <p:spPr>
          <a:xfrm>
            <a:off x="6580893" y="2389238"/>
            <a:ext cx="4232684" cy="936527"/>
          </a:xfrm>
          <a:prstGeom prst="rect">
            <a:avLst/>
          </a:prstGeom>
        </p:spPr>
      </p:pic>
    </p:spTree>
    <p:extLst>
      <p:ext uri="{BB962C8B-B14F-4D97-AF65-F5344CB8AC3E}">
        <p14:creationId xmlns:p14="http://schemas.microsoft.com/office/powerpoint/2010/main" val="204661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表 23">
            <a:extLst>
              <a:ext uri="{FF2B5EF4-FFF2-40B4-BE49-F238E27FC236}">
                <a16:creationId xmlns:a16="http://schemas.microsoft.com/office/drawing/2014/main" id="{C74BDD07-D514-B59B-103E-795E2E04EC36}"/>
              </a:ext>
            </a:extLst>
          </p:cNvPr>
          <p:cNvGraphicFramePr>
            <a:graphicFrameLocks noGrp="1"/>
          </p:cNvGraphicFramePr>
          <p:nvPr/>
        </p:nvGraphicFramePr>
        <p:xfrm>
          <a:off x="593890" y="1783775"/>
          <a:ext cx="5680789" cy="4353330"/>
        </p:xfrm>
        <a:graphic>
          <a:graphicData uri="http://schemas.openxmlformats.org/drawingml/2006/table">
            <a:tbl>
              <a:tblPr firstRow="1">
                <a:tableStyleId>{3C2FFA5D-87B4-456A-9821-1D502468CF0F}</a:tableStyleId>
              </a:tblPr>
              <a:tblGrid>
                <a:gridCol w="782099">
                  <a:extLst>
                    <a:ext uri="{9D8B030D-6E8A-4147-A177-3AD203B41FA5}">
                      <a16:colId xmlns:a16="http://schemas.microsoft.com/office/drawing/2014/main" val="3376071856"/>
                    </a:ext>
                  </a:extLst>
                </a:gridCol>
                <a:gridCol w="3708554">
                  <a:extLst>
                    <a:ext uri="{9D8B030D-6E8A-4147-A177-3AD203B41FA5}">
                      <a16:colId xmlns:a16="http://schemas.microsoft.com/office/drawing/2014/main" val="3573849945"/>
                    </a:ext>
                  </a:extLst>
                </a:gridCol>
                <a:gridCol w="1190136">
                  <a:extLst>
                    <a:ext uri="{9D8B030D-6E8A-4147-A177-3AD203B41FA5}">
                      <a16:colId xmlns:a16="http://schemas.microsoft.com/office/drawing/2014/main" val="3664759609"/>
                    </a:ext>
                  </a:extLst>
                </a:gridCol>
              </a:tblGrid>
              <a:tr h="557780">
                <a:tc>
                  <a:txBody>
                    <a:bodyPr/>
                    <a:lstStyle/>
                    <a:p>
                      <a:pPr algn="ctr"/>
                      <a:r>
                        <a:rPr lang="ja-JP" altLang="en-US" sz="1000">
                          <a:effectLst/>
                          <a:latin typeface="メイリオ" panose="020B0604030504040204" pitchFamily="50" charset="-128"/>
                          <a:ea typeface="メイリオ" panose="020B0604030504040204" pitchFamily="50" charset="-128"/>
                        </a:rPr>
                        <a:t>順位</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4472C4"/>
                    </a:solidFill>
                  </a:tcPr>
                </a:tc>
                <a:tc>
                  <a:txBody>
                    <a:bodyPr/>
                    <a:lstStyle/>
                    <a:p>
                      <a:pPr algn="ctr"/>
                      <a:r>
                        <a:rPr lang="ja-JP" altLang="en-US" sz="1000">
                          <a:effectLst/>
                          <a:latin typeface="メイリオ" panose="020B0604030504040204" pitchFamily="50" charset="-128"/>
                          <a:ea typeface="メイリオ" panose="020B0604030504040204" pitchFamily="50" charset="-128"/>
                        </a:rPr>
                        <a:t>組織</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tc>
                  <a:txBody>
                    <a:bodyPr/>
                    <a:lstStyle/>
                    <a:p>
                      <a:pPr algn="ctr"/>
                      <a:r>
                        <a:rPr lang="ja-JP" altLang="en-US" sz="1000">
                          <a:effectLst/>
                          <a:latin typeface="メイリオ" panose="020B0604030504040204" pitchFamily="50" charset="-128"/>
                          <a:ea typeface="メイリオ" panose="020B0604030504040204" pitchFamily="50" charset="-128"/>
                        </a:rPr>
                        <a:t>昨年順位</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extLst>
                  <a:ext uri="{0D108BD9-81ED-4DB2-BD59-A6C34878D82A}">
                    <a16:rowId xmlns:a16="http://schemas.microsoft.com/office/drawing/2014/main" val="1297055971"/>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1</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12700" cap="flat" cmpd="sng" algn="ctr">
                      <a:solidFill>
                        <a:schemeClr val="bg1">
                          <a:lumMod val="95000"/>
                        </a:schemeClr>
                      </a:solidFill>
                      <a:prstDash val="solid"/>
                      <a:round/>
                      <a:headEnd type="none" w="med" len="med"/>
                      <a:tailEnd type="none" w="med" len="med"/>
                    </a:lnT>
                    <a:solidFill>
                      <a:srgbClr val="4472C4"/>
                    </a:solidFill>
                  </a:tcPr>
                </a:tc>
                <a:tc>
                  <a:txBody>
                    <a:bodyPr/>
                    <a:lstStyle/>
                    <a:p>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ランサムウェアによる被害</a:t>
                      </a:r>
                    </a:p>
                  </a:txBody>
                  <a:tcPr marL="61856" marR="61856" marT="41237" marB="41237" anchor="ctr">
                    <a:lnT w="12700" cap="flat" cmpd="sng" algn="ctr">
                      <a:solidFill>
                        <a:schemeClr val="bg1">
                          <a:lumMod val="95000"/>
                        </a:schemeClr>
                      </a:solidFill>
                      <a:prstDash val="solid"/>
                      <a:round/>
                      <a:headEnd type="none" w="med" len="med"/>
                      <a:tailEnd type="none" w="med" len="med"/>
                    </a:lnT>
                    <a:solidFill>
                      <a:srgbClr val="F7F7F7"/>
                    </a:solidFill>
                  </a:tcPr>
                </a:tc>
                <a:tc>
                  <a:txBody>
                    <a:bodyPr/>
                    <a:lstStyle/>
                    <a:p>
                      <a:pPr algn="ctr"/>
                      <a:r>
                        <a:rPr lang="en-US" altLang="ja-JP" sz="1000" b="0">
                          <a:effectLst/>
                          <a:latin typeface="メイリオ" panose="020B0604030504040204" pitchFamily="50" charset="-128"/>
                          <a:ea typeface="メイリオ" panose="020B0604030504040204" pitchFamily="50" charset="-128"/>
                        </a:rPr>
                        <a:t>1</a:t>
                      </a:r>
                      <a:r>
                        <a:rPr lang="ja-JP" altLang="en-US" sz="1000" b="0">
                          <a:effectLst/>
                          <a:latin typeface="メイリオ" panose="020B0604030504040204" pitchFamily="50" charset="-128"/>
                          <a:ea typeface="メイリオ" panose="020B0604030504040204" pitchFamily="50" charset="-128"/>
                        </a:rPr>
                        <a:t>位</a:t>
                      </a:r>
                    </a:p>
                  </a:txBody>
                  <a:tcPr marL="61856" marR="61856" marT="41237" marB="41237" anchor="ctr">
                    <a:lnT w="12700" cap="flat" cmpd="sng" algn="ctr">
                      <a:solidFill>
                        <a:schemeClr val="bg1">
                          <a:lumMod val="95000"/>
                        </a:schemeClr>
                      </a:solidFill>
                      <a:prstDash val="solid"/>
                      <a:round/>
                      <a:headEnd type="none" w="med" len="med"/>
                      <a:tailEnd type="none" w="med" len="med"/>
                    </a:lnT>
                    <a:solidFill>
                      <a:srgbClr val="F7F7F7"/>
                    </a:solidFill>
                  </a:tcPr>
                </a:tc>
                <a:extLst>
                  <a:ext uri="{0D108BD9-81ED-4DB2-BD59-A6C34878D82A}">
                    <a16:rowId xmlns:a16="http://schemas.microsoft.com/office/drawing/2014/main" val="2325720854"/>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2</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標的型攻撃による機密情報の窃取</a:t>
                      </a:r>
                    </a:p>
                  </a:txBody>
                  <a:tcPr marL="61856" marR="61856" marT="41237" marB="41237" anchor="ctr">
                    <a:solidFill>
                      <a:srgbClr val="EFF3FF"/>
                    </a:solidFill>
                  </a:tcPr>
                </a:tc>
                <a:tc>
                  <a:txBody>
                    <a:bodyPr/>
                    <a:lstStyle/>
                    <a:p>
                      <a:pPr algn="ctr"/>
                      <a:r>
                        <a:rPr lang="en-US" altLang="ja-JP" sz="1000" b="0">
                          <a:effectLst/>
                          <a:latin typeface="メイリオ" panose="020B0604030504040204" pitchFamily="50" charset="-128"/>
                          <a:ea typeface="メイリオ" panose="020B0604030504040204" pitchFamily="50" charset="-128"/>
                        </a:rPr>
                        <a:t>2</a:t>
                      </a:r>
                      <a:r>
                        <a:rPr lang="ja-JP" altLang="en-US" sz="1000" b="0">
                          <a:effectLst/>
                          <a:latin typeface="メイリオ" panose="020B0604030504040204" pitchFamily="50" charset="-128"/>
                          <a:ea typeface="メイリオ" panose="020B0604030504040204" pitchFamily="50" charset="-128"/>
                        </a:rPr>
                        <a:t>位</a:t>
                      </a:r>
                    </a:p>
                  </a:txBody>
                  <a:tcPr marL="61856" marR="61856" marT="41237" marB="41237" anchor="ctr">
                    <a:solidFill>
                      <a:srgbClr val="EFF3FF"/>
                    </a:solidFill>
                  </a:tcPr>
                </a:tc>
                <a:extLst>
                  <a:ext uri="{0D108BD9-81ED-4DB2-BD59-A6C34878D82A}">
                    <a16:rowId xmlns:a16="http://schemas.microsoft.com/office/drawing/2014/main" val="2713270684"/>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3</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サプライチェーンの弱点を悪用した攻撃</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tc>
                  <a:txBody>
                    <a:bodyPr/>
                    <a:lstStyle/>
                    <a:p>
                      <a:pPr algn="ct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4</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位</a:t>
                      </a:r>
                      <a:endParaRPr lang="en-US" sz="10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extLst>
                  <a:ext uri="{0D108BD9-81ED-4DB2-BD59-A6C34878D82A}">
                    <a16:rowId xmlns:a16="http://schemas.microsoft.com/office/drawing/2014/main" val="721854139"/>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4</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テレワーク等のニューノーマルな働き方を狙った攻撃</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EFF3FF"/>
                    </a:solidFill>
                  </a:tcPr>
                </a:tc>
                <a:tc>
                  <a:txBody>
                    <a:bodyPr/>
                    <a:lstStyle/>
                    <a:p>
                      <a:pPr algn="ctr"/>
                      <a:r>
                        <a:rPr lang="en-US" altLang="ja-JP" sz="1000">
                          <a:effectLst/>
                          <a:latin typeface="メイリオ" panose="020B0604030504040204" pitchFamily="50" charset="-128"/>
                          <a:ea typeface="メイリオ" panose="020B0604030504040204" pitchFamily="50" charset="-128"/>
                        </a:rPr>
                        <a:t>3</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EFF3FF"/>
                    </a:solidFill>
                  </a:tcPr>
                </a:tc>
                <a:extLst>
                  <a:ext uri="{0D108BD9-81ED-4DB2-BD59-A6C34878D82A}">
                    <a16:rowId xmlns:a16="http://schemas.microsoft.com/office/drawing/2014/main" val="3627273827"/>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5</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内部不正による情報漏えい</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tc>
                  <a:txBody>
                    <a:bodyPr/>
                    <a:lstStyle/>
                    <a:p>
                      <a:pPr algn="ctr"/>
                      <a:r>
                        <a:rPr lang="en-US" altLang="ja-JP" sz="1000">
                          <a:effectLst/>
                          <a:latin typeface="メイリオ" panose="020B0604030504040204" pitchFamily="50" charset="-128"/>
                          <a:ea typeface="メイリオ" panose="020B0604030504040204" pitchFamily="50" charset="-128"/>
                        </a:rPr>
                        <a:t>6</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F7F7F7"/>
                    </a:solidFill>
                  </a:tcPr>
                </a:tc>
                <a:extLst>
                  <a:ext uri="{0D108BD9-81ED-4DB2-BD59-A6C34878D82A}">
                    <a16:rowId xmlns:a16="http://schemas.microsoft.com/office/drawing/2014/main" val="874929013"/>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6</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脆弱性対策情報の公開に伴う悪用増加</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EFF3FF"/>
                    </a:solidFill>
                  </a:tcPr>
                </a:tc>
                <a:tc>
                  <a:txBody>
                    <a:bodyPr/>
                    <a:lstStyle/>
                    <a:p>
                      <a:pPr algn="ctr"/>
                      <a:r>
                        <a:rPr lang="en-US" altLang="ja-JP" sz="1000">
                          <a:effectLst/>
                          <a:latin typeface="メイリオ" panose="020B0604030504040204" pitchFamily="50" charset="-128"/>
                          <a:ea typeface="メイリオ" panose="020B0604030504040204" pitchFamily="50" charset="-128"/>
                        </a:rPr>
                        <a:t>10</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EFF3FF"/>
                    </a:solidFill>
                  </a:tcPr>
                </a:tc>
                <a:extLst>
                  <a:ext uri="{0D108BD9-81ED-4DB2-BD59-A6C34878D82A}">
                    <a16:rowId xmlns:a16="http://schemas.microsoft.com/office/drawing/2014/main" val="3057803601"/>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7</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修正プログラムの公開前を狙う攻撃（ゼロデイ攻撃）</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tc>
                  <a:txBody>
                    <a:bodyPr/>
                    <a:lstStyle/>
                    <a:p>
                      <a:pPr algn="ctr"/>
                      <a:r>
                        <a:rPr lang="en-US" altLang="ja-JP" sz="1000" b="1">
                          <a:solidFill>
                            <a:srgbClr val="FF0000"/>
                          </a:solidFill>
                          <a:effectLst/>
                          <a:latin typeface="メイリオ" panose="020B0604030504040204" pitchFamily="50" charset="-128"/>
                          <a:ea typeface="メイリオ" panose="020B0604030504040204" pitchFamily="50" charset="-128"/>
                        </a:rPr>
                        <a:t>NEW</a:t>
                      </a:r>
                      <a:endParaRPr lang="ja-JP" altLang="en-US" sz="1000" b="1">
                        <a:solidFill>
                          <a:srgbClr val="FF0000"/>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extLst>
                  <a:ext uri="{0D108BD9-81ED-4DB2-BD59-A6C34878D82A}">
                    <a16:rowId xmlns:a16="http://schemas.microsoft.com/office/drawing/2014/main" val="3123762663"/>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8</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ビジネスメール詐欺による金銭被害</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EFF3FF"/>
                    </a:solidFill>
                  </a:tcPr>
                </a:tc>
                <a:tc>
                  <a:txBody>
                    <a:bodyPr/>
                    <a:lstStyle/>
                    <a:p>
                      <a:pPr algn="ctr"/>
                      <a:r>
                        <a:rPr lang="en-US" altLang="ja-JP" sz="1000">
                          <a:effectLst/>
                          <a:latin typeface="メイリオ" panose="020B0604030504040204" pitchFamily="50" charset="-128"/>
                          <a:ea typeface="メイリオ" panose="020B0604030504040204" pitchFamily="50" charset="-128"/>
                        </a:rPr>
                        <a:t>5</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EFF3FF"/>
                    </a:solidFill>
                  </a:tcPr>
                </a:tc>
                <a:extLst>
                  <a:ext uri="{0D108BD9-81ED-4DB2-BD59-A6C34878D82A}">
                    <a16:rowId xmlns:a16="http://schemas.microsoft.com/office/drawing/2014/main" val="3100296958"/>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9</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予期せぬ</a:t>
                      </a:r>
                      <a:r>
                        <a:rPr kumimoji="1" lang="en-US" altLang="ja-JP" sz="1000" b="0" i="0" kern="1200">
                          <a:solidFill>
                            <a:schemeClr val="dk1"/>
                          </a:solidFill>
                          <a:effectLst/>
                          <a:latin typeface="メイリオ" panose="020B0604030504040204" pitchFamily="50" charset="-128"/>
                          <a:ea typeface="メイリオ" panose="020B0604030504040204" pitchFamily="50" charset="-128"/>
                          <a:cs typeface="+mn-cs"/>
                        </a:rPr>
                        <a:t>IT</a:t>
                      </a:r>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基盤の障害に伴う業務停止</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F7F7F7"/>
                    </a:solidFill>
                  </a:tcPr>
                </a:tc>
                <a:tc>
                  <a:txBody>
                    <a:bodyPr/>
                    <a:lstStyle/>
                    <a:p>
                      <a:pPr algn="ctr"/>
                      <a:r>
                        <a:rPr lang="en-US" altLang="ja-JP" sz="1000">
                          <a:effectLst/>
                          <a:latin typeface="メイリオ" panose="020B0604030504040204" pitchFamily="50" charset="-128"/>
                          <a:ea typeface="メイリオ" panose="020B0604030504040204" pitchFamily="50" charset="-128"/>
                        </a:rPr>
                        <a:t>7</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F7F7F7"/>
                    </a:solidFill>
                  </a:tcPr>
                </a:tc>
                <a:extLst>
                  <a:ext uri="{0D108BD9-81ED-4DB2-BD59-A6C34878D82A}">
                    <a16:rowId xmlns:a16="http://schemas.microsoft.com/office/drawing/2014/main" val="289157757"/>
                  </a:ext>
                </a:extLst>
              </a:tr>
              <a:tr h="379555">
                <a:tc>
                  <a:txBody>
                    <a:bodyPr/>
                    <a:lstStyle/>
                    <a:p>
                      <a:pPr algn="ctr"/>
                      <a:r>
                        <a:rPr lang="en-US" altLang="ja-JP" sz="1000" b="1">
                          <a:solidFill>
                            <a:schemeClr val="bg1"/>
                          </a:solidFill>
                          <a:effectLst/>
                          <a:latin typeface="メイリオ" panose="020B0604030504040204" pitchFamily="50" charset="-128"/>
                          <a:ea typeface="メイリオ" panose="020B0604030504040204" pitchFamily="50" charset="-128"/>
                        </a:rPr>
                        <a:t>10</a:t>
                      </a:r>
                      <a:r>
                        <a:rPr lang="ja-JP" altLang="en-US" sz="100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solidFill>
                      <a:srgbClr val="4472C4"/>
                    </a:solidFill>
                  </a:tcPr>
                </a:tc>
                <a:tc>
                  <a:txBody>
                    <a:bodyPr/>
                    <a:lstStyle/>
                    <a:p>
                      <a:r>
                        <a:rPr kumimoji="1" lang="ja-JP" altLang="en-US" sz="1000" b="0" i="0" kern="1200">
                          <a:solidFill>
                            <a:schemeClr val="dk1"/>
                          </a:solidFill>
                          <a:effectLst/>
                          <a:latin typeface="メイリオ" panose="020B0604030504040204" pitchFamily="50" charset="-128"/>
                          <a:ea typeface="メイリオ" panose="020B0604030504040204" pitchFamily="50" charset="-128"/>
                          <a:cs typeface="+mn-cs"/>
                        </a:rPr>
                        <a:t>不注意による情報漏えい等の被害</a:t>
                      </a:r>
                      <a:endParaRPr lang="ja-JP" altLang="en-US" sz="4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61856" marR="61856" marT="41237" marB="41237" anchor="ctr">
                    <a:solidFill>
                      <a:srgbClr val="EFF3FF"/>
                    </a:solidFill>
                  </a:tcPr>
                </a:tc>
                <a:tc>
                  <a:txBody>
                    <a:bodyPr/>
                    <a:lstStyle/>
                    <a:p>
                      <a:pPr algn="ctr"/>
                      <a:r>
                        <a:rPr lang="en-US" altLang="ja-JP" sz="1000">
                          <a:effectLst/>
                          <a:latin typeface="メイリオ" panose="020B0604030504040204" pitchFamily="50" charset="-128"/>
                          <a:ea typeface="メイリオ" panose="020B0604030504040204" pitchFamily="50" charset="-128"/>
                        </a:rPr>
                        <a:t>9</a:t>
                      </a:r>
                      <a:r>
                        <a:rPr lang="ja-JP" altLang="en-US" sz="1000">
                          <a:effectLst/>
                          <a:latin typeface="メイリオ" panose="020B0604030504040204" pitchFamily="50" charset="-128"/>
                          <a:ea typeface="メイリオ" panose="020B0604030504040204" pitchFamily="50" charset="-128"/>
                        </a:rPr>
                        <a:t>位</a:t>
                      </a:r>
                    </a:p>
                  </a:txBody>
                  <a:tcPr marL="61856" marR="61856" marT="41237" marB="41237" anchor="ctr">
                    <a:solidFill>
                      <a:srgbClr val="EFF3FF"/>
                    </a:solidFill>
                  </a:tcPr>
                </a:tc>
                <a:extLst>
                  <a:ext uri="{0D108BD9-81ED-4DB2-BD59-A6C34878D82A}">
                    <a16:rowId xmlns:a16="http://schemas.microsoft.com/office/drawing/2014/main" val="4126133658"/>
                  </a:ext>
                </a:extLst>
              </a:tr>
            </a:tbl>
          </a:graphicData>
        </a:graphic>
      </p:graphicFrame>
      <p:sp>
        <p:nvSpPr>
          <p:cNvPr id="25" name="矢印: 右 24">
            <a:extLst>
              <a:ext uri="{FF2B5EF4-FFF2-40B4-BE49-F238E27FC236}">
                <a16:creationId xmlns:a16="http://schemas.microsoft.com/office/drawing/2014/main" id="{0B80DC6A-9CAD-CAEE-35B8-C99F5A3DEB4C}"/>
              </a:ext>
            </a:extLst>
          </p:cNvPr>
          <p:cNvSpPr/>
          <p:nvPr/>
        </p:nvSpPr>
        <p:spPr>
          <a:xfrm rot="18928421">
            <a:off x="5973447" y="3178463"/>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矢印: 右 25">
            <a:extLst>
              <a:ext uri="{FF2B5EF4-FFF2-40B4-BE49-F238E27FC236}">
                <a16:creationId xmlns:a16="http://schemas.microsoft.com/office/drawing/2014/main" id="{EC7A67F2-1E50-CD49-3261-B5E1342AB4F1}"/>
              </a:ext>
            </a:extLst>
          </p:cNvPr>
          <p:cNvSpPr/>
          <p:nvPr/>
        </p:nvSpPr>
        <p:spPr>
          <a:xfrm rot="2700000">
            <a:off x="5975748" y="5468134"/>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284B9BFA-3814-9C16-4765-F435316C6E9B}"/>
              </a:ext>
            </a:extLst>
          </p:cNvPr>
          <p:cNvSpPr txBox="1"/>
          <p:nvPr/>
        </p:nvSpPr>
        <p:spPr bwMode="auto">
          <a:xfrm>
            <a:off x="2930848" y="6193654"/>
            <a:ext cx="3448820" cy="230832"/>
          </a:xfrm>
          <a:prstGeom prst="rect">
            <a:avLst/>
          </a:prstGeom>
          <a:noFill/>
          <a:ln w="3175" cap="rnd">
            <a:noFill/>
            <a:miter lim="800000"/>
            <a:headEnd/>
            <a:tailEnd/>
          </a:ln>
          <a:effectLst/>
        </p:spPr>
        <p:txBody>
          <a:bodyPr wrap="square" rtlCol="0">
            <a:spAutoFit/>
          </a:bodyPr>
          <a:lstStyle/>
          <a:p>
            <a:pPr algn="r"/>
            <a:r>
              <a:rPr lang="en-US" altLang="ja-JP"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引用：</a:t>
            </a:r>
            <a:r>
              <a:rPr lang="en-US" altLang="ja-JP"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IPA</a:t>
            </a:r>
            <a:r>
              <a:rPr lang="ja-JP" altLang="en-US"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2"/>
              </a:rPr>
              <a:t>情報セキュリティ</a:t>
            </a:r>
            <a:r>
              <a:rPr lang="en-US" altLang="ja-JP"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2"/>
              </a:rPr>
              <a:t>10</a:t>
            </a:r>
            <a:r>
              <a:rPr lang="ja-JP" altLang="en-US"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2"/>
              </a:rPr>
              <a:t>大脅威</a:t>
            </a:r>
            <a:r>
              <a:rPr lang="en-US" altLang="ja-JP"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2"/>
              </a:rPr>
              <a:t>2022</a:t>
            </a:r>
            <a:r>
              <a:rPr lang="ja-JP" altLang="en-US" sz="9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8" name="矢印: 右 27">
            <a:extLst>
              <a:ext uri="{FF2B5EF4-FFF2-40B4-BE49-F238E27FC236}">
                <a16:creationId xmlns:a16="http://schemas.microsoft.com/office/drawing/2014/main" id="{9106A867-2CDA-FA72-3838-C5BD50276B65}"/>
              </a:ext>
            </a:extLst>
          </p:cNvPr>
          <p:cNvSpPr/>
          <p:nvPr/>
        </p:nvSpPr>
        <p:spPr>
          <a:xfrm rot="2700000">
            <a:off x="5977320" y="3584377"/>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矢印: 右 28">
            <a:extLst>
              <a:ext uri="{FF2B5EF4-FFF2-40B4-BE49-F238E27FC236}">
                <a16:creationId xmlns:a16="http://schemas.microsoft.com/office/drawing/2014/main" id="{E175F521-7E11-30AB-660D-DB98B9D53272}"/>
              </a:ext>
            </a:extLst>
          </p:cNvPr>
          <p:cNvSpPr/>
          <p:nvPr/>
        </p:nvSpPr>
        <p:spPr>
          <a:xfrm rot="18928421">
            <a:off x="5965592" y="4311250"/>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矢印: 右 29">
            <a:extLst>
              <a:ext uri="{FF2B5EF4-FFF2-40B4-BE49-F238E27FC236}">
                <a16:creationId xmlns:a16="http://schemas.microsoft.com/office/drawing/2014/main" id="{E3B637BD-1A66-0B07-EB6C-503FAC81C536}"/>
              </a:ext>
            </a:extLst>
          </p:cNvPr>
          <p:cNvSpPr/>
          <p:nvPr/>
        </p:nvSpPr>
        <p:spPr>
          <a:xfrm rot="2700000">
            <a:off x="5977319" y="5092634"/>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矢印: 右 30">
            <a:extLst>
              <a:ext uri="{FF2B5EF4-FFF2-40B4-BE49-F238E27FC236}">
                <a16:creationId xmlns:a16="http://schemas.microsoft.com/office/drawing/2014/main" id="{C3563A71-9071-1ABC-BFC9-A549D9CCC18C}"/>
              </a:ext>
            </a:extLst>
          </p:cNvPr>
          <p:cNvSpPr/>
          <p:nvPr/>
        </p:nvSpPr>
        <p:spPr>
          <a:xfrm rot="2700000">
            <a:off x="5996172" y="5875059"/>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矢印: 右 31">
            <a:extLst>
              <a:ext uri="{FF2B5EF4-FFF2-40B4-BE49-F238E27FC236}">
                <a16:creationId xmlns:a16="http://schemas.microsoft.com/office/drawing/2014/main" id="{F7BEAB08-C2E6-ACE1-FD8B-289D967F66E7}"/>
              </a:ext>
            </a:extLst>
          </p:cNvPr>
          <p:cNvSpPr/>
          <p:nvPr/>
        </p:nvSpPr>
        <p:spPr>
          <a:xfrm rot="18928421">
            <a:off x="5975685" y="3926551"/>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7CB1F972-866A-57BB-C1F9-0BA6CDFA7FF2}"/>
              </a:ext>
            </a:extLst>
          </p:cNvPr>
          <p:cNvSpPr txBox="1"/>
          <p:nvPr/>
        </p:nvSpPr>
        <p:spPr>
          <a:xfrm>
            <a:off x="1365482" y="2347274"/>
            <a:ext cx="4883394" cy="744717"/>
          </a:xfrm>
          <a:prstGeom prst="rect">
            <a:avLst/>
          </a:prstGeom>
          <a:noFill/>
          <a:ln w="28575">
            <a:solidFill>
              <a:srgbClr val="C00000"/>
            </a:solidFill>
          </a:ln>
        </p:spPr>
        <p:txBody>
          <a:bodyPr wrap="square" rtlCol="0">
            <a:spAutoFit/>
          </a:bodyPr>
          <a:lstStyle/>
          <a:p>
            <a:endParaRPr kumimoji="1" lang="ja-JP" altLang="en-US"/>
          </a:p>
        </p:txBody>
      </p:sp>
      <p:sp>
        <p:nvSpPr>
          <p:cNvPr id="34" name="テキスト ボックス 33">
            <a:extLst>
              <a:ext uri="{FF2B5EF4-FFF2-40B4-BE49-F238E27FC236}">
                <a16:creationId xmlns:a16="http://schemas.microsoft.com/office/drawing/2014/main" id="{BE5CF13D-41EE-98D7-0A3F-FF66E73B8D23}"/>
              </a:ext>
            </a:extLst>
          </p:cNvPr>
          <p:cNvSpPr txBox="1"/>
          <p:nvPr/>
        </p:nvSpPr>
        <p:spPr>
          <a:xfrm>
            <a:off x="1365483" y="4598026"/>
            <a:ext cx="4894293" cy="379327"/>
          </a:xfrm>
          <a:prstGeom prst="rect">
            <a:avLst/>
          </a:prstGeom>
          <a:noFill/>
          <a:ln w="28575">
            <a:solidFill>
              <a:srgbClr val="C00000"/>
            </a:solidFill>
          </a:ln>
        </p:spPr>
        <p:txBody>
          <a:bodyPr wrap="square" rtlCol="0">
            <a:spAutoFit/>
          </a:bodyPr>
          <a:lstStyle/>
          <a:p>
            <a:endParaRPr kumimoji="1" lang="ja-JP" altLang="en-US"/>
          </a:p>
        </p:txBody>
      </p:sp>
      <p:sp>
        <p:nvSpPr>
          <p:cNvPr id="35" name="正方形/長方形 34">
            <a:extLst>
              <a:ext uri="{FF2B5EF4-FFF2-40B4-BE49-F238E27FC236}">
                <a16:creationId xmlns:a16="http://schemas.microsoft.com/office/drawing/2014/main" id="{82D01EC9-28F9-1C1A-B105-410EF09A9354}"/>
              </a:ext>
            </a:extLst>
          </p:cNvPr>
          <p:cNvSpPr/>
          <p:nvPr/>
        </p:nvSpPr>
        <p:spPr>
          <a:xfrm>
            <a:off x="6395190" y="1783773"/>
            <a:ext cx="5209206" cy="4353331"/>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6C4C0E39-1936-B155-F0B0-AB3BAC00BDA2}"/>
              </a:ext>
            </a:extLst>
          </p:cNvPr>
          <p:cNvGrpSpPr/>
          <p:nvPr/>
        </p:nvGrpSpPr>
        <p:grpSpPr>
          <a:xfrm>
            <a:off x="6857482" y="1986006"/>
            <a:ext cx="1793961" cy="361268"/>
            <a:chOff x="6857482" y="1940283"/>
            <a:chExt cx="1793961" cy="361268"/>
          </a:xfrm>
        </p:grpSpPr>
        <p:pic>
          <p:nvPicPr>
            <p:cNvPr id="37" name="グラフィックス 36" descr="右向き指示マーク">
              <a:extLst>
                <a:ext uri="{FF2B5EF4-FFF2-40B4-BE49-F238E27FC236}">
                  <a16:creationId xmlns:a16="http://schemas.microsoft.com/office/drawing/2014/main" id="{64E39039-D911-5CC6-5D0A-DA4A441679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857482" y="1940283"/>
              <a:ext cx="352541" cy="352541"/>
            </a:xfrm>
            <a:prstGeom prst="rect">
              <a:avLst/>
            </a:prstGeom>
          </p:spPr>
        </p:pic>
        <p:sp>
          <p:nvSpPr>
            <p:cNvPr id="38" name="正方形/長方形 37">
              <a:extLst>
                <a:ext uri="{FF2B5EF4-FFF2-40B4-BE49-F238E27FC236}">
                  <a16:creationId xmlns:a16="http://schemas.microsoft.com/office/drawing/2014/main" id="{D0F7D4D9-08DB-E1A4-838E-1C49B45B787A}"/>
                </a:ext>
              </a:extLst>
            </p:cNvPr>
            <p:cNvSpPr/>
            <p:nvPr/>
          </p:nvSpPr>
          <p:spPr>
            <a:xfrm>
              <a:off x="7210023" y="1993774"/>
              <a:ext cx="1441420" cy="307777"/>
            </a:xfrm>
            <a:prstGeom prst="rect">
              <a:avLst/>
            </a:prstGeom>
          </p:spPr>
          <p:txBody>
            <a:bodyPr wrap="none">
              <a:spAutoFit/>
            </a:bodyPr>
            <a:lstStyle/>
            <a:p>
              <a:pPr marL="342900" indent="-342900" algn="ctr" fontAlgn="base">
                <a:spcBef>
                  <a:spcPct val="20000"/>
                </a:spcBef>
                <a:spcAft>
                  <a:spcPct val="0"/>
                </a:spcAft>
                <a:buFont typeface="Wingdings" pitchFamily="2" charset="2"/>
                <a:buNone/>
              </a:pPr>
              <a:r>
                <a:rPr lang="ja-JP" altLang="en-US" sz="14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今期のポイント</a:t>
              </a:r>
            </a:p>
          </p:txBody>
        </p:sp>
      </p:grpSp>
      <p:sp>
        <p:nvSpPr>
          <p:cNvPr id="39" name="テキスト ボックス 3">
            <a:extLst>
              <a:ext uri="{FF2B5EF4-FFF2-40B4-BE49-F238E27FC236}">
                <a16:creationId xmlns:a16="http://schemas.microsoft.com/office/drawing/2014/main" id="{06DDCC78-FB63-2492-EA63-45FAD7FF19CF}"/>
              </a:ext>
            </a:extLst>
          </p:cNvPr>
          <p:cNvSpPr txBox="1">
            <a:spLocks noChangeArrowheads="1"/>
          </p:cNvSpPr>
          <p:nvPr/>
        </p:nvSpPr>
        <p:spPr bwMode="auto">
          <a:xfrm>
            <a:off x="6718744" y="2348004"/>
            <a:ext cx="4612275" cy="369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nSpc>
                <a:spcPct val="140000"/>
              </a:lnSpc>
            </a:pPr>
            <a:r>
              <a:rPr kumimoji="1" lang="en-US" altLang="ja-JP" sz="1200" b="1" u="sng">
                <a:solidFill>
                  <a:schemeClr val="tx1">
                    <a:lumMod val="65000"/>
                    <a:lumOff val="35000"/>
                  </a:schemeClr>
                </a:solidFill>
                <a:latin typeface="メイリオ" panose="020B0604030504040204" pitchFamily="50" charset="-128"/>
                <a:ea typeface="メイリオ" panose="020B0604030504040204" pitchFamily="50" charset="-128"/>
              </a:rPr>
              <a:t>1</a:t>
            </a:r>
            <a:r>
              <a:rPr lang="ja-JP" altLang="en-US" sz="1200" b="1" u="sng">
                <a:solidFill>
                  <a:schemeClr val="tx1">
                    <a:lumMod val="65000"/>
                    <a:lumOff val="35000"/>
                  </a:schemeClr>
                </a:solidFill>
                <a:latin typeface="メイリオ" panose="020B0604030504040204" pitchFamily="50" charset="-128"/>
                <a:ea typeface="メイリオ" panose="020B0604030504040204" pitchFamily="50" charset="-128"/>
              </a:rPr>
              <a:t>位：</a:t>
            </a:r>
            <a:r>
              <a:rPr kumimoji="1" lang="ja-JP" altLang="en-US" sz="1200" b="1" u="sng">
                <a:solidFill>
                  <a:srgbClr val="C00000"/>
                </a:solidFill>
                <a:latin typeface="メイリオ" panose="020B0604030504040204" pitchFamily="50" charset="-128"/>
                <a:ea typeface="メイリオ" panose="020B0604030504040204" pitchFamily="50" charset="-128"/>
              </a:rPr>
              <a:t>「ランサムウェアによる被害」</a:t>
            </a:r>
            <a:endParaRPr kumimoji="1" lang="en-US" altLang="ja-JP" sz="1200" b="1" u="sng">
              <a:solidFill>
                <a:srgbClr val="C00000"/>
              </a:solidFill>
              <a:latin typeface="メイリオ" panose="020B0604030504040204" pitchFamily="50" charset="-128"/>
              <a:ea typeface="メイリオ" panose="020B0604030504040204" pitchFamily="50" charset="-128"/>
            </a:endParaRPr>
          </a:p>
          <a:p>
            <a:pPr>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2021</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年は、日本だけでなく世界的にもランサムウェアの</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被害が多く確認されました。</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従業員</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規模や業界関係なく、幅広く攻撃が実施されており</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注意が必要です。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endParaRPr kumimoji="1" lang="en-US" altLang="ja-JP" sz="1200" b="1" u="sng">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kumimoji="1" lang="en-US" altLang="ja-JP" sz="1200" b="1" u="sng">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200" b="1" u="sng">
                <a:solidFill>
                  <a:schemeClr val="tx1">
                    <a:lumMod val="75000"/>
                    <a:lumOff val="25000"/>
                  </a:schemeClr>
                </a:solidFill>
                <a:latin typeface="メイリオ" panose="020B0604030504040204" pitchFamily="50" charset="-128"/>
                <a:ea typeface="メイリオ" panose="020B0604030504040204" pitchFamily="50" charset="-128"/>
              </a:rPr>
              <a:t>位：</a:t>
            </a:r>
            <a:r>
              <a:rPr lang="ja-JP" altLang="en-US" sz="1200" b="1" u="sng">
                <a:solidFill>
                  <a:srgbClr val="C00000"/>
                </a:solidFill>
                <a:latin typeface="メイリオ" panose="020B0604030504040204" pitchFamily="50" charset="-128"/>
                <a:ea typeface="メイリオ" panose="020B0604030504040204" pitchFamily="50" charset="-128"/>
              </a:rPr>
              <a:t>「標的型攻撃による機密情報の窃取」</a:t>
            </a:r>
            <a:endParaRPr kumimoji="1" lang="en-US" altLang="ja-JP" sz="1200" b="1" u="sng">
              <a:solidFill>
                <a:srgbClr val="C00000"/>
              </a:solidFill>
              <a:latin typeface="メイリオ" panose="020B0604030504040204" pitchFamily="50" charset="-128"/>
              <a:ea typeface="メイリオ" panose="020B0604030504040204" pitchFamily="50" charset="-128"/>
            </a:endParaRPr>
          </a:p>
          <a:p>
            <a:pPr>
              <a:lnSpc>
                <a:spcPct val="140000"/>
              </a:lnSpc>
            </a:pP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一時期大流行した凶悪マルウェア「</a:t>
            </a:r>
            <a:r>
              <a:rPr lang="en-US" altLang="ja-JP" sz="1200">
                <a:solidFill>
                  <a:schemeClr val="tx1">
                    <a:lumMod val="65000"/>
                    <a:lumOff val="35000"/>
                  </a:schemeClr>
                </a:solidFill>
                <a:latin typeface="メイリオ" panose="020B0604030504040204" pitchFamily="50" charset="-128"/>
                <a:ea typeface="メイリオ" panose="020B0604030504040204" pitchFamily="50" charset="-128"/>
              </a:rPr>
              <a:t>Emotet</a:t>
            </a: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」が、</a:t>
            </a:r>
            <a:r>
              <a:rPr lang="en-US" altLang="ja-JP" sz="1200">
                <a:solidFill>
                  <a:schemeClr val="tx1">
                    <a:lumMod val="65000"/>
                    <a:lumOff val="35000"/>
                  </a:schemeClr>
                </a:solidFill>
                <a:latin typeface="メイリオ" panose="020B0604030504040204" pitchFamily="50" charset="-128"/>
                <a:ea typeface="メイリオ" panose="020B0604030504040204" pitchFamily="50" charset="-128"/>
              </a:rPr>
              <a:t>2021</a:t>
            </a: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年</a:t>
            </a:r>
            <a:r>
              <a:rPr lang="en-US" altLang="ja-JP" sz="1200">
                <a:solidFill>
                  <a:schemeClr val="tx1">
                    <a:lumMod val="65000"/>
                    <a:lumOff val="35000"/>
                  </a:schemeClr>
                </a:solidFill>
                <a:latin typeface="メイリオ" panose="020B0604030504040204" pitchFamily="50" charset="-128"/>
                <a:ea typeface="メイリオ" panose="020B0604030504040204" pitchFamily="50" charset="-128"/>
              </a:rPr>
              <a:t>11</a:t>
            </a: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月に活動再開しています。巧妙に</a:t>
            </a:r>
            <a:r>
              <a:rPr kumimoji="1" lang="ja-JP" altLang="en-US" sz="1200">
                <a:solidFill>
                  <a:schemeClr val="tx1">
                    <a:lumMod val="65000"/>
                    <a:lumOff val="35000"/>
                  </a:schemeClr>
                </a:solidFill>
                <a:latin typeface="メイリオ" panose="020B0604030504040204" pitchFamily="50" charset="-128"/>
                <a:ea typeface="メイリオ" panose="020B0604030504040204" pitchFamily="50" charset="-128"/>
              </a:rPr>
              <a:t>取引先を装ったメールに</a:t>
            </a: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マルウェアを添付して</a:t>
            </a:r>
            <a:r>
              <a:rPr kumimoji="1" lang="ja-JP" altLang="en-US" sz="1200">
                <a:solidFill>
                  <a:schemeClr val="tx1">
                    <a:lumMod val="65000"/>
                    <a:lumOff val="35000"/>
                  </a:schemeClr>
                </a:solidFill>
                <a:latin typeface="メイリオ" panose="020B0604030504040204" pitchFamily="50" charset="-128"/>
                <a:ea typeface="メイリオ" panose="020B0604030504040204" pitchFamily="50" charset="-128"/>
              </a:rPr>
              <a:t>配信することで被害が拡大しました。</a:t>
            </a:r>
            <a:endParaRPr kumimoji="1" lang="en-US" altLang="ja-JP" sz="1200">
              <a:solidFill>
                <a:schemeClr val="tx1">
                  <a:lumMod val="65000"/>
                  <a:lumOff val="35000"/>
                </a:schemeClr>
              </a:solidFill>
              <a:latin typeface="メイリオ" panose="020B0604030504040204" pitchFamily="50" charset="-128"/>
              <a:ea typeface="メイリオ" panose="020B0604030504040204" pitchFamily="50" charset="-128"/>
            </a:endParaRPr>
          </a:p>
          <a:p>
            <a:pPr>
              <a:lnSpc>
                <a:spcPct val="140000"/>
              </a:lnSpc>
            </a:pPr>
            <a:endParaRPr kumimoji="1" lang="en-US" altLang="ja-JP" sz="1200" u="sng">
              <a:solidFill>
                <a:schemeClr val="tx1">
                  <a:lumMod val="65000"/>
                  <a:lumOff val="35000"/>
                </a:schemeClr>
              </a:solidFill>
              <a:latin typeface="メイリオ" panose="020B0604030504040204" pitchFamily="50" charset="-128"/>
              <a:ea typeface="メイリオ" panose="020B0604030504040204" pitchFamily="50" charset="-128"/>
            </a:endParaRPr>
          </a:p>
          <a:p>
            <a:pPr>
              <a:lnSpc>
                <a:spcPct val="140000"/>
              </a:lnSpc>
            </a:pPr>
            <a:r>
              <a:rPr lang="en-US" altLang="ja-JP" sz="1200" b="1" u="sng">
                <a:solidFill>
                  <a:schemeClr val="tx1">
                    <a:lumMod val="75000"/>
                    <a:lumOff val="25000"/>
                  </a:schemeClr>
                </a:solidFill>
                <a:latin typeface="メイリオ" panose="020B0604030504040204" pitchFamily="50" charset="-128"/>
                <a:ea typeface="メイリオ" panose="020B0604030504040204" pitchFamily="50" charset="-128"/>
              </a:rPr>
              <a:t>7</a:t>
            </a:r>
            <a:r>
              <a:rPr lang="ja-JP" altLang="en-US" sz="1200" b="1" u="sng">
                <a:solidFill>
                  <a:schemeClr val="tx1">
                    <a:lumMod val="75000"/>
                    <a:lumOff val="25000"/>
                  </a:schemeClr>
                </a:solidFill>
                <a:latin typeface="メイリオ" panose="020B0604030504040204" pitchFamily="50" charset="-128"/>
                <a:ea typeface="メイリオ" panose="020B0604030504040204" pitchFamily="50" charset="-128"/>
              </a:rPr>
              <a:t>位：</a:t>
            </a:r>
            <a:r>
              <a:rPr lang="ja-JP" altLang="en-US" sz="1200" b="1" u="sng">
                <a:solidFill>
                  <a:srgbClr val="C00000"/>
                </a:solidFill>
                <a:latin typeface="メイリオ" panose="020B0604030504040204" pitchFamily="50" charset="-128"/>
                <a:ea typeface="メイリオ" panose="020B0604030504040204" pitchFamily="50" charset="-128"/>
              </a:rPr>
              <a:t>「修正プログラムの公開前を狙う攻撃（ゼロデイ攻撃）」</a:t>
            </a:r>
            <a:endParaRPr lang="en-US" altLang="ja-JP" sz="1200" b="1" u="sng">
              <a:solidFill>
                <a:srgbClr val="C00000"/>
              </a:solidFill>
              <a:latin typeface="メイリオ" panose="020B0604030504040204" pitchFamily="50" charset="-128"/>
              <a:ea typeface="メイリオ" panose="020B0604030504040204" pitchFamily="50" charset="-128"/>
            </a:endParaRPr>
          </a:p>
          <a:p>
            <a:pPr>
              <a:lnSpc>
                <a:spcPct val="1400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2021</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年</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12</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月、</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Apache</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のログ収集ツールである「</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Log4j2</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」に脆弱性が発見されました。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Log4j2</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」は身近なアプリにも組み込まれているため影響範囲が大きい事件となりました。</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37AB1C50-0B4E-FA33-EFA7-286A1A0E992B}"/>
              </a:ext>
            </a:extLst>
          </p:cNvPr>
          <p:cNvSpPr txBox="1"/>
          <p:nvPr/>
        </p:nvSpPr>
        <p:spPr>
          <a:xfrm>
            <a:off x="0" y="850704"/>
            <a:ext cx="12192000" cy="757130"/>
          </a:xfrm>
          <a:prstGeom prst="rect">
            <a:avLst/>
          </a:prstGeom>
          <a:noFill/>
        </p:spPr>
        <p:txBody>
          <a:bodyPr wrap="square" rtlCol="0">
            <a:spAutoFit/>
          </a:bodyPr>
          <a:lstStyle/>
          <a:p>
            <a:pPr algn="ctr">
              <a:lnSpc>
                <a:spcPct val="140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ランサムウェアによる被害」と「標的型攻撃」が</a:t>
            </a:r>
            <a:r>
              <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年連続で上位を独占</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40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サイバー攻撃被害が年々増加傾向にあり、セキュリティ対策の強化が必須</a:t>
            </a:r>
          </a:p>
        </p:txBody>
      </p:sp>
      <p:sp>
        <p:nvSpPr>
          <p:cNvPr id="3" name="テキスト プレースホルダー 8">
            <a:extLst>
              <a:ext uri="{FF2B5EF4-FFF2-40B4-BE49-F238E27FC236}">
                <a16:creationId xmlns:a16="http://schemas.microsoft.com/office/drawing/2014/main" id="{DA77C7C7-755C-4DDA-88D5-1734C1AD20E7}"/>
              </a:ext>
            </a:extLst>
          </p:cNvPr>
          <p:cNvSpPr>
            <a:spLocks noGrp="1"/>
          </p:cNvSpPr>
          <p:nvPr>
            <p:ph type="body" sz="quarter" idx="11"/>
          </p:nvPr>
        </p:nvSpPr>
        <p:spPr>
          <a:prstGeom prst="rect">
            <a:avLst/>
          </a:prstGeom>
        </p:spPr>
        <p:txBody>
          <a:bodyPr wrap="square" anchor="t" anchorCtr="0">
            <a:spAutoFit/>
          </a:bodyPr>
          <a:lstStyle>
            <a:lvl1pPr marL="0" indent="0" algn="l" defTabSz="914400" rtl="0" eaLnBrk="1" latinLnBrk="0" hangingPunct="1">
              <a:lnSpc>
                <a:spcPct val="140000"/>
              </a:lnSpc>
              <a:spcBef>
                <a:spcPts val="0"/>
              </a:spcBef>
              <a:buFont typeface="Arial" panose="020B0604020202020204" pitchFamily="34" charset="0"/>
              <a:buNone/>
              <a:defRPr kumimoji="1" lang="ja-JP" altLang="en-US" sz="14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情報セキュリティ</a:t>
            </a:r>
            <a:r>
              <a:rPr lang="en-US" altLang="ja-JP"/>
              <a:t>10</a:t>
            </a:r>
            <a:r>
              <a:rPr lang="ja-JP" altLang="en-US"/>
              <a:t>大脅威 　</a:t>
            </a:r>
            <a:r>
              <a:rPr lang="en-US" altLang="ja-JP"/>
              <a:t>2022</a:t>
            </a:r>
            <a:r>
              <a:rPr lang="ja-JP" altLang="en-US"/>
              <a:t>年度版</a:t>
            </a:r>
          </a:p>
        </p:txBody>
      </p:sp>
    </p:spTree>
    <p:extLst>
      <p:ext uri="{BB962C8B-B14F-4D97-AF65-F5344CB8AC3E}">
        <p14:creationId xmlns:p14="http://schemas.microsoft.com/office/powerpoint/2010/main" val="1827627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1"/>
          </p:nvPr>
        </p:nvSpPr>
        <p:spPr/>
        <p:txBody>
          <a:bodyPr/>
          <a:lstStyle/>
          <a:p>
            <a:r>
              <a:rPr lang="ja-JP" altLang="en-US">
                <a:latin typeface="メイリオ" panose="020B0604030504040204" pitchFamily="50" charset="-128"/>
                <a:ea typeface="メイリオ" panose="020B0604030504040204" pitchFamily="50" charset="-128"/>
                <a:cs typeface="メイリオ" panose="020B0604030504040204" pitchFamily="50" charset="-128"/>
              </a:rPr>
              <a:t>インシデント対応サービス</a:t>
            </a:r>
            <a:endParaRPr kumimoji="1" lang="ja-JP" altLang="en-US"/>
          </a:p>
        </p:txBody>
      </p:sp>
      <p:sp>
        <p:nvSpPr>
          <p:cNvPr id="7" name="テキスト ボックス 6">
            <a:extLst>
              <a:ext uri="{FF2B5EF4-FFF2-40B4-BE49-F238E27FC236}">
                <a16:creationId xmlns:a16="http://schemas.microsoft.com/office/drawing/2014/main" id="{169B0D8A-4660-47FC-A7D1-F390C2664811}"/>
              </a:ext>
            </a:extLst>
          </p:cNvPr>
          <p:cNvSpPr txBox="1"/>
          <p:nvPr/>
        </p:nvSpPr>
        <p:spPr>
          <a:xfrm>
            <a:off x="401348" y="2331611"/>
            <a:ext cx="6287376" cy="338554"/>
          </a:xfrm>
          <a:prstGeom prst="rect">
            <a:avLst/>
          </a:prstGeom>
          <a:noFill/>
        </p:spPr>
        <p:txBody>
          <a:bodyPr wrap="square" rtlCol="0">
            <a:spAutoFit/>
          </a:bodyPr>
          <a:lstStyle/>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感染端末１台と同じネットワークの所属端末の調査</a:t>
            </a:r>
            <a:endParaRPr kumimoji="1" lang="en-US" altLang="ja-JP" sz="160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BD8B4E-1615-4183-82B9-4F8FF344D0F2}"/>
              </a:ext>
            </a:extLst>
          </p:cNvPr>
          <p:cNvSpPr txBox="1"/>
          <p:nvPr/>
        </p:nvSpPr>
        <p:spPr>
          <a:xfrm>
            <a:off x="0" y="781823"/>
            <a:ext cx="12192000" cy="840230"/>
          </a:xfrm>
          <a:prstGeom prst="rect">
            <a:avLst/>
          </a:prstGeom>
          <a:noFill/>
        </p:spPr>
        <p:txBody>
          <a:bodyPr wrap="square" rtlCol="0">
            <a:spAutoFit/>
          </a:bodyPr>
          <a:lstStyle/>
          <a:p>
            <a:pPr algn="ctr">
              <a:lnSpc>
                <a:spcPct val="140000"/>
              </a:lnSpc>
            </a:pPr>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感染端末１台と同じネットワークに所属している端末の調査を実施します</a:t>
            </a:r>
            <a:endParaRPr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40000"/>
              </a:lnSpc>
            </a:pPr>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もし調査が必要な端末が複数あれば、追加で実施可能です</a:t>
            </a:r>
            <a:endParaRPr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53754A7E-D2B0-4F10-B625-55A2436B2651}"/>
              </a:ext>
            </a:extLst>
          </p:cNvPr>
          <p:cNvGrpSpPr/>
          <p:nvPr/>
        </p:nvGrpSpPr>
        <p:grpSpPr>
          <a:xfrm>
            <a:off x="1072780" y="2969026"/>
            <a:ext cx="4906296" cy="2300748"/>
            <a:chOff x="6322144" y="2671030"/>
            <a:chExt cx="4906296" cy="2300748"/>
          </a:xfrm>
        </p:grpSpPr>
        <p:sp>
          <p:nvSpPr>
            <p:cNvPr id="8" name="テキスト ボックス 7">
              <a:extLst>
                <a:ext uri="{FF2B5EF4-FFF2-40B4-BE49-F238E27FC236}">
                  <a16:creationId xmlns:a16="http://schemas.microsoft.com/office/drawing/2014/main" id="{5446B5CD-2484-4878-98BE-9AD25332E167}"/>
                </a:ext>
              </a:extLst>
            </p:cNvPr>
            <p:cNvSpPr txBox="1"/>
            <p:nvPr/>
          </p:nvSpPr>
          <p:spPr>
            <a:xfrm>
              <a:off x="6322144" y="2965998"/>
              <a:ext cx="4906296" cy="2005780"/>
            </a:xfrm>
            <a:prstGeom prst="rect">
              <a:avLst/>
            </a:prstGeom>
            <a:noFill/>
            <a:ln w="19050">
              <a:solidFill>
                <a:schemeClr val="bg2">
                  <a:lumMod val="50000"/>
                </a:schemeClr>
              </a:solidFill>
            </a:ln>
          </p:spPr>
          <p:txBody>
            <a:bodyPr wrap="square" rtlCol="0">
              <a:spAutoFit/>
            </a:bodyPr>
            <a:lstStyle/>
            <a:p>
              <a:endParaRPr kumimoji="1" lang="ja-JP" altLang="en-US"/>
            </a:p>
          </p:txBody>
        </p:sp>
        <p:grpSp>
          <p:nvGrpSpPr>
            <p:cNvPr id="22" name="グループ化 21">
              <a:extLst>
                <a:ext uri="{FF2B5EF4-FFF2-40B4-BE49-F238E27FC236}">
                  <a16:creationId xmlns:a16="http://schemas.microsoft.com/office/drawing/2014/main" id="{243A8CFC-2083-4D6B-8AFE-CE48EE7C7272}"/>
                </a:ext>
              </a:extLst>
            </p:cNvPr>
            <p:cNvGrpSpPr/>
            <p:nvPr/>
          </p:nvGrpSpPr>
          <p:grpSpPr>
            <a:xfrm>
              <a:off x="7993625" y="3467441"/>
              <a:ext cx="1518190" cy="1011109"/>
              <a:chOff x="1046085" y="3961782"/>
              <a:chExt cx="1930295" cy="1140256"/>
            </a:xfrm>
          </p:grpSpPr>
          <p:pic>
            <p:nvPicPr>
              <p:cNvPr id="23" name="図 22">
                <a:extLst>
                  <a:ext uri="{FF2B5EF4-FFF2-40B4-BE49-F238E27FC236}">
                    <a16:creationId xmlns:a16="http://schemas.microsoft.com/office/drawing/2014/main" id="{CFDCBEB2-032B-462C-B647-157667C931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6085" y="3961782"/>
                <a:ext cx="1930295" cy="1140256"/>
              </a:xfrm>
              <a:prstGeom prst="rect">
                <a:avLst/>
              </a:prstGeom>
            </p:spPr>
          </p:pic>
          <p:sp>
            <p:nvSpPr>
              <p:cNvPr id="24" name="正方形/長方形 23">
                <a:extLst>
                  <a:ext uri="{FF2B5EF4-FFF2-40B4-BE49-F238E27FC236}">
                    <a16:creationId xmlns:a16="http://schemas.microsoft.com/office/drawing/2014/main" id="{4FF208BC-388F-4C5E-9877-C7E6C735A7C2}"/>
                  </a:ext>
                </a:extLst>
              </p:cNvPr>
              <p:cNvSpPr/>
              <p:nvPr/>
            </p:nvSpPr>
            <p:spPr>
              <a:xfrm>
                <a:off x="1348750" y="4104179"/>
                <a:ext cx="1303815" cy="70107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33" name="図 32">
              <a:extLst>
                <a:ext uri="{FF2B5EF4-FFF2-40B4-BE49-F238E27FC236}">
                  <a16:creationId xmlns:a16="http://schemas.microsoft.com/office/drawing/2014/main" id="{FF6AF658-30B7-484C-BC23-0F1EEAF962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5103" y="3760644"/>
              <a:ext cx="1190947" cy="703511"/>
            </a:xfrm>
            <a:prstGeom prst="rect">
              <a:avLst/>
            </a:prstGeom>
          </p:spPr>
        </p:pic>
        <p:pic>
          <p:nvPicPr>
            <p:cNvPr id="34" name="図 33">
              <a:extLst>
                <a:ext uri="{FF2B5EF4-FFF2-40B4-BE49-F238E27FC236}">
                  <a16:creationId xmlns:a16="http://schemas.microsoft.com/office/drawing/2014/main" id="{99A575B0-771B-4EC7-8379-BC54E589A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50419" y="3790141"/>
              <a:ext cx="1190947" cy="703511"/>
            </a:xfrm>
            <a:prstGeom prst="rect">
              <a:avLst/>
            </a:prstGeom>
          </p:spPr>
        </p:pic>
        <p:grpSp>
          <p:nvGrpSpPr>
            <p:cNvPr id="42" name="グループ化 41">
              <a:extLst>
                <a:ext uri="{FF2B5EF4-FFF2-40B4-BE49-F238E27FC236}">
                  <a16:creationId xmlns:a16="http://schemas.microsoft.com/office/drawing/2014/main" id="{12C163F0-EEFA-49DC-B076-F1339AA501D2}"/>
                </a:ext>
              </a:extLst>
            </p:cNvPr>
            <p:cNvGrpSpPr/>
            <p:nvPr/>
          </p:nvGrpSpPr>
          <p:grpSpPr>
            <a:xfrm rot="18673252">
              <a:off x="7241305" y="3936143"/>
              <a:ext cx="290002" cy="448246"/>
              <a:chOff x="3090862" y="3584726"/>
              <a:chExt cx="733425" cy="1238250"/>
            </a:xfrm>
          </p:grpSpPr>
          <p:sp>
            <p:nvSpPr>
              <p:cNvPr id="43" name="楕円 42">
                <a:extLst>
                  <a:ext uri="{FF2B5EF4-FFF2-40B4-BE49-F238E27FC236}">
                    <a16:creationId xmlns:a16="http://schemas.microsoft.com/office/drawing/2014/main" id="{564FDBFC-4C89-4CB3-B824-FD9724B1B260}"/>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4" name="グラフィックス 43">
                <a:extLst>
                  <a:ext uri="{FF2B5EF4-FFF2-40B4-BE49-F238E27FC236}">
                    <a16:creationId xmlns:a16="http://schemas.microsoft.com/office/drawing/2014/main" id="{85E4C3BB-9589-4C4A-BCA6-F0E6A5C32B0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0862" y="3584726"/>
                <a:ext cx="733425" cy="1238250"/>
              </a:xfrm>
              <a:prstGeom prst="rect">
                <a:avLst/>
              </a:prstGeom>
            </p:spPr>
          </p:pic>
        </p:grpSp>
        <p:grpSp>
          <p:nvGrpSpPr>
            <p:cNvPr id="45" name="グループ化 44">
              <a:extLst>
                <a:ext uri="{FF2B5EF4-FFF2-40B4-BE49-F238E27FC236}">
                  <a16:creationId xmlns:a16="http://schemas.microsoft.com/office/drawing/2014/main" id="{D85F7765-17B5-43F3-AD89-B691E2A021F9}"/>
                </a:ext>
              </a:extLst>
            </p:cNvPr>
            <p:cNvGrpSpPr/>
            <p:nvPr/>
          </p:nvGrpSpPr>
          <p:grpSpPr>
            <a:xfrm rot="18673252">
              <a:off x="10523404" y="3994275"/>
              <a:ext cx="290002" cy="448246"/>
              <a:chOff x="3090862" y="3584726"/>
              <a:chExt cx="733425" cy="1238250"/>
            </a:xfrm>
          </p:grpSpPr>
          <p:sp>
            <p:nvSpPr>
              <p:cNvPr id="46" name="楕円 45">
                <a:extLst>
                  <a:ext uri="{FF2B5EF4-FFF2-40B4-BE49-F238E27FC236}">
                    <a16:creationId xmlns:a16="http://schemas.microsoft.com/office/drawing/2014/main" id="{F59CB568-59D3-474D-95FD-D92237083AD9}"/>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7" name="グラフィックス 46">
                <a:extLst>
                  <a:ext uri="{FF2B5EF4-FFF2-40B4-BE49-F238E27FC236}">
                    <a16:creationId xmlns:a16="http://schemas.microsoft.com/office/drawing/2014/main" id="{7C8E9C44-A588-4E29-826D-DE130D0E453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0862" y="3584726"/>
                <a:ext cx="733425" cy="1238250"/>
              </a:xfrm>
              <a:prstGeom prst="rect">
                <a:avLst/>
              </a:prstGeom>
            </p:spPr>
          </p:pic>
        </p:grpSp>
        <p:grpSp>
          <p:nvGrpSpPr>
            <p:cNvPr id="48" name="グループ化 47">
              <a:extLst>
                <a:ext uri="{FF2B5EF4-FFF2-40B4-BE49-F238E27FC236}">
                  <a16:creationId xmlns:a16="http://schemas.microsoft.com/office/drawing/2014/main" id="{24170BAC-2EB7-4925-BDCB-DF33FC2D3B32}"/>
                </a:ext>
              </a:extLst>
            </p:cNvPr>
            <p:cNvGrpSpPr/>
            <p:nvPr/>
          </p:nvGrpSpPr>
          <p:grpSpPr>
            <a:xfrm rot="18673252">
              <a:off x="9054636" y="3610941"/>
              <a:ext cx="490783" cy="812071"/>
              <a:chOff x="3090862" y="3584726"/>
              <a:chExt cx="733425" cy="1238250"/>
            </a:xfrm>
          </p:grpSpPr>
          <p:sp>
            <p:nvSpPr>
              <p:cNvPr id="49" name="楕円 48">
                <a:extLst>
                  <a:ext uri="{FF2B5EF4-FFF2-40B4-BE49-F238E27FC236}">
                    <a16:creationId xmlns:a16="http://schemas.microsoft.com/office/drawing/2014/main" id="{D854BB24-D789-4414-A327-E1997DC8437E}"/>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50" name="グラフィックス 49">
                <a:extLst>
                  <a:ext uri="{FF2B5EF4-FFF2-40B4-BE49-F238E27FC236}">
                    <a16:creationId xmlns:a16="http://schemas.microsoft.com/office/drawing/2014/main" id="{41938E0D-DBE1-4B38-BE41-DFA7AD6BA67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0862" y="3584726"/>
                <a:ext cx="733425" cy="1238250"/>
              </a:xfrm>
              <a:prstGeom prst="rect">
                <a:avLst/>
              </a:prstGeom>
            </p:spPr>
          </p:pic>
        </p:grpSp>
        <p:sp>
          <p:nvSpPr>
            <p:cNvPr id="15" name="正方形/長方形 14">
              <a:extLst>
                <a:ext uri="{FF2B5EF4-FFF2-40B4-BE49-F238E27FC236}">
                  <a16:creationId xmlns:a16="http://schemas.microsoft.com/office/drawing/2014/main" id="{2D507538-69DE-4375-BCF1-1039A84F6367}"/>
                </a:ext>
              </a:extLst>
            </p:cNvPr>
            <p:cNvSpPr/>
            <p:nvPr/>
          </p:nvSpPr>
          <p:spPr>
            <a:xfrm>
              <a:off x="7492181" y="2671030"/>
              <a:ext cx="2477729" cy="65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接続可能な</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ネットワーク</a:t>
              </a:r>
            </a:p>
          </p:txBody>
        </p:sp>
      </p:grpSp>
      <p:grpSp>
        <p:nvGrpSpPr>
          <p:cNvPr id="52" name="グループ化 51">
            <a:extLst>
              <a:ext uri="{FF2B5EF4-FFF2-40B4-BE49-F238E27FC236}">
                <a16:creationId xmlns:a16="http://schemas.microsoft.com/office/drawing/2014/main" id="{2EDB71A0-5C69-4C61-A771-1E7E0ECDEEA5}"/>
              </a:ext>
            </a:extLst>
          </p:cNvPr>
          <p:cNvGrpSpPr/>
          <p:nvPr/>
        </p:nvGrpSpPr>
        <p:grpSpPr>
          <a:xfrm>
            <a:off x="7747090" y="3497885"/>
            <a:ext cx="2756845" cy="1640058"/>
            <a:chOff x="1963548" y="3256914"/>
            <a:chExt cx="2358081" cy="1365070"/>
          </a:xfrm>
        </p:grpSpPr>
        <p:grpSp>
          <p:nvGrpSpPr>
            <p:cNvPr id="53" name="グループ化 52">
              <a:extLst>
                <a:ext uri="{FF2B5EF4-FFF2-40B4-BE49-F238E27FC236}">
                  <a16:creationId xmlns:a16="http://schemas.microsoft.com/office/drawing/2014/main" id="{6471685A-4A4D-432E-A06F-416ACF257A2C}"/>
                </a:ext>
              </a:extLst>
            </p:cNvPr>
            <p:cNvGrpSpPr/>
            <p:nvPr/>
          </p:nvGrpSpPr>
          <p:grpSpPr>
            <a:xfrm>
              <a:off x="1963548" y="3256914"/>
              <a:ext cx="2132750" cy="1365070"/>
              <a:chOff x="1046085" y="3961782"/>
              <a:chExt cx="1930295" cy="1140256"/>
            </a:xfrm>
          </p:grpSpPr>
          <p:pic>
            <p:nvPicPr>
              <p:cNvPr id="59" name="図 58">
                <a:extLst>
                  <a:ext uri="{FF2B5EF4-FFF2-40B4-BE49-F238E27FC236}">
                    <a16:creationId xmlns:a16="http://schemas.microsoft.com/office/drawing/2014/main" id="{387F0A0C-8947-4E81-BE38-C4C7DB7C7DAE}"/>
                  </a:ext>
                </a:extLst>
              </p:cNvPr>
              <p:cNvPicPr>
                <a:picLocks noChangeAspect="1"/>
              </p:cNvPicPr>
              <p:nvPr/>
            </p:nvPicPr>
            <p:blipFill>
              <a:blip r:embed="rId3"/>
              <a:stretch>
                <a:fillRect/>
              </a:stretch>
            </p:blipFill>
            <p:spPr>
              <a:xfrm>
                <a:off x="1046085" y="3961782"/>
                <a:ext cx="1930295" cy="1140256"/>
              </a:xfrm>
              <a:prstGeom prst="rect">
                <a:avLst/>
              </a:prstGeom>
            </p:spPr>
          </p:pic>
          <p:sp>
            <p:nvSpPr>
              <p:cNvPr id="60" name="正方形/長方形 59">
                <a:extLst>
                  <a:ext uri="{FF2B5EF4-FFF2-40B4-BE49-F238E27FC236}">
                    <a16:creationId xmlns:a16="http://schemas.microsoft.com/office/drawing/2014/main" id="{CD3D055A-6F9F-496B-99F9-BA86FB1730C3}"/>
                  </a:ext>
                </a:extLst>
              </p:cNvPr>
              <p:cNvSpPr/>
              <p:nvPr/>
            </p:nvSpPr>
            <p:spPr>
              <a:xfrm>
                <a:off x="1359193" y="4116696"/>
                <a:ext cx="1307816" cy="6845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grpSp>
          <p:nvGrpSpPr>
            <p:cNvPr id="54" name="グループ化 53">
              <a:extLst>
                <a:ext uri="{FF2B5EF4-FFF2-40B4-BE49-F238E27FC236}">
                  <a16:creationId xmlns:a16="http://schemas.microsoft.com/office/drawing/2014/main" id="{FCC296C3-979F-4271-9846-C7D2438E3C93}"/>
                </a:ext>
              </a:extLst>
            </p:cNvPr>
            <p:cNvGrpSpPr/>
            <p:nvPr/>
          </p:nvGrpSpPr>
          <p:grpSpPr>
            <a:xfrm rot="18673252">
              <a:off x="3347198" y="3421440"/>
              <a:ext cx="724939" cy="1223922"/>
              <a:chOff x="3090862" y="3584726"/>
              <a:chExt cx="733425" cy="1238250"/>
            </a:xfrm>
          </p:grpSpPr>
          <p:sp>
            <p:nvSpPr>
              <p:cNvPr id="57" name="楕円 56">
                <a:extLst>
                  <a:ext uri="{FF2B5EF4-FFF2-40B4-BE49-F238E27FC236}">
                    <a16:creationId xmlns:a16="http://schemas.microsoft.com/office/drawing/2014/main" id="{FC406A4D-FE09-4AE3-A849-1A336393AF3F}"/>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58" name="グラフィックス 57">
                <a:extLst>
                  <a:ext uri="{FF2B5EF4-FFF2-40B4-BE49-F238E27FC236}">
                    <a16:creationId xmlns:a16="http://schemas.microsoft.com/office/drawing/2014/main" id="{756B9C08-9867-4001-94F8-C9228B03B3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0862" y="3584726"/>
                <a:ext cx="733425" cy="1238250"/>
              </a:xfrm>
              <a:prstGeom prst="rect">
                <a:avLst/>
              </a:prstGeom>
            </p:spPr>
          </p:pic>
        </p:grpSp>
      </p:grpSp>
      <p:sp>
        <p:nvSpPr>
          <p:cNvPr id="61" name="テキスト ボックス 60">
            <a:extLst>
              <a:ext uri="{FF2B5EF4-FFF2-40B4-BE49-F238E27FC236}">
                <a16:creationId xmlns:a16="http://schemas.microsoft.com/office/drawing/2014/main" id="{33CC8B0B-1116-491D-8126-ADE373B24840}"/>
              </a:ext>
            </a:extLst>
          </p:cNvPr>
          <p:cNvSpPr txBox="1"/>
          <p:nvPr/>
        </p:nvSpPr>
        <p:spPr>
          <a:xfrm>
            <a:off x="6897916" y="2331612"/>
            <a:ext cx="4418782" cy="338554"/>
          </a:xfrm>
          <a:prstGeom prst="rect">
            <a:avLst/>
          </a:prstGeom>
          <a:noFill/>
        </p:spPr>
        <p:txBody>
          <a:bodyPr wrap="square" rtlCol="0">
            <a:spAutoFit/>
          </a:bodyPr>
          <a:lstStyle/>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他感染端末へのフォレンジック（追加料金）</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 name="十字形 2">
            <a:extLst>
              <a:ext uri="{FF2B5EF4-FFF2-40B4-BE49-F238E27FC236}">
                <a16:creationId xmlns:a16="http://schemas.microsoft.com/office/drawing/2014/main" id="{D5B24781-7F19-43AF-8868-DA2BCEDE5B7A}"/>
              </a:ext>
            </a:extLst>
          </p:cNvPr>
          <p:cNvSpPr/>
          <p:nvPr/>
        </p:nvSpPr>
        <p:spPr>
          <a:xfrm>
            <a:off x="6446424" y="3867821"/>
            <a:ext cx="812215" cy="807873"/>
          </a:xfrm>
          <a:prstGeom prst="plus">
            <a:avLst>
              <a:gd name="adj" fmla="val 3452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F2F43076-F883-64B4-66ED-FC6DCF290DA9}"/>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24484" y="3894136"/>
            <a:ext cx="605773" cy="633169"/>
          </a:xfrm>
          <a:prstGeom prst="rect">
            <a:avLst/>
          </a:prstGeom>
        </p:spPr>
      </p:pic>
      <p:pic>
        <p:nvPicPr>
          <p:cNvPr id="55" name="図 54">
            <a:extLst>
              <a:ext uri="{FF2B5EF4-FFF2-40B4-BE49-F238E27FC236}">
                <a16:creationId xmlns:a16="http://schemas.microsoft.com/office/drawing/2014/main" id="{DE00E4C6-D171-2AA0-B2C4-69394CC629E0}"/>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45474" y="3931845"/>
            <a:ext cx="536711" cy="560984"/>
          </a:xfrm>
          <a:prstGeom prst="rect">
            <a:avLst/>
          </a:prstGeom>
        </p:spPr>
      </p:pic>
    </p:spTree>
    <p:extLst>
      <p:ext uri="{BB962C8B-B14F-4D97-AF65-F5344CB8AC3E}">
        <p14:creationId xmlns:p14="http://schemas.microsoft.com/office/powerpoint/2010/main" val="1171968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1"/>
          </p:nvPr>
        </p:nvSpPr>
        <p:spPr>
          <a:xfrm>
            <a:off x="413589" y="212584"/>
            <a:ext cx="11074573" cy="372410"/>
          </a:xfrm>
        </p:spPr>
        <p:txBody>
          <a:bodyPr/>
          <a:lstStyle/>
          <a:p>
            <a:r>
              <a:rPr kumimoji="1" lang="ja-JP" altLang="en-US">
                <a:latin typeface="メイリオ" panose="020B0604030504040204" pitchFamily="50" charset="-128"/>
                <a:ea typeface="メイリオ" panose="020B0604030504040204" pitchFamily="50" charset="-128"/>
              </a:rPr>
              <a:t>本サービス内容の特長</a:t>
            </a:r>
            <a:endParaRPr kumimoji="1" lang="ja-JP" altLang="en-US"/>
          </a:p>
        </p:txBody>
      </p:sp>
      <p:sp>
        <p:nvSpPr>
          <p:cNvPr id="3" name="テキスト ボックス 2">
            <a:extLst>
              <a:ext uri="{FF2B5EF4-FFF2-40B4-BE49-F238E27FC236}">
                <a16:creationId xmlns:a16="http://schemas.microsoft.com/office/drawing/2014/main" id="{D006DBB2-0181-4EC5-98F1-F76CE0C7B906}"/>
              </a:ext>
            </a:extLst>
          </p:cNvPr>
          <p:cNvSpPr txBox="1"/>
          <p:nvPr/>
        </p:nvSpPr>
        <p:spPr>
          <a:xfrm>
            <a:off x="0" y="871012"/>
            <a:ext cx="12192000" cy="369332"/>
          </a:xfrm>
          <a:prstGeom prst="rect">
            <a:avLst/>
          </a:prstGeom>
          <a:noFill/>
        </p:spPr>
        <p:txBody>
          <a:bodyPr wrap="square" rtlCol="0">
            <a:spAutoFit/>
          </a:bodyPr>
          <a:lstStyle/>
          <a:p>
            <a:pPr algn="ct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海外拠点の端末も調査が可能で、短期間で多くの端末を調査することが出来ます</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5" name="グラフィックス 4" descr="オフィス ワーカー (男性) 単色塗りつぶし">
            <a:extLst>
              <a:ext uri="{FF2B5EF4-FFF2-40B4-BE49-F238E27FC236}">
                <a16:creationId xmlns:a16="http://schemas.microsoft.com/office/drawing/2014/main" id="{46E38A22-867C-48D8-90B5-49F6279CABE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84369" y="2833137"/>
            <a:ext cx="1656184" cy="1656184"/>
          </a:xfrm>
          <a:prstGeom prst="rect">
            <a:avLst/>
          </a:prstGeom>
        </p:spPr>
      </p:pic>
      <p:sp>
        <p:nvSpPr>
          <p:cNvPr id="21" name="テキスト ボックス 20">
            <a:extLst>
              <a:ext uri="{FF2B5EF4-FFF2-40B4-BE49-F238E27FC236}">
                <a16:creationId xmlns:a16="http://schemas.microsoft.com/office/drawing/2014/main" id="{AD6B5C51-6371-4B60-AF9D-DBF082051A31}"/>
              </a:ext>
            </a:extLst>
          </p:cNvPr>
          <p:cNvSpPr txBox="1"/>
          <p:nvPr/>
        </p:nvSpPr>
        <p:spPr>
          <a:xfrm>
            <a:off x="4354175" y="1700808"/>
            <a:ext cx="3432359" cy="672492"/>
          </a:xfrm>
          <a:prstGeom prst="rect">
            <a:avLst/>
          </a:prstGeom>
          <a:noFill/>
        </p:spPr>
        <p:txBody>
          <a:bodyPr wrap="square" rtlCol="0">
            <a:spAutoFit/>
          </a:bodyPr>
          <a:lstStyle/>
          <a:p>
            <a:pPr algn="ctr">
              <a:lnSpc>
                <a:spcPct val="120000"/>
              </a:lnSpc>
            </a:pPr>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調査は</a:t>
            </a:r>
            <a:r>
              <a:rPr lang="en-US" altLang="ja-JP" b="1">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ヶ月</a:t>
            </a: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で対応！</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他社</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サービスだと</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長く</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かかることも</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08C2F90E-F124-4611-9CB5-484A11BF8438}"/>
              </a:ext>
            </a:extLst>
          </p:cNvPr>
          <p:cNvSpPr txBox="1"/>
          <p:nvPr/>
        </p:nvSpPr>
        <p:spPr>
          <a:xfrm>
            <a:off x="7828625" y="1700808"/>
            <a:ext cx="3738063" cy="672492"/>
          </a:xfrm>
          <a:prstGeom prst="rect">
            <a:avLst/>
          </a:prstGeom>
          <a:noFill/>
        </p:spPr>
        <p:txBody>
          <a:bodyPr wrap="square" rtlCol="0">
            <a:spAutoFit/>
          </a:bodyPr>
          <a:lstStyle/>
          <a:p>
            <a:pPr algn="ctr">
              <a:lnSpc>
                <a:spcPct val="120000"/>
              </a:lnSpc>
            </a:pP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幅広い</a:t>
            </a:r>
            <a:r>
              <a:rPr lang="en-US" altLang="ja-JP" b="1">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rPr>
              <a:t>OS </a:t>
            </a: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が調査対象</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Windows</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macOS</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Linux </a:t>
            </a: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の調査が可能</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DC5C6E93-DDA9-46A8-BECF-D5AF210110DB}"/>
              </a:ext>
            </a:extLst>
          </p:cNvPr>
          <p:cNvSpPr/>
          <p:nvPr/>
        </p:nvSpPr>
        <p:spPr>
          <a:xfrm>
            <a:off x="1055440" y="4856413"/>
            <a:ext cx="10081120" cy="1210108"/>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1A8A863B-49E2-4B50-9204-C38BFA84FD11}"/>
              </a:ext>
            </a:extLst>
          </p:cNvPr>
          <p:cNvSpPr txBox="1"/>
          <p:nvPr/>
        </p:nvSpPr>
        <p:spPr>
          <a:xfrm>
            <a:off x="1487488" y="5323880"/>
            <a:ext cx="9368682" cy="598625"/>
          </a:xfrm>
          <a:prstGeom prst="rect">
            <a:avLst/>
          </a:prstGeom>
          <a:noFill/>
        </p:spPr>
        <p:txBody>
          <a:bodyPr wrap="square" rtlCol="0">
            <a:spAutoFit/>
          </a:bodyPr>
          <a:lstStyle/>
          <a:p>
            <a:pPr>
              <a:lnSpc>
                <a:spcPct val="120000"/>
              </a:lnSpc>
            </a:pPr>
            <a:r>
              <a:rPr lang="en-US" altLang="ja-JP" sz="1400" b="1">
                <a:solidFill>
                  <a:srgbClr val="C00000"/>
                </a:solidFill>
                <a:latin typeface="メイリオ" panose="020B0604030504040204" pitchFamily="50" charset="-128"/>
                <a:ea typeface="メイリオ" panose="020B0604030504040204" pitchFamily="50" charset="-128"/>
              </a:rPr>
              <a:t>BlackHat DEFCON29 (2021) OpenSOC </a:t>
            </a:r>
            <a:r>
              <a:rPr lang="ja-JP" altLang="en-US" sz="1400" b="1">
                <a:solidFill>
                  <a:srgbClr val="C00000"/>
                </a:solidFill>
                <a:latin typeface="メイリオ" panose="020B0604030504040204" pitchFamily="50" charset="-128"/>
                <a:ea typeface="メイリオ" panose="020B0604030504040204" pitchFamily="50" charset="-128"/>
              </a:rPr>
              <a:t>で優勝した優秀なコンサルティングチームが対応させて頂きます。</a:t>
            </a:r>
            <a:endParaRPr lang="en-US" altLang="ja-JP" sz="1400" b="1">
              <a:solidFill>
                <a:srgbClr val="C00000"/>
              </a:solidFill>
              <a:latin typeface="メイリオ" panose="020B0604030504040204" pitchFamily="50" charset="-128"/>
              <a:ea typeface="メイリオ" panose="020B0604030504040204" pitchFamily="50" charset="-128"/>
            </a:endParaRPr>
          </a:p>
          <a:p>
            <a:pPr>
              <a:lnSpc>
                <a:spcPct val="120000"/>
              </a:lnSpc>
            </a:pPr>
            <a:r>
              <a:rPr lang="ja-JP" altLang="en-US" sz="1400">
                <a:latin typeface="メイリオ" panose="020B0604030504040204" pitchFamily="50" charset="-128"/>
                <a:ea typeface="メイリオ" panose="020B0604030504040204" pitchFamily="50" charset="-128"/>
              </a:rPr>
              <a:t>他サービスと比べても調査対象の範囲が広く、調査期間が短いのも特長です。</a:t>
            </a:r>
            <a:endParaRPr lang="en-US" altLang="ja-JP" sz="1400">
              <a:latin typeface="メイリオ" panose="020B0604030504040204" pitchFamily="50" charset="-128"/>
              <a:ea typeface="メイリオ" panose="020B0604030504040204" pitchFamily="50" charset="-128"/>
            </a:endParaRPr>
          </a:p>
        </p:txBody>
      </p:sp>
      <p:grpSp>
        <p:nvGrpSpPr>
          <p:cNvPr id="38" name="グループ化 37">
            <a:extLst>
              <a:ext uri="{FF2B5EF4-FFF2-40B4-BE49-F238E27FC236}">
                <a16:creationId xmlns:a16="http://schemas.microsoft.com/office/drawing/2014/main" id="{031DC2ED-9AEE-4470-B19E-D318B2505180}"/>
              </a:ext>
            </a:extLst>
          </p:cNvPr>
          <p:cNvGrpSpPr/>
          <p:nvPr/>
        </p:nvGrpSpPr>
        <p:grpSpPr>
          <a:xfrm>
            <a:off x="1368227" y="4922899"/>
            <a:ext cx="4369840" cy="361268"/>
            <a:chOff x="6857482" y="1940283"/>
            <a:chExt cx="4369840" cy="361268"/>
          </a:xfrm>
        </p:grpSpPr>
        <p:pic>
          <p:nvPicPr>
            <p:cNvPr id="43" name="グラフィックス 42" descr="右向き指示マーク">
              <a:extLst>
                <a:ext uri="{FF2B5EF4-FFF2-40B4-BE49-F238E27FC236}">
                  <a16:creationId xmlns:a16="http://schemas.microsoft.com/office/drawing/2014/main" id="{E54E1CA8-EED9-4168-BAED-BC40CA2D7C87}"/>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57482" y="1940283"/>
              <a:ext cx="352541" cy="352541"/>
            </a:xfrm>
            <a:prstGeom prst="rect">
              <a:avLst/>
            </a:prstGeom>
          </p:spPr>
        </p:pic>
        <p:sp>
          <p:nvSpPr>
            <p:cNvPr id="44" name="正方形/長方形 43">
              <a:extLst>
                <a:ext uri="{FF2B5EF4-FFF2-40B4-BE49-F238E27FC236}">
                  <a16:creationId xmlns:a16="http://schemas.microsoft.com/office/drawing/2014/main" id="{4E53D2EA-BA7D-4A5F-A70D-9E48614436FB}"/>
                </a:ext>
              </a:extLst>
            </p:cNvPr>
            <p:cNvSpPr/>
            <p:nvPr/>
          </p:nvSpPr>
          <p:spPr>
            <a:xfrm>
              <a:off x="7176068" y="1993774"/>
              <a:ext cx="4051254" cy="307777"/>
            </a:xfrm>
            <a:prstGeom prst="rect">
              <a:avLst/>
            </a:prstGeom>
          </p:spPr>
          <p:txBody>
            <a:bodyPr wrap="square">
              <a:spAutoFit/>
            </a:bodyPr>
            <a:lstStyle/>
            <a:p>
              <a:pPr marL="342900" indent="-342900" fontAlgn="base">
                <a:spcBef>
                  <a:spcPct val="20000"/>
                </a:spcBef>
                <a:spcAft>
                  <a:spcPct val="0"/>
                </a:spcAft>
                <a:buFont typeface="Wingdings" pitchFamily="2" charset="2"/>
                <a:buNone/>
              </a:pPr>
              <a:r>
                <a:rPr lang="en-US" altLang="ja-JP"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Point</a:t>
              </a:r>
              <a:endParaRPr lang="ja-JP" altLang="en-US" sz="14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9" name="テキスト ボックス 38">
            <a:extLst>
              <a:ext uri="{FF2B5EF4-FFF2-40B4-BE49-F238E27FC236}">
                <a16:creationId xmlns:a16="http://schemas.microsoft.com/office/drawing/2014/main" id="{ACAB298E-11D9-4C79-B662-76A5FA8C32F1}"/>
              </a:ext>
            </a:extLst>
          </p:cNvPr>
          <p:cNvSpPr txBox="1"/>
          <p:nvPr/>
        </p:nvSpPr>
        <p:spPr>
          <a:xfrm>
            <a:off x="6528048" y="6138529"/>
            <a:ext cx="4812536" cy="215444"/>
          </a:xfrm>
          <a:prstGeom prst="rect">
            <a:avLst/>
          </a:prstGeom>
          <a:noFill/>
        </p:spPr>
        <p:txBody>
          <a:bodyPr wrap="none" rtlCol="0">
            <a:spAutoFit/>
          </a:bodyPr>
          <a:lstStyle/>
          <a:p>
            <a:r>
              <a:rPr kumimoji="1" lang="en-US" altLang="ja-JP" sz="800">
                <a:latin typeface="メイリオ" panose="020B0604030504040204" pitchFamily="50" charset="-128"/>
                <a:ea typeface="メイリオ" panose="020B0604030504040204" pitchFamily="50" charset="-128"/>
              </a:rPr>
              <a:t>※</a:t>
            </a:r>
            <a:r>
              <a:rPr lang="en-US" altLang="ja-JP" sz="800">
                <a:latin typeface="メイリオ" panose="020B0604030504040204" pitchFamily="50" charset="-128"/>
                <a:ea typeface="メイリオ" panose="020B0604030504040204" pitchFamily="50" charset="-128"/>
              </a:rPr>
              <a:t> BlackHat DEFCON29 (2021) OpenSOC</a:t>
            </a:r>
            <a:r>
              <a:rPr lang="ja-JP" altLang="en-US" sz="800">
                <a:latin typeface="メイリオ" panose="020B0604030504040204" pitchFamily="50" charset="-128"/>
                <a:ea typeface="メイリオ" panose="020B0604030504040204" pitchFamily="50" charset="-128"/>
              </a:rPr>
              <a:t>とは、ハッキングに対する</a:t>
            </a:r>
            <a:r>
              <a:rPr lang="en-US" altLang="ja-JP" sz="800">
                <a:latin typeface="メイリオ" panose="020B0604030504040204" pitchFamily="50" charset="-128"/>
                <a:ea typeface="メイリオ" panose="020B0604030504040204" pitchFamily="50" charset="-128"/>
              </a:rPr>
              <a:t>SOC</a:t>
            </a:r>
            <a:r>
              <a:rPr lang="ja-JP" altLang="en-US" sz="800">
                <a:latin typeface="メイリオ" panose="020B0604030504040204" pitchFamily="50" charset="-128"/>
                <a:ea typeface="メイリオ" panose="020B0604030504040204" pitchFamily="50" charset="-128"/>
              </a:rPr>
              <a:t>コンテストのことです。</a:t>
            </a:r>
            <a:endParaRPr kumimoji="1" lang="ja-JP" altLang="en-US" sz="80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C837E997-B3DE-477A-96CB-856AB0039DE9}"/>
              </a:ext>
            </a:extLst>
          </p:cNvPr>
          <p:cNvGrpSpPr/>
          <p:nvPr/>
        </p:nvGrpSpPr>
        <p:grpSpPr>
          <a:xfrm>
            <a:off x="4181218" y="2820997"/>
            <a:ext cx="3902725" cy="1680464"/>
            <a:chOff x="4223792" y="2636912"/>
            <a:chExt cx="3902725" cy="1680464"/>
          </a:xfrm>
        </p:grpSpPr>
        <p:grpSp>
          <p:nvGrpSpPr>
            <p:cNvPr id="6" name="グループ化 5">
              <a:extLst>
                <a:ext uri="{FF2B5EF4-FFF2-40B4-BE49-F238E27FC236}">
                  <a16:creationId xmlns:a16="http://schemas.microsoft.com/office/drawing/2014/main" id="{FE742876-F56E-4A33-A09B-12C987068992}"/>
                </a:ext>
              </a:extLst>
            </p:cNvPr>
            <p:cNvGrpSpPr/>
            <p:nvPr/>
          </p:nvGrpSpPr>
          <p:grpSpPr>
            <a:xfrm>
              <a:off x="4223792" y="3573016"/>
              <a:ext cx="3902725" cy="744360"/>
              <a:chOff x="4023787" y="3929515"/>
              <a:chExt cx="3902725" cy="744360"/>
            </a:xfrm>
          </p:grpSpPr>
          <p:pic>
            <p:nvPicPr>
              <p:cNvPr id="23" name="図 22">
                <a:extLst>
                  <a:ext uri="{FF2B5EF4-FFF2-40B4-BE49-F238E27FC236}">
                    <a16:creationId xmlns:a16="http://schemas.microsoft.com/office/drawing/2014/main" id="{D042F779-A533-4DF7-BE9B-9CB03C498F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35565" y="3929515"/>
                <a:ext cx="1190947" cy="703511"/>
              </a:xfrm>
              <a:prstGeom prst="rect">
                <a:avLst/>
              </a:prstGeom>
            </p:spPr>
          </p:pic>
          <p:pic>
            <p:nvPicPr>
              <p:cNvPr id="24" name="図 23">
                <a:extLst>
                  <a:ext uri="{FF2B5EF4-FFF2-40B4-BE49-F238E27FC236}">
                    <a16:creationId xmlns:a16="http://schemas.microsoft.com/office/drawing/2014/main" id="{6C1B2A47-5882-4B5F-8E6B-4123C3FF42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7957" y="3940513"/>
                <a:ext cx="1190947" cy="703511"/>
              </a:xfrm>
              <a:prstGeom prst="rect">
                <a:avLst/>
              </a:prstGeom>
            </p:spPr>
          </p:pic>
          <p:pic>
            <p:nvPicPr>
              <p:cNvPr id="25" name="図 24">
                <a:extLst>
                  <a:ext uri="{FF2B5EF4-FFF2-40B4-BE49-F238E27FC236}">
                    <a16:creationId xmlns:a16="http://schemas.microsoft.com/office/drawing/2014/main" id="{21BE624C-23EC-4E36-8285-8C79F0AB08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23787" y="3970364"/>
                <a:ext cx="1190947" cy="703511"/>
              </a:xfrm>
              <a:prstGeom prst="rect">
                <a:avLst/>
              </a:prstGeom>
            </p:spPr>
          </p:pic>
          <p:grpSp>
            <p:nvGrpSpPr>
              <p:cNvPr id="27" name="グループ化 26">
                <a:extLst>
                  <a:ext uri="{FF2B5EF4-FFF2-40B4-BE49-F238E27FC236}">
                    <a16:creationId xmlns:a16="http://schemas.microsoft.com/office/drawing/2014/main" id="{6E42C930-FED6-4A16-991C-F3B49311F8CA}"/>
                  </a:ext>
                </a:extLst>
              </p:cNvPr>
              <p:cNvGrpSpPr/>
              <p:nvPr/>
            </p:nvGrpSpPr>
            <p:grpSpPr>
              <a:xfrm rot="18673252">
                <a:off x="7412914" y="4086161"/>
                <a:ext cx="290002" cy="448246"/>
                <a:chOff x="3090862" y="3584726"/>
                <a:chExt cx="733425" cy="1238250"/>
              </a:xfrm>
            </p:grpSpPr>
            <p:sp>
              <p:nvSpPr>
                <p:cNvPr id="28" name="楕円 27">
                  <a:extLst>
                    <a:ext uri="{FF2B5EF4-FFF2-40B4-BE49-F238E27FC236}">
                      <a16:creationId xmlns:a16="http://schemas.microsoft.com/office/drawing/2014/main" id="{1DB446DC-4D46-4E71-9FD6-D8B9F7F23F55}"/>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29" name="グラフィックス 28">
                  <a:extLst>
                    <a:ext uri="{FF2B5EF4-FFF2-40B4-BE49-F238E27FC236}">
                      <a16:creationId xmlns:a16="http://schemas.microsoft.com/office/drawing/2014/main" id="{750B17E5-A861-4670-923B-4311D07E435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90862" y="3584726"/>
                  <a:ext cx="733425" cy="1238250"/>
                </a:xfrm>
                <a:prstGeom prst="rect">
                  <a:avLst/>
                </a:prstGeom>
              </p:spPr>
            </p:pic>
          </p:grpSp>
          <p:grpSp>
            <p:nvGrpSpPr>
              <p:cNvPr id="30" name="グループ化 29">
                <a:extLst>
                  <a:ext uri="{FF2B5EF4-FFF2-40B4-BE49-F238E27FC236}">
                    <a16:creationId xmlns:a16="http://schemas.microsoft.com/office/drawing/2014/main" id="{13325A84-9F85-4150-958B-BCD52A49B473}"/>
                  </a:ext>
                </a:extLst>
              </p:cNvPr>
              <p:cNvGrpSpPr/>
              <p:nvPr/>
            </p:nvGrpSpPr>
            <p:grpSpPr>
              <a:xfrm rot="18673252">
                <a:off x="6160720" y="4059451"/>
                <a:ext cx="290002" cy="448246"/>
                <a:chOff x="3090862" y="3584726"/>
                <a:chExt cx="733425" cy="1238250"/>
              </a:xfrm>
            </p:grpSpPr>
            <p:sp>
              <p:nvSpPr>
                <p:cNvPr id="31" name="楕円 30">
                  <a:extLst>
                    <a:ext uri="{FF2B5EF4-FFF2-40B4-BE49-F238E27FC236}">
                      <a16:creationId xmlns:a16="http://schemas.microsoft.com/office/drawing/2014/main" id="{F13A06DB-DA1A-4B59-95F6-559300061108}"/>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2" name="グラフィックス 31">
                  <a:extLst>
                    <a:ext uri="{FF2B5EF4-FFF2-40B4-BE49-F238E27FC236}">
                      <a16:creationId xmlns:a16="http://schemas.microsoft.com/office/drawing/2014/main" id="{90E3D5EA-BB92-4777-98DC-BD5E6E8484E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90862" y="3584726"/>
                  <a:ext cx="733425" cy="1238250"/>
                </a:xfrm>
                <a:prstGeom prst="rect">
                  <a:avLst/>
                </a:prstGeom>
              </p:spPr>
            </p:pic>
          </p:grpSp>
          <p:grpSp>
            <p:nvGrpSpPr>
              <p:cNvPr id="33" name="グループ化 32">
                <a:extLst>
                  <a:ext uri="{FF2B5EF4-FFF2-40B4-BE49-F238E27FC236}">
                    <a16:creationId xmlns:a16="http://schemas.microsoft.com/office/drawing/2014/main" id="{2C1BC0BD-F22E-4D3C-8C18-9D8D2E6B0747}"/>
                  </a:ext>
                </a:extLst>
              </p:cNvPr>
              <p:cNvGrpSpPr/>
              <p:nvPr/>
            </p:nvGrpSpPr>
            <p:grpSpPr>
              <a:xfrm rot="18673252">
                <a:off x="4710564" y="4089303"/>
                <a:ext cx="290002" cy="448246"/>
                <a:chOff x="3090862" y="3584726"/>
                <a:chExt cx="733425" cy="1238250"/>
              </a:xfrm>
            </p:grpSpPr>
            <p:sp>
              <p:nvSpPr>
                <p:cNvPr id="34" name="楕円 33">
                  <a:extLst>
                    <a:ext uri="{FF2B5EF4-FFF2-40B4-BE49-F238E27FC236}">
                      <a16:creationId xmlns:a16="http://schemas.microsoft.com/office/drawing/2014/main" id="{26CB2748-874F-402C-9183-78841F2ECC1F}"/>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35" name="グラフィックス 34">
                  <a:extLst>
                    <a:ext uri="{FF2B5EF4-FFF2-40B4-BE49-F238E27FC236}">
                      <a16:creationId xmlns:a16="http://schemas.microsoft.com/office/drawing/2014/main" id="{D19336C1-FFE0-439C-AFE0-7526739F0A4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90862" y="3584726"/>
                  <a:ext cx="733425" cy="1238250"/>
                </a:xfrm>
                <a:prstGeom prst="rect">
                  <a:avLst/>
                </a:prstGeom>
              </p:spPr>
            </p:pic>
          </p:grpSp>
        </p:grpSp>
        <p:grpSp>
          <p:nvGrpSpPr>
            <p:cNvPr id="4" name="グループ化 3">
              <a:extLst>
                <a:ext uri="{FF2B5EF4-FFF2-40B4-BE49-F238E27FC236}">
                  <a16:creationId xmlns:a16="http://schemas.microsoft.com/office/drawing/2014/main" id="{AE36E23A-4E41-4B22-9DD5-AEBD38BE4073}"/>
                </a:ext>
              </a:extLst>
            </p:cNvPr>
            <p:cNvGrpSpPr/>
            <p:nvPr/>
          </p:nvGrpSpPr>
          <p:grpSpPr>
            <a:xfrm>
              <a:off x="4799856" y="2636912"/>
              <a:ext cx="2575117" cy="733362"/>
              <a:chOff x="4367808" y="2359878"/>
              <a:chExt cx="2575117" cy="733362"/>
            </a:xfrm>
          </p:grpSpPr>
          <p:pic>
            <p:nvPicPr>
              <p:cNvPr id="42" name="図 41">
                <a:extLst>
                  <a:ext uri="{FF2B5EF4-FFF2-40B4-BE49-F238E27FC236}">
                    <a16:creationId xmlns:a16="http://schemas.microsoft.com/office/drawing/2014/main" id="{DDFBD963-B856-4D54-856F-6B6E50FD82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51978" y="2359878"/>
                <a:ext cx="1190947" cy="703511"/>
              </a:xfrm>
              <a:prstGeom prst="rect">
                <a:avLst/>
              </a:prstGeom>
            </p:spPr>
          </p:pic>
          <p:pic>
            <p:nvPicPr>
              <p:cNvPr id="45" name="図 44">
                <a:extLst>
                  <a:ext uri="{FF2B5EF4-FFF2-40B4-BE49-F238E27FC236}">
                    <a16:creationId xmlns:a16="http://schemas.microsoft.com/office/drawing/2014/main" id="{6A408AAC-77BE-45AF-BE04-B6FCA1468C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7808" y="2389729"/>
                <a:ext cx="1190947" cy="703511"/>
              </a:xfrm>
              <a:prstGeom prst="rect">
                <a:avLst/>
              </a:prstGeom>
            </p:spPr>
          </p:pic>
          <p:grpSp>
            <p:nvGrpSpPr>
              <p:cNvPr id="47" name="グループ化 46">
                <a:extLst>
                  <a:ext uri="{FF2B5EF4-FFF2-40B4-BE49-F238E27FC236}">
                    <a16:creationId xmlns:a16="http://schemas.microsoft.com/office/drawing/2014/main" id="{43A87E1C-D45D-4C7A-BA8A-89C41A777C61}"/>
                  </a:ext>
                </a:extLst>
              </p:cNvPr>
              <p:cNvGrpSpPr/>
              <p:nvPr/>
            </p:nvGrpSpPr>
            <p:grpSpPr>
              <a:xfrm rot="18673252">
                <a:off x="6504741" y="2478816"/>
                <a:ext cx="290002" cy="448246"/>
                <a:chOff x="3090862" y="3584726"/>
                <a:chExt cx="733425" cy="1238250"/>
              </a:xfrm>
            </p:grpSpPr>
            <p:sp>
              <p:nvSpPr>
                <p:cNvPr id="51" name="楕円 50">
                  <a:extLst>
                    <a:ext uri="{FF2B5EF4-FFF2-40B4-BE49-F238E27FC236}">
                      <a16:creationId xmlns:a16="http://schemas.microsoft.com/office/drawing/2014/main" id="{97DB8D29-1A20-44CA-B35B-8AB7EB7D9536}"/>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52" name="グラフィックス 51">
                  <a:extLst>
                    <a:ext uri="{FF2B5EF4-FFF2-40B4-BE49-F238E27FC236}">
                      <a16:creationId xmlns:a16="http://schemas.microsoft.com/office/drawing/2014/main" id="{4EA78C88-290E-43A1-96C4-D79D5DDEF643}"/>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90862" y="3584726"/>
                  <a:ext cx="733425" cy="1238250"/>
                </a:xfrm>
                <a:prstGeom prst="rect">
                  <a:avLst/>
                </a:prstGeom>
              </p:spPr>
            </p:pic>
          </p:grpSp>
          <p:grpSp>
            <p:nvGrpSpPr>
              <p:cNvPr id="48" name="グループ化 47">
                <a:extLst>
                  <a:ext uri="{FF2B5EF4-FFF2-40B4-BE49-F238E27FC236}">
                    <a16:creationId xmlns:a16="http://schemas.microsoft.com/office/drawing/2014/main" id="{6B358953-CED7-4A30-A697-5FF78E11A561}"/>
                  </a:ext>
                </a:extLst>
              </p:cNvPr>
              <p:cNvGrpSpPr/>
              <p:nvPr/>
            </p:nvGrpSpPr>
            <p:grpSpPr>
              <a:xfrm rot="18673252">
                <a:off x="5054585" y="2508668"/>
                <a:ext cx="290002" cy="448246"/>
                <a:chOff x="3090862" y="3584726"/>
                <a:chExt cx="733425" cy="1238250"/>
              </a:xfrm>
            </p:grpSpPr>
            <p:sp>
              <p:nvSpPr>
                <p:cNvPr id="49" name="楕円 48">
                  <a:extLst>
                    <a:ext uri="{FF2B5EF4-FFF2-40B4-BE49-F238E27FC236}">
                      <a16:creationId xmlns:a16="http://schemas.microsoft.com/office/drawing/2014/main" id="{FCA1BF69-D564-43D9-856A-35047B5B699E}"/>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50" name="グラフィックス 49">
                  <a:extLst>
                    <a:ext uri="{FF2B5EF4-FFF2-40B4-BE49-F238E27FC236}">
                      <a16:creationId xmlns:a16="http://schemas.microsoft.com/office/drawing/2014/main" id="{B82A43FD-DC05-4C5F-9D27-7C5E2950014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90862" y="3584726"/>
                  <a:ext cx="733425" cy="1238250"/>
                </a:xfrm>
                <a:prstGeom prst="rect">
                  <a:avLst/>
                </a:prstGeom>
              </p:spPr>
            </p:pic>
          </p:grpSp>
        </p:grpSp>
      </p:grpSp>
      <p:sp>
        <p:nvSpPr>
          <p:cNvPr id="55" name="テキスト ボックス 54">
            <a:extLst>
              <a:ext uri="{FF2B5EF4-FFF2-40B4-BE49-F238E27FC236}">
                <a16:creationId xmlns:a16="http://schemas.microsoft.com/office/drawing/2014/main" id="{1195D958-882A-4BE9-B4F1-25BA7682587B}"/>
              </a:ext>
            </a:extLst>
          </p:cNvPr>
          <p:cNvSpPr txBox="1"/>
          <p:nvPr/>
        </p:nvSpPr>
        <p:spPr>
          <a:xfrm>
            <a:off x="399754" y="1700808"/>
            <a:ext cx="4209945" cy="895630"/>
          </a:xfrm>
          <a:prstGeom prst="rect">
            <a:avLst/>
          </a:prstGeom>
          <a:noFill/>
        </p:spPr>
        <p:txBody>
          <a:bodyPr wrap="square" rtlCol="0">
            <a:spAutoFit/>
          </a:bodyPr>
          <a:lstStyle/>
          <a:p>
            <a:pPr algn="ctr">
              <a:lnSpc>
                <a:spcPct val="120000"/>
              </a:lnSpc>
            </a:pPr>
            <a:r>
              <a:rPr lang="en-US" altLang="ja-JP" sz="1800" b="1">
                <a:solidFill>
                  <a:srgbClr val="C00000"/>
                </a:solidFill>
                <a:latin typeface="メイリオ"/>
                <a:ea typeface="メイリオ"/>
              </a:rPr>
              <a:t>海外拠点とのやり取りも可能</a:t>
            </a:r>
            <a:endParaRPr kumimoji="1" lang="en-US" altLang="ja-JP"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英語・韓国語が分かるスタッフが対応</a:t>
            </a:r>
            <a:r>
              <a:rPr lang="en-US" altLang="ja-JP" sz="1050" b="1">
                <a:solidFill>
                  <a:schemeClr val="tx1">
                    <a:lumMod val="75000"/>
                    <a:lumOff val="25000"/>
                  </a:schemeClr>
                </a:solidFill>
                <a:latin typeface="メイリオ" panose="020B0604030504040204" pitchFamily="50" charset="-128"/>
                <a:ea typeface="メイリオ" panose="020B0604030504040204" pitchFamily="50" charset="-128"/>
              </a:rPr>
              <a:t>※</a:t>
            </a:r>
            <a:endParaRPr lang="ja-JP" altLang="en-US" sz="1050"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lang="en-US" altLang="ja-JP" sz="105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rPr>
              <a:t>契約窓口は日本国内、且つ日本語でのやり取りが前提</a:t>
            </a:r>
            <a:endParaRPr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62" name="図 61">
            <a:extLst>
              <a:ext uri="{FF2B5EF4-FFF2-40B4-BE49-F238E27FC236}">
                <a16:creationId xmlns:a16="http://schemas.microsoft.com/office/drawing/2014/main" id="{C68B3E25-32A6-42CC-A44A-6CADAD0092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16280" y="2529088"/>
            <a:ext cx="1368152" cy="899912"/>
          </a:xfrm>
          <a:prstGeom prst="rect">
            <a:avLst/>
          </a:prstGeom>
        </p:spPr>
      </p:pic>
      <p:sp>
        <p:nvSpPr>
          <p:cNvPr id="9" name="正方形/長方形 8">
            <a:extLst>
              <a:ext uri="{FF2B5EF4-FFF2-40B4-BE49-F238E27FC236}">
                <a16:creationId xmlns:a16="http://schemas.microsoft.com/office/drawing/2014/main" id="{EBB26F2A-56BE-4A0D-B4D1-03BDFFFD38B8}"/>
              </a:ext>
            </a:extLst>
          </p:cNvPr>
          <p:cNvSpPr/>
          <p:nvPr/>
        </p:nvSpPr>
        <p:spPr>
          <a:xfrm>
            <a:off x="8832304" y="2661751"/>
            <a:ext cx="936104" cy="5402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latin typeface="メイリオ" panose="020B0604030504040204" pitchFamily="50" charset="-128"/>
                <a:ea typeface="メイリオ" panose="020B0604030504040204" pitchFamily="50" charset="-128"/>
              </a:rPr>
              <a:t>Windows</a:t>
            </a:r>
            <a:endParaRPr kumimoji="1" lang="ja-JP" altLang="en-US" sz="1200">
              <a:latin typeface="メイリオ" panose="020B0604030504040204" pitchFamily="50" charset="-128"/>
              <a:ea typeface="メイリオ" panose="020B0604030504040204" pitchFamily="50" charset="-128"/>
            </a:endParaRPr>
          </a:p>
        </p:txBody>
      </p:sp>
      <p:pic>
        <p:nvPicPr>
          <p:cNvPr id="64" name="図 63">
            <a:extLst>
              <a:ext uri="{FF2B5EF4-FFF2-40B4-BE49-F238E27FC236}">
                <a16:creationId xmlns:a16="http://schemas.microsoft.com/office/drawing/2014/main" id="{DB69CC0B-2D2B-44A3-BA88-9888C47EBB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52384" y="3033144"/>
            <a:ext cx="1368152" cy="899912"/>
          </a:xfrm>
          <a:prstGeom prst="rect">
            <a:avLst/>
          </a:prstGeom>
        </p:spPr>
      </p:pic>
      <p:sp>
        <p:nvSpPr>
          <p:cNvPr id="65" name="正方形/長方形 64">
            <a:extLst>
              <a:ext uri="{FF2B5EF4-FFF2-40B4-BE49-F238E27FC236}">
                <a16:creationId xmlns:a16="http://schemas.microsoft.com/office/drawing/2014/main" id="{268BE8EA-29F0-4859-8250-944D9BDE9DCB}"/>
              </a:ext>
            </a:extLst>
          </p:cNvPr>
          <p:cNvSpPr/>
          <p:nvPr/>
        </p:nvSpPr>
        <p:spPr>
          <a:xfrm>
            <a:off x="9768408" y="3156377"/>
            <a:ext cx="936104" cy="54024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latin typeface="メイリオ" panose="020B0604030504040204" pitchFamily="50" charset="-128"/>
                <a:ea typeface="メイリオ" panose="020B0604030504040204" pitchFamily="50" charset="-128"/>
              </a:rPr>
              <a:t>macOS</a:t>
            </a:r>
            <a:endParaRPr kumimoji="1" lang="ja-JP" altLang="en-US" sz="1200">
              <a:latin typeface="メイリオ" panose="020B0604030504040204" pitchFamily="50" charset="-128"/>
              <a:ea typeface="メイリオ" panose="020B0604030504040204" pitchFamily="50" charset="-128"/>
            </a:endParaRPr>
          </a:p>
        </p:txBody>
      </p:sp>
      <p:pic>
        <p:nvPicPr>
          <p:cNvPr id="66" name="図 65">
            <a:extLst>
              <a:ext uri="{FF2B5EF4-FFF2-40B4-BE49-F238E27FC236}">
                <a16:creationId xmlns:a16="http://schemas.microsoft.com/office/drawing/2014/main" id="{705F7CFA-DBB4-4951-BEFE-AF40578CED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8288" y="3573016"/>
            <a:ext cx="1368152" cy="899912"/>
          </a:xfrm>
          <a:prstGeom prst="rect">
            <a:avLst/>
          </a:prstGeom>
        </p:spPr>
      </p:pic>
      <p:sp>
        <p:nvSpPr>
          <p:cNvPr id="67" name="正方形/長方形 66">
            <a:extLst>
              <a:ext uri="{FF2B5EF4-FFF2-40B4-BE49-F238E27FC236}">
                <a16:creationId xmlns:a16="http://schemas.microsoft.com/office/drawing/2014/main" id="{62727758-0EBA-4F1B-8839-B748E46C4A4E}"/>
              </a:ext>
            </a:extLst>
          </p:cNvPr>
          <p:cNvSpPr/>
          <p:nvPr/>
        </p:nvSpPr>
        <p:spPr>
          <a:xfrm>
            <a:off x="8904312" y="3677396"/>
            <a:ext cx="936104" cy="5760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latin typeface="メイリオ" panose="020B0604030504040204" pitchFamily="50" charset="-128"/>
                <a:ea typeface="メイリオ" panose="020B0604030504040204" pitchFamily="50" charset="-128"/>
              </a:rPr>
              <a:t>Linux</a:t>
            </a:r>
            <a:endParaRPr kumimoji="1" lang="ja-JP" altLang="en-US" sz="12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75407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矢印: 五方向 57">
            <a:extLst>
              <a:ext uri="{FF2B5EF4-FFF2-40B4-BE49-F238E27FC236}">
                <a16:creationId xmlns:a16="http://schemas.microsoft.com/office/drawing/2014/main" id="{9B0165A1-C223-4E02-A149-300C22A0A463}"/>
              </a:ext>
            </a:extLst>
          </p:cNvPr>
          <p:cNvSpPr/>
          <p:nvPr/>
        </p:nvSpPr>
        <p:spPr>
          <a:xfrm rot="5400000">
            <a:off x="1456239" y="1270699"/>
            <a:ext cx="936104" cy="1796321"/>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6027D919-8FC7-4F2D-BD8D-6B482F9955B1}"/>
              </a:ext>
            </a:extLst>
          </p:cNvPr>
          <p:cNvSpPr/>
          <p:nvPr/>
        </p:nvSpPr>
        <p:spPr>
          <a:xfrm>
            <a:off x="3042355" y="5301208"/>
            <a:ext cx="8136904" cy="1008112"/>
          </a:xfrm>
          <a:prstGeom prst="rect">
            <a:avLst/>
          </a:prstGeom>
          <a:solidFill>
            <a:srgbClr val="9AC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FF98F5D2-71FE-420A-BED1-6046FC17569C}"/>
              </a:ext>
            </a:extLst>
          </p:cNvPr>
          <p:cNvSpPr/>
          <p:nvPr/>
        </p:nvSpPr>
        <p:spPr>
          <a:xfrm>
            <a:off x="3042355" y="4221088"/>
            <a:ext cx="8136904" cy="100811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49B9BD52-055A-4E6E-8E6B-DCFF4D5B50C3}"/>
              </a:ext>
            </a:extLst>
          </p:cNvPr>
          <p:cNvSpPr/>
          <p:nvPr/>
        </p:nvSpPr>
        <p:spPr>
          <a:xfrm>
            <a:off x="3042355" y="2636912"/>
            <a:ext cx="8136904" cy="15121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A0C34DAB-DE6F-469E-9A60-D1B4AB2D0785}"/>
              </a:ext>
            </a:extLst>
          </p:cNvPr>
          <p:cNvSpPr/>
          <p:nvPr/>
        </p:nvSpPr>
        <p:spPr>
          <a:xfrm>
            <a:off x="3042355" y="1630837"/>
            <a:ext cx="8136904" cy="9340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矢印: 五方向 46">
            <a:extLst>
              <a:ext uri="{FF2B5EF4-FFF2-40B4-BE49-F238E27FC236}">
                <a16:creationId xmlns:a16="http://schemas.microsoft.com/office/drawing/2014/main" id="{F2A54FFD-B3CB-42B2-A55E-05261BDCCA40}"/>
              </a:ext>
            </a:extLst>
          </p:cNvPr>
          <p:cNvSpPr/>
          <p:nvPr/>
        </p:nvSpPr>
        <p:spPr>
          <a:xfrm rot="5400000">
            <a:off x="1503964" y="4971270"/>
            <a:ext cx="848412" cy="1796321"/>
          </a:xfrm>
          <a:prstGeom prst="homePlate">
            <a:avLst/>
          </a:prstGeom>
          <a:solidFill>
            <a:srgbClr val="9AC8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プレースホルダー 1">
            <a:extLst>
              <a:ext uri="{FF2B5EF4-FFF2-40B4-BE49-F238E27FC236}">
                <a16:creationId xmlns:a16="http://schemas.microsoft.com/office/drawing/2014/main" id="{2F8C079E-E3EB-4275-B554-CF505FC217BE}"/>
              </a:ext>
            </a:extLst>
          </p:cNvPr>
          <p:cNvSpPr>
            <a:spLocks noGrp="1"/>
          </p:cNvSpPr>
          <p:nvPr>
            <p:ph type="body" sz="quarter" idx="11"/>
          </p:nvPr>
        </p:nvSpPr>
        <p:spPr/>
        <p:txBody>
          <a:bodyPr/>
          <a:lstStyle/>
          <a:p>
            <a:r>
              <a:rPr lang="ja-JP" altLang="en-US"/>
              <a:t>インシデント対応サービスの流れ</a:t>
            </a:r>
            <a:endParaRPr kumimoji="1" lang="ja-JP" altLang="en-US"/>
          </a:p>
        </p:txBody>
      </p:sp>
      <p:sp>
        <p:nvSpPr>
          <p:cNvPr id="20" name="テキスト ボックス 19">
            <a:extLst>
              <a:ext uri="{FF2B5EF4-FFF2-40B4-BE49-F238E27FC236}">
                <a16:creationId xmlns:a16="http://schemas.microsoft.com/office/drawing/2014/main" id="{D0CDBAF9-80ED-44B0-95D7-8672B43A053F}"/>
              </a:ext>
            </a:extLst>
          </p:cNvPr>
          <p:cNvSpPr txBox="1"/>
          <p:nvPr/>
        </p:nvSpPr>
        <p:spPr>
          <a:xfrm>
            <a:off x="1314163" y="1932514"/>
            <a:ext cx="1152128" cy="307777"/>
          </a:xfrm>
          <a:prstGeom prst="rect">
            <a:avLst/>
          </a:prstGeom>
          <a:noFill/>
        </p:spPr>
        <p:txBody>
          <a:bodyPr wrap="square" rtlCol="0">
            <a:spAutoFit/>
          </a:bodyPr>
          <a:lstStyle/>
          <a:p>
            <a:pPr algn="ct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MTG</a:t>
            </a:r>
          </a:p>
        </p:txBody>
      </p:sp>
      <p:sp>
        <p:nvSpPr>
          <p:cNvPr id="49" name="テキスト ボックス 48">
            <a:extLst>
              <a:ext uri="{FF2B5EF4-FFF2-40B4-BE49-F238E27FC236}">
                <a16:creationId xmlns:a16="http://schemas.microsoft.com/office/drawing/2014/main" id="{A6F4A7FC-8697-420A-90F5-64580EA6FC21}"/>
              </a:ext>
            </a:extLst>
          </p:cNvPr>
          <p:cNvSpPr txBox="1"/>
          <p:nvPr/>
        </p:nvSpPr>
        <p:spPr>
          <a:xfrm>
            <a:off x="3402395" y="2694836"/>
            <a:ext cx="7488832" cy="1177245"/>
          </a:xfrm>
          <a:prstGeom prst="rect">
            <a:avLst/>
          </a:prstGeom>
          <a:noFill/>
        </p:spPr>
        <p:txBody>
          <a:bodyPr wrap="square" rtlCol="0">
            <a:spAutoFit/>
          </a:bodyPr>
          <a:lstStyle/>
          <a:p>
            <a:pPr algn="l">
              <a:lnSpc>
                <a:spcPct val="150000"/>
              </a:lnSpc>
            </a:pPr>
            <a:endParaRPr kumimoji="1"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en-US" altLang="ja-JP" sz="12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インシデントレスポンス：対象端末</a:t>
            </a:r>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にスクリプトを展開</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※Windows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のみになります。</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　他 </a:t>
            </a:r>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OS </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はディスクイメージを</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ご提供いたします。詳細は後のスライドでご案内させて頂きます。</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en-US" altLang="ja-JP" sz="120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全台調査：</a:t>
            </a: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全端末を対象にスクリプトを展開</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。展開後にデータをアップロード</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テキスト ボックス 50">
            <a:extLst>
              <a:ext uri="{FF2B5EF4-FFF2-40B4-BE49-F238E27FC236}">
                <a16:creationId xmlns:a16="http://schemas.microsoft.com/office/drawing/2014/main" id="{5960BDCF-35B0-4DC3-B084-F4EAD134C930}"/>
              </a:ext>
            </a:extLst>
          </p:cNvPr>
          <p:cNvSpPr txBox="1"/>
          <p:nvPr/>
        </p:nvSpPr>
        <p:spPr>
          <a:xfrm>
            <a:off x="3330387" y="5337066"/>
            <a:ext cx="7704856" cy="900246"/>
          </a:xfrm>
          <a:prstGeom prst="rect">
            <a:avLst/>
          </a:prstGeom>
          <a:noFill/>
        </p:spPr>
        <p:txBody>
          <a:bodyPr wrap="square" lIns="91440" tIns="45720" rIns="91440" bIns="45720" rtlCol="0" anchor="t">
            <a:spAutoFit/>
          </a:bodyPr>
          <a:lstStyle/>
          <a:p>
            <a:pPr algn="l">
              <a:lnSpc>
                <a:spcPct val="150000"/>
              </a:lnSpc>
            </a:pPr>
            <a:r>
              <a:rPr kumimoji="1" lang="en-US" altLang="ja-JP" sz="1200">
                <a:solidFill>
                  <a:schemeClr val="tx1">
                    <a:lumMod val="85000"/>
                    <a:lumOff val="15000"/>
                  </a:schemeClr>
                </a:solidFill>
                <a:latin typeface="メイリオ"/>
                <a:ea typeface="メイリオ"/>
                <a:cs typeface="メイリオ" panose="020B0604030504040204" pitchFamily="50" charset="-128"/>
              </a:rPr>
              <a:t>BlackBerry</a:t>
            </a:r>
            <a:r>
              <a:rPr kumimoji="1" lang="ja-JP" altLang="en-US" sz="1200">
                <a:solidFill>
                  <a:schemeClr val="tx1">
                    <a:lumMod val="85000"/>
                    <a:lumOff val="15000"/>
                  </a:schemeClr>
                </a:solidFill>
                <a:latin typeface="メイリオ"/>
                <a:ea typeface="メイリオ"/>
                <a:cs typeface="メイリオ" panose="020B0604030504040204" pitchFamily="50" charset="-128"/>
              </a:rPr>
              <a:t>社</a:t>
            </a:r>
            <a:r>
              <a:rPr kumimoji="1" lang="en-US" altLang="ja-JP" sz="1200">
                <a:solidFill>
                  <a:schemeClr val="tx1">
                    <a:lumMod val="85000"/>
                    <a:lumOff val="15000"/>
                  </a:schemeClr>
                </a:solidFill>
                <a:latin typeface="メイリオ"/>
                <a:ea typeface="メイリオ"/>
                <a:cs typeface="メイリオ" panose="020B0604030504040204" pitchFamily="50" charset="-128"/>
              </a:rPr>
              <a:t> </a:t>
            </a:r>
            <a:r>
              <a:rPr kumimoji="1" lang="ja-JP" altLang="en-US" sz="1200">
                <a:solidFill>
                  <a:schemeClr val="tx1">
                    <a:lumMod val="85000"/>
                    <a:lumOff val="15000"/>
                  </a:schemeClr>
                </a:solidFill>
                <a:latin typeface="メイリオ"/>
                <a:ea typeface="メイリオ"/>
                <a:cs typeface="メイリオ" panose="020B0604030504040204" pitchFamily="50" charset="-128"/>
              </a:rPr>
              <a:t>にて調査終了後、約</a:t>
            </a:r>
            <a:r>
              <a:rPr kumimoji="1" lang="en-US" altLang="ja-JP" sz="1200">
                <a:solidFill>
                  <a:schemeClr val="tx1">
                    <a:lumMod val="85000"/>
                    <a:lumOff val="15000"/>
                  </a:schemeClr>
                </a:solidFill>
                <a:latin typeface="メイリオ"/>
                <a:ea typeface="メイリオ"/>
                <a:cs typeface="メイリオ" panose="020B0604030504040204" pitchFamily="50" charset="-128"/>
              </a:rPr>
              <a:t>3</a:t>
            </a:r>
            <a:r>
              <a:rPr kumimoji="1" lang="ja-JP" altLang="en-US" sz="1200">
                <a:solidFill>
                  <a:schemeClr val="tx1">
                    <a:lumMod val="85000"/>
                    <a:lumOff val="15000"/>
                  </a:schemeClr>
                </a:solidFill>
                <a:latin typeface="メイリオ"/>
                <a:ea typeface="メイリオ"/>
                <a:cs typeface="メイリオ" panose="020B0604030504040204" pitchFamily="50" charset="-128"/>
              </a:rPr>
              <a:t>週間で</a:t>
            </a:r>
            <a:r>
              <a:rPr lang="ja-JP" altLang="en-US" sz="1200">
                <a:solidFill>
                  <a:schemeClr val="tx1">
                    <a:lumMod val="85000"/>
                    <a:lumOff val="15000"/>
                  </a:schemeClr>
                </a:solidFill>
                <a:latin typeface="メイリオ"/>
                <a:ea typeface="メイリオ"/>
                <a:cs typeface="メイリオ" panose="020B0604030504040204" pitchFamily="50" charset="-128"/>
              </a:rPr>
              <a:t>英語でのレポートを作成。</a:t>
            </a:r>
            <a:endParaRPr kumimoji="1" lang="en-US" altLang="ja-JP" sz="1200">
              <a:solidFill>
                <a:schemeClr val="tx1">
                  <a:lumMod val="85000"/>
                  <a:lumOff val="15000"/>
                </a:schemeClr>
              </a:solidFill>
              <a:latin typeface="メイリオ"/>
              <a:ea typeface="メイリオ"/>
              <a:cs typeface="メイリオ" panose="020B0604030504040204" pitchFamily="50" charset="-128"/>
            </a:endParaRPr>
          </a:p>
          <a:p>
            <a:pPr>
              <a:lnSpc>
                <a:spcPct val="150000"/>
              </a:lnSpc>
            </a:pPr>
            <a:r>
              <a:rPr kumimoji="1" lang="ja-JP" altLang="en-US" sz="1200">
                <a:solidFill>
                  <a:schemeClr val="tx1">
                    <a:lumMod val="85000"/>
                    <a:lumOff val="15000"/>
                  </a:schemeClr>
                </a:solidFill>
                <a:latin typeface="メイリオ"/>
                <a:ea typeface="メイリオ"/>
                <a:cs typeface="メイリオ" panose="020B0604030504040204" pitchFamily="50" charset="-128"/>
              </a:rPr>
              <a:t>その後、</a:t>
            </a:r>
            <a:r>
              <a:rPr kumimoji="1" lang="en-US" altLang="ja-JP" sz="1200">
                <a:solidFill>
                  <a:schemeClr val="tx1">
                    <a:lumMod val="85000"/>
                    <a:lumOff val="15000"/>
                  </a:schemeClr>
                </a:solidFill>
                <a:latin typeface="メイリオ"/>
                <a:ea typeface="メイリオ"/>
                <a:cs typeface="メイリオ" panose="020B0604030504040204" pitchFamily="50" charset="-128"/>
              </a:rPr>
              <a:t>MOTEX </a:t>
            </a:r>
            <a:r>
              <a:rPr kumimoji="1" lang="ja-JP" altLang="en-US" sz="1200">
                <a:solidFill>
                  <a:schemeClr val="tx1">
                    <a:lumMod val="85000"/>
                    <a:lumOff val="15000"/>
                  </a:schemeClr>
                </a:solidFill>
                <a:latin typeface="メイリオ"/>
                <a:ea typeface="メイリオ"/>
                <a:cs typeface="メイリオ" panose="020B0604030504040204" pitchFamily="50" charset="-128"/>
              </a:rPr>
              <a:t>にて約１週間でレポートを和訳いたします。</a:t>
            </a:r>
            <a:endParaRPr lang="en-US" altLang="ja-JP" sz="1200">
              <a:solidFill>
                <a:schemeClr val="tx1">
                  <a:lumMod val="85000"/>
                  <a:lumOff val="15000"/>
                </a:schemeClr>
              </a:solidFill>
              <a:latin typeface="メイリオ"/>
              <a:ea typeface="メイリオ"/>
              <a:cs typeface="メイリオ" panose="020B0604030504040204" pitchFamily="50" charset="-128"/>
            </a:endParaRPr>
          </a:p>
          <a:p>
            <a:pPr>
              <a:lnSpc>
                <a:spcPct val="150000"/>
              </a:lnSpc>
            </a:pPr>
            <a:r>
              <a:rPr kumimoji="1" lang="en-US" altLang="ja-JP" sz="1200">
                <a:solidFill>
                  <a:schemeClr val="tx1">
                    <a:lumMod val="75000"/>
                    <a:lumOff val="25000"/>
                  </a:schemeClr>
                </a:solidFill>
                <a:latin typeface="メイリオ"/>
                <a:ea typeface="メイリオ"/>
                <a:cs typeface="メイリオ" panose="020B0604030504040204" pitchFamily="50" charset="-128"/>
              </a:rPr>
              <a:t>※</a:t>
            </a:r>
            <a:r>
              <a:rPr kumimoji="1" lang="ja-JP" altLang="en-US" sz="1200">
                <a:solidFill>
                  <a:schemeClr val="tx1">
                    <a:lumMod val="75000"/>
                    <a:lumOff val="25000"/>
                  </a:schemeClr>
                </a:solidFill>
                <a:latin typeface="メイリオ"/>
                <a:ea typeface="メイリオ"/>
                <a:cs typeface="メイリオ" panose="020B0604030504040204" pitchFamily="50" charset="-128"/>
              </a:rPr>
              <a:t>報告</a:t>
            </a:r>
            <a:r>
              <a:rPr lang="ja-JP" altLang="en-US" sz="1200">
                <a:solidFill>
                  <a:schemeClr val="tx1">
                    <a:lumMod val="75000"/>
                    <a:lumOff val="25000"/>
                  </a:schemeClr>
                </a:solidFill>
                <a:latin typeface="メイリオ"/>
                <a:ea typeface="メイリオ"/>
                <a:cs typeface="メイリオ" panose="020B0604030504040204" pitchFamily="50" charset="-128"/>
              </a:rPr>
              <a:t>はWEB会議にて</a:t>
            </a:r>
            <a:r>
              <a:rPr kumimoji="1" lang="ja-JP" altLang="en-US" sz="1200">
                <a:solidFill>
                  <a:schemeClr val="tx1">
                    <a:lumMod val="75000"/>
                    <a:lumOff val="25000"/>
                  </a:schemeClr>
                </a:solidFill>
                <a:latin typeface="メイリオ"/>
                <a:ea typeface="メイリオ"/>
                <a:cs typeface="メイリオ" panose="020B0604030504040204" pitchFamily="50" charset="-128"/>
              </a:rPr>
              <a:t> </a:t>
            </a:r>
            <a:r>
              <a:rPr lang="ja-JP" altLang="en-US" sz="1200">
                <a:solidFill>
                  <a:schemeClr val="tx1">
                    <a:lumMod val="75000"/>
                    <a:lumOff val="25000"/>
                  </a:schemeClr>
                </a:solidFill>
                <a:latin typeface="メイリオ"/>
                <a:ea typeface="メイリオ"/>
                <a:cs typeface="メイリオ" panose="020B0604030504040204" pitchFamily="50" charset="-128"/>
              </a:rPr>
              <a:t>、</a:t>
            </a:r>
            <a:r>
              <a:rPr kumimoji="1" lang="en-US" altLang="ja-JP" sz="1200">
                <a:solidFill>
                  <a:schemeClr val="tx1">
                    <a:lumMod val="75000"/>
                    <a:lumOff val="25000"/>
                  </a:schemeClr>
                </a:solidFill>
                <a:latin typeface="メイリオ"/>
                <a:ea typeface="メイリオ"/>
                <a:cs typeface="メイリオ" panose="020B0604030504040204" pitchFamily="50" charset="-128"/>
              </a:rPr>
              <a:t>MOTEX</a:t>
            </a:r>
            <a:r>
              <a:rPr lang="en-US" altLang="ja-JP" sz="1200">
                <a:solidFill>
                  <a:schemeClr val="tx1">
                    <a:lumMod val="75000"/>
                    <a:lumOff val="25000"/>
                  </a:schemeClr>
                </a:solidFill>
                <a:latin typeface="メイリオ"/>
                <a:ea typeface="メイリオ"/>
                <a:cs typeface="メイリオ" panose="020B0604030504040204" pitchFamily="50" charset="-128"/>
              </a:rPr>
              <a:t>・</a:t>
            </a:r>
            <a:r>
              <a:rPr kumimoji="1" lang="en-US" altLang="ja-JP" sz="1200">
                <a:solidFill>
                  <a:schemeClr val="tx1">
                    <a:lumMod val="75000"/>
                    <a:lumOff val="25000"/>
                  </a:schemeClr>
                </a:solidFill>
                <a:latin typeface="メイリオ"/>
                <a:ea typeface="メイリオ"/>
                <a:cs typeface="メイリオ" panose="020B0604030504040204" pitchFamily="50" charset="-128"/>
              </a:rPr>
              <a:t>BlackBerry</a:t>
            </a:r>
            <a:r>
              <a:rPr kumimoji="1" lang="ja-JP" altLang="en-US" sz="1200">
                <a:solidFill>
                  <a:schemeClr val="tx1">
                    <a:lumMod val="75000"/>
                    <a:lumOff val="25000"/>
                  </a:schemeClr>
                </a:solidFill>
                <a:latin typeface="メイリオ"/>
                <a:ea typeface="メイリオ"/>
                <a:cs typeface="メイリオ" panose="020B0604030504040204" pitchFamily="50" charset="-128"/>
              </a:rPr>
              <a:t>社</a:t>
            </a:r>
            <a:r>
              <a:rPr kumimoji="1" lang="en-US" altLang="ja-JP" sz="1200">
                <a:solidFill>
                  <a:schemeClr val="tx1">
                    <a:lumMod val="75000"/>
                    <a:lumOff val="25000"/>
                  </a:schemeClr>
                </a:solidFill>
                <a:latin typeface="メイリオ"/>
                <a:ea typeface="メイリオ"/>
                <a:cs typeface="メイリオ" panose="020B0604030504040204" pitchFamily="50" charset="-128"/>
              </a:rPr>
              <a:t> </a:t>
            </a:r>
            <a:r>
              <a:rPr kumimoji="1" lang="ja-JP" altLang="en-US" sz="1200">
                <a:solidFill>
                  <a:schemeClr val="tx1">
                    <a:lumMod val="75000"/>
                    <a:lumOff val="25000"/>
                  </a:schemeClr>
                </a:solidFill>
                <a:latin typeface="メイリオ"/>
                <a:ea typeface="メイリオ"/>
                <a:cs typeface="メイリオ" panose="020B0604030504040204" pitchFamily="50" charset="-128"/>
              </a:rPr>
              <a:t>にてご説明</a:t>
            </a:r>
            <a:endParaRPr lang="en-US" altLang="ja-JP" sz="1200">
              <a:solidFill>
                <a:schemeClr val="tx1">
                  <a:lumMod val="75000"/>
                  <a:lumOff val="25000"/>
                </a:schemeClr>
              </a:solidFill>
              <a:latin typeface="メイリオ"/>
              <a:ea typeface="メイリオ"/>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AB69D560-D6DB-408C-924B-BC94AC1A0212}"/>
              </a:ext>
            </a:extLst>
          </p:cNvPr>
          <p:cNvSpPr txBox="1"/>
          <p:nvPr/>
        </p:nvSpPr>
        <p:spPr>
          <a:xfrm>
            <a:off x="3402395" y="1700808"/>
            <a:ext cx="8168938" cy="623248"/>
          </a:xfrm>
          <a:prstGeom prst="rect">
            <a:avLst/>
          </a:prstGeom>
          <a:noFill/>
        </p:spPr>
        <p:txBody>
          <a:bodyPr wrap="square" rtlCol="0">
            <a:spAutoFit/>
          </a:bodyPr>
          <a:lstStyle/>
          <a:p>
            <a:pPr algn="l">
              <a:lnSpc>
                <a:spcPct val="150000"/>
              </a:lnSpc>
            </a:pP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回目：状況ヒアリング、お</a:t>
            </a:r>
            <a:r>
              <a:rPr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見積の内容確認、</a:t>
            </a:r>
            <a:endParaRPr lang="en-US" altLang="ja-JP"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目：</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サービス説明</a:t>
            </a:r>
            <a:r>
              <a:rPr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調査対象の設定、情報採取手順の説明</a:t>
            </a:r>
            <a:r>
              <a:rPr kumimoji="1" lang="en-US" altLang="ja-JP" sz="12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64" name="テキスト ボックス 63">
            <a:extLst>
              <a:ext uri="{FF2B5EF4-FFF2-40B4-BE49-F238E27FC236}">
                <a16:creationId xmlns:a16="http://schemas.microsoft.com/office/drawing/2014/main" id="{1A3DB1FF-EA34-476B-A82E-8D10766B38E2}"/>
              </a:ext>
            </a:extLst>
          </p:cNvPr>
          <p:cNvSpPr txBox="1"/>
          <p:nvPr/>
        </p:nvSpPr>
        <p:spPr>
          <a:xfrm>
            <a:off x="9019019" y="3834570"/>
            <a:ext cx="2269503" cy="314510"/>
          </a:xfrm>
          <a:prstGeom prst="rect">
            <a:avLst/>
          </a:prstGeom>
          <a:noFill/>
        </p:spPr>
        <p:txBody>
          <a:bodyPr wrap="square">
            <a:spAutoFit/>
          </a:bodyPr>
          <a:lstStyle/>
          <a:p>
            <a:pPr>
              <a:lnSpc>
                <a:spcPct val="150000"/>
              </a:lnSpc>
            </a:pPr>
            <a:r>
              <a:rPr lang="en-US" altLang="ja-JP" sz="105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1 </a:t>
            </a:r>
            <a:r>
              <a:rPr lang="ja-JP" altLang="en-US" sz="105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と </a:t>
            </a:r>
            <a:r>
              <a:rPr lang="en-US" altLang="ja-JP" sz="105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105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は同時並行で実施可能</a:t>
            </a:r>
            <a:endParaRPr lang="en-US" altLang="ja-JP" sz="105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a:extLst>
              <a:ext uri="{FF2B5EF4-FFF2-40B4-BE49-F238E27FC236}">
                <a16:creationId xmlns:a16="http://schemas.microsoft.com/office/drawing/2014/main" id="{4812633E-52CC-4CD9-996E-CA0A204909F0}"/>
              </a:ext>
            </a:extLst>
          </p:cNvPr>
          <p:cNvSpPr txBox="1"/>
          <p:nvPr/>
        </p:nvSpPr>
        <p:spPr>
          <a:xfrm>
            <a:off x="3330387" y="4221088"/>
            <a:ext cx="7056784" cy="623248"/>
          </a:xfrm>
          <a:prstGeom prst="rect">
            <a:avLst/>
          </a:prstGeom>
          <a:noFill/>
        </p:spPr>
        <p:txBody>
          <a:bodyPr wrap="square" lIns="91440" tIns="45720" rIns="91440" bIns="45720" rtlCol="0" anchor="t">
            <a:spAutoFit/>
          </a:bodyPr>
          <a:lstStyle/>
          <a:p>
            <a:pPr algn="l">
              <a:lnSpc>
                <a:spcPct val="150000"/>
              </a:lnSpc>
            </a:pPr>
            <a:r>
              <a:rPr kumimoji="1" lang="ja-JP" altLang="en-US" sz="1200">
                <a:solidFill>
                  <a:schemeClr val="tx1">
                    <a:lumMod val="95000"/>
                    <a:lumOff val="5000"/>
                  </a:schemeClr>
                </a:solidFill>
                <a:latin typeface="メイリオ"/>
                <a:ea typeface="メイリオ"/>
                <a:cs typeface="メイリオ" panose="020B0604030504040204" pitchFamily="50" charset="-128"/>
              </a:rPr>
              <a:t>データ提供後分析開始</a:t>
            </a:r>
            <a:r>
              <a:rPr lang="ja-JP" altLang="en-US" sz="1200">
                <a:solidFill>
                  <a:schemeClr val="tx1">
                    <a:lumMod val="95000"/>
                    <a:lumOff val="5000"/>
                  </a:schemeClr>
                </a:solidFill>
                <a:latin typeface="メイリオ"/>
                <a:ea typeface="メイリオ"/>
                <a:cs typeface="メイリオ" panose="020B0604030504040204" pitchFamily="50" charset="-128"/>
              </a:rPr>
              <a:t>。</a:t>
            </a:r>
            <a:r>
              <a:rPr kumimoji="1" lang="ja-JP" altLang="en-US" sz="1200">
                <a:solidFill>
                  <a:schemeClr val="tx1">
                    <a:lumMod val="95000"/>
                    <a:lumOff val="5000"/>
                  </a:schemeClr>
                </a:solidFill>
                <a:latin typeface="メイリオ"/>
                <a:ea typeface="メイリオ"/>
                <a:cs typeface="メイリオ" panose="020B0604030504040204" pitchFamily="50" charset="-128"/>
              </a:rPr>
              <a:t>状況については調査終了後報告</a:t>
            </a:r>
            <a:r>
              <a:rPr lang="ja-JP" altLang="en-US" sz="1200">
                <a:solidFill>
                  <a:schemeClr val="tx1">
                    <a:lumMod val="95000"/>
                    <a:lumOff val="5000"/>
                  </a:schemeClr>
                </a:solidFill>
                <a:latin typeface="メイリオ"/>
                <a:ea typeface="メイリオ"/>
                <a:cs typeface="メイリオ" panose="020B0604030504040204" pitchFamily="50" charset="-128"/>
              </a:rPr>
              <a:t>。</a:t>
            </a:r>
            <a:r>
              <a:rPr kumimoji="1" lang="ja-JP" altLang="en-US" sz="1200">
                <a:solidFill>
                  <a:schemeClr val="tx1">
                    <a:lumMod val="95000"/>
                    <a:lumOff val="5000"/>
                  </a:schemeClr>
                </a:solidFill>
                <a:latin typeface="メイリオ"/>
                <a:ea typeface="メイリオ"/>
                <a:cs typeface="メイリオ" panose="020B0604030504040204" pitchFamily="50" charset="-128"/>
              </a:rPr>
              <a:t>問題発見時は日本語で即時報告します。</a:t>
            </a:r>
            <a:r>
              <a:rPr kumimoji="1" lang="en-US" altLang="ja-JP" sz="1200">
                <a:solidFill>
                  <a:schemeClr val="tx1">
                    <a:lumMod val="95000"/>
                    <a:lumOff val="5000"/>
                  </a:schemeClr>
                </a:solidFill>
                <a:latin typeface="メイリオ"/>
                <a:ea typeface="メイリオ"/>
                <a:cs typeface="メイリオ" panose="020B0604030504040204" pitchFamily="50" charset="-128"/>
              </a:rPr>
              <a:t>※</a:t>
            </a:r>
            <a:endParaRPr lang="en-US" altLang="ja-JP" sz="1200">
              <a:solidFill>
                <a:schemeClr val="tx1">
                  <a:lumMod val="95000"/>
                  <a:lumOff val="5000"/>
                </a:schemeClr>
              </a:solidFill>
              <a:latin typeface="メイリオ"/>
              <a:ea typeface="メイリオ"/>
              <a:cs typeface="メイリオ" panose="020B0604030504040204" pitchFamily="50" charset="-128"/>
            </a:endParaRPr>
          </a:p>
          <a:p>
            <a:pPr algn="l">
              <a:lnSpc>
                <a:spcPct val="150000"/>
              </a:lnSpc>
            </a:pPr>
            <a:r>
              <a:rPr kumimoji="1" lang="en-US" altLang="ja-JP" sz="1200">
                <a:solidFill>
                  <a:schemeClr val="tx1">
                    <a:lumMod val="95000"/>
                    <a:lumOff val="5000"/>
                  </a:schemeClr>
                </a:solidFill>
                <a:latin typeface="メイリオ"/>
                <a:ea typeface="メイリオ"/>
                <a:cs typeface="メイリオ" panose="020B0604030504040204" pitchFamily="50" charset="-128"/>
              </a:rPr>
              <a:t>※</a:t>
            </a:r>
            <a:r>
              <a:rPr lang="en-US" altLang="ja-JP" sz="1200">
                <a:solidFill>
                  <a:schemeClr val="tx1">
                    <a:lumMod val="95000"/>
                    <a:lumOff val="5000"/>
                  </a:schemeClr>
                </a:solidFill>
                <a:latin typeface="メイリオ"/>
                <a:ea typeface="メイリオ"/>
                <a:cs typeface="メイリオ" panose="020B0604030504040204" pitchFamily="50" charset="-128"/>
              </a:rPr>
              <a:t>ケースによってはWEB会議</a:t>
            </a:r>
            <a:r>
              <a:rPr lang="ja-JP" altLang="en-US" sz="1200">
                <a:solidFill>
                  <a:schemeClr val="tx1">
                    <a:lumMod val="95000"/>
                    <a:lumOff val="5000"/>
                  </a:schemeClr>
                </a:solidFill>
                <a:latin typeface="メイリオ"/>
                <a:ea typeface="メイリオ"/>
                <a:cs typeface="メイリオ" panose="020B0604030504040204" pitchFamily="50" charset="-128"/>
              </a:rPr>
              <a:t>を調整し、状況及び今後のアドバイス等</a:t>
            </a:r>
            <a:r>
              <a:rPr kumimoji="1" lang="ja-JP" altLang="en-US" sz="1200">
                <a:solidFill>
                  <a:schemeClr val="tx1">
                    <a:lumMod val="95000"/>
                    <a:lumOff val="5000"/>
                  </a:schemeClr>
                </a:solidFill>
                <a:latin typeface="メイリオ"/>
                <a:ea typeface="メイリオ"/>
                <a:cs typeface="メイリオ" panose="020B0604030504040204" pitchFamily="50" charset="-128"/>
              </a:rPr>
              <a:t>実施いたします。</a:t>
            </a:r>
            <a:endParaRPr kumimoji="1" lang="en-US" altLang="ja-JP" sz="1200">
              <a:solidFill>
                <a:schemeClr val="tx1">
                  <a:lumMod val="95000"/>
                  <a:lumOff val="5000"/>
                </a:schemeClr>
              </a:solidFill>
              <a:latin typeface="メイリオ"/>
              <a:ea typeface="メイリオ"/>
              <a:cs typeface="メイリオ" panose="020B0604030504040204" pitchFamily="50" charset="-128"/>
            </a:endParaRPr>
          </a:p>
        </p:txBody>
      </p:sp>
      <p:sp>
        <p:nvSpPr>
          <p:cNvPr id="66" name="テキスト ボックス 65">
            <a:extLst>
              <a:ext uri="{FF2B5EF4-FFF2-40B4-BE49-F238E27FC236}">
                <a16:creationId xmlns:a16="http://schemas.microsoft.com/office/drawing/2014/main" id="{CC64C3C8-BA08-44B8-914E-3AE03C948091}"/>
              </a:ext>
            </a:extLst>
          </p:cNvPr>
          <p:cNvSpPr txBox="1"/>
          <p:nvPr/>
        </p:nvSpPr>
        <p:spPr>
          <a:xfrm>
            <a:off x="8375293" y="4821866"/>
            <a:ext cx="3017405" cy="369332"/>
          </a:xfrm>
          <a:prstGeom prst="rect">
            <a:avLst/>
          </a:prstGeom>
          <a:noFill/>
        </p:spPr>
        <p:txBody>
          <a:bodyPr wrap="square" rtlCol="0">
            <a:spAutoFit/>
          </a:bodyPr>
          <a:lstStyle/>
          <a:p>
            <a:r>
              <a:rPr kumimoji="1"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参考：</a:t>
            </a:r>
            <a:r>
              <a:rPr kumimoji="1" lang="en-US" altLang="ja-JP"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台あたり</a:t>
            </a:r>
            <a:r>
              <a:rPr kumimoji="1" lang="en-US" altLang="ja-JP"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時間（インシデントレスポンス）</a:t>
            </a:r>
            <a:endParaRPr lang="en-US" altLang="ja-JP"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参考：</a:t>
            </a:r>
            <a:r>
              <a:rPr kumimoji="1" lang="en-US" altLang="ja-JP"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2,000</a:t>
            </a:r>
            <a:r>
              <a:rPr kumimoji="1"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台で</a:t>
            </a:r>
            <a:r>
              <a:rPr kumimoji="1" lang="en-US" altLang="ja-JP"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9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日（全台調査）</a:t>
            </a:r>
          </a:p>
        </p:txBody>
      </p:sp>
      <p:sp>
        <p:nvSpPr>
          <p:cNvPr id="67" name="テキスト ボックス 66">
            <a:extLst>
              <a:ext uri="{FF2B5EF4-FFF2-40B4-BE49-F238E27FC236}">
                <a16:creationId xmlns:a16="http://schemas.microsoft.com/office/drawing/2014/main" id="{E3D9753C-CE29-4457-A42F-AD48ACB1A42C}"/>
              </a:ext>
            </a:extLst>
          </p:cNvPr>
          <p:cNvSpPr txBox="1"/>
          <p:nvPr/>
        </p:nvSpPr>
        <p:spPr>
          <a:xfrm>
            <a:off x="8166840" y="2310988"/>
            <a:ext cx="2810385" cy="253916"/>
          </a:xfrm>
          <a:prstGeom prst="rect">
            <a:avLst/>
          </a:prstGeom>
          <a:noFill/>
        </p:spPr>
        <p:txBody>
          <a:bodyPr wrap="none" rtlCol="0">
            <a:spAutoFit/>
          </a:bodyPr>
          <a:lstStyle/>
          <a:p>
            <a:r>
              <a:rPr kumimoji="1" lang="en-US" altLang="ja-JP" sz="1050">
                <a:solidFill>
                  <a:srgbClr val="C00000"/>
                </a:solidFill>
                <a:latin typeface="メイリオ" panose="020B0604030504040204" pitchFamily="50" charset="-128"/>
                <a:ea typeface="メイリオ" panose="020B0604030504040204" pitchFamily="50" charset="-128"/>
              </a:rPr>
              <a:t>※</a:t>
            </a:r>
            <a:r>
              <a:rPr lang="ja-JP" altLang="en-US" sz="1050">
                <a:solidFill>
                  <a:srgbClr val="C00000"/>
                </a:solidFill>
                <a:latin typeface="メイリオ" panose="020B0604030504040204" pitchFamily="50" charset="-128"/>
                <a:ea typeface="メイリオ" panose="020B0604030504040204" pitchFamily="50" charset="-128"/>
              </a:rPr>
              <a:t>ケースによっては</a:t>
            </a:r>
            <a:r>
              <a:rPr kumimoji="1" lang="en-US" altLang="ja-JP" sz="1050">
                <a:solidFill>
                  <a:srgbClr val="C00000"/>
                </a:solidFill>
                <a:latin typeface="メイリオ" panose="020B0604030504040204" pitchFamily="50" charset="-128"/>
                <a:ea typeface="メイリオ" panose="020B0604030504040204" pitchFamily="50" charset="-128"/>
              </a:rPr>
              <a:t>MTG </a:t>
            </a:r>
            <a:r>
              <a:rPr kumimoji="1" lang="ja-JP" altLang="en-US" sz="1050">
                <a:solidFill>
                  <a:srgbClr val="C00000"/>
                </a:solidFill>
                <a:latin typeface="メイリオ" panose="020B0604030504040204" pitchFamily="50" charset="-128"/>
                <a:ea typeface="メイリオ" panose="020B0604030504040204" pitchFamily="50" charset="-128"/>
              </a:rPr>
              <a:t>内容を</a:t>
            </a:r>
            <a:r>
              <a:rPr kumimoji="1" lang="en-US" altLang="ja-JP" sz="1050">
                <a:solidFill>
                  <a:srgbClr val="C00000"/>
                </a:solidFill>
                <a:latin typeface="メイリオ" panose="020B0604030504040204" pitchFamily="50" charset="-128"/>
                <a:ea typeface="メイリオ" panose="020B0604030504040204" pitchFamily="50" charset="-128"/>
              </a:rPr>
              <a:t>1</a:t>
            </a:r>
            <a:r>
              <a:rPr kumimoji="1" lang="ja-JP" altLang="en-US" sz="1050">
                <a:solidFill>
                  <a:srgbClr val="C00000"/>
                </a:solidFill>
                <a:latin typeface="メイリオ" panose="020B0604030504040204" pitchFamily="50" charset="-128"/>
                <a:ea typeface="メイリオ" panose="020B0604030504040204" pitchFamily="50" charset="-128"/>
              </a:rPr>
              <a:t>回で実施</a:t>
            </a:r>
          </a:p>
        </p:txBody>
      </p:sp>
      <p:sp>
        <p:nvSpPr>
          <p:cNvPr id="33" name="矢印: 五方向 32">
            <a:extLst>
              <a:ext uri="{FF2B5EF4-FFF2-40B4-BE49-F238E27FC236}">
                <a16:creationId xmlns:a16="http://schemas.microsoft.com/office/drawing/2014/main" id="{C926502E-3A6B-4B39-892C-29E32CDBCD4F}"/>
              </a:ext>
            </a:extLst>
          </p:cNvPr>
          <p:cNvSpPr/>
          <p:nvPr/>
        </p:nvSpPr>
        <p:spPr>
          <a:xfrm rot="5400000">
            <a:off x="1456239" y="2638852"/>
            <a:ext cx="936104" cy="1796321"/>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F5B8F52E-F46F-4AC4-9E25-C190BFC2D1C8}"/>
              </a:ext>
            </a:extLst>
          </p:cNvPr>
          <p:cNvSpPr txBox="1"/>
          <p:nvPr/>
        </p:nvSpPr>
        <p:spPr>
          <a:xfrm>
            <a:off x="1026132" y="3277142"/>
            <a:ext cx="1817832" cy="307777"/>
          </a:xfrm>
          <a:prstGeom prst="rect">
            <a:avLst/>
          </a:prstGeom>
          <a:noFill/>
        </p:spPr>
        <p:txBody>
          <a:bodyPr wrap="square" rtlCol="0">
            <a:spAutoFit/>
          </a:bodyP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スクリプト実行</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9" name="矢印: 五方向 38">
            <a:extLst>
              <a:ext uri="{FF2B5EF4-FFF2-40B4-BE49-F238E27FC236}">
                <a16:creationId xmlns:a16="http://schemas.microsoft.com/office/drawing/2014/main" id="{FC93D4F1-40CB-4709-95A8-D38A1786DA46}"/>
              </a:ext>
            </a:extLst>
          </p:cNvPr>
          <p:cNvSpPr/>
          <p:nvPr/>
        </p:nvSpPr>
        <p:spPr>
          <a:xfrm rot="5400000">
            <a:off x="1500085" y="3819142"/>
            <a:ext cx="848412" cy="1796321"/>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3048A12B-D933-49FC-AD60-193F67C85943}"/>
              </a:ext>
            </a:extLst>
          </p:cNvPr>
          <p:cNvSpPr txBox="1"/>
          <p:nvPr/>
        </p:nvSpPr>
        <p:spPr>
          <a:xfrm>
            <a:off x="1534066" y="5661248"/>
            <a:ext cx="1080120" cy="307777"/>
          </a:xfrm>
          <a:prstGeom prst="rect">
            <a:avLst/>
          </a:prstGeom>
          <a:noFill/>
        </p:spPr>
        <p:txBody>
          <a:bodyPr wrap="square" rtlCol="0">
            <a:spAutoFit/>
          </a:bodyPr>
          <a:lstStyle/>
          <a:p>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最終報告</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583774F1-BE57-4CAF-A288-86B5A4FE5EBF}"/>
              </a:ext>
            </a:extLst>
          </p:cNvPr>
          <p:cNvSpPr txBox="1"/>
          <p:nvPr/>
        </p:nvSpPr>
        <p:spPr>
          <a:xfrm>
            <a:off x="1008499" y="4509120"/>
            <a:ext cx="1817832" cy="307777"/>
          </a:xfrm>
          <a:prstGeom prst="rect">
            <a:avLst/>
          </a:prstGeom>
          <a:noFill/>
        </p:spPr>
        <p:txBody>
          <a:bodyPr wrap="square" rtlCol="0">
            <a:spAutoFit/>
          </a:bodyPr>
          <a:lstStyle/>
          <a:p>
            <a:pPr algn="ctr"/>
            <a:r>
              <a:rPr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定時報告</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テキスト ボックス 1">
            <a:extLst>
              <a:ext uri="{FF2B5EF4-FFF2-40B4-BE49-F238E27FC236}">
                <a16:creationId xmlns:a16="http://schemas.microsoft.com/office/drawing/2014/main" id="{C9FD75EE-F1B5-4958-8205-0585EDAC9FA6}"/>
              </a:ext>
            </a:extLst>
          </p:cNvPr>
          <p:cNvSpPr txBox="1"/>
          <p:nvPr/>
        </p:nvSpPr>
        <p:spPr>
          <a:xfrm>
            <a:off x="0" y="797284"/>
            <a:ext cx="12192000" cy="743280"/>
          </a:xfrm>
          <a:prstGeom prst="rect">
            <a:avLst/>
          </a:prstGeom>
          <a:noFill/>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lnSpc>
                <a:spcPct val="120000"/>
              </a:lnSpc>
            </a:pP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基本的に全てのお客様において共通の流れで</a:t>
            </a:r>
            <a:r>
              <a:rPr lang="ja-JP" altLang="en-US" b="1">
                <a:solidFill>
                  <a:schemeClr val="tx1">
                    <a:lumMod val="75000"/>
                    <a:lumOff val="25000"/>
                  </a:schemeClr>
                </a:solidFill>
                <a:latin typeface="メイリオ" panose="020B0604030504040204" pitchFamily="50" charset="-128"/>
                <a:ea typeface="メイリオ" panose="020B0604030504040204" pitchFamily="50" charset="-128"/>
              </a:rPr>
              <a:t>進めます</a:t>
            </a: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が</a:t>
            </a:r>
            <a:endParaRPr lang="ja-JP">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kumimoji="1" lang="ja-JP" altLang="en-US" b="1">
                <a:solidFill>
                  <a:schemeClr val="tx1">
                    <a:lumMod val="75000"/>
                    <a:lumOff val="25000"/>
                  </a:schemeClr>
                </a:solidFill>
                <a:latin typeface="メイリオ" panose="020B0604030504040204" pitchFamily="50" charset="-128"/>
                <a:ea typeface="メイリオ" panose="020B0604030504040204" pitchFamily="50" charset="-128"/>
              </a:rPr>
              <a:t>お客様の状況により内容が変更する場合があります</a:t>
            </a:r>
            <a:endParaRPr lang="ja-JP">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15456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356168CE-5578-4204-B7B1-A475BB1927B8}"/>
              </a:ext>
            </a:extLst>
          </p:cNvPr>
          <p:cNvSpPr>
            <a:spLocks noGrp="1"/>
          </p:cNvSpPr>
          <p:nvPr>
            <p:ph type="body" sz="quarter" idx="13"/>
          </p:nvPr>
        </p:nvSpPr>
        <p:spPr>
          <a:xfrm>
            <a:off x="359197" y="745361"/>
            <a:ext cx="11505576" cy="348557"/>
          </a:xfrm>
        </p:spPr>
        <p:txBody>
          <a:bodyPr/>
          <a:lstStyle/>
          <a:p>
            <a:r>
              <a:rPr kumimoji="1" lang="en-US" altLang="ja-JP"/>
              <a:t>AI </a:t>
            </a:r>
            <a:r>
              <a:rPr kumimoji="1" lang="ja-JP" altLang="en-US"/>
              <a:t>による検知から調査・封じ込め・復旧まで一連の対応を</a:t>
            </a:r>
            <a:r>
              <a:rPr kumimoji="1" lang="en-US" altLang="ja-JP"/>
              <a:t> OPTICS</a:t>
            </a:r>
            <a:r>
              <a:rPr lang="en-US" altLang="ja-JP"/>
              <a:t> </a:t>
            </a:r>
            <a:r>
              <a:rPr lang="ja-JP" altLang="en-US"/>
              <a:t>で実現</a:t>
            </a:r>
            <a:endParaRPr kumimoji="1" lang="ja-JP" altLang="en-US"/>
          </a:p>
        </p:txBody>
      </p:sp>
      <p:sp>
        <p:nvSpPr>
          <p:cNvPr id="2" name="テキスト プレースホルダー 1">
            <a:extLst>
              <a:ext uri="{FF2B5EF4-FFF2-40B4-BE49-F238E27FC236}">
                <a16:creationId xmlns:a16="http://schemas.microsoft.com/office/drawing/2014/main" id="{DBE0367C-7B71-4C35-84EB-2FE642EBC77B}"/>
              </a:ext>
            </a:extLst>
          </p:cNvPr>
          <p:cNvSpPr>
            <a:spLocks noGrp="1"/>
          </p:cNvSpPr>
          <p:nvPr>
            <p:ph type="body" sz="quarter" idx="15"/>
          </p:nvPr>
        </p:nvSpPr>
        <p:spPr>
          <a:prstGeom prst="rect">
            <a:avLst/>
          </a:prstGeom>
        </p:spPr>
        <p:txBody>
          <a:bodyPr/>
          <a:lstStyle/>
          <a:p>
            <a:r>
              <a:rPr lang="en-US" altLang="ja-JP" err="1"/>
              <a:t>CylanceOPTICS</a:t>
            </a:r>
            <a:r>
              <a:rPr lang="en-US" altLang="ja-JP"/>
              <a:t> </a:t>
            </a:r>
            <a:endParaRPr kumimoji="1" lang="ja-JP" altLang="en-US"/>
          </a:p>
        </p:txBody>
      </p:sp>
      <p:sp>
        <p:nvSpPr>
          <p:cNvPr id="5" name="Text Placeholder 3">
            <a:extLst>
              <a:ext uri="{FF2B5EF4-FFF2-40B4-BE49-F238E27FC236}">
                <a16:creationId xmlns:a16="http://schemas.microsoft.com/office/drawing/2014/main" id="{5D982C84-7102-4C30-BF66-C48F88F51B7E}"/>
              </a:ext>
            </a:extLst>
          </p:cNvPr>
          <p:cNvSpPr txBox="1">
            <a:spLocks/>
          </p:cNvSpPr>
          <p:nvPr/>
        </p:nvSpPr>
        <p:spPr>
          <a:xfrm>
            <a:off x="838198" y="4790626"/>
            <a:ext cx="2200422" cy="747641"/>
          </a:xfrm>
          <a:prstGeom prst="rect">
            <a:avLst/>
          </a:prstGeom>
        </p:spPr>
        <p:txBody>
          <a:bodyPr vert="horz" wrap="square" lIns="0" tIns="0" rIns="0" bIns="0" rtlCol="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kern="1200">
                <a:solidFill>
                  <a:schemeClr val="bg1"/>
                </a:solidFill>
                <a:latin typeface="+mn-lt"/>
                <a:ea typeface="+mn-ea"/>
                <a:cs typeface="+mn-cs"/>
              </a:defRPr>
            </a:lvl1pPr>
            <a:lvl2pPr marL="2286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2pPr>
            <a:lvl3pPr marL="49149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3pPr>
            <a:lvl4pPr marL="6858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4pPr>
            <a:lvl5pPr marL="0" indent="0" algn="l" defTabSz="914400" rtl="0" eaLnBrk="1" latinLnBrk="0" hangingPunct="1">
              <a:lnSpc>
                <a:spcPct val="120000"/>
              </a:lnSpc>
              <a:spcBef>
                <a:spcPts val="500"/>
              </a:spcBef>
              <a:buFont typeface="Arial" panose="020B0604020202020204" pitchFamily="34" charset="0"/>
              <a:buNone/>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600"/>
              </a:spcBef>
            </a:pP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機械学習を活用した</a:t>
            </a:r>
            <a:r>
              <a:rPr 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CAE </a:t>
            </a:r>
            <a:r>
              <a:rPr 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コンテキスト分析エンジン）でインシデントを検知</a:t>
            </a:r>
            <a:endParaRPr 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Rectangle 26">
            <a:extLst>
              <a:ext uri="{FF2B5EF4-FFF2-40B4-BE49-F238E27FC236}">
                <a16:creationId xmlns:a16="http://schemas.microsoft.com/office/drawing/2014/main" id="{B039E739-70B6-4C35-990E-A637D6357785}"/>
              </a:ext>
            </a:extLst>
          </p:cNvPr>
          <p:cNvSpPr/>
          <p:nvPr/>
        </p:nvSpPr>
        <p:spPr>
          <a:xfrm>
            <a:off x="838199" y="4369181"/>
            <a:ext cx="2200421" cy="340355"/>
          </a:xfrm>
          <a:prstGeom prst="rect">
            <a:avLst/>
          </a:prstGeom>
          <a:solidFill>
            <a:schemeClr val="bg1"/>
          </a:solidFill>
          <a:ln w="19050">
            <a:solidFill>
              <a:schemeClr val="accent5"/>
            </a:solidFill>
          </a:ln>
        </p:spPr>
        <p:txBody>
          <a:bodyPr wrap="none" lIns="0" tIns="36576" rIns="0" bIns="0" anchor="ctr" anchorCtr="0">
            <a:noAutofit/>
          </a:bodyPr>
          <a:lstStyle/>
          <a:p>
            <a:pPr algn="ctr"/>
            <a:r>
              <a:rPr lang="ja-JP" alt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検知</a:t>
            </a:r>
            <a:endParaRPr 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Text Placeholder 3">
            <a:extLst>
              <a:ext uri="{FF2B5EF4-FFF2-40B4-BE49-F238E27FC236}">
                <a16:creationId xmlns:a16="http://schemas.microsoft.com/office/drawing/2014/main" id="{05B0B044-B3E1-4177-9C41-39190702008C}"/>
              </a:ext>
            </a:extLst>
          </p:cNvPr>
          <p:cNvSpPr txBox="1">
            <a:spLocks/>
          </p:cNvSpPr>
          <p:nvPr/>
        </p:nvSpPr>
        <p:spPr>
          <a:xfrm>
            <a:off x="3555307" y="4765042"/>
            <a:ext cx="2278809" cy="234680"/>
          </a:xfrm>
          <a:prstGeom prst="rect">
            <a:avLst/>
          </a:prstGeom>
        </p:spPr>
        <p:txBody>
          <a:bodyPr vert="horz" wrap="square" lIns="0" tIns="0" rIns="0" bIns="0" rtlCol="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kern="1200">
                <a:solidFill>
                  <a:schemeClr val="bg1"/>
                </a:solidFill>
                <a:latin typeface="+mn-lt"/>
                <a:ea typeface="+mn-ea"/>
                <a:cs typeface="+mn-cs"/>
              </a:defRPr>
            </a:lvl1pPr>
            <a:lvl2pPr marL="2286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2pPr>
            <a:lvl3pPr marL="49149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3pPr>
            <a:lvl4pPr marL="6858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4pPr>
            <a:lvl5pPr marL="0" indent="0" algn="l" defTabSz="914400" rtl="0" eaLnBrk="1" latinLnBrk="0" hangingPunct="1">
              <a:lnSpc>
                <a:spcPct val="120000"/>
              </a:lnSpc>
              <a:spcBef>
                <a:spcPts val="500"/>
              </a:spcBef>
              <a:buFont typeface="Arial" panose="020B0604020202020204" pitchFamily="34" charset="0"/>
              <a:buNone/>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600"/>
              </a:spcBef>
            </a:pP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インシデントや脅威の根本原因調査</a:t>
            </a:r>
            <a:endParaRPr 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Rectangle 28">
            <a:extLst>
              <a:ext uri="{FF2B5EF4-FFF2-40B4-BE49-F238E27FC236}">
                <a16:creationId xmlns:a16="http://schemas.microsoft.com/office/drawing/2014/main" id="{09F17FB0-C392-4D5C-A6A4-D077A9647ECD}"/>
              </a:ext>
            </a:extLst>
          </p:cNvPr>
          <p:cNvSpPr/>
          <p:nvPr/>
        </p:nvSpPr>
        <p:spPr>
          <a:xfrm>
            <a:off x="3609925" y="4369182"/>
            <a:ext cx="2200421" cy="340354"/>
          </a:xfrm>
          <a:prstGeom prst="rect">
            <a:avLst/>
          </a:prstGeom>
          <a:noFill/>
          <a:ln w="19050">
            <a:solidFill>
              <a:schemeClr val="accent5"/>
            </a:solidFill>
          </a:ln>
        </p:spPr>
        <p:txBody>
          <a:bodyPr wrap="none" lIns="0" tIns="36576" rIns="0" bIns="0" anchor="ctr" anchorCtr="0">
            <a:noAutofit/>
          </a:bodyPr>
          <a:lstStyle/>
          <a:p>
            <a:pPr algn="ctr"/>
            <a:r>
              <a:rPr lang="ja-JP" alt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調査</a:t>
            </a:r>
            <a:endParaRPr 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Text Placeholder 3">
            <a:extLst>
              <a:ext uri="{FF2B5EF4-FFF2-40B4-BE49-F238E27FC236}">
                <a16:creationId xmlns:a16="http://schemas.microsoft.com/office/drawing/2014/main" id="{AF6FC38D-0A0E-4905-A3D0-AEB20682585C}"/>
              </a:ext>
            </a:extLst>
          </p:cNvPr>
          <p:cNvSpPr txBox="1">
            <a:spLocks/>
          </p:cNvSpPr>
          <p:nvPr/>
        </p:nvSpPr>
        <p:spPr>
          <a:xfrm>
            <a:off x="6381650" y="4790626"/>
            <a:ext cx="2200422" cy="491160"/>
          </a:xfrm>
          <a:prstGeom prst="rect">
            <a:avLst/>
          </a:prstGeom>
        </p:spPr>
        <p:txBody>
          <a:bodyPr vert="horz" wrap="square" lIns="0" tIns="0" rIns="0" bIns="0" rtlCol="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kern="1200">
                <a:solidFill>
                  <a:schemeClr val="bg1"/>
                </a:solidFill>
                <a:latin typeface="+mn-lt"/>
                <a:ea typeface="+mn-ea"/>
                <a:cs typeface="+mn-cs"/>
              </a:defRPr>
            </a:lvl1pPr>
            <a:lvl2pPr marL="2286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2pPr>
            <a:lvl3pPr marL="49149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3pPr>
            <a:lvl4pPr marL="6858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4pPr>
            <a:lvl5pPr marL="0" indent="0" algn="l" defTabSz="914400" rtl="0" eaLnBrk="1" latinLnBrk="0" hangingPunct="1">
              <a:lnSpc>
                <a:spcPct val="120000"/>
              </a:lnSpc>
              <a:spcBef>
                <a:spcPts val="500"/>
              </a:spcBef>
              <a:buFont typeface="Arial" panose="020B0604020202020204" pitchFamily="34" charset="0"/>
              <a:buNone/>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600"/>
              </a:spcBef>
            </a:pP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脅威の痕跡が見つかった端末をネットワークから直ちに隔離</a:t>
            </a:r>
            <a:endParaRPr 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Rectangle 30">
            <a:extLst>
              <a:ext uri="{FF2B5EF4-FFF2-40B4-BE49-F238E27FC236}">
                <a16:creationId xmlns:a16="http://schemas.microsoft.com/office/drawing/2014/main" id="{ADAA3E4F-ED67-4F5A-8573-4870A5D89E7E}"/>
              </a:ext>
            </a:extLst>
          </p:cNvPr>
          <p:cNvSpPr/>
          <p:nvPr/>
        </p:nvSpPr>
        <p:spPr>
          <a:xfrm>
            <a:off x="6381651" y="4369182"/>
            <a:ext cx="2200421" cy="340354"/>
          </a:xfrm>
          <a:prstGeom prst="rect">
            <a:avLst/>
          </a:prstGeom>
          <a:noFill/>
          <a:ln w="19050">
            <a:solidFill>
              <a:schemeClr val="accent5"/>
            </a:solidFill>
          </a:ln>
        </p:spPr>
        <p:txBody>
          <a:bodyPr wrap="none" lIns="0" tIns="36576" rIns="0" bIns="0" anchor="ctr" anchorCtr="0">
            <a:noAutofit/>
          </a:bodyPr>
          <a:lstStyle/>
          <a:p>
            <a:pPr algn="ctr"/>
            <a:r>
              <a:rPr lang="ja-JP" alt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封じ込め</a:t>
            </a:r>
            <a:endParaRPr 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 Placeholder 3">
            <a:extLst>
              <a:ext uri="{FF2B5EF4-FFF2-40B4-BE49-F238E27FC236}">
                <a16:creationId xmlns:a16="http://schemas.microsoft.com/office/drawing/2014/main" id="{0C5A0E85-1FC0-4A90-83D0-F7D54E0B6535}"/>
              </a:ext>
            </a:extLst>
          </p:cNvPr>
          <p:cNvSpPr txBox="1">
            <a:spLocks/>
          </p:cNvSpPr>
          <p:nvPr/>
        </p:nvSpPr>
        <p:spPr>
          <a:xfrm>
            <a:off x="9153377" y="4790626"/>
            <a:ext cx="2200422" cy="491160"/>
          </a:xfrm>
          <a:prstGeom prst="rect">
            <a:avLst/>
          </a:prstGeom>
        </p:spPr>
        <p:txBody>
          <a:bodyPr vert="horz" wrap="square" lIns="0" tIns="0" rIns="0" bIns="0" rtlCol="0">
            <a:sp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300" kern="1200">
                <a:solidFill>
                  <a:schemeClr val="bg1"/>
                </a:solidFill>
                <a:latin typeface="+mn-lt"/>
                <a:ea typeface="+mn-ea"/>
                <a:cs typeface="+mn-cs"/>
              </a:defRPr>
            </a:lvl1pPr>
            <a:lvl2pPr marL="2286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2pPr>
            <a:lvl3pPr marL="49149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3pPr>
            <a:lvl4pPr marL="685800" indent="-137160" algn="l" defTabSz="914400" rtl="0" eaLnBrk="1" latinLnBrk="0" hangingPunct="1">
              <a:lnSpc>
                <a:spcPct val="120000"/>
              </a:lnSpc>
              <a:spcBef>
                <a:spcPts val="1000"/>
              </a:spcBef>
              <a:buFont typeface="Wingdings" pitchFamily="2" charset="2"/>
              <a:buChar char="§"/>
              <a:defRPr sz="1400" kern="1200">
                <a:solidFill>
                  <a:schemeClr val="bg1"/>
                </a:solidFill>
                <a:latin typeface="+mn-lt"/>
                <a:ea typeface="+mn-ea"/>
                <a:cs typeface="+mn-cs"/>
              </a:defRPr>
            </a:lvl4pPr>
            <a:lvl5pPr marL="0" indent="0" algn="l" defTabSz="914400" rtl="0" eaLnBrk="1" latinLnBrk="0" hangingPunct="1">
              <a:lnSpc>
                <a:spcPct val="120000"/>
              </a:lnSpc>
              <a:spcBef>
                <a:spcPts val="500"/>
              </a:spcBef>
              <a:buFont typeface="Arial" panose="020B0604020202020204" pitchFamily="34" charset="0"/>
              <a:buNone/>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0"/>
              </a:spcBef>
            </a:pP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リモートスクリプトの実行や</a:t>
            </a:r>
            <a:endParaRPr lang="en-US" altLang="ja-JP"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spcBef>
                <a:spcPts val="0"/>
              </a:spcBef>
            </a:pPr>
            <a:r>
              <a:rPr lang="ja-JP" alt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フォレンジック用の証拠取得</a:t>
            </a:r>
            <a:endParaRPr lang="en-US" sz="1100" i="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Rectangle 32">
            <a:extLst>
              <a:ext uri="{FF2B5EF4-FFF2-40B4-BE49-F238E27FC236}">
                <a16:creationId xmlns:a16="http://schemas.microsoft.com/office/drawing/2014/main" id="{DDC1DBB0-B46A-4228-B6AB-3264B8D1DCF8}"/>
              </a:ext>
            </a:extLst>
          </p:cNvPr>
          <p:cNvSpPr/>
          <p:nvPr/>
        </p:nvSpPr>
        <p:spPr>
          <a:xfrm>
            <a:off x="9153378" y="4369182"/>
            <a:ext cx="2200421" cy="340354"/>
          </a:xfrm>
          <a:prstGeom prst="rect">
            <a:avLst/>
          </a:prstGeom>
          <a:noFill/>
          <a:ln w="19050">
            <a:solidFill>
              <a:schemeClr val="accent5"/>
            </a:solidFill>
          </a:ln>
        </p:spPr>
        <p:txBody>
          <a:bodyPr wrap="none" lIns="0" tIns="36576" rIns="0" bIns="0" anchor="ctr" anchorCtr="0">
            <a:noAutofit/>
          </a:bodyPr>
          <a:lstStyle/>
          <a:p>
            <a:pPr algn="ctr"/>
            <a:r>
              <a:rPr lang="ja-JP" alt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復旧</a:t>
            </a:r>
            <a:endParaRPr lang="en-US" sz="1200" b="1">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Chevron 7">
            <a:extLst>
              <a:ext uri="{FF2B5EF4-FFF2-40B4-BE49-F238E27FC236}">
                <a16:creationId xmlns:a16="http://schemas.microsoft.com/office/drawing/2014/main" id="{5C2D6D18-D334-4E1F-B3A2-30227F9EFDA8}"/>
              </a:ext>
            </a:extLst>
          </p:cNvPr>
          <p:cNvSpPr/>
          <p:nvPr/>
        </p:nvSpPr>
        <p:spPr>
          <a:xfrm>
            <a:off x="3182281" y="4381633"/>
            <a:ext cx="299874" cy="299874"/>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Chevron 42">
            <a:extLst>
              <a:ext uri="{FF2B5EF4-FFF2-40B4-BE49-F238E27FC236}">
                <a16:creationId xmlns:a16="http://schemas.microsoft.com/office/drawing/2014/main" id="{193CBF84-1753-4555-994C-8271C0057CF7}"/>
              </a:ext>
            </a:extLst>
          </p:cNvPr>
          <p:cNvSpPr/>
          <p:nvPr/>
        </p:nvSpPr>
        <p:spPr>
          <a:xfrm>
            <a:off x="5957379" y="4381633"/>
            <a:ext cx="299874" cy="299874"/>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Chevron 44">
            <a:extLst>
              <a:ext uri="{FF2B5EF4-FFF2-40B4-BE49-F238E27FC236}">
                <a16:creationId xmlns:a16="http://schemas.microsoft.com/office/drawing/2014/main" id="{4B47B806-714C-49C5-93ED-6936BE9AA4D0}"/>
              </a:ext>
            </a:extLst>
          </p:cNvPr>
          <p:cNvSpPr/>
          <p:nvPr/>
        </p:nvSpPr>
        <p:spPr>
          <a:xfrm>
            <a:off x="8721844" y="4381633"/>
            <a:ext cx="299874" cy="299874"/>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a:extLst>
              <a:ext uri="{FF2B5EF4-FFF2-40B4-BE49-F238E27FC236}">
                <a16:creationId xmlns:a16="http://schemas.microsoft.com/office/drawing/2014/main" id="{886F154C-7461-4DB4-B9D0-B994B15BA6DA}"/>
              </a:ext>
            </a:extLst>
          </p:cNvPr>
          <p:cNvGrpSpPr/>
          <p:nvPr/>
        </p:nvGrpSpPr>
        <p:grpSpPr>
          <a:xfrm>
            <a:off x="1227876" y="2314684"/>
            <a:ext cx="9736248" cy="956555"/>
            <a:chOff x="1227876" y="2034588"/>
            <a:chExt cx="9736248" cy="1311004"/>
          </a:xfrm>
        </p:grpSpPr>
        <p:cxnSp>
          <p:nvCxnSpPr>
            <p:cNvPr id="13" name="Elbow Connector 43">
              <a:extLst>
                <a:ext uri="{FF2B5EF4-FFF2-40B4-BE49-F238E27FC236}">
                  <a16:creationId xmlns:a16="http://schemas.microsoft.com/office/drawing/2014/main" id="{A9328031-241D-4107-8016-7BED401C27EF}"/>
                </a:ext>
              </a:extLst>
            </p:cNvPr>
            <p:cNvCxnSpPr>
              <a:cxnSpLocks/>
            </p:cNvCxnSpPr>
            <p:nvPr/>
          </p:nvCxnSpPr>
          <p:spPr>
            <a:xfrm rot="10800000" flipV="1">
              <a:off x="1227876" y="2034588"/>
              <a:ext cx="3044416" cy="1311004"/>
            </a:xfrm>
            <a:prstGeom prst="bentConnector3">
              <a:avLst>
                <a:gd name="adj1" fmla="val 11247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Elbow Connector 45">
              <a:extLst>
                <a:ext uri="{FF2B5EF4-FFF2-40B4-BE49-F238E27FC236}">
                  <a16:creationId xmlns:a16="http://schemas.microsoft.com/office/drawing/2014/main" id="{7DE8266E-4D00-4E34-BC9B-5E72D0D41AB2}"/>
                </a:ext>
              </a:extLst>
            </p:cNvPr>
            <p:cNvCxnSpPr>
              <a:cxnSpLocks/>
            </p:cNvCxnSpPr>
            <p:nvPr/>
          </p:nvCxnSpPr>
          <p:spPr>
            <a:xfrm rot="10800000" flipH="1" flipV="1">
              <a:off x="7919708" y="2034588"/>
              <a:ext cx="3044416" cy="1311004"/>
            </a:xfrm>
            <a:prstGeom prst="bentConnector3">
              <a:avLst>
                <a:gd name="adj1" fmla="val 11247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14">
            <a:extLst>
              <a:ext uri="{FF2B5EF4-FFF2-40B4-BE49-F238E27FC236}">
                <a16:creationId xmlns:a16="http://schemas.microsoft.com/office/drawing/2014/main" id="{2284510C-DD5C-459D-A9EC-54640FCA8A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3929" y="2872088"/>
            <a:ext cx="1315863" cy="1315863"/>
          </a:xfrm>
          <a:prstGeom prst="rect">
            <a:avLst/>
          </a:prstGeom>
        </p:spPr>
      </p:pic>
      <p:pic>
        <p:nvPicPr>
          <p:cNvPr id="20" name="Graphic 17">
            <a:extLst>
              <a:ext uri="{FF2B5EF4-FFF2-40B4-BE49-F238E27FC236}">
                <a16:creationId xmlns:a16="http://schemas.microsoft.com/office/drawing/2014/main" id="{40CAA7FA-CFE3-4D5F-897E-9C497750AA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5583" y="2936118"/>
            <a:ext cx="1169104" cy="1169104"/>
          </a:xfrm>
          <a:prstGeom prst="rect">
            <a:avLst/>
          </a:prstGeom>
        </p:spPr>
      </p:pic>
      <p:pic>
        <p:nvPicPr>
          <p:cNvPr id="21" name="Graphic 20">
            <a:extLst>
              <a:ext uri="{FF2B5EF4-FFF2-40B4-BE49-F238E27FC236}">
                <a16:creationId xmlns:a16="http://schemas.microsoft.com/office/drawing/2014/main" id="{B547E976-D9DD-48DE-89D4-71BD15694E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53857" y="2936118"/>
            <a:ext cx="1169104" cy="1169104"/>
          </a:xfrm>
          <a:prstGeom prst="rect">
            <a:avLst/>
          </a:prstGeom>
        </p:spPr>
      </p:pic>
      <p:pic>
        <p:nvPicPr>
          <p:cNvPr id="22" name="Graphic 22">
            <a:extLst>
              <a:ext uri="{FF2B5EF4-FFF2-40B4-BE49-F238E27FC236}">
                <a16:creationId xmlns:a16="http://schemas.microsoft.com/office/drawing/2014/main" id="{50980163-AA8B-4B55-A5B3-6271CC532E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4364" y="2874840"/>
            <a:ext cx="1323779" cy="1323779"/>
          </a:xfrm>
          <a:prstGeom prst="rect">
            <a:avLst/>
          </a:prstGeom>
        </p:spPr>
      </p:pic>
      <p:pic>
        <p:nvPicPr>
          <p:cNvPr id="14" name="図 13">
            <a:extLst>
              <a:ext uri="{FF2B5EF4-FFF2-40B4-BE49-F238E27FC236}">
                <a16:creationId xmlns:a16="http://schemas.microsoft.com/office/drawing/2014/main" id="{03C66169-5393-A3F1-403F-27947E298AA4}"/>
              </a:ext>
            </a:extLst>
          </p:cNvPr>
          <p:cNvPicPr>
            <a:picLocks noChangeAspect="1"/>
          </p:cNvPicPr>
          <p:nvPr/>
        </p:nvPicPr>
        <p:blipFill>
          <a:blip r:embed="rId11"/>
          <a:srcRect/>
          <a:stretch/>
        </p:blipFill>
        <p:spPr>
          <a:xfrm>
            <a:off x="4660075" y="1986956"/>
            <a:ext cx="2625628" cy="580948"/>
          </a:xfrm>
          <a:prstGeom prst="rect">
            <a:avLst/>
          </a:prstGeom>
        </p:spPr>
      </p:pic>
      <p:pic>
        <p:nvPicPr>
          <p:cNvPr id="25" name="図 24">
            <a:extLst>
              <a:ext uri="{FF2B5EF4-FFF2-40B4-BE49-F238E27FC236}">
                <a16:creationId xmlns:a16="http://schemas.microsoft.com/office/drawing/2014/main" id="{EE5C07C3-CE6E-0718-4F7D-331A618DBE51}"/>
              </a:ext>
            </a:extLst>
          </p:cNvPr>
          <p:cNvPicPr>
            <a:picLocks noChangeAspect="1"/>
          </p:cNvPicPr>
          <p:nvPr/>
        </p:nvPicPr>
        <p:blipFill>
          <a:blip r:embed="rId11"/>
          <a:srcRect/>
          <a:stretch/>
        </p:blipFill>
        <p:spPr>
          <a:xfrm>
            <a:off x="10301075" y="246647"/>
            <a:ext cx="1595956" cy="353122"/>
          </a:xfrm>
          <a:prstGeom prst="rect">
            <a:avLst/>
          </a:prstGeom>
        </p:spPr>
      </p:pic>
    </p:spTree>
    <p:extLst>
      <p:ext uri="{BB962C8B-B14F-4D97-AF65-F5344CB8AC3E}">
        <p14:creationId xmlns:p14="http://schemas.microsoft.com/office/powerpoint/2010/main" val="2353245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グループ化 119">
            <a:extLst>
              <a:ext uri="{FF2B5EF4-FFF2-40B4-BE49-F238E27FC236}">
                <a16:creationId xmlns:a16="http://schemas.microsoft.com/office/drawing/2014/main" id="{DEBC5875-D644-4438-9C22-95ED0A60E792}"/>
              </a:ext>
            </a:extLst>
          </p:cNvPr>
          <p:cNvGrpSpPr/>
          <p:nvPr/>
        </p:nvGrpSpPr>
        <p:grpSpPr>
          <a:xfrm>
            <a:off x="8865229" y="2545092"/>
            <a:ext cx="1042002" cy="661908"/>
            <a:chOff x="2285853" y="2381435"/>
            <a:chExt cx="1042002" cy="661908"/>
          </a:xfrm>
        </p:grpSpPr>
        <p:pic>
          <p:nvPicPr>
            <p:cNvPr id="121" name="図 120">
              <a:extLst>
                <a:ext uri="{FF2B5EF4-FFF2-40B4-BE49-F238E27FC236}">
                  <a16:creationId xmlns:a16="http://schemas.microsoft.com/office/drawing/2014/main" id="{D70D9819-FDEA-4619-AC69-C12A917DB4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381435"/>
              <a:ext cx="308671" cy="308823"/>
            </a:xfrm>
            <a:prstGeom prst="rect">
              <a:avLst/>
            </a:prstGeom>
          </p:spPr>
        </p:pic>
        <p:pic>
          <p:nvPicPr>
            <p:cNvPr id="123" name="図 122">
              <a:extLst>
                <a:ext uri="{FF2B5EF4-FFF2-40B4-BE49-F238E27FC236}">
                  <a16:creationId xmlns:a16="http://schemas.microsoft.com/office/drawing/2014/main" id="{399B527D-6551-4DD1-B9B0-F236157D7C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381435"/>
              <a:ext cx="308671" cy="308823"/>
            </a:xfrm>
            <a:prstGeom prst="rect">
              <a:avLst/>
            </a:prstGeom>
          </p:spPr>
        </p:pic>
        <p:pic>
          <p:nvPicPr>
            <p:cNvPr id="124" name="図 123">
              <a:extLst>
                <a:ext uri="{FF2B5EF4-FFF2-40B4-BE49-F238E27FC236}">
                  <a16:creationId xmlns:a16="http://schemas.microsoft.com/office/drawing/2014/main" id="{6CC81960-3F8F-4360-BDCD-2CAC046DCA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734520"/>
              <a:ext cx="308671" cy="308823"/>
            </a:xfrm>
            <a:prstGeom prst="rect">
              <a:avLst/>
            </a:prstGeom>
          </p:spPr>
        </p:pic>
        <p:pic>
          <p:nvPicPr>
            <p:cNvPr id="125" name="図 124">
              <a:extLst>
                <a:ext uri="{FF2B5EF4-FFF2-40B4-BE49-F238E27FC236}">
                  <a16:creationId xmlns:a16="http://schemas.microsoft.com/office/drawing/2014/main" id="{9DA26FC8-7826-48CA-8D07-8FFFFF54DF4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2734520"/>
              <a:ext cx="308671" cy="308823"/>
            </a:xfrm>
            <a:prstGeom prst="rect">
              <a:avLst/>
            </a:prstGeom>
          </p:spPr>
        </p:pic>
        <p:pic>
          <p:nvPicPr>
            <p:cNvPr id="126" name="図 125">
              <a:extLst>
                <a:ext uri="{FF2B5EF4-FFF2-40B4-BE49-F238E27FC236}">
                  <a16:creationId xmlns:a16="http://schemas.microsoft.com/office/drawing/2014/main" id="{D69C9B19-F17E-4E78-8AA9-F0BD03A397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734520"/>
              <a:ext cx="308671" cy="308823"/>
            </a:xfrm>
            <a:prstGeom prst="rect">
              <a:avLst/>
            </a:prstGeom>
          </p:spPr>
        </p:pic>
      </p:grpSp>
      <p:sp>
        <p:nvSpPr>
          <p:cNvPr id="105" name="四角形: 角を丸くする 104">
            <a:extLst>
              <a:ext uri="{FF2B5EF4-FFF2-40B4-BE49-F238E27FC236}">
                <a16:creationId xmlns:a16="http://schemas.microsoft.com/office/drawing/2014/main" id="{BAFFC40A-4B66-414A-98F5-7DA670A18ABA}"/>
              </a:ext>
            </a:extLst>
          </p:cNvPr>
          <p:cNvSpPr/>
          <p:nvPr/>
        </p:nvSpPr>
        <p:spPr>
          <a:xfrm>
            <a:off x="1097245" y="1874857"/>
            <a:ext cx="9833222" cy="237794"/>
          </a:xfrm>
          <a:prstGeom prst="roundRect">
            <a:avLst>
              <a:gd name="adj" fmla="val 1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7" name="テキスト ボックス 4106">
            <a:extLst>
              <a:ext uri="{FF2B5EF4-FFF2-40B4-BE49-F238E27FC236}">
                <a16:creationId xmlns:a16="http://schemas.microsoft.com/office/drawing/2014/main" id="{1203313E-F970-4DCC-A967-D18F6DA61245}"/>
              </a:ext>
            </a:extLst>
          </p:cNvPr>
          <p:cNvSpPr txBox="1"/>
          <p:nvPr/>
        </p:nvSpPr>
        <p:spPr>
          <a:xfrm>
            <a:off x="8010441" y="3446543"/>
            <a:ext cx="2696366" cy="542456"/>
          </a:xfrm>
          <a:prstGeom prst="rect">
            <a:avLst/>
          </a:prstGeom>
          <a:noFill/>
        </p:spPr>
        <p:txBody>
          <a:bodyPr wrap="square" rtlCol="0">
            <a:spAutoFit/>
          </a:bodyPr>
          <a:lstStyle/>
          <a:p>
            <a:pPr algn="ctr">
              <a:lnSpc>
                <a:spcPts val="1800"/>
              </a:lnSpc>
            </a:pPr>
            <a:r>
              <a:rPr lang="ja-JP" altLang="en-US"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検知イベントすべてに対処</a:t>
            </a:r>
            <a:endParaRPr lang="en-US" altLang="ja-JP"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lang="ja-JP" altLang="en-US"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管理者の運用負担増</a:t>
            </a:r>
            <a:endParaRPr lang="en-US" altLang="ja-JP"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12" name="テキスト ボックス 4111">
            <a:extLst>
              <a:ext uri="{FF2B5EF4-FFF2-40B4-BE49-F238E27FC236}">
                <a16:creationId xmlns:a16="http://schemas.microsoft.com/office/drawing/2014/main" id="{6BC4B528-9EC4-40EF-A260-DEF0AD65E149}"/>
              </a:ext>
            </a:extLst>
          </p:cNvPr>
          <p:cNvSpPr txBox="1"/>
          <p:nvPr/>
        </p:nvSpPr>
        <p:spPr>
          <a:xfrm>
            <a:off x="5990076" y="3406135"/>
            <a:ext cx="1723549" cy="542456"/>
          </a:xfrm>
          <a:prstGeom prst="rect">
            <a:avLst/>
          </a:prstGeom>
          <a:noFill/>
        </p:spPr>
        <p:txBody>
          <a:bodyPr wrap="none" rtlCol="0">
            <a:spAutoFit/>
          </a:bodyPr>
          <a:lstStyle/>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パターンファイルでは</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防ぎきれない</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473BBC63-E748-4A74-8028-862917316D39}"/>
              </a:ext>
            </a:extLst>
          </p:cNvPr>
          <p:cNvSpPr txBox="1"/>
          <p:nvPr/>
        </p:nvSpPr>
        <p:spPr>
          <a:xfrm>
            <a:off x="3454641" y="5854267"/>
            <a:ext cx="2031325" cy="542456"/>
          </a:xfrm>
          <a:prstGeom prst="rect">
            <a:avLst/>
          </a:prstGeom>
          <a:noFill/>
        </p:spPr>
        <p:txBody>
          <a:bodyPr wrap="none" rtlCol="0">
            <a:spAutoFit/>
          </a:bodyPr>
          <a:lstStyle/>
          <a:p>
            <a:pPr algn="ctr">
              <a:lnSpc>
                <a:spcPts val="1800"/>
              </a:lnSpc>
            </a:pPr>
            <a:r>
              <a:rPr lang="en-US" altLang="ja-JP" sz="1200">
                <a:latin typeface="メイリオ" panose="020B0604030504040204" pitchFamily="50" charset="-128"/>
                <a:ea typeface="メイリオ" panose="020B0604030504040204" pitchFamily="50" charset="-128"/>
                <a:cs typeface="メイリオ" panose="020B0604030504040204" pitchFamily="50" charset="-128"/>
              </a:rPr>
              <a:t>AI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を活用した機械学習</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が導き出したアルゴリズム</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a:extLst>
              <a:ext uri="{FF2B5EF4-FFF2-40B4-BE49-F238E27FC236}">
                <a16:creationId xmlns:a16="http://schemas.microsoft.com/office/drawing/2014/main" id="{29667BCD-2E81-438A-B021-C21129BD2A04}"/>
              </a:ext>
            </a:extLst>
          </p:cNvPr>
          <p:cNvSpPr txBox="1"/>
          <p:nvPr/>
        </p:nvSpPr>
        <p:spPr>
          <a:xfrm rot="20985481">
            <a:off x="9716792" y="4763853"/>
            <a:ext cx="1980029" cy="400110"/>
          </a:xfrm>
          <a:prstGeom prst="rect">
            <a:avLst/>
          </a:prstGeom>
          <a:noFill/>
        </p:spPr>
        <p:txBody>
          <a:bodyPr wrap="none" rtlCol="0">
            <a:spAutoFit/>
          </a:bodyPr>
          <a:lstStyle/>
          <a:p>
            <a:r>
              <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専門性が高い 後工程を削減</a:t>
            </a:r>
          </a:p>
          <a:p>
            <a:r>
              <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根本原因特定・予防措置に専念</a:t>
            </a:r>
          </a:p>
        </p:txBody>
      </p:sp>
      <p:cxnSp>
        <p:nvCxnSpPr>
          <p:cNvPr id="4121" name="直線矢印コネクタ 4120">
            <a:extLst>
              <a:ext uri="{FF2B5EF4-FFF2-40B4-BE49-F238E27FC236}">
                <a16:creationId xmlns:a16="http://schemas.microsoft.com/office/drawing/2014/main" id="{330908F8-6CE0-4971-B2BA-67219DAED04B}"/>
              </a:ext>
            </a:extLst>
          </p:cNvPr>
          <p:cNvCxnSpPr/>
          <p:nvPr/>
        </p:nvCxnSpPr>
        <p:spPr>
          <a:xfrm>
            <a:off x="3104980" y="286487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テキスト プレースホルダー 4">
            <a:extLst>
              <a:ext uri="{FF2B5EF4-FFF2-40B4-BE49-F238E27FC236}">
                <a16:creationId xmlns:a16="http://schemas.microsoft.com/office/drawing/2014/main" id="{203BD8AA-2E76-489E-B6C5-03FE6B5C647A}"/>
              </a:ext>
            </a:extLst>
          </p:cNvPr>
          <p:cNvSpPr>
            <a:spLocks noGrp="1"/>
          </p:cNvSpPr>
          <p:nvPr>
            <p:ph type="body" sz="quarter" idx="13"/>
          </p:nvPr>
        </p:nvSpPr>
        <p:spPr>
          <a:xfrm>
            <a:off x="359197" y="745361"/>
            <a:ext cx="11505576" cy="348557"/>
          </a:xfrm>
        </p:spPr>
        <p:txBody>
          <a:bodyPr/>
          <a:lstStyle/>
          <a:p>
            <a:r>
              <a:rPr lang="en-US" altLang="ja-JP" err="1"/>
              <a:t>CylanceOPTICS</a:t>
            </a:r>
            <a:r>
              <a:rPr lang="en-US" altLang="ja-JP"/>
              <a:t> </a:t>
            </a:r>
            <a:r>
              <a:rPr lang="ja-JP" altLang="en-US"/>
              <a:t>は防御にフォーカスしたアプローチで管理者負担を大幅軽減へ</a:t>
            </a:r>
            <a:endParaRPr kumimoji="1" lang="ja-JP" altLang="en-US"/>
          </a:p>
        </p:txBody>
      </p:sp>
      <p:sp>
        <p:nvSpPr>
          <p:cNvPr id="4" name="テキスト プレースホルダー 3">
            <a:extLst>
              <a:ext uri="{FF2B5EF4-FFF2-40B4-BE49-F238E27FC236}">
                <a16:creationId xmlns:a16="http://schemas.microsoft.com/office/drawing/2014/main" id="{92940658-5CD6-446A-86E9-A0DEDA22DB3A}"/>
              </a:ext>
            </a:extLst>
          </p:cNvPr>
          <p:cNvSpPr>
            <a:spLocks noGrp="1"/>
          </p:cNvSpPr>
          <p:nvPr>
            <p:ph type="body" sz="quarter" idx="15"/>
          </p:nvPr>
        </p:nvSpPr>
        <p:spPr>
          <a:prstGeom prst="rect">
            <a:avLst/>
          </a:prstGeom>
        </p:spPr>
        <p:txBody>
          <a:bodyPr/>
          <a:lstStyle/>
          <a:p>
            <a:r>
              <a:rPr kumimoji="1" lang="ja-JP" altLang="en-US"/>
              <a:t>なぜ</a:t>
            </a:r>
            <a:r>
              <a:rPr kumimoji="1" lang="en-US" altLang="ja-JP"/>
              <a:t> </a:t>
            </a:r>
            <a:r>
              <a:rPr lang="en-US" altLang="ja-JP" err="1"/>
              <a:t>CylanceOPTICS</a:t>
            </a:r>
            <a:r>
              <a:rPr lang="ja-JP" altLang="en-US"/>
              <a:t> </a:t>
            </a:r>
            <a:r>
              <a:rPr kumimoji="1" lang="ja-JP" altLang="en-US"/>
              <a:t>なのか</a:t>
            </a:r>
          </a:p>
        </p:txBody>
      </p:sp>
      <p:sp>
        <p:nvSpPr>
          <p:cNvPr id="55" name="テキスト ボックス 54">
            <a:extLst>
              <a:ext uri="{FF2B5EF4-FFF2-40B4-BE49-F238E27FC236}">
                <a16:creationId xmlns:a16="http://schemas.microsoft.com/office/drawing/2014/main" id="{B02BBE7B-B109-4D59-95CC-0BE0222B46A3}"/>
              </a:ext>
            </a:extLst>
          </p:cNvPr>
          <p:cNvSpPr txBox="1"/>
          <p:nvPr/>
        </p:nvSpPr>
        <p:spPr>
          <a:xfrm>
            <a:off x="4377241" y="1828244"/>
            <a:ext cx="3273230" cy="288541"/>
          </a:xfrm>
          <a:prstGeom prst="rect">
            <a:avLst/>
          </a:prstGeom>
          <a:noFill/>
        </p:spPr>
        <p:txBody>
          <a:bodyPr wrap="square" rtlCol="0">
            <a:spAutoFit/>
          </a:bodyPr>
          <a:lstStyle/>
          <a:p>
            <a:pPr algn="ctr">
              <a:lnSpc>
                <a:spcPts val="1600"/>
              </a:lnSpc>
            </a:pP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一般的な </a:t>
            </a:r>
            <a:r>
              <a:rPr lang="en-US" altLang="ja-JP"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EDR</a:t>
            </a: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（従来の </a:t>
            </a:r>
            <a:r>
              <a:rPr lang="en-US" altLang="ja-JP"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EDR</a:t>
            </a: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p>
        </p:txBody>
      </p:sp>
      <p:grpSp>
        <p:nvGrpSpPr>
          <p:cNvPr id="2" name="グループ化 1">
            <a:extLst>
              <a:ext uri="{FF2B5EF4-FFF2-40B4-BE49-F238E27FC236}">
                <a16:creationId xmlns:a16="http://schemas.microsoft.com/office/drawing/2014/main" id="{85781893-022C-4363-93CB-305CE486F605}"/>
              </a:ext>
            </a:extLst>
          </p:cNvPr>
          <p:cNvGrpSpPr/>
          <p:nvPr/>
        </p:nvGrpSpPr>
        <p:grpSpPr>
          <a:xfrm>
            <a:off x="1588535" y="2381435"/>
            <a:ext cx="1042002" cy="1024047"/>
            <a:chOff x="2285853" y="2381435"/>
            <a:chExt cx="1042002" cy="1024047"/>
          </a:xfrm>
        </p:grpSpPr>
        <p:pic>
          <p:nvPicPr>
            <p:cNvPr id="57" name="図 56">
              <a:extLst>
                <a:ext uri="{FF2B5EF4-FFF2-40B4-BE49-F238E27FC236}">
                  <a16:creationId xmlns:a16="http://schemas.microsoft.com/office/drawing/2014/main" id="{400A5DA0-187A-4505-B6C0-8B18D9FA0B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381435"/>
              <a:ext cx="308671" cy="308823"/>
            </a:xfrm>
            <a:prstGeom prst="rect">
              <a:avLst/>
            </a:prstGeom>
          </p:spPr>
        </p:pic>
        <p:pic>
          <p:nvPicPr>
            <p:cNvPr id="58" name="図 57">
              <a:extLst>
                <a:ext uri="{FF2B5EF4-FFF2-40B4-BE49-F238E27FC236}">
                  <a16:creationId xmlns:a16="http://schemas.microsoft.com/office/drawing/2014/main" id="{FCFA92BD-9E01-4E2F-BB26-3177EBBD9E9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2381435"/>
              <a:ext cx="308671" cy="308823"/>
            </a:xfrm>
            <a:prstGeom prst="rect">
              <a:avLst/>
            </a:prstGeom>
          </p:spPr>
        </p:pic>
        <p:pic>
          <p:nvPicPr>
            <p:cNvPr id="59" name="図 58">
              <a:extLst>
                <a:ext uri="{FF2B5EF4-FFF2-40B4-BE49-F238E27FC236}">
                  <a16:creationId xmlns:a16="http://schemas.microsoft.com/office/drawing/2014/main" id="{0B0C2A9A-2B99-4321-82FC-9A62D34026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381435"/>
              <a:ext cx="308671" cy="308823"/>
            </a:xfrm>
            <a:prstGeom prst="rect">
              <a:avLst/>
            </a:prstGeom>
          </p:spPr>
        </p:pic>
        <p:pic>
          <p:nvPicPr>
            <p:cNvPr id="60" name="図 59">
              <a:extLst>
                <a:ext uri="{FF2B5EF4-FFF2-40B4-BE49-F238E27FC236}">
                  <a16:creationId xmlns:a16="http://schemas.microsoft.com/office/drawing/2014/main" id="{3013BA45-2CA5-4D21-A38F-27FFABB0AF5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7869" y="2734520"/>
              <a:ext cx="308671" cy="308823"/>
            </a:xfrm>
            <a:prstGeom prst="rect">
              <a:avLst/>
            </a:prstGeom>
          </p:spPr>
        </p:pic>
        <p:pic>
          <p:nvPicPr>
            <p:cNvPr id="61" name="図 60">
              <a:extLst>
                <a:ext uri="{FF2B5EF4-FFF2-40B4-BE49-F238E27FC236}">
                  <a16:creationId xmlns:a16="http://schemas.microsoft.com/office/drawing/2014/main" id="{E990D03D-1645-4B8E-9CD9-C113766716F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0008" y="2734520"/>
              <a:ext cx="308671" cy="308823"/>
            </a:xfrm>
            <a:prstGeom prst="rect">
              <a:avLst/>
            </a:prstGeom>
          </p:spPr>
        </p:pic>
        <p:pic>
          <p:nvPicPr>
            <p:cNvPr id="62" name="図 61">
              <a:extLst>
                <a:ext uri="{FF2B5EF4-FFF2-40B4-BE49-F238E27FC236}">
                  <a16:creationId xmlns:a16="http://schemas.microsoft.com/office/drawing/2014/main" id="{9FAFC256-A360-4485-B639-D24B748BA8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3096659"/>
              <a:ext cx="308671" cy="308823"/>
            </a:xfrm>
            <a:prstGeom prst="rect">
              <a:avLst/>
            </a:prstGeom>
          </p:spPr>
        </p:pic>
        <p:pic>
          <p:nvPicPr>
            <p:cNvPr id="63" name="図 62">
              <a:extLst>
                <a:ext uri="{FF2B5EF4-FFF2-40B4-BE49-F238E27FC236}">
                  <a16:creationId xmlns:a16="http://schemas.microsoft.com/office/drawing/2014/main" id="{F1BF46E8-546B-4FAC-8B0D-3558FF8844A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3096659"/>
              <a:ext cx="308671" cy="308823"/>
            </a:xfrm>
            <a:prstGeom prst="rect">
              <a:avLst/>
            </a:prstGeom>
          </p:spPr>
        </p:pic>
        <p:pic>
          <p:nvPicPr>
            <p:cNvPr id="66" name="図 65">
              <a:extLst>
                <a:ext uri="{FF2B5EF4-FFF2-40B4-BE49-F238E27FC236}">
                  <a16:creationId xmlns:a16="http://schemas.microsoft.com/office/drawing/2014/main" id="{5847CC49-4E61-4B80-969B-14EF9E9789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3096659"/>
              <a:ext cx="308671" cy="308823"/>
            </a:xfrm>
            <a:prstGeom prst="rect">
              <a:avLst/>
            </a:prstGeom>
          </p:spPr>
        </p:pic>
      </p:grpSp>
      <p:grpSp>
        <p:nvGrpSpPr>
          <p:cNvPr id="69" name="グループ化 68">
            <a:extLst>
              <a:ext uri="{FF2B5EF4-FFF2-40B4-BE49-F238E27FC236}">
                <a16:creationId xmlns:a16="http://schemas.microsoft.com/office/drawing/2014/main" id="{912D7DCD-9A09-4473-9FBE-A4D57EFEE912}"/>
              </a:ext>
            </a:extLst>
          </p:cNvPr>
          <p:cNvGrpSpPr/>
          <p:nvPr/>
        </p:nvGrpSpPr>
        <p:grpSpPr>
          <a:xfrm>
            <a:off x="1588535" y="4813871"/>
            <a:ext cx="1042002" cy="1024047"/>
            <a:chOff x="2285853" y="2381435"/>
            <a:chExt cx="1042002" cy="1024047"/>
          </a:xfrm>
        </p:grpSpPr>
        <p:pic>
          <p:nvPicPr>
            <p:cNvPr id="72" name="図 71">
              <a:extLst>
                <a:ext uri="{FF2B5EF4-FFF2-40B4-BE49-F238E27FC236}">
                  <a16:creationId xmlns:a16="http://schemas.microsoft.com/office/drawing/2014/main" id="{71CE3FD5-71B4-4527-B1CB-DBDBEC5E387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381435"/>
              <a:ext cx="308671" cy="308823"/>
            </a:xfrm>
            <a:prstGeom prst="rect">
              <a:avLst/>
            </a:prstGeom>
          </p:spPr>
        </p:pic>
        <p:pic>
          <p:nvPicPr>
            <p:cNvPr id="73" name="図 72">
              <a:extLst>
                <a:ext uri="{FF2B5EF4-FFF2-40B4-BE49-F238E27FC236}">
                  <a16:creationId xmlns:a16="http://schemas.microsoft.com/office/drawing/2014/main" id="{63918158-CE50-49DC-8915-CE9D84A058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2381435"/>
              <a:ext cx="308671" cy="308823"/>
            </a:xfrm>
            <a:prstGeom prst="rect">
              <a:avLst/>
            </a:prstGeom>
          </p:spPr>
        </p:pic>
        <p:pic>
          <p:nvPicPr>
            <p:cNvPr id="74" name="図 73">
              <a:extLst>
                <a:ext uri="{FF2B5EF4-FFF2-40B4-BE49-F238E27FC236}">
                  <a16:creationId xmlns:a16="http://schemas.microsoft.com/office/drawing/2014/main" id="{987089F4-3BD1-4BE4-AC56-5E0FBFC655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381435"/>
              <a:ext cx="308671" cy="308823"/>
            </a:xfrm>
            <a:prstGeom prst="rect">
              <a:avLst/>
            </a:prstGeom>
          </p:spPr>
        </p:pic>
        <p:pic>
          <p:nvPicPr>
            <p:cNvPr id="75" name="図 74">
              <a:extLst>
                <a:ext uri="{FF2B5EF4-FFF2-40B4-BE49-F238E27FC236}">
                  <a16:creationId xmlns:a16="http://schemas.microsoft.com/office/drawing/2014/main" id="{75A63DD5-182F-439C-AA84-31FBEE9FFF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7869" y="2734520"/>
              <a:ext cx="308671" cy="308823"/>
            </a:xfrm>
            <a:prstGeom prst="rect">
              <a:avLst/>
            </a:prstGeom>
          </p:spPr>
        </p:pic>
        <p:pic>
          <p:nvPicPr>
            <p:cNvPr id="76" name="図 75">
              <a:extLst>
                <a:ext uri="{FF2B5EF4-FFF2-40B4-BE49-F238E27FC236}">
                  <a16:creationId xmlns:a16="http://schemas.microsoft.com/office/drawing/2014/main" id="{1B9D7EFD-3E05-4133-B5AD-53C8BE05132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20008" y="2734520"/>
              <a:ext cx="308671" cy="308823"/>
            </a:xfrm>
            <a:prstGeom prst="rect">
              <a:avLst/>
            </a:prstGeom>
          </p:spPr>
        </p:pic>
        <p:pic>
          <p:nvPicPr>
            <p:cNvPr id="77" name="図 76">
              <a:extLst>
                <a:ext uri="{FF2B5EF4-FFF2-40B4-BE49-F238E27FC236}">
                  <a16:creationId xmlns:a16="http://schemas.microsoft.com/office/drawing/2014/main" id="{A2DFCD23-80C5-4B8C-8A0F-784454AC7B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3096659"/>
              <a:ext cx="308671" cy="308823"/>
            </a:xfrm>
            <a:prstGeom prst="rect">
              <a:avLst/>
            </a:prstGeom>
          </p:spPr>
        </p:pic>
        <p:pic>
          <p:nvPicPr>
            <p:cNvPr id="78" name="図 77">
              <a:extLst>
                <a:ext uri="{FF2B5EF4-FFF2-40B4-BE49-F238E27FC236}">
                  <a16:creationId xmlns:a16="http://schemas.microsoft.com/office/drawing/2014/main" id="{7FB733FE-DFFE-462F-B095-0BD601D833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3096659"/>
              <a:ext cx="308671" cy="308823"/>
            </a:xfrm>
            <a:prstGeom prst="rect">
              <a:avLst/>
            </a:prstGeom>
          </p:spPr>
        </p:pic>
        <p:pic>
          <p:nvPicPr>
            <p:cNvPr id="79" name="図 78">
              <a:extLst>
                <a:ext uri="{FF2B5EF4-FFF2-40B4-BE49-F238E27FC236}">
                  <a16:creationId xmlns:a16="http://schemas.microsoft.com/office/drawing/2014/main" id="{CB314913-C63F-4BD0-A51E-E7EF473E6D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3096659"/>
              <a:ext cx="308671" cy="308823"/>
            </a:xfrm>
            <a:prstGeom prst="rect">
              <a:avLst/>
            </a:prstGeom>
          </p:spPr>
        </p:pic>
      </p:grpSp>
      <p:sp>
        <p:nvSpPr>
          <p:cNvPr id="81" name="テキスト ボックス 80">
            <a:extLst>
              <a:ext uri="{FF2B5EF4-FFF2-40B4-BE49-F238E27FC236}">
                <a16:creationId xmlns:a16="http://schemas.microsoft.com/office/drawing/2014/main" id="{F9017E8C-15C2-4CE6-BB20-25307A78B1B8}"/>
              </a:ext>
            </a:extLst>
          </p:cNvPr>
          <p:cNvSpPr txBox="1"/>
          <p:nvPr/>
        </p:nvSpPr>
        <p:spPr>
          <a:xfrm>
            <a:off x="3920892" y="2179036"/>
            <a:ext cx="1100111" cy="284693"/>
          </a:xfrm>
          <a:prstGeom prst="rect">
            <a:avLst/>
          </a:prstGeom>
          <a:noFill/>
        </p:spPr>
        <p:txBody>
          <a:bodyPr wrap="square" rtlCol="0">
            <a:spAutoFit/>
          </a:bodyPr>
          <a:lstStyle/>
          <a:p>
            <a:pPr algn="ctr">
              <a:lnSpc>
                <a:spcPts val="1600"/>
              </a:lnSpc>
            </a:pPr>
            <a:r>
              <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一般的な </a:t>
            </a:r>
            <a:r>
              <a:rPr lang="en-US" altLang="ja-JP"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EPP</a:t>
            </a:r>
            <a:endPar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3" name="図 82">
            <a:extLst>
              <a:ext uri="{FF2B5EF4-FFF2-40B4-BE49-F238E27FC236}">
                <a16:creationId xmlns:a16="http://schemas.microsoft.com/office/drawing/2014/main" id="{E6364958-17F3-48B4-88EF-C9D1715920C0}"/>
              </a:ext>
            </a:extLst>
          </p:cNvPr>
          <p:cNvPicPr>
            <a:picLocks noChangeAspect="1"/>
          </p:cNvPicPr>
          <p:nvPr/>
        </p:nvPicPr>
        <p:blipFill>
          <a:blip r:embed="rId3"/>
          <a:stretch>
            <a:fillRect/>
          </a:stretch>
        </p:blipFill>
        <p:spPr>
          <a:xfrm>
            <a:off x="4171608" y="2545092"/>
            <a:ext cx="598679" cy="740836"/>
          </a:xfrm>
          <a:prstGeom prst="rect">
            <a:avLst/>
          </a:prstGeom>
        </p:spPr>
      </p:pic>
      <p:sp>
        <p:nvSpPr>
          <p:cNvPr id="84" name="テキスト ボックス 83">
            <a:extLst>
              <a:ext uri="{FF2B5EF4-FFF2-40B4-BE49-F238E27FC236}">
                <a16:creationId xmlns:a16="http://schemas.microsoft.com/office/drawing/2014/main" id="{9A8E2CC4-457D-47BB-B9A5-96F4195BCE45}"/>
              </a:ext>
            </a:extLst>
          </p:cNvPr>
          <p:cNvSpPr txBox="1"/>
          <p:nvPr/>
        </p:nvSpPr>
        <p:spPr>
          <a:xfrm>
            <a:off x="3743828" y="4504858"/>
            <a:ext cx="1452951" cy="286617"/>
          </a:xfrm>
          <a:prstGeom prst="rect">
            <a:avLst/>
          </a:prstGeom>
          <a:noFill/>
        </p:spPr>
        <p:txBody>
          <a:bodyPr wrap="square" rtlCol="0">
            <a:spAutoFit/>
          </a:bodyPr>
          <a:lstStyle/>
          <a:p>
            <a:pPr algn="ctr">
              <a:lnSpc>
                <a:spcPts val="1600"/>
              </a:lnSpc>
            </a:pPr>
            <a:r>
              <a:rPr lang="en-US" altLang="ja-JP" sz="1050" b="1" err="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endPar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86" name="直線矢印コネクタ 85">
            <a:extLst>
              <a:ext uri="{FF2B5EF4-FFF2-40B4-BE49-F238E27FC236}">
                <a16:creationId xmlns:a16="http://schemas.microsoft.com/office/drawing/2014/main" id="{361B94F7-1932-47A7-AE40-482CC4B59650}"/>
              </a:ext>
            </a:extLst>
          </p:cNvPr>
          <p:cNvCxnSpPr/>
          <p:nvPr/>
        </p:nvCxnSpPr>
        <p:spPr>
          <a:xfrm>
            <a:off x="3246424" y="538784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直線矢印コネクタ 86">
            <a:extLst>
              <a:ext uri="{FF2B5EF4-FFF2-40B4-BE49-F238E27FC236}">
                <a16:creationId xmlns:a16="http://schemas.microsoft.com/office/drawing/2014/main" id="{B91FB98D-7425-4DB5-B61B-97ADAE0D5B35}"/>
              </a:ext>
            </a:extLst>
          </p:cNvPr>
          <p:cNvCxnSpPr/>
          <p:nvPr/>
        </p:nvCxnSpPr>
        <p:spPr>
          <a:xfrm>
            <a:off x="5381437" y="286487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直線矢印コネクタ 87">
            <a:extLst>
              <a:ext uri="{FF2B5EF4-FFF2-40B4-BE49-F238E27FC236}">
                <a16:creationId xmlns:a16="http://schemas.microsoft.com/office/drawing/2014/main" id="{6C5AF295-D6E3-47AF-ADF2-BA5F27AD0112}"/>
              </a:ext>
            </a:extLst>
          </p:cNvPr>
          <p:cNvCxnSpPr/>
          <p:nvPr/>
        </p:nvCxnSpPr>
        <p:spPr>
          <a:xfrm>
            <a:off x="5381437" y="538784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9" name="図 88">
            <a:extLst>
              <a:ext uri="{FF2B5EF4-FFF2-40B4-BE49-F238E27FC236}">
                <a16:creationId xmlns:a16="http://schemas.microsoft.com/office/drawing/2014/main" id="{0332EE33-0EA1-4521-AE89-AC4B47C0D9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95839" y="5255007"/>
            <a:ext cx="308671" cy="308823"/>
          </a:xfrm>
          <a:prstGeom prst="rect">
            <a:avLst/>
          </a:prstGeom>
        </p:spPr>
      </p:pic>
      <p:grpSp>
        <p:nvGrpSpPr>
          <p:cNvPr id="90" name="グループ化 89">
            <a:extLst>
              <a:ext uri="{FF2B5EF4-FFF2-40B4-BE49-F238E27FC236}">
                <a16:creationId xmlns:a16="http://schemas.microsoft.com/office/drawing/2014/main" id="{017C5D14-3AC3-45CD-A946-120CE4CC935D}"/>
              </a:ext>
            </a:extLst>
          </p:cNvPr>
          <p:cNvGrpSpPr/>
          <p:nvPr/>
        </p:nvGrpSpPr>
        <p:grpSpPr>
          <a:xfrm>
            <a:off x="6275938" y="2545092"/>
            <a:ext cx="1042002" cy="661908"/>
            <a:chOff x="2285853" y="2381435"/>
            <a:chExt cx="1042002" cy="661908"/>
          </a:xfrm>
        </p:grpSpPr>
        <p:pic>
          <p:nvPicPr>
            <p:cNvPr id="91" name="図 90">
              <a:extLst>
                <a:ext uri="{FF2B5EF4-FFF2-40B4-BE49-F238E27FC236}">
                  <a16:creationId xmlns:a16="http://schemas.microsoft.com/office/drawing/2014/main" id="{97B84B0D-02D3-42D0-8D56-A722E5E1B5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381435"/>
              <a:ext cx="308671" cy="308823"/>
            </a:xfrm>
            <a:prstGeom prst="rect">
              <a:avLst/>
            </a:prstGeom>
          </p:spPr>
        </p:pic>
        <p:pic>
          <p:nvPicPr>
            <p:cNvPr id="92" name="図 91">
              <a:extLst>
                <a:ext uri="{FF2B5EF4-FFF2-40B4-BE49-F238E27FC236}">
                  <a16:creationId xmlns:a16="http://schemas.microsoft.com/office/drawing/2014/main" id="{CCCEBCE0-9374-4231-9AB1-D82689B971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2381435"/>
              <a:ext cx="308671" cy="308823"/>
            </a:xfrm>
            <a:prstGeom prst="rect">
              <a:avLst/>
            </a:prstGeom>
          </p:spPr>
        </p:pic>
        <p:pic>
          <p:nvPicPr>
            <p:cNvPr id="93" name="図 92">
              <a:extLst>
                <a:ext uri="{FF2B5EF4-FFF2-40B4-BE49-F238E27FC236}">
                  <a16:creationId xmlns:a16="http://schemas.microsoft.com/office/drawing/2014/main" id="{07E23CE5-C66B-462C-B868-1E9999FA59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381435"/>
              <a:ext cx="308671" cy="308823"/>
            </a:xfrm>
            <a:prstGeom prst="rect">
              <a:avLst/>
            </a:prstGeom>
          </p:spPr>
        </p:pic>
        <p:pic>
          <p:nvPicPr>
            <p:cNvPr id="96" name="図 95">
              <a:extLst>
                <a:ext uri="{FF2B5EF4-FFF2-40B4-BE49-F238E27FC236}">
                  <a16:creationId xmlns:a16="http://schemas.microsoft.com/office/drawing/2014/main" id="{61637F67-B7A5-45E0-A5AC-C873D43C93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5853" y="2734520"/>
              <a:ext cx="308671" cy="308823"/>
            </a:xfrm>
            <a:prstGeom prst="rect">
              <a:avLst/>
            </a:prstGeom>
          </p:spPr>
        </p:pic>
        <p:pic>
          <p:nvPicPr>
            <p:cNvPr id="97" name="図 96">
              <a:extLst>
                <a:ext uri="{FF2B5EF4-FFF2-40B4-BE49-F238E27FC236}">
                  <a16:creationId xmlns:a16="http://schemas.microsoft.com/office/drawing/2014/main" id="{34CC9892-A67F-4CFA-9336-F08F0ABC79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57045" y="2734520"/>
              <a:ext cx="308671" cy="308823"/>
            </a:xfrm>
            <a:prstGeom prst="rect">
              <a:avLst/>
            </a:prstGeom>
          </p:spPr>
        </p:pic>
        <p:pic>
          <p:nvPicPr>
            <p:cNvPr id="98" name="図 97">
              <a:extLst>
                <a:ext uri="{FF2B5EF4-FFF2-40B4-BE49-F238E27FC236}">
                  <a16:creationId xmlns:a16="http://schemas.microsoft.com/office/drawing/2014/main" id="{964DB459-3A5D-4956-AE1F-A1FEE7094A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19184" y="2734520"/>
              <a:ext cx="308671" cy="308823"/>
            </a:xfrm>
            <a:prstGeom prst="rect">
              <a:avLst/>
            </a:prstGeom>
          </p:spPr>
        </p:pic>
      </p:grpSp>
      <p:cxnSp>
        <p:nvCxnSpPr>
          <p:cNvPr id="99" name="直線矢印コネクタ 98">
            <a:extLst>
              <a:ext uri="{FF2B5EF4-FFF2-40B4-BE49-F238E27FC236}">
                <a16:creationId xmlns:a16="http://schemas.microsoft.com/office/drawing/2014/main" id="{5784BC6A-E845-4EB5-9898-8BBDF00F8933}"/>
              </a:ext>
            </a:extLst>
          </p:cNvPr>
          <p:cNvCxnSpPr/>
          <p:nvPr/>
        </p:nvCxnSpPr>
        <p:spPr>
          <a:xfrm>
            <a:off x="7818505" y="286487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0" name="直線矢印コネクタ 99">
            <a:extLst>
              <a:ext uri="{FF2B5EF4-FFF2-40B4-BE49-F238E27FC236}">
                <a16:creationId xmlns:a16="http://schemas.microsoft.com/office/drawing/2014/main" id="{F8E352F1-B7B7-44D9-AE52-94D9D7CC3F05}"/>
              </a:ext>
            </a:extLst>
          </p:cNvPr>
          <p:cNvCxnSpPr/>
          <p:nvPr/>
        </p:nvCxnSpPr>
        <p:spPr>
          <a:xfrm>
            <a:off x="7830087" y="5387847"/>
            <a:ext cx="41799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1" name="テキスト ボックス 100">
            <a:extLst>
              <a:ext uri="{FF2B5EF4-FFF2-40B4-BE49-F238E27FC236}">
                <a16:creationId xmlns:a16="http://schemas.microsoft.com/office/drawing/2014/main" id="{2A303222-EB84-4C17-A333-0404E7B6A19D}"/>
              </a:ext>
            </a:extLst>
          </p:cNvPr>
          <p:cNvSpPr txBox="1"/>
          <p:nvPr/>
        </p:nvSpPr>
        <p:spPr>
          <a:xfrm>
            <a:off x="8748106" y="4578747"/>
            <a:ext cx="1452951" cy="286617"/>
          </a:xfrm>
          <a:prstGeom prst="rect">
            <a:avLst/>
          </a:prstGeom>
          <a:noFill/>
        </p:spPr>
        <p:txBody>
          <a:bodyPr wrap="square" rtlCol="0">
            <a:spAutoFit/>
          </a:bodyPr>
          <a:lstStyle/>
          <a:p>
            <a:pPr algn="ctr">
              <a:lnSpc>
                <a:spcPts val="1600"/>
              </a:lnSpc>
            </a:pPr>
            <a:r>
              <a:rPr lang="en-US" altLang="ja-JP" sz="1050" b="1" err="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endPar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テキスト ボックス 102">
            <a:extLst>
              <a:ext uri="{FF2B5EF4-FFF2-40B4-BE49-F238E27FC236}">
                <a16:creationId xmlns:a16="http://schemas.microsoft.com/office/drawing/2014/main" id="{81FC2159-8B34-4E11-BB99-C21D49A4E93D}"/>
              </a:ext>
            </a:extLst>
          </p:cNvPr>
          <p:cNvSpPr txBox="1"/>
          <p:nvPr/>
        </p:nvSpPr>
        <p:spPr>
          <a:xfrm>
            <a:off x="8808569" y="2158317"/>
            <a:ext cx="1100111" cy="286617"/>
          </a:xfrm>
          <a:prstGeom prst="rect">
            <a:avLst/>
          </a:prstGeom>
          <a:noFill/>
        </p:spPr>
        <p:txBody>
          <a:bodyPr wrap="square" rtlCol="0">
            <a:spAutoFit/>
          </a:bodyPr>
          <a:lstStyle/>
          <a:p>
            <a:pPr algn="ctr">
              <a:lnSpc>
                <a:spcPts val="1600"/>
              </a:lnSpc>
            </a:pPr>
            <a:r>
              <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一般的な </a:t>
            </a:r>
            <a:r>
              <a:rPr lang="en-US" altLang="ja-JP"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EDR</a:t>
            </a:r>
            <a:endParaRPr lang="ja-JP" altLang="en-US" sz="105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id="{21645714-4F62-463F-83F2-D2D4FC493DFD}"/>
              </a:ext>
            </a:extLst>
          </p:cNvPr>
          <p:cNvPicPr>
            <a:picLocks noChangeAspect="1"/>
          </p:cNvPicPr>
          <p:nvPr/>
        </p:nvPicPr>
        <p:blipFill>
          <a:blip r:embed="rId4"/>
          <a:stretch>
            <a:fillRect/>
          </a:stretch>
        </p:blipFill>
        <p:spPr>
          <a:xfrm>
            <a:off x="9019564" y="2456522"/>
            <a:ext cx="722353" cy="917893"/>
          </a:xfrm>
          <a:prstGeom prst="rect">
            <a:avLst/>
          </a:prstGeom>
        </p:spPr>
      </p:pic>
      <p:sp>
        <p:nvSpPr>
          <p:cNvPr id="104" name="テキスト ボックス 103">
            <a:extLst>
              <a:ext uri="{FF2B5EF4-FFF2-40B4-BE49-F238E27FC236}">
                <a16:creationId xmlns:a16="http://schemas.microsoft.com/office/drawing/2014/main" id="{92200D38-A6A3-4F40-9142-06288AE42BA6}"/>
              </a:ext>
            </a:extLst>
          </p:cNvPr>
          <p:cNvSpPr txBox="1"/>
          <p:nvPr/>
        </p:nvSpPr>
        <p:spPr>
          <a:xfrm>
            <a:off x="8458919" y="5854267"/>
            <a:ext cx="2031325" cy="542456"/>
          </a:xfrm>
          <a:prstGeom prst="rect">
            <a:avLst/>
          </a:prstGeom>
          <a:noFill/>
        </p:spPr>
        <p:txBody>
          <a:bodyPr wrap="none" rtlCol="0">
            <a:spAutoFit/>
          </a:bodyPr>
          <a:lstStyle/>
          <a:p>
            <a:pPr algn="ctr">
              <a:lnSpc>
                <a:spcPts val="1800"/>
              </a:lnSpc>
            </a:pPr>
            <a:r>
              <a:rPr kumimoji="1" lang="ja-JP" altLang="en-US"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すり抜けは </a:t>
            </a:r>
            <a:r>
              <a:rPr kumimoji="1" lang="en-US" altLang="ja-JP"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99% </a:t>
            </a:r>
            <a:r>
              <a:rPr kumimoji="1" lang="ja-JP" altLang="en-US"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無し</a:t>
            </a:r>
            <a:endParaRPr lang="en-US" altLang="ja-JP"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kumimoji="1" lang="ja-JP" altLang="en-US" sz="120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管理者の運用負担が少ない</a:t>
            </a:r>
          </a:p>
        </p:txBody>
      </p:sp>
      <p:sp>
        <p:nvSpPr>
          <p:cNvPr id="106" name="四角形: 角を丸くする 105">
            <a:extLst>
              <a:ext uri="{FF2B5EF4-FFF2-40B4-BE49-F238E27FC236}">
                <a16:creationId xmlns:a16="http://schemas.microsoft.com/office/drawing/2014/main" id="{1D7B7BF5-19B3-4573-B8C6-6CC9DEA3CB0A}"/>
              </a:ext>
            </a:extLst>
          </p:cNvPr>
          <p:cNvSpPr/>
          <p:nvPr/>
        </p:nvSpPr>
        <p:spPr>
          <a:xfrm>
            <a:off x="1097245" y="4158076"/>
            <a:ext cx="9833222" cy="237794"/>
          </a:xfrm>
          <a:prstGeom prst="roundRect">
            <a:avLst>
              <a:gd name="adj" fmla="val 10000"/>
            </a:avLst>
          </a:prstGeom>
          <a:solidFill>
            <a:srgbClr val="255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テキスト ボックス 106">
            <a:extLst>
              <a:ext uri="{FF2B5EF4-FFF2-40B4-BE49-F238E27FC236}">
                <a16:creationId xmlns:a16="http://schemas.microsoft.com/office/drawing/2014/main" id="{CC735684-EF4E-4734-957D-A6910E94B4DF}"/>
              </a:ext>
            </a:extLst>
          </p:cNvPr>
          <p:cNvSpPr txBox="1"/>
          <p:nvPr/>
        </p:nvSpPr>
        <p:spPr>
          <a:xfrm>
            <a:off x="4377241" y="4129569"/>
            <a:ext cx="3273230" cy="288541"/>
          </a:xfrm>
          <a:prstGeom prst="rect">
            <a:avLst/>
          </a:prstGeom>
          <a:noFill/>
        </p:spPr>
        <p:txBody>
          <a:bodyPr wrap="square" rtlCol="0">
            <a:spAutoFit/>
          </a:bodyPr>
          <a:lstStyle/>
          <a:p>
            <a:pPr algn="ctr">
              <a:lnSpc>
                <a:spcPts val="1600"/>
              </a:lnSpc>
            </a:pPr>
            <a:r>
              <a:rPr lang="en-US" altLang="ja-JP" sz="1100" b="1" err="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CylanceOPTICS</a:t>
            </a:r>
            <a:endPar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テキスト ボックス 108">
            <a:extLst>
              <a:ext uri="{FF2B5EF4-FFF2-40B4-BE49-F238E27FC236}">
                <a16:creationId xmlns:a16="http://schemas.microsoft.com/office/drawing/2014/main" id="{B8D2501A-FC4D-4887-BF75-424F177075D8}"/>
              </a:ext>
            </a:extLst>
          </p:cNvPr>
          <p:cNvSpPr txBox="1"/>
          <p:nvPr/>
        </p:nvSpPr>
        <p:spPr>
          <a:xfrm rot="20853905">
            <a:off x="6867923" y="3100717"/>
            <a:ext cx="1100111" cy="284693"/>
          </a:xfrm>
          <a:prstGeom prst="rect">
            <a:avLst/>
          </a:prstGeom>
          <a:noFill/>
        </p:spPr>
        <p:txBody>
          <a:bodyPr wrap="square" rtlCol="0">
            <a:spAutoFit/>
          </a:bodyPr>
          <a:lstStyle/>
          <a:p>
            <a:pPr algn="ctr">
              <a:lnSpc>
                <a:spcPts val="1600"/>
              </a:lnSpc>
            </a:pPr>
            <a:r>
              <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すり抜け多数</a:t>
            </a:r>
            <a:r>
              <a:rPr lang="en-US" altLang="ja-JP"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テキスト ボックス 110">
            <a:extLst>
              <a:ext uri="{FF2B5EF4-FFF2-40B4-BE49-F238E27FC236}">
                <a16:creationId xmlns:a16="http://schemas.microsoft.com/office/drawing/2014/main" id="{7915DA59-BB14-4529-907F-482340A197B8}"/>
              </a:ext>
            </a:extLst>
          </p:cNvPr>
          <p:cNvSpPr txBox="1"/>
          <p:nvPr/>
        </p:nvSpPr>
        <p:spPr>
          <a:xfrm>
            <a:off x="3482543" y="3406135"/>
            <a:ext cx="1998689" cy="542456"/>
          </a:xfrm>
          <a:prstGeom prst="rect">
            <a:avLst/>
          </a:prstGeom>
          <a:noFill/>
        </p:spPr>
        <p:txBody>
          <a:bodyPr wrap="none" rtlCol="0">
            <a:spAutoFit/>
          </a:bodyPr>
          <a:lstStyle/>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シグニチャ型や</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サンド </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BOX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等の動的検知</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610127E7-075D-4969-9E7F-FB54B2110104}"/>
              </a:ext>
            </a:extLst>
          </p:cNvPr>
          <p:cNvSpPr txBox="1"/>
          <p:nvPr/>
        </p:nvSpPr>
        <p:spPr>
          <a:xfrm>
            <a:off x="6238897" y="5854267"/>
            <a:ext cx="1257075" cy="542456"/>
          </a:xfrm>
          <a:prstGeom prst="rect">
            <a:avLst/>
          </a:prstGeom>
          <a:noFill/>
        </p:spPr>
        <p:txBody>
          <a:bodyPr wrap="none" rtlCol="0">
            <a:spAutoFit/>
          </a:bodyPr>
          <a:lstStyle/>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検知率 </a:t>
            </a:r>
            <a:r>
              <a:rPr lang="en-US" altLang="ja-JP" sz="1200">
                <a:latin typeface="メイリオ" panose="020B0604030504040204" pitchFamily="50" charset="-128"/>
                <a:ea typeface="メイリオ" panose="020B0604030504040204" pitchFamily="50" charset="-128"/>
                <a:cs typeface="メイリオ" panose="020B0604030504040204" pitchFamily="50" charset="-128"/>
              </a:rPr>
              <a:t>99%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800"/>
              </a:lnSpc>
            </a:pPr>
            <a:r>
              <a:rPr lang="ja-JP" altLang="en-US" sz="1200">
                <a:latin typeface="メイリオ" panose="020B0604030504040204" pitchFamily="50" charset="-128"/>
                <a:ea typeface="メイリオ" panose="020B0604030504040204" pitchFamily="50" charset="-128"/>
                <a:cs typeface="メイリオ" panose="020B0604030504040204" pitchFamily="50" charset="-128"/>
              </a:rPr>
              <a:t>予測防御</a:t>
            </a:r>
            <a:endParaRPr lang="en-US" altLang="ja-JP"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楕円 8">
            <a:extLst>
              <a:ext uri="{FF2B5EF4-FFF2-40B4-BE49-F238E27FC236}">
                <a16:creationId xmlns:a16="http://schemas.microsoft.com/office/drawing/2014/main" id="{E0004F8A-0DB2-4C09-9695-A0575E3CC382}"/>
              </a:ext>
            </a:extLst>
          </p:cNvPr>
          <p:cNvSpPr/>
          <p:nvPr/>
        </p:nvSpPr>
        <p:spPr>
          <a:xfrm>
            <a:off x="9844579" y="5285788"/>
            <a:ext cx="286880" cy="286880"/>
          </a:xfrm>
          <a:prstGeom prst="ellipse">
            <a:avLst/>
          </a:prstGeom>
          <a:solidFill>
            <a:schemeClr val="bg1"/>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86F90D20-3937-4F4E-880E-A984CD8DB77A}"/>
              </a:ext>
            </a:extLst>
          </p:cNvPr>
          <p:cNvSpPr txBox="1"/>
          <p:nvPr/>
        </p:nvSpPr>
        <p:spPr>
          <a:xfrm rot="20853905">
            <a:off x="6535802" y="5437861"/>
            <a:ext cx="1613262" cy="489878"/>
          </a:xfrm>
          <a:prstGeom prst="rect">
            <a:avLst/>
          </a:prstGeom>
          <a:noFill/>
        </p:spPr>
        <p:txBody>
          <a:bodyPr wrap="square" rtlCol="0">
            <a:spAutoFit/>
          </a:bodyPr>
          <a:lstStyle/>
          <a:p>
            <a:pPr algn="ctr">
              <a:lnSpc>
                <a:spcPts val="1600"/>
              </a:lnSpc>
            </a:pPr>
            <a:r>
              <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ほとんどの脅威を</a:t>
            </a:r>
            <a:endParaRPr lang="en-US" altLang="ja-JP"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ts val="1600"/>
              </a:lnSpc>
            </a:pPr>
            <a:r>
              <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ブロック</a:t>
            </a:r>
            <a:r>
              <a:rPr lang="en-US" altLang="ja-JP"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0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 name="図 9">
            <a:extLst>
              <a:ext uri="{FF2B5EF4-FFF2-40B4-BE49-F238E27FC236}">
                <a16:creationId xmlns:a16="http://schemas.microsoft.com/office/drawing/2014/main" id="{5F178250-60C0-78D2-27DD-58CB8860D063}"/>
              </a:ext>
            </a:extLst>
          </p:cNvPr>
          <p:cNvPicPr>
            <a:picLocks noChangeAspect="1"/>
          </p:cNvPicPr>
          <p:nvPr/>
        </p:nvPicPr>
        <p:blipFill>
          <a:blip r:embed="rId5"/>
          <a:srcRect/>
          <a:stretch/>
        </p:blipFill>
        <p:spPr>
          <a:xfrm>
            <a:off x="10301075" y="246647"/>
            <a:ext cx="1595956" cy="353122"/>
          </a:xfrm>
          <a:prstGeom prst="rect">
            <a:avLst/>
          </a:prstGeom>
        </p:spPr>
      </p:pic>
      <p:pic>
        <p:nvPicPr>
          <p:cNvPr id="11" name="図 10">
            <a:extLst>
              <a:ext uri="{FF2B5EF4-FFF2-40B4-BE49-F238E27FC236}">
                <a16:creationId xmlns:a16="http://schemas.microsoft.com/office/drawing/2014/main" id="{64FE5C89-C6D4-76C6-7BF5-96DF443D3710}"/>
              </a:ext>
            </a:extLst>
          </p:cNvPr>
          <p:cNvPicPr>
            <a:picLocks noChangeAspect="1"/>
          </p:cNvPicPr>
          <p:nvPr/>
        </p:nvPicPr>
        <p:blipFill>
          <a:blip r:embed="rId6"/>
          <a:srcRect/>
          <a:stretch/>
        </p:blipFill>
        <p:spPr>
          <a:xfrm>
            <a:off x="8910428" y="4939014"/>
            <a:ext cx="891518" cy="891516"/>
          </a:xfrm>
          <a:prstGeom prst="rect">
            <a:avLst/>
          </a:prstGeom>
        </p:spPr>
      </p:pic>
      <p:pic>
        <p:nvPicPr>
          <p:cNvPr id="12" name="図 11">
            <a:extLst>
              <a:ext uri="{FF2B5EF4-FFF2-40B4-BE49-F238E27FC236}">
                <a16:creationId xmlns:a16="http://schemas.microsoft.com/office/drawing/2014/main" id="{51A3A82E-161A-F6F6-9BF8-C68386C87EB3}"/>
              </a:ext>
            </a:extLst>
          </p:cNvPr>
          <p:cNvPicPr>
            <a:picLocks noChangeAspect="1"/>
          </p:cNvPicPr>
          <p:nvPr/>
        </p:nvPicPr>
        <p:blipFill>
          <a:blip r:embed="rId7"/>
          <a:srcRect l="5186" r="5186"/>
          <a:stretch/>
        </p:blipFill>
        <p:spPr>
          <a:xfrm>
            <a:off x="4083471" y="4898619"/>
            <a:ext cx="773664" cy="863192"/>
          </a:xfrm>
          <a:prstGeom prst="rect">
            <a:avLst/>
          </a:prstGeom>
        </p:spPr>
      </p:pic>
    </p:spTree>
    <p:extLst>
      <p:ext uri="{BB962C8B-B14F-4D97-AF65-F5344CB8AC3E}">
        <p14:creationId xmlns:p14="http://schemas.microsoft.com/office/powerpoint/2010/main" val="20919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500"/>
                                        <p:tgtEl>
                                          <p:spTgt spid="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fade">
                                      <p:cBhvr>
                                        <p:cTn id="16" dur="500"/>
                                        <p:tgtEl>
                                          <p:spTgt spid="10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500"/>
                                        <p:tgtEl>
                                          <p:spTgt spid="10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81" grpId="0"/>
      <p:bldP spid="84" grpId="0"/>
      <p:bldP spid="101" grpId="0"/>
      <p:bldP spid="103" grpId="0"/>
      <p:bldP spid="107" grpId="0"/>
      <p:bldP spid="109" grpId="0"/>
      <p:bldP spid="6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テキスト ボックス 77">
            <a:extLst>
              <a:ext uri="{FF2B5EF4-FFF2-40B4-BE49-F238E27FC236}">
                <a16:creationId xmlns:a16="http://schemas.microsoft.com/office/drawing/2014/main" id="{06EAD74F-A398-45CF-9D11-4D2EA228B726}"/>
              </a:ext>
            </a:extLst>
          </p:cNvPr>
          <p:cNvSpPr txBox="1"/>
          <p:nvPr/>
        </p:nvSpPr>
        <p:spPr>
          <a:xfrm>
            <a:off x="546755" y="1832996"/>
            <a:ext cx="3965639" cy="4208204"/>
          </a:xfrm>
          <a:prstGeom prst="rect">
            <a:avLst/>
          </a:prstGeom>
          <a:solidFill>
            <a:srgbClr val="F4F9F1">
              <a:alpha val="94902"/>
            </a:srgbClr>
          </a:solidFill>
          <a:ln w="12700">
            <a:solidFill>
              <a:schemeClr val="tx1">
                <a:lumMod val="75000"/>
                <a:lumOff val="25000"/>
              </a:schemeClr>
            </a:solidFill>
          </a:ln>
        </p:spPr>
        <p:txBody>
          <a:bodyPr wrap="square" rtlCol="0">
            <a:spAutoFit/>
          </a:bodyPr>
          <a:lstStyle/>
          <a:p>
            <a:endParaRPr kumimoji="1" lang="ja-JP" altLang="en-US"/>
          </a:p>
        </p:txBody>
      </p:sp>
      <p:sp>
        <p:nvSpPr>
          <p:cNvPr id="46" name="テキスト ボックス 45">
            <a:extLst>
              <a:ext uri="{FF2B5EF4-FFF2-40B4-BE49-F238E27FC236}">
                <a16:creationId xmlns:a16="http://schemas.microsoft.com/office/drawing/2014/main" id="{8587D75D-BD2A-4B7D-901D-5F79E0A06F6C}"/>
              </a:ext>
            </a:extLst>
          </p:cNvPr>
          <p:cNvSpPr txBox="1"/>
          <p:nvPr/>
        </p:nvSpPr>
        <p:spPr>
          <a:xfrm>
            <a:off x="6720353" y="1805859"/>
            <a:ext cx="4866968" cy="4208204"/>
          </a:xfrm>
          <a:prstGeom prst="rect">
            <a:avLst/>
          </a:prstGeom>
          <a:solidFill>
            <a:schemeClr val="bg1"/>
          </a:solidFill>
          <a:ln w="3175">
            <a:solidFill>
              <a:schemeClr val="tx1">
                <a:lumMod val="75000"/>
                <a:lumOff val="25000"/>
              </a:schemeClr>
            </a:solidFill>
          </a:ln>
        </p:spPr>
        <p:txBody>
          <a:bodyPr wrap="square" rtlCol="0">
            <a:spAutoFit/>
          </a:bodyPr>
          <a:lstStyle/>
          <a:p>
            <a:endParaRPr kumimoji="1" lang="ja-JP" altLang="en-US"/>
          </a:p>
        </p:txBody>
      </p:sp>
      <p:sp>
        <p:nvSpPr>
          <p:cNvPr id="9" name="テキスト プレースホルダー 8">
            <a:extLst>
              <a:ext uri="{FF2B5EF4-FFF2-40B4-BE49-F238E27FC236}">
                <a16:creationId xmlns:a16="http://schemas.microsoft.com/office/drawing/2014/main" id="{EB77DC32-A3FD-694F-809D-70838B30F56A}"/>
              </a:ext>
            </a:extLst>
          </p:cNvPr>
          <p:cNvSpPr>
            <a:spLocks noGrp="1"/>
          </p:cNvSpPr>
          <p:nvPr>
            <p:ph type="body" sz="quarter" idx="13"/>
          </p:nvPr>
        </p:nvSpPr>
        <p:spPr>
          <a:xfrm>
            <a:off x="0" y="745361"/>
            <a:ext cx="12192000" cy="348557"/>
          </a:xfrm>
        </p:spPr>
        <p:txBody>
          <a:bodyPr/>
          <a:lstStyle/>
          <a:p>
            <a:r>
              <a:rPr lang="ja-JP" altLang="en-US"/>
              <a:t>経験豊富なセキュリティエンジニアが</a:t>
            </a:r>
            <a:r>
              <a:rPr lang="en-US" altLang="ja-JP"/>
              <a:t> OPTICS </a:t>
            </a:r>
            <a:r>
              <a:rPr lang="ja-JP" altLang="en-US"/>
              <a:t>監視作業を代行</a:t>
            </a:r>
          </a:p>
        </p:txBody>
      </p:sp>
      <p:sp>
        <p:nvSpPr>
          <p:cNvPr id="2" name="テキスト プレースホルダー 1">
            <a:extLst>
              <a:ext uri="{FF2B5EF4-FFF2-40B4-BE49-F238E27FC236}">
                <a16:creationId xmlns:a16="http://schemas.microsoft.com/office/drawing/2014/main" id="{B95A0077-D77A-684D-80CB-2C5002B6A2D0}"/>
              </a:ext>
            </a:extLst>
          </p:cNvPr>
          <p:cNvSpPr>
            <a:spLocks noGrp="1"/>
          </p:cNvSpPr>
          <p:nvPr>
            <p:ph type="body" sz="quarter" idx="15"/>
          </p:nvPr>
        </p:nvSpPr>
        <p:spPr/>
        <p:txBody>
          <a:bodyPr/>
          <a:lstStyle/>
          <a:p>
            <a:r>
              <a:rPr lang="en-US" altLang="ja-JP" err="1">
                <a:latin typeface="Meiryo"/>
                <a:ea typeface="Meiryo"/>
              </a:rPr>
              <a:t>CylanceOPTICS</a:t>
            </a:r>
            <a:r>
              <a:rPr lang="en-US" altLang="ja-JP">
                <a:latin typeface="Meiryo"/>
                <a:ea typeface="Meiryo"/>
              </a:rPr>
              <a:t> </a:t>
            </a:r>
            <a:r>
              <a:rPr lang="ja-JP" altLang="en-US">
                <a:latin typeface="Meiryo"/>
                <a:ea typeface="Meiryo"/>
              </a:rPr>
              <a:t>運用監視サービス</a:t>
            </a:r>
            <a:endParaRPr lang="ja-JP" altLang="ja-JP">
              <a:latin typeface="Meiryo"/>
              <a:ea typeface="Meiryo"/>
            </a:endParaRPr>
          </a:p>
        </p:txBody>
      </p:sp>
      <p:pic>
        <p:nvPicPr>
          <p:cNvPr id="14" name="グラフィックス 13" descr="オフィス ワーカー (男性) 単色塗りつぶし">
            <a:extLst>
              <a:ext uri="{FF2B5EF4-FFF2-40B4-BE49-F238E27FC236}">
                <a16:creationId xmlns:a16="http://schemas.microsoft.com/office/drawing/2014/main" id="{3888DFF6-E198-4B96-84B6-8097705E64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5383" y="2134644"/>
            <a:ext cx="1075800" cy="1075800"/>
          </a:xfrm>
          <a:prstGeom prst="rect">
            <a:avLst/>
          </a:prstGeom>
        </p:spPr>
      </p:pic>
      <p:pic>
        <p:nvPicPr>
          <p:cNvPr id="8" name="グラフィックス 7" descr="オフィス ワーカー (女性) 枠線">
            <a:extLst>
              <a:ext uri="{FF2B5EF4-FFF2-40B4-BE49-F238E27FC236}">
                <a16:creationId xmlns:a16="http://schemas.microsoft.com/office/drawing/2014/main" id="{3AC9681C-ABC8-4284-BA37-A6A03AA565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3744" y="4231681"/>
            <a:ext cx="1184666" cy="1184666"/>
          </a:xfrm>
          <a:prstGeom prst="rect">
            <a:avLst/>
          </a:prstGeom>
        </p:spPr>
      </p:pic>
      <p:sp>
        <p:nvSpPr>
          <p:cNvPr id="17" name="テキスト ボックス 16">
            <a:extLst>
              <a:ext uri="{FF2B5EF4-FFF2-40B4-BE49-F238E27FC236}">
                <a16:creationId xmlns:a16="http://schemas.microsoft.com/office/drawing/2014/main" id="{55BD1741-A754-439F-8CDA-70753D724ED1}"/>
              </a:ext>
            </a:extLst>
          </p:cNvPr>
          <p:cNvSpPr txBox="1"/>
          <p:nvPr/>
        </p:nvSpPr>
        <p:spPr>
          <a:xfrm>
            <a:off x="10092815" y="3181055"/>
            <a:ext cx="1435509" cy="461665"/>
          </a:xfrm>
          <a:prstGeom prst="rect">
            <a:avLst/>
          </a:prstGeom>
          <a:noFill/>
        </p:spPr>
        <p:txBody>
          <a:bodyPr wrap="square" rtlCol="0">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セキュリティ</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エンジニア</a:t>
            </a:r>
          </a:p>
        </p:txBody>
      </p:sp>
      <p:cxnSp>
        <p:nvCxnSpPr>
          <p:cNvPr id="18" name="直線矢印コネクタ 17">
            <a:extLst>
              <a:ext uri="{FF2B5EF4-FFF2-40B4-BE49-F238E27FC236}">
                <a16:creationId xmlns:a16="http://schemas.microsoft.com/office/drawing/2014/main" id="{34EDDA03-A511-4B5F-8C51-B7830EF44061}"/>
              </a:ext>
            </a:extLst>
          </p:cNvPr>
          <p:cNvCxnSpPr>
            <a:cxnSpLocks/>
          </p:cNvCxnSpPr>
          <p:nvPr/>
        </p:nvCxnSpPr>
        <p:spPr>
          <a:xfrm flipH="1">
            <a:off x="4681271" y="4771011"/>
            <a:ext cx="1898638"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2939D293-84CB-4176-905A-75E686D6EFAA}"/>
              </a:ext>
            </a:extLst>
          </p:cNvPr>
          <p:cNvCxnSpPr>
            <a:cxnSpLocks/>
          </p:cNvCxnSpPr>
          <p:nvPr/>
        </p:nvCxnSpPr>
        <p:spPr>
          <a:xfrm>
            <a:off x="4690696" y="3068690"/>
            <a:ext cx="18986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35" name="グループ化 34">
            <a:extLst>
              <a:ext uri="{FF2B5EF4-FFF2-40B4-BE49-F238E27FC236}">
                <a16:creationId xmlns:a16="http://schemas.microsoft.com/office/drawing/2014/main" id="{34DD2BC7-293C-4357-9A4F-8013EE4CF933}"/>
              </a:ext>
            </a:extLst>
          </p:cNvPr>
          <p:cNvGrpSpPr/>
          <p:nvPr/>
        </p:nvGrpSpPr>
        <p:grpSpPr>
          <a:xfrm>
            <a:off x="7107887" y="2296568"/>
            <a:ext cx="1659594" cy="1354554"/>
            <a:chOff x="4412716" y="2176940"/>
            <a:chExt cx="1580752" cy="1185495"/>
          </a:xfrm>
        </p:grpSpPr>
        <p:pic>
          <p:nvPicPr>
            <p:cNvPr id="7" name="グラフィックス 6" descr="雲 枠線">
              <a:extLst>
                <a:ext uri="{FF2B5EF4-FFF2-40B4-BE49-F238E27FC236}">
                  <a16:creationId xmlns:a16="http://schemas.microsoft.com/office/drawing/2014/main" id="{29AC2796-16F6-4493-B744-2BFEC013D5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7973" y="2176940"/>
              <a:ext cx="1185495" cy="1185495"/>
            </a:xfrm>
            <a:prstGeom prst="rect">
              <a:avLst/>
            </a:prstGeom>
          </p:spPr>
        </p:pic>
        <p:pic>
          <p:nvPicPr>
            <p:cNvPr id="19" name="グラフィックス 18" descr="データベース 単色塗りつぶし">
              <a:extLst>
                <a:ext uri="{FF2B5EF4-FFF2-40B4-BE49-F238E27FC236}">
                  <a16:creationId xmlns:a16="http://schemas.microsoft.com/office/drawing/2014/main" id="{12322674-B505-4F60-9729-FDECA321C5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12716" y="2519101"/>
              <a:ext cx="764677" cy="764677"/>
            </a:xfrm>
            <a:prstGeom prst="rect">
              <a:avLst/>
            </a:prstGeom>
          </p:spPr>
        </p:pic>
      </p:grpSp>
      <p:grpSp>
        <p:nvGrpSpPr>
          <p:cNvPr id="28" name="グループ化 27">
            <a:extLst>
              <a:ext uri="{FF2B5EF4-FFF2-40B4-BE49-F238E27FC236}">
                <a16:creationId xmlns:a16="http://schemas.microsoft.com/office/drawing/2014/main" id="{D3358748-CB93-446A-8937-D89D419FB4E6}"/>
              </a:ext>
            </a:extLst>
          </p:cNvPr>
          <p:cNvGrpSpPr/>
          <p:nvPr/>
        </p:nvGrpSpPr>
        <p:grpSpPr>
          <a:xfrm>
            <a:off x="7177551" y="3754280"/>
            <a:ext cx="4202456" cy="2037170"/>
            <a:chOff x="7688826" y="4111078"/>
            <a:chExt cx="3799336" cy="1863156"/>
          </a:xfrm>
        </p:grpSpPr>
        <p:sp>
          <p:nvSpPr>
            <p:cNvPr id="45" name="テキスト ボックス 44">
              <a:extLst>
                <a:ext uri="{FF2B5EF4-FFF2-40B4-BE49-F238E27FC236}">
                  <a16:creationId xmlns:a16="http://schemas.microsoft.com/office/drawing/2014/main" id="{5C442604-E3BF-4931-AFF1-FBBDF9E9F801}"/>
                </a:ext>
              </a:extLst>
            </p:cNvPr>
            <p:cNvSpPr txBox="1"/>
            <p:nvPr/>
          </p:nvSpPr>
          <p:spPr>
            <a:xfrm>
              <a:off x="7688826" y="4111078"/>
              <a:ext cx="3799336" cy="374658"/>
            </a:xfrm>
            <a:prstGeom prst="rect">
              <a:avLst/>
            </a:prstGeom>
            <a:solidFill>
              <a:srgbClr val="C00000"/>
            </a:solidFill>
            <a:ln>
              <a:noFill/>
            </a:ln>
          </p:spPr>
          <p:txBody>
            <a:bodyPr wrap="square" rtlCol="0" anchor="ctr">
              <a:spAutoFit/>
            </a:bodyPr>
            <a:lstStyle/>
            <a:p>
              <a:pPr algn="ctr"/>
              <a:r>
                <a:rPr kumimoji="1" lang="ja-JP" altLang="en-US" sz="1600" b="1">
                  <a:solidFill>
                    <a:schemeClr val="bg1"/>
                  </a:solidFill>
                  <a:latin typeface="メイリオ" panose="020B0604030504040204" pitchFamily="50" charset="-128"/>
                  <a:ea typeface="メイリオ" panose="020B0604030504040204" pitchFamily="50" charset="-128"/>
                </a:rPr>
                <a:t>ログ監視</a:t>
              </a:r>
            </a:p>
          </p:txBody>
        </p:sp>
        <p:sp>
          <p:nvSpPr>
            <p:cNvPr id="55" name="テキスト ボックス 54">
              <a:extLst>
                <a:ext uri="{FF2B5EF4-FFF2-40B4-BE49-F238E27FC236}">
                  <a16:creationId xmlns:a16="http://schemas.microsoft.com/office/drawing/2014/main" id="{ADE9F505-F95C-4068-A716-A93E22FF842F}"/>
                </a:ext>
              </a:extLst>
            </p:cNvPr>
            <p:cNvSpPr txBox="1"/>
            <p:nvPr/>
          </p:nvSpPr>
          <p:spPr>
            <a:xfrm>
              <a:off x="7688826" y="5103409"/>
              <a:ext cx="3799336" cy="374658"/>
            </a:xfrm>
            <a:prstGeom prst="rect">
              <a:avLst/>
            </a:prstGeom>
            <a:solidFill>
              <a:srgbClr val="C00000"/>
            </a:solidFill>
            <a:ln>
              <a:noFill/>
            </a:ln>
          </p:spPr>
          <p:txBody>
            <a:bodyPr wrap="square" rtlCol="0" anchor="ctr">
              <a:spAutoFit/>
            </a:bodyPr>
            <a:lstStyle/>
            <a:p>
              <a:pPr algn="ctr"/>
              <a:r>
                <a:rPr kumimoji="1" lang="ja-JP" altLang="en-US" sz="1600" b="1">
                  <a:solidFill>
                    <a:schemeClr val="bg1"/>
                  </a:solidFill>
                  <a:latin typeface="メイリオ" panose="020B0604030504040204" pitchFamily="50" charset="-128"/>
                  <a:ea typeface="メイリオ" panose="020B0604030504040204" pitchFamily="50" charset="-128"/>
                </a:rPr>
                <a:t>インシデント調査</a:t>
              </a:r>
            </a:p>
          </p:txBody>
        </p:sp>
        <p:sp>
          <p:nvSpPr>
            <p:cNvPr id="56" name="テキスト ボックス 55">
              <a:extLst>
                <a:ext uri="{FF2B5EF4-FFF2-40B4-BE49-F238E27FC236}">
                  <a16:creationId xmlns:a16="http://schemas.microsoft.com/office/drawing/2014/main" id="{F55EFFA4-D63E-4114-8984-ABDF30FD77D6}"/>
                </a:ext>
              </a:extLst>
            </p:cNvPr>
            <p:cNvSpPr txBox="1"/>
            <p:nvPr/>
          </p:nvSpPr>
          <p:spPr>
            <a:xfrm>
              <a:off x="7688826" y="4607243"/>
              <a:ext cx="3799336" cy="374658"/>
            </a:xfrm>
            <a:prstGeom prst="rect">
              <a:avLst/>
            </a:prstGeom>
            <a:solidFill>
              <a:srgbClr val="C00000"/>
            </a:solidFill>
            <a:ln>
              <a:noFill/>
            </a:ln>
          </p:spPr>
          <p:txBody>
            <a:bodyPr wrap="square" rtlCol="0" anchor="ctr">
              <a:spAutoFit/>
            </a:bodyPr>
            <a:lstStyle/>
            <a:p>
              <a:pPr algn="ctr"/>
              <a:r>
                <a:rPr kumimoji="1" lang="ja-JP" altLang="en-US" sz="1600" b="1">
                  <a:solidFill>
                    <a:schemeClr val="bg1"/>
                  </a:solidFill>
                  <a:latin typeface="メイリオ" panose="020B0604030504040204" pitchFamily="50" charset="-128"/>
                  <a:ea typeface="メイリオ" panose="020B0604030504040204" pitchFamily="50" charset="-128"/>
                </a:rPr>
                <a:t>重要アラート監視</a:t>
              </a:r>
            </a:p>
          </p:txBody>
        </p:sp>
        <p:sp>
          <p:nvSpPr>
            <p:cNvPr id="57" name="テキスト ボックス 56">
              <a:extLst>
                <a:ext uri="{FF2B5EF4-FFF2-40B4-BE49-F238E27FC236}">
                  <a16:creationId xmlns:a16="http://schemas.microsoft.com/office/drawing/2014/main" id="{CB7FB5E6-9243-4A4C-BAF0-64C06CD5D49D}"/>
                </a:ext>
              </a:extLst>
            </p:cNvPr>
            <p:cNvSpPr txBox="1"/>
            <p:nvPr/>
          </p:nvSpPr>
          <p:spPr>
            <a:xfrm>
              <a:off x="7688826" y="5599576"/>
              <a:ext cx="3799336" cy="374658"/>
            </a:xfrm>
            <a:prstGeom prst="rect">
              <a:avLst/>
            </a:prstGeom>
            <a:solidFill>
              <a:srgbClr val="C00000"/>
            </a:solidFill>
            <a:ln>
              <a:noFill/>
            </a:ln>
          </p:spPr>
          <p:txBody>
            <a:bodyPr wrap="square" rtlCol="0" anchor="ctr">
              <a:spAutoFit/>
            </a:bodyPr>
            <a:lstStyle/>
            <a:p>
              <a:pPr algn="ctr"/>
              <a:r>
                <a:rPr kumimoji="1" lang="ja-JP" altLang="en-US" sz="1600" b="1">
                  <a:solidFill>
                    <a:schemeClr val="bg1"/>
                  </a:solidFill>
                  <a:latin typeface="メイリオ" panose="020B0604030504040204" pitchFamily="50" charset="-128"/>
                  <a:ea typeface="メイリオ" panose="020B0604030504040204" pitchFamily="50" charset="-128"/>
                </a:rPr>
                <a:t>端末隔離</a:t>
              </a:r>
            </a:p>
          </p:txBody>
        </p:sp>
      </p:grpSp>
      <p:grpSp>
        <p:nvGrpSpPr>
          <p:cNvPr id="73" name="グループ化 72">
            <a:extLst>
              <a:ext uri="{FF2B5EF4-FFF2-40B4-BE49-F238E27FC236}">
                <a16:creationId xmlns:a16="http://schemas.microsoft.com/office/drawing/2014/main" id="{1C6CC947-96F7-4746-8F6B-3A3085E7ECF1}"/>
              </a:ext>
            </a:extLst>
          </p:cNvPr>
          <p:cNvGrpSpPr/>
          <p:nvPr/>
        </p:nvGrpSpPr>
        <p:grpSpPr>
          <a:xfrm>
            <a:off x="8906628" y="2493423"/>
            <a:ext cx="1230432" cy="993058"/>
            <a:chOff x="8867300" y="2966854"/>
            <a:chExt cx="1230432" cy="993058"/>
          </a:xfrm>
        </p:grpSpPr>
        <p:grpSp>
          <p:nvGrpSpPr>
            <p:cNvPr id="41" name="グループ化 40">
              <a:extLst>
                <a:ext uri="{FF2B5EF4-FFF2-40B4-BE49-F238E27FC236}">
                  <a16:creationId xmlns:a16="http://schemas.microsoft.com/office/drawing/2014/main" id="{C05BA84E-1F7F-4E17-A8CE-3AE4FDC24B9C}"/>
                </a:ext>
              </a:extLst>
            </p:cNvPr>
            <p:cNvGrpSpPr/>
            <p:nvPr/>
          </p:nvGrpSpPr>
          <p:grpSpPr>
            <a:xfrm>
              <a:off x="8903112" y="2966854"/>
              <a:ext cx="1140543" cy="993058"/>
              <a:chOff x="5487813" y="1928006"/>
              <a:chExt cx="852883" cy="906982"/>
            </a:xfrm>
            <a:solidFill>
              <a:schemeClr val="accent1">
                <a:lumMod val="60000"/>
                <a:lumOff val="40000"/>
              </a:schemeClr>
            </a:solidFill>
          </p:grpSpPr>
          <p:sp>
            <p:nvSpPr>
              <p:cNvPr id="40" name="矢印: 環状 39">
                <a:extLst>
                  <a:ext uri="{FF2B5EF4-FFF2-40B4-BE49-F238E27FC236}">
                    <a16:creationId xmlns:a16="http://schemas.microsoft.com/office/drawing/2014/main" id="{EF9972C7-1F5E-49FF-B66E-03940698AD09}"/>
                  </a:ext>
                </a:extLst>
              </p:cNvPr>
              <p:cNvSpPr/>
              <p:nvPr/>
            </p:nvSpPr>
            <p:spPr>
              <a:xfrm>
                <a:off x="5487813" y="1928006"/>
                <a:ext cx="852883" cy="865239"/>
              </a:xfrm>
              <a:prstGeom prst="circularArrow">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矢印: 環状 66">
                <a:extLst>
                  <a:ext uri="{FF2B5EF4-FFF2-40B4-BE49-F238E27FC236}">
                    <a16:creationId xmlns:a16="http://schemas.microsoft.com/office/drawing/2014/main" id="{B1AA5D20-9A45-4CFA-8364-4652E27BE214}"/>
                  </a:ext>
                </a:extLst>
              </p:cNvPr>
              <p:cNvSpPr/>
              <p:nvPr/>
            </p:nvSpPr>
            <p:spPr>
              <a:xfrm rot="10800000">
                <a:off x="5487813" y="1969749"/>
                <a:ext cx="852883" cy="865239"/>
              </a:xfrm>
              <a:prstGeom prst="circularArrow">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3" name="テキスト ボックス 52">
              <a:extLst>
                <a:ext uri="{FF2B5EF4-FFF2-40B4-BE49-F238E27FC236}">
                  <a16:creationId xmlns:a16="http://schemas.microsoft.com/office/drawing/2014/main" id="{EC0FFCA7-371F-4B34-885F-BE2A1EB2A50D}"/>
                </a:ext>
              </a:extLst>
            </p:cNvPr>
            <p:cNvSpPr txBox="1"/>
            <p:nvPr/>
          </p:nvSpPr>
          <p:spPr>
            <a:xfrm>
              <a:off x="8867300" y="3327219"/>
              <a:ext cx="1230432" cy="307777"/>
            </a:xfrm>
            <a:prstGeom prst="rect">
              <a:avLst/>
            </a:prstGeom>
            <a:noFill/>
          </p:spPr>
          <p:txBody>
            <a:bodyPr wrap="square" rtlCol="0">
              <a:spAutoFit/>
            </a:bodyP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常時監視</a:t>
              </a:r>
            </a:p>
          </p:txBody>
        </p:sp>
      </p:grpSp>
      <p:sp>
        <p:nvSpPr>
          <p:cNvPr id="71" name="左中かっこ 70">
            <a:extLst>
              <a:ext uri="{FF2B5EF4-FFF2-40B4-BE49-F238E27FC236}">
                <a16:creationId xmlns:a16="http://schemas.microsoft.com/office/drawing/2014/main" id="{5243AC35-CEF6-4A06-AC2E-B6785A00F4B6}"/>
              </a:ext>
            </a:extLst>
          </p:cNvPr>
          <p:cNvSpPr/>
          <p:nvPr/>
        </p:nvSpPr>
        <p:spPr>
          <a:xfrm>
            <a:off x="6853083" y="3585493"/>
            <a:ext cx="324468" cy="2301341"/>
          </a:xfrm>
          <a:prstGeom prst="leftBrace">
            <a:avLst>
              <a:gd name="adj1" fmla="val 8333"/>
              <a:gd name="adj2" fmla="val 50854"/>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AAD56A67-977D-4CCB-B941-B319EAFCE05E}"/>
              </a:ext>
            </a:extLst>
          </p:cNvPr>
          <p:cNvSpPr txBox="1"/>
          <p:nvPr/>
        </p:nvSpPr>
        <p:spPr>
          <a:xfrm>
            <a:off x="2557428" y="5434969"/>
            <a:ext cx="2011528" cy="276999"/>
          </a:xfrm>
          <a:prstGeom prst="rect">
            <a:avLst/>
          </a:prstGeom>
          <a:noFill/>
        </p:spPr>
        <p:txBody>
          <a:bodyPr wrap="square" rtlCol="0">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管理者様</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3" name="テキスト ボックス 102">
            <a:extLst>
              <a:ext uri="{FF2B5EF4-FFF2-40B4-BE49-F238E27FC236}">
                <a16:creationId xmlns:a16="http://schemas.microsoft.com/office/drawing/2014/main" id="{F45856EB-9F19-4CAE-B543-785AFD1C4C01}"/>
              </a:ext>
            </a:extLst>
          </p:cNvPr>
          <p:cNvSpPr txBox="1"/>
          <p:nvPr/>
        </p:nvSpPr>
        <p:spPr>
          <a:xfrm>
            <a:off x="4927364" y="2678885"/>
            <a:ext cx="1281087" cy="307777"/>
          </a:xfrm>
          <a:prstGeom prst="rect">
            <a:avLst/>
          </a:prstGeom>
          <a:noFill/>
        </p:spPr>
        <p:txBody>
          <a:bodyPr wrap="square" rtlCol="0">
            <a:spAutoFit/>
          </a:bodyPr>
          <a:lstStyle/>
          <a:p>
            <a:pPr algn="ct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ログ収集</a:t>
            </a:r>
          </a:p>
        </p:txBody>
      </p:sp>
      <p:sp>
        <p:nvSpPr>
          <p:cNvPr id="107" name="テキスト ボックス 106">
            <a:extLst>
              <a:ext uri="{FF2B5EF4-FFF2-40B4-BE49-F238E27FC236}">
                <a16:creationId xmlns:a16="http://schemas.microsoft.com/office/drawing/2014/main" id="{215284B6-7FFB-40B7-960C-442BBFA73D19}"/>
              </a:ext>
            </a:extLst>
          </p:cNvPr>
          <p:cNvSpPr txBox="1"/>
          <p:nvPr/>
        </p:nvSpPr>
        <p:spPr>
          <a:xfrm>
            <a:off x="4461591" y="4411481"/>
            <a:ext cx="2366127" cy="307777"/>
          </a:xfrm>
          <a:prstGeom prst="rect">
            <a:avLst/>
          </a:prstGeom>
          <a:noFill/>
        </p:spPr>
        <p:txBody>
          <a:bodyPr wrap="square" rtlCol="0">
            <a:spAutoFit/>
          </a:bodyPr>
          <a:lstStyle/>
          <a:p>
            <a:pPr algn="ct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ご連絡</a:t>
            </a:r>
          </a:p>
        </p:txBody>
      </p:sp>
      <p:sp>
        <p:nvSpPr>
          <p:cNvPr id="104" name="矢印: 折線 103">
            <a:extLst>
              <a:ext uri="{FF2B5EF4-FFF2-40B4-BE49-F238E27FC236}">
                <a16:creationId xmlns:a16="http://schemas.microsoft.com/office/drawing/2014/main" id="{DA2D0F65-E622-4EB3-8D11-EB724A1BD1F5}"/>
              </a:ext>
            </a:extLst>
          </p:cNvPr>
          <p:cNvSpPr/>
          <p:nvPr/>
        </p:nvSpPr>
        <p:spPr>
          <a:xfrm rot="16200000">
            <a:off x="1515098" y="4079794"/>
            <a:ext cx="1030761" cy="1203748"/>
          </a:xfrm>
          <a:prstGeom prst="ben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5" name="テキスト ボックス 104">
            <a:extLst>
              <a:ext uri="{FF2B5EF4-FFF2-40B4-BE49-F238E27FC236}">
                <a16:creationId xmlns:a16="http://schemas.microsoft.com/office/drawing/2014/main" id="{EAC2BCA2-9194-43BB-AB6D-F79956868F11}"/>
              </a:ext>
            </a:extLst>
          </p:cNvPr>
          <p:cNvSpPr txBox="1"/>
          <p:nvPr/>
        </p:nvSpPr>
        <p:spPr>
          <a:xfrm>
            <a:off x="485344" y="1465180"/>
            <a:ext cx="2475090" cy="307777"/>
          </a:xfrm>
          <a:prstGeom prst="rect">
            <a:avLst/>
          </a:prstGeom>
          <a:noFill/>
        </p:spPr>
        <p:txBody>
          <a:bodyPr wrap="square" rtlCol="0">
            <a:spAutoFit/>
          </a:bodyPr>
          <a:lstStyle/>
          <a:p>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■お客様環境</a:t>
            </a:r>
          </a:p>
        </p:txBody>
      </p:sp>
      <p:sp>
        <p:nvSpPr>
          <p:cNvPr id="110" name="テキスト ボックス 109">
            <a:extLst>
              <a:ext uri="{FF2B5EF4-FFF2-40B4-BE49-F238E27FC236}">
                <a16:creationId xmlns:a16="http://schemas.microsoft.com/office/drawing/2014/main" id="{D30D4095-1D64-4BCF-854B-C219E945EB0A}"/>
              </a:ext>
            </a:extLst>
          </p:cNvPr>
          <p:cNvSpPr txBox="1"/>
          <p:nvPr/>
        </p:nvSpPr>
        <p:spPr>
          <a:xfrm>
            <a:off x="6673158" y="1462124"/>
            <a:ext cx="2475090" cy="307777"/>
          </a:xfrm>
          <a:prstGeom prst="rect">
            <a:avLst/>
          </a:prstGeom>
          <a:noFill/>
        </p:spPr>
        <p:txBody>
          <a:bodyPr wrap="square" rtlCol="0">
            <a:spAutoFit/>
          </a:bodyPr>
          <a:lstStyle/>
          <a:p>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rPr>
              <a:t>MOTEX</a:t>
            </a:r>
            <a:endPar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9" name="テキスト ボックス 108">
            <a:extLst>
              <a:ext uri="{FF2B5EF4-FFF2-40B4-BE49-F238E27FC236}">
                <a16:creationId xmlns:a16="http://schemas.microsoft.com/office/drawing/2014/main" id="{0C69ED2C-0688-4447-AD51-AE825DDAEA1D}"/>
              </a:ext>
            </a:extLst>
          </p:cNvPr>
          <p:cNvSpPr txBox="1"/>
          <p:nvPr/>
        </p:nvSpPr>
        <p:spPr>
          <a:xfrm>
            <a:off x="976281" y="5378658"/>
            <a:ext cx="1918493" cy="461665"/>
          </a:xfrm>
          <a:prstGeom prst="rect">
            <a:avLst/>
          </a:prstGeom>
          <a:noFill/>
        </p:spPr>
        <p:txBody>
          <a:bodyPr wrap="square" rtlCol="0">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必要に応じて</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状況をご確認頂きます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1" name="テキスト ボックス 110">
            <a:extLst>
              <a:ext uri="{FF2B5EF4-FFF2-40B4-BE49-F238E27FC236}">
                <a16:creationId xmlns:a16="http://schemas.microsoft.com/office/drawing/2014/main" id="{966D4B0A-8713-409E-93A6-8BEC7CEE1750}"/>
              </a:ext>
            </a:extLst>
          </p:cNvPr>
          <p:cNvSpPr txBox="1"/>
          <p:nvPr/>
        </p:nvSpPr>
        <p:spPr>
          <a:xfrm>
            <a:off x="756170" y="1975005"/>
            <a:ext cx="3629321" cy="2044614"/>
          </a:xfrm>
          <a:prstGeom prst="rect">
            <a:avLst/>
          </a:prstGeom>
          <a:noFill/>
          <a:ln w="28575">
            <a:solidFill>
              <a:schemeClr val="accent5">
                <a:lumMod val="75000"/>
              </a:schemeClr>
            </a:solidFill>
          </a:ln>
        </p:spPr>
        <p:txBody>
          <a:bodyPr wrap="square" rtlCol="0">
            <a:spAutoFit/>
          </a:bodyPr>
          <a:lstStyle/>
          <a:p>
            <a:endParaRPr kumimoji="1" lang="ja-JP" altLang="en-US"/>
          </a:p>
        </p:txBody>
      </p:sp>
      <p:grpSp>
        <p:nvGrpSpPr>
          <p:cNvPr id="108" name="グループ化 107">
            <a:extLst>
              <a:ext uri="{FF2B5EF4-FFF2-40B4-BE49-F238E27FC236}">
                <a16:creationId xmlns:a16="http://schemas.microsoft.com/office/drawing/2014/main" id="{0F9135F5-FB32-4939-845B-66A0023B10BE}"/>
              </a:ext>
            </a:extLst>
          </p:cNvPr>
          <p:cNvGrpSpPr/>
          <p:nvPr/>
        </p:nvGrpSpPr>
        <p:grpSpPr>
          <a:xfrm>
            <a:off x="942680" y="2989461"/>
            <a:ext cx="3206494" cy="1039990"/>
            <a:chOff x="-2700441" y="2083613"/>
            <a:chExt cx="2947213" cy="840658"/>
          </a:xfrm>
        </p:grpSpPr>
        <p:pic>
          <p:nvPicPr>
            <p:cNvPr id="65" name="グラフィックス 64" descr="ノート PC 枠線">
              <a:extLst>
                <a:ext uri="{FF2B5EF4-FFF2-40B4-BE49-F238E27FC236}">
                  <a16:creationId xmlns:a16="http://schemas.microsoft.com/office/drawing/2014/main" id="{0B00852D-B639-40B6-97ED-783643C28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886" y="2083613"/>
              <a:ext cx="840658" cy="840658"/>
            </a:xfrm>
            <a:prstGeom prst="rect">
              <a:avLst/>
            </a:prstGeom>
          </p:spPr>
        </p:pic>
        <p:pic>
          <p:nvPicPr>
            <p:cNvPr id="112" name="グラフィックス 111" descr="ノート PC 枠線">
              <a:extLst>
                <a:ext uri="{FF2B5EF4-FFF2-40B4-BE49-F238E27FC236}">
                  <a16:creationId xmlns:a16="http://schemas.microsoft.com/office/drawing/2014/main" id="{6DACC8A8-87ED-4A2B-A5F4-638C94FEFD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441" y="2083613"/>
              <a:ext cx="840658" cy="840658"/>
            </a:xfrm>
            <a:prstGeom prst="rect">
              <a:avLst/>
            </a:prstGeom>
          </p:spPr>
        </p:pic>
        <p:pic>
          <p:nvPicPr>
            <p:cNvPr id="113" name="グラフィックス 112" descr="ノート PC 枠線">
              <a:extLst>
                <a:ext uri="{FF2B5EF4-FFF2-40B4-BE49-F238E27FC236}">
                  <a16:creationId xmlns:a16="http://schemas.microsoft.com/office/drawing/2014/main" id="{E9C4AAB0-CEE7-4171-BCD2-FD6A8B558C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47164" y="2083613"/>
              <a:ext cx="840658" cy="840658"/>
            </a:xfrm>
            <a:prstGeom prst="rect">
              <a:avLst/>
            </a:prstGeom>
          </p:spPr>
        </p:pic>
      </p:grpSp>
      <p:pic>
        <p:nvPicPr>
          <p:cNvPr id="6" name="Picture 4">
            <a:extLst>
              <a:ext uri="{FF2B5EF4-FFF2-40B4-BE49-F238E27FC236}">
                <a16:creationId xmlns:a16="http://schemas.microsoft.com/office/drawing/2014/main" id="{BA7BD9C5-0355-24E2-D03B-8F5391276169}"/>
              </a:ext>
            </a:extLst>
          </p:cNvPr>
          <p:cNvPicPr>
            <a:picLocks noChangeAspect="1" noChangeArrowheads="1"/>
          </p:cNvPicPr>
          <p:nvPr/>
        </p:nvPicPr>
        <p:blipFill>
          <a:blip r:embed="rId13"/>
          <a:srcRect/>
          <a:stretch/>
        </p:blipFill>
        <p:spPr bwMode="auto">
          <a:xfrm>
            <a:off x="963560" y="2110331"/>
            <a:ext cx="1799304" cy="37659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B55FF98E-DB85-C57D-6F0E-BD4BCD8F2730}"/>
              </a:ext>
            </a:extLst>
          </p:cNvPr>
          <p:cNvPicPr>
            <a:picLocks noChangeAspect="1"/>
          </p:cNvPicPr>
          <p:nvPr/>
        </p:nvPicPr>
        <p:blipFill>
          <a:blip r:embed="rId14"/>
          <a:srcRect/>
          <a:stretch/>
        </p:blipFill>
        <p:spPr>
          <a:xfrm>
            <a:off x="10301075" y="246647"/>
            <a:ext cx="1595956" cy="353122"/>
          </a:xfrm>
          <a:prstGeom prst="rect">
            <a:avLst/>
          </a:prstGeom>
        </p:spPr>
      </p:pic>
      <p:pic>
        <p:nvPicPr>
          <p:cNvPr id="4" name="図 3">
            <a:extLst>
              <a:ext uri="{FF2B5EF4-FFF2-40B4-BE49-F238E27FC236}">
                <a16:creationId xmlns:a16="http://schemas.microsoft.com/office/drawing/2014/main" id="{11469DDB-0C54-E011-5141-D3EC7FE46A88}"/>
              </a:ext>
            </a:extLst>
          </p:cNvPr>
          <p:cNvPicPr>
            <a:picLocks noChangeAspect="1"/>
          </p:cNvPicPr>
          <p:nvPr/>
        </p:nvPicPr>
        <p:blipFill>
          <a:blip r:embed="rId14"/>
          <a:srcRect/>
          <a:stretch/>
        </p:blipFill>
        <p:spPr>
          <a:xfrm>
            <a:off x="7031850" y="2100028"/>
            <a:ext cx="1884792" cy="417030"/>
          </a:xfrm>
          <a:prstGeom prst="rect">
            <a:avLst/>
          </a:prstGeom>
        </p:spPr>
      </p:pic>
      <p:pic>
        <p:nvPicPr>
          <p:cNvPr id="5" name="図 4">
            <a:extLst>
              <a:ext uri="{FF2B5EF4-FFF2-40B4-BE49-F238E27FC236}">
                <a16:creationId xmlns:a16="http://schemas.microsoft.com/office/drawing/2014/main" id="{91F32764-D620-67D9-701E-338BBEEDE6C2}"/>
              </a:ext>
            </a:extLst>
          </p:cNvPr>
          <p:cNvPicPr>
            <a:picLocks noChangeAspect="1"/>
          </p:cNvPicPr>
          <p:nvPr/>
        </p:nvPicPr>
        <p:blipFill>
          <a:blip r:embed="rId14"/>
          <a:srcRect/>
          <a:stretch/>
        </p:blipFill>
        <p:spPr>
          <a:xfrm>
            <a:off x="2253371" y="2601601"/>
            <a:ext cx="1728693" cy="382491"/>
          </a:xfrm>
          <a:prstGeom prst="rect">
            <a:avLst/>
          </a:prstGeom>
        </p:spPr>
      </p:pic>
    </p:spTree>
    <p:extLst>
      <p:ext uri="{BB962C8B-B14F-4D97-AF65-F5344CB8AC3E}">
        <p14:creationId xmlns:p14="http://schemas.microsoft.com/office/powerpoint/2010/main" val="1900753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4FA940E-4CB8-D040-9BD6-B2B88BC0326F}"/>
              </a:ext>
            </a:extLst>
          </p:cNvPr>
          <p:cNvSpPr>
            <a:spLocks noGrp="1"/>
          </p:cNvSpPr>
          <p:nvPr>
            <p:ph type="body" sz="quarter" idx="15"/>
          </p:nvPr>
        </p:nvSpPr>
        <p:spPr>
          <a:xfrm>
            <a:off x="413588" y="269809"/>
            <a:ext cx="11074573" cy="291618"/>
          </a:xfrm>
        </p:spPr>
        <p:txBody>
          <a:bodyPr/>
          <a:lstStyle/>
          <a:p>
            <a:r>
              <a:rPr lang="ja-JP" altLang="en-US">
                <a:latin typeface="Meiryo"/>
                <a:ea typeface="Meiryo"/>
              </a:rPr>
              <a:t>サービス内容</a:t>
            </a:r>
          </a:p>
        </p:txBody>
      </p:sp>
      <p:graphicFrame>
        <p:nvGraphicFramePr>
          <p:cNvPr id="6" name="表 6">
            <a:extLst>
              <a:ext uri="{FF2B5EF4-FFF2-40B4-BE49-F238E27FC236}">
                <a16:creationId xmlns:a16="http://schemas.microsoft.com/office/drawing/2014/main" id="{25078935-2EC7-4C87-B88D-4E65DF556657}"/>
              </a:ext>
            </a:extLst>
          </p:cNvPr>
          <p:cNvGraphicFramePr>
            <a:graphicFrameLocks noGrp="1"/>
          </p:cNvGraphicFramePr>
          <p:nvPr>
            <p:extLst>
              <p:ext uri="{D42A27DB-BD31-4B8C-83A1-F6EECF244321}">
                <p14:modId xmlns:p14="http://schemas.microsoft.com/office/powerpoint/2010/main" val="3432938808"/>
              </p:ext>
            </p:extLst>
          </p:nvPr>
        </p:nvGraphicFramePr>
        <p:xfrm>
          <a:off x="384855" y="954531"/>
          <a:ext cx="11236875" cy="4005072"/>
        </p:xfrm>
        <a:graphic>
          <a:graphicData uri="http://schemas.openxmlformats.org/drawingml/2006/table">
            <a:tbl>
              <a:tblPr firstRow="1" bandRow="1">
                <a:tableStyleId>{F5AB1C69-6EDB-4FF4-983F-18BD219EF322}</a:tableStyleId>
              </a:tblPr>
              <a:tblGrid>
                <a:gridCol w="1465913">
                  <a:extLst>
                    <a:ext uri="{9D8B030D-6E8A-4147-A177-3AD203B41FA5}">
                      <a16:colId xmlns:a16="http://schemas.microsoft.com/office/drawing/2014/main" val="299632943"/>
                    </a:ext>
                  </a:extLst>
                </a:gridCol>
                <a:gridCol w="647474">
                  <a:extLst>
                    <a:ext uri="{9D8B030D-6E8A-4147-A177-3AD203B41FA5}">
                      <a16:colId xmlns:a16="http://schemas.microsoft.com/office/drawing/2014/main" val="4256701075"/>
                    </a:ext>
                  </a:extLst>
                </a:gridCol>
                <a:gridCol w="3471011">
                  <a:extLst>
                    <a:ext uri="{9D8B030D-6E8A-4147-A177-3AD203B41FA5}">
                      <a16:colId xmlns:a16="http://schemas.microsoft.com/office/drawing/2014/main" val="747377038"/>
                    </a:ext>
                  </a:extLst>
                </a:gridCol>
                <a:gridCol w="5652477">
                  <a:extLst>
                    <a:ext uri="{9D8B030D-6E8A-4147-A177-3AD203B41FA5}">
                      <a16:colId xmlns:a16="http://schemas.microsoft.com/office/drawing/2014/main" val="1739663529"/>
                    </a:ext>
                  </a:extLst>
                </a:gridCol>
              </a:tblGrid>
              <a:tr h="232778">
                <a:tc>
                  <a:txBody>
                    <a:bodyPr/>
                    <a:lstStyle/>
                    <a:p>
                      <a:r>
                        <a:rPr kumimoji="1" lang="ja-JP" altLang="en-US" sz="1200">
                          <a:latin typeface="メイリオ" panose="020B0604030504040204" pitchFamily="50" charset="-128"/>
                          <a:ea typeface="メイリオ" panose="020B0604030504040204" pitchFamily="50" charset="-128"/>
                        </a:rPr>
                        <a:t>フェーズ</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en-US" altLang="ja-JP" sz="1200">
                          <a:latin typeface="メイリオ" panose="020B0604030504040204" pitchFamily="50" charset="-128"/>
                          <a:ea typeface="メイリオ" panose="020B0604030504040204" pitchFamily="50" charset="-128"/>
                        </a:rPr>
                        <a:t>No.</a:t>
                      </a:r>
                      <a:endParaRPr kumimoji="1" lang="ja-JP" altLang="en-US" sz="1200">
                        <a:latin typeface="メイリオ" panose="020B0604030504040204" pitchFamily="50" charset="-128"/>
                        <a:ea typeface="メイリオ" panose="020B0604030504040204" pitchFamily="50" charset="-128"/>
                      </a:endParaRP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ja-JP" altLang="en-US" sz="1200">
                          <a:latin typeface="メイリオ" panose="020B0604030504040204" pitchFamily="50" charset="-128"/>
                          <a:ea typeface="メイリオ" panose="020B0604030504040204" pitchFamily="50" charset="-128"/>
                        </a:rPr>
                        <a:t>サービス内容</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ja-JP" altLang="en-US" sz="1200">
                          <a:latin typeface="メイリオ" panose="020B0604030504040204" pitchFamily="50" charset="-128"/>
                          <a:ea typeface="メイリオ" panose="020B0604030504040204" pitchFamily="50" charset="-128"/>
                        </a:rPr>
                        <a:t>備考</a:t>
                      </a:r>
                    </a:p>
                  </a:txBody>
                  <a:tcP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95597866"/>
                  </a:ext>
                </a:extLst>
              </a:tr>
              <a:tr h="232778">
                <a:tc rowSpan="5">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導入期</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3</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ヶ月）</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OPTICS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の検知ルール設定</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弊社でご用意しているテンプレートにて設定します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8947152"/>
                  </a:ext>
                </a:extLst>
              </a:tr>
              <a:tr h="232778">
                <a:tc vMerge="1">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2</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検知結果のレポート作成</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月に</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回レポートをお客様にご案内いたします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96445837"/>
                  </a:ext>
                </a:extLst>
              </a:tr>
              <a:tr h="232778">
                <a:tc vMerge="1">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3</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検知ファイルの除外登録</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除外対象のファイルはお客様からご指示頂きます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1230831"/>
                  </a:ext>
                </a:extLst>
              </a:tr>
              <a:tr h="442278">
                <a:tc vMerge="1">
                  <a:txBody>
                    <a:bodyPr/>
                    <a:lstStyle/>
                    <a:p>
                      <a:endParaRPr kumimoji="1" lang="ja-JP" altLang="en-US"/>
                    </a:p>
                  </a:txBody>
                  <a:tcP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4</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レスポンスの設定</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a:lnSpc>
                          <a:spcPct val="12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検知が行われた際にクライアント端末で対象プロセスの終了や</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2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ユーザーログオフ等の設定が可能です。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1603727"/>
                  </a:ext>
                </a:extLst>
              </a:tr>
              <a:tr h="232778">
                <a:tc vMerge="1">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5</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設計内容、操作に関するご説明</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設定内容のご説明と操作方法をレクチャーさせて頂きます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67647752"/>
                  </a:ext>
                </a:extLst>
              </a:tr>
              <a:tr h="442278">
                <a:tc rowSpan="4">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運用期</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4</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ヶ月目以降）</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6</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重要アラートの報告　</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重要と判断したアラートログを調査し報告いたします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なお、当日</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時以降に検知されたものは翌日報告となります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6495446"/>
                  </a:ext>
                </a:extLst>
              </a:tr>
              <a:tr h="442278">
                <a:tc vMerge="1">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7</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インシデント調査</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お客様からお問い合わせ頂き、調査させて頂きます。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なお、調査範囲は </a:t>
                      </a:r>
                      <a:r>
                        <a:rPr kumimoji="1" lang="en-US" altLang="ja-JP" sz="120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OPTICS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で取得している情報が対象です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68352216"/>
                  </a:ext>
                </a:extLst>
              </a:tr>
              <a:tr h="442278">
                <a:tc vMerge="1">
                  <a:txBody>
                    <a:bodyPr/>
                    <a:lstStyle/>
                    <a:p>
                      <a:pPr algn="ct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8</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ポリシーの変更・メンテナンス　</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お客様からご連絡頂き、過検知の除外登録と</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l" defTabSz="914269" rtl="0" eaLnBrk="1" fontAlgn="auto" latinLnBrk="0" hangingPunct="1">
                        <a:lnSpc>
                          <a:spcPct val="12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バージョンアップに伴う設定の追加・変更いたします</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55833517"/>
                  </a:ext>
                </a:extLst>
              </a:tr>
              <a:tr h="232778">
                <a:tc vMerge="1">
                  <a:txBody>
                    <a:bodyPr/>
                    <a:lstStyle/>
                    <a:p>
                      <a:pPr algn="ct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9</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月報の作成とご報告　</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月に</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回レポートをお客様にご案内いたします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3419315"/>
                  </a:ext>
                </a:extLst>
              </a:tr>
              <a:tr h="232778">
                <a:tc>
                  <a:txBody>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その他</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pPr algn="ct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10</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設計、使用状況に関するお問い合わせ対応</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ご不明点について回答させて頂きます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108108"/>
                  </a:ext>
                </a:extLst>
              </a:tr>
            </a:tbl>
          </a:graphicData>
        </a:graphic>
      </p:graphicFrame>
      <p:sp>
        <p:nvSpPr>
          <p:cNvPr id="9" name="テキスト ボックス 8">
            <a:extLst>
              <a:ext uri="{FF2B5EF4-FFF2-40B4-BE49-F238E27FC236}">
                <a16:creationId xmlns:a16="http://schemas.microsoft.com/office/drawing/2014/main" id="{4B8420A7-8DA9-411C-8C96-DFB470639C1E}"/>
              </a:ext>
            </a:extLst>
          </p:cNvPr>
          <p:cNvSpPr txBox="1"/>
          <p:nvPr/>
        </p:nvSpPr>
        <p:spPr>
          <a:xfrm>
            <a:off x="327088" y="676611"/>
            <a:ext cx="5198192" cy="276999"/>
          </a:xfrm>
          <a:prstGeom prst="rect">
            <a:avLst/>
          </a:prstGeom>
          <a:noFill/>
        </p:spPr>
        <p:txBody>
          <a:bodyPr wrap="square" rtlCol="0">
            <a:spAutoFit/>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9:00</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18:00</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対応作業一覧（</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MOTEX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営業日に限ります）</a:t>
            </a:r>
          </a:p>
        </p:txBody>
      </p:sp>
      <p:sp>
        <p:nvSpPr>
          <p:cNvPr id="5" name="テキスト ボックス 4">
            <a:extLst>
              <a:ext uri="{FF2B5EF4-FFF2-40B4-BE49-F238E27FC236}">
                <a16:creationId xmlns:a16="http://schemas.microsoft.com/office/drawing/2014/main" id="{D82B7E07-F46A-4D94-85BF-FAFD891EC276}"/>
              </a:ext>
            </a:extLst>
          </p:cNvPr>
          <p:cNvSpPr txBox="1"/>
          <p:nvPr/>
        </p:nvSpPr>
        <p:spPr>
          <a:xfrm>
            <a:off x="312252" y="5041220"/>
            <a:ext cx="2215299" cy="276999"/>
          </a:xfrm>
          <a:prstGeom prst="rect">
            <a:avLst/>
          </a:prstGeom>
          <a:noFill/>
        </p:spPr>
        <p:txBody>
          <a:bodyPr wrap="square" rtlCol="0">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24</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時間</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365</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日対応作業一覧</a:t>
            </a:r>
          </a:p>
        </p:txBody>
      </p:sp>
      <p:graphicFrame>
        <p:nvGraphicFramePr>
          <p:cNvPr id="7" name="表 6">
            <a:extLst>
              <a:ext uri="{FF2B5EF4-FFF2-40B4-BE49-F238E27FC236}">
                <a16:creationId xmlns:a16="http://schemas.microsoft.com/office/drawing/2014/main" id="{C91B3307-F75D-49F6-924F-8E2A12B7D7B7}"/>
              </a:ext>
            </a:extLst>
          </p:cNvPr>
          <p:cNvGraphicFramePr>
            <a:graphicFrameLocks noGrp="1"/>
          </p:cNvGraphicFramePr>
          <p:nvPr/>
        </p:nvGraphicFramePr>
        <p:xfrm>
          <a:off x="384856" y="5325724"/>
          <a:ext cx="11257796" cy="1134560"/>
        </p:xfrm>
        <a:graphic>
          <a:graphicData uri="http://schemas.openxmlformats.org/drawingml/2006/table">
            <a:tbl>
              <a:tblPr firstRow="1" bandRow="1">
                <a:tableStyleId>{F5AB1C69-6EDB-4FF4-983F-18BD219EF322}</a:tableStyleId>
              </a:tblPr>
              <a:tblGrid>
                <a:gridCol w="1448977">
                  <a:extLst>
                    <a:ext uri="{9D8B030D-6E8A-4147-A177-3AD203B41FA5}">
                      <a16:colId xmlns:a16="http://schemas.microsoft.com/office/drawing/2014/main" val="3458897307"/>
                    </a:ext>
                  </a:extLst>
                </a:gridCol>
                <a:gridCol w="648679">
                  <a:extLst>
                    <a:ext uri="{9D8B030D-6E8A-4147-A177-3AD203B41FA5}">
                      <a16:colId xmlns:a16="http://schemas.microsoft.com/office/drawing/2014/main" val="2909207984"/>
                    </a:ext>
                  </a:extLst>
                </a:gridCol>
                <a:gridCol w="3466004">
                  <a:extLst>
                    <a:ext uri="{9D8B030D-6E8A-4147-A177-3AD203B41FA5}">
                      <a16:colId xmlns:a16="http://schemas.microsoft.com/office/drawing/2014/main" val="747377038"/>
                    </a:ext>
                  </a:extLst>
                </a:gridCol>
                <a:gridCol w="5694136">
                  <a:extLst>
                    <a:ext uri="{9D8B030D-6E8A-4147-A177-3AD203B41FA5}">
                      <a16:colId xmlns:a16="http://schemas.microsoft.com/office/drawing/2014/main" val="1739663529"/>
                    </a:ext>
                  </a:extLst>
                </a:gridCol>
              </a:tblGrid>
              <a:tr h="306676">
                <a:tc>
                  <a:txBody>
                    <a:bodyPr/>
                    <a:lstStyle/>
                    <a:p>
                      <a:r>
                        <a:rPr kumimoji="1" lang="ja-JP" altLang="en-US" sz="1200">
                          <a:latin typeface="メイリオ" panose="020B0604030504040204" pitchFamily="50" charset="-128"/>
                          <a:ea typeface="メイリオ" panose="020B0604030504040204" pitchFamily="50" charset="-128"/>
                        </a:rPr>
                        <a:t>フェーズ</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en-US" altLang="ja-JP" sz="1200">
                          <a:latin typeface="メイリオ" panose="020B0604030504040204" pitchFamily="50" charset="-128"/>
                          <a:ea typeface="メイリオ" panose="020B0604030504040204" pitchFamily="50" charset="-128"/>
                        </a:rPr>
                        <a:t>No.</a:t>
                      </a:r>
                      <a:endParaRPr kumimoji="1" lang="ja-JP" altLang="en-US" sz="1200">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ja-JP" altLang="en-US" sz="1200">
                          <a:latin typeface="メイリオ" panose="020B0604030504040204" pitchFamily="50" charset="-128"/>
                          <a:ea typeface="メイリオ" panose="020B0604030504040204" pitchFamily="50" charset="-128"/>
                        </a:rPr>
                        <a:t>サービス内容</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tc>
                  <a:txBody>
                    <a:bodyPr/>
                    <a:lstStyle/>
                    <a:p>
                      <a:r>
                        <a:rPr kumimoji="1" lang="ja-JP" altLang="en-US" sz="1200">
                          <a:latin typeface="メイリオ" panose="020B0604030504040204" pitchFamily="50" charset="-128"/>
                          <a:ea typeface="メイリオ" panose="020B0604030504040204" pitchFamily="50" charset="-128"/>
                        </a:rPr>
                        <a:t>備考</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295597866"/>
                  </a:ext>
                </a:extLst>
              </a:tr>
              <a:tr h="306676">
                <a:tc rowSpan="2">
                  <a:txBody>
                    <a:bodyPr/>
                    <a:lstStyle/>
                    <a:p>
                      <a:pPr marL="0" marR="0" lvl="0" indent="0" algn="ctr" defTabSz="914269" rtl="0" eaLnBrk="1" fontAlgn="auto" latinLnBrk="0" hangingPunct="1">
                        <a:lnSpc>
                          <a:spcPct val="100000"/>
                        </a:lnSpc>
                        <a:spcBef>
                          <a:spcPts val="0"/>
                        </a:spcBef>
                        <a:spcAft>
                          <a:spcPts val="0"/>
                        </a:spcAft>
                        <a:buClrTx/>
                        <a:buSzTx/>
                        <a:buFontTx/>
                        <a:buNone/>
                        <a:tabLst/>
                        <a:defRPr/>
                      </a:pP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運用期</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algn="ctr"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4</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ヶ月目以降）</a:t>
                      </a:r>
                    </a:p>
                    <a:p>
                      <a:pPr algn="ct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1</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ログ監視</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重要と判断したアラートを通知いたします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8947152"/>
                  </a:ext>
                </a:extLst>
              </a:tr>
              <a:tr h="378094">
                <a:tc vMerge="1">
                  <a:txBody>
                    <a:bodyPr/>
                    <a:lstStyle/>
                    <a:p>
                      <a:pPr algn="ctr"/>
                      <a:endParaRPr kumimoji="1" lang="ja-JP" altLang="en-US" sz="1200">
                        <a:latin typeface="メイリオ" panose="020B0604030504040204" pitchFamily="50" charset="-128"/>
                        <a:ea typeface="メイリオ" panose="020B0604030504040204" pitchFamily="50" charset="-128"/>
                      </a:endParaRPr>
                    </a:p>
                  </a:txBody>
                  <a:tcPr anchor="ctr"/>
                </a:tc>
                <a:tc>
                  <a:txBody>
                    <a:bodyPr/>
                    <a:lstStyle/>
                    <a:p>
                      <a:pPr algn="ct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2</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端末隔離</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tc>
                  <a:txBody>
                    <a:bodyPr/>
                    <a:lstStyle/>
                    <a:p>
                      <a:pPr>
                        <a:lnSpc>
                          <a:spcPct val="12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導入期に打ち合わせのうえ、重要アラートのうち特定の条件に抵触した</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2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場合に隔離します。お客様のリクエストに基づき、隔離と解除を行います</a:t>
                      </a:r>
                    </a:p>
                  </a:txBody>
                  <a:tcPr anchor="ctr">
                    <a:lnL w="9525" cap="flat" cmpd="sng" algn="ctr">
                      <a:solidFill>
                        <a:schemeClr val="accent3">
                          <a:lumMod val="75000"/>
                        </a:schemeClr>
                      </a:solidFill>
                      <a:prstDash val="solid"/>
                      <a:round/>
                      <a:headEnd type="none" w="med" len="med"/>
                      <a:tailEnd type="none" w="med" len="med"/>
                    </a:lnL>
                    <a:lnR w="9525" cap="flat" cmpd="sng" algn="ctr">
                      <a:solidFill>
                        <a:schemeClr val="accent3">
                          <a:lumMod val="75000"/>
                        </a:schemeClr>
                      </a:solidFill>
                      <a:prstDash val="solid"/>
                      <a:round/>
                      <a:headEnd type="none" w="med" len="med"/>
                      <a:tailEnd type="none" w="med" len="med"/>
                    </a:lnR>
                    <a:lnT w="9525" cap="flat" cmpd="sng" algn="ctr">
                      <a:solidFill>
                        <a:schemeClr val="accent3">
                          <a:lumMod val="75000"/>
                        </a:schemeClr>
                      </a:solidFill>
                      <a:prstDash val="solid"/>
                      <a:round/>
                      <a:headEnd type="none" w="med" len="med"/>
                      <a:tailEnd type="none" w="med" len="med"/>
                    </a:lnT>
                    <a:lnB w="9525" cap="flat" cmpd="sng" algn="ctr">
                      <a:solidFill>
                        <a:schemeClr val="accent3">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96445837"/>
                  </a:ext>
                </a:extLst>
              </a:tr>
            </a:tbl>
          </a:graphicData>
        </a:graphic>
      </p:graphicFrame>
      <p:pic>
        <p:nvPicPr>
          <p:cNvPr id="3" name="図 2">
            <a:extLst>
              <a:ext uri="{FF2B5EF4-FFF2-40B4-BE49-F238E27FC236}">
                <a16:creationId xmlns:a16="http://schemas.microsoft.com/office/drawing/2014/main" id="{DC13F021-A17A-46AD-B453-DBEB2195561E}"/>
              </a:ext>
            </a:extLst>
          </p:cNvPr>
          <p:cNvPicPr>
            <a:picLocks noChangeAspect="1"/>
          </p:cNvPicPr>
          <p:nvPr/>
        </p:nvPicPr>
        <p:blipFill>
          <a:blip r:embed="rId2"/>
          <a:srcRect/>
          <a:stretch/>
        </p:blipFill>
        <p:spPr>
          <a:xfrm>
            <a:off x="10301075" y="246647"/>
            <a:ext cx="1595956" cy="353122"/>
          </a:xfrm>
          <a:prstGeom prst="rect">
            <a:avLst/>
          </a:prstGeom>
        </p:spPr>
      </p:pic>
    </p:spTree>
    <p:extLst>
      <p:ext uri="{BB962C8B-B14F-4D97-AF65-F5344CB8AC3E}">
        <p14:creationId xmlns:p14="http://schemas.microsoft.com/office/powerpoint/2010/main" val="1191491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DA99B12-3187-4728-BC56-A536B3E6FC79}"/>
              </a:ext>
            </a:extLst>
          </p:cNvPr>
          <p:cNvSpPr>
            <a:spLocks noGrp="1"/>
          </p:cNvSpPr>
          <p:nvPr>
            <p:ph type="body" sz="quarter" idx="15"/>
          </p:nvPr>
        </p:nvSpPr>
        <p:spPr>
          <a:xfrm>
            <a:off x="413589" y="269809"/>
            <a:ext cx="11074573" cy="291618"/>
          </a:xfrm>
          <a:prstGeom prst="rect">
            <a:avLst/>
          </a:prstGeom>
        </p:spPr>
        <p:txBody>
          <a:bodyPr/>
          <a:lstStyle/>
          <a:p>
            <a:r>
              <a:rPr lang="ja-JP" altLang="en-US"/>
              <a:t>価格体系</a:t>
            </a:r>
          </a:p>
        </p:txBody>
      </p:sp>
      <p:graphicFrame>
        <p:nvGraphicFramePr>
          <p:cNvPr id="66" name="表 65">
            <a:extLst>
              <a:ext uri="{FF2B5EF4-FFF2-40B4-BE49-F238E27FC236}">
                <a16:creationId xmlns:a16="http://schemas.microsoft.com/office/drawing/2014/main" id="{A2ECD241-68CB-4F80-A646-9EC83B41FF15}"/>
              </a:ext>
            </a:extLst>
          </p:cNvPr>
          <p:cNvGraphicFramePr>
            <a:graphicFrameLocks noGrp="1"/>
          </p:cNvGraphicFramePr>
          <p:nvPr/>
        </p:nvGraphicFramePr>
        <p:xfrm>
          <a:off x="760233" y="2667843"/>
          <a:ext cx="8924925" cy="929640"/>
        </p:xfrm>
        <a:graphic>
          <a:graphicData uri="http://schemas.openxmlformats.org/drawingml/2006/table">
            <a:tbl>
              <a:tblPr/>
              <a:tblGrid>
                <a:gridCol w="1136650">
                  <a:extLst>
                    <a:ext uri="{9D8B030D-6E8A-4147-A177-3AD203B41FA5}">
                      <a16:colId xmlns:a16="http://schemas.microsoft.com/office/drawing/2014/main" val="3795753842"/>
                    </a:ext>
                  </a:extLst>
                </a:gridCol>
                <a:gridCol w="3302000">
                  <a:extLst>
                    <a:ext uri="{9D8B030D-6E8A-4147-A177-3AD203B41FA5}">
                      <a16:colId xmlns:a16="http://schemas.microsoft.com/office/drawing/2014/main" val="3283371709"/>
                    </a:ext>
                  </a:extLst>
                </a:gridCol>
                <a:gridCol w="1193800">
                  <a:extLst>
                    <a:ext uri="{9D8B030D-6E8A-4147-A177-3AD203B41FA5}">
                      <a16:colId xmlns:a16="http://schemas.microsoft.com/office/drawing/2014/main" val="1232554029"/>
                    </a:ext>
                  </a:extLst>
                </a:gridCol>
                <a:gridCol w="3292475">
                  <a:extLst>
                    <a:ext uri="{9D8B030D-6E8A-4147-A177-3AD203B41FA5}">
                      <a16:colId xmlns:a16="http://schemas.microsoft.com/office/drawing/2014/main" val="1289901869"/>
                    </a:ext>
                  </a:extLst>
                </a:gridCol>
              </a:tblGrid>
              <a:tr h="0">
                <a:tc gridSpan="4">
                  <a:txBody>
                    <a:bodyPr/>
                    <a:lstStyle/>
                    <a:p>
                      <a:pPr algn="l" fontAlgn="t"/>
                      <a:r>
                        <a:rPr lang="en-US" altLang="ja-JP" sz="1050" b="1" err="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CylanceOPTICS</a:t>
                      </a:r>
                      <a:r>
                        <a:rPr lang="en-US" altLang="ja-JP" sz="105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sz="105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1869851"/>
                  </a:ext>
                </a:extLst>
              </a:tr>
              <a:tr h="0">
                <a:tc>
                  <a:txBody>
                    <a:bodyPr/>
                    <a:lstStyle/>
                    <a:p>
                      <a:pPr algn="ctr" fontAlgn="t"/>
                      <a:r>
                        <a:rPr lang="ja-JP" altLang="en-US" sz="900" b="0">
                          <a:effectLst/>
                          <a:latin typeface="メイリオ" panose="020B0604030504040204" pitchFamily="50" charset="-128"/>
                          <a:ea typeface="メイリオ" panose="020B0604030504040204" pitchFamily="50" charset="-128"/>
                          <a:cs typeface="メイリオ" panose="020B0604030504040204" pitchFamily="50" charset="-128"/>
                        </a:rPr>
                        <a:t>月額</a:t>
                      </a:r>
                      <a:r>
                        <a:rPr lang="en-US" altLang="ja-JP" sz="900" b="0">
                          <a:effectLst/>
                          <a:latin typeface="メイリオ" panose="020B0604030504040204" pitchFamily="50" charset="-128"/>
                          <a:ea typeface="メイリオ" panose="020B0604030504040204" pitchFamily="50" charset="-128"/>
                          <a:cs typeface="メイリオ" panose="020B0604030504040204" pitchFamily="50" charset="-128"/>
                        </a:rPr>
                        <a:t>OPTICS</a:t>
                      </a:r>
                      <a:endParaRPr lang="en-US" sz="900" b="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tc>
                  <a:txBody>
                    <a:bodyPr/>
                    <a:lstStyle/>
                    <a:p>
                      <a:pPr algn="l" fontAlgn="t"/>
                      <a:r>
                        <a:rPr lang="ja-JP" alt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150</a:t>
                      </a:r>
                      <a:endParaRPr 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ctr" fontAlgn="t"/>
                      <a:r>
                        <a:rPr lang="ja-JP" alt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月額</a:t>
                      </a:r>
                      <a:r>
                        <a:rPr lang="en-US" altLang="ja-JP"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OPTICS</a:t>
                      </a:r>
                    </a:p>
                    <a:p>
                      <a:pPr algn="ctr" fontAlgn="t"/>
                      <a:r>
                        <a:rPr lang="ja-JP" alt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年一括</a:t>
                      </a:r>
                      <a:endParaRPr 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tc>
                  <a:txBody>
                    <a:bodyPr/>
                    <a:lstStyle/>
                    <a:p>
                      <a:pPr algn="l" fontAlgn="t"/>
                      <a:r>
                        <a:rPr lang="ja-JP" alt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1,800</a:t>
                      </a:r>
                      <a:endParaRPr lang="en-US" sz="900" b="0">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59951477"/>
                  </a:ext>
                </a:extLst>
              </a:tr>
            </a:tbl>
          </a:graphicData>
        </a:graphic>
      </p:graphicFrame>
      <p:sp>
        <p:nvSpPr>
          <p:cNvPr id="67" name="コンテンツ プレースホルダー 2">
            <a:extLst>
              <a:ext uri="{FF2B5EF4-FFF2-40B4-BE49-F238E27FC236}">
                <a16:creationId xmlns:a16="http://schemas.microsoft.com/office/drawing/2014/main" id="{878649A7-540D-443E-85F7-9F3DC2217B16}"/>
              </a:ext>
            </a:extLst>
          </p:cNvPr>
          <p:cNvSpPr txBox="1">
            <a:spLocks/>
          </p:cNvSpPr>
          <p:nvPr/>
        </p:nvSpPr>
        <p:spPr>
          <a:xfrm>
            <a:off x="645933" y="2372520"/>
            <a:ext cx="5109208" cy="327522"/>
          </a:xfrm>
          <a:prstGeom prst="rect">
            <a:avLst/>
          </a:prstGeom>
        </p:spPr>
        <p:txBody>
          <a:bodyPr/>
          <a:lstStyle>
            <a:lvl1pPr marL="342885" indent="-342885" algn="l" rtl="0" eaLnBrk="1" fontAlgn="base" hangingPunct="1">
              <a:spcBef>
                <a:spcPct val="20000"/>
              </a:spcBef>
              <a:spcAft>
                <a:spcPct val="0"/>
              </a:spcAft>
              <a:buChar char="•"/>
              <a:defRPr kumimoji="1" sz="3200">
                <a:solidFill>
                  <a:schemeClr val="tx1"/>
                </a:solidFill>
                <a:latin typeface="+mn-lt"/>
                <a:ea typeface="+mn-ea"/>
                <a:cs typeface="+mn-cs"/>
              </a:defRPr>
            </a:lvl1pPr>
            <a:lvl2pPr marL="742917" indent="-285737" algn="l" rtl="0" eaLnBrk="1" fontAlgn="base" hangingPunct="1">
              <a:spcBef>
                <a:spcPct val="20000"/>
              </a:spcBef>
              <a:spcAft>
                <a:spcPct val="0"/>
              </a:spcAft>
              <a:buChar char="–"/>
              <a:defRPr kumimoji="1" sz="2800">
                <a:solidFill>
                  <a:schemeClr val="tx1"/>
                </a:solidFill>
                <a:latin typeface="+mn-lt"/>
                <a:ea typeface="+mn-ea"/>
              </a:defRPr>
            </a:lvl2pPr>
            <a:lvl3pPr marL="1142951" indent="-228591" algn="l" rtl="0" eaLnBrk="1" fontAlgn="base" hangingPunct="1">
              <a:spcBef>
                <a:spcPct val="20000"/>
              </a:spcBef>
              <a:spcAft>
                <a:spcPct val="0"/>
              </a:spcAft>
              <a:buChar char="•"/>
              <a:defRPr kumimoji="1" sz="2500">
                <a:solidFill>
                  <a:schemeClr val="tx1"/>
                </a:solidFill>
                <a:latin typeface="+mn-lt"/>
                <a:ea typeface="+mn-ea"/>
              </a:defRPr>
            </a:lvl3pPr>
            <a:lvl4pPr marL="1600131" indent="-228591" algn="l" rtl="0" eaLnBrk="1" fontAlgn="base" hangingPunct="1">
              <a:spcBef>
                <a:spcPct val="20000"/>
              </a:spcBef>
              <a:spcAft>
                <a:spcPct val="0"/>
              </a:spcAft>
              <a:buChar char="–"/>
              <a:defRPr kumimoji="1" sz="2000">
                <a:solidFill>
                  <a:schemeClr val="tx1"/>
                </a:solidFill>
                <a:latin typeface="+mn-lt"/>
                <a:ea typeface="+mn-ea"/>
              </a:defRPr>
            </a:lvl4pPr>
            <a:lvl5pPr marL="2057311" indent="-228591" algn="l" rtl="0" eaLnBrk="1" fontAlgn="base" hangingPunct="1">
              <a:spcBef>
                <a:spcPct val="20000"/>
              </a:spcBef>
              <a:spcAft>
                <a:spcPct val="0"/>
              </a:spcAft>
              <a:buChar char="»"/>
              <a:defRPr kumimoji="1" sz="2000">
                <a:solidFill>
                  <a:schemeClr val="tx1"/>
                </a:solidFill>
                <a:latin typeface="+mn-lt"/>
                <a:ea typeface="+mn-ea"/>
              </a:defRPr>
            </a:lvl5pPr>
            <a:lvl6pPr marL="2514491" indent="-228591" algn="l" rtl="0" eaLnBrk="1" fontAlgn="base" hangingPunct="1">
              <a:spcBef>
                <a:spcPct val="20000"/>
              </a:spcBef>
              <a:spcAft>
                <a:spcPct val="0"/>
              </a:spcAft>
              <a:buChar char="»"/>
              <a:defRPr kumimoji="1" sz="2000">
                <a:solidFill>
                  <a:schemeClr val="tx1"/>
                </a:solidFill>
                <a:latin typeface="+mn-lt"/>
                <a:ea typeface="+mn-ea"/>
              </a:defRPr>
            </a:lvl6pPr>
            <a:lvl7pPr marL="2971671" indent="-228591" algn="l" rtl="0" eaLnBrk="1" fontAlgn="base" hangingPunct="1">
              <a:spcBef>
                <a:spcPct val="20000"/>
              </a:spcBef>
              <a:spcAft>
                <a:spcPct val="0"/>
              </a:spcAft>
              <a:buChar char="»"/>
              <a:defRPr kumimoji="1" sz="2000">
                <a:solidFill>
                  <a:schemeClr val="tx1"/>
                </a:solidFill>
                <a:latin typeface="+mn-lt"/>
                <a:ea typeface="+mn-ea"/>
              </a:defRPr>
            </a:lvl7pPr>
            <a:lvl8pPr marL="3428851" indent="-228591" algn="l" rtl="0" eaLnBrk="1" fontAlgn="base" hangingPunct="1">
              <a:spcBef>
                <a:spcPct val="20000"/>
              </a:spcBef>
              <a:spcAft>
                <a:spcPct val="0"/>
              </a:spcAft>
              <a:buChar char="»"/>
              <a:defRPr kumimoji="1" sz="2000">
                <a:solidFill>
                  <a:schemeClr val="tx1"/>
                </a:solidFill>
                <a:latin typeface="+mn-lt"/>
                <a:ea typeface="+mn-ea"/>
              </a:defRPr>
            </a:lvl8pPr>
            <a:lvl9pPr marL="3886031" indent="-228591"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1" err="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endParaRPr lang="ja-JP" altLang="en-US"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E3C697E6-4297-4B72-B84F-36047F36190E}"/>
              </a:ext>
            </a:extLst>
          </p:cNvPr>
          <p:cNvSpPr txBox="1"/>
          <p:nvPr/>
        </p:nvSpPr>
        <p:spPr>
          <a:xfrm>
            <a:off x="665964" y="3639546"/>
            <a:ext cx="8119817" cy="800219"/>
          </a:xfrm>
          <a:prstGeom prst="rect">
            <a:avLst/>
          </a:prstGeom>
          <a:noFill/>
        </p:spPr>
        <p:txBody>
          <a:bodyPr wrap="square" rtlCol="0">
            <a:spAutoFit/>
          </a:bodyPr>
          <a:lstStyle/>
          <a:p>
            <a:pPr>
              <a:lnSpc>
                <a:spcPts val="14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r>
              <a:rPr kumimoji="1"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のオプション製品です。</a:t>
            </a:r>
            <a:r>
              <a:rPr kumimoji="1"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単体の購入はできません。</a:t>
            </a:r>
          </a:p>
          <a:p>
            <a:pPr>
              <a:lnSpc>
                <a:spcPts val="14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は、サブスクリプション契約</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特定期間内の使用権を販売する方式</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の購入です</a:t>
            </a:r>
            <a:endPar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4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契約期間満了後にご利用いただく際は再度ライセンスを購入していただきます。</a:t>
            </a:r>
          </a:p>
          <a:p>
            <a:pPr>
              <a:lnSpc>
                <a:spcPts val="14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必要デバイス数分購入ください。最大月額ライセンス保有数まで購入可能です。</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ヶ月毎、</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月額</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年一括</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年毎に自動更新となります</a:t>
            </a:r>
            <a:endPar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8" name="表 7">
            <a:extLst>
              <a:ext uri="{FF2B5EF4-FFF2-40B4-BE49-F238E27FC236}">
                <a16:creationId xmlns:a16="http://schemas.microsoft.com/office/drawing/2014/main" id="{9B27807F-B5F4-4B11-994E-F4010C716443}"/>
              </a:ext>
            </a:extLst>
          </p:cNvPr>
          <p:cNvGraphicFramePr>
            <a:graphicFrameLocks noGrp="1"/>
          </p:cNvGraphicFramePr>
          <p:nvPr/>
        </p:nvGraphicFramePr>
        <p:xfrm>
          <a:off x="724097" y="4828146"/>
          <a:ext cx="8924925" cy="769620"/>
        </p:xfrm>
        <a:graphic>
          <a:graphicData uri="http://schemas.openxmlformats.org/drawingml/2006/table">
            <a:tbl>
              <a:tblPr/>
              <a:tblGrid>
                <a:gridCol w="1136650">
                  <a:extLst>
                    <a:ext uri="{9D8B030D-6E8A-4147-A177-3AD203B41FA5}">
                      <a16:colId xmlns:a16="http://schemas.microsoft.com/office/drawing/2014/main" val="3795753842"/>
                    </a:ext>
                  </a:extLst>
                </a:gridCol>
                <a:gridCol w="7788275">
                  <a:extLst>
                    <a:ext uri="{9D8B030D-6E8A-4147-A177-3AD203B41FA5}">
                      <a16:colId xmlns:a16="http://schemas.microsoft.com/office/drawing/2014/main" val="3283371709"/>
                    </a:ext>
                  </a:extLst>
                </a:gridCol>
              </a:tblGrid>
              <a:tr h="0">
                <a:tc gridSpan="2">
                  <a:txBody>
                    <a:bodyPr/>
                    <a:lstStyle/>
                    <a:p>
                      <a:pPr algn="l" fontAlgn="t"/>
                      <a:r>
                        <a:rPr lang="en-US" altLang="ja-JP" sz="900" b="1" err="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CylanceOPTICS</a:t>
                      </a:r>
                      <a:r>
                        <a:rPr lang="en-US" altLang="ja-JP"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運用監視サービス</a:t>
                      </a:r>
                      <a:r>
                        <a:rPr lang="en-US" altLang="ja-JP"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hMerge="1">
                  <a:txBody>
                    <a:bodyPr/>
                    <a:lstStyle/>
                    <a:p>
                      <a:endParaRPr kumimoji="1" lang="ja-JP" altLang="en-US"/>
                    </a:p>
                  </a:txBody>
                  <a:tcPr/>
                </a:tc>
                <a:extLst>
                  <a:ext uri="{0D108BD9-81ED-4DB2-BD59-A6C34878D82A}">
                    <a16:rowId xmlns:a16="http://schemas.microsoft.com/office/drawing/2014/main" val="321869851"/>
                  </a:ext>
                </a:extLst>
              </a:tr>
              <a:tr h="0">
                <a:tc>
                  <a:txBody>
                    <a:bodyPr/>
                    <a:lstStyle/>
                    <a:p>
                      <a:pPr algn="ctr" fontAlgn="t"/>
                      <a:r>
                        <a:rPr lang="ja-JP" altLang="en-US" sz="900" b="0">
                          <a:effectLst/>
                          <a:latin typeface="メイリオ" panose="020B0604030504040204" pitchFamily="50" charset="-128"/>
                          <a:ea typeface="メイリオ" panose="020B0604030504040204" pitchFamily="50" charset="-128"/>
                          <a:cs typeface="メイリオ" panose="020B0604030504040204" pitchFamily="50" charset="-128"/>
                        </a:rPr>
                        <a:t>費用</a:t>
                      </a:r>
                      <a:endParaRPr lang="en-US" sz="900" b="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tc>
                  <a:txBody>
                    <a:bodyPr/>
                    <a:lstStyle/>
                    <a:p>
                      <a:pPr marL="0" marR="0" lvl="0" indent="0" algn="l" defTabSz="914269" rtl="0" eaLnBrk="1" fontAlgn="t" latinLnBrk="0" hangingPunct="1">
                        <a:lnSpc>
                          <a:spcPct val="100000"/>
                        </a:lnSpc>
                        <a:spcBef>
                          <a:spcPts val="0"/>
                        </a:spcBef>
                        <a:spcAft>
                          <a:spcPts val="0"/>
                        </a:spcAft>
                        <a:buClrTx/>
                        <a:buSzTx/>
                        <a:buFontTx/>
                        <a:buNone/>
                        <a:tabLst/>
                        <a:defRPr/>
                      </a:pPr>
                      <a:r>
                        <a:rPr kumimoji="1" lang="ja-JP" altLang="en-US" sz="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r>
                        <a:rPr kumimoji="1" lang="en-US" altLang="ja-JP" sz="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a:solidFill>
                            <a:schemeClr val="tx1">
                              <a:lumMod val="75000"/>
                              <a:lumOff val="25000"/>
                            </a:schemeClr>
                          </a:solidFill>
                          <a:latin typeface="メイリオ"/>
                          <a:ea typeface="メイリオ"/>
                        </a:rPr>
                        <a:t>運用</a:t>
                      </a:r>
                      <a:r>
                        <a:rPr lang="ja-JP" altLang="en-US" sz="900" b="0">
                          <a:solidFill>
                            <a:schemeClr val="tx1">
                              <a:lumMod val="75000"/>
                              <a:lumOff val="25000"/>
                            </a:schemeClr>
                          </a:solidFill>
                          <a:latin typeface="メイリオ"/>
                          <a:ea typeface="メイリオ"/>
                        </a:rPr>
                        <a:t>監視サービス」については、都度お見積もりを取得頂く必要がございます。詳細は営業までお問い合わせください。</a:t>
                      </a:r>
                      <a:endParaRPr kumimoji="1" lang="ja-JP" altLang="en-US" sz="900" b="0">
                        <a:solidFill>
                          <a:schemeClr val="tx1">
                            <a:lumMod val="75000"/>
                            <a:lumOff val="25000"/>
                          </a:schemeClr>
                        </a:solidFill>
                        <a:latin typeface="メイリオ"/>
                        <a:ea typeface="メイリオ"/>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59951477"/>
                  </a:ext>
                </a:extLst>
              </a:tr>
            </a:tbl>
          </a:graphicData>
        </a:graphic>
      </p:graphicFrame>
      <p:sp>
        <p:nvSpPr>
          <p:cNvPr id="9" name="コンテンツ プレースホルダー 2">
            <a:extLst>
              <a:ext uri="{FF2B5EF4-FFF2-40B4-BE49-F238E27FC236}">
                <a16:creationId xmlns:a16="http://schemas.microsoft.com/office/drawing/2014/main" id="{6A370DB4-631D-451F-A588-75FB3C9D4C41}"/>
              </a:ext>
            </a:extLst>
          </p:cNvPr>
          <p:cNvSpPr txBox="1">
            <a:spLocks/>
          </p:cNvSpPr>
          <p:nvPr/>
        </p:nvSpPr>
        <p:spPr>
          <a:xfrm>
            <a:off x="609797" y="4532823"/>
            <a:ext cx="5109208" cy="327522"/>
          </a:xfrm>
          <a:prstGeom prst="rect">
            <a:avLst/>
          </a:prstGeom>
        </p:spPr>
        <p:txBody>
          <a:bodyPr/>
          <a:lstStyle>
            <a:lvl1pPr marL="342885" indent="-342885" algn="l" rtl="0" eaLnBrk="1" fontAlgn="base" hangingPunct="1">
              <a:spcBef>
                <a:spcPct val="20000"/>
              </a:spcBef>
              <a:spcAft>
                <a:spcPct val="0"/>
              </a:spcAft>
              <a:buChar char="•"/>
              <a:defRPr kumimoji="1" sz="3200">
                <a:solidFill>
                  <a:schemeClr val="tx1"/>
                </a:solidFill>
                <a:latin typeface="+mn-lt"/>
                <a:ea typeface="+mn-ea"/>
                <a:cs typeface="+mn-cs"/>
              </a:defRPr>
            </a:lvl1pPr>
            <a:lvl2pPr marL="742917" indent="-285737" algn="l" rtl="0" eaLnBrk="1" fontAlgn="base" hangingPunct="1">
              <a:spcBef>
                <a:spcPct val="20000"/>
              </a:spcBef>
              <a:spcAft>
                <a:spcPct val="0"/>
              </a:spcAft>
              <a:buChar char="–"/>
              <a:defRPr kumimoji="1" sz="2800">
                <a:solidFill>
                  <a:schemeClr val="tx1"/>
                </a:solidFill>
                <a:latin typeface="+mn-lt"/>
                <a:ea typeface="+mn-ea"/>
              </a:defRPr>
            </a:lvl2pPr>
            <a:lvl3pPr marL="1142951" indent="-228591" algn="l" rtl="0" eaLnBrk="1" fontAlgn="base" hangingPunct="1">
              <a:spcBef>
                <a:spcPct val="20000"/>
              </a:spcBef>
              <a:spcAft>
                <a:spcPct val="0"/>
              </a:spcAft>
              <a:buChar char="•"/>
              <a:defRPr kumimoji="1" sz="2500">
                <a:solidFill>
                  <a:schemeClr val="tx1"/>
                </a:solidFill>
                <a:latin typeface="+mn-lt"/>
                <a:ea typeface="+mn-ea"/>
              </a:defRPr>
            </a:lvl3pPr>
            <a:lvl4pPr marL="1600131" indent="-228591" algn="l" rtl="0" eaLnBrk="1" fontAlgn="base" hangingPunct="1">
              <a:spcBef>
                <a:spcPct val="20000"/>
              </a:spcBef>
              <a:spcAft>
                <a:spcPct val="0"/>
              </a:spcAft>
              <a:buChar char="–"/>
              <a:defRPr kumimoji="1" sz="2000">
                <a:solidFill>
                  <a:schemeClr val="tx1"/>
                </a:solidFill>
                <a:latin typeface="+mn-lt"/>
                <a:ea typeface="+mn-ea"/>
              </a:defRPr>
            </a:lvl4pPr>
            <a:lvl5pPr marL="2057311" indent="-228591" algn="l" rtl="0" eaLnBrk="1" fontAlgn="base" hangingPunct="1">
              <a:spcBef>
                <a:spcPct val="20000"/>
              </a:spcBef>
              <a:spcAft>
                <a:spcPct val="0"/>
              </a:spcAft>
              <a:buChar char="»"/>
              <a:defRPr kumimoji="1" sz="2000">
                <a:solidFill>
                  <a:schemeClr val="tx1"/>
                </a:solidFill>
                <a:latin typeface="+mn-lt"/>
                <a:ea typeface="+mn-ea"/>
              </a:defRPr>
            </a:lvl5pPr>
            <a:lvl6pPr marL="2514491" indent="-228591" algn="l" rtl="0" eaLnBrk="1" fontAlgn="base" hangingPunct="1">
              <a:spcBef>
                <a:spcPct val="20000"/>
              </a:spcBef>
              <a:spcAft>
                <a:spcPct val="0"/>
              </a:spcAft>
              <a:buChar char="»"/>
              <a:defRPr kumimoji="1" sz="2000">
                <a:solidFill>
                  <a:schemeClr val="tx1"/>
                </a:solidFill>
                <a:latin typeface="+mn-lt"/>
                <a:ea typeface="+mn-ea"/>
              </a:defRPr>
            </a:lvl6pPr>
            <a:lvl7pPr marL="2971671" indent="-228591" algn="l" rtl="0" eaLnBrk="1" fontAlgn="base" hangingPunct="1">
              <a:spcBef>
                <a:spcPct val="20000"/>
              </a:spcBef>
              <a:spcAft>
                <a:spcPct val="0"/>
              </a:spcAft>
              <a:buChar char="»"/>
              <a:defRPr kumimoji="1" sz="2000">
                <a:solidFill>
                  <a:schemeClr val="tx1"/>
                </a:solidFill>
                <a:latin typeface="+mn-lt"/>
                <a:ea typeface="+mn-ea"/>
              </a:defRPr>
            </a:lvl7pPr>
            <a:lvl8pPr marL="3428851" indent="-228591" algn="l" rtl="0" eaLnBrk="1" fontAlgn="base" hangingPunct="1">
              <a:spcBef>
                <a:spcPct val="20000"/>
              </a:spcBef>
              <a:spcAft>
                <a:spcPct val="0"/>
              </a:spcAft>
              <a:buChar char="»"/>
              <a:defRPr kumimoji="1" sz="2000">
                <a:solidFill>
                  <a:schemeClr val="tx1"/>
                </a:solidFill>
                <a:latin typeface="+mn-lt"/>
                <a:ea typeface="+mn-ea"/>
              </a:defRPr>
            </a:lvl8pPr>
            <a:lvl9pPr marL="3886031" indent="-228591"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1" err="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CylanceOPTICS</a:t>
            </a:r>
            <a:r>
              <a:rPr lang="en-US" altLang="ja-JP"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運用監視サービス</a:t>
            </a:r>
          </a:p>
        </p:txBody>
      </p:sp>
      <p:graphicFrame>
        <p:nvGraphicFramePr>
          <p:cNvPr id="10" name="表 9">
            <a:extLst>
              <a:ext uri="{FF2B5EF4-FFF2-40B4-BE49-F238E27FC236}">
                <a16:creationId xmlns:a16="http://schemas.microsoft.com/office/drawing/2014/main" id="{2C4A0B93-7DF6-DFE5-D2F6-7C30388E4F1D}"/>
              </a:ext>
            </a:extLst>
          </p:cNvPr>
          <p:cNvGraphicFramePr>
            <a:graphicFrameLocks noGrp="1"/>
          </p:cNvGraphicFramePr>
          <p:nvPr/>
        </p:nvGraphicFramePr>
        <p:xfrm>
          <a:off x="780657" y="1453350"/>
          <a:ext cx="8924925" cy="769620"/>
        </p:xfrm>
        <a:graphic>
          <a:graphicData uri="http://schemas.openxmlformats.org/drawingml/2006/table">
            <a:tbl>
              <a:tblPr/>
              <a:tblGrid>
                <a:gridCol w="1136650">
                  <a:extLst>
                    <a:ext uri="{9D8B030D-6E8A-4147-A177-3AD203B41FA5}">
                      <a16:colId xmlns:a16="http://schemas.microsoft.com/office/drawing/2014/main" val="3795753842"/>
                    </a:ext>
                  </a:extLst>
                </a:gridCol>
                <a:gridCol w="7788275">
                  <a:extLst>
                    <a:ext uri="{9D8B030D-6E8A-4147-A177-3AD203B41FA5}">
                      <a16:colId xmlns:a16="http://schemas.microsoft.com/office/drawing/2014/main" val="3283371709"/>
                    </a:ext>
                  </a:extLst>
                </a:gridCol>
              </a:tblGrid>
              <a:tr h="0">
                <a:tc gridSpan="2">
                  <a:txBody>
                    <a:bodyPr/>
                    <a:lstStyle/>
                    <a:p>
                      <a:pPr algn="l" fontAlgn="t"/>
                      <a:r>
                        <a:rPr lang="ja-JP" altLang="en-US"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rPr>
                        <a:t>インシデント対応サービス</a:t>
                      </a:r>
                      <a:endParaRPr lang="en-US" sz="900" b="1">
                        <a:solidFill>
                          <a:schemeClr val="tx1">
                            <a:lumMod val="75000"/>
                            <a:lumOff val="25000"/>
                          </a:schemeClr>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EEEE"/>
                    </a:solidFill>
                  </a:tcPr>
                </a:tc>
                <a:tc hMerge="1">
                  <a:txBody>
                    <a:bodyPr/>
                    <a:lstStyle/>
                    <a:p>
                      <a:endParaRPr kumimoji="1" lang="ja-JP" altLang="en-US"/>
                    </a:p>
                  </a:txBody>
                  <a:tcPr/>
                </a:tc>
                <a:extLst>
                  <a:ext uri="{0D108BD9-81ED-4DB2-BD59-A6C34878D82A}">
                    <a16:rowId xmlns:a16="http://schemas.microsoft.com/office/drawing/2014/main" val="321869851"/>
                  </a:ext>
                </a:extLst>
              </a:tr>
              <a:tr h="0">
                <a:tc>
                  <a:txBody>
                    <a:bodyPr/>
                    <a:lstStyle/>
                    <a:p>
                      <a:pPr algn="ctr" fontAlgn="t"/>
                      <a:r>
                        <a:rPr lang="ja-JP" altLang="en-US" sz="900" b="0">
                          <a:effectLst/>
                          <a:latin typeface="メイリオ" panose="020B0604030504040204" pitchFamily="50" charset="-128"/>
                          <a:ea typeface="メイリオ" panose="020B0604030504040204" pitchFamily="50" charset="-128"/>
                          <a:cs typeface="メイリオ" panose="020B0604030504040204" pitchFamily="50" charset="-128"/>
                        </a:rPr>
                        <a:t>費用</a:t>
                      </a:r>
                      <a:endParaRPr lang="en-US" sz="900" b="0">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8F8F8"/>
                    </a:solidFill>
                  </a:tcPr>
                </a:tc>
                <a:tc>
                  <a:txBody>
                    <a:bodyPr/>
                    <a:lstStyle/>
                    <a:p>
                      <a:pPr marL="0" marR="0" lvl="0" indent="0" algn="l" defTabSz="914269" rtl="0" eaLnBrk="1" fontAlgn="t" latinLnBrk="0" hangingPunct="1">
                        <a:lnSpc>
                          <a:spcPct val="100000"/>
                        </a:lnSpc>
                        <a:spcBef>
                          <a:spcPts val="0"/>
                        </a:spcBef>
                        <a:spcAft>
                          <a:spcPts val="0"/>
                        </a:spcAft>
                        <a:buClrTx/>
                        <a:buSzTx/>
                        <a:buFontTx/>
                        <a:buNone/>
                        <a:tabLst/>
                        <a:defRPr/>
                      </a:pPr>
                      <a:r>
                        <a:rPr kumimoji="1" lang="ja-JP" altLang="en-US" sz="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900" b="0">
                          <a:solidFill>
                            <a:schemeClr val="tx1">
                              <a:lumMod val="75000"/>
                              <a:lumOff val="25000"/>
                            </a:schemeClr>
                          </a:solidFill>
                          <a:latin typeface="メイリオ"/>
                          <a:ea typeface="メイリオ"/>
                          <a:cs typeface="メイリオ" panose="020B0604030504040204" pitchFamily="50" charset="-128"/>
                        </a:rPr>
                        <a:t>インシデント対応サービス</a:t>
                      </a:r>
                      <a:r>
                        <a:rPr lang="ja-JP" altLang="en-US" sz="900" b="0">
                          <a:solidFill>
                            <a:schemeClr val="tx1">
                              <a:lumMod val="75000"/>
                              <a:lumOff val="25000"/>
                            </a:schemeClr>
                          </a:solidFill>
                          <a:latin typeface="メイリオ"/>
                          <a:ea typeface="メイリオ"/>
                        </a:rPr>
                        <a:t>」については、都度お見積もりを取得頂く必要がございます。詳細は営業までお問い合わせください。</a:t>
                      </a:r>
                      <a:endParaRPr kumimoji="1" lang="ja-JP" altLang="en-US" sz="900" b="0">
                        <a:solidFill>
                          <a:schemeClr val="tx1">
                            <a:lumMod val="75000"/>
                            <a:lumOff val="25000"/>
                          </a:schemeClr>
                        </a:solidFill>
                        <a:latin typeface="メイリオ"/>
                        <a:ea typeface="メイリオ"/>
                      </a:endParaRPr>
                    </a:p>
                  </a:txBody>
                  <a:tcPr marL="190500" marR="190500" marT="133350" marB="1143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59951477"/>
                  </a:ext>
                </a:extLst>
              </a:tr>
            </a:tbl>
          </a:graphicData>
        </a:graphic>
      </p:graphicFrame>
      <p:sp>
        <p:nvSpPr>
          <p:cNvPr id="11" name="コンテンツ プレースホルダー 2">
            <a:extLst>
              <a:ext uri="{FF2B5EF4-FFF2-40B4-BE49-F238E27FC236}">
                <a16:creationId xmlns:a16="http://schemas.microsoft.com/office/drawing/2014/main" id="{2F435271-B157-03E4-3842-3E4547795B0F}"/>
              </a:ext>
            </a:extLst>
          </p:cNvPr>
          <p:cNvSpPr txBox="1">
            <a:spLocks/>
          </p:cNvSpPr>
          <p:nvPr/>
        </p:nvSpPr>
        <p:spPr>
          <a:xfrm>
            <a:off x="666357" y="1158027"/>
            <a:ext cx="5109208" cy="327522"/>
          </a:xfrm>
          <a:prstGeom prst="rect">
            <a:avLst/>
          </a:prstGeom>
        </p:spPr>
        <p:txBody>
          <a:bodyPr/>
          <a:lstStyle>
            <a:lvl1pPr marL="342885" indent="-342885" algn="l" rtl="0" eaLnBrk="1" fontAlgn="base" hangingPunct="1">
              <a:spcBef>
                <a:spcPct val="20000"/>
              </a:spcBef>
              <a:spcAft>
                <a:spcPct val="0"/>
              </a:spcAft>
              <a:buChar char="•"/>
              <a:defRPr kumimoji="1" sz="3200">
                <a:solidFill>
                  <a:schemeClr val="tx1"/>
                </a:solidFill>
                <a:latin typeface="+mn-lt"/>
                <a:ea typeface="+mn-ea"/>
                <a:cs typeface="+mn-cs"/>
              </a:defRPr>
            </a:lvl1pPr>
            <a:lvl2pPr marL="742917" indent="-285737" algn="l" rtl="0" eaLnBrk="1" fontAlgn="base" hangingPunct="1">
              <a:spcBef>
                <a:spcPct val="20000"/>
              </a:spcBef>
              <a:spcAft>
                <a:spcPct val="0"/>
              </a:spcAft>
              <a:buChar char="–"/>
              <a:defRPr kumimoji="1" sz="2800">
                <a:solidFill>
                  <a:schemeClr val="tx1"/>
                </a:solidFill>
                <a:latin typeface="+mn-lt"/>
                <a:ea typeface="+mn-ea"/>
              </a:defRPr>
            </a:lvl2pPr>
            <a:lvl3pPr marL="1142951" indent="-228591" algn="l" rtl="0" eaLnBrk="1" fontAlgn="base" hangingPunct="1">
              <a:spcBef>
                <a:spcPct val="20000"/>
              </a:spcBef>
              <a:spcAft>
                <a:spcPct val="0"/>
              </a:spcAft>
              <a:buChar char="•"/>
              <a:defRPr kumimoji="1" sz="2500">
                <a:solidFill>
                  <a:schemeClr val="tx1"/>
                </a:solidFill>
                <a:latin typeface="+mn-lt"/>
                <a:ea typeface="+mn-ea"/>
              </a:defRPr>
            </a:lvl3pPr>
            <a:lvl4pPr marL="1600131" indent="-228591" algn="l" rtl="0" eaLnBrk="1" fontAlgn="base" hangingPunct="1">
              <a:spcBef>
                <a:spcPct val="20000"/>
              </a:spcBef>
              <a:spcAft>
                <a:spcPct val="0"/>
              </a:spcAft>
              <a:buChar char="–"/>
              <a:defRPr kumimoji="1" sz="2000">
                <a:solidFill>
                  <a:schemeClr val="tx1"/>
                </a:solidFill>
                <a:latin typeface="+mn-lt"/>
                <a:ea typeface="+mn-ea"/>
              </a:defRPr>
            </a:lvl4pPr>
            <a:lvl5pPr marL="2057311" indent="-228591" algn="l" rtl="0" eaLnBrk="1" fontAlgn="base" hangingPunct="1">
              <a:spcBef>
                <a:spcPct val="20000"/>
              </a:spcBef>
              <a:spcAft>
                <a:spcPct val="0"/>
              </a:spcAft>
              <a:buChar char="»"/>
              <a:defRPr kumimoji="1" sz="2000">
                <a:solidFill>
                  <a:schemeClr val="tx1"/>
                </a:solidFill>
                <a:latin typeface="+mn-lt"/>
                <a:ea typeface="+mn-ea"/>
              </a:defRPr>
            </a:lvl5pPr>
            <a:lvl6pPr marL="2514491" indent="-228591" algn="l" rtl="0" eaLnBrk="1" fontAlgn="base" hangingPunct="1">
              <a:spcBef>
                <a:spcPct val="20000"/>
              </a:spcBef>
              <a:spcAft>
                <a:spcPct val="0"/>
              </a:spcAft>
              <a:buChar char="»"/>
              <a:defRPr kumimoji="1" sz="2000">
                <a:solidFill>
                  <a:schemeClr val="tx1"/>
                </a:solidFill>
                <a:latin typeface="+mn-lt"/>
                <a:ea typeface="+mn-ea"/>
              </a:defRPr>
            </a:lvl6pPr>
            <a:lvl7pPr marL="2971671" indent="-228591" algn="l" rtl="0" eaLnBrk="1" fontAlgn="base" hangingPunct="1">
              <a:spcBef>
                <a:spcPct val="20000"/>
              </a:spcBef>
              <a:spcAft>
                <a:spcPct val="0"/>
              </a:spcAft>
              <a:buChar char="»"/>
              <a:defRPr kumimoji="1" sz="2000">
                <a:solidFill>
                  <a:schemeClr val="tx1"/>
                </a:solidFill>
                <a:latin typeface="+mn-lt"/>
                <a:ea typeface="+mn-ea"/>
              </a:defRPr>
            </a:lvl7pPr>
            <a:lvl8pPr marL="3428851" indent="-228591" algn="l" rtl="0" eaLnBrk="1" fontAlgn="base" hangingPunct="1">
              <a:spcBef>
                <a:spcPct val="20000"/>
              </a:spcBef>
              <a:spcAft>
                <a:spcPct val="0"/>
              </a:spcAft>
              <a:buChar char="»"/>
              <a:defRPr kumimoji="1" sz="2000">
                <a:solidFill>
                  <a:schemeClr val="tx1"/>
                </a:solidFill>
                <a:latin typeface="+mn-lt"/>
                <a:ea typeface="+mn-ea"/>
              </a:defRPr>
            </a:lvl8pPr>
            <a:lvl9pPr marL="3886031" indent="-228591" algn="l" rtl="0" eaLnBrk="1" fontAlgn="base" hangingPunct="1">
              <a:spcBef>
                <a:spcPct val="20000"/>
              </a:spcBef>
              <a:spcAft>
                <a:spcPct val="0"/>
              </a:spcAft>
              <a:buChar char="»"/>
              <a:defRPr kumimoji="1" sz="2000">
                <a:solidFill>
                  <a:schemeClr val="tx1"/>
                </a:solidFill>
                <a:latin typeface="+mn-lt"/>
                <a:ea typeface="+mn-ea"/>
              </a:defRPr>
            </a:lvl9pPr>
          </a:lstStyle>
          <a:p>
            <a:pPr marL="0" indent="0">
              <a:buNone/>
            </a:pPr>
            <a:r>
              <a:rPr lang="ja-JP" altLang="en-US" sz="12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●インシデント対応サービス</a:t>
            </a:r>
          </a:p>
        </p:txBody>
      </p:sp>
      <p:sp>
        <p:nvSpPr>
          <p:cNvPr id="12" name="テキスト ボックス 11">
            <a:extLst>
              <a:ext uri="{FF2B5EF4-FFF2-40B4-BE49-F238E27FC236}">
                <a16:creationId xmlns:a16="http://schemas.microsoft.com/office/drawing/2014/main" id="{C0FBC67B-3D7D-3D38-82E0-6798A01B4263}"/>
              </a:ext>
            </a:extLst>
          </p:cNvPr>
          <p:cNvSpPr txBox="1"/>
          <p:nvPr/>
        </p:nvSpPr>
        <p:spPr>
          <a:xfrm>
            <a:off x="655078" y="5692935"/>
            <a:ext cx="8331605" cy="397032"/>
          </a:xfrm>
          <a:prstGeom prst="rect">
            <a:avLst/>
          </a:prstGeom>
          <a:noFill/>
        </p:spPr>
        <p:txBody>
          <a:bodyPr wrap="square">
            <a:spAutoFit/>
          </a:bodyPr>
          <a:lstStyle/>
          <a:p>
            <a:pPr>
              <a:lnSpc>
                <a:spcPct val="1100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LANSCOPE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サイバープロテクション </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powered by </a:t>
            </a:r>
            <a:r>
              <a:rPr kumimoji="1" lang="en-US" altLang="ja-JP" sz="9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と </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OPTICS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を それぞれ </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500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ライセンス以上ご契約頂いているお客様が対象です。</a:t>
            </a:r>
          </a:p>
          <a:p>
            <a:pPr>
              <a:lnSpc>
                <a:spcPct val="110000"/>
              </a:lnSpc>
            </a:pP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監視対象の </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 </a:t>
            </a:r>
            <a:r>
              <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Windows </a:t>
            </a:r>
            <a:r>
              <a:rPr kumimoji="1" lang="ja-JP" altLang="en-US"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のみになります。</a:t>
            </a:r>
            <a:endParaRPr kumimoji="1" lang="en-US" altLang="ja-JP" sz="9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3711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53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08C679D-8885-5B96-7EA2-FDDF0B1D6EF8}"/>
              </a:ext>
            </a:extLst>
          </p:cNvPr>
          <p:cNvSpPr>
            <a:spLocks noGrp="1"/>
          </p:cNvSpPr>
          <p:nvPr>
            <p:ph type="body" sz="quarter" idx="14"/>
          </p:nvPr>
        </p:nvSpPr>
        <p:spPr/>
        <p:txBody>
          <a:bodyPr/>
          <a:lstStyle/>
          <a:p>
            <a:r>
              <a:rPr kumimoji="1" lang="en-US" altLang="ja-JP"/>
              <a:t>Appendix</a:t>
            </a:r>
            <a:endParaRPr kumimoji="1" lang="ja-JP" altLang="en-US"/>
          </a:p>
        </p:txBody>
      </p:sp>
      <p:sp>
        <p:nvSpPr>
          <p:cNvPr id="3" name="テキスト プレースホルダー 2">
            <a:extLst>
              <a:ext uri="{FF2B5EF4-FFF2-40B4-BE49-F238E27FC236}">
                <a16:creationId xmlns:a16="http://schemas.microsoft.com/office/drawing/2014/main" id="{FCF3CBF5-A9A8-8AAC-20FB-317E1EA74801}"/>
              </a:ext>
            </a:extLst>
          </p:cNvPr>
          <p:cNvSpPr>
            <a:spLocks noGrp="1"/>
          </p:cNvSpPr>
          <p:nvPr>
            <p:ph type="body" sz="quarter" idx="15"/>
          </p:nvPr>
        </p:nvSpPr>
        <p:spPr>
          <a:xfrm>
            <a:off x="643242" y="2373870"/>
            <a:ext cx="9318901" cy="975652"/>
          </a:xfrm>
        </p:spPr>
        <p:txBody>
          <a:bodyPr/>
          <a:lstStyle/>
          <a:p>
            <a:r>
              <a:rPr kumimoji="1" lang="ja-JP" altLang="en-US"/>
              <a:t>・</a:t>
            </a:r>
            <a:r>
              <a:rPr lang="ja-JP" altLang="en-US"/>
              <a:t>仮想化におけるクライアントライセンスの考え方</a:t>
            </a:r>
          </a:p>
          <a:p>
            <a:r>
              <a:rPr kumimoji="1" lang="ja-JP" altLang="en-US"/>
              <a:t>・導入、運用方法について</a:t>
            </a:r>
            <a:endParaRPr kumimoji="1" lang="en-US" altLang="ja-JP"/>
          </a:p>
          <a:p>
            <a:r>
              <a:rPr lang="ja-JP" altLang="en-US"/>
              <a:t>・その他のサービスソリューション</a:t>
            </a:r>
            <a:endParaRPr kumimoji="1" lang="ja-JP" altLang="en-US"/>
          </a:p>
        </p:txBody>
      </p:sp>
    </p:spTree>
    <p:extLst>
      <p:ext uri="{BB962C8B-B14F-4D97-AF65-F5344CB8AC3E}">
        <p14:creationId xmlns:p14="http://schemas.microsoft.com/office/powerpoint/2010/main" val="1216844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2">
            <a:extLst>
              <a:ext uri="{FF2B5EF4-FFF2-40B4-BE49-F238E27FC236}">
                <a16:creationId xmlns:a16="http://schemas.microsoft.com/office/drawing/2014/main" id="{EC36CE55-C8EA-4A85-8B7C-EC7CF9D69B2C}"/>
              </a:ext>
            </a:extLst>
          </p:cNvPr>
          <p:cNvSpPr>
            <a:spLocks noGrp="1"/>
          </p:cNvSpPr>
          <p:nvPr>
            <p:ph type="body" sz="quarter" idx="11"/>
          </p:nvPr>
        </p:nvSpPr>
        <p:spPr>
          <a:xfrm>
            <a:off x="413589" y="212584"/>
            <a:ext cx="11074573" cy="372410"/>
          </a:xfrm>
        </p:spPr>
        <p:txBody>
          <a:bodyPr/>
          <a:lstStyle/>
          <a:p>
            <a:r>
              <a:rPr lang="en-US" altLang="ja-JP"/>
              <a:t>2021</a:t>
            </a:r>
            <a:r>
              <a:rPr lang="ja-JP" altLang="en-US"/>
              <a:t>年に起きたランサムウェア感染事件</a:t>
            </a:r>
          </a:p>
        </p:txBody>
      </p:sp>
      <p:sp>
        <p:nvSpPr>
          <p:cNvPr id="28" name="正方形/長方形 27">
            <a:extLst>
              <a:ext uri="{FF2B5EF4-FFF2-40B4-BE49-F238E27FC236}">
                <a16:creationId xmlns:a16="http://schemas.microsoft.com/office/drawing/2014/main" id="{420ADE6C-3FA8-46A0-9C6A-A4AF1E04A3B2}"/>
              </a:ext>
            </a:extLst>
          </p:cNvPr>
          <p:cNvSpPr/>
          <p:nvPr/>
        </p:nvSpPr>
        <p:spPr>
          <a:xfrm>
            <a:off x="629572" y="4582842"/>
            <a:ext cx="10942998" cy="1649691"/>
          </a:xfrm>
          <a:prstGeom prst="rect">
            <a:avLst/>
          </a:prstGeom>
          <a:solidFill>
            <a:schemeClr val="bg1">
              <a:lumMod val="95000"/>
            </a:schemeClr>
          </a:solidFill>
          <a:ln w="3175">
            <a:solidFill>
              <a:schemeClr val="tx1">
                <a:lumMod val="95000"/>
                <a:lumOff val="5000"/>
                <a:alpha val="88000"/>
              </a:schemeClr>
            </a:solidFill>
          </a:ln>
          <a:effectLst>
            <a:outerShdw blurRad="127000" dist="114300" dir="24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8DCC456-2F85-4E36-9141-9DAB78B24E77}"/>
              </a:ext>
            </a:extLst>
          </p:cNvPr>
          <p:cNvSpPr txBox="1"/>
          <p:nvPr/>
        </p:nvSpPr>
        <p:spPr>
          <a:xfrm>
            <a:off x="2730994" y="4698168"/>
            <a:ext cx="8585461" cy="707886"/>
          </a:xfrm>
          <a:prstGeom prst="rect">
            <a:avLst/>
          </a:prstGeom>
          <a:noFill/>
        </p:spPr>
        <p:txBody>
          <a:bodyPr wrap="square" rtlCol="0">
            <a:spAutoFit/>
          </a:bodyPr>
          <a:lstStyle/>
          <a:p>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rPr>
              <a:t>某医療機関</a:t>
            </a:r>
            <a:endParaRPr kumimoji="1" lang="en-US" altLang="ja-JP" sz="2000" b="1">
              <a:solidFill>
                <a:schemeClr val="tx1">
                  <a:lumMod val="75000"/>
                  <a:lumOff val="25000"/>
                </a:schemeClr>
              </a:solidFill>
              <a:latin typeface="メイリオ" panose="020B0604030504040204" pitchFamily="50" charset="-128"/>
              <a:ea typeface="メイリオ" panose="020B0604030504040204" pitchFamily="50" charset="-128"/>
            </a:endParaRPr>
          </a:p>
          <a:p>
            <a:r>
              <a:rPr kumimoji="1" lang="ja-JP" altLang="en-US" sz="2000" b="1">
                <a:solidFill>
                  <a:srgbClr val="C00000"/>
                </a:solidFill>
                <a:latin typeface="メイリオ" panose="020B0604030504040204" pitchFamily="50" charset="-128"/>
                <a:ea typeface="メイリオ" panose="020B0604030504040204" pitchFamily="50" charset="-128"/>
              </a:rPr>
              <a:t>身代金支払額：</a:t>
            </a:r>
            <a:r>
              <a:rPr kumimoji="1" lang="en-US" altLang="ja-JP" sz="2000" b="1">
                <a:solidFill>
                  <a:srgbClr val="C00000"/>
                </a:solidFill>
                <a:latin typeface="メイリオ" panose="020B0604030504040204" pitchFamily="50" charset="-128"/>
                <a:ea typeface="メイリオ" panose="020B0604030504040204" pitchFamily="50" charset="-128"/>
              </a:rPr>
              <a:t>0</a:t>
            </a:r>
            <a:r>
              <a:rPr kumimoji="1" lang="ja-JP" altLang="en-US" sz="2000" b="1">
                <a:solidFill>
                  <a:srgbClr val="C00000"/>
                </a:solidFill>
                <a:latin typeface="メイリオ" panose="020B0604030504040204" pitchFamily="50" charset="-128"/>
                <a:ea typeface="メイリオ" panose="020B0604030504040204" pitchFamily="50" charset="-128"/>
              </a:rPr>
              <a:t>円（支払いに応じず）</a:t>
            </a:r>
            <a:endParaRPr kumimoji="1" lang="ja-JP" altLang="en-US" sz="1600">
              <a:solidFill>
                <a:srgbClr val="C00000"/>
              </a:solidFill>
              <a:latin typeface="メイリオ" panose="020B0604030504040204" pitchFamily="50" charset="-128"/>
              <a:ea typeface="メイリオ" panose="020B0604030504040204" pitchFamily="50" charset="-128"/>
            </a:endParaRPr>
          </a:p>
        </p:txBody>
      </p:sp>
      <p:pic>
        <p:nvPicPr>
          <p:cNvPr id="8" name="図 7" descr="屋内, 座る, 小さい, 本 が含まれている画像&#10;&#10;自動的に生成された説明">
            <a:extLst>
              <a:ext uri="{FF2B5EF4-FFF2-40B4-BE49-F238E27FC236}">
                <a16:creationId xmlns:a16="http://schemas.microsoft.com/office/drawing/2014/main" id="{54A6C79A-0DC6-4EE8-8755-523B38F4AE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6723" y="4747328"/>
            <a:ext cx="1715679" cy="1296549"/>
          </a:xfrm>
          <a:prstGeom prst="rect">
            <a:avLst/>
          </a:prstGeom>
          <a:ln w="9525">
            <a:solidFill>
              <a:schemeClr val="tx1">
                <a:lumMod val="95000"/>
                <a:lumOff val="5000"/>
              </a:schemeClr>
            </a:solidFill>
          </a:ln>
        </p:spPr>
      </p:pic>
      <p:sp>
        <p:nvSpPr>
          <p:cNvPr id="14" name="テキスト ボックス 13">
            <a:extLst>
              <a:ext uri="{FF2B5EF4-FFF2-40B4-BE49-F238E27FC236}">
                <a16:creationId xmlns:a16="http://schemas.microsoft.com/office/drawing/2014/main" id="{600114A7-6EF7-4449-9A8C-433B636420F4}"/>
              </a:ext>
            </a:extLst>
          </p:cNvPr>
          <p:cNvSpPr txBox="1"/>
          <p:nvPr/>
        </p:nvSpPr>
        <p:spPr>
          <a:xfrm>
            <a:off x="2750658" y="5284750"/>
            <a:ext cx="7077173" cy="849463"/>
          </a:xfrm>
          <a:prstGeom prst="rect">
            <a:avLst/>
          </a:prstGeom>
          <a:noFill/>
        </p:spPr>
        <p:txBody>
          <a:bodyPr wrap="square" rtlCol="0">
            <a:spAutoFit/>
          </a:bodyPr>
          <a:lstStyle/>
          <a:p>
            <a:pPr>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電子カルテがランサムウェアに感染。</a:t>
            </a:r>
            <a:r>
              <a:rPr kumimoji="1" lang="ja-JP" altLang="en-US" sz="1200" b="1" u="sng">
                <a:solidFill>
                  <a:srgbClr val="C00000"/>
                </a:solidFill>
                <a:latin typeface="メイリオ" panose="020B0604030504040204" pitchFamily="50" charset="-128"/>
                <a:ea typeface="メイリオ" panose="020B0604030504040204" pitchFamily="50" charset="-128"/>
              </a:rPr>
              <a:t>バックアップデータも暗号化された</a:t>
            </a:r>
            <a:r>
              <a:rPr kumimoji="1" lang="ja-JP" altLang="en-US" sz="1200" u="sng">
                <a:latin typeface="メイリオ" panose="020B0604030504040204" pitchFamily="50" charset="-128"/>
                <a:ea typeface="メイリオ" panose="020B0604030504040204" pitchFamily="50" charset="-128"/>
              </a:rPr>
              <a:t>ため復旧に時間を要した。</a:t>
            </a:r>
            <a:endParaRPr kumimoji="1" lang="en-US" altLang="ja-JP" sz="1200" b="0" i="0" u="sng" kern="1200">
              <a:solidFill>
                <a:schemeClr val="tx1"/>
              </a:solidFill>
              <a:effectLst/>
              <a:latin typeface="メイリオ" panose="020B0604030504040204" pitchFamily="50" charset="-128"/>
              <a:ea typeface="メイリオ" panose="020B0604030504040204" pitchFamily="50" charset="-128"/>
              <a:cs typeface="+mn-cs"/>
            </a:endParaRPr>
          </a:p>
          <a:p>
            <a:pPr>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結果、過去処方した薬剤や診療履歴が分からず、</a:t>
            </a:r>
            <a:r>
              <a:rPr kumimoji="1" lang="ja-JP" altLang="en-US"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一時診療が出来なくなった。</a:t>
            </a:r>
            <a:endParaRPr kumimoji="1" lang="en-US" altLang="ja-JP"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endParaRPr>
          </a:p>
          <a:p>
            <a:pPr>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約</a:t>
            </a:r>
            <a:r>
              <a:rPr kumimoji="1" lang="en-US" altLang="ja-JP" sz="1200" b="0" i="0" u="sng" kern="1200">
                <a:solidFill>
                  <a:schemeClr val="tx1"/>
                </a:solidFill>
                <a:effectLst/>
                <a:latin typeface="メイリオ" panose="020B0604030504040204" pitchFamily="50" charset="-128"/>
                <a:ea typeface="メイリオ" panose="020B0604030504040204" pitchFamily="50" charset="-128"/>
                <a:cs typeface="+mn-cs"/>
              </a:rPr>
              <a:t>2</a:t>
            </a: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ヶ月診療人数を制限しつつ対応。身代金要求を受けていたが応じなかった。</a:t>
            </a:r>
            <a:endParaRPr kumimoji="1" lang="en-US" altLang="ja-JP" sz="1200" b="0" i="0" u="sng" kern="1200">
              <a:solidFill>
                <a:schemeClr val="tx1"/>
              </a:solidFill>
              <a:effectLst/>
              <a:latin typeface="メイリオ" panose="020B0604030504040204" pitchFamily="50" charset="-128"/>
              <a:ea typeface="メイリオ" panose="020B0604030504040204" pitchFamily="50" charset="-128"/>
              <a:cs typeface="+mn-cs"/>
            </a:endParaRPr>
          </a:p>
        </p:txBody>
      </p:sp>
      <p:sp>
        <p:nvSpPr>
          <p:cNvPr id="15" name="正方形/長方形 14">
            <a:extLst>
              <a:ext uri="{FF2B5EF4-FFF2-40B4-BE49-F238E27FC236}">
                <a16:creationId xmlns:a16="http://schemas.microsoft.com/office/drawing/2014/main" id="{FA34A933-4AAB-4429-B10A-74AC7613006D}"/>
              </a:ext>
            </a:extLst>
          </p:cNvPr>
          <p:cNvSpPr/>
          <p:nvPr/>
        </p:nvSpPr>
        <p:spPr>
          <a:xfrm>
            <a:off x="629572" y="991229"/>
            <a:ext cx="10942998" cy="1649691"/>
          </a:xfrm>
          <a:prstGeom prst="rect">
            <a:avLst/>
          </a:prstGeom>
          <a:solidFill>
            <a:schemeClr val="bg1">
              <a:lumMod val="95000"/>
            </a:schemeClr>
          </a:solidFill>
          <a:ln w="3175">
            <a:solidFill>
              <a:schemeClr val="tx1">
                <a:lumMod val="95000"/>
                <a:lumOff val="5000"/>
                <a:alpha val="88000"/>
              </a:schemeClr>
            </a:solidFill>
          </a:ln>
          <a:effectLst>
            <a:outerShdw blurRad="127000" dist="114300" dir="24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62B16BD-3CE2-4236-97D2-85F6BDA7E22C}"/>
              </a:ext>
            </a:extLst>
          </p:cNvPr>
          <p:cNvSpPr txBox="1"/>
          <p:nvPr/>
        </p:nvSpPr>
        <p:spPr>
          <a:xfrm>
            <a:off x="2730994" y="1116387"/>
            <a:ext cx="8708010" cy="707886"/>
          </a:xfrm>
          <a:prstGeom prst="rect">
            <a:avLst/>
          </a:prstGeom>
          <a:noFill/>
        </p:spPr>
        <p:txBody>
          <a:bodyPr wrap="square" rtlCol="0">
            <a:spAutoFit/>
          </a:bodyPr>
          <a:lstStyle/>
          <a:p>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rPr>
              <a:t>某食品加工業</a:t>
            </a:r>
            <a:endParaRPr kumimoji="1" lang="en-US" altLang="ja-JP" sz="2000" b="1">
              <a:solidFill>
                <a:schemeClr val="tx1">
                  <a:lumMod val="75000"/>
                  <a:lumOff val="25000"/>
                </a:schemeClr>
              </a:solidFill>
              <a:latin typeface="メイリオ" panose="020B0604030504040204" pitchFamily="50" charset="-128"/>
              <a:ea typeface="メイリオ" panose="020B0604030504040204" pitchFamily="50" charset="-128"/>
            </a:endParaRPr>
          </a:p>
          <a:p>
            <a:r>
              <a:rPr kumimoji="1" lang="ja-JP" altLang="en-US" sz="2000" b="1">
                <a:solidFill>
                  <a:srgbClr val="C00000"/>
                </a:solidFill>
                <a:latin typeface="メイリオ" panose="020B0604030504040204" pitchFamily="50" charset="-128"/>
                <a:ea typeface="メイリオ" panose="020B0604030504040204" pitchFamily="50" charset="-128"/>
              </a:rPr>
              <a:t>身代金支払額：</a:t>
            </a:r>
            <a:r>
              <a:rPr lang="ja-JP" altLang="en-US" sz="2000" b="1" i="0">
                <a:solidFill>
                  <a:srgbClr val="C00000"/>
                </a:solidFill>
                <a:effectLst/>
                <a:latin typeface="メイリオ" panose="020B0604030504040204" pitchFamily="50" charset="-128"/>
                <a:ea typeface="メイリオ" panose="020B0604030504040204" pitchFamily="50" charset="-128"/>
              </a:rPr>
              <a:t>約</a:t>
            </a:r>
            <a:r>
              <a:rPr lang="en-US" altLang="ja-JP" sz="2000" b="1">
                <a:solidFill>
                  <a:srgbClr val="C00000"/>
                </a:solidFill>
                <a:latin typeface="メイリオ" panose="020B0604030504040204" pitchFamily="50" charset="-128"/>
                <a:ea typeface="メイリオ" panose="020B0604030504040204" pitchFamily="50" charset="-128"/>
              </a:rPr>
              <a:t>12</a:t>
            </a:r>
            <a:r>
              <a:rPr lang="ja-JP" altLang="en-US" sz="2000" b="1" i="0">
                <a:solidFill>
                  <a:srgbClr val="C00000"/>
                </a:solidFill>
                <a:effectLst/>
                <a:latin typeface="メイリオ" panose="020B0604030504040204" pitchFamily="50" charset="-128"/>
                <a:ea typeface="メイリオ" panose="020B0604030504040204" pitchFamily="50" charset="-128"/>
              </a:rPr>
              <a:t>億円</a:t>
            </a:r>
            <a:endParaRPr kumimoji="1" lang="ja-JP" altLang="en-US" sz="1600">
              <a:solidFill>
                <a:srgbClr val="C00000"/>
              </a:solidFill>
              <a:latin typeface="メイリオ" panose="020B0604030504040204" pitchFamily="50" charset="-128"/>
              <a:ea typeface="メイリオ" panose="020B0604030504040204" pitchFamily="50" charset="-128"/>
            </a:endParaRPr>
          </a:p>
        </p:txBody>
      </p:sp>
      <p:pic>
        <p:nvPicPr>
          <p:cNvPr id="17" name="図 16" descr="屋内, キッチン, テーブル, 大きい が含まれている画像&#10;&#10;自動的に生成された説明">
            <a:extLst>
              <a:ext uri="{FF2B5EF4-FFF2-40B4-BE49-F238E27FC236}">
                <a16:creationId xmlns:a16="http://schemas.microsoft.com/office/drawing/2014/main" id="{FE5213A2-18FD-44EE-9314-BBC9A2676E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6387" y="1171699"/>
            <a:ext cx="1715679" cy="1286759"/>
          </a:xfrm>
          <a:prstGeom prst="rect">
            <a:avLst/>
          </a:prstGeom>
          <a:ln>
            <a:solidFill>
              <a:schemeClr val="tx1">
                <a:lumMod val="95000"/>
                <a:lumOff val="5000"/>
              </a:schemeClr>
            </a:solidFill>
          </a:ln>
        </p:spPr>
      </p:pic>
      <p:sp>
        <p:nvSpPr>
          <p:cNvPr id="18" name="テキスト ボックス 17">
            <a:extLst>
              <a:ext uri="{FF2B5EF4-FFF2-40B4-BE49-F238E27FC236}">
                <a16:creationId xmlns:a16="http://schemas.microsoft.com/office/drawing/2014/main" id="{B0F004CF-1D6D-4026-9A81-951E3FF51A8B}"/>
              </a:ext>
            </a:extLst>
          </p:cNvPr>
          <p:cNvSpPr txBox="1"/>
          <p:nvPr/>
        </p:nvSpPr>
        <p:spPr>
          <a:xfrm>
            <a:off x="2730994" y="1694814"/>
            <a:ext cx="9085082" cy="849463"/>
          </a:xfrm>
          <a:prstGeom prst="rect">
            <a:avLst/>
          </a:prstGeom>
          <a:noFill/>
        </p:spPr>
        <p:txBody>
          <a:bodyPr wrap="square">
            <a:spAutoFit/>
          </a:bodyPr>
          <a:lstStyle/>
          <a:p>
            <a:pPr>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ランサムウェア攻撃を受け一部工場の操業を停止せざるを得なくなった。</a:t>
            </a:r>
            <a:endParaRPr kumimoji="1" lang="en-US" altLang="ja-JP" sz="1200" u="sng">
              <a:latin typeface="メイリオ" panose="020B0604030504040204" pitchFamily="50" charset="-128"/>
              <a:ea typeface="メイリオ" panose="020B0604030504040204" pitchFamily="50" charset="-128"/>
            </a:endParaRPr>
          </a:p>
          <a:p>
            <a:pPr>
              <a:lnSpc>
                <a:spcPct val="140000"/>
              </a:lnSpc>
            </a:pPr>
            <a:r>
              <a:rPr kumimoji="1" lang="ja-JP" altLang="en-US" sz="1200" b="1" u="sng">
                <a:solidFill>
                  <a:srgbClr val="C00000"/>
                </a:solidFill>
                <a:latin typeface="メイリオ" panose="020B0604030504040204" pitchFamily="50" charset="-128"/>
                <a:ea typeface="メイリオ" panose="020B0604030504040204" pitchFamily="50" charset="-128"/>
              </a:rPr>
              <a:t>大半</a:t>
            </a:r>
            <a:r>
              <a:rPr kumimoji="1" lang="ja-JP" altLang="en-US" sz="1200" b="1" i="0" u="sng" kern="1200">
                <a:solidFill>
                  <a:srgbClr val="C00000"/>
                </a:solidFill>
                <a:effectLst/>
                <a:latin typeface="メイリオ" panose="020B0604030504040204" pitchFamily="50" charset="-128"/>
                <a:ea typeface="メイリオ" panose="020B0604030504040204" pitchFamily="50" charset="-128"/>
                <a:cs typeface="+mn-cs"/>
              </a:rPr>
              <a:t>のシステムは復旧していたが、さらなる攻撃で顧客や従業員のデータが危険にさらされるリスクを考慮</a:t>
            </a:r>
            <a:r>
              <a:rPr kumimoji="1" lang="ja-JP" altLang="en-US"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して</a:t>
            </a:r>
          </a:p>
          <a:p>
            <a:pPr>
              <a:lnSpc>
                <a:spcPct val="140000"/>
              </a:lnSpc>
            </a:pPr>
            <a:r>
              <a:rPr kumimoji="1" lang="ja-JP" altLang="en-US"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社内の</a:t>
            </a:r>
            <a:r>
              <a:rPr kumimoji="1" lang="en-US" altLang="ja-JP"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IT</a:t>
            </a:r>
            <a:r>
              <a:rPr kumimoji="1" lang="ja-JP" altLang="en-US"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専門家および第三者のサイバーセキュリティ専門家と協議の上、身代金を支払った</a:t>
            </a:r>
            <a:endParaRPr kumimoji="1" lang="en-US" altLang="ja-JP"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endParaRPr>
          </a:p>
        </p:txBody>
      </p:sp>
      <p:sp>
        <p:nvSpPr>
          <p:cNvPr id="20" name="正方形/長方形 19">
            <a:extLst>
              <a:ext uri="{FF2B5EF4-FFF2-40B4-BE49-F238E27FC236}">
                <a16:creationId xmlns:a16="http://schemas.microsoft.com/office/drawing/2014/main" id="{6B71590A-1CAD-4C4E-91A4-F0281DEACDE2}"/>
              </a:ext>
            </a:extLst>
          </p:cNvPr>
          <p:cNvSpPr/>
          <p:nvPr/>
        </p:nvSpPr>
        <p:spPr>
          <a:xfrm>
            <a:off x="629572" y="2787672"/>
            <a:ext cx="10942999" cy="1649691"/>
          </a:xfrm>
          <a:prstGeom prst="rect">
            <a:avLst/>
          </a:prstGeom>
          <a:solidFill>
            <a:schemeClr val="bg1">
              <a:lumMod val="95000"/>
            </a:schemeClr>
          </a:solidFill>
          <a:ln w="3175">
            <a:solidFill>
              <a:schemeClr val="tx1">
                <a:lumMod val="95000"/>
                <a:lumOff val="5000"/>
                <a:alpha val="88000"/>
              </a:schemeClr>
            </a:solidFill>
          </a:ln>
          <a:effectLst>
            <a:outerShdw blurRad="127000" dist="114300" dir="24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DA04551-761B-4586-949F-3426A02A7D82}"/>
              </a:ext>
            </a:extLst>
          </p:cNvPr>
          <p:cNvSpPr txBox="1"/>
          <p:nvPr/>
        </p:nvSpPr>
        <p:spPr>
          <a:xfrm>
            <a:off x="2780153" y="3492736"/>
            <a:ext cx="10040303" cy="849463"/>
          </a:xfrm>
          <a:prstGeom prst="rect">
            <a:avLst/>
          </a:prstGeom>
          <a:noFill/>
        </p:spPr>
        <p:txBody>
          <a:bodyPr wrap="square">
            <a:spAutoFit/>
          </a:bodyPr>
          <a:lstStyle/>
          <a:p>
            <a:pPr algn="just">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システムにマルウェアが侵入して</a:t>
            </a:r>
            <a:r>
              <a:rPr kumimoji="1" lang="ja-JP" altLang="en-US" sz="1200" b="1" i="0" u="sng" kern="1200">
                <a:solidFill>
                  <a:srgbClr val="C00000"/>
                </a:solidFill>
                <a:effectLst/>
                <a:latin typeface="メイリオ" panose="020B0604030504040204" pitchFamily="50" charset="-128"/>
                <a:ea typeface="メイリオ" panose="020B0604030504040204" pitchFamily="50" charset="-128"/>
                <a:cs typeface="+mn-cs"/>
              </a:rPr>
              <a:t>短時間で </a:t>
            </a:r>
            <a:r>
              <a:rPr kumimoji="1" lang="en-US" altLang="ja-JP" sz="1200" b="1" i="0" u="sng" kern="1200">
                <a:solidFill>
                  <a:srgbClr val="C00000"/>
                </a:solidFill>
                <a:effectLst/>
                <a:latin typeface="メイリオ" panose="020B0604030504040204" pitchFamily="50" charset="-128"/>
                <a:ea typeface="メイリオ" panose="020B0604030504040204" pitchFamily="50" charset="-128"/>
                <a:cs typeface="+mn-cs"/>
              </a:rPr>
              <a:t>100GB </a:t>
            </a:r>
            <a:r>
              <a:rPr kumimoji="1" lang="ja-JP" altLang="en-US" sz="1200" b="1" u="sng">
                <a:solidFill>
                  <a:srgbClr val="C00000"/>
                </a:solidFill>
                <a:latin typeface="メイリオ" panose="020B0604030504040204" pitchFamily="50" charset="-128"/>
                <a:ea typeface="メイリオ" panose="020B0604030504040204" pitchFamily="50" charset="-128"/>
              </a:rPr>
              <a:t>以上の</a:t>
            </a:r>
            <a:r>
              <a:rPr kumimoji="1" lang="ja-JP" altLang="en-US" sz="1200" b="1" i="0" u="sng" kern="1200">
                <a:solidFill>
                  <a:srgbClr val="C00000"/>
                </a:solidFill>
                <a:effectLst/>
                <a:latin typeface="メイリオ" panose="020B0604030504040204" pitchFamily="50" charset="-128"/>
                <a:ea typeface="メイリオ" panose="020B0604030504040204" pitchFamily="50" charset="-128"/>
                <a:cs typeface="+mn-cs"/>
              </a:rPr>
              <a:t>データが盗まれ</a:t>
            </a:r>
            <a:r>
              <a:rPr kumimoji="1" lang="ja-JP" altLang="en-US" sz="1200" b="1" u="sng">
                <a:solidFill>
                  <a:srgbClr val="C00000"/>
                </a:solidFill>
                <a:latin typeface="メイリオ" panose="020B0604030504040204" pitchFamily="50" charset="-128"/>
                <a:ea typeface="メイリオ" panose="020B0604030504040204" pitchFamily="50" charset="-128"/>
              </a:rPr>
              <a:t>た</a:t>
            </a: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。情報の一部をインターネットに</a:t>
            </a:r>
            <a:endParaRPr kumimoji="1" lang="en-US" altLang="ja-JP" sz="1200" b="0" i="0" u="sng" kern="1200">
              <a:solidFill>
                <a:schemeClr val="tx1"/>
              </a:solidFill>
              <a:effectLst/>
              <a:latin typeface="メイリオ" panose="020B0604030504040204" pitchFamily="50" charset="-128"/>
              <a:ea typeface="メイリオ" panose="020B0604030504040204" pitchFamily="50" charset="-128"/>
              <a:cs typeface="+mn-cs"/>
            </a:endParaRPr>
          </a:p>
          <a:p>
            <a:pPr algn="just">
              <a:lnSpc>
                <a:spcPct val="140000"/>
              </a:lnSpc>
            </a:pP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公開すると脅迫があり身代金要求を受けていた。</a:t>
            </a:r>
            <a:r>
              <a:rPr kumimoji="1" lang="ja-JP" altLang="en-US" sz="1200" b="1" i="0" u="sng" kern="1200">
                <a:solidFill>
                  <a:srgbClr val="C00000"/>
                </a:solidFill>
                <a:effectLst/>
                <a:latin typeface="メイリオ" panose="020B0604030504040204" pitchFamily="50" charset="-128"/>
                <a:ea typeface="メイリオ" panose="020B0604030504040204" pitchFamily="50" charset="-128"/>
                <a:cs typeface="+mn-cs"/>
              </a:rPr>
              <a:t>第三者がパイプラインへの攻撃を可能とする情報を入手した</a:t>
            </a:r>
            <a:endParaRPr kumimoji="1" lang="en-US" altLang="ja-JP" sz="1200" b="1" i="0" u="sng" kern="1200">
              <a:solidFill>
                <a:srgbClr val="C00000"/>
              </a:solidFill>
              <a:effectLst/>
              <a:latin typeface="メイリオ" panose="020B0604030504040204" pitchFamily="50" charset="-128"/>
              <a:ea typeface="メイリオ" panose="020B0604030504040204" pitchFamily="50" charset="-128"/>
              <a:cs typeface="+mn-cs"/>
            </a:endParaRPr>
          </a:p>
          <a:p>
            <a:pPr algn="just">
              <a:lnSpc>
                <a:spcPct val="140000"/>
              </a:lnSpc>
            </a:pPr>
            <a:r>
              <a:rPr kumimoji="1" lang="ja-JP" altLang="en-US" sz="1200" b="1" i="0" u="sng" kern="1200">
                <a:solidFill>
                  <a:srgbClr val="C00000"/>
                </a:solidFill>
                <a:effectLst/>
                <a:latin typeface="メイリオ" panose="020B0604030504040204" pitchFamily="50" charset="-128"/>
                <a:ea typeface="メイリオ" panose="020B0604030504040204" pitchFamily="50" charset="-128"/>
                <a:cs typeface="+mn-cs"/>
              </a:rPr>
              <a:t>恐れがあるため</a:t>
            </a:r>
            <a:r>
              <a:rPr kumimoji="1" lang="ja-JP" altLang="en-US" sz="1200" b="0" i="0" u="sng" kern="1200">
                <a:solidFill>
                  <a:schemeClr val="tx1"/>
                </a:solidFill>
                <a:effectLst/>
                <a:latin typeface="メイリオ" panose="020B0604030504040204" pitchFamily="50" charset="-128"/>
                <a:ea typeface="メイリオ" panose="020B0604030504040204" pitchFamily="50" charset="-128"/>
                <a:cs typeface="+mn-cs"/>
              </a:rPr>
              <a:t>燃料パイプラインの操業を停止。</a:t>
            </a:r>
            <a:r>
              <a:rPr kumimoji="1" lang="ja-JP" altLang="en-US" sz="1200" i="0"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一部地域で燃料が不足して住民はパニックに陥った。</a:t>
            </a:r>
          </a:p>
        </p:txBody>
      </p:sp>
      <p:sp>
        <p:nvSpPr>
          <p:cNvPr id="24" name="テキスト ボックス 23">
            <a:extLst>
              <a:ext uri="{FF2B5EF4-FFF2-40B4-BE49-F238E27FC236}">
                <a16:creationId xmlns:a16="http://schemas.microsoft.com/office/drawing/2014/main" id="{3F3ABD6D-F876-4C9D-B6F3-3D037B14D0FB}"/>
              </a:ext>
            </a:extLst>
          </p:cNvPr>
          <p:cNvSpPr txBox="1"/>
          <p:nvPr/>
        </p:nvSpPr>
        <p:spPr>
          <a:xfrm>
            <a:off x="2730995" y="2912830"/>
            <a:ext cx="8585461" cy="707886"/>
          </a:xfrm>
          <a:prstGeom prst="rect">
            <a:avLst/>
          </a:prstGeom>
          <a:noFill/>
        </p:spPr>
        <p:txBody>
          <a:bodyPr wrap="square" rtlCol="0">
            <a:spAutoFit/>
          </a:bodyPr>
          <a:lstStyle/>
          <a:p>
            <a:r>
              <a:rPr kumimoji="1" lang="ja-JP" altLang="en-US" sz="2000" b="1">
                <a:solidFill>
                  <a:schemeClr val="tx1">
                    <a:lumMod val="75000"/>
                    <a:lumOff val="25000"/>
                  </a:schemeClr>
                </a:solidFill>
                <a:latin typeface="メイリオ" panose="020B0604030504040204" pitchFamily="50" charset="-128"/>
                <a:ea typeface="メイリオ" panose="020B0604030504040204" pitchFamily="50" charset="-128"/>
              </a:rPr>
              <a:t>某インフラ業</a:t>
            </a:r>
            <a:endParaRPr kumimoji="1" lang="en-US" altLang="ja-JP" sz="2000" b="1">
              <a:solidFill>
                <a:schemeClr val="tx1">
                  <a:lumMod val="75000"/>
                  <a:lumOff val="25000"/>
                </a:schemeClr>
              </a:solidFill>
              <a:latin typeface="メイリオ" panose="020B0604030504040204" pitchFamily="50" charset="-128"/>
              <a:ea typeface="メイリオ" panose="020B0604030504040204" pitchFamily="50" charset="-128"/>
            </a:endParaRPr>
          </a:p>
          <a:p>
            <a:r>
              <a:rPr kumimoji="1" lang="ja-JP" altLang="en-US" sz="2000" b="1">
                <a:solidFill>
                  <a:srgbClr val="C00000"/>
                </a:solidFill>
                <a:latin typeface="メイリオ" panose="020B0604030504040204" pitchFamily="50" charset="-128"/>
                <a:ea typeface="メイリオ" panose="020B0604030504040204" pitchFamily="50" charset="-128"/>
              </a:rPr>
              <a:t>身代金支払額：</a:t>
            </a:r>
            <a:r>
              <a:rPr lang="ja-JP" altLang="en-US" sz="2000" b="1" i="0">
                <a:solidFill>
                  <a:srgbClr val="C00000"/>
                </a:solidFill>
                <a:effectLst/>
                <a:latin typeface="メイリオ" panose="020B0604030504040204" pitchFamily="50" charset="-128"/>
                <a:ea typeface="メイリオ" panose="020B0604030504040204" pitchFamily="50" charset="-128"/>
              </a:rPr>
              <a:t>約</a:t>
            </a:r>
            <a:r>
              <a:rPr lang="en-US" altLang="ja-JP" sz="2000" b="1" i="0">
                <a:solidFill>
                  <a:srgbClr val="C00000"/>
                </a:solidFill>
                <a:effectLst/>
                <a:latin typeface="メイリオ" panose="020B0604030504040204" pitchFamily="50" charset="-128"/>
                <a:ea typeface="メイリオ" panose="020B0604030504040204" pitchFamily="50" charset="-128"/>
              </a:rPr>
              <a:t>4</a:t>
            </a:r>
            <a:r>
              <a:rPr lang="ja-JP" altLang="en-US" sz="2000" b="1" i="0">
                <a:solidFill>
                  <a:srgbClr val="C00000"/>
                </a:solidFill>
                <a:effectLst/>
                <a:latin typeface="メイリオ" panose="020B0604030504040204" pitchFamily="50" charset="-128"/>
                <a:ea typeface="メイリオ" panose="020B0604030504040204" pitchFamily="50" charset="-128"/>
              </a:rPr>
              <a:t>億</a:t>
            </a:r>
            <a:r>
              <a:rPr lang="en-US" altLang="ja-JP" sz="2000" b="1" i="0">
                <a:solidFill>
                  <a:srgbClr val="C00000"/>
                </a:solidFill>
                <a:effectLst/>
                <a:latin typeface="メイリオ" panose="020B0604030504040204" pitchFamily="50" charset="-128"/>
                <a:ea typeface="メイリオ" panose="020B0604030504040204" pitchFamily="50" charset="-128"/>
              </a:rPr>
              <a:t>8000</a:t>
            </a:r>
            <a:r>
              <a:rPr lang="ja-JP" altLang="en-US" sz="2000" b="1" i="0">
                <a:solidFill>
                  <a:srgbClr val="C00000"/>
                </a:solidFill>
                <a:effectLst/>
                <a:latin typeface="メイリオ" panose="020B0604030504040204" pitchFamily="50" charset="-128"/>
                <a:ea typeface="メイリオ" panose="020B0604030504040204" pitchFamily="50" charset="-128"/>
              </a:rPr>
              <a:t>万円</a:t>
            </a:r>
            <a:endParaRPr kumimoji="1" lang="ja-JP" altLang="en-US" sz="1600">
              <a:solidFill>
                <a:srgbClr val="C00000"/>
              </a:solidFill>
              <a:latin typeface="メイリオ" panose="020B0604030504040204" pitchFamily="50" charset="-128"/>
              <a:ea typeface="メイリオ" panose="020B0604030504040204" pitchFamily="50" charset="-128"/>
            </a:endParaRPr>
          </a:p>
        </p:txBody>
      </p:sp>
      <p:pic>
        <p:nvPicPr>
          <p:cNvPr id="25" name="図 24" descr="屋外, 工場, 建物, 電車 が含まれている画像&#10;&#10;自動的に生成された説明">
            <a:extLst>
              <a:ext uri="{FF2B5EF4-FFF2-40B4-BE49-F238E27FC236}">
                <a16:creationId xmlns:a16="http://schemas.microsoft.com/office/drawing/2014/main" id="{9547E816-0D9E-42DF-82CA-C6994FB4F2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388" y="2960982"/>
            <a:ext cx="1715679" cy="1286759"/>
          </a:xfrm>
          <a:prstGeom prst="rect">
            <a:avLst/>
          </a:prstGeom>
          <a:ln>
            <a:solidFill>
              <a:schemeClr val="tx1">
                <a:lumMod val="95000"/>
                <a:lumOff val="5000"/>
              </a:schemeClr>
            </a:solidFill>
          </a:ln>
        </p:spPr>
      </p:pic>
    </p:spTree>
    <p:extLst>
      <p:ext uri="{BB962C8B-B14F-4D97-AF65-F5344CB8AC3E}">
        <p14:creationId xmlns:p14="http://schemas.microsoft.com/office/powerpoint/2010/main" val="433609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四角形: 角を丸くする 209">
            <a:extLst>
              <a:ext uri="{FF2B5EF4-FFF2-40B4-BE49-F238E27FC236}">
                <a16:creationId xmlns:a16="http://schemas.microsoft.com/office/drawing/2014/main" id="{702CBC48-83F4-42BF-AC83-DB07478C697B}"/>
              </a:ext>
            </a:extLst>
          </p:cNvPr>
          <p:cNvSpPr/>
          <p:nvPr/>
        </p:nvSpPr>
        <p:spPr>
          <a:xfrm>
            <a:off x="6557262" y="2678093"/>
            <a:ext cx="5122288" cy="1676496"/>
          </a:xfrm>
          <a:prstGeom prst="roundRect">
            <a:avLst>
              <a:gd name="adj" fmla="val 7195"/>
            </a:avLst>
          </a:prstGeom>
          <a:solidFill>
            <a:schemeClr val="accent4">
              <a:lumMod val="20000"/>
              <a:lumOff val="80000"/>
            </a:schemeClr>
          </a:solidFill>
          <a:ln w="28575">
            <a:noFill/>
            <a:round/>
            <a:headEnd/>
            <a:tailEnd/>
          </a:ln>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273" name="フリーフォーム: 図形 272">
            <a:extLst>
              <a:ext uri="{FF2B5EF4-FFF2-40B4-BE49-F238E27FC236}">
                <a16:creationId xmlns:a16="http://schemas.microsoft.com/office/drawing/2014/main" id="{8923B24A-703E-43DE-A2AE-C601E537279D}"/>
              </a:ext>
            </a:extLst>
          </p:cNvPr>
          <p:cNvSpPr/>
          <p:nvPr/>
        </p:nvSpPr>
        <p:spPr>
          <a:xfrm>
            <a:off x="8519160" y="4116368"/>
            <a:ext cx="685800" cy="624840"/>
          </a:xfrm>
          <a:custGeom>
            <a:avLst/>
            <a:gdLst>
              <a:gd name="connsiteX0" fmla="*/ 0 w 685800"/>
              <a:gd name="connsiteY0" fmla="*/ 624840 h 624840"/>
              <a:gd name="connsiteX1" fmla="*/ 365760 w 685800"/>
              <a:gd name="connsiteY1" fmla="*/ 0 h 624840"/>
              <a:gd name="connsiteX2" fmla="*/ 685800 w 685800"/>
              <a:gd name="connsiteY2" fmla="*/ 510540 h 624840"/>
            </a:gdLst>
            <a:ahLst/>
            <a:cxnLst>
              <a:cxn ang="0">
                <a:pos x="connsiteX0" y="connsiteY0"/>
              </a:cxn>
              <a:cxn ang="0">
                <a:pos x="connsiteX1" y="connsiteY1"/>
              </a:cxn>
              <a:cxn ang="0">
                <a:pos x="connsiteX2" y="connsiteY2"/>
              </a:cxn>
            </a:cxnLst>
            <a:rect l="l" t="t" r="r" b="b"/>
            <a:pathLst>
              <a:path w="685800" h="624840">
                <a:moveTo>
                  <a:pt x="0" y="624840"/>
                </a:moveTo>
                <a:lnTo>
                  <a:pt x="365760" y="0"/>
                </a:lnTo>
                <a:lnTo>
                  <a:pt x="685800" y="51054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9" name="テキスト ボックス 138">
            <a:extLst>
              <a:ext uri="{FF2B5EF4-FFF2-40B4-BE49-F238E27FC236}">
                <a16:creationId xmlns:a16="http://schemas.microsoft.com/office/drawing/2014/main" id="{77763E69-D5C1-4C53-A020-9FAC55C7BB27}"/>
              </a:ext>
            </a:extLst>
          </p:cNvPr>
          <p:cNvSpPr txBox="1"/>
          <p:nvPr/>
        </p:nvSpPr>
        <p:spPr bwMode="auto">
          <a:xfrm>
            <a:off x="9151088" y="2709941"/>
            <a:ext cx="1646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kumimoji="0" lang="ja-JP" altLang="en-US" b="0">
                <a:solidFill>
                  <a:schemeClr val="tx1">
                    <a:lumMod val="75000"/>
                    <a:lumOff val="25000"/>
                  </a:schemeClr>
                </a:solidFill>
                <a:latin typeface="メイリオ" pitchFamily="50" charset="-128"/>
                <a:ea typeface="メイリオ" pitchFamily="50" charset="-128"/>
                <a:cs typeface="メイリオ" pitchFamily="50" charset="-128"/>
              </a:rPr>
              <a:t>  シンクライアント</a:t>
            </a:r>
            <a:r>
              <a:rPr lang="ja-JP" altLang="en-US" b="0">
                <a:solidFill>
                  <a:schemeClr val="tx1">
                    <a:lumMod val="75000"/>
                    <a:lumOff val="25000"/>
                  </a:schemeClr>
                </a:solidFill>
                <a:latin typeface="メイリオ" pitchFamily="50" charset="-128"/>
                <a:ea typeface="メイリオ" pitchFamily="50" charset="-128"/>
                <a:cs typeface="メイリオ" pitchFamily="50" charset="-128"/>
              </a:rPr>
              <a:t>サーバー</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b="0">
                <a:solidFill>
                  <a:schemeClr val="tx1">
                    <a:lumMod val="75000"/>
                    <a:lumOff val="25000"/>
                  </a:schemeClr>
                </a:solidFill>
                <a:latin typeface="メイリオ" pitchFamily="50" charset="-128"/>
                <a:ea typeface="メイリオ" pitchFamily="50" charset="-128"/>
                <a:cs typeface="メイリオ" pitchFamily="50" charset="-128"/>
              </a:rPr>
              <a:t>VDI </a:t>
            </a:r>
            <a:r>
              <a:rPr lang="ja-JP" altLang="en-US" b="0">
                <a:solidFill>
                  <a:schemeClr val="tx1">
                    <a:lumMod val="75000"/>
                    <a:lumOff val="25000"/>
                  </a:schemeClr>
                </a:solidFill>
                <a:latin typeface="メイリオ" pitchFamily="50" charset="-128"/>
                <a:ea typeface="メイリオ" pitchFamily="50" charset="-128"/>
                <a:cs typeface="メイリオ" pitchFamily="50" charset="-128"/>
              </a:rPr>
              <a:t>方式）</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3" name="フリーフォーム: 図形 2">
            <a:extLst>
              <a:ext uri="{FF2B5EF4-FFF2-40B4-BE49-F238E27FC236}">
                <a16:creationId xmlns:a16="http://schemas.microsoft.com/office/drawing/2014/main" id="{7ADBE950-EDE0-4236-9789-389502805482}"/>
              </a:ext>
            </a:extLst>
          </p:cNvPr>
          <p:cNvSpPr/>
          <p:nvPr/>
        </p:nvSpPr>
        <p:spPr>
          <a:xfrm>
            <a:off x="10310327" y="4113258"/>
            <a:ext cx="737118" cy="643812"/>
          </a:xfrm>
          <a:custGeom>
            <a:avLst/>
            <a:gdLst>
              <a:gd name="connsiteX0" fmla="*/ 737118 w 737118"/>
              <a:gd name="connsiteY0" fmla="*/ 643812 h 643812"/>
              <a:gd name="connsiteX1" fmla="*/ 93306 w 737118"/>
              <a:gd name="connsiteY1" fmla="*/ 0 h 643812"/>
              <a:gd name="connsiteX2" fmla="*/ 0 w 737118"/>
              <a:gd name="connsiteY2" fmla="*/ 541175 h 643812"/>
            </a:gdLst>
            <a:ahLst/>
            <a:cxnLst>
              <a:cxn ang="0">
                <a:pos x="connsiteX0" y="connsiteY0"/>
              </a:cxn>
              <a:cxn ang="0">
                <a:pos x="connsiteX1" y="connsiteY1"/>
              </a:cxn>
              <a:cxn ang="0">
                <a:pos x="connsiteX2" y="connsiteY2"/>
              </a:cxn>
            </a:cxnLst>
            <a:rect l="l" t="t" r="r" b="b"/>
            <a:pathLst>
              <a:path w="737118" h="643812">
                <a:moveTo>
                  <a:pt x="737118" y="643812"/>
                </a:moveTo>
                <a:lnTo>
                  <a:pt x="93306" y="0"/>
                </a:lnTo>
                <a:lnTo>
                  <a:pt x="0" y="541175"/>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2" name="フリーフォーム: 図形 271">
            <a:extLst>
              <a:ext uri="{FF2B5EF4-FFF2-40B4-BE49-F238E27FC236}">
                <a16:creationId xmlns:a16="http://schemas.microsoft.com/office/drawing/2014/main" id="{D3A5DC36-55DD-47C1-BBCD-1BD5F0021ED3}"/>
              </a:ext>
            </a:extLst>
          </p:cNvPr>
          <p:cNvSpPr/>
          <p:nvPr/>
        </p:nvSpPr>
        <p:spPr>
          <a:xfrm>
            <a:off x="7002780" y="4116368"/>
            <a:ext cx="685800" cy="624840"/>
          </a:xfrm>
          <a:custGeom>
            <a:avLst/>
            <a:gdLst>
              <a:gd name="connsiteX0" fmla="*/ 0 w 685800"/>
              <a:gd name="connsiteY0" fmla="*/ 624840 h 624840"/>
              <a:gd name="connsiteX1" fmla="*/ 365760 w 685800"/>
              <a:gd name="connsiteY1" fmla="*/ 0 h 624840"/>
              <a:gd name="connsiteX2" fmla="*/ 685800 w 685800"/>
              <a:gd name="connsiteY2" fmla="*/ 510540 h 624840"/>
            </a:gdLst>
            <a:ahLst/>
            <a:cxnLst>
              <a:cxn ang="0">
                <a:pos x="connsiteX0" y="connsiteY0"/>
              </a:cxn>
              <a:cxn ang="0">
                <a:pos x="connsiteX1" y="connsiteY1"/>
              </a:cxn>
              <a:cxn ang="0">
                <a:pos x="connsiteX2" y="connsiteY2"/>
              </a:cxn>
            </a:cxnLst>
            <a:rect l="l" t="t" r="r" b="b"/>
            <a:pathLst>
              <a:path w="685800" h="624840">
                <a:moveTo>
                  <a:pt x="0" y="624840"/>
                </a:moveTo>
                <a:lnTo>
                  <a:pt x="365760" y="0"/>
                </a:lnTo>
                <a:lnTo>
                  <a:pt x="685800" y="51054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四角形: 角を丸くする 207">
            <a:extLst>
              <a:ext uri="{FF2B5EF4-FFF2-40B4-BE49-F238E27FC236}">
                <a16:creationId xmlns:a16="http://schemas.microsoft.com/office/drawing/2014/main" id="{6C172A9E-F67B-4B2E-B925-B00737C93697}"/>
              </a:ext>
            </a:extLst>
          </p:cNvPr>
          <p:cNvSpPr/>
          <p:nvPr/>
        </p:nvSpPr>
        <p:spPr>
          <a:xfrm>
            <a:off x="642237" y="2678093"/>
            <a:ext cx="5122288" cy="1676496"/>
          </a:xfrm>
          <a:prstGeom prst="roundRect">
            <a:avLst>
              <a:gd name="adj" fmla="val 7195"/>
            </a:avLst>
          </a:prstGeom>
          <a:solidFill>
            <a:schemeClr val="accent4">
              <a:lumMod val="20000"/>
              <a:lumOff val="80000"/>
            </a:schemeClr>
          </a:solidFill>
          <a:ln w="28575">
            <a:noFill/>
            <a:round/>
            <a:headEnd/>
            <a:tailEnd/>
          </a:ln>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10" name="AutoShape 1349">
            <a:extLst>
              <a:ext uri="{FF2B5EF4-FFF2-40B4-BE49-F238E27FC236}">
                <a16:creationId xmlns:a16="http://schemas.microsoft.com/office/drawing/2014/main" id="{1BFBCE1D-374B-4BF8-8B28-EC802EACD896}"/>
              </a:ext>
            </a:extLst>
          </p:cNvPr>
          <p:cNvSpPr>
            <a:spLocks noChangeArrowheads="1"/>
          </p:cNvSpPr>
          <p:nvPr/>
        </p:nvSpPr>
        <p:spPr bwMode="auto">
          <a:xfrm>
            <a:off x="380025" y="5425664"/>
            <a:ext cx="5515950" cy="916919"/>
          </a:xfrm>
          <a:prstGeom prst="roundRect">
            <a:avLst>
              <a:gd name="adj" fmla="val 7318"/>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auto" hangingPunct="0">
              <a:lnSpc>
                <a:spcPct val="150000"/>
              </a:lnSpc>
              <a:spcBef>
                <a:spcPts val="0"/>
              </a:spcBef>
              <a:spcAft>
                <a:spcPts val="0"/>
              </a:spcAft>
              <a:defRPr/>
            </a:pPr>
            <a:r>
              <a:rPr kumimoji="0" lang="en-US" altLang="ja-JP" sz="1100" kern="0">
                <a:solidFill>
                  <a:prstClr val="black">
                    <a:lumMod val="65000"/>
                    <a:lumOff val="35000"/>
                  </a:prstClr>
                </a:solidFill>
                <a:latin typeface="メイリオ" panose="020B0604030504040204" pitchFamily="50" charset="-128"/>
                <a:ea typeface="メイリオ" panose="020B0604030504040204" pitchFamily="50" charset="-128"/>
              </a:rPr>
              <a:t>SBC </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方式、</a:t>
            </a:r>
            <a:r>
              <a:rPr kumimoji="0" lang="en-US" altLang="ja-JP" sz="1100" kern="0">
                <a:solidFill>
                  <a:prstClr val="black">
                    <a:lumMod val="65000"/>
                    <a:lumOff val="35000"/>
                  </a:prstClr>
                </a:solidFill>
                <a:latin typeface="メイリオ" panose="020B0604030504040204" pitchFamily="50" charset="-128"/>
                <a:ea typeface="メイリオ" panose="020B0604030504040204" pitchFamily="50" charset="-128"/>
              </a:rPr>
              <a:t>RDS </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サーバーへの </a:t>
            </a:r>
            <a:r>
              <a:rPr kumimoji="0" lang="en-US" altLang="ja-JP" sz="1100" kern="0" err="1">
                <a:solidFill>
                  <a:prstClr val="black">
                    <a:lumMod val="65000"/>
                    <a:lumOff val="35000"/>
                  </a:prstClr>
                </a:solidFill>
                <a:latin typeface="メイリオ" panose="020B0604030504040204" pitchFamily="50" charset="-128"/>
                <a:ea typeface="メイリオ" panose="020B0604030504040204" pitchFamily="50" charset="-128"/>
              </a:rPr>
              <a:t>CylancePROTECT</a:t>
            </a:r>
            <a:r>
              <a:rPr kumimoji="0" lang="en-US" altLang="ja-JP" sz="1100" kern="0">
                <a:solidFill>
                  <a:prstClr val="black">
                    <a:lumMod val="65000"/>
                    <a:lumOff val="35000"/>
                  </a:prstClr>
                </a:solidFill>
                <a:latin typeface="メイリオ" panose="020B0604030504040204" pitchFamily="50" charset="-128"/>
                <a:ea typeface="メイリオ" panose="020B0604030504040204" pitchFamily="50" charset="-128"/>
              </a:rPr>
              <a:t> </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を導入する場合は、</a:t>
            </a:r>
            <a:r>
              <a:rPr kumimoji="0" lang="ja-JP" altLang="en-US" sz="1100" b="1" kern="0">
                <a:solidFill>
                  <a:prstClr val="black">
                    <a:lumMod val="65000"/>
                    <a:lumOff val="35000"/>
                  </a:prstClr>
                </a:solidFill>
                <a:latin typeface="メイリオ" panose="020B0604030504040204" pitchFamily="50" charset="-128"/>
                <a:ea typeface="メイリオ" panose="020B0604030504040204" pitchFamily="50" charset="-128"/>
              </a:rPr>
              <a:t>サーバー台数分</a:t>
            </a:r>
            <a:endParaRPr kumimoji="0" lang="en-US" altLang="ja-JP" sz="1100" b="1" kern="0">
              <a:solidFill>
                <a:prstClr val="black">
                  <a:lumMod val="65000"/>
                  <a:lumOff val="35000"/>
                </a:prstClr>
              </a:solidFill>
              <a:latin typeface="メイリオ" panose="020B0604030504040204" pitchFamily="50" charset="-128"/>
              <a:ea typeface="メイリオ" panose="020B0604030504040204" pitchFamily="50" charset="-128"/>
            </a:endParaRPr>
          </a:p>
          <a:p>
            <a:pPr eaLnBrk="0" fontAlgn="auto" hangingPunct="0">
              <a:lnSpc>
                <a:spcPct val="150000"/>
              </a:lnSpc>
              <a:spcBef>
                <a:spcPts val="0"/>
              </a:spcBef>
              <a:spcAft>
                <a:spcPts val="0"/>
              </a:spcAft>
              <a:defRPr/>
            </a:pPr>
            <a:r>
              <a:rPr kumimoji="0" lang="ja-JP" altLang="en-US" sz="1100" b="1" kern="0">
                <a:solidFill>
                  <a:prstClr val="black">
                    <a:lumMod val="65000"/>
                    <a:lumOff val="35000"/>
                  </a:prstClr>
                </a:solidFill>
                <a:latin typeface="メイリオ" panose="020B0604030504040204" pitchFamily="50" charset="-128"/>
                <a:ea typeface="メイリオ" panose="020B0604030504040204" pitchFamily="50" charset="-128"/>
              </a:rPr>
              <a:t>のライセンス（①）</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と、</a:t>
            </a:r>
            <a:r>
              <a:rPr kumimoji="0" lang="ja-JP" altLang="en-US" sz="1100" b="1" kern="0">
                <a:solidFill>
                  <a:prstClr val="black">
                    <a:lumMod val="65000"/>
                    <a:lumOff val="35000"/>
                  </a:prstClr>
                </a:solidFill>
                <a:latin typeface="メイリオ" panose="020B0604030504040204" pitchFamily="50" charset="-128"/>
                <a:ea typeface="メイリオ" panose="020B0604030504040204" pitchFamily="50" charset="-128"/>
              </a:rPr>
              <a:t>サーバーに接続するユーザー数分のライセンス（②）</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が</a:t>
            </a:r>
            <a:endParaRPr kumimoji="0" lang="en-US" altLang="ja-JP" sz="1100" kern="0">
              <a:solidFill>
                <a:prstClr val="black">
                  <a:lumMod val="65000"/>
                  <a:lumOff val="35000"/>
                </a:prstClr>
              </a:solidFill>
              <a:latin typeface="メイリオ" panose="020B0604030504040204" pitchFamily="50" charset="-128"/>
              <a:ea typeface="メイリオ" panose="020B0604030504040204" pitchFamily="50" charset="-128"/>
            </a:endParaRPr>
          </a:p>
          <a:p>
            <a:pPr eaLnBrk="0" fontAlgn="auto" hangingPunct="0">
              <a:lnSpc>
                <a:spcPct val="150000"/>
              </a:lnSpc>
              <a:spcBef>
                <a:spcPts val="0"/>
              </a:spcBef>
              <a:spcAft>
                <a:spcPts val="0"/>
              </a:spcAft>
              <a:defRPr/>
            </a:pP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必要です。</a:t>
            </a:r>
            <a:r>
              <a:rPr kumimoji="0" lang="en-US" altLang="ja-JP" sz="1100" kern="0">
                <a:solidFill>
                  <a:prstClr val="black">
                    <a:lumMod val="65000"/>
                    <a:lumOff val="35000"/>
                  </a:prstClr>
                </a:solidFill>
                <a:latin typeface="メイリオ" panose="020B0604030504040204" pitchFamily="50" charset="-128"/>
                <a:ea typeface="メイリオ" panose="020B0604030504040204" pitchFamily="50" charset="-128"/>
              </a:rPr>
              <a:t>※</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接続元端末にも </a:t>
            </a:r>
            <a:r>
              <a:rPr kumimoji="0" lang="en-US" altLang="ja-JP" sz="1100" kern="0" err="1">
                <a:solidFill>
                  <a:prstClr val="black">
                    <a:lumMod val="65000"/>
                    <a:lumOff val="35000"/>
                  </a:prstClr>
                </a:solidFill>
                <a:latin typeface="メイリオ" panose="020B0604030504040204" pitchFamily="50" charset="-128"/>
                <a:ea typeface="メイリオ" panose="020B0604030504040204" pitchFamily="50" charset="-128"/>
              </a:rPr>
              <a:t>CylancePROTECT</a:t>
            </a:r>
            <a:r>
              <a:rPr lang="en-US" altLang="ja-JP" sz="1100" kern="0">
                <a:solidFill>
                  <a:prstClr val="black">
                    <a:lumMod val="65000"/>
                    <a:lumOff val="35000"/>
                  </a:prstClr>
                </a:solidFill>
                <a:latin typeface="メイリオ" panose="020B0604030504040204" pitchFamily="50" charset="-128"/>
                <a:ea typeface="メイリオ" panose="020B0604030504040204" pitchFamily="50" charset="-128"/>
              </a:rPr>
              <a:t> </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を導入する場合は、</a:t>
            </a:r>
            <a:r>
              <a:rPr kumimoji="0" lang="ja-JP" altLang="en-US" sz="1100" b="1" kern="0">
                <a:solidFill>
                  <a:prstClr val="black">
                    <a:lumMod val="65000"/>
                    <a:lumOff val="35000"/>
                  </a:prstClr>
                </a:solidFill>
                <a:latin typeface="メイリオ" panose="020B0604030504040204" pitchFamily="50" charset="-128"/>
                <a:ea typeface="メイリオ" panose="020B0604030504040204" pitchFamily="50" charset="-128"/>
              </a:rPr>
              <a:t>接続元端末数の</a:t>
            </a:r>
            <a:endParaRPr kumimoji="0" lang="en-US" altLang="ja-JP" sz="1100" b="1" kern="0">
              <a:solidFill>
                <a:prstClr val="black">
                  <a:lumMod val="65000"/>
                  <a:lumOff val="35000"/>
                </a:prstClr>
              </a:solidFill>
              <a:latin typeface="メイリオ" panose="020B0604030504040204" pitchFamily="50" charset="-128"/>
              <a:ea typeface="メイリオ" panose="020B0604030504040204" pitchFamily="50" charset="-128"/>
            </a:endParaRPr>
          </a:p>
          <a:p>
            <a:pPr eaLnBrk="0" fontAlgn="auto" hangingPunct="0">
              <a:lnSpc>
                <a:spcPct val="150000"/>
              </a:lnSpc>
              <a:spcBef>
                <a:spcPts val="0"/>
              </a:spcBef>
              <a:spcAft>
                <a:spcPts val="0"/>
              </a:spcAft>
              <a:defRPr/>
            </a:pPr>
            <a:r>
              <a:rPr kumimoji="0" lang="ja-JP" altLang="en-US" sz="1100" b="1" kern="0">
                <a:solidFill>
                  <a:prstClr val="black">
                    <a:lumMod val="65000"/>
                    <a:lumOff val="35000"/>
                  </a:prstClr>
                </a:solidFill>
                <a:latin typeface="メイリオ" panose="020B0604030504040204" pitchFamily="50" charset="-128"/>
                <a:ea typeface="メイリオ" panose="020B0604030504040204" pitchFamily="50" charset="-128"/>
              </a:rPr>
              <a:t>ライセンス（③）</a:t>
            </a:r>
            <a:r>
              <a:rPr kumimoji="0" lang="ja-JP" altLang="en-US" sz="1100" kern="0">
                <a:solidFill>
                  <a:prstClr val="black">
                    <a:lumMod val="65000"/>
                    <a:lumOff val="35000"/>
                  </a:prstClr>
                </a:solidFill>
                <a:latin typeface="メイリオ" panose="020B0604030504040204" pitchFamily="50" charset="-128"/>
                <a:ea typeface="メイリオ" panose="020B0604030504040204" pitchFamily="50" charset="-128"/>
              </a:rPr>
              <a:t>も必要です。</a:t>
            </a:r>
            <a:endParaRPr kumimoji="0" lang="en-US" altLang="ja-JP" sz="1100" kern="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AutoShape 1349">
            <a:extLst>
              <a:ext uri="{FF2B5EF4-FFF2-40B4-BE49-F238E27FC236}">
                <a16:creationId xmlns:a16="http://schemas.microsoft.com/office/drawing/2014/main" id="{44F05DBA-4186-4F1B-AD9A-EC185CBF8854}"/>
              </a:ext>
            </a:extLst>
          </p:cNvPr>
          <p:cNvSpPr>
            <a:spLocks noChangeArrowheads="1"/>
          </p:cNvSpPr>
          <p:nvPr/>
        </p:nvSpPr>
        <p:spPr bwMode="auto">
          <a:xfrm>
            <a:off x="6472005" y="5425663"/>
            <a:ext cx="5392000" cy="916919"/>
          </a:xfrm>
          <a:prstGeom prst="roundRect">
            <a:avLst>
              <a:gd name="adj" fmla="val 9395"/>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auto" hangingPunct="0">
              <a:spcBef>
                <a:spcPts val="0"/>
              </a:spcBef>
              <a:spcAft>
                <a:spcPts val="0"/>
              </a:spcAft>
              <a:defRPr/>
            </a:pPr>
            <a:r>
              <a:rPr kumimoji="0" lang="en-US" altLang="ja-JP" sz="1100" kern="0">
                <a:solidFill>
                  <a:schemeClr val="tx1">
                    <a:lumMod val="75000"/>
                    <a:lumOff val="25000"/>
                  </a:schemeClr>
                </a:solidFill>
                <a:latin typeface="メイリオ" panose="020B0604030504040204" pitchFamily="50" charset="-128"/>
                <a:ea typeface="メイリオ" panose="020B0604030504040204" pitchFamily="50" charset="-128"/>
              </a:rPr>
              <a:t>VDI </a:t>
            </a:r>
            <a:r>
              <a:rPr kumimoji="0" lang="ja-JP" altLang="en-US" sz="1100" kern="0">
                <a:solidFill>
                  <a:schemeClr val="tx1">
                    <a:lumMod val="75000"/>
                    <a:lumOff val="25000"/>
                  </a:schemeClr>
                </a:solidFill>
                <a:latin typeface="メイリオ" panose="020B0604030504040204" pitchFamily="50" charset="-128"/>
                <a:ea typeface="メイリオ" panose="020B0604030504040204" pitchFamily="50" charset="-128"/>
              </a:rPr>
              <a:t>方式の場合、</a:t>
            </a:r>
            <a:r>
              <a:rPr kumimoji="0" lang="ja-JP" altLang="en-US" sz="1100" b="1" kern="0">
                <a:solidFill>
                  <a:schemeClr val="tx1">
                    <a:lumMod val="75000"/>
                    <a:lumOff val="25000"/>
                  </a:schemeClr>
                </a:solidFill>
                <a:latin typeface="メイリオ" panose="020B0604030504040204" pitchFamily="50" charset="-128"/>
                <a:ea typeface="メイリオ" panose="020B0604030504040204" pitchFamily="50" charset="-128"/>
              </a:rPr>
              <a:t>利用デスクトップ数分のライセンス（④）</a:t>
            </a:r>
            <a:r>
              <a:rPr kumimoji="0" lang="ja-JP" altLang="en-US" sz="1100" kern="0">
                <a:solidFill>
                  <a:schemeClr val="tx1">
                    <a:lumMod val="75000"/>
                    <a:lumOff val="25000"/>
                  </a:schemeClr>
                </a:solidFill>
                <a:latin typeface="メイリオ" panose="020B0604030504040204" pitchFamily="50" charset="-128"/>
                <a:ea typeface="メイリオ" panose="020B0604030504040204" pitchFamily="50" charset="-128"/>
              </a:rPr>
              <a:t>が必要です。</a:t>
            </a:r>
            <a:endParaRPr kumimoji="0" lang="en-US" altLang="ja-JP" sz="1100" kern="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8" name="テキスト ボックス 114">
            <a:extLst>
              <a:ext uri="{FF2B5EF4-FFF2-40B4-BE49-F238E27FC236}">
                <a16:creationId xmlns:a16="http://schemas.microsoft.com/office/drawing/2014/main" id="{8D3E09C5-A39C-46AC-9D9C-7DCB313BA551}"/>
              </a:ext>
            </a:extLst>
          </p:cNvPr>
          <p:cNvSpPr txBox="1"/>
          <p:nvPr/>
        </p:nvSpPr>
        <p:spPr bwMode="auto">
          <a:xfrm>
            <a:off x="3506485" y="2069645"/>
            <a:ext cx="2599453" cy="432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・シンクライアントサーバー（</a:t>
            </a:r>
            <a:r>
              <a:rPr lang="en-US" altLang="ja-JP" b="0">
                <a:solidFill>
                  <a:schemeClr val="tx1">
                    <a:lumMod val="75000"/>
                    <a:lumOff val="25000"/>
                  </a:schemeClr>
                </a:solidFill>
                <a:latin typeface="メイリオ" pitchFamily="50" charset="-128"/>
                <a:ea typeface="メイリオ" pitchFamily="50" charset="-128"/>
                <a:cs typeface="メイリオ" pitchFamily="50" charset="-128"/>
              </a:rPr>
              <a:t>SBC</a:t>
            </a:r>
            <a:r>
              <a:rPr lang="ja-JP" altLang="en-US" b="0">
                <a:solidFill>
                  <a:schemeClr val="tx1">
                    <a:lumMod val="75000"/>
                    <a:lumOff val="25000"/>
                  </a:schemeClr>
                </a:solidFill>
                <a:latin typeface="メイリオ" pitchFamily="50" charset="-128"/>
                <a:ea typeface="メイリオ" pitchFamily="50" charset="-128"/>
                <a:cs typeface="メイリオ" pitchFamily="50" charset="-128"/>
              </a:rPr>
              <a:t>方式）</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b="0">
                <a:solidFill>
                  <a:schemeClr val="tx1">
                    <a:lumMod val="75000"/>
                    <a:lumOff val="25000"/>
                  </a:schemeClr>
                </a:solidFill>
                <a:latin typeface="メイリオ" pitchFamily="50" charset="-128"/>
                <a:ea typeface="メイリオ" pitchFamily="50" charset="-128"/>
                <a:cs typeface="メイリオ" pitchFamily="50" charset="-128"/>
              </a:rPr>
              <a:t>RDS</a:t>
            </a:r>
            <a:r>
              <a:rPr lang="ja-JP" altLang="en-US" b="0">
                <a:solidFill>
                  <a:schemeClr val="tx1">
                    <a:lumMod val="75000"/>
                    <a:lumOff val="25000"/>
                  </a:schemeClr>
                </a:solidFill>
                <a:latin typeface="メイリオ" pitchFamily="50" charset="-128"/>
                <a:ea typeface="メイリオ" pitchFamily="50" charset="-128"/>
                <a:cs typeface="メイリオ" pitchFamily="50" charset="-128"/>
              </a:rPr>
              <a:t>サーバー</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74" name="テキスト プレースホルダー 2">
            <a:extLst>
              <a:ext uri="{FF2B5EF4-FFF2-40B4-BE49-F238E27FC236}">
                <a16:creationId xmlns:a16="http://schemas.microsoft.com/office/drawing/2014/main" id="{E44C4752-0BDA-47CC-BD28-862129285083}"/>
              </a:ext>
            </a:extLst>
          </p:cNvPr>
          <p:cNvSpPr txBox="1">
            <a:spLocks/>
          </p:cNvSpPr>
          <p:nvPr/>
        </p:nvSpPr>
        <p:spPr>
          <a:xfrm>
            <a:off x="375965" y="875916"/>
            <a:ext cx="5038965" cy="864634"/>
          </a:xfrm>
          <a:prstGeom prst="rect">
            <a:avLst/>
          </a:prstGeom>
        </p:spPr>
        <p:txBody>
          <a:bodyPr/>
          <a:lstStyle>
            <a:lvl1pPr marL="369888" indent="-369888" algn="l" defTabSz="987425" rtl="0" eaLnBrk="0" fontAlgn="base" hangingPunct="0">
              <a:spcBef>
                <a:spcPct val="20000"/>
              </a:spcBef>
              <a:spcAft>
                <a:spcPct val="0"/>
              </a:spcAft>
              <a:buChar char="•"/>
              <a:defRPr kumimoji="1"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803275" indent="-309563" algn="l" defTabSz="987425" rtl="0" eaLnBrk="0" fontAlgn="base" hangingPunct="0">
              <a:spcBef>
                <a:spcPct val="20000"/>
              </a:spcBef>
              <a:spcAft>
                <a:spcPct val="0"/>
              </a:spcAft>
              <a:buChar char="–"/>
              <a:defRPr kumimoji="1"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235075" indent="-247650" algn="l" defTabSz="987425" rtl="0" eaLnBrk="0" fontAlgn="base" hangingPunct="0">
              <a:spcBef>
                <a:spcPct val="20000"/>
              </a:spcBef>
              <a:spcAft>
                <a:spcPct val="0"/>
              </a:spcAft>
              <a:buChar char="•"/>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728788" indent="-246063" algn="l" defTabSz="987425" rtl="0" eaLnBrk="0" fontAlgn="base" hangingPunct="0">
              <a:spcBef>
                <a:spcPct val="20000"/>
              </a:spcBef>
              <a:spcAft>
                <a:spcPct val="0"/>
              </a:spcAft>
              <a:buChar cha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222500" indent="-246063" algn="l" defTabSz="987425" rtl="0" eaLnBrk="0" fontAlgn="base" hangingPunct="0">
              <a:spcBef>
                <a:spcPct val="20000"/>
              </a:spcBef>
              <a:spcAft>
                <a:spcPct val="0"/>
              </a:spcAft>
              <a:buChar cha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679700" indent="-246063" algn="l" defTabSz="987425" rtl="0" fontAlgn="base">
              <a:spcBef>
                <a:spcPct val="20000"/>
              </a:spcBef>
              <a:spcAft>
                <a:spcPct val="0"/>
              </a:spcAft>
              <a:buChar char="»"/>
              <a:defRPr kumimoji="1" sz="2200">
                <a:solidFill>
                  <a:schemeClr val="tx1"/>
                </a:solidFill>
                <a:latin typeface="+mn-lt"/>
                <a:ea typeface="+mn-ea"/>
              </a:defRPr>
            </a:lvl6pPr>
            <a:lvl7pPr marL="3136900" indent="-246063" algn="l" defTabSz="987425" rtl="0" fontAlgn="base">
              <a:spcBef>
                <a:spcPct val="20000"/>
              </a:spcBef>
              <a:spcAft>
                <a:spcPct val="0"/>
              </a:spcAft>
              <a:buChar char="»"/>
              <a:defRPr kumimoji="1" sz="2200">
                <a:solidFill>
                  <a:schemeClr val="tx1"/>
                </a:solidFill>
                <a:latin typeface="+mn-lt"/>
                <a:ea typeface="+mn-ea"/>
              </a:defRPr>
            </a:lvl7pPr>
            <a:lvl8pPr marL="3594100" indent="-246063" algn="l" defTabSz="987425" rtl="0" fontAlgn="base">
              <a:spcBef>
                <a:spcPct val="20000"/>
              </a:spcBef>
              <a:spcAft>
                <a:spcPct val="0"/>
              </a:spcAft>
              <a:buChar char="»"/>
              <a:defRPr kumimoji="1" sz="2200">
                <a:solidFill>
                  <a:schemeClr val="tx1"/>
                </a:solidFill>
                <a:latin typeface="+mn-lt"/>
                <a:ea typeface="+mn-ea"/>
              </a:defRPr>
            </a:lvl8pPr>
            <a:lvl9pPr marL="4051300" indent="-246063" algn="l" defTabSz="987425" rtl="0" fontAlgn="base">
              <a:spcBef>
                <a:spcPct val="20000"/>
              </a:spcBef>
              <a:spcAft>
                <a:spcPct val="0"/>
              </a:spcAft>
              <a:buChar char="»"/>
              <a:defRPr kumimoji="1" sz="2200">
                <a:solidFill>
                  <a:schemeClr val="tx1"/>
                </a:solidFill>
                <a:latin typeface="+mn-lt"/>
                <a:ea typeface="+mn-ea"/>
              </a:defRPr>
            </a:lvl9pPr>
          </a:lstStyle>
          <a:p>
            <a:pPr marL="0" indent="0">
              <a:buNone/>
            </a:pPr>
            <a:r>
              <a:rPr lang="en-US" altLang="ja-JP" sz="1800" b="1" kern="0">
                <a:solidFill>
                  <a:srgbClr val="595959"/>
                </a:solidFill>
              </a:rPr>
              <a:t>【</a:t>
            </a:r>
            <a:r>
              <a:rPr kumimoji="0" lang="en-US" altLang="ja-JP" sz="1800" b="1">
                <a:solidFill>
                  <a:srgbClr val="595959"/>
                </a:solidFill>
              </a:rPr>
              <a:t>SBC </a:t>
            </a:r>
            <a:r>
              <a:rPr kumimoji="0" lang="ja-JP" altLang="en-US" sz="1800" b="1">
                <a:solidFill>
                  <a:srgbClr val="595959"/>
                </a:solidFill>
              </a:rPr>
              <a:t>方式</a:t>
            </a:r>
            <a:r>
              <a:rPr kumimoji="0" lang="en-US" altLang="ja-JP" sz="1800" b="1">
                <a:solidFill>
                  <a:srgbClr val="595959"/>
                </a:solidFill>
              </a:rPr>
              <a:t>】</a:t>
            </a:r>
          </a:p>
          <a:p>
            <a:pPr marL="0" indent="0">
              <a:buNone/>
            </a:pPr>
            <a:r>
              <a:rPr kumimoji="0" lang="ja-JP" altLang="en-US" sz="1200" b="1">
                <a:solidFill>
                  <a:srgbClr val="595959"/>
                </a:solidFill>
              </a:rPr>
              <a:t>　リモートデスクトップサービス（</a:t>
            </a:r>
            <a:r>
              <a:rPr kumimoji="0" lang="en-US" altLang="ja-JP" sz="1200" b="1">
                <a:solidFill>
                  <a:srgbClr val="595959"/>
                </a:solidFill>
              </a:rPr>
              <a:t>RDSH</a:t>
            </a:r>
            <a:r>
              <a:rPr kumimoji="0" lang="ja-JP" altLang="en-US" sz="1200" b="1">
                <a:solidFill>
                  <a:srgbClr val="595959"/>
                </a:solidFill>
              </a:rPr>
              <a:t>）・</a:t>
            </a:r>
            <a:r>
              <a:rPr kumimoji="0" lang="en-US" altLang="ja-JP" sz="1200" b="1">
                <a:solidFill>
                  <a:srgbClr val="595959"/>
                </a:solidFill>
              </a:rPr>
              <a:t>XenApp</a:t>
            </a:r>
            <a:r>
              <a:rPr kumimoji="0" lang="ja-JP" altLang="en-US" sz="1200" b="1">
                <a:solidFill>
                  <a:srgbClr val="595959"/>
                </a:solidFill>
              </a:rPr>
              <a:t>など</a:t>
            </a:r>
            <a:endParaRPr lang="ja-JP" altLang="en-US" sz="1600" b="1" kern="0">
              <a:solidFill>
                <a:srgbClr val="595959"/>
              </a:solidFill>
            </a:endParaRPr>
          </a:p>
        </p:txBody>
      </p:sp>
      <p:sp>
        <p:nvSpPr>
          <p:cNvPr id="75" name="テキスト プレースホルダー 2">
            <a:extLst>
              <a:ext uri="{FF2B5EF4-FFF2-40B4-BE49-F238E27FC236}">
                <a16:creationId xmlns:a16="http://schemas.microsoft.com/office/drawing/2014/main" id="{572F1A34-FCCD-4756-9CFF-B32587C19FBE}"/>
              </a:ext>
            </a:extLst>
          </p:cNvPr>
          <p:cNvSpPr txBox="1">
            <a:spLocks/>
          </p:cNvSpPr>
          <p:nvPr/>
        </p:nvSpPr>
        <p:spPr>
          <a:xfrm>
            <a:off x="6391279" y="873794"/>
            <a:ext cx="3138475" cy="813034"/>
          </a:xfrm>
          <a:prstGeom prst="rect">
            <a:avLst/>
          </a:prstGeom>
        </p:spPr>
        <p:txBody>
          <a:bodyPr/>
          <a:lstStyle>
            <a:lvl1pPr marL="369888" indent="-369888" algn="l" defTabSz="987425" rtl="0" eaLnBrk="0" fontAlgn="base" hangingPunct="0">
              <a:spcBef>
                <a:spcPct val="20000"/>
              </a:spcBef>
              <a:spcAft>
                <a:spcPct val="0"/>
              </a:spcAft>
              <a:buChar char="•"/>
              <a:defRPr kumimoji="1" sz="2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803275" indent="-309563" algn="l" defTabSz="987425" rtl="0" eaLnBrk="0" fontAlgn="base" hangingPunct="0">
              <a:spcBef>
                <a:spcPct val="20000"/>
              </a:spcBef>
              <a:spcAft>
                <a:spcPct val="0"/>
              </a:spcAft>
              <a:buChar char="–"/>
              <a:defRPr kumimoji="1" sz="18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235075" indent="-247650" algn="l" defTabSz="987425" rtl="0" eaLnBrk="0" fontAlgn="base" hangingPunct="0">
              <a:spcBef>
                <a:spcPct val="20000"/>
              </a:spcBef>
              <a:spcAft>
                <a:spcPct val="0"/>
              </a:spcAft>
              <a:buChar char="•"/>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728788" indent="-246063" algn="l" defTabSz="987425" rtl="0" eaLnBrk="0" fontAlgn="base" hangingPunct="0">
              <a:spcBef>
                <a:spcPct val="20000"/>
              </a:spcBef>
              <a:spcAft>
                <a:spcPct val="0"/>
              </a:spcAft>
              <a:buChar cha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222500" indent="-246063" algn="l" defTabSz="987425" rtl="0" eaLnBrk="0" fontAlgn="base" hangingPunct="0">
              <a:spcBef>
                <a:spcPct val="20000"/>
              </a:spcBef>
              <a:spcAft>
                <a:spcPct val="0"/>
              </a:spcAft>
              <a:buChar cha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679700" indent="-246063" algn="l" defTabSz="987425" rtl="0" fontAlgn="base">
              <a:spcBef>
                <a:spcPct val="20000"/>
              </a:spcBef>
              <a:spcAft>
                <a:spcPct val="0"/>
              </a:spcAft>
              <a:buChar char="»"/>
              <a:defRPr kumimoji="1" sz="2200">
                <a:solidFill>
                  <a:schemeClr val="tx1"/>
                </a:solidFill>
                <a:latin typeface="+mn-lt"/>
                <a:ea typeface="+mn-ea"/>
              </a:defRPr>
            </a:lvl6pPr>
            <a:lvl7pPr marL="3136900" indent="-246063" algn="l" defTabSz="987425" rtl="0" fontAlgn="base">
              <a:spcBef>
                <a:spcPct val="20000"/>
              </a:spcBef>
              <a:spcAft>
                <a:spcPct val="0"/>
              </a:spcAft>
              <a:buChar char="»"/>
              <a:defRPr kumimoji="1" sz="2200">
                <a:solidFill>
                  <a:schemeClr val="tx1"/>
                </a:solidFill>
                <a:latin typeface="+mn-lt"/>
                <a:ea typeface="+mn-ea"/>
              </a:defRPr>
            </a:lvl7pPr>
            <a:lvl8pPr marL="3594100" indent="-246063" algn="l" defTabSz="987425" rtl="0" fontAlgn="base">
              <a:spcBef>
                <a:spcPct val="20000"/>
              </a:spcBef>
              <a:spcAft>
                <a:spcPct val="0"/>
              </a:spcAft>
              <a:buChar char="»"/>
              <a:defRPr kumimoji="1" sz="2200">
                <a:solidFill>
                  <a:schemeClr val="tx1"/>
                </a:solidFill>
                <a:latin typeface="+mn-lt"/>
                <a:ea typeface="+mn-ea"/>
              </a:defRPr>
            </a:lvl8pPr>
            <a:lvl9pPr marL="4051300" indent="-246063" algn="l" defTabSz="987425" rtl="0" fontAlgn="base">
              <a:spcBef>
                <a:spcPct val="20000"/>
              </a:spcBef>
              <a:spcAft>
                <a:spcPct val="0"/>
              </a:spcAft>
              <a:buChar char="»"/>
              <a:defRPr kumimoji="1" sz="2200">
                <a:solidFill>
                  <a:schemeClr val="tx1"/>
                </a:solidFill>
                <a:latin typeface="+mn-lt"/>
                <a:ea typeface="+mn-ea"/>
              </a:defRPr>
            </a:lvl9pPr>
          </a:lstStyle>
          <a:p>
            <a:pPr marL="0" indent="0">
              <a:buNone/>
            </a:pPr>
            <a:r>
              <a:rPr lang="en-US" altLang="ja-JP" sz="1800" b="1" kern="0">
                <a:solidFill>
                  <a:srgbClr val="595959"/>
                </a:solidFill>
              </a:rPr>
              <a:t>【</a:t>
            </a:r>
            <a:r>
              <a:rPr kumimoji="0" lang="en-US" altLang="ja-JP" sz="1800" b="1">
                <a:solidFill>
                  <a:srgbClr val="595959"/>
                </a:solidFill>
              </a:rPr>
              <a:t>VDI </a:t>
            </a:r>
            <a:r>
              <a:rPr kumimoji="0" lang="ja-JP" altLang="en-US" sz="1800" b="1">
                <a:solidFill>
                  <a:srgbClr val="595959"/>
                </a:solidFill>
              </a:rPr>
              <a:t>方式</a:t>
            </a:r>
            <a:r>
              <a:rPr kumimoji="0" lang="en-US" altLang="ja-JP" sz="1800" b="1">
                <a:solidFill>
                  <a:srgbClr val="595959"/>
                </a:solidFill>
              </a:rPr>
              <a:t>】</a:t>
            </a:r>
          </a:p>
          <a:p>
            <a:pPr marL="0" indent="0">
              <a:buNone/>
            </a:pPr>
            <a:r>
              <a:rPr kumimoji="0" lang="ja-JP" altLang="en-US" sz="1200" b="1">
                <a:solidFill>
                  <a:srgbClr val="595959"/>
                </a:solidFill>
              </a:rPr>
              <a:t>　</a:t>
            </a:r>
            <a:r>
              <a:rPr kumimoji="0" lang="en-US" altLang="ja-JP" sz="1200" b="1">
                <a:solidFill>
                  <a:srgbClr val="595959"/>
                </a:solidFill>
              </a:rPr>
              <a:t>XenDesktop</a:t>
            </a:r>
            <a:r>
              <a:rPr kumimoji="0" lang="ja-JP" altLang="en-US" sz="1200" b="1">
                <a:solidFill>
                  <a:srgbClr val="595959"/>
                </a:solidFill>
              </a:rPr>
              <a:t>・</a:t>
            </a:r>
            <a:r>
              <a:rPr kumimoji="0" lang="en-US" altLang="ja-JP" sz="1200" b="1">
                <a:solidFill>
                  <a:srgbClr val="595959"/>
                </a:solidFill>
              </a:rPr>
              <a:t>Vmware View</a:t>
            </a:r>
            <a:r>
              <a:rPr kumimoji="0" lang="ja-JP" altLang="en-US" sz="1200" b="1">
                <a:solidFill>
                  <a:srgbClr val="595959"/>
                </a:solidFill>
              </a:rPr>
              <a:t>など</a:t>
            </a:r>
            <a:endParaRPr kumimoji="0" lang="en-US" altLang="ja-JP" b="1">
              <a:solidFill>
                <a:srgbClr val="595959"/>
              </a:solidFill>
            </a:endParaRPr>
          </a:p>
        </p:txBody>
      </p:sp>
      <p:sp>
        <p:nvSpPr>
          <p:cNvPr id="103" name="テキスト プレースホルダー 102">
            <a:extLst>
              <a:ext uri="{FF2B5EF4-FFF2-40B4-BE49-F238E27FC236}">
                <a16:creationId xmlns:a16="http://schemas.microsoft.com/office/drawing/2014/main" id="{FFEC1E40-D89B-44A3-BD2C-932AEC8BD585}"/>
              </a:ext>
            </a:extLst>
          </p:cNvPr>
          <p:cNvSpPr>
            <a:spLocks noGrp="1"/>
          </p:cNvSpPr>
          <p:nvPr>
            <p:ph type="body" sz="quarter" idx="15"/>
          </p:nvPr>
        </p:nvSpPr>
        <p:spPr/>
        <p:txBody>
          <a:bodyPr/>
          <a:lstStyle/>
          <a:p>
            <a:r>
              <a:rPr lang="ja-JP" altLang="en-US"/>
              <a:t>仮想化におけるクライアントライセンスの考え方</a:t>
            </a:r>
          </a:p>
        </p:txBody>
      </p:sp>
      <p:grpSp>
        <p:nvGrpSpPr>
          <p:cNvPr id="167" name="グループ化 166">
            <a:extLst>
              <a:ext uri="{FF2B5EF4-FFF2-40B4-BE49-F238E27FC236}">
                <a16:creationId xmlns:a16="http://schemas.microsoft.com/office/drawing/2014/main" id="{7B384750-AB8E-4CB0-8B14-274A3070F61F}"/>
              </a:ext>
            </a:extLst>
          </p:cNvPr>
          <p:cNvGrpSpPr/>
          <p:nvPr/>
        </p:nvGrpSpPr>
        <p:grpSpPr>
          <a:xfrm>
            <a:off x="1358900" y="3009249"/>
            <a:ext cx="3416300" cy="653756"/>
            <a:chOff x="1358900" y="3302000"/>
            <a:chExt cx="3416300" cy="800100"/>
          </a:xfrm>
        </p:grpSpPr>
        <p:sp>
          <p:nvSpPr>
            <p:cNvPr id="168" name="フリーフォーム: 図形 167">
              <a:extLst>
                <a:ext uri="{FF2B5EF4-FFF2-40B4-BE49-F238E27FC236}">
                  <a16:creationId xmlns:a16="http://schemas.microsoft.com/office/drawing/2014/main" id="{FB205FD0-559C-47D6-AF7B-7B714E34DE0F}"/>
                </a:ext>
              </a:extLst>
            </p:cNvPr>
            <p:cNvSpPr/>
            <p:nvPr/>
          </p:nvSpPr>
          <p:spPr>
            <a:xfrm>
              <a:off x="1358900" y="3302000"/>
              <a:ext cx="965200" cy="698500"/>
            </a:xfrm>
            <a:custGeom>
              <a:avLst/>
              <a:gdLst>
                <a:gd name="connsiteX0" fmla="*/ 0 w 965200"/>
                <a:gd name="connsiteY0" fmla="*/ 698500 h 698500"/>
                <a:gd name="connsiteX1" fmla="*/ 965200 w 965200"/>
                <a:gd name="connsiteY1" fmla="*/ 0 h 698500"/>
              </a:gdLst>
              <a:ahLst/>
              <a:cxnLst>
                <a:cxn ang="0">
                  <a:pos x="connsiteX0" y="connsiteY0"/>
                </a:cxn>
                <a:cxn ang="0">
                  <a:pos x="connsiteX1" y="connsiteY1"/>
                </a:cxn>
              </a:cxnLst>
              <a:rect l="l" t="t" r="r" b="b"/>
              <a:pathLst>
                <a:path w="965200" h="698500">
                  <a:moveTo>
                    <a:pt x="0" y="698500"/>
                  </a:moveTo>
                  <a:lnTo>
                    <a:pt x="965200" y="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フリーフォーム: 図形 168">
              <a:extLst>
                <a:ext uri="{FF2B5EF4-FFF2-40B4-BE49-F238E27FC236}">
                  <a16:creationId xmlns:a16="http://schemas.microsoft.com/office/drawing/2014/main" id="{BC72FE1A-4FF5-4E3A-8A8F-BE26E0FC021B}"/>
                </a:ext>
              </a:extLst>
            </p:cNvPr>
            <p:cNvSpPr/>
            <p:nvPr/>
          </p:nvSpPr>
          <p:spPr>
            <a:xfrm>
              <a:off x="2324100" y="3350260"/>
              <a:ext cx="2451100" cy="751840"/>
            </a:xfrm>
            <a:custGeom>
              <a:avLst/>
              <a:gdLst>
                <a:gd name="connsiteX0" fmla="*/ 139700 w 2451100"/>
                <a:gd name="connsiteY0" fmla="*/ 76200 h 812800"/>
                <a:gd name="connsiteX1" fmla="*/ 723900 w 2451100"/>
                <a:gd name="connsiteY1" fmla="*/ 812800 h 812800"/>
                <a:gd name="connsiteX2" fmla="*/ 1282700 w 2451100"/>
                <a:gd name="connsiteY2" fmla="*/ 0 h 812800"/>
                <a:gd name="connsiteX3" fmla="*/ 2451100 w 2451100"/>
                <a:gd name="connsiteY3" fmla="*/ 774700 h 812800"/>
                <a:gd name="connsiteX4" fmla="*/ 0 w 2451100"/>
                <a:gd name="connsiteY4" fmla="*/ 101600 h 812800"/>
                <a:gd name="connsiteX0" fmla="*/ 139700 w 2451100"/>
                <a:gd name="connsiteY0" fmla="*/ 15240 h 751840"/>
                <a:gd name="connsiteX1" fmla="*/ 723900 w 2451100"/>
                <a:gd name="connsiteY1" fmla="*/ 751840 h 751840"/>
                <a:gd name="connsiteX2" fmla="*/ 1328420 w 2451100"/>
                <a:gd name="connsiteY2" fmla="*/ 0 h 751840"/>
                <a:gd name="connsiteX3" fmla="*/ 2451100 w 2451100"/>
                <a:gd name="connsiteY3" fmla="*/ 713740 h 751840"/>
                <a:gd name="connsiteX4" fmla="*/ 0 w 2451100"/>
                <a:gd name="connsiteY4" fmla="*/ 40640 h 75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1100" h="751840">
                  <a:moveTo>
                    <a:pt x="139700" y="15240"/>
                  </a:moveTo>
                  <a:lnTo>
                    <a:pt x="723900" y="751840"/>
                  </a:lnTo>
                  <a:lnTo>
                    <a:pt x="1328420" y="0"/>
                  </a:lnTo>
                  <a:lnTo>
                    <a:pt x="2451100" y="713740"/>
                  </a:lnTo>
                  <a:lnTo>
                    <a:pt x="0" y="4064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0" name="直線コネクタ 169">
              <a:extLst>
                <a:ext uri="{FF2B5EF4-FFF2-40B4-BE49-F238E27FC236}">
                  <a16:creationId xmlns:a16="http://schemas.microsoft.com/office/drawing/2014/main" id="{B695C0B9-F7D5-4806-BEEC-BB592E4F4D2F}"/>
                </a:ext>
              </a:extLst>
            </p:cNvPr>
            <p:cNvCxnSpPr>
              <a:cxnSpLocks/>
              <a:stCxn id="168" idx="0"/>
            </p:cNvCxnSpPr>
            <p:nvPr/>
          </p:nvCxnSpPr>
          <p:spPr>
            <a:xfrm flipV="1">
              <a:off x="1358900" y="3393936"/>
              <a:ext cx="2101401" cy="606564"/>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71" name="グループ化 170">
            <a:extLst>
              <a:ext uri="{FF2B5EF4-FFF2-40B4-BE49-F238E27FC236}">
                <a16:creationId xmlns:a16="http://schemas.microsoft.com/office/drawing/2014/main" id="{A4245CEC-6556-43FE-8840-E3D79C5E3F8A}"/>
              </a:ext>
            </a:extLst>
          </p:cNvPr>
          <p:cNvGrpSpPr/>
          <p:nvPr/>
        </p:nvGrpSpPr>
        <p:grpSpPr>
          <a:xfrm>
            <a:off x="1378577" y="4097361"/>
            <a:ext cx="3351283" cy="604414"/>
            <a:chOff x="1378577" y="4390112"/>
            <a:chExt cx="3351283" cy="604414"/>
          </a:xfrm>
        </p:grpSpPr>
        <p:grpSp>
          <p:nvGrpSpPr>
            <p:cNvPr id="172" name="グループ化 171">
              <a:extLst>
                <a:ext uri="{FF2B5EF4-FFF2-40B4-BE49-F238E27FC236}">
                  <a16:creationId xmlns:a16="http://schemas.microsoft.com/office/drawing/2014/main" id="{5875418C-8B2A-4C9C-A1FE-60616CF86E87}"/>
                </a:ext>
              </a:extLst>
            </p:cNvPr>
            <p:cNvGrpSpPr/>
            <p:nvPr/>
          </p:nvGrpSpPr>
          <p:grpSpPr>
            <a:xfrm>
              <a:off x="1378577" y="4390112"/>
              <a:ext cx="3351283" cy="585497"/>
              <a:chOff x="8786476" y="4989934"/>
              <a:chExt cx="3351283" cy="463667"/>
            </a:xfrm>
          </p:grpSpPr>
          <p:cxnSp>
            <p:nvCxnSpPr>
              <p:cNvPr id="174" name="直線コネクタ 173">
                <a:extLst>
                  <a:ext uri="{FF2B5EF4-FFF2-40B4-BE49-F238E27FC236}">
                    <a16:creationId xmlns:a16="http://schemas.microsoft.com/office/drawing/2014/main" id="{443D0947-B327-422A-9DB9-48C03EDBC7D4}"/>
                  </a:ext>
                </a:extLst>
              </p:cNvPr>
              <p:cNvCxnSpPr>
                <a:cxnSpLocks/>
              </p:cNvCxnSpPr>
              <p:nvPr/>
            </p:nvCxnSpPr>
            <p:spPr>
              <a:xfrm>
                <a:off x="8786476" y="4989934"/>
                <a:ext cx="0" cy="463667"/>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5" name="直線コネクタ 174">
                <a:extLst>
                  <a:ext uri="{FF2B5EF4-FFF2-40B4-BE49-F238E27FC236}">
                    <a16:creationId xmlns:a16="http://schemas.microsoft.com/office/drawing/2014/main" id="{9303A921-8798-443B-AB4C-5B27CF09F36E}"/>
                  </a:ext>
                </a:extLst>
              </p:cNvPr>
              <p:cNvCxnSpPr>
                <a:cxnSpLocks/>
              </p:cNvCxnSpPr>
              <p:nvPr/>
            </p:nvCxnSpPr>
            <p:spPr>
              <a:xfrm flipH="1">
                <a:off x="9918434" y="4989934"/>
                <a:ext cx="493713" cy="463667"/>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76" name="直線コネクタ 175">
                <a:extLst>
                  <a:ext uri="{FF2B5EF4-FFF2-40B4-BE49-F238E27FC236}">
                    <a16:creationId xmlns:a16="http://schemas.microsoft.com/office/drawing/2014/main" id="{303EB010-B633-443E-8D32-8820F9B90D47}"/>
                  </a:ext>
                </a:extLst>
              </p:cNvPr>
              <p:cNvCxnSpPr>
                <a:cxnSpLocks/>
              </p:cNvCxnSpPr>
              <p:nvPr/>
            </p:nvCxnSpPr>
            <p:spPr>
              <a:xfrm>
                <a:off x="12137759" y="4989934"/>
                <a:ext cx="0" cy="463667"/>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3" name="直線コネクタ 172">
              <a:extLst>
                <a:ext uri="{FF2B5EF4-FFF2-40B4-BE49-F238E27FC236}">
                  <a16:creationId xmlns:a16="http://schemas.microsoft.com/office/drawing/2014/main" id="{F2C69BEC-E613-4778-97F6-38C68D0B1F07}"/>
                </a:ext>
              </a:extLst>
            </p:cNvPr>
            <p:cNvCxnSpPr>
              <a:cxnSpLocks/>
            </p:cNvCxnSpPr>
            <p:nvPr/>
          </p:nvCxnSpPr>
          <p:spPr>
            <a:xfrm>
              <a:off x="3121016" y="4409029"/>
              <a:ext cx="493713" cy="585497"/>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7" name="テキスト ボックス 114">
            <a:extLst>
              <a:ext uri="{FF2B5EF4-FFF2-40B4-BE49-F238E27FC236}">
                <a16:creationId xmlns:a16="http://schemas.microsoft.com/office/drawing/2014/main" id="{AA64DE89-E596-41D7-919B-8119CF96C8D9}"/>
              </a:ext>
            </a:extLst>
          </p:cNvPr>
          <p:cNvSpPr txBox="1"/>
          <p:nvPr/>
        </p:nvSpPr>
        <p:spPr bwMode="auto">
          <a:xfrm>
            <a:off x="1586138" y="381383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ユーザー</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lang="en-US" altLang="ja-JP" b="0">
                <a:solidFill>
                  <a:schemeClr val="tx1">
                    <a:lumMod val="75000"/>
                    <a:lumOff val="25000"/>
                  </a:schemeClr>
                </a:solidFill>
                <a:latin typeface="メイリオ" pitchFamily="50" charset="-128"/>
                <a:ea typeface="メイリオ" pitchFamily="50" charset="-128"/>
                <a:cs typeface="メイリオ" pitchFamily="50" charset="-128"/>
              </a:rPr>
              <a:t>A</a:t>
            </a:r>
          </a:p>
        </p:txBody>
      </p:sp>
      <p:grpSp>
        <p:nvGrpSpPr>
          <p:cNvPr id="179" name="グループ化 178">
            <a:extLst>
              <a:ext uri="{FF2B5EF4-FFF2-40B4-BE49-F238E27FC236}">
                <a16:creationId xmlns:a16="http://schemas.microsoft.com/office/drawing/2014/main" id="{60FDD761-C2BA-42B1-B843-5439E7D59E5B}"/>
              </a:ext>
            </a:extLst>
          </p:cNvPr>
          <p:cNvGrpSpPr/>
          <p:nvPr/>
        </p:nvGrpSpPr>
        <p:grpSpPr>
          <a:xfrm>
            <a:off x="2383291" y="2127897"/>
            <a:ext cx="1166327" cy="478691"/>
            <a:chOff x="1914277" y="2875631"/>
            <a:chExt cx="1166327" cy="393700"/>
          </a:xfrm>
        </p:grpSpPr>
        <p:cxnSp>
          <p:nvCxnSpPr>
            <p:cNvPr id="180" name="直線コネクタ 179">
              <a:extLst>
                <a:ext uri="{FF2B5EF4-FFF2-40B4-BE49-F238E27FC236}">
                  <a16:creationId xmlns:a16="http://schemas.microsoft.com/office/drawing/2014/main" id="{9E872302-2CB9-4E77-9ABF-BE90A1F31DF7}"/>
                </a:ext>
              </a:extLst>
            </p:cNvPr>
            <p:cNvCxnSpPr>
              <a:cxnSpLocks/>
            </p:cNvCxnSpPr>
            <p:nvPr/>
          </p:nvCxnSpPr>
          <p:spPr>
            <a:xfrm>
              <a:off x="2497440" y="2875631"/>
              <a:ext cx="0" cy="159669"/>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1" name="フリーフォーム: 図形 180">
              <a:extLst>
                <a:ext uri="{FF2B5EF4-FFF2-40B4-BE49-F238E27FC236}">
                  <a16:creationId xmlns:a16="http://schemas.microsoft.com/office/drawing/2014/main" id="{7F5109BE-EE31-4C29-87D4-9546FA2BE0B5}"/>
                </a:ext>
              </a:extLst>
            </p:cNvPr>
            <p:cNvSpPr/>
            <p:nvPr/>
          </p:nvSpPr>
          <p:spPr>
            <a:xfrm>
              <a:off x="1914277" y="3036493"/>
              <a:ext cx="1166327" cy="232838"/>
            </a:xfrm>
            <a:custGeom>
              <a:avLst/>
              <a:gdLst>
                <a:gd name="connsiteX0" fmla="*/ 0 w 1166327"/>
                <a:gd name="connsiteY0" fmla="*/ 335902 h 335902"/>
                <a:gd name="connsiteX1" fmla="*/ 0 w 1166327"/>
                <a:gd name="connsiteY1" fmla="*/ 0 h 335902"/>
                <a:gd name="connsiteX2" fmla="*/ 1166327 w 1166327"/>
                <a:gd name="connsiteY2" fmla="*/ 0 h 335902"/>
                <a:gd name="connsiteX3" fmla="*/ 1166327 w 1166327"/>
                <a:gd name="connsiteY3" fmla="*/ 326572 h 335902"/>
              </a:gdLst>
              <a:ahLst/>
              <a:cxnLst>
                <a:cxn ang="0">
                  <a:pos x="connsiteX0" y="connsiteY0"/>
                </a:cxn>
                <a:cxn ang="0">
                  <a:pos x="connsiteX1" y="connsiteY1"/>
                </a:cxn>
                <a:cxn ang="0">
                  <a:pos x="connsiteX2" y="connsiteY2"/>
                </a:cxn>
                <a:cxn ang="0">
                  <a:pos x="connsiteX3" y="connsiteY3"/>
                </a:cxn>
              </a:cxnLst>
              <a:rect l="l" t="t" r="r" b="b"/>
              <a:pathLst>
                <a:path w="1166327" h="335902">
                  <a:moveTo>
                    <a:pt x="0" y="335902"/>
                  </a:moveTo>
                  <a:lnTo>
                    <a:pt x="0" y="0"/>
                  </a:lnTo>
                  <a:lnTo>
                    <a:pt x="1166327" y="0"/>
                  </a:lnTo>
                  <a:lnTo>
                    <a:pt x="1166327" y="326572"/>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2" name="図 181">
            <a:extLst>
              <a:ext uri="{FF2B5EF4-FFF2-40B4-BE49-F238E27FC236}">
                <a16:creationId xmlns:a16="http://schemas.microsoft.com/office/drawing/2014/main" id="{E99CBBFF-ABC9-4E65-B62B-A4F14A24A5C5}"/>
              </a:ext>
            </a:extLst>
          </p:cNvPr>
          <p:cNvPicPr>
            <a:picLocks noChangeAspect="1"/>
          </p:cNvPicPr>
          <p:nvPr/>
        </p:nvPicPr>
        <p:blipFill>
          <a:blip r:embed="rId2"/>
          <a:stretch>
            <a:fillRect/>
          </a:stretch>
        </p:blipFill>
        <p:spPr>
          <a:xfrm>
            <a:off x="919957" y="4570451"/>
            <a:ext cx="973096" cy="574823"/>
          </a:xfrm>
          <a:prstGeom prst="rect">
            <a:avLst/>
          </a:prstGeom>
        </p:spPr>
      </p:pic>
      <p:pic>
        <p:nvPicPr>
          <p:cNvPr id="184" name="図 183">
            <a:extLst>
              <a:ext uri="{FF2B5EF4-FFF2-40B4-BE49-F238E27FC236}">
                <a16:creationId xmlns:a16="http://schemas.microsoft.com/office/drawing/2014/main" id="{7A466028-6BA3-4E8D-88F5-F437A260EA6F}"/>
              </a:ext>
            </a:extLst>
          </p:cNvPr>
          <p:cNvPicPr>
            <a:picLocks noChangeAspect="1"/>
          </p:cNvPicPr>
          <p:nvPr/>
        </p:nvPicPr>
        <p:blipFill>
          <a:blip r:embed="rId2"/>
          <a:stretch>
            <a:fillRect/>
          </a:stretch>
        </p:blipFill>
        <p:spPr>
          <a:xfrm>
            <a:off x="2031864" y="4570451"/>
            <a:ext cx="973096" cy="574823"/>
          </a:xfrm>
          <a:prstGeom prst="rect">
            <a:avLst/>
          </a:prstGeom>
        </p:spPr>
      </p:pic>
      <p:pic>
        <p:nvPicPr>
          <p:cNvPr id="185" name="図 184">
            <a:extLst>
              <a:ext uri="{FF2B5EF4-FFF2-40B4-BE49-F238E27FC236}">
                <a16:creationId xmlns:a16="http://schemas.microsoft.com/office/drawing/2014/main" id="{C65FCB9D-441D-4143-910E-83348A8C2244}"/>
              </a:ext>
            </a:extLst>
          </p:cNvPr>
          <p:cNvPicPr>
            <a:picLocks noChangeAspect="1"/>
          </p:cNvPicPr>
          <p:nvPr/>
        </p:nvPicPr>
        <p:blipFill>
          <a:blip r:embed="rId2"/>
          <a:stretch>
            <a:fillRect/>
          </a:stretch>
        </p:blipFill>
        <p:spPr>
          <a:xfrm>
            <a:off x="3146283" y="4570451"/>
            <a:ext cx="973096" cy="574823"/>
          </a:xfrm>
          <a:prstGeom prst="rect">
            <a:avLst/>
          </a:prstGeom>
        </p:spPr>
      </p:pic>
      <p:pic>
        <p:nvPicPr>
          <p:cNvPr id="188" name="図 187">
            <a:extLst>
              <a:ext uri="{FF2B5EF4-FFF2-40B4-BE49-F238E27FC236}">
                <a16:creationId xmlns:a16="http://schemas.microsoft.com/office/drawing/2014/main" id="{A60A4A2A-8BA4-44CA-9E8B-7B96989F84FB}"/>
              </a:ext>
            </a:extLst>
          </p:cNvPr>
          <p:cNvPicPr>
            <a:picLocks noChangeAspect="1"/>
          </p:cNvPicPr>
          <p:nvPr/>
        </p:nvPicPr>
        <p:blipFill>
          <a:blip r:embed="rId2"/>
          <a:stretch>
            <a:fillRect/>
          </a:stretch>
        </p:blipFill>
        <p:spPr>
          <a:xfrm>
            <a:off x="4239802" y="4570451"/>
            <a:ext cx="973096" cy="574823"/>
          </a:xfrm>
          <a:prstGeom prst="rect">
            <a:avLst/>
          </a:prstGeom>
        </p:spPr>
      </p:pic>
      <p:pic>
        <p:nvPicPr>
          <p:cNvPr id="190" name="図 189">
            <a:extLst>
              <a:ext uri="{FF2B5EF4-FFF2-40B4-BE49-F238E27FC236}">
                <a16:creationId xmlns:a16="http://schemas.microsoft.com/office/drawing/2014/main" id="{3A8D1089-BFFC-4B9F-842D-0D0657412D4B}"/>
              </a:ext>
            </a:extLst>
          </p:cNvPr>
          <p:cNvPicPr>
            <a:picLocks noChangeAspect="1"/>
          </p:cNvPicPr>
          <p:nvPr/>
        </p:nvPicPr>
        <p:blipFill>
          <a:blip r:embed="rId3"/>
          <a:stretch>
            <a:fillRect/>
          </a:stretch>
        </p:blipFill>
        <p:spPr>
          <a:xfrm>
            <a:off x="2075385" y="2539745"/>
            <a:ext cx="578474" cy="570884"/>
          </a:xfrm>
          <a:prstGeom prst="rect">
            <a:avLst/>
          </a:prstGeom>
        </p:spPr>
      </p:pic>
      <p:pic>
        <p:nvPicPr>
          <p:cNvPr id="191" name="図 190">
            <a:extLst>
              <a:ext uri="{FF2B5EF4-FFF2-40B4-BE49-F238E27FC236}">
                <a16:creationId xmlns:a16="http://schemas.microsoft.com/office/drawing/2014/main" id="{CD92EAC0-E9F2-4312-AE70-67C63F4C5066}"/>
              </a:ext>
            </a:extLst>
          </p:cNvPr>
          <p:cNvPicPr>
            <a:picLocks noChangeAspect="1"/>
          </p:cNvPicPr>
          <p:nvPr/>
        </p:nvPicPr>
        <p:blipFill>
          <a:blip r:embed="rId3"/>
          <a:stretch>
            <a:fillRect/>
          </a:stretch>
        </p:blipFill>
        <p:spPr>
          <a:xfrm>
            <a:off x="3319985" y="2539745"/>
            <a:ext cx="578474" cy="570884"/>
          </a:xfrm>
          <a:prstGeom prst="rect">
            <a:avLst/>
          </a:prstGeom>
        </p:spPr>
      </p:pic>
      <p:pic>
        <p:nvPicPr>
          <p:cNvPr id="192" name="グラフィックス 191">
            <a:extLst>
              <a:ext uri="{FF2B5EF4-FFF2-40B4-BE49-F238E27FC236}">
                <a16:creationId xmlns:a16="http://schemas.microsoft.com/office/drawing/2014/main" id="{5F95EBF2-F5F9-458C-ABD6-DB700F044C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2890" y="3570785"/>
            <a:ext cx="446779" cy="570884"/>
          </a:xfrm>
          <a:prstGeom prst="rect">
            <a:avLst/>
          </a:prstGeom>
        </p:spPr>
      </p:pic>
      <p:pic>
        <p:nvPicPr>
          <p:cNvPr id="193" name="グラフィックス 192">
            <a:extLst>
              <a:ext uri="{FF2B5EF4-FFF2-40B4-BE49-F238E27FC236}">
                <a16:creationId xmlns:a16="http://schemas.microsoft.com/office/drawing/2014/main" id="{F84FA56E-9B38-46E8-99A9-0ECF6B67D9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26236" y="3589540"/>
            <a:ext cx="446779" cy="570884"/>
          </a:xfrm>
          <a:prstGeom prst="rect">
            <a:avLst/>
          </a:prstGeom>
        </p:spPr>
      </p:pic>
      <p:pic>
        <p:nvPicPr>
          <p:cNvPr id="194" name="グラフィックス 193">
            <a:extLst>
              <a:ext uri="{FF2B5EF4-FFF2-40B4-BE49-F238E27FC236}">
                <a16:creationId xmlns:a16="http://schemas.microsoft.com/office/drawing/2014/main" id="{ACE3624F-4BB4-4AFA-8B81-89537CB46F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6034" y="3603222"/>
            <a:ext cx="447651" cy="571999"/>
          </a:xfrm>
          <a:prstGeom prst="rect">
            <a:avLst/>
          </a:prstGeom>
        </p:spPr>
      </p:pic>
      <p:sp>
        <p:nvSpPr>
          <p:cNvPr id="197" name="四角形: 角を丸くする 196">
            <a:extLst>
              <a:ext uri="{FF2B5EF4-FFF2-40B4-BE49-F238E27FC236}">
                <a16:creationId xmlns:a16="http://schemas.microsoft.com/office/drawing/2014/main" id="{2F8076FF-0E12-44B3-83A9-2B03F30EC30D}"/>
              </a:ext>
            </a:extLst>
          </p:cNvPr>
          <p:cNvSpPr/>
          <p:nvPr/>
        </p:nvSpPr>
        <p:spPr>
          <a:xfrm>
            <a:off x="1528988" y="2435935"/>
            <a:ext cx="2935810" cy="783771"/>
          </a:xfrm>
          <a:prstGeom prst="round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198" name="円/楕円 161">
            <a:extLst>
              <a:ext uri="{FF2B5EF4-FFF2-40B4-BE49-F238E27FC236}">
                <a16:creationId xmlns:a16="http://schemas.microsoft.com/office/drawing/2014/main" id="{DAAB6233-D600-4EF0-9455-869F9DAA23BF}"/>
              </a:ext>
            </a:extLst>
          </p:cNvPr>
          <p:cNvSpPr/>
          <p:nvPr/>
        </p:nvSpPr>
        <p:spPr>
          <a:xfrm>
            <a:off x="1371466" y="2658867"/>
            <a:ext cx="340376" cy="315193"/>
          </a:xfrm>
          <a:prstGeom prst="ellipse">
            <a:avLst/>
          </a:prstGeom>
          <a:solidFill>
            <a:srgbClr val="C00000"/>
          </a:solidFill>
          <a:ln w="9525" cap="flat" cmpd="sng" algn="ctr">
            <a:noFill/>
            <a:prstDash val="solid"/>
          </a:ln>
          <a:effectLst/>
        </p:spPr>
        <p:txBody>
          <a:bodyPr rtlCol="0" anchor="ctr"/>
          <a:lstStyle/>
          <a:p>
            <a:pPr algn="ctr" eaLnBrk="0" fontAlgn="auto" hangingPunct="0">
              <a:spcBef>
                <a:spcPts val="0"/>
              </a:spcBef>
              <a:spcAft>
                <a:spcPts val="0"/>
              </a:spcAft>
              <a:defRPr/>
            </a:pPr>
            <a:r>
              <a:rPr kumimoji="0" lang="ja-JP" altLang="en-US" sz="1400" b="1" kern="0">
                <a:solidFill>
                  <a:schemeClr val="bg1"/>
                </a:solidFill>
                <a:latin typeface="メイリオ" panose="020B0604030504040204" pitchFamily="50" charset="-128"/>
                <a:ea typeface="メイリオ" panose="020B0604030504040204" pitchFamily="50" charset="-128"/>
                <a:cs typeface="メイリオ" pitchFamily="50" charset="-128"/>
              </a:rPr>
              <a:t>１</a:t>
            </a:r>
          </a:p>
        </p:txBody>
      </p:sp>
      <p:grpSp>
        <p:nvGrpSpPr>
          <p:cNvPr id="199" name="グループ化 198">
            <a:extLst>
              <a:ext uri="{FF2B5EF4-FFF2-40B4-BE49-F238E27FC236}">
                <a16:creationId xmlns:a16="http://schemas.microsoft.com/office/drawing/2014/main" id="{C679C431-9494-4456-94E1-C6D7B3AE113C}"/>
              </a:ext>
            </a:extLst>
          </p:cNvPr>
          <p:cNvGrpSpPr/>
          <p:nvPr/>
        </p:nvGrpSpPr>
        <p:grpSpPr>
          <a:xfrm>
            <a:off x="2476618" y="1401003"/>
            <a:ext cx="944817" cy="944817"/>
            <a:chOff x="1111883" y="3990281"/>
            <a:chExt cx="1183221" cy="1183221"/>
          </a:xfrm>
        </p:grpSpPr>
        <p:sp>
          <p:nvSpPr>
            <p:cNvPr id="200" name="フリーフォーム: 図形 199">
              <a:extLst>
                <a:ext uri="{FF2B5EF4-FFF2-40B4-BE49-F238E27FC236}">
                  <a16:creationId xmlns:a16="http://schemas.microsoft.com/office/drawing/2014/main" id="{F9B267FD-F2D2-4F1B-B347-D22E8F1041DA}"/>
                </a:ext>
              </a:extLst>
            </p:cNvPr>
            <p:cNvSpPr/>
            <p:nvPr/>
          </p:nvSpPr>
          <p:spPr>
            <a:xfrm>
              <a:off x="1133475" y="4225925"/>
              <a:ext cx="1127125" cy="717550"/>
            </a:xfrm>
            <a:custGeom>
              <a:avLst/>
              <a:gdLst>
                <a:gd name="connsiteX0" fmla="*/ 619125 w 1127125"/>
                <a:gd name="connsiteY0" fmla="*/ 0 h 717550"/>
                <a:gd name="connsiteX1" fmla="*/ 447675 w 1127125"/>
                <a:gd name="connsiteY1" fmla="*/ 53975 h 717550"/>
                <a:gd name="connsiteX2" fmla="*/ 333375 w 1127125"/>
                <a:gd name="connsiteY2" fmla="*/ 184150 h 717550"/>
                <a:gd name="connsiteX3" fmla="*/ 307975 w 1127125"/>
                <a:gd name="connsiteY3" fmla="*/ 257175 h 717550"/>
                <a:gd name="connsiteX4" fmla="*/ 200025 w 1127125"/>
                <a:gd name="connsiteY4" fmla="*/ 263525 h 717550"/>
                <a:gd name="connsiteX5" fmla="*/ 53975 w 1127125"/>
                <a:gd name="connsiteY5" fmla="*/ 339725 h 717550"/>
                <a:gd name="connsiteX6" fmla="*/ 0 w 1127125"/>
                <a:gd name="connsiteY6" fmla="*/ 469900 h 717550"/>
                <a:gd name="connsiteX7" fmla="*/ 9525 w 1127125"/>
                <a:gd name="connsiteY7" fmla="*/ 568325 h 717550"/>
                <a:gd name="connsiteX8" fmla="*/ 111125 w 1127125"/>
                <a:gd name="connsiteY8" fmla="*/ 679450 h 717550"/>
                <a:gd name="connsiteX9" fmla="*/ 323850 w 1127125"/>
                <a:gd name="connsiteY9" fmla="*/ 717550 h 717550"/>
                <a:gd name="connsiteX10" fmla="*/ 949325 w 1127125"/>
                <a:gd name="connsiteY10" fmla="*/ 711200 h 717550"/>
                <a:gd name="connsiteX11" fmla="*/ 1085850 w 1127125"/>
                <a:gd name="connsiteY11" fmla="*/ 692150 h 717550"/>
                <a:gd name="connsiteX12" fmla="*/ 1127125 w 1127125"/>
                <a:gd name="connsiteY12" fmla="*/ 549275 h 717550"/>
                <a:gd name="connsiteX13" fmla="*/ 1117600 w 1127125"/>
                <a:gd name="connsiteY13" fmla="*/ 400050 h 717550"/>
                <a:gd name="connsiteX14" fmla="*/ 1028700 w 1127125"/>
                <a:gd name="connsiteY14" fmla="*/ 311150 h 717550"/>
                <a:gd name="connsiteX15" fmla="*/ 923925 w 1127125"/>
                <a:gd name="connsiteY15" fmla="*/ 304800 h 717550"/>
                <a:gd name="connsiteX16" fmla="*/ 895350 w 1127125"/>
                <a:gd name="connsiteY16" fmla="*/ 174625 h 717550"/>
                <a:gd name="connsiteX17" fmla="*/ 831850 w 1127125"/>
                <a:gd name="connsiteY17" fmla="*/ 66675 h 717550"/>
                <a:gd name="connsiteX18" fmla="*/ 720725 w 1127125"/>
                <a:gd name="connsiteY18" fmla="*/ 22225 h 717550"/>
                <a:gd name="connsiteX19" fmla="*/ 619125 w 1127125"/>
                <a:gd name="connsiteY19"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125" h="717550">
                  <a:moveTo>
                    <a:pt x="619125" y="0"/>
                  </a:moveTo>
                  <a:lnTo>
                    <a:pt x="447675" y="53975"/>
                  </a:lnTo>
                  <a:lnTo>
                    <a:pt x="333375" y="184150"/>
                  </a:lnTo>
                  <a:lnTo>
                    <a:pt x="307975" y="257175"/>
                  </a:lnTo>
                  <a:lnTo>
                    <a:pt x="200025" y="263525"/>
                  </a:lnTo>
                  <a:lnTo>
                    <a:pt x="53975" y="339725"/>
                  </a:lnTo>
                  <a:lnTo>
                    <a:pt x="0" y="469900"/>
                  </a:lnTo>
                  <a:lnTo>
                    <a:pt x="9525" y="568325"/>
                  </a:lnTo>
                  <a:lnTo>
                    <a:pt x="111125" y="679450"/>
                  </a:lnTo>
                  <a:lnTo>
                    <a:pt x="323850" y="717550"/>
                  </a:lnTo>
                  <a:lnTo>
                    <a:pt x="949325" y="711200"/>
                  </a:lnTo>
                  <a:lnTo>
                    <a:pt x="1085850" y="692150"/>
                  </a:lnTo>
                  <a:lnTo>
                    <a:pt x="1127125" y="549275"/>
                  </a:lnTo>
                  <a:lnTo>
                    <a:pt x="1117600" y="400050"/>
                  </a:lnTo>
                  <a:lnTo>
                    <a:pt x="1028700" y="311150"/>
                  </a:lnTo>
                  <a:lnTo>
                    <a:pt x="923925" y="304800"/>
                  </a:lnTo>
                  <a:lnTo>
                    <a:pt x="895350" y="174625"/>
                  </a:lnTo>
                  <a:lnTo>
                    <a:pt x="831850" y="66675"/>
                  </a:lnTo>
                  <a:lnTo>
                    <a:pt x="720725" y="22225"/>
                  </a:lnTo>
                  <a:lnTo>
                    <a:pt x="619125" y="0"/>
                  </a:lnTo>
                  <a:close/>
                </a:path>
              </a:pathLst>
            </a:custGeom>
            <a:solidFill>
              <a:schemeClr val="bg1">
                <a:alpha val="7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1" name="図 200" descr="挿絵 が含まれている画像&#10;&#10;自動的に生成された説明">
              <a:extLst>
                <a:ext uri="{FF2B5EF4-FFF2-40B4-BE49-F238E27FC236}">
                  <a16:creationId xmlns:a16="http://schemas.microsoft.com/office/drawing/2014/main" id="{FEF10017-BD8C-4702-9A52-697916235D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883" y="3990281"/>
              <a:ext cx="1183221" cy="1183221"/>
            </a:xfrm>
            <a:prstGeom prst="rect">
              <a:avLst/>
            </a:prstGeom>
          </p:spPr>
        </p:pic>
      </p:grpSp>
      <p:sp>
        <p:nvSpPr>
          <p:cNvPr id="202" name="四角形: 角を丸くする 201">
            <a:extLst>
              <a:ext uri="{FF2B5EF4-FFF2-40B4-BE49-F238E27FC236}">
                <a16:creationId xmlns:a16="http://schemas.microsoft.com/office/drawing/2014/main" id="{5BE3C0D0-E735-4F3C-9A29-184A9BFFD6A0}"/>
              </a:ext>
            </a:extLst>
          </p:cNvPr>
          <p:cNvSpPr/>
          <p:nvPr/>
        </p:nvSpPr>
        <p:spPr>
          <a:xfrm>
            <a:off x="805228" y="3483685"/>
            <a:ext cx="4794904" cy="783771"/>
          </a:xfrm>
          <a:prstGeom prst="round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203" name="円/楕円 161">
            <a:extLst>
              <a:ext uri="{FF2B5EF4-FFF2-40B4-BE49-F238E27FC236}">
                <a16:creationId xmlns:a16="http://schemas.microsoft.com/office/drawing/2014/main" id="{7D7971ED-F351-4588-B9D5-36158B2E71F8}"/>
              </a:ext>
            </a:extLst>
          </p:cNvPr>
          <p:cNvSpPr/>
          <p:nvPr/>
        </p:nvSpPr>
        <p:spPr>
          <a:xfrm>
            <a:off x="655221" y="3703110"/>
            <a:ext cx="322633" cy="334431"/>
          </a:xfrm>
          <a:prstGeom prst="ellipse">
            <a:avLst/>
          </a:prstGeom>
          <a:solidFill>
            <a:srgbClr val="C00000"/>
          </a:solidFill>
          <a:ln w="9525" cap="flat" cmpd="sng" algn="ctr">
            <a:noFill/>
            <a:prstDash val="solid"/>
          </a:ln>
          <a:effectLst/>
        </p:spPr>
        <p:txBody>
          <a:bodyPr rtlCol="0" anchor="ctr"/>
          <a:lstStyle/>
          <a:p>
            <a:pPr algn="ctr" eaLnBrk="0" fontAlgn="auto" hangingPunct="0">
              <a:spcBef>
                <a:spcPts val="0"/>
              </a:spcBef>
              <a:spcAft>
                <a:spcPts val="0"/>
              </a:spcAft>
              <a:defRPr/>
            </a:pPr>
            <a:r>
              <a:rPr kumimoji="0" lang="ja-JP" altLang="en-US" sz="1400" b="1" kern="0">
                <a:solidFill>
                  <a:schemeClr val="bg1"/>
                </a:solidFill>
                <a:latin typeface="メイリオ" panose="020B0604030504040204" pitchFamily="50" charset="-128"/>
                <a:ea typeface="メイリオ" panose="020B0604030504040204" pitchFamily="50" charset="-128"/>
                <a:cs typeface="メイリオ" pitchFamily="50" charset="-128"/>
              </a:rPr>
              <a:t>２</a:t>
            </a:r>
          </a:p>
        </p:txBody>
      </p:sp>
      <p:sp>
        <p:nvSpPr>
          <p:cNvPr id="204" name="テキスト ボックス 114">
            <a:extLst>
              <a:ext uri="{FF2B5EF4-FFF2-40B4-BE49-F238E27FC236}">
                <a16:creationId xmlns:a16="http://schemas.microsoft.com/office/drawing/2014/main" id="{EAA1264E-7A0C-49CC-AC67-2D6B389134EA}"/>
              </a:ext>
            </a:extLst>
          </p:cNvPr>
          <p:cNvSpPr txBox="1"/>
          <p:nvPr/>
        </p:nvSpPr>
        <p:spPr bwMode="auto">
          <a:xfrm>
            <a:off x="3329213" y="381383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ユーザー</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lang="en-US" altLang="ja-JP" b="0">
                <a:solidFill>
                  <a:schemeClr val="tx1">
                    <a:lumMod val="75000"/>
                    <a:lumOff val="25000"/>
                  </a:schemeClr>
                </a:solidFill>
                <a:latin typeface="メイリオ" pitchFamily="50" charset="-128"/>
                <a:ea typeface="メイリオ" pitchFamily="50" charset="-128"/>
                <a:cs typeface="メイリオ" pitchFamily="50" charset="-128"/>
              </a:rPr>
              <a:t>B</a:t>
            </a:r>
          </a:p>
        </p:txBody>
      </p:sp>
      <p:sp>
        <p:nvSpPr>
          <p:cNvPr id="205" name="テキスト ボックス 114">
            <a:extLst>
              <a:ext uri="{FF2B5EF4-FFF2-40B4-BE49-F238E27FC236}">
                <a16:creationId xmlns:a16="http://schemas.microsoft.com/office/drawing/2014/main" id="{EDD62DE9-382B-4AF1-9B5C-B76507D6E35D}"/>
              </a:ext>
            </a:extLst>
          </p:cNvPr>
          <p:cNvSpPr txBox="1"/>
          <p:nvPr/>
        </p:nvSpPr>
        <p:spPr bwMode="auto">
          <a:xfrm>
            <a:off x="4957988" y="3813838"/>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schemeClr val="tx1">
                    <a:lumMod val="75000"/>
                    <a:lumOff val="25000"/>
                  </a:schemeClr>
                </a:solidFill>
                <a:latin typeface="メイリオ" pitchFamily="50" charset="-128"/>
                <a:ea typeface="メイリオ" pitchFamily="50" charset="-128"/>
                <a:cs typeface="メイリオ" pitchFamily="50" charset="-128"/>
              </a:rPr>
              <a:t>ユーザー</a:t>
            </a:r>
            <a:endParaRPr lang="en-US" altLang="ja-JP" b="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lang="en-US" altLang="ja-JP" b="0">
                <a:solidFill>
                  <a:schemeClr val="tx1">
                    <a:lumMod val="75000"/>
                    <a:lumOff val="25000"/>
                  </a:schemeClr>
                </a:solidFill>
                <a:latin typeface="メイリオ" pitchFamily="50" charset="-128"/>
                <a:ea typeface="メイリオ" pitchFamily="50" charset="-128"/>
                <a:cs typeface="メイリオ" pitchFamily="50" charset="-128"/>
              </a:rPr>
              <a:t>C</a:t>
            </a:r>
          </a:p>
        </p:txBody>
      </p:sp>
      <p:sp>
        <p:nvSpPr>
          <p:cNvPr id="206" name="四角形: 角を丸くする 205">
            <a:extLst>
              <a:ext uri="{FF2B5EF4-FFF2-40B4-BE49-F238E27FC236}">
                <a16:creationId xmlns:a16="http://schemas.microsoft.com/office/drawing/2014/main" id="{78AE5E19-71C2-4FE7-BC25-3478FDB89148}"/>
              </a:ext>
            </a:extLst>
          </p:cNvPr>
          <p:cNvSpPr/>
          <p:nvPr/>
        </p:nvSpPr>
        <p:spPr>
          <a:xfrm>
            <a:off x="668236" y="4422125"/>
            <a:ext cx="5068888" cy="781050"/>
          </a:xfrm>
          <a:prstGeom prst="round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207" name="円/楕円 161">
            <a:extLst>
              <a:ext uri="{FF2B5EF4-FFF2-40B4-BE49-F238E27FC236}">
                <a16:creationId xmlns:a16="http://schemas.microsoft.com/office/drawing/2014/main" id="{17AEA0B9-7296-4083-9101-A33CDCA0C8CC}"/>
              </a:ext>
            </a:extLst>
          </p:cNvPr>
          <p:cNvSpPr/>
          <p:nvPr/>
        </p:nvSpPr>
        <p:spPr>
          <a:xfrm>
            <a:off x="493296" y="4674660"/>
            <a:ext cx="322633" cy="334431"/>
          </a:xfrm>
          <a:prstGeom prst="ellipse">
            <a:avLst/>
          </a:prstGeom>
          <a:solidFill>
            <a:srgbClr val="C00000"/>
          </a:solidFill>
          <a:ln w="9525" cap="flat" cmpd="sng" algn="ctr">
            <a:noFill/>
            <a:prstDash val="solid"/>
          </a:ln>
          <a:effectLst/>
        </p:spPr>
        <p:txBody>
          <a:bodyPr rtlCol="0" anchor="ctr"/>
          <a:lstStyle/>
          <a:p>
            <a:pPr algn="ctr" eaLnBrk="0" fontAlgn="auto" hangingPunct="0">
              <a:spcBef>
                <a:spcPts val="0"/>
              </a:spcBef>
              <a:spcAft>
                <a:spcPts val="0"/>
              </a:spcAft>
              <a:defRPr/>
            </a:pPr>
            <a:r>
              <a:rPr kumimoji="0" lang="en-US" altLang="ja-JP" sz="1400" b="1" kern="0">
                <a:solidFill>
                  <a:schemeClr val="bg1"/>
                </a:solidFill>
                <a:latin typeface="メイリオ" panose="020B0604030504040204" pitchFamily="50" charset="-128"/>
                <a:ea typeface="メイリオ" panose="020B0604030504040204" pitchFamily="50" charset="-128"/>
                <a:cs typeface="メイリオ" pitchFamily="50" charset="-128"/>
              </a:rPr>
              <a:t>3</a:t>
            </a:r>
            <a:endParaRPr kumimoji="0" lang="ja-JP" altLang="en-US" sz="1400" b="1" kern="0">
              <a:solidFill>
                <a:schemeClr val="bg1"/>
              </a:solidFill>
              <a:latin typeface="メイリオ" panose="020B0604030504040204" pitchFamily="50" charset="-128"/>
              <a:ea typeface="メイリオ" panose="020B0604030504040204" pitchFamily="50" charset="-128"/>
              <a:cs typeface="メイリオ" pitchFamily="50" charset="-128"/>
            </a:endParaRPr>
          </a:p>
        </p:txBody>
      </p:sp>
      <p:sp>
        <p:nvSpPr>
          <p:cNvPr id="209" name="テキスト ボックス 114">
            <a:extLst>
              <a:ext uri="{FF2B5EF4-FFF2-40B4-BE49-F238E27FC236}">
                <a16:creationId xmlns:a16="http://schemas.microsoft.com/office/drawing/2014/main" id="{A7C727B3-90F3-43B6-BA8A-29B9A12EC345}"/>
              </a:ext>
            </a:extLst>
          </p:cNvPr>
          <p:cNvSpPr txBox="1"/>
          <p:nvPr/>
        </p:nvSpPr>
        <p:spPr bwMode="auto">
          <a:xfrm>
            <a:off x="642237" y="2717861"/>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a:solidFill>
                  <a:schemeClr val="accent2">
                    <a:lumMod val="75000"/>
                  </a:schemeClr>
                </a:solidFill>
                <a:latin typeface="メイリオ" pitchFamily="50" charset="-128"/>
                <a:ea typeface="メイリオ" pitchFamily="50" charset="-128"/>
                <a:cs typeface="メイリオ" pitchFamily="50" charset="-128"/>
              </a:rPr>
              <a:t>仮想環境</a:t>
            </a:r>
            <a:endParaRPr lang="en-US" altLang="ja-JP">
              <a:solidFill>
                <a:schemeClr val="accent2">
                  <a:lumMod val="75000"/>
                </a:schemeClr>
              </a:solidFill>
              <a:latin typeface="メイリオ" pitchFamily="50" charset="-128"/>
              <a:ea typeface="メイリオ" pitchFamily="50" charset="-128"/>
              <a:cs typeface="メイリオ" pitchFamily="50" charset="-128"/>
            </a:endParaRPr>
          </a:p>
        </p:txBody>
      </p:sp>
      <p:cxnSp>
        <p:nvCxnSpPr>
          <p:cNvPr id="224" name="直線コネクタ 223">
            <a:extLst>
              <a:ext uri="{FF2B5EF4-FFF2-40B4-BE49-F238E27FC236}">
                <a16:creationId xmlns:a16="http://schemas.microsoft.com/office/drawing/2014/main" id="{C8CF6AAB-39F2-4B45-9E9F-4986EFC37B8E}"/>
              </a:ext>
            </a:extLst>
          </p:cNvPr>
          <p:cNvCxnSpPr>
            <a:cxnSpLocks/>
          </p:cNvCxnSpPr>
          <p:nvPr/>
        </p:nvCxnSpPr>
        <p:spPr>
          <a:xfrm flipH="1">
            <a:off x="8874725" y="2127897"/>
            <a:ext cx="6754" cy="1548355"/>
          </a:xfrm>
          <a:prstGeom prst="lin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cxnSp>
      <p:pic>
        <p:nvPicPr>
          <p:cNvPr id="234" name="図 233">
            <a:extLst>
              <a:ext uri="{FF2B5EF4-FFF2-40B4-BE49-F238E27FC236}">
                <a16:creationId xmlns:a16="http://schemas.microsoft.com/office/drawing/2014/main" id="{28BB2779-5AC0-46B1-B7FA-D357D6DBB784}"/>
              </a:ext>
            </a:extLst>
          </p:cNvPr>
          <p:cNvPicPr>
            <a:picLocks noChangeAspect="1"/>
          </p:cNvPicPr>
          <p:nvPr/>
        </p:nvPicPr>
        <p:blipFill>
          <a:blip r:embed="rId3"/>
          <a:stretch>
            <a:fillRect/>
          </a:stretch>
        </p:blipFill>
        <p:spPr>
          <a:xfrm>
            <a:off x="8625851" y="2539745"/>
            <a:ext cx="578474" cy="570884"/>
          </a:xfrm>
          <a:prstGeom prst="rect">
            <a:avLst/>
          </a:prstGeom>
        </p:spPr>
      </p:pic>
      <p:sp>
        <p:nvSpPr>
          <p:cNvPr id="247" name="四角形: 角を丸くする 246">
            <a:extLst>
              <a:ext uri="{FF2B5EF4-FFF2-40B4-BE49-F238E27FC236}">
                <a16:creationId xmlns:a16="http://schemas.microsoft.com/office/drawing/2014/main" id="{F92E149C-D22E-4D3F-87BD-A0D68DC108F8}"/>
              </a:ext>
            </a:extLst>
          </p:cNvPr>
          <p:cNvSpPr/>
          <p:nvPr/>
        </p:nvSpPr>
        <p:spPr>
          <a:xfrm>
            <a:off x="6583261" y="3451037"/>
            <a:ext cx="5068888" cy="781050"/>
          </a:xfrm>
          <a:prstGeom prst="round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ja-JP" altLang="en-US" sz="900" b="1">
              <a:solidFill>
                <a:prstClr val="black">
                  <a:lumMod val="65000"/>
                  <a:lumOff val="35000"/>
                </a:prstClr>
              </a:solidFill>
              <a:latin typeface="メイリオ" panose="020B0604030504040204" pitchFamily="50" charset="-128"/>
              <a:ea typeface="メイリオ" panose="020B0604030504040204" pitchFamily="50" charset="-128"/>
            </a:endParaRPr>
          </a:p>
        </p:txBody>
      </p:sp>
      <p:sp>
        <p:nvSpPr>
          <p:cNvPr id="248" name="円/楕円 161">
            <a:extLst>
              <a:ext uri="{FF2B5EF4-FFF2-40B4-BE49-F238E27FC236}">
                <a16:creationId xmlns:a16="http://schemas.microsoft.com/office/drawing/2014/main" id="{3380F183-99C7-4629-9227-46E075F403FB}"/>
              </a:ext>
            </a:extLst>
          </p:cNvPr>
          <p:cNvSpPr/>
          <p:nvPr/>
        </p:nvSpPr>
        <p:spPr>
          <a:xfrm>
            <a:off x="6408321" y="3703572"/>
            <a:ext cx="322633" cy="334431"/>
          </a:xfrm>
          <a:prstGeom prst="ellipse">
            <a:avLst/>
          </a:prstGeom>
          <a:solidFill>
            <a:srgbClr val="C00000"/>
          </a:solidFill>
          <a:ln w="9525" cap="flat" cmpd="sng" algn="ctr">
            <a:noFill/>
            <a:prstDash val="solid"/>
          </a:ln>
          <a:effectLst/>
        </p:spPr>
        <p:txBody>
          <a:bodyPr rtlCol="0" anchor="ctr"/>
          <a:lstStyle/>
          <a:p>
            <a:pPr algn="ctr" eaLnBrk="0" fontAlgn="auto" hangingPunct="0">
              <a:spcBef>
                <a:spcPts val="0"/>
              </a:spcBef>
              <a:spcAft>
                <a:spcPts val="0"/>
              </a:spcAft>
              <a:defRPr/>
            </a:pPr>
            <a:r>
              <a:rPr kumimoji="0" lang="en-US" altLang="ja-JP" sz="1400" b="1" kern="0">
                <a:solidFill>
                  <a:schemeClr val="bg1"/>
                </a:solidFill>
                <a:latin typeface="メイリオ" panose="020B0604030504040204" pitchFamily="50" charset="-128"/>
                <a:ea typeface="メイリオ" panose="020B0604030504040204" pitchFamily="50" charset="-128"/>
                <a:cs typeface="メイリオ" pitchFamily="50" charset="-128"/>
              </a:rPr>
              <a:t>4</a:t>
            </a:r>
            <a:endParaRPr kumimoji="0" lang="ja-JP" altLang="en-US" sz="1400" b="1" kern="0">
              <a:solidFill>
                <a:schemeClr val="bg1"/>
              </a:solidFill>
              <a:latin typeface="メイリオ" panose="020B0604030504040204" pitchFamily="50" charset="-128"/>
              <a:ea typeface="メイリオ" panose="020B0604030504040204" pitchFamily="50" charset="-128"/>
              <a:cs typeface="メイリオ" pitchFamily="50" charset="-128"/>
            </a:endParaRPr>
          </a:p>
        </p:txBody>
      </p:sp>
      <p:sp>
        <p:nvSpPr>
          <p:cNvPr id="249" name="テキスト ボックス 114">
            <a:extLst>
              <a:ext uri="{FF2B5EF4-FFF2-40B4-BE49-F238E27FC236}">
                <a16:creationId xmlns:a16="http://schemas.microsoft.com/office/drawing/2014/main" id="{DD10F292-DD29-42CE-A033-168CA97926EB}"/>
              </a:ext>
            </a:extLst>
          </p:cNvPr>
          <p:cNvSpPr txBox="1"/>
          <p:nvPr/>
        </p:nvSpPr>
        <p:spPr bwMode="auto">
          <a:xfrm>
            <a:off x="6557262" y="2717861"/>
            <a:ext cx="6463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a:solidFill>
                  <a:schemeClr val="accent2">
                    <a:lumMod val="75000"/>
                  </a:schemeClr>
                </a:solidFill>
                <a:latin typeface="メイリオ" pitchFamily="50" charset="-128"/>
                <a:ea typeface="メイリオ" pitchFamily="50" charset="-128"/>
                <a:cs typeface="メイリオ" pitchFamily="50" charset="-128"/>
              </a:rPr>
              <a:t>仮想環境</a:t>
            </a:r>
            <a:endParaRPr lang="en-US" altLang="ja-JP">
              <a:solidFill>
                <a:schemeClr val="accent2">
                  <a:lumMod val="75000"/>
                </a:schemeClr>
              </a:solidFill>
              <a:latin typeface="メイリオ" pitchFamily="50" charset="-128"/>
              <a:ea typeface="メイリオ" pitchFamily="50" charset="-128"/>
              <a:cs typeface="メイリオ" pitchFamily="50" charset="-128"/>
            </a:endParaRPr>
          </a:p>
        </p:txBody>
      </p:sp>
      <p:grpSp>
        <p:nvGrpSpPr>
          <p:cNvPr id="250" name="グループ化 249">
            <a:extLst>
              <a:ext uri="{FF2B5EF4-FFF2-40B4-BE49-F238E27FC236}">
                <a16:creationId xmlns:a16="http://schemas.microsoft.com/office/drawing/2014/main" id="{A3792FC9-2C20-48DB-A567-3BD7C097C19A}"/>
              </a:ext>
            </a:extLst>
          </p:cNvPr>
          <p:cNvGrpSpPr/>
          <p:nvPr/>
        </p:nvGrpSpPr>
        <p:grpSpPr>
          <a:xfrm>
            <a:off x="8420049" y="1386642"/>
            <a:ext cx="944817" cy="944817"/>
            <a:chOff x="1111883" y="3990281"/>
            <a:chExt cx="1183221" cy="1183221"/>
          </a:xfrm>
        </p:grpSpPr>
        <p:sp>
          <p:nvSpPr>
            <p:cNvPr id="251" name="フリーフォーム: 図形 250">
              <a:extLst>
                <a:ext uri="{FF2B5EF4-FFF2-40B4-BE49-F238E27FC236}">
                  <a16:creationId xmlns:a16="http://schemas.microsoft.com/office/drawing/2014/main" id="{9C852A4A-2032-4656-BBC8-2A9CD46BD8AF}"/>
                </a:ext>
              </a:extLst>
            </p:cNvPr>
            <p:cNvSpPr/>
            <p:nvPr/>
          </p:nvSpPr>
          <p:spPr>
            <a:xfrm>
              <a:off x="1133475" y="4225925"/>
              <a:ext cx="1127125" cy="717550"/>
            </a:xfrm>
            <a:custGeom>
              <a:avLst/>
              <a:gdLst>
                <a:gd name="connsiteX0" fmla="*/ 619125 w 1127125"/>
                <a:gd name="connsiteY0" fmla="*/ 0 h 717550"/>
                <a:gd name="connsiteX1" fmla="*/ 447675 w 1127125"/>
                <a:gd name="connsiteY1" fmla="*/ 53975 h 717550"/>
                <a:gd name="connsiteX2" fmla="*/ 333375 w 1127125"/>
                <a:gd name="connsiteY2" fmla="*/ 184150 h 717550"/>
                <a:gd name="connsiteX3" fmla="*/ 307975 w 1127125"/>
                <a:gd name="connsiteY3" fmla="*/ 257175 h 717550"/>
                <a:gd name="connsiteX4" fmla="*/ 200025 w 1127125"/>
                <a:gd name="connsiteY4" fmla="*/ 263525 h 717550"/>
                <a:gd name="connsiteX5" fmla="*/ 53975 w 1127125"/>
                <a:gd name="connsiteY5" fmla="*/ 339725 h 717550"/>
                <a:gd name="connsiteX6" fmla="*/ 0 w 1127125"/>
                <a:gd name="connsiteY6" fmla="*/ 469900 h 717550"/>
                <a:gd name="connsiteX7" fmla="*/ 9525 w 1127125"/>
                <a:gd name="connsiteY7" fmla="*/ 568325 h 717550"/>
                <a:gd name="connsiteX8" fmla="*/ 111125 w 1127125"/>
                <a:gd name="connsiteY8" fmla="*/ 679450 h 717550"/>
                <a:gd name="connsiteX9" fmla="*/ 323850 w 1127125"/>
                <a:gd name="connsiteY9" fmla="*/ 717550 h 717550"/>
                <a:gd name="connsiteX10" fmla="*/ 949325 w 1127125"/>
                <a:gd name="connsiteY10" fmla="*/ 711200 h 717550"/>
                <a:gd name="connsiteX11" fmla="*/ 1085850 w 1127125"/>
                <a:gd name="connsiteY11" fmla="*/ 692150 h 717550"/>
                <a:gd name="connsiteX12" fmla="*/ 1127125 w 1127125"/>
                <a:gd name="connsiteY12" fmla="*/ 549275 h 717550"/>
                <a:gd name="connsiteX13" fmla="*/ 1117600 w 1127125"/>
                <a:gd name="connsiteY13" fmla="*/ 400050 h 717550"/>
                <a:gd name="connsiteX14" fmla="*/ 1028700 w 1127125"/>
                <a:gd name="connsiteY14" fmla="*/ 311150 h 717550"/>
                <a:gd name="connsiteX15" fmla="*/ 923925 w 1127125"/>
                <a:gd name="connsiteY15" fmla="*/ 304800 h 717550"/>
                <a:gd name="connsiteX16" fmla="*/ 895350 w 1127125"/>
                <a:gd name="connsiteY16" fmla="*/ 174625 h 717550"/>
                <a:gd name="connsiteX17" fmla="*/ 831850 w 1127125"/>
                <a:gd name="connsiteY17" fmla="*/ 66675 h 717550"/>
                <a:gd name="connsiteX18" fmla="*/ 720725 w 1127125"/>
                <a:gd name="connsiteY18" fmla="*/ 22225 h 717550"/>
                <a:gd name="connsiteX19" fmla="*/ 619125 w 1127125"/>
                <a:gd name="connsiteY19"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125" h="717550">
                  <a:moveTo>
                    <a:pt x="619125" y="0"/>
                  </a:moveTo>
                  <a:lnTo>
                    <a:pt x="447675" y="53975"/>
                  </a:lnTo>
                  <a:lnTo>
                    <a:pt x="333375" y="184150"/>
                  </a:lnTo>
                  <a:lnTo>
                    <a:pt x="307975" y="257175"/>
                  </a:lnTo>
                  <a:lnTo>
                    <a:pt x="200025" y="263525"/>
                  </a:lnTo>
                  <a:lnTo>
                    <a:pt x="53975" y="339725"/>
                  </a:lnTo>
                  <a:lnTo>
                    <a:pt x="0" y="469900"/>
                  </a:lnTo>
                  <a:lnTo>
                    <a:pt x="9525" y="568325"/>
                  </a:lnTo>
                  <a:lnTo>
                    <a:pt x="111125" y="679450"/>
                  </a:lnTo>
                  <a:lnTo>
                    <a:pt x="323850" y="717550"/>
                  </a:lnTo>
                  <a:lnTo>
                    <a:pt x="949325" y="711200"/>
                  </a:lnTo>
                  <a:lnTo>
                    <a:pt x="1085850" y="692150"/>
                  </a:lnTo>
                  <a:lnTo>
                    <a:pt x="1127125" y="549275"/>
                  </a:lnTo>
                  <a:lnTo>
                    <a:pt x="1117600" y="400050"/>
                  </a:lnTo>
                  <a:lnTo>
                    <a:pt x="1028700" y="311150"/>
                  </a:lnTo>
                  <a:lnTo>
                    <a:pt x="923925" y="304800"/>
                  </a:lnTo>
                  <a:lnTo>
                    <a:pt x="895350" y="174625"/>
                  </a:lnTo>
                  <a:lnTo>
                    <a:pt x="831850" y="66675"/>
                  </a:lnTo>
                  <a:lnTo>
                    <a:pt x="720725" y="22225"/>
                  </a:lnTo>
                  <a:lnTo>
                    <a:pt x="619125" y="0"/>
                  </a:lnTo>
                  <a:close/>
                </a:path>
              </a:pathLst>
            </a:custGeom>
            <a:solidFill>
              <a:schemeClr val="bg1">
                <a:alpha val="74000"/>
              </a:schemeClr>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2" name="図 251" descr="挿絵 が含まれている画像&#10;&#10;自動的に生成された説明">
              <a:extLst>
                <a:ext uri="{FF2B5EF4-FFF2-40B4-BE49-F238E27FC236}">
                  <a16:creationId xmlns:a16="http://schemas.microsoft.com/office/drawing/2014/main" id="{5BB21863-2EDA-4057-841D-822673B1AB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883" y="3990281"/>
              <a:ext cx="1183221" cy="1183221"/>
            </a:xfrm>
            <a:prstGeom prst="rect">
              <a:avLst/>
            </a:prstGeom>
          </p:spPr>
        </p:pic>
      </p:grpSp>
      <p:sp>
        <p:nvSpPr>
          <p:cNvPr id="254" name="テキスト ボックス 114">
            <a:extLst>
              <a:ext uri="{FF2B5EF4-FFF2-40B4-BE49-F238E27FC236}">
                <a16:creationId xmlns:a16="http://schemas.microsoft.com/office/drawing/2014/main" id="{0F82ECD6-E7FB-4800-9D6B-17524C95747E}"/>
              </a:ext>
            </a:extLst>
          </p:cNvPr>
          <p:cNvSpPr txBox="1"/>
          <p:nvPr/>
        </p:nvSpPr>
        <p:spPr bwMode="auto">
          <a:xfrm>
            <a:off x="7749581" y="365415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prstClr val="black"/>
                </a:solidFill>
                <a:latin typeface="メイリオ" pitchFamily="50" charset="-128"/>
                <a:ea typeface="メイリオ" pitchFamily="50" charset="-128"/>
                <a:cs typeface="メイリオ" pitchFamily="50" charset="-128"/>
              </a:rPr>
              <a:t>仮想デスク</a:t>
            </a:r>
            <a:endParaRPr lang="en-US" altLang="ja-JP" b="0">
              <a:solidFill>
                <a:prstClr val="black"/>
              </a:solidFill>
              <a:latin typeface="メイリオ" pitchFamily="50" charset="-128"/>
              <a:ea typeface="メイリオ" pitchFamily="50" charset="-128"/>
              <a:cs typeface="メイリオ" pitchFamily="50" charset="-128"/>
            </a:endParaRPr>
          </a:p>
          <a:p>
            <a:pPr eaLnBrk="1" hangingPunct="1"/>
            <a:r>
              <a:rPr lang="ja-JP" altLang="en-US" b="0">
                <a:solidFill>
                  <a:prstClr val="black"/>
                </a:solidFill>
                <a:latin typeface="メイリオ" pitchFamily="50" charset="-128"/>
                <a:ea typeface="メイリオ" pitchFamily="50" charset="-128"/>
                <a:cs typeface="メイリオ" pitchFamily="50" charset="-128"/>
              </a:rPr>
              <a:t>トップ</a:t>
            </a:r>
            <a:r>
              <a:rPr kumimoji="0" lang="en-US" altLang="ja-JP" b="0">
                <a:solidFill>
                  <a:prstClr val="black"/>
                </a:solidFill>
                <a:latin typeface="メイリオ" pitchFamily="50" charset="-128"/>
                <a:ea typeface="メイリオ" pitchFamily="50" charset="-128"/>
                <a:cs typeface="メイリオ" pitchFamily="50" charset="-128"/>
              </a:rPr>
              <a:t>A</a:t>
            </a:r>
            <a:endParaRPr lang="en-US" altLang="ja-JP" b="0">
              <a:solidFill>
                <a:prstClr val="black"/>
              </a:solidFill>
              <a:latin typeface="メイリオ" pitchFamily="50" charset="-128"/>
              <a:ea typeface="メイリオ" pitchFamily="50" charset="-128"/>
              <a:cs typeface="メイリオ" pitchFamily="50" charset="-128"/>
            </a:endParaRPr>
          </a:p>
        </p:txBody>
      </p:sp>
      <p:sp>
        <p:nvSpPr>
          <p:cNvPr id="257" name="テキスト ボックス 114">
            <a:extLst>
              <a:ext uri="{FF2B5EF4-FFF2-40B4-BE49-F238E27FC236}">
                <a16:creationId xmlns:a16="http://schemas.microsoft.com/office/drawing/2014/main" id="{3FA94737-276D-4DFD-BD35-5B103C28F2DD}"/>
              </a:ext>
            </a:extLst>
          </p:cNvPr>
          <p:cNvSpPr txBox="1"/>
          <p:nvPr/>
        </p:nvSpPr>
        <p:spPr bwMode="auto">
          <a:xfrm>
            <a:off x="9235481" y="3654150"/>
            <a:ext cx="7617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prstClr val="black"/>
                </a:solidFill>
                <a:latin typeface="メイリオ" pitchFamily="50" charset="-128"/>
                <a:ea typeface="メイリオ" pitchFamily="50" charset="-128"/>
                <a:cs typeface="メイリオ" pitchFamily="50" charset="-128"/>
              </a:rPr>
              <a:t>仮想デスク</a:t>
            </a:r>
            <a:endParaRPr lang="en-US" altLang="ja-JP" b="0">
              <a:solidFill>
                <a:prstClr val="black"/>
              </a:solidFill>
              <a:latin typeface="メイリオ" pitchFamily="50" charset="-128"/>
              <a:ea typeface="メイリオ" pitchFamily="50" charset="-128"/>
              <a:cs typeface="メイリオ" pitchFamily="50" charset="-128"/>
            </a:endParaRPr>
          </a:p>
          <a:p>
            <a:pPr eaLnBrk="1" hangingPunct="1"/>
            <a:r>
              <a:rPr lang="ja-JP" altLang="en-US" b="0">
                <a:solidFill>
                  <a:prstClr val="black"/>
                </a:solidFill>
                <a:latin typeface="メイリオ" pitchFamily="50" charset="-128"/>
                <a:ea typeface="メイリオ" pitchFamily="50" charset="-128"/>
                <a:cs typeface="メイリオ" pitchFamily="50" charset="-128"/>
              </a:rPr>
              <a:t>トップ</a:t>
            </a:r>
            <a:r>
              <a:rPr lang="en-US" altLang="ja-JP" b="0">
                <a:solidFill>
                  <a:prstClr val="black"/>
                </a:solidFill>
                <a:latin typeface="メイリオ" pitchFamily="50" charset="-128"/>
                <a:ea typeface="メイリオ" pitchFamily="50" charset="-128"/>
                <a:cs typeface="メイリオ" pitchFamily="50" charset="-128"/>
              </a:rPr>
              <a:t>B</a:t>
            </a:r>
          </a:p>
          <a:p>
            <a:pPr eaLnBrk="1" hangingPunct="1"/>
            <a:endParaRPr kumimoji="0" lang="en-US" altLang="ja-JP" b="0">
              <a:solidFill>
                <a:prstClr val="black"/>
              </a:solidFill>
              <a:latin typeface="メイリオ" pitchFamily="50" charset="-128"/>
              <a:ea typeface="メイリオ" pitchFamily="50" charset="-128"/>
              <a:cs typeface="メイリオ" pitchFamily="50" charset="-128"/>
            </a:endParaRPr>
          </a:p>
        </p:txBody>
      </p:sp>
      <p:sp>
        <p:nvSpPr>
          <p:cNvPr id="260" name="テキスト ボックス 114">
            <a:extLst>
              <a:ext uri="{FF2B5EF4-FFF2-40B4-BE49-F238E27FC236}">
                <a16:creationId xmlns:a16="http://schemas.microsoft.com/office/drawing/2014/main" id="{2BC4031F-CA1A-4E14-AE48-660C7F76E0B9}"/>
              </a:ext>
            </a:extLst>
          </p:cNvPr>
          <p:cNvSpPr txBox="1"/>
          <p:nvPr/>
        </p:nvSpPr>
        <p:spPr bwMode="auto">
          <a:xfrm>
            <a:off x="10721381" y="3654150"/>
            <a:ext cx="76174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ja-JP"/>
            </a:defPPr>
            <a:lvl1pPr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1pPr>
            <a:lvl2pPr marL="4572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2pPr>
            <a:lvl3pPr marL="9144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3pPr>
            <a:lvl4pPr marL="13716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4pPr>
            <a:lvl5pPr marL="1828800" algn="l" rtl="0" eaLnBrk="0" fontAlgn="base" hangingPunct="0">
              <a:spcBef>
                <a:spcPct val="0"/>
              </a:spcBef>
              <a:spcAft>
                <a:spcPct val="0"/>
              </a:spcAft>
              <a:defRPr sz="900" b="1" kern="1200">
                <a:solidFill>
                  <a:schemeClr val="tx1"/>
                </a:solidFill>
                <a:latin typeface="HGP創英角ｺﾞｼｯｸUB" pitchFamily="50" charset="-128"/>
                <a:ea typeface="HGP創英角ｺﾞｼｯｸUB" pitchFamily="50" charset="-128"/>
                <a:cs typeface="+mn-cs"/>
              </a:defRPr>
            </a:lvl5pPr>
            <a:lvl6pPr marL="22860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6pPr>
            <a:lvl7pPr marL="27432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7pPr>
            <a:lvl8pPr marL="32004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8pPr>
            <a:lvl9pPr marL="3657600" algn="l" defTabSz="914400" rtl="0" eaLnBrk="1" latinLnBrk="0" hangingPunct="1">
              <a:defRPr sz="900" b="1" kern="1200">
                <a:solidFill>
                  <a:schemeClr val="tx1"/>
                </a:solidFill>
                <a:latin typeface="HGP創英角ｺﾞｼｯｸUB" pitchFamily="50" charset="-128"/>
                <a:ea typeface="HGP創英角ｺﾞｼｯｸUB" pitchFamily="50" charset="-128"/>
                <a:cs typeface="+mn-cs"/>
              </a:defRPr>
            </a:lvl9pPr>
          </a:lstStyle>
          <a:p>
            <a:pPr eaLnBrk="1" hangingPunct="1"/>
            <a:r>
              <a:rPr lang="ja-JP" altLang="en-US" b="0">
                <a:solidFill>
                  <a:prstClr val="black"/>
                </a:solidFill>
                <a:latin typeface="メイリオ" pitchFamily="50" charset="-128"/>
                <a:ea typeface="メイリオ" pitchFamily="50" charset="-128"/>
                <a:cs typeface="メイリオ" pitchFamily="50" charset="-128"/>
              </a:rPr>
              <a:t>仮想デスク</a:t>
            </a:r>
            <a:endParaRPr lang="en-US" altLang="ja-JP" b="0">
              <a:solidFill>
                <a:prstClr val="black"/>
              </a:solidFill>
              <a:latin typeface="メイリオ" pitchFamily="50" charset="-128"/>
              <a:ea typeface="メイリオ" pitchFamily="50" charset="-128"/>
              <a:cs typeface="メイリオ" pitchFamily="50" charset="-128"/>
            </a:endParaRPr>
          </a:p>
          <a:p>
            <a:pPr eaLnBrk="1" hangingPunct="1"/>
            <a:r>
              <a:rPr lang="ja-JP" altLang="en-US" b="0">
                <a:solidFill>
                  <a:prstClr val="black"/>
                </a:solidFill>
                <a:latin typeface="メイリオ" pitchFamily="50" charset="-128"/>
                <a:ea typeface="メイリオ" pitchFamily="50" charset="-128"/>
                <a:cs typeface="メイリオ" pitchFamily="50" charset="-128"/>
              </a:rPr>
              <a:t>トップ</a:t>
            </a:r>
            <a:r>
              <a:rPr lang="en-US" altLang="ja-JP" b="0">
                <a:solidFill>
                  <a:prstClr val="black"/>
                </a:solidFill>
                <a:latin typeface="メイリオ" pitchFamily="50" charset="-128"/>
                <a:ea typeface="メイリオ" pitchFamily="50" charset="-128"/>
                <a:cs typeface="メイリオ" pitchFamily="50" charset="-128"/>
              </a:rPr>
              <a:t>C</a:t>
            </a:r>
          </a:p>
          <a:p>
            <a:pPr eaLnBrk="1" hangingPunct="1"/>
            <a:endParaRPr kumimoji="0" lang="en-US" altLang="ja-JP" b="0">
              <a:solidFill>
                <a:prstClr val="black"/>
              </a:solidFill>
              <a:latin typeface="メイリオ" pitchFamily="50" charset="-128"/>
              <a:ea typeface="メイリオ" pitchFamily="50" charset="-128"/>
              <a:cs typeface="メイリオ" pitchFamily="50" charset="-128"/>
            </a:endParaRPr>
          </a:p>
        </p:txBody>
      </p:sp>
      <p:sp>
        <p:nvSpPr>
          <p:cNvPr id="261" name="フリーフォーム: 図形 260">
            <a:extLst>
              <a:ext uri="{FF2B5EF4-FFF2-40B4-BE49-F238E27FC236}">
                <a16:creationId xmlns:a16="http://schemas.microsoft.com/office/drawing/2014/main" id="{318D9143-0F62-4FC8-A571-750E165B9342}"/>
              </a:ext>
            </a:extLst>
          </p:cNvPr>
          <p:cNvSpPr/>
          <p:nvPr/>
        </p:nvSpPr>
        <p:spPr>
          <a:xfrm>
            <a:off x="7378700" y="3348018"/>
            <a:ext cx="2990850" cy="495300"/>
          </a:xfrm>
          <a:custGeom>
            <a:avLst/>
            <a:gdLst>
              <a:gd name="connsiteX0" fmla="*/ 0 w 2990850"/>
              <a:gd name="connsiteY0" fmla="*/ 419100 h 495300"/>
              <a:gd name="connsiteX1" fmla="*/ 0 w 2990850"/>
              <a:gd name="connsiteY1" fmla="*/ 0 h 495300"/>
              <a:gd name="connsiteX2" fmla="*/ 2990850 w 2990850"/>
              <a:gd name="connsiteY2" fmla="*/ 0 h 495300"/>
              <a:gd name="connsiteX3" fmla="*/ 2990850 w 2990850"/>
              <a:gd name="connsiteY3" fmla="*/ 495300 h 495300"/>
            </a:gdLst>
            <a:ahLst/>
            <a:cxnLst>
              <a:cxn ang="0">
                <a:pos x="connsiteX0" y="connsiteY0"/>
              </a:cxn>
              <a:cxn ang="0">
                <a:pos x="connsiteX1" y="connsiteY1"/>
              </a:cxn>
              <a:cxn ang="0">
                <a:pos x="connsiteX2" y="connsiteY2"/>
              </a:cxn>
              <a:cxn ang="0">
                <a:pos x="connsiteX3" y="connsiteY3"/>
              </a:cxn>
            </a:cxnLst>
            <a:rect l="l" t="t" r="r" b="b"/>
            <a:pathLst>
              <a:path w="2990850" h="495300">
                <a:moveTo>
                  <a:pt x="0" y="419100"/>
                </a:moveTo>
                <a:lnTo>
                  <a:pt x="0" y="0"/>
                </a:lnTo>
                <a:lnTo>
                  <a:pt x="2990850" y="0"/>
                </a:lnTo>
                <a:lnTo>
                  <a:pt x="2990850" y="495300"/>
                </a:ln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6" name="図 225">
            <a:extLst>
              <a:ext uri="{FF2B5EF4-FFF2-40B4-BE49-F238E27FC236}">
                <a16:creationId xmlns:a16="http://schemas.microsoft.com/office/drawing/2014/main" id="{97F0A70F-4E10-4C65-868A-6C860B3F9041}"/>
              </a:ext>
            </a:extLst>
          </p:cNvPr>
          <p:cNvPicPr>
            <a:picLocks noChangeAspect="1"/>
          </p:cNvPicPr>
          <p:nvPr/>
        </p:nvPicPr>
        <p:blipFill>
          <a:blip r:embed="rId2"/>
          <a:stretch>
            <a:fillRect/>
          </a:stretch>
        </p:blipFill>
        <p:spPr>
          <a:xfrm>
            <a:off x="6898304" y="3599265"/>
            <a:ext cx="973096" cy="574823"/>
          </a:xfrm>
          <a:prstGeom prst="rect">
            <a:avLst/>
          </a:prstGeom>
        </p:spPr>
      </p:pic>
      <p:pic>
        <p:nvPicPr>
          <p:cNvPr id="228" name="図 227">
            <a:extLst>
              <a:ext uri="{FF2B5EF4-FFF2-40B4-BE49-F238E27FC236}">
                <a16:creationId xmlns:a16="http://schemas.microsoft.com/office/drawing/2014/main" id="{022223BB-C33F-4316-B3F8-BFB953937658}"/>
              </a:ext>
            </a:extLst>
          </p:cNvPr>
          <p:cNvPicPr>
            <a:picLocks noChangeAspect="1"/>
          </p:cNvPicPr>
          <p:nvPr/>
        </p:nvPicPr>
        <p:blipFill>
          <a:blip r:embed="rId2"/>
          <a:stretch>
            <a:fillRect/>
          </a:stretch>
        </p:blipFill>
        <p:spPr>
          <a:xfrm>
            <a:off x="8388014" y="3599265"/>
            <a:ext cx="973096" cy="574823"/>
          </a:xfrm>
          <a:prstGeom prst="rect">
            <a:avLst/>
          </a:prstGeom>
        </p:spPr>
      </p:pic>
      <p:pic>
        <p:nvPicPr>
          <p:cNvPr id="229" name="図 228">
            <a:extLst>
              <a:ext uri="{FF2B5EF4-FFF2-40B4-BE49-F238E27FC236}">
                <a16:creationId xmlns:a16="http://schemas.microsoft.com/office/drawing/2014/main" id="{C8CD79A0-DDB3-4FDA-A588-0F4F5693EA5A}"/>
              </a:ext>
            </a:extLst>
          </p:cNvPr>
          <p:cNvPicPr>
            <a:picLocks noChangeAspect="1"/>
          </p:cNvPicPr>
          <p:nvPr/>
        </p:nvPicPr>
        <p:blipFill>
          <a:blip r:embed="rId2"/>
          <a:stretch>
            <a:fillRect/>
          </a:stretch>
        </p:blipFill>
        <p:spPr>
          <a:xfrm>
            <a:off x="9865251" y="3599265"/>
            <a:ext cx="973096" cy="574823"/>
          </a:xfrm>
          <a:prstGeom prst="rect">
            <a:avLst/>
          </a:prstGeom>
        </p:spPr>
      </p:pic>
      <p:pic>
        <p:nvPicPr>
          <p:cNvPr id="265" name="グラフィックス 264">
            <a:extLst>
              <a:ext uri="{FF2B5EF4-FFF2-40B4-BE49-F238E27FC236}">
                <a16:creationId xmlns:a16="http://schemas.microsoft.com/office/drawing/2014/main" id="{788D993D-2879-4B1E-BD98-EA59A769B2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62382" y="4684673"/>
            <a:ext cx="419100" cy="590550"/>
          </a:xfrm>
          <a:prstGeom prst="rect">
            <a:avLst/>
          </a:prstGeom>
        </p:spPr>
      </p:pic>
      <p:pic>
        <p:nvPicPr>
          <p:cNvPr id="266" name="グラフィックス 265">
            <a:extLst>
              <a:ext uri="{FF2B5EF4-FFF2-40B4-BE49-F238E27FC236}">
                <a16:creationId xmlns:a16="http://schemas.microsoft.com/office/drawing/2014/main" id="{3F678802-6E99-4232-BB95-E89CCF671A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00388" y="4746266"/>
            <a:ext cx="285750" cy="495300"/>
          </a:xfrm>
          <a:prstGeom prst="rect">
            <a:avLst/>
          </a:prstGeom>
        </p:spPr>
      </p:pic>
      <p:pic>
        <p:nvPicPr>
          <p:cNvPr id="268" name="図 267">
            <a:extLst>
              <a:ext uri="{FF2B5EF4-FFF2-40B4-BE49-F238E27FC236}">
                <a16:creationId xmlns:a16="http://schemas.microsoft.com/office/drawing/2014/main" id="{72E81B37-ADBE-4002-9508-497360D2E6C2}"/>
              </a:ext>
            </a:extLst>
          </p:cNvPr>
          <p:cNvPicPr>
            <a:picLocks noChangeAspect="1"/>
          </p:cNvPicPr>
          <p:nvPr/>
        </p:nvPicPr>
        <p:blipFill>
          <a:blip r:embed="rId2"/>
          <a:stretch>
            <a:fillRect/>
          </a:stretch>
        </p:blipFill>
        <p:spPr>
          <a:xfrm>
            <a:off x="9910780" y="4635928"/>
            <a:ext cx="973096" cy="574823"/>
          </a:xfrm>
          <a:prstGeom prst="rect">
            <a:avLst/>
          </a:prstGeom>
        </p:spPr>
      </p:pic>
      <p:pic>
        <p:nvPicPr>
          <p:cNvPr id="271" name="図 270">
            <a:extLst>
              <a:ext uri="{FF2B5EF4-FFF2-40B4-BE49-F238E27FC236}">
                <a16:creationId xmlns:a16="http://schemas.microsoft.com/office/drawing/2014/main" id="{1839A2D2-DCD5-4BA2-8E3E-2192829CF8E4}"/>
              </a:ext>
            </a:extLst>
          </p:cNvPr>
          <p:cNvPicPr>
            <a:picLocks noChangeAspect="1"/>
          </p:cNvPicPr>
          <p:nvPr/>
        </p:nvPicPr>
        <p:blipFill>
          <a:blip r:embed="rId2"/>
          <a:stretch>
            <a:fillRect/>
          </a:stretch>
        </p:blipFill>
        <p:spPr>
          <a:xfrm>
            <a:off x="7176643" y="4611249"/>
            <a:ext cx="973096" cy="574823"/>
          </a:xfrm>
          <a:prstGeom prst="rect">
            <a:avLst/>
          </a:prstGeom>
        </p:spPr>
      </p:pic>
      <p:pic>
        <p:nvPicPr>
          <p:cNvPr id="267" name="グラフィックス 266">
            <a:extLst>
              <a:ext uri="{FF2B5EF4-FFF2-40B4-BE49-F238E27FC236}">
                <a16:creationId xmlns:a16="http://schemas.microsoft.com/office/drawing/2014/main" id="{FAA4E665-8CD2-4313-A000-75E05D8F674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94388" y="4555757"/>
            <a:ext cx="685809" cy="685809"/>
          </a:xfrm>
          <a:prstGeom prst="rect">
            <a:avLst/>
          </a:prstGeom>
        </p:spPr>
      </p:pic>
      <p:pic>
        <p:nvPicPr>
          <p:cNvPr id="2" name="図 1">
            <a:extLst>
              <a:ext uri="{FF2B5EF4-FFF2-40B4-BE49-F238E27FC236}">
                <a16:creationId xmlns:a16="http://schemas.microsoft.com/office/drawing/2014/main" id="{EB6D3763-1BA6-4236-B723-33602842139C}"/>
              </a:ext>
            </a:extLst>
          </p:cNvPr>
          <p:cNvPicPr>
            <a:picLocks noChangeAspect="1"/>
          </p:cNvPicPr>
          <p:nvPr/>
        </p:nvPicPr>
        <p:blipFill>
          <a:blip r:embed="rId17"/>
          <a:stretch>
            <a:fillRect/>
          </a:stretch>
        </p:blipFill>
        <p:spPr>
          <a:xfrm>
            <a:off x="10915604" y="4701775"/>
            <a:ext cx="285750" cy="545523"/>
          </a:xfrm>
          <a:prstGeom prst="rect">
            <a:avLst/>
          </a:prstGeom>
        </p:spPr>
      </p:pic>
      <p:pic>
        <p:nvPicPr>
          <p:cNvPr id="4" name="Picture 4">
            <a:extLst>
              <a:ext uri="{FF2B5EF4-FFF2-40B4-BE49-F238E27FC236}">
                <a16:creationId xmlns:a16="http://schemas.microsoft.com/office/drawing/2014/main" id="{113B3F6C-7915-A68B-24E1-6F9B492B4410}"/>
              </a:ext>
            </a:extLst>
          </p:cNvPr>
          <p:cNvPicPr>
            <a:picLocks noChangeAspect="1" noChangeArrowheads="1"/>
          </p:cNvPicPr>
          <p:nvPr/>
        </p:nvPicPr>
        <p:blipFill>
          <a:blip r:embed="rId18"/>
          <a:srcRect/>
          <a:stretch/>
        </p:blipFill>
        <p:spPr bwMode="auto">
          <a:xfrm>
            <a:off x="678429" y="1618720"/>
            <a:ext cx="1710814" cy="358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91E7184-99BB-9A18-7741-8F06370191EB}"/>
              </a:ext>
            </a:extLst>
          </p:cNvPr>
          <p:cNvPicPr>
            <a:picLocks noChangeAspect="1" noChangeArrowheads="1"/>
          </p:cNvPicPr>
          <p:nvPr/>
        </p:nvPicPr>
        <p:blipFill>
          <a:blip r:embed="rId18"/>
          <a:srcRect/>
          <a:stretch/>
        </p:blipFill>
        <p:spPr bwMode="auto">
          <a:xfrm>
            <a:off x="6636774" y="1579393"/>
            <a:ext cx="1710814" cy="35807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437890AE-D4C5-DC5F-6F04-EE03B6E66DB2}"/>
              </a:ext>
            </a:extLst>
          </p:cNvPr>
          <p:cNvGrpSpPr/>
          <p:nvPr/>
        </p:nvGrpSpPr>
        <p:grpSpPr>
          <a:xfrm>
            <a:off x="2419868" y="2541934"/>
            <a:ext cx="293836" cy="260259"/>
            <a:chOff x="2649931" y="2868465"/>
            <a:chExt cx="370355" cy="346999"/>
          </a:xfrm>
        </p:grpSpPr>
        <p:sp>
          <p:nvSpPr>
            <p:cNvPr id="7" name="四角形: 角を丸くする 6">
              <a:extLst>
                <a:ext uri="{FF2B5EF4-FFF2-40B4-BE49-F238E27FC236}">
                  <a16:creationId xmlns:a16="http://schemas.microsoft.com/office/drawing/2014/main" id="{8292EE0B-3086-8D47-93FB-855D6D7EE2E5}"/>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D0DC1C7-5191-4D89-AAC2-4B34F7C0349C}"/>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9" name="グループ化 8">
            <a:extLst>
              <a:ext uri="{FF2B5EF4-FFF2-40B4-BE49-F238E27FC236}">
                <a16:creationId xmlns:a16="http://schemas.microsoft.com/office/drawing/2014/main" id="{F29826CB-15E9-6D18-B66E-2754FCF53E81}"/>
              </a:ext>
            </a:extLst>
          </p:cNvPr>
          <p:cNvGrpSpPr/>
          <p:nvPr/>
        </p:nvGrpSpPr>
        <p:grpSpPr>
          <a:xfrm>
            <a:off x="3683314" y="2537018"/>
            <a:ext cx="293836" cy="260259"/>
            <a:chOff x="2649931" y="2868465"/>
            <a:chExt cx="370355" cy="346999"/>
          </a:xfrm>
        </p:grpSpPr>
        <p:sp>
          <p:nvSpPr>
            <p:cNvPr id="12" name="四角形: 角を丸くする 11">
              <a:extLst>
                <a:ext uri="{FF2B5EF4-FFF2-40B4-BE49-F238E27FC236}">
                  <a16:creationId xmlns:a16="http://schemas.microsoft.com/office/drawing/2014/main" id="{7A380491-4D25-031F-1E2C-226F5D9D9420}"/>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D6F556F3-4104-C9F3-1380-D36938E3C731}"/>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14" name="グループ化 13">
            <a:extLst>
              <a:ext uri="{FF2B5EF4-FFF2-40B4-BE49-F238E27FC236}">
                <a16:creationId xmlns:a16="http://schemas.microsoft.com/office/drawing/2014/main" id="{945ACB03-822E-DDD1-8434-2BB343EBB582}"/>
              </a:ext>
            </a:extLst>
          </p:cNvPr>
          <p:cNvGrpSpPr/>
          <p:nvPr/>
        </p:nvGrpSpPr>
        <p:grpSpPr>
          <a:xfrm>
            <a:off x="1254745" y="4680451"/>
            <a:ext cx="293836" cy="260259"/>
            <a:chOff x="2649931" y="2868465"/>
            <a:chExt cx="370355" cy="346999"/>
          </a:xfrm>
        </p:grpSpPr>
        <p:sp>
          <p:nvSpPr>
            <p:cNvPr id="15" name="四角形: 角を丸くする 14">
              <a:extLst>
                <a:ext uri="{FF2B5EF4-FFF2-40B4-BE49-F238E27FC236}">
                  <a16:creationId xmlns:a16="http://schemas.microsoft.com/office/drawing/2014/main" id="{E2183987-AEBF-8B68-93C0-4E203C778132}"/>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F93899BF-5F10-CA30-154C-86F227FB49B3}"/>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17" name="グループ化 16">
            <a:extLst>
              <a:ext uri="{FF2B5EF4-FFF2-40B4-BE49-F238E27FC236}">
                <a16:creationId xmlns:a16="http://schemas.microsoft.com/office/drawing/2014/main" id="{D55414A5-820C-1C4B-F848-447FC65C2141}"/>
              </a:ext>
            </a:extLst>
          </p:cNvPr>
          <p:cNvGrpSpPr/>
          <p:nvPr/>
        </p:nvGrpSpPr>
        <p:grpSpPr>
          <a:xfrm>
            <a:off x="2365790" y="4680450"/>
            <a:ext cx="293836" cy="260259"/>
            <a:chOff x="2649931" y="2868465"/>
            <a:chExt cx="370355" cy="346999"/>
          </a:xfrm>
        </p:grpSpPr>
        <p:sp>
          <p:nvSpPr>
            <p:cNvPr id="18" name="四角形: 角を丸くする 17">
              <a:extLst>
                <a:ext uri="{FF2B5EF4-FFF2-40B4-BE49-F238E27FC236}">
                  <a16:creationId xmlns:a16="http://schemas.microsoft.com/office/drawing/2014/main" id="{6D367901-79DB-2B6E-1AD2-9B034A70A4FB}"/>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33B6206B-E884-0E92-E44B-66A573EE7E1D}"/>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20" name="グループ化 19">
            <a:extLst>
              <a:ext uri="{FF2B5EF4-FFF2-40B4-BE49-F238E27FC236}">
                <a16:creationId xmlns:a16="http://schemas.microsoft.com/office/drawing/2014/main" id="{6FD3C73D-12E2-CAB8-94D5-C946ED6DD7A7}"/>
              </a:ext>
            </a:extLst>
          </p:cNvPr>
          <p:cNvGrpSpPr/>
          <p:nvPr/>
        </p:nvGrpSpPr>
        <p:grpSpPr>
          <a:xfrm>
            <a:off x="3476836" y="4690282"/>
            <a:ext cx="293836" cy="260259"/>
            <a:chOff x="2649931" y="2868465"/>
            <a:chExt cx="370355" cy="346999"/>
          </a:xfrm>
        </p:grpSpPr>
        <p:sp>
          <p:nvSpPr>
            <p:cNvPr id="21" name="四角形: 角を丸くする 20">
              <a:extLst>
                <a:ext uri="{FF2B5EF4-FFF2-40B4-BE49-F238E27FC236}">
                  <a16:creationId xmlns:a16="http://schemas.microsoft.com/office/drawing/2014/main" id="{9BDE26A5-C12D-FCF6-B0B3-CED762C592AF}"/>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1568158A-36A5-B847-9AF6-45329DDF6DF2}"/>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23" name="グループ化 22">
            <a:extLst>
              <a:ext uri="{FF2B5EF4-FFF2-40B4-BE49-F238E27FC236}">
                <a16:creationId xmlns:a16="http://schemas.microsoft.com/office/drawing/2014/main" id="{00326D73-6886-FFB0-9296-6AADB0E5483D}"/>
              </a:ext>
            </a:extLst>
          </p:cNvPr>
          <p:cNvGrpSpPr/>
          <p:nvPr/>
        </p:nvGrpSpPr>
        <p:grpSpPr>
          <a:xfrm>
            <a:off x="4568216" y="4690282"/>
            <a:ext cx="293836" cy="260259"/>
            <a:chOff x="2649931" y="2868465"/>
            <a:chExt cx="370355" cy="346999"/>
          </a:xfrm>
        </p:grpSpPr>
        <p:sp>
          <p:nvSpPr>
            <p:cNvPr id="24" name="四角形: 角を丸くする 23">
              <a:extLst>
                <a:ext uri="{FF2B5EF4-FFF2-40B4-BE49-F238E27FC236}">
                  <a16:creationId xmlns:a16="http://schemas.microsoft.com/office/drawing/2014/main" id="{1DF44FCB-E728-8656-5D24-62D523E9849A}"/>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189676C9-B059-452B-54E1-6CA321CDFDBE}"/>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26" name="グループ化 25">
            <a:extLst>
              <a:ext uri="{FF2B5EF4-FFF2-40B4-BE49-F238E27FC236}">
                <a16:creationId xmlns:a16="http://schemas.microsoft.com/office/drawing/2014/main" id="{29CD54C7-CCCB-2119-06AF-FF34576C30DA}"/>
              </a:ext>
            </a:extLst>
          </p:cNvPr>
          <p:cNvGrpSpPr/>
          <p:nvPr/>
        </p:nvGrpSpPr>
        <p:grpSpPr>
          <a:xfrm>
            <a:off x="7232759" y="3716888"/>
            <a:ext cx="293836" cy="260259"/>
            <a:chOff x="2649931" y="2868465"/>
            <a:chExt cx="370355" cy="346999"/>
          </a:xfrm>
        </p:grpSpPr>
        <p:sp>
          <p:nvSpPr>
            <p:cNvPr id="27" name="四角形: 角を丸くする 26">
              <a:extLst>
                <a:ext uri="{FF2B5EF4-FFF2-40B4-BE49-F238E27FC236}">
                  <a16:creationId xmlns:a16="http://schemas.microsoft.com/office/drawing/2014/main" id="{8911ABB6-E5A5-B8EB-238C-4EB73EF1CDAF}"/>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6E361DBF-E016-6776-31E1-7DA3A1F181CE}"/>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29" name="グループ化 28">
            <a:extLst>
              <a:ext uri="{FF2B5EF4-FFF2-40B4-BE49-F238E27FC236}">
                <a16:creationId xmlns:a16="http://schemas.microsoft.com/office/drawing/2014/main" id="{F2A940BC-57EF-9810-3D38-2E7D7DFD0757}"/>
              </a:ext>
            </a:extLst>
          </p:cNvPr>
          <p:cNvGrpSpPr/>
          <p:nvPr/>
        </p:nvGrpSpPr>
        <p:grpSpPr>
          <a:xfrm>
            <a:off x="8717429" y="3726721"/>
            <a:ext cx="293836" cy="260259"/>
            <a:chOff x="2649931" y="2868465"/>
            <a:chExt cx="370355" cy="346999"/>
          </a:xfrm>
        </p:grpSpPr>
        <p:sp>
          <p:nvSpPr>
            <p:cNvPr id="30" name="四角形: 角を丸くする 29">
              <a:extLst>
                <a:ext uri="{FF2B5EF4-FFF2-40B4-BE49-F238E27FC236}">
                  <a16:creationId xmlns:a16="http://schemas.microsoft.com/office/drawing/2014/main" id="{68999BF0-9035-918F-C196-83BEA6187EA2}"/>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37D25EEA-5C25-5615-A069-7AAE357AB604}"/>
                </a:ext>
              </a:extLst>
            </p:cNvPr>
            <p:cNvPicPr>
              <a:picLocks noChangeAspect="1"/>
            </p:cNvPicPr>
            <p:nvPr/>
          </p:nvPicPr>
          <p:blipFill>
            <a:blip r:embed="rId19"/>
            <a:srcRect/>
            <a:stretch/>
          </p:blipFill>
          <p:spPr>
            <a:xfrm>
              <a:off x="2697056" y="2916181"/>
              <a:ext cx="270568" cy="270568"/>
            </a:xfrm>
            <a:prstGeom prst="rect">
              <a:avLst/>
            </a:prstGeom>
          </p:spPr>
        </p:pic>
      </p:grpSp>
      <p:grpSp>
        <p:nvGrpSpPr>
          <p:cNvPr id="32" name="グループ化 31">
            <a:extLst>
              <a:ext uri="{FF2B5EF4-FFF2-40B4-BE49-F238E27FC236}">
                <a16:creationId xmlns:a16="http://schemas.microsoft.com/office/drawing/2014/main" id="{45D1DB4A-6C73-C277-8CF1-98AC9A19D717}"/>
              </a:ext>
            </a:extLst>
          </p:cNvPr>
          <p:cNvGrpSpPr/>
          <p:nvPr/>
        </p:nvGrpSpPr>
        <p:grpSpPr>
          <a:xfrm>
            <a:off x="10202101" y="3716889"/>
            <a:ext cx="293836" cy="260259"/>
            <a:chOff x="2649931" y="2868465"/>
            <a:chExt cx="370355" cy="346999"/>
          </a:xfrm>
        </p:grpSpPr>
        <p:sp>
          <p:nvSpPr>
            <p:cNvPr id="33" name="四角形: 角を丸くする 32">
              <a:extLst>
                <a:ext uri="{FF2B5EF4-FFF2-40B4-BE49-F238E27FC236}">
                  <a16:creationId xmlns:a16="http://schemas.microsoft.com/office/drawing/2014/main" id="{F21C0D08-6003-5FFF-B1F2-42772B73612D}"/>
                </a:ext>
              </a:extLst>
            </p:cNvPr>
            <p:cNvSpPr/>
            <p:nvPr/>
          </p:nvSpPr>
          <p:spPr>
            <a:xfrm>
              <a:off x="2649931" y="2868465"/>
              <a:ext cx="370355" cy="34699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D9B8DD30-AFFD-088E-ACF0-EE423B6A3013}"/>
                </a:ext>
              </a:extLst>
            </p:cNvPr>
            <p:cNvPicPr>
              <a:picLocks noChangeAspect="1"/>
            </p:cNvPicPr>
            <p:nvPr/>
          </p:nvPicPr>
          <p:blipFill>
            <a:blip r:embed="rId19"/>
            <a:srcRect/>
            <a:stretch/>
          </p:blipFill>
          <p:spPr>
            <a:xfrm>
              <a:off x="2697056" y="2916181"/>
              <a:ext cx="270568" cy="270568"/>
            </a:xfrm>
            <a:prstGeom prst="rect">
              <a:avLst/>
            </a:prstGeom>
          </p:spPr>
        </p:pic>
      </p:grpSp>
    </p:spTree>
    <p:extLst>
      <p:ext uri="{BB962C8B-B14F-4D97-AF65-F5344CB8AC3E}">
        <p14:creationId xmlns:p14="http://schemas.microsoft.com/office/powerpoint/2010/main" val="2570076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7763CBB-AAE7-4832-A2F3-4B8F580FE433}"/>
              </a:ext>
            </a:extLst>
          </p:cNvPr>
          <p:cNvSpPr>
            <a:spLocks noGrp="1"/>
          </p:cNvSpPr>
          <p:nvPr>
            <p:ph type="body" sz="quarter" idx="11"/>
          </p:nvPr>
        </p:nvSpPr>
        <p:spPr/>
        <p:txBody>
          <a:bodyPr/>
          <a:lstStyle/>
          <a:p>
            <a:r>
              <a:rPr lang="ja-JP" altLang="en-US"/>
              <a:t>導入・運用について</a:t>
            </a:r>
            <a:endParaRPr lang="en-US" altLang="ja-JP"/>
          </a:p>
        </p:txBody>
      </p:sp>
      <p:sp>
        <p:nvSpPr>
          <p:cNvPr id="3" name="テキスト プレースホルダー 2">
            <a:extLst>
              <a:ext uri="{FF2B5EF4-FFF2-40B4-BE49-F238E27FC236}">
                <a16:creationId xmlns:a16="http://schemas.microsoft.com/office/drawing/2014/main" id="{CAACC77B-0B08-4A8D-AFD9-449A94095410}"/>
              </a:ext>
            </a:extLst>
          </p:cNvPr>
          <p:cNvSpPr>
            <a:spLocks noGrp="1"/>
          </p:cNvSpPr>
          <p:nvPr>
            <p:ph type="body" sz="quarter" idx="13"/>
          </p:nvPr>
        </p:nvSpPr>
        <p:spPr>
          <a:xfrm>
            <a:off x="359197" y="745361"/>
            <a:ext cx="11505576" cy="348557"/>
          </a:xfrm>
        </p:spPr>
        <p:txBody>
          <a:bodyPr/>
          <a:lstStyle/>
          <a:p>
            <a:r>
              <a:rPr lang="en-US" altLang="ja-JP"/>
              <a:t>MOTEX </a:t>
            </a:r>
            <a:r>
              <a:rPr lang="ja-JP" altLang="en-US"/>
              <a:t>と </a:t>
            </a:r>
            <a:r>
              <a:rPr lang="en-US" altLang="ja-JP" err="1"/>
              <a:t>CylancePROTECT</a:t>
            </a:r>
            <a:r>
              <a:rPr lang="en-US" altLang="ja-JP"/>
              <a:t> </a:t>
            </a:r>
            <a:r>
              <a:rPr lang="ja-JP" altLang="en-US"/>
              <a:t>の連携した導入支援体制で、初期導入から運用までの課題を一緒に解決</a:t>
            </a:r>
            <a:endParaRPr kumimoji="1" lang="ja-JP" altLang="en-US"/>
          </a:p>
        </p:txBody>
      </p:sp>
      <p:cxnSp>
        <p:nvCxnSpPr>
          <p:cNvPr id="5" name="直線コネクタ 4">
            <a:extLst>
              <a:ext uri="{FF2B5EF4-FFF2-40B4-BE49-F238E27FC236}">
                <a16:creationId xmlns:a16="http://schemas.microsoft.com/office/drawing/2014/main" id="{2DBBD508-D49A-459F-A3E4-8AB781E377C9}"/>
              </a:ext>
            </a:extLst>
          </p:cNvPr>
          <p:cNvCxnSpPr>
            <a:cxnSpLocks/>
          </p:cNvCxnSpPr>
          <p:nvPr/>
        </p:nvCxnSpPr>
        <p:spPr>
          <a:xfrm>
            <a:off x="1419338" y="4869160"/>
            <a:ext cx="9731262" cy="0"/>
          </a:xfrm>
          <a:prstGeom prst="line">
            <a:avLst/>
          </a:prstGeom>
          <a:ln w="2540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63D64A6-F866-4505-9DD2-B3036353126C}"/>
              </a:ext>
            </a:extLst>
          </p:cNvPr>
          <p:cNvSpPr txBox="1"/>
          <p:nvPr/>
        </p:nvSpPr>
        <p:spPr>
          <a:xfrm>
            <a:off x="7268779" y="3140968"/>
            <a:ext cx="1826141" cy="923330"/>
          </a:xfrm>
          <a:prstGeom prst="rect">
            <a:avLst/>
          </a:prstGeom>
          <a:noFill/>
        </p:spPr>
        <p:txBody>
          <a:bodyPr wrap="none" rtlCol="0">
            <a:spAutoFit/>
          </a:bodyPr>
          <a:lstStyle/>
          <a:p>
            <a:pPr algn="ctr"/>
            <a:r>
              <a:rPr lang="ja-JP" altLang="en-US" sz="1600" b="1">
                <a:solidFill>
                  <a:srgbClr val="00B050"/>
                </a:solidFill>
                <a:latin typeface="メイリオ" panose="020B0604030504040204" pitchFamily="50" charset="-128"/>
                <a:ea typeface="メイリオ" panose="020B0604030504040204" pitchFamily="50" charset="-128"/>
              </a:rPr>
              <a:t>＜ランニング期＞</a:t>
            </a:r>
            <a:endParaRPr lang="en-US" altLang="ja-JP" sz="1600" b="1">
              <a:solidFill>
                <a:srgbClr val="00B050"/>
              </a:solidFill>
              <a:latin typeface="メイリオ" panose="020B0604030504040204" pitchFamily="50" charset="-128"/>
              <a:ea typeface="メイリオ" panose="020B0604030504040204" pitchFamily="50" charset="-128"/>
            </a:endParaRPr>
          </a:p>
          <a:p>
            <a:pPr algn="ctr"/>
            <a:r>
              <a:rPr lang="ja-JP" altLang="en-US" sz="400" b="1">
                <a:solidFill>
                  <a:schemeClr val="tx1">
                    <a:lumMod val="75000"/>
                    <a:lumOff val="25000"/>
                  </a:schemeClr>
                </a:solidFill>
                <a:latin typeface="メイリオ" panose="020B0604030504040204" pitchFamily="50" charset="-128"/>
                <a:ea typeface="メイリオ" panose="020B0604030504040204" pitchFamily="50" charset="-128"/>
              </a:rPr>
              <a:t>　</a:t>
            </a:r>
            <a:endParaRPr lang="en-US" altLang="ja-JP" sz="4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脅威の自動隔離</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過検知の対処</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 name="フリーフォーム 31">
            <a:extLst>
              <a:ext uri="{FF2B5EF4-FFF2-40B4-BE49-F238E27FC236}">
                <a16:creationId xmlns:a16="http://schemas.microsoft.com/office/drawing/2014/main" id="{5D0F93E2-F429-4D48-956A-B56A609F2AB7}"/>
              </a:ext>
            </a:extLst>
          </p:cNvPr>
          <p:cNvSpPr/>
          <p:nvPr/>
        </p:nvSpPr>
        <p:spPr>
          <a:xfrm>
            <a:off x="1419338" y="2276872"/>
            <a:ext cx="9353324" cy="2448272"/>
          </a:xfrm>
          <a:custGeom>
            <a:avLst/>
            <a:gdLst>
              <a:gd name="connsiteX0" fmla="*/ 0 w 7956645"/>
              <a:gd name="connsiteY0" fmla="*/ 467519 h 1777704"/>
              <a:gd name="connsiteX1" fmla="*/ 354842 w 7956645"/>
              <a:gd name="connsiteY1" fmla="*/ 331042 h 1777704"/>
              <a:gd name="connsiteX2" fmla="*/ 1187355 w 7956645"/>
              <a:gd name="connsiteY2" fmla="*/ 71734 h 1777704"/>
              <a:gd name="connsiteX3" fmla="*/ 2333767 w 7956645"/>
              <a:gd name="connsiteY3" fmla="*/ 85382 h 1777704"/>
              <a:gd name="connsiteX4" fmla="*/ 3384645 w 7956645"/>
              <a:gd name="connsiteY4" fmla="*/ 1027077 h 1777704"/>
              <a:gd name="connsiteX5" fmla="*/ 4121624 w 7956645"/>
              <a:gd name="connsiteY5" fmla="*/ 1695818 h 1777704"/>
              <a:gd name="connsiteX6" fmla="*/ 5036024 w 7956645"/>
              <a:gd name="connsiteY6" fmla="*/ 1709465 h 1777704"/>
              <a:gd name="connsiteX7" fmla="*/ 5213445 w 7956645"/>
              <a:gd name="connsiteY7" fmla="*/ 1545692 h 1777704"/>
              <a:gd name="connsiteX8" fmla="*/ 5349922 w 7956645"/>
              <a:gd name="connsiteY8" fmla="*/ 1723113 h 1777704"/>
              <a:gd name="connsiteX9" fmla="*/ 5527343 w 7956645"/>
              <a:gd name="connsiteY9" fmla="*/ 1682170 h 1777704"/>
              <a:gd name="connsiteX10" fmla="*/ 5936776 w 7956645"/>
              <a:gd name="connsiteY10" fmla="*/ 1709465 h 1777704"/>
              <a:gd name="connsiteX11" fmla="*/ 6455391 w 7956645"/>
              <a:gd name="connsiteY11" fmla="*/ 1654874 h 1777704"/>
              <a:gd name="connsiteX12" fmla="*/ 6769289 w 7956645"/>
              <a:gd name="connsiteY12" fmla="*/ 1764057 h 1777704"/>
              <a:gd name="connsiteX13" fmla="*/ 7151427 w 7956645"/>
              <a:gd name="connsiteY13" fmla="*/ 1600283 h 1777704"/>
              <a:gd name="connsiteX14" fmla="*/ 7356143 w 7956645"/>
              <a:gd name="connsiteY14" fmla="*/ 1723113 h 1777704"/>
              <a:gd name="connsiteX15" fmla="*/ 7683689 w 7956645"/>
              <a:gd name="connsiteY15" fmla="*/ 1777704 h 1777704"/>
              <a:gd name="connsiteX16" fmla="*/ 7956645 w 7956645"/>
              <a:gd name="connsiteY16" fmla="*/ 1723113 h 17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56645" h="1777704">
                <a:moveTo>
                  <a:pt x="0" y="467519"/>
                </a:moveTo>
                <a:cubicBezTo>
                  <a:pt x="78475" y="432262"/>
                  <a:pt x="156950" y="397006"/>
                  <a:pt x="354842" y="331042"/>
                </a:cubicBezTo>
                <a:cubicBezTo>
                  <a:pt x="552734" y="265078"/>
                  <a:pt x="857534" y="112677"/>
                  <a:pt x="1187355" y="71734"/>
                </a:cubicBezTo>
                <a:cubicBezTo>
                  <a:pt x="1517176" y="30791"/>
                  <a:pt x="1967552" y="-73842"/>
                  <a:pt x="2333767" y="85382"/>
                </a:cubicBezTo>
                <a:cubicBezTo>
                  <a:pt x="2699982" y="244606"/>
                  <a:pt x="3384645" y="1027077"/>
                  <a:pt x="3384645" y="1027077"/>
                </a:cubicBezTo>
                <a:cubicBezTo>
                  <a:pt x="3682621" y="1295483"/>
                  <a:pt x="3846394" y="1582087"/>
                  <a:pt x="4121624" y="1695818"/>
                </a:cubicBezTo>
                <a:cubicBezTo>
                  <a:pt x="4396854" y="1809549"/>
                  <a:pt x="4854054" y="1734486"/>
                  <a:pt x="5036024" y="1709465"/>
                </a:cubicBezTo>
                <a:cubicBezTo>
                  <a:pt x="5217994" y="1684444"/>
                  <a:pt x="5161129" y="1543417"/>
                  <a:pt x="5213445" y="1545692"/>
                </a:cubicBezTo>
                <a:cubicBezTo>
                  <a:pt x="5265761" y="1547967"/>
                  <a:pt x="5297606" y="1700367"/>
                  <a:pt x="5349922" y="1723113"/>
                </a:cubicBezTo>
                <a:cubicBezTo>
                  <a:pt x="5402238" y="1745859"/>
                  <a:pt x="5429534" y="1684445"/>
                  <a:pt x="5527343" y="1682170"/>
                </a:cubicBezTo>
                <a:cubicBezTo>
                  <a:pt x="5625152" y="1679895"/>
                  <a:pt x="5782101" y="1714014"/>
                  <a:pt x="5936776" y="1709465"/>
                </a:cubicBezTo>
                <a:cubicBezTo>
                  <a:pt x="6091451" y="1704916"/>
                  <a:pt x="6316639" y="1645775"/>
                  <a:pt x="6455391" y="1654874"/>
                </a:cubicBezTo>
                <a:cubicBezTo>
                  <a:pt x="6594143" y="1663973"/>
                  <a:pt x="6653283" y="1773156"/>
                  <a:pt x="6769289" y="1764057"/>
                </a:cubicBezTo>
                <a:cubicBezTo>
                  <a:pt x="6885295" y="1754959"/>
                  <a:pt x="7053618" y="1607107"/>
                  <a:pt x="7151427" y="1600283"/>
                </a:cubicBezTo>
                <a:cubicBezTo>
                  <a:pt x="7249236" y="1593459"/>
                  <a:pt x="7267433" y="1693543"/>
                  <a:pt x="7356143" y="1723113"/>
                </a:cubicBezTo>
                <a:cubicBezTo>
                  <a:pt x="7444853" y="1752683"/>
                  <a:pt x="7583605" y="1777704"/>
                  <a:pt x="7683689" y="1777704"/>
                </a:cubicBezTo>
                <a:cubicBezTo>
                  <a:pt x="7783773" y="1777704"/>
                  <a:pt x="7870209" y="1750408"/>
                  <a:pt x="7956645" y="1723113"/>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75000"/>
                  <a:lumOff val="25000"/>
                </a:schemeClr>
              </a:solidFill>
            </a:endParaRPr>
          </a:p>
        </p:txBody>
      </p:sp>
      <p:sp>
        <p:nvSpPr>
          <p:cNvPr id="8" name="正方形/長方形 7">
            <a:extLst>
              <a:ext uri="{FF2B5EF4-FFF2-40B4-BE49-F238E27FC236}">
                <a16:creationId xmlns:a16="http://schemas.microsoft.com/office/drawing/2014/main" id="{42399F2F-4D10-47F7-AFF7-52E3751EBE50}"/>
              </a:ext>
            </a:extLst>
          </p:cNvPr>
          <p:cNvSpPr/>
          <p:nvPr/>
        </p:nvSpPr>
        <p:spPr>
          <a:xfrm>
            <a:off x="1203810" y="3140968"/>
            <a:ext cx="4572000" cy="892552"/>
          </a:xfrm>
          <a:prstGeom prst="rect">
            <a:avLst/>
          </a:prstGeom>
        </p:spPr>
        <p:txBody>
          <a:bodyPr>
            <a:spAutoFit/>
          </a:bodyPr>
          <a:lstStyle/>
          <a:p>
            <a:pPr algn="ctr"/>
            <a:r>
              <a:rPr lang="ja-JP" altLang="en-US" sz="1600" b="1">
                <a:solidFill>
                  <a:srgbClr val="00B050"/>
                </a:solidFill>
                <a:latin typeface="メイリオ" panose="020B0604030504040204" pitchFamily="50" charset="-128"/>
                <a:ea typeface="メイリオ" panose="020B0604030504040204" pitchFamily="50" charset="-128"/>
              </a:rPr>
              <a:t>≪導入期≫</a:t>
            </a:r>
            <a:endParaRPr lang="en-US" altLang="ja-JP" sz="1600" b="1">
              <a:solidFill>
                <a:srgbClr val="00B050"/>
              </a:solidFill>
              <a:latin typeface="メイリオ" panose="020B0604030504040204" pitchFamily="50" charset="-128"/>
              <a:ea typeface="メイリオ" panose="020B0604030504040204" pitchFamily="50" charset="-128"/>
            </a:endParaRPr>
          </a:p>
          <a:p>
            <a:pPr algn="ctr"/>
            <a:r>
              <a:rPr lang="ja-JP" altLang="en-US" sz="400" b="1">
                <a:solidFill>
                  <a:schemeClr val="tx1">
                    <a:lumMod val="75000"/>
                    <a:lumOff val="25000"/>
                  </a:schemeClr>
                </a:solidFill>
                <a:latin typeface="メイリオ" panose="020B0604030504040204" pitchFamily="50" charset="-128"/>
                <a:ea typeface="メイリオ" panose="020B0604030504040204" pitchFamily="50" charset="-128"/>
              </a:rPr>
              <a:t>　</a:t>
            </a:r>
            <a:endParaRPr lang="en-US" altLang="ja-JP" sz="4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内在する脅威の見える化</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rPr>
              <a:t>脅威か否かの判断</a:t>
            </a:r>
          </a:p>
        </p:txBody>
      </p:sp>
      <p:sp>
        <p:nvSpPr>
          <p:cNvPr id="9" name="テキスト ボックス 8">
            <a:extLst>
              <a:ext uri="{FF2B5EF4-FFF2-40B4-BE49-F238E27FC236}">
                <a16:creationId xmlns:a16="http://schemas.microsoft.com/office/drawing/2014/main" id="{6596E43B-C14E-482F-92DA-BC91CF041897}"/>
              </a:ext>
            </a:extLst>
          </p:cNvPr>
          <p:cNvSpPr txBox="1"/>
          <p:nvPr/>
        </p:nvSpPr>
        <p:spPr>
          <a:xfrm>
            <a:off x="6315882" y="5070220"/>
            <a:ext cx="3057247" cy="1184940"/>
          </a:xfrm>
          <a:prstGeom prst="rect">
            <a:avLst/>
          </a:prstGeom>
          <a:noFill/>
        </p:spPr>
        <p:txBody>
          <a:bodyPr wrap="none" rtlCol="0">
            <a:spAutoFit/>
          </a:bodyPr>
          <a:lstStyle/>
          <a:p>
            <a:pPr>
              <a:spcBef>
                <a:spcPts val="600"/>
              </a:spcBef>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○実施する内容（自動隔離モード）</a:t>
            </a:r>
            <a:endParaRPr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検知し</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た</a:t>
            </a: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マルウェア</a:t>
            </a: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を自動隔離</a:t>
            </a:r>
            <a:endPar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　・過検知時にセーフリストに登録</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　・流入原因の調査、再発防止</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64FE409-3D24-468E-A810-8B71AD363EE0}"/>
              </a:ext>
            </a:extLst>
          </p:cNvPr>
          <p:cNvSpPr txBox="1"/>
          <p:nvPr/>
        </p:nvSpPr>
        <p:spPr>
          <a:xfrm>
            <a:off x="1203810" y="5073278"/>
            <a:ext cx="3595856" cy="1184940"/>
          </a:xfrm>
          <a:prstGeom prst="rect">
            <a:avLst/>
          </a:prstGeom>
          <a:noFill/>
        </p:spPr>
        <p:txBody>
          <a:bodyPr wrap="none" rtlCol="0">
            <a:spAutoFit/>
          </a:bodyPr>
          <a:lstStyle/>
          <a:p>
            <a:pPr>
              <a:spcBef>
                <a:spcPts val="600"/>
              </a:spcBef>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○実施する内容（検知モード）</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　・マルウェア要素をもつファイルの検知</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　・マルウェアを隔離</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a:p>
            <a:pPr>
              <a:spcBef>
                <a:spcPts val="600"/>
              </a:spcBef>
            </a:pPr>
            <a:r>
              <a:rPr kumimoji="1" lang="ja-JP" altLang="en-US" sz="1400">
                <a:solidFill>
                  <a:schemeClr val="tx1">
                    <a:lumMod val="75000"/>
                    <a:lumOff val="25000"/>
                  </a:schemeClr>
                </a:solidFill>
                <a:latin typeface="メイリオ" panose="020B0604030504040204" pitchFamily="50" charset="-128"/>
                <a:ea typeface="メイリオ" panose="020B0604030504040204" pitchFamily="50" charset="-128"/>
              </a:rPr>
              <a:t>　・業務アプリをセーフリストに登録</a:t>
            </a:r>
            <a:endParaRPr kumimoji="1"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23773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23360C95-ACE4-4432-B1C4-EBA2BAEE0E0F}"/>
              </a:ext>
            </a:extLst>
          </p:cNvPr>
          <p:cNvCxnSpPr>
            <a:cxnSpLocks/>
          </p:cNvCxnSpPr>
          <p:nvPr/>
        </p:nvCxnSpPr>
        <p:spPr>
          <a:xfrm>
            <a:off x="9311847" y="2745095"/>
            <a:ext cx="0" cy="2298412"/>
          </a:xfrm>
          <a:prstGeom prst="line">
            <a:avLst/>
          </a:prstGeom>
          <a:ln w="12700">
            <a:solidFill>
              <a:schemeClr val="bg1">
                <a:lumMod val="8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C70220AD-C2B5-4D82-9882-A2D5E44A4594}"/>
              </a:ext>
            </a:extLst>
          </p:cNvPr>
          <p:cNvCxnSpPr>
            <a:cxnSpLocks/>
          </p:cNvCxnSpPr>
          <p:nvPr/>
        </p:nvCxnSpPr>
        <p:spPr>
          <a:xfrm>
            <a:off x="2890727" y="2745095"/>
            <a:ext cx="0" cy="2298412"/>
          </a:xfrm>
          <a:prstGeom prst="line">
            <a:avLst/>
          </a:prstGeom>
          <a:ln w="12700">
            <a:solidFill>
              <a:schemeClr val="bg1">
                <a:lumMod val="8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E9DDC25A-D992-424E-AF55-5FFFA8C45FB4}"/>
              </a:ext>
            </a:extLst>
          </p:cNvPr>
          <p:cNvCxnSpPr>
            <a:cxnSpLocks/>
          </p:cNvCxnSpPr>
          <p:nvPr/>
        </p:nvCxnSpPr>
        <p:spPr>
          <a:xfrm>
            <a:off x="7818327" y="2745095"/>
            <a:ext cx="0" cy="2298412"/>
          </a:xfrm>
          <a:prstGeom prst="line">
            <a:avLst/>
          </a:prstGeom>
          <a:ln w="12700">
            <a:solidFill>
              <a:schemeClr val="bg1">
                <a:lumMod val="8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4" name="テキスト プレースホルダー 3">
            <a:extLst>
              <a:ext uri="{FF2B5EF4-FFF2-40B4-BE49-F238E27FC236}">
                <a16:creationId xmlns:a16="http://schemas.microsoft.com/office/drawing/2014/main" id="{ABFBCFFD-E675-4101-A562-F0A4BD42EF68}"/>
              </a:ext>
            </a:extLst>
          </p:cNvPr>
          <p:cNvSpPr>
            <a:spLocks noGrp="1"/>
          </p:cNvSpPr>
          <p:nvPr>
            <p:ph type="body" sz="quarter" idx="15"/>
          </p:nvPr>
        </p:nvSpPr>
        <p:spPr>
          <a:xfrm>
            <a:off x="413589" y="1243861"/>
            <a:ext cx="11074573" cy="248914"/>
          </a:xfrm>
        </p:spPr>
        <p:txBody>
          <a:bodyPr/>
          <a:lstStyle/>
          <a:p>
            <a:r>
              <a:rPr lang="en-US" altLang="ja-JP" err="1"/>
              <a:t>CylancePROTECT</a:t>
            </a:r>
            <a:r>
              <a:rPr lang="en-US" altLang="ja-JP"/>
              <a:t> </a:t>
            </a:r>
            <a:r>
              <a:rPr lang="ja-JP" altLang="en-US"/>
              <a:t>はバッティングしないため、既存アンチウイルスソフトとの並行運用も可能です</a:t>
            </a:r>
            <a:endParaRPr kumimoji="1" lang="ja-JP" altLang="en-US"/>
          </a:p>
        </p:txBody>
      </p:sp>
      <p:sp>
        <p:nvSpPr>
          <p:cNvPr id="2" name="テキスト プレースホルダー 1">
            <a:extLst>
              <a:ext uri="{FF2B5EF4-FFF2-40B4-BE49-F238E27FC236}">
                <a16:creationId xmlns:a16="http://schemas.microsoft.com/office/drawing/2014/main" id="{5819F710-A175-4E73-94B8-9A975C180155}"/>
              </a:ext>
            </a:extLst>
          </p:cNvPr>
          <p:cNvSpPr>
            <a:spLocks noGrp="1"/>
          </p:cNvSpPr>
          <p:nvPr>
            <p:ph type="body" sz="quarter" idx="11"/>
          </p:nvPr>
        </p:nvSpPr>
        <p:spPr/>
        <p:txBody>
          <a:bodyPr/>
          <a:lstStyle/>
          <a:p>
            <a:r>
              <a:rPr kumimoji="1" lang="ja-JP" altLang="en-US"/>
              <a:t>導入・運用の進め方</a:t>
            </a:r>
          </a:p>
        </p:txBody>
      </p:sp>
      <p:sp>
        <p:nvSpPr>
          <p:cNvPr id="3" name="テキスト プレースホルダー 2">
            <a:extLst>
              <a:ext uri="{FF2B5EF4-FFF2-40B4-BE49-F238E27FC236}">
                <a16:creationId xmlns:a16="http://schemas.microsoft.com/office/drawing/2014/main" id="{1EE277AC-757E-493D-8C21-FC416B6DBD44}"/>
              </a:ext>
            </a:extLst>
          </p:cNvPr>
          <p:cNvSpPr>
            <a:spLocks noGrp="1"/>
          </p:cNvSpPr>
          <p:nvPr>
            <p:ph type="body" sz="quarter" idx="13"/>
          </p:nvPr>
        </p:nvSpPr>
        <p:spPr/>
        <p:txBody>
          <a:bodyPr/>
          <a:lstStyle/>
          <a:p>
            <a:r>
              <a:rPr lang="ja-JP" altLang="en-US"/>
              <a:t>まずは検知ファイルを振り分け！実運用体制構築後に自動隔離設定へ移行が理想</a:t>
            </a:r>
          </a:p>
        </p:txBody>
      </p:sp>
      <p:grpSp>
        <p:nvGrpSpPr>
          <p:cNvPr id="26" name="グループ化 25">
            <a:extLst>
              <a:ext uri="{FF2B5EF4-FFF2-40B4-BE49-F238E27FC236}">
                <a16:creationId xmlns:a16="http://schemas.microsoft.com/office/drawing/2014/main" id="{F485229D-65DB-4054-B98F-D179B38565BB}"/>
              </a:ext>
            </a:extLst>
          </p:cNvPr>
          <p:cNvGrpSpPr/>
          <p:nvPr/>
        </p:nvGrpSpPr>
        <p:grpSpPr>
          <a:xfrm>
            <a:off x="1295400" y="4673556"/>
            <a:ext cx="9524999" cy="376475"/>
            <a:chOff x="1821613" y="4650447"/>
            <a:chExt cx="8297917" cy="290342"/>
          </a:xfrm>
        </p:grpSpPr>
        <p:sp>
          <p:nvSpPr>
            <p:cNvPr id="5" name="正方形/長方形 4">
              <a:extLst>
                <a:ext uri="{FF2B5EF4-FFF2-40B4-BE49-F238E27FC236}">
                  <a16:creationId xmlns:a16="http://schemas.microsoft.com/office/drawing/2014/main" id="{7D45A531-521D-4A7F-8068-9DB65B4C53F5}"/>
                </a:ext>
              </a:extLst>
            </p:cNvPr>
            <p:cNvSpPr/>
            <p:nvPr/>
          </p:nvSpPr>
          <p:spPr>
            <a:xfrm>
              <a:off x="1821613" y="4650905"/>
              <a:ext cx="2808312" cy="287574"/>
            </a:xfrm>
            <a:prstGeom prst="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初期設定</a:t>
              </a:r>
            </a:p>
          </p:txBody>
        </p:sp>
        <p:sp>
          <p:nvSpPr>
            <p:cNvPr id="6" name="正方形/長方形 5">
              <a:extLst>
                <a:ext uri="{FF2B5EF4-FFF2-40B4-BE49-F238E27FC236}">
                  <a16:creationId xmlns:a16="http://schemas.microsoft.com/office/drawing/2014/main" id="{4C59234F-D0D1-4754-8052-93AECA562B4B}"/>
                </a:ext>
              </a:extLst>
            </p:cNvPr>
            <p:cNvSpPr/>
            <p:nvPr/>
          </p:nvSpPr>
          <p:spPr>
            <a:xfrm>
              <a:off x="7510246" y="4650476"/>
              <a:ext cx="2609284" cy="290313"/>
            </a:xfrm>
            <a:prstGeom prst="rect">
              <a:avLst/>
            </a:prstGeom>
            <a:solidFill>
              <a:schemeClr val="accent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cs typeface="メイリオ" panose="020B0604030504040204" pitchFamily="50" charset="-128"/>
                </a:rPr>
                <a:t>運用開始</a:t>
              </a:r>
            </a:p>
          </p:txBody>
        </p:sp>
        <p:sp>
          <p:nvSpPr>
            <p:cNvPr id="8" name="正方形/長方形 7">
              <a:extLst>
                <a:ext uri="{FF2B5EF4-FFF2-40B4-BE49-F238E27FC236}">
                  <a16:creationId xmlns:a16="http://schemas.microsoft.com/office/drawing/2014/main" id="{0D4D2F39-5595-4AE5-8E64-2B4C863F44E7}"/>
                </a:ext>
              </a:extLst>
            </p:cNvPr>
            <p:cNvSpPr/>
            <p:nvPr/>
          </p:nvSpPr>
          <p:spPr>
            <a:xfrm>
              <a:off x="4629925" y="4650447"/>
              <a:ext cx="2880320" cy="288183"/>
            </a:xfrm>
            <a:prstGeom prst="rect">
              <a:avLst/>
            </a:prstGeom>
            <a:solidFill>
              <a:srgbClr val="0070C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ja-JP" altLang="en-US" sz="1200" b="1">
                  <a:latin typeface="メイリオ" panose="020B0604030504040204" pitchFamily="50" charset="-128"/>
                  <a:ea typeface="メイリオ" panose="020B0604030504040204" pitchFamily="50" charset="-128"/>
                  <a:cs typeface="メイリオ" panose="020B0604030504040204" pitchFamily="50" charset="-128"/>
                </a:rPr>
                <a:t>運用準備</a:t>
              </a:r>
              <a:endPar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1" name="グループ化 40">
            <a:extLst>
              <a:ext uri="{FF2B5EF4-FFF2-40B4-BE49-F238E27FC236}">
                <a16:creationId xmlns:a16="http://schemas.microsoft.com/office/drawing/2014/main" id="{2EE86E0B-6149-4CB1-AA65-A9086431C5DD}"/>
              </a:ext>
            </a:extLst>
          </p:cNvPr>
          <p:cNvGrpSpPr/>
          <p:nvPr/>
        </p:nvGrpSpPr>
        <p:grpSpPr>
          <a:xfrm>
            <a:off x="1291699" y="4034179"/>
            <a:ext cx="3223600" cy="595060"/>
            <a:chOff x="1291698" y="3983379"/>
            <a:chExt cx="3279139" cy="595060"/>
          </a:xfrm>
        </p:grpSpPr>
        <p:sp>
          <p:nvSpPr>
            <p:cNvPr id="10" name="四角形: 角を丸くする 9">
              <a:extLst>
                <a:ext uri="{FF2B5EF4-FFF2-40B4-BE49-F238E27FC236}">
                  <a16:creationId xmlns:a16="http://schemas.microsoft.com/office/drawing/2014/main" id="{641331E3-E24F-43B4-B3D2-C017A62A5C25}"/>
                </a:ext>
              </a:extLst>
            </p:cNvPr>
            <p:cNvSpPr/>
            <p:nvPr/>
          </p:nvSpPr>
          <p:spPr>
            <a:xfrm>
              <a:off x="1291698" y="3983379"/>
              <a:ext cx="1621872" cy="581420"/>
            </a:xfrm>
            <a:prstGeom prst="roundRect">
              <a:avLst>
                <a:gd name="adj" fmla="val 723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検知モード</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設定</a:t>
              </a:r>
            </a:p>
          </p:txBody>
        </p:sp>
        <p:sp>
          <p:nvSpPr>
            <p:cNvPr id="11" name="四角形: 角を丸くする 10">
              <a:extLst>
                <a:ext uri="{FF2B5EF4-FFF2-40B4-BE49-F238E27FC236}">
                  <a16:creationId xmlns:a16="http://schemas.microsoft.com/office/drawing/2014/main" id="{B6C7B072-9984-4FB6-B11C-09BFCBEC1CB3}"/>
                </a:ext>
              </a:extLst>
            </p:cNvPr>
            <p:cNvSpPr/>
            <p:nvPr/>
          </p:nvSpPr>
          <p:spPr>
            <a:xfrm>
              <a:off x="2948965" y="3983379"/>
              <a:ext cx="1621872" cy="595060"/>
            </a:xfrm>
            <a:prstGeom prst="roundRect">
              <a:avLst>
                <a:gd name="adj" fmla="val 847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クライアント</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展開</a:t>
              </a:r>
            </a:p>
          </p:txBody>
        </p:sp>
      </p:grpSp>
      <p:sp>
        <p:nvSpPr>
          <p:cNvPr id="12" name="四角形: 角を丸くする 11">
            <a:extLst>
              <a:ext uri="{FF2B5EF4-FFF2-40B4-BE49-F238E27FC236}">
                <a16:creationId xmlns:a16="http://schemas.microsoft.com/office/drawing/2014/main" id="{7C2D8C26-2477-4826-B212-A4ADF50ABAE4}"/>
              </a:ext>
            </a:extLst>
          </p:cNvPr>
          <p:cNvSpPr/>
          <p:nvPr/>
        </p:nvSpPr>
        <p:spPr>
          <a:xfrm>
            <a:off x="4881769" y="4059579"/>
            <a:ext cx="1361924" cy="5814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検知ファイル</a:t>
            </a:r>
            <a:endParaRPr lang="en-US" altLang="ja-JP"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確認</a:t>
            </a:r>
          </a:p>
        </p:txBody>
      </p:sp>
      <p:sp>
        <p:nvSpPr>
          <p:cNvPr id="13" name="四角形: 角を丸くする 12">
            <a:extLst>
              <a:ext uri="{FF2B5EF4-FFF2-40B4-BE49-F238E27FC236}">
                <a16:creationId xmlns:a16="http://schemas.microsoft.com/office/drawing/2014/main" id="{77798038-6349-49A4-B181-6AEF41F9D76C}"/>
              </a:ext>
            </a:extLst>
          </p:cNvPr>
          <p:cNvSpPr/>
          <p:nvPr/>
        </p:nvSpPr>
        <p:spPr>
          <a:xfrm>
            <a:off x="6171685" y="4059579"/>
            <a:ext cx="1361924" cy="5814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検知ファイル</a:t>
            </a:r>
            <a:endParaRPr kumimoji="1" lang="en-US" altLang="ja-JP"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100" b="1">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の振り分け</a:t>
            </a:r>
          </a:p>
        </p:txBody>
      </p:sp>
      <p:grpSp>
        <p:nvGrpSpPr>
          <p:cNvPr id="40" name="グループ化 39">
            <a:extLst>
              <a:ext uri="{FF2B5EF4-FFF2-40B4-BE49-F238E27FC236}">
                <a16:creationId xmlns:a16="http://schemas.microsoft.com/office/drawing/2014/main" id="{E90C7B5C-2404-4107-8401-C0C6014CE159}"/>
              </a:ext>
            </a:extLst>
          </p:cNvPr>
          <p:cNvGrpSpPr/>
          <p:nvPr/>
        </p:nvGrpSpPr>
        <p:grpSpPr>
          <a:xfrm>
            <a:off x="7818120" y="4034179"/>
            <a:ext cx="3002279" cy="581420"/>
            <a:chOff x="7872006" y="3983379"/>
            <a:chExt cx="2948393" cy="581420"/>
          </a:xfrm>
        </p:grpSpPr>
        <p:sp>
          <p:nvSpPr>
            <p:cNvPr id="14" name="四角形: 角を丸くする 13">
              <a:extLst>
                <a:ext uri="{FF2B5EF4-FFF2-40B4-BE49-F238E27FC236}">
                  <a16:creationId xmlns:a16="http://schemas.microsoft.com/office/drawing/2014/main" id="{D32BA4AB-44DF-4E3D-9D1D-37283CE5466E}"/>
                </a:ext>
              </a:extLst>
            </p:cNvPr>
            <p:cNvSpPr/>
            <p:nvPr/>
          </p:nvSpPr>
          <p:spPr>
            <a:xfrm>
              <a:off x="7872006" y="3983379"/>
              <a:ext cx="1467155" cy="581420"/>
            </a:xfrm>
            <a:prstGeom prst="roundRect">
              <a:avLst>
                <a:gd name="adj" fmla="val 513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自動隔離</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モード設定</a:t>
              </a:r>
            </a:p>
          </p:txBody>
        </p:sp>
        <p:sp>
          <p:nvSpPr>
            <p:cNvPr id="15" name="四角形: 角を丸くする 14">
              <a:extLst>
                <a:ext uri="{FF2B5EF4-FFF2-40B4-BE49-F238E27FC236}">
                  <a16:creationId xmlns:a16="http://schemas.microsoft.com/office/drawing/2014/main" id="{65F113BD-A8D5-4A96-872C-3D7921709B9E}"/>
                </a:ext>
              </a:extLst>
            </p:cNvPr>
            <p:cNvSpPr/>
            <p:nvPr/>
          </p:nvSpPr>
          <p:spPr>
            <a:xfrm>
              <a:off x="9373920" y="3983379"/>
              <a:ext cx="1446479" cy="581420"/>
            </a:xfrm>
            <a:prstGeom prst="roundRect">
              <a:avLst>
                <a:gd name="adj" fmla="val 723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セーフリストと</a:t>
              </a:r>
              <a:endParaRPr kumimoji="1" lang="en-US" altLang="ja-JP" sz="1200" b="1">
                <a:latin typeface="メイリオ" panose="020B0604030504040204" pitchFamily="50" charset="-128"/>
                <a:ea typeface="メイリオ" panose="020B0604030504040204" pitchFamily="50" charset="-128"/>
              </a:endParaRPr>
            </a:p>
            <a:p>
              <a:pPr algn="ctr"/>
              <a:r>
                <a:rPr kumimoji="1" lang="ja-JP" altLang="en-US" sz="1200" b="1">
                  <a:latin typeface="メイリオ" panose="020B0604030504040204" pitchFamily="50" charset="-128"/>
                  <a:ea typeface="メイリオ" panose="020B0604030504040204" pitchFamily="50" charset="-128"/>
                </a:rPr>
                <a:t>隔離設定の編集</a:t>
              </a:r>
              <a:endParaRPr kumimoji="1" lang="en-US" altLang="ja-JP" sz="1200" b="1">
                <a:latin typeface="メイリオ" panose="020B0604030504040204" pitchFamily="50" charset="-128"/>
                <a:ea typeface="メイリオ" panose="020B0604030504040204" pitchFamily="50" charset="-128"/>
              </a:endParaRPr>
            </a:p>
          </p:txBody>
        </p:sp>
      </p:grpSp>
      <p:pic>
        <p:nvPicPr>
          <p:cNvPr id="16" name="図 15">
            <a:extLst>
              <a:ext uri="{FF2B5EF4-FFF2-40B4-BE49-F238E27FC236}">
                <a16:creationId xmlns:a16="http://schemas.microsoft.com/office/drawing/2014/main" id="{5DF60BF6-B474-4211-982A-DC29F41BE2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25066" y="2745095"/>
            <a:ext cx="1189591" cy="1174501"/>
          </a:xfrm>
          <a:prstGeom prst="rect">
            <a:avLst/>
          </a:prstGeom>
        </p:spPr>
      </p:pic>
      <p:pic>
        <p:nvPicPr>
          <p:cNvPr id="17" name="図 16">
            <a:extLst>
              <a:ext uri="{FF2B5EF4-FFF2-40B4-BE49-F238E27FC236}">
                <a16:creationId xmlns:a16="http://schemas.microsoft.com/office/drawing/2014/main" id="{714757D1-11EE-4101-8694-84DD88C4CE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7265" y="2786142"/>
            <a:ext cx="1030884" cy="1142449"/>
          </a:xfrm>
          <a:prstGeom prst="rect">
            <a:avLst/>
          </a:prstGeom>
        </p:spPr>
      </p:pic>
      <p:sp>
        <p:nvSpPr>
          <p:cNvPr id="18" name="テキスト ボックス 17">
            <a:extLst>
              <a:ext uri="{FF2B5EF4-FFF2-40B4-BE49-F238E27FC236}">
                <a16:creationId xmlns:a16="http://schemas.microsoft.com/office/drawing/2014/main" id="{1AA9B6FC-5E64-4DAA-8B51-B3934057B442}"/>
              </a:ext>
            </a:extLst>
          </p:cNvPr>
          <p:cNvSpPr txBox="1"/>
          <p:nvPr/>
        </p:nvSpPr>
        <p:spPr>
          <a:xfrm>
            <a:off x="5282431" y="2130167"/>
            <a:ext cx="2142385" cy="261610"/>
          </a:xfrm>
          <a:prstGeom prst="rect">
            <a:avLst/>
          </a:prstGeom>
          <a:noFill/>
        </p:spPr>
        <p:txBody>
          <a:bodyPr wrap="square" rtlCol="0">
            <a:spAutoFit/>
          </a:bodyPr>
          <a:lstStyle/>
          <a:p>
            <a:r>
              <a:rPr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振り分けのイメージ</a:t>
            </a:r>
            <a:r>
              <a:rPr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p>
        </p:txBody>
      </p:sp>
      <p:cxnSp>
        <p:nvCxnSpPr>
          <p:cNvPr id="20" name="直線矢印コネクタ 19">
            <a:extLst>
              <a:ext uri="{FF2B5EF4-FFF2-40B4-BE49-F238E27FC236}">
                <a16:creationId xmlns:a16="http://schemas.microsoft.com/office/drawing/2014/main" id="{E4342C19-5FB3-498A-A14F-912153E16667}"/>
              </a:ext>
            </a:extLst>
          </p:cNvPr>
          <p:cNvCxnSpPr>
            <a:cxnSpLocks/>
          </p:cNvCxnSpPr>
          <p:nvPr/>
        </p:nvCxnSpPr>
        <p:spPr>
          <a:xfrm>
            <a:off x="1295400" y="5213851"/>
            <a:ext cx="6529857"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546F5394-E906-441B-9FC7-2FD2B719AB73}"/>
              </a:ext>
            </a:extLst>
          </p:cNvPr>
          <p:cNvCxnSpPr>
            <a:cxnSpLocks/>
          </p:cNvCxnSpPr>
          <p:nvPr/>
        </p:nvCxnSpPr>
        <p:spPr>
          <a:xfrm>
            <a:off x="7825258" y="5207348"/>
            <a:ext cx="3096742"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06AF239B-B32B-4FD9-8CA3-76743D6743DB}"/>
              </a:ext>
            </a:extLst>
          </p:cNvPr>
          <p:cNvSpPr txBox="1">
            <a:spLocks noChangeArrowheads="1"/>
          </p:cNvSpPr>
          <p:nvPr/>
        </p:nvSpPr>
        <p:spPr bwMode="auto">
          <a:xfrm>
            <a:off x="4152370" y="5113552"/>
            <a:ext cx="815916" cy="261608"/>
          </a:xfrm>
          <a:prstGeom prst="rect">
            <a:avLst/>
          </a:prstGeom>
          <a:solidFill>
            <a:schemeClr val="bg1"/>
          </a:solidFill>
          <a:ln>
            <a:noFill/>
          </a:ln>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gn="ctr"/>
            <a:r>
              <a:rPr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導入期</a:t>
            </a:r>
            <a:endParaRPr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a:extLst>
              <a:ext uri="{FF2B5EF4-FFF2-40B4-BE49-F238E27FC236}">
                <a16:creationId xmlns:a16="http://schemas.microsoft.com/office/drawing/2014/main" id="{62BF75A5-5E79-430E-BE1D-E071509E9977}"/>
              </a:ext>
            </a:extLst>
          </p:cNvPr>
          <p:cNvSpPr txBox="1">
            <a:spLocks noChangeArrowheads="1"/>
          </p:cNvSpPr>
          <p:nvPr/>
        </p:nvSpPr>
        <p:spPr bwMode="auto">
          <a:xfrm>
            <a:off x="8725557" y="5102990"/>
            <a:ext cx="1296144" cy="261608"/>
          </a:xfrm>
          <a:prstGeom prst="rect">
            <a:avLst/>
          </a:prstGeom>
          <a:solidFill>
            <a:schemeClr val="bg1"/>
          </a:solidFill>
          <a:ln>
            <a:noFill/>
          </a:ln>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gn="ctr"/>
            <a:r>
              <a:rPr lang="ja-JP" altLang="en-US" sz="1100" b="1">
                <a:latin typeface="メイリオ" panose="020B0604030504040204" pitchFamily="50" charset="-128"/>
                <a:ea typeface="メイリオ" panose="020B0604030504040204" pitchFamily="50" charset="-128"/>
                <a:cs typeface="メイリオ" panose="020B0604030504040204" pitchFamily="50" charset="-128"/>
              </a:rPr>
              <a:t>ランニング期</a:t>
            </a:r>
            <a:endParaRPr lang="en-US" altLang="ja-JP" sz="11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フリーフォーム: 図形 32">
            <a:extLst>
              <a:ext uri="{FF2B5EF4-FFF2-40B4-BE49-F238E27FC236}">
                <a16:creationId xmlns:a16="http://schemas.microsoft.com/office/drawing/2014/main" id="{19729951-5511-4B1E-987B-800A61814D64}"/>
              </a:ext>
            </a:extLst>
          </p:cNvPr>
          <p:cNvSpPr/>
          <p:nvPr/>
        </p:nvSpPr>
        <p:spPr>
          <a:xfrm flipH="1">
            <a:off x="1394179" y="5289983"/>
            <a:ext cx="3888251" cy="114546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1131997 h 1131997"/>
              <a:gd name="connsiteX1" fmla="*/ 113878 w 2700912"/>
              <a:gd name="connsiteY1" fmla="*/ 1131997 h 1131997"/>
              <a:gd name="connsiteX2" fmla="*/ 0 w 2700912"/>
              <a:gd name="connsiteY2" fmla="*/ 1018119 h 1131997"/>
              <a:gd name="connsiteX3" fmla="*/ 0 w 2700912"/>
              <a:gd name="connsiteY3" fmla="*/ 562621 h 1131997"/>
              <a:gd name="connsiteX4" fmla="*/ 113878 w 2700912"/>
              <a:gd name="connsiteY4" fmla="*/ 448743 h 1131997"/>
              <a:gd name="connsiteX5" fmla="*/ 1943383 w 2700912"/>
              <a:gd name="connsiteY5" fmla="*/ 448743 h 1131997"/>
              <a:gd name="connsiteX6" fmla="*/ 2094817 w 2700912"/>
              <a:gd name="connsiteY6" fmla="*/ 0 h 1131997"/>
              <a:gd name="connsiteX7" fmla="*/ 2246251 w 2700912"/>
              <a:gd name="connsiteY7" fmla="*/ 448743 h 1131997"/>
              <a:gd name="connsiteX8" fmla="*/ 2587034 w 2700912"/>
              <a:gd name="connsiteY8" fmla="*/ 448743 h 1131997"/>
              <a:gd name="connsiteX9" fmla="*/ 2700912 w 2700912"/>
              <a:gd name="connsiteY9" fmla="*/ 562621 h 1131997"/>
              <a:gd name="connsiteX10" fmla="*/ 2700912 w 2700912"/>
              <a:gd name="connsiteY10" fmla="*/ 1018119 h 1131997"/>
              <a:gd name="connsiteX11" fmla="*/ 2587034 w 2700912"/>
              <a:gd name="connsiteY11" fmla="*/ 1131997 h 1131997"/>
              <a:gd name="connsiteX0" fmla="*/ 2587034 w 2700912"/>
              <a:gd name="connsiteY0" fmla="*/ 887443 h 887443"/>
              <a:gd name="connsiteX1" fmla="*/ 113878 w 2700912"/>
              <a:gd name="connsiteY1" fmla="*/ 887443 h 887443"/>
              <a:gd name="connsiteX2" fmla="*/ 0 w 2700912"/>
              <a:gd name="connsiteY2" fmla="*/ 773565 h 887443"/>
              <a:gd name="connsiteX3" fmla="*/ 0 w 2700912"/>
              <a:gd name="connsiteY3" fmla="*/ 318067 h 887443"/>
              <a:gd name="connsiteX4" fmla="*/ 113878 w 2700912"/>
              <a:gd name="connsiteY4" fmla="*/ 204189 h 887443"/>
              <a:gd name="connsiteX5" fmla="*/ 1943383 w 2700912"/>
              <a:gd name="connsiteY5" fmla="*/ 204189 h 887443"/>
              <a:gd name="connsiteX6" fmla="*/ 2094817 w 2700912"/>
              <a:gd name="connsiteY6" fmla="*/ 0 h 887443"/>
              <a:gd name="connsiteX7" fmla="*/ 2246251 w 2700912"/>
              <a:gd name="connsiteY7" fmla="*/ 204189 h 887443"/>
              <a:gd name="connsiteX8" fmla="*/ 2587034 w 2700912"/>
              <a:gd name="connsiteY8" fmla="*/ 204189 h 887443"/>
              <a:gd name="connsiteX9" fmla="*/ 2700912 w 2700912"/>
              <a:gd name="connsiteY9" fmla="*/ 318067 h 887443"/>
              <a:gd name="connsiteX10" fmla="*/ 2700912 w 2700912"/>
              <a:gd name="connsiteY10" fmla="*/ 773565 h 887443"/>
              <a:gd name="connsiteX11" fmla="*/ 2587034 w 2700912"/>
              <a:gd name="connsiteY11" fmla="*/ 887443 h 8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87443">
                <a:moveTo>
                  <a:pt x="2587034" y="887443"/>
                </a:moveTo>
                <a:lnTo>
                  <a:pt x="113878" y="887443"/>
                </a:lnTo>
                <a:cubicBezTo>
                  <a:pt x="50985" y="887443"/>
                  <a:pt x="0" y="836458"/>
                  <a:pt x="0" y="773565"/>
                </a:cubicBezTo>
                <a:lnTo>
                  <a:pt x="0" y="318067"/>
                </a:lnTo>
                <a:cubicBezTo>
                  <a:pt x="0" y="255174"/>
                  <a:pt x="50985" y="204189"/>
                  <a:pt x="113878" y="204189"/>
                </a:cubicBezTo>
                <a:lnTo>
                  <a:pt x="1943383" y="204189"/>
                </a:lnTo>
                <a:lnTo>
                  <a:pt x="2094817" y="0"/>
                </a:lnTo>
                <a:lnTo>
                  <a:pt x="2246251" y="204189"/>
                </a:lnTo>
                <a:lnTo>
                  <a:pt x="2587034" y="204189"/>
                </a:lnTo>
                <a:cubicBezTo>
                  <a:pt x="2649927" y="204189"/>
                  <a:pt x="2700912" y="255174"/>
                  <a:pt x="2700912" y="318067"/>
                </a:cubicBezTo>
                <a:lnTo>
                  <a:pt x="2700912" y="773565"/>
                </a:lnTo>
                <a:cubicBezTo>
                  <a:pt x="2700912" y="836458"/>
                  <a:pt x="2649927" y="887443"/>
                  <a:pt x="2587034" y="88744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00EE906-893D-4EB9-91D4-8BFE74C870B6}"/>
              </a:ext>
            </a:extLst>
          </p:cNvPr>
          <p:cNvSpPr txBox="1"/>
          <p:nvPr/>
        </p:nvSpPr>
        <p:spPr>
          <a:xfrm>
            <a:off x="1646713" y="5675772"/>
            <a:ext cx="3486673" cy="698909"/>
          </a:xfrm>
          <a:prstGeom prst="rect">
            <a:avLst/>
          </a:prstGeom>
          <a:noFill/>
        </p:spPr>
        <p:txBody>
          <a:bodyPr wrap="square" rtlCol="0">
            <a:spAutoFit/>
          </a:bodyPr>
          <a:lstStyle/>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業務アプリケーションを隔離する可能性があるため</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最初から自動隔離モードにするのは危険です。</a:t>
            </a: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初期設定は検知モードで運用してください。</a:t>
            </a:r>
          </a:p>
        </p:txBody>
      </p:sp>
      <p:grpSp>
        <p:nvGrpSpPr>
          <p:cNvPr id="35" name="グループ化 34">
            <a:extLst>
              <a:ext uri="{FF2B5EF4-FFF2-40B4-BE49-F238E27FC236}">
                <a16:creationId xmlns:a16="http://schemas.microsoft.com/office/drawing/2014/main" id="{32429CD1-09A7-4B2C-98D8-7C67A0511F56}"/>
              </a:ext>
            </a:extLst>
          </p:cNvPr>
          <p:cNvGrpSpPr/>
          <p:nvPr/>
        </p:nvGrpSpPr>
        <p:grpSpPr>
          <a:xfrm>
            <a:off x="1158165" y="5762320"/>
            <a:ext cx="492328" cy="439805"/>
            <a:chOff x="1335148" y="4902182"/>
            <a:chExt cx="948150" cy="847000"/>
          </a:xfrm>
        </p:grpSpPr>
        <p:sp>
          <p:nvSpPr>
            <p:cNvPr id="36" name="二等辺三角形 35">
              <a:extLst>
                <a:ext uri="{FF2B5EF4-FFF2-40B4-BE49-F238E27FC236}">
                  <a16:creationId xmlns:a16="http://schemas.microsoft.com/office/drawing/2014/main" id="{A67B4999-417D-4745-A91B-121A8169D0B8}"/>
                </a:ext>
              </a:extLst>
            </p:cNvPr>
            <p:cNvSpPr/>
            <p:nvPr/>
          </p:nvSpPr>
          <p:spPr>
            <a:xfrm>
              <a:off x="1394561" y="4987627"/>
              <a:ext cx="784286" cy="67610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94218EE6-7B69-458D-94E2-125B0F476450}"/>
                </a:ext>
              </a:extLst>
            </p:cNvPr>
            <p:cNvPicPr>
              <a:picLocks noChangeAspect="1"/>
            </p:cNvPicPr>
            <p:nvPr/>
          </p:nvPicPr>
          <p:blipFill>
            <a:blip r:embed="rId4"/>
            <a:stretch>
              <a:fillRect/>
            </a:stretch>
          </p:blipFill>
          <p:spPr>
            <a:xfrm>
              <a:off x="1335148" y="4902182"/>
              <a:ext cx="948150" cy="847000"/>
            </a:xfrm>
            <a:prstGeom prst="rect">
              <a:avLst/>
            </a:prstGeom>
          </p:spPr>
        </p:pic>
      </p:grpSp>
      <p:sp>
        <p:nvSpPr>
          <p:cNvPr id="38" name="フリーフォーム: 図形 37">
            <a:extLst>
              <a:ext uri="{FF2B5EF4-FFF2-40B4-BE49-F238E27FC236}">
                <a16:creationId xmlns:a16="http://schemas.microsoft.com/office/drawing/2014/main" id="{AD9F636E-2484-4001-8013-40A0D4EABE8F}"/>
              </a:ext>
            </a:extLst>
          </p:cNvPr>
          <p:cNvSpPr/>
          <p:nvPr/>
        </p:nvSpPr>
        <p:spPr>
          <a:xfrm>
            <a:off x="6553200" y="5289983"/>
            <a:ext cx="4244621" cy="114546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1131997 h 1131997"/>
              <a:gd name="connsiteX1" fmla="*/ 113878 w 2700912"/>
              <a:gd name="connsiteY1" fmla="*/ 1131997 h 1131997"/>
              <a:gd name="connsiteX2" fmla="*/ 0 w 2700912"/>
              <a:gd name="connsiteY2" fmla="*/ 1018119 h 1131997"/>
              <a:gd name="connsiteX3" fmla="*/ 0 w 2700912"/>
              <a:gd name="connsiteY3" fmla="*/ 562621 h 1131997"/>
              <a:gd name="connsiteX4" fmla="*/ 113878 w 2700912"/>
              <a:gd name="connsiteY4" fmla="*/ 448743 h 1131997"/>
              <a:gd name="connsiteX5" fmla="*/ 1943383 w 2700912"/>
              <a:gd name="connsiteY5" fmla="*/ 448743 h 1131997"/>
              <a:gd name="connsiteX6" fmla="*/ 2094817 w 2700912"/>
              <a:gd name="connsiteY6" fmla="*/ 0 h 1131997"/>
              <a:gd name="connsiteX7" fmla="*/ 2246251 w 2700912"/>
              <a:gd name="connsiteY7" fmla="*/ 448743 h 1131997"/>
              <a:gd name="connsiteX8" fmla="*/ 2587034 w 2700912"/>
              <a:gd name="connsiteY8" fmla="*/ 448743 h 1131997"/>
              <a:gd name="connsiteX9" fmla="*/ 2700912 w 2700912"/>
              <a:gd name="connsiteY9" fmla="*/ 562621 h 1131997"/>
              <a:gd name="connsiteX10" fmla="*/ 2700912 w 2700912"/>
              <a:gd name="connsiteY10" fmla="*/ 1018119 h 1131997"/>
              <a:gd name="connsiteX11" fmla="*/ 2587034 w 2700912"/>
              <a:gd name="connsiteY11" fmla="*/ 1131997 h 1131997"/>
              <a:gd name="connsiteX0" fmla="*/ 2587034 w 2700912"/>
              <a:gd name="connsiteY0" fmla="*/ 887443 h 887443"/>
              <a:gd name="connsiteX1" fmla="*/ 113878 w 2700912"/>
              <a:gd name="connsiteY1" fmla="*/ 887443 h 887443"/>
              <a:gd name="connsiteX2" fmla="*/ 0 w 2700912"/>
              <a:gd name="connsiteY2" fmla="*/ 773565 h 887443"/>
              <a:gd name="connsiteX3" fmla="*/ 0 w 2700912"/>
              <a:gd name="connsiteY3" fmla="*/ 318067 h 887443"/>
              <a:gd name="connsiteX4" fmla="*/ 113878 w 2700912"/>
              <a:gd name="connsiteY4" fmla="*/ 204189 h 887443"/>
              <a:gd name="connsiteX5" fmla="*/ 1943383 w 2700912"/>
              <a:gd name="connsiteY5" fmla="*/ 204189 h 887443"/>
              <a:gd name="connsiteX6" fmla="*/ 2094817 w 2700912"/>
              <a:gd name="connsiteY6" fmla="*/ 0 h 887443"/>
              <a:gd name="connsiteX7" fmla="*/ 2246251 w 2700912"/>
              <a:gd name="connsiteY7" fmla="*/ 204189 h 887443"/>
              <a:gd name="connsiteX8" fmla="*/ 2587034 w 2700912"/>
              <a:gd name="connsiteY8" fmla="*/ 204189 h 887443"/>
              <a:gd name="connsiteX9" fmla="*/ 2700912 w 2700912"/>
              <a:gd name="connsiteY9" fmla="*/ 318067 h 887443"/>
              <a:gd name="connsiteX10" fmla="*/ 2700912 w 2700912"/>
              <a:gd name="connsiteY10" fmla="*/ 773565 h 887443"/>
              <a:gd name="connsiteX11" fmla="*/ 2587034 w 2700912"/>
              <a:gd name="connsiteY11" fmla="*/ 887443 h 8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87443">
                <a:moveTo>
                  <a:pt x="2587034" y="887443"/>
                </a:moveTo>
                <a:lnTo>
                  <a:pt x="113878" y="887443"/>
                </a:lnTo>
                <a:cubicBezTo>
                  <a:pt x="50985" y="887443"/>
                  <a:pt x="0" y="836458"/>
                  <a:pt x="0" y="773565"/>
                </a:cubicBezTo>
                <a:lnTo>
                  <a:pt x="0" y="318067"/>
                </a:lnTo>
                <a:cubicBezTo>
                  <a:pt x="0" y="255174"/>
                  <a:pt x="50985" y="204189"/>
                  <a:pt x="113878" y="204189"/>
                </a:cubicBezTo>
                <a:lnTo>
                  <a:pt x="1943383" y="204189"/>
                </a:lnTo>
                <a:lnTo>
                  <a:pt x="2094817" y="0"/>
                </a:lnTo>
                <a:lnTo>
                  <a:pt x="2246251" y="204189"/>
                </a:lnTo>
                <a:lnTo>
                  <a:pt x="2587034" y="204189"/>
                </a:lnTo>
                <a:cubicBezTo>
                  <a:pt x="2649927" y="204189"/>
                  <a:pt x="2700912" y="255174"/>
                  <a:pt x="2700912" y="318067"/>
                </a:cubicBezTo>
                <a:lnTo>
                  <a:pt x="2700912" y="773565"/>
                </a:lnTo>
                <a:cubicBezTo>
                  <a:pt x="2700912" y="836458"/>
                  <a:pt x="2649927" y="887443"/>
                  <a:pt x="2587034" y="887443"/>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B4CA6596-CC05-4827-9489-D3291987E911}"/>
              </a:ext>
            </a:extLst>
          </p:cNvPr>
          <p:cNvSpPr txBox="1"/>
          <p:nvPr/>
        </p:nvSpPr>
        <p:spPr>
          <a:xfrm>
            <a:off x="6901420" y="5680869"/>
            <a:ext cx="3896401" cy="698909"/>
          </a:xfrm>
          <a:prstGeom prst="rect">
            <a:avLst/>
          </a:prstGeom>
          <a:noFill/>
        </p:spPr>
        <p:txBody>
          <a:bodyPr wrap="square" rtlCol="0">
            <a:spAutoFit/>
          </a:bodyPr>
          <a:lstStyle/>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既存アンチウイルスソフトをアンインストールする場合</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運用準備が完了し自動隔離モードに変更した後、</a:t>
            </a: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実施されるかを検討してください</a:t>
            </a:r>
          </a:p>
        </p:txBody>
      </p:sp>
      <p:cxnSp>
        <p:nvCxnSpPr>
          <p:cNvPr id="51" name="直線コネクタ 50">
            <a:extLst>
              <a:ext uri="{FF2B5EF4-FFF2-40B4-BE49-F238E27FC236}">
                <a16:creationId xmlns:a16="http://schemas.microsoft.com/office/drawing/2014/main" id="{FD111131-AB1D-4CC6-A776-224DBF9BC5B7}"/>
              </a:ext>
            </a:extLst>
          </p:cNvPr>
          <p:cNvCxnSpPr>
            <a:cxnSpLocks/>
          </p:cNvCxnSpPr>
          <p:nvPr/>
        </p:nvCxnSpPr>
        <p:spPr>
          <a:xfrm>
            <a:off x="4516327" y="2745095"/>
            <a:ext cx="0" cy="2298412"/>
          </a:xfrm>
          <a:prstGeom prst="line">
            <a:avLst/>
          </a:prstGeom>
          <a:ln w="12700">
            <a:solidFill>
              <a:schemeClr val="bg1">
                <a:lumMod val="8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E20CC9A-5730-4408-9925-927919599BD8}"/>
              </a:ext>
            </a:extLst>
          </p:cNvPr>
          <p:cNvCxnSpPr>
            <a:cxnSpLocks/>
          </p:cNvCxnSpPr>
          <p:nvPr/>
        </p:nvCxnSpPr>
        <p:spPr>
          <a:xfrm>
            <a:off x="1258697" y="2745095"/>
            <a:ext cx="0" cy="2298412"/>
          </a:xfrm>
          <a:prstGeom prst="line">
            <a:avLst/>
          </a:prstGeom>
          <a:ln w="1270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EB34276-D5DA-48FA-AD1E-8269784F2065}"/>
              </a:ext>
            </a:extLst>
          </p:cNvPr>
          <p:cNvCxnSpPr>
            <a:cxnSpLocks/>
          </p:cNvCxnSpPr>
          <p:nvPr/>
        </p:nvCxnSpPr>
        <p:spPr>
          <a:xfrm>
            <a:off x="10819385" y="2745095"/>
            <a:ext cx="0" cy="2298412"/>
          </a:xfrm>
          <a:prstGeom prst="line">
            <a:avLst/>
          </a:prstGeom>
          <a:ln w="12700">
            <a:solidFill>
              <a:schemeClr val="bg1">
                <a:lumMod val="8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D889FEEA-D7F2-4181-AF1A-14AB8AC8927A}"/>
              </a:ext>
            </a:extLst>
          </p:cNvPr>
          <p:cNvGrpSpPr/>
          <p:nvPr/>
        </p:nvGrpSpPr>
        <p:grpSpPr>
          <a:xfrm>
            <a:off x="7581574" y="2511271"/>
            <a:ext cx="3371270" cy="664109"/>
            <a:chOff x="7315690" y="2703438"/>
            <a:chExt cx="3371270" cy="664109"/>
          </a:xfrm>
        </p:grpSpPr>
        <p:sp>
          <p:nvSpPr>
            <p:cNvPr id="43" name="四角形: 角を丸くする 42">
              <a:extLst>
                <a:ext uri="{FF2B5EF4-FFF2-40B4-BE49-F238E27FC236}">
                  <a16:creationId xmlns:a16="http://schemas.microsoft.com/office/drawing/2014/main" id="{2128D7C4-46A5-4541-AB67-37FFD74ED1D8}"/>
                </a:ext>
              </a:extLst>
            </p:cNvPr>
            <p:cNvSpPr/>
            <p:nvPr/>
          </p:nvSpPr>
          <p:spPr>
            <a:xfrm>
              <a:off x="7886732" y="2703438"/>
              <a:ext cx="2800228" cy="6641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マルウェアや</a:t>
              </a:r>
              <a:endParaRPr lang="en-US" altLang="ja-JP"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怪しいファイルは隔離</a:t>
              </a:r>
              <a:endParaRPr lang="en-US" altLang="ja-JP"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二等辺三角形 44">
              <a:extLst>
                <a:ext uri="{FF2B5EF4-FFF2-40B4-BE49-F238E27FC236}">
                  <a16:creationId xmlns:a16="http://schemas.microsoft.com/office/drawing/2014/main" id="{84E00C0D-7EF0-4B13-8255-C5553A85D4A6}"/>
                </a:ext>
              </a:extLst>
            </p:cNvPr>
            <p:cNvSpPr/>
            <p:nvPr/>
          </p:nvSpPr>
          <p:spPr>
            <a:xfrm rot="14930467" flipH="1">
              <a:off x="7662688" y="2740078"/>
              <a:ext cx="244114" cy="93811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400" b="1">
                <a:latin typeface="メイリオ" panose="020B0604030504040204" pitchFamily="50" charset="-128"/>
                <a:ea typeface="メイリオ" panose="020B0604030504040204" pitchFamily="50" charset="-128"/>
              </a:endParaRPr>
            </a:p>
          </p:txBody>
        </p:sp>
      </p:grpSp>
      <p:grpSp>
        <p:nvGrpSpPr>
          <p:cNvPr id="47" name="グループ化 46">
            <a:extLst>
              <a:ext uri="{FF2B5EF4-FFF2-40B4-BE49-F238E27FC236}">
                <a16:creationId xmlns:a16="http://schemas.microsoft.com/office/drawing/2014/main" id="{E92061E8-FBCB-4261-A186-B83E3EEBD86A}"/>
              </a:ext>
            </a:extLst>
          </p:cNvPr>
          <p:cNvGrpSpPr/>
          <p:nvPr/>
        </p:nvGrpSpPr>
        <p:grpSpPr>
          <a:xfrm>
            <a:off x="1214992" y="2525434"/>
            <a:ext cx="3563299" cy="664109"/>
            <a:chOff x="1596256" y="2703438"/>
            <a:chExt cx="3563299" cy="664109"/>
          </a:xfrm>
        </p:grpSpPr>
        <p:sp>
          <p:nvSpPr>
            <p:cNvPr id="42" name="四角形: 角を丸くする 41">
              <a:extLst>
                <a:ext uri="{FF2B5EF4-FFF2-40B4-BE49-F238E27FC236}">
                  <a16:creationId xmlns:a16="http://schemas.microsoft.com/office/drawing/2014/main" id="{A9406D16-8E2F-4986-8625-8F3E94C05412}"/>
                </a:ext>
              </a:extLst>
            </p:cNvPr>
            <p:cNvSpPr/>
            <p:nvPr/>
          </p:nvSpPr>
          <p:spPr>
            <a:xfrm>
              <a:off x="1596256" y="2703438"/>
              <a:ext cx="2800228" cy="6641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a:latin typeface="メイリオ" panose="020B0604030504040204" pitchFamily="50" charset="-128"/>
                  <a:ea typeface="メイリオ" panose="020B0604030504040204" pitchFamily="50" charset="-128"/>
                  <a:cs typeface="メイリオ" panose="020B0604030504040204" pitchFamily="50" charset="-128"/>
                </a:rPr>
                <a:t>業務で利用するファイルは</a:t>
              </a:r>
            </a:p>
            <a:p>
              <a:pPr algn="ctr"/>
              <a:r>
                <a:rPr lang="ja-JP" altLang="en-US" sz="1400" b="1">
                  <a:latin typeface="メイリオ" panose="020B0604030504040204" pitchFamily="50" charset="-128"/>
                  <a:ea typeface="メイリオ" panose="020B0604030504040204" pitchFamily="50" charset="-128"/>
                  <a:cs typeface="メイリオ" panose="020B0604030504040204" pitchFamily="50" charset="-128"/>
                </a:rPr>
                <a:t>セーフリストに登録</a:t>
              </a:r>
            </a:p>
          </p:txBody>
        </p:sp>
        <p:sp>
          <p:nvSpPr>
            <p:cNvPr id="44" name="二等辺三角形 43">
              <a:extLst>
                <a:ext uri="{FF2B5EF4-FFF2-40B4-BE49-F238E27FC236}">
                  <a16:creationId xmlns:a16="http://schemas.microsoft.com/office/drawing/2014/main" id="{72460E88-334A-42BE-B109-54D2DEFFCB9C}"/>
                </a:ext>
              </a:extLst>
            </p:cNvPr>
            <p:cNvSpPr/>
            <p:nvPr/>
          </p:nvSpPr>
          <p:spPr>
            <a:xfrm rot="6669533">
              <a:off x="4568443" y="2740077"/>
              <a:ext cx="244114" cy="93811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400" b="1">
                <a:latin typeface="メイリオ" panose="020B0604030504040204" pitchFamily="50" charset="-128"/>
                <a:ea typeface="メイリオ" panose="020B0604030504040204" pitchFamily="50" charset="-128"/>
              </a:endParaRPr>
            </a:p>
          </p:txBody>
        </p:sp>
      </p:grpSp>
      <p:grpSp>
        <p:nvGrpSpPr>
          <p:cNvPr id="60" name="グループ化 59">
            <a:extLst>
              <a:ext uri="{FF2B5EF4-FFF2-40B4-BE49-F238E27FC236}">
                <a16:creationId xmlns:a16="http://schemas.microsoft.com/office/drawing/2014/main" id="{DCE8DE58-57AE-4045-BE20-E6982DB98959}"/>
              </a:ext>
            </a:extLst>
          </p:cNvPr>
          <p:cNvGrpSpPr/>
          <p:nvPr/>
        </p:nvGrpSpPr>
        <p:grpSpPr>
          <a:xfrm>
            <a:off x="6307036" y="5762320"/>
            <a:ext cx="492328" cy="439805"/>
            <a:chOff x="1335148" y="4902182"/>
            <a:chExt cx="948150" cy="847000"/>
          </a:xfrm>
        </p:grpSpPr>
        <p:sp>
          <p:nvSpPr>
            <p:cNvPr id="61" name="二等辺三角形 60">
              <a:extLst>
                <a:ext uri="{FF2B5EF4-FFF2-40B4-BE49-F238E27FC236}">
                  <a16:creationId xmlns:a16="http://schemas.microsoft.com/office/drawing/2014/main" id="{AED8E07C-15E5-4899-BCEE-63862D47110C}"/>
                </a:ext>
              </a:extLst>
            </p:cNvPr>
            <p:cNvSpPr/>
            <p:nvPr/>
          </p:nvSpPr>
          <p:spPr>
            <a:xfrm>
              <a:off x="1394561" y="4987627"/>
              <a:ext cx="784286" cy="67610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607AEB30-7950-47B1-BEB5-9D016D0D8BB7}"/>
                </a:ext>
              </a:extLst>
            </p:cNvPr>
            <p:cNvPicPr>
              <a:picLocks noChangeAspect="1"/>
            </p:cNvPicPr>
            <p:nvPr/>
          </p:nvPicPr>
          <p:blipFill>
            <a:blip r:embed="rId4"/>
            <a:stretch>
              <a:fillRect/>
            </a:stretch>
          </p:blipFill>
          <p:spPr>
            <a:xfrm>
              <a:off x="1335148" y="4902182"/>
              <a:ext cx="948150" cy="847000"/>
            </a:xfrm>
            <a:prstGeom prst="rect">
              <a:avLst/>
            </a:prstGeom>
          </p:spPr>
        </p:pic>
      </p:grpSp>
    </p:spTree>
    <p:extLst>
      <p:ext uri="{BB962C8B-B14F-4D97-AF65-F5344CB8AC3E}">
        <p14:creationId xmlns:p14="http://schemas.microsoft.com/office/powerpoint/2010/main" val="3052866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D00C4510-B026-4E67-9F86-6383B0D9B525}"/>
              </a:ext>
            </a:extLst>
          </p:cNvPr>
          <p:cNvSpPr>
            <a:spLocks noGrp="1"/>
          </p:cNvSpPr>
          <p:nvPr>
            <p:ph type="body" sz="quarter" idx="15"/>
          </p:nvPr>
        </p:nvSpPr>
        <p:spPr/>
        <p:txBody>
          <a:bodyPr/>
          <a:lstStyle/>
          <a:p>
            <a:r>
              <a:rPr kumimoji="1" lang="ja-JP" altLang="en-US"/>
              <a:t>検知したものを解析し、企業の運用方法に合わせて、攻撃時の</a:t>
            </a:r>
            <a:r>
              <a:rPr lang="ja-JP" altLang="en-US"/>
              <a:t>アクションを選択することが可能です</a:t>
            </a:r>
            <a:endParaRPr kumimoji="1" lang="ja-JP" altLang="en-US"/>
          </a:p>
        </p:txBody>
      </p:sp>
      <p:sp>
        <p:nvSpPr>
          <p:cNvPr id="2" name="テキスト プレースホルダー 1">
            <a:extLst>
              <a:ext uri="{FF2B5EF4-FFF2-40B4-BE49-F238E27FC236}">
                <a16:creationId xmlns:a16="http://schemas.microsoft.com/office/drawing/2014/main" id="{BC83A70D-9A7F-4B49-92B2-52AC901499D6}"/>
              </a:ext>
            </a:extLst>
          </p:cNvPr>
          <p:cNvSpPr>
            <a:spLocks noGrp="1"/>
          </p:cNvSpPr>
          <p:nvPr>
            <p:ph type="body" sz="quarter" idx="11"/>
          </p:nvPr>
        </p:nvSpPr>
        <p:spPr/>
        <p:txBody>
          <a:bodyPr/>
          <a:lstStyle/>
          <a:p>
            <a:r>
              <a:rPr lang="ja-JP" altLang="en-US"/>
              <a:t> 導入期の運用について：クライアント</a:t>
            </a:r>
          </a:p>
        </p:txBody>
      </p:sp>
      <p:sp>
        <p:nvSpPr>
          <p:cNvPr id="3" name="テキスト プレースホルダー 2">
            <a:extLst>
              <a:ext uri="{FF2B5EF4-FFF2-40B4-BE49-F238E27FC236}">
                <a16:creationId xmlns:a16="http://schemas.microsoft.com/office/drawing/2014/main" id="{C32B3CB4-5BC6-49C5-B2A1-D870BB745E73}"/>
              </a:ext>
            </a:extLst>
          </p:cNvPr>
          <p:cNvSpPr>
            <a:spLocks noGrp="1"/>
          </p:cNvSpPr>
          <p:nvPr>
            <p:ph type="body" sz="quarter" idx="13"/>
          </p:nvPr>
        </p:nvSpPr>
        <p:spPr/>
        <p:txBody>
          <a:bodyPr/>
          <a:lstStyle/>
          <a:p>
            <a:r>
              <a:rPr lang="ja-JP" altLang="en-US"/>
              <a:t>インストール後は全ファイルスキャン！通常はダウンロード時と実行直前の検知・隔離</a:t>
            </a:r>
            <a:endParaRPr kumimoji="1" lang="ja-JP" altLang="en-US"/>
          </a:p>
        </p:txBody>
      </p:sp>
      <p:sp>
        <p:nvSpPr>
          <p:cNvPr id="12" name="テキスト ボックス 11">
            <a:extLst>
              <a:ext uri="{FF2B5EF4-FFF2-40B4-BE49-F238E27FC236}">
                <a16:creationId xmlns:a16="http://schemas.microsoft.com/office/drawing/2014/main" id="{36402C0E-2A5D-4320-ACC1-0FA2ED9545D6}"/>
              </a:ext>
            </a:extLst>
          </p:cNvPr>
          <p:cNvSpPr txBox="1"/>
          <p:nvPr/>
        </p:nvSpPr>
        <p:spPr>
          <a:xfrm>
            <a:off x="4505423" y="3086982"/>
            <a:ext cx="2407847" cy="2895664"/>
          </a:xfrm>
          <a:prstGeom prst="rect">
            <a:avLst/>
          </a:prstGeom>
          <a:noFill/>
        </p:spPr>
        <p:txBody>
          <a:bodyPr wrap="square" rtlCol="0">
            <a:spAutoFit/>
          </a:bodyPr>
          <a:lstStyle/>
          <a:p>
            <a:pPr>
              <a:lnSpc>
                <a:spcPts val="2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・トロイの木馬</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・ランサムウェア</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・ダウンローダー</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・ワーム</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・フェイク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AV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PUP</a:t>
            </a:r>
            <a:r>
              <a:rPr kumimoji="1" lang="ja-JP" altLang="en-US"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（有害な可能性のあるプログラム）</a:t>
            </a:r>
            <a:endParaRPr kumimoji="1" lang="en-US" altLang="ja-JP"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・ハッキングツール</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・リモートアクセスツール</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・ツールバーなど</a:t>
            </a:r>
            <a:endPar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 name="グループ化 42">
            <a:extLst>
              <a:ext uri="{FF2B5EF4-FFF2-40B4-BE49-F238E27FC236}">
                <a16:creationId xmlns:a16="http://schemas.microsoft.com/office/drawing/2014/main" id="{4E8822BB-70F5-4DA8-9B7D-9557FDCB4E82}"/>
              </a:ext>
            </a:extLst>
          </p:cNvPr>
          <p:cNvGrpSpPr/>
          <p:nvPr/>
        </p:nvGrpSpPr>
        <p:grpSpPr>
          <a:xfrm>
            <a:off x="6561178" y="5207126"/>
            <a:ext cx="1080120" cy="1091535"/>
            <a:chOff x="5031317" y="-1832577"/>
            <a:chExt cx="1080120" cy="1091535"/>
          </a:xfrm>
        </p:grpSpPr>
        <p:pic>
          <p:nvPicPr>
            <p:cNvPr id="13" name="図 12">
              <a:extLst>
                <a:ext uri="{FF2B5EF4-FFF2-40B4-BE49-F238E27FC236}">
                  <a16:creationId xmlns:a16="http://schemas.microsoft.com/office/drawing/2014/main" id="{1EBA2952-6F95-45BC-86C0-62C1687770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67132" y="-1832577"/>
              <a:ext cx="1044305" cy="1091535"/>
            </a:xfrm>
            <a:prstGeom prst="rect">
              <a:avLst/>
            </a:prstGeom>
          </p:spPr>
        </p:pic>
        <p:grpSp>
          <p:nvGrpSpPr>
            <p:cNvPr id="14" name="グループ化 13">
              <a:extLst>
                <a:ext uri="{FF2B5EF4-FFF2-40B4-BE49-F238E27FC236}">
                  <a16:creationId xmlns:a16="http://schemas.microsoft.com/office/drawing/2014/main" id="{683C5127-E43E-481B-8278-D95CF711A5A2}"/>
                </a:ext>
              </a:extLst>
            </p:cNvPr>
            <p:cNvGrpSpPr/>
            <p:nvPr/>
          </p:nvGrpSpPr>
          <p:grpSpPr>
            <a:xfrm>
              <a:off x="5031317" y="-1602999"/>
              <a:ext cx="550299" cy="550299"/>
              <a:chOff x="-1037921" y="3301732"/>
              <a:chExt cx="1738120" cy="1738120"/>
            </a:xfrm>
          </p:grpSpPr>
          <p:cxnSp>
            <p:nvCxnSpPr>
              <p:cNvPr id="15" name="直線コネクタ 14">
                <a:extLst>
                  <a:ext uri="{FF2B5EF4-FFF2-40B4-BE49-F238E27FC236}">
                    <a16:creationId xmlns:a16="http://schemas.microsoft.com/office/drawing/2014/main" id="{02FF1DED-2260-4E78-80A0-EE8738ABAC31}"/>
                  </a:ext>
                </a:extLst>
              </p:cNvPr>
              <p:cNvCxnSpPr/>
              <p:nvPr/>
            </p:nvCxnSpPr>
            <p:spPr>
              <a:xfrm>
                <a:off x="-168861" y="3471243"/>
                <a:ext cx="0" cy="139909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F1DDBCF-4A1E-4007-9881-99C4AEE8FEDA}"/>
                  </a:ext>
                </a:extLst>
              </p:cNvPr>
              <p:cNvCxnSpPr/>
              <p:nvPr/>
            </p:nvCxnSpPr>
            <p:spPr>
              <a:xfrm flipH="1">
                <a:off x="-868410" y="4170792"/>
                <a:ext cx="1399098"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円/楕円 30">
                <a:extLst>
                  <a:ext uri="{FF2B5EF4-FFF2-40B4-BE49-F238E27FC236}">
                    <a16:creationId xmlns:a16="http://schemas.microsoft.com/office/drawing/2014/main" id="{9AF50412-90A1-4F72-9A51-C25670D486C7}"/>
                  </a:ext>
                </a:extLst>
              </p:cNvPr>
              <p:cNvSpPr/>
              <p:nvPr/>
            </p:nvSpPr>
            <p:spPr>
              <a:xfrm>
                <a:off x="-678011" y="3661642"/>
                <a:ext cx="1018300" cy="10183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31">
                <a:extLst>
                  <a:ext uri="{FF2B5EF4-FFF2-40B4-BE49-F238E27FC236}">
                    <a16:creationId xmlns:a16="http://schemas.microsoft.com/office/drawing/2014/main" id="{20803F01-6329-4E07-B141-10A8D1606409}"/>
                  </a:ext>
                </a:extLst>
              </p:cNvPr>
              <p:cNvSpPr/>
              <p:nvPr/>
            </p:nvSpPr>
            <p:spPr>
              <a:xfrm>
                <a:off x="-1037921" y="3301732"/>
                <a:ext cx="1738120" cy="173812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32">
                <a:extLst>
                  <a:ext uri="{FF2B5EF4-FFF2-40B4-BE49-F238E27FC236}">
                    <a16:creationId xmlns:a16="http://schemas.microsoft.com/office/drawing/2014/main" id="{04FC1D28-C39E-4475-9F2D-ADADF083448D}"/>
                  </a:ext>
                </a:extLst>
              </p:cNvPr>
              <p:cNvSpPr/>
              <p:nvPr/>
            </p:nvSpPr>
            <p:spPr>
              <a:xfrm>
                <a:off x="-344329" y="3995324"/>
                <a:ext cx="350936" cy="35093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1" name="テキスト ボックス 20">
            <a:extLst>
              <a:ext uri="{FF2B5EF4-FFF2-40B4-BE49-F238E27FC236}">
                <a16:creationId xmlns:a16="http://schemas.microsoft.com/office/drawing/2014/main" id="{C5D40CEF-7712-4BCC-9B61-0C14D2EB794D}"/>
              </a:ext>
            </a:extLst>
          </p:cNvPr>
          <p:cNvSpPr txBox="1"/>
          <p:nvPr/>
        </p:nvSpPr>
        <p:spPr>
          <a:xfrm>
            <a:off x="8124694" y="3115545"/>
            <a:ext cx="2383921" cy="2889894"/>
          </a:xfrm>
          <a:prstGeom prst="rect">
            <a:avLst/>
          </a:prstGeom>
          <a:noFill/>
        </p:spPr>
        <p:txBody>
          <a:bodyPr wrap="square" rtlCol="0">
            <a:spAutoFit/>
          </a:bodyPr>
          <a:lstStyle/>
          <a:p>
            <a:pPr>
              <a:lnSpc>
                <a:spcPts val="2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●検知のみ</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導入期は検知のみで確認し</a:t>
            </a:r>
            <a:endParaRPr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ホワイトリスト登録</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7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●自動隔離</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自動でファイル名を変更して</a:t>
            </a:r>
            <a:endParaRPr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隔離フォルダへ移動</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7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自動アップロード</a:t>
            </a:r>
            <a:endParaRPr kumimoji="1"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検体を提供しエンジン強化への</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000"/>
              </a:lnSpc>
            </a:pPr>
            <a:r>
              <a:rPr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フィード</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バック</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4" name="グループ化 43">
            <a:extLst>
              <a:ext uri="{FF2B5EF4-FFF2-40B4-BE49-F238E27FC236}">
                <a16:creationId xmlns:a16="http://schemas.microsoft.com/office/drawing/2014/main" id="{FF374CD5-1B9A-425A-B41D-03219CC0234C}"/>
              </a:ext>
            </a:extLst>
          </p:cNvPr>
          <p:cNvGrpSpPr/>
          <p:nvPr/>
        </p:nvGrpSpPr>
        <p:grpSpPr>
          <a:xfrm>
            <a:off x="10278682" y="5169815"/>
            <a:ext cx="1121064" cy="1104184"/>
            <a:chOff x="7479589" y="-1832577"/>
            <a:chExt cx="1121064" cy="1104184"/>
          </a:xfrm>
        </p:grpSpPr>
        <p:pic>
          <p:nvPicPr>
            <p:cNvPr id="22" name="図 21">
              <a:extLst>
                <a:ext uri="{FF2B5EF4-FFF2-40B4-BE49-F238E27FC236}">
                  <a16:creationId xmlns:a16="http://schemas.microsoft.com/office/drawing/2014/main" id="{A7454A99-9444-4AF3-98AF-24AC541271B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9589" y="-1832577"/>
              <a:ext cx="1044305" cy="1091535"/>
            </a:xfrm>
            <a:prstGeom prst="rect">
              <a:avLst/>
            </a:prstGeom>
          </p:spPr>
        </p:pic>
        <p:sp>
          <p:nvSpPr>
            <p:cNvPr id="23" name="禁止 52">
              <a:extLst>
                <a:ext uri="{FF2B5EF4-FFF2-40B4-BE49-F238E27FC236}">
                  <a16:creationId xmlns:a16="http://schemas.microsoft.com/office/drawing/2014/main" id="{3E58855D-A2CC-4669-A889-4DA0E1C678F5}"/>
                </a:ext>
              </a:extLst>
            </p:cNvPr>
            <p:cNvSpPr/>
            <p:nvPr/>
          </p:nvSpPr>
          <p:spPr>
            <a:xfrm>
              <a:off x="7534479" y="-1794567"/>
              <a:ext cx="1066174" cy="1066174"/>
            </a:xfrm>
            <a:prstGeom prst="noSmoking">
              <a:avLst>
                <a:gd name="adj" fmla="val 1164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57">
                <a:solidFill>
                  <a:schemeClr val="tx1"/>
                </a:solidFill>
              </a:endParaRPr>
            </a:p>
          </p:txBody>
        </p:sp>
      </p:grpSp>
      <p:grpSp>
        <p:nvGrpSpPr>
          <p:cNvPr id="45" name="グループ化 44">
            <a:extLst>
              <a:ext uri="{FF2B5EF4-FFF2-40B4-BE49-F238E27FC236}">
                <a16:creationId xmlns:a16="http://schemas.microsoft.com/office/drawing/2014/main" id="{99DD76CF-31F5-4877-905D-77DE6DC8D086}"/>
              </a:ext>
            </a:extLst>
          </p:cNvPr>
          <p:cNvGrpSpPr/>
          <p:nvPr/>
        </p:nvGrpSpPr>
        <p:grpSpPr>
          <a:xfrm>
            <a:off x="1499869" y="3437643"/>
            <a:ext cx="1648895" cy="1108464"/>
            <a:chOff x="1499869" y="3437643"/>
            <a:chExt cx="1648895" cy="1108464"/>
          </a:xfrm>
        </p:grpSpPr>
        <p:pic>
          <p:nvPicPr>
            <p:cNvPr id="27" name="図 26">
              <a:extLst>
                <a:ext uri="{FF2B5EF4-FFF2-40B4-BE49-F238E27FC236}">
                  <a16:creationId xmlns:a16="http://schemas.microsoft.com/office/drawing/2014/main" id="{218C70A5-BE61-429C-8F80-B3A12DFA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2176" y="3437643"/>
              <a:ext cx="1426588" cy="914908"/>
            </a:xfrm>
            <a:prstGeom prst="rect">
              <a:avLst/>
            </a:prstGeom>
            <a:effectLst>
              <a:outerShdw blurRad="63500" sx="102000" sy="102000" algn="ctr" rotWithShape="0">
                <a:prstClr val="black">
                  <a:alpha val="40000"/>
                </a:prstClr>
              </a:outerShdw>
            </a:effectLst>
          </p:spPr>
        </p:pic>
        <p:pic>
          <p:nvPicPr>
            <p:cNvPr id="28" name="図 27">
              <a:extLst>
                <a:ext uri="{FF2B5EF4-FFF2-40B4-BE49-F238E27FC236}">
                  <a16:creationId xmlns:a16="http://schemas.microsoft.com/office/drawing/2014/main" id="{6A8DF38B-DCFD-4216-B8E3-4E75140113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99869" y="3797683"/>
              <a:ext cx="716040" cy="748424"/>
            </a:xfrm>
            <a:prstGeom prst="rect">
              <a:avLst/>
            </a:prstGeom>
          </p:spPr>
        </p:pic>
      </p:grpSp>
      <p:sp>
        <p:nvSpPr>
          <p:cNvPr id="29" name="テキスト ボックス 28">
            <a:extLst>
              <a:ext uri="{FF2B5EF4-FFF2-40B4-BE49-F238E27FC236}">
                <a16:creationId xmlns:a16="http://schemas.microsoft.com/office/drawing/2014/main" id="{4D303D7A-17DB-4440-A3E6-CF542017CAF0}"/>
              </a:ext>
            </a:extLst>
          </p:cNvPr>
          <p:cNvSpPr txBox="1"/>
          <p:nvPr/>
        </p:nvSpPr>
        <p:spPr>
          <a:xfrm>
            <a:off x="853362" y="3026624"/>
            <a:ext cx="2518638" cy="307777"/>
          </a:xfrm>
          <a:prstGeom prst="rect">
            <a:avLst/>
          </a:prstGeom>
          <a:noFill/>
        </p:spPr>
        <p:txBody>
          <a:bodyPr wrap="none" rtlCol="0">
            <a:spAutoFit/>
          </a:bodyP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●マルウェアダウンロード時</a:t>
            </a:r>
          </a:p>
        </p:txBody>
      </p:sp>
      <p:grpSp>
        <p:nvGrpSpPr>
          <p:cNvPr id="46" name="グループ化 45">
            <a:extLst>
              <a:ext uri="{FF2B5EF4-FFF2-40B4-BE49-F238E27FC236}">
                <a16:creationId xmlns:a16="http://schemas.microsoft.com/office/drawing/2014/main" id="{915EE519-6A2B-4681-AD88-FF78C8274B40}"/>
              </a:ext>
            </a:extLst>
          </p:cNvPr>
          <p:cNvGrpSpPr/>
          <p:nvPr/>
        </p:nvGrpSpPr>
        <p:grpSpPr>
          <a:xfrm>
            <a:off x="1913318" y="5248650"/>
            <a:ext cx="1044305" cy="1091535"/>
            <a:chOff x="1913318" y="5248650"/>
            <a:chExt cx="1044305" cy="1091535"/>
          </a:xfrm>
        </p:grpSpPr>
        <p:pic>
          <p:nvPicPr>
            <p:cNvPr id="30" name="図 29">
              <a:extLst>
                <a:ext uri="{FF2B5EF4-FFF2-40B4-BE49-F238E27FC236}">
                  <a16:creationId xmlns:a16="http://schemas.microsoft.com/office/drawing/2014/main" id="{1D0F5939-1F17-4F8C-A535-13E4124547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13318" y="5248650"/>
              <a:ext cx="1044305" cy="1091535"/>
            </a:xfrm>
            <a:prstGeom prst="rect">
              <a:avLst/>
            </a:prstGeom>
          </p:spPr>
        </p:pic>
        <p:pic>
          <p:nvPicPr>
            <p:cNvPr id="31" name="Picture 2" descr="http://pic.prepics-cdn.com/d9aae88dd7e98/41696226.gif">
              <a:extLst>
                <a:ext uri="{FF2B5EF4-FFF2-40B4-BE49-F238E27FC236}">
                  <a16:creationId xmlns:a16="http://schemas.microsoft.com/office/drawing/2014/main" id="{A4E80DC3-DDCC-400D-992F-44E1CD779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6074" y="5640025"/>
              <a:ext cx="257071" cy="451262"/>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テキスト ボックス 31">
            <a:extLst>
              <a:ext uri="{FF2B5EF4-FFF2-40B4-BE49-F238E27FC236}">
                <a16:creationId xmlns:a16="http://schemas.microsoft.com/office/drawing/2014/main" id="{F96A14C7-A8E2-40A1-B997-B1CF20148329}"/>
              </a:ext>
            </a:extLst>
          </p:cNvPr>
          <p:cNvSpPr txBox="1"/>
          <p:nvPr/>
        </p:nvSpPr>
        <p:spPr>
          <a:xfrm>
            <a:off x="853362" y="4932323"/>
            <a:ext cx="1980029" cy="307777"/>
          </a:xfrm>
          <a:prstGeom prst="rect">
            <a:avLst/>
          </a:prstGeom>
          <a:noFill/>
        </p:spPr>
        <p:txBody>
          <a:bodyPr wrap="none" rtlCol="0">
            <a:spAutoFit/>
          </a:bodyP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●マルウェア実行直前</a:t>
            </a:r>
          </a:p>
        </p:txBody>
      </p:sp>
      <p:sp>
        <p:nvSpPr>
          <p:cNvPr id="37" name="四角形: 角を丸くする 36">
            <a:extLst>
              <a:ext uri="{FF2B5EF4-FFF2-40B4-BE49-F238E27FC236}">
                <a16:creationId xmlns:a16="http://schemas.microsoft.com/office/drawing/2014/main" id="{0929A7AA-245F-4A76-A31E-D34EFCF47240}"/>
              </a:ext>
            </a:extLst>
          </p:cNvPr>
          <p:cNvSpPr/>
          <p:nvPr/>
        </p:nvSpPr>
        <p:spPr>
          <a:xfrm>
            <a:off x="905232" y="2417205"/>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検知</a:t>
            </a:r>
          </a:p>
        </p:txBody>
      </p:sp>
      <p:sp>
        <p:nvSpPr>
          <p:cNvPr id="38" name="四角形: 角を丸くする 37">
            <a:extLst>
              <a:ext uri="{FF2B5EF4-FFF2-40B4-BE49-F238E27FC236}">
                <a16:creationId xmlns:a16="http://schemas.microsoft.com/office/drawing/2014/main" id="{37B91333-028C-43B9-832F-922D661D32DD}"/>
              </a:ext>
            </a:extLst>
          </p:cNvPr>
          <p:cNvSpPr/>
          <p:nvPr/>
        </p:nvSpPr>
        <p:spPr>
          <a:xfrm>
            <a:off x="4487159" y="2417205"/>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解析</a:t>
            </a:r>
          </a:p>
        </p:txBody>
      </p:sp>
      <p:sp>
        <p:nvSpPr>
          <p:cNvPr id="39" name="四角形: 角を丸くする 38">
            <a:extLst>
              <a:ext uri="{FF2B5EF4-FFF2-40B4-BE49-F238E27FC236}">
                <a16:creationId xmlns:a16="http://schemas.microsoft.com/office/drawing/2014/main" id="{9EDB131B-6571-4890-84C5-A1967AEB0C70}"/>
              </a:ext>
            </a:extLst>
          </p:cNvPr>
          <p:cNvSpPr/>
          <p:nvPr/>
        </p:nvSpPr>
        <p:spPr>
          <a:xfrm>
            <a:off x="8101778" y="2417205"/>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アクション</a:t>
            </a:r>
          </a:p>
        </p:txBody>
      </p:sp>
      <p:sp>
        <p:nvSpPr>
          <p:cNvPr id="40" name="二等辺三角形 39">
            <a:extLst>
              <a:ext uri="{FF2B5EF4-FFF2-40B4-BE49-F238E27FC236}">
                <a16:creationId xmlns:a16="http://schemas.microsoft.com/office/drawing/2014/main" id="{68B73259-D6D7-4D4B-80EE-5125C111F2AF}"/>
              </a:ext>
            </a:extLst>
          </p:cNvPr>
          <p:cNvSpPr/>
          <p:nvPr/>
        </p:nvSpPr>
        <p:spPr>
          <a:xfrm rot="5400000">
            <a:off x="3899989" y="2486445"/>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二等辺三角形 40">
            <a:extLst>
              <a:ext uri="{FF2B5EF4-FFF2-40B4-BE49-F238E27FC236}">
                <a16:creationId xmlns:a16="http://schemas.microsoft.com/office/drawing/2014/main" id="{FF7E85D3-A123-4F7E-A08B-1D46ED3E5BDF}"/>
              </a:ext>
            </a:extLst>
          </p:cNvPr>
          <p:cNvSpPr/>
          <p:nvPr/>
        </p:nvSpPr>
        <p:spPr>
          <a:xfrm rot="5400000">
            <a:off x="7485978" y="2486445"/>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二等辺三角形 41">
            <a:extLst>
              <a:ext uri="{FF2B5EF4-FFF2-40B4-BE49-F238E27FC236}">
                <a16:creationId xmlns:a16="http://schemas.microsoft.com/office/drawing/2014/main" id="{A6CD26F4-53DC-489D-8BFA-F25B4DF93D6E}"/>
              </a:ext>
            </a:extLst>
          </p:cNvPr>
          <p:cNvSpPr/>
          <p:nvPr/>
        </p:nvSpPr>
        <p:spPr>
          <a:xfrm rot="5400000">
            <a:off x="11100597" y="2486445"/>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773686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C00D0EF-2F57-49B4-9415-2ADEEDE13926}"/>
              </a:ext>
            </a:extLst>
          </p:cNvPr>
          <p:cNvSpPr>
            <a:spLocks noGrp="1"/>
          </p:cNvSpPr>
          <p:nvPr>
            <p:ph type="body" sz="quarter" idx="15"/>
          </p:nvPr>
        </p:nvSpPr>
        <p:spPr>
          <a:xfrm>
            <a:off x="413589" y="1243861"/>
            <a:ext cx="11074573" cy="248914"/>
          </a:xfrm>
        </p:spPr>
        <p:txBody>
          <a:bodyPr/>
          <a:lstStyle/>
          <a:p>
            <a:r>
              <a:rPr lang="en-US" altLang="ja-JP"/>
              <a:t>1,000 </a:t>
            </a:r>
            <a:r>
              <a:rPr lang="ja-JP" altLang="en-US"/>
              <a:t>台環境では </a:t>
            </a:r>
            <a:r>
              <a:rPr lang="en-US" altLang="ja-JP"/>
              <a:t>5,000 </a:t>
            </a:r>
            <a:r>
              <a:rPr lang="ja-JP" altLang="en-US"/>
              <a:t>万ファイルをスキャン！危険度高のマルウェアを約 </a:t>
            </a:r>
            <a:r>
              <a:rPr lang="en-US" altLang="ja-JP"/>
              <a:t>100 </a:t>
            </a:r>
            <a:r>
              <a:rPr lang="ja-JP" altLang="en-US"/>
              <a:t>件検出しています</a:t>
            </a:r>
            <a:endParaRPr kumimoji="1" lang="ja-JP" altLang="en-US"/>
          </a:p>
        </p:txBody>
      </p:sp>
      <p:sp>
        <p:nvSpPr>
          <p:cNvPr id="2" name="テキスト プレースホルダー 1">
            <a:extLst>
              <a:ext uri="{FF2B5EF4-FFF2-40B4-BE49-F238E27FC236}">
                <a16:creationId xmlns:a16="http://schemas.microsoft.com/office/drawing/2014/main" id="{D9333160-7ABB-4EF9-8560-43C456843189}"/>
              </a:ext>
            </a:extLst>
          </p:cNvPr>
          <p:cNvSpPr>
            <a:spLocks noGrp="1"/>
          </p:cNvSpPr>
          <p:nvPr>
            <p:ph type="body" sz="quarter" idx="11"/>
          </p:nvPr>
        </p:nvSpPr>
        <p:spPr/>
        <p:txBody>
          <a:bodyPr/>
          <a:lstStyle/>
          <a:p>
            <a:r>
              <a:rPr lang="en-US" altLang="ja-JP"/>
              <a:t> </a:t>
            </a:r>
            <a:r>
              <a:rPr lang="ja-JP" altLang="en-US"/>
              <a:t>導入期の運用について：管理者</a:t>
            </a:r>
            <a:endParaRPr lang="en-US" altLang="ja-JP"/>
          </a:p>
        </p:txBody>
      </p:sp>
      <p:sp>
        <p:nvSpPr>
          <p:cNvPr id="3" name="テキスト プレースホルダー 2">
            <a:extLst>
              <a:ext uri="{FF2B5EF4-FFF2-40B4-BE49-F238E27FC236}">
                <a16:creationId xmlns:a16="http://schemas.microsoft.com/office/drawing/2014/main" id="{B919E9CF-2840-4533-B28B-BD53B40BB761}"/>
              </a:ext>
            </a:extLst>
          </p:cNvPr>
          <p:cNvSpPr>
            <a:spLocks noGrp="1"/>
          </p:cNvSpPr>
          <p:nvPr>
            <p:ph type="body" sz="quarter" idx="13"/>
          </p:nvPr>
        </p:nvSpPr>
        <p:spPr/>
        <p:txBody>
          <a:bodyPr/>
          <a:lstStyle/>
          <a:p>
            <a:r>
              <a:rPr lang="ja-JP" altLang="en-US"/>
              <a:t>全ファイルをスキャンし、危険・異常を把握！許可するか隔離・駆除するかを振り分け</a:t>
            </a:r>
            <a:endParaRPr kumimoji="1" lang="ja-JP" altLang="en-US"/>
          </a:p>
        </p:txBody>
      </p:sp>
      <p:pic>
        <p:nvPicPr>
          <p:cNvPr id="11" name="図 10">
            <a:extLst>
              <a:ext uri="{FF2B5EF4-FFF2-40B4-BE49-F238E27FC236}">
                <a16:creationId xmlns:a16="http://schemas.microsoft.com/office/drawing/2014/main" id="{3F62A9DB-230C-1F84-1607-787B84247725}"/>
              </a:ext>
            </a:extLst>
          </p:cNvPr>
          <p:cNvPicPr>
            <a:picLocks noChangeAspect="1"/>
          </p:cNvPicPr>
          <p:nvPr/>
        </p:nvPicPr>
        <p:blipFill>
          <a:blip r:embed="rId2"/>
          <a:stretch>
            <a:fillRect/>
          </a:stretch>
        </p:blipFill>
        <p:spPr>
          <a:xfrm>
            <a:off x="1131215" y="1711242"/>
            <a:ext cx="9526955" cy="4673317"/>
          </a:xfrm>
          <a:prstGeom prst="rect">
            <a:avLst/>
          </a:prstGeom>
          <a:ln>
            <a:solidFill>
              <a:schemeClr val="tx1">
                <a:lumMod val="75000"/>
                <a:lumOff val="25000"/>
              </a:schemeClr>
            </a:solidFill>
          </a:ln>
        </p:spPr>
      </p:pic>
      <p:sp>
        <p:nvSpPr>
          <p:cNvPr id="12" name="AutoShape 3">
            <a:extLst>
              <a:ext uri="{FF2B5EF4-FFF2-40B4-BE49-F238E27FC236}">
                <a16:creationId xmlns:a16="http://schemas.microsoft.com/office/drawing/2014/main" id="{09655182-37DC-71D0-6C44-3DE5882115BB}"/>
              </a:ext>
            </a:extLst>
          </p:cNvPr>
          <p:cNvSpPr>
            <a:spLocks noChangeArrowheads="1"/>
          </p:cNvSpPr>
          <p:nvPr/>
        </p:nvSpPr>
        <p:spPr bwMode="auto">
          <a:xfrm>
            <a:off x="7878421" y="3050628"/>
            <a:ext cx="2312717" cy="721715"/>
          </a:xfrm>
          <a:prstGeom prst="roundRect">
            <a:avLst>
              <a:gd name="adj" fmla="val 8397"/>
            </a:avLst>
          </a:prstGeom>
          <a:solidFill>
            <a:srgbClr val="C00000">
              <a:alpha val="87000"/>
            </a:srgbClr>
          </a:solidFill>
          <a:ln>
            <a:noFill/>
          </a:ln>
          <a:effectLst/>
        </p:spPr>
        <p:txBody>
          <a:bodyPr wrap="square" lIns="108000" tIns="144000" rIns="108000" bIns="108000" anchor="ctr" anchorCtr="0">
            <a:spAutoFit/>
          </a:bodyPr>
          <a:lstStyle/>
          <a:p>
            <a:pPr algn="ctr">
              <a:lnSpc>
                <a:spcPct val="120000"/>
              </a:lnSpc>
              <a:spcBef>
                <a:spcPct val="0"/>
              </a:spcBef>
            </a:pPr>
            <a:r>
              <a:rPr lang="ja-JP" altLang="en-US" sz="1200" b="1">
                <a:solidFill>
                  <a:srgbClr val="FFFFFF"/>
                </a:solidFill>
                <a:latin typeface="メイリオ" pitchFamily="50" charset="-128"/>
                <a:ea typeface="メイリオ" pitchFamily="50" charset="-128"/>
                <a:cs typeface="メイリオ" pitchFamily="50" charset="-128"/>
              </a:rPr>
              <a:t>ダッシュボード画面で</a:t>
            </a:r>
          </a:p>
          <a:p>
            <a:pPr algn="ctr">
              <a:lnSpc>
                <a:spcPct val="120000"/>
              </a:lnSpc>
              <a:spcBef>
                <a:spcPct val="0"/>
              </a:spcBef>
            </a:pPr>
            <a:r>
              <a:rPr lang="ja-JP" altLang="en-US" sz="1200" b="1">
                <a:solidFill>
                  <a:srgbClr val="FFFFFF"/>
                </a:solidFill>
                <a:latin typeface="メイリオ" pitchFamily="50" charset="-128"/>
                <a:ea typeface="メイリオ" pitchFamily="50" charset="-128"/>
                <a:cs typeface="メイリオ" pitchFamily="50" charset="-128"/>
              </a:rPr>
              <a:t>検知状況を確認</a:t>
            </a:r>
          </a:p>
        </p:txBody>
      </p:sp>
      <p:sp>
        <p:nvSpPr>
          <p:cNvPr id="14" name="AutoShape 3">
            <a:extLst>
              <a:ext uri="{FF2B5EF4-FFF2-40B4-BE49-F238E27FC236}">
                <a16:creationId xmlns:a16="http://schemas.microsoft.com/office/drawing/2014/main" id="{A21321A8-AF2D-DC7B-E9D5-03EAB238EF00}"/>
              </a:ext>
            </a:extLst>
          </p:cNvPr>
          <p:cNvSpPr>
            <a:spLocks noChangeArrowheads="1"/>
          </p:cNvSpPr>
          <p:nvPr/>
        </p:nvSpPr>
        <p:spPr bwMode="auto">
          <a:xfrm>
            <a:off x="3407363" y="3576556"/>
            <a:ext cx="2312717" cy="954030"/>
          </a:xfrm>
          <a:prstGeom prst="roundRect">
            <a:avLst>
              <a:gd name="adj" fmla="val 8397"/>
            </a:avLst>
          </a:prstGeom>
          <a:solidFill>
            <a:srgbClr val="C00000">
              <a:alpha val="87000"/>
            </a:srgbClr>
          </a:solidFill>
          <a:ln>
            <a:noFill/>
          </a:ln>
          <a:effectLst/>
        </p:spPr>
        <p:txBody>
          <a:bodyPr wrap="square" lIns="108000" tIns="144000" rIns="108000" bIns="108000" anchor="ctr" anchorCtr="0">
            <a:spAutoFit/>
          </a:bodyPr>
          <a:lstStyle/>
          <a:p>
            <a:pPr algn="ctr">
              <a:lnSpc>
                <a:spcPct val="120000"/>
              </a:lnSpc>
              <a:spcBef>
                <a:spcPct val="0"/>
              </a:spcBef>
            </a:pPr>
            <a:r>
              <a:rPr lang="ja-JP" altLang="en-US" sz="1200" b="1">
                <a:solidFill>
                  <a:srgbClr val="FFFFFF"/>
                </a:solidFill>
                <a:latin typeface="メイリオ" pitchFamily="50" charset="-128"/>
                <a:ea typeface="メイリオ" pitchFamily="50" charset="-128"/>
                <a:cs typeface="メイリオ" pitchFamily="50" charset="-128"/>
              </a:rPr>
              <a:t>検知したマルウェアが</a:t>
            </a:r>
            <a:endParaRPr lang="en-US" altLang="ja-JP" sz="1200" b="1">
              <a:solidFill>
                <a:srgbClr val="FFFFFF"/>
              </a:solidFill>
              <a:latin typeface="メイリオ" pitchFamily="50" charset="-128"/>
              <a:ea typeface="メイリオ" pitchFamily="50" charset="-128"/>
              <a:cs typeface="メイリオ" pitchFamily="50" charset="-128"/>
            </a:endParaRPr>
          </a:p>
          <a:p>
            <a:pPr algn="ctr">
              <a:lnSpc>
                <a:spcPct val="120000"/>
              </a:lnSpc>
              <a:spcBef>
                <a:spcPct val="0"/>
              </a:spcBef>
            </a:pPr>
            <a:r>
              <a:rPr lang="ja-JP" altLang="en-US" sz="1200" b="1">
                <a:solidFill>
                  <a:srgbClr val="FFFFFF"/>
                </a:solidFill>
                <a:latin typeface="メイリオ" pitchFamily="50" charset="-128"/>
                <a:ea typeface="メイリオ" pitchFamily="50" charset="-128"/>
                <a:cs typeface="メイリオ" pitchFamily="50" charset="-128"/>
              </a:rPr>
              <a:t>どのように処理されたかを</a:t>
            </a:r>
            <a:endParaRPr lang="en-US" altLang="ja-JP" sz="1200" b="1">
              <a:solidFill>
                <a:srgbClr val="FFFFFF"/>
              </a:solidFill>
              <a:latin typeface="メイリオ" pitchFamily="50" charset="-128"/>
              <a:ea typeface="メイリオ" pitchFamily="50" charset="-128"/>
              <a:cs typeface="メイリオ" pitchFamily="50" charset="-128"/>
            </a:endParaRPr>
          </a:p>
          <a:p>
            <a:pPr algn="ctr">
              <a:lnSpc>
                <a:spcPct val="120000"/>
              </a:lnSpc>
              <a:spcBef>
                <a:spcPct val="0"/>
              </a:spcBef>
            </a:pPr>
            <a:r>
              <a:rPr lang="ja-JP" altLang="en-US" sz="1200" b="1">
                <a:solidFill>
                  <a:srgbClr val="FFFFFF"/>
                </a:solidFill>
                <a:latin typeface="メイリオ" pitchFamily="50" charset="-128"/>
                <a:ea typeface="メイリオ" pitchFamily="50" charset="-128"/>
                <a:cs typeface="メイリオ" pitchFamily="50" charset="-128"/>
              </a:rPr>
              <a:t>グラフで確認</a:t>
            </a:r>
          </a:p>
        </p:txBody>
      </p:sp>
    </p:spTree>
    <p:extLst>
      <p:ext uri="{BB962C8B-B14F-4D97-AF65-F5344CB8AC3E}">
        <p14:creationId xmlns:p14="http://schemas.microsoft.com/office/powerpoint/2010/main" val="3250959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39D1B69C-85A0-E6EC-16A2-A2BF24B35DD5}"/>
              </a:ext>
            </a:extLst>
          </p:cNvPr>
          <p:cNvSpPr>
            <a:spLocks noGrp="1"/>
          </p:cNvSpPr>
          <p:nvPr>
            <p:ph type="body" sz="quarter" idx="11"/>
          </p:nvPr>
        </p:nvSpPr>
        <p:spPr>
          <a:xfrm>
            <a:off x="413589" y="212584"/>
            <a:ext cx="11074573" cy="372410"/>
          </a:xfrm>
        </p:spPr>
        <p:txBody>
          <a:bodyPr/>
          <a:lstStyle/>
          <a:p>
            <a:r>
              <a:rPr lang="en-US" altLang="ja-JP"/>
              <a:t> </a:t>
            </a:r>
            <a:r>
              <a:rPr lang="ja-JP" altLang="en-US"/>
              <a:t>導入期の運用について：管理者</a:t>
            </a:r>
            <a:endParaRPr lang="en-US" altLang="ja-JP"/>
          </a:p>
        </p:txBody>
      </p:sp>
      <p:pic>
        <p:nvPicPr>
          <p:cNvPr id="4" name="図 3">
            <a:extLst>
              <a:ext uri="{FF2B5EF4-FFF2-40B4-BE49-F238E27FC236}">
                <a16:creationId xmlns:a16="http://schemas.microsoft.com/office/drawing/2014/main" id="{DF760446-231F-E1E0-1827-DC5D15A9FC5F}"/>
              </a:ext>
            </a:extLst>
          </p:cNvPr>
          <p:cNvPicPr>
            <a:picLocks noChangeAspect="1"/>
          </p:cNvPicPr>
          <p:nvPr/>
        </p:nvPicPr>
        <p:blipFill>
          <a:blip r:embed="rId2"/>
          <a:stretch>
            <a:fillRect/>
          </a:stretch>
        </p:blipFill>
        <p:spPr>
          <a:xfrm>
            <a:off x="1178350" y="1779077"/>
            <a:ext cx="9671901" cy="4543710"/>
          </a:xfrm>
          <a:prstGeom prst="rect">
            <a:avLst/>
          </a:prstGeom>
          <a:ln>
            <a:solidFill>
              <a:schemeClr val="tx1">
                <a:lumMod val="75000"/>
                <a:lumOff val="25000"/>
              </a:schemeClr>
            </a:solidFill>
          </a:ln>
        </p:spPr>
      </p:pic>
      <p:sp>
        <p:nvSpPr>
          <p:cNvPr id="5" name="正方形/長方形 4">
            <a:extLst>
              <a:ext uri="{FF2B5EF4-FFF2-40B4-BE49-F238E27FC236}">
                <a16:creationId xmlns:a16="http://schemas.microsoft.com/office/drawing/2014/main" id="{C75C34A7-7851-171E-A298-DB54275C88A2}"/>
              </a:ext>
            </a:extLst>
          </p:cNvPr>
          <p:cNvSpPr/>
          <p:nvPr/>
        </p:nvSpPr>
        <p:spPr>
          <a:xfrm>
            <a:off x="1536621" y="2196039"/>
            <a:ext cx="2944236" cy="2913940"/>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sp>
        <p:nvSpPr>
          <p:cNvPr id="6" name="正方形/長方形 5">
            <a:extLst>
              <a:ext uri="{FF2B5EF4-FFF2-40B4-BE49-F238E27FC236}">
                <a16:creationId xmlns:a16="http://schemas.microsoft.com/office/drawing/2014/main" id="{2926184F-32C9-EDD3-DBB6-1B8D086F9928}"/>
              </a:ext>
            </a:extLst>
          </p:cNvPr>
          <p:cNvSpPr/>
          <p:nvPr/>
        </p:nvSpPr>
        <p:spPr>
          <a:xfrm>
            <a:off x="4722342" y="2187016"/>
            <a:ext cx="3026491" cy="3610465"/>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p:grpSp>
        <p:nvGrpSpPr>
          <p:cNvPr id="7" name="グループ化 6">
            <a:extLst>
              <a:ext uri="{FF2B5EF4-FFF2-40B4-BE49-F238E27FC236}">
                <a16:creationId xmlns:a16="http://schemas.microsoft.com/office/drawing/2014/main" id="{0C1EB663-A4FC-18A0-C884-8DAAEF19F7A0}"/>
              </a:ext>
            </a:extLst>
          </p:cNvPr>
          <p:cNvGrpSpPr/>
          <p:nvPr/>
        </p:nvGrpSpPr>
        <p:grpSpPr>
          <a:xfrm>
            <a:off x="1395218" y="4641658"/>
            <a:ext cx="2962186" cy="987373"/>
            <a:chOff x="1984742" y="1167150"/>
            <a:chExt cx="2587709" cy="1511334"/>
          </a:xfrm>
          <a:solidFill>
            <a:srgbClr val="C00000">
              <a:alpha val="87000"/>
            </a:srgbClr>
          </a:solidFill>
        </p:grpSpPr>
        <p:sp>
          <p:nvSpPr>
            <p:cNvPr id="8" name="AutoShape 3">
              <a:extLst>
                <a:ext uri="{FF2B5EF4-FFF2-40B4-BE49-F238E27FC236}">
                  <a16:creationId xmlns:a16="http://schemas.microsoft.com/office/drawing/2014/main" id="{143073CB-2409-4A65-B663-1579C92976DF}"/>
                </a:ext>
              </a:extLst>
            </p:cNvPr>
            <p:cNvSpPr>
              <a:spLocks noChangeArrowheads="1"/>
            </p:cNvSpPr>
            <p:nvPr/>
          </p:nvSpPr>
          <p:spPr bwMode="auto">
            <a:xfrm>
              <a:off x="1984742" y="1344730"/>
              <a:ext cx="2587709" cy="1333754"/>
            </a:xfrm>
            <a:prstGeom prst="roundRect">
              <a:avLst>
                <a:gd name="adj" fmla="val 8397"/>
              </a:avLst>
            </a:prstGeom>
            <a:grpFill/>
            <a:ln>
              <a:noFill/>
            </a:ln>
            <a:effectLst/>
          </p:spPr>
          <p:txBody>
            <a:bodyPr wrap="square" lIns="108000" tIns="108000" rIns="108000" bIns="72000" anchor="ctr" anchorCtr="0">
              <a:spAutoFit/>
            </a:bodyPr>
            <a:lstStyle/>
            <a:p>
              <a:pPr algn="ct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スコア</a:t>
              </a:r>
              <a:r>
                <a:rPr lang="en-US" altLang="ja-JP"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100</a:t>
              </a:r>
              <a:endPar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他社のユーザー管理者が</a:t>
              </a:r>
              <a:endPar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まだ未対処のハッキングツール</a:t>
              </a:r>
              <a:endParaRPr lang="en-US" altLang="ja-JP" sz="105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二等辺三角形 8">
              <a:extLst>
                <a:ext uri="{FF2B5EF4-FFF2-40B4-BE49-F238E27FC236}">
                  <a16:creationId xmlns:a16="http://schemas.microsoft.com/office/drawing/2014/main" id="{D888A51B-3EE6-43F9-2682-83CFB6D9EF7B}"/>
                </a:ext>
              </a:extLst>
            </p:cNvPr>
            <p:cNvSpPr/>
            <p:nvPr/>
          </p:nvSpPr>
          <p:spPr bwMode="auto">
            <a:xfrm flipH="1">
              <a:off x="3584619" y="1167150"/>
              <a:ext cx="216024" cy="236516"/>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grpSp>
        <p:nvGrpSpPr>
          <p:cNvPr id="10" name="グループ化 9">
            <a:extLst>
              <a:ext uri="{FF2B5EF4-FFF2-40B4-BE49-F238E27FC236}">
                <a16:creationId xmlns:a16="http://schemas.microsoft.com/office/drawing/2014/main" id="{73E3D696-4136-BA71-C876-18E5F8220405}"/>
              </a:ext>
            </a:extLst>
          </p:cNvPr>
          <p:cNvGrpSpPr/>
          <p:nvPr/>
        </p:nvGrpSpPr>
        <p:grpSpPr>
          <a:xfrm>
            <a:off x="5632484" y="5349256"/>
            <a:ext cx="2962186" cy="902852"/>
            <a:chOff x="2097906" y="1167150"/>
            <a:chExt cx="2587709" cy="1381961"/>
          </a:xfrm>
          <a:solidFill>
            <a:srgbClr val="C00000">
              <a:alpha val="87000"/>
            </a:srgbClr>
          </a:solidFill>
        </p:grpSpPr>
        <p:sp>
          <p:nvSpPr>
            <p:cNvPr id="11" name="AutoShape 3">
              <a:extLst>
                <a:ext uri="{FF2B5EF4-FFF2-40B4-BE49-F238E27FC236}">
                  <a16:creationId xmlns:a16="http://schemas.microsoft.com/office/drawing/2014/main" id="{EF02EC0A-5FC1-B140-7698-926ECD536CE3}"/>
                </a:ext>
              </a:extLst>
            </p:cNvPr>
            <p:cNvSpPr>
              <a:spLocks noChangeArrowheads="1"/>
            </p:cNvSpPr>
            <p:nvPr/>
          </p:nvSpPr>
          <p:spPr bwMode="auto">
            <a:xfrm>
              <a:off x="2097906" y="1361051"/>
              <a:ext cx="2587709" cy="1188060"/>
            </a:xfrm>
            <a:prstGeom prst="roundRect">
              <a:avLst>
                <a:gd name="adj" fmla="val 8397"/>
              </a:avLst>
            </a:prstGeom>
            <a:grpFill/>
            <a:ln>
              <a:noFill/>
            </a:ln>
            <a:effectLst/>
          </p:spPr>
          <p:txBody>
            <a:bodyPr wrap="square" lIns="108000" tIns="108000" rIns="108000" bIns="72000" anchor="ctr" anchorCtr="0">
              <a:spAutoFit/>
            </a:bodyPr>
            <a:lstStyle/>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プロパティ情報</a:t>
              </a:r>
              <a:endPar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デジタル署名なしの</a:t>
              </a:r>
            </a:p>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開発中の </a:t>
              </a:r>
              <a:r>
                <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LANSCOPE </a:t>
              </a: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エージェント</a:t>
              </a:r>
            </a:p>
          </p:txBody>
        </p:sp>
        <p:sp>
          <p:nvSpPr>
            <p:cNvPr id="12" name="二等辺三角形 11">
              <a:extLst>
                <a:ext uri="{FF2B5EF4-FFF2-40B4-BE49-F238E27FC236}">
                  <a16:creationId xmlns:a16="http://schemas.microsoft.com/office/drawing/2014/main" id="{80146390-6BDF-3FF6-BB83-1C0B4EE2B99C}"/>
                </a:ext>
              </a:extLst>
            </p:cNvPr>
            <p:cNvSpPr/>
            <p:nvPr/>
          </p:nvSpPr>
          <p:spPr bwMode="auto">
            <a:xfrm flipH="1">
              <a:off x="2274980" y="1167150"/>
              <a:ext cx="216024" cy="236516"/>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grpSp>
        <p:nvGrpSpPr>
          <p:cNvPr id="15" name="グループ化 14">
            <a:extLst>
              <a:ext uri="{FF2B5EF4-FFF2-40B4-BE49-F238E27FC236}">
                <a16:creationId xmlns:a16="http://schemas.microsoft.com/office/drawing/2014/main" id="{B436F041-E2F7-D2C0-CB0C-8D5B1A0E8FB8}"/>
              </a:ext>
            </a:extLst>
          </p:cNvPr>
          <p:cNvGrpSpPr/>
          <p:nvPr/>
        </p:nvGrpSpPr>
        <p:grpSpPr>
          <a:xfrm>
            <a:off x="8726922" y="2996111"/>
            <a:ext cx="2248443" cy="713807"/>
            <a:chOff x="2106782" y="1167150"/>
            <a:chExt cx="1964197" cy="1092597"/>
          </a:xfrm>
          <a:solidFill>
            <a:srgbClr val="C00000">
              <a:alpha val="87000"/>
            </a:srgbClr>
          </a:solidFill>
        </p:grpSpPr>
        <p:sp>
          <p:nvSpPr>
            <p:cNvPr id="16" name="AutoShape 3">
              <a:extLst>
                <a:ext uri="{FF2B5EF4-FFF2-40B4-BE49-F238E27FC236}">
                  <a16:creationId xmlns:a16="http://schemas.microsoft.com/office/drawing/2014/main" id="{8A77B39A-3A56-2767-04F7-8906C7A9A37B}"/>
                </a:ext>
              </a:extLst>
            </p:cNvPr>
            <p:cNvSpPr>
              <a:spLocks noChangeArrowheads="1"/>
            </p:cNvSpPr>
            <p:nvPr/>
          </p:nvSpPr>
          <p:spPr bwMode="auto">
            <a:xfrm>
              <a:off x="2106782" y="1370486"/>
              <a:ext cx="1964197" cy="889261"/>
            </a:xfrm>
            <a:prstGeom prst="roundRect">
              <a:avLst>
                <a:gd name="adj" fmla="val 8397"/>
              </a:avLst>
            </a:prstGeom>
            <a:grpFill/>
            <a:ln>
              <a:noFill/>
            </a:ln>
            <a:effectLst/>
          </p:spPr>
          <p:txBody>
            <a:bodyPr wrap="square" lIns="108000" tIns="108000" rIns="108000" bIns="72000" anchor="ctr" anchorCtr="0">
              <a:spAutoFit/>
            </a:bodyPr>
            <a:lstStyle/>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ハッシュ値を参照</a:t>
              </a:r>
              <a:endPar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10000"/>
                </a:lnSpc>
              </a:pP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ファイルを報告することも可能</a:t>
              </a:r>
            </a:p>
          </p:txBody>
        </p:sp>
        <p:sp>
          <p:nvSpPr>
            <p:cNvPr id="17" name="二等辺三角形 16">
              <a:extLst>
                <a:ext uri="{FF2B5EF4-FFF2-40B4-BE49-F238E27FC236}">
                  <a16:creationId xmlns:a16="http://schemas.microsoft.com/office/drawing/2014/main" id="{15EC3E96-3E96-4873-3B07-C5EB887C1906}"/>
                </a:ext>
              </a:extLst>
            </p:cNvPr>
            <p:cNvSpPr/>
            <p:nvPr/>
          </p:nvSpPr>
          <p:spPr bwMode="auto">
            <a:xfrm flipH="1">
              <a:off x="2274980" y="1167150"/>
              <a:ext cx="216024" cy="236516"/>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sp>
        <p:nvSpPr>
          <p:cNvPr id="22" name="テキスト プレースホルダー 3">
            <a:extLst>
              <a:ext uri="{FF2B5EF4-FFF2-40B4-BE49-F238E27FC236}">
                <a16:creationId xmlns:a16="http://schemas.microsoft.com/office/drawing/2014/main" id="{A88BD653-4F99-C812-DB6F-93FBF62CB18C}"/>
              </a:ext>
            </a:extLst>
          </p:cNvPr>
          <p:cNvSpPr txBox="1">
            <a:spLocks/>
          </p:cNvSpPr>
          <p:nvPr/>
        </p:nvSpPr>
        <p:spPr>
          <a:xfrm>
            <a:off x="413589" y="1243861"/>
            <a:ext cx="11074573" cy="248914"/>
          </a:xfrm>
          <a:prstGeom prst="rect">
            <a:avLst/>
          </a:prstGeom>
        </p:spPr>
        <p:txBody>
          <a:bodyPr/>
          <a:lstStyle>
            <a:lvl1pPr marL="228568" indent="-228568" algn="l" defTabSz="914269"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03" indent="-228568" algn="l" defTabSz="914269"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837" indent="-228568" algn="l" defTabSz="914269"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599972"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107"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24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37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511"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646" indent="-228568" algn="l" defTabSz="914269"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10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en-US" altLang="ja-JP" sz="110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が検出した脅威のスコアや詳細を表示。ハッシュ値から第三者機関のサイトも参照することが可能です</a:t>
            </a:r>
          </a:p>
        </p:txBody>
      </p:sp>
      <p:sp>
        <p:nvSpPr>
          <p:cNvPr id="23" name="テキスト プレースホルダー 2">
            <a:extLst>
              <a:ext uri="{FF2B5EF4-FFF2-40B4-BE49-F238E27FC236}">
                <a16:creationId xmlns:a16="http://schemas.microsoft.com/office/drawing/2014/main" id="{D4E2B4D1-53F8-964A-05B9-0749199EE688}"/>
              </a:ext>
            </a:extLst>
          </p:cNvPr>
          <p:cNvSpPr>
            <a:spLocks noGrp="1"/>
          </p:cNvSpPr>
          <p:nvPr>
            <p:ph type="body" sz="quarter" idx="13"/>
          </p:nvPr>
        </p:nvSpPr>
        <p:spPr>
          <a:xfrm>
            <a:off x="359197" y="746395"/>
            <a:ext cx="11505576" cy="348557"/>
          </a:xfrm>
        </p:spPr>
        <p:txBody>
          <a:bodyPr/>
          <a:lstStyle/>
          <a:p>
            <a:r>
              <a:rPr lang="ja-JP" altLang="en-US"/>
              <a:t>危険・異常で検出したファイルの詳細確認！他社の許可・隔離判断をクラウドで共有</a:t>
            </a:r>
          </a:p>
        </p:txBody>
      </p:sp>
      <p:sp>
        <p:nvSpPr>
          <p:cNvPr id="24" name="フリーフォーム: 図形 23">
            <a:extLst>
              <a:ext uri="{FF2B5EF4-FFF2-40B4-BE49-F238E27FC236}">
                <a16:creationId xmlns:a16="http://schemas.microsoft.com/office/drawing/2014/main" id="{7B72324A-ED70-29E2-2529-E53FC53F6B58}"/>
              </a:ext>
            </a:extLst>
          </p:cNvPr>
          <p:cNvSpPr/>
          <p:nvPr/>
        </p:nvSpPr>
        <p:spPr>
          <a:xfrm rot="10800000">
            <a:off x="8474692" y="1668543"/>
            <a:ext cx="1442306" cy="480767"/>
          </a:xfrm>
          <a:custGeom>
            <a:avLst/>
            <a:gdLst>
              <a:gd name="connsiteX0" fmla="*/ 2587034 w 2700912"/>
              <a:gd name="connsiteY0" fmla="*/ 858863 h 858863"/>
              <a:gd name="connsiteX1" fmla="*/ 113878 w 2700912"/>
              <a:gd name="connsiteY1" fmla="*/ 858863 h 858863"/>
              <a:gd name="connsiteX2" fmla="*/ 0 w 2700912"/>
              <a:gd name="connsiteY2" fmla="*/ 744985 h 858863"/>
              <a:gd name="connsiteX3" fmla="*/ 0 w 2700912"/>
              <a:gd name="connsiteY3" fmla="*/ 289487 h 858863"/>
              <a:gd name="connsiteX4" fmla="*/ 113878 w 2700912"/>
              <a:gd name="connsiteY4" fmla="*/ 175609 h 858863"/>
              <a:gd name="connsiteX5" fmla="*/ 1943383 w 2700912"/>
              <a:gd name="connsiteY5" fmla="*/ 175609 h 858863"/>
              <a:gd name="connsiteX6" fmla="*/ 2094817 w 2700912"/>
              <a:gd name="connsiteY6" fmla="*/ 0 h 858863"/>
              <a:gd name="connsiteX7" fmla="*/ 2246251 w 2700912"/>
              <a:gd name="connsiteY7" fmla="*/ 175609 h 858863"/>
              <a:gd name="connsiteX8" fmla="*/ 2587034 w 2700912"/>
              <a:gd name="connsiteY8" fmla="*/ 175609 h 858863"/>
              <a:gd name="connsiteX9" fmla="*/ 2700912 w 2700912"/>
              <a:gd name="connsiteY9" fmla="*/ 289487 h 858863"/>
              <a:gd name="connsiteX10" fmla="*/ 2700912 w 2700912"/>
              <a:gd name="connsiteY10" fmla="*/ 744985 h 858863"/>
              <a:gd name="connsiteX11" fmla="*/ 2587034 w 2700912"/>
              <a:gd name="connsiteY11" fmla="*/ 858863 h 858863"/>
              <a:gd name="connsiteX0" fmla="*/ 2587034 w 2700912"/>
              <a:gd name="connsiteY0" fmla="*/ 1131997 h 1131997"/>
              <a:gd name="connsiteX1" fmla="*/ 113878 w 2700912"/>
              <a:gd name="connsiteY1" fmla="*/ 1131997 h 1131997"/>
              <a:gd name="connsiteX2" fmla="*/ 0 w 2700912"/>
              <a:gd name="connsiteY2" fmla="*/ 1018119 h 1131997"/>
              <a:gd name="connsiteX3" fmla="*/ 0 w 2700912"/>
              <a:gd name="connsiteY3" fmla="*/ 562621 h 1131997"/>
              <a:gd name="connsiteX4" fmla="*/ 113878 w 2700912"/>
              <a:gd name="connsiteY4" fmla="*/ 448743 h 1131997"/>
              <a:gd name="connsiteX5" fmla="*/ 1943383 w 2700912"/>
              <a:gd name="connsiteY5" fmla="*/ 448743 h 1131997"/>
              <a:gd name="connsiteX6" fmla="*/ 2094817 w 2700912"/>
              <a:gd name="connsiteY6" fmla="*/ 0 h 1131997"/>
              <a:gd name="connsiteX7" fmla="*/ 2246251 w 2700912"/>
              <a:gd name="connsiteY7" fmla="*/ 448743 h 1131997"/>
              <a:gd name="connsiteX8" fmla="*/ 2587034 w 2700912"/>
              <a:gd name="connsiteY8" fmla="*/ 448743 h 1131997"/>
              <a:gd name="connsiteX9" fmla="*/ 2700912 w 2700912"/>
              <a:gd name="connsiteY9" fmla="*/ 562621 h 1131997"/>
              <a:gd name="connsiteX10" fmla="*/ 2700912 w 2700912"/>
              <a:gd name="connsiteY10" fmla="*/ 1018119 h 1131997"/>
              <a:gd name="connsiteX11" fmla="*/ 2587034 w 2700912"/>
              <a:gd name="connsiteY11" fmla="*/ 1131997 h 1131997"/>
              <a:gd name="connsiteX0" fmla="*/ 2587034 w 2700912"/>
              <a:gd name="connsiteY0" fmla="*/ 887443 h 887443"/>
              <a:gd name="connsiteX1" fmla="*/ 113878 w 2700912"/>
              <a:gd name="connsiteY1" fmla="*/ 887443 h 887443"/>
              <a:gd name="connsiteX2" fmla="*/ 0 w 2700912"/>
              <a:gd name="connsiteY2" fmla="*/ 773565 h 887443"/>
              <a:gd name="connsiteX3" fmla="*/ 0 w 2700912"/>
              <a:gd name="connsiteY3" fmla="*/ 318067 h 887443"/>
              <a:gd name="connsiteX4" fmla="*/ 113878 w 2700912"/>
              <a:gd name="connsiteY4" fmla="*/ 204189 h 887443"/>
              <a:gd name="connsiteX5" fmla="*/ 1943383 w 2700912"/>
              <a:gd name="connsiteY5" fmla="*/ 204189 h 887443"/>
              <a:gd name="connsiteX6" fmla="*/ 2094817 w 2700912"/>
              <a:gd name="connsiteY6" fmla="*/ 0 h 887443"/>
              <a:gd name="connsiteX7" fmla="*/ 2246251 w 2700912"/>
              <a:gd name="connsiteY7" fmla="*/ 204189 h 887443"/>
              <a:gd name="connsiteX8" fmla="*/ 2587034 w 2700912"/>
              <a:gd name="connsiteY8" fmla="*/ 204189 h 887443"/>
              <a:gd name="connsiteX9" fmla="*/ 2700912 w 2700912"/>
              <a:gd name="connsiteY9" fmla="*/ 318067 h 887443"/>
              <a:gd name="connsiteX10" fmla="*/ 2700912 w 2700912"/>
              <a:gd name="connsiteY10" fmla="*/ 773565 h 887443"/>
              <a:gd name="connsiteX11" fmla="*/ 2587034 w 2700912"/>
              <a:gd name="connsiteY11" fmla="*/ 887443 h 8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0912" h="887443">
                <a:moveTo>
                  <a:pt x="2587034" y="887443"/>
                </a:moveTo>
                <a:lnTo>
                  <a:pt x="113878" y="887443"/>
                </a:lnTo>
                <a:cubicBezTo>
                  <a:pt x="50985" y="887443"/>
                  <a:pt x="0" y="836458"/>
                  <a:pt x="0" y="773565"/>
                </a:cubicBezTo>
                <a:lnTo>
                  <a:pt x="0" y="318067"/>
                </a:lnTo>
                <a:cubicBezTo>
                  <a:pt x="0" y="255174"/>
                  <a:pt x="50985" y="204189"/>
                  <a:pt x="113878" y="204189"/>
                </a:cubicBezTo>
                <a:lnTo>
                  <a:pt x="1943383" y="204189"/>
                </a:lnTo>
                <a:lnTo>
                  <a:pt x="2094817" y="0"/>
                </a:lnTo>
                <a:lnTo>
                  <a:pt x="2246251" y="204189"/>
                </a:lnTo>
                <a:lnTo>
                  <a:pt x="2587034" y="204189"/>
                </a:lnTo>
                <a:cubicBezTo>
                  <a:pt x="2649927" y="204189"/>
                  <a:pt x="2700912" y="255174"/>
                  <a:pt x="2700912" y="318067"/>
                </a:cubicBezTo>
                <a:lnTo>
                  <a:pt x="2700912" y="773565"/>
                </a:lnTo>
                <a:cubicBezTo>
                  <a:pt x="2700912" y="836458"/>
                  <a:pt x="2649927" y="887443"/>
                  <a:pt x="2587034" y="887443"/>
                </a:cubicBezTo>
                <a:close/>
              </a:path>
            </a:pathLst>
          </a:cu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6C418FB-2AF2-FEDA-D9D9-303D5E173651}"/>
              </a:ext>
            </a:extLst>
          </p:cNvPr>
          <p:cNvSpPr txBox="1"/>
          <p:nvPr/>
        </p:nvSpPr>
        <p:spPr>
          <a:xfrm>
            <a:off x="8504812" y="1715435"/>
            <a:ext cx="2128564" cy="288541"/>
          </a:xfrm>
          <a:prstGeom prst="rect">
            <a:avLst/>
          </a:prstGeom>
          <a:noFill/>
        </p:spPr>
        <p:txBody>
          <a:bodyPr wrap="square" rtlCol="0">
            <a:spAutoFit/>
          </a:bodyPr>
          <a:lstStyle/>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隔離 </a:t>
            </a:r>
            <a:r>
              <a:rPr kumimoji="1" lang="en-US" altLang="ja-JP" sz="1100" b="1">
                <a:solidFill>
                  <a:srgbClr val="C00000"/>
                </a:solidFill>
                <a:latin typeface="メイリオ" panose="020B0604030504040204" pitchFamily="50" charset="-128"/>
                <a:ea typeface="メイリオ" panose="020B0604030504040204" pitchFamily="50" charset="-128"/>
              </a:rPr>
              <a:t>or </a:t>
            </a:r>
            <a:r>
              <a:rPr kumimoji="1" lang="ja-JP" altLang="en-US" sz="1100" b="1">
                <a:solidFill>
                  <a:srgbClr val="C00000"/>
                </a:solidFill>
                <a:latin typeface="メイリオ" panose="020B0604030504040204" pitchFamily="50" charset="-128"/>
                <a:ea typeface="メイリオ" panose="020B0604030504040204" pitchFamily="50" charset="-128"/>
              </a:rPr>
              <a:t>許可を選択</a:t>
            </a:r>
          </a:p>
        </p:txBody>
      </p:sp>
    </p:spTree>
    <p:extLst>
      <p:ext uri="{BB962C8B-B14F-4D97-AF65-F5344CB8AC3E}">
        <p14:creationId xmlns:p14="http://schemas.microsoft.com/office/powerpoint/2010/main" val="931876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88BA8BC5-06AB-4EEA-9B2C-A1461B1866EC}"/>
              </a:ext>
            </a:extLst>
          </p:cNvPr>
          <p:cNvGrpSpPr/>
          <p:nvPr/>
        </p:nvGrpSpPr>
        <p:grpSpPr>
          <a:xfrm>
            <a:off x="1038585" y="1827386"/>
            <a:ext cx="8799290" cy="4379508"/>
            <a:chOff x="1727200" y="2110192"/>
            <a:chExt cx="8799290" cy="4379508"/>
          </a:xfrm>
        </p:grpSpPr>
        <p:grpSp>
          <p:nvGrpSpPr>
            <p:cNvPr id="12" name="グループ化 11">
              <a:extLst>
                <a:ext uri="{FF2B5EF4-FFF2-40B4-BE49-F238E27FC236}">
                  <a16:creationId xmlns:a16="http://schemas.microsoft.com/office/drawing/2014/main" id="{BE0B9235-B930-463A-96B3-0ACC3FD34AF0}"/>
                </a:ext>
              </a:extLst>
            </p:cNvPr>
            <p:cNvGrpSpPr/>
            <p:nvPr/>
          </p:nvGrpSpPr>
          <p:grpSpPr>
            <a:xfrm>
              <a:off x="1733919" y="2112204"/>
              <a:ext cx="8792571" cy="4361784"/>
              <a:chOff x="2246019" y="2166019"/>
              <a:chExt cx="7715250" cy="3827350"/>
            </a:xfrm>
          </p:grpSpPr>
          <p:pic>
            <p:nvPicPr>
              <p:cNvPr id="6" name="図 5">
                <a:extLst>
                  <a:ext uri="{FF2B5EF4-FFF2-40B4-BE49-F238E27FC236}">
                    <a16:creationId xmlns:a16="http://schemas.microsoft.com/office/drawing/2014/main" id="{BD124E31-8CD9-4944-AC82-A60DB6661940}"/>
                  </a:ext>
                </a:extLst>
              </p:cNvPr>
              <p:cNvPicPr>
                <a:picLocks noChangeAspect="1"/>
              </p:cNvPicPr>
              <p:nvPr/>
            </p:nvPicPr>
            <p:blipFill rotWithShape="1">
              <a:blip r:embed="rId2"/>
              <a:srcRect r="5905" b="29150"/>
              <a:stretch/>
            </p:blipFill>
            <p:spPr>
              <a:xfrm>
                <a:off x="2246019" y="2541376"/>
                <a:ext cx="7670265" cy="3195682"/>
              </a:xfrm>
              <a:prstGeom prst="rect">
                <a:avLst/>
              </a:prstGeom>
            </p:spPr>
          </p:pic>
          <p:pic>
            <p:nvPicPr>
              <p:cNvPr id="7" name="図 6" descr="画面の領域">
                <a:extLst>
                  <a:ext uri="{FF2B5EF4-FFF2-40B4-BE49-F238E27FC236}">
                    <a16:creationId xmlns:a16="http://schemas.microsoft.com/office/drawing/2014/main" id="{54886E92-927C-4962-89D5-D0D35636F473}"/>
                  </a:ext>
                </a:extLst>
              </p:cNvPr>
              <p:cNvPicPr>
                <a:picLocks noChangeAspect="1"/>
              </p:cNvPicPr>
              <p:nvPr/>
            </p:nvPicPr>
            <p:blipFill rotWithShape="1">
              <a:blip r:embed="rId3">
                <a:extLst>
                  <a:ext uri="{28A0092B-C50C-407E-A947-70E740481C1C}">
                    <a14:useLocalDpi xmlns:a14="http://schemas.microsoft.com/office/drawing/2010/main" val="0"/>
                  </a:ext>
                </a:extLst>
              </a:blip>
              <a:srcRect t="8475" b="15256"/>
              <a:stretch/>
            </p:blipFill>
            <p:spPr>
              <a:xfrm>
                <a:off x="2285287" y="3319106"/>
                <a:ext cx="7459686" cy="2674263"/>
              </a:xfrm>
              <a:prstGeom prst="rect">
                <a:avLst/>
              </a:prstGeom>
            </p:spPr>
          </p:pic>
          <p:pic>
            <p:nvPicPr>
              <p:cNvPr id="8" name="図 7">
                <a:extLst>
                  <a:ext uri="{FF2B5EF4-FFF2-40B4-BE49-F238E27FC236}">
                    <a16:creationId xmlns:a16="http://schemas.microsoft.com/office/drawing/2014/main" id="{4A7EF037-A308-420C-B100-E78770189816}"/>
                  </a:ext>
                </a:extLst>
              </p:cNvPr>
              <p:cNvPicPr>
                <a:picLocks noChangeAspect="1"/>
              </p:cNvPicPr>
              <p:nvPr/>
            </p:nvPicPr>
            <p:blipFill rotWithShape="1">
              <a:blip r:embed="rId4"/>
              <a:srcRect b="87271"/>
              <a:stretch/>
            </p:blipFill>
            <p:spPr>
              <a:xfrm>
                <a:off x="2246019" y="2166019"/>
                <a:ext cx="7715250" cy="398885"/>
              </a:xfrm>
              <a:prstGeom prst="rect">
                <a:avLst/>
              </a:prstGeom>
            </p:spPr>
          </p:pic>
        </p:grpSp>
        <p:sp>
          <p:nvSpPr>
            <p:cNvPr id="13" name="正方形/長方形 12">
              <a:extLst>
                <a:ext uri="{FF2B5EF4-FFF2-40B4-BE49-F238E27FC236}">
                  <a16:creationId xmlns:a16="http://schemas.microsoft.com/office/drawing/2014/main" id="{CD0EB282-6195-47E8-BED5-05D68393BA72}"/>
                </a:ext>
              </a:extLst>
            </p:cNvPr>
            <p:cNvSpPr/>
            <p:nvPr/>
          </p:nvSpPr>
          <p:spPr>
            <a:xfrm>
              <a:off x="1727200" y="2110192"/>
              <a:ext cx="8799290" cy="437950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プレースホルダー 3">
            <a:extLst>
              <a:ext uri="{FF2B5EF4-FFF2-40B4-BE49-F238E27FC236}">
                <a16:creationId xmlns:a16="http://schemas.microsoft.com/office/drawing/2014/main" id="{47AF4C0E-836D-4F50-A4EA-EEC5B2AEDA0F}"/>
              </a:ext>
            </a:extLst>
          </p:cNvPr>
          <p:cNvSpPr>
            <a:spLocks noGrp="1"/>
          </p:cNvSpPr>
          <p:nvPr>
            <p:ph type="body" sz="quarter" idx="15"/>
          </p:nvPr>
        </p:nvSpPr>
        <p:spPr>
          <a:xfrm>
            <a:off x="1" y="1243861"/>
            <a:ext cx="12192000" cy="255001"/>
          </a:xfrm>
        </p:spPr>
        <p:txBody>
          <a:bodyPr/>
          <a:lstStyle/>
          <a:p>
            <a:r>
              <a:rPr lang="ja-JP" altLang="en-US"/>
              <a:t>何故、脅威と認識したのか詳細をレポート！未知のマルウェアの場合、どんな動きをするマルウェアなのかを知る事も可能です</a:t>
            </a:r>
            <a:endParaRPr kumimoji="1" lang="ja-JP" altLang="en-US"/>
          </a:p>
        </p:txBody>
      </p:sp>
      <p:sp>
        <p:nvSpPr>
          <p:cNvPr id="2" name="テキスト プレースホルダー 1">
            <a:extLst>
              <a:ext uri="{FF2B5EF4-FFF2-40B4-BE49-F238E27FC236}">
                <a16:creationId xmlns:a16="http://schemas.microsoft.com/office/drawing/2014/main" id="{FFDFD188-F257-438D-922F-FA2AD7D96AE7}"/>
              </a:ext>
            </a:extLst>
          </p:cNvPr>
          <p:cNvSpPr>
            <a:spLocks noGrp="1"/>
          </p:cNvSpPr>
          <p:nvPr>
            <p:ph type="body" sz="quarter" idx="11"/>
          </p:nvPr>
        </p:nvSpPr>
        <p:spPr/>
        <p:txBody>
          <a:bodyPr/>
          <a:lstStyle/>
          <a:p>
            <a:r>
              <a:rPr lang="en-US" altLang="ja-JP"/>
              <a:t> </a:t>
            </a:r>
            <a:r>
              <a:rPr lang="ja-JP" altLang="en-US"/>
              <a:t>導入期の運用について：管理者</a:t>
            </a:r>
            <a:endParaRPr lang="en-US" altLang="ja-JP"/>
          </a:p>
        </p:txBody>
      </p:sp>
      <p:sp>
        <p:nvSpPr>
          <p:cNvPr id="3" name="テキスト プレースホルダー 2">
            <a:extLst>
              <a:ext uri="{FF2B5EF4-FFF2-40B4-BE49-F238E27FC236}">
                <a16:creationId xmlns:a16="http://schemas.microsoft.com/office/drawing/2014/main" id="{A43DCE0E-26F9-4B1A-9C69-55455C669DF5}"/>
              </a:ext>
            </a:extLst>
          </p:cNvPr>
          <p:cNvSpPr>
            <a:spLocks noGrp="1"/>
          </p:cNvSpPr>
          <p:nvPr>
            <p:ph type="body" sz="quarter" idx="13"/>
          </p:nvPr>
        </p:nvSpPr>
        <p:spPr>
          <a:xfrm>
            <a:off x="0" y="746395"/>
            <a:ext cx="12192000" cy="452432"/>
          </a:xfrm>
        </p:spPr>
        <p:txBody>
          <a:bodyPr/>
          <a:lstStyle/>
          <a:p>
            <a:r>
              <a:rPr lang="ja-JP" altLang="en-US"/>
              <a:t>検体を解析した結果をレポート！マルウェアとしての特徴とリスクを確認</a:t>
            </a:r>
            <a:endParaRPr kumimoji="1" lang="ja-JP" altLang="en-US"/>
          </a:p>
        </p:txBody>
      </p:sp>
      <p:grpSp>
        <p:nvGrpSpPr>
          <p:cNvPr id="15" name="グループ化 14">
            <a:extLst>
              <a:ext uri="{FF2B5EF4-FFF2-40B4-BE49-F238E27FC236}">
                <a16:creationId xmlns:a16="http://schemas.microsoft.com/office/drawing/2014/main" id="{AF0C1923-6B8C-44BC-8199-A5795E07AAC5}"/>
              </a:ext>
            </a:extLst>
          </p:cNvPr>
          <p:cNvGrpSpPr/>
          <p:nvPr/>
        </p:nvGrpSpPr>
        <p:grpSpPr>
          <a:xfrm>
            <a:off x="5626964" y="2796504"/>
            <a:ext cx="2962186" cy="918866"/>
            <a:chOff x="1984742" y="1421282"/>
            <a:chExt cx="2587709" cy="1406472"/>
          </a:xfrm>
          <a:solidFill>
            <a:srgbClr val="C00000">
              <a:alpha val="87000"/>
            </a:srgbClr>
          </a:solidFill>
        </p:grpSpPr>
        <p:sp>
          <p:nvSpPr>
            <p:cNvPr id="16" name="AutoShape 3">
              <a:extLst>
                <a:ext uri="{FF2B5EF4-FFF2-40B4-BE49-F238E27FC236}">
                  <a16:creationId xmlns:a16="http://schemas.microsoft.com/office/drawing/2014/main" id="{B347838E-1079-4432-8AD3-E37A8EF85731}"/>
                </a:ext>
              </a:extLst>
            </p:cNvPr>
            <p:cNvSpPr>
              <a:spLocks noChangeArrowheads="1"/>
            </p:cNvSpPr>
            <p:nvPr/>
          </p:nvSpPr>
          <p:spPr bwMode="auto">
            <a:xfrm>
              <a:off x="1984742" y="1421282"/>
              <a:ext cx="2587709" cy="1180651"/>
            </a:xfrm>
            <a:prstGeom prst="roundRect">
              <a:avLst>
                <a:gd name="adj" fmla="val 8397"/>
              </a:avLst>
            </a:prstGeom>
            <a:grpFill/>
            <a:ln>
              <a:noFill/>
            </a:ln>
            <a:effectLst/>
          </p:spPr>
          <p:txBody>
            <a:bodyPr wrap="square" lIns="108000" tIns="108000" rIns="108000" bIns="72000" anchor="ctr" anchorCtr="0">
              <a:spAutoFit/>
            </a:bodyPr>
            <a:lstStyle/>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収集</a:t>
              </a:r>
            </a:p>
            <a:p>
              <a:pPr algn="ct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ネットワーク・</a:t>
              </a:r>
              <a:r>
                <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OS</a:t>
              </a: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・ファイル・</a:t>
              </a:r>
              <a:endParaRPr lang="en-US" altLang="ja-JP"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キーストロークの情報を取得</a:t>
              </a:r>
            </a:p>
          </p:txBody>
        </p:sp>
        <p:sp>
          <p:nvSpPr>
            <p:cNvPr id="17" name="二等辺三角形 16">
              <a:extLst>
                <a:ext uri="{FF2B5EF4-FFF2-40B4-BE49-F238E27FC236}">
                  <a16:creationId xmlns:a16="http://schemas.microsoft.com/office/drawing/2014/main" id="{BADC7569-2BA0-4F05-97B0-DE02B9C79F72}"/>
                </a:ext>
              </a:extLst>
            </p:cNvPr>
            <p:cNvSpPr/>
            <p:nvPr/>
          </p:nvSpPr>
          <p:spPr bwMode="auto">
            <a:xfrm rot="10800000" flipH="1">
              <a:off x="2353133" y="2591238"/>
              <a:ext cx="216024" cy="236516"/>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grpSp>
        <p:nvGrpSpPr>
          <p:cNvPr id="18" name="グループ化 17">
            <a:extLst>
              <a:ext uri="{FF2B5EF4-FFF2-40B4-BE49-F238E27FC236}">
                <a16:creationId xmlns:a16="http://schemas.microsoft.com/office/drawing/2014/main" id="{10992F4C-7EB1-4B84-86C0-93C48627DF63}"/>
              </a:ext>
            </a:extLst>
          </p:cNvPr>
          <p:cNvGrpSpPr/>
          <p:nvPr/>
        </p:nvGrpSpPr>
        <p:grpSpPr>
          <a:xfrm>
            <a:off x="2133604" y="4959217"/>
            <a:ext cx="1883661" cy="593871"/>
            <a:chOff x="1438684" y="1557099"/>
            <a:chExt cx="2529136" cy="909016"/>
          </a:xfrm>
          <a:solidFill>
            <a:srgbClr val="C00000">
              <a:alpha val="87000"/>
            </a:srgbClr>
          </a:solidFill>
        </p:grpSpPr>
        <p:sp>
          <p:nvSpPr>
            <p:cNvPr id="19" name="AutoShape 3">
              <a:extLst>
                <a:ext uri="{FF2B5EF4-FFF2-40B4-BE49-F238E27FC236}">
                  <a16:creationId xmlns:a16="http://schemas.microsoft.com/office/drawing/2014/main" id="{CB42D065-7D61-4CC3-BD8B-9106EDB55D6B}"/>
                </a:ext>
              </a:extLst>
            </p:cNvPr>
            <p:cNvSpPr>
              <a:spLocks noChangeArrowheads="1"/>
            </p:cNvSpPr>
            <p:nvPr/>
          </p:nvSpPr>
          <p:spPr bwMode="auto">
            <a:xfrm>
              <a:off x="1984744" y="1557099"/>
              <a:ext cx="1983076" cy="909016"/>
            </a:xfrm>
            <a:prstGeom prst="roundRect">
              <a:avLst>
                <a:gd name="adj" fmla="val 8397"/>
              </a:avLst>
            </a:prstGeom>
            <a:grpFill/>
            <a:ln>
              <a:noFill/>
            </a:ln>
            <a:effectLst/>
          </p:spPr>
          <p:txBody>
            <a:bodyPr wrap="square" lIns="108000" tIns="108000" rIns="108000" bIns="72000" anchor="ctr" anchorCtr="0">
              <a:spAutoFit/>
            </a:bodyPr>
            <a:lstStyle/>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偽装</a:t>
              </a:r>
            </a:p>
            <a:p>
              <a:pPr algn="ctr"/>
              <a:r>
                <a:rPr lang="ja-JP" altLang="en-US" sz="1100" b="1">
                  <a:solidFill>
                    <a:srgbClr val="FFFFFF"/>
                  </a:solidFill>
                  <a:latin typeface="メイリオ" panose="020B0604030504040204" pitchFamily="50" charset="-128"/>
                  <a:ea typeface="メイリオ" panose="020B0604030504040204" pitchFamily="50" charset="-128"/>
                </a:rPr>
                <a:t>権限のチェック</a:t>
              </a:r>
            </a:p>
          </p:txBody>
        </p:sp>
        <p:sp>
          <p:nvSpPr>
            <p:cNvPr id="20" name="二等辺三角形 19">
              <a:extLst>
                <a:ext uri="{FF2B5EF4-FFF2-40B4-BE49-F238E27FC236}">
                  <a16:creationId xmlns:a16="http://schemas.microsoft.com/office/drawing/2014/main" id="{6FA374FA-F034-4ABC-8ED9-CB52C495F16B}"/>
                </a:ext>
              </a:extLst>
            </p:cNvPr>
            <p:cNvSpPr/>
            <p:nvPr/>
          </p:nvSpPr>
          <p:spPr bwMode="auto">
            <a:xfrm rot="16200000" flipH="1">
              <a:off x="1528139" y="1779744"/>
              <a:ext cx="378511" cy="557422"/>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grpSp>
        <p:nvGrpSpPr>
          <p:cNvPr id="21" name="グループ化 20">
            <a:extLst>
              <a:ext uri="{FF2B5EF4-FFF2-40B4-BE49-F238E27FC236}">
                <a16:creationId xmlns:a16="http://schemas.microsoft.com/office/drawing/2014/main" id="{D1153583-A56A-43FA-8E7E-DC675F8CBD3B}"/>
              </a:ext>
            </a:extLst>
          </p:cNvPr>
          <p:cNvGrpSpPr/>
          <p:nvPr/>
        </p:nvGrpSpPr>
        <p:grpSpPr>
          <a:xfrm>
            <a:off x="4998391" y="4691283"/>
            <a:ext cx="3551491" cy="943663"/>
            <a:chOff x="1984742" y="1421282"/>
            <a:chExt cx="2587709" cy="1444430"/>
          </a:xfrm>
          <a:solidFill>
            <a:srgbClr val="C00000">
              <a:alpha val="87000"/>
            </a:srgbClr>
          </a:solidFill>
        </p:grpSpPr>
        <p:sp>
          <p:nvSpPr>
            <p:cNvPr id="22" name="AutoShape 3">
              <a:extLst>
                <a:ext uri="{FF2B5EF4-FFF2-40B4-BE49-F238E27FC236}">
                  <a16:creationId xmlns:a16="http://schemas.microsoft.com/office/drawing/2014/main" id="{3BF5EF9C-9B24-40CE-AE27-0C35491090C8}"/>
                </a:ext>
              </a:extLst>
            </p:cNvPr>
            <p:cNvSpPr>
              <a:spLocks noChangeArrowheads="1"/>
            </p:cNvSpPr>
            <p:nvPr/>
          </p:nvSpPr>
          <p:spPr bwMode="auto">
            <a:xfrm>
              <a:off x="1984742" y="1421282"/>
              <a:ext cx="2587709" cy="1180652"/>
            </a:xfrm>
            <a:prstGeom prst="roundRect">
              <a:avLst>
                <a:gd name="adj" fmla="val 8397"/>
              </a:avLst>
            </a:prstGeom>
            <a:grpFill/>
            <a:ln>
              <a:noFill/>
            </a:ln>
            <a:effectLst/>
          </p:spPr>
          <p:txBody>
            <a:bodyPr wrap="square" lIns="108000" tIns="108000" rIns="108000" bIns="72000" anchor="ctr" anchorCtr="0">
              <a:spAutoFit/>
            </a:bodyPr>
            <a:lstStyle/>
            <a:p>
              <a:pPr algn="ctr"/>
              <a:r>
                <a:rPr lang="ja-JP" altLang="en-US" sz="14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破壊</a:t>
              </a:r>
            </a:p>
            <a:p>
              <a:pPr algn="ctr"/>
              <a:r>
                <a:rPr lang="ja-JP" altLang="en-US" sz="1100" b="1">
                  <a:solidFill>
                    <a:srgbClr val="FFFFFF"/>
                  </a:solidFill>
                  <a:latin typeface="メイリオ" panose="020B0604030504040204" pitchFamily="50" charset="-128"/>
                  <a:ea typeface="メイリオ" panose="020B0604030504040204" pitchFamily="50" charset="-128"/>
                </a:rPr>
                <a:t>実行中プロセスの停止、ファイルの実行・削除</a:t>
              </a:r>
            </a:p>
          </p:txBody>
        </p:sp>
        <p:sp>
          <p:nvSpPr>
            <p:cNvPr id="23" name="二等辺三角形 22">
              <a:extLst>
                <a:ext uri="{FF2B5EF4-FFF2-40B4-BE49-F238E27FC236}">
                  <a16:creationId xmlns:a16="http://schemas.microsoft.com/office/drawing/2014/main" id="{9CC88DBD-6D5C-4562-B8FB-CAAF265CB75C}"/>
                </a:ext>
              </a:extLst>
            </p:cNvPr>
            <p:cNvSpPr/>
            <p:nvPr/>
          </p:nvSpPr>
          <p:spPr bwMode="auto">
            <a:xfrm rot="10800000" flipH="1">
              <a:off x="3188507" y="2582141"/>
              <a:ext cx="180179" cy="283571"/>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sp>
        <p:nvSpPr>
          <p:cNvPr id="30" name="フリーフォーム: 図形 29">
            <a:extLst>
              <a:ext uri="{FF2B5EF4-FFF2-40B4-BE49-F238E27FC236}">
                <a16:creationId xmlns:a16="http://schemas.microsoft.com/office/drawing/2014/main" id="{18D17274-C35A-49C1-9131-B8B3D591E71A}"/>
              </a:ext>
            </a:extLst>
          </p:cNvPr>
          <p:cNvSpPr/>
          <p:nvPr/>
        </p:nvSpPr>
        <p:spPr>
          <a:xfrm rot="16200000">
            <a:off x="9397339" y="1920605"/>
            <a:ext cx="1332783" cy="1751798"/>
          </a:xfrm>
          <a:custGeom>
            <a:avLst/>
            <a:gdLst>
              <a:gd name="connsiteX0" fmla="*/ 1332783 w 1332783"/>
              <a:gd name="connsiteY0" fmla="*/ 512359 h 2152242"/>
              <a:gd name="connsiteX1" fmla="*/ 1332782 w 1332783"/>
              <a:gd name="connsiteY1" fmla="*/ 2040328 h 2152242"/>
              <a:gd name="connsiteX2" fmla="*/ 1220868 w 1332783"/>
              <a:gd name="connsiteY2" fmla="*/ 2152242 h 2152242"/>
              <a:gd name="connsiteX3" fmla="*/ 111914 w 1332783"/>
              <a:gd name="connsiteY3" fmla="*/ 2152242 h 2152242"/>
              <a:gd name="connsiteX4" fmla="*/ 0 w 1332783"/>
              <a:gd name="connsiteY4" fmla="*/ 2040327 h 2152242"/>
              <a:gd name="connsiteX5" fmla="*/ 0 w 1332783"/>
              <a:gd name="connsiteY5" fmla="*/ 512358 h 2152242"/>
              <a:gd name="connsiteX6" fmla="*/ 111914 w 1332783"/>
              <a:gd name="connsiteY6" fmla="*/ 400445 h 2152242"/>
              <a:gd name="connsiteX7" fmla="*/ 581370 w 1332783"/>
              <a:gd name="connsiteY7" fmla="*/ 400445 h 2152242"/>
              <a:gd name="connsiteX8" fmla="*/ 647008 w 1332783"/>
              <a:gd name="connsiteY8" fmla="*/ 0 h 2152242"/>
              <a:gd name="connsiteX9" fmla="*/ 712647 w 1332783"/>
              <a:gd name="connsiteY9" fmla="*/ 400445 h 2152242"/>
              <a:gd name="connsiteX10" fmla="*/ 1220869 w 1332783"/>
              <a:gd name="connsiteY10" fmla="*/ 400445 h 2152242"/>
              <a:gd name="connsiteX11" fmla="*/ 1332783 w 1332783"/>
              <a:gd name="connsiteY11" fmla="*/ 512359 h 2152242"/>
              <a:gd name="connsiteX0" fmla="*/ 1332783 w 1332783"/>
              <a:gd name="connsiteY0" fmla="*/ 111915 h 1751798"/>
              <a:gd name="connsiteX1" fmla="*/ 1332782 w 1332783"/>
              <a:gd name="connsiteY1" fmla="*/ 1639884 h 1751798"/>
              <a:gd name="connsiteX2" fmla="*/ 1220868 w 1332783"/>
              <a:gd name="connsiteY2" fmla="*/ 1751798 h 1751798"/>
              <a:gd name="connsiteX3" fmla="*/ 111914 w 1332783"/>
              <a:gd name="connsiteY3" fmla="*/ 1751798 h 1751798"/>
              <a:gd name="connsiteX4" fmla="*/ 0 w 1332783"/>
              <a:gd name="connsiteY4" fmla="*/ 1639883 h 1751798"/>
              <a:gd name="connsiteX5" fmla="*/ 0 w 1332783"/>
              <a:gd name="connsiteY5" fmla="*/ 111914 h 1751798"/>
              <a:gd name="connsiteX6" fmla="*/ 111914 w 1332783"/>
              <a:gd name="connsiteY6" fmla="*/ 1 h 1751798"/>
              <a:gd name="connsiteX7" fmla="*/ 581370 w 1332783"/>
              <a:gd name="connsiteY7" fmla="*/ 1 h 1751798"/>
              <a:gd name="connsiteX8" fmla="*/ 712647 w 1332783"/>
              <a:gd name="connsiteY8" fmla="*/ 1 h 1751798"/>
              <a:gd name="connsiteX9" fmla="*/ 1220869 w 1332783"/>
              <a:gd name="connsiteY9" fmla="*/ 1 h 1751798"/>
              <a:gd name="connsiteX10" fmla="*/ 1332783 w 1332783"/>
              <a:gd name="connsiteY10" fmla="*/ 111915 h 1751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2783" h="1751798">
                <a:moveTo>
                  <a:pt x="1332783" y="111915"/>
                </a:moveTo>
                <a:cubicBezTo>
                  <a:pt x="1332783" y="621238"/>
                  <a:pt x="1332782" y="1130561"/>
                  <a:pt x="1332782" y="1639884"/>
                </a:cubicBezTo>
                <a:cubicBezTo>
                  <a:pt x="1332782" y="1701692"/>
                  <a:pt x="1282676" y="1751798"/>
                  <a:pt x="1220868" y="1751798"/>
                </a:cubicBezTo>
                <a:lnTo>
                  <a:pt x="111914" y="1751798"/>
                </a:lnTo>
                <a:cubicBezTo>
                  <a:pt x="50106" y="1751797"/>
                  <a:pt x="0" y="1701691"/>
                  <a:pt x="0" y="1639883"/>
                </a:cubicBezTo>
                <a:lnTo>
                  <a:pt x="0" y="111914"/>
                </a:lnTo>
                <a:cubicBezTo>
                  <a:pt x="0" y="50106"/>
                  <a:pt x="50106" y="0"/>
                  <a:pt x="111914" y="1"/>
                </a:cubicBezTo>
                <a:lnTo>
                  <a:pt x="581370" y="1"/>
                </a:lnTo>
                <a:lnTo>
                  <a:pt x="712647" y="1"/>
                </a:lnTo>
                <a:lnTo>
                  <a:pt x="1220869" y="1"/>
                </a:lnTo>
                <a:cubicBezTo>
                  <a:pt x="1282677" y="1"/>
                  <a:pt x="1332783" y="50107"/>
                  <a:pt x="1332783" y="111915"/>
                </a:cubicBezTo>
                <a:close/>
              </a:path>
            </a:pathLst>
          </a:cu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lt1"/>
              </a:solidFill>
            </a:endParaRPr>
          </a:p>
        </p:txBody>
      </p:sp>
      <p:sp>
        <p:nvSpPr>
          <p:cNvPr id="25" name="テキスト ボックス 24">
            <a:extLst>
              <a:ext uri="{FF2B5EF4-FFF2-40B4-BE49-F238E27FC236}">
                <a16:creationId xmlns:a16="http://schemas.microsoft.com/office/drawing/2014/main" id="{7D4E405E-6E7D-4306-9140-C4C21497F1B1}"/>
              </a:ext>
            </a:extLst>
          </p:cNvPr>
          <p:cNvSpPr txBox="1"/>
          <p:nvPr/>
        </p:nvSpPr>
        <p:spPr>
          <a:xfrm>
            <a:off x="9228870" y="2264845"/>
            <a:ext cx="1710012" cy="1109278"/>
          </a:xfrm>
          <a:prstGeom prst="rect">
            <a:avLst/>
          </a:prstGeom>
          <a:noFill/>
        </p:spPr>
        <p:txBody>
          <a:bodyPr wrap="square" rtlCol="0">
            <a:spAutoFit/>
          </a:bodyPr>
          <a:lstStyle/>
          <a:p>
            <a:pPr>
              <a:lnSpc>
                <a:spcPts val="1600"/>
              </a:lnSpc>
            </a:pPr>
            <a:r>
              <a:rPr kumimoji="1" lang="en-US" altLang="ja-JP" sz="1100" b="1">
                <a:solidFill>
                  <a:srgbClr val="C00000"/>
                </a:solidFill>
                <a:latin typeface="メイリオ" panose="020B0604030504040204" pitchFamily="50" charset="-128"/>
                <a:ea typeface="メイリオ" panose="020B0604030504040204" pitchFamily="50" charset="-128"/>
              </a:rPr>
              <a:t>LANSCOPE </a:t>
            </a:r>
            <a:r>
              <a:rPr kumimoji="1" lang="ja-JP" altLang="en-US" sz="1100" b="1">
                <a:solidFill>
                  <a:srgbClr val="C00000"/>
                </a:solidFill>
                <a:latin typeface="メイリオ" panose="020B0604030504040204" pitchFamily="50" charset="-128"/>
                <a:ea typeface="メイリオ" panose="020B0604030504040204" pitchFamily="50" charset="-128"/>
              </a:rPr>
              <a:t>の機能</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・ログ収集機能</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・権限で動く</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・禁止設定機能</a:t>
            </a:r>
            <a:endParaRPr kumimoji="1" lang="en-US" altLang="ja-JP" sz="1100" b="1">
              <a:solidFill>
                <a:srgbClr val="C00000"/>
              </a:solidFill>
              <a:latin typeface="メイリオ" panose="020B0604030504040204" pitchFamily="50" charset="-128"/>
              <a:ea typeface="メイリオ" panose="020B0604030504040204" pitchFamily="50" charset="-128"/>
            </a:endParaRPr>
          </a:p>
          <a:p>
            <a:pPr>
              <a:lnSpc>
                <a:spcPts val="1600"/>
              </a:lnSpc>
            </a:pPr>
            <a:r>
              <a:rPr kumimoji="1" lang="ja-JP" altLang="en-US" sz="1100" b="1">
                <a:solidFill>
                  <a:srgbClr val="C00000"/>
                </a:solidFill>
                <a:latin typeface="メイリオ" panose="020B0604030504040204" pitchFamily="50" charset="-128"/>
                <a:ea typeface="メイリオ" panose="020B0604030504040204" pitchFamily="50" charset="-128"/>
              </a:rPr>
              <a:t>がマルウェア風と判別</a:t>
            </a:r>
          </a:p>
        </p:txBody>
      </p:sp>
      <p:sp>
        <p:nvSpPr>
          <p:cNvPr id="24" name="正方形/長方形 23">
            <a:extLst>
              <a:ext uri="{FF2B5EF4-FFF2-40B4-BE49-F238E27FC236}">
                <a16:creationId xmlns:a16="http://schemas.microsoft.com/office/drawing/2014/main" id="{C3656F2C-1AB1-5E50-691B-658D887395FE}"/>
              </a:ext>
            </a:extLst>
          </p:cNvPr>
          <p:cNvSpPr/>
          <p:nvPr/>
        </p:nvSpPr>
        <p:spPr>
          <a:xfrm>
            <a:off x="1178182" y="1941921"/>
            <a:ext cx="1263290" cy="233616"/>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700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E940FC43-1E62-46F7-9920-D51647E8EE6B}"/>
              </a:ext>
            </a:extLst>
          </p:cNvPr>
          <p:cNvSpPr>
            <a:spLocks noGrp="1"/>
          </p:cNvSpPr>
          <p:nvPr>
            <p:ph type="body" sz="quarter" idx="15"/>
          </p:nvPr>
        </p:nvSpPr>
        <p:spPr/>
        <p:txBody>
          <a:bodyPr/>
          <a:lstStyle/>
          <a:p>
            <a:r>
              <a:rPr lang="ja-JP" altLang="en-US"/>
              <a:t>検知されるアプリは特定の動きのものがあり、先にセーフ登録することで初期運用をさらに楽にすることができます</a:t>
            </a:r>
            <a:endParaRPr kumimoji="1" lang="ja-JP" altLang="en-US"/>
          </a:p>
        </p:txBody>
      </p:sp>
      <p:sp>
        <p:nvSpPr>
          <p:cNvPr id="2" name="テキスト プレースホルダー 1">
            <a:extLst>
              <a:ext uri="{FF2B5EF4-FFF2-40B4-BE49-F238E27FC236}">
                <a16:creationId xmlns:a16="http://schemas.microsoft.com/office/drawing/2014/main" id="{A7D189D1-6DF5-4631-B33D-228412EC1F89}"/>
              </a:ext>
            </a:extLst>
          </p:cNvPr>
          <p:cNvSpPr>
            <a:spLocks noGrp="1"/>
          </p:cNvSpPr>
          <p:nvPr>
            <p:ph type="body" sz="quarter" idx="11"/>
          </p:nvPr>
        </p:nvSpPr>
        <p:spPr/>
        <p:txBody>
          <a:bodyPr/>
          <a:lstStyle/>
          <a:p>
            <a:r>
              <a:rPr lang="en-US" altLang="ja-JP"/>
              <a:t> </a:t>
            </a:r>
            <a:r>
              <a:rPr lang="ja-JP" altLang="en-US"/>
              <a:t>導入期の運用について：検知状況サンプル</a:t>
            </a:r>
          </a:p>
        </p:txBody>
      </p:sp>
      <p:sp>
        <p:nvSpPr>
          <p:cNvPr id="3" name="テキスト プレースホルダー 2">
            <a:extLst>
              <a:ext uri="{FF2B5EF4-FFF2-40B4-BE49-F238E27FC236}">
                <a16:creationId xmlns:a16="http://schemas.microsoft.com/office/drawing/2014/main" id="{D31798B2-39EB-4355-8CBB-65752346C712}"/>
              </a:ext>
            </a:extLst>
          </p:cNvPr>
          <p:cNvSpPr>
            <a:spLocks noGrp="1"/>
          </p:cNvSpPr>
          <p:nvPr>
            <p:ph type="body" sz="quarter" idx="13"/>
          </p:nvPr>
        </p:nvSpPr>
        <p:spPr/>
        <p:txBody>
          <a:bodyPr/>
          <a:lstStyle/>
          <a:p>
            <a:r>
              <a:rPr lang="ja-JP" altLang="en-US"/>
              <a:t>セーフリスト登録対象となった「特定の動きを行うアプリ」を事前に登録！</a:t>
            </a:r>
          </a:p>
        </p:txBody>
      </p:sp>
      <p:sp>
        <p:nvSpPr>
          <p:cNvPr id="9" name="正方形/長方形 8">
            <a:extLst>
              <a:ext uri="{FF2B5EF4-FFF2-40B4-BE49-F238E27FC236}">
                <a16:creationId xmlns:a16="http://schemas.microsoft.com/office/drawing/2014/main" id="{15468C41-D6D9-4490-AC3B-BA74F39BD9C2}"/>
              </a:ext>
            </a:extLst>
          </p:cNvPr>
          <p:cNvSpPr/>
          <p:nvPr/>
        </p:nvSpPr>
        <p:spPr>
          <a:xfrm>
            <a:off x="4819472" y="2322902"/>
            <a:ext cx="5808389" cy="632224"/>
          </a:xfrm>
          <a:prstGeom prst="rect">
            <a:avLst/>
          </a:prstGeom>
        </p:spPr>
        <p:txBody>
          <a:bodyPr wrap="square">
            <a:spAutoFit/>
          </a:bodyPr>
          <a:lstStyle/>
          <a:p>
            <a:pPr>
              <a:lnSpc>
                <a:spcPts val="22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ハッキングツール</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2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・レジストリ情報の収集解析・外部へのデータ送信</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6240C5B7-3529-4571-9A62-6FBADDF4B7EC}"/>
              </a:ext>
            </a:extLst>
          </p:cNvPr>
          <p:cNvSpPr/>
          <p:nvPr/>
        </p:nvSpPr>
        <p:spPr>
          <a:xfrm>
            <a:off x="4819472" y="3384600"/>
            <a:ext cx="3709484" cy="632224"/>
          </a:xfrm>
          <a:prstGeom prst="rect">
            <a:avLst/>
          </a:prstGeom>
        </p:spPr>
        <p:txBody>
          <a:bodyPr wrap="square">
            <a:spAutoFit/>
          </a:bodyPr>
          <a:lstStyle/>
          <a:p>
            <a:pPr>
              <a:lnSpc>
                <a:spcPts val="22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リモートアクセスツール</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2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コンピュータの遠隔アクセス・リモート操作</a:t>
            </a:r>
          </a:p>
        </p:txBody>
      </p:sp>
      <p:sp>
        <p:nvSpPr>
          <p:cNvPr id="11" name="正方形/長方形 10">
            <a:extLst>
              <a:ext uri="{FF2B5EF4-FFF2-40B4-BE49-F238E27FC236}">
                <a16:creationId xmlns:a16="http://schemas.microsoft.com/office/drawing/2014/main" id="{3B4248FB-E5F3-4FFA-950B-5C64FC7AD952}"/>
              </a:ext>
            </a:extLst>
          </p:cNvPr>
          <p:cNvSpPr/>
          <p:nvPr/>
        </p:nvSpPr>
        <p:spPr>
          <a:xfrm>
            <a:off x="4819472" y="4458824"/>
            <a:ext cx="5894734" cy="632224"/>
          </a:xfrm>
          <a:prstGeom prst="rect">
            <a:avLst/>
          </a:prstGeom>
        </p:spPr>
        <p:txBody>
          <a:bodyPr wrap="square">
            <a:spAutoFit/>
          </a:bodyPr>
          <a:lstStyle/>
          <a:p>
            <a:pPr>
              <a:lnSpc>
                <a:spcPts val="22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ハッキングツール</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2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・レジストリ情報の収集解析・データの削除・破壊行為</a:t>
            </a:r>
          </a:p>
        </p:txBody>
      </p:sp>
      <p:sp>
        <p:nvSpPr>
          <p:cNvPr id="16" name="正方形/長方形 15">
            <a:extLst>
              <a:ext uri="{FF2B5EF4-FFF2-40B4-BE49-F238E27FC236}">
                <a16:creationId xmlns:a16="http://schemas.microsoft.com/office/drawing/2014/main" id="{DD65FDFB-1E53-4A97-9755-375998132115}"/>
              </a:ext>
            </a:extLst>
          </p:cNvPr>
          <p:cNvSpPr/>
          <p:nvPr/>
        </p:nvSpPr>
        <p:spPr>
          <a:xfrm>
            <a:off x="4819472" y="5520523"/>
            <a:ext cx="5404419" cy="632224"/>
          </a:xfrm>
          <a:prstGeom prst="rect">
            <a:avLst/>
          </a:prstGeom>
        </p:spPr>
        <p:txBody>
          <a:bodyPr wrap="square">
            <a:spAutoFit/>
          </a:bodyPr>
          <a:lstStyle/>
          <a:p>
            <a:pPr>
              <a:lnSpc>
                <a:spcPts val="2200"/>
              </a:lnSpc>
            </a:pPr>
            <a:r>
              <a:rPr lang="ja-JP" altLang="en-US"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その他</a:t>
            </a:r>
            <a:endParaRPr lang="en-US" altLang="ja-JP" sz="16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2200"/>
              </a:lnSpc>
            </a:pP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OS</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・レジストリ情報の収集解析・権限昇格、外部へのデータ送信</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6" name="グループ化 25">
            <a:extLst>
              <a:ext uri="{FF2B5EF4-FFF2-40B4-BE49-F238E27FC236}">
                <a16:creationId xmlns:a16="http://schemas.microsoft.com/office/drawing/2014/main" id="{8DC2DEB9-F6F5-4D6C-8F20-279FC30E57F9}"/>
              </a:ext>
            </a:extLst>
          </p:cNvPr>
          <p:cNvGrpSpPr/>
          <p:nvPr/>
        </p:nvGrpSpPr>
        <p:grpSpPr>
          <a:xfrm>
            <a:off x="1679043" y="2411165"/>
            <a:ext cx="2980376" cy="405720"/>
            <a:chOff x="1679043" y="2411165"/>
            <a:chExt cx="2980376" cy="405720"/>
          </a:xfrm>
          <a:solidFill>
            <a:schemeClr val="accent1">
              <a:lumMod val="75000"/>
            </a:schemeClr>
          </a:solidFill>
        </p:grpSpPr>
        <p:sp>
          <p:nvSpPr>
            <p:cNvPr id="24" name="四角形: 角を丸くする 23">
              <a:extLst>
                <a:ext uri="{FF2B5EF4-FFF2-40B4-BE49-F238E27FC236}">
                  <a16:creationId xmlns:a16="http://schemas.microsoft.com/office/drawing/2014/main" id="{411C0898-1EB5-4242-BFCB-3866E108C790}"/>
                </a:ext>
              </a:extLst>
            </p:cNvPr>
            <p:cNvSpPr/>
            <p:nvPr/>
          </p:nvSpPr>
          <p:spPr>
            <a:xfrm>
              <a:off x="1679043" y="2411165"/>
              <a:ext cx="2980376" cy="40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8EC0823-CD30-48B5-8907-FB3ADD6CCC62}"/>
                </a:ext>
              </a:extLst>
            </p:cNvPr>
            <p:cNvSpPr/>
            <p:nvPr/>
          </p:nvSpPr>
          <p:spPr>
            <a:xfrm>
              <a:off x="1853098" y="2463021"/>
              <a:ext cx="2792319" cy="338554"/>
            </a:xfrm>
            <a:prstGeom prst="rect">
              <a:avLst/>
            </a:prstGeom>
            <a:grpFill/>
          </p:spPr>
          <p:txBody>
            <a:bodyPr wrap="square">
              <a:spAutoFit/>
            </a:bodyPr>
            <a:lstStyle/>
            <a:p>
              <a:pPr algn="ctr"/>
              <a:r>
                <a:rPr lang="en-US" altLang="ja-JP" sz="1600" b="1">
                  <a:solidFill>
                    <a:schemeClr val="bg1"/>
                  </a:solidFill>
                  <a:latin typeface="メイリオ" panose="020B0604030504040204" pitchFamily="50" charset="-128"/>
                  <a:ea typeface="メイリオ" panose="020B0604030504040204" pitchFamily="50" charset="-128"/>
                </a:rPr>
                <a:t> PC </a:t>
              </a:r>
              <a:r>
                <a:rPr lang="ja-JP" altLang="en-US" sz="1600" b="1">
                  <a:solidFill>
                    <a:schemeClr val="bg1"/>
                  </a:solidFill>
                  <a:latin typeface="メイリオ" panose="020B0604030504040204" pitchFamily="50" charset="-128"/>
                  <a:ea typeface="メイリオ" panose="020B0604030504040204" pitchFamily="50" charset="-128"/>
                </a:rPr>
                <a:t>診断ツール</a:t>
              </a:r>
              <a:endParaRPr lang="en-US" altLang="ja-JP" sz="1200" b="1">
                <a:solidFill>
                  <a:schemeClr val="bg1"/>
                </a:solidFill>
                <a:latin typeface="メイリオ" panose="020B0604030504040204" pitchFamily="50" charset="-128"/>
                <a:ea typeface="メイリオ" panose="020B0604030504040204" pitchFamily="50" charset="-128"/>
              </a:endParaRPr>
            </a:p>
          </p:txBody>
        </p:sp>
      </p:grpSp>
      <p:grpSp>
        <p:nvGrpSpPr>
          <p:cNvPr id="27" name="グループ化 26">
            <a:extLst>
              <a:ext uri="{FF2B5EF4-FFF2-40B4-BE49-F238E27FC236}">
                <a16:creationId xmlns:a16="http://schemas.microsoft.com/office/drawing/2014/main" id="{E2078A15-83C6-4F13-9F30-38EF8D713BAE}"/>
              </a:ext>
            </a:extLst>
          </p:cNvPr>
          <p:cNvGrpSpPr/>
          <p:nvPr/>
        </p:nvGrpSpPr>
        <p:grpSpPr>
          <a:xfrm>
            <a:off x="1679043" y="3472177"/>
            <a:ext cx="2980376" cy="405720"/>
            <a:chOff x="1679043" y="2411165"/>
            <a:chExt cx="2980376" cy="405720"/>
          </a:xfrm>
          <a:solidFill>
            <a:schemeClr val="accent1">
              <a:lumMod val="75000"/>
            </a:schemeClr>
          </a:solidFill>
        </p:grpSpPr>
        <p:sp>
          <p:nvSpPr>
            <p:cNvPr id="28" name="四角形: 角を丸くする 27">
              <a:extLst>
                <a:ext uri="{FF2B5EF4-FFF2-40B4-BE49-F238E27FC236}">
                  <a16:creationId xmlns:a16="http://schemas.microsoft.com/office/drawing/2014/main" id="{B072E6B8-ED68-48F0-95AA-BD42DB15B1F7}"/>
                </a:ext>
              </a:extLst>
            </p:cNvPr>
            <p:cNvSpPr/>
            <p:nvPr/>
          </p:nvSpPr>
          <p:spPr>
            <a:xfrm>
              <a:off x="1679043" y="2411165"/>
              <a:ext cx="2980376" cy="40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338F053-4195-4305-97DC-D2E8C35EDB6E}"/>
                </a:ext>
              </a:extLst>
            </p:cNvPr>
            <p:cNvSpPr/>
            <p:nvPr/>
          </p:nvSpPr>
          <p:spPr>
            <a:xfrm>
              <a:off x="1853098" y="2463021"/>
              <a:ext cx="2792319" cy="338554"/>
            </a:xfrm>
            <a:prstGeom prst="rect">
              <a:avLst/>
            </a:prstGeom>
            <a:grpFill/>
          </p:spPr>
          <p:txBody>
            <a:bodyPr wrap="square">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リモートコントロール</a:t>
              </a:r>
              <a:endParaRPr lang="en-US" altLang="ja-JP" sz="1200" b="1">
                <a:solidFill>
                  <a:schemeClr val="bg1"/>
                </a:solidFill>
                <a:latin typeface="メイリオ" panose="020B0604030504040204" pitchFamily="50" charset="-128"/>
                <a:ea typeface="メイリオ" panose="020B0604030504040204" pitchFamily="50" charset="-128"/>
              </a:endParaRPr>
            </a:p>
          </p:txBody>
        </p:sp>
      </p:grpSp>
      <p:grpSp>
        <p:nvGrpSpPr>
          <p:cNvPr id="30" name="グループ化 29">
            <a:extLst>
              <a:ext uri="{FF2B5EF4-FFF2-40B4-BE49-F238E27FC236}">
                <a16:creationId xmlns:a16="http://schemas.microsoft.com/office/drawing/2014/main" id="{CC7B98C2-EF4C-4859-A681-A5CD9C8A5B92}"/>
              </a:ext>
            </a:extLst>
          </p:cNvPr>
          <p:cNvGrpSpPr/>
          <p:nvPr/>
        </p:nvGrpSpPr>
        <p:grpSpPr>
          <a:xfrm>
            <a:off x="1679043" y="4533189"/>
            <a:ext cx="2980376" cy="405720"/>
            <a:chOff x="1679043" y="2411165"/>
            <a:chExt cx="2980376" cy="405720"/>
          </a:xfrm>
          <a:solidFill>
            <a:schemeClr val="accent1">
              <a:lumMod val="75000"/>
            </a:schemeClr>
          </a:solidFill>
        </p:grpSpPr>
        <p:sp>
          <p:nvSpPr>
            <p:cNvPr id="31" name="四角形: 角を丸くする 30">
              <a:extLst>
                <a:ext uri="{FF2B5EF4-FFF2-40B4-BE49-F238E27FC236}">
                  <a16:creationId xmlns:a16="http://schemas.microsoft.com/office/drawing/2014/main" id="{523120A9-B0AA-4670-87AF-8F7E7F60A2DA}"/>
                </a:ext>
              </a:extLst>
            </p:cNvPr>
            <p:cNvSpPr/>
            <p:nvPr/>
          </p:nvSpPr>
          <p:spPr>
            <a:xfrm>
              <a:off x="1679043" y="2411165"/>
              <a:ext cx="2980376" cy="40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6C4307F-DB6E-46F7-9F21-53FB1DD1C212}"/>
                </a:ext>
              </a:extLst>
            </p:cNvPr>
            <p:cNvSpPr/>
            <p:nvPr/>
          </p:nvSpPr>
          <p:spPr>
            <a:xfrm>
              <a:off x="1853098" y="2463021"/>
              <a:ext cx="2792319" cy="338554"/>
            </a:xfrm>
            <a:prstGeom prst="rect">
              <a:avLst/>
            </a:prstGeom>
            <a:grpFill/>
          </p:spPr>
          <p:txBody>
            <a:bodyPr wrap="square">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特定マルウェア駆除ソフト</a:t>
              </a:r>
              <a:endParaRPr lang="en-US" altLang="ja-JP" sz="1200" b="1">
                <a:solidFill>
                  <a:schemeClr val="bg1"/>
                </a:solidFill>
                <a:latin typeface="メイリオ" panose="020B0604030504040204" pitchFamily="50" charset="-128"/>
                <a:ea typeface="メイリオ" panose="020B0604030504040204" pitchFamily="50" charset="-128"/>
              </a:endParaRPr>
            </a:p>
          </p:txBody>
        </p:sp>
      </p:grpSp>
      <p:grpSp>
        <p:nvGrpSpPr>
          <p:cNvPr id="33" name="グループ化 32">
            <a:extLst>
              <a:ext uri="{FF2B5EF4-FFF2-40B4-BE49-F238E27FC236}">
                <a16:creationId xmlns:a16="http://schemas.microsoft.com/office/drawing/2014/main" id="{4794DDCD-E7C1-476C-9D1C-4EB4592FE8BD}"/>
              </a:ext>
            </a:extLst>
          </p:cNvPr>
          <p:cNvGrpSpPr/>
          <p:nvPr/>
        </p:nvGrpSpPr>
        <p:grpSpPr>
          <a:xfrm>
            <a:off x="1679043" y="5594202"/>
            <a:ext cx="2980376" cy="405720"/>
            <a:chOff x="1679043" y="2411165"/>
            <a:chExt cx="2980376" cy="405720"/>
          </a:xfrm>
          <a:solidFill>
            <a:schemeClr val="accent1">
              <a:lumMod val="75000"/>
            </a:schemeClr>
          </a:solidFill>
        </p:grpSpPr>
        <p:sp>
          <p:nvSpPr>
            <p:cNvPr id="34" name="四角形: 角を丸くする 33">
              <a:extLst>
                <a:ext uri="{FF2B5EF4-FFF2-40B4-BE49-F238E27FC236}">
                  <a16:creationId xmlns:a16="http://schemas.microsoft.com/office/drawing/2014/main" id="{B4028362-5254-4649-8130-A0627E5D3CAF}"/>
                </a:ext>
              </a:extLst>
            </p:cNvPr>
            <p:cNvSpPr/>
            <p:nvPr/>
          </p:nvSpPr>
          <p:spPr>
            <a:xfrm>
              <a:off x="1679043" y="2411165"/>
              <a:ext cx="2980376" cy="40572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6D08F35F-015B-4053-B64D-E5EF723D648F}"/>
                </a:ext>
              </a:extLst>
            </p:cNvPr>
            <p:cNvSpPr/>
            <p:nvPr/>
          </p:nvSpPr>
          <p:spPr>
            <a:xfrm>
              <a:off x="1853098" y="2463021"/>
              <a:ext cx="2792319" cy="338554"/>
            </a:xfrm>
            <a:prstGeom prst="rect">
              <a:avLst/>
            </a:prstGeom>
            <a:grpFill/>
          </p:spPr>
          <p:txBody>
            <a:bodyPr wrap="square">
              <a:spAutoFit/>
            </a:bodyPr>
            <a:lstStyle/>
            <a:p>
              <a:pPr algn="ctr"/>
              <a:r>
                <a:rPr lang="ja-JP" altLang="en-US" sz="1600" b="1">
                  <a:solidFill>
                    <a:schemeClr val="bg1"/>
                  </a:solidFill>
                  <a:latin typeface="メイリオ" panose="020B0604030504040204" pitchFamily="50" charset="-128"/>
                  <a:ea typeface="メイリオ" panose="020B0604030504040204" pitchFamily="50" charset="-128"/>
                </a:rPr>
                <a:t>業務アプリ</a:t>
              </a:r>
              <a:endParaRPr lang="en-US" altLang="ja-JP" sz="1200" b="1">
                <a:solidFill>
                  <a:schemeClr val="bg1"/>
                </a:solidFill>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6859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2B41ACFD-3C27-4DE5-BDEA-EE974C31C1B2}"/>
              </a:ext>
            </a:extLst>
          </p:cNvPr>
          <p:cNvSpPr>
            <a:spLocks noGrp="1"/>
          </p:cNvSpPr>
          <p:nvPr>
            <p:ph type="body" sz="quarter" idx="15"/>
          </p:nvPr>
        </p:nvSpPr>
        <p:spPr/>
        <p:txBody>
          <a:bodyPr/>
          <a:lstStyle/>
          <a:p>
            <a:r>
              <a:rPr kumimoji="1" lang="ja-JP" altLang="en-US"/>
              <a:t>自動隔離されたファイルものワンクリックで簡単に復旧が可能。細かい設定はいらず運用工数がかかりません</a:t>
            </a:r>
          </a:p>
        </p:txBody>
      </p:sp>
      <p:sp>
        <p:nvSpPr>
          <p:cNvPr id="2" name="テキスト プレースホルダー 1">
            <a:extLst>
              <a:ext uri="{FF2B5EF4-FFF2-40B4-BE49-F238E27FC236}">
                <a16:creationId xmlns:a16="http://schemas.microsoft.com/office/drawing/2014/main" id="{EF4DDBEF-AF1E-4381-BEBB-146219B58AF8}"/>
              </a:ext>
            </a:extLst>
          </p:cNvPr>
          <p:cNvSpPr>
            <a:spLocks noGrp="1"/>
          </p:cNvSpPr>
          <p:nvPr>
            <p:ph type="body" sz="quarter" idx="11"/>
          </p:nvPr>
        </p:nvSpPr>
        <p:spPr/>
        <p:txBody>
          <a:bodyPr/>
          <a:lstStyle/>
          <a:p>
            <a:r>
              <a:rPr lang="en-US" altLang="ja-JP"/>
              <a:t> </a:t>
            </a:r>
            <a:r>
              <a:rPr lang="ja-JP" altLang="en-US"/>
              <a:t>ランニング期の運用について：管理者</a:t>
            </a:r>
            <a:endParaRPr lang="en-US" altLang="ja-JP"/>
          </a:p>
        </p:txBody>
      </p:sp>
      <p:sp>
        <p:nvSpPr>
          <p:cNvPr id="3" name="テキスト プレースホルダー 2">
            <a:extLst>
              <a:ext uri="{FF2B5EF4-FFF2-40B4-BE49-F238E27FC236}">
                <a16:creationId xmlns:a16="http://schemas.microsoft.com/office/drawing/2014/main" id="{6FFC456E-8981-42AD-914B-0D583F4B1E05}"/>
              </a:ext>
            </a:extLst>
          </p:cNvPr>
          <p:cNvSpPr>
            <a:spLocks noGrp="1"/>
          </p:cNvSpPr>
          <p:nvPr>
            <p:ph type="body" sz="quarter" idx="13"/>
          </p:nvPr>
        </p:nvSpPr>
        <p:spPr/>
        <p:txBody>
          <a:bodyPr/>
          <a:lstStyle/>
          <a:p>
            <a:r>
              <a:rPr lang="ja-JP" altLang="en-US"/>
              <a:t>自動隔離されたファイルを簡単に復旧可能！セーフリスト登録後リアルタイムに反映</a:t>
            </a:r>
            <a:endParaRPr kumimoji="1" lang="ja-JP" altLang="en-US"/>
          </a:p>
        </p:txBody>
      </p:sp>
      <p:pic>
        <p:nvPicPr>
          <p:cNvPr id="19" name="図 18">
            <a:extLst>
              <a:ext uri="{FF2B5EF4-FFF2-40B4-BE49-F238E27FC236}">
                <a16:creationId xmlns:a16="http://schemas.microsoft.com/office/drawing/2014/main" id="{45C29A25-905E-5378-10F0-8A634A03236E}"/>
              </a:ext>
            </a:extLst>
          </p:cNvPr>
          <p:cNvPicPr>
            <a:picLocks noChangeAspect="1"/>
          </p:cNvPicPr>
          <p:nvPr/>
        </p:nvPicPr>
        <p:blipFill>
          <a:blip r:embed="rId2"/>
          <a:stretch>
            <a:fillRect/>
          </a:stretch>
        </p:blipFill>
        <p:spPr>
          <a:xfrm>
            <a:off x="1129423" y="1778632"/>
            <a:ext cx="9258916" cy="4546789"/>
          </a:xfrm>
          <a:prstGeom prst="rect">
            <a:avLst/>
          </a:prstGeom>
          <a:ln>
            <a:solidFill>
              <a:schemeClr val="tx1">
                <a:lumMod val="75000"/>
                <a:lumOff val="25000"/>
              </a:schemeClr>
            </a:solidFill>
          </a:ln>
        </p:spPr>
      </p:pic>
      <p:pic>
        <p:nvPicPr>
          <p:cNvPr id="24" name="図 23">
            <a:extLst>
              <a:ext uri="{FF2B5EF4-FFF2-40B4-BE49-F238E27FC236}">
                <a16:creationId xmlns:a16="http://schemas.microsoft.com/office/drawing/2014/main" id="{43019825-37F4-BF93-8352-77CB0BE30208}"/>
              </a:ext>
            </a:extLst>
          </p:cNvPr>
          <p:cNvPicPr>
            <a:picLocks noChangeAspect="1"/>
          </p:cNvPicPr>
          <p:nvPr/>
        </p:nvPicPr>
        <p:blipFill>
          <a:blip r:embed="rId3"/>
          <a:stretch>
            <a:fillRect/>
          </a:stretch>
        </p:blipFill>
        <p:spPr>
          <a:xfrm>
            <a:off x="9076845" y="4261524"/>
            <a:ext cx="2272695" cy="1765088"/>
          </a:xfrm>
          <a:prstGeom prst="rect">
            <a:avLst/>
          </a:prstGeom>
        </p:spPr>
      </p:pic>
      <p:grpSp>
        <p:nvGrpSpPr>
          <p:cNvPr id="25" name="グループ化 24">
            <a:extLst>
              <a:ext uri="{FF2B5EF4-FFF2-40B4-BE49-F238E27FC236}">
                <a16:creationId xmlns:a16="http://schemas.microsoft.com/office/drawing/2014/main" id="{59495BB4-EE70-96FF-7508-52230B6B7557}"/>
              </a:ext>
            </a:extLst>
          </p:cNvPr>
          <p:cNvGrpSpPr/>
          <p:nvPr/>
        </p:nvGrpSpPr>
        <p:grpSpPr>
          <a:xfrm>
            <a:off x="5258066" y="4483805"/>
            <a:ext cx="2955097" cy="848772"/>
            <a:chOff x="1849757" y="1234182"/>
            <a:chExt cx="2581516" cy="1299181"/>
          </a:xfrm>
          <a:solidFill>
            <a:srgbClr val="C00000">
              <a:alpha val="87000"/>
            </a:srgbClr>
          </a:solidFill>
        </p:grpSpPr>
        <p:sp>
          <p:nvSpPr>
            <p:cNvPr id="26" name="AutoShape 3">
              <a:extLst>
                <a:ext uri="{FF2B5EF4-FFF2-40B4-BE49-F238E27FC236}">
                  <a16:creationId xmlns:a16="http://schemas.microsoft.com/office/drawing/2014/main" id="{0DD6C64C-55FA-C728-B361-9184C5D19709}"/>
                </a:ext>
              </a:extLst>
            </p:cNvPr>
            <p:cNvSpPr>
              <a:spLocks noChangeArrowheads="1"/>
            </p:cNvSpPr>
            <p:nvPr/>
          </p:nvSpPr>
          <p:spPr bwMode="auto">
            <a:xfrm>
              <a:off x="1984741" y="1234182"/>
              <a:ext cx="2446532" cy="1299181"/>
            </a:xfrm>
            <a:prstGeom prst="roundRect">
              <a:avLst>
                <a:gd name="adj" fmla="val 8397"/>
              </a:avLst>
            </a:prstGeom>
            <a:grpFill/>
            <a:ln>
              <a:noFill/>
            </a:ln>
            <a:effectLst/>
          </p:spPr>
          <p:txBody>
            <a:bodyPr wrap="square" lIns="108000" tIns="108000" rIns="108000" bIns="72000" anchor="ctr" anchorCtr="0">
              <a:spAutoFit/>
            </a:bodyPr>
            <a:lstStyle/>
            <a:p>
              <a:pPr algn="ctr">
                <a:lnSpc>
                  <a:spcPct val="120000"/>
                </a:lnSpc>
              </a:pPr>
              <a:r>
                <a:rPr lang="ja-JP" altLang="en-US"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隔離済みファイル一覧で</a:t>
              </a:r>
            </a:p>
            <a:p>
              <a:pPr algn="ctr">
                <a:lnSpc>
                  <a:spcPct val="120000"/>
                </a:lnSpc>
              </a:pPr>
              <a:r>
                <a:rPr lang="ja-JP" altLang="en-US"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復旧したいファイルをチェック</a:t>
              </a:r>
              <a:endParaRPr lang="en-US" altLang="ja-JP"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　　　　　　　をクリック！</a:t>
              </a:r>
            </a:p>
          </p:txBody>
        </p:sp>
        <p:sp>
          <p:nvSpPr>
            <p:cNvPr id="27" name="二等辺三角形 26">
              <a:extLst>
                <a:ext uri="{FF2B5EF4-FFF2-40B4-BE49-F238E27FC236}">
                  <a16:creationId xmlns:a16="http://schemas.microsoft.com/office/drawing/2014/main" id="{9E71F8D2-78FF-4C0D-925D-D3D6727C48AA}"/>
                </a:ext>
              </a:extLst>
            </p:cNvPr>
            <p:cNvSpPr/>
            <p:nvPr/>
          </p:nvSpPr>
          <p:spPr bwMode="auto">
            <a:xfrm rot="16200000" flipH="1">
              <a:off x="1727994" y="1816281"/>
              <a:ext cx="378511" cy="134985"/>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grpSp>
        <p:nvGrpSpPr>
          <p:cNvPr id="28" name="グループ化 27">
            <a:extLst>
              <a:ext uri="{FF2B5EF4-FFF2-40B4-BE49-F238E27FC236}">
                <a16:creationId xmlns:a16="http://schemas.microsoft.com/office/drawing/2014/main" id="{E0B8A74E-66D9-FD7A-9D89-ED4D48B70A82}"/>
              </a:ext>
            </a:extLst>
          </p:cNvPr>
          <p:cNvGrpSpPr/>
          <p:nvPr/>
        </p:nvGrpSpPr>
        <p:grpSpPr>
          <a:xfrm>
            <a:off x="8503259" y="3481750"/>
            <a:ext cx="2800579" cy="764149"/>
            <a:chOff x="1984741" y="1389757"/>
            <a:chExt cx="2446532" cy="1169652"/>
          </a:xfrm>
          <a:solidFill>
            <a:srgbClr val="C00000">
              <a:alpha val="87000"/>
            </a:srgbClr>
          </a:solidFill>
        </p:grpSpPr>
        <p:sp>
          <p:nvSpPr>
            <p:cNvPr id="29" name="AutoShape 3">
              <a:extLst>
                <a:ext uri="{FF2B5EF4-FFF2-40B4-BE49-F238E27FC236}">
                  <a16:creationId xmlns:a16="http://schemas.microsoft.com/office/drawing/2014/main" id="{04BB1225-459E-04B0-50A3-1AF7C3546B33}"/>
                </a:ext>
              </a:extLst>
            </p:cNvPr>
            <p:cNvSpPr>
              <a:spLocks noChangeArrowheads="1"/>
            </p:cNvSpPr>
            <p:nvPr/>
          </p:nvSpPr>
          <p:spPr bwMode="auto">
            <a:xfrm>
              <a:off x="1984741" y="1389757"/>
              <a:ext cx="2446532" cy="988036"/>
            </a:xfrm>
            <a:prstGeom prst="roundRect">
              <a:avLst>
                <a:gd name="adj" fmla="val 8397"/>
              </a:avLst>
            </a:prstGeom>
            <a:grpFill/>
            <a:ln>
              <a:noFill/>
            </a:ln>
            <a:effectLst/>
          </p:spPr>
          <p:txBody>
            <a:bodyPr wrap="square" lIns="108000" tIns="108000" rIns="108000" bIns="72000" anchor="ctr" anchorCtr="0">
              <a:spAutoFit/>
            </a:bodyPr>
            <a:lstStyle/>
            <a:p>
              <a:pPr algn="ctr">
                <a:lnSpc>
                  <a:spcPct val="120000"/>
                </a:lnSpc>
              </a:pPr>
              <a:r>
                <a:rPr lang="ja-JP" altLang="en-US"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セーフリスト登録の理由を入力し</a:t>
              </a:r>
              <a:endParaRPr lang="en-US" altLang="ja-JP"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lang="ja-JP" altLang="en-US" sz="1200" b="1">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実行すれば複数人運用でも安心</a:t>
              </a:r>
            </a:p>
          </p:txBody>
        </p:sp>
        <p:sp>
          <p:nvSpPr>
            <p:cNvPr id="30" name="二等辺三角形 29">
              <a:extLst>
                <a:ext uri="{FF2B5EF4-FFF2-40B4-BE49-F238E27FC236}">
                  <a16:creationId xmlns:a16="http://schemas.microsoft.com/office/drawing/2014/main" id="{6FE31888-9768-5C44-31EA-F9699A1FCC4D}"/>
                </a:ext>
              </a:extLst>
            </p:cNvPr>
            <p:cNvSpPr/>
            <p:nvPr/>
          </p:nvSpPr>
          <p:spPr bwMode="auto">
            <a:xfrm rot="10800000" flipH="1">
              <a:off x="3721096" y="2322893"/>
              <a:ext cx="216024" cy="236516"/>
            </a:xfrm>
            <a:prstGeom prst="triangle">
              <a:avLst/>
            </a:prstGeom>
            <a:grpFill/>
            <a:ln>
              <a:noFill/>
            </a:ln>
            <a:effectLst/>
          </p:spPr>
          <p:txBody>
            <a:bodyPr wrap="square" lIns="0" tIns="0" rIns="0" bIns="0" rtlCol="0" anchor="ctr">
              <a:noAutofit/>
            </a:bodyPr>
            <a:lstStyle/>
            <a:p>
              <a:pPr algn="just">
                <a:lnSpc>
                  <a:spcPct val="140000"/>
                </a:lnSpc>
                <a:spcBef>
                  <a:spcPct val="0"/>
                </a:spcBef>
                <a:spcAft>
                  <a:spcPts val="600"/>
                </a:spcAft>
              </a:pPr>
              <a:endParaRPr lang="ja-JP" altLang="en-US" sz="1200">
                <a:solidFill>
                  <a:srgbClr val="4D4D4D"/>
                </a:solidFill>
                <a:latin typeface="メイリオ" pitchFamily="50" charset="-128"/>
                <a:ea typeface="メイリオ" pitchFamily="50" charset="-128"/>
                <a:cs typeface="メイリオ" pitchFamily="50" charset="-128"/>
              </a:endParaRPr>
            </a:p>
          </p:txBody>
        </p:sp>
      </p:grpSp>
      <p:pic>
        <p:nvPicPr>
          <p:cNvPr id="31" name="図 30">
            <a:extLst>
              <a:ext uri="{FF2B5EF4-FFF2-40B4-BE49-F238E27FC236}">
                <a16:creationId xmlns:a16="http://schemas.microsoft.com/office/drawing/2014/main" id="{D12E3851-14BB-7B80-B8FD-909942767125}"/>
              </a:ext>
            </a:extLst>
          </p:cNvPr>
          <p:cNvPicPr>
            <a:picLocks noChangeAspect="1"/>
          </p:cNvPicPr>
          <p:nvPr/>
        </p:nvPicPr>
        <p:blipFill>
          <a:blip r:embed="rId4"/>
          <a:stretch>
            <a:fillRect/>
          </a:stretch>
        </p:blipFill>
        <p:spPr>
          <a:xfrm>
            <a:off x="5758071" y="5056844"/>
            <a:ext cx="1038655" cy="177918"/>
          </a:xfrm>
          <a:prstGeom prst="rect">
            <a:avLst/>
          </a:prstGeom>
        </p:spPr>
      </p:pic>
    </p:spTree>
    <p:extLst>
      <p:ext uri="{BB962C8B-B14F-4D97-AF65-F5344CB8AC3E}">
        <p14:creationId xmlns:p14="http://schemas.microsoft.com/office/powerpoint/2010/main" val="15991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96CAC79-7E25-4E7B-9303-57C8040B9E9A}"/>
              </a:ext>
            </a:extLst>
          </p:cNvPr>
          <p:cNvSpPr>
            <a:spLocks noGrp="1"/>
          </p:cNvSpPr>
          <p:nvPr>
            <p:ph type="body" sz="quarter" idx="15"/>
          </p:nvPr>
        </p:nvSpPr>
        <p:spPr/>
        <p:txBody>
          <a:bodyPr/>
          <a:lstStyle/>
          <a:p>
            <a:r>
              <a:rPr kumimoji="1" lang="ja-JP" altLang="en-US"/>
              <a:t>その他のサービスソリューション</a:t>
            </a:r>
          </a:p>
        </p:txBody>
      </p:sp>
      <p:graphicFrame>
        <p:nvGraphicFramePr>
          <p:cNvPr id="5" name="表 5">
            <a:extLst>
              <a:ext uri="{FF2B5EF4-FFF2-40B4-BE49-F238E27FC236}">
                <a16:creationId xmlns:a16="http://schemas.microsoft.com/office/drawing/2014/main" id="{8E6EDDD1-9308-4FB2-9F6B-185988DEEA96}"/>
              </a:ext>
            </a:extLst>
          </p:cNvPr>
          <p:cNvGraphicFramePr>
            <a:graphicFrameLocks noGrp="1"/>
          </p:cNvGraphicFramePr>
          <p:nvPr>
            <p:extLst>
              <p:ext uri="{D42A27DB-BD31-4B8C-83A1-F6EECF244321}">
                <p14:modId xmlns:p14="http://schemas.microsoft.com/office/powerpoint/2010/main" val="4202067980"/>
              </p:ext>
            </p:extLst>
          </p:nvPr>
        </p:nvGraphicFramePr>
        <p:xfrm>
          <a:off x="547231" y="1098265"/>
          <a:ext cx="10887297" cy="5274826"/>
        </p:xfrm>
        <a:graphic>
          <a:graphicData uri="http://schemas.openxmlformats.org/drawingml/2006/table">
            <a:tbl>
              <a:tblPr firstRow="1" bandRow="1">
                <a:tableStyleId>{F5AB1C69-6EDB-4FF4-983F-18BD219EF322}</a:tableStyleId>
              </a:tblPr>
              <a:tblGrid>
                <a:gridCol w="910377">
                  <a:extLst>
                    <a:ext uri="{9D8B030D-6E8A-4147-A177-3AD203B41FA5}">
                      <a16:colId xmlns:a16="http://schemas.microsoft.com/office/drawing/2014/main" val="4141208159"/>
                    </a:ext>
                  </a:extLst>
                </a:gridCol>
                <a:gridCol w="3325640">
                  <a:extLst>
                    <a:ext uri="{9D8B030D-6E8A-4147-A177-3AD203B41FA5}">
                      <a16:colId xmlns:a16="http://schemas.microsoft.com/office/drawing/2014/main" val="229952052"/>
                    </a:ext>
                  </a:extLst>
                </a:gridCol>
                <a:gridCol w="3325640">
                  <a:extLst>
                    <a:ext uri="{9D8B030D-6E8A-4147-A177-3AD203B41FA5}">
                      <a16:colId xmlns:a16="http://schemas.microsoft.com/office/drawing/2014/main" val="1852397390"/>
                    </a:ext>
                  </a:extLst>
                </a:gridCol>
                <a:gridCol w="3325640">
                  <a:extLst>
                    <a:ext uri="{9D8B030D-6E8A-4147-A177-3AD203B41FA5}">
                      <a16:colId xmlns:a16="http://schemas.microsoft.com/office/drawing/2014/main" val="2528021359"/>
                    </a:ext>
                  </a:extLst>
                </a:gridCol>
              </a:tblGrid>
              <a:tr h="716972">
                <a:tc>
                  <a:txBody>
                    <a:bodyPr/>
                    <a:lstStyle/>
                    <a:p>
                      <a:pPr algn="ctr"/>
                      <a:endParaRPr kumimoji="1" lang="ja-JP" altLang="en-US" sz="1100">
                        <a:latin typeface="メイリオ" panose="020B0604030504040204" pitchFamily="50" charset="-128"/>
                        <a:ea typeface="メイリオ" panose="020B0604030504040204" pitchFamily="50" charset="-128"/>
                        <a:cs typeface="メイリオ" panose="020B0604030504040204" pitchFamily="50" charset="-128"/>
                      </a:endParaRPr>
                    </a:p>
                  </a:txBody>
                  <a:tcPr anchor="ctr">
                    <a:lnR w="3175" cap="flat" cmpd="sng" algn="ctr">
                      <a:solidFill>
                        <a:schemeClr val="tx1">
                          <a:lumMod val="75000"/>
                          <a:lumOff val="25000"/>
                        </a:schemeClr>
                      </a:solidFill>
                      <a:prstDash val="sysDash"/>
                      <a:round/>
                      <a:headEnd type="none" w="med" len="med"/>
                      <a:tailEnd type="none" w="med" len="med"/>
                    </a:lnR>
                    <a:lnB w="3175" cap="flat" cmpd="sng" algn="ctr">
                      <a:solidFill>
                        <a:schemeClr val="tx1">
                          <a:lumMod val="75000"/>
                          <a:lumOff val="25000"/>
                        </a:schemeClr>
                      </a:solidFill>
                      <a:prstDash val="sysDash"/>
                      <a:round/>
                      <a:headEnd type="none" w="med" len="med"/>
                      <a:tailEnd type="none" w="med" len="med"/>
                    </a:lnB>
                    <a:noFill/>
                  </a:tcPr>
                </a:tc>
                <a:tc>
                  <a:txBody>
                    <a:bodyPr/>
                    <a:lstStyle/>
                    <a:p>
                      <a:pPr algn="ct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エンドポイント侵害診断サービス</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B w="3175" cap="flat" cmpd="sng" algn="ctr">
                      <a:solidFill>
                        <a:schemeClr val="tx1">
                          <a:lumMod val="75000"/>
                          <a:lumOff val="25000"/>
                        </a:schemeClr>
                      </a:solidFill>
                      <a:prstDash val="sysDash"/>
                      <a:round/>
                      <a:headEnd type="none" w="med" len="med"/>
                      <a:tailEnd type="none" w="med" len="med"/>
                    </a:lnB>
                    <a:solidFill>
                      <a:srgbClr val="92D050"/>
                    </a:solidFill>
                  </a:tcPr>
                </a:tc>
                <a:tc>
                  <a:txBody>
                    <a:bodyPr/>
                    <a:lstStyle/>
                    <a:p>
                      <a:pPr algn="ctr"/>
                      <a:r>
                        <a:rPr kumimoji="1" lang="en-US" altLang="ja-JP" sz="1200">
                          <a:latin typeface="メイリオ" panose="020B0604030504040204" pitchFamily="50" charset="-128"/>
                          <a:ea typeface="メイリオ" panose="020B0604030504040204" pitchFamily="50" charset="-128"/>
                          <a:cs typeface="メイリオ" panose="020B0604030504040204" pitchFamily="50" charset="-128"/>
                        </a:rPr>
                        <a:t> Cylance </a:t>
                      </a:r>
                      <a:r>
                        <a:rPr kumimoji="1" lang="en-US" altLang="ja-JP" sz="1200" err="1">
                          <a:latin typeface="メイリオ" panose="020B0604030504040204" pitchFamily="50" charset="-128"/>
                          <a:ea typeface="メイリオ" panose="020B0604030504040204" pitchFamily="50" charset="-128"/>
                          <a:cs typeface="メイリオ" panose="020B0604030504040204" pitchFamily="50" charset="-128"/>
                        </a:rPr>
                        <a:t>ThreatZero</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B w="3175" cap="flat" cmpd="sng" algn="ctr">
                      <a:solidFill>
                        <a:schemeClr val="tx1">
                          <a:lumMod val="75000"/>
                          <a:lumOff val="25000"/>
                        </a:schemeClr>
                      </a:solidFill>
                      <a:prstDash val="sysDash"/>
                      <a:round/>
                      <a:headEnd type="none" w="med" len="med"/>
                      <a:tailEnd type="none" w="med" len="med"/>
                    </a:lnB>
                    <a:solidFill>
                      <a:srgbClr val="AA72D4"/>
                    </a:solidFill>
                  </a:tcPr>
                </a:tc>
                <a:tc>
                  <a:txBody>
                    <a:bodyPr/>
                    <a:lstStyle/>
                    <a:p>
                      <a:pPr algn="ct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マルウェア解析</a:t>
                      </a:r>
                    </a:p>
                  </a:txBody>
                  <a:tcPr anchor="ctr">
                    <a:lnL w="3175" cap="flat" cmpd="sng" algn="ctr">
                      <a:solidFill>
                        <a:schemeClr val="tx1">
                          <a:lumMod val="75000"/>
                          <a:lumOff val="25000"/>
                        </a:schemeClr>
                      </a:solidFill>
                      <a:prstDash val="sysDash"/>
                      <a:round/>
                      <a:headEnd type="none" w="med" len="med"/>
                      <a:tailEnd type="none" w="med" len="med"/>
                    </a:lnL>
                    <a:lnB w="3175" cap="flat" cmpd="sng" algn="ctr">
                      <a:solidFill>
                        <a:schemeClr val="tx1">
                          <a:lumMod val="75000"/>
                          <a:lumOff val="25000"/>
                        </a:schemeClr>
                      </a:solidFill>
                      <a:prstDash val="sysDash"/>
                      <a:round/>
                      <a:headEnd type="none" w="med" len="med"/>
                      <a:tailEnd type="none" w="med" len="med"/>
                    </a:lnB>
                    <a:solidFill>
                      <a:schemeClr val="accent6">
                        <a:lumMod val="75000"/>
                      </a:schemeClr>
                    </a:solidFill>
                  </a:tcPr>
                </a:tc>
                <a:extLst>
                  <a:ext uri="{0D108BD9-81ED-4DB2-BD59-A6C34878D82A}">
                    <a16:rowId xmlns:a16="http://schemas.microsoft.com/office/drawing/2014/main" val="2594331582"/>
                  </a:ext>
                </a:extLst>
              </a:tr>
              <a:tr h="383848">
                <a:tc>
                  <a:txBody>
                    <a:bodyPr/>
                    <a:lstStyle/>
                    <a:p>
                      <a:pPr algn="ct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概要</a:t>
                      </a: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gn="ct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侵害サービス</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algn="ctr"/>
                      <a:r>
                        <a:rPr kumimoji="1" lang="en-US" altLang="ja-JP" sz="110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導入支援サービス</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algn="ct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解析サービス</a:t>
                      </a:r>
                    </a:p>
                  </a:txBody>
                  <a:tcPr anchor="ctr">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193483164"/>
                  </a:ext>
                </a:extLst>
              </a:tr>
              <a:tr h="2147824">
                <a:tc>
                  <a:txBody>
                    <a:bodyPr/>
                    <a:lstStyle/>
                    <a:p>
                      <a:pPr algn="ct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詳細</a:t>
                      </a: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nSpc>
                          <a:spcPts val="1700"/>
                        </a:lnSpc>
                      </a:pP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サイバー脅威のリスクを分析し、改善方法までを一貫でご支援。</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スクリプトで自動収集するので環境を変えず、クライアント側にも負担を気軽に実施ができます。</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過去～今を軸に複数のアプローチで解析し リスクを発見できます。</a:t>
                      </a:r>
                      <a:r>
                        <a:rPr kumimoji="1" lang="en-US" altLang="ja-JP" sz="1100" b="1"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未導入の場合もサービスの利用が可能</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です。</a:t>
                      </a:r>
                    </a:p>
                    <a:p>
                      <a:pPr>
                        <a:lnSpc>
                          <a:spcPts val="1700"/>
                        </a:lnSpc>
                      </a:pPr>
                      <a:endPar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144000" marR="144000" marT="72000" marB="72000">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ts val="1700"/>
                        </a:lnSpc>
                      </a:pPr>
                      <a:r>
                        <a:rPr kumimoji="1" lang="en-US" altLang="ja-JP" sz="1100" b="1"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CylancePROTECT</a:t>
                      </a:r>
                      <a:r>
                        <a:rPr kumimoji="1"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の導入が決定したお客様向けの導入支援サービス</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で、安定運用させるため導入支援を行う有償サービスです。</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脅威の隔離・過検知などの振り分けレポートを提供。企業ごとの推奨を提案、安定運用を目指したご支援を行います。初期の構築工数の削減、ポリシーの見直し、環境正常化が見込めます。</a:t>
                      </a:r>
                    </a:p>
                  </a:txBody>
                  <a:tcPr marL="144000" marR="144000" marT="72000" marB="72000">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万が一、危険と思われるファイルが検知された際に、</a:t>
                      </a:r>
                      <a:r>
                        <a:rPr kumimoji="1"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BlackBerry </a:t>
                      </a: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のマルウェア解析チームへ速やかに詳細な検体解析を依頼</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できます。</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メニューは「</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Quick</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Response</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簡易解析レポート」「詳細解析レポート」「オンサイトレポート</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」で簡易的な「有害」か「無害」かの分類から、複数の手法を用いた詳細な検体解析・レポーティングまでポイント制で依頼できます。</a:t>
                      </a:r>
                    </a:p>
                  </a:txBody>
                  <a:tcPr marL="144000" marR="144000" marT="72000" marB="72000">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extLst>
                  <a:ext uri="{0D108BD9-81ED-4DB2-BD59-A6C34878D82A}">
                    <a16:rowId xmlns:a16="http://schemas.microsoft.com/office/drawing/2014/main" val="2177640909"/>
                  </a:ext>
                </a:extLst>
              </a:tr>
              <a:tr h="383848">
                <a:tc>
                  <a:txBody>
                    <a:bodyPr/>
                    <a:lstStyle/>
                    <a:p>
                      <a:pPr algn="ct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支援・提供</a:t>
                      </a: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エムオーテックス・</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BlackBerry</a:t>
                      </a:r>
                      <a:endPar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エムオーテックス・</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BlackBerry</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a:lnSpc>
                          <a:spcPts val="17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BlackBerry</a:t>
                      </a:r>
                      <a:endPar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1884900"/>
                  </a:ext>
                </a:extLst>
              </a:tr>
              <a:tr h="529106">
                <a:tc>
                  <a:txBody>
                    <a:bodyPr/>
                    <a:lstStyle/>
                    <a:p>
                      <a:pPr algn="ct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成果物</a:t>
                      </a: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解析結果レポート</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チェックレポート（英語）</a:t>
                      </a:r>
                      <a:endPar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ts val="17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MOTEX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オリジナルの最終報告資料（日本語）</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ts val="1700"/>
                        </a:lnSpc>
                      </a:pPr>
                      <a:r>
                        <a:rPr kumimoji="1" lang="en-US" altLang="ja-JP"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Executive Summary </a:t>
                      </a:r>
                      <a:r>
                        <a:rPr kumimoji="1" lang="ja-JP" altLang="en-US"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付きの</a:t>
                      </a:r>
                    </a:p>
                    <a:p>
                      <a:pPr>
                        <a:lnSpc>
                          <a:spcPts val="1700"/>
                        </a:lnSpc>
                      </a:pPr>
                      <a:r>
                        <a:rPr kumimoji="1" lang="ja-JP" altLang="en-US"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最大</a:t>
                      </a:r>
                      <a:r>
                        <a:rPr kumimoji="1" lang="en-US" altLang="ja-JP"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11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ページ程度のレポート</a:t>
                      </a:r>
                    </a:p>
                  </a:txBody>
                  <a:tcPr anchor="ctr">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extLst>
                  <a:ext uri="{0D108BD9-81ED-4DB2-BD59-A6C34878D82A}">
                    <a16:rowId xmlns:a16="http://schemas.microsoft.com/office/drawing/2014/main" val="604228991"/>
                  </a:ext>
                </a:extLst>
              </a:tr>
              <a:tr h="559046">
                <a:tc>
                  <a:txBody>
                    <a:bodyPr/>
                    <a:lstStyle/>
                    <a:p>
                      <a:pPr algn="ctr"/>
                      <a:r>
                        <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価格</a:t>
                      </a: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nSpc>
                          <a:spcPts val="17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OPEN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価格（お問い合わせください）</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a:lnSpc>
                          <a:spcPts val="1700"/>
                        </a:lnSpc>
                      </a:pP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OPEN </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価格（お問い合わせください）</a:t>
                      </a: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tc>
                  <a:txBody>
                    <a:bodyPr/>
                    <a:lstStyle/>
                    <a:p>
                      <a:pPr>
                        <a:lnSpc>
                          <a:spcPts val="1700"/>
                        </a:lnSpc>
                      </a:pP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180,000</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ポイント）</a:t>
                      </a:r>
                    </a:p>
                  </a:txBody>
                  <a:tcPr anchor="ctr">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428557522"/>
                  </a:ext>
                </a:extLst>
              </a:tr>
              <a:tr h="554182">
                <a:tc>
                  <a:txBody>
                    <a:bodyPr/>
                    <a:lstStyle/>
                    <a:p>
                      <a:pPr algn="ctr"/>
                      <a:r>
                        <a:rPr kumimoji="1" lang="en-US" altLang="ja-JP"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URL</a:t>
                      </a:r>
                      <a:endParaRPr kumimoji="1" lang="ja-JP" altLang="en-US" sz="11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chemeClr val="bg1">
                        <a:lumMod val="95000"/>
                      </a:schemeClr>
                    </a:solidFill>
                  </a:tcPr>
                </a:tc>
                <a:tc>
                  <a:txBody>
                    <a:bodyPr/>
                    <a:lstStyle/>
                    <a:p>
                      <a:pPr>
                        <a:lnSpc>
                          <a:spcPct val="100000"/>
                        </a:lnSpc>
                      </a:pP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3"/>
                        </a:rPr>
                        <a:t>https://www.lanscope.jp/cat/product/external_threat/compromise-assessment.html</a:t>
                      </a: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ct val="100000"/>
                        </a:lnSpc>
                      </a:pP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R w="3175" cap="flat" cmpd="sng" algn="ctr">
                      <a:solidFill>
                        <a:schemeClr val="tx1">
                          <a:lumMod val="75000"/>
                          <a:lumOff val="25000"/>
                        </a:schemeClr>
                      </a:solidFill>
                      <a:prstDash val="sysDash"/>
                      <a:round/>
                      <a:headEnd type="none" w="med" len="med"/>
                      <a:tailEnd type="none" w="med" len="med"/>
                    </a:lnR>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tc>
                  <a:txBody>
                    <a:bodyPr/>
                    <a:lstStyle/>
                    <a:p>
                      <a:pPr>
                        <a:lnSpc>
                          <a:spcPct val="100000"/>
                        </a:lnSpc>
                      </a:pP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4"/>
                        </a:rPr>
                        <a:t>https://www.lanscope.jp/cat/product/external_threat/malware-analysis.html</a:t>
                      </a: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3175" cap="flat" cmpd="sng" algn="ctr">
                      <a:solidFill>
                        <a:schemeClr val="tx1">
                          <a:lumMod val="75000"/>
                          <a:lumOff val="25000"/>
                        </a:schemeClr>
                      </a:solidFill>
                      <a:prstDash val="sysDash"/>
                      <a:round/>
                      <a:headEnd type="none" w="med" len="med"/>
                      <a:tailEnd type="none" w="med" len="med"/>
                    </a:lnL>
                    <a:lnT w="3175" cap="flat" cmpd="sng" algn="ctr">
                      <a:solidFill>
                        <a:schemeClr val="tx1">
                          <a:lumMod val="75000"/>
                          <a:lumOff val="25000"/>
                        </a:schemeClr>
                      </a:solidFill>
                      <a:prstDash val="sysDash"/>
                      <a:round/>
                      <a:headEnd type="none" w="med" len="med"/>
                      <a:tailEnd type="none" w="med" len="med"/>
                    </a:lnT>
                    <a:lnB w="3175" cap="flat" cmpd="sng" algn="ctr">
                      <a:solidFill>
                        <a:schemeClr val="tx1">
                          <a:lumMod val="75000"/>
                          <a:lumOff val="25000"/>
                        </a:schemeClr>
                      </a:solidFill>
                      <a:prstDash val="sysDash"/>
                      <a:round/>
                      <a:headEnd type="none" w="med" len="med"/>
                      <a:tailEnd type="none" w="med" len="med"/>
                    </a:lnB>
                    <a:solidFill>
                      <a:srgbClr val="FFFFEB"/>
                    </a:solidFill>
                  </a:tcPr>
                </a:tc>
                <a:extLst>
                  <a:ext uri="{0D108BD9-81ED-4DB2-BD59-A6C34878D82A}">
                    <a16:rowId xmlns:a16="http://schemas.microsoft.com/office/drawing/2014/main" val="3556964670"/>
                  </a:ext>
                </a:extLst>
              </a:tr>
            </a:tbl>
          </a:graphicData>
        </a:graphic>
      </p:graphicFrame>
    </p:spTree>
    <p:extLst>
      <p:ext uri="{BB962C8B-B14F-4D97-AF65-F5344CB8AC3E}">
        <p14:creationId xmlns:p14="http://schemas.microsoft.com/office/powerpoint/2010/main" val="1394954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A35DF6DF-89B2-4669-BCEB-18EB2E609A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703" y="2759149"/>
            <a:ext cx="2539355" cy="1953043"/>
          </a:xfrm>
          <a:prstGeom prst="rect">
            <a:avLst/>
          </a:prstGeom>
          <a:ln>
            <a:solidFill>
              <a:schemeClr val="bg1">
                <a:lumMod val="50000"/>
              </a:schemeClr>
            </a:solidFill>
          </a:ln>
        </p:spPr>
      </p:pic>
      <p:sp>
        <p:nvSpPr>
          <p:cNvPr id="7" name="テキスト プレースホルダー 6">
            <a:extLst>
              <a:ext uri="{FF2B5EF4-FFF2-40B4-BE49-F238E27FC236}">
                <a16:creationId xmlns:a16="http://schemas.microsoft.com/office/drawing/2014/main" id="{B8756DF7-4560-4084-971B-25F32EED1535}"/>
              </a:ext>
            </a:extLst>
          </p:cNvPr>
          <p:cNvSpPr>
            <a:spLocks noGrp="1"/>
          </p:cNvSpPr>
          <p:nvPr>
            <p:ph type="body" sz="quarter" idx="11"/>
          </p:nvPr>
        </p:nvSpPr>
        <p:spPr/>
        <p:txBody>
          <a:bodyPr/>
          <a:lstStyle/>
          <a:p>
            <a:r>
              <a:rPr lang="ja-JP" altLang="en-US"/>
              <a:t>なぜ、ランサムウェア攻撃が増えているのか？</a:t>
            </a:r>
          </a:p>
        </p:txBody>
      </p:sp>
      <p:sp>
        <p:nvSpPr>
          <p:cNvPr id="10" name="四角形: 角を丸くする 9">
            <a:extLst>
              <a:ext uri="{FF2B5EF4-FFF2-40B4-BE49-F238E27FC236}">
                <a16:creationId xmlns:a16="http://schemas.microsoft.com/office/drawing/2014/main" id="{41166C38-4446-4FAA-BEAA-19ABA6BC8D34}"/>
              </a:ext>
            </a:extLst>
          </p:cNvPr>
          <p:cNvSpPr/>
          <p:nvPr/>
        </p:nvSpPr>
        <p:spPr>
          <a:xfrm>
            <a:off x="835564" y="2144278"/>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ランサムウェア作成</a:t>
            </a:r>
          </a:p>
        </p:txBody>
      </p:sp>
      <p:sp>
        <p:nvSpPr>
          <p:cNvPr id="11" name="四角形: 角を丸くする 10">
            <a:extLst>
              <a:ext uri="{FF2B5EF4-FFF2-40B4-BE49-F238E27FC236}">
                <a16:creationId xmlns:a16="http://schemas.microsoft.com/office/drawing/2014/main" id="{82609804-F19D-45E5-8DA0-21F8ACF649B1}"/>
              </a:ext>
            </a:extLst>
          </p:cNvPr>
          <p:cNvSpPr/>
          <p:nvPr/>
        </p:nvSpPr>
        <p:spPr>
          <a:xfrm>
            <a:off x="4417491" y="2144278"/>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latin typeface="メイリオ" panose="020B0604030504040204" pitchFamily="50" charset="-128"/>
                <a:ea typeface="メイリオ" panose="020B0604030504040204" pitchFamily="50" charset="-128"/>
                <a:cs typeface="メイリオ" panose="020B0604030504040204" pitchFamily="50" charset="-128"/>
              </a:rPr>
              <a:t>攻撃</a:t>
            </a:r>
          </a:p>
        </p:txBody>
      </p:sp>
      <p:sp>
        <p:nvSpPr>
          <p:cNvPr id="12" name="四角形: 角を丸くする 11">
            <a:extLst>
              <a:ext uri="{FF2B5EF4-FFF2-40B4-BE49-F238E27FC236}">
                <a16:creationId xmlns:a16="http://schemas.microsoft.com/office/drawing/2014/main" id="{D3DA5380-5A2A-4550-B6E9-38DAEF3F560F}"/>
              </a:ext>
            </a:extLst>
          </p:cNvPr>
          <p:cNvSpPr/>
          <p:nvPr/>
        </p:nvSpPr>
        <p:spPr>
          <a:xfrm>
            <a:off x="8032110" y="2144278"/>
            <a:ext cx="3069635" cy="439361"/>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00"/>
                </a:solidFill>
                <a:latin typeface="メイリオ" panose="020B0604030504040204" pitchFamily="50" charset="-128"/>
                <a:ea typeface="メイリオ" panose="020B0604030504040204" pitchFamily="50" charset="-128"/>
                <a:cs typeface="メイリオ" panose="020B0604030504040204" pitchFamily="50" charset="-128"/>
              </a:rPr>
              <a:t>報酬を山分け</a:t>
            </a:r>
          </a:p>
        </p:txBody>
      </p:sp>
      <p:sp>
        <p:nvSpPr>
          <p:cNvPr id="13" name="二等辺三角形 12">
            <a:extLst>
              <a:ext uri="{FF2B5EF4-FFF2-40B4-BE49-F238E27FC236}">
                <a16:creationId xmlns:a16="http://schemas.microsoft.com/office/drawing/2014/main" id="{5BD38D7E-5D53-43C0-9F6A-5A51730B5714}"/>
              </a:ext>
            </a:extLst>
          </p:cNvPr>
          <p:cNvSpPr/>
          <p:nvPr/>
        </p:nvSpPr>
        <p:spPr>
          <a:xfrm rot="5400000">
            <a:off x="3830321" y="2213518"/>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二等辺三角形 13">
            <a:extLst>
              <a:ext uri="{FF2B5EF4-FFF2-40B4-BE49-F238E27FC236}">
                <a16:creationId xmlns:a16="http://schemas.microsoft.com/office/drawing/2014/main" id="{38FE4593-0E73-4A5B-AC80-53E27412D023}"/>
              </a:ext>
            </a:extLst>
          </p:cNvPr>
          <p:cNvSpPr/>
          <p:nvPr/>
        </p:nvSpPr>
        <p:spPr>
          <a:xfrm rot="5400000">
            <a:off x="7416310" y="2213518"/>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二等辺三角形 14">
            <a:extLst>
              <a:ext uri="{FF2B5EF4-FFF2-40B4-BE49-F238E27FC236}">
                <a16:creationId xmlns:a16="http://schemas.microsoft.com/office/drawing/2014/main" id="{14C2861D-40DA-4523-B9A0-761C50D367D2}"/>
              </a:ext>
            </a:extLst>
          </p:cNvPr>
          <p:cNvSpPr/>
          <p:nvPr/>
        </p:nvSpPr>
        <p:spPr>
          <a:xfrm rot="5400000">
            <a:off x="11030929" y="2213518"/>
            <a:ext cx="441800" cy="300169"/>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四角形: 角を丸くする 15">
            <a:extLst>
              <a:ext uri="{FF2B5EF4-FFF2-40B4-BE49-F238E27FC236}">
                <a16:creationId xmlns:a16="http://schemas.microsoft.com/office/drawing/2014/main" id="{63A2D79D-33D9-444B-B4B0-6BE505579672}"/>
              </a:ext>
            </a:extLst>
          </p:cNvPr>
          <p:cNvSpPr/>
          <p:nvPr/>
        </p:nvSpPr>
        <p:spPr>
          <a:xfrm>
            <a:off x="8287639" y="4997950"/>
            <a:ext cx="2895609" cy="1047544"/>
          </a:xfrm>
          <a:prstGeom prst="roundRect">
            <a:avLst>
              <a:gd name="adj" fmla="val 7721"/>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二等辺三角形 16">
            <a:extLst>
              <a:ext uri="{FF2B5EF4-FFF2-40B4-BE49-F238E27FC236}">
                <a16:creationId xmlns:a16="http://schemas.microsoft.com/office/drawing/2014/main" id="{3D61DF42-67F5-48ED-9DDA-E36989AAF118}"/>
              </a:ext>
            </a:extLst>
          </p:cNvPr>
          <p:cNvSpPr/>
          <p:nvPr/>
        </p:nvSpPr>
        <p:spPr>
          <a:xfrm>
            <a:off x="9580062" y="4705647"/>
            <a:ext cx="310763" cy="303551"/>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2796EF12-FF01-4404-8C47-708ACAF95864}"/>
              </a:ext>
            </a:extLst>
          </p:cNvPr>
          <p:cNvSpPr/>
          <p:nvPr/>
        </p:nvSpPr>
        <p:spPr>
          <a:xfrm>
            <a:off x="8512167" y="5264197"/>
            <a:ext cx="2460567" cy="526298"/>
          </a:xfrm>
          <a:prstGeom prst="rect">
            <a:avLst/>
          </a:prstGeom>
        </p:spPr>
        <p:txBody>
          <a:bodyPr wrap="square">
            <a:spAutoFit/>
          </a:bodyPr>
          <a:lstStyle/>
          <a:p>
            <a:pPr latinLnBrk="1">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振り込まれた身代金を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RaaS</a:t>
            </a:r>
          </a:p>
          <a:p>
            <a:pPr latinLnBrk="1">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サイト提供者と攻撃者で山分け</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68682B61-8E45-431D-8910-C8DE0E9E15A2}"/>
              </a:ext>
            </a:extLst>
          </p:cNvPr>
          <p:cNvSpPr/>
          <p:nvPr/>
        </p:nvSpPr>
        <p:spPr>
          <a:xfrm>
            <a:off x="4673210" y="4977402"/>
            <a:ext cx="2895609" cy="1047544"/>
          </a:xfrm>
          <a:prstGeom prst="roundRect">
            <a:avLst>
              <a:gd name="adj" fmla="val 7721"/>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二等辺三角形 19">
            <a:extLst>
              <a:ext uri="{FF2B5EF4-FFF2-40B4-BE49-F238E27FC236}">
                <a16:creationId xmlns:a16="http://schemas.microsoft.com/office/drawing/2014/main" id="{6454DF99-9D27-4FE4-91C1-D2A8CAE4E450}"/>
              </a:ext>
            </a:extLst>
          </p:cNvPr>
          <p:cNvSpPr/>
          <p:nvPr/>
        </p:nvSpPr>
        <p:spPr>
          <a:xfrm>
            <a:off x="5965633" y="4685099"/>
            <a:ext cx="310763" cy="303551"/>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a:extLst>
              <a:ext uri="{FF2B5EF4-FFF2-40B4-BE49-F238E27FC236}">
                <a16:creationId xmlns:a16="http://schemas.microsoft.com/office/drawing/2014/main" id="{63B437EB-5202-4F69-B04D-FE9875496862}"/>
              </a:ext>
            </a:extLst>
          </p:cNvPr>
          <p:cNvSpPr/>
          <p:nvPr/>
        </p:nvSpPr>
        <p:spPr>
          <a:xfrm>
            <a:off x="4897738" y="5179400"/>
            <a:ext cx="2460567" cy="747897"/>
          </a:xfrm>
          <a:prstGeom prst="rect">
            <a:avLst/>
          </a:prstGeom>
        </p:spPr>
        <p:txBody>
          <a:bodyPr wrap="square">
            <a:spAutoFit/>
          </a:bodyPr>
          <a:lstStyle/>
          <a:p>
            <a:pPr latinLnBrk="1">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作ったランサムウェアで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を攻撃。データを暗号化し、身代金を請求</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ED2B3CBC-CE83-4242-91CF-29B27902BCCA}"/>
              </a:ext>
            </a:extLst>
          </p:cNvPr>
          <p:cNvSpPr/>
          <p:nvPr/>
        </p:nvSpPr>
        <p:spPr>
          <a:xfrm>
            <a:off x="985964" y="4997950"/>
            <a:ext cx="2895609" cy="1047544"/>
          </a:xfrm>
          <a:prstGeom prst="roundRect">
            <a:avLst>
              <a:gd name="adj" fmla="val 7721"/>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二等辺三角形 22">
            <a:extLst>
              <a:ext uri="{FF2B5EF4-FFF2-40B4-BE49-F238E27FC236}">
                <a16:creationId xmlns:a16="http://schemas.microsoft.com/office/drawing/2014/main" id="{2C7E0A85-D5D3-496F-A801-82D1F55B40C0}"/>
              </a:ext>
            </a:extLst>
          </p:cNvPr>
          <p:cNvSpPr/>
          <p:nvPr/>
        </p:nvSpPr>
        <p:spPr>
          <a:xfrm>
            <a:off x="2278387" y="4705647"/>
            <a:ext cx="310763" cy="303551"/>
          </a:xfrm>
          <a:prstGeom prst="triangle">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p>
        </p:txBody>
      </p:sp>
      <p:sp>
        <p:nvSpPr>
          <p:cNvPr id="24" name="正方形/長方形 23">
            <a:extLst>
              <a:ext uri="{FF2B5EF4-FFF2-40B4-BE49-F238E27FC236}">
                <a16:creationId xmlns:a16="http://schemas.microsoft.com/office/drawing/2014/main" id="{D1C5E405-1D63-40FB-AC91-A03843A6512F}"/>
              </a:ext>
            </a:extLst>
          </p:cNvPr>
          <p:cNvSpPr/>
          <p:nvPr/>
        </p:nvSpPr>
        <p:spPr>
          <a:xfrm>
            <a:off x="1210492" y="5184708"/>
            <a:ext cx="2460567" cy="747897"/>
          </a:xfrm>
          <a:prstGeom prst="rect">
            <a:avLst/>
          </a:prstGeom>
        </p:spPr>
        <p:txBody>
          <a:bodyPr wrap="square">
            <a:spAutoFit/>
          </a:bodyPr>
          <a:lstStyle/>
          <a:p>
            <a:pPr latinLnBrk="1">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闇サイトの </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RaaS </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サイトを活用。必要事項を入力するだけで</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latinLnBrk="1">
              <a:lnSpc>
                <a:spcPct val="120000"/>
              </a:lnSpc>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簡単にランサムウェアを作成！</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16B55E6E-7A1F-4DB0-9BD7-11F1A17C9E09}"/>
              </a:ext>
            </a:extLst>
          </p:cNvPr>
          <p:cNvPicPr>
            <a:picLocks noChangeAspect="1"/>
          </p:cNvPicPr>
          <p:nvPr/>
        </p:nvPicPr>
        <p:blipFill>
          <a:blip r:embed="rId3"/>
          <a:stretch>
            <a:fillRect/>
          </a:stretch>
        </p:blipFill>
        <p:spPr>
          <a:xfrm>
            <a:off x="4943845" y="2878765"/>
            <a:ext cx="2164973" cy="1613008"/>
          </a:xfrm>
          <a:prstGeom prst="rect">
            <a:avLst/>
          </a:prstGeom>
        </p:spPr>
      </p:pic>
      <p:pic>
        <p:nvPicPr>
          <p:cNvPr id="26" name="図 25">
            <a:extLst>
              <a:ext uri="{FF2B5EF4-FFF2-40B4-BE49-F238E27FC236}">
                <a16:creationId xmlns:a16="http://schemas.microsoft.com/office/drawing/2014/main" id="{BB29FD4A-9D78-41FB-948E-B16B203E9D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14266" y="2979585"/>
            <a:ext cx="1024131" cy="1024131"/>
          </a:xfrm>
          <a:prstGeom prst="rect">
            <a:avLst/>
          </a:prstGeom>
        </p:spPr>
      </p:pic>
      <p:sp>
        <p:nvSpPr>
          <p:cNvPr id="41" name="テキスト ボックス 40">
            <a:extLst>
              <a:ext uri="{FF2B5EF4-FFF2-40B4-BE49-F238E27FC236}">
                <a16:creationId xmlns:a16="http://schemas.microsoft.com/office/drawing/2014/main" id="{7C791C83-0218-424B-A2C1-ECAADFDD394A}"/>
              </a:ext>
            </a:extLst>
          </p:cNvPr>
          <p:cNvSpPr txBox="1"/>
          <p:nvPr/>
        </p:nvSpPr>
        <p:spPr>
          <a:xfrm>
            <a:off x="9841366" y="2825766"/>
            <a:ext cx="1207323" cy="276999"/>
          </a:xfrm>
          <a:prstGeom prst="rect">
            <a:avLst/>
          </a:prstGeom>
          <a:noFill/>
        </p:spPr>
        <p:txBody>
          <a:bodyPr wrap="square" rtlCol="0">
            <a:spAutoFit/>
          </a:bodyPr>
          <a:lstStyle/>
          <a:p>
            <a:pPr algn="ct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攻撃者</a:t>
            </a: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E91695CB-2B48-4381-B586-1C4301816BF8}"/>
              </a:ext>
            </a:extLst>
          </p:cNvPr>
          <p:cNvSpPr txBox="1"/>
          <p:nvPr/>
        </p:nvSpPr>
        <p:spPr>
          <a:xfrm>
            <a:off x="8019892" y="2825766"/>
            <a:ext cx="1477076" cy="276999"/>
          </a:xfrm>
          <a:prstGeom prst="rect">
            <a:avLst/>
          </a:prstGeom>
          <a:noFill/>
        </p:spPr>
        <p:txBody>
          <a:bodyPr wrap="square" rtlCol="0">
            <a:spAutoFit/>
          </a:bodyPr>
          <a:lstStyle/>
          <a:p>
            <a:pPr algn="ct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【RaaS </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提供者</a:t>
            </a: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1" name="グループ化 60">
            <a:extLst>
              <a:ext uri="{FF2B5EF4-FFF2-40B4-BE49-F238E27FC236}">
                <a16:creationId xmlns:a16="http://schemas.microsoft.com/office/drawing/2014/main" id="{C029B370-2587-4AEC-9357-88B68384DC3D}"/>
              </a:ext>
            </a:extLst>
          </p:cNvPr>
          <p:cNvGrpSpPr/>
          <p:nvPr/>
        </p:nvGrpSpPr>
        <p:grpSpPr>
          <a:xfrm>
            <a:off x="8184016" y="3440600"/>
            <a:ext cx="1256782" cy="890653"/>
            <a:chOff x="8336779" y="3713527"/>
            <a:chExt cx="1256782" cy="890653"/>
          </a:xfrm>
        </p:grpSpPr>
        <p:pic>
          <p:nvPicPr>
            <p:cNvPr id="56" name="図 55">
              <a:extLst>
                <a:ext uri="{FF2B5EF4-FFF2-40B4-BE49-F238E27FC236}">
                  <a16:creationId xmlns:a16="http://schemas.microsoft.com/office/drawing/2014/main" id="{2ABE054B-11E4-42CA-BF10-D4DBCBCD1AA1}"/>
                </a:ext>
              </a:extLst>
            </p:cNvPr>
            <p:cNvPicPr>
              <a:picLocks noChangeAspect="1"/>
            </p:cNvPicPr>
            <p:nvPr/>
          </p:nvPicPr>
          <p:blipFill>
            <a:blip r:embed="rId5"/>
            <a:stretch>
              <a:fillRect/>
            </a:stretch>
          </p:blipFill>
          <p:spPr>
            <a:xfrm>
              <a:off x="8336779" y="4234805"/>
              <a:ext cx="1256782" cy="369375"/>
            </a:xfrm>
            <a:prstGeom prst="rect">
              <a:avLst/>
            </a:prstGeom>
          </p:spPr>
        </p:pic>
        <p:pic>
          <p:nvPicPr>
            <p:cNvPr id="57" name="図 56">
              <a:extLst>
                <a:ext uri="{FF2B5EF4-FFF2-40B4-BE49-F238E27FC236}">
                  <a16:creationId xmlns:a16="http://schemas.microsoft.com/office/drawing/2014/main" id="{CD9E91FF-5565-4495-89FD-448375552A37}"/>
                </a:ext>
              </a:extLst>
            </p:cNvPr>
            <p:cNvPicPr>
              <a:picLocks noChangeAspect="1"/>
            </p:cNvPicPr>
            <p:nvPr/>
          </p:nvPicPr>
          <p:blipFill>
            <a:blip r:embed="rId5"/>
            <a:stretch>
              <a:fillRect/>
            </a:stretch>
          </p:blipFill>
          <p:spPr>
            <a:xfrm>
              <a:off x="8336779" y="4097645"/>
              <a:ext cx="1256782" cy="369375"/>
            </a:xfrm>
            <a:prstGeom prst="rect">
              <a:avLst/>
            </a:prstGeom>
          </p:spPr>
        </p:pic>
        <p:pic>
          <p:nvPicPr>
            <p:cNvPr id="58" name="図 57">
              <a:extLst>
                <a:ext uri="{FF2B5EF4-FFF2-40B4-BE49-F238E27FC236}">
                  <a16:creationId xmlns:a16="http://schemas.microsoft.com/office/drawing/2014/main" id="{169E9D3E-B023-435D-A255-3368EDD03B4A}"/>
                </a:ext>
              </a:extLst>
            </p:cNvPr>
            <p:cNvPicPr>
              <a:picLocks noChangeAspect="1"/>
            </p:cNvPicPr>
            <p:nvPr/>
          </p:nvPicPr>
          <p:blipFill>
            <a:blip r:embed="rId5"/>
            <a:stretch>
              <a:fillRect/>
            </a:stretch>
          </p:blipFill>
          <p:spPr>
            <a:xfrm>
              <a:off x="8336779" y="3964295"/>
              <a:ext cx="1256782" cy="369375"/>
            </a:xfrm>
            <a:prstGeom prst="rect">
              <a:avLst/>
            </a:prstGeom>
          </p:spPr>
        </p:pic>
        <p:pic>
          <p:nvPicPr>
            <p:cNvPr id="59" name="図 58">
              <a:extLst>
                <a:ext uri="{FF2B5EF4-FFF2-40B4-BE49-F238E27FC236}">
                  <a16:creationId xmlns:a16="http://schemas.microsoft.com/office/drawing/2014/main" id="{C4BAD586-B22E-4E12-B0BD-19974A543369}"/>
                </a:ext>
              </a:extLst>
            </p:cNvPr>
            <p:cNvPicPr>
              <a:picLocks noChangeAspect="1"/>
            </p:cNvPicPr>
            <p:nvPr/>
          </p:nvPicPr>
          <p:blipFill>
            <a:blip r:embed="rId5"/>
            <a:stretch>
              <a:fillRect/>
            </a:stretch>
          </p:blipFill>
          <p:spPr>
            <a:xfrm>
              <a:off x="8336779" y="3839257"/>
              <a:ext cx="1256782" cy="369375"/>
            </a:xfrm>
            <a:prstGeom prst="rect">
              <a:avLst/>
            </a:prstGeom>
          </p:spPr>
        </p:pic>
        <p:pic>
          <p:nvPicPr>
            <p:cNvPr id="60" name="図 59">
              <a:extLst>
                <a:ext uri="{FF2B5EF4-FFF2-40B4-BE49-F238E27FC236}">
                  <a16:creationId xmlns:a16="http://schemas.microsoft.com/office/drawing/2014/main" id="{06A4D051-FE96-4AAE-B925-16A6E2EFE81F}"/>
                </a:ext>
              </a:extLst>
            </p:cNvPr>
            <p:cNvPicPr>
              <a:picLocks noChangeAspect="1"/>
            </p:cNvPicPr>
            <p:nvPr/>
          </p:nvPicPr>
          <p:blipFill>
            <a:blip r:embed="rId5"/>
            <a:stretch>
              <a:fillRect/>
            </a:stretch>
          </p:blipFill>
          <p:spPr>
            <a:xfrm>
              <a:off x="8336779" y="3713527"/>
              <a:ext cx="1256782" cy="369375"/>
            </a:xfrm>
            <a:prstGeom prst="rect">
              <a:avLst/>
            </a:prstGeom>
          </p:spPr>
        </p:pic>
      </p:grpSp>
      <p:grpSp>
        <p:nvGrpSpPr>
          <p:cNvPr id="62" name="グループ化 61">
            <a:extLst>
              <a:ext uri="{FF2B5EF4-FFF2-40B4-BE49-F238E27FC236}">
                <a16:creationId xmlns:a16="http://schemas.microsoft.com/office/drawing/2014/main" id="{2734026B-8A4D-41A1-85D7-1A1F3F749597}"/>
              </a:ext>
            </a:extLst>
          </p:cNvPr>
          <p:cNvGrpSpPr/>
          <p:nvPr/>
        </p:nvGrpSpPr>
        <p:grpSpPr>
          <a:xfrm>
            <a:off x="9841366" y="3691368"/>
            <a:ext cx="1256782" cy="639885"/>
            <a:chOff x="8336779" y="3964295"/>
            <a:chExt cx="1256782" cy="639885"/>
          </a:xfrm>
        </p:grpSpPr>
        <p:pic>
          <p:nvPicPr>
            <p:cNvPr id="63" name="図 62">
              <a:extLst>
                <a:ext uri="{FF2B5EF4-FFF2-40B4-BE49-F238E27FC236}">
                  <a16:creationId xmlns:a16="http://schemas.microsoft.com/office/drawing/2014/main" id="{73DD44A0-8485-44FB-B679-7222E28020E8}"/>
                </a:ext>
              </a:extLst>
            </p:cNvPr>
            <p:cNvPicPr>
              <a:picLocks noChangeAspect="1"/>
            </p:cNvPicPr>
            <p:nvPr/>
          </p:nvPicPr>
          <p:blipFill>
            <a:blip r:embed="rId5"/>
            <a:stretch>
              <a:fillRect/>
            </a:stretch>
          </p:blipFill>
          <p:spPr>
            <a:xfrm>
              <a:off x="8336779" y="4234805"/>
              <a:ext cx="1256782" cy="369375"/>
            </a:xfrm>
            <a:prstGeom prst="rect">
              <a:avLst/>
            </a:prstGeom>
          </p:spPr>
        </p:pic>
        <p:pic>
          <p:nvPicPr>
            <p:cNvPr id="64" name="図 63">
              <a:extLst>
                <a:ext uri="{FF2B5EF4-FFF2-40B4-BE49-F238E27FC236}">
                  <a16:creationId xmlns:a16="http://schemas.microsoft.com/office/drawing/2014/main" id="{665CDDF0-5E50-4DD9-909D-971A957796E3}"/>
                </a:ext>
              </a:extLst>
            </p:cNvPr>
            <p:cNvPicPr>
              <a:picLocks noChangeAspect="1"/>
            </p:cNvPicPr>
            <p:nvPr/>
          </p:nvPicPr>
          <p:blipFill>
            <a:blip r:embed="rId5"/>
            <a:stretch>
              <a:fillRect/>
            </a:stretch>
          </p:blipFill>
          <p:spPr>
            <a:xfrm>
              <a:off x="8336779" y="4097645"/>
              <a:ext cx="1256782" cy="369375"/>
            </a:xfrm>
            <a:prstGeom prst="rect">
              <a:avLst/>
            </a:prstGeom>
          </p:spPr>
        </p:pic>
        <p:pic>
          <p:nvPicPr>
            <p:cNvPr id="65" name="図 64">
              <a:extLst>
                <a:ext uri="{FF2B5EF4-FFF2-40B4-BE49-F238E27FC236}">
                  <a16:creationId xmlns:a16="http://schemas.microsoft.com/office/drawing/2014/main" id="{02149AE4-9402-4766-8066-636DE1B430AF}"/>
                </a:ext>
              </a:extLst>
            </p:cNvPr>
            <p:cNvPicPr>
              <a:picLocks noChangeAspect="1"/>
            </p:cNvPicPr>
            <p:nvPr/>
          </p:nvPicPr>
          <p:blipFill>
            <a:blip r:embed="rId5"/>
            <a:stretch>
              <a:fillRect/>
            </a:stretch>
          </p:blipFill>
          <p:spPr>
            <a:xfrm>
              <a:off x="8336779" y="3964295"/>
              <a:ext cx="1256782" cy="369375"/>
            </a:xfrm>
            <a:prstGeom prst="rect">
              <a:avLst/>
            </a:prstGeom>
          </p:spPr>
        </p:pic>
      </p:grpSp>
      <p:sp>
        <p:nvSpPr>
          <p:cNvPr id="39" name="テキスト プレースホルダー 8">
            <a:extLst>
              <a:ext uri="{FF2B5EF4-FFF2-40B4-BE49-F238E27FC236}">
                <a16:creationId xmlns:a16="http://schemas.microsoft.com/office/drawing/2014/main" id="{C2F3CBC4-8A45-43A0-A406-5872025D63E8}"/>
              </a:ext>
            </a:extLst>
          </p:cNvPr>
          <p:cNvSpPr>
            <a:spLocks noGrp="1"/>
          </p:cNvSpPr>
          <p:nvPr>
            <p:ph type="body" sz="quarter" idx="15"/>
          </p:nvPr>
        </p:nvSpPr>
        <p:spPr>
          <a:xfrm>
            <a:off x="363713" y="1663954"/>
            <a:ext cx="11074573" cy="248914"/>
          </a:xfrm>
        </p:spPr>
        <p:txBody>
          <a:bodyPr/>
          <a:lstStyle/>
          <a:p>
            <a:r>
              <a:rPr kumimoji="1" lang="ja-JP" altLang="en-US"/>
              <a:t>闇サイトには無料でマルウェアを提供するサイトが多数存在。</a:t>
            </a:r>
            <a:r>
              <a:rPr lang="ja-JP" altLang="en-US"/>
              <a:t>誰でも簡単にマルウェアを入手できる</a:t>
            </a:r>
            <a:endParaRPr kumimoji="1" lang="ja-JP" altLang="en-US"/>
          </a:p>
        </p:txBody>
      </p:sp>
      <p:sp>
        <p:nvSpPr>
          <p:cNvPr id="40" name="テキスト プレースホルダー 7">
            <a:extLst>
              <a:ext uri="{FF2B5EF4-FFF2-40B4-BE49-F238E27FC236}">
                <a16:creationId xmlns:a16="http://schemas.microsoft.com/office/drawing/2014/main" id="{07A20CC4-284E-43F3-AC6C-3B0948AD63B2}"/>
              </a:ext>
            </a:extLst>
          </p:cNvPr>
          <p:cNvSpPr>
            <a:spLocks noGrp="1"/>
          </p:cNvSpPr>
          <p:nvPr>
            <p:ph type="body" sz="quarter" idx="13"/>
          </p:nvPr>
        </p:nvSpPr>
        <p:spPr>
          <a:xfrm>
            <a:off x="359197" y="917107"/>
            <a:ext cx="11505576" cy="726096"/>
          </a:xfrm>
        </p:spPr>
        <p:txBody>
          <a:bodyPr/>
          <a:lstStyle/>
          <a:p>
            <a:r>
              <a:rPr lang="en-US" altLang="ja-JP"/>
              <a:t>Ransomware as a Service</a:t>
            </a:r>
            <a:r>
              <a:rPr lang="ja-JP" altLang="en-US"/>
              <a:t>（通称：</a:t>
            </a:r>
            <a:r>
              <a:rPr lang="en-US" altLang="ja-JP"/>
              <a:t>RaaS</a:t>
            </a:r>
            <a:r>
              <a:rPr lang="ja-JP" altLang="en-US"/>
              <a:t>）というビジネスモデルが構築</a:t>
            </a:r>
            <a:endParaRPr lang="en-US" altLang="ja-JP"/>
          </a:p>
          <a:p>
            <a:r>
              <a:rPr lang="ja-JP" altLang="en-US"/>
              <a:t>企業をランサムウェアに感染させることで報酬を得られる仕組みです</a:t>
            </a:r>
            <a:endParaRPr kumimoji="1" lang="ja-JP" altLang="en-US"/>
          </a:p>
        </p:txBody>
      </p:sp>
    </p:spTree>
    <p:extLst>
      <p:ext uri="{BB962C8B-B14F-4D97-AF65-F5344CB8AC3E}">
        <p14:creationId xmlns:p14="http://schemas.microsoft.com/office/powerpoint/2010/main" val="2557952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DF26ED47-94DF-4C47-84CD-891A5EFA9A87}"/>
              </a:ext>
            </a:extLst>
          </p:cNvPr>
          <p:cNvSpPr/>
          <p:nvPr/>
        </p:nvSpPr>
        <p:spPr>
          <a:xfrm>
            <a:off x="0" y="4734785"/>
            <a:ext cx="12176760" cy="1252047"/>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a:extLst>
              <a:ext uri="{FF2B5EF4-FFF2-40B4-BE49-F238E27FC236}">
                <a16:creationId xmlns:a16="http://schemas.microsoft.com/office/drawing/2014/main" id="{4C2A4D3A-8DCA-41BD-A0FC-7087E1E1050E}"/>
              </a:ext>
            </a:extLst>
          </p:cNvPr>
          <p:cNvSpPr/>
          <p:nvPr/>
        </p:nvSpPr>
        <p:spPr>
          <a:xfrm>
            <a:off x="0" y="5163993"/>
            <a:ext cx="12176760" cy="1307927"/>
          </a:xfrm>
          <a:prstGeom prst="rect">
            <a:avLst/>
          </a:prstGeom>
          <a:solidFill>
            <a:srgbClr val="FF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プレースホルダー 3">
            <a:extLst>
              <a:ext uri="{FF2B5EF4-FFF2-40B4-BE49-F238E27FC236}">
                <a16:creationId xmlns:a16="http://schemas.microsoft.com/office/drawing/2014/main" id="{ECCCB580-D402-4B21-B7AD-E137F93964F7}"/>
              </a:ext>
            </a:extLst>
          </p:cNvPr>
          <p:cNvSpPr>
            <a:spLocks noGrp="1"/>
          </p:cNvSpPr>
          <p:nvPr>
            <p:ph type="body" sz="quarter" idx="15"/>
          </p:nvPr>
        </p:nvSpPr>
        <p:spPr>
          <a:xfrm>
            <a:off x="413589" y="1300423"/>
            <a:ext cx="11074573" cy="312393"/>
          </a:xfrm>
          <a:prstGeom prst="rect">
            <a:avLst/>
          </a:prstGeom>
        </p:spPr>
        <p:txBody>
          <a:bodyPr/>
          <a:lstStyle/>
          <a:p>
            <a:r>
              <a:rPr lang="ja-JP" altLang="en-US"/>
              <a:t>スクリプトで自動収集するので環境を変えず気軽に実施かできます。過去～今を軸に複数のアプローチで解析し リスクを発見できます</a:t>
            </a:r>
          </a:p>
        </p:txBody>
      </p:sp>
      <p:sp>
        <p:nvSpPr>
          <p:cNvPr id="2" name="テキスト プレースホルダー 1">
            <a:extLst>
              <a:ext uri="{FF2B5EF4-FFF2-40B4-BE49-F238E27FC236}">
                <a16:creationId xmlns:a16="http://schemas.microsoft.com/office/drawing/2014/main" id="{5E1DB65F-E37C-4D25-AE27-E0DA7127A4DD}"/>
              </a:ext>
            </a:extLst>
          </p:cNvPr>
          <p:cNvSpPr>
            <a:spLocks noGrp="1"/>
          </p:cNvSpPr>
          <p:nvPr>
            <p:ph type="body" sz="quarter" idx="11"/>
          </p:nvPr>
        </p:nvSpPr>
        <p:spPr/>
        <p:txBody>
          <a:bodyPr/>
          <a:lstStyle/>
          <a:p>
            <a:r>
              <a:rPr lang="ja-JP" altLang="en-US"/>
              <a:t>エンドポイント侵害診断サービス</a:t>
            </a:r>
            <a:endParaRPr kumimoji="1" lang="ja-JP" altLang="en-US"/>
          </a:p>
        </p:txBody>
      </p:sp>
      <p:sp>
        <p:nvSpPr>
          <p:cNvPr id="3" name="テキスト プレースホルダー 2">
            <a:extLst>
              <a:ext uri="{FF2B5EF4-FFF2-40B4-BE49-F238E27FC236}">
                <a16:creationId xmlns:a16="http://schemas.microsoft.com/office/drawing/2014/main" id="{178FD7A7-1E2D-403E-A397-760B3F5CDFBA}"/>
              </a:ext>
            </a:extLst>
          </p:cNvPr>
          <p:cNvSpPr>
            <a:spLocks noGrp="1"/>
          </p:cNvSpPr>
          <p:nvPr>
            <p:ph type="body" sz="quarter" idx="13"/>
          </p:nvPr>
        </p:nvSpPr>
        <p:spPr>
          <a:xfrm>
            <a:off x="359197" y="850092"/>
            <a:ext cx="11505576" cy="452432"/>
          </a:xfrm>
        </p:spPr>
        <p:txBody>
          <a:bodyPr/>
          <a:lstStyle/>
          <a:p>
            <a:r>
              <a:rPr lang="ja-JP" altLang="en-US"/>
              <a:t>スクリプト展開で簡単に情報収集！「サイバー脅威のリスクを分析し改善方法」までをご提案</a:t>
            </a:r>
            <a:endParaRPr kumimoji="1" lang="ja-JP" altLang="en-US"/>
          </a:p>
        </p:txBody>
      </p:sp>
      <p:grpSp>
        <p:nvGrpSpPr>
          <p:cNvPr id="5" name="グループ化 4">
            <a:extLst>
              <a:ext uri="{FF2B5EF4-FFF2-40B4-BE49-F238E27FC236}">
                <a16:creationId xmlns:a16="http://schemas.microsoft.com/office/drawing/2014/main" id="{559AFD00-B963-4452-BFD5-8717FA60A749}"/>
              </a:ext>
            </a:extLst>
          </p:cNvPr>
          <p:cNvGrpSpPr/>
          <p:nvPr/>
        </p:nvGrpSpPr>
        <p:grpSpPr>
          <a:xfrm>
            <a:off x="10547466" y="230096"/>
            <a:ext cx="1233104" cy="535805"/>
            <a:chOff x="2281916" y="5024582"/>
            <a:chExt cx="1651335" cy="717534"/>
          </a:xfrm>
          <a:solidFill>
            <a:schemeClr val="bg1"/>
          </a:solidFill>
        </p:grpSpPr>
        <p:pic>
          <p:nvPicPr>
            <p:cNvPr id="6" name="図 5">
              <a:extLst>
                <a:ext uri="{FF2B5EF4-FFF2-40B4-BE49-F238E27FC236}">
                  <a16:creationId xmlns:a16="http://schemas.microsoft.com/office/drawing/2014/main" id="{50772E74-3C1E-45B5-9E2F-5A2F9A0708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22"/>
            <a:stretch/>
          </p:blipFill>
          <p:spPr>
            <a:xfrm>
              <a:off x="2312318" y="5024582"/>
              <a:ext cx="1620933" cy="449990"/>
            </a:xfrm>
            <a:prstGeom prst="rect">
              <a:avLst/>
            </a:prstGeom>
            <a:grpFill/>
          </p:spPr>
        </p:pic>
        <p:pic>
          <p:nvPicPr>
            <p:cNvPr id="7" name="図 6">
              <a:extLst>
                <a:ext uri="{FF2B5EF4-FFF2-40B4-BE49-F238E27FC236}">
                  <a16:creationId xmlns:a16="http://schemas.microsoft.com/office/drawing/2014/main" id="{B375BEFD-0E5E-47EE-945B-64663E6D0C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222"/>
            <a:stretch/>
          </p:blipFill>
          <p:spPr>
            <a:xfrm>
              <a:off x="2281916" y="5348195"/>
              <a:ext cx="1634836" cy="393921"/>
            </a:xfrm>
            <a:prstGeom prst="rect">
              <a:avLst/>
            </a:prstGeom>
            <a:grpFill/>
          </p:spPr>
        </p:pic>
      </p:grpSp>
      <p:graphicFrame>
        <p:nvGraphicFramePr>
          <p:cNvPr id="10" name="表 9">
            <a:extLst>
              <a:ext uri="{FF2B5EF4-FFF2-40B4-BE49-F238E27FC236}">
                <a16:creationId xmlns:a16="http://schemas.microsoft.com/office/drawing/2014/main" id="{30D8D90F-FC0F-43F6-B1EB-FFB9C6547AFD}"/>
              </a:ext>
            </a:extLst>
          </p:cNvPr>
          <p:cNvGraphicFramePr>
            <a:graphicFrameLocks noGrp="1"/>
          </p:cNvGraphicFramePr>
          <p:nvPr>
            <p:extLst>
              <p:ext uri="{D42A27DB-BD31-4B8C-83A1-F6EECF244321}">
                <p14:modId xmlns:p14="http://schemas.microsoft.com/office/powerpoint/2010/main" val="1531284092"/>
              </p:ext>
            </p:extLst>
          </p:nvPr>
        </p:nvGraphicFramePr>
        <p:xfrm>
          <a:off x="4342228" y="2413972"/>
          <a:ext cx="7240556" cy="2127548"/>
        </p:xfrm>
        <a:graphic>
          <a:graphicData uri="http://schemas.openxmlformats.org/drawingml/2006/table">
            <a:tbl>
              <a:tblPr/>
              <a:tblGrid>
                <a:gridCol w="1017037">
                  <a:extLst>
                    <a:ext uri="{9D8B030D-6E8A-4147-A177-3AD203B41FA5}">
                      <a16:colId xmlns:a16="http://schemas.microsoft.com/office/drawing/2014/main" val="4232346672"/>
                    </a:ext>
                  </a:extLst>
                </a:gridCol>
                <a:gridCol w="6223519">
                  <a:extLst>
                    <a:ext uri="{9D8B030D-6E8A-4147-A177-3AD203B41FA5}">
                      <a16:colId xmlns:a16="http://schemas.microsoft.com/office/drawing/2014/main" val="158256590"/>
                    </a:ext>
                  </a:extLst>
                </a:gridCol>
              </a:tblGrid>
              <a:tr h="306317">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サービス名</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ja-JP" altLang="en-US" sz="1000" b="1">
                          <a:solidFill>
                            <a:schemeClr val="tx1">
                              <a:lumMod val="75000"/>
                              <a:lumOff val="25000"/>
                            </a:schemeClr>
                          </a:solidFill>
                          <a:effectLst/>
                          <a:latin typeface="メイリオ" panose="020B0604030504040204" pitchFamily="50" charset="-128"/>
                          <a:ea typeface="メイリオ" panose="020B0604030504040204" pitchFamily="50" charset="-128"/>
                        </a:rPr>
                        <a:t>エンドポイント侵害診断サービス（</a:t>
                      </a:r>
                      <a:r>
                        <a:rPr lang="en-US" altLang="ja-JP" sz="1000" b="1">
                          <a:solidFill>
                            <a:schemeClr val="tx1">
                              <a:lumMod val="75000"/>
                              <a:lumOff val="25000"/>
                            </a:schemeClr>
                          </a:solidFill>
                          <a:effectLst/>
                          <a:latin typeface="メイリオ" panose="020B0604030504040204" pitchFamily="50" charset="-128"/>
                          <a:ea typeface="メイリオ" panose="020B0604030504040204" pitchFamily="50" charset="-128"/>
                        </a:rPr>
                        <a:t>Compromise Assessment</a:t>
                      </a:r>
                      <a:r>
                        <a:rPr lang="ja-JP" altLang="en-US" sz="1000" b="1">
                          <a:solidFill>
                            <a:schemeClr val="tx1">
                              <a:lumMod val="75000"/>
                              <a:lumOff val="25000"/>
                            </a:schemeClr>
                          </a:solidFill>
                          <a:effectLst/>
                          <a:latin typeface="メイリオ" panose="020B0604030504040204" pitchFamily="50" charset="-128"/>
                          <a:ea typeface="メイリオ" panose="020B0604030504040204" pitchFamily="50" charset="-128"/>
                        </a:rPr>
                        <a:t>）</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26172803"/>
                  </a:ext>
                </a:extLst>
              </a:tr>
              <a:tr h="873907">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サービス概要</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50000"/>
                        </a:lnSpc>
                      </a:pPr>
                      <a:r>
                        <a:rPr lang="en-US" altLang="ja-JP" sz="1000" b="1" u="sng">
                          <a:solidFill>
                            <a:schemeClr val="tx1">
                              <a:lumMod val="75000"/>
                              <a:lumOff val="25000"/>
                            </a:schemeClr>
                          </a:solidFill>
                          <a:effectLst/>
                          <a:latin typeface="メイリオ" panose="020B0604030504040204" pitchFamily="50" charset="-128"/>
                          <a:ea typeface="メイリオ" panose="020B0604030504040204" pitchFamily="50" charset="-128"/>
                        </a:rPr>
                        <a:t>MOTEX </a:t>
                      </a: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と </a:t>
                      </a:r>
                      <a:r>
                        <a:rPr lang="en-US" altLang="ja-JP" sz="1000" b="1" u="sng">
                          <a:solidFill>
                            <a:schemeClr val="tx1">
                              <a:lumMod val="75000"/>
                              <a:lumOff val="25000"/>
                            </a:schemeClr>
                          </a:solidFill>
                          <a:effectLst/>
                          <a:latin typeface="メイリオ" panose="020B0604030504040204" pitchFamily="50" charset="-128"/>
                          <a:ea typeface="メイリオ" panose="020B0604030504040204" pitchFamily="50" charset="-128"/>
                        </a:rPr>
                        <a:t>BlackBerry </a:t>
                      </a: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のコンサルティングチームが</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協力し、お客様のエンドポイントにおけるインシデント対応状況をテクニカル分析により、</a:t>
                      </a: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5</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つの観点から</a:t>
                      </a: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脅威検知ファイルの詳細解析</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を実施。</a:t>
                      </a: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解析結果はレポート形式で提供します。</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42452074"/>
                  </a:ext>
                </a:extLst>
              </a:tr>
              <a:tr h="346860">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対　　　象</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すべての方（</a:t>
                      </a:r>
                      <a:r>
                        <a:rPr lang="en-US" altLang="ja-JP" sz="1000" b="0" err="1">
                          <a:solidFill>
                            <a:schemeClr val="tx1">
                              <a:lumMod val="75000"/>
                              <a:lumOff val="25000"/>
                            </a:schemeClr>
                          </a:solidFill>
                          <a:effectLst/>
                          <a:latin typeface="メイリオ" panose="020B0604030504040204" pitchFamily="50" charset="-128"/>
                          <a:ea typeface="メイリオ" panose="020B0604030504040204" pitchFamily="50" charset="-128"/>
                        </a:rPr>
                        <a:t>CylancePROTECT</a:t>
                      </a: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 </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を導入されていない場合もサービスの利用が可能です）</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34940966"/>
                  </a:ext>
                </a:extLst>
              </a:tr>
              <a:tr h="300232">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価　　　格</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PC </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台数によって異なります。お問い合わせください。</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3106273"/>
                  </a:ext>
                </a:extLst>
              </a:tr>
              <a:tr h="300232">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紹介サイト</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hlinkClick r:id="rId4"/>
                        </a:rPr>
                        <a:t>https://www.lanscope.jp/cat/product/external_threat/compromise-assessment.html</a:t>
                      </a:r>
                      <a:endPar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77736889"/>
                  </a:ext>
                </a:extLst>
              </a:tr>
            </a:tbl>
          </a:graphicData>
        </a:graphic>
      </p:graphicFrame>
      <p:grpSp>
        <p:nvGrpSpPr>
          <p:cNvPr id="11" name="グループ化 10">
            <a:extLst>
              <a:ext uri="{FF2B5EF4-FFF2-40B4-BE49-F238E27FC236}">
                <a16:creationId xmlns:a16="http://schemas.microsoft.com/office/drawing/2014/main" id="{744000E0-2DB5-496C-A68F-34AE61C4390C}"/>
              </a:ext>
            </a:extLst>
          </p:cNvPr>
          <p:cNvGrpSpPr/>
          <p:nvPr/>
        </p:nvGrpSpPr>
        <p:grpSpPr>
          <a:xfrm>
            <a:off x="489602" y="2358891"/>
            <a:ext cx="3351281" cy="2177354"/>
            <a:chOff x="689230" y="2178800"/>
            <a:chExt cx="3062912" cy="1970956"/>
          </a:xfrm>
        </p:grpSpPr>
        <p:pic>
          <p:nvPicPr>
            <p:cNvPr id="14" name="図 13" descr="抽象, スクリーンショット が含まれている画像&#10;&#10;自動的に生成された説明">
              <a:extLst>
                <a:ext uri="{FF2B5EF4-FFF2-40B4-BE49-F238E27FC236}">
                  <a16:creationId xmlns:a16="http://schemas.microsoft.com/office/drawing/2014/main" id="{1646CCE4-72E4-4D56-845C-354DC81D81CB}"/>
                </a:ext>
              </a:extLst>
            </p:cNvPr>
            <p:cNvPicPr>
              <a:picLocks noChangeAspect="1"/>
            </p:cNvPicPr>
            <p:nvPr/>
          </p:nvPicPr>
          <p:blipFill>
            <a:blip r:embed="rId5"/>
            <a:stretch>
              <a:fillRect/>
            </a:stretch>
          </p:blipFill>
          <p:spPr>
            <a:xfrm>
              <a:off x="2220686" y="2182026"/>
              <a:ext cx="1531456" cy="1964503"/>
            </a:xfrm>
            <a:prstGeom prst="rect">
              <a:avLst/>
            </a:prstGeom>
            <a:ln>
              <a:solidFill>
                <a:schemeClr val="bg1">
                  <a:lumMod val="65000"/>
                </a:schemeClr>
              </a:solidFill>
            </a:ln>
          </p:spPr>
        </p:pic>
        <p:pic>
          <p:nvPicPr>
            <p:cNvPr id="16" name="図 15" descr="スクリーンショット が含まれている画像&#10;&#10;自動的に生成された説明">
              <a:extLst>
                <a:ext uri="{FF2B5EF4-FFF2-40B4-BE49-F238E27FC236}">
                  <a16:creationId xmlns:a16="http://schemas.microsoft.com/office/drawing/2014/main" id="{0A434907-EECF-44D6-994D-2C2F5CD22B39}"/>
                </a:ext>
              </a:extLst>
            </p:cNvPr>
            <p:cNvPicPr>
              <a:picLocks noChangeAspect="1"/>
            </p:cNvPicPr>
            <p:nvPr/>
          </p:nvPicPr>
          <p:blipFill>
            <a:blip r:embed="rId6"/>
            <a:stretch>
              <a:fillRect/>
            </a:stretch>
          </p:blipFill>
          <p:spPr>
            <a:xfrm>
              <a:off x="689230" y="2178800"/>
              <a:ext cx="1531455" cy="1970956"/>
            </a:xfrm>
            <a:prstGeom prst="rect">
              <a:avLst/>
            </a:prstGeom>
            <a:ln>
              <a:solidFill>
                <a:schemeClr val="bg1">
                  <a:lumMod val="65000"/>
                </a:schemeClr>
              </a:solidFill>
            </a:ln>
          </p:spPr>
        </p:pic>
      </p:grpSp>
      <p:sp>
        <p:nvSpPr>
          <p:cNvPr id="15" name="テキスト ボックス 14">
            <a:extLst>
              <a:ext uri="{FF2B5EF4-FFF2-40B4-BE49-F238E27FC236}">
                <a16:creationId xmlns:a16="http://schemas.microsoft.com/office/drawing/2014/main" id="{186F5BEE-02B8-4589-8409-E40C2DACD0F1}"/>
              </a:ext>
            </a:extLst>
          </p:cNvPr>
          <p:cNvSpPr txBox="1"/>
          <p:nvPr/>
        </p:nvSpPr>
        <p:spPr>
          <a:xfrm>
            <a:off x="4258252" y="2113591"/>
            <a:ext cx="1415772"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●サービス概要●</a:t>
            </a:r>
          </a:p>
        </p:txBody>
      </p:sp>
      <p:sp>
        <p:nvSpPr>
          <p:cNvPr id="17" name="テキスト ボックス 16">
            <a:extLst>
              <a:ext uri="{FF2B5EF4-FFF2-40B4-BE49-F238E27FC236}">
                <a16:creationId xmlns:a16="http://schemas.microsoft.com/office/drawing/2014/main" id="{59FEAFF5-1A73-40C0-AC6D-7C29C0F52A9C}"/>
              </a:ext>
            </a:extLst>
          </p:cNvPr>
          <p:cNvSpPr txBox="1"/>
          <p:nvPr/>
        </p:nvSpPr>
        <p:spPr>
          <a:xfrm>
            <a:off x="2668556" y="4825524"/>
            <a:ext cx="6671388"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「こんな課題ありませんか？」こんな方にオススメのサービスでです</a:t>
            </a:r>
          </a:p>
        </p:txBody>
      </p:sp>
      <p:pic>
        <p:nvPicPr>
          <p:cNvPr id="9" name="図 8">
            <a:extLst>
              <a:ext uri="{FF2B5EF4-FFF2-40B4-BE49-F238E27FC236}">
                <a16:creationId xmlns:a16="http://schemas.microsoft.com/office/drawing/2014/main" id="{4A27D6F3-CDCB-45F2-837C-921E86E047C2}"/>
              </a:ext>
            </a:extLst>
          </p:cNvPr>
          <p:cNvPicPr>
            <a:picLocks noChangeAspect="1"/>
          </p:cNvPicPr>
          <p:nvPr/>
        </p:nvPicPr>
        <p:blipFill>
          <a:blip r:embed="rId7"/>
          <a:srcRect/>
          <a:stretch/>
        </p:blipFill>
        <p:spPr>
          <a:xfrm>
            <a:off x="489602" y="5325523"/>
            <a:ext cx="1272205" cy="978183"/>
          </a:xfrm>
          <a:prstGeom prst="rect">
            <a:avLst/>
          </a:prstGeom>
        </p:spPr>
      </p:pic>
      <p:pic>
        <p:nvPicPr>
          <p:cNvPr id="21" name="図 20" descr="ブラック, 記号, コンピュータ が含まれている画像&#10;&#10;自動的に生成された説明">
            <a:extLst>
              <a:ext uri="{FF2B5EF4-FFF2-40B4-BE49-F238E27FC236}">
                <a16:creationId xmlns:a16="http://schemas.microsoft.com/office/drawing/2014/main" id="{92FB3058-649A-4765-A7F1-B5B28CFC0BA8}"/>
              </a:ext>
            </a:extLst>
          </p:cNvPr>
          <p:cNvPicPr>
            <a:picLocks noChangeAspect="1"/>
          </p:cNvPicPr>
          <p:nvPr/>
        </p:nvPicPr>
        <p:blipFill>
          <a:blip r:embed="rId8"/>
          <a:stretch>
            <a:fillRect/>
          </a:stretch>
        </p:blipFill>
        <p:spPr>
          <a:xfrm>
            <a:off x="4258252" y="5355061"/>
            <a:ext cx="961665" cy="961665"/>
          </a:xfrm>
          <a:prstGeom prst="rect">
            <a:avLst/>
          </a:prstGeom>
        </p:spPr>
      </p:pic>
      <p:pic>
        <p:nvPicPr>
          <p:cNvPr id="22" name="図 21">
            <a:extLst>
              <a:ext uri="{FF2B5EF4-FFF2-40B4-BE49-F238E27FC236}">
                <a16:creationId xmlns:a16="http://schemas.microsoft.com/office/drawing/2014/main" id="{C886F883-3CF1-4649-988E-70ED0B04A212}"/>
              </a:ext>
            </a:extLst>
          </p:cNvPr>
          <p:cNvPicPr>
            <a:picLocks noChangeAspect="1"/>
          </p:cNvPicPr>
          <p:nvPr/>
        </p:nvPicPr>
        <p:blipFill>
          <a:blip r:embed="rId9"/>
          <a:srcRect/>
          <a:stretch/>
        </p:blipFill>
        <p:spPr>
          <a:xfrm>
            <a:off x="7778550" y="5279461"/>
            <a:ext cx="1383363" cy="1109765"/>
          </a:xfrm>
          <a:prstGeom prst="rect">
            <a:avLst/>
          </a:prstGeom>
        </p:spPr>
      </p:pic>
      <p:sp>
        <p:nvSpPr>
          <p:cNvPr id="23" name="AutoShape 271">
            <a:extLst>
              <a:ext uri="{FF2B5EF4-FFF2-40B4-BE49-F238E27FC236}">
                <a16:creationId xmlns:a16="http://schemas.microsoft.com/office/drawing/2014/main" id="{0D3A9524-350D-40E7-BB4A-5DFAC6FDAD48}"/>
              </a:ext>
            </a:extLst>
          </p:cNvPr>
          <p:cNvSpPr>
            <a:spLocks noChangeArrowheads="1"/>
          </p:cNvSpPr>
          <p:nvPr/>
        </p:nvSpPr>
        <p:spPr bwMode="auto">
          <a:xfrm>
            <a:off x="1761807"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安全であるかどうかを確認したい</a:t>
            </a:r>
            <a:endParaRPr lang="en-US" altLang="ja-JP" sz="1100" b="1">
              <a:solidFill>
                <a:srgbClr val="4D4D4D"/>
              </a:solidFill>
              <a:latin typeface="メイリオ" panose="020B0604030504040204" pitchFamily="50" charset="-128"/>
              <a:ea typeface="メイリオ" pitchFamily="50" charset="-128"/>
            </a:endParaRPr>
          </a:p>
        </p:txBody>
      </p:sp>
      <p:sp>
        <p:nvSpPr>
          <p:cNvPr id="24" name="AutoShape 271">
            <a:extLst>
              <a:ext uri="{FF2B5EF4-FFF2-40B4-BE49-F238E27FC236}">
                <a16:creationId xmlns:a16="http://schemas.microsoft.com/office/drawing/2014/main" id="{4A473854-7ED9-4BCD-9EA9-AA89FC2074B9}"/>
              </a:ext>
            </a:extLst>
          </p:cNvPr>
          <p:cNvSpPr>
            <a:spLocks noChangeArrowheads="1"/>
          </p:cNvSpPr>
          <p:nvPr/>
        </p:nvSpPr>
        <p:spPr bwMode="auto">
          <a:xfrm>
            <a:off x="1803704" y="5605681"/>
            <a:ext cx="2097676"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現在のセキュリティ対策では気づけない脅威が潜在していないかを調査します。</a:t>
            </a:r>
            <a:endParaRPr lang="en-US" altLang="ja-JP" sz="1000">
              <a:solidFill>
                <a:srgbClr val="4D4D4D"/>
              </a:solidFill>
              <a:latin typeface="メイリオ" panose="020B0604030504040204" pitchFamily="50" charset="-128"/>
              <a:ea typeface="メイリオ" pitchFamily="50" charset="-128"/>
            </a:endParaRPr>
          </a:p>
        </p:txBody>
      </p:sp>
      <p:sp>
        <p:nvSpPr>
          <p:cNvPr id="25" name="AutoShape 271">
            <a:extLst>
              <a:ext uri="{FF2B5EF4-FFF2-40B4-BE49-F238E27FC236}">
                <a16:creationId xmlns:a16="http://schemas.microsoft.com/office/drawing/2014/main" id="{1ED6442A-EF27-4197-ABE1-07D8E987DA4B}"/>
              </a:ext>
            </a:extLst>
          </p:cNvPr>
          <p:cNvSpPr>
            <a:spLocks noChangeArrowheads="1"/>
          </p:cNvSpPr>
          <p:nvPr/>
        </p:nvSpPr>
        <p:spPr bwMode="auto">
          <a:xfrm>
            <a:off x="5160274"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サイバー攻撃を受けたことがある</a:t>
            </a:r>
            <a:endParaRPr lang="en-US" altLang="ja-JP" sz="1100" b="1">
              <a:solidFill>
                <a:srgbClr val="4D4D4D"/>
              </a:solidFill>
              <a:latin typeface="メイリオ" panose="020B0604030504040204" pitchFamily="50" charset="-128"/>
              <a:ea typeface="メイリオ" pitchFamily="50" charset="-128"/>
            </a:endParaRPr>
          </a:p>
        </p:txBody>
      </p:sp>
      <p:sp>
        <p:nvSpPr>
          <p:cNvPr id="26" name="AutoShape 271">
            <a:extLst>
              <a:ext uri="{FF2B5EF4-FFF2-40B4-BE49-F238E27FC236}">
                <a16:creationId xmlns:a16="http://schemas.microsoft.com/office/drawing/2014/main" id="{FA1160A8-B428-4A77-B82C-1CA0FD8CF54A}"/>
              </a:ext>
            </a:extLst>
          </p:cNvPr>
          <p:cNvSpPr>
            <a:spLocks noChangeArrowheads="1"/>
          </p:cNvSpPr>
          <p:nvPr/>
        </p:nvSpPr>
        <p:spPr bwMode="auto">
          <a:xfrm>
            <a:off x="5202171" y="5637366"/>
            <a:ext cx="2097676"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サイバー攻撃の原因や驚異の残留がないがを調査し、再発防止策を提案します。</a:t>
            </a:r>
            <a:endParaRPr lang="en-US" altLang="ja-JP" sz="1000">
              <a:solidFill>
                <a:srgbClr val="4D4D4D"/>
              </a:solidFill>
              <a:latin typeface="メイリオ" panose="020B0604030504040204" pitchFamily="50" charset="-128"/>
              <a:ea typeface="メイリオ" pitchFamily="50" charset="-128"/>
            </a:endParaRPr>
          </a:p>
        </p:txBody>
      </p:sp>
      <p:sp>
        <p:nvSpPr>
          <p:cNvPr id="27" name="AutoShape 271">
            <a:extLst>
              <a:ext uri="{FF2B5EF4-FFF2-40B4-BE49-F238E27FC236}">
                <a16:creationId xmlns:a16="http://schemas.microsoft.com/office/drawing/2014/main" id="{BCAFBEA6-486D-4E85-9FAC-1A23A03EB645}"/>
              </a:ext>
            </a:extLst>
          </p:cNvPr>
          <p:cNvSpPr>
            <a:spLocks noChangeArrowheads="1"/>
          </p:cNvSpPr>
          <p:nvPr/>
        </p:nvSpPr>
        <p:spPr bwMode="auto">
          <a:xfrm>
            <a:off x="9172519"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サイバー攻撃対策の強化を検討している</a:t>
            </a:r>
            <a:endParaRPr lang="en-US" altLang="ja-JP" sz="1100" b="1">
              <a:solidFill>
                <a:srgbClr val="4D4D4D"/>
              </a:solidFill>
              <a:latin typeface="メイリオ" panose="020B0604030504040204" pitchFamily="50" charset="-128"/>
              <a:ea typeface="メイリオ" pitchFamily="50" charset="-128"/>
            </a:endParaRPr>
          </a:p>
        </p:txBody>
      </p:sp>
      <p:sp>
        <p:nvSpPr>
          <p:cNvPr id="28" name="AutoShape 271">
            <a:extLst>
              <a:ext uri="{FF2B5EF4-FFF2-40B4-BE49-F238E27FC236}">
                <a16:creationId xmlns:a16="http://schemas.microsoft.com/office/drawing/2014/main" id="{64EFCA60-A5F3-4354-949F-A7F237B4AE09}"/>
              </a:ext>
            </a:extLst>
          </p:cNvPr>
          <p:cNvSpPr>
            <a:spLocks noChangeArrowheads="1"/>
          </p:cNvSpPr>
          <p:nvPr/>
        </p:nvSpPr>
        <p:spPr bwMode="auto">
          <a:xfrm>
            <a:off x="9214416" y="5605681"/>
            <a:ext cx="2097676"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現状のリスクを洗い出し、検討している対策の妥当性の判断を支援します。</a:t>
            </a:r>
            <a:endParaRPr lang="en-US" altLang="ja-JP" sz="1000">
              <a:solidFill>
                <a:srgbClr val="4D4D4D"/>
              </a:solidFill>
              <a:latin typeface="メイリオ" panose="020B0604030504040204" pitchFamily="50" charset="-128"/>
              <a:ea typeface="メイリオ" pitchFamily="50" charset="-128"/>
            </a:endParaRPr>
          </a:p>
        </p:txBody>
      </p:sp>
    </p:spTree>
    <p:extLst>
      <p:ext uri="{BB962C8B-B14F-4D97-AF65-F5344CB8AC3E}">
        <p14:creationId xmlns:p14="http://schemas.microsoft.com/office/powerpoint/2010/main" val="41535289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10351132-6FA1-47A1-A4E2-083C20553A82}"/>
              </a:ext>
            </a:extLst>
          </p:cNvPr>
          <p:cNvSpPr>
            <a:spLocks noGrp="1"/>
          </p:cNvSpPr>
          <p:nvPr>
            <p:ph type="body" sz="quarter" idx="15"/>
          </p:nvPr>
        </p:nvSpPr>
        <p:spPr>
          <a:xfrm>
            <a:off x="413589" y="1243861"/>
            <a:ext cx="11074573" cy="248914"/>
          </a:xfrm>
          <a:prstGeom prst="rect">
            <a:avLst/>
          </a:prstGeom>
        </p:spPr>
        <p:txBody>
          <a:bodyPr/>
          <a:lstStyle/>
          <a:p>
            <a:r>
              <a:rPr lang="en-US" altLang="ja-JP" err="1"/>
              <a:t>CylancePROTECT</a:t>
            </a:r>
            <a:r>
              <a:rPr lang="en-US" altLang="ja-JP"/>
              <a:t> </a:t>
            </a:r>
            <a:r>
              <a:rPr lang="ja-JP" altLang="en-US"/>
              <a:t>の導入が決定したお客様向けの導入支援サービスで、安定運用させるため導入支援を行う有償サービスです</a:t>
            </a:r>
          </a:p>
        </p:txBody>
      </p:sp>
      <p:sp>
        <p:nvSpPr>
          <p:cNvPr id="2" name="テキスト プレースホルダー 1">
            <a:extLst>
              <a:ext uri="{FF2B5EF4-FFF2-40B4-BE49-F238E27FC236}">
                <a16:creationId xmlns:a16="http://schemas.microsoft.com/office/drawing/2014/main" id="{E46F8432-05F6-4520-9B36-C082F067BA05}"/>
              </a:ext>
            </a:extLst>
          </p:cNvPr>
          <p:cNvSpPr>
            <a:spLocks noGrp="1"/>
          </p:cNvSpPr>
          <p:nvPr>
            <p:ph type="body" sz="quarter" idx="11"/>
          </p:nvPr>
        </p:nvSpPr>
        <p:spPr/>
        <p:txBody>
          <a:bodyPr/>
          <a:lstStyle/>
          <a:p>
            <a:r>
              <a:rPr lang="en-US" altLang="ja-JP"/>
              <a:t>Cylance </a:t>
            </a:r>
            <a:r>
              <a:rPr lang="en-US" altLang="ja-JP" err="1"/>
              <a:t>ThreatZero</a:t>
            </a:r>
            <a:r>
              <a:rPr lang="ja-JP" altLang="en-US" b="0"/>
              <a:t>（</a:t>
            </a:r>
            <a:r>
              <a:rPr lang="en-US" altLang="ja-JP" b="0" err="1"/>
              <a:t>CylancePROTECT</a:t>
            </a:r>
            <a:r>
              <a:rPr lang="en-US" altLang="ja-JP" b="0"/>
              <a:t> </a:t>
            </a:r>
            <a:r>
              <a:rPr lang="ja-JP" altLang="en-US" b="0"/>
              <a:t>導入支援サービス）</a:t>
            </a:r>
          </a:p>
        </p:txBody>
      </p:sp>
      <p:sp>
        <p:nvSpPr>
          <p:cNvPr id="3" name="テキスト プレースホルダー 2">
            <a:extLst>
              <a:ext uri="{FF2B5EF4-FFF2-40B4-BE49-F238E27FC236}">
                <a16:creationId xmlns:a16="http://schemas.microsoft.com/office/drawing/2014/main" id="{355760A1-12D1-4BEB-8152-8DEB0BC639FA}"/>
              </a:ext>
            </a:extLst>
          </p:cNvPr>
          <p:cNvSpPr>
            <a:spLocks noGrp="1"/>
          </p:cNvSpPr>
          <p:nvPr>
            <p:ph type="body" sz="quarter" idx="13"/>
          </p:nvPr>
        </p:nvSpPr>
        <p:spPr>
          <a:xfrm>
            <a:off x="359197" y="746395"/>
            <a:ext cx="11505576" cy="348557"/>
          </a:xfrm>
        </p:spPr>
        <p:txBody>
          <a:bodyPr/>
          <a:lstStyle/>
          <a:p>
            <a:r>
              <a:rPr lang="en-US" altLang="ja-JP" err="1"/>
              <a:t>CylancePROTECT</a:t>
            </a:r>
            <a:r>
              <a:rPr lang="en-US" altLang="ja-JP"/>
              <a:t> </a:t>
            </a:r>
            <a:r>
              <a:rPr lang="ja-JP" altLang="en-US"/>
              <a:t>導入時の「お客様環境を最適化」するユーザー様向け導入支援サービス</a:t>
            </a:r>
            <a:endParaRPr kumimoji="1" lang="ja-JP" altLang="en-US"/>
          </a:p>
        </p:txBody>
      </p:sp>
      <p:pic>
        <p:nvPicPr>
          <p:cNvPr id="5" name="図 4">
            <a:extLst>
              <a:ext uri="{FF2B5EF4-FFF2-40B4-BE49-F238E27FC236}">
                <a16:creationId xmlns:a16="http://schemas.microsoft.com/office/drawing/2014/main" id="{214E2B69-B081-4800-BB18-B1A62444AD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84457" y="150594"/>
            <a:ext cx="1643823" cy="495399"/>
          </a:xfrm>
          <a:prstGeom prst="rect">
            <a:avLst/>
          </a:prstGeom>
          <a:solidFill>
            <a:schemeClr val="bg1"/>
          </a:solidFill>
        </p:spPr>
      </p:pic>
      <p:pic>
        <p:nvPicPr>
          <p:cNvPr id="6" name="図 5">
            <a:extLst>
              <a:ext uri="{FF2B5EF4-FFF2-40B4-BE49-F238E27FC236}">
                <a16:creationId xmlns:a16="http://schemas.microsoft.com/office/drawing/2014/main" id="{17FAF5CC-2645-45C7-AA96-23F7C1FBDD00}"/>
              </a:ext>
            </a:extLst>
          </p:cNvPr>
          <p:cNvPicPr>
            <a:picLocks noChangeAspect="1"/>
          </p:cNvPicPr>
          <p:nvPr/>
        </p:nvPicPr>
        <p:blipFill rotWithShape="1">
          <a:blip r:embed="rId3"/>
          <a:srcRect t="9769" r="33695"/>
          <a:stretch/>
        </p:blipFill>
        <p:spPr>
          <a:xfrm>
            <a:off x="401566" y="2216950"/>
            <a:ext cx="3499814" cy="2324570"/>
          </a:xfrm>
          <a:prstGeom prst="rect">
            <a:avLst/>
          </a:prstGeom>
        </p:spPr>
      </p:pic>
      <p:sp>
        <p:nvSpPr>
          <p:cNvPr id="7" name="正方形/長方形 6">
            <a:extLst>
              <a:ext uri="{FF2B5EF4-FFF2-40B4-BE49-F238E27FC236}">
                <a16:creationId xmlns:a16="http://schemas.microsoft.com/office/drawing/2014/main" id="{8E789EF1-2E4D-43CD-BE4E-68A647B11FF7}"/>
              </a:ext>
            </a:extLst>
          </p:cNvPr>
          <p:cNvSpPr/>
          <p:nvPr/>
        </p:nvSpPr>
        <p:spPr>
          <a:xfrm>
            <a:off x="0" y="4734785"/>
            <a:ext cx="12176760" cy="1252047"/>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正方形/長方形 7">
            <a:extLst>
              <a:ext uri="{FF2B5EF4-FFF2-40B4-BE49-F238E27FC236}">
                <a16:creationId xmlns:a16="http://schemas.microsoft.com/office/drawing/2014/main" id="{ED117D91-E5D4-407E-9FA3-8BFD20E4BC97}"/>
              </a:ext>
            </a:extLst>
          </p:cNvPr>
          <p:cNvSpPr/>
          <p:nvPr/>
        </p:nvSpPr>
        <p:spPr>
          <a:xfrm>
            <a:off x="-15569" y="5193793"/>
            <a:ext cx="12176760" cy="1307927"/>
          </a:xfrm>
          <a:prstGeom prst="rect">
            <a:avLst/>
          </a:prstGeom>
          <a:solidFill>
            <a:srgbClr val="FF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a:extLst>
              <a:ext uri="{FF2B5EF4-FFF2-40B4-BE49-F238E27FC236}">
                <a16:creationId xmlns:a16="http://schemas.microsoft.com/office/drawing/2014/main" id="{207D26A3-B448-4B96-8A4B-07EE86977437}"/>
              </a:ext>
            </a:extLst>
          </p:cNvPr>
          <p:cNvGraphicFramePr>
            <a:graphicFrameLocks noGrp="1"/>
          </p:cNvGraphicFramePr>
          <p:nvPr>
            <p:extLst>
              <p:ext uri="{D42A27DB-BD31-4B8C-83A1-F6EECF244321}">
                <p14:modId xmlns:p14="http://schemas.microsoft.com/office/powerpoint/2010/main" val="2278601472"/>
              </p:ext>
            </p:extLst>
          </p:nvPr>
        </p:nvGraphicFramePr>
        <p:xfrm>
          <a:off x="4342228" y="2413972"/>
          <a:ext cx="7240556" cy="2071022"/>
        </p:xfrm>
        <a:graphic>
          <a:graphicData uri="http://schemas.openxmlformats.org/drawingml/2006/table">
            <a:tbl>
              <a:tblPr/>
              <a:tblGrid>
                <a:gridCol w="1017037">
                  <a:extLst>
                    <a:ext uri="{9D8B030D-6E8A-4147-A177-3AD203B41FA5}">
                      <a16:colId xmlns:a16="http://schemas.microsoft.com/office/drawing/2014/main" val="4232346672"/>
                    </a:ext>
                  </a:extLst>
                </a:gridCol>
                <a:gridCol w="6223519">
                  <a:extLst>
                    <a:ext uri="{9D8B030D-6E8A-4147-A177-3AD203B41FA5}">
                      <a16:colId xmlns:a16="http://schemas.microsoft.com/office/drawing/2014/main" val="158256590"/>
                    </a:ext>
                  </a:extLst>
                </a:gridCol>
              </a:tblGrid>
              <a:tr h="441060">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サービス名</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B9B9FF"/>
                    </a:solidFill>
                  </a:tcPr>
                </a:tc>
                <a:tc>
                  <a:txBody>
                    <a:bodyPr/>
                    <a:lstStyle/>
                    <a:p>
                      <a:pPr algn="l" fontAlgn="ctr">
                        <a:lnSpc>
                          <a:spcPct val="100000"/>
                        </a:lnSpc>
                      </a:pPr>
                      <a:r>
                        <a:rPr lang="en-US" altLang="ja-JP" sz="1000" b="1">
                          <a:solidFill>
                            <a:schemeClr val="tx1">
                              <a:lumMod val="75000"/>
                              <a:lumOff val="25000"/>
                            </a:schemeClr>
                          </a:solidFill>
                          <a:effectLst/>
                          <a:latin typeface="メイリオ" panose="020B0604030504040204" pitchFamily="50" charset="-128"/>
                          <a:ea typeface="メイリオ" panose="020B0604030504040204" pitchFamily="50" charset="-128"/>
                        </a:rPr>
                        <a:t>Cylance </a:t>
                      </a:r>
                      <a:r>
                        <a:rPr lang="en-US" altLang="ja-JP" sz="1000" b="1" err="1">
                          <a:solidFill>
                            <a:schemeClr val="tx1">
                              <a:lumMod val="75000"/>
                              <a:lumOff val="25000"/>
                            </a:schemeClr>
                          </a:solidFill>
                          <a:effectLst/>
                          <a:latin typeface="メイリオ" panose="020B0604030504040204" pitchFamily="50" charset="-128"/>
                          <a:ea typeface="メイリオ" panose="020B0604030504040204" pitchFamily="50" charset="-128"/>
                        </a:rPr>
                        <a:t>ThreatZero</a:t>
                      </a:r>
                      <a:r>
                        <a:rPr lang="ja-JP" altLang="en-US" sz="1000" b="1">
                          <a:solidFill>
                            <a:schemeClr val="tx1">
                              <a:lumMod val="75000"/>
                              <a:lumOff val="25000"/>
                            </a:schemeClr>
                          </a:solidFill>
                          <a:effectLst/>
                          <a:latin typeface="メイリオ" panose="020B0604030504040204" pitchFamily="50" charset="-128"/>
                          <a:ea typeface="メイリオ" panose="020B0604030504040204" pitchFamily="50" charset="-128"/>
                        </a:rPr>
                        <a:t>（スレットゼロ）</a:t>
                      </a:r>
                      <a:endParaRPr lang="en-US" altLang="ja-JP" sz="1000" b="1">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26172803"/>
                  </a:ext>
                </a:extLst>
              </a:tr>
              <a:tr h="777685">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サービス概要</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B9B9FF"/>
                    </a:solidFill>
                  </a:tcPr>
                </a:tc>
                <a:tc>
                  <a:txBody>
                    <a:bodyPr/>
                    <a:lstStyle/>
                    <a:p>
                      <a:pPr algn="l" fontAlgn="ctr">
                        <a:lnSpc>
                          <a:spcPct val="150000"/>
                        </a:lnSpc>
                      </a:pP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対象製品の</a:t>
                      </a: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導入が決定したお客様向けの導入支援サービス</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です。脅威の隔離・過検知などの振り分けレポートを提供。企業ごとの推奨を提案、</a:t>
                      </a:r>
                      <a:r>
                        <a:rPr lang="ja-JP" altLang="en-US" sz="1000" b="1" i="1" u="sng">
                          <a:solidFill>
                            <a:schemeClr val="tx1">
                              <a:lumMod val="75000"/>
                              <a:lumOff val="25000"/>
                            </a:schemeClr>
                          </a:solidFill>
                          <a:effectLst/>
                          <a:latin typeface="メイリオ" panose="020B0604030504040204" pitchFamily="50" charset="-128"/>
                          <a:ea typeface="メイリオ" panose="020B0604030504040204" pitchFamily="50" charset="-128"/>
                        </a:rPr>
                        <a:t>安定運用を目指したご支援</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を行います。初期の構築工数の削減、ポリシーの見直し、環境正常化が見込めます。</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42452074"/>
                  </a:ext>
                </a:extLst>
              </a:tr>
              <a:tr h="410670">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対　　　象</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B9B9FF"/>
                    </a:solidFill>
                  </a:tcPr>
                </a:tc>
                <a:tc>
                  <a:txBody>
                    <a:bodyPr/>
                    <a:lstStyle/>
                    <a:p>
                      <a:pPr algn="l" fontAlgn="ctr">
                        <a:lnSpc>
                          <a:spcPct val="100000"/>
                        </a:lnSpc>
                      </a:pPr>
                      <a:r>
                        <a:rPr lang="en-US" altLang="ja-JP" sz="1000" b="0" err="1">
                          <a:solidFill>
                            <a:schemeClr val="tx1">
                              <a:lumMod val="75000"/>
                              <a:lumOff val="25000"/>
                            </a:schemeClr>
                          </a:solidFill>
                          <a:effectLst/>
                          <a:latin typeface="メイリオ" panose="020B0604030504040204" pitchFamily="50" charset="-128"/>
                          <a:ea typeface="メイリオ" panose="020B0604030504040204" pitchFamily="50" charset="-128"/>
                        </a:rPr>
                        <a:t>CylancePROTECT</a:t>
                      </a: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 </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の導入が決定したお客様、もしくはすでに導入済のお客様</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34940966"/>
                  </a:ext>
                </a:extLst>
              </a:tr>
              <a:tr h="441607">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価　　　格</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B9B9FF"/>
                    </a:solidFill>
                  </a:tcPr>
                </a:tc>
                <a:tc>
                  <a:txBody>
                    <a:bodyPr/>
                    <a:lstStyle/>
                    <a:p>
                      <a:pPr algn="l" fontAlgn="ctr">
                        <a:lnSpc>
                          <a:spcPct val="100000"/>
                        </a:lnSpc>
                      </a:pP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PC </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台数や支援期間によって異なります。お問い合わせください。</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3106273"/>
                  </a:ext>
                </a:extLst>
              </a:tr>
            </a:tbl>
          </a:graphicData>
        </a:graphic>
      </p:graphicFrame>
      <p:sp>
        <p:nvSpPr>
          <p:cNvPr id="13" name="テキスト ボックス 12">
            <a:extLst>
              <a:ext uri="{FF2B5EF4-FFF2-40B4-BE49-F238E27FC236}">
                <a16:creationId xmlns:a16="http://schemas.microsoft.com/office/drawing/2014/main" id="{78855E09-ACFB-474A-9E7D-63048F0E9C2B}"/>
              </a:ext>
            </a:extLst>
          </p:cNvPr>
          <p:cNvSpPr txBox="1"/>
          <p:nvPr/>
        </p:nvSpPr>
        <p:spPr>
          <a:xfrm>
            <a:off x="4258252" y="2113591"/>
            <a:ext cx="1415772"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●サービス概要●</a:t>
            </a:r>
          </a:p>
        </p:txBody>
      </p:sp>
      <p:sp>
        <p:nvSpPr>
          <p:cNvPr id="14" name="テキスト ボックス 13">
            <a:extLst>
              <a:ext uri="{FF2B5EF4-FFF2-40B4-BE49-F238E27FC236}">
                <a16:creationId xmlns:a16="http://schemas.microsoft.com/office/drawing/2014/main" id="{1DBD338E-4DEF-4E7B-89CB-B7E7689F0D24}"/>
              </a:ext>
            </a:extLst>
          </p:cNvPr>
          <p:cNvSpPr txBox="1"/>
          <p:nvPr/>
        </p:nvSpPr>
        <p:spPr>
          <a:xfrm>
            <a:off x="2668556" y="4825524"/>
            <a:ext cx="6671388"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「こんな課題ありませんか？」こんな方にオススメのサービスでです</a:t>
            </a:r>
          </a:p>
        </p:txBody>
      </p:sp>
      <p:pic>
        <p:nvPicPr>
          <p:cNvPr id="15" name="図 14">
            <a:extLst>
              <a:ext uri="{FF2B5EF4-FFF2-40B4-BE49-F238E27FC236}">
                <a16:creationId xmlns:a16="http://schemas.microsoft.com/office/drawing/2014/main" id="{32C19B8C-71E3-4D1F-9CD1-3E7205190CD4}"/>
              </a:ext>
            </a:extLst>
          </p:cNvPr>
          <p:cNvPicPr>
            <a:picLocks noChangeAspect="1"/>
          </p:cNvPicPr>
          <p:nvPr/>
        </p:nvPicPr>
        <p:blipFill>
          <a:blip r:embed="rId4"/>
          <a:srcRect/>
          <a:stretch/>
        </p:blipFill>
        <p:spPr>
          <a:xfrm>
            <a:off x="589280" y="5209509"/>
            <a:ext cx="1069081" cy="1093690"/>
          </a:xfrm>
          <a:prstGeom prst="rect">
            <a:avLst/>
          </a:prstGeom>
        </p:spPr>
      </p:pic>
      <p:pic>
        <p:nvPicPr>
          <p:cNvPr id="16" name="図 15">
            <a:extLst>
              <a:ext uri="{FF2B5EF4-FFF2-40B4-BE49-F238E27FC236}">
                <a16:creationId xmlns:a16="http://schemas.microsoft.com/office/drawing/2014/main" id="{4F4BDD6B-2F9D-41CB-813E-37CBA293460C}"/>
              </a:ext>
            </a:extLst>
          </p:cNvPr>
          <p:cNvPicPr>
            <a:picLocks noChangeAspect="1"/>
          </p:cNvPicPr>
          <p:nvPr/>
        </p:nvPicPr>
        <p:blipFill>
          <a:blip r:embed="rId5"/>
          <a:srcRect/>
          <a:stretch/>
        </p:blipFill>
        <p:spPr>
          <a:xfrm>
            <a:off x="4258252" y="5355061"/>
            <a:ext cx="961665" cy="961665"/>
          </a:xfrm>
          <a:prstGeom prst="rect">
            <a:avLst/>
          </a:prstGeom>
        </p:spPr>
      </p:pic>
      <p:pic>
        <p:nvPicPr>
          <p:cNvPr id="17" name="図 16">
            <a:extLst>
              <a:ext uri="{FF2B5EF4-FFF2-40B4-BE49-F238E27FC236}">
                <a16:creationId xmlns:a16="http://schemas.microsoft.com/office/drawing/2014/main" id="{AC1F79F0-6C04-4759-B64C-44D1BC99385E}"/>
              </a:ext>
            </a:extLst>
          </p:cNvPr>
          <p:cNvPicPr>
            <a:picLocks noChangeAspect="1"/>
          </p:cNvPicPr>
          <p:nvPr/>
        </p:nvPicPr>
        <p:blipFill>
          <a:blip r:embed="rId6"/>
          <a:srcRect/>
          <a:stretch/>
        </p:blipFill>
        <p:spPr>
          <a:xfrm>
            <a:off x="7915349" y="5279461"/>
            <a:ext cx="1109765" cy="1109765"/>
          </a:xfrm>
          <a:prstGeom prst="rect">
            <a:avLst/>
          </a:prstGeom>
        </p:spPr>
      </p:pic>
      <p:sp>
        <p:nvSpPr>
          <p:cNvPr id="18" name="AutoShape 271">
            <a:extLst>
              <a:ext uri="{FF2B5EF4-FFF2-40B4-BE49-F238E27FC236}">
                <a16:creationId xmlns:a16="http://schemas.microsoft.com/office/drawing/2014/main" id="{CEA27D89-80CF-48D3-94BA-FAA01B25FF59}"/>
              </a:ext>
            </a:extLst>
          </p:cNvPr>
          <p:cNvSpPr>
            <a:spLocks noChangeArrowheads="1"/>
          </p:cNvSpPr>
          <p:nvPr/>
        </p:nvSpPr>
        <p:spPr bwMode="auto">
          <a:xfrm>
            <a:off x="1761807"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忙しくて構築の時間が取れない</a:t>
            </a:r>
            <a:endParaRPr lang="en-US" altLang="ja-JP" sz="1100" b="1">
              <a:solidFill>
                <a:srgbClr val="4D4D4D"/>
              </a:solidFill>
              <a:latin typeface="メイリオ" panose="020B0604030504040204" pitchFamily="50" charset="-128"/>
              <a:ea typeface="メイリオ" pitchFamily="50" charset="-128"/>
            </a:endParaRPr>
          </a:p>
        </p:txBody>
      </p:sp>
      <p:sp>
        <p:nvSpPr>
          <p:cNvPr id="19" name="AutoShape 271">
            <a:extLst>
              <a:ext uri="{FF2B5EF4-FFF2-40B4-BE49-F238E27FC236}">
                <a16:creationId xmlns:a16="http://schemas.microsoft.com/office/drawing/2014/main" id="{5BBBC6F8-BEF3-4213-9C28-5D2185CC3E7D}"/>
              </a:ext>
            </a:extLst>
          </p:cNvPr>
          <p:cNvSpPr>
            <a:spLocks noChangeArrowheads="1"/>
          </p:cNvSpPr>
          <p:nvPr/>
        </p:nvSpPr>
        <p:spPr bwMode="auto">
          <a:xfrm>
            <a:off x="1803704" y="5605681"/>
            <a:ext cx="2097676"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本サービスでは、導入から運用、安定稼働までを </a:t>
            </a:r>
            <a:r>
              <a:rPr lang="en-US" altLang="ja-JP" sz="1000">
                <a:solidFill>
                  <a:srgbClr val="4D4D4D"/>
                </a:solidFill>
                <a:latin typeface="メイリオ" panose="020B0604030504040204" pitchFamily="50" charset="-128"/>
                <a:ea typeface="メイリオ" pitchFamily="50" charset="-128"/>
              </a:rPr>
              <a:t>MOTEX </a:t>
            </a:r>
            <a:r>
              <a:rPr lang="ja-JP" altLang="en-US" sz="1000">
                <a:solidFill>
                  <a:srgbClr val="4D4D4D"/>
                </a:solidFill>
                <a:latin typeface="メイリオ" panose="020B0604030504040204" pitchFamily="50" charset="-128"/>
                <a:ea typeface="メイリオ" pitchFamily="50" charset="-128"/>
              </a:rPr>
              <a:t>が肩代わりしますので忙しい方でも安心です。</a:t>
            </a:r>
            <a:endParaRPr lang="en-US" altLang="ja-JP" sz="1000">
              <a:solidFill>
                <a:srgbClr val="4D4D4D"/>
              </a:solidFill>
              <a:latin typeface="メイリオ" panose="020B0604030504040204" pitchFamily="50" charset="-128"/>
              <a:ea typeface="メイリオ" pitchFamily="50" charset="-128"/>
            </a:endParaRPr>
          </a:p>
        </p:txBody>
      </p:sp>
      <p:sp>
        <p:nvSpPr>
          <p:cNvPr id="20" name="AutoShape 271">
            <a:extLst>
              <a:ext uri="{FF2B5EF4-FFF2-40B4-BE49-F238E27FC236}">
                <a16:creationId xmlns:a16="http://schemas.microsoft.com/office/drawing/2014/main" id="{B57B9EFC-5436-4A7B-A90D-32BA0844DCE0}"/>
              </a:ext>
            </a:extLst>
          </p:cNvPr>
          <p:cNvSpPr>
            <a:spLocks noChangeArrowheads="1"/>
          </p:cNvSpPr>
          <p:nvPr/>
        </p:nvSpPr>
        <p:spPr bwMode="auto">
          <a:xfrm>
            <a:off x="5160274"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どんな設定が良いか判断できない</a:t>
            </a:r>
            <a:endParaRPr lang="en-US" altLang="ja-JP" sz="1100" b="1">
              <a:solidFill>
                <a:srgbClr val="4D4D4D"/>
              </a:solidFill>
              <a:latin typeface="メイリオ" panose="020B0604030504040204" pitchFamily="50" charset="-128"/>
              <a:ea typeface="メイリオ" pitchFamily="50" charset="-128"/>
            </a:endParaRPr>
          </a:p>
        </p:txBody>
      </p:sp>
      <p:sp>
        <p:nvSpPr>
          <p:cNvPr id="21" name="AutoShape 271">
            <a:extLst>
              <a:ext uri="{FF2B5EF4-FFF2-40B4-BE49-F238E27FC236}">
                <a16:creationId xmlns:a16="http://schemas.microsoft.com/office/drawing/2014/main" id="{1116BCB3-CFAA-4D63-93F8-64D5B5FD6A3C}"/>
              </a:ext>
            </a:extLst>
          </p:cNvPr>
          <p:cNvSpPr>
            <a:spLocks noChangeArrowheads="1"/>
          </p:cNvSpPr>
          <p:nvPr/>
        </p:nvSpPr>
        <p:spPr bwMode="auto">
          <a:xfrm>
            <a:off x="5202171" y="5637366"/>
            <a:ext cx="2097676"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事前に目指したい運用イメージをお伺いし、それを見越した必要な設定などをご提案します。</a:t>
            </a:r>
            <a:endParaRPr lang="en-US" altLang="ja-JP" sz="1000">
              <a:solidFill>
                <a:srgbClr val="4D4D4D"/>
              </a:solidFill>
              <a:latin typeface="メイリオ" panose="020B0604030504040204" pitchFamily="50" charset="-128"/>
              <a:ea typeface="メイリオ" pitchFamily="50" charset="-128"/>
            </a:endParaRPr>
          </a:p>
        </p:txBody>
      </p:sp>
      <p:sp>
        <p:nvSpPr>
          <p:cNvPr id="22" name="AutoShape 271">
            <a:extLst>
              <a:ext uri="{FF2B5EF4-FFF2-40B4-BE49-F238E27FC236}">
                <a16:creationId xmlns:a16="http://schemas.microsoft.com/office/drawing/2014/main" id="{597295EC-2E05-482D-8F67-0613EBD18C57}"/>
              </a:ext>
            </a:extLst>
          </p:cNvPr>
          <p:cNvSpPr>
            <a:spLocks noChangeArrowheads="1"/>
          </p:cNvSpPr>
          <p:nvPr/>
        </p:nvSpPr>
        <p:spPr bwMode="auto">
          <a:xfrm>
            <a:off x="9172519" y="5325523"/>
            <a:ext cx="2931015"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セキュリティポリシーを見直したい</a:t>
            </a:r>
            <a:endParaRPr lang="en-US" altLang="ja-JP" sz="1100" b="1">
              <a:solidFill>
                <a:srgbClr val="4D4D4D"/>
              </a:solidFill>
              <a:latin typeface="メイリオ" panose="020B0604030504040204" pitchFamily="50" charset="-128"/>
              <a:ea typeface="メイリオ" pitchFamily="50" charset="-128"/>
            </a:endParaRPr>
          </a:p>
        </p:txBody>
      </p:sp>
      <p:sp>
        <p:nvSpPr>
          <p:cNvPr id="23" name="AutoShape 271">
            <a:extLst>
              <a:ext uri="{FF2B5EF4-FFF2-40B4-BE49-F238E27FC236}">
                <a16:creationId xmlns:a16="http://schemas.microsoft.com/office/drawing/2014/main" id="{8C88EBD2-F735-4421-BD6E-23369E3220AA}"/>
              </a:ext>
            </a:extLst>
          </p:cNvPr>
          <p:cNvSpPr>
            <a:spLocks noChangeArrowheads="1"/>
          </p:cNvSpPr>
          <p:nvPr/>
        </p:nvSpPr>
        <p:spPr bwMode="auto">
          <a:xfrm>
            <a:off x="9214416" y="5605681"/>
            <a:ext cx="2368368"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en-US" altLang="ja-JP" sz="1000" err="1">
                <a:solidFill>
                  <a:srgbClr val="4D4D4D"/>
                </a:solidFill>
                <a:latin typeface="メイリオ" panose="020B0604030504040204" pitchFamily="50" charset="-128"/>
                <a:ea typeface="メイリオ" pitchFamily="50" charset="-128"/>
              </a:rPr>
              <a:t>CylancePROTECT</a:t>
            </a:r>
            <a:r>
              <a:rPr lang="en-US" altLang="ja-JP" sz="1000">
                <a:solidFill>
                  <a:srgbClr val="4D4D4D"/>
                </a:solidFill>
                <a:latin typeface="メイリオ" panose="020B0604030504040204" pitchFamily="50" charset="-128"/>
                <a:ea typeface="メイリオ" pitchFamily="50" charset="-128"/>
              </a:rPr>
              <a:t> </a:t>
            </a:r>
            <a:r>
              <a:rPr lang="ja-JP" altLang="en-US" sz="1000">
                <a:solidFill>
                  <a:srgbClr val="4D4D4D"/>
                </a:solidFill>
                <a:latin typeface="メイリオ" panose="020B0604030504040204" pitchFamily="50" charset="-128"/>
                <a:ea typeface="メイリオ" pitchFamily="50" charset="-128"/>
              </a:rPr>
              <a:t>を導入済だが、検知モードという方も、業務負荷がかからない自動隔離の体制を支援します。</a:t>
            </a:r>
            <a:endParaRPr lang="en-US" altLang="ja-JP" sz="1000">
              <a:solidFill>
                <a:srgbClr val="4D4D4D"/>
              </a:solidFill>
              <a:latin typeface="メイリオ" panose="020B0604030504040204" pitchFamily="50" charset="-128"/>
              <a:ea typeface="メイリオ" pitchFamily="50" charset="-128"/>
            </a:endParaRPr>
          </a:p>
        </p:txBody>
      </p:sp>
    </p:spTree>
    <p:extLst>
      <p:ext uri="{BB962C8B-B14F-4D97-AF65-F5344CB8AC3E}">
        <p14:creationId xmlns:p14="http://schemas.microsoft.com/office/powerpoint/2010/main" val="28971710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DF26ED47-94DF-4C47-84CD-891A5EFA9A87}"/>
              </a:ext>
            </a:extLst>
          </p:cNvPr>
          <p:cNvSpPr/>
          <p:nvPr/>
        </p:nvSpPr>
        <p:spPr>
          <a:xfrm>
            <a:off x="0" y="4734785"/>
            <a:ext cx="12176760" cy="1252047"/>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a:extLst>
              <a:ext uri="{FF2B5EF4-FFF2-40B4-BE49-F238E27FC236}">
                <a16:creationId xmlns:a16="http://schemas.microsoft.com/office/drawing/2014/main" id="{4C2A4D3A-8DCA-41BD-A0FC-7087E1E1050E}"/>
              </a:ext>
            </a:extLst>
          </p:cNvPr>
          <p:cNvSpPr/>
          <p:nvPr/>
        </p:nvSpPr>
        <p:spPr>
          <a:xfrm>
            <a:off x="0" y="5163993"/>
            <a:ext cx="12176760" cy="1307927"/>
          </a:xfrm>
          <a:prstGeom prst="rect">
            <a:avLst/>
          </a:prstGeom>
          <a:solidFill>
            <a:srgbClr val="FF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プレースホルダー 3">
            <a:extLst>
              <a:ext uri="{FF2B5EF4-FFF2-40B4-BE49-F238E27FC236}">
                <a16:creationId xmlns:a16="http://schemas.microsoft.com/office/drawing/2014/main" id="{ECCCB580-D402-4B21-B7AD-E137F93964F7}"/>
              </a:ext>
            </a:extLst>
          </p:cNvPr>
          <p:cNvSpPr>
            <a:spLocks noGrp="1"/>
          </p:cNvSpPr>
          <p:nvPr>
            <p:ph type="body" sz="quarter" idx="15"/>
          </p:nvPr>
        </p:nvSpPr>
        <p:spPr>
          <a:xfrm>
            <a:off x="413589" y="1243861"/>
            <a:ext cx="11074573" cy="248914"/>
          </a:xfrm>
          <a:prstGeom prst="rect">
            <a:avLst/>
          </a:prstGeom>
        </p:spPr>
        <p:txBody>
          <a:bodyPr/>
          <a:lstStyle/>
          <a:p>
            <a:r>
              <a:rPr lang="en-US" altLang="ja-JP"/>
              <a:t>BlackBerry</a:t>
            </a:r>
            <a:r>
              <a:rPr lang="ja-JP" altLang="en-US"/>
              <a:t> へ必要事項を記入したメールを</a:t>
            </a:r>
            <a:r>
              <a:rPr lang="zh-TW" altLang="en-US"/>
              <a:t>送付</a:t>
            </a:r>
            <a:r>
              <a:rPr lang="ja-JP" altLang="en-US"/>
              <a:t>、</a:t>
            </a:r>
            <a:r>
              <a:rPr lang="zh-TW" altLang="en-US"/>
              <a:t>解析結果報告</a:t>
            </a:r>
            <a:r>
              <a:rPr lang="ja-JP" altLang="en-US"/>
              <a:t>が届きます。エムオーテックスを介さないので迅速に対応ができます</a:t>
            </a:r>
          </a:p>
        </p:txBody>
      </p:sp>
      <p:sp>
        <p:nvSpPr>
          <p:cNvPr id="2" name="テキスト プレースホルダー 1">
            <a:extLst>
              <a:ext uri="{FF2B5EF4-FFF2-40B4-BE49-F238E27FC236}">
                <a16:creationId xmlns:a16="http://schemas.microsoft.com/office/drawing/2014/main" id="{5E1DB65F-E37C-4D25-AE27-E0DA7127A4DD}"/>
              </a:ext>
            </a:extLst>
          </p:cNvPr>
          <p:cNvSpPr>
            <a:spLocks noGrp="1"/>
          </p:cNvSpPr>
          <p:nvPr>
            <p:ph type="body" sz="quarter" idx="11"/>
          </p:nvPr>
        </p:nvSpPr>
        <p:spPr/>
        <p:txBody>
          <a:bodyPr/>
          <a:lstStyle/>
          <a:p>
            <a:r>
              <a:rPr lang="ja-JP" altLang="en-US"/>
              <a:t>マルウェア解析サービス</a:t>
            </a:r>
            <a:endParaRPr kumimoji="1" lang="ja-JP" altLang="en-US"/>
          </a:p>
        </p:txBody>
      </p:sp>
      <p:sp>
        <p:nvSpPr>
          <p:cNvPr id="3" name="テキスト プレースホルダー 2">
            <a:extLst>
              <a:ext uri="{FF2B5EF4-FFF2-40B4-BE49-F238E27FC236}">
                <a16:creationId xmlns:a16="http://schemas.microsoft.com/office/drawing/2014/main" id="{178FD7A7-1E2D-403E-A397-760B3F5CDFBA}"/>
              </a:ext>
            </a:extLst>
          </p:cNvPr>
          <p:cNvSpPr>
            <a:spLocks noGrp="1"/>
          </p:cNvSpPr>
          <p:nvPr>
            <p:ph type="body" sz="quarter" idx="13"/>
          </p:nvPr>
        </p:nvSpPr>
        <p:spPr>
          <a:xfrm>
            <a:off x="359197" y="746395"/>
            <a:ext cx="11505576" cy="348557"/>
          </a:xfrm>
        </p:spPr>
        <p:txBody>
          <a:bodyPr/>
          <a:lstStyle/>
          <a:p>
            <a:r>
              <a:rPr lang="ja-JP" altLang="en-US"/>
              <a:t>検知した検体に対し、</a:t>
            </a:r>
            <a:r>
              <a:rPr lang="en-US" altLang="ja-JP"/>
              <a:t>BlackBerry</a:t>
            </a:r>
            <a:r>
              <a:rPr lang="ja-JP" altLang="en-US"/>
              <a:t> のマルウェア解析官が迅速で詳細な検体解析</a:t>
            </a:r>
          </a:p>
        </p:txBody>
      </p:sp>
      <p:graphicFrame>
        <p:nvGraphicFramePr>
          <p:cNvPr id="10" name="表 9">
            <a:extLst>
              <a:ext uri="{FF2B5EF4-FFF2-40B4-BE49-F238E27FC236}">
                <a16:creationId xmlns:a16="http://schemas.microsoft.com/office/drawing/2014/main" id="{30D8D90F-FC0F-43F6-B1EB-FFB9C6547AFD}"/>
              </a:ext>
            </a:extLst>
          </p:cNvPr>
          <p:cNvGraphicFramePr>
            <a:graphicFrameLocks noGrp="1"/>
          </p:cNvGraphicFramePr>
          <p:nvPr>
            <p:extLst>
              <p:ext uri="{D42A27DB-BD31-4B8C-83A1-F6EECF244321}">
                <p14:modId xmlns:p14="http://schemas.microsoft.com/office/powerpoint/2010/main" val="1739229306"/>
              </p:ext>
            </p:extLst>
          </p:nvPr>
        </p:nvGraphicFramePr>
        <p:xfrm>
          <a:off x="4342228" y="2413972"/>
          <a:ext cx="7240556" cy="2127548"/>
        </p:xfrm>
        <a:graphic>
          <a:graphicData uri="http://schemas.openxmlformats.org/drawingml/2006/table">
            <a:tbl>
              <a:tblPr/>
              <a:tblGrid>
                <a:gridCol w="1017037">
                  <a:extLst>
                    <a:ext uri="{9D8B030D-6E8A-4147-A177-3AD203B41FA5}">
                      <a16:colId xmlns:a16="http://schemas.microsoft.com/office/drawing/2014/main" val="4232346672"/>
                    </a:ext>
                  </a:extLst>
                </a:gridCol>
                <a:gridCol w="6223519">
                  <a:extLst>
                    <a:ext uri="{9D8B030D-6E8A-4147-A177-3AD203B41FA5}">
                      <a16:colId xmlns:a16="http://schemas.microsoft.com/office/drawing/2014/main" val="158256590"/>
                    </a:ext>
                  </a:extLst>
                </a:gridCol>
              </a:tblGrid>
              <a:tr h="306317">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サービス名</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ja-JP" altLang="en-US" sz="1000" b="1">
                          <a:solidFill>
                            <a:schemeClr val="tx1">
                              <a:lumMod val="75000"/>
                              <a:lumOff val="25000"/>
                            </a:schemeClr>
                          </a:solidFill>
                          <a:effectLst/>
                          <a:latin typeface="メイリオ" panose="020B0604030504040204" pitchFamily="50" charset="-128"/>
                          <a:ea typeface="メイリオ" panose="020B0604030504040204" pitchFamily="50" charset="-128"/>
                        </a:rPr>
                        <a:t>マルウェア解析サービス</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826172803"/>
                  </a:ext>
                </a:extLst>
              </a:tr>
              <a:tr h="873907">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サービス概要</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50000"/>
                        </a:lnSpc>
                      </a:pPr>
                      <a:r>
                        <a:rPr lang="ja-JP" altLang="en-US" sz="1000" b="1" u="sng">
                          <a:solidFill>
                            <a:schemeClr val="tx1">
                              <a:lumMod val="75000"/>
                              <a:lumOff val="25000"/>
                            </a:schemeClr>
                          </a:solidFill>
                          <a:effectLst/>
                          <a:latin typeface="メイリオ" panose="020B0604030504040204" pitchFamily="50" charset="-128"/>
                          <a:ea typeface="メイリオ" panose="020B0604030504040204" pitchFamily="50" charset="-128"/>
                        </a:rPr>
                        <a:t>購入したポイントを使い必要なサービスを利用する「ポイント制」サービス</a:t>
                      </a:r>
                      <a:r>
                        <a:rPr lang="ja-JP" altLang="en-US" sz="1000" b="0" u="none">
                          <a:solidFill>
                            <a:schemeClr val="tx1">
                              <a:lumMod val="75000"/>
                              <a:lumOff val="25000"/>
                            </a:schemeClr>
                          </a:solidFill>
                          <a:effectLst/>
                          <a:latin typeface="メイリオ" panose="020B0604030504040204" pitchFamily="50" charset="-128"/>
                          <a:ea typeface="メイリオ" panose="020B0604030504040204" pitchFamily="50" charset="-128"/>
                        </a:rPr>
                        <a:t>です。</a:t>
                      </a:r>
                      <a:r>
                        <a:rPr lang="en-US" altLang="ja-JP" sz="1000" b="0" u="none">
                          <a:solidFill>
                            <a:schemeClr val="tx1">
                              <a:lumMod val="75000"/>
                              <a:lumOff val="25000"/>
                            </a:schemeClr>
                          </a:solidFill>
                          <a:effectLst/>
                          <a:latin typeface="メイリオ" panose="020B0604030504040204" pitchFamily="50" charset="-128"/>
                          <a:ea typeface="メイリオ" panose="020B0604030504040204" pitchFamily="50" charset="-128"/>
                        </a:rPr>
                        <a:t>BlackBerry</a:t>
                      </a:r>
                      <a:r>
                        <a:rPr lang="ja-JP" altLang="en-US" sz="1000" b="0" u="none">
                          <a:solidFill>
                            <a:schemeClr val="tx1">
                              <a:lumMod val="75000"/>
                              <a:lumOff val="25000"/>
                            </a:schemeClr>
                          </a:solidFill>
                          <a:effectLst/>
                          <a:latin typeface="メイリオ" panose="020B0604030504040204" pitchFamily="50" charset="-128"/>
                          <a:ea typeface="メイリオ" panose="020B0604030504040204" pitchFamily="50" charset="-128"/>
                        </a:rPr>
                        <a:t> へ必要事項を記入したメールを送付、解析結果報告が届きます。通常の</a:t>
                      </a:r>
                      <a:r>
                        <a:rPr lang="en-US" altLang="ja-JP" sz="1000" b="0" u="none">
                          <a:solidFill>
                            <a:schemeClr val="tx1">
                              <a:lumMod val="75000"/>
                              <a:lumOff val="25000"/>
                            </a:schemeClr>
                          </a:solidFill>
                          <a:effectLst/>
                          <a:latin typeface="メイリオ" panose="020B0604030504040204" pitchFamily="50" charset="-128"/>
                          <a:ea typeface="メイリオ" panose="020B0604030504040204" pitchFamily="50" charset="-128"/>
                        </a:rPr>
                        <a:t>BlackBerry </a:t>
                      </a:r>
                      <a:r>
                        <a:rPr lang="ja-JP" altLang="en-US" sz="1000" b="0" u="none">
                          <a:solidFill>
                            <a:schemeClr val="tx1">
                              <a:lumMod val="75000"/>
                              <a:lumOff val="25000"/>
                            </a:schemeClr>
                          </a:solidFill>
                          <a:effectLst/>
                          <a:latin typeface="メイリオ" panose="020B0604030504040204" pitchFamily="50" charset="-128"/>
                          <a:ea typeface="メイリオ" panose="020B0604030504040204" pitchFamily="50" charset="-128"/>
                        </a:rPr>
                        <a:t>サポートと比較しても「</a:t>
                      </a:r>
                      <a:r>
                        <a:rPr kumimoji="1" lang="ja-JP" altLang="en-US" sz="1000" b="1" u="sng" kern="1200">
                          <a:solidFill>
                            <a:schemeClr val="tx1">
                              <a:lumMod val="75000"/>
                              <a:lumOff val="25000"/>
                            </a:schemeClr>
                          </a:solidFill>
                          <a:effectLst/>
                          <a:latin typeface="メイリオ" panose="020B0604030504040204" pitchFamily="50" charset="-128"/>
                          <a:ea typeface="メイリオ" panose="020B0604030504040204" pitchFamily="50" charset="-128"/>
                          <a:cs typeface="+mn-cs"/>
                        </a:rPr>
                        <a:t>より早く」「より詳細な」解析結果</a:t>
                      </a:r>
                      <a:r>
                        <a:rPr lang="ja-JP" altLang="en-US" sz="1000" b="0" u="none">
                          <a:solidFill>
                            <a:schemeClr val="tx1">
                              <a:lumMod val="75000"/>
                              <a:lumOff val="25000"/>
                            </a:schemeClr>
                          </a:solidFill>
                          <a:effectLst/>
                          <a:latin typeface="メイリオ" panose="020B0604030504040204" pitchFamily="50" charset="-128"/>
                          <a:ea typeface="メイリオ" panose="020B0604030504040204" pitchFamily="50" charset="-128"/>
                        </a:rPr>
                        <a:t>を受け取れます。</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742452074"/>
                  </a:ext>
                </a:extLst>
              </a:tr>
              <a:tr h="346860">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対　　　象</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en-US" altLang="ja-JP" sz="1000" b="0" err="1">
                          <a:solidFill>
                            <a:schemeClr val="tx1">
                              <a:lumMod val="75000"/>
                              <a:lumOff val="25000"/>
                            </a:schemeClr>
                          </a:solidFill>
                          <a:effectLst/>
                          <a:latin typeface="メイリオ" panose="020B0604030504040204" pitchFamily="50" charset="-128"/>
                          <a:ea typeface="メイリオ" panose="020B0604030504040204" pitchFamily="50" charset="-128"/>
                        </a:rPr>
                        <a:t>CylancePROTECT</a:t>
                      </a: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 </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をご導入の方</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4234940966"/>
                  </a:ext>
                </a:extLst>
              </a:tr>
              <a:tr h="300232">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価　　　格</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サービス内容によって必要なポイント数が異なります（最低購入数は</a:t>
                      </a: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rPr>
                        <a:t>2</a:t>
                      </a:r>
                      <a:r>
                        <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rPr>
                        <a:t>ポイント）</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743106273"/>
                  </a:ext>
                </a:extLst>
              </a:tr>
              <a:tr h="300232">
                <a:tc>
                  <a:txBody>
                    <a:bodyPr/>
                    <a:lstStyle/>
                    <a:p>
                      <a:pPr algn="ctr" fontAlgn="ctr">
                        <a:lnSpc>
                          <a:spcPct val="100000"/>
                        </a:lnSpc>
                      </a:pPr>
                      <a:r>
                        <a:rPr lang="ja-JP" altLang="en-US" sz="1000" b="1">
                          <a:solidFill>
                            <a:schemeClr val="tx1">
                              <a:lumMod val="85000"/>
                              <a:lumOff val="15000"/>
                            </a:schemeClr>
                          </a:solidFill>
                          <a:effectLst/>
                          <a:latin typeface="メイリオ" panose="020B0604030504040204" pitchFamily="50" charset="-128"/>
                          <a:ea typeface="メイリオ" panose="020B0604030504040204" pitchFamily="50" charset="-128"/>
                        </a:rPr>
                        <a:t>紹介サイト</a:t>
                      </a: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97C638"/>
                    </a:solidFill>
                  </a:tcPr>
                </a:tc>
                <a:tc>
                  <a:txBody>
                    <a:bodyPr/>
                    <a:lstStyle/>
                    <a:p>
                      <a:pPr algn="l" fontAlgn="ctr">
                        <a:lnSpc>
                          <a:spcPct val="100000"/>
                        </a:lnSpc>
                      </a:pPr>
                      <a:r>
                        <a:rPr lang="en-US" altLang="ja-JP" sz="1000" b="0">
                          <a:solidFill>
                            <a:schemeClr val="tx1">
                              <a:lumMod val="75000"/>
                              <a:lumOff val="25000"/>
                            </a:schemeClr>
                          </a:solidFill>
                          <a:effectLst/>
                          <a:latin typeface="メイリオ" panose="020B0604030504040204" pitchFamily="50" charset="-128"/>
                          <a:ea typeface="メイリオ" panose="020B0604030504040204" pitchFamily="50" charset="-128"/>
                          <a:hlinkClick r:id="rId3"/>
                        </a:rPr>
                        <a:t>https://www.lanscope.jp/cat/product/external_threat/malware-analysis.html</a:t>
                      </a:r>
                      <a:endParaRPr lang="ja-JP" altLang="en-US" sz="1000" b="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27965" marR="27965" marT="27965" marB="27965"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677736889"/>
                  </a:ext>
                </a:extLst>
              </a:tr>
            </a:tbl>
          </a:graphicData>
        </a:graphic>
      </p:graphicFrame>
      <p:sp>
        <p:nvSpPr>
          <p:cNvPr id="15" name="テキスト ボックス 14">
            <a:extLst>
              <a:ext uri="{FF2B5EF4-FFF2-40B4-BE49-F238E27FC236}">
                <a16:creationId xmlns:a16="http://schemas.microsoft.com/office/drawing/2014/main" id="{186F5BEE-02B8-4589-8409-E40C2DACD0F1}"/>
              </a:ext>
            </a:extLst>
          </p:cNvPr>
          <p:cNvSpPr txBox="1"/>
          <p:nvPr/>
        </p:nvSpPr>
        <p:spPr>
          <a:xfrm>
            <a:off x="4258252" y="2113591"/>
            <a:ext cx="1415772"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●サービス概要●</a:t>
            </a:r>
          </a:p>
        </p:txBody>
      </p:sp>
      <p:sp>
        <p:nvSpPr>
          <p:cNvPr id="17" name="テキスト ボックス 16">
            <a:extLst>
              <a:ext uri="{FF2B5EF4-FFF2-40B4-BE49-F238E27FC236}">
                <a16:creationId xmlns:a16="http://schemas.microsoft.com/office/drawing/2014/main" id="{59FEAFF5-1A73-40C0-AC6D-7C29C0F52A9C}"/>
              </a:ext>
            </a:extLst>
          </p:cNvPr>
          <p:cNvSpPr txBox="1"/>
          <p:nvPr/>
        </p:nvSpPr>
        <p:spPr>
          <a:xfrm>
            <a:off x="2668556" y="4825524"/>
            <a:ext cx="6671388"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「こんな課題ありませんか？」こんな方にオススメのサービスでです</a:t>
            </a:r>
          </a:p>
        </p:txBody>
      </p:sp>
      <p:sp>
        <p:nvSpPr>
          <p:cNvPr id="23" name="AutoShape 271">
            <a:extLst>
              <a:ext uri="{FF2B5EF4-FFF2-40B4-BE49-F238E27FC236}">
                <a16:creationId xmlns:a16="http://schemas.microsoft.com/office/drawing/2014/main" id="{0D3A9524-350D-40E7-BB4A-5DFAC6FDAD48}"/>
              </a:ext>
            </a:extLst>
          </p:cNvPr>
          <p:cNvSpPr>
            <a:spLocks noChangeArrowheads="1"/>
          </p:cNvSpPr>
          <p:nvPr/>
        </p:nvSpPr>
        <p:spPr bwMode="auto">
          <a:xfrm>
            <a:off x="1914283" y="5325523"/>
            <a:ext cx="3870320"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気になる検体の分析したい</a:t>
            </a:r>
            <a:endParaRPr lang="en-US" altLang="ja-JP" sz="1100" b="1">
              <a:solidFill>
                <a:srgbClr val="4D4D4D"/>
              </a:solidFill>
              <a:latin typeface="メイリオ" panose="020B0604030504040204" pitchFamily="50" charset="-128"/>
              <a:ea typeface="メイリオ" pitchFamily="50" charset="-128"/>
            </a:endParaRPr>
          </a:p>
        </p:txBody>
      </p:sp>
      <p:sp>
        <p:nvSpPr>
          <p:cNvPr id="24" name="AutoShape 271">
            <a:extLst>
              <a:ext uri="{FF2B5EF4-FFF2-40B4-BE49-F238E27FC236}">
                <a16:creationId xmlns:a16="http://schemas.microsoft.com/office/drawing/2014/main" id="{4A473854-7ED9-4BCD-9EA9-AA89FC2074B9}"/>
              </a:ext>
            </a:extLst>
          </p:cNvPr>
          <p:cNvSpPr>
            <a:spLocks noChangeArrowheads="1"/>
          </p:cNvSpPr>
          <p:nvPr/>
        </p:nvSpPr>
        <p:spPr bwMode="auto">
          <a:xfrm>
            <a:off x="1914283" y="5605681"/>
            <a:ext cx="3870320" cy="415498"/>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新しいを検体を検知したが、詳細情報がないので詳細を調査したい（してほしい）</a:t>
            </a:r>
            <a:endParaRPr lang="en-US" altLang="ja-JP" sz="1000">
              <a:solidFill>
                <a:srgbClr val="4D4D4D"/>
              </a:solidFill>
              <a:latin typeface="メイリオ" panose="020B0604030504040204" pitchFamily="50" charset="-128"/>
              <a:ea typeface="メイリオ" pitchFamily="50" charset="-128"/>
            </a:endParaRPr>
          </a:p>
        </p:txBody>
      </p:sp>
      <p:pic>
        <p:nvPicPr>
          <p:cNvPr id="30" name="グラフィックス 29">
            <a:extLst>
              <a:ext uri="{FF2B5EF4-FFF2-40B4-BE49-F238E27FC236}">
                <a16:creationId xmlns:a16="http://schemas.microsoft.com/office/drawing/2014/main" id="{7DD02BD7-9E57-42E6-8FF9-6EABFD202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7992" y="298299"/>
            <a:ext cx="1288200" cy="393913"/>
          </a:xfrm>
          <a:prstGeom prst="rect">
            <a:avLst/>
          </a:prstGeom>
        </p:spPr>
      </p:pic>
      <p:grpSp>
        <p:nvGrpSpPr>
          <p:cNvPr id="31" name="グループ化 30">
            <a:extLst>
              <a:ext uri="{FF2B5EF4-FFF2-40B4-BE49-F238E27FC236}">
                <a16:creationId xmlns:a16="http://schemas.microsoft.com/office/drawing/2014/main" id="{ACA6E4D8-C5AC-4BD8-AE0E-77F42C1A17A4}"/>
              </a:ext>
            </a:extLst>
          </p:cNvPr>
          <p:cNvGrpSpPr/>
          <p:nvPr/>
        </p:nvGrpSpPr>
        <p:grpSpPr>
          <a:xfrm>
            <a:off x="441415" y="2231452"/>
            <a:ext cx="3728721" cy="2425858"/>
            <a:chOff x="6166902" y="1895560"/>
            <a:chExt cx="6021274" cy="3917364"/>
          </a:xfrm>
        </p:grpSpPr>
        <p:pic>
          <p:nvPicPr>
            <p:cNvPr id="32" name="図 31">
              <a:extLst>
                <a:ext uri="{FF2B5EF4-FFF2-40B4-BE49-F238E27FC236}">
                  <a16:creationId xmlns:a16="http://schemas.microsoft.com/office/drawing/2014/main" id="{FF9E4BAB-738C-4C23-94B4-FED3B06AAC4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967" t="13866" r="40617" b="2095"/>
            <a:stretch/>
          </p:blipFill>
          <p:spPr>
            <a:xfrm>
              <a:off x="6166902" y="1895560"/>
              <a:ext cx="3067538" cy="3917364"/>
            </a:xfrm>
            <a:prstGeom prst="rect">
              <a:avLst/>
            </a:prstGeom>
          </p:spPr>
        </p:pic>
        <p:pic>
          <p:nvPicPr>
            <p:cNvPr id="33" name="図 32">
              <a:extLst>
                <a:ext uri="{FF2B5EF4-FFF2-40B4-BE49-F238E27FC236}">
                  <a16:creationId xmlns:a16="http://schemas.microsoft.com/office/drawing/2014/main" id="{EE0B2AD5-AD14-4815-AE5A-1950A4238A9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234440" y="1984271"/>
              <a:ext cx="2953736" cy="3657087"/>
            </a:xfrm>
            <a:prstGeom prst="rect">
              <a:avLst/>
            </a:prstGeom>
            <a:ln>
              <a:solidFill>
                <a:schemeClr val="bg1">
                  <a:lumMod val="50000"/>
                </a:schemeClr>
              </a:solidFill>
            </a:ln>
          </p:spPr>
        </p:pic>
      </p:grpSp>
      <p:pic>
        <p:nvPicPr>
          <p:cNvPr id="34" name="図 33">
            <a:extLst>
              <a:ext uri="{FF2B5EF4-FFF2-40B4-BE49-F238E27FC236}">
                <a16:creationId xmlns:a16="http://schemas.microsoft.com/office/drawing/2014/main" id="{D79868BD-779F-44D1-888F-89F4AF3D1F7A}"/>
              </a:ext>
            </a:extLst>
          </p:cNvPr>
          <p:cNvPicPr>
            <a:picLocks noChangeAspect="1"/>
          </p:cNvPicPr>
          <p:nvPr/>
        </p:nvPicPr>
        <p:blipFill>
          <a:blip r:embed="rId8"/>
          <a:srcRect/>
          <a:stretch/>
        </p:blipFill>
        <p:spPr>
          <a:xfrm>
            <a:off x="747036" y="5359320"/>
            <a:ext cx="1056426" cy="903244"/>
          </a:xfrm>
          <a:prstGeom prst="rect">
            <a:avLst/>
          </a:prstGeom>
        </p:spPr>
      </p:pic>
      <p:sp>
        <p:nvSpPr>
          <p:cNvPr id="35" name="AutoShape 271">
            <a:extLst>
              <a:ext uri="{FF2B5EF4-FFF2-40B4-BE49-F238E27FC236}">
                <a16:creationId xmlns:a16="http://schemas.microsoft.com/office/drawing/2014/main" id="{4BEB512C-3D17-4C65-85D9-1FF3143573BB}"/>
              </a:ext>
            </a:extLst>
          </p:cNvPr>
          <p:cNvSpPr>
            <a:spLocks noChangeArrowheads="1"/>
          </p:cNvSpPr>
          <p:nvPr/>
        </p:nvSpPr>
        <p:spPr bwMode="auto">
          <a:xfrm>
            <a:off x="7445135" y="5325523"/>
            <a:ext cx="4081843" cy="220060"/>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100" b="1">
                <a:solidFill>
                  <a:srgbClr val="4D4D4D"/>
                </a:solidFill>
                <a:latin typeface="メイリオ" panose="020B0604030504040204" pitchFamily="50" charset="-128"/>
                <a:ea typeface="メイリオ" pitchFamily="50" charset="-128"/>
              </a:rPr>
              <a:t>迅速に対応できる専門機関が欲しい</a:t>
            </a:r>
            <a:endParaRPr lang="en-US" altLang="ja-JP" sz="1100" b="1">
              <a:solidFill>
                <a:srgbClr val="4D4D4D"/>
              </a:solidFill>
              <a:latin typeface="メイリオ" panose="020B0604030504040204" pitchFamily="50" charset="-128"/>
              <a:ea typeface="メイリオ" pitchFamily="50" charset="-128"/>
            </a:endParaRPr>
          </a:p>
        </p:txBody>
      </p:sp>
      <p:sp>
        <p:nvSpPr>
          <p:cNvPr id="36" name="AutoShape 271">
            <a:extLst>
              <a:ext uri="{FF2B5EF4-FFF2-40B4-BE49-F238E27FC236}">
                <a16:creationId xmlns:a16="http://schemas.microsoft.com/office/drawing/2014/main" id="{DD69A20D-CA83-4BD7-AD82-C678935A6BA5}"/>
              </a:ext>
            </a:extLst>
          </p:cNvPr>
          <p:cNvSpPr>
            <a:spLocks noChangeArrowheads="1"/>
          </p:cNvSpPr>
          <p:nvPr/>
        </p:nvSpPr>
        <p:spPr bwMode="auto">
          <a:xfrm>
            <a:off x="7459324" y="5605681"/>
            <a:ext cx="3876438" cy="630942"/>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just">
              <a:lnSpc>
                <a:spcPct val="140000"/>
              </a:lnSpc>
            </a:pPr>
            <a:r>
              <a:rPr lang="ja-JP" altLang="en-US" sz="1000">
                <a:solidFill>
                  <a:srgbClr val="4D4D4D"/>
                </a:solidFill>
                <a:latin typeface="メイリオ" panose="020B0604030504040204" pitchFamily="50" charset="-128"/>
                <a:ea typeface="メイリオ" pitchFamily="50" charset="-128"/>
              </a:rPr>
              <a:t>スコアが高いマルウェアを検知！急ぎ調査し必要な対策を行いたいが、</a:t>
            </a:r>
            <a:r>
              <a:rPr lang="en-US" altLang="ja-JP" sz="1000">
                <a:solidFill>
                  <a:srgbClr val="4D4D4D"/>
                </a:solidFill>
                <a:latin typeface="メイリオ" panose="020B0604030504040204" pitchFamily="50" charset="-128"/>
                <a:ea typeface="メイリオ" pitchFamily="50" charset="-128"/>
              </a:rPr>
              <a:t>AV </a:t>
            </a:r>
            <a:r>
              <a:rPr lang="ja-JP" altLang="en-US" sz="1000">
                <a:solidFill>
                  <a:srgbClr val="4D4D4D"/>
                </a:solidFill>
                <a:latin typeface="メイリオ" panose="020B0604030504040204" pitchFamily="50" charset="-128"/>
                <a:ea typeface="メイリオ" pitchFamily="50" charset="-128"/>
              </a:rPr>
              <a:t>ベンダーからの返答はまだなく、他に相談できる専門機関がない。</a:t>
            </a:r>
            <a:endParaRPr lang="en-US" altLang="ja-JP" sz="1000">
              <a:solidFill>
                <a:srgbClr val="4D4D4D"/>
              </a:solidFill>
              <a:latin typeface="メイリオ" panose="020B0604030504040204" pitchFamily="50" charset="-128"/>
              <a:ea typeface="メイリオ" pitchFamily="50" charset="-128"/>
            </a:endParaRPr>
          </a:p>
        </p:txBody>
      </p:sp>
      <p:pic>
        <p:nvPicPr>
          <p:cNvPr id="37" name="図 36">
            <a:extLst>
              <a:ext uri="{FF2B5EF4-FFF2-40B4-BE49-F238E27FC236}">
                <a16:creationId xmlns:a16="http://schemas.microsoft.com/office/drawing/2014/main" id="{08D2CBD9-0AA7-4C38-8AC2-F616E3E28010}"/>
              </a:ext>
            </a:extLst>
          </p:cNvPr>
          <p:cNvPicPr>
            <a:picLocks noChangeAspect="1"/>
          </p:cNvPicPr>
          <p:nvPr/>
        </p:nvPicPr>
        <p:blipFill>
          <a:blip r:embed="rId9"/>
          <a:srcRect/>
          <a:stretch/>
        </p:blipFill>
        <p:spPr>
          <a:xfrm>
            <a:off x="6167066" y="5126737"/>
            <a:ext cx="1312224" cy="1312224"/>
          </a:xfrm>
          <a:prstGeom prst="rect">
            <a:avLst/>
          </a:prstGeom>
        </p:spPr>
      </p:pic>
    </p:spTree>
    <p:extLst>
      <p:ext uri="{BB962C8B-B14F-4D97-AF65-F5344CB8AC3E}">
        <p14:creationId xmlns:p14="http://schemas.microsoft.com/office/powerpoint/2010/main" val="3772742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4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4A0E982-E6AB-4634-ADB2-137C8811D55B}"/>
              </a:ext>
            </a:extLst>
          </p:cNvPr>
          <p:cNvSpPr>
            <a:spLocks noGrp="1"/>
          </p:cNvSpPr>
          <p:nvPr>
            <p:ph type="body" sz="quarter" idx="11"/>
          </p:nvPr>
        </p:nvSpPr>
        <p:spPr/>
        <p:txBody>
          <a:bodyPr/>
          <a:lstStyle/>
          <a:p>
            <a:r>
              <a:rPr kumimoji="1" lang="en-US" altLang="ja-JP"/>
              <a:t>【</a:t>
            </a:r>
            <a:r>
              <a:rPr kumimoji="1" lang="ja-JP" altLang="en-US"/>
              <a:t>数字で見る</a:t>
            </a:r>
            <a:r>
              <a:rPr kumimoji="1" lang="en-US" altLang="ja-JP"/>
              <a:t>】2021</a:t>
            </a:r>
            <a:r>
              <a:rPr kumimoji="1" lang="ja-JP" altLang="en-US"/>
              <a:t>年</a:t>
            </a:r>
            <a:r>
              <a:rPr lang="ja-JP" altLang="en-US"/>
              <a:t>日本の</a:t>
            </a:r>
            <a:r>
              <a:rPr kumimoji="1" lang="ja-JP" altLang="en-US"/>
              <a:t>ランサムウェア被害</a:t>
            </a:r>
          </a:p>
        </p:txBody>
      </p:sp>
      <p:grpSp>
        <p:nvGrpSpPr>
          <p:cNvPr id="47" name="グループ化 46">
            <a:extLst>
              <a:ext uri="{FF2B5EF4-FFF2-40B4-BE49-F238E27FC236}">
                <a16:creationId xmlns:a16="http://schemas.microsoft.com/office/drawing/2014/main" id="{1D22D11A-9DE1-458A-BC9A-E732C3A4E340}"/>
              </a:ext>
            </a:extLst>
          </p:cNvPr>
          <p:cNvGrpSpPr/>
          <p:nvPr/>
        </p:nvGrpSpPr>
        <p:grpSpPr>
          <a:xfrm>
            <a:off x="-339370" y="1764879"/>
            <a:ext cx="4932773" cy="3845729"/>
            <a:chOff x="-365752" y="1774382"/>
            <a:chExt cx="4899742" cy="2865880"/>
          </a:xfrm>
        </p:grpSpPr>
        <p:graphicFrame>
          <p:nvGraphicFramePr>
            <p:cNvPr id="9" name="グラフ 8">
              <a:extLst>
                <a:ext uri="{FF2B5EF4-FFF2-40B4-BE49-F238E27FC236}">
                  <a16:creationId xmlns:a16="http://schemas.microsoft.com/office/drawing/2014/main" id="{425FB480-CD22-4D71-90EC-B1A8B558F2C7}"/>
                </a:ext>
              </a:extLst>
            </p:cNvPr>
            <p:cNvGraphicFramePr/>
            <p:nvPr/>
          </p:nvGraphicFramePr>
          <p:xfrm>
            <a:off x="-365752" y="2005215"/>
            <a:ext cx="4899742" cy="2635047"/>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DBE8BD9B-4445-4D40-856A-F914A871B72C}"/>
                </a:ext>
              </a:extLst>
            </p:cNvPr>
            <p:cNvSpPr txBox="1"/>
            <p:nvPr/>
          </p:nvSpPr>
          <p:spPr>
            <a:xfrm>
              <a:off x="197964" y="1774382"/>
              <a:ext cx="4336026" cy="392203"/>
            </a:xfrm>
            <a:prstGeom prst="rect">
              <a:avLst/>
            </a:prstGeom>
            <a:noFill/>
          </p:spPr>
          <p:txBody>
            <a:bodyPr wrap="square" rtlCol="0">
              <a:spAutoFit/>
            </a:bodyPr>
            <a:lstStyle/>
            <a:p>
              <a:pPr algn="ctr">
                <a:lnSpc>
                  <a:spcPct val="12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日本の調査対象者のうち</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20000"/>
                </a:lnSpc>
              </a:pP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過去</a:t>
              </a:r>
              <a:r>
                <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年以内にランサムウェア被害に遭った割合</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B9EAD1E0-DE47-4FC0-AA10-2D64436127D5}"/>
                </a:ext>
              </a:extLst>
            </p:cNvPr>
            <p:cNvSpPr txBox="1"/>
            <p:nvPr/>
          </p:nvSpPr>
          <p:spPr>
            <a:xfrm>
              <a:off x="2429577" y="3257894"/>
              <a:ext cx="1280728" cy="435781"/>
            </a:xfrm>
            <a:prstGeom prst="rect">
              <a:avLst/>
            </a:prstGeom>
            <a:noFill/>
          </p:spPr>
          <p:txBody>
            <a:bodyPr wrap="square" rtlCol="0">
              <a:spAutoFit/>
            </a:bodyPr>
            <a:lstStyle/>
            <a:p>
              <a:r>
                <a:rPr kumimoji="1" lang="en-US" altLang="ja-JP" sz="3200" b="1">
                  <a:solidFill>
                    <a:srgbClr val="FFFF00"/>
                  </a:solidFill>
                  <a:latin typeface="メイリオ" panose="020B0604030504040204" pitchFamily="50" charset="-128"/>
                  <a:ea typeface="メイリオ" panose="020B0604030504040204" pitchFamily="50" charset="-128"/>
                </a:rPr>
                <a:t>61%</a:t>
              </a:r>
              <a:endParaRPr kumimoji="1" lang="ja-JP" altLang="en-US" sz="3200" b="1">
                <a:solidFill>
                  <a:srgbClr val="FFFF00"/>
                </a:solidFill>
                <a:latin typeface="メイリオ" panose="020B0604030504040204" pitchFamily="50" charset="-128"/>
                <a:ea typeface="メイリオ" panose="020B0604030504040204" pitchFamily="50" charset="-128"/>
              </a:endParaRPr>
            </a:p>
          </p:txBody>
        </p:sp>
      </p:grpSp>
      <p:sp>
        <p:nvSpPr>
          <p:cNvPr id="16" name="テキスト ボックス 15">
            <a:extLst>
              <a:ext uri="{FF2B5EF4-FFF2-40B4-BE49-F238E27FC236}">
                <a16:creationId xmlns:a16="http://schemas.microsoft.com/office/drawing/2014/main" id="{D538647B-A511-4645-8CDE-395CB01367A7}"/>
              </a:ext>
            </a:extLst>
          </p:cNvPr>
          <p:cNvSpPr txBox="1"/>
          <p:nvPr/>
        </p:nvSpPr>
        <p:spPr>
          <a:xfrm>
            <a:off x="5712409" y="5775167"/>
            <a:ext cx="6381134" cy="415498"/>
          </a:xfrm>
          <a:prstGeom prst="rect">
            <a:avLst/>
          </a:prstGeom>
          <a:noFill/>
        </p:spPr>
        <p:txBody>
          <a:bodyPr wrap="square">
            <a:spAutoFit/>
          </a:bodyPr>
          <a:lstStyle/>
          <a:p>
            <a:r>
              <a:rPr kumimoji="1" lang="ja-JP" altLang="en-US" sz="1050">
                <a:latin typeface="メイリオ" panose="020B0604030504040204" pitchFamily="50" charset="-128"/>
                <a:ea typeface="メイリオ" panose="020B0604030504040204" pitchFamily="50" charset="-128"/>
              </a:rPr>
              <a:t>出典：一般社団法人日本プライバシー認証機構「拡大するランサムウェアビジネス」より引用</a:t>
            </a:r>
            <a:endParaRPr kumimoji="1" lang="en-US" altLang="ja-JP" sz="1050">
              <a:latin typeface="メイリオ" panose="020B0604030504040204" pitchFamily="50" charset="-128"/>
              <a:ea typeface="メイリオ" panose="020B0604030504040204" pitchFamily="50" charset="-128"/>
            </a:endParaRPr>
          </a:p>
          <a:p>
            <a:r>
              <a:rPr lang="en-US" altLang="ja-JP" sz="1050" i="0">
                <a:solidFill>
                  <a:srgbClr val="3B3B3B"/>
                </a:solidFill>
                <a:effectLst/>
                <a:latin typeface="メイリオ" panose="020B0604030504040204" pitchFamily="50" charset="-128"/>
                <a:ea typeface="メイリオ" panose="020B0604030504040204" pitchFamily="50" charset="-128"/>
              </a:rPr>
              <a:t>2021</a:t>
            </a:r>
            <a:r>
              <a:rPr lang="ja-JP" altLang="en-US" sz="1050" i="0">
                <a:solidFill>
                  <a:srgbClr val="3B3B3B"/>
                </a:solidFill>
                <a:effectLst/>
                <a:latin typeface="メイリオ" panose="020B0604030504040204" pitchFamily="50" charset="-128"/>
                <a:ea typeface="メイリオ" panose="020B0604030504040204" pitchFamily="50" charset="-128"/>
              </a:rPr>
              <a:t>年</a:t>
            </a:r>
            <a:r>
              <a:rPr lang="en-US" altLang="ja-JP" sz="1050" i="0">
                <a:solidFill>
                  <a:srgbClr val="3B3B3B"/>
                </a:solidFill>
                <a:effectLst/>
                <a:latin typeface="メイリオ" panose="020B0604030504040204" pitchFamily="50" charset="-128"/>
                <a:ea typeface="メイリオ" panose="020B0604030504040204" pitchFamily="50" charset="-128"/>
              </a:rPr>
              <a:t>9</a:t>
            </a:r>
            <a:r>
              <a:rPr lang="ja-JP" altLang="en-US" sz="1050" i="0">
                <a:solidFill>
                  <a:srgbClr val="3B3B3B"/>
                </a:solidFill>
                <a:effectLst/>
                <a:latin typeface="メイリオ" panose="020B0604030504040204" pitchFamily="50" charset="-128"/>
                <a:ea typeface="メイリオ" panose="020B0604030504040204" pitchFamily="50" charset="-128"/>
              </a:rPr>
              <a:t>月～</a:t>
            </a:r>
            <a:r>
              <a:rPr lang="en-US" altLang="ja-JP" sz="1050" i="0">
                <a:solidFill>
                  <a:srgbClr val="3B3B3B"/>
                </a:solidFill>
                <a:effectLst/>
                <a:latin typeface="メイリオ" panose="020B0604030504040204" pitchFamily="50" charset="-128"/>
                <a:ea typeface="メイリオ" panose="020B0604030504040204" pitchFamily="50" charset="-128"/>
              </a:rPr>
              <a:t>11</a:t>
            </a:r>
            <a:r>
              <a:rPr lang="ja-JP" altLang="en-US" sz="1050" i="0">
                <a:solidFill>
                  <a:srgbClr val="3B3B3B"/>
                </a:solidFill>
                <a:effectLst/>
                <a:latin typeface="メイリオ" panose="020B0604030504040204" pitchFamily="50" charset="-128"/>
                <a:ea typeface="メイリオ" panose="020B0604030504040204" pitchFamily="50" charset="-128"/>
              </a:rPr>
              <a:t>月、日本や諸外国の主要業界に従事する</a:t>
            </a:r>
            <a:r>
              <a:rPr lang="en-US" altLang="ja-JP" sz="1050" i="0">
                <a:solidFill>
                  <a:srgbClr val="3B3B3B"/>
                </a:solidFill>
                <a:effectLst/>
                <a:latin typeface="メイリオ" panose="020B0604030504040204" pitchFamily="50" charset="-128"/>
                <a:ea typeface="メイリオ" panose="020B0604030504040204" pitchFamily="50" charset="-128"/>
              </a:rPr>
              <a:t>IT</a:t>
            </a:r>
            <a:r>
              <a:rPr lang="ja-JP" altLang="en-US" sz="1050" i="0">
                <a:solidFill>
                  <a:srgbClr val="3B3B3B"/>
                </a:solidFill>
                <a:effectLst/>
                <a:latin typeface="メイリオ" panose="020B0604030504040204" pitchFamily="50" charset="-128"/>
                <a:ea typeface="メイリオ" panose="020B0604030504040204" pitchFamily="50" charset="-128"/>
              </a:rPr>
              <a:t>セキュリティ担当者</a:t>
            </a:r>
            <a:r>
              <a:rPr lang="en-US" altLang="ja-JP" sz="1050" i="0">
                <a:solidFill>
                  <a:srgbClr val="3B3B3B"/>
                </a:solidFill>
                <a:effectLst/>
                <a:latin typeface="メイリオ" panose="020B0604030504040204" pitchFamily="50" charset="-128"/>
                <a:ea typeface="メイリオ" panose="020B0604030504040204" pitchFamily="50" charset="-128"/>
              </a:rPr>
              <a:t>2,200</a:t>
            </a:r>
            <a:r>
              <a:rPr lang="ja-JP" altLang="en-US" sz="1050" i="0">
                <a:solidFill>
                  <a:srgbClr val="3B3B3B"/>
                </a:solidFill>
                <a:effectLst/>
                <a:latin typeface="メイリオ" panose="020B0604030504040204" pitchFamily="50" charset="-128"/>
                <a:ea typeface="メイリオ" panose="020B0604030504040204" pitchFamily="50" charset="-128"/>
              </a:rPr>
              <a:t>人を対象に</a:t>
            </a:r>
            <a:r>
              <a:rPr lang="ja-JP" altLang="en-US" sz="1050">
                <a:solidFill>
                  <a:srgbClr val="3B3B3B"/>
                </a:solidFill>
                <a:latin typeface="メイリオ" panose="020B0604030504040204" pitchFamily="50" charset="-128"/>
                <a:ea typeface="メイリオ" panose="020B0604030504040204" pitchFamily="50" charset="-128"/>
              </a:rPr>
              <a:t>調査</a:t>
            </a:r>
            <a:endParaRPr lang="ja-JP" altLang="en-US" sz="1050">
              <a:latin typeface="メイリオ" panose="020B0604030504040204" pitchFamily="50" charset="-128"/>
              <a:ea typeface="メイリオ" panose="020B0604030504040204" pitchFamily="50" charset="-128"/>
            </a:endParaRPr>
          </a:p>
        </p:txBody>
      </p:sp>
      <p:grpSp>
        <p:nvGrpSpPr>
          <p:cNvPr id="49" name="グループ化 48">
            <a:extLst>
              <a:ext uri="{FF2B5EF4-FFF2-40B4-BE49-F238E27FC236}">
                <a16:creationId xmlns:a16="http://schemas.microsoft.com/office/drawing/2014/main" id="{EDAA23B7-6C0A-4AFF-A93F-434A52F6C596}"/>
              </a:ext>
            </a:extLst>
          </p:cNvPr>
          <p:cNvGrpSpPr/>
          <p:nvPr/>
        </p:nvGrpSpPr>
        <p:grpSpPr>
          <a:xfrm>
            <a:off x="3442055" y="1958950"/>
            <a:ext cx="5072126" cy="3651658"/>
            <a:chOff x="3474123" y="1909665"/>
            <a:chExt cx="5066772" cy="2996034"/>
          </a:xfrm>
        </p:grpSpPr>
        <p:graphicFrame>
          <p:nvGraphicFramePr>
            <p:cNvPr id="6" name="グラフ 5">
              <a:extLst>
                <a:ext uri="{FF2B5EF4-FFF2-40B4-BE49-F238E27FC236}">
                  <a16:creationId xmlns:a16="http://schemas.microsoft.com/office/drawing/2014/main" id="{4B3F040D-82F6-4064-97AF-FF84C829991D}"/>
                </a:ext>
              </a:extLst>
            </p:cNvPr>
            <p:cNvGraphicFramePr/>
            <p:nvPr/>
          </p:nvGraphicFramePr>
          <p:xfrm>
            <a:off x="3474123" y="2157165"/>
            <a:ext cx="5066772" cy="2748534"/>
          </p:xfrm>
          <a:graphic>
            <a:graphicData uri="http://schemas.openxmlformats.org/drawingml/2006/chart">
              <c:chart xmlns:c="http://schemas.openxmlformats.org/drawingml/2006/chart" xmlns:r="http://schemas.openxmlformats.org/officeDocument/2006/relationships" r:id="rId4"/>
            </a:graphicData>
          </a:graphic>
        </p:graphicFrame>
        <p:sp>
          <p:nvSpPr>
            <p:cNvPr id="48" name="テキスト ボックス 47">
              <a:extLst>
                <a:ext uri="{FF2B5EF4-FFF2-40B4-BE49-F238E27FC236}">
                  <a16:creationId xmlns:a16="http://schemas.microsoft.com/office/drawing/2014/main" id="{00934B4A-67FB-465C-B051-5C0A1AA847DF}"/>
                </a:ext>
              </a:extLst>
            </p:cNvPr>
            <p:cNvSpPr txBox="1"/>
            <p:nvPr/>
          </p:nvSpPr>
          <p:spPr>
            <a:xfrm>
              <a:off x="3927732" y="1909665"/>
              <a:ext cx="4336026"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被害組織のうち、実際に身代金を払った割合</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1787A003-18E8-450C-884E-C0F9307E4B24}"/>
                </a:ext>
              </a:extLst>
            </p:cNvPr>
            <p:cNvSpPr txBox="1"/>
            <p:nvPr/>
          </p:nvSpPr>
          <p:spPr>
            <a:xfrm>
              <a:off x="6020411" y="2701578"/>
              <a:ext cx="1444442" cy="479784"/>
            </a:xfrm>
            <a:prstGeom prst="rect">
              <a:avLst/>
            </a:prstGeom>
            <a:noFill/>
          </p:spPr>
          <p:txBody>
            <a:bodyPr wrap="square" rtlCol="0">
              <a:spAutoFit/>
            </a:bodyPr>
            <a:lstStyle/>
            <a:p>
              <a:r>
                <a:rPr kumimoji="1" lang="en-US" altLang="ja-JP" sz="3200" b="1">
                  <a:solidFill>
                    <a:srgbClr val="FFFF00"/>
                  </a:solidFill>
                  <a:latin typeface="メイリオ" panose="020B0604030504040204" pitchFamily="50" charset="-128"/>
                  <a:ea typeface="メイリオ" panose="020B0604030504040204" pitchFamily="50" charset="-128"/>
                </a:rPr>
                <a:t>20%</a:t>
              </a:r>
              <a:endParaRPr kumimoji="1" lang="ja-JP" altLang="en-US" sz="3200" b="1">
                <a:solidFill>
                  <a:srgbClr val="FFFF00"/>
                </a:solidFill>
                <a:latin typeface="メイリオ" panose="020B0604030504040204" pitchFamily="50" charset="-128"/>
                <a:ea typeface="メイリオ" panose="020B0604030504040204" pitchFamily="50" charset="-128"/>
              </a:endParaRPr>
            </a:p>
          </p:txBody>
        </p:sp>
      </p:grpSp>
      <p:sp>
        <p:nvSpPr>
          <p:cNvPr id="75" name="テキスト プレースホルダー 7">
            <a:extLst>
              <a:ext uri="{FF2B5EF4-FFF2-40B4-BE49-F238E27FC236}">
                <a16:creationId xmlns:a16="http://schemas.microsoft.com/office/drawing/2014/main" id="{AC15097B-ED06-4E8E-821D-3DAD49D06E3B}"/>
              </a:ext>
            </a:extLst>
          </p:cNvPr>
          <p:cNvSpPr txBox="1">
            <a:spLocks/>
          </p:cNvSpPr>
          <p:nvPr/>
        </p:nvSpPr>
        <p:spPr>
          <a:xfrm>
            <a:off x="0" y="885586"/>
            <a:ext cx="12191999" cy="640688"/>
          </a:xfrm>
          <a:prstGeom prst="rect">
            <a:avLst/>
          </a:prstGeom>
        </p:spPr>
        <p:txBody>
          <a:bodyPr wrap="square"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kumimoji="1" lang="ja-JP" altLang="en-US" sz="1800" b="1" kern="120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多くの組織では支払いを拒否しているものの、一部では</a:t>
            </a:r>
            <a:r>
              <a:rPr lang="en-US" altLang="ja-JP"/>
              <a:t>2</a:t>
            </a:r>
            <a:r>
              <a:rPr lang="ja-JP" altLang="en-US"/>
              <a:t>億円の身代金を支払っている</a:t>
            </a:r>
            <a:endParaRPr lang="en-US" altLang="ja-JP"/>
          </a:p>
          <a:p>
            <a:r>
              <a:rPr lang="ja-JP" altLang="en-US" sz="1200" b="0"/>
              <a:t>一度支払うと再度脅迫され、追加の身代金を支払うケースも確認されている</a:t>
            </a:r>
          </a:p>
        </p:txBody>
      </p:sp>
      <p:grpSp>
        <p:nvGrpSpPr>
          <p:cNvPr id="2" name="グループ化 1">
            <a:extLst>
              <a:ext uri="{FF2B5EF4-FFF2-40B4-BE49-F238E27FC236}">
                <a16:creationId xmlns:a16="http://schemas.microsoft.com/office/drawing/2014/main" id="{4D3A2D95-B21F-4BD5-9F2D-BEC7BDE26A2B}"/>
              </a:ext>
            </a:extLst>
          </p:cNvPr>
          <p:cNvGrpSpPr/>
          <p:nvPr/>
        </p:nvGrpSpPr>
        <p:grpSpPr>
          <a:xfrm>
            <a:off x="7550125" y="1957420"/>
            <a:ext cx="4488636" cy="3370925"/>
            <a:chOff x="7550125" y="1957420"/>
            <a:chExt cx="4488636" cy="3370925"/>
          </a:xfrm>
        </p:grpSpPr>
        <p:grpSp>
          <p:nvGrpSpPr>
            <p:cNvPr id="17" name="グループ化 16">
              <a:extLst>
                <a:ext uri="{FF2B5EF4-FFF2-40B4-BE49-F238E27FC236}">
                  <a16:creationId xmlns:a16="http://schemas.microsoft.com/office/drawing/2014/main" id="{71984506-4BC3-47A6-BBD6-12A44EB59EF2}"/>
                </a:ext>
              </a:extLst>
            </p:cNvPr>
            <p:cNvGrpSpPr/>
            <p:nvPr/>
          </p:nvGrpSpPr>
          <p:grpSpPr>
            <a:xfrm>
              <a:off x="8040585" y="2315650"/>
              <a:ext cx="943631" cy="1505555"/>
              <a:chOff x="8336779" y="3713527"/>
              <a:chExt cx="1256782" cy="890653"/>
            </a:xfrm>
          </p:grpSpPr>
          <p:pic>
            <p:nvPicPr>
              <p:cNvPr id="18" name="図 17">
                <a:extLst>
                  <a:ext uri="{FF2B5EF4-FFF2-40B4-BE49-F238E27FC236}">
                    <a16:creationId xmlns:a16="http://schemas.microsoft.com/office/drawing/2014/main" id="{DF51F607-CDBA-4DB3-B948-15DFACD9EF89}"/>
                  </a:ext>
                </a:extLst>
              </p:cNvPr>
              <p:cNvPicPr>
                <a:picLocks noChangeAspect="1"/>
              </p:cNvPicPr>
              <p:nvPr/>
            </p:nvPicPr>
            <p:blipFill>
              <a:blip r:embed="rId5"/>
              <a:stretch>
                <a:fillRect/>
              </a:stretch>
            </p:blipFill>
            <p:spPr>
              <a:xfrm>
                <a:off x="8336779" y="4234805"/>
                <a:ext cx="1256782" cy="369375"/>
              </a:xfrm>
              <a:prstGeom prst="rect">
                <a:avLst/>
              </a:prstGeom>
            </p:spPr>
          </p:pic>
          <p:pic>
            <p:nvPicPr>
              <p:cNvPr id="19" name="図 18">
                <a:extLst>
                  <a:ext uri="{FF2B5EF4-FFF2-40B4-BE49-F238E27FC236}">
                    <a16:creationId xmlns:a16="http://schemas.microsoft.com/office/drawing/2014/main" id="{8E077A66-EAD7-4D3B-BCFF-12D1009851D8}"/>
                  </a:ext>
                </a:extLst>
              </p:cNvPr>
              <p:cNvPicPr>
                <a:picLocks noChangeAspect="1"/>
              </p:cNvPicPr>
              <p:nvPr/>
            </p:nvPicPr>
            <p:blipFill>
              <a:blip r:embed="rId5"/>
              <a:stretch>
                <a:fillRect/>
              </a:stretch>
            </p:blipFill>
            <p:spPr>
              <a:xfrm>
                <a:off x="8336779" y="4097645"/>
                <a:ext cx="1256782" cy="369375"/>
              </a:xfrm>
              <a:prstGeom prst="rect">
                <a:avLst/>
              </a:prstGeom>
            </p:spPr>
          </p:pic>
          <p:pic>
            <p:nvPicPr>
              <p:cNvPr id="20" name="図 19">
                <a:extLst>
                  <a:ext uri="{FF2B5EF4-FFF2-40B4-BE49-F238E27FC236}">
                    <a16:creationId xmlns:a16="http://schemas.microsoft.com/office/drawing/2014/main" id="{C26EF1F9-CFAB-483A-B132-D6D72AE64370}"/>
                  </a:ext>
                </a:extLst>
              </p:cNvPr>
              <p:cNvPicPr>
                <a:picLocks noChangeAspect="1"/>
              </p:cNvPicPr>
              <p:nvPr/>
            </p:nvPicPr>
            <p:blipFill>
              <a:blip r:embed="rId5"/>
              <a:stretch>
                <a:fillRect/>
              </a:stretch>
            </p:blipFill>
            <p:spPr>
              <a:xfrm>
                <a:off x="8336779" y="3964295"/>
                <a:ext cx="1256782" cy="369375"/>
              </a:xfrm>
              <a:prstGeom prst="rect">
                <a:avLst/>
              </a:prstGeom>
            </p:spPr>
          </p:pic>
          <p:pic>
            <p:nvPicPr>
              <p:cNvPr id="21" name="図 20">
                <a:extLst>
                  <a:ext uri="{FF2B5EF4-FFF2-40B4-BE49-F238E27FC236}">
                    <a16:creationId xmlns:a16="http://schemas.microsoft.com/office/drawing/2014/main" id="{86803AB8-C46C-4878-B915-A068EAF3909F}"/>
                  </a:ext>
                </a:extLst>
              </p:cNvPr>
              <p:cNvPicPr>
                <a:picLocks noChangeAspect="1"/>
              </p:cNvPicPr>
              <p:nvPr/>
            </p:nvPicPr>
            <p:blipFill>
              <a:blip r:embed="rId5"/>
              <a:stretch>
                <a:fillRect/>
              </a:stretch>
            </p:blipFill>
            <p:spPr>
              <a:xfrm>
                <a:off x="8336779" y="3839257"/>
                <a:ext cx="1256782" cy="369375"/>
              </a:xfrm>
              <a:prstGeom prst="rect">
                <a:avLst/>
              </a:prstGeom>
            </p:spPr>
          </p:pic>
          <p:pic>
            <p:nvPicPr>
              <p:cNvPr id="22" name="図 21">
                <a:extLst>
                  <a:ext uri="{FF2B5EF4-FFF2-40B4-BE49-F238E27FC236}">
                    <a16:creationId xmlns:a16="http://schemas.microsoft.com/office/drawing/2014/main" id="{493B5331-3C89-4470-BF73-AA10803C7756}"/>
                  </a:ext>
                </a:extLst>
              </p:cNvPr>
              <p:cNvPicPr>
                <a:picLocks noChangeAspect="1"/>
              </p:cNvPicPr>
              <p:nvPr/>
            </p:nvPicPr>
            <p:blipFill>
              <a:blip r:embed="rId5"/>
              <a:stretch>
                <a:fillRect/>
              </a:stretch>
            </p:blipFill>
            <p:spPr>
              <a:xfrm>
                <a:off x="8336779" y="3713527"/>
                <a:ext cx="1256782" cy="369375"/>
              </a:xfrm>
              <a:prstGeom prst="rect">
                <a:avLst/>
              </a:prstGeom>
            </p:spPr>
          </p:pic>
        </p:grpSp>
        <p:sp>
          <p:nvSpPr>
            <p:cNvPr id="24" name="テキスト ボックス 23">
              <a:extLst>
                <a:ext uri="{FF2B5EF4-FFF2-40B4-BE49-F238E27FC236}">
                  <a16:creationId xmlns:a16="http://schemas.microsoft.com/office/drawing/2014/main" id="{0E830272-C7CB-48AB-BE70-6DCC6EBA5EE0}"/>
                </a:ext>
              </a:extLst>
            </p:cNvPr>
            <p:cNvSpPr txBox="1"/>
            <p:nvPr/>
          </p:nvSpPr>
          <p:spPr>
            <a:xfrm>
              <a:off x="9565062" y="2887463"/>
              <a:ext cx="2029069" cy="738664"/>
            </a:xfrm>
            <a:prstGeom prst="rect">
              <a:avLst/>
            </a:prstGeom>
            <a:noFill/>
          </p:spPr>
          <p:txBody>
            <a:bodyPr wrap="square">
              <a:spAutoFit/>
            </a:bodyPr>
            <a:lstStyle/>
            <a:p>
              <a:r>
                <a:rPr kumimoji="1" lang="en-US" altLang="ja-JP" sz="2800" b="1">
                  <a:solidFill>
                    <a:srgbClr val="C00000"/>
                  </a:solidFill>
                  <a:latin typeface="メイリオ" panose="020B0604030504040204" pitchFamily="50" charset="-128"/>
                  <a:ea typeface="メイリオ" panose="020B0604030504040204" pitchFamily="50" charset="-128"/>
                </a:rPr>
                <a:t>225</a:t>
              </a:r>
              <a:r>
                <a:rPr kumimoji="1" lang="ja-JP" altLang="en-US" sz="2800" b="1">
                  <a:solidFill>
                    <a:srgbClr val="C00000"/>
                  </a:solidFill>
                  <a:latin typeface="メイリオ" panose="020B0604030504040204" pitchFamily="50" charset="-128"/>
                  <a:ea typeface="メイリオ" panose="020B0604030504040204" pitchFamily="50" charset="-128"/>
                </a:rPr>
                <a:t>万ドル</a:t>
              </a:r>
              <a:endParaRPr kumimoji="1" lang="en-US" altLang="ja-JP" sz="2800" b="1">
                <a:solidFill>
                  <a:srgbClr val="C00000"/>
                </a:solidFill>
                <a:latin typeface="メイリオ" panose="020B0604030504040204" pitchFamily="50" charset="-128"/>
                <a:ea typeface="メイリオ" panose="020B0604030504040204" pitchFamily="50" charset="-128"/>
              </a:endParaRPr>
            </a:p>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（約</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億</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2500</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万円）</a:t>
              </a:r>
              <a:endPar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CA749A2E-5B91-4F83-9767-575F65B885FC}"/>
                </a:ext>
              </a:extLst>
            </p:cNvPr>
            <p:cNvSpPr txBox="1"/>
            <p:nvPr/>
          </p:nvSpPr>
          <p:spPr>
            <a:xfrm>
              <a:off x="7550125" y="1957420"/>
              <a:ext cx="4336026"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支払った身代金の平均額</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1C1419C8-5DA9-422D-82B6-AE4AE8778589}"/>
                </a:ext>
              </a:extLst>
            </p:cNvPr>
            <p:cNvSpPr txBox="1"/>
            <p:nvPr/>
          </p:nvSpPr>
          <p:spPr>
            <a:xfrm>
              <a:off x="7702735" y="4161959"/>
              <a:ext cx="4336026" cy="276999"/>
            </a:xfrm>
            <a:prstGeom prst="rect">
              <a:avLst/>
            </a:prstGeom>
            <a:noFill/>
          </p:spPr>
          <p:txBody>
            <a:bodyPr wrap="square" rtlCol="0">
              <a:spAutoFit/>
            </a:bodyPr>
            <a:lstStyle/>
            <a:p>
              <a:pPr algn="ctr"/>
              <a:r>
                <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rPr>
                <a:t>身代金の支払い後、さらなる脅迫を受けた割合</a:t>
              </a:r>
              <a:endParaRPr kumimoji="1" lang="en-US" altLang="ja-JP"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79" name="図 78" descr="アイコン&#10;&#10;自動的に生成された説明">
              <a:extLst>
                <a:ext uri="{FF2B5EF4-FFF2-40B4-BE49-F238E27FC236}">
                  <a16:creationId xmlns:a16="http://schemas.microsoft.com/office/drawing/2014/main" id="{6235EEC6-DBA7-4ABA-9015-B4693FA45B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33053" y="4531501"/>
              <a:ext cx="762056" cy="762056"/>
            </a:xfrm>
            <a:prstGeom prst="rect">
              <a:avLst/>
            </a:prstGeom>
          </p:spPr>
        </p:pic>
        <p:grpSp>
          <p:nvGrpSpPr>
            <p:cNvPr id="80" name="グループ化 79">
              <a:extLst>
                <a:ext uri="{FF2B5EF4-FFF2-40B4-BE49-F238E27FC236}">
                  <a16:creationId xmlns:a16="http://schemas.microsoft.com/office/drawing/2014/main" id="{C7992C98-BB22-4A50-A435-C2548E96210B}"/>
                </a:ext>
              </a:extLst>
            </p:cNvPr>
            <p:cNvGrpSpPr/>
            <p:nvPr/>
          </p:nvGrpSpPr>
          <p:grpSpPr>
            <a:xfrm>
              <a:off x="8601956" y="2797277"/>
              <a:ext cx="838986" cy="1110491"/>
              <a:chOff x="8336779" y="3713527"/>
              <a:chExt cx="1256782" cy="890653"/>
            </a:xfrm>
          </p:grpSpPr>
          <p:pic>
            <p:nvPicPr>
              <p:cNvPr id="81" name="図 80">
                <a:extLst>
                  <a:ext uri="{FF2B5EF4-FFF2-40B4-BE49-F238E27FC236}">
                    <a16:creationId xmlns:a16="http://schemas.microsoft.com/office/drawing/2014/main" id="{45C0DFCF-D82F-4366-86FE-D013F0F2762E}"/>
                  </a:ext>
                </a:extLst>
              </p:cNvPr>
              <p:cNvPicPr>
                <a:picLocks noChangeAspect="1"/>
              </p:cNvPicPr>
              <p:nvPr/>
            </p:nvPicPr>
            <p:blipFill>
              <a:blip r:embed="rId5"/>
              <a:stretch>
                <a:fillRect/>
              </a:stretch>
            </p:blipFill>
            <p:spPr>
              <a:xfrm>
                <a:off x="8336779" y="4234805"/>
                <a:ext cx="1256782" cy="369375"/>
              </a:xfrm>
              <a:prstGeom prst="rect">
                <a:avLst/>
              </a:prstGeom>
            </p:spPr>
          </p:pic>
          <p:pic>
            <p:nvPicPr>
              <p:cNvPr id="82" name="図 81">
                <a:extLst>
                  <a:ext uri="{FF2B5EF4-FFF2-40B4-BE49-F238E27FC236}">
                    <a16:creationId xmlns:a16="http://schemas.microsoft.com/office/drawing/2014/main" id="{B4F80187-80D5-48AD-8CB5-17292FD0FA50}"/>
                  </a:ext>
                </a:extLst>
              </p:cNvPr>
              <p:cNvPicPr>
                <a:picLocks noChangeAspect="1"/>
              </p:cNvPicPr>
              <p:nvPr/>
            </p:nvPicPr>
            <p:blipFill>
              <a:blip r:embed="rId5"/>
              <a:stretch>
                <a:fillRect/>
              </a:stretch>
            </p:blipFill>
            <p:spPr>
              <a:xfrm>
                <a:off x="8336779" y="4097645"/>
                <a:ext cx="1256782" cy="369375"/>
              </a:xfrm>
              <a:prstGeom prst="rect">
                <a:avLst/>
              </a:prstGeom>
            </p:spPr>
          </p:pic>
          <p:pic>
            <p:nvPicPr>
              <p:cNvPr id="83" name="図 82">
                <a:extLst>
                  <a:ext uri="{FF2B5EF4-FFF2-40B4-BE49-F238E27FC236}">
                    <a16:creationId xmlns:a16="http://schemas.microsoft.com/office/drawing/2014/main" id="{541EDC6C-574A-49A4-81AE-3F573E5EDEB7}"/>
                  </a:ext>
                </a:extLst>
              </p:cNvPr>
              <p:cNvPicPr>
                <a:picLocks noChangeAspect="1"/>
              </p:cNvPicPr>
              <p:nvPr/>
            </p:nvPicPr>
            <p:blipFill>
              <a:blip r:embed="rId5"/>
              <a:stretch>
                <a:fillRect/>
              </a:stretch>
            </p:blipFill>
            <p:spPr>
              <a:xfrm>
                <a:off x="8336779" y="3964295"/>
                <a:ext cx="1256782" cy="369375"/>
              </a:xfrm>
              <a:prstGeom prst="rect">
                <a:avLst/>
              </a:prstGeom>
            </p:spPr>
          </p:pic>
          <p:pic>
            <p:nvPicPr>
              <p:cNvPr id="84" name="図 83">
                <a:extLst>
                  <a:ext uri="{FF2B5EF4-FFF2-40B4-BE49-F238E27FC236}">
                    <a16:creationId xmlns:a16="http://schemas.microsoft.com/office/drawing/2014/main" id="{D6C89750-53DE-4F8A-8676-48A84F7051C7}"/>
                  </a:ext>
                </a:extLst>
              </p:cNvPr>
              <p:cNvPicPr>
                <a:picLocks noChangeAspect="1"/>
              </p:cNvPicPr>
              <p:nvPr/>
            </p:nvPicPr>
            <p:blipFill>
              <a:blip r:embed="rId5"/>
              <a:stretch>
                <a:fillRect/>
              </a:stretch>
            </p:blipFill>
            <p:spPr>
              <a:xfrm>
                <a:off x="8336779" y="3839257"/>
                <a:ext cx="1256782" cy="369375"/>
              </a:xfrm>
              <a:prstGeom prst="rect">
                <a:avLst/>
              </a:prstGeom>
            </p:spPr>
          </p:pic>
          <p:pic>
            <p:nvPicPr>
              <p:cNvPr id="85" name="図 84">
                <a:extLst>
                  <a:ext uri="{FF2B5EF4-FFF2-40B4-BE49-F238E27FC236}">
                    <a16:creationId xmlns:a16="http://schemas.microsoft.com/office/drawing/2014/main" id="{70F27E20-A52F-4EC6-8DF7-4EE833B2EAAC}"/>
                  </a:ext>
                </a:extLst>
              </p:cNvPr>
              <p:cNvPicPr>
                <a:picLocks noChangeAspect="1"/>
              </p:cNvPicPr>
              <p:nvPr/>
            </p:nvPicPr>
            <p:blipFill>
              <a:blip r:embed="rId5"/>
              <a:stretch>
                <a:fillRect/>
              </a:stretch>
            </p:blipFill>
            <p:spPr>
              <a:xfrm>
                <a:off x="8336779" y="3713527"/>
                <a:ext cx="1256782" cy="369375"/>
              </a:xfrm>
              <a:prstGeom prst="rect">
                <a:avLst/>
              </a:prstGeom>
            </p:spPr>
          </p:pic>
        </p:grpSp>
        <p:grpSp>
          <p:nvGrpSpPr>
            <p:cNvPr id="86" name="グループ化 85">
              <a:extLst>
                <a:ext uri="{FF2B5EF4-FFF2-40B4-BE49-F238E27FC236}">
                  <a16:creationId xmlns:a16="http://schemas.microsoft.com/office/drawing/2014/main" id="{3EADAB5F-2878-4B53-A6A5-E68E2FE08A40}"/>
                </a:ext>
              </a:extLst>
            </p:cNvPr>
            <p:cNvGrpSpPr/>
            <p:nvPr/>
          </p:nvGrpSpPr>
          <p:grpSpPr>
            <a:xfrm>
              <a:off x="8807830" y="4573678"/>
              <a:ext cx="633112" cy="754667"/>
              <a:chOff x="8336779" y="3713527"/>
              <a:chExt cx="1256782" cy="890653"/>
            </a:xfrm>
          </p:grpSpPr>
          <p:pic>
            <p:nvPicPr>
              <p:cNvPr id="87" name="図 86">
                <a:extLst>
                  <a:ext uri="{FF2B5EF4-FFF2-40B4-BE49-F238E27FC236}">
                    <a16:creationId xmlns:a16="http://schemas.microsoft.com/office/drawing/2014/main" id="{BF050970-C34B-4753-8A05-1908A3A4E337}"/>
                  </a:ext>
                </a:extLst>
              </p:cNvPr>
              <p:cNvPicPr>
                <a:picLocks noChangeAspect="1"/>
              </p:cNvPicPr>
              <p:nvPr/>
            </p:nvPicPr>
            <p:blipFill>
              <a:blip r:embed="rId5"/>
              <a:stretch>
                <a:fillRect/>
              </a:stretch>
            </p:blipFill>
            <p:spPr>
              <a:xfrm>
                <a:off x="8336779" y="4234805"/>
                <a:ext cx="1256782" cy="369375"/>
              </a:xfrm>
              <a:prstGeom prst="rect">
                <a:avLst/>
              </a:prstGeom>
            </p:spPr>
          </p:pic>
          <p:pic>
            <p:nvPicPr>
              <p:cNvPr id="88" name="図 87">
                <a:extLst>
                  <a:ext uri="{FF2B5EF4-FFF2-40B4-BE49-F238E27FC236}">
                    <a16:creationId xmlns:a16="http://schemas.microsoft.com/office/drawing/2014/main" id="{F433EB59-B225-4FDA-BFCD-B7822056FC1B}"/>
                  </a:ext>
                </a:extLst>
              </p:cNvPr>
              <p:cNvPicPr>
                <a:picLocks noChangeAspect="1"/>
              </p:cNvPicPr>
              <p:nvPr/>
            </p:nvPicPr>
            <p:blipFill>
              <a:blip r:embed="rId5"/>
              <a:stretch>
                <a:fillRect/>
              </a:stretch>
            </p:blipFill>
            <p:spPr>
              <a:xfrm>
                <a:off x="8336779" y="4097645"/>
                <a:ext cx="1256782" cy="369375"/>
              </a:xfrm>
              <a:prstGeom prst="rect">
                <a:avLst/>
              </a:prstGeom>
            </p:spPr>
          </p:pic>
          <p:pic>
            <p:nvPicPr>
              <p:cNvPr id="89" name="図 88">
                <a:extLst>
                  <a:ext uri="{FF2B5EF4-FFF2-40B4-BE49-F238E27FC236}">
                    <a16:creationId xmlns:a16="http://schemas.microsoft.com/office/drawing/2014/main" id="{3F0A9DFA-6EF3-49B1-8650-D24083B18996}"/>
                  </a:ext>
                </a:extLst>
              </p:cNvPr>
              <p:cNvPicPr>
                <a:picLocks noChangeAspect="1"/>
              </p:cNvPicPr>
              <p:nvPr/>
            </p:nvPicPr>
            <p:blipFill>
              <a:blip r:embed="rId5"/>
              <a:stretch>
                <a:fillRect/>
              </a:stretch>
            </p:blipFill>
            <p:spPr>
              <a:xfrm>
                <a:off x="8336779" y="3964295"/>
                <a:ext cx="1256782" cy="369375"/>
              </a:xfrm>
              <a:prstGeom prst="rect">
                <a:avLst/>
              </a:prstGeom>
            </p:spPr>
          </p:pic>
          <p:pic>
            <p:nvPicPr>
              <p:cNvPr id="90" name="図 89">
                <a:extLst>
                  <a:ext uri="{FF2B5EF4-FFF2-40B4-BE49-F238E27FC236}">
                    <a16:creationId xmlns:a16="http://schemas.microsoft.com/office/drawing/2014/main" id="{B7ACD612-4FFB-4C82-BAB3-67D4F7B389F4}"/>
                  </a:ext>
                </a:extLst>
              </p:cNvPr>
              <p:cNvPicPr>
                <a:picLocks noChangeAspect="1"/>
              </p:cNvPicPr>
              <p:nvPr/>
            </p:nvPicPr>
            <p:blipFill>
              <a:blip r:embed="rId5"/>
              <a:stretch>
                <a:fillRect/>
              </a:stretch>
            </p:blipFill>
            <p:spPr>
              <a:xfrm>
                <a:off x="8336779" y="3839257"/>
                <a:ext cx="1256782" cy="369375"/>
              </a:xfrm>
              <a:prstGeom prst="rect">
                <a:avLst/>
              </a:prstGeom>
            </p:spPr>
          </p:pic>
          <p:pic>
            <p:nvPicPr>
              <p:cNvPr id="91" name="図 90">
                <a:extLst>
                  <a:ext uri="{FF2B5EF4-FFF2-40B4-BE49-F238E27FC236}">
                    <a16:creationId xmlns:a16="http://schemas.microsoft.com/office/drawing/2014/main" id="{ADB20307-FB1B-4FBB-BB6A-D5CFEB5DCD4B}"/>
                  </a:ext>
                </a:extLst>
              </p:cNvPr>
              <p:cNvPicPr>
                <a:picLocks noChangeAspect="1"/>
              </p:cNvPicPr>
              <p:nvPr/>
            </p:nvPicPr>
            <p:blipFill>
              <a:blip r:embed="rId5"/>
              <a:stretch>
                <a:fillRect/>
              </a:stretch>
            </p:blipFill>
            <p:spPr>
              <a:xfrm>
                <a:off x="8336779" y="3713527"/>
                <a:ext cx="1256782" cy="369375"/>
              </a:xfrm>
              <a:prstGeom prst="rect">
                <a:avLst/>
              </a:prstGeom>
            </p:spPr>
          </p:pic>
        </p:grpSp>
        <p:sp>
          <p:nvSpPr>
            <p:cNvPr id="92" name="テキスト ボックス 91">
              <a:extLst>
                <a:ext uri="{FF2B5EF4-FFF2-40B4-BE49-F238E27FC236}">
                  <a16:creationId xmlns:a16="http://schemas.microsoft.com/office/drawing/2014/main" id="{928621E5-621A-420C-962F-78EF091AD276}"/>
                </a:ext>
              </a:extLst>
            </p:cNvPr>
            <p:cNvSpPr txBox="1"/>
            <p:nvPr/>
          </p:nvSpPr>
          <p:spPr>
            <a:xfrm>
              <a:off x="9440942" y="4606985"/>
              <a:ext cx="2321089" cy="684803"/>
            </a:xfrm>
            <a:prstGeom prst="rect">
              <a:avLst/>
            </a:prstGeom>
            <a:noFill/>
          </p:spPr>
          <p:txBody>
            <a:bodyPr wrap="square">
              <a:spAutoFit/>
            </a:bodyPr>
            <a:lstStyle/>
            <a:p>
              <a:pPr algn="ctr"/>
              <a:r>
                <a:rPr kumimoji="1" lang="en-US" altLang="ja-JP" sz="2800" b="1">
                  <a:solidFill>
                    <a:srgbClr val="C00000"/>
                  </a:solidFill>
                  <a:latin typeface="メイリオ" panose="020B0604030504040204" pitchFamily="50" charset="-128"/>
                  <a:ea typeface="メイリオ" panose="020B0604030504040204" pitchFamily="50" charset="-128"/>
                </a:rPr>
                <a:t>100%</a:t>
              </a:r>
            </a:p>
            <a:p>
              <a:pPr algn="ctr"/>
              <a:r>
                <a:rPr kumimoji="1" lang="en-US" altLang="ja-JP" sz="105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050" b="1">
                  <a:solidFill>
                    <a:schemeClr val="tx1">
                      <a:lumMod val="75000"/>
                      <a:lumOff val="25000"/>
                    </a:schemeClr>
                  </a:solidFill>
                  <a:latin typeface="メイリオ" panose="020B0604030504040204" pitchFamily="50" charset="-128"/>
                  <a:ea typeface="メイリオ" panose="020B0604030504040204" pitchFamily="50" charset="-128"/>
                </a:rPr>
                <a:t>平均</a:t>
              </a:r>
              <a:r>
                <a:rPr kumimoji="1" lang="en-US" altLang="ja-JP" sz="1050" b="1">
                  <a:solidFill>
                    <a:schemeClr val="tx1">
                      <a:lumMod val="75000"/>
                      <a:lumOff val="25000"/>
                    </a:schemeClr>
                  </a:solidFill>
                  <a:latin typeface="メイリオ" panose="020B0604030504040204" pitchFamily="50" charset="-128"/>
                  <a:ea typeface="メイリオ" panose="020B0604030504040204" pitchFamily="50" charset="-128"/>
                </a:rPr>
                <a:t>95</a:t>
              </a:r>
              <a:r>
                <a:rPr kumimoji="1" lang="ja-JP" altLang="en-US" sz="1050" b="1">
                  <a:solidFill>
                    <a:schemeClr val="tx1">
                      <a:lumMod val="75000"/>
                      <a:lumOff val="25000"/>
                    </a:schemeClr>
                  </a:solidFill>
                  <a:latin typeface="メイリオ" panose="020B0604030504040204" pitchFamily="50" charset="-128"/>
                  <a:ea typeface="メイリオ" panose="020B0604030504040204" pitchFamily="50" charset="-128"/>
                </a:rPr>
                <a:t>万ドルを追加で支払い</a:t>
              </a:r>
              <a:r>
                <a:rPr kumimoji="1" lang="en-US" altLang="ja-JP" sz="1050" b="1">
                  <a:solidFill>
                    <a:schemeClr val="tx1">
                      <a:lumMod val="75000"/>
                      <a:lumOff val="25000"/>
                    </a:schemeClr>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8288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CB0B0C-CF3F-4007-A99B-125BEEB335A4}"/>
              </a:ext>
            </a:extLst>
          </p:cNvPr>
          <p:cNvSpPr>
            <a:spLocks noGrp="1"/>
          </p:cNvSpPr>
          <p:nvPr>
            <p:ph type="body" sz="quarter" idx="14"/>
          </p:nvPr>
        </p:nvSpPr>
        <p:spPr/>
        <p:txBody>
          <a:bodyPr/>
          <a:lstStyle/>
          <a:p>
            <a:r>
              <a:rPr kumimoji="1" lang="ja-JP" altLang="en-US"/>
              <a:t>セキュリティ対策の現状と課題</a:t>
            </a:r>
          </a:p>
        </p:txBody>
      </p:sp>
      <p:sp>
        <p:nvSpPr>
          <p:cNvPr id="5" name="テキスト プレースホルダー 4">
            <a:extLst>
              <a:ext uri="{FF2B5EF4-FFF2-40B4-BE49-F238E27FC236}">
                <a16:creationId xmlns:a16="http://schemas.microsoft.com/office/drawing/2014/main" id="{2C106957-E566-43AF-AE39-C55C1A1AD843}"/>
              </a:ext>
            </a:extLst>
          </p:cNvPr>
          <p:cNvSpPr>
            <a:spLocks noGrp="1"/>
          </p:cNvSpPr>
          <p:nvPr>
            <p:ph type="body" sz="quarter" idx="15"/>
          </p:nvPr>
        </p:nvSpPr>
        <p:spPr/>
        <p:txBody>
          <a:bodyPr/>
          <a:lstStyle/>
          <a:p>
            <a:r>
              <a:rPr lang="ja-JP" altLang="en-US"/>
              <a:t>従来型ウイルス対策ソフトの課題</a:t>
            </a:r>
            <a:endParaRPr kumimoji="1" lang="ja-JP" altLang="en-US"/>
          </a:p>
        </p:txBody>
      </p:sp>
    </p:spTree>
    <p:extLst>
      <p:ext uri="{BB962C8B-B14F-4D97-AF65-F5344CB8AC3E}">
        <p14:creationId xmlns:p14="http://schemas.microsoft.com/office/powerpoint/2010/main" val="3880815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2.5|3.1"/>
</p:tagLst>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3.xml><?xml version="1.0" encoding="utf-8"?>
<p:properties xmlns:p="http://schemas.microsoft.com/office/2006/metadata/properties" xmlns:xsi="http://www.w3.org/2001/XMLSchema-instance" xmlns:pc="http://schemas.microsoft.com/office/infopath/2007/PartnerControls">
  <documentManagement>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6570__x5b57_ xmlns="79ee9245-d882-4ddc-9b39-e6678e7416f0" xsi:nil="true"/>
    <_x9234__x6728__x30c6__x30b9__x30c8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_x8ca9__x58f2__x5e97_ xmlns="79ee9245-d882-4ddc-9b39-e6678e7416f0" xsi:nil="true"/>
  </documentManagement>
</p:properties>
</file>

<file path=customXml/item4.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4" ma:contentTypeDescription="新しいドキュメントを作成します。" ma:contentTypeScope="" ma:versionID="be6525b13611e3cdc9a1d1c0f29d1560">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c84e6cd6378441bd7ba206e3beb192fe"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A9AAF4-F586-4CD4-9488-210FBF1A798F}">
  <ds:schemaRefs>
    <ds:schemaRef ds:uri="http://schemas.microsoft.com/sharepoint/v3/contenttype/forms"/>
  </ds:schemaRefs>
</ds:datastoreItem>
</file>

<file path=customXml/itemProps2.xml><?xml version="1.0" encoding="utf-8"?>
<ds:datastoreItem xmlns:ds="http://schemas.openxmlformats.org/officeDocument/2006/customXml" ds:itemID="{6C0503C9-217F-4C73-A816-325894B63793}">
  <ds:schemaRefs>
    <ds:schemaRef ds:uri="office.server.policy"/>
  </ds:schemaRefs>
</ds:datastoreItem>
</file>

<file path=customXml/itemProps3.xml><?xml version="1.0" encoding="utf-8"?>
<ds:datastoreItem xmlns:ds="http://schemas.openxmlformats.org/officeDocument/2006/customXml" ds:itemID="{89F19815-645A-47AA-9B74-825EBBA92A3D}">
  <ds:schemaRefs>
    <ds:schemaRef ds:uri="http://purl.org/dc/terms/"/>
    <ds:schemaRef ds:uri="http://purl.org/dc/dcmitype/"/>
    <ds:schemaRef ds:uri="http://schemas.microsoft.com/sharepoint/v3"/>
    <ds:schemaRef ds:uri="79ee9245-d882-4ddc-9b39-e6678e7416f0"/>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f8486722-456f-4c86-9af7-b8b16200fae9"/>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2F7C4C39-D077-4EED-A11C-2A62CF9DC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ee9245-d882-4ddc-9b39-e6678e7416f0"/>
    <ds:schemaRef ds:uri="f8486722-456f-4c86-9af7-b8b16200f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9179</Words>
  <Application>Microsoft Office PowerPoint</Application>
  <PresentationFormat>ワイド画面</PresentationFormat>
  <Paragraphs>1347</Paragraphs>
  <Slides>73</Slides>
  <Notes>24</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73</vt:i4>
      </vt:variant>
    </vt:vector>
  </HeadingPairs>
  <TitlesOfParts>
    <vt:vector size="84" baseType="lpstr">
      <vt:lpstr>open_sanslight</vt:lpstr>
      <vt:lpstr>Meiryo</vt:lpstr>
      <vt:lpstr>Meiryo</vt:lpstr>
      <vt:lpstr>游ゴシック</vt:lpstr>
      <vt:lpstr>游ゴシック Light</vt:lpstr>
      <vt:lpstr>Arial</vt:lpstr>
      <vt:lpstr>Calibri</vt:lpstr>
      <vt:lpstr>Segoe UI</vt:lpstr>
      <vt:lpstr>Wingdings</vt:lpstr>
      <vt:lpstr>デザインの設定</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大道 知子</dc:creator>
  <cp:lastModifiedBy>大久保 優花</cp:lastModifiedBy>
  <cp:revision>1</cp:revision>
  <dcterms:created xsi:type="dcterms:W3CDTF">2020-02-11T07:08:10Z</dcterms:created>
  <dcterms:modified xsi:type="dcterms:W3CDTF">2022-09-28T08:39:56Z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MediaServiceImageTags">
    <vt:lpwstr/>
  </property>
</Properties>
</file>