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55" r:id="rId5"/>
    <p:sldMasterId id="2147483762" r:id="rId6"/>
  </p:sldMasterIdLst>
  <p:notesMasterIdLst>
    <p:notesMasterId r:id="rId42"/>
  </p:notesMasterIdLst>
  <p:handoutMasterIdLst>
    <p:handoutMasterId r:id="rId43"/>
  </p:handoutMasterIdLst>
  <p:sldIdLst>
    <p:sldId id="528" r:id="rId7"/>
    <p:sldId id="1693" r:id="rId8"/>
    <p:sldId id="1668" r:id="rId9"/>
    <p:sldId id="2823" r:id="rId10"/>
    <p:sldId id="2832" r:id="rId11"/>
    <p:sldId id="2827" r:id="rId12"/>
    <p:sldId id="2825" r:id="rId13"/>
    <p:sldId id="2828" r:id="rId14"/>
    <p:sldId id="354" r:id="rId15"/>
    <p:sldId id="2826" r:id="rId16"/>
    <p:sldId id="2833" r:id="rId17"/>
    <p:sldId id="2834" r:id="rId18"/>
    <p:sldId id="2835" r:id="rId19"/>
    <p:sldId id="2836" r:id="rId20"/>
    <p:sldId id="2838" r:id="rId21"/>
    <p:sldId id="2839" r:id="rId22"/>
    <p:sldId id="1650" r:id="rId23"/>
    <p:sldId id="2840" r:id="rId24"/>
    <p:sldId id="983" r:id="rId25"/>
    <p:sldId id="1645" r:id="rId26"/>
    <p:sldId id="1642" r:id="rId27"/>
    <p:sldId id="2841" r:id="rId28"/>
    <p:sldId id="2842" r:id="rId29"/>
    <p:sldId id="2843" r:id="rId30"/>
    <p:sldId id="2829" r:id="rId31"/>
    <p:sldId id="2837" r:id="rId32"/>
    <p:sldId id="2830" r:id="rId33"/>
    <p:sldId id="2846" r:id="rId34"/>
    <p:sldId id="2847" r:id="rId35"/>
    <p:sldId id="2848" r:id="rId36"/>
    <p:sldId id="550143218" r:id="rId37"/>
    <p:sldId id="550143219" r:id="rId38"/>
    <p:sldId id="2822" r:id="rId39"/>
    <p:sldId id="2831" r:id="rId40"/>
    <p:sldId id="1710" r:id="rId4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11" userDrawn="1">
          <p15:clr>
            <a:srgbClr val="A4A3A4"/>
          </p15:clr>
        </p15:guide>
        <p15:guide id="2" pos="3840" userDrawn="1">
          <p15:clr>
            <a:srgbClr val="A4A3A4"/>
          </p15:clr>
        </p15:guide>
        <p15:guide id="3" orient="horz" pos="1207" userDrawn="1">
          <p15:clr>
            <a:srgbClr val="A4A3A4"/>
          </p15:clr>
        </p15:guide>
        <p15:guide id="4" pos="483" userDrawn="1">
          <p15:clr>
            <a:srgbClr val="A4A3A4"/>
          </p15:clr>
        </p15:guide>
        <p15:guide id="5" orient="horz" pos="686" userDrawn="1">
          <p15:clr>
            <a:srgbClr val="A4A3A4"/>
          </p15:clr>
        </p15:guide>
        <p15:guide id="6" orient="horz" pos="2341" userDrawn="1">
          <p15:clr>
            <a:srgbClr val="A4A3A4"/>
          </p15:clr>
        </p15:guide>
        <p15:guide id="8" pos="5087" userDrawn="1">
          <p15:clr>
            <a:srgbClr val="A4A3A4"/>
          </p15:clr>
        </p15:guide>
        <p15:guide id="9" pos="5904" userDrawn="1">
          <p15:clr>
            <a:srgbClr val="A4A3A4"/>
          </p15:clr>
        </p15:guide>
        <p15:guide id="11" pos="2275" userDrawn="1">
          <p15:clr>
            <a:srgbClr val="A4A3A4"/>
          </p15:clr>
        </p15:guide>
        <p15:guide id="12" pos="2230" userDrawn="1">
          <p15:clr>
            <a:srgbClr val="A4A3A4"/>
          </p15:clr>
        </p15:guide>
        <p15:guide id="13" orient="horz" pos="890" userDrawn="1">
          <p15:clr>
            <a:srgbClr val="A4A3A4"/>
          </p15:clr>
        </p15:guide>
        <p15:guide id="14" pos="3205" userDrawn="1">
          <p15:clr>
            <a:srgbClr val="A4A3A4"/>
          </p15:clr>
        </p15:guide>
        <p15:guide id="15" pos="2887" userDrawn="1">
          <p15:clr>
            <a:srgbClr val="A4A3A4"/>
          </p15:clr>
        </p15:guide>
        <p15:guide id="16" pos="1028" userDrawn="1">
          <p15:clr>
            <a:srgbClr val="A4A3A4"/>
          </p15:clr>
        </p15:guide>
        <p15:guide id="17" pos="7582" userDrawn="1">
          <p15:clr>
            <a:srgbClr val="A4A3A4"/>
          </p15:clr>
        </p15:guide>
        <p15:guide id="18" orient="horz" pos="2818" userDrawn="1">
          <p15:clr>
            <a:srgbClr val="A4A3A4"/>
          </p15:clr>
        </p15:guide>
        <p15:guide id="19" pos="3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C9637-19E3-3B9E-0CDF-EA4B0C4FF9A8}" name="安浦岡 昌吾" initials="安昌" userId="S::shogo.yasuuraoka@motex.co.jp::b08bfcb7-b870-4d56-a998-e58918f9e59e" providerId="AD"/>
  <p188:author id="{D83A335C-D14F-B10B-743B-26B436B99C42}" name="武藤 諒" initials="武藤" userId="S::ryo.muto@motex.co.jp::29d31a6a-ddb8-428f-b769-823de40fa6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ndice Clark" initials="CC" lastIdx="28" clrIdx="0"/>
  <p:cmAuthor id="2" name="Ed Metcalf" initials="EM" lastIdx="1" clrIdx="1"/>
  <p:cmAuthor id="3" name="Ron Talwalkar" initials="RT" lastIdx="1" clrIdx="2"/>
  <p:cmAuthor id="4" name="安浦岡 昌吾" initials="安浦岡" lastIdx="27" clrIdx="3">
    <p:extLst>
      <p:ext uri="{19B8F6BF-5375-455C-9EA6-DF929625EA0E}">
        <p15:presenceInfo xmlns:p15="http://schemas.microsoft.com/office/powerpoint/2012/main" userId="S::shogo.yasuuraoka@motex.co.jp::b08bfcb7-b870-4d56-a998-e58918f9e5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5D5"/>
    <a:srgbClr val="F4F5F7"/>
    <a:srgbClr val="D9D9D9"/>
    <a:srgbClr val="F3C34B"/>
    <a:srgbClr val="FBE5D6"/>
    <a:srgbClr val="2D87DF"/>
    <a:srgbClr val="4BB6C4"/>
    <a:srgbClr val="DFF2F5"/>
    <a:srgbClr val="FFFFFF"/>
    <a:srgbClr val="008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2FC8D-B7DE-4082-B7FA-5D0D7446482A}" v="36" dt="2022-08-26T02:44:01.8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5820" autoAdjust="0"/>
  </p:normalViewPr>
  <p:slideViewPr>
    <p:cSldViewPr snapToGrid="0">
      <p:cViewPr>
        <p:scale>
          <a:sx n="100" d="100"/>
          <a:sy n="100" d="100"/>
        </p:scale>
        <p:origin x="522" y="72"/>
      </p:cViewPr>
      <p:guideLst>
        <p:guide orient="horz" pos="1911"/>
        <p:guide pos="3840"/>
        <p:guide orient="horz" pos="1207"/>
        <p:guide pos="483"/>
        <p:guide orient="horz" pos="686"/>
        <p:guide orient="horz" pos="2341"/>
        <p:guide pos="5087"/>
        <p:guide pos="5904"/>
        <p:guide pos="2275"/>
        <p:guide pos="2230"/>
        <p:guide orient="horz" pos="890"/>
        <p:guide pos="3205"/>
        <p:guide pos="2887"/>
        <p:guide pos="1028"/>
        <p:guide pos="7582"/>
        <p:guide orient="horz" pos="2818"/>
        <p:guide pos="370"/>
      </p:guideLst>
    </p:cSldViewPr>
  </p:slideViewPr>
  <p:outlineViewPr>
    <p:cViewPr>
      <p:scale>
        <a:sx n="33" d="100"/>
        <a:sy n="33" d="100"/>
      </p:scale>
      <p:origin x="0" y="-6666"/>
    </p:cViewPr>
  </p:outlineViewPr>
  <p:notesTextViewPr>
    <p:cViewPr>
      <p:scale>
        <a:sx n="100" d="100"/>
        <a:sy n="100" d="100"/>
      </p:scale>
      <p:origin x="0" y="0"/>
    </p:cViewPr>
  </p:notesTextViewPr>
  <p:sorterViewPr>
    <p:cViewPr>
      <p:scale>
        <a:sx n="80" d="100"/>
        <a:sy n="80" d="100"/>
      </p:scale>
      <p:origin x="0" y="-1104"/>
    </p:cViewPr>
  </p:sorterViewPr>
  <p:notesViewPr>
    <p:cSldViewPr snapToGrid="0">
      <p:cViewPr varScale="1">
        <p:scale>
          <a:sx n="78" d="100"/>
          <a:sy n="78" d="100"/>
        </p:scale>
        <p:origin x="399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16ADE01-7376-4D3F-A1D4-D2906D574813}"/>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9EE9F05-E4F2-492C-97DE-641012B0B8EA}"/>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661EF84-69CC-4C47-B7BC-3DCDCDB6BA34}" type="datetimeFigureOut">
              <a:rPr kumimoji="1" lang="ja-JP" altLang="en-US" smtClean="0"/>
              <a:t>2022/8/26</a:t>
            </a:fld>
            <a:endParaRPr kumimoji="1" lang="ja-JP" altLang="en-US"/>
          </a:p>
        </p:txBody>
      </p:sp>
      <p:sp>
        <p:nvSpPr>
          <p:cNvPr id="4" name="フッター プレースホルダー 3">
            <a:extLst>
              <a:ext uri="{FF2B5EF4-FFF2-40B4-BE49-F238E27FC236}">
                <a16:creationId xmlns:a16="http://schemas.microsoft.com/office/drawing/2014/main" id="{86C531B6-A95E-4505-A697-18E43B468605}"/>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F394936-33B3-4801-8528-99903C484A3F}"/>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27CEE1A9-5633-4916-9911-8E0300492696}" type="slidenum">
              <a:rPr kumimoji="1" lang="ja-JP" altLang="en-US" smtClean="0"/>
              <a:t>‹#›</a:t>
            </a:fld>
            <a:endParaRPr kumimoji="1" lang="ja-JP" altLang="en-US"/>
          </a:p>
        </p:txBody>
      </p:sp>
    </p:spTree>
    <p:extLst>
      <p:ext uri="{BB962C8B-B14F-4D97-AF65-F5344CB8AC3E}">
        <p14:creationId xmlns:p14="http://schemas.microsoft.com/office/powerpoint/2010/main" val="1773250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C64A19E-8A4E-49DB-9397-39BE69CEE2FC}" type="datetimeFigureOut">
              <a:rPr lang="en-US" smtClean="0"/>
              <a:t>8/26/2022</a:t>
            </a:fld>
            <a:endParaRPr 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スライド番号プレースホルダー 6"/>
          <p:cNvSpPr>
            <a:spLocks noGrp="1"/>
          </p:cNvSpPr>
          <p:nvPr>
            <p:ph type="sldNum" sz="quarter" idx="5"/>
          </p:nvPr>
        </p:nvSpPr>
        <p:spPr>
          <a:xfrm>
            <a:off x="3815373" y="9371287"/>
            <a:ext cx="2918831" cy="495028"/>
          </a:xfrm>
          <a:prstGeom prst="rect">
            <a:avLst/>
          </a:prstGeom>
        </p:spPr>
        <p:txBody>
          <a:bodyPr vert="horz" lIns="91440" tIns="45720" rIns="91440" bIns="45720" rtlCol="0" anchor="b"/>
          <a:lstStyle>
            <a:lvl1pPr algn="r">
              <a:defRPr sz="1200"/>
            </a:lvl1pPr>
          </a:lstStyle>
          <a:p>
            <a:fld id="{11032FD5-0774-4AA9-864D-6D2D4936D572}" type="slidenum">
              <a:rPr lang="en-US" smtClean="0"/>
              <a:t>‹#›</a:t>
            </a:fld>
            <a:endParaRPr lang="en-US" dirty="0"/>
          </a:p>
        </p:txBody>
      </p:sp>
    </p:spTree>
    <p:extLst>
      <p:ext uri="{BB962C8B-B14F-4D97-AF65-F5344CB8AC3E}">
        <p14:creationId xmlns:p14="http://schemas.microsoft.com/office/powerpoint/2010/main" val="380124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4E4C4-CF79-4F5D-A5A6-CFD074594ED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ノート プレースホルダー 5">
            <a:extLst>
              <a:ext uri="{FF2B5EF4-FFF2-40B4-BE49-F238E27FC236}">
                <a16:creationId xmlns:a16="http://schemas.microsoft.com/office/drawing/2014/main" id="{64EBCFB9-71D1-4DF1-A450-602AB8E365D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78172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15</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0713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16</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0337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17</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87876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18</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7028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19</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3463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20</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67600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21</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13322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22</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0416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23</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72132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24</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374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a:t>
            </a:fld>
            <a:endParaRPr lang="en-US" dirty="0"/>
          </a:p>
        </p:txBody>
      </p:sp>
    </p:spTree>
    <p:extLst>
      <p:ext uri="{BB962C8B-B14F-4D97-AF65-F5344CB8AC3E}">
        <p14:creationId xmlns:p14="http://schemas.microsoft.com/office/powerpoint/2010/main" val="121533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25</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57074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26</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9039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27</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579747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28</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907401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29</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581422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30</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35471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31</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2754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a:t>
            </a:fld>
            <a:endParaRPr lang="en-US" dirty="0"/>
          </a:p>
        </p:txBody>
      </p:sp>
      <p:sp>
        <p:nvSpPr>
          <p:cNvPr id="6" name="ノート プレースホルダー 5">
            <a:extLst>
              <a:ext uri="{FF2B5EF4-FFF2-40B4-BE49-F238E27FC236}">
                <a16:creationId xmlns:a16="http://schemas.microsoft.com/office/drawing/2014/main" id="{C09628A1-1A98-45DC-BD84-D4A8343766D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3423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9</a:t>
            </a:fld>
            <a:endParaRPr lang="en-US" dirty="0"/>
          </a:p>
        </p:txBody>
      </p:sp>
    </p:spTree>
    <p:extLst>
      <p:ext uri="{BB962C8B-B14F-4D97-AF65-F5344CB8AC3E}">
        <p14:creationId xmlns:p14="http://schemas.microsoft.com/office/powerpoint/2010/main" val="50255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10</a:t>
            </a:fld>
            <a:endParaRPr lang="en-US" dirty="0"/>
          </a:p>
        </p:txBody>
      </p:sp>
    </p:spTree>
    <p:extLst>
      <p:ext uri="{BB962C8B-B14F-4D97-AF65-F5344CB8AC3E}">
        <p14:creationId xmlns:p14="http://schemas.microsoft.com/office/powerpoint/2010/main" val="243179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11</a:t>
            </a:fld>
            <a:endParaRPr lang="en-US" dirty="0"/>
          </a:p>
        </p:txBody>
      </p:sp>
    </p:spTree>
    <p:extLst>
      <p:ext uri="{BB962C8B-B14F-4D97-AF65-F5344CB8AC3E}">
        <p14:creationId xmlns:p14="http://schemas.microsoft.com/office/powerpoint/2010/main" val="219014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12</a:t>
            </a:fld>
            <a:endParaRPr lang="en-US" dirty="0"/>
          </a:p>
        </p:txBody>
      </p:sp>
    </p:spTree>
    <p:extLst>
      <p:ext uri="{BB962C8B-B14F-4D97-AF65-F5344CB8AC3E}">
        <p14:creationId xmlns:p14="http://schemas.microsoft.com/office/powerpoint/2010/main" val="174391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13</a:t>
            </a:fld>
            <a:endParaRPr lang="en-US" dirty="0"/>
          </a:p>
        </p:txBody>
      </p:sp>
    </p:spTree>
    <p:extLst>
      <p:ext uri="{BB962C8B-B14F-4D97-AF65-F5344CB8AC3E}">
        <p14:creationId xmlns:p14="http://schemas.microsoft.com/office/powerpoint/2010/main" val="190569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14</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83153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sales@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product@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243382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401254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3B687CD-63D2-D609-8980-D2BA5729BF2A}"/>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1732846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06031" y="0"/>
            <a:ext cx="10285969"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3B687CD-63D2-D609-8980-D2BA5729BF2A}"/>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
        <p:nvSpPr>
          <p:cNvPr id="2" name="正方形/長方形 1">
            <a:extLst>
              <a:ext uri="{FF2B5EF4-FFF2-40B4-BE49-F238E27FC236}">
                <a16:creationId xmlns:a16="http://schemas.microsoft.com/office/drawing/2014/main" id="{87946C01-5C95-CC42-8549-32B484F92437}"/>
              </a:ext>
            </a:extLst>
          </p:cNvPr>
          <p:cNvSpPr/>
          <p:nvPr userDrawn="1"/>
        </p:nvSpPr>
        <p:spPr>
          <a:xfrm>
            <a:off x="0" y="0"/>
            <a:ext cx="2115127" cy="6858000"/>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1590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flipH="1">
            <a:off x="3810" y="634"/>
            <a:ext cx="12188190" cy="6856731"/>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212863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ユーザー設定レイアウト">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3A1F8E-1C9B-7344-BDDA-5220A4925C34}"/>
              </a:ext>
            </a:extLst>
          </p:cNvPr>
          <p:cNvSpPr txBox="1"/>
          <p:nvPr/>
        </p:nvSpPr>
        <p:spPr>
          <a:xfrm>
            <a:off x="126123" y="6154524"/>
            <a:ext cx="7020910" cy="466281"/>
          </a:xfrm>
          <a:prstGeom prst="rect">
            <a:avLst/>
          </a:prstGeom>
          <a:noFill/>
        </p:spPr>
        <p:txBody>
          <a:bodyPr wrap="square" rtlCol="0">
            <a:spAutoFit/>
          </a:bodyPr>
          <a:lstStyle/>
          <a:p>
            <a:pPr>
              <a:lnSpc>
                <a:spcPct val="140000"/>
              </a:lnSpc>
            </a:pP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pic>
        <p:nvPicPr>
          <p:cNvPr id="11" name="図 10">
            <a:extLst>
              <a:ext uri="{FF2B5EF4-FFF2-40B4-BE49-F238E27FC236}">
                <a16:creationId xmlns:a16="http://schemas.microsoft.com/office/drawing/2014/main" id="{C30B8CCE-B5BE-304C-B99F-BF6B755380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12" name="正方形/長方形 11">
            <a:extLst>
              <a:ext uri="{FF2B5EF4-FFF2-40B4-BE49-F238E27FC236}">
                <a16:creationId xmlns:a16="http://schemas.microsoft.com/office/drawing/2014/main" id="{8559A977-4F9B-F04E-A84F-0DBCCB26D292}"/>
              </a:ext>
            </a:extLst>
          </p:cNvPr>
          <p:cNvSpPr/>
          <p:nvPr/>
        </p:nvSpPr>
        <p:spPr>
          <a:xfrm>
            <a:off x="1841204" y="3640006"/>
            <a:ext cx="8509592" cy="2154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AutoShape 78">
            <a:extLst>
              <a:ext uri="{FF2B5EF4-FFF2-40B4-BE49-F238E27FC236}">
                <a16:creationId xmlns:a16="http://schemas.microsoft.com/office/drawing/2014/main" id="{35A600BE-CC20-2E4E-8E92-6DF221467313}"/>
              </a:ext>
            </a:extLst>
          </p:cNvPr>
          <p:cNvSpPr>
            <a:spLocks noChangeArrowheads="1"/>
          </p:cNvSpPr>
          <p:nvPr/>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製品に関するお問い合わせ</a:t>
            </a:r>
            <a:endParaRPr lang="en-US" altLang="ja-JP" sz="1200" b="1" dirty="0">
              <a:solidFill>
                <a:schemeClr val="tx1">
                  <a:lumMod val="75000"/>
                  <a:lumOff val="25000"/>
                </a:schemeClr>
              </a:solidFill>
              <a:latin typeface="メイリオ" panose="020B0604030504040204" pitchFamily="50" charset="-128"/>
            </a:endParaRPr>
          </a:p>
        </p:txBody>
      </p:sp>
      <p:graphicFrame>
        <p:nvGraphicFramePr>
          <p:cNvPr id="14" name="表 13">
            <a:extLst>
              <a:ext uri="{FF2B5EF4-FFF2-40B4-BE49-F238E27FC236}">
                <a16:creationId xmlns:a16="http://schemas.microsoft.com/office/drawing/2014/main" id="{D328A163-FF65-BB46-90AE-8DA958675D85}"/>
              </a:ext>
            </a:extLst>
          </p:cNvPr>
          <p:cNvGraphicFramePr>
            <a:graphicFrameLocks noGrp="1"/>
          </p:cNvGraphicFramePr>
          <p:nvPr>
            <p:extLst>
              <p:ext uri="{D42A27DB-BD31-4B8C-83A1-F6EECF244321}">
                <p14:modId xmlns:p14="http://schemas.microsoft.com/office/powerpoint/2010/main" val="62222000"/>
              </p:ext>
            </p:extLst>
          </p:nvPr>
        </p:nvGraphicFramePr>
        <p:xfrm>
          <a:off x="2124802" y="4124462"/>
          <a:ext cx="2741482" cy="155448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営業本部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大阪本社</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06-6308-8980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東京本部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03-5460-0775</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名古屋支店</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052-253-7346</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九州営業所</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092-419-2390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9528522"/>
                  </a:ext>
                </a:extLst>
              </a:tr>
              <a:tr h="137160">
                <a:tc>
                  <a:txBody>
                    <a:bodyPr/>
                    <a:lstStyle/>
                    <a:p>
                      <a:pPr algn="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3"/>
                        </a:rPr>
                        <a:t>sales@motex.co.jp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501713"/>
                  </a:ext>
                </a:extLst>
              </a:tr>
            </a:tbl>
          </a:graphicData>
        </a:graphic>
      </p:graphicFrame>
      <p:graphicFrame>
        <p:nvGraphicFramePr>
          <p:cNvPr id="15" name="表 13">
            <a:extLst>
              <a:ext uri="{FF2B5EF4-FFF2-40B4-BE49-F238E27FC236}">
                <a16:creationId xmlns:a16="http://schemas.microsoft.com/office/drawing/2014/main" id="{BD31F1FD-9E81-9245-897A-B660C1AD6B30}"/>
              </a:ext>
            </a:extLst>
          </p:cNvPr>
          <p:cNvGraphicFramePr>
            <a:graphicFrameLocks noGrp="1"/>
          </p:cNvGraphicFramePr>
          <p:nvPr>
            <p:extLst>
              <p:ext uri="{D42A27DB-BD31-4B8C-83A1-F6EECF244321}">
                <p14:modId xmlns:p14="http://schemas.microsoft.com/office/powerpoint/2010/main" val="358718309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dirty="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4"/>
                        </a:rPr>
                        <a:t>support@motex.co.jp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6" name="AutoShape 78">
            <a:extLst>
              <a:ext uri="{FF2B5EF4-FFF2-40B4-BE49-F238E27FC236}">
                <a16:creationId xmlns:a16="http://schemas.microsoft.com/office/drawing/2014/main" id="{1EE58FEB-2635-C946-B523-C8E9FF9A8A2C}"/>
              </a:ext>
            </a:extLst>
          </p:cNvPr>
          <p:cNvSpPr>
            <a:spLocks noChangeArrowheads="1"/>
          </p:cNvSpPr>
          <p:nvPr/>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dirty="0">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407318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ユーザー設定レイアウト">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65A6C0-789B-7448-81DE-47BA54A54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3" name="テキスト ボックス 2">
            <a:extLst>
              <a:ext uri="{FF2B5EF4-FFF2-40B4-BE49-F238E27FC236}">
                <a16:creationId xmlns:a16="http://schemas.microsoft.com/office/drawing/2014/main" id="{373A1F8E-1C9B-7344-BDDA-5220A4925C34}"/>
              </a:ext>
            </a:extLst>
          </p:cNvPr>
          <p:cNvSpPr txBox="1"/>
          <p:nvPr/>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sp>
        <p:nvSpPr>
          <p:cNvPr id="6" name="正方形/長方形 5">
            <a:extLst>
              <a:ext uri="{FF2B5EF4-FFF2-40B4-BE49-F238E27FC236}">
                <a16:creationId xmlns:a16="http://schemas.microsoft.com/office/drawing/2014/main" id="{136B9CAE-61D0-D54D-A51F-01C7F21DFF0D}"/>
              </a:ext>
            </a:extLst>
          </p:cNvPr>
          <p:cNvSpPr/>
          <p:nvPr/>
        </p:nvSpPr>
        <p:spPr>
          <a:xfrm>
            <a:off x="1841204" y="3640006"/>
            <a:ext cx="8509592" cy="152071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78">
            <a:extLst>
              <a:ext uri="{FF2B5EF4-FFF2-40B4-BE49-F238E27FC236}">
                <a16:creationId xmlns:a16="http://schemas.microsoft.com/office/drawing/2014/main" id="{398E8761-AEA7-6940-8968-E5D3C165285E}"/>
              </a:ext>
            </a:extLst>
          </p:cNvPr>
          <p:cNvSpPr>
            <a:spLocks noChangeArrowheads="1"/>
          </p:cNvSpPr>
          <p:nvPr/>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本資料に関するお問い合わせ</a:t>
            </a:r>
            <a:endParaRPr lang="en-US" altLang="ja-JP" sz="1200" b="1" dirty="0">
              <a:solidFill>
                <a:schemeClr val="tx1">
                  <a:lumMod val="75000"/>
                  <a:lumOff val="25000"/>
                </a:schemeClr>
              </a:solidFill>
              <a:latin typeface="メイリオ" panose="020B0604030504040204" pitchFamily="50" charset="-128"/>
            </a:endParaRPr>
          </a:p>
        </p:txBody>
      </p:sp>
      <p:graphicFrame>
        <p:nvGraphicFramePr>
          <p:cNvPr id="8" name="表 13">
            <a:extLst>
              <a:ext uri="{FF2B5EF4-FFF2-40B4-BE49-F238E27FC236}">
                <a16:creationId xmlns:a16="http://schemas.microsoft.com/office/drawing/2014/main" id="{ECC98DC4-ADEE-854E-BB5D-E1EE97A7A929}"/>
              </a:ext>
            </a:extLst>
          </p:cNvPr>
          <p:cNvGraphicFramePr>
            <a:graphicFrameLocks noGrp="1"/>
          </p:cNvGraphicFramePr>
          <p:nvPr>
            <p:extLst>
              <p:ext uri="{D42A27DB-BD31-4B8C-83A1-F6EECF244321}">
                <p14:modId xmlns:p14="http://schemas.microsoft.com/office/powerpoint/2010/main" val="1740982899"/>
              </p:ext>
            </p:extLst>
          </p:nvPr>
        </p:nvGraphicFramePr>
        <p:xfrm>
          <a:off x="2124802" y="4124462"/>
          <a:ext cx="2741482" cy="77724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gridSpan="2">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マーケティング本部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gridSpan="2">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プロダクトマーケティング部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hlinkClick r:id="rId3"/>
                        </a:rPr>
                        <a:t>product@motex.co.jp</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bl>
          </a:graphicData>
        </a:graphic>
      </p:graphicFrame>
      <p:graphicFrame>
        <p:nvGraphicFramePr>
          <p:cNvPr id="9" name="表 13">
            <a:extLst>
              <a:ext uri="{FF2B5EF4-FFF2-40B4-BE49-F238E27FC236}">
                <a16:creationId xmlns:a16="http://schemas.microsoft.com/office/drawing/2014/main" id="{BA0107EA-8999-C64F-9262-9B571C56525D}"/>
              </a:ext>
            </a:extLst>
          </p:cNvPr>
          <p:cNvGraphicFramePr>
            <a:graphicFrameLocks noGrp="1"/>
          </p:cNvGraphicFramePr>
          <p:nvPr>
            <p:extLst>
              <p:ext uri="{D42A27DB-BD31-4B8C-83A1-F6EECF244321}">
                <p14:modId xmlns:p14="http://schemas.microsoft.com/office/powerpoint/2010/main" val="350399203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dirty="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4"/>
                        </a:rPr>
                        <a:t>support@motex.co.jp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0" name="AutoShape 78">
            <a:extLst>
              <a:ext uri="{FF2B5EF4-FFF2-40B4-BE49-F238E27FC236}">
                <a16:creationId xmlns:a16="http://schemas.microsoft.com/office/drawing/2014/main" id="{82630660-5C6C-B34B-9D16-D0103DFC11D8}"/>
              </a:ext>
            </a:extLst>
          </p:cNvPr>
          <p:cNvSpPr>
            <a:spLocks noChangeArrowheads="1"/>
          </p:cNvSpPr>
          <p:nvPr/>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dirty="0">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292086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97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685510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NSCOPE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Tree>
    <p:extLst>
      <p:ext uri="{BB962C8B-B14F-4D97-AF65-F5344CB8AC3E}">
        <p14:creationId xmlns:p14="http://schemas.microsoft.com/office/powerpoint/2010/main" val="8393323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ANSCOPE_2">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プレースホルダー 9">
            <a:extLst>
              <a:ext uri="{FF2B5EF4-FFF2-40B4-BE49-F238E27FC236}">
                <a16:creationId xmlns:a16="http://schemas.microsoft.com/office/drawing/2014/main" id="{29E0655D-A3AB-426F-47B9-480F69DB13BA}"/>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6324759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85E7BA-8BA4-4873-B2C4-BC24447B42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12700" y="2137475"/>
            <a:ext cx="12179300" cy="4720525"/>
          </a:xfrm>
          <a:prstGeom prst="rect">
            <a:avLst/>
          </a:prstGeom>
        </p:spPr>
      </p:pic>
      <p:sp>
        <p:nvSpPr>
          <p:cNvPr id="4" name="テキスト プレースホルダー 9">
            <a:extLst>
              <a:ext uri="{FF2B5EF4-FFF2-40B4-BE49-F238E27FC236}">
                <a16:creationId xmlns:a16="http://schemas.microsoft.com/office/drawing/2014/main" id="{B3D781CD-EF18-418F-8351-A5DCBA35538F}"/>
              </a:ext>
            </a:extLst>
          </p:cNvPr>
          <p:cNvSpPr>
            <a:spLocks noGrp="1"/>
          </p:cNvSpPr>
          <p:nvPr>
            <p:ph type="body" sz="quarter" idx="15"/>
          </p:nvPr>
        </p:nvSpPr>
        <p:spPr>
          <a:xfrm>
            <a:off x="413588" y="269809"/>
            <a:ext cx="11074573" cy="263149"/>
          </a:xfrm>
          <a:prstGeom prst="rect">
            <a:avLst/>
          </a:prstGeom>
        </p:spPr>
        <p:txBody>
          <a:bodyPr wrap="square" anchor="t" anchorCtr="0">
            <a:spAutoFit/>
          </a:bodyPr>
          <a:lstStyle>
            <a:lvl1pPr marL="0" indent="0">
              <a:buNone/>
              <a:defRPr sz="12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正方形/長方形 4">
            <a:extLst>
              <a:ext uri="{FF2B5EF4-FFF2-40B4-BE49-F238E27FC236}">
                <a16:creationId xmlns:a16="http://schemas.microsoft.com/office/drawing/2014/main" id="{1C44AE5D-FB56-4CEA-941D-C4CAA1982C3F}"/>
              </a:ext>
            </a:extLst>
          </p:cNvPr>
          <p:cNvSpPr/>
          <p:nvPr/>
        </p:nvSpPr>
        <p:spPr>
          <a:xfrm>
            <a:off x="336338" y="182268"/>
            <a:ext cx="45719" cy="402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68932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tretch>
            <a:fillRect/>
          </a:stretch>
        </p:blipFill>
        <p:spPr>
          <a:xfrm>
            <a:off x="560627" y="2465142"/>
            <a:ext cx="3884747" cy="963858"/>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29942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rcRect/>
          <a:stretch/>
        </p:blipFill>
        <p:spPr>
          <a:xfrm>
            <a:off x="560627" y="2465143"/>
            <a:ext cx="3884747" cy="963856"/>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105628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Mオンプレ・クラウド タイトル">
    <p:spTree>
      <p:nvGrpSpPr>
        <p:cNvPr id="1" name=""/>
        <p:cNvGrpSpPr/>
        <p:nvPr/>
      </p:nvGrpSpPr>
      <p:grpSpPr>
        <a:xfrm>
          <a:off x="0" y="0"/>
          <a:ext cx="0" cy="0"/>
          <a:chOff x="0" y="0"/>
          <a:chExt cx="0" cy="0"/>
        </a:xfrm>
      </p:grpSpPr>
      <p:cxnSp>
        <p:nvCxnSpPr>
          <p:cNvPr id="3" name="直線コネクタ 2"/>
          <p:cNvCxnSpPr/>
          <p:nvPr/>
        </p:nvCxnSpPr>
        <p:spPr>
          <a:xfrm>
            <a:off x="560896" y="2174840"/>
            <a:ext cx="944726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37383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100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93FF6D9-DFAD-9445-ACDE-009B203F6397}"/>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
        <p:nvSpPr>
          <p:cNvPr id="2" name="正方形/長方形 1">
            <a:extLst>
              <a:ext uri="{FF2B5EF4-FFF2-40B4-BE49-F238E27FC236}">
                <a16:creationId xmlns:a16="http://schemas.microsoft.com/office/drawing/2014/main" id="{C6600A7E-7739-C5A3-BF8A-3095D7266219}"/>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
        <p:nvSpPr>
          <p:cNvPr id="3" name="スライド番号プレースホルダ 4">
            <a:extLst>
              <a:ext uri="{FF2B5EF4-FFF2-40B4-BE49-F238E27FC236}">
                <a16:creationId xmlns:a16="http://schemas.microsoft.com/office/drawing/2014/main" id="{FD4FEDEE-D334-7722-EA37-1AA22423D71E}"/>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4691583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C37B00-F74E-DA40-BF3F-6AB647E421A4}"/>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208748092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6" r:id="rId3"/>
    <p:sldLayoutId id="2147483767" r:id="rId4"/>
    <p:sldLayoutId id="2147483768" r:id="rId5"/>
    <p:sldLayoutId id="2147483769" r:id="rId6"/>
    <p:sldLayoutId id="2147483773" r:id="rId7"/>
    <p:sldLayoutId id="2147483770" r:id="rId8"/>
    <p:sldLayoutId id="2147483771" r:id="rId9"/>
    <p:sldLayoutId id="2147483772" r:id="rId10"/>
    <p:sldLayoutId id="214748377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soumu.go.jp/main_content/000805453.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hyperlink" Target="https://www.soumu.go.jp/main_content/000805453.pdf"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mu.go.jp/main_content/000805453.pdf" TargetMode="Externa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https://www.soumu.go.jp/main_content/000805453.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oumu.go.jp/main_content/000688753.pdf" TargetMode="Externa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oumu.go.jp/main_content/000800337.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CEE270B8-62F3-6AC6-8BDB-9BA61E14F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1" y="0"/>
            <a:ext cx="12165578" cy="6858000"/>
          </a:xfrm>
          <a:prstGeom prst="rect">
            <a:avLst/>
          </a:prstGeom>
        </p:spPr>
      </p:pic>
    </p:spTree>
    <p:extLst>
      <p:ext uri="{BB962C8B-B14F-4D97-AF65-F5344CB8AC3E}">
        <p14:creationId xmlns:p14="http://schemas.microsoft.com/office/powerpoint/2010/main" val="143764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シリーズで対応する「</a:t>
            </a:r>
            <a:r>
              <a:rPr lang="ja-JP" altLang="en-US" dirty="0"/>
              <a:t>地方公共団体における情報セキュリティガイドライン</a:t>
            </a:r>
            <a:r>
              <a:rPr kumimoji="1" lang="ja-JP" altLang="en-US" dirty="0"/>
              <a:t>」対策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197053998"/>
              </p:ext>
            </p:extLst>
          </p:nvPr>
        </p:nvGraphicFramePr>
        <p:xfrm>
          <a:off x="346508" y="669959"/>
          <a:ext cx="11552283" cy="5868123"/>
        </p:xfrm>
        <a:graphic>
          <a:graphicData uri="http://schemas.openxmlformats.org/drawingml/2006/table">
            <a:tbl>
              <a:tblPr firstRow="1" bandRow="1">
                <a:tableStyleId>{5C22544A-7EE6-4342-B048-85BDC9FD1C3A}</a:tableStyleId>
              </a:tblPr>
              <a:tblGrid>
                <a:gridCol w="1646829">
                  <a:extLst>
                    <a:ext uri="{9D8B030D-6E8A-4147-A177-3AD203B41FA5}">
                      <a16:colId xmlns:a16="http://schemas.microsoft.com/office/drawing/2014/main" val="1851276882"/>
                    </a:ext>
                  </a:extLst>
                </a:gridCol>
                <a:gridCol w="1638226">
                  <a:extLst>
                    <a:ext uri="{9D8B030D-6E8A-4147-A177-3AD203B41FA5}">
                      <a16:colId xmlns:a16="http://schemas.microsoft.com/office/drawing/2014/main" val="2738428419"/>
                    </a:ext>
                  </a:extLst>
                </a:gridCol>
                <a:gridCol w="6194962">
                  <a:extLst>
                    <a:ext uri="{9D8B030D-6E8A-4147-A177-3AD203B41FA5}">
                      <a16:colId xmlns:a16="http://schemas.microsoft.com/office/drawing/2014/main" val="2437026408"/>
                    </a:ext>
                  </a:extLst>
                </a:gridCol>
                <a:gridCol w="461541">
                  <a:extLst>
                    <a:ext uri="{9D8B030D-6E8A-4147-A177-3AD203B41FA5}">
                      <a16:colId xmlns:a16="http://schemas.microsoft.com/office/drawing/2014/main" val="1629605234"/>
                    </a:ext>
                  </a:extLst>
                </a:gridCol>
                <a:gridCol w="1610725">
                  <a:extLst>
                    <a:ext uri="{9D8B030D-6E8A-4147-A177-3AD203B41FA5}">
                      <a16:colId xmlns:a16="http://schemas.microsoft.com/office/drawing/2014/main" val="4248001987"/>
                    </a:ext>
                  </a:extLst>
                </a:gridCol>
              </a:tblGrid>
              <a:tr h="333842">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1648578580"/>
                  </a:ext>
                </a:extLst>
              </a:tr>
              <a:tr h="631171">
                <a:tc rowSpan="2">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２．情報資産の分類と管理</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（２）資産情報の管理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⑧情報資産の運搬</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ア）車両等により機密性２以上の情報資産を運搬する者は、必要に応じ鍵付きのケース等に格納し、パスワード等による暗号化を行う等、情報資産の不正利用を防止するための措置を講じ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P14</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631171">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⑩情報資産の廃棄等</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（イ）情報資産の廃棄やリース返却等を行う者は、行った処理について、日時、担当者及び処理内容を記録しなければならない。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P15</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0077909"/>
                  </a:ext>
                </a:extLst>
              </a:tr>
              <a:tr h="824879">
                <a:tc>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３．情報システム全体の強靭性の向上</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（１）マイナンバー利用事務系</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②情報のアクセスおよび持ち出しにおける対策</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（イ）情報の持ち出し不可設定</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原則として、</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USB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メモリ等の電磁的記録媒体による端末からの情報持ち出しができないように設定しなければならない。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P16</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092065"/>
                  </a:ext>
                </a:extLst>
              </a:tr>
              <a:tr h="631171">
                <a:tc rowSpan="2">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４．物理的セキュリティ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4.4.</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職員等の利用する端末や電磁的記録媒体等の管理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⑤情報システム管理者は、パソコンやモバイル端末等におけるデータの暗号化等の機能を有効に利用しなければならない。端末にセキュリティチップが搭載されている場合、その機能を有効に活用しなければならない。同様に、電磁的記録媒体についてもデータ暗号化機能を備える媒体を使用しなければならない。</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推奨事項</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P14</a:t>
                      </a:r>
                    </a:p>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P17</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0819984"/>
                  </a:ext>
                </a:extLst>
              </a:tr>
              <a:tr h="495063">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⑥情報システム管理者は、モバイル端末の庁外での業務利用の際は、上記対策に加え、遠隔消去機能を利用する等の措置を講じなければならない。</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推奨事項</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P18</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9154640"/>
                  </a:ext>
                </a:extLst>
              </a:tr>
              <a:tr h="556692">
                <a:tc rowSpan="3">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５．人的セキュリティ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5.1</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職員等の尊守事項</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④支給以外のパソコン、モバイル端末及び電磁的記録媒体等の業務利用</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（ア）職員等は、支給以外のパソコン、モバイル端末及び電磁的記録媒体等を原則業務に利用してはならない。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P19</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41467928"/>
                  </a:ext>
                </a:extLst>
              </a:tr>
              <a:tr h="495063">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⑤持ち出し及び持ち込みの記録</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情報セキュリティ管理者は、端末等の持ち出し及び持ち込みについて、記録を作成し、保管しなければならない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P19</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153489"/>
                  </a:ext>
                </a:extLst>
              </a:tr>
              <a:tr h="983745">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⑦机上の端末等の管理</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職員等は、パソコン、モバイル端末、電磁的記録媒体及び情報が印刷された文書等について、第三者に使用されること又は情報セキュリティ管理者の許可なく情報を閲覧されることがないように、離席時のパソコン、モバイル端末のロックや電磁的記録媒体、文書等の容易に閲覧されない場所への保管等、適正な措置を講じ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P30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4379686"/>
                  </a:ext>
                </a:extLst>
              </a:tr>
            </a:tbl>
          </a:graphicData>
        </a:graphic>
      </p:graphicFrame>
      <p:pic>
        <p:nvPicPr>
          <p:cNvPr id="6" name="図 5">
            <a:extLst>
              <a:ext uri="{FF2B5EF4-FFF2-40B4-BE49-F238E27FC236}">
                <a16:creationId xmlns:a16="http://schemas.microsoft.com/office/drawing/2014/main" id="{5E2E22A3-4217-DFF1-1092-AFB2B7889E70}"/>
              </a:ext>
            </a:extLst>
          </p:cNvPr>
          <p:cNvPicPr>
            <a:picLocks noChangeAspect="1"/>
          </p:cNvPicPr>
          <p:nvPr/>
        </p:nvPicPr>
        <p:blipFill rotWithShape="1">
          <a:blip r:embed="rId3">
            <a:extLst>
              <a:ext uri="{28A0092B-C50C-407E-A947-70E740481C1C}">
                <a14:useLocalDpi xmlns:a14="http://schemas.microsoft.com/office/drawing/2010/main" val="0"/>
              </a:ext>
            </a:extLst>
          </a:blip>
          <a:srcRect l="6138" t="10502" r="6138" b="13866"/>
          <a:stretch/>
        </p:blipFill>
        <p:spPr>
          <a:xfrm>
            <a:off x="10363840" y="4808505"/>
            <a:ext cx="1481652" cy="577516"/>
          </a:xfrm>
          <a:prstGeom prst="rect">
            <a:avLst/>
          </a:prstGeom>
        </p:spPr>
      </p:pic>
      <p:pic>
        <p:nvPicPr>
          <p:cNvPr id="7" name="図 6">
            <a:extLst>
              <a:ext uri="{FF2B5EF4-FFF2-40B4-BE49-F238E27FC236}">
                <a16:creationId xmlns:a16="http://schemas.microsoft.com/office/drawing/2014/main" id="{A8C6204B-B44A-E9AD-118D-3590EC63DAED}"/>
              </a:ext>
            </a:extLst>
          </p:cNvPr>
          <p:cNvPicPr>
            <a:picLocks noChangeAspect="1"/>
          </p:cNvPicPr>
          <p:nvPr/>
        </p:nvPicPr>
        <p:blipFill>
          <a:blip r:embed="rId4">
            <a:extLst>
              <a:ext uri="{28A0092B-C50C-407E-A947-70E740481C1C}">
                <a14:useLocalDpi xmlns:a14="http://schemas.microsoft.com/office/drawing/2010/main" val="0"/>
              </a:ext>
            </a:extLst>
          </a:blip>
          <a:srcRect t="12240" b="12240"/>
          <a:stretch/>
        </p:blipFill>
        <p:spPr>
          <a:xfrm>
            <a:off x="10363840" y="3361967"/>
            <a:ext cx="1481652" cy="577516"/>
          </a:xfrm>
          <a:prstGeom prst="rect">
            <a:avLst/>
          </a:prstGeom>
        </p:spPr>
      </p:pic>
      <p:pic>
        <p:nvPicPr>
          <p:cNvPr id="13" name="図 12">
            <a:extLst>
              <a:ext uri="{FF2B5EF4-FFF2-40B4-BE49-F238E27FC236}">
                <a16:creationId xmlns:a16="http://schemas.microsoft.com/office/drawing/2014/main" id="{307489C9-7A6D-4E93-B6DA-2E6FB47F3C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3840" y="2162360"/>
            <a:ext cx="1477979" cy="295409"/>
          </a:xfrm>
          <a:prstGeom prst="rect">
            <a:avLst/>
          </a:prstGeom>
        </p:spPr>
      </p:pic>
      <p:pic>
        <p:nvPicPr>
          <p:cNvPr id="15" name="図 14">
            <a:extLst>
              <a:ext uri="{FF2B5EF4-FFF2-40B4-BE49-F238E27FC236}">
                <a16:creationId xmlns:a16="http://schemas.microsoft.com/office/drawing/2014/main" id="{7BB7EC3C-98D2-095A-ED79-C5B17A2DB3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3840" y="4116289"/>
            <a:ext cx="1477979" cy="295409"/>
          </a:xfrm>
          <a:prstGeom prst="rect">
            <a:avLst/>
          </a:prstGeom>
        </p:spPr>
      </p:pic>
      <p:pic>
        <p:nvPicPr>
          <p:cNvPr id="16" name="図 15">
            <a:extLst>
              <a:ext uri="{FF2B5EF4-FFF2-40B4-BE49-F238E27FC236}">
                <a16:creationId xmlns:a16="http://schemas.microsoft.com/office/drawing/2014/main" id="{76227517-BABD-033C-16E2-2D686BA5CD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3840" y="5916213"/>
            <a:ext cx="1477979" cy="295409"/>
          </a:xfrm>
          <a:prstGeom prst="rect">
            <a:avLst/>
          </a:prstGeom>
        </p:spPr>
      </p:pic>
    </p:spTree>
    <p:extLst>
      <p:ext uri="{BB962C8B-B14F-4D97-AF65-F5344CB8AC3E}">
        <p14:creationId xmlns:p14="http://schemas.microsoft.com/office/powerpoint/2010/main" val="353098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シリーズで対応する「</a:t>
            </a:r>
            <a:r>
              <a:rPr lang="ja-JP" altLang="en-US" dirty="0"/>
              <a:t>地方公共団体における情報セキュリティガイドライン</a:t>
            </a:r>
            <a:r>
              <a:rPr kumimoji="1" lang="ja-JP" altLang="en-US" dirty="0"/>
              <a:t>」対策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544373964"/>
              </p:ext>
            </p:extLst>
          </p:nvPr>
        </p:nvGraphicFramePr>
        <p:xfrm>
          <a:off x="346509" y="669959"/>
          <a:ext cx="11473605" cy="5804604"/>
        </p:xfrm>
        <a:graphic>
          <a:graphicData uri="http://schemas.openxmlformats.org/drawingml/2006/table">
            <a:tbl>
              <a:tblPr firstRow="1" bandRow="1">
                <a:tableStyleId>{5C22544A-7EE6-4342-B048-85BDC9FD1C3A}</a:tableStyleId>
              </a:tblPr>
              <a:tblGrid>
                <a:gridCol w="1635614">
                  <a:extLst>
                    <a:ext uri="{9D8B030D-6E8A-4147-A177-3AD203B41FA5}">
                      <a16:colId xmlns:a16="http://schemas.microsoft.com/office/drawing/2014/main" val="1851276882"/>
                    </a:ext>
                  </a:extLst>
                </a:gridCol>
                <a:gridCol w="1598475">
                  <a:extLst>
                    <a:ext uri="{9D8B030D-6E8A-4147-A177-3AD203B41FA5}">
                      <a16:colId xmlns:a16="http://schemas.microsoft.com/office/drawing/2014/main" val="2738428419"/>
                    </a:ext>
                  </a:extLst>
                </a:gridCol>
                <a:gridCol w="6201309">
                  <a:extLst>
                    <a:ext uri="{9D8B030D-6E8A-4147-A177-3AD203B41FA5}">
                      <a16:colId xmlns:a16="http://schemas.microsoft.com/office/drawing/2014/main" val="2437026408"/>
                    </a:ext>
                  </a:extLst>
                </a:gridCol>
                <a:gridCol w="438452">
                  <a:extLst>
                    <a:ext uri="{9D8B030D-6E8A-4147-A177-3AD203B41FA5}">
                      <a16:colId xmlns:a16="http://schemas.microsoft.com/office/drawing/2014/main" val="1629605234"/>
                    </a:ext>
                  </a:extLst>
                </a:gridCol>
                <a:gridCol w="1599755">
                  <a:extLst>
                    <a:ext uri="{9D8B030D-6E8A-4147-A177-3AD203B41FA5}">
                      <a16:colId xmlns:a16="http://schemas.microsoft.com/office/drawing/2014/main" val="4248001987"/>
                    </a:ext>
                  </a:extLst>
                </a:gridCol>
              </a:tblGrid>
              <a:tr h="347625">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1648578580"/>
                  </a:ext>
                </a:extLst>
              </a:tr>
              <a:tr h="461690">
                <a:tc rowSpan="2">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５．人的セキュリティ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5.2</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研修・訓練</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１</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情報セキュリティに関する研修・訓練</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CISO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は、定期的に情報セキュリティに関する研修・訓練を実施しなければならない。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P21</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5">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691515">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5.3</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情報セキュリティインシデントの報告</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３</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情報セキュリティインシデント原因の究明・記録、再発防止等</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④</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CSIRT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は、これらの情報セキュリティインシデント原因を究明し、記録を保存しなければならない。また、情報セキュリティインシデントの原因究明の結果から、再発防止策を検討し、</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CISO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に報告しなければならない。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153489"/>
                  </a:ext>
                </a:extLst>
              </a:tr>
              <a:tr h="544352">
                <a:tc rowSpan="7">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６．技術的セキュリティ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7">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6.1</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コンピュータ及びネットワークの管理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１</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文書サーバの設定等</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①情報システム管理者は、職員等が使用できる文書サーバの容量を設定し、職員等に周知しなければならない。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P22</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4025492"/>
                  </a:ext>
                </a:extLst>
              </a:tr>
              <a:tr h="590784">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６</a:t>
                      </a: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ログの取得等</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①統括情報セキュリティ責任者及び情報システム管理者は、各種ログ及び情報セキュリティの確保に必要な記録を取得し、一定の期間保存しなければならない。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4379686"/>
                  </a:ext>
                </a:extLst>
              </a:tr>
              <a:tr h="716203">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③統括情報セキュリティ責任者及び情報システム管理者は、取得したログを定期的に点検又は分析する機能を設け、必要に応じて悪意ある第三者等からの不正侵入、不正操作等の有無について点検又は分析を実施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P20</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7232603"/>
                  </a:ext>
                </a:extLst>
              </a:tr>
              <a:tr h="691515">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８</a:t>
                      </a: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ネットワークの接続制御、経路制御等</a:t>
                      </a:r>
                      <a:endParaRPr kumimoji="1" lang="en-US" altLang="ja-JP" sz="90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②統括情報セキュリティ責任者は、不正アクセスを防止するため、ネットワークに適正なアクセス制御を施さなければならない。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P19</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5689946"/>
                  </a:ext>
                </a:extLst>
              </a:tr>
              <a:tr h="46169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１７</a:t>
                      </a:r>
                      <a:r>
                        <a:rPr kumimoji="1" lang="en-US" altLang="ja-JP" sz="900" kern="1200" dirty="0">
                          <a:solidFill>
                            <a:schemeClr val="tx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無許可ソフトウェアの導入等の禁止</a:t>
                      </a:r>
                      <a:endParaRPr kumimoji="1" lang="en-US" altLang="ja-JP" sz="90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①職員等は、パソコンやモバイル端末に無断でソフトウェアを導入してはならない。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P23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0825699"/>
                  </a:ext>
                </a:extLst>
              </a:tr>
              <a:tr h="657229">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②職員等は、業務上の必要がある場合は、統括情報セキュリティ責任者及び情報システム管理者の許可を得て、ソフトウェアを導入することができる。なお、導入する際は、情報セキュリティ管理者又は情報システム管理者は、ソフトウェアのライセンスを管理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P31</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3264609"/>
                  </a:ext>
                </a:extLst>
              </a:tr>
              <a:tr h="440679">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solidFill>
                          <a:latin typeface="メイリオ" panose="020B0604030504040204" pitchFamily="50" charset="-128"/>
                          <a:ea typeface="メイリオ" panose="020B0604030504040204" pitchFamily="50" charset="-128"/>
                          <a:cs typeface="+mn-cs"/>
                        </a:rPr>
                        <a:t>③職員等は、不正にコピーしたソフトウェアを利用してはならない。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rgbClr val="C00000"/>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b="0" dirty="0">
                          <a:solidFill>
                            <a:schemeClr val="tx1"/>
                          </a:solidFill>
                          <a:latin typeface="メイリオ" panose="020B0604030504040204" pitchFamily="50" charset="-128"/>
                          <a:ea typeface="メイリオ" panose="020B0604030504040204" pitchFamily="50" charset="-128"/>
                        </a:rPr>
                        <a:t>SARMS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dirty="0">
                          <a:solidFill>
                            <a:schemeClr val="tx1"/>
                          </a:solidFill>
                          <a:latin typeface="メイリオ" panose="020B0604030504040204" pitchFamily="50" charset="-128"/>
                          <a:ea typeface="メイリオ" panose="020B0604030504040204" pitchFamily="50" charset="-128"/>
                        </a:rPr>
                        <a:t>クラウド予定</a:t>
                      </a: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0236009"/>
                  </a:ext>
                </a:extLst>
              </a:tr>
            </a:tbl>
          </a:graphicData>
        </a:graphic>
      </p:graphicFrame>
      <p:pic>
        <p:nvPicPr>
          <p:cNvPr id="6" name="図 5">
            <a:extLst>
              <a:ext uri="{FF2B5EF4-FFF2-40B4-BE49-F238E27FC236}">
                <a16:creationId xmlns:a16="http://schemas.microsoft.com/office/drawing/2014/main" id="{FA2B1081-E0C9-8574-3B3A-63FE4107ECC6}"/>
              </a:ext>
            </a:extLst>
          </p:cNvPr>
          <p:cNvPicPr>
            <a:picLocks noChangeAspect="1"/>
          </p:cNvPicPr>
          <p:nvPr/>
        </p:nvPicPr>
        <p:blipFill rotWithShape="1">
          <a:blip r:embed="rId3">
            <a:extLst>
              <a:ext uri="{28A0092B-C50C-407E-A947-70E740481C1C}">
                <a14:useLocalDpi xmlns:a14="http://schemas.microsoft.com/office/drawing/2010/main" val="0"/>
              </a:ext>
            </a:extLst>
          </a:blip>
          <a:srcRect t="22565" b="25899"/>
          <a:stretch/>
        </p:blipFill>
        <p:spPr>
          <a:xfrm>
            <a:off x="10261169" y="5553775"/>
            <a:ext cx="1587530" cy="818149"/>
          </a:xfrm>
          <a:prstGeom prst="rect">
            <a:avLst/>
          </a:prstGeom>
        </p:spPr>
      </p:pic>
      <p:pic>
        <p:nvPicPr>
          <p:cNvPr id="7" name="図 6">
            <a:extLst>
              <a:ext uri="{FF2B5EF4-FFF2-40B4-BE49-F238E27FC236}">
                <a16:creationId xmlns:a16="http://schemas.microsoft.com/office/drawing/2014/main" id="{4788E304-A476-4DFE-D259-2811783FBF0D}"/>
              </a:ext>
            </a:extLst>
          </p:cNvPr>
          <p:cNvPicPr>
            <a:picLocks noChangeAspect="1"/>
          </p:cNvPicPr>
          <p:nvPr/>
        </p:nvPicPr>
        <p:blipFill rotWithShape="1">
          <a:blip r:embed="rId4">
            <a:extLst>
              <a:ext uri="{28A0092B-C50C-407E-A947-70E740481C1C}">
                <a14:useLocalDpi xmlns:a14="http://schemas.microsoft.com/office/drawing/2010/main" val="0"/>
              </a:ext>
            </a:extLst>
          </a:blip>
          <a:srcRect l="6138" t="10502" r="6138" b="13866"/>
          <a:stretch/>
        </p:blipFill>
        <p:spPr>
          <a:xfrm>
            <a:off x="10318921" y="4225491"/>
            <a:ext cx="1481652" cy="577516"/>
          </a:xfrm>
          <a:prstGeom prst="rect">
            <a:avLst/>
          </a:prstGeom>
        </p:spPr>
      </p:pic>
      <p:pic>
        <p:nvPicPr>
          <p:cNvPr id="3" name="図 2">
            <a:extLst>
              <a:ext uri="{FF2B5EF4-FFF2-40B4-BE49-F238E27FC236}">
                <a16:creationId xmlns:a16="http://schemas.microsoft.com/office/drawing/2014/main" id="{C983B188-E8FC-7B79-37CE-229804CE04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5944" y="2629875"/>
            <a:ext cx="1477979" cy="295409"/>
          </a:xfrm>
          <a:prstGeom prst="rect">
            <a:avLst/>
          </a:prstGeom>
        </p:spPr>
      </p:pic>
      <p:pic>
        <p:nvPicPr>
          <p:cNvPr id="5" name="図 4">
            <a:extLst>
              <a:ext uri="{FF2B5EF4-FFF2-40B4-BE49-F238E27FC236}">
                <a16:creationId xmlns:a16="http://schemas.microsoft.com/office/drawing/2014/main" id="{BFC009CC-1DC2-D04E-F910-6E9211F529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5944" y="4949563"/>
            <a:ext cx="1477979" cy="295409"/>
          </a:xfrm>
          <a:prstGeom prst="rect">
            <a:avLst/>
          </a:prstGeom>
        </p:spPr>
      </p:pic>
    </p:spTree>
    <p:extLst>
      <p:ext uri="{BB962C8B-B14F-4D97-AF65-F5344CB8AC3E}">
        <p14:creationId xmlns:p14="http://schemas.microsoft.com/office/powerpoint/2010/main" val="425151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シリーズで対応する「</a:t>
            </a:r>
            <a:r>
              <a:rPr lang="ja-JP" altLang="en-US" dirty="0"/>
              <a:t>地方公共団体における情報セキュリティガイドライン</a:t>
            </a:r>
            <a:r>
              <a:rPr kumimoji="1" lang="ja-JP" altLang="en-US" dirty="0"/>
              <a:t>」対策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2488717772"/>
              </p:ext>
            </p:extLst>
          </p:nvPr>
        </p:nvGraphicFramePr>
        <p:xfrm>
          <a:off x="346509" y="669958"/>
          <a:ext cx="11473604" cy="5855970"/>
        </p:xfrm>
        <a:graphic>
          <a:graphicData uri="http://schemas.openxmlformats.org/drawingml/2006/table">
            <a:tbl>
              <a:tblPr firstRow="1" bandRow="1">
                <a:tableStyleId>{5C22544A-7EE6-4342-B048-85BDC9FD1C3A}</a:tableStyleId>
              </a:tblPr>
              <a:tblGrid>
                <a:gridCol w="1635613">
                  <a:extLst>
                    <a:ext uri="{9D8B030D-6E8A-4147-A177-3AD203B41FA5}">
                      <a16:colId xmlns:a16="http://schemas.microsoft.com/office/drawing/2014/main" val="1851276882"/>
                    </a:ext>
                  </a:extLst>
                </a:gridCol>
                <a:gridCol w="1700396">
                  <a:extLst>
                    <a:ext uri="{9D8B030D-6E8A-4147-A177-3AD203B41FA5}">
                      <a16:colId xmlns:a16="http://schemas.microsoft.com/office/drawing/2014/main" val="2738428419"/>
                    </a:ext>
                  </a:extLst>
                </a:gridCol>
                <a:gridCol w="6106375">
                  <a:extLst>
                    <a:ext uri="{9D8B030D-6E8A-4147-A177-3AD203B41FA5}">
                      <a16:colId xmlns:a16="http://schemas.microsoft.com/office/drawing/2014/main" val="2437026408"/>
                    </a:ext>
                  </a:extLst>
                </a:gridCol>
                <a:gridCol w="431465">
                  <a:extLst>
                    <a:ext uri="{9D8B030D-6E8A-4147-A177-3AD203B41FA5}">
                      <a16:colId xmlns:a16="http://schemas.microsoft.com/office/drawing/2014/main" val="1629605234"/>
                    </a:ext>
                  </a:extLst>
                </a:gridCol>
                <a:gridCol w="1599755">
                  <a:extLst>
                    <a:ext uri="{9D8B030D-6E8A-4147-A177-3AD203B41FA5}">
                      <a16:colId xmlns:a16="http://schemas.microsoft.com/office/drawing/2014/main" val="4248001987"/>
                    </a:ext>
                  </a:extLst>
                </a:gridCol>
              </a:tblGrid>
              <a:tr h="326591">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1648578580"/>
                  </a:ext>
                </a:extLst>
              </a:tr>
              <a:tr h="617460">
                <a:tc rowSpan="5">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６．技術的セキュリティ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6.1</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コンピュータ及びネットワークの管理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１９</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業務外ネットワークへの接続の禁止</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①職員等は、支給された端末を、有線・無線を問わず、その端末を接続して利用するよう情報システム管理者によって定められたネットワークと異なるネットワークに接続してはならない。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P27</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483267">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２０</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業務以外の目的でのウェブ閲覧の禁止</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①職員等は、業務以外の目的でウェブを閲覧してはならない。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P26</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153489"/>
                  </a:ext>
                </a:extLst>
              </a:tr>
              <a:tr h="70543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6.2</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アクセス制御</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⑥職員等は、持ち込んだ又は外部から持ち帰ったモバイル端末を庁内のネットワークに接続する前に、コンピュータウイルスに感染していないこと、パッチの適用状況等を確認し、情報セキュリティ管理者の許可を得るか、もしくは情報セキュリティ管理者によって事前に定義されたポリシーに従って接続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P24</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5689946"/>
                  </a:ext>
                </a:extLst>
              </a:tr>
              <a:tr h="1168582">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6.3</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システム開発、導入、保守等</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２</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情報システムの開発</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③システム開発に用いるハードウェア及びソフトウェアの管理</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（ア）情報システム管理者は、システム開発の責任者及び作業者が使用するハードウェア及びソフトウェアを特定しなければならない。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（イ）情報システム管理者は、利用を認めたソフトウェア以外のソフトウェアが導入されている場合、当該ソフトウェアをシステムから削除しなければならない。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P23</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0825699"/>
                  </a:ext>
                </a:extLst>
              </a:tr>
              <a:tr h="1190694">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③コンピュータウイルス等の不正プログラム情報を収集し、必要に応じ職員等に対して注意喚起しなければならない。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④所掌するサーバ及びパソコン等の端末に、コンピュータウイルス等の不正プログラム対策ソフトウェアを常駐させなければならない。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⑤不正プログラム対策ソフトウェアのパターンファイルは、常に最新の状態に保たなければならない。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⑥不正プログラム対策のソフトウェアは、常に最新の状態に保たなければならない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P25</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0236009"/>
                  </a:ext>
                </a:extLst>
              </a:tr>
              <a:tr h="990020">
                <a:tc>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６．技術的セキュリティ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6.4</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不正プログラム対策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⑦業務で利用するソフトウェアは、パッチやバージョンアップなどの開発元のサポートが終了したソフトウェアを利用してはならない。また、当該製品の利用を予定している期間中にパッチやバージョンアップなどの開発元のサポートが終了する予定がないことを確認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P15</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8131855"/>
                  </a:ext>
                </a:extLst>
              </a:tr>
            </a:tbl>
          </a:graphicData>
        </a:graphic>
      </p:graphicFrame>
      <p:pic>
        <p:nvPicPr>
          <p:cNvPr id="3" name="図 2">
            <a:extLst>
              <a:ext uri="{FF2B5EF4-FFF2-40B4-BE49-F238E27FC236}">
                <a16:creationId xmlns:a16="http://schemas.microsoft.com/office/drawing/2014/main" id="{621479AE-AD84-D156-82F4-E8B8239A6B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4194" y="2459048"/>
            <a:ext cx="1361061" cy="292187"/>
          </a:xfrm>
          <a:prstGeom prst="rect">
            <a:avLst/>
          </a:prstGeom>
        </p:spPr>
      </p:pic>
      <p:pic>
        <p:nvPicPr>
          <p:cNvPr id="4" name="図 3">
            <a:extLst>
              <a:ext uri="{FF2B5EF4-FFF2-40B4-BE49-F238E27FC236}">
                <a16:creationId xmlns:a16="http://schemas.microsoft.com/office/drawing/2014/main" id="{85AA2BA2-07C9-7E35-902E-4A531035B6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65735" y="1600590"/>
            <a:ext cx="1477979" cy="295409"/>
          </a:xfrm>
          <a:prstGeom prst="rect">
            <a:avLst/>
          </a:prstGeom>
        </p:spPr>
      </p:pic>
      <p:pic>
        <p:nvPicPr>
          <p:cNvPr id="5" name="図 4">
            <a:extLst>
              <a:ext uri="{FF2B5EF4-FFF2-40B4-BE49-F238E27FC236}">
                <a16:creationId xmlns:a16="http://schemas.microsoft.com/office/drawing/2014/main" id="{14D90E17-4DBB-0E12-2BEE-68A5696C54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65735" y="3487142"/>
            <a:ext cx="1477979" cy="295409"/>
          </a:xfrm>
          <a:prstGeom prst="rect">
            <a:avLst/>
          </a:prstGeom>
        </p:spPr>
      </p:pic>
      <p:pic>
        <p:nvPicPr>
          <p:cNvPr id="9" name="図 8">
            <a:extLst>
              <a:ext uri="{FF2B5EF4-FFF2-40B4-BE49-F238E27FC236}">
                <a16:creationId xmlns:a16="http://schemas.microsoft.com/office/drawing/2014/main" id="{32BF3F7D-8AFD-646E-A74E-2CDAFBC06B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65735" y="5941584"/>
            <a:ext cx="1477979" cy="295409"/>
          </a:xfrm>
          <a:prstGeom prst="rect">
            <a:avLst/>
          </a:prstGeom>
        </p:spPr>
      </p:pic>
      <p:pic>
        <p:nvPicPr>
          <p:cNvPr id="10" name="図 9">
            <a:extLst>
              <a:ext uri="{FF2B5EF4-FFF2-40B4-BE49-F238E27FC236}">
                <a16:creationId xmlns:a16="http://schemas.microsoft.com/office/drawing/2014/main" id="{9FA5EB32-80C4-A0B8-DE2A-836FF4FAA4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4194" y="4788362"/>
            <a:ext cx="1361061" cy="292187"/>
          </a:xfrm>
          <a:prstGeom prst="rect">
            <a:avLst/>
          </a:prstGeom>
        </p:spPr>
      </p:pic>
    </p:spTree>
    <p:extLst>
      <p:ext uri="{BB962C8B-B14F-4D97-AF65-F5344CB8AC3E}">
        <p14:creationId xmlns:p14="http://schemas.microsoft.com/office/powerpoint/2010/main" val="298814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シリーズで対応する「</a:t>
            </a:r>
            <a:r>
              <a:rPr lang="ja-JP" altLang="en-US" dirty="0"/>
              <a:t>地方公共団体における情報セキュリティガイドライン</a:t>
            </a:r>
            <a:r>
              <a:rPr kumimoji="1" lang="ja-JP" altLang="en-US" dirty="0"/>
              <a:t>」対策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1243285352"/>
              </p:ext>
            </p:extLst>
          </p:nvPr>
        </p:nvGraphicFramePr>
        <p:xfrm>
          <a:off x="346508" y="669958"/>
          <a:ext cx="11552282" cy="5766397"/>
        </p:xfrm>
        <a:graphic>
          <a:graphicData uri="http://schemas.openxmlformats.org/drawingml/2006/table">
            <a:tbl>
              <a:tblPr firstRow="1" bandRow="1">
                <a:tableStyleId>{5C22544A-7EE6-4342-B048-85BDC9FD1C3A}</a:tableStyleId>
              </a:tblPr>
              <a:tblGrid>
                <a:gridCol w="1646829">
                  <a:extLst>
                    <a:ext uri="{9D8B030D-6E8A-4147-A177-3AD203B41FA5}">
                      <a16:colId xmlns:a16="http://schemas.microsoft.com/office/drawing/2014/main" val="1851276882"/>
                    </a:ext>
                  </a:extLst>
                </a:gridCol>
                <a:gridCol w="1491008">
                  <a:extLst>
                    <a:ext uri="{9D8B030D-6E8A-4147-A177-3AD203B41FA5}">
                      <a16:colId xmlns:a16="http://schemas.microsoft.com/office/drawing/2014/main" val="2738428419"/>
                    </a:ext>
                  </a:extLst>
                </a:gridCol>
                <a:gridCol w="6352674">
                  <a:extLst>
                    <a:ext uri="{9D8B030D-6E8A-4147-A177-3AD203B41FA5}">
                      <a16:colId xmlns:a16="http://schemas.microsoft.com/office/drawing/2014/main" val="2437026408"/>
                    </a:ext>
                  </a:extLst>
                </a:gridCol>
                <a:gridCol w="451046">
                  <a:extLst>
                    <a:ext uri="{9D8B030D-6E8A-4147-A177-3AD203B41FA5}">
                      <a16:colId xmlns:a16="http://schemas.microsoft.com/office/drawing/2014/main" val="1629605234"/>
                    </a:ext>
                  </a:extLst>
                </a:gridCol>
                <a:gridCol w="1610725">
                  <a:extLst>
                    <a:ext uri="{9D8B030D-6E8A-4147-A177-3AD203B41FA5}">
                      <a16:colId xmlns:a16="http://schemas.microsoft.com/office/drawing/2014/main" val="4248001987"/>
                    </a:ext>
                  </a:extLst>
                </a:gridCol>
              </a:tblGrid>
              <a:tr h="382867">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1648578580"/>
                  </a:ext>
                </a:extLst>
              </a:tr>
              <a:tr h="614680">
                <a:tc rowSpan="6">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６．技術的セキュリティ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5">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6.4</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不正プログラム対策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⑦業務で利用するソフトウェアは、パッチやバージョンアップなどの開発元のサポートが終了したソフトウェアを利用してはならない。また、当該製品の利用を予定している期間中にパッチやバージョンアップなどの開発元のサポートが終了する予定がないことを確認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P15</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61468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２</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情報システム管理者の措置事項</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①情報システム管理者は、その所掌するサーバ及びパソコン等の端末に、コンピュータウイルス等の不正プログラム対策ソフトウェアをシステムに常駐させなければならない。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②不正プログラム対策ソフトウェアのパターンファイルは、常に最新の状態に保たなければならない。</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③不正プログラム対策のソフトウェアは、常に最新の状態に保たなければならない。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P25</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153489"/>
                  </a:ext>
                </a:extLst>
              </a:tr>
              <a:tr h="61468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④インターネットに接続していないシステムにおいて、電磁的記録媒体を使う場合、コンピュータウイルス等の感染を防止するために、市が管理している媒体以外を職員等に利用させてはならない。また、不正プログラムの感染、侵入が生じる可能性が著しく低い場合を除き、不正プログラム対策ソフトウェアを導入し、定期的に当該ソフトウェア及びパターンファイルの更新を実施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P16</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5689946"/>
                  </a:ext>
                </a:extLst>
              </a:tr>
              <a:tr h="61468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３</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職員等の遵守事項</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②外部からデータ又はソフトウェアを取り入れる場合には、必ず不正プログラム対策ソフトウェアによるチェックを行わなければならない。</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④端末に対して、不正プログラム対策ソフトウェアによるフルチェックを定期的に実施しなければならない。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P24</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0825699"/>
                  </a:ext>
                </a:extLst>
              </a:tr>
              <a:tr h="61468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⑦コンピュータウイルス等の不正プログラムに感染した場合又は感染が疑われる場合は、事前に決められたコンピュータウイルス感染時の初動対応の手順に従って対応を行わなければならない。</a:t>
                      </a:r>
                      <a:endParaRPr kumimoji="1" lang="en-US" altLang="ja-JP" sz="900" kern="1200" dirty="0">
                        <a:solidFill>
                          <a:schemeClr val="dk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４</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専門家の支援体制</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統括情報セキュリティ責任者は、実施している不正プログラム対策では不十分な事態が発生した場合に備え、外部の専門家の支援を受けられるようにしておかなければならない。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P28</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3264609"/>
                  </a:ext>
                </a:extLst>
              </a:tr>
              <a:tr h="614680">
                <a:tc vMerge="1">
                  <a:txBody>
                    <a:bodyPr/>
                    <a:lstStyle/>
                    <a:p>
                      <a:pPr>
                        <a:lnSpc>
                          <a:spcPct val="150000"/>
                        </a:lnSpc>
                      </a:pPr>
                      <a:endParaRPr kumimoji="1" lang="ja-JP" altLang="en-US" sz="900" kern="1200" dirty="0">
                        <a:solidFill>
                          <a:schemeClr val="dk1"/>
                        </a:solidFill>
                        <a:latin typeface="メイリオ" panose="020B0604030504040204" pitchFamily="50" charset="-128"/>
                        <a:ea typeface="メイリオ" panose="020B0604030504040204" pitchFamily="50" charset="-128"/>
                        <a:cs typeface="+mn-cs"/>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6.5</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不正アクセス対策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４</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内部からの攻撃</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統括情報セキュリティ責任者及び情報システム管理者は、職員等及び委託事業者が使用しているパソコン等の端末からの庁内のサーバ等に対する攻撃や外部のサイトに対する攻撃を監視しなければならない。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P20</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349581"/>
                  </a:ext>
                </a:extLst>
              </a:tr>
            </a:tbl>
          </a:graphicData>
        </a:graphic>
      </p:graphicFrame>
      <p:pic>
        <p:nvPicPr>
          <p:cNvPr id="3" name="図 2">
            <a:extLst>
              <a:ext uri="{FF2B5EF4-FFF2-40B4-BE49-F238E27FC236}">
                <a16:creationId xmlns:a16="http://schemas.microsoft.com/office/drawing/2014/main" id="{2FE7E02A-1EFC-AA8F-71D4-A164FB4C01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4379" y="2202595"/>
            <a:ext cx="1361061" cy="292187"/>
          </a:xfrm>
          <a:prstGeom prst="rect">
            <a:avLst/>
          </a:prstGeom>
        </p:spPr>
      </p:pic>
      <p:pic>
        <p:nvPicPr>
          <p:cNvPr id="4" name="図 3">
            <a:extLst>
              <a:ext uri="{FF2B5EF4-FFF2-40B4-BE49-F238E27FC236}">
                <a16:creationId xmlns:a16="http://schemas.microsoft.com/office/drawing/2014/main" id="{4AECADDE-B6E5-4AF2-BD6B-465A96F821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46629" y="1311585"/>
            <a:ext cx="1477979" cy="295409"/>
          </a:xfrm>
          <a:prstGeom prst="rect">
            <a:avLst/>
          </a:prstGeom>
        </p:spPr>
      </p:pic>
      <p:pic>
        <p:nvPicPr>
          <p:cNvPr id="5" name="図 4">
            <a:extLst>
              <a:ext uri="{FF2B5EF4-FFF2-40B4-BE49-F238E27FC236}">
                <a16:creationId xmlns:a16="http://schemas.microsoft.com/office/drawing/2014/main" id="{FDF7F3C1-D392-E8E6-561E-45C4CC7AFE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46629" y="3217387"/>
            <a:ext cx="1477979" cy="295409"/>
          </a:xfrm>
          <a:prstGeom prst="rect">
            <a:avLst/>
          </a:prstGeom>
        </p:spPr>
      </p:pic>
      <p:pic>
        <p:nvPicPr>
          <p:cNvPr id="8" name="図 7">
            <a:extLst>
              <a:ext uri="{FF2B5EF4-FFF2-40B4-BE49-F238E27FC236}">
                <a16:creationId xmlns:a16="http://schemas.microsoft.com/office/drawing/2014/main" id="{A953F493-64CB-49C9-CB1D-3C7F2CD72E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46629" y="5979837"/>
            <a:ext cx="1477979" cy="295409"/>
          </a:xfrm>
          <a:prstGeom prst="rect">
            <a:avLst/>
          </a:prstGeom>
        </p:spPr>
      </p:pic>
      <p:pic>
        <p:nvPicPr>
          <p:cNvPr id="10" name="図 9">
            <a:extLst>
              <a:ext uri="{FF2B5EF4-FFF2-40B4-BE49-F238E27FC236}">
                <a16:creationId xmlns:a16="http://schemas.microsoft.com/office/drawing/2014/main" id="{CE2A5A49-A5D2-6A8D-5965-F7429E8FA3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4379" y="4638848"/>
            <a:ext cx="1361061" cy="292187"/>
          </a:xfrm>
          <a:prstGeom prst="rect">
            <a:avLst/>
          </a:prstGeom>
        </p:spPr>
      </p:pic>
    </p:spTree>
    <p:extLst>
      <p:ext uri="{BB962C8B-B14F-4D97-AF65-F5344CB8AC3E}">
        <p14:creationId xmlns:p14="http://schemas.microsoft.com/office/powerpoint/2010/main" val="284024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シリーズで対応する「</a:t>
            </a:r>
            <a:r>
              <a:rPr lang="ja-JP" altLang="en-US" dirty="0"/>
              <a:t>地方公共団体における情報セキュリティガイドライン</a:t>
            </a:r>
            <a:r>
              <a:rPr kumimoji="1" lang="ja-JP" altLang="en-US" dirty="0"/>
              <a:t>」対策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1943795082"/>
              </p:ext>
            </p:extLst>
          </p:nvPr>
        </p:nvGraphicFramePr>
        <p:xfrm>
          <a:off x="346508" y="669958"/>
          <a:ext cx="11473605" cy="1689062"/>
        </p:xfrm>
        <a:graphic>
          <a:graphicData uri="http://schemas.openxmlformats.org/drawingml/2006/table">
            <a:tbl>
              <a:tblPr firstRow="1" bandRow="1">
                <a:tableStyleId>{5C22544A-7EE6-4342-B048-85BDC9FD1C3A}</a:tableStyleId>
              </a:tblPr>
              <a:tblGrid>
                <a:gridCol w="1635613">
                  <a:extLst>
                    <a:ext uri="{9D8B030D-6E8A-4147-A177-3AD203B41FA5}">
                      <a16:colId xmlns:a16="http://schemas.microsoft.com/office/drawing/2014/main" val="1851276882"/>
                    </a:ext>
                  </a:extLst>
                </a:gridCol>
                <a:gridCol w="1700396">
                  <a:extLst>
                    <a:ext uri="{9D8B030D-6E8A-4147-A177-3AD203B41FA5}">
                      <a16:colId xmlns:a16="http://schemas.microsoft.com/office/drawing/2014/main" val="2738428419"/>
                    </a:ext>
                  </a:extLst>
                </a:gridCol>
                <a:gridCol w="6125626">
                  <a:extLst>
                    <a:ext uri="{9D8B030D-6E8A-4147-A177-3AD203B41FA5}">
                      <a16:colId xmlns:a16="http://schemas.microsoft.com/office/drawing/2014/main" val="2437026408"/>
                    </a:ext>
                  </a:extLst>
                </a:gridCol>
                <a:gridCol w="412215">
                  <a:extLst>
                    <a:ext uri="{9D8B030D-6E8A-4147-A177-3AD203B41FA5}">
                      <a16:colId xmlns:a16="http://schemas.microsoft.com/office/drawing/2014/main" val="1629605234"/>
                    </a:ext>
                  </a:extLst>
                </a:gridCol>
                <a:gridCol w="1599755">
                  <a:extLst>
                    <a:ext uri="{9D8B030D-6E8A-4147-A177-3AD203B41FA5}">
                      <a16:colId xmlns:a16="http://schemas.microsoft.com/office/drawing/2014/main" val="4248001987"/>
                    </a:ext>
                  </a:extLst>
                </a:gridCol>
              </a:tblGrid>
              <a:tr h="382867">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1648578580"/>
                  </a:ext>
                </a:extLst>
              </a:tr>
              <a:tr h="614680">
                <a:tc>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６．技術的セキュリティ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6.5</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不正アクセス対策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５</a:t>
                      </a: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職員等による不正アクセス</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統括情報セキュリティ責任者及び情報システム管理者は、職員等による不正アクセスを発見した場合は、当該職員等が所属する課室等の情報セキュリティ管理者に通知し、適正な処置を求め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P21</a:t>
                      </a: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150000"/>
                        </a:lnSpc>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614680">
                <a:tc>
                  <a:txBody>
                    <a:bodyPr/>
                    <a:lstStyle/>
                    <a:p>
                      <a:pPr>
                        <a:lnSpc>
                          <a:spcPct val="150000"/>
                        </a:lnSpc>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７．運用</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kern="1200" dirty="0">
                          <a:solidFill>
                            <a:schemeClr val="dk1"/>
                          </a:solidFill>
                          <a:latin typeface="メイリオ" panose="020B0604030504040204" pitchFamily="50" charset="-128"/>
                          <a:ea typeface="メイリオ" panose="020B0604030504040204" pitchFamily="50" charset="-128"/>
                          <a:cs typeface="+mn-cs"/>
                        </a:rPr>
                        <a:t>7.1</a:t>
                      </a: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情報システムの監視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②統括情報セキュリティ責任者及び情報システム管理者は、重要なログ等を取得するサーバの正確な時刻設定及びサーバ間の時刻同期ができる措置を講じなければならない。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50000"/>
                        </a:lnSpc>
                      </a:pPr>
                      <a:r>
                        <a:rPr kumimoji="1" lang="en-US" altLang="ja-JP" sz="900" b="0" dirty="0">
                          <a:solidFill>
                            <a:schemeClr val="tx1"/>
                          </a:solidFill>
                          <a:latin typeface="メイリオ" panose="020B0604030504040204" pitchFamily="50" charset="-128"/>
                          <a:ea typeface="メイリオ" panose="020B0604030504040204" pitchFamily="50" charset="-128"/>
                        </a:rPr>
                        <a:t>P29</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150000"/>
                        </a:lnSpc>
                      </a:pP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0825699"/>
                  </a:ext>
                </a:extLst>
              </a:tr>
            </a:tbl>
          </a:graphicData>
        </a:graphic>
      </p:graphicFrame>
      <p:pic>
        <p:nvPicPr>
          <p:cNvPr id="3" name="図 2">
            <a:extLst>
              <a:ext uri="{FF2B5EF4-FFF2-40B4-BE49-F238E27FC236}">
                <a16:creationId xmlns:a16="http://schemas.microsoft.com/office/drawing/2014/main" id="{4340F83F-C1C6-44CE-A6CE-29989F3CBB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754" y="1629219"/>
            <a:ext cx="1477979" cy="295409"/>
          </a:xfrm>
          <a:prstGeom prst="rect">
            <a:avLst/>
          </a:prstGeom>
        </p:spPr>
      </p:pic>
    </p:spTree>
    <p:extLst>
      <p:ext uri="{BB962C8B-B14F-4D97-AF65-F5344CB8AC3E}">
        <p14:creationId xmlns:p14="http://schemas.microsoft.com/office/powerpoint/2010/main" val="15749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453062233"/>
              </p:ext>
            </p:extLst>
          </p:nvPr>
        </p:nvGraphicFramePr>
        <p:xfrm>
          <a:off x="503105" y="869888"/>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78089">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２．情報資産の分類と管理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74343">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（２）資産情報の管理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60431">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⑧情報資産の運搬</a:t>
                      </a:r>
                    </a:p>
                    <a:p>
                      <a:pPr marL="444500" marR="33020" indent="-358775"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ア）車両等により機密性２以上の情報資産を運搬する者は、必要に応じ鍵付きのケース等に格納し、パスワード等による暗号化を行う等、情報資産の不正利用を防止するための措置を講じ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BitLocker </a:t>
            </a: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の</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一元管理</a:t>
            </a:r>
          </a:p>
        </p:txBody>
      </p:sp>
      <p:sp>
        <p:nvSpPr>
          <p:cNvPr id="24" name="テキスト ボックス 23">
            <a:extLst>
              <a:ext uri="{FF2B5EF4-FFF2-40B4-BE49-F238E27FC236}">
                <a16:creationId xmlns:a16="http://schemas.microsoft.com/office/drawing/2014/main" id="{416F5501-36A2-95D7-818E-EF8150423729}"/>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Windows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標</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準搭載の暗号化機能「</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BitLocker</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」の効率活用を支援</a:t>
            </a:r>
          </a:p>
        </p:txBody>
      </p:sp>
      <p:sp>
        <p:nvSpPr>
          <p:cNvPr id="25" name="テキスト ボックス 24">
            <a:extLst>
              <a:ext uri="{FF2B5EF4-FFF2-40B4-BE49-F238E27FC236}">
                <a16:creationId xmlns:a16="http://schemas.microsoft.com/office/drawing/2014/main" id="{EDEC709C-227A-960B-77E2-C38C31C65816}"/>
              </a:ext>
            </a:extLst>
          </p:cNvPr>
          <p:cNvSpPr txBox="1"/>
          <p:nvPr/>
        </p:nvSpPr>
        <p:spPr>
          <a:xfrm>
            <a:off x="585607" y="4533247"/>
            <a:ext cx="3858433" cy="1696618"/>
          </a:xfrm>
          <a:prstGeom prst="rect">
            <a:avLst/>
          </a:prstGeom>
          <a:noFill/>
          <a:ln>
            <a:noFill/>
          </a:ln>
        </p:spPr>
        <p:txBody>
          <a:bodyPr wrap="square" rtlCol="0">
            <a:spAutoFit/>
          </a:bodyPr>
          <a:lstStyle/>
          <a:p>
            <a:pPr>
              <a:lnSpc>
                <a:spcPts val="1800"/>
              </a:lnSpc>
            </a:pPr>
            <a:r>
              <a:rPr lang="en-US" altLang="ja-JP" sz="1200" dirty="0">
                <a:latin typeface="メイリオ" panose="020B0604030504040204" pitchFamily="50" charset="-128"/>
                <a:ea typeface="メイリオ" panose="020B0604030504040204" pitchFamily="50" charset="-128"/>
              </a:rPr>
              <a:t>Windows</a:t>
            </a:r>
            <a:r>
              <a:rPr lang="ja-JP" altLang="en-US" sz="1200" dirty="0">
                <a:latin typeface="メイリオ" panose="020B0604030504040204" pitchFamily="50" charset="-128"/>
                <a:ea typeface="メイリオ" panose="020B0604030504040204" pitchFamily="50" charset="-128"/>
              </a:rPr>
              <a:t>に標準搭載されている暗号化機能「</a:t>
            </a:r>
            <a:r>
              <a:rPr lang="en-US" altLang="ja-JP" sz="1200" dirty="0">
                <a:latin typeface="メイリオ" panose="020B0604030504040204" pitchFamily="50" charset="-128"/>
                <a:ea typeface="メイリオ" panose="020B0604030504040204" pitchFamily="50" charset="-128"/>
              </a:rPr>
              <a:t>BitLocker</a:t>
            </a:r>
            <a:r>
              <a:rPr lang="ja-JP" altLang="en-US" sz="1200" dirty="0">
                <a:latin typeface="メイリオ" panose="020B0604030504040204" pitchFamily="50" charset="-128"/>
                <a:ea typeface="メイリオ" panose="020B0604030504040204" pitchFamily="50" charset="-128"/>
              </a:rPr>
              <a:t>」の適用有無の把握、回復キーの管理者側一括把握が可能です。</a:t>
            </a:r>
            <a:endParaRPr lang="en-US" altLang="ja-JP" sz="1200" dirty="0">
              <a:latin typeface="メイリオ" panose="020B0604030504040204" pitchFamily="50" charset="-128"/>
              <a:ea typeface="メイリオ" panose="020B0604030504040204" pitchFamily="50" charset="-128"/>
            </a:endParaRPr>
          </a:p>
          <a:p>
            <a:pPr>
              <a:lnSpc>
                <a:spcPts val="1800"/>
              </a:lnSpc>
            </a:pPr>
            <a:endParaRPr lang="en-US" altLang="ja-JP" sz="1200" dirty="0">
              <a:latin typeface="メイリオ" panose="020B0604030504040204" pitchFamily="50" charset="-128"/>
              <a:ea typeface="メイリオ" panose="020B0604030504040204" pitchFamily="50" charset="-128"/>
            </a:endParaRPr>
          </a:p>
          <a:p>
            <a:pPr>
              <a:lnSpc>
                <a:spcPts val="1800"/>
              </a:lnSpc>
            </a:pPr>
            <a:r>
              <a:rPr lang="ja-JP" altLang="en-US" sz="1200" dirty="0">
                <a:latin typeface="メイリオ" panose="020B0604030504040204" pitchFamily="50" charset="-128"/>
                <a:ea typeface="メイリオ" panose="020B0604030504040204" pitchFamily="50" charset="-128"/>
              </a:rPr>
              <a:t>これにより、暗号化を徹底し、有事の際は的確に対応を取る事が可能です。</a:t>
            </a:r>
          </a:p>
          <a:p>
            <a:pPr>
              <a:lnSpc>
                <a:spcPts val="1800"/>
              </a:lnSpc>
            </a:pPr>
            <a:endParaRPr lang="ja-JP" altLang="en-US" sz="12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9FDBEACD-C152-131D-7FDB-E4381D7C6B77}"/>
              </a:ext>
            </a:extLst>
          </p:cNvPr>
          <p:cNvSpPr txBox="1"/>
          <p:nvPr/>
        </p:nvSpPr>
        <p:spPr>
          <a:xfrm>
            <a:off x="8478162" y="3749411"/>
            <a:ext cx="3172279" cy="490134"/>
          </a:xfrm>
          <a:prstGeom prst="rect">
            <a:avLst/>
          </a:prstGeom>
          <a:noFill/>
        </p:spPr>
        <p:txBody>
          <a:bodyPr wrap="square" rtlCol="0">
            <a:spAutoFit/>
          </a:bodyPr>
          <a:lstStyle/>
          <a:p>
            <a:pPr>
              <a:lnSpc>
                <a:spcPct val="120000"/>
              </a:lnSpc>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デバイス毎にファイルや印刷での保存が不要で、失念時も安心</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90634C92-09B7-0161-D3BA-61E9528FA4A0}"/>
              </a:ext>
            </a:extLst>
          </p:cNvPr>
          <p:cNvSpPr txBox="1"/>
          <p:nvPr/>
        </p:nvSpPr>
        <p:spPr>
          <a:xfrm>
            <a:off x="4882653" y="3761030"/>
            <a:ext cx="3323895" cy="490134"/>
          </a:xfrm>
          <a:prstGeom prst="rect">
            <a:avLst/>
          </a:prstGeom>
          <a:noFill/>
        </p:spPr>
        <p:txBody>
          <a:bodyPr wrap="square" rtlCol="0">
            <a:spAutoFit/>
          </a:bodyPr>
          <a:lstStyle/>
          <a:p>
            <a:pPr>
              <a:lnSpc>
                <a:spcPct val="120000"/>
              </a:lnSpc>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有事の際にリモートワイプが実行できるよう設定が有効かどうかを把握</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a:extLst>
              <a:ext uri="{FF2B5EF4-FFF2-40B4-BE49-F238E27FC236}">
                <a16:creationId xmlns:a16="http://schemas.microsoft.com/office/drawing/2014/main" id="{751B2127-BAA3-5079-5CC4-AE2E3C4D2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7564" y="4382296"/>
            <a:ext cx="3021472" cy="1652466"/>
          </a:xfrm>
          <a:prstGeom prst="rect">
            <a:avLst/>
          </a:prstGeom>
        </p:spPr>
      </p:pic>
      <p:grpSp>
        <p:nvGrpSpPr>
          <p:cNvPr id="3" name="グループ化 2">
            <a:extLst>
              <a:ext uri="{FF2B5EF4-FFF2-40B4-BE49-F238E27FC236}">
                <a16:creationId xmlns:a16="http://schemas.microsoft.com/office/drawing/2014/main" id="{8DD4D921-4BB3-B1B1-2965-E9B0F850A6EB}"/>
              </a:ext>
            </a:extLst>
          </p:cNvPr>
          <p:cNvGrpSpPr/>
          <p:nvPr/>
        </p:nvGrpSpPr>
        <p:grpSpPr>
          <a:xfrm>
            <a:off x="6161989" y="4569801"/>
            <a:ext cx="1985375" cy="1890931"/>
            <a:chOff x="6509689" y="5030587"/>
            <a:chExt cx="1414473" cy="1347187"/>
          </a:xfrm>
        </p:grpSpPr>
        <p:pic>
          <p:nvPicPr>
            <p:cNvPr id="37" name="図 36">
              <a:extLst>
                <a:ext uri="{FF2B5EF4-FFF2-40B4-BE49-F238E27FC236}">
                  <a16:creationId xmlns:a16="http://schemas.microsoft.com/office/drawing/2014/main" id="{A4AD8C88-2786-CD33-C12C-8B34B3142C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9689" y="5030587"/>
              <a:ext cx="1414473" cy="1347187"/>
            </a:xfrm>
            <a:prstGeom prst="ellipse">
              <a:avLst/>
            </a:prstGeom>
            <a:ln w="6350">
              <a:solidFill>
                <a:schemeClr val="bg1">
                  <a:lumMod val="65000"/>
                </a:schemeClr>
              </a:solidFill>
            </a:ln>
          </p:spPr>
        </p:pic>
        <p:sp>
          <p:nvSpPr>
            <p:cNvPr id="39" name="正方形/長方形 38">
              <a:extLst>
                <a:ext uri="{FF2B5EF4-FFF2-40B4-BE49-F238E27FC236}">
                  <a16:creationId xmlns:a16="http://schemas.microsoft.com/office/drawing/2014/main" id="{2FF34A4E-AFD2-1675-D41A-0235E0651B2A}"/>
                </a:ext>
              </a:extLst>
            </p:cNvPr>
            <p:cNvSpPr/>
            <p:nvPr/>
          </p:nvSpPr>
          <p:spPr>
            <a:xfrm>
              <a:off x="6525579" y="5517180"/>
              <a:ext cx="1398583" cy="179100"/>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40" name="図 39">
            <a:extLst>
              <a:ext uri="{FF2B5EF4-FFF2-40B4-BE49-F238E27FC236}">
                <a16:creationId xmlns:a16="http://schemas.microsoft.com/office/drawing/2014/main" id="{8B243A43-39AF-543A-8E7C-06938F99B5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80830" y="4386516"/>
            <a:ext cx="3017591" cy="1648246"/>
          </a:xfrm>
          <a:prstGeom prst="rect">
            <a:avLst/>
          </a:prstGeom>
        </p:spPr>
      </p:pic>
      <p:grpSp>
        <p:nvGrpSpPr>
          <p:cNvPr id="5" name="グループ化 4">
            <a:extLst>
              <a:ext uri="{FF2B5EF4-FFF2-40B4-BE49-F238E27FC236}">
                <a16:creationId xmlns:a16="http://schemas.microsoft.com/office/drawing/2014/main" id="{A42C210E-6B91-DE15-EE6D-393DCC0C0392}"/>
              </a:ext>
            </a:extLst>
          </p:cNvPr>
          <p:cNvGrpSpPr/>
          <p:nvPr/>
        </p:nvGrpSpPr>
        <p:grpSpPr>
          <a:xfrm>
            <a:off x="9766936" y="4569801"/>
            <a:ext cx="1959313" cy="1925797"/>
            <a:chOff x="10231453" y="5069976"/>
            <a:chExt cx="1370634" cy="1347188"/>
          </a:xfrm>
        </p:grpSpPr>
        <p:pic>
          <p:nvPicPr>
            <p:cNvPr id="41" name="図 40">
              <a:extLst>
                <a:ext uri="{FF2B5EF4-FFF2-40B4-BE49-F238E27FC236}">
                  <a16:creationId xmlns:a16="http://schemas.microsoft.com/office/drawing/2014/main" id="{17209449-AFDB-F743-FB75-A9A840C7579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1453" y="5069976"/>
              <a:ext cx="1370634" cy="1347188"/>
            </a:xfrm>
            <a:prstGeom prst="ellipse">
              <a:avLst/>
            </a:prstGeom>
            <a:ln w="6350">
              <a:solidFill>
                <a:schemeClr val="bg1">
                  <a:lumMod val="65000"/>
                </a:schemeClr>
              </a:solidFill>
            </a:ln>
          </p:spPr>
        </p:pic>
        <p:sp>
          <p:nvSpPr>
            <p:cNvPr id="42" name="正方形/長方形 41">
              <a:extLst>
                <a:ext uri="{FF2B5EF4-FFF2-40B4-BE49-F238E27FC236}">
                  <a16:creationId xmlns:a16="http://schemas.microsoft.com/office/drawing/2014/main" id="{473C461C-6AF5-B730-AF24-D61B7FF401E8}"/>
                </a:ext>
              </a:extLst>
            </p:cNvPr>
            <p:cNvSpPr/>
            <p:nvPr/>
          </p:nvSpPr>
          <p:spPr>
            <a:xfrm>
              <a:off x="10334289" y="5601109"/>
              <a:ext cx="1161315" cy="179100"/>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43" name="テキスト ボックス 42">
            <a:extLst>
              <a:ext uri="{FF2B5EF4-FFF2-40B4-BE49-F238E27FC236}">
                <a16:creationId xmlns:a16="http://schemas.microsoft.com/office/drawing/2014/main" id="{CCC26875-DBE2-71AD-D530-778427BC4A97}"/>
              </a:ext>
            </a:extLst>
          </p:cNvPr>
          <p:cNvSpPr txBox="1"/>
          <p:nvPr/>
        </p:nvSpPr>
        <p:spPr>
          <a:xfrm>
            <a:off x="4882653" y="3388747"/>
            <a:ext cx="3323895" cy="310341"/>
          </a:xfrm>
          <a:prstGeom prst="rect">
            <a:avLst/>
          </a:prstGeom>
          <a:noFill/>
        </p:spPr>
        <p:txBody>
          <a:bodyPr wrap="square">
            <a:spAutoFit/>
          </a:bodyPr>
          <a:lstStyle/>
          <a:p>
            <a:pPr algn="ctr">
              <a:lnSpc>
                <a:spcPts val="17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BitLocker</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設定有無の確認＞</a:t>
            </a:r>
          </a:p>
        </p:txBody>
      </p:sp>
      <p:sp>
        <p:nvSpPr>
          <p:cNvPr id="44" name="テキスト ボックス 43">
            <a:extLst>
              <a:ext uri="{FF2B5EF4-FFF2-40B4-BE49-F238E27FC236}">
                <a16:creationId xmlns:a16="http://schemas.microsoft.com/office/drawing/2014/main" id="{BCF9E693-D87D-0BC8-63F2-6861C5436A36}"/>
              </a:ext>
            </a:extLst>
          </p:cNvPr>
          <p:cNvSpPr txBox="1"/>
          <p:nvPr/>
        </p:nvSpPr>
        <p:spPr>
          <a:xfrm>
            <a:off x="8402354" y="3388747"/>
            <a:ext cx="3323895" cy="310341"/>
          </a:xfrm>
          <a:prstGeom prst="rect">
            <a:avLst/>
          </a:prstGeom>
          <a:noFill/>
        </p:spPr>
        <p:txBody>
          <a:bodyPr wrap="square">
            <a:spAutoFit/>
          </a:bodyPr>
          <a:lstStyle/>
          <a:p>
            <a:pPr algn="ctr">
              <a:lnSpc>
                <a:spcPts val="17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BitLocker</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回復キーの管理＞</a:t>
            </a:r>
          </a:p>
        </p:txBody>
      </p:sp>
      <p:graphicFrame>
        <p:nvGraphicFramePr>
          <p:cNvPr id="45" name="表 44">
            <a:extLst>
              <a:ext uri="{FF2B5EF4-FFF2-40B4-BE49-F238E27FC236}">
                <a16:creationId xmlns:a16="http://schemas.microsoft.com/office/drawing/2014/main" id="{CC0B2007-CCD9-05FF-046E-9745755AE682}"/>
              </a:ext>
            </a:extLst>
          </p:cNvPr>
          <p:cNvGraphicFramePr>
            <a:graphicFrameLocks noGrp="1"/>
          </p:cNvGraphicFramePr>
          <p:nvPr>
            <p:extLst>
              <p:ext uri="{D42A27DB-BD31-4B8C-83A1-F6EECF244321}">
                <p14:modId xmlns:p14="http://schemas.microsoft.com/office/powerpoint/2010/main" val="2158818959"/>
              </p:ext>
            </p:extLst>
          </p:nvPr>
        </p:nvGraphicFramePr>
        <p:xfrm>
          <a:off x="503105" y="1890731"/>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3314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４．物理的セキュリティ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20173">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4.4.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職員等の利用する端末や電磁的記録媒体等の管理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73831">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⑤情報システム管理者は、パソコンやモバイル端末等におけるデータの暗号化等の機能を有効に利用しなければならない。</a:t>
                      </a:r>
                      <a:r>
                        <a:rPr kumimoji="1" lang="ja-JP" altLang="en-US" sz="1000" u="sng" kern="1200" dirty="0">
                          <a:solidFill>
                            <a:schemeClr val="tx1">
                              <a:lumMod val="75000"/>
                              <a:lumOff val="25000"/>
                            </a:schemeClr>
                          </a:solidFill>
                          <a:latin typeface="メイリオ" panose="020B0604030504040204" pitchFamily="50" charset="-128"/>
                          <a:ea typeface="メイリオ" panose="020B0604030504040204" pitchFamily="50" charset="-128"/>
                        </a:rPr>
                        <a:t>端末にセキュリティチップが搭載されている場合、その機能を有効に活用しなければならない。</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同様に、電磁的記録媒体についてもデータ暗号化機能を備える媒体を使用しなければならない。</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推奨事項</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Tree>
    <p:extLst>
      <p:ext uri="{BB962C8B-B14F-4D97-AF65-F5344CB8AC3E}">
        <p14:creationId xmlns:p14="http://schemas.microsoft.com/office/powerpoint/2010/main" val="80819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749856689"/>
              </p:ext>
            </p:extLst>
          </p:nvPr>
        </p:nvGraphicFramePr>
        <p:xfrm>
          <a:off x="503105" y="869889"/>
          <a:ext cx="11117395" cy="661161"/>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23274">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２．情報資産の分類と管理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16416">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（２）資産情報の管理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303412">
                <a:tc>
                  <a:txBody>
                    <a:bodyPr/>
                    <a:lstStyle/>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⑩情報資産の廃棄等</a:t>
                      </a:r>
                    </a:p>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（イ）情報資産の廃棄やリース返却等を行う者は、行った処理について、日時、担当者及び処理内容を記録しなければならない。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資産管理</a:t>
            </a:r>
          </a:p>
        </p:txBody>
      </p:sp>
      <p:sp>
        <p:nvSpPr>
          <p:cNvPr id="24" name="テキスト ボックス 23">
            <a:extLst>
              <a:ext uri="{FF2B5EF4-FFF2-40B4-BE49-F238E27FC236}">
                <a16:creationId xmlns:a16="http://schemas.microsoft.com/office/drawing/2014/main" id="{416F5501-36A2-95D7-818E-EF8150423729}"/>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管理下にあるデバイスの資産情報を自動で収集し、資産台帳として活用できます</a:t>
            </a:r>
          </a:p>
        </p:txBody>
      </p:sp>
      <p:sp>
        <p:nvSpPr>
          <p:cNvPr id="25" name="テキスト ボックス 24">
            <a:extLst>
              <a:ext uri="{FF2B5EF4-FFF2-40B4-BE49-F238E27FC236}">
                <a16:creationId xmlns:a16="http://schemas.microsoft.com/office/drawing/2014/main" id="{EDEC709C-227A-960B-77E2-C38C31C65816}"/>
              </a:ext>
            </a:extLst>
          </p:cNvPr>
          <p:cNvSpPr txBox="1"/>
          <p:nvPr/>
        </p:nvSpPr>
        <p:spPr>
          <a:xfrm>
            <a:off x="585607" y="4533247"/>
            <a:ext cx="3858433" cy="1465786"/>
          </a:xfrm>
          <a:prstGeom prst="rect">
            <a:avLst/>
          </a:prstGeom>
          <a:noFill/>
          <a:ln>
            <a:noFill/>
          </a:ln>
        </p:spPr>
        <p:txBody>
          <a:bodyPr wrap="square" rtlCol="0">
            <a:spAutoFit/>
          </a:bodyPr>
          <a:lstStyle/>
          <a:p>
            <a:pPr>
              <a:lnSpc>
                <a:spcPts val="1800"/>
              </a:lnSpc>
            </a:pPr>
            <a:r>
              <a:rPr lang="en-US" altLang="ja-JP" sz="1200" dirty="0">
                <a:latin typeface="メイリオ" panose="020B0604030504040204" pitchFamily="50" charset="-128"/>
                <a:ea typeface="メイリオ" panose="020B0604030504040204" pitchFamily="50" charset="-128"/>
              </a:rPr>
              <a:t>Windows</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mac</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iOS</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Android</a:t>
            </a:r>
            <a:r>
              <a:rPr lang="ja-JP" altLang="en-US" sz="1200" dirty="0">
                <a:latin typeface="メイリオ" panose="020B0604030504040204" pitchFamily="50" charset="-128"/>
                <a:ea typeface="メイリオ" panose="020B0604030504040204" pitchFamily="50" charset="-128"/>
              </a:rPr>
              <a:t>のデバイス情報を自動で収集し、一覧で確認できます。（</a:t>
            </a:r>
            <a:r>
              <a:rPr lang="en-US" altLang="ja-JP" sz="1200" dirty="0">
                <a:latin typeface="メイリオ" panose="020B0604030504040204" pitchFamily="50" charset="-128"/>
                <a:ea typeface="メイリオ" panose="020B0604030504040204" pitchFamily="50" charset="-128"/>
              </a:rPr>
              <a:t>OS</a:t>
            </a:r>
            <a:r>
              <a:rPr lang="ja-JP" altLang="en-US" sz="1200" dirty="0">
                <a:latin typeface="メイリオ" panose="020B0604030504040204" pitchFamily="50" charset="-128"/>
                <a:ea typeface="メイリオ" panose="020B0604030504040204" pitchFamily="50" charset="-128"/>
              </a:rPr>
              <a:t>情報や</a:t>
            </a:r>
            <a:r>
              <a:rPr lang="en-US" altLang="ja-JP" sz="1200" dirty="0">
                <a:latin typeface="メイリオ" panose="020B0604030504040204" pitchFamily="50" charset="-128"/>
                <a:ea typeface="メイリオ" panose="020B0604030504040204" pitchFamily="50" charset="-128"/>
              </a:rPr>
              <a:t>IP</a:t>
            </a:r>
            <a:r>
              <a:rPr lang="ja-JP" altLang="en-US" sz="1200" dirty="0">
                <a:latin typeface="メイリオ" panose="020B0604030504040204" pitchFamily="50" charset="-128"/>
                <a:ea typeface="メイリオ" panose="020B0604030504040204" pitchFamily="50" charset="-128"/>
              </a:rPr>
              <a:t>アドレスなどを自動取得）</a:t>
            </a:r>
            <a:endParaRPr lang="en-US" altLang="ja-JP" sz="1200" dirty="0">
              <a:latin typeface="メイリオ" panose="020B0604030504040204" pitchFamily="50" charset="-128"/>
              <a:ea typeface="メイリオ" panose="020B0604030504040204" pitchFamily="50" charset="-128"/>
            </a:endParaRPr>
          </a:p>
          <a:p>
            <a:pPr>
              <a:lnSpc>
                <a:spcPts val="1800"/>
              </a:lnSpc>
            </a:pPr>
            <a:endParaRPr lang="en-US" altLang="ja-JP" sz="1200" dirty="0">
              <a:latin typeface="メイリオ" panose="020B0604030504040204" pitchFamily="50" charset="-128"/>
              <a:ea typeface="メイリオ" panose="020B0604030504040204" pitchFamily="50" charset="-128"/>
            </a:endParaRPr>
          </a:p>
          <a:p>
            <a:pPr>
              <a:lnSpc>
                <a:spcPts val="1800"/>
              </a:lnSpc>
            </a:pPr>
            <a:r>
              <a:rPr lang="ja-JP" altLang="en-US" sz="1200" dirty="0">
                <a:latin typeface="メイリオ" panose="020B0604030504040204" pitchFamily="50" charset="-128"/>
                <a:ea typeface="メイリオ" panose="020B0604030504040204" pitchFamily="50" charset="-128"/>
              </a:rPr>
              <a:t>自動で収集できない情報も任意項目で手動管理できるため、リース期限なども統合管理ができます。</a:t>
            </a:r>
          </a:p>
        </p:txBody>
      </p:sp>
      <p:sp>
        <p:nvSpPr>
          <p:cNvPr id="43" name="テキスト ボックス 42">
            <a:extLst>
              <a:ext uri="{FF2B5EF4-FFF2-40B4-BE49-F238E27FC236}">
                <a16:creationId xmlns:a16="http://schemas.microsoft.com/office/drawing/2014/main" id="{CCC26875-DBE2-71AD-D530-778427BC4A97}"/>
              </a:ext>
            </a:extLst>
          </p:cNvPr>
          <p:cNvSpPr txBox="1"/>
          <p:nvPr/>
        </p:nvSpPr>
        <p:spPr>
          <a:xfrm>
            <a:off x="4925792" y="3256115"/>
            <a:ext cx="5580008" cy="298159"/>
          </a:xfrm>
          <a:prstGeom prst="rect">
            <a:avLst/>
          </a:prstGeom>
          <a:noFill/>
        </p:spPr>
        <p:txBody>
          <a:bodyPr wrap="square">
            <a:spAutoFit/>
          </a:bodyPr>
          <a:lstStyle/>
          <a:p>
            <a:pPr>
              <a:lnSpc>
                <a:spcPts val="17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＜デバイス一覧画面＞</a:t>
            </a:r>
          </a:p>
        </p:txBody>
      </p:sp>
      <p:pic>
        <p:nvPicPr>
          <p:cNvPr id="6" name="図 5">
            <a:extLst>
              <a:ext uri="{FF2B5EF4-FFF2-40B4-BE49-F238E27FC236}">
                <a16:creationId xmlns:a16="http://schemas.microsoft.com/office/drawing/2014/main" id="{0F6435CE-3FB5-D440-DBD5-0893E890E510}"/>
              </a:ext>
            </a:extLst>
          </p:cNvPr>
          <p:cNvPicPr>
            <a:picLocks noChangeAspect="1"/>
          </p:cNvPicPr>
          <p:nvPr/>
        </p:nvPicPr>
        <p:blipFill rotWithShape="1">
          <a:blip r:embed="rId3"/>
          <a:srcRect t="12684"/>
          <a:stretch/>
        </p:blipFill>
        <p:spPr>
          <a:xfrm>
            <a:off x="5017424" y="3657115"/>
            <a:ext cx="5488376" cy="2945730"/>
          </a:xfrm>
          <a:prstGeom prst="rect">
            <a:avLst/>
          </a:prstGeom>
        </p:spPr>
      </p:pic>
      <p:grpSp>
        <p:nvGrpSpPr>
          <p:cNvPr id="21" name="グループ化 20">
            <a:extLst>
              <a:ext uri="{FF2B5EF4-FFF2-40B4-BE49-F238E27FC236}">
                <a16:creationId xmlns:a16="http://schemas.microsoft.com/office/drawing/2014/main" id="{F5E34C06-399D-6AAE-32F2-0689C7BF24A0}"/>
              </a:ext>
            </a:extLst>
          </p:cNvPr>
          <p:cNvGrpSpPr/>
          <p:nvPr/>
        </p:nvGrpSpPr>
        <p:grpSpPr>
          <a:xfrm>
            <a:off x="8634285" y="3695132"/>
            <a:ext cx="2020879" cy="722611"/>
            <a:chOff x="4525842" y="2483309"/>
            <a:chExt cx="1555704" cy="722611"/>
          </a:xfrm>
        </p:grpSpPr>
        <p:sp>
          <p:nvSpPr>
            <p:cNvPr id="22" name="フリーフォーム: 図形 21">
              <a:extLst>
                <a:ext uri="{FF2B5EF4-FFF2-40B4-BE49-F238E27FC236}">
                  <a16:creationId xmlns:a16="http://schemas.microsoft.com/office/drawing/2014/main" id="{BE3045C6-F86A-8B22-A7EC-23615080BFBE}"/>
                </a:ext>
              </a:extLst>
            </p:cNvPr>
            <p:cNvSpPr/>
            <p:nvPr/>
          </p:nvSpPr>
          <p:spPr>
            <a:xfrm rot="10800000" flipH="1">
              <a:off x="4525842" y="2483309"/>
              <a:ext cx="1555704" cy="722611"/>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4A7B6123-D9C7-44B6-4A38-515F656A311E}"/>
                </a:ext>
              </a:extLst>
            </p:cNvPr>
            <p:cNvSpPr txBox="1"/>
            <p:nvPr/>
          </p:nvSpPr>
          <p:spPr>
            <a:xfrm>
              <a:off x="4559715" y="2584168"/>
              <a:ext cx="1492193" cy="430887"/>
            </a:xfrm>
            <a:prstGeom prst="rect">
              <a:avLst/>
            </a:prstGeom>
            <a:noFill/>
          </p:spPr>
          <p:txBody>
            <a:bodyPr wrap="square" rtlCol="0">
              <a:spAutoFit/>
            </a:bodyPr>
            <a:lstStyle/>
            <a:p>
              <a:pPr algn="ctr"/>
              <a:r>
                <a:rPr kumimoji="1" lang="ja-JP" altLang="en-US" sz="1100" b="1" dirty="0">
                  <a:solidFill>
                    <a:srgbClr val="C00000"/>
                  </a:solidFill>
                  <a:latin typeface="メイリオ" panose="020B0604030504040204" pitchFamily="50" charset="-128"/>
                  <a:ea typeface="メイリオ" panose="020B0604030504040204" pitchFamily="50" charset="-128"/>
                </a:rPr>
                <a:t>任意項目の利用で</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ja-JP" altLang="en-US" sz="1100" b="1" dirty="0">
                  <a:solidFill>
                    <a:srgbClr val="C00000"/>
                  </a:solidFill>
                  <a:latin typeface="メイリオ" panose="020B0604030504040204" pitchFamily="50" charset="-128"/>
                  <a:ea typeface="メイリオ" panose="020B0604030504040204" pitchFamily="50" charset="-128"/>
                </a:rPr>
                <a:t>資産台帳として利用可能</a:t>
              </a:r>
            </a:p>
          </p:txBody>
        </p:sp>
      </p:grpSp>
      <p:sp>
        <p:nvSpPr>
          <p:cNvPr id="28" name="正方形/長方形 27">
            <a:extLst>
              <a:ext uri="{FF2B5EF4-FFF2-40B4-BE49-F238E27FC236}">
                <a16:creationId xmlns:a16="http://schemas.microsoft.com/office/drawing/2014/main" id="{19879826-74B7-1618-BA19-E197DD5C6E47}"/>
              </a:ext>
            </a:extLst>
          </p:cNvPr>
          <p:cNvSpPr/>
          <p:nvPr/>
        </p:nvSpPr>
        <p:spPr>
          <a:xfrm>
            <a:off x="9906000" y="4480423"/>
            <a:ext cx="541020" cy="1804874"/>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29" name="表 28">
            <a:extLst>
              <a:ext uri="{FF2B5EF4-FFF2-40B4-BE49-F238E27FC236}">
                <a16:creationId xmlns:a16="http://schemas.microsoft.com/office/drawing/2014/main" id="{5A31319E-0BC2-906B-9424-06DC30DDFA21}"/>
              </a:ext>
            </a:extLst>
          </p:cNvPr>
          <p:cNvGraphicFramePr>
            <a:graphicFrameLocks noGrp="1"/>
          </p:cNvGraphicFramePr>
          <p:nvPr>
            <p:extLst>
              <p:ext uri="{D42A27DB-BD31-4B8C-83A1-F6EECF244321}">
                <p14:modId xmlns:p14="http://schemas.microsoft.com/office/powerpoint/2010/main" val="2765709947"/>
              </p:ext>
            </p:extLst>
          </p:nvPr>
        </p:nvGraphicFramePr>
        <p:xfrm>
          <a:off x="503105" y="1534933"/>
          <a:ext cx="11117395" cy="813561"/>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23208">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1635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職員等の尊守事項</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316265">
                <a:tc>
                  <a:txBody>
                    <a:bodyPr/>
                    <a:lstStyle/>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⑦机上の端末等の管理</a:t>
                      </a:r>
                    </a:p>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は、パソコン、モバイル端末、電磁的記録媒体及び情報が印刷された文書等について、第三者に使用されること又は情報セキュリティ管理者の許可なく情報を閲覧されることがないように、離席時のパソコン、モバイル端末のロックや電磁的記録媒体、文書等の容易に閲覧されない場所への保管等、適正な措置を講じ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graphicFrame>
        <p:nvGraphicFramePr>
          <p:cNvPr id="31" name="表 30">
            <a:extLst>
              <a:ext uri="{FF2B5EF4-FFF2-40B4-BE49-F238E27FC236}">
                <a16:creationId xmlns:a16="http://schemas.microsoft.com/office/drawing/2014/main" id="{C1CC9C13-16E9-F5F1-C790-C4CD5FE5A5CD}"/>
              </a:ext>
            </a:extLst>
          </p:cNvPr>
          <p:cNvGraphicFramePr>
            <a:graphicFrameLocks noGrp="1"/>
          </p:cNvGraphicFramePr>
          <p:nvPr>
            <p:extLst>
              <p:ext uri="{D42A27DB-BD31-4B8C-83A1-F6EECF244321}">
                <p14:modId xmlns:p14="http://schemas.microsoft.com/office/powerpoint/2010/main" val="2700668034"/>
              </p:ext>
            </p:extLst>
          </p:nvPr>
        </p:nvGraphicFramePr>
        <p:xfrm>
          <a:off x="503105" y="2354083"/>
          <a:ext cx="11117395" cy="666911"/>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23208">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1635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不正プログラム対策</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316265">
                <a:tc>
                  <a:txBody>
                    <a:bodyPr/>
                    <a:lstStyle/>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⑦業務で利用</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するソフトウェアは、パッチやバージョンアップなどの開発元のサポートが終了したソフトウェアを利用してはならない。また、当該製品の利用を予定している期間中にパッチやバージョンアップなどの開発元のサポートが終了する予定がないことを確認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Tree>
    <p:extLst>
      <p:ext uri="{BB962C8B-B14F-4D97-AF65-F5344CB8AC3E}">
        <p14:creationId xmlns:p14="http://schemas.microsoft.com/office/powerpoint/2010/main" val="392338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8AF8960B-884A-4296-B3A0-F93345A15C13}"/>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5" name="テキスト ボックス 14">
            <a:extLst>
              <a:ext uri="{FF2B5EF4-FFF2-40B4-BE49-F238E27FC236}">
                <a16:creationId xmlns:a16="http://schemas.microsoft.com/office/drawing/2014/main" id="{1835B8AC-9D08-4FFB-8DAA-EF02CF35A2BF}"/>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会社支給以外の電磁的記録媒体の利用を制御（禁止）できます</a:t>
            </a:r>
          </a:p>
        </p:txBody>
      </p:sp>
      <p:sp>
        <p:nvSpPr>
          <p:cNvPr id="16" name="テキスト ボックス 15">
            <a:extLst>
              <a:ext uri="{FF2B5EF4-FFF2-40B4-BE49-F238E27FC236}">
                <a16:creationId xmlns:a16="http://schemas.microsoft.com/office/drawing/2014/main" id="{ABDC816C-3EB7-4599-B3C9-E51FA48CBC28}"/>
              </a:ext>
            </a:extLst>
          </p:cNvPr>
          <p:cNvSpPr txBox="1"/>
          <p:nvPr/>
        </p:nvSpPr>
        <p:spPr>
          <a:xfrm>
            <a:off x="585607" y="4566721"/>
            <a:ext cx="3700643" cy="1687000"/>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社内の記録メディアの一元管理・利用を制御が可能。禁止デバイスが接続されると、ユーザーに禁止通知し、不正利用を抑制できます。</a:t>
            </a:r>
          </a:p>
          <a:p>
            <a:pPr>
              <a:lnSpc>
                <a:spcPts val="2100"/>
              </a:lnSpc>
            </a:pPr>
            <a:r>
              <a:rPr lang="ja-JP" altLang="en-US" sz="1200" dirty="0">
                <a:latin typeface="Meiryo" panose="020B0604030504040204" pitchFamily="34" charset="-128"/>
                <a:ea typeface="Meiryo" panose="020B0604030504040204" pitchFamily="34" charset="-128"/>
              </a:rPr>
              <a:t>また、</a:t>
            </a:r>
            <a:r>
              <a:rPr lang="en-US" altLang="ja-JP" sz="1200" dirty="0">
                <a:latin typeface="Meiryo" panose="020B0604030504040204" pitchFamily="34" charset="-128"/>
                <a:ea typeface="Meiryo" panose="020B0604030504040204" pitchFamily="34" charset="-128"/>
              </a:rPr>
              <a:t>PC</a:t>
            </a:r>
            <a:r>
              <a:rPr lang="ja-JP" altLang="en-US" sz="1200" dirty="0">
                <a:latin typeface="Meiryo" panose="020B0604030504040204" pitchFamily="34" charset="-128"/>
                <a:ea typeface="Meiryo" panose="020B0604030504040204" pitchFamily="34" charset="-128"/>
              </a:rPr>
              <a:t> ごとデバイスごとの詳細な条件で限定的にデバイス利用を許可し、現場に即した運用が可能です。</a:t>
            </a:r>
          </a:p>
        </p:txBody>
      </p:sp>
      <p:sp>
        <p:nvSpPr>
          <p:cNvPr id="17" name="角丸四角形 19">
            <a:extLst>
              <a:ext uri="{FF2B5EF4-FFF2-40B4-BE49-F238E27FC236}">
                <a16:creationId xmlns:a16="http://schemas.microsoft.com/office/drawing/2014/main" id="{5249A4EF-8339-4FFC-80A9-9D1B1F876103}"/>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デバイス制御</a:t>
            </a:r>
          </a:p>
        </p:txBody>
      </p:sp>
      <p:grpSp>
        <p:nvGrpSpPr>
          <p:cNvPr id="2" name="グループ化 1">
            <a:extLst>
              <a:ext uri="{FF2B5EF4-FFF2-40B4-BE49-F238E27FC236}">
                <a16:creationId xmlns:a16="http://schemas.microsoft.com/office/drawing/2014/main" id="{7A9453EB-EF33-15A8-0C3D-3EF457435900}"/>
              </a:ext>
            </a:extLst>
          </p:cNvPr>
          <p:cNvGrpSpPr/>
          <p:nvPr/>
        </p:nvGrpSpPr>
        <p:grpSpPr>
          <a:xfrm>
            <a:off x="4803700" y="3197126"/>
            <a:ext cx="3299735" cy="3323170"/>
            <a:chOff x="4673961" y="3197125"/>
            <a:chExt cx="4807830" cy="4841975"/>
          </a:xfrm>
        </p:grpSpPr>
        <p:pic>
          <p:nvPicPr>
            <p:cNvPr id="12" name="図 11">
              <a:extLst>
                <a:ext uri="{FF2B5EF4-FFF2-40B4-BE49-F238E27FC236}">
                  <a16:creationId xmlns:a16="http://schemas.microsoft.com/office/drawing/2014/main" id="{C82939B1-A8DF-2919-4411-BF6F8B8FDD1D}"/>
                </a:ext>
              </a:extLst>
            </p:cNvPr>
            <p:cNvPicPr>
              <a:picLocks noChangeAspect="1"/>
            </p:cNvPicPr>
            <p:nvPr/>
          </p:nvPicPr>
          <p:blipFill rotWithShape="1">
            <a:blip r:embed="rId3"/>
            <a:srcRect r="41001" b="4930"/>
            <a:stretch/>
          </p:blipFill>
          <p:spPr>
            <a:xfrm>
              <a:off x="4673961" y="3197125"/>
              <a:ext cx="4807830" cy="4841975"/>
            </a:xfrm>
            <a:prstGeom prst="rect">
              <a:avLst/>
            </a:prstGeom>
            <a:ln w="6350">
              <a:solidFill>
                <a:schemeClr val="bg1">
                  <a:lumMod val="65000"/>
                </a:schemeClr>
              </a:solidFill>
            </a:ln>
          </p:spPr>
        </p:pic>
        <p:sp>
          <p:nvSpPr>
            <p:cNvPr id="14" name="正方形/長方形 13">
              <a:extLst>
                <a:ext uri="{FF2B5EF4-FFF2-40B4-BE49-F238E27FC236}">
                  <a16:creationId xmlns:a16="http://schemas.microsoft.com/office/drawing/2014/main" id="{1AF4661F-75A0-66A3-128C-41C515577D10}"/>
                </a:ext>
              </a:extLst>
            </p:cNvPr>
            <p:cNvSpPr/>
            <p:nvPr/>
          </p:nvSpPr>
          <p:spPr>
            <a:xfrm>
              <a:off x="6657773" y="5115411"/>
              <a:ext cx="1678428" cy="43901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a:extLst>
                <a:ext uri="{FF2B5EF4-FFF2-40B4-BE49-F238E27FC236}">
                  <a16:creationId xmlns:a16="http://schemas.microsoft.com/office/drawing/2014/main" id="{96B67FDF-4A9E-2642-B2A7-9AE0C3C65441}"/>
                </a:ext>
              </a:extLst>
            </p:cNvPr>
            <p:cNvSpPr/>
            <p:nvPr/>
          </p:nvSpPr>
          <p:spPr>
            <a:xfrm>
              <a:off x="6533726" y="6335232"/>
              <a:ext cx="2496167" cy="158649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13" name="図 12">
            <a:extLst>
              <a:ext uri="{FF2B5EF4-FFF2-40B4-BE49-F238E27FC236}">
                <a16:creationId xmlns:a16="http://schemas.microsoft.com/office/drawing/2014/main" id="{54AB0212-88B9-7564-0DB1-3607C38C5C66}"/>
              </a:ext>
            </a:extLst>
          </p:cNvPr>
          <p:cNvPicPr>
            <a:picLocks noChangeAspect="1"/>
          </p:cNvPicPr>
          <p:nvPr/>
        </p:nvPicPr>
        <p:blipFill>
          <a:blip r:embed="rId4"/>
          <a:stretch>
            <a:fillRect/>
          </a:stretch>
        </p:blipFill>
        <p:spPr>
          <a:xfrm>
            <a:off x="8362952" y="3753201"/>
            <a:ext cx="2948173" cy="1226672"/>
          </a:xfrm>
          <a:prstGeom prst="rect">
            <a:avLst/>
          </a:prstGeom>
          <a:ln w="6350">
            <a:solidFill>
              <a:schemeClr val="bg1">
                <a:lumMod val="65000"/>
              </a:schemeClr>
            </a:solidFill>
          </a:ln>
        </p:spPr>
      </p:pic>
      <p:cxnSp>
        <p:nvCxnSpPr>
          <p:cNvPr id="18" name="直線矢印コネクタ 17">
            <a:extLst>
              <a:ext uri="{FF2B5EF4-FFF2-40B4-BE49-F238E27FC236}">
                <a16:creationId xmlns:a16="http://schemas.microsoft.com/office/drawing/2014/main" id="{F1659F1A-9A10-7C89-027A-5CD1C2EF5936}"/>
              </a:ext>
            </a:extLst>
          </p:cNvPr>
          <p:cNvCxnSpPr>
            <a:cxnSpLocks/>
          </p:cNvCxnSpPr>
          <p:nvPr/>
        </p:nvCxnSpPr>
        <p:spPr>
          <a:xfrm>
            <a:off x="7314029" y="4657105"/>
            <a:ext cx="972721"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9" name="角丸四角形 88">
            <a:extLst>
              <a:ext uri="{FF2B5EF4-FFF2-40B4-BE49-F238E27FC236}">
                <a16:creationId xmlns:a16="http://schemas.microsoft.com/office/drawing/2014/main" id="{4F1205A3-FFFF-821A-2AB0-F5BDB39F6C28}"/>
              </a:ext>
            </a:extLst>
          </p:cNvPr>
          <p:cNvSpPr/>
          <p:nvPr/>
        </p:nvSpPr>
        <p:spPr>
          <a:xfrm>
            <a:off x="8567523" y="5069874"/>
            <a:ext cx="2469450" cy="369764"/>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三角形 89">
            <a:extLst>
              <a:ext uri="{FF2B5EF4-FFF2-40B4-BE49-F238E27FC236}">
                <a16:creationId xmlns:a16="http://schemas.microsoft.com/office/drawing/2014/main" id="{86C70A04-FD2D-45FE-EC8C-1E89DAE2CFCB}"/>
              </a:ext>
            </a:extLst>
          </p:cNvPr>
          <p:cNvSpPr/>
          <p:nvPr/>
        </p:nvSpPr>
        <p:spPr>
          <a:xfrm>
            <a:off x="9729627" y="4979882"/>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2DA21C0-40FB-A823-2C8A-7F1B9EB87B1A}"/>
              </a:ext>
            </a:extLst>
          </p:cNvPr>
          <p:cNvSpPr txBox="1"/>
          <p:nvPr/>
        </p:nvSpPr>
        <p:spPr>
          <a:xfrm>
            <a:off x="8811174" y="5121408"/>
            <a:ext cx="198509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特定の記録メディアを許可</a:t>
            </a:r>
            <a:endParaRPr lang="en-US" altLang="ja-JP" sz="1050" b="1" dirty="0">
              <a:solidFill>
                <a:schemeClr val="bg1"/>
              </a:solidFill>
              <a:latin typeface="Meiryo" charset="-128"/>
              <a:ea typeface="Meiryo" charset="-128"/>
              <a:cs typeface="Meiryo" charset="-128"/>
            </a:endParaRPr>
          </a:p>
        </p:txBody>
      </p:sp>
      <p:grpSp>
        <p:nvGrpSpPr>
          <p:cNvPr id="6" name="グループ化 5">
            <a:extLst>
              <a:ext uri="{FF2B5EF4-FFF2-40B4-BE49-F238E27FC236}">
                <a16:creationId xmlns:a16="http://schemas.microsoft.com/office/drawing/2014/main" id="{1714AF10-6404-BF89-38BC-680921A0DBA8}"/>
              </a:ext>
            </a:extLst>
          </p:cNvPr>
          <p:cNvGrpSpPr/>
          <p:nvPr/>
        </p:nvGrpSpPr>
        <p:grpSpPr>
          <a:xfrm>
            <a:off x="7599257" y="5772156"/>
            <a:ext cx="2707466" cy="406740"/>
            <a:chOff x="8335287" y="6051046"/>
            <a:chExt cx="2707466" cy="406740"/>
          </a:xfrm>
        </p:grpSpPr>
        <p:grpSp>
          <p:nvGrpSpPr>
            <p:cNvPr id="3" name="グループ化 2">
              <a:extLst>
                <a:ext uri="{FF2B5EF4-FFF2-40B4-BE49-F238E27FC236}">
                  <a16:creationId xmlns:a16="http://schemas.microsoft.com/office/drawing/2014/main" id="{2380A7F5-9230-B050-3576-88F21D2340FE}"/>
                </a:ext>
              </a:extLst>
            </p:cNvPr>
            <p:cNvGrpSpPr/>
            <p:nvPr/>
          </p:nvGrpSpPr>
          <p:grpSpPr>
            <a:xfrm>
              <a:off x="8362983" y="6051046"/>
              <a:ext cx="2679770" cy="406740"/>
              <a:chOff x="9131302" y="7446801"/>
              <a:chExt cx="2679770" cy="406740"/>
            </a:xfrm>
          </p:grpSpPr>
          <p:sp>
            <p:nvSpPr>
              <p:cNvPr id="22" name="角丸四角形 91">
                <a:extLst>
                  <a:ext uri="{FF2B5EF4-FFF2-40B4-BE49-F238E27FC236}">
                    <a16:creationId xmlns:a16="http://schemas.microsoft.com/office/drawing/2014/main" id="{C87D5BF3-90C6-5F03-1261-A47289FF065D}"/>
                  </a:ext>
                </a:extLst>
              </p:cNvPr>
              <p:cNvSpPr/>
              <p:nvPr/>
            </p:nvSpPr>
            <p:spPr>
              <a:xfrm>
                <a:off x="9184284" y="7446801"/>
                <a:ext cx="2626788"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C950B96-AED5-4CBF-D758-1A7EBAE2E4F8}"/>
                  </a:ext>
                </a:extLst>
              </p:cNvPr>
              <p:cNvSpPr txBox="1"/>
              <p:nvPr/>
            </p:nvSpPr>
            <p:spPr>
              <a:xfrm>
                <a:off x="9131302" y="7495944"/>
                <a:ext cx="2642159" cy="322417"/>
              </a:xfrm>
              <a:prstGeom prst="rect">
                <a:avLst/>
              </a:prstGeom>
              <a:noFill/>
            </p:spPr>
            <p:txBody>
              <a:bodyPr wrap="square" rtlCol="0">
                <a:spAutoFit/>
              </a:bodyPr>
              <a:lstStyle/>
              <a:p>
                <a:pPr algn="ctr">
                  <a:lnSpc>
                    <a:spcPct val="120000"/>
                  </a:lnSpc>
                </a:pPr>
                <a:r>
                  <a:rPr lang="ja-JP" altLang="en-US" sz="1050" b="1" dirty="0">
                    <a:solidFill>
                      <a:schemeClr val="bg1"/>
                    </a:solidFill>
                    <a:latin typeface="Meiryo" charset="-128"/>
                    <a:ea typeface="Meiryo" charset="-128"/>
                    <a:cs typeface="Meiryo" charset="-128"/>
                  </a:rPr>
                  <a:t>禁止時には利用者にメッセージを表示</a:t>
                </a:r>
                <a:endParaRPr lang="en-US" altLang="ja-JP" sz="1050" b="1" dirty="0">
                  <a:solidFill>
                    <a:schemeClr val="bg1"/>
                  </a:solidFill>
                  <a:latin typeface="Meiryo" charset="-128"/>
                  <a:ea typeface="Meiryo" charset="-128"/>
                  <a:cs typeface="Meiryo" charset="-128"/>
                </a:endParaRPr>
              </a:p>
            </p:txBody>
          </p:sp>
        </p:grpSp>
        <p:sp>
          <p:nvSpPr>
            <p:cNvPr id="39" name="三角形 93">
              <a:extLst>
                <a:ext uri="{FF2B5EF4-FFF2-40B4-BE49-F238E27FC236}">
                  <a16:creationId xmlns:a16="http://schemas.microsoft.com/office/drawing/2014/main" id="{E4636B48-E4C4-E1D9-2B72-2FB886BB3175}"/>
                </a:ext>
              </a:extLst>
            </p:cNvPr>
            <p:cNvSpPr/>
            <p:nvPr/>
          </p:nvSpPr>
          <p:spPr>
            <a:xfrm rot="16200000">
              <a:off x="8324467" y="6207817"/>
              <a:ext cx="129844" cy="10820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4" name="表 23">
            <a:extLst>
              <a:ext uri="{FF2B5EF4-FFF2-40B4-BE49-F238E27FC236}">
                <a16:creationId xmlns:a16="http://schemas.microsoft.com/office/drawing/2014/main" id="{EFA9D8AD-1833-FA00-551B-54E9F0C7694D}"/>
              </a:ext>
            </a:extLst>
          </p:cNvPr>
          <p:cNvGraphicFramePr>
            <a:graphicFrameLocks noGrp="1"/>
          </p:cNvGraphicFramePr>
          <p:nvPr>
            <p:extLst>
              <p:ext uri="{D42A27DB-BD31-4B8C-83A1-F6EECF244321}">
                <p14:modId xmlns:p14="http://schemas.microsoft.com/office/powerpoint/2010/main" val="513602472"/>
              </p:ext>
            </p:extLst>
          </p:nvPr>
        </p:nvGraphicFramePr>
        <p:xfrm>
          <a:off x="503105" y="869889"/>
          <a:ext cx="11117395" cy="1909234"/>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8173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３．情報システム全体の強靭性の向上</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77911">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（１）マイナンバー利用事務系</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94188">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②情報のアクセスおよび持ち出しにおける対策</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（イ）情報の持ち出し不可設定。原則として、</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USB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メモリ等の電磁的記録媒体による端末からの情報持ち出しができないように設定しなければならない。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282937">
                <a:tc>
                  <a:txBody>
                    <a:bodyPr/>
                    <a:lstStyle/>
                    <a:p>
                      <a:pPr marL="87313"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不正プログラム対策</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577790641"/>
                  </a:ext>
                </a:extLst>
              </a:tr>
              <a:tr h="594188">
                <a:tc>
                  <a:txBody>
                    <a:bodyPr/>
                    <a:lstStyle/>
                    <a:p>
                      <a:pPr marL="87313"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インターネットに接続していないシステムにおいて、電磁的記録媒体を使う場合、コンピュータウイルス等の感染を防止するために、市が管理している媒体以外を職員等に利用させてはならない。また、不正プログラムの感染、侵入が生じる可能性が著しく低い場合を除き、不正プログラム対策ソフトウェアを導入し、定期的に当該ソフトウェア及びパターンファイルの更新を実施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5912649"/>
                  </a:ext>
                </a:extLst>
              </a:tr>
            </a:tbl>
          </a:graphicData>
        </a:graphic>
      </p:graphicFrame>
    </p:spTree>
    <p:extLst>
      <p:ext uri="{BB962C8B-B14F-4D97-AF65-F5344CB8AC3E}">
        <p14:creationId xmlns:p14="http://schemas.microsoft.com/office/powerpoint/2010/main" val="200130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セキュリティ</a:t>
            </a: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USB</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メモリ</a:t>
            </a:r>
          </a:p>
        </p:txBody>
      </p:sp>
      <p:sp>
        <p:nvSpPr>
          <p:cNvPr id="24" name="テキスト ボックス 23">
            <a:extLst>
              <a:ext uri="{FF2B5EF4-FFF2-40B4-BE49-F238E27FC236}">
                <a16:creationId xmlns:a16="http://schemas.microsoft.com/office/drawing/2014/main" id="{416F5501-36A2-95D7-818E-EF8150423729}"/>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パスワード機能・暗号化機能を搭載した情報漏洩リスクに備えたオリジナル</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USB</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メモリ</a:t>
            </a:r>
          </a:p>
        </p:txBody>
      </p:sp>
      <p:sp>
        <p:nvSpPr>
          <p:cNvPr id="25" name="テキスト ボックス 24">
            <a:extLst>
              <a:ext uri="{FF2B5EF4-FFF2-40B4-BE49-F238E27FC236}">
                <a16:creationId xmlns:a16="http://schemas.microsoft.com/office/drawing/2014/main" id="{EDEC709C-227A-960B-77E2-C38C31C65816}"/>
              </a:ext>
            </a:extLst>
          </p:cNvPr>
          <p:cNvSpPr txBox="1"/>
          <p:nvPr/>
        </p:nvSpPr>
        <p:spPr>
          <a:xfrm>
            <a:off x="585607" y="4533247"/>
            <a:ext cx="3858433" cy="1696618"/>
          </a:xfrm>
          <a:prstGeom prst="rect">
            <a:avLst/>
          </a:prstGeom>
          <a:noFill/>
          <a:ln>
            <a:noFill/>
          </a:ln>
        </p:spPr>
        <p:txBody>
          <a:bodyPr wrap="square" rtlCol="0">
            <a:spAutoFit/>
          </a:bodyPr>
          <a:lstStyle/>
          <a:p>
            <a:pPr>
              <a:lnSpc>
                <a:spcPts val="1800"/>
              </a:lnSpc>
            </a:pPr>
            <a:r>
              <a:rPr lang="ja-JP" altLang="en-US" sz="1200" dirty="0">
                <a:latin typeface="メイリオ" panose="020B0604030504040204" pitchFamily="50" charset="-128"/>
                <a:ea typeface="メイリオ" panose="020B0604030504040204" pitchFamily="50" charset="-128"/>
              </a:rPr>
              <a:t>簡単操作で強固なパスワードロック「</a:t>
            </a:r>
            <a:r>
              <a:rPr lang="en-US" altLang="ja-JP" sz="1200" dirty="0">
                <a:latin typeface="メイリオ" panose="020B0604030504040204" pitchFamily="50" charset="-128"/>
                <a:ea typeface="メイリオ" panose="020B0604030504040204" pitchFamily="50" charset="-128"/>
              </a:rPr>
              <a:t>SUGate4</a:t>
            </a:r>
            <a:r>
              <a:rPr lang="ja-JP" altLang="en-US" sz="1200" dirty="0">
                <a:latin typeface="メイリオ" panose="020B0604030504040204" pitchFamily="50" charset="-128"/>
                <a:ea typeface="メイリオ" panose="020B0604030504040204" pitchFamily="50" charset="-128"/>
              </a:rPr>
              <a:t>」と、ハードウェア自動暗号化機能（</a:t>
            </a:r>
            <a:r>
              <a:rPr lang="en-US" altLang="ja-JP" sz="1200" dirty="0">
                <a:latin typeface="メイリオ" panose="020B0604030504040204" pitchFamily="50" charset="-128"/>
                <a:ea typeface="メイリオ" panose="020B0604030504040204" pitchFamily="50" charset="-128"/>
              </a:rPr>
              <a:t>AES256bit</a:t>
            </a:r>
            <a:r>
              <a:rPr lang="ja-JP" altLang="en-US" sz="1200" dirty="0">
                <a:latin typeface="メイリオ" panose="020B0604030504040204" pitchFamily="50" charset="-128"/>
                <a:ea typeface="メイリオ" panose="020B0604030504040204" pitchFamily="50" charset="-128"/>
              </a:rPr>
              <a:t>）を搭載したセキュリティ</a:t>
            </a:r>
            <a:r>
              <a:rPr lang="en-US" altLang="ja-JP" sz="1200" dirty="0">
                <a:latin typeface="メイリオ" panose="020B0604030504040204" pitchFamily="50" charset="-128"/>
                <a:ea typeface="メイリオ" panose="020B0604030504040204" pitchFamily="50" charset="-128"/>
              </a:rPr>
              <a:t>USB</a:t>
            </a:r>
            <a:r>
              <a:rPr lang="ja-JP" altLang="en-US" sz="1200" dirty="0">
                <a:latin typeface="メイリオ" panose="020B0604030504040204" pitchFamily="50" charset="-128"/>
                <a:ea typeface="メイリオ" panose="020B0604030504040204" pitchFamily="50" charset="-128"/>
              </a:rPr>
              <a:t>メモリです。</a:t>
            </a:r>
            <a:endParaRPr lang="en-US" altLang="ja-JP" sz="1200" dirty="0">
              <a:latin typeface="メイリオ" panose="020B0604030504040204" pitchFamily="50" charset="-128"/>
              <a:ea typeface="メイリオ" panose="020B0604030504040204" pitchFamily="50" charset="-128"/>
            </a:endParaRPr>
          </a:p>
          <a:p>
            <a:pPr>
              <a:lnSpc>
                <a:spcPts val="1800"/>
              </a:lnSpc>
            </a:pPr>
            <a:endParaRPr lang="en-US" altLang="ja-JP" sz="1200" dirty="0">
              <a:latin typeface="メイリオ" panose="020B0604030504040204" pitchFamily="50" charset="-128"/>
              <a:ea typeface="メイリオ" panose="020B0604030504040204" pitchFamily="50" charset="-128"/>
            </a:endParaRPr>
          </a:p>
          <a:p>
            <a:pPr>
              <a:lnSpc>
                <a:spcPts val="1800"/>
              </a:lnSpc>
            </a:pPr>
            <a:r>
              <a:rPr lang="en-US" altLang="ja-JP" sz="1200" dirty="0">
                <a:latin typeface="メイリオ" panose="020B0604030504040204" pitchFamily="50" charset="-128"/>
                <a:ea typeface="メイリオ" panose="020B0604030504040204" pitchFamily="50" charset="-128"/>
              </a:rPr>
              <a:t>LANSCOPE Endpoint Manager </a:t>
            </a:r>
            <a:r>
              <a:rPr lang="ja-JP" altLang="en-US" sz="1200" dirty="0">
                <a:latin typeface="メイリオ" panose="020B0604030504040204" pitchFamily="50" charset="-128"/>
                <a:ea typeface="メイリオ" panose="020B0604030504040204" pitchFamily="50" charset="-128"/>
              </a:rPr>
              <a:t>とも連携が可能で、重要なデータを社外で使わせないなどの細やかな管理が可能です。</a:t>
            </a:r>
          </a:p>
        </p:txBody>
      </p:sp>
      <p:graphicFrame>
        <p:nvGraphicFramePr>
          <p:cNvPr id="45" name="表 44">
            <a:extLst>
              <a:ext uri="{FF2B5EF4-FFF2-40B4-BE49-F238E27FC236}">
                <a16:creationId xmlns:a16="http://schemas.microsoft.com/office/drawing/2014/main" id="{CC0B2007-CCD9-05FF-046E-9745755AE682}"/>
              </a:ext>
            </a:extLst>
          </p:cNvPr>
          <p:cNvGraphicFramePr>
            <a:graphicFrameLocks noGrp="1"/>
          </p:cNvGraphicFramePr>
          <p:nvPr>
            <p:extLst>
              <p:ext uri="{D42A27DB-BD31-4B8C-83A1-F6EECF244321}">
                <p14:modId xmlns:p14="http://schemas.microsoft.com/office/powerpoint/2010/main" val="3788197432"/>
              </p:ext>
            </p:extLst>
          </p:nvPr>
        </p:nvGraphicFramePr>
        <p:xfrm>
          <a:off x="503105" y="863467"/>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3314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４．物理的セキュリティ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20173">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4.4.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職員等の利用する端末や電磁的記録媒体等の管理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73831">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⑤情報システム管理者は、パソコンやモバイル端末等におけるデータの暗号化等の機能を有効に利用しなければならない。端末にセキュリティチップが搭載されている場合、その機能を有効に活用しなければならない。同様に、</a:t>
                      </a:r>
                      <a:r>
                        <a:rPr kumimoji="1" lang="ja-JP" altLang="en-US" sz="1000" u="sng" kern="1200" dirty="0">
                          <a:solidFill>
                            <a:schemeClr val="tx1">
                              <a:lumMod val="75000"/>
                              <a:lumOff val="25000"/>
                            </a:schemeClr>
                          </a:solidFill>
                          <a:latin typeface="メイリオ" panose="020B0604030504040204" pitchFamily="50" charset="-128"/>
                          <a:ea typeface="メイリオ" panose="020B0604030504040204" pitchFamily="50" charset="-128"/>
                        </a:rPr>
                        <a:t>電磁的記録媒体についてもデータ暗号化機能を備える媒体を使用しなければならない。</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推奨事項</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8" name="図 7">
            <a:extLst>
              <a:ext uri="{FF2B5EF4-FFF2-40B4-BE49-F238E27FC236}">
                <a16:creationId xmlns:a16="http://schemas.microsoft.com/office/drawing/2014/main" id="{078F7C66-2BD4-8AC5-C626-F2770053895A}"/>
              </a:ext>
            </a:extLst>
          </p:cNvPr>
          <p:cNvPicPr>
            <a:picLocks noChangeAspect="1"/>
          </p:cNvPicPr>
          <p:nvPr/>
        </p:nvPicPr>
        <p:blipFill>
          <a:blip r:embed="rId3"/>
          <a:stretch>
            <a:fillRect/>
          </a:stretch>
        </p:blipFill>
        <p:spPr>
          <a:xfrm>
            <a:off x="5240940" y="3458997"/>
            <a:ext cx="1080276" cy="2671011"/>
          </a:xfrm>
          <a:prstGeom prst="rect">
            <a:avLst/>
          </a:prstGeom>
          <a:effectLst>
            <a:outerShdw blurRad="76200" dir="18900000" sy="23000" kx="-1200000" algn="bl" rotWithShape="0">
              <a:prstClr val="black">
                <a:alpha val="20000"/>
              </a:prstClr>
            </a:outerShdw>
          </a:effectLst>
        </p:spPr>
      </p:pic>
      <p:sp>
        <p:nvSpPr>
          <p:cNvPr id="27" name="テキスト ボックス 26">
            <a:extLst>
              <a:ext uri="{FF2B5EF4-FFF2-40B4-BE49-F238E27FC236}">
                <a16:creationId xmlns:a16="http://schemas.microsoft.com/office/drawing/2014/main" id="{7AE8559C-A506-A800-79C2-22625D2D0286}"/>
              </a:ext>
            </a:extLst>
          </p:cNvPr>
          <p:cNvSpPr txBox="1"/>
          <p:nvPr/>
        </p:nvSpPr>
        <p:spPr>
          <a:xfrm>
            <a:off x="6726130" y="3754604"/>
            <a:ext cx="4845008" cy="998350"/>
          </a:xfrm>
          <a:prstGeom prst="rect">
            <a:avLst/>
          </a:prstGeom>
          <a:noFill/>
          <a:ln>
            <a:noFill/>
          </a:ln>
        </p:spPr>
        <p:txBody>
          <a:bodyPr wrap="square" rtlCol="0">
            <a:spAutoFit/>
          </a:bodyPr>
          <a:lstStyle/>
          <a:p>
            <a:pPr>
              <a:lnSpc>
                <a:spcPts val="18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■データは全てハードウェア暗号化！（</a:t>
            </a: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rPr>
              <a:t>AES256bit</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a:t>
            </a:r>
          </a:p>
          <a:p>
            <a:pPr>
              <a:lnSpc>
                <a:spcPts val="18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データ保存領域に書き込まれるデータは、コントローラーが</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AES256bit</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で全て自動暗号化。フラッシュメモリーをはがして別基板に載せてもデータの閲覧はできません。</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343E2621-59B2-68A8-80B5-4882C9F3C868}"/>
              </a:ext>
            </a:extLst>
          </p:cNvPr>
          <p:cNvSpPr txBox="1"/>
          <p:nvPr/>
        </p:nvSpPr>
        <p:spPr>
          <a:xfrm>
            <a:off x="6761385" y="4967387"/>
            <a:ext cx="4845008" cy="998350"/>
          </a:xfrm>
          <a:prstGeom prst="rect">
            <a:avLst/>
          </a:prstGeom>
          <a:noFill/>
          <a:ln>
            <a:noFill/>
          </a:ln>
        </p:spPr>
        <p:txBody>
          <a:bodyPr wrap="square" rtlCol="0">
            <a:spAutoFit/>
          </a:bodyPr>
          <a:lstStyle/>
          <a:p>
            <a:pPr>
              <a:lnSpc>
                <a:spcPts val="18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■簡単操作で強固なパスワードロック</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1800"/>
              </a:lnSpc>
            </a:pPr>
            <a:r>
              <a:rPr lang="ja-JP" altLang="en-US" sz="1050" b="0" i="0" dirty="0">
                <a:solidFill>
                  <a:schemeClr val="tx1">
                    <a:lumMod val="75000"/>
                    <a:lumOff val="25000"/>
                  </a:schemeClr>
                </a:solidFill>
                <a:effectLst/>
                <a:latin typeface="メイリオ" panose="020B0604030504040204" pitchFamily="50" charset="-128"/>
                <a:ea typeface="メイリオ" panose="020B0604030504040204" pitchFamily="50" charset="-128"/>
              </a:rPr>
              <a:t>パスワードを入力してログインするまではデータ保存領域へアクセスできない仕様で安心です。また、書込み禁止状態でログインし、特定の</a:t>
            </a:r>
            <a:r>
              <a:rPr lang="en-US" altLang="ja-JP" sz="1050" b="0" i="0" dirty="0">
                <a:solidFill>
                  <a:schemeClr val="tx1">
                    <a:lumMod val="75000"/>
                    <a:lumOff val="25000"/>
                  </a:schemeClr>
                </a:solidFill>
                <a:effectLst/>
                <a:latin typeface="メイリオ" panose="020B0604030504040204" pitchFamily="50" charset="-128"/>
                <a:ea typeface="メイリオ" panose="020B0604030504040204" pitchFamily="50" charset="-128"/>
              </a:rPr>
              <a:t>PC</a:t>
            </a:r>
            <a:r>
              <a:rPr lang="ja-JP" altLang="en-US" sz="1050" b="0" i="0" dirty="0">
                <a:solidFill>
                  <a:schemeClr val="tx1">
                    <a:lumMod val="75000"/>
                    <a:lumOff val="25000"/>
                  </a:schemeClr>
                </a:solidFill>
                <a:effectLst/>
                <a:latin typeface="メイリオ" panose="020B0604030504040204" pitchFamily="50" charset="-128"/>
                <a:ea typeface="メイリオ" panose="020B0604030504040204" pitchFamily="50" charset="-128"/>
              </a:rPr>
              <a:t>のみで読み込み専用で使用などのコントロールが可能です。</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A36BEEF1-BF01-50C0-860B-F7B120343741}"/>
              </a:ext>
            </a:extLst>
          </p:cNvPr>
          <p:cNvSpPr txBox="1"/>
          <p:nvPr/>
        </p:nvSpPr>
        <p:spPr>
          <a:xfrm>
            <a:off x="6597558" y="3308834"/>
            <a:ext cx="5172662" cy="307777"/>
          </a:xfrm>
          <a:prstGeom prst="rect">
            <a:avLst/>
          </a:prstGeom>
          <a:noFill/>
        </p:spPr>
        <p:txBody>
          <a:bodyPr wrap="square">
            <a:spAutoFit/>
          </a:bodyPr>
          <a:lstStyle/>
          <a:p>
            <a:r>
              <a:rPr lang="ja-JP" altLang="en-US" sz="1400" b="1"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400" b="1" i="0" dirty="0">
                <a:solidFill>
                  <a:schemeClr val="tx1">
                    <a:lumMod val="75000"/>
                    <a:lumOff val="25000"/>
                  </a:schemeClr>
                </a:solidFill>
                <a:effectLst/>
                <a:latin typeface="メイリオ" panose="020B0604030504040204" pitchFamily="50" charset="-128"/>
                <a:ea typeface="メイリオ" panose="020B0604030504040204" pitchFamily="50" charset="-128"/>
              </a:rPr>
              <a:t>LANSCOPE Endpoint Manager</a:t>
            </a:r>
            <a:r>
              <a:rPr lang="ja-JP" altLang="en-US" sz="1400" b="1" i="0" dirty="0">
                <a:solidFill>
                  <a:schemeClr val="tx1">
                    <a:lumMod val="75000"/>
                    <a:lumOff val="25000"/>
                  </a:schemeClr>
                </a:solidFill>
                <a:effectLst/>
                <a:latin typeface="メイリオ" panose="020B0604030504040204" pitchFamily="50" charset="-128"/>
                <a:ea typeface="メイリオ" panose="020B0604030504040204" pitchFamily="50" charset="-128"/>
              </a:rPr>
              <a:t>専用 </a:t>
            </a:r>
            <a:r>
              <a:rPr lang="en-US" altLang="ja-JP" sz="1400" b="1" i="0" dirty="0">
                <a:solidFill>
                  <a:schemeClr val="tx1">
                    <a:lumMod val="75000"/>
                    <a:lumOff val="25000"/>
                  </a:schemeClr>
                </a:solidFill>
                <a:effectLst/>
                <a:latin typeface="メイリオ" panose="020B0604030504040204" pitchFamily="50" charset="-128"/>
                <a:ea typeface="メイリオ" panose="020B0604030504040204" pitchFamily="50" charset="-128"/>
              </a:rPr>
              <a:t>USB</a:t>
            </a:r>
            <a:r>
              <a:rPr lang="ja-JP" altLang="en-US" sz="1400" b="1" i="0" dirty="0">
                <a:solidFill>
                  <a:schemeClr val="tx1">
                    <a:lumMod val="75000"/>
                    <a:lumOff val="25000"/>
                  </a:schemeClr>
                </a:solidFill>
                <a:effectLst/>
                <a:latin typeface="メイリオ" panose="020B0604030504040204" pitchFamily="50" charset="-128"/>
                <a:ea typeface="メイリオ" panose="020B0604030504040204" pitchFamily="50" charset="-128"/>
              </a:rPr>
              <a:t>メモリ＞</a:t>
            </a:r>
            <a:endPar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99365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118424063"/>
              </p:ext>
            </p:extLst>
          </p:nvPr>
        </p:nvGraphicFramePr>
        <p:xfrm>
          <a:off x="503105" y="869888"/>
          <a:ext cx="11117395" cy="93003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４．物理的セキュリティ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4.4.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職員等の利用する端末や電磁的記録媒体等の管理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408869">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⑥情報システム管理者は、モバイル端末の庁外での業務利用の際は、上記対策に加え、遠隔消去機能を利用する等の措置を講じなければならない。</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推奨事項</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リモートロック・ワイプ</a:t>
            </a:r>
          </a:p>
        </p:txBody>
      </p:sp>
      <p:sp>
        <p:nvSpPr>
          <p:cNvPr id="24" name="テキスト ボックス 23">
            <a:extLst>
              <a:ext uri="{FF2B5EF4-FFF2-40B4-BE49-F238E27FC236}">
                <a16:creationId xmlns:a16="http://schemas.microsoft.com/office/drawing/2014/main" id="{416F5501-36A2-95D7-818E-EF8150423729}"/>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位置情報・移動履歴の取得が可能で</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有事の際にはリモートでロックワイプ</a:t>
            </a:r>
          </a:p>
        </p:txBody>
      </p:sp>
      <p:sp>
        <p:nvSpPr>
          <p:cNvPr id="25" name="テキスト ボックス 24">
            <a:extLst>
              <a:ext uri="{FF2B5EF4-FFF2-40B4-BE49-F238E27FC236}">
                <a16:creationId xmlns:a16="http://schemas.microsoft.com/office/drawing/2014/main" id="{EDEC709C-227A-960B-77E2-C38C31C65816}"/>
              </a:ext>
            </a:extLst>
          </p:cNvPr>
          <p:cNvSpPr txBox="1"/>
          <p:nvPr/>
        </p:nvSpPr>
        <p:spPr>
          <a:xfrm>
            <a:off x="585607" y="4533247"/>
            <a:ext cx="3858433" cy="1465786"/>
          </a:xfrm>
          <a:prstGeom prst="rect">
            <a:avLst/>
          </a:prstGeom>
          <a:noFill/>
          <a:ln>
            <a:noFill/>
          </a:ln>
        </p:spPr>
        <p:txBody>
          <a:bodyPr wrap="square" rtlCol="0">
            <a:spAutoFit/>
          </a:bodyPr>
          <a:lstStyle/>
          <a:p>
            <a:pPr>
              <a:lnSpc>
                <a:spcPts val="1800"/>
              </a:lnSpc>
            </a:pPr>
            <a:r>
              <a:rPr lang="ja-JP" altLang="en-US" sz="1200" dirty="0">
                <a:latin typeface="メイリオ" panose="020B0604030504040204" pitchFamily="50" charset="-128"/>
                <a:ea typeface="メイリオ" panose="020B0604030504040204" pitchFamily="50" charset="-128"/>
              </a:rPr>
              <a:t>位置情報を取得し、端末がどこにあるのかを可視化することができます。さらに移動履歴も追えるため、盗難紛失時には早急に対応を取る事が可能です。</a:t>
            </a:r>
            <a:endParaRPr lang="en-US" altLang="ja-JP" sz="1200" dirty="0">
              <a:latin typeface="メイリオ" panose="020B0604030504040204" pitchFamily="50" charset="-128"/>
              <a:ea typeface="メイリオ" panose="020B0604030504040204" pitchFamily="50" charset="-128"/>
            </a:endParaRPr>
          </a:p>
          <a:p>
            <a:pPr>
              <a:lnSpc>
                <a:spcPts val="1800"/>
              </a:lnSpc>
            </a:pPr>
            <a:endParaRPr lang="en-US" altLang="ja-JP" sz="1200" dirty="0">
              <a:latin typeface="メイリオ" panose="020B0604030504040204" pitchFamily="50" charset="-128"/>
              <a:ea typeface="メイリオ" panose="020B0604030504040204" pitchFamily="50" charset="-128"/>
            </a:endParaRPr>
          </a:p>
          <a:p>
            <a:pPr>
              <a:lnSpc>
                <a:spcPts val="1800"/>
              </a:lnSpc>
            </a:pPr>
            <a:r>
              <a:rPr lang="ja-JP" altLang="en-US" sz="1200" dirty="0">
                <a:latin typeface="メイリオ" panose="020B0604030504040204" pitchFamily="50" charset="-128"/>
                <a:ea typeface="メイリオ" panose="020B0604030504040204" pitchFamily="50" charset="-128"/>
              </a:rPr>
              <a:t>万が一の場合は、そのまま遠隔でリモートロックワイプが迅速に行えます。</a:t>
            </a:r>
          </a:p>
        </p:txBody>
      </p:sp>
      <p:cxnSp>
        <p:nvCxnSpPr>
          <p:cNvPr id="27" name="直線コネクタ 26">
            <a:extLst>
              <a:ext uri="{FF2B5EF4-FFF2-40B4-BE49-F238E27FC236}">
                <a16:creationId xmlns:a16="http://schemas.microsoft.com/office/drawing/2014/main" id="{606041E4-7872-243E-EBD6-89BEB11228A9}"/>
              </a:ext>
            </a:extLst>
          </p:cNvPr>
          <p:cNvCxnSpPr>
            <a:cxnSpLocks/>
          </p:cNvCxnSpPr>
          <p:nvPr/>
        </p:nvCxnSpPr>
        <p:spPr>
          <a:xfrm flipV="1">
            <a:off x="5054523" y="4868253"/>
            <a:ext cx="4705787" cy="1"/>
          </a:xfrm>
          <a:prstGeom prst="line">
            <a:avLst/>
          </a:prstGeom>
          <a:ln w="0"/>
        </p:spPr>
        <p:style>
          <a:lnRef idx="1">
            <a:schemeClr val="dk1"/>
          </a:lnRef>
          <a:fillRef idx="0">
            <a:schemeClr val="dk1"/>
          </a:fillRef>
          <a:effectRef idx="0">
            <a:schemeClr val="dk1"/>
          </a:effectRef>
          <a:fontRef idx="minor">
            <a:schemeClr val="tx1"/>
          </a:fontRef>
        </p:style>
      </p:cxnSp>
      <p:pic>
        <p:nvPicPr>
          <p:cNvPr id="28" name="図 27">
            <a:extLst>
              <a:ext uri="{FF2B5EF4-FFF2-40B4-BE49-F238E27FC236}">
                <a16:creationId xmlns:a16="http://schemas.microsoft.com/office/drawing/2014/main" id="{69A4E21E-875D-2127-4E8B-361FF287EDF1}"/>
              </a:ext>
            </a:extLst>
          </p:cNvPr>
          <p:cNvPicPr>
            <a:picLocks noChangeAspect="1"/>
          </p:cNvPicPr>
          <p:nvPr/>
        </p:nvPicPr>
        <p:blipFill rotWithShape="1">
          <a:blip r:embed="rId3"/>
          <a:srcRect t="10000" r="13007" b="16930"/>
          <a:stretch/>
        </p:blipFill>
        <p:spPr>
          <a:xfrm>
            <a:off x="4819149" y="3263291"/>
            <a:ext cx="6259543" cy="2847949"/>
          </a:xfrm>
          <a:prstGeom prst="rect">
            <a:avLst/>
          </a:prstGeom>
          <a:ln w="6350">
            <a:solidFill>
              <a:schemeClr val="bg1">
                <a:lumMod val="65000"/>
              </a:schemeClr>
            </a:solidFill>
          </a:ln>
        </p:spPr>
      </p:pic>
      <p:sp>
        <p:nvSpPr>
          <p:cNvPr id="29" name="楕円 28">
            <a:extLst>
              <a:ext uri="{FF2B5EF4-FFF2-40B4-BE49-F238E27FC236}">
                <a16:creationId xmlns:a16="http://schemas.microsoft.com/office/drawing/2014/main" id="{F57A2926-51BB-401A-B307-06A2EA179553}"/>
              </a:ext>
            </a:extLst>
          </p:cNvPr>
          <p:cNvSpPr/>
          <p:nvPr/>
        </p:nvSpPr>
        <p:spPr>
          <a:xfrm>
            <a:off x="6242188" y="3848748"/>
            <a:ext cx="430281" cy="430281"/>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D6654C5D-58A0-AED1-F7BB-6B2A12678A69}"/>
              </a:ext>
            </a:extLst>
          </p:cNvPr>
          <p:cNvSpPr/>
          <p:nvPr/>
        </p:nvSpPr>
        <p:spPr>
          <a:xfrm rot="10800000">
            <a:off x="6059260" y="3030356"/>
            <a:ext cx="1435194"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08F4E10B-7B28-1BCE-230E-BBA2E301B095}"/>
              </a:ext>
            </a:extLst>
          </p:cNvPr>
          <p:cNvSpPr txBox="1"/>
          <p:nvPr/>
        </p:nvSpPr>
        <p:spPr>
          <a:xfrm>
            <a:off x="6018750" y="3002693"/>
            <a:ext cx="1475704" cy="556884"/>
          </a:xfrm>
          <a:prstGeom prst="rect">
            <a:avLst/>
          </a:prstGeom>
          <a:noFill/>
        </p:spPr>
        <p:txBody>
          <a:bodyPr wrap="square">
            <a:spAutoFit/>
          </a:bodyPr>
          <a:lstStyle/>
          <a:p>
            <a:pPr algn="ctr">
              <a:lnSpc>
                <a:spcPct val="150000"/>
              </a:lnSpc>
            </a:pPr>
            <a:r>
              <a:rPr lang="en-US" altLang="ja-JP" sz="1050" b="1" dirty="0">
                <a:solidFill>
                  <a:srgbClr val="C00000"/>
                </a:solidFill>
                <a:latin typeface="メイリオ" panose="020B0604030504040204" pitchFamily="50" charset="-128"/>
                <a:ea typeface="メイリオ" panose="020B0604030504040204" pitchFamily="50" charset="-128"/>
              </a:rPr>
              <a:t>MAP</a:t>
            </a:r>
            <a:r>
              <a:rPr lang="ja-JP" altLang="en-US" sz="1050" b="1" dirty="0">
                <a:solidFill>
                  <a:srgbClr val="C00000"/>
                </a:solidFill>
                <a:latin typeface="メイリオ" panose="020B0604030504040204" pitchFamily="50" charset="-128"/>
                <a:ea typeface="メイリオ" panose="020B0604030504040204" pitchFamily="50" charset="-128"/>
              </a:rPr>
              <a:t>上に対象者の</a:t>
            </a:r>
          </a:p>
          <a:p>
            <a:pPr algn="ctr">
              <a:lnSpc>
                <a:spcPct val="150000"/>
              </a:lnSpc>
            </a:pPr>
            <a:r>
              <a:rPr lang="ja-JP" altLang="en-US" sz="1050" b="1" dirty="0">
                <a:solidFill>
                  <a:srgbClr val="C00000"/>
                </a:solidFill>
                <a:latin typeface="メイリオ" panose="020B0604030504040204" pitchFamily="50" charset="-128"/>
                <a:ea typeface="メイリオ" panose="020B0604030504040204" pitchFamily="50" charset="-128"/>
              </a:rPr>
              <a:t>位置情報を表示</a:t>
            </a:r>
          </a:p>
        </p:txBody>
      </p:sp>
      <p:pic>
        <p:nvPicPr>
          <p:cNvPr id="32" name="図 31">
            <a:extLst>
              <a:ext uri="{FF2B5EF4-FFF2-40B4-BE49-F238E27FC236}">
                <a16:creationId xmlns:a16="http://schemas.microsoft.com/office/drawing/2014/main" id="{1C6CA9A5-A290-C527-7B60-ACD40699B3E4}"/>
              </a:ext>
            </a:extLst>
          </p:cNvPr>
          <p:cNvPicPr>
            <a:picLocks noChangeAspect="1"/>
          </p:cNvPicPr>
          <p:nvPr/>
        </p:nvPicPr>
        <p:blipFill rotWithShape="1">
          <a:blip r:embed="rId4"/>
          <a:srcRect l="4887" t="15330" r="66222" b="22861"/>
          <a:stretch/>
        </p:blipFill>
        <p:spPr>
          <a:xfrm>
            <a:off x="9400162" y="3859136"/>
            <a:ext cx="2395580" cy="2570212"/>
          </a:xfrm>
          <a:prstGeom prst="rect">
            <a:avLst/>
          </a:prstGeom>
          <a:ln w="6350">
            <a:solidFill>
              <a:schemeClr val="bg1">
                <a:lumMod val="65000"/>
              </a:schemeClr>
            </a:solidFill>
          </a:ln>
        </p:spPr>
      </p:pic>
      <p:sp>
        <p:nvSpPr>
          <p:cNvPr id="33" name="フリーフォーム: 図形 32">
            <a:extLst>
              <a:ext uri="{FF2B5EF4-FFF2-40B4-BE49-F238E27FC236}">
                <a16:creationId xmlns:a16="http://schemas.microsoft.com/office/drawing/2014/main" id="{E4F112A9-1BAE-E2EF-E505-918F0439A039}"/>
              </a:ext>
            </a:extLst>
          </p:cNvPr>
          <p:cNvSpPr/>
          <p:nvPr/>
        </p:nvSpPr>
        <p:spPr>
          <a:xfrm>
            <a:off x="6461760" y="4274820"/>
            <a:ext cx="974090" cy="624840"/>
          </a:xfrm>
          <a:custGeom>
            <a:avLst/>
            <a:gdLst>
              <a:gd name="connsiteX0" fmla="*/ 0 w 2118360"/>
              <a:gd name="connsiteY0" fmla="*/ 0 h 624840"/>
              <a:gd name="connsiteX1" fmla="*/ 0 w 2118360"/>
              <a:gd name="connsiteY1" fmla="*/ 624840 h 624840"/>
              <a:gd name="connsiteX2" fmla="*/ 2118360 w 2118360"/>
              <a:gd name="connsiteY2" fmla="*/ 624840 h 624840"/>
            </a:gdLst>
            <a:ahLst/>
            <a:cxnLst>
              <a:cxn ang="0">
                <a:pos x="connsiteX0" y="connsiteY0"/>
              </a:cxn>
              <a:cxn ang="0">
                <a:pos x="connsiteX1" y="connsiteY1"/>
              </a:cxn>
              <a:cxn ang="0">
                <a:pos x="connsiteX2" y="connsiteY2"/>
              </a:cxn>
            </a:cxnLst>
            <a:rect l="l" t="t" r="r" b="b"/>
            <a:pathLst>
              <a:path w="2118360" h="624840">
                <a:moveTo>
                  <a:pt x="0" y="0"/>
                </a:moveTo>
                <a:lnTo>
                  <a:pt x="0" y="624840"/>
                </a:lnTo>
                <a:lnTo>
                  <a:pt x="2118360" y="624840"/>
                </a:lnTo>
              </a:path>
            </a:pathLst>
          </a:cu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27E74B2-49DE-D206-8F83-703EA1339956}"/>
              </a:ext>
            </a:extLst>
          </p:cNvPr>
          <p:cNvSpPr/>
          <p:nvPr/>
        </p:nvSpPr>
        <p:spPr>
          <a:xfrm>
            <a:off x="10465018" y="4105693"/>
            <a:ext cx="850291" cy="62484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0BA2871A-24C7-0ABA-92B8-6742757D72C6}"/>
              </a:ext>
            </a:extLst>
          </p:cNvPr>
          <p:cNvPicPr>
            <a:picLocks noChangeAspect="1"/>
          </p:cNvPicPr>
          <p:nvPr/>
        </p:nvPicPr>
        <p:blipFill rotWithShape="1">
          <a:blip r:embed="rId5"/>
          <a:srcRect l="40547" t="24904" r="33651" b="4725"/>
          <a:stretch/>
        </p:blipFill>
        <p:spPr>
          <a:xfrm>
            <a:off x="7494454" y="3848748"/>
            <a:ext cx="1746829" cy="2580600"/>
          </a:xfrm>
          <a:prstGeom prst="rect">
            <a:avLst/>
          </a:prstGeom>
          <a:ln w="19050">
            <a:solidFill>
              <a:srgbClr val="C00000"/>
            </a:solidFill>
          </a:ln>
        </p:spPr>
      </p:pic>
      <p:grpSp>
        <p:nvGrpSpPr>
          <p:cNvPr id="38" name="グループ化 37">
            <a:extLst>
              <a:ext uri="{FF2B5EF4-FFF2-40B4-BE49-F238E27FC236}">
                <a16:creationId xmlns:a16="http://schemas.microsoft.com/office/drawing/2014/main" id="{095767CD-620F-410B-A241-C5E19CE8A6C4}"/>
              </a:ext>
            </a:extLst>
          </p:cNvPr>
          <p:cNvGrpSpPr/>
          <p:nvPr/>
        </p:nvGrpSpPr>
        <p:grpSpPr>
          <a:xfrm>
            <a:off x="7003089" y="5823929"/>
            <a:ext cx="1309402" cy="501593"/>
            <a:chOff x="5004295" y="2551962"/>
            <a:chExt cx="1307343" cy="501593"/>
          </a:xfrm>
        </p:grpSpPr>
        <p:sp>
          <p:nvSpPr>
            <p:cNvPr id="55" name="フリーフォーム: 図形 54">
              <a:extLst>
                <a:ext uri="{FF2B5EF4-FFF2-40B4-BE49-F238E27FC236}">
                  <a16:creationId xmlns:a16="http://schemas.microsoft.com/office/drawing/2014/main" id="{67C29CC2-CE7D-3D08-6FE5-41D6E78E3F4C}"/>
                </a:ext>
              </a:extLst>
            </p:cNvPr>
            <p:cNvSpPr/>
            <p:nvPr/>
          </p:nvSpPr>
          <p:spPr>
            <a:xfrm rot="10800000">
              <a:off x="5048749" y="2551962"/>
              <a:ext cx="1206790" cy="501592"/>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a:extLst>
                <a:ext uri="{FF2B5EF4-FFF2-40B4-BE49-F238E27FC236}">
                  <a16:creationId xmlns:a16="http://schemas.microsoft.com/office/drawing/2014/main" id="{DBE554C4-247A-213D-0293-04654614F049}"/>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rgbClr val="C00000"/>
                  </a:solidFill>
                  <a:latin typeface="メイリオ" panose="020B0604030504040204" pitchFamily="50" charset="-128"/>
                  <a:ea typeface="メイリオ" panose="020B0604030504040204" pitchFamily="50" charset="-128"/>
                </a:rPr>
                <a:t>移動履歴も</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ja-JP" altLang="en-US" sz="1100" b="1" dirty="0">
                  <a:solidFill>
                    <a:srgbClr val="C00000"/>
                  </a:solidFill>
                  <a:latin typeface="メイリオ" panose="020B0604030504040204" pitchFamily="50" charset="-128"/>
                  <a:ea typeface="メイリオ" panose="020B0604030504040204" pitchFamily="50" charset="-128"/>
                </a:rPr>
                <a:t>確認可能</a:t>
              </a:r>
              <a:endParaRPr kumimoji="1" lang="en-US" altLang="ja-JP" sz="1100" b="1" dirty="0">
                <a:solidFill>
                  <a:srgbClr val="C00000"/>
                </a:solidFill>
                <a:latin typeface="メイリオ" panose="020B0604030504040204" pitchFamily="50" charset="-128"/>
                <a:ea typeface="メイリオ" panose="020B0604030504040204" pitchFamily="50" charset="-128"/>
              </a:endParaRPr>
            </a:p>
          </p:txBody>
        </p:sp>
      </p:grpSp>
      <p:cxnSp>
        <p:nvCxnSpPr>
          <p:cNvPr id="57" name="直線矢印コネクタ 56">
            <a:extLst>
              <a:ext uri="{FF2B5EF4-FFF2-40B4-BE49-F238E27FC236}">
                <a16:creationId xmlns:a16="http://schemas.microsoft.com/office/drawing/2014/main" id="{781A9796-3D0A-0CFC-08C7-588099BCD5D2}"/>
              </a:ext>
            </a:extLst>
          </p:cNvPr>
          <p:cNvCxnSpPr>
            <a:cxnSpLocks/>
          </p:cNvCxnSpPr>
          <p:nvPr/>
        </p:nvCxnSpPr>
        <p:spPr>
          <a:xfrm>
            <a:off x="9241283" y="4899660"/>
            <a:ext cx="398017" cy="0"/>
          </a:xfrm>
          <a:prstGeom prst="straightConnector1">
            <a:avLst/>
          </a:pr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1145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9">
            <a:extLst>
              <a:ext uri="{FF2B5EF4-FFF2-40B4-BE49-F238E27FC236}">
                <a16:creationId xmlns:a16="http://schemas.microsoft.com/office/drawing/2014/main" id="{386143C3-F19E-851F-DD46-0441CED8D089}"/>
              </a:ext>
            </a:extLst>
          </p:cNvPr>
          <p:cNvSpPr/>
          <p:nvPr/>
        </p:nvSpPr>
        <p:spPr>
          <a:xfrm>
            <a:off x="617590"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うっかりミス</a:t>
            </a:r>
          </a:p>
        </p:txBody>
      </p:sp>
      <p:sp>
        <p:nvSpPr>
          <p:cNvPr id="3" name="テキスト プレースホルダー 2">
            <a:extLst>
              <a:ext uri="{FF2B5EF4-FFF2-40B4-BE49-F238E27FC236}">
                <a16:creationId xmlns:a16="http://schemas.microsoft.com/office/drawing/2014/main" id="{C845E5E6-A38A-49A9-8727-9A76E494257C}"/>
              </a:ext>
            </a:extLst>
          </p:cNvPr>
          <p:cNvSpPr>
            <a:spLocks noGrp="1"/>
          </p:cNvSpPr>
          <p:nvPr>
            <p:ph type="body" sz="quarter" idx="15"/>
          </p:nvPr>
        </p:nvSpPr>
        <p:spPr>
          <a:prstGeom prst="rect">
            <a:avLst/>
          </a:prstGeom>
        </p:spPr>
        <p:txBody>
          <a:bodyPr/>
          <a:lstStyle/>
          <a:p>
            <a:r>
              <a:rPr lang="ja-JP" altLang="en-US" dirty="0"/>
              <a:t>住民の個人情報や企業の経営情報など重要情報を多数保有！地方公共団体の情報漏洩は後を絶たない</a:t>
            </a:r>
            <a:r>
              <a:rPr lang="en-US" altLang="ja-JP" dirty="0"/>
              <a:t>…</a:t>
            </a:r>
          </a:p>
        </p:txBody>
      </p:sp>
      <p:sp>
        <p:nvSpPr>
          <p:cNvPr id="12" name="テキスト プレースホルダー 11">
            <a:extLst>
              <a:ext uri="{FF2B5EF4-FFF2-40B4-BE49-F238E27FC236}">
                <a16:creationId xmlns:a16="http://schemas.microsoft.com/office/drawing/2014/main" id="{1DE2335C-F81D-49FF-A4C2-54365867CCAD}"/>
              </a:ext>
            </a:extLst>
          </p:cNvPr>
          <p:cNvSpPr>
            <a:spLocks noGrp="1"/>
          </p:cNvSpPr>
          <p:nvPr>
            <p:ph type="body" sz="quarter" idx="11"/>
          </p:nvPr>
        </p:nvSpPr>
        <p:spPr>
          <a:prstGeom prst="rect">
            <a:avLst/>
          </a:prstGeom>
        </p:spPr>
        <p:txBody>
          <a:bodyPr/>
          <a:lstStyle/>
          <a:p>
            <a:r>
              <a:rPr lang="ja-JP" altLang="en-US" dirty="0"/>
              <a:t>今後は、従来のやり方</a:t>
            </a:r>
            <a:r>
              <a:rPr lang="en-US" altLang="ja-JP" dirty="0"/>
              <a:t>×IT</a:t>
            </a:r>
            <a:r>
              <a:rPr lang="ja-JP" altLang="en-US" dirty="0"/>
              <a:t>化が混在することで、より情報セキュリティの意識を高める必要があります</a:t>
            </a:r>
          </a:p>
        </p:txBody>
      </p:sp>
      <p:sp>
        <p:nvSpPr>
          <p:cNvPr id="2" name="テキスト プレースホルダー 1">
            <a:extLst>
              <a:ext uri="{FF2B5EF4-FFF2-40B4-BE49-F238E27FC236}">
                <a16:creationId xmlns:a16="http://schemas.microsoft.com/office/drawing/2014/main" id="{B2A4CE16-DD0E-4E59-8D64-F83D256A0278}"/>
              </a:ext>
            </a:extLst>
          </p:cNvPr>
          <p:cNvSpPr>
            <a:spLocks noGrp="1"/>
          </p:cNvSpPr>
          <p:nvPr>
            <p:ph type="body" sz="quarter" idx="13"/>
          </p:nvPr>
        </p:nvSpPr>
        <p:spPr>
          <a:prstGeom prst="rect">
            <a:avLst/>
          </a:prstGeom>
        </p:spPr>
        <p:txBody>
          <a:bodyPr/>
          <a:lstStyle/>
          <a:p>
            <a:r>
              <a:rPr lang="ja-JP" altLang="en-US" dirty="0"/>
              <a:t>地方公共団体におけるインシデント</a:t>
            </a:r>
          </a:p>
        </p:txBody>
      </p:sp>
      <p:sp>
        <p:nvSpPr>
          <p:cNvPr id="33" name="テキスト ボックス 32">
            <a:extLst>
              <a:ext uri="{FF2B5EF4-FFF2-40B4-BE49-F238E27FC236}">
                <a16:creationId xmlns:a16="http://schemas.microsoft.com/office/drawing/2014/main" id="{D7FD98BB-2F27-4E6E-93B7-D2DC414766A4}"/>
              </a:ext>
            </a:extLst>
          </p:cNvPr>
          <p:cNvSpPr txBox="1"/>
          <p:nvPr/>
        </p:nvSpPr>
        <p:spPr>
          <a:xfrm>
            <a:off x="611210" y="4601562"/>
            <a:ext cx="2546611" cy="1742785"/>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新型コロナウイルス感染症の自宅療養者の個人情報が記載された文書を、</a:t>
            </a:r>
            <a:r>
              <a:rPr lang="ja-JP" altLang="en-US" sz="1100" b="1" u="sng" dirty="0">
                <a:solidFill>
                  <a:srgbClr val="C00000"/>
                </a:solidFill>
                <a:latin typeface="メイリオ" panose="020B0604030504040204" pitchFamily="50" charset="-128"/>
                <a:ea typeface="メイリオ" panose="020B0604030504040204" pitchFamily="50" charset="-128"/>
              </a:rPr>
              <a:t>誤って無関係の患者に送付</a:t>
            </a:r>
            <a:r>
              <a:rPr lang="ja-JP" altLang="en-US" sz="1100" dirty="0">
                <a:latin typeface="メイリオ" panose="020B0604030504040204" pitchFamily="50" charset="-128"/>
                <a:ea typeface="メイリオ" panose="020B0604030504040204" pitchFamily="50" charset="-128"/>
              </a:rPr>
              <a:t>してしまい、個人情報が漏洩してしまった。チェックの漏れが原因</a:t>
            </a:r>
          </a:p>
        </p:txBody>
      </p:sp>
      <p:pic>
        <p:nvPicPr>
          <p:cNvPr id="6" name="図 5" descr="座る, レゴ, テーブル, 水 が含まれている画像&#10;&#10;自動的に生成された説明">
            <a:extLst>
              <a:ext uri="{FF2B5EF4-FFF2-40B4-BE49-F238E27FC236}">
                <a16:creationId xmlns:a16="http://schemas.microsoft.com/office/drawing/2014/main" id="{49BE52DE-884B-3F76-80CD-9374935E6343}"/>
              </a:ext>
            </a:extLst>
          </p:cNvPr>
          <p:cNvPicPr>
            <a:picLocks noChangeAspect="1"/>
          </p:cNvPicPr>
          <p:nvPr/>
        </p:nvPicPr>
        <p:blipFill rotWithShape="1">
          <a:blip r:embed="rId3">
            <a:extLst>
              <a:ext uri="{28A0092B-C50C-407E-A947-70E740481C1C}">
                <a14:useLocalDpi xmlns:a14="http://schemas.microsoft.com/office/drawing/2010/main" val="0"/>
              </a:ext>
            </a:extLst>
          </a:blip>
          <a:srcRect l="7165" t="-1" r="25330" b="3838"/>
          <a:stretch/>
        </p:blipFill>
        <p:spPr>
          <a:xfrm>
            <a:off x="6230959" y="2256442"/>
            <a:ext cx="2470411" cy="2345120"/>
          </a:xfrm>
          <a:prstGeom prst="rect">
            <a:avLst/>
          </a:prstGeom>
        </p:spPr>
      </p:pic>
      <p:sp>
        <p:nvSpPr>
          <p:cNvPr id="34" name="テキスト ボックス 33">
            <a:extLst>
              <a:ext uri="{FF2B5EF4-FFF2-40B4-BE49-F238E27FC236}">
                <a16:creationId xmlns:a16="http://schemas.microsoft.com/office/drawing/2014/main" id="{280EB75A-609B-D83B-6C32-665840A48EAC}"/>
              </a:ext>
            </a:extLst>
          </p:cNvPr>
          <p:cNvSpPr txBox="1"/>
          <p:nvPr/>
        </p:nvSpPr>
        <p:spPr>
          <a:xfrm>
            <a:off x="3368697" y="4601562"/>
            <a:ext cx="2546611" cy="1404231"/>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職員が、業務時間中に市民の情報や住民基本台帳のデータを</a:t>
            </a:r>
            <a:r>
              <a:rPr lang="ja-JP" altLang="en-US" sz="1100" b="1" u="sng" dirty="0">
                <a:solidFill>
                  <a:srgbClr val="C00000"/>
                </a:solidFill>
                <a:latin typeface="メイリオ" panose="020B0604030504040204" pitchFamily="50" charset="-128"/>
                <a:ea typeface="メイリオ" panose="020B0604030504040204" pitchFamily="50" charset="-128"/>
              </a:rPr>
              <a:t>メールで送付したり、</a:t>
            </a:r>
            <a:r>
              <a:rPr lang="en-US" altLang="ja-JP" sz="1100" b="1" u="sng" dirty="0">
                <a:solidFill>
                  <a:srgbClr val="C00000"/>
                </a:solidFill>
                <a:latin typeface="メイリオ" panose="020B0604030504040204" pitchFamily="50" charset="-128"/>
                <a:ea typeface="メイリオ" panose="020B0604030504040204" pitchFamily="50" charset="-128"/>
              </a:rPr>
              <a:t>USB</a:t>
            </a:r>
            <a:r>
              <a:rPr lang="ja-JP" altLang="en-US" sz="1100" b="1" u="sng" dirty="0">
                <a:solidFill>
                  <a:srgbClr val="C00000"/>
                </a:solidFill>
                <a:latin typeface="メイリオ" panose="020B0604030504040204" pitchFamily="50" charset="-128"/>
                <a:ea typeface="メイリオ" panose="020B0604030504040204" pitchFamily="50" charset="-128"/>
              </a:rPr>
              <a:t>メモリを用いて自宅へ持ち帰り私的に利用</a:t>
            </a:r>
            <a:r>
              <a:rPr lang="ja-JP" altLang="en-US" sz="1100" dirty="0">
                <a:latin typeface="メイリオ" panose="020B0604030504040204" pitchFamily="50" charset="-128"/>
                <a:ea typeface="メイリオ" panose="020B0604030504040204" pitchFamily="50" charset="-128"/>
              </a:rPr>
              <a:t>していた</a:t>
            </a:r>
          </a:p>
        </p:txBody>
      </p:sp>
      <p:sp>
        <p:nvSpPr>
          <p:cNvPr id="37" name="テキスト ボックス 36">
            <a:extLst>
              <a:ext uri="{FF2B5EF4-FFF2-40B4-BE49-F238E27FC236}">
                <a16:creationId xmlns:a16="http://schemas.microsoft.com/office/drawing/2014/main" id="{52F5B9E6-2C63-7B6F-23C6-18DF61D5BB9B}"/>
              </a:ext>
            </a:extLst>
          </p:cNvPr>
          <p:cNvSpPr txBox="1"/>
          <p:nvPr/>
        </p:nvSpPr>
        <p:spPr>
          <a:xfrm>
            <a:off x="6202385" y="4601562"/>
            <a:ext cx="2546611" cy="1742785"/>
          </a:xfrm>
          <a:prstGeom prst="rect">
            <a:avLst/>
          </a:prstGeom>
          <a:noFill/>
        </p:spPr>
        <p:txBody>
          <a:bodyPr wrap="square" lIns="91440" tIns="45720" rIns="91440" bIns="45720" rtlCol="0" anchor="t">
            <a:spAutoFit/>
          </a:bodyPr>
          <a:lstStyle/>
          <a:p>
            <a:pPr>
              <a:lnSpc>
                <a:spcPct val="200000"/>
              </a:lnSpc>
              <a:buClr>
                <a:schemeClr val="accent1"/>
              </a:buClr>
              <a:buSzPct val="110000"/>
            </a:pPr>
            <a:r>
              <a:rPr lang="ja-JP" altLang="en-US" sz="1100" dirty="0">
                <a:latin typeface="メイリオ"/>
                <a:ea typeface="メイリオ"/>
              </a:rPr>
              <a:t>市から業務委託を受けた業者が</a:t>
            </a:r>
            <a:r>
              <a:rPr lang="ja-JP" altLang="en-US" sz="1100" b="1" u="sng" dirty="0">
                <a:solidFill>
                  <a:srgbClr val="C00000"/>
                </a:solidFill>
                <a:latin typeface="メイリオ" panose="020B0604030504040204" pitchFamily="50" charset="-128"/>
                <a:ea typeface="メイリオ" panose="020B0604030504040204" pitchFamily="50" charset="-128"/>
              </a:rPr>
              <a:t>市側の許可を得ず、市民の個人情報を</a:t>
            </a:r>
            <a:r>
              <a:rPr lang="en-US" altLang="ja-JP" sz="1100" b="1" u="sng" dirty="0">
                <a:solidFill>
                  <a:srgbClr val="C00000"/>
                </a:solidFill>
                <a:latin typeface="メイリオ" panose="020B0604030504040204" pitchFamily="50" charset="-128"/>
                <a:ea typeface="メイリオ" panose="020B0604030504040204" pitchFamily="50" charset="-128"/>
              </a:rPr>
              <a:t>USB</a:t>
            </a:r>
            <a:r>
              <a:rPr lang="ja-JP" altLang="en-US" sz="1100" b="1" u="sng" dirty="0">
                <a:solidFill>
                  <a:srgbClr val="C00000"/>
                </a:solidFill>
                <a:latin typeface="メイリオ" panose="020B0604030504040204" pitchFamily="50" charset="-128"/>
                <a:ea typeface="メイリオ" panose="020B0604030504040204" pitchFamily="50" charset="-128"/>
              </a:rPr>
              <a:t>メモリに保存</a:t>
            </a:r>
            <a:r>
              <a:rPr lang="ja-JP" altLang="en-US" sz="1100" dirty="0">
                <a:latin typeface="メイリオ"/>
                <a:ea typeface="メイリオ"/>
              </a:rPr>
              <a:t>し持ち出した。その後、路上でカバンごと紛失してしまった</a:t>
            </a:r>
          </a:p>
        </p:txBody>
      </p:sp>
      <p:pic>
        <p:nvPicPr>
          <p:cNvPr id="38" name="図 37">
            <a:extLst>
              <a:ext uri="{FF2B5EF4-FFF2-40B4-BE49-F238E27FC236}">
                <a16:creationId xmlns:a16="http://schemas.microsoft.com/office/drawing/2014/main" id="{41593293-FED6-E253-2046-41C2529A1605}"/>
              </a:ext>
            </a:extLst>
          </p:cNvPr>
          <p:cNvPicPr>
            <a:picLocks noChangeAspect="1"/>
          </p:cNvPicPr>
          <p:nvPr/>
        </p:nvPicPr>
        <p:blipFill rotWithShape="1">
          <a:blip r:embed="rId4">
            <a:extLst>
              <a:ext uri="{28A0092B-C50C-407E-A947-70E740481C1C}">
                <a14:useLocalDpi xmlns:a14="http://schemas.microsoft.com/office/drawing/2010/main" val="0"/>
              </a:ext>
            </a:extLst>
          </a:blip>
          <a:srcRect l="14023" r="10972" b="4212"/>
          <a:stretch/>
        </p:blipFill>
        <p:spPr>
          <a:xfrm>
            <a:off x="8964634" y="2256442"/>
            <a:ext cx="2470411" cy="2345118"/>
          </a:xfrm>
          <a:prstGeom prst="rect">
            <a:avLst/>
          </a:prstGeom>
        </p:spPr>
      </p:pic>
      <p:sp>
        <p:nvSpPr>
          <p:cNvPr id="40" name="テキスト ボックス 39">
            <a:extLst>
              <a:ext uri="{FF2B5EF4-FFF2-40B4-BE49-F238E27FC236}">
                <a16:creationId xmlns:a16="http://schemas.microsoft.com/office/drawing/2014/main" id="{983A75EA-B550-AAC6-011E-A990F15AB9C4}"/>
              </a:ext>
            </a:extLst>
          </p:cNvPr>
          <p:cNvSpPr txBox="1"/>
          <p:nvPr/>
        </p:nvSpPr>
        <p:spPr>
          <a:xfrm>
            <a:off x="8955109" y="4601562"/>
            <a:ext cx="2546611" cy="1742785"/>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教育委員会からのメールだったため疑いなく</a:t>
            </a:r>
            <a:r>
              <a:rPr lang="ja-JP" altLang="en-US" sz="1100" b="1" u="sng" dirty="0">
                <a:solidFill>
                  <a:srgbClr val="C00000"/>
                </a:solidFill>
                <a:latin typeface="メイリオ" panose="020B0604030504040204" pitchFamily="50" charset="-128"/>
                <a:ea typeface="メイリオ" panose="020B0604030504040204" pitchFamily="50" charset="-128"/>
              </a:rPr>
              <a:t>添付ファイルを開きウイルス感染</a:t>
            </a:r>
            <a:r>
              <a:rPr lang="ja-JP" altLang="en-US" sz="1100" dirty="0">
                <a:latin typeface="メイリオ" panose="020B0604030504040204" pitchFamily="50" charset="-128"/>
                <a:ea typeface="メイリオ" panose="020B0604030504040204" pitchFamily="50" charset="-128"/>
              </a:rPr>
              <a:t>。攻撃者によるなりすましただった。巧妙化するサイバー攻撃を防ぐための知識不足が原因</a:t>
            </a:r>
          </a:p>
        </p:txBody>
      </p:sp>
      <p:sp>
        <p:nvSpPr>
          <p:cNvPr id="18" name="角丸四角形 19">
            <a:extLst>
              <a:ext uri="{FF2B5EF4-FFF2-40B4-BE49-F238E27FC236}">
                <a16:creationId xmlns:a16="http://schemas.microsoft.com/office/drawing/2014/main" id="{50E53A8F-3C45-BB65-5092-85A0984633AF}"/>
              </a:ext>
            </a:extLst>
          </p:cNvPr>
          <p:cNvSpPr/>
          <p:nvPr/>
        </p:nvSpPr>
        <p:spPr>
          <a:xfrm>
            <a:off x="3400983"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職員によるルール違反</a:t>
            </a:r>
          </a:p>
        </p:txBody>
      </p:sp>
      <p:sp>
        <p:nvSpPr>
          <p:cNvPr id="19" name="角丸四角形 19">
            <a:extLst>
              <a:ext uri="{FF2B5EF4-FFF2-40B4-BE49-F238E27FC236}">
                <a16:creationId xmlns:a16="http://schemas.microsoft.com/office/drawing/2014/main" id="{94945DD2-2C3C-961A-5264-632426134E29}"/>
              </a:ext>
            </a:extLst>
          </p:cNvPr>
          <p:cNvSpPr/>
          <p:nvPr/>
        </p:nvSpPr>
        <p:spPr>
          <a:xfrm>
            <a:off x="6144183"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委託業者による漏洩</a:t>
            </a:r>
          </a:p>
        </p:txBody>
      </p:sp>
      <p:sp>
        <p:nvSpPr>
          <p:cNvPr id="20" name="角丸四角形 19">
            <a:extLst>
              <a:ext uri="{FF2B5EF4-FFF2-40B4-BE49-F238E27FC236}">
                <a16:creationId xmlns:a16="http://schemas.microsoft.com/office/drawing/2014/main" id="{482ADEC9-D0CE-5262-FE1D-C9B6A30C21BA}"/>
              </a:ext>
            </a:extLst>
          </p:cNvPr>
          <p:cNvSpPr/>
          <p:nvPr/>
        </p:nvSpPr>
        <p:spPr>
          <a:xfrm>
            <a:off x="8927576"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サイバー攻撃</a:t>
            </a:r>
          </a:p>
        </p:txBody>
      </p:sp>
      <p:pic>
        <p:nvPicPr>
          <p:cNvPr id="5" name="図 4" descr="帽子をかぶっている男は黒いスーツを着た男性&#10;&#10;中程度の精度で自動的に生成された説明">
            <a:extLst>
              <a:ext uri="{FF2B5EF4-FFF2-40B4-BE49-F238E27FC236}">
                <a16:creationId xmlns:a16="http://schemas.microsoft.com/office/drawing/2014/main" id="{9B1E9F0A-9448-04F1-2F76-B932E93DE9AB}"/>
              </a:ext>
            </a:extLst>
          </p:cNvPr>
          <p:cNvPicPr>
            <a:picLocks noChangeAspect="1"/>
          </p:cNvPicPr>
          <p:nvPr/>
        </p:nvPicPr>
        <p:blipFill rotWithShape="1">
          <a:blip r:embed="rId5">
            <a:extLst>
              <a:ext uri="{28A0092B-C50C-407E-A947-70E740481C1C}">
                <a14:useLocalDpi xmlns:a14="http://schemas.microsoft.com/office/drawing/2010/main" val="0"/>
              </a:ext>
            </a:extLst>
          </a:blip>
          <a:srcRect l="25743" t="10495" r="15117" b="5401"/>
          <a:stretch/>
        </p:blipFill>
        <p:spPr>
          <a:xfrm>
            <a:off x="3430611" y="2256974"/>
            <a:ext cx="2470411" cy="2341914"/>
          </a:xfrm>
          <a:prstGeom prst="rect">
            <a:avLst/>
          </a:prstGeom>
        </p:spPr>
      </p:pic>
      <p:pic>
        <p:nvPicPr>
          <p:cNvPr id="21" name="図 20">
            <a:extLst>
              <a:ext uri="{FF2B5EF4-FFF2-40B4-BE49-F238E27FC236}">
                <a16:creationId xmlns:a16="http://schemas.microsoft.com/office/drawing/2014/main" id="{6670016D-F508-805A-B105-ED0A5F99C700}"/>
              </a:ext>
            </a:extLst>
          </p:cNvPr>
          <p:cNvPicPr>
            <a:picLocks noChangeAspect="1"/>
          </p:cNvPicPr>
          <p:nvPr/>
        </p:nvPicPr>
        <p:blipFill rotWithShape="1">
          <a:blip r:embed="rId6">
            <a:extLst>
              <a:ext uri="{28A0092B-C50C-407E-A947-70E740481C1C}">
                <a14:useLocalDpi xmlns:a14="http://schemas.microsoft.com/office/drawing/2010/main" val="0"/>
              </a:ext>
            </a:extLst>
          </a:blip>
          <a:srcRect l="12093" r="19737"/>
          <a:stretch/>
        </p:blipFill>
        <p:spPr>
          <a:xfrm>
            <a:off x="696432" y="2256442"/>
            <a:ext cx="2470411" cy="2345120"/>
          </a:xfrm>
          <a:prstGeom prst="rect">
            <a:avLst/>
          </a:prstGeom>
        </p:spPr>
      </p:pic>
    </p:spTree>
    <p:extLst>
      <p:ext uri="{BB962C8B-B14F-4D97-AF65-F5344CB8AC3E}">
        <p14:creationId xmlns:p14="http://schemas.microsoft.com/office/powerpoint/2010/main" val="69206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67A6E98-A988-4FD7-8267-A895909DAAB1}"/>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4" name="テキスト ボックス 13">
            <a:extLst>
              <a:ext uri="{FF2B5EF4-FFF2-40B4-BE49-F238E27FC236}">
                <a16:creationId xmlns:a16="http://schemas.microsoft.com/office/drawing/2014/main" id="{F7DE1CFD-5428-4080-B8E0-5EF50D22F92F}"/>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支給以外のパソコンからのネットワーク接続を検知・遮断できます</a:t>
            </a:r>
          </a:p>
        </p:txBody>
      </p:sp>
      <p:sp>
        <p:nvSpPr>
          <p:cNvPr id="15" name="テキスト ボックス 14">
            <a:extLst>
              <a:ext uri="{FF2B5EF4-FFF2-40B4-BE49-F238E27FC236}">
                <a16:creationId xmlns:a16="http://schemas.microsoft.com/office/drawing/2014/main" id="{A09FAEE3-4215-4F95-ADE8-6DEF12605516}"/>
              </a:ext>
            </a:extLst>
          </p:cNvPr>
          <p:cNvSpPr txBox="1"/>
          <p:nvPr/>
        </p:nvSpPr>
        <p:spPr>
          <a:xfrm>
            <a:off x="585607" y="4566721"/>
            <a:ext cx="3700643" cy="1687000"/>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セキュリティ上、ネットワークとの接続には適切な管理が必要であるため、支給以外のパソコンなど、管理者の許可がない端末でネットワークに接続した際は管理者に通知または遮断できます。</a:t>
            </a:r>
            <a:r>
              <a:rPr lang="en-US" altLang="ja-JP" sz="1200" dirty="0">
                <a:latin typeface="Meiryo" panose="020B0604030504040204" pitchFamily="34" charset="-128"/>
                <a:ea typeface="Meiryo" panose="020B0604030504040204" pitchFamily="34" charset="-128"/>
              </a:rPr>
              <a:t>24</a:t>
            </a:r>
            <a:r>
              <a:rPr lang="ja-JP" altLang="en-US" sz="1200" dirty="0">
                <a:latin typeface="Meiryo" panose="020B0604030504040204" pitchFamily="34" charset="-128"/>
                <a:ea typeface="Meiryo" panose="020B0604030504040204" pitchFamily="34" charset="-128"/>
              </a:rPr>
              <a:t>時間</a:t>
            </a:r>
            <a:r>
              <a:rPr lang="en-US" altLang="ja-JP" sz="1200" dirty="0">
                <a:latin typeface="Meiryo" panose="020B0604030504040204" pitchFamily="34" charset="-128"/>
                <a:ea typeface="Meiryo" panose="020B0604030504040204" pitchFamily="34" charset="-128"/>
              </a:rPr>
              <a:t>365</a:t>
            </a:r>
            <a:r>
              <a:rPr lang="ja-JP" altLang="en-US" sz="1200" dirty="0">
                <a:latin typeface="Meiryo" panose="020B0604030504040204" pitchFamily="34" charset="-128"/>
                <a:ea typeface="Meiryo" panose="020B0604030504040204" pitchFamily="34" charset="-128"/>
              </a:rPr>
              <a:t>日の検知・遮断が可能のため管理者がいなくても守る事が可能です。</a:t>
            </a:r>
          </a:p>
        </p:txBody>
      </p:sp>
      <p:sp>
        <p:nvSpPr>
          <p:cNvPr id="16" name="角丸四角形 19">
            <a:extLst>
              <a:ext uri="{FF2B5EF4-FFF2-40B4-BE49-F238E27FC236}">
                <a16:creationId xmlns:a16="http://schemas.microsoft.com/office/drawing/2014/main" id="{914C3804-28FA-4A20-AF2A-7759BF03E8DB}"/>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不正</a:t>
            </a: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検知・遮断</a:t>
            </a:r>
          </a:p>
        </p:txBody>
      </p:sp>
      <p:pic>
        <p:nvPicPr>
          <p:cNvPr id="3" name="図 2" descr="コンピューターのデスクトップ&#10;&#10;中程度の精度で自動的に生成された説明">
            <a:extLst>
              <a:ext uri="{FF2B5EF4-FFF2-40B4-BE49-F238E27FC236}">
                <a16:creationId xmlns:a16="http://schemas.microsoft.com/office/drawing/2014/main" id="{D2A42158-B08C-F910-F599-DCB527D81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768" y="3753201"/>
            <a:ext cx="3383657" cy="2379792"/>
          </a:xfrm>
          <a:prstGeom prst="rect">
            <a:avLst/>
          </a:prstGeom>
        </p:spPr>
      </p:pic>
      <p:pic>
        <p:nvPicPr>
          <p:cNvPr id="6" name="図 5" descr="ダイアグラム&#10;&#10;自動的に生成された説明">
            <a:extLst>
              <a:ext uri="{FF2B5EF4-FFF2-40B4-BE49-F238E27FC236}">
                <a16:creationId xmlns:a16="http://schemas.microsoft.com/office/drawing/2014/main" id="{9303CC9A-1554-990E-715C-C526ECE60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216" y="3753202"/>
            <a:ext cx="2899274" cy="2379791"/>
          </a:xfrm>
          <a:prstGeom prst="rect">
            <a:avLst/>
          </a:prstGeom>
        </p:spPr>
      </p:pic>
      <p:sp>
        <p:nvSpPr>
          <p:cNvPr id="18" name="正方形/長方形 17">
            <a:extLst>
              <a:ext uri="{FF2B5EF4-FFF2-40B4-BE49-F238E27FC236}">
                <a16:creationId xmlns:a16="http://schemas.microsoft.com/office/drawing/2014/main" id="{4A52643C-5FA8-7B65-9CE6-CA8002B9A6AD}"/>
              </a:ext>
            </a:extLst>
          </p:cNvPr>
          <p:cNvSpPr/>
          <p:nvPr/>
        </p:nvSpPr>
        <p:spPr>
          <a:xfrm>
            <a:off x="4811730" y="3302042"/>
            <a:ext cx="2700518" cy="261610"/>
          </a:xfrm>
          <a:prstGeom prst="rect">
            <a:avLst/>
          </a:prstGeom>
        </p:spPr>
        <p:txBody>
          <a:bodyPr wrap="square">
            <a:spAutoFit/>
          </a:bodyPr>
          <a:lstStyle/>
          <a:p>
            <a:r>
              <a:rPr lang="ja-JP" altLang="en-US" sz="1100" b="1" dirty="0">
                <a:solidFill>
                  <a:srgbClr val="4BB6C4"/>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管理下にある機器は自動で許可</a:t>
            </a:r>
          </a:p>
        </p:txBody>
      </p:sp>
      <p:sp>
        <p:nvSpPr>
          <p:cNvPr id="19" name="正方形/長方形 18">
            <a:extLst>
              <a:ext uri="{FF2B5EF4-FFF2-40B4-BE49-F238E27FC236}">
                <a16:creationId xmlns:a16="http://schemas.microsoft.com/office/drawing/2014/main" id="{9939CA5D-CB0C-405E-5400-4DD9185D7731}"/>
              </a:ext>
            </a:extLst>
          </p:cNvPr>
          <p:cNvSpPr/>
          <p:nvPr/>
        </p:nvSpPr>
        <p:spPr>
          <a:xfrm>
            <a:off x="8031180" y="3302042"/>
            <a:ext cx="2700518" cy="261610"/>
          </a:xfrm>
          <a:prstGeom prst="rect">
            <a:avLst/>
          </a:prstGeom>
        </p:spPr>
        <p:txBody>
          <a:bodyPr wrap="square">
            <a:spAutoFit/>
          </a:bodyPr>
          <a:lstStyle/>
          <a:p>
            <a:r>
              <a:rPr lang="ja-JP" altLang="en-US" sz="1100" b="1" dirty="0">
                <a:solidFill>
                  <a:srgbClr val="4BB6C4"/>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管理外の機器は自動で遮断</a:t>
            </a:r>
          </a:p>
        </p:txBody>
      </p:sp>
      <p:sp>
        <p:nvSpPr>
          <p:cNvPr id="12" name="テキスト ボックス 11">
            <a:extLst>
              <a:ext uri="{FF2B5EF4-FFF2-40B4-BE49-F238E27FC236}">
                <a16:creationId xmlns:a16="http://schemas.microsoft.com/office/drawing/2014/main" id="{CCFE4966-FAEC-4F52-1C3D-38FD69EAE98B}"/>
              </a:ext>
            </a:extLst>
          </p:cNvPr>
          <p:cNvSpPr txBox="1"/>
          <p:nvPr/>
        </p:nvSpPr>
        <p:spPr>
          <a:xfrm>
            <a:off x="7383024" y="6318440"/>
            <a:ext cx="4653143" cy="319768"/>
          </a:xfrm>
          <a:prstGeom prst="rect">
            <a:avLst/>
          </a:prstGeom>
          <a:noFill/>
        </p:spPr>
        <p:txBody>
          <a:bodyPr wrap="square" rtlCol="0">
            <a:spAutoFit/>
          </a:bodyPr>
          <a:lstStyle/>
          <a:p>
            <a:pPr>
              <a:lnSpc>
                <a:spcPts val="2100"/>
              </a:lnSpc>
            </a:pPr>
            <a:r>
              <a:rPr lang="en-US" altLang="ja-JP" sz="1000" dirty="0">
                <a:latin typeface="Meiryo UI" panose="020B0604030504040204" pitchFamily="50" charset="-128"/>
                <a:ea typeface="Meiryo UI" panose="020B0604030504040204" pitchFamily="50" charset="-128"/>
              </a:rPr>
              <a:t>※LANSCOPE Endpoint Manager</a:t>
            </a:r>
            <a:r>
              <a:rPr lang="ja-JP" altLang="en-US" sz="1000" dirty="0">
                <a:latin typeface="Meiryo UI" panose="020B0604030504040204" pitchFamily="50" charset="-128"/>
                <a:ea typeface="Meiryo UI" panose="020B0604030504040204" pitchFamily="50" charset="-128"/>
              </a:rPr>
              <a:t>の連携製品「</a:t>
            </a:r>
            <a:r>
              <a:rPr lang="en-US" altLang="ja-JP" sz="1000" dirty="0">
                <a:latin typeface="Meiryo UI" panose="020B0604030504040204" pitchFamily="50" charset="-128"/>
                <a:ea typeface="Meiryo UI" panose="020B0604030504040204" pitchFamily="50" charset="-128"/>
              </a:rPr>
              <a:t>L2Blocker</a:t>
            </a:r>
            <a:r>
              <a:rPr lang="ja-JP" altLang="en-US" sz="1000" dirty="0">
                <a:latin typeface="Meiryo UI" panose="020B0604030504040204" pitchFamily="50" charset="-128"/>
                <a:ea typeface="Meiryo UI" panose="020B0604030504040204" pitchFamily="50" charset="-128"/>
              </a:rPr>
              <a:t>」の導入が必要です</a:t>
            </a:r>
          </a:p>
        </p:txBody>
      </p:sp>
      <p:graphicFrame>
        <p:nvGraphicFramePr>
          <p:cNvPr id="13" name="表 12">
            <a:extLst>
              <a:ext uri="{FF2B5EF4-FFF2-40B4-BE49-F238E27FC236}">
                <a16:creationId xmlns:a16="http://schemas.microsoft.com/office/drawing/2014/main" id="{14007C66-9E01-8451-6E23-03CBC727A74F}"/>
              </a:ext>
            </a:extLst>
          </p:cNvPr>
          <p:cNvGraphicFramePr>
            <a:graphicFrameLocks noGrp="1"/>
          </p:cNvGraphicFramePr>
          <p:nvPr>
            <p:extLst>
              <p:ext uri="{D42A27DB-BD31-4B8C-83A1-F6EECF244321}">
                <p14:modId xmlns:p14="http://schemas.microsoft.com/office/powerpoint/2010/main" val="3775119148"/>
              </p:ext>
            </p:extLst>
          </p:nvPr>
        </p:nvGraphicFramePr>
        <p:xfrm>
          <a:off x="503105" y="863467"/>
          <a:ext cx="11117396" cy="1767347"/>
        </p:xfrm>
        <a:graphic>
          <a:graphicData uri="http://schemas.openxmlformats.org/drawingml/2006/table">
            <a:tbl>
              <a:tblPr firstRow="1" bandRow="1">
                <a:tableStyleId>{2D5ABB26-0587-4C30-8999-92F81FD0307C}</a:tableStyleId>
              </a:tblPr>
              <a:tblGrid>
                <a:gridCol w="11117396">
                  <a:extLst>
                    <a:ext uri="{9D8B030D-6E8A-4147-A177-3AD203B41FA5}">
                      <a16:colId xmlns:a16="http://schemas.microsoft.com/office/drawing/2014/main" val="1193192979"/>
                    </a:ext>
                  </a:extLst>
                </a:gridCol>
              </a:tblGrid>
              <a:tr h="197961">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86948">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職員等の尊守事項</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487238">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④支給以外のパソコン、モバイル端末及び電磁的記録媒体等の業務利用</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（ア）職員等は、支給以外のパソコン、モバイル端末及び電磁的記録媒体等を原則業務に利用してはならない。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192697">
                <a:tc>
                  <a:txBody>
                    <a:bodyPr/>
                    <a:lstStyle/>
                    <a:p>
                      <a:pPr marL="0" marR="48895" indent="0" algn="l" defTabSz="914400" rtl="0" eaLnBrk="1" latinLnBrk="0" hangingPunct="1">
                        <a:lnSpc>
                          <a:spcPct val="100000"/>
                        </a:lnSpc>
                        <a:spcBef>
                          <a:spcPts val="219"/>
                        </a:spcBef>
                      </a:pPr>
                      <a:r>
                        <a:rPr kumimoji="1" lang="en-US" altLang="ja-JP" sz="1000" b="1" kern="1200" dirty="0">
                          <a:solidFill>
                            <a:srgbClr val="FFFFFF"/>
                          </a:solidFill>
                          <a:latin typeface="メイリオ" panose="020B0604030504040204" pitchFamily="50" charset="-128"/>
                          <a:ea typeface="メイリオ" panose="020B0604030504040204" pitchFamily="50" charset="-128"/>
                        </a:rPr>
                        <a:t>6</a:t>
                      </a:r>
                      <a:r>
                        <a:rPr kumimoji="1" lang="ja-JP" altLang="en-US" sz="1000" b="1" kern="1200" dirty="0">
                          <a:solidFill>
                            <a:srgbClr val="FFFFFF"/>
                          </a:solidFill>
                          <a:latin typeface="メイリオ" panose="020B0604030504040204" pitchFamily="50" charset="-128"/>
                          <a:ea typeface="メイリオ" panose="020B0604030504040204" pitchFamily="50" charset="-128"/>
                        </a:rPr>
                        <a:t>．技術的セキュリティ</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2190927234"/>
                  </a:ext>
                </a:extLst>
              </a:tr>
              <a:tr h="192896">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3053251490"/>
                  </a:ext>
                </a:extLst>
              </a:tr>
              <a:tr h="487238">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８</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ネットワークの接続制御、経路制御等</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②統括情報セキュリティ責任者は、不正アクセスを防止するため、ネットワークに適正なアクセス制御を施さなければならない。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9010760"/>
                  </a:ext>
                </a:extLst>
              </a:tr>
            </a:tbl>
          </a:graphicData>
        </a:graphic>
      </p:graphicFrame>
    </p:spTree>
    <p:extLst>
      <p:ext uri="{BB962C8B-B14F-4D97-AF65-F5344CB8AC3E}">
        <p14:creationId xmlns:p14="http://schemas.microsoft.com/office/powerpoint/2010/main" val="862645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6E14CC-72A9-2B6A-D2C5-75EBF4107397}"/>
              </a:ext>
            </a:extLst>
          </p:cNvPr>
          <p:cNvPicPr>
            <a:picLocks noChangeAspect="1"/>
          </p:cNvPicPr>
          <p:nvPr/>
        </p:nvPicPr>
        <p:blipFill rotWithShape="1">
          <a:blip r:embed="rId3"/>
          <a:srcRect t="11111"/>
          <a:stretch/>
        </p:blipFill>
        <p:spPr>
          <a:xfrm>
            <a:off x="4794806" y="3240071"/>
            <a:ext cx="5785859" cy="2922603"/>
          </a:xfrm>
          <a:prstGeom prst="rect">
            <a:avLst/>
          </a:prstGeom>
        </p:spPr>
      </p:pic>
      <p:sp>
        <p:nvSpPr>
          <p:cNvPr id="4" name="テキスト プレースホルダー 3">
            <a:extLst>
              <a:ext uri="{FF2B5EF4-FFF2-40B4-BE49-F238E27FC236}">
                <a16:creationId xmlns:a16="http://schemas.microsoft.com/office/drawing/2014/main" id="{911C3E1F-803D-4502-9244-37524FAFF945}"/>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4" name="テキスト ボックス 13">
            <a:extLst>
              <a:ext uri="{FF2B5EF4-FFF2-40B4-BE49-F238E27FC236}">
                <a16:creationId xmlns:a16="http://schemas.microsoft.com/office/drawing/2014/main" id="{51B44043-D182-4116-BB97-D94BE600C3F8}"/>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rPr>
              <a:t>PC </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操作を記録し、問題の有無を把握。</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さらに問題発生時の詳細調査ができます</a:t>
            </a:r>
          </a:p>
        </p:txBody>
      </p:sp>
      <p:sp>
        <p:nvSpPr>
          <p:cNvPr id="15" name="テキスト ボックス 14">
            <a:extLst>
              <a:ext uri="{FF2B5EF4-FFF2-40B4-BE49-F238E27FC236}">
                <a16:creationId xmlns:a16="http://schemas.microsoft.com/office/drawing/2014/main" id="{C0C1632C-6550-4F0D-929A-534A883011EA}"/>
              </a:ext>
            </a:extLst>
          </p:cNvPr>
          <p:cNvSpPr txBox="1"/>
          <p:nvPr/>
        </p:nvSpPr>
        <p:spPr>
          <a:xfrm>
            <a:off x="585607" y="4566721"/>
            <a:ext cx="3700643" cy="1956305"/>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パソコンの操作履歴をログ化し収集可能です。問題操作が発生した場合、赤字で問題操作をお知らせします。気になる操作はクリックし周辺操作を確認できます。</a:t>
            </a:r>
            <a:endParaRPr lang="en-US" altLang="ja-JP" sz="1200" dirty="0">
              <a:latin typeface="Meiryo" panose="020B0604030504040204" pitchFamily="34" charset="-128"/>
              <a:ea typeface="Meiryo" panose="020B0604030504040204" pitchFamily="34" charset="-128"/>
            </a:endParaRPr>
          </a:p>
          <a:p>
            <a:pPr>
              <a:lnSpc>
                <a:spcPts val="2100"/>
              </a:lnSpc>
            </a:pPr>
            <a:endParaRPr lang="en-US" altLang="ja-JP" sz="1200" dirty="0">
              <a:latin typeface="Meiryo" panose="020B0604030504040204" pitchFamily="34" charset="-128"/>
              <a:ea typeface="Meiryo" panose="020B0604030504040204" pitchFamily="34" charset="-128"/>
            </a:endParaRPr>
          </a:p>
          <a:p>
            <a:pPr>
              <a:lnSpc>
                <a:spcPts val="2100"/>
              </a:lnSpc>
            </a:pPr>
            <a:r>
              <a:rPr lang="ja-JP" altLang="en-US" sz="1200" dirty="0">
                <a:latin typeface="Meiryo" panose="020B0604030504040204" pitchFamily="34" charset="-128"/>
                <a:ea typeface="Meiryo" panose="020B0604030504040204" pitchFamily="34" charset="-128"/>
              </a:rPr>
              <a:t>最大</a:t>
            </a:r>
            <a:r>
              <a:rPr lang="en-US" altLang="ja-JP" sz="1200" dirty="0">
                <a:latin typeface="Meiryo" panose="020B0604030504040204" pitchFamily="34" charset="-128"/>
                <a:ea typeface="Meiryo" panose="020B0604030504040204" pitchFamily="34" charset="-128"/>
              </a:rPr>
              <a:t>5</a:t>
            </a:r>
            <a:r>
              <a:rPr lang="ja-JP" altLang="en-US" sz="1200" dirty="0">
                <a:latin typeface="Meiryo" panose="020B0604030504040204" pitchFamily="34" charset="-128"/>
                <a:ea typeface="Meiryo" panose="020B0604030504040204" pitchFamily="34" charset="-128"/>
              </a:rPr>
              <a:t>年間ログの保存が可能で、特定の条件を保存して定期的に調査することも可能です。</a:t>
            </a:r>
            <a:endParaRPr lang="en-US" altLang="ja-JP" sz="1200" dirty="0">
              <a:latin typeface="Meiryo" panose="020B0604030504040204" pitchFamily="34" charset="-128"/>
              <a:ea typeface="Meiryo" panose="020B0604030504040204" pitchFamily="34" charset="-128"/>
            </a:endParaRPr>
          </a:p>
        </p:txBody>
      </p:sp>
      <p:sp>
        <p:nvSpPr>
          <p:cNvPr id="16" name="角丸四角形 19">
            <a:extLst>
              <a:ext uri="{FF2B5EF4-FFF2-40B4-BE49-F238E27FC236}">
                <a16:creationId xmlns:a16="http://schemas.microsoft.com/office/drawing/2014/main" id="{FFD09F57-1E22-4B36-9611-2DFCB2531B9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ログ管理</a:t>
            </a:r>
          </a:p>
        </p:txBody>
      </p:sp>
      <p:grpSp>
        <p:nvGrpSpPr>
          <p:cNvPr id="25" name="グループ化 24">
            <a:extLst>
              <a:ext uri="{FF2B5EF4-FFF2-40B4-BE49-F238E27FC236}">
                <a16:creationId xmlns:a16="http://schemas.microsoft.com/office/drawing/2014/main" id="{24934DB0-D25C-43F6-887B-584A78D8639B}"/>
              </a:ext>
            </a:extLst>
          </p:cNvPr>
          <p:cNvGrpSpPr/>
          <p:nvPr/>
        </p:nvGrpSpPr>
        <p:grpSpPr>
          <a:xfrm>
            <a:off x="7071333" y="3364788"/>
            <a:ext cx="1828880" cy="653957"/>
            <a:chOff x="4948195" y="2551964"/>
            <a:chExt cx="1407900" cy="653957"/>
          </a:xfrm>
        </p:grpSpPr>
        <p:sp>
          <p:nvSpPr>
            <p:cNvPr id="26" name="フリーフォーム: 図形 25">
              <a:extLst>
                <a:ext uri="{FF2B5EF4-FFF2-40B4-BE49-F238E27FC236}">
                  <a16:creationId xmlns:a16="http://schemas.microsoft.com/office/drawing/2014/main" id="{7CAEF2A2-E245-4B83-BA47-20335D4C70FC}"/>
                </a:ext>
              </a:extLst>
            </p:cNvPr>
            <p:cNvSpPr/>
            <p:nvPr/>
          </p:nvSpPr>
          <p:spPr>
            <a:xfrm rot="10800000">
              <a:off x="4948195" y="2551964"/>
              <a:ext cx="1407900"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8D63A7DC-D2AE-4D66-B4E8-097431A58FE2}"/>
                </a:ext>
              </a:extLst>
            </p:cNvPr>
            <p:cNvSpPr txBox="1"/>
            <p:nvPr/>
          </p:nvSpPr>
          <p:spPr>
            <a:xfrm>
              <a:off x="5011705" y="2632293"/>
              <a:ext cx="1307343" cy="430887"/>
            </a:xfrm>
            <a:prstGeom prst="rect">
              <a:avLst/>
            </a:prstGeom>
            <a:noFill/>
          </p:spPr>
          <p:txBody>
            <a:bodyPr wrap="square" rtlCol="0">
              <a:spAutoFit/>
            </a:bodyPr>
            <a:lstStyle/>
            <a:p>
              <a:pPr algn="ctr"/>
              <a:r>
                <a:rPr kumimoji="1" lang="ja-JP" altLang="en-US" sz="1100" b="1" dirty="0">
                  <a:solidFill>
                    <a:srgbClr val="C00000"/>
                  </a:solidFill>
                  <a:latin typeface="メイリオ" panose="020B0604030504040204" pitchFamily="50" charset="-128"/>
                  <a:ea typeface="メイリオ" panose="020B0604030504040204" pitchFamily="50" charset="-128"/>
                </a:rPr>
                <a:t>問題操作は</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ja-JP" altLang="en-US" sz="1100" b="1" dirty="0">
                  <a:solidFill>
                    <a:srgbClr val="C00000"/>
                  </a:solidFill>
                  <a:latin typeface="メイリオ" panose="020B0604030504040204" pitchFamily="50" charset="-128"/>
                  <a:ea typeface="メイリオ" panose="020B0604030504040204" pitchFamily="50" charset="-128"/>
                </a:rPr>
                <a:t>赤で表示</a:t>
              </a:r>
            </a:p>
          </p:txBody>
        </p:sp>
      </p:grpSp>
      <p:pic>
        <p:nvPicPr>
          <p:cNvPr id="8" name="図 7">
            <a:extLst>
              <a:ext uri="{FF2B5EF4-FFF2-40B4-BE49-F238E27FC236}">
                <a16:creationId xmlns:a16="http://schemas.microsoft.com/office/drawing/2014/main" id="{ED1D3766-36BE-0D8A-E1A3-822A41C059F7}"/>
              </a:ext>
            </a:extLst>
          </p:cNvPr>
          <p:cNvPicPr>
            <a:picLocks noChangeAspect="1"/>
          </p:cNvPicPr>
          <p:nvPr/>
        </p:nvPicPr>
        <p:blipFill rotWithShape="1">
          <a:blip r:embed="rId4"/>
          <a:srcRect l="26954" t="11667" r="26764" b="41401"/>
          <a:stretch/>
        </p:blipFill>
        <p:spPr>
          <a:xfrm>
            <a:off x="8534400" y="4799684"/>
            <a:ext cx="3086100" cy="1778362"/>
          </a:xfrm>
          <a:prstGeom prst="rect">
            <a:avLst/>
          </a:prstGeom>
        </p:spPr>
      </p:pic>
      <p:grpSp>
        <p:nvGrpSpPr>
          <p:cNvPr id="21" name="グループ化 20">
            <a:extLst>
              <a:ext uri="{FF2B5EF4-FFF2-40B4-BE49-F238E27FC236}">
                <a16:creationId xmlns:a16="http://schemas.microsoft.com/office/drawing/2014/main" id="{D36AAE1B-93EC-9588-1E34-D2B0ACCA091A}"/>
              </a:ext>
            </a:extLst>
          </p:cNvPr>
          <p:cNvGrpSpPr/>
          <p:nvPr/>
        </p:nvGrpSpPr>
        <p:grpSpPr>
          <a:xfrm>
            <a:off x="9163010" y="6057802"/>
            <a:ext cx="1828880" cy="520244"/>
            <a:chOff x="4948195" y="2551964"/>
            <a:chExt cx="1407900" cy="520244"/>
          </a:xfrm>
        </p:grpSpPr>
        <p:sp>
          <p:nvSpPr>
            <p:cNvPr id="28" name="フリーフォーム: 図形 27">
              <a:extLst>
                <a:ext uri="{FF2B5EF4-FFF2-40B4-BE49-F238E27FC236}">
                  <a16:creationId xmlns:a16="http://schemas.microsoft.com/office/drawing/2014/main" id="{CCC17574-2865-19DC-C8DE-8481D069B4B9}"/>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D3E3CB95-156A-7EF3-6C6E-CB2D691931A4}"/>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よく調査する条件は</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保存が可能</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graphicFrame>
        <p:nvGraphicFramePr>
          <p:cNvPr id="17" name="表 16">
            <a:extLst>
              <a:ext uri="{FF2B5EF4-FFF2-40B4-BE49-F238E27FC236}">
                <a16:creationId xmlns:a16="http://schemas.microsoft.com/office/drawing/2014/main" id="{332D0223-82FA-8E23-8C2C-F4C4B20F2C36}"/>
              </a:ext>
            </a:extLst>
          </p:cNvPr>
          <p:cNvGraphicFramePr>
            <a:graphicFrameLocks noGrp="1"/>
          </p:cNvGraphicFramePr>
          <p:nvPr>
            <p:extLst>
              <p:ext uri="{D42A27DB-BD31-4B8C-83A1-F6EECF244321}">
                <p14:modId xmlns:p14="http://schemas.microsoft.com/office/powerpoint/2010/main" val="3435224030"/>
              </p:ext>
            </p:extLst>
          </p:nvPr>
        </p:nvGraphicFramePr>
        <p:xfrm>
          <a:off x="503105" y="869887"/>
          <a:ext cx="11117395" cy="661161"/>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19397">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112755">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職員等の尊守事項</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293869">
                <a:tc>
                  <a:txBody>
                    <a:bodyPr/>
                    <a:lstStyle/>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⑤持ち出し及び持ち込みの記録</a:t>
                      </a:r>
                    </a:p>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情報セキュリティ管理者は、端末等の持ち出し及び持ち込みについて、記録を作成し、保管しなければならない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graphicFrame>
        <p:nvGraphicFramePr>
          <p:cNvPr id="19" name="表 18">
            <a:extLst>
              <a:ext uri="{FF2B5EF4-FFF2-40B4-BE49-F238E27FC236}">
                <a16:creationId xmlns:a16="http://schemas.microsoft.com/office/drawing/2014/main" id="{A782BFCA-D808-3718-A77C-8B3713E4AD83}"/>
              </a:ext>
            </a:extLst>
          </p:cNvPr>
          <p:cNvGraphicFramePr>
            <a:graphicFrameLocks noGrp="1"/>
          </p:cNvGraphicFramePr>
          <p:nvPr>
            <p:extLst>
              <p:ext uri="{D42A27DB-BD31-4B8C-83A1-F6EECF244321}">
                <p14:modId xmlns:p14="http://schemas.microsoft.com/office/powerpoint/2010/main" val="2250631082"/>
              </p:ext>
            </p:extLst>
          </p:nvPr>
        </p:nvGraphicFramePr>
        <p:xfrm>
          <a:off x="503105" y="1531048"/>
          <a:ext cx="11117395" cy="1231403"/>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13225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5.3</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情報セキュリティインシデントの報告</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22212">
                <a:tc>
                  <a:txBody>
                    <a:bodyPr/>
                    <a:lstStyle/>
                    <a:p>
                      <a:pPr marL="85725" marR="33020" indent="0" algn="l" defTabSz="914400" rtl="0" eaLnBrk="1" latinLnBrk="0" hangingPunct="1">
                        <a:lnSpc>
                          <a:spcPct val="10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３</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情報セキュリティインシデント原因の究明・記録、再発防止等</a:t>
                      </a:r>
                    </a:p>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CSIRT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は、これらの情報セキュリティインシデント原因を究明し、記録を保存しなければならない。また、情報セキュリティインシデントの原因究明の結果から、再発防止策を検討し、</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CISO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に報告しなければならない。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0">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518975335"/>
                  </a:ext>
                </a:extLst>
              </a:tr>
              <a:tr h="368577">
                <a:tc>
                  <a:txBody>
                    <a:bodyPr/>
                    <a:lstStyle/>
                    <a:p>
                      <a:pPr marL="85725" marR="33020" indent="0" algn="l" defTabSz="914400" rtl="0" eaLnBrk="1" latinLnBrk="0" hangingPunct="1">
                        <a:lnSpc>
                          <a:spcPct val="10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６</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ログの取得等</a:t>
                      </a:r>
                    </a:p>
                    <a:p>
                      <a:pPr marL="85725" marR="33020" indent="0" algn="l" defTabSz="914400" rtl="0" eaLnBrk="1" latinLnBrk="0" hangingPunct="1">
                        <a:lnSpc>
                          <a:spcPct val="10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①統括情報セキュリティ責任者及び情報システム管理者は、各種ログ及び情報セキュリティの確保に必要な記録を取得し、一定の期間保存しなければならない。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99559984"/>
                  </a:ext>
                </a:extLst>
              </a:tr>
            </a:tbl>
          </a:graphicData>
        </a:graphic>
      </p:graphicFrame>
    </p:spTree>
    <p:extLst>
      <p:ext uri="{BB962C8B-B14F-4D97-AF65-F5344CB8AC3E}">
        <p14:creationId xmlns:p14="http://schemas.microsoft.com/office/powerpoint/2010/main" val="53624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FBA894E1-C81B-9405-B40E-B210BAC61972}"/>
              </a:ext>
            </a:extLst>
          </p:cNvPr>
          <p:cNvGrpSpPr/>
          <p:nvPr/>
        </p:nvGrpSpPr>
        <p:grpSpPr>
          <a:xfrm>
            <a:off x="3978050" y="3348172"/>
            <a:ext cx="5097575" cy="3265634"/>
            <a:chOff x="4112962" y="3348172"/>
            <a:chExt cx="5097575" cy="3265634"/>
          </a:xfrm>
        </p:grpSpPr>
        <p:pic>
          <p:nvPicPr>
            <p:cNvPr id="7" name="図 6" descr="図形, 四角形&#10;&#10;自動的に生成された説明">
              <a:extLst>
                <a:ext uri="{FF2B5EF4-FFF2-40B4-BE49-F238E27FC236}">
                  <a16:creationId xmlns:a16="http://schemas.microsoft.com/office/drawing/2014/main" id="{56EFAC62-A33B-2118-1CAC-091413865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962" y="3348172"/>
              <a:ext cx="5097575" cy="3265634"/>
            </a:xfrm>
            <a:prstGeom prst="rect">
              <a:avLst/>
            </a:prstGeom>
          </p:spPr>
        </p:pic>
        <p:pic>
          <p:nvPicPr>
            <p:cNvPr id="36" name="図 35">
              <a:extLst>
                <a:ext uri="{FF2B5EF4-FFF2-40B4-BE49-F238E27FC236}">
                  <a16:creationId xmlns:a16="http://schemas.microsoft.com/office/drawing/2014/main" id="{FCE92C16-658D-5236-5E0F-B503CDEB1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1616" y="4379976"/>
              <a:ext cx="2052743" cy="1458801"/>
            </a:xfrm>
            <a:prstGeom prst="rect">
              <a:avLst/>
            </a:prstGeom>
          </p:spPr>
        </p:pic>
      </p:grpSp>
      <p:sp>
        <p:nvSpPr>
          <p:cNvPr id="4" name="テキスト プレースホルダー 3">
            <a:extLst>
              <a:ext uri="{FF2B5EF4-FFF2-40B4-BE49-F238E27FC236}">
                <a16:creationId xmlns:a16="http://schemas.microsoft.com/office/drawing/2014/main" id="{911C3E1F-803D-4502-9244-37524FAFF945}"/>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4" name="テキスト ボックス 13">
            <a:extLst>
              <a:ext uri="{FF2B5EF4-FFF2-40B4-BE49-F238E27FC236}">
                <a16:creationId xmlns:a16="http://schemas.microsoft.com/office/drawing/2014/main" id="{51B44043-D182-4116-BB97-D94BE600C3F8}"/>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問題操作にはリアルタイムにポップアップ警告！教育用のツールも多数ご用意</a:t>
            </a:r>
          </a:p>
        </p:txBody>
      </p:sp>
      <p:sp>
        <p:nvSpPr>
          <p:cNvPr id="15" name="テキスト ボックス 14">
            <a:extLst>
              <a:ext uri="{FF2B5EF4-FFF2-40B4-BE49-F238E27FC236}">
                <a16:creationId xmlns:a16="http://schemas.microsoft.com/office/drawing/2014/main" id="{C0C1632C-6550-4F0D-929A-534A883011EA}"/>
              </a:ext>
            </a:extLst>
          </p:cNvPr>
          <p:cNvSpPr txBox="1"/>
          <p:nvPr/>
        </p:nvSpPr>
        <p:spPr>
          <a:xfrm>
            <a:off x="585607" y="4566721"/>
            <a:ext cx="3700643" cy="1956305"/>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セキュリティ教育は自覚が重要です。問題操作と気が付かず行う場合があるため、問題操作を行った場合リアルタイムにユーザーへポップアップ通知を行うことが可能</a:t>
            </a:r>
            <a:r>
              <a:rPr lang="ja-JP" altLang="en-US" sz="1200">
                <a:latin typeface="Meiryo" panose="020B0604030504040204" pitchFamily="34" charset="-128"/>
                <a:ea typeface="Meiryo" panose="020B0604030504040204" pitchFamily="34" charset="-128"/>
              </a:rPr>
              <a:t>です。</a:t>
            </a:r>
            <a:endParaRPr lang="en-US" altLang="ja-JP" sz="1200" dirty="0">
              <a:latin typeface="Meiryo" panose="020B0604030504040204" pitchFamily="34" charset="-128"/>
              <a:ea typeface="Meiryo" panose="020B0604030504040204" pitchFamily="34" charset="-128"/>
            </a:endParaRPr>
          </a:p>
          <a:p>
            <a:pPr>
              <a:lnSpc>
                <a:spcPts val="2100"/>
              </a:lnSpc>
            </a:pPr>
            <a:r>
              <a:rPr lang="ja-JP" altLang="en-US" sz="1200" dirty="0">
                <a:latin typeface="Meiryo" panose="020B0604030504040204" pitchFamily="34" charset="-128"/>
                <a:ea typeface="Meiryo" panose="020B0604030504040204" pitchFamily="34" charset="-128"/>
              </a:rPr>
              <a:t>また、セキュリティ教育に活用できるブックや講師用テキストもご用意！セキュリティ教育の工数を削減できます。</a:t>
            </a:r>
            <a:endParaRPr lang="en-US" altLang="ja-JP" sz="1200" dirty="0">
              <a:latin typeface="Meiryo" panose="020B0604030504040204" pitchFamily="34" charset="-128"/>
              <a:ea typeface="Meiryo" panose="020B0604030504040204" pitchFamily="34" charset="-128"/>
            </a:endParaRPr>
          </a:p>
        </p:txBody>
      </p:sp>
      <p:sp>
        <p:nvSpPr>
          <p:cNvPr id="16" name="角丸四角形 19">
            <a:extLst>
              <a:ext uri="{FF2B5EF4-FFF2-40B4-BE49-F238E27FC236}">
                <a16:creationId xmlns:a16="http://schemas.microsoft.com/office/drawing/2014/main" id="{FFD09F57-1E22-4B36-9611-2DFCB2531B9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セキュリティ教育</a:t>
            </a:r>
          </a:p>
        </p:txBody>
      </p:sp>
      <p:graphicFrame>
        <p:nvGraphicFramePr>
          <p:cNvPr id="17" name="表 16">
            <a:extLst>
              <a:ext uri="{FF2B5EF4-FFF2-40B4-BE49-F238E27FC236}">
                <a16:creationId xmlns:a16="http://schemas.microsoft.com/office/drawing/2014/main" id="{332D0223-82FA-8E23-8C2C-F4C4B20F2C36}"/>
              </a:ext>
            </a:extLst>
          </p:cNvPr>
          <p:cNvGraphicFramePr>
            <a:graphicFrameLocks noGrp="1"/>
          </p:cNvGraphicFramePr>
          <p:nvPr>
            <p:extLst>
              <p:ext uri="{D42A27DB-BD31-4B8C-83A1-F6EECF244321}">
                <p14:modId xmlns:p14="http://schemas.microsoft.com/office/powerpoint/2010/main" val="2539414130"/>
              </p:ext>
            </p:extLst>
          </p:nvPr>
        </p:nvGraphicFramePr>
        <p:xfrm>
          <a:off x="503105" y="869887"/>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3314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20173">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5.2</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研修・訓練</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73831">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情報セキュリティに関する研修・訓練</a:t>
                      </a:r>
                    </a:p>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CISO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は、定期的に情報セキュリティに関する研修・訓練を実施しなければならない。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grpSp>
        <p:nvGrpSpPr>
          <p:cNvPr id="18" name="グループ化 17">
            <a:extLst>
              <a:ext uri="{FF2B5EF4-FFF2-40B4-BE49-F238E27FC236}">
                <a16:creationId xmlns:a16="http://schemas.microsoft.com/office/drawing/2014/main" id="{B759DA1D-CA1B-BC91-5C03-3F607BBF7F87}"/>
              </a:ext>
            </a:extLst>
          </p:cNvPr>
          <p:cNvGrpSpPr/>
          <p:nvPr/>
        </p:nvGrpSpPr>
        <p:grpSpPr>
          <a:xfrm>
            <a:off x="8953525" y="4091655"/>
            <a:ext cx="2306929" cy="2206391"/>
            <a:chOff x="457025" y="2227437"/>
            <a:chExt cx="4039608" cy="3863560"/>
          </a:xfrm>
        </p:grpSpPr>
        <p:pic>
          <p:nvPicPr>
            <p:cNvPr id="20" name="図 19">
              <a:extLst>
                <a:ext uri="{FF2B5EF4-FFF2-40B4-BE49-F238E27FC236}">
                  <a16:creationId xmlns:a16="http://schemas.microsoft.com/office/drawing/2014/main" id="{666C8717-D68C-76C6-268C-5F482D6D076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025" y="2227437"/>
              <a:ext cx="2539606" cy="3595226"/>
            </a:xfrm>
            <a:prstGeom prst="rect">
              <a:avLst/>
            </a:prstGeom>
          </p:spPr>
        </p:pic>
        <p:pic>
          <p:nvPicPr>
            <p:cNvPr id="19" name="図 18">
              <a:extLst>
                <a:ext uri="{FF2B5EF4-FFF2-40B4-BE49-F238E27FC236}">
                  <a16:creationId xmlns:a16="http://schemas.microsoft.com/office/drawing/2014/main" id="{444021F9-6D96-DC3A-D9CC-0231385DDDE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70833" y="3104310"/>
              <a:ext cx="2325800" cy="2986687"/>
            </a:xfrm>
            <a:prstGeom prst="rect">
              <a:avLst/>
            </a:prstGeom>
          </p:spPr>
        </p:pic>
      </p:grpSp>
      <p:sp>
        <p:nvSpPr>
          <p:cNvPr id="30" name="四角形: 角を丸くする 29">
            <a:extLst>
              <a:ext uri="{FF2B5EF4-FFF2-40B4-BE49-F238E27FC236}">
                <a16:creationId xmlns:a16="http://schemas.microsoft.com/office/drawing/2014/main" id="{6F3C218E-8DEA-4248-C6C6-892183D35CF9}"/>
              </a:ext>
            </a:extLst>
          </p:cNvPr>
          <p:cNvSpPr/>
          <p:nvPr/>
        </p:nvSpPr>
        <p:spPr>
          <a:xfrm>
            <a:off x="9714712" y="5262884"/>
            <a:ext cx="2049866" cy="563696"/>
          </a:xfrm>
          <a:prstGeom prst="round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a:extLst>
              <a:ext uri="{FF2B5EF4-FFF2-40B4-BE49-F238E27FC236}">
                <a16:creationId xmlns:a16="http://schemas.microsoft.com/office/drawing/2014/main" id="{0EF5313F-F648-E496-8C2B-DF563BA425ED}"/>
              </a:ext>
            </a:extLst>
          </p:cNvPr>
          <p:cNvSpPr/>
          <p:nvPr/>
        </p:nvSpPr>
        <p:spPr>
          <a:xfrm>
            <a:off x="9723478" y="5312479"/>
            <a:ext cx="1949525" cy="526298"/>
          </a:xfrm>
          <a:prstGeom prst="rect">
            <a:avLst/>
          </a:prstGeom>
        </p:spPr>
        <p:txBody>
          <a:bodyPr wrap="square">
            <a:spAutoFit/>
          </a:bodyPr>
          <a:lstStyle/>
          <a:p>
            <a:pPr algn="ctr">
              <a:lnSpc>
                <a:spcPct val="120000"/>
              </a:lnSpc>
            </a:pPr>
            <a:r>
              <a:rPr lang="ja-JP" altLang="en-US" sz="1200" b="1" dirty="0">
                <a:solidFill>
                  <a:srgbClr val="C00000"/>
                </a:solidFill>
                <a:latin typeface="メイリオ" panose="020B0604030504040204" pitchFamily="50" charset="-128"/>
                <a:ea typeface="メイリオ" panose="020B0604030504040204" pitchFamily="50" charset="-128"/>
              </a:rPr>
              <a:t>講師用テキストや</a:t>
            </a:r>
            <a:endParaRPr lang="en-US" altLang="ja-JP" sz="1200" b="1" dirty="0">
              <a:solidFill>
                <a:srgbClr val="C00000"/>
              </a:solidFill>
              <a:latin typeface="メイリオ" panose="020B0604030504040204" pitchFamily="50" charset="-128"/>
              <a:ea typeface="メイリオ" panose="020B0604030504040204" pitchFamily="50" charset="-128"/>
            </a:endParaRPr>
          </a:p>
          <a:p>
            <a:pPr algn="ctr">
              <a:lnSpc>
                <a:spcPct val="120000"/>
              </a:lnSpc>
            </a:pPr>
            <a:r>
              <a:rPr lang="ja-JP" altLang="en-US" sz="1200" b="1" dirty="0">
                <a:solidFill>
                  <a:srgbClr val="C00000"/>
                </a:solidFill>
                <a:latin typeface="メイリオ" panose="020B0604030504040204" pitchFamily="50" charset="-128"/>
                <a:ea typeface="メイリオ" panose="020B0604030504040204" pitchFamily="50" charset="-128"/>
              </a:rPr>
              <a:t>理解度テストを提供</a:t>
            </a:r>
            <a:endParaRPr lang="en-US" altLang="ja-JP" sz="1200" b="1" dirty="0">
              <a:solidFill>
                <a:srgbClr val="C00000"/>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13C2F53D-7C2F-0847-3DD8-07C62A299B6B}"/>
              </a:ext>
            </a:extLst>
          </p:cNvPr>
          <p:cNvSpPr/>
          <p:nvPr/>
        </p:nvSpPr>
        <p:spPr>
          <a:xfrm>
            <a:off x="4957578" y="3302042"/>
            <a:ext cx="2700518" cy="261610"/>
          </a:xfrm>
          <a:prstGeom prst="rect">
            <a:avLst/>
          </a:prstGeom>
        </p:spPr>
        <p:txBody>
          <a:bodyPr wrap="square">
            <a:spAutoFit/>
          </a:bodyPr>
          <a:lstStyle/>
          <a:p>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●問題操作時にポップアップ</a:t>
            </a:r>
          </a:p>
        </p:txBody>
      </p:sp>
      <p:sp>
        <p:nvSpPr>
          <p:cNvPr id="38" name="正方形/長方形 37">
            <a:extLst>
              <a:ext uri="{FF2B5EF4-FFF2-40B4-BE49-F238E27FC236}">
                <a16:creationId xmlns:a16="http://schemas.microsoft.com/office/drawing/2014/main" id="{AD4859B7-653C-57A9-5CF2-9F80F459C815}"/>
              </a:ext>
            </a:extLst>
          </p:cNvPr>
          <p:cNvSpPr/>
          <p:nvPr/>
        </p:nvSpPr>
        <p:spPr>
          <a:xfrm>
            <a:off x="8697102" y="3302042"/>
            <a:ext cx="2700518" cy="261610"/>
          </a:xfrm>
          <a:prstGeom prst="rect">
            <a:avLst/>
          </a:prstGeom>
        </p:spPr>
        <p:txBody>
          <a:bodyPr wrap="square">
            <a:spAutoFit/>
          </a:bodyPr>
          <a:lstStyle/>
          <a:p>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●管理外の機器は自動で遮断</a:t>
            </a:r>
          </a:p>
        </p:txBody>
      </p:sp>
    </p:spTree>
    <p:extLst>
      <p:ext uri="{BB962C8B-B14F-4D97-AF65-F5344CB8AC3E}">
        <p14:creationId xmlns:p14="http://schemas.microsoft.com/office/powerpoint/2010/main" val="2705539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11C3E1F-803D-4502-9244-37524FAFF945}"/>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4" name="テキスト ボックス 13">
            <a:extLst>
              <a:ext uri="{FF2B5EF4-FFF2-40B4-BE49-F238E27FC236}">
                <a16:creationId xmlns:a16="http://schemas.microsoft.com/office/drawing/2014/main" id="{51B44043-D182-4116-BB97-D94BE600C3F8}"/>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空き容量に対して通知することが可能！</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メールやレポート表示で把握できます</a:t>
            </a:r>
          </a:p>
        </p:txBody>
      </p:sp>
      <p:sp>
        <p:nvSpPr>
          <p:cNvPr id="15" name="テキスト ボックス 14">
            <a:extLst>
              <a:ext uri="{FF2B5EF4-FFF2-40B4-BE49-F238E27FC236}">
                <a16:creationId xmlns:a16="http://schemas.microsoft.com/office/drawing/2014/main" id="{C0C1632C-6550-4F0D-929A-534A883011EA}"/>
              </a:ext>
            </a:extLst>
          </p:cNvPr>
          <p:cNvSpPr txBox="1"/>
          <p:nvPr/>
        </p:nvSpPr>
        <p:spPr>
          <a:xfrm>
            <a:off x="585607" y="4566721"/>
            <a:ext cx="3700643" cy="1148391"/>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あらかじめ設定した空き容量に到達すると、お知らせすることができます。お知らせはメール通知やポップアップによるメッセージ、レポート表示と選択が可能です。</a:t>
            </a:r>
            <a:endParaRPr lang="en-US" altLang="ja-JP" sz="1200" dirty="0">
              <a:latin typeface="Meiryo" panose="020B0604030504040204" pitchFamily="34" charset="-128"/>
              <a:ea typeface="Meiryo" panose="020B0604030504040204" pitchFamily="34" charset="-128"/>
            </a:endParaRPr>
          </a:p>
        </p:txBody>
      </p:sp>
      <p:sp>
        <p:nvSpPr>
          <p:cNvPr id="16" name="角丸四角形 19">
            <a:extLst>
              <a:ext uri="{FF2B5EF4-FFF2-40B4-BE49-F238E27FC236}">
                <a16:creationId xmlns:a16="http://schemas.microsoft.com/office/drawing/2014/main" id="{FFD09F57-1E22-4B36-9611-2DFCB2531B9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容量不足アラート</a:t>
            </a:r>
          </a:p>
        </p:txBody>
      </p:sp>
      <p:graphicFrame>
        <p:nvGraphicFramePr>
          <p:cNvPr id="17" name="表 16">
            <a:extLst>
              <a:ext uri="{FF2B5EF4-FFF2-40B4-BE49-F238E27FC236}">
                <a16:creationId xmlns:a16="http://schemas.microsoft.com/office/drawing/2014/main" id="{332D0223-82FA-8E23-8C2C-F4C4B20F2C36}"/>
              </a:ext>
            </a:extLst>
          </p:cNvPr>
          <p:cNvGraphicFramePr>
            <a:graphicFrameLocks noGrp="1"/>
          </p:cNvGraphicFramePr>
          <p:nvPr>
            <p:extLst>
              <p:ext uri="{D42A27DB-BD31-4B8C-83A1-F6EECF244321}">
                <p14:modId xmlns:p14="http://schemas.microsoft.com/office/powerpoint/2010/main" val="3037100547"/>
              </p:ext>
            </p:extLst>
          </p:nvPr>
        </p:nvGraphicFramePr>
        <p:xfrm>
          <a:off x="503105" y="869887"/>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3314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20173">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73831">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文書サーバの設定等</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①情報システム管理者は、職員等が使用できる文書サーバの容量を設定し、職員等に周知しなければならない。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5" name="図 4">
            <a:extLst>
              <a:ext uri="{FF2B5EF4-FFF2-40B4-BE49-F238E27FC236}">
                <a16:creationId xmlns:a16="http://schemas.microsoft.com/office/drawing/2014/main" id="{F699A60F-B88D-26CE-33C2-6E08E9050508}"/>
              </a:ext>
            </a:extLst>
          </p:cNvPr>
          <p:cNvPicPr>
            <a:picLocks noChangeAspect="1"/>
          </p:cNvPicPr>
          <p:nvPr/>
        </p:nvPicPr>
        <p:blipFill rotWithShape="1">
          <a:blip r:embed="rId3"/>
          <a:srcRect l="24709" t="17754" r="24764" b="7464"/>
          <a:stretch/>
        </p:blipFill>
        <p:spPr>
          <a:xfrm>
            <a:off x="4843471" y="3595069"/>
            <a:ext cx="3548839" cy="2845138"/>
          </a:xfrm>
          <a:prstGeom prst="rect">
            <a:avLst/>
          </a:prstGeom>
        </p:spPr>
      </p:pic>
      <p:sp>
        <p:nvSpPr>
          <p:cNvPr id="23" name="正方形/長方形 22">
            <a:extLst>
              <a:ext uri="{FF2B5EF4-FFF2-40B4-BE49-F238E27FC236}">
                <a16:creationId xmlns:a16="http://schemas.microsoft.com/office/drawing/2014/main" id="{6233BA8D-1D17-CB26-9807-4DE6E158BED6}"/>
              </a:ext>
            </a:extLst>
          </p:cNvPr>
          <p:cNvSpPr/>
          <p:nvPr/>
        </p:nvSpPr>
        <p:spPr>
          <a:xfrm>
            <a:off x="5597346" y="5495470"/>
            <a:ext cx="2718878" cy="301306"/>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0" name="グループ化 9">
            <a:extLst>
              <a:ext uri="{FF2B5EF4-FFF2-40B4-BE49-F238E27FC236}">
                <a16:creationId xmlns:a16="http://schemas.microsoft.com/office/drawing/2014/main" id="{FD8C9C03-F208-15AF-2600-090072F5A58E}"/>
              </a:ext>
            </a:extLst>
          </p:cNvPr>
          <p:cNvGrpSpPr/>
          <p:nvPr/>
        </p:nvGrpSpPr>
        <p:grpSpPr>
          <a:xfrm>
            <a:off x="5597346" y="3596661"/>
            <a:ext cx="3526663" cy="2843546"/>
            <a:chOff x="8372129" y="3596661"/>
            <a:chExt cx="3526663" cy="2843546"/>
          </a:xfrm>
        </p:grpSpPr>
        <p:pic>
          <p:nvPicPr>
            <p:cNvPr id="8" name="図 7">
              <a:extLst>
                <a:ext uri="{FF2B5EF4-FFF2-40B4-BE49-F238E27FC236}">
                  <a16:creationId xmlns:a16="http://schemas.microsoft.com/office/drawing/2014/main" id="{E98266B0-BA07-48C1-071E-1C1B78F85C36}"/>
                </a:ext>
              </a:extLst>
            </p:cNvPr>
            <p:cNvPicPr>
              <a:picLocks noChangeAspect="1"/>
            </p:cNvPicPr>
            <p:nvPr/>
          </p:nvPicPr>
          <p:blipFill rotWithShape="1">
            <a:blip r:embed="rId4"/>
            <a:srcRect l="25026" t="17753" r="24842" b="7624"/>
            <a:stretch/>
          </p:blipFill>
          <p:spPr>
            <a:xfrm>
              <a:off x="8372129" y="3596661"/>
              <a:ext cx="3526663" cy="2843546"/>
            </a:xfrm>
            <a:prstGeom prst="rect">
              <a:avLst/>
            </a:prstGeom>
          </p:spPr>
        </p:pic>
        <p:sp>
          <p:nvSpPr>
            <p:cNvPr id="24" name="正方形/長方形 23">
              <a:extLst>
                <a:ext uri="{FF2B5EF4-FFF2-40B4-BE49-F238E27FC236}">
                  <a16:creationId xmlns:a16="http://schemas.microsoft.com/office/drawing/2014/main" id="{D8AEB017-3B07-82CB-9624-0B7E69EC201F}"/>
                </a:ext>
              </a:extLst>
            </p:cNvPr>
            <p:cNvSpPr/>
            <p:nvPr/>
          </p:nvSpPr>
          <p:spPr>
            <a:xfrm>
              <a:off x="8417551" y="4003554"/>
              <a:ext cx="3373396" cy="28931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5" name="図 24">
            <a:extLst>
              <a:ext uri="{FF2B5EF4-FFF2-40B4-BE49-F238E27FC236}">
                <a16:creationId xmlns:a16="http://schemas.microsoft.com/office/drawing/2014/main" id="{E3826E8A-561F-2F9C-5441-22773886B99C}"/>
              </a:ext>
            </a:extLst>
          </p:cNvPr>
          <p:cNvPicPr>
            <a:picLocks noChangeAspect="1"/>
          </p:cNvPicPr>
          <p:nvPr/>
        </p:nvPicPr>
        <p:blipFill rotWithShape="1">
          <a:blip r:embed="rId5"/>
          <a:srcRect t="14175"/>
          <a:stretch/>
        </p:blipFill>
        <p:spPr>
          <a:xfrm>
            <a:off x="4771271" y="3498656"/>
            <a:ext cx="5332978" cy="3037964"/>
          </a:xfrm>
          <a:prstGeom prst="rect">
            <a:avLst/>
          </a:prstGeom>
        </p:spPr>
      </p:pic>
      <p:sp>
        <p:nvSpPr>
          <p:cNvPr id="27" name="正方形/長方形 26">
            <a:extLst>
              <a:ext uri="{FF2B5EF4-FFF2-40B4-BE49-F238E27FC236}">
                <a16:creationId xmlns:a16="http://schemas.microsoft.com/office/drawing/2014/main" id="{22272977-08EA-7712-D32E-D6436423A22F}"/>
              </a:ext>
            </a:extLst>
          </p:cNvPr>
          <p:cNvSpPr/>
          <p:nvPr/>
        </p:nvSpPr>
        <p:spPr>
          <a:xfrm>
            <a:off x="4795263" y="4539619"/>
            <a:ext cx="3944476" cy="244137"/>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34E5151-9BC7-3E76-BEE7-75B436FE3A05}"/>
              </a:ext>
            </a:extLst>
          </p:cNvPr>
          <p:cNvSpPr/>
          <p:nvPr/>
        </p:nvSpPr>
        <p:spPr>
          <a:xfrm>
            <a:off x="8789747" y="3942853"/>
            <a:ext cx="1307154" cy="2563825"/>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EB436EAB-F1C1-D5E9-C653-6699A322CB5E}"/>
              </a:ext>
            </a:extLst>
          </p:cNvPr>
          <p:cNvGrpSpPr/>
          <p:nvPr/>
        </p:nvGrpSpPr>
        <p:grpSpPr>
          <a:xfrm>
            <a:off x="9388528" y="5017638"/>
            <a:ext cx="1828880" cy="520244"/>
            <a:chOff x="4948195" y="2551964"/>
            <a:chExt cx="1407900" cy="520244"/>
          </a:xfrm>
        </p:grpSpPr>
        <p:sp>
          <p:nvSpPr>
            <p:cNvPr id="32" name="フリーフォーム: 図形 31">
              <a:extLst>
                <a:ext uri="{FF2B5EF4-FFF2-40B4-BE49-F238E27FC236}">
                  <a16:creationId xmlns:a16="http://schemas.microsoft.com/office/drawing/2014/main" id="{080C3061-8643-DF76-44E6-C37C0499F3B1}"/>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2932F4AF-3CCF-FE6D-FA69-B1E199D4C40F}"/>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どの機器が不足</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しているか把握</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60427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2F896EF-94AD-AD7D-45D6-20312675B4E4}"/>
              </a:ext>
            </a:extLst>
          </p:cNvPr>
          <p:cNvPicPr>
            <a:picLocks noChangeAspect="1"/>
          </p:cNvPicPr>
          <p:nvPr/>
        </p:nvPicPr>
        <p:blipFill rotWithShape="1">
          <a:blip r:embed="rId3"/>
          <a:srcRect t="12071"/>
          <a:stretch/>
        </p:blipFill>
        <p:spPr>
          <a:xfrm>
            <a:off x="4823336" y="3297950"/>
            <a:ext cx="5079603" cy="3326034"/>
          </a:xfrm>
          <a:prstGeom prst="rect">
            <a:avLst/>
          </a:prstGeom>
        </p:spPr>
      </p:pic>
      <p:sp>
        <p:nvSpPr>
          <p:cNvPr id="4" name="テキスト プレースホルダー 3">
            <a:extLst>
              <a:ext uri="{FF2B5EF4-FFF2-40B4-BE49-F238E27FC236}">
                <a16:creationId xmlns:a16="http://schemas.microsoft.com/office/drawing/2014/main" id="{911C3E1F-803D-4502-9244-37524FAFF945}"/>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14" name="テキスト ボックス 13">
            <a:extLst>
              <a:ext uri="{FF2B5EF4-FFF2-40B4-BE49-F238E27FC236}">
                <a16:creationId xmlns:a16="http://schemas.microsoft.com/office/drawing/2014/main" id="{51B44043-D182-4116-BB97-D94BE600C3F8}"/>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アプリを常時禁止や一時的に許可するなど制御することができます</a:t>
            </a:r>
          </a:p>
        </p:txBody>
      </p:sp>
      <p:sp>
        <p:nvSpPr>
          <p:cNvPr id="15" name="テキスト ボックス 14">
            <a:extLst>
              <a:ext uri="{FF2B5EF4-FFF2-40B4-BE49-F238E27FC236}">
                <a16:creationId xmlns:a16="http://schemas.microsoft.com/office/drawing/2014/main" id="{C0C1632C-6550-4F0D-929A-534A883011EA}"/>
              </a:ext>
            </a:extLst>
          </p:cNvPr>
          <p:cNvSpPr txBox="1"/>
          <p:nvPr/>
        </p:nvSpPr>
        <p:spPr>
          <a:xfrm>
            <a:off x="585607" y="4566721"/>
            <a:ext cx="3700643" cy="1148391"/>
          </a:xfrm>
          <a:prstGeom prst="rect">
            <a:avLst/>
          </a:prstGeom>
          <a:noFill/>
        </p:spPr>
        <p:txBody>
          <a:bodyPr wrap="square" rtlCol="0">
            <a:spAutoFit/>
          </a:bodyPr>
          <a:lstStyle/>
          <a:p>
            <a:pPr>
              <a:lnSpc>
                <a:spcPts val="2100"/>
              </a:lnSpc>
            </a:pPr>
            <a:r>
              <a:rPr lang="ja-JP" altLang="en-US" sz="1200" dirty="0">
                <a:latin typeface="Meiryo" panose="020B0604030504040204" pitchFamily="34" charset="-128"/>
                <a:ea typeface="Meiryo" panose="020B0604030504040204" pitchFamily="34" charset="-128"/>
              </a:rPr>
              <a:t>業務に関係のないアプリケーションのインストールを察知することができます。また一時的に利用を許可することもでき、時間指定もできるので設定忘れもなく安心です。</a:t>
            </a:r>
            <a:endParaRPr lang="en-US" altLang="ja-JP" sz="1200" dirty="0">
              <a:latin typeface="Meiryo" panose="020B0604030504040204" pitchFamily="34" charset="-128"/>
              <a:ea typeface="Meiryo" panose="020B0604030504040204" pitchFamily="34" charset="-128"/>
            </a:endParaRPr>
          </a:p>
        </p:txBody>
      </p:sp>
      <p:sp>
        <p:nvSpPr>
          <p:cNvPr id="16" name="角丸四角形 19">
            <a:extLst>
              <a:ext uri="{FF2B5EF4-FFF2-40B4-BE49-F238E27FC236}">
                <a16:creationId xmlns:a16="http://schemas.microsoft.com/office/drawing/2014/main" id="{FFD09F57-1E22-4B36-9611-2DFCB2531B9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アプリ制御</a:t>
            </a:r>
          </a:p>
        </p:txBody>
      </p:sp>
      <p:graphicFrame>
        <p:nvGraphicFramePr>
          <p:cNvPr id="17" name="表 16">
            <a:extLst>
              <a:ext uri="{FF2B5EF4-FFF2-40B4-BE49-F238E27FC236}">
                <a16:creationId xmlns:a16="http://schemas.microsoft.com/office/drawing/2014/main" id="{332D0223-82FA-8E23-8C2C-F4C4B20F2C36}"/>
              </a:ext>
            </a:extLst>
          </p:cNvPr>
          <p:cNvGraphicFramePr>
            <a:graphicFrameLocks noGrp="1"/>
          </p:cNvGraphicFramePr>
          <p:nvPr>
            <p:extLst>
              <p:ext uri="{D42A27DB-BD31-4B8C-83A1-F6EECF244321}">
                <p14:modId xmlns:p14="http://schemas.microsoft.com/office/powerpoint/2010/main" val="1433640660"/>
              </p:ext>
            </p:extLst>
          </p:nvPr>
        </p:nvGraphicFramePr>
        <p:xfrm>
          <a:off x="503105" y="869887"/>
          <a:ext cx="11117395" cy="102714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3314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20173">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73831">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１７</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無許可ソフトウェアの導入等の禁止</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①職員等は、パソコンやモバイル端末に無断でソフトウェアを導入してはならない。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18" name="正方形/長方形 17">
            <a:extLst>
              <a:ext uri="{FF2B5EF4-FFF2-40B4-BE49-F238E27FC236}">
                <a16:creationId xmlns:a16="http://schemas.microsoft.com/office/drawing/2014/main" id="{4562A1CB-9F18-0135-8DB2-551774E2C4FE}"/>
              </a:ext>
            </a:extLst>
          </p:cNvPr>
          <p:cNvSpPr/>
          <p:nvPr/>
        </p:nvSpPr>
        <p:spPr>
          <a:xfrm>
            <a:off x="5958463" y="4334114"/>
            <a:ext cx="1728212" cy="2180985"/>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A2276FF4-E2F9-0B76-71C3-75C5C5392564}"/>
              </a:ext>
            </a:extLst>
          </p:cNvPr>
          <p:cNvGrpSpPr/>
          <p:nvPr/>
        </p:nvGrpSpPr>
        <p:grpSpPr>
          <a:xfrm>
            <a:off x="7880367" y="5727991"/>
            <a:ext cx="1828880" cy="520244"/>
            <a:chOff x="4948195" y="2551964"/>
            <a:chExt cx="1407900" cy="520244"/>
          </a:xfrm>
        </p:grpSpPr>
        <p:sp>
          <p:nvSpPr>
            <p:cNvPr id="21" name="フリーフォーム: 図形 20">
              <a:extLst>
                <a:ext uri="{FF2B5EF4-FFF2-40B4-BE49-F238E27FC236}">
                  <a16:creationId xmlns:a16="http://schemas.microsoft.com/office/drawing/2014/main" id="{1EBDF146-48FF-7230-D674-0152583AF8D6}"/>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96426E22-F761-E318-CA6E-975DD2C00C7C}"/>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禁止や一時許可など</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コントロール</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96801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31C5977-5AFF-6394-45A4-F062DAD0AD8D}"/>
              </a:ext>
            </a:extLst>
          </p:cNvPr>
          <p:cNvSpPr/>
          <p:nvPr/>
        </p:nvSpPr>
        <p:spPr>
          <a:xfrm>
            <a:off x="4985886" y="3429000"/>
            <a:ext cx="6585252" cy="2971800"/>
          </a:xfrm>
          <a:prstGeom prst="roundRect">
            <a:avLst>
              <a:gd name="adj" fmla="val 6748"/>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44FDF4A-4806-36D4-FAC7-A75F423A4688}"/>
              </a:ext>
            </a:extLst>
          </p:cNvPr>
          <p:cNvSpPr/>
          <p:nvPr/>
        </p:nvSpPr>
        <p:spPr>
          <a:xfrm>
            <a:off x="6476219" y="3197125"/>
            <a:ext cx="3604587" cy="565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438898160"/>
              </p:ext>
            </p:extLst>
          </p:nvPr>
        </p:nvGraphicFramePr>
        <p:xfrm>
          <a:off x="503105" y="869888"/>
          <a:ext cx="11117395" cy="200767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71359">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48500">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不正プログラム</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495939">
                <a:tc>
                  <a:txBody>
                    <a:bodyPr/>
                    <a:lstStyle/>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③コンピュータウイルス等の不正プログラム情報を収集し、必要に応じ職員等に対して注意喚起しなければならない。　④所掌するサーバ及びパソコン等の端末に、コンピュータウイルス等の不正プログラム対策ソフトウェアを常駐させなければならない。　</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495939">
                <a:tc>
                  <a:txBody>
                    <a:bodyPr/>
                    <a:lstStyle/>
                    <a:p>
                      <a:pPr marL="85725" marR="33020" indent="0" algn="l" defTabSz="914400" rtl="0" eaLnBrk="1" latinLnBrk="0" hangingPunct="1">
                        <a:lnSpc>
                          <a:spcPts val="17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２</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情報システム管理者の措置事項</a:t>
                      </a:r>
                    </a:p>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①情報システム管理者は、その所掌するサーバ及びパソコン等の端末に、コンピュータウイルス等の不正プログラム対策ソフトウェアをシステムに常駐させなければならない。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6295854"/>
                  </a:ext>
                </a:extLst>
              </a:tr>
              <a:tr h="495939">
                <a:tc>
                  <a:txBody>
                    <a:bodyPr/>
                    <a:lstStyle/>
                    <a:p>
                      <a:pPr marL="85725" marR="33020" indent="0" algn="l" defTabSz="914400" rtl="0" eaLnBrk="1" latinLnBrk="0" hangingPunct="1">
                        <a:lnSpc>
                          <a:spcPts val="17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３</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職員等の遵守事項</a:t>
                      </a:r>
                    </a:p>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②外部からデータ又はソフトウェアを取り入れる場合には、必ず不正プログラム対策ソフトウェアによるチェックを行わなければならない。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71246770"/>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20" name="テキスト ボックス 19">
            <a:extLst>
              <a:ext uri="{FF2B5EF4-FFF2-40B4-BE49-F238E27FC236}">
                <a16:creationId xmlns:a16="http://schemas.microsoft.com/office/drawing/2014/main" id="{CB9BA75B-3010-60D4-0C7B-6E91C0E97CAD}"/>
              </a:ext>
            </a:extLst>
          </p:cNvPr>
          <p:cNvSpPr txBox="1"/>
          <p:nvPr/>
        </p:nvSpPr>
        <p:spPr>
          <a:xfrm>
            <a:off x="620862" y="3670563"/>
            <a:ext cx="3890598"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ランサムウェア・マルウェアの脅威を発見！</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調査・封じ込め・復旧まで一連の対応が可能</a:t>
            </a:r>
          </a:p>
        </p:txBody>
      </p:sp>
      <p:sp>
        <p:nvSpPr>
          <p:cNvPr id="21" name="テキスト ボックス 20">
            <a:extLst>
              <a:ext uri="{FF2B5EF4-FFF2-40B4-BE49-F238E27FC236}">
                <a16:creationId xmlns:a16="http://schemas.microsoft.com/office/drawing/2014/main" id="{EA68324D-808B-0261-BC72-9510B5F28AE7}"/>
              </a:ext>
            </a:extLst>
          </p:cNvPr>
          <p:cNvSpPr txBox="1"/>
          <p:nvPr/>
        </p:nvSpPr>
        <p:spPr>
          <a:xfrm>
            <a:off x="585607" y="4533247"/>
            <a:ext cx="3858433" cy="1356782"/>
          </a:xfrm>
          <a:prstGeom prst="rect">
            <a:avLst/>
          </a:prstGeom>
          <a:noFill/>
          <a:ln>
            <a:noFill/>
          </a:ln>
        </p:spPr>
        <p:txBody>
          <a:bodyPr wrap="square" rtlCol="0">
            <a:spAutoFit/>
          </a:bodyPr>
          <a:lstStyle>
            <a:defPPr>
              <a:defRPr lang="en-US"/>
            </a:defPPr>
            <a:lvl1pPr>
              <a:lnSpc>
                <a:spcPts val="1800"/>
              </a:lnSpc>
              <a:defRPr sz="1200">
                <a:latin typeface="メイリオ" panose="020B0604030504040204" pitchFamily="50" charset="-128"/>
                <a:ea typeface="メイリオ" panose="020B0604030504040204" pitchFamily="50" charset="-128"/>
              </a:defRPr>
            </a:lvl1pPr>
          </a:lstStyle>
          <a:p>
            <a:pPr>
              <a:lnSpc>
                <a:spcPts val="2000"/>
              </a:lnSpc>
            </a:pPr>
            <a:r>
              <a:rPr lang="ja-JP" altLang="en-US" dirty="0"/>
              <a:t>検知したランサムウェア・マルウェアはもちろん、「危険なプロセス」や「コマンドの実行」など「端末に潜む脅威」を発見し、攻撃の流れを操作を紐づけて可視化することで、未然に脅威を察知し、対策することが可能です。</a:t>
            </a:r>
            <a:endParaRPr lang="en-US" altLang="ja-JP" dirty="0"/>
          </a:p>
        </p:txBody>
      </p:sp>
      <p:sp>
        <p:nvSpPr>
          <p:cNvPr id="22" name="角丸四角形 19">
            <a:extLst>
              <a:ext uri="{FF2B5EF4-FFF2-40B4-BE49-F238E27FC236}">
                <a16:creationId xmlns:a16="http://schemas.microsoft.com/office/drawing/2014/main" id="{B8C2085D-DC75-A628-FB59-93B412D4FC5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アンチウイルス</a:t>
            </a:r>
          </a:p>
        </p:txBody>
      </p:sp>
      <p:sp>
        <p:nvSpPr>
          <p:cNvPr id="24" name="テキスト ボックス 23">
            <a:extLst>
              <a:ext uri="{FF2B5EF4-FFF2-40B4-BE49-F238E27FC236}">
                <a16:creationId xmlns:a16="http://schemas.microsoft.com/office/drawing/2014/main" id="{4E51AE39-674C-2EC4-FD82-6236B676BB6F}"/>
              </a:ext>
            </a:extLst>
          </p:cNvPr>
          <p:cNvSpPr txBox="1"/>
          <p:nvPr/>
        </p:nvSpPr>
        <p:spPr>
          <a:xfrm>
            <a:off x="5376495" y="3907810"/>
            <a:ext cx="5804034" cy="605935"/>
          </a:xfrm>
          <a:prstGeom prst="rect">
            <a:avLst/>
          </a:prstGeom>
          <a:noFill/>
        </p:spPr>
        <p:txBody>
          <a:bodyPr wrap="square">
            <a:spAutoFit/>
          </a:bodyPr>
          <a:lstStyle/>
          <a:p>
            <a:pPr>
              <a:lnSpc>
                <a:spcPts val="2100"/>
              </a:lnSpc>
            </a:pPr>
            <a:r>
              <a:rPr lang="en-US" altLang="ja-JP" sz="1050" b="1" u="sng" dirty="0">
                <a:solidFill>
                  <a:schemeClr val="tx1">
                    <a:lumMod val="75000"/>
                    <a:lumOff val="25000"/>
                  </a:schemeClr>
                </a:solidFill>
                <a:latin typeface="メイリオ" panose="020B0604030504040204" pitchFamily="50" charset="-128"/>
                <a:ea typeface="メイリオ" panose="020B0604030504040204" pitchFamily="50" charset="-128"/>
              </a:rPr>
              <a:t>AI</a:t>
            </a:r>
            <a:r>
              <a:rPr lang="ja-JP" altLang="en-US" sz="1050" b="1" u="sng" dirty="0">
                <a:solidFill>
                  <a:schemeClr val="tx1">
                    <a:lumMod val="75000"/>
                    <a:lumOff val="25000"/>
                  </a:schemeClr>
                </a:solidFill>
                <a:latin typeface="メイリオ" panose="020B0604030504040204" pitchFamily="50" charset="-128"/>
                <a:ea typeface="メイリオ" panose="020B0604030504040204" pitchFamily="50" charset="-128"/>
              </a:rPr>
              <a:t>を活用した高精度のサイバーセキュリティソリューション</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を</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つの選べる検知エンジンでご用意しています。未知・亜種のマルウェア・ランサムウェアの</a:t>
            </a:r>
            <a:r>
              <a:rPr lang="ja-JP" altLang="en-US" sz="1050" b="1" u="sng" dirty="0">
                <a:solidFill>
                  <a:schemeClr val="tx1">
                    <a:lumMod val="75000"/>
                    <a:lumOff val="25000"/>
                  </a:schemeClr>
                </a:solidFill>
                <a:latin typeface="メイリオ" panose="020B0604030504040204" pitchFamily="50" charset="-128"/>
                <a:ea typeface="メイリオ" panose="020B0604030504040204" pitchFamily="50" charset="-128"/>
              </a:rPr>
              <a:t>検知率は</a:t>
            </a:r>
            <a:r>
              <a:rPr lang="en-US" altLang="ja-JP" sz="1050" b="1" u="sng" dirty="0">
                <a:solidFill>
                  <a:schemeClr val="tx1">
                    <a:lumMod val="75000"/>
                    <a:lumOff val="25000"/>
                  </a:schemeClr>
                </a:solidFill>
                <a:latin typeface="メイリオ" panose="020B0604030504040204" pitchFamily="50" charset="-128"/>
                <a:ea typeface="メイリオ" panose="020B0604030504040204" pitchFamily="50" charset="-128"/>
              </a:rPr>
              <a:t>99%</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と高検知です</a:t>
            </a:r>
          </a:p>
        </p:txBody>
      </p:sp>
      <p:pic>
        <p:nvPicPr>
          <p:cNvPr id="27" name="図 26">
            <a:extLst>
              <a:ext uri="{FF2B5EF4-FFF2-40B4-BE49-F238E27FC236}">
                <a16:creationId xmlns:a16="http://schemas.microsoft.com/office/drawing/2014/main" id="{EF5713CD-0813-62A9-6F6A-65104F7C38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7393" y="3184773"/>
            <a:ext cx="3022238" cy="648804"/>
          </a:xfrm>
          <a:prstGeom prst="rect">
            <a:avLst/>
          </a:prstGeom>
        </p:spPr>
      </p:pic>
      <p:sp>
        <p:nvSpPr>
          <p:cNvPr id="28" name="テキスト ボックス 27">
            <a:extLst>
              <a:ext uri="{FF2B5EF4-FFF2-40B4-BE49-F238E27FC236}">
                <a16:creationId xmlns:a16="http://schemas.microsoft.com/office/drawing/2014/main" id="{6C774506-D952-6C0B-DD51-F2A07C6E25F7}"/>
              </a:ext>
            </a:extLst>
          </p:cNvPr>
          <p:cNvSpPr txBox="1"/>
          <p:nvPr/>
        </p:nvSpPr>
        <p:spPr>
          <a:xfrm>
            <a:off x="5613934" y="4855221"/>
            <a:ext cx="4826321" cy="1284006"/>
          </a:xfrm>
          <a:prstGeom prst="rect">
            <a:avLst/>
          </a:prstGeom>
          <a:noFill/>
        </p:spPr>
        <p:txBody>
          <a:bodyPr wrap="square" rtlCol="0">
            <a:spAutoFit/>
          </a:bodyPr>
          <a:lstStyle/>
          <a:p>
            <a:pPr>
              <a:lnSpc>
                <a:spcPct val="150000"/>
              </a:lnSpc>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rPr>
              <a:t>LANSCOPE Cyber Protection</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が選ばれるポイント＞</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　○未知・既知問わずマルウェアを止められること</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　○予測検知という方式で、感染前に止めることが可能</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　○テレワークなど、あらゆる環境にも対応可能</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　○PC に掛ける負荷が軽く、動作を妨げず、運用も簡単であること</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cxnSp>
        <p:nvCxnSpPr>
          <p:cNvPr id="6" name="直線コネクタ 5">
            <a:extLst>
              <a:ext uri="{FF2B5EF4-FFF2-40B4-BE49-F238E27FC236}">
                <a16:creationId xmlns:a16="http://schemas.microsoft.com/office/drawing/2014/main" id="{A28D2FF5-1FF4-0460-A359-154AFE8F2C35}"/>
              </a:ext>
            </a:extLst>
          </p:cNvPr>
          <p:cNvCxnSpPr/>
          <p:nvPr/>
        </p:nvCxnSpPr>
        <p:spPr>
          <a:xfrm>
            <a:off x="5376495" y="4706754"/>
            <a:ext cx="5711808"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845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745773212"/>
              </p:ext>
            </p:extLst>
          </p:nvPr>
        </p:nvGraphicFramePr>
        <p:xfrm>
          <a:off x="503105" y="869888"/>
          <a:ext cx="11117395" cy="208506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97431">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72375">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不正プログラム</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87042598"/>
                  </a:ext>
                </a:extLst>
              </a:tr>
              <a:tr h="505087">
                <a:tc>
                  <a:txBody>
                    <a:bodyPr/>
                    <a:lstStyle/>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⑤不正プログラム対策ソフトウェアのパターンファイルは、常に最新の状態に保たなければならない。　⑥不正プログラム対策のソフトウェアは、常に最新の状態に保たなければならない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505087">
                <a:tc>
                  <a:txBody>
                    <a:bodyPr/>
                    <a:lstStyle/>
                    <a:p>
                      <a:pPr marL="85725" marR="33020" indent="0" algn="l" defTabSz="914400" rtl="0" eaLnBrk="1" latinLnBrk="0" hangingPunct="1">
                        <a:lnSpc>
                          <a:spcPts val="17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２</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情報システム管理者の措置事項</a:t>
                      </a:r>
                    </a:p>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②不正プログラム対策ソフトウェアのパターンファイルは、常に最新の状態に保たなければならない。　③不正プログラム対策のソフトウェアは、常に最新の状態に保たなければならない。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6295854"/>
                  </a:ext>
                </a:extLst>
              </a:tr>
              <a:tr h="505087">
                <a:tc>
                  <a:txBody>
                    <a:bodyPr/>
                    <a:lstStyle/>
                    <a:p>
                      <a:pPr marL="85725" marR="33020" indent="0" algn="l" defTabSz="914400" rtl="0" eaLnBrk="1" latinLnBrk="0" hangingPunct="1">
                        <a:lnSpc>
                          <a:spcPts val="17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３</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職員等の遵守事項</a:t>
                      </a:r>
                      <a:endPar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④端末に対して、不正プログラム対策ソフトウェアによるフルチェックを定期的に実施しなければならない。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7817781"/>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20" name="テキスト ボックス 19">
            <a:extLst>
              <a:ext uri="{FF2B5EF4-FFF2-40B4-BE49-F238E27FC236}">
                <a16:creationId xmlns:a16="http://schemas.microsoft.com/office/drawing/2014/main" id="{CB9BA75B-3010-60D4-0C7B-6E91C0E97CAD}"/>
              </a:ext>
            </a:extLst>
          </p:cNvPr>
          <p:cNvSpPr txBox="1"/>
          <p:nvPr/>
        </p:nvSpPr>
        <p:spPr>
          <a:xfrm>
            <a:off x="653028" y="3670563"/>
            <a:ext cx="3823178" cy="711733"/>
          </a:xfrm>
          <a:prstGeom prst="rect">
            <a:avLst/>
          </a:prstGeom>
          <a:noFill/>
        </p:spPr>
        <p:txBody>
          <a:bodyPr wrap="square" rtlCol="0">
            <a:spAutoFit/>
          </a:bodyPr>
          <a:lstStyle/>
          <a:p>
            <a:pPr>
              <a:lnSpc>
                <a:spcPct val="150000"/>
              </a:lnSpc>
            </a:pP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AI</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を活用した新方式のためパターンファイルが不要！毎日のアップデートは不要です</a:t>
            </a:r>
          </a:p>
        </p:txBody>
      </p:sp>
      <p:sp>
        <p:nvSpPr>
          <p:cNvPr id="21" name="テキスト ボックス 20">
            <a:extLst>
              <a:ext uri="{FF2B5EF4-FFF2-40B4-BE49-F238E27FC236}">
                <a16:creationId xmlns:a16="http://schemas.microsoft.com/office/drawing/2014/main" id="{EA68324D-808B-0261-BC72-9510B5F28AE7}"/>
              </a:ext>
            </a:extLst>
          </p:cNvPr>
          <p:cNvSpPr txBox="1"/>
          <p:nvPr/>
        </p:nvSpPr>
        <p:spPr>
          <a:xfrm>
            <a:off x="585607" y="4533247"/>
            <a:ext cx="3858433" cy="1356782"/>
          </a:xfrm>
          <a:prstGeom prst="rect">
            <a:avLst/>
          </a:prstGeom>
          <a:noFill/>
          <a:ln>
            <a:noFill/>
          </a:ln>
        </p:spPr>
        <p:txBody>
          <a:bodyPr wrap="square" rtlCol="0">
            <a:spAutoFit/>
          </a:bodyPr>
          <a:lstStyle/>
          <a:p>
            <a:pPr>
              <a:lnSpc>
                <a:spcPts val="2000"/>
              </a:lnSpc>
            </a:pPr>
            <a:r>
              <a:rPr lang="en-US" altLang="ja-JP" sz="1200" dirty="0">
                <a:latin typeface="メイリオ" panose="020B0604030504040204" pitchFamily="50" charset="-128"/>
                <a:ea typeface="メイリオ" panose="020B0604030504040204" pitchFamily="50" charset="-128"/>
              </a:rPr>
              <a:t>LANSCOPE Cyber Protection</a:t>
            </a:r>
            <a:r>
              <a:rPr lang="ja-JP" altLang="en-US" sz="1200" dirty="0">
                <a:latin typeface="メイリオ" panose="020B0604030504040204" pitchFamily="50" charset="-128"/>
                <a:ea typeface="メイリオ" panose="020B0604030504040204" pitchFamily="50" charset="-128"/>
              </a:rPr>
              <a:t>はパターンファイルを使用していないため、毎日のセキュリティパッチ更新が不要です。アップデート自体は半年に</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回程度で問題ないため、管理者の管理負荷も少なく、端末負担もありません。</a:t>
            </a:r>
            <a:endParaRPr lang="en-US" altLang="ja-JP" sz="1200" dirty="0">
              <a:latin typeface="メイリオ" panose="020B0604030504040204" pitchFamily="50" charset="-128"/>
              <a:ea typeface="メイリオ" panose="020B0604030504040204" pitchFamily="50" charset="-128"/>
            </a:endParaRPr>
          </a:p>
        </p:txBody>
      </p:sp>
      <p:sp>
        <p:nvSpPr>
          <p:cNvPr id="22" name="角丸四角形 19">
            <a:extLst>
              <a:ext uri="{FF2B5EF4-FFF2-40B4-BE49-F238E27FC236}">
                <a16:creationId xmlns:a16="http://schemas.microsoft.com/office/drawing/2014/main" id="{B8C2085D-DC75-A628-FB59-93B412D4FC51}"/>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アンチウイルス</a:t>
            </a:r>
          </a:p>
        </p:txBody>
      </p:sp>
      <p:sp>
        <p:nvSpPr>
          <p:cNvPr id="7" name="テキスト ボックス 6">
            <a:extLst>
              <a:ext uri="{FF2B5EF4-FFF2-40B4-BE49-F238E27FC236}">
                <a16:creationId xmlns:a16="http://schemas.microsoft.com/office/drawing/2014/main" id="{BC15DDA4-0D76-8EE8-7310-2E9902E3DE45}"/>
              </a:ext>
            </a:extLst>
          </p:cNvPr>
          <p:cNvSpPr txBox="1"/>
          <p:nvPr/>
        </p:nvSpPr>
        <p:spPr>
          <a:xfrm>
            <a:off x="6161989" y="5626618"/>
            <a:ext cx="1434077" cy="583493"/>
          </a:xfrm>
          <a:prstGeom prst="rect">
            <a:avLst/>
          </a:prstGeom>
          <a:noFill/>
        </p:spPr>
        <p:txBody>
          <a:bodyPr wrap="square" rtlCol="0">
            <a:spAutoFit/>
          </a:bodyPr>
          <a:lstStyle/>
          <a:p>
            <a:pPr algn="ctr">
              <a:lnSpc>
                <a:spcPts val="2000"/>
              </a:lnSpc>
            </a:pP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DNA</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レベルの</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マルウェア解析</a:t>
            </a:r>
          </a:p>
        </p:txBody>
      </p:sp>
      <p:sp>
        <p:nvSpPr>
          <p:cNvPr id="9" name="テキスト ボックス 8">
            <a:extLst>
              <a:ext uri="{FF2B5EF4-FFF2-40B4-BE49-F238E27FC236}">
                <a16:creationId xmlns:a16="http://schemas.microsoft.com/office/drawing/2014/main" id="{974810F4-6335-A655-E611-326F4ACDDC35}"/>
              </a:ext>
            </a:extLst>
          </p:cNvPr>
          <p:cNvSpPr txBox="1"/>
          <p:nvPr/>
        </p:nvSpPr>
        <p:spPr>
          <a:xfrm>
            <a:off x="4771531"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（人工知能）</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による自動判断</a:t>
            </a:r>
          </a:p>
        </p:txBody>
      </p:sp>
      <p:grpSp>
        <p:nvGrpSpPr>
          <p:cNvPr id="10" name="グループ化 9">
            <a:extLst>
              <a:ext uri="{FF2B5EF4-FFF2-40B4-BE49-F238E27FC236}">
                <a16:creationId xmlns:a16="http://schemas.microsoft.com/office/drawing/2014/main" id="{450B0F8F-16EE-2D0E-3246-438B893E60A0}"/>
              </a:ext>
            </a:extLst>
          </p:cNvPr>
          <p:cNvGrpSpPr/>
          <p:nvPr/>
        </p:nvGrpSpPr>
        <p:grpSpPr>
          <a:xfrm>
            <a:off x="6285040" y="4575809"/>
            <a:ext cx="1060205" cy="861946"/>
            <a:chOff x="827584" y="2924944"/>
            <a:chExt cx="1948557" cy="1584176"/>
          </a:xfrm>
        </p:grpSpPr>
        <p:pic>
          <p:nvPicPr>
            <p:cNvPr id="11" name="Picture 105">
              <a:extLst>
                <a:ext uri="{FF2B5EF4-FFF2-40B4-BE49-F238E27FC236}">
                  <a16:creationId xmlns:a16="http://schemas.microsoft.com/office/drawing/2014/main" id="{CBB97788-F757-1069-1C63-7DB958B14904}"/>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l="3664" r="62500" b="82634"/>
            <a:stretch/>
          </p:blipFill>
          <p:spPr>
            <a:xfrm>
              <a:off x="827584" y="2924944"/>
              <a:ext cx="1948557" cy="1584176"/>
            </a:xfrm>
            <a:prstGeom prst="rect">
              <a:avLst/>
            </a:prstGeom>
            <a:solidFill>
              <a:schemeClr val="bg1"/>
            </a:solidFill>
          </p:spPr>
        </p:pic>
        <p:pic>
          <p:nvPicPr>
            <p:cNvPr id="12" name="図 11">
              <a:extLst>
                <a:ext uri="{FF2B5EF4-FFF2-40B4-BE49-F238E27FC236}">
                  <a16:creationId xmlns:a16="http://schemas.microsoft.com/office/drawing/2014/main" id="{D6231E5B-DA84-0BE7-CB27-BED840744F8B}"/>
                </a:ext>
              </a:extLst>
            </p:cNvPr>
            <p:cNvPicPr>
              <a:picLocks noChangeAspect="1"/>
            </p:cNvPicPr>
            <p:nvPr/>
          </p:nvPicPr>
          <p:blipFill>
            <a:blip r:embed="rId4"/>
            <a:stretch>
              <a:fillRect/>
            </a:stretch>
          </p:blipFill>
          <p:spPr>
            <a:xfrm>
              <a:off x="1115616" y="2924944"/>
              <a:ext cx="1552575" cy="1571625"/>
            </a:xfrm>
            <a:prstGeom prst="rect">
              <a:avLst/>
            </a:prstGeom>
          </p:spPr>
        </p:pic>
      </p:grpSp>
      <p:grpSp>
        <p:nvGrpSpPr>
          <p:cNvPr id="13" name="グループ化 12">
            <a:extLst>
              <a:ext uri="{FF2B5EF4-FFF2-40B4-BE49-F238E27FC236}">
                <a16:creationId xmlns:a16="http://schemas.microsoft.com/office/drawing/2014/main" id="{D575129A-2361-7F85-1755-B6D86BA462C6}"/>
              </a:ext>
            </a:extLst>
          </p:cNvPr>
          <p:cNvGrpSpPr/>
          <p:nvPr/>
        </p:nvGrpSpPr>
        <p:grpSpPr>
          <a:xfrm>
            <a:off x="8146755" y="4391717"/>
            <a:ext cx="1253740" cy="1071790"/>
            <a:chOff x="6228184" y="2683288"/>
            <a:chExt cx="2304256" cy="1969848"/>
          </a:xfrm>
        </p:grpSpPr>
        <p:pic>
          <p:nvPicPr>
            <p:cNvPr id="14" name="Picture 105">
              <a:extLst>
                <a:ext uri="{FF2B5EF4-FFF2-40B4-BE49-F238E27FC236}">
                  <a16:creationId xmlns:a16="http://schemas.microsoft.com/office/drawing/2014/main" id="{A898BD58-AA4C-6001-F466-58172834A42D}"/>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t="31623" r="58510" b="45985"/>
            <a:stretch/>
          </p:blipFill>
          <p:spPr>
            <a:xfrm>
              <a:off x="6228184" y="2683288"/>
              <a:ext cx="2304256" cy="1969848"/>
            </a:xfrm>
            <a:prstGeom prst="rect">
              <a:avLst/>
            </a:prstGeom>
            <a:solidFill>
              <a:schemeClr val="bg1"/>
            </a:solidFill>
          </p:spPr>
        </p:pic>
        <p:pic>
          <p:nvPicPr>
            <p:cNvPr id="15" name="図 14">
              <a:extLst>
                <a:ext uri="{FF2B5EF4-FFF2-40B4-BE49-F238E27FC236}">
                  <a16:creationId xmlns:a16="http://schemas.microsoft.com/office/drawing/2014/main" id="{9797C8AB-C211-995A-18C2-EDE2B434660E}"/>
                </a:ext>
              </a:extLst>
            </p:cNvPr>
            <p:cNvPicPr>
              <a:picLocks noChangeAspect="1"/>
            </p:cNvPicPr>
            <p:nvPr/>
          </p:nvPicPr>
          <p:blipFill>
            <a:blip r:embed="rId5"/>
            <a:stretch>
              <a:fillRect/>
            </a:stretch>
          </p:blipFill>
          <p:spPr>
            <a:xfrm>
              <a:off x="6372200" y="3068960"/>
              <a:ext cx="1933575" cy="1457325"/>
            </a:xfrm>
            <a:prstGeom prst="rect">
              <a:avLst/>
            </a:prstGeom>
          </p:spPr>
        </p:pic>
      </p:grpSp>
      <p:grpSp>
        <p:nvGrpSpPr>
          <p:cNvPr id="16" name="グループ化 15">
            <a:extLst>
              <a:ext uri="{FF2B5EF4-FFF2-40B4-BE49-F238E27FC236}">
                <a16:creationId xmlns:a16="http://schemas.microsoft.com/office/drawing/2014/main" id="{E151EA43-96BB-2178-0AFE-78E59E25FD02}"/>
              </a:ext>
            </a:extLst>
          </p:cNvPr>
          <p:cNvGrpSpPr/>
          <p:nvPr/>
        </p:nvGrpSpPr>
        <p:grpSpPr>
          <a:xfrm>
            <a:off x="4988253" y="4290048"/>
            <a:ext cx="1062699" cy="1187074"/>
            <a:chOff x="3635896" y="2471405"/>
            <a:chExt cx="1953141" cy="2181731"/>
          </a:xfrm>
        </p:grpSpPr>
        <p:pic>
          <p:nvPicPr>
            <p:cNvPr id="17" name="Picture 105">
              <a:extLst>
                <a:ext uri="{FF2B5EF4-FFF2-40B4-BE49-F238E27FC236}">
                  <a16:creationId xmlns:a16="http://schemas.microsoft.com/office/drawing/2014/main" id="{7ACCEB38-BA71-12AB-F595-3BEB3DE8DC3D}"/>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l="3911" t="66621" r="61935" b="9294"/>
            <a:stretch/>
          </p:blipFill>
          <p:spPr>
            <a:xfrm>
              <a:off x="3635896" y="2471405"/>
              <a:ext cx="1953141" cy="2181731"/>
            </a:xfrm>
            <a:prstGeom prst="rect">
              <a:avLst/>
            </a:prstGeom>
            <a:solidFill>
              <a:schemeClr val="bg1"/>
            </a:solidFill>
          </p:spPr>
        </p:pic>
        <p:pic>
          <p:nvPicPr>
            <p:cNvPr id="18" name="図 17">
              <a:extLst>
                <a:ext uri="{FF2B5EF4-FFF2-40B4-BE49-F238E27FC236}">
                  <a16:creationId xmlns:a16="http://schemas.microsoft.com/office/drawing/2014/main" id="{C37F2990-4B55-4745-C94F-EBC834BCF460}"/>
                </a:ext>
              </a:extLst>
            </p:cNvPr>
            <p:cNvPicPr>
              <a:picLocks noChangeAspect="1"/>
            </p:cNvPicPr>
            <p:nvPr/>
          </p:nvPicPr>
          <p:blipFill>
            <a:blip r:embed="rId6"/>
            <a:stretch>
              <a:fillRect/>
            </a:stretch>
          </p:blipFill>
          <p:spPr>
            <a:xfrm>
              <a:off x="3779912" y="2852936"/>
              <a:ext cx="1676400" cy="1676400"/>
            </a:xfrm>
            <a:prstGeom prst="rect">
              <a:avLst/>
            </a:prstGeom>
          </p:spPr>
        </p:pic>
      </p:grpSp>
      <p:sp>
        <p:nvSpPr>
          <p:cNvPr id="27" name="テキスト ボックス 26">
            <a:extLst>
              <a:ext uri="{FF2B5EF4-FFF2-40B4-BE49-F238E27FC236}">
                <a16:creationId xmlns:a16="http://schemas.microsoft.com/office/drawing/2014/main" id="{8722B0EC-66AE-07A5-9529-2A4B10F1141C}"/>
              </a:ext>
            </a:extLst>
          </p:cNvPr>
          <p:cNvSpPr txBox="1"/>
          <p:nvPr/>
        </p:nvSpPr>
        <p:spPr>
          <a:xfrm>
            <a:off x="4778705" y="3197125"/>
            <a:ext cx="6713388" cy="520014"/>
          </a:xfrm>
          <a:prstGeom prst="rect">
            <a:avLst/>
          </a:prstGeom>
          <a:noFill/>
        </p:spPr>
        <p:txBody>
          <a:bodyPr wrap="square">
            <a:spAutoFit/>
          </a:bodyPr>
          <a:lstStyle/>
          <a:p>
            <a:pPr algn="ctr">
              <a:lnSpc>
                <a:spcPts val="1700"/>
              </a:lnSpc>
            </a:pP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rPr>
              <a:t>LANSCOPE Cyber Protection</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は</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17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パターンファイル・サンドボックスなどを使わないこれまでにない検知方式です</a:t>
            </a:r>
          </a:p>
        </p:txBody>
      </p:sp>
      <p:sp>
        <p:nvSpPr>
          <p:cNvPr id="28" name="角丸四角形 19">
            <a:extLst>
              <a:ext uri="{FF2B5EF4-FFF2-40B4-BE49-F238E27FC236}">
                <a16:creationId xmlns:a16="http://schemas.microsoft.com/office/drawing/2014/main" id="{4C6D65A5-1A03-1557-1CD9-4ABA542944D1}"/>
              </a:ext>
            </a:extLst>
          </p:cNvPr>
          <p:cNvSpPr/>
          <p:nvPr/>
        </p:nvSpPr>
        <p:spPr>
          <a:xfrm>
            <a:off x="5026583" y="3862101"/>
            <a:ext cx="2355292" cy="369331"/>
          </a:xfrm>
          <a:prstGeom prst="roundRect">
            <a:avLst>
              <a:gd name="adj" fmla="val 28836"/>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高い検知精度</a:t>
            </a:r>
          </a:p>
        </p:txBody>
      </p:sp>
      <p:sp>
        <p:nvSpPr>
          <p:cNvPr id="29" name="角丸四角形 19">
            <a:extLst>
              <a:ext uri="{FF2B5EF4-FFF2-40B4-BE49-F238E27FC236}">
                <a16:creationId xmlns:a16="http://schemas.microsoft.com/office/drawing/2014/main" id="{BFF6DAAE-2D37-7575-AFE3-85A203D723D2}"/>
              </a:ext>
            </a:extLst>
          </p:cNvPr>
          <p:cNvSpPr/>
          <p:nvPr/>
        </p:nvSpPr>
        <p:spPr>
          <a:xfrm>
            <a:off x="7869271" y="3871954"/>
            <a:ext cx="3351179" cy="369331"/>
          </a:xfrm>
          <a:prstGeom prst="roundRect">
            <a:avLst>
              <a:gd name="adj" fmla="val 28836"/>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管理負担・端末負担を軽減</a:t>
            </a:r>
          </a:p>
        </p:txBody>
      </p:sp>
      <p:sp>
        <p:nvSpPr>
          <p:cNvPr id="30" name="テキスト ボックス 29">
            <a:extLst>
              <a:ext uri="{FF2B5EF4-FFF2-40B4-BE49-F238E27FC236}">
                <a16:creationId xmlns:a16="http://schemas.microsoft.com/office/drawing/2014/main" id="{1948E4E4-95EC-5566-FC18-94FF4BC07915}"/>
              </a:ext>
            </a:extLst>
          </p:cNvPr>
          <p:cNvSpPr txBox="1"/>
          <p:nvPr/>
        </p:nvSpPr>
        <p:spPr>
          <a:xfrm>
            <a:off x="8028889"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毎日の</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アップデートが不要</a:t>
            </a:r>
          </a:p>
        </p:txBody>
      </p:sp>
      <p:sp>
        <p:nvSpPr>
          <p:cNvPr id="44" name="テキスト ボックス 43">
            <a:extLst>
              <a:ext uri="{FF2B5EF4-FFF2-40B4-BE49-F238E27FC236}">
                <a16:creationId xmlns:a16="http://schemas.microsoft.com/office/drawing/2014/main" id="{D55E316A-8C4E-5075-BF4D-0831BC699091}"/>
              </a:ext>
            </a:extLst>
          </p:cNvPr>
          <p:cNvSpPr txBox="1"/>
          <p:nvPr/>
        </p:nvSpPr>
        <p:spPr>
          <a:xfrm>
            <a:off x="9762439"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管理者や端末に</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負担をかけない</a:t>
            </a:r>
          </a:p>
        </p:txBody>
      </p:sp>
      <p:pic>
        <p:nvPicPr>
          <p:cNvPr id="48" name="図 47" descr="文字が書かれている&#10;&#10;中程度の精度で自動的に生成された説明">
            <a:extLst>
              <a:ext uri="{FF2B5EF4-FFF2-40B4-BE49-F238E27FC236}">
                <a16:creationId xmlns:a16="http://schemas.microsoft.com/office/drawing/2014/main" id="{FEFCADD0-868F-2DB8-150E-5AC57C9264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850" y="4551013"/>
            <a:ext cx="1030788" cy="831281"/>
          </a:xfrm>
          <a:prstGeom prst="rect">
            <a:avLst/>
          </a:prstGeom>
        </p:spPr>
      </p:pic>
    </p:spTree>
    <p:extLst>
      <p:ext uri="{BB962C8B-B14F-4D97-AF65-F5344CB8AC3E}">
        <p14:creationId xmlns:p14="http://schemas.microsoft.com/office/powerpoint/2010/main" val="2833653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529250088"/>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２０</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業務以外の目的でのウェブ閲覧の禁止</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①職員等は、業務以外の目的でウェブを閲覧してはならない。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フィルタリング</a:t>
            </a:r>
          </a:p>
        </p:txBody>
      </p:sp>
      <p:sp>
        <p:nvSpPr>
          <p:cNvPr id="41" name="テキスト ボックス 40">
            <a:extLst>
              <a:ext uri="{FF2B5EF4-FFF2-40B4-BE49-F238E27FC236}">
                <a16:creationId xmlns:a16="http://schemas.microsoft.com/office/drawing/2014/main" id="{4F8A359E-862C-3777-E1A1-BA643F4734E0}"/>
              </a:ext>
            </a:extLst>
          </p:cNvPr>
          <p:cNvSpPr txBox="1"/>
          <p:nvPr/>
        </p:nvSpPr>
        <p:spPr>
          <a:xfrm>
            <a:off x="4732215" y="2980689"/>
            <a:ext cx="2518638" cy="253916"/>
          </a:xfrm>
          <a:prstGeom prst="rect">
            <a:avLst/>
          </a:prstGeom>
          <a:noFill/>
        </p:spPr>
        <p:txBody>
          <a:bodyPr wrap="none" rtlCol="0">
            <a:spAutoFit/>
          </a:bodyPr>
          <a:lstStyle/>
          <a:p>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●クライアント型</a:t>
            </a:r>
            <a:r>
              <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フィルタリング</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クラウドサービスや </a:t>
            </a:r>
            <a:r>
              <a:rPr lang="en-US" altLang="ja-JP" sz="1400" b="1" dirty="0">
                <a:solidFill>
                  <a:schemeClr val="tx1">
                    <a:lumMod val="75000"/>
                    <a:lumOff val="25000"/>
                  </a:schemeClr>
                </a:solidFill>
                <a:latin typeface="メイリオ"/>
                <a:ea typeface="メイリオ"/>
              </a:rPr>
              <a:t>Web </a:t>
            </a:r>
            <a:r>
              <a:rPr lang="ja-JP" altLang="en-US" sz="1400" b="1" dirty="0">
                <a:solidFill>
                  <a:schemeClr val="tx1">
                    <a:lumMod val="75000"/>
                    <a:lumOff val="25000"/>
                  </a:schemeClr>
                </a:solidFill>
                <a:latin typeface="メイリオ"/>
                <a:ea typeface="メイリオ"/>
              </a:rPr>
              <a:t>メールのログを取得リスクのあるサイトアクセスを制御できます</a:t>
            </a:r>
            <a:endParaRPr lang="en-US" altLang="ja-JP" dirty="0">
              <a:solidFill>
                <a:schemeClr val="tx1">
                  <a:lumMod val="75000"/>
                  <a:lumOff val="25000"/>
                </a:schemeClr>
              </a:solidFill>
              <a:latin typeface="メイリオ"/>
              <a:ea typeface="メイリオ"/>
            </a:endParaRP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1610056"/>
          </a:xfrm>
          <a:prstGeom prst="rect">
            <a:avLst/>
          </a:prstGeom>
          <a:noFill/>
          <a:ln>
            <a:noFill/>
          </a:ln>
        </p:spPr>
        <p:txBody>
          <a:bodyPr wrap="square" lIns="91440" tIns="45720" rIns="91440" bIns="45720" rtlCol="0" anchor="t">
            <a:spAutoFit/>
          </a:bodyPr>
          <a:lstStyle/>
          <a:p>
            <a:pPr>
              <a:lnSpc>
                <a:spcPts val="1700"/>
              </a:lnSpc>
            </a:pPr>
            <a:r>
              <a:rPr lang="en-US" altLang="ja-JP" sz="1200" dirty="0">
                <a:latin typeface="メイリオ"/>
                <a:ea typeface="メイリオ"/>
              </a:rPr>
              <a:t>Web</a:t>
            </a:r>
            <a:r>
              <a:rPr lang="ja-JP" altLang="en-US" sz="1200" dirty="0">
                <a:latin typeface="メイリオ"/>
                <a:ea typeface="メイリオ"/>
              </a:rPr>
              <a:t> アクセスの閲覧記録、特定 </a:t>
            </a:r>
            <a:r>
              <a:rPr lang="en-US" altLang="ja-JP" sz="1200" dirty="0">
                <a:latin typeface="メイリオ"/>
                <a:ea typeface="メイリオ"/>
              </a:rPr>
              <a:t>Web </a:t>
            </a:r>
            <a:r>
              <a:rPr lang="ja-JP" altLang="en-US" sz="1200" dirty="0">
                <a:latin typeface="メイリオ"/>
                <a:ea typeface="メイリオ"/>
              </a:rPr>
              <a:t>サイトやカテゴリごとの閲覧制御ができます。ユーザーの適切な</a:t>
            </a:r>
            <a:r>
              <a:rPr lang="en-US" altLang="ja-JP" sz="1200" dirty="0">
                <a:latin typeface="メイリオ"/>
                <a:ea typeface="メイリオ"/>
              </a:rPr>
              <a:t>Web </a:t>
            </a:r>
            <a:r>
              <a:rPr lang="ja-JP" altLang="en-US" sz="1200" dirty="0">
                <a:latin typeface="メイリオ"/>
                <a:ea typeface="メイリオ"/>
              </a:rPr>
              <a:t>利用を促進し、有害サイトへのアクセスを防ぎます。</a:t>
            </a:r>
            <a:endParaRPr lang="en-US" dirty="0">
              <a:latin typeface="メイリオ"/>
              <a:ea typeface="メイリオ"/>
            </a:endParaRPr>
          </a:p>
          <a:p>
            <a:pPr>
              <a:lnSpc>
                <a:spcPts val="1700"/>
              </a:lnSpc>
            </a:pPr>
            <a:endParaRPr lang="ja-JP" altLang="en-US" sz="1200" dirty="0">
              <a:latin typeface="メイリオ" panose="020B0604030504040204" pitchFamily="50" charset="-128"/>
              <a:ea typeface="メイリオ" panose="020B0604030504040204" pitchFamily="50" charset="-128"/>
            </a:endParaRPr>
          </a:p>
          <a:p>
            <a:pPr>
              <a:lnSpc>
                <a:spcPts val="1700"/>
              </a:lnSpc>
            </a:pPr>
            <a:r>
              <a:rPr lang="ja-JP" altLang="en-US" sz="1200" dirty="0">
                <a:latin typeface="メイリオ"/>
                <a:ea typeface="メイリオ"/>
              </a:rPr>
              <a:t>クライアント型のため接続するネットワーク環境などに左右されず、監視や制御ができます。</a:t>
            </a:r>
            <a:endParaRPr lang="ja-JP" dirty="0">
              <a:latin typeface="メイリオ"/>
              <a:ea typeface="メイリオ"/>
            </a:endParaRPr>
          </a:p>
        </p:txBody>
      </p:sp>
      <p:pic>
        <p:nvPicPr>
          <p:cNvPr id="3" name="図 2" descr="カレンダー&#10;&#10;低い精度で自動的に生成された説明">
            <a:extLst>
              <a:ext uri="{FF2B5EF4-FFF2-40B4-BE49-F238E27FC236}">
                <a16:creationId xmlns:a16="http://schemas.microsoft.com/office/drawing/2014/main" id="{16FD4699-467C-8690-99A9-A4258BD4D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015" y="3615034"/>
            <a:ext cx="1784985" cy="1135900"/>
          </a:xfrm>
          <a:prstGeom prst="rect">
            <a:avLst/>
          </a:prstGeom>
        </p:spPr>
      </p:pic>
      <p:pic>
        <p:nvPicPr>
          <p:cNvPr id="5" name="図 4" descr="グラフィカル ユーザー インターフェイス, アプリケーション, テーブル, Excel&#10;&#10;自動的に生成された説明">
            <a:extLst>
              <a:ext uri="{FF2B5EF4-FFF2-40B4-BE49-F238E27FC236}">
                <a16:creationId xmlns:a16="http://schemas.microsoft.com/office/drawing/2014/main" id="{DFBD4393-00BD-3B52-A31E-A49E46A8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215" y="3230499"/>
            <a:ext cx="6467475" cy="3455933"/>
          </a:xfrm>
          <a:prstGeom prst="rect">
            <a:avLst/>
          </a:prstGeom>
        </p:spPr>
      </p:pic>
    </p:spTree>
    <p:extLst>
      <p:ext uri="{BB962C8B-B14F-4D97-AF65-F5344CB8AC3E}">
        <p14:creationId xmlns:p14="http://schemas.microsoft.com/office/powerpoint/2010/main" val="424165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5488012"/>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１９</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業務外ネットワークへの接続の禁止</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①職員等は、支給された端末を、有線・</a:t>
                      </a:r>
                      <a:r>
                        <a:rPr kumimoji="1" lang="ja-JP" altLang="en-US" sz="1000" u="sng" kern="1200" dirty="0">
                          <a:solidFill>
                            <a:schemeClr val="tx1">
                              <a:lumMod val="75000"/>
                              <a:lumOff val="25000"/>
                            </a:schemeClr>
                          </a:solidFill>
                          <a:latin typeface="メイリオ" panose="020B0604030504040204" pitchFamily="50" charset="-128"/>
                          <a:ea typeface="メイリオ" panose="020B0604030504040204" pitchFamily="50" charset="-128"/>
                        </a:rPr>
                        <a:t>無線</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を問わず、その端末を接続して利用するよう情報システム管理者によって定められたネットワークと異なるネットワークに接続してはならない。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Wi-Fi</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制御</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指定された</a:t>
            </a:r>
            <a:r>
              <a:rPr lang="en-US" altLang="ja-JP" sz="1400" b="1" dirty="0">
                <a:solidFill>
                  <a:schemeClr val="tx1">
                    <a:lumMod val="75000"/>
                    <a:lumOff val="25000"/>
                  </a:schemeClr>
                </a:solidFill>
                <a:latin typeface="メイリオ"/>
                <a:ea typeface="メイリオ"/>
              </a:rPr>
              <a:t>Wi-Fi</a:t>
            </a:r>
            <a:r>
              <a:rPr lang="ja-JP" altLang="en-US" sz="1400" b="1" dirty="0">
                <a:solidFill>
                  <a:schemeClr val="tx1">
                    <a:lumMod val="75000"/>
                    <a:lumOff val="25000"/>
                  </a:schemeClr>
                </a:solidFill>
                <a:latin typeface="メイリオ"/>
                <a:ea typeface="メイリオ"/>
              </a:rPr>
              <a:t>以外利用不可に設定可能</a:t>
            </a:r>
            <a:endParaRPr lang="en-US" altLang="ja-JP" sz="1400" b="1" dirty="0">
              <a:solidFill>
                <a:schemeClr val="tx1">
                  <a:lumMod val="75000"/>
                  <a:lumOff val="25000"/>
                </a:schemeClr>
              </a:solidFill>
              <a:latin typeface="メイリオ"/>
              <a:ea typeface="メイリオ"/>
            </a:endParaRPr>
          </a:p>
          <a:p>
            <a:pPr>
              <a:lnSpc>
                <a:spcPct val="150000"/>
              </a:lnSpc>
            </a:pPr>
            <a:r>
              <a:rPr lang="ja-JP" altLang="en-US" sz="1400" b="1" dirty="0">
                <a:solidFill>
                  <a:schemeClr val="tx1">
                    <a:lumMod val="75000"/>
                    <a:lumOff val="25000"/>
                  </a:schemeClr>
                </a:solidFill>
                <a:latin typeface="メイリオ"/>
                <a:ea typeface="メイリオ"/>
              </a:rPr>
              <a:t>個別に許可することもできます</a:t>
            </a:r>
            <a:endParaRPr lang="en-US" altLang="ja-JP" sz="1400" b="1" dirty="0">
              <a:solidFill>
                <a:schemeClr val="tx1">
                  <a:lumMod val="75000"/>
                  <a:lumOff val="25000"/>
                </a:schemeClr>
              </a:solidFill>
              <a:latin typeface="メイリオ"/>
              <a:ea typeface="メイリオ"/>
            </a:endParaRP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1392048"/>
          </a:xfrm>
          <a:prstGeom prst="rect">
            <a:avLst/>
          </a:prstGeom>
          <a:noFill/>
          <a:ln>
            <a:noFill/>
          </a:ln>
        </p:spPr>
        <p:txBody>
          <a:bodyPr wrap="square" lIns="91440" tIns="45720" rIns="91440" bIns="45720" rtlCol="0" anchor="t">
            <a:spAutoFit/>
          </a:bodyPr>
          <a:lstStyle/>
          <a:p>
            <a:pPr>
              <a:lnSpc>
                <a:spcPts val="1700"/>
              </a:lnSpc>
            </a:pPr>
            <a:r>
              <a:rPr lang="en-US" altLang="ja-JP" sz="1200" dirty="0">
                <a:latin typeface="メイリオ"/>
                <a:ea typeface="メイリオ"/>
              </a:rPr>
              <a:t>Wi-Fi</a:t>
            </a:r>
            <a:r>
              <a:rPr lang="ja-JP" altLang="en-US" sz="1200" dirty="0">
                <a:latin typeface="メイリオ"/>
                <a:ea typeface="メイリオ"/>
              </a:rPr>
              <a:t>接続を監視し、設定した</a:t>
            </a:r>
            <a:r>
              <a:rPr lang="en-US" altLang="ja-JP" sz="1200" dirty="0">
                <a:latin typeface="メイリオ"/>
                <a:ea typeface="メイリオ"/>
              </a:rPr>
              <a:t>SSID</a:t>
            </a:r>
            <a:r>
              <a:rPr lang="ja-JP" altLang="en-US" sz="1200" dirty="0">
                <a:latin typeface="メイリオ"/>
                <a:ea typeface="メイリオ"/>
              </a:rPr>
              <a:t>を禁止、アラートにすることができます。</a:t>
            </a:r>
            <a:endParaRPr lang="en-US" altLang="ja-JP" sz="1200" dirty="0">
              <a:latin typeface="メイリオ"/>
              <a:ea typeface="メイリオ"/>
            </a:endParaRPr>
          </a:p>
          <a:p>
            <a:pPr>
              <a:lnSpc>
                <a:spcPts val="1700"/>
              </a:lnSpc>
            </a:pPr>
            <a:endParaRPr lang="en-US" altLang="ja-JP" sz="1200" dirty="0">
              <a:latin typeface="メイリオ"/>
              <a:ea typeface="メイリオ"/>
            </a:endParaRPr>
          </a:p>
          <a:p>
            <a:pPr>
              <a:lnSpc>
                <a:spcPts val="1700"/>
              </a:lnSpc>
            </a:pPr>
            <a:r>
              <a:rPr lang="ja-JP" altLang="en-US" sz="1200" dirty="0">
                <a:latin typeface="メイリオ"/>
                <a:ea typeface="メイリオ"/>
              </a:rPr>
              <a:t>許可していない</a:t>
            </a:r>
            <a:r>
              <a:rPr lang="en-US" altLang="ja-JP" sz="1200" dirty="0">
                <a:latin typeface="メイリオ"/>
                <a:ea typeface="メイリオ"/>
              </a:rPr>
              <a:t>Wi-Fi</a:t>
            </a:r>
            <a:r>
              <a:rPr lang="ja-JP" altLang="en-US" sz="1200" dirty="0">
                <a:latin typeface="メイリオ"/>
                <a:ea typeface="メイリオ"/>
              </a:rPr>
              <a:t>に接続すると、禁止するだけでなくポップアップで本人に通知することもできるため間違って接続するリスクも防げます。</a:t>
            </a:r>
            <a:endParaRPr lang="ja-JP" dirty="0">
              <a:latin typeface="メイリオ"/>
              <a:ea typeface="メイリオ"/>
            </a:endParaRPr>
          </a:p>
        </p:txBody>
      </p:sp>
      <p:pic>
        <p:nvPicPr>
          <p:cNvPr id="7" name="図 6">
            <a:extLst>
              <a:ext uri="{FF2B5EF4-FFF2-40B4-BE49-F238E27FC236}">
                <a16:creationId xmlns:a16="http://schemas.microsoft.com/office/drawing/2014/main" id="{BABBB980-3425-29B7-86E7-7B439270A5A7}"/>
              </a:ext>
            </a:extLst>
          </p:cNvPr>
          <p:cNvPicPr>
            <a:picLocks noChangeAspect="1"/>
          </p:cNvPicPr>
          <p:nvPr/>
        </p:nvPicPr>
        <p:blipFill rotWithShape="1">
          <a:blip r:embed="rId3"/>
          <a:srcRect t="11944"/>
          <a:stretch/>
        </p:blipFill>
        <p:spPr>
          <a:xfrm>
            <a:off x="4931317" y="3263094"/>
            <a:ext cx="4538071" cy="3194856"/>
          </a:xfrm>
          <a:prstGeom prst="rect">
            <a:avLst/>
          </a:prstGeom>
        </p:spPr>
      </p:pic>
      <p:sp>
        <p:nvSpPr>
          <p:cNvPr id="13" name="正方形/長方形 12">
            <a:extLst>
              <a:ext uri="{FF2B5EF4-FFF2-40B4-BE49-F238E27FC236}">
                <a16:creationId xmlns:a16="http://schemas.microsoft.com/office/drawing/2014/main" id="{CF3A8AE6-7159-F1A9-8ADE-F40BF679AC08}"/>
              </a:ext>
            </a:extLst>
          </p:cNvPr>
          <p:cNvSpPr/>
          <p:nvPr/>
        </p:nvSpPr>
        <p:spPr>
          <a:xfrm>
            <a:off x="5958463" y="3971926"/>
            <a:ext cx="3442712" cy="2405062"/>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0819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FE46A65-7C95-E68D-BCD3-85B7EB1FAA2B}"/>
              </a:ext>
            </a:extLst>
          </p:cNvPr>
          <p:cNvSpPr/>
          <p:nvPr/>
        </p:nvSpPr>
        <p:spPr>
          <a:xfrm>
            <a:off x="5147658" y="3429000"/>
            <a:ext cx="3226433" cy="3135429"/>
          </a:xfrm>
          <a:prstGeom prst="roundRect">
            <a:avLst>
              <a:gd name="adj" fmla="val 601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3899CEA7-AFE0-031A-37EA-AD809C6FC8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7793" y="4028923"/>
            <a:ext cx="920589" cy="543806"/>
          </a:xfrm>
          <a:prstGeom prst="rect">
            <a:avLst/>
          </a:prstGeom>
        </p:spPr>
      </p:pic>
      <p:sp>
        <p:nvSpPr>
          <p:cNvPr id="9" name="楕円 8">
            <a:extLst>
              <a:ext uri="{FF2B5EF4-FFF2-40B4-BE49-F238E27FC236}">
                <a16:creationId xmlns:a16="http://schemas.microsoft.com/office/drawing/2014/main" id="{1148F7ED-EEE8-C24A-B0E5-0E6F5169C066}"/>
              </a:ext>
            </a:extLst>
          </p:cNvPr>
          <p:cNvSpPr/>
          <p:nvPr/>
        </p:nvSpPr>
        <p:spPr>
          <a:xfrm>
            <a:off x="9275299" y="4500487"/>
            <a:ext cx="1546348" cy="1215306"/>
          </a:xfrm>
          <a:prstGeom prst="ellips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395B7576-5EAA-E5FC-A77E-F9F032F23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5249" y="4302070"/>
            <a:ext cx="920589" cy="543806"/>
          </a:xfrm>
          <a:prstGeom prst="rect">
            <a:avLst/>
          </a:prstGeom>
        </p:spPr>
      </p:pic>
      <p:pic>
        <p:nvPicPr>
          <p:cNvPr id="18" name="図 17">
            <a:extLst>
              <a:ext uri="{FF2B5EF4-FFF2-40B4-BE49-F238E27FC236}">
                <a16:creationId xmlns:a16="http://schemas.microsoft.com/office/drawing/2014/main" id="{C74D05E0-0479-1937-215B-6691661EA9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7499" y="4302070"/>
            <a:ext cx="920589" cy="543806"/>
          </a:xfrm>
          <a:prstGeom prst="rect">
            <a:avLst/>
          </a:prstGeom>
        </p:spPr>
      </p:pic>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007084937"/>
              </p:ext>
            </p:extLst>
          </p:nvPr>
        </p:nvGraphicFramePr>
        <p:xfrm>
          <a:off x="503105" y="869888"/>
          <a:ext cx="11117395" cy="13780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6.4</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不正プログラム対策</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8568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⑦コンピュータウイルス等の不正プログラムに感染した場合又は感染が疑われる場合は、事前に決められたコンピュータウイルス感染時の初動対応の手順に従って対応を行わなければならない。</a:t>
                      </a:r>
                    </a:p>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４</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専門家の支援体制</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統括情報セキュリティ責任者は、実施している不正プログラム対策では不十分な事態が発生した場合に備え、外部の専門家の支援を受けられるようにしておかなければならない。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インシデント対応サービス</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感染端末のフォレンジックと同ネットワークの</a:t>
            </a:r>
            <a:r>
              <a:rPr lang="en-US" altLang="ja-JP" sz="1400" b="1" dirty="0">
                <a:solidFill>
                  <a:schemeClr val="tx1">
                    <a:lumMod val="75000"/>
                    <a:lumOff val="25000"/>
                  </a:schemeClr>
                </a:solidFill>
                <a:latin typeface="メイリオ"/>
                <a:ea typeface="メイリオ"/>
              </a:rPr>
              <a:t>PC</a:t>
            </a:r>
            <a:r>
              <a:rPr lang="ja-JP" altLang="en-US" sz="1400" b="1" dirty="0">
                <a:solidFill>
                  <a:schemeClr val="tx1">
                    <a:lumMod val="75000"/>
                    <a:lumOff val="25000"/>
                  </a:schemeClr>
                </a:solidFill>
                <a:latin typeface="メイリオ"/>
                <a:ea typeface="メイリオ"/>
              </a:rPr>
              <a:t>を全台調査</a:t>
            </a:r>
            <a:endParaRPr lang="en-US" altLang="ja-JP" sz="1400" b="1" dirty="0">
              <a:solidFill>
                <a:schemeClr val="tx1">
                  <a:lumMod val="75000"/>
                  <a:lumOff val="25000"/>
                </a:schemeClr>
              </a:solidFill>
              <a:latin typeface="メイリオ"/>
              <a:ea typeface="メイリオ"/>
            </a:endParaRP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20266"/>
            <a:ext cx="3858433" cy="1828065"/>
          </a:xfrm>
          <a:prstGeom prst="rect">
            <a:avLst/>
          </a:prstGeom>
          <a:noFill/>
          <a:ln>
            <a:noFill/>
          </a:ln>
        </p:spPr>
        <p:txBody>
          <a:bodyPr wrap="square" lIns="91440" tIns="45720" rIns="91440" bIns="45720" rtlCol="0" anchor="t">
            <a:spAutoFit/>
          </a:bodyPr>
          <a:lstStyle/>
          <a:p>
            <a:pPr>
              <a:lnSpc>
                <a:spcPts val="1700"/>
              </a:lnSpc>
            </a:pPr>
            <a:r>
              <a:rPr lang="ja-JP" altLang="en-US" sz="1200" dirty="0">
                <a:latin typeface="メイリオ"/>
                <a:ea typeface="メイリオ"/>
              </a:rPr>
              <a:t>万が一攻撃をうけ感染してしまった場合、フォレンジック（攻撃内容の調査・解析作業）を行います。さらに特定端末以外でも被害が受けていないかを調査します。</a:t>
            </a:r>
            <a:endParaRPr lang="en-US" altLang="ja-JP" sz="1200" dirty="0">
              <a:latin typeface="メイリオ"/>
              <a:ea typeface="メイリオ"/>
            </a:endParaRPr>
          </a:p>
          <a:p>
            <a:pPr>
              <a:lnSpc>
                <a:spcPts val="1700"/>
              </a:lnSpc>
            </a:pPr>
            <a:endParaRPr lang="en-US" altLang="ja-JP" sz="1200" dirty="0">
              <a:latin typeface="メイリオ"/>
              <a:ea typeface="メイリオ"/>
            </a:endParaRPr>
          </a:p>
          <a:p>
            <a:pPr>
              <a:lnSpc>
                <a:spcPts val="1700"/>
              </a:lnSpc>
            </a:pPr>
            <a:r>
              <a:rPr lang="ja-JP" altLang="en-US" sz="1200" dirty="0">
                <a:latin typeface="メイリオ"/>
                <a:ea typeface="メイリオ"/>
              </a:rPr>
              <a:t>海外拠点の端末も調査可能で、調査は</a:t>
            </a:r>
            <a:r>
              <a:rPr lang="en-US" altLang="ja-JP" sz="1200" dirty="0">
                <a:latin typeface="メイリオ"/>
                <a:ea typeface="メイリオ"/>
              </a:rPr>
              <a:t>1</a:t>
            </a:r>
            <a:r>
              <a:rPr lang="ja-JP" altLang="en-US" sz="1200" dirty="0">
                <a:latin typeface="メイリオ"/>
                <a:ea typeface="メイリオ"/>
              </a:rPr>
              <a:t>か月と一般的なインシデントレスポンスサービスに比べ非常に早く、安心です。</a:t>
            </a:r>
            <a:endParaRPr lang="ja-JP" dirty="0">
              <a:latin typeface="メイリオ"/>
              <a:ea typeface="メイリオ"/>
            </a:endParaRPr>
          </a:p>
        </p:txBody>
      </p:sp>
      <p:grpSp>
        <p:nvGrpSpPr>
          <p:cNvPr id="6" name="グループ化 5">
            <a:extLst>
              <a:ext uri="{FF2B5EF4-FFF2-40B4-BE49-F238E27FC236}">
                <a16:creationId xmlns:a16="http://schemas.microsoft.com/office/drawing/2014/main" id="{C0A6AC0A-94A3-3563-5C2C-E9BF06B04CB3}"/>
              </a:ext>
            </a:extLst>
          </p:cNvPr>
          <p:cNvGrpSpPr/>
          <p:nvPr/>
        </p:nvGrpSpPr>
        <p:grpSpPr>
          <a:xfrm>
            <a:off x="9456588" y="5379305"/>
            <a:ext cx="1190947" cy="703511"/>
            <a:chOff x="6333868" y="4572729"/>
            <a:chExt cx="1190947" cy="703511"/>
          </a:xfrm>
        </p:grpSpPr>
        <p:pic>
          <p:nvPicPr>
            <p:cNvPr id="11" name="図 10">
              <a:extLst>
                <a:ext uri="{FF2B5EF4-FFF2-40B4-BE49-F238E27FC236}">
                  <a16:creationId xmlns:a16="http://schemas.microsoft.com/office/drawing/2014/main" id="{92D5F27E-4711-C63C-48D5-1A6EE8AFE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3868" y="4572729"/>
              <a:ext cx="1190947" cy="703511"/>
            </a:xfrm>
            <a:prstGeom prst="rect">
              <a:avLst/>
            </a:prstGeom>
          </p:spPr>
        </p:pic>
        <p:sp>
          <p:nvSpPr>
            <p:cNvPr id="5" name="正方形/長方形 4">
              <a:extLst>
                <a:ext uri="{FF2B5EF4-FFF2-40B4-BE49-F238E27FC236}">
                  <a16:creationId xmlns:a16="http://schemas.microsoft.com/office/drawing/2014/main" id="{28925BA6-AC84-9EB4-BB0E-D5034CD20541}"/>
                </a:ext>
              </a:extLst>
            </p:cNvPr>
            <p:cNvSpPr/>
            <p:nvPr/>
          </p:nvSpPr>
          <p:spPr>
            <a:xfrm>
              <a:off x="6527006" y="4674394"/>
              <a:ext cx="797719" cy="4143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A7192081-14F9-E849-5B20-F0909DE1B894}"/>
              </a:ext>
            </a:extLst>
          </p:cNvPr>
          <p:cNvSpPr txBox="1"/>
          <p:nvPr/>
        </p:nvSpPr>
        <p:spPr>
          <a:xfrm>
            <a:off x="9282475" y="6132493"/>
            <a:ext cx="1539172" cy="32701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感染端末</a:t>
            </a:r>
          </a:p>
        </p:txBody>
      </p:sp>
      <p:pic>
        <p:nvPicPr>
          <p:cNvPr id="15" name="図 14">
            <a:extLst>
              <a:ext uri="{FF2B5EF4-FFF2-40B4-BE49-F238E27FC236}">
                <a16:creationId xmlns:a16="http://schemas.microsoft.com/office/drawing/2014/main" id="{C4EC2E1C-4584-2A32-D0BA-5054321BB5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2674" y="4644970"/>
            <a:ext cx="920589" cy="543806"/>
          </a:xfrm>
          <a:prstGeom prst="rect">
            <a:avLst/>
          </a:prstGeom>
        </p:spPr>
      </p:pic>
      <p:pic>
        <p:nvPicPr>
          <p:cNvPr id="16" name="図 15">
            <a:extLst>
              <a:ext uri="{FF2B5EF4-FFF2-40B4-BE49-F238E27FC236}">
                <a16:creationId xmlns:a16="http://schemas.microsoft.com/office/drawing/2014/main" id="{A04ADD49-C833-4AEB-3BD7-9A9A8BB746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3274" y="4644970"/>
            <a:ext cx="920589" cy="543806"/>
          </a:xfrm>
          <a:prstGeom prst="rect">
            <a:avLst/>
          </a:prstGeom>
        </p:spPr>
      </p:pic>
      <p:pic>
        <p:nvPicPr>
          <p:cNvPr id="17" name="図 16">
            <a:extLst>
              <a:ext uri="{FF2B5EF4-FFF2-40B4-BE49-F238E27FC236}">
                <a16:creationId xmlns:a16="http://schemas.microsoft.com/office/drawing/2014/main" id="{7E90F32C-FE39-72A4-0093-98F86E378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0549" y="4644970"/>
            <a:ext cx="920589" cy="543806"/>
          </a:xfrm>
          <a:prstGeom prst="rect">
            <a:avLst/>
          </a:prstGeom>
        </p:spPr>
      </p:pic>
      <p:sp>
        <p:nvSpPr>
          <p:cNvPr id="8" name="正方形/長方形 7">
            <a:extLst>
              <a:ext uri="{FF2B5EF4-FFF2-40B4-BE49-F238E27FC236}">
                <a16:creationId xmlns:a16="http://schemas.microsoft.com/office/drawing/2014/main" id="{78B4A7D6-23EF-6121-01DC-1AC71926CDC5}"/>
              </a:ext>
            </a:extLst>
          </p:cNvPr>
          <p:cNvSpPr/>
          <p:nvPr/>
        </p:nvSpPr>
        <p:spPr>
          <a:xfrm>
            <a:off x="9743024" y="4726782"/>
            <a:ext cx="623888" cy="321469"/>
          </a:xfrm>
          <a:prstGeom prst="rect">
            <a:avLst/>
          </a:prstGeom>
          <a:solidFill>
            <a:srgbClr val="F3C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8F4B401-4544-8EFB-82DA-0AF3365AA223}"/>
              </a:ext>
            </a:extLst>
          </p:cNvPr>
          <p:cNvSpPr txBox="1"/>
          <p:nvPr/>
        </p:nvSpPr>
        <p:spPr>
          <a:xfrm>
            <a:off x="5276230" y="3949553"/>
            <a:ext cx="3097861" cy="767518"/>
          </a:xfrm>
          <a:prstGeom prst="rect">
            <a:avLst/>
          </a:prstGeom>
          <a:noFill/>
          <a:ln>
            <a:noFill/>
          </a:ln>
        </p:spPr>
        <p:txBody>
          <a:bodyPr wrap="square" rtlCol="0">
            <a:spAutoFit/>
          </a:bodyPr>
          <a:lstStyle/>
          <a:p>
            <a:pPr>
              <a:lnSpc>
                <a:spcPts val="18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■海外拠点も対応可能</a:t>
            </a:r>
          </a:p>
          <a:p>
            <a:pPr>
              <a:lnSpc>
                <a:spcPts val="18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日本語に加え、英語・韓国語の分かるスタッフも常駐</a:t>
            </a:r>
          </a:p>
        </p:txBody>
      </p:sp>
      <p:sp>
        <p:nvSpPr>
          <p:cNvPr id="26" name="テキスト ボックス 25">
            <a:extLst>
              <a:ext uri="{FF2B5EF4-FFF2-40B4-BE49-F238E27FC236}">
                <a16:creationId xmlns:a16="http://schemas.microsoft.com/office/drawing/2014/main" id="{0182C6A7-F7A1-84DB-2066-A4C21A556A38}"/>
              </a:ext>
            </a:extLst>
          </p:cNvPr>
          <p:cNvSpPr txBox="1"/>
          <p:nvPr/>
        </p:nvSpPr>
        <p:spPr>
          <a:xfrm>
            <a:off x="5147658" y="3621925"/>
            <a:ext cx="3177071" cy="276999"/>
          </a:xfrm>
          <a:prstGeom prst="rect">
            <a:avLst/>
          </a:prstGeom>
          <a:noFill/>
        </p:spPr>
        <p:txBody>
          <a:bodyPr wrap="squar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＜インシデント対応サービスのメリット＞</a:t>
            </a:r>
          </a:p>
        </p:txBody>
      </p:sp>
      <p:sp>
        <p:nvSpPr>
          <p:cNvPr id="28" name="テキスト ボックス 27">
            <a:extLst>
              <a:ext uri="{FF2B5EF4-FFF2-40B4-BE49-F238E27FC236}">
                <a16:creationId xmlns:a16="http://schemas.microsoft.com/office/drawing/2014/main" id="{DCA85EA2-9728-5C1C-2E13-86FCA2C3FE5C}"/>
              </a:ext>
            </a:extLst>
          </p:cNvPr>
          <p:cNvSpPr txBox="1"/>
          <p:nvPr/>
        </p:nvSpPr>
        <p:spPr>
          <a:xfrm>
            <a:off x="5276230" y="4767700"/>
            <a:ext cx="3097861" cy="998350"/>
          </a:xfrm>
          <a:prstGeom prst="rect">
            <a:avLst/>
          </a:prstGeom>
          <a:noFill/>
          <a:ln>
            <a:noFill/>
          </a:ln>
        </p:spPr>
        <p:txBody>
          <a:bodyPr wrap="square" rtlCol="0">
            <a:spAutoFit/>
          </a:bodyPr>
          <a:lstStyle/>
          <a:p>
            <a:pPr>
              <a:lnSpc>
                <a:spcPts val="18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■スピーディーな調査</a:t>
            </a:r>
          </a:p>
          <a:p>
            <a:pPr>
              <a:lnSpc>
                <a:spcPts val="18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たった</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か月で調査。</a:t>
            </a:r>
            <a:r>
              <a:rPr lang="en-US" altLang="ja-JP" sz="1050" dirty="0" err="1">
                <a:solidFill>
                  <a:schemeClr val="tx1">
                    <a:lumMod val="75000"/>
                    <a:lumOff val="25000"/>
                  </a:schemeClr>
                </a:solidFill>
                <a:latin typeface="メイリオ" panose="020B0604030504040204" pitchFamily="50" charset="-128"/>
                <a:ea typeface="メイリオ" panose="020B0604030504040204" pitchFamily="50" charset="-128"/>
              </a:rPr>
              <a:t>BlackHat</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 DEFCON29 (2021) </a:t>
            </a:r>
            <a:r>
              <a:rPr lang="en-US" altLang="ja-JP" sz="1050" dirty="0" err="1">
                <a:solidFill>
                  <a:schemeClr val="tx1">
                    <a:lumMod val="75000"/>
                    <a:lumOff val="25000"/>
                  </a:schemeClr>
                </a:solidFill>
                <a:latin typeface="メイリオ" panose="020B0604030504040204" pitchFamily="50" charset="-128"/>
                <a:ea typeface="メイリオ" panose="020B0604030504040204" pitchFamily="50" charset="-128"/>
              </a:rPr>
              <a:t>OpenSOC</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で優勝した優秀なコンサルティングチームが対応します</a:t>
            </a:r>
          </a:p>
        </p:txBody>
      </p:sp>
      <p:sp>
        <p:nvSpPr>
          <p:cNvPr id="29" name="テキスト ボックス 28">
            <a:extLst>
              <a:ext uri="{FF2B5EF4-FFF2-40B4-BE49-F238E27FC236}">
                <a16:creationId xmlns:a16="http://schemas.microsoft.com/office/drawing/2014/main" id="{CAD4C486-63FE-A132-6DA7-E6B7EAFB7172}"/>
              </a:ext>
            </a:extLst>
          </p:cNvPr>
          <p:cNvSpPr txBox="1"/>
          <p:nvPr/>
        </p:nvSpPr>
        <p:spPr>
          <a:xfrm>
            <a:off x="5276230" y="5855355"/>
            <a:ext cx="3097861" cy="536685"/>
          </a:xfrm>
          <a:prstGeom prst="rect">
            <a:avLst/>
          </a:prstGeom>
          <a:noFill/>
          <a:ln>
            <a:noFill/>
          </a:ln>
        </p:spPr>
        <p:txBody>
          <a:bodyPr wrap="square" rtlCol="0">
            <a:spAutoFit/>
          </a:bodyPr>
          <a:lstStyle/>
          <a:p>
            <a:pPr>
              <a:lnSpc>
                <a:spcPts val="18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■幅広い</a:t>
            </a: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rPr>
              <a:t>OS</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に対応</a:t>
            </a:r>
          </a:p>
          <a:p>
            <a:pPr>
              <a:lnSpc>
                <a:spcPts val="1800"/>
              </a:lnSpc>
            </a:pP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Windows</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MacOS</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Linux</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の調査が可能です</a:t>
            </a:r>
          </a:p>
        </p:txBody>
      </p:sp>
    </p:spTree>
    <p:extLst>
      <p:ext uri="{BB962C8B-B14F-4D97-AF65-F5344CB8AC3E}">
        <p14:creationId xmlns:p14="http://schemas.microsoft.com/office/powerpoint/2010/main" val="3883064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7D7EBF55-8676-155D-823D-B6D1834E27EE}"/>
              </a:ext>
            </a:extLst>
          </p:cNvPr>
          <p:cNvSpPr/>
          <p:nvPr/>
        </p:nvSpPr>
        <p:spPr>
          <a:xfrm>
            <a:off x="4536387" y="2401554"/>
            <a:ext cx="2324778" cy="943672"/>
          </a:xfrm>
          <a:prstGeom prst="rect">
            <a:avLst/>
          </a:prstGeom>
          <a:solidFill>
            <a:schemeClr val="bg1">
              <a:lumMod val="8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3" name="正方形/長方形 42">
            <a:extLst>
              <a:ext uri="{FF2B5EF4-FFF2-40B4-BE49-F238E27FC236}">
                <a16:creationId xmlns:a16="http://schemas.microsoft.com/office/drawing/2014/main" id="{461622BE-15C2-5C4E-4060-EE48E37F383B}"/>
              </a:ext>
            </a:extLst>
          </p:cNvPr>
          <p:cNvSpPr/>
          <p:nvPr/>
        </p:nvSpPr>
        <p:spPr>
          <a:xfrm>
            <a:off x="1005247" y="2401554"/>
            <a:ext cx="2324778" cy="943672"/>
          </a:xfrm>
          <a:prstGeom prst="rect">
            <a:avLst/>
          </a:prstGeom>
          <a:solidFill>
            <a:schemeClr val="bg1">
              <a:lumMod val="8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50" name="直線矢印コネクタ 49">
            <a:extLst>
              <a:ext uri="{FF2B5EF4-FFF2-40B4-BE49-F238E27FC236}">
                <a16:creationId xmlns:a16="http://schemas.microsoft.com/office/drawing/2014/main" id="{3F499352-0DBD-DB02-C74B-4909C0CFA893}"/>
              </a:ext>
            </a:extLst>
          </p:cNvPr>
          <p:cNvCxnSpPr>
            <a:cxnSpLocks/>
          </p:cNvCxnSpPr>
          <p:nvPr/>
        </p:nvCxnSpPr>
        <p:spPr>
          <a:xfrm>
            <a:off x="6691652" y="2808520"/>
            <a:ext cx="4196575"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70" name="正方形/長方形 69">
            <a:extLst>
              <a:ext uri="{FF2B5EF4-FFF2-40B4-BE49-F238E27FC236}">
                <a16:creationId xmlns:a16="http://schemas.microsoft.com/office/drawing/2014/main" id="{B50CEF48-5D4B-252E-63D4-9F3178868DB7}"/>
              </a:ext>
            </a:extLst>
          </p:cNvPr>
          <p:cNvSpPr/>
          <p:nvPr/>
        </p:nvSpPr>
        <p:spPr>
          <a:xfrm>
            <a:off x="4457342" y="2336684"/>
            <a:ext cx="2324778" cy="943672"/>
          </a:xfrm>
          <a:prstGeom prst="rect">
            <a:avLst/>
          </a:prstGeom>
          <a:solidFill>
            <a:srgbClr val="0070C0"/>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 name="テキスト プレースホルダー 4">
            <a:extLst>
              <a:ext uri="{FF2B5EF4-FFF2-40B4-BE49-F238E27FC236}">
                <a16:creationId xmlns:a16="http://schemas.microsoft.com/office/drawing/2014/main" id="{716A0EEC-DA35-0EE1-24DF-C04D7615F22E}"/>
              </a:ext>
            </a:extLst>
          </p:cNvPr>
          <p:cNvSpPr>
            <a:spLocks noGrp="1"/>
          </p:cNvSpPr>
          <p:nvPr>
            <p:ph type="body" sz="quarter" idx="15"/>
          </p:nvPr>
        </p:nvSpPr>
        <p:spPr>
          <a:prstGeom prst="rect">
            <a:avLst/>
          </a:prstGeom>
        </p:spPr>
        <p:txBody>
          <a:bodyPr/>
          <a:lstStyle/>
          <a:p>
            <a:r>
              <a:rPr lang="ja-JP" altLang="en-US" dirty="0"/>
              <a:t>地方公共団体の情報セキュリティは「地方公共団体における情報セキュリティポリシーに関するガイドライン」</a:t>
            </a:r>
          </a:p>
        </p:txBody>
      </p:sp>
      <p:sp>
        <p:nvSpPr>
          <p:cNvPr id="53" name="テキスト プレースホルダー 52">
            <a:extLst>
              <a:ext uri="{FF2B5EF4-FFF2-40B4-BE49-F238E27FC236}">
                <a16:creationId xmlns:a16="http://schemas.microsoft.com/office/drawing/2014/main" id="{A7892264-75A3-86C1-49BB-1867EDF1BD15}"/>
              </a:ext>
            </a:extLst>
          </p:cNvPr>
          <p:cNvSpPr>
            <a:spLocks noGrp="1"/>
          </p:cNvSpPr>
          <p:nvPr>
            <p:ph type="body" sz="quarter" idx="11"/>
          </p:nvPr>
        </p:nvSpPr>
        <p:spPr>
          <a:prstGeom prst="rect">
            <a:avLst/>
          </a:prstGeom>
        </p:spPr>
        <p:txBody>
          <a:bodyPr/>
          <a:lstStyle/>
          <a:p>
            <a:r>
              <a:rPr lang="ja-JP" altLang="en-US" dirty="0"/>
              <a:t>某公共機関の事件以降、総務省は情報セキュリティを強化。地方公共団体が置かれている環境や時勢に合わせて改定を続けています</a:t>
            </a:r>
          </a:p>
        </p:txBody>
      </p:sp>
      <p:sp>
        <p:nvSpPr>
          <p:cNvPr id="3" name="テキスト プレースホルダー 2">
            <a:extLst>
              <a:ext uri="{FF2B5EF4-FFF2-40B4-BE49-F238E27FC236}">
                <a16:creationId xmlns:a16="http://schemas.microsoft.com/office/drawing/2014/main" id="{9A66A1D1-12CA-4A12-ACEC-41D8426BDF55}"/>
              </a:ext>
            </a:extLst>
          </p:cNvPr>
          <p:cNvSpPr>
            <a:spLocks noGrp="1"/>
          </p:cNvSpPr>
          <p:nvPr>
            <p:ph type="body" sz="quarter" idx="13"/>
          </p:nvPr>
        </p:nvSpPr>
        <p:spPr>
          <a:prstGeom prst="rect">
            <a:avLst/>
          </a:prstGeom>
        </p:spPr>
        <p:txBody>
          <a:bodyPr/>
          <a:lstStyle/>
          <a:p>
            <a:r>
              <a:rPr lang="ja-JP" altLang="en-US" dirty="0"/>
              <a:t>地方公共団体における情報セキュリティガイドライン</a:t>
            </a:r>
          </a:p>
        </p:txBody>
      </p:sp>
      <p:cxnSp>
        <p:nvCxnSpPr>
          <p:cNvPr id="30" name="直線矢印コネクタ 29">
            <a:extLst>
              <a:ext uri="{FF2B5EF4-FFF2-40B4-BE49-F238E27FC236}">
                <a16:creationId xmlns:a16="http://schemas.microsoft.com/office/drawing/2014/main" id="{C4A87E36-231F-06F9-E170-B1C801FA450B}"/>
              </a:ext>
            </a:extLst>
          </p:cNvPr>
          <p:cNvCxnSpPr>
            <a:cxnSpLocks/>
          </p:cNvCxnSpPr>
          <p:nvPr/>
        </p:nvCxnSpPr>
        <p:spPr>
          <a:xfrm>
            <a:off x="3150785" y="2808520"/>
            <a:ext cx="129875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41" name="フローチャート: 結合子 40">
            <a:extLst>
              <a:ext uri="{FF2B5EF4-FFF2-40B4-BE49-F238E27FC236}">
                <a16:creationId xmlns:a16="http://schemas.microsoft.com/office/drawing/2014/main" id="{670C670E-2EEA-084D-F258-EB3655FF8FBC}"/>
              </a:ext>
            </a:extLst>
          </p:cNvPr>
          <p:cNvSpPr/>
          <p:nvPr/>
        </p:nvSpPr>
        <p:spPr>
          <a:xfrm>
            <a:off x="3482952"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一部</a:t>
            </a:r>
            <a:endParaRPr kumimoji="1" lang="en-US" altLang="ja-JP" sz="1050" b="1" dirty="0">
              <a:latin typeface="メイリオ" panose="020B0604030504040204" pitchFamily="50" charset="-128"/>
              <a:ea typeface="メイリオ" panose="020B0604030504040204" pitchFamily="50" charset="-128"/>
            </a:endParaRPr>
          </a:p>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67" name="テキスト ボックス 66">
            <a:extLst>
              <a:ext uri="{FF2B5EF4-FFF2-40B4-BE49-F238E27FC236}">
                <a16:creationId xmlns:a16="http://schemas.microsoft.com/office/drawing/2014/main" id="{EFD5F3BD-4F2C-4CB0-7137-5067E26AD1FA}"/>
              </a:ext>
            </a:extLst>
          </p:cNvPr>
          <p:cNvSpPr txBox="1"/>
          <p:nvPr/>
        </p:nvSpPr>
        <p:spPr>
          <a:xfrm>
            <a:off x="3024663" y="3420947"/>
            <a:ext cx="1434525" cy="996427"/>
          </a:xfrm>
          <a:prstGeom prst="rect">
            <a:avLst/>
          </a:prstGeom>
          <a:noFill/>
        </p:spPr>
        <p:txBody>
          <a:bodyPr wrap="square">
            <a:spAutoFit/>
          </a:bodyPr>
          <a:lstStyle/>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外部委託時</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セキュリティ監査</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marL="87313" indent="-87313">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無線</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LAN</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等の新技術に関連した改定</a:t>
            </a:r>
          </a:p>
        </p:txBody>
      </p:sp>
      <p:grpSp>
        <p:nvGrpSpPr>
          <p:cNvPr id="9" name="グループ化 8">
            <a:extLst>
              <a:ext uri="{FF2B5EF4-FFF2-40B4-BE49-F238E27FC236}">
                <a16:creationId xmlns:a16="http://schemas.microsoft.com/office/drawing/2014/main" id="{CE3AB13F-FBFB-738B-19F8-C338A46906BC}"/>
              </a:ext>
            </a:extLst>
          </p:cNvPr>
          <p:cNvGrpSpPr/>
          <p:nvPr/>
        </p:nvGrpSpPr>
        <p:grpSpPr>
          <a:xfrm>
            <a:off x="840509" y="1650925"/>
            <a:ext cx="10879281" cy="388568"/>
            <a:chOff x="549060" y="3393723"/>
            <a:chExt cx="10879281" cy="388568"/>
          </a:xfrm>
        </p:grpSpPr>
        <p:sp>
          <p:nvSpPr>
            <p:cNvPr id="6" name="矢印: 五方向 5">
              <a:extLst>
                <a:ext uri="{FF2B5EF4-FFF2-40B4-BE49-F238E27FC236}">
                  <a16:creationId xmlns:a16="http://schemas.microsoft.com/office/drawing/2014/main" id="{44F11329-5C28-1641-67ED-6A024DE625AD}"/>
                </a:ext>
              </a:extLst>
            </p:cNvPr>
            <p:cNvSpPr/>
            <p:nvPr/>
          </p:nvSpPr>
          <p:spPr>
            <a:xfrm>
              <a:off x="549060" y="3429000"/>
              <a:ext cx="10879281" cy="353291"/>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E8A769F-5FD0-41B2-8D78-7431251925B6}"/>
                </a:ext>
              </a:extLst>
            </p:cNvPr>
            <p:cNvSpPr txBox="1"/>
            <p:nvPr/>
          </p:nvSpPr>
          <p:spPr>
            <a:xfrm>
              <a:off x="642985"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2001</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F5E2C15F-D81C-169C-FDA3-C817209539C6}"/>
                </a:ext>
              </a:extLst>
            </p:cNvPr>
            <p:cNvSpPr txBox="1"/>
            <p:nvPr/>
          </p:nvSpPr>
          <p:spPr>
            <a:xfrm>
              <a:off x="10596778"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2021</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a:extLst>
                <a:ext uri="{FF2B5EF4-FFF2-40B4-BE49-F238E27FC236}">
                  <a16:creationId xmlns:a16="http://schemas.microsoft.com/office/drawing/2014/main" id="{04AAA7E5-8C49-A109-3010-B7D86109A940}"/>
                </a:ext>
              </a:extLst>
            </p:cNvPr>
            <p:cNvSpPr txBox="1"/>
            <p:nvPr/>
          </p:nvSpPr>
          <p:spPr>
            <a:xfrm>
              <a:off x="4128902"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2006</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a:extLst>
                <a:ext uri="{FF2B5EF4-FFF2-40B4-BE49-F238E27FC236}">
                  <a16:creationId xmlns:a16="http://schemas.microsoft.com/office/drawing/2014/main" id="{6061C7BE-1BEB-75F8-056D-0E00C243EB3F}"/>
                </a:ext>
              </a:extLst>
            </p:cNvPr>
            <p:cNvSpPr txBox="1"/>
            <p:nvPr/>
          </p:nvSpPr>
          <p:spPr>
            <a:xfrm>
              <a:off x="3126953"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2003</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a:extLst>
                <a:ext uri="{FF2B5EF4-FFF2-40B4-BE49-F238E27FC236}">
                  <a16:creationId xmlns:a16="http://schemas.microsoft.com/office/drawing/2014/main" id="{28422686-E7E9-D9E6-0166-5D36D189EFFE}"/>
                </a:ext>
              </a:extLst>
            </p:cNvPr>
            <p:cNvSpPr txBox="1"/>
            <p:nvPr/>
          </p:nvSpPr>
          <p:spPr>
            <a:xfrm>
              <a:off x="6666282"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2008</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21513134-0BAA-6341-8806-D186EA03834B}"/>
                </a:ext>
              </a:extLst>
            </p:cNvPr>
            <p:cNvSpPr txBox="1"/>
            <p:nvPr/>
          </p:nvSpPr>
          <p:spPr>
            <a:xfrm>
              <a:off x="7688883"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2014</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4A630A8C-0CBA-833D-66CE-367106490BA5}"/>
                </a:ext>
              </a:extLst>
            </p:cNvPr>
            <p:cNvSpPr txBox="1"/>
            <p:nvPr/>
          </p:nvSpPr>
          <p:spPr>
            <a:xfrm>
              <a:off x="8687856"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2018</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a:extLst>
                <a:ext uri="{FF2B5EF4-FFF2-40B4-BE49-F238E27FC236}">
                  <a16:creationId xmlns:a16="http://schemas.microsoft.com/office/drawing/2014/main" id="{18BFAE6B-95ED-71F2-DCE7-53275D9688C0}"/>
                </a:ext>
              </a:extLst>
            </p:cNvPr>
            <p:cNvSpPr txBox="1"/>
            <p:nvPr/>
          </p:nvSpPr>
          <p:spPr>
            <a:xfrm>
              <a:off x="9728952"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2020</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7" name="テキスト ボックス 46">
            <a:extLst>
              <a:ext uri="{FF2B5EF4-FFF2-40B4-BE49-F238E27FC236}">
                <a16:creationId xmlns:a16="http://schemas.microsoft.com/office/drawing/2014/main" id="{DE037AA6-0EAC-ECD4-AB26-236A03815474}"/>
              </a:ext>
            </a:extLst>
          </p:cNvPr>
          <p:cNvSpPr txBox="1"/>
          <p:nvPr/>
        </p:nvSpPr>
        <p:spPr>
          <a:xfrm>
            <a:off x="1029909" y="6384199"/>
            <a:ext cx="10879281" cy="246221"/>
          </a:xfrm>
          <a:prstGeom prst="rect">
            <a:avLst/>
          </a:prstGeom>
          <a:noFill/>
        </p:spPr>
        <p:txBody>
          <a:bodyPr wrap="square">
            <a:spAutoFit/>
          </a:bodyPr>
          <a:lstStyle/>
          <a:p>
            <a:pPr algn="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参照：総務省「地方公共団体における情報セキュリティポリシーに関するガイドライン」</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hlinkClick r:id="rId3"/>
              </a:rPr>
              <a:t>https://www.soumu.go.jp/main_content/000805453.pdf</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4D119DD0-E689-6EB8-D2F9-E805E443B926}"/>
              </a:ext>
            </a:extLst>
          </p:cNvPr>
          <p:cNvSpPr txBox="1"/>
          <p:nvPr/>
        </p:nvSpPr>
        <p:spPr>
          <a:xfrm>
            <a:off x="4445784" y="2425723"/>
            <a:ext cx="2342695" cy="776175"/>
          </a:xfrm>
          <a:prstGeom prst="rect">
            <a:avLst/>
          </a:prstGeom>
          <a:noFill/>
        </p:spPr>
        <p:txBody>
          <a:bodyPr wrap="square" rtlCol="0">
            <a:spAutoFit/>
          </a:bodyPr>
          <a:lstStyle/>
          <a:p>
            <a:pPr algn="ctr">
              <a:lnSpc>
                <a:spcPct val="150000"/>
              </a:lnSpc>
              <a:buClr>
                <a:schemeClr val="accent1"/>
              </a:buClr>
              <a:buSzPct val="110000"/>
            </a:pPr>
            <a:r>
              <a:rPr lang="ja-JP" altLang="en-US" sz="1000" b="1" dirty="0">
                <a:solidFill>
                  <a:schemeClr val="bg1"/>
                </a:solidFill>
                <a:latin typeface="メイリオ" panose="020B0604030504040204" pitchFamily="50" charset="-128"/>
                <a:ea typeface="メイリオ" panose="020B0604030504040204" pitchFamily="50" charset="-128"/>
              </a:rPr>
              <a:t>地方公共団体における情報セキュリティポリシーに関するガイドライン</a:t>
            </a:r>
            <a:endParaRPr lang="en-US" altLang="ja-JP" sz="1000" b="1" dirty="0">
              <a:solidFill>
                <a:schemeClr val="bg1"/>
              </a:solidFill>
              <a:latin typeface="メイリオ" panose="020B0604030504040204" pitchFamily="50" charset="-128"/>
              <a:ea typeface="メイリオ" panose="020B0604030504040204" pitchFamily="50" charset="-128"/>
            </a:endParaRPr>
          </a:p>
          <a:p>
            <a:pPr algn="ctr">
              <a:lnSpc>
                <a:spcPct val="150000"/>
              </a:lnSpc>
              <a:buClr>
                <a:schemeClr val="accent1"/>
              </a:buClr>
              <a:buSzPct val="110000"/>
            </a:pPr>
            <a:r>
              <a:rPr lang="ja-JP" altLang="en-US" sz="1050" b="1" dirty="0">
                <a:solidFill>
                  <a:srgbClr val="FFFF00"/>
                </a:solidFill>
                <a:latin typeface="メイリオ" panose="020B0604030504040204" pitchFamily="50" charset="-128"/>
                <a:ea typeface="メイリオ" panose="020B0604030504040204" pitchFamily="50" charset="-128"/>
              </a:rPr>
              <a:t>＜全面改定＞</a:t>
            </a:r>
            <a:endParaRPr lang="en-US" altLang="ja-JP" sz="1050" b="1" dirty="0">
              <a:solidFill>
                <a:srgbClr val="FFFF00"/>
              </a:solidFill>
              <a:latin typeface="メイリオ" panose="020B0604030504040204" pitchFamily="50" charset="-128"/>
              <a:ea typeface="メイリオ" panose="020B0604030504040204" pitchFamily="50" charset="-128"/>
            </a:endParaRPr>
          </a:p>
        </p:txBody>
      </p:sp>
      <p:sp>
        <p:nvSpPr>
          <p:cNvPr id="54" name="フローチャート: 結合子 53">
            <a:extLst>
              <a:ext uri="{FF2B5EF4-FFF2-40B4-BE49-F238E27FC236}">
                <a16:creationId xmlns:a16="http://schemas.microsoft.com/office/drawing/2014/main" id="{0FF0C33B-F5B7-62BF-873B-027A8157B7A2}"/>
              </a:ext>
            </a:extLst>
          </p:cNvPr>
          <p:cNvSpPr/>
          <p:nvPr/>
        </p:nvSpPr>
        <p:spPr>
          <a:xfrm>
            <a:off x="7053003"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一部</a:t>
            </a:r>
            <a:endParaRPr kumimoji="1" lang="en-US" altLang="ja-JP" sz="1050" b="1" dirty="0">
              <a:latin typeface="メイリオ" panose="020B0604030504040204" pitchFamily="50" charset="-128"/>
              <a:ea typeface="メイリオ" panose="020B0604030504040204" pitchFamily="50" charset="-128"/>
            </a:endParaRPr>
          </a:p>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58" name="フローチャート: 結合子 57">
            <a:extLst>
              <a:ext uri="{FF2B5EF4-FFF2-40B4-BE49-F238E27FC236}">
                <a16:creationId xmlns:a16="http://schemas.microsoft.com/office/drawing/2014/main" id="{F2DBB4B1-69AB-BCB2-ADCF-573C219852DE}"/>
              </a:ext>
            </a:extLst>
          </p:cNvPr>
          <p:cNvSpPr/>
          <p:nvPr/>
        </p:nvSpPr>
        <p:spPr>
          <a:xfrm>
            <a:off x="10962386"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63" name="フローチャート: 結合子 62">
            <a:extLst>
              <a:ext uri="{FF2B5EF4-FFF2-40B4-BE49-F238E27FC236}">
                <a16:creationId xmlns:a16="http://schemas.microsoft.com/office/drawing/2014/main" id="{B9A185A2-8E1B-1048-9DE1-D3266FD1EACE}"/>
              </a:ext>
            </a:extLst>
          </p:cNvPr>
          <p:cNvSpPr/>
          <p:nvPr/>
        </p:nvSpPr>
        <p:spPr>
          <a:xfrm>
            <a:off x="8064679"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一部</a:t>
            </a:r>
            <a:endParaRPr kumimoji="1" lang="en-US" altLang="ja-JP" sz="1050" b="1" dirty="0">
              <a:latin typeface="メイリオ" panose="020B0604030504040204" pitchFamily="50" charset="-128"/>
              <a:ea typeface="メイリオ" panose="020B0604030504040204" pitchFamily="50" charset="-128"/>
            </a:endParaRPr>
          </a:p>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64" name="フローチャート: 結合子 63">
            <a:extLst>
              <a:ext uri="{FF2B5EF4-FFF2-40B4-BE49-F238E27FC236}">
                <a16:creationId xmlns:a16="http://schemas.microsoft.com/office/drawing/2014/main" id="{0EDBE32C-3358-71FC-02BB-AB7E4D5C2D5B}"/>
              </a:ext>
            </a:extLst>
          </p:cNvPr>
          <p:cNvSpPr/>
          <p:nvPr/>
        </p:nvSpPr>
        <p:spPr>
          <a:xfrm>
            <a:off x="9076355"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一部</a:t>
            </a:r>
            <a:endParaRPr kumimoji="1" lang="en-US" altLang="ja-JP" sz="1050" b="1" dirty="0">
              <a:latin typeface="メイリオ" panose="020B0604030504040204" pitchFamily="50" charset="-128"/>
              <a:ea typeface="メイリオ" panose="020B0604030504040204" pitchFamily="50" charset="-128"/>
            </a:endParaRPr>
          </a:p>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65" name="フローチャート: 結合子 64">
            <a:extLst>
              <a:ext uri="{FF2B5EF4-FFF2-40B4-BE49-F238E27FC236}">
                <a16:creationId xmlns:a16="http://schemas.microsoft.com/office/drawing/2014/main" id="{5AF804BC-892D-DF5B-503D-BE6EB8F46BBC}"/>
              </a:ext>
            </a:extLst>
          </p:cNvPr>
          <p:cNvSpPr/>
          <p:nvPr/>
        </p:nvSpPr>
        <p:spPr>
          <a:xfrm>
            <a:off x="10088032" y="2573168"/>
            <a:ext cx="517949" cy="470704"/>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一部</a:t>
            </a:r>
            <a:endParaRPr kumimoji="1" lang="en-US" altLang="ja-JP" sz="1050" b="1" dirty="0">
              <a:latin typeface="メイリオ" panose="020B0604030504040204" pitchFamily="50" charset="-128"/>
              <a:ea typeface="メイリオ" panose="020B0604030504040204" pitchFamily="50" charset="-128"/>
            </a:endParaRPr>
          </a:p>
          <a:p>
            <a:pPr algn="ctr"/>
            <a:r>
              <a:rPr kumimoji="1" lang="ja-JP" altLang="en-US" sz="1050" b="1" dirty="0">
                <a:latin typeface="メイリオ" panose="020B0604030504040204" pitchFamily="50" charset="-128"/>
                <a:ea typeface="メイリオ" panose="020B0604030504040204" pitchFamily="50" charset="-128"/>
              </a:rPr>
              <a:t>改定</a:t>
            </a:r>
          </a:p>
        </p:txBody>
      </p:sp>
      <p:sp>
        <p:nvSpPr>
          <p:cNvPr id="66" name="テキスト ボックス 65">
            <a:extLst>
              <a:ext uri="{FF2B5EF4-FFF2-40B4-BE49-F238E27FC236}">
                <a16:creationId xmlns:a16="http://schemas.microsoft.com/office/drawing/2014/main" id="{A8F2F670-EA80-18E5-A23C-73A1FA94525A}"/>
              </a:ext>
            </a:extLst>
          </p:cNvPr>
          <p:cNvSpPr txBox="1"/>
          <p:nvPr/>
        </p:nvSpPr>
        <p:spPr>
          <a:xfrm>
            <a:off x="4500991" y="3451897"/>
            <a:ext cx="2610135" cy="765594"/>
          </a:xfrm>
          <a:prstGeom prst="rect">
            <a:avLst/>
          </a:prstGeom>
          <a:noFill/>
        </p:spPr>
        <p:txBody>
          <a:bodyPr wrap="square">
            <a:spAutoFit/>
          </a:bodyPr>
          <a:lstStyle/>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セキュリティ水準の強化</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重要インフラにおける安全管理基準</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分かりやすい表現</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F44F22D9-72C9-6D7A-02A5-0CDC179167F3}"/>
              </a:ext>
            </a:extLst>
          </p:cNvPr>
          <p:cNvSpPr txBox="1"/>
          <p:nvPr/>
        </p:nvSpPr>
        <p:spPr>
          <a:xfrm>
            <a:off x="8030261" y="3383488"/>
            <a:ext cx="2610135" cy="303929"/>
          </a:xfrm>
          <a:prstGeom prst="rect">
            <a:avLst/>
          </a:prstGeom>
          <a:noFill/>
        </p:spPr>
        <p:txBody>
          <a:bodyPr wrap="square">
            <a:spAutoFit/>
          </a:bodyPr>
          <a:lstStyle/>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サイバーセキュリティ基本法対応</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04897B8D-BFF4-8B5C-708C-E17E1DC8700F}"/>
              </a:ext>
            </a:extLst>
          </p:cNvPr>
          <p:cNvSpPr txBox="1"/>
          <p:nvPr/>
        </p:nvSpPr>
        <p:spPr>
          <a:xfrm>
            <a:off x="9916293" y="3730337"/>
            <a:ext cx="2100448" cy="1227259"/>
          </a:xfrm>
          <a:prstGeom prst="rect">
            <a:avLst/>
          </a:prstGeom>
          <a:noFill/>
        </p:spPr>
        <p:txBody>
          <a:bodyPr wrap="square">
            <a:spAutoFit/>
          </a:bodyPr>
          <a:lstStyle/>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新しい時代にマッチした対応</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　・クラウドバイデフォルト</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　・三層の対策の課題解決</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　・サイバー攻撃対策</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　・働き方改革対応</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D1757245-3DDD-562B-5397-18EADC8612D3}"/>
              </a:ext>
            </a:extLst>
          </p:cNvPr>
          <p:cNvSpPr txBox="1"/>
          <p:nvPr/>
        </p:nvSpPr>
        <p:spPr>
          <a:xfrm>
            <a:off x="10962386" y="3395500"/>
            <a:ext cx="946804" cy="303929"/>
          </a:xfrm>
          <a:prstGeom prst="rect">
            <a:avLst/>
          </a:prstGeom>
          <a:noFill/>
        </p:spPr>
        <p:txBody>
          <a:bodyPr wrap="square">
            <a:spAutoFit/>
          </a:bodyPr>
          <a:lstStyle/>
          <a:p>
            <a:pPr>
              <a:lnSpc>
                <a:spcPct val="150000"/>
              </a:lnSpc>
            </a:pPr>
            <a:r>
              <a:rPr lang="ja-JP" altLang="en-US" sz="1000" dirty="0">
                <a:solidFill>
                  <a:srgbClr val="0070C0"/>
                </a:solidFill>
                <a:latin typeface="メイリオ" panose="020B0604030504040204" pitchFamily="50" charset="-128"/>
                <a:ea typeface="メイリオ" panose="020B0604030504040204" pitchFamily="50" charset="-128"/>
              </a:rPr>
              <a:t>●</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DX</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対応</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cxnSp>
        <p:nvCxnSpPr>
          <p:cNvPr id="4" name="直線コネクタ 3">
            <a:extLst>
              <a:ext uri="{FF2B5EF4-FFF2-40B4-BE49-F238E27FC236}">
                <a16:creationId xmlns:a16="http://schemas.microsoft.com/office/drawing/2014/main" id="{96690E38-12F0-7A7B-1A8B-104441423B24}"/>
              </a:ext>
            </a:extLst>
          </p:cNvPr>
          <p:cNvCxnSpPr>
            <a:cxnSpLocks/>
          </p:cNvCxnSpPr>
          <p:nvPr/>
        </p:nvCxnSpPr>
        <p:spPr>
          <a:xfrm>
            <a:off x="934434" y="5114020"/>
            <a:ext cx="10620062" cy="0"/>
          </a:xfrm>
          <a:prstGeom prst="line">
            <a:avLst/>
          </a:prstGeom>
          <a:ln>
            <a:prstDash val="dash"/>
          </a:ln>
        </p:spPr>
        <p:style>
          <a:lnRef idx="1">
            <a:schemeClr val="accent3"/>
          </a:lnRef>
          <a:fillRef idx="0">
            <a:schemeClr val="accent3"/>
          </a:fillRef>
          <a:effectRef idx="0">
            <a:schemeClr val="accent3"/>
          </a:effectRef>
          <a:fontRef idx="minor">
            <a:schemeClr val="tx1"/>
          </a:fontRef>
        </p:style>
      </p:cxnSp>
      <p:sp>
        <p:nvSpPr>
          <p:cNvPr id="36" name="テキスト ボックス 35">
            <a:extLst>
              <a:ext uri="{FF2B5EF4-FFF2-40B4-BE49-F238E27FC236}">
                <a16:creationId xmlns:a16="http://schemas.microsoft.com/office/drawing/2014/main" id="{0843C0D2-14A8-C1CF-9C68-9F88820A5E02}"/>
              </a:ext>
            </a:extLst>
          </p:cNvPr>
          <p:cNvSpPr txBox="1"/>
          <p:nvPr/>
        </p:nvSpPr>
        <p:spPr>
          <a:xfrm>
            <a:off x="972127" y="5210836"/>
            <a:ext cx="3220113" cy="261610"/>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●情報セキュリティポリシーに関するガイドライン</a:t>
            </a:r>
          </a:p>
        </p:txBody>
      </p:sp>
      <p:sp>
        <p:nvSpPr>
          <p:cNvPr id="37" name="テキスト ボックス 36">
            <a:extLst>
              <a:ext uri="{FF2B5EF4-FFF2-40B4-BE49-F238E27FC236}">
                <a16:creationId xmlns:a16="http://schemas.microsoft.com/office/drawing/2014/main" id="{4931F48C-87ED-2FBB-D4F7-20AAF37E77BA}"/>
              </a:ext>
            </a:extLst>
          </p:cNvPr>
          <p:cNvSpPr txBox="1"/>
          <p:nvPr/>
        </p:nvSpPr>
        <p:spPr>
          <a:xfrm>
            <a:off x="972127" y="5551304"/>
            <a:ext cx="3220113" cy="446276"/>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●ハッカー対策等の基盤整備に係る行動計画</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●重要インフラのサイバー対策に係る特別行動計画</a:t>
            </a:r>
          </a:p>
        </p:txBody>
      </p:sp>
      <p:sp>
        <p:nvSpPr>
          <p:cNvPr id="38" name="テキスト ボックス 37">
            <a:extLst>
              <a:ext uri="{FF2B5EF4-FFF2-40B4-BE49-F238E27FC236}">
                <a16:creationId xmlns:a16="http://schemas.microsoft.com/office/drawing/2014/main" id="{E42EF9C6-6E87-AD2F-3A93-F0F491BE7DC2}"/>
              </a:ext>
            </a:extLst>
          </p:cNvPr>
          <p:cNvSpPr txBox="1"/>
          <p:nvPr/>
        </p:nvSpPr>
        <p:spPr>
          <a:xfrm>
            <a:off x="4260076" y="5210836"/>
            <a:ext cx="3720256" cy="261610"/>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●政府危機案の情報セキュリティ対策のための統一基準</a:t>
            </a:r>
          </a:p>
        </p:txBody>
      </p:sp>
      <p:sp>
        <p:nvSpPr>
          <p:cNvPr id="39" name="テキスト ボックス 38">
            <a:extLst>
              <a:ext uri="{FF2B5EF4-FFF2-40B4-BE49-F238E27FC236}">
                <a16:creationId xmlns:a16="http://schemas.microsoft.com/office/drawing/2014/main" id="{7E29729D-2367-4D8A-5359-FAF18E656BF5}"/>
              </a:ext>
            </a:extLst>
          </p:cNvPr>
          <p:cNvSpPr txBox="1"/>
          <p:nvPr/>
        </p:nvSpPr>
        <p:spPr>
          <a:xfrm>
            <a:off x="4260076" y="5551304"/>
            <a:ext cx="5194828" cy="446276"/>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●重要インフラにおける情報セキュリティ確保に係る安全管理基準策定にあたっての指針</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●第一次情報セキュリティ基本計画</a:t>
            </a:r>
          </a:p>
        </p:txBody>
      </p:sp>
      <p:sp>
        <p:nvSpPr>
          <p:cNvPr id="42" name="テキスト ボックス 41">
            <a:extLst>
              <a:ext uri="{FF2B5EF4-FFF2-40B4-BE49-F238E27FC236}">
                <a16:creationId xmlns:a16="http://schemas.microsoft.com/office/drawing/2014/main" id="{420D18F1-C464-26C1-CE8F-3D1D3CED2D22}"/>
              </a:ext>
            </a:extLst>
          </p:cNvPr>
          <p:cNvSpPr txBox="1"/>
          <p:nvPr/>
        </p:nvSpPr>
        <p:spPr>
          <a:xfrm>
            <a:off x="6583402" y="5811470"/>
            <a:ext cx="2262276" cy="261610"/>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●国民を守る情報セキュリティ</a:t>
            </a:r>
          </a:p>
        </p:txBody>
      </p:sp>
      <p:sp>
        <p:nvSpPr>
          <p:cNvPr id="8" name="テキスト ボックス 7">
            <a:extLst>
              <a:ext uri="{FF2B5EF4-FFF2-40B4-BE49-F238E27FC236}">
                <a16:creationId xmlns:a16="http://schemas.microsoft.com/office/drawing/2014/main" id="{6C520390-EC85-51EE-223D-50CD07156A2E}"/>
              </a:ext>
            </a:extLst>
          </p:cNvPr>
          <p:cNvSpPr txBox="1"/>
          <p:nvPr/>
        </p:nvSpPr>
        <p:spPr>
          <a:xfrm>
            <a:off x="299494" y="5210836"/>
            <a:ext cx="523220" cy="1193718"/>
          </a:xfrm>
          <a:prstGeom prst="rect">
            <a:avLst/>
          </a:prstGeom>
          <a:solidFill>
            <a:schemeClr val="bg1">
              <a:lumMod val="65000"/>
            </a:schemeClr>
          </a:solidFill>
        </p:spPr>
        <p:txBody>
          <a:bodyPr vert="eaVert" wrap="square" rtlCol="0">
            <a:spAutoFit/>
          </a:bodyPr>
          <a:lstStyle/>
          <a:p>
            <a:pPr algn="ctr"/>
            <a:r>
              <a:rPr kumimoji="1" lang="zh-TW" altLang="en-US" sz="1100" b="1" dirty="0">
                <a:solidFill>
                  <a:schemeClr val="bg1"/>
                </a:solidFill>
                <a:latin typeface="メイリオ" panose="020B0604030504040204" pitchFamily="50" charset="-128"/>
                <a:ea typeface="メイリオ" panose="020B0604030504040204" pitchFamily="50" charset="-128"/>
              </a:rPr>
              <a:t>政府機関系</a:t>
            </a:r>
            <a:endParaRPr kumimoji="1" lang="en-US" altLang="zh-TW" sz="1100" b="1" dirty="0">
              <a:solidFill>
                <a:schemeClr val="bg1"/>
              </a:solidFill>
              <a:latin typeface="メイリオ" panose="020B0604030504040204" pitchFamily="50" charset="-128"/>
              <a:ea typeface="メイリオ" panose="020B0604030504040204" pitchFamily="50" charset="-128"/>
            </a:endParaRPr>
          </a:p>
          <a:p>
            <a:pPr algn="ctr"/>
            <a:r>
              <a:rPr kumimoji="1" lang="zh-TW" altLang="en-US" sz="1100" b="1" dirty="0">
                <a:solidFill>
                  <a:schemeClr val="bg1"/>
                </a:solidFill>
                <a:latin typeface="メイリオ" panose="020B0604030504040204" pitchFamily="50" charset="-128"/>
                <a:ea typeface="メイリオ" panose="020B0604030504040204" pitchFamily="50" charset="-128"/>
              </a:rPr>
              <a:t>計画</a:t>
            </a:r>
            <a:r>
              <a:rPr kumimoji="1" lang="ja-JP" altLang="en-US" sz="1100" b="1" dirty="0">
                <a:solidFill>
                  <a:schemeClr val="bg1"/>
                </a:solidFill>
                <a:latin typeface="メイリオ" panose="020B0604030504040204" pitchFamily="50" charset="-128"/>
                <a:ea typeface="メイリオ" panose="020B0604030504040204" pitchFamily="50" charset="-128"/>
              </a:rPr>
              <a:t>・指針</a:t>
            </a:r>
          </a:p>
        </p:txBody>
      </p:sp>
      <p:sp>
        <p:nvSpPr>
          <p:cNvPr id="44" name="テキスト ボックス 43">
            <a:extLst>
              <a:ext uri="{FF2B5EF4-FFF2-40B4-BE49-F238E27FC236}">
                <a16:creationId xmlns:a16="http://schemas.microsoft.com/office/drawing/2014/main" id="{4668AE8A-4C6A-6F25-E697-5ACAA038DE92}"/>
              </a:ext>
            </a:extLst>
          </p:cNvPr>
          <p:cNvSpPr txBox="1"/>
          <p:nvPr/>
        </p:nvSpPr>
        <p:spPr>
          <a:xfrm>
            <a:off x="299494" y="2192172"/>
            <a:ext cx="523220" cy="2817922"/>
          </a:xfrm>
          <a:prstGeom prst="rect">
            <a:avLst/>
          </a:prstGeom>
          <a:solidFill>
            <a:srgbClr val="C00000"/>
          </a:solidFill>
        </p:spPr>
        <p:txBody>
          <a:bodyPr vert="eaVert"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地方公共団体に関する</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取り組み</a:t>
            </a:r>
          </a:p>
        </p:txBody>
      </p:sp>
      <p:sp>
        <p:nvSpPr>
          <p:cNvPr id="45" name="正方形/長方形 44">
            <a:extLst>
              <a:ext uri="{FF2B5EF4-FFF2-40B4-BE49-F238E27FC236}">
                <a16:creationId xmlns:a16="http://schemas.microsoft.com/office/drawing/2014/main" id="{C1DEAC40-F100-1A60-1A16-12914508166C}"/>
              </a:ext>
            </a:extLst>
          </p:cNvPr>
          <p:cNvSpPr/>
          <p:nvPr/>
        </p:nvSpPr>
        <p:spPr>
          <a:xfrm>
            <a:off x="940182" y="2336684"/>
            <a:ext cx="2324778" cy="943672"/>
          </a:xfrm>
          <a:prstGeom prst="rect">
            <a:avLst/>
          </a:prstGeom>
          <a:solidFill>
            <a:srgbClr val="0070C0"/>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6" name="テキスト ボックス 25">
            <a:extLst>
              <a:ext uri="{FF2B5EF4-FFF2-40B4-BE49-F238E27FC236}">
                <a16:creationId xmlns:a16="http://schemas.microsoft.com/office/drawing/2014/main" id="{11384018-EBA3-9220-BBDF-206D33C55D91}"/>
              </a:ext>
            </a:extLst>
          </p:cNvPr>
          <p:cNvSpPr txBox="1"/>
          <p:nvPr/>
        </p:nvSpPr>
        <p:spPr>
          <a:xfrm>
            <a:off x="996338" y="2425723"/>
            <a:ext cx="2217334" cy="776175"/>
          </a:xfrm>
          <a:prstGeom prst="rect">
            <a:avLst/>
          </a:prstGeom>
          <a:noFill/>
        </p:spPr>
        <p:txBody>
          <a:bodyPr wrap="square" rtlCol="0">
            <a:spAutoFit/>
          </a:bodyPr>
          <a:lstStyle/>
          <a:p>
            <a:pPr>
              <a:lnSpc>
                <a:spcPct val="150000"/>
              </a:lnSpc>
              <a:buClr>
                <a:schemeClr val="accent1"/>
              </a:buClr>
              <a:buSzPct val="110000"/>
            </a:pPr>
            <a:r>
              <a:rPr lang="ja-JP" altLang="en-US" sz="1000" b="1" dirty="0">
                <a:solidFill>
                  <a:schemeClr val="bg1"/>
                </a:solidFill>
                <a:latin typeface="メイリオ" panose="020B0604030504040204" pitchFamily="50" charset="-128"/>
                <a:ea typeface="メイリオ" panose="020B0604030504040204" pitchFamily="50" charset="-128"/>
              </a:rPr>
              <a:t>地方公共団体における情報セキュリティポリシーに関するガイドライン</a:t>
            </a:r>
            <a:endParaRPr lang="en-US" altLang="ja-JP" sz="1000" b="1" dirty="0">
              <a:solidFill>
                <a:schemeClr val="bg1"/>
              </a:solidFill>
              <a:latin typeface="メイリオ" panose="020B0604030504040204" pitchFamily="50" charset="-128"/>
              <a:ea typeface="メイリオ" panose="020B0604030504040204" pitchFamily="50" charset="-128"/>
            </a:endParaRPr>
          </a:p>
          <a:p>
            <a:pPr algn="ctr">
              <a:lnSpc>
                <a:spcPct val="150000"/>
              </a:lnSpc>
              <a:buClr>
                <a:schemeClr val="accent1"/>
              </a:buClr>
              <a:buSzPct val="110000"/>
            </a:pPr>
            <a:r>
              <a:rPr lang="ja-JP" altLang="en-US" sz="1050" b="1" dirty="0">
                <a:solidFill>
                  <a:srgbClr val="FFFF00"/>
                </a:solidFill>
                <a:latin typeface="メイリオ" panose="020B0604030504040204" pitchFamily="50" charset="-128"/>
                <a:ea typeface="メイリオ" panose="020B0604030504040204" pitchFamily="50" charset="-128"/>
              </a:rPr>
              <a:t>＜策定＞</a:t>
            </a:r>
            <a:endParaRPr lang="en-US" altLang="ja-JP" sz="1050" b="1" dirty="0">
              <a:solidFill>
                <a:srgbClr val="FFFF00"/>
              </a:solidFill>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D3C77667-22A2-3F21-090F-E87D1CF9F518}"/>
              </a:ext>
            </a:extLst>
          </p:cNvPr>
          <p:cNvSpPr txBox="1"/>
          <p:nvPr/>
        </p:nvSpPr>
        <p:spPr>
          <a:xfrm>
            <a:off x="8215260" y="5811470"/>
            <a:ext cx="2262276" cy="261610"/>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●サイバーセキュリティ基本方針</a:t>
            </a:r>
          </a:p>
        </p:txBody>
      </p:sp>
      <p:sp>
        <p:nvSpPr>
          <p:cNvPr id="52" name="テキスト ボックス 51">
            <a:extLst>
              <a:ext uri="{FF2B5EF4-FFF2-40B4-BE49-F238E27FC236}">
                <a16:creationId xmlns:a16="http://schemas.microsoft.com/office/drawing/2014/main" id="{2416ABA1-1927-2B8B-81B0-176921BCA1AF}"/>
              </a:ext>
            </a:extLst>
          </p:cNvPr>
          <p:cNvSpPr txBox="1"/>
          <p:nvPr/>
        </p:nvSpPr>
        <p:spPr>
          <a:xfrm>
            <a:off x="10204080" y="5811470"/>
            <a:ext cx="1574150" cy="261610"/>
          </a:xfrm>
          <a:prstGeom prst="rect">
            <a:avLst/>
          </a:prstGeom>
          <a:noFill/>
        </p:spPr>
        <p:txBody>
          <a:bodyPr wrap="square">
            <a:spAutoFit/>
          </a:bodyPr>
          <a:lstStyle/>
          <a:p>
            <a:pPr>
              <a:lnSpc>
                <a:spcPct val="150000"/>
              </a:lnSpc>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●サイバーセキュリティ戦略</a:t>
            </a:r>
          </a:p>
        </p:txBody>
      </p:sp>
    </p:spTree>
    <p:extLst>
      <p:ext uri="{BB962C8B-B14F-4D97-AF65-F5344CB8AC3E}">
        <p14:creationId xmlns:p14="http://schemas.microsoft.com/office/powerpoint/2010/main" val="2368898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394342853"/>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７．運用</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7.1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情報システムの監視</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②統括情報セキュリティ責任者及び情報システム管理者は、重要なログ等を取得するサーバの正確な時刻設定及びサーバ間の時刻同期ができる措置を講じなければならない。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UTC</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時刻対応</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時刻は世界基準に準拠！整合性が取れたログ取得ができ、ログは暗号化されています</a:t>
            </a: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1100301"/>
          </a:xfrm>
          <a:prstGeom prst="rect">
            <a:avLst/>
          </a:prstGeom>
          <a:noFill/>
          <a:ln>
            <a:noFill/>
          </a:ln>
        </p:spPr>
        <p:txBody>
          <a:bodyPr wrap="square" lIns="91440" tIns="45720" rIns="91440" bIns="45720" rtlCol="0" anchor="t">
            <a:spAutoFit/>
          </a:bodyPr>
          <a:lstStyle/>
          <a:p>
            <a:pPr>
              <a:lnSpc>
                <a:spcPts val="2000"/>
              </a:lnSpc>
            </a:pPr>
            <a:r>
              <a:rPr lang="ja-JP" altLang="en-US" sz="1200" dirty="0">
                <a:latin typeface="メイリオ"/>
                <a:ea typeface="メイリオ"/>
              </a:rPr>
              <a:t>時刻情報は、世界基準に準拠</a:t>
            </a:r>
            <a:r>
              <a:rPr lang="en-US" altLang="ja-JP" sz="1200" dirty="0">
                <a:latin typeface="メイリオ"/>
                <a:ea typeface="メイリオ"/>
              </a:rPr>
              <a:t>UTC</a:t>
            </a:r>
            <a:r>
              <a:rPr lang="ja-JP" altLang="en-US" sz="1200" dirty="0">
                <a:latin typeface="メイリオ"/>
                <a:ea typeface="メイリオ"/>
              </a:rPr>
              <a:t>の時刻を参照しています。</a:t>
            </a:r>
            <a:r>
              <a:rPr lang="en-US" altLang="ja-JP" sz="1200" dirty="0">
                <a:latin typeface="メイリオ"/>
                <a:ea typeface="メイリオ"/>
              </a:rPr>
              <a:t>LANSCOPE Endpoint Manager</a:t>
            </a:r>
            <a:r>
              <a:rPr lang="ja-JP" altLang="en-US" sz="1200" dirty="0">
                <a:latin typeface="メイリオ"/>
                <a:ea typeface="メイリオ"/>
              </a:rPr>
              <a:t>のログは、</a:t>
            </a:r>
            <a:r>
              <a:rPr lang="en-US" altLang="ja-JP" sz="1200" dirty="0">
                <a:latin typeface="メイリオ"/>
                <a:ea typeface="メイリオ"/>
              </a:rPr>
              <a:t>PC</a:t>
            </a:r>
            <a:r>
              <a:rPr lang="ja-JP" altLang="en-US" sz="1200" dirty="0">
                <a:latin typeface="メイリオ"/>
                <a:ea typeface="メイリオ"/>
              </a:rPr>
              <a:t>・サーバともに暗号化されているため、改ざんが不可能です。</a:t>
            </a:r>
          </a:p>
        </p:txBody>
      </p:sp>
      <p:pic>
        <p:nvPicPr>
          <p:cNvPr id="5" name="図 4">
            <a:extLst>
              <a:ext uri="{FF2B5EF4-FFF2-40B4-BE49-F238E27FC236}">
                <a16:creationId xmlns:a16="http://schemas.microsoft.com/office/drawing/2014/main" id="{2A4B7C10-9606-CB05-7679-248DDE1C46FA}"/>
              </a:ext>
            </a:extLst>
          </p:cNvPr>
          <p:cNvPicPr>
            <a:picLocks noChangeAspect="1"/>
          </p:cNvPicPr>
          <p:nvPr/>
        </p:nvPicPr>
        <p:blipFill rotWithShape="1">
          <a:blip r:embed="rId3"/>
          <a:srcRect t="11930"/>
          <a:stretch/>
        </p:blipFill>
        <p:spPr>
          <a:xfrm>
            <a:off x="4959178" y="3221521"/>
            <a:ext cx="5661062" cy="3102571"/>
          </a:xfrm>
          <a:prstGeom prst="rect">
            <a:avLst/>
          </a:prstGeom>
        </p:spPr>
      </p:pic>
      <p:sp>
        <p:nvSpPr>
          <p:cNvPr id="12" name="正方形/長方形 11">
            <a:extLst>
              <a:ext uri="{FF2B5EF4-FFF2-40B4-BE49-F238E27FC236}">
                <a16:creationId xmlns:a16="http://schemas.microsoft.com/office/drawing/2014/main" id="{63898126-51C9-54E4-CA93-DBBE68357158}"/>
              </a:ext>
            </a:extLst>
          </p:cNvPr>
          <p:cNvSpPr/>
          <p:nvPr/>
        </p:nvSpPr>
        <p:spPr>
          <a:xfrm>
            <a:off x="5173980" y="4048928"/>
            <a:ext cx="746760" cy="2047072"/>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0127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AD1E6D-6A78-A934-139E-E08110E26AB9}"/>
              </a:ext>
            </a:extLst>
          </p:cNvPr>
          <p:cNvPicPr>
            <a:picLocks noChangeAspect="1"/>
          </p:cNvPicPr>
          <p:nvPr/>
        </p:nvPicPr>
        <p:blipFill rotWithShape="1">
          <a:blip r:embed="rId3"/>
          <a:srcRect t="11086" b="40625"/>
          <a:stretch/>
        </p:blipFill>
        <p:spPr>
          <a:xfrm>
            <a:off x="4838524" y="3566456"/>
            <a:ext cx="6875421" cy="2740133"/>
          </a:xfrm>
          <a:prstGeom prst="rect">
            <a:avLst/>
          </a:prstGeom>
          <a:ln>
            <a:solidFill>
              <a:schemeClr val="bg1">
                <a:lumMod val="65000"/>
              </a:schemeClr>
            </a:solidFill>
          </a:ln>
        </p:spPr>
      </p:pic>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3013491854"/>
              </p:ext>
            </p:extLst>
          </p:nvPr>
        </p:nvGraphicFramePr>
        <p:xfrm>
          <a:off x="503105" y="869888"/>
          <a:ext cx="11117395" cy="1469051"/>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５．人的セキュリティ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5.1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職員等の尊守事項</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947884">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⑦机上の端末等の管理</a:t>
                      </a: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職員等は、パソコン、モバイル端末、電磁的記録媒体及び情報が印刷された文書等について、第三者に使用されること又は情報セキュリティ管理者の許可なく情報を閲覧されることがないように、離席時のパソコン、モバイル端末のロックや電磁的記録媒体、文書等の容易に閲覧されない場所への保管等、適正な措置を講じ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スクリプト配布</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スクリーンセーバの展開を実施することで</a:t>
            </a:r>
            <a:endParaRPr lang="en-US" altLang="ja-JP" sz="1400" b="1" dirty="0">
              <a:solidFill>
                <a:schemeClr val="tx1">
                  <a:lumMod val="75000"/>
                  <a:lumOff val="25000"/>
                </a:schemeClr>
              </a:solidFill>
              <a:latin typeface="メイリオ"/>
              <a:ea typeface="メイリオ"/>
            </a:endParaRPr>
          </a:p>
          <a:p>
            <a:pPr>
              <a:lnSpc>
                <a:spcPct val="150000"/>
              </a:lnSpc>
            </a:pPr>
            <a:r>
              <a:rPr lang="ja-JP" altLang="en-US" sz="1400" b="1" dirty="0">
                <a:solidFill>
                  <a:schemeClr val="tx1">
                    <a:lumMod val="75000"/>
                    <a:lumOff val="25000"/>
                  </a:schemeClr>
                </a:solidFill>
                <a:latin typeface="メイリオ"/>
                <a:ea typeface="メイリオ"/>
              </a:rPr>
              <a:t>セキュリティ対策を実施</a:t>
            </a: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843821"/>
          </a:xfrm>
          <a:prstGeom prst="rect">
            <a:avLst/>
          </a:prstGeom>
          <a:noFill/>
          <a:ln>
            <a:noFill/>
          </a:ln>
        </p:spPr>
        <p:txBody>
          <a:bodyPr wrap="square" lIns="91440" tIns="45720" rIns="91440" bIns="45720" rtlCol="0" anchor="t">
            <a:spAutoFit/>
          </a:bodyPr>
          <a:lstStyle/>
          <a:p>
            <a:pPr>
              <a:lnSpc>
                <a:spcPts val="2000"/>
              </a:lnSpc>
            </a:pPr>
            <a:r>
              <a:rPr lang="ja-JP" altLang="en-US" sz="1200" dirty="0">
                <a:latin typeface="メイリオ"/>
                <a:ea typeface="メイリオ"/>
              </a:rPr>
              <a:t>配布機能でスクリプトファイルをクライアント</a:t>
            </a:r>
            <a:r>
              <a:rPr lang="en-US" altLang="ja-JP" sz="1200" dirty="0">
                <a:latin typeface="メイリオ"/>
                <a:ea typeface="メイリオ"/>
              </a:rPr>
              <a:t>PC</a:t>
            </a:r>
            <a:r>
              <a:rPr lang="ja-JP" altLang="en-US" sz="1200" dirty="0">
                <a:latin typeface="メイリオ"/>
                <a:ea typeface="メイリオ"/>
              </a:rPr>
              <a:t>に配布・実行することにより、スクリーンセーバーを設定させることが可能です。</a:t>
            </a:r>
          </a:p>
        </p:txBody>
      </p:sp>
      <p:sp>
        <p:nvSpPr>
          <p:cNvPr id="20" name="正方形/長方形 19">
            <a:extLst>
              <a:ext uri="{FF2B5EF4-FFF2-40B4-BE49-F238E27FC236}">
                <a16:creationId xmlns:a16="http://schemas.microsoft.com/office/drawing/2014/main" id="{10848FDA-C0DA-4463-8FED-597216BC5672}"/>
              </a:ext>
            </a:extLst>
          </p:cNvPr>
          <p:cNvSpPr/>
          <p:nvPr/>
        </p:nvSpPr>
        <p:spPr>
          <a:xfrm>
            <a:off x="4878228" y="4823355"/>
            <a:ext cx="6761522" cy="268409"/>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089DBC72-0322-437A-7B3A-DD0DC13E8C26}"/>
              </a:ext>
            </a:extLst>
          </p:cNvPr>
          <p:cNvGrpSpPr/>
          <p:nvPr/>
        </p:nvGrpSpPr>
        <p:grpSpPr>
          <a:xfrm>
            <a:off x="7361793" y="5296771"/>
            <a:ext cx="2340471" cy="520244"/>
            <a:chOff x="4948195" y="2551964"/>
            <a:chExt cx="1407900" cy="520244"/>
          </a:xfrm>
        </p:grpSpPr>
        <p:sp>
          <p:nvSpPr>
            <p:cNvPr id="22" name="フリーフォーム: 図形 21">
              <a:extLst>
                <a:ext uri="{FF2B5EF4-FFF2-40B4-BE49-F238E27FC236}">
                  <a16:creationId xmlns:a16="http://schemas.microsoft.com/office/drawing/2014/main" id="{87CAB9EA-EBCB-5502-2ABB-408012F82A08}"/>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81E184E6-331B-D45C-FA95-375C4EE0CDE2}"/>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未完了・失敗・完了など</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配信状況が確認可能</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671849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3167861128"/>
              </p:ext>
            </p:extLst>
          </p:nvPr>
        </p:nvGraphicFramePr>
        <p:xfrm>
          <a:off x="503105" y="869888"/>
          <a:ext cx="11117395" cy="1613430"/>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６．技術的セキュリティ</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3C34B"/>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6.1</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コンピュータ及びネットワークの管理</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787042598"/>
                  </a:ext>
                </a:extLst>
              </a:tr>
              <a:tr h="68800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②職員等は、業務上の必要がある場合は、統括情報セキュリティ責任者及び情報システム管理者の許可を得て、ソフトウェアを導入することができる。なお、導入する際は、情報セキュリティ管理者又は情報システム管理者は、ソフトウェアのライセンスを管理しなければ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r h="40426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③職員等は、不正にコピーしたソフトウェアを利用してはならない。</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02704667"/>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LANSCOPE </a:t>
            </a:r>
            <a:r>
              <a:rPr lang="ja-JP" altLang="en-US" dirty="0"/>
              <a:t>シリーズで対応する「地方公共団体における情報セキュリティガイドライン」対策</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SARMS(</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ソフトウェアライセンス管理</a:t>
            </a: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購入済のソフトウェア数とインストール数を突合し差分チェック！ライセンス管理を支援</a:t>
            </a: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1356782"/>
          </a:xfrm>
          <a:prstGeom prst="rect">
            <a:avLst/>
          </a:prstGeom>
          <a:noFill/>
          <a:ln>
            <a:noFill/>
          </a:ln>
        </p:spPr>
        <p:txBody>
          <a:bodyPr wrap="square" lIns="91440" tIns="45720" rIns="91440" bIns="45720" rtlCol="0" anchor="t">
            <a:spAutoFit/>
          </a:bodyPr>
          <a:lstStyle/>
          <a:p>
            <a:pPr>
              <a:lnSpc>
                <a:spcPts val="2000"/>
              </a:lnSpc>
            </a:pPr>
            <a:r>
              <a:rPr lang="ja-JP" altLang="en-US" sz="1200" dirty="0">
                <a:latin typeface="メイリオ"/>
                <a:ea typeface="メイリオ"/>
              </a:rPr>
              <a:t>台帳システム</a:t>
            </a:r>
            <a:r>
              <a:rPr lang="en-US" altLang="ja-JP" sz="1200" dirty="0">
                <a:latin typeface="メイリオ"/>
                <a:ea typeface="メイリオ"/>
              </a:rPr>
              <a:t>SARMS</a:t>
            </a:r>
            <a:r>
              <a:rPr lang="ja-JP" altLang="en-US" sz="1200" dirty="0">
                <a:latin typeface="メイリオ"/>
                <a:ea typeface="メイリオ"/>
              </a:rPr>
              <a:t>とは、</a:t>
            </a:r>
            <a:r>
              <a:rPr lang="en-US" altLang="ja-JP" sz="1200" dirty="0">
                <a:latin typeface="メイリオ"/>
                <a:ea typeface="メイリオ"/>
              </a:rPr>
              <a:t>IT</a:t>
            </a:r>
            <a:r>
              <a:rPr lang="ja-JP" altLang="en-US" sz="1200" dirty="0">
                <a:latin typeface="メイリオ"/>
                <a:ea typeface="メイリオ"/>
              </a:rPr>
              <a:t>資産の保有状態を管理するためのシステムです。 インストールされているライセンスと購入数に差分＝ライセンス違反がないかを自動で判別します。差分情報は管理者及び各所属の担当者へメールで通知されます。</a:t>
            </a:r>
            <a:endParaRPr lang="en-US" altLang="ja-JP" sz="1200" dirty="0">
              <a:latin typeface="メイリオ"/>
              <a:ea typeface="メイリオ"/>
            </a:endParaRPr>
          </a:p>
        </p:txBody>
      </p:sp>
      <p:sp>
        <p:nvSpPr>
          <p:cNvPr id="15" name="テキスト ボックス 14">
            <a:extLst>
              <a:ext uri="{FF2B5EF4-FFF2-40B4-BE49-F238E27FC236}">
                <a16:creationId xmlns:a16="http://schemas.microsoft.com/office/drawing/2014/main" id="{844ED2B5-3D40-CBD2-A98F-D04126DBBB55}"/>
              </a:ext>
            </a:extLst>
          </p:cNvPr>
          <p:cNvSpPr txBox="1"/>
          <p:nvPr/>
        </p:nvSpPr>
        <p:spPr>
          <a:xfrm>
            <a:off x="5558621" y="6251789"/>
            <a:ext cx="5471930" cy="571951"/>
          </a:xfrm>
          <a:prstGeom prst="rect">
            <a:avLst/>
          </a:prstGeom>
          <a:noFill/>
          <a:ln>
            <a:noFill/>
          </a:ln>
        </p:spPr>
        <p:txBody>
          <a:bodyPr wrap="square" lIns="91440" tIns="45720" rIns="91440" bIns="45720" rtlCol="0" anchor="t">
            <a:spAutoFit/>
          </a:bodyPr>
          <a:lstStyle/>
          <a:p>
            <a:pPr>
              <a:lnSpc>
                <a:spcPts val="2000"/>
              </a:lnSpc>
            </a:pPr>
            <a:r>
              <a:rPr lang="en-US" altLang="ja-JP" sz="800" dirty="0">
                <a:latin typeface="メイリオ"/>
                <a:ea typeface="メイリオ"/>
              </a:rPr>
              <a:t>※SARMS</a:t>
            </a:r>
            <a:r>
              <a:rPr lang="ja-JP" altLang="en-US" sz="800" dirty="0">
                <a:latin typeface="メイリオ"/>
                <a:ea typeface="メイリオ"/>
              </a:rPr>
              <a:t>利用には</a:t>
            </a:r>
            <a:r>
              <a:rPr lang="en-US" altLang="ja-JP" sz="800" dirty="0">
                <a:latin typeface="メイリオ"/>
                <a:ea typeface="メイリオ"/>
              </a:rPr>
              <a:t>LANSCOPE Endpoint Manager</a:t>
            </a:r>
            <a:r>
              <a:rPr lang="ja-JP" altLang="en-US" sz="800" dirty="0">
                <a:latin typeface="メイリオ"/>
                <a:ea typeface="メイリオ"/>
              </a:rPr>
              <a:t>などのインベントリツールが必要です（</a:t>
            </a:r>
            <a:r>
              <a:rPr lang="en-US" altLang="ja-JP" sz="800" dirty="0">
                <a:latin typeface="メイリオ"/>
                <a:ea typeface="メイリオ"/>
              </a:rPr>
              <a:t>LANSCOPE Endpoint Manager</a:t>
            </a:r>
            <a:r>
              <a:rPr lang="ja-JP" altLang="en-US" sz="800" dirty="0">
                <a:latin typeface="メイリオ"/>
                <a:ea typeface="メイリオ"/>
              </a:rPr>
              <a:t>クラウド版は今後対応予定）</a:t>
            </a:r>
          </a:p>
        </p:txBody>
      </p:sp>
      <p:grpSp>
        <p:nvGrpSpPr>
          <p:cNvPr id="7" name="グループ化 6">
            <a:extLst>
              <a:ext uri="{FF2B5EF4-FFF2-40B4-BE49-F238E27FC236}">
                <a16:creationId xmlns:a16="http://schemas.microsoft.com/office/drawing/2014/main" id="{F3EFAFD0-EB34-6A95-4927-181F972D23BA}"/>
              </a:ext>
            </a:extLst>
          </p:cNvPr>
          <p:cNvGrpSpPr/>
          <p:nvPr/>
        </p:nvGrpSpPr>
        <p:grpSpPr>
          <a:xfrm>
            <a:off x="5464304" y="3429000"/>
            <a:ext cx="5806880" cy="2822789"/>
            <a:chOff x="5464304" y="3429000"/>
            <a:chExt cx="5806880" cy="2822789"/>
          </a:xfrm>
        </p:grpSpPr>
        <p:pic>
          <p:nvPicPr>
            <p:cNvPr id="6" name="図 5" descr="ダイアグラム&#10;&#10;中程度の精度で自動的に生成された説明">
              <a:extLst>
                <a:ext uri="{FF2B5EF4-FFF2-40B4-BE49-F238E27FC236}">
                  <a16:creationId xmlns:a16="http://schemas.microsoft.com/office/drawing/2014/main" id="{0B25048C-C0AB-11EA-E2A6-5B8794C37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304" y="3429000"/>
              <a:ext cx="5806880" cy="2822789"/>
            </a:xfrm>
            <a:prstGeom prst="rect">
              <a:avLst/>
            </a:prstGeom>
          </p:spPr>
        </p:pic>
        <p:sp>
          <p:nvSpPr>
            <p:cNvPr id="2" name="正方形/長方形 1">
              <a:extLst>
                <a:ext uri="{FF2B5EF4-FFF2-40B4-BE49-F238E27FC236}">
                  <a16:creationId xmlns:a16="http://schemas.microsoft.com/office/drawing/2014/main" id="{075D5001-BD70-9EEA-02BD-32689B5B986C}"/>
                </a:ext>
              </a:extLst>
            </p:cNvPr>
            <p:cNvSpPr/>
            <p:nvPr/>
          </p:nvSpPr>
          <p:spPr>
            <a:xfrm>
              <a:off x="5629275" y="5595939"/>
              <a:ext cx="2638425" cy="542924"/>
            </a:xfrm>
            <a:prstGeom prst="rect">
              <a:avLst/>
            </a:prstGeom>
            <a:pattFill prst="wdUpDiag">
              <a:fgClr>
                <a:srgbClr val="FFD5D5"/>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図形&#10;&#10;中程度の精度で自動的に生成された説明">
              <a:extLst>
                <a:ext uri="{FF2B5EF4-FFF2-40B4-BE49-F238E27FC236}">
                  <a16:creationId xmlns:a16="http://schemas.microsoft.com/office/drawing/2014/main" id="{57A4DA38-DEB2-4F4B-6805-93901C0D4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801" y="5749988"/>
              <a:ext cx="1191372" cy="238124"/>
            </a:xfrm>
            <a:prstGeom prst="rect">
              <a:avLst/>
            </a:prstGeom>
          </p:spPr>
        </p:pic>
      </p:grpSp>
    </p:spTree>
    <p:extLst>
      <p:ext uri="{BB962C8B-B14F-4D97-AF65-F5344CB8AC3E}">
        <p14:creationId xmlns:p14="http://schemas.microsoft.com/office/powerpoint/2010/main" val="276400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8113A3B-651B-4DF9-8BC0-BE8C2AFC39C5}"/>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A221590-AA33-497D-A5C6-515F3DE37ABD}"/>
              </a:ext>
            </a:extLst>
          </p:cNvPr>
          <p:cNvSpPr/>
          <p:nvPr/>
        </p:nvSpPr>
        <p:spPr>
          <a:xfrm>
            <a:off x="722713" y="1398009"/>
            <a:ext cx="8687987" cy="800219"/>
          </a:xfrm>
          <a:prstGeom prst="rect">
            <a:avLst/>
          </a:prstGeom>
          <a:effectLst>
            <a:glow rad="63500">
              <a:schemeClr val="bg1">
                <a:alpha val="55000"/>
              </a:schemeClr>
            </a:glow>
          </a:effectLst>
        </p:spPr>
        <p:txBody>
          <a:bodyPr wrap="square">
            <a:spAutoFit/>
          </a:bodyPr>
          <a:lstStyle/>
          <a:p>
            <a:pPr>
              <a:lnSpc>
                <a:spcPct val="120000"/>
              </a:lnSpc>
            </a:pPr>
            <a:r>
              <a:rPr kumimoji="1" lang="en-US" altLang="ja-JP" sz="40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60</a:t>
            </a:r>
            <a:r>
              <a:rPr kumimoji="1" lang="ja-JP" altLang="en-US" sz="40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日間無料体験キャンペーン中</a:t>
            </a:r>
          </a:p>
        </p:txBody>
      </p:sp>
      <p:sp>
        <p:nvSpPr>
          <p:cNvPr id="4" name="テキスト ボックス 3">
            <a:extLst>
              <a:ext uri="{FF2B5EF4-FFF2-40B4-BE49-F238E27FC236}">
                <a16:creationId xmlns:a16="http://schemas.microsoft.com/office/drawing/2014/main" id="{BAD3FD32-1F7E-4E19-89BF-FCB4789408A6}"/>
              </a:ext>
            </a:extLst>
          </p:cNvPr>
          <p:cNvSpPr txBox="1"/>
          <p:nvPr/>
        </p:nvSpPr>
        <p:spPr>
          <a:xfrm>
            <a:off x="697053" y="2368013"/>
            <a:ext cx="10418622" cy="1500411"/>
          </a:xfrm>
          <a:prstGeom prst="rect">
            <a:avLst/>
          </a:prstGeom>
          <a:noFill/>
        </p:spPr>
        <p:txBody>
          <a:bodyPr wrap="square" rtlCol="0">
            <a:spAutoFit/>
          </a:bodyPr>
          <a:lstStyle/>
          <a:p>
            <a:pPr>
              <a:lnSpc>
                <a:spcPts val="2800"/>
              </a:lnSpc>
            </a:pP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LANSCOPE Endpoint Manager </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クラウド版の体験版は </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間たっぷり利用できます。十分に機能を検証していただき、ご検討ください。設定したポリシーや取得した情報を含め、そのまま製品版へのデータ引き継ぎが可能です。また体験版利用中も、弊社サポートセンターにお電話やメールで問い合わせが可能。体験期間中は、マニュアルやオンラインで学べるトレーニング動画も公開しています</a:t>
            </a:r>
          </a:p>
        </p:txBody>
      </p:sp>
      <p:pic>
        <p:nvPicPr>
          <p:cNvPr id="5" name="図 4">
            <a:extLst>
              <a:ext uri="{FF2B5EF4-FFF2-40B4-BE49-F238E27FC236}">
                <a16:creationId xmlns:a16="http://schemas.microsoft.com/office/drawing/2014/main" id="{711E2913-2DB2-4632-B3D8-B3AE4E6E65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2713" y="479069"/>
            <a:ext cx="3019408" cy="749155"/>
          </a:xfrm>
          <a:prstGeom prst="rect">
            <a:avLst/>
          </a:prstGeom>
          <a:effectLst>
            <a:glow rad="63500">
              <a:schemeClr val="bg1">
                <a:alpha val="55000"/>
              </a:schemeClr>
            </a:glow>
          </a:effectLst>
        </p:spPr>
      </p:pic>
      <p:sp>
        <p:nvSpPr>
          <p:cNvPr id="19" name="正方形/長方形 18">
            <a:extLst>
              <a:ext uri="{FF2B5EF4-FFF2-40B4-BE49-F238E27FC236}">
                <a16:creationId xmlns:a16="http://schemas.microsoft.com/office/drawing/2014/main" id="{477F2209-5498-445F-A29A-EFBA5523181B}"/>
              </a:ext>
            </a:extLst>
          </p:cNvPr>
          <p:cNvSpPr/>
          <p:nvPr/>
        </p:nvSpPr>
        <p:spPr>
          <a:xfrm>
            <a:off x="7592257" y="6175663"/>
            <a:ext cx="4012637" cy="307777"/>
          </a:xfrm>
          <a:prstGeom prst="rect">
            <a:avLst/>
          </a:prstGeom>
        </p:spPr>
        <p:txBody>
          <a:bodyPr wrap="none">
            <a:spAutoFit/>
          </a:bodyPr>
          <a:lstStyle/>
          <a:p>
            <a:r>
              <a:rPr lang="en-US" altLang="ja-JP" sz="1400" dirty="0">
                <a:solidFill>
                  <a:schemeClr val="tx1">
                    <a:lumMod val="75000"/>
                    <a:lumOff val="25000"/>
                  </a:schemeClr>
                </a:solidFill>
                <a:latin typeface="Arial" panose="020B0604020202020204" pitchFamily="34" charset="0"/>
                <a:cs typeface="Arial" panose="020B0604020202020204" pitchFamily="34" charset="0"/>
              </a:rPr>
              <a:t>https://go.motex.co.jp/l/320351/2017-06-21/c55z</a:t>
            </a:r>
            <a:endParaRPr lang="ja-JP" altLang="en-US" sz="1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0" name="図 19">
            <a:extLst>
              <a:ext uri="{FF2B5EF4-FFF2-40B4-BE49-F238E27FC236}">
                <a16:creationId xmlns:a16="http://schemas.microsoft.com/office/drawing/2014/main" id="{C4C95254-3A7B-479C-B19E-C505584D45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29439" y="4883258"/>
            <a:ext cx="1175455" cy="1175455"/>
          </a:xfrm>
          <a:prstGeom prst="rect">
            <a:avLst/>
          </a:prstGeom>
        </p:spPr>
      </p:pic>
      <p:pic>
        <p:nvPicPr>
          <p:cNvPr id="26" name="図 25">
            <a:extLst>
              <a:ext uri="{FF2B5EF4-FFF2-40B4-BE49-F238E27FC236}">
                <a16:creationId xmlns:a16="http://schemas.microsoft.com/office/drawing/2014/main" id="{105AF0EF-121B-42F7-82A6-F0E9745C01A1}"/>
              </a:ext>
            </a:extLst>
          </p:cNvPr>
          <p:cNvPicPr>
            <a:picLocks noChangeAspect="1"/>
          </p:cNvPicPr>
          <p:nvPr/>
        </p:nvPicPr>
        <p:blipFill rotWithShape="1">
          <a:blip r:embed="rId4"/>
          <a:srcRect t="9760"/>
          <a:stretch/>
        </p:blipFill>
        <p:spPr>
          <a:xfrm>
            <a:off x="726731" y="4429509"/>
            <a:ext cx="3572314" cy="1746154"/>
          </a:xfrm>
          <a:prstGeom prst="rect">
            <a:avLst/>
          </a:prstGeom>
        </p:spPr>
      </p:pic>
      <p:sp>
        <p:nvSpPr>
          <p:cNvPr id="30" name="正方形/長方形 29">
            <a:extLst>
              <a:ext uri="{FF2B5EF4-FFF2-40B4-BE49-F238E27FC236}">
                <a16:creationId xmlns:a16="http://schemas.microsoft.com/office/drawing/2014/main" id="{95799709-19D0-405E-ADB6-468C632F66D2}"/>
              </a:ext>
            </a:extLst>
          </p:cNvPr>
          <p:cNvSpPr/>
          <p:nvPr/>
        </p:nvSpPr>
        <p:spPr>
          <a:xfrm>
            <a:off x="665563" y="4118592"/>
            <a:ext cx="2800767" cy="276999"/>
          </a:xfrm>
          <a:prstGeom prst="rect">
            <a:avLst/>
          </a:prstGeom>
        </p:spPr>
        <p:txBody>
          <a:bodyPr wrap="non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●各種マニュアル・問い合わせが可能</a:t>
            </a:r>
          </a:p>
        </p:txBody>
      </p:sp>
      <p:sp>
        <p:nvSpPr>
          <p:cNvPr id="32" name="正方形/長方形 31">
            <a:extLst>
              <a:ext uri="{FF2B5EF4-FFF2-40B4-BE49-F238E27FC236}">
                <a16:creationId xmlns:a16="http://schemas.microsoft.com/office/drawing/2014/main" id="{13AE0914-D1A8-48EC-BE60-8CD729B061B7}"/>
              </a:ext>
            </a:extLst>
          </p:cNvPr>
          <p:cNvSpPr/>
          <p:nvPr/>
        </p:nvSpPr>
        <p:spPr>
          <a:xfrm>
            <a:off x="4799413" y="4118592"/>
            <a:ext cx="1877437" cy="276999"/>
          </a:xfrm>
          <a:prstGeom prst="rect">
            <a:avLst/>
          </a:prstGeom>
        </p:spPr>
        <p:txBody>
          <a:bodyPr wrap="non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●動画で設定方法を説明</a:t>
            </a:r>
          </a:p>
        </p:txBody>
      </p:sp>
      <p:pic>
        <p:nvPicPr>
          <p:cNvPr id="36" name="図 35">
            <a:extLst>
              <a:ext uri="{FF2B5EF4-FFF2-40B4-BE49-F238E27FC236}">
                <a16:creationId xmlns:a16="http://schemas.microsoft.com/office/drawing/2014/main" id="{99FE3D33-513D-49CD-9E05-8F32BA193EC2}"/>
              </a:ext>
            </a:extLst>
          </p:cNvPr>
          <p:cNvPicPr>
            <a:picLocks noChangeAspect="1"/>
          </p:cNvPicPr>
          <p:nvPr/>
        </p:nvPicPr>
        <p:blipFill rotWithShape="1">
          <a:blip r:embed="rId5"/>
          <a:srcRect t="9856"/>
          <a:stretch/>
        </p:blipFill>
        <p:spPr>
          <a:xfrm>
            <a:off x="4816227" y="4419891"/>
            <a:ext cx="3595845" cy="1755771"/>
          </a:xfrm>
          <a:prstGeom prst="rect">
            <a:avLst/>
          </a:prstGeom>
        </p:spPr>
      </p:pic>
    </p:spTree>
    <p:extLst>
      <p:ext uri="{BB962C8B-B14F-4D97-AF65-F5344CB8AC3E}">
        <p14:creationId xmlns:p14="http://schemas.microsoft.com/office/powerpoint/2010/main" val="2388922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17F32D98-F6A1-9841-8451-3FD2ACDE6AF5}"/>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FC3DFF42-7AA3-1C1D-CCB5-6FE926CC90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8566" y="2601289"/>
            <a:ext cx="3928684" cy="822283"/>
          </a:xfrm>
          <a:prstGeom prst="rect">
            <a:avLst/>
          </a:prstGeom>
        </p:spPr>
      </p:pic>
      <p:pic>
        <p:nvPicPr>
          <p:cNvPr id="17" name="図 4" descr="ロゴ&#10;&#10;説明は自動で生成されたものです">
            <a:extLst>
              <a:ext uri="{FF2B5EF4-FFF2-40B4-BE49-F238E27FC236}">
                <a16:creationId xmlns:a16="http://schemas.microsoft.com/office/drawing/2014/main" id="{278284AF-6B9D-FD83-9868-45E22994373A}"/>
              </a:ext>
            </a:extLst>
          </p:cNvPr>
          <p:cNvPicPr>
            <a:picLocks noChangeAspect="1"/>
          </p:cNvPicPr>
          <p:nvPr/>
        </p:nvPicPr>
        <p:blipFill>
          <a:blip r:embed="rId3"/>
          <a:stretch>
            <a:fillRect/>
          </a:stretch>
        </p:blipFill>
        <p:spPr>
          <a:xfrm>
            <a:off x="6200313" y="2408924"/>
            <a:ext cx="2158323" cy="1020076"/>
          </a:xfrm>
          <a:prstGeom prst="rect">
            <a:avLst/>
          </a:prstGeom>
        </p:spPr>
      </p:pic>
      <p:graphicFrame>
        <p:nvGraphicFramePr>
          <p:cNvPr id="22" name="表 21">
            <a:extLst>
              <a:ext uri="{FF2B5EF4-FFF2-40B4-BE49-F238E27FC236}">
                <a16:creationId xmlns:a16="http://schemas.microsoft.com/office/drawing/2014/main" id="{A20CDF6C-C4EE-381C-A388-C5DB4FBAA5FC}"/>
              </a:ext>
            </a:extLst>
          </p:cNvPr>
          <p:cNvGraphicFramePr>
            <a:graphicFrameLocks noGrp="1"/>
          </p:cNvGraphicFramePr>
          <p:nvPr>
            <p:extLst>
              <p:ext uri="{D42A27DB-BD31-4B8C-83A1-F6EECF244321}">
                <p14:modId xmlns:p14="http://schemas.microsoft.com/office/powerpoint/2010/main" val="4032663236"/>
              </p:ext>
            </p:extLst>
          </p:nvPr>
        </p:nvGraphicFramePr>
        <p:xfrm>
          <a:off x="6132147" y="3632478"/>
          <a:ext cx="5347077" cy="2918938"/>
        </p:xfrm>
        <a:graphic>
          <a:graphicData uri="http://schemas.openxmlformats.org/drawingml/2006/table">
            <a:tbl>
              <a:tblPr firstRow="1" bandRow="1">
                <a:tableStyleId>{5940675A-B579-460E-94D1-54222C63F5DA}</a:tableStyleId>
              </a:tblPr>
              <a:tblGrid>
                <a:gridCol w="1097328">
                  <a:extLst>
                    <a:ext uri="{9D8B030D-6E8A-4147-A177-3AD203B41FA5}">
                      <a16:colId xmlns:a16="http://schemas.microsoft.com/office/drawing/2014/main" val="20000"/>
                    </a:ext>
                  </a:extLst>
                </a:gridCol>
                <a:gridCol w="4249749">
                  <a:extLst>
                    <a:ext uri="{9D8B030D-6E8A-4147-A177-3AD203B41FA5}">
                      <a16:colId xmlns:a16="http://schemas.microsoft.com/office/drawing/2014/main" val="20001"/>
                    </a:ext>
                  </a:extLst>
                </a:gridCol>
              </a:tblGrid>
              <a:tr h="833634">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概要</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kern="1200" dirty="0">
                          <a:solidFill>
                            <a:schemeClr val="tx1">
                              <a:lumMod val="75000"/>
                              <a:lumOff val="25000"/>
                            </a:schemeClr>
                          </a:solidFill>
                          <a:latin typeface="メイリオ" panose="020B0604030504040204" pitchFamily="50" charset="-128"/>
                          <a:ea typeface="メイリオ" panose="020B0604030504040204" pitchFamily="50" charset="-128"/>
                        </a:rPr>
                        <a:t>Deep Instinct </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が</a:t>
                      </a:r>
                      <a:r>
                        <a:rPr kumimoji="1" lang="en-US" altLang="ja-JP"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100L</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まで、</a:t>
                      </a:r>
                      <a:r>
                        <a:rPr kumimoji="1" lang="en-US" altLang="ja-JP"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ヶ月間無料</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でお試し頂けます。</a:t>
                      </a:r>
                      <a:br>
                        <a:rPr kumimoji="1" lang="en-US" altLang="ja-JP" sz="1050" b="0" i="0" kern="120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さらに専任スタッフによる</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導入時の支援付き</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で、負担なく使い始められます。体験中の不明点にも対応しますので、じっくりしっかり体験が 可能です。</a:t>
                      </a:r>
                      <a:endPar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48684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対象</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Deep Instinct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を初めて導入するユーザー様</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716564042"/>
                  </a:ext>
                </a:extLst>
              </a:tr>
              <a:tr h="48684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ご利用期間</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1</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ヶ月間</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60197418"/>
                  </a:ext>
                </a:extLst>
              </a:tr>
              <a:tr h="48684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申込み</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キャンペーンサイトからエントリー</a:t>
                      </a:r>
                      <a:endPar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https://go.motex.co.jp/l/320351/2021-02-25/4gnpt1</a:t>
                      </a:r>
                      <a:endPar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632195543"/>
                  </a:ext>
                </a:extLst>
              </a:tr>
              <a:tr h="48684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お申込み期限</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常時受付</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77909346"/>
                  </a:ext>
                </a:extLst>
              </a:tr>
            </a:tbl>
          </a:graphicData>
        </a:graphic>
      </p:graphicFrame>
      <p:graphicFrame>
        <p:nvGraphicFramePr>
          <p:cNvPr id="27" name="表 26">
            <a:extLst>
              <a:ext uri="{FF2B5EF4-FFF2-40B4-BE49-F238E27FC236}">
                <a16:creationId xmlns:a16="http://schemas.microsoft.com/office/drawing/2014/main" id="{94C25BAC-B4DE-D632-CA50-2986CB387D0D}"/>
              </a:ext>
            </a:extLst>
          </p:cNvPr>
          <p:cNvGraphicFramePr>
            <a:graphicFrameLocks noGrp="1"/>
          </p:cNvGraphicFramePr>
          <p:nvPr>
            <p:extLst>
              <p:ext uri="{D42A27DB-BD31-4B8C-83A1-F6EECF244321}">
                <p14:modId xmlns:p14="http://schemas.microsoft.com/office/powerpoint/2010/main" val="1109638481"/>
              </p:ext>
            </p:extLst>
          </p:nvPr>
        </p:nvGraphicFramePr>
        <p:xfrm>
          <a:off x="662136" y="3632478"/>
          <a:ext cx="5347076" cy="2949978"/>
        </p:xfrm>
        <a:graphic>
          <a:graphicData uri="http://schemas.openxmlformats.org/drawingml/2006/table">
            <a:tbl>
              <a:tblPr firstRow="1" bandRow="1">
                <a:tableStyleId>{5940675A-B579-460E-94D1-54222C63F5DA}</a:tableStyleId>
              </a:tblPr>
              <a:tblGrid>
                <a:gridCol w="1079875">
                  <a:extLst>
                    <a:ext uri="{9D8B030D-6E8A-4147-A177-3AD203B41FA5}">
                      <a16:colId xmlns:a16="http://schemas.microsoft.com/office/drawing/2014/main" val="20000"/>
                    </a:ext>
                  </a:extLst>
                </a:gridCol>
                <a:gridCol w="4267201">
                  <a:extLst>
                    <a:ext uri="{9D8B030D-6E8A-4147-A177-3AD203B41FA5}">
                      <a16:colId xmlns:a16="http://schemas.microsoft.com/office/drawing/2014/main" val="20001"/>
                    </a:ext>
                  </a:extLst>
                </a:gridCol>
              </a:tblGrid>
              <a:tr h="847647">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概要</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CylancePROTECT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が</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キャンペーン期間中にライセンス数</a:t>
                      </a:r>
                      <a:r>
                        <a:rPr kumimoji="1" lang="ja-JP" altLang="en-US" sz="1050" b="1" i="0" u="sng"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無制限</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で使えます。また、検知したファイルについてサマリーレポートを作成させて頂きます。さらに専任スタッフによる</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導入時の支援付き</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で、負担なく使い始められます。</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3175"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10000"/>
                  </a:ext>
                </a:extLst>
              </a:tr>
              <a:tr h="494607">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対象</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CylancePROTECT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を初めて導入するユーザー様</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175" cap="flat" cmpd="sng" algn="ctr">
                      <a:solidFill>
                        <a:srgbClr val="00B050"/>
                      </a:solidFill>
                      <a:prstDash val="solid"/>
                      <a:round/>
                      <a:headEnd type="none" w="med" len="med"/>
                      <a:tailEnd type="none" w="med" len="med"/>
                    </a:lnT>
                    <a:lnB w="3175"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1947478727"/>
                  </a:ext>
                </a:extLst>
              </a:tr>
              <a:tr h="494607">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ご利用期間</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1</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ヶ月間</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175" cap="flat" cmpd="sng" algn="ctr">
                      <a:solidFill>
                        <a:srgbClr val="00B050"/>
                      </a:solidFill>
                      <a:prstDash val="solid"/>
                      <a:round/>
                      <a:headEnd type="none" w="med" len="med"/>
                      <a:tailEnd type="none" w="med" len="med"/>
                    </a:lnT>
                    <a:lnB w="3175"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3795472144"/>
                  </a:ext>
                </a:extLst>
              </a:tr>
              <a:tr h="494607">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申込み</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キャンペーンサイトからエントリー</a:t>
                      </a:r>
                      <a:endPar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https://go.motex.co.jp/l/320351/2019-06-27/2fv6jr</a:t>
                      </a:r>
                      <a:endPar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175" cap="flat" cmpd="sng" algn="ctr">
                      <a:solidFill>
                        <a:srgbClr val="00B050"/>
                      </a:solidFill>
                      <a:prstDash val="solid"/>
                      <a:round/>
                      <a:headEnd type="none" w="med" len="med"/>
                      <a:tailEnd type="none" w="med" len="med"/>
                    </a:lnT>
                    <a:lnB w="3175"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3783682003"/>
                  </a:ext>
                </a:extLst>
              </a:tr>
              <a:tr h="494607">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お申込み期限</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2022</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年</a:t>
                      </a: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9</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月</a:t>
                      </a: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30</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日</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175" cap="flat" cmpd="sng" algn="ctr">
                      <a:solidFill>
                        <a:srgbClr val="00B050"/>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116601406"/>
                  </a:ext>
                </a:extLst>
              </a:tr>
            </a:tbl>
          </a:graphicData>
        </a:graphic>
      </p:graphicFrame>
      <p:sp>
        <p:nvSpPr>
          <p:cNvPr id="28" name="テキスト ボックス 27">
            <a:extLst>
              <a:ext uri="{FF2B5EF4-FFF2-40B4-BE49-F238E27FC236}">
                <a16:creationId xmlns:a16="http://schemas.microsoft.com/office/drawing/2014/main" id="{5A9965EC-5272-F503-D04A-69E63DEA74FA}"/>
              </a:ext>
            </a:extLst>
          </p:cNvPr>
          <p:cNvSpPr txBox="1"/>
          <p:nvPr/>
        </p:nvSpPr>
        <p:spPr>
          <a:xfrm>
            <a:off x="7744578" y="1523954"/>
            <a:ext cx="3515706" cy="369332"/>
          </a:xfrm>
          <a:prstGeom prst="rect">
            <a:avLst/>
          </a:prstGeom>
          <a:noFill/>
        </p:spPr>
        <p:txBody>
          <a:bodyPr wrap="none" rtlCol="0">
            <a:spAutoFit/>
          </a:bodyPr>
          <a:lstStyle/>
          <a:p>
            <a:r>
              <a:rPr kumimoji="1" lang="ja-JP" altLang="en-US" b="1" dirty="0"/>
              <a:t>ー 選べる</a:t>
            </a:r>
            <a:r>
              <a:rPr kumimoji="1" lang="en-US" altLang="ja-JP" b="1" dirty="0"/>
              <a:t>2</a:t>
            </a:r>
            <a:r>
              <a:rPr kumimoji="1" lang="ja-JP" altLang="en-US" b="1" dirty="0"/>
              <a:t>つの検知エンジン </a:t>
            </a:r>
            <a:r>
              <a:rPr kumimoji="1" lang="en-US" altLang="ja-JP" b="1" dirty="0"/>
              <a:t> </a:t>
            </a:r>
            <a:r>
              <a:rPr kumimoji="1" lang="ja-JP" altLang="en-US" b="1" dirty="0"/>
              <a:t>ー</a:t>
            </a:r>
          </a:p>
        </p:txBody>
      </p:sp>
      <p:pic>
        <p:nvPicPr>
          <p:cNvPr id="30" name="Picture 2">
            <a:extLst>
              <a:ext uri="{FF2B5EF4-FFF2-40B4-BE49-F238E27FC236}">
                <a16:creationId xmlns:a16="http://schemas.microsoft.com/office/drawing/2014/main" id="{9B9E8852-A87D-C1E8-4188-8940FA6B3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0438" y="2614707"/>
            <a:ext cx="878786" cy="8787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5AF5FCF4-CFDA-6A72-2A34-0E627800E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41" y="2678843"/>
            <a:ext cx="879948" cy="879948"/>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4EC9F1B6-C97B-18AB-203D-C75F68212433}"/>
              </a:ext>
            </a:extLst>
          </p:cNvPr>
          <p:cNvSpPr/>
          <p:nvPr/>
        </p:nvSpPr>
        <p:spPr>
          <a:xfrm>
            <a:off x="599394" y="1343905"/>
            <a:ext cx="10271045" cy="729430"/>
          </a:xfrm>
          <a:prstGeom prst="rect">
            <a:avLst/>
          </a:prstGeom>
          <a:effectLst>
            <a:glow rad="63500">
              <a:schemeClr val="bg1">
                <a:alpha val="55000"/>
              </a:schemeClr>
            </a:glow>
          </a:effectLst>
        </p:spPr>
        <p:txBody>
          <a:bodyPr wrap="square">
            <a:spAutoFit/>
          </a:bodyPr>
          <a:lstStyle/>
          <a:p>
            <a:pPr>
              <a:lnSpc>
                <a:spcPct val="120000"/>
              </a:lnSpc>
            </a:pPr>
            <a:r>
              <a:rPr lang="en-US" altLang="ja-JP" sz="3600" b="1" dirty="0">
                <a:solidFill>
                  <a:schemeClr val="accent6">
                    <a:lumMod val="75000"/>
                  </a:schemeClr>
                </a:solidFill>
                <a:effectLst>
                  <a:glow rad="139700">
                    <a:schemeClr val="bg1">
                      <a:alpha val="40000"/>
                    </a:schemeClr>
                  </a:glow>
                </a:effectLst>
                <a:latin typeface="Meiryo" panose="020B0604030504040204" pitchFamily="34" charset="-128"/>
                <a:ea typeface="Meiryo" panose="020B0604030504040204" pitchFamily="34" charset="-128"/>
              </a:rPr>
              <a:t>AI</a:t>
            </a:r>
            <a:r>
              <a:rPr lang="ja-JP" altLang="en-US" sz="36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アンチウイルス無料体験実施中</a:t>
            </a:r>
          </a:p>
        </p:txBody>
      </p:sp>
      <p:pic>
        <p:nvPicPr>
          <p:cNvPr id="33" name="図 32">
            <a:extLst>
              <a:ext uri="{FF2B5EF4-FFF2-40B4-BE49-F238E27FC236}">
                <a16:creationId xmlns:a16="http://schemas.microsoft.com/office/drawing/2014/main" id="{E41C9D80-16B4-F5CA-F698-467F2337B9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394" y="410471"/>
            <a:ext cx="3055066" cy="655851"/>
          </a:xfrm>
          <a:prstGeom prst="rect">
            <a:avLst/>
          </a:prstGeom>
        </p:spPr>
      </p:pic>
    </p:spTree>
    <p:extLst>
      <p:ext uri="{BB962C8B-B14F-4D97-AF65-F5344CB8AC3E}">
        <p14:creationId xmlns:p14="http://schemas.microsoft.com/office/powerpoint/2010/main" val="3945281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6C2384-5E1A-4FA0-A969-1E8809C52CFF}"/>
              </a:ext>
            </a:extLst>
          </p:cNvPr>
          <p:cNvSpPr txBox="1"/>
          <p:nvPr/>
        </p:nvSpPr>
        <p:spPr>
          <a:xfrm>
            <a:off x="0" y="5218359"/>
            <a:ext cx="12192000" cy="765594"/>
          </a:xfrm>
          <a:prstGeom prst="rect">
            <a:avLst/>
          </a:prstGeom>
          <a:noFill/>
        </p:spPr>
        <p:txBody>
          <a:bodyPr wrap="square" rtlCol="0">
            <a:spAutoFit/>
          </a:bodyPr>
          <a:lstStyle/>
          <a:p>
            <a:pPr algn="ctr">
              <a:lnSpc>
                <a:spcPct val="150000"/>
              </a:lnSpc>
            </a:pP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本資料は</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2022</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年</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月版　総務省</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地方公共団体における情報セキュリティポリシーに関するガイドライン</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」に基づいて作成しています。</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50000"/>
              </a:lnSpc>
            </a:pP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あくまで抜粋・まとめ版となりますので、対策時には正式版もご参照いただくことを推奨します</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50000"/>
              </a:lnSpc>
            </a:pP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総務省：</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hlinkClick r:id="rId2"/>
              </a:rPr>
              <a:t>https://www.soumu.go.jp/main_content/000805453.pdf</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7465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0C3DD7A-84D6-423A-8FB5-74A48087BAEE}"/>
              </a:ext>
            </a:extLst>
          </p:cNvPr>
          <p:cNvSpPr>
            <a:spLocks noGrp="1"/>
          </p:cNvSpPr>
          <p:nvPr>
            <p:ph type="body" sz="quarter" idx="15"/>
          </p:nvPr>
        </p:nvSpPr>
        <p:spPr>
          <a:prstGeom prst="rect">
            <a:avLst/>
          </a:prstGeom>
        </p:spPr>
        <p:txBody>
          <a:bodyPr/>
          <a:lstStyle/>
          <a:p>
            <a:r>
              <a:rPr lang="ja-JP" altLang="en-US" dirty="0"/>
              <a:t>地方公共団体における情報セキュリティの策定・見直しのためのポリシーを解説するガイドラインです</a:t>
            </a:r>
          </a:p>
        </p:txBody>
      </p:sp>
      <p:sp>
        <p:nvSpPr>
          <p:cNvPr id="14" name="テキスト プレースホルダー 13">
            <a:extLst>
              <a:ext uri="{FF2B5EF4-FFF2-40B4-BE49-F238E27FC236}">
                <a16:creationId xmlns:a16="http://schemas.microsoft.com/office/drawing/2014/main" id="{F2525B35-0725-4A83-A6E2-8CC25FB74E60}"/>
              </a:ext>
            </a:extLst>
          </p:cNvPr>
          <p:cNvSpPr>
            <a:spLocks noGrp="1"/>
          </p:cNvSpPr>
          <p:nvPr>
            <p:ph type="body" sz="quarter" idx="11"/>
          </p:nvPr>
        </p:nvSpPr>
        <p:spPr>
          <a:prstGeom prst="rect">
            <a:avLst/>
          </a:prstGeom>
        </p:spPr>
        <p:txBody>
          <a:bodyPr/>
          <a:lstStyle/>
          <a:p>
            <a:r>
              <a:rPr lang="ja-JP" altLang="en-US" dirty="0"/>
              <a:t>文部科学省の「教育情報セキュリティガイドライン」の元にもなっている公共の共通ガイドラインです</a:t>
            </a:r>
          </a:p>
        </p:txBody>
      </p:sp>
      <p:sp>
        <p:nvSpPr>
          <p:cNvPr id="2" name="テキスト プレースホルダー 1">
            <a:extLst>
              <a:ext uri="{FF2B5EF4-FFF2-40B4-BE49-F238E27FC236}">
                <a16:creationId xmlns:a16="http://schemas.microsoft.com/office/drawing/2014/main" id="{5D6999A8-83C7-C6D7-3022-1A8848C0AF39}"/>
              </a:ext>
            </a:extLst>
          </p:cNvPr>
          <p:cNvSpPr>
            <a:spLocks noGrp="1"/>
          </p:cNvSpPr>
          <p:nvPr>
            <p:ph type="body" sz="quarter" idx="13"/>
          </p:nvPr>
        </p:nvSpPr>
        <p:spPr>
          <a:prstGeom prst="rect">
            <a:avLst/>
          </a:prstGeom>
        </p:spPr>
        <p:txBody>
          <a:bodyPr/>
          <a:lstStyle/>
          <a:p>
            <a:r>
              <a:rPr lang="ja-JP" altLang="en-US" dirty="0"/>
              <a:t>地方公共団体における情報セキュリティポリシーに関するガイドライン</a:t>
            </a:r>
          </a:p>
        </p:txBody>
      </p:sp>
      <p:sp>
        <p:nvSpPr>
          <p:cNvPr id="5" name="正方形/長方形 4">
            <a:extLst>
              <a:ext uri="{FF2B5EF4-FFF2-40B4-BE49-F238E27FC236}">
                <a16:creationId xmlns:a16="http://schemas.microsoft.com/office/drawing/2014/main" id="{2A3B5715-6967-BD99-2497-8913EDC78699}"/>
              </a:ext>
            </a:extLst>
          </p:cNvPr>
          <p:cNvSpPr/>
          <p:nvPr/>
        </p:nvSpPr>
        <p:spPr>
          <a:xfrm>
            <a:off x="846704" y="2085464"/>
            <a:ext cx="5076825" cy="445798"/>
          </a:xfrm>
          <a:prstGeom prst="rect">
            <a:avLst/>
          </a:prstGeom>
          <a:solidFill>
            <a:srgbClr val="F3C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ガイドラインのポイント</a:t>
            </a:r>
          </a:p>
        </p:txBody>
      </p:sp>
      <p:sp>
        <p:nvSpPr>
          <p:cNvPr id="6" name="テキスト ボックス 5">
            <a:extLst>
              <a:ext uri="{FF2B5EF4-FFF2-40B4-BE49-F238E27FC236}">
                <a16:creationId xmlns:a16="http://schemas.microsoft.com/office/drawing/2014/main" id="{6B8D51B5-7707-8B21-C03C-2583C82B099B}"/>
              </a:ext>
            </a:extLst>
          </p:cNvPr>
          <p:cNvSpPr txBox="1"/>
          <p:nvPr/>
        </p:nvSpPr>
        <p:spPr>
          <a:xfrm>
            <a:off x="846704" y="2683110"/>
            <a:ext cx="5126527" cy="1869743"/>
          </a:xfrm>
          <a:prstGeom prst="rect">
            <a:avLst/>
          </a:prstGeom>
          <a:noFill/>
        </p:spPr>
        <p:txBody>
          <a:bodyPr wrap="square" rtlCol="0">
            <a:spAutoFit/>
          </a:bodyPr>
          <a:lstStyle/>
          <a:p>
            <a:pPr>
              <a:lnSpc>
                <a:spcPct val="250000"/>
              </a:lnSpc>
              <a:buClr>
                <a:schemeClr val="accent1"/>
              </a:buClr>
              <a:buSzPct val="110000"/>
            </a:pPr>
            <a:r>
              <a:rPr lang="ja-JP" altLang="en-US" sz="1200" dirty="0">
                <a:solidFill>
                  <a:srgbClr val="F3C34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情報セキュリティの考え方やセキュリティポリシーの策定が記載</a:t>
            </a:r>
            <a:endParaRPr lang="en-US" altLang="ja-JP" sz="1200" dirty="0">
              <a:latin typeface="メイリオ" panose="020B0604030504040204" pitchFamily="50" charset="-128"/>
              <a:ea typeface="メイリオ" panose="020B0604030504040204" pitchFamily="50" charset="-128"/>
            </a:endParaRPr>
          </a:p>
          <a:p>
            <a:pPr>
              <a:lnSpc>
                <a:spcPct val="250000"/>
              </a:lnSpc>
              <a:buClr>
                <a:schemeClr val="accent1"/>
              </a:buClr>
              <a:buSzPct val="110000"/>
            </a:pPr>
            <a:r>
              <a:rPr lang="ja-JP" altLang="en-US" sz="1200" dirty="0">
                <a:solidFill>
                  <a:srgbClr val="F3C34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「基本方針」「対策基準」で構成</a:t>
            </a:r>
            <a:endParaRPr lang="en-US" altLang="ja-JP" sz="1200" dirty="0">
              <a:latin typeface="メイリオ" panose="020B0604030504040204" pitchFamily="50" charset="-128"/>
              <a:ea typeface="メイリオ" panose="020B0604030504040204" pitchFamily="50" charset="-128"/>
            </a:endParaRPr>
          </a:p>
          <a:p>
            <a:pPr>
              <a:lnSpc>
                <a:spcPct val="250000"/>
              </a:lnSpc>
              <a:buClr>
                <a:schemeClr val="accent1"/>
              </a:buClr>
              <a:buSzPct val="110000"/>
            </a:pPr>
            <a:r>
              <a:rPr lang="ja-JP" altLang="en-US" sz="1200" dirty="0">
                <a:solidFill>
                  <a:srgbClr val="F3C34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組織全体で統一されたセキュリティ対策を目指す</a:t>
            </a:r>
            <a:br>
              <a:rPr lang="ja-JP" altLang="en-US" sz="1200" dirty="0">
                <a:latin typeface="メイリオ" panose="020B0604030504040204" pitchFamily="50" charset="-128"/>
                <a:ea typeface="メイリオ" panose="020B0604030504040204" pitchFamily="50" charset="-128"/>
              </a:rPr>
            </a:br>
            <a:r>
              <a:rPr lang="ja-JP" altLang="en-US" sz="1200" dirty="0">
                <a:solidFill>
                  <a:srgbClr val="F3C34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策定後は環境や働き方の変化に応じて見直す（</a:t>
            </a:r>
            <a:r>
              <a:rPr lang="en-US" altLang="ja-JP" sz="1200" dirty="0">
                <a:latin typeface="メイリオ" panose="020B0604030504040204" pitchFamily="50" charset="-128"/>
                <a:ea typeface="メイリオ" panose="020B0604030504040204" pitchFamily="50" charset="-128"/>
              </a:rPr>
              <a:t>PDCA</a:t>
            </a:r>
            <a:r>
              <a:rPr lang="ja-JP" altLang="en-US" sz="1200" dirty="0">
                <a:latin typeface="メイリオ" panose="020B0604030504040204" pitchFamily="50" charset="-128"/>
                <a:ea typeface="メイリオ" panose="020B0604030504040204" pitchFamily="50" charset="-128"/>
              </a:rPr>
              <a:t>サイクル）</a:t>
            </a:r>
            <a:endParaRPr lang="en-US" altLang="ja-JP" sz="12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8CA2ABC-E1E8-B9A9-7F6D-5DFEAAD94DC6}"/>
              </a:ext>
            </a:extLst>
          </p:cNvPr>
          <p:cNvSpPr txBox="1"/>
          <p:nvPr/>
        </p:nvSpPr>
        <p:spPr>
          <a:xfrm>
            <a:off x="1260591" y="6188929"/>
            <a:ext cx="10406063" cy="388568"/>
          </a:xfrm>
          <a:prstGeom prst="rect">
            <a:avLst/>
          </a:prstGeom>
          <a:noFill/>
        </p:spPr>
        <p:txBody>
          <a:bodyPr wrap="square" rtlCol="0">
            <a:spAutoFit/>
          </a:bodyPr>
          <a:lstStyle/>
          <a:p>
            <a:pPr algn="r">
              <a:lnSpc>
                <a:spcPct val="200000"/>
              </a:lnSpc>
              <a:buClr>
                <a:schemeClr val="accent1"/>
              </a:buClr>
              <a:buSzPct val="110000"/>
            </a:pP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参照：総務省「地方公共団体における情報セキュリティポリシーに関するガイドライン」</a:t>
            </a:r>
            <a:r>
              <a:rPr lang="en-US" altLang="ja-JP" sz="1050" dirty="0">
                <a:hlinkClick r:id="rId2"/>
              </a:rPr>
              <a:t>https://www.soumu.go.jp/main_content/000805453.pdf</a:t>
            </a:r>
            <a:endParaRPr lang="en-US" altLang="ja-JP" sz="1050" dirty="0"/>
          </a:p>
        </p:txBody>
      </p:sp>
      <p:pic>
        <p:nvPicPr>
          <p:cNvPr id="13" name="図 12" descr="おもちゃ, 人形 が含まれている画像&#10;&#10;自動的に生成された説明">
            <a:extLst>
              <a:ext uri="{FF2B5EF4-FFF2-40B4-BE49-F238E27FC236}">
                <a16:creationId xmlns:a16="http://schemas.microsoft.com/office/drawing/2014/main" id="{C7E47CD1-7239-CC40-C2E0-5B8963DBC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389" y="3156714"/>
            <a:ext cx="2700689" cy="2255075"/>
          </a:xfrm>
          <a:prstGeom prst="rect">
            <a:avLst/>
          </a:prstGeom>
        </p:spPr>
      </p:pic>
      <p:pic>
        <p:nvPicPr>
          <p:cNvPr id="23" name="図 22" descr="文字と数字と文字の加工写真&#10;&#10;中程度の精度で自動的に生成された説明">
            <a:extLst>
              <a:ext uri="{FF2B5EF4-FFF2-40B4-BE49-F238E27FC236}">
                <a16:creationId xmlns:a16="http://schemas.microsoft.com/office/drawing/2014/main" id="{42ED3504-2B56-7F6D-E232-B1D7B1AB9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664" y="2452340"/>
            <a:ext cx="1165641" cy="1165641"/>
          </a:xfrm>
          <a:prstGeom prst="rect">
            <a:avLst/>
          </a:prstGeom>
        </p:spPr>
      </p:pic>
      <p:pic>
        <p:nvPicPr>
          <p:cNvPr id="25" name="図 24">
            <a:extLst>
              <a:ext uri="{FF2B5EF4-FFF2-40B4-BE49-F238E27FC236}">
                <a16:creationId xmlns:a16="http://schemas.microsoft.com/office/drawing/2014/main" id="{36CD3C1F-3A2E-A990-7EEA-F7F5D0236F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3043" y="3717454"/>
            <a:ext cx="1038881" cy="1038883"/>
          </a:xfrm>
          <a:prstGeom prst="rect">
            <a:avLst/>
          </a:prstGeom>
        </p:spPr>
      </p:pic>
    </p:spTree>
    <p:extLst>
      <p:ext uri="{BB962C8B-B14F-4D97-AF65-F5344CB8AC3E}">
        <p14:creationId xmlns:p14="http://schemas.microsoft.com/office/powerpoint/2010/main" val="282420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14AB20B-BA6D-CFE4-D082-3C1B12120B8B}"/>
              </a:ext>
            </a:extLst>
          </p:cNvPr>
          <p:cNvSpPr>
            <a:spLocks noGrp="1"/>
          </p:cNvSpPr>
          <p:nvPr>
            <p:ph type="body" sz="quarter" idx="15"/>
          </p:nvPr>
        </p:nvSpPr>
        <p:spPr>
          <a:prstGeom prst="rect">
            <a:avLst/>
          </a:prstGeom>
        </p:spPr>
        <p:txBody>
          <a:bodyPr/>
          <a:lstStyle/>
          <a:p>
            <a:r>
              <a:rPr kumimoji="1" lang="ja-JP" altLang="en-US" dirty="0"/>
              <a:t>組織体制を設け、策定後は環境や働き方の変化に応じて見直す</a:t>
            </a:r>
            <a:r>
              <a:rPr kumimoji="1" lang="en-US" altLang="ja-JP" dirty="0"/>
              <a:t>PDCA</a:t>
            </a:r>
            <a:r>
              <a:rPr kumimoji="1" lang="ja-JP" altLang="en-US" dirty="0"/>
              <a:t>サイクルを回すことが示されています</a:t>
            </a:r>
          </a:p>
        </p:txBody>
      </p:sp>
      <p:sp>
        <p:nvSpPr>
          <p:cNvPr id="17" name="テキスト プレースホルダー 16">
            <a:extLst>
              <a:ext uri="{FF2B5EF4-FFF2-40B4-BE49-F238E27FC236}">
                <a16:creationId xmlns:a16="http://schemas.microsoft.com/office/drawing/2014/main" id="{523632AE-1D9D-6C6D-CB26-591E1F3286CC}"/>
              </a:ext>
            </a:extLst>
          </p:cNvPr>
          <p:cNvSpPr>
            <a:spLocks noGrp="1"/>
          </p:cNvSpPr>
          <p:nvPr>
            <p:ph type="body" sz="quarter" idx="11"/>
          </p:nvPr>
        </p:nvSpPr>
        <p:spPr>
          <a:prstGeom prst="rect">
            <a:avLst/>
          </a:prstGeom>
        </p:spPr>
        <p:txBody>
          <a:bodyPr/>
          <a:lstStyle/>
          <a:p>
            <a:r>
              <a:rPr lang="ja-JP" altLang="en-US" dirty="0"/>
              <a:t>業界関係なく、一度作成したルールは環境や働き方、時勢などに合わせて定期的に改善を行うことが重要です</a:t>
            </a:r>
          </a:p>
        </p:txBody>
      </p:sp>
      <p:sp>
        <p:nvSpPr>
          <p:cNvPr id="2" name="テキスト プレースホルダー 1">
            <a:extLst>
              <a:ext uri="{FF2B5EF4-FFF2-40B4-BE49-F238E27FC236}">
                <a16:creationId xmlns:a16="http://schemas.microsoft.com/office/drawing/2014/main" id="{73425DEF-A94B-E4B4-16BA-5413FB94F24C}"/>
              </a:ext>
            </a:extLst>
          </p:cNvPr>
          <p:cNvSpPr>
            <a:spLocks noGrp="1"/>
          </p:cNvSpPr>
          <p:nvPr>
            <p:ph type="body" sz="quarter" idx="13"/>
          </p:nvPr>
        </p:nvSpPr>
        <p:spPr>
          <a:prstGeom prst="rect">
            <a:avLst/>
          </a:prstGeom>
        </p:spPr>
        <p:txBody>
          <a:bodyPr/>
          <a:lstStyle/>
          <a:p>
            <a:r>
              <a:rPr lang="ja-JP" altLang="en-US" dirty="0"/>
              <a:t>地方公共団体における情報セキュリティポリシーに関するガイドラインの基本</a:t>
            </a:r>
          </a:p>
        </p:txBody>
      </p:sp>
      <p:pic>
        <p:nvPicPr>
          <p:cNvPr id="4" name="図 3" descr="アイコン&#10;&#10;自動的に生成された説明">
            <a:extLst>
              <a:ext uri="{FF2B5EF4-FFF2-40B4-BE49-F238E27FC236}">
                <a16:creationId xmlns:a16="http://schemas.microsoft.com/office/drawing/2014/main" id="{78CA90A7-7BD1-A300-F413-093B7DBD15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0831" y="2259150"/>
            <a:ext cx="3454400" cy="3454400"/>
          </a:xfrm>
          <a:prstGeom prst="rect">
            <a:avLst/>
          </a:prstGeom>
        </p:spPr>
      </p:pic>
      <p:sp>
        <p:nvSpPr>
          <p:cNvPr id="5" name="正方形/長方形 4">
            <a:extLst>
              <a:ext uri="{FF2B5EF4-FFF2-40B4-BE49-F238E27FC236}">
                <a16:creationId xmlns:a16="http://schemas.microsoft.com/office/drawing/2014/main" id="{858E70DA-B8DA-E99D-BE1C-6B8D103F5024}"/>
              </a:ext>
            </a:extLst>
          </p:cNvPr>
          <p:cNvSpPr/>
          <p:nvPr/>
        </p:nvSpPr>
        <p:spPr>
          <a:xfrm>
            <a:off x="8167713" y="2071027"/>
            <a:ext cx="3543832" cy="461665"/>
          </a:xfrm>
          <a:prstGeom prst="rect">
            <a:avLst/>
          </a:prstGeom>
        </p:spPr>
        <p:txBody>
          <a:bodyPr wrap="square">
            <a:spAutoFit/>
          </a:bodyPr>
          <a:lstStyle/>
          <a:p>
            <a:r>
              <a:rPr lang="en-US" altLang="ja-JP" sz="2400" b="1" dirty="0">
                <a:solidFill>
                  <a:srgbClr val="00B050"/>
                </a:solidFill>
                <a:latin typeface="メイリオ" panose="020B0604030504040204" pitchFamily="50" charset="-128"/>
                <a:ea typeface="メイリオ" panose="020B0604030504040204" pitchFamily="50" charset="-128"/>
              </a:rPr>
              <a:t>P</a:t>
            </a:r>
            <a: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t>lan </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－計画－</a:t>
            </a:r>
            <a:endPar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7FD92B45-279E-5D2B-495F-C1BA6149F5FA}"/>
              </a:ext>
            </a:extLst>
          </p:cNvPr>
          <p:cNvSpPr/>
          <p:nvPr/>
        </p:nvSpPr>
        <p:spPr>
          <a:xfrm>
            <a:off x="8107823" y="2627481"/>
            <a:ext cx="3813630" cy="656590"/>
          </a:xfrm>
          <a:prstGeom prst="rect">
            <a:avLst/>
          </a:prstGeom>
        </p:spPr>
        <p:txBody>
          <a:bodyPr wrap="square">
            <a:spAutoFit/>
          </a:bodyPr>
          <a:lstStyle/>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●ポリシー策定</a:t>
            </a:r>
            <a:endParaRPr lang="en-US" altLang="ja-JP" sz="16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●実施手順の策定・周知</a:t>
            </a:r>
            <a:endParaRPr lang="en-US" altLang="ja-JP" sz="16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8E990A00-99EF-0FBF-5CF6-C54E259AA18A}"/>
              </a:ext>
            </a:extLst>
          </p:cNvPr>
          <p:cNvSpPr/>
          <p:nvPr/>
        </p:nvSpPr>
        <p:spPr>
          <a:xfrm>
            <a:off x="8145923" y="4771835"/>
            <a:ext cx="3045260" cy="461665"/>
          </a:xfrm>
          <a:prstGeom prst="rect">
            <a:avLst/>
          </a:prstGeom>
        </p:spPr>
        <p:txBody>
          <a:bodyPr wrap="square">
            <a:spAutoFit/>
          </a:bodyPr>
          <a:lstStyle/>
          <a:p>
            <a:r>
              <a:rPr lang="en-US" altLang="ja-JP" sz="2400" b="1" dirty="0">
                <a:solidFill>
                  <a:srgbClr val="0070C0"/>
                </a:solidFill>
                <a:latin typeface="メイリオ" panose="020B0604030504040204" pitchFamily="50" charset="-128"/>
                <a:ea typeface="メイリオ" panose="020B0604030504040204" pitchFamily="50" charset="-128"/>
              </a:rPr>
              <a:t>D</a:t>
            </a:r>
            <a: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t>o</a:t>
            </a: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－実施－</a:t>
            </a:r>
            <a:endPar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42F7155E-90DE-B811-E67C-403D61B3BCD3}"/>
              </a:ext>
            </a:extLst>
          </p:cNvPr>
          <p:cNvSpPr/>
          <p:nvPr/>
        </p:nvSpPr>
        <p:spPr>
          <a:xfrm>
            <a:off x="8149078" y="5225890"/>
            <a:ext cx="3042105" cy="656590"/>
          </a:xfrm>
          <a:prstGeom prst="rect">
            <a:avLst/>
          </a:prstGeom>
        </p:spPr>
        <p:txBody>
          <a:bodyPr wrap="square">
            <a:spAutoFit/>
          </a:bodyPr>
          <a:lstStyle/>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●対策の実施</a:t>
            </a:r>
          </a:p>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●侵害時の対応</a:t>
            </a:r>
          </a:p>
        </p:txBody>
      </p:sp>
      <p:sp>
        <p:nvSpPr>
          <p:cNvPr id="9" name="正方形/長方形 8">
            <a:extLst>
              <a:ext uri="{FF2B5EF4-FFF2-40B4-BE49-F238E27FC236}">
                <a16:creationId xmlns:a16="http://schemas.microsoft.com/office/drawing/2014/main" id="{B1329AFA-96BD-73CE-23AD-54C37AFFB782}"/>
              </a:ext>
            </a:extLst>
          </p:cNvPr>
          <p:cNvSpPr/>
          <p:nvPr/>
        </p:nvSpPr>
        <p:spPr>
          <a:xfrm>
            <a:off x="1254342" y="5195683"/>
            <a:ext cx="4495762" cy="374461"/>
          </a:xfrm>
          <a:prstGeom prst="rect">
            <a:avLst/>
          </a:prstGeom>
        </p:spPr>
        <p:txBody>
          <a:bodyPr wrap="square">
            <a:spAutoFit/>
          </a:bodyPr>
          <a:lstStyle/>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●監査・点検</a:t>
            </a:r>
          </a:p>
        </p:txBody>
      </p:sp>
      <p:sp>
        <p:nvSpPr>
          <p:cNvPr id="10" name="正方形/長方形 9">
            <a:extLst>
              <a:ext uri="{FF2B5EF4-FFF2-40B4-BE49-F238E27FC236}">
                <a16:creationId xmlns:a16="http://schemas.microsoft.com/office/drawing/2014/main" id="{9066B882-F37D-8A36-A98F-D74851DE3CB0}"/>
              </a:ext>
            </a:extLst>
          </p:cNvPr>
          <p:cNvSpPr/>
          <p:nvPr/>
        </p:nvSpPr>
        <p:spPr>
          <a:xfrm>
            <a:off x="1099049" y="2588356"/>
            <a:ext cx="4495762" cy="374461"/>
          </a:xfrm>
          <a:prstGeom prst="rect">
            <a:avLst/>
          </a:prstGeom>
        </p:spPr>
        <p:txBody>
          <a:bodyPr wrap="square">
            <a:spAutoFit/>
          </a:bodyPr>
          <a:lstStyle/>
          <a:p>
            <a:pPr>
              <a:lnSpc>
                <a:spcPts val="2200"/>
              </a:lnSpc>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●ポリシーや実施手順の更新</a:t>
            </a:r>
          </a:p>
        </p:txBody>
      </p:sp>
      <p:sp>
        <p:nvSpPr>
          <p:cNvPr id="11" name="正方形/長方形 10">
            <a:extLst>
              <a:ext uri="{FF2B5EF4-FFF2-40B4-BE49-F238E27FC236}">
                <a16:creationId xmlns:a16="http://schemas.microsoft.com/office/drawing/2014/main" id="{9C63724E-6D50-2800-8029-8DF64D94BB7A}"/>
              </a:ext>
            </a:extLst>
          </p:cNvPr>
          <p:cNvSpPr/>
          <p:nvPr/>
        </p:nvSpPr>
        <p:spPr>
          <a:xfrm>
            <a:off x="1254342" y="4745175"/>
            <a:ext cx="3045260" cy="461665"/>
          </a:xfrm>
          <a:prstGeom prst="rect">
            <a:avLst/>
          </a:prstGeom>
        </p:spPr>
        <p:txBody>
          <a:bodyPr wrap="square">
            <a:spAutoFit/>
          </a:bodyPr>
          <a:lstStyle/>
          <a:p>
            <a:r>
              <a:rPr lang="en-US" altLang="ja-JP" sz="2400" b="1" dirty="0">
                <a:solidFill>
                  <a:srgbClr val="F02C3F"/>
                </a:solidFill>
                <a:latin typeface="メイリオ" panose="020B0604030504040204" pitchFamily="50" charset="-128"/>
                <a:ea typeface="メイリオ" panose="020B0604030504040204" pitchFamily="50" charset="-128"/>
              </a:rPr>
              <a:t>C</a:t>
            </a:r>
            <a: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t>heck</a:t>
            </a: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－現状把握－</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BBD271F9-75D0-23EC-20C1-A09FB688D8A2}"/>
              </a:ext>
            </a:extLst>
          </p:cNvPr>
          <p:cNvSpPr/>
          <p:nvPr/>
        </p:nvSpPr>
        <p:spPr>
          <a:xfrm>
            <a:off x="1110162" y="2137506"/>
            <a:ext cx="3045260" cy="461665"/>
          </a:xfrm>
          <a:prstGeom prst="rect">
            <a:avLst/>
          </a:prstGeom>
        </p:spPr>
        <p:txBody>
          <a:bodyPr wrap="square">
            <a:spAutoFit/>
          </a:bodyPr>
          <a:lstStyle/>
          <a:p>
            <a:r>
              <a:rPr lang="en-US" altLang="ja-JP" sz="2400" b="1" dirty="0">
                <a:solidFill>
                  <a:srgbClr val="FDA805"/>
                </a:solidFill>
                <a:latin typeface="メイリオ" panose="020B0604030504040204" pitchFamily="50" charset="-128"/>
                <a:ea typeface="メイリオ" panose="020B0604030504040204" pitchFamily="50" charset="-128"/>
              </a:rPr>
              <a:t>A</a:t>
            </a:r>
            <a: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t>ction</a:t>
            </a: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－改善－</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 name="フリーフォーム: 図形 12">
            <a:extLst>
              <a:ext uri="{FF2B5EF4-FFF2-40B4-BE49-F238E27FC236}">
                <a16:creationId xmlns:a16="http://schemas.microsoft.com/office/drawing/2014/main" id="{683DEC0F-F0C6-1E2C-CB5F-57CC629A1215}"/>
              </a:ext>
            </a:extLst>
          </p:cNvPr>
          <p:cNvSpPr/>
          <p:nvPr/>
        </p:nvSpPr>
        <p:spPr>
          <a:xfrm>
            <a:off x="7127638" y="2238965"/>
            <a:ext cx="1000125" cy="390525"/>
          </a:xfrm>
          <a:custGeom>
            <a:avLst/>
            <a:gdLst>
              <a:gd name="connsiteX0" fmla="*/ 0 w 1000125"/>
              <a:gd name="connsiteY0" fmla="*/ 390525 h 390525"/>
              <a:gd name="connsiteX1" fmla="*/ 238125 w 1000125"/>
              <a:gd name="connsiteY1" fmla="*/ 0 h 390525"/>
              <a:gd name="connsiteX2" fmla="*/ 1000125 w 1000125"/>
              <a:gd name="connsiteY2" fmla="*/ 0 h 390525"/>
            </a:gdLst>
            <a:ahLst/>
            <a:cxnLst>
              <a:cxn ang="0">
                <a:pos x="connsiteX0" y="connsiteY0"/>
              </a:cxn>
              <a:cxn ang="0">
                <a:pos x="connsiteX1" y="connsiteY1"/>
              </a:cxn>
              <a:cxn ang="0">
                <a:pos x="connsiteX2" y="connsiteY2"/>
              </a:cxn>
            </a:cxnLst>
            <a:rect l="l" t="t" r="r" b="b"/>
            <a:pathLst>
              <a:path w="1000125" h="390525">
                <a:moveTo>
                  <a:pt x="0" y="390525"/>
                </a:moveTo>
                <a:lnTo>
                  <a:pt x="238125" y="0"/>
                </a:lnTo>
                <a:lnTo>
                  <a:pt x="1000125" y="0"/>
                </a:lnTo>
              </a:path>
            </a:pathLst>
          </a:custGeom>
          <a:noFill/>
          <a:ln>
            <a:solidFill>
              <a:srgbClr val="78C1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04B07618-7EFE-1F95-A3F1-0015D4C89639}"/>
              </a:ext>
            </a:extLst>
          </p:cNvPr>
          <p:cNvSpPr/>
          <p:nvPr/>
        </p:nvSpPr>
        <p:spPr>
          <a:xfrm>
            <a:off x="7534471" y="4564200"/>
            <a:ext cx="552450" cy="409575"/>
          </a:xfrm>
          <a:custGeom>
            <a:avLst/>
            <a:gdLst>
              <a:gd name="connsiteX0" fmla="*/ 0 w 552450"/>
              <a:gd name="connsiteY0" fmla="*/ 0 h 409575"/>
              <a:gd name="connsiteX1" fmla="*/ 247650 w 552450"/>
              <a:gd name="connsiteY1" fmla="*/ 409575 h 409575"/>
              <a:gd name="connsiteX2" fmla="*/ 552450 w 552450"/>
              <a:gd name="connsiteY2" fmla="*/ 409575 h 409575"/>
            </a:gdLst>
            <a:ahLst/>
            <a:cxnLst>
              <a:cxn ang="0">
                <a:pos x="connsiteX0" y="connsiteY0"/>
              </a:cxn>
              <a:cxn ang="0">
                <a:pos x="connsiteX1" y="connsiteY1"/>
              </a:cxn>
              <a:cxn ang="0">
                <a:pos x="connsiteX2" y="connsiteY2"/>
              </a:cxn>
            </a:cxnLst>
            <a:rect l="l" t="t" r="r" b="b"/>
            <a:pathLst>
              <a:path w="552450" h="409575">
                <a:moveTo>
                  <a:pt x="0" y="0"/>
                </a:moveTo>
                <a:lnTo>
                  <a:pt x="247650" y="409575"/>
                </a:lnTo>
                <a:lnTo>
                  <a:pt x="552450" y="409575"/>
                </a:lnTo>
              </a:path>
            </a:pathLst>
          </a:custGeom>
          <a:noFill/>
          <a:ln>
            <a:solidFill>
              <a:srgbClr val="4B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4FAA1677-DA7E-B76B-EF9A-23D34696C8B2}"/>
              </a:ext>
            </a:extLst>
          </p:cNvPr>
          <p:cNvSpPr/>
          <p:nvPr/>
        </p:nvSpPr>
        <p:spPr>
          <a:xfrm>
            <a:off x="3867346" y="4545150"/>
            <a:ext cx="762000" cy="438150"/>
          </a:xfrm>
          <a:custGeom>
            <a:avLst/>
            <a:gdLst>
              <a:gd name="connsiteX0" fmla="*/ 0 w 762000"/>
              <a:gd name="connsiteY0" fmla="*/ 438150 h 438150"/>
              <a:gd name="connsiteX1" fmla="*/ 495300 w 762000"/>
              <a:gd name="connsiteY1" fmla="*/ 438150 h 438150"/>
              <a:gd name="connsiteX2" fmla="*/ 762000 w 762000"/>
              <a:gd name="connsiteY2" fmla="*/ 0 h 438150"/>
            </a:gdLst>
            <a:ahLst/>
            <a:cxnLst>
              <a:cxn ang="0">
                <a:pos x="connsiteX0" y="connsiteY0"/>
              </a:cxn>
              <a:cxn ang="0">
                <a:pos x="connsiteX1" y="connsiteY1"/>
              </a:cxn>
              <a:cxn ang="0">
                <a:pos x="connsiteX2" y="connsiteY2"/>
              </a:cxn>
            </a:cxnLst>
            <a:rect l="l" t="t" r="r" b="b"/>
            <a:pathLst>
              <a:path w="762000" h="438150">
                <a:moveTo>
                  <a:pt x="0" y="438150"/>
                </a:moveTo>
                <a:lnTo>
                  <a:pt x="495300" y="438150"/>
                </a:lnTo>
                <a:lnTo>
                  <a:pt x="762000" y="0"/>
                </a:lnTo>
              </a:path>
            </a:pathLst>
          </a:cu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01858ADF-7A9E-E171-18F5-BA2E7D5C03F0}"/>
              </a:ext>
            </a:extLst>
          </p:cNvPr>
          <p:cNvSpPr/>
          <p:nvPr/>
        </p:nvSpPr>
        <p:spPr>
          <a:xfrm>
            <a:off x="3875794" y="2308355"/>
            <a:ext cx="1182915" cy="304800"/>
          </a:xfrm>
          <a:custGeom>
            <a:avLst/>
            <a:gdLst>
              <a:gd name="connsiteX0" fmla="*/ 0 w 1971675"/>
              <a:gd name="connsiteY0" fmla="*/ 0 h 219075"/>
              <a:gd name="connsiteX1" fmla="*/ 1562100 w 1971675"/>
              <a:gd name="connsiteY1" fmla="*/ 0 h 219075"/>
              <a:gd name="connsiteX2" fmla="*/ 1971675 w 1971675"/>
              <a:gd name="connsiteY2" fmla="*/ 219075 h 219075"/>
            </a:gdLst>
            <a:ahLst/>
            <a:cxnLst>
              <a:cxn ang="0">
                <a:pos x="connsiteX0" y="connsiteY0"/>
              </a:cxn>
              <a:cxn ang="0">
                <a:pos x="connsiteX1" y="connsiteY1"/>
              </a:cxn>
              <a:cxn ang="0">
                <a:pos x="connsiteX2" y="connsiteY2"/>
              </a:cxn>
            </a:cxnLst>
            <a:rect l="l" t="t" r="r" b="b"/>
            <a:pathLst>
              <a:path w="1971675" h="219075">
                <a:moveTo>
                  <a:pt x="0" y="0"/>
                </a:moveTo>
                <a:lnTo>
                  <a:pt x="1562100" y="0"/>
                </a:lnTo>
                <a:lnTo>
                  <a:pt x="1971675" y="219075"/>
                </a:lnTo>
              </a:path>
            </a:pathLst>
          </a:custGeom>
          <a:noFill/>
          <a:ln>
            <a:solidFill>
              <a:srgbClr val="FDA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おもちゃ, 人形, クマ, テディ が含まれている画像&#10;&#10;自動的に生成された説明">
            <a:extLst>
              <a:ext uri="{FF2B5EF4-FFF2-40B4-BE49-F238E27FC236}">
                <a16:creationId xmlns:a16="http://schemas.microsoft.com/office/drawing/2014/main" id="{446D111A-86FA-578E-5E41-20802F259F07}"/>
              </a:ext>
            </a:extLst>
          </p:cNvPr>
          <p:cNvPicPr>
            <a:picLocks noChangeAspect="1"/>
          </p:cNvPicPr>
          <p:nvPr/>
        </p:nvPicPr>
        <p:blipFill rotWithShape="1">
          <a:blip r:embed="rId3">
            <a:extLst>
              <a:ext uri="{28A0092B-C50C-407E-A947-70E740481C1C}">
                <a14:useLocalDpi xmlns:a14="http://schemas.microsoft.com/office/drawing/2010/main" val="0"/>
              </a:ext>
            </a:extLst>
          </a:blip>
          <a:srcRect l="-18292" t="-27343" r="-24704" b="10858"/>
          <a:stretch/>
        </p:blipFill>
        <p:spPr>
          <a:xfrm>
            <a:off x="4710835" y="2560733"/>
            <a:ext cx="2719466" cy="2804194"/>
          </a:xfrm>
          <a:prstGeom prst="ellipse">
            <a:avLst/>
          </a:prstGeom>
        </p:spPr>
      </p:pic>
      <p:sp>
        <p:nvSpPr>
          <p:cNvPr id="20" name="テキスト ボックス 19">
            <a:extLst>
              <a:ext uri="{FF2B5EF4-FFF2-40B4-BE49-F238E27FC236}">
                <a16:creationId xmlns:a16="http://schemas.microsoft.com/office/drawing/2014/main" id="{D795025A-7518-E65C-47F7-0C85D19F5CD2}"/>
              </a:ext>
            </a:extLst>
          </p:cNvPr>
          <p:cNvSpPr txBox="1"/>
          <p:nvPr/>
        </p:nvSpPr>
        <p:spPr>
          <a:xfrm>
            <a:off x="1260591" y="6188929"/>
            <a:ext cx="10406063" cy="388568"/>
          </a:xfrm>
          <a:prstGeom prst="rect">
            <a:avLst/>
          </a:prstGeom>
          <a:noFill/>
        </p:spPr>
        <p:txBody>
          <a:bodyPr wrap="square" rtlCol="0">
            <a:spAutoFit/>
          </a:bodyPr>
          <a:lstStyle/>
          <a:p>
            <a:pPr algn="r">
              <a:lnSpc>
                <a:spcPct val="200000"/>
              </a:lnSpc>
              <a:buClr>
                <a:schemeClr val="accent1"/>
              </a:buClr>
              <a:buSzPct val="110000"/>
            </a:pP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参照：総務省「地方公共団体における情報セキュリティポリシーに関するガイドライン」</a:t>
            </a:r>
            <a:r>
              <a:rPr lang="en-US" altLang="ja-JP" sz="1050" dirty="0">
                <a:hlinkClick r:id="rId4"/>
              </a:rPr>
              <a:t>https://www.soumu.go.jp/main_content/000805453.pdf</a:t>
            </a:r>
            <a:endParaRPr lang="en-US" altLang="ja-JP" sz="1050" dirty="0"/>
          </a:p>
        </p:txBody>
      </p:sp>
    </p:spTree>
    <p:extLst>
      <p:ext uri="{BB962C8B-B14F-4D97-AF65-F5344CB8AC3E}">
        <p14:creationId xmlns:p14="http://schemas.microsoft.com/office/powerpoint/2010/main" val="3151800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2" name="直線コネクタ 231">
            <a:extLst>
              <a:ext uri="{FF2B5EF4-FFF2-40B4-BE49-F238E27FC236}">
                <a16:creationId xmlns:a16="http://schemas.microsoft.com/office/drawing/2014/main" id="{7F66E0F3-AC09-D83C-AFBC-FFC9DD0056D0}"/>
              </a:ext>
            </a:extLst>
          </p:cNvPr>
          <p:cNvCxnSpPr>
            <a:cxnSpLocks/>
          </p:cNvCxnSpPr>
          <p:nvPr/>
        </p:nvCxnSpPr>
        <p:spPr>
          <a:xfrm>
            <a:off x="10515907" y="2984487"/>
            <a:ext cx="0" cy="1413267"/>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1" name="グループ化 190">
            <a:extLst>
              <a:ext uri="{FF2B5EF4-FFF2-40B4-BE49-F238E27FC236}">
                <a16:creationId xmlns:a16="http://schemas.microsoft.com/office/drawing/2014/main" id="{C0AABE1F-EDF8-4B68-1D01-FFC22C6AA9FA}"/>
              </a:ext>
            </a:extLst>
          </p:cNvPr>
          <p:cNvGrpSpPr/>
          <p:nvPr/>
        </p:nvGrpSpPr>
        <p:grpSpPr>
          <a:xfrm>
            <a:off x="4170117" y="1999622"/>
            <a:ext cx="3791881" cy="4271638"/>
            <a:chOff x="4170117" y="1684600"/>
            <a:chExt cx="3791881" cy="4586660"/>
          </a:xfrm>
        </p:grpSpPr>
        <p:cxnSp>
          <p:nvCxnSpPr>
            <p:cNvPr id="141" name="直線コネクタ 140">
              <a:extLst>
                <a:ext uri="{FF2B5EF4-FFF2-40B4-BE49-F238E27FC236}">
                  <a16:creationId xmlns:a16="http://schemas.microsoft.com/office/drawing/2014/main" id="{9A94741B-761F-68E9-44C4-70F67A92A03F}"/>
                </a:ext>
              </a:extLst>
            </p:cNvPr>
            <p:cNvCxnSpPr>
              <a:cxnSpLocks/>
            </p:cNvCxnSpPr>
            <p:nvPr/>
          </p:nvCxnSpPr>
          <p:spPr>
            <a:xfrm>
              <a:off x="4170117" y="1684600"/>
              <a:ext cx="0" cy="4586660"/>
            </a:xfrm>
            <a:prstGeom prst="lin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8" name="直線コネクタ 147">
              <a:extLst>
                <a:ext uri="{FF2B5EF4-FFF2-40B4-BE49-F238E27FC236}">
                  <a16:creationId xmlns:a16="http://schemas.microsoft.com/office/drawing/2014/main" id="{79013E1A-7DFA-9F86-0419-66F2A3390D62}"/>
                </a:ext>
              </a:extLst>
            </p:cNvPr>
            <p:cNvCxnSpPr>
              <a:cxnSpLocks/>
            </p:cNvCxnSpPr>
            <p:nvPr/>
          </p:nvCxnSpPr>
          <p:spPr>
            <a:xfrm>
              <a:off x="7961998" y="1684600"/>
              <a:ext cx="0" cy="4586660"/>
            </a:xfrm>
            <a:prstGeom prst="lin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cxnSp>
      </p:grpSp>
      <p:cxnSp>
        <p:nvCxnSpPr>
          <p:cNvPr id="227" name="直線矢印コネクタ 226">
            <a:extLst>
              <a:ext uri="{FF2B5EF4-FFF2-40B4-BE49-F238E27FC236}">
                <a16:creationId xmlns:a16="http://schemas.microsoft.com/office/drawing/2014/main" id="{3885D181-5B21-EC03-07F1-6B9E8E05FD7E}"/>
              </a:ext>
            </a:extLst>
          </p:cNvPr>
          <p:cNvCxnSpPr>
            <a:cxnSpLocks/>
          </p:cNvCxnSpPr>
          <p:nvPr/>
        </p:nvCxnSpPr>
        <p:spPr>
          <a:xfrm flipV="1">
            <a:off x="7486027" y="5147840"/>
            <a:ext cx="1050304" cy="6959"/>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1" name="直線コネクタ 160">
            <a:extLst>
              <a:ext uri="{FF2B5EF4-FFF2-40B4-BE49-F238E27FC236}">
                <a16:creationId xmlns:a16="http://schemas.microsoft.com/office/drawing/2014/main" id="{3B62AB7C-7F0C-0A12-9901-64C65E660DAD}"/>
              </a:ext>
            </a:extLst>
          </p:cNvPr>
          <p:cNvCxnSpPr>
            <a:cxnSpLocks/>
          </p:cNvCxnSpPr>
          <p:nvPr/>
        </p:nvCxnSpPr>
        <p:spPr>
          <a:xfrm>
            <a:off x="4924784" y="5159941"/>
            <a:ext cx="1687151"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テキスト プレースホルダー 2">
            <a:extLst>
              <a:ext uri="{FF2B5EF4-FFF2-40B4-BE49-F238E27FC236}">
                <a16:creationId xmlns:a16="http://schemas.microsoft.com/office/drawing/2014/main" id="{E15950ED-B633-D0B3-B172-9F3FC8D19DC1}"/>
              </a:ext>
            </a:extLst>
          </p:cNvPr>
          <p:cNvSpPr>
            <a:spLocks noGrp="1"/>
          </p:cNvSpPr>
          <p:nvPr>
            <p:ph type="body" sz="quarter" idx="15"/>
          </p:nvPr>
        </p:nvSpPr>
        <p:spPr>
          <a:prstGeom prst="rect">
            <a:avLst/>
          </a:prstGeom>
        </p:spPr>
        <p:txBody>
          <a:bodyPr/>
          <a:lstStyle/>
          <a:p>
            <a:r>
              <a:rPr lang="ja-JP" altLang="en-US" dirty="0"/>
              <a:t>某公共機関の事件以降、</a:t>
            </a:r>
            <a:r>
              <a:rPr lang="zh-TW" altLang="en-US" dirty="0"/>
              <a:t>自治体強靱化</a:t>
            </a:r>
            <a:r>
              <a:rPr lang="ja-JP" altLang="en-US" dirty="0"/>
              <a:t>として高いセキュリティ度が担保できる「ネットワーク分離環境」が推奨</a:t>
            </a:r>
            <a:endParaRPr kumimoji="1" lang="ja-JP" altLang="en-US" dirty="0"/>
          </a:p>
        </p:txBody>
      </p:sp>
      <p:sp>
        <p:nvSpPr>
          <p:cNvPr id="13" name="テキスト プレースホルダー 12">
            <a:extLst>
              <a:ext uri="{FF2B5EF4-FFF2-40B4-BE49-F238E27FC236}">
                <a16:creationId xmlns:a16="http://schemas.microsoft.com/office/drawing/2014/main" id="{446FA721-EEF6-2EFF-2FFB-E1E1A4A2BA55}"/>
              </a:ext>
            </a:extLst>
          </p:cNvPr>
          <p:cNvSpPr>
            <a:spLocks noGrp="1"/>
          </p:cNvSpPr>
          <p:nvPr>
            <p:ph type="body" sz="quarter" idx="11"/>
          </p:nvPr>
        </p:nvSpPr>
        <p:spPr>
          <a:prstGeom prst="rect">
            <a:avLst/>
          </a:prstGeom>
        </p:spPr>
        <p:txBody>
          <a:bodyPr/>
          <a:lstStyle/>
          <a:p>
            <a:r>
              <a:rPr lang="ja-JP" altLang="en-US" dirty="0"/>
              <a:t>現在も時勢に合わせてコンスタントに改定を繰り返していますが、ルールを徹底することも重要です</a:t>
            </a:r>
          </a:p>
        </p:txBody>
      </p:sp>
      <p:sp>
        <p:nvSpPr>
          <p:cNvPr id="12" name="テキスト プレースホルダー 11">
            <a:extLst>
              <a:ext uri="{FF2B5EF4-FFF2-40B4-BE49-F238E27FC236}">
                <a16:creationId xmlns:a16="http://schemas.microsoft.com/office/drawing/2014/main" id="{64F27ADC-37B2-DA60-9200-C4950833B91F}"/>
              </a:ext>
            </a:extLst>
          </p:cNvPr>
          <p:cNvSpPr>
            <a:spLocks noGrp="1"/>
          </p:cNvSpPr>
          <p:nvPr>
            <p:ph type="body" sz="quarter" idx="13"/>
          </p:nvPr>
        </p:nvSpPr>
        <p:spPr>
          <a:prstGeom prst="rect">
            <a:avLst/>
          </a:prstGeom>
        </p:spPr>
        <p:txBody>
          <a:bodyPr/>
          <a:lstStyle/>
          <a:p>
            <a:r>
              <a:rPr lang="ja-JP" altLang="en-US" dirty="0"/>
              <a:t>地方公共団体に推奨されるネットワーク構成</a:t>
            </a:r>
          </a:p>
        </p:txBody>
      </p:sp>
      <p:sp>
        <p:nvSpPr>
          <p:cNvPr id="17" name="テキスト ボックス 16">
            <a:extLst>
              <a:ext uri="{FF2B5EF4-FFF2-40B4-BE49-F238E27FC236}">
                <a16:creationId xmlns:a16="http://schemas.microsoft.com/office/drawing/2014/main" id="{8A493907-C048-9503-FB28-8EBDCACDBFAF}"/>
              </a:ext>
            </a:extLst>
          </p:cNvPr>
          <p:cNvSpPr txBox="1"/>
          <p:nvPr/>
        </p:nvSpPr>
        <p:spPr>
          <a:xfrm>
            <a:off x="1029909" y="6436070"/>
            <a:ext cx="10879281" cy="246221"/>
          </a:xfrm>
          <a:prstGeom prst="rect">
            <a:avLst/>
          </a:prstGeom>
          <a:noFill/>
        </p:spPr>
        <p:txBody>
          <a:bodyPr wrap="square">
            <a:spAutoFit/>
          </a:bodyPr>
          <a:lstStyle/>
          <a:p>
            <a:pPr algn="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参照：「自治体情報セキュリティ対策の見直しについて」の公表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hlinkClick r:id="rId2"/>
              </a:rPr>
              <a:t>https://www.soumu.go.jp/main_content/000688753.pdf</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cxnSp>
        <p:nvCxnSpPr>
          <p:cNvPr id="21" name="直線コネクタ 20">
            <a:extLst>
              <a:ext uri="{FF2B5EF4-FFF2-40B4-BE49-F238E27FC236}">
                <a16:creationId xmlns:a16="http://schemas.microsoft.com/office/drawing/2014/main" id="{EDCA6BA6-72E8-F1ED-7512-F61922B082D7}"/>
              </a:ext>
            </a:extLst>
          </p:cNvPr>
          <p:cNvCxnSpPr>
            <a:cxnSpLocks/>
          </p:cNvCxnSpPr>
          <p:nvPr/>
        </p:nvCxnSpPr>
        <p:spPr>
          <a:xfrm>
            <a:off x="9817374" y="2019132"/>
            <a:ext cx="0" cy="822073"/>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DA9AEE1F-8B70-E472-58DF-13B004723D9F}"/>
              </a:ext>
            </a:extLst>
          </p:cNvPr>
          <p:cNvGrpSpPr/>
          <p:nvPr/>
        </p:nvGrpSpPr>
        <p:grpSpPr>
          <a:xfrm>
            <a:off x="4370815" y="2620593"/>
            <a:ext cx="3171459" cy="375867"/>
            <a:chOff x="508899" y="4661699"/>
            <a:chExt cx="3296848" cy="498555"/>
          </a:xfrm>
        </p:grpSpPr>
        <p:sp>
          <p:nvSpPr>
            <p:cNvPr id="31" name="角丸四角形 7">
              <a:extLst>
                <a:ext uri="{FF2B5EF4-FFF2-40B4-BE49-F238E27FC236}">
                  <a16:creationId xmlns:a16="http://schemas.microsoft.com/office/drawing/2014/main" id="{147FA7D9-267A-BC6C-F855-9375F5159892}"/>
                </a:ext>
              </a:extLst>
            </p:cNvPr>
            <p:cNvSpPr/>
            <p:nvPr/>
          </p:nvSpPr>
          <p:spPr>
            <a:xfrm>
              <a:off x="508899" y="4661699"/>
              <a:ext cx="3296848" cy="49855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b="1">
                <a:solidFill>
                  <a:schemeClr val="tx1">
                    <a:lumMod val="75000"/>
                    <a:lumOff val="25000"/>
                  </a:schemeClr>
                </a:solidFill>
              </a:endParaRPr>
            </a:p>
          </p:txBody>
        </p:sp>
        <p:sp>
          <p:nvSpPr>
            <p:cNvPr id="32" name="テキスト ボックス 31">
              <a:extLst>
                <a:ext uri="{FF2B5EF4-FFF2-40B4-BE49-F238E27FC236}">
                  <a16:creationId xmlns:a16="http://schemas.microsoft.com/office/drawing/2014/main" id="{54544752-1D83-FF1E-4CE1-A98F1A89EFBA}"/>
                </a:ext>
              </a:extLst>
            </p:cNvPr>
            <p:cNvSpPr txBox="1"/>
            <p:nvPr/>
          </p:nvSpPr>
          <p:spPr>
            <a:xfrm>
              <a:off x="542497" y="4736356"/>
              <a:ext cx="3211473" cy="367415"/>
            </a:xfrm>
            <a:prstGeom prst="rect">
              <a:avLst/>
            </a:prstGeom>
            <a:noFill/>
          </p:spPr>
          <p:txBody>
            <a:bodyPr wrap="square" rtlCol="0">
              <a:spAutoFit/>
            </a:bodyPr>
            <a:lstStyle/>
            <a:p>
              <a:pPr algn="ct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LGWAN</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接続系</a:t>
              </a:r>
            </a:p>
          </p:txBody>
        </p:sp>
      </p:grpSp>
      <p:cxnSp>
        <p:nvCxnSpPr>
          <p:cNvPr id="40" name="直線コネクタ 39">
            <a:extLst>
              <a:ext uri="{FF2B5EF4-FFF2-40B4-BE49-F238E27FC236}">
                <a16:creationId xmlns:a16="http://schemas.microsoft.com/office/drawing/2014/main" id="{500C00C6-1D6C-F0B1-408D-8B0E928BB7E8}"/>
              </a:ext>
            </a:extLst>
          </p:cNvPr>
          <p:cNvCxnSpPr>
            <a:cxnSpLocks/>
          </p:cNvCxnSpPr>
          <p:nvPr/>
        </p:nvCxnSpPr>
        <p:spPr>
          <a:xfrm>
            <a:off x="1533884" y="5175181"/>
            <a:ext cx="1687151"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CD0F05E5-7D44-42A5-E5B6-7BC12A6414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128180" y="1719447"/>
            <a:ext cx="1142180" cy="623644"/>
          </a:xfrm>
          <a:prstGeom prst="rect">
            <a:avLst/>
          </a:prstGeom>
        </p:spPr>
      </p:pic>
      <p:sp>
        <p:nvSpPr>
          <p:cNvPr id="52" name="テキスト ボックス 51">
            <a:extLst>
              <a:ext uri="{FF2B5EF4-FFF2-40B4-BE49-F238E27FC236}">
                <a16:creationId xmlns:a16="http://schemas.microsoft.com/office/drawing/2014/main" id="{CA85C8D4-581C-DB87-E37D-352659E5A241}"/>
              </a:ext>
            </a:extLst>
          </p:cNvPr>
          <p:cNvSpPr txBox="1"/>
          <p:nvPr/>
        </p:nvSpPr>
        <p:spPr>
          <a:xfrm>
            <a:off x="9783663" y="1999622"/>
            <a:ext cx="1595309" cy="430887"/>
          </a:xfrm>
          <a:prstGeom prst="rect">
            <a:avLst/>
          </a:prstGeom>
          <a:noFill/>
        </p:spPr>
        <p:txBody>
          <a:bodyPr wrap="non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自治体情報</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セキュリティクラウド</a:t>
            </a:r>
          </a:p>
        </p:txBody>
      </p:sp>
      <p:sp>
        <p:nvSpPr>
          <p:cNvPr id="88" name="テキスト ボックス 87">
            <a:extLst>
              <a:ext uri="{FF2B5EF4-FFF2-40B4-BE49-F238E27FC236}">
                <a16:creationId xmlns:a16="http://schemas.microsoft.com/office/drawing/2014/main" id="{1E432E9D-BE28-7B0C-B27A-418C882856D2}"/>
              </a:ext>
            </a:extLst>
          </p:cNvPr>
          <p:cNvSpPr txBox="1"/>
          <p:nvPr/>
        </p:nvSpPr>
        <p:spPr>
          <a:xfrm>
            <a:off x="948466" y="5585337"/>
            <a:ext cx="2923400" cy="579005"/>
          </a:xfrm>
          <a:prstGeom prst="rect">
            <a:avLst/>
          </a:prstGeom>
          <a:noFill/>
        </p:spPr>
        <p:txBody>
          <a:bodyPr wrap="square" rtlCol="0">
            <a:spAutoFit/>
          </a:bodyPr>
          <a:lstStyle/>
          <a:p>
            <a:pPr algn="ctr">
              <a:lnSpc>
                <a:spcPct val="1500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住民情報を中心とした</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特に機密性の高い情報を扱う領域</a:t>
            </a:r>
          </a:p>
        </p:txBody>
      </p:sp>
      <p:grpSp>
        <p:nvGrpSpPr>
          <p:cNvPr id="89" name="グループ化 88">
            <a:extLst>
              <a:ext uri="{FF2B5EF4-FFF2-40B4-BE49-F238E27FC236}">
                <a16:creationId xmlns:a16="http://schemas.microsoft.com/office/drawing/2014/main" id="{3F7716ED-1658-B31B-074A-A6DDFD487CDC}"/>
              </a:ext>
            </a:extLst>
          </p:cNvPr>
          <p:cNvGrpSpPr/>
          <p:nvPr/>
        </p:nvGrpSpPr>
        <p:grpSpPr>
          <a:xfrm>
            <a:off x="1845015" y="4867387"/>
            <a:ext cx="2026850" cy="574823"/>
            <a:chOff x="1341121" y="5101686"/>
            <a:chExt cx="2764630" cy="784061"/>
          </a:xfrm>
        </p:grpSpPr>
        <p:pic>
          <p:nvPicPr>
            <p:cNvPr id="90" name="図 89">
              <a:extLst>
                <a:ext uri="{FF2B5EF4-FFF2-40B4-BE49-F238E27FC236}">
                  <a16:creationId xmlns:a16="http://schemas.microsoft.com/office/drawing/2014/main" id="{E4A3D295-621D-13B2-B0AA-36405F7D73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121" y="5101686"/>
              <a:ext cx="1327306" cy="784061"/>
            </a:xfrm>
            <a:prstGeom prst="rect">
              <a:avLst/>
            </a:prstGeom>
          </p:spPr>
        </p:pic>
        <p:pic>
          <p:nvPicPr>
            <p:cNvPr id="91" name="図 90">
              <a:extLst>
                <a:ext uri="{FF2B5EF4-FFF2-40B4-BE49-F238E27FC236}">
                  <a16:creationId xmlns:a16="http://schemas.microsoft.com/office/drawing/2014/main" id="{1EB9AD88-6B1E-9683-3720-ABA502D524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8445" y="5101686"/>
              <a:ext cx="1327306" cy="784061"/>
            </a:xfrm>
            <a:prstGeom prst="rect">
              <a:avLst/>
            </a:prstGeom>
          </p:spPr>
        </p:pic>
      </p:grpSp>
      <p:pic>
        <p:nvPicPr>
          <p:cNvPr id="114" name="図 113">
            <a:extLst>
              <a:ext uri="{FF2B5EF4-FFF2-40B4-BE49-F238E27FC236}">
                <a16:creationId xmlns:a16="http://schemas.microsoft.com/office/drawing/2014/main" id="{97E036A8-DF0B-1D43-D6FD-8468C0514D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8465" y="4866134"/>
            <a:ext cx="664332" cy="655616"/>
          </a:xfrm>
          <a:prstGeom prst="rect">
            <a:avLst/>
          </a:prstGeom>
        </p:spPr>
      </p:pic>
      <p:grpSp>
        <p:nvGrpSpPr>
          <p:cNvPr id="115" name="グループ化 114">
            <a:extLst>
              <a:ext uri="{FF2B5EF4-FFF2-40B4-BE49-F238E27FC236}">
                <a16:creationId xmlns:a16="http://schemas.microsoft.com/office/drawing/2014/main" id="{1A78629B-AE5F-4B8D-3ED7-669EEB7B6BE5}"/>
              </a:ext>
            </a:extLst>
          </p:cNvPr>
          <p:cNvGrpSpPr/>
          <p:nvPr/>
        </p:nvGrpSpPr>
        <p:grpSpPr>
          <a:xfrm>
            <a:off x="844128" y="2620594"/>
            <a:ext cx="3128945" cy="375867"/>
            <a:chOff x="-604743" y="4661699"/>
            <a:chExt cx="4410490" cy="498555"/>
          </a:xfrm>
        </p:grpSpPr>
        <p:sp>
          <p:nvSpPr>
            <p:cNvPr id="116" name="角丸四角形 7">
              <a:extLst>
                <a:ext uri="{FF2B5EF4-FFF2-40B4-BE49-F238E27FC236}">
                  <a16:creationId xmlns:a16="http://schemas.microsoft.com/office/drawing/2014/main" id="{1CA0FF8F-8A9C-29E3-8DEC-6A2E3D287BD4}"/>
                </a:ext>
              </a:extLst>
            </p:cNvPr>
            <p:cNvSpPr/>
            <p:nvPr/>
          </p:nvSpPr>
          <p:spPr>
            <a:xfrm>
              <a:off x="-604743" y="4661699"/>
              <a:ext cx="4410490" cy="498555"/>
            </a:xfrm>
            <a:prstGeom prst="roundRect">
              <a:avLst/>
            </a:prstGeom>
            <a:solidFill>
              <a:srgbClr val="F3C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b="1">
                <a:solidFill>
                  <a:schemeClr val="tx1">
                    <a:lumMod val="75000"/>
                    <a:lumOff val="25000"/>
                  </a:schemeClr>
                </a:solidFill>
              </a:endParaRPr>
            </a:p>
          </p:txBody>
        </p:sp>
        <p:sp>
          <p:nvSpPr>
            <p:cNvPr id="117" name="テキスト ボックス 116">
              <a:extLst>
                <a:ext uri="{FF2B5EF4-FFF2-40B4-BE49-F238E27FC236}">
                  <a16:creationId xmlns:a16="http://schemas.microsoft.com/office/drawing/2014/main" id="{2A169566-A556-44A0-2107-F5BA25AEE9C2}"/>
                </a:ext>
              </a:extLst>
            </p:cNvPr>
            <p:cNvSpPr txBox="1"/>
            <p:nvPr/>
          </p:nvSpPr>
          <p:spPr>
            <a:xfrm>
              <a:off x="-295796" y="4736354"/>
              <a:ext cx="3825209" cy="367415"/>
            </a:xfrm>
            <a:prstGeom prst="rect">
              <a:avLst/>
            </a:prstGeom>
            <a:noFill/>
          </p:spPr>
          <p:txBody>
            <a:bodyPr wrap="square" rtlCol="0">
              <a:sp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マイナンバー利用事務系</a:t>
              </a:r>
            </a:p>
          </p:txBody>
        </p:sp>
      </p:grpSp>
      <p:sp>
        <p:nvSpPr>
          <p:cNvPr id="118" name="テキスト ボックス 117">
            <a:extLst>
              <a:ext uri="{FF2B5EF4-FFF2-40B4-BE49-F238E27FC236}">
                <a16:creationId xmlns:a16="http://schemas.microsoft.com/office/drawing/2014/main" id="{417BD698-7EFD-6453-C87A-1D2C4AF32F31}"/>
              </a:ext>
            </a:extLst>
          </p:cNvPr>
          <p:cNvSpPr txBox="1"/>
          <p:nvPr/>
        </p:nvSpPr>
        <p:spPr>
          <a:xfrm>
            <a:off x="4415566" y="5585337"/>
            <a:ext cx="2923400" cy="579005"/>
          </a:xfrm>
          <a:prstGeom prst="rect">
            <a:avLst/>
          </a:prstGeom>
          <a:noFill/>
        </p:spPr>
        <p:txBody>
          <a:bodyPr wrap="square" rtlCol="0">
            <a:spAutoFit/>
          </a:bodyPr>
          <a:lstStyle/>
          <a:p>
            <a:pPr algn="ctr">
              <a:lnSpc>
                <a:spcPct val="1500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職員に関する機微な情報や非公開情報を中心とした機密性の高い情報を扱う領域</a:t>
            </a:r>
          </a:p>
        </p:txBody>
      </p:sp>
      <p:grpSp>
        <p:nvGrpSpPr>
          <p:cNvPr id="121" name="グループ化 120">
            <a:extLst>
              <a:ext uri="{FF2B5EF4-FFF2-40B4-BE49-F238E27FC236}">
                <a16:creationId xmlns:a16="http://schemas.microsoft.com/office/drawing/2014/main" id="{79236876-871A-DD2B-8D9E-9AD5B82EAF70}"/>
              </a:ext>
            </a:extLst>
          </p:cNvPr>
          <p:cNvGrpSpPr/>
          <p:nvPr/>
        </p:nvGrpSpPr>
        <p:grpSpPr>
          <a:xfrm>
            <a:off x="4799107" y="3118687"/>
            <a:ext cx="1166182" cy="375867"/>
            <a:chOff x="862357" y="3342350"/>
            <a:chExt cx="1128319" cy="375867"/>
          </a:xfrm>
        </p:grpSpPr>
        <p:sp>
          <p:nvSpPr>
            <p:cNvPr id="119" name="角丸四角形 7">
              <a:extLst>
                <a:ext uri="{FF2B5EF4-FFF2-40B4-BE49-F238E27FC236}">
                  <a16:creationId xmlns:a16="http://schemas.microsoft.com/office/drawing/2014/main" id="{CBB1CEDF-384E-462E-F359-0AFDCA7477C8}"/>
                </a:ext>
              </a:extLst>
            </p:cNvPr>
            <p:cNvSpPr/>
            <p:nvPr/>
          </p:nvSpPr>
          <p:spPr>
            <a:xfrm>
              <a:off x="862357" y="3342350"/>
              <a:ext cx="1128319" cy="37586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20" name="テキスト ボックス 119">
              <a:extLst>
                <a:ext uri="{FF2B5EF4-FFF2-40B4-BE49-F238E27FC236}">
                  <a16:creationId xmlns:a16="http://schemas.microsoft.com/office/drawing/2014/main" id="{DF924C94-ECC4-682B-DF3E-972525FA23B5}"/>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人事給与</a:t>
              </a:r>
            </a:p>
          </p:txBody>
        </p:sp>
      </p:grpSp>
      <p:grpSp>
        <p:nvGrpSpPr>
          <p:cNvPr id="122" name="グループ化 121">
            <a:extLst>
              <a:ext uri="{FF2B5EF4-FFF2-40B4-BE49-F238E27FC236}">
                <a16:creationId xmlns:a16="http://schemas.microsoft.com/office/drawing/2014/main" id="{C047A529-9CFC-FFAF-8BAA-55C1661FBB9A}"/>
              </a:ext>
            </a:extLst>
          </p:cNvPr>
          <p:cNvGrpSpPr/>
          <p:nvPr/>
        </p:nvGrpSpPr>
        <p:grpSpPr>
          <a:xfrm>
            <a:off x="6031926" y="3118687"/>
            <a:ext cx="1166182" cy="375867"/>
            <a:chOff x="862357" y="3342350"/>
            <a:chExt cx="1128319" cy="375867"/>
          </a:xfrm>
        </p:grpSpPr>
        <p:sp>
          <p:nvSpPr>
            <p:cNvPr id="123" name="角丸四角形 7">
              <a:extLst>
                <a:ext uri="{FF2B5EF4-FFF2-40B4-BE49-F238E27FC236}">
                  <a16:creationId xmlns:a16="http://schemas.microsoft.com/office/drawing/2014/main" id="{36D402E0-3951-A271-57AF-30E9D7DF6921}"/>
                </a:ext>
              </a:extLst>
            </p:cNvPr>
            <p:cNvSpPr/>
            <p:nvPr/>
          </p:nvSpPr>
          <p:spPr>
            <a:xfrm>
              <a:off x="862357" y="3342350"/>
              <a:ext cx="1128319" cy="37586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24" name="テキスト ボックス 123">
              <a:extLst>
                <a:ext uri="{FF2B5EF4-FFF2-40B4-BE49-F238E27FC236}">
                  <a16:creationId xmlns:a16="http://schemas.microsoft.com/office/drawing/2014/main" id="{C6DCD0E2-797A-7B84-4A0A-94DC09A8C432}"/>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財務会計</a:t>
              </a:r>
            </a:p>
          </p:txBody>
        </p:sp>
      </p:grpSp>
      <p:grpSp>
        <p:nvGrpSpPr>
          <p:cNvPr id="125" name="グループ化 124">
            <a:extLst>
              <a:ext uri="{FF2B5EF4-FFF2-40B4-BE49-F238E27FC236}">
                <a16:creationId xmlns:a16="http://schemas.microsoft.com/office/drawing/2014/main" id="{5F6EA088-F71B-65F3-8D01-100B5F9B4752}"/>
              </a:ext>
            </a:extLst>
          </p:cNvPr>
          <p:cNvGrpSpPr/>
          <p:nvPr/>
        </p:nvGrpSpPr>
        <p:grpSpPr>
          <a:xfrm>
            <a:off x="4799107" y="3569537"/>
            <a:ext cx="1166182" cy="375867"/>
            <a:chOff x="862357" y="3342350"/>
            <a:chExt cx="1128319" cy="375867"/>
          </a:xfrm>
        </p:grpSpPr>
        <p:sp>
          <p:nvSpPr>
            <p:cNvPr id="126" name="角丸四角形 7">
              <a:extLst>
                <a:ext uri="{FF2B5EF4-FFF2-40B4-BE49-F238E27FC236}">
                  <a16:creationId xmlns:a16="http://schemas.microsoft.com/office/drawing/2014/main" id="{EFE541B9-B7D8-B0F7-5837-763FB729F71D}"/>
                </a:ext>
              </a:extLst>
            </p:cNvPr>
            <p:cNvSpPr/>
            <p:nvPr/>
          </p:nvSpPr>
          <p:spPr>
            <a:xfrm>
              <a:off x="862357" y="3342350"/>
              <a:ext cx="1128319" cy="37586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dirty="0">
                <a:solidFill>
                  <a:schemeClr val="tx1">
                    <a:lumMod val="75000"/>
                    <a:lumOff val="25000"/>
                  </a:schemeClr>
                </a:solidFill>
              </a:endParaRPr>
            </a:p>
          </p:txBody>
        </p:sp>
        <p:sp>
          <p:nvSpPr>
            <p:cNvPr id="127" name="テキスト ボックス 126">
              <a:extLst>
                <a:ext uri="{FF2B5EF4-FFF2-40B4-BE49-F238E27FC236}">
                  <a16:creationId xmlns:a16="http://schemas.microsoft.com/office/drawing/2014/main" id="{1576ED19-EA44-8CAB-C690-4C944F85F9AC}"/>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文書管理</a:t>
              </a:r>
            </a:p>
          </p:txBody>
        </p:sp>
      </p:grpSp>
      <p:grpSp>
        <p:nvGrpSpPr>
          <p:cNvPr id="128" name="グループ化 127">
            <a:extLst>
              <a:ext uri="{FF2B5EF4-FFF2-40B4-BE49-F238E27FC236}">
                <a16:creationId xmlns:a16="http://schemas.microsoft.com/office/drawing/2014/main" id="{D80F7755-8443-756F-C6C0-131859419818}"/>
              </a:ext>
            </a:extLst>
          </p:cNvPr>
          <p:cNvGrpSpPr/>
          <p:nvPr/>
        </p:nvGrpSpPr>
        <p:grpSpPr>
          <a:xfrm>
            <a:off x="6031926" y="3563187"/>
            <a:ext cx="1166182" cy="375867"/>
            <a:chOff x="862357" y="3342350"/>
            <a:chExt cx="1128319" cy="375867"/>
          </a:xfrm>
        </p:grpSpPr>
        <p:sp>
          <p:nvSpPr>
            <p:cNvPr id="129" name="角丸四角形 7">
              <a:extLst>
                <a:ext uri="{FF2B5EF4-FFF2-40B4-BE49-F238E27FC236}">
                  <a16:creationId xmlns:a16="http://schemas.microsoft.com/office/drawing/2014/main" id="{09D1C25D-832B-AF88-63AF-42574CB92517}"/>
                </a:ext>
              </a:extLst>
            </p:cNvPr>
            <p:cNvSpPr/>
            <p:nvPr/>
          </p:nvSpPr>
          <p:spPr>
            <a:xfrm>
              <a:off x="862357" y="3342350"/>
              <a:ext cx="1128319" cy="37586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30" name="テキスト ボックス 129">
              <a:extLst>
                <a:ext uri="{FF2B5EF4-FFF2-40B4-BE49-F238E27FC236}">
                  <a16:creationId xmlns:a16="http://schemas.microsoft.com/office/drawing/2014/main" id="{E111E0FA-3A05-6C08-2AD2-54A9659B1862}"/>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solidFill>
                    <a:schemeClr val="bg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グループウェア</a:t>
              </a:r>
            </a:p>
          </p:txBody>
        </p:sp>
      </p:grpSp>
      <p:sp>
        <p:nvSpPr>
          <p:cNvPr id="137" name="テキスト ボックス 136">
            <a:extLst>
              <a:ext uri="{FF2B5EF4-FFF2-40B4-BE49-F238E27FC236}">
                <a16:creationId xmlns:a16="http://schemas.microsoft.com/office/drawing/2014/main" id="{0BB2EF37-3D26-CC52-7233-DA31D23F0C48}"/>
              </a:ext>
            </a:extLst>
          </p:cNvPr>
          <p:cNvSpPr txBox="1"/>
          <p:nvPr/>
        </p:nvSpPr>
        <p:spPr>
          <a:xfrm>
            <a:off x="1916014" y="4497284"/>
            <a:ext cx="1908699" cy="325089"/>
          </a:xfrm>
          <a:prstGeom prst="rect">
            <a:avLst/>
          </a:prstGeom>
          <a:noFill/>
        </p:spPr>
        <p:txBody>
          <a:bodyPr wrap="square" rtlCol="0">
            <a:spAutoFit/>
          </a:bodyPr>
          <a:lstStyle/>
          <a:p>
            <a:pPr algn="ctr">
              <a:lnSpc>
                <a:spcPct val="150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個人番号利用端末</a:t>
            </a:r>
          </a:p>
        </p:txBody>
      </p:sp>
      <p:sp>
        <p:nvSpPr>
          <p:cNvPr id="138" name="フローチャート: 結合子 137">
            <a:extLst>
              <a:ext uri="{FF2B5EF4-FFF2-40B4-BE49-F238E27FC236}">
                <a16:creationId xmlns:a16="http://schemas.microsoft.com/office/drawing/2014/main" id="{F8AFF4A3-548C-F624-6C58-2A43CBA5FA4B}"/>
              </a:ext>
            </a:extLst>
          </p:cNvPr>
          <p:cNvSpPr/>
          <p:nvPr/>
        </p:nvSpPr>
        <p:spPr>
          <a:xfrm>
            <a:off x="1032474" y="2560602"/>
            <a:ext cx="517949" cy="47070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900" b="1" dirty="0">
                <a:latin typeface="メイリオ" panose="020B0604030504040204" pitchFamily="50" charset="-128"/>
                <a:ea typeface="メイリオ" panose="020B0604030504040204" pitchFamily="50" charset="-128"/>
              </a:rPr>
              <a:t>持ち出し禁止</a:t>
            </a:r>
          </a:p>
        </p:txBody>
      </p:sp>
      <p:sp>
        <p:nvSpPr>
          <p:cNvPr id="139" name="フローチャート: 結合子 138">
            <a:extLst>
              <a:ext uri="{FF2B5EF4-FFF2-40B4-BE49-F238E27FC236}">
                <a16:creationId xmlns:a16="http://schemas.microsoft.com/office/drawing/2014/main" id="{341820B1-B2F0-0BB2-33DB-D0BD0011E707}"/>
              </a:ext>
            </a:extLst>
          </p:cNvPr>
          <p:cNvSpPr/>
          <p:nvPr/>
        </p:nvSpPr>
        <p:spPr>
          <a:xfrm>
            <a:off x="3384891" y="2560602"/>
            <a:ext cx="517949" cy="47070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900" b="1" dirty="0">
                <a:latin typeface="メイリオ" panose="020B0604030504040204" pitchFamily="50" charset="-128"/>
                <a:ea typeface="メイリオ" panose="020B0604030504040204" pitchFamily="50" charset="-128"/>
              </a:rPr>
              <a:t>二要素認証</a:t>
            </a:r>
          </a:p>
        </p:txBody>
      </p:sp>
      <p:grpSp>
        <p:nvGrpSpPr>
          <p:cNvPr id="144" name="グループ化 143">
            <a:extLst>
              <a:ext uri="{FF2B5EF4-FFF2-40B4-BE49-F238E27FC236}">
                <a16:creationId xmlns:a16="http://schemas.microsoft.com/office/drawing/2014/main" id="{620A67A0-2E89-2243-09DC-860E697B56B8}"/>
              </a:ext>
            </a:extLst>
          </p:cNvPr>
          <p:cNvGrpSpPr/>
          <p:nvPr/>
        </p:nvGrpSpPr>
        <p:grpSpPr>
          <a:xfrm>
            <a:off x="3579299" y="2117435"/>
            <a:ext cx="1166182" cy="375867"/>
            <a:chOff x="862357" y="3342350"/>
            <a:chExt cx="1128319" cy="375867"/>
          </a:xfrm>
        </p:grpSpPr>
        <p:sp>
          <p:nvSpPr>
            <p:cNvPr id="145" name="角丸四角形 7">
              <a:extLst>
                <a:ext uri="{FF2B5EF4-FFF2-40B4-BE49-F238E27FC236}">
                  <a16:creationId xmlns:a16="http://schemas.microsoft.com/office/drawing/2014/main" id="{05E866DE-529D-058B-B993-4B7552C605F0}"/>
                </a:ext>
              </a:extLst>
            </p:cNvPr>
            <p:cNvSpPr/>
            <p:nvPr/>
          </p:nvSpPr>
          <p:spPr>
            <a:xfrm>
              <a:off x="862357" y="3342350"/>
              <a:ext cx="1128319" cy="37586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46" name="テキスト ボックス 145">
              <a:extLst>
                <a:ext uri="{FF2B5EF4-FFF2-40B4-BE49-F238E27FC236}">
                  <a16:creationId xmlns:a16="http://schemas.microsoft.com/office/drawing/2014/main" id="{8B1953A7-8A46-291E-B8F8-873AD35BEFF8}"/>
                </a:ext>
              </a:extLst>
            </p:cNvPr>
            <p:cNvSpPr txBox="1"/>
            <p:nvPr/>
          </p:nvSpPr>
          <p:spPr>
            <a:xfrm>
              <a:off x="878321" y="3408799"/>
              <a:ext cx="1100363" cy="276999"/>
            </a:xfrm>
            <a:prstGeom prst="rect">
              <a:avLst/>
            </a:prstGeom>
            <a:noFill/>
          </p:spPr>
          <p:txBody>
            <a:bodyPr wrap="square" rtlCol="0">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分離</a:t>
              </a:r>
            </a:p>
          </p:txBody>
        </p:sp>
      </p:grpSp>
      <p:grpSp>
        <p:nvGrpSpPr>
          <p:cNvPr id="149" name="グループ化 148">
            <a:extLst>
              <a:ext uri="{FF2B5EF4-FFF2-40B4-BE49-F238E27FC236}">
                <a16:creationId xmlns:a16="http://schemas.microsoft.com/office/drawing/2014/main" id="{51FCA888-599D-F08F-0FF2-0C7BB8AC2509}"/>
              </a:ext>
            </a:extLst>
          </p:cNvPr>
          <p:cNvGrpSpPr/>
          <p:nvPr/>
        </p:nvGrpSpPr>
        <p:grpSpPr>
          <a:xfrm>
            <a:off x="7430821" y="2117435"/>
            <a:ext cx="1166182" cy="397830"/>
            <a:chOff x="862357" y="3342350"/>
            <a:chExt cx="1128319" cy="397830"/>
          </a:xfrm>
        </p:grpSpPr>
        <p:sp>
          <p:nvSpPr>
            <p:cNvPr id="150" name="角丸四角形 7">
              <a:extLst>
                <a:ext uri="{FF2B5EF4-FFF2-40B4-BE49-F238E27FC236}">
                  <a16:creationId xmlns:a16="http://schemas.microsoft.com/office/drawing/2014/main" id="{1DBBCD36-5E98-26F4-E28F-69002679794B}"/>
                </a:ext>
              </a:extLst>
            </p:cNvPr>
            <p:cNvSpPr/>
            <p:nvPr/>
          </p:nvSpPr>
          <p:spPr>
            <a:xfrm>
              <a:off x="862357" y="3342350"/>
              <a:ext cx="1128319" cy="37586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51" name="テキスト ボックス 150">
              <a:extLst>
                <a:ext uri="{FF2B5EF4-FFF2-40B4-BE49-F238E27FC236}">
                  <a16:creationId xmlns:a16="http://schemas.microsoft.com/office/drawing/2014/main" id="{BF4FC952-FECF-6C0F-7A05-1503ECF8FB9A}"/>
                </a:ext>
              </a:extLst>
            </p:cNvPr>
            <p:cNvSpPr txBox="1"/>
            <p:nvPr/>
          </p:nvSpPr>
          <p:spPr>
            <a:xfrm>
              <a:off x="878321" y="3355459"/>
              <a:ext cx="1100363" cy="384721"/>
            </a:xfrm>
            <a:prstGeom prst="rect">
              <a:avLst/>
            </a:prstGeom>
            <a:noFill/>
          </p:spPr>
          <p:txBody>
            <a:bodyPr wrap="square" rtlCol="0">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分離</a:t>
              </a:r>
              <a:endPar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（無害化通信）</a:t>
              </a:r>
            </a:p>
          </p:txBody>
        </p:sp>
      </p:grpSp>
      <p:pic>
        <p:nvPicPr>
          <p:cNvPr id="153" name="図 152">
            <a:extLst>
              <a:ext uri="{FF2B5EF4-FFF2-40B4-BE49-F238E27FC236}">
                <a16:creationId xmlns:a16="http://schemas.microsoft.com/office/drawing/2014/main" id="{19D941C4-DFAD-01A7-69CC-A51C17398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7752" y="4867387"/>
            <a:ext cx="973096" cy="574823"/>
          </a:xfrm>
          <a:prstGeom prst="rect">
            <a:avLst/>
          </a:prstGeom>
        </p:spPr>
      </p:pic>
      <p:pic>
        <p:nvPicPr>
          <p:cNvPr id="154" name="図 153">
            <a:extLst>
              <a:ext uri="{FF2B5EF4-FFF2-40B4-BE49-F238E27FC236}">
                <a16:creationId xmlns:a16="http://schemas.microsoft.com/office/drawing/2014/main" id="{D8B6200D-C9E4-7CAE-F777-B4C0B7A50613}"/>
              </a:ext>
            </a:extLst>
          </p:cNvPr>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6541506" y="4867387"/>
            <a:ext cx="973096" cy="574823"/>
          </a:xfrm>
          <a:prstGeom prst="rect">
            <a:avLst/>
          </a:prstGeom>
        </p:spPr>
      </p:pic>
      <p:sp>
        <p:nvSpPr>
          <p:cNvPr id="156" name="テキスト ボックス 155">
            <a:extLst>
              <a:ext uri="{FF2B5EF4-FFF2-40B4-BE49-F238E27FC236}">
                <a16:creationId xmlns:a16="http://schemas.microsoft.com/office/drawing/2014/main" id="{7E76C455-3EF9-B385-C6E7-DC1919710E7D}"/>
              </a:ext>
            </a:extLst>
          </p:cNvPr>
          <p:cNvSpPr txBox="1"/>
          <p:nvPr/>
        </p:nvSpPr>
        <p:spPr>
          <a:xfrm>
            <a:off x="4562030" y="4497284"/>
            <a:ext cx="2868791" cy="325089"/>
          </a:xfrm>
          <a:prstGeom prst="rect">
            <a:avLst/>
          </a:prstGeom>
          <a:noFill/>
        </p:spPr>
        <p:txBody>
          <a:bodyPr wrap="square" rtlCol="0">
            <a:spAutoFit/>
          </a:bodyPr>
          <a:lstStyle/>
          <a:p>
            <a:pPr algn="ctr">
              <a:lnSpc>
                <a:spcPct val="150000"/>
              </a:lnSpc>
            </a:pP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LGWAN</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利用端末</a:t>
            </a:r>
          </a:p>
        </p:txBody>
      </p:sp>
      <p:grpSp>
        <p:nvGrpSpPr>
          <p:cNvPr id="162" name="グループ化 161">
            <a:extLst>
              <a:ext uri="{FF2B5EF4-FFF2-40B4-BE49-F238E27FC236}">
                <a16:creationId xmlns:a16="http://schemas.microsoft.com/office/drawing/2014/main" id="{EA78290C-C613-168D-FEF5-30EEA3F0ABFA}"/>
              </a:ext>
            </a:extLst>
          </p:cNvPr>
          <p:cNvGrpSpPr/>
          <p:nvPr/>
        </p:nvGrpSpPr>
        <p:grpSpPr>
          <a:xfrm>
            <a:off x="1148647" y="3120187"/>
            <a:ext cx="1166182" cy="375867"/>
            <a:chOff x="862357" y="3342350"/>
            <a:chExt cx="1128319" cy="375867"/>
          </a:xfrm>
        </p:grpSpPr>
        <p:sp>
          <p:nvSpPr>
            <p:cNvPr id="163" name="角丸四角形 7">
              <a:extLst>
                <a:ext uri="{FF2B5EF4-FFF2-40B4-BE49-F238E27FC236}">
                  <a16:creationId xmlns:a16="http://schemas.microsoft.com/office/drawing/2014/main" id="{2809C4B7-E8FE-5D2F-AE14-3F017A4F3B66}"/>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64" name="テキスト ボックス 163">
              <a:extLst>
                <a:ext uri="{FF2B5EF4-FFF2-40B4-BE49-F238E27FC236}">
                  <a16:creationId xmlns:a16="http://schemas.microsoft.com/office/drawing/2014/main" id="{9DCCB628-59CD-37E0-C332-37C843360E91}"/>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住民記録</a:t>
              </a:r>
            </a:p>
          </p:txBody>
        </p:sp>
      </p:grpSp>
      <p:grpSp>
        <p:nvGrpSpPr>
          <p:cNvPr id="165" name="グループ化 164">
            <a:extLst>
              <a:ext uri="{FF2B5EF4-FFF2-40B4-BE49-F238E27FC236}">
                <a16:creationId xmlns:a16="http://schemas.microsoft.com/office/drawing/2014/main" id="{C1E4F6A4-3CE0-2A1C-EE54-7AC7961409C4}"/>
              </a:ext>
            </a:extLst>
          </p:cNvPr>
          <p:cNvGrpSpPr/>
          <p:nvPr/>
        </p:nvGrpSpPr>
        <p:grpSpPr>
          <a:xfrm>
            <a:off x="2381466" y="3120187"/>
            <a:ext cx="1166182" cy="375867"/>
            <a:chOff x="862357" y="3342350"/>
            <a:chExt cx="1128319" cy="375867"/>
          </a:xfrm>
        </p:grpSpPr>
        <p:sp>
          <p:nvSpPr>
            <p:cNvPr id="166" name="角丸四角形 7">
              <a:extLst>
                <a:ext uri="{FF2B5EF4-FFF2-40B4-BE49-F238E27FC236}">
                  <a16:creationId xmlns:a16="http://schemas.microsoft.com/office/drawing/2014/main" id="{29A4A9F6-D546-5FAE-A115-E01CBE49760F}"/>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67" name="テキスト ボックス 166">
              <a:extLst>
                <a:ext uri="{FF2B5EF4-FFF2-40B4-BE49-F238E27FC236}">
                  <a16:creationId xmlns:a16="http://schemas.microsoft.com/office/drawing/2014/main" id="{65A4C40A-741F-E5DD-B655-5DA127E3BF06}"/>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戸籍・税</a:t>
              </a:r>
            </a:p>
          </p:txBody>
        </p:sp>
      </p:grpSp>
      <p:grpSp>
        <p:nvGrpSpPr>
          <p:cNvPr id="168" name="グループ化 167">
            <a:extLst>
              <a:ext uri="{FF2B5EF4-FFF2-40B4-BE49-F238E27FC236}">
                <a16:creationId xmlns:a16="http://schemas.microsoft.com/office/drawing/2014/main" id="{C7BD491E-B29D-5902-46BA-4CD3A5E07A56}"/>
              </a:ext>
            </a:extLst>
          </p:cNvPr>
          <p:cNvGrpSpPr/>
          <p:nvPr/>
        </p:nvGrpSpPr>
        <p:grpSpPr>
          <a:xfrm>
            <a:off x="1148647" y="3571037"/>
            <a:ext cx="1166182" cy="375867"/>
            <a:chOff x="862357" y="3342350"/>
            <a:chExt cx="1128319" cy="375867"/>
          </a:xfrm>
        </p:grpSpPr>
        <p:sp>
          <p:nvSpPr>
            <p:cNvPr id="169" name="角丸四角形 7">
              <a:extLst>
                <a:ext uri="{FF2B5EF4-FFF2-40B4-BE49-F238E27FC236}">
                  <a16:creationId xmlns:a16="http://schemas.microsoft.com/office/drawing/2014/main" id="{2640CDB2-DE4B-010B-E0DB-2F8C9D2B82D6}"/>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70" name="テキスト ボックス 169">
              <a:extLst>
                <a:ext uri="{FF2B5EF4-FFF2-40B4-BE49-F238E27FC236}">
                  <a16:creationId xmlns:a16="http://schemas.microsoft.com/office/drawing/2014/main" id="{33DB73E9-9AEE-8DC4-4156-7DEA30AB629C}"/>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介護・国保</a:t>
              </a:r>
            </a:p>
          </p:txBody>
        </p:sp>
      </p:grpSp>
      <p:grpSp>
        <p:nvGrpSpPr>
          <p:cNvPr id="171" name="グループ化 170">
            <a:extLst>
              <a:ext uri="{FF2B5EF4-FFF2-40B4-BE49-F238E27FC236}">
                <a16:creationId xmlns:a16="http://schemas.microsoft.com/office/drawing/2014/main" id="{FB3F455E-D0D1-50D5-D0B6-58A67C233253}"/>
              </a:ext>
            </a:extLst>
          </p:cNvPr>
          <p:cNvGrpSpPr/>
          <p:nvPr/>
        </p:nvGrpSpPr>
        <p:grpSpPr>
          <a:xfrm>
            <a:off x="2381466" y="3564687"/>
            <a:ext cx="1166182" cy="375867"/>
            <a:chOff x="862357" y="3342350"/>
            <a:chExt cx="1128319" cy="375867"/>
          </a:xfrm>
        </p:grpSpPr>
        <p:sp>
          <p:nvSpPr>
            <p:cNvPr id="172" name="角丸四角形 7">
              <a:extLst>
                <a:ext uri="{FF2B5EF4-FFF2-40B4-BE49-F238E27FC236}">
                  <a16:creationId xmlns:a16="http://schemas.microsoft.com/office/drawing/2014/main" id="{B931FD0C-F302-2D26-4E11-853FB9C92C54}"/>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73" name="テキスト ボックス 172">
              <a:extLst>
                <a:ext uri="{FF2B5EF4-FFF2-40B4-BE49-F238E27FC236}">
                  <a16:creationId xmlns:a16="http://schemas.microsoft.com/office/drawing/2014/main" id="{5534B2D2-40D1-F312-8866-15D96311EE4D}"/>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国民年金</a:t>
              </a:r>
            </a:p>
          </p:txBody>
        </p:sp>
      </p:grpSp>
      <p:grpSp>
        <p:nvGrpSpPr>
          <p:cNvPr id="174" name="グループ化 173">
            <a:extLst>
              <a:ext uri="{FF2B5EF4-FFF2-40B4-BE49-F238E27FC236}">
                <a16:creationId xmlns:a16="http://schemas.microsoft.com/office/drawing/2014/main" id="{9A988799-27EB-81BB-DC7C-3F36BC69EBAA}"/>
              </a:ext>
            </a:extLst>
          </p:cNvPr>
          <p:cNvGrpSpPr/>
          <p:nvPr/>
        </p:nvGrpSpPr>
        <p:grpSpPr>
          <a:xfrm>
            <a:off x="1148647" y="4021887"/>
            <a:ext cx="1166182" cy="375867"/>
            <a:chOff x="862357" y="3342350"/>
            <a:chExt cx="1128319" cy="375867"/>
          </a:xfrm>
        </p:grpSpPr>
        <p:sp>
          <p:nvSpPr>
            <p:cNvPr id="175" name="角丸四角形 7">
              <a:extLst>
                <a:ext uri="{FF2B5EF4-FFF2-40B4-BE49-F238E27FC236}">
                  <a16:creationId xmlns:a16="http://schemas.microsoft.com/office/drawing/2014/main" id="{4BF8BEA3-BAFE-905F-3848-C1BF1591DBFE}"/>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76" name="テキスト ボックス 175">
              <a:extLst>
                <a:ext uri="{FF2B5EF4-FFF2-40B4-BE49-F238E27FC236}">
                  <a16:creationId xmlns:a16="http://schemas.microsoft.com/office/drawing/2014/main" id="{5BE2B651-EDC9-3453-12C8-125D2A8CCB08}"/>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後期高齢</a:t>
              </a:r>
            </a:p>
          </p:txBody>
        </p:sp>
      </p:grpSp>
      <p:grpSp>
        <p:nvGrpSpPr>
          <p:cNvPr id="177" name="グループ化 176">
            <a:extLst>
              <a:ext uri="{FF2B5EF4-FFF2-40B4-BE49-F238E27FC236}">
                <a16:creationId xmlns:a16="http://schemas.microsoft.com/office/drawing/2014/main" id="{91C98B95-B10E-7FCC-518E-B5ECAB697FBD}"/>
              </a:ext>
            </a:extLst>
          </p:cNvPr>
          <p:cNvGrpSpPr/>
          <p:nvPr/>
        </p:nvGrpSpPr>
        <p:grpSpPr>
          <a:xfrm>
            <a:off x="2381466" y="4021887"/>
            <a:ext cx="1166182" cy="375867"/>
            <a:chOff x="862357" y="3342350"/>
            <a:chExt cx="1128319" cy="375867"/>
          </a:xfrm>
        </p:grpSpPr>
        <p:sp>
          <p:nvSpPr>
            <p:cNvPr id="178" name="角丸四角形 7">
              <a:extLst>
                <a:ext uri="{FF2B5EF4-FFF2-40B4-BE49-F238E27FC236}">
                  <a16:creationId xmlns:a16="http://schemas.microsoft.com/office/drawing/2014/main" id="{F6EA3672-3B4C-C772-C111-739E02681B8B}"/>
                </a:ext>
              </a:extLst>
            </p:cNvPr>
            <p:cNvSpPr/>
            <p:nvPr/>
          </p:nvSpPr>
          <p:spPr>
            <a:xfrm>
              <a:off x="862357" y="3342350"/>
              <a:ext cx="1128319" cy="375867"/>
            </a:xfrm>
            <a:prstGeom prst="roundRect">
              <a:avLst/>
            </a:prstGeom>
            <a:noFill/>
            <a:ln>
              <a:solidFill>
                <a:srgbClr val="F3C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179" name="テキスト ボックス 178">
              <a:extLst>
                <a:ext uri="{FF2B5EF4-FFF2-40B4-BE49-F238E27FC236}">
                  <a16:creationId xmlns:a16="http://schemas.microsoft.com/office/drawing/2014/main" id="{99B86154-22F6-CBB0-58BE-0D748244A2EA}"/>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福祉関連</a:t>
              </a:r>
            </a:p>
          </p:txBody>
        </p:sp>
      </p:grpSp>
      <p:sp>
        <p:nvSpPr>
          <p:cNvPr id="184" name="フリーフォーム: 図形 183">
            <a:extLst>
              <a:ext uri="{FF2B5EF4-FFF2-40B4-BE49-F238E27FC236}">
                <a16:creationId xmlns:a16="http://schemas.microsoft.com/office/drawing/2014/main" id="{29BAC287-080E-CAFF-994B-1CB0D1599AC4}"/>
              </a:ext>
            </a:extLst>
          </p:cNvPr>
          <p:cNvSpPr/>
          <p:nvPr/>
        </p:nvSpPr>
        <p:spPr>
          <a:xfrm>
            <a:off x="6555581" y="4869656"/>
            <a:ext cx="940594" cy="571500"/>
          </a:xfrm>
          <a:custGeom>
            <a:avLst/>
            <a:gdLst>
              <a:gd name="connsiteX0" fmla="*/ 54769 w 940594"/>
              <a:gd name="connsiteY0" fmla="*/ 0 h 571500"/>
              <a:gd name="connsiteX1" fmla="*/ 54769 w 940594"/>
              <a:gd name="connsiteY1" fmla="*/ 507207 h 571500"/>
              <a:gd name="connsiteX2" fmla="*/ 0 w 940594"/>
              <a:gd name="connsiteY2" fmla="*/ 507207 h 571500"/>
              <a:gd name="connsiteX3" fmla="*/ 0 w 940594"/>
              <a:gd name="connsiteY3" fmla="*/ 571500 h 571500"/>
              <a:gd name="connsiteX4" fmla="*/ 940594 w 940594"/>
              <a:gd name="connsiteY4" fmla="*/ 571500 h 571500"/>
              <a:gd name="connsiteX5" fmla="*/ 940594 w 940594"/>
              <a:gd name="connsiteY5" fmla="*/ 502444 h 571500"/>
              <a:gd name="connsiteX6" fmla="*/ 885825 w 940594"/>
              <a:gd name="connsiteY6" fmla="*/ 502444 h 571500"/>
              <a:gd name="connsiteX7" fmla="*/ 885825 w 940594"/>
              <a:gd name="connsiteY7" fmla="*/ 4763 h 571500"/>
              <a:gd name="connsiteX8" fmla="*/ 54769 w 940594"/>
              <a:gd name="connsiteY8"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594" h="571500">
                <a:moveTo>
                  <a:pt x="54769" y="0"/>
                </a:moveTo>
                <a:lnTo>
                  <a:pt x="54769" y="507207"/>
                </a:lnTo>
                <a:lnTo>
                  <a:pt x="0" y="507207"/>
                </a:lnTo>
                <a:lnTo>
                  <a:pt x="0" y="571500"/>
                </a:lnTo>
                <a:lnTo>
                  <a:pt x="940594" y="571500"/>
                </a:lnTo>
                <a:lnTo>
                  <a:pt x="940594" y="502444"/>
                </a:lnTo>
                <a:lnTo>
                  <a:pt x="885825" y="502444"/>
                </a:lnTo>
                <a:lnTo>
                  <a:pt x="885825" y="4763"/>
                </a:lnTo>
                <a:lnTo>
                  <a:pt x="54769" y="0"/>
                </a:lnTo>
                <a:close/>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5" name="図 184">
            <a:extLst>
              <a:ext uri="{FF2B5EF4-FFF2-40B4-BE49-F238E27FC236}">
                <a16:creationId xmlns:a16="http://schemas.microsoft.com/office/drawing/2014/main" id="{00177119-D297-E023-F3F1-C0E98AE418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9865" y="4866134"/>
            <a:ext cx="664332" cy="655616"/>
          </a:xfrm>
          <a:prstGeom prst="rect">
            <a:avLst/>
          </a:prstGeom>
        </p:spPr>
      </p:pic>
      <p:sp>
        <p:nvSpPr>
          <p:cNvPr id="186" name="テキスト ボックス 185">
            <a:extLst>
              <a:ext uri="{FF2B5EF4-FFF2-40B4-BE49-F238E27FC236}">
                <a16:creationId xmlns:a16="http://schemas.microsoft.com/office/drawing/2014/main" id="{7001A757-5A71-3CE1-25D4-549AA265D5F1}"/>
              </a:ext>
            </a:extLst>
          </p:cNvPr>
          <p:cNvSpPr txBox="1"/>
          <p:nvPr/>
        </p:nvSpPr>
        <p:spPr>
          <a:xfrm>
            <a:off x="8622065" y="5585337"/>
            <a:ext cx="2923400" cy="556884"/>
          </a:xfrm>
          <a:prstGeom prst="rect">
            <a:avLst/>
          </a:prstGeom>
          <a:noFill/>
        </p:spPr>
        <p:txBody>
          <a:bodyPr wrap="square" rtlCol="0">
            <a:spAutoFit/>
          </a:bodyPr>
          <a:lstStyle/>
          <a:p>
            <a:pPr algn="ctr">
              <a:lnSpc>
                <a:spcPct val="1500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インターネットメールや</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機密性の低い情報を扱う領域</a:t>
            </a:r>
          </a:p>
        </p:txBody>
      </p:sp>
      <p:grpSp>
        <p:nvGrpSpPr>
          <p:cNvPr id="187" name="グループ化 186">
            <a:extLst>
              <a:ext uri="{FF2B5EF4-FFF2-40B4-BE49-F238E27FC236}">
                <a16:creationId xmlns:a16="http://schemas.microsoft.com/office/drawing/2014/main" id="{E24DE112-42B9-B63E-B43B-C260091E24E3}"/>
              </a:ext>
            </a:extLst>
          </p:cNvPr>
          <p:cNvGrpSpPr/>
          <p:nvPr/>
        </p:nvGrpSpPr>
        <p:grpSpPr>
          <a:xfrm>
            <a:off x="8497584" y="4867387"/>
            <a:ext cx="3172362" cy="574823"/>
            <a:chOff x="-221361" y="5101686"/>
            <a:chExt cx="4327112" cy="784061"/>
          </a:xfrm>
        </p:grpSpPr>
        <p:pic>
          <p:nvPicPr>
            <p:cNvPr id="188" name="図 187">
              <a:extLst>
                <a:ext uri="{FF2B5EF4-FFF2-40B4-BE49-F238E27FC236}">
                  <a16:creationId xmlns:a16="http://schemas.microsoft.com/office/drawing/2014/main" id="{FCFE9233-4601-5727-AAB3-B4B407B6A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121" y="5101686"/>
              <a:ext cx="1327306" cy="784061"/>
            </a:xfrm>
            <a:prstGeom prst="rect">
              <a:avLst/>
            </a:prstGeom>
          </p:spPr>
        </p:pic>
        <p:pic>
          <p:nvPicPr>
            <p:cNvPr id="189" name="図 188">
              <a:extLst>
                <a:ext uri="{FF2B5EF4-FFF2-40B4-BE49-F238E27FC236}">
                  <a16:creationId xmlns:a16="http://schemas.microsoft.com/office/drawing/2014/main" id="{3BA78EFD-0CA0-BD1B-AE90-5E3B75FDEA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8445" y="5101686"/>
              <a:ext cx="1327306" cy="784061"/>
            </a:xfrm>
            <a:prstGeom prst="rect">
              <a:avLst/>
            </a:prstGeom>
          </p:spPr>
        </p:pic>
        <p:pic>
          <p:nvPicPr>
            <p:cNvPr id="190" name="図 189">
              <a:extLst>
                <a:ext uri="{FF2B5EF4-FFF2-40B4-BE49-F238E27FC236}">
                  <a16:creationId xmlns:a16="http://schemas.microsoft.com/office/drawing/2014/main" id="{EFE565DB-E4CF-5668-7054-E4546561A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361" y="5101686"/>
              <a:ext cx="1327306" cy="784061"/>
            </a:xfrm>
            <a:prstGeom prst="rect">
              <a:avLst/>
            </a:prstGeom>
          </p:spPr>
        </p:pic>
      </p:grpSp>
      <p:sp>
        <p:nvSpPr>
          <p:cNvPr id="192" name="テキスト ボックス 191">
            <a:extLst>
              <a:ext uri="{FF2B5EF4-FFF2-40B4-BE49-F238E27FC236}">
                <a16:creationId xmlns:a16="http://schemas.microsoft.com/office/drawing/2014/main" id="{7E5BB7F2-6A63-6DBD-4FD8-73104959B73B}"/>
              </a:ext>
            </a:extLst>
          </p:cNvPr>
          <p:cNvSpPr txBox="1"/>
          <p:nvPr/>
        </p:nvSpPr>
        <p:spPr>
          <a:xfrm>
            <a:off x="8592893" y="4497284"/>
            <a:ext cx="2952572" cy="325089"/>
          </a:xfrm>
          <a:prstGeom prst="rect">
            <a:avLst/>
          </a:prstGeom>
          <a:noFill/>
        </p:spPr>
        <p:txBody>
          <a:bodyPr wrap="square" rtlCol="0">
            <a:spAutoFit/>
          </a:bodyPr>
          <a:lstStyle/>
          <a:p>
            <a:pPr algn="ctr">
              <a:lnSpc>
                <a:spcPct val="150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インターネット利用端末（業務端末）</a:t>
            </a:r>
          </a:p>
        </p:txBody>
      </p:sp>
      <p:grpSp>
        <p:nvGrpSpPr>
          <p:cNvPr id="193" name="グループ化 192">
            <a:extLst>
              <a:ext uri="{FF2B5EF4-FFF2-40B4-BE49-F238E27FC236}">
                <a16:creationId xmlns:a16="http://schemas.microsoft.com/office/drawing/2014/main" id="{6249691F-F355-64DC-4116-EFDFEA2522CA}"/>
              </a:ext>
            </a:extLst>
          </p:cNvPr>
          <p:cNvGrpSpPr/>
          <p:nvPr/>
        </p:nvGrpSpPr>
        <p:grpSpPr>
          <a:xfrm>
            <a:off x="8331340" y="2609437"/>
            <a:ext cx="3171459" cy="375867"/>
            <a:chOff x="508899" y="4661699"/>
            <a:chExt cx="3296848" cy="498555"/>
          </a:xfrm>
        </p:grpSpPr>
        <p:sp>
          <p:nvSpPr>
            <p:cNvPr id="194" name="角丸四角形 7">
              <a:extLst>
                <a:ext uri="{FF2B5EF4-FFF2-40B4-BE49-F238E27FC236}">
                  <a16:creationId xmlns:a16="http://schemas.microsoft.com/office/drawing/2014/main" id="{B1ADA26E-BFEB-E7A9-361B-92444140B7B1}"/>
                </a:ext>
              </a:extLst>
            </p:cNvPr>
            <p:cNvSpPr/>
            <p:nvPr/>
          </p:nvSpPr>
          <p:spPr>
            <a:xfrm>
              <a:off x="508899" y="4661699"/>
              <a:ext cx="3296848" cy="49855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b="1">
                <a:solidFill>
                  <a:schemeClr val="tx1">
                    <a:lumMod val="75000"/>
                    <a:lumOff val="25000"/>
                  </a:schemeClr>
                </a:solidFill>
              </a:endParaRPr>
            </a:p>
          </p:txBody>
        </p:sp>
        <p:sp>
          <p:nvSpPr>
            <p:cNvPr id="195" name="テキスト ボックス 194">
              <a:extLst>
                <a:ext uri="{FF2B5EF4-FFF2-40B4-BE49-F238E27FC236}">
                  <a16:creationId xmlns:a16="http://schemas.microsoft.com/office/drawing/2014/main" id="{5D740BE1-CB09-8820-53EB-18FE519D44A2}"/>
                </a:ext>
              </a:extLst>
            </p:cNvPr>
            <p:cNvSpPr txBox="1"/>
            <p:nvPr/>
          </p:nvSpPr>
          <p:spPr>
            <a:xfrm>
              <a:off x="542497" y="4736356"/>
              <a:ext cx="3211473" cy="367415"/>
            </a:xfrm>
            <a:prstGeom prst="rect">
              <a:avLst/>
            </a:prstGeom>
            <a:noFill/>
          </p:spPr>
          <p:txBody>
            <a:bodyPr wrap="square" rtlCol="0">
              <a:sp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インターネット接続系</a:t>
              </a:r>
            </a:p>
          </p:txBody>
        </p:sp>
      </p:grpSp>
      <p:grpSp>
        <p:nvGrpSpPr>
          <p:cNvPr id="208" name="グループ化 207">
            <a:extLst>
              <a:ext uri="{FF2B5EF4-FFF2-40B4-BE49-F238E27FC236}">
                <a16:creationId xmlns:a16="http://schemas.microsoft.com/office/drawing/2014/main" id="{471F3E8C-CD5A-691E-9DD8-79C9C15B4B38}"/>
              </a:ext>
            </a:extLst>
          </p:cNvPr>
          <p:cNvGrpSpPr/>
          <p:nvPr/>
        </p:nvGrpSpPr>
        <p:grpSpPr>
          <a:xfrm>
            <a:off x="9900822" y="3563472"/>
            <a:ext cx="1230170" cy="375867"/>
            <a:chOff x="827343" y="3342350"/>
            <a:chExt cx="1190229" cy="375867"/>
          </a:xfrm>
        </p:grpSpPr>
        <p:sp>
          <p:nvSpPr>
            <p:cNvPr id="209" name="角丸四角形 7">
              <a:extLst>
                <a:ext uri="{FF2B5EF4-FFF2-40B4-BE49-F238E27FC236}">
                  <a16:creationId xmlns:a16="http://schemas.microsoft.com/office/drawing/2014/main" id="{8A3BBEA5-A5BF-1A3B-B2A2-E577BECDF80E}"/>
                </a:ext>
              </a:extLst>
            </p:cNvPr>
            <p:cNvSpPr/>
            <p:nvPr/>
          </p:nvSpPr>
          <p:spPr>
            <a:xfrm>
              <a:off x="862357" y="3342350"/>
              <a:ext cx="1128319" cy="37586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210" name="テキスト ボックス 209">
              <a:extLst>
                <a:ext uri="{FF2B5EF4-FFF2-40B4-BE49-F238E27FC236}">
                  <a16:creationId xmlns:a16="http://schemas.microsoft.com/office/drawing/2014/main" id="{DD4E3A25-8CC5-1403-A4F4-55478E41BBC5}"/>
                </a:ext>
              </a:extLst>
            </p:cNvPr>
            <p:cNvSpPr txBox="1"/>
            <p:nvPr/>
          </p:nvSpPr>
          <p:spPr>
            <a:xfrm>
              <a:off x="827343" y="3378319"/>
              <a:ext cx="1190229"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ホームページ管理</a:t>
              </a:r>
            </a:p>
          </p:txBody>
        </p:sp>
      </p:grpSp>
      <p:grpSp>
        <p:nvGrpSpPr>
          <p:cNvPr id="211" name="グループ化 210">
            <a:extLst>
              <a:ext uri="{FF2B5EF4-FFF2-40B4-BE49-F238E27FC236}">
                <a16:creationId xmlns:a16="http://schemas.microsoft.com/office/drawing/2014/main" id="{F507B76C-EFF3-07CC-0B60-4141025C839D}"/>
              </a:ext>
            </a:extLst>
          </p:cNvPr>
          <p:cNvGrpSpPr/>
          <p:nvPr/>
        </p:nvGrpSpPr>
        <p:grpSpPr>
          <a:xfrm>
            <a:off x="9932816" y="3118687"/>
            <a:ext cx="1166182" cy="375867"/>
            <a:chOff x="862357" y="3342350"/>
            <a:chExt cx="1128319" cy="375867"/>
          </a:xfrm>
        </p:grpSpPr>
        <p:sp>
          <p:nvSpPr>
            <p:cNvPr id="212" name="角丸四角形 7">
              <a:extLst>
                <a:ext uri="{FF2B5EF4-FFF2-40B4-BE49-F238E27FC236}">
                  <a16:creationId xmlns:a16="http://schemas.microsoft.com/office/drawing/2014/main" id="{66C0AB6D-046C-FB25-0295-769C28435289}"/>
                </a:ext>
              </a:extLst>
            </p:cNvPr>
            <p:cNvSpPr/>
            <p:nvPr/>
          </p:nvSpPr>
          <p:spPr>
            <a:xfrm>
              <a:off x="862357" y="3342350"/>
              <a:ext cx="1128319" cy="37586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solidFill>
                  <a:schemeClr val="tx1">
                    <a:lumMod val="75000"/>
                    <a:lumOff val="25000"/>
                  </a:schemeClr>
                </a:solidFill>
              </a:endParaRPr>
            </a:p>
          </p:txBody>
        </p:sp>
        <p:sp>
          <p:nvSpPr>
            <p:cNvPr id="213" name="テキスト ボックス 212">
              <a:extLst>
                <a:ext uri="{FF2B5EF4-FFF2-40B4-BE49-F238E27FC236}">
                  <a16:creationId xmlns:a16="http://schemas.microsoft.com/office/drawing/2014/main" id="{4844FDDE-5B79-5CC0-A5CA-199F2786F527}"/>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メール</a:t>
              </a:r>
            </a:p>
          </p:txBody>
        </p:sp>
      </p:grpSp>
      <p:cxnSp>
        <p:nvCxnSpPr>
          <p:cNvPr id="221" name="直線コネクタ 220">
            <a:extLst>
              <a:ext uri="{FF2B5EF4-FFF2-40B4-BE49-F238E27FC236}">
                <a16:creationId xmlns:a16="http://schemas.microsoft.com/office/drawing/2014/main" id="{448F7945-EA9C-4457-BA3F-F9D41765EDC8}"/>
              </a:ext>
            </a:extLst>
          </p:cNvPr>
          <p:cNvCxnSpPr>
            <a:cxnSpLocks/>
          </p:cNvCxnSpPr>
          <p:nvPr/>
        </p:nvCxnSpPr>
        <p:spPr>
          <a:xfrm>
            <a:off x="9292480" y="2984487"/>
            <a:ext cx="0" cy="1413267"/>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4" name="グループ化 213">
            <a:extLst>
              <a:ext uri="{FF2B5EF4-FFF2-40B4-BE49-F238E27FC236}">
                <a16:creationId xmlns:a16="http://schemas.microsoft.com/office/drawing/2014/main" id="{D548DD37-1BA5-C574-D76B-982ACCDC21A1}"/>
              </a:ext>
            </a:extLst>
          </p:cNvPr>
          <p:cNvGrpSpPr/>
          <p:nvPr/>
        </p:nvGrpSpPr>
        <p:grpSpPr>
          <a:xfrm>
            <a:off x="8709389" y="3569537"/>
            <a:ext cx="1166182" cy="375867"/>
            <a:chOff x="862357" y="3342350"/>
            <a:chExt cx="1128319" cy="375867"/>
          </a:xfrm>
        </p:grpSpPr>
        <p:sp>
          <p:nvSpPr>
            <p:cNvPr id="215" name="角丸四角形 7">
              <a:extLst>
                <a:ext uri="{FF2B5EF4-FFF2-40B4-BE49-F238E27FC236}">
                  <a16:creationId xmlns:a16="http://schemas.microsoft.com/office/drawing/2014/main" id="{D11D5BE3-6822-0341-D3F4-21037FA09903}"/>
                </a:ext>
              </a:extLst>
            </p:cNvPr>
            <p:cNvSpPr/>
            <p:nvPr/>
          </p:nvSpPr>
          <p:spPr>
            <a:xfrm>
              <a:off x="862357" y="3342350"/>
              <a:ext cx="1128319" cy="37586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dirty="0">
                <a:solidFill>
                  <a:schemeClr val="tx1">
                    <a:lumMod val="75000"/>
                    <a:lumOff val="25000"/>
                  </a:schemeClr>
                </a:solidFill>
              </a:endParaRPr>
            </a:p>
          </p:txBody>
        </p:sp>
        <p:sp>
          <p:nvSpPr>
            <p:cNvPr id="216" name="テキスト ボックス 215">
              <a:extLst>
                <a:ext uri="{FF2B5EF4-FFF2-40B4-BE49-F238E27FC236}">
                  <a16:creationId xmlns:a16="http://schemas.microsoft.com/office/drawing/2014/main" id="{EF66063C-95B2-036C-FFBE-6F60A0D8BD63}"/>
                </a:ext>
              </a:extLst>
            </p:cNvPr>
            <p:cNvSpPr txBox="1"/>
            <p:nvPr/>
          </p:nvSpPr>
          <p:spPr>
            <a:xfrm>
              <a:off x="878321" y="3378319"/>
              <a:ext cx="1100363" cy="303929"/>
            </a:xfrm>
            <a:prstGeom prst="rect">
              <a:avLst/>
            </a:prstGeom>
            <a:noFill/>
          </p:spPr>
          <p:txBody>
            <a:bodyPr wrap="square" rtlCol="0">
              <a:spAutoFit/>
            </a:bodyPr>
            <a:lstStyle/>
            <a:p>
              <a:pPr algn="ctr">
                <a:lnSpc>
                  <a:spcPct val="150000"/>
                </a:lnSpc>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グループウェア</a:t>
              </a:r>
            </a:p>
          </p:txBody>
        </p:sp>
      </p:grpSp>
      <p:cxnSp>
        <p:nvCxnSpPr>
          <p:cNvPr id="225" name="直線矢印コネクタ 224">
            <a:extLst>
              <a:ext uri="{FF2B5EF4-FFF2-40B4-BE49-F238E27FC236}">
                <a16:creationId xmlns:a16="http://schemas.microsoft.com/office/drawing/2014/main" id="{2F60F85B-EB7E-F680-6277-FB54EA7C2FF3}"/>
              </a:ext>
            </a:extLst>
          </p:cNvPr>
          <p:cNvCxnSpPr>
            <a:cxnSpLocks/>
            <a:stCxn id="129" idx="3"/>
            <a:endCxn id="216" idx="1"/>
          </p:cNvCxnSpPr>
          <p:nvPr/>
        </p:nvCxnSpPr>
        <p:spPr>
          <a:xfrm>
            <a:off x="7198108" y="3751121"/>
            <a:ext cx="1527781" cy="6350"/>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3" name="フローチャート: 結合子 232">
            <a:extLst>
              <a:ext uri="{FF2B5EF4-FFF2-40B4-BE49-F238E27FC236}">
                <a16:creationId xmlns:a16="http://schemas.microsoft.com/office/drawing/2014/main" id="{30AC8BBE-82E0-58E7-8DBA-04F282F8D95C}"/>
              </a:ext>
            </a:extLst>
          </p:cNvPr>
          <p:cNvSpPr/>
          <p:nvPr/>
        </p:nvSpPr>
        <p:spPr>
          <a:xfrm>
            <a:off x="7727370" y="3509125"/>
            <a:ext cx="517949" cy="47070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900" b="1" dirty="0">
                <a:latin typeface="メイリオ" panose="020B0604030504040204" pitchFamily="50" charset="-128"/>
                <a:ea typeface="メイリオ" panose="020B0604030504040204" pitchFamily="50" charset="-128"/>
              </a:rPr>
              <a:t>一部</a:t>
            </a:r>
            <a:endParaRPr kumimoji="1" lang="en-US" altLang="ja-JP" sz="900" b="1" dirty="0">
              <a:latin typeface="メイリオ" panose="020B0604030504040204" pitchFamily="50" charset="-128"/>
              <a:ea typeface="メイリオ" panose="020B0604030504040204" pitchFamily="50" charset="-128"/>
            </a:endParaRPr>
          </a:p>
          <a:p>
            <a:pPr algn="ctr"/>
            <a:r>
              <a:rPr kumimoji="1" lang="ja-JP" altLang="en-US" sz="900" b="1" dirty="0">
                <a:latin typeface="メイリオ" panose="020B0604030504040204" pitchFamily="50" charset="-128"/>
                <a:ea typeface="メイリオ" panose="020B0604030504040204" pitchFamily="50" charset="-128"/>
              </a:rPr>
              <a:t>配置</a:t>
            </a:r>
            <a:endParaRPr kumimoji="1" lang="en-US" altLang="ja-JP" sz="900" b="1" dirty="0">
              <a:latin typeface="メイリオ" panose="020B0604030504040204" pitchFamily="50" charset="-128"/>
              <a:ea typeface="メイリオ" panose="020B0604030504040204" pitchFamily="50" charset="-128"/>
            </a:endParaRPr>
          </a:p>
          <a:p>
            <a:pPr algn="ctr"/>
            <a:r>
              <a:rPr kumimoji="1" lang="ja-JP" altLang="en-US" sz="900" b="1" dirty="0">
                <a:latin typeface="メイリオ" panose="020B0604030504040204" pitchFamily="50" charset="-128"/>
                <a:ea typeface="メイリオ" panose="020B0604030504040204" pitchFamily="50" charset="-128"/>
              </a:rPr>
              <a:t>転換</a:t>
            </a:r>
          </a:p>
        </p:txBody>
      </p:sp>
      <p:sp>
        <p:nvSpPr>
          <p:cNvPr id="234" name="フローチャート: 結合子 233">
            <a:extLst>
              <a:ext uri="{FF2B5EF4-FFF2-40B4-BE49-F238E27FC236}">
                <a16:creationId xmlns:a16="http://schemas.microsoft.com/office/drawing/2014/main" id="{587B0CC5-A8F2-7D71-7A60-79CA2B92F6B3}"/>
              </a:ext>
            </a:extLst>
          </p:cNvPr>
          <p:cNvSpPr/>
          <p:nvPr/>
        </p:nvSpPr>
        <p:spPr>
          <a:xfrm>
            <a:off x="7727370" y="4925175"/>
            <a:ext cx="517949" cy="47070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900" b="1" dirty="0">
                <a:latin typeface="メイリオ" panose="020B0604030504040204" pitchFamily="50" charset="-128"/>
                <a:ea typeface="メイリオ" panose="020B0604030504040204" pitchFamily="50" charset="-128"/>
              </a:rPr>
              <a:t>配置</a:t>
            </a:r>
            <a:endParaRPr kumimoji="1" lang="en-US" altLang="ja-JP" sz="900" b="1" dirty="0">
              <a:latin typeface="メイリオ" panose="020B0604030504040204" pitchFamily="50" charset="-128"/>
              <a:ea typeface="メイリオ" panose="020B0604030504040204" pitchFamily="50" charset="-128"/>
            </a:endParaRPr>
          </a:p>
          <a:p>
            <a:pPr algn="ctr"/>
            <a:r>
              <a:rPr kumimoji="1" lang="ja-JP" altLang="en-US" sz="900" b="1" dirty="0">
                <a:latin typeface="メイリオ" panose="020B0604030504040204" pitchFamily="50" charset="-128"/>
                <a:ea typeface="メイリオ" panose="020B0604030504040204" pitchFamily="50" charset="-128"/>
              </a:rPr>
              <a:t>転換</a:t>
            </a:r>
          </a:p>
        </p:txBody>
      </p:sp>
    </p:spTree>
    <p:extLst>
      <p:ext uri="{BB962C8B-B14F-4D97-AF65-F5344CB8AC3E}">
        <p14:creationId xmlns:p14="http://schemas.microsoft.com/office/powerpoint/2010/main" val="210982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CACA62D-BFC3-1E00-5203-F5531A8ACB16}"/>
              </a:ext>
            </a:extLst>
          </p:cNvPr>
          <p:cNvSpPr>
            <a:spLocks noGrp="1"/>
          </p:cNvSpPr>
          <p:nvPr>
            <p:ph type="body" sz="quarter" idx="15"/>
          </p:nvPr>
        </p:nvSpPr>
        <p:spPr>
          <a:xfrm>
            <a:off x="263132" y="700152"/>
            <a:ext cx="11665736" cy="348557"/>
          </a:xfrm>
          <a:prstGeom prst="rect">
            <a:avLst/>
          </a:prstGeom>
        </p:spPr>
        <p:txBody>
          <a:bodyPr wrap="square" lIns="91440" tIns="45720" rIns="91440" bIns="45720" anchor="t" anchorCtr="0">
            <a:spAutoFit/>
          </a:bodyPr>
          <a:lstStyle/>
          <a:p>
            <a:r>
              <a:rPr kumimoji="1" lang="ja-JP" altLang="en-US" dirty="0">
                <a:latin typeface="メイリオ"/>
                <a:ea typeface="メイリオ"/>
              </a:rPr>
              <a:t>「クラウドサービス等の外部サービス利用時」や「情報持ち出し」「セキュリティ強化」について改定</a:t>
            </a:r>
          </a:p>
        </p:txBody>
      </p:sp>
      <p:sp>
        <p:nvSpPr>
          <p:cNvPr id="2" name="テキスト プレースホルダー 1">
            <a:extLst>
              <a:ext uri="{FF2B5EF4-FFF2-40B4-BE49-F238E27FC236}">
                <a16:creationId xmlns:a16="http://schemas.microsoft.com/office/drawing/2014/main" id="{5FB8F15A-712E-F6D7-EEEF-95F56D0DC5C2}"/>
              </a:ext>
            </a:extLst>
          </p:cNvPr>
          <p:cNvSpPr>
            <a:spLocks noGrp="1"/>
          </p:cNvSpPr>
          <p:nvPr>
            <p:ph type="body" sz="quarter" idx="13"/>
          </p:nvPr>
        </p:nvSpPr>
        <p:spPr>
          <a:prstGeom prst="rect">
            <a:avLst/>
          </a:prstGeom>
        </p:spPr>
        <p:txBody>
          <a:bodyPr/>
          <a:lstStyle/>
          <a:p>
            <a:r>
              <a:rPr lang="ja-JP" altLang="en-US" dirty="0"/>
              <a:t>令和</a:t>
            </a:r>
            <a:r>
              <a:rPr lang="en-US" altLang="ja-JP" dirty="0"/>
              <a:t>4</a:t>
            </a:r>
            <a:r>
              <a:rPr lang="ja-JP" altLang="en-US" dirty="0"/>
              <a:t>年</a:t>
            </a:r>
            <a:r>
              <a:rPr lang="en-US" altLang="ja-JP" dirty="0"/>
              <a:t>3</a:t>
            </a:r>
            <a:r>
              <a:rPr lang="ja-JP" altLang="en-US" dirty="0"/>
              <a:t>月の改正ポイント</a:t>
            </a:r>
          </a:p>
        </p:txBody>
      </p:sp>
      <p:sp>
        <p:nvSpPr>
          <p:cNvPr id="5" name="テキスト ボックス 4">
            <a:extLst>
              <a:ext uri="{FF2B5EF4-FFF2-40B4-BE49-F238E27FC236}">
                <a16:creationId xmlns:a16="http://schemas.microsoft.com/office/drawing/2014/main" id="{F9D71D15-3AA4-1D3A-B3F9-A63C78863A12}"/>
              </a:ext>
            </a:extLst>
          </p:cNvPr>
          <p:cNvSpPr txBox="1"/>
          <p:nvPr/>
        </p:nvSpPr>
        <p:spPr>
          <a:xfrm>
            <a:off x="846704" y="6188929"/>
            <a:ext cx="11082164" cy="334707"/>
          </a:xfrm>
          <a:prstGeom prst="rect">
            <a:avLst/>
          </a:prstGeom>
          <a:noFill/>
        </p:spPr>
        <p:txBody>
          <a:bodyPr wrap="square" rtlCol="0">
            <a:spAutoFit/>
          </a:bodyPr>
          <a:lstStyle/>
          <a:p>
            <a:pPr algn="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参照：総務省「地方公共団体における情報セキュリティポリシーに関するガイドライン」等の改定について</a:t>
            </a:r>
            <a:r>
              <a:rPr lang="en-US" altLang="ja-JP" sz="900" dirty="0">
                <a:hlinkClick r:id="rId2"/>
              </a:rPr>
              <a:t>https://www.soumu.go.jp/main_content/000800337.pdf</a:t>
            </a:r>
            <a:endParaRPr lang="en-US" altLang="ja-JP" sz="900" dirty="0"/>
          </a:p>
        </p:txBody>
      </p:sp>
      <p:pic>
        <p:nvPicPr>
          <p:cNvPr id="6" name="図 5">
            <a:extLst>
              <a:ext uri="{FF2B5EF4-FFF2-40B4-BE49-F238E27FC236}">
                <a16:creationId xmlns:a16="http://schemas.microsoft.com/office/drawing/2014/main" id="{E69CBA64-38E2-6629-31DB-D5C2B3C507A0}"/>
              </a:ext>
            </a:extLst>
          </p:cNvPr>
          <p:cNvPicPr>
            <a:picLocks noChangeAspect="1"/>
          </p:cNvPicPr>
          <p:nvPr/>
        </p:nvPicPr>
        <p:blipFill rotWithShape="1">
          <a:blip r:embed="rId3"/>
          <a:srcRect l="17605" t="26061" r="5185" b="6604"/>
          <a:stretch/>
        </p:blipFill>
        <p:spPr>
          <a:xfrm>
            <a:off x="1044401" y="1353907"/>
            <a:ext cx="10235175" cy="4835022"/>
          </a:xfrm>
          <a:prstGeom prst="rect">
            <a:avLst/>
          </a:prstGeom>
        </p:spPr>
      </p:pic>
    </p:spTree>
    <p:extLst>
      <p:ext uri="{BB962C8B-B14F-4D97-AF65-F5344CB8AC3E}">
        <p14:creationId xmlns:p14="http://schemas.microsoft.com/office/powerpoint/2010/main" val="2132376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FE63D181-C325-4A83-A57D-5165AFC40065}"/>
              </a:ext>
            </a:extLst>
          </p:cNvPr>
          <p:cNvSpPr>
            <a:spLocks noGrp="1"/>
          </p:cNvSpPr>
          <p:nvPr>
            <p:ph type="body" sz="quarter" idx="14"/>
          </p:nvPr>
        </p:nvSpPr>
        <p:spPr>
          <a:prstGeom prst="rect">
            <a:avLst/>
          </a:prstGeom>
        </p:spPr>
        <p:txBody>
          <a:bodyPr/>
          <a:lstStyle/>
          <a:p>
            <a:r>
              <a:rPr lang="en-US" altLang="ja-JP" dirty="0"/>
              <a:t>LANSCOPE</a:t>
            </a:r>
            <a:r>
              <a:rPr lang="ja-JP" altLang="en-US" dirty="0"/>
              <a:t> シリーズで対応する地方公共団体における情報セキュリティガイドライン</a:t>
            </a:r>
          </a:p>
        </p:txBody>
      </p:sp>
      <p:sp>
        <p:nvSpPr>
          <p:cNvPr id="5" name="テキスト プレースホルダー 4">
            <a:extLst>
              <a:ext uri="{FF2B5EF4-FFF2-40B4-BE49-F238E27FC236}">
                <a16:creationId xmlns:a16="http://schemas.microsoft.com/office/drawing/2014/main" id="{66BDB4FF-09F8-D996-2AA3-F8F68C29F4E2}"/>
              </a:ext>
            </a:extLst>
          </p:cNvPr>
          <p:cNvSpPr>
            <a:spLocks noGrp="1"/>
          </p:cNvSpPr>
          <p:nvPr>
            <p:ph type="body" sz="quarter" idx="15"/>
          </p:nvPr>
        </p:nvSpPr>
        <p:spPr>
          <a:xfrm>
            <a:off x="643242" y="2373870"/>
            <a:ext cx="9318901" cy="372410"/>
          </a:xfrm>
          <a:prstGeom prst="rect">
            <a:avLst/>
          </a:prstGeom>
        </p:spPr>
        <p:txBody>
          <a:bodyPr/>
          <a:lstStyle/>
          <a:p>
            <a:r>
              <a:rPr lang="en-US" altLang="ja-JP" dirty="0"/>
              <a:t>LANSCOPE Endpoint Manager</a:t>
            </a:r>
            <a:r>
              <a:rPr lang="ja-JP" altLang="en-US" dirty="0"/>
              <a:t>・</a:t>
            </a:r>
            <a:r>
              <a:rPr lang="en-US" altLang="ja-JP" dirty="0"/>
              <a:t>LANSCOPE Cyber Protection</a:t>
            </a:r>
            <a:endParaRPr lang="ja-JP" altLang="en-US" dirty="0"/>
          </a:p>
        </p:txBody>
      </p:sp>
    </p:spTree>
    <p:extLst>
      <p:ext uri="{BB962C8B-B14F-4D97-AF65-F5344CB8AC3E}">
        <p14:creationId xmlns:p14="http://schemas.microsoft.com/office/powerpoint/2010/main" val="209909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プレースホルダー 34">
            <a:extLst>
              <a:ext uri="{FF2B5EF4-FFF2-40B4-BE49-F238E27FC236}">
                <a16:creationId xmlns:a16="http://schemas.microsoft.com/office/drawing/2014/main" id="{80CA5DB4-ACF6-E94C-8E8A-CB2AC0389A6E}"/>
              </a:ext>
            </a:extLst>
          </p:cNvPr>
          <p:cNvSpPr>
            <a:spLocks noGrp="1"/>
          </p:cNvSpPr>
          <p:nvPr>
            <p:ph type="body" sz="quarter" idx="15"/>
          </p:nvPr>
        </p:nvSpPr>
        <p:spPr>
          <a:prstGeom prst="rect">
            <a:avLst/>
          </a:prstGeom>
        </p:spPr>
        <p:txBody>
          <a:bodyPr/>
          <a:lstStyle/>
          <a:p>
            <a:r>
              <a:rPr lang="ja-JP" altLang="en-US" dirty="0"/>
              <a:t>地方公共団体のセキュリティポリシーに関するガイドライン対応を支援する製品ラインナップ</a:t>
            </a:r>
          </a:p>
        </p:txBody>
      </p:sp>
      <p:sp>
        <p:nvSpPr>
          <p:cNvPr id="37" name="テキスト プレースホルダー 36">
            <a:extLst>
              <a:ext uri="{FF2B5EF4-FFF2-40B4-BE49-F238E27FC236}">
                <a16:creationId xmlns:a16="http://schemas.microsoft.com/office/drawing/2014/main" id="{08C4C2EC-331A-2D41-A422-F9C77493B1A4}"/>
              </a:ext>
            </a:extLst>
          </p:cNvPr>
          <p:cNvSpPr>
            <a:spLocks noGrp="1"/>
          </p:cNvSpPr>
          <p:nvPr>
            <p:ph type="body" sz="quarter" idx="13"/>
          </p:nvPr>
        </p:nvSpPr>
        <p:spPr>
          <a:prstGeom prst="rect">
            <a:avLst/>
          </a:prstGeom>
        </p:spPr>
        <p:txBody>
          <a:bodyPr/>
          <a:lstStyle/>
          <a:p>
            <a:r>
              <a:rPr lang="en-US" altLang="ja-JP" dirty="0"/>
              <a:t>LANSCOPE </a:t>
            </a:r>
            <a:r>
              <a:rPr lang="ja-JP" altLang="en-US" dirty="0"/>
              <a:t>シリーズで対応する地方公共団体における情報セキュリティポリシーに関するガイドライン</a:t>
            </a:r>
          </a:p>
        </p:txBody>
      </p:sp>
      <p:sp>
        <p:nvSpPr>
          <p:cNvPr id="7" name="四角形: 角を丸くする 43">
            <a:extLst>
              <a:ext uri="{FF2B5EF4-FFF2-40B4-BE49-F238E27FC236}">
                <a16:creationId xmlns:a16="http://schemas.microsoft.com/office/drawing/2014/main" id="{30C32285-415A-AF4D-BE9A-4E5707DF52DF}"/>
              </a:ext>
            </a:extLst>
          </p:cNvPr>
          <p:cNvSpPr/>
          <p:nvPr/>
        </p:nvSpPr>
        <p:spPr>
          <a:xfrm>
            <a:off x="419101" y="1333171"/>
            <a:ext cx="5524149"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43">
            <a:extLst>
              <a:ext uri="{FF2B5EF4-FFF2-40B4-BE49-F238E27FC236}">
                <a16:creationId xmlns:a16="http://schemas.microsoft.com/office/drawing/2014/main" id="{EF53F9AB-9CF0-604E-A5CA-0230AD3D029B}"/>
              </a:ext>
            </a:extLst>
          </p:cNvPr>
          <p:cNvSpPr/>
          <p:nvPr/>
        </p:nvSpPr>
        <p:spPr>
          <a:xfrm>
            <a:off x="571501" y="1839246"/>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BA8107D-DAAB-5F43-A9BC-5A0F6292F7A9}"/>
              </a:ext>
            </a:extLst>
          </p:cNvPr>
          <p:cNvSpPr/>
          <p:nvPr/>
        </p:nvSpPr>
        <p:spPr>
          <a:xfrm>
            <a:off x="545173" y="1486613"/>
            <a:ext cx="2381633" cy="276999"/>
          </a:xfrm>
          <a:prstGeom prst="rect">
            <a:avLst/>
          </a:prstGeom>
        </p:spPr>
        <p:txBody>
          <a:bodyPr wrap="square">
            <a:spAutoFit/>
          </a:bodyPr>
          <a:lstStyle/>
          <a:p>
            <a:r>
              <a:rPr lang="ja-JP" altLang="en-US" sz="1200" b="1">
                <a:solidFill>
                  <a:srgbClr val="E60012"/>
                </a:solidFill>
                <a:latin typeface="メイリオ" pitchFamily="50" charset="-128"/>
                <a:ea typeface="メイリオ" pitchFamily="50" charset="-128"/>
                <a:cs typeface="メイリオ" pitchFamily="50" charset="-128"/>
              </a:rPr>
              <a:t>エンドポイント管理ツール</a:t>
            </a:r>
          </a:p>
        </p:txBody>
      </p:sp>
      <p:sp>
        <p:nvSpPr>
          <p:cNvPr id="11" name="正方形/長方形 10">
            <a:extLst>
              <a:ext uri="{FF2B5EF4-FFF2-40B4-BE49-F238E27FC236}">
                <a16:creationId xmlns:a16="http://schemas.microsoft.com/office/drawing/2014/main" id="{7675B9C7-AF10-E142-B7B3-54487B0D661D}"/>
              </a:ext>
            </a:extLst>
          </p:cNvPr>
          <p:cNvSpPr/>
          <p:nvPr/>
        </p:nvSpPr>
        <p:spPr>
          <a:xfrm>
            <a:off x="2598157" y="1479777"/>
            <a:ext cx="3213339" cy="1454244"/>
          </a:xfrm>
          <a:prstGeom prst="rect">
            <a:avLst/>
          </a:prstGeom>
        </p:spPr>
        <p:txBody>
          <a:bodyPr wrap="square">
            <a:spAutoFit/>
          </a:bodyPr>
          <a:lstStyle/>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組織の</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資産管理・内部不正対策・外部脅威対策をオールインワンで対応可能です。オンプレミス版、クラウド版を用意し、クラウド版では</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PC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管理に加えてスマホ管理も支援します。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 name="四角形: 角を丸くする 43">
            <a:extLst>
              <a:ext uri="{FF2B5EF4-FFF2-40B4-BE49-F238E27FC236}">
                <a16:creationId xmlns:a16="http://schemas.microsoft.com/office/drawing/2014/main" id="{C1DF4EF9-99D1-774B-A639-AF5D2ABE95DB}"/>
              </a:ext>
            </a:extLst>
          </p:cNvPr>
          <p:cNvSpPr/>
          <p:nvPr/>
        </p:nvSpPr>
        <p:spPr>
          <a:xfrm>
            <a:off x="6095650" y="1333171"/>
            <a:ext cx="5587298"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43">
            <a:extLst>
              <a:ext uri="{FF2B5EF4-FFF2-40B4-BE49-F238E27FC236}">
                <a16:creationId xmlns:a16="http://schemas.microsoft.com/office/drawing/2014/main" id="{E9DC2FB8-2B9E-2344-8BA8-4044E67C0D9C}"/>
              </a:ext>
            </a:extLst>
          </p:cNvPr>
          <p:cNvSpPr/>
          <p:nvPr/>
        </p:nvSpPr>
        <p:spPr>
          <a:xfrm>
            <a:off x="6248050" y="1839246"/>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CEEE093-D9F2-FB49-A415-03DF7EA188CA}"/>
              </a:ext>
            </a:extLst>
          </p:cNvPr>
          <p:cNvSpPr/>
          <p:nvPr/>
        </p:nvSpPr>
        <p:spPr>
          <a:xfrm>
            <a:off x="6248050" y="1355279"/>
            <a:ext cx="1894903" cy="526298"/>
          </a:xfrm>
          <a:prstGeom prst="rect">
            <a:avLst/>
          </a:prstGeom>
        </p:spPr>
        <p:txBody>
          <a:bodyPr wrap="square">
            <a:spAutoFit/>
          </a:bodyPr>
          <a:lstStyle/>
          <a:p>
            <a:pPr algn="ctr">
              <a:lnSpc>
                <a:spcPct val="120000"/>
              </a:lnSpc>
            </a:pPr>
            <a:r>
              <a:rPr lang="ja-JP" altLang="en-US" sz="1200" b="1">
                <a:solidFill>
                  <a:srgbClr val="479471"/>
                </a:solidFill>
                <a:latin typeface="メイリオ" pitchFamily="50" charset="-128"/>
                <a:ea typeface="メイリオ" pitchFamily="50" charset="-128"/>
                <a:cs typeface="メイリオ" pitchFamily="50" charset="-128"/>
              </a:rPr>
              <a:t>業界最高峰の </a:t>
            </a:r>
            <a:endParaRPr lang="en-US" altLang="ja-JP" sz="1200" b="1" dirty="0">
              <a:solidFill>
                <a:srgbClr val="479471"/>
              </a:solidFill>
              <a:latin typeface="メイリオ" pitchFamily="50" charset="-128"/>
              <a:ea typeface="メイリオ" pitchFamily="50" charset="-128"/>
              <a:cs typeface="メイリオ" pitchFamily="50" charset="-128"/>
            </a:endParaRPr>
          </a:p>
          <a:p>
            <a:pPr algn="ctr">
              <a:lnSpc>
                <a:spcPct val="120000"/>
              </a:lnSpc>
            </a:pPr>
            <a:r>
              <a:rPr lang="en-US" altLang="ja-JP" sz="1200" b="1" dirty="0">
                <a:solidFill>
                  <a:srgbClr val="479471"/>
                </a:solidFill>
                <a:latin typeface="メイリオ" pitchFamily="50" charset="-128"/>
                <a:ea typeface="メイリオ" pitchFamily="50" charset="-128"/>
                <a:cs typeface="メイリオ" pitchFamily="50" charset="-128"/>
              </a:rPr>
              <a:t>AI </a:t>
            </a:r>
            <a:r>
              <a:rPr lang="ja-JP" altLang="en-US" sz="1200" b="1">
                <a:solidFill>
                  <a:srgbClr val="479471"/>
                </a:solidFill>
                <a:latin typeface="メイリオ" pitchFamily="50" charset="-128"/>
                <a:ea typeface="メイリオ" pitchFamily="50" charset="-128"/>
                <a:cs typeface="メイリオ" pitchFamily="50" charset="-128"/>
              </a:rPr>
              <a:t>アンチウイルス</a:t>
            </a:r>
          </a:p>
        </p:txBody>
      </p:sp>
      <p:sp>
        <p:nvSpPr>
          <p:cNvPr id="15" name="正方形/長方形 14">
            <a:extLst>
              <a:ext uri="{FF2B5EF4-FFF2-40B4-BE49-F238E27FC236}">
                <a16:creationId xmlns:a16="http://schemas.microsoft.com/office/drawing/2014/main" id="{264DC39F-BD00-B541-BDB4-065072797A0B}"/>
              </a:ext>
            </a:extLst>
          </p:cNvPr>
          <p:cNvSpPr/>
          <p:nvPr/>
        </p:nvSpPr>
        <p:spPr>
          <a:xfrm>
            <a:off x="8295353" y="1491336"/>
            <a:ext cx="3213339" cy="1731243"/>
          </a:xfrm>
          <a:prstGeom prst="rect">
            <a:avLst/>
          </a:prstGeom>
        </p:spPr>
        <p:txBody>
          <a:bodyPr wrap="square">
            <a:spAutoFit/>
          </a:bodyPr>
          <a:lstStyle/>
          <a:p>
            <a:pPr algn="just">
              <a:lnSpc>
                <a:spcPct val="150000"/>
              </a:lnSpc>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を活用したアンチウイルスで、未知・亜種のマルウェアからデバイスを防御します。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高性能なエンドポイントセキュリティ「</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Deep Instinct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MOTEX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が提供する安心サポートで導入できる</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Managed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サービスです。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7" name="四角形: 角を丸くする 43">
            <a:extLst>
              <a:ext uri="{FF2B5EF4-FFF2-40B4-BE49-F238E27FC236}">
                <a16:creationId xmlns:a16="http://schemas.microsoft.com/office/drawing/2014/main" id="{A5DF771D-E0E1-054A-A427-E074535E5919}"/>
              </a:ext>
            </a:extLst>
          </p:cNvPr>
          <p:cNvSpPr/>
          <p:nvPr/>
        </p:nvSpPr>
        <p:spPr>
          <a:xfrm>
            <a:off x="419102" y="3492168"/>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43">
            <a:extLst>
              <a:ext uri="{FF2B5EF4-FFF2-40B4-BE49-F238E27FC236}">
                <a16:creationId xmlns:a16="http://schemas.microsoft.com/office/drawing/2014/main" id="{C1944C3F-A3B8-DB44-9317-0D7CFA163554}"/>
              </a:ext>
            </a:extLst>
          </p:cNvPr>
          <p:cNvSpPr/>
          <p:nvPr/>
        </p:nvSpPr>
        <p:spPr>
          <a:xfrm>
            <a:off x="571501" y="3971488"/>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83A6DE-A722-E24A-B59C-5453C881E13E}"/>
              </a:ext>
            </a:extLst>
          </p:cNvPr>
          <p:cNvSpPr/>
          <p:nvPr/>
        </p:nvSpPr>
        <p:spPr>
          <a:xfrm>
            <a:off x="517543" y="3642646"/>
            <a:ext cx="2716311" cy="276999"/>
          </a:xfrm>
          <a:prstGeom prst="rect">
            <a:avLst/>
          </a:prstGeom>
        </p:spPr>
        <p:txBody>
          <a:bodyPr wrap="square">
            <a:spAutoFit/>
          </a:bodyPr>
          <a:lstStyle/>
          <a:p>
            <a:r>
              <a:rPr lang="en-US" altLang="ja-JP" sz="1200" b="1" dirty="0">
                <a:solidFill>
                  <a:srgbClr val="3790C6"/>
                </a:solidFill>
                <a:latin typeface="メイリオ" pitchFamily="50" charset="-128"/>
                <a:ea typeface="メイリオ" pitchFamily="50" charset="-128"/>
                <a:cs typeface="メイリオ" pitchFamily="50" charset="-128"/>
              </a:rPr>
              <a:t>Microsoft </a:t>
            </a:r>
            <a:r>
              <a:rPr lang="en-US" altLang="ja-JP" sz="1200" b="1">
                <a:solidFill>
                  <a:srgbClr val="3790C6"/>
                </a:solidFill>
                <a:latin typeface="メイリオ" pitchFamily="50" charset="-128"/>
                <a:ea typeface="メイリオ" pitchFamily="50" charset="-128"/>
                <a:cs typeface="メイリオ" pitchFamily="50" charset="-128"/>
              </a:rPr>
              <a:t>365 </a:t>
            </a:r>
            <a:r>
              <a:rPr lang="ja-JP" altLang="en-US" sz="1200" b="1">
                <a:solidFill>
                  <a:srgbClr val="3790C6"/>
                </a:solidFill>
                <a:latin typeface="メイリオ" pitchFamily="50" charset="-128"/>
                <a:ea typeface="メイリオ" pitchFamily="50" charset="-128"/>
                <a:cs typeface="メイリオ" pitchFamily="50" charset="-128"/>
              </a:rPr>
              <a:t>の情報漏洩対策</a:t>
            </a:r>
            <a:endParaRPr lang="ja-JP" altLang="en-US" sz="1200" b="1" dirty="0">
              <a:solidFill>
                <a:srgbClr val="3790C6"/>
              </a:solidFill>
              <a:latin typeface="メイリオ" pitchFamily="50" charset="-128"/>
              <a:ea typeface="メイリオ" pitchFamily="50" charset="-128"/>
              <a:cs typeface="メイリオ" pitchFamily="50" charset="-128"/>
            </a:endParaRPr>
          </a:p>
        </p:txBody>
      </p:sp>
      <p:sp>
        <p:nvSpPr>
          <p:cNvPr id="20" name="正方形/長方形 19">
            <a:extLst>
              <a:ext uri="{FF2B5EF4-FFF2-40B4-BE49-F238E27FC236}">
                <a16:creationId xmlns:a16="http://schemas.microsoft.com/office/drawing/2014/main" id="{89EEE647-E0AC-9145-9E64-35BA45B255DF}"/>
              </a:ext>
            </a:extLst>
          </p:cNvPr>
          <p:cNvSpPr/>
          <p:nvPr/>
        </p:nvSpPr>
        <p:spPr>
          <a:xfrm>
            <a:off x="2531234" y="3901210"/>
            <a:ext cx="1482317" cy="1731243"/>
          </a:xfrm>
          <a:prstGeom prst="rect">
            <a:avLst/>
          </a:prstGeom>
        </p:spPr>
        <p:txBody>
          <a:bodyPr wrap="square">
            <a:spAutoFit/>
          </a:bodyPr>
          <a:lstStyle/>
          <a:p>
            <a:pPr algn="just">
              <a:lnSpc>
                <a:spcPct val="150000"/>
              </a:lnSpc>
            </a:pP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Microsoft 365</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の監査ログを取得・整形しレポート化。情報漏洩などのインシデントに繋がる操作を把握でき</a:t>
            </a:r>
          </a:p>
        </p:txBody>
      </p:sp>
      <p:sp>
        <p:nvSpPr>
          <p:cNvPr id="22" name="テキスト ボックス 21">
            <a:extLst>
              <a:ext uri="{FF2B5EF4-FFF2-40B4-BE49-F238E27FC236}">
                <a16:creationId xmlns:a16="http://schemas.microsoft.com/office/drawing/2014/main" id="{B9057E83-9EA6-7E43-BA3A-A93942C36493}"/>
              </a:ext>
            </a:extLst>
          </p:cNvPr>
          <p:cNvSpPr txBox="1"/>
          <p:nvPr/>
        </p:nvSpPr>
        <p:spPr>
          <a:xfrm>
            <a:off x="549054" y="5546682"/>
            <a:ext cx="3464498" cy="90024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a:t>ます。また、様々なクラウドサービスと連携することで複雑な業務を自動化し、ユーザー自身が課題を解決できる最適なフローを提供します。</a:t>
            </a:r>
          </a:p>
        </p:txBody>
      </p:sp>
      <p:sp>
        <p:nvSpPr>
          <p:cNvPr id="23" name="四角形: 角を丸くする 43">
            <a:extLst>
              <a:ext uri="{FF2B5EF4-FFF2-40B4-BE49-F238E27FC236}">
                <a16:creationId xmlns:a16="http://schemas.microsoft.com/office/drawing/2014/main" id="{B2115CA9-6A70-4847-B517-26B475048F60}"/>
              </a:ext>
            </a:extLst>
          </p:cNvPr>
          <p:cNvSpPr/>
          <p:nvPr/>
        </p:nvSpPr>
        <p:spPr>
          <a:xfrm>
            <a:off x="4224517" y="3492168"/>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43">
            <a:extLst>
              <a:ext uri="{FF2B5EF4-FFF2-40B4-BE49-F238E27FC236}">
                <a16:creationId xmlns:a16="http://schemas.microsoft.com/office/drawing/2014/main" id="{76F4D5D9-7798-504D-AB1A-7DFFC7933042}"/>
              </a:ext>
            </a:extLst>
          </p:cNvPr>
          <p:cNvSpPr/>
          <p:nvPr/>
        </p:nvSpPr>
        <p:spPr>
          <a:xfrm>
            <a:off x="4376916" y="3971488"/>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5C2C0BC-683C-C248-905A-5A563A655DC1}"/>
              </a:ext>
            </a:extLst>
          </p:cNvPr>
          <p:cNvSpPr/>
          <p:nvPr/>
        </p:nvSpPr>
        <p:spPr>
          <a:xfrm>
            <a:off x="4322958" y="3642646"/>
            <a:ext cx="2687092" cy="276999"/>
          </a:xfrm>
          <a:prstGeom prst="rect">
            <a:avLst/>
          </a:prstGeom>
        </p:spPr>
        <p:txBody>
          <a:bodyPr wrap="square">
            <a:spAutoFit/>
          </a:bodyPr>
          <a:lstStyle/>
          <a:p>
            <a:r>
              <a:rPr lang="en-US" altLang="ja-JP" sz="1200" b="1" dirty="0">
                <a:solidFill>
                  <a:schemeClr val="accent4">
                    <a:lumMod val="50000"/>
                  </a:schemeClr>
                </a:solidFill>
                <a:latin typeface="メイリオ" pitchFamily="50" charset="-128"/>
                <a:ea typeface="メイリオ" pitchFamily="50" charset="-128"/>
                <a:cs typeface="メイリオ" pitchFamily="50" charset="-128"/>
              </a:rPr>
              <a:t>PC</a:t>
            </a:r>
            <a:r>
              <a:rPr lang="ja-JP" altLang="en-US" sz="1200" b="1">
                <a:solidFill>
                  <a:schemeClr val="accent4">
                    <a:lumMod val="50000"/>
                  </a:schemeClr>
                </a:solidFill>
                <a:latin typeface="メイリオ" pitchFamily="50" charset="-128"/>
                <a:ea typeface="メイリオ" pitchFamily="50" charset="-128"/>
                <a:cs typeface="メイリオ" pitchFamily="50" charset="-128"/>
              </a:rPr>
              <a:t>・スマホのリモートサポート</a:t>
            </a:r>
          </a:p>
        </p:txBody>
      </p:sp>
      <p:sp>
        <p:nvSpPr>
          <p:cNvPr id="26" name="正方形/長方形 25">
            <a:extLst>
              <a:ext uri="{FF2B5EF4-FFF2-40B4-BE49-F238E27FC236}">
                <a16:creationId xmlns:a16="http://schemas.microsoft.com/office/drawing/2014/main" id="{8B565CCA-5B3E-0F47-943F-7B3504237015}"/>
              </a:ext>
            </a:extLst>
          </p:cNvPr>
          <p:cNvSpPr/>
          <p:nvPr/>
        </p:nvSpPr>
        <p:spPr>
          <a:xfrm>
            <a:off x="6336650" y="3901210"/>
            <a:ext cx="1478436" cy="1731243"/>
          </a:xfrm>
          <a:prstGeom prst="rect">
            <a:avLst/>
          </a:prstGeom>
        </p:spPr>
        <p:txBody>
          <a:bodyPr wrap="square">
            <a:spAutoFit/>
          </a:bodyPr>
          <a:lstStyle/>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遠隔地にあるサーバーや</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PC</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、スマホへの「リモート操作」「画面共有」を実現する企業向けのリモート</a:t>
            </a:r>
          </a:p>
        </p:txBody>
      </p:sp>
      <p:sp>
        <p:nvSpPr>
          <p:cNvPr id="27" name="テキスト ボックス 26">
            <a:extLst>
              <a:ext uri="{FF2B5EF4-FFF2-40B4-BE49-F238E27FC236}">
                <a16:creationId xmlns:a16="http://schemas.microsoft.com/office/drawing/2014/main" id="{C3100EBF-20C3-B34B-9584-5F4D09FDDCC2}"/>
              </a:ext>
            </a:extLst>
          </p:cNvPr>
          <p:cNvSpPr txBox="1"/>
          <p:nvPr/>
        </p:nvSpPr>
        <p:spPr>
          <a:xfrm>
            <a:off x="4333117" y="5555549"/>
            <a:ext cx="3464498" cy="623248"/>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dirty="0"/>
              <a:t>コントロールツールです。オンプレミス版、クラウド版から選択して導入できます。</a:t>
            </a:r>
          </a:p>
        </p:txBody>
      </p:sp>
      <p:sp>
        <p:nvSpPr>
          <p:cNvPr id="28" name="四角形: 角を丸くする 43">
            <a:extLst>
              <a:ext uri="{FF2B5EF4-FFF2-40B4-BE49-F238E27FC236}">
                <a16:creationId xmlns:a16="http://schemas.microsoft.com/office/drawing/2014/main" id="{76A86EEC-5AE1-F449-B198-FDADAD1355C5}"/>
              </a:ext>
            </a:extLst>
          </p:cNvPr>
          <p:cNvSpPr/>
          <p:nvPr/>
        </p:nvSpPr>
        <p:spPr>
          <a:xfrm>
            <a:off x="8029932" y="3479799"/>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43">
            <a:extLst>
              <a:ext uri="{FF2B5EF4-FFF2-40B4-BE49-F238E27FC236}">
                <a16:creationId xmlns:a16="http://schemas.microsoft.com/office/drawing/2014/main" id="{2A035D42-0A9D-9A4E-A4D1-1817170C88D2}"/>
              </a:ext>
            </a:extLst>
          </p:cNvPr>
          <p:cNvSpPr/>
          <p:nvPr/>
        </p:nvSpPr>
        <p:spPr>
          <a:xfrm>
            <a:off x="8182331" y="3959119"/>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94DD508-69E6-CD42-8D04-6D4F89E31F03}"/>
              </a:ext>
            </a:extLst>
          </p:cNvPr>
          <p:cNvSpPr/>
          <p:nvPr/>
        </p:nvSpPr>
        <p:spPr>
          <a:xfrm>
            <a:off x="8128373" y="3630277"/>
            <a:ext cx="3644527" cy="253916"/>
          </a:xfrm>
          <a:prstGeom prst="rect">
            <a:avLst/>
          </a:prstGeom>
        </p:spPr>
        <p:txBody>
          <a:bodyPr wrap="square">
            <a:spAutoFit/>
          </a:bodyPr>
          <a:lstStyle/>
          <a:p>
            <a:r>
              <a:rPr lang="ja-JP" altLang="en-US" sz="1050" b="1">
                <a:solidFill>
                  <a:schemeClr val="accent5">
                    <a:lumMod val="50000"/>
                  </a:schemeClr>
                </a:solidFill>
                <a:latin typeface="メイリオ" pitchFamily="50" charset="-128"/>
                <a:ea typeface="メイリオ" pitchFamily="50" charset="-128"/>
              </a:rPr>
              <a:t>コンサルティング・ソリューション導入、運用監視支援</a:t>
            </a:r>
          </a:p>
        </p:txBody>
      </p:sp>
      <p:sp>
        <p:nvSpPr>
          <p:cNvPr id="31" name="正方形/長方形 30">
            <a:extLst>
              <a:ext uri="{FF2B5EF4-FFF2-40B4-BE49-F238E27FC236}">
                <a16:creationId xmlns:a16="http://schemas.microsoft.com/office/drawing/2014/main" id="{4BC93D52-8A95-254F-94AC-038F377242B1}"/>
              </a:ext>
            </a:extLst>
          </p:cNvPr>
          <p:cNvSpPr/>
          <p:nvPr/>
        </p:nvSpPr>
        <p:spPr>
          <a:xfrm>
            <a:off x="10142065" y="3888841"/>
            <a:ext cx="1478436" cy="1731243"/>
          </a:xfrm>
          <a:prstGeom prst="rect">
            <a:avLst/>
          </a:prstGeom>
        </p:spPr>
        <p:txBody>
          <a:bodyPr wrap="square">
            <a:spAutoFit/>
          </a:bodyPr>
          <a:lstStyle/>
          <a:p>
            <a:pPr algn="just">
              <a:lnSpc>
                <a:spcPct val="15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サイバーセキュリティのさまざまな領域に対し、 「診断・コンサルティング」「対策」「監視」という</a:t>
            </a:r>
          </a:p>
        </p:txBody>
      </p:sp>
      <p:sp>
        <p:nvSpPr>
          <p:cNvPr id="32" name="テキスト ボックス 31">
            <a:extLst>
              <a:ext uri="{FF2B5EF4-FFF2-40B4-BE49-F238E27FC236}">
                <a16:creationId xmlns:a16="http://schemas.microsoft.com/office/drawing/2014/main" id="{DAB04928-11DB-6045-8394-0DD284A9C612}"/>
              </a:ext>
            </a:extLst>
          </p:cNvPr>
          <p:cNvSpPr txBox="1"/>
          <p:nvPr/>
        </p:nvSpPr>
        <p:spPr>
          <a:xfrm>
            <a:off x="8142081" y="5558495"/>
            <a:ext cx="3464498" cy="90024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en-US" altLang="ja-JP" dirty="0"/>
              <a:t>3</a:t>
            </a:r>
            <a:r>
              <a:rPr lang="ja-JP" altLang="en-US"/>
              <a:t>つの観点で、リスクアセスメントを含むコンサルティング、対策導入、運用までのトータルセキュリティソリューションを提供します。</a:t>
            </a:r>
          </a:p>
        </p:txBody>
      </p:sp>
      <p:pic>
        <p:nvPicPr>
          <p:cNvPr id="38" name="図 37">
            <a:extLst>
              <a:ext uri="{FF2B5EF4-FFF2-40B4-BE49-F238E27FC236}">
                <a16:creationId xmlns:a16="http://schemas.microsoft.com/office/drawing/2014/main" id="{EA1E3531-763B-FD40-9F09-AF55E2D76F07}"/>
              </a:ext>
            </a:extLst>
          </p:cNvPr>
          <p:cNvPicPr>
            <a:picLocks noChangeAspect="1"/>
          </p:cNvPicPr>
          <p:nvPr/>
        </p:nvPicPr>
        <p:blipFill>
          <a:blip r:embed="rId2"/>
          <a:stretch>
            <a:fillRect/>
          </a:stretch>
        </p:blipFill>
        <p:spPr>
          <a:xfrm>
            <a:off x="770082" y="2207103"/>
            <a:ext cx="1497739" cy="717752"/>
          </a:xfrm>
          <a:prstGeom prst="rect">
            <a:avLst/>
          </a:prstGeom>
        </p:spPr>
      </p:pic>
      <p:pic>
        <p:nvPicPr>
          <p:cNvPr id="40" name="図 39">
            <a:extLst>
              <a:ext uri="{FF2B5EF4-FFF2-40B4-BE49-F238E27FC236}">
                <a16:creationId xmlns:a16="http://schemas.microsoft.com/office/drawing/2014/main" id="{31E3D32A-E012-E941-BB3B-23AEA1277EE0}"/>
              </a:ext>
            </a:extLst>
          </p:cNvPr>
          <p:cNvPicPr>
            <a:picLocks noChangeAspect="1"/>
          </p:cNvPicPr>
          <p:nvPr/>
        </p:nvPicPr>
        <p:blipFill>
          <a:blip r:embed="rId3"/>
          <a:stretch>
            <a:fillRect/>
          </a:stretch>
        </p:blipFill>
        <p:spPr>
          <a:xfrm>
            <a:off x="8515479" y="4151406"/>
            <a:ext cx="1305955" cy="1121337"/>
          </a:xfrm>
          <a:prstGeom prst="rect">
            <a:avLst/>
          </a:prstGeom>
        </p:spPr>
      </p:pic>
      <p:pic>
        <p:nvPicPr>
          <p:cNvPr id="41" name="図 40">
            <a:extLst>
              <a:ext uri="{FF2B5EF4-FFF2-40B4-BE49-F238E27FC236}">
                <a16:creationId xmlns:a16="http://schemas.microsoft.com/office/drawing/2014/main" id="{50830FAD-3AB3-B64B-8907-B87516256345}"/>
              </a:ext>
            </a:extLst>
          </p:cNvPr>
          <p:cNvPicPr>
            <a:picLocks noChangeAspect="1"/>
          </p:cNvPicPr>
          <p:nvPr/>
        </p:nvPicPr>
        <p:blipFill>
          <a:blip r:embed="rId4"/>
          <a:stretch>
            <a:fillRect/>
          </a:stretch>
        </p:blipFill>
        <p:spPr>
          <a:xfrm>
            <a:off x="6371744" y="2104776"/>
            <a:ext cx="1647513" cy="922017"/>
          </a:xfrm>
          <a:prstGeom prst="rect">
            <a:avLst/>
          </a:prstGeom>
        </p:spPr>
      </p:pic>
      <p:pic>
        <p:nvPicPr>
          <p:cNvPr id="43" name="図 42">
            <a:extLst>
              <a:ext uri="{FF2B5EF4-FFF2-40B4-BE49-F238E27FC236}">
                <a16:creationId xmlns:a16="http://schemas.microsoft.com/office/drawing/2014/main" id="{D2631500-72D6-714E-ADAA-58C1484E3B82}"/>
              </a:ext>
            </a:extLst>
          </p:cNvPr>
          <p:cNvPicPr>
            <a:picLocks noChangeAspect="1"/>
          </p:cNvPicPr>
          <p:nvPr/>
        </p:nvPicPr>
        <p:blipFill>
          <a:blip r:embed="rId5"/>
          <a:stretch>
            <a:fillRect/>
          </a:stretch>
        </p:blipFill>
        <p:spPr>
          <a:xfrm>
            <a:off x="4600699" y="4257856"/>
            <a:ext cx="1488355" cy="926725"/>
          </a:xfrm>
          <a:prstGeom prst="rect">
            <a:avLst/>
          </a:prstGeom>
        </p:spPr>
      </p:pic>
      <p:pic>
        <p:nvPicPr>
          <p:cNvPr id="44" name="図 43">
            <a:extLst>
              <a:ext uri="{FF2B5EF4-FFF2-40B4-BE49-F238E27FC236}">
                <a16:creationId xmlns:a16="http://schemas.microsoft.com/office/drawing/2014/main" id="{1A129E5B-7702-2A4F-BA3F-ACA460A8F08C}"/>
              </a:ext>
            </a:extLst>
          </p:cNvPr>
          <p:cNvPicPr>
            <a:picLocks noChangeAspect="1"/>
          </p:cNvPicPr>
          <p:nvPr/>
        </p:nvPicPr>
        <p:blipFill>
          <a:blip r:embed="rId6"/>
          <a:stretch>
            <a:fillRect/>
          </a:stretch>
        </p:blipFill>
        <p:spPr>
          <a:xfrm>
            <a:off x="697532" y="4173537"/>
            <a:ext cx="1647492" cy="1121337"/>
          </a:xfrm>
          <a:prstGeom prst="rect">
            <a:avLst/>
          </a:prstGeom>
        </p:spPr>
      </p:pic>
      <p:sp>
        <p:nvSpPr>
          <p:cNvPr id="2" name="正方形/長方形 1">
            <a:extLst>
              <a:ext uri="{FF2B5EF4-FFF2-40B4-BE49-F238E27FC236}">
                <a16:creationId xmlns:a16="http://schemas.microsoft.com/office/drawing/2014/main" id="{DA3B8495-3EDD-E3C9-E6C6-FCE2E7A28AD7}"/>
              </a:ext>
            </a:extLst>
          </p:cNvPr>
          <p:cNvSpPr/>
          <p:nvPr/>
        </p:nvSpPr>
        <p:spPr>
          <a:xfrm>
            <a:off x="419101" y="1333171"/>
            <a:ext cx="5524149" cy="20330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88EA02F-B705-E256-0746-DB9BB91E0ECD}"/>
              </a:ext>
            </a:extLst>
          </p:cNvPr>
          <p:cNvSpPr/>
          <p:nvPr/>
        </p:nvSpPr>
        <p:spPr>
          <a:xfrm>
            <a:off x="6059505" y="1333171"/>
            <a:ext cx="5623443" cy="20330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92190806"/>
      </p:ext>
    </p:extLst>
  </p:cSld>
  <p:clrMapOvr>
    <a:masterClrMapping/>
  </p:clrMapOvr>
</p:sld>
</file>

<file path=ppt/theme/theme1.xml><?xml version="1.0" encoding="utf-8"?>
<a:theme xmlns:a="http://schemas.openxmlformats.org/drawingml/2006/main" name="LANSCO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SCOPE" id="{605FE7A0-9BDB-4196-BC04-A38EBF02AFA6}" vid="{88FC4CAA-073C-46D8-94DE-0F1E0BD5DD95}"/>
    </a:ext>
  </a:extLst>
</a:theme>
</file>

<file path=ppt/theme/theme2.xml><?xml version="1.0" encoding="utf-8"?>
<a:theme xmlns:a="http://schemas.openxmlformats.org/drawingml/2006/main" name="★表紙">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3" ma:contentTypeDescription="新しいドキュメントを作成します。" ma:contentTypeScope="" ma:versionID="cd1dc95a1797257cb606c1e544b8669c">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c84e6cd6378441bd7ba206e3beb192fe"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6570__x5b57_ xmlns="79ee9245-d882-4ddc-9b39-e6678e7416f0" xsi:nil="true"/>
    <_x9234__x6728__x30c6__x30b9__x30c8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_x8ca9__x58f2__x5e97_ xmlns="79ee9245-d882-4ddc-9b39-e6678e7416f0" xsi:nil="true"/>
    <MediaLengthInSeconds xmlns="79ee9245-d882-4ddc-9b39-e6678e7416f0" xsi:nil="true"/>
    <SharedWithUsers xmlns="f8486722-456f-4c86-9af7-b8b16200fae9">
      <UserInfo>
        <DisplayName/>
        <AccountId xsi:nil="true"/>
        <AccountType/>
      </UserInfo>
    </SharedWithUsers>
  </documentManagement>
</p:properties>
</file>

<file path=customXml/itemProps1.xml><?xml version="1.0" encoding="utf-8"?>
<ds:datastoreItem xmlns:ds="http://schemas.openxmlformats.org/officeDocument/2006/customXml" ds:itemID="{AE0E1490-CCAA-4682-94BA-F739311779EE}">
  <ds:schemaRefs>
    <ds:schemaRef ds:uri="http://schemas.microsoft.com/sharepoint/v3/contenttype/forms"/>
  </ds:schemaRefs>
</ds:datastoreItem>
</file>

<file path=customXml/itemProps2.xml><?xml version="1.0" encoding="utf-8"?>
<ds:datastoreItem xmlns:ds="http://schemas.openxmlformats.org/officeDocument/2006/customXml" ds:itemID="{1EE06BA2-36B6-4A64-9803-FE031AD5C257}">
  <ds:schemaRefs>
    <ds:schemaRef ds:uri="office.server.policy"/>
  </ds:schemaRefs>
</ds:datastoreItem>
</file>

<file path=customXml/itemProps3.xml><?xml version="1.0" encoding="utf-8"?>
<ds:datastoreItem xmlns:ds="http://schemas.openxmlformats.org/officeDocument/2006/customXml" ds:itemID="{16BC05BE-364B-4E1A-919B-5F76FEBC2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ee9245-d882-4ddc-9b39-e6678e7416f0"/>
    <ds:schemaRef ds:uri="f8486722-456f-4c86-9af7-b8b16200f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1963944-CEFF-484D-A858-2822C37CA1E2}">
  <ds:schemaRefs>
    <ds:schemaRef ds:uri="http://purl.org/dc/elements/1.1/"/>
    <ds:schemaRef ds:uri="http://www.w3.org/XML/1998/namespace"/>
    <ds:schemaRef ds:uri="http://schemas.microsoft.com/office/infopath/2007/PartnerControls"/>
    <ds:schemaRef ds:uri="http://schemas.microsoft.com/office/2006/documentManagement/types"/>
    <ds:schemaRef ds:uri="http://purl.org/dc/dcmitype/"/>
    <ds:schemaRef ds:uri="http://purl.org/dc/terms/"/>
    <ds:schemaRef ds:uri="79ee9245-d882-4ddc-9b39-e6678e7416f0"/>
    <ds:schemaRef ds:uri="http://schemas.microsoft.com/office/2006/metadata/properties"/>
    <ds:schemaRef ds:uri="http://schemas.openxmlformats.org/package/2006/metadata/core-properties"/>
    <ds:schemaRef ds:uri="f8486722-456f-4c86-9af7-b8b16200fae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79140</TotalTime>
  <Words>7321</Words>
  <Application>Microsoft Office PowerPoint</Application>
  <PresentationFormat>ワイド画面</PresentationFormat>
  <Paragraphs>600</Paragraphs>
  <Slides>35</Slides>
  <Notes>26</Notes>
  <HiddenSlides>0</HiddenSlides>
  <MMClips>0</MMClips>
  <ScaleCrop>false</ScaleCrop>
  <HeadingPairs>
    <vt:vector size="4" baseType="variant">
      <vt:variant>
        <vt:lpstr>テーマ</vt:lpstr>
      </vt:variant>
      <vt:variant>
        <vt:i4>2</vt:i4>
      </vt:variant>
      <vt:variant>
        <vt:lpstr>スライド タイトル</vt:lpstr>
      </vt:variant>
      <vt:variant>
        <vt:i4>35</vt:i4>
      </vt:variant>
    </vt:vector>
  </HeadingPairs>
  <TitlesOfParts>
    <vt:vector size="37" baseType="lpstr">
      <vt:lpstr>LANSCOPE</vt:lpstr>
      <vt:lpstr>★表紙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20200127_LanScope シリーズ_教育情報セキュリティに関するガイドライン</dc:title>
  <dc:creator>tomoko.omichi@motex.co.jp</dc:creator>
  <cp:lastModifiedBy>大道 知子</cp:lastModifiedBy>
  <cp:revision>1822</cp:revision>
  <cp:lastPrinted>2022-07-11T08:21:13Z</cp:lastPrinted>
  <dcterms:created xsi:type="dcterms:W3CDTF">2016-07-28T22:49:50Z</dcterms:created>
  <dcterms:modified xsi:type="dcterms:W3CDTF">2022-08-26T10:01:11Z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MediaServiceImageTags">
    <vt:lpwstr/>
  </property>
</Properties>
</file>