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75" r:id="rId6"/>
  </p:sldMasterIdLst>
  <p:notesMasterIdLst>
    <p:notesMasterId r:id="rId9"/>
  </p:notesMasterIdLst>
  <p:handoutMasterIdLst>
    <p:handoutMasterId r:id="rId10"/>
  </p:handoutMasterIdLst>
  <p:sldIdLst>
    <p:sldId id="2084" r:id="rId7"/>
    <p:sldId id="2086" r:id="rId8"/>
  </p:sldIdLst>
  <p:sldSz cx="6858000" cy="9906000" type="A4"/>
  <p:notesSz cx="6735763" cy="98663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FF7C80"/>
        </a:solidFill>
        <a:latin typeface="HGP創英角ｺﾞｼｯｸUB" pitchFamily="50" charset="-128"/>
        <a:ea typeface="HGP創英角ｺﾞｼｯｸUB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1" userDrawn="1">
          <p15:clr>
            <a:srgbClr val="A4A3A4"/>
          </p15:clr>
        </p15:guide>
        <p15:guide id="3" orient="horz" pos="3143" userDrawn="1">
          <p15:clr>
            <a:srgbClr val="A4A3A4"/>
          </p15:clr>
        </p15:guide>
        <p15:guide id="4" orient="horz" pos="557" userDrawn="1">
          <p15:clr>
            <a:srgbClr val="A4A3A4"/>
          </p15:clr>
        </p15:guide>
        <p15:guide id="5" pos="2137" userDrawn="1">
          <p15:clr>
            <a:srgbClr val="A4A3A4"/>
          </p15:clr>
        </p15:guide>
        <p15:guide id="6" pos="164" userDrawn="1">
          <p15:clr>
            <a:srgbClr val="A4A3A4"/>
          </p15:clr>
        </p15:guide>
        <p15:guide id="8" pos="4133" userDrawn="1">
          <p15:clr>
            <a:srgbClr val="A4A3A4"/>
          </p15:clr>
        </p15:guide>
        <p15:guide id="9" pos="11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道 知子" initials="大道" lastIdx="2" clrIdx="0">
    <p:extLst>
      <p:ext uri="{19B8F6BF-5375-455C-9EA6-DF929625EA0E}">
        <p15:presenceInfo xmlns:p15="http://schemas.microsoft.com/office/powerpoint/2012/main" userId="S::tomoko.omichi@motex.co.jp::e85bddc3-2fce-4cdd-8e7e-b308ee160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78"/>
    <a:srgbClr val="1EA2C4"/>
    <a:srgbClr val="DCF0F6"/>
    <a:srgbClr val="1C8E8D"/>
    <a:srgbClr val="0D79CA"/>
    <a:srgbClr val="FF7C79"/>
    <a:srgbClr val="0081C1"/>
    <a:srgbClr val="FFF6EF"/>
    <a:srgbClr val="4A4483"/>
    <a:srgbClr val="4A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CB2950-69D2-46A0-BD98-3CC0ECE00668}" v="12" dt="2022-06-06T02:47:18.236"/>
    <p1510:client id="{ABB085AE-2960-4B6F-AE09-B216005899D8}" v="5" dt="2022-06-06T03:00:28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9" autoAdjust="0"/>
    <p:restoredTop sz="94660"/>
  </p:normalViewPr>
  <p:slideViewPr>
    <p:cSldViewPr snapToGrid="0">
      <p:cViewPr varScale="1">
        <p:scale>
          <a:sx n="49" d="100"/>
          <a:sy n="49" d="100"/>
        </p:scale>
        <p:origin x="2440" y="60"/>
      </p:cViewPr>
      <p:guideLst>
        <p:guide orient="horz" pos="4231"/>
        <p:guide orient="horz" pos="3143"/>
        <p:guide orient="horz" pos="557"/>
        <p:guide pos="2137"/>
        <p:guide pos="164"/>
        <p:guide pos="4133"/>
        <p:guide pos="11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河戸 愛実" userId="0850d006-ba72-4ae3-a28f-5c3e7ee3ecab" providerId="ADAL" clId="{ABB085AE-2960-4B6F-AE09-B216005899D8}"/>
    <pc:docChg chg="undo custSel modSld">
      <pc:chgData name="河戸 愛実" userId="0850d006-ba72-4ae3-a28f-5c3e7ee3ecab" providerId="ADAL" clId="{ABB085AE-2960-4B6F-AE09-B216005899D8}" dt="2022-06-06T03:00:28.187" v="41" actId="164"/>
      <pc:docMkLst>
        <pc:docMk/>
      </pc:docMkLst>
      <pc:sldChg chg="addSp delSp modSp mod">
        <pc:chgData name="河戸 愛実" userId="0850d006-ba72-4ae3-a28f-5c3e7ee3ecab" providerId="ADAL" clId="{ABB085AE-2960-4B6F-AE09-B216005899D8}" dt="2022-06-06T03:00:28.187" v="41" actId="164"/>
        <pc:sldMkLst>
          <pc:docMk/>
          <pc:sldMk cId="42344496" sldId="2084"/>
        </pc:sldMkLst>
        <pc:grpChg chg="add mod">
          <ac:chgData name="河戸 愛実" userId="0850d006-ba72-4ae3-a28f-5c3e7ee3ecab" providerId="ADAL" clId="{ABB085AE-2960-4B6F-AE09-B216005899D8}" dt="2022-06-06T03:00:28.187" v="41" actId="164"/>
          <ac:grpSpMkLst>
            <pc:docMk/>
            <pc:sldMk cId="42344496" sldId="2084"/>
            <ac:grpSpMk id="6" creationId="{4983C69A-2C39-40BC-BB77-D51E2279719F}"/>
          </ac:grpSpMkLst>
        </pc:grpChg>
        <pc:grpChg chg="mod">
          <ac:chgData name="河戸 愛実" userId="0850d006-ba72-4ae3-a28f-5c3e7ee3ecab" providerId="ADAL" clId="{ABB085AE-2960-4B6F-AE09-B216005899D8}" dt="2022-06-06T03:00:28.187" v="41" actId="164"/>
          <ac:grpSpMkLst>
            <pc:docMk/>
            <pc:sldMk cId="42344496" sldId="2084"/>
            <ac:grpSpMk id="11" creationId="{1FA3B1D2-8E7B-CB78-02B1-BFDB59E75FF3}"/>
          </ac:grpSpMkLst>
        </pc:grpChg>
        <pc:picChg chg="del">
          <ac:chgData name="河戸 愛実" userId="0850d006-ba72-4ae3-a28f-5c3e7ee3ecab" providerId="ADAL" clId="{ABB085AE-2960-4B6F-AE09-B216005899D8}" dt="2022-06-06T02:59:00.243" v="25" actId="478"/>
          <ac:picMkLst>
            <pc:docMk/>
            <pc:sldMk cId="42344496" sldId="2084"/>
            <ac:picMk id="6" creationId="{9EA2B8CF-E2DB-495B-8826-4E63504D36D8}"/>
          </ac:picMkLst>
        </pc:picChg>
        <pc:picChg chg="add mod ord modCrop">
          <ac:chgData name="河戸 愛実" userId="0850d006-ba72-4ae3-a28f-5c3e7ee3ecab" providerId="ADAL" clId="{ABB085AE-2960-4B6F-AE09-B216005899D8}" dt="2022-06-06T03:00:28.187" v="41" actId="164"/>
          <ac:picMkLst>
            <pc:docMk/>
            <pc:sldMk cId="42344496" sldId="2084"/>
            <ac:picMk id="12" creationId="{A8B3B21E-CF6C-42E4-B5B6-20759A6C4252}"/>
          </ac:picMkLst>
        </pc:picChg>
        <pc:picChg chg="del">
          <ac:chgData name="河戸 愛実" userId="0850d006-ba72-4ae3-a28f-5c3e7ee3ecab" providerId="ADAL" clId="{ABB085AE-2960-4B6F-AE09-B216005899D8}" dt="2022-06-06T02:58:53.458" v="24" actId="478"/>
          <ac:picMkLst>
            <pc:docMk/>
            <pc:sldMk cId="42344496" sldId="2084"/>
            <ac:picMk id="14" creationId="{215ABBA9-60EC-4C0C-8083-1A413453444A}"/>
          </ac:picMkLst>
        </pc:picChg>
      </pc:sldChg>
      <pc:sldChg chg="addSp delSp modSp mod">
        <pc:chgData name="河戸 愛実" userId="0850d006-ba72-4ae3-a28f-5c3e7ee3ecab" providerId="ADAL" clId="{ABB085AE-2960-4B6F-AE09-B216005899D8}" dt="2022-06-06T02:55:40.117" v="23" actId="167"/>
        <pc:sldMkLst>
          <pc:docMk/>
          <pc:sldMk cId="2121931340" sldId="2086"/>
        </pc:sldMkLst>
        <pc:grpChg chg="del">
          <ac:chgData name="河戸 愛実" userId="0850d006-ba72-4ae3-a28f-5c3e7ee3ecab" providerId="ADAL" clId="{ABB085AE-2960-4B6F-AE09-B216005899D8}" dt="2022-06-06T02:54:37.425" v="0" actId="478"/>
          <ac:grpSpMkLst>
            <pc:docMk/>
            <pc:sldMk cId="2121931340" sldId="2086"/>
            <ac:grpSpMk id="6" creationId="{3BAB1595-9B92-4458-92F9-E100442ACA94}"/>
          </ac:grpSpMkLst>
        </pc:grpChg>
        <pc:grpChg chg="add mod">
          <ac:chgData name="河戸 愛実" userId="0850d006-ba72-4ae3-a28f-5c3e7ee3ecab" providerId="ADAL" clId="{ABB085AE-2960-4B6F-AE09-B216005899D8}" dt="2022-06-06T02:55:40.117" v="23" actId="167"/>
          <ac:grpSpMkLst>
            <pc:docMk/>
            <pc:sldMk cId="2121931340" sldId="2086"/>
            <ac:grpSpMk id="11" creationId="{AA425C83-76BC-4EB5-A550-6867AFC3BB21}"/>
          </ac:grpSpMkLst>
        </pc:grpChg>
        <pc:picChg chg="del topLvl">
          <ac:chgData name="河戸 愛実" userId="0850d006-ba72-4ae3-a28f-5c3e7ee3ecab" providerId="ADAL" clId="{ABB085AE-2960-4B6F-AE09-B216005899D8}" dt="2022-06-06T02:54:37.425" v="0" actId="478"/>
          <ac:picMkLst>
            <pc:docMk/>
            <pc:sldMk cId="2121931340" sldId="2086"/>
            <ac:picMk id="7" creationId="{BB608719-CC3C-420D-9CB5-394834B0C9FF}"/>
          </ac:picMkLst>
        </pc:picChg>
        <pc:picChg chg="add mod ord">
          <ac:chgData name="河戸 愛実" userId="0850d006-ba72-4ae3-a28f-5c3e7ee3ecab" providerId="ADAL" clId="{ABB085AE-2960-4B6F-AE09-B216005899D8}" dt="2022-06-06T02:55:30.193" v="22" actId="164"/>
          <ac:picMkLst>
            <pc:docMk/>
            <pc:sldMk cId="2121931340" sldId="2086"/>
            <ac:picMk id="10" creationId="{A10D5854-F779-45D5-914F-EDB9FE7119E8}"/>
          </ac:picMkLst>
        </pc:picChg>
        <pc:picChg chg="mod topLvl">
          <ac:chgData name="河戸 愛実" userId="0850d006-ba72-4ae3-a28f-5c3e7ee3ecab" providerId="ADAL" clId="{ABB085AE-2960-4B6F-AE09-B216005899D8}" dt="2022-06-06T02:55:30.193" v="22" actId="164"/>
          <ac:picMkLst>
            <pc:docMk/>
            <pc:sldMk cId="2121931340" sldId="2086"/>
            <ac:picMk id="119" creationId="{D96917F6-AAB0-43B7-A60E-BE6B55C60E4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3062FBC-D171-4263-92BA-F1A0963E1285}" type="slidenum">
              <a:rPr lang="en-US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defRPr/>
              </a:pPr>
              <a:t>‹#›</a:t>
            </a:fld>
            <a:endParaRPr 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51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25663" y="762000"/>
            <a:ext cx="253047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2AB411FD-0C54-4B94-94F9-C26D3648E3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095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03" indent="-285732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2928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09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26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440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612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8783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5954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51AD54-691D-4D08-8064-48FDB740DC3A}" type="slidenum"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2864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03" indent="-285732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2928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09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269" indent="-22858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440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612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8783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5954" indent="-2285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1B2528-E7F3-4FF1-8C73-0F036AE4B698}" type="slidenum"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824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7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84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43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0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E3417E4-2020-83C0-F115-6CFE9920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94" y="2704871"/>
            <a:ext cx="4080794" cy="2495876"/>
          </a:xfrm>
          <a:prstGeom prst="rect">
            <a:avLst/>
          </a:prstGeom>
        </p:spPr>
      </p:pic>
      <p:pic>
        <p:nvPicPr>
          <p:cNvPr id="5" name="図 4" descr="図形, 四角形&#10;&#10;自動的に生成された説明">
            <a:extLst>
              <a:ext uri="{FF2B5EF4-FFF2-40B4-BE49-F238E27FC236}">
                <a16:creationId xmlns:a16="http://schemas.microsoft.com/office/drawing/2014/main" id="{B88DF008-B2F1-0F92-2FCB-984652FB2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17544" r="12386" b="11170"/>
          <a:stretch/>
        </p:blipFill>
        <p:spPr>
          <a:xfrm>
            <a:off x="876299" y="2369820"/>
            <a:ext cx="5326381" cy="3246120"/>
          </a:xfrm>
          <a:prstGeom prst="rect">
            <a:avLst/>
          </a:prstGeom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id="{1EA78B6D-914D-EF83-912F-DFE8DA18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16" y="5661581"/>
            <a:ext cx="6580784" cy="335960"/>
          </a:xfrm>
          <a:prstGeom prst="roundRect">
            <a:avLst>
              <a:gd name="adj" fmla="val 83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 lIns="36000" tIns="36000" rIns="36000" bIns="3600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Microsoft 365 </a:t>
            </a:r>
            <a:r>
              <a:rPr lang="ja-JP" altLang="en-US" sz="1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経由</a:t>
            </a:r>
            <a:r>
              <a:rPr lang="ja-JP" altLang="en-US" sz="14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の情報漏洩事件が発生しています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3895781-E409-4D58-BBEA-26DA64128FD8}"/>
              </a:ext>
            </a:extLst>
          </p:cNvPr>
          <p:cNvSpPr txBox="1"/>
          <p:nvPr/>
        </p:nvSpPr>
        <p:spPr>
          <a:xfrm>
            <a:off x="3164140" y="701341"/>
            <a:ext cx="46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endParaRPr kumimoji="1" lang="ja-JP" altLang="en-US" sz="24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A0CDFB5-EA6C-402B-ACFF-30809C73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9719" y="672534"/>
            <a:ext cx="2025531" cy="4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0B129FB-BCF4-459C-A41A-C41235B11143}"/>
              </a:ext>
            </a:extLst>
          </p:cNvPr>
          <p:cNvSpPr/>
          <p:nvPr/>
        </p:nvSpPr>
        <p:spPr>
          <a:xfrm>
            <a:off x="61919" y="1418668"/>
            <a:ext cx="68367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クラウドサービスのセキュリティ対策できていますか？</a:t>
            </a:r>
            <a:endParaRPr lang="en-US" altLang="ja-JP" sz="1400" b="1" kern="1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BB6740D-9BFF-4318-8F49-A7AFC0465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2" b="15004"/>
          <a:stretch/>
        </p:blipFill>
        <p:spPr bwMode="auto">
          <a:xfrm>
            <a:off x="3395606" y="639244"/>
            <a:ext cx="2891644" cy="5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2CE5D7C-9D5C-40A7-9D1A-1E3B814715F3}"/>
              </a:ext>
            </a:extLst>
          </p:cNvPr>
          <p:cNvSpPr txBox="1"/>
          <p:nvPr/>
        </p:nvSpPr>
        <p:spPr>
          <a:xfrm>
            <a:off x="3473873" y="6195263"/>
            <a:ext cx="2993882" cy="71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元従業員が</a:t>
            </a:r>
            <a:endParaRPr lang="en-US" altLang="ja-JP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900"/>
              </a:lnSpc>
            </a:pPr>
            <a:r>
              <a:rPr lang="ja-JP" altLang="en-US" sz="12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クラウドストレージを経由</a:t>
            </a:r>
            <a:r>
              <a:rPr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</a:t>
            </a:r>
            <a:endParaRPr lang="en-US" altLang="ja-JP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900"/>
              </a:lnSpc>
            </a:pPr>
            <a:r>
              <a:rPr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顧客リストを持ち出し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410A73A-DD8E-48B7-94AF-4ACE59463C40}"/>
              </a:ext>
            </a:extLst>
          </p:cNvPr>
          <p:cNvSpPr txBox="1"/>
          <p:nvPr/>
        </p:nvSpPr>
        <p:spPr>
          <a:xfrm>
            <a:off x="360669" y="6195263"/>
            <a:ext cx="2990640" cy="71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sz="12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不正アクセス</a:t>
            </a:r>
            <a:r>
              <a:rPr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により</a:t>
            </a:r>
            <a:endParaRPr lang="en-US" altLang="ja-JP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900"/>
              </a:lnSpc>
            </a:pPr>
            <a:r>
              <a:rPr lang="en-US" altLang="ja-JP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9,000</a:t>
            </a:r>
            <a:r>
              <a:rPr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件以上の口座情報等の </a:t>
            </a:r>
            <a:endParaRPr lang="en-US" altLang="ja-JP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900"/>
              </a:lnSpc>
            </a:pPr>
            <a:r>
              <a:rPr lang="ja-JP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情報漏えいが発生</a:t>
            </a:r>
          </a:p>
        </p:txBody>
      </p:sp>
      <p:pic>
        <p:nvPicPr>
          <p:cNvPr id="64" name="グラフィックス 63">
            <a:extLst>
              <a:ext uri="{FF2B5EF4-FFF2-40B4-BE49-F238E27FC236}">
                <a16:creationId xmlns:a16="http://schemas.microsoft.com/office/drawing/2014/main" id="{17283D45-6609-44C8-AE0F-D545C40D4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1372" y="7217807"/>
            <a:ext cx="1329235" cy="903744"/>
          </a:xfrm>
          <a:prstGeom prst="rect">
            <a:avLst/>
          </a:prstGeom>
        </p:spPr>
      </p:pic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81951023-3405-46D1-81D6-C667B85C7DB4}"/>
              </a:ext>
            </a:extLst>
          </p:cNvPr>
          <p:cNvSpPr/>
          <p:nvPr/>
        </p:nvSpPr>
        <p:spPr>
          <a:xfrm>
            <a:off x="527423" y="8335540"/>
            <a:ext cx="2657132" cy="1265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ts val="18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不正アクセスにより </a:t>
            </a:r>
            <a:r>
              <a:rPr lang="en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Microsoft 365 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上に保存された 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9,000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件以上の口座情報が流出。</a:t>
            </a:r>
            <a:r>
              <a:rPr lang="ja-JP" altLang="en-US" sz="105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アクセス制御が不完全だったため不審なアクセス</a:t>
            </a:r>
            <a:r>
              <a:rPr lang="ja-JP" altLang="en-US" sz="1050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を許してしまった。</a:t>
            </a:r>
          </a:p>
        </p:txBody>
      </p:sp>
      <p:pic>
        <p:nvPicPr>
          <p:cNvPr id="70" name="グラフィックス 69">
            <a:extLst>
              <a:ext uri="{FF2B5EF4-FFF2-40B4-BE49-F238E27FC236}">
                <a16:creationId xmlns:a16="http://schemas.microsoft.com/office/drawing/2014/main" id="{396A365A-9ED5-4FA3-A96F-7F9DB4DAC8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54541" y="7217807"/>
            <a:ext cx="1232547" cy="907186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21029FC-9B19-4A32-A607-77E0DF400E11}"/>
              </a:ext>
            </a:extLst>
          </p:cNvPr>
          <p:cNvSpPr txBox="1"/>
          <p:nvPr/>
        </p:nvSpPr>
        <p:spPr>
          <a:xfrm>
            <a:off x="3673447" y="8335540"/>
            <a:ext cx="2594735" cy="1229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退職した元従業員による数千件の顧客リストの持ち出しが発生。同社は </a:t>
            </a:r>
            <a:r>
              <a:rPr lang="ja-JP" altLang="en-US" sz="105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顧客管理システムのアクセス制御</a:t>
            </a:r>
            <a:r>
              <a:rPr lang="ja-JP" altLang="en-US" sz="1050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105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クラウドストレージを経由した情報流出への対応</a:t>
            </a:r>
            <a:r>
              <a:rPr lang="ja-JP" altLang="en-US" sz="1050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を行っていなかった。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19D5FA-8EC2-4234-B13C-266A6ED08F13}"/>
              </a:ext>
            </a:extLst>
          </p:cNvPr>
          <p:cNvSpPr txBox="1"/>
          <p:nvPr/>
        </p:nvSpPr>
        <p:spPr>
          <a:xfrm>
            <a:off x="10645" y="1769113"/>
            <a:ext cx="6920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Microsoft 365 </a:t>
            </a:r>
            <a:r>
              <a:rPr lang="ja-JP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の情報漏洩対策「</a:t>
            </a:r>
            <a:r>
              <a:rPr lang="en-US" altLang="ja-JP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SYNCPIT</a:t>
            </a:r>
            <a:r>
              <a:rPr lang="ja-JP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」</a:t>
            </a:r>
            <a:endParaRPr lang="en-US" altLang="ja-JP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19FF5EE-D874-0E51-531F-CC9001AB5C00}"/>
              </a:ext>
            </a:extLst>
          </p:cNvPr>
          <p:cNvGrpSpPr/>
          <p:nvPr/>
        </p:nvGrpSpPr>
        <p:grpSpPr>
          <a:xfrm>
            <a:off x="505618" y="2299313"/>
            <a:ext cx="1350371" cy="1211232"/>
            <a:chOff x="738498" y="4048770"/>
            <a:chExt cx="1350371" cy="1211232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00193AA6-28EB-9530-362B-EADF2303D96F}"/>
                </a:ext>
              </a:extLst>
            </p:cNvPr>
            <p:cNvSpPr/>
            <p:nvPr/>
          </p:nvSpPr>
          <p:spPr bwMode="auto">
            <a:xfrm>
              <a:off x="808067" y="4048770"/>
              <a:ext cx="1211232" cy="1211232"/>
            </a:xfrm>
            <a:prstGeom prst="ellipse">
              <a:avLst/>
            </a:prstGeom>
            <a:solidFill>
              <a:srgbClr val="1C8E8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>
                <a:ln>
                  <a:noFill/>
                </a:ln>
                <a:solidFill>
                  <a:srgbClr val="FF7C80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4065A1C-D3FD-1C57-D87F-A5DE8483B663}"/>
                </a:ext>
              </a:extLst>
            </p:cNvPr>
            <p:cNvSpPr txBox="1"/>
            <p:nvPr/>
          </p:nvSpPr>
          <p:spPr>
            <a:xfrm>
              <a:off x="738498" y="4254177"/>
              <a:ext cx="1350371" cy="228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ja-JP" altLang="en-US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月額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BAB3BF5-B8B0-0A18-0C10-183C2DB7294A}"/>
                </a:ext>
              </a:extLst>
            </p:cNvPr>
            <p:cNvSpPr txBox="1"/>
            <p:nvPr/>
          </p:nvSpPr>
          <p:spPr>
            <a:xfrm>
              <a:off x="738498" y="4594889"/>
              <a:ext cx="1350371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300</a:t>
              </a:r>
              <a:r>
                <a:rPr lang="ja-JP" altLang="en-US" sz="1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円</a:t>
              </a:r>
              <a:r>
                <a:rPr lang="ja-JP" altLang="en-US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</a:t>
              </a:r>
              <a:endPara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600"/>
                </a:lnSpc>
              </a:pPr>
              <a:r>
                <a:rPr lang="ja-JP" altLang="en-US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始められる</a:t>
              </a:r>
            </a:p>
          </p:txBody>
        </p:sp>
      </p:grpSp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92C21855-6716-E51A-C901-9998CDB8E5E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54001"/>
          <a:stretch/>
        </p:blipFill>
        <p:spPr>
          <a:xfrm>
            <a:off x="-1" y="9731460"/>
            <a:ext cx="6857999" cy="17454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983C69A-2C39-40BC-BB77-D51E2279719F}"/>
              </a:ext>
            </a:extLst>
          </p:cNvPr>
          <p:cNvGrpSpPr/>
          <p:nvPr/>
        </p:nvGrpSpPr>
        <p:grpSpPr>
          <a:xfrm>
            <a:off x="4892041" y="3627246"/>
            <a:ext cx="1203960" cy="1981074"/>
            <a:chOff x="4892041" y="3627246"/>
            <a:chExt cx="1203960" cy="1981074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1FA3B1D2-8E7B-CB78-02B1-BFDB59E75FF3}"/>
                </a:ext>
              </a:extLst>
            </p:cNvPr>
            <p:cNvGrpSpPr/>
            <p:nvPr/>
          </p:nvGrpSpPr>
          <p:grpSpPr>
            <a:xfrm>
              <a:off x="4892041" y="3627246"/>
              <a:ext cx="1203960" cy="1981074"/>
              <a:chOff x="4892041" y="3314699"/>
              <a:chExt cx="1203960" cy="2293621"/>
            </a:xfrm>
          </p:grpSpPr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D8BB1B27-4E52-FE46-2621-58A10A4A8683}"/>
                  </a:ext>
                </a:extLst>
              </p:cNvPr>
              <p:cNvSpPr/>
              <p:nvPr/>
            </p:nvSpPr>
            <p:spPr bwMode="auto">
              <a:xfrm>
                <a:off x="4981575" y="3375289"/>
                <a:ext cx="1000125" cy="215929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i="0" u="none" strike="noStrike" cap="none" normalizeH="0" baseline="0">
                  <a:ln>
                    <a:noFill/>
                  </a:ln>
                  <a:solidFill>
                    <a:srgbClr val="FF7C80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pic>
            <p:nvPicPr>
              <p:cNvPr id="7" name="図 6" descr="ミラー, テーブ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2352BF39-712C-18CA-2620-7995C3B543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39" t="6630" r="34851" b="5913"/>
              <a:stretch/>
            </p:blipFill>
            <p:spPr>
              <a:xfrm>
                <a:off x="4892041" y="3314699"/>
                <a:ext cx="1203960" cy="2293621"/>
              </a:xfrm>
              <a:prstGeom prst="rect">
                <a:avLst/>
              </a:prstGeom>
            </p:spPr>
          </p:pic>
        </p:grpSp>
        <p:pic>
          <p:nvPicPr>
            <p:cNvPr id="12" name="図 11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A8B3B21E-CF6C-42E4-B5B6-20759A6C4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4"/>
            <a:stretch/>
          </p:blipFill>
          <p:spPr>
            <a:xfrm>
              <a:off x="5015721" y="4016549"/>
              <a:ext cx="933174" cy="1139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4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A425C83-76BC-4EB5-A550-6867AFC3BB21}"/>
              </a:ext>
            </a:extLst>
          </p:cNvPr>
          <p:cNvGrpSpPr/>
          <p:nvPr/>
        </p:nvGrpSpPr>
        <p:grpSpPr>
          <a:xfrm>
            <a:off x="276079" y="5292760"/>
            <a:ext cx="963477" cy="1326186"/>
            <a:chOff x="276079" y="5292760"/>
            <a:chExt cx="963477" cy="1326186"/>
          </a:xfrm>
        </p:grpSpPr>
        <p:pic>
          <p:nvPicPr>
            <p:cNvPr id="119" name="Picture 4">
              <a:extLst>
                <a:ext uri="{FF2B5EF4-FFF2-40B4-BE49-F238E27FC236}">
                  <a16:creationId xmlns:a16="http://schemas.microsoft.com/office/drawing/2014/main" id="{D96917F6-AAB0-43B7-A60E-BE6B55C60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79" y="5292760"/>
              <a:ext cx="963477" cy="1326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図 9" descr="テキスト&#10;&#10;自動的に生成された説明">
              <a:extLst>
                <a:ext uri="{FF2B5EF4-FFF2-40B4-BE49-F238E27FC236}">
                  <a16:creationId xmlns:a16="http://schemas.microsoft.com/office/drawing/2014/main" id="{A10D5854-F779-45D5-914F-EDB9FE711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84" y="5504683"/>
              <a:ext cx="858479" cy="1071658"/>
            </a:xfrm>
            <a:prstGeom prst="rect">
              <a:avLst/>
            </a:prstGeom>
          </p:spPr>
        </p:pic>
      </p:grpSp>
      <p:pic>
        <p:nvPicPr>
          <p:cNvPr id="75" name="図 74">
            <a:extLst>
              <a:ext uri="{FF2B5EF4-FFF2-40B4-BE49-F238E27FC236}">
                <a16:creationId xmlns:a16="http://schemas.microsoft.com/office/drawing/2014/main" id="{FD698BCD-6EEF-4A49-AD1F-92EF08FCE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473" y="5523297"/>
            <a:ext cx="841920" cy="1295588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18B8CD7-BD58-4F81-9EF4-9B712861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17" y="5328169"/>
            <a:ext cx="994238" cy="150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図 154">
            <a:extLst>
              <a:ext uri="{FF2B5EF4-FFF2-40B4-BE49-F238E27FC236}">
                <a16:creationId xmlns:a16="http://schemas.microsoft.com/office/drawing/2014/main" id="{399AEDBF-4626-47A7-8B43-B792188CB1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426" y="5797080"/>
            <a:ext cx="413841" cy="1061591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CE7A56A4-E221-5393-2C6C-9BAB326EA7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7732" y="5831195"/>
            <a:ext cx="390697" cy="1061591"/>
          </a:xfrm>
          <a:prstGeom prst="rect">
            <a:avLst/>
          </a:prstGeom>
        </p:spPr>
      </p:pic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621B517-F46F-440A-A23E-15CA563F09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2" y="673494"/>
            <a:ext cx="4572034" cy="44470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BE2F7F9-34B9-4E8F-958A-22C1C041B161}"/>
              </a:ext>
            </a:extLst>
          </p:cNvPr>
          <p:cNvSpPr/>
          <p:nvPr/>
        </p:nvSpPr>
        <p:spPr>
          <a:xfrm>
            <a:off x="0" y="6583901"/>
            <a:ext cx="6849510" cy="1941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1">
            <a:extLst>
              <a:ext uri="{FF2B5EF4-FFF2-40B4-BE49-F238E27FC236}">
                <a16:creationId xmlns:a16="http://schemas.microsoft.com/office/drawing/2014/main" id="{76D625AA-583D-4064-BB17-9A19B65F9C29}"/>
              </a:ext>
            </a:extLst>
          </p:cNvPr>
          <p:cNvSpPr txBox="1"/>
          <p:nvPr/>
        </p:nvSpPr>
        <p:spPr>
          <a:xfrm>
            <a:off x="130273" y="8629573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r>
              <a:rPr kumimoji="1" lang="ja-JP" altLang="en-US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エムオーテックス株式会社</a:t>
            </a:r>
          </a:p>
        </p:txBody>
      </p:sp>
      <p:sp>
        <p:nvSpPr>
          <p:cNvPr id="46" name="テキスト ボックス 51">
            <a:extLst>
              <a:ext uri="{FF2B5EF4-FFF2-40B4-BE49-F238E27FC236}">
                <a16:creationId xmlns:a16="http://schemas.microsoft.com/office/drawing/2014/main" id="{8A88AAE7-4376-4251-A895-EF06316F6E21}"/>
              </a:ext>
            </a:extLst>
          </p:cNvPr>
          <p:cNvSpPr txBox="1"/>
          <p:nvPr/>
        </p:nvSpPr>
        <p:spPr>
          <a:xfrm>
            <a:off x="2640555" y="8706113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●お問い合わせ窓口：営業部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AC5ACF8-8835-4295-B9F0-000B2FF479C3}"/>
              </a:ext>
            </a:extLst>
          </p:cNvPr>
          <p:cNvSpPr/>
          <p:nvPr/>
        </p:nvSpPr>
        <p:spPr>
          <a:xfrm>
            <a:off x="114862" y="8923631"/>
            <a:ext cx="450904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　阪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532-0011 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大阪市淀川区西中島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5-12-12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エムオーテックス新大阪ビル</a:t>
            </a:r>
            <a:endParaRPr lang="en-US" altLang="ja-JP" sz="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　京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108-0075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東京都港区港南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1-2-70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品川シーズンテラス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460-0003 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名古屋市中区錦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1-11-11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名古屋インターシティ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九　州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812-0011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福岡市博多区博多駅前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1-15-20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NMF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博多駅前ビル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06-6308-8980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大阪・九州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03-5460-1371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東京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052-253-7346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596AC5B-B294-4182-BD5D-E0793C0A0446}"/>
              </a:ext>
            </a:extLst>
          </p:cNvPr>
          <p:cNvSpPr/>
          <p:nvPr/>
        </p:nvSpPr>
        <p:spPr>
          <a:xfrm>
            <a:off x="4158919" y="8604258"/>
            <a:ext cx="2584218" cy="1134631"/>
          </a:xfrm>
          <a:prstGeom prst="roundRect">
            <a:avLst>
              <a:gd name="adj" fmla="val 729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C667DA5-DF39-4A6A-AF4B-8CE7690B1501}"/>
              </a:ext>
            </a:extLst>
          </p:cNvPr>
          <p:cNvSpPr txBox="1"/>
          <p:nvPr/>
        </p:nvSpPr>
        <p:spPr>
          <a:xfrm>
            <a:off x="4177255" y="8668187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7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●お問い合わせ先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DDB678F-F431-40E5-871F-A131B8AA1BBF}"/>
              </a:ext>
            </a:extLst>
          </p:cNvPr>
          <p:cNvSpPr/>
          <p:nvPr/>
        </p:nvSpPr>
        <p:spPr>
          <a:xfrm>
            <a:off x="3495471" y="6820543"/>
            <a:ext cx="3167149" cy="160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AutoShape 3">
            <a:extLst>
              <a:ext uri="{FF2B5EF4-FFF2-40B4-BE49-F238E27FC236}">
                <a16:creationId xmlns:a16="http://schemas.microsoft.com/office/drawing/2014/main" id="{04CA1CD6-2FF2-436D-9C53-C8CF12B6D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341" y="6959797"/>
            <a:ext cx="2851410" cy="271024"/>
          </a:xfrm>
          <a:prstGeom prst="roundRect">
            <a:avLst>
              <a:gd name="adj" fmla="val 83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 lIns="36000" tIns="36000" rIns="36000" bIns="3600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50" b="1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価格（年額）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A4385B1F-B489-4E42-80C1-949D56CDEB72}"/>
              </a:ext>
            </a:extLst>
          </p:cNvPr>
          <p:cNvSpPr/>
          <p:nvPr/>
        </p:nvSpPr>
        <p:spPr>
          <a:xfrm>
            <a:off x="4684280" y="7246300"/>
            <a:ext cx="1235171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ベーシックライセンス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9F638FAE-4BB6-4B8F-B531-FC69278B23EB}"/>
              </a:ext>
            </a:extLst>
          </p:cNvPr>
          <p:cNvSpPr/>
          <p:nvPr/>
        </p:nvSpPr>
        <p:spPr>
          <a:xfrm>
            <a:off x="3620273" y="7365289"/>
            <a:ext cx="2851411" cy="7117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>
                <a:solidFill>
                  <a:srgbClr val="40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初期費用</a:t>
            </a:r>
            <a:r>
              <a:rPr lang="ja-JP" altLang="en-US" sz="1400" b="1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>
                <a:solidFill>
                  <a:srgbClr val="40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\30,000 </a:t>
            </a:r>
            <a:r>
              <a:rPr lang="en-US" altLang="ja-JP" sz="14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 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契約</a:t>
            </a:r>
            <a:endParaRPr lang="en-US" altLang="ja-JP" sz="14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>
                <a:solidFill>
                  <a:srgbClr val="40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利用料</a:t>
            </a:r>
            <a:r>
              <a:rPr lang="ja-JP" altLang="en-US" sz="1400" b="1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>
                <a:solidFill>
                  <a:srgbClr val="0D79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\3,600 </a:t>
            </a:r>
            <a:r>
              <a:rPr lang="en-US" altLang="ja-JP" sz="14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ライセンス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D7E8658-139E-44CA-8F8F-7E8EF27F30CD}"/>
              </a:ext>
            </a:extLst>
          </p:cNvPr>
          <p:cNvSpPr txBox="1"/>
          <p:nvPr/>
        </p:nvSpPr>
        <p:spPr>
          <a:xfrm>
            <a:off x="3639341" y="8151453"/>
            <a:ext cx="29085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5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ライセンスからお申し込み可能。ライトとベーシックの混在はできません。</a:t>
            </a:r>
            <a:endParaRPr lang="en-US" altLang="ja-JP" sz="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4CD3CE35-798A-484A-A75F-08D2CBF7718D}"/>
              </a:ext>
            </a:extLst>
          </p:cNvPr>
          <p:cNvSpPr/>
          <p:nvPr/>
        </p:nvSpPr>
        <p:spPr>
          <a:xfrm>
            <a:off x="141433" y="6806181"/>
            <a:ext cx="3167149" cy="159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" name="AutoShape 3">
            <a:extLst>
              <a:ext uri="{FF2B5EF4-FFF2-40B4-BE49-F238E27FC236}">
                <a16:creationId xmlns:a16="http://schemas.microsoft.com/office/drawing/2014/main" id="{7B707022-4EF2-46E1-B198-39D598EE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956806"/>
            <a:ext cx="2819400" cy="271024"/>
          </a:xfrm>
          <a:prstGeom prst="roundRect">
            <a:avLst>
              <a:gd name="adj" fmla="val 83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 lIns="36000" tIns="36000" rIns="36000" bIns="3600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50" b="1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無料トライアル版受付中！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6F5055E4-5F98-4D66-9D66-24191F42B0F9}"/>
              </a:ext>
            </a:extLst>
          </p:cNvPr>
          <p:cNvSpPr/>
          <p:nvPr/>
        </p:nvSpPr>
        <p:spPr>
          <a:xfrm>
            <a:off x="239453" y="7318762"/>
            <a:ext cx="2184527" cy="94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体験版お申込み後、ログイン情報がメールで送信されます。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l">
              <a:lnSpc>
                <a:spcPts val="1700"/>
              </a:lnSpc>
              <a:buNone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記載された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へアクセスすると体験版のご利用がスタートします。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" name="グラフィックス 43">
            <a:extLst>
              <a:ext uri="{FF2B5EF4-FFF2-40B4-BE49-F238E27FC236}">
                <a16:creationId xmlns:a16="http://schemas.microsoft.com/office/drawing/2014/main" id="{29DDE056-F1B5-EC98-9455-A125DAD5E3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54001"/>
          <a:stretch/>
        </p:blipFill>
        <p:spPr>
          <a:xfrm>
            <a:off x="-1" y="0"/>
            <a:ext cx="6857999" cy="651044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028713E-666B-AC68-B40E-9EFC455A8354}"/>
              </a:ext>
            </a:extLst>
          </p:cNvPr>
          <p:cNvSpPr txBox="1"/>
          <p:nvPr/>
        </p:nvSpPr>
        <p:spPr>
          <a:xfrm>
            <a:off x="1" y="200417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Microsoft 365 </a:t>
            </a: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アプリの利用状況や情報漏洩リスクをレポートで見える化​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95DB29C-3DC4-AE92-08E0-85E78FE5541E}"/>
              </a:ext>
            </a:extLst>
          </p:cNvPr>
          <p:cNvGrpSpPr/>
          <p:nvPr/>
        </p:nvGrpSpPr>
        <p:grpSpPr>
          <a:xfrm>
            <a:off x="1365248" y="5272468"/>
            <a:ext cx="3884471" cy="978963"/>
            <a:chOff x="1365248" y="5272468"/>
            <a:chExt cx="3884471" cy="978963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AA02CD06-E6A2-F9ED-5174-A266E6D43404}"/>
                </a:ext>
              </a:extLst>
            </p:cNvPr>
            <p:cNvSpPr>
              <a:spLocks/>
            </p:cNvSpPr>
            <p:nvPr/>
          </p:nvSpPr>
          <p:spPr>
            <a:xfrm>
              <a:off x="1505596" y="5272468"/>
              <a:ext cx="3608636" cy="978963"/>
            </a:xfrm>
            <a:prstGeom prst="roundRect">
              <a:avLst>
                <a:gd name="adj" fmla="val 1202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D7BBD255-235A-4C6D-9E0A-98C5AD7234AF}"/>
                </a:ext>
              </a:extLst>
            </p:cNvPr>
            <p:cNvSpPr txBox="1"/>
            <p:nvPr/>
          </p:nvSpPr>
          <p:spPr>
            <a:xfrm>
              <a:off x="1515649" y="5333689"/>
              <a:ext cx="3536289" cy="49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ja-JP" altLang="en-US" sz="1100" b="1" dirty="0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情報漏洩のリスクのある操作は</a:t>
              </a:r>
              <a:endParaRPr lang="en-US" altLang="ja-JP" sz="1100" b="1" dirty="0">
                <a:solidFill>
                  <a:srgbClr val="0D79CA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100" b="1" dirty="0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ビジネスチャットから</a:t>
              </a:r>
              <a:r>
                <a:rPr lang="ja-JP" altLang="en-US" sz="1100" b="1" u="sng" dirty="0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本人</a:t>
              </a:r>
              <a:r>
                <a:rPr lang="ja-JP" altLang="en-US" sz="1100" b="1" dirty="0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や</a:t>
              </a:r>
              <a:r>
                <a:rPr lang="ja-JP" altLang="en-US" sz="1100" b="1" u="sng" dirty="0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管理者</a:t>
              </a:r>
              <a:r>
                <a:rPr lang="ja-JP" altLang="en-US" sz="1100" b="1" dirty="0">
                  <a:solidFill>
                    <a:srgbClr val="0D79C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へ通知が可能</a:t>
              </a:r>
              <a:endParaRPr lang="en-US" altLang="ja-JP" sz="1100" b="1" i="0" dirty="0">
                <a:solidFill>
                  <a:srgbClr val="0D79CA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FD5B2E74-9076-48D4-9CBC-39D1A2EF8CCA}"/>
                </a:ext>
              </a:extLst>
            </p:cNvPr>
            <p:cNvSpPr txBox="1"/>
            <p:nvPr/>
          </p:nvSpPr>
          <p:spPr>
            <a:xfrm>
              <a:off x="1603295" y="5824372"/>
              <a:ext cx="33945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80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社内でのデータの持ち出しが発生した場合、</a:t>
              </a:r>
              <a:r>
                <a:rPr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ビジネスチャットを通じて、本人と管理者へ通知します</a:t>
              </a:r>
              <a:endPara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" name="二等辺三角形 3">
              <a:extLst>
                <a:ext uri="{FF2B5EF4-FFF2-40B4-BE49-F238E27FC236}">
                  <a16:creationId xmlns:a16="http://schemas.microsoft.com/office/drawing/2014/main" id="{49C98755-33C0-EA26-9748-E3E3DC4A1388}"/>
                </a:ext>
              </a:extLst>
            </p:cNvPr>
            <p:cNvSpPr/>
            <p:nvPr/>
          </p:nvSpPr>
          <p:spPr>
            <a:xfrm rot="7416453">
              <a:off x="5129579" y="6105135"/>
              <a:ext cx="69567" cy="170712"/>
            </a:xfrm>
            <a:custGeom>
              <a:avLst/>
              <a:gdLst>
                <a:gd name="connsiteX0" fmla="*/ 0 w 45719"/>
                <a:gd name="connsiteY0" fmla="*/ 154205 h 154205"/>
                <a:gd name="connsiteX1" fmla="*/ 22860 w 45719"/>
                <a:gd name="connsiteY1" fmla="*/ 0 h 154205"/>
                <a:gd name="connsiteX2" fmla="*/ 45719 w 45719"/>
                <a:gd name="connsiteY2" fmla="*/ 154205 h 154205"/>
                <a:gd name="connsiteX3" fmla="*/ 0 w 45719"/>
                <a:gd name="connsiteY3" fmla="*/ 154205 h 154205"/>
                <a:gd name="connsiteX0" fmla="*/ 0 w 66216"/>
                <a:gd name="connsiteY0" fmla="*/ 154205 h 154205"/>
                <a:gd name="connsiteX1" fmla="*/ 22860 w 66216"/>
                <a:gd name="connsiteY1" fmla="*/ 0 h 154205"/>
                <a:gd name="connsiteX2" fmla="*/ 66216 w 66216"/>
                <a:gd name="connsiteY2" fmla="*/ 137723 h 154205"/>
                <a:gd name="connsiteX3" fmla="*/ 0 w 66216"/>
                <a:gd name="connsiteY3" fmla="*/ 154205 h 154205"/>
                <a:gd name="connsiteX0" fmla="*/ 0 w 69542"/>
                <a:gd name="connsiteY0" fmla="*/ 170712 h 170712"/>
                <a:gd name="connsiteX1" fmla="*/ 26186 w 69542"/>
                <a:gd name="connsiteY1" fmla="*/ 0 h 170712"/>
                <a:gd name="connsiteX2" fmla="*/ 69542 w 69542"/>
                <a:gd name="connsiteY2" fmla="*/ 137723 h 170712"/>
                <a:gd name="connsiteX3" fmla="*/ 0 w 69542"/>
                <a:gd name="connsiteY3" fmla="*/ 170712 h 170712"/>
                <a:gd name="connsiteX0" fmla="*/ 0 w 69567"/>
                <a:gd name="connsiteY0" fmla="*/ 170712 h 170712"/>
                <a:gd name="connsiteX1" fmla="*/ 26186 w 69567"/>
                <a:gd name="connsiteY1" fmla="*/ 0 h 170712"/>
                <a:gd name="connsiteX2" fmla="*/ 69567 w 69567"/>
                <a:gd name="connsiteY2" fmla="*/ 120552 h 170712"/>
                <a:gd name="connsiteX3" fmla="*/ 0 w 69567"/>
                <a:gd name="connsiteY3" fmla="*/ 170712 h 1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67" h="170712">
                  <a:moveTo>
                    <a:pt x="0" y="170712"/>
                  </a:moveTo>
                  <a:lnTo>
                    <a:pt x="26186" y="0"/>
                  </a:lnTo>
                  <a:lnTo>
                    <a:pt x="69567" y="120552"/>
                  </a:lnTo>
                  <a:lnTo>
                    <a:pt x="0" y="1707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二等辺三角形 3">
              <a:extLst>
                <a:ext uri="{FF2B5EF4-FFF2-40B4-BE49-F238E27FC236}">
                  <a16:creationId xmlns:a16="http://schemas.microsoft.com/office/drawing/2014/main" id="{1EBDBA7E-B302-D7C3-1A57-BBF04F57A729}"/>
                </a:ext>
              </a:extLst>
            </p:cNvPr>
            <p:cNvSpPr/>
            <p:nvPr/>
          </p:nvSpPr>
          <p:spPr>
            <a:xfrm rot="14183547" flipH="1">
              <a:off x="1415820" y="5867688"/>
              <a:ext cx="69567" cy="170712"/>
            </a:xfrm>
            <a:custGeom>
              <a:avLst/>
              <a:gdLst>
                <a:gd name="connsiteX0" fmla="*/ 0 w 45719"/>
                <a:gd name="connsiteY0" fmla="*/ 154205 h 154205"/>
                <a:gd name="connsiteX1" fmla="*/ 22860 w 45719"/>
                <a:gd name="connsiteY1" fmla="*/ 0 h 154205"/>
                <a:gd name="connsiteX2" fmla="*/ 45719 w 45719"/>
                <a:gd name="connsiteY2" fmla="*/ 154205 h 154205"/>
                <a:gd name="connsiteX3" fmla="*/ 0 w 45719"/>
                <a:gd name="connsiteY3" fmla="*/ 154205 h 154205"/>
                <a:gd name="connsiteX0" fmla="*/ 0 w 66216"/>
                <a:gd name="connsiteY0" fmla="*/ 154205 h 154205"/>
                <a:gd name="connsiteX1" fmla="*/ 22860 w 66216"/>
                <a:gd name="connsiteY1" fmla="*/ 0 h 154205"/>
                <a:gd name="connsiteX2" fmla="*/ 66216 w 66216"/>
                <a:gd name="connsiteY2" fmla="*/ 137723 h 154205"/>
                <a:gd name="connsiteX3" fmla="*/ 0 w 66216"/>
                <a:gd name="connsiteY3" fmla="*/ 154205 h 154205"/>
                <a:gd name="connsiteX0" fmla="*/ 0 w 69542"/>
                <a:gd name="connsiteY0" fmla="*/ 170712 h 170712"/>
                <a:gd name="connsiteX1" fmla="*/ 26186 w 69542"/>
                <a:gd name="connsiteY1" fmla="*/ 0 h 170712"/>
                <a:gd name="connsiteX2" fmla="*/ 69542 w 69542"/>
                <a:gd name="connsiteY2" fmla="*/ 137723 h 170712"/>
                <a:gd name="connsiteX3" fmla="*/ 0 w 69542"/>
                <a:gd name="connsiteY3" fmla="*/ 170712 h 170712"/>
                <a:gd name="connsiteX0" fmla="*/ 0 w 69567"/>
                <a:gd name="connsiteY0" fmla="*/ 170712 h 170712"/>
                <a:gd name="connsiteX1" fmla="*/ 26186 w 69567"/>
                <a:gd name="connsiteY1" fmla="*/ 0 h 170712"/>
                <a:gd name="connsiteX2" fmla="*/ 69567 w 69567"/>
                <a:gd name="connsiteY2" fmla="*/ 120552 h 170712"/>
                <a:gd name="connsiteX3" fmla="*/ 0 w 69567"/>
                <a:gd name="connsiteY3" fmla="*/ 170712 h 1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67" h="170712">
                  <a:moveTo>
                    <a:pt x="0" y="170712"/>
                  </a:moveTo>
                  <a:lnTo>
                    <a:pt x="26186" y="0"/>
                  </a:lnTo>
                  <a:lnTo>
                    <a:pt x="69567" y="120552"/>
                  </a:lnTo>
                  <a:lnTo>
                    <a:pt x="0" y="1707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36F54E7F-C17C-C164-F567-7BAD94179A23}"/>
              </a:ext>
            </a:extLst>
          </p:cNvPr>
          <p:cNvSpPr/>
          <p:nvPr/>
        </p:nvSpPr>
        <p:spPr>
          <a:xfrm>
            <a:off x="5019104" y="3812031"/>
            <a:ext cx="1447164" cy="569697"/>
          </a:xfrm>
          <a:prstGeom prst="roundRect">
            <a:avLst>
              <a:gd name="adj" fmla="val 11094"/>
            </a:avLst>
          </a:prstGeom>
          <a:solidFill>
            <a:schemeClr val="bg1"/>
          </a:solidFill>
          <a:ln>
            <a:solidFill>
              <a:srgbClr val="1EA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2E718B4-A1AF-A6E8-5961-7FC736DB7583}"/>
              </a:ext>
            </a:extLst>
          </p:cNvPr>
          <p:cNvSpPr txBox="1"/>
          <p:nvPr/>
        </p:nvSpPr>
        <p:spPr>
          <a:xfrm>
            <a:off x="5051938" y="3864393"/>
            <a:ext cx="1391153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1EA2C4"/>
                </a:solidFill>
                <a:latin typeface="メイリオ"/>
                <a:ea typeface="メイリオ"/>
              </a:rPr>
              <a:t>特定業務や組織の</a:t>
            </a:r>
          </a:p>
          <a:p>
            <a:pPr algn="ctr"/>
            <a:r>
              <a:rPr kumimoji="1" lang="ja-JP" altLang="en-US" sz="900" dirty="0">
                <a:solidFill>
                  <a:srgbClr val="1EA2C4"/>
                </a:solidFill>
                <a:latin typeface="メイリオ"/>
                <a:ea typeface="メイリオ"/>
              </a:rPr>
              <a:t>ルールに応じて</a:t>
            </a:r>
          </a:p>
          <a:p>
            <a:pPr algn="ctr"/>
            <a:r>
              <a:rPr kumimoji="1" lang="ja-JP" altLang="en-US" sz="900" dirty="0">
                <a:solidFill>
                  <a:srgbClr val="1EA2C4"/>
                </a:solidFill>
                <a:latin typeface="メイリオ"/>
                <a:ea typeface="メイリオ"/>
              </a:rPr>
              <a:t>ポリシーを追加！</a:t>
            </a: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D3176449-CA39-5138-F530-72EBF42389EA}"/>
              </a:ext>
            </a:extLst>
          </p:cNvPr>
          <p:cNvSpPr/>
          <p:nvPr/>
        </p:nvSpPr>
        <p:spPr>
          <a:xfrm>
            <a:off x="4617648" y="4089164"/>
            <a:ext cx="411113" cy="254024"/>
          </a:xfrm>
          <a:custGeom>
            <a:avLst/>
            <a:gdLst>
              <a:gd name="connsiteX0" fmla="*/ 635000 w 635000"/>
              <a:gd name="connsiteY0" fmla="*/ 0 h 203200"/>
              <a:gd name="connsiteX1" fmla="*/ 215900 w 635000"/>
              <a:gd name="connsiteY1" fmla="*/ 0 h 203200"/>
              <a:gd name="connsiteX2" fmla="*/ 0 w 63500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203200">
                <a:moveTo>
                  <a:pt x="635000" y="0"/>
                </a:moveTo>
                <a:lnTo>
                  <a:pt x="215900" y="0"/>
                </a:lnTo>
                <a:lnTo>
                  <a:pt x="0" y="203200"/>
                </a:lnTo>
              </a:path>
            </a:pathLst>
          </a:custGeom>
          <a:noFill/>
          <a:ln w="12700">
            <a:solidFill>
              <a:srgbClr val="1EA2C4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0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046B40E-2726-3903-B543-E50DCC3A6AD8}"/>
              </a:ext>
            </a:extLst>
          </p:cNvPr>
          <p:cNvSpPr/>
          <p:nvPr/>
        </p:nvSpPr>
        <p:spPr>
          <a:xfrm>
            <a:off x="249949" y="1247586"/>
            <a:ext cx="1221610" cy="864374"/>
          </a:xfrm>
          <a:prstGeom prst="roundRect">
            <a:avLst>
              <a:gd name="adj" fmla="val 10408"/>
            </a:avLst>
          </a:prstGeom>
          <a:solidFill>
            <a:srgbClr val="FFFFFF"/>
          </a:solidFill>
          <a:ln w="10929" cap="flat">
            <a:solidFill>
              <a:srgbClr val="005478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E7DDF181-BEF1-0BEA-9716-AE8F7FA8033E}"/>
              </a:ext>
            </a:extLst>
          </p:cNvPr>
          <p:cNvGrpSpPr/>
          <p:nvPr/>
        </p:nvGrpSpPr>
        <p:grpSpPr>
          <a:xfrm>
            <a:off x="241571" y="1306963"/>
            <a:ext cx="1201218" cy="200055"/>
            <a:chOff x="5370381" y="2048102"/>
            <a:chExt cx="1347006" cy="200055"/>
          </a:xfrm>
        </p:grpSpPr>
        <p:sp>
          <p:nvSpPr>
            <p:cNvPr id="142" name="四角形: 角を丸くする 141">
              <a:extLst>
                <a:ext uri="{FF2B5EF4-FFF2-40B4-BE49-F238E27FC236}">
                  <a16:creationId xmlns:a16="http://schemas.microsoft.com/office/drawing/2014/main" id="{3A499BF5-C14D-1F46-615E-CF94544B4064}"/>
                </a:ext>
              </a:extLst>
            </p:cNvPr>
            <p:cNvSpPr/>
            <p:nvPr/>
          </p:nvSpPr>
          <p:spPr>
            <a:xfrm>
              <a:off x="5475603" y="2050163"/>
              <a:ext cx="1207224" cy="183385"/>
            </a:xfrm>
            <a:prstGeom prst="roundRect">
              <a:avLst/>
            </a:prstGeom>
            <a:solidFill>
              <a:srgbClr val="00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b="1"/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691D6F30-3969-97B6-E0E5-2E9A1CB7FE41}"/>
                </a:ext>
              </a:extLst>
            </p:cNvPr>
            <p:cNvSpPr txBox="1"/>
            <p:nvPr/>
          </p:nvSpPr>
          <p:spPr>
            <a:xfrm>
              <a:off x="5370381" y="2048102"/>
              <a:ext cx="1347006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▶活用状況を把握</a:t>
              </a:r>
            </a:p>
          </p:txBody>
        </p:sp>
      </p:grp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415F7CAC-5A58-9FDD-5B9C-8DF96579656F}"/>
              </a:ext>
            </a:extLst>
          </p:cNvPr>
          <p:cNvSpPr txBox="1"/>
          <p:nvPr/>
        </p:nvSpPr>
        <p:spPr>
          <a:xfrm>
            <a:off x="224113" y="1533602"/>
            <a:ext cx="127754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他のアプリに比べ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て </a:t>
            </a:r>
            <a:r>
              <a:rPr kumimoji="1" lang="en-US" altLang="ja-JP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Sharepoint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 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が</a:t>
            </a:r>
            <a:endParaRPr kumimoji="1"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/>
              <a:ea typeface="メイリオ"/>
            </a:endParaRPr>
          </a:p>
          <a:p>
            <a:pPr algn="ctr">
              <a:lnSpc>
                <a:spcPts val="1200"/>
              </a:lnSpc>
            </a:pP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利用されていない</a:t>
            </a:r>
            <a:endParaRPr kumimoji="1"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/>
              <a:ea typeface="メイリオ"/>
            </a:endParaRPr>
          </a:p>
        </p:txBody>
      </p:sp>
      <p:sp>
        <p:nvSpPr>
          <p:cNvPr id="201" name="四角形: 角を丸くする 200">
            <a:extLst>
              <a:ext uri="{FF2B5EF4-FFF2-40B4-BE49-F238E27FC236}">
                <a16:creationId xmlns:a16="http://schemas.microsoft.com/office/drawing/2014/main" id="{0147930A-37FD-EC2C-A123-37F32D753A43}"/>
              </a:ext>
            </a:extLst>
          </p:cNvPr>
          <p:cNvSpPr/>
          <p:nvPr/>
        </p:nvSpPr>
        <p:spPr>
          <a:xfrm>
            <a:off x="249949" y="2314386"/>
            <a:ext cx="1221610" cy="864374"/>
          </a:xfrm>
          <a:prstGeom prst="roundRect">
            <a:avLst>
              <a:gd name="adj" fmla="val 10408"/>
            </a:avLst>
          </a:prstGeom>
          <a:solidFill>
            <a:srgbClr val="FFFFFF"/>
          </a:solidFill>
          <a:ln w="10929" cap="flat">
            <a:solidFill>
              <a:srgbClr val="005478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1534795C-34F8-EAB2-57A5-1EE503B06F18}"/>
              </a:ext>
            </a:extLst>
          </p:cNvPr>
          <p:cNvGrpSpPr/>
          <p:nvPr/>
        </p:nvGrpSpPr>
        <p:grpSpPr>
          <a:xfrm>
            <a:off x="241571" y="2373763"/>
            <a:ext cx="1201218" cy="200055"/>
            <a:chOff x="5370381" y="2048102"/>
            <a:chExt cx="1347006" cy="200055"/>
          </a:xfrm>
        </p:grpSpPr>
        <p:sp>
          <p:nvSpPr>
            <p:cNvPr id="203" name="四角形: 角を丸くする 202">
              <a:extLst>
                <a:ext uri="{FF2B5EF4-FFF2-40B4-BE49-F238E27FC236}">
                  <a16:creationId xmlns:a16="http://schemas.microsoft.com/office/drawing/2014/main" id="{64001489-36F4-71BE-7EB2-568F669CC481}"/>
                </a:ext>
              </a:extLst>
            </p:cNvPr>
            <p:cNvSpPr/>
            <p:nvPr/>
          </p:nvSpPr>
          <p:spPr>
            <a:xfrm>
              <a:off x="5475603" y="2050163"/>
              <a:ext cx="1207224" cy="183385"/>
            </a:xfrm>
            <a:prstGeom prst="roundRect">
              <a:avLst/>
            </a:prstGeom>
            <a:solidFill>
              <a:srgbClr val="00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b="1"/>
            </a:p>
          </p:txBody>
        </p:sp>
        <p:sp>
          <p:nvSpPr>
            <p:cNvPr id="204" name="テキスト ボックス 203">
              <a:extLst>
                <a:ext uri="{FF2B5EF4-FFF2-40B4-BE49-F238E27FC236}">
                  <a16:creationId xmlns:a16="http://schemas.microsoft.com/office/drawing/2014/main" id="{48EFF839-28FB-1235-61E3-3BA49628B1BD}"/>
                </a:ext>
              </a:extLst>
            </p:cNvPr>
            <p:cNvSpPr txBox="1"/>
            <p:nvPr/>
          </p:nvSpPr>
          <p:spPr>
            <a:xfrm>
              <a:off x="5370381" y="2048102"/>
              <a:ext cx="1347006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▶外部共有状況を把握</a:t>
              </a:r>
            </a:p>
          </p:txBody>
        </p:sp>
      </p:grp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48DEC03A-9151-B441-769B-D02E287F0D61}"/>
              </a:ext>
            </a:extLst>
          </p:cNvPr>
          <p:cNvSpPr txBox="1"/>
          <p:nvPr/>
        </p:nvSpPr>
        <p:spPr>
          <a:xfrm>
            <a:off x="292239" y="2584412"/>
            <a:ext cx="112673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kumimoji="1" lang="en-US" altLang="ja-JP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Onedrive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 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で組織外への共有リンクが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192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件ある！</a:t>
            </a:r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1861F43B-C944-637D-FD44-EB9E39E1ACEF}"/>
              </a:ext>
            </a:extLst>
          </p:cNvPr>
          <p:cNvSpPr/>
          <p:nvPr/>
        </p:nvSpPr>
        <p:spPr>
          <a:xfrm>
            <a:off x="1468666" y="2658032"/>
            <a:ext cx="1377950" cy="437222"/>
          </a:xfrm>
          <a:custGeom>
            <a:avLst/>
            <a:gdLst>
              <a:gd name="connsiteX0" fmla="*/ 0 w 1377950"/>
              <a:gd name="connsiteY0" fmla="*/ 0 h 152400"/>
              <a:gd name="connsiteX1" fmla="*/ 1263650 w 1377950"/>
              <a:gd name="connsiteY1" fmla="*/ 0 h 152400"/>
              <a:gd name="connsiteX2" fmla="*/ 1377950 w 1377950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950" h="152400">
                <a:moveTo>
                  <a:pt x="0" y="0"/>
                </a:moveTo>
                <a:lnTo>
                  <a:pt x="1263650" y="0"/>
                </a:lnTo>
                <a:lnTo>
                  <a:pt x="1377950" y="152400"/>
                </a:lnTo>
              </a:path>
            </a:pathLst>
          </a:custGeom>
          <a:noFill/>
          <a:ln w="10929" cap="flat">
            <a:solidFill>
              <a:srgbClr val="005478"/>
            </a:solidFill>
            <a:prstDash val="solid"/>
            <a:miter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07" name="四角形: 角を丸くする 206">
            <a:extLst>
              <a:ext uri="{FF2B5EF4-FFF2-40B4-BE49-F238E27FC236}">
                <a16:creationId xmlns:a16="http://schemas.microsoft.com/office/drawing/2014/main" id="{D8CB4964-97E9-1D9E-D6F6-E043B7EA5967}"/>
              </a:ext>
            </a:extLst>
          </p:cNvPr>
          <p:cNvSpPr/>
          <p:nvPr/>
        </p:nvSpPr>
        <p:spPr>
          <a:xfrm>
            <a:off x="307352" y="3619105"/>
            <a:ext cx="1221610" cy="864374"/>
          </a:xfrm>
          <a:prstGeom prst="roundRect">
            <a:avLst>
              <a:gd name="adj" fmla="val 10408"/>
            </a:avLst>
          </a:prstGeom>
          <a:solidFill>
            <a:srgbClr val="FFFFFF"/>
          </a:solidFill>
          <a:ln w="10929" cap="flat">
            <a:solidFill>
              <a:srgbClr val="C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8" name="グループ化 207">
            <a:extLst>
              <a:ext uri="{FF2B5EF4-FFF2-40B4-BE49-F238E27FC236}">
                <a16:creationId xmlns:a16="http://schemas.microsoft.com/office/drawing/2014/main" id="{63A5AEDF-6A26-B077-70C5-07B21D9A5D1D}"/>
              </a:ext>
            </a:extLst>
          </p:cNvPr>
          <p:cNvGrpSpPr/>
          <p:nvPr/>
        </p:nvGrpSpPr>
        <p:grpSpPr>
          <a:xfrm>
            <a:off x="295135" y="3680543"/>
            <a:ext cx="1201218" cy="208588"/>
            <a:chOff x="5366076" y="2050163"/>
            <a:chExt cx="1347006" cy="208588"/>
          </a:xfrm>
        </p:grpSpPr>
        <p:sp>
          <p:nvSpPr>
            <p:cNvPr id="209" name="四角形: 角を丸くする 208">
              <a:extLst>
                <a:ext uri="{FF2B5EF4-FFF2-40B4-BE49-F238E27FC236}">
                  <a16:creationId xmlns:a16="http://schemas.microsoft.com/office/drawing/2014/main" id="{555E0D07-BF8F-95C2-E988-3F70022AF166}"/>
                </a:ext>
              </a:extLst>
            </p:cNvPr>
            <p:cNvSpPr/>
            <p:nvPr/>
          </p:nvSpPr>
          <p:spPr>
            <a:xfrm>
              <a:off x="5475603" y="2050163"/>
              <a:ext cx="1207224" cy="1833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b="1"/>
            </a:p>
          </p:txBody>
        </p:sp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BE6B5AC3-3DA3-DB60-01CE-A731F1C3DB11}"/>
                </a:ext>
              </a:extLst>
            </p:cNvPr>
            <p:cNvSpPr txBox="1"/>
            <p:nvPr/>
          </p:nvSpPr>
          <p:spPr>
            <a:xfrm>
              <a:off x="5366076" y="2058696"/>
              <a:ext cx="1347006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▶利用違反を察知</a:t>
              </a:r>
            </a:p>
          </p:txBody>
        </p:sp>
      </p:grp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B505C5A9-F73B-603A-DABA-E6BEF6940727}"/>
              </a:ext>
            </a:extLst>
          </p:cNvPr>
          <p:cNvSpPr txBox="1"/>
          <p:nvPr/>
        </p:nvSpPr>
        <p:spPr>
          <a:xfrm>
            <a:off x="349642" y="3889131"/>
            <a:ext cx="112673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rgbClr val="C00000"/>
                </a:solidFill>
                <a:latin typeface="メイリオ"/>
                <a:ea typeface="メイリオ"/>
              </a:rPr>
              <a:t>従業員</a:t>
            </a:r>
            <a:r>
              <a:rPr lang="en-US" altLang="ja-JP" sz="900" dirty="0">
                <a:solidFill>
                  <a:srgbClr val="C00000"/>
                </a:solidFill>
                <a:latin typeface="メイリオ"/>
                <a:ea typeface="メイリオ"/>
              </a:rPr>
              <a:t>20</a:t>
            </a:r>
            <a:r>
              <a:rPr lang="ja-JP" altLang="en-US" sz="900" dirty="0">
                <a:solidFill>
                  <a:srgbClr val="C00000"/>
                </a:solidFill>
                <a:latin typeface="メイリオ"/>
                <a:ea typeface="メイリオ"/>
              </a:rPr>
              <a:t>名が</a:t>
            </a:r>
          </a:p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rgbClr val="C00000"/>
                </a:solidFill>
                <a:latin typeface="メイリオ"/>
                <a:ea typeface="メイリオ"/>
              </a:rPr>
              <a:t>利用ルールに</a:t>
            </a:r>
          </a:p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rgbClr val="C00000"/>
                </a:solidFill>
                <a:latin typeface="メイリオ"/>
                <a:ea typeface="メイリオ"/>
              </a:rPr>
              <a:t>違反している！</a:t>
            </a:r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AC5BE946-D0F8-8F04-1628-C909C60386AF}"/>
              </a:ext>
            </a:extLst>
          </p:cNvPr>
          <p:cNvSpPr/>
          <p:nvPr/>
        </p:nvSpPr>
        <p:spPr>
          <a:xfrm>
            <a:off x="1462316" y="1870632"/>
            <a:ext cx="196850" cy="340541"/>
          </a:xfrm>
          <a:custGeom>
            <a:avLst/>
            <a:gdLst>
              <a:gd name="connsiteX0" fmla="*/ 0 w 1377950"/>
              <a:gd name="connsiteY0" fmla="*/ 0 h 152400"/>
              <a:gd name="connsiteX1" fmla="*/ 1263650 w 1377950"/>
              <a:gd name="connsiteY1" fmla="*/ 0 h 152400"/>
              <a:gd name="connsiteX2" fmla="*/ 1377950 w 1377950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950" h="152400">
                <a:moveTo>
                  <a:pt x="0" y="0"/>
                </a:moveTo>
                <a:lnTo>
                  <a:pt x="1263650" y="0"/>
                </a:lnTo>
                <a:lnTo>
                  <a:pt x="1377950" y="152400"/>
                </a:lnTo>
              </a:path>
            </a:pathLst>
          </a:custGeom>
          <a:noFill/>
          <a:ln w="10929" cap="flat">
            <a:solidFill>
              <a:srgbClr val="005478"/>
            </a:solidFill>
            <a:prstDash val="solid"/>
            <a:miter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8B382C47-127C-61C1-92C6-585482FDE28A}"/>
              </a:ext>
            </a:extLst>
          </p:cNvPr>
          <p:cNvSpPr/>
          <p:nvPr/>
        </p:nvSpPr>
        <p:spPr>
          <a:xfrm>
            <a:off x="1525816" y="4307114"/>
            <a:ext cx="406400" cy="146050"/>
          </a:xfrm>
          <a:custGeom>
            <a:avLst/>
            <a:gdLst>
              <a:gd name="connsiteX0" fmla="*/ 0 w 406400"/>
              <a:gd name="connsiteY0" fmla="*/ 0 h 146050"/>
              <a:gd name="connsiteX1" fmla="*/ 260350 w 406400"/>
              <a:gd name="connsiteY1" fmla="*/ 0 h 146050"/>
              <a:gd name="connsiteX2" fmla="*/ 406400 w 406400"/>
              <a:gd name="connsiteY2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146050">
                <a:moveTo>
                  <a:pt x="0" y="0"/>
                </a:moveTo>
                <a:lnTo>
                  <a:pt x="260350" y="0"/>
                </a:lnTo>
                <a:lnTo>
                  <a:pt x="406400" y="146050"/>
                </a:lnTo>
              </a:path>
            </a:pathLst>
          </a:custGeom>
          <a:noFill/>
          <a:ln w="10929" cap="flat">
            <a:solidFill>
              <a:srgbClr val="C00000"/>
            </a:solidFill>
            <a:prstDash val="solid"/>
            <a:miter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14" name="四角形: 角を丸くする 213">
            <a:extLst>
              <a:ext uri="{FF2B5EF4-FFF2-40B4-BE49-F238E27FC236}">
                <a16:creationId xmlns:a16="http://schemas.microsoft.com/office/drawing/2014/main" id="{26A5D547-7C6A-37A7-991D-0A897213A2B8}"/>
              </a:ext>
            </a:extLst>
          </p:cNvPr>
          <p:cNvSpPr/>
          <p:nvPr/>
        </p:nvSpPr>
        <p:spPr>
          <a:xfrm>
            <a:off x="5331870" y="977560"/>
            <a:ext cx="1334136" cy="864374"/>
          </a:xfrm>
          <a:prstGeom prst="roundRect">
            <a:avLst>
              <a:gd name="adj" fmla="val 10408"/>
            </a:avLst>
          </a:prstGeom>
          <a:solidFill>
            <a:srgbClr val="FFFFFF"/>
          </a:solidFill>
          <a:ln w="10929" cap="flat">
            <a:solidFill>
              <a:srgbClr val="C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426A509E-F8F2-482E-C68E-7018E1820CD8}"/>
              </a:ext>
            </a:extLst>
          </p:cNvPr>
          <p:cNvGrpSpPr/>
          <p:nvPr/>
        </p:nvGrpSpPr>
        <p:grpSpPr>
          <a:xfrm>
            <a:off x="5319653" y="1038998"/>
            <a:ext cx="1311866" cy="208588"/>
            <a:chOff x="5366076" y="2050163"/>
            <a:chExt cx="1347006" cy="208588"/>
          </a:xfrm>
        </p:grpSpPr>
        <p:sp>
          <p:nvSpPr>
            <p:cNvPr id="216" name="四角形: 角を丸くする 215">
              <a:extLst>
                <a:ext uri="{FF2B5EF4-FFF2-40B4-BE49-F238E27FC236}">
                  <a16:creationId xmlns:a16="http://schemas.microsoft.com/office/drawing/2014/main" id="{1220DF44-E850-3CD8-3416-31D1BD223CEC}"/>
                </a:ext>
              </a:extLst>
            </p:cNvPr>
            <p:cNvSpPr/>
            <p:nvPr/>
          </p:nvSpPr>
          <p:spPr>
            <a:xfrm>
              <a:off x="5475603" y="2050163"/>
              <a:ext cx="1207224" cy="1833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b="1"/>
            </a:p>
          </p:txBody>
        </p:sp>
        <p:sp>
          <p:nvSpPr>
            <p:cNvPr id="217" name="テキスト ボックス 216">
              <a:extLst>
                <a:ext uri="{FF2B5EF4-FFF2-40B4-BE49-F238E27FC236}">
                  <a16:creationId xmlns:a16="http://schemas.microsoft.com/office/drawing/2014/main" id="{E226C923-2A91-A452-26AB-561914994B05}"/>
                </a:ext>
              </a:extLst>
            </p:cNvPr>
            <p:cNvSpPr txBox="1"/>
            <p:nvPr/>
          </p:nvSpPr>
          <p:spPr>
            <a:xfrm>
              <a:off x="5366076" y="2058696"/>
              <a:ext cx="1347006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▶組織外の利用を把握</a:t>
              </a:r>
            </a:p>
          </p:txBody>
        </p:sp>
      </p:grp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87BD9E07-6A9B-C126-C49B-107D70E9A21B}"/>
              </a:ext>
            </a:extLst>
          </p:cNvPr>
          <p:cNvSpPr txBox="1"/>
          <p:nvPr/>
        </p:nvSpPr>
        <p:spPr>
          <a:xfrm>
            <a:off x="5263478" y="1245337"/>
            <a:ext cx="1470919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900" dirty="0" err="1">
                <a:solidFill>
                  <a:srgbClr val="C00000"/>
                </a:solidFill>
                <a:latin typeface="メイリオ"/>
                <a:ea typeface="メイリオ"/>
              </a:rPr>
              <a:t>Sharepoint</a:t>
            </a:r>
            <a:r>
              <a:rPr lang="ja-JP" altLang="en-US" sz="900" dirty="0">
                <a:solidFill>
                  <a:srgbClr val="C00000"/>
                </a:solidFill>
                <a:latin typeface="メイリオ"/>
                <a:ea typeface="メイリオ"/>
              </a:rPr>
              <a:t> を利用</a:t>
            </a:r>
            <a:endParaRPr lang="en-US" altLang="ja-JP" sz="900" dirty="0">
              <a:solidFill>
                <a:srgbClr val="C00000"/>
              </a:solidFill>
              <a:latin typeface="メイリオ"/>
              <a:ea typeface="メイリオ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rgbClr val="C00000"/>
                </a:solidFill>
                <a:latin typeface="メイリオ"/>
                <a:ea typeface="メイリオ"/>
              </a:rPr>
              <a:t>する組織外ユーザーが</a:t>
            </a:r>
          </a:p>
          <a:p>
            <a:pPr>
              <a:lnSpc>
                <a:spcPts val="1200"/>
              </a:lnSpc>
            </a:pPr>
            <a:r>
              <a:rPr lang="en-US" altLang="ja-JP" sz="900" dirty="0">
                <a:solidFill>
                  <a:srgbClr val="C00000"/>
                </a:solidFill>
                <a:latin typeface="メイリオ"/>
                <a:ea typeface="メイリオ"/>
              </a:rPr>
              <a:t>73</a:t>
            </a:r>
            <a:r>
              <a:rPr lang="ja-JP" altLang="en-US" sz="900" dirty="0">
                <a:solidFill>
                  <a:srgbClr val="C00000"/>
                </a:solidFill>
                <a:latin typeface="メイリオ"/>
                <a:ea typeface="メイリオ"/>
              </a:rPr>
              <a:t>人もいる！</a:t>
            </a:r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AC7BB2B3-F47C-7595-DF54-ED975A710717}"/>
              </a:ext>
            </a:extLst>
          </p:cNvPr>
          <p:cNvSpPr/>
          <p:nvPr/>
        </p:nvSpPr>
        <p:spPr>
          <a:xfrm flipH="1">
            <a:off x="4677820" y="1615124"/>
            <a:ext cx="654050" cy="571816"/>
          </a:xfrm>
          <a:custGeom>
            <a:avLst/>
            <a:gdLst>
              <a:gd name="connsiteX0" fmla="*/ 0 w 406400"/>
              <a:gd name="connsiteY0" fmla="*/ 0 h 146050"/>
              <a:gd name="connsiteX1" fmla="*/ 260350 w 406400"/>
              <a:gd name="connsiteY1" fmla="*/ 0 h 146050"/>
              <a:gd name="connsiteX2" fmla="*/ 406400 w 406400"/>
              <a:gd name="connsiteY2" fmla="*/ 146050 h 146050"/>
              <a:gd name="connsiteX0" fmla="*/ 0 w 654050"/>
              <a:gd name="connsiteY0" fmla="*/ 0 h 622300"/>
              <a:gd name="connsiteX1" fmla="*/ 260350 w 654050"/>
              <a:gd name="connsiteY1" fmla="*/ 0 h 622300"/>
              <a:gd name="connsiteX2" fmla="*/ 654050 w 654050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050" h="622300">
                <a:moveTo>
                  <a:pt x="0" y="0"/>
                </a:moveTo>
                <a:lnTo>
                  <a:pt x="260350" y="0"/>
                </a:lnTo>
                <a:cubicBezTo>
                  <a:pt x="309033" y="48683"/>
                  <a:pt x="605367" y="573617"/>
                  <a:pt x="654050" y="622300"/>
                </a:cubicBezTo>
              </a:path>
            </a:pathLst>
          </a:custGeom>
          <a:noFill/>
          <a:ln w="10929" cap="flat">
            <a:solidFill>
              <a:srgbClr val="C00000"/>
            </a:solidFill>
            <a:prstDash val="solid"/>
            <a:miter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20" name="四角形: 角を丸くする 219">
            <a:extLst>
              <a:ext uri="{FF2B5EF4-FFF2-40B4-BE49-F238E27FC236}">
                <a16:creationId xmlns:a16="http://schemas.microsoft.com/office/drawing/2014/main" id="{773239D9-B23B-886D-A36B-AAB353B03CF5}"/>
              </a:ext>
            </a:extLst>
          </p:cNvPr>
          <p:cNvSpPr/>
          <p:nvPr/>
        </p:nvSpPr>
        <p:spPr>
          <a:xfrm>
            <a:off x="5213636" y="2387484"/>
            <a:ext cx="1452370" cy="766226"/>
          </a:xfrm>
          <a:prstGeom prst="roundRect">
            <a:avLst>
              <a:gd name="adj" fmla="val 10408"/>
            </a:avLst>
          </a:prstGeom>
          <a:solidFill>
            <a:srgbClr val="FFFFFF"/>
          </a:solidFill>
          <a:ln w="10929" cap="flat">
            <a:solidFill>
              <a:srgbClr val="C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1" name="グループ化 220">
            <a:extLst>
              <a:ext uri="{FF2B5EF4-FFF2-40B4-BE49-F238E27FC236}">
                <a16:creationId xmlns:a16="http://schemas.microsoft.com/office/drawing/2014/main" id="{DD3A188E-ACBF-3D41-F303-5727684DCDBF}"/>
              </a:ext>
            </a:extLst>
          </p:cNvPr>
          <p:cNvGrpSpPr/>
          <p:nvPr/>
        </p:nvGrpSpPr>
        <p:grpSpPr>
          <a:xfrm>
            <a:off x="5200652" y="2484535"/>
            <a:ext cx="1379377" cy="208588"/>
            <a:chOff x="5366076" y="2050163"/>
            <a:chExt cx="1347006" cy="208588"/>
          </a:xfrm>
        </p:grpSpPr>
        <p:sp>
          <p:nvSpPr>
            <p:cNvPr id="222" name="四角形: 角を丸くする 221">
              <a:extLst>
                <a:ext uri="{FF2B5EF4-FFF2-40B4-BE49-F238E27FC236}">
                  <a16:creationId xmlns:a16="http://schemas.microsoft.com/office/drawing/2014/main" id="{BAD88C62-F9AA-0463-96C1-4B55D560B931}"/>
                </a:ext>
              </a:extLst>
            </p:cNvPr>
            <p:cNvSpPr/>
            <p:nvPr/>
          </p:nvSpPr>
          <p:spPr>
            <a:xfrm>
              <a:off x="5475603" y="2050163"/>
              <a:ext cx="1207224" cy="1833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b="1"/>
            </a:p>
          </p:txBody>
        </p:sp>
        <p:sp>
          <p:nvSpPr>
            <p:cNvPr id="223" name="テキスト ボックス 222">
              <a:extLst>
                <a:ext uri="{FF2B5EF4-FFF2-40B4-BE49-F238E27FC236}">
                  <a16:creationId xmlns:a16="http://schemas.microsoft.com/office/drawing/2014/main" id="{2F2FB103-1FC6-5DED-8FCE-F97870E9B64F}"/>
                </a:ext>
              </a:extLst>
            </p:cNvPr>
            <p:cNvSpPr txBox="1"/>
            <p:nvPr/>
          </p:nvSpPr>
          <p:spPr>
            <a:xfrm>
              <a:off x="5366076" y="2058696"/>
              <a:ext cx="1347006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▶認証アラートを察知</a:t>
              </a:r>
            </a:p>
          </p:txBody>
        </p:sp>
      </p:grp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DCF4E44E-61B5-609E-CF76-F650B0C4C8E5}"/>
              </a:ext>
            </a:extLst>
          </p:cNvPr>
          <p:cNvSpPr txBox="1"/>
          <p:nvPr/>
        </p:nvSpPr>
        <p:spPr>
          <a:xfrm>
            <a:off x="5230554" y="2712994"/>
            <a:ext cx="14471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rgbClr val="C00000"/>
                </a:solidFill>
                <a:latin typeface="メイリオ"/>
                <a:ea typeface="メイリオ"/>
              </a:rPr>
              <a:t>未使用の</a:t>
            </a:r>
            <a:r>
              <a:rPr lang="en-US" altLang="ja-JP" sz="900" dirty="0">
                <a:solidFill>
                  <a:srgbClr val="C00000"/>
                </a:solidFill>
                <a:latin typeface="メイリオ"/>
                <a:ea typeface="メイリオ"/>
              </a:rPr>
              <a:t>IP</a:t>
            </a:r>
            <a:r>
              <a:rPr lang="ja-JP" altLang="en-US" sz="900" dirty="0">
                <a:solidFill>
                  <a:srgbClr val="C00000"/>
                </a:solidFill>
                <a:latin typeface="メイリオ"/>
                <a:ea typeface="メイリオ"/>
              </a:rPr>
              <a:t>アドレスからログインがある！</a:t>
            </a:r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652EDD75-DE82-5645-137E-F174C2219EE0}"/>
              </a:ext>
            </a:extLst>
          </p:cNvPr>
          <p:cNvSpPr/>
          <p:nvPr/>
        </p:nvSpPr>
        <p:spPr>
          <a:xfrm flipH="1">
            <a:off x="4176170" y="3010318"/>
            <a:ext cx="1041400" cy="255805"/>
          </a:xfrm>
          <a:custGeom>
            <a:avLst/>
            <a:gdLst>
              <a:gd name="connsiteX0" fmla="*/ 0 w 406400"/>
              <a:gd name="connsiteY0" fmla="*/ 0 h 146050"/>
              <a:gd name="connsiteX1" fmla="*/ 260350 w 406400"/>
              <a:gd name="connsiteY1" fmla="*/ 0 h 146050"/>
              <a:gd name="connsiteX2" fmla="*/ 406400 w 406400"/>
              <a:gd name="connsiteY2" fmla="*/ 146050 h 146050"/>
              <a:gd name="connsiteX0" fmla="*/ 0 w 654050"/>
              <a:gd name="connsiteY0" fmla="*/ 0 h 622300"/>
              <a:gd name="connsiteX1" fmla="*/ 260350 w 654050"/>
              <a:gd name="connsiteY1" fmla="*/ 0 h 622300"/>
              <a:gd name="connsiteX2" fmla="*/ 654050 w 654050"/>
              <a:gd name="connsiteY2" fmla="*/ 622300 h 622300"/>
              <a:gd name="connsiteX0" fmla="*/ 0 w 990600"/>
              <a:gd name="connsiteY0" fmla="*/ 0 h 482600"/>
              <a:gd name="connsiteX1" fmla="*/ 260350 w 990600"/>
              <a:gd name="connsiteY1" fmla="*/ 0 h 482600"/>
              <a:gd name="connsiteX2" fmla="*/ 990600 w 990600"/>
              <a:gd name="connsiteY2" fmla="*/ 482600 h 482600"/>
              <a:gd name="connsiteX0" fmla="*/ 0 w 1041400"/>
              <a:gd name="connsiteY0" fmla="*/ 0 h 444500"/>
              <a:gd name="connsiteX1" fmla="*/ 260350 w 1041400"/>
              <a:gd name="connsiteY1" fmla="*/ 0 h 444500"/>
              <a:gd name="connsiteX2" fmla="*/ 1041400 w 1041400"/>
              <a:gd name="connsiteY2" fmla="*/ 444500 h 444500"/>
              <a:gd name="connsiteX0" fmla="*/ 0 w 1041400"/>
              <a:gd name="connsiteY0" fmla="*/ 0 h 444500"/>
              <a:gd name="connsiteX1" fmla="*/ 862330 w 1041400"/>
              <a:gd name="connsiteY1" fmla="*/ 10991 h 444500"/>
              <a:gd name="connsiteX2" fmla="*/ 1041400 w 104140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444500">
                <a:moveTo>
                  <a:pt x="0" y="0"/>
                </a:moveTo>
                <a:lnTo>
                  <a:pt x="862330" y="10991"/>
                </a:lnTo>
                <a:cubicBezTo>
                  <a:pt x="911013" y="59674"/>
                  <a:pt x="992717" y="395817"/>
                  <a:pt x="1041400" y="444500"/>
                </a:cubicBezTo>
              </a:path>
            </a:pathLst>
          </a:custGeom>
          <a:noFill/>
          <a:ln w="10929" cap="flat">
            <a:solidFill>
              <a:srgbClr val="C00000"/>
            </a:solidFill>
            <a:prstDash val="solid"/>
            <a:miter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AECB03-AD29-438D-9183-A89B74FF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57" y="7342645"/>
            <a:ext cx="888729" cy="8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31340"/>
      </p:ext>
    </p:extLst>
  </p:cSld>
  <p:clrMapOvr>
    <a:masterClrMapping/>
  </p:clrMapOvr>
</p:sld>
</file>

<file path=ppt/theme/theme1.xml><?xml version="1.0" encoding="utf-8"?>
<a:theme xmlns:a="http://schemas.openxmlformats.org/drawingml/2006/main" name="クラウド版チラシテンプレ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cap="none" normalizeH="0" baseline="0" smtClean="0">
            <a:ln>
              <a:noFill/>
            </a:ln>
            <a:solidFill>
              <a:srgbClr val="FF7C80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FF7C80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sz="2400" dirty="0" smtClean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クラウド版チラシテンプレ" id="{97343D59-DF80-4332-BA85-4D8E3F626909}" vid="{B45958A7-435F-486C-9330-7B382E7B2FF0}"/>
    </a:ext>
  </a:extLst>
</a:theme>
</file>

<file path=ppt/theme/theme2.xml><?xml version="1.0" encoding="utf-8"?>
<a:theme xmlns:a="http://schemas.openxmlformats.org/drawingml/2006/main" name="Office ​​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1B8B26459E1498F4748E521128168" ma:contentTypeVersion="33" ma:contentTypeDescription="新しいドキュメントを作成します。" ma:contentTypeScope="" ma:versionID="cd1dc95a1797257cb606c1e544b8669c">
  <xsd:schema xmlns:xsd="http://www.w3.org/2001/XMLSchema" xmlns:xs="http://www.w3.org/2001/XMLSchema" xmlns:p="http://schemas.microsoft.com/office/2006/metadata/properties" xmlns:ns1="http://schemas.microsoft.com/sharepoint/v3" xmlns:ns2="79ee9245-d882-4ddc-9b39-e6678e7416f0" xmlns:ns3="f8486722-456f-4c86-9af7-b8b16200fae9" targetNamespace="http://schemas.microsoft.com/office/2006/metadata/properties" ma:root="true" ma:fieldsID="c84e6cd6378441bd7ba206e3beb192fe" ns1:_="" ns2:_="" ns3:_="">
    <xsd:import namespace="http://schemas.microsoft.com/sharepoint/v3"/>
    <xsd:import namespace="79ee9245-d882-4ddc-9b39-e6678e7416f0"/>
    <xsd:import namespace="f8486722-456f-4c86-9af7-b8b16200fae9"/>
    <xsd:element name="properties">
      <xsd:complexType>
        <xsd:sequence>
          <xsd:element name="documentManagement">
            <xsd:complexType>
              <xsd:all>
                <xsd:element ref="ns2:_x30ea__x30f3__x30af_" minOccurs="0"/>
                <xsd:element ref="ns2:_x8907__x6570__x884c__x30c6__x30ad__x30b9__x30c8_" minOccurs="0"/>
                <xsd:element ref="ns2:_x65e5__x4ed8__x3068__x6642__x523b_" minOccurs="0"/>
                <xsd:element ref="ns2:_Flow_SignoffStatus" minOccurs="0"/>
                <xsd:element ref="ns2:_x006c_nu1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dlc_Exempt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x7ba1__x7406__x756a__x53f7_" minOccurs="0"/>
                <xsd:element ref="ns2:MediaLengthInSeconds" minOccurs="0"/>
                <xsd:element ref="ns2:_x6570__x5b57_" minOccurs="0"/>
                <xsd:element ref="ns2:_x8ca9__x58f2__x5e97_" minOccurs="0"/>
                <xsd:element ref="ns2:_x9234__x6728__x30c6__x30b9__x30c8_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ポリシー適用除外" ma:hidden="true" ma:internalName="_dlc_Exemp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e9245-d882-4ddc-9b39-e6678e7416f0" elementFormDefault="qualified">
    <xsd:import namespace="http://schemas.microsoft.com/office/2006/documentManagement/types"/>
    <xsd:import namespace="http://schemas.microsoft.com/office/infopath/2007/PartnerControls"/>
    <xsd:element name="_x30ea__x30f3__x30af_" ma:index="2" nillable="true" ma:displayName="リンク" ma:format="Hyperlink" ma:internalName="_x30ea__x30f3__x30af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8907__x6570__x884c__x30c6__x30ad__x30b9__x30c8_" ma:index="3" nillable="true" ma:displayName="複数行テキスト" ma:format="Dropdown" ma:internalName="_x8907__x6570__x884c__x30c6__x30ad__x30b9__x30c8_" ma:readOnly="false">
      <xsd:simpleType>
        <xsd:restriction base="dms:Note">
          <xsd:maxLength value="255"/>
        </xsd:restriction>
      </xsd:simpleType>
    </xsd:element>
    <xsd:element name="_x65e5__x4ed8__x3068__x6642__x523b_" ma:index="4" nillable="true" ma:displayName="日付と時刻" ma:format="DateOnly" ma:internalName="_x65e5__x4ed8__x3068__x6642__x523b_" ma:readOnly="false">
      <xsd:simpleType>
        <xsd:restriction base="dms:DateTime"/>
      </xsd:simpleType>
    </xsd:element>
    <xsd:element name="_Flow_SignoffStatus" ma:index="5" nillable="true" ma:displayName="承認の状態" ma:internalName="_x627f__x8a8d__x306e__x72b6__x614b_" ma:readOnly="false">
      <xsd:simpleType>
        <xsd:restriction base="dms:Text"/>
      </xsd:simpleType>
    </xsd:element>
    <xsd:element name="_x006c_nu1" ma:index="6" nillable="true" ma:displayName="ユーザーまたはグループ" ma:list="UserInfo" ma:internalName="_x006c_nu1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_x7ba1__x7406__x756a__x53f7_" ma:index="26" nillable="true" ma:displayName="管理番号" ma:default="RC-311" ma:format="Dropdown" ma:hidden="true" ma:internalName="_x7ba1__x7406__x756a__x53f7_" ma:readOnly="false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_x6570__x5b57_" ma:index="28" nillable="true" ma:displayName="数字" ma:format="Dropdown" ma:internalName="_x6570__x5b57_" ma:percentage="FALSE">
      <xsd:simpleType>
        <xsd:restriction base="dms:Number"/>
      </xsd:simpleType>
    </xsd:element>
    <xsd:element name="_x8ca9__x58f2__x5e97_" ma:index="29" nillable="true" ma:displayName="販売店" ma:description="販売店フラグ" ma:format="Dropdown" ma:internalName="_x8ca9__x58f2__x5e97_">
      <xsd:simpleType>
        <xsd:restriction base="dms:Text">
          <xsd:maxLength value="255"/>
        </xsd:restriction>
      </xsd:simpleType>
    </xsd:element>
    <xsd:element name="_x9234__x6728__x30c6__x30b9__x30c8_" ma:index="30" nillable="true" ma:displayName="鈴木テスト" ma:format="Dropdown" ma:internalName="_x9234__x6728__x30c6__x30b9__x30c8_">
      <xsd:simpleType>
        <xsd:restriction base="dms:Text">
          <xsd:maxLength value="255"/>
        </xsd:restriction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a6d06bc7-5879-467c-9b3f-73b6e2086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86722-456f-4c86-9af7-b8b16200f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72d96897-07c3-42b6-8db8-34333439000d}" ma:internalName="TaxCatchAll" ma:showField="CatchAllData" ma:web="f8486722-456f-4c86-9af7-b8b16200f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ドキュメント</p:Name>
  <p:Description/>
  <p:Statement/>
  <p:PolicyItems>
    <p:PolicyItem featureId="Microsoft.Office.RecordsManagement.PolicyFeatures.PolicyAudit" staticId="0x010100E6F1B8B26459E1498F4748E521128168|1757814118" UniqueId="f37f348f-1288-400b-a566-16401018dade">
      <p:Name>監査</p:Name>
      <p:Description>ドキュメントおよびリスト アイテムに対するユーザーの操作を監査し、監査ログに記録します。</p:Description>
      <p:CustomData>
        <Audit>
          <Update/>
          <CheckInOut/>
          <MoveCopy/>
          <DeleteRestore/>
        </Audit>
      </p:CustomData>
    </p:PolicyItem>
  </p:PolicyItems>
</p:Policy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70__x5b57_ xmlns="79ee9245-d882-4ddc-9b39-e6678e7416f0" xsi:nil="true"/>
    <_x9234__x6728__x30c6__x30b9__x30c8_ xmlns="79ee9245-d882-4ddc-9b39-e6678e7416f0" xsi:nil="true"/>
    <_x65e5__x4ed8__x3068__x6642__x523b_ xmlns="79ee9245-d882-4ddc-9b39-e6678e7416f0" xsi:nil="true"/>
    <_x30ea__x30f3__x30af_ xmlns="79ee9245-d882-4ddc-9b39-e6678e7416f0">
      <Url xsi:nil="true"/>
      <Description xsi:nil="true"/>
    </_x30ea__x30f3__x30af_>
    <lcf76f155ced4ddcb4097134ff3c332f xmlns="79ee9245-d882-4ddc-9b39-e6678e7416f0">
      <Terms xmlns="http://schemas.microsoft.com/office/infopath/2007/PartnerControls"/>
    </lcf76f155ced4ddcb4097134ff3c332f>
    <_x8907__x6570__x884c__x30c6__x30ad__x30b9__x30c8_ xmlns="79ee9245-d882-4ddc-9b39-e6678e7416f0" xsi:nil="true"/>
    <_x7ba1__x7406__x756a__x53f7_ xmlns="79ee9245-d882-4ddc-9b39-e6678e7416f0">RC-311</_x7ba1__x7406__x756a__x53f7_>
    <TaxCatchAll xmlns="f8486722-456f-4c86-9af7-b8b16200fae9" xsi:nil="true"/>
    <_Flow_SignoffStatus xmlns="79ee9245-d882-4ddc-9b39-e6678e7416f0" xsi:nil="true"/>
    <_x8ca9__x58f2__x5e97_ xmlns="79ee9245-d882-4ddc-9b39-e6678e7416f0" xsi:nil="true"/>
    <_dlc_Exempt xmlns="http://schemas.microsoft.com/sharepoint/v3" xsi:nil="true"/>
    <_x006c_nu1 xmlns="79ee9245-d882-4ddc-9b39-e6678e7416f0">
      <UserInfo>
        <DisplayName/>
        <AccountId xsi:nil="true"/>
        <AccountType/>
      </UserInfo>
    </_x006c_nu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7A392-421E-4A88-910D-A017D97A2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ee9245-d882-4ddc-9b39-e6678e7416f0"/>
    <ds:schemaRef ds:uri="f8486722-456f-4c86-9af7-b8b16200f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3F09C8-4592-4D54-BE42-3762337AD0BD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4DA6DBB9-559E-45F5-A243-4A45D78792BB}">
  <ds:schemaRefs>
    <ds:schemaRef ds:uri="f8486722-456f-4c86-9af7-b8b16200fae9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79ee9245-d882-4ddc-9b39-e6678e7416f0"/>
    <ds:schemaRef ds:uri="http://schemas.microsoft.com/sharepoint/v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2F77241-2724-41E5-A9BE-E8A47F8E1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415</Words>
  <Application>Microsoft Office PowerPoint</Application>
  <PresentationFormat>A4 210 x 297 mm</PresentationFormat>
  <Paragraphs>55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HGP創英角ｺﾞｼｯｸUB</vt:lpstr>
      <vt:lpstr>メイリオ</vt:lpstr>
      <vt:lpstr>Arial</vt:lpstr>
      <vt:lpstr>Calibri</vt:lpstr>
      <vt:lpstr>クラウド版チラシテンプレ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大道知子</dc:creator>
  <cp:lastModifiedBy>大久保 優花</cp:lastModifiedBy>
  <cp:revision>12</cp:revision>
  <cp:lastPrinted>2020-10-02T10:21:12Z</cp:lastPrinted>
  <dcterms:modified xsi:type="dcterms:W3CDTF">2022-06-27T09:16:06Z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0x010100E6F1B8B26459E1498F4748E521128168</vt:lpwstr>
  </property>
  <property fmtid="{D5CDD505-2E9C-101B-9397-08002B2CF9AE}" pid="3" name="MediaServiceImageTags">
    <vt:lpwstr/>
  </property>
</Properties>
</file>